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78" r:id="rId5"/>
    <p:sldId id="262" r:id="rId6"/>
    <p:sldId id="263" r:id="rId7"/>
    <p:sldId id="266" r:id="rId8"/>
    <p:sldId id="265" r:id="rId9"/>
    <p:sldId id="270" r:id="rId10"/>
    <p:sldId id="268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99" autoAdjust="0"/>
    <p:restoredTop sz="94660"/>
  </p:normalViewPr>
  <p:slideViewPr>
    <p:cSldViewPr>
      <p:cViewPr varScale="1">
        <p:scale>
          <a:sx n="82" d="100"/>
          <a:sy n="82" d="100"/>
        </p:scale>
        <p:origin x="71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14/01/39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73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08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8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89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31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93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5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25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95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1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334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056D-DFD6-4471-B398-F63D993781C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187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GpJcYVLmXUPy0c-xoGndlFWMBFM8gmq8qtcc80adBCw/edit#slide=id.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118C9C1B-CE30-4D12-A47B-691B18719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4742" y="4876800"/>
            <a:ext cx="1866900" cy="18669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FDD02C-F748-4A87-9357-97EDED461FC9}"/>
              </a:ext>
            </a:extLst>
          </p:cNvPr>
          <p:cNvSpPr txBox="1"/>
          <p:nvPr userDrawn="1"/>
        </p:nvSpPr>
        <p:spPr>
          <a:xfrm>
            <a:off x="2848739" y="2754086"/>
            <a:ext cx="7418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Cell structure</a:t>
            </a:r>
            <a:endParaRPr lang="ar-S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895600" y="50292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hlinkClick r:id="rId6"/>
              </a:rPr>
              <a:t>Editing File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Q1:what basic unit of all living organisms?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organ             B) cell membrane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tissue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cell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What is the main function of cell membrane?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provide communication between organelles        B) </a:t>
            </a:r>
            <a:r>
              <a:rPr lang="en-GB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selective barrier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directs protein synthesis                                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carries genetic information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If you see the cytoplasm in microscope with blue color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(basophilic), that means the cytoplasm 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stained with?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GB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Haematoxylin(H)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Aldehyde fuchsine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</a:t>
            </a:r>
            <a:r>
              <a:rPr lang="en-GB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Cresyl violet</a:t>
            </a:r>
            <a:r>
              <a:rPr lang="en-GB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GB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Eosin(E)</a:t>
            </a:r>
            <a:endParaRPr lang="en-US" sz="14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If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 chromatin (Barr body) absent in the females, that means female with?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Down syndrome</a:t>
            </a:r>
            <a:r>
              <a:rPr lang="en-US" sz="140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Triple x syndrome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Turner’s syndrome XO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</a:t>
            </a:r>
            <a:r>
              <a:rPr lang="en-US" sz="160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klinefelter's syndrome XXY</a:t>
            </a:r>
            <a:r>
              <a:rPr lang="en-US" sz="160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What cause of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immotile cilia syndrome?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cilia have a lot of hair like organelles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deficiency of dynein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cilia don’t  have hair like organelles         D) deficiency of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RBC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2848457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B</a:t>
            </a: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652613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Which one of these cytoplasmic organelles is non-membranous?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ribosome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lysosome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mitochondria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Golgi apparatus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Which one of these organelles form their own proteins?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ribosome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lysosome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mitochondria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Golgi apparatus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Detoxification of drugs &amp; toxins is function of 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smooth endoplasmic reticulum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) rough endoplasmic reticulum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ribosome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lysosome</a:t>
            </a:r>
            <a:endParaRPr lang="en-GB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special enzyme the lysosomes contain?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Amylase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enzyme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Hyperlytic enzyme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Pepsin enzyme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Hydrolytic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enzyme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 is made centrioles is made of 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3 </a:t>
            </a:r>
            <a:r>
              <a:rPr lang="en-GB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central singlets of microtubules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B) </a:t>
            </a:r>
            <a:r>
              <a:rPr lang="en-GB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9 doublets and 2 central singlets of microtubules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GB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9 triplets of microtubules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D) 3 </a:t>
            </a:r>
            <a:r>
              <a:rPr lang="en-GB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doublets microtubules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organelle is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 synthesis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lysosome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ribosome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mitochondria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Golgi apparatus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rot="10800000">
            <a:off x="11125200" y="2728035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B</a:t>
            </a: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3501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histology and how it is studied?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Composition of the cell: Light microscopic (L/ M) and electron microscopic (E/M)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Function of each component: Nucleus, Cytoplasm, Organelles: membranous and non membranous &amp; Inclusions. </a:t>
            </a:r>
            <a:endParaRPr lang="ar-SA" sz="2000" dirty="0"/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38160" y="2589867"/>
            <a:ext cx="7442695" cy="1107996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</a:t>
            </a:r>
          </a:p>
          <a:p>
            <a:pPr algn="ctr"/>
            <a:r>
              <a:rPr lang="en-GB" sz="1600" dirty="0">
                <a:latin typeface="+mn-lt"/>
              </a:rPr>
              <a:t>Marwah Alkhalil</a:t>
            </a:r>
          </a:p>
          <a:p>
            <a:pPr algn="ctr"/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r>
              <a:rPr lang="en-GB" sz="1600" dirty="0">
                <a:latin typeface="+mn-lt"/>
              </a:rPr>
              <a:t>Hussain Alkharboush    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algn="ctr"/>
            <a:r>
              <a:rPr lang="en-GB" sz="1600" dirty="0">
                <a:latin typeface="+mn-lt"/>
              </a:rPr>
              <a:t>Shahad Alzahrani</a:t>
            </a:r>
            <a:endParaRPr lang="ar-SA" sz="1600" dirty="0">
              <a:latin typeface="+mn-lt"/>
            </a:endParaRPr>
          </a:p>
          <a:p>
            <a:pPr algn="ctr"/>
            <a:endParaRPr lang="ar-SA" sz="1600" dirty="0">
              <a:latin typeface="+mn-lt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835BE82-6712-4007-8973-32B2253E28F6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334500" y="-8467"/>
            <a:ext cx="2857500" cy="6866467"/>
            <a:chOff x="9334500" y="-8467"/>
            <a:chExt cx="2857500" cy="6866467"/>
          </a:xfrm>
        </p:grpSpPr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Foundation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72" r:id="rId19"/>
    <p:sldLayoutId id="2147483669" r:id="rId20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CELL MEMBRANE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8596668" cy="5029200"/>
          </a:xfrm>
        </p:spPr>
        <p:txBody>
          <a:bodyPr>
            <a:no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very thin membrane that surrounds the cell.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LM:</a:t>
            </a:r>
            <a:r>
              <a:rPr lang="en-GB" sz="1600" dirty="0">
                <a:solidFill>
                  <a:schemeClr val="tx1"/>
                </a:solidFill>
              </a:rPr>
              <a:t> Not visible.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EM:</a:t>
            </a:r>
            <a:r>
              <a:rPr lang="en-GB" sz="1600" dirty="0">
                <a:solidFill>
                  <a:schemeClr val="tx1"/>
                </a:solidFill>
              </a:rPr>
              <a:t> appears as 2 dark lines (electron dense), separated by a light one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(electron-lucent) (</a:t>
            </a:r>
            <a:r>
              <a:rPr lang="en-GB" sz="1600" u="sng" dirty="0">
                <a:solidFill>
                  <a:schemeClr val="tx1"/>
                </a:solidFill>
              </a:rPr>
              <a:t>trilaminar appearance</a:t>
            </a:r>
            <a:r>
              <a:rPr lang="en-GB" sz="1600" dirty="0">
                <a:solidFill>
                  <a:schemeClr val="tx1"/>
                </a:solidFill>
              </a:rPr>
              <a:t>).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Function:</a:t>
            </a:r>
            <a:r>
              <a:rPr lang="en-GB" sz="1600" dirty="0">
                <a:solidFill>
                  <a:schemeClr val="tx1"/>
                </a:solidFill>
              </a:rPr>
              <a:t> selective barrier.</a:t>
            </a: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Chemical Structure: 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1- Phospholipid molecules: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arranged in 2 layers.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2- Protein molecules: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a)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Peripheral protein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ar-SA" sz="1600" dirty="0">
                <a:solidFill>
                  <a:schemeClr val="tx1"/>
                </a:solidFill>
              </a:rPr>
              <a:t>|</a:t>
            </a:r>
            <a:r>
              <a:rPr lang="en-GB" sz="1600" dirty="0">
                <a:solidFill>
                  <a:schemeClr val="tx1"/>
                </a:solidFill>
              </a:rPr>
              <a:t> b)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Integral protein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3- Carbohydrate molecules: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attached to either proteins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or lipids </a:t>
            </a:r>
            <a:r>
              <a:rPr lang="en-GB" sz="1600" b="1" dirty="0">
                <a:solidFill>
                  <a:schemeClr val="tx1"/>
                </a:solidFill>
              </a:rPr>
              <a:t>(</a:t>
            </a:r>
            <a:r>
              <a:rPr lang="en-GB" sz="1600" dirty="0">
                <a:solidFill>
                  <a:schemeClr val="tx1"/>
                </a:solidFill>
              </a:rPr>
              <a:t>glycoproteins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</a:t>
            </a: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GB" sz="1600" dirty="0">
                <a:solidFill>
                  <a:schemeClr val="tx1"/>
                </a:solidFill>
              </a:rPr>
              <a:t>glycolipids</a:t>
            </a:r>
            <a:r>
              <a:rPr lang="en-GB" sz="1600" b="1" dirty="0">
                <a:solidFill>
                  <a:schemeClr val="tx1"/>
                </a:solidFill>
              </a:rPr>
              <a:t>)</a:t>
            </a:r>
            <a:r>
              <a:rPr lang="en-GB" sz="1600" dirty="0">
                <a:solidFill>
                  <a:schemeClr val="tx1"/>
                </a:solidFill>
              </a:rPr>
              <a:t>, forming the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u="sng" dirty="0">
                <a:solidFill>
                  <a:schemeClr val="tx1"/>
                </a:solidFill>
              </a:rPr>
              <a:t>surface or cell coat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(Glycocalyx).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en-GB" sz="1600" dirty="0">
                <a:solidFill>
                  <a:schemeClr val="tx1"/>
                </a:solidFill>
              </a:rPr>
              <a:t> of (Glycocalyx):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 - Protection of the cell.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- </a:t>
            </a:r>
            <a:r>
              <a:rPr lang="en-GB" sz="1600" dirty="0">
                <a:solidFill>
                  <a:schemeClr val="tx1"/>
                </a:solidFill>
              </a:rPr>
              <a:t>Cell recognition and adhesion.</a:t>
            </a:r>
          </a:p>
          <a:p>
            <a:pPr rtl="0"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AFC7DAE6-7A83-4DFB-A321-D882BAD2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272" y="2362200"/>
            <a:ext cx="1620296" cy="12092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AC36C34-AFCC-4E7E-9C07-DFF62E3CF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9" y="4267200"/>
            <a:ext cx="5067300" cy="22200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F8DE688-CE7D-4EC1-8732-E9C31F28E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272" y="990600"/>
            <a:ext cx="1581485" cy="12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2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166FDA3-CD73-4435-98FD-E8AD008BE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12222" r="20833" b="18889"/>
          <a:stretch/>
        </p:blipFill>
        <p:spPr>
          <a:xfrm>
            <a:off x="7696200" y="3657600"/>
            <a:ext cx="2539181" cy="2156564"/>
          </a:xfrm>
          <a:prstGeom prst="rect">
            <a:avLst/>
          </a:prstGeo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8596668" cy="5029200"/>
          </a:xfrm>
        </p:spPr>
        <p:txBody>
          <a:bodyPr>
            <a:no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CILIA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Long motile hair-like structures surrounded by cell membrane.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Their core is formed of </a:t>
            </a:r>
            <a:r>
              <a:rPr lang="en-US" sz="1600" u="sng" dirty="0">
                <a:solidFill>
                  <a:schemeClr val="tx1"/>
                </a:solidFill>
              </a:rPr>
              <a:t>microtubules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MICROVILLI (BRUSH BORDER)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Cylindrical cytoplasmic projections of apical surface to increase surface area.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Their core contains </a:t>
            </a:r>
            <a:r>
              <a:rPr lang="en-US" sz="1600" u="sng" dirty="0">
                <a:solidFill>
                  <a:schemeClr val="tx1"/>
                </a:solidFill>
              </a:rPr>
              <a:t>actin filaments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INTRACELLULAR JUNCTIONS 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Occluding (Tight) Junction: seals the intercellular space. 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</a:t>
            </a:r>
            <a:r>
              <a:rPr lang="en-US" sz="1600" dirty="0" err="1">
                <a:solidFill>
                  <a:schemeClr val="tx1"/>
                </a:solidFill>
              </a:rPr>
              <a:t>Adherening</a:t>
            </a:r>
            <a:r>
              <a:rPr lang="en-US" sz="1600" dirty="0">
                <a:solidFill>
                  <a:schemeClr val="tx1"/>
                </a:solidFill>
              </a:rPr>
              <a:t> Junction: fixes adjacent cells together:   </a:t>
            </a:r>
          </a:p>
          <a:p>
            <a:pPr marL="0" lvl="1" algn="l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    Zonula Adhering Junction.</a:t>
            </a:r>
          </a:p>
          <a:p>
            <a:pPr marL="0" lvl="1" algn="l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    Desmosome (Macula </a:t>
            </a:r>
            <a:r>
              <a:rPr lang="en-US" sz="1600" dirty="0" err="1">
                <a:solidFill>
                  <a:schemeClr val="tx1"/>
                </a:solidFill>
              </a:rPr>
              <a:t>Adherening</a:t>
            </a:r>
            <a:r>
              <a:rPr lang="en-US" sz="1600" dirty="0">
                <a:solidFill>
                  <a:schemeClr val="tx1"/>
                </a:solidFill>
              </a:rPr>
              <a:t> Junction).</a:t>
            </a:r>
          </a:p>
          <a:p>
            <a:pPr lvl="0"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Gap junction:</a:t>
            </a:r>
            <a:r>
              <a:rPr lang="en-GB" sz="1600" dirty="0">
                <a:solidFill>
                  <a:schemeClr val="tx1"/>
                </a:solidFill>
              </a:rPr>
              <a:t> Allow free communication between the cells.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*When a combination of 1 , 2a and 2b is present, this is called a </a:t>
            </a:r>
            <a:r>
              <a:rPr lang="en-US" sz="1600" dirty="0">
                <a:solidFill>
                  <a:srgbClr val="FF0000"/>
                </a:solidFill>
              </a:rPr>
              <a:t>junctional complex.</a:t>
            </a: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rtl="0"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CELL MEMBRANE (SPECIALIZATIONS)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61FCFE6-DB79-486A-B54A-5F48FEDF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33" b="15469"/>
          <a:stretch/>
        </p:blipFill>
        <p:spPr>
          <a:xfrm>
            <a:off x="8336434" y="2183893"/>
            <a:ext cx="1258711" cy="1359408"/>
          </a:xfrm>
          <a:prstGeom prst="rect">
            <a:avLst/>
          </a:prstGeom>
        </p:spPr>
      </p:pic>
      <p:pic>
        <p:nvPicPr>
          <p:cNvPr id="9" name="Picture 2" descr="8D7E33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8541" r="2809" b="3958"/>
          <a:stretch>
            <a:fillRect/>
          </a:stretch>
        </p:blipFill>
        <p:spPr bwMode="auto">
          <a:xfrm>
            <a:off x="7003348" y="1160594"/>
            <a:ext cx="2588484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275102" y="4297680"/>
            <a:ext cx="438936" cy="1129589"/>
            <a:chOff x="10896600" y="2988649"/>
            <a:chExt cx="438936" cy="1129589"/>
          </a:xfrm>
        </p:grpSpPr>
        <p:grpSp>
          <p:nvGrpSpPr>
            <p:cNvPr id="22" name="Group 21"/>
            <p:cNvGrpSpPr/>
            <p:nvPr/>
          </p:nvGrpSpPr>
          <p:grpSpPr>
            <a:xfrm>
              <a:off x="10896600" y="3000048"/>
              <a:ext cx="438936" cy="1118190"/>
              <a:chOff x="7409667" y="4331019"/>
              <a:chExt cx="438936" cy="11181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409667" y="4621390"/>
                <a:ext cx="4032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2a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09667" y="4886106"/>
                <a:ext cx="4032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2b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45343" y="5187599"/>
                <a:ext cx="4032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45343" y="4331019"/>
                <a:ext cx="4032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1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0932276" y="2988649"/>
              <a:ext cx="250860" cy="1089057"/>
              <a:chOff x="7445340" y="4343400"/>
              <a:chExt cx="250860" cy="108905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445343" y="4343400"/>
                <a:ext cx="250857" cy="250857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45342" y="4621228"/>
                <a:ext cx="250857" cy="250857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45341" y="4903772"/>
                <a:ext cx="250857" cy="250857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45340" y="5181600"/>
                <a:ext cx="250857" cy="250857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080354" y="5165659"/>
            <a:ext cx="403260" cy="267724"/>
            <a:chOff x="1961041" y="6875352"/>
            <a:chExt cx="403260" cy="267724"/>
          </a:xfrm>
        </p:grpSpPr>
        <p:sp>
          <p:nvSpPr>
            <p:cNvPr id="46" name="TextBox 45"/>
            <p:cNvSpPr txBox="1"/>
            <p:nvPr/>
          </p:nvSpPr>
          <p:spPr>
            <a:xfrm>
              <a:off x="1961041" y="6881466"/>
              <a:ext cx="40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2b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1996718" y="6875352"/>
              <a:ext cx="250857" cy="25085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6906" y="5403604"/>
            <a:ext cx="403260" cy="291389"/>
            <a:chOff x="1285842" y="7559846"/>
            <a:chExt cx="403260" cy="291389"/>
          </a:xfrm>
        </p:grpSpPr>
        <p:sp>
          <p:nvSpPr>
            <p:cNvPr id="58" name="TextBox 57"/>
            <p:cNvSpPr txBox="1"/>
            <p:nvPr/>
          </p:nvSpPr>
          <p:spPr>
            <a:xfrm>
              <a:off x="1285842" y="7589625"/>
              <a:ext cx="40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3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1285842" y="7559846"/>
              <a:ext cx="250857" cy="25085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89060" y="4919467"/>
            <a:ext cx="403260" cy="285552"/>
            <a:chOff x="936660" y="5946120"/>
            <a:chExt cx="403260" cy="285552"/>
          </a:xfrm>
        </p:grpSpPr>
        <p:sp>
          <p:nvSpPr>
            <p:cNvPr id="67" name="TextBox 66"/>
            <p:cNvSpPr txBox="1"/>
            <p:nvPr/>
          </p:nvSpPr>
          <p:spPr>
            <a:xfrm>
              <a:off x="936660" y="5970062"/>
              <a:ext cx="40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2a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972338" y="5946120"/>
              <a:ext cx="250857" cy="25085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8200" y="4406333"/>
            <a:ext cx="403260" cy="273009"/>
            <a:chOff x="533400" y="4264077"/>
            <a:chExt cx="403260" cy="273009"/>
          </a:xfrm>
        </p:grpSpPr>
        <p:sp>
          <p:nvSpPr>
            <p:cNvPr id="81" name="TextBox 80"/>
            <p:cNvSpPr txBox="1"/>
            <p:nvPr/>
          </p:nvSpPr>
          <p:spPr>
            <a:xfrm>
              <a:off x="533400" y="4275476"/>
              <a:ext cx="40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1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533403" y="4264077"/>
              <a:ext cx="250857" cy="25085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>
            <a:off x="7561638" y="4447435"/>
            <a:ext cx="667962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561638" y="4700936"/>
            <a:ext cx="591762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561638" y="4943409"/>
            <a:ext cx="515562" cy="3164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7561638" y="5205019"/>
            <a:ext cx="667962" cy="860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48">
            <a:extLst>
              <a:ext uri="{FF2B5EF4-FFF2-40B4-BE49-F238E27FC236}">
                <a16:creationId xmlns:a16="http://schemas.microsoft.com/office/drawing/2014/main" id="{108CF65C-382A-4F77-9D5E-97610C5B1D3F}"/>
              </a:ext>
            </a:extLst>
          </p:cNvPr>
          <p:cNvGrpSpPr/>
          <p:nvPr/>
        </p:nvGrpSpPr>
        <p:grpSpPr>
          <a:xfrm>
            <a:off x="831038" y="4683662"/>
            <a:ext cx="403260" cy="291389"/>
            <a:chOff x="1285842" y="7559846"/>
            <a:chExt cx="403260" cy="291389"/>
          </a:xfrm>
        </p:grpSpPr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50117D73-5BB6-41A6-8296-8F14B6E70968}"/>
                </a:ext>
              </a:extLst>
            </p:cNvPr>
            <p:cNvSpPr txBox="1"/>
            <p:nvPr/>
          </p:nvSpPr>
          <p:spPr>
            <a:xfrm>
              <a:off x="1285842" y="7589625"/>
              <a:ext cx="40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  <p:sp>
          <p:nvSpPr>
            <p:cNvPr id="37" name="Oval 54">
              <a:extLst>
                <a:ext uri="{FF2B5EF4-FFF2-40B4-BE49-F238E27FC236}">
                  <a16:creationId xmlns:a16="http://schemas.microsoft.com/office/drawing/2014/main" id="{EF85BD0D-5D2E-4244-8E8B-DC64079AFA5B}"/>
                </a:ext>
              </a:extLst>
            </p:cNvPr>
            <p:cNvSpPr/>
            <p:nvPr/>
          </p:nvSpPr>
          <p:spPr>
            <a:xfrm>
              <a:off x="1285842" y="7559846"/>
              <a:ext cx="250857" cy="25085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61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>
          <a:xfrm>
            <a:off x="6096000" y="4045226"/>
            <a:ext cx="2667000" cy="195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99" y="809977"/>
            <a:ext cx="2577835" cy="288529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MITOCHONDRIA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27044"/>
            <a:ext cx="6485465" cy="2438400"/>
          </a:xfrm>
        </p:spPr>
        <p:txBody>
          <a:bodyPr>
            <a:no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Each mitochondrion is rod-shaped 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wall is composed of 2 membranes.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outer is smooth, the inner is folded to form cristae.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cavity is filled with mitochondrial matrix, which </a:t>
            </a:r>
          </a:p>
          <a:p>
            <a:pPr rtl="0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contains enzymes. Also contains its own DNA.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Functions: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1- </a:t>
            </a:r>
            <a:r>
              <a:rPr lang="en-US" sz="1600" u="sng" dirty="0">
                <a:solidFill>
                  <a:schemeClr val="tx1"/>
                </a:solidFill>
              </a:rPr>
              <a:t>Generation of ATP </a:t>
            </a:r>
            <a:r>
              <a:rPr lang="en-US" sz="1600" dirty="0">
                <a:solidFill>
                  <a:schemeClr val="tx1"/>
                </a:solidFill>
              </a:rPr>
              <a:t>which is the source of energy for the cell ,       They are called the </a:t>
            </a:r>
            <a:r>
              <a:rPr lang="en-US" sz="1600" dirty="0">
                <a:solidFill>
                  <a:srgbClr val="FF0000"/>
                </a:solidFill>
              </a:rPr>
              <a:t>power-house of the cell.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2- They can </a:t>
            </a:r>
            <a:r>
              <a:rPr lang="en-US" sz="1600" u="sng" dirty="0">
                <a:solidFill>
                  <a:schemeClr val="tx1"/>
                </a:solidFill>
              </a:rPr>
              <a:t>form</a:t>
            </a:r>
            <a:r>
              <a:rPr lang="en-US" sz="1600" dirty="0">
                <a:solidFill>
                  <a:schemeClr val="tx1"/>
                </a:solidFill>
              </a:rPr>
              <a:t> their </a:t>
            </a:r>
            <a:r>
              <a:rPr lang="en-US" sz="1600" u="sng" dirty="0">
                <a:solidFill>
                  <a:schemeClr val="tx1"/>
                </a:solidFill>
              </a:rPr>
              <a:t>own proteins </a:t>
            </a:r>
            <a:r>
              <a:rPr lang="en-US" sz="1600" dirty="0">
                <a:solidFill>
                  <a:schemeClr val="tx1"/>
                </a:solidFill>
              </a:rPr>
              <a:t>and undergo </a:t>
            </a:r>
            <a:r>
              <a:rPr lang="en-US" sz="1600" dirty="0">
                <a:solidFill>
                  <a:srgbClr val="FF0000"/>
                </a:solidFill>
              </a:rPr>
              <a:t>self replication.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 rtl="0" fontAlgn="base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عنوان 1">
            <a:extLst>
              <a:ext uri="{FF2B5EF4-FFF2-40B4-BE49-F238E27FC236}">
                <a16:creationId xmlns:a16="http://schemas.microsoft.com/office/drawing/2014/main" id="{D2CFBF2E-898A-43BE-B459-E88204C54BE9}"/>
              </a:ext>
            </a:extLst>
          </p:cNvPr>
          <p:cNvSpPr txBox="1">
            <a:spLocks/>
          </p:cNvSpPr>
          <p:nvPr/>
        </p:nvSpPr>
        <p:spPr>
          <a:xfrm>
            <a:off x="829735" y="3664226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GOLGI APPARATUS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FF9D218B-D5B5-41F6-92F3-ACCFD0986B86}"/>
              </a:ext>
            </a:extLst>
          </p:cNvPr>
          <p:cNvSpPr txBox="1">
            <a:spLocks/>
          </p:cNvSpPr>
          <p:nvPr/>
        </p:nvSpPr>
        <p:spPr>
          <a:xfrm>
            <a:off x="829735" y="4081669"/>
            <a:ext cx="7323665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secretory apparatus of the cell.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Consists of stacked saucer-shaped flattened vesicles.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Each vesicle has two faces:</a:t>
            </a:r>
            <a:endParaRPr lang="en-US" sz="16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 1- Convex (forming) face: receives transfer vesicles.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  2- </a:t>
            </a:r>
            <a:r>
              <a:rPr lang="en-GB" sz="1600" dirty="0">
                <a:solidFill>
                  <a:schemeClr val="tx1"/>
                </a:solidFill>
              </a:rPr>
              <a:t>Concave (mature) face: </a:t>
            </a:r>
            <a:r>
              <a:rPr lang="en-US" sz="1600" dirty="0">
                <a:solidFill>
                  <a:schemeClr val="tx1"/>
                </a:solidFill>
              </a:rPr>
              <a:t>forms </a:t>
            </a:r>
            <a:r>
              <a:rPr lang="en-GB" sz="1600" dirty="0">
                <a:solidFill>
                  <a:schemeClr val="tx1"/>
                </a:solidFill>
              </a:rPr>
              <a:t>secretory vesicles.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Functions: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1- Sorting, modification &amp; packaging </a:t>
            </a:r>
            <a:r>
              <a:rPr lang="en-US" sz="1600" dirty="0">
                <a:solidFill>
                  <a:schemeClr val="tx1"/>
                </a:solidFill>
              </a:rPr>
              <a:t>of proteins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2- Secretory vesicles</a:t>
            </a:r>
            <a:r>
              <a:rPr lang="en-US" sz="1600" dirty="0">
                <a:solidFill>
                  <a:schemeClr val="tx1"/>
                </a:solidFill>
              </a:rPr>
              <a:t> formation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3- Formation of lysosomes.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171450" indent="-1714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6" t="18601" r="8519" b="42386"/>
          <a:stretch/>
        </p:blipFill>
        <p:spPr>
          <a:xfrm>
            <a:off x="8839200" y="4572000"/>
            <a:ext cx="1562781" cy="11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ENDOPLASMIC RETICULUM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9609666" cy="4800600"/>
          </a:xfrm>
        </p:spPr>
        <p:txBody>
          <a:bodyPr>
            <a:norm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It is a system of communicating membranous tubules, vesicles &amp; flattened</a:t>
            </a:r>
            <a:r>
              <a:rPr lang="en-US" sz="1600">
                <a:solidFill>
                  <a:schemeClr val="tx1"/>
                </a:solidFill>
              </a:rPr>
              <a:t> vesicles (</a:t>
            </a:r>
            <a:r>
              <a:rPr lang="en-GB" sz="1600">
                <a:solidFill>
                  <a:schemeClr val="tx1"/>
                </a:solidFill>
              </a:rPr>
              <a:t>cisternae</a:t>
            </a:r>
            <a:r>
              <a:rPr lang="en-US" sz="1600">
                <a:solidFill>
                  <a:schemeClr val="tx1"/>
                </a:solidFill>
              </a:rPr>
              <a:t>)</a:t>
            </a:r>
            <a:r>
              <a:rPr lang="en-GB" sz="160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9E7110-011D-49E9-B6F4-EC8C73CC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67147"/>
              </p:ext>
            </p:extLst>
          </p:nvPr>
        </p:nvGraphicFramePr>
        <p:xfrm>
          <a:off x="965200" y="1619956"/>
          <a:ext cx="8128000" cy="41910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 ENDOPLASMIC RETICULUM</a:t>
                      </a:r>
                      <a:endParaRPr lang="ar-SA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ROUGH ENDOPLASMIC RETICULUM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314095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03169"/>
                  </a:ext>
                </a:extLst>
              </a:tr>
              <a:tr h="314095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Membranous tubules and vesicles, with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1600" dirty="0"/>
                        <a:t> ribosomes on the surface.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Membranous sheets of flattened tubules &amp; vesicles with ribosomes on the surface.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56253"/>
                  </a:ext>
                </a:extLst>
              </a:tr>
              <a:tr h="314095">
                <a:tc>
                  <a:txBody>
                    <a:bodyPr/>
                    <a:lstStyle/>
                    <a:p>
                      <a:pPr lvl="0" algn="l">
                        <a:tabLst>
                          <a:tab pos="228600" algn="l"/>
                        </a:tabLst>
                        <a:defRPr/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GB" sz="16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1) Synthesis of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lipids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cholesterol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Synthesis of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steroid hormones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e.g. cortisone.</a:t>
                      </a:r>
                      <a:endParaRPr lang="en-US" sz="16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 Helps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muscle contraction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by acting as a calcium pump.</a:t>
                      </a:r>
                      <a:endParaRPr lang="en-US" sz="16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4)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Detoxification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drugs &amp; toxins.</a:t>
                      </a:r>
                      <a:endParaRPr lang="en-US" sz="16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1) Synthesis of </a:t>
                      </a:r>
                      <a:r>
                        <a:rPr lang="en-GB" sz="1600" u="sng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proteins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by ribosomes on its outer surface.</a:t>
                      </a:r>
                      <a:endParaRPr lang="en-US" sz="16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Transfer vesicles transfer the formed protein to Golgi.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34896"/>
                  </a:ext>
                </a:extLst>
              </a:tr>
            </a:tbl>
          </a:graphicData>
        </a:graphic>
      </p:graphicFrame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83A1251-9068-441A-863F-0F64458E79CB}"/>
              </a:ext>
            </a:extLst>
          </p:cNvPr>
          <p:cNvSpPr/>
          <p:nvPr/>
        </p:nvSpPr>
        <p:spPr>
          <a:xfrm>
            <a:off x="-3517900" y="-9906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228600" algn="l"/>
              </a:tabLst>
              <a:defRPr/>
            </a:pPr>
            <a:endParaRPr lang="en-US" dirty="0"/>
          </a:p>
          <a:p>
            <a:pPr lvl="0">
              <a:tabLst>
                <a:tab pos="228600" algn="l"/>
              </a:tabLs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AFF98B7D-0DF8-46D0-A93A-616D7F7C1079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029200" y="1924756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660B3EC3-8D0E-4B51-9678-A554389F61F8}"/>
              </a:ext>
            </a:extLst>
          </p:cNvPr>
          <p:cNvCxnSpPr/>
          <p:nvPr/>
        </p:nvCxnSpPr>
        <p:spPr>
          <a:xfrm>
            <a:off x="5029200" y="1619956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1525776" cy="9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1"/>
          <a:stretch>
            <a:fillRect/>
          </a:stretch>
        </p:blipFill>
        <p:spPr>
          <a:xfrm>
            <a:off x="5181600" y="2113193"/>
            <a:ext cx="1798486" cy="1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083733" y="2113193"/>
            <a:ext cx="1798486" cy="1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" name="Picture 2" descr="B659C9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29" r="5598" b="3395"/>
          <a:stretch>
            <a:fillRect/>
          </a:stretch>
        </p:blipFill>
        <p:spPr bwMode="auto">
          <a:xfrm>
            <a:off x="3124200" y="2113193"/>
            <a:ext cx="1743361" cy="11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A24255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495" r="2438" b="3528"/>
          <a:stretch>
            <a:fillRect/>
          </a:stretch>
        </p:blipFill>
        <p:spPr bwMode="auto">
          <a:xfrm>
            <a:off x="7162800" y="2113193"/>
            <a:ext cx="1743361" cy="11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4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LYSOSOMES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27044"/>
            <a:ext cx="7323665" cy="2173356"/>
          </a:xfrm>
        </p:spPr>
        <p:txBody>
          <a:bodyPr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digestive apparatus of the cell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E/M: Spherical membranous vesicles.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Contain </a:t>
            </a:r>
            <a:r>
              <a:rPr lang="en-US" sz="1600" dirty="0">
                <a:solidFill>
                  <a:srgbClr val="FF0000"/>
                </a:solidFill>
              </a:rPr>
              <a:t>hydrolytic enzymes.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Originate from mature surface of the Golgi apparatus, while their hydrolytic enzymes are formed in the rough endoplasmic reticulum.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Functions: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 </a:t>
            </a:r>
            <a:r>
              <a:rPr lang="en-GB" sz="1600" u="sng" dirty="0">
                <a:solidFill>
                  <a:schemeClr val="tx1"/>
                </a:solidFill>
              </a:rPr>
              <a:t>intracellular digestion</a:t>
            </a:r>
            <a:r>
              <a:rPr lang="en-GB" sz="1600" dirty="0">
                <a:solidFill>
                  <a:schemeClr val="tx1"/>
                </a:solidFill>
              </a:rPr>
              <a:t> of ingested material or old organelles.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عنوان 1">
            <a:extLst>
              <a:ext uri="{FF2B5EF4-FFF2-40B4-BE49-F238E27FC236}">
                <a16:creationId xmlns:a16="http://schemas.microsoft.com/office/drawing/2014/main" id="{D2CFBF2E-898A-43BE-B459-E88204C54BE9}"/>
              </a:ext>
            </a:extLst>
          </p:cNvPr>
          <p:cNvSpPr txBox="1">
            <a:spLocks/>
          </p:cNvSpPr>
          <p:nvPr/>
        </p:nvSpPr>
        <p:spPr>
          <a:xfrm>
            <a:off x="829735" y="3469811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RIBOSOMES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FF9D218B-D5B5-41F6-92F3-ACCFD0986B86}"/>
              </a:ext>
            </a:extLst>
          </p:cNvPr>
          <p:cNvSpPr txBox="1">
            <a:spLocks/>
          </p:cNvSpPr>
          <p:nvPr/>
        </p:nvSpPr>
        <p:spPr>
          <a:xfrm>
            <a:off x="829735" y="3887254"/>
            <a:ext cx="7323665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Formed in the nucleolus.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LM: </a:t>
            </a:r>
            <a:r>
              <a:rPr lang="en-GB" sz="1600" dirty="0">
                <a:solidFill>
                  <a:schemeClr val="tx1"/>
                </a:solidFill>
              </a:rPr>
              <a:t>Basophilic cytoplasm is due to numerous ribosomes</a:t>
            </a:r>
            <a:r>
              <a:rPr lang="ar-SA" sz="1600" dirty="0">
                <a:solidFill>
                  <a:schemeClr val="tx1"/>
                </a:solidFill>
              </a:rPr>
              <a:t>    .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Consist of ribosomal RNA (</a:t>
            </a:r>
            <a:r>
              <a:rPr lang="en-GB" sz="1600" dirty="0" err="1">
                <a:solidFill>
                  <a:schemeClr val="tx1"/>
                </a:solidFill>
              </a:rPr>
              <a:t>rRNA</a:t>
            </a:r>
            <a:r>
              <a:rPr lang="en-GB" sz="1600" dirty="0">
                <a:solidFill>
                  <a:schemeClr val="tx1"/>
                </a:solidFill>
              </a:rPr>
              <a:t>), combined with proteins.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EM: </a:t>
            </a:r>
            <a:r>
              <a:rPr lang="en-GB" sz="1600" dirty="0">
                <a:solidFill>
                  <a:schemeClr val="tx1"/>
                </a:solidFill>
              </a:rPr>
              <a:t>Formed of 2 subunits.</a:t>
            </a:r>
            <a:endParaRPr lang="en-US" sz="1600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Free in the cytoplasm (may form polyribosomes) or attached to </a:t>
            </a:r>
            <a:r>
              <a:rPr lang="en-GB" sz="1600" dirty="0" err="1">
                <a:solidFill>
                  <a:schemeClr val="tx1"/>
                </a:solidFill>
              </a:rPr>
              <a:t>rER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Function: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</a:t>
            </a:r>
            <a:r>
              <a:rPr lang="en-GB" sz="1600" u="sng" dirty="0">
                <a:solidFill>
                  <a:schemeClr val="tx1"/>
                </a:solidFill>
              </a:rPr>
              <a:t>Protein synthesis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171450" indent="-1714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2" descr="F02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9792" r="7571" b="8063"/>
          <a:stretch>
            <a:fillRect/>
          </a:stretch>
        </p:blipFill>
        <p:spPr bwMode="auto">
          <a:xfrm>
            <a:off x="5943600" y="457200"/>
            <a:ext cx="1298575" cy="12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12" y="457200"/>
            <a:ext cx="1304045" cy="127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0" y="3516238"/>
            <a:ext cx="2333625" cy="1597099"/>
          </a:xfrm>
          <a:prstGeom prst="rect">
            <a:avLst/>
          </a:prstGeom>
        </p:spPr>
      </p:pic>
      <p:pic>
        <p:nvPicPr>
          <p:cNvPr id="10" name="Picture 9" descr="F02_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6"/>
          <a:stretch>
            <a:fillRect/>
          </a:stretch>
        </p:blipFill>
        <p:spPr bwMode="auto">
          <a:xfrm>
            <a:off x="9220200" y="5113337"/>
            <a:ext cx="1275409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02_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/>
          <a:stretch>
            <a:fillRect/>
          </a:stretch>
        </p:blipFill>
        <p:spPr bwMode="auto">
          <a:xfrm>
            <a:off x="7669744" y="5105400"/>
            <a:ext cx="1463151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4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MICROTUBULES-CONTAINING ORGANELLES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9E7110-011D-49E9-B6F4-EC8C73CC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29202"/>
              </p:ext>
            </p:extLst>
          </p:nvPr>
        </p:nvGraphicFramePr>
        <p:xfrm>
          <a:off x="965198" y="1066800"/>
          <a:ext cx="8128002" cy="48006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2259762080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FLAGELLA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CILIA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CENTRIOLES 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03169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Longer and larger than cilia.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Form the tails of sperms.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Hair-like striations on the free surface of some cells.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Basal body is similar to centriole.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Shaft is formed of 9 doublets and 2 central singlets of microtubules, i.e. </a:t>
                      </a:r>
                      <a:r>
                        <a:rPr lang="en-GB" sz="16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microtubules.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- 2 cylinders, perpendicular to each other.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Wall is made of 9 triplets of microtubules, i.e. </a:t>
                      </a:r>
                      <a:r>
                        <a:rPr lang="en-GB" sz="16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microtubules.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956253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US" sz="1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Important for movement of the sperms.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Function:</a:t>
                      </a:r>
                      <a:endParaRPr lang="en-US" sz="1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Movement of particles or fluids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the free surface of the cell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one direction.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Functions:</a:t>
                      </a:r>
                      <a:endParaRPr lang="en-US" sz="1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 Essential for </a:t>
                      </a:r>
                      <a:r>
                        <a:rPr lang="en-GB" sz="16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cell division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 Formation of </a:t>
                      </a:r>
                      <a:r>
                        <a:rPr lang="en-GB" sz="16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cilia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1600" b="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flagella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834896"/>
                  </a:ext>
                </a:extLst>
              </a:tr>
            </a:tbl>
          </a:graphicData>
        </a:graphic>
      </p:graphicFrame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83A1251-9068-441A-863F-0F64458E79CB}"/>
              </a:ext>
            </a:extLst>
          </p:cNvPr>
          <p:cNvSpPr/>
          <p:nvPr/>
        </p:nvSpPr>
        <p:spPr>
          <a:xfrm>
            <a:off x="-3517900" y="-9906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228600" algn="l"/>
              </a:tabLst>
              <a:defRPr/>
            </a:pPr>
            <a:endParaRPr lang="en-US" dirty="0"/>
          </a:p>
          <a:p>
            <a:pPr lvl="0">
              <a:tabLst>
                <a:tab pos="228600" algn="l"/>
              </a:tabLs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262ED0D-C610-4341-BAA4-02C5F551F2DD}"/>
              </a:ext>
            </a:extLst>
          </p:cNvPr>
          <p:cNvCxnSpPr>
            <a:cxnSpLocks/>
          </p:cNvCxnSpPr>
          <p:nvPr/>
        </p:nvCxnSpPr>
        <p:spPr>
          <a:xfrm>
            <a:off x="3667593" y="13716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83F7A4F-4FDD-480E-BD45-19291770B63F}"/>
              </a:ext>
            </a:extLst>
          </p:cNvPr>
          <p:cNvCxnSpPr/>
          <p:nvPr/>
        </p:nvCxnSpPr>
        <p:spPr>
          <a:xfrm>
            <a:off x="3667593" y="10668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B33117B-CAE0-43B7-8C9E-AC4D6A2940F8}"/>
              </a:ext>
            </a:extLst>
          </p:cNvPr>
          <p:cNvCxnSpPr>
            <a:cxnSpLocks/>
          </p:cNvCxnSpPr>
          <p:nvPr/>
        </p:nvCxnSpPr>
        <p:spPr>
          <a:xfrm>
            <a:off x="6400800" y="13716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D9C7904-770B-426F-B730-A86009E7157D}"/>
              </a:ext>
            </a:extLst>
          </p:cNvPr>
          <p:cNvCxnSpPr/>
          <p:nvPr/>
        </p:nvCxnSpPr>
        <p:spPr>
          <a:xfrm>
            <a:off x="6400800" y="10668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6008"/>
            <a:ext cx="1161549" cy="1066800"/>
          </a:xfrm>
          <a:prstGeom prst="rect">
            <a:avLst/>
          </a:prstGeom>
        </p:spPr>
      </p:pic>
      <p:pic>
        <p:nvPicPr>
          <p:cNvPr id="12" name="Picture 10" descr="16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3886" r="5962" b="32872"/>
          <a:stretch>
            <a:fillRect/>
          </a:stretch>
        </p:blipFill>
        <p:spPr bwMode="auto">
          <a:xfrm>
            <a:off x="6553200" y="1699679"/>
            <a:ext cx="2394954" cy="5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02_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9716"/>
            <a:ext cx="1501973" cy="100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CYTOSKELETON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027044"/>
            <a:ext cx="7323665" cy="2173356"/>
          </a:xfrm>
        </p:spPr>
        <p:txBody>
          <a:bodyPr>
            <a:no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 is the structural skeleton of the cell.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Consists of: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1- Microfilaments (actin).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2- Intermediate filaments, e.g. Keratin.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3- Microtubules.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Functions: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1-  Maintains shape of the cell. 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2-  Helps transport of material within the cell.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عنوان 1">
            <a:extLst>
              <a:ext uri="{FF2B5EF4-FFF2-40B4-BE49-F238E27FC236}">
                <a16:creationId xmlns:a16="http://schemas.microsoft.com/office/drawing/2014/main" id="{D2CFBF2E-898A-43BE-B459-E88204C54BE9}"/>
              </a:ext>
            </a:extLst>
          </p:cNvPr>
          <p:cNvSpPr txBox="1">
            <a:spLocks/>
          </p:cNvSpPr>
          <p:nvPr/>
        </p:nvSpPr>
        <p:spPr>
          <a:xfrm>
            <a:off x="829735" y="3648323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CLINICAL APPLICATION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FF9D218B-D5B5-41F6-92F3-ACCFD0986B86}"/>
              </a:ext>
            </a:extLst>
          </p:cNvPr>
          <p:cNvSpPr txBox="1">
            <a:spLocks/>
          </p:cNvSpPr>
          <p:nvPr/>
        </p:nvSpPr>
        <p:spPr>
          <a:xfrm>
            <a:off x="829735" y="4065766"/>
            <a:ext cx="9914465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Immotile cilia syndrome: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Disorder that causes infertility in male and chronic respiratory tract infection in both sexes.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caused by immobility of cilia and flagella induced by deficiency of dynein.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Dynein protein is responsible for movements of cilia and flagella.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16" y="1031358"/>
            <a:ext cx="2632499" cy="1976437"/>
          </a:xfrm>
          <a:prstGeom prst="rect">
            <a:avLst/>
          </a:prstGeom>
        </p:spPr>
      </p:pic>
      <p:pic>
        <p:nvPicPr>
          <p:cNvPr id="8" name="Picture 2" descr="C1DDDEB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11520" r="7515" b="5556"/>
          <a:stretch>
            <a:fillRect/>
          </a:stretch>
        </p:blipFill>
        <p:spPr bwMode="auto">
          <a:xfrm>
            <a:off x="8001000" y="827177"/>
            <a:ext cx="1018349" cy="23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2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67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5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D8C362B-C314-4BD7-ADE9-C1AC66999A2B}"/>
              </a:ext>
            </a:extLst>
          </p:cNvPr>
          <p:cNvSpPr txBox="1"/>
          <p:nvPr/>
        </p:nvSpPr>
        <p:spPr>
          <a:xfrm>
            <a:off x="2814395" y="1226540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لنكن يداً بيد ليرى العالم إنجازاتنا</a:t>
            </a:r>
          </a:p>
          <a:p>
            <a:pPr algn="ctr"/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وتحمّلوا شقاء اليوم لأجل حلم الغد 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92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43001"/>
            <a:ext cx="8596668" cy="381000"/>
          </a:xfrm>
        </p:spPr>
        <p:txBody>
          <a:bodyPr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52600"/>
            <a:ext cx="8596668" cy="4800600"/>
          </a:xfrm>
        </p:spPr>
        <p:txBody>
          <a:bodyPr>
            <a:norm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Histology is the microscopic study of normal tissues.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Types of microscopes: LM &amp; EM.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u="sng" dirty="0">
                <a:solidFill>
                  <a:schemeClr val="tx1"/>
                </a:solidFill>
              </a:rPr>
              <a:t>Organs</a:t>
            </a:r>
            <a:r>
              <a:rPr lang="en-GB" sz="1800" dirty="0">
                <a:solidFill>
                  <a:schemeClr val="tx1"/>
                </a:solidFill>
              </a:rPr>
              <a:t> are made of </a:t>
            </a:r>
            <a:r>
              <a:rPr lang="en-GB" sz="1800" u="sng" dirty="0">
                <a:solidFill>
                  <a:schemeClr val="tx1"/>
                </a:solidFill>
              </a:rPr>
              <a:t>tissues</a:t>
            </a:r>
            <a:r>
              <a:rPr lang="en-GB" sz="1800" dirty="0">
                <a:solidFill>
                  <a:schemeClr val="tx1"/>
                </a:solidFill>
              </a:rPr>
              <a:t> and tissues are made of </a:t>
            </a:r>
            <a:r>
              <a:rPr lang="en-GB" sz="1800" u="sng" dirty="0">
                <a:solidFill>
                  <a:schemeClr val="tx1"/>
                </a:solidFill>
              </a:rPr>
              <a:t>cells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Thin sections are cut and mounted on glass slides.</a:t>
            </a:r>
            <a:r>
              <a:rPr lang="ar-SA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Sections are stained with 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Haematoxylin (H)</a:t>
            </a:r>
            <a:r>
              <a:rPr lang="en-GB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Eosin (E).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- Nucleus is always blue (</a:t>
            </a:r>
            <a:r>
              <a:rPr lang="en-US" sz="1800" u="sng" dirty="0">
                <a:solidFill>
                  <a:schemeClr val="tx1"/>
                </a:solidFill>
              </a:rPr>
              <a:t>basophilic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en-US" sz="1800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- Cytoplasm may be red (</a:t>
            </a:r>
            <a:r>
              <a:rPr lang="en-GB" sz="1800" u="sng" dirty="0">
                <a:solidFill>
                  <a:schemeClr val="tx1"/>
                </a:solidFill>
              </a:rPr>
              <a:t>acidophilic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  or </a:t>
            </a:r>
            <a:r>
              <a:rPr lang="en-GB" sz="1800" dirty="0">
                <a:solidFill>
                  <a:schemeClr val="tx1"/>
                </a:solidFill>
              </a:rPr>
              <a:t>blue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GB" sz="1800" u="sng" dirty="0">
                <a:solidFill>
                  <a:schemeClr val="tx1"/>
                </a:solidFill>
              </a:rPr>
              <a:t>basophilic</a:t>
            </a:r>
            <a:r>
              <a:rPr lang="en-US" sz="1800" u="sng" dirty="0">
                <a:solidFill>
                  <a:schemeClr val="tx1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ar-SA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67" y="2234203"/>
            <a:ext cx="1115721" cy="126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81200"/>
            <a:ext cx="1067229" cy="18560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44902" y="4605670"/>
            <a:ext cx="1066800" cy="1066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7802" y="494857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4605670"/>
            <a:ext cx="1066800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43300" y="494857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5800" y="3733800"/>
            <a:ext cx="882502" cy="1405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29469" y="4114800"/>
            <a:ext cx="523603" cy="833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38598" y="4468333"/>
            <a:ext cx="523603" cy="480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29596"/>
            <a:ext cx="4809066" cy="4391950"/>
          </a:xfrm>
        </p:spPr>
        <p:txBody>
          <a:bodyPr>
            <a:normAutofit/>
          </a:bodyPr>
          <a:lstStyle/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the structural &amp; </a:t>
            </a:r>
            <a:r>
              <a:rPr lang="en-US" sz="1600" dirty="0">
                <a:solidFill>
                  <a:srgbClr val="FF0000"/>
                </a:solidFill>
              </a:rPr>
              <a:t>functional unit of all living tissues.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cells have different shapes &amp; sizes.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cell is made of: 1-nucleus  2- cytoplasm. </a:t>
            </a:r>
          </a:p>
          <a:p>
            <a:pPr marL="0" lvl="0" indent="0" rtl="0" fontAlgn="base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552" y="1129597"/>
            <a:ext cx="4184034" cy="4391950"/>
          </a:xfrm>
        </p:spPr>
        <p:txBody>
          <a:bodyPr/>
          <a:lstStyle/>
          <a:p>
            <a:pPr lvl="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Shapes of nuclei. </a:t>
            </a:r>
          </a:p>
          <a:p>
            <a:pPr marL="0" indent="0" algn="ctr" rtl="0">
              <a:buNone/>
            </a:pPr>
            <a:endParaRPr lang="en-US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3361265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CELL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 txBox="1">
            <a:spLocks/>
          </p:cNvSpPr>
          <p:nvPr/>
        </p:nvSpPr>
        <p:spPr>
          <a:xfrm>
            <a:off x="5486400" y="609600"/>
            <a:ext cx="2617381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NUCLEUS (L\M)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F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81201"/>
            <a:ext cx="2667001" cy="36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so7B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14171" b="16331"/>
          <a:stretch>
            <a:fillRect/>
          </a:stretch>
        </p:blipFill>
        <p:spPr bwMode="auto">
          <a:xfrm>
            <a:off x="1273195" y="4079436"/>
            <a:ext cx="2413000" cy="197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07_2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113" y="2754766"/>
            <a:ext cx="1173163" cy="11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743200" y="2461491"/>
            <a:ext cx="219941" cy="586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57500" y="2461491"/>
            <a:ext cx="1409700" cy="1196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8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CELL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8596668" cy="4800600"/>
          </a:xfrm>
        </p:spPr>
        <p:txBody>
          <a:bodyPr>
            <a:normAutofit/>
          </a:bodyPr>
          <a:lstStyle/>
          <a:p>
            <a:pPr lvl="0" fontAlgn="base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Appearance of nuclei :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9E7110-011D-49E9-B6F4-EC8C73CC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15594"/>
              </p:ext>
            </p:extLst>
          </p:nvPr>
        </p:nvGraphicFramePr>
        <p:xfrm>
          <a:off x="971249" y="1714500"/>
          <a:ext cx="8128000" cy="3186679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VESICULAR (OPEN FACE) NUCLEUS. </a:t>
                      </a:r>
                    </a:p>
                    <a:p>
                      <a:pPr algn="ctr" rtl="1"/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DARK NUCLEUS (DEEPLY-STAINED NUCLEUS) DEEPLY BASOPHILIC NUCLEUS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2607559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13733"/>
                  </a:ext>
                </a:extLst>
              </a:tr>
            </a:tbl>
          </a:graphicData>
        </a:graphic>
      </p:graphicFrame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/>
          <p:nvPr/>
        </p:nvCxnSpPr>
        <p:spPr>
          <a:xfrm>
            <a:off x="5029200" y="1714500"/>
            <a:ext cx="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262ED0D-C610-4341-BAA4-02C5F551F2DD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035249" y="2286000"/>
            <a:ext cx="0" cy="2615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F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706614"/>
            <a:ext cx="2917825" cy="19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12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536751"/>
            <a:ext cx="2166891" cy="20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04700" y="3629031"/>
            <a:ext cx="709949" cy="70994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6895" y="3326877"/>
            <a:ext cx="709949" cy="70994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C457193B-CC82-4986-85BA-D8BE31AA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88" y="1447800"/>
            <a:ext cx="3316224" cy="223723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CELL (NUCLEUS)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9152465" cy="44196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Formed of:</a:t>
            </a:r>
          </a:p>
          <a:p>
            <a:pPr lvl="0" rtl="0" fontAlgn="base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1) Nuclear Envelope:</a:t>
            </a:r>
          </a:p>
          <a:p>
            <a:pPr lvl="0" fontAlgn="base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 double membrane with many pores.</a:t>
            </a:r>
          </a:p>
          <a:p>
            <a:pPr lv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- Outer membrane. </a:t>
            </a:r>
          </a:p>
          <a:p>
            <a:pPr lv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- Inner membrane.   </a:t>
            </a:r>
          </a:p>
          <a:p>
            <a:pPr lv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- Nuclear pores: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(function) </a:t>
            </a:r>
            <a:r>
              <a:rPr lang="en-US" sz="1600" dirty="0">
                <a:solidFill>
                  <a:schemeClr val="tx1"/>
                </a:solidFill>
              </a:rPr>
              <a:t>provide communication</a:t>
            </a:r>
          </a:p>
          <a:p>
            <a:pPr lv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between nucleus and cytoplasm.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 rtl="0" fontAlgn="base">
              <a:spcBef>
                <a:spcPts val="0"/>
              </a:spcBef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 rtl="0" fontAlgn="base">
              <a:spcBef>
                <a:spcPts val="0"/>
              </a:spcBef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 rtl="0" fontAlgn="base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2) Chromatin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Formed of </a:t>
            </a:r>
            <a:r>
              <a:rPr lang="en-US" sz="1600" u="sng" dirty="0">
                <a:solidFill>
                  <a:schemeClr val="tx1"/>
                </a:solidFill>
              </a:rPr>
              <a:t>DNA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2 Forms: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–  Heterochromatin: condensed inactive chromatin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rgbClr val="FF0000"/>
                </a:solidFill>
              </a:rPr>
              <a:t>(dark = electron dense areas)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–  Euchromatin: extended active chromatin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rgbClr val="FF0000"/>
                </a:solidFill>
              </a:rPr>
              <a:t>(pale= electron-lucent areas)        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Functions: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 Carries genetic information.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–  Directs protein synthesis.   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9DECF390-2104-4075-B064-E7C627248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90954"/>
            <a:ext cx="2362200" cy="2305050"/>
          </a:xfrm>
          <a:prstGeom prst="rect">
            <a:avLst/>
          </a:prstGeom>
        </p:spPr>
      </p:pic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FC7A8DEA-E613-4C42-9502-9CFC6837CA0B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4495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D6F0EE53-1ACE-4EC4-89E2-F4F11C2E1F1B}"/>
              </a:ext>
            </a:extLst>
          </p:cNvPr>
          <p:cNvCxnSpPr>
            <a:cxnSpLocks/>
          </p:cNvCxnSpPr>
          <p:nvPr/>
        </p:nvCxnSpPr>
        <p:spPr>
          <a:xfrm>
            <a:off x="3886200" y="5105400"/>
            <a:ext cx="38100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1FA3126E-D427-450F-9FF7-4278842E4FFE}"/>
              </a:ext>
            </a:extLst>
          </p:cNvPr>
          <p:cNvSpPr/>
          <p:nvPr/>
        </p:nvSpPr>
        <p:spPr>
          <a:xfrm>
            <a:off x="6190488" y="2438400"/>
            <a:ext cx="627755" cy="228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BEB0D1A-0B25-4480-972A-45D44F8193CD}"/>
              </a:ext>
            </a:extLst>
          </p:cNvPr>
          <p:cNvSpPr/>
          <p:nvPr/>
        </p:nvSpPr>
        <p:spPr>
          <a:xfrm>
            <a:off x="6190488" y="3474455"/>
            <a:ext cx="972312" cy="2105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69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CELL (NUCLEUS)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8596668" cy="4419600"/>
          </a:xfrm>
        </p:spPr>
        <p:txBody>
          <a:bodyPr>
            <a:noAutofit/>
          </a:bodyPr>
          <a:lstStyle/>
          <a:p>
            <a:pPr lvl="0" rtl="0" fontAlgn="base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3) Nucleolus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E/M: It is mostly dark mass (electron-dense) </a:t>
            </a:r>
            <a:r>
              <a:rPr lang="en-US" sz="1600" dirty="0">
                <a:solidFill>
                  <a:srgbClr val="FF0000"/>
                </a:solidFill>
              </a:rPr>
              <a:t>not surrounded by a membrane.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Usually one. 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L/M: It is a spherical dark </a:t>
            </a:r>
            <a:r>
              <a:rPr lang="en-US" sz="1600" dirty="0">
                <a:solidFill>
                  <a:srgbClr val="FF0000"/>
                </a:solidFill>
              </a:rPr>
              <a:t>basophilic</a:t>
            </a:r>
            <a:r>
              <a:rPr lang="en-US" sz="1600" dirty="0">
                <a:solidFill>
                  <a:schemeClr val="tx1"/>
                </a:solidFill>
              </a:rPr>
              <a:t> mass. 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formation of ribosomal RNA (</a:t>
            </a:r>
            <a:r>
              <a:rPr lang="en-US" sz="1600" dirty="0" err="1">
                <a:solidFill>
                  <a:schemeClr val="tx1"/>
                </a:solidFill>
              </a:rPr>
              <a:t>rRNA</a:t>
            </a:r>
            <a:r>
              <a:rPr lang="en-US" sz="1600" dirty="0">
                <a:solidFill>
                  <a:schemeClr val="tx1"/>
                </a:solidFill>
              </a:rPr>
              <a:t>),which is responsible for protein synthesis in the cytoplasm.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  <a:endParaRPr lang="ar-SA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ar-SA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ar-SA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lvl="0" fontAlgn="base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4) Nucleoplasm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clear fluid medium in which all the contents of </a:t>
            </a:r>
          </a:p>
          <a:p>
            <a:pPr lvl="0" rt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 the nucleus are embedded.</a:t>
            </a:r>
          </a:p>
          <a:p>
            <a:pPr marL="285750" lvl="0" indent="-285750"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1600" u="sng" dirty="0">
                <a:solidFill>
                  <a:schemeClr val="tx1"/>
                </a:solidFill>
              </a:rPr>
              <a:t>Provides a medium for movement</a:t>
            </a:r>
            <a:r>
              <a:rPr lang="en-US" sz="1600" dirty="0">
                <a:solidFill>
                  <a:schemeClr val="tx1"/>
                </a:solidFill>
              </a:rPr>
              <a:t> of 3 types</a:t>
            </a:r>
          </a:p>
          <a:p>
            <a:pPr lvl="0" rt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of RNA (ribosomal, messenger and transfer RNA) from the</a:t>
            </a:r>
          </a:p>
          <a:p>
            <a:pPr lvl="0" rtl="0" fontAlgn="base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   nucleus to the cytoplasm.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97FBF6DF-1D4D-4477-A67E-29C655E7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667000"/>
            <a:ext cx="3316224" cy="223723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E5EE027-A1E2-48F6-B41E-5EF9D7B14EBE}"/>
              </a:ext>
            </a:extLst>
          </p:cNvPr>
          <p:cNvSpPr/>
          <p:nvPr/>
        </p:nvSpPr>
        <p:spPr>
          <a:xfrm>
            <a:off x="6553201" y="3276600"/>
            <a:ext cx="609600" cy="228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1D44533-7899-4D2E-85B9-67B20CEC5053}"/>
              </a:ext>
            </a:extLst>
          </p:cNvPr>
          <p:cNvSpPr/>
          <p:nvPr/>
        </p:nvSpPr>
        <p:spPr>
          <a:xfrm>
            <a:off x="6553200" y="3957066"/>
            <a:ext cx="762000" cy="23393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43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CELL (NUCLEUS)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3CB06-1A7A-4FCA-8D9A-D0BBE9270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19200"/>
            <a:ext cx="8596668" cy="4419600"/>
          </a:xfrm>
        </p:spPr>
        <p:txBody>
          <a:bodyPr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*Sex chromatin (Barr Body)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dark stained of chromatin , </a:t>
            </a:r>
            <a:r>
              <a:rPr lang="en-US" sz="1600" u="sng" dirty="0">
                <a:solidFill>
                  <a:schemeClr val="tx1"/>
                </a:solidFill>
              </a:rPr>
              <a:t>usually</a:t>
            </a:r>
            <a:r>
              <a:rPr lang="en-US" sz="1600" dirty="0">
                <a:solidFill>
                  <a:schemeClr val="tx1"/>
                </a:solidFill>
              </a:rPr>
              <a:t> adherent to the inner aspect of the nuclear envelope of female somatic cells. </a:t>
            </a:r>
            <a:r>
              <a:rPr lang="en-US" sz="1600" dirty="0" err="1">
                <a:solidFill>
                  <a:schemeClr val="tx1"/>
                </a:solidFill>
              </a:rPr>
              <a:t>e.g</a:t>
            </a:r>
            <a:r>
              <a:rPr lang="en-US" sz="1600" dirty="0">
                <a:solidFill>
                  <a:schemeClr val="tx1"/>
                </a:solidFill>
              </a:rPr>
              <a:t> buccal epithelial cells.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drumstick mass protruding from the nucleus of neutrophils.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Represents one of two X chromosomes witch is inactive (condensed) in the normal female.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Seen in the normal female cells. 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Absent in the females with </a:t>
            </a:r>
            <a:r>
              <a:rPr lang="en-US" sz="1600" u="sng" dirty="0">
                <a:solidFill>
                  <a:schemeClr val="tx1"/>
                </a:solidFill>
              </a:rPr>
              <a:t>turner’s syndrome XO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Seen in males with </a:t>
            </a:r>
            <a:r>
              <a:rPr lang="en-US" sz="1600" u="sng" dirty="0">
                <a:solidFill>
                  <a:schemeClr val="tx1"/>
                </a:solidFill>
              </a:rPr>
              <a:t>Klinefelter's syndrome XXY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FCFCDC95-1449-49AF-A1E4-D3485BC97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55"/>
          <a:stretch/>
        </p:blipFill>
        <p:spPr>
          <a:xfrm>
            <a:off x="6629400" y="2895600"/>
            <a:ext cx="2895600" cy="1527949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E7C98FF1-EC45-40E4-BB38-A2E66EC3D8AB}"/>
              </a:ext>
            </a:extLst>
          </p:cNvPr>
          <p:cNvSpPr txBox="1">
            <a:spLocks/>
          </p:cNvSpPr>
          <p:nvPr/>
        </p:nvSpPr>
        <p:spPr>
          <a:xfrm>
            <a:off x="677335" y="4237413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THE CELL (NUCLEUS)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عنصر نائب للنص 2">
            <a:extLst>
              <a:ext uri="{FF2B5EF4-FFF2-40B4-BE49-F238E27FC236}">
                <a16:creationId xmlns:a16="http://schemas.microsoft.com/office/drawing/2014/main" id="{44348CC1-75BC-4E7D-995B-61A79AA80F74}"/>
              </a:ext>
            </a:extLst>
          </p:cNvPr>
          <p:cNvSpPr txBox="1">
            <a:spLocks/>
          </p:cNvSpPr>
          <p:nvPr/>
        </p:nvSpPr>
        <p:spPr>
          <a:xfrm>
            <a:off x="677335" y="4662088"/>
            <a:ext cx="8596668" cy="1457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Function of nucleus: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It is essential for the </a:t>
            </a:r>
            <a:r>
              <a:rPr lang="en-GB" sz="1600" u="sng">
                <a:solidFill>
                  <a:schemeClr val="tx1"/>
                </a:solidFill>
              </a:rPr>
              <a:t>vitality</a:t>
            </a:r>
            <a:r>
              <a:rPr lang="en-GB" sz="1600">
                <a:solidFill>
                  <a:schemeClr val="tx1"/>
                </a:solidFill>
              </a:rPr>
              <a:t> and </a:t>
            </a:r>
            <a:r>
              <a:rPr lang="en-GB" sz="1600" u="sng">
                <a:solidFill>
                  <a:schemeClr val="tx1"/>
                </a:solidFill>
              </a:rPr>
              <a:t>division</a:t>
            </a:r>
            <a:r>
              <a:rPr lang="en-GB" sz="1600">
                <a:solidFill>
                  <a:schemeClr val="tx1"/>
                </a:solidFill>
              </a:rPr>
              <a:t> of the cell.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It is the site of storage of </a:t>
            </a:r>
            <a:r>
              <a:rPr lang="en-GB" sz="1600" u="sng">
                <a:solidFill>
                  <a:schemeClr val="tx1"/>
                </a:solidFill>
              </a:rPr>
              <a:t>genetic information</a:t>
            </a:r>
            <a:r>
              <a:rPr lang="en-GB" sz="1600">
                <a:solidFill>
                  <a:schemeClr val="tx1"/>
                </a:solidFill>
              </a:rPr>
              <a:t>.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It is the site of formation of the three types of </a:t>
            </a:r>
            <a:r>
              <a:rPr lang="en-GB" sz="1600" u="sng">
                <a:solidFill>
                  <a:schemeClr val="tx1"/>
                </a:solidFill>
              </a:rPr>
              <a:t>RNA</a:t>
            </a:r>
            <a:r>
              <a:rPr lang="en-GB" sz="1600">
                <a:solidFill>
                  <a:schemeClr val="tx1"/>
                </a:solidFill>
              </a:rPr>
              <a:t>.</a:t>
            </a:r>
          </a:p>
          <a:p>
            <a:pPr rtl="0">
              <a:spcBef>
                <a:spcPts val="0"/>
              </a:spcBef>
            </a:pPr>
            <a:r>
              <a:rPr lang="en-GB" sz="160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8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CAF32-B97D-4545-8F46-3E75261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36269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CYTOPLASMIC ORGANELLES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9E7110-011D-49E9-B6F4-EC8C73CC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34671"/>
              </p:ext>
            </p:extLst>
          </p:nvPr>
        </p:nvGraphicFramePr>
        <p:xfrm>
          <a:off x="1188153" y="3713316"/>
          <a:ext cx="8128000" cy="2380156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18754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40739503"/>
                    </a:ext>
                  </a:extLst>
                </a:gridCol>
              </a:tblGrid>
              <a:tr h="317323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B) NON-MEMBRANOUS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A) MEMBRANOUS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507"/>
                  </a:ext>
                </a:extLst>
              </a:tr>
              <a:tr h="2044876">
                <a:tc>
                  <a:txBody>
                    <a:bodyPr/>
                    <a:lstStyle/>
                    <a:p>
                      <a:pPr algn="l" rtl="0">
                        <a:buFontTx/>
                        <a:buNone/>
                      </a:pPr>
                      <a:r>
                        <a:rPr lang="en-US" sz="1600" dirty="0"/>
                        <a:t>1. Ribosomes. 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2. Centrioles.      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3. Cilia &amp; Flagella.      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4. Filaments: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(Actin, Intermediate filaments &amp; Myosin).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5. Cytoskeleton: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600" dirty="0"/>
                        <a:t>(actin, intermediate filaments &amp; microtubules).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1. Cell membrane. 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2. Mitochondria. 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3. Golgi apparatus.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4. Endoplasmic reticulum: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(rough &amp; smooth). 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5. Lysosomes.       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6. Secretory vesicles.</a:t>
                      </a:r>
                      <a:endParaRPr lang="ar-SA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13733"/>
                  </a:ext>
                </a:extLst>
              </a:tr>
            </a:tbl>
          </a:graphicData>
        </a:graphic>
      </p:graphicFrame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51AD0AE-22F8-4CF9-8397-03356FF166B9}"/>
              </a:ext>
            </a:extLst>
          </p:cNvPr>
          <p:cNvCxnSpPr>
            <a:cxnSpLocks/>
          </p:cNvCxnSpPr>
          <p:nvPr/>
        </p:nvCxnSpPr>
        <p:spPr>
          <a:xfrm>
            <a:off x="4724400" y="4267200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2482E64-8CA2-43CF-9C40-6C0D94F0921C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5252153" y="3713316"/>
            <a:ext cx="0" cy="2898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262ED0D-C610-4341-BAA4-02C5F551F2DD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252153" y="4003206"/>
            <a:ext cx="0" cy="2090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عنوان 1">
            <a:extLst>
              <a:ext uri="{FF2B5EF4-FFF2-40B4-BE49-F238E27FC236}">
                <a16:creationId xmlns:a16="http://schemas.microsoft.com/office/drawing/2014/main" id="{A4A98A01-FAD1-49A3-B533-FBA888ED0495}"/>
              </a:ext>
            </a:extLst>
          </p:cNvPr>
          <p:cNvSpPr txBox="1">
            <a:spLocks/>
          </p:cNvSpPr>
          <p:nvPr/>
        </p:nvSpPr>
        <p:spPr>
          <a:xfrm>
            <a:off x="677335" y="619540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CYTOPLASM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عنصر نائب للنص 2">
            <a:extLst>
              <a:ext uri="{FF2B5EF4-FFF2-40B4-BE49-F238E27FC236}">
                <a16:creationId xmlns:a16="http://schemas.microsoft.com/office/drawing/2014/main" id="{9E1F9D57-D821-4FDE-B8E5-EF8C4D4E083E}"/>
              </a:ext>
            </a:extLst>
          </p:cNvPr>
          <p:cNvSpPr txBox="1">
            <a:spLocks/>
          </p:cNvSpPr>
          <p:nvPr/>
        </p:nvSpPr>
        <p:spPr>
          <a:xfrm>
            <a:off x="677335" y="1000540"/>
            <a:ext cx="8768152" cy="1457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is formed of: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1-</a:t>
            </a:r>
            <a:r>
              <a:rPr lang="en-GB" sz="1600" u="sng" dirty="0">
                <a:solidFill>
                  <a:schemeClr val="tx1"/>
                </a:solidFill>
              </a:rPr>
              <a:t>ORGANELLES</a:t>
            </a:r>
            <a:r>
              <a:rPr lang="en-GB" sz="1600" dirty="0">
                <a:solidFill>
                  <a:schemeClr val="tx1"/>
                </a:solidFill>
              </a:rPr>
              <a:t>: They are specialized structures, </a:t>
            </a:r>
            <a:r>
              <a:rPr lang="en-GB" sz="1600" u="sng" dirty="0">
                <a:solidFill>
                  <a:schemeClr val="tx1"/>
                </a:solidFill>
              </a:rPr>
              <a:t>ESSENTIAL</a:t>
            </a:r>
            <a:r>
              <a:rPr lang="en-GB" sz="1600" dirty="0">
                <a:solidFill>
                  <a:schemeClr val="tx1"/>
                </a:solidFill>
              </a:rPr>
              <a:t> for vital processes of the cell.</a:t>
            </a:r>
            <a:endParaRPr lang="en-US" sz="1600" dirty="0">
              <a:solidFill>
                <a:schemeClr val="tx1"/>
              </a:solidFill>
            </a:endParaRP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   2-</a:t>
            </a:r>
            <a:r>
              <a:rPr lang="en-GB" sz="1600" u="sng" dirty="0">
                <a:solidFill>
                  <a:schemeClr val="tx1"/>
                </a:solidFill>
              </a:rPr>
              <a:t>INCLUSIONS</a:t>
            </a:r>
            <a:r>
              <a:rPr lang="en-GB" sz="1600" dirty="0">
                <a:solidFill>
                  <a:schemeClr val="tx1"/>
                </a:solidFill>
              </a:rPr>
              <a:t>: They are </a:t>
            </a:r>
            <a:r>
              <a:rPr lang="en-GB" sz="1600" u="sng" dirty="0">
                <a:solidFill>
                  <a:schemeClr val="tx1"/>
                </a:solidFill>
              </a:rPr>
              <a:t>not essential</a:t>
            </a:r>
            <a:r>
              <a:rPr lang="en-GB" sz="1600" dirty="0">
                <a:solidFill>
                  <a:schemeClr val="tx1"/>
                </a:solidFill>
              </a:rPr>
              <a:t> for vitality of cells, may be present or absent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Examples are </a:t>
            </a:r>
            <a:r>
              <a:rPr lang="en-US" sz="1600" u="sng" dirty="0">
                <a:solidFill>
                  <a:schemeClr val="tx1"/>
                </a:solidFill>
              </a:rPr>
              <a:t>lipids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u="sng" dirty="0">
                <a:solidFill>
                  <a:schemeClr val="tx1"/>
                </a:solidFill>
              </a:rPr>
              <a:t>glycogen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u="sng" dirty="0">
                <a:solidFill>
                  <a:schemeClr val="tx1"/>
                </a:solidFill>
              </a:rPr>
              <a:t>pigments</a:t>
            </a:r>
            <a:r>
              <a:rPr lang="en-US" sz="1600" dirty="0">
                <a:solidFill>
                  <a:schemeClr val="tx1"/>
                </a:solidFill>
              </a:rPr>
              <a:t> like melanin &amp; lipofuscin.</a:t>
            </a:r>
          </a:p>
          <a:p>
            <a:pPr rtl="0"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24E2F70-788A-4011-945A-A258EA222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52" y="2057400"/>
            <a:ext cx="3203448" cy="1601724"/>
          </a:xfrm>
          <a:prstGeom prst="rect">
            <a:avLst/>
          </a:prstGeom>
        </p:spPr>
      </p:pic>
      <p:sp>
        <p:nvSpPr>
          <p:cNvPr id="20" name="عنوان 1">
            <a:extLst>
              <a:ext uri="{FF2B5EF4-FFF2-40B4-BE49-F238E27FC236}">
                <a16:creationId xmlns:a16="http://schemas.microsoft.com/office/drawing/2014/main" id="{81A97A98-0A1C-4026-BA77-967759DC863C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8596668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29437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2023</TotalTime>
  <Words>1409</Words>
  <Application>Microsoft Office PowerPoint</Application>
  <PresentationFormat>شاشة عريضة</PresentationFormat>
  <Paragraphs>247</Paragraphs>
  <Slides>19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Aldhabi</vt:lpstr>
      <vt:lpstr>Arabic Typesetting</vt:lpstr>
      <vt:lpstr>Arial</vt:lpstr>
      <vt:lpstr>Calibri</vt:lpstr>
      <vt:lpstr>Tahoma</vt:lpstr>
      <vt:lpstr>Trebuchet MS</vt:lpstr>
      <vt:lpstr>Wingdings</vt:lpstr>
      <vt:lpstr>Wingdings 3</vt:lpstr>
      <vt:lpstr>HistologyTeam437</vt:lpstr>
      <vt:lpstr>عرض تقديمي في PowerPoint</vt:lpstr>
      <vt:lpstr>عرض تقديمي في PowerPoint</vt:lpstr>
      <vt:lpstr>INTRODUCTION</vt:lpstr>
      <vt:lpstr>THE CELL</vt:lpstr>
      <vt:lpstr>THE CELL</vt:lpstr>
      <vt:lpstr>THE CELL (NUCLEUS)</vt:lpstr>
      <vt:lpstr>THE CELL (NUCLEUS)</vt:lpstr>
      <vt:lpstr>THE CELL (NUCLEUS)</vt:lpstr>
      <vt:lpstr>CYTOPLASMIC ORGANELLES</vt:lpstr>
      <vt:lpstr>CELL MEMBRANE</vt:lpstr>
      <vt:lpstr>CELL MEMBRANE (SPECIALIZATIONS)</vt:lpstr>
      <vt:lpstr>MITOCHONDRIA</vt:lpstr>
      <vt:lpstr>ENDOPLASMIC RETICULUM</vt:lpstr>
      <vt:lpstr>LYSOSOMES</vt:lpstr>
      <vt:lpstr>MICROTUBULES-CONTAINING ORGANELLES</vt:lpstr>
      <vt:lpstr>CYTOSKELETON</vt:lpstr>
      <vt:lpstr>عرض تقديمي في PowerPoint</vt:lpstr>
      <vt:lpstr>عرض تقديمي في PowerPoint</vt:lpstr>
      <vt:lpstr>عرض تقديمي في PowerPoint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روان</cp:lastModifiedBy>
  <cp:revision>80</cp:revision>
  <dcterms:created xsi:type="dcterms:W3CDTF">2017-09-26T07:35:01Z</dcterms:created>
  <dcterms:modified xsi:type="dcterms:W3CDTF">2017-10-03T21:09:20Z</dcterms:modified>
</cp:coreProperties>
</file>