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2" r:id="rId4"/>
    <p:sldId id="281" r:id="rId5"/>
    <p:sldId id="282" r:id="rId6"/>
    <p:sldId id="283" r:id="rId7"/>
    <p:sldId id="284" r:id="rId8"/>
    <p:sldId id="285" r:id="rId9"/>
    <p:sldId id="27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99" autoAdjust="0"/>
    <p:restoredTop sz="94660"/>
  </p:normalViewPr>
  <p:slideViewPr>
    <p:cSldViewPr>
      <p:cViewPr varScale="1">
        <p:scale>
          <a:sx n="82" d="100"/>
          <a:sy n="82" d="100"/>
        </p:scale>
        <p:origin x="71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14/01/39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73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71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68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18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38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0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GpJcYVLmXUPy0c-xoGndlFWMBFM8gmq8qtcc80adBCw/edit#slide=id.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118C9C1B-CE30-4D12-A47B-691B18719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4742" y="4876800"/>
            <a:ext cx="1866900" cy="18669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FDD02C-F748-4A87-9357-97EDED461FC9}"/>
              </a:ext>
            </a:extLst>
          </p:cNvPr>
          <p:cNvSpPr txBox="1"/>
          <p:nvPr userDrawn="1"/>
        </p:nvSpPr>
        <p:spPr>
          <a:xfrm>
            <a:off x="2848739" y="2754086"/>
            <a:ext cx="7418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Epithelial tissue</a:t>
            </a:r>
            <a:endParaRPr lang="ar-S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895600" y="50292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hlinkClick r:id="rId6"/>
              </a:rPr>
              <a:t>Editing File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>
            <a:extLst>
              <a:ext uri="{FF2B5EF4-FFF2-40B4-BE49-F238E27FC236}">
                <a16:creationId xmlns:a16="http://schemas.microsoft.com/office/drawing/2014/main" id="{32F34C0F-7FDA-47CD-BF0F-76E452CB0875}"/>
              </a:ext>
            </a:extLst>
          </p:cNvPr>
          <p:cNvSpPr txBox="1"/>
          <p:nvPr userDrawn="1"/>
        </p:nvSpPr>
        <p:spPr>
          <a:xfrm rot="10800000">
            <a:off x="11125200" y="2820368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1- B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2- 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3- 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4- A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5- 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6- D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6" y="1306073"/>
            <a:ext cx="9186013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 Urinary bladder is example of?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pseudo-stratified columnar    B) transitional epithelium    C) simple cuboidal epithelium    D) stratified columnar epithelium</a:t>
            </a:r>
          </a:p>
          <a:p>
            <a:pPr fontAlgn="t"/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All epithelial tissue rest on?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Lamina        B) Nuclei        C) basement membrane        D) basal cell </a:t>
            </a:r>
            <a:b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What differences between nuclei of simple </a:t>
            </a:r>
            <a:r>
              <a:rPr lang="en-US" sz="14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squamous</a:t>
            </a: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epithelium &amp; simple </a:t>
            </a:r>
            <a:r>
              <a:rPr lang="en-US" sz="14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cuboidal</a:t>
            </a: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epithelium?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simple squamous epithelium: flat nuclei                          B) simple squamous epithelium: basal oval nuclei 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   simple cuboidal epithelium:  basal oval nuclei                      simple cuboidal epithelium: central rounded nuclei 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simple squamous epithelium:  central rounded nuclei      D) simple squamous epithelium: flat nuclei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   simple cuboidal epithelium:  flat nuclei                                simple cuboidal epithelium: central rounded nuclei</a:t>
            </a: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 If the injury is removed, metaplasia is usually?</a:t>
            </a:r>
          </a:p>
          <a:p>
            <a:pPr fontAlgn="t"/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Reversible      B) irreversible      C) chronic      D) acute </a:t>
            </a:r>
          </a:p>
          <a:p>
            <a:pPr fontAlgn="t"/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 What function of Dynein protein? </a:t>
            </a:r>
          </a:p>
          <a:p>
            <a:pPr marL="228600" indent="-228600" fontAlgn="t">
              <a:buAutoNum type="alphaUcParenR"/>
            </a:pPr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protection the cilia &amp; flagella    B) growth of cilia    C) movements of cilia and flagella    D) movement of cilia only </a:t>
            </a:r>
          </a:p>
          <a:p>
            <a:pPr marL="228600" indent="-228600" fontAlgn="t">
              <a:buAutoNum type="alphaUcParenR"/>
            </a:pPr>
            <a:endParaRPr lang="en-US" sz="12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ar-SA" sz="1400" b="1" u="none" dirty="0">
                <a:solidFill>
                  <a:schemeClr val="tx1"/>
                </a:solidFill>
                <a:latin typeface="+mn-lt"/>
              </a:rPr>
              <a:t>Q6: K</a:t>
            </a:r>
            <a:r>
              <a:rPr lang="en-US" altLang="ar-SA" sz="1400" b="0" u="none" dirty="0">
                <a:solidFill>
                  <a:schemeClr val="tx1"/>
                </a:solidFill>
                <a:latin typeface="+mn-lt"/>
              </a:rPr>
              <a:t>artegener</a:t>
            </a:r>
            <a:r>
              <a:rPr lang="ja-JP" altLang="en-US" sz="1400" b="0" u="none" dirty="0">
                <a:solidFill>
                  <a:schemeClr val="tx1"/>
                </a:solidFill>
                <a:latin typeface="+mn-lt"/>
              </a:rPr>
              <a:t>’</a:t>
            </a:r>
            <a:r>
              <a:rPr lang="en-US" altLang="ja-JP" sz="1400" b="0" u="none" dirty="0">
                <a:solidFill>
                  <a:schemeClr val="tx1"/>
                </a:solidFill>
                <a:latin typeface="+mn-lt"/>
              </a:rPr>
              <a:t>s syndrome </a:t>
            </a:r>
            <a:r>
              <a:rPr lang="en-US" altLang="ar-SA" sz="1400" b="0" u="none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causes chronic respiratory tract infection in?</a:t>
            </a:r>
            <a:endParaRPr lang="en-US" sz="14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children      B) males      C) females      D) both sexes </a:t>
            </a:r>
          </a:p>
          <a:p>
            <a:endParaRPr lang="en-US" sz="12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38160" y="2589867"/>
            <a:ext cx="7442695" cy="1107996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</a:t>
            </a:r>
          </a:p>
          <a:p>
            <a:pPr algn="ctr"/>
            <a:r>
              <a:rPr lang="en-GB" sz="1600" dirty="0">
                <a:latin typeface="+mn-lt"/>
              </a:rPr>
              <a:t>Marwah Alkhalil</a:t>
            </a:r>
          </a:p>
          <a:p>
            <a:pPr algn="ctr"/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r>
              <a:rPr lang="en-GB" sz="1600" dirty="0">
                <a:latin typeface="+mn-lt"/>
              </a:rPr>
              <a:t>Hussain Alkharboush    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algn="ctr"/>
            <a:r>
              <a:rPr lang="en-GB" sz="1600" dirty="0">
                <a:latin typeface="+mn-lt"/>
              </a:rPr>
              <a:t>Shahad Alzahrani</a:t>
            </a:r>
            <a:endParaRPr lang="ar-SA" sz="1600" dirty="0">
              <a:latin typeface="+mn-lt"/>
            </a:endParaRPr>
          </a:p>
          <a:p>
            <a:pPr algn="ctr"/>
            <a:endParaRPr lang="ar-SA" sz="1600" dirty="0">
              <a:latin typeface="+mn-lt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D52B302-BD31-4F52-BC7C-BE06B452A31A}"/>
              </a:ext>
            </a:extLst>
          </p:cNvPr>
          <p:cNvSpPr txBox="1"/>
          <p:nvPr userDrawn="1"/>
        </p:nvSpPr>
        <p:spPr>
          <a:xfrm>
            <a:off x="2814395" y="1226540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لنكن يداً بيد ليرى العالم إنجازاتنا</a:t>
            </a:r>
          </a:p>
          <a:p>
            <a:pPr algn="ctr"/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وتحمّلوا شقاء اليوم لأجل حلم الغد 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35012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sz="1800" u="none" dirty="0">
                <a:latin typeface="+mn-lt"/>
              </a:rPr>
              <a:t>Describe </a:t>
            </a:r>
            <a:r>
              <a:rPr lang="en-US" altLang="ar-SA" sz="1800" u="sng" dirty="0">
                <a:latin typeface="+mn-lt"/>
              </a:rPr>
              <a:t>general characteristics </a:t>
            </a:r>
            <a:r>
              <a:rPr lang="en-US" altLang="ar-SA" sz="1800" u="none" dirty="0">
                <a:latin typeface="+mn-lt"/>
              </a:rPr>
              <a:t>of epithelial tissue.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sz="1800" u="none" dirty="0">
                <a:latin typeface="+mn-lt"/>
              </a:rPr>
              <a:t>Discuss </a:t>
            </a:r>
            <a:r>
              <a:rPr lang="en-US" altLang="ar-SA" sz="1800" u="sng" dirty="0">
                <a:latin typeface="+mn-lt"/>
              </a:rPr>
              <a:t>microscopic structure</a:t>
            </a:r>
            <a:r>
              <a:rPr lang="en-US" altLang="ar-SA" sz="1800" u="none" dirty="0">
                <a:latin typeface="+mn-lt"/>
              </a:rPr>
              <a:t> and </a:t>
            </a:r>
            <a:r>
              <a:rPr lang="en-US" altLang="ar-SA" sz="1800" u="sng" dirty="0">
                <a:latin typeface="+mn-lt"/>
              </a:rPr>
              <a:t>distribution</a:t>
            </a:r>
            <a:r>
              <a:rPr lang="en-US" altLang="ar-SA" sz="1800" u="none" dirty="0">
                <a:latin typeface="+mn-lt"/>
              </a:rPr>
              <a:t> of different types of epithelial membranes.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sz="1800" u="sng" dirty="0">
                <a:latin typeface="+mn-lt"/>
              </a:rPr>
              <a:t>Classify glandular epithelium</a:t>
            </a:r>
            <a:r>
              <a:rPr lang="en-US" altLang="ar-SA" sz="1800" u="none" dirty="0">
                <a:latin typeface="+mn-lt"/>
              </a:rPr>
              <a:t> according to different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sz="1800" u="none" dirty="0">
                <a:latin typeface="+mn-lt"/>
              </a:rPr>
              <a:t>Enumerate the </a:t>
            </a:r>
            <a:r>
              <a:rPr lang="en-US" altLang="ar-SA" sz="1800" u="sng" dirty="0">
                <a:latin typeface="+mn-lt"/>
              </a:rPr>
              <a:t>functions</a:t>
            </a:r>
            <a:r>
              <a:rPr lang="en-US" altLang="ar-SA" sz="1800" u="none" dirty="0">
                <a:latin typeface="+mn-lt"/>
              </a:rPr>
              <a:t> of epithelial tissue.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sz="1800" u="none" dirty="0">
                <a:latin typeface="+mn-lt"/>
              </a:rPr>
              <a:t>Understand the following </a:t>
            </a:r>
            <a:r>
              <a:rPr lang="en-US" altLang="ar-SA" sz="1800" u="sng" dirty="0">
                <a:latin typeface="+mn-lt"/>
              </a:rPr>
              <a:t>clinical applications</a:t>
            </a:r>
            <a:r>
              <a:rPr lang="en-US" altLang="ar-SA" sz="1800" u="none" dirty="0">
                <a:latin typeface="+mn-lt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ar-SA" sz="1800" u="none" dirty="0">
                <a:latin typeface="+mn-lt"/>
                <a:ea typeface="Arial" panose="020B0604020202020204" pitchFamily="34" charset="0"/>
              </a:rPr>
              <a:t>Immotile cilia syndrome (Kartagener</a:t>
            </a:r>
            <a:r>
              <a:rPr lang="ja-JP" altLang="en-US" sz="1800" u="none" dirty="0">
                <a:latin typeface="+mn-lt"/>
                <a:ea typeface="Arial" panose="020B0604020202020204" pitchFamily="34" charset="0"/>
              </a:rPr>
              <a:t>’</a:t>
            </a:r>
            <a:r>
              <a:rPr lang="en-US" altLang="ja-JP" sz="1800" u="none" dirty="0">
                <a:latin typeface="+mn-lt"/>
                <a:ea typeface="Arial" panose="020B0604020202020204" pitchFamily="34" charset="0"/>
              </a:rPr>
              <a:t>s syndrome).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ar-SA" sz="1800" u="none" dirty="0">
                <a:latin typeface="+mn-lt"/>
                <a:ea typeface="Arial" panose="020B0604020202020204" pitchFamily="34" charset="0"/>
              </a:rPr>
              <a:t>Metaplasia.</a:t>
            </a: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334500" y="-8467"/>
            <a:ext cx="2857500" cy="6866467"/>
            <a:chOff x="9334500" y="-8467"/>
            <a:chExt cx="2857500" cy="6866467"/>
          </a:xfrm>
        </p:grpSpPr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tow </a:t>
            </a:r>
            <a:r>
              <a:rPr lang="ar-SA" dirty="0"/>
              <a:t>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69" r:id="rId19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EPITHELIAL TISSUE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8596668" cy="4800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General characteristics: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Cells are </a:t>
            </a:r>
            <a:r>
              <a:rPr lang="en-US" sz="1600" u="sng" dirty="0">
                <a:solidFill>
                  <a:schemeClr val="tx1"/>
                </a:solidFill>
              </a:rPr>
              <a:t>tightly joined </a:t>
            </a: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u="sng" dirty="0">
                <a:solidFill>
                  <a:schemeClr val="tx1"/>
                </a:solidFill>
              </a:rPr>
              <a:t>little intercellular space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Rest on a </a:t>
            </a:r>
            <a:r>
              <a:rPr lang="en-US" sz="1600" u="sng" dirty="0">
                <a:solidFill>
                  <a:schemeClr val="tx1"/>
                </a:solidFill>
              </a:rPr>
              <a:t>basement membrane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Avascular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“lack of blood vessels”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power of </a:t>
            </a:r>
            <a:r>
              <a:rPr lang="en-US" sz="1600" u="sng" dirty="0">
                <a:solidFill>
                  <a:schemeClr val="tx1"/>
                </a:solidFill>
              </a:rPr>
              <a:t>regeneration</a:t>
            </a:r>
            <a:r>
              <a:rPr lang="en-US" sz="1600" dirty="0">
                <a:solidFill>
                  <a:schemeClr val="tx1"/>
                </a:solidFill>
              </a:rPr>
              <a:t>.  </a:t>
            </a: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Classification: </a:t>
            </a: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Epithelial membranes: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Simple epithelium: one layer.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Stratified epithelium: more than one layer.</a:t>
            </a: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Glands (Glandular Epithelium).</a:t>
            </a: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Functions 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Protection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epidermis of skin.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Secretion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glands.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Absorption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small intestine.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Excretion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kidney.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Reproduction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gonads.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ar-SA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Smooth lining</a:t>
            </a:r>
            <a:r>
              <a:rPr lang="en-GB" altLang="ar-S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as in blood vessels.</a:t>
            </a:r>
          </a:p>
          <a:p>
            <a:pPr rtl="0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D20904A0-CB4B-4593-ABA2-24EC92FD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59736"/>
            <a:ext cx="2671762" cy="21033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347F441-7275-4C36-9319-1F90619B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191709"/>
            <a:ext cx="1657842" cy="13018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A655F08-5DB1-4A98-BD8B-F741D03E0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007" y="3338744"/>
            <a:ext cx="1449465" cy="9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4EDDAEC-5969-4E9A-89A0-46835A4B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786"/>
              </p:ext>
            </p:extLst>
          </p:nvPr>
        </p:nvGraphicFramePr>
        <p:xfrm>
          <a:off x="1295400" y="1447801"/>
          <a:ext cx="7696200" cy="4071972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955192359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300653657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2) Simple cuboidal Epithelium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effectLst/>
                        </a:rPr>
                        <a:t>1) Simple Squamous Epithelium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1919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layer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cuboidal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rounded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nuclei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ar-S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layer</a:t>
                      </a:r>
                      <a:r>
                        <a:rPr lang="en-US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nuclei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smooth thin surface</a:t>
                      </a:r>
                      <a:endParaRPr lang="ar-SA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644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Thyroid follicles</a:t>
                      </a:r>
                      <a:endParaRPr lang="ar-S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Endothelium (lining the CVS “cardiovascular system”)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Alveoli </a:t>
                      </a:r>
                      <a:r>
                        <a:rPr lang="en-US" sz="16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“air sacs”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lung</a:t>
                      </a:r>
                      <a:endParaRPr lang="ar-SA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63616"/>
                  </a:ext>
                </a:extLst>
              </a:tr>
              <a:tr h="1709772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ar-S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ar-SA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88251"/>
                  </a:ext>
                </a:extLst>
              </a:tr>
            </a:tbl>
          </a:graphicData>
        </a:graphic>
      </p:graphicFrame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41EDE9E7-971C-4B8B-AD52-702E2276A7DD}"/>
              </a:ext>
            </a:extLst>
          </p:cNvPr>
          <p:cNvCxnSpPr>
            <a:cxnSpLocks/>
          </p:cNvCxnSpPr>
          <p:nvPr/>
        </p:nvCxnSpPr>
        <p:spPr>
          <a:xfrm>
            <a:off x="5105400" y="1752600"/>
            <a:ext cx="0" cy="3690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SIMPLE EPITHELIUM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31" descr="Simple">
            <a:extLst>
              <a:ext uri="{FF2B5EF4-FFF2-40B4-BE49-F238E27FC236}">
                <a16:creationId xmlns:a16="http://schemas.microsoft.com/office/drawing/2014/main" id="{C1ED17E6-4946-458D-82DD-36E9D6B2E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6" r="56364" b="16837"/>
          <a:stretch/>
        </p:blipFill>
        <p:spPr bwMode="auto">
          <a:xfrm>
            <a:off x="1828800" y="4038601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imple">
            <a:extLst>
              <a:ext uri="{FF2B5EF4-FFF2-40B4-BE49-F238E27FC236}">
                <a16:creationId xmlns:a16="http://schemas.microsoft.com/office/drawing/2014/main" id="{31596518-A248-4BD5-B49F-4E9E2A590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4" b="16334"/>
          <a:stretch/>
        </p:blipFill>
        <p:spPr bwMode="auto">
          <a:xfrm>
            <a:off x="5961910" y="4038600"/>
            <a:ext cx="2343890" cy="11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6FB5AC81-1E30-475F-A925-D05C8CC599C4}"/>
              </a:ext>
            </a:extLst>
          </p:cNvPr>
          <p:cNvCxnSpPr>
            <a:cxnSpLocks/>
          </p:cNvCxnSpPr>
          <p:nvPr/>
        </p:nvCxnSpPr>
        <p:spPr>
          <a:xfrm>
            <a:off x="5105400" y="1447801"/>
            <a:ext cx="0" cy="304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21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SIMPLE EPITHELIUM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4EDDAEC-5969-4E9A-89A0-46835A4B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2665"/>
              </p:ext>
            </p:extLst>
          </p:nvPr>
        </p:nvGraphicFramePr>
        <p:xfrm>
          <a:off x="1181100" y="1066800"/>
          <a:ext cx="7696200" cy="5191665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955192359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300653657"/>
                    </a:ext>
                  </a:extLst>
                </a:gridCol>
              </a:tblGrid>
              <a:tr h="315233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4) Pseudo-Stratified Columnar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effectLst/>
                        </a:rPr>
                        <a:t>3) Simple Columnar Epithelium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19199"/>
                  </a:ext>
                </a:extLst>
              </a:tr>
              <a:tr h="1920056">
                <a:tc>
                  <a:txBody>
                    <a:bodyPr/>
                    <a:lstStyle/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layer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columnar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Nuclei 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appear at different levels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cells are tall, others are short and don’t reach the surface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cells rest on the basement membrane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Types: </a:t>
                      </a:r>
                    </a:p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ciliated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Goblet cells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Non-ciliated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layer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columnar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oval nuclei </a:t>
                      </a:r>
                    </a:p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Types: </a:t>
                      </a:r>
                    </a:p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ciliated “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cilia on free surface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342900" lvl="0" indent="-342900" algn="l" rtl="0">
                        <a:buFont typeface="+mj-lt"/>
                        <a:buAutoNum type="arabicPeriod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Non-ciliated</a:t>
                      </a:r>
                    </a:p>
                    <a:p>
                      <a:pPr algn="l"/>
                      <a:endParaRPr lang="en-US" sz="16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6449"/>
                  </a:ext>
                </a:extLst>
              </a:tr>
              <a:tr h="14985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Ciliated: (respiratory epithelium) trachea &amp; bronchi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Non-ciliated: vas deferens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Ciliated: Fallopian tubes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Non-ciliated: lining of stomach, gall bladder, and intestines (with goblet cells). 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63616"/>
                  </a:ext>
                </a:extLst>
              </a:tr>
              <a:tr h="1381849"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27560"/>
                  </a:ext>
                </a:extLst>
              </a:tr>
            </a:tbl>
          </a:graphicData>
        </a:graphic>
      </p:graphicFrame>
      <p:pic>
        <p:nvPicPr>
          <p:cNvPr id="7" name="Picture 8" descr="Simple-col">
            <a:extLst>
              <a:ext uri="{FF2B5EF4-FFF2-40B4-BE49-F238E27FC236}">
                <a16:creationId xmlns:a16="http://schemas.microsoft.com/office/drawing/2014/main" id="{8CE49FEB-539B-4912-A3A4-F37274CB9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6" b="20320"/>
          <a:stretch/>
        </p:blipFill>
        <p:spPr bwMode="auto">
          <a:xfrm>
            <a:off x="1409701" y="5066632"/>
            <a:ext cx="1661808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imple-col">
            <a:extLst>
              <a:ext uri="{FF2B5EF4-FFF2-40B4-BE49-F238E27FC236}">
                <a16:creationId xmlns:a16="http://schemas.microsoft.com/office/drawing/2014/main" id="{464083F6-CF1B-4012-8EE2-1441A1AE4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b="20320"/>
          <a:stretch/>
        </p:blipFill>
        <p:spPr bwMode="auto">
          <a:xfrm>
            <a:off x="3162302" y="5066632"/>
            <a:ext cx="1600200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seudoStrat-col">
            <a:extLst>
              <a:ext uri="{FF2B5EF4-FFF2-40B4-BE49-F238E27FC236}">
                <a16:creationId xmlns:a16="http://schemas.microsoft.com/office/drawing/2014/main" id="{0757FCFC-7745-4937-93D5-E035D767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1" b="10543"/>
          <a:stretch/>
        </p:blipFill>
        <p:spPr bwMode="auto">
          <a:xfrm>
            <a:off x="5295899" y="4953000"/>
            <a:ext cx="1650693" cy="120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6C3AA97-5325-4691-991A-C4405064961E}"/>
              </a:ext>
            </a:extLst>
          </p:cNvPr>
          <p:cNvCxnSpPr>
            <a:cxnSpLocks/>
          </p:cNvCxnSpPr>
          <p:nvPr/>
        </p:nvCxnSpPr>
        <p:spPr>
          <a:xfrm>
            <a:off x="5029200" y="1375658"/>
            <a:ext cx="0" cy="4948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E8E25946-C324-45A5-9795-6744193E2943}"/>
              </a:ext>
            </a:extLst>
          </p:cNvPr>
          <p:cNvCxnSpPr>
            <a:cxnSpLocks/>
          </p:cNvCxnSpPr>
          <p:nvPr/>
        </p:nvCxnSpPr>
        <p:spPr>
          <a:xfrm>
            <a:off x="5029200" y="1070859"/>
            <a:ext cx="0" cy="304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seudoStrat-col">
            <a:extLst>
              <a:ext uri="{FF2B5EF4-FFF2-40B4-BE49-F238E27FC236}">
                <a16:creationId xmlns:a16="http://schemas.microsoft.com/office/drawing/2014/main" id="{0EE9956D-2A11-492D-9365-43170358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8" t="13520" r="539" b="12381"/>
          <a:stretch/>
        </p:blipFill>
        <p:spPr bwMode="auto">
          <a:xfrm>
            <a:off x="7045965" y="5104171"/>
            <a:ext cx="1731962" cy="103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imple-col">
            <a:extLst>
              <a:ext uri="{FF2B5EF4-FFF2-40B4-BE49-F238E27FC236}">
                <a16:creationId xmlns:a16="http://schemas.microsoft.com/office/drawing/2014/main" id="{78755EEB-16A8-4AEF-80B8-A01573ACA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6" b="20320"/>
          <a:stretch/>
        </p:blipFill>
        <p:spPr bwMode="auto">
          <a:xfrm>
            <a:off x="1345891" y="5066632"/>
            <a:ext cx="1661808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Simple-col">
            <a:extLst>
              <a:ext uri="{FF2B5EF4-FFF2-40B4-BE49-F238E27FC236}">
                <a16:creationId xmlns:a16="http://schemas.microsoft.com/office/drawing/2014/main" id="{8AEE94A8-D087-40AF-BB6A-2D28C1B1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b="20320"/>
          <a:stretch/>
        </p:blipFill>
        <p:spPr bwMode="auto">
          <a:xfrm>
            <a:off x="3098492" y="5066632"/>
            <a:ext cx="1600200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Simple-col">
            <a:extLst>
              <a:ext uri="{FF2B5EF4-FFF2-40B4-BE49-F238E27FC236}">
                <a16:creationId xmlns:a16="http://schemas.microsoft.com/office/drawing/2014/main" id="{149F35CB-3150-4060-B812-8939F307E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6" b="20320"/>
          <a:stretch/>
        </p:blipFill>
        <p:spPr bwMode="auto">
          <a:xfrm>
            <a:off x="1375708" y="5066632"/>
            <a:ext cx="1661808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imple-col">
            <a:extLst>
              <a:ext uri="{FF2B5EF4-FFF2-40B4-BE49-F238E27FC236}">
                <a16:creationId xmlns:a16="http://schemas.microsoft.com/office/drawing/2014/main" id="{272EDA09-C277-463A-8735-8B17F5AC9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b="20320"/>
          <a:stretch/>
        </p:blipFill>
        <p:spPr bwMode="auto">
          <a:xfrm>
            <a:off x="3128309" y="5066632"/>
            <a:ext cx="1600200" cy="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7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STRATIFIED EPITHELIUM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4EDDAEC-5969-4E9A-89A0-46835A4B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67049"/>
              </p:ext>
            </p:extLst>
          </p:nvPr>
        </p:nvGraphicFramePr>
        <p:xfrm>
          <a:off x="1143000" y="1066800"/>
          <a:ext cx="8420100" cy="50292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2955192359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2918966244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300653657"/>
                    </a:ext>
                  </a:extLst>
                </a:gridCol>
              </a:tblGrid>
              <a:tr h="256227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ar-SA" sz="1200" b="1" u="none" dirty="0">
                          <a:solidFill>
                            <a:schemeClr val="bg1"/>
                          </a:solidFill>
                        </a:rPr>
                        <a:t>3) Stratified Columnar Epithelium</a:t>
                      </a:r>
                      <a:endParaRPr lang="ar-SA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dirty="0">
                          <a:solidFill>
                            <a:schemeClr val="bg1"/>
                          </a:solidFill>
                          <a:ea typeface="+mn-ea"/>
                          <a:cs typeface="Traditional Arabic" pitchFamily="2" charset="-78"/>
                        </a:rPr>
                        <a:t>2) Transitional Epithelium</a:t>
                      </a:r>
                      <a:endParaRPr lang="ar-SA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b="1" u="none" dirty="0">
                          <a:solidFill>
                            <a:schemeClr val="bg1"/>
                          </a:solidFill>
                          <a:ea typeface="+mn-ea"/>
                          <a:cs typeface="Traditional Arabic" pitchFamily="2" charset="-78"/>
                        </a:rPr>
                        <a:t>1) Stratified Squamous Epithelium</a:t>
                      </a:r>
                      <a:endParaRPr lang="ar-SA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19199"/>
                  </a:ext>
                </a:extLst>
              </a:tr>
              <a:tr h="2676146">
                <a:tc>
                  <a:txBody>
                    <a:bodyPr/>
                    <a:lstStyle/>
                    <a:p>
                      <a:pPr marL="285750" lvl="1" indent="-285750" algn="l" defTabSz="4381500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altLang="ar-SA" sz="1400" u="sng" dirty="0">
                          <a:ea typeface="MS PGothic" panose="020B0600070205080204" pitchFamily="34" charset="-128"/>
                        </a:rPr>
                        <a:t>Multiple layers</a:t>
                      </a:r>
                      <a:r>
                        <a:rPr lang="en-GB" altLang="ar-SA" sz="1400" dirty="0">
                          <a:ea typeface="MS PGothic" panose="020B0600070205080204" pitchFamily="34" charset="-128"/>
                        </a:rPr>
                        <a:t> of cells.</a:t>
                      </a:r>
                    </a:p>
                    <a:p>
                      <a:pPr marL="285750" lvl="1" indent="-285750" algn="l" defTabSz="4381500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MS PGothic" panose="020B0600070205080204" pitchFamily="34" charset="-128"/>
                        </a:rPr>
                        <a:t>Basal cells </a:t>
                      </a:r>
                      <a:r>
                        <a:rPr lang="en-GB" altLang="ar-SA" sz="1400" dirty="0">
                          <a:ea typeface="MS PGothic" panose="020B0600070205080204" pitchFamily="34" charset="-128"/>
                        </a:rPr>
                        <a:t>are c</a:t>
                      </a:r>
                      <a:r>
                        <a:rPr lang="en-GB" altLang="ar-SA" sz="1400" u="sng" dirty="0">
                          <a:ea typeface="MS PGothic" panose="020B0600070205080204" pitchFamily="34" charset="-128"/>
                        </a:rPr>
                        <a:t>olumnar</a:t>
                      </a:r>
                    </a:p>
                    <a:p>
                      <a:pPr marL="285750" lvl="1" indent="-285750" algn="l" defTabSz="4381500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MS PGothic" panose="020B0600070205080204" pitchFamily="34" charset="-128"/>
                        </a:rPr>
                        <a:t>Intermediate cells </a:t>
                      </a:r>
                      <a:r>
                        <a:rPr lang="en-GB" altLang="ar-SA" sz="1400" dirty="0">
                          <a:ea typeface="MS PGothic" panose="020B0600070205080204" pitchFamily="34" charset="-128"/>
                        </a:rPr>
                        <a:t>are </a:t>
                      </a:r>
                      <a:r>
                        <a:rPr lang="en-GB" altLang="ar-SA" sz="1400" u="sng" dirty="0">
                          <a:ea typeface="MS PGothic" panose="020B0600070205080204" pitchFamily="34" charset="-128"/>
                        </a:rPr>
                        <a:t>polygonal</a:t>
                      </a:r>
                    </a:p>
                    <a:p>
                      <a:pPr marL="285750" lvl="1" indent="-285750" algn="l" defTabSz="4381500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Arial" panose="020B0604020202020204" pitchFamily="34" charset="0"/>
                        </a:rPr>
                        <a:t>Surface cells </a:t>
                      </a:r>
                      <a:r>
                        <a:rPr lang="en-GB" altLang="ar-SA" sz="1400" dirty="0">
                          <a:ea typeface="Arial" panose="020B0604020202020204" pitchFamily="34" charset="0"/>
                        </a:rPr>
                        <a:t>are </a:t>
                      </a:r>
                      <a:r>
                        <a:rPr lang="en-GB" altLang="ar-SA" sz="1400" u="sng" dirty="0">
                          <a:ea typeface="Arial" panose="020B0604020202020204" pitchFamily="34" charset="0"/>
                        </a:rPr>
                        <a:t>columnar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u="sng" dirty="0">
                          <a:cs typeface="Times New Roman" pitchFamily="18" charset="0"/>
                        </a:rPr>
                        <a:t>Multiple layers 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of cells</a:t>
                      </a:r>
                    </a:p>
                    <a:p>
                      <a:pPr marL="285750" lvl="1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Basal cells 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are </a:t>
                      </a:r>
                      <a:r>
                        <a:rPr lang="en-GB" sz="1400" u="sng" dirty="0">
                          <a:cs typeface="Times New Roman" pitchFamily="18" charset="0"/>
                        </a:rPr>
                        <a:t>columnar</a:t>
                      </a:r>
                    </a:p>
                    <a:p>
                      <a:pPr marL="285750" lvl="1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Intermediate cells 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are </a:t>
                      </a:r>
                      <a:r>
                        <a:rPr lang="en-GB" sz="1400" u="sng" dirty="0">
                          <a:cs typeface="Times New Roman" pitchFamily="18" charset="0"/>
                        </a:rPr>
                        <a:t>polygonal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lvl="1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Surface cells </a:t>
                      </a:r>
                      <a:r>
                        <a:rPr lang="en-GB" sz="1400" u="sng" dirty="0">
                          <a:cs typeface="Times New Roman" pitchFamily="18" charset="0"/>
                        </a:rPr>
                        <a:t>large cuboidal 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with </a:t>
                      </a:r>
                      <a:r>
                        <a:rPr lang="en-GB" sz="1400" u="sng" dirty="0">
                          <a:cs typeface="Times New Roman" pitchFamily="18" charset="0"/>
                        </a:rPr>
                        <a:t>convex free surface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/>
                        <a:t>and may be </a:t>
                      </a:r>
                      <a:r>
                        <a:rPr lang="en-GB" sz="1400" u="sng" dirty="0"/>
                        <a:t>binucleated</a:t>
                      </a:r>
                      <a:r>
                        <a:rPr lang="en-GB" sz="1400" dirty="0"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lvl="2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2190750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Multiple layers</a:t>
                      </a: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of cells</a:t>
                      </a:r>
                    </a:p>
                    <a:p>
                      <a:pPr marL="285750" lvl="1" indent="-285750" algn="l" defTabSz="2190750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Basal cells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are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columnar</a:t>
                      </a: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with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basal oval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nuclei </a:t>
                      </a:r>
                    </a:p>
                    <a:p>
                      <a:pPr marL="285750" lvl="1" indent="-285750" algn="l" defTabSz="2190750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Intermediate cells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are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polygonal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with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central rounded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nuclei.</a:t>
                      </a:r>
                    </a:p>
                    <a:p>
                      <a:pPr marL="285750" lvl="1" indent="-285750" algn="l" defTabSz="2190750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Surface cells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are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flat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with 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flattened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nuclei.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Types</a:t>
                      </a: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en-GB" sz="14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Keratinized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with a layer of keratin on the surface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endParaRPr lang="en-GB" sz="1400" u="none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Non-keratinized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6449"/>
                  </a:ext>
                </a:extLst>
              </a:tr>
              <a:tr h="683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ar-SA" sz="1400" u="none" dirty="0">
                          <a:ea typeface="Arial" panose="020B0604020202020204" pitchFamily="34" charset="0"/>
                        </a:rPr>
                        <a:t>large ducts of glands.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dirty="0">
                          <a:cs typeface="Times New Roman" pitchFamily="18" charset="0"/>
                        </a:rPr>
                        <a:t>Urinary bladder.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Keratinized: </a:t>
                      </a:r>
                      <a:r>
                        <a:rPr lang="en-GB" sz="1400" u="none" dirty="0">
                          <a:cs typeface="Times New Roman" pitchFamily="18" charset="0"/>
                        </a:rPr>
                        <a:t>epiderms of skin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Non-Keratinized: </a:t>
                      </a:r>
                      <a:r>
                        <a:rPr lang="en-GB" sz="1400" u="none" dirty="0">
                          <a:cs typeface="Times New Roman" pitchFamily="18" charset="0"/>
                        </a:rPr>
                        <a:t>oesophagus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63616"/>
                  </a:ext>
                </a:extLst>
              </a:tr>
              <a:tr h="1347214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27560"/>
                  </a:ext>
                </a:extLst>
              </a:tr>
            </a:tbl>
          </a:graphicData>
        </a:graphic>
      </p:graphicFrame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6C3AA97-5325-4691-991A-C4405064961E}"/>
              </a:ext>
            </a:extLst>
          </p:cNvPr>
          <p:cNvCxnSpPr>
            <a:cxnSpLocks/>
          </p:cNvCxnSpPr>
          <p:nvPr/>
        </p:nvCxnSpPr>
        <p:spPr>
          <a:xfrm>
            <a:off x="3962400" y="13716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E8E25946-C324-45A5-9795-6744193E2943}"/>
              </a:ext>
            </a:extLst>
          </p:cNvPr>
          <p:cNvCxnSpPr>
            <a:cxnSpLocks/>
          </p:cNvCxnSpPr>
          <p:nvPr/>
        </p:nvCxnSpPr>
        <p:spPr>
          <a:xfrm>
            <a:off x="3962400" y="1066801"/>
            <a:ext cx="0" cy="304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E7AB1BAF-94C3-4012-B0EC-61D9D58437D7}"/>
              </a:ext>
            </a:extLst>
          </p:cNvPr>
          <p:cNvCxnSpPr>
            <a:cxnSpLocks/>
          </p:cNvCxnSpPr>
          <p:nvPr/>
        </p:nvCxnSpPr>
        <p:spPr>
          <a:xfrm>
            <a:off x="6781800" y="13716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1EEE9CA-41CF-4F2A-AB8B-0DD457AE0057}"/>
              </a:ext>
            </a:extLst>
          </p:cNvPr>
          <p:cNvCxnSpPr>
            <a:cxnSpLocks/>
          </p:cNvCxnSpPr>
          <p:nvPr/>
        </p:nvCxnSpPr>
        <p:spPr>
          <a:xfrm>
            <a:off x="6781800" y="1066801"/>
            <a:ext cx="0" cy="304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Epith-3a">
            <a:extLst>
              <a:ext uri="{FF2B5EF4-FFF2-40B4-BE49-F238E27FC236}">
                <a16:creationId xmlns:a16="http://schemas.microsoft.com/office/drawing/2014/main" id="{38E89AFB-7991-447B-B591-64CA1573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b="12090"/>
          <a:stretch>
            <a:fillRect/>
          </a:stretch>
        </p:blipFill>
        <p:spPr bwMode="auto">
          <a:xfrm>
            <a:off x="1191300" y="4766406"/>
            <a:ext cx="1361400" cy="11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pith-3a">
            <a:extLst>
              <a:ext uri="{FF2B5EF4-FFF2-40B4-BE49-F238E27FC236}">
                <a16:creationId xmlns:a16="http://schemas.microsoft.com/office/drawing/2014/main" id="{D602E99E-E854-4446-AA18-C25BD31B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1" b="13582"/>
          <a:stretch>
            <a:fillRect/>
          </a:stretch>
        </p:blipFill>
        <p:spPr bwMode="auto">
          <a:xfrm>
            <a:off x="2620878" y="4766406"/>
            <a:ext cx="1268665" cy="12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pith-2">
            <a:extLst>
              <a:ext uri="{FF2B5EF4-FFF2-40B4-BE49-F238E27FC236}">
                <a16:creationId xmlns:a16="http://schemas.microsoft.com/office/drawing/2014/main" id="{2928BCE0-DB4F-4B1D-924F-76A031B4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5" b="9570"/>
          <a:stretch>
            <a:fillRect/>
          </a:stretch>
        </p:blipFill>
        <p:spPr bwMode="auto">
          <a:xfrm>
            <a:off x="5474836" y="4868730"/>
            <a:ext cx="1244812" cy="9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Epith-2">
            <a:extLst>
              <a:ext uri="{FF2B5EF4-FFF2-40B4-BE49-F238E27FC236}">
                <a16:creationId xmlns:a16="http://schemas.microsoft.com/office/drawing/2014/main" id="{389AC693-D98D-447E-B80E-35A33FF9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7" t="43439" r="1437" b="8711"/>
          <a:stretch>
            <a:fillRect/>
          </a:stretch>
        </p:blipFill>
        <p:spPr bwMode="auto">
          <a:xfrm>
            <a:off x="4017672" y="4944102"/>
            <a:ext cx="1335378" cy="9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Strat-col">
            <a:extLst>
              <a:ext uri="{FF2B5EF4-FFF2-40B4-BE49-F238E27FC236}">
                <a16:creationId xmlns:a16="http://schemas.microsoft.com/office/drawing/2014/main" id="{78BBE340-BFB2-4D9D-A90B-B45EE308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5591" r="56361" b="11073"/>
          <a:stretch>
            <a:fillRect/>
          </a:stretch>
        </p:blipFill>
        <p:spPr>
          <a:xfrm>
            <a:off x="7474616" y="4758992"/>
            <a:ext cx="1271362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1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4EDDAEC-5969-4E9A-89A0-46835A4B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5596"/>
              </p:ext>
            </p:extLst>
          </p:nvPr>
        </p:nvGraphicFramePr>
        <p:xfrm>
          <a:off x="1143000" y="1143000"/>
          <a:ext cx="8420100" cy="5145239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2955192359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val="2918966244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val="591366947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val="300653657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val="1512939162"/>
                    </a:ext>
                  </a:extLst>
                </a:gridCol>
              </a:tblGrid>
              <a:tr h="546890"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secretion</a:t>
                      </a:r>
                      <a:endParaRPr lang="ar-SA" sz="14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Shape of secretory part</a:t>
                      </a:r>
                      <a:endParaRPr lang="ar-SA" sz="14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ar-SA" sz="300" b="1" u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ar-SA" sz="300" b="1" u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ar-SA" sz="1400" b="1" u="none" dirty="0">
                          <a:solidFill>
                            <a:schemeClr val="bg1"/>
                          </a:solidFill>
                        </a:rPr>
                        <a:t>Mode of secretion</a:t>
                      </a:r>
                      <a:endParaRPr lang="ar-SA" sz="14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ar-SA" sz="300" b="1" u="none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altLang="ar-SA" sz="300" b="1" u="none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altLang="ar-SA" sz="1400" b="1" u="none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Number of cells</a:t>
                      </a:r>
                      <a:endParaRPr lang="en-GB" altLang="ar-SA" sz="200" b="1" u="none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ar-SA" sz="1400" b="1" u="none" dirty="0">
                          <a:solidFill>
                            <a:schemeClr val="bg1"/>
                          </a:solidFill>
                        </a:rPr>
                        <a:t>Presence or</a:t>
                      </a:r>
                      <a:br>
                        <a:rPr lang="en-GB" altLang="ar-SA" sz="1400" b="1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altLang="ar-SA" sz="1400" b="1" u="none" dirty="0">
                          <a:solidFill>
                            <a:schemeClr val="bg1"/>
                          </a:solidFill>
                        </a:rPr>
                        <a:t>absence of ducts</a:t>
                      </a:r>
                      <a:endParaRPr lang="ar-SA" sz="14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19199"/>
                  </a:ext>
                </a:extLst>
              </a:tr>
              <a:tr h="4598349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Serous: </a:t>
                      </a:r>
                      <a:r>
                        <a:rPr lang="en-GB" sz="1400" u="none" dirty="0">
                          <a:ea typeface="+mn-ea"/>
                        </a:rPr>
                        <a:t>e.g. </a:t>
                      </a:r>
                      <a:r>
                        <a:rPr lang="en-GB" sz="1400" u="none" dirty="0">
                          <a:ea typeface="+mn-ea"/>
                          <a:cs typeface="Times New Roman" pitchFamily="18" charset="0"/>
                        </a:rPr>
                        <a:t>parotid</a:t>
                      </a:r>
                      <a:r>
                        <a:rPr lang="en-GB" sz="1400" u="none" dirty="0">
                          <a:ea typeface="+mn-ea"/>
                        </a:rPr>
                        <a:t> gland</a:t>
                      </a:r>
                    </a:p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Mucous:</a:t>
                      </a:r>
                      <a:r>
                        <a:rPr lang="en-GB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 </a:t>
                      </a:r>
                      <a:r>
                        <a:rPr lang="en-GB" sz="1400" u="none" dirty="0">
                          <a:ea typeface="+mn-ea"/>
                        </a:rPr>
                        <a:t>e.g. goblet cells</a:t>
                      </a:r>
                    </a:p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Muco-serous: </a:t>
                      </a:r>
                      <a:r>
                        <a:rPr lang="en-GB" sz="1400" u="none" dirty="0">
                          <a:ea typeface="+mn-ea"/>
                        </a:rPr>
                        <a:t>e.g. sublingual gland</a:t>
                      </a:r>
                    </a:p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Watery:</a:t>
                      </a:r>
                      <a:r>
                        <a:rPr lang="en-GB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 </a:t>
                      </a:r>
                      <a:r>
                        <a:rPr lang="en-GB" sz="1400" u="none" dirty="0">
                          <a:ea typeface="+mn-ea"/>
                        </a:rPr>
                        <a:t>e.g. sweat gland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1) Tubular: </a:t>
                      </a:r>
                      <a:r>
                        <a:rPr lang="en-GB" sz="1400" u="none" dirty="0">
                          <a:ea typeface="+mn-ea"/>
                        </a:rPr>
                        <a:t>e.g. </a:t>
                      </a:r>
                      <a:r>
                        <a:rPr lang="en-GB" sz="1400" u="none" dirty="0">
                          <a:ea typeface="+mn-ea"/>
                          <a:cs typeface="Times New Roman" pitchFamily="18" charset="0"/>
                        </a:rPr>
                        <a:t>intestinal </a:t>
                      </a:r>
                      <a:r>
                        <a:rPr lang="en-GB" sz="1400" u="none" dirty="0">
                          <a:ea typeface="+mn-ea"/>
                        </a:rPr>
                        <a:t>gland</a:t>
                      </a:r>
                    </a:p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2) Alveolar (acinar): </a:t>
                      </a:r>
                      <a:r>
                        <a:rPr lang="en-GB" sz="1400" u="none" dirty="0">
                          <a:ea typeface="+mn-ea"/>
                        </a:rPr>
                        <a:t>e.g. </a:t>
                      </a:r>
                      <a:r>
                        <a:rPr lang="en-GB" sz="1400" u="none" dirty="0">
                          <a:ea typeface="+mn-ea"/>
                          <a:cs typeface="Times New Roman" pitchFamily="18" charset="0"/>
                        </a:rPr>
                        <a:t>mammary </a:t>
                      </a:r>
                      <a:r>
                        <a:rPr lang="en-GB" sz="1400" u="none" dirty="0">
                          <a:ea typeface="+mn-ea"/>
                        </a:rPr>
                        <a:t>gland</a:t>
                      </a:r>
                    </a:p>
                    <a:p>
                      <a:pPr algn="l"/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a typeface="+mn-ea"/>
                        </a:rPr>
                        <a:t>3) Tubulo-alveolar: </a:t>
                      </a:r>
                      <a:r>
                        <a:rPr lang="en-GB" sz="1400" u="none" dirty="0">
                          <a:ea typeface="+mn-ea"/>
                        </a:rPr>
                        <a:t>e.g. p</a:t>
                      </a:r>
                      <a:r>
                        <a:rPr lang="en-GB" sz="1400" u="none" dirty="0">
                          <a:ea typeface="+mn-ea"/>
                          <a:cs typeface="Times New Roman" pitchFamily="18" charset="0"/>
                        </a:rPr>
                        <a:t>ancreas</a:t>
                      </a:r>
                      <a:r>
                        <a:rPr lang="en-GB" sz="1400" u="none" dirty="0">
                          <a:ea typeface="+mn-ea"/>
                        </a:rPr>
                        <a:t>.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1) Merocrine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/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No part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 of the cell </a:t>
                      </a:r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is lost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 with the secretion, e.g. salivary glands.</a:t>
                      </a:r>
                    </a:p>
                    <a:p>
                      <a:pPr algn="l"/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2) Apocrine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/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The top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of the cell </a:t>
                      </a:r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is lost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 with the secretion, e.g. mammary gland</a:t>
                      </a:r>
                    </a:p>
                    <a:p>
                      <a:pPr algn="l"/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3) Holocrine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/>
                      <a:r>
                        <a:rPr lang="en-GB" altLang="ar-SA" sz="1400" b="0" u="sng" dirty="0">
                          <a:cs typeface="Times New Roman" panose="02020603050405020304" pitchFamily="18" charset="0"/>
                        </a:rPr>
                        <a:t>The w</a:t>
                      </a:r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hole cell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ar-SA" sz="1400" u="sng" dirty="0">
                          <a:cs typeface="Times New Roman" panose="02020603050405020304" pitchFamily="18" charset="0"/>
                        </a:rPr>
                        <a:t>detaches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 with the secretion, e.g. sebaceous glands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Unicellular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e.g. goblet cells.</a:t>
                      </a:r>
                    </a:p>
                    <a:p>
                      <a:pPr algn="l"/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Multicellular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e.g. salivary glands.</a:t>
                      </a:r>
                      <a:endParaRPr lang="en-US" sz="1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Exocrine: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e.g. salivary glands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Endocrine: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e.g. thyroid gland.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altLang="ar-SA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Mixed:</a:t>
                      </a:r>
                      <a:r>
                        <a:rPr lang="en-GB" altLang="ar-SA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ar-SA" sz="1400" u="none" dirty="0">
                          <a:cs typeface="Times New Roman" panose="02020603050405020304" pitchFamily="18" charset="0"/>
                        </a:rPr>
                        <a:t>e.g. pancreas.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6449"/>
                  </a:ext>
                </a:extLst>
              </a:tr>
            </a:tbl>
          </a:graphicData>
        </a:graphic>
      </p:graphicFrame>
      <p:pic>
        <p:nvPicPr>
          <p:cNvPr id="16" name="عنصر نائب للمحتوى 4">
            <a:extLst>
              <a:ext uri="{FF2B5EF4-FFF2-40B4-BE49-F238E27FC236}">
                <a16:creationId xmlns:a16="http://schemas.microsoft.com/office/drawing/2014/main" id="{E3CBE4FA-D6C7-40EA-A2C7-B31063BD8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3200" r="7640" b="9358"/>
          <a:stretch/>
        </p:blipFill>
        <p:spPr>
          <a:xfrm>
            <a:off x="2781688" y="5042374"/>
            <a:ext cx="1739195" cy="105330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GB" altLang="ar-SA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GLANDS (GLANDULAR EPITHELIUM) </a:t>
            </a:r>
            <a:r>
              <a:rPr lang="en-GB" altLang="ar-SA" sz="1600" b="1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classification according to :</a:t>
            </a:r>
            <a:endParaRPr lang="ar-SA" sz="2000" b="1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88ABFCBF-9B0E-4ADF-8AD5-2A3DEA4A1803}"/>
              </a:ext>
            </a:extLst>
          </p:cNvPr>
          <p:cNvGrpSpPr/>
          <p:nvPr/>
        </p:nvGrpSpPr>
        <p:grpSpPr>
          <a:xfrm>
            <a:off x="2816087" y="1152543"/>
            <a:ext cx="0" cy="5135696"/>
            <a:chOff x="2816087" y="1076344"/>
            <a:chExt cx="0" cy="5135696"/>
          </a:xfrm>
        </p:grpSpPr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E7AB1BAF-94C3-4012-B0EC-61D9D58437D7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381143"/>
              <a:ext cx="0" cy="4830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01EEE9CA-41CF-4F2A-AB8B-0DD457AE0057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076344"/>
              <a:ext cx="0" cy="5238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7" descr="exoendocrine">
            <a:extLst>
              <a:ext uri="{FF2B5EF4-FFF2-40B4-BE49-F238E27FC236}">
                <a16:creationId xmlns:a16="http://schemas.microsoft.com/office/drawing/2014/main" id="{3B5E7AC6-DD60-4CD1-9CEE-1D7835C9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1" b="22223"/>
          <a:stretch>
            <a:fillRect/>
          </a:stretch>
        </p:blipFill>
        <p:spPr bwMode="auto">
          <a:xfrm>
            <a:off x="1295400" y="3700513"/>
            <a:ext cx="1119252" cy="11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exoendocrine">
            <a:extLst>
              <a:ext uri="{FF2B5EF4-FFF2-40B4-BE49-F238E27FC236}">
                <a16:creationId xmlns:a16="http://schemas.microsoft.com/office/drawing/2014/main" id="{61002959-D269-48F0-80B8-7C1DC294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5" r="841" b="17619"/>
          <a:stretch>
            <a:fillRect/>
          </a:stretch>
        </p:blipFill>
        <p:spPr bwMode="auto">
          <a:xfrm>
            <a:off x="1295400" y="5052635"/>
            <a:ext cx="1140438" cy="11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Simple tubular">
            <a:extLst>
              <a:ext uri="{FF2B5EF4-FFF2-40B4-BE49-F238E27FC236}">
                <a16:creationId xmlns:a16="http://schemas.microsoft.com/office/drawing/2014/main" id="{06935A0F-1E3B-498A-9A30-AC2482C5B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16163"/>
          <a:stretch/>
        </p:blipFill>
        <p:spPr bwMode="auto">
          <a:xfrm>
            <a:off x="6309847" y="3579201"/>
            <a:ext cx="762000" cy="125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1" descr="Simple alveolar">
            <a:extLst>
              <a:ext uri="{FF2B5EF4-FFF2-40B4-BE49-F238E27FC236}">
                <a16:creationId xmlns:a16="http://schemas.microsoft.com/office/drawing/2014/main" id="{3FC4C2AD-D98E-4F3A-B3B2-9708870AF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9777"/>
          <a:stretch/>
        </p:blipFill>
        <p:spPr bwMode="auto">
          <a:xfrm>
            <a:off x="7108290" y="3652841"/>
            <a:ext cx="663403" cy="11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Compound tubuloalveolar">
            <a:extLst>
              <a:ext uri="{FF2B5EF4-FFF2-40B4-BE49-F238E27FC236}">
                <a16:creationId xmlns:a16="http://schemas.microsoft.com/office/drawing/2014/main" id="{86195CB7-A4CB-41B6-B9EF-A3D61593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7" y="5042374"/>
            <a:ext cx="1502000" cy="11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4510B71-E314-4869-B68B-1094B50F6F4E}"/>
              </a:ext>
            </a:extLst>
          </p:cNvPr>
          <p:cNvGrpSpPr/>
          <p:nvPr/>
        </p:nvGrpSpPr>
        <p:grpSpPr>
          <a:xfrm>
            <a:off x="6273404" y="3720391"/>
            <a:ext cx="304800" cy="338554"/>
            <a:chOff x="7287591" y="402224"/>
            <a:chExt cx="304800" cy="338554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3D5ABB4E-F0D2-477C-956C-D02AAF6B7532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08221F96-9684-44CC-9A57-0BC9702202C0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5A978A2-7596-4AC2-AB33-DEEA3EAB3F7D}"/>
              </a:ext>
            </a:extLst>
          </p:cNvPr>
          <p:cNvGrpSpPr/>
          <p:nvPr/>
        </p:nvGrpSpPr>
        <p:grpSpPr>
          <a:xfrm>
            <a:off x="7096971" y="3703514"/>
            <a:ext cx="304800" cy="338554"/>
            <a:chOff x="7287591" y="402224"/>
            <a:chExt cx="304800" cy="338554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D7C356FA-9E19-4F9B-AF01-8351FE173390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56965FA0-65CB-4157-8223-8BDA274ABE82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43A24BE-01B8-429F-8027-48A53B3BBB6A}"/>
              </a:ext>
            </a:extLst>
          </p:cNvPr>
          <p:cNvGrpSpPr/>
          <p:nvPr/>
        </p:nvGrpSpPr>
        <p:grpSpPr>
          <a:xfrm>
            <a:off x="6309847" y="5034400"/>
            <a:ext cx="304800" cy="338554"/>
            <a:chOff x="7287591" y="402224"/>
            <a:chExt cx="304800" cy="338554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8BD9EFE3-A3DF-4E27-8EA3-35285801F69F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51C0FA4-70A8-422B-94D4-BFD2F3BB82FA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8" name="Picture 9" descr="03_24">
            <a:extLst>
              <a:ext uri="{FF2B5EF4-FFF2-40B4-BE49-F238E27FC236}">
                <a16:creationId xmlns:a16="http://schemas.microsoft.com/office/drawing/2014/main" id="{4E3249D0-B982-40F1-A0D5-79A0963B4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9591" r="28791" b="18191"/>
          <a:stretch/>
        </p:blipFill>
        <p:spPr bwMode="auto">
          <a:xfrm>
            <a:off x="4641038" y="5085863"/>
            <a:ext cx="1424023" cy="7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8D499C5A-68FC-4324-8811-A4B14700EA64}"/>
              </a:ext>
            </a:extLst>
          </p:cNvPr>
          <p:cNvGrpSpPr/>
          <p:nvPr/>
        </p:nvGrpSpPr>
        <p:grpSpPr>
          <a:xfrm>
            <a:off x="4716324" y="5835408"/>
            <a:ext cx="304800" cy="338554"/>
            <a:chOff x="7287591" y="402224"/>
            <a:chExt cx="304800" cy="338554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CF7267A5-3361-44CB-970A-0DFEF159464F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F625B668-F317-42E9-A4BF-17DB178AEDF9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23F02D68-E47D-4A22-8315-9CD5F714CDBD}"/>
              </a:ext>
            </a:extLst>
          </p:cNvPr>
          <p:cNvGrpSpPr/>
          <p:nvPr/>
        </p:nvGrpSpPr>
        <p:grpSpPr>
          <a:xfrm>
            <a:off x="5175025" y="5831983"/>
            <a:ext cx="304800" cy="338554"/>
            <a:chOff x="7287591" y="402224"/>
            <a:chExt cx="304800" cy="338554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E765D27F-4E29-4A87-9442-896D02E02069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9209B20-7D0A-4F47-B27B-A710FB4BF0B0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8294F118-CE77-4C49-ACF3-E7314A91A85F}"/>
              </a:ext>
            </a:extLst>
          </p:cNvPr>
          <p:cNvGrpSpPr/>
          <p:nvPr/>
        </p:nvGrpSpPr>
        <p:grpSpPr>
          <a:xfrm>
            <a:off x="5633967" y="5831983"/>
            <a:ext cx="304800" cy="338554"/>
            <a:chOff x="7287591" y="402224"/>
            <a:chExt cx="304800" cy="338554"/>
          </a:xfrm>
        </p:grpSpPr>
        <p:sp>
          <p:nvSpPr>
            <p:cNvPr id="39" name="شكل بيضاوي 38">
              <a:extLst>
                <a:ext uri="{FF2B5EF4-FFF2-40B4-BE49-F238E27FC236}">
                  <a16:creationId xmlns:a16="http://schemas.microsoft.com/office/drawing/2014/main" id="{2250F03D-0633-46FA-A43F-0B5590A4E43C}"/>
                </a:ext>
              </a:extLst>
            </p:cNvPr>
            <p:cNvSpPr/>
            <p:nvPr/>
          </p:nvSpPr>
          <p:spPr>
            <a:xfrm>
              <a:off x="7287591" y="41910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19DB559E-247E-4B90-8AAF-3B11BA57E307}"/>
                </a:ext>
              </a:extLst>
            </p:cNvPr>
            <p:cNvSpPr txBox="1"/>
            <p:nvPr/>
          </p:nvSpPr>
          <p:spPr>
            <a:xfrm>
              <a:off x="7287591" y="402224"/>
              <a:ext cx="3048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ar-S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E89A27C-4F6C-4F4D-8003-69F7BF4A7A0B}"/>
              </a:ext>
            </a:extLst>
          </p:cNvPr>
          <p:cNvGrpSpPr/>
          <p:nvPr/>
        </p:nvGrpSpPr>
        <p:grpSpPr>
          <a:xfrm>
            <a:off x="4495800" y="1143000"/>
            <a:ext cx="0" cy="5135696"/>
            <a:chOff x="2816087" y="1076344"/>
            <a:chExt cx="0" cy="5135696"/>
          </a:xfrm>
        </p:grpSpPr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4CF70E55-CFD4-4C93-8290-3831FC7D972F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381143"/>
              <a:ext cx="0" cy="4830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8DBCB92F-9529-48F4-A6CF-770F8CE245E5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076344"/>
              <a:ext cx="0" cy="5238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B95F92DD-AD58-42F3-90C4-B92E96646CA8}"/>
              </a:ext>
            </a:extLst>
          </p:cNvPr>
          <p:cNvGrpSpPr/>
          <p:nvPr/>
        </p:nvGrpSpPr>
        <p:grpSpPr>
          <a:xfrm>
            <a:off x="6190578" y="1129264"/>
            <a:ext cx="0" cy="5135696"/>
            <a:chOff x="2816087" y="1076344"/>
            <a:chExt cx="0" cy="5135696"/>
          </a:xfrm>
        </p:grpSpPr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85A94215-A60B-421E-AEFA-DF0063EEAD94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381143"/>
              <a:ext cx="0" cy="4830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4169E3EA-CFB3-4660-A530-889F9D341D4E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076344"/>
              <a:ext cx="0" cy="5238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2E287119-07A0-4F3B-B2A1-B103FF3E372F}"/>
              </a:ext>
            </a:extLst>
          </p:cNvPr>
          <p:cNvGrpSpPr/>
          <p:nvPr/>
        </p:nvGrpSpPr>
        <p:grpSpPr>
          <a:xfrm>
            <a:off x="7894673" y="1152543"/>
            <a:ext cx="0" cy="5135696"/>
            <a:chOff x="2816087" y="1076344"/>
            <a:chExt cx="0" cy="5135696"/>
          </a:xfrm>
        </p:grpSpPr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DB2E36AF-3DEE-4B8D-8596-A8F2966E6F6A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381143"/>
              <a:ext cx="0" cy="4830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4FBD086A-ECF6-489D-8B4B-DB2E82FFED21}"/>
                </a:ext>
              </a:extLst>
            </p:cNvPr>
            <p:cNvCxnSpPr>
              <a:cxnSpLocks/>
            </p:cNvCxnSpPr>
            <p:nvPr/>
          </p:nvCxnSpPr>
          <p:spPr>
            <a:xfrm>
              <a:off x="2816087" y="1076344"/>
              <a:ext cx="0" cy="5238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9" descr="Epith-1">
            <a:extLst>
              <a:ext uri="{FF2B5EF4-FFF2-40B4-BE49-F238E27FC236}">
                <a16:creationId xmlns:a16="http://schemas.microsoft.com/office/drawing/2014/main" id="{E6D6A766-E0F6-4C8F-A5C3-F349C5D9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 r="38484"/>
          <a:stretch>
            <a:fillRect/>
          </a:stretch>
        </p:blipFill>
        <p:spPr bwMode="auto">
          <a:xfrm>
            <a:off x="8035237" y="5069087"/>
            <a:ext cx="1409700" cy="110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1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">
            <a:extLst>
              <a:ext uri="{FF2B5EF4-FFF2-40B4-BE49-F238E27FC236}">
                <a16:creationId xmlns:a16="http://schemas.microsoft.com/office/drawing/2014/main" id="{7FCC0327-F667-462E-BCCC-8FF41DE7C461}"/>
              </a:ext>
            </a:extLst>
          </p:cNvPr>
          <p:cNvSpPr txBox="1">
            <a:spLocks/>
          </p:cNvSpPr>
          <p:nvPr/>
        </p:nvSpPr>
        <p:spPr>
          <a:xfrm>
            <a:off x="670709" y="609601"/>
            <a:ext cx="9387691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CLINICAL APPLICATION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عنصر نائب للنص 2">
            <a:extLst>
              <a:ext uri="{FF2B5EF4-FFF2-40B4-BE49-F238E27FC236}">
                <a16:creationId xmlns:a16="http://schemas.microsoft.com/office/drawing/2014/main" id="{2236241B-7FF7-4CD4-8F27-2C224F1F83F1}"/>
              </a:ext>
            </a:extLst>
          </p:cNvPr>
          <p:cNvSpPr txBox="1">
            <a:spLocks/>
          </p:cNvSpPr>
          <p:nvPr/>
        </p:nvSpPr>
        <p:spPr>
          <a:xfrm>
            <a:off x="683961" y="2667000"/>
            <a:ext cx="8917239" cy="2173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ar-SA" sz="1600" b="1" dirty="0">
                <a:solidFill>
                  <a:schemeClr val="accent1">
                    <a:lumMod val="75000"/>
                  </a:schemeClr>
                </a:solidFill>
              </a:rPr>
              <a:t>METAPLASIA</a:t>
            </a:r>
          </a:p>
          <a:p>
            <a:pPr marL="0" lvl="1" indent="-28575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It is the </a:t>
            </a:r>
            <a:r>
              <a:rPr lang="en-US" altLang="ar-SA" sz="1600" u="sng" dirty="0">
                <a:solidFill>
                  <a:schemeClr val="tx1"/>
                </a:solidFill>
                <a:ea typeface="Arial" panose="020B0604020202020204" pitchFamily="34" charset="0"/>
              </a:rPr>
              <a:t>transformation of one type of tissue to another in response to injury</a:t>
            </a: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.</a:t>
            </a:r>
          </a:p>
          <a:p>
            <a:pPr marL="0" lvl="1" indent="-28575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This condition is usually </a:t>
            </a:r>
            <a:r>
              <a:rPr lang="en-US" altLang="ar-SA" sz="1600" u="sng" dirty="0">
                <a:solidFill>
                  <a:srgbClr val="FF0000"/>
                </a:solidFill>
                <a:ea typeface="Arial" panose="020B0604020202020204" pitchFamily="34" charset="0"/>
              </a:rPr>
              <a:t>reversible</a:t>
            </a: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 if the </a:t>
            </a:r>
            <a:r>
              <a:rPr lang="en-US" altLang="ar-SA" sz="1600" u="sng" dirty="0">
                <a:solidFill>
                  <a:schemeClr val="tx1"/>
                </a:solidFill>
                <a:ea typeface="Arial" panose="020B0604020202020204" pitchFamily="34" charset="0"/>
              </a:rPr>
              <a:t>injury is removed</a:t>
            </a: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.</a:t>
            </a:r>
          </a:p>
          <a:p>
            <a:pPr marL="0" lvl="1" indent="-28575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Example: pseudostratified ciliated columnar epithelium of the respiratory passages, </a:t>
            </a:r>
          </a:p>
          <a:p>
            <a:pPr marL="0" lvl="1" algn="l" rtl="0">
              <a:spcBef>
                <a:spcPts val="0"/>
              </a:spcBef>
              <a:defRPr/>
            </a:pP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     e.g. trachea, of heavy smokers may undergo </a:t>
            </a:r>
            <a:r>
              <a:rPr lang="en-US" altLang="ar-SA" sz="1600" u="sng" dirty="0">
                <a:solidFill>
                  <a:srgbClr val="FF0000"/>
                </a:solidFill>
                <a:ea typeface="Arial" panose="020B0604020202020204" pitchFamily="34" charset="0"/>
              </a:rPr>
              <a:t>squamous metaplasia</a:t>
            </a: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, transforming into</a:t>
            </a:r>
          </a:p>
          <a:p>
            <a:pPr marL="0" lvl="1" algn="l" rtl="0">
              <a:spcBef>
                <a:spcPts val="0"/>
              </a:spcBef>
              <a:defRPr/>
            </a:pPr>
            <a:r>
              <a:rPr lang="en-US" altLang="ar-SA" sz="1600" dirty="0">
                <a:solidFill>
                  <a:schemeClr val="tx1"/>
                </a:solidFill>
                <a:ea typeface="Arial" panose="020B0604020202020204" pitchFamily="34" charset="0"/>
              </a:rPr>
              <a:t>     stratified squamous epithelium.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 descr="Squamous_metaplasia_(HE)_x_100_Labelled.jpg">
            <a:extLst>
              <a:ext uri="{FF2B5EF4-FFF2-40B4-BE49-F238E27FC236}">
                <a16:creationId xmlns:a16="http://schemas.microsoft.com/office/drawing/2014/main" id="{E509AF29-79BD-48E1-B228-D7C320B57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44642"/>
            <a:ext cx="3031710" cy="21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لنص 2">
            <a:extLst>
              <a:ext uri="{FF2B5EF4-FFF2-40B4-BE49-F238E27FC236}">
                <a16:creationId xmlns:a16="http://schemas.microsoft.com/office/drawing/2014/main" id="{6D09D752-9E02-4238-A174-5E84923C7FAE}"/>
              </a:ext>
            </a:extLst>
          </p:cNvPr>
          <p:cNvSpPr txBox="1">
            <a:spLocks/>
          </p:cNvSpPr>
          <p:nvPr/>
        </p:nvSpPr>
        <p:spPr>
          <a:xfrm>
            <a:off x="683961" y="1255644"/>
            <a:ext cx="8993439" cy="1411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ar-SA" sz="1600" b="1" dirty="0">
                <a:solidFill>
                  <a:schemeClr val="accent1">
                    <a:lumMod val="75000"/>
                  </a:schemeClr>
                </a:solidFill>
              </a:rPr>
              <a:t>IMMOTILE CILIA </a:t>
            </a:r>
            <a:r>
              <a:rPr lang="en-US" altLang="ar-SA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SYNDROME (KARTEGENER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’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 SYNDROME):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44000" lvl="1" indent="-144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Disorder that </a:t>
            </a:r>
            <a:r>
              <a:rPr lang="en-US" altLang="ar-SA" sz="1600" u="sng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causes infertility in male </a:t>
            </a:r>
            <a:r>
              <a:rPr lang="en-US" altLang="ar-SA" sz="16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and </a:t>
            </a:r>
            <a:r>
              <a:rPr lang="en-US" altLang="ar-SA" sz="1600" u="sng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chronic respiratory tract infection in both sexes</a:t>
            </a:r>
            <a:r>
              <a:rPr lang="en-US" altLang="ar-SA" sz="16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.</a:t>
            </a:r>
          </a:p>
          <a:p>
            <a:pPr marL="144000" lvl="1" indent="-144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It is </a:t>
            </a:r>
            <a:r>
              <a:rPr lang="en-US" altLang="ar-SA" sz="1600" u="sng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caused by immobility of cilia and flagella induced by deficiency of dynein.</a:t>
            </a:r>
          </a:p>
          <a:p>
            <a:pPr marL="144000" lvl="1" indent="-144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ar-SA" sz="1600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Dynein protein is responsible for movements of cilia and flagella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77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676203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2628</TotalTime>
  <Words>633</Words>
  <Application>Microsoft Office PowerPoint</Application>
  <PresentationFormat>شاشة عريضة</PresentationFormat>
  <Paragraphs>129</Paragraphs>
  <Slides>10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24" baseType="lpstr">
      <vt:lpstr>メイリオ</vt:lpstr>
      <vt:lpstr>MS PGothic</vt:lpstr>
      <vt:lpstr>Aldhabi</vt:lpstr>
      <vt:lpstr>Arabic Typesetting</vt:lpstr>
      <vt:lpstr>Arial</vt:lpstr>
      <vt:lpstr>Calibri</vt:lpstr>
      <vt:lpstr>Courier New</vt:lpstr>
      <vt:lpstr>Tahoma</vt:lpstr>
      <vt:lpstr>Times New Roman</vt:lpstr>
      <vt:lpstr>Traditional Arabic</vt:lpstr>
      <vt:lpstr>Trebuchet MS</vt:lpstr>
      <vt:lpstr>Wingdings</vt:lpstr>
      <vt:lpstr>Wingdings 3</vt:lpstr>
      <vt:lpstr>HistologyTeam437</vt:lpstr>
      <vt:lpstr>عرض تقديمي في PowerPoint</vt:lpstr>
      <vt:lpstr>عرض تقديمي في PowerPoint</vt:lpstr>
      <vt:lpstr>EPITHELIAL TISSUE</vt:lpstr>
      <vt:lpstr>SIMPLE EPITHELIUM</vt:lpstr>
      <vt:lpstr>SIMPLE EPITHELIUM</vt:lpstr>
      <vt:lpstr>STRATIFIED EPITHELIUM</vt:lpstr>
      <vt:lpstr>GLANDS (GLANDULAR EPITHELIUM) classification according to :</vt:lpstr>
      <vt:lpstr>عرض تقديمي في PowerPoint</vt:lpstr>
      <vt:lpstr>عرض تقديمي في PowerPoint</vt:lpstr>
      <vt:lpstr>عرض تقديمي في PowerPoint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روان</cp:lastModifiedBy>
  <cp:revision>123</cp:revision>
  <dcterms:created xsi:type="dcterms:W3CDTF">2017-09-26T07:35:01Z</dcterms:created>
  <dcterms:modified xsi:type="dcterms:W3CDTF">2017-10-03T21:08:51Z</dcterms:modified>
</cp:coreProperties>
</file>