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4" r:id="rId5"/>
    <p:sldId id="266" r:id="rId6"/>
    <p:sldId id="267" r:id="rId7"/>
    <p:sldId id="268" r:id="rId8"/>
    <p:sldId id="269" r:id="rId9"/>
    <p:sldId id="274" r:id="rId10"/>
    <p:sldId id="272" r:id="rId11"/>
    <p:sldId id="273" r:id="rId12"/>
    <p:sldId id="270" r:id="rId13"/>
    <p:sldId id="262" r:id="rId14"/>
    <p:sldId id="271" r:id="rId15"/>
    <p:sldId id="276" r:id="rId16"/>
    <p:sldId id="279" r:id="rId17"/>
    <p:sldId id="280" r:id="rId18"/>
    <p:sldId id="25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4A88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88801" autoAdjust="0"/>
  </p:normalViewPr>
  <p:slideViewPr>
    <p:cSldViewPr snapToGrid="0">
      <p:cViewPr varScale="1">
        <p:scale>
          <a:sx n="61" d="100"/>
          <a:sy n="61" d="100"/>
        </p:scale>
        <p:origin x="1206"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25807B-A78B-4D91-BFF8-FB6377BCE63B}" type="doc">
      <dgm:prSet loTypeId="urn:microsoft.com/office/officeart/2005/8/layout/hierarchy6" loCatId="hierarchy" qsTypeId="urn:microsoft.com/office/officeart/2005/8/quickstyle/3d3" qsCatId="3D" csTypeId="urn:microsoft.com/office/officeart/2005/8/colors/accent0_1" csCatId="mainScheme" phldr="1"/>
      <dgm:spPr/>
      <dgm:t>
        <a:bodyPr/>
        <a:lstStyle/>
        <a:p>
          <a:pPr rtl="1"/>
          <a:endParaRPr lang="ar-SA"/>
        </a:p>
      </dgm:t>
    </dgm:pt>
    <dgm:pt modelId="{025442F2-D1E6-42A1-B591-78B1208C2AA0}">
      <dgm:prSet phldrT="[نص]" custT="1"/>
      <dgm:spPr/>
      <dgm:t>
        <a:bodyPr/>
        <a:lstStyle/>
        <a:p>
          <a:pPr algn="ctr" rtl="1"/>
          <a:r>
            <a:rPr lang="en-US" altLang="en-US" sz="2000" b="1" kern="1200" baseline="0" dirty="0">
              <a:solidFill>
                <a:srgbClr val="0033CC"/>
              </a:solidFill>
              <a:latin typeface="+mn-lt"/>
              <a:ea typeface="+mn-ea"/>
              <a:cs typeface="+mn-cs"/>
            </a:rPr>
            <a:t>LYMPHOID</a:t>
          </a:r>
          <a:r>
            <a:rPr lang="en-US" altLang="en-US" sz="2000" b="1" kern="1200" dirty="0">
              <a:solidFill>
                <a:srgbClr val="0033CC"/>
              </a:solidFill>
              <a:latin typeface="+mn-lt"/>
              <a:cs typeface="Times New Roman" panose="02020603050405020304" pitchFamily="18" charset="0"/>
            </a:rPr>
            <a:t> TISSUE</a:t>
          </a:r>
          <a:endParaRPr lang="ar-SA" sz="2000" b="1" kern="1200" dirty="0">
            <a:solidFill>
              <a:srgbClr val="0033CC"/>
            </a:solidFill>
            <a:latin typeface="+mn-lt"/>
          </a:endParaRPr>
        </a:p>
      </dgm:t>
    </dgm:pt>
    <dgm:pt modelId="{A9B87D7B-0E09-4402-BEA6-125CD4F62E27}" type="parTrans" cxnId="{4B0C4C06-D653-4134-8361-EF8DC31A764E}">
      <dgm:prSet/>
      <dgm:spPr/>
      <dgm:t>
        <a:bodyPr/>
        <a:lstStyle/>
        <a:p>
          <a:pPr algn="ctr" rtl="1"/>
          <a:endParaRPr lang="ar-SA" sz="1600"/>
        </a:p>
      </dgm:t>
    </dgm:pt>
    <dgm:pt modelId="{A2F20B53-422B-48D5-A1CE-0EBC9D8B4195}" type="sibTrans" cxnId="{4B0C4C06-D653-4134-8361-EF8DC31A764E}">
      <dgm:prSet/>
      <dgm:spPr/>
      <dgm:t>
        <a:bodyPr/>
        <a:lstStyle/>
        <a:p>
          <a:pPr algn="ctr" rtl="1"/>
          <a:endParaRPr lang="ar-SA" sz="1600"/>
        </a:p>
      </dgm:t>
    </dgm:pt>
    <dgm:pt modelId="{382DA1E7-58C0-4260-9CD1-5FD22217A89B}">
      <dgm:prSet phldrT="[نص]" custT="1"/>
      <dgm:spPr/>
      <dgm:t>
        <a:bodyPr/>
        <a:lstStyle/>
        <a:p>
          <a:pPr algn="ctr" rtl="1"/>
          <a:r>
            <a:rPr lang="en-US" altLang="en-US" sz="1600" b="1" dirty="0">
              <a:solidFill>
                <a:srgbClr val="FF0000"/>
              </a:solidFill>
              <a:latin typeface="+mn-lt"/>
              <a:cs typeface="Times New Roman" panose="02020603050405020304" pitchFamily="18" charset="0"/>
            </a:rPr>
            <a:t>Encapsulated</a:t>
          </a:r>
          <a:endParaRPr lang="ar-SA" sz="1600" dirty="0">
            <a:solidFill>
              <a:srgbClr val="FF0000"/>
            </a:solidFill>
            <a:latin typeface="+mn-lt"/>
          </a:endParaRPr>
        </a:p>
      </dgm:t>
    </dgm:pt>
    <dgm:pt modelId="{7A75D70C-D341-46BA-9C94-679DF4056964}" type="parTrans" cxnId="{D270AEF8-904B-43D4-92E4-85EB7A848074}">
      <dgm:prSet/>
      <dgm:spPr/>
      <dgm:t>
        <a:bodyPr/>
        <a:lstStyle/>
        <a:p>
          <a:pPr algn="ctr" rtl="1"/>
          <a:endParaRPr lang="ar-SA" sz="1600"/>
        </a:p>
      </dgm:t>
    </dgm:pt>
    <dgm:pt modelId="{EEAB8EBB-48D5-45D6-96BF-C00702657B66}" type="sibTrans" cxnId="{D270AEF8-904B-43D4-92E4-85EB7A848074}">
      <dgm:prSet/>
      <dgm:spPr/>
      <dgm:t>
        <a:bodyPr/>
        <a:lstStyle/>
        <a:p>
          <a:pPr algn="ctr" rtl="1"/>
          <a:endParaRPr lang="ar-SA" sz="1600"/>
        </a:p>
      </dgm:t>
    </dgm:pt>
    <dgm:pt modelId="{81C5F597-0CD5-4566-AD86-67676DDF74C7}">
      <dgm:prSet phldrT="[نص]" custT="1"/>
      <dgm:spPr/>
      <dgm:t>
        <a:bodyPr/>
        <a:lstStyle/>
        <a:p>
          <a:pPr algn="ctr" rtl="1"/>
          <a:r>
            <a:rPr lang="en-US" altLang="en-US" sz="1400" b="1" u="none" dirty="0">
              <a:solidFill>
                <a:srgbClr val="00B0F0"/>
              </a:solidFill>
              <a:latin typeface="+mn-lt"/>
              <a:cs typeface="Times New Roman" panose="02020603050405020304" pitchFamily="18" charset="0"/>
            </a:rPr>
            <a:t>Lymph nodes</a:t>
          </a:r>
          <a:endParaRPr lang="ar-SA" sz="1400" b="1" u="none" dirty="0">
            <a:solidFill>
              <a:srgbClr val="00B0F0"/>
            </a:solidFill>
            <a:latin typeface="+mn-lt"/>
          </a:endParaRPr>
        </a:p>
      </dgm:t>
    </dgm:pt>
    <dgm:pt modelId="{284275FF-FF30-4783-BB78-398BC6F423FB}" type="parTrans" cxnId="{F03CB3DE-1067-4AD7-B4F7-7D239DDB37EB}">
      <dgm:prSet/>
      <dgm:spPr/>
      <dgm:t>
        <a:bodyPr/>
        <a:lstStyle/>
        <a:p>
          <a:pPr algn="ctr" rtl="1"/>
          <a:endParaRPr lang="ar-SA" sz="1600"/>
        </a:p>
      </dgm:t>
    </dgm:pt>
    <dgm:pt modelId="{DCA25068-1749-4FA4-A21F-D42C6FC470CC}" type="sibTrans" cxnId="{F03CB3DE-1067-4AD7-B4F7-7D239DDB37EB}">
      <dgm:prSet/>
      <dgm:spPr/>
      <dgm:t>
        <a:bodyPr/>
        <a:lstStyle/>
        <a:p>
          <a:pPr algn="ctr" rtl="1"/>
          <a:endParaRPr lang="ar-SA" sz="1600"/>
        </a:p>
      </dgm:t>
    </dgm:pt>
    <dgm:pt modelId="{4D70279A-969D-4477-968D-6AD91DB14815}">
      <dgm:prSet phldrT="[نص]" custT="1"/>
      <dgm:spPr/>
      <dgm:t>
        <a:bodyPr/>
        <a:lstStyle/>
        <a:p>
          <a:pPr algn="ctr" rtl="1"/>
          <a:r>
            <a:rPr lang="en-US" altLang="en-US" sz="1400" b="1" u="none" dirty="0">
              <a:solidFill>
                <a:srgbClr val="00B0F0"/>
              </a:solidFill>
              <a:latin typeface="+mn-lt"/>
              <a:cs typeface="Times New Roman" panose="02020603050405020304" pitchFamily="18" charset="0"/>
            </a:rPr>
            <a:t>Spleen</a:t>
          </a:r>
          <a:endParaRPr lang="ar-SA" sz="1400" b="1" u="none" dirty="0">
            <a:solidFill>
              <a:srgbClr val="00B0F0"/>
            </a:solidFill>
            <a:latin typeface="+mn-lt"/>
          </a:endParaRPr>
        </a:p>
      </dgm:t>
    </dgm:pt>
    <dgm:pt modelId="{B5D0CC85-7B20-4B08-B92A-A38DD00FC07E}" type="parTrans" cxnId="{695136BC-BB81-4543-A65C-70DE7D01B3CB}">
      <dgm:prSet/>
      <dgm:spPr/>
      <dgm:t>
        <a:bodyPr/>
        <a:lstStyle/>
        <a:p>
          <a:pPr algn="ctr" rtl="1"/>
          <a:endParaRPr lang="ar-SA" sz="1600"/>
        </a:p>
      </dgm:t>
    </dgm:pt>
    <dgm:pt modelId="{D789E6AA-7775-4364-BC05-D895519F154C}" type="sibTrans" cxnId="{695136BC-BB81-4543-A65C-70DE7D01B3CB}">
      <dgm:prSet/>
      <dgm:spPr/>
      <dgm:t>
        <a:bodyPr/>
        <a:lstStyle/>
        <a:p>
          <a:pPr algn="ctr" rtl="1"/>
          <a:endParaRPr lang="ar-SA" sz="1600"/>
        </a:p>
      </dgm:t>
    </dgm:pt>
    <dgm:pt modelId="{313B0671-A622-4140-B87B-8D73D69A2F5D}">
      <dgm:prSet phldrT="[نص]" custT="1"/>
      <dgm:spPr/>
      <dgm:t>
        <a:bodyPr/>
        <a:lstStyle/>
        <a:p>
          <a:pPr algn="ctr" rtl="1"/>
          <a:r>
            <a:rPr lang="en-US" altLang="en-US" sz="1600" b="1" dirty="0">
              <a:solidFill>
                <a:srgbClr val="FF0000"/>
              </a:solidFill>
              <a:latin typeface="+mn-lt"/>
              <a:cs typeface="Times New Roman" panose="02020603050405020304" pitchFamily="18" charset="0"/>
            </a:rPr>
            <a:t>Diffuse </a:t>
          </a:r>
          <a:r>
            <a:rPr lang="en-US" altLang="en-US" sz="1200" b="0" dirty="0">
              <a:solidFill>
                <a:schemeClr val="tx1"/>
              </a:solidFill>
              <a:latin typeface="+mn-lt"/>
              <a:cs typeface="Times New Roman" panose="02020603050405020304" pitchFamily="18" charset="0"/>
            </a:rPr>
            <a:t>(</a:t>
          </a:r>
          <a:r>
            <a:rPr lang="en-US" sz="1200" b="0" dirty="0">
              <a:solidFill>
                <a:schemeClr val="tx1"/>
              </a:solidFill>
              <a:latin typeface="+mn-lt"/>
            </a:rPr>
            <a:t>mucosa associated lymphoid tissue</a:t>
          </a:r>
          <a:r>
            <a:rPr lang="en-US" altLang="en-US" sz="1200" b="0" dirty="0">
              <a:solidFill>
                <a:schemeClr val="tx1"/>
              </a:solidFill>
              <a:latin typeface="+mn-lt"/>
              <a:cs typeface="Times New Roman" panose="02020603050405020304" pitchFamily="18" charset="0"/>
            </a:rPr>
            <a:t>)</a:t>
          </a:r>
          <a:endParaRPr lang="ar-SA" sz="1200" b="0" dirty="0">
            <a:solidFill>
              <a:schemeClr val="tx1"/>
            </a:solidFill>
            <a:latin typeface="+mn-lt"/>
          </a:endParaRPr>
        </a:p>
      </dgm:t>
    </dgm:pt>
    <dgm:pt modelId="{ECDB9778-85D4-43F4-8CF8-EC52CFD37E0C}" type="parTrans" cxnId="{704C1801-1657-4CF5-AA7A-10DFC7F6ED88}">
      <dgm:prSet/>
      <dgm:spPr/>
      <dgm:t>
        <a:bodyPr/>
        <a:lstStyle/>
        <a:p>
          <a:pPr algn="ctr" rtl="1"/>
          <a:endParaRPr lang="ar-SA" sz="1600"/>
        </a:p>
      </dgm:t>
    </dgm:pt>
    <dgm:pt modelId="{4A0DDD89-62DC-41C7-AB44-6C25A4400EA4}" type="sibTrans" cxnId="{704C1801-1657-4CF5-AA7A-10DFC7F6ED88}">
      <dgm:prSet/>
      <dgm:spPr/>
      <dgm:t>
        <a:bodyPr/>
        <a:lstStyle/>
        <a:p>
          <a:pPr algn="ctr" rtl="1"/>
          <a:endParaRPr lang="ar-SA" sz="1600"/>
        </a:p>
      </dgm:t>
    </dgm:pt>
    <dgm:pt modelId="{0C648617-0C26-470E-8F83-84D6832BEA7F}">
      <dgm:prSet custT="1"/>
      <dgm:spPr/>
      <dgm:t>
        <a:bodyPr/>
        <a:lstStyle/>
        <a:p>
          <a:pPr algn="ctr" rtl="1">
            <a:buFontTx/>
            <a:buNone/>
          </a:pPr>
          <a:r>
            <a:rPr lang="en-US" altLang="en-US" sz="1400" b="1" u="none" dirty="0">
              <a:solidFill>
                <a:srgbClr val="00B0F0"/>
              </a:solidFill>
              <a:latin typeface="+mn-lt"/>
              <a:cs typeface="Times New Roman" panose="02020603050405020304" pitchFamily="18" charset="0"/>
            </a:rPr>
            <a:t>Tonsils</a:t>
          </a:r>
          <a:r>
            <a:rPr lang="en-US" altLang="en-US" sz="1200" dirty="0">
              <a:solidFill>
                <a:sysClr val="windowText" lastClr="000000"/>
              </a:solidFill>
              <a:latin typeface="Times New Roman" panose="02020603050405020304" pitchFamily="18" charset="0"/>
              <a:cs typeface="Times New Roman" panose="02020603050405020304" pitchFamily="18" charset="0"/>
            </a:rPr>
            <a:t> </a:t>
          </a:r>
        </a:p>
        <a:p>
          <a:pPr algn="ctr" rtl="0">
            <a:buFontTx/>
            <a:buNone/>
          </a:pPr>
          <a:r>
            <a:rPr lang="en-US" altLang="en-US" sz="900" dirty="0">
              <a:solidFill>
                <a:sysClr val="windowText" lastClr="000000"/>
              </a:solidFill>
              <a:latin typeface="+mn-lt"/>
              <a:cs typeface="Times New Roman" panose="02020603050405020304" pitchFamily="18" charset="0"/>
            </a:rPr>
            <a:t>(Are incompletely incapsulated) </a:t>
          </a:r>
          <a:endParaRPr lang="ar-SA" sz="900" dirty="0">
            <a:solidFill>
              <a:sysClr val="windowText" lastClr="000000"/>
            </a:solidFill>
            <a:latin typeface="+mn-lt"/>
          </a:endParaRPr>
        </a:p>
      </dgm:t>
    </dgm:pt>
    <dgm:pt modelId="{C617C095-B888-4A57-8159-B97358D14A52}" type="parTrans" cxnId="{0A6C62E4-78DD-41B9-A21B-CF71F5D05306}">
      <dgm:prSet/>
      <dgm:spPr/>
      <dgm:t>
        <a:bodyPr/>
        <a:lstStyle/>
        <a:p>
          <a:pPr algn="ctr" rtl="1"/>
          <a:endParaRPr lang="ar-SA" sz="1600"/>
        </a:p>
      </dgm:t>
    </dgm:pt>
    <dgm:pt modelId="{6BC67923-26E8-4CB8-8D79-F9A05106962C}" type="sibTrans" cxnId="{0A6C62E4-78DD-41B9-A21B-CF71F5D05306}">
      <dgm:prSet/>
      <dgm:spPr/>
      <dgm:t>
        <a:bodyPr/>
        <a:lstStyle/>
        <a:p>
          <a:pPr algn="ctr" rtl="1"/>
          <a:endParaRPr lang="ar-SA" sz="1600"/>
        </a:p>
      </dgm:t>
    </dgm:pt>
    <dgm:pt modelId="{FF2C06F3-4605-4132-B91A-F07F278F28D2}">
      <dgm:prSet custT="1"/>
      <dgm:spPr/>
      <dgm:t>
        <a:bodyPr/>
        <a:lstStyle/>
        <a:p>
          <a:pPr algn="ctr" rtl="1"/>
          <a:r>
            <a:rPr lang="en-US" altLang="en-US" sz="1400" b="1" u="none" dirty="0">
              <a:solidFill>
                <a:srgbClr val="00B0F0"/>
              </a:solidFill>
              <a:latin typeface="+mn-lt"/>
              <a:cs typeface="Times New Roman" panose="02020603050405020304" pitchFamily="18" charset="0"/>
            </a:rPr>
            <a:t>Thymus</a:t>
          </a:r>
          <a:endParaRPr lang="ar-SA" sz="1400" b="1" u="none" dirty="0">
            <a:solidFill>
              <a:srgbClr val="00B0F0"/>
            </a:solidFill>
            <a:latin typeface="+mn-lt"/>
          </a:endParaRPr>
        </a:p>
      </dgm:t>
    </dgm:pt>
    <dgm:pt modelId="{FF505675-F31E-427E-BCFF-F54E12D9A229}" type="parTrans" cxnId="{203CD8A9-9F7C-48E9-96E1-ED6F020C0BD2}">
      <dgm:prSet/>
      <dgm:spPr/>
      <dgm:t>
        <a:bodyPr/>
        <a:lstStyle/>
        <a:p>
          <a:pPr algn="ctr" rtl="1"/>
          <a:endParaRPr lang="ar-SA" sz="1600"/>
        </a:p>
      </dgm:t>
    </dgm:pt>
    <dgm:pt modelId="{820D8D83-C5B7-4CEE-8CE2-220FC5DBFB7E}" type="sibTrans" cxnId="{203CD8A9-9F7C-48E9-96E1-ED6F020C0BD2}">
      <dgm:prSet/>
      <dgm:spPr/>
      <dgm:t>
        <a:bodyPr/>
        <a:lstStyle/>
        <a:p>
          <a:pPr algn="ctr" rtl="1"/>
          <a:endParaRPr lang="ar-SA" sz="1600"/>
        </a:p>
      </dgm:t>
    </dgm:pt>
    <dgm:pt modelId="{A29DEC7F-F9D3-45CE-AB82-0DD6C3619D79}" type="pres">
      <dgm:prSet presAssocID="{6325807B-A78B-4D91-BFF8-FB6377BCE63B}" presName="mainComposite" presStyleCnt="0">
        <dgm:presLayoutVars>
          <dgm:chPref val="1"/>
          <dgm:dir/>
          <dgm:animOne val="branch"/>
          <dgm:animLvl val="lvl"/>
          <dgm:resizeHandles val="exact"/>
        </dgm:presLayoutVars>
      </dgm:prSet>
      <dgm:spPr/>
    </dgm:pt>
    <dgm:pt modelId="{9DAEA0A6-4E67-4508-B816-D6191F34D1BC}" type="pres">
      <dgm:prSet presAssocID="{6325807B-A78B-4D91-BFF8-FB6377BCE63B}" presName="hierFlow" presStyleCnt="0"/>
      <dgm:spPr/>
    </dgm:pt>
    <dgm:pt modelId="{AD4353AC-C28C-45EB-B75E-75A3A17573E6}" type="pres">
      <dgm:prSet presAssocID="{6325807B-A78B-4D91-BFF8-FB6377BCE63B}" presName="hierChild1" presStyleCnt="0">
        <dgm:presLayoutVars>
          <dgm:chPref val="1"/>
          <dgm:animOne val="branch"/>
          <dgm:animLvl val="lvl"/>
        </dgm:presLayoutVars>
      </dgm:prSet>
      <dgm:spPr/>
    </dgm:pt>
    <dgm:pt modelId="{BBA0E95E-5DBC-4774-BE5C-76AF69F2BCE1}" type="pres">
      <dgm:prSet presAssocID="{025442F2-D1E6-42A1-B591-78B1208C2AA0}" presName="Name14" presStyleCnt="0"/>
      <dgm:spPr/>
    </dgm:pt>
    <dgm:pt modelId="{946C18B7-3335-4792-9E58-0F12ACF70109}" type="pres">
      <dgm:prSet presAssocID="{025442F2-D1E6-42A1-B591-78B1208C2AA0}" presName="level1Shape" presStyleLbl="node0" presStyleIdx="0" presStyleCnt="1" custScaleX="257684" custScaleY="48096" custLinFactNeighborX="-53863" custLinFactNeighborY="-850">
        <dgm:presLayoutVars>
          <dgm:chPref val="3"/>
        </dgm:presLayoutVars>
      </dgm:prSet>
      <dgm:spPr/>
    </dgm:pt>
    <dgm:pt modelId="{4C5062B4-A6B7-458E-8EB3-E9B3321A45D3}" type="pres">
      <dgm:prSet presAssocID="{025442F2-D1E6-42A1-B591-78B1208C2AA0}" presName="hierChild2" presStyleCnt="0"/>
      <dgm:spPr/>
    </dgm:pt>
    <dgm:pt modelId="{89E32F63-158F-4F9F-9974-36DA59875B57}" type="pres">
      <dgm:prSet presAssocID="{7A75D70C-D341-46BA-9C94-679DF4056964}" presName="Name19" presStyleLbl="parChTrans1D2" presStyleIdx="0" presStyleCnt="2"/>
      <dgm:spPr/>
    </dgm:pt>
    <dgm:pt modelId="{255E2B4D-1200-46AB-A18F-8BC7BF348B08}" type="pres">
      <dgm:prSet presAssocID="{382DA1E7-58C0-4260-9CD1-5FD22217A89B}" presName="Name21" presStyleCnt="0"/>
      <dgm:spPr/>
    </dgm:pt>
    <dgm:pt modelId="{B70A3B65-AA02-4F32-92D0-A218C0B21640}" type="pres">
      <dgm:prSet presAssocID="{382DA1E7-58C0-4260-9CD1-5FD22217A89B}" presName="level2Shape" presStyleLbl="node2" presStyleIdx="0" presStyleCnt="2" custScaleX="214058" custLinFactX="-16800" custLinFactNeighborX="-100000" custLinFactNeighborY="-1701"/>
      <dgm:spPr/>
    </dgm:pt>
    <dgm:pt modelId="{E5845008-BDD7-4C3B-B484-C45188BE8552}" type="pres">
      <dgm:prSet presAssocID="{382DA1E7-58C0-4260-9CD1-5FD22217A89B}" presName="hierChild3" presStyleCnt="0"/>
      <dgm:spPr/>
    </dgm:pt>
    <dgm:pt modelId="{8A23AF77-72AD-4B10-818E-11FCF5E731E2}" type="pres">
      <dgm:prSet presAssocID="{284275FF-FF30-4783-BB78-398BC6F423FB}" presName="Name19" presStyleLbl="parChTrans1D3" presStyleIdx="0" presStyleCnt="4"/>
      <dgm:spPr/>
    </dgm:pt>
    <dgm:pt modelId="{82FA4AC3-D283-4D90-A0BE-53581F0FAA02}" type="pres">
      <dgm:prSet presAssocID="{81C5F597-0CD5-4566-AD86-67676DDF74C7}" presName="Name21" presStyleCnt="0"/>
      <dgm:spPr/>
    </dgm:pt>
    <dgm:pt modelId="{9C6BE26C-CFC6-42CF-B453-064B95A1B256}" type="pres">
      <dgm:prSet presAssocID="{81C5F597-0CD5-4566-AD86-67676DDF74C7}" presName="level2Shape" presStyleLbl="node3" presStyleIdx="0" presStyleCnt="4"/>
      <dgm:spPr/>
    </dgm:pt>
    <dgm:pt modelId="{2E9C06BE-CC8A-4C35-919F-B89623CFF771}" type="pres">
      <dgm:prSet presAssocID="{81C5F597-0CD5-4566-AD86-67676DDF74C7}" presName="hierChild3" presStyleCnt="0"/>
      <dgm:spPr/>
    </dgm:pt>
    <dgm:pt modelId="{8F6B5E51-DFCE-46F6-9D82-1973E86650CB}" type="pres">
      <dgm:prSet presAssocID="{B5D0CC85-7B20-4B08-B92A-A38DD00FC07E}" presName="Name19" presStyleLbl="parChTrans1D3" presStyleIdx="1" presStyleCnt="4"/>
      <dgm:spPr/>
    </dgm:pt>
    <dgm:pt modelId="{4BF5AE47-90F0-4502-9432-5CBA29D78156}" type="pres">
      <dgm:prSet presAssocID="{4D70279A-969D-4477-968D-6AD91DB14815}" presName="Name21" presStyleCnt="0"/>
      <dgm:spPr/>
    </dgm:pt>
    <dgm:pt modelId="{C05D0347-DEAB-435A-A808-6908E9184AB5}" type="pres">
      <dgm:prSet presAssocID="{4D70279A-969D-4477-968D-6AD91DB14815}" presName="level2Shape" presStyleLbl="node3" presStyleIdx="1" presStyleCnt="4"/>
      <dgm:spPr/>
    </dgm:pt>
    <dgm:pt modelId="{45F06BB6-BA3F-46D0-964A-488C37672AC0}" type="pres">
      <dgm:prSet presAssocID="{4D70279A-969D-4477-968D-6AD91DB14815}" presName="hierChild3" presStyleCnt="0"/>
      <dgm:spPr/>
    </dgm:pt>
    <dgm:pt modelId="{E963556C-8EFD-4318-81A2-3AF36BB72831}" type="pres">
      <dgm:prSet presAssocID="{C617C095-B888-4A57-8159-B97358D14A52}" presName="Name19" presStyleLbl="parChTrans1D3" presStyleIdx="2" presStyleCnt="4"/>
      <dgm:spPr/>
    </dgm:pt>
    <dgm:pt modelId="{C9802714-091D-49C8-ADA9-08000D9F676F}" type="pres">
      <dgm:prSet presAssocID="{0C648617-0C26-470E-8F83-84D6832BEA7F}" presName="Name21" presStyleCnt="0"/>
      <dgm:spPr/>
    </dgm:pt>
    <dgm:pt modelId="{D1499B89-7CC8-478F-BB53-E57DDB7F0103}" type="pres">
      <dgm:prSet presAssocID="{0C648617-0C26-470E-8F83-84D6832BEA7F}" presName="level2Shape" presStyleLbl="node3" presStyleIdx="2" presStyleCnt="4"/>
      <dgm:spPr/>
    </dgm:pt>
    <dgm:pt modelId="{EF37C023-2E1C-48A9-B441-6E939AF17A1E}" type="pres">
      <dgm:prSet presAssocID="{0C648617-0C26-470E-8F83-84D6832BEA7F}" presName="hierChild3" presStyleCnt="0"/>
      <dgm:spPr/>
    </dgm:pt>
    <dgm:pt modelId="{9FEDD01D-1C20-41C6-B0DA-1FB8FE49266E}" type="pres">
      <dgm:prSet presAssocID="{FF505675-F31E-427E-BCFF-F54E12D9A229}" presName="Name19" presStyleLbl="parChTrans1D3" presStyleIdx="3" presStyleCnt="4"/>
      <dgm:spPr/>
    </dgm:pt>
    <dgm:pt modelId="{09CF53AB-D5D5-4BE5-9A49-F134A7031DC5}" type="pres">
      <dgm:prSet presAssocID="{FF2C06F3-4605-4132-B91A-F07F278F28D2}" presName="Name21" presStyleCnt="0"/>
      <dgm:spPr/>
    </dgm:pt>
    <dgm:pt modelId="{63644383-0559-42E1-B278-A9182DC85407}" type="pres">
      <dgm:prSet presAssocID="{FF2C06F3-4605-4132-B91A-F07F278F28D2}" presName="level2Shape" presStyleLbl="node3" presStyleIdx="3" presStyleCnt="4"/>
      <dgm:spPr/>
    </dgm:pt>
    <dgm:pt modelId="{F341779D-D315-48FF-937C-7E9248DDA149}" type="pres">
      <dgm:prSet presAssocID="{FF2C06F3-4605-4132-B91A-F07F278F28D2}" presName="hierChild3" presStyleCnt="0"/>
      <dgm:spPr/>
    </dgm:pt>
    <dgm:pt modelId="{7C21C20F-2C98-4236-B21F-58DC1764CE0B}" type="pres">
      <dgm:prSet presAssocID="{ECDB9778-85D4-43F4-8CF8-EC52CFD37E0C}" presName="Name19" presStyleLbl="parChTrans1D2" presStyleIdx="1" presStyleCnt="2"/>
      <dgm:spPr/>
    </dgm:pt>
    <dgm:pt modelId="{7493AF45-DCFF-4007-B0C5-3742B931CF3A}" type="pres">
      <dgm:prSet presAssocID="{313B0671-A622-4140-B87B-8D73D69A2F5D}" presName="Name21" presStyleCnt="0"/>
      <dgm:spPr/>
    </dgm:pt>
    <dgm:pt modelId="{DF57C3E8-D14B-4884-8C82-DA482F003B74}" type="pres">
      <dgm:prSet presAssocID="{313B0671-A622-4140-B87B-8D73D69A2F5D}" presName="level2Shape" presStyleLbl="node2" presStyleIdx="1" presStyleCnt="2" custScaleX="201885" custLinFactNeighborX="10205" custLinFactNeighborY="-1700"/>
      <dgm:spPr/>
    </dgm:pt>
    <dgm:pt modelId="{3DE2BEB3-B614-487F-8EDE-5D0037222B24}" type="pres">
      <dgm:prSet presAssocID="{313B0671-A622-4140-B87B-8D73D69A2F5D}" presName="hierChild3" presStyleCnt="0"/>
      <dgm:spPr/>
    </dgm:pt>
    <dgm:pt modelId="{7BA5658B-238F-4CF7-B89A-EC6D093C7550}" type="pres">
      <dgm:prSet presAssocID="{6325807B-A78B-4D91-BFF8-FB6377BCE63B}" presName="bgShapesFlow" presStyleCnt="0"/>
      <dgm:spPr/>
    </dgm:pt>
  </dgm:ptLst>
  <dgm:cxnLst>
    <dgm:cxn modelId="{704C1801-1657-4CF5-AA7A-10DFC7F6ED88}" srcId="{025442F2-D1E6-42A1-B591-78B1208C2AA0}" destId="{313B0671-A622-4140-B87B-8D73D69A2F5D}" srcOrd="1" destOrd="0" parTransId="{ECDB9778-85D4-43F4-8CF8-EC52CFD37E0C}" sibTransId="{4A0DDD89-62DC-41C7-AB44-6C25A4400EA4}"/>
    <dgm:cxn modelId="{4B0C4C06-D653-4134-8361-EF8DC31A764E}" srcId="{6325807B-A78B-4D91-BFF8-FB6377BCE63B}" destId="{025442F2-D1E6-42A1-B591-78B1208C2AA0}" srcOrd="0" destOrd="0" parTransId="{A9B87D7B-0E09-4402-BEA6-125CD4F62E27}" sibTransId="{A2F20B53-422B-48D5-A1CE-0EBC9D8B4195}"/>
    <dgm:cxn modelId="{7682430E-E732-472D-90F7-C786556880B4}" type="presOf" srcId="{81C5F597-0CD5-4566-AD86-67676DDF74C7}" destId="{9C6BE26C-CFC6-42CF-B453-064B95A1B256}" srcOrd="0" destOrd="0" presId="urn:microsoft.com/office/officeart/2005/8/layout/hierarchy6"/>
    <dgm:cxn modelId="{C0D51C1E-9962-4B19-A51C-E4F789F6F0B1}" type="presOf" srcId="{C617C095-B888-4A57-8159-B97358D14A52}" destId="{E963556C-8EFD-4318-81A2-3AF36BB72831}" srcOrd="0" destOrd="0" presId="urn:microsoft.com/office/officeart/2005/8/layout/hierarchy6"/>
    <dgm:cxn modelId="{9742DC28-E49A-451B-94C4-E06DBCE423D0}" type="presOf" srcId="{6325807B-A78B-4D91-BFF8-FB6377BCE63B}" destId="{A29DEC7F-F9D3-45CE-AB82-0DD6C3619D79}" srcOrd="0" destOrd="0" presId="urn:microsoft.com/office/officeart/2005/8/layout/hierarchy6"/>
    <dgm:cxn modelId="{13A47229-A3B9-4A97-9D48-1DFA127E0279}" type="presOf" srcId="{284275FF-FF30-4783-BB78-398BC6F423FB}" destId="{8A23AF77-72AD-4B10-818E-11FCF5E731E2}" srcOrd="0" destOrd="0" presId="urn:microsoft.com/office/officeart/2005/8/layout/hierarchy6"/>
    <dgm:cxn modelId="{532D433A-B072-4C88-BBB2-09D655125A74}" type="presOf" srcId="{FF505675-F31E-427E-BCFF-F54E12D9A229}" destId="{9FEDD01D-1C20-41C6-B0DA-1FB8FE49266E}" srcOrd="0" destOrd="0" presId="urn:microsoft.com/office/officeart/2005/8/layout/hierarchy6"/>
    <dgm:cxn modelId="{FB2F9C3F-0673-4E77-8154-2B58A64C34BB}" type="presOf" srcId="{7A75D70C-D341-46BA-9C94-679DF4056964}" destId="{89E32F63-158F-4F9F-9974-36DA59875B57}" srcOrd="0" destOrd="0" presId="urn:microsoft.com/office/officeart/2005/8/layout/hierarchy6"/>
    <dgm:cxn modelId="{72CE7444-274F-4577-910D-E9F8775908B5}" type="presOf" srcId="{4D70279A-969D-4477-968D-6AD91DB14815}" destId="{C05D0347-DEAB-435A-A808-6908E9184AB5}" srcOrd="0" destOrd="0" presId="urn:microsoft.com/office/officeart/2005/8/layout/hierarchy6"/>
    <dgm:cxn modelId="{A6284046-2519-4DC0-86AF-5146F0566544}" type="presOf" srcId="{313B0671-A622-4140-B87B-8D73D69A2F5D}" destId="{DF57C3E8-D14B-4884-8C82-DA482F003B74}" srcOrd="0" destOrd="0" presId="urn:microsoft.com/office/officeart/2005/8/layout/hierarchy6"/>
    <dgm:cxn modelId="{8B6DC271-81BC-4118-946F-F692BF1E6B2E}" type="presOf" srcId="{382DA1E7-58C0-4260-9CD1-5FD22217A89B}" destId="{B70A3B65-AA02-4F32-92D0-A218C0B21640}" srcOrd="0" destOrd="0" presId="urn:microsoft.com/office/officeart/2005/8/layout/hierarchy6"/>
    <dgm:cxn modelId="{BA73C97F-4D45-4F54-99D3-6513475FC220}" type="presOf" srcId="{FF2C06F3-4605-4132-B91A-F07F278F28D2}" destId="{63644383-0559-42E1-B278-A9182DC85407}" srcOrd="0" destOrd="0" presId="urn:microsoft.com/office/officeart/2005/8/layout/hierarchy6"/>
    <dgm:cxn modelId="{203CD8A9-9F7C-48E9-96E1-ED6F020C0BD2}" srcId="{382DA1E7-58C0-4260-9CD1-5FD22217A89B}" destId="{FF2C06F3-4605-4132-B91A-F07F278F28D2}" srcOrd="3" destOrd="0" parTransId="{FF505675-F31E-427E-BCFF-F54E12D9A229}" sibTransId="{820D8D83-C5B7-4CEE-8CE2-220FC5DBFB7E}"/>
    <dgm:cxn modelId="{695136BC-BB81-4543-A65C-70DE7D01B3CB}" srcId="{382DA1E7-58C0-4260-9CD1-5FD22217A89B}" destId="{4D70279A-969D-4477-968D-6AD91DB14815}" srcOrd="1" destOrd="0" parTransId="{B5D0CC85-7B20-4B08-B92A-A38DD00FC07E}" sibTransId="{D789E6AA-7775-4364-BC05-D895519F154C}"/>
    <dgm:cxn modelId="{993A19CB-8C37-4F60-A311-38C2B2DD9AE2}" type="presOf" srcId="{B5D0CC85-7B20-4B08-B92A-A38DD00FC07E}" destId="{8F6B5E51-DFCE-46F6-9D82-1973E86650CB}" srcOrd="0" destOrd="0" presId="urn:microsoft.com/office/officeart/2005/8/layout/hierarchy6"/>
    <dgm:cxn modelId="{F03CB3DE-1067-4AD7-B4F7-7D239DDB37EB}" srcId="{382DA1E7-58C0-4260-9CD1-5FD22217A89B}" destId="{81C5F597-0CD5-4566-AD86-67676DDF74C7}" srcOrd="0" destOrd="0" parTransId="{284275FF-FF30-4783-BB78-398BC6F423FB}" sibTransId="{DCA25068-1749-4FA4-A21F-D42C6FC470CC}"/>
    <dgm:cxn modelId="{2E5045E1-4C6D-45A1-A7EF-333DE64D4881}" type="presOf" srcId="{025442F2-D1E6-42A1-B591-78B1208C2AA0}" destId="{946C18B7-3335-4792-9E58-0F12ACF70109}" srcOrd="0" destOrd="0" presId="urn:microsoft.com/office/officeart/2005/8/layout/hierarchy6"/>
    <dgm:cxn modelId="{0A6C62E4-78DD-41B9-A21B-CF71F5D05306}" srcId="{382DA1E7-58C0-4260-9CD1-5FD22217A89B}" destId="{0C648617-0C26-470E-8F83-84D6832BEA7F}" srcOrd="2" destOrd="0" parTransId="{C617C095-B888-4A57-8159-B97358D14A52}" sibTransId="{6BC67923-26E8-4CB8-8D79-F9A05106962C}"/>
    <dgm:cxn modelId="{16B07EE7-D8A3-4977-8459-B8A3D308BFB0}" type="presOf" srcId="{ECDB9778-85D4-43F4-8CF8-EC52CFD37E0C}" destId="{7C21C20F-2C98-4236-B21F-58DC1764CE0B}" srcOrd="0" destOrd="0" presId="urn:microsoft.com/office/officeart/2005/8/layout/hierarchy6"/>
    <dgm:cxn modelId="{634E76F2-EBE2-4720-B437-7422F0E24C38}" type="presOf" srcId="{0C648617-0C26-470E-8F83-84D6832BEA7F}" destId="{D1499B89-7CC8-478F-BB53-E57DDB7F0103}" srcOrd="0" destOrd="0" presId="urn:microsoft.com/office/officeart/2005/8/layout/hierarchy6"/>
    <dgm:cxn modelId="{D270AEF8-904B-43D4-92E4-85EB7A848074}" srcId="{025442F2-D1E6-42A1-B591-78B1208C2AA0}" destId="{382DA1E7-58C0-4260-9CD1-5FD22217A89B}" srcOrd="0" destOrd="0" parTransId="{7A75D70C-D341-46BA-9C94-679DF4056964}" sibTransId="{EEAB8EBB-48D5-45D6-96BF-C00702657B66}"/>
    <dgm:cxn modelId="{A40ACB39-935B-44E5-A655-068F2B31612A}" type="presParOf" srcId="{A29DEC7F-F9D3-45CE-AB82-0DD6C3619D79}" destId="{9DAEA0A6-4E67-4508-B816-D6191F34D1BC}" srcOrd="0" destOrd="0" presId="urn:microsoft.com/office/officeart/2005/8/layout/hierarchy6"/>
    <dgm:cxn modelId="{25D47475-4232-46C7-8B31-4071BDEF8CF0}" type="presParOf" srcId="{9DAEA0A6-4E67-4508-B816-D6191F34D1BC}" destId="{AD4353AC-C28C-45EB-B75E-75A3A17573E6}" srcOrd="0" destOrd="0" presId="urn:microsoft.com/office/officeart/2005/8/layout/hierarchy6"/>
    <dgm:cxn modelId="{76909111-E66C-49A4-A3C7-034D195347BD}" type="presParOf" srcId="{AD4353AC-C28C-45EB-B75E-75A3A17573E6}" destId="{BBA0E95E-5DBC-4774-BE5C-76AF69F2BCE1}" srcOrd="0" destOrd="0" presId="urn:microsoft.com/office/officeart/2005/8/layout/hierarchy6"/>
    <dgm:cxn modelId="{F7F383F1-6629-4966-9987-7E0ECF86B049}" type="presParOf" srcId="{BBA0E95E-5DBC-4774-BE5C-76AF69F2BCE1}" destId="{946C18B7-3335-4792-9E58-0F12ACF70109}" srcOrd="0" destOrd="0" presId="urn:microsoft.com/office/officeart/2005/8/layout/hierarchy6"/>
    <dgm:cxn modelId="{9393D403-B7AB-48D0-8BC7-A68D8EA2E0CB}" type="presParOf" srcId="{BBA0E95E-5DBC-4774-BE5C-76AF69F2BCE1}" destId="{4C5062B4-A6B7-458E-8EB3-E9B3321A45D3}" srcOrd="1" destOrd="0" presId="urn:microsoft.com/office/officeart/2005/8/layout/hierarchy6"/>
    <dgm:cxn modelId="{DB6811BB-FEAE-4CAC-8F39-5C8E58B959B1}" type="presParOf" srcId="{4C5062B4-A6B7-458E-8EB3-E9B3321A45D3}" destId="{89E32F63-158F-4F9F-9974-36DA59875B57}" srcOrd="0" destOrd="0" presId="urn:microsoft.com/office/officeart/2005/8/layout/hierarchy6"/>
    <dgm:cxn modelId="{900FEF5A-1A19-4BF8-B1E2-66030242B205}" type="presParOf" srcId="{4C5062B4-A6B7-458E-8EB3-E9B3321A45D3}" destId="{255E2B4D-1200-46AB-A18F-8BC7BF348B08}" srcOrd="1" destOrd="0" presId="urn:microsoft.com/office/officeart/2005/8/layout/hierarchy6"/>
    <dgm:cxn modelId="{784277CA-99FE-49AE-B143-1434EBF4EAD6}" type="presParOf" srcId="{255E2B4D-1200-46AB-A18F-8BC7BF348B08}" destId="{B70A3B65-AA02-4F32-92D0-A218C0B21640}" srcOrd="0" destOrd="0" presId="urn:microsoft.com/office/officeart/2005/8/layout/hierarchy6"/>
    <dgm:cxn modelId="{69E1BAAE-CB9D-4FC8-B6C5-1AB8EE6F4759}" type="presParOf" srcId="{255E2B4D-1200-46AB-A18F-8BC7BF348B08}" destId="{E5845008-BDD7-4C3B-B484-C45188BE8552}" srcOrd="1" destOrd="0" presId="urn:microsoft.com/office/officeart/2005/8/layout/hierarchy6"/>
    <dgm:cxn modelId="{7E23ADA6-450C-4326-8025-912E9878CE7D}" type="presParOf" srcId="{E5845008-BDD7-4C3B-B484-C45188BE8552}" destId="{8A23AF77-72AD-4B10-818E-11FCF5E731E2}" srcOrd="0" destOrd="0" presId="urn:microsoft.com/office/officeart/2005/8/layout/hierarchy6"/>
    <dgm:cxn modelId="{CBE5930F-B8B6-44D0-9CB8-012D98E4411D}" type="presParOf" srcId="{E5845008-BDD7-4C3B-B484-C45188BE8552}" destId="{82FA4AC3-D283-4D90-A0BE-53581F0FAA02}" srcOrd="1" destOrd="0" presId="urn:microsoft.com/office/officeart/2005/8/layout/hierarchy6"/>
    <dgm:cxn modelId="{FFF935F0-3C5A-4C63-9ABE-7750DC6EEFBE}" type="presParOf" srcId="{82FA4AC3-D283-4D90-A0BE-53581F0FAA02}" destId="{9C6BE26C-CFC6-42CF-B453-064B95A1B256}" srcOrd="0" destOrd="0" presId="urn:microsoft.com/office/officeart/2005/8/layout/hierarchy6"/>
    <dgm:cxn modelId="{4B2C4BA2-C468-4A84-B463-1350E3F07CB4}" type="presParOf" srcId="{82FA4AC3-D283-4D90-A0BE-53581F0FAA02}" destId="{2E9C06BE-CC8A-4C35-919F-B89623CFF771}" srcOrd="1" destOrd="0" presId="urn:microsoft.com/office/officeart/2005/8/layout/hierarchy6"/>
    <dgm:cxn modelId="{D420DCBF-C1A2-4F17-88F4-1753B77C7D33}" type="presParOf" srcId="{E5845008-BDD7-4C3B-B484-C45188BE8552}" destId="{8F6B5E51-DFCE-46F6-9D82-1973E86650CB}" srcOrd="2" destOrd="0" presId="urn:microsoft.com/office/officeart/2005/8/layout/hierarchy6"/>
    <dgm:cxn modelId="{D55BF3F3-E4D9-458F-8947-9008B0CA8828}" type="presParOf" srcId="{E5845008-BDD7-4C3B-B484-C45188BE8552}" destId="{4BF5AE47-90F0-4502-9432-5CBA29D78156}" srcOrd="3" destOrd="0" presId="urn:microsoft.com/office/officeart/2005/8/layout/hierarchy6"/>
    <dgm:cxn modelId="{1BF76FA3-AC16-44CC-AFA7-96B02983D54B}" type="presParOf" srcId="{4BF5AE47-90F0-4502-9432-5CBA29D78156}" destId="{C05D0347-DEAB-435A-A808-6908E9184AB5}" srcOrd="0" destOrd="0" presId="urn:microsoft.com/office/officeart/2005/8/layout/hierarchy6"/>
    <dgm:cxn modelId="{3240F63E-9E4E-4896-BA93-B305D0E66B58}" type="presParOf" srcId="{4BF5AE47-90F0-4502-9432-5CBA29D78156}" destId="{45F06BB6-BA3F-46D0-964A-488C37672AC0}" srcOrd="1" destOrd="0" presId="urn:microsoft.com/office/officeart/2005/8/layout/hierarchy6"/>
    <dgm:cxn modelId="{57F88A80-A889-4541-A598-7B0A6E95AF37}" type="presParOf" srcId="{E5845008-BDD7-4C3B-B484-C45188BE8552}" destId="{E963556C-8EFD-4318-81A2-3AF36BB72831}" srcOrd="4" destOrd="0" presId="urn:microsoft.com/office/officeart/2005/8/layout/hierarchy6"/>
    <dgm:cxn modelId="{E7598C70-47B8-4EED-907F-D80A7EF8C89A}" type="presParOf" srcId="{E5845008-BDD7-4C3B-B484-C45188BE8552}" destId="{C9802714-091D-49C8-ADA9-08000D9F676F}" srcOrd="5" destOrd="0" presId="urn:microsoft.com/office/officeart/2005/8/layout/hierarchy6"/>
    <dgm:cxn modelId="{05D0C491-12CC-4B97-BD71-A47AEEA08B08}" type="presParOf" srcId="{C9802714-091D-49C8-ADA9-08000D9F676F}" destId="{D1499B89-7CC8-478F-BB53-E57DDB7F0103}" srcOrd="0" destOrd="0" presId="urn:microsoft.com/office/officeart/2005/8/layout/hierarchy6"/>
    <dgm:cxn modelId="{E8B7C337-63BD-4D64-B34B-EF1E921DC96A}" type="presParOf" srcId="{C9802714-091D-49C8-ADA9-08000D9F676F}" destId="{EF37C023-2E1C-48A9-B441-6E939AF17A1E}" srcOrd="1" destOrd="0" presId="urn:microsoft.com/office/officeart/2005/8/layout/hierarchy6"/>
    <dgm:cxn modelId="{839EF36F-D41F-46C3-829B-6030D2604D15}" type="presParOf" srcId="{E5845008-BDD7-4C3B-B484-C45188BE8552}" destId="{9FEDD01D-1C20-41C6-B0DA-1FB8FE49266E}" srcOrd="6" destOrd="0" presId="urn:microsoft.com/office/officeart/2005/8/layout/hierarchy6"/>
    <dgm:cxn modelId="{033C6C75-0565-4832-9AD8-234A0893748B}" type="presParOf" srcId="{E5845008-BDD7-4C3B-B484-C45188BE8552}" destId="{09CF53AB-D5D5-4BE5-9A49-F134A7031DC5}" srcOrd="7" destOrd="0" presId="urn:microsoft.com/office/officeart/2005/8/layout/hierarchy6"/>
    <dgm:cxn modelId="{848E7D58-6E58-4F66-A3A3-FD42091115F6}" type="presParOf" srcId="{09CF53AB-D5D5-4BE5-9A49-F134A7031DC5}" destId="{63644383-0559-42E1-B278-A9182DC85407}" srcOrd="0" destOrd="0" presId="urn:microsoft.com/office/officeart/2005/8/layout/hierarchy6"/>
    <dgm:cxn modelId="{9EF21A50-C3F3-414A-ABCE-EC75BE2730A2}" type="presParOf" srcId="{09CF53AB-D5D5-4BE5-9A49-F134A7031DC5}" destId="{F341779D-D315-48FF-937C-7E9248DDA149}" srcOrd="1" destOrd="0" presId="urn:microsoft.com/office/officeart/2005/8/layout/hierarchy6"/>
    <dgm:cxn modelId="{B10AEDAF-3FDD-4CB5-A5F7-60240C55A70D}" type="presParOf" srcId="{4C5062B4-A6B7-458E-8EB3-E9B3321A45D3}" destId="{7C21C20F-2C98-4236-B21F-58DC1764CE0B}" srcOrd="2" destOrd="0" presId="urn:microsoft.com/office/officeart/2005/8/layout/hierarchy6"/>
    <dgm:cxn modelId="{2614D445-27F6-4100-8F36-9BD1D2F9E602}" type="presParOf" srcId="{4C5062B4-A6B7-458E-8EB3-E9B3321A45D3}" destId="{7493AF45-DCFF-4007-B0C5-3742B931CF3A}" srcOrd="3" destOrd="0" presId="urn:microsoft.com/office/officeart/2005/8/layout/hierarchy6"/>
    <dgm:cxn modelId="{89460437-70F7-4523-B418-C2022B31626C}" type="presParOf" srcId="{7493AF45-DCFF-4007-B0C5-3742B931CF3A}" destId="{DF57C3E8-D14B-4884-8C82-DA482F003B74}" srcOrd="0" destOrd="0" presId="urn:microsoft.com/office/officeart/2005/8/layout/hierarchy6"/>
    <dgm:cxn modelId="{DDF1938F-E8DE-4F3F-8F44-BAA408B088CA}" type="presParOf" srcId="{7493AF45-DCFF-4007-B0C5-3742B931CF3A}" destId="{3DE2BEB3-B614-487F-8EDE-5D0037222B24}" srcOrd="1" destOrd="0" presId="urn:microsoft.com/office/officeart/2005/8/layout/hierarchy6"/>
    <dgm:cxn modelId="{543B90F5-8B93-4D91-9568-24A007E866CF}" type="presParOf" srcId="{A29DEC7F-F9D3-45CE-AB82-0DD6C3619D79}" destId="{7BA5658B-238F-4CF7-B89A-EC6D093C755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DC15512-BD1B-4733-BBE2-52A371330CE7}" type="doc">
      <dgm:prSet loTypeId="urn:microsoft.com/office/officeart/2005/8/layout/process1" loCatId="process" qsTypeId="urn:microsoft.com/office/officeart/2005/8/quickstyle/simple1" qsCatId="simple" csTypeId="urn:microsoft.com/office/officeart/2005/8/colors/accent1_2" csCatId="accent1"/>
      <dgm:spPr/>
      <dgm:t>
        <a:bodyPr/>
        <a:lstStyle/>
        <a:p>
          <a:pPr rtl="1"/>
          <a:endParaRPr lang="ar-SA"/>
        </a:p>
      </dgm:t>
    </dgm:pt>
    <dgm:pt modelId="{27700EC4-F7EA-4E8D-B90F-1000E72BFEDD}">
      <dgm:prSet/>
      <dgm:spPr/>
      <dgm:t>
        <a:bodyPr/>
        <a:lstStyle/>
        <a:p>
          <a:pPr rtl="1"/>
          <a:r>
            <a:rPr lang="en-US" dirty="0"/>
            <a:t>Afferent lymph vessels</a:t>
          </a:r>
          <a:endParaRPr lang="ar-SA" dirty="0"/>
        </a:p>
      </dgm:t>
    </dgm:pt>
    <dgm:pt modelId="{C389C58A-5F37-4C59-B941-0DF679AC1DC5}" type="parTrans" cxnId="{12D19A48-EC14-4D4D-9F63-140299F03920}">
      <dgm:prSet/>
      <dgm:spPr/>
      <dgm:t>
        <a:bodyPr/>
        <a:lstStyle/>
        <a:p>
          <a:pPr rtl="1"/>
          <a:endParaRPr lang="ar-SA"/>
        </a:p>
      </dgm:t>
    </dgm:pt>
    <dgm:pt modelId="{8E9FCE63-5D0A-42F9-B59A-BB20F5EE5CB6}" type="sibTrans" cxnId="{12D19A48-EC14-4D4D-9F63-140299F03920}">
      <dgm:prSet/>
      <dgm:spPr/>
      <dgm:t>
        <a:bodyPr/>
        <a:lstStyle/>
        <a:p>
          <a:pPr rtl="1"/>
          <a:endParaRPr lang="ar-SA"/>
        </a:p>
      </dgm:t>
    </dgm:pt>
    <dgm:pt modelId="{6B0957E7-8C21-482A-A0E6-EF4B055744FF}">
      <dgm:prSet/>
      <dgm:spPr/>
      <dgm:t>
        <a:bodyPr/>
        <a:lstStyle/>
        <a:p>
          <a:pPr rtl="1"/>
          <a:r>
            <a:rPr lang="en-US" dirty="0"/>
            <a:t>Subcapsular sinuses</a:t>
          </a:r>
          <a:endParaRPr lang="ar-SA" dirty="0"/>
        </a:p>
      </dgm:t>
    </dgm:pt>
    <dgm:pt modelId="{A7DA0ECC-F1E3-4342-9AA0-2E9F190DF0A8}" type="parTrans" cxnId="{977389F9-642E-4272-AC06-2EFAE743ED6D}">
      <dgm:prSet/>
      <dgm:spPr/>
      <dgm:t>
        <a:bodyPr/>
        <a:lstStyle/>
        <a:p>
          <a:pPr rtl="1"/>
          <a:endParaRPr lang="ar-SA"/>
        </a:p>
      </dgm:t>
    </dgm:pt>
    <dgm:pt modelId="{1B66DE22-8A1B-4F09-9B92-E315E8F38D87}" type="sibTrans" cxnId="{977389F9-642E-4272-AC06-2EFAE743ED6D}">
      <dgm:prSet/>
      <dgm:spPr/>
      <dgm:t>
        <a:bodyPr/>
        <a:lstStyle/>
        <a:p>
          <a:pPr rtl="1"/>
          <a:endParaRPr lang="ar-SA"/>
        </a:p>
      </dgm:t>
    </dgm:pt>
    <dgm:pt modelId="{8E6F38BD-C192-47CE-B06F-E27D3E57A780}">
      <dgm:prSet/>
      <dgm:spPr/>
      <dgm:t>
        <a:bodyPr/>
        <a:lstStyle/>
        <a:p>
          <a:pPr rtl="1"/>
          <a:r>
            <a:rPr lang="en-US"/>
            <a:t>Cortical sinuses</a:t>
          </a:r>
          <a:endParaRPr lang="ar-SA"/>
        </a:p>
      </dgm:t>
    </dgm:pt>
    <dgm:pt modelId="{E7C3EA49-E7B9-49B6-B77B-F9E870927CE0}" type="parTrans" cxnId="{49E92DF7-4F52-4B5C-9E97-F165831353A1}">
      <dgm:prSet/>
      <dgm:spPr/>
      <dgm:t>
        <a:bodyPr/>
        <a:lstStyle/>
        <a:p>
          <a:pPr rtl="1"/>
          <a:endParaRPr lang="ar-SA"/>
        </a:p>
      </dgm:t>
    </dgm:pt>
    <dgm:pt modelId="{CFBB18EE-2443-49F4-B740-69325719CC92}" type="sibTrans" cxnId="{49E92DF7-4F52-4B5C-9E97-F165831353A1}">
      <dgm:prSet/>
      <dgm:spPr/>
      <dgm:t>
        <a:bodyPr/>
        <a:lstStyle/>
        <a:p>
          <a:pPr rtl="1"/>
          <a:endParaRPr lang="ar-SA"/>
        </a:p>
      </dgm:t>
    </dgm:pt>
    <dgm:pt modelId="{41ADAEF1-F1EA-485A-927E-4E31EAE5C80A}">
      <dgm:prSet/>
      <dgm:spPr/>
      <dgm:t>
        <a:bodyPr/>
        <a:lstStyle/>
        <a:p>
          <a:pPr rtl="1"/>
          <a:r>
            <a:rPr lang="en-US" dirty="0"/>
            <a:t>Medullary sinuses </a:t>
          </a:r>
          <a:endParaRPr lang="ar-SA" dirty="0"/>
        </a:p>
      </dgm:t>
    </dgm:pt>
    <dgm:pt modelId="{C002E5E3-22DA-4D0F-8813-D7999E3DD0FD}" type="parTrans" cxnId="{F85612E7-2A2A-46FF-ADEF-7725461E6F72}">
      <dgm:prSet/>
      <dgm:spPr/>
      <dgm:t>
        <a:bodyPr/>
        <a:lstStyle/>
        <a:p>
          <a:pPr rtl="1"/>
          <a:endParaRPr lang="ar-SA"/>
        </a:p>
      </dgm:t>
    </dgm:pt>
    <dgm:pt modelId="{AC4A4AE7-8F2E-42BB-99D9-F9BBB5FB21D5}" type="sibTrans" cxnId="{F85612E7-2A2A-46FF-ADEF-7725461E6F72}">
      <dgm:prSet/>
      <dgm:spPr/>
      <dgm:t>
        <a:bodyPr/>
        <a:lstStyle/>
        <a:p>
          <a:pPr rtl="1"/>
          <a:endParaRPr lang="ar-SA"/>
        </a:p>
      </dgm:t>
    </dgm:pt>
    <dgm:pt modelId="{CC4D5D5C-8DC6-496A-94A5-9A9419808190}">
      <dgm:prSet/>
      <dgm:spPr/>
      <dgm:t>
        <a:bodyPr/>
        <a:lstStyle/>
        <a:p>
          <a:pPr rtl="1"/>
          <a:r>
            <a:rPr lang="en-US"/>
            <a:t>Efferent lymphatic vessels</a:t>
          </a:r>
          <a:endParaRPr lang="ar-SA"/>
        </a:p>
      </dgm:t>
    </dgm:pt>
    <dgm:pt modelId="{16AEE422-04C9-481E-8F41-AAD9562A837B}" type="parTrans" cxnId="{711074E4-A821-4FDF-83E8-F528BC1D97A5}">
      <dgm:prSet/>
      <dgm:spPr/>
      <dgm:t>
        <a:bodyPr/>
        <a:lstStyle/>
        <a:p>
          <a:pPr rtl="1"/>
          <a:endParaRPr lang="ar-SA"/>
        </a:p>
      </dgm:t>
    </dgm:pt>
    <dgm:pt modelId="{6CE67EAB-8A5C-408F-9A3E-430321972FDE}" type="sibTrans" cxnId="{711074E4-A821-4FDF-83E8-F528BC1D97A5}">
      <dgm:prSet/>
      <dgm:spPr/>
      <dgm:t>
        <a:bodyPr/>
        <a:lstStyle/>
        <a:p>
          <a:pPr rtl="1"/>
          <a:endParaRPr lang="ar-SA"/>
        </a:p>
      </dgm:t>
    </dgm:pt>
    <dgm:pt modelId="{E581ADC0-4E39-45B0-9BD3-4456ADC44F2E}" type="pres">
      <dgm:prSet presAssocID="{7DC15512-BD1B-4733-BBE2-52A371330CE7}" presName="Name0" presStyleCnt="0">
        <dgm:presLayoutVars>
          <dgm:dir/>
          <dgm:resizeHandles val="exact"/>
        </dgm:presLayoutVars>
      </dgm:prSet>
      <dgm:spPr/>
    </dgm:pt>
    <dgm:pt modelId="{13353CA1-2609-4CFE-8EF2-17D25A945F76}" type="pres">
      <dgm:prSet presAssocID="{27700EC4-F7EA-4E8D-B90F-1000E72BFEDD}" presName="node" presStyleLbl="node1" presStyleIdx="0" presStyleCnt="5">
        <dgm:presLayoutVars>
          <dgm:bulletEnabled val="1"/>
        </dgm:presLayoutVars>
      </dgm:prSet>
      <dgm:spPr/>
    </dgm:pt>
    <dgm:pt modelId="{CAC5F354-07CA-493A-94F3-8E07B62369CD}" type="pres">
      <dgm:prSet presAssocID="{8E9FCE63-5D0A-42F9-B59A-BB20F5EE5CB6}" presName="sibTrans" presStyleLbl="sibTrans2D1" presStyleIdx="0" presStyleCnt="4"/>
      <dgm:spPr/>
    </dgm:pt>
    <dgm:pt modelId="{4F0995EE-1244-43B1-8231-513F00C4B16B}" type="pres">
      <dgm:prSet presAssocID="{8E9FCE63-5D0A-42F9-B59A-BB20F5EE5CB6}" presName="connectorText" presStyleLbl="sibTrans2D1" presStyleIdx="0" presStyleCnt="4"/>
      <dgm:spPr/>
    </dgm:pt>
    <dgm:pt modelId="{5E9357FC-D155-499B-A36C-95BD33D325A9}" type="pres">
      <dgm:prSet presAssocID="{6B0957E7-8C21-482A-A0E6-EF4B055744FF}" presName="node" presStyleLbl="node1" presStyleIdx="1" presStyleCnt="5">
        <dgm:presLayoutVars>
          <dgm:bulletEnabled val="1"/>
        </dgm:presLayoutVars>
      </dgm:prSet>
      <dgm:spPr/>
    </dgm:pt>
    <dgm:pt modelId="{F0BCB18F-E012-4861-B3DA-55880C207637}" type="pres">
      <dgm:prSet presAssocID="{1B66DE22-8A1B-4F09-9B92-E315E8F38D87}" presName="sibTrans" presStyleLbl="sibTrans2D1" presStyleIdx="1" presStyleCnt="4"/>
      <dgm:spPr/>
    </dgm:pt>
    <dgm:pt modelId="{28C61238-60F0-4000-AEF1-DC9250B049B3}" type="pres">
      <dgm:prSet presAssocID="{1B66DE22-8A1B-4F09-9B92-E315E8F38D87}" presName="connectorText" presStyleLbl="sibTrans2D1" presStyleIdx="1" presStyleCnt="4"/>
      <dgm:spPr/>
    </dgm:pt>
    <dgm:pt modelId="{59129413-55CE-4E8A-832A-42E046FA4F2B}" type="pres">
      <dgm:prSet presAssocID="{8E6F38BD-C192-47CE-B06F-E27D3E57A780}" presName="node" presStyleLbl="node1" presStyleIdx="2" presStyleCnt="5">
        <dgm:presLayoutVars>
          <dgm:bulletEnabled val="1"/>
        </dgm:presLayoutVars>
      </dgm:prSet>
      <dgm:spPr/>
    </dgm:pt>
    <dgm:pt modelId="{CFF0D445-2A88-4960-9351-9C08DDCBA11B}" type="pres">
      <dgm:prSet presAssocID="{CFBB18EE-2443-49F4-B740-69325719CC92}" presName="sibTrans" presStyleLbl="sibTrans2D1" presStyleIdx="2" presStyleCnt="4"/>
      <dgm:spPr/>
    </dgm:pt>
    <dgm:pt modelId="{0501CC23-CC8A-49A6-B3CD-437415254D3B}" type="pres">
      <dgm:prSet presAssocID="{CFBB18EE-2443-49F4-B740-69325719CC92}" presName="connectorText" presStyleLbl="sibTrans2D1" presStyleIdx="2" presStyleCnt="4"/>
      <dgm:spPr/>
    </dgm:pt>
    <dgm:pt modelId="{95ABD89F-1EED-4021-AC34-65A8752E4F0A}" type="pres">
      <dgm:prSet presAssocID="{41ADAEF1-F1EA-485A-927E-4E31EAE5C80A}" presName="node" presStyleLbl="node1" presStyleIdx="3" presStyleCnt="5">
        <dgm:presLayoutVars>
          <dgm:bulletEnabled val="1"/>
        </dgm:presLayoutVars>
      </dgm:prSet>
      <dgm:spPr/>
    </dgm:pt>
    <dgm:pt modelId="{2947FB57-D260-4AE8-A9B3-2237DB166E7E}" type="pres">
      <dgm:prSet presAssocID="{AC4A4AE7-8F2E-42BB-99D9-F9BBB5FB21D5}" presName="sibTrans" presStyleLbl="sibTrans2D1" presStyleIdx="3" presStyleCnt="4"/>
      <dgm:spPr/>
    </dgm:pt>
    <dgm:pt modelId="{2C076413-0544-4F9D-BCF4-319E40CAFB0C}" type="pres">
      <dgm:prSet presAssocID="{AC4A4AE7-8F2E-42BB-99D9-F9BBB5FB21D5}" presName="connectorText" presStyleLbl="sibTrans2D1" presStyleIdx="3" presStyleCnt="4"/>
      <dgm:spPr/>
    </dgm:pt>
    <dgm:pt modelId="{97E3E7E1-C783-489D-903F-8809088FFDDD}" type="pres">
      <dgm:prSet presAssocID="{CC4D5D5C-8DC6-496A-94A5-9A9419808190}" presName="node" presStyleLbl="node1" presStyleIdx="4" presStyleCnt="5">
        <dgm:presLayoutVars>
          <dgm:bulletEnabled val="1"/>
        </dgm:presLayoutVars>
      </dgm:prSet>
      <dgm:spPr/>
    </dgm:pt>
  </dgm:ptLst>
  <dgm:cxnLst>
    <dgm:cxn modelId="{E4160A14-DC0D-42C3-AE23-9DF0BF975332}" type="presOf" srcId="{CFBB18EE-2443-49F4-B740-69325719CC92}" destId="{0501CC23-CC8A-49A6-B3CD-437415254D3B}" srcOrd="1" destOrd="0" presId="urn:microsoft.com/office/officeart/2005/8/layout/process1"/>
    <dgm:cxn modelId="{C9E47A36-DCED-4BBC-9F95-271B95CA633A}" type="presOf" srcId="{1B66DE22-8A1B-4F09-9B92-E315E8F38D87}" destId="{28C61238-60F0-4000-AEF1-DC9250B049B3}" srcOrd="1" destOrd="0" presId="urn:microsoft.com/office/officeart/2005/8/layout/process1"/>
    <dgm:cxn modelId="{4DFD555E-7B9F-4255-B627-6CE6C9840257}" type="presOf" srcId="{AC4A4AE7-8F2E-42BB-99D9-F9BBB5FB21D5}" destId="{2C076413-0544-4F9D-BCF4-319E40CAFB0C}" srcOrd="1" destOrd="0" presId="urn:microsoft.com/office/officeart/2005/8/layout/process1"/>
    <dgm:cxn modelId="{0FF97E45-FE75-43D2-B25A-CC09DCA5A1AE}" type="presOf" srcId="{6B0957E7-8C21-482A-A0E6-EF4B055744FF}" destId="{5E9357FC-D155-499B-A36C-95BD33D325A9}" srcOrd="0" destOrd="0" presId="urn:microsoft.com/office/officeart/2005/8/layout/process1"/>
    <dgm:cxn modelId="{12D19A48-EC14-4D4D-9F63-140299F03920}" srcId="{7DC15512-BD1B-4733-BBE2-52A371330CE7}" destId="{27700EC4-F7EA-4E8D-B90F-1000E72BFEDD}" srcOrd="0" destOrd="0" parTransId="{C389C58A-5F37-4C59-B941-0DF679AC1DC5}" sibTransId="{8E9FCE63-5D0A-42F9-B59A-BB20F5EE5CB6}"/>
    <dgm:cxn modelId="{6278B451-9E1E-440C-B167-592F0525F97E}" type="presOf" srcId="{8E6F38BD-C192-47CE-B06F-E27D3E57A780}" destId="{59129413-55CE-4E8A-832A-42E046FA4F2B}" srcOrd="0" destOrd="0" presId="urn:microsoft.com/office/officeart/2005/8/layout/process1"/>
    <dgm:cxn modelId="{67B890AA-F9C6-4DA4-BAFA-42B9247782D9}" type="presOf" srcId="{CC4D5D5C-8DC6-496A-94A5-9A9419808190}" destId="{97E3E7E1-C783-489D-903F-8809088FFDDD}" srcOrd="0" destOrd="0" presId="urn:microsoft.com/office/officeart/2005/8/layout/process1"/>
    <dgm:cxn modelId="{0BB0AEB5-93A2-44B2-9108-FC0E5B0F8E17}" type="presOf" srcId="{7DC15512-BD1B-4733-BBE2-52A371330CE7}" destId="{E581ADC0-4E39-45B0-9BD3-4456ADC44F2E}" srcOrd="0" destOrd="0" presId="urn:microsoft.com/office/officeart/2005/8/layout/process1"/>
    <dgm:cxn modelId="{DBDB78C4-9CC0-45EB-8D0C-CA8F97B6D151}" type="presOf" srcId="{27700EC4-F7EA-4E8D-B90F-1000E72BFEDD}" destId="{13353CA1-2609-4CFE-8EF2-17D25A945F76}" srcOrd="0" destOrd="0" presId="urn:microsoft.com/office/officeart/2005/8/layout/process1"/>
    <dgm:cxn modelId="{FCA88ED4-A8ED-4D27-94EC-D78A86B8453A}" type="presOf" srcId="{CFBB18EE-2443-49F4-B740-69325719CC92}" destId="{CFF0D445-2A88-4960-9351-9C08DDCBA11B}" srcOrd="0" destOrd="0" presId="urn:microsoft.com/office/officeart/2005/8/layout/process1"/>
    <dgm:cxn modelId="{391E08DA-0F7D-481A-8ACD-BB98AE21B8F1}" type="presOf" srcId="{1B66DE22-8A1B-4F09-9B92-E315E8F38D87}" destId="{F0BCB18F-E012-4861-B3DA-55880C207637}" srcOrd="0" destOrd="0" presId="urn:microsoft.com/office/officeart/2005/8/layout/process1"/>
    <dgm:cxn modelId="{56A29AE3-97E9-4E5B-B905-EAE57220FEDB}" type="presOf" srcId="{AC4A4AE7-8F2E-42BB-99D9-F9BBB5FB21D5}" destId="{2947FB57-D260-4AE8-A9B3-2237DB166E7E}" srcOrd="0" destOrd="0" presId="urn:microsoft.com/office/officeart/2005/8/layout/process1"/>
    <dgm:cxn modelId="{711074E4-A821-4FDF-83E8-F528BC1D97A5}" srcId="{7DC15512-BD1B-4733-BBE2-52A371330CE7}" destId="{CC4D5D5C-8DC6-496A-94A5-9A9419808190}" srcOrd="4" destOrd="0" parTransId="{16AEE422-04C9-481E-8F41-AAD9562A837B}" sibTransId="{6CE67EAB-8A5C-408F-9A3E-430321972FDE}"/>
    <dgm:cxn modelId="{F85612E7-2A2A-46FF-ADEF-7725461E6F72}" srcId="{7DC15512-BD1B-4733-BBE2-52A371330CE7}" destId="{41ADAEF1-F1EA-485A-927E-4E31EAE5C80A}" srcOrd="3" destOrd="0" parTransId="{C002E5E3-22DA-4D0F-8813-D7999E3DD0FD}" sibTransId="{AC4A4AE7-8F2E-42BB-99D9-F9BBB5FB21D5}"/>
    <dgm:cxn modelId="{49E92DF7-4F52-4B5C-9E97-F165831353A1}" srcId="{7DC15512-BD1B-4733-BBE2-52A371330CE7}" destId="{8E6F38BD-C192-47CE-B06F-E27D3E57A780}" srcOrd="2" destOrd="0" parTransId="{E7C3EA49-E7B9-49B6-B77B-F9E870927CE0}" sibTransId="{CFBB18EE-2443-49F4-B740-69325719CC92}"/>
    <dgm:cxn modelId="{977389F9-642E-4272-AC06-2EFAE743ED6D}" srcId="{7DC15512-BD1B-4733-BBE2-52A371330CE7}" destId="{6B0957E7-8C21-482A-A0E6-EF4B055744FF}" srcOrd="1" destOrd="0" parTransId="{A7DA0ECC-F1E3-4342-9AA0-2E9F190DF0A8}" sibTransId="{1B66DE22-8A1B-4F09-9B92-E315E8F38D87}"/>
    <dgm:cxn modelId="{6EF191FB-9E30-47F3-A620-3471F679BD31}" type="presOf" srcId="{8E9FCE63-5D0A-42F9-B59A-BB20F5EE5CB6}" destId="{4F0995EE-1244-43B1-8231-513F00C4B16B}" srcOrd="1" destOrd="0" presId="urn:microsoft.com/office/officeart/2005/8/layout/process1"/>
    <dgm:cxn modelId="{D4410EFD-17F9-4347-AFCF-1CB01F6B744A}" type="presOf" srcId="{41ADAEF1-F1EA-485A-927E-4E31EAE5C80A}" destId="{95ABD89F-1EED-4021-AC34-65A8752E4F0A}" srcOrd="0" destOrd="0" presId="urn:microsoft.com/office/officeart/2005/8/layout/process1"/>
    <dgm:cxn modelId="{25A88FFF-05F0-490E-8693-9FB438E724E6}" type="presOf" srcId="{8E9FCE63-5D0A-42F9-B59A-BB20F5EE5CB6}" destId="{CAC5F354-07CA-493A-94F3-8E07B62369CD}" srcOrd="0" destOrd="0" presId="urn:microsoft.com/office/officeart/2005/8/layout/process1"/>
    <dgm:cxn modelId="{E2F41AE8-1A48-41BD-A006-F4C81F676EF0}" type="presParOf" srcId="{E581ADC0-4E39-45B0-9BD3-4456ADC44F2E}" destId="{13353CA1-2609-4CFE-8EF2-17D25A945F76}" srcOrd="0" destOrd="0" presId="urn:microsoft.com/office/officeart/2005/8/layout/process1"/>
    <dgm:cxn modelId="{AE23A669-BB4C-4BC9-8BD7-A161F2F094F5}" type="presParOf" srcId="{E581ADC0-4E39-45B0-9BD3-4456ADC44F2E}" destId="{CAC5F354-07CA-493A-94F3-8E07B62369CD}" srcOrd="1" destOrd="0" presId="urn:microsoft.com/office/officeart/2005/8/layout/process1"/>
    <dgm:cxn modelId="{08FA9A7D-CCF7-47D8-A03D-AAEDADBD72CB}" type="presParOf" srcId="{CAC5F354-07CA-493A-94F3-8E07B62369CD}" destId="{4F0995EE-1244-43B1-8231-513F00C4B16B}" srcOrd="0" destOrd="0" presId="urn:microsoft.com/office/officeart/2005/8/layout/process1"/>
    <dgm:cxn modelId="{F606E71A-5057-44F3-8D91-4390C04F1BF7}" type="presParOf" srcId="{E581ADC0-4E39-45B0-9BD3-4456ADC44F2E}" destId="{5E9357FC-D155-499B-A36C-95BD33D325A9}" srcOrd="2" destOrd="0" presId="urn:microsoft.com/office/officeart/2005/8/layout/process1"/>
    <dgm:cxn modelId="{ED7C5624-9C1C-4A9C-BF7A-CE49EC7804C8}" type="presParOf" srcId="{E581ADC0-4E39-45B0-9BD3-4456ADC44F2E}" destId="{F0BCB18F-E012-4861-B3DA-55880C207637}" srcOrd="3" destOrd="0" presId="urn:microsoft.com/office/officeart/2005/8/layout/process1"/>
    <dgm:cxn modelId="{5E76BD6C-7CF3-4062-991C-062B9B6A12CF}" type="presParOf" srcId="{F0BCB18F-E012-4861-B3DA-55880C207637}" destId="{28C61238-60F0-4000-AEF1-DC9250B049B3}" srcOrd="0" destOrd="0" presId="urn:microsoft.com/office/officeart/2005/8/layout/process1"/>
    <dgm:cxn modelId="{45174075-A9F5-4E8B-9FA8-9FF28F091054}" type="presParOf" srcId="{E581ADC0-4E39-45B0-9BD3-4456ADC44F2E}" destId="{59129413-55CE-4E8A-832A-42E046FA4F2B}" srcOrd="4" destOrd="0" presId="urn:microsoft.com/office/officeart/2005/8/layout/process1"/>
    <dgm:cxn modelId="{5B53130C-626E-4EF8-8866-73F41AD7D362}" type="presParOf" srcId="{E581ADC0-4E39-45B0-9BD3-4456ADC44F2E}" destId="{CFF0D445-2A88-4960-9351-9C08DDCBA11B}" srcOrd="5" destOrd="0" presId="urn:microsoft.com/office/officeart/2005/8/layout/process1"/>
    <dgm:cxn modelId="{18F9ED61-4E96-4C2B-BE6E-624F56B5AF35}" type="presParOf" srcId="{CFF0D445-2A88-4960-9351-9C08DDCBA11B}" destId="{0501CC23-CC8A-49A6-B3CD-437415254D3B}" srcOrd="0" destOrd="0" presId="urn:microsoft.com/office/officeart/2005/8/layout/process1"/>
    <dgm:cxn modelId="{1DBD8B76-BD61-446D-A538-5DA6AC3C92CB}" type="presParOf" srcId="{E581ADC0-4E39-45B0-9BD3-4456ADC44F2E}" destId="{95ABD89F-1EED-4021-AC34-65A8752E4F0A}" srcOrd="6" destOrd="0" presId="urn:microsoft.com/office/officeart/2005/8/layout/process1"/>
    <dgm:cxn modelId="{51C6B163-EC5F-40B0-AE1F-7997C4686BE4}" type="presParOf" srcId="{E581ADC0-4E39-45B0-9BD3-4456ADC44F2E}" destId="{2947FB57-D260-4AE8-A9B3-2237DB166E7E}" srcOrd="7" destOrd="0" presId="urn:microsoft.com/office/officeart/2005/8/layout/process1"/>
    <dgm:cxn modelId="{2AA70ACF-6F21-4938-BBF1-5AFD9182E850}" type="presParOf" srcId="{2947FB57-D260-4AE8-A9B3-2237DB166E7E}" destId="{2C076413-0544-4F9D-BCF4-319E40CAFB0C}" srcOrd="0" destOrd="0" presId="urn:microsoft.com/office/officeart/2005/8/layout/process1"/>
    <dgm:cxn modelId="{76847712-D88A-46E2-B718-CA35FEA062DF}" type="presParOf" srcId="{E581ADC0-4E39-45B0-9BD3-4456ADC44F2E}" destId="{97E3E7E1-C783-489D-903F-8809088FFDDD}"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1674F6-D222-4339-A4A3-7E40F38DF25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BA2189F2-0CE6-4440-BB8C-368B316BFA69}">
      <dgm:prSet custT="1"/>
      <dgm:spPr>
        <a:solidFill>
          <a:schemeClr val="accent1">
            <a:lumMod val="50000"/>
          </a:schemeClr>
        </a:solidFill>
        <a:ln>
          <a:noFill/>
        </a:ln>
      </dgm:spPr>
      <dgm:t>
        <a:bodyPr/>
        <a:lstStyle/>
        <a:p>
          <a:pPr rtl="1"/>
          <a:r>
            <a:rPr lang="en-US" sz="1400" b="1" dirty="0">
              <a:solidFill>
                <a:schemeClr val="bg1"/>
              </a:solidFill>
            </a:rPr>
            <a:t>1. Lymphocytes.</a:t>
          </a:r>
          <a:endParaRPr lang="ar-SA" sz="1400" b="1" dirty="0">
            <a:solidFill>
              <a:schemeClr val="bg1"/>
            </a:solidFill>
          </a:endParaRPr>
        </a:p>
      </dgm:t>
    </dgm:pt>
    <dgm:pt modelId="{895B5A38-FCC4-4F99-9308-B4A76DCE756E}" type="parTrans" cxnId="{5B0B5DC5-6A5D-45F6-81D8-2951F072F4C1}">
      <dgm:prSet/>
      <dgm:spPr/>
      <dgm:t>
        <a:bodyPr/>
        <a:lstStyle/>
        <a:p>
          <a:pPr rtl="1"/>
          <a:endParaRPr lang="ar-SA"/>
        </a:p>
      </dgm:t>
    </dgm:pt>
    <dgm:pt modelId="{B0D5C73D-7416-448D-A8E5-40EDDD5AD6C8}" type="sibTrans" cxnId="{5B0B5DC5-6A5D-45F6-81D8-2951F072F4C1}">
      <dgm:prSet/>
      <dgm:spPr/>
      <dgm:t>
        <a:bodyPr/>
        <a:lstStyle/>
        <a:p>
          <a:pPr rtl="1"/>
          <a:endParaRPr lang="ar-SA"/>
        </a:p>
      </dgm:t>
    </dgm:pt>
    <dgm:pt modelId="{BBB6FB5E-DF16-4B75-93E3-DDBEC86F4103}">
      <dgm:prSet custT="1"/>
      <dgm:spPr>
        <a:solidFill>
          <a:schemeClr val="accent1">
            <a:lumMod val="50000"/>
          </a:schemeClr>
        </a:solidFill>
        <a:ln>
          <a:noFill/>
        </a:ln>
      </dgm:spPr>
      <dgm:t>
        <a:bodyPr/>
        <a:lstStyle/>
        <a:p>
          <a:pPr rtl="1"/>
          <a:r>
            <a:rPr lang="en-US" sz="1400" b="1">
              <a:solidFill>
                <a:schemeClr val="bg1"/>
              </a:solidFill>
            </a:rPr>
            <a:t>2. Plasma cells.</a:t>
          </a:r>
          <a:endParaRPr lang="ar-SA" sz="1400" b="1">
            <a:solidFill>
              <a:schemeClr val="bg1"/>
            </a:solidFill>
          </a:endParaRPr>
        </a:p>
      </dgm:t>
    </dgm:pt>
    <dgm:pt modelId="{3A94FBB9-792A-4E28-B7B7-240C5529A34A}" type="parTrans" cxnId="{207B5604-8C6A-4275-A8F4-E65F33FA3077}">
      <dgm:prSet/>
      <dgm:spPr/>
      <dgm:t>
        <a:bodyPr/>
        <a:lstStyle/>
        <a:p>
          <a:pPr rtl="1"/>
          <a:endParaRPr lang="ar-SA"/>
        </a:p>
      </dgm:t>
    </dgm:pt>
    <dgm:pt modelId="{CA1CEB40-2107-415F-AB04-BEFEACBB0F22}" type="sibTrans" cxnId="{207B5604-8C6A-4275-A8F4-E65F33FA3077}">
      <dgm:prSet/>
      <dgm:spPr/>
      <dgm:t>
        <a:bodyPr/>
        <a:lstStyle/>
        <a:p>
          <a:pPr rtl="1"/>
          <a:endParaRPr lang="ar-SA"/>
        </a:p>
      </dgm:t>
    </dgm:pt>
    <dgm:pt modelId="{E82EC2D4-DDB4-4D54-BE80-91B1F46C7564}">
      <dgm:prSet custT="1"/>
      <dgm:spPr>
        <a:solidFill>
          <a:schemeClr val="accent1">
            <a:lumMod val="50000"/>
          </a:schemeClr>
        </a:solidFill>
        <a:ln>
          <a:noFill/>
        </a:ln>
      </dgm:spPr>
      <dgm:t>
        <a:bodyPr/>
        <a:lstStyle/>
        <a:p>
          <a:pPr rtl="1"/>
          <a:r>
            <a:rPr lang="en-US" sz="1400" b="1">
              <a:solidFill>
                <a:schemeClr val="bg1"/>
              </a:solidFill>
            </a:rPr>
            <a:t>3. Macrophages.</a:t>
          </a:r>
          <a:endParaRPr lang="ar-SA" sz="1400" b="1">
            <a:solidFill>
              <a:schemeClr val="bg1"/>
            </a:solidFill>
          </a:endParaRPr>
        </a:p>
      </dgm:t>
    </dgm:pt>
    <dgm:pt modelId="{4BEA9E1D-21DF-443A-9DB2-1C57036AAFD2}" type="parTrans" cxnId="{7FAF5895-232C-4203-A4FA-33E75528B4CF}">
      <dgm:prSet/>
      <dgm:spPr/>
      <dgm:t>
        <a:bodyPr/>
        <a:lstStyle/>
        <a:p>
          <a:pPr rtl="1"/>
          <a:endParaRPr lang="ar-SA"/>
        </a:p>
      </dgm:t>
    </dgm:pt>
    <dgm:pt modelId="{E9320EFB-D141-4BB9-8A87-92038CDAAA3D}" type="sibTrans" cxnId="{7FAF5895-232C-4203-A4FA-33E75528B4CF}">
      <dgm:prSet/>
      <dgm:spPr/>
      <dgm:t>
        <a:bodyPr/>
        <a:lstStyle/>
        <a:p>
          <a:pPr rtl="1"/>
          <a:endParaRPr lang="ar-SA"/>
        </a:p>
      </dgm:t>
    </dgm:pt>
    <dgm:pt modelId="{938FF15A-CC58-48DC-9FBB-56DF4E113780}">
      <dgm:prSet custT="1"/>
      <dgm:spPr>
        <a:solidFill>
          <a:schemeClr val="accent1">
            <a:lumMod val="50000"/>
          </a:schemeClr>
        </a:solidFill>
        <a:ln>
          <a:noFill/>
        </a:ln>
      </dgm:spPr>
      <dgm:t>
        <a:bodyPr/>
        <a:lstStyle/>
        <a:p>
          <a:pPr rtl="1"/>
          <a:r>
            <a:rPr lang="en-US" sz="1400" b="1" dirty="0">
              <a:solidFill>
                <a:schemeClr val="bg1"/>
              </a:solidFill>
            </a:rPr>
            <a:t>4. Blood elements (RBCs, leucocytes and blood platelets).</a:t>
          </a:r>
          <a:endParaRPr lang="ar-SA" sz="1400" b="1" dirty="0">
            <a:solidFill>
              <a:schemeClr val="bg1"/>
            </a:solidFill>
          </a:endParaRPr>
        </a:p>
      </dgm:t>
    </dgm:pt>
    <dgm:pt modelId="{AD33EF47-2B83-4813-94DA-C1D556C591A9}" type="parTrans" cxnId="{3F17F5B5-99A4-41BC-9DD9-0FABF87507A2}">
      <dgm:prSet/>
      <dgm:spPr/>
      <dgm:t>
        <a:bodyPr/>
        <a:lstStyle/>
        <a:p>
          <a:pPr rtl="1"/>
          <a:endParaRPr lang="ar-SA"/>
        </a:p>
      </dgm:t>
    </dgm:pt>
    <dgm:pt modelId="{6D6EE15C-19B5-4CB8-B658-4AF3F40229BE}" type="sibTrans" cxnId="{3F17F5B5-99A4-41BC-9DD9-0FABF87507A2}">
      <dgm:prSet/>
      <dgm:spPr/>
      <dgm:t>
        <a:bodyPr/>
        <a:lstStyle/>
        <a:p>
          <a:pPr rtl="1"/>
          <a:endParaRPr lang="ar-SA"/>
        </a:p>
      </dgm:t>
    </dgm:pt>
    <dgm:pt modelId="{3C9A1091-55F5-4FE4-8756-85159158A976}" type="pres">
      <dgm:prSet presAssocID="{481674F6-D222-4339-A4A3-7E40F38DF25B}" presName="hierChild1" presStyleCnt="0">
        <dgm:presLayoutVars>
          <dgm:orgChart val="1"/>
          <dgm:chPref val="1"/>
          <dgm:dir/>
          <dgm:animOne val="branch"/>
          <dgm:animLvl val="lvl"/>
          <dgm:resizeHandles/>
        </dgm:presLayoutVars>
      </dgm:prSet>
      <dgm:spPr/>
    </dgm:pt>
    <dgm:pt modelId="{B78C8DD3-81A5-4D0D-8DEC-E34FB491A9FB}" type="pres">
      <dgm:prSet presAssocID="{BA2189F2-0CE6-4440-BB8C-368B316BFA69}" presName="hierRoot1" presStyleCnt="0">
        <dgm:presLayoutVars>
          <dgm:hierBranch val="init"/>
        </dgm:presLayoutVars>
      </dgm:prSet>
      <dgm:spPr/>
    </dgm:pt>
    <dgm:pt modelId="{53FF04B7-568C-425A-B05D-95A9CF504CF5}" type="pres">
      <dgm:prSet presAssocID="{BA2189F2-0CE6-4440-BB8C-368B316BFA69}" presName="rootComposite1" presStyleCnt="0"/>
      <dgm:spPr/>
    </dgm:pt>
    <dgm:pt modelId="{08C438C6-A88A-4277-9242-F25CBC8CAF25}" type="pres">
      <dgm:prSet presAssocID="{BA2189F2-0CE6-4440-BB8C-368B316BFA69}" presName="rootText1" presStyleLbl="node0" presStyleIdx="0" presStyleCnt="4">
        <dgm:presLayoutVars>
          <dgm:chPref val="3"/>
        </dgm:presLayoutVars>
      </dgm:prSet>
      <dgm:spPr/>
    </dgm:pt>
    <dgm:pt modelId="{25965971-9B9B-46D1-BA18-20FB264B8792}" type="pres">
      <dgm:prSet presAssocID="{BA2189F2-0CE6-4440-BB8C-368B316BFA69}" presName="rootConnector1" presStyleLbl="node1" presStyleIdx="0" presStyleCnt="0"/>
      <dgm:spPr/>
    </dgm:pt>
    <dgm:pt modelId="{48B85243-A898-46E8-98B6-6EA49B50173F}" type="pres">
      <dgm:prSet presAssocID="{BA2189F2-0CE6-4440-BB8C-368B316BFA69}" presName="hierChild2" presStyleCnt="0"/>
      <dgm:spPr/>
    </dgm:pt>
    <dgm:pt modelId="{504BFEBA-11B3-45FC-ADF9-364C35E5E21D}" type="pres">
      <dgm:prSet presAssocID="{BA2189F2-0CE6-4440-BB8C-368B316BFA69}" presName="hierChild3" presStyleCnt="0"/>
      <dgm:spPr/>
    </dgm:pt>
    <dgm:pt modelId="{0431E53D-167D-41F4-8E64-4A803DBD2A82}" type="pres">
      <dgm:prSet presAssocID="{BBB6FB5E-DF16-4B75-93E3-DDBEC86F4103}" presName="hierRoot1" presStyleCnt="0">
        <dgm:presLayoutVars>
          <dgm:hierBranch val="init"/>
        </dgm:presLayoutVars>
      </dgm:prSet>
      <dgm:spPr/>
    </dgm:pt>
    <dgm:pt modelId="{4F5948FA-C1B4-4916-B821-C326E1717D16}" type="pres">
      <dgm:prSet presAssocID="{BBB6FB5E-DF16-4B75-93E3-DDBEC86F4103}" presName="rootComposite1" presStyleCnt="0"/>
      <dgm:spPr/>
    </dgm:pt>
    <dgm:pt modelId="{56C2A729-C27D-420E-9B98-460ED04D97CA}" type="pres">
      <dgm:prSet presAssocID="{BBB6FB5E-DF16-4B75-93E3-DDBEC86F4103}" presName="rootText1" presStyleLbl="node0" presStyleIdx="1" presStyleCnt="4">
        <dgm:presLayoutVars>
          <dgm:chPref val="3"/>
        </dgm:presLayoutVars>
      </dgm:prSet>
      <dgm:spPr/>
    </dgm:pt>
    <dgm:pt modelId="{F9E07563-1A8B-4B9C-BC73-3A88C8A822B5}" type="pres">
      <dgm:prSet presAssocID="{BBB6FB5E-DF16-4B75-93E3-DDBEC86F4103}" presName="rootConnector1" presStyleLbl="node1" presStyleIdx="0" presStyleCnt="0"/>
      <dgm:spPr/>
    </dgm:pt>
    <dgm:pt modelId="{A5E0C749-8A7E-4238-AD9A-7D5B214963F5}" type="pres">
      <dgm:prSet presAssocID="{BBB6FB5E-DF16-4B75-93E3-DDBEC86F4103}" presName="hierChild2" presStyleCnt="0"/>
      <dgm:spPr/>
    </dgm:pt>
    <dgm:pt modelId="{64900C97-0F06-45C2-BFE9-3D742F47E0FF}" type="pres">
      <dgm:prSet presAssocID="{BBB6FB5E-DF16-4B75-93E3-DDBEC86F4103}" presName="hierChild3" presStyleCnt="0"/>
      <dgm:spPr/>
    </dgm:pt>
    <dgm:pt modelId="{562F3016-0FEE-4497-A754-8EDEE64EF288}" type="pres">
      <dgm:prSet presAssocID="{E82EC2D4-DDB4-4D54-BE80-91B1F46C7564}" presName="hierRoot1" presStyleCnt="0">
        <dgm:presLayoutVars>
          <dgm:hierBranch val="init"/>
        </dgm:presLayoutVars>
      </dgm:prSet>
      <dgm:spPr/>
    </dgm:pt>
    <dgm:pt modelId="{AA953BB0-DFC4-4733-B878-9CF3B858AF9A}" type="pres">
      <dgm:prSet presAssocID="{E82EC2D4-DDB4-4D54-BE80-91B1F46C7564}" presName="rootComposite1" presStyleCnt="0"/>
      <dgm:spPr/>
    </dgm:pt>
    <dgm:pt modelId="{9EC4BA5C-CA73-4E02-896C-C7BCACFC18F6}" type="pres">
      <dgm:prSet presAssocID="{E82EC2D4-DDB4-4D54-BE80-91B1F46C7564}" presName="rootText1" presStyleLbl="node0" presStyleIdx="2" presStyleCnt="4">
        <dgm:presLayoutVars>
          <dgm:chPref val="3"/>
        </dgm:presLayoutVars>
      </dgm:prSet>
      <dgm:spPr/>
    </dgm:pt>
    <dgm:pt modelId="{71D0A9CC-D779-4B0D-9802-005EEBD322BD}" type="pres">
      <dgm:prSet presAssocID="{E82EC2D4-DDB4-4D54-BE80-91B1F46C7564}" presName="rootConnector1" presStyleLbl="node1" presStyleIdx="0" presStyleCnt="0"/>
      <dgm:spPr/>
    </dgm:pt>
    <dgm:pt modelId="{D4946738-8BBE-44CE-B698-538DD3B530A7}" type="pres">
      <dgm:prSet presAssocID="{E82EC2D4-DDB4-4D54-BE80-91B1F46C7564}" presName="hierChild2" presStyleCnt="0"/>
      <dgm:spPr/>
    </dgm:pt>
    <dgm:pt modelId="{350C5C02-306F-42AD-BA74-EAB65016E71B}" type="pres">
      <dgm:prSet presAssocID="{E82EC2D4-DDB4-4D54-BE80-91B1F46C7564}" presName="hierChild3" presStyleCnt="0"/>
      <dgm:spPr/>
    </dgm:pt>
    <dgm:pt modelId="{18A7C2B0-EEAF-4FE7-9E6B-2ADA11E7FA13}" type="pres">
      <dgm:prSet presAssocID="{938FF15A-CC58-48DC-9FBB-56DF4E113780}" presName="hierRoot1" presStyleCnt="0">
        <dgm:presLayoutVars>
          <dgm:hierBranch val="init"/>
        </dgm:presLayoutVars>
      </dgm:prSet>
      <dgm:spPr/>
    </dgm:pt>
    <dgm:pt modelId="{FF65719D-EDED-490C-B3DB-1B0048B265D1}" type="pres">
      <dgm:prSet presAssocID="{938FF15A-CC58-48DC-9FBB-56DF4E113780}" presName="rootComposite1" presStyleCnt="0"/>
      <dgm:spPr/>
    </dgm:pt>
    <dgm:pt modelId="{E6E689E9-AE26-40BD-882B-AAA4E3178C1E}" type="pres">
      <dgm:prSet presAssocID="{938FF15A-CC58-48DC-9FBB-56DF4E113780}" presName="rootText1" presStyleLbl="node0" presStyleIdx="3" presStyleCnt="4">
        <dgm:presLayoutVars>
          <dgm:chPref val="3"/>
        </dgm:presLayoutVars>
      </dgm:prSet>
      <dgm:spPr/>
    </dgm:pt>
    <dgm:pt modelId="{FA4D6E9D-D50A-44D9-84DA-5C4F9163D68C}" type="pres">
      <dgm:prSet presAssocID="{938FF15A-CC58-48DC-9FBB-56DF4E113780}" presName="rootConnector1" presStyleLbl="node1" presStyleIdx="0" presStyleCnt="0"/>
      <dgm:spPr/>
    </dgm:pt>
    <dgm:pt modelId="{6204C527-227D-4445-B29E-5B26AAA66284}" type="pres">
      <dgm:prSet presAssocID="{938FF15A-CC58-48DC-9FBB-56DF4E113780}" presName="hierChild2" presStyleCnt="0"/>
      <dgm:spPr/>
    </dgm:pt>
    <dgm:pt modelId="{C1A5EFED-6647-47E9-88A5-34D01E5C7C2D}" type="pres">
      <dgm:prSet presAssocID="{938FF15A-CC58-48DC-9FBB-56DF4E113780}" presName="hierChild3" presStyleCnt="0"/>
      <dgm:spPr/>
    </dgm:pt>
  </dgm:ptLst>
  <dgm:cxnLst>
    <dgm:cxn modelId="{207B5604-8C6A-4275-A8F4-E65F33FA3077}" srcId="{481674F6-D222-4339-A4A3-7E40F38DF25B}" destId="{BBB6FB5E-DF16-4B75-93E3-DDBEC86F4103}" srcOrd="1" destOrd="0" parTransId="{3A94FBB9-792A-4E28-B7B7-240C5529A34A}" sibTransId="{CA1CEB40-2107-415F-AB04-BEFEACBB0F22}"/>
    <dgm:cxn modelId="{BB6E6E20-2C27-40A7-9B9B-3F86AF7C3723}" type="presOf" srcId="{BBB6FB5E-DF16-4B75-93E3-DDBEC86F4103}" destId="{56C2A729-C27D-420E-9B98-460ED04D97CA}" srcOrd="0" destOrd="0" presId="urn:microsoft.com/office/officeart/2005/8/layout/orgChart1"/>
    <dgm:cxn modelId="{52C1513D-C83D-4CD3-97AF-B113B32A695A}" type="presOf" srcId="{938FF15A-CC58-48DC-9FBB-56DF4E113780}" destId="{E6E689E9-AE26-40BD-882B-AAA4E3178C1E}" srcOrd="0" destOrd="0" presId="urn:microsoft.com/office/officeart/2005/8/layout/orgChart1"/>
    <dgm:cxn modelId="{9D19CE61-9A0B-4F99-BAFD-934D063C0B8A}" type="presOf" srcId="{E82EC2D4-DDB4-4D54-BE80-91B1F46C7564}" destId="{71D0A9CC-D779-4B0D-9802-005EEBD322BD}" srcOrd="1" destOrd="0" presId="urn:microsoft.com/office/officeart/2005/8/layout/orgChart1"/>
    <dgm:cxn modelId="{C2B4037C-DFDF-4F4B-B6B1-B7C5EF73C485}" type="presOf" srcId="{481674F6-D222-4339-A4A3-7E40F38DF25B}" destId="{3C9A1091-55F5-4FE4-8756-85159158A976}" srcOrd="0" destOrd="0" presId="urn:microsoft.com/office/officeart/2005/8/layout/orgChart1"/>
    <dgm:cxn modelId="{624D568A-5884-40E8-8480-144CC16C0537}" type="presOf" srcId="{BA2189F2-0CE6-4440-BB8C-368B316BFA69}" destId="{08C438C6-A88A-4277-9242-F25CBC8CAF25}" srcOrd="0" destOrd="0" presId="urn:microsoft.com/office/officeart/2005/8/layout/orgChart1"/>
    <dgm:cxn modelId="{7FAF5895-232C-4203-A4FA-33E75528B4CF}" srcId="{481674F6-D222-4339-A4A3-7E40F38DF25B}" destId="{E82EC2D4-DDB4-4D54-BE80-91B1F46C7564}" srcOrd="2" destOrd="0" parTransId="{4BEA9E1D-21DF-443A-9DB2-1C57036AAFD2}" sibTransId="{E9320EFB-D141-4BB9-8A87-92038CDAAA3D}"/>
    <dgm:cxn modelId="{35C12998-8EF9-4DCA-A3A6-D1B69AC437C8}" type="presOf" srcId="{BBB6FB5E-DF16-4B75-93E3-DDBEC86F4103}" destId="{F9E07563-1A8B-4B9C-BC73-3A88C8A822B5}" srcOrd="1" destOrd="0" presId="urn:microsoft.com/office/officeart/2005/8/layout/orgChart1"/>
    <dgm:cxn modelId="{255576AB-18D6-407C-B301-5936F1A3F6D2}" type="presOf" srcId="{938FF15A-CC58-48DC-9FBB-56DF4E113780}" destId="{FA4D6E9D-D50A-44D9-84DA-5C4F9163D68C}" srcOrd="1" destOrd="0" presId="urn:microsoft.com/office/officeart/2005/8/layout/orgChart1"/>
    <dgm:cxn modelId="{08FC96AD-F7EA-46FD-B217-F7493456A72F}" type="presOf" srcId="{E82EC2D4-DDB4-4D54-BE80-91B1F46C7564}" destId="{9EC4BA5C-CA73-4E02-896C-C7BCACFC18F6}" srcOrd="0" destOrd="0" presId="urn:microsoft.com/office/officeart/2005/8/layout/orgChart1"/>
    <dgm:cxn modelId="{3F17F5B5-99A4-41BC-9DD9-0FABF87507A2}" srcId="{481674F6-D222-4339-A4A3-7E40F38DF25B}" destId="{938FF15A-CC58-48DC-9FBB-56DF4E113780}" srcOrd="3" destOrd="0" parTransId="{AD33EF47-2B83-4813-94DA-C1D556C591A9}" sibTransId="{6D6EE15C-19B5-4CB8-B658-4AF3F40229BE}"/>
    <dgm:cxn modelId="{5B0B5DC5-6A5D-45F6-81D8-2951F072F4C1}" srcId="{481674F6-D222-4339-A4A3-7E40F38DF25B}" destId="{BA2189F2-0CE6-4440-BB8C-368B316BFA69}" srcOrd="0" destOrd="0" parTransId="{895B5A38-FCC4-4F99-9308-B4A76DCE756E}" sibTransId="{B0D5C73D-7416-448D-A8E5-40EDDD5AD6C8}"/>
    <dgm:cxn modelId="{788D25E5-0309-4689-A27E-174505E50769}" type="presOf" srcId="{BA2189F2-0CE6-4440-BB8C-368B316BFA69}" destId="{25965971-9B9B-46D1-BA18-20FB264B8792}" srcOrd="1" destOrd="0" presId="urn:microsoft.com/office/officeart/2005/8/layout/orgChart1"/>
    <dgm:cxn modelId="{D3C84E92-6FA2-4FB6-8FA9-57B4413F194A}" type="presParOf" srcId="{3C9A1091-55F5-4FE4-8756-85159158A976}" destId="{B78C8DD3-81A5-4D0D-8DEC-E34FB491A9FB}" srcOrd="0" destOrd="0" presId="urn:microsoft.com/office/officeart/2005/8/layout/orgChart1"/>
    <dgm:cxn modelId="{B95D10FF-1289-43DF-9C04-7ED1765FFADF}" type="presParOf" srcId="{B78C8DD3-81A5-4D0D-8DEC-E34FB491A9FB}" destId="{53FF04B7-568C-425A-B05D-95A9CF504CF5}" srcOrd="0" destOrd="0" presId="urn:microsoft.com/office/officeart/2005/8/layout/orgChart1"/>
    <dgm:cxn modelId="{27CC09B0-ABC5-44D1-A98A-422640A1FA07}" type="presParOf" srcId="{53FF04B7-568C-425A-B05D-95A9CF504CF5}" destId="{08C438C6-A88A-4277-9242-F25CBC8CAF25}" srcOrd="0" destOrd="0" presId="urn:microsoft.com/office/officeart/2005/8/layout/orgChart1"/>
    <dgm:cxn modelId="{7A08EE14-ADFC-45A2-A77D-BB2EC264EA7E}" type="presParOf" srcId="{53FF04B7-568C-425A-B05D-95A9CF504CF5}" destId="{25965971-9B9B-46D1-BA18-20FB264B8792}" srcOrd="1" destOrd="0" presId="urn:microsoft.com/office/officeart/2005/8/layout/orgChart1"/>
    <dgm:cxn modelId="{15E0E3BD-3B7E-4FDC-9AD6-7AA1DA267387}" type="presParOf" srcId="{B78C8DD3-81A5-4D0D-8DEC-E34FB491A9FB}" destId="{48B85243-A898-46E8-98B6-6EA49B50173F}" srcOrd="1" destOrd="0" presId="urn:microsoft.com/office/officeart/2005/8/layout/orgChart1"/>
    <dgm:cxn modelId="{EF285223-54BA-4DB0-BCFB-5AC062F08057}" type="presParOf" srcId="{B78C8DD3-81A5-4D0D-8DEC-E34FB491A9FB}" destId="{504BFEBA-11B3-45FC-ADF9-364C35E5E21D}" srcOrd="2" destOrd="0" presId="urn:microsoft.com/office/officeart/2005/8/layout/orgChart1"/>
    <dgm:cxn modelId="{346790DD-FC25-460A-851E-F2165F610777}" type="presParOf" srcId="{3C9A1091-55F5-4FE4-8756-85159158A976}" destId="{0431E53D-167D-41F4-8E64-4A803DBD2A82}" srcOrd="1" destOrd="0" presId="urn:microsoft.com/office/officeart/2005/8/layout/orgChart1"/>
    <dgm:cxn modelId="{4418F873-C455-4D83-8106-E6C60F4FF00D}" type="presParOf" srcId="{0431E53D-167D-41F4-8E64-4A803DBD2A82}" destId="{4F5948FA-C1B4-4916-B821-C326E1717D16}" srcOrd="0" destOrd="0" presId="urn:microsoft.com/office/officeart/2005/8/layout/orgChart1"/>
    <dgm:cxn modelId="{2672DCD6-5526-44D5-9D0B-39E970AAA566}" type="presParOf" srcId="{4F5948FA-C1B4-4916-B821-C326E1717D16}" destId="{56C2A729-C27D-420E-9B98-460ED04D97CA}" srcOrd="0" destOrd="0" presId="urn:microsoft.com/office/officeart/2005/8/layout/orgChart1"/>
    <dgm:cxn modelId="{9F0934A1-D891-4E69-A014-EBC02EE8E7D0}" type="presParOf" srcId="{4F5948FA-C1B4-4916-B821-C326E1717D16}" destId="{F9E07563-1A8B-4B9C-BC73-3A88C8A822B5}" srcOrd="1" destOrd="0" presId="urn:microsoft.com/office/officeart/2005/8/layout/orgChart1"/>
    <dgm:cxn modelId="{F3B38F2F-4DB9-4589-A5F5-C9D8918A58C7}" type="presParOf" srcId="{0431E53D-167D-41F4-8E64-4A803DBD2A82}" destId="{A5E0C749-8A7E-4238-AD9A-7D5B214963F5}" srcOrd="1" destOrd="0" presId="urn:microsoft.com/office/officeart/2005/8/layout/orgChart1"/>
    <dgm:cxn modelId="{2F33EBA0-29ED-4A45-BFE8-9A6269F6DA59}" type="presParOf" srcId="{0431E53D-167D-41F4-8E64-4A803DBD2A82}" destId="{64900C97-0F06-45C2-BFE9-3D742F47E0FF}" srcOrd="2" destOrd="0" presId="urn:microsoft.com/office/officeart/2005/8/layout/orgChart1"/>
    <dgm:cxn modelId="{430F732C-BDF0-456F-95A2-07C506B3462E}" type="presParOf" srcId="{3C9A1091-55F5-4FE4-8756-85159158A976}" destId="{562F3016-0FEE-4497-A754-8EDEE64EF288}" srcOrd="2" destOrd="0" presId="urn:microsoft.com/office/officeart/2005/8/layout/orgChart1"/>
    <dgm:cxn modelId="{864F9C85-389E-4525-BA6F-E22EC9FE6F19}" type="presParOf" srcId="{562F3016-0FEE-4497-A754-8EDEE64EF288}" destId="{AA953BB0-DFC4-4733-B878-9CF3B858AF9A}" srcOrd="0" destOrd="0" presId="urn:microsoft.com/office/officeart/2005/8/layout/orgChart1"/>
    <dgm:cxn modelId="{A13501AA-281D-479E-BF4E-B6EC9F2064F5}" type="presParOf" srcId="{AA953BB0-DFC4-4733-B878-9CF3B858AF9A}" destId="{9EC4BA5C-CA73-4E02-896C-C7BCACFC18F6}" srcOrd="0" destOrd="0" presId="urn:microsoft.com/office/officeart/2005/8/layout/orgChart1"/>
    <dgm:cxn modelId="{CF9FE708-C465-4E54-9D3B-FE0C6AC46B47}" type="presParOf" srcId="{AA953BB0-DFC4-4733-B878-9CF3B858AF9A}" destId="{71D0A9CC-D779-4B0D-9802-005EEBD322BD}" srcOrd="1" destOrd="0" presId="urn:microsoft.com/office/officeart/2005/8/layout/orgChart1"/>
    <dgm:cxn modelId="{52F69D19-83B4-491A-9A25-DC22368CB3A5}" type="presParOf" srcId="{562F3016-0FEE-4497-A754-8EDEE64EF288}" destId="{D4946738-8BBE-44CE-B698-538DD3B530A7}" srcOrd="1" destOrd="0" presId="urn:microsoft.com/office/officeart/2005/8/layout/orgChart1"/>
    <dgm:cxn modelId="{15B4991E-1168-4DCC-9072-AB1C1C6A6394}" type="presParOf" srcId="{562F3016-0FEE-4497-A754-8EDEE64EF288}" destId="{350C5C02-306F-42AD-BA74-EAB65016E71B}" srcOrd="2" destOrd="0" presId="urn:microsoft.com/office/officeart/2005/8/layout/orgChart1"/>
    <dgm:cxn modelId="{376381AE-BFD1-4339-8D73-14DA8FC59883}" type="presParOf" srcId="{3C9A1091-55F5-4FE4-8756-85159158A976}" destId="{18A7C2B0-EEAF-4FE7-9E6B-2ADA11E7FA13}" srcOrd="3" destOrd="0" presId="urn:microsoft.com/office/officeart/2005/8/layout/orgChart1"/>
    <dgm:cxn modelId="{5B977963-445C-45CF-A084-F7D6CFFC8958}" type="presParOf" srcId="{18A7C2B0-EEAF-4FE7-9E6B-2ADA11E7FA13}" destId="{FF65719D-EDED-490C-B3DB-1B0048B265D1}" srcOrd="0" destOrd="0" presId="urn:microsoft.com/office/officeart/2005/8/layout/orgChart1"/>
    <dgm:cxn modelId="{DA957412-D7FF-4AFA-9EE6-EA494F2509CE}" type="presParOf" srcId="{FF65719D-EDED-490C-B3DB-1B0048B265D1}" destId="{E6E689E9-AE26-40BD-882B-AAA4E3178C1E}" srcOrd="0" destOrd="0" presId="urn:microsoft.com/office/officeart/2005/8/layout/orgChart1"/>
    <dgm:cxn modelId="{940EFF44-B59C-45D5-9189-88AD7F5C98B3}" type="presParOf" srcId="{FF65719D-EDED-490C-B3DB-1B0048B265D1}" destId="{FA4D6E9D-D50A-44D9-84DA-5C4F9163D68C}" srcOrd="1" destOrd="0" presId="urn:microsoft.com/office/officeart/2005/8/layout/orgChart1"/>
    <dgm:cxn modelId="{A6C317DE-8BAD-47E6-AF2F-8574F20303A5}" type="presParOf" srcId="{18A7C2B0-EEAF-4FE7-9E6B-2ADA11E7FA13}" destId="{6204C527-227D-4445-B29E-5B26AAA66284}" srcOrd="1" destOrd="0" presId="urn:microsoft.com/office/officeart/2005/8/layout/orgChart1"/>
    <dgm:cxn modelId="{C8A42BA3-25DB-45C6-81E9-EACE7C24FAD4}" type="presParOf" srcId="{18A7C2B0-EEAF-4FE7-9E6B-2ADA11E7FA13}" destId="{C1A5EFED-6647-47E9-88A5-34D01E5C7C2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C18B7-3335-4792-9E58-0F12ACF70109}">
      <dsp:nvSpPr>
        <dsp:cNvPr id="0" name=""/>
        <dsp:cNvSpPr/>
      </dsp:nvSpPr>
      <dsp:spPr>
        <a:xfrm>
          <a:off x="2293129" y="449634"/>
          <a:ext cx="3311593" cy="412066"/>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altLang="en-US" sz="2000" b="1" kern="1200" baseline="0" dirty="0">
              <a:solidFill>
                <a:srgbClr val="0033CC"/>
              </a:solidFill>
              <a:latin typeface="+mn-lt"/>
              <a:ea typeface="+mn-ea"/>
              <a:cs typeface="+mn-cs"/>
            </a:rPr>
            <a:t>LYMPHOID</a:t>
          </a:r>
          <a:r>
            <a:rPr lang="en-US" altLang="en-US" sz="2000" b="1" kern="1200" dirty="0">
              <a:solidFill>
                <a:srgbClr val="0033CC"/>
              </a:solidFill>
              <a:latin typeface="+mn-lt"/>
              <a:cs typeface="Times New Roman" panose="02020603050405020304" pitchFamily="18" charset="0"/>
            </a:rPr>
            <a:t> TISSUE</a:t>
          </a:r>
          <a:endParaRPr lang="ar-SA" sz="2000" b="1" kern="1200" dirty="0">
            <a:solidFill>
              <a:srgbClr val="0033CC"/>
            </a:solidFill>
            <a:latin typeface="+mn-lt"/>
          </a:endParaRPr>
        </a:p>
      </dsp:txBody>
      <dsp:txXfrm>
        <a:off x="2305198" y="461703"/>
        <a:ext cx="3287455" cy="387928"/>
      </dsp:txXfrm>
    </dsp:sp>
    <dsp:sp modelId="{89E32F63-158F-4F9F-9974-36DA59875B57}">
      <dsp:nvSpPr>
        <dsp:cNvPr id="0" name=""/>
        <dsp:cNvSpPr/>
      </dsp:nvSpPr>
      <dsp:spPr>
        <a:xfrm>
          <a:off x="1650078" y="861701"/>
          <a:ext cx="2298847" cy="335412"/>
        </a:xfrm>
        <a:custGeom>
          <a:avLst/>
          <a:gdLst/>
          <a:ahLst/>
          <a:cxnLst/>
          <a:rect l="0" t="0" r="0" b="0"/>
          <a:pathLst>
            <a:path>
              <a:moveTo>
                <a:pt x="2298847" y="0"/>
              </a:moveTo>
              <a:lnTo>
                <a:pt x="2298847" y="167706"/>
              </a:lnTo>
              <a:lnTo>
                <a:pt x="0" y="167706"/>
              </a:lnTo>
              <a:lnTo>
                <a:pt x="0" y="335412"/>
              </a:lnTo>
            </a:path>
          </a:pathLst>
        </a:custGeom>
        <a:noFill/>
        <a:ln w="19050" cap="rnd"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70A3B65-AA02-4F32-92D0-A218C0B21640}">
      <dsp:nvSpPr>
        <dsp:cNvPr id="0" name=""/>
        <dsp:cNvSpPr/>
      </dsp:nvSpPr>
      <dsp:spPr>
        <a:xfrm>
          <a:off x="274609" y="1197113"/>
          <a:ext cx="2750939" cy="85675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altLang="en-US" sz="1600" b="1" kern="1200" dirty="0">
              <a:solidFill>
                <a:srgbClr val="FF0000"/>
              </a:solidFill>
              <a:latin typeface="+mn-lt"/>
              <a:cs typeface="Times New Roman" panose="02020603050405020304" pitchFamily="18" charset="0"/>
            </a:rPr>
            <a:t>Encapsulated</a:t>
          </a:r>
          <a:endParaRPr lang="ar-SA" sz="1600" kern="1200" dirty="0">
            <a:solidFill>
              <a:srgbClr val="FF0000"/>
            </a:solidFill>
            <a:latin typeface="+mn-lt"/>
          </a:endParaRPr>
        </a:p>
      </dsp:txBody>
      <dsp:txXfrm>
        <a:off x="299703" y="1222207"/>
        <a:ext cx="2700751" cy="806570"/>
      </dsp:txXfrm>
    </dsp:sp>
    <dsp:sp modelId="{8A23AF77-72AD-4B10-818E-11FCF5E731E2}">
      <dsp:nvSpPr>
        <dsp:cNvPr id="0" name=""/>
        <dsp:cNvSpPr/>
      </dsp:nvSpPr>
      <dsp:spPr>
        <a:xfrm>
          <a:off x="645101" y="2053871"/>
          <a:ext cx="1004977" cy="357276"/>
        </a:xfrm>
        <a:custGeom>
          <a:avLst/>
          <a:gdLst/>
          <a:ahLst/>
          <a:cxnLst/>
          <a:rect l="0" t="0" r="0" b="0"/>
          <a:pathLst>
            <a:path>
              <a:moveTo>
                <a:pt x="1004977" y="0"/>
              </a:moveTo>
              <a:lnTo>
                <a:pt x="1004977" y="178638"/>
              </a:lnTo>
              <a:lnTo>
                <a:pt x="0" y="178638"/>
              </a:lnTo>
              <a:lnTo>
                <a:pt x="0" y="357276"/>
              </a:lnTo>
            </a:path>
          </a:pathLst>
        </a:custGeom>
        <a:noFill/>
        <a:ln w="19050" cap="rnd"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C6BE26C-CFC6-42CF-B453-064B95A1B256}">
      <dsp:nvSpPr>
        <dsp:cNvPr id="0" name=""/>
        <dsp:cNvSpPr/>
      </dsp:nvSpPr>
      <dsp:spPr>
        <a:xfrm>
          <a:off x="2532" y="2411148"/>
          <a:ext cx="1285137" cy="85675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en-US" altLang="en-US" sz="1400" b="1" u="none" kern="1200" dirty="0">
              <a:solidFill>
                <a:srgbClr val="00B0F0"/>
              </a:solidFill>
              <a:latin typeface="+mn-lt"/>
              <a:cs typeface="Times New Roman" panose="02020603050405020304" pitchFamily="18" charset="0"/>
            </a:rPr>
            <a:t>Lymph nodes</a:t>
          </a:r>
          <a:endParaRPr lang="ar-SA" sz="1400" b="1" u="none" kern="1200" dirty="0">
            <a:solidFill>
              <a:srgbClr val="00B0F0"/>
            </a:solidFill>
            <a:latin typeface="+mn-lt"/>
          </a:endParaRPr>
        </a:p>
      </dsp:txBody>
      <dsp:txXfrm>
        <a:off x="27626" y="2436242"/>
        <a:ext cx="1234949" cy="806570"/>
      </dsp:txXfrm>
    </dsp:sp>
    <dsp:sp modelId="{8F6B5E51-DFCE-46F6-9D82-1973E86650CB}">
      <dsp:nvSpPr>
        <dsp:cNvPr id="0" name=""/>
        <dsp:cNvSpPr/>
      </dsp:nvSpPr>
      <dsp:spPr>
        <a:xfrm>
          <a:off x="1650078" y="2053871"/>
          <a:ext cx="665701" cy="357276"/>
        </a:xfrm>
        <a:custGeom>
          <a:avLst/>
          <a:gdLst/>
          <a:ahLst/>
          <a:cxnLst/>
          <a:rect l="0" t="0" r="0" b="0"/>
          <a:pathLst>
            <a:path>
              <a:moveTo>
                <a:pt x="0" y="0"/>
              </a:moveTo>
              <a:lnTo>
                <a:pt x="0" y="178638"/>
              </a:lnTo>
              <a:lnTo>
                <a:pt x="665701" y="178638"/>
              </a:lnTo>
              <a:lnTo>
                <a:pt x="665701" y="357276"/>
              </a:lnTo>
            </a:path>
          </a:pathLst>
        </a:custGeom>
        <a:noFill/>
        <a:ln w="19050" cap="rnd"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5D0347-DEAB-435A-A808-6908E9184AB5}">
      <dsp:nvSpPr>
        <dsp:cNvPr id="0" name=""/>
        <dsp:cNvSpPr/>
      </dsp:nvSpPr>
      <dsp:spPr>
        <a:xfrm>
          <a:off x="1673211" y="2411148"/>
          <a:ext cx="1285137" cy="85675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en-US" altLang="en-US" sz="1400" b="1" u="none" kern="1200" dirty="0">
              <a:solidFill>
                <a:srgbClr val="00B0F0"/>
              </a:solidFill>
              <a:latin typeface="+mn-lt"/>
              <a:cs typeface="Times New Roman" panose="02020603050405020304" pitchFamily="18" charset="0"/>
            </a:rPr>
            <a:t>Spleen</a:t>
          </a:r>
          <a:endParaRPr lang="ar-SA" sz="1400" b="1" u="none" kern="1200" dirty="0">
            <a:solidFill>
              <a:srgbClr val="00B0F0"/>
            </a:solidFill>
            <a:latin typeface="+mn-lt"/>
          </a:endParaRPr>
        </a:p>
      </dsp:txBody>
      <dsp:txXfrm>
        <a:off x="1698305" y="2436242"/>
        <a:ext cx="1234949" cy="806570"/>
      </dsp:txXfrm>
    </dsp:sp>
    <dsp:sp modelId="{E963556C-8EFD-4318-81A2-3AF36BB72831}">
      <dsp:nvSpPr>
        <dsp:cNvPr id="0" name=""/>
        <dsp:cNvSpPr/>
      </dsp:nvSpPr>
      <dsp:spPr>
        <a:xfrm>
          <a:off x="1650078" y="2053871"/>
          <a:ext cx="2336380" cy="357276"/>
        </a:xfrm>
        <a:custGeom>
          <a:avLst/>
          <a:gdLst/>
          <a:ahLst/>
          <a:cxnLst/>
          <a:rect l="0" t="0" r="0" b="0"/>
          <a:pathLst>
            <a:path>
              <a:moveTo>
                <a:pt x="0" y="0"/>
              </a:moveTo>
              <a:lnTo>
                <a:pt x="0" y="178638"/>
              </a:lnTo>
              <a:lnTo>
                <a:pt x="2336380" y="178638"/>
              </a:lnTo>
              <a:lnTo>
                <a:pt x="2336380" y="357276"/>
              </a:lnTo>
            </a:path>
          </a:pathLst>
        </a:custGeom>
        <a:noFill/>
        <a:ln w="19050" cap="rnd"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1499B89-7CC8-478F-BB53-E57DDB7F0103}">
      <dsp:nvSpPr>
        <dsp:cNvPr id="0" name=""/>
        <dsp:cNvSpPr/>
      </dsp:nvSpPr>
      <dsp:spPr>
        <a:xfrm>
          <a:off x="3343890" y="2411148"/>
          <a:ext cx="1285137" cy="85675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FontTx/>
            <a:buNone/>
          </a:pPr>
          <a:r>
            <a:rPr lang="en-US" altLang="en-US" sz="1400" b="1" u="none" kern="1200" dirty="0">
              <a:solidFill>
                <a:srgbClr val="00B0F0"/>
              </a:solidFill>
              <a:latin typeface="+mn-lt"/>
              <a:cs typeface="Times New Roman" panose="02020603050405020304" pitchFamily="18" charset="0"/>
            </a:rPr>
            <a:t>Tonsils</a:t>
          </a:r>
          <a:r>
            <a:rPr lang="en-US" altLang="en-US" sz="1200" kern="1200" dirty="0">
              <a:solidFill>
                <a:sysClr val="windowText" lastClr="000000"/>
              </a:solidFill>
              <a:latin typeface="Times New Roman" panose="02020603050405020304" pitchFamily="18" charset="0"/>
              <a:cs typeface="Times New Roman" panose="02020603050405020304" pitchFamily="18" charset="0"/>
            </a:rPr>
            <a:t> </a:t>
          </a:r>
        </a:p>
        <a:p>
          <a:pPr marL="0" lvl="0" indent="0" algn="ctr" defTabSz="622300" rtl="0">
            <a:lnSpc>
              <a:spcPct val="90000"/>
            </a:lnSpc>
            <a:spcBef>
              <a:spcPct val="0"/>
            </a:spcBef>
            <a:spcAft>
              <a:spcPct val="35000"/>
            </a:spcAft>
            <a:buFontTx/>
            <a:buNone/>
          </a:pPr>
          <a:r>
            <a:rPr lang="en-US" altLang="en-US" sz="900" kern="1200" dirty="0">
              <a:solidFill>
                <a:sysClr val="windowText" lastClr="000000"/>
              </a:solidFill>
              <a:latin typeface="+mn-lt"/>
              <a:cs typeface="Times New Roman" panose="02020603050405020304" pitchFamily="18" charset="0"/>
            </a:rPr>
            <a:t>(Are incompletely incapsulated) </a:t>
          </a:r>
          <a:endParaRPr lang="ar-SA" sz="900" kern="1200" dirty="0">
            <a:solidFill>
              <a:sysClr val="windowText" lastClr="000000"/>
            </a:solidFill>
            <a:latin typeface="+mn-lt"/>
          </a:endParaRPr>
        </a:p>
      </dsp:txBody>
      <dsp:txXfrm>
        <a:off x="3368984" y="2436242"/>
        <a:ext cx="1234949" cy="806570"/>
      </dsp:txXfrm>
    </dsp:sp>
    <dsp:sp modelId="{9FEDD01D-1C20-41C6-B0DA-1FB8FE49266E}">
      <dsp:nvSpPr>
        <dsp:cNvPr id="0" name=""/>
        <dsp:cNvSpPr/>
      </dsp:nvSpPr>
      <dsp:spPr>
        <a:xfrm>
          <a:off x="1650078" y="2053871"/>
          <a:ext cx="4007058" cy="357276"/>
        </a:xfrm>
        <a:custGeom>
          <a:avLst/>
          <a:gdLst/>
          <a:ahLst/>
          <a:cxnLst/>
          <a:rect l="0" t="0" r="0" b="0"/>
          <a:pathLst>
            <a:path>
              <a:moveTo>
                <a:pt x="0" y="0"/>
              </a:moveTo>
              <a:lnTo>
                <a:pt x="0" y="178638"/>
              </a:lnTo>
              <a:lnTo>
                <a:pt x="4007058" y="178638"/>
              </a:lnTo>
              <a:lnTo>
                <a:pt x="4007058" y="357276"/>
              </a:lnTo>
            </a:path>
          </a:pathLst>
        </a:custGeom>
        <a:noFill/>
        <a:ln w="19050" cap="rnd"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3644383-0559-42E1-B278-A9182DC85407}">
      <dsp:nvSpPr>
        <dsp:cNvPr id="0" name=""/>
        <dsp:cNvSpPr/>
      </dsp:nvSpPr>
      <dsp:spPr>
        <a:xfrm>
          <a:off x="5014568" y="2411148"/>
          <a:ext cx="1285137" cy="85675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en-US" altLang="en-US" sz="1400" b="1" u="none" kern="1200" dirty="0">
              <a:solidFill>
                <a:srgbClr val="00B0F0"/>
              </a:solidFill>
              <a:latin typeface="+mn-lt"/>
              <a:cs typeface="Times New Roman" panose="02020603050405020304" pitchFamily="18" charset="0"/>
            </a:rPr>
            <a:t>Thymus</a:t>
          </a:r>
          <a:endParaRPr lang="ar-SA" sz="1400" b="1" u="none" kern="1200" dirty="0">
            <a:solidFill>
              <a:srgbClr val="00B0F0"/>
            </a:solidFill>
            <a:latin typeface="+mn-lt"/>
          </a:endParaRPr>
        </a:p>
      </dsp:txBody>
      <dsp:txXfrm>
        <a:off x="5039662" y="2436242"/>
        <a:ext cx="1234949" cy="806570"/>
      </dsp:txXfrm>
    </dsp:sp>
    <dsp:sp modelId="{7C21C20F-2C98-4236-B21F-58DC1764CE0B}">
      <dsp:nvSpPr>
        <dsp:cNvPr id="0" name=""/>
        <dsp:cNvSpPr/>
      </dsp:nvSpPr>
      <dsp:spPr>
        <a:xfrm>
          <a:off x="3948926" y="861701"/>
          <a:ext cx="2262986" cy="335420"/>
        </a:xfrm>
        <a:custGeom>
          <a:avLst/>
          <a:gdLst/>
          <a:ahLst/>
          <a:cxnLst/>
          <a:rect l="0" t="0" r="0" b="0"/>
          <a:pathLst>
            <a:path>
              <a:moveTo>
                <a:pt x="0" y="0"/>
              </a:moveTo>
              <a:lnTo>
                <a:pt x="0" y="167710"/>
              </a:lnTo>
              <a:lnTo>
                <a:pt x="2262986" y="167710"/>
              </a:lnTo>
              <a:lnTo>
                <a:pt x="2262986" y="335420"/>
              </a:lnTo>
            </a:path>
          </a:pathLst>
        </a:custGeom>
        <a:noFill/>
        <a:ln w="19050" cap="rnd"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F57C3E8-D14B-4884-8C82-DA482F003B74}">
      <dsp:nvSpPr>
        <dsp:cNvPr id="0" name=""/>
        <dsp:cNvSpPr/>
      </dsp:nvSpPr>
      <dsp:spPr>
        <a:xfrm>
          <a:off x="4914663" y="1197122"/>
          <a:ext cx="2594499" cy="85675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en-US" altLang="en-US" sz="1600" b="1" kern="1200" dirty="0">
              <a:solidFill>
                <a:srgbClr val="FF0000"/>
              </a:solidFill>
              <a:latin typeface="+mn-lt"/>
              <a:cs typeface="Times New Roman" panose="02020603050405020304" pitchFamily="18" charset="0"/>
            </a:rPr>
            <a:t>Diffuse </a:t>
          </a:r>
          <a:r>
            <a:rPr lang="en-US" altLang="en-US" sz="1200" b="0" kern="1200" dirty="0">
              <a:solidFill>
                <a:schemeClr val="tx1"/>
              </a:solidFill>
              <a:latin typeface="+mn-lt"/>
              <a:cs typeface="Times New Roman" panose="02020603050405020304" pitchFamily="18" charset="0"/>
            </a:rPr>
            <a:t>(</a:t>
          </a:r>
          <a:r>
            <a:rPr lang="en-US" sz="1200" b="0" kern="1200" dirty="0">
              <a:solidFill>
                <a:schemeClr val="tx1"/>
              </a:solidFill>
              <a:latin typeface="+mn-lt"/>
            </a:rPr>
            <a:t>mucosa associated lymphoid tissue</a:t>
          </a:r>
          <a:r>
            <a:rPr lang="en-US" altLang="en-US" sz="1200" b="0" kern="1200" dirty="0">
              <a:solidFill>
                <a:schemeClr val="tx1"/>
              </a:solidFill>
              <a:latin typeface="+mn-lt"/>
              <a:cs typeface="Times New Roman" panose="02020603050405020304" pitchFamily="18" charset="0"/>
            </a:rPr>
            <a:t>)</a:t>
          </a:r>
          <a:endParaRPr lang="ar-SA" sz="1200" b="0" kern="1200" dirty="0">
            <a:solidFill>
              <a:schemeClr val="tx1"/>
            </a:solidFill>
            <a:latin typeface="+mn-lt"/>
          </a:endParaRPr>
        </a:p>
      </dsp:txBody>
      <dsp:txXfrm>
        <a:off x="4939757" y="1222216"/>
        <a:ext cx="2544311" cy="806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53CA1-2609-4CFE-8EF2-17D25A945F76}">
      <dsp:nvSpPr>
        <dsp:cNvPr id="0" name=""/>
        <dsp:cNvSpPr/>
      </dsp:nvSpPr>
      <dsp:spPr>
        <a:xfrm>
          <a:off x="4637" y="516186"/>
          <a:ext cx="1437475" cy="94334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US" sz="1800" kern="1200" dirty="0"/>
            <a:t>Afferent lymph vessels</a:t>
          </a:r>
          <a:endParaRPr lang="ar-SA" sz="1800" kern="1200" dirty="0"/>
        </a:p>
      </dsp:txBody>
      <dsp:txXfrm>
        <a:off x="32267" y="543816"/>
        <a:ext cx="1382215" cy="888083"/>
      </dsp:txXfrm>
    </dsp:sp>
    <dsp:sp modelId="{CAC5F354-07CA-493A-94F3-8E07B62369CD}">
      <dsp:nvSpPr>
        <dsp:cNvPr id="0" name=""/>
        <dsp:cNvSpPr/>
      </dsp:nvSpPr>
      <dsp:spPr>
        <a:xfrm>
          <a:off x="1585859" y="809611"/>
          <a:ext cx="304744" cy="3564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ar-SA" sz="1400" kern="1200"/>
        </a:p>
      </dsp:txBody>
      <dsp:txXfrm>
        <a:off x="1585859" y="880910"/>
        <a:ext cx="213321" cy="213895"/>
      </dsp:txXfrm>
    </dsp:sp>
    <dsp:sp modelId="{5E9357FC-D155-499B-A36C-95BD33D325A9}">
      <dsp:nvSpPr>
        <dsp:cNvPr id="0" name=""/>
        <dsp:cNvSpPr/>
      </dsp:nvSpPr>
      <dsp:spPr>
        <a:xfrm>
          <a:off x="2017102" y="516186"/>
          <a:ext cx="1437475" cy="94334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US" sz="1800" kern="1200" dirty="0"/>
            <a:t>Subcapsular sinuses</a:t>
          </a:r>
          <a:endParaRPr lang="ar-SA" sz="1800" kern="1200" dirty="0"/>
        </a:p>
      </dsp:txBody>
      <dsp:txXfrm>
        <a:off x="2044732" y="543816"/>
        <a:ext cx="1382215" cy="888083"/>
      </dsp:txXfrm>
    </dsp:sp>
    <dsp:sp modelId="{F0BCB18F-E012-4861-B3DA-55880C207637}">
      <dsp:nvSpPr>
        <dsp:cNvPr id="0" name=""/>
        <dsp:cNvSpPr/>
      </dsp:nvSpPr>
      <dsp:spPr>
        <a:xfrm>
          <a:off x="3598324" y="809611"/>
          <a:ext cx="304744" cy="3564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ar-SA" sz="1400" kern="1200"/>
        </a:p>
      </dsp:txBody>
      <dsp:txXfrm>
        <a:off x="3598324" y="880910"/>
        <a:ext cx="213321" cy="213895"/>
      </dsp:txXfrm>
    </dsp:sp>
    <dsp:sp modelId="{59129413-55CE-4E8A-832A-42E046FA4F2B}">
      <dsp:nvSpPr>
        <dsp:cNvPr id="0" name=""/>
        <dsp:cNvSpPr/>
      </dsp:nvSpPr>
      <dsp:spPr>
        <a:xfrm>
          <a:off x="4029567" y="516186"/>
          <a:ext cx="1437475" cy="94334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US" sz="1800" kern="1200"/>
            <a:t>Cortical sinuses</a:t>
          </a:r>
          <a:endParaRPr lang="ar-SA" sz="1800" kern="1200"/>
        </a:p>
      </dsp:txBody>
      <dsp:txXfrm>
        <a:off x="4057197" y="543816"/>
        <a:ext cx="1382215" cy="888083"/>
      </dsp:txXfrm>
    </dsp:sp>
    <dsp:sp modelId="{CFF0D445-2A88-4960-9351-9C08DDCBA11B}">
      <dsp:nvSpPr>
        <dsp:cNvPr id="0" name=""/>
        <dsp:cNvSpPr/>
      </dsp:nvSpPr>
      <dsp:spPr>
        <a:xfrm>
          <a:off x="5610790" y="809611"/>
          <a:ext cx="304744" cy="3564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ar-SA" sz="1400" kern="1200"/>
        </a:p>
      </dsp:txBody>
      <dsp:txXfrm>
        <a:off x="5610790" y="880910"/>
        <a:ext cx="213321" cy="213895"/>
      </dsp:txXfrm>
    </dsp:sp>
    <dsp:sp modelId="{95ABD89F-1EED-4021-AC34-65A8752E4F0A}">
      <dsp:nvSpPr>
        <dsp:cNvPr id="0" name=""/>
        <dsp:cNvSpPr/>
      </dsp:nvSpPr>
      <dsp:spPr>
        <a:xfrm>
          <a:off x="6042032" y="516186"/>
          <a:ext cx="1437475" cy="94334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US" sz="1800" kern="1200" dirty="0"/>
            <a:t>Medullary sinuses </a:t>
          </a:r>
          <a:endParaRPr lang="ar-SA" sz="1800" kern="1200" dirty="0"/>
        </a:p>
      </dsp:txBody>
      <dsp:txXfrm>
        <a:off x="6069662" y="543816"/>
        <a:ext cx="1382215" cy="888083"/>
      </dsp:txXfrm>
    </dsp:sp>
    <dsp:sp modelId="{2947FB57-D260-4AE8-A9B3-2237DB166E7E}">
      <dsp:nvSpPr>
        <dsp:cNvPr id="0" name=""/>
        <dsp:cNvSpPr/>
      </dsp:nvSpPr>
      <dsp:spPr>
        <a:xfrm>
          <a:off x="7623255" y="809611"/>
          <a:ext cx="304744" cy="3564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ar-SA" sz="1400" kern="1200"/>
        </a:p>
      </dsp:txBody>
      <dsp:txXfrm>
        <a:off x="7623255" y="880910"/>
        <a:ext cx="213321" cy="213895"/>
      </dsp:txXfrm>
    </dsp:sp>
    <dsp:sp modelId="{97E3E7E1-C783-489D-903F-8809088FFDDD}">
      <dsp:nvSpPr>
        <dsp:cNvPr id="0" name=""/>
        <dsp:cNvSpPr/>
      </dsp:nvSpPr>
      <dsp:spPr>
        <a:xfrm>
          <a:off x="8054497" y="516186"/>
          <a:ext cx="1437475" cy="94334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en-US" sz="1800" kern="1200"/>
            <a:t>Efferent lymphatic vessels</a:t>
          </a:r>
          <a:endParaRPr lang="ar-SA" sz="1800" kern="1200"/>
        </a:p>
      </dsp:txBody>
      <dsp:txXfrm>
        <a:off x="8082127" y="543816"/>
        <a:ext cx="1382215" cy="888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438C6-A88A-4277-9242-F25CBC8CAF25}">
      <dsp:nvSpPr>
        <dsp:cNvPr id="0" name=""/>
        <dsp:cNvSpPr/>
      </dsp:nvSpPr>
      <dsp:spPr>
        <a:xfrm>
          <a:off x="4732" y="289325"/>
          <a:ext cx="1973825" cy="986912"/>
        </a:xfrm>
        <a:prstGeom prst="rect">
          <a:avLst/>
        </a:prstGeom>
        <a:solidFill>
          <a:schemeClr val="accent1">
            <a:lumMod val="5000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US" sz="1400" b="1" kern="1200" dirty="0">
              <a:solidFill>
                <a:schemeClr val="bg1"/>
              </a:solidFill>
            </a:rPr>
            <a:t>1. Lymphocytes.</a:t>
          </a:r>
          <a:endParaRPr lang="ar-SA" sz="1400" b="1" kern="1200" dirty="0">
            <a:solidFill>
              <a:schemeClr val="bg1"/>
            </a:solidFill>
          </a:endParaRPr>
        </a:p>
      </dsp:txBody>
      <dsp:txXfrm>
        <a:off x="4732" y="289325"/>
        <a:ext cx="1973825" cy="986912"/>
      </dsp:txXfrm>
    </dsp:sp>
    <dsp:sp modelId="{56C2A729-C27D-420E-9B98-460ED04D97CA}">
      <dsp:nvSpPr>
        <dsp:cNvPr id="0" name=""/>
        <dsp:cNvSpPr/>
      </dsp:nvSpPr>
      <dsp:spPr>
        <a:xfrm>
          <a:off x="2393060" y="289325"/>
          <a:ext cx="1973825" cy="986912"/>
        </a:xfrm>
        <a:prstGeom prst="rect">
          <a:avLst/>
        </a:prstGeom>
        <a:solidFill>
          <a:schemeClr val="accent1">
            <a:lumMod val="5000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US" sz="1400" b="1" kern="1200">
              <a:solidFill>
                <a:schemeClr val="bg1"/>
              </a:solidFill>
            </a:rPr>
            <a:t>2. Plasma cells.</a:t>
          </a:r>
          <a:endParaRPr lang="ar-SA" sz="1400" b="1" kern="1200">
            <a:solidFill>
              <a:schemeClr val="bg1"/>
            </a:solidFill>
          </a:endParaRPr>
        </a:p>
      </dsp:txBody>
      <dsp:txXfrm>
        <a:off x="2393060" y="289325"/>
        <a:ext cx="1973825" cy="986912"/>
      </dsp:txXfrm>
    </dsp:sp>
    <dsp:sp modelId="{9EC4BA5C-CA73-4E02-896C-C7BCACFC18F6}">
      <dsp:nvSpPr>
        <dsp:cNvPr id="0" name=""/>
        <dsp:cNvSpPr/>
      </dsp:nvSpPr>
      <dsp:spPr>
        <a:xfrm>
          <a:off x="4781389" y="289325"/>
          <a:ext cx="1973825" cy="986912"/>
        </a:xfrm>
        <a:prstGeom prst="rect">
          <a:avLst/>
        </a:prstGeom>
        <a:solidFill>
          <a:schemeClr val="accent1">
            <a:lumMod val="5000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US" sz="1400" b="1" kern="1200">
              <a:solidFill>
                <a:schemeClr val="bg1"/>
              </a:solidFill>
            </a:rPr>
            <a:t>3. Macrophages.</a:t>
          </a:r>
          <a:endParaRPr lang="ar-SA" sz="1400" b="1" kern="1200">
            <a:solidFill>
              <a:schemeClr val="bg1"/>
            </a:solidFill>
          </a:endParaRPr>
        </a:p>
      </dsp:txBody>
      <dsp:txXfrm>
        <a:off x="4781389" y="289325"/>
        <a:ext cx="1973825" cy="986912"/>
      </dsp:txXfrm>
    </dsp:sp>
    <dsp:sp modelId="{E6E689E9-AE26-40BD-882B-AAA4E3178C1E}">
      <dsp:nvSpPr>
        <dsp:cNvPr id="0" name=""/>
        <dsp:cNvSpPr/>
      </dsp:nvSpPr>
      <dsp:spPr>
        <a:xfrm>
          <a:off x="7169718" y="289325"/>
          <a:ext cx="1973825" cy="986912"/>
        </a:xfrm>
        <a:prstGeom prst="rect">
          <a:avLst/>
        </a:prstGeom>
        <a:solidFill>
          <a:schemeClr val="accent1">
            <a:lumMod val="5000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US" sz="1400" b="1" kern="1200" dirty="0">
              <a:solidFill>
                <a:schemeClr val="bg1"/>
              </a:solidFill>
            </a:rPr>
            <a:t>4. Blood elements (RBCs, leucocytes and blood platelets).</a:t>
          </a:r>
          <a:endParaRPr lang="ar-SA" sz="1400" b="1" kern="1200" dirty="0">
            <a:solidFill>
              <a:schemeClr val="bg1"/>
            </a:solidFill>
          </a:endParaRPr>
        </a:p>
      </dsp:txBody>
      <dsp:txXfrm>
        <a:off x="7169718" y="289325"/>
        <a:ext cx="1973825" cy="9869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hyperlink" Target="https://docs.google.com/presentation/d/1GpJcYVLmXUPy0c-xoGndlFWMBFM8gmq8qtcc80adBCw/edit#slide=id.p" TargetMode="Externa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شريحة عنوان">
    <p:spTree>
      <p:nvGrpSpPr>
        <p:cNvPr id="1" name=""/>
        <p:cNvGrpSpPr/>
        <p:nvPr/>
      </p:nvGrpSpPr>
      <p:grpSpPr>
        <a:xfrm>
          <a:off x="0" y="0"/>
          <a:ext cx="0" cy="0"/>
          <a:chOff x="0" y="0"/>
          <a:chExt cx="0" cy="0"/>
        </a:xfrm>
      </p:grpSpPr>
      <p:pic>
        <p:nvPicPr>
          <p:cNvPr id="20" name="صورة 19">
            <a:extLst>
              <a:ext uri="{FF2B5EF4-FFF2-40B4-BE49-F238E27FC236}">
                <a16:creationId xmlns:a16="http://schemas.microsoft.com/office/drawing/2014/main" id="{205089A9-6921-4016-8FC8-3F8B51FF1477}"/>
              </a:ext>
            </a:extLst>
          </p:cNvPr>
          <p:cNvPicPr>
            <a:picLocks noChangeAspect="1"/>
          </p:cNvPicPr>
          <p:nvPr userDrawn="1"/>
        </p:nvPicPr>
        <p:blipFill>
          <a:blip r:embed="rId2"/>
          <a:stretch>
            <a:fillRect/>
          </a:stretch>
        </p:blipFill>
        <p:spPr>
          <a:xfrm>
            <a:off x="8414742" y="4876800"/>
            <a:ext cx="1866900" cy="1866900"/>
          </a:xfrm>
          <a:prstGeom prst="rect">
            <a:avLst/>
          </a:prstGeom>
        </p:spPr>
      </p:pic>
      <p:sp>
        <p:nvSpPr>
          <p:cNvPr id="7" name="مستطيل 6">
            <a:extLst>
              <a:ext uri="{FF2B5EF4-FFF2-40B4-BE49-F238E27FC236}">
                <a16:creationId xmlns:a16="http://schemas.microsoft.com/office/drawing/2014/main" id="{74E783C6-2D87-4D5C-8C12-AF54708D2BF9}"/>
              </a:ext>
            </a:extLst>
          </p:cNvPr>
          <p:cNvSpPr/>
          <p:nvPr/>
        </p:nvSpPr>
        <p:spPr>
          <a:xfrm>
            <a:off x="2848738" y="2364667"/>
            <a:ext cx="7418121" cy="2639856"/>
          </a:xfrm>
          <a:prstGeom prst="rect">
            <a:avLst/>
          </a:prstGeom>
          <a:ln>
            <a:prstDash val="lgDashDotDot"/>
          </a:ln>
        </p:spPr>
        <p:style>
          <a:lnRef idx="2">
            <a:schemeClr val="accent2"/>
          </a:lnRef>
          <a:fillRef idx="1">
            <a:schemeClr val="lt1"/>
          </a:fillRef>
          <a:effectRef idx="0">
            <a:schemeClr val="accent2"/>
          </a:effectRef>
          <a:fontRef idx="minor">
            <a:schemeClr val="dk1"/>
          </a:fontRef>
        </p:style>
        <p:txBody>
          <a:bodyPr rtlCol="1"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l"/>
            <a:r>
              <a:rPr lang="en-US" dirty="0">
                <a:solidFill>
                  <a:srgbClr val="FF0000"/>
                </a:solidFill>
              </a:rPr>
              <a:t>Red: important. </a:t>
            </a:r>
          </a:p>
          <a:p>
            <a:pPr algn="l"/>
            <a:r>
              <a:rPr lang="en-US" dirty="0"/>
              <a:t>Black: in male|female slides. </a:t>
            </a:r>
          </a:p>
          <a:p>
            <a:pPr algn="l"/>
            <a:r>
              <a:rPr lang="en-US" dirty="0">
                <a:solidFill>
                  <a:schemeClr val="bg1">
                    <a:lumMod val="50000"/>
                  </a:schemeClr>
                </a:solidFill>
              </a:rPr>
              <a:t>Gray: notes. </a:t>
            </a:r>
            <a:endParaRPr lang="ar-SA" dirty="0">
              <a:solidFill>
                <a:schemeClr val="bg1">
                  <a:lumMod val="50000"/>
                </a:schemeClr>
              </a:solidFill>
            </a:endParaRPr>
          </a:p>
        </p:txBody>
      </p:sp>
      <p:sp>
        <p:nvSpPr>
          <p:cNvPr id="29" name="Isosceles Triangle 28"/>
          <p:cNvSpPr/>
          <p:nvPr/>
        </p:nvSpPr>
        <p:spPr>
          <a:xfrm>
            <a:off x="11346228" y="0"/>
            <a:ext cx="842596" cy="6849533"/>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ar-SA" dirty="0"/>
          </a:p>
        </p:txBody>
      </p:sp>
      <p:pic>
        <p:nvPicPr>
          <p:cNvPr id="15" name="صورة 14">
            <a:extLst>
              <a:ext uri="{FF2B5EF4-FFF2-40B4-BE49-F238E27FC236}">
                <a16:creationId xmlns:a16="http://schemas.microsoft.com/office/drawing/2014/main" id="{5CDE06E8-5654-482D-A316-3D1E362BAF99}"/>
              </a:ext>
            </a:extLst>
          </p:cNvPr>
          <p:cNvPicPr>
            <a:picLocks noChangeAspect="1"/>
          </p:cNvPicPr>
          <p:nvPr/>
        </p:nvPicPr>
        <p:blipFill>
          <a:blip r:embed="rId3"/>
          <a:stretch>
            <a:fillRect/>
          </a:stretch>
        </p:blipFill>
        <p:spPr>
          <a:xfrm>
            <a:off x="2891852" y="2605942"/>
            <a:ext cx="1172961" cy="1220946"/>
          </a:xfrm>
          <a:prstGeom prst="rect">
            <a:avLst/>
          </a:prstGeom>
          <a:ln>
            <a:noFill/>
          </a:ln>
        </p:spPr>
      </p:pic>
      <p:pic>
        <p:nvPicPr>
          <p:cNvPr id="17" name="صورة 16">
            <a:extLst>
              <a:ext uri="{FF2B5EF4-FFF2-40B4-BE49-F238E27FC236}">
                <a16:creationId xmlns:a16="http://schemas.microsoft.com/office/drawing/2014/main" id="{61D46BEB-4A9B-45D5-8486-7D960F08EE1A}"/>
              </a:ext>
            </a:extLst>
          </p:cNvPr>
          <p:cNvPicPr>
            <a:picLocks noChangeAspect="1"/>
          </p:cNvPicPr>
          <p:nvPr/>
        </p:nvPicPr>
        <p:blipFill>
          <a:blip r:embed="rId4"/>
          <a:stretch>
            <a:fillRect/>
          </a:stretch>
        </p:blipFill>
        <p:spPr>
          <a:xfrm>
            <a:off x="8907430" y="2605942"/>
            <a:ext cx="1172961" cy="1220946"/>
          </a:xfrm>
          <a:prstGeom prst="rect">
            <a:avLst/>
          </a:prstGeom>
          <a:ln>
            <a:noFill/>
          </a:ln>
        </p:spPr>
      </p:pic>
      <p:pic>
        <p:nvPicPr>
          <p:cNvPr id="5" name="صورة 4">
            <a:extLst>
              <a:ext uri="{FF2B5EF4-FFF2-40B4-BE49-F238E27FC236}">
                <a16:creationId xmlns:a16="http://schemas.microsoft.com/office/drawing/2014/main" id="{D406FDBA-00A5-415E-AEA3-095BBE9C50E5}"/>
              </a:ext>
            </a:extLst>
          </p:cNvPr>
          <p:cNvPicPr>
            <a:picLocks noChangeAspect="1"/>
          </p:cNvPicPr>
          <p:nvPr/>
        </p:nvPicPr>
        <p:blipFill>
          <a:blip r:embed="rId5"/>
          <a:stretch>
            <a:fillRect/>
          </a:stretch>
        </p:blipFill>
        <p:spPr>
          <a:xfrm>
            <a:off x="348453" y="90361"/>
            <a:ext cx="1635938" cy="628473"/>
          </a:xfrm>
          <a:prstGeom prst="rect">
            <a:avLst/>
          </a:prstGeom>
        </p:spPr>
      </p:pic>
      <p:cxnSp>
        <p:nvCxnSpPr>
          <p:cNvPr id="28" name="رابط مستقيم 27">
            <a:extLst>
              <a:ext uri="{FF2B5EF4-FFF2-40B4-BE49-F238E27FC236}">
                <a16:creationId xmlns:a16="http://schemas.microsoft.com/office/drawing/2014/main" id="{87A74456-156E-44C2-A70A-98E41A17CD2D}"/>
              </a:ext>
            </a:extLst>
          </p:cNvPr>
          <p:cNvCxnSpPr>
            <a:cxnSpLocks/>
          </p:cNvCxnSpPr>
          <p:nvPr/>
        </p:nvCxnSpPr>
        <p:spPr>
          <a:xfrm flipV="1">
            <a:off x="2891039" y="3989049"/>
            <a:ext cx="7367607" cy="1"/>
          </a:xfrm>
          <a:prstGeom prst="line">
            <a:avLst/>
          </a:prstGeom>
          <a:ln w="19050">
            <a:prstDash val="lgDashDotDot"/>
          </a:ln>
        </p:spPr>
        <p:style>
          <a:lnRef idx="1">
            <a:schemeClr val="accent2"/>
          </a:lnRef>
          <a:fillRef idx="0">
            <a:schemeClr val="accent2"/>
          </a:fillRef>
          <a:effectRef idx="0">
            <a:schemeClr val="accent2"/>
          </a:effectRef>
          <a:fontRef idx="minor">
            <a:schemeClr val="tx1"/>
          </a:fontRef>
        </p:style>
      </p:cxnSp>
      <p:grpSp>
        <p:nvGrpSpPr>
          <p:cNvPr id="37" name="مجموعة 36">
            <a:extLst>
              <a:ext uri="{FF2B5EF4-FFF2-40B4-BE49-F238E27FC236}">
                <a16:creationId xmlns:a16="http://schemas.microsoft.com/office/drawing/2014/main" id="{7727B212-41C5-4D67-8D37-B6093FF6BF4C}"/>
              </a:ext>
            </a:extLst>
          </p:cNvPr>
          <p:cNvGrpSpPr/>
          <p:nvPr/>
        </p:nvGrpSpPr>
        <p:grpSpPr>
          <a:xfrm rot="10800000">
            <a:off x="0" y="793820"/>
            <a:ext cx="2833955" cy="6081114"/>
            <a:chOff x="8925982" y="-8467"/>
            <a:chExt cx="3262842" cy="6874934"/>
          </a:xfrm>
        </p:grpSpPr>
        <p:sp>
          <p:nvSpPr>
            <p:cNvPr id="39" name="Rectangle 28">
              <a:extLst>
                <a:ext uri="{FF2B5EF4-FFF2-40B4-BE49-F238E27FC236}">
                  <a16:creationId xmlns:a16="http://schemas.microsoft.com/office/drawing/2014/main" id="{47722B6A-7B90-4F7A-BBDB-669271EAF10F}"/>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40" name="مجموعة 39">
              <a:extLst>
                <a:ext uri="{FF2B5EF4-FFF2-40B4-BE49-F238E27FC236}">
                  <a16:creationId xmlns:a16="http://schemas.microsoft.com/office/drawing/2014/main" id="{3882C273-042D-4ECD-AF0C-185D32BEDF6C}"/>
                </a:ext>
              </a:extLst>
            </p:cNvPr>
            <p:cNvGrpSpPr/>
            <p:nvPr/>
          </p:nvGrpSpPr>
          <p:grpSpPr>
            <a:xfrm>
              <a:off x="8925982" y="0"/>
              <a:ext cx="3262842" cy="6866467"/>
              <a:chOff x="7389607" y="-8467"/>
              <a:chExt cx="3262842" cy="6866467"/>
            </a:xfrm>
          </p:grpSpPr>
          <p:cxnSp>
            <p:nvCxnSpPr>
              <p:cNvPr id="41" name="Straight Connector 18">
                <a:extLst>
                  <a:ext uri="{FF2B5EF4-FFF2-40B4-BE49-F238E27FC236}">
                    <a16:creationId xmlns:a16="http://schemas.microsoft.com/office/drawing/2014/main" id="{67234249-5B75-400E-B4A2-AC1B17825E71}"/>
                  </a:ext>
                </a:extLst>
              </p:cNvPr>
              <p:cNvCxnSpPr/>
              <p:nvPr/>
            </p:nvCxnSpPr>
            <p:spPr>
              <a:xfrm>
                <a:off x="7828286"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E4906119-7433-4F37-8253-FA5B9846FAB8}"/>
                  </a:ext>
                </a:extLst>
              </p:cNvPr>
              <p:cNvSpPr/>
              <p:nvPr/>
            </p:nvSpPr>
            <p:spPr>
              <a:xfrm>
                <a:off x="7638750"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6778BC05-D9D6-4062-BBDE-47B10558B799}"/>
                  </a:ext>
                </a:extLst>
              </p:cNvPr>
              <p:cNvSpPr/>
              <p:nvPr/>
            </p:nvSpPr>
            <p:spPr>
              <a:xfrm>
                <a:off x="8063891"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22">
                <a:extLst>
                  <a:ext uri="{FF2B5EF4-FFF2-40B4-BE49-F238E27FC236}">
                    <a16:creationId xmlns:a16="http://schemas.microsoft.com/office/drawing/2014/main" id="{DAF4F05E-2258-4428-B635-42C78F84DD21}"/>
                  </a:ext>
                </a:extLst>
              </p:cNvPr>
              <p:cNvSpPr/>
              <p:nvPr/>
            </p:nvSpPr>
            <p:spPr>
              <a:xfrm>
                <a:off x="7389607"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81560C5D-92D9-4107-A521-D607DEA22B25}"/>
                  </a:ext>
                </a:extLst>
              </p:cNvPr>
              <p:cNvSpPr/>
              <p:nvPr/>
            </p:nvSpPr>
            <p:spPr>
              <a:xfrm>
                <a:off x="7791774"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478DC094-1A95-4DFD-AD21-E393EAE04427}"/>
                  </a:ext>
                </a:extLst>
              </p:cNvPr>
              <p:cNvSpPr/>
              <p:nvPr/>
            </p:nvSpPr>
            <p:spPr>
              <a:xfrm>
                <a:off x="9396273"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6">
                <a:extLst>
                  <a:ext uri="{FF2B5EF4-FFF2-40B4-BE49-F238E27FC236}">
                    <a16:creationId xmlns:a16="http://schemas.microsoft.com/office/drawing/2014/main" id="{9A2FD889-4288-420B-9B65-E321673B00BC}"/>
                  </a:ext>
                </a:extLst>
              </p:cNvPr>
              <p:cNvSpPr/>
              <p:nvPr/>
            </p:nvSpPr>
            <p:spPr>
              <a:xfrm>
                <a:off x="8832115"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grpSp>
      <p:sp>
        <p:nvSpPr>
          <p:cNvPr id="18" name="مربع نص 17">
            <a:extLst>
              <a:ext uri="{FF2B5EF4-FFF2-40B4-BE49-F238E27FC236}">
                <a16:creationId xmlns:a16="http://schemas.microsoft.com/office/drawing/2014/main" id="{D4197EDC-2B6F-4BAF-8F34-0321E232475E}"/>
              </a:ext>
            </a:extLst>
          </p:cNvPr>
          <p:cNvSpPr txBox="1"/>
          <p:nvPr userDrawn="1"/>
        </p:nvSpPr>
        <p:spPr>
          <a:xfrm>
            <a:off x="2848739" y="2754086"/>
            <a:ext cx="7418120" cy="769441"/>
          </a:xfrm>
          <a:prstGeom prst="rect">
            <a:avLst/>
          </a:prstGeom>
          <a:noFill/>
        </p:spPr>
        <p:txBody>
          <a:bodyPr wrap="square" rtlCol="1">
            <a:spAutoFit/>
          </a:bodyPr>
          <a:lstStyle/>
          <a:p>
            <a:pPr algn="ctr"/>
            <a:r>
              <a:rPr lang="en-US" sz="4400" dirty="0">
                <a:solidFill>
                  <a:schemeClr val="accent1">
                    <a:lumMod val="50000"/>
                  </a:schemeClr>
                </a:solidFill>
              </a:rPr>
              <a:t>Lymphoid tissue</a:t>
            </a:r>
            <a:endParaRPr lang="ar-SA" sz="4400" dirty="0">
              <a:solidFill>
                <a:schemeClr val="accent1">
                  <a:lumMod val="50000"/>
                </a:schemeClr>
              </a:solidFill>
            </a:endParaRPr>
          </a:p>
        </p:txBody>
      </p:sp>
      <p:sp>
        <p:nvSpPr>
          <p:cNvPr id="19" name="TextBox 18">
            <a:extLst>
              <a:ext uri="{FF2B5EF4-FFF2-40B4-BE49-F238E27FC236}">
                <a16:creationId xmlns:a16="http://schemas.microsoft.com/office/drawing/2014/main" id="{D833C87B-729F-485E-A44F-921475D80E5F}"/>
              </a:ext>
            </a:extLst>
          </p:cNvPr>
          <p:cNvSpPr txBox="1"/>
          <p:nvPr userDrawn="1"/>
        </p:nvSpPr>
        <p:spPr>
          <a:xfrm>
            <a:off x="2895600" y="5029200"/>
            <a:ext cx="7391400" cy="338554"/>
          </a:xfrm>
          <a:prstGeom prst="rect">
            <a:avLst/>
          </a:prstGeom>
          <a:noFill/>
        </p:spPr>
        <p:txBody>
          <a:bodyPr wrap="square" rtlCol="0">
            <a:spAutoFit/>
          </a:bodyPr>
          <a:lstStyle/>
          <a:p>
            <a:pPr algn="ctr"/>
            <a:r>
              <a:rPr lang="en-US" sz="1600" b="1" dirty="0">
                <a:hlinkClick r:id="rId6"/>
              </a:rPr>
              <a:t>Editing File</a:t>
            </a:r>
            <a:endParaRPr lang="en-US" sz="1600" b="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حرر أنماط نص الشكل الرئيسي</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حرر أنماط نص الشكل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حرر أنماط نص الشكل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شريحة عنوان">
    <p:spTree>
      <p:nvGrpSpPr>
        <p:cNvPr id="1" name=""/>
        <p:cNvGrpSpPr/>
        <p:nvPr/>
      </p:nvGrpSpPr>
      <p:grpSpPr>
        <a:xfrm>
          <a:off x="0" y="0"/>
          <a:ext cx="0" cy="0"/>
          <a:chOff x="0" y="0"/>
          <a:chExt cx="0" cy="0"/>
        </a:xfrm>
      </p:grpSpPr>
      <p:sp>
        <p:nvSpPr>
          <p:cNvPr id="36" name="مربع نص 35">
            <a:extLst>
              <a:ext uri="{FF2B5EF4-FFF2-40B4-BE49-F238E27FC236}">
                <a16:creationId xmlns:a16="http://schemas.microsoft.com/office/drawing/2014/main" id="{E835BE82-6712-4007-8973-32B2253E28F6}"/>
              </a:ext>
            </a:extLst>
          </p:cNvPr>
          <p:cNvSpPr txBox="1"/>
          <p:nvPr/>
        </p:nvSpPr>
        <p:spPr>
          <a:xfrm>
            <a:off x="-19901" y="6393482"/>
            <a:ext cx="12211901" cy="246221"/>
          </a:xfrm>
          <a:prstGeom prst="rect">
            <a:avLst/>
          </a:prstGeom>
          <a:noFill/>
        </p:spPr>
        <p:txBody>
          <a:bodyPr wrap="square" rtlCol="1">
            <a:spAutoFit/>
          </a:bodyPr>
          <a:lstStyle/>
          <a:p>
            <a:pPr algn="ctr"/>
            <a:r>
              <a:rPr lang="en-US" sz="1000" dirty="0">
                <a:solidFill>
                  <a:schemeClr val="bg1">
                    <a:lumMod val="65000"/>
                  </a:schemeClr>
                </a:solidFill>
              </a:rPr>
              <a:t>Histology team 437 | Foundation block | Lecture three</a:t>
            </a:r>
            <a:endParaRPr lang="ar-SA" sz="1000" dirty="0">
              <a:solidFill>
                <a:schemeClr val="bg1">
                  <a:lumMod val="65000"/>
                </a:schemeClr>
              </a:solidFill>
            </a:endParaRPr>
          </a:p>
        </p:txBody>
      </p:sp>
      <p:grpSp>
        <p:nvGrpSpPr>
          <p:cNvPr id="12" name="مجموعة 11">
            <a:extLst>
              <a:ext uri="{FF2B5EF4-FFF2-40B4-BE49-F238E27FC236}">
                <a16:creationId xmlns:a16="http://schemas.microsoft.com/office/drawing/2014/main" id="{09DF71DF-CAF5-4348-A2DC-E56185232E73}"/>
              </a:ext>
            </a:extLst>
          </p:cNvPr>
          <p:cNvGrpSpPr/>
          <p:nvPr/>
        </p:nvGrpSpPr>
        <p:grpSpPr>
          <a:xfrm rot="10800000">
            <a:off x="0" y="-8467"/>
            <a:ext cx="4769908" cy="6874934"/>
            <a:chOff x="7418916" y="-8467"/>
            <a:chExt cx="4769908" cy="6874934"/>
          </a:xfrm>
        </p:grpSpPr>
        <p:sp>
          <p:nvSpPr>
            <p:cNvPr id="49" name="Rectangle 28">
              <a:extLst>
                <a:ext uri="{FF2B5EF4-FFF2-40B4-BE49-F238E27FC236}">
                  <a16:creationId xmlns:a16="http://schemas.microsoft.com/office/drawing/2014/main" id="{C6EE8B30-E096-4137-B6A3-5893D486E750}"/>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11" name="مجموعة 10">
              <a:extLst>
                <a:ext uri="{FF2B5EF4-FFF2-40B4-BE49-F238E27FC236}">
                  <a16:creationId xmlns:a16="http://schemas.microsoft.com/office/drawing/2014/main" id="{741A683B-5EE1-4C60-BCEA-CA349832C335}"/>
                </a:ext>
              </a:extLst>
            </p:cNvPr>
            <p:cNvGrpSpPr/>
            <p:nvPr/>
          </p:nvGrpSpPr>
          <p:grpSpPr>
            <a:xfrm>
              <a:off x="7418916" y="0"/>
              <a:ext cx="4769908" cy="6866467"/>
              <a:chOff x="5882541" y="-8467"/>
              <a:chExt cx="4769908" cy="6866467"/>
            </a:xfrm>
          </p:grpSpPr>
          <p:cxnSp>
            <p:nvCxnSpPr>
              <p:cNvPr id="41" name="Straight Connector 18">
                <a:extLst>
                  <a:ext uri="{FF2B5EF4-FFF2-40B4-BE49-F238E27FC236}">
                    <a16:creationId xmlns:a16="http://schemas.microsoft.com/office/drawing/2014/main" id="{7601AD72-F834-4541-A9D0-A761CC1A8E8B}"/>
                  </a:ext>
                </a:extLst>
              </p:cNvPr>
              <p:cNvCxnSpPr/>
              <p:nvPr/>
            </p:nvCxnSpPr>
            <p:spPr>
              <a:xfrm>
                <a:off x="7828286"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19">
                <a:extLst>
                  <a:ext uri="{FF2B5EF4-FFF2-40B4-BE49-F238E27FC236}">
                    <a16:creationId xmlns:a16="http://schemas.microsoft.com/office/drawing/2014/main" id="{A759281C-255E-4628-9FEA-49DFBAB6A3D1}"/>
                  </a:ext>
                </a:extLst>
              </p:cNvPr>
              <p:cNvCxnSpPr/>
              <p:nvPr/>
            </p:nvCxnSpPr>
            <p:spPr>
              <a:xfrm flipH="1">
                <a:off x="5882541"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2C09518-D0EF-43F5-A72E-0AEB9FD89971}"/>
                  </a:ext>
                </a:extLst>
              </p:cNvPr>
              <p:cNvSpPr/>
              <p:nvPr/>
            </p:nvSpPr>
            <p:spPr>
              <a:xfrm>
                <a:off x="7638750"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478169DC-DC4F-406B-9FD2-B6B64A935F0B}"/>
                  </a:ext>
                </a:extLst>
              </p:cNvPr>
              <p:cNvSpPr/>
              <p:nvPr/>
            </p:nvSpPr>
            <p:spPr>
              <a:xfrm>
                <a:off x="8063891"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22">
                <a:extLst>
                  <a:ext uri="{FF2B5EF4-FFF2-40B4-BE49-F238E27FC236}">
                    <a16:creationId xmlns:a16="http://schemas.microsoft.com/office/drawing/2014/main" id="{2C51BBB3-FE32-46B0-A044-DD6D1EFBB349}"/>
                  </a:ext>
                </a:extLst>
              </p:cNvPr>
              <p:cNvSpPr/>
              <p:nvPr/>
            </p:nvSpPr>
            <p:spPr>
              <a:xfrm>
                <a:off x="7389607"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88AEF2FE-84C0-4BA7-8364-9906EAE27D81}"/>
                  </a:ext>
                </a:extLst>
              </p:cNvPr>
              <p:cNvSpPr/>
              <p:nvPr/>
            </p:nvSpPr>
            <p:spPr>
              <a:xfrm>
                <a:off x="7791774"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00F53C1E-67B6-4167-ADDC-9C51BA8CDE56}"/>
                  </a:ext>
                </a:extLst>
              </p:cNvPr>
              <p:cNvSpPr/>
              <p:nvPr/>
            </p:nvSpPr>
            <p:spPr>
              <a:xfrm>
                <a:off x="9396273"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6">
                <a:extLst>
                  <a:ext uri="{FF2B5EF4-FFF2-40B4-BE49-F238E27FC236}">
                    <a16:creationId xmlns:a16="http://schemas.microsoft.com/office/drawing/2014/main" id="{ED686E3E-40C5-4CF3-9E8C-4A35C09DC1EC}"/>
                  </a:ext>
                </a:extLst>
              </p:cNvPr>
              <p:cNvSpPr/>
              <p:nvPr/>
            </p:nvSpPr>
            <p:spPr>
              <a:xfrm>
                <a:off x="8832115"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grpSp>
      <p:sp>
        <p:nvSpPr>
          <p:cNvPr id="15" name="مربع نص 1">
            <a:extLst>
              <a:ext uri="{FF2B5EF4-FFF2-40B4-BE49-F238E27FC236}">
                <a16:creationId xmlns:a16="http://schemas.microsoft.com/office/drawing/2014/main" id="{EE788BBF-9285-4963-869C-B726D3788FF4}"/>
              </a:ext>
            </a:extLst>
          </p:cNvPr>
          <p:cNvSpPr txBox="1"/>
          <p:nvPr userDrawn="1"/>
        </p:nvSpPr>
        <p:spPr>
          <a:xfrm>
            <a:off x="2624987" y="1306073"/>
            <a:ext cx="8802808" cy="4678204"/>
          </a:xfrm>
          <a:prstGeom prst="rect">
            <a:avLst/>
          </a:prstGeom>
          <a:noFill/>
        </p:spPr>
        <p:txBody>
          <a:bodyPr wrap="square" rtlCol="1">
            <a:spAutoFit/>
          </a:bodyPr>
          <a:lstStyle/>
          <a:p>
            <a:pPr marL="342900" lvl="0" indent="-342900">
              <a:buFont typeface="Wingdings" panose="05000000000000000000" pitchFamily="2" charset="2"/>
              <a:buChar char="Ø"/>
            </a:pPr>
            <a:r>
              <a:rPr lang="en-US" sz="2000" b="1" dirty="0">
                <a:solidFill>
                  <a:schemeClr val="accent1">
                    <a:lumMod val="50000"/>
                  </a:schemeClr>
                </a:solidFill>
                <a:effectLst/>
              </a:rPr>
              <a:t>QUESTIONS:</a:t>
            </a:r>
          </a:p>
          <a:p>
            <a:pPr marL="0" lvl="0" indent="0">
              <a:buFont typeface="Wingdings" panose="05000000000000000000" pitchFamily="2" charset="2"/>
              <a:buNone/>
            </a:pPr>
            <a:endParaRPr lang="en-US" sz="2000" b="1" dirty="0">
              <a:solidFill>
                <a:schemeClr val="accent1">
                  <a:lumMod val="50000"/>
                </a:schemeClr>
              </a:solidFill>
              <a:effectLst/>
            </a:endParaRPr>
          </a:p>
          <a:p>
            <a:r>
              <a:rPr lang="en-US" sz="1600" b="0" kern="1200" dirty="0">
                <a:solidFill>
                  <a:schemeClr val="tx1"/>
                </a:solidFill>
                <a:effectLst/>
                <a:latin typeface="+mn-lt"/>
                <a:ea typeface="+mn-ea"/>
                <a:cs typeface="+mn-cs"/>
              </a:rPr>
              <a:t>Q1: </a:t>
            </a:r>
            <a:r>
              <a:rPr lang="en-US" sz="1600" dirty="0">
                <a:solidFill>
                  <a:schemeClr val="tx1"/>
                </a:solidFill>
              </a:rPr>
              <a:t>Part of the stroma?</a:t>
            </a:r>
            <a:endParaRPr lang="en-US" sz="1600" b="0" kern="1200" dirty="0">
              <a:solidFill>
                <a:schemeClr val="tx1"/>
              </a:solidFill>
              <a:effectLst/>
              <a:latin typeface="+mn-lt"/>
              <a:ea typeface="+mn-ea"/>
              <a:cs typeface="+mn-cs"/>
            </a:endParaRPr>
          </a:p>
          <a:p>
            <a:r>
              <a:rPr lang="en-US" sz="1400" dirty="0">
                <a:solidFill>
                  <a:schemeClr val="bg1">
                    <a:lumMod val="50000"/>
                  </a:schemeClr>
                </a:solidFill>
              </a:rPr>
              <a:t>A) Capsule                      B) Cortex                      C) Medulla                         D) Paracortex</a:t>
            </a:r>
          </a:p>
          <a:p>
            <a:endParaRPr lang="en-US" sz="1600" b="0" kern="1200" dirty="0">
              <a:solidFill>
                <a:schemeClr val="tx1"/>
              </a:solidFill>
              <a:effectLst/>
              <a:latin typeface="+mn-lt"/>
              <a:ea typeface="+mn-ea"/>
              <a:cs typeface="+mn-cs"/>
            </a:endParaRPr>
          </a:p>
          <a:p>
            <a:r>
              <a:rPr lang="en-US" sz="1600" b="0" kern="1200" dirty="0">
                <a:solidFill>
                  <a:schemeClr val="tx1"/>
                </a:solidFill>
                <a:effectLst/>
                <a:latin typeface="+mn-lt"/>
                <a:ea typeface="+mn-ea"/>
                <a:cs typeface="+mn-cs"/>
              </a:rPr>
              <a:t>Q2: </a:t>
            </a:r>
            <a:r>
              <a:rPr lang="en-US" sz="1600" dirty="0">
                <a:solidFill>
                  <a:schemeClr val="tx1"/>
                </a:solidFill>
              </a:rPr>
              <a:t>One of spleen's functions is?</a:t>
            </a:r>
          </a:p>
          <a:p>
            <a:r>
              <a:rPr lang="en-US" sz="1400" dirty="0">
                <a:solidFill>
                  <a:schemeClr val="bg1">
                    <a:lumMod val="50000"/>
                  </a:schemeClr>
                </a:solidFill>
              </a:rPr>
              <a:t>A) Maturation of T lymphocytes                                            B) filtration of the lymph fluid</a:t>
            </a:r>
          </a:p>
          <a:p>
            <a:r>
              <a:rPr lang="en-US" sz="1400" dirty="0">
                <a:solidFill>
                  <a:schemeClr val="bg1">
                    <a:lumMod val="50000"/>
                  </a:schemeClr>
                </a:solidFill>
              </a:rPr>
              <a:t>C) Production of antigens                                                                   D) Filtration of blood</a:t>
            </a:r>
          </a:p>
          <a:p>
            <a:r>
              <a:rPr lang="en-US" sz="1400" dirty="0">
                <a:solidFill>
                  <a:schemeClr val="bg1">
                    <a:lumMod val="50000"/>
                  </a:schemeClr>
                </a:solidFill>
              </a:rPr>
              <a:t>                                                             </a:t>
            </a:r>
            <a:endParaRPr lang="en-US" sz="1600" b="0" kern="1200" dirty="0">
              <a:solidFill>
                <a:schemeClr val="tx1"/>
              </a:solidFill>
              <a:effectLst/>
              <a:latin typeface="+mn-lt"/>
              <a:ea typeface="+mn-ea"/>
              <a:cs typeface="+mn-cs"/>
            </a:endParaRPr>
          </a:p>
          <a:p>
            <a:r>
              <a:rPr lang="en-US" sz="1600" b="0" kern="1200" dirty="0">
                <a:solidFill>
                  <a:schemeClr val="tx1"/>
                </a:solidFill>
                <a:effectLst/>
                <a:latin typeface="+mn-lt"/>
                <a:ea typeface="+mn-ea"/>
                <a:cs typeface="+mn-cs"/>
              </a:rPr>
              <a:t>Q3:</a:t>
            </a:r>
            <a:r>
              <a:rPr lang="en-US" sz="1600" dirty="0">
                <a:solidFill>
                  <a:schemeClr val="tx1"/>
                </a:solidFill>
              </a:rPr>
              <a:t> which one of these is not found in the spleen?</a:t>
            </a:r>
          </a:p>
          <a:p>
            <a:r>
              <a:rPr lang="en-US" sz="1400" dirty="0">
                <a:solidFill>
                  <a:schemeClr val="bg1">
                    <a:lumMod val="50000"/>
                  </a:schemeClr>
                </a:solidFill>
              </a:rPr>
              <a:t>A) </a:t>
            </a:r>
            <a:r>
              <a:rPr lang="en-US" altLang="en-US" sz="1400" dirty="0">
                <a:solidFill>
                  <a:schemeClr val="bg1">
                    <a:lumMod val="50000"/>
                  </a:schemeClr>
                </a:solidFill>
              </a:rPr>
              <a:t>White pulp             </a:t>
            </a:r>
            <a:r>
              <a:rPr lang="en-US" sz="1400" dirty="0">
                <a:solidFill>
                  <a:schemeClr val="bg1">
                    <a:lumMod val="50000"/>
                  </a:schemeClr>
                </a:solidFill>
              </a:rPr>
              <a:t>B) Capsule            C) afferent lymphatic vessel            D) </a:t>
            </a:r>
            <a:r>
              <a:rPr lang="en-US" altLang="en-US" sz="1400" dirty="0">
                <a:solidFill>
                  <a:schemeClr val="bg1">
                    <a:lumMod val="50000"/>
                  </a:schemeClr>
                </a:solidFill>
              </a:rPr>
              <a:t>Trabeculae</a:t>
            </a:r>
          </a:p>
          <a:p>
            <a:endParaRPr lang="en-US" sz="1600" b="0" kern="1200" dirty="0">
              <a:solidFill>
                <a:schemeClr val="tx1"/>
              </a:solidFill>
              <a:effectLst/>
              <a:latin typeface="+mn-lt"/>
              <a:ea typeface="+mn-ea"/>
              <a:cs typeface="+mn-cs"/>
            </a:endParaRPr>
          </a:p>
          <a:p>
            <a:r>
              <a:rPr lang="en-GB" sz="1600" b="0" kern="1200" dirty="0">
                <a:solidFill>
                  <a:schemeClr val="tx1"/>
                </a:solidFill>
                <a:effectLst/>
                <a:latin typeface="+mn-lt"/>
                <a:ea typeface="+mn-ea"/>
                <a:cs typeface="+mn-cs"/>
              </a:rPr>
              <a:t>Q4:</a:t>
            </a:r>
            <a:r>
              <a:rPr lang="en-US" sz="1600" dirty="0">
                <a:solidFill>
                  <a:schemeClr val="tx1"/>
                </a:solidFill>
              </a:rPr>
              <a:t> The presence of ___________ leads to enlarged lymph node:</a:t>
            </a:r>
          </a:p>
          <a:p>
            <a:r>
              <a:rPr lang="en-US" sz="1400" dirty="0">
                <a:solidFill>
                  <a:schemeClr val="bg1">
                    <a:lumMod val="50000"/>
                  </a:schemeClr>
                </a:solidFill>
              </a:rPr>
              <a:t>A) Red Blood Cells        B) Antigens or Microorganisms        C) Neutrophils        D) Antibodies</a:t>
            </a:r>
          </a:p>
          <a:p>
            <a:endParaRPr lang="en-US" sz="16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effectLst/>
                <a:latin typeface="+mn-lt"/>
                <a:ea typeface="+mn-ea"/>
                <a:cs typeface="+mn-cs"/>
              </a:rPr>
              <a:t>Q5: </a:t>
            </a:r>
            <a:r>
              <a:rPr lang="en-US" sz="1600" dirty="0">
                <a:solidFill>
                  <a:schemeClr val="tx1"/>
                </a:solidFill>
              </a:rPr>
              <a:t>Surgical removal of the spleen is essential if?</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A) It is inflamed     B) It is attacked by microorganisms    C) It is Ruptured    D) All the above</a:t>
            </a:r>
            <a:endParaRPr lang="ar-SA" sz="1400" dirty="0">
              <a:solidFill>
                <a:schemeClr val="bg1">
                  <a:lumMod val="50000"/>
                </a:schemeClr>
              </a:solidFill>
            </a:endParaRPr>
          </a:p>
          <a:p>
            <a:endParaRPr lang="en-US" sz="1600" b="0" kern="1200" dirty="0">
              <a:solidFill>
                <a:schemeClr val="tx1"/>
              </a:solidFill>
              <a:effectLst/>
              <a:latin typeface="+mn-lt"/>
              <a:ea typeface="+mn-ea"/>
              <a:cs typeface="+mn-cs"/>
            </a:endParaRPr>
          </a:p>
          <a:p>
            <a:endParaRPr lang="en-US" sz="1600" b="0" kern="1200" dirty="0">
              <a:solidFill>
                <a:schemeClr val="tx1"/>
              </a:solidFill>
              <a:effectLst/>
              <a:latin typeface="+mn-lt"/>
              <a:ea typeface="+mn-ea"/>
              <a:cs typeface="+mn-cs"/>
            </a:endParaRPr>
          </a:p>
        </p:txBody>
      </p:sp>
      <p:pic>
        <p:nvPicPr>
          <p:cNvPr id="17" name="صورة 7">
            <a:extLst>
              <a:ext uri="{FF2B5EF4-FFF2-40B4-BE49-F238E27FC236}">
                <a16:creationId xmlns:a16="http://schemas.microsoft.com/office/drawing/2014/main" id="{9ECBF174-D2AD-48A8-B4B8-648B77B34CE9}"/>
              </a:ext>
            </a:extLst>
          </p:cNvPr>
          <p:cNvPicPr>
            <a:picLocks noChangeAspect="1"/>
          </p:cNvPicPr>
          <p:nvPr userDrawn="1"/>
        </p:nvPicPr>
        <p:blipFill>
          <a:blip r:embed="rId2"/>
          <a:stretch>
            <a:fillRect/>
          </a:stretch>
        </p:blipFill>
        <p:spPr>
          <a:xfrm>
            <a:off x="10972800" y="5750315"/>
            <a:ext cx="909991" cy="947218"/>
          </a:xfrm>
          <a:prstGeom prst="rect">
            <a:avLst/>
          </a:prstGeom>
        </p:spPr>
      </p:pic>
      <p:sp>
        <p:nvSpPr>
          <p:cNvPr id="4" name="TextBox 3"/>
          <p:cNvSpPr txBox="1"/>
          <p:nvPr userDrawn="1"/>
        </p:nvSpPr>
        <p:spPr>
          <a:xfrm rot="10800000">
            <a:off x="11125200" y="2848457"/>
            <a:ext cx="762000" cy="1169551"/>
          </a:xfrm>
          <a:prstGeom prst="rect">
            <a:avLst/>
          </a:prstGeom>
          <a:noFill/>
        </p:spPr>
        <p:txBody>
          <a:bodyPr wrap="square" rtlCol="0">
            <a:spAutoFit/>
          </a:bodyPr>
          <a:lstStyle/>
          <a:p>
            <a:r>
              <a:rPr lang="en-US" sz="1400" dirty="0">
                <a:solidFill>
                  <a:schemeClr val="bg1">
                    <a:lumMod val="50000"/>
                  </a:schemeClr>
                </a:solidFill>
              </a:rPr>
              <a:t>1- A </a:t>
            </a:r>
          </a:p>
          <a:p>
            <a:r>
              <a:rPr lang="en-US" sz="1400" dirty="0">
                <a:solidFill>
                  <a:schemeClr val="bg1">
                    <a:lumMod val="50000"/>
                  </a:schemeClr>
                </a:solidFill>
              </a:rPr>
              <a:t>2- D</a:t>
            </a:r>
          </a:p>
          <a:p>
            <a:r>
              <a:rPr lang="en-US" sz="1400" dirty="0">
                <a:solidFill>
                  <a:schemeClr val="bg1">
                    <a:lumMod val="50000"/>
                  </a:schemeClr>
                </a:solidFill>
              </a:rPr>
              <a:t>3- C</a:t>
            </a:r>
          </a:p>
          <a:p>
            <a:r>
              <a:rPr lang="en-US" sz="1400" dirty="0">
                <a:solidFill>
                  <a:schemeClr val="bg1">
                    <a:lumMod val="50000"/>
                  </a:schemeClr>
                </a:solidFill>
              </a:rPr>
              <a:t>4- B</a:t>
            </a:r>
          </a:p>
          <a:p>
            <a:r>
              <a:rPr lang="en-US" sz="1400" dirty="0">
                <a:solidFill>
                  <a:schemeClr val="bg1">
                    <a:lumMod val="50000"/>
                  </a:schemeClr>
                </a:solidFill>
              </a:rPr>
              <a:t>5- C</a:t>
            </a:r>
          </a:p>
        </p:txBody>
      </p:sp>
    </p:spTree>
    <p:extLst>
      <p:ext uri="{BB962C8B-B14F-4D97-AF65-F5344CB8AC3E}">
        <p14:creationId xmlns:p14="http://schemas.microsoft.com/office/powerpoint/2010/main" val="108031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شريحة عنوان">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C66E3CF-3874-4F93-9331-202773F9460B}"/>
              </a:ext>
            </a:extLst>
          </p:cNvPr>
          <p:cNvSpPr txBox="1"/>
          <p:nvPr userDrawn="1"/>
        </p:nvSpPr>
        <p:spPr>
          <a:xfrm>
            <a:off x="2838160" y="2589867"/>
            <a:ext cx="7442695" cy="1107996"/>
          </a:xfrm>
          <a:prstGeom prst="rect">
            <a:avLst/>
          </a:prstGeom>
          <a:noFill/>
        </p:spPr>
        <p:txBody>
          <a:bodyPr wrap="square" numCol="2" rtlCol="1">
            <a:spAutoFit/>
          </a:bodyPr>
          <a:lstStyle/>
          <a:p>
            <a:pPr algn="ctr"/>
            <a:r>
              <a:rPr lang="en-GB" sz="1600" dirty="0" err="1">
                <a:latin typeface="+mn-lt"/>
              </a:rPr>
              <a:t>Tareq</a:t>
            </a:r>
            <a:r>
              <a:rPr lang="en-GB" sz="1600" dirty="0">
                <a:latin typeface="+mn-lt"/>
              </a:rPr>
              <a:t> </a:t>
            </a:r>
            <a:r>
              <a:rPr lang="en-GB" sz="1600" dirty="0" err="1">
                <a:latin typeface="+mn-lt"/>
              </a:rPr>
              <a:t>Allhaidan</a:t>
            </a:r>
            <a:r>
              <a:rPr lang="en-GB" sz="1600" dirty="0">
                <a:latin typeface="+mn-lt"/>
              </a:rPr>
              <a:t> </a:t>
            </a:r>
          </a:p>
          <a:p>
            <a:pPr algn="ctr"/>
            <a:r>
              <a:rPr lang="en-GB" sz="1600" dirty="0">
                <a:latin typeface="+mn-lt"/>
              </a:rPr>
              <a:t>Marwah Alkhalil</a:t>
            </a:r>
          </a:p>
          <a:p>
            <a:pPr algn="ctr"/>
            <a:r>
              <a:rPr lang="en-GB" sz="1600" dirty="0" err="1">
                <a:latin typeface="+mn-lt"/>
              </a:rPr>
              <a:t>Rinad</a:t>
            </a:r>
            <a:r>
              <a:rPr lang="en-GB" sz="1600" dirty="0">
                <a:latin typeface="+mn-lt"/>
              </a:rPr>
              <a:t> </a:t>
            </a:r>
            <a:r>
              <a:rPr lang="en-GB" sz="1600" dirty="0" err="1">
                <a:latin typeface="+mn-lt"/>
              </a:rPr>
              <a:t>Alghoraiby</a:t>
            </a:r>
            <a:endParaRPr lang="en-GB" sz="1600" dirty="0">
              <a:latin typeface="+mn-lt"/>
            </a:endParaRPr>
          </a:p>
          <a:p>
            <a:pPr algn="ctr"/>
            <a:endParaRPr lang="en-GB" sz="1600" dirty="0">
              <a:latin typeface="+mn-lt"/>
            </a:endParaRPr>
          </a:p>
          <a:p>
            <a:pPr algn="ctr"/>
            <a:r>
              <a:rPr lang="en-GB" sz="1600" dirty="0">
                <a:latin typeface="+mn-lt"/>
              </a:rPr>
              <a:t>Hussain Alkharboush    </a:t>
            </a:r>
          </a:p>
          <a:p>
            <a:pPr algn="ctr"/>
            <a:r>
              <a:rPr lang="en-GB" sz="1600" dirty="0">
                <a:latin typeface="+mn-lt"/>
              </a:rPr>
              <a:t>Ebtesam Almutairi        </a:t>
            </a:r>
          </a:p>
          <a:p>
            <a:pPr algn="ctr"/>
            <a:r>
              <a:rPr lang="en-GB" sz="1600" dirty="0">
                <a:latin typeface="+mn-lt"/>
              </a:rPr>
              <a:t>Shahad Alzahrani</a:t>
            </a:r>
            <a:endParaRPr lang="ar-SA" sz="1600" dirty="0">
              <a:latin typeface="+mn-lt"/>
            </a:endParaRPr>
          </a:p>
          <a:p>
            <a:pPr algn="ctr"/>
            <a:endParaRPr lang="ar-SA" sz="1600" dirty="0">
              <a:latin typeface="+mn-lt"/>
            </a:endParaRPr>
          </a:p>
        </p:txBody>
      </p:sp>
      <p:sp>
        <p:nvSpPr>
          <p:cNvPr id="20" name="مستطيل 19">
            <a:extLst>
              <a:ext uri="{FF2B5EF4-FFF2-40B4-BE49-F238E27FC236}">
                <a16:creationId xmlns:a16="http://schemas.microsoft.com/office/drawing/2014/main" id="{B48713C3-7C22-42DE-BF30-E82E5E7D043C}"/>
              </a:ext>
            </a:extLst>
          </p:cNvPr>
          <p:cNvSpPr/>
          <p:nvPr userDrawn="1"/>
        </p:nvSpPr>
        <p:spPr>
          <a:xfrm>
            <a:off x="2848738" y="2133600"/>
            <a:ext cx="7418121" cy="3209157"/>
          </a:xfrm>
          <a:prstGeom prst="rect">
            <a:avLst/>
          </a:prstGeom>
          <a:noFill/>
          <a:ln>
            <a:prstDash val="lgDashDotDot"/>
          </a:ln>
        </p:spPr>
        <p:style>
          <a:lnRef idx="2">
            <a:schemeClr val="accent2"/>
          </a:lnRef>
          <a:fillRef idx="1">
            <a:schemeClr val="lt1"/>
          </a:fillRef>
          <a:effectRef idx="0">
            <a:schemeClr val="accent2"/>
          </a:effectRef>
          <a:fontRef idx="minor">
            <a:schemeClr val="dk1"/>
          </a:fontRef>
        </p:style>
        <p:txBody>
          <a:bodyPr rtlCol="1" anchor="ctr"/>
          <a:lstStyle/>
          <a:p>
            <a:pPr algn="ctr"/>
            <a:endParaRPr lang="en-GB" sz="1600" b="0" i="0" dirty="0">
              <a:solidFill>
                <a:schemeClr val="accent2">
                  <a:lumMod val="75000"/>
                </a:schemeClr>
              </a:solidFill>
              <a:effectLst/>
              <a:latin typeface="+mn-lt"/>
            </a:endParaRPr>
          </a:p>
          <a:p>
            <a:pPr algn="ctr"/>
            <a:endParaRPr lang="en-GB" sz="1600" b="0" i="0" dirty="0">
              <a:solidFill>
                <a:schemeClr val="accent2">
                  <a:lumMod val="75000"/>
                </a:schemeClr>
              </a:solidFill>
              <a:effectLst/>
              <a:latin typeface="+mn-lt"/>
            </a:endParaRPr>
          </a:p>
          <a:p>
            <a:pPr algn="ctr"/>
            <a:endParaRPr lang="en-GB" sz="1600" b="0" i="0" dirty="0">
              <a:solidFill>
                <a:schemeClr val="accent2">
                  <a:lumMod val="75000"/>
                </a:schemeClr>
              </a:solidFill>
              <a:effectLst/>
              <a:latin typeface="+mn-lt"/>
            </a:endParaRPr>
          </a:p>
          <a:p>
            <a:pPr algn="ctr"/>
            <a:endParaRPr lang="en-GB" sz="1600" b="0" i="0" dirty="0">
              <a:solidFill>
                <a:schemeClr val="accent2">
                  <a:lumMod val="75000"/>
                </a:schemeClr>
              </a:solidFill>
              <a:effectLst/>
              <a:latin typeface="+mn-lt"/>
            </a:endParaRPr>
          </a:p>
          <a:p>
            <a:pPr algn="ctr"/>
            <a:r>
              <a:rPr lang="en-GB" sz="1800" b="1" i="0" dirty="0">
                <a:solidFill>
                  <a:schemeClr val="accent2">
                    <a:lumMod val="75000"/>
                  </a:schemeClr>
                </a:solidFill>
                <a:effectLst/>
                <a:latin typeface="+mn-lt"/>
              </a:rPr>
              <a:t>Team members :</a:t>
            </a:r>
          </a:p>
          <a:p>
            <a:pPr algn="ctr"/>
            <a:endParaRPr lang="en-GB" sz="1600" b="0" i="0" dirty="0">
              <a:solidFill>
                <a:schemeClr val="accent2">
                  <a:lumMod val="75000"/>
                </a:schemeClr>
              </a:solidFill>
              <a:effectLst/>
              <a:latin typeface="+mn-lt"/>
            </a:endParaRPr>
          </a:p>
          <a:p>
            <a:pPr algn="ctr"/>
            <a:endParaRPr lang="en-GB" sz="1600" b="0" i="0" dirty="0">
              <a:solidFill>
                <a:schemeClr val="accent2">
                  <a:lumMod val="75000"/>
                </a:schemeClr>
              </a:solidFill>
              <a:effectLst/>
              <a:latin typeface="+mn-lt"/>
            </a:endParaRPr>
          </a:p>
          <a:p>
            <a:pPr algn="ctr"/>
            <a:endParaRPr lang="en-GB" sz="1600" b="0" i="0" dirty="0">
              <a:solidFill>
                <a:schemeClr val="accent2">
                  <a:lumMod val="75000"/>
                </a:schemeClr>
              </a:solidFill>
              <a:effectLst/>
              <a:latin typeface="+mn-lt"/>
            </a:endParaRPr>
          </a:p>
          <a:p>
            <a:pPr algn="ctr"/>
            <a:endParaRPr lang="en-GB" sz="1600" b="1" i="0" dirty="0">
              <a:solidFill>
                <a:schemeClr val="accent2">
                  <a:lumMod val="75000"/>
                </a:schemeClr>
              </a:solidFill>
              <a:effectLst/>
              <a:latin typeface="+mn-lt"/>
            </a:endParaRPr>
          </a:p>
          <a:p>
            <a:pPr algn="ctr"/>
            <a:r>
              <a:rPr lang="en-GB" sz="1800" b="1" i="0" dirty="0">
                <a:solidFill>
                  <a:schemeClr val="accent2">
                    <a:lumMod val="75000"/>
                  </a:schemeClr>
                </a:solidFill>
                <a:effectLst/>
                <a:latin typeface="+mn-lt"/>
              </a:rPr>
              <a:t>Team leaders : </a:t>
            </a:r>
          </a:p>
          <a:p>
            <a:pPr algn="ctr"/>
            <a:r>
              <a:rPr lang="en-GB" sz="1600" b="0" i="0" dirty="0">
                <a:effectLst/>
                <a:latin typeface="+mn-lt"/>
              </a:rPr>
              <a:t>Khalid Fayez Alshehri</a:t>
            </a:r>
          </a:p>
          <a:p>
            <a:pPr algn="ctr"/>
            <a:r>
              <a:rPr lang="en-GB" sz="1600" b="0" i="0" dirty="0">
                <a:effectLst/>
                <a:latin typeface="+mn-lt"/>
              </a:rPr>
              <a:t>Rawan Mohammad Alharbi</a:t>
            </a:r>
          </a:p>
          <a:p>
            <a:pPr algn="ctr"/>
            <a:endParaRPr lang="en-GB" sz="1600" b="0" i="0" dirty="0">
              <a:effectLst/>
              <a:latin typeface="+mn-lt"/>
            </a:endParaRPr>
          </a:p>
          <a:p>
            <a:pPr algn="l">
              <a:lnSpc>
                <a:spcPct val="150000"/>
              </a:lnSpc>
            </a:pPr>
            <a:r>
              <a:rPr lang="en-GB" sz="1600" b="0" i="0" dirty="0">
                <a:effectLst/>
                <a:latin typeface="+mn-lt"/>
              </a:rPr>
              <a:t>         </a:t>
            </a:r>
            <a:r>
              <a:rPr lang="en-GB" sz="1600" b="0" i="0" dirty="0">
                <a:solidFill>
                  <a:schemeClr val="bg1">
                    <a:lumMod val="50000"/>
                  </a:schemeClr>
                </a:solidFill>
                <a:effectLst/>
                <a:latin typeface="+mn-lt"/>
              </a:rPr>
              <a:t>Twitter.com</a:t>
            </a:r>
            <a:r>
              <a:rPr lang="ar-SA" sz="1600" b="0" i="0" dirty="0">
                <a:solidFill>
                  <a:schemeClr val="bg1">
                    <a:lumMod val="50000"/>
                  </a:schemeClr>
                </a:solidFill>
                <a:effectLst/>
                <a:latin typeface="+mn-lt"/>
              </a:rPr>
              <a:t>/</a:t>
            </a:r>
            <a:r>
              <a:rPr lang="en-US" sz="1600" b="0" i="0" dirty="0">
                <a:solidFill>
                  <a:schemeClr val="bg1">
                    <a:lumMod val="50000"/>
                  </a:schemeClr>
                </a:solidFill>
                <a:effectLst/>
                <a:latin typeface="+mn-lt"/>
              </a:rPr>
              <a:t>Histology437</a:t>
            </a:r>
          </a:p>
          <a:p>
            <a:pPr algn="l">
              <a:lnSpc>
                <a:spcPct val="150000"/>
              </a:lnSpc>
            </a:pPr>
            <a:r>
              <a:rPr lang="en-GB" sz="1600" b="0" i="0" dirty="0">
                <a:solidFill>
                  <a:schemeClr val="bg1">
                    <a:lumMod val="50000"/>
                  </a:schemeClr>
                </a:solidFill>
                <a:effectLst/>
                <a:latin typeface="+mn-lt"/>
              </a:rPr>
              <a:t>         </a:t>
            </a:r>
            <a:r>
              <a:rPr lang="en-US" sz="1600" b="0" i="0" dirty="0">
                <a:solidFill>
                  <a:schemeClr val="bg1">
                    <a:lumMod val="50000"/>
                  </a:schemeClr>
                </a:solidFill>
                <a:effectLst/>
                <a:latin typeface="+mn-lt"/>
              </a:rPr>
              <a:t>HistologyTeam437@gmail.com</a:t>
            </a:r>
            <a:endParaRPr lang="en-GB" sz="1600" b="0" i="0" dirty="0">
              <a:solidFill>
                <a:schemeClr val="bg1">
                  <a:lumMod val="50000"/>
                </a:schemeClr>
              </a:solidFill>
              <a:effectLst/>
              <a:latin typeface="+mn-lt"/>
            </a:endParaRPr>
          </a:p>
          <a:p>
            <a:pPr algn="ctr">
              <a:lnSpc>
                <a:spcPct val="150000"/>
              </a:lnSpc>
            </a:pPr>
            <a:endParaRPr lang="en-GB" sz="1600" b="0" i="0" dirty="0">
              <a:effectLst/>
              <a:latin typeface="+mn-lt"/>
            </a:endParaRPr>
          </a:p>
          <a:p>
            <a:pPr algn="ctr"/>
            <a:endParaRPr lang="en-GB" sz="1600" b="0" i="0" dirty="0">
              <a:effectLst/>
              <a:latin typeface="+mn-lt"/>
            </a:endParaRPr>
          </a:p>
          <a:p>
            <a:pPr algn="ctr"/>
            <a:endParaRPr lang="en-GB" sz="1600" b="0" i="0" dirty="0">
              <a:effectLst/>
              <a:latin typeface="+mn-lt"/>
            </a:endParaRPr>
          </a:p>
        </p:txBody>
      </p:sp>
      <p:sp>
        <p:nvSpPr>
          <p:cNvPr id="36" name="مربع نص 35">
            <a:extLst>
              <a:ext uri="{FF2B5EF4-FFF2-40B4-BE49-F238E27FC236}">
                <a16:creationId xmlns:a16="http://schemas.microsoft.com/office/drawing/2014/main" id="{E835BE82-6712-4007-8973-32B2253E28F6}"/>
              </a:ext>
            </a:extLst>
          </p:cNvPr>
          <p:cNvSpPr txBox="1"/>
          <p:nvPr/>
        </p:nvSpPr>
        <p:spPr>
          <a:xfrm>
            <a:off x="-19901" y="6393482"/>
            <a:ext cx="12211901" cy="246221"/>
          </a:xfrm>
          <a:prstGeom prst="rect">
            <a:avLst/>
          </a:prstGeom>
          <a:noFill/>
        </p:spPr>
        <p:txBody>
          <a:bodyPr wrap="square" rtlCol="1">
            <a:spAutoFit/>
          </a:bodyPr>
          <a:lstStyle/>
          <a:p>
            <a:pPr algn="ctr"/>
            <a:r>
              <a:rPr lang="en-US" sz="1000" dirty="0">
                <a:solidFill>
                  <a:schemeClr val="bg1">
                    <a:lumMod val="65000"/>
                  </a:schemeClr>
                </a:solidFill>
              </a:rPr>
              <a:t>Histology team 437 | Foundation block | Lecture three</a:t>
            </a:r>
            <a:endParaRPr lang="ar-SA" sz="1000" dirty="0">
              <a:solidFill>
                <a:schemeClr val="bg1">
                  <a:lumMod val="65000"/>
                </a:schemeClr>
              </a:solidFill>
            </a:endParaRPr>
          </a:p>
        </p:txBody>
      </p:sp>
      <p:grpSp>
        <p:nvGrpSpPr>
          <p:cNvPr id="12" name="مجموعة 11">
            <a:extLst>
              <a:ext uri="{FF2B5EF4-FFF2-40B4-BE49-F238E27FC236}">
                <a16:creationId xmlns:a16="http://schemas.microsoft.com/office/drawing/2014/main" id="{09DF71DF-CAF5-4348-A2DC-E56185232E73}"/>
              </a:ext>
            </a:extLst>
          </p:cNvPr>
          <p:cNvGrpSpPr/>
          <p:nvPr/>
        </p:nvGrpSpPr>
        <p:grpSpPr>
          <a:xfrm rot="10800000">
            <a:off x="0" y="-8467"/>
            <a:ext cx="4769908" cy="6874934"/>
            <a:chOff x="7418916" y="-8467"/>
            <a:chExt cx="4769908" cy="6874934"/>
          </a:xfrm>
        </p:grpSpPr>
        <p:sp>
          <p:nvSpPr>
            <p:cNvPr id="49" name="Rectangle 28">
              <a:extLst>
                <a:ext uri="{FF2B5EF4-FFF2-40B4-BE49-F238E27FC236}">
                  <a16:creationId xmlns:a16="http://schemas.microsoft.com/office/drawing/2014/main" id="{C6EE8B30-E096-4137-B6A3-5893D486E750}"/>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11" name="مجموعة 10">
              <a:extLst>
                <a:ext uri="{FF2B5EF4-FFF2-40B4-BE49-F238E27FC236}">
                  <a16:creationId xmlns:a16="http://schemas.microsoft.com/office/drawing/2014/main" id="{741A683B-5EE1-4C60-BCEA-CA349832C335}"/>
                </a:ext>
              </a:extLst>
            </p:cNvPr>
            <p:cNvGrpSpPr/>
            <p:nvPr/>
          </p:nvGrpSpPr>
          <p:grpSpPr>
            <a:xfrm>
              <a:off x="7418916" y="0"/>
              <a:ext cx="4769908" cy="6866467"/>
              <a:chOff x="5882541" y="-8467"/>
              <a:chExt cx="4769908" cy="6866467"/>
            </a:xfrm>
          </p:grpSpPr>
          <p:cxnSp>
            <p:nvCxnSpPr>
              <p:cNvPr id="41" name="Straight Connector 18">
                <a:extLst>
                  <a:ext uri="{FF2B5EF4-FFF2-40B4-BE49-F238E27FC236}">
                    <a16:creationId xmlns:a16="http://schemas.microsoft.com/office/drawing/2014/main" id="{7601AD72-F834-4541-A9D0-A761CC1A8E8B}"/>
                  </a:ext>
                </a:extLst>
              </p:cNvPr>
              <p:cNvCxnSpPr/>
              <p:nvPr/>
            </p:nvCxnSpPr>
            <p:spPr>
              <a:xfrm>
                <a:off x="7828286"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19">
                <a:extLst>
                  <a:ext uri="{FF2B5EF4-FFF2-40B4-BE49-F238E27FC236}">
                    <a16:creationId xmlns:a16="http://schemas.microsoft.com/office/drawing/2014/main" id="{A759281C-255E-4628-9FEA-49DFBAB6A3D1}"/>
                  </a:ext>
                </a:extLst>
              </p:cNvPr>
              <p:cNvCxnSpPr/>
              <p:nvPr/>
            </p:nvCxnSpPr>
            <p:spPr>
              <a:xfrm flipH="1">
                <a:off x="5882541"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2C09518-D0EF-43F5-A72E-0AEB9FD89971}"/>
                  </a:ext>
                </a:extLst>
              </p:cNvPr>
              <p:cNvSpPr/>
              <p:nvPr/>
            </p:nvSpPr>
            <p:spPr>
              <a:xfrm>
                <a:off x="7638750"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478169DC-DC4F-406B-9FD2-B6B64A935F0B}"/>
                  </a:ext>
                </a:extLst>
              </p:cNvPr>
              <p:cNvSpPr/>
              <p:nvPr/>
            </p:nvSpPr>
            <p:spPr>
              <a:xfrm>
                <a:off x="8063891"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22">
                <a:extLst>
                  <a:ext uri="{FF2B5EF4-FFF2-40B4-BE49-F238E27FC236}">
                    <a16:creationId xmlns:a16="http://schemas.microsoft.com/office/drawing/2014/main" id="{2C51BBB3-FE32-46B0-A044-DD6D1EFBB349}"/>
                  </a:ext>
                </a:extLst>
              </p:cNvPr>
              <p:cNvSpPr/>
              <p:nvPr/>
            </p:nvSpPr>
            <p:spPr>
              <a:xfrm>
                <a:off x="7389607"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88AEF2FE-84C0-4BA7-8364-9906EAE27D81}"/>
                  </a:ext>
                </a:extLst>
              </p:cNvPr>
              <p:cNvSpPr/>
              <p:nvPr/>
            </p:nvSpPr>
            <p:spPr>
              <a:xfrm>
                <a:off x="7791774"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00F53C1E-67B6-4167-ADDC-9C51BA8CDE56}"/>
                  </a:ext>
                </a:extLst>
              </p:cNvPr>
              <p:cNvSpPr/>
              <p:nvPr/>
            </p:nvSpPr>
            <p:spPr>
              <a:xfrm>
                <a:off x="9396273"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6">
                <a:extLst>
                  <a:ext uri="{FF2B5EF4-FFF2-40B4-BE49-F238E27FC236}">
                    <a16:creationId xmlns:a16="http://schemas.microsoft.com/office/drawing/2014/main" id="{ED686E3E-40C5-4CF3-9E8C-4A35C09DC1EC}"/>
                  </a:ext>
                </a:extLst>
              </p:cNvPr>
              <p:cNvSpPr/>
              <p:nvPr/>
            </p:nvSpPr>
            <p:spPr>
              <a:xfrm>
                <a:off x="8832115"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grpSp>
      <p:pic>
        <p:nvPicPr>
          <p:cNvPr id="50" name="صورة 49">
            <a:extLst>
              <a:ext uri="{FF2B5EF4-FFF2-40B4-BE49-F238E27FC236}">
                <a16:creationId xmlns:a16="http://schemas.microsoft.com/office/drawing/2014/main" id="{79A8F2E9-0BAF-4D45-A543-517AF3B8809F}"/>
              </a:ext>
            </a:extLst>
          </p:cNvPr>
          <p:cNvPicPr>
            <a:picLocks noChangeAspect="1"/>
          </p:cNvPicPr>
          <p:nvPr/>
        </p:nvPicPr>
        <p:blipFill>
          <a:blip r:embed="rId2"/>
          <a:stretch>
            <a:fillRect/>
          </a:stretch>
        </p:blipFill>
        <p:spPr>
          <a:xfrm>
            <a:off x="9296400" y="4452667"/>
            <a:ext cx="833791" cy="867901"/>
          </a:xfrm>
          <a:prstGeom prst="rect">
            <a:avLst/>
          </a:prstGeom>
        </p:spPr>
      </p:pic>
      <p:grpSp>
        <p:nvGrpSpPr>
          <p:cNvPr id="8" name="مجموعة 7">
            <a:extLst>
              <a:ext uri="{FF2B5EF4-FFF2-40B4-BE49-F238E27FC236}">
                <a16:creationId xmlns:a16="http://schemas.microsoft.com/office/drawing/2014/main" id="{D029126C-CA5C-4F22-91FA-7D12E5E4B91A}"/>
              </a:ext>
            </a:extLst>
          </p:cNvPr>
          <p:cNvGrpSpPr/>
          <p:nvPr userDrawn="1"/>
        </p:nvGrpSpPr>
        <p:grpSpPr>
          <a:xfrm>
            <a:off x="2961699" y="4602373"/>
            <a:ext cx="404082" cy="718195"/>
            <a:chOff x="3955103" y="5434210"/>
            <a:chExt cx="404082" cy="718195"/>
          </a:xfrm>
        </p:grpSpPr>
        <p:pic>
          <p:nvPicPr>
            <p:cNvPr id="5" name="صورة 4">
              <a:extLst>
                <a:ext uri="{FF2B5EF4-FFF2-40B4-BE49-F238E27FC236}">
                  <a16:creationId xmlns:a16="http://schemas.microsoft.com/office/drawing/2014/main" id="{FAC2F646-9B5B-4528-8747-7F37BF5676E1}"/>
                </a:ext>
              </a:extLst>
            </p:cNvPr>
            <p:cNvPicPr>
              <a:picLocks noChangeAspect="1"/>
            </p:cNvPicPr>
            <p:nvPr userDrawn="1"/>
          </p:nvPicPr>
          <p:blipFill>
            <a:blip r:embed="rId3"/>
            <a:stretch>
              <a:fillRect/>
            </a:stretch>
          </p:blipFill>
          <p:spPr>
            <a:xfrm>
              <a:off x="3955103" y="5808367"/>
              <a:ext cx="344038" cy="344038"/>
            </a:xfrm>
            <a:prstGeom prst="rect">
              <a:avLst/>
            </a:prstGeom>
          </p:spPr>
        </p:pic>
        <p:pic>
          <p:nvPicPr>
            <p:cNvPr id="7" name="صورة 6">
              <a:extLst>
                <a:ext uri="{FF2B5EF4-FFF2-40B4-BE49-F238E27FC236}">
                  <a16:creationId xmlns:a16="http://schemas.microsoft.com/office/drawing/2014/main" id="{D48FB618-CEC2-4A62-93F6-226D5910F95E}"/>
                </a:ext>
              </a:extLst>
            </p:cNvPr>
            <p:cNvPicPr>
              <a:picLocks noChangeAspect="1"/>
            </p:cNvPicPr>
            <p:nvPr userDrawn="1"/>
          </p:nvPicPr>
          <p:blipFill>
            <a:blip r:embed="rId4"/>
            <a:stretch>
              <a:fillRect/>
            </a:stretch>
          </p:blipFill>
          <p:spPr>
            <a:xfrm>
              <a:off x="3955103" y="5434210"/>
              <a:ext cx="404082" cy="328654"/>
            </a:xfrm>
            <a:prstGeom prst="rect">
              <a:avLst/>
            </a:prstGeom>
          </p:spPr>
        </p:pic>
      </p:grpSp>
      <p:cxnSp>
        <p:nvCxnSpPr>
          <p:cNvPr id="27" name="رابط مستقيم 26">
            <a:extLst>
              <a:ext uri="{FF2B5EF4-FFF2-40B4-BE49-F238E27FC236}">
                <a16:creationId xmlns:a16="http://schemas.microsoft.com/office/drawing/2014/main" id="{28C2AB07-EF2B-4462-93DB-02FAE2F59763}"/>
              </a:ext>
            </a:extLst>
          </p:cNvPr>
          <p:cNvCxnSpPr>
            <a:cxnSpLocks/>
          </p:cNvCxnSpPr>
          <p:nvPr userDrawn="1"/>
        </p:nvCxnSpPr>
        <p:spPr>
          <a:xfrm flipV="1">
            <a:off x="2891039" y="4444199"/>
            <a:ext cx="7367607" cy="1"/>
          </a:xfrm>
          <a:prstGeom prst="line">
            <a:avLst/>
          </a:prstGeom>
          <a:ln w="19050">
            <a:prstDash val="lgDashDotDot"/>
          </a:ln>
        </p:spPr>
        <p:style>
          <a:lnRef idx="1">
            <a:schemeClr val="accent2"/>
          </a:lnRef>
          <a:fillRef idx="0">
            <a:schemeClr val="accent2"/>
          </a:fillRef>
          <a:effectRef idx="0">
            <a:schemeClr val="accent2"/>
          </a:effectRef>
          <a:fontRef idx="minor">
            <a:schemeClr val="tx1"/>
          </a:fontRef>
        </p:style>
      </p:cxnSp>
      <p:sp>
        <p:nvSpPr>
          <p:cNvPr id="21" name="مربع نص 20">
            <a:extLst>
              <a:ext uri="{FF2B5EF4-FFF2-40B4-BE49-F238E27FC236}">
                <a16:creationId xmlns:a16="http://schemas.microsoft.com/office/drawing/2014/main" id="{4A57FDE7-371E-4FEE-A049-02F870B4CDD1}"/>
              </a:ext>
            </a:extLst>
          </p:cNvPr>
          <p:cNvSpPr txBox="1"/>
          <p:nvPr userDrawn="1"/>
        </p:nvSpPr>
        <p:spPr>
          <a:xfrm>
            <a:off x="2814395" y="1226540"/>
            <a:ext cx="7442696" cy="830997"/>
          </a:xfrm>
          <a:prstGeom prst="rect">
            <a:avLst/>
          </a:prstGeom>
          <a:noFill/>
        </p:spPr>
        <p:txBody>
          <a:bodyPr wrap="square" rtlCol="1">
            <a:spAutoFit/>
          </a:bodyPr>
          <a:lstStyle/>
          <a:p>
            <a:pPr algn="ctr"/>
            <a:r>
              <a:rPr lang="ar-SA" altLang="ar-SA" sz="2400" b="1" u="none" dirty="0">
                <a:solidFill>
                  <a:schemeClr val="accent2">
                    <a:lumMod val="60000"/>
                    <a:lumOff val="40000"/>
                  </a:schemeClr>
                </a:solidFill>
                <a:latin typeface="Aldhabi" panose="01000000000000000000" pitchFamily="2" charset="-78"/>
                <a:cs typeface="Aldhabi" panose="01000000000000000000" pitchFamily="2" charset="-78"/>
              </a:rPr>
              <a:t>"</a:t>
            </a:r>
            <a:r>
              <a:rPr lang="ar-SA" altLang="ar-SA" sz="2400" b="1" u="none" dirty="0">
                <a:solidFill>
                  <a:schemeClr val="bg2">
                    <a:lumMod val="50000"/>
                  </a:schemeClr>
                </a:solidFill>
                <a:latin typeface="Arabic Typesetting" panose="03020402040406030203" pitchFamily="66" charset="-78"/>
                <a:cs typeface="Arabic Typesetting" panose="03020402040406030203" pitchFamily="66" charset="-78"/>
              </a:rPr>
              <a:t> </a:t>
            </a:r>
            <a:r>
              <a:rPr lang="ar-SA" altLang="ar-SA" sz="2400" b="1" u="none" dirty="0">
                <a:solidFill>
                  <a:schemeClr val="bg2">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لنكن يداً بيد ليرى العالم إنجازاتنا</a:t>
            </a:r>
          </a:p>
          <a:p>
            <a:pPr algn="ctr"/>
            <a:r>
              <a:rPr lang="ar-SA" altLang="ar-SA" sz="2400" b="1" u="none" dirty="0">
                <a:solidFill>
                  <a:schemeClr val="bg2">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وتحمّلوا شقاء اليوم لأجل حلم الغد </a:t>
            </a:r>
            <a:r>
              <a:rPr lang="ar-SA" altLang="ar-SA" sz="2400" b="1" u="none" dirty="0">
                <a:solidFill>
                  <a:schemeClr val="accent2">
                    <a:lumMod val="60000"/>
                    <a:lumOff val="40000"/>
                  </a:schemeClr>
                </a:solidFill>
                <a:latin typeface="Aldhabi" panose="01000000000000000000" pitchFamily="2" charset="-78"/>
                <a:cs typeface="Aldhabi" panose="01000000000000000000" pitchFamily="2" charset="-78"/>
              </a:rPr>
              <a:t>"</a:t>
            </a:r>
            <a:endParaRPr lang="ar-SA" sz="2400" u="none" dirty="0">
              <a:solidFill>
                <a:schemeClr val="accent2">
                  <a:lumMod val="60000"/>
                  <a:lumOff val="40000"/>
                </a:schemeClr>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2799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شريحة عنوان">
    <p:spTree>
      <p:nvGrpSpPr>
        <p:cNvPr id="1" name=""/>
        <p:cNvGrpSpPr/>
        <p:nvPr/>
      </p:nvGrpSpPr>
      <p:grpSpPr>
        <a:xfrm>
          <a:off x="0" y="0"/>
          <a:ext cx="0" cy="0"/>
          <a:chOff x="0" y="0"/>
          <a:chExt cx="0" cy="0"/>
        </a:xfrm>
      </p:grpSpPr>
      <p:sp>
        <p:nvSpPr>
          <p:cNvPr id="36" name="مربع نص 35">
            <a:extLst>
              <a:ext uri="{FF2B5EF4-FFF2-40B4-BE49-F238E27FC236}">
                <a16:creationId xmlns:a16="http://schemas.microsoft.com/office/drawing/2014/main" id="{E835BE82-6712-4007-8973-32B2253E28F6}"/>
              </a:ext>
            </a:extLst>
          </p:cNvPr>
          <p:cNvSpPr txBox="1"/>
          <p:nvPr/>
        </p:nvSpPr>
        <p:spPr>
          <a:xfrm>
            <a:off x="-19901" y="6393482"/>
            <a:ext cx="12211901" cy="246221"/>
          </a:xfrm>
          <a:prstGeom prst="rect">
            <a:avLst/>
          </a:prstGeom>
          <a:noFill/>
        </p:spPr>
        <p:txBody>
          <a:bodyPr wrap="square" rtlCol="1">
            <a:spAutoFit/>
          </a:bodyPr>
          <a:lstStyle/>
          <a:p>
            <a:pPr algn="ctr"/>
            <a:r>
              <a:rPr lang="en-US" sz="1000" dirty="0">
                <a:solidFill>
                  <a:schemeClr val="bg1">
                    <a:lumMod val="65000"/>
                  </a:schemeClr>
                </a:solidFill>
              </a:rPr>
              <a:t>Histology team 437 | Foundation block | Lecture three</a:t>
            </a:r>
            <a:endParaRPr lang="ar-SA" sz="1000" dirty="0">
              <a:solidFill>
                <a:schemeClr val="bg1">
                  <a:lumMod val="65000"/>
                </a:schemeClr>
              </a:solidFill>
            </a:endParaRPr>
          </a:p>
        </p:txBody>
      </p:sp>
      <p:grpSp>
        <p:nvGrpSpPr>
          <p:cNvPr id="12" name="مجموعة 11">
            <a:extLst>
              <a:ext uri="{FF2B5EF4-FFF2-40B4-BE49-F238E27FC236}">
                <a16:creationId xmlns:a16="http://schemas.microsoft.com/office/drawing/2014/main" id="{09DF71DF-CAF5-4348-A2DC-E56185232E73}"/>
              </a:ext>
            </a:extLst>
          </p:cNvPr>
          <p:cNvGrpSpPr/>
          <p:nvPr/>
        </p:nvGrpSpPr>
        <p:grpSpPr>
          <a:xfrm rot="10800000">
            <a:off x="0" y="-8467"/>
            <a:ext cx="4769908" cy="6874934"/>
            <a:chOff x="7418916" y="-8467"/>
            <a:chExt cx="4769908" cy="6874934"/>
          </a:xfrm>
        </p:grpSpPr>
        <p:sp>
          <p:nvSpPr>
            <p:cNvPr id="49" name="Rectangle 28">
              <a:extLst>
                <a:ext uri="{FF2B5EF4-FFF2-40B4-BE49-F238E27FC236}">
                  <a16:creationId xmlns:a16="http://schemas.microsoft.com/office/drawing/2014/main" id="{C6EE8B30-E096-4137-B6A3-5893D486E750}"/>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11" name="مجموعة 10">
              <a:extLst>
                <a:ext uri="{FF2B5EF4-FFF2-40B4-BE49-F238E27FC236}">
                  <a16:creationId xmlns:a16="http://schemas.microsoft.com/office/drawing/2014/main" id="{741A683B-5EE1-4C60-BCEA-CA349832C335}"/>
                </a:ext>
              </a:extLst>
            </p:cNvPr>
            <p:cNvGrpSpPr/>
            <p:nvPr/>
          </p:nvGrpSpPr>
          <p:grpSpPr>
            <a:xfrm>
              <a:off x="7418916" y="0"/>
              <a:ext cx="4769908" cy="6866467"/>
              <a:chOff x="5882541" y="-8467"/>
              <a:chExt cx="4769908" cy="6866467"/>
            </a:xfrm>
          </p:grpSpPr>
          <p:cxnSp>
            <p:nvCxnSpPr>
              <p:cNvPr id="41" name="Straight Connector 18">
                <a:extLst>
                  <a:ext uri="{FF2B5EF4-FFF2-40B4-BE49-F238E27FC236}">
                    <a16:creationId xmlns:a16="http://schemas.microsoft.com/office/drawing/2014/main" id="{7601AD72-F834-4541-A9D0-A761CC1A8E8B}"/>
                  </a:ext>
                </a:extLst>
              </p:cNvPr>
              <p:cNvCxnSpPr/>
              <p:nvPr/>
            </p:nvCxnSpPr>
            <p:spPr>
              <a:xfrm>
                <a:off x="7828286"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19">
                <a:extLst>
                  <a:ext uri="{FF2B5EF4-FFF2-40B4-BE49-F238E27FC236}">
                    <a16:creationId xmlns:a16="http://schemas.microsoft.com/office/drawing/2014/main" id="{A759281C-255E-4628-9FEA-49DFBAB6A3D1}"/>
                  </a:ext>
                </a:extLst>
              </p:cNvPr>
              <p:cNvCxnSpPr/>
              <p:nvPr/>
            </p:nvCxnSpPr>
            <p:spPr>
              <a:xfrm flipH="1">
                <a:off x="5882541"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2C09518-D0EF-43F5-A72E-0AEB9FD89971}"/>
                  </a:ext>
                </a:extLst>
              </p:cNvPr>
              <p:cNvSpPr/>
              <p:nvPr/>
            </p:nvSpPr>
            <p:spPr>
              <a:xfrm>
                <a:off x="7638750"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478169DC-DC4F-406B-9FD2-B6B64A935F0B}"/>
                  </a:ext>
                </a:extLst>
              </p:cNvPr>
              <p:cNvSpPr/>
              <p:nvPr/>
            </p:nvSpPr>
            <p:spPr>
              <a:xfrm>
                <a:off x="8063891"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22">
                <a:extLst>
                  <a:ext uri="{FF2B5EF4-FFF2-40B4-BE49-F238E27FC236}">
                    <a16:creationId xmlns:a16="http://schemas.microsoft.com/office/drawing/2014/main" id="{2C51BBB3-FE32-46B0-A044-DD6D1EFBB349}"/>
                  </a:ext>
                </a:extLst>
              </p:cNvPr>
              <p:cNvSpPr/>
              <p:nvPr/>
            </p:nvSpPr>
            <p:spPr>
              <a:xfrm>
                <a:off x="7389607"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88AEF2FE-84C0-4BA7-8364-9906EAE27D81}"/>
                  </a:ext>
                </a:extLst>
              </p:cNvPr>
              <p:cNvSpPr/>
              <p:nvPr/>
            </p:nvSpPr>
            <p:spPr>
              <a:xfrm>
                <a:off x="7791774"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00F53C1E-67B6-4167-ADDC-9C51BA8CDE56}"/>
                  </a:ext>
                </a:extLst>
              </p:cNvPr>
              <p:cNvSpPr/>
              <p:nvPr/>
            </p:nvSpPr>
            <p:spPr>
              <a:xfrm>
                <a:off x="9396273"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6">
                <a:extLst>
                  <a:ext uri="{FF2B5EF4-FFF2-40B4-BE49-F238E27FC236}">
                    <a16:creationId xmlns:a16="http://schemas.microsoft.com/office/drawing/2014/main" id="{ED686E3E-40C5-4CF3-9E8C-4A35C09DC1EC}"/>
                  </a:ext>
                </a:extLst>
              </p:cNvPr>
              <p:cNvSpPr/>
              <p:nvPr/>
            </p:nvSpPr>
            <p:spPr>
              <a:xfrm>
                <a:off x="8832115"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grpSp>
      <p:sp>
        <p:nvSpPr>
          <p:cNvPr id="2" name="مربع نص 1">
            <a:extLst>
              <a:ext uri="{FF2B5EF4-FFF2-40B4-BE49-F238E27FC236}">
                <a16:creationId xmlns:a16="http://schemas.microsoft.com/office/drawing/2014/main" id="{EE788BBF-9285-4963-869C-B726D3788FF4}"/>
              </a:ext>
            </a:extLst>
          </p:cNvPr>
          <p:cNvSpPr txBox="1"/>
          <p:nvPr userDrawn="1"/>
        </p:nvSpPr>
        <p:spPr>
          <a:xfrm>
            <a:off x="2824163" y="1828800"/>
            <a:ext cx="7350124" cy="2554545"/>
          </a:xfrm>
          <a:prstGeom prst="rect">
            <a:avLst/>
          </a:prstGeom>
          <a:noFill/>
        </p:spPr>
        <p:txBody>
          <a:bodyPr wrap="square" rtlCol="1">
            <a:spAutoFit/>
          </a:bodyPr>
          <a:lstStyle/>
          <a:p>
            <a:pPr marL="342900" indent="-342900">
              <a:buFont typeface="Wingdings" panose="05000000000000000000" pitchFamily="2" charset="2"/>
              <a:buChar char="Ø"/>
            </a:pPr>
            <a:r>
              <a:rPr lang="en-US" sz="2000" b="1" dirty="0">
                <a:solidFill>
                  <a:schemeClr val="accent1">
                    <a:lumMod val="50000"/>
                  </a:schemeClr>
                </a:solidFill>
                <a:effectLst/>
              </a:rPr>
              <a:t>OBJECTIVES</a:t>
            </a:r>
            <a:endParaRPr lang="en-US" sz="2400" b="1" dirty="0">
              <a:solidFill>
                <a:schemeClr val="accent1">
                  <a:lumMod val="50000"/>
                </a:schemeClr>
              </a:solidFill>
              <a:effectLst/>
            </a:endParaRP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Describe the microscopic structure of the following organs in correlation with their functions: </a:t>
            </a:r>
          </a:p>
          <a:p>
            <a:pPr marL="342900" indent="-342900">
              <a:buFont typeface="Arial" panose="020B0604020202020204" pitchFamily="34" charset="0"/>
              <a:buChar char="•"/>
            </a:pPr>
            <a:r>
              <a:rPr lang="en-US" sz="2000" dirty="0"/>
              <a:t>Lymph nodes. </a:t>
            </a:r>
          </a:p>
          <a:p>
            <a:pPr marL="342900" indent="-342900">
              <a:buFont typeface="Arial" panose="020B0604020202020204" pitchFamily="34" charset="0"/>
              <a:buChar char="•"/>
            </a:pPr>
            <a:r>
              <a:rPr lang="en-US" sz="2000" dirty="0"/>
              <a:t>Spleen. </a:t>
            </a:r>
          </a:p>
          <a:p>
            <a:pPr marL="342900" indent="-342900">
              <a:buFont typeface="Arial" panose="020B0604020202020204" pitchFamily="34" charset="0"/>
              <a:buChar char="•"/>
            </a:pPr>
            <a:r>
              <a:rPr lang="en-US" sz="2000" dirty="0"/>
              <a:t>Tonsils. </a:t>
            </a:r>
          </a:p>
          <a:p>
            <a:pPr marL="342900" indent="-342900">
              <a:buFont typeface="Arial" panose="020B0604020202020204" pitchFamily="34" charset="0"/>
              <a:buChar char="•"/>
            </a:pPr>
            <a:r>
              <a:rPr lang="en-US" sz="2000" dirty="0"/>
              <a:t>Thymus. </a:t>
            </a:r>
            <a:endParaRPr lang="ar-SA" sz="2000" dirty="0"/>
          </a:p>
        </p:txBody>
      </p:sp>
      <p:pic>
        <p:nvPicPr>
          <p:cNvPr id="16" name="صورة 7">
            <a:extLst>
              <a:ext uri="{FF2B5EF4-FFF2-40B4-BE49-F238E27FC236}">
                <a16:creationId xmlns:a16="http://schemas.microsoft.com/office/drawing/2014/main" id="{9ECBF174-D2AD-48A8-B4B8-648B77B34CE9}"/>
              </a:ext>
            </a:extLst>
          </p:cNvPr>
          <p:cNvPicPr>
            <a:picLocks noChangeAspect="1"/>
          </p:cNvPicPr>
          <p:nvPr userDrawn="1"/>
        </p:nvPicPr>
        <p:blipFill>
          <a:blip r:embed="rId2"/>
          <a:stretch>
            <a:fillRect/>
          </a:stretch>
        </p:blipFill>
        <p:spPr>
          <a:xfrm>
            <a:off x="10972800" y="5750315"/>
            <a:ext cx="909991" cy="947218"/>
          </a:xfrm>
          <a:prstGeom prst="rect">
            <a:avLst/>
          </a:prstGeom>
        </p:spPr>
      </p:pic>
    </p:spTree>
    <p:extLst>
      <p:ext uri="{BB962C8B-B14F-4D97-AF65-F5344CB8AC3E}">
        <p14:creationId xmlns:p14="http://schemas.microsoft.com/office/powerpoint/2010/main" val="418990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ar-SA"/>
              <a:t>حرر أنماط نص الشكل الرئيسي</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9334500" y="-8467"/>
            <a:ext cx="2857500" cy="6866467"/>
            <a:chOff x="9334500" y="-8467"/>
            <a:chExt cx="2857500" cy="6866467"/>
          </a:xfrm>
        </p:grpSpPr>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ar-SA" dirty="0"/>
              <a:t>انقر لتحرير نمط العنوان الرئيسي</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ar-SA" dirty="0"/>
              <a:t>تحرير أنماط النص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pic>
        <p:nvPicPr>
          <p:cNvPr id="8" name="صورة 7">
            <a:extLst>
              <a:ext uri="{FF2B5EF4-FFF2-40B4-BE49-F238E27FC236}">
                <a16:creationId xmlns:a16="http://schemas.microsoft.com/office/drawing/2014/main" id="{9ECBF174-D2AD-48A8-B4B8-648B77B34CE9}"/>
              </a:ext>
            </a:extLst>
          </p:cNvPr>
          <p:cNvPicPr>
            <a:picLocks noChangeAspect="1"/>
          </p:cNvPicPr>
          <p:nvPr/>
        </p:nvPicPr>
        <p:blipFill>
          <a:blip r:embed="rId21"/>
          <a:stretch>
            <a:fillRect/>
          </a:stretch>
        </p:blipFill>
        <p:spPr>
          <a:xfrm>
            <a:off x="161840" y="5750315"/>
            <a:ext cx="909991" cy="947218"/>
          </a:xfrm>
          <a:prstGeom prst="rect">
            <a:avLst/>
          </a:prstGeom>
        </p:spPr>
      </p:pic>
      <p:sp>
        <p:nvSpPr>
          <p:cNvPr id="14" name="مربع نص 13">
            <a:extLst>
              <a:ext uri="{FF2B5EF4-FFF2-40B4-BE49-F238E27FC236}">
                <a16:creationId xmlns:a16="http://schemas.microsoft.com/office/drawing/2014/main" id="{142FA776-5188-4810-B1D9-5C7C501684C4}"/>
              </a:ext>
            </a:extLst>
          </p:cNvPr>
          <p:cNvSpPr txBox="1"/>
          <p:nvPr/>
        </p:nvSpPr>
        <p:spPr>
          <a:xfrm>
            <a:off x="-19901" y="6393482"/>
            <a:ext cx="12211901" cy="246221"/>
          </a:xfrm>
          <a:prstGeom prst="rect">
            <a:avLst/>
          </a:prstGeom>
          <a:noFill/>
        </p:spPr>
        <p:txBody>
          <a:bodyPr wrap="square" rtlCol="1">
            <a:spAutoFit/>
          </a:bodyPr>
          <a:lstStyle/>
          <a:p>
            <a:pPr algn="ctr"/>
            <a:r>
              <a:rPr lang="en-US" sz="1000" dirty="0">
                <a:solidFill>
                  <a:schemeClr val="bg1">
                    <a:lumMod val="65000"/>
                  </a:schemeClr>
                </a:solidFill>
              </a:rPr>
              <a:t>Histology team 437 | Foundation block | Lecture three</a:t>
            </a:r>
            <a:endParaRPr lang="ar-SA" sz="10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5" r:id="rId3"/>
    <p:sldLayoutId id="2147483651" r:id="rId4"/>
    <p:sldLayoutId id="2147483666" r:id="rId5"/>
    <p:sldLayoutId id="2147483653" r:id="rId6"/>
    <p:sldLayoutId id="2147483654" r:id="rId7"/>
    <p:sldLayoutId id="2147483655" r:id="rId8"/>
    <p:sldLayoutId id="2147483667" r:id="rId9"/>
    <p:sldLayoutId id="2147483657" r:id="rId10"/>
    <p:sldLayoutId id="2147483660" r:id="rId11"/>
    <p:sldLayoutId id="2147483661" r:id="rId12"/>
    <p:sldLayoutId id="2147483662" r:id="rId13"/>
    <p:sldLayoutId id="2147483663" r:id="rId14"/>
    <p:sldLayoutId id="2147483664" r:id="rId15"/>
    <p:sldLayoutId id="2147483668" r:id="rId16"/>
    <p:sldLayoutId id="2147483659" r:id="rId17"/>
    <p:sldLayoutId id="2147483671" r:id="rId18"/>
    <p:sldLayoutId id="2147483672" r:id="rId19"/>
  </p:sldLayoutIdLst>
  <p:hf sldNum="0" hdr="0" dt="0"/>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6.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11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0D0DC90-BF3A-4993-9926-3E71857A384E}"/>
              </a:ext>
            </a:extLst>
          </p:cNvPr>
          <p:cNvSpPr>
            <a:spLocks noGrp="1"/>
          </p:cNvSpPr>
          <p:nvPr>
            <p:ph idx="1"/>
          </p:nvPr>
        </p:nvSpPr>
        <p:spPr>
          <a:xfrm>
            <a:off x="489074" y="934278"/>
            <a:ext cx="9354173" cy="5611056"/>
          </a:xfrm>
        </p:spPr>
        <p:txBody>
          <a:bodyPr>
            <a:normAutofit/>
          </a:bodyPr>
          <a:lstStyle/>
          <a:p>
            <a:pPr marL="180000" indent="-180000" algn="l" rtl="0">
              <a:spcBef>
                <a:spcPts val="0"/>
              </a:spcBef>
              <a:buClrTx/>
              <a:buFont typeface="Arial" panose="020B0604020202020204" pitchFamily="34" charset="0"/>
              <a:buChar char="•"/>
            </a:pPr>
            <a:r>
              <a:rPr lang="en-US" sz="1600" dirty="0"/>
              <a:t>Each </a:t>
            </a:r>
            <a:r>
              <a:rPr lang="en-US" sz="1600" dirty="0">
                <a:solidFill>
                  <a:srgbClr val="FF0000"/>
                </a:solidFill>
              </a:rPr>
              <a:t>lobule</a:t>
            </a:r>
            <a:r>
              <a:rPr lang="en-US" sz="1600" dirty="0"/>
              <a:t> is divided into an outer </a:t>
            </a:r>
            <a:r>
              <a:rPr lang="en-US" sz="1600" u="sng" dirty="0">
                <a:solidFill>
                  <a:srgbClr val="FF0000"/>
                </a:solidFill>
              </a:rPr>
              <a:t>cortex</a:t>
            </a:r>
            <a:r>
              <a:rPr lang="en-US" sz="1600" dirty="0"/>
              <a:t> and inner </a:t>
            </a:r>
            <a:r>
              <a:rPr lang="en-US" sz="1600" u="sng" dirty="0">
                <a:solidFill>
                  <a:srgbClr val="FF0000"/>
                </a:solidFill>
              </a:rPr>
              <a:t>medulla</a:t>
            </a:r>
            <a:r>
              <a:rPr lang="en-US" sz="1600" dirty="0"/>
              <a:t>.</a:t>
            </a:r>
          </a:p>
          <a:p>
            <a:pPr marL="0" indent="0" algn="l" rtl="0">
              <a:buClr>
                <a:schemeClr val="accent1">
                  <a:lumMod val="50000"/>
                </a:schemeClr>
              </a:buClr>
              <a:buNone/>
            </a:pPr>
            <a:endParaRPr lang="en-US" sz="2400" b="1" dirty="0">
              <a:solidFill>
                <a:schemeClr val="accent1">
                  <a:lumMod val="50000"/>
                </a:schemeClr>
              </a:solidFill>
            </a:endParaRPr>
          </a:p>
          <a:p>
            <a:pPr marL="0" indent="0" algn="l" rtl="0">
              <a:buClr>
                <a:schemeClr val="accent1">
                  <a:lumMod val="50000"/>
                </a:schemeClr>
              </a:buClr>
              <a:buNone/>
            </a:pPr>
            <a:endParaRPr lang="en-US" sz="2400" b="1" dirty="0">
              <a:solidFill>
                <a:schemeClr val="accent1">
                  <a:lumMod val="50000"/>
                </a:schemeClr>
              </a:solidFill>
            </a:endParaRPr>
          </a:p>
          <a:p>
            <a:pPr marL="0" indent="0" algn="l" rtl="0">
              <a:buClr>
                <a:schemeClr val="accent1">
                  <a:lumMod val="50000"/>
                </a:schemeClr>
              </a:buClr>
              <a:buNone/>
            </a:pPr>
            <a:endParaRPr lang="en-US" sz="2400" b="1" dirty="0">
              <a:solidFill>
                <a:schemeClr val="accent1">
                  <a:lumMod val="50000"/>
                </a:schemeClr>
              </a:solidFill>
            </a:endParaRPr>
          </a:p>
          <a:p>
            <a:pPr marL="0" indent="0" algn="l" rtl="0">
              <a:buClr>
                <a:schemeClr val="accent1">
                  <a:lumMod val="50000"/>
                </a:schemeClr>
              </a:buClr>
              <a:buNone/>
            </a:pPr>
            <a:endParaRPr lang="en-US" sz="2400" b="1" dirty="0">
              <a:solidFill>
                <a:schemeClr val="accent1">
                  <a:lumMod val="50000"/>
                </a:schemeClr>
              </a:solidFill>
            </a:endParaRPr>
          </a:p>
          <a:p>
            <a:pPr marL="0" indent="0" algn="l" rtl="0">
              <a:buClr>
                <a:schemeClr val="accent1">
                  <a:lumMod val="50000"/>
                </a:schemeClr>
              </a:buClr>
              <a:buNone/>
            </a:pPr>
            <a:r>
              <a:rPr lang="en-US" sz="2000" b="1" dirty="0">
                <a:solidFill>
                  <a:schemeClr val="accent1">
                    <a:lumMod val="50000"/>
                  </a:schemeClr>
                </a:solidFill>
              </a:rPr>
              <a:t>CORTEX:</a:t>
            </a:r>
          </a:p>
          <a:p>
            <a:pPr marL="180000" indent="-180000" algn="l" rtl="0">
              <a:spcBef>
                <a:spcPts val="0"/>
              </a:spcBef>
              <a:buClr>
                <a:schemeClr val="accent1">
                  <a:lumMod val="50000"/>
                </a:schemeClr>
              </a:buClr>
              <a:buFont typeface="Arial" panose="020B0604020202020204" pitchFamily="34" charset="0"/>
              <a:buChar char="•"/>
            </a:pPr>
            <a:r>
              <a:rPr lang="en-US" sz="1600" dirty="0">
                <a:solidFill>
                  <a:schemeClr val="tx1"/>
                </a:solidFill>
              </a:rPr>
              <a:t>is darker than the medulla because it is populated with </a:t>
            </a:r>
            <a:r>
              <a:rPr lang="en-US" sz="1600" dirty="0">
                <a:solidFill>
                  <a:srgbClr val="FF0000"/>
                </a:solidFill>
              </a:rPr>
              <a:t>immunologically immature T-lymphocytes (more than 90% will die)</a:t>
            </a:r>
            <a:r>
              <a:rPr lang="en-US" sz="1600" dirty="0"/>
              <a:t>, </a:t>
            </a:r>
            <a:r>
              <a:rPr lang="en-US" sz="1600" dirty="0">
                <a:solidFill>
                  <a:srgbClr val="FF0000"/>
                </a:solidFill>
              </a:rPr>
              <a:t>epithelial reticular cells</a:t>
            </a:r>
            <a:r>
              <a:rPr lang="en-US" sz="1600" dirty="0">
                <a:solidFill>
                  <a:schemeClr val="tx1"/>
                </a:solidFill>
              </a:rPr>
              <a:t>, and </a:t>
            </a:r>
            <a:r>
              <a:rPr lang="en-US" sz="1600" dirty="0">
                <a:solidFill>
                  <a:srgbClr val="FF0000"/>
                </a:solidFill>
              </a:rPr>
              <a:t>macrophages</a:t>
            </a:r>
            <a:r>
              <a:rPr lang="en-US" sz="1600" dirty="0">
                <a:solidFill>
                  <a:schemeClr val="tx1"/>
                </a:solidFill>
              </a:rPr>
              <a:t>. Here the immature T cells undergo proliferation, and transform into mature cells and then migrate to medulla.</a:t>
            </a:r>
          </a:p>
          <a:p>
            <a:pPr marL="180000" indent="-180000" algn="l" rtl="0">
              <a:spcBef>
                <a:spcPts val="0"/>
              </a:spcBef>
              <a:buClr>
                <a:schemeClr val="accent1">
                  <a:lumMod val="50000"/>
                </a:schemeClr>
              </a:buClr>
              <a:buFont typeface="Arial" panose="020B0604020202020204" pitchFamily="34" charset="0"/>
              <a:buChar char="•"/>
            </a:pPr>
            <a:r>
              <a:rPr lang="en-US" sz="1600" dirty="0">
                <a:solidFill>
                  <a:schemeClr val="bg2">
                    <a:lumMod val="50000"/>
                  </a:schemeClr>
                </a:solidFill>
              </a:rPr>
              <a:t>T cell is  secreted by bone marrow (not programed) than it will stay in thymus gland until maturation.</a:t>
            </a:r>
          </a:p>
          <a:p>
            <a:pPr marL="180000" indent="-180000" algn="l" rtl="0">
              <a:spcBef>
                <a:spcPts val="0"/>
              </a:spcBef>
              <a:buClr>
                <a:schemeClr val="accent1">
                  <a:lumMod val="50000"/>
                </a:schemeClr>
              </a:buClr>
              <a:buFont typeface="Arial" panose="020B0604020202020204" pitchFamily="34" charset="0"/>
              <a:buChar char="•"/>
            </a:pPr>
            <a:r>
              <a:rPr lang="en-US" sz="1600" dirty="0">
                <a:solidFill>
                  <a:schemeClr val="bg2">
                    <a:lumMod val="50000"/>
                  </a:schemeClr>
                </a:solidFill>
              </a:rPr>
              <a:t>Inactive T cell will be in cortex of thymus than it will be engulf by macrophages.</a:t>
            </a:r>
          </a:p>
          <a:p>
            <a:pPr marL="180000" indent="-180000" algn="l" rtl="0">
              <a:spcBef>
                <a:spcPts val="0"/>
              </a:spcBef>
              <a:buClr>
                <a:schemeClr val="accent1">
                  <a:lumMod val="50000"/>
                </a:schemeClr>
              </a:buClr>
              <a:buFont typeface="Arial" panose="020B0604020202020204" pitchFamily="34" charset="0"/>
              <a:buChar char="•"/>
            </a:pPr>
            <a:r>
              <a:rPr lang="en-US" sz="1600" dirty="0">
                <a:solidFill>
                  <a:schemeClr val="bg2">
                    <a:lumMod val="50000"/>
                  </a:schemeClr>
                </a:solidFill>
              </a:rPr>
              <a:t>Active T cell will be in medulla of the thymus.</a:t>
            </a:r>
            <a:endParaRPr lang="ar-SA" sz="1600" dirty="0">
              <a:solidFill>
                <a:schemeClr val="bg2">
                  <a:lumMod val="50000"/>
                </a:schemeClr>
              </a:solidFill>
            </a:endParaRPr>
          </a:p>
        </p:txBody>
      </p:sp>
      <p:pic>
        <p:nvPicPr>
          <p:cNvPr id="5" name="Picture 4" descr="15">
            <a:extLst>
              <a:ext uri="{FF2B5EF4-FFF2-40B4-BE49-F238E27FC236}">
                <a16:creationId xmlns:a16="http://schemas.microsoft.com/office/drawing/2014/main" id="{C214716F-F6E8-48E1-83A9-E80376F04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923907" y="853319"/>
            <a:ext cx="1394373" cy="308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6">
            <a:extLst>
              <a:ext uri="{FF2B5EF4-FFF2-40B4-BE49-F238E27FC236}">
                <a16:creationId xmlns:a16="http://schemas.microsoft.com/office/drawing/2014/main" id="{AF42E913-80C2-46B3-A778-E1F0784674B7}"/>
              </a:ext>
            </a:extLst>
          </p:cNvPr>
          <p:cNvSpPr/>
          <p:nvPr/>
        </p:nvSpPr>
        <p:spPr>
          <a:xfrm rot="13419911">
            <a:off x="3806170" y="2206842"/>
            <a:ext cx="1161727" cy="5619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cxnSp>
        <p:nvCxnSpPr>
          <p:cNvPr id="8" name="رابط كسهم مستقيم 7">
            <a:extLst>
              <a:ext uri="{FF2B5EF4-FFF2-40B4-BE49-F238E27FC236}">
                <a16:creationId xmlns:a16="http://schemas.microsoft.com/office/drawing/2014/main" id="{9E44AD4B-7F48-4D5A-A6E7-FA504F76E0E9}"/>
              </a:ext>
            </a:extLst>
          </p:cNvPr>
          <p:cNvCxnSpPr>
            <a:cxnSpLocks/>
            <a:endCxn id="6" idx="6"/>
          </p:cNvCxnSpPr>
          <p:nvPr/>
        </p:nvCxnSpPr>
        <p:spPr>
          <a:xfrm>
            <a:off x="1838131" y="1195459"/>
            <a:ext cx="2128713" cy="89128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0122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37EA895-AF54-4F03-9359-2AA8AC074C01}"/>
              </a:ext>
            </a:extLst>
          </p:cNvPr>
          <p:cNvSpPr>
            <a:spLocks noGrp="1"/>
          </p:cNvSpPr>
          <p:nvPr>
            <p:ph idx="1"/>
          </p:nvPr>
        </p:nvSpPr>
        <p:spPr>
          <a:xfrm>
            <a:off x="677333" y="946809"/>
            <a:ext cx="6651719" cy="5328668"/>
          </a:xfrm>
        </p:spPr>
        <p:txBody>
          <a:bodyPr>
            <a:normAutofit/>
          </a:bodyPr>
          <a:lstStyle/>
          <a:p>
            <a:pPr algn="l" rtl="0">
              <a:buClr>
                <a:schemeClr val="accent1">
                  <a:lumMod val="50000"/>
                </a:schemeClr>
              </a:buClr>
              <a:buFont typeface="Wingdings" panose="05000000000000000000" pitchFamily="2" charset="2"/>
              <a:buChar char="Ø"/>
            </a:pPr>
            <a:r>
              <a:rPr lang="en-US" sz="2000" b="1" dirty="0">
                <a:solidFill>
                  <a:schemeClr val="accent1">
                    <a:lumMod val="50000"/>
                  </a:schemeClr>
                </a:solidFill>
              </a:rPr>
              <a:t>MEDULLA:</a:t>
            </a:r>
          </a:p>
          <a:p>
            <a:pPr marL="0" indent="0" algn="l" rtl="0">
              <a:spcBef>
                <a:spcPts val="0"/>
              </a:spcBef>
              <a:buNone/>
            </a:pPr>
            <a:r>
              <a:rPr lang="en-US" sz="1600" dirty="0"/>
              <a:t>consists of</a:t>
            </a:r>
          </a:p>
          <a:p>
            <a:pPr marL="180000" indent="-180000" algn="l" rtl="0">
              <a:spcBef>
                <a:spcPts val="0"/>
              </a:spcBef>
              <a:buFont typeface="Arial" panose="020B0604020202020204" pitchFamily="34" charset="0"/>
              <a:buChar char="•"/>
            </a:pPr>
            <a:r>
              <a:rPr lang="en-US" sz="1600" b="1" dirty="0">
                <a:solidFill>
                  <a:schemeClr val="accent1">
                    <a:lumMod val="75000"/>
                  </a:schemeClr>
                </a:solidFill>
              </a:rPr>
              <a:t>mature T-lymphocytes</a:t>
            </a:r>
          </a:p>
          <a:p>
            <a:pPr marL="0" indent="0" algn="l" rtl="0">
              <a:spcBef>
                <a:spcPts val="0"/>
              </a:spcBef>
              <a:buNone/>
            </a:pPr>
            <a:endParaRPr lang="en-US" sz="1600" b="1" dirty="0">
              <a:solidFill>
                <a:schemeClr val="accent1">
                  <a:lumMod val="75000"/>
                </a:schemeClr>
              </a:solidFill>
            </a:endParaRPr>
          </a:p>
          <a:p>
            <a:pPr marL="180000" indent="-180000" algn="l" rtl="0">
              <a:spcBef>
                <a:spcPts val="0"/>
              </a:spcBef>
              <a:buFont typeface="Arial" panose="020B0604020202020204" pitchFamily="34" charset="0"/>
              <a:buChar char="•"/>
            </a:pPr>
            <a:r>
              <a:rPr lang="en-US" sz="1600" b="1" dirty="0">
                <a:solidFill>
                  <a:schemeClr val="accent1">
                    <a:lumMod val="75000"/>
                  </a:schemeClr>
                </a:solidFill>
              </a:rPr>
              <a:t>epithelial reticular cells:</a:t>
            </a:r>
            <a:br>
              <a:rPr lang="en-US" sz="1600" dirty="0">
                <a:solidFill>
                  <a:schemeClr val="accent1">
                    <a:lumMod val="75000"/>
                  </a:schemeClr>
                </a:solidFill>
              </a:rPr>
            </a:br>
            <a:r>
              <a:rPr lang="en-US" sz="1600" dirty="0">
                <a:solidFill>
                  <a:schemeClr val="bg2">
                    <a:lumMod val="50000"/>
                  </a:schemeClr>
                </a:solidFill>
              </a:rPr>
              <a:t>Epithelial reticular cells are special component only for thymus.</a:t>
            </a:r>
            <a:br>
              <a:rPr lang="en-US" sz="1600" dirty="0">
                <a:solidFill>
                  <a:schemeClr val="bg2">
                    <a:lumMod val="50000"/>
                  </a:schemeClr>
                </a:solidFill>
              </a:rPr>
            </a:br>
            <a:r>
              <a:rPr lang="en-US" sz="1600" dirty="0">
                <a:solidFill>
                  <a:schemeClr val="bg2">
                    <a:lumMod val="50000"/>
                  </a:schemeClr>
                </a:solidFill>
              </a:rPr>
              <a:t>Epithelial reticular cells responsible for maturation of T cell.</a:t>
            </a:r>
          </a:p>
          <a:p>
            <a:pPr marL="180000" indent="-180000" algn="l" rtl="0">
              <a:spcBef>
                <a:spcPts val="0"/>
              </a:spcBef>
              <a:buFont typeface="Arial" panose="020B0604020202020204" pitchFamily="34" charset="0"/>
              <a:buChar char="•"/>
            </a:pPr>
            <a:endParaRPr lang="en-US" sz="1600" dirty="0">
              <a:solidFill>
                <a:schemeClr val="bg2">
                  <a:lumMod val="50000"/>
                </a:schemeClr>
              </a:solidFill>
            </a:endParaRPr>
          </a:p>
          <a:p>
            <a:pPr marL="180000" indent="-180000" algn="l" rtl="0">
              <a:spcBef>
                <a:spcPts val="0"/>
              </a:spcBef>
              <a:buFont typeface="Arial" panose="020B0604020202020204" pitchFamily="34" charset="0"/>
              <a:buChar char="•"/>
            </a:pPr>
            <a:r>
              <a:rPr lang="en-US" sz="1600" b="1" dirty="0">
                <a:solidFill>
                  <a:schemeClr val="accent1">
                    <a:lumMod val="75000"/>
                  </a:schemeClr>
                </a:solidFill>
              </a:rPr>
              <a:t>macrophages.</a:t>
            </a:r>
          </a:p>
          <a:p>
            <a:pPr marL="180000" indent="-180000" algn="l" rtl="0">
              <a:spcBef>
                <a:spcPts val="0"/>
              </a:spcBef>
              <a:buFont typeface="Arial" panose="020B0604020202020204" pitchFamily="34" charset="0"/>
              <a:buChar char="•"/>
            </a:pPr>
            <a:endParaRPr lang="en-US" sz="1600" b="1" dirty="0">
              <a:solidFill>
                <a:schemeClr val="accent1">
                  <a:lumMod val="75000"/>
                </a:schemeClr>
              </a:solidFill>
            </a:endParaRPr>
          </a:p>
          <a:p>
            <a:pPr marL="180000" indent="-180000" algn="l" rtl="0">
              <a:spcBef>
                <a:spcPts val="0"/>
              </a:spcBef>
              <a:buFont typeface="Arial" panose="020B0604020202020204" pitchFamily="34" charset="0"/>
              <a:buChar char="•"/>
            </a:pPr>
            <a:r>
              <a:rPr lang="en-US" sz="1600" b="1" dirty="0">
                <a:solidFill>
                  <a:schemeClr val="accent1">
                    <a:lumMod val="75000"/>
                  </a:schemeClr>
                </a:solidFill>
              </a:rPr>
              <a:t>thymic (Hassall’s) corpuscles:</a:t>
            </a:r>
            <a:br>
              <a:rPr lang="en-US" sz="1600" dirty="0">
                <a:solidFill>
                  <a:schemeClr val="accent1">
                    <a:lumMod val="75000"/>
                  </a:schemeClr>
                </a:solidFill>
              </a:rPr>
            </a:br>
            <a:r>
              <a:rPr lang="en-US" sz="1600" dirty="0">
                <a:solidFill>
                  <a:schemeClr val="tx1"/>
                </a:solidFill>
              </a:rPr>
              <a:t>Hassall’s corpuscles are unique structure for medulla of thymus</a:t>
            </a:r>
            <a:br>
              <a:rPr lang="en-US" sz="1600" dirty="0">
                <a:solidFill>
                  <a:schemeClr val="tx1"/>
                </a:solidFill>
              </a:rPr>
            </a:br>
            <a:r>
              <a:rPr lang="en-US" sz="1600" dirty="0">
                <a:solidFill>
                  <a:schemeClr val="tx1"/>
                </a:solidFill>
              </a:rPr>
              <a:t>1- </a:t>
            </a:r>
            <a:r>
              <a:rPr lang="en-US" sz="1600" dirty="0">
                <a:solidFill>
                  <a:schemeClr val="tx1">
                    <a:lumMod val="95000"/>
                    <a:lumOff val="5000"/>
                  </a:schemeClr>
                </a:solidFill>
              </a:rPr>
              <a:t>Are composed of groups of concentrically arranged </a:t>
            </a:r>
            <a:r>
              <a:rPr lang="en-US" sz="1600" dirty="0">
                <a:solidFill>
                  <a:srgbClr val="FF0000"/>
                </a:solidFill>
              </a:rPr>
              <a:t>keratinized epithelial reticular cells</a:t>
            </a:r>
            <a:r>
              <a:rPr lang="en-US" sz="1600" dirty="0">
                <a:solidFill>
                  <a:schemeClr val="tx1">
                    <a:lumMod val="95000"/>
                    <a:lumOff val="5000"/>
                  </a:schemeClr>
                </a:solidFill>
              </a:rPr>
              <a:t>.</a:t>
            </a:r>
            <a:br>
              <a:rPr lang="en-US" sz="1600" dirty="0">
                <a:solidFill>
                  <a:schemeClr val="tx1">
                    <a:lumMod val="95000"/>
                    <a:lumOff val="5000"/>
                  </a:schemeClr>
                </a:solidFill>
              </a:rPr>
            </a:br>
            <a:r>
              <a:rPr lang="en-US" sz="1600" dirty="0">
                <a:solidFill>
                  <a:schemeClr val="tx1">
                    <a:lumMod val="95000"/>
                    <a:lumOff val="5000"/>
                  </a:schemeClr>
                </a:solidFill>
              </a:rPr>
              <a:t>2- Are found in medulla of thymic lobules.</a:t>
            </a:r>
            <a:br>
              <a:rPr lang="en-US" sz="1600" dirty="0">
                <a:solidFill>
                  <a:schemeClr val="tx1">
                    <a:lumMod val="95000"/>
                    <a:lumOff val="5000"/>
                  </a:schemeClr>
                </a:solidFill>
              </a:rPr>
            </a:br>
            <a:r>
              <a:rPr lang="en-US" sz="1600" dirty="0">
                <a:solidFill>
                  <a:schemeClr val="tx1">
                    <a:lumMod val="95000"/>
                    <a:lumOff val="5000"/>
                  </a:schemeClr>
                </a:solidFill>
              </a:rPr>
              <a:t>3- Increase in number with age.</a:t>
            </a:r>
            <a:br>
              <a:rPr lang="en-US" sz="1600" dirty="0">
                <a:solidFill>
                  <a:schemeClr val="tx1">
                    <a:lumMod val="95000"/>
                    <a:lumOff val="5000"/>
                  </a:schemeClr>
                </a:solidFill>
              </a:rPr>
            </a:br>
            <a:r>
              <a:rPr lang="en-US" sz="1600" dirty="0">
                <a:solidFill>
                  <a:schemeClr val="tx1">
                    <a:lumMod val="95000"/>
                    <a:lumOff val="5000"/>
                  </a:schemeClr>
                </a:solidFill>
              </a:rPr>
              <a:t>4- Probably represent a degenerative process.</a:t>
            </a:r>
          </a:p>
          <a:p>
            <a:pPr marL="288925" indent="0" algn="r">
              <a:buNone/>
              <a:tabLst>
                <a:tab pos="712788" algn="l"/>
              </a:tabLst>
            </a:pPr>
            <a:endParaRPr lang="en-US" sz="2000" b="1" dirty="0">
              <a:solidFill>
                <a:schemeClr val="accent1">
                  <a:lumMod val="75000"/>
                </a:schemeClr>
              </a:solidFill>
            </a:endParaRPr>
          </a:p>
        </p:txBody>
      </p:sp>
      <p:pic>
        <p:nvPicPr>
          <p:cNvPr id="4" name="Picture 7" descr="thymus-03-l">
            <a:extLst>
              <a:ext uri="{FF2B5EF4-FFF2-40B4-BE49-F238E27FC236}">
                <a16:creationId xmlns:a16="http://schemas.microsoft.com/office/drawing/2014/main" id="{7C1B15AB-3D40-4058-B744-59A822F7A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88083" y="1278902"/>
            <a:ext cx="2367578" cy="2154763"/>
          </a:xfrm>
          <a:prstGeom prst="rect">
            <a:avLst/>
          </a:prstGeom>
        </p:spPr>
      </p:pic>
      <p:sp>
        <p:nvSpPr>
          <p:cNvPr id="5" name="مربع نص 4">
            <a:extLst>
              <a:ext uri="{FF2B5EF4-FFF2-40B4-BE49-F238E27FC236}">
                <a16:creationId xmlns:a16="http://schemas.microsoft.com/office/drawing/2014/main" id="{41AA4CE5-8237-44D0-B725-273925F1A0E5}"/>
              </a:ext>
            </a:extLst>
          </p:cNvPr>
          <p:cNvSpPr txBox="1"/>
          <p:nvPr/>
        </p:nvSpPr>
        <p:spPr>
          <a:xfrm>
            <a:off x="7388083" y="1278902"/>
            <a:ext cx="2581834" cy="1107996"/>
          </a:xfrm>
          <a:prstGeom prst="rect">
            <a:avLst/>
          </a:prstGeom>
          <a:noFill/>
        </p:spPr>
        <p:txBody>
          <a:bodyPr wrap="square" rtlCol="1">
            <a:spAutoFit/>
          </a:bodyPr>
          <a:lstStyle/>
          <a:p>
            <a:r>
              <a:rPr lang="en-US" sz="1200" b="1" dirty="0">
                <a:solidFill>
                  <a:schemeClr val="bg1"/>
                </a:solidFill>
                <a:latin typeface="Tahoma" pitchFamily="34" charset="0"/>
                <a:cs typeface="Arial" charset="0"/>
              </a:rPr>
              <a:t>1 - cortex </a:t>
            </a:r>
            <a:br>
              <a:rPr lang="en-US" sz="1200" b="1" dirty="0">
                <a:solidFill>
                  <a:schemeClr val="bg1"/>
                </a:solidFill>
                <a:latin typeface="Tahoma" pitchFamily="34" charset="0"/>
                <a:cs typeface="Arial" charset="0"/>
              </a:rPr>
            </a:br>
            <a:r>
              <a:rPr lang="en-US" sz="1200" b="1" dirty="0">
                <a:solidFill>
                  <a:schemeClr val="bg1"/>
                </a:solidFill>
                <a:latin typeface="Tahoma" pitchFamily="34" charset="0"/>
                <a:cs typeface="Arial" charset="0"/>
              </a:rPr>
              <a:t>2 - medulla </a:t>
            </a:r>
            <a:br>
              <a:rPr lang="en-US" sz="1200" b="1" dirty="0">
                <a:solidFill>
                  <a:schemeClr val="bg1"/>
                </a:solidFill>
                <a:latin typeface="Tahoma" pitchFamily="34" charset="0"/>
                <a:cs typeface="Arial" charset="0"/>
              </a:rPr>
            </a:br>
            <a:r>
              <a:rPr lang="en-US" sz="1200" b="1" dirty="0">
                <a:solidFill>
                  <a:schemeClr val="bg1"/>
                </a:solidFill>
                <a:latin typeface="Tahoma" pitchFamily="34" charset="0"/>
                <a:cs typeface="Arial" charset="0"/>
              </a:rPr>
              <a:t>3 - Hassall's corpuscle </a:t>
            </a:r>
            <a:br>
              <a:rPr lang="en-US" sz="1200" b="1" dirty="0">
                <a:solidFill>
                  <a:schemeClr val="bg1"/>
                </a:solidFill>
                <a:latin typeface="Tahoma" pitchFamily="34" charset="0"/>
                <a:cs typeface="Arial" charset="0"/>
              </a:rPr>
            </a:br>
            <a:r>
              <a:rPr lang="en-US" sz="1200" b="1" dirty="0">
                <a:solidFill>
                  <a:schemeClr val="bg1"/>
                </a:solidFill>
                <a:latin typeface="Tahoma" pitchFamily="34" charset="0"/>
                <a:cs typeface="Arial" charset="0"/>
              </a:rPr>
              <a:t>4 - interlobular C.T. (septa)</a:t>
            </a:r>
          </a:p>
          <a:p>
            <a:endParaRPr lang="ar-SA" sz="1600" b="1" dirty="0"/>
          </a:p>
        </p:txBody>
      </p:sp>
      <p:pic>
        <p:nvPicPr>
          <p:cNvPr id="6" name="صورة 5">
            <a:extLst>
              <a:ext uri="{FF2B5EF4-FFF2-40B4-BE49-F238E27FC236}">
                <a16:creationId xmlns:a16="http://schemas.microsoft.com/office/drawing/2014/main" id="{310F30B4-FB45-4712-BBE4-3896C68E769E}"/>
              </a:ext>
            </a:extLst>
          </p:cNvPr>
          <p:cNvPicPr>
            <a:picLocks noChangeAspect="1"/>
          </p:cNvPicPr>
          <p:nvPr/>
        </p:nvPicPr>
        <p:blipFill>
          <a:blip r:embed="rId3"/>
          <a:stretch>
            <a:fillRect/>
          </a:stretch>
        </p:blipFill>
        <p:spPr>
          <a:xfrm>
            <a:off x="7670833" y="3935116"/>
            <a:ext cx="2299084" cy="2034693"/>
          </a:xfrm>
          <a:prstGeom prst="rect">
            <a:avLst/>
          </a:prstGeom>
        </p:spPr>
      </p:pic>
      <p:sp>
        <p:nvSpPr>
          <p:cNvPr id="7" name="مربع نص 6">
            <a:extLst>
              <a:ext uri="{FF2B5EF4-FFF2-40B4-BE49-F238E27FC236}">
                <a16:creationId xmlns:a16="http://schemas.microsoft.com/office/drawing/2014/main" id="{FABE74B5-35B3-4988-9759-C13BE4C53CE4}"/>
              </a:ext>
            </a:extLst>
          </p:cNvPr>
          <p:cNvSpPr txBox="1"/>
          <p:nvPr/>
        </p:nvSpPr>
        <p:spPr>
          <a:xfrm>
            <a:off x="7729863" y="5692810"/>
            <a:ext cx="1898273" cy="276999"/>
          </a:xfrm>
          <a:prstGeom prst="rect">
            <a:avLst/>
          </a:prstGeom>
          <a:noFill/>
        </p:spPr>
        <p:txBody>
          <a:bodyPr wrap="square" rtlCol="1">
            <a:spAutoFit/>
          </a:bodyPr>
          <a:lstStyle/>
          <a:p>
            <a:r>
              <a:rPr lang="en-US" altLang="en-US" sz="1200" b="1" dirty="0"/>
              <a:t>Hassall’s Corpuscles</a:t>
            </a:r>
            <a:endParaRPr lang="ar-SA" sz="1200" b="1" dirty="0"/>
          </a:p>
        </p:txBody>
      </p:sp>
    </p:spTree>
    <p:extLst>
      <p:ext uri="{BB962C8B-B14F-4D97-AF65-F5344CB8AC3E}">
        <p14:creationId xmlns:p14="http://schemas.microsoft.com/office/powerpoint/2010/main" val="3065883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a:extLst>
              <a:ext uri="{FF2B5EF4-FFF2-40B4-BE49-F238E27FC236}">
                <a16:creationId xmlns:a16="http://schemas.microsoft.com/office/drawing/2014/main" id="{43A4FAFF-76A3-43B2-9555-86F73E4761C1}"/>
              </a:ext>
            </a:extLst>
          </p:cNvPr>
          <p:cNvGraphicFramePr>
            <a:graphicFrameLocks noGrp="1"/>
          </p:cNvGraphicFramePr>
          <p:nvPr>
            <p:ph idx="1"/>
            <p:extLst>
              <p:ext uri="{D42A27DB-BD31-4B8C-83A1-F6EECF244321}">
                <p14:modId xmlns:p14="http://schemas.microsoft.com/office/powerpoint/2010/main" val="2790739313"/>
              </p:ext>
            </p:extLst>
          </p:nvPr>
        </p:nvGraphicFramePr>
        <p:xfrm>
          <a:off x="0" y="0"/>
          <a:ext cx="12192000" cy="6914403"/>
        </p:xfrm>
        <a:graphic>
          <a:graphicData uri="http://schemas.openxmlformats.org/drawingml/2006/table">
            <a:tbl>
              <a:tblPr rtl="1" firstRow="1" bandRow="1">
                <a:tableStyleId>{5C22544A-7EE6-4342-B048-85BDC9FD1C3A}</a:tableStyleId>
              </a:tblPr>
              <a:tblGrid>
                <a:gridCol w="1538514">
                  <a:extLst>
                    <a:ext uri="{9D8B030D-6E8A-4147-A177-3AD203B41FA5}">
                      <a16:colId xmlns:a16="http://schemas.microsoft.com/office/drawing/2014/main" val="4008692638"/>
                    </a:ext>
                  </a:extLst>
                </a:gridCol>
                <a:gridCol w="1886857">
                  <a:extLst>
                    <a:ext uri="{9D8B030D-6E8A-4147-A177-3AD203B41FA5}">
                      <a16:colId xmlns:a16="http://schemas.microsoft.com/office/drawing/2014/main" val="3624866770"/>
                    </a:ext>
                  </a:extLst>
                </a:gridCol>
                <a:gridCol w="8766629">
                  <a:extLst>
                    <a:ext uri="{9D8B030D-6E8A-4147-A177-3AD203B41FA5}">
                      <a16:colId xmlns:a16="http://schemas.microsoft.com/office/drawing/2014/main" val="3764232701"/>
                    </a:ext>
                  </a:extLst>
                </a:gridCol>
              </a:tblGrid>
              <a:tr h="696564">
                <a:tc gridSpan="3">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en-US" altLang="en-US" sz="2800" b="1" dirty="0">
                          <a:solidFill>
                            <a:schemeClr val="bg1"/>
                          </a:solidFill>
                          <a:latin typeface="+mn-lt"/>
                          <a:ea typeface="Segoe UI Symbol" panose="020B0502040204020203" pitchFamily="34" charset="0"/>
                          <a:cs typeface="Times New Roman" panose="02020603050405020304" pitchFamily="18" charset="0"/>
                        </a:rPr>
                        <a:t>TONSILS</a:t>
                      </a:r>
                      <a:endParaRPr lang="ar-SA" sz="2800" dirty="0">
                        <a:solidFill>
                          <a:schemeClr val="bg1"/>
                        </a:solidFill>
                        <a:latin typeface="+mn-lt"/>
                        <a:ea typeface="Segoe UI Symbol" panose="020B0502040204020203" pitchFamily="34"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dirty="0"/>
                    </a:p>
                  </a:txBody>
                  <a:tcPr/>
                </a:tc>
                <a:tc hMerge="1">
                  <a:txBody>
                    <a:bodyPr/>
                    <a:lstStyle/>
                    <a:p>
                      <a:pPr rtl="1"/>
                      <a:endParaRPr lang="ar-SA" dirty="0"/>
                    </a:p>
                  </a:txBody>
                  <a:tcPr/>
                </a:tc>
                <a:extLst>
                  <a:ext uri="{0D108BD9-81ED-4DB2-BD59-A6C34878D82A}">
                    <a16:rowId xmlns:a16="http://schemas.microsoft.com/office/drawing/2014/main" val="2637632136"/>
                  </a:ext>
                </a:extLst>
              </a:tr>
              <a:tr h="882068">
                <a:tc gridSpan="3">
                  <a:txBody>
                    <a:bodyPr/>
                    <a:lstStyle/>
                    <a:p>
                      <a:pPr algn="ctr" rtl="0"/>
                      <a:r>
                        <a:rPr lang="en-US" sz="1800" dirty="0">
                          <a:solidFill>
                            <a:srgbClr val="0033CC"/>
                          </a:solidFill>
                        </a:rPr>
                        <a:t>The tonsils are incompletely encapsulated aggregates of lymphoid nodules that guard the entrance to the pharynx</a:t>
                      </a:r>
                      <a:endParaRPr lang="ar-SA" sz="1800" dirty="0">
                        <a:solidFill>
                          <a:srgbClr val="0033CC"/>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dirty="0"/>
                    </a:p>
                  </a:txBody>
                  <a:tcPr/>
                </a:tc>
                <a:tc hMerge="1">
                  <a:txBody>
                    <a:bodyPr/>
                    <a:lstStyle/>
                    <a:p>
                      <a:pPr rtl="1"/>
                      <a:endParaRPr lang="ar-SA" dirty="0"/>
                    </a:p>
                  </a:txBody>
                  <a:tcPr/>
                </a:tc>
                <a:extLst>
                  <a:ext uri="{0D108BD9-81ED-4DB2-BD59-A6C34878D82A}">
                    <a16:rowId xmlns:a16="http://schemas.microsoft.com/office/drawing/2014/main" val="3223737229"/>
                  </a:ext>
                </a:extLst>
              </a:tr>
              <a:tr h="882068">
                <a:tc gridSpan="3">
                  <a:txBody>
                    <a:bodyPr/>
                    <a:lstStyle/>
                    <a:p>
                      <a:pPr marL="0" indent="0" algn="l" rtl="0">
                        <a:buFont typeface="Wingdings" panose="05000000000000000000" pitchFamily="2" charset="2"/>
                        <a:buNone/>
                        <a:defRPr/>
                      </a:pPr>
                      <a:r>
                        <a:rPr lang="en-US" sz="2400" b="1" dirty="0">
                          <a:solidFill>
                            <a:srgbClr val="002060"/>
                          </a:solidFill>
                        </a:rPr>
                        <a:t>Function: </a:t>
                      </a:r>
                    </a:p>
                    <a:p>
                      <a:pPr marL="342900" indent="-342900" algn="l" rtl="0">
                        <a:buFont typeface="Arial" panose="020B0604020202020204" pitchFamily="34" charset="0"/>
                        <a:buChar char="•"/>
                        <a:defRPr/>
                      </a:pPr>
                      <a:r>
                        <a:rPr lang="en-US" sz="1600" b="1" dirty="0">
                          <a:solidFill>
                            <a:srgbClr val="002060"/>
                          </a:solidFill>
                        </a:rPr>
                        <a:t>production of antibodies.</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9183685"/>
                  </a:ext>
                </a:extLst>
              </a:tr>
              <a:tr h="476996">
                <a:tc rowSpan="2">
                  <a:txBody>
                    <a:bodyPr/>
                    <a:lstStyle/>
                    <a:p>
                      <a:pPr algn="ctr" rtl="1"/>
                      <a:endParaRPr lang="en-US" sz="2000" b="1" dirty="0">
                        <a:solidFill>
                          <a:srgbClr val="FF0000"/>
                        </a:solidFill>
                      </a:endParaRPr>
                    </a:p>
                    <a:p>
                      <a:pPr algn="ctr" rtl="1"/>
                      <a:endParaRPr lang="en-US" sz="2000" b="1" dirty="0">
                        <a:solidFill>
                          <a:srgbClr val="FF0000"/>
                        </a:solidFill>
                      </a:endParaRPr>
                    </a:p>
                    <a:p>
                      <a:pPr algn="ctr" rtl="1"/>
                      <a:endParaRPr lang="en-US" sz="2000" b="1" dirty="0">
                        <a:solidFill>
                          <a:srgbClr val="FF0000"/>
                        </a:solidFill>
                      </a:endParaRPr>
                    </a:p>
                    <a:p>
                      <a:pPr algn="ctr" rtl="1"/>
                      <a:endParaRPr lang="en-US" sz="2000" b="1" dirty="0">
                        <a:solidFill>
                          <a:srgbClr val="FF0000"/>
                        </a:solidFill>
                      </a:endParaRPr>
                    </a:p>
                    <a:p>
                      <a:pPr algn="ctr" rtl="1"/>
                      <a:endParaRPr lang="en-US" sz="2000" b="1" dirty="0">
                        <a:solidFill>
                          <a:srgbClr val="FF0000"/>
                        </a:solidFill>
                      </a:endParaRPr>
                    </a:p>
                    <a:p>
                      <a:pPr algn="ctr" rtl="1"/>
                      <a:endParaRPr lang="en-US" sz="2000" b="1" dirty="0">
                        <a:solidFill>
                          <a:srgbClr val="FF0000"/>
                        </a:solidFill>
                      </a:endParaRPr>
                    </a:p>
                    <a:p>
                      <a:pPr algn="ctr" rtl="0"/>
                      <a:r>
                        <a:rPr lang="en-US" sz="2000" b="1" dirty="0">
                          <a:solidFill>
                            <a:srgbClr val="FF0000"/>
                          </a:solidFill>
                        </a:rPr>
                        <a:t>Lingual</a:t>
                      </a:r>
                    </a:p>
                    <a:p>
                      <a:pPr algn="ctr" rtl="0"/>
                      <a:r>
                        <a:rPr lang="en-US" sz="2000" b="1" dirty="0">
                          <a:solidFill>
                            <a:srgbClr val="FF0000"/>
                          </a:solidFill>
                        </a:rPr>
                        <a:t>tonsils</a:t>
                      </a:r>
                      <a:endParaRPr lang="ar-SA" sz="2000" b="1" dirty="0">
                        <a:solidFill>
                          <a:srgbClr val="FF000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rtl="0"/>
                      <a:endParaRPr lang="en-US" sz="2000" b="1" dirty="0">
                        <a:solidFill>
                          <a:srgbClr val="FF0000"/>
                        </a:solidFill>
                      </a:endParaRPr>
                    </a:p>
                    <a:p>
                      <a:pPr algn="ctr" rtl="0"/>
                      <a:endParaRPr lang="en-US" sz="2000" b="1" dirty="0">
                        <a:solidFill>
                          <a:srgbClr val="FF0000"/>
                        </a:solidFill>
                      </a:endParaRPr>
                    </a:p>
                    <a:p>
                      <a:pPr algn="ctr" rtl="0"/>
                      <a:endParaRPr lang="en-US" sz="2000" b="1" dirty="0">
                        <a:solidFill>
                          <a:srgbClr val="FF0000"/>
                        </a:solidFill>
                      </a:endParaRPr>
                    </a:p>
                    <a:p>
                      <a:pPr algn="ctr" rtl="0"/>
                      <a:endParaRPr lang="en-US" sz="2000" b="1" dirty="0">
                        <a:solidFill>
                          <a:srgbClr val="FF0000"/>
                        </a:solidFill>
                      </a:endParaRPr>
                    </a:p>
                    <a:p>
                      <a:pPr algn="ctr" rtl="0"/>
                      <a:endParaRPr lang="en-US" sz="2000" b="1" dirty="0">
                        <a:solidFill>
                          <a:srgbClr val="FF0000"/>
                        </a:solidFill>
                      </a:endParaRPr>
                    </a:p>
                    <a:p>
                      <a:pPr algn="ctr" rtl="0"/>
                      <a:endParaRPr lang="en-US" sz="2000" b="1" dirty="0">
                        <a:solidFill>
                          <a:srgbClr val="FF0000"/>
                        </a:solidFill>
                      </a:endParaRPr>
                    </a:p>
                    <a:p>
                      <a:pPr algn="ctr" rtl="0"/>
                      <a:r>
                        <a:rPr lang="en-US" sz="2000" b="1" dirty="0">
                          <a:solidFill>
                            <a:srgbClr val="FF0000"/>
                          </a:solidFill>
                        </a:rPr>
                        <a:t>Pharyngeal </a:t>
                      </a:r>
                    </a:p>
                    <a:p>
                      <a:pPr algn="ctr" rtl="1"/>
                      <a:r>
                        <a:rPr lang="en-US" sz="2000" b="1" dirty="0">
                          <a:solidFill>
                            <a:srgbClr val="FF0000"/>
                          </a:solidFill>
                        </a:rPr>
                        <a:t>tonsils</a:t>
                      </a:r>
                    </a:p>
                    <a:p>
                      <a:pPr algn="ctr" rtl="1"/>
                      <a:endParaRPr lang="en-US" sz="2000" b="1" dirty="0">
                        <a:solidFill>
                          <a:srgbClr val="FF0000"/>
                        </a:solidFill>
                      </a:endParaRPr>
                    </a:p>
                    <a:p>
                      <a:pPr algn="ctr" rtl="1"/>
                      <a:endParaRPr lang="ar-SA" sz="2000" b="1" dirty="0">
                        <a:solidFill>
                          <a:srgbClr val="FF000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endParaRPr lang="en-US" sz="900" b="1" dirty="0">
                        <a:solidFill>
                          <a:srgbClr val="FF0000"/>
                        </a:solidFill>
                      </a:endParaRPr>
                    </a:p>
                    <a:p>
                      <a:pPr algn="ctr" rtl="0"/>
                      <a:r>
                        <a:rPr lang="en-US" sz="2000" b="1" dirty="0">
                          <a:solidFill>
                            <a:srgbClr val="FF0000"/>
                          </a:solidFill>
                        </a:rPr>
                        <a:t>palatine tonsils</a:t>
                      </a:r>
                      <a:endParaRPr lang="ar-SA" sz="2000" b="1" dirty="0">
                        <a:solidFill>
                          <a:srgbClr val="FF000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0995304"/>
                  </a:ext>
                </a:extLst>
              </a:tr>
              <a:tr h="3920303">
                <a:tc vMerge="1">
                  <a:txBody>
                    <a:bodyPr/>
                    <a:lstStyle/>
                    <a:p>
                      <a:pPr rtl="1"/>
                      <a:endParaRPr lang="ar-SA"/>
                    </a:p>
                  </a:txBody>
                  <a:tcPr/>
                </a:tc>
                <a:tc vMerge="1">
                  <a:txBody>
                    <a:bodyPr/>
                    <a:lstStyle/>
                    <a:p>
                      <a:pPr rtl="1"/>
                      <a:endParaRPr lang="ar-SA"/>
                    </a:p>
                  </a:txBody>
                  <a:tcPr/>
                </a:tc>
                <a:tc>
                  <a:txBody>
                    <a:bodyPr/>
                    <a:lstStyle/>
                    <a:p>
                      <a:pPr marL="285750" indent="-285750" algn="l" rtl="0">
                        <a:buClr>
                          <a:schemeClr val="tx1"/>
                        </a:buClr>
                        <a:buFont typeface="Arial" panose="020B0604020202020204" pitchFamily="34" charset="0"/>
                        <a:buChar char="•"/>
                        <a:defRPr/>
                      </a:pPr>
                      <a:r>
                        <a:rPr lang="en-US" sz="1600" dirty="0">
                          <a:solidFill>
                            <a:srgbClr val="FF0000"/>
                          </a:solidFill>
                        </a:rPr>
                        <a:t>Bilateral</a:t>
                      </a:r>
                      <a:r>
                        <a:rPr lang="en-US" sz="1600" dirty="0"/>
                        <a:t>, located at the entrance of the oral pharynx.</a:t>
                      </a:r>
                    </a:p>
                    <a:p>
                      <a:pPr marL="285750" indent="-285750" algn="l" rtl="0">
                        <a:buClr>
                          <a:schemeClr val="tx1"/>
                        </a:buClr>
                        <a:buFont typeface="Arial" panose="020B0604020202020204" pitchFamily="34" charset="0"/>
                        <a:buChar char="•"/>
                        <a:defRPr/>
                      </a:pPr>
                      <a:r>
                        <a:rPr lang="en-US" sz="1600" dirty="0"/>
                        <a:t>Incomplete </a:t>
                      </a:r>
                      <a:r>
                        <a:rPr lang="en-US" sz="1600" dirty="0">
                          <a:solidFill>
                            <a:srgbClr val="FF0000"/>
                          </a:solidFill>
                        </a:rPr>
                        <a:t>capsule</a:t>
                      </a:r>
                      <a:r>
                        <a:rPr lang="en-US" sz="1600" dirty="0"/>
                        <a:t> separates its deep aspect from the wall of the pharynx</a:t>
                      </a:r>
                      <a:r>
                        <a:rPr lang="en-US" sz="1600" b="1" dirty="0"/>
                        <a:t>.</a:t>
                      </a:r>
                      <a:endParaRPr lang="en-US" sz="1600" dirty="0"/>
                    </a:p>
                    <a:p>
                      <a:pPr marL="285750" indent="-285750" algn="l" rtl="0">
                        <a:buClr>
                          <a:schemeClr val="tx1"/>
                        </a:buClr>
                        <a:buFont typeface="Arial" panose="020B0604020202020204" pitchFamily="34" charset="0"/>
                        <a:buChar char="•"/>
                        <a:defRPr/>
                      </a:pPr>
                      <a:r>
                        <a:rPr lang="en-US" sz="1600" dirty="0"/>
                        <a:t>The superficial aspect is covered by stratified squamous nonkeratinized </a:t>
                      </a:r>
                      <a:r>
                        <a:rPr lang="en-US" sz="1600" dirty="0">
                          <a:solidFill>
                            <a:srgbClr val="FF0000"/>
                          </a:solidFill>
                        </a:rPr>
                        <a:t>epithelium</a:t>
                      </a:r>
                      <a:r>
                        <a:rPr lang="en-US" sz="1600" dirty="0"/>
                        <a:t> that dips into 10-12 </a:t>
                      </a:r>
                      <a:r>
                        <a:rPr lang="en-US" sz="1600" dirty="0">
                          <a:solidFill>
                            <a:srgbClr val="FF0000"/>
                          </a:solidFill>
                        </a:rPr>
                        <a:t>crypts</a:t>
                      </a:r>
                      <a:r>
                        <a:rPr lang="en-US" sz="1600" b="1" dirty="0"/>
                        <a:t>.</a:t>
                      </a:r>
                      <a:endParaRPr lang="en-US" sz="1600" dirty="0"/>
                    </a:p>
                    <a:p>
                      <a:pPr marL="285750" indent="-285750" algn="l" rtl="0">
                        <a:buClr>
                          <a:schemeClr val="tx1"/>
                        </a:buClr>
                        <a:buFont typeface="Arial" panose="020B0604020202020204" pitchFamily="34" charset="0"/>
                        <a:buChar char="•"/>
                        <a:defRPr/>
                      </a:pPr>
                      <a:r>
                        <a:rPr lang="en-US" sz="1600" dirty="0"/>
                        <a:t>The </a:t>
                      </a:r>
                      <a:r>
                        <a:rPr lang="en-US" sz="1600" dirty="0">
                          <a:solidFill>
                            <a:srgbClr val="FF0000"/>
                          </a:solidFill>
                        </a:rPr>
                        <a:t>parenchyma</a:t>
                      </a:r>
                      <a:r>
                        <a:rPr lang="en-US" sz="1600" dirty="0"/>
                        <a:t> is composed of </a:t>
                      </a:r>
                    </a:p>
                    <a:p>
                      <a:pPr marL="0" indent="0" algn="l" rtl="0">
                        <a:buClr>
                          <a:schemeClr val="tx1"/>
                        </a:buClr>
                        <a:buFont typeface="Arial" panose="020B0604020202020204" pitchFamily="34" charset="0"/>
                        <a:buNone/>
                        <a:defRPr/>
                      </a:pPr>
                      <a:r>
                        <a:rPr lang="en-US" sz="1600" dirty="0"/>
                        <a:t>lymphoid nodules with germinal centers.</a:t>
                      </a:r>
                      <a:endParaRPr lang="en-US" sz="1600" b="1" dirty="0"/>
                    </a:p>
                    <a:p>
                      <a:pPr rtl="1">
                        <a:buClr>
                          <a:schemeClr val="tx1"/>
                        </a:buClr>
                      </a:pPr>
                      <a:endParaRPr lang="ar-SA"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5294228"/>
                  </a:ext>
                </a:extLst>
              </a:tr>
            </a:tbl>
          </a:graphicData>
        </a:graphic>
      </p:graphicFrame>
      <p:pic>
        <p:nvPicPr>
          <p:cNvPr id="5" name="Picture 4" descr="F14_12">
            <a:extLst>
              <a:ext uri="{FF2B5EF4-FFF2-40B4-BE49-F238E27FC236}">
                <a16:creationId xmlns:a16="http://schemas.microsoft.com/office/drawing/2014/main" id="{2EB6BF11-06B6-4DE2-A2AD-2E7782D87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5940" b="4350"/>
          <a:stretch>
            <a:fillRect/>
          </a:stretch>
        </p:blipFill>
        <p:spPr bwMode="auto">
          <a:xfrm rot="5400000">
            <a:off x="5736736" y="3806408"/>
            <a:ext cx="1732455" cy="282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640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a:extLst>
              <a:ext uri="{FF2B5EF4-FFF2-40B4-BE49-F238E27FC236}">
                <a16:creationId xmlns:a16="http://schemas.microsoft.com/office/drawing/2014/main" id="{3A2AC191-2E1E-4799-8DCB-2229C702AC30}"/>
              </a:ext>
            </a:extLst>
          </p:cNvPr>
          <p:cNvGraphicFramePr>
            <a:graphicFrameLocks noGrp="1"/>
          </p:cNvGraphicFramePr>
          <p:nvPr>
            <p:ph idx="1"/>
            <p:extLst>
              <p:ext uri="{D42A27DB-BD31-4B8C-83A1-F6EECF244321}">
                <p14:modId xmlns:p14="http://schemas.microsoft.com/office/powerpoint/2010/main" val="965610935"/>
              </p:ext>
            </p:extLst>
          </p:nvPr>
        </p:nvGraphicFramePr>
        <p:xfrm>
          <a:off x="-4" y="0"/>
          <a:ext cx="12192004" cy="6857999"/>
        </p:xfrm>
        <a:graphic>
          <a:graphicData uri="http://schemas.openxmlformats.org/drawingml/2006/table">
            <a:tbl>
              <a:tblPr rtl="1" firstRow="1" bandRow="1">
                <a:tableStyleId>{5C22544A-7EE6-4342-B048-85BDC9FD1C3A}</a:tableStyleId>
              </a:tblPr>
              <a:tblGrid>
                <a:gridCol w="4064001">
                  <a:extLst>
                    <a:ext uri="{9D8B030D-6E8A-4147-A177-3AD203B41FA5}">
                      <a16:colId xmlns:a16="http://schemas.microsoft.com/office/drawing/2014/main" val="3551583035"/>
                    </a:ext>
                  </a:extLst>
                </a:gridCol>
                <a:gridCol w="2032001">
                  <a:extLst>
                    <a:ext uri="{9D8B030D-6E8A-4147-A177-3AD203B41FA5}">
                      <a16:colId xmlns:a16="http://schemas.microsoft.com/office/drawing/2014/main" val="914726798"/>
                    </a:ext>
                  </a:extLst>
                </a:gridCol>
                <a:gridCol w="2032001">
                  <a:extLst>
                    <a:ext uri="{9D8B030D-6E8A-4147-A177-3AD203B41FA5}">
                      <a16:colId xmlns:a16="http://schemas.microsoft.com/office/drawing/2014/main" val="3891452903"/>
                    </a:ext>
                  </a:extLst>
                </a:gridCol>
                <a:gridCol w="4064001">
                  <a:extLst>
                    <a:ext uri="{9D8B030D-6E8A-4147-A177-3AD203B41FA5}">
                      <a16:colId xmlns:a16="http://schemas.microsoft.com/office/drawing/2014/main" val="80192266"/>
                    </a:ext>
                  </a:extLst>
                </a:gridCol>
              </a:tblGrid>
              <a:tr h="724721">
                <a:tc gridSpan="4">
                  <a:txBody>
                    <a:bodyPr/>
                    <a:lstStyle/>
                    <a:p>
                      <a:pPr algn="ctr" rtl="0"/>
                      <a:r>
                        <a:rPr lang="en-US" sz="2800" b="1" i="0" dirty="0">
                          <a:solidFill>
                            <a:schemeClr val="bg1"/>
                          </a:solidFill>
                          <a:latin typeface="+mn-lt"/>
                        </a:rPr>
                        <a:t>SPLEEN</a:t>
                      </a:r>
                      <a:endParaRPr lang="ar-SA" sz="2800" i="0" dirty="0">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a:p>
                  </a:txBody>
                  <a:tcPr/>
                </a:tc>
                <a:tc hMerge="1">
                  <a:txBody>
                    <a:bodyPr/>
                    <a:lstStyle/>
                    <a:p>
                      <a:pPr rtl="1"/>
                      <a:endParaRPr lang="ar-SA" dirty="0"/>
                    </a:p>
                  </a:txBody>
                  <a:tcPr>
                    <a:lnL w="12700" cap="flat" cmpd="sng" algn="ctr">
                      <a:solidFill>
                        <a:srgbClr val="0070C0"/>
                      </a:solidFill>
                      <a:prstDash val="solid"/>
                      <a:round/>
                      <a:headEnd type="none" w="med" len="med"/>
                      <a:tailEnd type="none" w="med" len="med"/>
                    </a:lnL>
                  </a:tcPr>
                </a:tc>
                <a:tc hMerge="1">
                  <a:txBody>
                    <a:bodyPr/>
                    <a:lstStyle/>
                    <a:p>
                      <a:pPr rtl="1"/>
                      <a:endParaRPr lang="ar-SA"/>
                    </a:p>
                  </a:txBody>
                  <a:tcPr/>
                </a:tc>
                <a:extLst>
                  <a:ext uri="{0D108BD9-81ED-4DB2-BD59-A6C34878D82A}">
                    <a16:rowId xmlns:a16="http://schemas.microsoft.com/office/drawing/2014/main" val="1823326886"/>
                  </a:ext>
                </a:extLst>
              </a:tr>
              <a:tr h="2222637">
                <a:tc gridSpan="4">
                  <a:txBody>
                    <a:bodyPr/>
                    <a:lstStyle/>
                    <a:p>
                      <a:pPr marL="268288" indent="-268288" algn="l" rtl="0"/>
                      <a:r>
                        <a:rPr lang="en-US" sz="2400" b="1" dirty="0">
                          <a:solidFill>
                            <a:srgbClr val="002060"/>
                          </a:solidFill>
                        </a:rPr>
                        <a:t>Functions:</a:t>
                      </a:r>
                    </a:p>
                    <a:p>
                      <a:pPr marL="285750" indent="-285750" algn="l" rtl="0" eaLnBrk="1" hangingPunct="1">
                        <a:lnSpc>
                          <a:spcPct val="150000"/>
                        </a:lnSpc>
                        <a:buFont typeface="Arial" panose="020B0604020202020204" pitchFamily="34" charset="0"/>
                        <a:buChar char="•"/>
                        <a:defRPr/>
                      </a:pPr>
                      <a:r>
                        <a:rPr lang="en-US" altLang="en-US" sz="1600" b="0" dirty="0">
                          <a:solidFill>
                            <a:srgbClr val="002060"/>
                          </a:solidFill>
                        </a:rPr>
                        <a:t>Filtration of blood.</a:t>
                      </a:r>
                    </a:p>
                    <a:p>
                      <a:pPr marL="285750" indent="-285750" algn="l" rtl="0" eaLnBrk="1" hangingPunct="1">
                        <a:lnSpc>
                          <a:spcPct val="150000"/>
                        </a:lnSpc>
                        <a:buFont typeface="Arial" panose="020B0604020202020204" pitchFamily="34" charset="0"/>
                        <a:buChar char="•"/>
                        <a:defRPr/>
                      </a:pPr>
                      <a:r>
                        <a:rPr lang="en-US" altLang="en-US" sz="1600" b="0" dirty="0">
                          <a:solidFill>
                            <a:srgbClr val="002060"/>
                          </a:solidFill>
                        </a:rPr>
                        <a:t>Phagocytosis of old RBCs &amp; old blood platelets &amp; invading microorganisms.</a:t>
                      </a:r>
                    </a:p>
                    <a:p>
                      <a:pPr marL="285750" indent="-285750" algn="l" rtl="0" eaLnBrk="1" hangingPunct="1">
                        <a:lnSpc>
                          <a:spcPct val="150000"/>
                        </a:lnSpc>
                        <a:buFont typeface="Arial" panose="020B0604020202020204" pitchFamily="34" charset="0"/>
                        <a:buChar char="•"/>
                        <a:defRPr/>
                      </a:pPr>
                      <a:r>
                        <a:rPr lang="en-US" altLang="en-US" sz="1600" b="0" dirty="0">
                          <a:solidFill>
                            <a:srgbClr val="002060"/>
                          </a:solidFill>
                        </a:rPr>
                        <a:t>Production &amp; proliferation of immunocompetent B &amp; T lymphocytes.</a:t>
                      </a:r>
                    </a:p>
                    <a:p>
                      <a:pPr marL="285750" indent="-285750" algn="l" rtl="0" eaLnBrk="1" hangingPunct="1">
                        <a:lnSpc>
                          <a:spcPct val="150000"/>
                        </a:lnSpc>
                        <a:buFont typeface="Arial" panose="020B0604020202020204" pitchFamily="34" charset="0"/>
                        <a:buChar char="•"/>
                        <a:defRPr/>
                      </a:pPr>
                      <a:r>
                        <a:rPr lang="en-US" altLang="en-US" sz="1600" b="0" dirty="0">
                          <a:solidFill>
                            <a:srgbClr val="002060"/>
                          </a:solidFill>
                        </a:rPr>
                        <a:t>Production of antibodies. </a:t>
                      </a:r>
                      <a:endParaRPr lang="en-US" sz="1600" b="0" dirty="0">
                        <a:solidFill>
                          <a:srgbClr val="00206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a:p>
                  </a:txBody>
                  <a:tcPr/>
                </a:tc>
                <a:tc hMerge="1">
                  <a:txBody>
                    <a:bodyPr/>
                    <a:lstStyle/>
                    <a:p>
                      <a:pPr rtl="1"/>
                      <a:endParaRPr lang="ar-SA" dirty="0"/>
                    </a:p>
                  </a:txBody>
                  <a:tcPr>
                    <a:lnL w="12700" cap="flat" cmpd="sng" algn="ctr">
                      <a:solidFill>
                        <a:srgbClr val="0070C0"/>
                      </a:solidFill>
                      <a:prstDash val="solid"/>
                      <a:round/>
                      <a:headEnd type="none" w="med" len="med"/>
                      <a:tailEnd type="none" w="med" len="med"/>
                    </a:lnL>
                  </a:tcPr>
                </a:tc>
                <a:tc hMerge="1">
                  <a:txBody>
                    <a:bodyPr/>
                    <a:lstStyle/>
                    <a:p>
                      <a:pPr rtl="1"/>
                      <a:endParaRPr lang="ar-SA"/>
                    </a:p>
                  </a:txBody>
                  <a:tcPr/>
                </a:tc>
                <a:extLst>
                  <a:ext uri="{0D108BD9-81ED-4DB2-BD59-A6C34878D82A}">
                    <a16:rowId xmlns:a16="http://schemas.microsoft.com/office/drawing/2014/main" val="1243006044"/>
                  </a:ext>
                </a:extLst>
              </a:tr>
              <a:tr h="569262">
                <a:tc gridSpan="2">
                  <a:txBody>
                    <a:bodyPr/>
                    <a:lstStyle/>
                    <a:p>
                      <a:pPr algn="ctr" rtl="1"/>
                      <a:r>
                        <a:rPr lang="en-US" altLang="en-US" sz="2400" b="1" dirty="0">
                          <a:solidFill>
                            <a:srgbClr val="FF0000"/>
                          </a:solidFill>
                          <a:latin typeface="+mn-lt"/>
                          <a:cs typeface="Times New Roman" panose="02020603050405020304" pitchFamily="18" charset="0"/>
                        </a:rPr>
                        <a:t>(B) Parenchyma</a:t>
                      </a:r>
                      <a:endParaRPr lang="ar-SA" sz="2400" dirty="0">
                        <a:solidFill>
                          <a:srgbClr val="FF0000"/>
                        </a:solidFill>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a:p>
                  </a:txBody>
                  <a:tcPr/>
                </a:tc>
                <a:tc gridSpan="2">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en-US" altLang="en-US" sz="2400" b="1" dirty="0">
                          <a:solidFill>
                            <a:srgbClr val="FF0000"/>
                          </a:solidFill>
                          <a:latin typeface="+mn-lt"/>
                          <a:cs typeface="Times New Roman" panose="02020603050405020304" pitchFamily="18" charset="0"/>
                        </a:rPr>
                        <a:t>(A) Stroma</a:t>
                      </a:r>
                      <a:endParaRPr lang="ar-SA" sz="2400" dirty="0">
                        <a:solidFill>
                          <a:srgbClr val="FF0000"/>
                        </a:solidFill>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a:p>
                  </a:txBody>
                  <a:tcPr/>
                </a:tc>
                <a:extLst>
                  <a:ext uri="{0D108BD9-81ED-4DB2-BD59-A6C34878D82A}">
                    <a16:rowId xmlns:a16="http://schemas.microsoft.com/office/drawing/2014/main" val="1959259824"/>
                  </a:ext>
                </a:extLst>
              </a:tr>
              <a:tr h="2760879">
                <a:tc>
                  <a:txBody>
                    <a:bodyPr/>
                    <a:lstStyle/>
                    <a:p>
                      <a:pPr marL="800100" lvl="1" indent="-342900" algn="l" rtl="0">
                        <a:lnSpc>
                          <a:spcPct val="100000"/>
                        </a:lnSpc>
                        <a:buFont typeface="Arial" panose="020B0604020202020204" pitchFamily="34" charset="0"/>
                        <a:buChar char="•"/>
                      </a:pPr>
                      <a:r>
                        <a:rPr lang="en-US" altLang="en-US" sz="1600" b="0" dirty="0">
                          <a:solidFill>
                            <a:schemeClr val="accent1">
                              <a:lumMod val="75000"/>
                            </a:schemeClr>
                          </a:solidFill>
                          <a:latin typeface="+mn-lt"/>
                          <a:cs typeface="Times New Roman" pitchFamily="18" charset="0"/>
                        </a:rPr>
                        <a:t>White pulp.</a:t>
                      </a:r>
                    </a:p>
                    <a:p>
                      <a:pPr marL="800100" lvl="1" indent="-342900" algn="l" rtl="0">
                        <a:lnSpc>
                          <a:spcPct val="100000"/>
                        </a:lnSpc>
                        <a:buFont typeface="Arial" panose="020B0604020202020204" pitchFamily="34" charset="0"/>
                        <a:buChar char="•"/>
                      </a:pPr>
                      <a:r>
                        <a:rPr lang="en-US" altLang="en-US" sz="1600" b="0" dirty="0">
                          <a:solidFill>
                            <a:schemeClr val="accent1">
                              <a:lumMod val="75000"/>
                            </a:schemeClr>
                          </a:solidFill>
                          <a:latin typeface="+mn-lt"/>
                          <a:cs typeface="Times New Roman" pitchFamily="18" charset="0"/>
                        </a:rPr>
                        <a:t>Red pulp.</a:t>
                      </a:r>
                    </a:p>
                    <a:p>
                      <a:pPr marL="285750" indent="-285750" algn="l" rtl="0">
                        <a:buFont typeface="Arial" panose="020B0604020202020204" pitchFamily="34" charset="0"/>
                        <a:buChar char="•"/>
                      </a:pPr>
                      <a:endParaRPr lang="ar-SA" sz="1600" b="0" dirty="0">
                        <a:solidFill>
                          <a:srgbClr val="00B0F0"/>
                        </a:solidFill>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rtl="1">
                        <a:buFont typeface="Arial" panose="020B0604020202020204" pitchFamily="34" charset="0"/>
                        <a:buChar char="•"/>
                      </a:pPr>
                      <a:endParaRPr lang="ar-SA" sz="16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rtl="0"/>
                      <a:endParaRPr lang="ar-SA"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03275" indent="-285750" algn="l" rtl="0" eaLnBrk="1" hangingPunct="1">
                        <a:buFont typeface="Arial" panose="020B0604020202020204" pitchFamily="34" charset="0"/>
                        <a:buChar char="•"/>
                        <a:tabLst>
                          <a:tab pos="720725" algn="l"/>
                        </a:tabLst>
                      </a:pPr>
                      <a:r>
                        <a:rPr lang="en-US" altLang="en-US" sz="1600" b="0" dirty="0">
                          <a:solidFill>
                            <a:srgbClr val="0033CC"/>
                          </a:solidFill>
                          <a:latin typeface="+mn-lt"/>
                          <a:cs typeface="Times New Roman" panose="02020603050405020304" pitchFamily="18" charset="0"/>
                        </a:rPr>
                        <a:t>Capsule.                         </a:t>
                      </a:r>
                    </a:p>
                    <a:p>
                      <a:pPr marL="803275" indent="-285750" algn="l" rtl="0" eaLnBrk="1" hangingPunct="1">
                        <a:buFont typeface="Arial" panose="020B0604020202020204" pitchFamily="34" charset="0"/>
                        <a:buChar char="•"/>
                        <a:tabLst>
                          <a:tab pos="720725" algn="l"/>
                        </a:tabLst>
                      </a:pPr>
                      <a:r>
                        <a:rPr lang="en-US" altLang="en-US" sz="1600" b="0" dirty="0">
                          <a:solidFill>
                            <a:srgbClr val="0033CC"/>
                          </a:solidFill>
                          <a:latin typeface="+mn-lt"/>
                          <a:cs typeface="Times New Roman" panose="02020603050405020304" pitchFamily="18" charset="0"/>
                        </a:rPr>
                        <a:t>Trabeculae.</a:t>
                      </a:r>
                    </a:p>
                    <a:p>
                      <a:pPr marL="803275" indent="-285750" algn="l" rtl="0" eaLnBrk="1" hangingPunct="1">
                        <a:buFont typeface="Arial" panose="020B0604020202020204" pitchFamily="34" charset="0"/>
                        <a:buChar char="•"/>
                        <a:tabLst>
                          <a:tab pos="720725" algn="l"/>
                        </a:tabLst>
                      </a:pPr>
                      <a:r>
                        <a:rPr lang="en-US" altLang="en-US" sz="1600" b="0" dirty="0">
                          <a:solidFill>
                            <a:srgbClr val="0033CC"/>
                          </a:solidFill>
                          <a:latin typeface="+mn-lt"/>
                          <a:cs typeface="Times New Roman" panose="02020603050405020304" pitchFamily="18" charset="0"/>
                        </a:rPr>
                        <a:t>Reticular C.T.</a:t>
                      </a:r>
                      <a:endParaRPr lang="ar-SA" sz="1600" b="0" dirty="0">
                        <a:solidFill>
                          <a:srgbClr val="0033CC"/>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2917075"/>
                  </a:ext>
                </a:extLst>
              </a:tr>
              <a:tr h="580500">
                <a:tc gridSpan="4">
                  <a:txBody>
                    <a:bodyPr/>
                    <a:lstStyle/>
                    <a:p>
                      <a:pPr algn="l" rtl="0"/>
                      <a:r>
                        <a:rPr lang="en-US" sz="2000" b="1" dirty="0">
                          <a:solidFill>
                            <a:srgbClr val="FF0000"/>
                          </a:solidFill>
                          <a:latin typeface="+mn-lt"/>
                        </a:rPr>
                        <a:t>Note: No cortex, No medulla,</a:t>
                      </a:r>
                      <a:r>
                        <a:rPr lang="en-US" sz="2000" b="1" dirty="0">
                          <a:solidFill>
                            <a:srgbClr val="FF0000"/>
                          </a:solidFill>
                        </a:rPr>
                        <a:t> No afferent lymphatic vessel.</a:t>
                      </a:r>
                      <a:endParaRPr lang="ar-SA" sz="2000" b="1" dirty="0">
                        <a:solidFill>
                          <a:srgbClr val="FF0000"/>
                        </a:solidFill>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a:p>
                  </a:txBody>
                  <a:tcPr/>
                </a:tc>
                <a:tc hMerge="1">
                  <a:txBody>
                    <a:bodyPr/>
                    <a:lstStyle/>
                    <a:p>
                      <a:pPr algn="l" rtl="0"/>
                      <a:endParaRPr lang="ar-SA"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a:p>
                  </a:txBody>
                  <a:tcPr/>
                </a:tc>
                <a:extLst>
                  <a:ext uri="{0D108BD9-81ED-4DB2-BD59-A6C34878D82A}">
                    <a16:rowId xmlns:a16="http://schemas.microsoft.com/office/drawing/2014/main" val="1296148482"/>
                  </a:ext>
                </a:extLst>
              </a:tr>
            </a:tbl>
          </a:graphicData>
        </a:graphic>
      </p:graphicFrame>
      <p:pic>
        <p:nvPicPr>
          <p:cNvPr id="6" name="Picture 4" descr="F14_27">
            <a:extLst>
              <a:ext uri="{FF2B5EF4-FFF2-40B4-BE49-F238E27FC236}">
                <a16:creationId xmlns:a16="http://schemas.microsoft.com/office/drawing/2014/main" id="{9E5F8CD5-8E16-491E-9E2C-89455E949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356" y="3536577"/>
            <a:ext cx="4053283" cy="272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003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0689228-86DE-4F6A-A042-98B134F0D446}"/>
              </a:ext>
            </a:extLst>
          </p:cNvPr>
          <p:cNvSpPr>
            <a:spLocks noGrp="1"/>
          </p:cNvSpPr>
          <p:nvPr>
            <p:ph idx="1"/>
          </p:nvPr>
        </p:nvSpPr>
        <p:spPr>
          <a:xfrm>
            <a:off x="525097" y="484727"/>
            <a:ext cx="9150747" cy="2555371"/>
          </a:xfrm>
        </p:spPr>
        <p:txBody>
          <a:bodyPr/>
          <a:lstStyle/>
          <a:p>
            <a:pPr algn="l" rtl="0">
              <a:buClr>
                <a:schemeClr val="accent1">
                  <a:lumMod val="50000"/>
                </a:schemeClr>
              </a:buClr>
              <a:buFont typeface="Wingdings" panose="05000000000000000000" pitchFamily="2" charset="2"/>
              <a:buChar char="Ø"/>
            </a:pPr>
            <a:r>
              <a:rPr lang="en-US" altLang="en-US" sz="2000" b="1" dirty="0">
                <a:solidFill>
                  <a:schemeClr val="accent1">
                    <a:lumMod val="50000"/>
                  </a:schemeClr>
                </a:solidFill>
              </a:rPr>
              <a:t>STROMA OF SPLEEN:</a:t>
            </a:r>
          </a:p>
          <a:p>
            <a:pPr algn="l" rtl="0">
              <a:spcBef>
                <a:spcPts val="0"/>
              </a:spcBef>
              <a:buClr>
                <a:schemeClr val="accent1">
                  <a:lumMod val="50000"/>
                </a:schemeClr>
              </a:buClr>
              <a:buFont typeface="Arial" panose="020B0604020202020204" pitchFamily="34" charset="0"/>
              <a:buChar char="•"/>
            </a:pPr>
            <a:r>
              <a:rPr lang="en-US" sz="1600" b="1" dirty="0">
                <a:solidFill>
                  <a:schemeClr val="accent1">
                    <a:lumMod val="75000"/>
                  </a:schemeClr>
                </a:solidFill>
              </a:rPr>
              <a:t>Capsule:</a:t>
            </a:r>
            <a:endParaRPr lang="en-US" sz="1600" b="1" dirty="0">
              <a:solidFill>
                <a:schemeClr val="tx1"/>
              </a:solidFill>
            </a:endParaRPr>
          </a:p>
          <a:p>
            <a:pPr marL="0" indent="0" algn="l" rtl="0">
              <a:spcBef>
                <a:spcPts val="0"/>
              </a:spcBef>
              <a:buClr>
                <a:schemeClr val="accent1">
                  <a:lumMod val="50000"/>
                </a:schemeClr>
              </a:buClr>
              <a:buNone/>
            </a:pPr>
            <a:r>
              <a:rPr lang="en-US" sz="1400" dirty="0">
                <a:solidFill>
                  <a:schemeClr val="tx1"/>
                </a:solidFill>
              </a:rPr>
              <a:t>1- is covered by visceral layer of peritoneum; mesothelium</a:t>
            </a:r>
          </a:p>
          <a:p>
            <a:pPr marL="0" indent="0" algn="l" rtl="0">
              <a:spcBef>
                <a:spcPts val="0"/>
              </a:spcBef>
              <a:buClr>
                <a:schemeClr val="accent1">
                  <a:lumMod val="50000"/>
                </a:schemeClr>
              </a:buClr>
              <a:buNone/>
            </a:pPr>
            <a:r>
              <a:rPr lang="en-US" sz="1400" dirty="0">
                <a:solidFill>
                  <a:schemeClr val="tx1"/>
                </a:solidFill>
              </a:rPr>
              <a:t>2- Is formed of fibromuscular C.T. : </a:t>
            </a:r>
            <a:r>
              <a:rPr lang="en-US" sz="1400" dirty="0">
                <a:solidFill>
                  <a:srgbClr val="FF0000"/>
                </a:solidFill>
              </a:rPr>
              <a:t>Dense fibrous C.T.</a:t>
            </a:r>
            <a:r>
              <a:rPr lang="en-US" sz="1400" dirty="0">
                <a:solidFill>
                  <a:schemeClr val="tx1"/>
                </a:solidFill>
              </a:rPr>
              <a:t> + </a:t>
            </a:r>
            <a:r>
              <a:rPr lang="en-US" sz="1400" dirty="0">
                <a:solidFill>
                  <a:srgbClr val="FF0000"/>
                </a:solidFill>
              </a:rPr>
              <a:t>smooth  muscle cells</a:t>
            </a:r>
            <a:r>
              <a:rPr lang="en-US" sz="1400" dirty="0">
                <a:solidFill>
                  <a:schemeClr val="tx1"/>
                </a:solidFill>
              </a:rPr>
              <a:t>.</a:t>
            </a:r>
            <a:endParaRPr lang="en-US" sz="1400" b="1" dirty="0">
              <a:solidFill>
                <a:schemeClr val="accent1">
                  <a:lumMod val="75000"/>
                </a:schemeClr>
              </a:solidFill>
            </a:endParaRPr>
          </a:p>
          <a:p>
            <a:pPr algn="l" rtl="0">
              <a:spcBef>
                <a:spcPts val="0"/>
              </a:spcBef>
              <a:buClr>
                <a:schemeClr val="accent1">
                  <a:lumMod val="50000"/>
                </a:schemeClr>
              </a:buClr>
              <a:buFont typeface="Arial" panose="020B0604020202020204" pitchFamily="34" charset="0"/>
              <a:buChar char="•"/>
            </a:pPr>
            <a:r>
              <a:rPr lang="en-US" sz="1600" b="1" dirty="0">
                <a:solidFill>
                  <a:schemeClr val="accent1">
                    <a:lumMod val="75000"/>
                  </a:schemeClr>
                </a:solidFill>
              </a:rPr>
              <a:t>Trabeculae:</a:t>
            </a:r>
          </a:p>
          <a:p>
            <a:pPr marL="0" indent="0" algn="l" rtl="0">
              <a:spcBef>
                <a:spcPts val="0"/>
              </a:spcBef>
              <a:buClr>
                <a:schemeClr val="accent1">
                  <a:lumMod val="50000"/>
                </a:schemeClr>
              </a:buClr>
              <a:buNone/>
            </a:pPr>
            <a:r>
              <a:rPr lang="en-US" sz="1400" dirty="0">
                <a:solidFill>
                  <a:schemeClr val="tx1"/>
                </a:solidFill>
              </a:rPr>
              <a:t>Are</a:t>
            </a:r>
            <a:r>
              <a:rPr lang="en-US" sz="1400" b="1" dirty="0">
                <a:solidFill>
                  <a:schemeClr val="tx1"/>
                </a:solidFill>
              </a:rPr>
              <a:t> </a:t>
            </a:r>
            <a:r>
              <a:rPr lang="en-US" sz="1400" dirty="0">
                <a:solidFill>
                  <a:schemeClr val="tx1"/>
                </a:solidFill>
              </a:rPr>
              <a:t>irregular, incomplete, divide the spleen into intercommunicating compartments (lobules).</a:t>
            </a:r>
            <a:endParaRPr lang="en-US" sz="1400" b="1" dirty="0">
              <a:solidFill>
                <a:schemeClr val="accent1">
                  <a:lumMod val="75000"/>
                </a:schemeClr>
              </a:solidFill>
            </a:endParaRPr>
          </a:p>
          <a:p>
            <a:pPr algn="l" rtl="0">
              <a:spcBef>
                <a:spcPts val="0"/>
              </a:spcBef>
              <a:buClr>
                <a:schemeClr val="accent1">
                  <a:lumMod val="50000"/>
                </a:schemeClr>
              </a:buClr>
              <a:buFont typeface="Arial" panose="020B0604020202020204" pitchFamily="34" charset="0"/>
              <a:buChar char="•"/>
            </a:pPr>
            <a:r>
              <a:rPr lang="en-US" sz="1600" b="1" dirty="0">
                <a:solidFill>
                  <a:schemeClr val="accent1">
                    <a:lumMod val="75000"/>
                  </a:schemeClr>
                </a:solidFill>
              </a:rPr>
              <a:t>Reticular C.T. :</a:t>
            </a:r>
          </a:p>
          <a:p>
            <a:pPr marL="0" indent="0" algn="l" rtl="0">
              <a:spcBef>
                <a:spcPts val="0"/>
              </a:spcBef>
              <a:buClr>
                <a:schemeClr val="accent1">
                  <a:lumMod val="50000"/>
                </a:schemeClr>
              </a:buClr>
              <a:buNone/>
            </a:pPr>
            <a:r>
              <a:rPr lang="en-US" sz="1400" dirty="0">
                <a:solidFill>
                  <a:schemeClr val="bg2">
                    <a:lumMod val="50000"/>
                  </a:schemeClr>
                </a:solidFill>
              </a:rPr>
              <a:t>Reticular connective tissue located in lymph nodes, bone marrow, spleen and liver.</a:t>
            </a:r>
          </a:p>
          <a:p>
            <a:pPr marL="263525" indent="0" algn="l" rtl="0">
              <a:buNone/>
            </a:pPr>
            <a:endParaRPr lang="en-US" sz="2000" b="1" dirty="0">
              <a:solidFill>
                <a:schemeClr val="accent1">
                  <a:lumMod val="75000"/>
                </a:schemeClr>
              </a:solidFill>
            </a:endParaRPr>
          </a:p>
          <a:p>
            <a:pPr algn="l" rtl="0"/>
            <a:endParaRPr lang="ar-SA" dirty="0"/>
          </a:p>
        </p:txBody>
      </p:sp>
      <p:sp>
        <p:nvSpPr>
          <p:cNvPr id="6" name="عنصر نائب للمحتوى 2">
            <a:extLst>
              <a:ext uri="{FF2B5EF4-FFF2-40B4-BE49-F238E27FC236}">
                <a16:creationId xmlns:a16="http://schemas.microsoft.com/office/drawing/2014/main" id="{635F58A3-E3D7-4F46-A5F0-00B851428053}"/>
              </a:ext>
            </a:extLst>
          </p:cNvPr>
          <p:cNvSpPr txBox="1">
            <a:spLocks/>
          </p:cNvSpPr>
          <p:nvPr/>
        </p:nvSpPr>
        <p:spPr>
          <a:xfrm>
            <a:off x="525097" y="2945111"/>
            <a:ext cx="9841535" cy="368727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algn="l" rtl="0">
              <a:buClr>
                <a:schemeClr val="accent1">
                  <a:lumMod val="50000"/>
                </a:schemeClr>
              </a:buClr>
              <a:buFont typeface="Wingdings" panose="05000000000000000000" pitchFamily="2" charset="2"/>
              <a:buChar char="Ø"/>
            </a:pPr>
            <a:r>
              <a:rPr lang="en-US" altLang="en-US" sz="2000" b="1" dirty="0">
                <a:solidFill>
                  <a:schemeClr val="accent1">
                    <a:lumMod val="50000"/>
                  </a:schemeClr>
                </a:solidFill>
              </a:rPr>
              <a:t>PARENCHYMA OF SPLEEN:</a:t>
            </a:r>
            <a:endParaRPr lang="en-US" sz="2000" b="1" dirty="0">
              <a:solidFill>
                <a:schemeClr val="accent1">
                  <a:lumMod val="75000"/>
                </a:schemeClr>
              </a:solidFill>
            </a:endParaRPr>
          </a:p>
          <a:p>
            <a:pPr marL="82550" indent="0" algn="l" rtl="0">
              <a:spcBef>
                <a:spcPts val="0"/>
              </a:spcBef>
              <a:buFont typeface="Wingdings 3" charset="2"/>
              <a:buNone/>
            </a:pPr>
            <a:r>
              <a:rPr lang="en-US" sz="1600" b="1" dirty="0">
                <a:solidFill>
                  <a:schemeClr val="accent1">
                    <a:lumMod val="75000"/>
                  </a:schemeClr>
                </a:solidFill>
              </a:rPr>
              <a:t>(A) White Pulp:</a:t>
            </a:r>
          </a:p>
          <a:p>
            <a:pPr marL="82550" indent="0" algn="l" rtl="0">
              <a:spcBef>
                <a:spcPts val="0"/>
              </a:spcBef>
              <a:buFont typeface="Wingdings 3" charset="2"/>
              <a:buNone/>
            </a:pPr>
            <a:r>
              <a:rPr lang="en-US" sz="1400" b="1" u="sng" dirty="0">
                <a:solidFill>
                  <a:srgbClr val="0033CC"/>
                </a:solidFill>
              </a:rPr>
              <a:t>1) Periarterial lymphatic sheaths (PALS)</a:t>
            </a:r>
            <a:r>
              <a:rPr lang="en-US" sz="1400" b="1" dirty="0">
                <a:solidFill>
                  <a:srgbClr val="0033CC"/>
                </a:solidFill>
              </a:rPr>
              <a:t>: </a:t>
            </a:r>
            <a:r>
              <a:rPr lang="en-US" sz="1400" dirty="0">
                <a:solidFill>
                  <a:schemeClr val="tx1"/>
                </a:solidFill>
              </a:rPr>
              <a:t>housing T lymphocytes.</a:t>
            </a:r>
          </a:p>
          <a:p>
            <a:pPr marL="82550" indent="0" algn="l" rtl="0">
              <a:spcBef>
                <a:spcPts val="0"/>
              </a:spcBef>
              <a:buFont typeface="Wingdings 3" charset="2"/>
              <a:buNone/>
            </a:pPr>
            <a:r>
              <a:rPr lang="en-US" sz="1400" b="1" u="sng" dirty="0">
                <a:solidFill>
                  <a:srgbClr val="0033CC"/>
                </a:solidFill>
              </a:rPr>
              <a:t>2) Lymphoid follicles (with germinal centers)</a:t>
            </a:r>
            <a:r>
              <a:rPr lang="en-US" sz="1400" b="1" dirty="0">
                <a:solidFill>
                  <a:srgbClr val="0033CC"/>
                </a:solidFill>
              </a:rPr>
              <a:t>: </a:t>
            </a:r>
            <a:r>
              <a:rPr lang="en-US" sz="1400" dirty="0">
                <a:solidFill>
                  <a:schemeClr val="tx1"/>
                </a:solidFill>
              </a:rPr>
              <a:t>housing B lymphocytes.</a:t>
            </a:r>
          </a:p>
          <a:p>
            <a:pPr marL="82550" indent="0" algn="l" rtl="0">
              <a:spcBef>
                <a:spcPts val="0"/>
              </a:spcBef>
              <a:buFont typeface="Wingdings 3" charset="2"/>
              <a:buNone/>
            </a:pPr>
            <a:r>
              <a:rPr lang="en-US" sz="1400" b="1" dirty="0">
                <a:solidFill>
                  <a:srgbClr val="FF0000"/>
                </a:solidFill>
              </a:rPr>
              <a:t>Note: Both 1&amp;2 have the centrically located central artery (central arteriole)</a:t>
            </a:r>
            <a:br>
              <a:rPr lang="en-US" sz="1400" b="1" dirty="0">
                <a:solidFill>
                  <a:srgbClr val="FF0000"/>
                </a:solidFill>
              </a:rPr>
            </a:br>
            <a:r>
              <a:rPr lang="en-US" sz="1400" b="1" dirty="0">
                <a:solidFill>
                  <a:srgbClr val="FF0000"/>
                </a:solidFill>
              </a:rPr>
              <a:t>(follicular arteriole). </a:t>
            </a:r>
          </a:p>
          <a:p>
            <a:pPr marL="82550" indent="0" algn="l" rtl="0">
              <a:spcBef>
                <a:spcPts val="0"/>
              </a:spcBef>
              <a:buFont typeface="Wingdings 3" charset="2"/>
              <a:buNone/>
              <a:tabLst>
                <a:tab pos="263525" algn="l"/>
              </a:tabLst>
            </a:pPr>
            <a:r>
              <a:rPr lang="en-US" sz="1600" b="1" dirty="0">
                <a:solidFill>
                  <a:schemeClr val="accent1">
                    <a:lumMod val="75000"/>
                  </a:schemeClr>
                </a:solidFill>
              </a:rPr>
              <a:t>(B) Red pulp:</a:t>
            </a:r>
          </a:p>
          <a:p>
            <a:pPr marL="82550" indent="0" algn="l" rtl="0">
              <a:spcBef>
                <a:spcPts val="0"/>
              </a:spcBef>
              <a:buFont typeface="Wingdings 3" charset="2"/>
              <a:buNone/>
              <a:tabLst>
                <a:tab pos="263525" algn="l"/>
              </a:tabLst>
            </a:pPr>
            <a:r>
              <a:rPr lang="en-US" sz="1400" b="1" u="sng" dirty="0">
                <a:solidFill>
                  <a:srgbClr val="0033CC"/>
                </a:solidFill>
              </a:rPr>
              <a:t>1) Splenic (pulp) cords:</a:t>
            </a:r>
            <a:r>
              <a:rPr lang="en-US" sz="1400" dirty="0"/>
              <a:t>	</a:t>
            </a:r>
          </a:p>
          <a:p>
            <a:pPr marL="82550" indent="0" algn="l" rtl="0">
              <a:spcBef>
                <a:spcPts val="0"/>
              </a:spcBef>
              <a:buFont typeface="Wingdings 3" charset="2"/>
              <a:buNone/>
              <a:tabLst>
                <a:tab pos="263525" algn="l"/>
              </a:tabLst>
            </a:pPr>
            <a:r>
              <a:rPr lang="en-US" sz="1400" dirty="0">
                <a:solidFill>
                  <a:schemeClr val="tx1"/>
                </a:solidFill>
              </a:rPr>
              <a:t>Extravasated blood cells, plasma cells, macrophages &amp; reticular cells and fibers.</a:t>
            </a:r>
          </a:p>
          <a:p>
            <a:pPr marL="82550" indent="0" algn="l" rtl="0">
              <a:spcBef>
                <a:spcPts val="0"/>
              </a:spcBef>
              <a:buFont typeface="Wingdings 3" charset="2"/>
              <a:buNone/>
              <a:tabLst>
                <a:tab pos="263525" algn="l"/>
              </a:tabLst>
            </a:pPr>
            <a:r>
              <a:rPr lang="en-US" sz="1400" b="1" u="sng" dirty="0">
                <a:solidFill>
                  <a:srgbClr val="0033CC"/>
                </a:solidFill>
              </a:rPr>
              <a:t>2) Splenic blood sinusoids:</a:t>
            </a:r>
          </a:p>
          <a:p>
            <a:pPr marL="82550" indent="0" algn="l" rtl="0">
              <a:spcBef>
                <a:spcPts val="0"/>
              </a:spcBef>
              <a:buFont typeface="Wingdings 3" charset="2"/>
              <a:buNone/>
              <a:tabLst>
                <a:tab pos="263525" algn="l"/>
              </a:tabLst>
            </a:pPr>
            <a:r>
              <a:rPr lang="en-US" sz="1400" dirty="0">
                <a:solidFill>
                  <a:schemeClr val="tx1"/>
                </a:solidFill>
              </a:rPr>
              <a:t>Are lined with elongated fusiform endothelial cells with large intercellular spaces </a:t>
            </a:r>
            <a:br>
              <a:rPr lang="en-US" sz="1400" dirty="0">
                <a:solidFill>
                  <a:schemeClr val="tx1"/>
                </a:solidFill>
              </a:rPr>
            </a:br>
            <a:r>
              <a:rPr lang="en-US" sz="1400" dirty="0">
                <a:solidFill>
                  <a:schemeClr val="tx1"/>
                </a:solidFill>
              </a:rPr>
              <a:t>&amp; supported by discontinuous, circular basement membrane.</a:t>
            </a:r>
          </a:p>
          <a:p>
            <a:pPr marL="82550" indent="0" algn="l" rtl="0">
              <a:buFont typeface="Wingdings 3" charset="2"/>
              <a:buNone/>
            </a:pPr>
            <a:endParaRPr lang="en-US" b="1" dirty="0">
              <a:solidFill>
                <a:schemeClr val="tx1"/>
              </a:solidFill>
            </a:endParaRPr>
          </a:p>
          <a:p>
            <a:pPr marL="0" indent="0" algn="l" rtl="0">
              <a:buFont typeface="Wingdings 3" charset="2"/>
              <a:buNone/>
            </a:pPr>
            <a:endParaRPr lang="ar-SA" dirty="0"/>
          </a:p>
        </p:txBody>
      </p:sp>
      <p:pic>
        <p:nvPicPr>
          <p:cNvPr id="7" name="Picture 4" descr="16">
            <a:extLst>
              <a:ext uri="{FF2B5EF4-FFF2-40B4-BE49-F238E27FC236}">
                <a16:creationId xmlns:a16="http://schemas.microsoft.com/office/drawing/2014/main" id="{6D27FCA1-CD06-4B7D-81C2-68A1E46BC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323" y="2793154"/>
            <a:ext cx="2048128" cy="182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F14_31">
            <a:extLst>
              <a:ext uri="{FF2B5EF4-FFF2-40B4-BE49-F238E27FC236}">
                <a16:creationId xmlns:a16="http://schemas.microsoft.com/office/drawing/2014/main" id="{E76D3682-55BC-4B43-B8FF-572B9A00E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323" y="4796396"/>
            <a:ext cx="2279530" cy="176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787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a:extLst>
              <a:ext uri="{FF2B5EF4-FFF2-40B4-BE49-F238E27FC236}">
                <a16:creationId xmlns:a16="http://schemas.microsoft.com/office/drawing/2014/main" id="{C93ACFAC-BE82-446E-AD1C-0C64218A34D3}"/>
              </a:ext>
            </a:extLst>
          </p:cNvPr>
          <p:cNvGraphicFramePr>
            <a:graphicFrameLocks noGrp="1"/>
          </p:cNvGraphicFramePr>
          <p:nvPr>
            <p:ph idx="1"/>
            <p:extLst>
              <p:ext uri="{D42A27DB-BD31-4B8C-83A1-F6EECF244321}">
                <p14:modId xmlns:p14="http://schemas.microsoft.com/office/powerpoint/2010/main" val="1578639801"/>
              </p:ext>
            </p:extLst>
          </p:nvPr>
        </p:nvGraphicFramePr>
        <p:xfrm>
          <a:off x="173006" y="456239"/>
          <a:ext cx="9148276" cy="1565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ربع نص 4">
            <a:extLst>
              <a:ext uri="{FF2B5EF4-FFF2-40B4-BE49-F238E27FC236}">
                <a16:creationId xmlns:a16="http://schemas.microsoft.com/office/drawing/2014/main" id="{6BC2088B-B86B-4725-AAF3-6A7283D2BCBA}"/>
              </a:ext>
            </a:extLst>
          </p:cNvPr>
          <p:cNvSpPr txBox="1"/>
          <p:nvPr/>
        </p:nvSpPr>
        <p:spPr>
          <a:xfrm>
            <a:off x="0" y="112817"/>
            <a:ext cx="9321282" cy="461665"/>
          </a:xfrm>
          <a:prstGeom prst="rect">
            <a:avLst/>
          </a:prstGeom>
          <a:noFill/>
        </p:spPr>
        <p:txBody>
          <a:bodyPr wrap="square" rtlCol="1">
            <a:spAutoFit/>
          </a:bodyPr>
          <a:lstStyle/>
          <a:p>
            <a:pPr algn="ctr"/>
            <a:r>
              <a:rPr lang="en-US" altLang="en-US" sz="2400" b="1" dirty="0">
                <a:solidFill>
                  <a:schemeClr val="accent1">
                    <a:lumMod val="50000"/>
                  </a:schemeClr>
                </a:solidFill>
              </a:rPr>
              <a:t>CELLS OF PARENCHYMA OF SPLEEN</a:t>
            </a:r>
            <a:endParaRPr lang="ar-SA" sz="2400" b="1" dirty="0">
              <a:solidFill>
                <a:schemeClr val="accent1">
                  <a:lumMod val="50000"/>
                </a:schemeClr>
              </a:solidFill>
            </a:endParaRPr>
          </a:p>
        </p:txBody>
      </p:sp>
      <p:sp>
        <p:nvSpPr>
          <p:cNvPr id="6" name="مربع نص 5">
            <a:extLst>
              <a:ext uri="{FF2B5EF4-FFF2-40B4-BE49-F238E27FC236}">
                <a16:creationId xmlns:a16="http://schemas.microsoft.com/office/drawing/2014/main" id="{FC979EE1-35B1-49CD-943F-592FD5463A01}"/>
              </a:ext>
            </a:extLst>
          </p:cNvPr>
          <p:cNvSpPr txBox="1"/>
          <p:nvPr/>
        </p:nvSpPr>
        <p:spPr>
          <a:xfrm>
            <a:off x="111967" y="1903559"/>
            <a:ext cx="9797143" cy="461665"/>
          </a:xfrm>
          <a:prstGeom prst="rect">
            <a:avLst/>
          </a:prstGeom>
          <a:noFill/>
        </p:spPr>
        <p:txBody>
          <a:bodyPr wrap="square" rtlCol="1">
            <a:spAutoFit/>
          </a:bodyPr>
          <a:lstStyle/>
          <a:p>
            <a:pPr algn="ctr"/>
            <a:r>
              <a:rPr lang="en-US" altLang="en-US" sz="2400" b="1" dirty="0">
                <a:solidFill>
                  <a:schemeClr val="accent1">
                    <a:lumMod val="50000"/>
                  </a:schemeClr>
                </a:solidFill>
              </a:rPr>
              <a:t>Splenic Microcirculation</a:t>
            </a:r>
            <a:endParaRPr lang="ar-SA" sz="2400" b="1" dirty="0">
              <a:solidFill>
                <a:schemeClr val="accent1">
                  <a:lumMod val="50000"/>
                </a:schemeClr>
              </a:solidFill>
            </a:endParaRPr>
          </a:p>
        </p:txBody>
      </p:sp>
      <p:pic>
        <p:nvPicPr>
          <p:cNvPr id="7" name="Picture 2" descr="F14_28">
            <a:extLst>
              <a:ext uri="{FF2B5EF4-FFF2-40B4-BE49-F238E27FC236}">
                <a16:creationId xmlns:a16="http://schemas.microsoft.com/office/drawing/2014/main" id="{A8217051-886A-4F98-9A05-9A35A5A07B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9689" y="2499885"/>
            <a:ext cx="8011593" cy="339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011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6">
            <a:extLst>
              <a:ext uri="{FF2B5EF4-FFF2-40B4-BE49-F238E27FC236}">
                <a16:creationId xmlns:a16="http://schemas.microsoft.com/office/drawing/2014/main" id="{602EB51F-EFA9-4A4F-8DDD-B72C7A014983}"/>
              </a:ext>
            </a:extLst>
          </p:cNvPr>
          <p:cNvGraphicFramePr>
            <a:graphicFrameLocks/>
          </p:cNvGraphicFramePr>
          <p:nvPr>
            <p:extLst>
              <p:ext uri="{D42A27DB-BD31-4B8C-83A1-F6EECF244321}">
                <p14:modId xmlns:p14="http://schemas.microsoft.com/office/powerpoint/2010/main" val="41904608"/>
              </p:ext>
            </p:extLst>
          </p:nvPr>
        </p:nvGraphicFramePr>
        <p:xfrm>
          <a:off x="809437" y="1436631"/>
          <a:ext cx="8927222" cy="3367087"/>
        </p:xfrm>
        <a:graphic>
          <a:graphicData uri="http://schemas.openxmlformats.org/drawingml/2006/table">
            <a:tbl>
              <a:tblPr rtl="1" firstRow="1" bandRow="1">
                <a:tableStyleId>{5C22544A-7EE6-4342-B048-85BDC9FD1C3A}</a:tableStyleId>
              </a:tblPr>
              <a:tblGrid>
                <a:gridCol w="8927222">
                  <a:extLst>
                    <a:ext uri="{9D8B030D-6E8A-4147-A177-3AD203B41FA5}">
                      <a16:colId xmlns:a16="http://schemas.microsoft.com/office/drawing/2014/main" val="285888925"/>
                    </a:ext>
                  </a:extLst>
                </a:gridCol>
              </a:tblGrid>
              <a:tr h="639078">
                <a:tc>
                  <a:txBody>
                    <a:bodyPr/>
                    <a:lstStyle/>
                    <a:p>
                      <a:pPr algn="ctr" rtl="1"/>
                      <a:r>
                        <a:rPr lang="en-US" sz="3200" b="1" dirty="0">
                          <a:solidFill>
                            <a:schemeClr val="bg1"/>
                          </a:solidFill>
                          <a:effectLst>
                            <a:outerShdw blurRad="38100" dist="38100" dir="2700000" algn="tl">
                              <a:srgbClr val="000000">
                                <a:alpha val="43137"/>
                              </a:srgbClr>
                            </a:outerShdw>
                          </a:effectLst>
                          <a:latin typeface="+mn-lt"/>
                        </a:rPr>
                        <a:t>Clinical Applications</a:t>
                      </a:r>
                      <a:endParaRPr lang="ar-SA" sz="3200" dirty="0">
                        <a:solidFill>
                          <a:schemeClr val="bg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552011977"/>
                  </a:ext>
                </a:extLst>
              </a:tr>
              <a:tr h="616272">
                <a:tc>
                  <a:txBody>
                    <a:bodyPr/>
                    <a:lstStyle/>
                    <a:p>
                      <a:pPr algn="ctr" rtl="0"/>
                      <a:r>
                        <a:rPr lang="en-US" sz="2400" b="1" kern="1200" dirty="0">
                          <a:solidFill>
                            <a:srgbClr val="002060"/>
                          </a:solidFill>
                          <a:effectLst>
                            <a:outerShdw blurRad="38100" dist="38100" dir="2700000" algn="tl">
                              <a:srgbClr val="000000">
                                <a:alpha val="43137"/>
                              </a:srgbClr>
                            </a:outerShdw>
                          </a:effectLst>
                          <a:latin typeface="+mn-lt"/>
                          <a:ea typeface="+mn-ea"/>
                          <a:cs typeface="+mn-cs"/>
                        </a:rPr>
                        <a:t>Rupture of the Spleen</a:t>
                      </a:r>
                      <a:endParaRPr lang="ar-SA" sz="2400" b="1" kern="1200" dirty="0">
                        <a:solidFill>
                          <a:srgbClr val="002060"/>
                        </a:solidFill>
                        <a:effectLst>
                          <a:outerShdw blurRad="38100" dist="38100" dir="2700000" algn="tl">
                            <a:srgbClr val="000000">
                              <a:alpha val="43137"/>
                            </a:srgbClr>
                          </a:outerShdw>
                        </a:effectLst>
                        <a:latin typeface="+mn-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7529438"/>
                  </a:ext>
                </a:extLst>
              </a:tr>
              <a:tr h="21117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000" b="0" kern="1200" dirty="0">
                          <a:solidFill>
                            <a:schemeClr val="dk1"/>
                          </a:solidFill>
                          <a:latin typeface="+mn-lt"/>
                          <a:ea typeface="+mn-ea"/>
                          <a:cs typeface="+mn-cs"/>
                        </a:rPr>
                        <a:t>Spleen is a fragile or friable organ, so major trauma to the upper left abdominal quadrant usually leads to rupture of the spleen.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000" b="0" kern="1200" dirty="0">
                          <a:solidFill>
                            <a:schemeClr val="dk1"/>
                          </a:solidFill>
                          <a:latin typeface="+mn-lt"/>
                          <a:ea typeface="+mn-ea"/>
                          <a:cs typeface="+mn-cs"/>
                        </a:rPr>
                        <a:t>Surgical removal of that ruptured spleen is essential.</a:t>
                      </a:r>
                    </a:p>
                    <a:p>
                      <a:pPr algn="l" rtl="0"/>
                      <a:endParaRPr lang="ar-SA"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0231666"/>
                  </a:ext>
                </a:extLst>
              </a:tr>
            </a:tbl>
          </a:graphicData>
        </a:graphic>
      </p:graphicFrame>
    </p:spTree>
    <p:extLst>
      <p:ext uri="{BB962C8B-B14F-4D97-AF65-F5344CB8AC3E}">
        <p14:creationId xmlns:p14="http://schemas.microsoft.com/office/powerpoint/2010/main" val="3876394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865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83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54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a:extLst>
              <a:ext uri="{FF2B5EF4-FFF2-40B4-BE49-F238E27FC236}">
                <a16:creationId xmlns:a16="http://schemas.microsoft.com/office/drawing/2014/main" id="{A0C2DA89-05E6-4C45-9DF7-CEF6C2FF368B}"/>
              </a:ext>
            </a:extLst>
          </p:cNvPr>
          <p:cNvGraphicFramePr>
            <a:graphicFrameLocks noGrp="1"/>
          </p:cNvGraphicFramePr>
          <p:nvPr>
            <p:ph idx="1"/>
            <p:extLst>
              <p:ext uri="{D42A27DB-BD31-4B8C-83A1-F6EECF244321}">
                <p14:modId xmlns:p14="http://schemas.microsoft.com/office/powerpoint/2010/main" val="3192837764"/>
              </p:ext>
            </p:extLst>
          </p:nvPr>
        </p:nvGraphicFramePr>
        <p:xfrm>
          <a:off x="365528" y="-84187"/>
          <a:ext cx="7509163" cy="3724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12">
            <a:extLst>
              <a:ext uri="{FF2B5EF4-FFF2-40B4-BE49-F238E27FC236}">
                <a16:creationId xmlns:a16="http://schemas.microsoft.com/office/drawing/2014/main" id="{FE949D52-E7C1-429C-9211-81F75821E460}"/>
              </a:ext>
            </a:extLst>
          </p:cNvPr>
          <p:cNvGrpSpPr>
            <a:grpSpLocks/>
          </p:cNvGrpSpPr>
          <p:nvPr/>
        </p:nvGrpSpPr>
        <p:grpSpPr bwMode="auto">
          <a:xfrm>
            <a:off x="7115643" y="2526914"/>
            <a:ext cx="2890097" cy="3968967"/>
            <a:chOff x="971550" y="1418533"/>
            <a:chExt cx="4248150" cy="5111898"/>
          </a:xfrm>
        </p:grpSpPr>
        <p:pic>
          <p:nvPicPr>
            <p:cNvPr id="8" name="Picture 4" descr="F14_01">
              <a:extLst>
                <a:ext uri="{FF2B5EF4-FFF2-40B4-BE49-F238E27FC236}">
                  <a16:creationId xmlns:a16="http://schemas.microsoft.com/office/drawing/2014/main" id="{3FFC45B9-71EE-4837-8D0A-23972C0C8A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4210" y="1418533"/>
              <a:ext cx="3989226" cy="511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4">
              <a:extLst>
                <a:ext uri="{FF2B5EF4-FFF2-40B4-BE49-F238E27FC236}">
                  <a16:creationId xmlns:a16="http://schemas.microsoft.com/office/drawing/2014/main" id="{24ADC2A8-10CC-4F46-B11D-EE282B003A6C}"/>
                </a:ext>
              </a:extLst>
            </p:cNvPr>
            <p:cNvSpPr/>
            <p:nvPr/>
          </p:nvSpPr>
          <p:spPr>
            <a:xfrm>
              <a:off x="3995794" y="2492648"/>
              <a:ext cx="1223906" cy="287801"/>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0" name="Oval 5">
              <a:extLst>
                <a:ext uri="{FF2B5EF4-FFF2-40B4-BE49-F238E27FC236}">
                  <a16:creationId xmlns:a16="http://schemas.microsoft.com/office/drawing/2014/main" id="{D43B9864-3010-438E-9F34-D09E97DE8C02}"/>
                </a:ext>
              </a:extLst>
            </p:cNvPr>
            <p:cNvSpPr/>
            <p:nvPr/>
          </p:nvSpPr>
          <p:spPr>
            <a:xfrm>
              <a:off x="3492022" y="5132539"/>
              <a:ext cx="1223906" cy="28608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1" name="Oval 6">
              <a:extLst>
                <a:ext uri="{FF2B5EF4-FFF2-40B4-BE49-F238E27FC236}">
                  <a16:creationId xmlns:a16="http://schemas.microsoft.com/office/drawing/2014/main" id="{9C8111F0-FD17-4845-B2D5-F0B66239390F}"/>
                </a:ext>
              </a:extLst>
            </p:cNvPr>
            <p:cNvSpPr/>
            <p:nvPr/>
          </p:nvSpPr>
          <p:spPr>
            <a:xfrm>
              <a:off x="3995794" y="3965916"/>
              <a:ext cx="1223906" cy="28951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2" name="Oval 7">
              <a:extLst>
                <a:ext uri="{FF2B5EF4-FFF2-40B4-BE49-F238E27FC236}">
                  <a16:creationId xmlns:a16="http://schemas.microsoft.com/office/drawing/2014/main" id="{7A2BD92C-1569-42B6-A023-150D102EBE4F}"/>
                </a:ext>
              </a:extLst>
            </p:cNvPr>
            <p:cNvSpPr/>
            <p:nvPr/>
          </p:nvSpPr>
          <p:spPr>
            <a:xfrm>
              <a:off x="1187913" y="1773145"/>
              <a:ext cx="1225521" cy="287801"/>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3" name="Oval 9">
              <a:extLst>
                <a:ext uri="{FF2B5EF4-FFF2-40B4-BE49-F238E27FC236}">
                  <a16:creationId xmlns:a16="http://schemas.microsoft.com/office/drawing/2014/main" id="{D80C870F-A908-4174-A6CC-647135E73420}"/>
                </a:ext>
              </a:extLst>
            </p:cNvPr>
            <p:cNvSpPr/>
            <p:nvPr/>
          </p:nvSpPr>
          <p:spPr>
            <a:xfrm>
              <a:off x="3708386" y="2924350"/>
              <a:ext cx="1225520" cy="2878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4" name="Oval 10">
              <a:extLst>
                <a:ext uri="{FF2B5EF4-FFF2-40B4-BE49-F238E27FC236}">
                  <a16:creationId xmlns:a16="http://schemas.microsoft.com/office/drawing/2014/main" id="{73A8012E-9425-464B-80CC-9645A08E420C}"/>
                </a:ext>
              </a:extLst>
            </p:cNvPr>
            <p:cNvSpPr/>
            <p:nvPr/>
          </p:nvSpPr>
          <p:spPr>
            <a:xfrm>
              <a:off x="3202999" y="1557294"/>
              <a:ext cx="1223906" cy="2895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5" name="Oval 14">
              <a:extLst>
                <a:ext uri="{FF2B5EF4-FFF2-40B4-BE49-F238E27FC236}">
                  <a16:creationId xmlns:a16="http://schemas.microsoft.com/office/drawing/2014/main" id="{5F6CB6C8-D058-448C-B15F-6D9546C5306E}"/>
                </a:ext>
              </a:extLst>
            </p:cNvPr>
            <p:cNvSpPr/>
            <p:nvPr/>
          </p:nvSpPr>
          <p:spPr>
            <a:xfrm>
              <a:off x="971550" y="2348747"/>
              <a:ext cx="792795" cy="35975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grpSp>
      <p:pic>
        <p:nvPicPr>
          <p:cNvPr id="16" name="Picture 56">
            <a:extLst>
              <a:ext uri="{FF2B5EF4-FFF2-40B4-BE49-F238E27FC236}">
                <a16:creationId xmlns:a16="http://schemas.microsoft.com/office/drawing/2014/main" id="{2F5E3BD1-A529-4744-B4B8-95AD29268A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8077" y="894329"/>
            <a:ext cx="1539240" cy="1449286"/>
          </a:xfrm>
          <a:prstGeom prst="ellipse">
            <a:avLst/>
          </a:prstGeom>
          <a:ln>
            <a:noFill/>
          </a:ln>
          <a:effectLst>
            <a:softEdge rad="112500"/>
          </a:effectLst>
        </p:spPr>
      </p:pic>
      <p:sp>
        <p:nvSpPr>
          <p:cNvPr id="17" name="مربع نص 16">
            <a:extLst>
              <a:ext uri="{FF2B5EF4-FFF2-40B4-BE49-F238E27FC236}">
                <a16:creationId xmlns:a16="http://schemas.microsoft.com/office/drawing/2014/main" id="{346B2FCE-CA19-479D-A3F6-E8A62936CC56}"/>
              </a:ext>
            </a:extLst>
          </p:cNvPr>
          <p:cNvSpPr txBox="1"/>
          <p:nvPr/>
        </p:nvSpPr>
        <p:spPr>
          <a:xfrm>
            <a:off x="981597" y="3472516"/>
            <a:ext cx="6411133" cy="2779222"/>
          </a:xfrm>
          <a:prstGeom prst="rect">
            <a:avLst/>
          </a:prstGeom>
          <a:noFill/>
        </p:spPr>
        <p:txBody>
          <a:bodyPr wrap="square" rtlCol="1">
            <a:spAutoFit/>
          </a:bodyPr>
          <a:lstStyle/>
          <a:p>
            <a:pPr marL="342900" indent="-342900">
              <a:lnSpc>
                <a:spcPct val="90000"/>
              </a:lnSpc>
              <a:buFont typeface="Wingdings" panose="05000000000000000000" pitchFamily="2" charset="2"/>
              <a:buChar char="Ø"/>
            </a:pPr>
            <a:r>
              <a:rPr lang="en-US" sz="1600" dirty="0">
                <a:solidFill>
                  <a:schemeClr val="bg1">
                    <a:lumMod val="50000"/>
                  </a:schemeClr>
                </a:solidFill>
                <a:cs typeface="Times New Roman" pitchFamily="18" charset="0"/>
              </a:rPr>
              <a:t>Mucosa is epithelial and connective tissue in wet location like inside the mouth or nose.</a:t>
            </a:r>
            <a:endParaRPr lang="en-GB" sz="1600" dirty="0">
              <a:solidFill>
                <a:schemeClr val="bg1">
                  <a:lumMod val="50000"/>
                </a:schemeClr>
              </a:solidFill>
            </a:endParaRPr>
          </a:p>
          <a:p>
            <a:pPr marL="342900" indent="-342900">
              <a:lnSpc>
                <a:spcPct val="90000"/>
              </a:lnSpc>
              <a:buFont typeface="Wingdings" panose="05000000000000000000" pitchFamily="2" charset="2"/>
              <a:buChar char="Ø"/>
            </a:pPr>
            <a:r>
              <a:rPr lang="en-GB" sz="1600" dirty="0">
                <a:solidFill>
                  <a:schemeClr val="bg1">
                    <a:lumMod val="50000"/>
                  </a:schemeClr>
                </a:solidFill>
              </a:rPr>
              <a:t>LYMPH: is a pale fluid that contains white blood cells and that passes through channels in the body and helps to keep bodily tissues healthy.</a:t>
            </a:r>
          </a:p>
          <a:p>
            <a:pPr marL="342900" indent="-342900">
              <a:lnSpc>
                <a:spcPct val="90000"/>
              </a:lnSpc>
              <a:buFont typeface="Wingdings" panose="05000000000000000000" pitchFamily="2" charset="2"/>
              <a:buChar char="Ø"/>
            </a:pPr>
            <a:r>
              <a:rPr lang="en-GB" sz="1600" dirty="0">
                <a:solidFill>
                  <a:schemeClr val="bg1">
                    <a:lumMod val="50000"/>
                  </a:schemeClr>
                </a:solidFill>
              </a:rPr>
              <a:t>The lymph is formed when the interstitial fluid is collected through lymph capillaries.</a:t>
            </a:r>
          </a:p>
          <a:p>
            <a:pPr marL="342900" indent="-342900">
              <a:lnSpc>
                <a:spcPct val="90000"/>
              </a:lnSpc>
              <a:buFont typeface="Wingdings" panose="05000000000000000000" pitchFamily="2" charset="2"/>
              <a:buChar char="Ø"/>
            </a:pPr>
            <a:r>
              <a:rPr lang="en-US" altLang="en-US" sz="1600" dirty="0">
                <a:solidFill>
                  <a:schemeClr val="bg1">
                    <a:lumMod val="50000"/>
                  </a:schemeClr>
                </a:solidFill>
                <a:cs typeface="Times New Roman" pitchFamily="18" charset="0"/>
              </a:rPr>
              <a:t>LYMPH SINUSES: Channels </a:t>
            </a:r>
            <a:r>
              <a:rPr lang="en-GB" sz="1600" dirty="0">
                <a:solidFill>
                  <a:schemeClr val="bg1">
                    <a:lumMod val="50000"/>
                  </a:schemeClr>
                </a:solidFill>
              </a:rPr>
              <a:t>which allows the free movement of lymphatic fluid</a:t>
            </a:r>
            <a:r>
              <a:rPr lang="en-US" sz="1600" dirty="0">
                <a:solidFill>
                  <a:schemeClr val="bg1">
                    <a:lumMod val="50000"/>
                  </a:schemeClr>
                </a:solidFill>
                <a:cs typeface="Times New Roman" pitchFamily="18" charset="0"/>
              </a:rPr>
              <a:t>.</a:t>
            </a:r>
            <a:endParaRPr lang="en-GB" sz="1600" dirty="0">
              <a:solidFill>
                <a:schemeClr val="bg1">
                  <a:lumMod val="50000"/>
                </a:schemeClr>
              </a:solidFill>
              <a:cs typeface="Times New Roman" pitchFamily="18" charset="0"/>
            </a:endParaRPr>
          </a:p>
          <a:p>
            <a:pPr marL="342900" indent="-342900">
              <a:lnSpc>
                <a:spcPct val="90000"/>
              </a:lnSpc>
              <a:buFont typeface="Wingdings" panose="05000000000000000000" pitchFamily="2" charset="2"/>
              <a:buChar char="Ø"/>
            </a:pPr>
            <a:r>
              <a:rPr lang="en-US" sz="1600" dirty="0">
                <a:solidFill>
                  <a:schemeClr val="bg1">
                    <a:lumMod val="50000"/>
                  </a:schemeClr>
                </a:solidFill>
              </a:rPr>
              <a:t>T cells located in lymph nodes(paracortex), spleen (</a:t>
            </a:r>
            <a:r>
              <a:rPr lang="en-US" sz="1600" dirty="0" err="1">
                <a:solidFill>
                  <a:schemeClr val="bg1">
                    <a:lumMod val="50000"/>
                  </a:schemeClr>
                </a:solidFill>
              </a:rPr>
              <a:t>preartrial</a:t>
            </a:r>
            <a:r>
              <a:rPr lang="en-US" sz="1600" dirty="0">
                <a:solidFill>
                  <a:schemeClr val="bg1">
                    <a:lumMod val="50000"/>
                  </a:schemeClr>
                </a:solidFill>
              </a:rPr>
              <a:t> lymphatic sheaths) and tonsils.</a:t>
            </a:r>
          </a:p>
          <a:p>
            <a:pPr>
              <a:lnSpc>
                <a:spcPct val="90000"/>
              </a:lnSpc>
            </a:pPr>
            <a:endParaRPr lang="en-US" sz="1600" b="1" dirty="0">
              <a:solidFill>
                <a:schemeClr val="accent1">
                  <a:lumMod val="50000"/>
                </a:schemeClr>
              </a:solidFill>
              <a:cs typeface="Times New Roman" panose="02020603050405020304" pitchFamily="18" charset="0"/>
            </a:endParaRPr>
          </a:p>
        </p:txBody>
      </p:sp>
    </p:spTree>
    <p:extLst>
      <p:ext uri="{BB962C8B-B14F-4D97-AF65-F5344CB8AC3E}">
        <p14:creationId xmlns:p14="http://schemas.microsoft.com/office/powerpoint/2010/main" val="120406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a:extLst>
              <a:ext uri="{FF2B5EF4-FFF2-40B4-BE49-F238E27FC236}">
                <a16:creationId xmlns:a16="http://schemas.microsoft.com/office/drawing/2014/main" id="{1381C705-3135-4FD5-ACB7-39DE91F81362}"/>
              </a:ext>
            </a:extLst>
          </p:cNvPr>
          <p:cNvGraphicFramePr>
            <a:graphicFrameLocks noGrp="1"/>
          </p:cNvGraphicFramePr>
          <p:nvPr>
            <p:ph idx="1"/>
            <p:extLst>
              <p:ext uri="{D42A27DB-BD31-4B8C-83A1-F6EECF244321}">
                <p14:modId xmlns:p14="http://schemas.microsoft.com/office/powerpoint/2010/main" val="3158740761"/>
              </p:ext>
            </p:extLst>
          </p:nvPr>
        </p:nvGraphicFramePr>
        <p:xfrm>
          <a:off x="1" y="2"/>
          <a:ext cx="12192000" cy="6857997"/>
        </p:xfrm>
        <a:graphic>
          <a:graphicData uri="http://schemas.openxmlformats.org/drawingml/2006/table">
            <a:tbl>
              <a:tblPr rtl="1" firstRow="1" bandRow="1">
                <a:tableStyleId>{5C22544A-7EE6-4342-B048-85BDC9FD1C3A}</a:tableStyleId>
              </a:tblPr>
              <a:tblGrid>
                <a:gridCol w="2724214">
                  <a:extLst>
                    <a:ext uri="{9D8B030D-6E8A-4147-A177-3AD203B41FA5}">
                      <a16:colId xmlns:a16="http://schemas.microsoft.com/office/drawing/2014/main" val="1460619008"/>
                    </a:ext>
                  </a:extLst>
                </a:gridCol>
                <a:gridCol w="2724214">
                  <a:extLst>
                    <a:ext uri="{9D8B030D-6E8A-4147-A177-3AD203B41FA5}">
                      <a16:colId xmlns:a16="http://schemas.microsoft.com/office/drawing/2014/main" val="605120200"/>
                    </a:ext>
                  </a:extLst>
                </a:gridCol>
                <a:gridCol w="2953451">
                  <a:extLst>
                    <a:ext uri="{9D8B030D-6E8A-4147-A177-3AD203B41FA5}">
                      <a16:colId xmlns:a16="http://schemas.microsoft.com/office/drawing/2014/main" val="2134498953"/>
                    </a:ext>
                  </a:extLst>
                </a:gridCol>
                <a:gridCol w="1254740">
                  <a:extLst>
                    <a:ext uri="{9D8B030D-6E8A-4147-A177-3AD203B41FA5}">
                      <a16:colId xmlns:a16="http://schemas.microsoft.com/office/drawing/2014/main" val="46789567"/>
                    </a:ext>
                  </a:extLst>
                </a:gridCol>
                <a:gridCol w="1413164">
                  <a:extLst>
                    <a:ext uri="{9D8B030D-6E8A-4147-A177-3AD203B41FA5}">
                      <a16:colId xmlns:a16="http://schemas.microsoft.com/office/drawing/2014/main" val="2762807349"/>
                    </a:ext>
                  </a:extLst>
                </a:gridCol>
                <a:gridCol w="1122217">
                  <a:extLst>
                    <a:ext uri="{9D8B030D-6E8A-4147-A177-3AD203B41FA5}">
                      <a16:colId xmlns:a16="http://schemas.microsoft.com/office/drawing/2014/main" val="1753880383"/>
                    </a:ext>
                  </a:extLst>
                </a:gridCol>
              </a:tblGrid>
              <a:tr h="717054">
                <a:tc gridSpan="6">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en-US" altLang="en-US" sz="2800" dirty="0"/>
                        <a:t>LYMPH NODES (L.N.)</a:t>
                      </a:r>
                      <a:endParaRPr lang="ar-SA" sz="2800"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a:p>
                  </a:txBody>
                  <a:tcPr/>
                </a:tc>
                <a:tc hMerge="1">
                  <a:txBody>
                    <a:bodyPr/>
                    <a:lstStyle/>
                    <a:p>
                      <a:pPr rtl="1"/>
                      <a:endParaRPr lang="ar-SA"/>
                    </a:p>
                  </a:txBody>
                  <a:tcPr/>
                </a:tc>
                <a:tc hMerge="1">
                  <a:txBody>
                    <a:bodyPr/>
                    <a:lstStyle/>
                    <a:p>
                      <a:pPr rtl="1"/>
                      <a:endParaRPr lang="ar-SA" dirty="0"/>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2335113881"/>
                  </a:ext>
                </a:extLst>
              </a:tr>
              <a:tr h="1507554">
                <a:tc gridSpan="6">
                  <a:txBody>
                    <a:bodyPr/>
                    <a:lstStyle/>
                    <a:p>
                      <a:pPr marL="457200" indent="-457200" algn="l" rtl="0"/>
                      <a:r>
                        <a:rPr lang="en-US" altLang="en-US" sz="2400" b="1" dirty="0">
                          <a:solidFill>
                            <a:srgbClr val="002060"/>
                          </a:solidFill>
                          <a:latin typeface="+mn-lt"/>
                        </a:rPr>
                        <a:t>Function</a:t>
                      </a:r>
                      <a:r>
                        <a:rPr lang="en-US" altLang="en-US" sz="2000" b="1" dirty="0">
                          <a:solidFill>
                            <a:srgbClr val="002060"/>
                          </a:solidFill>
                          <a:latin typeface="+mn-lt"/>
                        </a:rPr>
                        <a:t>:</a:t>
                      </a:r>
                      <a:endParaRPr lang="ar-SA" altLang="en-US" sz="2000" b="1" dirty="0">
                        <a:solidFill>
                          <a:srgbClr val="002060"/>
                        </a:solidFill>
                        <a:latin typeface="+mn-lt"/>
                      </a:endParaRPr>
                    </a:p>
                    <a:p>
                      <a:pPr marL="457200" indent="-373063" algn="l" rtl="0">
                        <a:buFont typeface="Wingdings" panose="05000000000000000000" pitchFamily="2" charset="2"/>
                        <a:buChar char="Ø"/>
                        <a:defRPr/>
                      </a:pPr>
                      <a:r>
                        <a:rPr lang="en-US" sz="1600" b="0" dirty="0">
                          <a:solidFill>
                            <a:srgbClr val="002060"/>
                          </a:solidFill>
                          <a:latin typeface="+mn-lt"/>
                        </a:rPr>
                        <a:t>Proliferation of B and T lymphocytes.</a:t>
                      </a:r>
                    </a:p>
                    <a:p>
                      <a:pPr marL="457200" indent="-373063" algn="l" rtl="0">
                        <a:buFont typeface="Wingdings" panose="05000000000000000000" pitchFamily="2" charset="2"/>
                        <a:buChar char="Ø"/>
                        <a:defRPr/>
                      </a:pPr>
                      <a:r>
                        <a:rPr lang="en-US" sz="1600" b="0" dirty="0">
                          <a:solidFill>
                            <a:srgbClr val="002060"/>
                          </a:solidFill>
                          <a:latin typeface="+mn-lt"/>
                        </a:rPr>
                        <a:t>Filtration of lymph from bacteria and other foreign substances.</a:t>
                      </a:r>
                    </a:p>
                    <a:p>
                      <a:pPr marL="457200" indent="-373063" algn="l" rtl="0">
                        <a:buFont typeface="Wingdings" panose="05000000000000000000" pitchFamily="2" charset="2"/>
                        <a:buChar char="Ø"/>
                        <a:defRPr/>
                      </a:pPr>
                      <a:r>
                        <a:rPr lang="en-US" sz="1600" b="0" kern="1200" dirty="0">
                          <a:solidFill>
                            <a:srgbClr val="002060"/>
                          </a:solidFill>
                          <a:latin typeface="+mn-lt"/>
                          <a:ea typeface="+mn-ea"/>
                          <a:cs typeface="+mn-cs"/>
                        </a:rPr>
                        <a:t>filtration of the lymph fluid.</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67477826"/>
                  </a:ext>
                </a:extLst>
              </a:tr>
              <a:tr h="717054">
                <a:tc gridSpan="3">
                  <a:txBody>
                    <a:bodyPr/>
                    <a:lstStyle/>
                    <a:p>
                      <a:pPr algn="ctr" rtl="1"/>
                      <a:r>
                        <a:rPr lang="en-US" sz="2400" b="1" kern="1200" dirty="0">
                          <a:solidFill>
                            <a:srgbClr val="FF0000"/>
                          </a:solidFill>
                          <a:latin typeface="+mn-lt"/>
                          <a:ea typeface="+mn-ea"/>
                          <a:cs typeface="+mn-cs"/>
                        </a:rPr>
                        <a:t>(B) Parenchyma</a:t>
                      </a:r>
                    </a:p>
                    <a:p>
                      <a:pPr marL="0" marR="0" lvl="0" indent="0" algn="ctr" defTabSz="457200" rtl="1" eaLnBrk="1" fontAlgn="auto" latinLnBrk="0" hangingPunct="1">
                        <a:lnSpc>
                          <a:spcPct val="100000"/>
                        </a:lnSpc>
                        <a:spcBef>
                          <a:spcPts val="0"/>
                        </a:spcBef>
                        <a:spcAft>
                          <a:spcPts val="0"/>
                        </a:spcAft>
                        <a:buClrTx/>
                        <a:buSzTx/>
                        <a:buFontTx/>
                        <a:buNone/>
                        <a:tabLst/>
                        <a:defRPr/>
                      </a:pPr>
                      <a:r>
                        <a:rPr lang="en-US" altLang="en-US" sz="1600" dirty="0">
                          <a:solidFill>
                            <a:srgbClr val="00B0F0"/>
                          </a:solidFill>
                          <a:latin typeface="Times New Roman" panose="02020603050405020304" pitchFamily="18" charset="0"/>
                          <a:cs typeface="Times New Roman" panose="02020603050405020304" pitchFamily="18" charset="0"/>
                        </a:rPr>
                        <a:t>(lymphoid tissue + lymph sinuses)</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a:p>
                  </a:txBody>
                  <a:tcPr/>
                </a:tc>
                <a:tc hMerge="1">
                  <a:txBody>
                    <a:bodyPr/>
                    <a:lstStyle/>
                    <a:p>
                      <a:pPr rtl="1"/>
                      <a:endParaRPr lang="ar-SA"/>
                    </a:p>
                  </a:txBody>
                  <a:tcPr/>
                </a:tc>
                <a:tc gridSpan="3">
                  <a:txBody>
                    <a:bodyPr/>
                    <a:lstStyle/>
                    <a:p>
                      <a:pPr algn="ctr" rtl="1"/>
                      <a:r>
                        <a:rPr lang="en-US" altLang="en-US" sz="2400" b="1" kern="1200" dirty="0">
                          <a:solidFill>
                            <a:srgbClr val="FF0000"/>
                          </a:solidFill>
                          <a:latin typeface="+mn-lt"/>
                          <a:ea typeface="+mn-ea"/>
                          <a:cs typeface="+mn-cs"/>
                        </a:rPr>
                        <a:t>(A) Stroma</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453602123"/>
                  </a:ext>
                </a:extLst>
              </a:tr>
              <a:tr h="654702">
                <a:tc>
                  <a:txBody>
                    <a:bodyPr/>
                    <a:lstStyle/>
                    <a:p>
                      <a:pPr algn="ctr" rtl="1"/>
                      <a:r>
                        <a:rPr lang="en-US" sz="1600" b="0" kern="1200" dirty="0">
                          <a:solidFill>
                            <a:srgbClr val="FF2F92"/>
                          </a:solidFill>
                          <a:latin typeface="+mn-lt"/>
                          <a:ea typeface="+mn-ea"/>
                          <a:cs typeface="+mn-cs"/>
                        </a:rPr>
                        <a:t>Medulla of L.N</a:t>
                      </a:r>
                      <a:endParaRPr lang="ar-SA" sz="1600" b="0" kern="1200" dirty="0">
                        <a:solidFill>
                          <a:srgbClr val="FF2F92"/>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sz="1600" b="0" kern="1200" dirty="0">
                          <a:solidFill>
                            <a:srgbClr val="FF2F92"/>
                          </a:solidFill>
                          <a:latin typeface="+mn-lt"/>
                          <a:ea typeface="+mn-ea"/>
                          <a:cs typeface="+mn-cs"/>
                        </a:rPr>
                        <a:t>Paracortex of L.N</a:t>
                      </a:r>
                      <a:endParaRPr lang="ar-SA" sz="1600" b="0" kern="1200" dirty="0">
                        <a:solidFill>
                          <a:srgbClr val="FF2F92"/>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sz="1600" b="0" kern="1200" dirty="0">
                          <a:solidFill>
                            <a:srgbClr val="FF2F92"/>
                          </a:solidFill>
                          <a:latin typeface="+mn-lt"/>
                          <a:ea typeface="+mn-ea"/>
                          <a:cs typeface="+mn-cs"/>
                        </a:rPr>
                        <a:t>Cortex of L.N</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altLang="en-US" sz="1600" b="0" kern="1200" baseline="0" dirty="0">
                          <a:solidFill>
                            <a:srgbClr val="0432FF"/>
                          </a:solidFill>
                          <a:latin typeface="+mn-lt"/>
                          <a:ea typeface="+mn-ea"/>
                          <a:cs typeface="+mn-cs"/>
                        </a:rPr>
                        <a:t>Reticular C.T</a:t>
                      </a:r>
                      <a:endParaRPr lang="ar-SA" sz="16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en-US" altLang="en-US" sz="1600" b="0" kern="1200" baseline="0" dirty="0">
                          <a:solidFill>
                            <a:srgbClr val="0432FF"/>
                          </a:solidFill>
                          <a:latin typeface="+mn-lt"/>
                          <a:ea typeface="+mn-ea"/>
                          <a:cs typeface="+mn-cs"/>
                        </a:rPr>
                        <a:t>Trabeculae (septa)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en-US" sz="1600" b="0" kern="1200" baseline="0" dirty="0">
                          <a:solidFill>
                            <a:srgbClr val="0432FF"/>
                          </a:solidFill>
                          <a:latin typeface="+mn-lt"/>
                          <a:ea typeface="+mn-ea"/>
                          <a:cs typeface="+mn-cs"/>
                        </a:rPr>
                        <a:t>Capsule</a:t>
                      </a:r>
                      <a:endParaRPr lang="ar-SA" sz="1600" b="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9861038"/>
                  </a:ext>
                </a:extLst>
              </a:tr>
              <a:tr h="3261633">
                <a:tc>
                  <a:txBody>
                    <a:bodyPr/>
                    <a:lstStyle/>
                    <a:p>
                      <a:pPr algn="l" rtl="1"/>
                      <a:endParaRPr lang="ar-SA" dirty="0">
                        <a:solidFill>
                          <a:schemeClr val="tx1"/>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lvl="1" indent="-285750" algn="l" defTabSz="914400" rtl="0" eaLnBrk="1" latinLnBrk="0" hangingPunct="1">
                        <a:buFont typeface="Wingdings" panose="05000000000000000000" pitchFamily="2" charset="2"/>
                        <a:buChar char="Ø"/>
                        <a:defRPr/>
                      </a:pPr>
                      <a:endParaRPr lang="ar-SA" sz="1800" b="1" kern="1200" baseline="0" dirty="0">
                        <a:solidFill>
                          <a:srgbClr val="0033CC"/>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lvl="1" indent="-342900" algn="l" rtl="0" eaLnBrk="1" hangingPunct="1">
                        <a:buFont typeface="Wingdings" panose="05000000000000000000" pitchFamily="2" charset="2"/>
                        <a:buChar char="Ø"/>
                        <a:defRPr/>
                      </a:pPr>
                      <a:endParaRPr lang="en-US" sz="2000" b="1" dirty="0">
                        <a:solidFill>
                          <a:srgbClr val="0033CC"/>
                        </a:solidFill>
                        <a:latin typeface="+mn-lt"/>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rtl="1"/>
                      <a:endParaRPr lang="ar-SA"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rtl="1"/>
                      <a:endParaRPr lang="ar-SA"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rtl="0"/>
                      <a:endParaRPr lang="ar-SA"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6622522"/>
                  </a:ext>
                </a:extLst>
              </a:tr>
            </a:tbl>
          </a:graphicData>
        </a:graphic>
      </p:graphicFrame>
      <p:pic>
        <p:nvPicPr>
          <p:cNvPr id="9" name="Picture 12" descr="Copy of f24-10a_lymph_node_and__c">
            <a:extLst>
              <a:ext uri="{FF2B5EF4-FFF2-40B4-BE49-F238E27FC236}">
                <a16:creationId xmlns:a16="http://schemas.microsoft.com/office/drawing/2014/main" id="{88091D68-BA3E-4EC3-B34E-ED65EBE03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125" b="18839"/>
          <a:stretch>
            <a:fillRect/>
          </a:stretch>
        </p:blipFill>
        <p:spPr>
          <a:xfrm>
            <a:off x="150286" y="3687569"/>
            <a:ext cx="3491345" cy="3073577"/>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5">
            <a:extLst>
              <a:ext uri="{FF2B5EF4-FFF2-40B4-BE49-F238E27FC236}">
                <a16:creationId xmlns:a16="http://schemas.microsoft.com/office/drawing/2014/main" id="{59FABB1C-8E28-4C3F-9288-1242D83C3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479" y="3660680"/>
            <a:ext cx="2765715" cy="3124376"/>
          </a:xfrm>
          <a:prstGeom prst="rect">
            <a:avLst/>
          </a:prstGeom>
        </p:spPr>
      </p:pic>
      <p:cxnSp>
        <p:nvCxnSpPr>
          <p:cNvPr id="11" name="Straight Connector 6">
            <a:extLst>
              <a:ext uri="{FF2B5EF4-FFF2-40B4-BE49-F238E27FC236}">
                <a16:creationId xmlns:a16="http://schemas.microsoft.com/office/drawing/2014/main" id="{BE11D362-4D5B-4EFE-BAA9-31E66F419A6A}"/>
              </a:ext>
            </a:extLst>
          </p:cNvPr>
          <p:cNvCxnSpPr>
            <a:cxnSpLocks/>
          </p:cNvCxnSpPr>
          <p:nvPr/>
        </p:nvCxnSpPr>
        <p:spPr>
          <a:xfrm>
            <a:off x="5146960" y="4141689"/>
            <a:ext cx="0" cy="6096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7">
            <a:extLst>
              <a:ext uri="{FF2B5EF4-FFF2-40B4-BE49-F238E27FC236}">
                <a16:creationId xmlns:a16="http://schemas.microsoft.com/office/drawing/2014/main" id="{F3D946A8-7579-4DBC-9135-CB8BB86A5C70}"/>
              </a:ext>
            </a:extLst>
          </p:cNvPr>
          <p:cNvCxnSpPr>
            <a:cxnSpLocks/>
          </p:cNvCxnSpPr>
          <p:nvPr/>
        </p:nvCxnSpPr>
        <p:spPr>
          <a:xfrm>
            <a:off x="6092805" y="4293020"/>
            <a:ext cx="0" cy="60960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8">
            <a:extLst>
              <a:ext uri="{FF2B5EF4-FFF2-40B4-BE49-F238E27FC236}">
                <a16:creationId xmlns:a16="http://schemas.microsoft.com/office/drawing/2014/main" id="{2E6B8295-4877-440C-ACF6-9D5A75A52E69}"/>
              </a:ext>
            </a:extLst>
          </p:cNvPr>
          <p:cNvSpPr txBox="1"/>
          <p:nvPr/>
        </p:nvSpPr>
        <p:spPr>
          <a:xfrm>
            <a:off x="5670241" y="4433984"/>
            <a:ext cx="533400" cy="646331"/>
          </a:xfrm>
          <a:prstGeom prst="rect">
            <a:avLst/>
          </a:prstGeom>
          <a:noFill/>
        </p:spPr>
        <p:txBody>
          <a:bodyPr wrap="square" rtlCol="0">
            <a:spAutoFit/>
          </a:bodyPr>
          <a:lstStyle/>
          <a:p>
            <a:r>
              <a:rPr lang="en-US" b="1" dirty="0">
                <a:ln>
                  <a:solidFill>
                    <a:schemeClr val="accent2">
                      <a:lumMod val="75000"/>
                    </a:schemeClr>
                  </a:solidFill>
                </a:ln>
                <a:solidFill>
                  <a:schemeClr val="accent2">
                    <a:lumMod val="75000"/>
                  </a:schemeClr>
                </a:solidFill>
              </a:rPr>
              <a:t>PC</a:t>
            </a:r>
          </a:p>
        </p:txBody>
      </p:sp>
      <p:sp>
        <p:nvSpPr>
          <p:cNvPr id="14" name="TextBox 9">
            <a:extLst>
              <a:ext uri="{FF2B5EF4-FFF2-40B4-BE49-F238E27FC236}">
                <a16:creationId xmlns:a16="http://schemas.microsoft.com/office/drawing/2014/main" id="{1934A578-CC23-4A61-AEDF-7BABBB6ABA62}"/>
              </a:ext>
            </a:extLst>
          </p:cNvPr>
          <p:cNvSpPr txBox="1"/>
          <p:nvPr/>
        </p:nvSpPr>
        <p:spPr>
          <a:xfrm>
            <a:off x="4935680" y="5818909"/>
            <a:ext cx="533400" cy="369332"/>
          </a:xfrm>
          <a:prstGeom prst="rect">
            <a:avLst/>
          </a:prstGeom>
          <a:noFill/>
        </p:spPr>
        <p:txBody>
          <a:bodyPr wrap="square" rtlCol="0">
            <a:spAutoFit/>
          </a:bodyPr>
          <a:lstStyle/>
          <a:p>
            <a:r>
              <a:rPr lang="en-US" b="1" dirty="0">
                <a:ln>
                  <a:solidFill>
                    <a:schemeClr val="accent2">
                      <a:lumMod val="75000"/>
                    </a:schemeClr>
                  </a:solidFill>
                </a:ln>
                <a:solidFill>
                  <a:schemeClr val="accent2">
                    <a:lumMod val="75000"/>
                  </a:schemeClr>
                </a:solidFill>
              </a:rPr>
              <a:t>M</a:t>
            </a:r>
          </a:p>
        </p:txBody>
      </p:sp>
      <p:sp>
        <p:nvSpPr>
          <p:cNvPr id="15" name="TextBox 10">
            <a:extLst>
              <a:ext uri="{FF2B5EF4-FFF2-40B4-BE49-F238E27FC236}">
                <a16:creationId xmlns:a16="http://schemas.microsoft.com/office/drawing/2014/main" id="{0C5B6B33-4960-4A01-BA25-892A14253423}"/>
              </a:ext>
            </a:extLst>
          </p:cNvPr>
          <p:cNvSpPr txBox="1"/>
          <p:nvPr/>
        </p:nvSpPr>
        <p:spPr>
          <a:xfrm>
            <a:off x="4762500" y="4274999"/>
            <a:ext cx="533400" cy="369332"/>
          </a:xfrm>
          <a:prstGeom prst="rect">
            <a:avLst/>
          </a:prstGeom>
          <a:noFill/>
        </p:spPr>
        <p:txBody>
          <a:bodyPr wrap="square" rtlCol="0">
            <a:spAutoFit/>
          </a:bodyPr>
          <a:lstStyle/>
          <a:p>
            <a:r>
              <a:rPr lang="en-US" b="1" dirty="0">
                <a:ln>
                  <a:solidFill>
                    <a:schemeClr val="accent2">
                      <a:lumMod val="75000"/>
                    </a:schemeClr>
                  </a:solidFill>
                </a:ln>
                <a:solidFill>
                  <a:schemeClr val="accent2">
                    <a:lumMod val="75000"/>
                  </a:schemeClr>
                </a:solidFill>
              </a:rPr>
              <a:t>C</a:t>
            </a:r>
          </a:p>
        </p:txBody>
      </p:sp>
      <p:pic>
        <p:nvPicPr>
          <p:cNvPr id="29" name="Picture 2">
            <a:extLst>
              <a:ext uri="{FF2B5EF4-FFF2-40B4-BE49-F238E27FC236}">
                <a16:creationId xmlns:a16="http://schemas.microsoft.com/office/drawing/2014/main" id="{2E3CEDEA-7B37-40CB-AA22-5749C10150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2969"/>
          <a:stretch>
            <a:fillRect/>
          </a:stretch>
        </p:blipFill>
        <p:spPr bwMode="auto">
          <a:xfrm>
            <a:off x="6823837" y="3643746"/>
            <a:ext cx="2552695" cy="314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a:extLst>
              <a:ext uri="{FF2B5EF4-FFF2-40B4-BE49-F238E27FC236}">
                <a16:creationId xmlns:a16="http://schemas.microsoft.com/office/drawing/2014/main" id="{962B5D5B-EDF6-489F-8BF3-0E146D4186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6175" y="3660680"/>
            <a:ext cx="2538843" cy="3124375"/>
          </a:xfrm>
          <a:prstGeom prst="rect">
            <a:avLst/>
          </a:prstGeom>
        </p:spPr>
      </p:pic>
    </p:spTree>
    <p:extLst>
      <p:ext uri="{BB962C8B-B14F-4D97-AF65-F5344CB8AC3E}">
        <p14:creationId xmlns:p14="http://schemas.microsoft.com/office/powerpoint/2010/main" val="75329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opy of f24-10a_lymph_node_and__c">
            <a:extLst>
              <a:ext uri="{FF2B5EF4-FFF2-40B4-BE49-F238E27FC236}">
                <a16:creationId xmlns:a16="http://schemas.microsoft.com/office/drawing/2014/main" id="{C391A856-0AE3-4C61-8B2A-3843F7A28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125" b="18839"/>
          <a:stretch>
            <a:fillRect/>
          </a:stretch>
        </p:blipFill>
        <p:spPr>
          <a:xfrm>
            <a:off x="6927928" y="680435"/>
            <a:ext cx="2266360" cy="1579537"/>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a:extLst>
              <a:ext uri="{FF2B5EF4-FFF2-40B4-BE49-F238E27FC236}">
                <a16:creationId xmlns:a16="http://schemas.microsoft.com/office/drawing/2014/main" id="{A61795EA-BA53-48DB-AF65-2E9BAE8DA88A}"/>
              </a:ext>
            </a:extLst>
          </p:cNvPr>
          <p:cNvSpPr>
            <a:spLocks noGrp="1"/>
          </p:cNvSpPr>
          <p:nvPr>
            <p:ph type="title"/>
          </p:nvPr>
        </p:nvSpPr>
        <p:spPr>
          <a:xfrm>
            <a:off x="388577" y="929877"/>
            <a:ext cx="8596668" cy="540327"/>
          </a:xfrm>
        </p:spPr>
        <p:txBody>
          <a:bodyPr>
            <a:normAutofit/>
          </a:bodyPr>
          <a:lstStyle/>
          <a:p>
            <a:pPr marL="342900" indent="-342900" rtl="0">
              <a:buFont typeface="Wingdings" panose="05000000000000000000" pitchFamily="2" charset="2"/>
              <a:buChar char="Ø"/>
            </a:pPr>
            <a:r>
              <a:rPr lang="en-US" altLang="en-US" sz="2000" b="1" dirty="0">
                <a:solidFill>
                  <a:schemeClr val="accent1">
                    <a:lumMod val="50000"/>
                  </a:schemeClr>
                </a:solidFill>
                <a:latin typeface="+mn-lt"/>
              </a:rPr>
              <a:t>LYMPH NODES (L.N.)</a:t>
            </a:r>
            <a:endParaRPr lang="ar-SA" sz="2000" dirty="0">
              <a:solidFill>
                <a:schemeClr val="accent1">
                  <a:lumMod val="50000"/>
                </a:schemeClr>
              </a:solidFill>
              <a:latin typeface="+mn-lt"/>
            </a:endParaRPr>
          </a:p>
        </p:txBody>
      </p:sp>
      <p:sp>
        <p:nvSpPr>
          <p:cNvPr id="3" name="عنصر نائب للمحتوى 2">
            <a:extLst>
              <a:ext uri="{FF2B5EF4-FFF2-40B4-BE49-F238E27FC236}">
                <a16:creationId xmlns:a16="http://schemas.microsoft.com/office/drawing/2014/main" id="{978F8E71-AB62-429A-A4A9-458B57457CA2}"/>
              </a:ext>
            </a:extLst>
          </p:cNvPr>
          <p:cNvSpPr>
            <a:spLocks noGrp="1"/>
          </p:cNvSpPr>
          <p:nvPr>
            <p:ph idx="1"/>
          </p:nvPr>
        </p:nvSpPr>
        <p:spPr>
          <a:xfrm>
            <a:off x="677334" y="1470204"/>
            <a:ext cx="8596668" cy="4946853"/>
          </a:xfrm>
        </p:spPr>
        <p:txBody>
          <a:bodyPr>
            <a:normAutofit/>
          </a:bodyPr>
          <a:lstStyle/>
          <a:p>
            <a:pPr marL="144000" indent="-144000" algn="l" rtl="0">
              <a:spcBef>
                <a:spcPts val="0"/>
              </a:spcBef>
              <a:buClrTx/>
              <a:buFont typeface="Arial" panose="020B0604020202020204" pitchFamily="34" charset="0"/>
              <a:buChar char="•"/>
            </a:pPr>
            <a:r>
              <a:rPr lang="en-US" sz="1600" b="1" dirty="0">
                <a:solidFill>
                  <a:schemeClr val="tx1"/>
                </a:solidFill>
              </a:rPr>
              <a:t>Ovoid, kidney shaped organs.</a:t>
            </a:r>
          </a:p>
          <a:p>
            <a:pPr marL="144000" indent="-144000" algn="l" rtl="0">
              <a:spcBef>
                <a:spcPts val="0"/>
              </a:spcBef>
              <a:buFont typeface="Arial" panose="020B0604020202020204" pitchFamily="34" charset="0"/>
              <a:buChar char="•"/>
            </a:pPr>
            <a:r>
              <a:rPr lang="en-US" sz="1600" b="1" dirty="0">
                <a:solidFill>
                  <a:schemeClr val="accent1">
                    <a:lumMod val="75000"/>
                  </a:schemeClr>
                </a:solidFill>
              </a:rPr>
              <a:t>Each node has:</a:t>
            </a:r>
          </a:p>
          <a:p>
            <a:pPr marL="0" indent="0" algn="l" rtl="0">
              <a:spcBef>
                <a:spcPts val="0"/>
              </a:spcBef>
              <a:buNone/>
            </a:pPr>
            <a:r>
              <a:rPr lang="en-US" sz="1600" b="1" dirty="0">
                <a:solidFill>
                  <a:schemeClr val="accent1">
                    <a:lumMod val="75000"/>
                  </a:schemeClr>
                </a:solidFill>
              </a:rPr>
              <a:t>    </a:t>
            </a:r>
            <a:r>
              <a:rPr lang="en-US" sz="1600" b="1" dirty="0">
                <a:solidFill>
                  <a:schemeClr val="tx1"/>
                </a:solidFill>
              </a:rPr>
              <a:t>1-</a:t>
            </a:r>
            <a:r>
              <a:rPr lang="en-US" sz="1600" b="1" dirty="0">
                <a:solidFill>
                  <a:schemeClr val="accent1">
                    <a:lumMod val="75000"/>
                  </a:schemeClr>
                </a:solidFill>
              </a:rPr>
              <a:t> </a:t>
            </a:r>
            <a:r>
              <a:rPr lang="en-US" sz="1600" dirty="0">
                <a:solidFill>
                  <a:schemeClr val="tx1"/>
                </a:solidFill>
              </a:rPr>
              <a:t>A </a:t>
            </a:r>
            <a:r>
              <a:rPr lang="en-US" sz="1600" dirty="0">
                <a:solidFill>
                  <a:srgbClr val="FF0000"/>
                </a:solidFill>
              </a:rPr>
              <a:t>convex surface </a:t>
            </a:r>
            <a:r>
              <a:rPr lang="en-US" sz="1600" dirty="0">
                <a:solidFill>
                  <a:schemeClr val="tx1"/>
                </a:solidFill>
              </a:rPr>
              <a:t>which receives afferent lymph vessels</a:t>
            </a:r>
          </a:p>
          <a:p>
            <a:pPr marL="0" indent="0" algn="l" rtl="0">
              <a:spcBef>
                <a:spcPts val="0"/>
              </a:spcBef>
              <a:buNone/>
            </a:pPr>
            <a:r>
              <a:rPr lang="en-US" sz="1600" dirty="0">
                <a:solidFill>
                  <a:schemeClr val="tx1"/>
                </a:solidFill>
              </a:rPr>
              <a:t>    2- A </a:t>
            </a:r>
            <a:r>
              <a:rPr lang="en-US" sz="1600" dirty="0">
                <a:solidFill>
                  <a:srgbClr val="FF0000"/>
                </a:solidFill>
              </a:rPr>
              <a:t>hilum</a:t>
            </a:r>
            <a:r>
              <a:rPr lang="en-US" sz="1600" dirty="0">
                <a:solidFill>
                  <a:schemeClr val="tx1"/>
                </a:solidFill>
              </a:rPr>
              <a:t> where efferent lymph vessels leave and drain lymph from the node.</a:t>
            </a:r>
          </a:p>
          <a:p>
            <a:pPr marL="144000" indent="-144000" algn="l" rtl="0">
              <a:spcBef>
                <a:spcPts val="0"/>
              </a:spcBef>
              <a:buClrTx/>
              <a:buFont typeface="Arial" panose="020B0604020202020204" pitchFamily="34" charset="0"/>
              <a:buChar char="•"/>
            </a:pPr>
            <a:r>
              <a:rPr lang="en-US" sz="1600" dirty="0"/>
              <a:t>Each lymph node has a dense connective tissue </a:t>
            </a:r>
            <a:r>
              <a:rPr lang="en-US" sz="1600" dirty="0">
                <a:solidFill>
                  <a:srgbClr val="FF0000"/>
                </a:solidFill>
              </a:rPr>
              <a:t>capsule.</a:t>
            </a:r>
          </a:p>
          <a:p>
            <a:pPr marL="144000" indent="-144000" algn="l" rtl="0">
              <a:spcBef>
                <a:spcPts val="0"/>
              </a:spcBef>
              <a:buClrTx/>
              <a:buFont typeface="Arial" panose="020B0604020202020204" pitchFamily="34" charset="0"/>
              <a:buChar char="•"/>
            </a:pPr>
            <a:r>
              <a:rPr lang="en-US" sz="1600" dirty="0"/>
              <a:t>From the capsule, connective tissue </a:t>
            </a:r>
            <a:r>
              <a:rPr lang="en-US" sz="1600" dirty="0">
                <a:solidFill>
                  <a:srgbClr val="FF0000"/>
                </a:solidFill>
              </a:rPr>
              <a:t>septa (trabeculae) </a:t>
            </a:r>
            <a:r>
              <a:rPr lang="en-US" sz="1600" dirty="0"/>
              <a:t>extend into the outer part (cortex) of the node and divide it into incomplete compartments</a:t>
            </a:r>
          </a:p>
          <a:p>
            <a:pPr marL="144000" indent="-144000" algn="l" rtl="0">
              <a:spcBef>
                <a:spcPts val="0"/>
              </a:spcBef>
              <a:buClrTx/>
              <a:buFont typeface="Arial" panose="020B0604020202020204" pitchFamily="34" charset="0"/>
              <a:buChar char="•"/>
            </a:pPr>
            <a:r>
              <a:rPr lang="en-US" sz="1600" dirty="0"/>
              <a:t>The framework of the node is formed by </a:t>
            </a:r>
            <a:r>
              <a:rPr lang="en-US" sz="1600" dirty="0">
                <a:solidFill>
                  <a:srgbClr val="FF0000"/>
                </a:solidFill>
              </a:rPr>
              <a:t>reticular connective tissue.</a:t>
            </a:r>
          </a:p>
          <a:p>
            <a:pPr marL="144000" indent="-144000" algn="l" rtl="0">
              <a:spcBef>
                <a:spcPts val="0"/>
              </a:spcBef>
              <a:buFont typeface="Arial" panose="020B0604020202020204" pitchFamily="34" charset="0"/>
              <a:buChar char="•"/>
            </a:pPr>
            <a:r>
              <a:rPr lang="en-US" sz="1600" b="1" dirty="0">
                <a:solidFill>
                  <a:schemeClr val="accent1">
                    <a:lumMod val="75000"/>
                  </a:schemeClr>
                </a:solidFill>
              </a:rPr>
              <a:t>Each lymph node is divided into three regions: </a:t>
            </a:r>
          </a:p>
          <a:p>
            <a:pPr marL="0" indent="0" algn="l" rtl="0">
              <a:spcBef>
                <a:spcPts val="0"/>
              </a:spcBef>
              <a:buNone/>
            </a:pPr>
            <a:r>
              <a:rPr lang="en-US" sz="1600" b="1" dirty="0">
                <a:solidFill>
                  <a:srgbClr val="0033CC"/>
                </a:solidFill>
              </a:rPr>
              <a:t>    </a:t>
            </a:r>
            <a:r>
              <a:rPr lang="en-US" sz="1600" b="1" u="sng" dirty="0">
                <a:solidFill>
                  <a:srgbClr val="0033CC"/>
                </a:solidFill>
              </a:rPr>
              <a:t>1-</a:t>
            </a:r>
            <a:r>
              <a:rPr lang="en-US" altLang="en-US" sz="1600" b="1" u="sng" dirty="0">
                <a:solidFill>
                  <a:srgbClr val="0033CC"/>
                </a:solidFill>
              </a:rPr>
              <a:t> CORTEX</a:t>
            </a:r>
          </a:p>
          <a:p>
            <a:pPr marL="0" indent="0" algn="l" rtl="0">
              <a:spcBef>
                <a:spcPts val="0"/>
              </a:spcBef>
              <a:buNone/>
            </a:pPr>
            <a:r>
              <a:rPr lang="en-US" altLang="en-US" sz="1600" b="1" dirty="0">
                <a:solidFill>
                  <a:srgbClr val="FF0000"/>
                </a:solidFill>
              </a:rPr>
              <a:t>    </a:t>
            </a:r>
            <a:r>
              <a:rPr lang="en-US" altLang="en-US" sz="1600" b="1" u="sng" dirty="0">
                <a:solidFill>
                  <a:srgbClr val="FF0000"/>
                </a:solidFill>
              </a:rPr>
              <a:t>2- Paracortex</a:t>
            </a:r>
          </a:p>
          <a:p>
            <a:pPr marL="0" indent="0" algn="l" rtl="0">
              <a:spcBef>
                <a:spcPts val="0"/>
              </a:spcBef>
              <a:buNone/>
            </a:pPr>
            <a:r>
              <a:rPr lang="en-US" altLang="en-US" sz="1600" b="1" dirty="0">
                <a:solidFill>
                  <a:srgbClr val="00B050"/>
                </a:solidFill>
              </a:rPr>
              <a:t>    </a:t>
            </a:r>
            <a:r>
              <a:rPr lang="en-US" altLang="en-US" sz="1600" b="1" u="sng" dirty="0">
                <a:solidFill>
                  <a:srgbClr val="00B050"/>
                </a:solidFill>
              </a:rPr>
              <a:t>3- Medulla</a:t>
            </a:r>
          </a:p>
          <a:p>
            <a:pPr marL="0" indent="0" algn="l" rtl="0">
              <a:spcBef>
                <a:spcPts val="0"/>
              </a:spcBef>
              <a:buClrTx/>
              <a:buNone/>
            </a:pPr>
            <a:endParaRPr lang="en-US" sz="1400" dirty="0">
              <a:solidFill>
                <a:srgbClr val="FF0000"/>
              </a:solidFill>
            </a:endParaRPr>
          </a:p>
          <a:p>
            <a:pPr marL="0" indent="0" algn="l" rtl="0">
              <a:buNone/>
            </a:pPr>
            <a:endParaRPr lang="en-US" sz="1600" b="1" dirty="0">
              <a:solidFill>
                <a:schemeClr val="accent1">
                  <a:lumMod val="75000"/>
                </a:schemeClr>
              </a:solidFill>
            </a:endParaRPr>
          </a:p>
          <a:p>
            <a:pPr marL="0" indent="0" algn="l" rtl="0">
              <a:buNone/>
            </a:pPr>
            <a:endParaRPr lang="ar-SA" sz="1600" dirty="0">
              <a:solidFill>
                <a:schemeClr val="accent1">
                  <a:lumMod val="75000"/>
                </a:schemeClr>
              </a:solidFill>
            </a:endParaRPr>
          </a:p>
        </p:txBody>
      </p:sp>
      <p:pic>
        <p:nvPicPr>
          <p:cNvPr id="4" name="Picture 4" descr="13">
            <a:extLst>
              <a:ext uri="{FF2B5EF4-FFF2-40B4-BE49-F238E27FC236}">
                <a16:creationId xmlns:a16="http://schemas.microsoft.com/office/drawing/2014/main" id="{80222256-C3AE-4E8A-ABD9-EA1C3F43D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419" y="4045024"/>
            <a:ext cx="2425135" cy="137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14_21">
            <a:extLst>
              <a:ext uri="{FF2B5EF4-FFF2-40B4-BE49-F238E27FC236}">
                <a16:creationId xmlns:a16="http://schemas.microsoft.com/office/drawing/2014/main" id="{54FFBD04-9FD2-402C-B036-836EF40AF0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221" t="28568" b="27342"/>
          <a:stretch>
            <a:fillRect/>
          </a:stretch>
        </p:blipFill>
        <p:spPr bwMode="auto">
          <a:xfrm>
            <a:off x="4975668" y="3851617"/>
            <a:ext cx="2366909" cy="170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lymph-node-02">
            <a:extLst>
              <a:ext uri="{FF2B5EF4-FFF2-40B4-BE49-F238E27FC236}">
                <a16:creationId xmlns:a16="http://schemas.microsoft.com/office/drawing/2014/main" id="{C500D4AA-B0B2-4743-8F7D-3CD5554D86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512763" y="3882013"/>
            <a:ext cx="2017981" cy="1702770"/>
          </a:xfrm>
          <a:prstGeom prst="rect">
            <a:avLst/>
          </a:prstGeom>
          <a:noFill/>
          <a:extLst>
            <a:ext uri="{909E8E84-426E-40DD-AFC4-6F175D3DCCD1}">
              <a14:hiddenFill xmlns:a14="http://schemas.microsoft.com/office/drawing/2010/main">
                <a:solidFill>
                  <a:srgbClr val="FFFFFF"/>
                </a:solidFill>
              </a14:hiddenFill>
            </a:ext>
          </a:extLst>
        </p:spPr>
      </p:pic>
      <p:sp>
        <p:nvSpPr>
          <p:cNvPr id="15" name="Line 8">
            <a:extLst>
              <a:ext uri="{FF2B5EF4-FFF2-40B4-BE49-F238E27FC236}">
                <a16:creationId xmlns:a16="http://schemas.microsoft.com/office/drawing/2014/main" id="{AEB8863E-AF6A-46DB-8030-B5B3293191D2}"/>
              </a:ext>
            </a:extLst>
          </p:cNvPr>
          <p:cNvSpPr>
            <a:spLocks noChangeShapeType="1"/>
          </p:cNvSpPr>
          <p:nvPr/>
        </p:nvSpPr>
        <p:spPr bwMode="auto">
          <a:xfrm>
            <a:off x="3474653" y="4207732"/>
            <a:ext cx="0" cy="374225"/>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6" name="Text Box 10">
            <a:extLst>
              <a:ext uri="{FF2B5EF4-FFF2-40B4-BE49-F238E27FC236}">
                <a16:creationId xmlns:a16="http://schemas.microsoft.com/office/drawing/2014/main" id="{9DA9B287-0DBA-48BE-9C72-D1E2C3A57252}"/>
              </a:ext>
            </a:extLst>
          </p:cNvPr>
          <p:cNvSpPr txBox="1">
            <a:spLocks noChangeArrowheads="1"/>
          </p:cNvSpPr>
          <p:nvPr/>
        </p:nvSpPr>
        <p:spPr bwMode="auto">
          <a:xfrm>
            <a:off x="3360315" y="4961385"/>
            <a:ext cx="2287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SzTx/>
              <a:buFontTx/>
              <a:buNone/>
            </a:pPr>
            <a:r>
              <a:rPr lang="en-US" altLang="en-US" sz="1600" b="1" dirty="0">
                <a:solidFill>
                  <a:srgbClr val="00B050"/>
                </a:solidFill>
                <a:latin typeface="Tahoma" panose="020B0604030504040204" pitchFamily="34" charset="0"/>
                <a:cs typeface="Arial" panose="020B0604020202020204" pitchFamily="34" charset="0"/>
              </a:rPr>
              <a:t>M</a:t>
            </a:r>
          </a:p>
        </p:txBody>
      </p:sp>
      <p:sp>
        <p:nvSpPr>
          <p:cNvPr id="17" name="Text Box 11">
            <a:extLst>
              <a:ext uri="{FF2B5EF4-FFF2-40B4-BE49-F238E27FC236}">
                <a16:creationId xmlns:a16="http://schemas.microsoft.com/office/drawing/2014/main" id="{82F1A474-ADB1-40B0-B766-A57451D26FD5}"/>
              </a:ext>
            </a:extLst>
          </p:cNvPr>
          <p:cNvSpPr txBox="1">
            <a:spLocks noChangeArrowheads="1"/>
          </p:cNvSpPr>
          <p:nvPr/>
        </p:nvSpPr>
        <p:spPr bwMode="auto">
          <a:xfrm>
            <a:off x="3725419" y="4564122"/>
            <a:ext cx="458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SzTx/>
              <a:buFontTx/>
              <a:buNone/>
            </a:pPr>
            <a:r>
              <a:rPr lang="en-US" altLang="en-US" sz="1600" b="1" dirty="0">
                <a:solidFill>
                  <a:srgbClr val="FF0000"/>
                </a:solidFill>
                <a:latin typeface="Tahoma" panose="020B0604030504040204" pitchFamily="34" charset="0"/>
                <a:cs typeface="Arial" panose="020B0604020202020204" pitchFamily="34" charset="0"/>
              </a:rPr>
              <a:t>PC</a:t>
            </a:r>
          </a:p>
        </p:txBody>
      </p:sp>
      <p:sp>
        <p:nvSpPr>
          <p:cNvPr id="18" name="Text Box 12">
            <a:extLst>
              <a:ext uri="{FF2B5EF4-FFF2-40B4-BE49-F238E27FC236}">
                <a16:creationId xmlns:a16="http://schemas.microsoft.com/office/drawing/2014/main" id="{AD805D94-F08E-40C5-BDA2-F20E35E20CB6}"/>
              </a:ext>
            </a:extLst>
          </p:cNvPr>
          <p:cNvSpPr txBox="1">
            <a:spLocks noChangeArrowheads="1"/>
          </p:cNvSpPr>
          <p:nvPr/>
        </p:nvSpPr>
        <p:spPr bwMode="auto">
          <a:xfrm>
            <a:off x="3207280" y="4225569"/>
            <a:ext cx="153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SzTx/>
              <a:buFontTx/>
              <a:buNone/>
            </a:pPr>
            <a:r>
              <a:rPr lang="en-US" altLang="en-US" sz="1600" b="1" dirty="0">
                <a:solidFill>
                  <a:srgbClr val="0033CC"/>
                </a:solidFill>
                <a:latin typeface="Tahoma" panose="020B0604030504040204" pitchFamily="34" charset="0"/>
                <a:cs typeface="Arial" panose="020B0604020202020204" pitchFamily="34" charset="0"/>
              </a:rPr>
              <a:t>C</a:t>
            </a:r>
          </a:p>
        </p:txBody>
      </p:sp>
      <p:sp>
        <p:nvSpPr>
          <p:cNvPr id="19" name="Line 8">
            <a:extLst>
              <a:ext uri="{FF2B5EF4-FFF2-40B4-BE49-F238E27FC236}">
                <a16:creationId xmlns:a16="http://schemas.microsoft.com/office/drawing/2014/main" id="{6E7A49EA-B393-47DB-B169-643E95697CA4}"/>
              </a:ext>
            </a:extLst>
          </p:cNvPr>
          <p:cNvSpPr>
            <a:spLocks noChangeShapeType="1"/>
          </p:cNvSpPr>
          <p:nvPr/>
        </p:nvSpPr>
        <p:spPr bwMode="auto">
          <a:xfrm>
            <a:off x="4130847" y="4528450"/>
            <a:ext cx="0" cy="3742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ar-SA"/>
          </a:p>
        </p:txBody>
      </p:sp>
    </p:spTree>
    <p:extLst>
      <p:ext uri="{BB962C8B-B14F-4D97-AF65-F5344CB8AC3E}">
        <p14:creationId xmlns:p14="http://schemas.microsoft.com/office/powerpoint/2010/main" val="3879973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F5F52C1-7F78-4DB9-AA3A-2C0F3CB4F62C}"/>
              </a:ext>
            </a:extLst>
          </p:cNvPr>
          <p:cNvSpPr>
            <a:spLocks noGrp="1"/>
          </p:cNvSpPr>
          <p:nvPr>
            <p:ph idx="1"/>
          </p:nvPr>
        </p:nvSpPr>
        <p:spPr>
          <a:xfrm>
            <a:off x="460498" y="934278"/>
            <a:ext cx="8886155" cy="5888182"/>
          </a:xfrm>
        </p:spPr>
        <p:txBody>
          <a:bodyPr>
            <a:normAutofit/>
          </a:bodyPr>
          <a:lstStyle/>
          <a:p>
            <a:pPr algn="l" rtl="0">
              <a:buClr>
                <a:schemeClr val="accent1">
                  <a:lumMod val="50000"/>
                </a:schemeClr>
              </a:buClr>
              <a:buFont typeface="Wingdings" panose="05000000000000000000" pitchFamily="2" charset="2"/>
              <a:buChar char="Ø"/>
            </a:pPr>
            <a:r>
              <a:rPr lang="en-US" altLang="en-US" sz="2000" b="1" dirty="0">
                <a:solidFill>
                  <a:schemeClr val="accent1">
                    <a:lumMod val="50000"/>
                  </a:schemeClr>
                </a:solidFill>
              </a:rPr>
              <a:t>CORTEX:</a:t>
            </a:r>
          </a:p>
          <a:p>
            <a:pPr marL="0" indent="0" algn="l" rtl="0">
              <a:spcBef>
                <a:spcPts val="0"/>
              </a:spcBef>
              <a:buClr>
                <a:schemeClr val="accent1">
                  <a:lumMod val="50000"/>
                </a:schemeClr>
              </a:buClr>
              <a:buNone/>
            </a:pPr>
            <a:r>
              <a:rPr lang="en-US" sz="1600" dirty="0">
                <a:solidFill>
                  <a:schemeClr val="tx1"/>
                </a:solidFill>
              </a:rPr>
              <a:t>contains:</a:t>
            </a:r>
          </a:p>
          <a:p>
            <a:pPr marL="180000" indent="-180000" algn="l" rtl="0">
              <a:spcBef>
                <a:spcPts val="0"/>
              </a:spcBef>
              <a:buClr>
                <a:schemeClr val="accent1">
                  <a:lumMod val="50000"/>
                </a:schemeClr>
              </a:buClr>
              <a:buFont typeface="Arial" panose="020B0604020202020204" pitchFamily="34" charset="0"/>
              <a:buChar char="•"/>
            </a:pPr>
            <a:r>
              <a:rPr lang="en-US" sz="1600" b="1" dirty="0">
                <a:solidFill>
                  <a:schemeClr val="accent1">
                    <a:lumMod val="75000"/>
                  </a:schemeClr>
                </a:solidFill>
              </a:rPr>
              <a:t>Subcapsular  lymphatic sinus.</a:t>
            </a:r>
          </a:p>
          <a:p>
            <a:pPr marL="180000" indent="-180000" algn="l" rtl="0">
              <a:spcBef>
                <a:spcPts val="0"/>
              </a:spcBef>
              <a:buClr>
                <a:schemeClr val="accent1">
                  <a:lumMod val="50000"/>
                </a:schemeClr>
              </a:buClr>
              <a:buFont typeface="Arial" panose="020B0604020202020204" pitchFamily="34" charset="0"/>
              <a:buChar char="•"/>
            </a:pPr>
            <a:r>
              <a:rPr lang="en-US" sz="1600" b="1" dirty="0">
                <a:solidFill>
                  <a:schemeClr val="accent1">
                    <a:lumMod val="75000"/>
                  </a:schemeClr>
                </a:solidFill>
              </a:rPr>
              <a:t>Cortical sinuses.</a:t>
            </a:r>
          </a:p>
          <a:p>
            <a:pPr marL="180000" indent="-180000" algn="l" rtl="0">
              <a:spcBef>
                <a:spcPts val="0"/>
              </a:spcBef>
              <a:buClr>
                <a:schemeClr val="accent1">
                  <a:lumMod val="50000"/>
                </a:schemeClr>
              </a:buClr>
              <a:buFont typeface="Arial" panose="020B0604020202020204" pitchFamily="34" charset="0"/>
              <a:buChar char="•"/>
            </a:pPr>
            <a:r>
              <a:rPr lang="en-US" sz="1600" b="1" dirty="0">
                <a:solidFill>
                  <a:schemeClr val="accent1">
                    <a:lumMod val="75000"/>
                  </a:schemeClr>
                </a:solidFill>
              </a:rPr>
              <a:t>Lymphoid nodules (</a:t>
            </a:r>
            <a:r>
              <a:rPr lang="en-US" altLang="en-US" sz="1600" b="1" dirty="0">
                <a:solidFill>
                  <a:srgbClr val="FF0000"/>
                </a:solidFill>
              </a:rPr>
              <a:t>Follicles</a:t>
            </a:r>
            <a:r>
              <a:rPr lang="en-US" sz="1600" b="1" dirty="0">
                <a:solidFill>
                  <a:schemeClr val="accent1">
                    <a:lumMod val="75000"/>
                  </a:schemeClr>
                </a:solidFill>
              </a:rPr>
              <a:t>):</a:t>
            </a:r>
            <a:br>
              <a:rPr lang="en-US" sz="1600" dirty="0">
                <a:solidFill>
                  <a:schemeClr val="accent1">
                    <a:lumMod val="75000"/>
                  </a:schemeClr>
                </a:solidFill>
              </a:rPr>
            </a:br>
            <a:r>
              <a:rPr lang="en-US" sz="1600" dirty="0">
                <a:solidFill>
                  <a:schemeClr val="accent1">
                    <a:lumMod val="75000"/>
                  </a:schemeClr>
                </a:solidFill>
              </a:rPr>
              <a:t>- </a:t>
            </a:r>
            <a:r>
              <a:rPr lang="en-US" sz="1600" dirty="0">
                <a:solidFill>
                  <a:schemeClr val="tx1"/>
                </a:solidFill>
              </a:rPr>
              <a:t>Composed mainly of B lymphocytes, macrophages and reticular cells</a:t>
            </a:r>
            <a:br>
              <a:rPr lang="en-US" sz="1600" dirty="0">
                <a:solidFill>
                  <a:schemeClr val="tx1"/>
                </a:solidFill>
              </a:rPr>
            </a:br>
            <a:r>
              <a:rPr lang="en-US" sz="1600" dirty="0">
                <a:solidFill>
                  <a:schemeClr val="tx1"/>
                </a:solidFill>
              </a:rPr>
              <a:t>- Lymph nodules are small masses of lymph tissue (</a:t>
            </a:r>
            <a:r>
              <a:rPr lang="en-US" sz="1600" dirty="0">
                <a:solidFill>
                  <a:srgbClr val="FF0000"/>
                </a:solidFill>
              </a:rPr>
              <a:t>lymphocytes</a:t>
            </a:r>
            <a:r>
              <a:rPr lang="en-US" sz="1600" dirty="0">
                <a:solidFill>
                  <a:schemeClr val="tx1"/>
                </a:solidFill>
              </a:rPr>
              <a:t>).</a:t>
            </a:r>
            <a:br>
              <a:rPr lang="en-US" sz="1600" dirty="0">
                <a:solidFill>
                  <a:schemeClr val="tx1"/>
                </a:solidFill>
              </a:rPr>
            </a:br>
            <a:r>
              <a:rPr lang="en-US" sz="1600" dirty="0">
                <a:solidFill>
                  <a:schemeClr val="tx1"/>
                </a:solidFill>
              </a:rPr>
              <a:t>- Lymph nodules may be:</a:t>
            </a:r>
            <a:br>
              <a:rPr lang="en-US" sz="1600" dirty="0">
                <a:solidFill>
                  <a:schemeClr val="tx1"/>
                </a:solidFill>
              </a:rPr>
            </a:br>
            <a:r>
              <a:rPr lang="en-US" sz="1600" b="1" dirty="0">
                <a:solidFill>
                  <a:srgbClr val="0033CC"/>
                </a:solidFill>
              </a:rPr>
              <a:t>(A) Primary nodules:</a:t>
            </a:r>
            <a:r>
              <a:rPr lang="en-US" sz="1600" b="1" dirty="0">
                <a:solidFill>
                  <a:schemeClr val="tx1"/>
                </a:solidFill>
              </a:rPr>
              <a:t> </a:t>
            </a:r>
            <a:r>
              <a:rPr lang="en-US" sz="1600" dirty="0">
                <a:solidFill>
                  <a:schemeClr val="tx1"/>
                </a:solidFill>
              </a:rPr>
              <a:t>formed of virgin B lymphocytes.</a:t>
            </a:r>
            <a:br>
              <a:rPr lang="en-US" sz="1600" dirty="0">
                <a:solidFill>
                  <a:schemeClr val="tx1"/>
                </a:solidFill>
              </a:rPr>
            </a:br>
            <a:r>
              <a:rPr lang="en-US" sz="1600" b="1" dirty="0">
                <a:solidFill>
                  <a:srgbClr val="0033CC"/>
                </a:solidFill>
              </a:rPr>
              <a:t>(B) Secondary nodules:</a:t>
            </a:r>
            <a:r>
              <a:rPr lang="en-US" sz="1600" b="1" dirty="0">
                <a:solidFill>
                  <a:schemeClr val="tx1"/>
                </a:solidFill>
              </a:rPr>
              <a:t> </a:t>
            </a:r>
            <a:r>
              <a:rPr lang="en-US" sz="1600" dirty="0">
                <a:solidFill>
                  <a:schemeClr val="tx1"/>
                </a:solidFill>
              </a:rPr>
              <a:t>with paler germinal centers and it </a:t>
            </a:r>
            <a:r>
              <a:rPr lang="en-US" sz="1600" b="1" u="sng" dirty="0">
                <a:solidFill>
                  <a:schemeClr val="tx1"/>
                </a:solidFill>
              </a:rPr>
              <a:t>Contain</a:t>
            </a:r>
            <a:r>
              <a:rPr lang="en-US" sz="1600" u="sng" dirty="0">
                <a:solidFill>
                  <a:schemeClr val="tx1"/>
                </a:solidFill>
              </a:rPr>
              <a:t>:</a:t>
            </a:r>
            <a:br>
              <a:rPr lang="en-US" sz="1600" u="sng" dirty="0">
                <a:solidFill>
                  <a:schemeClr val="tx1"/>
                </a:solidFill>
              </a:rPr>
            </a:br>
            <a:r>
              <a:rPr lang="en-US" sz="1600" b="1" dirty="0">
                <a:solidFill>
                  <a:schemeClr val="tx1"/>
                </a:solidFill>
              </a:rPr>
              <a:t> </a:t>
            </a:r>
            <a:r>
              <a:rPr lang="en-US" sz="1600" dirty="0">
                <a:solidFill>
                  <a:schemeClr val="tx1"/>
                </a:solidFill>
              </a:rPr>
              <a:t> - </a:t>
            </a:r>
            <a:r>
              <a:rPr lang="en-US" sz="1600" u="sng" dirty="0">
                <a:solidFill>
                  <a:srgbClr val="FF0000"/>
                </a:solidFill>
              </a:rPr>
              <a:t>Germinal centers</a:t>
            </a:r>
            <a:r>
              <a:rPr lang="en-US" sz="1600" dirty="0"/>
              <a:t>, central light areas filled with activated </a:t>
            </a:r>
            <a:r>
              <a:rPr lang="en-US" sz="1600" dirty="0">
                <a:solidFill>
                  <a:srgbClr val="00B0F0"/>
                </a:solidFill>
              </a:rPr>
              <a:t>lymphocytes</a:t>
            </a:r>
            <a:br>
              <a:rPr lang="en-US" sz="1600" dirty="0">
                <a:solidFill>
                  <a:srgbClr val="00B0F0"/>
                </a:solidFill>
              </a:rPr>
            </a:br>
            <a:r>
              <a:rPr lang="en-US" sz="1600" dirty="0">
                <a:solidFill>
                  <a:srgbClr val="00B0F0"/>
                </a:solidFill>
              </a:rPr>
              <a:t> </a:t>
            </a:r>
            <a:r>
              <a:rPr lang="en-US" sz="1600" dirty="0"/>
              <a:t>(B lymphoblast), </a:t>
            </a:r>
            <a:r>
              <a:rPr lang="en-US" sz="1600" dirty="0">
                <a:solidFill>
                  <a:srgbClr val="00B0F0"/>
                </a:solidFill>
              </a:rPr>
              <a:t>plasma cells</a:t>
            </a:r>
            <a:br>
              <a:rPr lang="en-US" sz="1600" dirty="0">
                <a:solidFill>
                  <a:srgbClr val="00B0F0"/>
                </a:solidFill>
              </a:rPr>
            </a:br>
            <a:r>
              <a:rPr lang="en-US" sz="1600" dirty="0">
                <a:solidFill>
                  <a:srgbClr val="00B0F0"/>
                </a:solidFill>
              </a:rPr>
              <a:t> </a:t>
            </a:r>
            <a:r>
              <a:rPr lang="en-US" sz="1600" dirty="0"/>
              <a:t> and </a:t>
            </a:r>
            <a:r>
              <a:rPr lang="en-US" sz="1600" dirty="0">
                <a:solidFill>
                  <a:srgbClr val="00B0F0"/>
                </a:solidFill>
              </a:rPr>
              <a:t>macrophages</a:t>
            </a:r>
            <a:r>
              <a:rPr lang="en-US" sz="1600" dirty="0"/>
              <a:t>.</a:t>
            </a:r>
            <a:br>
              <a:rPr lang="en-US" sz="1600" dirty="0"/>
            </a:br>
            <a:r>
              <a:rPr lang="en-US" sz="1600" dirty="0"/>
              <a:t>  - The germinal center is surrounded by a darker-staining region called the </a:t>
            </a:r>
            <a:r>
              <a:rPr lang="en-US" sz="1600" dirty="0">
                <a:solidFill>
                  <a:srgbClr val="FF0000"/>
                </a:solidFill>
              </a:rPr>
              <a:t>corona</a:t>
            </a:r>
            <a:r>
              <a:rPr lang="en-US" sz="1600" dirty="0"/>
              <a:t>.</a:t>
            </a:r>
            <a:endParaRPr lang="en-US" sz="1600" dirty="0">
              <a:solidFill>
                <a:schemeClr val="tx1"/>
              </a:solidFill>
            </a:endParaRPr>
          </a:p>
          <a:p>
            <a:pPr marL="0" indent="0" algn="l" rtl="0">
              <a:buClr>
                <a:schemeClr val="accent1">
                  <a:lumMod val="50000"/>
                </a:schemeClr>
              </a:buClr>
              <a:buNone/>
            </a:pPr>
            <a:endParaRPr lang="ar-SA" sz="2000" b="1" dirty="0">
              <a:solidFill>
                <a:schemeClr val="accent1">
                  <a:lumMod val="50000"/>
                </a:schemeClr>
              </a:solidFill>
            </a:endParaRPr>
          </a:p>
        </p:txBody>
      </p:sp>
      <p:pic>
        <p:nvPicPr>
          <p:cNvPr id="11" name="صورة 10">
            <a:extLst>
              <a:ext uri="{FF2B5EF4-FFF2-40B4-BE49-F238E27FC236}">
                <a16:creationId xmlns:a16="http://schemas.microsoft.com/office/drawing/2014/main" id="{0B54579C-F291-4AD3-9C22-C2E34E859F0A}"/>
              </a:ext>
            </a:extLst>
          </p:cNvPr>
          <p:cNvPicPr>
            <a:picLocks noChangeAspect="1"/>
          </p:cNvPicPr>
          <p:nvPr/>
        </p:nvPicPr>
        <p:blipFill rotWithShape="1">
          <a:blip r:embed="rId3">
            <a:extLst>
              <a:ext uri="{28A0092B-C50C-407E-A947-70E740481C1C}">
                <a14:useLocalDpi xmlns:a14="http://schemas.microsoft.com/office/drawing/2010/main" val="0"/>
              </a:ext>
            </a:extLst>
          </a:blip>
          <a:srcRect t="8599"/>
          <a:stretch/>
        </p:blipFill>
        <p:spPr>
          <a:xfrm>
            <a:off x="8422309" y="3627543"/>
            <a:ext cx="1773891" cy="2045870"/>
          </a:xfrm>
          <a:prstGeom prst="rect">
            <a:avLst/>
          </a:prstGeom>
        </p:spPr>
      </p:pic>
      <p:graphicFrame>
        <p:nvGraphicFramePr>
          <p:cNvPr id="19" name="Object 0">
            <a:extLst>
              <a:ext uri="{FF2B5EF4-FFF2-40B4-BE49-F238E27FC236}">
                <a16:creationId xmlns:a16="http://schemas.microsoft.com/office/drawing/2014/main" id="{8EF70803-F1BE-4275-9B51-4DC1C8BF418E}"/>
              </a:ext>
            </a:extLst>
          </p:cNvPr>
          <p:cNvGraphicFramePr>
            <a:graphicFrameLocks noChangeAspect="1"/>
          </p:cNvGraphicFramePr>
          <p:nvPr>
            <p:extLst>
              <p:ext uri="{D42A27DB-BD31-4B8C-83A1-F6EECF244321}">
                <p14:modId xmlns:p14="http://schemas.microsoft.com/office/powerpoint/2010/main" val="812760950"/>
              </p:ext>
            </p:extLst>
          </p:nvPr>
        </p:nvGraphicFramePr>
        <p:xfrm>
          <a:off x="7310227" y="922479"/>
          <a:ext cx="2036426" cy="2346084"/>
        </p:xfrm>
        <a:graphic>
          <a:graphicData uri="http://schemas.openxmlformats.org/presentationml/2006/ole">
            <mc:AlternateContent xmlns:mc="http://schemas.openxmlformats.org/markup-compatibility/2006">
              <mc:Choice xmlns:v="urn:schemas-microsoft-com:vml" Requires="v">
                <p:oleObj spid="_x0000_s1081" name="Photo Editor Photo" r:id="rId4" imgW="4285714" imgH="3323810" progId="MSPhotoEd.3">
                  <p:embed/>
                </p:oleObj>
              </mc:Choice>
              <mc:Fallback>
                <p:oleObj name="Photo Editor Photo" r:id="rId4" imgW="4285714" imgH="3323810" progId="MSPhotoEd.3">
                  <p:embed/>
                  <p:pic>
                    <p:nvPicPr>
                      <p:cNvPr id="4" name="Object 0">
                        <a:extLst>
                          <a:ext uri="{FF2B5EF4-FFF2-40B4-BE49-F238E27FC236}">
                            <a16:creationId xmlns:a16="http://schemas.microsoft.com/office/drawing/2014/main" id="{CA989FFA-648D-4585-982B-A391D2E8BE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0227" y="922479"/>
                        <a:ext cx="2036426" cy="2346084"/>
                      </a:xfrm>
                      <a:prstGeom prst="rect">
                        <a:avLst/>
                      </a:prstGeom>
                      <a:noFill/>
                      <a:ln>
                        <a:noFill/>
                      </a:ln>
                      <a:effectLst/>
                    </p:spPr>
                  </p:pic>
                </p:oleObj>
              </mc:Fallback>
            </mc:AlternateContent>
          </a:graphicData>
        </a:graphic>
      </p:graphicFrame>
      <p:sp>
        <p:nvSpPr>
          <p:cNvPr id="22" name="Text Box 24">
            <a:extLst>
              <a:ext uri="{FF2B5EF4-FFF2-40B4-BE49-F238E27FC236}">
                <a16:creationId xmlns:a16="http://schemas.microsoft.com/office/drawing/2014/main" id="{9BF16840-5E15-44A8-90E4-3161789C75D2}"/>
              </a:ext>
            </a:extLst>
          </p:cNvPr>
          <p:cNvSpPr txBox="1">
            <a:spLocks noChangeArrowheads="1"/>
          </p:cNvSpPr>
          <p:nvPr/>
        </p:nvSpPr>
        <p:spPr bwMode="auto">
          <a:xfrm>
            <a:off x="7985626" y="1680753"/>
            <a:ext cx="504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SzTx/>
              <a:buFontTx/>
              <a:buNone/>
            </a:pPr>
            <a:r>
              <a:rPr lang="en-US" altLang="en-US" sz="1400" b="1" dirty="0">
                <a:solidFill>
                  <a:srgbClr val="0033CC"/>
                </a:solidFill>
              </a:rPr>
              <a:t>PN</a:t>
            </a:r>
          </a:p>
        </p:txBody>
      </p:sp>
      <p:sp>
        <p:nvSpPr>
          <p:cNvPr id="23" name="Text Box 26">
            <a:extLst>
              <a:ext uri="{FF2B5EF4-FFF2-40B4-BE49-F238E27FC236}">
                <a16:creationId xmlns:a16="http://schemas.microsoft.com/office/drawing/2014/main" id="{3BAD1422-4049-4EAF-818B-242FF2109535}"/>
              </a:ext>
            </a:extLst>
          </p:cNvPr>
          <p:cNvSpPr txBox="1">
            <a:spLocks noChangeArrowheads="1"/>
          </p:cNvSpPr>
          <p:nvPr/>
        </p:nvSpPr>
        <p:spPr bwMode="auto">
          <a:xfrm>
            <a:off x="8760832" y="1988530"/>
            <a:ext cx="5762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SzTx/>
              <a:buFontTx/>
              <a:buNone/>
            </a:pPr>
            <a:r>
              <a:rPr lang="en-US" altLang="en-US" sz="1400" b="1" dirty="0">
                <a:solidFill>
                  <a:srgbClr val="0033CC"/>
                </a:solidFill>
              </a:rPr>
              <a:t>SN</a:t>
            </a:r>
          </a:p>
        </p:txBody>
      </p:sp>
      <p:sp>
        <p:nvSpPr>
          <p:cNvPr id="33" name="Line 22">
            <a:extLst>
              <a:ext uri="{FF2B5EF4-FFF2-40B4-BE49-F238E27FC236}">
                <a16:creationId xmlns:a16="http://schemas.microsoft.com/office/drawing/2014/main" id="{9383AD48-37D5-4EBD-B52D-41700E0FEDD2}"/>
              </a:ext>
            </a:extLst>
          </p:cNvPr>
          <p:cNvSpPr>
            <a:spLocks noChangeShapeType="1"/>
          </p:cNvSpPr>
          <p:nvPr/>
        </p:nvSpPr>
        <p:spPr bwMode="auto">
          <a:xfrm flipH="1" flipV="1">
            <a:off x="8123731" y="1465686"/>
            <a:ext cx="104500" cy="293316"/>
          </a:xfrm>
          <a:prstGeom prst="line">
            <a:avLst/>
          </a:prstGeom>
          <a:noFill/>
          <a:ln w="19050">
            <a:solidFill>
              <a:srgbClr val="0033CC"/>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ar-SA">
              <a:solidFill>
                <a:srgbClr val="00B0F0"/>
              </a:solidFill>
            </a:endParaRPr>
          </a:p>
        </p:txBody>
      </p:sp>
      <p:sp>
        <p:nvSpPr>
          <p:cNvPr id="34" name="Line 27">
            <a:extLst>
              <a:ext uri="{FF2B5EF4-FFF2-40B4-BE49-F238E27FC236}">
                <a16:creationId xmlns:a16="http://schemas.microsoft.com/office/drawing/2014/main" id="{D6F1CE3D-CD09-4421-B133-3634A7825BBF}"/>
              </a:ext>
            </a:extLst>
          </p:cNvPr>
          <p:cNvSpPr>
            <a:spLocks noChangeShapeType="1"/>
          </p:cNvSpPr>
          <p:nvPr/>
        </p:nvSpPr>
        <p:spPr bwMode="auto">
          <a:xfrm flipV="1">
            <a:off x="8228231" y="1465687"/>
            <a:ext cx="194078" cy="293316"/>
          </a:xfrm>
          <a:prstGeom prst="line">
            <a:avLst/>
          </a:prstGeom>
          <a:noFill/>
          <a:ln w="19050">
            <a:solidFill>
              <a:srgbClr val="0033CC"/>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ar-SA">
              <a:solidFill>
                <a:srgbClr val="00B0F0"/>
              </a:solidFill>
            </a:endParaRPr>
          </a:p>
        </p:txBody>
      </p:sp>
      <p:sp>
        <p:nvSpPr>
          <p:cNvPr id="35" name="Line 22">
            <a:extLst>
              <a:ext uri="{FF2B5EF4-FFF2-40B4-BE49-F238E27FC236}">
                <a16:creationId xmlns:a16="http://schemas.microsoft.com/office/drawing/2014/main" id="{F95D906D-7026-4DB3-9EE8-817FCEE89C0C}"/>
              </a:ext>
            </a:extLst>
          </p:cNvPr>
          <p:cNvSpPr>
            <a:spLocks noChangeShapeType="1"/>
          </p:cNvSpPr>
          <p:nvPr/>
        </p:nvSpPr>
        <p:spPr bwMode="auto">
          <a:xfrm flipH="1" flipV="1">
            <a:off x="8760832" y="1565334"/>
            <a:ext cx="232896" cy="490302"/>
          </a:xfrm>
          <a:prstGeom prst="line">
            <a:avLst/>
          </a:prstGeom>
          <a:noFill/>
          <a:ln w="19050">
            <a:solidFill>
              <a:srgbClr val="0033CC"/>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ar-SA" dirty="0">
              <a:solidFill>
                <a:srgbClr val="00B0F0"/>
              </a:solidFill>
            </a:endParaRPr>
          </a:p>
        </p:txBody>
      </p:sp>
      <p:sp>
        <p:nvSpPr>
          <p:cNvPr id="36" name="Line 27">
            <a:extLst>
              <a:ext uri="{FF2B5EF4-FFF2-40B4-BE49-F238E27FC236}">
                <a16:creationId xmlns:a16="http://schemas.microsoft.com/office/drawing/2014/main" id="{6D39A956-856F-4D5C-B9E1-DBD95ACDD688}"/>
              </a:ext>
            </a:extLst>
          </p:cNvPr>
          <p:cNvSpPr>
            <a:spLocks noChangeShapeType="1"/>
          </p:cNvSpPr>
          <p:nvPr/>
        </p:nvSpPr>
        <p:spPr bwMode="auto">
          <a:xfrm flipV="1">
            <a:off x="8993728" y="1759001"/>
            <a:ext cx="172122" cy="296635"/>
          </a:xfrm>
          <a:prstGeom prst="line">
            <a:avLst/>
          </a:prstGeom>
          <a:noFill/>
          <a:ln w="19050">
            <a:solidFill>
              <a:srgbClr val="0033CC"/>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ar-SA">
              <a:solidFill>
                <a:srgbClr val="00B0F0"/>
              </a:solidFill>
            </a:endParaRPr>
          </a:p>
        </p:txBody>
      </p:sp>
    </p:spTree>
    <p:extLst>
      <p:ext uri="{BB962C8B-B14F-4D97-AF65-F5344CB8AC3E}">
        <p14:creationId xmlns:p14="http://schemas.microsoft.com/office/powerpoint/2010/main" val="271400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708BFC1-03EC-4A6E-849F-7F71EBEC637B}"/>
              </a:ext>
            </a:extLst>
          </p:cNvPr>
          <p:cNvSpPr>
            <a:spLocks noGrp="1"/>
          </p:cNvSpPr>
          <p:nvPr>
            <p:ph idx="1"/>
          </p:nvPr>
        </p:nvSpPr>
        <p:spPr>
          <a:xfrm>
            <a:off x="691187" y="934278"/>
            <a:ext cx="6857278" cy="5611872"/>
          </a:xfrm>
        </p:spPr>
        <p:txBody>
          <a:bodyPr>
            <a:normAutofit/>
          </a:bodyPr>
          <a:lstStyle/>
          <a:p>
            <a:pPr algn="l" rtl="0">
              <a:buClr>
                <a:schemeClr val="accent1">
                  <a:lumMod val="50000"/>
                </a:schemeClr>
              </a:buClr>
              <a:buFont typeface="Wingdings" panose="05000000000000000000" pitchFamily="2" charset="2"/>
              <a:buChar char="Ø"/>
            </a:pPr>
            <a:r>
              <a:rPr lang="en-US" altLang="en-US" sz="2000" b="1" dirty="0">
                <a:solidFill>
                  <a:schemeClr val="accent1">
                    <a:lumMod val="50000"/>
                  </a:schemeClr>
                </a:solidFill>
              </a:rPr>
              <a:t>PARACORTEX:</a:t>
            </a:r>
          </a:p>
          <a:p>
            <a:pPr marL="180000" indent="-180000" algn="l" rtl="0">
              <a:spcBef>
                <a:spcPts val="0"/>
              </a:spcBef>
              <a:buClr>
                <a:schemeClr val="accent1">
                  <a:lumMod val="50000"/>
                </a:schemeClr>
              </a:buClr>
              <a:buFont typeface="Arial" panose="020B0604020202020204" pitchFamily="34" charset="0"/>
              <a:buChar char="•"/>
            </a:pPr>
            <a:r>
              <a:rPr lang="en-US" sz="1600" dirty="0"/>
              <a:t>It is the region between cortex and medulla.</a:t>
            </a:r>
          </a:p>
          <a:p>
            <a:pPr marL="180000" indent="-180000" algn="l" rtl="0">
              <a:spcBef>
                <a:spcPts val="0"/>
              </a:spcBef>
              <a:buClr>
                <a:schemeClr val="accent1">
                  <a:lumMod val="50000"/>
                </a:schemeClr>
              </a:buClr>
              <a:buFont typeface="Arial" panose="020B0604020202020204" pitchFamily="34" charset="0"/>
              <a:buChar char="•"/>
            </a:pPr>
            <a:r>
              <a:rPr lang="en-US" sz="1600" dirty="0"/>
              <a:t>It is the </a:t>
            </a:r>
            <a:r>
              <a:rPr lang="en-US" sz="1600" dirty="0">
                <a:solidFill>
                  <a:srgbClr val="FF0000"/>
                </a:solidFill>
              </a:rPr>
              <a:t>thymus dependent zone </a:t>
            </a:r>
            <a:r>
              <a:rPr lang="en-US" sz="1600" dirty="0"/>
              <a:t>and contains </a:t>
            </a:r>
            <a:r>
              <a:rPr lang="en-US" sz="1600" dirty="0">
                <a:solidFill>
                  <a:srgbClr val="FF0000"/>
                </a:solidFill>
              </a:rPr>
              <a:t>T lymphocytes.</a:t>
            </a:r>
          </a:p>
          <a:p>
            <a:pPr marL="180000" indent="-180000" algn="l" rtl="0">
              <a:spcBef>
                <a:spcPts val="0"/>
              </a:spcBef>
              <a:buClr>
                <a:schemeClr val="accent1">
                  <a:lumMod val="50000"/>
                </a:schemeClr>
              </a:buClr>
              <a:buFont typeface="Arial" panose="020B0604020202020204" pitchFamily="34" charset="0"/>
              <a:buChar char="•"/>
            </a:pPr>
            <a:r>
              <a:rPr lang="en-US" sz="1600" dirty="0"/>
              <a:t>It contains </a:t>
            </a:r>
            <a:r>
              <a:rPr lang="en-US" sz="1600" dirty="0">
                <a:solidFill>
                  <a:srgbClr val="FF0000"/>
                </a:solidFill>
              </a:rPr>
              <a:t>high endothelial venules </a:t>
            </a:r>
            <a:r>
              <a:rPr lang="en-US" sz="1600" dirty="0"/>
              <a:t>through which lymphocytes enter the lymph node; B cells enter the cortex and T cells settle in the paracortex.</a:t>
            </a:r>
          </a:p>
          <a:p>
            <a:pPr marL="180000" indent="-180000" algn="l" rtl="0">
              <a:spcBef>
                <a:spcPts val="0"/>
              </a:spcBef>
              <a:buClr>
                <a:schemeClr val="accent1">
                  <a:lumMod val="50000"/>
                </a:schemeClr>
              </a:buClr>
              <a:buFont typeface="Arial" panose="020B0604020202020204" pitchFamily="34" charset="0"/>
              <a:buChar char="•"/>
            </a:pPr>
            <a:r>
              <a:rPr lang="en-US" sz="1600" dirty="0"/>
              <a:t>Has NO nodules.</a:t>
            </a:r>
          </a:p>
          <a:p>
            <a:pPr marL="0" indent="0" algn="l" rtl="0">
              <a:spcBef>
                <a:spcPts val="0"/>
              </a:spcBef>
              <a:buClr>
                <a:schemeClr val="accent1">
                  <a:lumMod val="50000"/>
                </a:schemeClr>
              </a:buClr>
              <a:buNone/>
            </a:pPr>
            <a:endParaRPr lang="en-US" sz="1500" dirty="0"/>
          </a:p>
          <a:p>
            <a:pPr marL="0" indent="0" algn="l" rtl="0">
              <a:spcBef>
                <a:spcPts val="0"/>
              </a:spcBef>
              <a:buClr>
                <a:schemeClr val="accent1">
                  <a:lumMod val="50000"/>
                </a:schemeClr>
              </a:buClr>
              <a:buNone/>
            </a:pPr>
            <a:endParaRPr lang="en-US" sz="1500" dirty="0"/>
          </a:p>
          <a:p>
            <a:pPr marL="0" indent="0" algn="l" rtl="0">
              <a:spcBef>
                <a:spcPts val="0"/>
              </a:spcBef>
              <a:buClr>
                <a:schemeClr val="accent1">
                  <a:lumMod val="50000"/>
                </a:schemeClr>
              </a:buClr>
              <a:buNone/>
            </a:pPr>
            <a:endParaRPr lang="en-US" sz="1500" dirty="0"/>
          </a:p>
          <a:p>
            <a:pPr marL="0" indent="0" algn="l" rtl="0">
              <a:spcBef>
                <a:spcPts val="0"/>
              </a:spcBef>
              <a:buClr>
                <a:schemeClr val="accent1">
                  <a:lumMod val="50000"/>
                </a:schemeClr>
              </a:buClr>
              <a:buNone/>
            </a:pPr>
            <a:endParaRPr lang="en-US" sz="1500" dirty="0"/>
          </a:p>
          <a:p>
            <a:pPr algn="l" rtl="0">
              <a:spcBef>
                <a:spcPts val="0"/>
              </a:spcBef>
              <a:buClrTx/>
              <a:buFont typeface="Wingdings" panose="05000000000000000000" pitchFamily="2" charset="2"/>
              <a:buChar char="Ø"/>
              <a:defRPr/>
            </a:pPr>
            <a:r>
              <a:rPr lang="en-US" altLang="en-US" sz="2000" b="1" dirty="0">
                <a:solidFill>
                  <a:schemeClr val="accent1">
                    <a:lumMod val="50000"/>
                  </a:schemeClr>
                </a:solidFill>
              </a:rPr>
              <a:t>MEDULLA:</a:t>
            </a:r>
          </a:p>
          <a:p>
            <a:pPr marL="0" indent="0" algn="l" rtl="0">
              <a:spcBef>
                <a:spcPts val="0"/>
              </a:spcBef>
              <a:buClrTx/>
              <a:buNone/>
              <a:defRPr/>
            </a:pPr>
            <a:r>
              <a:rPr lang="en-US" sz="1600" dirty="0">
                <a:solidFill>
                  <a:schemeClr val="tx1"/>
                </a:solidFill>
              </a:rPr>
              <a:t>Consists of:</a:t>
            </a:r>
          </a:p>
          <a:p>
            <a:pPr marL="180000" indent="-180000" algn="l" rtl="0">
              <a:spcBef>
                <a:spcPts val="0"/>
              </a:spcBef>
              <a:buClrTx/>
              <a:buFont typeface="Arial" panose="020B0604020202020204" pitchFamily="34" charset="0"/>
              <a:buChar char="•"/>
              <a:defRPr/>
            </a:pPr>
            <a:r>
              <a:rPr lang="en-US" sz="1600" b="1" dirty="0">
                <a:solidFill>
                  <a:schemeClr val="accent1">
                    <a:lumMod val="75000"/>
                  </a:schemeClr>
                </a:solidFill>
              </a:rPr>
              <a:t>Medullary cords.</a:t>
            </a:r>
          </a:p>
          <a:p>
            <a:pPr marL="0" indent="0" algn="l" rtl="0">
              <a:spcBef>
                <a:spcPts val="0"/>
              </a:spcBef>
              <a:buClrTx/>
              <a:buNone/>
              <a:defRPr/>
            </a:pPr>
            <a:r>
              <a:rPr lang="en-US" sz="1600" dirty="0">
                <a:solidFill>
                  <a:schemeClr val="tx1"/>
                </a:solidFill>
              </a:rPr>
              <a:t>are composed of:  </a:t>
            </a:r>
          </a:p>
          <a:p>
            <a:pPr marL="0" indent="0" algn="l" rtl="0">
              <a:spcBef>
                <a:spcPts val="0"/>
              </a:spcBef>
              <a:buClrTx/>
              <a:buNone/>
              <a:defRPr/>
            </a:pPr>
            <a:r>
              <a:rPr lang="en-US" sz="1600" dirty="0">
                <a:solidFill>
                  <a:srgbClr val="00B0F0"/>
                </a:solidFill>
              </a:rPr>
              <a:t>B &amp; T lymphocytes</a:t>
            </a:r>
            <a:r>
              <a:rPr lang="en-US" sz="1600" dirty="0">
                <a:solidFill>
                  <a:schemeClr val="tx1"/>
                </a:solidFill>
              </a:rPr>
              <a:t>, </a:t>
            </a:r>
            <a:r>
              <a:rPr lang="en-US" sz="1600" dirty="0">
                <a:solidFill>
                  <a:srgbClr val="00B0F0"/>
                </a:solidFill>
              </a:rPr>
              <a:t>plasma cells</a:t>
            </a:r>
            <a:r>
              <a:rPr lang="en-US" sz="1600" dirty="0">
                <a:solidFill>
                  <a:srgbClr val="66FF33"/>
                </a:solidFill>
              </a:rPr>
              <a:t> </a:t>
            </a:r>
            <a:r>
              <a:rPr lang="en-US" sz="1600" dirty="0"/>
              <a:t>and</a:t>
            </a:r>
            <a:r>
              <a:rPr lang="en-US" sz="1600" dirty="0">
                <a:solidFill>
                  <a:srgbClr val="66FF33"/>
                </a:solidFill>
              </a:rPr>
              <a:t> </a:t>
            </a:r>
            <a:r>
              <a:rPr lang="en-US" sz="1600" dirty="0">
                <a:solidFill>
                  <a:srgbClr val="00B0F0"/>
                </a:solidFill>
              </a:rPr>
              <a:t>macrophages</a:t>
            </a:r>
            <a:r>
              <a:rPr lang="en-US" sz="1600" dirty="0">
                <a:solidFill>
                  <a:schemeClr val="tx1"/>
                </a:solidFill>
              </a:rPr>
              <a:t>.</a:t>
            </a:r>
          </a:p>
          <a:p>
            <a:pPr marL="180000" indent="-180000" algn="l" rtl="0">
              <a:spcBef>
                <a:spcPts val="0"/>
              </a:spcBef>
              <a:buClrTx/>
              <a:buFont typeface="Arial" panose="020B0604020202020204" pitchFamily="34" charset="0"/>
              <a:buChar char="•"/>
              <a:defRPr/>
            </a:pPr>
            <a:r>
              <a:rPr lang="en-US" sz="1600" b="1" dirty="0">
                <a:solidFill>
                  <a:schemeClr val="accent1">
                    <a:lumMod val="75000"/>
                  </a:schemeClr>
                </a:solidFill>
              </a:rPr>
              <a:t>Medullary lymph sinuses</a:t>
            </a:r>
            <a:r>
              <a:rPr lang="en-US" sz="1600" dirty="0">
                <a:solidFill>
                  <a:schemeClr val="accent1">
                    <a:lumMod val="75000"/>
                  </a:schemeClr>
                </a:solidFill>
              </a:rPr>
              <a:t>.</a:t>
            </a:r>
          </a:p>
          <a:p>
            <a:pPr marL="0" indent="0" algn="l" rtl="0">
              <a:spcBef>
                <a:spcPts val="0"/>
              </a:spcBef>
              <a:buClrTx/>
              <a:buNone/>
              <a:defRPr/>
            </a:pPr>
            <a:r>
              <a:rPr lang="en-US" sz="1600" dirty="0">
                <a:solidFill>
                  <a:schemeClr val="tx1"/>
                </a:solidFill>
              </a:rPr>
              <a:t>are continuous with:</a:t>
            </a:r>
          </a:p>
          <a:p>
            <a:pPr marL="0" indent="0" algn="l" rtl="0">
              <a:spcBef>
                <a:spcPts val="0"/>
              </a:spcBef>
              <a:buClrTx/>
              <a:buNone/>
              <a:defRPr/>
            </a:pPr>
            <a:r>
              <a:rPr lang="en-US" sz="1600" dirty="0">
                <a:solidFill>
                  <a:srgbClr val="00B0F0"/>
                </a:solidFill>
              </a:rPr>
              <a:t>the subcapsular </a:t>
            </a:r>
            <a:r>
              <a:rPr lang="en-US" sz="1600" dirty="0">
                <a:solidFill>
                  <a:schemeClr val="tx1"/>
                </a:solidFill>
              </a:rPr>
              <a:t>and </a:t>
            </a:r>
            <a:r>
              <a:rPr lang="en-US" sz="1600" dirty="0">
                <a:solidFill>
                  <a:srgbClr val="00B0F0"/>
                </a:solidFill>
              </a:rPr>
              <a:t>cortical lymph sinuses</a:t>
            </a:r>
            <a:r>
              <a:rPr lang="en-US" sz="1600" dirty="0">
                <a:solidFill>
                  <a:schemeClr val="tx1"/>
                </a:solidFill>
              </a:rPr>
              <a:t>.</a:t>
            </a:r>
          </a:p>
          <a:p>
            <a:pPr marL="0" indent="0" algn="l" rtl="0">
              <a:buClrTx/>
              <a:buNone/>
              <a:defRPr/>
            </a:pPr>
            <a:endParaRPr lang="en-US" sz="2400" b="1" dirty="0">
              <a:solidFill>
                <a:schemeClr val="accent1">
                  <a:lumMod val="50000"/>
                </a:schemeClr>
              </a:solidFill>
            </a:endParaRPr>
          </a:p>
          <a:p>
            <a:pPr marL="0" indent="0" algn="l" rtl="0">
              <a:buClr>
                <a:schemeClr val="accent1">
                  <a:lumMod val="50000"/>
                </a:schemeClr>
              </a:buClr>
              <a:buNone/>
            </a:pPr>
            <a:endParaRPr lang="ar-SA" sz="2400" b="1" dirty="0">
              <a:solidFill>
                <a:schemeClr val="accent1">
                  <a:lumMod val="50000"/>
                </a:schemeClr>
              </a:solidFill>
            </a:endParaRPr>
          </a:p>
        </p:txBody>
      </p:sp>
      <p:pic>
        <p:nvPicPr>
          <p:cNvPr id="4" name="Picture 19" descr="lyn041he">
            <a:extLst>
              <a:ext uri="{FF2B5EF4-FFF2-40B4-BE49-F238E27FC236}">
                <a16:creationId xmlns:a16="http://schemas.microsoft.com/office/drawing/2014/main" id="{67D5CC89-20E5-4122-B492-7F78A9B06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00"/>
          <a:stretch>
            <a:fillRect/>
          </a:stretch>
        </p:blipFill>
        <p:spPr>
          <a:xfrm>
            <a:off x="7548463" y="3423392"/>
            <a:ext cx="1895870" cy="23008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41E657E-6C7B-4401-AC35-460F880EB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2969"/>
          <a:stretch>
            <a:fillRect/>
          </a:stretch>
        </p:blipFill>
        <p:spPr bwMode="auto">
          <a:xfrm>
            <a:off x="7548464" y="776098"/>
            <a:ext cx="1895869" cy="22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826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عنصر نائب للمحتوى 6">
            <a:extLst>
              <a:ext uri="{FF2B5EF4-FFF2-40B4-BE49-F238E27FC236}">
                <a16:creationId xmlns:a16="http://schemas.microsoft.com/office/drawing/2014/main" id="{3F7A6580-5AFC-49C6-996A-00938BE4B93B}"/>
              </a:ext>
            </a:extLst>
          </p:cNvPr>
          <p:cNvGraphicFramePr>
            <a:graphicFrameLocks noGrp="1"/>
          </p:cNvGraphicFramePr>
          <p:nvPr>
            <p:ph idx="1"/>
            <p:extLst>
              <p:ext uri="{D42A27DB-BD31-4B8C-83A1-F6EECF244321}">
                <p14:modId xmlns:p14="http://schemas.microsoft.com/office/powerpoint/2010/main" val="3390556806"/>
              </p:ext>
            </p:extLst>
          </p:nvPr>
        </p:nvGraphicFramePr>
        <p:xfrm>
          <a:off x="818768" y="2313709"/>
          <a:ext cx="8927222" cy="3367087"/>
        </p:xfrm>
        <a:graphic>
          <a:graphicData uri="http://schemas.openxmlformats.org/drawingml/2006/table">
            <a:tbl>
              <a:tblPr rtl="1" firstRow="1" bandRow="1">
                <a:tableStyleId>{5C22544A-7EE6-4342-B048-85BDC9FD1C3A}</a:tableStyleId>
              </a:tblPr>
              <a:tblGrid>
                <a:gridCol w="8927222">
                  <a:extLst>
                    <a:ext uri="{9D8B030D-6E8A-4147-A177-3AD203B41FA5}">
                      <a16:colId xmlns:a16="http://schemas.microsoft.com/office/drawing/2014/main" val="285888925"/>
                    </a:ext>
                  </a:extLst>
                </a:gridCol>
              </a:tblGrid>
              <a:tr h="639078">
                <a:tc>
                  <a:txBody>
                    <a:bodyPr/>
                    <a:lstStyle/>
                    <a:p>
                      <a:pPr algn="ctr" rtl="1"/>
                      <a:r>
                        <a:rPr lang="en-US" sz="3200" b="1" dirty="0">
                          <a:solidFill>
                            <a:schemeClr val="bg1"/>
                          </a:solidFill>
                          <a:effectLst>
                            <a:outerShdw blurRad="38100" dist="38100" dir="2700000" algn="tl">
                              <a:srgbClr val="000000">
                                <a:alpha val="43137"/>
                              </a:srgbClr>
                            </a:outerShdw>
                          </a:effectLst>
                          <a:latin typeface="+mn-lt"/>
                        </a:rPr>
                        <a:t>Clinical Applications</a:t>
                      </a:r>
                      <a:endParaRPr lang="ar-SA" sz="3200" dirty="0">
                        <a:solidFill>
                          <a:schemeClr val="bg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552011977"/>
                  </a:ext>
                </a:extLst>
              </a:tr>
              <a:tr h="616272">
                <a:tc>
                  <a:txBody>
                    <a:bodyPr/>
                    <a:lstStyle/>
                    <a:p>
                      <a:pPr algn="ctr" rtl="1"/>
                      <a:r>
                        <a:rPr lang="en-US" sz="2400" b="1" dirty="0">
                          <a:solidFill>
                            <a:srgbClr val="002060"/>
                          </a:solidFill>
                          <a:effectLst>
                            <a:outerShdw blurRad="38100" dist="38100" dir="2700000" algn="tl">
                              <a:srgbClr val="000000">
                                <a:alpha val="43137"/>
                              </a:srgbClr>
                            </a:outerShdw>
                          </a:effectLst>
                        </a:rPr>
                        <a:t>Palpable lymph node</a:t>
                      </a:r>
                      <a:endParaRPr lang="ar-SA" sz="2400" dirty="0">
                        <a:solidFill>
                          <a:srgbClr val="00206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7529438"/>
                  </a:ext>
                </a:extLst>
              </a:tr>
              <a:tr h="2111737">
                <a:tc>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altLang="en-US" sz="2000" b="0" dirty="0"/>
                        <a:t>The presence of antigen or bacteria leads to rapid proliferation of lymphocytes of the lymph node (L.N), leading to increase of L.N. to several times of its normal size, so the L.N. becomes enlarged and palpable to the touch. </a:t>
                      </a:r>
                    </a:p>
                    <a:p>
                      <a:pPr algn="l" rtl="0"/>
                      <a:endParaRPr lang="ar-SA"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0231666"/>
                  </a:ext>
                </a:extLst>
              </a:tr>
            </a:tbl>
          </a:graphicData>
        </a:graphic>
      </p:graphicFrame>
      <p:graphicFrame>
        <p:nvGraphicFramePr>
          <p:cNvPr id="4" name="رسم تخطيطي 3">
            <a:extLst>
              <a:ext uri="{FF2B5EF4-FFF2-40B4-BE49-F238E27FC236}">
                <a16:creationId xmlns:a16="http://schemas.microsoft.com/office/drawing/2014/main" id="{7D1D7BB1-DF39-43B7-9606-BF10E7B62B67}"/>
              </a:ext>
            </a:extLst>
          </p:cNvPr>
          <p:cNvGraphicFramePr/>
          <p:nvPr>
            <p:extLst>
              <p:ext uri="{D42A27DB-BD31-4B8C-83A1-F6EECF244321}">
                <p14:modId xmlns:p14="http://schemas.microsoft.com/office/powerpoint/2010/main" val="3721441174"/>
              </p:ext>
            </p:extLst>
          </p:nvPr>
        </p:nvGraphicFramePr>
        <p:xfrm>
          <a:off x="171344" y="585703"/>
          <a:ext cx="9496610" cy="1975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ربع نص 5">
            <a:extLst>
              <a:ext uri="{FF2B5EF4-FFF2-40B4-BE49-F238E27FC236}">
                <a16:creationId xmlns:a16="http://schemas.microsoft.com/office/drawing/2014/main" id="{89CF5BFA-726D-4936-B314-A69357C400EC}"/>
              </a:ext>
            </a:extLst>
          </p:cNvPr>
          <p:cNvSpPr txBox="1"/>
          <p:nvPr/>
        </p:nvSpPr>
        <p:spPr>
          <a:xfrm>
            <a:off x="0" y="185593"/>
            <a:ext cx="9745990" cy="461665"/>
          </a:xfrm>
          <a:prstGeom prst="rect">
            <a:avLst/>
          </a:prstGeom>
          <a:noFill/>
        </p:spPr>
        <p:txBody>
          <a:bodyPr wrap="square" rtlCol="1">
            <a:spAutoFit/>
          </a:bodyPr>
          <a:lstStyle/>
          <a:p>
            <a:pPr algn="ctr"/>
            <a:r>
              <a:rPr lang="en-US" altLang="en-US" sz="2400" b="1" dirty="0">
                <a:solidFill>
                  <a:schemeClr val="accent1">
                    <a:lumMod val="50000"/>
                  </a:schemeClr>
                </a:solidFill>
              </a:rPr>
              <a:t>LYMPH FLOW THROUGH THE LYMPH NODE   </a:t>
            </a:r>
          </a:p>
        </p:txBody>
      </p:sp>
    </p:spTree>
    <p:extLst>
      <p:ext uri="{BB962C8B-B14F-4D97-AF65-F5344CB8AC3E}">
        <p14:creationId xmlns:p14="http://schemas.microsoft.com/office/powerpoint/2010/main" val="188971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thymus-02">
            <a:extLst>
              <a:ext uri="{FF2B5EF4-FFF2-40B4-BE49-F238E27FC236}">
                <a16:creationId xmlns:a16="http://schemas.microsoft.com/office/drawing/2014/main" id="{6E7C0638-4A23-40BE-8A34-E5E27D728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871927" y="4613535"/>
            <a:ext cx="2105070" cy="1843249"/>
          </a:xfrm>
          <a:prstGeom prst="rect">
            <a:avLst/>
          </a:prstGeom>
        </p:spPr>
      </p:pic>
      <p:graphicFrame>
        <p:nvGraphicFramePr>
          <p:cNvPr id="4" name="عنصر نائب للمحتوى 3">
            <a:extLst>
              <a:ext uri="{FF2B5EF4-FFF2-40B4-BE49-F238E27FC236}">
                <a16:creationId xmlns:a16="http://schemas.microsoft.com/office/drawing/2014/main" id="{83D5BF74-AD16-44EA-B9FE-8A6CE545748C}"/>
              </a:ext>
            </a:extLst>
          </p:cNvPr>
          <p:cNvGraphicFramePr>
            <a:graphicFrameLocks noGrp="1"/>
          </p:cNvGraphicFramePr>
          <p:nvPr>
            <p:ph idx="1"/>
            <p:extLst>
              <p:ext uri="{D42A27DB-BD31-4B8C-83A1-F6EECF244321}">
                <p14:modId xmlns:p14="http://schemas.microsoft.com/office/powerpoint/2010/main" val="1971596452"/>
              </p:ext>
            </p:extLst>
          </p:nvPr>
        </p:nvGraphicFramePr>
        <p:xfrm>
          <a:off x="-1" y="-1"/>
          <a:ext cx="12192000" cy="3626498"/>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val="2046819139"/>
                    </a:ext>
                  </a:extLst>
                </a:gridCol>
                <a:gridCol w="3048000">
                  <a:extLst>
                    <a:ext uri="{9D8B030D-6E8A-4147-A177-3AD203B41FA5}">
                      <a16:colId xmlns:a16="http://schemas.microsoft.com/office/drawing/2014/main" val="2188840884"/>
                    </a:ext>
                  </a:extLst>
                </a:gridCol>
                <a:gridCol w="3048000">
                  <a:extLst>
                    <a:ext uri="{9D8B030D-6E8A-4147-A177-3AD203B41FA5}">
                      <a16:colId xmlns:a16="http://schemas.microsoft.com/office/drawing/2014/main" val="3656920304"/>
                    </a:ext>
                  </a:extLst>
                </a:gridCol>
                <a:gridCol w="3048000">
                  <a:extLst>
                    <a:ext uri="{9D8B030D-6E8A-4147-A177-3AD203B41FA5}">
                      <a16:colId xmlns:a16="http://schemas.microsoft.com/office/drawing/2014/main" val="3289056747"/>
                    </a:ext>
                  </a:extLst>
                </a:gridCol>
              </a:tblGrid>
              <a:tr h="682800">
                <a:tc gridSpan="4">
                  <a:txBody>
                    <a:bodyPr/>
                    <a:lstStyle/>
                    <a:p>
                      <a:pPr algn="ctr" rtl="1"/>
                      <a:r>
                        <a:rPr lang="en-US" altLang="en-US" sz="2800" b="1" dirty="0">
                          <a:solidFill>
                            <a:schemeClr val="bg1"/>
                          </a:solidFill>
                        </a:rPr>
                        <a:t>THYMUS</a:t>
                      </a:r>
                      <a:endParaRPr lang="ar-SA" sz="3200" dirty="0">
                        <a:solidFill>
                          <a:schemeClr val="bg1"/>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extLst>
                  <a:ext uri="{0D108BD9-81ED-4DB2-BD59-A6C34878D82A}">
                    <a16:rowId xmlns:a16="http://schemas.microsoft.com/office/drawing/2014/main" val="1221268666"/>
                  </a:ext>
                </a:extLst>
              </a:tr>
              <a:tr h="1584961">
                <a:tc gridSpan="4">
                  <a:txBody>
                    <a:bodyPr/>
                    <a:lstStyle/>
                    <a:p>
                      <a:pPr marL="541338" indent="-541338" algn="l" rtl="0" eaLnBrk="1" hangingPunct="1">
                        <a:buFont typeface="Wingdings" panose="05000000000000000000" pitchFamily="2" charset="2"/>
                        <a:buNone/>
                        <a:defRPr/>
                      </a:pPr>
                      <a:r>
                        <a:rPr lang="en-US" sz="2400" b="1" dirty="0">
                          <a:solidFill>
                            <a:srgbClr val="002060"/>
                          </a:solidFill>
                        </a:rPr>
                        <a:t>Function:</a:t>
                      </a:r>
                    </a:p>
                    <a:p>
                      <a:pPr marL="285750" indent="-285750" algn="l" rtl="0" eaLnBrk="1" hangingPunct="1">
                        <a:buFont typeface="Arial" panose="020B0604020202020204" pitchFamily="34" charset="0"/>
                        <a:buChar char="•"/>
                        <a:defRPr/>
                      </a:pPr>
                      <a:r>
                        <a:rPr lang="en-US" sz="1600" b="0" dirty="0">
                          <a:solidFill>
                            <a:srgbClr val="002060"/>
                          </a:solidFill>
                        </a:rPr>
                        <a:t>Maturation of  T lymphocytes (produce </a:t>
                      </a:r>
                      <a:r>
                        <a:rPr lang="en-US" sz="1600" b="0" dirty="0" err="1">
                          <a:solidFill>
                            <a:srgbClr val="002060"/>
                          </a:solidFill>
                        </a:rPr>
                        <a:t>immunocompetant</a:t>
                      </a:r>
                      <a:r>
                        <a:rPr lang="en-US" sz="1600" b="0" dirty="0">
                          <a:solidFill>
                            <a:srgbClr val="002060"/>
                          </a:solidFill>
                        </a:rPr>
                        <a:t> T lymphocytes).</a:t>
                      </a:r>
                    </a:p>
                    <a:p>
                      <a:pPr marL="285750" indent="-285750" algn="l" rtl="0" eaLnBrk="1" hangingPunct="1">
                        <a:buFont typeface="Arial" panose="020B0604020202020204" pitchFamily="34" charset="0"/>
                        <a:buChar char="•"/>
                        <a:defRPr/>
                      </a:pPr>
                      <a:r>
                        <a:rPr lang="en-US" sz="1600" b="0" dirty="0">
                          <a:solidFill>
                            <a:srgbClr val="002060"/>
                          </a:solidFill>
                        </a:rPr>
                        <a:t>It involutes after puberty and becomes infiltrated by adipose tissue.</a:t>
                      </a:r>
                    </a:p>
                    <a:p>
                      <a:pPr marL="285750" indent="-285750" algn="l" rtl="0" eaLnBrk="1" hangingPunct="1">
                        <a:buFont typeface="Arial" panose="020B0604020202020204" pitchFamily="34" charset="0"/>
                        <a:buChar char="•"/>
                        <a:defRPr/>
                      </a:pPr>
                      <a:r>
                        <a:rPr lang="en-US" sz="1600" b="0" dirty="0">
                          <a:solidFill>
                            <a:srgbClr val="002060"/>
                          </a:solidFill>
                        </a:rPr>
                        <a:t>Remnants of thymus remain in adult to form T lymphocytes.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dirty="0">
                          <a:solidFill>
                            <a:srgbClr val="002060"/>
                          </a:solidFill>
                          <a:latin typeface="+mn-lt"/>
                          <a:ea typeface="+mn-ea"/>
                          <a:cs typeface="+mn-cs"/>
                        </a:rPr>
                        <a:t>No B </a:t>
                      </a:r>
                      <a:r>
                        <a:rPr lang="en-US" sz="1600" b="0" kern="1200" dirty="0" err="1">
                          <a:solidFill>
                            <a:srgbClr val="002060"/>
                          </a:solidFill>
                          <a:latin typeface="+mn-lt"/>
                          <a:ea typeface="+mn-ea"/>
                          <a:cs typeface="+mn-cs"/>
                        </a:rPr>
                        <a:t>lymphocytes,no</a:t>
                      </a:r>
                      <a:r>
                        <a:rPr lang="en-US" sz="1600" b="0" kern="1200" dirty="0">
                          <a:solidFill>
                            <a:srgbClr val="002060"/>
                          </a:solidFill>
                          <a:latin typeface="+mn-lt"/>
                          <a:ea typeface="+mn-ea"/>
                          <a:cs typeface="+mn-cs"/>
                        </a:rPr>
                        <a:t> plasma cells in the thymus.</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extLst>
                  <a:ext uri="{0D108BD9-81ED-4DB2-BD59-A6C34878D82A}">
                    <a16:rowId xmlns:a16="http://schemas.microsoft.com/office/drawing/2014/main" val="4109294020"/>
                  </a:ext>
                </a:extLst>
              </a:tr>
              <a:tr h="504678">
                <a:tc gridSpan="2">
                  <a:txBody>
                    <a:bodyPr/>
                    <a:lstStyle/>
                    <a:p>
                      <a:pPr algn="ctr" rtl="1"/>
                      <a:r>
                        <a:rPr lang="en-US" sz="2400" b="1" kern="1200" dirty="0">
                          <a:solidFill>
                            <a:srgbClr val="FF0000"/>
                          </a:solidFill>
                          <a:latin typeface="+mn-lt"/>
                          <a:ea typeface="+mn-ea"/>
                          <a:cs typeface="+mn-cs"/>
                        </a:rPr>
                        <a:t>(B) Thymic lobule</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a:p>
                  </a:txBody>
                  <a:tcPr/>
                </a:tc>
                <a:tc gridSpan="2">
                  <a:txBody>
                    <a:bodyPr/>
                    <a:lstStyle/>
                    <a:p>
                      <a:pPr algn="ctr" rtl="1"/>
                      <a:r>
                        <a:rPr lang="en-US" altLang="en-US" sz="2400" b="1" kern="1200" dirty="0">
                          <a:solidFill>
                            <a:srgbClr val="FF0000"/>
                          </a:solidFill>
                          <a:latin typeface="+mn-lt"/>
                          <a:ea typeface="+mn-ea"/>
                          <a:cs typeface="+mn-cs"/>
                        </a:rPr>
                        <a:t>(A) Stroma</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pPr rtl="1"/>
                      <a:endParaRPr lang="ar-SA"/>
                    </a:p>
                  </a:txBody>
                  <a:tcPr/>
                </a:tc>
                <a:extLst>
                  <a:ext uri="{0D108BD9-81ED-4DB2-BD59-A6C34878D82A}">
                    <a16:rowId xmlns:a16="http://schemas.microsoft.com/office/drawing/2014/main" val="1748689060"/>
                  </a:ext>
                </a:extLst>
              </a:tr>
              <a:tr h="854059">
                <a:tc>
                  <a:txBody>
                    <a:bodyPr/>
                    <a:lstStyle/>
                    <a:p>
                      <a:pPr algn="ctr" rtl="0"/>
                      <a:r>
                        <a:rPr lang="en-US" altLang="en-US" sz="1600" b="1" dirty="0">
                          <a:solidFill>
                            <a:schemeClr val="accent1">
                              <a:lumMod val="75000"/>
                            </a:schemeClr>
                          </a:solidFill>
                        </a:rPr>
                        <a:t>Medulla</a:t>
                      </a:r>
                      <a:endParaRPr lang="ar-SA" sz="1600" b="1" dirty="0">
                        <a:solidFill>
                          <a:schemeClr val="accent1">
                            <a:lumMod val="75000"/>
                          </a:schemeClr>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a:r>
                        <a:rPr lang="en-US" altLang="en-US" sz="1600" b="1" dirty="0">
                          <a:solidFill>
                            <a:schemeClr val="accent1">
                              <a:lumMod val="75000"/>
                            </a:schemeClr>
                          </a:solidFill>
                        </a:rPr>
                        <a:t>Cortex</a:t>
                      </a:r>
                      <a:endParaRPr lang="ar-SA" sz="1600" b="1" dirty="0">
                        <a:solidFill>
                          <a:schemeClr val="accent1">
                            <a:lumMod val="75000"/>
                          </a:schemeClr>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a:r>
                        <a:rPr lang="en-US" altLang="en-US" sz="1600" b="1" dirty="0">
                          <a:solidFill>
                            <a:srgbClr val="0033CC"/>
                          </a:solidFill>
                        </a:rPr>
                        <a:t>Interlobular trabeculae (incomplete)</a:t>
                      </a:r>
                      <a:endParaRPr lang="ar-SA" sz="1600" b="1" dirty="0">
                        <a:solidFill>
                          <a:srgbClr val="0033CC"/>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rtl="0"/>
                      <a:r>
                        <a:rPr lang="en-US" altLang="en-US" sz="1600" b="1" dirty="0">
                          <a:solidFill>
                            <a:srgbClr val="0033CC"/>
                          </a:solidFill>
                        </a:rPr>
                        <a:t>Capsule</a:t>
                      </a:r>
                      <a:endParaRPr lang="ar-SA" sz="1600" b="1" dirty="0">
                        <a:solidFill>
                          <a:srgbClr val="0033CC"/>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931923349"/>
                  </a:ext>
                </a:extLst>
              </a:tr>
            </a:tbl>
          </a:graphicData>
        </a:graphic>
      </p:graphicFrame>
      <p:sp>
        <p:nvSpPr>
          <p:cNvPr id="6" name="مربع نص 5">
            <a:extLst>
              <a:ext uri="{FF2B5EF4-FFF2-40B4-BE49-F238E27FC236}">
                <a16:creationId xmlns:a16="http://schemas.microsoft.com/office/drawing/2014/main" id="{520E6FEC-F6B6-40C3-83D6-3D9A4D8ADCB4}"/>
              </a:ext>
            </a:extLst>
          </p:cNvPr>
          <p:cNvSpPr txBox="1"/>
          <p:nvPr/>
        </p:nvSpPr>
        <p:spPr>
          <a:xfrm>
            <a:off x="970145" y="3812500"/>
            <a:ext cx="8280400" cy="2631490"/>
          </a:xfrm>
          <a:prstGeom prst="rect">
            <a:avLst/>
          </a:prstGeom>
          <a:noFill/>
        </p:spPr>
        <p:txBody>
          <a:bodyPr wrap="square" rtlCol="1">
            <a:spAutoFit/>
          </a:bodyPr>
          <a:lstStyle/>
          <a:p>
            <a:pPr marL="285750" indent="-285750">
              <a:buFont typeface="Arial" panose="020B0604020202020204" pitchFamily="34" charset="0"/>
              <a:buChar char="•"/>
              <a:defRPr/>
            </a:pPr>
            <a:r>
              <a:rPr lang="en-US" sz="1500" dirty="0"/>
              <a:t>Bilobed lymphoid organ located in thorax.</a:t>
            </a:r>
          </a:p>
          <a:p>
            <a:pPr marL="285750" indent="-285750">
              <a:buFont typeface="Arial" panose="020B0604020202020204" pitchFamily="34" charset="0"/>
              <a:buChar char="•"/>
              <a:defRPr/>
            </a:pPr>
            <a:r>
              <a:rPr lang="en-US" sz="1500" dirty="0"/>
              <a:t>Enclosed in a thin connective tissue </a:t>
            </a:r>
            <a:r>
              <a:rPr lang="en-US" sz="1500" dirty="0">
                <a:solidFill>
                  <a:srgbClr val="FF0000"/>
                </a:solidFill>
              </a:rPr>
              <a:t>capsule</a:t>
            </a:r>
            <a:r>
              <a:rPr lang="en-US" sz="1500" dirty="0"/>
              <a:t>.</a:t>
            </a:r>
          </a:p>
          <a:p>
            <a:pPr marL="285750" indent="-285750">
              <a:buClr>
                <a:schemeClr val="tx1"/>
              </a:buClr>
              <a:buFont typeface="Arial" panose="020B0604020202020204" pitchFamily="34" charset="0"/>
              <a:buChar char="•"/>
              <a:defRPr/>
            </a:pPr>
            <a:r>
              <a:rPr lang="en-US" sz="1500" dirty="0">
                <a:solidFill>
                  <a:srgbClr val="FF0000"/>
                </a:solidFill>
              </a:rPr>
              <a:t>Septa</a:t>
            </a:r>
            <a:r>
              <a:rPr lang="en-US" sz="1500" dirty="0">
                <a:solidFill>
                  <a:srgbClr val="FFFF00"/>
                </a:solidFill>
              </a:rPr>
              <a:t> </a:t>
            </a:r>
            <a:r>
              <a:rPr lang="en-US" sz="1500" dirty="0">
                <a:solidFill>
                  <a:srgbClr val="FF0000"/>
                </a:solidFill>
              </a:rPr>
              <a:t>(trabeculae)</a:t>
            </a:r>
            <a:r>
              <a:rPr lang="en-US" sz="1500" dirty="0"/>
              <a:t> from the capsule into the organ, subdividing it into incomplete </a:t>
            </a:r>
            <a:r>
              <a:rPr lang="en-US" sz="1500" dirty="0">
                <a:solidFill>
                  <a:srgbClr val="FF0000"/>
                </a:solidFill>
              </a:rPr>
              <a:t>lobules</a:t>
            </a:r>
            <a:r>
              <a:rPr lang="en-US" sz="1500" dirty="0"/>
              <a:t>.</a:t>
            </a:r>
            <a:r>
              <a:rPr lang="en-US" sz="1500" dirty="0">
                <a:solidFill>
                  <a:srgbClr val="FFFF00"/>
                </a:solidFill>
              </a:rPr>
              <a:t>.</a:t>
            </a:r>
          </a:p>
          <a:p>
            <a:pPr marL="285750" indent="-285750">
              <a:buFont typeface="Arial" panose="020B0604020202020204" pitchFamily="34" charset="0"/>
              <a:buChar char="•"/>
              <a:defRPr/>
            </a:pPr>
            <a:r>
              <a:rPr lang="en-US" sz="1500" dirty="0"/>
              <a:t>Possesses </a:t>
            </a:r>
            <a:r>
              <a:rPr lang="en-US" sz="1500" dirty="0">
                <a:solidFill>
                  <a:srgbClr val="FF0000"/>
                </a:solidFill>
              </a:rPr>
              <a:t>no lymph nodules, no lymph sinuses, no reticular fibers.</a:t>
            </a:r>
          </a:p>
          <a:p>
            <a:pPr marL="285750" indent="-285750">
              <a:buFont typeface="Arial" panose="020B0604020202020204" pitchFamily="34" charset="0"/>
              <a:buChar char="•"/>
              <a:defRPr/>
            </a:pPr>
            <a:r>
              <a:rPr lang="en-US" sz="1500" dirty="0">
                <a:solidFill>
                  <a:schemeClr val="bg2">
                    <a:lumMod val="50000"/>
                  </a:schemeClr>
                </a:solidFill>
              </a:rPr>
              <a:t>Thymus gland doesn't have B cells.</a:t>
            </a:r>
          </a:p>
          <a:p>
            <a:pPr marL="285750" indent="-285750">
              <a:buFont typeface="Arial" panose="020B0604020202020204" pitchFamily="34" charset="0"/>
              <a:buChar char="•"/>
              <a:defRPr/>
            </a:pPr>
            <a:r>
              <a:rPr lang="en-US" sz="1500" dirty="0">
                <a:solidFill>
                  <a:schemeClr val="bg2">
                    <a:lumMod val="50000"/>
                  </a:schemeClr>
                </a:solidFill>
              </a:rPr>
              <a:t>The whit area in thymus it is full of connective tissue.</a:t>
            </a:r>
          </a:p>
          <a:p>
            <a:pPr marL="285750" indent="-285750">
              <a:buFont typeface="Arial" panose="020B0604020202020204" pitchFamily="34" charset="0"/>
              <a:buChar char="•"/>
              <a:defRPr/>
            </a:pPr>
            <a:r>
              <a:rPr lang="en-US" sz="1500" dirty="0">
                <a:solidFill>
                  <a:schemeClr val="bg2">
                    <a:lumMod val="50000"/>
                  </a:schemeClr>
                </a:solidFill>
              </a:rPr>
              <a:t>B cell is secreted by bone marrow (programed).</a:t>
            </a:r>
          </a:p>
          <a:p>
            <a:pPr marL="285750" indent="-285750">
              <a:buFont typeface="Arial" panose="020B0604020202020204" pitchFamily="34" charset="0"/>
              <a:buChar char="•"/>
              <a:defRPr/>
            </a:pPr>
            <a:r>
              <a:rPr lang="en-US" sz="1500" dirty="0">
                <a:solidFill>
                  <a:schemeClr val="bg2">
                    <a:lumMod val="50000"/>
                  </a:schemeClr>
                </a:solidFill>
              </a:rPr>
              <a:t>No lymphocytes plasma cells in the thymus.</a:t>
            </a:r>
          </a:p>
          <a:p>
            <a:pPr>
              <a:defRPr/>
            </a:pPr>
            <a:endParaRPr lang="en-US" sz="1500" dirty="0"/>
          </a:p>
          <a:p>
            <a:endParaRPr lang="ar-SA" sz="1500" dirty="0"/>
          </a:p>
        </p:txBody>
      </p:sp>
      <p:sp>
        <p:nvSpPr>
          <p:cNvPr id="15" name="Text Box 7">
            <a:extLst>
              <a:ext uri="{FF2B5EF4-FFF2-40B4-BE49-F238E27FC236}">
                <a16:creationId xmlns:a16="http://schemas.microsoft.com/office/drawing/2014/main" id="{FC512D51-E8F8-4E16-840D-A2826859B712}"/>
              </a:ext>
            </a:extLst>
          </p:cNvPr>
          <p:cNvSpPr txBox="1">
            <a:spLocks noChangeArrowheads="1"/>
          </p:cNvSpPr>
          <p:nvPr/>
        </p:nvSpPr>
        <p:spPr bwMode="auto">
          <a:xfrm>
            <a:off x="8586246" y="4935884"/>
            <a:ext cx="1665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SzTx/>
              <a:buFontTx/>
              <a:buNone/>
            </a:pPr>
            <a:r>
              <a:rPr lang="en-US" altLang="en-US" sz="2000" b="1" dirty="0">
                <a:solidFill>
                  <a:srgbClr val="0C0000"/>
                </a:solidFill>
                <a:latin typeface="Tahoma" panose="020B0604030504040204" pitchFamily="34" charset="0"/>
                <a:cs typeface="Arial" panose="020B0604020202020204" pitchFamily="34" charset="0"/>
              </a:rPr>
              <a:t>L</a:t>
            </a:r>
            <a:endParaRPr lang="en-US" altLang="en-US" sz="2400" b="1" dirty="0">
              <a:solidFill>
                <a:srgbClr val="0C0000"/>
              </a:solidFill>
              <a:latin typeface="Tahoma" panose="020B0604030504040204" pitchFamily="34" charset="0"/>
              <a:cs typeface="Arial" panose="020B0604020202020204" pitchFamily="34" charset="0"/>
            </a:endParaRPr>
          </a:p>
        </p:txBody>
      </p:sp>
      <p:sp>
        <p:nvSpPr>
          <p:cNvPr id="17" name="Text Box 9">
            <a:extLst>
              <a:ext uri="{FF2B5EF4-FFF2-40B4-BE49-F238E27FC236}">
                <a16:creationId xmlns:a16="http://schemas.microsoft.com/office/drawing/2014/main" id="{A2A86A45-4C68-426C-ABED-296B9EFF8644}"/>
              </a:ext>
            </a:extLst>
          </p:cNvPr>
          <p:cNvSpPr txBox="1">
            <a:spLocks noChangeArrowheads="1"/>
          </p:cNvSpPr>
          <p:nvPr/>
        </p:nvSpPr>
        <p:spPr bwMode="auto">
          <a:xfrm>
            <a:off x="9281091" y="5414738"/>
            <a:ext cx="1114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SzTx/>
              <a:buFontTx/>
              <a:buNone/>
            </a:pPr>
            <a:r>
              <a:rPr lang="en-US" altLang="en-US" sz="2000" b="1" dirty="0">
                <a:solidFill>
                  <a:srgbClr val="0C0000"/>
                </a:solidFill>
                <a:latin typeface="Tahoma" panose="020B0604030504040204" pitchFamily="34" charset="0"/>
                <a:cs typeface="Arial" panose="020B0604020202020204" pitchFamily="34" charset="0"/>
              </a:rPr>
              <a:t>L</a:t>
            </a:r>
          </a:p>
        </p:txBody>
      </p:sp>
      <p:sp>
        <p:nvSpPr>
          <p:cNvPr id="19" name="Text Box 13">
            <a:extLst>
              <a:ext uri="{FF2B5EF4-FFF2-40B4-BE49-F238E27FC236}">
                <a16:creationId xmlns:a16="http://schemas.microsoft.com/office/drawing/2014/main" id="{E4ED33F3-78E9-4F60-B337-4A065FF074E2}"/>
              </a:ext>
            </a:extLst>
          </p:cNvPr>
          <p:cNvSpPr txBox="1">
            <a:spLocks noChangeArrowheads="1"/>
          </p:cNvSpPr>
          <p:nvPr/>
        </p:nvSpPr>
        <p:spPr bwMode="auto">
          <a:xfrm>
            <a:off x="8534082" y="5866908"/>
            <a:ext cx="83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SzTx/>
              <a:buFontTx/>
              <a:buNone/>
            </a:pPr>
            <a:r>
              <a:rPr lang="en-US" altLang="en-US" sz="1800" b="1" dirty="0">
                <a:solidFill>
                  <a:srgbClr val="0C0000"/>
                </a:solidFill>
                <a:latin typeface="Tahoma" panose="020B0604030504040204" pitchFamily="34" charset="0"/>
                <a:cs typeface="Arial" panose="020B0604020202020204" pitchFamily="34" charset="0"/>
              </a:rPr>
              <a:t>S</a:t>
            </a:r>
          </a:p>
        </p:txBody>
      </p:sp>
      <p:sp>
        <p:nvSpPr>
          <p:cNvPr id="20" name="Text Box 14">
            <a:extLst>
              <a:ext uri="{FF2B5EF4-FFF2-40B4-BE49-F238E27FC236}">
                <a16:creationId xmlns:a16="http://schemas.microsoft.com/office/drawing/2014/main" id="{00E4CABF-D84B-4FA8-855F-ED8D90724BD8}"/>
              </a:ext>
            </a:extLst>
          </p:cNvPr>
          <p:cNvSpPr txBox="1">
            <a:spLocks noChangeArrowheads="1"/>
          </p:cNvSpPr>
          <p:nvPr/>
        </p:nvSpPr>
        <p:spPr bwMode="auto">
          <a:xfrm>
            <a:off x="7862615" y="4613535"/>
            <a:ext cx="194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SzTx/>
              <a:buFontTx/>
              <a:buNone/>
            </a:pPr>
            <a:r>
              <a:rPr lang="en-US" altLang="en-US" sz="1600" b="1" dirty="0">
                <a:solidFill>
                  <a:srgbClr val="0C0000"/>
                </a:solidFill>
                <a:latin typeface="Tahoma" panose="020B0604030504040204" pitchFamily="34" charset="0"/>
                <a:cs typeface="Arial" panose="020B0604020202020204" pitchFamily="34" charset="0"/>
              </a:rPr>
              <a:t>C</a:t>
            </a:r>
            <a:endParaRPr lang="en-US" altLang="en-US" sz="1800" b="1" dirty="0">
              <a:solidFill>
                <a:srgbClr val="0C0000"/>
              </a:solidFill>
              <a:latin typeface="Tahoma" panose="020B0604030504040204" pitchFamily="34" charset="0"/>
              <a:cs typeface="Arial" panose="020B0604020202020204" pitchFamily="34" charset="0"/>
            </a:endParaRPr>
          </a:p>
        </p:txBody>
      </p:sp>
      <p:cxnSp>
        <p:nvCxnSpPr>
          <p:cNvPr id="21" name="رابط كسهم مستقيم 20">
            <a:extLst>
              <a:ext uri="{FF2B5EF4-FFF2-40B4-BE49-F238E27FC236}">
                <a16:creationId xmlns:a16="http://schemas.microsoft.com/office/drawing/2014/main" id="{CC389978-D405-4276-B61C-59F279B154E9}"/>
              </a:ext>
            </a:extLst>
          </p:cNvPr>
          <p:cNvCxnSpPr>
            <a:cxnSpLocks/>
          </p:cNvCxnSpPr>
          <p:nvPr/>
        </p:nvCxnSpPr>
        <p:spPr>
          <a:xfrm>
            <a:off x="8640413" y="5879940"/>
            <a:ext cx="639087" cy="4674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a:extLst>
              <a:ext uri="{FF2B5EF4-FFF2-40B4-BE49-F238E27FC236}">
                <a16:creationId xmlns:a16="http://schemas.microsoft.com/office/drawing/2014/main" id="{E40B8452-8AF7-4272-9043-C37EB97889B9}"/>
              </a:ext>
            </a:extLst>
          </p:cNvPr>
          <p:cNvCxnSpPr>
            <a:cxnSpLocks/>
          </p:cNvCxnSpPr>
          <p:nvPr/>
        </p:nvCxnSpPr>
        <p:spPr>
          <a:xfrm flipH="1">
            <a:off x="7978769" y="5874103"/>
            <a:ext cx="641558" cy="38962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a:extLst>
              <a:ext uri="{FF2B5EF4-FFF2-40B4-BE49-F238E27FC236}">
                <a16:creationId xmlns:a16="http://schemas.microsoft.com/office/drawing/2014/main" id="{4964354A-AD17-4E60-B30A-D6081B523861}"/>
              </a:ext>
            </a:extLst>
          </p:cNvPr>
          <p:cNvCxnSpPr>
            <a:cxnSpLocks/>
          </p:cNvCxnSpPr>
          <p:nvPr/>
        </p:nvCxnSpPr>
        <p:spPr>
          <a:xfrm flipV="1">
            <a:off x="8640413" y="5606426"/>
            <a:ext cx="0" cy="28791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774699"/>
      </p:ext>
    </p:extLst>
  </p:cSld>
  <p:clrMapOvr>
    <a:masterClrMapping/>
  </p:clrMapOvr>
</p:sld>
</file>

<file path=ppt/theme/theme1.xml><?xml version="1.0" encoding="utf-8"?>
<a:theme xmlns:a="http://schemas.openxmlformats.org/drawingml/2006/main" name="HistologyTeam437">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istologyTeam437" id="{A5062FC2-FE6D-4CC3-B4D2-479EDD0BAD45}" vid="{5A4C0EF4-E32F-4525-9B60-DC301E187EAF}"/>
    </a:ext>
  </a:extLst>
</a:theme>
</file>

<file path=docProps/app.xml><?xml version="1.0" encoding="utf-8"?>
<Properties xmlns="http://schemas.openxmlformats.org/officeDocument/2006/extended-properties" xmlns:vt="http://schemas.openxmlformats.org/officeDocument/2006/docPropsVTypes">
  <Template>HistologyTeam437</Template>
  <TotalTime>1343</TotalTime>
  <Words>1004</Words>
  <Application>Microsoft Office PowerPoint</Application>
  <PresentationFormat>شاشة عريضة</PresentationFormat>
  <Paragraphs>193</Paragraphs>
  <Slides>18</Slides>
  <Notes>0</Notes>
  <HiddenSlides>0</HiddenSlides>
  <MMClips>0</MMClips>
  <ScaleCrop>false</ScaleCrop>
  <HeadingPairs>
    <vt:vector size="8" baseType="variant">
      <vt:variant>
        <vt:lpstr>الخطوط المستخدمة</vt:lpstr>
      </vt:variant>
      <vt:variant>
        <vt:i4>9</vt:i4>
      </vt:variant>
      <vt:variant>
        <vt:lpstr>نسق</vt:lpstr>
      </vt:variant>
      <vt:variant>
        <vt:i4>1</vt:i4>
      </vt:variant>
      <vt:variant>
        <vt:lpstr>خوادم OLE مضمنة</vt:lpstr>
      </vt:variant>
      <vt:variant>
        <vt:i4>1</vt:i4>
      </vt:variant>
      <vt:variant>
        <vt:lpstr>عناوين الشرائح</vt:lpstr>
      </vt:variant>
      <vt:variant>
        <vt:i4>18</vt:i4>
      </vt:variant>
    </vt:vector>
  </HeadingPairs>
  <TitlesOfParts>
    <vt:vector size="29" baseType="lpstr">
      <vt:lpstr>Aldhabi</vt:lpstr>
      <vt:lpstr>Arabic Typesetting</vt:lpstr>
      <vt:lpstr>Arial</vt:lpstr>
      <vt:lpstr>Segoe UI Symbol</vt:lpstr>
      <vt:lpstr>Tahoma</vt:lpstr>
      <vt:lpstr>Times New Roman</vt:lpstr>
      <vt:lpstr>Trebuchet MS</vt:lpstr>
      <vt:lpstr>Wingdings</vt:lpstr>
      <vt:lpstr>Wingdings 3</vt:lpstr>
      <vt:lpstr>HistologyTeam437</vt:lpstr>
      <vt:lpstr>Photo Editor Photo</vt:lpstr>
      <vt:lpstr>عرض تقديمي في PowerPoint</vt:lpstr>
      <vt:lpstr>عرض تقديمي في PowerPoint</vt:lpstr>
      <vt:lpstr>عرض تقديمي في PowerPoint</vt:lpstr>
      <vt:lpstr>عرض تقديمي في PowerPoint</vt:lpstr>
      <vt:lpstr>LYMPH NODES (L.N.)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روان</dc:creator>
  <cp:lastModifiedBy>خالد</cp:lastModifiedBy>
  <cp:revision>113</cp:revision>
  <dcterms:created xsi:type="dcterms:W3CDTF">2017-09-30T00:29:26Z</dcterms:created>
  <dcterms:modified xsi:type="dcterms:W3CDTF">2017-10-09T12:11:39Z</dcterms:modified>
</cp:coreProperties>
</file>