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58" r:id="rId12"/>
    <p:sldId id="259" r:id="rId13"/>
    <p:sldId id="274" r:id="rId14"/>
    <p:sldId id="275" r:id="rId15"/>
    <p:sldId id="278" r:id="rId16"/>
    <p:sldId id="280" r:id="rId17"/>
    <p:sldId id="281" r:id="rId18"/>
    <p:sldId id="282" r:id="rId19"/>
    <p:sldId id="283" r:id="rId20"/>
    <p:sldId id="293" r:id="rId21"/>
    <p:sldId id="294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هيفاء" initials="هيفاء" lastIdx="0" clrIdx="0">
    <p:extLst>
      <p:ext uri="{19B8F6BF-5375-455C-9EA6-DF929625EA0E}">
        <p15:presenceInfo xmlns:p15="http://schemas.microsoft.com/office/powerpoint/2012/main" userId="هيفا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C9F4"/>
    <a:srgbClr val="E3D5DF"/>
    <a:srgbClr val="C56997"/>
    <a:srgbClr val="B4C7F2"/>
    <a:srgbClr val="F9F9F9"/>
    <a:srgbClr val="E6E6E6"/>
    <a:srgbClr val="EFEDF3"/>
    <a:srgbClr val="F7FBFB"/>
    <a:srgbClr val="E7F4F5"/>
    <a:srgbClr val="EC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4660"/>
  </p:normalViewPr>
  <p:slideViewPr>
    <p:cSldViewPr snapToGrid="0">
      <p:cViewPr>
        <p:scale>
          <a:sx n="66" d="100"/>
          <a:sy n="66" d="100"/>
        </p:scale>
        <p:origin x="92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6AB637-5F96-8845-8C83-BB3C9A52AB74}" type="doc">
      <dgm:prSet loTypeId="urn:microsoft.com/office/officeart/2005/8/layout/hierarchy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B832B4A8-B260-2948-9C4E-E7A82D734163}">
      <dgm:prSet phldrT="[نص]" custT="1"/>
      <dgm:spPr/>
      <dgm:t>
        <a:bodyPr/>
        <a:lstStyle/>
        <a:p>
          <a:pPr rtl="1"/>
          <a:r>
            <a:rPr lang="en-US" sz="1600" dirty="0"/>
            <a:t>CHROMOSOME ANOMALIES</a:t>
          </a:r>
          <a:endParaRPr lang="ar-SA" sz="1600" dirty="0"/>
        </a:p>
      </dgm:t>
    </dgm:pt>
    <dgm:pt modelId="{E731F2D8-8920-4046-9989-8EC40D69C02F}" type="parTrans" cxnId="{5A581E12-E00C-F349-BF62-6797070B81C1}">
      <dgm:prSet/>
      <dgm:spPr/>
      <dgm:t>
        <a:bodyPr/>
        <a:lstStyle/>
        <a:p>
          <a:pPr rtl="1"/>
          <a:endParaRPr lang="ar-SA"/>
        </a:p>
      </dgm:t>
    </dgm:pt>
    <dgm:pt modelId="{B0F2C789-B761-0F46-A0DF-6FAE42486D8E}" type="sibTrans" cxnId="{5A581E12-E00C-F349-BF62-6797070B81C1}">
      <dgm:prSet/>
      <dgm:spPr/>
      <dgm:t>
        <a:bodyPr/>
        <a:lstStyle/>
        <a:p>
          <a:pPr rtl="1"/>
          <a:endParaRPr lang="ar-SA"/>
        </a:p>
      </dgm:t>
    </dgm:pt>
    <dgm:pt modelId="{8D809F92-7039-C44A-9053-40D3AB3CCD80}">
      <dgm:prSet phldrT="[نص]" custT="1"/>
      <dgm:spPr/>
      <dgm:t>
        <a:bodyPr/>
        <a:lstStyle/>
        <a:p>
          <a:pPr rtl="1"/>
          <a:r>
            <a:rPr lang="en-US" sz="1600" dirty="0"/>
            <a:t>Structural</a:t>
          </a:r>
          <a:endParaRPr lang="ar-SA" sz="1600" dirty="0"/>
        </a:p>
      </dgm:t>
    </dgm:pt>
    <dgm:pt modelId="{98EE255D-80DB-4C4A-8694-5AABC344B7EC}" type="parTrans" cxnId="{948E2C87-9890-EB46-847A-13E3B067B654}">
      <dgm:prSet/>
      <dgm:spPr/>
      <dgm:t>
        <a:bodyPr/>
        <a:lstStyle/>
        <a:p>
          <a:pPr rtl="1"/>
          <a:endParaRPr lang="ar-SA"/>
        </a:p>
      </dgm:t>
    </dgm:pt>
    <dgm:pt modelId="{07786476-24A2-F84B-B9AE-6FE137EF14DE}" type="sibTrans" cxnId="{948E2C87-9890-EB46-847A-13E3B067B654}">
      <dgm:prSet/>
      <dgm:spPr/>
      <dgm:t>
        <a:bodyPr/>
        <a:lstStyle/>
        <a:p>
          <a:pPr rtl="1"/>
          <a:endParaRPr lang="ar-SA"/>
        </a:p>
      </dgm:t>
    </dgm:pt>
    <dgm:pt modelId="{A936F8DF-625E-1C4D-9B89-1BF1480439CB}">
      <dgm:prSet custT="1"/>
      <dgm:spPr/>
      <dgm:t>
        <a:bodyPr/>
        <a:lstStyle/>
        <a:p>
          <a:pPr rtl="1"/>
          <a:r>
            <a:rPr lang="en-US" sz="1600" dirty="0"/>
            <a:t>Numerical</a:t>
          </a:r>
          <a:endParaRPr lang="ar-SA" sz="1200" dirty="0"/>
        </a:p>
      </dgm:t>
    </dgm:pt>
    <dgm:pt modelId="{B8722209-F700-E947-A253-73D595667234}" type="parTrans" cxnId="{153F8399-09CB-344F-A159-1099FB94BAF0}">
      <dgm:prSet/>
      <dgm:spPr/>
      <dgm:t>
        <a:bodyPr/>
        <a:lstStyle/>
        <a:p>
          <a:pPr rtl="1"/>
          <a:endParaRPr lang="ar-SA"/>
        </a:p>
      </dgm:t>
    </dgm:pt>
    <dgm:pt modelId="{61589D6C-5D68-5646-A9B8-C72D6D545586}" type="sibTrans" cxnId="{153F8399-09CB-344F-A159-1099FB94BAF0}">
      <dgm:prSet/>
      <dgm:spPr/>
      <dgm:t>
        <a:bodyPr/>
        <a:lstStyle/>
        <a:p>
          <a:pPr rtl="1"/>
          <a:endParaRPr lang="ar-SA"/>
        </a:p>
      </dgm:t>
    </dgm:pt>
    <dgm:pt modelId="{C8D5E99D-0763-9D44-BC15-64EFD09C6AFC}">
      <dgm:prSet custT="1"/>
      <dgm:spPr/>
      <dgm:t>
        <a:bodyPr/>
        <a:lstStyle/>
        <a:p>
          <a:pPr rtl="1"/>
          <a:r>
            <a:rPr lang="en-US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rPr>
            <a:t>Sex chromosomes</a:t>
          </a:r>
          <a:endParaRPr lang="ar-SA" sz="1400" dirty="0"/>
        </a:p>
      </dgm:t>
    </dgm:pt>
    <dgm:pt modelId="{1E0F39BF-B6DA-1545-AF1E-B37B61461B2F}" type="parTrans" cxnId="{91CF2325-0938-5242-8E02-ED7C281B68EA}">
      <dgm:prSet/>
      <dgm:spPr/>
      <dgm:t>
        <a:bodyPr/>
        <a:lstStyle/>
        <a:p>
          <a:pPr rtl="1"/>
          <a:endParaRPr lang="ar-SA"/>
        </a:p>
      </dgm:t>
    </dgm:pt>
    <dgm:pt modelId="{7D08BBC2-0368-0249-A6DF-63648BFFDBE2}" type="sibTrans" cxnId="{91CF2325-0938-5242-8E02-ED7C281B68EA}">
      <dgm:prSet/>
      <dgm:spPr/>
      <dgm:t>
        <a:bodyPr/>
        <a:lstStyle/>
        <a:p>
          <a:pPr rtl="1"/>
          <a:endParaRPr lang="ar-SA"/>
        </a:p>
      </dgm:t>
    </dgm:pt>
    <dgm:pt modelId="{ECFA90F9-F3A8-164A-9DFC-CD77EF69BC71}">
      <dgm:prSet custT="1"/>
      <dgm:spPr/>
      <dgm:t>
        <a:bodyPr/>
        <a:lstStyle/>
        <a:p>
          <a:pPr rtl="1"/>
          <a:r>
            <a:rPr lang="en-U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rPr>
            <a:t>autosomes</a:t>
          </a:r>
          <a:endParaRPr lang="ar-SA" sz="17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ea typeface="+mj-ea"/>
          </a:endParaRPr>
        </a:p>
      </dgm:t>
    </dgm:pt>
    <dgm:pt modelId="{4C74838E-50F2-C045-8F3A-C754AAAE40F7}" type="parTrans" cxnId="{12CFAB43-3849-6248-BECA-6693CC626568}">
      <dgm:prSet/>
      <dgm:spPr/>
      <dgm:t>
        <a:bodyPr/>
        <a:lstStyle/>
        <a:p>
          <a:pPr rtl="1"/>
          <a:endParaRPr lang="ar-SA"/>
        </a:p>
      </dgm:t>
    </dgm:pt>
    <dgm:pt modelId="{2F238AFB-DBCD-514D-B81F-CC25D5D8B030}" type="sibTrans" cxnId="{12CFAB43-3849-6248-BECA-6693CC626568}">
      <dgm:prSet/>
      <dgm:spPr/>
      <dgm:t>
        <a:bodyPr/>
        <a:lstStyle/>
        <a:p>
          <a:pPr rtl="1"/>
          <a:endParaRPr lang="ar-SA"/>
        </a:p>
      </dgm:t>
    </dgm:pt>
    <dgm:pt modelId="{3762E197-DD5C-A24C-B5A1-D14603E060E8}">
      <dgm:prSet custT="1"/>
      <dgm:spPr/>
      <dgm:t>
        <a:bodyPr/>
        <a:lstStyle/>
        <a:p>
          <a:pPr rtl="1"/>
          <a:r>
            <a:rPr lang="en-US" sz="1400" dirty="0"/>
            <a:t>Reciprocal translocation</a:t>
          </a:r>
          <a:endParaRPr lang="ar-SA" sz="1400" dirty="0"/>
        </a:p>
      </dgm:t>
    </dgm:pt>
    <dgm:pt modelId="{5B7C2CF6-5922-FB47-978C-59A58D63E330}" type="parTrans" cxnId="{DB21B293-66F4-FA4C-8BE5-3C64AAB864DB}">
      <dgm:prSet/>
      <dgm:spPr/>
      <dgm:t>
        <a:bodyPr/>
        <a:lstStyle/>
        <a:p>
          <a:pPr rtl="1"/>
          <a:endParaRPr lang="ar-SA"/>
        </a:p>
      </dgm:t>
    </dgm:pt>
    <dgm:pt modelId="{6D95B0B1-0A30-FF46-AA4C-E3F1B4168F44}" type="sibTrans" cxnId="{DB21B293-66F4-FA4C-8BE5-3C64AAB864DB}">
      <dgm:prSet/>
      <dgm:spPr/>
      <dgm:t>
        <a:bodyPr/>
        <a:lstStyle/>
        <a:p>
          <a:pPr rtl="1"/>
          <a:endParaRPr lang="ar-SA"/>
        </a:p>
      </dgm:t>
    </dgm:pt>
    <dgm:pt modelId="{FF447DC8-9B54-8F4D-8E2A-5743EED05C9C}">
      <dgm:prSet custT="1"/>
      <dgm:spPr/>
      <dgm:t>
        <a:bodyPr/>
        <a:lstStyle/>
        <a:p>
          <a:pPr rtl="1"/>
          <a:r>
            <a:rPr lang="en-US" sz="1400" dirty="0"/>
            <a:t>Robertsonian translocation</a:t>
          </a:r>
          <a:endParaRPr lang="ar-SA" sz="1400" dirty="0"/>
        </a:p>
      </dgm:t>
    </dgm:pt>
    <dgm:pt modelId="{3BE3F0D8-DBAE-9A40-ACBA-3FC35776600F}" type="parTrans" cxnId="{20514EBF-59BC-1A4B-A3CA-6CCB3637A788}">
      <dgm:prSet/>
      <dgm:spPr/>
      <dgm:t>
        <a:bodyPr/>
        <a:lstStyle/>
        <a:p>
          <a:pPr rtl="1"/>
          <a:endParaRPr lang="ar-SA"/>
        </a:p>
      </dgm:t>
    </dgm:pt>
    <dgm:pt modelId="{B2C29822-DBD9-4144-98C7-76BDD172552B}" type="sibTrans" cxnId="{20514EBF-59BC-1A4B-A3CA-6CCB3637A788}">
      <dgm:prSet/>
      <dgm:spPr/>
      <dgm:t>
        <a:bodyPr/>
        <a:lstStyle/>
        <a:p>
          <a:pPr rtl="1"/>
          <a:endParaRPr lang="ar-SA"/>
        </a:p>
      </dgm:t>
    </dgm:pt>
    <dgm:pt modelId="{4EF0FFDC-778B-994D-873B-7F8F09E489E8}">
      <dgm:prSet custT="1"/>
      <dgm:spPr/>
      <dgm:t>
        <a:bodyPr/>
        <a:lstStyle/>
        <a:p>
          <a:pPr rtl="1"/>
          <a:r>
            <a:rPr lang="en-US" sz="1600" dirty="0"/>
            <a:t>Deletion</a:t>
          </a:r>
          <a:endParaRPr lang="ar-SA" sz="1600" dirty="0"/>
        </a:p>
      </dgm:t>
    </dgm:pt>
    <dgm:pt modelId="{D1C00A01-863A-4648-B1C8-C3735735D6B2}" type="parTrans" cxnId="{08B170D5-6543-8A4F-97F9-3DDF84E7920E}">
      <dgm:prSet/>
      <dgm:spPr/>
      <dgm:t>
        <a:bodyPr/>
        <a:lstStyle/>
        <a:p>
          <a:pPr rtl="1"/>
          <a:endParaRPr lang="ar-SA"/>
        </a:p>
      </dgm:t>
    </dgm:pt>
    <dgm:pt modelId="{7830FA54-AD31-584B-BD0A-5E033E3664CF}" type="sibTrans" cxnId="{08B170D5-6543-8A4F-97F9-3DDF84E7920E}">
      <dgm:prSet/>
      <dgm:spPr/>
      <dgm:t>
        <a:bodyPr/>
        <a:lstStyle/>
        <a:p>
          <a:pPr rtl="1"/>
          <a:endParaRPr lang="ar-SA"/>
        </a:p>
      </dgm:t>
    </dgm:pt>
    <dgm:pt modelId="{A22A3053-4E31-8B4A-8082-EFA279592D2F}">
      <dgm:prSet custT="1"/>
      <dgm:spPr/>
      <dgm:t>
        <a:bodyPr/>
        <a:lstStyle/>
        <a:p>
          <a:pPr rtl="1"/>
          <a:r>
            <a:rPr lang="en-US" sz="1600" dirty="0"/>
            <a:t>Inversion</a:t>
          </a:r>
          <a:endParaRPr lang="ar-SA" sz="1200" dirty="0"/>
        </a:p>
      </dgm:t>
    </dgm:pt>
    <dgm:pt modelId="{99050E18-110B-BD47-B920-0C07EF3303CA}" type="parTrans" cxnId="{FD538453-C3C0-FC4E-83FD-E25E92A12D31}">
      <dgm:prSet/>
      <dgm:spPr/>
      <dgm:t>
        <a:bodyPr/>
        <a:lstStyle/>
        <a:p>
          <a:pPr rtl="1"/>
          <a:endParaRPr lang="ar-SA"/>
        </a:p>
      </dgm:t>
    </dgm:pt>
    <dgm:pt modelId="{E07C43A1-D20C-8743-8333-B8C4C1E49655}" type="sibTrans" cxnId="{FD538453-C3C0-FC4E-83FD-E25E92A12D31}">
      <dgm:prSet/>
      <dgm:spPr/>
      <dgm:t>
        <a:bodyPr/>
        <a:lstStyle/>
        <a:p>
          <a:pPr rtl="1"/>
          <a:endParaRPr lang="ar-SA"/>
        </a:p>
      </dgm:t>
    </dgm:pt>
    <dgm:pt modelId="{5080B1C0-5305-9E4B-9978-C30B2DB0EC94}">
      <dgm:prSet custT="1"/>
      <dgm:spPr/>
      <dgm:t>
        <a:bodyPr/>
        <a:lstStyle/>
        <a:p>
          <a:pPr rtl="1"/>
          <a:r>
            <a:rPr lang="en-US" sz="1600" dirty="0"/>
            <a:t>Isochromosome</a:t>
          </a:r>
          <a:endParaRPr lang="ar-SA" sz="1600" dirty="0"/>
        </a:p>
      </dgm:t>
    </dgm:pt>
    <dgm:pt modelId="{565963C9-839A-1F4A-A15E-97E55D6B7BE7}" type="parTrans" cxnId="{98A2C3FF-D56E-3147-AC56-BEDE9DBCCC57}">
      <dgm:prSet/>
      <dgm:spPr/>
      <dgm:t>
        <a:bodyPr/>
        <a:lstStyle/>
        <a:p>
          <a:pPr rtl="1"/>
          <a:endParaRPr lang="ar-SA"/>
        </a:p>
      </dgm:t>
    </dgm:pt>
    <dgm:pt modelId="{E26C9C5B-B5C5-E841-B5F6-8CA71EE26E80}" type="sibTrans" cxnId="{98A2C3FF-D56E-3147-AC56-BEDE9DBCCC57}">
      <dgm:prSet/>
      <dgm:spPr/>
      <dgm:t>
        <a:bodyPr/>
        <a:lstStyle/>
        <a:p>
          <a:pPr rtl="1"/>
          <a:endParaRPr lang="ar-SA"/>
        </a:p>
      </dgm:t>
    </dgm:pt>
    <dgm:pt modelId="{CFC1ED05-4021-834B-A7DF-33E6EF555178}">
      <dgm:prSet custT="1"/>
      <dgm:spPr/>
      <dgm:t>
        <a:bodyPr/>
        <a:lstStyle/>
        <a:p>
          <a:pPr rtl="1"/>
          <a:r>
            <a:rPr lang="en-US" sz="1600" dirty="0"/>
            <a:t>Ring formation </a:t>
          </a:r>
          <a:endParaRPr lang="ar-SA" sz="1600" dirty="0"/>
        </a:p>
      </dgm:t>
    </dgm:pt>
    <dgm:pt modelId="{B3543821-C66C-C948-AB63-FD3FCE6BC45D}" type="parTrans" cxnId="{104D5C87-FCE7-064C-BD5D-4108A3C4F434}">
      <dgm:prSet/>
      <dgm:spPr/>
      <dgm:t>
        <a:bodyPr/>
        <a:lstStyle/>
        <a:p>
          <a:pPr rtl="1"/>
          <a:endParaRPr lang="ar-SA"/>
        </a:p>
      </dgm:t>
    </dgm:pt>
    <dgm:pt modelId="{B76B9E5E-870B-864D-B068-999CEF51CF11}" type="sibTrans" cxnId="{104D5C87-FCE7-064C-BD5D-4108A3C4F434}">
      <dgm:prSet/>
      <dgm:spPr/>
      <dgm:t>
        <a:bodyPr/>
        <a:lstStyle/>
        <a:p>
          <a:pPr rtl="1"/>
          <a:endParaRPr lang="ar-SA"/>
        </a:p>
      </dgm:t>
    </dgm:pt>
    <dgm:pt modelId="{41111993-ACC3-314B-B18B-6EB1162E0EC1}" type="pres">
      <dgm:prSet presAssocID="{136AB637-5F96-8845-8C83-BB3C9A52AB7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D818E20-2E17-4E44-84ED-7C3988F9FB1D}" type="pres">
      <dgm:prSet presAssocID="{B832B4A8-B260-2948-9C4E-E7A82D734163}" presName="hierRoot1" presStyleCnt="0"/>
      <dgm:spPr/>
    </dgm:pt>
    <dgm:pt modelId="{14FA9596-CF68-724D-8086-8385848419CE}" type="pres">
      <dgm:prSet presAssocID="{B832B4A8-B260-2948-9C4E-E7A82D734163}" presName="composite" presStyleCnt="0"/>
      <dgm:spPr/>
    </dgm:pt>
    <dgm:pt modelId="{9531C1CB-3435-B442-A15A-CE2EF5B62247}" type="pres">
      <dgm:prSet presAssocID="{B832B4A8-B260-2948-9C4E-E7A82D734163}" presName="background" presStyleLbl="node0" presStyleIdx="0" presStyleCnt="1"/>
      <dgm:spPr/>
    </dgm:pt>
    <dgm:pt modelId="{C5EDC973-C3EC-7A48-8B65-D239DC7B20BA}" type="pres">
      <dgm:prSet presAssocID="{B832B4A8-B260-2948-9C4E-E7A82D734163}" presName="text" presStyleLbl="fgAcc0" presStyleIdx="0" presStyleCnt="1" custScaleX="145963" custScaleY="163723" custLinFactX="-28008" custLinFactNeighborX="-100000" custLinFactNeighborY="-23991">
        <dgm:presLayoutVars>
          <dgm:chPref val="3"/>
        </dgm:presLayoutVars>
      </dgm:prSet>
      <dgm:spPr/>
    </dgm:pt>
    <dgm:pt modelId="{D9B1F674-0B18-1C45-8F54-BBCA2A8BA7F8}" type="pres">
      <dgm:prSet presAssocID="{B832B4A8-B260-2948-9C4E-E7A82D734163}" presName="hierChild2" presStyleCnt="0"/>
      <dgm:spPr/>
    </dgm:pt>
    <dgm:pt modelId="{7DD82B54-A897-D543-A7B6-3A2BF5844AB3}" type="pres">
      <dgm:prSet presAssocID="{98EE255D-80DB-4C4A-8694-5AABC344B7EC}" presName="Name10" presStyleLbl="parChTrans1D2" presStyleIdx="0" presStyleCnt="2"/>
      <dgm:spPr/>
    </dgm:pt>
    <dgm:pt modelId="{BC8F5442-2B25-314B-AFB3-20DB9B438105}" type="pres">
      <dgm:prSet presAssocID="{8D809F92-7039-C44A-9053-40D3AB3CCD80}" presName="hierRoot2" presStyleCnt="0"/>
      <dgm:spPr/>
    </dgm:pt>
    <dgm:pt modelId="{9CAC7D73-C767-EA4D-A9D9-D7CD1E0F7F32}" type="pres">
      <dgm:prSet presAssocID="{8D809F92-7039-C44A-9053-40D3AB3CCD80}" presName="composite2" presStyleCnt="0"/>
      <dgm:spPr/>
    </dgm:pt>
    <dgm:pt modelId="{F07CF08E-B420-DA44-8065-A0D04966F002}" type="pres">
      <dgm:prSet presAssocID="{8D809F92-7039-C44A-9053-40D3AB3CCD80}" presName="background2" presStyleLbl="node2" presStyleIdx="0" presStyleCnt="2"/>
      <dgm:spPr/>
    </dgm:pt>
    <dgm:pt modelId="{FEAF986D-4A18-2D49-A887-D67E1A63C3F3}" type="pres">
      <dgm:prSet presAssocID="{8D809F92-7039-C44A-9053-40D3AB3CCD80}" presName="text2" presStyleLbl="fgAcc2" presStyleIdx="0" presStyleCnt="2" custLinFactX="-48283" custLinFactNeighborX="-100000">
        <dgm:presLayoutVars>
          <dgm:chPref val="3"/>
        </dgm:presLayoutVars>
      </dgm:prSet>
      <dgm:spPr/>
    </dgm:pt>
    <dgm:pt modelId="{B9D2308B-D0B6-AC4D-B55C-062857D0D376}" type="pres">
      <dgm:prSet presAssocID="{8D809F92-7039-C44A-9053-40D3AB3CCD80}" presName="hierChild3" presStyleCnt="0"/>
      <dgm:spPr/>
    </dgm:pt>
    <dgm:pt modelId="{18DDC142-766F-AF4A-8967-48FF47E5B3D8}" type="pres">
      <dgm:prSet presAssocID="{5B7C2CF6-5922-FB47-978C-59A58D63E330}" presName="Name17" presStyleLbl="parChTrans1D3" presStyleIdx="0" presStyleCnt="8"/>
      <dgm:spPr/>
    </dgm:pt>
    <dgm:pt modelId="{A445E1EE-B75D-1944-BB0A-E1A0D1C6F715}" type="pres">
      <dgm:prSet presAssocID="{3762E197-DD5C-A24C-B5A1-D14603E060E8}" presName="hierRoot3" presStyleCnt="0"/>
      <dgm:spPr/>
    </dgm:pt>
    <dgm:pt modelId="{DC92BFB0-5C3B-E845-B567-710B17AFB24D}" type="pres">
      <dgm:prSet presAssocID="{3762E197-DD5C-A24C-B5A1-D14603E060E8}" presName="composite3" presStyleCnt="0"/>
      <dgm:spPr/>
    </dgm:pt>
    <dgm:pt modelId="{CAE46AFB-8CEA-FF4A-A69D-27BE354A1EE1}" type="pres">
      <dgm:prSet presAssocID="{3762E197-DD5C-A24C-B5A1-D14603E060E8}" presName="background3" presStyleLbl="node3" presStyleIdx="0" presStyleCnt="8"/>
      <dgm:spPr/>
    </dgm:pt>
    <dgm:pt modelId="{051EE99B-A848-F64A-B474-719BA69DF631}" type="pres">
      <dgm:prSet presAssocID="{3762E197-DD5C-A24C-B5A1-D14603E060E8}" presName="text3" presStyleLbl="fgAcc3" presStyleIdx="0" presStyleCnt="8">
        <dgm:presLayoutVars>
          <dgm:chPref val="3"/>
        </dgm:presLayoutVars>
      </dgm:prSet>
      <dgm:spPr/>
    </dgm:pt>
    <dgm:pt modelId="{0D1430DE-1CA1-1B42-A65F-7C2132295F1A}" type="pres">
      <dgm:prSet presAssocID="{3762E197-DD5C-A24C-B5A1-D14603E060E8}" presName="hierChild4" presStyleCnt="0"/>
      <dgm:spPr/>
    </dgm:pt>
    <dgm:pt modelId="{DE430C59-7A1A-F54B-AC02-82E962AEE04B}" type="pres">
      <dgm:prSet presAssocID="{3BE3F0D8-DBAE-9A40-ACBA-3FC35776600F}" presName="Name17" presStyleLbl="parChTrans1D3" presStyleIdx="1" presStyleCnt="8"/>
      <dgm:spPr/>
    </dgm:pt>
    <dgm:pt modelId="{201488F5-363D-274A-B467-8E88C79DAB75}" type="pres">
      <dgm:prSet presAssocID="{FF447DC8-9B54-8F4D-8E2A-5743EED05C9C}" presName="hierRoot3" presStyleCnt="0"/>
      <dgm:spPr/>
    </dgm:pt>
    <dgm:pt modelId="{1178D3B4-E073-704E-A5E7-84A43D1971FF}" type="pres">
      <dgm:prSet presAssocID="{FF447DC8-9B54-8F4D-8E2A-5743EED05C9C}" presName="composite3" presStyleCnt="0"/>
      <dgm:spPr/>
    </dgm:pt>
    <dgm:pt modelId="{DB3E0629-B72A-AE44-8F01-69C84F4B29F9}" type="pres">
      <dgm:prSet presAssocID="{FF447DC8-9B54-8F4D-8E2A-5743EED05C9C}" presName="background3" presStyleLbl="node3" presStyleIdx="1" presStyleCnt="8"/>
      <dgm:spPr/>
    </dgm:pt>
    <dgm:pt modelId="{59ACA5B9-1432-5140-872E-1F934F0904FD}" type="pres">
      <dgm:prSet presAssocID="{FF447DC8-9B54-8F4D-8E2A-5743EED05C9C}" presName="text3" presStyleLbl="fgAcc3" presStyleIdx="1" presStyleCnt="8">
        <dgm:presLayoutVars>
          <dgm:chPref val="3"/>
        </dgm:presLayoutVars>
      </dgm:prSet>
      <dgm:spPr/>
    </dgm:pt>
    <dgm:pt modelId="{358ECC6E-C526-4C47-A89A-DECCEA6DD136}" type="pres">
      <dgm:prSet presAssocID="{FF447DC8-9B54-8F4D-8E2A-5743EED05C9C}" presName="hierChild4" presStyleCnt="0"/>
      <dgm:spPr/>
    </dgm:pt>
    <dgm:pt modelId="{CFE18BF4-2864-7D46-BFC1-BD74AF8AA589}" type="pres">
      <dgm:prSet presAssocID="{D1C00A01-863A-4648-B1C8-C3735735D6B2}" presName="Name17" presStyleLbl="parChTrans1D3" presStyleIdx="2" presStyleCnt="8"/>
      <dgm:spPr/>
    </dgm:pt>
    <dgm:pt modelId="{A22E0333-97F8-8447-902B-85DDA4C769D6}" type="pres">
      <dgm:prSet presAssocID="{4EF0FFDC-778B-994D-873B-7F8F09E489E8}" presName="hierRoot3" presStyleCnt="0"/>
      <dgm:spPr/>
    </dgm:pt>
    <dgm:pt modelId="{C5EF007C-C8E0-424A-81E6-63ED83DE4781}" type="pres">
      <dgm:prSet presAssocID="{4EF0FFDC-778B-994D-873B-7F8F09E489E8}" presName="composite3" presStyleCnt="0"/>
      <dgm:spPr/>
    </dgm:pt>
    <dgm:pt modelId="{69508DBF-D681-D847-B65B-637068AA09B2}" type="pres">
      <dgm:prSet presAssocID="{4EF0FFDC-778B-994D-873B-7F8F09E489E8}" presName="background3" presStyleLbl="node3" presStyleIdx="2" presStyleCnt="8"/>
      <dgm:spPr/>
    </dgm:pt>
    <dgm:pt modelId="{D50D2016-143B-4448-8464-D88B2EB4F039}" type="pres">
      <dgm:prSet presAssocID="{4EF0FFDC-778B-994D-873B-7F8F09E489E8}" presName="text3" presStyleLbl="fgAcc3" presStyleIdx="2" presStyleCnt="8">
        <dgm:presLayoutVars>
          <dgm:chPref val="3"/>
        </dgm:presLayoutVars>
      </dgm:prSet>
      <dgm:spPr/>
    </dgm:pt>
    <dgm:pt modelId="{C1E6033B-2BEA-294E-B133-527C9A86A56D}" type="pres">
      <dgm:prSet presAssocID="{4EF0FFDC-778B-994D-873B-7F8F09E489E8}" presName="hierChild4" presStyleCnt="0"/>
      <dgm:spPr/>
    </dgm:pt>
    <dgm:pt modelId="{EDD8B9BC-9363-B343-A6A2-1492DCEF8646}" type="pres">
      <dgm:prSet presAssocID="{99050E18-110B-BD47-B920-0C07EF3303CA}" presName="Name17" presStyleLbl="parChTrans1D3" presStyleIdx="3" presStyleCnt="8"/>
      <dgm:spPr/>
    </dgm:pt>
    <dgm:pt modelId="{CC66EED6-33E2-E744-BB1E-C26AC29CE938}" type="pres">
      <dgm:prSet presAssocID="{A22A3053-4E31-8B4A-8082-EFA279592D2F}" presName="hierRoot3" presStyleCnt="0"/>
      <dgm:spPr/>
    </dgm:pt>
    <dgm:pt modelId="{6301FC5D-0309-954B-A46F-F9FB7B3E545C}" type="pres">
      <dgm:prSet presAssocID="{A22A3053-4E31-8B4A-8082-EFA279592D2F}" presName="composite3" presStyleCnt="0"/>
      <dgm:spPr/>
    </dgm:pt>
    <dgm:pt modelId="{8B90A400-C3CD-3442-A1ED-93511AD048CD}" type="pres">
      <dgm:prSet presAssocID="{A22A3053-4E31-8B4A-8082-EFA279592D2F}" presName="background3" presStyleLbl="node3" presStyleIdx="3" presStyleCnt="8"/>
      <dgm:spPr/>
    </dgm:pt>
    <dgm:pt modelId="{ABDA5031-CAB3-4B41-AA42-91F2234D6E2C}" type="pres">
      <dgm:prSet presAssocID="{A22A3053-4E31-8B4A-8082-EFA279592D2F}" presName="text3" presStyleLbl="fgAcc3" presStyleIdx="3" presStyleCnt="8">
        <dgm:presLayoutVars>
          <dgm:chPref val="3"/>
        </dgm:presLayoutVars>
      </dgm:prSet>
      <dgm:spPr/>
    </dgm:pt>
    <dgm:pt modelId="{5B614BA7-E5E0-9D4C-B22D-0FCD72D10E10}" type="pres">
      <dgm:prSet presAssocID="{A22A3053-4E31-8B4A-8082-EFA279592D2F}" presName="hierChild4" presStyleCnt="0"/>
      <dgm:spPr/>
    </dgm:pt>
    <dgm:pt modelId="{7D128F9E-C648-EC46-8878-AEEF49E5E405}" type="pres">
      <dgm:prSet presAssocID="{565963C9-839A-1F4A-A15E-97E55D6B7BE7}" presName="Name17" presStyleLbl="parChTrans1D3" presStyleIdx="4" presStyleCnt="8"/>
      <dgm:spPr/>
    </dgm:pt>
    <dgm:pt modelId="{AAFA3796-AB14-B344-BCE5-C6FDAB2217A5}" type="pres">
      <dgm:prSet presAssocID="{5080B1C0-5305-9E4B-9978-C30B2DB0EC94}" presName="hierRoot3" presStyleCnt="0"/>
      <dgm:spPr/>
    </dgm:pt>
    <dgm:pt modelId="{207DC4E8-CBB7-E148-AB14-E50B47294BBF}" type="pres">
      <dgm:prSet presAssocID="{5080B1C0-5305-9E4B-9978-C30B2DB0EC94}" presName="composite3" presStyleCnt="0"/>
      <dgm:spPr/>
    </dgm:pt>
    <dgm:pt modelId="{4D91E78B-AB39-CF4D-8F65-21E78995B592}" type="pres">
      <dgm:prSet presAssocID="{5080B1C0-5305-9E4B-9978-C30B2DB0EC94}" presName="background3" presStyleLbl="node3" presStyleIdx="4" presStyleCnt="8"/>
      <dgm:spPr/>
    </dgm:pt>
    <dgm:pt modelId="{EE1127F0-2D78-8645-9507-2A6360FEB015}" type="pres">
      <dgm:prSet presAssocID="{5080B1C0-5305-9E4B-9978-C30B2DB0EC94}" presName="text3" presStyleLbl="fgAcc3" presStyleIdx="4" presStyleCnt="8" custScaleX="144015">
        <dgm:presLayoutVars>
          <dgm:chPref val="3"/>
        </dgm:presLayoutVars>
      </dgm:prSet>
      <dgm:spPr/>
    </dgm:pt>
    <dgm:pt modelId="{B1FD7732-3799-3546-BB7C-4CBAA8D78A44}" type="pres">
      <dgm:prSet presAssocID="{5080B1C0-5305-9E4B-9978-C30B2DB0EC94}" presName="hierChild4" presStyleCnt="0"/>
      <dgm:spPr/>
    </dgm:pt>
    <dgm:pt modelId="{79FA1BB8-FBDD-B945-A806-AF8DF83A6E08}" type="pres">
      <dgm:prSet presAssocID="{B3543821-C66C-C948-AB63-FD3FCE6BC45D}" presName="Name17" presStyleLbl="parChTrans1D3" presStyleIdx="5" presStyleCnt="8"/>
      <dgm:spPr/>
    </dgm:pt>
    <dgm:pt modelId="{90C3D59A-B2F7-1548-82A0-42ABAF47C8EC}" type="pres">
      <dgm:prSet presAssocID="{CFC1ED05-4021-834B-A7DF-33E6EF555178}" presName="hierRoot3" presStyleCnt="0"/>
      <dgm:spPr/>
    </dgm:pt>
    <dgm:pt modelId="{843384F7-6853-6844-B12C-DECBF0502FE1}" type="pres">
      <dgm:prSet presAssocID="{CFC1ED05-4021-834B-A7DF-33E6EF555178}" presName="composite3" presStyleCnt="0"/>
      <dgm:spPr/>
    </dgm:pt>
    <dgm:pt modelId="{8D7F362E-DD5A-FA44-8B36-09E5E2DAF0A5}" type="pres">
      <dgm:prSet presAssocID="{CFC1ED05-4021-834B-A7DF-33E6EF555178}" presName="background3" presStyleLbl="node3" presStyleIdx="5" presStyleCnt="8"/>
      <dgm:spPr/>
    </dgm:pt>
    <dgm:pt modelId="{C9FAB1C3-65FA-1F4C-A930-5C47BA156F8A}" type="pres">
      <dgm:prSet presAssocID="{CFC1ED05-4021-834B-A7DF-33E6EF555178}" presName="text3" presStyleLbl="fgAcc3" presStyleIdx="5" presStyleCnt="8">
        <dgm:presLayoutVars>
          <dgm:chPref val="3"/>
        </dgm:presLayoutVars>
      </dgm:prSet>
      <dgm:spPr/>
    </dgm:pt>
    <dgm:pt modelId="{8F26EADF-F8F9-B340-A03C-2BC81C34F60F}" type="pres">
      <dgm:prSet presAssocID="{CFC1ED05-4021-834B-A7DF-33E6EF555178}" presName="hierChild4" presStyleCnt="0"/>
      <dgm:spPr/>
    </dgm:pt>
    <dgm:pt modelId="{9BBA2C88-BDF4-D04E-801E-FF20F1D31088}" type="pres">
      <dgm:prSet presAssocID="{B8722209-F700-E947-A253-73D595667234}" presName="Name10" presStyleLbl="parChTrans1D2" presStyleIdx="1" presStyleCnt="2"/>
      <dgm:spPr/>
    </dgm:pt>
    <dgm:pt modelId="{B0ABAFCC-5A74-754B-AEBB-AFB468BBAA7E}" type="pres">
      <dgm:prSet presAssocID="{A936F8DF-625E-1C4D-9B89-1BF1480439CB}" presName="hierRoot2" presStyleCnt="0"/>
      <dgm:spPr/>
    </dgm:pt>
    <dgm:pt modelId="{DBF3A362-A6E7-204E-9802-AA8AF0B0066D}" type="pres">
      <dgm:prSet presAssocID="{A936F8DF-625E-1C4D-9B89-1BF1480439CB}" presName="composite2" presStyleCnt="0"/>
      <dgm:spPr/>
    </dgm:pt>
    <dgm:pt modelId="{93D67FC0-5A7E-A04D-B0DA-321C03F412AA}" type="pres">
      <dgm:prSet presAssocID="{A936F8DF-625E-1C4D-9B89-1BF1480439CB}" presName="background2" presStyleLbl="node2" presStyleIdx="1" presStyleCnt="2"/>
      <dgm:spPr/>
    </dgm:pt>
    <dgm:pt modelId="{7005FBD9-1BB9-0F4A-A2F2-F337828BD5AB}" type="pres">
      <dgm:prSet presAssocID="{A936F8DF-625E-1C4D-9B89-1BF1480439CB}" presName="text2" presStyleLbl="fgAcc2" presStyleIdx="1" presStyleCnt="2">
        <dgm:presLayoutVars>
          <dgm:chPref val="3"/>
        </dgm:presLayoutVars>
      </dgm:prSet>
      <dgm:spPr/>
    </dgm:pt>
    <dgm:pt modelId="{0AC494BC-D638-1D4B-A14D-836F44A50F66}" type="pres">
      <dgm:prSet presAssocID="{A936F8DF-625E-1C4D-9B89-1BF1480439CB}" presName="hierChild3" presStyleCnt="0"/>
      <dgm:spPr/>
    </dgm:pt>
    <dgm:pt modelId="{9EEE053F-5A06-7345-ABA9-DED82E1F46F2}" type="pres">
      <dgm:prSet presAssocID="{1E0F39BF-B6DA-1545-AF1E-B37B61461B2F}" presName="Name17" presStyleLbl="parChTrans1D3" presStyleIdx="6" presStyleCnt="8"/>
      <dgm:spPr/>
    </dgm:pt>
    <dgm:pt modelId="{03410DA3-1C8E-E548-8EE3-A17FAC17A8B3}" type="pres">
      <dgm:prSet presAssocID="{C8D5E99D-0763-9D44-BC15-64EFD09C6AFC}" presName="hierRoot3" presStyleCnt="0"/>
      <dgm:spPr/>
    </dgm:pt>
    <dgm:pt modelId="{473B8DDB-C339-C54E-BC56-20CB77977926}" type="pres">
      <dgm:prSet presAssocID="{C8D5E99D-0763-9D44-BC15-64EFD09C6AFC}" presName="composite3" presStyleCnt="0"/>
      <dgm:spPr/>
    </dgm:pt>
    <dgm:pt modelId="{81CED2F1-43BA-F64E-A9A4-3EFE44AF9FC1}" type="pres">
      <dgm:prSet presAssocID="{C8D5E99D-0763-9D44-BC15-64EFD09C6AFC}" presName="background3" presStyleLbl="node3" presStyleIdx="6" presStyleCnt="8"/>
      <dgm:spPr/>
    </dgm:pt>
    <dgm:pt modelId="{E3B727F3-4E16-F445-8C8D-BED1316E315B}" type="pres">
      <dgm:prSet presAssocID="{C8D5E99D-0763-9D44-BC15-64EFD09C6AFC}" presName="text3" presStyleLbl="fgAcc3" presStyleIdx="6" presStyleCnt="8">
        <dgm:presLayoutVars>
          <dgm:chPref val="3"/>
        </dgm:presLayoutVars>
      </dgm:prSet>
      <dgm:spPr/>
    </dgm:pt>
    <dgm:pt modelId="{1CB38D30-730D-174A-9446-49B9892651B1}" type="pres">
      <dgm:prSet presAssocID="{C8D5E99D-0763-9D44-BC15-64EFD09C6AFC}" presName="hierChild4" presStyleCnt="0"/>
      <dgm:spPr/>
    </dgm:pt>
    <dgm:pt modelId="{9AC7FADA-16BF-7A4C-B00A-85305E687427}" type="pres">
      <dgm:prSet presAssocID="{4C74838E-50F2-C045-8F3A-C754AAAE40F7}" presName="Name17" presStyleLbl="parChTrans1D3" presStyleIdx="7" presStyleCnt="8"/>
      <dgm:spPr/>
    </dgm:pt>
    <dgm:pt modelId="{0940C33C-9153-3046-B9BA-626919780989}" type="pres">
      <dgm:prSet presAssocID="{ECFA90F9-F3A8-164A-9DFC-CD77EF69BC71}" presName="hierRoot3" presStyleCnt="0"/>
      <dgm:spPr/>
    </dgm:pt>
    <dgm:pt modelId="{55531EF0-D6BC-554A-9B82-C8E09077C446}" type="pres">
      <dgm:prSet presAssocID="{ECFA90F9-F3A8-164A-9DFC-CD77EF69BC71}" presName="composite3" presStyleCnt="0"/>
      <dgm:spPr/>
    </dgm:pt>
    <dgm:pt modelId="{DB45B5EA-6ED1-8948-803C-B67EE0921671}" type="pres">
      <dgm:prSet presAssocID="{ECFA90F9-F3A8-164A-9DFC-CD77EF69BC71}" presName="background3" presStyleLbl="node3" presStyleIdx="7" presStyleCnt="8"/>
      <dgm:spPr/>
    </dgm:pt>
    <dgm:pt modelId="{1641A9A1-6465-5B42-855A-AE2DD29B9E20}" type="pres">
      <dgm:prSet presAssocID="{ECFA90F9-F3A8-164A-9DFC-CD77EF69BC71}" presName="text3" presStyleLbl="fgAcc3" presStyleIdx="7" presStyleCnt="8">
        <dgm:presLayoutVars>
          <dgm:chPref val="3"/>
        </dgm:presLayoutVars>
      </dgm:prSet>
      <dgm:spPr/>
    </dgm:pt>
    <dgm:pt modelId="{D201387C-5312-9247-8F84-4AA98262B0F0}" type="pres">
      <dgm:prSet presAssocID="{ECFA90F9-F3A8-164A-9DFC-CD77EF69BC71}" presName="hierChild4" presStyleCnt="0"/>
      <dgm:spPr/>
    </dgm:pt>
  </dgm:ptLst>
  <dgm:cxnLst>
    <dgm:cxn modelId="{9318BE02-7D10-6C46-AEA5-CA8776D46AB9}" type="presOf" srcId="{3762E197-DD5C-A24C-B5A1-D14603E060E8}" destId="{051EE99B-A848-F64A-B474-719BA69DF631}" srcOrd="0" destOrd="0" presId="urn:microsoft.com/office/officeart/2005/8/layout/hierarchy1"/>
    <dgm:cxn modelId="{DC24BA05-B573-1A4C-9CE3-FB608F1F8188}" type="presOf" srcId="{C8D5E99D-0763-9D44-BC15-64EFD09C6AFC}" destId="{E3B727F3-4E16-F445-8C8D-BED1316E315B}" srcOrd="0" destOrd="0" presId="urn:microsoft.com/office/officeart/2005/8/layout/hierarchy1"/>
    <dgm:cxn modelId="{5A581E12-E00C-F349-BF62-6797070B81C1}" srcId="{136AB637-5F96-8845-8C83-BB3C9A52AB74}" destId="{B832B4A8-B260-2948-9C4E-E7A82D734163}" srcOrd="0" destOrd="0" parTransId="{E731F2D8-8920-4046-9989-8EC40D69C02F}" sibTransId="{B0F2C789-B761-0F46-A0DF-6FAE42486D8E}"/>
    <dgm:cxn modelId="{34B6F21C-2FED-FC4B-99EC-4247FE8841B2}" type="presOf" srcId="{A22A3053-4E31-8B4A-8082-EFA279592D2F}" destId="{ABDA5031-CAB3-4B41-AA42-91F2234D6E2C}" srcOrd="0" destOrd="0" presId="urn:microsoft.com/office/officeart/2005/8/layout/hierarchy1"/>
    <dgm:cxn modelId="{91CF2325-0938-5242-8E02-ED7C281B68EA}" srcId="{A936F8DF-625E-1C4D-9B89-1BF1480439CB}" destId="{C8D5E99D-0763-9D44-BC15-64EFD09C6AFC}" srcOrd="0" destOrd="0" parTransId="{1E0F39BF-B6DA-1545-AF1E-B37B61461B2F}" sibTransId="{7D08BBC2-0368-0249-A6DF-63648BFFDBE2}"/>
    <dgm:cxn modelId="{AA0D8A29-38C1-384B-941D-88ACCA3A6004}" type="presOf" srcId="{1E0F39BF-B6DA-1545-AF1E-B37B61461B2F}" destId="{9EEE053F-5A06-7345-ABA9-DED82E1F46F2}" srcOrd="0" destOrd="0" presId="urn:microsoft.com/office/officeart/2005/8/layout/hierarchy1"/>
    <dgm:cxn modelId="{EDE79629-7E56-204A-9ED8-45E6C4A005F6}" type="presOf" srcId="{4EF0FFDC-778B-994D-873B-7F8F09E489E8}" destId="{D50D2016-143B-4448-8464-D88B2EB4F039}" srcOrd="0" destOrd="0" presId="urn:microsoft.com/office/officeart/2005/8/layout/hierarchy1"/>
    <dgm:cxn modelId="{C7091A2E-30AC-0B43-84D7-BC003D7B8098}" type="presOf" srcId="{8D809F92-7039-C44A-9053-40D3AB3CCD80}" destId="{FEAF986D-4A18-2D49-A887-D67E1A63C3F3}" srcOrd="0" destOrd="0" presId="urn:microsoft.com/office/officeart/2005/8/layout/hierarchy1"/>
    <dgm:cxn modelId="{813D8D5C-F395-9A45-ABAC-3789878F02F9}" type="presOf" srcId="{99050E18-110B-BD47-B920-0C07EF3303CA}" destId="{EDD8B9BC-9363-B343-A6A2-1492DCEF8646}" srcOrd="0" destOrd="0" presId="urn:microsoft.com/office/officeart/2005/8/layout/hierarchy1"/>
    <dgm:cxn modelId="{12CFAB43-3849-6248-BECA-6693CC626568}" srcId="{A936F8DF-625E-1C4D-9B89-1BF1480439CB}" destId="{ECFA90F9-F3A8-164A-9DFC-CD77EF69BC71}" srcOrd="1" destOrd="0" parTransId="{4C74838E-50F2-C045-8F3A-C754AAAE40F7}" sibTransId="{2F238AFB-DBCD-514D-B81F-CC25D5D8B030}"/>
    <dgm:cxn modelId="{D0A8134D-50B4-D445-9210-8552F89A5206}" type="presOf" srcId="{D1C00A01-863A-4648-B1C8-C3735735D6B2}" destId="{CFE18BF4-2864-7D46-BFC1-BD74AF8AA589}" srcOrd="0" destOrd="0" presId="urn:microsoft.com/office/officeart/2005/8/layout/hierarchy1"/>
    <dgm:cxn modelId="{FD538453-C3C0-FC4E-83FD-E25E92A12D31}" srcId="{8D809F92-7039-C44A-9053-40D3AB3CCD80}" destId="{A22A3053-4E31-8B4A-8082-EFA279592D2F}" srcOrd="3" destOrd="0" parTransId="{99050E18-110B-BD47-B920-0C07EF3303CA}" sibTransId="{E07C43A1-D20C-8743-8333-B8C4C1E49655}"/>
    <dgm:cxn modelId="{37766974-B69C-FE4A-8B96-EF8250E60222}" type="presOf" srcId="{B3543821-C66C-C948-AB63-FD3FCE6BC45D}" destId="{79FA1BB8-FBDD-B945-A806-AF8DF83A6E08}" srcOrd="0" destOrd="0" presId="urn:microsoft.com/office/officeart/2005/8/layout/hierarchy1"/>
    <dgm:cxn modelId="{E29C7656-E1A5-6545-B7B6-D3EE1B55F41B}" type="presOf" srcId="{136AB637-5F96-8845-8C83-BB3C9A52AB74}" destId="{41111993-ACC3-314B-B18B-6EB1162E0EC1}" srcOrd="0" destOrd="0" presId="urn:microsoft.com/office/officeart/2005/8/layout/hierarchy1"/>
    <dgm:cxn modelId="{12437E77-3DAB-9E48-96A9-576C9B177396}" type="presOf" srcId="{ECFA90F9-F3A8-164A-9DFC-CD77EF69BC71}" destId="{1641A9A1-6465-5B42-855A-AE2DD29B9E20}" srcOrd="0" destOrd="0" presId="urn:microsoft.com/office/officeart/2005/8/layout/hierarchy1"/>
    <dgm:cxn modelId="{5124D385-173D-7540-9404-8F9F9293F2EB}" type="presOf" srcId="{B8722209-F700-E947-A253-73D595667234}" destId="{9BBA2C88-BDF4-D04E-801E-FF20F1D31088}" srcOrd="0" destOrd="0" presId="urn:microsoft.com/office/officeart/2005/8/layout/hierarchy1"/>
    <dgm:cxn modelId="{948E2C87-9890-EB46-847A-13E3B067B654}" srcId="{B832B4A8-B260-2948-9C4E-E7A82D734163}" destId="{8D809F92-7039-C44A-9053-40D3AB3CCD80}" srcOrd="0" destOrd="0" parTransId="{98EE255D-80DB-4C4A-8694-5AABC344B7EC}" sibTransId="{07786476-24A2-F84B-B9AE-6FE137EF14DE}"/>
    <dgm:cxn modelId="{104D5C87-FCE7-064C-BD5D-4108A3C4F434}" srcId="{8D809F92-7039-C44A-9053-40D3AB3CCD80}" destId="{CFC1ED05-4021-834B-A7DF-33E6EF555178}" srcOrd="5" destOrd="0" parTransId="{B3543821-C66C-C948-AB63-FD3FCE6BC45D}" sibTransId="{B76B9E5E-870B-864D-B068-999CEF51CF11}"/>
    <dgm:cxn modelId="{AFE9F390-BB6F-1244-B98C-D9FC663BD925}" type="presOf" srcId="{A936F8DF-625E-1C4D-9B89-1BF1480439CB}" destId="{7005FBD9-1BB9-0F4A-A2F2-F337828BD5AB}" srcOrd="0" destOrd="0" presId="urn:microsoft.com/office/officeart/2005/8/layout/hierarchy1"/>
    <dgm:cxn modelId="{DB21B293-66F4-FA4C-8BE5-3C64AAB864DB}" srcId="{8D809F92-7039-C44A-9053-40D3AB3CCD80}" destId="{3762E197-DD5C-A24C-B5A1-D14603E060E8}" srcOrd="0" destOrd="0" parTransId="{5B7C2CF6-5922-FB47-978C-59A58D63E330}" sibTransId="{6D95B0B1-0A30-FF46-AA4C-E3F1B4168F44}"/>
    <dgm:cxn modelId="{B50DC396-82B3-074C-956D-51E6D0E4A6EE}" type="presOf" srcId="{98EE255D-80DB-4C4A-8694-5AABC344B7EC}" destId="{7DD82B54-A897-D543-A7B6-3A2BF5844AB3}" srcOrd="0" destOrd="0" presId="urn:microsoft.com/office/officeart/2005/8/layout/hierarchy1"/>
    <dgm:cxn modelId="{153F8399-09CB-344F-A159-1099FB94BAF0}" srcId="{B832B4A8-B260-2948-9C4E-E7A82D734163}" destId="{A936F8DF-625E-1C4D-9B89-1BF1480439CB}" srcOrd="1" destOrd="0" parTransId="{B8722209-F700-E947-A253-73D595667234}" sibTransId="{61589D6C-5D68-5646-A9B8-C72D6D545586}"/>
    <dgm:cxn modelId="{240348A2-8ECF-3F4C-A8DD-CBEBF51AA60B}" type="presOf" srcId="{5080B1C0-5305-9E4B-9978-C30B2DB0EC94}" destId="{EE1127F0-2D78-8645-9507-2A6360FEB015}" srcOrd="0" destOrd="0" presId="urn:microsoft.com/office/officeart/2005/8/layout/hierarchy1"/>
    <dgm:cxn modelId="{3BB8B3AB-26CF-7F49-BC0B-A864921F920A}" type="presOf" srcId="{FF447DC8-9B54-8F4D-8E2A-5743EED05C9C}" destId="{59ACA5B9-1432-5140-872E-1F934F0904FD}" srcOrd="0" destOrd="0" presId="urn:microsoft.com/office/officeart/2005/8/layout/hierarchy1"/>
    <dgm:cxn modelId="{CB30A5AD-CF24-0548-AA52-30CCEADBA256}" type="presOf" srcId="{5B7C2CF6-5922-FB47-978C-59A58D63E330}" destId="{18DDC142-766F-AF4A-8967-48FF47E5B3D8}" srcOrd="0" destOrd="0" presId="urn:microsoft.com/office/officeart/2005/8/layout/hierarchy1"/>
    <dgm:cxn modelId="{20514EBF-59BC-1A4B-A3CA-6CCB3637A788}" srcId="{8D809F92-7039-C44A-9053-40D3AB3CCD80}" destId="{FF447DC8-9B54-8F4D-8E2A-5743EED05C9C}" srcOrd="1" destOrd="0" parTransId="{3BE3F0D8-DBAE-9A40-ACBA-3FC35776600F}" sibTransId="{B2C29822-DBD9-4144-98C7-76BDD172552B}"/>
    <dgm:cxn modelId="{5898AFC2-4188-644F-95A1-12C072F1175D}" type="presOf" srcId="{3BE3F0D8-DBAE-9A40-ACBA-3FC35776600F}" destId="{DE430C59-7A1A-F54B-AC02-82E962AEE04B}" srcOrd="0" destOrd="0" presId="urn:microsoft.com/office/officeart/2005/8/layout/hierarchy1"/>
    <dgm:cxn modelId="{50F75FD4-32CE-7B41-8E90-10DB82082D70}" type="presOf" srcId="{565963C9-839A-1F4A-A15E-97E55D6B7BE7}" destId="{7D128F9E-C648-EC46-8878-AEEF49E5E405}" srcOrd="0" destOrd="0" presId="urn:microsoft.com/office/officeart/2005/8/layout/hierarchy1"/>
    <dgm:cxn modelId="{08B170D5-6543-8A4F-97F9-3DDF84E7920E}" srcId="{8D809F92-7039-C44A-9053-40D3AB3CCD80}" destId="{4EF0FFDC-778B-994D-873B-7F8F09E489E8}" srcOrd="2" destOrd="0" parTransId="{D1C00A01-863A-4648-B1C8-C3735735D6B2}" sibTransId="{7830FA54-AD31-584B-BD0A-5E033E3664CF}"/>
    <dgm:cxn modelId="{C7212EE1-C15F-314E-A3B2-B8FC101A48E3}" type="presOf" srcId="{CFC1ED05-4021-834B-A7DF-33E6EF555178}" destId="{C9FAB1C3-65FA-1F4C-A930-5C47BA156F8A}" srcOrd="0" destOrd="0" presId="urn:microsoft.com/office/officeart/2005/8/layout/hierarchy1"/>
    <dgm:cxn modelId="{A19818E8-E83F-9C40-821A-544F1A7898A3}" type="presOf" srcId="{4C74838E-50F2-C045-8F3A-C754AAAE40F7}" destId="{9AC7FADA-16BF-7A4C-B00A-85305E687427}" srcOrd="0" destOrd="0" presId="urn:microsoft.com/office/officeart/2005/8/layout/hierarchy1"/>
    <dgm:cxn modelId="{D11A79F5-7A31-0D48-9D1A-B7E0AEA92358}" type="presOf" srcId="{B832B4A8-B260-2948-9C4E-E7A82D734163}" destId="{C5EDC973-C3EC-7A48-8B65-D239DC7B20BA}" srcOrd="0" destOrd="0" presId="urn:microsoft.com/office/officeart/2005/8/layout/hierarchy1"/>
    <dgm:cxn modelId="{98A2C3FF-D56E-3147-AC56-BEDE9DBCCC57}" srcId="{8D809F92-7039-C44A-9053-40D3AB3CCD80}" destId="{5080B1C0-5305-9E4B-9978-C30B2DB0EC94}" srcOrd="4" destOrd="0" parTransId="{565963C9-839A-1F4A-A15E-97E55D6B7BE7}" sibTransId="{E26C9C5B-B5C5-E841-B5F6-8CA71EE26E80}"/>
    <dgm:cxn modelId="{5C07F28E-D8D5-4C45-9293-A7F37BEBBE44}" type="presParOf" srcId="{41111993-ACC3-314B-B18B-6EB1162E0EC1}" destId="{4D818E20-2E17-4E44-84ED-7C3988F9FB1D}" srcOrd="0" destOrd="0" presId="urn:microsoft.com/office/officeart/2005/8/layout/hierarchy1"/>
    <dgm:cxn modelId="{D6727133-384C-B04C-B1AC-9B6D7E746F90}" type="presParOf" srcId="{4D818E20-2E17-4E44-84ED-7C3988F9FB1D}" destId="{14FA9596-CF68-724D-8086-8385848419CE}" srcOrd="0" destOrd="0" presId="urn:microsoft.com/office/officeart/2005/8/layout/hierarchy1"/>
    <dgm:cxn modelId="{CCEAE664-4A8D-5F42-8C74-30CFC5C59719}" type="presParOf" srcId="{14FA9596-CF68-724D-8086-8385848419CE}" destId="{9531C1CB-3435-B442-A15A-CE2EF5B62247}" srcOrd="0" destOrd="0" presId="urn:microsoft.com/office/officeart/2005/8/layout/hierarchy1"/>
    <dgm:cxn modelId="{3FAB7205-CDDE-744A-8D9B-C59FFA16184A}" type="presParOf" srcId="{14FA9596-CF68-724D-8086-8385848419CE}" destId="{C5EDC973-C3EC-7A48-8B65-D239DC7B20BA}" srcOrd="1" destOrd="0" presId="urn:microsoft.com/office/officeart/2005/8/layout/hierarchy1"/>
    <dgm:cxn modelId="{540BAB8C-9340-A34C-8E62-0094F13CAB66}" type="presParOf" srcId="{4D818E20-2E17-4E44-84ED-7C3988F9FB1D}" destId="{D9B1F674-0B18-1C45-8F54-BBCA2A8BA7F8}" srcOrd="1" destOrd="0" presId="urn:microsoft.com/office/officeart/2005/8/layout/hierarchy1"/>
    <dgm:cxn modelId="{B9B605AB-B41E-214C-8609-351371ACE4B4}" type="presParOf" srcId="{D9B1F674-0B18-1C45-8F54-BBCA2A8BA7F8}" destId="{7DD82B54-A897-D543-A7B6-3A2BF5844AB3}" srcOrd="0" destOrd="0" presId="urn:microsoft.com/office/officeart/2005/8/layout/hierarchy1"/>
    <dgm:cxn modelId="{4A2F26A5-61CE-ED44-B878-217CD23129F6}" type="presParOf" srcId="{D9B1F674-0B18-1C45-8F54-BBCA2A8BA7F8}" destId="{BC8F5442-2B25-314B-AFB3-20DB9B438105}" srcOrd="1" destOrd="0" presId="urn:microsoft.com/office/officeart/2005/8/layout/hierarchy1"/>
    <dgm:cxn modelId="{7042AB0A-F7EB-E24F-AF11-16A73A3FBCD3}" type="presParOf" srcId="{BC8F5442-2B25-314B-AFB3-20DB9B438105}" destId="{9CAC7D73-C767-EA4D-A9D9-D7CD1E0F7F32}" srcOrd="0" destOrd="0" presId="urn:microsoft.com/office/officeart/2005/8/layout/hierarchy1"/>
    <dgm:cxn modelId="{21AA662B-A5E2-0E41-B965-53441611FE7E}" type="presParOf" srcId="{9CAC7D73-C767-EA4D-A9D9-D7CD1E0F7F32}" destId="{F07CF08E-B420-DA44-8065-A0D04966F002}" srcOrd="0" destOrd="0" presId="urn:microsoft.com/office/officeart/2005/8/layout/hierarchy1"/>
    <dgm:cxn modelId="{5D12FD59-C369-C344-9F73-D93867869DB0}" type="presParOf" srcId="{9CAC7D73-C767-EA4D-A9D9-D7CD1E0F7F32}" destId="{FEAF986D-4A18-2D49-A887-D67E1A63C3F3}" srcOrd="1" destOrd="0" presId="urn:microsoft.com/office/officeart/2005/8/layout/hierarchy1"/>
    <dgm:cxn modelId="{A80CF6EA-621E-4E4A-8380-320FF35413ED}" type="presParOf" srcId="{BC8F5442-2B25-314B-AFB3-20DB9B438105}" destId="{B9D2308B-D0B6-AC4D-B55C-062857D0D376}" srcOrd="1" destOrd="0" presId="urn:microsoft.com/office/officeart/2005/8/layout/hierarchy1"/>
    <dgm:cxn modelId="{95AA1086-8A9A-284A-B8D9-113451B03955}" type="presParOf" srcId="{B9D2308B-D0B6-AC4D-B55C-062857D0D376}" destId="{18DDC142-766F-AF4A-8967-48FF47E5B3D8}" srcOrd="0" destOrd="0" presId="urn:microsoft.com/office/officeart/2005/8/layout/hierarchy1"/>
    <dgm:cxn modelId="{F138A36D-DB23-FE4C-AF57-3083B72B1D1E}" type="presParOf" srcId="{B9D2308B-D0B6-AC4D-B55C-062857D0D376}" destId="{A445E1EE-B75D-1944-BB0A-E1A0D1C6F715}" srcOrd="1" destOrd="0" presId="urn:microsoft.com/office/officeart/2005/8/layout/hierarchy1"/>
    <dgm:cxn modelId="{101247C7-59F6-774C-8BE9-C0DD54E59BB0}" type="presParOf" srcId="{A445E1EE-B75D-1944-BB0A-E1A0D1C6F715}" destId="{DC92BFB0-5C3B-E845-B567-710B17AFB24D}" srcOrd="0" destOrd="0" presId="urn:microsoft.com/office/officeart/2005/8/layout/hierarchy1"/>
    <dgm:cxn modelId="{57282819-AF18-E247-A3AD-9E8FE17C02B8}" type="presParOf" srcId="{DC92BFB0-5C3B-E845-B567-710B17AFB24D}" destId="{CAE46AFB-8CEA-FF4A-A69D-27BE354A1EE1}" srcOrd="0" destOrd="0" presId="urn:microsoft.com/office/officeart/2005/8/layout/hierarchy1"/>
    <dgm:cxn modelId="{DAD11948-6EAD-B445-9559-9965E198DCFD}" type="presParOf" srcId="{DC92BFB0-5C3B-E845-B567-710B17AFB24D}" destId="{051EE99B-A848-F64A-B474-719BA69DF631}" srcOrd="1" destOrd="0" presId="urn:microsoft.com/office/officeart/2005/8/layout/hierarchy1"/>
    <dgm:cxn modelId="{DA0EA652-AEB1-3446-AC93-41A0E0A82D3F}" type="presParOf" srcId="{A445E1EE-B75D-1944-BB0A-E1A0D1C6F715}" destId="{0D1430DE-1CA1-1B42-A65F-7C2132295F1A}" srcOrd="1" destOrd="0" presId="urn:microsoft.com/office/officeart/2005/8/layout/hierarchy1"/>
    <dgm:cxn modelId="{146E7102-2FB5-044B-9A9A-A265A942E762}" type="presParOf" srcId="{B9D2308B-D0B6-AC4D-B55C-062857D0D376}" destId="{DE430C59-7A1A-F54B-AC02-82E962AEE04B}" srcOrd="2" destOrd="0" presId="urn:microsoft.com/office/officeart/2005/8/layout/hierarchy1"/>
    <dgm:cxn modelId="{AC733DC8-DE51-E348-A006-52B9C12C8B8D}" type="presParOf" srcId="{B9D2308B-D0B6-AC4D-B55C-062857D0D376}" destId="{201488F5-363D-274A-B467-8E88C79DAB75}" srcOrd="3" destOrd="0" presId="urn:microsoft.com/office/officeart/2005/8/layout/hierarchy1"/>
    <dgm:cxn modelId="{A7045E87-6D22-644A-9BDD-653A5F4C2917}" type="presParOf" srcId="{201488F5-363D-274A-B467-8E88C79DAB75}" destId="{1178D3B4-E073-704E-A5E7-84A43D1971FF}" srcOrd="0" destOrd="0" presId="urn:microsoft.com/office/officeart/2005/8/layout/hierarchy1"/>
    <dgm:cxn modelId="{0E35D3BA-80B1-774E-A2A0-F17C963A9F90}" type="presParOf" srcId="{1178D3B4-E073-704E-A5E7-84A43D1971FF}" destId="{DB3E0629-B72A-AE44-8F01-69C84F4B29F9}" srcOrd="0" destOrd="0" presId="urn:microsoft.com/office/officeart/2005/8/layout/hierarchy1"/>
    <dgm:cxn modelId="{70974A8A-1C74-714D-8474-1DCEEAA372ED}" type="presParOf" srcId="{1178D3B4-E073-704E-A5E7-84A43D1971FF}" destId="{59ACA5B9-1432-5140-872E-1F934F0904FD}" srcOrd="1" destOrd="0" presId="urn:microsoft.com/office/officeart/2005/8/layout/hierarchy1"/>
    <dgm:cxn modelId="{61071C17-4627-FA4A-95E0-FE8430395941}" type="presParOf" srcId="{201488F5-363D-274A-B467-8E88C79DAB75}" destId="{358ECC6E-C526-4C47-A89A-DECCEA6DD136}" srcOrd="1" destOrd="0" presId="urn:microsoft.com/office/officeart/2005/8/layout/hierarchy1"/>
    <dgm:cxn modelId="{7156BCA6-C596-9948-9F58-0BB999CF4450}" type="presParOf" srcId="{B9D2308B-D0B6-AC4D-B55C-062857D0D376}" destId="{CFE18BF4-2864-7D46-BFC1-BD74AF8AA589}" srcOrd="4" destOrd="0" presId="urn:microsoft.com/office/officeart/2005/8/layout/hierarchy1"/>
    <dgm:cxn modelId="{935CED83-CAAD-2943-9348-4EF95D815659}" type="presParOf" srcId="{B9D2308B-D0B6-AC4D-B55C-062857D0D376}" destId="{A22E0333-97F8-8447-902B-85DDA4C769D6}" srcOrd="5" destOrd="0" presId="urn:microsoft.com/office/officeart/2005/8/layout/hierarchy1"/>
    <dgm:cxn modelId="{EAFE8D5B-0E83-554B-B018-B70F57833222}" type="presParOf" srcId="{A22E0333-97F8-8447-902B-85DDA4C769D6}" destId="{C5EF007C-C8E0-424A-81E6-63ED83DE4781}" srcOrd="0" destOrd="0" presId="urn:microsoft.com/office/officeart/2005/8/layout/hierarchy1"/>
    <dgm:cxn modelId="{A0D3C1EC-5766-114A-AC66-1DCBE4F092FA}" type="presParOf" srcId="{C5EF007C-C8E0-424A-81E6-63ED83DE4781}" destId="{69508DBF-D681-D847-B65B-637068AA09B2}" srcOrd="0" destOrd="0" presId="urn:microsoft.com/office/officeart/2005/8/layout/hierarchy1"/>
    <dgm:cxn modelId="{89550683-8E1B-014C-9F0A-EFF33AB476D7}" type="presParOf" srcId="{C5EF007C-C8E0-424A-81E6-63ED83DE4781}" destId="{D50D2016-143B-4448-8464-D88B2EB4F039}" srcOrd="1" destOrd="0" presId="urn:microsoft.com/office/officeart/2005/8/layout/hierarchy1"/>
    <dgm:cxn modelId="{790F75A6-2E88-0E44-A93A-0763F632E15A}" type="presParOf" srcId="{A22E0333-97F8-8447-902B-85DDA4C769D6}" destId="{C1E6033B-2BEA-294E-B133-527C9A86A56D}" srcOrd="1" destOrd="0" presId="urn:microsoft.com/office/officeart/2005/8/layout/hierarchy1"/>
    <dgm:cxn modelId="{0F34445F-903B-754A-8187-8FE42E25F9A9}" type="presParOf" srcId="{B9D2308B-D0B6-AC4D-B55C-062857D0D376}" destId="{EDD8B9BC-9363-B343-A6A2-1492DCEF8646}" srcOrd="6" destOrd="0" presId="urn:microsoft.com/office/officeart/2005/8/layout/hierarchy1"/>
    <dgm:cxn modelId="{3640F1BA-E6FF-D545-B76B-78020190C010}" type="presParOf" srcId="{B9D2308B-D0B6-AC4D-B55C-062857D0D376}" destId="{CC66EED6-33E2-E744-BB1E-C26AC29CE938}" srcOrd="7" destOrd="0" presId="urn:microsoft.com/office/officeart/2005/8/layout/hierarchy1"/>
    <dgm:cxn modelId="{0A32DF0B-D3C4-8048-93F2-4FD31D537EC6}" type="presParOf" srcId="{CC66EED6-33E2-E744-BB1E-C26AC29CE938}" destId="{6301FC5D-0309-954B-A46F-F9FB7B3E545C}" srcOrd="0" destOrd="0" presId="urn:microsoft.com/office/officeart/2005/8/layout/hierarchy1"/>
    <dgm:cxn modelId="{0B3DE2EA-3FF3-7E48-A9F0-CE8DDFF2A5CF}" type="presParOf" srcId="{6301FC5D-0309-954B-A46F-F9FB7B3E545C}" destId="{8B90A400-C3CD-3442-A1ED-93511AD048CD}" srcOrd="0" destOrd="0" presId="urn:microsoft.com/office/officeart/2005/8/layout/hierarchy1"/>
    <dgm:cxn modelId="{57D654A4-53E6-E548-BDD6-9280B2B46E20}" type="presParOf" srcId="{6301FC5D-0309-954B-A46F-F9FB7B3E545C}" destId="{ABDA5031-CAB3-4B41-AA42-91F2234D6E2C}" srcOrd="1" destOrd="0" presId="urn:microsoft.com/office/officeart/2005/8/layout/hierarchy1"/>
    <dgm:cxn modelId="{A7DD91EB-2207-FE49-90B9-D2DFE0F01E15}" type="presParOf" srcId="{CC66EED6-33E2-E744-BB1E-C26AC29CE938}" destId="{5B614BA7-E5E0-9D4C-B22D-0FCD72D10E10}" srcOrd="1" destOrd="0" presId="urn:microsoft.com/office/officeart/2005/8/layout/hierarchy1"/>
    <dgm:cxn modelId="{CF44154B-D9AD-A248-9383-78B9F396BFC8}" type="presParOf" srcId="{B9D2308B-D0B6-AC4D-B55C-062857D0D376}" destId="{7D128F9E-C648-EC46-8878-AEEF49E5E405}" srcOrd="8" destOrd="0" presId="urn:microsoft.com/office/officeart/2005/8/layout/hierarchy1"/>
    <dgm:cxn modelId="{4E152C6C-BAFF-2F48-9856-3DD23D03B945}" type="presParOf" srcId="{B9D2308B-D0B6-AC4D-B55C-062857D0D376}" destId="{AAFA3796-AB14-B344-BCE5-C6FDAB2217A5}" srcOrd="9" destOrd="0" presId="urn:microsoft.com/office/officeart/2005/8/layout/hierarchy1"/>
    <dgm:cxn modelId="{3419B7F1-7358-0946-94D0-B98AE04AB92B}" type="presParOf" srcId="{AAFA3796-AB14-B344-BCE5-C6FDAB2217A5}" destId="{207DC4E8-CBB7-E148-AB14-E50B47294BBF}" srcOrd="0" destOrd="0" presId="urn:microsoft.com/office/officeart/2005/8/layout/hierarchy1"/>
    <dgm:cxn modelId="{12951325-3BA5-094E-AB40-1B51B04A73BF}" type="presParOf" srcId="{207DC4E8-CBB7-E148-AB14-E50B47294BBF}" destId="{4D91E78B-AB39-CF4D-8F65-21E78995B592}" srcOrd="0" destOrd="0" presId="urn:microsoft.com/office/officeart/2005/8/layout/hierarchy1"/>
    <dgm:cxn modelId="{CB982B96-F984-2640-885C-FA70CE89C655}" type="presParOf" srcId="{207DC4E8-CBB7-E148-AB14-E50B47294BBF}" destId="{EE1127F0-2D78-8645-9507-2A6360FEB015}" srcOrd="1" destOrd="0" presId="urn:microsoft.com/office/officeart/2005/8/layout/hierarchy1"/>
    <dgm:cxn modelId="{FCBE86FB-7F75-7B49-8709-7653732E745C}" type="presParOf" srcId="{AAFA3796-AB14-B344-BCE5-C6FDAB2217A5}" destId="{B1FD7732-3799-3546-BB7C-4CBAA8D78A44}" srcOrd="1" destOrd="0" presId="urn:microsoft.com/office/officeart/2005/8/layout/hierarchy1"/>
    <dgm:cxn modelId="{D0E57196-1FDB-CE44-BCCB-CF21C3E44D7A}" type="presParOf" srcId="{B9D2308B-D0B6-AC4D-B55C-062857D0D376}" destId="{79FA1BB8-FBDD-B945-A806-AF8DF83A6E08}" srcOrd="10" destOrd="0" presId="urn:microsoft.com/office/officeart/2005/8/layout/hierarchy1"/>
    <dgm:cxn modelId="{EA837791-AE5B-F14E-8549-605C3D4F7D6F}" type="presParOf" srcId="{B9D2308B-D0B6-AC4D-B55C-062857D0D376}" destId="{90C3D59A-B2F7-1548-82A0-42ABAF47C8EC}" srcOrd="11" destOrd="0" presId="urn:microsoft.com/office/officeart/2005/8/layout/hierarchy1"/>
    <dgm:cxn modelId="{ACA6E4F2-5A52-BC40-A134-3FB79742E43E}" type="presParOf" srcId="{90C3D59A-B2F7-1548-82A0-42ABAF47C8EC}" destId="{843384F7-6853-6844-B12C-DECBF0502FE1}" srcOrd="0" destOrd="0" presId="urn:microsoft.com/office/officeart/2005/8/layout/hierarchy1"/>
    <dgm:cxn modelId="{147A350F-9F44-6343-B0A9-358CDC18E40F}" type="presParOf" srcId="{843384F7-6853-6844-B12C-DECBF0502FE1}" destId="{8D7F362E-DD5A-FA44-8B36-09E5E2DAF0A5}" srcOrd="0" destOrd="0" presId="urn:microsoft.com/office/officeart/2005/8/layout/hierarchy1"/>
    <dgm:cxn modelId="{0B48C2CE-AF57-C84D-AF93-D7DE9C8A5CDD}" type="presParOf" srcId="{843384F7-6853-6844-B12C-DECBF0502FE1}" destId="{C9FAB1C3-65FA-1F4C-A930-5C47BA156F8A}" srcOrd="1" destOrd="0" presId="urn:microsoft.com/office/officeart/2005/8/layout/hierarchy1"/>
    <dgm:cxn modelId="{26F25BAD-FBBF-CD44-87D4-43655790FC17}" type="presParOf" srcId="{90C3D59A-B2F7-1548-82A0-42ABAF47C8EC}" destId="{8F26EADF-F8F9-B340-A03C-2BC81C34F60F}" srcOrd="1" destOrd="0" presId="urn:microsoft.com/office/officeart/2005/8/layout/hierarchy1"/>
    <dgm:cxn modelId="{0FC8B588-4790-564D-B3A7-796F16CCDA24}" type="presParOf" srcId="{D9B1F674-0B18-1C45-8F54-BBCA2A8BA7F8}" destId="{9BBA2C88-BDF4-D04E-801E-FF20F1D31088}" srcOrd="2" destOrd="0" presId="urn:microsoft.com/office/officeart/2005/8/layout/hierarchy1"/>
    <dgm:cxn modelId="{A9A53751-ED5F-5A40-9613-F02CFEA52294}" type="presParOf" srcId="{D9B1F674-0B18-1C45-8F54-BBCA2A8BA7F8}" destId="{B0ABAFCC-5A74-754B-AEBB-AFB468BBAA7E}" srcOrd="3" destOrd="0" presId="urn:microsoft.com/office/officeart/2005/8/layout/hierarchy1"/>
    <dgm:cxn modelId="{B4DD9DF3-04AD-A44A-850F-A3DC2290B1A7}" type="presParOf" srcId="{B0ABAFCC-5A74-754B-AEBB-AFB468BBAA7E}" destId="{DBF3A362-A6E7-204E-9802-AA8AF0B0066D}" srcOrd="0" destOrd="0" presId="urn:microsoft.com/office/officeart/2005/8/layout/hierarchy1"/>
    <dgm:cxn modelId="{6EAB9DF9-A839-3441-A089-9BC3BFF0E666}" type="presParOf" srcId="{DBF3A362-A6E7-204E-9802-AA8AF0B0066D}" destId="{93D67FC0-5A7E-A04D-B0DA-321C03F412AA}" srcOrd="0" destOrd="0" presId="urn:microsoft.com/office/officeart/2005/8/layout/hierarchy1"/>
    <dgm:cxn modelId="{41F3BA90-0C96-0E46-B088-F3F56BD04B99}" type="presParOf" srcId="{DBF3A362-A6E7-204E-9802-AA8AF0B0066D}" destId="{7005FBD9-1BB9-0F4A-A2F2-F337828BD5AB}" srcOrd="1" destOrd="0" presId="urn:microsoft.com/office/officeart/2005/8/layout/hierarchy1"/>
    <dgm:cxn modelId="{F7BAA841-80E0-0E4B-85C7-5CEC154AD75B}" type="presParOf" srcId="{B0ABAFCC-5A74-754B-AEBB-AFB468BBAA7E}" destId="{0AC494BC-D638-1D4B-A14D-836F44A50F66}" srcOrd="1" destOrd="0" presId="urn:microsoft.com/office/officeart/2005/8/layout/hierarchy1"/>
    <dgm:cxn modelId="{6C5AEB3C-6B82-6A4E-B139-5EDCFFD6159A}" type="presParOf" srcId="{0AC494BC-D638-1D4B-A14D-836F44A50F66}" destId="{9EEE053F-5A06-7345-ABA9-DED82E1F46F2}" srcOrd="0" destOrd="0" presId="urn:microsoft.com/office/officeart/2005/8/layout/hierarchy1"/>
    <dgm:cxn modelId="{CAB23D3A-33FC-C64E-B19D-8626BDF05680}" type="presParOf" srcId="{0AC494BC-D638-1D4B-A14D-836F44A50F66}" destId="{03410DA3-1C8E-E548-8EE3-A17FAC17A8B3}" srcOrd="1" destOrd="0" presId="urn:microsoft.com/office/officeart/2005/8/layout/hierarchy1"/>
    <dgm:cxn modelId="{8E1F9506-877B-9041-9C22-B72B31A6C3C1}" type="presParOf" srcId="{03410DA3-1C8E-E548-8EE3-A17FAC17A8B3}" destId="{473B8DDB-C339-C54E-BC56-20CB77977926}" srcOrd="0" destOrd="0" presId="urn:microsoft.com/office/officeart/2005/8/layout/hierarchy1"/>
    <dgm:cxn modelId="{FA50DF8F-5ED8-2648-BBD2-D09917AAA414}" type="presParOf" srcId="{473B8DDB-C339-C54E-BC56-20CB77977926}" destId="{81CED2F1-43BA-F64E-A9A4-3EFE44AF9FC1}" srcOrd="0" destOrd="0" presId="urn:microsoft.com/office/officeart/2005/8/layout/hierarchy1"/>
    <dgm:cxn modelId="{ED77B51F-F515-A448-A5ED-A8C2E5346896}" type="presParOf" srcId="{473B8DDB-C339-C54E-BC56-20CB77977926}" destId="{E3B727F3-4E16-F445-8C8D-BED1316E315B}" srcOrd="1" destOrd="0" presId="urn:microsoft.com/office/officeart/2005/8/layout/hierarchy1"/>
    <dgm:cxn modelId="{6E039844-42F9-C24D-BA4B-983F2B519635}" type="presParOf" srcId="{03410DA3-1C8E-E548-8EE3-A17FAC17A8B3}" destId="{1CB38D30-730D-174A-9446-49B9892651B1}" srcOrd="1" destOrd="0" presId="urn:microsoft.com/office/officeart/2005/8/layout/hierarchy1"/>
    <dgm:cxn modelId="{594E85C5-5880-4A4E-8784-5EED9737C94B}" type="presParOf" srcId="{0AC494BC-D638-1D4B-A14D-836F44A50F66}" destId="{9AC7FADA-16BF-7A4C-B00A-85305E687427}" srcOrd="2" destOrd="0" presId="urn:microsoft.com/office/officeart/2005/8/layout/hierarchy1"/>
    <dgm:cxn modelId="{09098B26-E9F4-B541-8962-A08DF1ED7262}" type="presParOf" srcId="{0AC494BC-D638-1D4B-A14D-836F44A50F66}" destId="{0940C33C-9153-3046-B9BA-626919780989}" srcOrd="3" destOrd="0" presId="urn:microsoft.com/office/officeart/2005/8/layout/hierarchy1"/>
    <dgm:cxn modelId="{AEB6132A-3802-3E43-9F04-68F0D8D28506}" type="presParOf" srcId="{0940C33C-9153-3046-B9BA-626919780989}" destId="{55531EF0-D6BC-554A-9B82-C8E09077C446}" srcOrd="0" destOrd="0" presId="urn:microsoft.com/office/officeart/2005/8/layout/hierarchy1"/>
    <dgm:cxn modelId="{DD1AB570-E9B8-D941-B500-B0367F95D369}" type="presParOf" srcId="{55531EF0-D6BC-554A-9B82-C8E09077C446}" destId="{DB45B5EA-6ED1-8948-803C-B67EE0921671}" srcOrd="0" destOrd="0" presId="urn:microsoft.com/office/officeart/2005/8/layout/hierarchy1"/>
    <dgm:cxn modelId="{F4E1A449-1778-D945-B6D9-94E44E1C7C61}" type="presParOf" srcId="{55531EF0-D6BC-554A-9B82-C8E09077C446}" destId="{1641A9A1-6465-5B42-855A-AE2DD29B9E20}" srcOrd="1" destOrd="0" presId="urn:microsoft.com/office/officeart/2005/8/layout/hierarchy1"/>
    <dgm:cxn modelId="{5C82FFC0-268C-F14C-8494-6E8038405B16}" type="presParOf" srcId="{0940C33C-9153-3046-B9BA-626919780989}" destId="{D201387C-5312-9247-8F84-4AA98262B0F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7FADA-16BF-7A4C-B00A-85305E687427}">
      <dsp:nvSpPr>
        <dsp:cNvPr id="0" name=""/>
        <dsp:cNvSpPr/>
      </dsp:nvSpPr>
      <dsp:spPr>
        <a:xfrm>
          <a:off x="9534478" y="3139182"/>
          <a:ext cx="655562" cy="311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610"/>
              </a:lnTo>
              <a:lnTo>
                <a:pt x="655562" y="212610"/>
              </a:lnTo>
              <a:lnTo>
                <a:pt x="655562" y="31198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EE053F-5A06-7345-ABA9-DED82E1F46F2}">
      <dsp:nvSpPr>
        <dsp:cNvPr id="0" name=""/>
        <dsp:cNvSpPr/>
      </dsp:nvSpPr>
      <dsp:spPr>
        <a:xfrm>
          <a:off x="8878916" y="3139182"/>
          <a:ext cx="655562" cy="311988"/>
        </a:xfrm>
        <a:custGeom>
          <a:avLst/>
          <a:gdLst/>
          <a:ahLst/>
          <a:cxnLst/>
          <a:rect l="0" t="0" r="0" b="0"/>
          <a:pathLst>
            <a:path>
              <a:moveTo>
                <a:pt x="655562" y="0"/>
              </a:moveTo>
              <a:lnTo>
                <a:pt x="655562" y="212610"/>
              </a:lnTo>
              <a:lnTo>
                <a:pt x="0" y="212610"/>
              </a:lnTo>
              <a:lnTo>
                <a:pt x="0" y="31198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BA2C88-BDF4-D04E-801E-FF20F1D31088}">
      <dsp:nvSpPr>
        <dsp:cNvPr id="0" name=""/>
        <dsp:cNvSpPr/>
      </dsp:nvSpPr>
      <dsp:spPr>
        <a:xfrm>
          <a:off x="5420994" y="1982580"/>
          <a:ext cx="4113484" cy="475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035"/>
              </a:lnTo>
              <a:lnTo>
                <a:pt x="4113484" y="376035"/>
              </a:lnTo>
              <a:lnTo>
                <a:pt x="4113484" y="47541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FA1BB8-FBDD-B945-A806-AF8DF83A6E08}">
      <dsp:nvSpPr>
        <dsp:cNvPr id="0" name=""/>
        <dsp:cNvSpPr/>
      </dsp:nvSpPr>
      <dsp:spPr>
        <a:xfrm>
          <a:off x="2463204" y="3139182"/>
          <a:ext cx="5104586" cy="311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610"/>
              </a:lnTo>
              <a:lnTo>
                <a:pt x="5104586" y="212610"/>
              </a:lnTo>
              <a:lnTo>
                <a:pt x="5104586" y="31198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128F9E-C648-EC46-8878-AEEF49E5E405}">
      <dsp:nvSpPr>
        <dsp:cNvPr id="0" name=""/>
        <dsp:cNvSpPr/>
      </dsp:nvSpPr>
      <dsp:spPr>
        <a:xfrm>
          <a:off x="2463204" y="3139182"/>
          <a:ext cx="3557377" cy="311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610"/>
              </a:lnTo>
              <a:lnTo>
                <a:pt x="3557377" y="212610"/>
              </a:lnTo>
              <a:lnTo>
                <a:pt x="3557377" y="31198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8B9BC-9363-B343-A6A2-1492DCEF8646}">
      <dsp:nvSpPr>
        <dsp:cNvPr id="0" name=""/>
        <dsp:cNvSpPr/>
      </dsp:nvSpPr>
      <dsp:spPr>
        <a:xfrm>
          <a:off x="2463204" y="3139182"/>
          <a:ext cx="2010169" cy="311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610"/>
              </a:lnTo>
              <a:lnTo>
                <a:pt x="2010169" y="212610"/>
              </a:lnTo>
              <a:lnTo>
                <a:pt x="2010169" y="31198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E18BF4-2864-7D46-BFC1-BD74AF8AA589}">
      <dsp:nvSpPr>
        <dsp:cNvPr id="0" name=""/>
        <dsp:cNvSpPr/>
      </dsp:nvSpPr>
      <dsp:spPr>
        <a:xfrm>
          <a:off x="2463204" y="3139182"/>
          <a:ext cx="699043" cy="311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610"/>
              </a:lnTo>
              <a:lnTo>
                <a:pt x="699043" y="212610"/>
              </a:lnTo>
              <a:lnTo>
                <a:pt x="699043" y="31198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430C59-7A1A-F54B-AC02-82E962AEE04B}">
      <dsp:nvSpPr>
        <dsp:cNvPr id="0" name=""/>
        <dsp:cNvSpPr/>
      </dsp:nvSpPr>
      <dsp:spPr>
        <a:xfrm>
          <a:off x="1851122" y="3139182"/>
          <a:ext cx="612081" cy="311988"/>
        </a:xfrm>
        <a:custGeom>
          <a:avLst/>
          <a:gdLst/>
          <a:ahLst/>
          <a:cxnLst/>
          <a:rect l="0" t="0" r="0" b="0"/>
          <a:pathLst>
            <a:path>
              <a:moveTo>
                <a:pt x="612081" y="0"/>
              </a:moveTo>
              <a:lnTo>
                <a:pt x="612081" y="212610"/>
              </a:lnTo>
              <a:lnTo>
                <a:pt x="0" y="212610"/>
              </a:lnTo>
              <a:lnTo>
                <a:pt x="0" y="31198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DC142-766F-AF4A-8967-48FF47E5B3D8}">
      <dsp:nvSpPr>
        <dsp:cNvPr id="0" name=""/>
        <dsp:cNvSpPr/>
      </dsp:nvSpPr>
      <dsp:spPr>
        <a:xfrm>
          <a:off x="539997" y="3139182"/>
          <a:ext cx="1923207" cy="311988"/>
        </a:xfrm>
        <a:custGeom>
          <a:avLst/>
          <a:gdLst/>
          <a:ahLst/>
          <a:cxnLst/>
          <a:rect l="0" t="0" r="0" b="0"/>
          <a:pathLst>
            <a:path>
              <a:moveTo>
                <a:pt x="1923207" y="0"/>
              </a:moveTo>
              <a:lnTo>
                <a:pt x="1923207" y="212610"/>
              </a:lnTo>
              <a:lnTo>
                <a:pt x="0" y="212610"/>
              </a:lnTo>
              <a:lnTo>
                <a:pt x="0" y="31198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82B54-A897-D543-A7B6-3A2BF5844AB3}">
      <dsp:nvSpPr>
        <dsp:cNvPr id="0" name=""/>
        <dsp:cNvSpPr/>
      </dsp:nvSpPr>
      <dsp:spPr>
        <a:xfrm>
          <a:off x="2463204" y="1982580"/>
          <a:ext cx="2957790" cy="475412"/>
        </a:xfrm>
        <a:custGeom>
          <a:avLst/>
          <a:gdLst/>
          <a:ahLst/>
          <a:cxnLst/>
          <a:rect l="0" t="0" r="0" b="0"/>
          <a:pathLst>
            <a:path>
              <a:moveTo>
                <a:pt x="2957790" y="0"/>
              </a:moveTo>
              <a:lnTo>
                <a:pt x="2957790" y="376035"/>
              </a:lnTo>
              <a:lnTo>
                <a:pt x="0" y="376035"/>
              </a:lnTo>
              <a:lnTo>
                <a:pt x="0" y="47541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1C1CB-3435-B442-A15A-CE2EF5B62247}">
      <dsp:nvSpPr>
        <dsp:cNvPr id="0" name=""/>
        <dsp:cNvSpPr/>
      </dsp:nvSpPr>
      <dsp:spPr>
        <a:xfrm>
          <a:off x="4638093" y="867317"/>
          <a:ext cx="1565802" cy="1115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5EDC973-C3EC-7A48-8B65-D239DC7B20BA}">
      <dsp:nvSpPr>
        <dsp:cNvPr id="0" name=""/>
        <dsp:cNvSpPr/>
      </dsp:nvSpPr>
      <dsp:spPr>
        <a:xfrm>
          <a:off x="4757286" y="980550"/>
          <a:ext cx="1565802" cy="11152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CHROMOSOME ANOMALIES</a:t>
          </a:r>
          <a:endParaRPr lang="ar-SA" sz="1600" kern="1200" dirty="0"/>
        </a:p>
      </dsp:txBody>
      <dsp:txXfrm>
        <a:off x="4789951" y="1013215"/>
        <a:ext cx="1500472" cy="1049933"/>
      </dsp:txXfrm>
    </dsp:sp>
    <dsp:sp modelId="{F07CF08E-B420-DA44-8065-A0D04966F002}">
      <dsp:nvSpPr>
        <dsp:cNvPr id="0" name=""/>
        <dsp:cNvSpPr/>
      </dsp:nvSpPr>
      <dsp:spPr>
        <a:xfrm>
          <a:off x="1926834" y="2457993"/>
          <a:ext cx="1072739" cy="6811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EAF986D-4A18-2D49-A887-D67E1A63C3F3}">
      <dsp:nvSpPr>
        <dsp:cNvPr id="0" name=""/>
        <dsp:cNvSpPr/>
      </dsp:nvSpPr>
      <dsp:spPr>
        <a:xfrm>
          <a:off x="2046028" y="2571226"/>
          <a:ext cx="1072739" cy="681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Structural</a:t>
          </a:r>
          <a:endParaRPr lang="ar-SA" sz="1600" kern="1200" dirty="0"/>
        </a:p>
      </dsp:txBody>
      <dsp:txXfrm>
        <a:off x="2065979" y="2591177"/>
        <a:ext cx="1032837" cy="641287"/>
      </dsp:txXfrm>
    </dsp:sp>
    <dsp:sp modelId="{CAE46AFB-8CEA-FF4A-A69D-27BE354A1EE1}">
      <dsp:nvSpPr>
        <dsp:cNvPr id="0" name=""/>
        <dsp:cNvSpPr/>
      </dsp:nvSpPr>
      <dsp:spPr>
        <a:xfrm>
          <a:off x="3627" y="3451170"/>
          <a:ext cx="1072739" cy="6811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51EE99B-A848-F64A-B474-719BA69DF631}">
      <dsp:nvSpPr>
        <dsp:cNvPr id="0" name=""/>
        <dsp:cNvSpPr/>
      </dsp:nvSpPr>
      <dsp:spPr>
        <a:xfrm>
          <a:off x="122821" y="3564404"/>
          <a:ext cx="1072739" cy="681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Reciprocal translocation</a:t>
          </a:r>
          <a:endParaRPr lang="ar-SA" sz="1400" kern="1200" dirty="0"/>
        </a:p>
      </dsp:txBody>
      <dsp:txXfrm>
        <a:off x="142772" y="3584355"/>
        <a:ext cx="1032837" cy="641287"/>
      </dsp:txXfrm>
    </dsp:sp>
    <dsp:sp modelId="{DB3E0629-B72A-AE44-8F01-69C84F4B29F9}">
      <dsp:nvSpPr>
        <dsp:cNvPr id="0" name=""/>
        <dsp:cNvSpPr/>
      </dsp:nvSpPr>
      <dsp:spPr>
        <a:xfrm>
          <a:off x="1314753" y="3451170"/>
          <a:ext cx="1072739" cy="6811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9ACA5B9-1432-5140-872E-1F934F0904FD}">
      <dsp:nvSpPr>
        <dsp:cNvPr id="0" name=""/>
        <dsp:cNvSpPr/>
      </dsp:nvSpPr>
      <dsp:spPr>
        <a:xfrm>
          <a:off x="1433946" y="3564404"/>
          <a:ext cx="1072739" cy="681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Robertsonian translocation</a:t>
          </a:r>
          <a:endParaRPr lang="ar-SA" sz="1400" kern="1200" dirty="0"/>
        </a:p>
      </dsp:txBody>
      <dsp:txXfrm>
        <a:off x="1453897" y="3584355"/>
        <a:ext cx="1032837" cy="641287"/>
      </dsp:txXfrm>
    </dsp:sp>
    <dsp:sp modelId="{69508DBF-D681-D847-B65B-637068AA09B2}">
      <dsp:nvSpPr>
        <dsp:cNvPr id="0" name=""/>
        <dsp:cNvSpPr/>
      </dsp:nvSpPr>
      <dsp:spPr>
        <a:xfrm>
          <a:off x="2625878" y="3451170"/>
          <a:ext cx="1072739" cy="6811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50D2016-143B-4448-8464-D88B2EB4F039}">
      <dsp:nvSpPr>
        <dsp:cNvPr id="0" name=""/>
        <dsp:cNvSpPr/>
      </dsp:nvSpPr>
      <dsp:spPr>
        <a:xfrm>
          <a:off x="2745071" y="3564404"/>
          <a:ext cx="1072739" cy="681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Deletion</a:t>
          </a:r>
          <a:endParaRPr lang="ar-SA" sz="1600" kern="1200" dirty="0"/>
        </a:p>
      </dsp:txBody>
      <dsp:txXfrm>
        <a:off x="2765022" y="3584355"/>
        <a:ext cx="1032837" cy="641287"/>
      </dsp:txXfrm>
    </dsp:sp>
    <dsp:sp modelId="{8B90A400-C3CD-3442-A1ED-93511AD048CD}">
      <dsp:nvSpPr>
        <dsp:cNvPr id="0" name=""/>
        <dsp:cNvSpPr/>
      </dsp:nvSpPr>
      <dsp:spPr>
        <a:xfrm>
          <a:off x="3937004" y="3451170"/>
          <a:ext cx="1072739" cy="6811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BDA5031-CAB3-4B41-AA42-91F2234D6E2C}">
      <dsp:nvSpPr>
        <dsp:cNvPr id="0" name=""/>
        <dsp:cNvSpPr/>
      </dsp:nvSpPr>
      <dsp:spPr>
        <a:xfrm>
          <a:off x="4056197" y="3564404"/>
          <a:ext cx="1072739" cy="681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Inversion</a:t>
          </a:r>
          <a:endParaRPr lang="ar-SA" sz="1200" kern="1200" dirty="0"/>
        </a:p>
      </dsp:txBody>
      <dsp:txXfrm>
        <a:off x="4076148" y="3584355"/>
        <a:ext cx="1032837" cy="641287"/>
      </dsp:txXfrm>
    </dsp:sp>
    <dsp:sp modelId="{4D91E78B-AB39-CF4D-8F65-21E78995B592}">
      <dsp:nvSpPr>
        <dsp:cNvPr id="0" name=""/>
        <dsp:cNvSpPr/>
      </dsp:nvSpPr>
      <dsp:spPr>
        <a:xfrm>
          <a:off x="5248129" y="3451170"/>
          <a:ext cx="1544905" cy="6811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E1127F0-2D78-8645-9507-2A6360FEB015}">
      <dsp:nvSpPr>
        <dsp:cNvPr id="0" name=""/>
        <dsp:cNvSpPr/>
      </dsp:nvSpPr>
      <dsp:spPr>
        <a:xfrm>
          <a:off x="5367322" y="3564404"/>
          <a:ext cx="1544905" cy="681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Isochromosome</a:t>
          </a:r>
          <a:endParaRPr lang="ar-SA" sz="1600" kern="1200" dirty="0"/>
        </a:p>
      </dsp:txBody>
      <dsp:txXfrm>
        <a:off x="5387273" y="3584355"/>
        <a:ext cx="1505003" cy="641287"/>
      </dsp:txXfrm>
    </dsp:sp>
    <dsp:sp modelId="{8D7F362E-DD5A-FA44-8B36-09E5E2DAF0A5}">
      <dsp:nvSpPr>
        <dsp:cNvPr id="0" name=""/>
        <dsp:cNvSpPr/>
      </dsp:nvSpPr>
      <dsp:spPr>
        <a:xfrm>
          <a:off x="7031421" y="3451170"/>
          <a:ext cx="1072739" cy="6811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FAB1C3-65FA-1F4C-A930-5C47BA156F8A}">
      <dsp:nvSpPr>
        <dsp:cNvPr id="0" name=""/>
        <dsp:cNvSpPr/>
      </dsp:nvSpPr>
      <dsp:spPr>
        <a:xfrm>
          <a:off x="7150614" y="3564404"/>
          <a:ext cx="1072739" cy="681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Ring formation </a:t>
          </a:r>
          <a:endParaRPr lang="ar-SA" sz="1600" kern="1200" dirty="0"/>
        </a:p>
      </dsp:txBody>
      <dsp:txXfrm>
        <a:off x="7170565" y="3584355"/>
        <a:ext cx="1032837" cy="641287"/>
      </dsp:txXfrm>
    </dsp:sp>
    <dsp:sp modelId="{93D67FC0-5A7E-A04D-B0DA-321C03F412AA}">
      <dsp:nvSpPr>
        <dsp:cNvPr id="0" name=""/>
        <dsp:cNvSpPr/>
      </dsp:nvSpPr>
      <dsp:spPr>
        <a:xfrm>
          <a:off x="8998109" y="2457993"/>
          <a:ext cx="1072739" cy="6811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005FBD9-1BB9-0F4A-A2F2-F337828BD5AB}">
      <dsp:nvSpPr>
        <dsp:cNvPr id="0" name=""/>
        <dsp:cNvSpPr/>
      </dsp:nvSpPr>
      <dsp:spPr>
        <a:xfrm>
          <a:off x="9117302" y="2571226"/>
          <a:ext cx="1072739" cy="681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Numerical</a:t>
          </a:r>
          <a:endParaRPr lang="ar-SA" sz="1200" kern="1200" dirty="0"/>
        </a:p>
      </dsp:txBody>
      <dsp:txXfrm>
        <a:off x="9137253" y="2591177"/>
        <a:ext cx="1032837" cy="641287"/>
      </dsp:txXfrm>
    </dsp:sp>
    <dsp:sp modelId="{81CED2F1-43BA-F64E-A9A4-3EFE44AF9FC1}">
      <dsp:nvSpPr>
        <dsp:cNvPr id="0" name=""/>
        <dsp:cNvSpPr/>
      </dsp:nvSpPr>
      <dsp:spPr>
        <a:xfrm>
          <a:off x="8342546" y="3451170"/>
          <a:ext cx="1072739" cy="6811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3B727F3-4E16-F445-8C8D-BED1316E315B}">
      <dsp:nvSpPr>
        <dsp:cNvPr id="0" name=""/>
        <dsp:cNvSpPr/>
      </dsp:nvSpPr>
      <dsp:spPr>
        <a:xfrm>
          <a:off x="8461739" y="3564404"/>
          <a:ext cx="1072739" cy="681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rPr>
            <a:t>Sex chromosomes</a:t>
          </a:r>
          <a:endParaRPr lang="ar-SA" sz="1400" kern="1200" dirty="0"/>
        </a:p>
      </dsp:txBody>
      <dsp:txXfrm>
        <a:off x="8481690" y="3584355"/>
        <a:ext cx="1032837" cy="641287"/>
      </dsp:txXfrm>
    </dsp:sp>
    <dsp:sp modelId="{DB45B5EA-6ED1-8948-803C-B67EE0921671}">
      <dsp:nvSpPr>
        <dsp:cNvPr id="0" name=""/>
        <dsp:cNvSpPr/>
      </dsp:nvSpPr>
      <dsp:spPr>
        <a:xfrm>
          <a:off x="9653671" y="3451170"/>
          <a:ext cx="1072739" cy="6811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641A9A1-6465-5B42-855A-AE2DD29B9E20}">
      <dsp:nvSpPr>
        <dsp:cNvPr id="0" name=""/>
        <dsp:cNvSpPr/>
      </dsp:nvSpPr>
      <dsp:spPr>
        <a:xfrm>
          <a:off x="9772865" y="3564404"/>
          <a:ext cx="1072739" cy="681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rPr>
            <a:t>autosomes</a:t>
          </a:r>
          <a:endParaRPr lang="ar-SA" sz="17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ea typeface="+mj-ea"/>
          </a:endParaRPr>
        </a:p>
      </dsp:txBody>
      <dsp:txXfrm>
        <a:off x="9792816" y="3584355"/>
        <a:ext cx="1032837" cy="641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cijB0uHUPDV4Oz80vTUqZK1PSKehCOtMdb-xATduAL8/edit?usp=sharing" TargetMode="External"/><Relationship Id="rId7" Type="http://schemas.microsoft.com/office/2007/relationships/hdphoto" Target="../media/hdphoto1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LDCJ2gUC84" TargetMode="External"/><Relationship Id="rId3" Type="http://schemas.openxmlformats.org/officeDocument/2006/relationships/image" Target="../media/image30.png"/><Relationship Id="rId7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hyperlink" Target="https://www.youtube.com/watch?v=vbGw4VanNjk" TargetMode="Externa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GeneticsTeam437@gmail.co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hyperlink" Target="http://upload.wikimedia.org/wikipedia/commons/a/aa/Haploid,_diploid_,triploid_and_tetraploid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youtu.be/IQJ4DBkCnco" TargetMode="Externa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10xixdF56Q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C47E5-9668-4EA2-8D24-CABE6C989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4067" y="2109588"/>
            <a:ext cx="7772400" cy="1912849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HUMAN GENETICS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4AD51B-AEAE-4F91-A0A2-A39E78C8B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2917" y="4922216"/>
            <a:ext cx="3200400" cy="1463040"/>
          </a:xfrm>
        </p:spPr>
        <p:txBody>
          <a:bodyPr>
            <a:norm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2: Chromosomal anomalies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59C4D9-F2C0-4C2A-ABA8-DC53598B2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168942"/>
            <a:ext cx="1962861" cy="1251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15D0C6-C9E1-468C-ADCE-ADE6142A8357}"/>
              </a:ext>
            </a:extLst>
          </p:cNvPr>
          <p:cNvSpPr txBox="1"/>
          <p:nvPr/>
        </p:nvSpPr>
        <p:spPr>
          <a:xfrm>
            <a:off x="390798" y="5031039"/>
            <a:ext cx="3058181" cy="1569660"/>
          </a:xfrm>
          <a:prstGeom prst="rect">
            <a:avLst/>
          </a:prstGeom>
          <a:solidFill>
            <a:srgbClr val="EFEDF3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E27EC1"/>
                </a:solidFill>
                <a:effectLst/>
              </a:rPr>
              <a:t>Color </a:t>
            </a:r>
            <a:r>
              <a:rPr lang="en-US" sz="1600" dirty="0">
                <a:solidFill>
                  <a:srgbClr val="7030A0"/>
                </a:solidFill>
                <a:effectLst/>
              </a:rPr>
              <a:t>in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dex: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effectLst/>
              </a:rPr>
              <a:t>Important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</a:rPr>
              <a:t>Slides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B050"/>
                </a:solidFill>
                <a:effectLst/>
              </a:rPr>
              <a:t>Drs’</a:t>
            </a:r>
            <a:r>
              <a:rPr lang="en-US" sz="1600" dirty="0">
                <a:solidFill>
                  <a:srgbClr val="00B050"/>
                </a:solidFill>
                <a:effectLst/>
              </a:rPr>
              <a:t> notes</a:t>
            </a:r>
            <a:endParaRPr lang="en-US" sz="1600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Explanation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New terminology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600" dirty="0">
              <a:effectLst/>
            </a:endParaRPr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E1A5FC0E-96CF-4854-A0FE-B9D5A2FD6AC6}"/>
              </a:ext>
            </a:extLst>
          </p:cNvPr>
          <p:cNvSpPr txBox="1"/>
          <p:nvPr/>
        </p:nvSpPr>
        <p:spPr>
          <a:xfrm flipH="1">
            <a:off x="8790173" y="5453681"/>
            <a:ext cx="19052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EDITION FILE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A750B7-2B19-49F5-9A57-B28A99B6B3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60" t="4487" r="5469" b="3746"/>
          <a:stretch/>
        </p:blipFill>
        <p:spPr>
          <a:xfrm>
            <a:off x="8352979" y="168942"/>
            <a:ext cx="1493488" cy="1251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Image result for ksu">
            <a:extLst>
              <a:ext uri="{FF2B5EF4-FFF2-40B4-BE49-F238E27FC236}">
                <a16:creationId xmlns:a16="http://schemas.microsoft.com/office/drawing/2014/main" id="{AFD121FB-6FBB-496F-AC27-F405E275B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14261" cy="11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F1D197-DD3D-435E-B123-887AE031EE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1567" t="34334" r="20361" b="31889"/>
          <a:stretch/>
        </p:blipFill>
        <p:spPr>
          <a:xfrm>
            <a:off x="8373588" y="3066012"/>
            <a:ext cx="1452269" cy="84468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46237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BC96F23-BA11-4220-A325-7FBA8825C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744241"/>
            <a:ext cx="5376672" cy="1031549"/>
          </a:xfrm>
          <a:prstGeom prst="roundRect">
            <a:avLst/>
          </a:prstGeom>
          <a:solidFill>
            <a:srgbClr val="F9F9F9">
              <a:alpha val="72941"/>
            </a:srgbClr>
          </a:solidFill>
        </p:spPr>
        <p:txBody>
          <a:bodyPr>
            <a:normAutofit/>
          </a:bodyPr>
          <a:lstStyle/>
          <a:p>
            <a:r>
              <a:rPr lang="en-US" sz="4400" dirty="0"/>
              <a:t>CHROMOSOME ANOMALIES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0" y="0"/>
            <a:ext cx="7123814" cy="234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Objective 3: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Classifications of chromosomal abnormalities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1847085731"/>
              </p:ext>
            </p:extLst>
          </p:nvPr>
        </p:nvGraphicFramePr>
        <p:xfrm>
          <a:off x="617836" y="1060890"/>
          <a:ext cx="10849232" cy="5276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مستطيل مستدير الزوايا 3"/>
          <p:cNvSpPr/>
          <p:nvPr/>
        </p:nvSpPr>
        <p:spPr>
          <a:xfrm>
            <a:off x="10295234" y="5517051"/>
            <a:ext cx="1715534" cy="12544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- Down syndrome</a:t>
            </a:r>
          </a:p>
          <a:p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- Edward's syndrome</a:t>
            </a:r>
          </a:p>
          <a:p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- Patau Syndrome</a:t>
            </a:r>
            <a:endParaRPr lang="ar-SA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8835081" y="5517052"/>
            <a:ext cx="1289219" cy="12544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- Turner’s syndrome</a:t>
            </a:r>
          </a:p>
          <a:p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- Klinefelter Syndrome</a:t>
            </a:r>
            <a:endParaRPr lang="ar-SA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8032701" y="2285998"/>
            <a:ext cx="3434367" cy="58477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sz="1600" dirty="0"/>
              <a:t>affect the number of complete haploid set (n) of chromosomes</a:t>
            </a:r>
            <a:endParaRPr lang="ar-SA" sz="16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767738" y="2285999"/>
            <a:ext cx="3434367" cy="58477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marL="0" lvl="1"/>
            <a:r>
              <a:rPr lang="en-US" sz="1600" dirty="0"/>
              <a:t>Affect the structure and organization of genomic content of the chromosome</a:t>
            </a:r>
          </a:p>
        </p:txBody>
      </p:sp>
      <p:cxnSp>
        <p:nvCxnSpPr>
          <p:cNvPr id="13" name="رابط بشكل مرفق 12"/>
          <p:cNvCxnSpPr/>
          <p:nvPr/>
        </p:nvCxnSpPr>
        <p:spPr>
          <a:xfrm rot="16200000" flipV="1">
            <a:off x="1526925" y="3137885"/>
            <a:ext cx="1094982" cy="821011"/>
          </a:xfrm>
          <a:prstGeom prst="bentConnector3">
            <a:avLst>
              <a:gd name="adj1" fmla="val 716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بشكل مرفق 15"/>
          <p:cNvCxnSpPr/>
          <p:nvPr/>
        </p:nvCxnSpPr>
        <p:spPr>
          <a:xfrm rot="5400000" flipH="1" flipV="1">
            <a:off x="10425471" y="3368351"/>
            <a:ext cx="1094981" cy="360081"/>
          </a:xfrm>
          <a:prstGeom prst="bentConnector3">
            <a:avLst>
              <a:gd name="adj1" fmla="val 716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9"/>
          <p:cNvSpPr txBox="1"/>
          <p:nvPr/>
        </p:nvSpPr>
        <p:spPr>
          <a:xfrm>
            <a:off x="114544" y="5728906"/>
            <a:ext cx="3919743" cy="954107"/>
          </a:xfrm>
          <a:prstGeom prst="rect">
            <a:avLst/>
          </a:prstGeom>
          <a:solidFill>
            <a:srgbClr val="E7F4F5"/>
          </a:solidFill>
          <a:ln>
            <a:solidFill>
              <a:srgbClr val="A059E0"/>
            </a:solidFill>
          </a:ln>
        </p:spPr>
        <p:txBody>
          <a:bodyPr wrap="square" rtlCol="1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- In structural</a:t>
            </a:r>
          </a:p>
          <a:p>
            <a:r>
              <a:rPr lang="en-US" sz="1400" dirty="0">
                <a:solidFill>
                  <a:srgbClr val="00B050"/>
                </a:solidFill>
              </a:rPr>
              <a:t>The structure of the chromosome has been affected </a:t>
            </a:r>
          </a:p>
          <a:p>
            <a:r>
              <a:rPr lang="en-US" sz="1400" dirty="0">
                <a:solidFill>
                  <a:srgbClr val="00B050"/>
                </a:solidFill>
              </a:rPr>
              <a:t>- In numerical</a:t>
            </a:r>
          </a:p>
          <a:p>
            <a:r>
              <a:rPr lang="en-US" sz="1400" dirty="0">
                <a:solidFill>
                  <a:srgbClr val="00B050"/>
                </a:solidFill>
              </a:rPr>
              <a:t>Excess or loss of the chromosome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63C08F-C56C-44C6-9BBF-BF0A6CCCA604}"/>
              </a:ext>
            </a:extLst>
          </p:cNvPr>
          <p:cNvSpPr txBox="1"/>
          <p:nvPr/>
        </p:nvSpPr>
        <p:spPr>
          <a:xfrm>
            <a:off x="9378082" y="190419"/>
            <a:ext cx="2084867" cy="923330"/>
          </a:xfrm>
          <a:prstGeom prst="rect">
            <a:avLst/>
          </a:prstGeom>
          <a:solidFill>
            <a:srgbClr val="E3D5DF">
              <a:alpha val="25882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الخريطة غير موجودة بالمحاضرة ولكن للتوضيح وتسهيل الفهم والربط </a:t>
            </a:r>
          </a:p>
        </p:txBody>
      </p:sp>
    </p:spTree>
    <p:extLst>
      <p:ext uri="{BB962C8B-B14F-4D97-AF65-F5344CB8AC3E}">
        <p14:creationId xmlns:p14="http://schemas.microsoft.com/office/powerpoint/2010/main" val="176213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942A71C2-22D9-456A-B55F-C93C9A206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472528"/>
              </p:ext>
            </p:extLst>
          </p:nvPr>
        </p:nvGraphicFramePr>
        <p:xfrm>
          <a:off x="578778" y="1544714"/>
          <a:ext cx="10979125" cy="5209806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3659708">
                  <a:extLst>
                    <a:ext uri="{9D8B030D-6E8A-4147-A177-3AD203B41FA5}">
                      <a16:colId xmlns:a16="http://schemas.microsoft.com/office/drawing/2014/main" val="4185767140"/>
                    </a:ext>
                  </a:extLst>
                </a:gridCol>
                <a:gridCol w="3656809">
                  <a:extLst>
                    <a:ext uri="{9D8B030D-6E8A-4147-A177-3AD203B41FA5}">
                      <a16:colId xmlns:a16="http://schemas.microsoft.com/office/drawing/2014/main" val="3205721749"/>
                    </a:ext>
                  </a:extLst>
                </a:gridCol>
                <a:gridCol w="3662608">
                  <a:extLst>
                    <a:ext uri="{9D8B030D-6E8A-4147-A177-3AD203B41FA5}">
                      <a16:colId xmlns:a16="http://schemas.microsoft.com/office/drawing/2014/main" val="4158476520"/>
                    </a:ext>
                  </a:extLst>
                </a:gridCol>
              </a:tblGrid>
              <a:tr h="578776"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Patau syndrome, </a:t>
                      </a:r>
                      <a:r>
                        <a:rPr lang="en-US" sz="1600" b="1" u="sng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Trisomy</a:t>
                      </a:r>
                      <a:r>
                        <a:rPr lang="en-US" sz="16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13</a:t>
                      </a:r>
                      <a:br>
                        <a:rPr lang="en-US" sz="16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1600" b="1" kern="12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Karyotype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47, XY, +13</a:t>
                      </a:r>
                      <a:endParaRPr lang="ar-SA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Edward's syndrome, </a:t>
                      </a:r>
                      <a:r>
                        <a:rPr lang="en-US" sz="1600" u="sng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Trisomy</a:t>
                      </a:r>
                      <a:r>
                        <a:rPr lang="en-US" sz="16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18   </a:t>
                      </a:r>
                      <a:r>
                        <a:rPr lang="en-US" sz="1600" kern="12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Karyotype: </a:t>
                      </a:r>
                      <a:r>
                        <a:rPr lang="en-US" sz="1600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47, XY, +18</a:t>
                      </a:r>
                      <a:endParaRPr lang="ar-SA" sz="16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Down syndrome, </a:t>
                      </a:r>
                      <a:r>
                        <a:rPr lang="en-US" sz="1600" u="sng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Trisomy</a:t>
                      </a:r>
                      <a:r>
                        <a:rPr lang="en-US" sz="16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21</a:t>
                      </a:r>
                    </a:p>
                    <a:p>
                      <a:pPr algn="ctr" rtl="1"/>
                      <a:r>
                        <a:rPr lang="en-US" sz="16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Karyotype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47, XY, +21          </a:t>
                      </a:r>
                      <a:endParaRPr lang="ar-SA" sz="16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663146"/>
                  </a:ext>
                </a:extLst>
              </a:tr>
              <a:tr h="3083988">
                <a:tc>
                  <a:txBody>
                    <a:bodyPr/>
                    <a:lstStyle/>
                    <a:p>
                      <a:pPr marL="0" indent="0" rtl="1">
                        <a:buClr>
                          <a:srgbClr val="7030A0"/>
                        </a:buClr>
                        <a:buFont typeface="Wingdings" panose="05000000000000000000" pitchFamily="2" charset="2"/>
                        <a:buNone/>
                      </a:pP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275554"/>
                  </a:ext>
                </a:extLst>
              </a:tr>
              <a:tr h="154669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707548"/>
                  </a:ext>
                </a:extLst>
              </a:tr>
            </a:tbl>
          </a:graphicData>
        </a:graphic>
      </p:graphicFrame>
      <p:pic>
        <p:nvPicPr>
          <p:cNvPr id="35" name="Content Placeholder 10" descr="Snip20171016_30.png">
            <a:extLst>
              <a:ext uri="{FF2B5EF4-FFF2-40B4-BE49-F238E27FC236}">
                <a16:creationId xmlns:a16="http://schemas.microsoft.com/office/drawing/2014/main" id="{AD7B371E-3865-49FF-AB0F-BA571013DB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4" b="-3022"/>
          <a:stretch/>
        </p:blipFill>
        <p:spPr>
          <a:xfrm>
            <a:off x="1030637" y="4911724"/>
            <a:ext cx="2761589" cy="1825797"/>
          </a:xfrm>
          <a:prstGeom prst="rect">
            <a:avLst/>
          </a:prstGeom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C7714503-524A-470D-B6C7-5F9B25DB6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621" y="4771281"/>
            <a:ext cx="2706982" cy="191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8D3ABAB1-5BC8-42FB-8925-F19F0F96169C}"/>
              </a:ext>
            </a:extLst>
          </p:cNvPr>
          <p:cNvSpPr/>
          <p:nvPr/>
        </p:nvSpPr>
        <p:spPr>
          <a:xfrm>
            <a:off x="7103164" y="5871092"/>
            <a:ext cx="477536" cy="45767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8" name="Picture 2">
            <a:extLst>
              <a:ext uri="{FF2B5EF4-FFF2-40B4-BE49-F238E27FC236}">
                <a16:creationId xmlns:a16="http://schemas.microsoft.com/office/drawing/2014/main" id="{84C04FEF-F490-4F6F-9E97-BC9D067B3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180" y="4751198"/>
            <a:ext cx="2711674" cy="191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16955FC9-BCD9-40D8-AC80-2DB869FE9375}"/>
              </a:ext>
            </a:extLst>
          </p:cNvPr>
          <p:cNvSpPr/>
          <p:nvPr/>
        </p:nvSpPr>
        <p:spPr>
          <a:xfrm>
            <a:off x="8405486" y="5828882"/>
            <a:ext cx="420461" cy="42037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6EA0B3B-111C-4567-B0FE-B1E08A25E099}"/>
              </a:ext>
            </a:extLst>
          </p:cNvPr>
          <p:cNvSpPr txBox="1"/>
          <p:nvPr/>
        </p:nvSpPr>
        <p:spPr>
          <a:xfrm>
            <a:off x="568314" y="2158982"/>
            <a:ext cx="3661923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0000"/>
                </a:solidFill>
              </a:rPr>
              <a:t>Most cases arise from non-disjunction </a:t>
            </a:r>
            <a:r>
              <a:rPr lang="en-US" sz="900" b="1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in the first meiotic division.</a:t>
            </a: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0000"/>
                </a:solidFill>
              </a:rPr>
              <a:t>The incidence of </a:t>
            </a:r>
            <a:r>
              <a:rPr lang="en-US" sz="1600" b="1" u="sng" dirty="0">
                <a:solidFill>
                  <a:srgbClr val="000000"/>
                </a:solidFill>
              </a:rPr>
              <a:t>trisomy 21 </a:t>
            </a:r>
            <a:r>
              <a:rPr lang="en-US" sz="1600" dirty="0">
                <a:solidFill>
                  <a:srgbClr val="000000"/>
                </a:solidFill>
              </a:rPr>
              <a:t>rises </a:t>
            </a:r>
          </a:p>
          <a:p>
            <a:pPr>
              <a:buClr>
                <a:srgbClr val="7030A0"/>
              </a:buClr>
            </a:pPr>
            <a:r>
              <a:rPr lang="en-US" sz="1600" dirty="0">
                <a:solidFill>
                  <a:srgbClr val="000000"/>
                </a:solidFill>
              </a:rPr>
              <a:t>       sharply with increasing </a:t>
            </a:r>
            <a:r>
              <a:rPr lang="en-US" sz="1600" b="1" dirty="0">
                <a:solidFill>
                  <a:srgbClr val="FF0000"/>
                </a:solidFill>
              </a:rPr>
              <a:t>maternal age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FF0000"/>
                </a:solidFill>
              </a:rPr>
              <a:t>The father contributing the extra chromosome in 15% of cases.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0000"/>
                </a:solidFill>
              </a:rPr>
              <a:t>The symptoms include characteristic facial dysmorphologies, and </a:t>
            </a:r>
            <a:r>
              <a:rPr lang="en-US" sz="1600" dirty="0"/>
              <a:t>an IQ </a:t>
            </a:r>
            <a:r>
              <a:rPr lang="en-US" sz="1600" dirty="0">
                <a:solidFill>
                  <a:srgbClr val="000000"/>
                </a:solidFill>
              </a:rPr>
              <a:t>of less than 50.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2DBD7AA-02EF-459D-89A1-F5DDCC2EB100}"/>
              </a:ext>
            </a:extLst>
          </p:cNvPr>
          <p:cNvSpPr txBox="1"/>
          <p:nvPr/>
        </p:nvSpPr>
        <p:spPr>
          <a:xfrm>
            <a:off x="4177087" y="2150094"/>
            <a:ext cx="3804313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the second most common autosomal trisomy, after Down syndrome.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It occurs in around one in 6,000 live births.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Most babies die in the first year and many within the first month &amp; has a very low rate of survival.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Common anomalies are heart abnormalities, kidney malformations, and other internal organ disorders.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5EC3F4B-BF2E-4840-B69C-4FF0EF2F8C46}"/>
              </a:ext>
            </a:extLst>
          </p:cNvPr>
          <p:cNvSpPr txBox="1"/>
          <p:nvPr/>
        </p:nvSpPr>
        <p:spPr>
          <a:xfrm>
            <a:off x="7856585" y="2233389"/>
            <a:ext cx="3755256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There are multiple dysmorphic features.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Most cases, as in Patau</a:t>
            </a:r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600" dirty="0"/>
              <a:t>syndrome, involve </a:t>
            </a:r>
            <a:r>
              <a:rPr lang="en-US" sz="1600" dirty="0">
                <a:solidFill>
                  <a:srgbClr val="FF0000"/>
                </a:solidFill>
              </a:rPr>
              <a:t>maternal </a:t>
            </a:r>
            <a:r>
              <a:rPr lang="en-US" sz="1600" dirty="0"/>
              <a:t>non-disjunction.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50 % of these babies die within the first month and very few survive beyond</a:t>
            </a:r>
            <a:r>
              <a:rPr lang="en-US" sz="1050" b="1" dirty="0"/>
              <a:t> </a:t>
            </a:r>
            <a:r>
              <a:rPr lang="en-US" sz="1600" dirty="0"/>
              <a:t>the first year.</a:t>
            </a:r>
          </a:p>
          <a:p>
            <a:pPr>
              <a:buClr>
                <a:srgbClr val="7030A0"/>
              </a:buClr>
            </a:pPr>
            <a:endParaRPr lang="en-US" sz="1600" dirty="0"/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0F1F5540-252B-46AE-9170-3925C4E887AA}"/>
              </a:ext>
            </a:extLst>
          </p:cNvPr>
          <p:cNvSpPr txBox="1">
            <a:spLocks/>
          </p:cNvSpPr>
          <p:nvPr/>
        </p:nvSpPr>
        <p:spPr>
          <a:xfrm>
            <a:off x="852249" y="834013"/>
            <a:ext cx="4962629" cy="630807"/>
          </a:xfrm>
          <a:prstGeom prst="roundRect">
            <a:avLst/>
          </a:prstGeom>
          <a:solidFill>
            <a:srgbClr val="F9F9F9">
              <a:alpha val="74118"/>
            </a:srgb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NUMERICAL CHROMOSOMAL ANOMALIES </a:t>
            </a:r>
          </a:p>
          <a:p>
            <a:r>
              <a:rPr lang="ar-SA" sz="1800" dirty="0">
                <a:solidFill>
                  <a:schemeClr val="tx2"/>
                </a:solidFill>
              </a:rPr>
              <a:t>"</a:t>
            </a:r>
            <a:r>
              <a:rPr lang="en-US" sz="1800" dirty="0">
                <a:solidFill>
                  <a:schemeClr val="tx2"/>
                </a:solidFill>
              </a:rPr>
              <a:t>Numerical anomalies </a:t>
            </a:r>
            <a:r>
              <a:rPr lang="en-US" sz="1800" b="1" dirty="0">
                <a:solidFill>
                  <a:schemeClr val="tx2"/>
                </a:solidFill>
              </a:rPr>
              <a:t>in autosomes</a:t>
            </a:r>
            <a:r>
              <a:rPr lang="ar-SA" sz="1800" b="1" dirty="0">
                <a:solidFill>
                  <a:schemeClr val="tx2"/>
                </a:solidFill>
              </a:rPr>
              <a:t>"</a:t>
            </a:r>
            <a:endParaRPr lang="en-US" sz="2000" dirty="0"/>
          </a:p>
        </p:txBody>
      </p:sp>
      <p:sp>
        <p:nvSpPr>
          <p:cNvPr id="17" name="مستطيل 6">
            <a:extLst>
              <a:ext uri="{FF2B5EF4-FFF2-40B4-BE49-F238E27FC236}">
                <a16:creationId xmlns:a16="http://schemas.microsoft.com/office/drawing/2014/main" id="{D2DD7225-FEB3-4B50-85CF-4F36FF5AF5DB}"/>
              </a:ext>
            </a:extLst>
          </p:cNvPr>
          <p:cNvSpPr/>
          <p:nvPr/>
        </p:nvSpPr>
        <p:spPr>
          <a:xfrm>
            <a:off x="0" y="0"/>
            <a:ext cx="6578353" cy="248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dirty="0">
                <a:solidFill>
                  <a:schemeClr val="bg1"/>
                </a:solidFill>
              </a:rPr>
              <a:t>Objective 3a: Understand the common numerical autosomal disorders: </a:t>
            </a:r>
            <a:r>
              <a:rPr lang="en-US" sz="1400" dirty="0" err="1">
                <a:solidFill>
                  <a:schemeClr val="bg1"/>
                </a:solidFill>
              </a:rPr>
              <a:t>trisomies</a:t>
            </a:r>
            <a:r>
              <a:rPr lang="en-US" sz="1400" dirty="0">
                <a:solidFill>
                  <a:schemeClr val="bg1"/>
                </a:solidFill>
              </a:rPr>
              <a:t> 21, 13, 18</a:t>
            </a:r>
          </a:p>
        </p:txBody>
      </p:sp>
      <p:sp>
        <p:nvSpPr>
          <p:cNvPr id="18" name="مربع نص 1">
            <a:extLst>
              <a:ext uri="{FF2B5EF4-FFF2-40B4-BE49-F238E27FC236}">
                <a16:creationId xmlns:a16="http://schemas.microsoft.com/office/drawing/2014/main" id="{ED1E4876-A1DC-41FC-BB0B-5E5A86953F34}"/>
              </a:ext>
            </a:extLst>
          </p:cNvPr>
          <p:cNvSpPr txBox="1"/>
          <p:nvPr/>
        </p:nvSpPr>
        <p:spPr>
          <a:xfrm>
            <a:off x="958730" y="4388504"/>
            <a:ext cx="2849797" cy="523220"/>
          </a:xfrm>
          <a:prstGeom prst="rect">
            <a:avLst/>
          </a:prstGeom>
          <a:solidFill>
            <a:srgbClr val="E7F4F5"/>
          </a:solidFill>
          <a:ln>
            <a:solidFill>
              <a:srgbClr val="A059E0"/>
            </a:solidFill>
          </a:ln>
        </p:spPr>
        <p:txBody>
          <a:bodyPr wrap="square" rtlCol="1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The maternal age of the ovum  is the               determinant of this abnormality.</a:t>
            </a:r>
            <a:endParaRPr lang="ar-SA" sz="1400" dirty="0">
              <a:solidFill>
                <a:srgbClr val="00B050"/>
              </a:solidFill>
            </a:endParaRPr>
          </a:p>
        </p:txBody>
      </p:sp>
      <p:sp>
        <p:nvSpPr>
          <p:cNvPr id="19" name="مربع نص 1">
            <a:extLst>
              <a:ext uri="{FF2B5EF4-FFF2-40B4-BE49-F238E27FC236}">
                <a16:creationId xmlns:a16="http://schemas.microsoft.com/office/drawing/2014/main" id="{45442460-BC5F-4B84-BE58-3D339E258154}"/>
              </a:ext>
            </a:extLst>
          </p:cNvPr>
          <p:cNvSpPr txBox="1"/>
          <p:nvPr/>
        </p:nvSpPr>
        <p:spPr>
          <a:xfrm>
            <a:off x="8213252" y="3833269"/>
            <a:ext cx="3123530" cy="738664"/>
          </a:xfrm>
          <a:prstGeom prst="rect">
            <a:avLst/>
          </a:prstGeom>
          <a:solidFill>
            <a:srgbClr val="E7F4F5"/>
          </a:solidFill>
          <a:ln>
            <a:solidFill>
              <a:srgbClr val="A059E0"/>
            </a:solidFill>
          </a:ln>
        </p:spPr>
        <p:txBody>
          <a:bodyPr wrap="square" rtlCol="1">
            <a:spAutoFit/>
          </a:bodyPr>
          <a:lstStyle/>
          <a:p>
            <a:pPr>
              <a:buClr>
                <a:srgbClr val="7030A0"/>
              </a:buClr>
            </a:pPr>
            <a:r>
              <a:rPr lang="en-US" sz="1400" dirty="0"/>
              <a:t> </a:t>
            </a:r>
            <a:r>
              <a:rPr lang="en-US" sz="1400" dirty="0">
                <a:solidFill>
                  <a:srgbClr val="00B050"/>
                </a:solidFill>
              </a:rPr>
              <a:t>The genomic content on chromosome 13            </a:t>
            </a:r>
          </a:p>
          <a:p>
            <a:pPr>
              <a:buClr>
                <a:srgbClr val="7030A0"/>
              </a:buClr>
            </a:pPr>
            <a:r>
              <a:rPr lang="en-US" sz="1400" dirty="0">
                <a:solidFill>
                  <a:srgbClr val="00B050"/>
                </a:solidFill>
              </a:rPr>
              <a:t>    is very critic, so this syndrome is less       </a:t>
            </a:r>
          </a:p>
          <a:p>
            <a:pPr>
              <a:buClr>
                <a:srgbClr val="7030A0"/>
              </a:buClr>
            </a:pPr>
            <a:r>
              <a:rPr lang="en-US" sz="1400" dirty="0">
                <a:solidFill>
                  <a:srgbClr val="00B050"/>
                </a:solidFill>
              </a:rPr>
              <a:t>    popular than trisomy +21.</a:t>
            </a:r>
            <a:endParaRPr lang="ar-SA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61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fuelforthought.co/wp-content/uploads/2014/09/Down-syndrome-man.jpg">
            <a:extLst>
              <a:ext uri="{FF2B5EF4-FFF2-40B4-BE49-F238E27FC236}">
                <a16:creationId xmlns:a16="http://schemas.microsoft.com/office/drawing/2014/main" id="{612BD3BA-0755-4B8A-8A8D-7D9A7B085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447279"/>
            <a:ext cx="3523881" cy="2409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24861E4-59E9-49D2-9A09-9B9E3AAF3442}"/>
              </a:ext>
            </a:extLst>
          </p:cNvPr>
          <p:cNvGrpSpPr/>
          <p:nvPr/>
        </p:nvGrpSpPr>
        <p:grpSpPr>
          <a:xfrm flipH="1">
            <a:off x="4145870" y="2104009"/>
            <a:ext cx="142041" cy="3728620"/>
            <a:chOff x="6231254" y="1519235"/>
            <a:chExt cx="45720" cy="527518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E09DD9B-2FE3-4F83-A7C2-4E7D1DEC1000}"/>
                </a:ext>
              </a:extLst>
            </p:cNvPr>
            <p:cNvSpPr/>
            <p:nvPr/>
          </p:nvSpPr>
          <p:spPr>
            <a:xfrm>
              <a:off x="6231255" y="2257506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28BD2D7-A245-4344-8522-D2D1C25F8AF9}"/>
                </a:ext>
              </a:extLst>
            </p:cNvPr>
            <p:cNvSpPr/>
            <p:nvPr/>
          </p:nvSpPr>
          <p:spPr>
            <a:xfrm>
              <a:off x="6231255" y="300998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FD75101-5E7B-45C1-A1A2-BFC76FB17D74}"/>
                </a:ext>
              </a:extLst>
            </p:cNvPr>
            <p:cNvSpPr/>
            <p:nvPr/>
          </p:nvSpPr>
          <p:spPr>
            <a:xfrm>
              <a:off x="6231255" y="377198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24FA0EC-639B-4C7F-993C-862AC8FE8FB0}"/>
                </a:ext>
              </a:extLst>
            </p:cNvPr>
            <p:cNvSpPr/>
            <p:nvPr/>
          </p:nvSpPr>
          <p:spPr>
            <a:xfrm>
              <a:off x="6231255" y="4510253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5430A8-6BC6-4066-A760-D7C2BDDD861C}"/>
                </a:ext>
              </a:extLst>
            </p:cNvPr>
            <p:cNvSpPr/>
            <p:nvPr/>
          </p:nvSpPr>
          <p:spPr>
            <a:xfrm>
              <a:off x="6231255" y="5289466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364D6A0-87F1-487C-88C0-EFCF912F000E}"/>
                </a:ext>
              </a:extLst>
            </p:cNvPr>
            <p:cNvSpPr/>
            <p:nvPr/>
          </p:nvSpPr>
          <p:spPr>
            <a:xfrm>
              <a:off x="6231254" y="1519235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19BDDE2-ACA6-45D0-BEAE-37B4A408E9CE}"/>
                </a:ext>
              </a:extLst>
            </p:cNvPr>
            <p:cNvSpPr/>
            <p:nvPr/>
          </p:nvSpPr>
          <p:spPr>
            <a:xfrm>
              <a:off x="6231255" y="604194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77903D6-5333-4AAA-B5C2-B3B964A4422B}"/>
              </a:ext>
            </a:extLst>
          </p:cNvPr>
          <p:cNvSpPr txBox="1"/>
          <p:nvPr/>
        </p:nvSpPr>
        <p:spPr>
          <a:xfrm>
            <a:off x="799914" y="4831301"/>
            <a:ext cx="33432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Down syndrome, Trisomy 21</a:t>
            </a:r>
          </a:p>
          <a:p>
            <a:pPr algn="ctr"/>
            <a:endParaRPr lang="ar-SA" sz="20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22" name="Picture 6" descr="https://syndromespedia.com/wp-content/uploads/2015/12/edwards-syndrome-photo.jpg">
            <a:extLst>
              <a:ext uri="{FF2B5EF4-FFF2-40B4-BE49-F238E27FC236}">
                <a16:creationId xmlns:a16="http://schemas.microsoft.com/office/drawing/2014/main" id="{5D28346D-C6C0-4698-A699-4F8AC3FC3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937" y="2456159"/>
            <a:ext cx="3518018" cy="2409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09C8F15-1614-4856-A840-04700BE08AB7}"/>
              </a:ext>
            </a:extLst>
          </p:cNvPr>
          <p:cNvSpPr txBox="1"/>
          <p:nvPr/>
        </p:nvSpPr>
        <p:spPr>
          <a:xfrm>
            <a:off x="4476934" y="4854881"/>
            <a:ext cx="351801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Edward's syndrome, Trisomy 18</a:t>
            </a:r>
            <a:b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endParaRPr lang="ar-SA" sz="2000" b="1" dirty="0">
              <a:solidFill>
                <a:srgbClr val="7030A0"/>
              </a:solidFill>
              <a:latin typeface="+mj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C40A4F7-DBD1-41DE-81E9-12B31C79E570}"/>
              </a:ext>
            </a:extLst>
          </p:cNvPr>
          <p:cNvGrpSpPr/>
          <p:nvPr/>
        </p:nvGrpSpPr>
        <p:grpSpPr>
          <a:xfrm flipH="1">
            <a:off x="8062411" y="2105485"/>
            <a:ext cx="142041" cy="3728620"/>
            <a:chOff x="6231254" y="1519235"/>
            <a:chExt cx="45720" cy="527518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DA663C2-D384-477E-91DF-5ECDC25D1111}"/>
                </a:ext>
              </a:extLst>
            </p:cNvPr>
            <p:cNvSpPr/>
            <p:nvPr/>
          </p:nvSpPr>
          <p:spPr>
            <a:xfrm>
              <a:off x="6231255" y="2257506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4B8CA03-66D2-4D42-91D7-1533DA6B28C9}"/>
                </a:ext>
              </a:extLst>
            </p:cNvPr>
            <p:cNvSpPr/>
            <p:nvPr/>
          </p:nvSpPr>
          <p:spPr>
            <a:xfrm>
              <a:off x="6231255" y="300998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92CC37F-CB0F-4C75-8918-382B11B3D9B4}"/>
                </a:ext>
              </a:extLst>
            </p:cNvPr>
            <p:cNvSpPr/>
            <p:nvPr/>
          </p:nvSpPr>
          <p:spPr>
            <a:xfrm>
              <a:off x="6231255" y="377198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587786F-8EAC-4E89-B40F-D1BE65643EEC}"/>
                </a:ext>
              </a:extLst>
            </p:cNvPr>
            <p:cNvSpPr/>
            <p:nvPr/>
          </p:nvSpPr>
          <p:spPr>
            <a:xfrm>
              <a:off x="6231255" y="4510253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D88A015-62A5-4863-A276-ABFA66CF058B}"/>
                </a:ext>
              </a:extLst>
            </p:cNvPr>
            <p:cNvSpPr/>
            <p:nvPr/>
          </p:nvSpPr>
          <p:spPr>
            <a:xfrm>
              <a:off x="6231255" y="5289466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A7725BC-1B40-46F3-B944-C0BA56F5D764}"/>
                </a:ext>
              </a:extLst>
            </p:cNvPr>
            <p:cNvSpPr/>
            <p:nvPr/>
          </p:nvSpPr>
          <p:spPr>
            <a:xfrm>
              <a:off x="6231254" y="1519235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26504EA-19B0-46A8-BE7B-F4C0B0DF033D}"/>
                </a:ext>
              </a:extLst>
            </p:cNvPr>
            <p:cNvSpPr/>
            <p:nvPr/>
          </p:nvSpPr>
          <p:spPr>
            <a:xfrm>
              <a:off x="6231255" y="604194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5" descr="peri009">
            <a:extLst>
              <a:ext uri="{FF2B5EF4-FFF2-40B4-BE49-F238E27FC236}">
                <a16:creationId xmlns:a16="http://schemas.microsoft.com/office/drawing/2014/main" id="{8A0260A4-CB09-454F-87C2-C3DA0C788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717" y="2963982"/>
            <a:ext cx="1749139" cy="1466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id="{F4754DC5-DE0F-4BBD-B4DE-8DC207E94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4" r="21422" b="23436"/>
          <a:stretch>
            <a:fillRect/>
          </a:stretch>
        </p:blipFill>
        <p:spPr bwMode="auto">
          <a:xfrm>
            <a:off x="10334624" y="2947577"/>
            <a:ext cx="1727318" cy="1460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94780D3-2EE9-4F20-B337-938508E3B620}"/>
              </a:ext>
            </a:extLst>
          </p:cNvPr>
          <p:cNvSpPr txBox="1"/>
          <p:nvPr/>
        </p:nvSpPr>
        <p:spPr>
          <a:xfrm>
            <a:off x="8638943" y="4852298"/>
            <a:ext cx="324802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Patau syndrome, Trisomy 13</a:t>
            </a:r>
            <a:endParaRPr lang="ar-SA" sz="2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6" name="Title 4">
            <a:extLst>
              <a:ext uri="{FF2B5EF4-FFF2-40B4-BE49-F238E27FC236}">
                <a16:creationId xmlns:a16="http://schemas.microsoft.com/office/drawing/2014/main" id="{4329BC04-CEC8-402B-93D9-04B96FE70BB7}"/>
              </a:ext>
            </a:extLst>
          </p:cNvPr>
          <p:cNvSpPr txBox="1">
            <a:spLocks/>
          </p:cNvSpPr>
          <p:nvPr/>
        </p:nvSpPr>
        <p:spPr>
          <a:xfrm>
            <a:off x="852249" y="962314"/>
            <a:ext cx="4962629" cy="733333"/>
          </a:xfrm>
          <a:prstGeom prst="roundRect">
            <a:avLst/>
          </a:prstGeom>
          <a:solidFill>
            <a:srgbClr val="F9F9F9">
              <a:alpha val="74118"/>
            </a:srgb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NUMERICAL CHROMOSOMAL ANOMALIES </a:t>
            </a:r>
          </a:p>
          <a:p>
            <a:r>
              <a:rPr lang="ar-SA" sz="1800" dirty="0">
                <a:solidFill>
                  <a:schemeClr val="tx2"/>
                </a:solidFill>
              </a:rPr>
              <a:t>"</a:t>
            </a:r>
            <a:r>
              <a:rPr lang="en-US" sz="1800" dirty="0">
                <a:solidFill>
                  <a:schemeClr val="tx2"/>
                </a:solidFill>
              </a:rPr>
              <a:t>Numerical anomalies </a:t>
            </a:r>
            <a:r>
              <a:rPr lang="en-US" sz="1800" b="1" dirty="0">
                <a:solidFill>
                  <a:schemeClr val="tx2"/>
                </a:solidFill>
              </a:rPr>
              <a:t>in autosomes</a:t>
            </a:r>
            <a:r>
              <a:rPr lang="ar-SA" sz="1800" b="1" dirty="0">
                <a:solidFill>
                  <a:schemeClr val="tx2"/>
                </a:solidFill>
              </a:rPr>
              <a:t>"</a:t>
            </a:r>
            <a:endParaRPr lang="en-US" sz="2000" dirty="0"/>
          </a:p>
        </p:txBody>
      </p:sp>
      <p:sp>
        <p:nvSpPr>
          <p:cNvPr id="37" name="مستطيل 6">
            <a:extLst>
              <a:ext uri="{FF2B5EF4-FFF2-40B4-BE49-F238E27FC236}">
                <a16:creationId xmlns:a16="http://schemas.microsoft.com/office/drawing/2014/main" id="{4B1E05E9-6B66-4AD0-97B9-2887DD5E942D}"/>
              </a:ext>
            </a:extLst>
          </p:cNvPr>
          <p:cNvSpPr/>
          <p:nvPr/>
        </p:nvSpPr>
        <p:spPr>
          <a:xfrm>
            <a:off x="0" y="0"/>
            <a:ext cx="6578353" cy="248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dirty="0">
                <a:solidFill>
                  <a:schemeClr val="bg1"/>
                </a:solidFill>
              </a:rPr>
              <a:t>Objective 3a: Understand the common numerical autosomal disorders: </a:t>
            </a:r>
            <a:r>
              <a:rPr lang="en-US" sz="1400" dirty="0" err="1">
                <a:solidFill>
                  <a:schemeClr val="bg1"/>
                </a:solidFill>
              </a:rPr>
              <a:t>trisomies</a:t>
            </a:r>
            <a:r>
              <a:rPr lang="en-US" sz="1400" dirty="0">
                <a:solidFill>
                  <a:schemeClr val="bg1"/>
                </a:solidFill>
              </a:rPr>
              <a:t> 21, 13, 18</a:t>
            </a:r>
          </a:p>
        </p:txBody>
      </p:sp>
    </p:spTree>
    <p:extLst>
      <p:ext uri="{BB962C8B-B14F-4D97-AF65-F5344CB8AC3E}">
        <p14:creationId xmlns:p14="http://schemas.microsoft.com/office/powerpoint/2010/main" val="1733465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D1AE94E-3D09-4869-BC88-D93AF974F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180242"/>
              </p:ext>
            </p:extLst>
          </p:nvPr>
        </p:nvGraphicFramePr>
        <p:xfrm>
          <a:off x="877043" y="1597981"/>
          <a:ext cx="10382590" cy="5122415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5191295">
                  <a:extLst>
                    <a:ext uri="{9D8B030D-6E8A-4147-A177-3AD203B41FA5}">
                      <a16:colId xmlns:a16="http://schemas.microsoft.com/office/drawing/2014/main" val="80254111"/>
                    </a:ext>
                  </a:extLst>
                </a:gridCol>
                <a:gridCol w="5191295">
                  <a:extLst>
                    <a:ext uri="{9D8B030D-6E8A-4147-A177-3AD203B41FA5}">
                      <a16:colId xmlns:a16="http://schemas.microsoft.com/office/drawing/2014/main" val="704596141"/>
                    </a:ext>
                  </a:extLst>
                </a:gridCol>
              </a:tblGrid>
              <a:tr h="53266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617335"/>
                  </a:ext>
                </a:extLst>
              </a:tr>
              <a:tr h="292075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26082"/>
                  </a:ext>
                </a:extLst>
              </a:tr>
              <a:tr h="166900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20103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2766A78-62CB-41C8-BD43-10382450394E}"/>
              </a:ext>
            </a:extLst>
          </p:cNvPr>
          <p:cNvSpPr txBox="1"/>
          <p:nvPr/>
        </p:nvSpPr>
        <p:spPr>
          <a:xfrm>
            <a:off x="1042205" y="1545980"/>
            <a:ext cx="4973934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Turner’s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syndrome (Monosomy X </a:t>
            </a:r>
            <a:r>
              <a:rPr lang="ar-SA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(أحادي الصبغة </a:t>
            </a:r>
          </a:p>
          <a:p>
            <a:r>
              <a:rPr 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Karyotype: 45,XO,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females  </a:t>
            </a:r>
          </a:p>
          <a:p>
            <a:endParaRPr lang="ar-S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7EFEF9-1149-4436-8E28-DD87F9096877}"/>
              </a:ext>
            </a:extLst>
          </p:cNvPr>
          <p:cNvSpPr txBox="1"/>
          <p:nvPr/>
        </p:nvSpPr>
        <p:spPr>
          <a:xfrm>
            <a:off x="6781471" y="1550177"/>
            <a:ext cx="375808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Klinefelter Syndrome</a:t>
            </a:r>
            <a:endParaRPr lang="ar-SA" sz="1600" dirty="0">
              <a:solidFill>
                <a:srgbClr val="7030A0"/>
              </a:solidFill>
            </a:endParaRPr>
          </a:p>
          <a:p>
            <a:pPr algn="ctr"/>
            <a:r>
              <a:rPr 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Karyotype: </a:t>
            </a:r>
            <a:r>
              <a:rPr 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47,XXY males</a:t>
            </a:r>
            <a:endParaRPr lang="ar-SA" sz="1600" b="1" dirty="0">
              <a:solidFill>
                <a:srgbClr val="7030A0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8338830-664E-4ABF-A8E6-17E79E36F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425" y="5085361"/>
            <a:ext cx="2441099" cy="157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FD168BA-544F-4370-B1AE-E834E1F47E31}"/>
              </a:ext>
            </a:extLst>
          </p:cNvPr>
          <p:cNvSpPr/>
          <p:nvPr/>
        </p:nvSpPr>
        <p:spPr>
          <a:xfrm>
            <a:off x="3551750" y="6138909"/>
            <a:ext cx="517270" cy="5139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DBC2111-D55A-4159-B980-0BE50D36B7E0}"/>
              </a:ext>
            </a:extLst>
          </p:cNvPr>
          <p:cNvCxnSpPr>
            <a:cxnSpLocks/>
          </p:cNvCxnSpPr>
          <p:nvPr/>
        </p:nvCxnSpPr>
        <p:spPr>
          <a:xfrm>
            <a:off x="4132357" y="6395223"/>
            <a:ext cx="4912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A801ACF-EFD0-4AAB-A4E3-EC51A52DEAAC}"/>
              </a:ext>
            </a:extLst>
          </p:cNvPr>
          <p:cNvSpPr txBox="1"/>
          <p:nvPr/>
        </p:nvSpPr>
        <p:spPr>
          <a:xfrm>
            <a:off x="4606061" y="6153145"/>
            <a:ext cx="111529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00" b="1" dirty="0">
                <a:solidFill>
                  <a:schemeClr val="bg1">
                    <a:lumMod val="50000"/>
                  </a:schemeClr>
                </a:solidFill>
              </a:rPr>
              <a:t>فقط موجود</a:t>
            </a:r>
          </a:p>
          <a:p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ar-SA" sz="1100" b="1" dirty="0">
                <a:solidFill>
                  <a:schemeClr val="bg1">
                    <a:lumMod val="50000"/>
                  </a:schemeClr>
                </a:solidFill>
              </a:rPr>
              <a:t>كروموسوم</a:t>
            </a:r>
          </a:p>
        </p:txBody>
      </p:sp>
      <p:pic>
        <p:nvPicPr>
          <p:cNvPr id="15" name="Picture 9" descr="karyotype_klinef">
            <a:extLst>
              <a:ext uri="{FF2B5EF4-FFF2-40B4-BE49-F238E27FC236}">
                <a16:creationId xmlns:a16="http://schemas.microsoft.com/office/drawing/2014/main" id="{307FDF66-76E7-4B64-8189-EA68F943C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271" y="5142439"/>
            <a:ext cx="2082729" cy="147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8A5F2322-113D-48A7-9C04-8D8D3B9A7385}"/>
              </a:ext>
            </a:extLst>
          </p:cNvPr>
          <p:cNvSpPr/>
          <p:nvPr/>
        </p:nvSpPr>
        <p:spPr>
          <a:xfrm>
            <a:off x="7832520" y="6150422"/>
            <a:ext cx="471754" cy="4454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B2B761-2076-48A7-B142-FF3E5CF297B4}"/>
              </a:ext>
            </a:extLst>
          </p:cNvPr>
          <p:cNvSpPr txBox="1"/>
          <p:nvPr/>
        </p:nvSpPr>
        <p:spPr>
          <a:xfrm>
            <a:off x="861135" y="2277683"/>
            <a:ext cx="5119491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Occurring in 1 in 4000 phenotypic females.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As a result of </a:t>
            </a:r>
            <a:r>
              <a:rPr lang="en-US" sz="1600" dirty="0">
                <a:solidFill>
                  <a:srgbClr val="FF0000"/>
                </a:solidFill>
              </a:rPr>
              <a:t>paternal</a:t>
            </a:r>
            <a:r>
              <a:rPr lang="en-US" sz="1600" dirty="0"/>
              <a:t> meiotic nondisjunction.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The only viable</a:t>
            </a:r>
            <a:r>
              <a:rPr lang="ar-SA" sz="1050" b="1" dirty="0"/>
              <a:t>"قابل للحياة"</a:t>
            </a:r>
            <a:r>
              <a:rPr lang="en-US" sz="1050" dirty="0"/>
              <a:t> </a:t>
            </a:r>
            <a:r>
              <a:rPr lang="en-US" sz="1600" dirty="0"/>
              <a:t>monosomy in humans.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Characteristics: Webbed</a:t>
            </a:r>
            <a:r>
              <a:rPr lang="ar-SA" sz="1050" b="1" dirty="0"/>
              <a:t>"قصيرة وعريضة"</a:t>
            </a:r>
            <a:r>
              <a:rPr lang="en-US" sz="1050" b="1" dirty="0"/>
              <a:t> </a:t>
            </a:r>
            <a:r>
              <a:rPr lang="en-US" sz="1600" dirty="0"/>
              <a:t>neck, Individuals are genetically female, not mature sexually, Sterile</a:t>
            </a:r>
            <a:r>
              <a:rPr lang="ar-SA" sz="1050" b="1" dirty="0"/>
              <a:t>"عقيم"</a:t>
            </a:r>
            <a:r>
              <a:rPr lang="en-US" sz="1600" dirty="0"/>
              <a:t>, Short stature</a:t>
            </a:r>
            <a:r>
              <a:rPr lang="ar-SA" sz="1050" b="1" dirty="0"/>
              <a:t>"قصير القامة"</a:t>
            </a:r>
            <a:r>
              <a:rPr lang="en-US" sz="1600" dirty="0"/>
              <a:t>, Broad chest, Low hairline, Streak ovaries, Normal intelligence, Normal life span.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540391-9089-415B-BBC0-5A6901601F9C}"/>
              </a:ext>
            </a:extLst>
          </p:cNvPr>
          <p:cNvSpPr txBox="1"/>
          <p:nvPr/>
        </p:nvSpPr>
        <p:spPr>
          <a:xfrm>
            <a:off x="6060528" y="2259793"/>
            <a:ext cx="5191296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_tradnl" sz="1600" dirty="0"/>
              <a:t>1/600 males, </a:t>
            </a:r>
            <a:r>
              <a:rPr lang="en-US" sz="1600" dirty="0"/>
              <a:t>due to nondisjunction of X chromosomes during meiosis I in females. </a:t>
            </a:r>
            <a:r>
              <a:rPr lang="en-US" sz="1600" dirty="0">
                <a:solidFill>
                  <a:srgbClr val="FF0000"/>
                </a:solidFill>
              </a:rPr>
              <a:t>(maternal)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Male sex organs; unusually small testes which</a:t>
            </a:r>
            <a:r>
              <a:rPr lang="en-US" sz="1600" dirty="0">
                <a:solidFill>
                  <a:srgbClr val="000000"/>
                </a:solidFill>
              </a:rPr>
              <a:t> fail to produce normal levels of testosterone</a:t>
            </a:r>
            <a:r>
              <a:rPr lang="en-US" sz="1600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sz="1600" dirty="0"/>
              <a:t>breast enlargement </a:t>
            </a:r>
            <a:r>
              <a:rPr lang="en-US" sz="1600" dirty="0">
                <a:solidFill>
                  <a:srgbClr val="000000"/>
                </a:solidFill>
              </a:rPr>
              <a:t>(</a:t>
            </a:r>
            <a:r>
              <a:rPr lang="en-US" sz="1600" dirty="0" err="1">
                <a:solidFill>
                  <a:srgbClr val="000000"/>
                </a:solidFill>
              </a:rPr>
              <a:t>gynaecomastia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ar-SA" sz="1050" b="1" dirty="0">
                <a:solidFill>
                  <a:srgbClr val="000000"/>
                </a:solidFill>
              </a:rPr>
              <a:t>"تثدي الرجل"</a:t>
            </a:r>
            <a:r>
              <a:rPr lang="en-US" sz="1600" dirty="0">
                <a:solidFill>
                  <a:srgbClr val="000000"/>
                </a:solidFill>
              </a:rPr>
              <a:t>) </a:t>
            </a:r>
            <a:r>
              <a:rPr lang="en-US" sz="1600" dirty="0"/>
              <a:t>and other feminine body characteristic.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0000"/>
                </a:solidFill>
              </a:rPr>
              <a:t>Patients are taller and thinner than average and may have a slight reduction </a:t>
            </a:r>
            <a:r>
              <a:rPr lang="en-US" sz="1600" dirty="0"/>
              <a:t>in IQ but </a:t>
            </a:r>
            <a:r>
              <a:rPr lang="en-US" sz="1600" dirty="0">
                <a:solidFill>
                  <a:srgbClr val="000000"/>
                </a:solidFill>
              </a:rPr>
              <a:t>generally they have n</a:t>
            </a:r>
            <a:r>
              <a:rPr lang="en-US" sz="1600" dirty="0"/>
              <a:t>ormal intelligence.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N</a:t>
            </a:r>
            <a:r>
              <a:rPr lang="en-US" sz="1600" dirty="0">
                <a:solidFill>
                  <a:srgbClr val="000000"/>
                </a:solidFill>
              </a:rPr>
              <a:t>o spermatogenesis </a:t>
            </a:r>
            <a:r>
              <a:rPr lang="en-US" sz="1600" dirty="0">
                <a:sym typeface="Wingdings" pitchFamily="2" charset="2"/>
              </a:rPr>
              <a:t> </a:t>
            </a:r>
            <a:r>
              <a:rPr lang="en-US" sz="1600" dirty="0"/>
              <a:t>sterile</a:t>
            </a:r>
          </a:p>
          <a:p>
            <a:pPr>
              <a:buClr>
                <a:srgbClr val="7030A0"/>
              </a:buClr>
            </a:pPr>
            <a:endParaRPr lang="en-US" sz="1600" dirty="0">
              <a:solidFill>
                <a:srgbClr val="00B05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2C28E75-3DE4-44CA-833B-53D7B99C6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3932" y="5190084"/>
            <a:ext cx="2453355" cy="1381990"/>
          </a:xfrm>
          <a:prstGeom prst="rect">
            <a:avLst/>
          </a:prstGeom>
        </p:spPr>
      </p:pic>
      <p:sp>
        <p:nvSpPr>
          <p:cNvPr id="20" name="Title 4">
            <a:extLst>
              <a:ext uri="{FF2B5EF4-FFF2-40B4-BE49-F238E27FC236}">
                <a16:creationId xmlns:a16="http://schemas.microsoft.com/office/drawing/2014/main" id="{4DD09D0F-5E2B-434F-B76C-7640816DE341}"/>
              </a:ext>
            </a:extLst>
          </p:cNvPr>
          <p:cNvSpPr txBox="1">
            <a:spLocks/>
          </p:cNvSpPr>
          <p:nvPr/>
        </p:nvSpPr>
        <p:spPr>
          <a:xfrm>
            <a:off x="916387" y="900732"/>
            <a:ext cx="4962629" cy="630807"/>
          </a:xfrm>
          <a:prstGeom prst="roundRect">
            <a:avLst/>
          </a:prstGeom>
          <a:solidFill>
            <a:srgbClr val="F9F9F9">
              <a:alpha val="74118"/>
            </a:srgb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NUMERICAL CHROMOSOMAL ANOMALIES </a:t>
            </a:r>
          </a:p>
          <a:p>
            <a:r>
              <a:rPr lang="ar-SA" sz="1800" dirty="0">
                <a:solidFill>
                  <a:schemeClr val="tx2"/>
                </a:solidFill>
              </a:rPr>
              <a:t>"</a:t>
            </a:r>
            <a:r>
              <a:rPr lang="en-US" sz="1800" dirty="0">
                <a:solidFill>
                  <a:schemeClr val="tx2"/>
                </a:solidFill>
              </a:rPr>
              <a:t>Numerical anomalies </a:t>
            </a:r>
            <a:r>
              <a:rPr lang="en-US" sz="1800" b="1" dirty="0">
                <a:solidFill>
                  <a:schemeClr val="tx2"/>
                </a:solidFill>
              </a:rPr>
              <a:t>in Sex chromosomes </a:t>
            </a:r>
            <a:r>
              <a:rPr lang="ar-SA" sz="1800" b="1" dirty="0">
                <a:solidFill>
                  <a:schemeClr val="tx2"/>
                </a:solidFill>
              </a:rPr>
              <a:t>"</a:t>
            </a:r>
            <a:endParaRPr lang="en-US" sz="2000" dirty="0"/>
          </a:p>
        </p:txBody>
      </p:sp>
      <p:sp>
        <p:nvSpPr>
          <p:cNvPr id="21" name="مستطيل 2">
            <a:extLst>
              <a:ext uri="{FF2B5EF4-FFF2-40B4-BE49-F238E27FC236}">
                <a16:creationId xmlns:a16="http://schemas.microsoft.com/office/drawing/2014/main" id="{D36483DF-494C-4D91-9D9F-631F99E67DE0}"/>
              </a:ext>
            </a:extLst>
          </p:cNvPr>
          <p:cNvSpPr/>
          <p:nvPr/>
        </p:nvSpPr>
        <p:spPr>
          <a:xfrm>
            <a:off x="-1" y="8879"/>
            <a:ext cx="7989903" cy="221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Objective 3b: Understand the common numerical sex chromosome disorders: Turner`s &amp; Klinefelter`s syndromes</a:t>
            </a:r>
          </a:p>
        </p:txBody>
      </p:sp>
      <p:sp>
        <p:nvSpPr>
          <p:cNvPr id="22" name="مربع نص 1">
            <a:extLst>
              <a:ext uri="{FF2B5EF4-FFF2-40B4-BE49-F238E27FC236}">
                <a16:creationId xmlns:a16="http://schemas.microsoft.com/office/drawing/2014/main" id="{B83B3511-79CE-4F2E-BCB0-A2728F06D22D}"/>
              </a:ext>
            </a:extLst>
          </p:cNvPr>
          <p:cNvSpPr txBox="1"/>
          <p:nvPr/>
        </p:nvSpPr>
        <p:spPr>
          <a:xfrm>
            <a:off x="1528138" y="4259508"/>
            <a:ext cx="3732006" cy="738664"/>
          </a:xfrm>
          <a:prstGeom prst="rect">
            <a:avLst/>
          </a:prstGeom>
          <a:solidFill>
            <a:srgbClr val="E7F4F5"/>
          </a:solidFill>
          <a:ln>
            <a:solidFill>
              <a:srgbClr val="A059E0"/>
            </a:solidFill>
          </a:ln>
        </p:spPr>
        <p:txBody>
          <a:bodyPr wrap="square" rtlCol="1">
            <a:spAutoFit/>
          </a:bodyPr>
          <a:lstStyle/>
          <a:p>
            <a:pPr>
              <a:buClr>
                <a:srgbClr val="7030A0"/>
              </a:buClr>
            </a:pPr>
            <a:r>
              <a:rPr lang="en-US" sz="1400" dirty="0">
                <a:solidFill>
                  <a:srgbClr val="00B050"/>
                </a:solidFill>
              </a:rPr>
              <a:t>The dominant of this abnormality is the paternal genetic material(most of the time), so it may be maternal sometimes.</a:t>
            </a:r>
            <a:endParaRPr lang="ar-SA" sz="1400" dirty="0">
              <a:solidFill>
                <a:srgbClr val="00B050"/>
              </a:solidFill>
            </a:endParaRPr>
          </a:p>
        </p:txBody>
      </p:sp>
      <p:sp>
        <p:nvSpPr>
          <p:cNvPr id="23" name="مربع نص 1">
            <a:extLst>
              <a:ext uri="{FF2B5EF4-FFF2-40B4-BE49-F238E27FC236}">
                <a16:creationId xmlns:a16="http://schemas.microsoft.com/office/drawing/2014/main" id="{514EB25D-DC84-485F-A834-8DEE6D60E620}"/>
              </a:ext>
            </a:extLst>
          </p:cNvPr>
          <p:cNvSpPr txBox="1"/>
          <p:nvPr/>
        </p:nvSpPr>
        <p:spPr>
          <a:xfrm>
            <a:off x="6580228" y="4733985"/>
            <a:ext cx="2504583" cy="307777"/>
          </a:xfrm>
          <a:prstGeom prst="rect">
            <a:avLst/>
          </a:prstGeom>
          <a:solidFill>
            <a:srgbClr val="E7F4F5"/>
          </a:solidFill>
          <a:ln>
            <a:solidFill>
              <a:srgbClr val="A059E0"/>
            </a:solidFill>
          </a:ln>
        </p:spPr>
        <p:txBody>
          <a:bodyPr wrap="square" rtlCol="1">
            <a:spAutoFit/>
          </a:bodyPr>
          <a:lstStyle/>
          <a:p>
            <a:pPr>
              <a:buClr>
                <a:srgbClr val="7030A0"/>
              </a:buClr>
            </a:pPr>
            <a:r>
              <a:rPr lang="en-US" sz="1400" dirty="0">
                <a:solidFill>
                  <a:srgbClr val="00B050"/>
                </a:solidFill>
              </a:rPr>
              <a:t>This one is caused by the mother.</a:t>
            </a:r>
          </a:p>
        </p:txBody>
      </p:sp>
    </p:spTree>
    <p:extLst>
      <p:ext uri="{BB962C8B-B14F-4D97-AF65-F5344CB8AC3E}">
        <p14:creationId xmlns:p14="http://schemas.microsoft.com/office/powerpoint/2010/main" val="247600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age3.slideserve.com/6730768/slide5-n.jpg">
            <a:extLst>
              <a:ext uri="{FF2B5EF4-FFF2-40B4-BE49-F238E27FC236}">
                <a16:creationId xmlns:a16="http://schemas.microsoft.com/office/drawing/2014/main" id="{B203F1EF-D700-461F-8965-EAB31E967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299" y="1482571"/>
            <a:ext cx="7803471" cy="5158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E5090F5-683B-45CC-86F5-5861CD37B17E}"/>
              </a:ext>
            </a:extLst>
          </p:cNvPr>
          <p:cNvSpPr/>
          <p:nvPr/>
        </p:nvSpPr>
        <p:spPr>
          <a:xfrm>
            <a:off x="6083039" y="5973189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SA" sz="1400" b="1" dirty="0">
                <a:solidFill>
                  <a:srgbClr val="FF0000"/>
                </a:solidFill>
                <a:latin typeface="+mj-lt"/>
              </a:rPr>
              <a:t>*ممكن يعطونك الكاريو تايب و يسألونك عن أي أبنورمال أو العكس، يعني يعطونك السيندروم و يقولون لك اختر الكاريوتايب تبع هذا السيندروم. </a:t>
            </a:r>
            <a:endParaRPr lang="en-US" sz="1400" b="1" dirty="0">
              <a:solidFill>
                <a:srgbClr val="FF0000"/>
              </a:solidFill>
              <a:latin typeface="+mj-lt"/>
            </a:endParaRPr>
          </a:p>
          <a:p>
            <a:pPr algn="r"/>
            <a:r>
              <a:rPr lang="ar-SA" sz="1400" b="1" dirty="0">
                <a:solidFill>
                  <a:srgbClr val="FF0000"/>
                </a:solidFill>
                <a:latin typeface="+mj-lt"/>
              </a:rPr>
              <a:t>او ما الطرف المسبب للأبنورمالِتي الفلاني ؟ (الام او الاب)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9BFE56D6-8176-43DC-ADA3-4D121A7E7C8C}"/>
              </a:ext>
            </a:extLst>
          </p:cNvPr>
          <p:cNvSpPr txBox="1">
            <a:spLocks/>
          </p:cNvSpPr>
          <p:nvPr/>
        </p:nvSpPr>
        <p:spPr>
          <a:xfrm>
            <a:off x="916387" y="900732"/>
            <a:ext cx="4962629" cy="630807"/>
          </a:xfrm>
          <a:prstGeom prst="roundRect">
            <a:avLst/>
          </a:prstGeom>
          <a:solidFill>
            <a:srgbClr val="F9F9F9">
              <a:alpha val="74118"/>
            </a:srgb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NUMERICAL CHROMOSOMAL ANOMALIES </a:t>
            </a:r>
          </a:p>
          <a:p>
            <a:r>
              <a:rPr lang="ar-SA" sz="1800" dirty="0">
                <a:solidFill>
                  <a:schemeClr val="tx2"/>
                </a:solidFill>
              </a:rPr>
              <a:t>"</a:t>
            </a:r>
            <a:r>
              <a:rPr lang="en-US" sz="1800" dirty="0">
                <a:solidFill>
                  <a:schemeClr val="tx2"/>
                </a:solidFill>
              </a:rPr>
              <a:t>Numerical anomalies </a:t>
            </a:r>
            <a:r>
              <a:rPr lang="en-US" sz="1800" b="1" dirty="0">
                <a:solidFill>
                  <a:schemeClr val="tx2"/>
                </a:solidFill>
              </a:rPr>
              <a:t>in Sex chromosomes </a:t>
            </a:r>
            <a:r>
              <a:rPr lang="ar-SA" sz="1800" b="1" dirty="0">
                <a:solidFill>
                  <a:schemeClr val="tx2"/>
                </a:solidFill>
              </a:rPr>
              <a:t>"</a:t>
            </a:r>
            <a:endParaRPr lang="en-US" sz="2000" dirty="0"/>
          </a:p>
        </p:txBody>
      </p:sp>
      <p:sp>
        <p:nvSpPr>
          <p:cNvPr id="11" name="مستطيل 2">
            <a:extLst>
              <a:ext uri="{FF2B5EF4-FFF2-40B4-BE49-F238E27FC236}">
                <a16:creationId xmlns:a16="http://schemas.microsoft.com/office/drawing/2014/main" id="{D4F1F2AD-388F-40D3-8AE8-86E635C2EA99}"/>
              </a:ext>
            </a:extLst>
          </p:cNvPr>
          <p:cNvSpPr/>
          <p:nvPr/>
        </p:nvSpPr>
        <p:spPr>
          <a:xfrm>
            <a:off x="-1" y="8879"/>
            <a:ext cx="7989903" cy="221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Objective 3b: Understand the common numerical sex chromosome disorders: Turner`s &amp; Klinefelter`s syndromes</a:t>
            </a:r>
          </a:p>
        </p:txBody>
      </p:sp>
    </p:spTree>
    <p:extLst>
      <p:ext uri="{BB962C8B-B14F-4D97-AF65-F5344CB8AC3E}">
        <p14:creationId xmlns:p14="http://schemas.microsoft.com/office/powerpoint/2010/main" val="3450526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FAA4B6-70FD-4649-8B81-25C362AA44D3}"/>
              </a:ext>
            </a:extLst>
          </p:cNvPr>
          <p:cNvSpPr txBox="1"/>
          <p:nvPr/>
        </p:nvSpPr>
        <p:spPr>
          <a:xfrm>
            <a:off x="878891" y="1873189"/>
            <a:ext cx="10650500" cy="29361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The presence of more than one genetically distinct</a:t>
            </a:r>
            <a:r>
              <a:rPr lang="en-US" sz="1400" b="1" dirty="0"/>
              <a:t> </a:t>
            </a:r>
            <a:r>
              <a:rPr lang="en-US" sz="2000" dirty="0"/>
              <a:t>cell line in the body.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A mosaic individual is made of 2 (or more) cell populations, </a:t>
            </a:r>
            <a:r>
              <a:rPr lang="en-US" sz="2000" dirty="0">
                <a:solidFill>
                  <a:srgbClr val="FF0000"/>
                </a:solidFill>
              </a:rPr>
              <a:t>coming from </a:t>
            </a:r>
            <a:r>
              <a:rPr lang="en-US" sz="2000" b="1" u="sng" dirty="0">
                <a:solidFill>
                  <a:srgbClr val="FF0000"/>
                </a:solidFill>
              </a:rPr>
              <a:t>only 1 zygote</a:t>
            </a:r>
            <a:r>
              <a:rPr lang="en-US" sz="2000" u="sng" dirty="0"/>
              <a:t>.</a:t>
            </a:r>
          </a:p>
          <a:p>
            <a:pPr marL="285750" indent="-285750">
              <a:lnSpc>
                <a:spcPct val="80000"/>
              </a:lnSpc>
              <a:buClr>
                <a:srgbClr val="7030A0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Is denoted by a slash between the various clones observed </a:t>
            </a:r>
            <a:r>
              <a:rPr lang="ar-SA" sz="1100" dirty="0"/>
              <a:t>"كيف يكتب الكاريوتايب"</a:t>
            </a:r>
            <a:r>
              <a:rPr lang="en-US" sz="2000" dirty="0"/>
              <a:t> e.g</a:t>
            </a:r>
            <a:r>
              <a:rPr lang="en-US" dirty="0">
                <a:solidFill>
                  <a:srgbClr val="FF0000"/>
                </a:solidFill>
              </a:rPr>
              <a:t>.(46, XY / 47, XY, +21). </a:t>
            </a:r>
            <a:endParaRPr lang="en-US" sz="2000" dirty="0">
              <a:solidFill>
                <a:srgbClr val="FF0000"/>
              </a:solidFill>
            </a:endParaRPr>
          </a:p>
          <a:p>
            <a:pPr marL="285750" indent="-285750">
              <a:lnSpc>
                <a:spcPct val="80000"/>
              </a:lnSpc>
              <a:buClr>
                <a:srgbClr val="7030A0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Numerical mosaic anomaly is usually due to </a:t>
            </a:r>
            <a:r>
              <a:rPr lang="en-US" sz="2000" u="sng" dirty="0"/>
              <a:t>a </a:t>
            </a:r>
            <a:r>
              <a:rPr lang="en-US" sz="2000" b="1" u="sng" dirty="0"/>
              <a:t>mitotic</a:t>
            </a:r>
            <a:r>
              <a:rPr lang="en-US" sz="2000" u="sng" dirty="0"/>
              <a:t> non-disjunction</a:t>
            </a:r>
            <a:r>
              <a:rPr lang="en-US" sz="2000" dirty="0"/>
              <a:t>.</a:t>
            </a:r>
          </a:p>
          <a:p>
            <a:pPr marL="285750" indent="-285750">
              <a:lnSpc>
                <a:spcPct val="80000"/>
              </a:lnSpc>
              <a:buClr>
                <a:srgbClr val="7030A0"/>
              </a:buClr>
              <a:buFont typeface="Wingdings" panose="05000000000000000000" pitchFamily="2" charset="2"/>
              <a:buChar char="Ø"/>
              <a:defRPr/>
            </a:pPr>
            <a:r>
              <a:rPr lang="en-US" sz="2000" b="1" dirty="0"/>
              <a:t>A mosaic must not be confused with a chimeras.</a:t>
            </a:r>
          </a:p>
          <a:p>
            <a:pPr>
              <a:lnSpc>
                <a:spcPct val="80000"/>
              </a:lnSpc>
              <a:buClr>
                <a:srgbClr val="7030A0"/>
              </a:buClr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Clr>
                <a:srgbClr val="7030A0"/>
              </a:buClr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 marL="285750" indent="-285750">
              <a:lnSpc>
                <a:spcPct val="80000"/>
              </a:lnSpc>
              <a:buClr>
                <a:srgbClr val="7030A0"/>
              </a:buClr>
              <a:buFont typeface="Wingdings" panose="05000000000000000000" pitchFamily="2" charset="2"/>
              <a:buChar char="Ø"/>
              <a:defRPr/>
            </a:pPr>
            <a:r>
              <a:rPr lang="en-US" dirty="0" err="1">
                <a:solidFill>
                  <a:srgbClr val="FF0000"/>
                </a:solidFill>
              </a:rPr>
              <a:t>Chimerism</a:t>
            </a:r>
            <a:r>
              <a:rPr lang="en-US" dirty="0">
                <a:solidFill>
                  <a:srgbClr val="FF0000"/>
                </a:solidFill>
              </a:rPr>
              <a:t> is the presence in an individual of two or more genetically distinct cell lines derive from </a:t>
            </a:r>
            <a:r>
              <a:rPr lang="en-US" b="1" dirty="0">
                <a:solidFill>
                  <a:srgbClr val="FF0000"/>
                </a:solidFill>
              </a:rPr>
              <a:t>more than one zygote</a:t>
            </a:r>
            <a:r>
              <a:rPr lang="en-US" dirty="0">
                <a:solidFill>
                  <a:srgbClr val="FF0000"/>
                </a:solidFill>
              </a:rPr>
              <a:t> (e.g. 2 sperms fertilize 2 ova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u="sng" dirty="0">
                <a:solidFill>
                  <a:srgbClr val="FF0000"/>
                </a:solidFill>
                <a:sym typeface="Wingdings" pitchFamily="2" charset="2"/>
              </a:rPr>
              <a:t>2 zygotes that fuse to form 1 embryo.)</a:t>
            </a:r>
            <a:endParaRPr lang="en-US" u="sng" dirty="0">
              <a:solidFill>
                <a:srgbClr val="FF0000"/>
              </a:solidFill>
            </a:endParaRPr>
          </a:p>
          <a:p>
            <a:pPr>
              <a:buClr>
                <a:srgbClr val="7030A0"/>
              </a:buClr>
            </a:pPr>
            <a:endParaRPr lang="en-US" dirty="0"/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endParaRPr lang="ar-SA" dirty="0"/>
          </a:p>
        </p:txBody>
      </p:sp>
      <p:pic>
        <p:nvPicPr>
          <p:cNvPr id="6" name="Content Placeholder 3" descr="Snip20171016_29.png">
            <a:extLst>
              <a:ext uri="{FF2B5EF4-FFF2-40B4-BE49-F238E27FC236}">
                <a16:creationId xmlns:a16="http://schemas.microsoft.com/office/drawing/2014/main" id="{F469EB50-D554-4E62-90AB-E6062C193D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11" r="-616"/>
          <a:stretch/>
        </p:blipFill>
        <p:spPr>
          <a:xfrm>
            <a:off x="9130639" y="4016188"/>
            <a:ext cx="2525741" cy="28018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85F0DE8-56E7-42FB-AFFD-E6C65AA40C72}"/>
              </a:ext>
            </a:extLst>
          </p:cNvPr>
          <p:cNvSpPr/>
          <p:nvPr/>
        </p:nvSpPr>
        <p:spPr>
          <a:xfrm>
            <a:off x="364351" y="5987474"/>
            <a:ext cx="44859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400" dirty="0">
                <a:solidFill>
                  <a:srgbClr val="00B050"/>
                </a:solidFill>
              </a:rPr>
              <a:t>Chimerism isn’t important for us (in exam) but it’s mentioned to let us know the deference between them</a:t>
            </a:r>
            <a:r>
              <a:rPr lang="ar-SA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15" name="Arrow: Bent 14">
            <a:extLst>
              <a:ext uri="{FF2B5EF4-FFF2-40B4-BE49-F238E27FC236}">
                <a16:creationId xmlns:a16="http://schemas.microsoft.com/office/drawing/2014/main" id="{1F7151A1-B9D6-46F9-B8CB-B3878F3450B7}"/>
              </a:ext>
            </a:extLst>
          </p:cNvPr>
          <p:cNvSpPr/>
          <p:nvPr/>
        </p:nvSpPr>
        <p:spPr>
          <a:xfrm rot="5400000">
            <a:off x="5939131" y="3481581"/>
            <a:ext cx="166645" cy="311287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6603DC86-8C96-4439-8136-72AA2AD20AAC}"/>
              </a:ext>
            </a:extLst>
          </p:cNvPr>
          <p:cNvSpPr txBox="1">
            <a:spLocks/>
          </p:cNvSpPr>
          <p:nvPr/>
        </p:nvSpPr>
        <p:spPr>
          <a:xfrm>
            <a:off x="840585" y="984086"/>
            <a:ext cx="2692726" cy="605018"/>
          </a:xfrm>
          <a:prstGeom prst="roundRect">
            <a:avLst/>
          </a:prstGeom>
          <a:solidFill>
            <a:srgbClr val="F9F9F9">
              <a:alpha val="74118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MOSAICISM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ar-SA" sz="1050" dirty="0"/>
          </a:p>
        </p:txBody>
      </p:sp>
      <p:sp>
        <p:nvSpPr>
          <p:cNvPr id="14" name="مستطيل 2">
            <a:extLst>
              <a:ext uri="{FF2B5EF4-FFF2-40B4-BE49-F238E27FC236}">
                <a16:creationId xmlns:a16="http://schemas.microsoft.com/office/drawing/2014/main" id="{8A396810-6431-4645-B27E-1986D9F11ACB}"/>
              </a:ext>
            </a:extLst>
          </p:cNvPr>
          <p:cNvSpPr/>
          <p:nvPr/>
        </p:nvSpPr>
        <p:spPr>
          <a:xfrm>
            <a:off x="0" y="0"/>
            <a:ext cx="5651500" cy="234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/>
              <a:t>Objective 3: </a:t>
            </a:r>
            <a:r>
              <a:rPr lang="en-US" dirty="0">
                <a:solidFill>
                  <a:schemeClr val="bg1"/>
                </a:solidFill>
              </a:rPr>
              <a:t>Classify chromosomal abnormalities: Numerical </a:t>
            </a:r>
          </a:p>
        </p:txBody>
      </p:sp>
      <p:sp>
        <p:nvSpPr>
          <p:cNvPr id="16" name="مربع نص 1">
            <a:extLst>
              <a:ext uri="{FF2B5EF4-FFF2-40B4-BE49-F238E27FC236}">
                <a16:creationId xmlns:a16="http://schemas.microsoft.com/office/drawing/2014/main" id="{24807850-03DA-40B1-9934-F6D958C06F21}"/>
              </a:ext>
            </a:extLst>
          </p:cNvPr>
          <p:cNvSpPr txBox="1"/>
          <p:nvPr/>
        </p:nvSpPr>
        <p:spPr>
          <a:xfrm>
            <a:off x="1251744" y="4327963"/>
            <a:ext cx="6927056" cy="523220"/>
          </a:xfrm>
          <a:prstGeom prst="rect">
            <a:avLst/>
          </a:prstGeom>
          <a:solidFill>
            <a:srgbClr val="E7F4F5"/>
          </a:solidFill>
          <a:ln>
            <a:solidFill>
              <a:srgbClr val="A059E0"/>
            </a:solidFill>
          </a:ln>
        </p:spPr>
        <p:txBody>
          <a:bodyPr wrap="square" rtlCol="1">
            <a:spAutoFit/>
          </a:bodyPr>
          <a:lstStyle/>
          <a:p>
            <a:r>
              <a:rPr lang="en-US" sz="1400" dirty="0"/>
              <a:t> </a:t>
            </a:r>
            <a:r>
              <a:rPr lang="ar-SA" sz="1400" dirty="0">
                <a:solidFill>
                  <a:srgbClr val="00B050"/>
                </a:solidFill>
              </a:rPr>
              <a:t>This abnormality </a:t>
            </a:r>
            <a:r>
              <a:rPr lang="en-US" sz="1400" dirty="0">
                <a:solidFill>
                  <a:srgbClr val="00B050"/>
                </a:solidFill>
              </a:rPr>
              <a:t>(mosaicism)</a:t>
            </a:r>
            <a:r>
              <a:rPr lang="ar-SA" sz="1400" dirty="0">
                <a:solidFill>
                  <a:srgbClr val="00B050"/>
                </a:solidFill>
              </a:rPr>
              <a:t> well develop after fertilization as a non-disjunction abnormality in the zygote. While in chimerism there’s two normal zygotes are fused together.</a:t>
            </a:r>
          </a:p>
        </p:txBody>
      </p:sp>
      <p:sp>
        <p:nvSpPr>
          <p:cNvPr id="17" name="مربع نص 1">
            <a:extLst>
              <a:ext uri="{FF2B5EF4-FFF2-40B4-BE49-F238E27FC236}">
                <a16:creationId xmlns:a16="http://schemas.microsoft.com/office/drawing/2014/main" id="{B3F6762A-3E23-4AD5-B2E1-F4BCC3C6FE3A}"/>
              </a:ext>
            </a:extLst>
          </p:cNvPr>
          <p:cNvSpPr txBox="1"/>
          <p:nvPr/>
        </p:nvSpPr>
        <p:spPr>
          <a:xfrm>
            <a:off x="1265390" y="3343674"/>
            <a:ext cx="4531728" cy="307777"/>
          </a:xfrm>
          <a:prstGeom prst="rect">
            <a:avLst/>
          </a:prstGeom>
          <a:solidFill>
            <a:srgbClr val="E7F4F5"/>
          </a:solidFill>
          <a:ln>
            <a:solidFill>
              <a:srgbClr val="A059E0"/>
            </a:solidFill>
          </a:ln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00B050"/>
                </a:solidFill>
              </a:rPr>
              <a:t>What’s the difference between mosaicism and the chimerism</a:t>
            </a:r>
            <a:r>
              <a:rPr lang="en-US" sz="1400" dirty="0">
                <a:solidFill>
                  <a:srgbClr val="00B050"/>
                </a:solidFill>
              </a:rPr>
              <a:t>?</a:t>
            </a:r>
            <a:endParaRPr lang="ar-SA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74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2C38D55A-B153-485B-9145-03A29223091F}"/>
              </a:ext>
            </a:extLst>
          </p:cNvPr>
          <p:cNvSpPr txBox="1">
            <a:spLocks/>
          </p:cNvSpPr>
          <p:nvPr/>
        </p:nvSpPr>
        <p:spPr>
          <a:xfrm>
            <a:off x="850658" y="647431"/>
            <a:ext cx="5473942" cy="1189616"/>
          </a:xfrm>
          <a:prstGeom prst="roundRect">
            <a:avLst/>
          </a:prstGeom>
          <a:solidFill>
            <a:srgbClr val="F9F9F9">
              <a:alpha val="72941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105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4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STRUCTURAL CHROMOSOMAL ANOMALIES</a:t>
            </a:r>
            <a:br>
              <a:rPr lang="en-US" sz="2400" b="1" dirty="0"/>
            </a:br>
            <a:r>
              <a:rPr lang="en-US" sz="2400" b="1" cap="none" dirty="0">
                <a:solidFill>
                  <a:schemeClr val="accent1">
                    <a:lumMod val="75000"/>
                  </a:schemeClr>
                </a:solidFill>
              </a:rPr>
              <a:t>“Translocation”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4AC6C55-7D18-495A-BD77-B9782491F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055121"/>
              </p:ext>
            </p:extLst>
          </p:nvPr>
        </p:nvGraphicFramePr>
        <p:xfrm>
          <a:off x="660400" y="2053166"/>
          <a:ext cx="10775950" cy="4328160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5340350">
                  <a:extLst>
                    <a:ext uri="{9D8B030D-6E8A-4147-A177-3AD203B41FA5}">
                      <a16:colId xmlns:a16="http://schemas.microsoft.com/office/drawing/2014/main" val="3124338131"/>
                    </a:ext>
                  </a:extLst>
                </a:gridCol>
                <a:gridCol w="5435600">
                  <a:extLst>
                    <a:ext uri="{9D8B030D-6E8A-4147-A177-3AD203B41FA5}">
                      <a16:colId xmlns:a16="http://schemas.microsoft.com/office/drawing/2014/main" val="2025260627"/>
                    </a:ext>
                  </a:extLst>
                </a:gridCol>
              </a:tblGrid>
              <a:tr h="31644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</a:rPr>
                        <a:t>• </a:t>
                      </a:r>
                      <a:r>
                        <a:rPr lang="en-US" sz="2000" b="1" dirty="0" err="1">
                          <a:effectLst/>
                        </a:rPr>
                        <a:t>Robertsonian</a:t>
                      </a:r>
                      <a:r>
                        <a:rPr lang="en-US" sz="2000" b="1" dirty="0">
                          <a:effectLst/>
                        </a:rPr>
                        <a:t> translocation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</a:rPr>
                        <a:t>• Reciprocal translocation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533629"/>
                  </a:ext>
                </a:extLst>
              </a:tr>
              <a:tr h="1219836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 typeface="Tw Cen MT" panose="020B0602020104020603" pitchFamily="34" charset="0"/>
                        <a:buNone/>
                      </a:pPr>
                      <a:r>
                        <a:rPr lang="en-US" sz="1800" dirty="0"/>
                        <a:t>-  </a:t>
                      </a:r>
                      <a:r>
                        <a:rPr lang="en-US" sz="1600" dirty="0"/>
                        <a:t>Short arms of two non homologous chromosomes are lost and the long arms fuse at the centromere to form a single chromosome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/>
                        <a:t>- Confined to the acrocentric chromosomes(13, 14, 15, 21, and 22)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US" sz="1600" dirty="0"/>
                        <a:t>Although carriers have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sz="1600" dirty="0"/>
                        <a:t> only 45 chromosomes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sz="1600" dirty="0"/>
                        <a:t>in each cell, they are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sz="1600" dirty="0"/>
                        <a:t> phenotypically unaffected</a:t>
                      </a:r>
                    </a:p>
                    <a:p>
                      <a:endParaRPr lang="ar-SA" sz="1800" dirty="0"/>
                    </a:p>
                    <a:p>
                      <a:pPr rtl="1"/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 Reciprocal translocation between chromosome </a:t>
                      </a:r>
                      <a:r>
                        <a:rPr lang="en-US" sz="1800" b="1" u="sng" dirty="0">
                          <a:solidFill>
                            <a:srgbClr val="FF0000"/>
                          </a:solidFill>
                        </a:rPr>
                        <a:t>22</a:t>
                      </a:r>
                      <a:r>
                        <a:rPr lang="en-US" sz="1800" dirty="0"/>
                        <a:t> and the long arm of chromosome </a:t>
                      </a:r>
                      <a:r>
                        <a:rPr lang="en-US" sz="1800" b="1" u="sng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en-US" sz="1800" dirty="0"/>
                        <a:t> (the Philadelphia chromosome).</a:t>
                      </a:r>
                    </a:p>
                    <a:p>
                      <a:r>
                        <a:rPr lang="en-US" sz="1800" dirty="0"/>
                        <a:t>- The occurrence of this translocation in hematopoietic cells can produce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chronic myelogenous leukemia (CML)</a:t>
                      </a:r>
                    </a:p>
                    <a:p>
                      <a:endParaRPr lang="ar-SA" sz="1800" dirty="0"/>
                    </a:p>
                    <a:p>
                      <a:pPr rtl="1"/>
                      <a:endParaRPr lang="en-US" sz="1800" dirty="0"/>
                    </a:p>
                    <a:p>
                      <a:pPr rtl="1"/>
                      <a:endParaRPr lang="en-US" sz="1800" dirty="0"/>
                    </a:p>
                    <a:p>
                      <a:pPr rtl="1"/>
                      <a:endParaRPr lang="en-US" sz="1800" dirty="0"/>
                    </a:p>
                    <a:p>
                      <a:pPr rtl="1"/>
                      <a:endParaRPr lang="en-US" sz="1800" dirty="0"/>
                    </a:p>
                    <a:p>
                      <a:pPr rtl="1"/>
                      <a:endParaRPr lang="en-US" sz="1800" dirty="0"/>
                    </a:p>
                    <a:p>
                      <a:pPr rtl="1"/>
                      <a:endParaRPr lang="en-US" sz="1800" dirty="0"/>
                    </a:p>
                    <a:p>
                      <a:pPr rtl="1"/>
                      <a:endParaRPr lang="en-US" sz="1800" dirty="0"/>
                    </a:p>
                    <a:p>
                      <a:pPr rtl="1"/>
                      <a:endParaRPr lang="ar-S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001750"/>
                  </a:ext>
                </a:extLst>
              </a:tr>
            </a:tbl>
          </a:graphicData>
        </a:graphic>
      </p:graphicFrame>
      <p:pic>
        <p:nvPicPr>
          <p:cNvPr id="21" name="Content Placeholder 7" descr="Snip20171016_18.png">
            <a:extLst>
              <a:ext uri="{FF2B5EF4-FFF2-40B4-BE49-F238E27FC236}">
                <a16:creationId xmlns:a16="http://schemas.microsoft.com/office/drawing/2014/main" id="{B36FA4D7-8410-4B25-A000-7A7847A631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0" t="8552" r="907"/>
          <a:stretch/>
        </p:blipFill>
        <p:spPr>
          <a:xfrm>
            <a:off x="1171107" y="4046936"/>
            <a:ext cx="1459552" cy="2122470"/>
          </a:xfrm>
          <a:prstGeom prst="rect">
            <a:avLst/>
          </a:prstGeom>
        </p:spPr>
      </p:pic>
      <p:pic>
        <p:nvPicPr>
          <p:cNvPr id="22" name="Content Placeholder 8" descr="Snip20171016_26.png">
            <a:extLst>
              <a:ext uri="{FF2B5EF4-FFF2-40B4-BE49-F238E27FC236}">
                <a16:creationId xmlns:a16="http://schemas.microsoft.com/office/drawing/2014/main" id="{AD5DF71C-3C6B-41A7-8CB5-444B54BB2A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3" r="-4338"/>
          <a:stretch/>
        </p:blipFill>
        <p:spPr>
          <a:xfrm>
            <a:off x="3715632" y="3941800"/>
            <a:ext cx="2332743" cy="2332743"/>
          </a:xfrm>
          <a:prstGeom prst="rect">
            <a:avLst/>
          </a:prstGeom>
        </p:spPr>
      </p:pic>
      <p:pic>
        <p:nvPicPr>
          <p:cNvPr id="23" name="Content Placeholder 4" descr="Snip20171016_24.png">
            <a:extLst>
              <a:ext uri="{FF2B5EF4-FFF2-40B4-BE49-F238E27FC236}">
                <a16:creationId xmlns:a16="http://schemas.microsoft.com/office/drawing/2014/main" id="{9B4A2A6D-CF56-4211-8CB7-768878B91B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r="5838"/>
          <a:stretch/>
        </p:blipFill>
        <p:spPr>
          <a:xfrm>
            <a:off x="8721970" y="3587263"/>
            <a:ext cx="2601840" cy="2687280"/>
          </a:xfrm>
          <a:prstGeom prst="rect">
            <a:avLst/>
          </a:prstGeom>
        </p:spPr>
      </p:pic>
      <p:sp>
        <p:nvSpPr>
          <p:cNvPr id="25" name="مستطيل 2">
            <a:extLst>
              <a:ext uri="{FF2B5EF4-FFF2-40B4-BE49-F238E27FC236}">
                <a16:creationId xmlns:a16="http://schemas.microsoft.com/office/drawing/2014/main" id="{CB2C6D23-B489-4E08-B723-B5B2CFC6973F}"/>
              </a:ext>
            </a:extLst>
          </p:cNvPr>
          <p:cNvSpPr/>
          <p:nvPr/>
        </p:nvSpPr>
        <p:spPr>
          <a:xfrm>
            <a:off x="0" y="8878"/>
            <a:ext cx="5345724" cy="272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dirty="0">
                <a:solidFill>
                  <a:schemeClr val="bg1"/>
                </a:solidFill>
              </a:rPr>
              <a:t>Objective </a:t>
            </a: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3c: Recognize the main structural anomalies in chromosomes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8" name="صورة 11">
            <a:hlinkClick r:id="rId5"/>
            <a:extLst>
              <a:ext uri="{FF2B5EF4-FFF2-40B4-BE49-F238E27FC236}">
                <a16:creationId xmlns:a16="http://schemas.microsoft.com/office/drawing/2014/main" id="{1E75B12F-D865-446B-A937-D19946CE58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348" y="5027611"/>
            <a:ext cx="726644" cy="726644"/>
          </a:xfrm>
          <a:prstGeom prst="rect">
            <a:avLst/>
          </a:prstGeom>
        </p:spPr>
      </p:pic>
      <p:pic>
        <p:nvPicPr>
          <p:cNvPr id="9" name="صورة 11">
            <a:hlinkClick r:id="rId8"/>
            <a:extLst>
              <a:ext uri="{FF2B5EF4-FFF2-40B4-BE49-F238E27FC236}">
                <a16:creationId xmlns:a16="http://schemas.microsoft.com/office/drawing/2014/main" id="{DCFCCA40-E9E0-48A1-9F2F-0F0DE0541B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637" y="3941800"/>
            <a:ext cx="796455" cy="79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64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ABCB5-45E4-4899-9E29-260EFD6E5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4156" y="1983595"/>
            <a:ext cx="3151776" cy="4563660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100"/>
              </a:spcAft>
              <a:buNone/>
            </a:pPr>
            <a:r>
              <a:rPr lang="en-US" sz="2800" dirty="0"/>
              <a:t>Deletion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100"/>
              </a:spcAft>
              <a:buNone/>
            </a:pPr>
            <a:r>
              <a:rPr lang="en-US" sz="2000" dirty="0"/>
              <a:t>• Loss of a segment from a chromosome, either terminal or interstitial </a:t>
            </a:r>
            <a:endParaRPr lang="en-US" sz="600" dirty="0"/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100"/>
              </a:spcAft>
              <a:buNone/>
            </a:pPr>
            <a:r>
              <a:rPr lang="en-US" sz="2000" dirty="0"/>
              <a:t>• Invariably, but not always, results in the loss of important genetic material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00"/>
              </a:spcAft>
              <a:buNone/>
            </a:pPr>
            <a:r>
              <a:rPr lang="en-US" sz="2000" dirty="0"/>
              <a:t>• Deletion is therefore </a:t>
            </a:r>
            <a:r>
              <a:rPr lang="en-US" sz="2000" u="sng" dirty="0">
                <a:solidFill>
                  <a:srgbClr val="FF0000"/>
                </a:solidFill>
              </a:rPr>
              <a:t>an unbalanced rearrangement. 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00"/>
              </a:spcAft>
              <a:buNone/>
            </a:pPr>
            <a:r>
              <a:rPr lang="en-US" sz="2000" dirty="0"/>
              <a:t>• Indicated in nomenclature </a:t>
            </a:r>
            <a:r>
              <a:rPr lang="en-US" sz="2000" b="1" dirty="0">
                <a:solidFill>
                  <a:srgbClr val="FF0000"/>
                </a:solidFill>
              </a:rPr>
              <a:t>del</a:t>
            </a:r>
          </a:p>
          <a:p>
            <a:pPr>
              <a:lnSpc>
                <a:spcPct val="100000"/>
              </a:lnSpc>
            </a:pPr>
            <a:endParaRPr lang="ar-SA" sz="1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1EAA92-ACDD-421C-8756-079B63E51201}"/>
              </a:ext>
            </a:extLst>
          </p:cNvPr>
          <p:cNvSpPr txBox="1"/>
          <p:nvPr/>
        </p:nvSpPr>
        <p:spPr>
          <a:xfrm>
            <a:off x="171787" y="21810"/>
            <a:ext cx="35757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3c Recognize the main structural anomalies in chromosomes</a:t>
            </a:r>
          </a:p>
          <a:p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F80B59A7-E15F-444A-90E8-1B5499818061}"/>
              </a:ext>
            </a:extLst>
          </p:cNvPr>
          <p:cNvSpPr txBox="1">
            <a:spLocks/>
          </p:cNvSpPr>
          <p:nvPr/>
        </p:nvSpPr>
        <p:spPr>
          <a:xfrm>
            <a:off x="850658" y="661499"/>
            <a:ext cx="5473942" cy="1189616"/>
          </a:xfrm>
          <a:prstGeom prst="roundRect">
            <a:avLst/>
          </a:prstGeom>
          <a:solidFill>
            <a:srgbClr val="F9F9F9">
              <a:alpha val="72941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105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4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STRUCTURAL CHROMOSOMAL ANOMALIES</a:t>
            </a:r>
            <a:br>
              <a:rPr lang="en-US" sz="2400" b="1" dirty="0"/>
            </a:br>
            <a:r>
              <a:rPr lang="en-US" sz="2400" b="1" cap="none" dirty="0">
                <a:solidFill>
                  <a:schemeClr val="accent1">
                    <a:lumMod val="75000"/>
                  </a:schemeClr>
                </a:solidFill>
              </a:rPr>
              <a:t>“Deletion”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B4281EF4-9B76-4231-8293-C9544FC39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000236"/>
              </p:ext>
            </p:extLst>
          </p:nvPr>
        </p:nvGraphicFramePr>
        <p:xfrm>
          <a:off x="3587629" y="1781094"/>
          <a:ext cx="8128000" cy="4968663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58785047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7037625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Interstitial deletion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Terminal deletion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146189"/>
                  </a:ext>
                </a:extLst>
              </a:tr>
              <a:tr h="457242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490208"/>
                  </a:ext>
                </a:extLst>
              </a:tr>
            </a:tbl>
          </a:graphicData>
        </a:graphic>
      </p:graphicFrame>
      <p:pic>
        <p:nvPicPr>
          <p:cNvPr id="33" name="Picture 9" descr="http://www.cromosoma18.org/Portals/C18-SP/Images/Website/terminal%20deletion.JPG">
            <a:extLst>
              <a:ext uri="{FF2B5EF4-FFF2-40B4-BE49-F238E27FC236}">
                <a16:creationId xmlns:a16="http://schemas.microsoft.com/office/drawing/2014/main" id="{84D6C5B6-A9DA-45C0-8617-8394BF3B4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55" y="2744647"/>
            <a:ext cx="1533118" cy="1685359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D84E722-7707-414C-BD8D-65C0C9C02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1"/>
          <a:stretch>
            <a:fillRect/>
          </a:stretch>
        </p:blipFill>
        <p:spPr bwMode="auto">
          <a:xfrm>
            <a:off x="7737233" y="2856389"/>
            <a:ext cx="1480851" cy="1627847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891A85B0-9F71-4D9B-AB65-9FD2F8C6A1D3}"/>
              </a:ext>
            </a:extLst>
          </p:cNvPr>
          <p:cNvGrpSpPr/>
          <p:nvPr/>
        </p:nvGrpSpPr>
        <p:grpSpPr>
          <a:xfrm>
            <a:off x="5256006" y="2560321"/>
            <a:ext cx="2439023" cy="2699584"/>
            <a:chOff x="3657600" y="764736"/>
            <a:chExt cx="5490941" cy="4724400"/>
          </a:xfrm>
        </p:grpSpPr>
        <p:pic>
          <p:nvPicPr>
            <p:cNvPr id="36" name="Picture 3">
              <a:extLst>
                <a:ext uri="{FF2B5EF4-FFF2-40B4-BE49-F238E27FC236}">
                  <a16:creationId xmlns:a16="http://schemas.microsoft.com/office/drawing/2014/main" id="{78698A9C-91A7-41FC-889F-47CF2B3F5D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764736"/>
              <a:ext cx="5224463" cy="472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97256D4-910C-4686-AEAD-D303F8B6E5E2}"/>
                </a:ext>
              </a:extLst>
            </p:cNvPr>
            <p:cNvSpPr txBox="1"/>
            <p:nvPr/>
          </p:nvSpPr>
          <p:spPr>
            <a:xfrm>
              <a:off x="8356894" y="3443587"/>
              <a:ext cx="791647" cy="376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rgbClr val="FF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</a:t>
              </a:r>
              <a:endParaRPr lang="en-US" sz="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3EF0BEAF-AF61-45CC-86BC-C8F0BFB6B4D1}"/>
              </a:ext>
            </a:extLst>
          </p:cNvPr>
          <p:cNvSpPr/>
          <p:nvPr/>
        </p:nvSpPr>
        <p:spPr>
          <a:xfrm>
            <a:off x="5292513" y="2287449"/>
            <a:ext cx="23615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Calibri" pitchFamily="34" charset="0"/>
              </a:rPr>
              <a:t>Sample </a:t>
            </a:r>
            <a:r>
              <a:rPr lang="en-US" sz="1100" dirty="0" err="1">
                <a:solidFill>
                  <a:srgbClr val="000000"/>
                </a:solidFill>
                <a:latin typeface="Calibri" pitchFamily="34" charset="0"/>
              </a:rPr>
              <a:t>karyogram</a:t>
            </a:r>
            <a:r>
              <a:rPr lang="en-US" sz="1100" dirty="0">
                <a:solidFill>
                  <a:srgbClr val="000000"/>
                </a:solidFill>
                <a:latin typeface="Calibri" pitchFamily="34" charset="0"/>
              </a:rPr>
              <a:t> of</a:t>
            </a:r>
            <a:r>
              <a:rPr lang="en-US" sz="1100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100" i="1" dirty="0"/>
              <a:t>Terminal deletion</a:t>
            </a:r>
          </a:p>
          <a:p>
            <a:pPr>
              <a:defRPr/>
            </a:pPr>
            <a:endParaRPr lang="en-US" sz="11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9" name="Picture 2" descr="chromosome 7 deletion karyotype">
            <a:extLst>
              <a:ext uri="{FF2B5EF4-FFF2-40B4-BE49-F238E27FC236}">
                <a16:creationId xmlns:a16="http://schemas.microsoft.com/office/drawing/2014/main" id="{3E0D1CA5-C33F-474D-8670-C70CE9909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t="6734" r="3584"/>
          <a:stretch>
            <a:fillRect/>
          </a:stretch>
        </p:blipFill>
        <p:spPr bwMode="auto">
          <a:xfrm>
            <a:off x="9294247" y="2451287"/>
            <a:ext cx="2398967" cy="280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C8FAE6D-7FA2-4A50-AB18-394F23DE9C54}"/>
              </a:ext>
            </a:extLst>
          </p:cNvPr>
          <p:cNvSpPr/>
          <p:nvPr/>
        </p:nvSpPr>
        <p:spPr>
          <a:xfrm>
            <a:off x="9491783" y="5204050"/>
            <a:ext cx="21483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46,XY,del(7)(q11.23q21.2)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2604BA4-70E0-4122-8C20-A4465A6EDD46}"/>
              </a:ext>
            </a:extLst>
          </p:cNvPr>
          <p:cNvSpPr/>
          <p:nvPr/>
        </p:nvSpPr>
        <p:spPr>
          <a:xfrm>
            <a:off x="9317858" y="2208284"/>
            <a:ext cx="249619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Calibri" pitchFamily="34" charset="0"/>
              </a:rPr>
              <a:t>Sample </a:t>
            </a:r>
            <a:r>
              <a:rPr lang="en-US" sz="1100" dirty="0" err="1">
                <a:solidFill>
                  <a:srgbClr val="000000"/>
                </a:solidFill>
                <a:latin typeface="Calibri" pitchFamily="34" charset="0"/>
              </a:rPr>
              <a:t>karyogram</a:t>
            </a:r>
            <a:r>
              <a:rPr lang="en-US" sz="1100" dirty="0">
                <a:solidFill>
                  <a:srgbClr val="000000"/>
                </a:solidFill>
                <a:latin typeface="Calibri" pitchFamily="34" charset="0"/>
              </a:rPr>
              <a:t> of</a:t>
            </a:r>
            <a:r>
              <a:rPr lang="en-US" sz="1100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100" i="1" dirty="0"/>
              <a:t>Interstitial deletion</a:t>
            </a:r>
            <a:r>
              <a:rPr lang="en-US" sz="1100" i="1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46734CF-04CB-41E3-9EA0-E880E55D6423}"/>
              </a:ext>
            </a:extLst>
          </p:cNvPr>
          <p:cNvSpPr txBox="1"/>
          <p:nvPr/>
        </p:nvSpPr>
        <p:spPr>
          <a:xfrm>
            <a:off x="9683556" y="3371883"/>
            <a:ext cx="346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354D5AE-9611-4632-91F0-6C7BE090F7A8}"/>
              </a:ext>
            </a:extLst>
          </p:cNvPr>
          <p:cNvSpPr/>
          <p:nvPr/>
        </p:nvSpPr>
        <p:spPr>
          <a:xfrm>
            <a:off x="5614722" y="5204049"/>
            <a:ext cx="17171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46,XX,del(18)(q21.3)</a:t>
            </a:r>
            <a:endParaRPr lang="en-US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B5DDB09-9B44-480E-8B8C-9E290A6AADB2}"/>
              </a:ext>
            </a:extLst>
          </p:cNvPr>
          <p:cNvSpPr/>
          <p:nvPr/>
        </p:nvSpPr>
        <p:spPr>
          <a:xfrm>
            <a:off x="3620888" y="5622198"/>
            <a:ext cx="8060362" cy="11079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alibri" charset="0"/>
              </a:rPr>
              <a:t>karyotype description is as follows: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alibri" charset="0"/>
              </a:rPr>
              <a:t> </a:t>
            </a:r>
          </a:p>
          <a:p>
            <a:pPr algn="ctr"/>
            <a:r>
              <a:rPr lang="en-US" sz="1200" dirty="0">
                <a:latin typeface="Calibri" charset="0"/>
              </a:rPr>
              <a:t>-  46:  the total number of chromosomes. </a:t>
            </a:r>
          </a:p>
          <a:p>
            <a:pPr algn="ctr"/>
            <a:r>
              <a:rPr lang="en-US" sz="1200" dirty="0">
                <a:latin typeface="Calibri" charset="0"/>
              </a:rPr>
              <a:t>-  XY:  the sex chromosomes (male). </a:t>
            </a:r>
          </a:p>
          <a:p>
            <a:pPr algn="ctr"/>
            <a:r>
              <a:rPr lang="en-US" sz="1200" dirty="0">
                <a:latin typeface="Calibri" charset="0"/>
              </a:rPr>
              <a:t>-  del(7):  deletion in chromosome 7. </a:t>
            </a:r>
          </a:p>
          <a:p>
            <a:pPr algn="ctr"/>
            <a:r>
              <a:rPr lang="en-US" sz="1200" dirty="0">
                <a:latin typeface="Calibri" charset="0"/>
              </a:rPr>
              <a:t>-  (q11.23q21.2):  breakpoints of the deleted segment</a:t>
            </a:r>
            <a:r>
              <a:rPr lang="en-US" sz="1400" b="1" dirty="0">
                <a:latin typeface="Calibri" charset="0"/>
              </a:rPr>
              <a:t>. </a:t>
            </a:r>
          </a:p>
        </p:txBody>
      </p:sp>
      <p:sp>
        <p:nvSpPr>
          <p:cNvPr id="46" name="مستطيل 2">
            <a:extLst>
              <a:ext uri="{FF2B5EF4-FFF2-40B4-BE49-F238E27FC236}">
                <a16:creationId xmlns:a16="http://schemas.microsoft.com/office/drawing/2014/main" id="{228E7872-FC56-479F-B80F-4934006F4CFF}"/>
              </a:ext>
            </a:extLst>
          </p:cNvPr>
          <p:cNvSpPr/>
          <p:nvPr/>
        </p:nvSpPr>
        <p:spPr>
          <a:xfrm>
            <a:off x="0" y="8878"/>
            <a:ext cx="5345724" cy="272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dirty="0">
                <a:solidFill>
                  <a:schemeClr val="bg1"/>
                </a:solidFill>
              </a:rPr>
              <a:t>Objective </a:t>
            </a: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3c: Recognize the main structural anomalies in chromosomes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00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3FEF5293-A38A-43DA-B3DD-0BB65351893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24128" y="1874210"/>
          <a:ext cx="10876720" cy="493776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4012442">
                  <a:extLst>
                    <a:ext uri="{9D8B030D-6E8A-4147-A177-3AD203B41FA5}">
                      <a16:colId xmlns:a16="http://schemas.microsoft.com/office/drawing/2014/main" val="2574682552"/>
                    </a:ext>
                  </a:extLst>
                </a:gridCol>
                <a:gridCol w="3624191">
                  <a:extLst>
                    <a:ext uri="{9D8B030D-6E8A-4147-A177-3AD203B41FA5}">
                      <a16:colId xmlns:a16="http://schemas.microsoft.com/office/drawing/2014/main" val="2053803728"/>
                    </a:ext>
                  </a:extLst>
                </a:gridCol>
                <a:gridCol w="3240087">
                  <a:extLst>
                    <a:ext uri="{9D8B030D-6E8A-4147-A177-3AD203B41FA5}">
                      <a16:colId xmlns:a16="http://schemas.microsoft.com/office/drawing/2014/main" val="26245630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kern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Ring formation</a:t>
                      </a:r>
                      <a:r>
                        <a:rPr lang="en-US" sz="1400" b="1" kern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(Ring chromosome)</a:t>
                      </a:r>
                      <a:endParaRPr lang="ar-SA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kern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Isochromosome</a:t>
                      </a:r>
                      <a:endParaRPr lang="ar-SA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kern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• Inversion</a:t>
                      </a:r>
                      <a:endParaRPr lang="ar-SA" sz="2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9989"/>
                  </a:ext>
                </a:extLst>
              </a:tr>
              <a:tr h="1051484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800" dirty="0">
                          <a:latin typeface="+mn-lt"/>
                        </a:rPr>
                        <a:t>- A break on each arm of a chromosome </a:t>
                      </a:r>
                    </a:p>
                    <a:p>
                      <a:pPr>
                        <a:buNone/>
                      </a:pPr>
                      <a:r>
                        <a:rPr lang="en-US" sz="1800" dirty="0">
                          <a:latin typeface="+mn-lt"/>
                          <a:sym typeface="Wingdings" charset="0"/>
                        </a:rPr>
                        <a:t>- Two sticky ends</a:t>
                      </a:r>
                    </a:p>
                    <a:p>
                      <a:pPr>
                        <a:buNone/>
                      </a:pPr>
                      <a:r>
                        <a:rPr lang="en-US" sz="1800" dirty="0">
                          <a:latin typeface="+mn-lt"/>
                          <a:sym typeface="Wingdings" charset="0"/>
                        </a:rPr>
                        <a:t>- Reunion of the ends as a ring loss of the 2 distal chromosomal fragments</a:t>
                      </a:r>
                    </a:p>
                    <a:p>
                      <a:pPr>
                        <a:buFontTx/>
                        <a:buNone/>
                      </a:pPr>
                      <a:endParaRPr lang="en-US" sz="1800" dirty="0">
                        <a:latin typeface="+mn-lt"/>
                        <a:sym typeface="Wingdings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en-US" sz="1800" dirty="0">
                          <a:latin typeface="+mn-lt"/>
                          <a:sym typeface="Wingdings" charset="0"/>
                        </a:rPr>
                        <a:t>- Ring chromosomes are often unstable in mitosis</a:t>
                      </a:r>
                      <a:endParaRPr lang="en-US" sz="1800" dirty="0">
                        <a:latin typeface="+mn-lt"/>
                      </a:endParaRPr>
                    </a:p>
                    <a:p>
                      <a:pPr rtl="1"/>
                      <a:endParaRPr lang="en-US" sz="1800" dirty="0">
                        <a:latin typeface="+mn-lt"/>
                      </a:endParaRPr>
                    </a:p>
                    <a:p>
                      <a:pPr rtl="1"/>
                      <a:endParaRPr lang="en-US" sz="1800" dirty="0">
                        <a:latin typeface="+mn-lt"/>
                      </a:endParaRPr>
                    </a:p>
                    <a:p>
                      <a:pPr rtl="1"/>
                      <a:endParaRPr lang="en-US" sz="1800" dirty="0">
                        <a:latin typeface="+mn-lt"/>
                      </a:endParaRPr>
                    </a:p>
                    <a:p>
                      <a:pPr rtl="1"/>
                      <a:endParaRPr lang="en-US" sz="1800" dirty="0">
                        <a:latin typeface="+mn-lt"/>
                      </a:endParaRPr>
                    </a:p>
                    <a:p>
                      <a:pPr rtl="1"/>
                      <a:endParaRPr lang="en-US" sz="1800" dirty="0">
                        <a:latin typeface="+mn-lt"/>
                      </a:endParaRPr>
                    </a:p>
                    <a:p>
                      <a:pPr rtl="1"/>
                      <a:endParaRPr lang="en-US" sz="1800" dirty="0">
                        <a:latin typeface="+mn-lt"/>
                      </a:endParaRPr>
                    </a:p>
                    <a:p>
                      <a:pPr rtl="1"/>
                      <a:endParaRPr lang="en-US" sz="1800" dirty="0">
                        <a:latin typeface="+mn-lt"/>
                      </a:endParaRPr>
                    </a:p>
                    <a:p>
                      <a:pPr rtl="1"/>
                      <a:endParaRPr lang="en-US" sz="1800" dirty="0">
                        <a:latin typeface="+mn-lt"/>
                      </a:endParaRPr>
                    </a:p>
                    <a:p>
                      <a:pPr rtl="1"/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The most probable explanation for isochromosome is that the centromere has divided transversely rather than longitudinally</a:t>
                      </a:r>
                    </a:p>
                    <a:p>
                      <a:pPr rtl="1"/>
                      <a:endParaRPr lang="en-US" sz="1800" dirty="0">
                        <a:latin typeface="+mn-lt"/>
                      </a:endParaRPr>
                    </a:p>
                    <a:p>
                      <a:pPr rtl="1"/>
                      <a:endParaRPr lang="ar-SA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</a:rPr>
                        <a:t>- Occurs when a segment of chromosome breaks, and rejoining within the chromosome effectively. 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</a:rPr>
                        <a:t>- Written in nomenclature as </a:t>
                      </a:r>
                      <a:r>
                        <a:rPr lang="en-US" sz="1800" b="1" i="1" u="sng" dirty="0">
                          <a:solidFill>
                            <a:schemeClr val="tx1"/>
                          </a:solidFill>
                          <a:latin typeface="+mn-lt"/>
                        </a:rPr>
                        <a:t>inv.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</a:rPr>
                        <a:t>- Only large inversions are normally detected.</a:t>
                      </a:r>
                    </a:p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</a:rPr>
                        <a:t>They are balance rearrangements that rarely cause problems in carriers</a:t>
                      </a:r>
                      <a:endParaRPr lang="en-US" sz="1800" dirty="0">
                        <a:latin typeface="+mn-lt"/>
                      </a:endParaRPr>
                    </a:p>
                    <a:p>
                      <a:pPr rtl="1"/>
                      <a:endParaRPr lang="ar-SA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548283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B4FEE945-08B4-45D2-A3DE-2D6DEC4D034E}"/>
              </a:ext>
            </a:extLst>
          </p:cNvPr>
          <p:cNvGrpSpPr/>
          <p:nvPr/>
        </p:nvGrpSpPr>
        <p:grpSpPr>
          <a:xfrm>
            <a:off x="4748967" y="3465867"/>
            <a:ext cx="2773455" cy="3187099"/>
            <a:chOff x="1543020" y="3965180"/>
            <a:chExt cx="6602735" cy="289352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8B47F3E-2A87-49EC-842F-03EF8644BB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134"/>
            <a:stretch/>
          </p:blipFill>
          <p:spPr>
            <a:xfrm>
              <a:off x="1543020" y="4164376"/>
              <a:ext cx="2336004" cy="110772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96721F0-49D1-4AF8-9904-D01FB41CCC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5611"/>
            <a:stretch/>
          </p:blipFill>
          <p:spPr>
            <a:xfrm>
              <a:off x="2891116" y="5455317"/>
              <a:ext cx="3065673" cy="140339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FD44C5-D6C7-4D74-9712-4B465EF2E7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9134"/>
            <a:stretch/>
          </p:blipFill>
          <p:spPr>
            <a:xfrm>
              <a:off x="5103108" y="3965180"/>
              <a:ext cx="2439097" cy="132162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E49BFDC-A204-435E-A75F-6F4E17AF54C0}"/>
                </a:ext>
              </a:extLst>
            </p:cNvPr>
            <p:cNvSpPr txBox="1"/>
            <p:nvPr/>
          </p:nvSpPr>
          <p:spPr>
            <a:xfrm>
              <a:off x="2001812" y="5183890"/>
              <a:ext cx="2110319" cy="251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Normal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3B37A81-548F-4F09-85A6-2A05AA7C2262}"/>
                </a:ext>
              </a:extLst>
            </p:cNvPr>
            <p:cNvSpPr txBox="1"/>
            <p:nvPr/>
          </p:nvSpPr>
          <p:spPr>
            <a:xfrm>
              <a:off x="5094792" y="5173213"/>
              <a:ext cx="2599325" cy="251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Isochromosome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B5A452F-FD0E-4D73-9B4F-B9F573027E85}"/>
                </a:ext>
              </a:extLst>
            </p:cNvPr>
            <p:cNvSpPr txBox="1"/>
            <p:nvPr/>
          </p:nvSpPr>
          <p:spPr>
            <a:xfrm>
              <a:off x="1685042" y="6085930"/>
              <a:ext cx="1523144" cy="251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Normal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F08B4AF-8F86-4A95-B2B5-4E26827BBDB0}"/>
                </a:ext>
              </a:extLst>
            </p:cNvPr>
            <p:cNvSpPr txBox="1"/>
            <p:nvPr/>
          </p:nvSpPr>
          <p:spPr>
            <a:xfrm>
              <a:off x="5546430" y="6051244"/>
              <a:ext cx="2599325" cy="251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Isochromosome</a:t>
              </a:r>
            </a:p>
          </p:txBody>
        </p:sp>
      </p:grpSp>
      <p:pic>
        <p:nvPicPr>
          <p:cNvPr id="14" name="Content Placeholder 7" descr="Snip20171016_25.png">
            <a:extLst>
              <a:ext uri="{FF2B5EF4-FFF2-40B4-BE49-F238E27FC236}">
                <a16:creationId xmlns:a16="http://schemas.microsoft.com/office/drawing/2014/main" id="{52D1EC56-6E0D-4818-855A-CFBAEFA0D0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18" r="-6418"/>
          <a:stretch>
            <a:fillRect/>
          </a:stretch>
        </p:blipFill>
        <p:spPr>
          <a:xfrm>
            <a:off x="8686491" y="4153450"/>
            <a:ext cx="2527020" cy="1944513"/>
          </a:xfrm>
          <a:prstGeom prst="rect">
            <a:avLst/>
          </a:prstGeom>
        </p:spPr>
      </p:pic>
      <p:pic>
        <p:nvPicPr>
          <p:cNvPr id="15" name="Content Placeholder 11" descr="Snip20171016_15.png">
            <a:extLst>
              <a:ext uri="{FF2B5EF4-FFF2-40B4-BE49-F238E27FC236}">
                <a16:creationId xmlns:a16="http://schemas.microsoft.com/office/drawing/2014/main" id="{E7C70900-72D7-4FA8-AA88-6539292E68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" r="-949"/>
          <a:stretch/>
        </p:blipFill>
        <p:spPr>
          <a:xfrm>
            <a:off x="2779444" y="5436709"/>
            <a:ext cx="1237874" cy="1237874"/>
          </a:xfrm>
          <a:prstGeom prst="rect">
            <a:avLst/>
          </a:prstGeom>
        </p:spPr>
      </p:pic>
      <p:pic>
        <p:nvPicPr>
          <p:cNvPr id="16" name="Content Placeholder 12" descr="Snip20171016_17.png">
            <a:extLst>
              <a:ext uri="{FF2B5EF4-FFF2-40B4-BE49-F238E27FC236}">
                <a16:creationId xmlns:a16="http://schemas.microsoft.com/office/drawing/2014/main" id="{F69F42A3-AD03-4EF5-965B-47F9C8D1F29D}"/>
              </a:ext>
            </a:extLst>
          </p:cNvPr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" r="-1490"/>
          <a:stretch/>
        </p:blipFill>
        <p:spPr>
          <a:xfrm>
            <a:off x="1339941" y="5450231"/>
            <a:ext cx="1138914" cy="1237874"/>
          </a:xfrm>
          <a:prstGeom prst="rect">
            <a:avLst/>
          </a:prstGeom>
        </p:spPr>
      </p:pic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FD8F86D0-1922-48BA-ABF7-0F1E92CC6751}"/>
              </a:ext>
            </a:extLst>
          </p:cNvPr>
          <p:cNvSpPr txBox="1">
            <a:spLocks/>
          </p:cNvSpPr>
          <p:nvPr/>
        </p:nvSpPr>
        <p:spPr>
          <a:xfrm>
            <a:off x="2729649" y="5611257"/>
            <a:ext cx="1166994" cy="225666"/>
          </a:xfrm>
          <a:prstGeom prst="rect">
            <a:avLst/>
          </a:prstGeom>
        </p:spPr>
        <p:txBody>
          <a:bodyPr vert="horz" lIns="45720" tIns="45720" rIns="45720" bIns="45720" rtlCol="0" anchor="ctr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</a:rPr>
              <a:t>Paracentric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2687656-F226-4297-A438-EF4D382376EE}"/>
              </a:ext>
            </a:extLst>
          </p:cNvPr>
          <p:cNvSpPr txBox="1">
            <a:spLocks/>
          </p:cNvSpPr>
          <p:nvPr/>
        </p:nvSpPr>
        <p:spPr>
          <a:xfrm>
            <a:off x="1231176" y="5542491"/>
            <a:ext cx="1182660" cy="225666"/>
          </a:xfrm>
          <a:prstGeom prst="rect">
            <a:avLst/>
          </a:prstGeom>
        </p:spPr>
        <p:txBody>
          <a:bodyPr anchor="ctr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</a:rPr>
              <a:t>Pericentric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7410F4-9740-4FF0-B22E-1DE3A7DA8CF0}"/>
              </a:ext>
            </a:extLst>
          </p:cNvPr>
          <p:cNvSpPr txBox="1"/>
          <p:nvPr/>
        </p:nvSpPr>
        <p:spPr>
          <a:xfrm>
            <a:off x="171787" y="21810"/>
            <a:ext cx="35757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3c Recognize the main structural anomalies in chromosomes</a:t>
            </a:r>
          </a:p>
          <a:p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EF60A90-27EA-44CE-80F8-B27144E49381}"/>
              </a:ext>
            </a:extLst>
          </p:cNvPr>
          <p:cNvSpPr txBox="1">
            <a:spLocks/>
          </p:cNvSpPr>
          <p:nvPr/>
        </p:nvSpPr>
        <p:spPr>
          <a:xfrm>
            <a:off x="850657" y="607527"/>
            <a:ext cx="5579928" cy="1243588"/>
          </a:xfrm>
          <a:prstGeom prst="roundRect">
            <a:avLst/>
          </a:prstGeom>
          <a:solidFill>
            <a:srgbClr val="F9F9F9">
              <a:alpha val="72941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105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4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STRUCTURAL CHROMOSOMAL ANOMALIES</a:t>
            </a:r>
            <a:br>
              <a:rPr lang="en-US" sz="2400" b="1" dirty="0"/>
            </a:br>
            <a:r>
              <a:rPr lang="en-US" sz="2000" b="1" cap="none" dirty="0">
                <a:solidFill>
                  <a:schemeClr val="accent1">
                    <a:lumMod val="75000"/>
                  </a:schemeClr>
                </a:solidFill>
              </a:rPr>
              <a:t>“Inversion, isochromosome, and ring chromosome ”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مستطيل 2">
            <a:extLst>
              <a:ext uri="{FF2B5EF4-FFF2-40B4-BE49-F238E27FC236}">
                <a16:creationId xmlns:a16="http://schemas.microsoft.com/office/drawing/2014/main" id="{680F51CD-132B-44D8-B17A-D2488791B01E}"/>
              </a:ext>
            </a:extLst>
          </p:cNvPr>
          <p:cNvSpPr/>
          <p:nvPr/>
        </p:nvSpPr>
        <p:spPr>
          <a:xfrm>
            <a:off x="0" y="8878"/>
            <a:ext cx="5345724" cy="272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dirty="0">
                <a:solidFill>
                  <a:schemeClr val="bg1"/>
                </a:solidFill>
              </a:rPr>
              <a:t>Objective </a:t>
            </a: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3c: Recognize the main structural anomalies in chromosomes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634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BF681-A0B6-4247-8F7C-30BA3AA5D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823752"/>
            <a:ext cx="4767072" cy="912280"/>
          </a:xfrm>
          <a:prstGeom prst="roundRect">
            <a:avLst/>
          </a:prstGeom>
          <a:solidFill>
            <a:srgbClr val="F9F9F9">
              <a:alpha val="80000"/>
            </a:srgbClr>
          </a:solidFill>
        </p:spPr>
        <p:txBody>
          <a:bodyPr/>
          <a:lstStyle/>
          <a:p>
            <a:r>
              <a:rPr lang="en-US" dirty="0"/>
              <a:t>TAKE HOME MESSAGES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1DA9242-66D2-4675-AE74-F80D7A907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96" y="2286000"/>
            <a:ext cx="10250906" cy="402336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000" dirty="0"/>
              <a:t>• Chromosome abnormalities can be numerical or structural.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000" dirty="0"/>
              <a:t>• Normal meiotic division result in four haploid gametes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000" dirty="0"/>
              <a:t>• In trisomy, a single extra chromosome is present, usually as a result of non-disjunction in the 1</a:t>
            </a:r>
            <a:r>
              <a:rPr lang="en-US" sz="2000" baseline="30000" dirty="0"/>
              <a:t>st</a:t>
            </a:r>
            <a:r>
              <a:rPr lang="en-US" sz="2000" dirty="0"/>
              <a:t> or 2</a:t>
            </a:r>
            <a:r>
              <a:rPr lang="en-US" sz="2000" baseline="30000" dirty="0"/>
              <a:t>nd</a:t>
            </a:r>
            <a:r>
              <a:rPr lang="en-US" sz="2000" dirty="0"/>
              <a:t> meiotic division.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000" dirty="0"/>
              <a:t>• Mosaicism arise from one zygote while Chimera from the fusion of two fertilized eggs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• Structural abnormalities include translocations (balanced or unbalanced), inversions, deletions, isochromosome &amp; rings.</a:t>
            </a:r>
          </a:p>
        </p:txBody>
      </p:sp>
    </p:spTree>
    <p:extLst>
      <p:ext uri="{BB962C8B-B14F-4D97-AF65-F5344CB8AC3E}">
        <p14:creationId xmlns:p14="http://schemas.microsoft.com/office/powerpoint/2010/main" val="1102010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9B07C-7357-4DF0-AEFF-7AF08E2C8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1B68C-CDA0-45E7-8CE6-9670C2004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084832"/>
            <a:ext cx="9720073" cy="4023360"/>
          </a:xfrm>
        </p:spPr>
        <p:txBody>
          <a:bodyPr>
            <a:normAutofit fontScale="92500" lnSpcReduction="20000"/>
          </a:bodyPr>
          <a:lstStyle/>
          <a:p>
            <a:pPr>
              <a:buNone/>
              <a:defRPr/>
            </a:pPr>
            <a:r>
              <a:rPr lang="en-US" sz="3200" b="1" dirty="0">
                <a:latin typeface="Calibri" pitchFamily="34" charset="0"/>
              </a:rPr>
              <a:t>By the end of this lecture, the students should be able to:</a:t>
            </a:r>
            <a:endParaRPr lang="en-US" sz="3200" dirty="0">
              <a:latin typeface="Calibri" pitchFamily="34" charset="0"/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Describe and explain the events in mitosis &amp; meiosis.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Define non-disjunction and describe its consequences on meiosis.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Classify chromosomal abnormalities: Numerical &amp; structural</a:t>
            </a:r>
          </a:p>
          <a:p>
            <a:pPr marL="798513" indent="-347663">
              <a:spcAft>
                <a:spcPts val="600"/>
              </a:spcAft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- 3a Understand the common numerical autosomal disorders: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</a:rPr>
              <a:t>trisomies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21, 13, 18.</a:t>
            </a:r>
          </a:p>
          <a:p>
            <a:pPr marL="798513" indent="-347663" defTabSz="798513">
              <a:spcAft>
                <a:spcPts val="600"/>
              </a:spcAft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- 3b Understand the common numerical sex chromosome disorders: Turner`s &amp;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</a:rPr>
              <a:t>Klinefelter`s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syndromes</a:t>
            </a:r>
          </a:p>
          <a:p>
            <a:pPr marL="450850" indent="0"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- 3c Recognize the main structural anomalies in chromosomes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5520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itle 1"/>
          <p:cNvSpPr txBox="1">
            <a:spLocks noGrp="1"/>
          </p:cNvSpPr>
          <p:nvPr>
            <p:ph type="title"/>
          </p:nvPr>
        </p:nvSpPr>
        <p:spPr>
          <a:xfrm>
            <a:off x="-3099119" y="533715"/>
            <a:ext cx="9720073" cy="1499617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MCQ</a:t>
            </a:r>
          </a:p>
        </p:txBody>
      </p:sp>
      <p:sp>
        <p:nvSpPr>
          <p:cNvPr id="415" name="1- During which phase of the cell cycle DNA is replicated?…"/>
          <p:cNvSpPr txBox="1"/>
          <p:nvPr/>
        </p:nvSpPr>
        <p:spPr>
          <a:xfrm>
            <a:off x="238621" y="1870314"/>
            <a:ext cx="5435834" cy="467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1- During which phase of the cell cycle DNA is replicated?</a:t>
            </a:r>
          </a:p>
          <a:p>
            <a:r>
              <a:t>A- G1</a:t>
            </a:r>
          </a:p>
          <a:p>
            <a:r>
              <a:t>B- S</a:t>
            </a:r>
          </a:p>
          <a:p>
            <a:r>
              <a:t>C- G2</a:t>
            </a:r>
          </a:p>
          <a:p>
            <a:r>
              <a:t>D- none of the above</a:t>
            </a:r>
          </a:p>
          <a:p>
            <a:endParaRPr/>
          </a:p>
          <a:p>
            <a:r>
              <a:t>2- Nuclear membrane dissolves at…</a:t>
            </a:r>
          </a:p>
          <a:p>
            <a:r>
              <a:t>A- Prophase</a:t>
            </a:r>
          </a:p>
          <a:p>
            <a:r>
              <a:t>B- Telophase </a:t>
            </a:r>
          </a:p>
          <a:p>
            <a:r>
              <a:t>C- Metaphase </a:t>
            </a:r>
          </a:p>
          <a:p>
            <a:r>
              <a:t>D- Prometaphase </a:t>
            </a:r>
          </a:p>
          <a:p>
            <a:endParaRPr/>
          </a:p>
          <a:p>
            <a:r>
              <a:t>3- Non disjunction in second division produces…</a:t>
            </a:r>
          </a:p>
          <a:p>
            <a:r>
              <a:t>A- 2 unbalanced gametes</a:t>
            </a:r>
          </a:p>
          <a:p>
            <a:r>
              <a:t>B- 2 normal gametes </a:t>
            </a:r>
          </a:p>
          <a:p>
            <a:r>
              <a:t>C- 2 unbalanced gametes and 2 normal gametes </a:t>
            </a:r>
          </a:p>
          <a:p>
            <a:r>
              <a:t>D- 4 unbalanced gametes</a:t>
            </a:r>
          </a:p>
          <a:p>
            <a:endParaRPr/>
          </a:p>
        </p:txBody>
      </p:sp>
      <p:sp>
        <p:nvSpPr>
          <p:cNvPr id="416" name="4- Which syndrome is known as Trisomy 18?…"/>
          <p:cNvSpPr txBox="1"/>
          <p:nvPr/>
        </p:nvSpPr>
        <p:spPr>
          <a:xfrm>
            <a:off x="5745647" y="1850298"/>
            <a:ext cx="6356851" cy="491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r>
              <a:t>4- Which syndrome is known as Trisomy 18? </a:t>
            </a:r>
          </a:p>
          <a:p>
            <a:r>
              <a:t>A- Down Syndrome</a:t>
            </a:r>
          </a:p>
          <a:p>
            <a:r>
              <a:t>B- Patau Syndrome</a:t>
            </a:r>
          </a:p>
          <a:p>
            <a:r>
              <a:t>C- Edward Syndrome</a:t>
            </a:r>
          </a:p>
          <a:p>
            <a:r>
              <a:t>D- Klinefelter Syndrome</a:t>
            </a:r>
          </a:p>
          <a:p>
            <a:endParaRPr/>
          </a:p>
          <a:p>
            <a:r>
              <a:t>5- Fail to produce normal levels of testosterone is a characteristic of</a:t>
            </a:r>
          </a:p>
          <a:p>
            <a:r>
              <a:t>A- Turnur’s Syndrome </a:t>
            </a:r>
          </a:p>
          <a:p>
            <a:r>
              <a:t>B- Klinefelter Syndrome </a:t>
            </a:r>
          </a:p>
          <a:p>
            <a:r>
              <a:t>C- Edward Syndrome </a:t>
            </a:r>
          </a:p>
          <a:p>
            <a:r>
              <a:t>D- Patau Syndrome </a:t>
            </a:r>
          </a:p>
          <a:p>
            <a:endParaRPr/>
          </a:p>
          <a:p>
            <a:r>
              <a:t>6- Which of the following chromosome abnormalities is known as </a:t>
            </a:r>
          </a:p>
          <a:p>
            <a:r>
              <a:t>Turner Syndrome?</a:t>
            </a:r>
          </a:p>
          <a:p>
            <a:r>
              <a:t>A- 47, XXY </a:t>
            </a:r>
          </a:p>
          <a:p>
            <a:r>
              <a:t>B- 44, XO</a:t>
            </a:r>
          </a:p>
          <a:p>
            <a:r>
              <a:t>C- Trisomy 18</a:t>
            </a:r>
          </a:p>
          <a:p>
            <a:r>
              <a:t>D- Trisomy 21 </a:t>
            </a:r>
          </a:p>
          <a:p>
            <a:endParaRPr/>
          </a:p>
        </p:txBody>
      </p:sp>
      <p:sp>
        <p:nvSpPr>
          <p:cNvPr id="417" name="Line"/>
          <p:cNvSpPr/>
          <p:nvPr/>
        </p:nvSpPr>
        <p:spPr>
          <a:xfrm flipV="1">
            <a:off x="5619980" y="1733455"/>
            <a:ext cx="1" cy="4949858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4697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Title 1"/>
          <p:cNvSpPr txBox="1">
            <a:spLocks noGrp="1"/>
          </p:cNvSpPr>
          <p:nvPr>
            <p:ph type="title"/>
          </p:nvPr>
        </p:nvSpPr>
        <p:spPr>
          <a:xfrm>
            <a:off x="-3099119" y="533715"/>
            <a:ext cx="9720073" cy="1499617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MCQ</a:t>
            </a:r>
          </a:p>
        </p:txBody>
      </p:sp>
      <p:sp>
        <p:nvSpPr>
          <p:cNvPr id="420" name="7- Occurs when a segment of chromosome breaks,…"/>
          <p:cNvSpPr txBox="1"/>
          <p:nvPr/>
        </p:nvSpPr>
        <p:spPr>
          <a:xfrm>
            <a:off x="579394" y="1474891"/>
            <a:ext cx="5151276" cy="4801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dirty="0"/>
              <a:t>7- Occurs when a segment of chromosome breaks, </a:t>
            </a:r>
          </a:p>
          <a:p>
            <a:r>
              <a:rPr dirty="0"/>
              <a:t>and rejoining within the chromosome effectively: </a:t>
            </a:r>
          </a:p>
          <a:p>
            <a:r>
              <a:rPr dirty="0"/>
              <a:t>A- Inversion</a:t>
            </a:r>
          </a:p>
          <a:p>
            <a:r>
              <a:rPr dirty="0"/>
              <a:t>B- Isochromosome</a:t>
            </a:r>
          </a:p>
          <a:p>
            <a:r>
              <a:rPr dirty="0"/>
              <a:t>C- Ring Formation</a:t>
            </a:r>
          </a:p>
          <a:p>
            <a:r>
              <a:rPr dirty="0"/>
              <a:t>D- Deletion</a:t>
            </a:r>
            <a:endParaRPr lang="ar-SA" dirty="0"/>
          </a:p>
          <a:p>
            <a:endParaRPr lang="ar-SA" dirty="0"/>
          </a:p>
          <a:p>
            <a:r>
              <a:rPr dirty="0"/>
              <a:t>8- Loss of a segment from a chromosome, either terminal or interstitial</a:t>
            </a:r>
          </a:p>
          <a:p>
            <a:r>
              <a:rPr dirty="0"/>
              <a:t>A- Inversion</a:t>
            </a:r>
          </a:p>
          <a:p>
            <a:r>
              <a:rPr dirty="0"/>
              <a:t>B- Isochromosome</a:t>
            </a:r>
          </a:p>
          <a:p>
            <a:r>
              <a:rPr dirty="0"/>
              <a:t>C- Ring Formation</a:t>
            </a:r>
          </a:p>
          <a:p>
            <a:r>
              <a:rPr dirty="0"/>
              <a:t>D- Deletion</a:t>
            </a:r>
            <a:endParaRPr lang="en-US" dirty="0"/>
          </a:p>
          <a:p>
            <a:endParaRPr lang="en-US" dirty="0"/>
          </a:p>
          <a:p>
            <a:endParaRPr dirty="0"/>
          </a:p>
          <a:p>
            <a:endParaRPr lang="en-US" dirty="0"/>
          </a:p>
          <a:p>
            <a:endParaRPr lang="ar-SA" dirty="0"/>
          </a:p>
        </p:txBody>
      </p:sp>
      <p:sp>
        <p:nvSpPr>
          <p:cNvPr id="421" name="Line"/>
          <p:cNvSpPr/>
          <p:nvPr/>
        </p:nvSpPr>
        <p:spPr>
          <a:xfrm flipV="1">
            <a:off x="5619980" y="1733455"/>
            <a:ext cx="1" cy="4949858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2" name="1b…"/>
          <p:cNvSpPr txBox="1"/>
          <p:nvPr/>
        </p:nvSpPr>
        <p:spPr>
          <a:xfrm>
            <a:off x="11595503" y="1474891"/>
            <a:ext cx="472243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500"/>
            </a:pPr>
            <a:r>
              <a:rPr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 sz="1500"/>
            </a:pPr>
            <a:r>
              <a:rPr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 sz="1500"/>
            </a:pPr>
            <a:r>
              <a:rPr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 sz="1500"/>
            </a:pPr>
            <a:r>
              <a:rPr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C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 sz="1500"/>
            </a:pPr>
            <a:r>
              <a:rPr dirty="0"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 sz="1500"/>
            </a:pPr>
            <a:r>
              <a:rPr dirty="0">
                <a:solidFill>
                  <a:schemeClr val="bg1">
                    <a:lumMod val="50000"/>
                  </a:schemeClr>
                </a:solidFill>
              </a:rPr>
              <a:t>6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B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 sz="1500"/>
            </a:pPr>
            <a:r>
              <a:rPr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A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 sz="1500"/>
            </a:pPr>
            <a:r>
              <a:rPr dirty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</a:t>
            </a:r>
            <a:endParaRPr lang="ar-SA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 sz="1500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9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 sz="1500"/>
            </a:pPr>
            <a:r>
              <a:rPr dirty="0">
                <a:solidFill>
                  <a:schemeClr val="bg1">
                    <a:lumMod val="50000"/>
                  </a:schemeClr>
                </a:solidFill>
              </a:rPr>
              <a:t>10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 sz="1500"/>
            </a:pPr>
            <a:r>
              <a:rPr dirty="0">
                <a:solidFill>
                  <a:schemeClr val="bg1">
                    <a:lumMod val="50000"/>
                  </a:schemeClr>
                </a:solidFill>
              </a:rPr>
              <a:t>11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C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 sz="1500"/>
            </a:pP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3" name="10- The dominant of ……. is the maternal genetic material…"/>
          <p:cNvSpPr txBox="1"/>
          <p:nvPr/>
        </p:nvSpPr>
        <p:spPr>
          <a:xfrm>
            <a:off x="5730670" y="1183910"/>
            <a:ext cx="5247588" cy="5355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lang="en-US" dirty="0"/>
              <a:t>9 - Presence of an abnormal number of chromosomes in</a:t>
            </a:r>
          </a:p>
          <a:p>
            <a:r>
              <a:rPr lang="en-US" dirty="0"/>
              <a:t>a cell known as </a:t>
            </a:r>
          </a:p>
          <a:p>
            <a:r>
              <a:rPr lang="en-US" dirty="0"/>
              <a:t>A- Aneuploidy </a:t>
            </a:r>
          </a:p>
          <a:p>
            <a:r>
              <a:rPr lang="en-US" dirty="0"/>
              <a:t>B- Mosaicism </a:t>
            </a:r>
          </a:p>
          <a:p>
            <a:r>
              <a:rPr lang="en-US" dirty="0"/>
              <a:t>C- </a:t>
            </a:r>
            <a:r>
              <a:rPr lang="en-US" dirty="0" err="1"/>
              <a:t>Chimerism</a:t>
            </a:r>
            <a:r>
              <a:rPr lang="en-US" dirty="0"/>
              <a:t> </a:t>
            </a:r>
          </a:p>
          <a:p>
            <a:r>
              <a:rPr lang="en-US" dirty="0"/>
              <a:t>D- None of the above </a:t>
            </a:r>
            <a:endParaRPr dirty="0"/>
          </a:p>
          <a:p>
            <a:endParaRPr dirty="0"/>
          </a:p>
          <a:p>
            <a:r>
              <a:rPr dirty="0"/>
              <a:t>10- </a:t>
            </a:r>
            <a:r>
              <a:rPr lang="en-US" dirty="0"/>
              <a:t>……… is a result of maternal non-disjunction.</a:t>
            </a:r>
            <a:endParaRPr dirty="0"/>
          </a:p>
          <a:p>
            <a:r>
              <a:rPr dirty="0"/>
              <a:t>A- Turner’s Syndrome </a:t>
            </a:r>
          </a:p>
          <a:p>
            <a:r>
              <a:rPr dirty="0"/>
              <a:t>B- Klinefelter Syndrome </a:t>
            </a:r>
          </a:p>
          <a:p>
            <a:r>
              <a:rPr dirty="0"/>
              <a:t>C- Edward Syndrome </a:t>
            </a:r>
          </a:p>
          <a:p>
            <a:r>
              <a:rPr dirty="0"/>
              <a:t>D- none of the above </a:t>
            </a:r>
          </a:p>
          <a:p>
            <a:endParaRPr dirty="0"/>
          </a:p>
          <a:p>
            <a:r>
              <a:rPr dirty="0"/>
              <a:t>11- Meiosis result in</a:t>
            </a:r>
          </a:p>
          <a:p>
            <a:r>
              <a:rPr dirty="0"/>
              <a:t>A- 2 haploid daughter cells</a:t>
            </a:r>
          </a:p>
          <a:p>
            <a:r>
              <a:rPr dirty="0"/>
              <a:t>B- 2 diploid daughter cells</a:t>
            </a:r>
          </a:p>
          <a:p>
            <a:r>
              <a:rPr dirty="0"/>
              <a:t>C- 4 haploid daughter cells</a:t>
            </a:r>
          </a:p>
          <a:p>
            <a:r>
              <a:rPr dirty="0"/>
              <a:t>D- 4 diploid daughter cells 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4866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67EB00-930E-4127-A90F-7E008EA02DBB}"/>
              </a:ext>
            </a:extLst>
          </p:cNvPr>
          <p:cNvSpPr/>
          <p:nvPr/>
        </p:nvSpPr>
        <p:spPr>
          <a:xfrm>
            <a:off x="5658561" y="882461"/>
            <a:ext cx="5227508" cy="5602745"/>
          </a:xfrm>
          <a:prstGeom prst="rect">
            <a:avLst/>
          </a:prstGeom>
          <a:solidFill>
            <a:srgbClr val="EFEDF3">
              <a:alpha val="81961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06E400-A133-470F-B90D-F960541CB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82" y="682354"/>
            <a:ext cx="3787690" cy="173736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Team leaders: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en-US" sz="2800" cap="none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Abdulmajeed </a:t>
            </a:r>
            <a:r>
              <a:rPr lang="en-US" sz="2800" cap="none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Alwardi</a:t>
            </a:r>
            <a:br>
              <a:rPr lang="en-US" sz="2800" cap="none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en-US" sz="2800" cap="none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Haifa </a:t>
            </a:r>
            <a:r>
              <a:rPr lang="en-US" sz="2800" cap="none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Alessa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2F6850-ADD8-437A-ACC6-52EF8B597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2315" y="2346538"/>
            <a:ext cx="2174155" cy="43694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BOYS TEAM: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Abdullah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Alzahrani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0" indent="0" algn="ctr">
              <a:buNone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Abdulaziz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Aljohani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Adel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Alzahrani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0" indent="0" algn="ctr">
              <a:buNone/>
            </a:pPr>
            <a:r>
              <a:rPr lang="ar-SA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Hamdan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Aldossri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5687851-FFE9-4FC5-9CC0-402BBE492743}"/>
              </a:ext>
            </a:extLst>
          </p:cNvPr>
          <p:cNvSpPr txBox="1">
            <a:spLocks/>
          </p:cNvSpPr>
          <p:nvPr/>
        </p:nvSpPr>
        <p:spPr>
          <a:xfrm>
            <a:off x="5938184" y="2321358"/>
            <a:ext cx="1973833" cy="439466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GIRLS TEAM:</a:t>
            </a:r>
          </a:p>
          <a:p>
            <a:pPr algn="ctr"/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Ghaida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Alsanad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/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Munira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Alhadlg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/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Batoul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Alruhaimi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/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Dimah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Alaraifi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/>
            <a:r>
              <a:rPr lang="en-US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Arjuwana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Alaqeel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Marwah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Alkhalil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984514-E80E-4B31-9417-F4B71CA6C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12" y="2248528"/>
            <a:ext cx="3627727" cy="23126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5EFBF1C5-0DB7-451D-B7DD-B430CE05C258}"/>
              </a:ext>
            </a:extLst>
          </p:cNvPr>
          <p:cNvSpPr txBox="1">
            <a:spLocks/>
          </p:cNvSpPr>
          <p:nvPr/>
        </p:nvSpPr>
        <p:spPr>
          <a:xfrm>
            <a:off x="978022" y="471509"/>
            <a:ext cx="4561643" cy="1737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تمّ بحمدِ الله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27976248-FA35-4A3C-8944-B1D901D6D03F}"/>
              </a:ext>
            </a:extLst>
          </p:cNvPr>
          <p:cNvSpPr txBox="1">
            <a:spLocks/>
          </p:cNvSpPr>
          <p:nvPr/>
        </p:nvSpPr>
        <p:spPr>
          <a:xfrm>
            <a:off x="410637" y="4600820"/>
            <a:ext cx="4023479" cy="838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ar-SA" dirty="0">
                <a:solidFill>
                  <a:schemeClr val="accent1">
                    <a:lumMod val="75000"/>
                  </a:schemeClr>
                </a:solidFill>
                <a:cs typeface="Aldhabi" panose="01000000000000000000" pitchFamily="2" charset="-78"/>
              </a:rPr>
              <a:t>نسعدُ باستقبالِ اقتراحاتكم و ملاحظاتكم على البريد الإلكتروني: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  <a:cs typeface="Aldhabi" panose="01000000000000000000" pitchFamily="2" charset="-78"/>
                <a:hlinkClick r:id="rId3"/>
              </a:rPr>
              <a:t>GeneticsTeam437@gmail.com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  <a:cs typeface="Aldhabi" panose="01000000000000000000" pitchFamily="2" charset="-78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4608C4-ABD9-4785-AC61-F1FFB27B64FA}"/>
              </a:ext>
            </a:extLst>
          </p:cNvPr>
          <p:cNvCxnSpPr/>
          <p:nvPr/>
        </p:nvCxnSpPr>
        <p:spPr>
          <a:xfrm>
            <a:off x="5658561" y="2321358"/>
            <a:ext cx="52275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9CB836-2D13-41C4-9D37-DDB4DB8BEA21}"/>
              </a:ext>
            </a:extLst>
          </p:cNvPr>
          <p:cNvCxnSpPr/>
          <p:nvPr/>
        </p:nvCxnSpPr>
        <p:spPr>
          <a:xfrm>
            <a:off x="8205579" y="2346538"/>
            <a:ext cx="0" cy="37169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428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96F23-BA11-4220-A325-7FBA8825C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44241"/>
            <a:ext cx="9480839" cy="1031549"/>
          </a:xfrm>
          <a:prstGeom prst="roundRect">
            <a:avLst/>
          </a:prstGeom>
          <a:solidFill>
            <a:srgbClr val="F9F9F9">
              <a:alpha val="72941"/>
            </a:srgbClr>
          </a:solidFill>
        </p:spPr>
        <p:txBody>
          <a:bodyPr>
            <a:normAutofit/>
          </a:bodyPr>
          <a:lstStyle/>
          <a:p>
            <a:r>
              <a:rPr lang="en-US" sz="4400" dirty="0"/>
              <a:t>Mitosis &amp; Meiosis: </a:t>
            </a:r>
            <a:r>
              <a:rPr lang="en-US" sz="4000" dirty="0"/>
              <a:t>Typical mitotic cell cycle</a:t>
            </a:r>
            <a:endParaRPr lang="en-US" sz="4400" dirty="0"/>
          </a:p>
        </p:txBody>
      </p:sp>
      <p:graphicFrame>
        <p:nvGraphicFramePr>
          <p:cNvPr id="7" name="عنصر نائب للمحتوى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64062429"/>
              </p:ext>
            </p:extLst>
          </p:nvPr>
        </p:nvGraphicFramePr>
        <p:xfrm>
          <a:off x="836651" y="1944903"/>
          <a:ext cx="4927896" cy="3220220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382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5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9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diploid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During G1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endParaRPr lang="ar-SA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738"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duplication of each</a:t>
                      </a:r>
                    </a:p>
                    <a:p>
                      <a:pPr algn="ctr"/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chromosome’s DNA 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Abadi" panose="020B0604020202020204" pitchFamily="34" charset="0"/>
                          <a:ea typeface="+mn-ea"/>
                          <a:cs typeface="+mn-cs"/>
                        </a:rPr>
                        <a:t>→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Two sister chromatids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phase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S= synthesis of DNA </a:t>
                      </a:r>
                    </a:p>
                    <a:p>
                      <a:pPr marL="0" algn="l" defTabSz="914400" rtl="0" eaLnBrk="1" latinLnBrk="0" hangingPunct="1"/>
                      <a:endParaRPr lang="ar-SA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024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chromosomes begin to condense and become visible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endParaRPr lang="ar-SA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G2 Phase </a:t>
                      </a:r>
                      <a:endParaRPr lang="ar-SA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622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G1, S, and G2 phases = constitute </a:t>
                      </a:r>
                      <a:r>
                        <a:rPr lang="en-US" sz="2000" b="1" dirty="0"/>
                        <a:t>interphase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Interphase &gt; “preparation for mitosis”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ar-SA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عنصر نائب للمحتوى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650" y="1944902"/>
            <a:ext cx="4741068" cy="4022725"/>
          </a:xfrm>
        </p:spPr>
      </p:pic>
      <p:sp>
        <p:nvSpPr>
          <p:cNvPr id="3" name="مستطيل 2"/>
          <p:cNvSpPr/>
          <p:nvPr/>
        </p:nvSpPr>
        <p:spPr>
          <a:xfrm>
            <a:off x="0" y="0"/>
            <a:ext cx="7123814" cy="234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Objective 1: Describe and explain the events in mitosis &amp; meiosis.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189514" y="5567630"/>
            <a:ext cx="6744785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fontAlgn="ctr">
              <a:buFontTx/>
              <a:buChar char="-"/>
            </a:pPr>
            <a:r>
              <a:rPr lang="en-US" sz="2400" dirty="0"/>
              <a:t>Two daughter cells = equal genetic information </a:t>
            </a:r>
          </a:p>
          <a:p>
            <a:pPr fontAlgn="ctr"/>
            <a:r>
              <a:rPr lang="en-US" b="1" dirty="0"/>
              <a:t>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The result is two diploid daughter cells with identical genetic information </a:t>
            </a:r>
          </a:p>
          <a:p>
            <a:pPr font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49A349-33AB-4B5A-940B-B876FBE8B4AA}"/>
              </a:ext>
            </a:extLst>
          </p:cNvPr>
          <p:cNvSpPr txBox="1"/>
          <p:nvPr/>
        </p:nvSpPr>
        <p:spPr>
          <a:xfrm flipH="1">
            <a:off x="928037" y="5213687"/>
            <a:ext cx="465826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• Cell cycle (G1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→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 S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→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 G2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→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 M)</a:t>
            </a:r>
          </a:p>
          <a:p>
            <a:endParaRPr lang="ar-SA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17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8" descr="Snip20171016_5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" b="-895"/>
          <a:stretch/>
        </p:blipFill>
        <p:spPr>
          <a:xfrm>
            <a:off x="7354956" y="2491408"/>
            <a:ext cx="4625010" cy="4264859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C678C95-01BC-4C0E-955B-B2442C86C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54" y="491917"/>
            <a:ext cx="4851355" cy="946473"/>
          </a:xfrm>
          <a:prstGeom prst="roundRect">
            <a:avLst/>
          </a:prstGeom>
          <a:solidFill>
            <a:srgbClr val="F9F9F9">
              <a:alpha val="74118"/>
            </a:srgbClr>
          </a:solidFill>
        </p:spPr>
        <p:txBody>
          <a:bodyPr/>
          <a:lstStyle/>
          <a:p>
            <a:r>
              <a:rPr lang="en-US" sz="4400" dirty="0"/>
              <a:t>Events of mitosis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4B5CBE-906C-4528-9A4A-5D4E8DC24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8207" y="1466287"/>
            <a:ext cx="7865034" cy="5426417"/>
          </a:xfrm>
        </p:spPr>
        <p:txBody>
          <a:bodyPr>
            <a:normAutofit fontScale="25000" lnSpcReduction="20000"/>
          </a:bodyPr>
          <a:lstStyle/>
          <a:p>
            <a:r>
              <a:rPr lang="en-US" sz="6400" b="1" dirty="0"/>
              <a:t>Prophase. </a:t>
            </a:r>
          </a:p>
          <a:p>
            <a:r>
              <a:rPr lang="en-US" sz="6400" dirty="0"/>
              <a:t>- formation of mitotic Spindle &amp; pair of centrosomes </a:t>
            </a:r>
          </a:p>
          <a:p>
            <a:r>
              <a:rPr lang="en-US" sz="6400" b="1" dirty="0"/>
              <a:t>Prometaphase. </a:t>
            </a:r>
          </a:p>
          <a:p>
            <a:r>
              <a:rPr lang="en-US" sz="6400" dirty="0"/>
              <a:t>- Nuclear membrane dissolves </a:t>
            </a:r>
          </a:p>
          <a:p>
            <a:r>
              <a:rPr lang="en-US" sz="6400" dirty="0"/>
              <a:t>- Chromosomes to disperse &amp; attach by kinetochores to mitotic spindle microtubules </a:t>
            </a:r>
          </a:p>
          <a:p>
            <a:r>
              <a:rPr lang="en-US" sz="8000" b="1" dirty="0"/>
              <a:t>Metaphase. </a:t>
            </a:r>
          </a:p>
          <a:p>
            <a:r>
              <a:rPr lang="en-US" sz="8000" dirty="0"/>
              <a:t>Chromosomes condensed &amp; line up at the equatorial plane </a:t>
            </a:r>
          </a:p>
          <a:p>
            <a:r>
              <a:rPr lang="en-US" sz="6400" b="1" dirty="0"/>
              <a:t>Anaphase. </a:t>
            </a:r>
          </a:p>
          <a:p>
            <a:r>
              <a:rPr lang="en-US" sz="6400" dirty="0"/>
              <a:t>- Chromosomes separate at centromere &amp; </a:t>
            </a:r>
          </a:p>
          <a:p>
            <a:r>
              <a:rPr lang="en-US" sz="6400" dirty="0"/>
              <a:t>- Sister chromatids of each chromosome become independent daughter chromosomes </a:t>
            </a:r>
          </a:p>
          <a:p>
            <a:r>
              <a:rPr lang="en-US" sz="6400" b="1" dirty="0"/>
              <a:t>Telophase. </a:t>
            </a:r>
          </a:p>
          <a:p>
            <a:r>
              <a:rPr lang="en-US" sz="6400" dirty="0"/>
              <a:t>- Chromosomes de-condense from their highly contracted state, </a:t>
            </a:r>
          </a:p>
          <a:p>
            <a:r>
              <a:rPr lang="en-US" sz="6400" dirty="0"/>
              <a:t>- Nuclear membrane re-form around each of the two daughter nuclei.</a:t>
            </a:r>
          </a:p>
          <a:p>
            <a:r>
              <a:rPr lang="en-US" sz="6400" dirty="0">
                <a:solidFill>
                  <a:schemeClr val="bg1">
                    <a:lumMod val="50000"/>
                  </a:schemeClr>
                </a:solidFill>
              </a:rPr>
              <a:t>- Division of the cytoplasm  </a:t>
            </a:r>
          </a:p>
          <a:p>
            <a:r>
              <a:rPr lang="en-US" sz="6400" dirty="0"/>
              <a:t>- resume their interphase </a:t>
            </a:r>
          </a:p>
          <a:p>
            <a:endParaRPr lang="en-US" altLang="en-US" sz="2000" i="1" dirty="0">
              <a:cs typeface="Arial" panose="020B0604020202020204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0" y="0"/>
            <a:ext cx="7123814" cy="234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Objective 1: Describe and explain the events in mitosis &amp; meiosis.</a:t>
            </a:r>
          </a:p>
        </p:txBody>
      </p:sp>
    </p:spTree>
    <p:extLst>
      <p:ext uri="{BB962C8B-B14F-4D97-AF65-F5344CB8AC3E}">
        <p14:creationId xmlns:p14="http://schemas.microsoft.com/office/powerpoint/2010/main" val="726414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678C95-01BC-4C0E-955B-B2442C86C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205" y="749805"/>
            <a:ext cx="5257403" cy="946473"/>
          </a:xfrm>
          <a:prstGeom prst="roundRect">
            <a:avLst/>
          </a:prstGeom>
          <a:solidFill>
            <a:srgbClr val="F9F9F9">
              <a:alpha val="74118"/>
            </a:srgbClr>
          </a:solidFill>
        </p:spPr>
        <p:txBody>
          <a:bodyPr/>
          <a:lstStyle/>
          <a:p>
            <a:r>
              <a:rPr lang="en-US" sz="4400" dirty="0"/>
              <a:t>Events of meiosis I &amp; II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0" y="0"/>
            <a:ext cx="7123814" cy="234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Objective 1: Describe and explain the events in mitosis &amp; meiosis.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348" y="1970370"/>
            <a:ext cx="3672260" cy="4764157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08" y="1965958"/>
            <a:ext cx="3480507" cy="4768569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9800754" y="2428173"/>
            <a:ext cx="2198774" cy="738664"/>
          </a:xfrm>
          <a:prstGeom prst="rect">
            <a:avLst/>
          </a:prstGeom>
          <a:solidFill>
            <a:srgbClr val="E7F4F5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Note that the anaphase occurs once in mitosis and twice in meiosis</a:t>
            </a:r>
            <a:endParaRPr lang="ar-SA" sz="1400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85F601-1E42-4BDC-946A-AAFDCCCCE677}"/>
              </a:ext>
            </a:extLst>
          </p:cNvPr>
          <p:cNvSpPr txBox="1"/>
          <p:nvPr/>
        </p:nvSpPr>
        <p:spPr>
          <a:xfrm>
            <a:off x="0" y="1986882"/>
            <a:ext cx="2518348" cy="4524315"/>
          </a:xfrm>
          <a:prstGeom prst="rect">
            <a:avLst/>
          </a:prstGeom>
          <a:solidFill>
            <a:srgbClr val="B4C7F2">
              <a:alpha val="27059"/>
            </a:srgbClr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Events of meiosis</a:t>
            </a:r>
          </a:p>
          <a:p>
            <a:pPr marL="285750" indent="-285750" algn="l">
              <a:buFontTx/>
              <a:buChar char="-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Consists of tow successive nuclear division </a:t>
            </a:r>
          </a:p>
          <a:p>
            <a:pPr marL="285750" indent="-285750" algn="l">
              <a:buFontTx/>
              <a:buChar char="-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In the first nuclear division the homologous chromosomes are separated from each other (daughter chromosomes consists of two chromatids )</a:t>
            </a:r>
          </a:p>
          <a:p>
            <a:pPr marL="285750" indent="-285750" algn="l">
              <a:buFontTx/>
              <a:buChar char="-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The second nuclear division resembles a mitotic division but there is no DNA replication (already replicated before the first division )</a:t>
            </a:r>
          </a:p>
          <a:p>
            <a:pPr marL="285750" indent="-285750" algn="l">
              <a:buFontTx/>
              <a:buChar char="-"/>
            </a:pPr>
            <a:r>
              <a:rPr lang="en-US" sz="1600" b="1" dirty="0">
                <a:solidFill>
                  <a:srgbClr val="FF0000"/>
                </a:solidFill>
              </a:rPr>
              <a:t>The result is four haploid daughter cells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9F4EC2-DA2B-45E0-A63A-6501F0B9748F}"/>
              </a:ext>
            </a:extLst>
          </p:cNvPr>
          <p:cNvCxnSpPr>
            <a:cxnSpLocks/>
          </p:cNvCxnSpPr>
          <p:nvPr/>
        </p:nvCxnSpPr>
        <p:spPr>
          <a:xfrm flipV="1">
            <a:off x="5992844" y="1491342"/>
            <a:ext cx="327745" cy="5243185"/>
          </a:xfrm>
          <a:prstGeom prst="line">
            <a:avLst/>
          </a:prstGeom>
          <a:ln w="38100">
            <a:solidFill>
              <a:srgbClr val="C56997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79BD92F-B0B3-4806-AD48-486984B4CC68}"/>
              </a:ext>
            </a:extLst>
          </p:cNvPr>
          <p:cNvCxnSpPr>
            <a:cxnSpLocks/>
          </p:cNvCxnSpPr>
          <p:nvPr/>
        </p:nvCxnSpPr>
        <p:spPr>
          <a:xfrm>
            <a:off x="4515853" y="6734527"/>
            <a:ext cx="1476991" cy="0"/>
          </a:xfrm>
          <a:prstGeom prst="line">
            <a:avLst/>
          </a:prstGeom>
          <a:ln w="38100">
            <a:solidFill>
              <a:srgbClr val="C56997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A76FB1F-24CD-4092-ACE8-FB638EBA9376}"/>
              </a:ext>
            </a:extLst>
          </p:cNvPr>
          <p:cNvCxnSpPr>
            <a:cxnSpLocks/>
          </p:cNvCxnSpPr>
          <p:nvPr/>
        </p:nvCxnSpPr>
        <p:spPr>
          <a:xfrm>
            <a:off x="6320589" y="1491341"/>
            <a:ext cx="1700464" cy="0"/>
          </a:xfrm>
          <a:prstGeom prst="line">
            <a:avLst/>
          </a:prstGeom>
          <a:ln w="38100">
            <a:solidFill>
              <a:srgbClr val="C569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DABF0E9-FB0F-49F6-B840-A8B7B5ABDB3B}"/>
              </a:ext>
            </a:extLst>
          </p:cNvPr>
          <p:cNvCxnSpPr>
            <a:cxnSpLocks/>
          </p:cNvCxnSpPr>
          <p:nvPr/>
        </p:nvCxnSpPr>
        <p:spPr>
          <a:xfrm>
            <a:off x="8021053" y="1491341"/>
            <a:ext cx="0" cy="409874"/>
          </a:xfrm>
          <a:prstGeom prst="line">
            <a:avLst/>
          </a:prstGeom>
          <a:ln w="38100" cap="flat" cmpd="sng" algn="ctr">
            <a:solidFill>
              <a:srgbClr val="C56997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001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424069" y="3593902"/>
            <a:ext cx="4147930" cy="2047612"/>
            <a:chOff x="685800" y="1624084"/>
            <a:chExt cx="8039100" cy="4682319"/>
          </a:xfrm>
        </p:grpSpPr>
        <p:pic>
          <p:nvPicPr>
            <p:cNvPr id="10" name="Picture 2" descr="File:Haploid, diploid ,triploid and tetraploid.sv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95" b="53333"/>
            <a:stretch>
              <a:fillRect/>
            </a:stretch>
          </p:blipFill>
          <p:spPr bwMode="auto">
            <a:xfrm>
              <a:off x="685800" y="1624084"/>
              <a:ext cx="7962900" cy="4090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 descr="File:Haploid, diploid ,triploid and tetraploid.sv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827"/>
            <a:stretch>
              <a:fillRect/>
            </a:stretch>
          </p:blipFill>
          <p:spPr bwMode="auto">
            <a:xfrm>
              <a:off x="762000" y="5791200"/>
              <a:ext cx="7962900" cy="515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72" y="435824"/>
            <a:ext cx="5715677" cy="6316157"/>
          </a:xfrm>
          <a:prstGeom prst="rect">
            <a:avLst/>
          </a:prstGeom>
        </p:spPr>
      </p:pic>
      <p:pic>
        <p:nvPicPr>
          <p:cNvPr id="12" name="صورة 11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16" y="594850"/>
            <a:ext cx="1271104" cy="1271104"/>
          </a:xfrm>
          <a:prstGeom prst="rect">
            <a:avLst/>
          </a:prstGeom>
        </p:spPr>
      </p:pic>
      <p:sp>
        <p:nvSpPr>
          <p:cNvPr id="13" name="مستطيل 12"/>
          <p:cNvSpPr/>
          <p:nvPr/>
        </p:nvSpPr>
        <p:spPr>
          <a:xfrm>
            <a:off x="0" y="0"/>
            <a:ext cx="7123814" cy="234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Objective 1: Describe and explain the events in mitosis &amp; meiosis.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866932" y="6041037"/>
            <a:ext cx="3222885" cy="369332"/>
          </a:xfrm>
          <a:prstGeom prst="rect">
            <a:avLst/>
          </a:prstGeom>
          <a:solidFill>
            <a:srgbClr val="E7F4F5"/>
          </a:solidFill>
          <a:ln>
            <a:solidFill>
              <a:srgbClr val="A059E0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Normal Gametes → 4 Haploids 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866932" y="1496622"/>
            <a:ext cx="185878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Meiosis Vs. Mitosis</a:t>
            </a:r>
            <a:endParaRPr lang="ar-S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0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19180" r="36591" b="14873"/>
          <a:stretch>
            <a:fillRect/>
          </a:stretch>
        </p:blipFill>
        <p:spPr bwMode="auto">
          <a:xfrm>
            <a:off x="960722" y="871403"/>
            <a:ext cx="6786666" cy="494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261" y="766472"/>
            <a:ext cx="1522896" cy="1522896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0" y="0"/>
            <a:ext cx="7123814" cy="234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Objective 1: Describe and explain the events in mitosis &amp; meiosis.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9968460" y="1920036"/>
            <a:ext cx="13689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Meiosis</a:t>
            </a:r>
            <a:endParaRPr lang="ar-S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3706EC-3C60-4BEA-AEB8-B54F98079520}"/>
              </a:ext>
            </a:extLst>
          </p:cNvPr>
          <p:cNvSpPr/>
          <p:nvPr/>
        </p:nvSpPr>
        <p:spPr>
          <a:xfrm>
            <a:off x="6639339" y="3617843"/>
            <a:ext cx="927653" cy="583096"/>
          </a:xfrm>
          <a:prstGeom prst="rect">
            <a:avLst/>
          </a:prstGeom>
          <a:solidFill>
            <a:srgbClr val="FF0000">
              <a:alpha val="25882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3572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BC96F23-BA11-4220-A325-7FBA8825C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44241"/>
            <a:ext cx="9480839" cy="1031549"/>
          </a:xfrm>
          <a:prstGeom prst="roundRect">
            <a:avLst/>
          </a:prstGeom>
          <a:solidFill>
            <a:srgbClr val="F9F9F9">
              <a:alpha val="72941"/>
            </a:srgbClr>
          </a:solidFill>
        </p:spPr>
        <p:txBody>
          <a:bodyPr>
            <a:normAutofit/>
          </a:bodyPr>
          <a:lstStyle/>
          <a:p>
            <a:r>
              <a:rPr lang="en-US" sz="4400" dirty="0"/>
              <a:t>Non-disjunction in Meiosis 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0" y="0"/>
            <a:ext cx="7123814" cy="234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Objective 2: Non-disjunction and its impact on meiosis.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857383" y="2093845"/>
            <a:ext cx="9643577" cy="40934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/>
              <a:t>- </a:t>
            </a:r>
            <a:r>
              <a:rPr lang="en-US" sz="2000" dirty="0"/>
              <a:t>The failure of chromosomes to disjoin normally </a:t>
            </a:r>
            <a:r>
              <a:rPr lang="en-US" sz="2000" b="1" dirty="0"/>
              <a:t>during meiosis phase 1 or phase 2</a:t>
            </a:r>
            <a:r>
              <a:rPr lang="en-US" sz="2000" dirty="0"/>
              <a:t>.</a:t>
            </a:r>
          </a:p>
          <a:p>
            <a:r>
              <a:rPr lang="en-US" sz="2000" dirty="0"/>
              <a:t>- Two chromosome homologs migrate to the same daughter cell instead of disjoining normally and migrating to different daughter cells.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- The result of this error is a cell with an imbalance of chromosomes (</a:t>
            </a:r>
            <a:r>
              <a:rPr lang="en-US" sz="2000" b="1" dirty="0">
                <a:solidFill>
                  <a:srgbClr val="FF0000"/>
                </a:solidFill>
              </a:rPr>
              <a:t>Aneuploidy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Can affect each pair of chromosomes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is not a rare event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Non disjunction in first meiotic division produces 4 unbalanced gametes.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Non disjunction in second division produces 2 normal gametes &amp; 2 unbalanced gametes: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Gamete with an extra autosome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</a:rPr>
              <a:t>Nullosomic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gamete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(missing one chromosome)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1024128" y="3494228"/>
            <a:ext cx="4542019" cy="646331"/>
          </a:xfrm>
          <a:prstGeom prst="rect">
            <a:avLst/>
          </a:prstGeom>
          <a:solidFill>
            <a:srgbClr val="E7F4F5"/>
          </a:solidFill>
          <a:ln>
            <a:solidFill>
              <a:srgbClr val="A059E0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 normal disjunction in first meiotic division produces 4 balanced gametes </a:t>
            </a:r>
            <a:endParaRPr lang="en-US" dirty="0"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8708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00" r="-13500" b="16740"/>
          <a:stretch/>
        </p:blipFill>
        <p:spPr bwMode="auto">
          <a:xfrm>
            <a:off x="-145775" y="1032811"/>
            <a:ext cx="6932621" cy="400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Placeholder 6" descr="Snip20171016_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" r="-186"/>
          <a:stretch>
            <a:fillRect/>
          </a:stretch>
        </p:blipFill>
        <p:spPr>
          <a:xfrm>
            <a:off x="6178758" y="1032811"/>
            <a:ext cx="5486400" cy="41148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437322" y="5569778"/>
            <a:ext cx="1111857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/>
              <a:t>In meiotic nondisjunction</a:t>
            </a:r>
          </a:p>
          <a:p>
            <a:r>
              <a:rPr lang="en-US" sz="2000" dirty="0"/>
              <a:t>- This product of fertilization with normal gamete would be monosomic and trisomic offspring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US" sz="2000" b="1" u="sng" dirty="0">
                <a:solidFill>
                  <a:schemeClr val="accent3">
                    <a:lumMod val="75000"/>
                  </a:schemeClr>
                </a:solidFill>
              </a:rPr>
              <a:t>Aneuploidy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0" y="0"/>
            <a:ext cx="7123814" cy="234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Objective 2: Non-disjunction and its impact on meiosis.</a:t>
            </a:r>
          </a:p>
        </p:txBody>
      </p:sp>
      <p:cxnSp>
        <p:nvCxnSpPr>
          <p:cNvPr id="6" name="رابط كسهم مستقيم 5"/>
          <p:cNvCxnSpPr/>
          <p:nvPr/>
        </p:nvCxnSpPr>
        <p:spPr>
          <a:xfrm flipH="1" flipV="1">
            <a:off x="8243669" y="5147612"/>
            <a:ext cx="165813" cy="798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V="1">
            <a:off x="7285220" y="5182336"/>
            <a:ext cx="1464884" cy="764055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9029415" y="6321225"/>
            <a:ext cx="2685205" cy="523220"/>
          </a:xfrm>
          <a:prstGeom prst="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1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Presence of an abnormal number of chromosomes in a cell</a:t>
            </a:r>
            <a:endParaRPr lang="ar-SA" sz="1400" dirty="0">
              <a:solidFill>
                <a:srgbClr val="00B050"/>
              </a:solidFill>
            </a:endParaRPr>
          </a:p>
        </p:txBody>
      </p:sp>
      <p:cxnSp>
        <p:nvCxnSpPr>
          <p:cNvPr id="14" name="رابط كسهم مستقيم 13"/>
          <p:cNvCxnSpPr>
            <a:cxnSpLocks/>
          </p:cNvCxnSpPr>
          <p:nvPr/>
        </p:nvCxnSpPr>
        <p:spPr>
          <a:xfrm>
            <a:off x="10372018" y="6231522"/>
            <a:ext cx="0" cy="179407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37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8766</TotalTime>
  <Words>2206</Words>
  <Application>Microsoft Office PowerPoint</Application>
  <PresentationFormat>Widescreen</PresentationFormat>
  <Paragraphs>345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Abadi</vt:lpstr>
      <vt:lpstr>Aldhabi</vt:lpstr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HUMAN GENETICS</vt:lpstr>
      <vt:lpstr>OBJECTIVES</vt:lpstr>
      <vt:lpstr>Mitosis &amp; Meiosis: Typical mitotic cell cycle</vt:lpstr>
      <vt:lpstr>Events of mitosis </vt:lpstr>
      <vt:lpstr>Events of meiosis I &amp; II</vt:lpstr>
      <vt:lpstr>PowerPoint Presentation</vt:lpstr>
      <vt:lpstr>PowerPoint Presentation</vt:lpstr>
      <vt:lpstr>Non-disjunction in Meiosis </vt:lpstr>
      <vt:lpstr>PowerPoint Presentation</vt:lpstr>
      <vt:lpstr>CHROMOSOME ANOMALIES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HOME MESSAGES</vt:lpstr>
      <vt:lpstr>MCQ</vt:lpstr>
      <vt:lpstr>MCQ</vt:lpstr>
      <vt:lpstr>Team leaders: Abdulmajeed Alwardi Haifa Alessa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GENETICS</dc:title>
  <dc:creator>عبدالمجيد</dc:creator>
  <cp:lastModifiedBy>هيفاء العيسى</cp:lastModifiedBy>
  <cp:revision>157</cp:revision>
  <dcterms:created xsi:type="dcterms:W3CDTF">2017-10-17T14:12:30Z</dcterms:created>
  <dcterms:modified xsi:type="dcterms:W3CDTF">2017-11-01T15:12:36Z</dcterms:modified>
</cp:coreProperties>
</file>