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84" r:id="rId3"/>
    <p:sldId id="285" r:id="rId4"/>
    <p:sldId id="286" r:id="rId5"/>
    <p:sldId id="283" r:id="rId6"/>
    <p:sldId id="294" r:id="rId7"/>
    <p:sldId id="295" r:id="rId8"/>
    <p:sldId id="301" r:id="rId9"/>
    <p:sldId id="303" r:id="rId10"/>
    <p:sldId id="302" r:id="rId11"/>
    <p:sldId id="304" r:id="rId12"/>
    <p:sldId id="305" r:id="rId13"/>
    <p:sldId id="299" r:id="rId14"/>
    <p:sldId id="296" r:id="rId15"/>
    <p:sldId id="297" r:id="rId16"/>
    <p:sldId id="298" r:id="rId17"/>
    <p:sldId id="306" r:id="rId18"/>
    <p:sldId id="293" r:id="rId19"/>
    <p:sldId id="276" r:id="rId20"/>
  </p:sldIdLst>
  <p:sldSz cx="100806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هيفاء" initials="هيفاء" lastIdx="0" clrIdx="0">
    <p:extLst>
      <p:ext uri="{19B8F6BF-5375-455C-9EA6-DF929625EA0E}">
        <p15:presenceInfo xmlns:p15="http://schemas.microsoft.com/office/powerpoint/2012/main" userId="هيفا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153"/>
    <a:srgbClr val="FF0000"/>
    <a:srgbClr val="0066FF"/>
    <a:srgbClr val="00CCFF"/>
    <a:srgbClr val="7F7F7F"/>
    <a:srgbClr val="0033CC"/>
    <a:srgbClr val="6DB6FF"/>
    <a:srgbClr val="FF6699"/>
    <a:srgbClr val="D9D9D9"/>
    <a:srgbClr val="8FC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70" d="100"/>
          <a:sy n="70" d="100"/>
        </p:scale>
        <p:origin x="12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"/>
            <a:ext cx="100806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00806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4960137"/>
            <a:ext cx="6426398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9441" y="4960137"/>
            <a:ext cx="2646164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34434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38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6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9" y="762000"/>
            <a:ext cx="217363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9052" y="762000"/>
            <a:ext cx="6268889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316516" y="138440"/>
            <a:ext cx="0" cy="7560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5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5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100806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00806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4" y="4960137"/>
            <a:ext cx="6426398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9441" y="4960137"/>
            <a:ext cx="2646164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34434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73" y="585216"/>
            <a:ext cx="8036778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771" y="2286000"/>
            <a:ext cx="393144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107" y="2286000"/>
            <a:ext cx="393144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1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772" y="2179636"/>
            <a:ext cx="3931444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772" y="2967788"/>
            <a:ext cx="3931444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403" y="2179636"/>
            <a:ext cx="3931444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403" y="2967788"/>
            <a:ext cx="3931444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5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0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8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6773" y="471509"/>
            <a:ext cx="3629025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293" y="822960"/>
            <a:ext cx="4695051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73" y="2257506"/>
            <a:ext cx="3629025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4" y="4960138"/>
            <a:ext cx="6426398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078105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9441" y="4960138"/>
            <a:ext cx="2646164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34434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773" y="585216"/>
            <a:ext cx="8036778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773" y="2286000"/>
            <a:ext cx="8036779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774" y="6470704"/>
            <a:ext cx="1781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4248" y="6470704"/>
            <a:ext cx="487946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0556" y="6470704"/>
            <a:ext cx="8050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0039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0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1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ijB0uHUPDV4Oz80vTUqZK1PSKehCOtMdb-xATduAL8/edit?usp=sharing" TargetMode="External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eneticsTeam437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D8Nu3Aw6F2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09kUKWSvA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6qUsKYod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47E5-9668-4EA2-8D24-CABE6C989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902" y="2053376"/>
            <a:ext cx="6128175" cy="1719948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 GENETICS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AD51B-AEAE-4F91-A0A2-A39E78C8B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012" y="5090424"/>
            <a:ext cx="2723775" cy="1097280"/>
          </a:xfrm>
        </p:spPr>
        <p:txBody>
          <a:bodyPr>
            <a:normAutofit/>
          </a:bodyPr>
          <a:lstStyle/>
          <a:p>
            <a:pPr rtl="0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: 3</a:t>
            </a:r>
          </a:p>
          <a:p>
            <a:pPr rt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inheritance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9C4D9-F2C0-4C2A-ABA8-DC53598B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575" y="202078"/>
            <a:ext cx="1472146" cy="93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5D0C6-C9E1-468C-ADCE-ADE6142A8357}"/>
              </a:ext>
            </a:extLst>
          </p:cNvPr>
          <p:cNvSpPr txBox="1"/>
          <p:nvPr/>
        </p:nvSpPr>
        <p:spPr>
          <a:xfrm>
            <a:off x="522872" y="5109094"/>
            <a:ext cx="2293636" cy="1384995"/>
          </a:xfrm>
          <a:prstGeom prst="rect">
            <a:avLst/>
          </a:prstGeom>
          <a:solidFill>
            <a:srgbClr val="EFEDF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27EC1"/>
                </a:solidFill>
              </a:rPr>
              <a:t>Color </a:t>
            </a:r>
            <a:r>
              <a:rPr lang="en-US" sz="1400" dirty="0">
                <a:solidFill>
                  <a:srgbClr val="7030A0"/>
                </a:solidFill>
              </a:rPr>
              <a:t>in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dex: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Important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/>
              <a:t>Slides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Drs’</a:t>
            </a:r>
            <a:r>
              <a:rPr lang="en-US" sz="1400" dirty="0">
                <a:solidFill>
                  <a:srgbClr val="00B050"/>
                </a:solidFill>
              </a:rPr>
              <a:t> notes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Explanation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New terminology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E1A5FC0E-96CF-4854-A0FE-B9D5A2FD6AC6}"/>
              </a:ext>
            </a:extLst>
          </p:cNvPr>
          <p:cNvSpPr txBox="1"/>
          <p:nvPr/>
        </p:nvSpPr>
        <p:spPr>
          <a:xfrm flipH="1">
            <a:off x="7372616" y="5478426"/>
            <a:ext cx="1428923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EDITION FILE</a:t>
            </a:r>
            <a:endParaRPr lang="ar-SA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A750B7-2B19-49F5-9A57-B28A99B6B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0" t="4487" r="5469" b="3746"/>
          <a:stretch/>
        </p:blipFill>
        <p:spPr>
          <a:xfrm>
            <a:off x="7060943" y="233639"/>
            <a:ext cx="1120116" cy="93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Image result for ksu">
            <a:extLst>
              <a:ext uri="{FF2B5EF4-FFF2-40B4-BE49-F238E27FC236}">
                <a16:creationId xmlns:a16="http://schemas.microsoft.com/office/drawing/2014/main" id="{AFD121FB-6FBB-496F-AC27-F405E275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696" cy="8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1D197-DD3D-435E-B123-887AE031E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1567" t="34334" r="20361" b="31889"/>
          <a:stretch/>
        </p:blipFill>
        <p:spPr>
          <a:xfrm>
            <a:off x="6828015" y="2596592"/>
            <a:ext cx="1089202" cy="63351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623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48DFCF-6E4F-4ACF-9CD9-29C73DF1D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459" y="405269"/>
            <a:ext cx="3018166" cy="1375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5579E-8A80-43E4-8C36-79367D290B0C}"/>
              </a:ext>
            </a:extLst>
          </p:cNvPr>
          <p:cNvSpPr txBox="1">
            <a:spLocks/>
          </p:cNvSpPr>
          <p:nvPr/>
        </p:nvSpPr>
        <p:spPr>
          <a:xfrm>
            <a:off x="846773" y="958230"/>
            <a:ext cx="4471676" cy="758140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 anchor="ctr">
            <a:noAutofit/>
          </a:bodyPr>
          <a:lstStyle>
            <a:lvl1pPr algn="l" defTabSz="6858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84" charset="-128"/>
              </a:rPr>
              <a:t>1- Autosomal dominant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DFA2-771F-476E-AB75-AFD67BE92A73}"/>
              </a:ext>
            </a:extLst>
          </p:cNvPr>
          <p:cNvSpPr txBox="1">
            <a:spLocks/>
          </p:cNvSpPr>
          <p:nvPr/>
        </p:nvSpPr>
        <p:spPr>
          <a:xfrm>
            <a:off x="457200" y="2095500"/>
            <a:ext cx="3448050" cy="3790950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r" defTabSz="685800" rtl="1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 The trait (character, disease) appears </a:t>
            </a:r>
            <a:r>
              <a:rPr lang="en-US" sz="2000" b="1" dirty="0">
                <a:solidFill>
                  <a:srgbClr val="FF0000"/>
                </a:solidFill>
              </a:rPr>
              <a:t>in every generation.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 Unaffected persons </a:t>
            </a:r>
            <a:r>
              <a:rPr lang="en-US" sz="2000" dirty="0">
                <a:solidFill>
                  <a:srgbClr val="FF0000"/>
                </a:solidFill>
              </a:rPr>
              <a:t>do not transmit </a:t>
            </a:r>
            <a:r>
              <a:rPr lang="en-US" sz="2000" dirty="0">
                <a:solidFill>
                  <a:srgbClr val="000000"/>
                </a:solidFill>
              </a:rPr>
              <a:t>the trait to their children.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 Examples: Huntington disease, Myotonic dystrophy, Neurofibromatosis type 1, </a:t>
            </a:r>
            <a:r>
              <a:rPr lang="en-US" sz="2000" dirty="0" err="1">
                <a:solidFill>
                  <a:srgbClr val="000000"/>
                </a:solidFill>
              </a:rPr>
              <a:t>Marfan</a:t>
            </a:r>
            <a:r>
              <a:rPr lang="en-US" sz="2000" dirty="0">
                <a:solidFill>
                  <a:srgbClr val="000000"/>
                </a:solidFill>
              </a:rPr>
              <a:t> syndrome etc.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45699-6CB8-43E2-A703-BFB2C9C268A4}"/>
              </a:ext>
            </a:extLst>
          </p:cNvPr>
          <p:cNvSpPr txBox="1"/>
          <p:nvPr/>
        </p:nvSpPr>
        <p:spPr>
          <a:xfrm>
            <a:off x="4895850" y="5777646"/>
            <a:ext cx="46704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This pedigree is dominant because in EVERY generation there is effected individuals </a:t>
            </a:r>
            <a:endParaRPr lang="ar-SA" dirty="0">
              <a:solidFill>
                <a:srgbClr val="00B050"/>
              </a:solidFill>
            </a:endParaRPr>
          </a:p>
        </p:txBody>
      </p:sp>
      <p:pic>
        <p:nvPicPr>
          <p:cNvPr id="6" name="Picture 5" descr="F00454-007-f002">
            <a:extLst>
              <a:ext uri="{FF2B5EF4-FFF2-40B4-BE49-F238E27FC236}">
                <a16:creationId xmlns:a16="http://schemas.microsoft.com/office/drawing/2014/main" id="{42B62F71-CA7F-498B-BC56-B9C8076C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r="20464" b="8881"/>
          <a:stretch>
            <a:fillRect/>
          </a:stretch>
        </p:blipFill>
        <p:spPr bwMode="auto">
          <a:xfrm>
            <a:off x="4082345" y="2169430"/>
            <a:ext cx="5483930" cy="3155156"/>
          </a:xfrm>
          <a:prstGeom prst="rect">
            <a:avLst/>
          </a:prstGeom>
          <a:gradFill rotWithShape="1">
            <a:gsLst>
              <a:gs pos="0">
                <a:srgbClr val="552300"/>
              </a:gs>
              <a:gs pos="80000">
                <a:srgbClr val="713100"/>
              </a:gs>
              <a:gs pos="100000">
                <a:srgbClr val="743100"/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5070CD-7976-4C36-A3B4-8141B5AA81A0}"/>
              </a:ext>
            </a:extLst>
          </p:cNvPr>
          <p:cNvSpPr txBox="1">
            <a:spLocks/>
          </p:cNvSpPr>
          <p:nvPr/>
        </p:nvSpPr>
        <p:spPr>
          <a:xfrm>
            <a:off x="4082345" y="1827634"/>
            <a:ext cx="5661025" cy="341796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6858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dirty="0">
                <a:solidFill>
                  <a:schemeClr val="tx1"/>
                </a:solidFill>
                <a:latin typeface="+mn-lt"/>
              </a:rPr>
              <a:t>Family tree of an autosomal dominant mode of inheritance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742E58-1AB4-4FA7-996C-1142F7987A21}"/>
              </a:ext>
            </a:extLst>
          </p:cNvPr>
          <p:cNvSpPr/>
          <p:nvPr/>
        </p:nvSpPr>
        <p:spPr>
          <a:xfrm>
            <a:off x="7724633" y="944582"/>
            <a:ext cx="600501" cy="2700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55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78C95-01BC-4C0E-955B-B2442C8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86" y="822747"/>
            <a:ext cx="5152774" cy="95616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/>
          <a:lstStyle/>
          <a:p>
            <a:r>
              <a:rPr lang="en-US" sz="3300" dirty="0"/>
              <a:t>2-Autosomal recessive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H="1">
            <a:off x="119062" y="1904862"/>
            <a:ext cx="4023722" cy="4861367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The trait (character, disease) is recessive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The trait expresses itself only in </a:t>
            </a:r>
            <a:r>
              <a:rPr lang="en-US" sz="2000" dirty="0">
                <a:solidFill>
                  <a:srgbClr val="FF0000"/>
                </a:solidFill>
              </a:rPr>
              <a:t>homozygous</a:t>
            </a:r>
            <a:r>
              <a:rPr lang="en-US" sz="2000" dirty="0"/>
              <a:t> state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Unaffected persons (heterozygotes) may have affected children </a:t>
            </a:r>
            <a:r>
              <a:rPr lang="en-US" sz="2000" u="sng" dirty="0"/>
              <a:t>(if the other parent is heterozygote)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The parents of the affected child maybe related (</a:t>
            </a:r>
            <a:r>
              <a:rPr lang="en-US" sz="2000" dirty="0">
                <a:solidFill>
                  <a:srgbClr val="FF0000"/>
                </a:solidFill>
              </a:rPr>
              <a:t>consanguineous</a:t>
            </a:r>
            <a:r>
              <a:rPr lang="en-US" sz="2000" dirty="0"/>
              <a:t>)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Males and female are </a:t>
            </a:r>
            <a:r>
              <a:rPr lang="en-US" sz="2000" u="sng" dirty="0"/>
              <a:t>equally</a:t>
            </a:r>
            <a:r>
              <a:rPr lang="en-US" sz="2000" dirty="0"/>
              <a:t> affected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Examples: Cystic fibrosis, </a:t>
            </a:r>
            <a:r>
              <a:rPr lang="en-US" sz="2000" dirty="0" err="1"/>
              <a:t>Phenyketonuria</a:t>
            </a:r>
            <a:r>
              <a:rPr lang="en-US" sz="2000" u="sng" dirty="0"/>
              <a:t>, Sickle cell </a:t>
            </a:r>
            <a:r>
              <a:rPr lang="en-US" sz="2000" u="sng" dirty="0" err="1"/>
              <a:t>anaemia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/>
              <a:t>Thalassaemia</a:t>
            </a:r>
            <a:r>
              <a:rPr lang="en-US" sz="2000" dirty="0"/>
              <a:t> etc. </a:t>
            </a:r>
          </a:p>
          <a:p>
            <a:pPr marL="0" indent="0" algn="l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7-11-06 at 18.4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85" y="3106352"/>
            <a:ext cx="5937840" cy="3659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2842" y="2644687"/>
            <a:ext cx="61977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(Family tree of an Autosomal recessive disorder </a:t>
            </a:r>
          </a:p>
          <a:p>
            <a:pPr algn="ctr"/>
            <a:r>
              <a:rPr lang="en-US" b="1" dirty="0"/>
              <a:t>Sickle cell disease  (SS 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F6FC7-7533-4255-BC7E-59395F728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47380"/>
              </p:ext>
            </p:extLst>
          </p:nvPr>
        </p:nvGraphicFramePr>
        <p:xfrm>
          <a:off x="8401116" y="3235126"/>
          <a:ext cx="1514529" cy="112572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4843">
                  <a:extLst>
                    <a:ext uri="{9D8B030D-6E8A-4147-A177-3AD203B41FA5}">
                      <a16:colId xmlns:a16="http://schemas.microsoft.com/office/drawing/2014/main" val="1262720700"/>
                    </a:ext>
                  </a:extLst>
                </a:gridCol>
                <a:gridCol w="504843">
                  <a:extLst>
                    <a:ext uri="{9D8B030D-6E8A-4147-A177-3AD203B41FA5}">
                      <a16:colId xmlns:a16="http://schemas.microsoft.com/office/drawing/2014/main" val="3241360159"/>
                    </a:ext>
                  </a:extLst>
                </a:gridCol>
                <a:gridCol w="504843">
                  <a:extLst>
                    <a:ext uri="{9D8B030D-6E8A-4147-A177-3AD203B41FA5}">
                      <a16:colId xmlns:a16="http://schemas.microsoft.com/office/drawing/2014/main" val="3751325650"/>
                    </a:ext>
                  </a:extLst>
                </a:gridCol>
              </a:tblGrid>
              <a:tr h="375241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475023"/>
                  </a:ext>
                </a:extLst>
              </a:tr>
              <a:tr h="375241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AA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8726012"/>
                  </a:ext>
                </a:extLst>
              </a:tr>
              <a:tr h="375241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2106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347C07-3794-45C5-8CE4-90F2F2F5EC69}"/>
              </a:ext>
            </a:extLst>
          </p:cNvPr>
          <p:cNvSpPr txBox="1"/>
          <p:nvPr/>
        </p:nvSpPr>
        <p:spPr>
          <a:xfrm>
            <a:off x="8739178" y="2865794"/>
            <a:ext cx="12589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father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0F7E4-EE0A-42A7-97AE-0FED886777B2}"/>
              </a:ext>
            </a:extLst>
          </p:cNvPr>
          <p:cNvSpPr txBox="1"/>
          <p:nvPr/>
        </p:nvSpPr>
        <p:spPr>
          <a:xfrm rot="16200000">
            <a:off x="7606657" y="3585000"/>
            <a:ext cx="12589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mother</a:t>
            </a:r>
            <a:endParaRPr lang="ar-S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2BB2BC-35E7-4403-9118-5562FC983EE2}"/>
              </a:ext>
            </a:extLst>
          </p:cNvPr>
          <p:cNvSpPr/>
          <p:nvPr/>
        </p:nvSpPr>
        <p:spPr>
          <a:xfrm>
            <a:off x="9368656" y="4028661"/>
            <a:ext cx="546989" cy="33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A403F8-7340-4C2F-B6AF-89527BC5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59" y="405269"/>
            <a:ext cx="3018166" cy="137598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37289D-881D-4EC6-95A4-92E250ED35DF}"/>
              </a:ext>
            </a:extLst>
          </p:cNvPr>
          <p:cNvSpPr/>
          <p:nvPr/>
        </p:nvSpPr>
        <p:spPr>
          <a:xfrm>
            <a:off x="7069537" y="944582"/>
            <a:ext cx="600501" cy="2700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48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7-11-06 at 19.03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r="53098"/>
          <a:stretch/>
        </p:blipFill>
        <p:spPr>
          <a:xfrm>
            <a:off x="6718041" y="2096051"/>
            <a:ext cx="2911151" cy="1972219"/>
          </a:xfrm>
          <a:prstGeom prst="rect">
            <a:avLst/>
          </a:prstGeom>
        </p:spPr>
      </p:pic>
      <p:pic>
        <p:nvPicPr>
          <p:cNvPr id="13" name="Picture 12" descr="Screen Shot 2017-11-06 at 18.59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5"/>
          <a:stretch/>
        </p:blipFill>
        <p:spPr>
          <a:xfrm>
            <a:off x="2466359" y="2112901"/>
            <a:ext cx="4065272" cy="19196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C678C95-01BC-4C0E-955B-B2442C8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80" y="881795"/>
            <a:ext cx="4583182" cy="900817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/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3200" dirty="0"/>
              <a:t>Punnett square showing autosomal recessive 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H="1">
            <a:off x="24687" y="4068270"/>
            <a:ext cx="3523187" cy="234608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1-) Both Parents Heterozygous: </a:t>
            </a:r>
            <a:endParaRPr lang="en-US" sz="2000" dirty="0"/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25% offspring “affected Homozygous” 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50% Trait “Heterozygous normal but carrier” 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25% Normal </a:t>
            </a:r>
          </a:p>
          <a:p>
            <a:pPr marL="0" indent="0" algn="l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5199" y="4032509"/>
            <a:ext cx="34650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2-) One Parents Heterozygous:</a:t>
            </a:r>
          </a:p>
          <a:p>
            <a:pPr marL="868363" indent="-868363">
              <a:tabLst>
                <a:tab pos="571500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charset="0"/>
              </a:rPr>
              <a:t>• 50% normal but carrier</a:t>
            </a:r>
          </a:p>
          <a:p>
            <a:pPr marL="868363" indent="-868363">
              <a:tabLst>
                <a:tab pos="571500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charset="0"/>
              </a:rPr>
              <a:t> “heterozygous”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marL="868363" indent="-868363">
              <a:tabLst>
                <a:tab pos="571500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• 50% normal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Times New Roman" charset="0"/>
            </a:endParaRPr>
          </a:p>
        </p:txBody>
      </p:sp>
      <p:pic>
        <p:nvPicPr>
          <p:cNvPr id="10" name="Picture 9" descr="Screen Shot 2017-11-06 at 18.56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" y="2181466"/>
            <a:ext cx="3186977" cy="1886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8041" y="4068270"/>
            <a:ext cx="36779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3-) One Parents Homozygous: </a:t>
            </a:r>
            <a:endParaRPr lang="en-US" sz="2000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100% offspring is carriers.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070CF6-C92A-42F1-A59E-C1F15625F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459" y="405269"/>
            <a:ext cx="3018166" cy="137598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BBC9D3-86CB-4DC8-9273-838E68A9BC0E}"/>
              </a:ext>
            </a:extLst>
          </p:cNvPr>
          <p:cNvSpPr/>
          <p:nvPr/>
        </p:nvSpPr>
        <p:spPr>
          <a:xfrm>
            <a:off x="7069537" y="944582"/>
            <a:ext cx="600501" cy="2700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54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031257-F3C2-4B9C-870B-2F47132B6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00" y="3492134"/>
            <a:ext cx="6303717" cy="2873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84250-B9DA-4848-AF12-7EAC4575736B}"/>
              </a:ext>
            </a:extLst>
          </p:cNvPr>
          <p:cNvSpPr txBox="1">
            <a:spLocks/>
          </p:cNvSpPr>
          <p:nvPr/>
        </p:nvSpPr>
        <p:spPr>
          <a:xfrm>
            <a:off x="846773" y="958230"/>
            <a:ext cx="3380670" cy="684210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 anchor="ctr">
            <a:noAutofit/>
          </a:bodyPr>
          <a:lstStyle>
            <a:lvl1pPr algn="l" defTabSz="6858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84" charset="-128"/>
              </a:rPr>
              <a:t>Sex- linked inheritance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E58FF-1EC6-4D20-B98D-9DF29C48C61D}"/>
              </a:ext>
            </a:extLst>
          </p:cNvPr>
          <p:cNvSpPr txBox="1"/>
          <p:nvPr/>
        </p:nvSpPr>
        <p:spPr>
          <a:xfrm>
            <a:off x="940905" y="1987826"/>
            <a:ext cx="8017565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This is the inheritance of a gene present on the sex chromosomes.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Inheritance Pattern is different from the autosomal inheritance.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Inheritance differs </a:t>
            </a:r>
            <a:r>
              <a:rPr lang="en-US" sz="2000" dirty="0">
                <a:solidFill>
                  <a:srgbClr val="FF0000"/>
                </a:solidFill>
              </a:rPr>
              <a:t>in males from females.</a:t>
            </a:r>
          </a:p>
          <a:p>
            <a:endParaRPr lang="ar-SA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999C18-E2D3-4CAC-B85C-8301525BC976}"/>
              </a:ext>
            </a:extLst>
          </p:cNvPr>
          <p:cNvSpPr/>
          <p:nvPr/>
        </p:nvSpPr>
        <p:spPr>
          <a:xfrm>
            <a:off x="4691270" y="3509967"/>
            <a:ext cx="3507547" cy="2856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635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4853674"/>
              </p:ext>
            </p:extLst>
          </p:nvPr>
        </p:nvGraphicFramePr>
        <p:xfrm>
          <a:off x="0" y="29941"/>
          <a:ext cx="10061117" cy="682806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24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24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X-linked:</a:t>
                      </a:r>
                    </a:p>
                    <a:p>
                      <a:pPr algn="l" rtl="0"/>
                      <a:r>
                        <a:rPr lang="en-US" sz="1400" b="0" dirty="0"/>
                        <a:t>• The gene is present on the X chromosome</a:t>
                      </a:r>
                      <a:r>
                        <a:rPr lang="en-US" sz="1400" b="0" baseline="0" dirty="0"/>
                        <a:t> and t</a:t>
                      </a:r>
                      <a:r>
                        <a:rPr lang="en-US" sz="1400" b="0" dirty="0"/>
                        <a:t>he inheritance follows specific pattern.</a:t>
                      </a:r>
                    </a:p>
                    <a:p>
                      <a:pPr algn="l" rtl="0"/>
                      <a:r>
                        <a:rPr lang="en-US" sz="1400" b="0" dirty="0"/>
                        <a:t>• Males have one X chromosome, and are hemizygous. Females have 2 X  chromosomes, </a:t>
                      </a:r>
                    </a:p>
                    <a:p>
                      <a:pPr algn="l" rtl="0"/>
                      <a:r>
                        <a:rPr lang="en-US" sz="1400" b="0" dirty="0"/>
                        <a:t>• they may be homozygous or heterozygous</a:t>
                      </a:r>
                      <a:r>
                        <a:rPr lang="en-US" sz="14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Y-linked</a:t>
                      </a:r>
                      <a:r>
                        <a:rPr lang="en-US" sz="1800" baseline="0" dirty="0"/>
                        <a:t> 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9820">
                <a:tc>
                  <a:txBody>
                    <a:bodyPr/>
                    <a:lstStyle/>
                    <a:p>
                      <a:pPr algn="l" rtl="0"/>
                      <a:r>
                        <a:rPr lang="en-GB" sz="1800" b="1" dirty="0"/>
                        <a:t>X-linked</a:t>
                      </a:r>
                      <a:r>
                        <a:rPr lang="en-GB" sz="1800" b="1" baseline="0" dirty="0"/>
                        <a:t> Dominant Inheritance:</a:t>
                      </a:r>
                    </a:p>
                    <a:p>
                      <a:pPr algn="l" rtl="0"/>
                      <a:endParaRPr lang="en-GB" sz="1800" b="1" baseline="0" dirty="0"/>
                    </a:p>
                    <a:p>
                      <a:pPr algn="l" rtl="0"/>
                      <a:r>
                        <a:rPr lang="en-US" sz="1800" dirty="0"/>
                        <a:t>• The gene is on X Chromosome and is dominant.</a:t>
                      </a:r>
                    </a:p>
                    <a:p>
                      <a:pPr algn="l" rtl="0"/>
                      <a:r>
                        <a:rPr lang="en-US" sz="1800" dirty="0"/>
                        <a:t>• The trait occurs at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the same frequency</a:t>
                      </a:r>
                      <a:r>
                        <a:rPr lang="en-US" sz="1800" dirty="0"/>
                        <a:t> in both males and females. 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Because both genders have X chromosome</a:t>
                      </a:r>
                    </a:p>
                    <a:p>
                      <a:pPr algn="l" rtl="0"/>
                      <a:r>
                        <a:rPr lang="en-US" sz="1800" dirty="0"/>
                        <a:t>•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Hemizygous </a:t>
                      </a:r>
                      <a:r>
                        <a:rPr lang="en-US" sz="1800" dirty="0"/>
                        <a:t>male and heterozygous females express the disease.</a:t>
                      </a:r>
                    </a:p>
                    <a:p>
                      <a:pPr algn="l" rtl="0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X-linked</a:t>
                      </a:r>
                      <a:r>
                        <a:rPr lang="en-US" sz="1800" b="1" baseline="0" dirty="0"/>
                        <a:t> Recessive Inheritance </a:t>
                      </a:r>
                      <a:r>
                        <a:rPr lang="en-US" baseline="0" dirty="0"/>
                        <a:t>: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endParaRPr lang="en-US" sz="1800" baseline="0" dirty="0"/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/>
                        <a:t>• The incidence of the X-linked disease is higher in male than in female. </a:t>
                      </a:r>
                      <a:r>
                        <a:rPr lang="en-US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Because males have only one X chromosome, so they can’t be </a:t>
                      </a:r>
                      <a:r>
                        <a:rPr lang="en-US" sz="1600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healthy carriers</a:t>
                      </a:r>
                      <a:r>
                        <a:rPr lang="en-US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either effected or healthy. 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/>
                        <a:t>• The trait is passed from an affected man through all his daughters to half their sons.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/>
                        <a:t>• The trait is never transmitted directly from father to sons. 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Because the father passes only his Y chromosome to all his sons, so he can’t pass the mutation to them.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/>
                        <a:t>• An affected women has affected sons and carrier daughters. 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endParaRPr lang="en-US" sz="1200" baseline="0" dirty="0"/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X - Linked Recessive Disorders</a:t>
                      </a:r>
                      <a:r>
                        <a:rPr lang="en-US" sz="1600" baseline="0" dirty="0"/>
                        <a:t>: Albinism, Fragile X syndrome, Hemophilia, Muscular dystrophy, Retinitis pigmentosa.</a:t>
                      </a:r>
                    </a:p>
                    <a:p>
                      <a:pPr algn="l" rtl="0"/>
                      <a:endParaRPr lang="en-US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• The gene is on the Y chromosomes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• The gene is passed from fathers to sons only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• Daughters are not affected</a:t>
                      </a:r>
                    </a:p>
                    <a:p>
                      <a:pPr algn="l" rtl="0"/>
                      <a:endParaRPr lang="en-US" sz="1600" dirty="0"/>
                    </a:p>
                    <a:p>
                      <a:pPr algn="l" rtl="0"/>
                      <a:r>
                        <a:rPr lang="en-US" sz="1600" dirty="0"/>
                        <a:t>Example :Hairy ears in India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  <a:p>
                      <a:pPr algn="l" rtl="0"/>
                      <a:r>
                        <a:rPr lang="en-US" sz="1600" dirty="0"/>
                        <a:t>Male are 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Hemizygous</a:t>
                      </a:r>
                      <a:r>
                        <a:rPr lang="en-US" sz="1600" dirty="0"/>
                        <a:t>, the condition exhibits itself whether dominant or recessive </a:t>
                      </a:r>
                    </a:p>
                    <a:p>
                      <a:pPr algn="l" rtl="0"/>
                      <a:endParaRPr lang="en-US" sz="1400" dirty="0"/>
                    </a:p>
                    <a:p>
                      <a:pPr algn="l" rt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9" y="4849821"/>
            <a:ext cx="1813745" cy="191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96175" y="4286558"/>
            <a:ext cx="833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Father</a:t>
            </a:r>
            <a:r>
              <a:rPr lang="en-US" sz="2800" b="1" dirty="0"/>
              <a:t> </a:t>
            </a:r>
            <a:endParaRPr lang="ar-SA" sz="28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3129" y="5818243"/>
            <a:ext cx="8667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Mother</a:t>
            </a:r>
            <a:r>
              <a:rPr lang="en-US" sz="2800" dirty="0"/>
              <a:t> </a:t>
            </a:r>
            <a:endParaRPr lang="ar-SA" sz="2800" dirty="0"/>
          </a:p>
        </p:txBody>
      </p:sp>
      <p:pic>
        <p:nvPicPr>
          <p:cNvPr id="15" name="Picture 31">
            <a:extLst>
              <a:ext uri="{FF2B5EF4-FFF2-40B4-BE49-F238E27FC236}">
                <a16:creationId xmlns:a16="http://schemas.microsoft.com/office/drawing/2014/main" id="{454C2BDC-CCEE-410E-BA83-E92B87094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56"/>
          <a:stretch/>
        </p:blipFill>
        <p:spPr bwMode="auto">
          <a:xfrm>
            <a:off x="379316" y="3468529"/>
            <a:ext cx="1135554" cy="107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FF01E0-E98B-4F3F-9BB3-4CB7499D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484" y="4254474"/>
            <a:ext cx="2848354" cy="24160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7441A9D-C11C-4020-8718-771A238D4EF8}"/>
              </a:ext>
            </a:extLst>
          </p:cNvPr>
          <p:cNvSpPr/>
          <p:nvPr/>
        </p:nvSpPr>
        <p:spPr>
          <a:xfrm rot="16200000">
            <a:off x="2098441" y="5837771"/>
            <a:ext cx="702098" cy="11360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379C5-2295-496C-B562-7ADAEB630B4A}"/>
              </a:ext>
            </a:extLst>
          </p:cNvPr>
          <p:cNvSpPr/>
          <p:nvPr/>
        </p:nvSpPr>
        <p:spPr>
          <a:xfrm rot="16200000">
            <a:off x="2153431" y="5190662"/>
            <a:ext cx="592117" cy="113606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5DA36-44AF-4A1F-98F5-CD7B1374B7B3}"/>
              </a:ext>
            </a:extLst>
          </p:cNvPr>
          <p:cNvSpPr/>
          <p:nvPr/>
        </p:nvSpPr>
        <p:spPr>
          <a:xfrm>
            <a:off x="2498655" y="5528893"/>
            <a:ext cx="471101" cy="1164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86D04-127D-43D5-8B05-AA63166AB4BA}"/>
              </a:ext>
            </a:extLst>
          </p:cNvPr>
          <p:cNvSpPr/>
          <p:nvPr/>
        </p:nvSpPr>
        <p:spPr>
          <a:xfrm>
            <a:off x="8990070" y="4254474"/>
            <a:ext cx="898768" cy="2416098"/>
          </a:xfrm>
          <a:prstGeom prst="rect">
            <a:avLst/>
          </a:prstGeom>
          <a:solidFill>
            <a:srgbClr val="0066FF">
              <a:alpha val="2117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09698-DC2B-4F8F-8181-9EC859D8AA20}"/>
              </a:ext>
            </a:extLst>
          </p:cNvPr>
          <p:cNvSpPr/>
          <p:nvPr/>
        </p:nvSpPr>
        <p:spPr>
          <a:xfrm>
            <a:off x="7040484" y="4280978"/>
            <a:ext cx="1949586" cy="2353732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28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DF07AD-2954-408A-A81D-998C4122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3" y="802105"/>
            <a:ext cx="5521944" cy="1016797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 – Linked Recessive Inheritance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8F19DA3-2323-436E-890D-27E242A328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365" y="1899413"/>
            <a:ext cx="3216285" cy="3698574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BB98FD6B-ABE4-4082-8D46-3E1A5A17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910" y="2151112"/>
            <a:ext cx="3711908" cy="31393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/>
              <a:t>(</a:t>
            </a:r>
            <a:r>
              <a:rPr lang="en-US" b="1" dirty="0">
                <a:solidFill>
                  <a:srgbClr val="7030A0"/>
                </a:solidFill>
              </a:rPr>
              <a:t>3) Homozygous female,  normal male:</a:t>
            </a:r>
          </a:p>
          <a:p>
            <a:pPr eaLnBrk="1" hangingPunct="1"/>
            <a:endParaRPr lang="en-US" b="1" dirty="0">
              <a:solidFill>
                <a:srgbClr val="7030A0"/>
              </a:solidFill>
            </a:endParaRPr>
          </a:p>
          <a:p>
            <a:pPr eaLnBrk="1" hangingPunct="1"/>
            <a:endParaRPr lang="en-US" b="1" dirty="0">
              <a:solidFill>
                <a:srgbClr val="7030A0"/>
              </a:solidFill>
            </a:endParaRPr>
          </a:p>
          <a:p>
            <a:pPr eaLnBrk="1" hangingPunct="1"/>
            <a:endParaRPr lang="en-US" b="1" dirty="0">
              <a:solidFill>
                <a:srgbClr val="7030A0"/>
              </a:solidFill>
            </a:endParaRPr>
          </a:p>
          <a:p>
            <a:pPr eaLnBrk="1" hangingPunct="1"/>
            <a:endParaRPr lang="en-US" b="1" dirty="0">
              <a:solidFill>
                <a:srgbClr val="7030A0"/>
              </a:solidFill>
            </a:endParaRPr>
          </a:p>
          <a:p>
            <a:pPr eaLnBrk="1" hangingPunct="1"/>
            <a:endParaRPr lang="en-US" b="1" dirty="0">
              <a:solidFill>
                <a:srgbClr val="7030A0"/>
              </a:solidFill>
            </a:endParaRPr>
          </a:p>
          <a:p>
            <a:pPr eaLnBrk="1" hangingPunct="1"/>
            <a:endParaRPr lang="en-US" b="1" dirty="0">
              <a:solidFill>
                <a:srgbClr val="7030A0"/>
              </a:solidFill>
            </a:endParaRPr>
          </a:p>
          <a:p>
            <a:pPr eaLnBrk="1" hangingPunct="1"/>
            <a:endParaRPr lang="en-US" b="1" dirty="0">
              <a:solidFill>
                <a:srgbClr val="7030A0"/>
              </a:solidFill>
            </a:endParaRPr>
          </a:p>
          <a:p>
            <a:pPr eaLnBrk="1" hangingPunct="1"/>
            <a:r>
              <a:rPr lang="en-US" b="1" dirty="0"/>
              <a:t>		</a:t>
            </a:r>
            <a:r>
              <a:rPr lang="en-US" sz="1200" b="1" dirty="0">
                <a:solidFill>
                  <a:srgbClr val="FF6699"/>
                </a:solidFill>
              </a:rPr>
              <a:t>-  All daughters carriers.</a:t>
            </a:r>
          </a:p>
          <a:p>
            <a:pPr eaLnBrk="1" hangingPunct="1"/>
            <a:r>
              <a:rPr lang="en-US" sz="1200" b="1" dirty="0">
                <a:solidFill>
                  <a:srgbClr val="080808"/>
                </a:solidFill>
              </a:rPr>
              <a:t>		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-  All sons affected.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C2869CA-D162-42B5-94E9-4216F175C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89418"/>
              </p:ext>
            </p:extLst>
          </p:nvPr>
        </p:nvGraphicFramePr>
        <p:xfrm>
          <a:off x="7074977" y="3014357"/>
          <a:ext cx="2245773" cy="1412829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748591">
                  <a:extLst>
                    <a:ext uri="{9D8B030D-6E8A-4147-A177-3AD203B41FA5}">
                      <a16:colId xmlns:a16="http://schemas.microsoft.com/office/drawing/2014/main" val="1551618040"/>
                    </a:ext>
                  </a:extLst>
                </a:gridCol>
                <a:gridCol w="748591">
                  <a:extLst>
                    <a:ext uri="{9D8B030D-6E8A-4147-A177-3AD203B41FA5}">
                      <a16:colId xmlns:a16="http://schemas.microsoft.com/office/drawing/2014/main" val="3683098286"/>
                    </a:ext>
                  </a:extLst>
                </a:gridCol>
                <a:gridCol w="748591">
                  <a:extLst>
                    <a:ext uri="{9D8B030D-6E8A-4147-A177-3AD203B41FA5}">
                      <a16:colId xmlns:a16="http://schemas.microsoft.com/office/drawing/2014/main" val="3942170058"/>
                    </a:ext>
                  </a:extLst>
                </a:gridCol>
              </a:tblGrid>
              <a:tr h="47094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X*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X*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29051"/>
                  </a:ext>
                </a:extLst>
              </a:tr>
              <a:tr h="47094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X*X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X*X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756057"/>
                  </a:ext>
                </a:extLst>
              </a:tr>
              <a:tr h="47094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X*Y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X*Y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663543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83D1A986-71E9-4EB6-808E-B8E2C8190F03}"/>
              </a:ext>
            </a:extLst>
          </p:cNvPr>
          <p:cNvSpPr/>
          <p:nvPr/>
        </p:nvSpPr>
        <p:spPr>
          <a:xfrm>
            <a:off x="7933393" y="3496836"/>
            <a:ext cx="1387357" cy="447870"/>
          </a:xfrm>
          <a:prstGeom prst="ellipse">
            <a:avLst/>
          </a:prstGeom>
          <a:noFill/>
          <a:ln w="190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180C63-9F80-4B1A-ACAF-8176341814E6}"/>
              </a:ext>
            </a:extLst>
          </p:cNvPr>
          <p:cNvSpPr/>
          <p:nvPr/>
        </p:nvSpPr>
        <p:spPr>
          <a:xfrm>
            <a:off x="7933392" y="3979315"/>
            <a:ext cx="1387357" cy="44787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F4BB9C-297A-400A-8C70-3476BB274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650" y="1877842"/>
            <a:ext cx="3043067" cy="3391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326B9F-3C2C-4E97-BA29-BAE14A42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686" y="357147"/>
            <a:ext cx="3018166" cy="13759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DDAFA8-BE2C-4825-AC35-5CCAFDB055BD}"/>
              </a:ext>
            </a:extLst>
          </p:cNvPr>
          <p:cNvSpPr/>
          <p:nvPr/>
        </p:nvSpPr>
        <p:spPr>
          <a:xfrm>
            <a:off x="8598098" y="1305893"/>
            <a:ext cx="600501" cy="2700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383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9FE24E-AD84-4FE7-A8B6-EE7EECBC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5" y="2017946"/>
            <a:ext cx="5843932" cy="43486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2804E4-A56F-4B27-8771-13DC64EA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3" y="802105"/>
            <a:ext cx="5521944" cy="1016797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 – Linked dominant Inheritance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7CBF58-8B2B-4445-BBB9-4955E370F2DB}"/>
              </a:ext>
            </a:extLst>
          </p:cNvPr>
          <p:cNvSpPr/>
          <p:nvPr/>
        </p:nvSpPr>
        <p:spPr>
          <a:xfrm>
            <a:off x="1532593" y="3419060"/>
            <a:ext cx="1502155" cy="290715"/>
          </a:xfrm>
          <a:prstGeom prst="ellipse">
            <a:avLst/>
          </a:prstGeom>
          <a:noFill/>
          <a:ln w="190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B88B03-3823-457F-B18F-520854B62085}"/>
              </a:ext>
            </a:extLst>
          </p:cNvPr>
          <p:cNvSpPr/>
          <p:nvPr/>
        </p:nvSpPr>
        <p:spPr>
          <a:xfrm>
            <a:off x="1532592" y="3901539"/>
            <a:ext cx="1502155" cy="29071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0F1D07-79A0-4E5E-8859-3827963184FF}"/>
              </a:ext>
            </a:extLst>
          </p:cNvPr>
          <p:cNvSpPr/>
          <p:nvPr/>
        </p:nvSpPr>
        <p:spPr>
          <a:xfrm>
            <a:off x="1715837" y="5255714"/>
            <a:ext cx="1133377" cy="522355"/>
          </a:xfrm>
          <a:prstGeom prst="ellipse">
            <a:avLst/>
          </a:prstGeom>
          <a:noFill/>
          <a:ln w="190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8F0EA4-3E26-4455-98AD-AC1B274B120B}"/>
              </a:ext>
            </a:extLst>
          </p:cNvPr>
          <p:cNvSpPr/>
          <p:nvPr/>
        </p:nvSpPr>
        <p:spPr>
          <a:xfrm>
            <a:off x="1715836" y="5738193"/>
            <a:ext cx="1133381" cy="52235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78AA7A-1F90-4C46-98CF-9DD5E930F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686" y="357147"/>
            <a:ext cx="3018166" cy="137598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FE51D3-83C1-4204-AF29-4CA2B1A5F676}"/>
              </a:ext>
            </a:extLst>
          </p:cNvPr>
          <p:cNvSpPr/>
          <p:nvPr/>
        </p:nvSpPr>
        <p:spPr>
          <a:xfrm>
            <a:off x="9253196" y="1305893"/>
            <a:ext cx="600501" cy="2700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54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EED227-85CF-4A47-9406-64728A482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771" y="2285999"/>
            <a:ext cx="9043678" cy="4189445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An accurate determination of the family pedigree is an important part of the workup of every patient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80808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Pedigrees for single-gene disorders may demonstrate a straightforward, typical </a:t>
            </a:r>
            <a:r>
              <a:rPr lang="en-US" sz="2000" dirty="0" err="1">
                <a:solidFill>
                  <a:srgbClr val="080808"/>
                </a:solidFill>
              </a:rPr>
              <a:t>mendelian</a:t>
            </a:r>
            <a:r>
              <a:rPr lang="en-US" sz="2000" dirty="0">
                <a:solidFill>
                  <a:srgbClr val="080808"/>
                </a:solidFill>
              </a:rPr>
              <a:t> inheritance pattern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80808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80808"/>
                </a:solidFill>
              </a:rPr>
              <a:t>These patterns depend on location of the gene locus on the chromosomal, which may be autosomal or sex chromosome-linked, and whether the phenotype is dominant or recessive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80808"/>
              </a:solidFill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14A7D6-E8A2-4D4E-8CC2-6A678C9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3" y="802105"/>
            <a:ext cx="5521944" cy="1016797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message: </a:t>
            </a:r>
          </a:p>
        </p:txBody>
      </p:sp>
    </p:spTree>
    <p:extLst>
      <p:ext uri="{BB962C8B-B14F-4D97-AF65-F5344CB8AC3E}">
        <p14:creationId xmlns:p14="http://schemas.microsoft.com/office/powerpoint/2010/main" val="232697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itle 1"/>
          <p:cNvSpPr txBox="1">
            <a:spLocks noGrp="1"/>
          </p:cNvSpPr>
          <p:nvPr>
            <p:ph type="title"/>
          </p:nvPr>
        </p:nvSpPr>
        <p:spPr>
          <a:xfrm>
            <a:off x="1046199" y="634686"/>
            <a:ext cx="7290055" cy="112471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/>
              <a:t>MCQ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A5A690-3450-4A42-AAF9-C4B7CA5A39F3}"/>
              </a:ext>
            </a:extLst>
          </p:cNvPr>
          <p:cNvSpPr txBox="1">
            <a:spLocks/>
          </p:cNvSpPr>
          <p:nvPr/>
        </p:nvSpPr>
        <p:spPr>
          <a:xfrm>
            <a:off x="531304" y="1901687"/>
            <a:ext cx="9435703" cy="495631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algn="l" defTabSz="6858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cap="none" dirty="0">
                <a:latin typeface="+mn-lt"/>
              </a:rPr>
              <a:t>1-</a:t>
            </a:r>
            <a:r>
              <a:rPr lang="en-US" sz="1800" cap="none" dirty="0">
                <a:latin typeface="+mn-lt"/>
              </a:rPr>
              <a:t>the pure-bred plants, with two identical genes, Used in the initial cross would now </a:t>
            </a:r>
          </a:p>
          <a:p>
            <a:r>
              <a:rPr lang="en-US" sz="1800" cap="none" dirty="0">
                <a:latin typeface="+mn-lt"/>
              </a:rPr>
              <a:t>be referred To as: 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 A. Homozygous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B. Heterozygous                  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C. Genetic twin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 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2-a person with these alleles ( TT ) is known to be: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A. Homozygous recessive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 B. Homozygous dominant 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C. </a:t>
            </a:r>
            <a:r>
              <a:rPr lang="en-GB" sz="1800" cap="none" dirty="0">
                <a:latin typeface="+mn-lt"/>
              </a:rPr>
              <a:t>Heterozygous</a:t>
            </a:r>
            <a:br>
              <a:rPr lang="en-US" sz="1800" cap="none" dirty="0">
                <a:latin typeface="+mn-lt"/>
              </a:rPr>
            </a:br>
            <a:br>
              <a:rPr lang="ar-SA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 </a:t>
            </a:r>
            <a:br>
              <a:rPr lang="en-US" sz="1800" cap="none" dirty="0">
                <a:latin typeface="+mn-lt"/>
              </a:rPr>
            </a:br>
            <a:r>
              <a:rPr lang="en-GB" sz="1800" cap="none" dirty="0">
                <a:latin typeface="+mn-lt"/>
              </a:rPr>
              <a:t>3-</a:t>
            </a:r>
            <a:r>
              <a:rPr lang="en-US" sz="1800" cap="none" dirty="0">
                <a:latin typeface="+mn-lt"/>
              </a:rPr>
              <a:t>the physical expression of a character is called:</a:t>
            </a:r>
            <a:br>
              <a:rPr lang="en-US" sz="1800" cap="none" dirty="0">
                <a:latin typeface="+mn-lt"/>
              </a:rPr>
            </a:br>
            <a:r>
              <a:rPr lang="ar-SA" sz="1800" cap="none" dirty="0">
                <a:latin typeface="+mn-lt"/>
              </a:rPr>
              <a:t> </a:t>
            </a:r>
            <a:r>
              <a:rPr lang="en-GB" sz="1800" cap="none" dirty="0">
                <a:latin typeface="+mn-lt"/>
              </a:rPr>
              <a:t>A. Phenotype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B.</a:t>
            </a:r>
            <a:r>
              <a:rPr lang="en-GB" sz="1800" cap="none" dirty="0">
                <a:latin typeface="+mn-lt"/>
              </a:rPr>
              <a:t> Morphology</a:t>
            </a:r>
            <a:br>
              <a:rPr lang="ar-SA" sz="1800" cap="none" dirty="0">
                <a:latin typeface="+mn-lt"/>
              </a:rPr>
            </a:br>
            <a:r>
              <a:rPr lang="en-GB" sz="1800" cap="none" dirty="0">
                <a:latin typeface="+mn-lt"/>
              </a:rPr>
              <a:t> C. Genotype</a:t>
            </a:r>
            <a:br>
              <a:rPr lang="ar-SA" sz="1800" cap="none" dirty="0">
                <a:latin typeface="+mn-lt"/>
              </a:rPr>
            </a:br>
            <a:br>
              <a:rPr lang="ar-SA" sz="1800" cap="none" dirty="0">
                <a:latin typeface="+mn-lt"/>
              </a:rPr>
            </a:br>
            <a:br>
              <a:rPr lang="ar-SA" sz="1800" cap="none" dirty="0">
                <a:latin typeface="+mn-lt"/>
              </a:rPr>
            </a:br>
            <a:br>
              <a:rPr lang="ar-SA" sz="1800" cap="none" dirty="0">
                <a:latin typeface="+mn-lt"/>
              </a:rPr>
            </a:br>
            <a:br>
              <a:rPr lang="ar-SA" sz="1800" cap="none" dirty="0">
                <a:latin typeface="+mn-lt"/>
              </a:rPr>
            </a:br>
            <a:endParaRPr lang="en-US" sz="1800" cap="none" dirty="0">
              <a:latin typeface="+mn-lt"/>
            </a:endParaRPr>
          </a:p>
          <a:p>
            <a:r>
              <a:rPr lang="en-GB" sz="1800" cap="none" dirty="0">
                <a:latin typeface="+mn-lt"/>
              </a:rPr>
              <a:t>4-</a:t>
            </a:r>
            <a:r>
              <a:rPr lang="en-US" sz="1800" cap="none" dirty="0">
                <a:latin typeface="+mn-lt"/>
              </a:rPr>
              <a:t>A trait or disorder determined by a gene on one of the sex chromosomes is said to be: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    a-</a:t>
            </a:r>
            <a:r>
              <a:rPr lang="en-GB" sz="1800" cap="none" dirty="0">
                <a:latin typeface="+mn-lt"/>
              </a:rPr>
              <a:t>autosomal inheritance    </a:t>
            </a:r>
            <a:br>
              <a:rPr lang="en-GB" sz="1800" cap="none" dirty="0">
                <a:latin typeface="+mn-lt"/>
              </a:rPr>
            </a:br>
            <a:r>
              <a:rPr lang="en-GB" sz="1800" cap="none" dirty="0">
                <a:latin typeface="+mn-lt"/>
              </a:rPr>
              <a:t>  b-recessive inheritance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  c-</a:t>
            </a:r>
            <a:r>
              <a:rPr lang="en-GB" sz="1800" cap="none" dirty="0">
                <a:latin typeface="+mn-lt"/>
              </a:rPr>
              <a:t>sex-linked inheritance</a:t>
            </a:r>
            <a:br>
              <a:rPr lang="ar-SA" sz="1800" cap="none" dirty="0">
                <a:latin typeface="+mn-lt"/>
              </a:rPr>
            </a:br>
            <a:br>
              <a:rPr lang="ar-SA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5-an individual inherits .... allele for each gene (character)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A. 2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 b. 3 </a:t>
            </a:r>
            <a:br>
              <a:rPr lang="en-US" sz="1800" cap="none" dirty="0">
                <a:latin typeface="+mn-lt"/>
              </a:rPr>
            </a:br>
            <a:r>
              <a:rPr lang="en-US" sz="1800" cap="none" dirty="0">
                <a:latin typeface="+mn-lt"/>
              </a:rPr>
              <a:t>c. </a:t>
            </a:r>
            <a:r>
              <a:rPr lang="en-GB" sz="1800" cap="none" dirty="0">
                <a:latin typeface="+mn-lt"/>
              </a:rPr>
              <a:t>4</a:t>
            </a:r>
            <a:br>
              <a:rPr lang="ar-SA" sz="1800" cap="none" dirty="0">
                <a:latin typeface="+mn-lt"/>
              </a:rPr>
            </a:br>
            <a:br>
              <a:rPr lang="ar-SA" sz="1800" cap="none" dirty="0">
                <a:latin typeface="+mn-lt"/>
              </a:rPr>
            </a:br>
            <a:endParaRPr lang="ar-SA" sz="1800" cap="none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D18B6-F28D-4B48-858E-155A3BB38B57}"/>
              </a:ext>
            </a:extLst>
          </p:cNvPr>
          <p:cNvSpPr txBox="1"/>
          <p:nvPr/>
        </p:nvSpPr>
        <p:spPr>
          <a:xfrm rot="10969149">
            <a:off x="9339205" y="5105574"/>
            <a:ext cx="591829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 A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2-B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3- A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4- C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5- 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3CD68B-AFEB-4EA8-8C8A-21EA7B6686AE}"/>
              </a:ext>
            </a:extLst>
          </p:cNvPr>
          <p:cNvCxnSpPr/>
          <p:nvPr/>
        </p:nvCxnSpPr>
        <p:spPr>
          <a:xfrm>
            <a:off x="4956313" y="1537252"/>
            <a:ext cx="92765" cy="5058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97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67EB00-930E-4127-A90F-7E008EA02DBB}"/>
              </a:ext>
            </a:extLst>
          </p:cNvPr>
          <p:cNvSpPr/>
          <p:nvPr/>
        </p:nvSpPr>
        <p:spPr>
          <a:xfrm>
            <a:off x="4712234" y="1519097"/>
            <a:ext cx="3920631" cy="4394056"/>
          </a:xfrm>
          <a:prstGeom prst="rect">
            <a:avLst/>
          </a:prstGeom>
          <a:solidFill>
            <a:srgbClr val="EFEDF3">
              <a:alpha val="81961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3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06E400-A133-470F-B90D-F960541C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173" y="1369016"/>
            <a:ext cx="2840768" cy="130302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Team leaders: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1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Abdulmajeed </a:t>
            </a:r>
            <a:r>
              <a:rPr lang="en-US" sz="2100" cap="none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Alwardi</a:t>
            </a:r>
            <a:br>
              <a:rPr lang="en-US" sz="21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1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Haifa </a:t>
            </a:r>
            <a:r>
              <a:rPr lang="en-US" sz="2100" cap="none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Alessa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F6850-ADD8-437A-ACC6-52EF8B59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549" y="2617155"/>
            <a:ext cx="1630616" cy="3277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BOYS TEAM: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Abdullah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Alzahrani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Abdulaziz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Aljohani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Adel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Alzahrani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Hamdan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Aldossri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Khaled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Aldosari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5687851-FFE9-4FC5-9CC0-402BBE492743}"/>
              </a:ext>
            </a:extLst>
          </p:cNvPr>
          <p:cNvSpPr txBox="1">
            <a:spLocks/>
          </p:cNvSpPr>
          <p:nvPr/>
        </p:nvSpPr>
        <p:spPr>
          <a:xfrm>
            <a:off x="4921951" y="2598269"/>
            <a:ext cx="1480375" cy="3295998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GIRLS TEAM:</a:t>
            </a:r>
          </a:p>
          <a:p>
            <a:pPr algn="ctr"/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Ghaida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Alsanad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Munira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Alhadlg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Batoul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Alruhaimi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Dimah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Alaraifi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Arjuwana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Alaqeel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Marwah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Alkhalil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US" sz="21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US" sz="1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84514-E80E-4B31-9417-F4B71CA6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6" y="3379030"/>
            <a:ext cx="2720795" cy="173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EFBF1C5-0DB7-451D-B7DD-B430CE05C258}"/>
              </a:ext>
            </a:extLst>
          </p:cNvPr>
          <p:cNvSpPr txBox="1">
            <a:spLocks/>
          </p:cNvSpPr>
          <p:nvPr/>
        </p:nvSpPr>
        <p:spPr>
          <a:xfrm>
            <a:off x="924696" y="601282"/>
            <a:ext cx="3421232" cy="13030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0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تمّ بحمدِ الله 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7976248-FA35-4A3C-8944-B1D901D6D03F}"/>
              </a:ext>
            </a:extLst>
          </p:cNvPr>
          <p:cNvSpPr txBox="1">
            <a:spLocks/>
          </p:cNvSpPr>
          <p:nvPr/>
        </p:nvSpPr>
        <p:spPr>
          <a:xfrm>
            <a:off x="776290" y="5721156"/>
            <a:ext cx="3017609" cy="62920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ar-SA" sz="1350" dirty="0">
                <a:solidFill>
                  <a:schemeClr val="accent1">
                    <a:lumMod val="75000"/>
                  </a:schemeClr>
                </a:solidFill>
                <a:cs typeface="Aldhabi" panose="01000000000000000000" pitchFamily="2" charset="-78"/>
              </a:rPr>
              <a:t>نسعدُ باستقبالِ اقتراحاتكم و ملاحظاتكم على البريد الإلكتروني:</a:t>
            </a:r>
          </a:p>
          <a:p>
            <a:pPr lvl="1"/>
            <a:r>
              <a:rPr lang="en-US" sz="1350" dirty="0">
                <a:solidFill>
                  <a:schemeClr val="accent1">
                    <a:lumMod val="75000"/>
                  </a:schemeClr>
                </a:solidFill>
                <a:cs typeface="Aldhabi" panose="01000000000000000000" pitchFamily="2" charset="-78"/>
                <a:hlinkClick r:id="rId3"/>
              </a:rPr>
              <a:t>GeneticsTeam437@gmail.com</a:t>
            </a:r>
            <a:endParaRPr lang="en-US" sz="1350" dirty="0">
              <a:solidFill>
                <a:schemeClr val="accent1">
                  <a:lumMod val="75000"/>
                </a:schemeClr>
              </a:solidFill>
              <a:cs typeface="Aldhabi" panose="01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4608C4-ABD9-4785-AC61-F1FFB27B64FA}"/>
              </a:ext>
            </a:extLst>
          </p:cNvPr>
          <p:cNvCxnSpPr/>
          <p:nvPr/>
        </p:nvCxnSpPr>
        <p:spPr>
          <a:xfrm>
            <a:off x="4712234" y="2598269"/>
            <a:ext cx="392063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CB836-2D13-41C4-9D37-DDB4DB8BEA21}"/>
              </a:ext>
            </a:extLst>
          </p:cNvPr>
          <p:cNvCxnSpPr>
            <a:cxnSpLocks/>
          </p:cNvCxnSpPr>
          <p:nvPr/>
        </p:nvCxnSpPr>
        <p:spPr>
          <a:xfrm>
            <a:off x="6622496" y="2617153"/>
            <a:ext cx="0" cy="3296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2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B07C-7357-4DF0-AEFF-7AF08E2C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3" y="771647"/>
            <a:ext cx="2659907" cy="1128174"/>
          </a:xfrm>
        </p:spPr>
        <p:txBody>
          <a:bodyPr>
            <a:normAutofit/>
          </a:bodyPr>
          <a:lstStyle/>
          <a:p>
            <a:r>
              <a:rPr lang="en-US" sz="48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B68C-CDA0-45E7-8CE6-9670C2004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83" y="2358007"/>
            <a:ext cx="9430141" cy="30175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080808"/>
                </a:solidFill>
                <a:cs typeface="Calibri" panose="020F0502020204030204" pitchFamily="34" charset="0"/>
              </a:rPr>
              <a:t>By the end of this lecture, students should be able to:</a:t>
            </a:r>
            <a:endParaRPr lang="en-US" sz="2800" dirty="0">
              <a:solidFill>
                <a:srgbClr val="080808"/>
              </a:solidFill>
              <a:cs typeface="Calibri" panose="020F0502020204030204" pitchFamily="34" charset="0"/>
            </a:endParaRPr>
          </a:p>
          <a:p>
            <a:pPr marL="457200" indent="-457200" algn="l" rtl="0"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cs typeface="Calibri" panose="020F0502020204030204" pitchFamily="34" charset="0"/>
              </a:rPr>
              <a:t>Assess Mendel’s laws of inheritance.</a:t>
            </a:r>
          </a:p>
          <a:p>
            <a:pPr marL="457200" indent="-457200" algn="l" rtl="0"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Understand the bases of Mendelian inheritance.</a:t>
            </a:r>
          </a:p>
          <a:p>
            <a:pPr marL="457200" indent="-457200" algn="l" rtl="0"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Define various patterns of single gene inheritance using family pedigree and Punnett square.</a:t>
            </a:r>
          </a:p>
          <a:p>
            <a:pPr marL="457200" indent="-457200" algn="l" rtl="0">
              <a:spcAft>
                <a:spcPts val="400"/>
              </a:spcAft>
              <a:buFont typeface="+mj-lt"/>
              <a:buAutoNum type="arabicPeriod"/>
            </a:pPr>
            <a:endParaRPr lang="en-US" sz="2400" dirty="0">
              <a:solidFill>
                <a:srgbClr val="080808"/>
              </a:solidFill>
            </a:endParaRPr>
          </a:p>
          <a:p>
            <a:pPr marL="457200" indent="-457200" algn="l" rtl="0">
              <a:spcAft>
                <a:spcPts val="400"/>
              </a:spcAft>
              <a:buFont typeface="+mj-lt"/>
              <a:buAutoNum type="arabicPeriod"/>
            </a:pPr>
            <a:endParaRPr lang="en-US" sz="2400" dirty="0">
              <a:solidFill>
                <a:srgbClr val="080808"/>
              </a:solidFill>
              <a:cs typeface="Calibri" panose="020F0502020204030204" pitchFamily="34" charset="0"/>
            </a:endParaRPr>
          </a:p>
          <a:p>
            <a:pPr marL="0" indent="0" algn="l" rtl="0">
              <a:spcAft>
                <a:spcPts val="400"/>
              </a:spcAft>
              <a:buNone/>
            </a:pPr>
            <a:endParaRPr lang="en-US" sz="2400" dirty="0">
              <a:solidFill>
                <a:srgbClr val="080808"/>
              </a:solidFill>
              <a:cs typeface="Calibri" panose="020F0502020204030204" pitchFamily="34" charset="0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9552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6F23-BA11-4220-A325-7FBA8825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38" y="903112"/>
            <a:ext cx="9159341" cy="773662"/>
          </a:xfrm>
          <a:prstGeom prst="roundRect">
            <a:avLst/>
          </a:prstGeom>
          <a:solidFill>
            <a:srgbClr val="F9F9F9">
              <a:alpha val="72941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dirty="0"/>
              <a:t>Interpreting the outcomes of Mendel’s breeding experiments:</a:t>
            </a:r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B1FFE-F11E-4E89-A73D-263AE6C065AE}"/>
              </a:ext>
            </a:extLst>
          </p:cNvPr>
          <p:cNvSpPr txBox="1"/>
          <p:nvPr/>
        </p:nvSpPr>
        <p:spPr>
          <a:xfrm>
            <a:off x="683581" y="1908699"/>
            <a:ext cx="922389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plant characteristics being studied were each controlled by a pair of </a:t>
            </a:r>
            <a:r>
              <a:rPr lang="en-US" b="1" dirty="0">
                <a:solidFill>
                  <a:srgbClr val="000000"/>
                </a:solidFill>
              </a:rPr>
              <a:t>FACTORS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allels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, one of which was inherited from each parent.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pure-bred plants,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>
                <a:solidFill>
                  <a:srgbClr val="000000"/>
                </a:solidFill>
              </a:rPr>
              <a:t>with two identical genes</a:t>
            </a:r>
            <a:r>
              <a:rPr lang="en-US" dirty="0">
                <a:solidFill>
                  <a:srgbClr val="000000"/>
                </a:solidFill>
              </a:rPr>
              <a:t>, used in the initial cross. </a:t>
            </a:r>
            <a:endParaRPr lang="ar-SA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hybrid F1 plants, </a:t>
            </a:r>
            <a:r>
              <a:rPr lang="en-US" u="sng" dirty="0">
                <a:solidFill>
                  <a:srgbClr val="000000"/>
                </a:solidFill>
              </a:rPr>
              <a:t>each of which has one gene for tallness and one for shortness.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genes responsible for these contrasting characteristics are referred to as </a:t>
            </a:r>
            <a:r>
              <a:rPr lang="en-US" i="1" dirty="0">
                <a:solidFill>
                  <a:srgbClr val="000000"/>
                </a:solidFill>
              </a:rPr>
              <a:t>allelomorphs</a:t>
            </a:r>
            <a:r>
              <a:rPr lang="en-US" dirty="0">
                <a:solidFill>
                  <a:srgbClr val="000000"/>
                </a:solidFill>
              </a:rPr>
              <a:t>, or </a:t>
            </a:r>
            <a:r>
              <a:rPr lang="en-US" b="1" dirty="0">
                <a:solidFill>
                  <a:srgbClr val="000000"/>
                </a:solidFill>
              </a:rPr>
              <a:t>ALLELES</a:t>
            </a:r>
            <a:r>
              <a:rPr lang="en-US" dirty="0">
                <a:solidFill>
                  <a:srgbClr val="000000"/>
                </a:solidFill>
              </a:rPr>
              <a:t> for short.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ar-SA" dirty="0">
              <a:solidFill>
                <a:srgbClr val="DD4B39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endParaRPr lang="ar-SA" dirty="0"/>
          </a:p>
        </p:txBody>
      </p:sp>
      <p:pic>
        <p:nvPicPr>
          <p:cNvPr id="21" name="Content Placeholder 3" descr="Snip20171029_1.png">
            <a:extLst>
              <a:ext uri="{FF2B5EF4-FFF2-40B4-BE49-F238E27FC236}">
                <a16:creationId xmlns:a16="http://schemas.microsoft.com/office/drawing/2014/main" id="{3A34B491-9F9F-49FB-ADA8-7E2182DCC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2" b="-15942"/>
          <a:stretch/>
        </p:blipFill>
        <p:spPr>
          <a:xfrm>
            <a:off x="450215" y="4217023"/>
            <a:ext cx="6433752" cy="1481388"/>
          </a:xfr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FC3ECF-78E8-425C-9F4A-D0B64B8C8DCA}"/>
              </a:ext>
            </a:extLst>
          </p:cNvPr>
          <p:cNvCxnSpPr>
            <a:cxnSpLocks/>
          </p:cNvCxnSpPr>
          <p:nvPr/>
        </p:nvCxnSpPr>
        <p:spPr>
          <a:xfrm>
            <a:off x="1607510" y="4538342"/>
            <a:ext cx="15038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053459-B285-435A-A1E1-AF2296032C7C}"/>
              </a:ext>
            </a:extLst>
          </p:cNvPr>
          <p:cNvCxnSpPr>
            <a:cxnSpLocks/>
          </p:cNvCxnSpPr>
          <p:nvPr/>
        </p:nvCxnSpPr>
        <p:spPr>
          <a:xfrm>
            <a:off x="3417508" y="4565736"/>
            <a:ext cx="15038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5D11B1-3306-4E90-810E-E0CE60D2C029}"/>
              </a:ext>
            </a:extLst>
          </p:cNvPr>
          <p:cNvCxnSpPr>
            <a:cxnSpLocks/>
          </p:cNvCxnSpPr>
          <p:nvPr/>
        </p:nvCxnSpPr>
        <p:spPr>
          <a:xfrm>
            <a:off x="5168046" y="4553377"/>
            <a:ext cx="15038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A8D1D-5C92-4410-A2D3-A58F38BF4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70"/>
          <a:stretch/>
        </p:blipFill>
        <p:spPr>
          <a:xfrm>
            <a:off x="7522957" y="4217023"/>
            <a:ext cx="1889303" cy="24160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8D53C6-62D2-4524-8587-DBD7E7E12686}"/>
              </a:ext>
            </a:extLst>
          </p:cNvPr>
          <p:cNvSpPr/>
          <p:nvPr/>
        </p:nvSpPr>
        <p:spPr>
          <a:xfrm>
            <a:off x="8467609" y="3752835"/>
            <a:ext cx="2391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 rtl="1"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Heterozygous       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F37BAF-60A6-486F-8150-FBA4432354B4}"/>
              </a:ext>
            </a:extLst>
          </p:cNvPr>
          <p:cNvSpPr/>
          <p:nvPr/>
        </p:nvSpPr>
        <p:spPr>
          <a:xfrm>
            <a:off x="7208282" y="3744218"/>
            <a:ext cx="1368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Homozygous </a:t>
            </a:r>
            <a:endParaRPr lang="ar-SA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F427F44-21E5-4097-ACA0-F72C40A7B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38" y="5792670"/>
            <a:ext cx="1390650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A5F845-465E-449F-80FE-4E9DFFD2E2D4}"/>
              </a:ext>
            </a:extLst>
          </p:cNvPr>
          <p:cNvSpPr txBox="1"/>
          <p:nvPr/>
        </p:nvSpPr>
        <p:spPr>
          <a:xfrm>
            <a:off x="7208282" y="4082772"/>
            <a:ext cx="269919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The same allele   different alleles</a:t>
            </a:r>
            <a:endParaRPr lang="ar-SA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1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78C95-01BC-4C0E-955B-B2442C8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31" y="942842"/>
            <a:ext cx="3211408" cy="709855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Punnett Square</a:t>
            </a:r>
            <a:r>
              <a:rPr lang="en-US" sz="4000" dirty="0">
                <a:solidFill>
                  <a:schemeClr val="tx1"/>
                </a:solidFill>
                <a:cs typeface="Arial" charset="0"/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706CA-70B3-4DDE-A384-6D69163C558A}"/>
              </a:ext>
            </a:extLst>
          </p:cNvPr>
          <p:cNvSpPr txBox="1"/>
          <p:nvPr/>
        </p:nvSpPr>
        <p:spPr>
          <a:xfrm>
            <a:off x="584792" y="2261278"/>
            <a:ext cx="828276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Arial" charset="0"/>
              </a:rPr>
              <a:t>Each parent can only contribute one allele per gene.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Arial" charset="0"/>
              </a:rPr>
              <a:t>These genes are found on the chromosomes of gametes of parents.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Arial" charset="0"/>
              </a:rPr>
              <a:t>Offspring will inherit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 alleles  </a:t>
            </a:r>
            <a:r>
              <a:rPr lang="en-US" sz="2000" dirty="0">
                <a:cs typeface="Arial" charset="0"/>
              </a:rPr>
              <a:t>to express that gene.</a:t>
            </a:r>
            <a:endParaRPr lang="en-US" sz="2000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ar-SA" sz="2000" dirty="0"/>
          </a:p>
        </p:txBody>
      </p:sp>
      <p:pic>
        <p:nvPicPr>
          <p:cNvPr id="9" name="Content Placeholder 7" descr="Snip20171029_2.png">
            <a:extLst>
              <a:ext uri="{FF2B5EF4-FFF2-40B4-BE49-F238E27FC236}">
                <a16:creationId xmlns:a16="http://schemas.microsoft.com/office/drawing/2014/main" id="{E6E9F997-F03D-46FD-BA94-BA1018135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28" b="-39728"/>
          <a:stretch>
            <a:fillRect/>
          </a:stretch>
        </p:blipFill>
        <p:spPr>
          <a:xfrm>
            <a:off x="4017718" y="2492179"/>
            <a:ext cx="5826644" cy="529501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B3EF45-AD50-4BD1-9AA1-BEEE32DA1EB6}"/>
              </a:ext>
            </a:extLst>
          </p:cNvPr>
          <p:cNvSpPr/>
          <p:nvPr/>
        </p:nvSpPr>
        <p:spPr>
          <a:xfrm>
            <a:off x="281693" y="3419060"/>
            <a:ext cx="3621077" cy="3381989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7BE8A-7ABD-4859-8352-A09B55792DBD}"/>
              </a:ext>
            </a:extLst>
          </p:cNvPr>
          <p:cNvSpPr txBox="1"/>
          <p:nvPr/>
        </p:nvSpPr>
        <p:spPr>
          <a:xfrm>
            <a:off x="281693" y="5846943"/>
            <a:ext cx="380167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Allele: one of a pair of genes that appear at a particular location on a particular chromosome and control the same characteristic, such as blood type or colorblindness</a:t>
            </a:r>
            <a:endParaRPr lang="ar-SA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D2577-9BEE-421B-9579-F4731F524C30}"/>
              </a:ext>
            </a:extLst>
          </p:cNvPr>
          <p:cNvSpPr txBox="1"/>
          <p:nvPr/>
        </p:nvSpPr>
        <p:spPr>
          <a:xfrm>
            <a:off x="316283" y="3419061"/>
            <a:ext cx="354988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Punnett Square Can Be Used to Predict the Outcome of simple genetic crosses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 Punnett square illustrates how alleles combine in offspring, To construct a Punnett square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must know the genotypes of the parents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With this information, the Punnett square enables you to predict the types of offspring the parents are expected to produce and in what proportions. 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C6B9350C-EE7E-4D00-9167-6E237EE9B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229" y="654998"/>
            <a:ext cx="13906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F681-A0B6-4247-8F7C-30BA3AA5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91" y="872108"/>
            <a:ext cx="8233433" cy="684210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>
            <a:noAutofit/>
          </a:bodyPr>
          <a:lstStyle/>
          <a:p>
            <a:b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84" charset="-128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84" charset="-128"/>
              </a:rPr>
              <a:t>Law of Dominance or Uniformity &amp;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84" charset="-128"/>
              </a:rPr>
              <a:t>Law of segregation</a:t>
            </a:r>
            <a:b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84" charset="-128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21EC90B-519D-48BC-B58B-1742BCD69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03353"/>
              </p:ext>
            </p:extLst>
          </p:nvPr>
        </p:nvGraphicFramePr>
        <p:xfrm>
          <a:off x="0" y="1711906"/>
          <a:ext cx="7875037" cy="5146094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3971093">
                  <a:extLst>
                    <a:ext uri="{9D8B030D-6E8A-4147-A177-3AD203B41FA5}">
                      <a16:colId xmlns:a16="http://schemas.microsoft.com/office/drawing/2014/main" val="336743870"/>
                    </a:ext>
                  </a:extLst>
                </a:gridCol>
                <a:gridCol w="3903944">
                  <a:extLst>
                    <a:ext uri="{9D8B030D-6E8A-4147-A177-3AD203B41FA5}">
                      <a16:colId xmlns:a16="http://schemas.microsoft.com/office/drawing/2014/main" val="1903180639"/>
                    </a:ext>
                  </a:extLst>
                </a:gridCol>
              </a:tblGrid>
              <a:tr h="35286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ヒラギノ角ゴ Pro W3" pitchFamily="84" charset="-128"/>
                        </a:rPr>
                        <a:t>Law of segregation</a:t>
                      </a:r>
                      <a:endParaRPr lang="ar-SA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ヒラギノ角ゴ Pro W3" pitchFamily="84" charset="-128"/>
                        </a:rPr>
                        <a:t>Law of Dominance or Uniformity </a:t>
                      </a:r>
                      <a:endParaRPr lang="ar-SA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88621"/>
                  </a:ext>
                </a:extLst>
              </a:tr>
              <a:tr h="800363">
                <a:tc>
                  <a:txBody>
                    <a:bodyPr/>
                    <a:lstStyle/>
                    <a:p>
                      <a:pPr marL="0" marR="0" lvl="0" indent="0" algn="l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Times New Roman" charset="0"/>
                        </a:rPr>
                        <a:t>RECALL MENDEL’S 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Times New Roman" charset="0"/>
                        </a:rPr>
                        <a:t>nd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Times New Roman" charset="0"/>
                        </a:rPr>
                        <a:t> EXPERIMENT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Times New Roman" charset="0"/>
                        </a:rPr>
                        <a:t>COMPLETE DOMINANCE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Times New Roman" charset="0"/>
                        </a:rPr>
                        <a:t>- one allele is dominant to another allele.</a:t>
                      </a:r>
                    </a:p>
                    <a:p>
                      <a:pPr marL="285750" indent="-285750" algn="l" defTabSz="914400" rtl="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Times New Roman" charset="0"/>
                        </a:rPr>
                        <a:t>RECALL MENDEL’S 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Times New Roman" charset="0"/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Times New Roman" charset="0"/>
                        </a:rPr>
                        <a:t> EXPERIMENT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409605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pPr marL="0" marR="0" lvl="0" indent="0" algn="l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CROSS: </a:t>
                      </a:r>
                      <a:r>
                        <a:rPr lang="en-US" sz="16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Two F1 generation offspring with each other</a:t>
                      </a:r>
                      <a:endParaRPr lang="ar-S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CROSS: Pure bred purple female  x  White male</a:t>
                      </a:r>
                    </a:p>
                    <a:p>
                      <a:pPr algn="l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5409"/>
                  </a:ext>
                </a:extLst>
              </a:tr>
              <a:tr h="3012494">
                <a:tc>
                  <a:txBody>
                    <a:bodyPr/>
                    <a:lstStyle/>
                    <a:p>
                      <a:pPr marL="0" marR="0" lvl="0" indent="0" algn="l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 generation         =  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x  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</a:t>
                      </a:r>
                    </a:p>
                    <a:p>
                      <a:pPr algn="l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 generation         =  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x   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ar-S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855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8A6335-5C65-43CF-AE78-793C8B51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5" y="4431583"/>
            <a:ext cx="3188711" cy="2255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D31078-D0EE-4E58-8FD8-C1243135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80" y="4431583"/>
            <a:ext cx="3167293" cy="2275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49EBF-1410-460E-826A-F565DF989AF8}"/>
              </a:ext>
            </a:extLst>
          </p:cNvPr>
          <p:cNvSpPr txBox="1"/>
          <p:nvPr/>
        </p:nvSpPr>
        <p:spPr>
          <a:xfrm>
            <a:off x="7712660" y="2193471"/>
            <a:ext cx="24426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Q1: Mixing the homozygous will result as ….</a:t>
            </a:r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?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• all heterozygous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48CB8-9374-4FDE-B854-22494C9B911B}"/>
              </a:ext>
            </a:extLst>
          </p:cNvPr>
          <p:cNvSpPr txBox="1"/>
          <p:nvPr/>
        </p:nvSpPr>
        <p:spPr>
          <a:xfrm>
            <a:off x="7656676" y="3985694"/>
            <a:ext cx="262151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Q2: Mixing the heterozygous will result as…..</a:t>
            </a:r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?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• half of offspring homozygous and the other half is heterozygous</a:t>
            </a:r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1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F681-A0B6-4247-8F7C-30BA3AA5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3" y="958230"/>
            <a:ext cx="4222184" cy="684210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84" charset="-128"/>
              </a:rPr>
              <a:t>Law of independent assortment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4AB21-B509-4540-B63D-9C67BA5696AC}"/>
              </a:ext>
            </a:extLst>
          </p:cNvPr>
          <p:cNvSpPr txBox="1"/>
          <p:nvPr/>
        </p:nvSpPr>
        <p:spPr>
          <a:xfrm>
            <a:off x="767261" y="1868557"/>
            <a:ext cx="931336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/>
              <a:t>During gamete formation, different pairs of alleles segregate independently of each other.</a:t>
            </a:r>
            <a:endParaRPr lang="en-US" sz="1050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/>
              <a:t>In a dihybrid cross, each pair of alleles assorts independently during gamete formation. In the                                    </a:t>
            </a:r>
          </a:p>
          <a:p>
            <a:r>
              <a:rPr lang="en-US" dirty="0"/>
              <a:t>    gametes, Y is equally likely to be found with R or r (that is, Y R = Y r ) the same is true for y     </a:t>
            </a:r>
          </a:p>
          <a:p>
            <a:r>
              <a:rPr lang="en-US" dirty="0"/>
              <a:t>    (that is, y R = y r ).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/>
              <a:t>As a result, all four possible types of gametes ( Y R , Y r , y R , and y r ) are produced in equal frequency among a large population.</a:t>
            </a:r>
            <a:endParaRPr lang="en-US" i="1" u="sng" cap="all" dirty="0"/>
          </a:p>
          <a:p>
            <a:endParaRPr lang="en-US" dirty="0"/>
          </a:p>
          <a:p>
            <a:pPr>
              <a:buClr>
                <a:srgbClr val="7030A0"/>
              </a:buClr>
            </a:pPr>
            <a:endParaRPr lang="en-US" dirty="0"/>
          </a:p>
          <a:p>
            <a:pPr>
              <a:buClr>
                <a:srgbClr val="7030A0"/>
              </a:buClr>
            </a:pPr>
            <a:endParaRPr lang="ar-SA" dirty="0"/>
          </a:p>
        </p:txBody>
      </p:sp>
      <p:pic>
        <p:nvPicPr>
          <p:cNvPr id="30" name="Content Placeholder 11" descr="Snip20171029_8.png">
            <a:extLst>
              <a:ext uri="{FF2B5EF4-FFF2-40B4-BE49-F238E27FC236}">
                <a16:creationId xmlns:a16="http://schemas.microsoft.com/office/drawing/2014/main" id="{D8F632BE-CBBC-4F80-90B1-CC0A58280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" b="-1858"/>
          <a:stretch/>
        </p:blipFill>
        <p:spPr>
          <a:xfrm>
            <a:off x="4284831" y="3676261"/>
            <a:ext cx="5475396" cy="31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5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43522A-0367-46C1-929F-EC8DB7CBB815}"/>
              </a:ext>
            </a:extLst>
          </p:cNvPr>
          <p:cNvSpPr txBox="1"/>
          <p:nvPr/>
        </p:nvSpPr>
        <p:spPr>
          <a:xfrm>
            <a:off x="3847728" y="624034"/>
            <a:ext cx="6052742" cy="1384995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Mendel’s law of segregation states:</a:t>
            </a: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two copies of a gene segregate (or separate) from each other during transmission from parent to offspring.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Therefore, only one copy of each gene is found in a gamete. At fertilization, two gametes combine randomly, potentially producing different allelic combinations</a:t>
            </a:r>
            <a:endParaRPr lang="ar-S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2BE63-81B6-4159-915D-2F2CDE76D43F}"/>
              </a:ext>
            </a:extLst>
          </p:cNvPr>
          <p:cNvSpPr txBox="1"/>
          <p:nvPr/>
        </p:nvSpPr>
        <p:spPr>
          <a:xfrm>
            <a:off x="391886" y="186612"/>
            <a:ext cx="5393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هذي السلايد للشرح فقط وليست موجودة في المحاضرة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589BB-3B2B-4BB5-9DA2-5E55CD8AD126}"/>
              </a:ext>
            </a:extLst>
          </p:cNvPr>
          <p:cNvSpPr txBox="1"/>
          <p:nvPr/>
        </p:nvSpPr>
        <p:spPr>
          <a:xfrm>
            <a:off x="104771" y="1022257"/>
            <a:ext cx="3523591" cy="1600438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Mendel law of dominance: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There are recessive and dominant alleles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•In a cross of parents that are pure for contrasting traits, only one form of the trait will appear in the next generation 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offspring will be heterozygous and express only the dominant trait.</a:t>
            </a:r>
            <a:endParaRPr lang="ar-S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0CB82-C72E-4C96-B4B6-6931686BCF8D}"/>
              </a:ext>
            </a:extLst>
          </p:cNvPr>
          <p:cNvSpPr txBox="1"/>
          <p:nvPr/>
        </p:nvSpPr>
        <p:spPr>
          <a:xfrm>
            <a:off x="3847729" y="2099475"/>
            <a:ext cx="6052742" cy="523220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Mendel law of independent assortmen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 :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inheritance pattern of trait will not effect the inheritance pattern of another </a:t>
            </a:r>
            <a:endParaRPr lang="ar-S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8770D-2371-4774-82A9-6C8FB6CF3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3"/>
          <a:stretch/>
        </p:blipFill>
        <p:spPr>
          <a:xfrm>
            <a:off x="263783" y="3089008"/>
            <a:ext cx="3583945" cy="3023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3BFD20-9BE2-4811-B6F6-0965346D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59" y="2803587"/>
            <a:ext cx="48577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D8A0788-0622-4B68-8F8A-906166DD2C2D}"/>
              </a:ext>
            </a:extLst>
          </p:cNvPr>
          <p:cNvSpPr txBox="1">
            <a:spLocks/>
          </p:cNvSpPr>
          <p:nvPr/>
        </p:nvSpPr>
        <p:spPr>
          <a:xfrm>
            <a:off x="827839" y="374947"/>
            <a:ext cx="8764296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THE CHROMOSOME </a:t>
            </a:r>
            <a:r>
              <a:rPr lang="en-US" sz="3200" b="1" dirty="0" err="1"/>
              <a:t>THEORy</a:t>
            </a:r>
            <a:r>
              <a:rPr lang="en-US" sz="3200" b="1" dirty="0"/>
              <a:t> OF INHERITANCE AND Sex CHROMOSOMES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E78F54CC-1989-4D99-B919-4EECA90AD123}"/>
              </a:ext>
            </a:extLst>
          </p:cNvPr>
          <p:cNvSpPr txBox="1">
            <a:spLocks/>
          </p:cNvSpPr>
          <p:nvPr/>
        </p:nvSpPr>
        <p:spPr>
          <a:xfrm>
            <a:off x="827839" y="1109959"/>
            <a:ext cx="8709025" cy="955378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-68580" algn="r" defTabSz="685800" rtl="1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How chromosomal transmission is related to the patterns of inheritance observed by Mendel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?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4E1612-5D0B-452A-B6FF-EF547651D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17176"/>
              </p:ext>
            </p:extLst>
          </p:nvPr>
        </p:nvGraphicFramePr>
        <p:xfrm>
          <a:off x="-1" y="1844972"/>
          <a:ext cx="10080626" cy="4945635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5489575">
                  <a:extLst>
                    <a:ext uri="{9D8B030D-6E8A-4147-A177-3AD203B41FA5}">
                      <a16:colId xmlns:a16="http://schemas.microsoft.com/office/drawing/2014/main" val="1760645429"/>
                    </a:ext>
                  </a:extLst>
                </a:gridCol>
                <a:gridCol w="4591051">
                  <a:extLst>
                    <a:ext uri="{9D8B030D-6E8A-4147-A177-3AD203B41FA5}">
                      <a16:colId xmlns:a16="http://schemas.microsoft.com/office/drawing/2014/main" val="247877159"/>
                    </a:ext>
                  </a:extLst>
                </a:gridCol>
              </a:tblGrid>
              <a:tr h="944902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/>
                        <a:t>Mendel’s law of independent assortment can be explained by the random alignment of bivalents during metaphase of meiosis I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/>
                        <a:t>Mendel’s law of segregation can be explained by the segregation of homologs during meiosis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08363"/>
                  </a:ext>
                </a:extLst>
              </a:tr>
              <a:tr h="4000733">
                <a:tc>
                  <a:txBody>
                    <a:bodyPr/>
                    <a:lstStyle/>
                    <a:p>
                      <a:pPr algn="l" rtl="0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38303"/>
                  </a:ext>
                </a:extLst>
              </a:tr>
            </a:tbl>
          </a:graphicData>
        </a:graphic>
      </p:graphicFrame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7128C53-E352-4C80-B998-9D3FE85B48D4}"/>
              </a:ext>
            </a:extLst>
          </p:cNvPr>
          <p:cNvSpPr txBox="1">
            <a:spLocks/>
          </p:cNvSpPr>
          <p:nvPr/>
        </p:nvSpPr>
        <p:spPr>
          <a:xfrm>
            <a:off x="103769" y="2801618"/>
            <a:ext cx="2334632" cy="4014292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r" defTabSz="685800" rtl="1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None/>
            </a:pPr>
            <a:r>
              <a:rPr lang="en-US" dirty="0"/>
              <a:t>• The two copies of a gene are contained on homologous chromosomes.</a:t>
            </a:r>
          </a:p>
          <a:p>
            <a:pPr marL="0" indent="0" algn="l" rtl="0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None/>
            </a:pPr>
            <a:r>
              <a:rPr lang="en-US" dirty="0"/>
              <a:t>• In this example using pea seed color, the two alleles are Y (yellow) and y (green). </a:t>
            </a:r>
          </a:p>
          <a:p>
            <a:pPr marL="0" indent="0" algn="l" rtl="0">
              <a:buFont typeface="Tw Cen MT" panose="020B0602020104020603" pitchFamily="34" charset="0"/>
              <a:buNone/>
            </a:pPr>
            <a:r>
              <a:rPr lang="en-US" dirty="0"/>
              <a:t>• During meiosis, the homologous chromosomes segregate from each other, leading to segregation of the two alleles into separate gametes.</a:t>
            </a:r>
          </a:p>
        </p:txBody>
      </p:sp>
      <p:pic>
        <p:nvPicPr>
          <p:cNvPr id="7" name="Content Placeholder 8" descr="Snip20171029_6.png">
            <a:extLst>
              <a:ext uri="{FF2B5EF4-FFF2-40B4-BE49-F238E27FC236}">
                <a16:creationId xmlns:a16="http://schemas.microsoft.com/office/drawing/2014/main" id="{0F9A388A-93DB-4588-B1E1-66B18CBF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r="1560"/>
          <a:stretch/>
        </p:blipFill>
        <p:spPr>
          <a:xfrm>
            <a:off x="2425792" y="2823576"/>
            <a:ext cx="2130680" cy="339216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CF7A9-A671-4E9F-8167-4CA3A7DA6811}"/>
              </a:ext>
            </a:extLst>
          </p:cNvPr>
          <p:cNvSpPr txBox="1">
            <a:spLocks/>
          </p:cNvSpPr>
          <p:nvPr/>
        </p:nvSpPr>
        <p:spPr>
          <a:xfrm>
            <a:off x="4556472" y="2800349"/>
            <a:ext cx="256254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r" defTabSz="685800" rtl="1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r" defTabSz="685800" rtl="1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dirty="0"/>
              <a:t>• This figure shows the assortment of two genes located on two different chromosomes, using pea seed color and shape as an example (</a:t>
            </a:r>
            <a:r>
              <a:rPr lang="en-US" dirty="0" err="1"/>
              <a:t>YyRr</a:t>
            </a:r>
            <a:r>
              <a:rPr lang="en-US" dirty="0"/>
              <a:t>).</a:t>
            </a:r>
          </a:p>
          <a:p>
            <a:pPr marL="0" indent="0" algn="l" rtl="0">
              <a:buNone/>
            </a:pPr>
            <a:r>
              <a:rPr lang="en-US" dirty="0"/>
              <a:t>• During metaphase of meiosis I, different possible arrangements of the homologs within bivalents can lead to different combinations of the alleles in the resulting gametes.</a:t>
            </a:r>
          </a:p>
        </p:txBody>
      </p:sp>
      <p:pic>
        <p:nvPicPr>
          <p:cNvPr id="9" name="Content Placeholder 4" descr="Snip20171029_9.png">
            <a:extLst>
              <a:ext uri="{FF2B5EF4-FFF2-40B4-BE49-F238E27FC236}">
                <a16:creationId xmlns:a16="http://schemas.microsoft.com/office/drawing/2014/main" id="{3E2599C9-A8EE-4703-A7DC-286DB2F16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6" b="-1167"/>
          <a:stretch/>
        </p:blipFill>
        <p:spPr>
          <a:xfrm>
            <a:off x="7119015" y="2911230"/>
            <a:ext cx="2851120" cy="27677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05365A-3E9C-4A03-AB9D-2716EC353590}"/>
              </a:ext>
            </a:extLst>
          </p:cNvPr>
          <p:cNvSpPr/>
          <p:nvPr/>
        </p:nvSpPr>
        <p:spPr>
          <a:xfrm>
            <a:off x="4599652" y="5914247"/>
            <a:ext cx="50387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•  For example, on the left, the dominant R allele has sorted with the recessive y allele; on the right, the dominant R allele has sorted with the dominant Y allele.</a:t>
            </a:r>
          </a:p>
        </p:txBody>
      </p:sp>
    </p:spTree>
    <p:extLst>
      <p:ext uri="{BB962C8B-B14F-4D97-AF65-F5344CB8AC3E}">
        <p14:creationId xmlns:p14="http://schemas.microsoft.com/office/powerpoint/2010/main" val="86717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78C95-01BC-4C0E-955B-B2442C8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85" y="749547"/>
            <a:ext cx="8511794" cy="1031752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/>
          <a:lstStyle/>
          <a:p>
            <a:r>
              <a:rPr lang="en-US" sz="3600" dirty="0"/>
              <a:t>MODES OF INHEREITANCE FOR SINGLE GENE DISORDERS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H="1">
            <a:off x="5516614" y="-24930"/>
            <a:ext cx="2555489" cy="774477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Important</a:t>
            </a:r>
          </a:p>
        </p:txBody>
      </p:sp>
      <p:pic>
        <p:nvPicPr>
          <p:cNvPr id="9" name="Picture 8" descr="Screen Shot 2017-11-06 at 18.2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9480"/>
            <a:ext cx="10080625" cy="4678520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AB83478-F8FB-4913-AC18-87AF642E2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6" y="4872156"/>
            <a:ext cx="1390650" cy="971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5247B9-E04E-41A6-B4BF-B5DAA75B7C34}"/>
              </a:ext>
            </a:extLst>
          </p:cNvPr>
          <p:cNvSpPr/>
          <p:nvPr/>
        </p:nvSpPr>
        <p:spPr>
          <a:xfrm>
            <a:off x="270176" y="4012442"/>
            <a:ext cx="1537997" cy="461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Recessive</a:t>
            </a:r>
            <a:endParaRPr lang="ar-SA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1D226C-BA92-48F6-8EBA-9F232F3C6C0D}"/>
              </a:ext>
            </a:extLst>
          </p:cNvPr>
          <p:cNvSpPr/>
          <p:nvPr/>
        </p:nvSpPr>
        <p:spPr>
          <a:xfrm>
            <a:off x="5895328" y="5412522"/>
            <a:ext cx="1537997" cy="461533"/>
          </a:xfrm>
          <a:prstGeom prst="rect">
            <a:avLst/>
          </a:prstGeom>
          <a:solidFill>
            <a:srgbClr val="1C1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Recessive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371626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2FD726E-3E95-45C3-9ED3-C0462503CDC3}" vid="{DE1034F8-F376-4ED8-B181-ABBFBE4AB5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9813</TotalTime>
  <Words>1509</Words>
  <Application>Microsoft Office PowerPoint</Application>
  <PresentationFormat>Custom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Abadi</vt:lpstr>
      <vt:lpstr>Aldhabi</vt:lpstr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ヒラギノ角ゴ Pro W3</vt:lpstr>
      <vt:lpstr>Theme2</vt:lpstr>
      <vt:lpstr>HUMAN GENETICS</vt:lpstr>
      <vt:lpstr>OBJECTIVES</vt:lpstr>
      <vt:lpstr>Interpreting the outcomes of Mendel’s breeding experiments:</vt:lpstr>
      <vt:lpstr>Punnett Square </vt:lpstr>
      <vt:lpstr> Law of Dominance or Uniformity &amp; Law of segregation </vt:lpstr>
      <vt:lpstr>Law of independent assortment</vt:lpstr>
      <vt:lpstr>PowerPoint Presentation</vt:lpstr>
      <vt:lpstr>PowerPoint Presentation</vt:lpstr>
      <vt:lpstr>MODES OF INHEREITANCE FOR SINGLE GENE DISORDERS .</vt:lpstr>
      <vt:lpstr>PowerPoint Presentation</vt:lpstr>
      <vt:lpstr>2-Autosomal recessive</vt:lpstr>
      <vt:lpstr>  Punnett square showing autosomal recessive    </vt:lpstr>
      <vt:lpstr>PowerPoint Presentation</vt:lpstr>
      <vt:lpstr>PowerPoint Presentation</vt:lpstr>
      <vt:lpstr>X – Linked Recessive Inheritance</vt:lpstr>
      <vt:lpstr>X – Linked dominant Inheritance</vt:lpstr>
      <vt:lpstr>Take home message: </vt:lpstr>
      <vt:lpstr>MCQ</vt:lpstr>
      <vt:lpstr>Team leaders: Abdulmajeed Alwardi Haifa Alessa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GENETICS</dc:title>
  <dc:creator>عبدالمجيد</dc:creator>
  <cp:lastModifiedBy>هيفاء العيسى</cp:lastModifiedBy>
  <cp:revision>222</cp:revision>
  <dcterms:created xsi:type="dcterms:W3CDTF">2017-10-17T14:12:30Z</dcterms:created>
  <dcterms:modified xsi:type="dcterms:W3CDTF">2017-11-06T20:51:29Z</dcterms:modified>
</cp:coreProperties>
</file>