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80" r:id="rId6"/>
    <p:sldId id="282" r:id="rId7"/>
    <p:sldId id="283" r:id="rId8"/>
    <p:sldId id="285" r:id="rId9"/>
    <p:sldId id="287" r:id="rId10"/>
    <p:sldId id="289" r:id="rId11"/>
    <p:sldId id="290" r:id="rId12"/>
    <p:sldId id="298" r:id="rId13"/>
    <p:sldId id="295" r:id="rId14"/>
    <p:sldId id="297" r:id="rId15"/>
    <p:sldId id="299" r:id="rId16"/>
    <p:sldId id="30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دالمجيد الوردي" initials="عبدالمجيد" lastIdx="2" clrIdx="0">
    <p:extLst>
      <p:ext uri="{19B8F6BF-5375-455C-9EA6-DF929625EA0E}">
        <p15:presenceInfo xmlns:p15="http://schemas.microsoft.com/office/powerpoint/2012/main" userId="عبدالمجيد الورد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CF0"/>
    <a:srgbClr val="E3DFF7"/>
    <a:srgbClr val="F9F9F9"/>
    <a:srgbClr val="000000"/>
    <a:srgbClr val="6D1D6B"/>
    <a:srgbClr val="BA69B8"/>
    <a:srgbClr val="FFFFFF"/>
    <a:srgbClr val="C39AE5"/>
    <a:srgbClr val="E6E6E6"/>
    <a:srgbClr val="EF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5262" autoAdjust="0"/>
  </p:normalViewPr>
  <p:slideViewPr>
    <p:cSldViewPr snapToGrid="0">
      <p:cViewPr varScale="1">
        <p:scale>
          <a:sx n="79" d="100"/>
          <a:sy n="79" d="100"/>
        </p:scale>
        <p:origin x="8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E3652-2642-4DA8-8FCE-E976E097E20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384C3-6F5E-4281-9AF5-BDA4B317BB65}">
      <dgm:prSet/>
      <dgm:spPr/>
      <dgm:t>
        <a:bodyPr/>
        <a:lstStyle/>
        <a:p>
          <a:r>
            <a:rPr lang="en-US" dirty="0"/>
            <a:t>Maternal inheritance of mitochondrial mutations</a:t>
          </a:r>
        </a:p>
      </dgm:t>
    </dgm:pt>
    <dgm:pt modelId="{7E955E52-5E91-4217-A31F-1C613BBC9FCF}" type="parTrans" cxnId="{EAE657F4-FEA9-40CF-A918-AD6A9AD54E8F}">
      <dgm:prSet/>
      <dgm:spPr/>
      <dgm:t>
        <a:bodyPr/>
        <a:lstStyle/>
        <a:p>
          <a:endParaRPr lang="en-US"/>
        </a:p>
      </dgm:t>
    </dgm:pt>
    <dgm:pt modelId="{442BC5BE-6262-4168-9F6C-E2370DE26012}" type="sibTrans" cxnId="{EAE657F4-FEA9-40CF-A918-AD6A9AD54E8F}">
      <dgm:prSet/>
      <dgm:spPr/>
      <dgm:t>
        <a:bodyPr/>
        <a:lstStyle/>
        <a:p>
          <a:endParaRPr lang="en-US"/>
        </a:p>
      </dgm:t>
    </dgm:pt>
    <dgm:pt modelId="{C3364AC1-88C8-4C81-8E93-0307042A7C83}">
      <dgm:prSet/>
      <dgm:spPr/>
      <dgm:t>
        <a:bodyPr/>
        <a:lstStyle/>
        <a:p>
          <a:r>
            <a:rPr lang="en-US" dirty="0"/>
            <a:t>Anticipation</a:t>
          </a:r>
        </a:p>
      </dgm:t>
    </dgm:pt>
    <dgm:pt modelId="{DD9C001E-C83B-499F-B65E-AD0AE54CF734}" type="parTrans" cxnId="{0B94B0D1-EBAE-47F1-85D9-6E527C5AF0E9}">
      <dgm:prSet/>
      <dgm:spPr/>
      <dgm:t>
        <a:bodyPr/>
        <a:lstStyle/>
        <a:p>
          <a:endParaRPr lang="en-US"/>
        </a:p>
      </dgm:t>
    </dgm:pt>
    <dgm:pt modelId="{F14D45EB-38E6-4367-946A-3A27E0EA53C5}" type="sibTrans" cxnId="{0B94B0D1-EBAE-47F1-85D9-6E527C5AF0E9}">
      <dgm:prSet/>
      <dgm:spPr/>
      <dgm:t>
        <a:bodyPr/>
        <a:lstStyle/>
        <a:p>
          <a:endParaRPr lang="en-US"/>
        </a:p>
      </dgm:t>
    </dgm:pt>
    <dgm:pt modelId="{FC2498D6-51D9-4F4A-BFA6-33768EEE74E4}">
      <dgm:prSet/>
      <dgm:spPr/>
      <dgm:t>
        <a:bodyPr/>
        <a:lstStyle/>
        <a:p>
          <a:r>
            <a:rPr lang="en-US" dirty="0"/>
            <a:t>Atypical presentation for Autosomal Dominant defects:</a:t>
          </a:r>
        </a:p>
      </dgm:t>
    </dgm:pt>
    <dgm:pt modelId="{C088B5A3-706F-4C04-AD62-016D3BE9A508}" type="parTrans" cxnId="{E84536D2-B657-4E66-B071-3916A506EFC9}">
      <dgm:prSet/>
      <dgm:spPr/>
      <dgm:t>
        <a:bodyPr/>
        <a:lstStyle/>
        <a:p>
          <a:endParaRPr lang="en-US"/>
        </a:p>
      </dgm:t>
    </dgm:pt>
    <dgm:pt modelId="{7302223F-EA58-4F31-840A-11E9F9D1AE61}" type="sibTrans" cxnId="{E84536D2-B657-4E66-B071-3916A506EFC9}">
      <dgm:prSet/>
      <dgm:spPr/>
      <dgm:t>
        <a:bodyPr/>
        <a:lstStyle/>
        <a:p>
          <a:endParaRPr lang="en-US"/>
        </a:p>
      </dgm:t>
    </dgm:pt>
    <dgm:pt modelId="{B2342236-BE6F-45E5-9574-7EAAAC432F27}">
      <dgm:prSet/>
      <dgm:spPr/>
      <dgm:t>
        <a:bodyPr/>
        <a:lstStyle/>
        <a:p>
          <a:r>
            <a:rPr lang="en-US" dirty="0"/>
            <a:t>Pleiotropy</a:t>
          </a:r>
        </a:p>
      </dgm:t>
    </dgm:pt>
    <dgm:pt modelId="{3456C12D-66BC-43C9-9545-3EB9BACB22AB}" type="parTrans" cxnId="{524937C6-9837-4C84-A5B4-DD1513812A3A}">
      <dgm:prSet/>
      <dgm:spPr/>
      <dgm:t>
        <a:bodyPr/>
        <a:lstStyle/>
        <a:p>
          <a:endParaRPr lang="en-US"/>
        </a:p>
      </dgm:t>
    </dgm:pt>
    <dgm:pt modelId="{D65F6DC7-D901-42FC-ACC5-7AF5D0E2C93F}" type="sibTrans" cxnId="{524937C6-9837-4C84-A5B4-DD1513812A3A}">
      <dgm:prSet/>
      <dgm:spPr/>
      <dgm:t>
        <a:bodyPr/>
        <a:lstStyle/>
        <a:p>
          <a:endParaRPr lang="en-US"/>
        </a:p>
      </dgm:t>
    </dgm:pt>
    <dgm:pt modelId="{C26CD687-DD76-43E0-8DCB-236FF5FF09DF}">
      <dgm:prSet/>
      <dgm:spPr/>
      <dgm:t>
        <a:bodyPr/>
        <a:lstStyle/>
        <a:p>
          <a:r>
            <a:rPr lang="en-US" dirty="0"/>
            <a:t>Variable expressivity</a:t>
          </a:r>
        </a:p>
      </dgm:t>
    </dgm:pt>
    <dgm:pt modelId="{BEE341A0-4195-4BE9-9CE3-20F719A2272D}" type="parTrans" cxnId="{DCABDB3A-4B23-4CFE-BBA4-B1D44D7F3EBD}">
      <dgm:prSet/>
      <dgm:spPr/>
      <dgm:t>
        <a:bodyPr/>
        <a:lstStyle/>
        <a:p>
          <a:endParaRPr lang="en-US"/>
        </a:p>
      </dgm:t>
    </dgm:pt>
    <dgm:pt modelId="{712C6261-E2BD-498C-B56F-C7ABE233F169}" type="sibTrans" cxnId="{DCABDB3A-4B23-4CFE-BBA4-B1D44D7F3EBD}">
      <dgm:prSet/>
      <dgm:spPr/>
      <dgm:t>
        <a:bodyPr/>
        <a:lstStyle/>
        <a:p>
          <a:endParaRPr lang="en-US"/>
        </a:p>
      </dgm:t>
    </dgm:pt>
    <dgm:pt modelId="{5AE5AF3C-35B4-4263-A2F0-2580D2C5F9E8}">
      <dgm:prSet/>
      <dgm:spPr/>
      <dgm:t>
        <a:bodyPr/>
        <a:lstStyle/>
        <a:p>
          <a:r>
            <a:rPr lang="en-US" dirty="0"/>
            <a:t>Reduced penetrance</a:t>
          </a:r>
        </a:p>
      </dgm:t>
    </dgm:pt>
    <dgm:pt modelId="{4F4D39F6-4EB5-44B8-89C2-654DF439502B}" type="parTrans" cxnId="{D030B8DF-3A82-4ABA-8811-6C45096B31C8}">
      <dgm:prSet/>
      <dgm:spPr/>
      <dgm:t>
        <a:bodyPr/>
        <a:lstStyle/>
        <a:p>
          <a:endParaRPr lang="en-US"/>
        </a:p>
      </dgm:t>
    </dgm:pt>
    <dgm:pt modelId="{7EFA60AB-318D-4BE2-9251-DEA2E3363235}" type="sibTrans" cxnId="{D030B8DF-3A82-4ABA-8811-6C45096B31C8}">
      <dgm:prSet/>
      <dgm:spPr/>
      <dgm:t>
        <a:bodyPr/>
        <a:lstStyle/>
        <a:p>
          <a:endParaRPr lang="en-US"/>
        </a:p>
      </dgm:t>
    </dgm:pt>
    <dgm:pt modelId="{EA0CE399-5E7C-478B-BBD5-3104BEECAF15}">
      <dgm:prSet/>
      <dgm:spPr/>
      <dgm:t>
        <a:bodyPr/>
        <a:lstStyle/>
        <a:p>
          <a:r>
            <a:rPr lang="en-US" dirty="0"/>
            <a:t>New mutation</a:t>
          </a:r>
        </a:p>
      </dgm:t>
    </dgm:pt>
    <dgm:pt modelId="{B2D22027-2742-4D47-A4DC-BB75DCF102D2}" type="parTrans" cxnId="{30EB5B02-7EF5-4BC6-84B9-03FB8F7BF914}">
      <dgm:prSet/>
      <dgm:spPr/>
      <dgm:t>
        <a:bodyPr/>
        <a:lstStyle/>
        <a:p>
          <a:endParaRPr lang="en-US"/>
        </a:p>
      </dgm:t>
    </dgm:pt>
    <dgm:pt modelId="{416789EA-8C81-481E-B8B0-F5B2A13005C8}" type="sibTrans" cxnId="{30EB5B02-7EF5-4BC6-84B9-03FB8F7BF914}">
      <dgm:prSet/>
      <dgm:spPr/>
      <dgm:t>
        <a:bodyPr/>
        <a:lstStyle/>
        <a:p>
          <a:endParaRPr lang="en-US"/>
        </a:p>
      </dgm:t>
    </dgm:pt>
    <dgm:pt modelId="{FD6E63D4-4CA6-464E-A42F-B685E7BF9C5A}">
      <dgm:prSet/>
      <dgm:spPr/>
      <dgm:t>
        <a:bodyPr/>
        <a:lstStyle/>
        <a:p>
          <a:r>
            <a:rPr lang="en-US"/>
            <a:t>Unusual inheritance patterns due to Genomic Imprinting</a:t>
          </a:r>
        </a:p>
      </dgm:t>
    </dgm:pt>
    <dgm:pt modelId="{D776430B-AF4E-406F-9B66-27F74B7DFA3A}" type="parTrans" cxnId="{48C00637-4050-4E5E-A715-2AD718CC4F93}">
      <dgm:prSet/>
      <dgm:spPr/>
      <dgm:t>
        <a:bodyPr/>
        <a:lstStyle/>
        <a:p>
          <a:endParaRPr lang="en-US"/>
        </a:p>
      </dgm:t>
    </dgm:pt>
    <dgm:pt modelId="{FC9DB76B-53B6-40D2-9678-A4C65B0D8821}" type="sibTrans" cxnId="{48C00637-4050-4E5E-A715-2AD718CC4F93}">
      <dgm:prSet/>
      <dgm:spPr/>
      <dgm:t>
        <a:bodyPr/>
        <a:lstStyle/>
        <a:p>
          <a:endParaRPr lang="en-US"/>
        </a:p>
      </dgm:t>
    </dgm:pt>
    <dgm:pt modelId="{1BC885F3-462B-4170-8968-B5F02EB51D6E}">
      <dgm:prSet/>
      <dgm:spPr/>
      <dgm:t>
        <a:bodyPr/>
        <a:lstStyle/>
        <a:p>
          <a:r>
            <a:rPr lang="en-US" dirty="0"/>
            <a:t>Mosaicism:</a:t>
          </a:r>
        </a:p>
      </dgm:t>
    </dgm:pt>
    <dgm:pt modelId="{12FED007-96E7-47D2-82EA-5C7883E54A77}" type="parTrans" cxnId="{60550C1C-90B1-42D4-AD05-37D7A341879B}">
      <dgm:prSet/>
      <dgm:spPr/>
      <dgm:t>
        <a:bodyPr/>
        <a:lstStyle/>
        <a:p>
          <a:endParaRPr lang="en-US"/>
        </a:p>
      </dgm:t>
    </dgm:pt>
    <dgm:pt modelId="{23FE49CC-D588-4854-BBF7-B325CDC4554A}" type="sibTrans" cxnId="{60550C1C-90B1-42D4-AD05-37D7A341879B}">
      <dgm:prSet/>
      <dgm:spPr/>
      <dgm:t>
        <a:bodyPr/>
        <a:lstStyle/>
        <a:p>
          <a:endParaRPr lang="en-US"/>
        </a:p>
      </dgm:t>
    </dgm:pt>
    <dgm:pt modelId="{9EB2C934-FA6A-425E-ACE6-B577C7C83857}">
      <dgm:prSet/>
      <dgm:spPr/>
      <dgm:t>
        <a:bodyPr/>
        <a:lstStyle/>
        <a:p>
          <a:r>
            <a:rPr lang="en-US" dirty="0"/>
            <a:t>Somatic mosaicism</a:t>
          </a:r>
        </a:p>
      </dgm:t>
    </dgm:pt>
    <dgm:pt modelId="{E9583495-EB77-47E9-9652-1A9F77927B5F}" type="parTrans" cxnId="{C4C02913-BDB3-4F9D-82A7-552E9637619A}">
      <dgm:prSet/>
      <dgm:spPr/>
      <dgm:t>
        <a:bodyPr/>
        <a:lstStyle/>
        <a:p>
          <a:endParaRPr lang="en-US"/>
        </a:p>
      </dgm:t>
    </dgm:pt>
    <dgm:pt modelId="{68D0AB68-B481-4F42-A851-17F28D0C22D1}" type="sibTrans" cxnId="{C4C02913-BDB3-4F9D-82A7-552E9637619A}">
      <dgm:prSet/>
      <dgm:spPr/>
      <dgm:t>
        <a:bodyPr/>
        <a:lstStyle/>
        <a:p>
          <a:endParaRPr lang="en-US"/>
        </a:p>
      </dgm:t>
    </dgm:pt>
    <dgm:pt modelId="{41B4EEBD-0883-420B-96C5-1C7C2BEC00EA}">
      <dgm:prSet/>
      <dgm:spPr/>
      <dgm:t>
        <a:bodyPr/>
        <a:lstStyle/>
        <a:p>
          <a:r>
            <a:rPr lang="en-US" dirty="0"/>
            <a:t>Germline mosaicism</a:t>
          </a:r>
        </a:p>
      </dgm:t>
    </dgm:pt>
    <dgm:pt modelId="{305D8FEC-7D1C-4C2E-8740-E792217F5968}" type="parTrans" cxnId="{20732B8E-3140-4C88-AD8F-08FCBFF81007}">
      <dgm:prSet/>
      <dgm:spPr/>
      <dgm:t>
        <a:bodyPr/>
        <a:lstStyle/>
        <a:p>
          <a:endParaRPr lang="en-US"/>
        </a:p>
      </dgm:t>
    </dgm:pt>
    <dgm:pt modelId="{13293003-FCE1-417C-BCFA-561D74AD920E}" type="sibTrans" cxnId="{20732B8E-3140-4C88-AD8F-08FCBFF81007}">
      <dgm:prSet/>
      <dgm:spPr/>
      <dgm:t>
        <a:bodyPr/>
        <a:lstStyle/>
        <a:p>
          <a:endParaRPr lang="en-US"/>
        </a:p>
      </dgm:t>
    </dgm:pt>
    <dgm:pt modelId="{CDF80287-8540-48F2-9DB4-F0E4549FEFBC}" type="pres">
      <dgm:prSet presAssocID="{2D8E3652-2642-4DA8-8FCE-E976E097E20A}" presName="linear" presStyleCnt="0">
        <dgm:presLayoutVars>
          <dgm:animLvl val="lvl"/>
          <dgm:resizeHandles val="exact"/>
        </dgm:presLayoutVars>
      </dgm:prSet>
      <dgm:spPr/>
    </dgm:pt>
    <dgm:pt modelId="{6EA8EABD-B405-441C-B21E-0511659CBE0F}" type="pres">
      <dgm:prSet presAssocID="{66A384C3-6F5E-4281-9AF5-BDA4B317BB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B677FD-9755-4CDA-8DE7-3F93E4F24BA8}" type="pres">
      <dgm:prSet presAssocID="{442BC5BE-6262-4168-9F6C-E2370DE26012}" presName="spacer" presStyleCnt="0"/>
      <dgm:spPr/>
    </dgm:pt>
    <dgm:pt modelId="{438700AF-84B0-4963-BB75-A75E0DF6318B}" type="pres">
      <dgm:prSet presAssocID="{C3364AC1-88C8-4C81-8E93-0307042A7C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D91851-B0D8-47DA-9EBF-648ED73315D2}" type="pres">
      <dgm:prSet presAssocID="{F14D45EB-38E6-4367-946A-3A27E0EA53C5}" presName="spacer" presStyleCnt="0"/>
      <dgm:spPr/>
    </dgm:pt>
    <dgm:pt modelId="{5F40D44F-1265-42CD-8657-EFD3A72749CA}" type="pres">
      <dgm:prSet presAssocID="{FC2498D6-51D9-4F4A-BFA6-33768EEE74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1107DC-F84A-4F43-950F-B4FF826CB23D}" type="pres">
      <dgm:prSet presAssocID="{FC2498D6-51D9-4F4A-BFA6-33768EEE74E4}" presName="childText" presStyleLbl="revTx" presStyleIdx="0" presStyleCnt="2">
        <dgm:presLayoutVars>
          <dgm:bulletEnabled val="1"/>
        </dgm:presLayoutVars>
      </dgm:prSet>
      <dgm:spPr/>
    </dgm:pt>
    <dgm:pt modelId="{A183241B-8A5A-477C-BF20-9F3B6E705923}" type="pres">
      <dgm:prSet presAssocID="{FD6E63D4-4CA6-464E-A42F-B685E7BF9C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131A73-A87E-49C9-B1F9-D0EC81D6149F}" type="pres">
      <dgm:prSet presAssocID="{FC9DB76B-53B6-40D2-9678-A4C65B0D8821}" presName="spacer" presStyleCnt="0"/>
      <dgm:spPr/>
    </dgm:pt>
    <dgm:pt modelId="{FAAB6F58-4D6B-474E-83A1-13F76727BDA6}" type="pres">
      <dgm:prSet presAssocID="{1BC885F3-462B-4170-8968-B5F02EB51D6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525BB89-005C-45E6-995E-CE82BB6BFAEB}" type="pres">
      <dgm:prSet presAssocID="{1BC885F3-462B-4170-8968-B5F02EB51D6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0EB5B02-7EF5-4BC6-84B9-03FB8F7BF914}" srcId="{FC2498D6-51D9-4F4A-BFA6-33768EEE74E4}" destId="{EA0CE399-5E7C-478B-BBD5-3104BEECAF15}" srcOrd="3" destOrd="0" parTransId="{B2D22027-2742-4D47-A4DC-BB75DCF102D2}" sibTransId="{416789EA-8C81-481E-B8B0-F5B2A13005C8}"/>
    <dgm:cxn modelId="{C648470C-4D8A-4E00-9524-88D4FA529A46}" type="presOf" srcId="{B2342236-BE6F-45E5-9574-7EAAAC432F27}" destId="{931107DC-F84A-4F43-950F-B4FF826CB23D}" srcOrd="0" destOrd="0" presId="urn:microsoft.com/office/officeart/2005/8/layout/vList2"/>
    <dgm:cxn modelId="{30396B0F-9AF5-492D-B7B4-3D4937C0B447}" type="presOf" srcId="{2D8E3652-2642-4DA8-8FCE-E976E097E20A}" destId="{CDF80287-8540-48F2-9DB4-F0E4549FEFBC}" srcOrd="0" destOrd="0" presId="urn:microsoft.com/office/officeart/2005/8/layout/vList2"/>
    <dgm:cxn modelId="{C4C02913-BDB3-4F9D-82A7-552E9637619A}" srcId="{1BC885F3-462B-4170-8968-B5F02EB51D6E}" destId="{9EB2C934-FA6A-425E-ACE6-B577C7C83857}" srcOrd="0" destOrd="0" parTransId="{E9583495-EB77-47E9-9652-1A9F77927B5F}" sibTransId="{68D0AB68-B481-4F42-A851-17F28D0C22D1}"/>
    <dgm:cxn modelId="{60550C1C-90B1-42D4-AD05-37D7A341879B}" srcId="{2D8E3652-2642-4DA8-8FCE-E976E097E20A}" destId="{1BC885F3-462B-4170-8968-B5F02EB51D6E}" srcOrd="4" destOrd="0" parTransId="{12FED007-96E7-47D2-82EA-5C7883E54A77}" sibTransId="{23FE49CC-D588-4854-BBF7-B325CDC4554A}"/>
    <dgm:cxn modelId="{48C00637-4050-4E5E-A715-2AD718CC4F93}" srcId="{2D8E3652-2642-4DA8-8FCE-E976E097E20A}" destId="{FD6E63D4-4CA6-464E-A42F-B685E7BF9C5A}" srcOrd="3" destOrd="0" parTransId="{D776430B-AF4E-406F-9B66-27F74B7DFA3A}" sibTransId="{FC9DB76B-53B6-40D2-9678-A4C65B0D8821}"/>
    <dgm:cxn modelId="{DCABDB3A-4B23-4CFE-BBA4-B1D44D7F3EBD}" srcId="{FC2498D6-51D9-4F4A-BFA6-33768EEE74E4}" destId="{C26CD687-DD76-43E0-8DCB-236FF5FF09DF}" srcOrd="1" destOrd="0" parTransId="{BEE341A0-4195-4BE9-9CE3-20F719A2272D}" sibTransId="{712C6261-E2BD-498C-B56F-C7ABE233F169}"/>
    <dgm:cxn modelId="{28988E69-49E8-4E69-8636-F562E639F926}" type="presOf" srcId="{EA0CE399-5E7C-478B-BBD5-3104BEECAF15}" destId="{931107DC-F84A-4F43-950F-B4FF826CB23D}" srcOrd="0" destOrd="3" presId="urn:microsoft.com/office/officeart/2005/8/layout/vList2"/>
    <dgm:cxn modelId="{2A694A4C-487B-4714-8AB5-2E798CC93FF3}" type="presOf" srcId="{9EB2C934-FA6A-425E-ACE6-B577C7C83857}" destId="{9525BB89-005C-45E6-995E-CE82BB6BFAEB}" srcOrd="0" destOrd="0" presId="urn:microsoft.com/office/officeart/2005/8/layout/vList2"/>
    <dgm:cxn modelId="{FB14436D-6C3A-4BC1-A867-1EE8AD261BE7}" type="presOf" srcId="{66A384C3-6F5E-4281-9AF5-BDA4B317BB65}" destId="{6EA8EABD-B405-441C-B21E-0511659CBE0F}" srcOrd="0" destOrd="0" presId="urn:microsoft.com/office/officeart/2005/8/layout/vList2"/>
    <dgm:cxn modelId="{56CA7F58-7BF6-4F3F-9B65-3478FC0E2400}" type="presOf" srcId="{5AE5AF3C-35B4-4263-A2F0-2580D2C5F9E8}" destId="{931107DC-F84A-4F43-950F-B4FF826CB23D}" srcOrd="0" destOrd="2" presId="urn:microsoft.com/office/officeart/2005/8/layout/vList2"/>
    <dgm:cxn modelId="{D18AFB78-577B-486C-A89F-D1223C6901B2}" type="presOf" srcId="{FD6E63D4-4CA6-464E-A42F-B685E7BF9C5A}" destId="{A183241B-8A5A-477C-BF20-9F3B6E705923}" srcOrd="0" destOrd="0" presId="urn:microsoft.com/office/officeart/2005/8/layout/vList2"/>
    <dgm:cxn modelId="{20732B8E-3140-4C88-AD8F-08FCBFF81007}" srcId="{1BC885F3-462B-4170-8968-B5F02EB51D6E}" destId="{41B4EEBD-0883-420B-96C5-1C7C2BEC00EA}" srcOrd="1" destOrd="0" parTransId="{305D8FEC-7D1C-4C2E-8740-E792217F5968}" sibTransId="{13293003-FCE1-417C-BCFA-561D74AD920E}"/>
    <dgm:cxn modelId="{6689559A-D5BB-4F6B-80C8-9DE155794997}" type="presOf" srcId="{C3364AC1-88C8-4C81-8E93-0307042A7C83}" destId="{438700AF-84B0-4963-BB75-A75E0DF6318B}" srcOrd="0" destOrd="0" presId="urn:microsoft.com/office/officeart/2005/8/layout/vList2"/>
    <dgm:cxn modelId="{8E4FBBC5-AC11-48E2-8B19-3A2AD11414A8}" type="presOf" srcId="{FC2498D6-51D9-4F4A-BFA6-33768EEE74E4}" destId="{5F40D44F-1265-42CD-8657-EFD3A72749CA}" srcOrd="0" destOrd="0" presId="urn:microsoft.com/office/officeart/2005/8/layout/vList2"/>
    <dgm:cxn modelId="{524937C6-9837-4C84-A5B4-DD1513812A3A}" srcId="{FC2498D6-51D9-4F4A-BFA6-33768EEE74E4}" destId="{B2342236-BE6F-45E5-9574-7EAAAC432F27}" srcOrd="0" destOrd="0" parTransId="{3456C12D-66BC-43C9-9545-3EB9BACB22AB}" sibTransId="{D65F6DC7-D901-42FC-ACC5-7AF5D0E2C93F}"/>
    <dgm:cxn modelId="{D7AF06CB-6ABE-4EF3-A880-932B8931A7B0}" type="presOf" srcId="{41B4EEBD-0883-420B-96C5-1C7C2BEC00EA}" destId="{9525BB89-005C-45E6-995E-CE82BB6BFAEB}" srcOrd="0" destOrd="1" presId="urn:microsoft.com/office/officeart/2005/8/layout/vList2"/>
    <dgm:cxn modelId="{821039CF-FD0D-43D3-BCE3-264FA892B86E}" type="presOf" srcId="{C26CD687-DD76-43E0-8DCB-236FF5FF09DF}" destId="{931107DC-F84A-4F43-950F-B4FF826CB23D}" srcOrd="0" destOrd="1" presId="urn:microsoft.com/office/officeart/2005/8/layout/vList2"/>
    <dgm:cxn modelId="{0B94B0D1-EBAE-47F1-85D9-6E527C5AF0E9}" srcId="{2D8E3652-2642-4DA8-8FCE-E976E097E20A}" destId="{C3364AC1-88C8-4C81-8E93-0307042A7C83}" srcOrd="1" destOrd="0" parTransId="{DD9C001E-C83B-499F-B65E-AD0AE54CF734}" sibTransId="{F14D45EB-38E6-4367-946A-3A27E0EA53C5}"/>
    <dgm:cxn modelId="{E84536D2-B657-4E66-B071-3916A506EFC9}" srcId="{2D8E3652-2642-4DA8-8FCE-E976E097E20A}" destId="{FC2498D6-51D9-4F4A-BFA6-33768EEE74E4}" srcOrd="2" destOrd="0" parTransId="{C088B5A3-706F-4C04-AD62-016D3BE9A508}" sibTransId="{7302223F-EA58-4F31-840A-11E9F9D1AE61}"/>
    <dgm:cxn modelId="{D030B8DF-3A82-4ABA-8811-6C45096B31C8}" srcId="{FC2498D6-51D9-4F4A-BFA6-33768EEE74E4}" destId="{5AE5AF3C-35B4-4263-A2F0-2580D2C5F9E8}" srcOrd="2" destOrd="0" parTransId="{4F4D39F6-4EB5-44B8-89C2-654DF439502B}" sibTransId="{7EFA60AB-318D-4BE2-9251-DEA2E3363235}"/>
    <dgm:cxn modelId="{8802E7ED-7093-44BF-BD6B-9DE8CA6C1155}" type="presOf" srcId="{1BC885F3-462B-4170-8968-B5F02EB51D6E}" destId="{FAAB6F58-4D6B-474E-83A1-13F76727BDA6}" srcOrd="0" destOrd="0" presId="urn:microsoft.com/office/officeart/2005/8/layout/vList2"/>
    <dgm:cxn modelId="{EAE657F4-FEA9-40CF-A918-AD6A9AD54E8F}" srcId="{2D8E3652-2642-4DA8-8FCE-E976E097E20A}" destId="{66A384C3-6F5E-4281-9AF5-BDA4B317BB65}" srcOrd="0" destOrd="0" parTransId="{7E955E52-5E91-4217-A31F-1C613BBC9FCF}" sibTransId="{442BC5BE-6262-4168-9F6C-E2370DE26012}"/>
    <dgm:cxn modelId="{1DA04326-DED7-4673-910E-F79891056686}" type="presParOf" srcId="{CDF80287-8540-48F2-9DB4-F0E4549FEFBC}" destId="{6EA8EABD-B405-441C-B21E-0511659CBE0F}" srcOrd="0" destOrd="0" presId="urn:microsoft.com/office/officeart/2005/8/layout/vList2"/>
    <dgm:cxn modelId="{CC9C1DF0-863C-4544-8081-1501B18485CE}" type="presParOf" srcId="{CDF80287-8540-48F2-9DB4-F0E4549FEFBC}" destId="{B5B677FD-9755-4CDA-8DE7-3F93E4F24BA8}" srcOrd="1" destOrd="0" presId="urn:microsoft.com/office/officeart/2005/8/layout/vList2"/>
    <dgm:cxn modelId="{1AFCE49E-50F5-44FB-9925-6E2AB7334445}" type="presParOf" srcId="{CDF80287-8540-48F2-9DB4-F0E4549FEFBC}" destId="{438700AF-84B0-4963-BB75-A75E0DF6318B}" srcOrd="2" destOrd="0" presId="urn:microsoft.com/office/officeart/2005/8/layout/vList2"/>
    <dgm:cxn modelId="{14F9F7A3-03E5-4642-BAA5-A1F355AB820F}" type="presParOf" srcId="{CDF80287-8540-48F2-9DB4-F0E4549FEFBC}" destId="{3BD91851-B0D8-47DA-9EBF-648ED73315D2}" srcOrd="3" destOrd="0" presId="urn:microsoft.com/office/officeart/2005/8/layout/vList2"/>
    <dgm:cxn modelId="{FD4E2709-84FC-45C9-8532-F369FFE7FCA8}" type="presParOf" srcId="{CDF80287-8540-48F2-9DB4-F0E4549FEFBC}" destId="{5F40D44F-1265-42CD-8657-EFD3A72749CA}" srcOrd="4" destOrd="0" presId="urn:microsoft.com/office/officeart/2005/8/layout/vList2"/>
    <dgm:cxn modelId="{3B6C5DF2-7CC7-4FCB-AD40-04B335B1E270}" type="presParOf" srcId="{CDF80287-8540-48F2-9DB4-F0E4549FEFBC}" destId="{931107DC-F84A-4F43-950F-B4FF826CB23D}" srcOrd="5" destOrd="0" presId="urn:microsoft.com/office/officeart/2005/8/layout/vList2"/>
    <dgm:cxn modelId="{60A57EB2-F46A-4E33-9F1A-AEA8FA84ABAA}" type="presParOf" srcId="{CDF80287-8540-48F2-9DB4-F0E4549FEFBC}" destId="{A183241B-8A5A-477C-BF20-9F3B6E705923}" srcOrd="6" destOrd="0" presId="urn:microsoft.com/office/officeart/2005/8/layout/vList2"/>
    <dgm:cxn modelId="{3BFA4DDE-348B-44EC-9066-64BAF973A036}" type="presParOf" srcId="{CDF80287-8540-48F2-9DB4-F0E4549FEFBC}" destId="{E5131A73-A87E-49C9-B1F9-D0EC81D6149F}" srcOrd="7" destOrd="0" presId="urn:microsoft.com/office/officeart/2005/8/layout/vList2"/>
    <dgm:cxn modelId="{32DDDAF8-2E99-491A-AEB8-7ED314E1ABDC}" type="presParOf" srcId="{CDF80287-8540-48F2-9DB4-F0E4549FEFBC}" destId="{FAAB6F58-4D6B-474E-83A1-13F76727BDA6}" srcOrd="8" destOrd="0" presId="urn:microsoft.com/office/officeart/2005/8/layout/vList2"/>
    <dgm:cxn modelId="{13A79675-1856-450A-9250-B7197D4986EC}" type="presParOf" srcId="{CDF80287-8540-48F2-9DB4-F0E4549FEFBC}" destId="{9525BB89-005C-45E6-995E-CE82BB6BFAE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B69ED6-9DE1-4576-BADA-EB6EB5A7BEE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FB367-4EFA-45E6-AE13-59E4BAE5D6E9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Human characteristics such as height, skin color and intelligence could be determined by the interaction of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many genes</a:t>
          </a:r>
          <a:r>
            <a:rPr lang="en-US" dirty="0">
              <a:solidFill>
                <a:srgbClr val="FF0000"/>
              </a:solidFill>
            </a:rPr>
            <a:t>, </a:t>
          </a:r>
          <a:r>
            <a:rPr lang="en-US" dirty="0"/>
            <a:t>each exerting a small additive effect.</a:t>
          </a:r>
        </a:p>
      </dgm:t>
    </dgm:pt>
    <dgm:pt modelId="{4C1510BF-3A34-4A83-A7CF-FB93BC566C40}" type="parTrans" cxnId="{F13C4091-01A9-4C75-83DC-FDA0B565993B}">
      <dgm:prSet/>
      <dgm:spPr/>
      <dgm:t>
        <a:bodyPr/>
        <a:lstStyle/>
        <a:p>
          <a:endParaRPr lang="en-US"/>
        </a:p>
      </dgm:t>
    </dgm:pt>
    <dgm:pt modelId="{4C9E5F33-E2A8-4037-B060-08C4FC7551B1}" type="sibTrans" cxnId="{F13C4091-01A9-4C75-83DC-FDA0B565993B}">
      <dgm:prSet/>
      <dgm:spPr/>
      <dgm:t>
        <a:bodyPr/>
        <a:lstStyle/>
        <a:p>
          <a:endParaRPr lang="en-US"/>
        </a:p>
      </dgm:t>
    </dgm:pt>
    <dgm:pt modelId="{1BA1DA4A-B637-452D-A118-367CA5DC3484}">
      <dgm:prSet/>
      <dgm:spPr/>
      <dgm:t>
        <a:bodyPr/>
        <a:lstStyle/>
        <a:p>
          <a:r>
            <a:rPr lang="en-US" dirty="0"/>
            <a:t>This model of 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quantitative inheritance</a:t>
          </a:r>
          <a:r>
            <a:rPr lang="en-US" dirty="0"/>
            <a:t>  can explain the pattern of inheritance for    many relatively common conditions including</a:t>
          </a:r>
        </a:p>
      </dgm:t>
    </dgm:pt>
    <dgm:pt modelId="{C24E91B5-29CB-4CAB-A749-42ABF8987CA7}" type="parTrans" cxnId="{E4BCFAE1-E680-480D-B8BD-91DDE8C91DB1}">
      <dgm:prSet/>
      <dgm:spPr/>
      <dgm:t>
        <a:bodyPr/>
        <a:lstStyle/>
        <a:p>
          <a:endParaRPr lang="en-US"/>
        </a:p>
      </dgm:t>
    </dgm:pt>
    <dgm:pt modelId="{2624205E-56A6-4592-BBE1-30EB15F478B8}" type="sibTrans" cxnId="{E4BCFAE1-E680-480D-B8BD-91DDE8C91DB1}">
      <dgm:prSet/>
      <dgm:spPr/>
      <dgm:t>
        <a:bodyPr/>
        <a:lstStyle/>
        <a:p>
          <a:endParaRPr lang="en-US"/>
        </a:p>
      </dgm:t>
    </dgm:pt>
    <dgm:pt modelId="{2EF932AF-5F98-499E-BB04-D83E41D8137A}">
      <dgm:prSet custT="1"/>
      <dgm:spPr/>
      <dgm:t>
        <a:bodyPr/>
        <a:lstStyle/>
        <a:p>
          <a:r>
            <a:rPr lang="en-US" sz="1000" kern="1200" dirty="0">
              <a:solidFill>
                <a:schemeClr val="accent6">
                  <a:lumMod val="50000"/>
                </a:schemeClr>
              </a:solidFill>
            </a:rPr>
            <a:t>congenital malformations such as:</a:t>
          </a:r>
          <a:endParaRPr lang="en-US" sz="1000" kern="1200" dirty="0">
            <a:solidFill>
              <a:srgbClr val="45A5ED">
                <a:lumMod val="75000"/>
              </a:srgbClr>
            </a:solidFill>
            <a:latin typeface="Tw Cen MT" panose="020B0602020104020603"/>
            <a:ea typeface="+mn-ea"/>
            <a:cs typeface="+mn-cs"/>
          </a:endParaRPr>
        </a:p>
      </dgm:t>
    </dgm:pt>
    <dgm:pt modelId="{520B5520-3EFA-421B-952C-991230C3981F}" type="parTrans" cxnId="{065380AA-9E4E-44AF-A1A9-B29F420DCBFB}">
      <dgm:prSet/>
      <dgm:spPr/>
      <dgm:t>
        <a:bodyPr/>
        <a:lstStyle/>
        <a:p>
          <a:endParaRPr lang="en-US"/>
        </a:p>
      </dgm:t>
    </dgm:pt>
    <dgm:pt modelId="{213C39DD-3B3D-4EC9-8041-E1332B7B7370}" type="sibTrans" cxnId="{065380AA-9E4E-44AF-A1A9-B29F420DCBFB}">
      <dgm:prSet/>
      <dgm:spPr/>
      <dgm:t>
        <a:bodyPr/>
        <a:lstStyle/>
        <a:p>
          <a:endParaRPr lang="en-US"/>
        </a:p>
      </dgm:t>
    </dgm:pt>
    <dgm:pt modelId="{111EDEB4-BC47-4BFB-9908-7B99DD623F9F}">
      <dgm:prSet/>
      <dgm:spPr/>
      <dgm:t>
        <a:bodyPr/>
        <a:lstStyle/>
        <a:p>
          <a:r>
            <a:rPr lang="en-US" sz="1000" kern="1200" dirty="0">
              <a:solidFill>
                <a:schemeClr val="accent6">
                  <a:lumMod val="50000"/>
                </a:schemeClr>
              </a:solidFill>
            </a:rPr>
            <a:t>late-onset conditions such as:</a:t>
          </a:r>
        </a:p>
      </dgm:t>
    </dgm:pt>
    <dgm:pt modelId="{497447D1-640E-428F-A071-9C59928A5B5A}" type="parTrans" cxnId="{8FADC600-0A54-4A82-8506-4594749D5E4E}">
      <dgm:prSet/>
      <dgm:spPr/>
      <dgm:t>
        <a:bodyPr/>
        <a:lstStyle/>
        <a:p>
          <a:endParaRPr lang="en-US"/>
        </a:p>
      </dgm:t>
    </dgm:pt>
    <dgm:pt modelId="{C31E601B-68E5-46E2-8B20-AAC7EEFACD37}" type="sibTrans" cxnId="{8FADC600-0A54-4A82-8506-4594749D5E4E}">
      <dgm:prSet/>
      <dgm:spPr/>
      <dgm:t>
        <a:bodyPr/>
        <a:lstStyle/>
        <a:p>
          <a:endParaRPr lang="en-US"/>
        </a:p>
      </dgm:t>
    </dgm:pt>
    <dgm:pt modelId="{E1820587-0BD9-43F4-9297-7CC87F1DF3E4}">
      <dgm:prSet/>
      <dgm:spPr/>
      <dgm:t>
        <a:bodyPr/>
        <a:lstStyle/>
        <a:p>
          <a:r>
            <a:rPr lang="en-US" sz="1000" kern="1200" dirty="0">
              <a:solidFill>
                <a:schemeClr val="accent5">
                  <a:lumMod val="75000"/>
                </a:schemeClr>
              </a:solidFill>
            </a:rPr>
            <a:t>Hypertension, Diabetes mellitus, Alzheimer disease.</a:t>
          </a:r>
        </a:p>
      </dgm:t>
    </dgm:pt>
    <dgm:pt modelId="{7A395B54-9BA4-4FE4-91F0-39DFDF03311F}" type="parTrans" cxnId="{81375E0D-E26B-46F1-9DE5-1034E8BD0B15}">
      <dgm:prSet/>
      <dgm:spPr/>
      <dgm:t>
        <a:bodyPr/>
        <a:lstStyle/>
        <a:p>
          <a:endParaRPr lang="en-US"/>
        </a:p>
      </dgm:t>
    </dgm:pt>
    <dgm:pt modelId="{6D78D35D-AB84-47C3-AE17-2F98541F17F4}" type="sibTrans" cxnId="{81375E0D-E26B-46F1-9DE5-1034E8BD0B15}">
      <dgm:prSet/>
      <dgm:spPr/>
      <dgm:t>
        <a:bodyPr/>
        <a:lstStyle/>
        <a:p>
          <a:endParaRPr lang="en-US"/>
        </a:p>
      </dgm:t>
    </dgm:pt>
    <dgm:pt modelId="{431F7E70-8CDF-4F10-9FDE-260B74EEF9F9}">
      <dgm:prSet/>
      <dgm:spPr/>
      <dgm:t>
        <a:bodyPr/>
        <a:lstStyle/>
        <a:p>
          <a:r>
            <a:rPr lang="en-US" dirty="0"/>
            <a:t>The prevailing view is that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genes at several loci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interact to generate a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susceptibility</a:t>
          </a:r>
          <a:r>
            <a:rPr lang="en-US" dirty="0">
              <a:solidFill>
                <a:srgbClr val="C00000"/>
              </a:solidFill>
            </a:rPr>
            <a:t> </a:t>
          </a:r>
          <a:r>
            <a:rPr lang="en-US" dirty="0"/>
            <a:t>   to the effects of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adverse environmental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trigger factors.</a:t>
          </a:r>
        </a:p>
      </dgm:t>
    </dgm:pt>
    <dgm:pt modelId="{5B766EA8-E8D5-45E4-8DC6-46B9F6AE76B6}" type="parTrans" cxnId="{AE64727E-AFA1-4F1C-9883-94212B7FBB5D}">
      <dgm:prSet/>
      <dgm:spPr/>
      <dgm:t>
        <a:bodyPr/>
        <a:lstStyle/>
        <a:p>
          <a:endParaRPr lang="en-US"/>
        </a:p>
      </dgm:t>
    </dgm:pt>
    <dgm:pt modelId="{4668EF0B-0AE4-4B77-B639-2D5BBD3782A2}" type="sibTrans" cxnId="{AE64727E-AFA1-4F1C-9883-94212B7FBB5D}">
      <dgm:prSet/>
      <dgm:spPr/>
      <dgm:t>
        <a:bodyPr/>
        <a:lstStyle/>
        <a:p>
          <a:endParaRPr lang="en-US"/>
        </a:p>
      </dgm:t>
    </dgm:pt>
    <dgm:pt modelId="{E7DE0D58-0171-4A95-A2A7-EB2DF77569D5}">
      <dgm:prSet custT="1"/>
      <dgm:spPr/>
      <dgm:t>
        <a:bodyPr/>
        <a:lstStyle/>
        <a:p>
          <a:r>
            <a:rPr lang="en-US" sz="1000" kern="1200" dirty="0">
              <a:solidFill>
                <a:srgbClr val="45A5ED">
                  <a:lumMod val="75000"/>
                </a:srgbClr>
              </a:solidFill>
              <a:latin typeface="Tw Cen MT" panose="020B0602020104020603"/>
              <a:ea typeface="+mn-ea"/>
              <a:cs typeface="+mn-cs"/>
            </a:rPr>
            <a:t>cleft lip and palate</a:t>
          </a:r>
        </a:p>
      </dgm:t>
    </dgm:pt>
    <dgm:pt modelId="{A1ABB340-A0A5-4806-8B3E-9221870374E6}" type="parTrans" cxnId="{2845F383-FA88-4B08-A429-E79CCFA8FF34}">
      <dgm:prSet/>
      <dgm:spPr/>
      <dgm:t>
        <a:bodyPr/>
        <a:lstStyle/>
        <a:p>
          <a:endParaRPr lang="en-US"/>
        </a:p>
      </dgm:t>
    </dgm:pt>
    <dgm:pt modelId="{EA289A88-EAC0-4044-B644-FAC80A4EBE0C}" type="sibTrans" cxnId="{2845F383-FA88-4B08-A429-E79CCFA8FF34}">
      <dgm:prSet/>
      <dgm:spPr/>
      <dgm:t>
        <a:bodyPr/>
        <a:lstStyle/>
        <a:p>
          <a:endParaRPr lang="en-US"/>
        </a:p>
      </dgm:t>
    </dgm:pt>
    <dgm:pt modelId="{A3EE5E71-B379-4FA6-B382-19B312197034}" type="pres">
      <dgm:prSet presAssocID="{6CB69ED6-9DE1-4576-BADA-EB6EB5A7BEEA}" presName="linear" presStyleCnt="0">
        <dgm:presLayoutVars>
          <dgm:animLvl val="lvl"/>
          <dgm:resizeHandles val="exact"/>
        </dgm:presLayoutVars>
      </dgm:prSet>
      <dgm:spPr/>
    </dgm:pt>
    <dgm:pt modelId="{A4C74407-5704-463C-BEDB-40359555F6A9}" type="pres">
      <dgm:prSet presAssocID="{44DFB367-4EFA-45E6-AE13-59E4BAE5D6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D49FE2-4FEA-4449-97F7-D402ADDF1547}" type="pres">
      <dgm:prSet presAssocID="{4C9E5F33-E2A8-4037-B060-08C4FC7551B1}" presName="spacer" presStyleCnt="0"/>
      <dgm:spPr/>
    </dgm:pt>
    <dgm:pt modelId="{0FB22848-CF1A-40A2-8A74-A367B70C1855}" type="pres">
      <dgm:prSet presAssocID="{1BA1DA4A-B637-452D-A118-367CA5DC34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130106-02D7-4D2B-9404-08EBB623ED7E}" type="pres">
      <dgm:prSet presAssocID="{1BA1DA4A-B637-452D-A118-367CA5DC3484}" presName="childText" presStyleLbl="revTx" presStyleIdx="0" presStyleCnt="1">
        <dgm:presLayoutVars>
          <dgm:bulletEnabled val="1"/>
        </dgm:presLayoutVars>
      </dgm:prSet>
      <dgm:spPr/>
    </dgm:pt>
    <dgm:pt modelId="{36BEB7AF-B774-44B0-BEC4-63B9EA5FD97B}" type="pres">
      <dgm:prSet presAssocID="{431F7E70-8CDF-4F10-9FDE-260B74EEF9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ADC600-0A54-4A82-8506-4594749D5E4E}" srcId="{1BA1DA4A-B637-452D-A118-367CA5DC3484}" destId="{111EDEB4-BC47-4BFB-9908-7B99DD623F9F}" srcOrd="1" destOrd="0" parTransId="{497447D1-640E-428F-A071-9C59928A5B5A}" sibTransId="{C31E601B-68E5-46E2-8B20-AAC7EEFACD37}"/>
    <dgm:cxn modelId="{81375E0D-E26B-46F1-9DE5-1034E8BD0B15}" srcId="{111EDEB4-BC47-4BFB-9908-7B99DD623F9F}" destId="{E1820587-0BD9-43F4-9297-7CC87F1DF3E4}" srcOrd="0" destOrd="0" parTransId="{7A395B54-9BA4-4FE4-91F0-39DFDF03311F}" sibTransId="{6D78D35D-AB84-47C3-AE17-2F98541F17F4}"/>
    <dgm:cxn modelId="{ED5B2573-F346-4D69-8351-0FAC741FE6DC}" type="presOf" srcId="{111EDEB4-BC47-4BFB-9908-7B99DD623F9F}" destId="{9E130106-02D7-4D2B-9404-08EBB623ED7E}" srcOrd="0" destOrd="2" presId="urn:microsoft.com/office/officeart/2005/8/layout/vList2"/>
    <dgm:cxn modelId="{AE64727E-AFA1-4F1C-9883-94212B7FBB5D}" srcId="{6CB69ED6-9DE1-4576-BADA-EB6EB5A7BEEA}" destId="{431F7E70-8CDF-4F10-9FDE-260B74EEF9F9}" srcOrd="2" destOrd="0" parTransId="{5B766EA8-E8D5-45E4-8DC6-46B9F6AE76B6}" sibTransId="{4668EF0B-0AE4-4B77-B639-2D5BBD3782A2}"/>
    <dgm:cxn modelId="{2845F383-FA88-4B08-A429-E79CCFA8FF34}" srcId="{2EF932AF-5F98-499E-BB04-D83E41D8137A}" destId="{E7DE0D58-0171-4A95-A2A7-EB2DF77569D5}" srcOrd="0" destOrd="0" parTransId="{A1ABB340-A0A5-4806-8B3E-9221870374E6}" sibTransId="{EA289A88-EAC0-4044-B644-FAC80A4EBE0C}"/>
    <dgm:cxn modelId="{0F08FF8A-9865-4BF2-AC51-F61C9B750818}" type="presOf" srcId="{2EF932AF-5F98-499E-BB04-D83E41D8137A}" destId="{9E130106-02D7-4D2B-9404-08EBB623ED7E}" srcOrd="0" destOrd="0" presId="urn:microsoft.com/office/officeart/2005/8/layout/vList2"/>
    <dgm:cxn modelId="{48981A90-41C4-4273-A69A-6182B050C45E}" type="presOf" srcId="{E1820587-0BD9-43F4-9297-7CC87F1DF3E4}" destId="{9E130106-02D7-4D2B-9404-08EBB623ED7E}" srcOrd="0" destOrd="3" presId="urn:microsoft.com/office/officeart/2005/8/layout/vList2"/>
    <dgm:cxn modelId="{F13C4091-01A9-4C75-83DC-FDA0B565993B}" srcId="{6CB69ED6-9DE1-4576-BADA-EB6EB5A7BEEA}" destId="{44DFB367-4EFA-45E6-AE13-59E4BAE5D6E9}" srcOrd="0" destOrd="0" parTransId="{4C1510BF-3A34-4A83-A7CF-FB93BC566C40}" sibTransId="{4C9E5F33-E2A8-4037-B060-08C4FC7551B1}"/>
    <dgm:cxn modelId="{065380AA-9E4E-44AF-A1A9-B29F420DCBFB}" srcId="{1BA1DA4A-B637-452D-A118-367CA5DC3484}" destId="{2EF932AF-5F98-499E-BB04-D83E41D8137A}" srcOrd="0" destOrd="0" parTransId="{520B5520-3EFA-421B-952C-991230C3981F}" sibTransId="{213C39DD-3B3D-4EC9-8041-E1332B7B7370}"/>
    <dgm:cxn modelId="{42897CAC-5C20-49E4-9CAF-C3ADE65AF394}" type="presOf" srcId="{431F7E70-8CDF-4F10-9FDE-260B74EEF9F9}" destId="{36BEB7AF-B774-44B0-BEC4-63B9EA5FD97B}" srcOrd="0" destOrd="0" presId="urn:microsoft.com/office/officeart/2005/8/layout/vList2"/>
    <dgm:cxn modelId="{863EE7C9-CF58-4FB4-BD96-4A377F7515DD}" type="presOf" srcId="{1BA1DA4A-B637-452D-A118-367CA5DC3484}" destId="{0FB22848-CF1A-40A2-8A74-A367B70C1855}" srcOrd="0" destOrd="0" presId="urn:microsoft.com/office/officeart/2005/8/layout/vList2"/>
    <dgm:cxn modelId="{8A0A6DE1-43F4-4970-B5EA-9D904749A294}" type="presOf" srcId="{E7DE0D58-0171-4A95-A2A7-EB2DF77569D5}" destId="{9E130106-02D7-4D2B-9404-08EBB623ED7E}" srcOrd="0" destOrd="1" presId="urn:microsoft.com/office/officeart/2005/8/layout/vList2"/>
    <dgm:cxn modelId="{E4BCFAE1-E680-480D-B8BD-91DDE8C91DB1}" srcId="{6CB69ED6-9DE1-4576-BADA-EB6EB5A7BEEA}" destId="{1BA1DA4A-B637-452D-A118-367CA5DC3484}" srcOrd="1" destOrd="0" parTransId="{C24E91B5-29CB-4CAB-A749-42ABF8987CA7}" sibTransId="{2624205E-56A6-4592-BBE1-30EB15F478B8}"/>
    <dgm:cxn modelId="{429B3BEF-70E2-467A-A75D-7D2B09DA42A5}" type="presOf" srcId="{6CB69ED6-9DE1-4576-BADA-EB6EB5A7BEEA}" destId="{A3EE5E71-B379-4FA6-B382-19B312197034}" srcOrd="0" destOrd="0" presId="urn:microsoft.com/office/officeart/2005/8/layout/vList2"/>
    <dgm:cxn modelId="{9F7419F0-944A-43FB-8928-27E3884F9AEA}" type="presOf" srcId="{44DFB367-4EFA-45E6-AE13-59E4BAE5D6E9}" destId="{A4C74407-5704-463C-BEDB-40359555F6A9}" srcOrd="0" destOrd="0" presId="urn:microsoft.com/office/officeart/2005/8/layout/vList2"/>
    <dgm:cxn modelId="{D70FECE5-198E-4794-B575-75C81B50DC31}" type="presParOf" srcId="{A3EE5E71-B379-4FA6-B382-19B312197034}" destId="{A4C74407-5704-463C-BEDB-40359555F6A9}" srcOrd="0" destOrd="0" presId="urn:microsoft.com/office/officeart/2005/8/layout/vList2"/>
    <dgm:cxn modelId="{92EBB9CC-E664-4F9B-A3BC-2F413B7AA757}" type="presParOf" srcId="{A3EE5E71-B379-4FA6-B382-19B312197034}" destId="{47D49FE2-4FEA-4449-97F7-D402ADDF1547}" srcOrd="1" destOrd="0" presId="urn:microsoft.com/office/officeart/2005/8/layout/vList2"/>
    <dgm:cxn modelId="{930CBF49-AE3B-4208-BFA4-107D7F310721}" type="presParOf" srcId="{A3EE5E71-B379-4FA6-B382-19B312197034}" destId="{0FB22848-CF1A-40A2-8A74-A367B70C1855}" srcOrd="2" destOrd="0" presId="urn:microsoft.com/office/officeart/2005/8/layout/vList2"/>
    <dgm:cxn modelId="{E002F4B0-CFD8-4ABC-A345-FD07C6F7C87B}" type="presParOf" srcId="{A3EE5E71-B379-4FA6-B382-19B312197034}" destId="{9E130106-02D7-4D2B-9404-08EBB623ED7E}" srcOrd="3" destOrd="0" presId="urn:microsoft.com/office/officeart/2005/8/layout/vList2"/>
    <dgm:cxn modelId="{F436C8BA-F9C7-498C-9331-40F23EC3306E}" type="presParOf" srcId="{A3EE5E71-B379-4FA6-B382-19B312197034}" destId="{36BEB7AF-B774-44B0-BEC4-63B9EA5FD9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4B8145-0EC7-4E3E-8DBC-7460CDB16839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697F3-C667-45EB-B63A-CA05FBB455B8}">
      <dgm:prSet/>
      <dgm:spPr/>
      <dgm:t>
        <a:bodyPr/>
        <a:lstStyle/>
        <a:p>
          <a:r>
            <a:rPr lang="en-US" dirty="0"/>
            <a:t>An example of Non-Mendelian Inheritance</a:t>
          </a:r>
        </a:p>
      </dgm:t>
    </dgm:pt>
    <dgm:pt modelId="{9C68323D-C197-48A7-9BBB-1C23F2DEC94E}" type="parTrans" cxnId="{9702260A-E5FA-4066-85D0-7DE27C4CF097}">
      <dgm:prSet/>
      <dgm:spPr/>
      <dgm:t>
        <a:bodyPr/>
        <a:lstStyle/>
        <a:p>
          <a:endParaRPr lang="en-US"/>
        </a:p>
      </dgm:t>
    </dgm:pt>
    <dgm:pt modelId="{A4D94525-893E-4B66-B18C-5C413C7014F5}" type="sibTrans" cxnId="{9702260A-E5FA-4066-85D0-7DE27C4CF097}">
      <dgm:prSet/>
      <dgm:spPr/>
      <dgm:t>
        <a:bodyPr/>
        <a:lstStyle/>
        <a:p>
          <a:endParaRPr lang="en-US"/>
        </a:p>
      </dgm:t>
    </dgm:pt>
    <dgm:pt modelId="{242AC06E-E5DD-4159-ABC2-7BC836E83948}">
      <dgm:prSet/>
      <dgm:spPr/>
      <dgm:t>
        <a:bodyPr/>
        <a:lstStyle/>
        <a:p>
          <a:r>
            <a:rPr lang="en-US"/>
            <a:t>Certain chromosomes retain a memory or “imprint” of parental origin that influences whether genes are expressed or not during gametogenesis</a:t>
          </a:r>
          <a:endParaRPr lang="en-US" dirty="0"/>
        </a:p>
      </dgm:t>
    </dgm:pt>
    <dgm:pt modelId="{6C62B414-037F-4692-9F75-6F3307EA50A3}" type="parTrans" cxnId="{031E239F-59D6-41F1-AEA4-C3A0D53F4527}">
      <dgm:prSet/>
      <dgm:spPr/>
      <dgm:t>
        <a:bodyPr/>
        <a:lstStyle/>
        <a:p>
          <a:endParaRPr lang="en-US"/>
        </a:p>
      </dgm:t>
    </dgm:pt>
    <dgm:pt modelId="{BB4CAA78-1325-432B-97B3-8DE06FE9EB89}" type="sibTrans" cxnId="{031E239F-59D6-41F1-AEA4-C3A0D53F4527}">
      <dgm:prSet/>
      <dgm:spPr/>
      <dgm:t>
        <a:bodyPr/>
        <a:lstStyle/>
        <a:p>
          <a:endParaRPr lang="en-US"/>
        </a:p>
      </dgm:t>
    </dgm:pt>
    <dgm:pt modelId="{8704C22E-0BFE-4BFC-B5A0-CBE6E6E72386}">
      <dgm:prSet/>
      <dgm:spPr/>
      <dgm:t>
        <a:bodyPr/>
        <a:lstStyle/>
        <a:p>
          <a:r>
            <a:rPr lang="en-US" dirty="0"/>
            <a:t>Genomic Imprinting</a:t>
          </a:r>
        </a:p>
      </dgm:t>
    </dgm:pt>
    <dgm:pt modelId="{9C51FED1-4BB4-4091-B71E-F0D8AAFD6AA7}" type="parTrans" cxnId="{3473D88F-91A1-4EDF-9D14-5C7ED6FCC502}">
      <dgm:prSet/>
      <dgm:spPr/>
      <dgm:t>
        <a:bodyPr/>
        <a:lstStyle/>
        <a:p>
          <a:endParaRPr lang="en-US"/>
        </a:p>
      </dgm:t>
    </dgm:pt>
    <dgm:pt modelId="{EFEE6359-C046-487D-9E2E-AB023FB1EE32}" type="sibTrans" cxnId="{3473D88F-91A1-4EDF-9D14-5C7ED6FCC502}">
      <dgm:prSet/>
      <dgm:spPr/>
      <dgm:t>
        <a:bodyPr/>
        <a:lstStyle/>
        <a:p>
          <a:endParaRPr lang="en-US"/>
        </a:p>
      </dgm:t>
    </dgm:pt>
    <dgm:pt modelId="{8990BB8D-B075-4935-A42A-43F9BD95D5DE}" type="pres">
      <dgm:prSet presAssocID="{994B8145-0EC7-4E3E-8DBC-7460CDB16839}" presName="vert0" presStyleCnt="0">
        <dgm:presLayoutVars>
          <dgm:dir/>
          <dgm:animOne val="branch"/>
          <dgm:animLvl val="lvl"/>
        </dgm:presLayoutVars>
      </dgm:prSet>
      <dgm:spPr/>
    </dgm:pt>
    <dgm:pt modelId="{81EC9EE7-0C96-4AD0-B81B-279354C7BF71}" type="pres">
      <dgm:prSet presAssocID="{8704C22E-0BFE-4BFC-B5A0-CBE6E6E72386}" presName="thickLine" presStyleLbl="alignNode1" presStyleIdx="0" presStyleCnt="1"/>
      <dgm:spPr/>
    </dgm:pt>
    <dgm:pt modelId="{A6F18E43-200F-4A6E-8FEE-125DD5E85B4E}" type="pres">
      <dgm:prSet presAssocID="{8704C22E-0BFE-4BFC-B5A0-CBE6E6E72386}" presName="horz1" presStyleCnt="0"/>
      <dgm:spPr/>
    </dgm:pt>
    <dgm:pt modelId="{F614BAA0-15DC-4AA5-A9F7-576154545D80}" type="pres">
      <dgm:prSet presAssocID="{8704C22E-0BFE-4BFC-B5A0-CBE6E6E72386}" presName="tx1" presStyleLbl="revTx" presStyleIdx="0" presStyleCnt="3"/>
      <dgm:spPr/>
    </dgm:pt>
    <dgm:pt modelId="{476B1B63-AD99-4E32-81E0-CAA432C0DC10}" type="pres">
      <dgm:prSet presAssocID="{8704C22E-0BFE-4BFC-B5A0-CBE6E6E72386}" presName="vert1" presStyleCnt="0"/>
      <dgm:spPr/>
    </dgm:pt>
    <dgm:pt modelId="{6310F81E-DDDE-4E43-AFF5-610981269C12}" type="pres">
      <dgm:prSet presAssocID="{DC3697F3-C667-45EB-B63A-CA05FBB455B8}" presName="vertSpace2a" presStyleCnt="0"/>
      <dgm:spPr/>
    </dgm:pt>
    <dgm:pt modelId="{7E893BC8-1D92-4E53-8178-24E9DF102122}" type="pres">
      <dgm:prSet presAssocID="{DC3697F3-C667-45EB-B63A-CA05FBB455B8}" presName="horz2" presStyleCnt="0"/>
      <dgm:spPr/>
    </dgm:pt>
    <dgm:pt modelId="{215713B5-7644-4ADA-B463-EAB734968A47}" type="pres">
      <dgm:prSet presAssocID="{DC3697F3-C667-45EB-B63A-CA05FBB455B8}" presName="horzSpace2" presStyleCnt="0"/>
      <dgm:spPr/>
    </dgm:pt>
    <dgm:pt modelId="{A3CB00A6-1288-41F8-87D5-FF1909899BE9}" type="pres">
      <dgm:prSet presAssocID="{DC3697F3-C667-45EB-B63A-CA05FBB455B8}" presName="tx2" presStyleLbl="revTx" presStyleIdx="1" presStyleCnt="3" custLinFactNeighborX="8058" custLinFactNeighborY="-893"/>
      <dgm:spPr/>
    </dgm:pt>
    <dgm:pt modelId="{A277B76A-0D5F-48AE-BF39-C478E4E2A6EF}" type="pres">
      <dgm:prSet presAssocID="{DC3697F3-C667-45EB-B63A-CA05FBB455B8}" presName="vert2" presStyleCnt="0"/>
      <dgm:spPr/>
    </dgm:pt>
    <dgm:pt modelId="{DCAA629D-AE90-40E1-A61F-71D1CCFD6CF8}" type="pres">
      <dgm:prSet presAssocID="{DC3697F3-C667-45EB-B63A-CA05FBB455B8}" presName="thinLine2b" presStyleLbl="callout" presStyleIdx="0" presStyleCnt="2"/>
      <dgm:spPr/>
    </dgm:pt>
    <dgm:pt modelId="{FF5A86E0-C1E3-49B5-9FB8-80F1C70439EB}" type="pres">
      <dgm:prSet presAssocID="{DC3697F3-C667-45EB-B63A-CA05FBB455B8}" presName="vertSpace2b" presStyleCnt="0"/>
      <dgm:spPr/>
    </dgm:pt>
    <dgm:pt modelId="{84C024C9-6DCC-4648-AA67-79ABF58442E2}" type="pres">
      <dgm:prSet presAssocID="{242AC06E-E5DD-4159-ABC2-7BC836E83948}" presName="horz2" presStyleCnt="0"/>
      <dgm:spPr/>
    </dgm:pt>
    <dgm:pt modelId="{0B3696FB-0B00-42C5-9353-B54DE2AC5D62}" type="pres">
      <dgm:prSet presAssocID="{242AC06E-E5DD-4159-ABC2-7BC836E83948}" presName="horzSpace2" presStyleCnt="0"/>
      <dgm:spPr/>
    </dgm:pt>
    <dgm:pt modelId="{B59CDD05-68ED-41CC-9E8F-3135A5D07496}" type="pres">
      <dgm:prSet presAssocID="{242AC06E-E5DD-4159-ABC2-7BC836E83948}" presName="tx2" presStyleLbl="revTx" presStyleIdx="2" presStyleCnt="3"/>
      <dgm:spPr/>
    </dgm:pt>
    <dgm:pt modelId="{489CA2CD-D0E1-4B82-B6AC-F7122C06B99F}" type="pres">
      <dgm:prSet presAssocID="{242AC06E-E5DD-4159-ABC2-7BC836E83948}" presName="vert2" presStyleCnt="0"/>
      <dgm:spPr/>
    </dgm:pt>
    <dgm:pt modelId="{E3F6F5EA-765F-47A0-AD76-F8A4135C99BE}" type="pres">
      <dgm:prSet presAssocID="{242AC06E-E5DD-4159-ABC2-7BC836E83948}" presName="thinLine2b" presStyleLbl="callout" presStyleIdx="1" presStyleCnt="2"/>
      <dgm:spPr/>
    </dgm:pt>
    <dgm:pt modelId="{B10C6799-63C7-44AF-9939-16FC5DD4C6D5}" type="pres">
      <dgm:prSet presAssocID="{242AC06E-E5DD-4159-ABC2-7BC836E83948}" presName="vertSpace2b" presStyleCnt="0"/>
      <dgm:spPr/>
    </dgm:pt>
  </dgm:ptLst>
  <dgm:cxnLst>
    <dgm:cxn modelId="{9702260A-E5FA-4066-85D0-7DE27C4CF097}" srcId="{8704C22E-0BFE-4BFC-B5A0-CBE6E6E72386}" destId="{DC3697F3-C667-45EB-B63A-CA05FBB455B8}" srcOrd="0" destOrd="0" parTransId="{9C68323D-C197-48A7-9BBB-1C23F2DEC94E}" sibTransId="{A4D94525-893E-4B66-B18C-5C413C7014F5}"/>
    <dgm:cxn modelId="{DDBA2F37-1D94-4E2C-ACBF-6199C5B247E9}" type="presOf" srcId="{DC3697F3-C667-45EB-B63A-CA05FBB455B8}" destId="{A3CB00A6-1288-41F8-87D5-FF1909899BE9}" srcOrd="0" destOrd="0" presId="urn:microsoft.com/office/officeart/2008/layout/LinedList"/>
    <dgm:cxn modelId="{C57EC658-0BA5-4499-BDBF-AA12B1B1C545}" type="presOf" srcId="{994B8145-0EC7-4E3E-8DBC-7460CDB16839}" destId="{8990BB8D-B075-4935-A42A-43F9BD95D5DE}" srcOrd="0" destOrd="0" presId="urn:microsoft.com/office/officeart/2008/layout/LinedList"/>
    <dgm:cxn modelId="{3473D88F-91A1-4EDF-9D14-5C7ED6FCC502}" srcId="{994B8145-0EC7-4E3E-8DBC-7460CDB16839}" destId="{8704C22E-0BFE-4BFC-B5A0-CBE6E6E72386}" srcOrd="0" destOrd="0" parTransId="{9C51FED1-4BB4-4091-B71E-F0D8AAFD6AA7}" sibTransId="{EFEE6359-C046-487D-9E2E-AB023FB1EE32}"/>
    <dgm:cxn modelId="{EC3C299B-5327-43C3-9A01-8BC82C0DCBF3}" type="presOf" srcId="{8704C22E-0BFE-4BFC-B5A0-CBE6E6E72386}" destId="{F614BAA0-15DC-4AA5-A9F7-576154545D80}" srcOrd="0" destOrd="0" presId="urn:microsoft.com/office/officeart/2008/layout/LinedList"/>
    <dgm:cxn modelId="{031E239F-59D6-41F1-AEA4-C3A0D53F4527}" srcId="{8704C22E-0BFE-4BFC-B5A0-CBE6E6E72386}" destId="{242AC06E-E5DD-4159-ABC2-7BC836E83948}" srcOrd="1" destOrd="0" parTransId="{6C62B414-037F-4692-9F75-6F3307EA50A3}" sibTransId="{BB4CAA78-1325-432B-97B3-8DE06FE9EB89}"/>
    <dgm:cxn modelId="{D1BD05AF-AE4A-4432-9023-32EF29608AC9}" type="presOf" srcId="{242AC06E-E5DD-4159-ABC2-7BC836E83948}" destId="{B59CDD05-68ED-41CC-9E8F-3135A5D07496}" srcOrd="0" destOrd="0" presId="urn:microsoft.com/office/officeart/2008/layout/LinedList"/>
    <dgm:cxn modelId="{2C9EDC0D-B10B-4615-B228-3068C80F4EEA}" type="presParOf" srcId="{8990BB8D-B075-4935-A42A-43F9BD95D5DE}" destId="{81EC9EE7-0C96-4AD0-B81B-279354C7BF71}" srcOrd="0" destOrd="0" presId="urn:microsoft.com/office/officeart/2008/layout/LinedList"/>
    <dgm:cxn modelId="{A0E3C218-FBA7-445E-B9FA-6790F816A05E}" type="presParOf" srcId="{8990BB8D-B075-4935-A42A-43F9BD95D5DE}" destId="{A6F18E43-200F-4A6E-8FEE-125DD5E85B4E}" srcOrd="1" destOrd="0" presId="urn:microsoft.com/office/officeart/2008/layout/LinedList"/>
    <dgm:cxn modelId="{3ABCB9B3-6B5A-44CD-9891-1FF580B90633}" type="presParOf" srcId="{A6F18E43-200F-4A6E-8FEE-125DD5E85B4E}" destId="{F614BAA0-15DC-4AA5-A9F7-576154545D80}" srcOrd="0" destOrd="0" presId="urn:microsoft.com/office/officeart/2008/layout/LinedList"/>
    <dgm:cxn modelId="{0F82B19F-01DA-41C5-8238-86F94A28977A}" type="presParOf" srcId="{A6F18E43-200F-4A6E-8FEE-125DD5E85B4E}" destId="{476B1B63-AD99-4E32-81E0-CAA432C0DC10}" srcOrd="1" destOrd="0" presId="urn:microsoft.com/office/officeart/2008/layout/LinedList"/>
    <dgm:cxn modelId="{4827DC88-E9AF-45AF-A80C-BEEF1D72F58F}" type="presParOf" srcId="{476B1B63-AD99-4E32-81E0-CAA432C0DC10}" destId="{6310F81E-DDDE-4E43-AFF5-610981269C12}" srcOrd="0" destOrd="0" presId="urn:microsoft.com/office/officeart/2008/layout/LinedList"/>
    <dgm:cxn modelId="{D6CFF122-2A37-4CCF-A6E7-C54FFECB71D4}" type="presParOf" srcId="{476B1B63-AD99-4E32-81E0-CAA432C0DC10}" destId="{7E893BC8-1D92-4E53-8178-24E9DF102122}" srcOrd="1" destOrd="0" presId="urn:microsoft.com/office/officeart/2008/layout/LinedList"/>
    <dgm:cxn modelId="{56AB1395-2FC0-4418-99AF-AFB83CA68AB7}" type="presParOf" srcId="{7E893BC8-1D92-4E53-8178-24E9DF102122}" destId="{215713B5-7644-4ADA-B463-EAB734968A47}" srcOrd="0" destOrd="0" presId="urn:microsoft.com/office/officeart/2008/layout/LinedList"/>
    <dgm:cxn modelId="{FF1E49F4-D7C5-49FA-8C96-A18430D0B406}" type="presParOf" srcId="{7E893BC8-1D92-4E53-8178-24E9DF102122}" destId="{A3CB00A6-1288-41F8-87D5-FF1909899BE9}" srcOrd="1" destOrd="0" presId="urn:microsoft.com/office/officeart/2008/layout/LinedList"/>
    <dgm:cxn modelId="{FDCABC7D-0AEA-4047-A3BD-098A47361CCB}" type="presParOf" srcId="{7E893BC8-1D92-4E53-8178-24E9DF102122}" destId="{A277B76A-0D5F-48AE-BF39-C478E4E2A6EF}" srcOrd="2" destOrd="0" presId="urn:microsoft.com/office/officeart/2008/layout/LinedList"/>
    <dgm:cxn modelId="{05D3664B-D079-46B4-A6CB-72701E94AB7D}" type="presParOf" srcId="{476B1B63-AD99-4E32-81E0-CAA432C0DC10}" destId="{DCAA629D-AE90-40E1-A61F-71D1CCFD6CF8}" srcOrd="2" destOrd="0" presId="urn:microsoft.com/office/officeart/2008/layout/LinedList"/>
    <dgm:cxn modelId="{39C5370B-FC21-41F1-85F3-C2B779642DD1}" type="presParOf" srcId="{476B1B63-AD99-4E32-81E0-CAA432C0DC10}" destId="{FF5A86E0-C1E3-49B5-9FB8-80F1C70439EB}" srcOrd="3" destOrd="0" presId="urn:microsoft.com/office/officeart/2008/layout/LinedList"/>
    <dgm:cxn modelId="{364CD08B-9C3B-445E-B476-37213BE96D32}" type="presParOf" srcId="{476B1B63-AD99-4E32-81E0-CAA432C0DC10}" destId="{84C024C9-6DCC-4648-AA67-79ABF58442E2}" srcOrd="4" destOrd="0" presId="urn:microsoft.com/office/officeart/2008/layout/LinedList"/>
    <dgm:cxn modelId="{4D621549-5B05-4479-B337-4EE8EAF3BC2A}" type="presParOf" srcId="{84C024C9-6DCC-4648-AA67-79ABF58442E2}" destId="{0B3696FB-0B00-42C5-9353-B54DE2AC5D62}" srcOrd="0" destOrd="0" presId="urn:microsoft.com/office/officeart/2008/layout/LinedList"/>
    <dgm:cxn modelId="{FE1C9973-03AC-4690-88AB-4976B7F38592}" type="presParOf" srcId="{84C024C9-6DCC-4648-AA67-79ABF58442E2}" destId="{B59CDD05-68ED-41CC-9E8F-3135A5D07496}" srcOrd="1" destOrd="0" presId="urn:microsoft.com/office/officeart/2008/layout/LinedList"/>
    <dgm:cxn modelId="{56B2ED15-7DC5-4C53-8304-E92B937B407B}" type="presParOf" srcId="{84C024C9-6DCC-4648-AA67-79ABF58442E2}" destId="{489CA2CD-D0E1-4B82-B6AC-F7122C06B99F}" srcOrd="2" destOrd="0" presId="urn:microsoft.com/office/officeart/2008/layout/LinedList"/>
    <dgm:cxn modelId="{B16C6160-A2AC-4221-9806-99B8D36DC1F4}" type="presParOf" srcId="{476B1B63-AD99-4E32-81E0-CAA432C0DC10}" destId="{E3F6F5EA-765F-47A0-AD76-F8A4135C99BE}" srcOrd="5" destOrd="0" presId="urn:microsoft.com/office/officeart/2008/layout/LinedList"/>
    <dgm:cxn modelId="{2385ADE7-67C2-462F-810C-14D643C9B971}" type="presParOf" srcId="{476B1B63-AD99-4E32-81E0-CAA432C0DC10}" destId="{B10C6799-63C7-44AF-9939-16FC5DD4C6D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CEB70C-1038-41F2-A7D1-3B02C71CC3D1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0DCED-0C43-411A-BA92-E4A2417DF9B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600" dirty="0"/>
            <a:t>A small region on chromosome 15 contains two different genes designated the AS gene and PWS gene in this figure.</a:t>
          </a:r>
        </a:p>
      </dgm:t>
    </dgm:pt>
    <dgm:pt modelId="{7B392517-03AD-4F05-99DD-0CFD90291083}" type="parTrans" cxnId="{CDF292B4-B76D-47FF-86C9-E571ACAC068D}">
      <dgm:prSet/>
      <dgm:spPr/>
      <dgm:t>
        <a:bodyPr/>
        <a:lstStyle/>
        <a:p>
          <a:endParaRPr lang="en-US" sz="1600"/>
        </a:p>
      </dgm:t>
    </dgm:pt>
    <dgm:pt modelId="{A8AEC127-7E48-4B33-9DC6-8DEF77DEE9CF}" type="sibTrans" cxnId="{CDF292B4-B76D-47FF-86C9-E571ACAC068D}">
      <dgm:prSet/>
      <dgm:spPr/>
      <dgm:t>
        <a:bodyPr/>
        <a:lstStyle/>
        <a:p>
          <a:endParaRPr lang="en-US" sz="1600"/>
        </a:p>
      </dgm:t>
    </dgm:pt>
    <dgm:pt modelId="{01992FD7-847C-46D8-9431-4B62EDF96888}">
      <dgm:prSet custT="1"/>
      <dgm:spPr/>
      <dgm:t>
        <a:bodyPr/>
        <a:lstStyle/>
        <a:p>
          <a:r>
            <a:rPr lang="en-US" sz="1600" dirty="0"/>
            <a:t>If a chromosome 15 deletion is inherited from the mother, Angelman syndrome occurs because the offspring does not inherit an active copy of the AS gene (left).</a:t>
          </a:r>
        </a:p>
      </dgm:t>
    </dgm:pt>
    <dgm:pt modelId="{3D0D64A8-E97B-4862-880A-94A120A30DC4}" type="parTrans" cxnId="{C9FE4BD0-4CD7-41CD-88C7-8A2CE9113922}">
      <dgm:prSet/>
      <dgm:spPr/>
      <dgm:t>
        <a:bodyPr/>
        <a:lstStyle/>
        <a:p>
          <a:endParaRPr lang="en-US" sz="1600"/>
        </a:p>
      </dgm:t>
    </dgm:pt>
    <dgm:pt modelId="{8CA7FF10-4419-46C8-A963-4CE1863A51F9}" type="sibTrans" cxnId="{C9FE4BD0-4CD7-41CD-88C7-8A2CE9113922}">
      <dgm:prSet/>
      <dgm:spPr/>
      <dgm:t>
        <a:bodyPr/>
        <a:lstStyle/>
        <a:p>
          <a:endParaRPr lang="en-US" sz="1600"/>
        </a:p>
      </dgm:t>
    </dgm:pt>
    <dgm:pt modelId="{8F6A2DA6-E8A8-4BB1-A740-FF8193DCB8E7}">
      <dgm:prSet custT="1"/>
      <dgm:spPr/>
      <dgm:t>
        <a:bodyPr/>
        <a:lstStyle/>
        <a:p>
          <a:r>
            <a:rPr lang="en-US" sz="1600" dirty="0"/>
            <a:t>Alternatively, the chromosome 15 deletion may be inherited from the father, leading to Prader-Willi syndrome. The phenotype of this syndrome occurs because the offspring does not inherit an active copy of the PWS gene (right).</a:t>
          </a:r>
          <a:endParaRPr lang="ar-SA" sz="1600" dirty="0"/>
        </a:p>
      </dgm:t>
    </dgm:pt>
    <dgm:pt modelId="{46A17251-6FDC-4585-9BC9-A3CF1F978BDA}" type="parTrans" cxnId="{2B0666EF-A89F-4D8E-9142-38DF876D3998}">
      <dgm:prSet/>
      <dgm:spPr/>
      <dgm:t>
        <a:bodyPr/>
        <a:lstStyle/>
        <a:p>
          <a:endParaRPr lang="en-US" sz="1600"/>
        </a:p>
      </dgm:t>
    </dgm:pt>
    <dgm:pt modelId="{5D011326-935C-4E8E-9650-ABB60ACE5B09}" type="sibTrans" cxnId="{2B0666EF-A89F-4D8E-9142-38DF876D3998}">
      <dgm:prSet/>
      <dgm:spPr/>
      <dgm:t>
        <a:bodyPr/>
        <a:lstStyle/>
        <a:p>
          <a:endParaRPr lang="en-US" sz="1600"/>
        </a:p>
      </dgm:t>
    </dgm:pt>
    <dgm:pt modelId="{2D60F559-5DBD-4706-84A0-8D08331B3D8C}" type="pres">
      <dgm:prSet presAssocID="{F0CEB70C-1038-41F2-A7D1-3B02C71CC3D1}" presName="vert0" presStyleCnt="0">
        <dgm:presLayoutVars>
          <dgm:dir/>
          <dgm:animOne val="branch"/>
          <dgm:animLvl val="lvl"/>
        </dgm:presLayoutVars>
      </dgm:prSet>
      <dgm:spPr/>
    </dgm:pt>
    <dgm:pt modelId="{03613E90-B838-4432-B39B-BB804B5CE56B}" type="pres">
      <dgm:prSet presAssocID="{1080DCED-0C43-411A-BA92-E4A2417DF9B8}" presName="thickLine" presStyleLbl="alignNode1" presStyleIdx="0" presStyleCnt="3"/>
      <dgm:spPr/>
    </dgm:pt>
    <dgm:pt modelId="{C921F0AA-57FB-4965-8E56-8C7802DC6A31}" type="pres">
      <dgm:prSet presAssocID="{1080DCED-0C43-411A-BA92-E4A2417DF9B8}" presName="horz1" presStyleCnt="0"/>
      <dgm:spPr/>
    </dgm:pt>
    <dgm:pt modelId="{D82EABC9-658F-4E7A-9964-08EC634EEDFF}" type="pres">
      <dgm:prSet presAssocID="{1080DCED-0C43-411A-BA92-E4A2417DF9B8}" presName="tx1" presStyleLbl="revTx" presStyleIdx="0" presStyleCnt="3"/>
      <dgm:spPr/>
    </dgm:pt>
    <dgm:pt modelId="{9CE820B2-D05D-41B9-B7EE-4271F2EB747C}" type="pres">
      <dgm:prSet presAssocID="{1080DCED-0C43-411A-BA92-E4A2417DF9B8}" presName="vert1" presStyleCnt="0"/>
      <dgm:spPr/>
    </dgm:pt>
    <dgm:pt modelId="{0CEFD503-9F2F-41EB-A3C9-9146CA94DD57}" type="pres">
      <dgm:prSet presAssocID="{01992FD7-847C-46D8-9431-4B62EDF96888}" presName="thickLine" presStyleLbl="alignNode1" presStyleIdx="1" presStyleCnt="3"/>
      <dgm:spPr/>
    </dgm:pt>
    <dgm:pt modelId="{A6BD4F59-F467-470C-98D9-CF4E86E18955}" type="pres">
      <dgm:prSet presAssocID="{01992FD7-847C-46D8-9431-4B62EDF96888}" presName="horz1" presStyleCnt="0"/>
      <dgm:spPr/>
    </dgm:pt>
    <dgm:pt modelId="{F32D3ACB-FFE5-4B95-8758-C31216FE1EA1}" type="pres">
      <dgm:prSet presAssocID="{01992FD7-847C-46D8-9431-4B62EDF96888}" presName="tx1" presStyleLbl="revTx" presStyleIdx="1" presStyleCnt="3"/>
      <dgm:spPr/>
    </dgm:pt>
    <dgm:pt modelId="{2437EC08-3DD5-46BE-957D-C340BFBA8A6D}" type="pres">
      <dgm:prSet presAssocID="{01992FD7-847C-46D8-9431-4B62EDF96888}" presName="vert1" presStyleCnt="0"/>
      <dgm:spPr/>
    </dgm:pt>
    <dgm:pt modelId="{D47B2D80-E23C-4CCB-A8A6-143B7FA81106}" type="pres">
      <dgm:prSet presAssocID="{8F6A2DA6-E8A8-4BB1-A740-FF8193DCB8E7}" presName="thickLine" presStyleLbl="alignNode1" presStyleIdx="2" presStyleCnt="3"/>
      <dgm:spPr/>
    </dgm:pt>
    <dgm:pt modelId="{CB9F0389-6DCB-4183-94DC-AC748616037D}" type="pres">
      <dgm:prSet presAssocID="{8F6A2DA6-E8A8-4BB1-A740-FF8193DCB8E7}" presName="horz1" presStyleCnt="0"/>
      <dgm:spPr/>
    </dgm:pt>
    <dgm:pt modelId="{A959177C-B3B6-405C-9A3B-24D48051B4AD}" type="pres">
      <dgm:prSet presAssocID="{8F6A2DA6-E8A8-4BB1-A740-FF8193DCB8E7}" presName="tx1" presStyleLbl="revTx" presStyleIdx="2" presStyleCnt="3"/>
      <dgm:spPr/>
    </dgm:pt>
    <dgm:pt modelId="{138C4929-28F6-495E-9D9D-9AEFC4103F95}" type="pres">
      <dgm:prSet presAssocID="{8F6A2DA6-E8A8-4BB1-A740-FF8193DCB8E7}" presName="vert1" presStyleCnt="0"/>
      <dgm:spPr/>
    </dgm:pt>
  </dgm:ptLst>
  <dgm:cxnLst>
    <dgm:cxn modelId="{C54A9422-5A25-49D5-8C2D-6647B2BDF03B}" type="presOf" srcId="{1080DCED-0C43-411A-BA92-E4A2417DF9B8}" destId="{D82EABC9-658F-4E7A-9964-08EC634EEDFF}" srcOrd="0" destOrd="0" presId="urn:microsoft.com/office/officeart/2008/layout/LinedList"/>
    <dgm:cxn modelId="{3DF6735A-6B6A-4EDD-B749-B10FA54CD4F1}" type="presOf" srcId="{F0CEB70C-1038-41F2-A7D1-3B02C71CC3D1}" destId="{2D60F559-5DBD-4706-84A0-8D08331B3D8C}" srcOrd="0" destOrd="0" presId="urn:microsoft.com/office/officeart/2008/layout/LinedList"/>
    <dgm:cxn modelId="{151A82AE-6939-4632-B4E5-D7F164E21791}" type="presOf" srcId="{01992FD7-847C-46D8-9431-4B62EDF96888}" destId="{F32D3ACB-FFE5-4B95-8758-C31216FE1EA1}" srcOrd="0" destOrd="0" presId="urn:microsoft.com/office/officeart/2008/layout/LinedList"/>
    <dgm:cxn modelId="{CDF292B4-B76D-47FF-86C9-E571ACAC068D}" srcId="{F0CEB70C-1038-41F2-A7D1-3B02C71CC3D1}" destId="{1080DCED-0C43-411A-BA92-E4A2417DF9B8}" srcOrd="0" destOrd="0" parTransId="{7B392517-03AD-4F05-99DD-0CFD90291083}" sibTransId="{A8AEC127-7E48-4B33-9DC6-8DEF77DEE9CF}"/>
    <dgm:cxn modelId="{C9FE4BD0-4CD7-41CD-88C7-8A2CE9113922}" srcId="{F0CEB70C-1038-41F2-A7D1-3B02C71CC3D1}" destId="{01992FD7-847C-46D8-9431-4B62EDF96888}" srcOrd="1" destOrd="0" parTransId="{3D0D64A8-E97B-4862-880A-94A120A30DC4}" sibTransId="{8CA7FF10-4419-46C8-A963-4CE1863A51F9}"/>
    <dgm:cxn modelId="{2B0666EF-A89F-4D8E-9142-38DF876D3998}" srcId="{F0CEB70C-1038-41F2-A7D1-3B02C71CC3D1}" destId="{8F6A2DA6-E8A8-4BB1-A740-FF8193DCB8E7}" srcOrd="2" destOrd="0" parTransId="{46A17251-6FDC-4585-9BC9-A3CF1F978BDA}" sibTransId="{5D011326-935C-4E8E-9650-ABB60ACE5B09}"/>
    <dgm:cxn modelId="{6E0321F3-F059-4C70-B346-EDFFBCFECD61}" type="presOf" srcId="{8F6A2DA6-E8A8-4BB1-A740-FF8193DCB8E7}" destId="{A959177C-B3B6-405C-9A3B-24D48051B4AD}" srcOrd="0" destOrd="0" presId="urn:microsoft.com/office/officeart/2008/layout/LinedList"/>
    <dgm:cxn modelId="{58DC31F9-76EE-4471-B10F-03CEE7BB69EC}" type="presParOf" srcId="{2D60F559-5DBD-4706-84A0-8D08331B3D8C}" destId="{03613E90-B838-4432-B39B-BB804B5CE56B}" srcOrd="0" destOrd="0" presId="urn:microsoft.com/office/officeart/2008/layout/LinedList"/>
    <dgm:cxn modelId="{96CDAF84-9FC5-4DDB-8C15-3EA200EA6F09}" type="presParOf" srcId="{2D60F559-5DBD-4706-84A0-8D08331B3D8C}" destId="{C921F0AA-57FB-4965-8E56-8C7802DC6A31}" srcOrd="1" destOrd="0" presId="urn:microsoft.com/office/officeart/2008/layout/LinedList"/>
    <dgm:cxn modelId="{4658BBFF-23A1-4571-8419-CF35EDFF7C66}" type="presParOf" srcId="{C921F0AA-57FB-4965-8E56-8C7802DC6A31}" destId="{D82EABC9-658F-4E7A-9964-08EC634EEDFF}" srcOrd="0" destOrd="0" presId="urn:microsoft.com/office/officeart/2008/layout/LinedList"/>
    <dgm:cxn modelId="{FAAF4395-ADE6-4CE4-95F0-4DA2C332AF3A}" type="presParOf" srcId="{C921F0AA-57FB-4965-8E56-8C7802DC6A31}" destId="{9CE820B2-D05D-41B9-B7EE-4271F2EB747C}" srcOrd="1" destOrd="0" presId="urn:microsoft.com/office/officeart/2008/layout/LinedList"/>
    <dgm:cxn modelId="{B6AC6D76-CCB2-4907-A99C-E93DE7257829}" type="presParOf" srcId="{2D60F559-5DBD-4706-84A0-8D08331B3D8C}" destId="{0CEFD503-9F2F-41EB-A3C9-9146CA94DD57}" srcOrd="2" destOrd="0" presId="urn:microsoft.com/office/officeart/2008/layout/LinedList"/>
    <dgm:cxn modelId="{A2EFF821-BC33-4B64-A8B2-ED5222E6F145}" type="presParOf" srcId="{2D60F559-5DBD-4706-84A0-8D08331B3D8C}" destId="{A6BD4F59-F467-470C-98D9-CF4E86E18955}" srcOrd="3" destOrd="0" presId="urn:microsoft.com/office/officeart/2008/layout/LinedList"/>
    <dgm:cxn modelId="{8053FECB-22A6-4A35-9633-2F652CC4F3C3}" type="presParOf" srcId="{A6BD4F59-F467-470C-98D9-CF4E86E18955}" destId="{F32D3ACB-FFE5-4B95-8758-C31216FE1EA1}" srcOrd="0" destOrd="0" presId="urn:microsoft.com/office/officeart/2008/layout/LinedList"/>
    <dgm:cxn modelId="{23C23A7A-9113-477F-AF22-9823F2CA9C3D}" type="presParOf" srcId="{A6BD4F59-F467-470C-98D9-CF4E86E18955}" destId="{2437EC08-3DD5-46BE-957D-C340BFBA8A6D}" srcOrd="1" destOrd="0" presId="urn:microsoft.com/office/officeart/2008/layout/LinedList"/>
    <dgm:cxn modelId="{DF24F5B1-6DDC-42E3-87EC-DEB2E28DF72B}" type="presParOf" srcId="{2D60F559-5DBD-4706-84A0-8D08331B3D8C}" destId="{D47B2D80-E23C-4CCB-A8A6-143B7FA81106}" srcOrd="4" destOrd="0" presId="urn:microsoft.com/office/officeart/2008/layout/LinedList"/>
    <dgm:cxn modelId="{233B64F6-7C26-4BE6-8E61-B2ADE0AA1251}" type="presParOf" srcId="{2D60F559-5DBD-4706-84A0-8D08331B3D8C}" destId="{CB9F0389-6DCB-4183-94DC-AC748616037D}" srcOrd="5" destOrd="0" presId="urn:microsoft.com/office/officeart/2008/layout/LinedList"/>
    <dgm:cxn modelId="{6C225CC1-74B9-4E70-A0EE-77C4200575DC}" type="presParOf" srcId="{CB9F0389-6DCB-4183-94DC-AC748616037D}" destId="{A959177C-B3B6-405C-9A3B-24D48051B4AD}" srcOrd="0" destOrd="0" presId="urn:microsoft.com/office/officeart/2008/layout/LinedList"/>
    <dgm:cxn modelId="{7D63253B-85D0-4085-9BF0-4B467D2CC849}" type="presParOf" srcId="{CB9F0389-6DCB-4183-94DC-AC748616037D}" destId="{138C4929-28F6-495E-9D9D-9AEFC4103F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FDC6A-3BA5-401A-90A1-CF7E59FFD17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DC93E-4D87-4DC8-81B7-E179A540CF7B}">
      <dgm:prSet/>
      <dgm:spPr/>
      <dgm:t>
        <a:bodyPr/>
        <a:lstStyle/>
        <a:p>
          <a:r>
            <a:rPr lang="en-US"/>
            <a:t>The phenotype reflects the proportion of mitochondria bearing the mutation.</a:t>
          </a:r>
        </a:p>
      </dgm:t>
    </dgm:pt>
    <dgm:pt modelId="{0D69F288-03B3-4FB7-B6DC-96DEEC7F08C9}" type="sibTrans" cxnId="{60296568-ACA2-439D-9AA2-084E341610A7}">
      <dgm:prSet/>
      <dgm:spPr/>
      <dgm:t>
        <a:bodyPr/>
        <a:lstStyle/>
        <a:p>
          <a:endParaRPr lang="en-US"/>
        </a:p>
      </dgm:t>
    </dgm:pt>
    <dgm:pt modelId="{84A565A7-EEBB-4528-845E-DBFB2DE52563}" type="parTrans" cxnId="{60296568-ACA2-439D-9AA2-084E341610A7}">
      <dgm:prSet/>
      <dgm:spPr/>
      <dgm:t>
        <a:bodyPr/>
        <a:lstStyle/>
        <a:p>
          <a:endParaRPr lang="en-US"/>
        </a:p>
      </dgm:t>
    </dgm:pt>
    <dgm:pt modelId="{20A61120-B6CC-4B1B-BDB0-956A47A9A9CA}">
      <dgm:prSet/>
      <dgm:spPr/>
      <dgm:t>
        <a:bodyPr/>
        <a:lstStyle/>
        <a:p>
          <a:r>
            <a:rPr lang="en-US" dirty="0"/>
            <a:t>Cells have many mitochondria. If an oocyte is </a:t>
          </a:r>
          <a:r>
            <a:rPr lang="en-US" dirty="0" err="1"/>
            <a:t>heteroplasmic</a:t>
          </a:r>
          <a:r>
            <a:rPr lang="en-US" dirty="0"/>
            <a:t>, differing numbers of copies of a mitochondrial mutation may be transmitted. </a:t>
          </a:r>
        </a:p>
      </dgm:t>
    </dgm:pt>
    <dgm:pt modelId="{DD317693-4954-472F-84D6-869887F44E29}" type="sibTrans" cxnId="{0BE7F05F-80AC-45FF-9F69-451E2107FB60}">
      <dgm:prSet/>
      <dgm:spPr/>
      <dgm:t>
        <a:bodyPr/>
        <a:lstStyle/>
        <a:p>
          <a:endParaRPr lang="en-US"/>
        </a:p>
      </dgm:t>
    </dgm:pt>
    <dgm:pt modelId="{E1323451-A11B-494F-BF20-59C0DA33F8C2}" type="parTrans" cxnId="{0BE7F05F-80AC-45FF-9F69-451E2107FB60}">
      <dgm:prSet/>
      <dgm:spPr/>
      <dgm:t>
        <a:bodyPr/>
        <a:lstStyle/>
        <a:p>
          <a:endParaRPr lang="en-US"/>
        </a:p>
      </dgm:t>
    </dgm:pt>
    <dgm:pt modelId="{DAFA8B85-F6DF-4CE0-A4E6-3A78F9599BB7}">
      <dgm:prSet/>
      <dgm:spPr/>
      <dgm:t>
        <a:bodyPr/>
        <a:lstStyle/>
        <a:p>
          <a:r>
            <a:rPr lang="en-US" dirty="0"/>
            <a:t>Typical Example of Mitochondrial Disorders:</a:t>
          </a:r>
        </a:p>
      </dgm:t>
    </dgm:pt>
    <dgm:pt modelId="{1FE9D782-53CF-4E0F-9705-B916E2751BF6}" type="sibTrans" cxnId="{6F86BC69-8191-4661-BC83-3BF0F47BF098}">
      <dgm:prSet/>
      <dgm:spPr/>
      <dgm:t>
        <a:bodyPr/>
        <a:lstStyle/>
        <a:p>
          <a:endParaRPr lang="en-US"/>
        </a:p>
      </dgm:t>
    </dgm:pt>
    <dgm:pt modelId="{C5E54D74-7FB5-4705-8EE0-E0B53D16F9A7}" type="parTrans" cxnId="{6F86BC69-8191-4661-BC83-3BF0F47BF098}">
      <dgm:prSet/>
      <dgm:spPr/>
      <dgm:t>
        <a:bodyPr/>
        <a:lstStyle/>
        <a:p>
          <a:endParaRPr lang="en-US"/>
        </a:p>
      </dgm:t>
    </dgm:pt>
    <dgm:pt modelId="{B23E3727-0854-4CA5-95F0-74751C8AEE92}">
      <dgm:prSet/>
      <dgm:spPr/>
      <dgm:t>
        <a:bodyPr/>
        <a:lstStyle/>
        <a:p>
          <a:r>
            <a:rPr lang="en-US" dirty="0" err="1"/>
            <a:t>Leber</a:t>
          </a:r>
          <a:r>
            <a:rPr lang="en-US" dirty="0"/>
            <a:t> hereditary optic neuropathy (LHON):</a:t>
          </a:r>
        </a:p>
      </dgm:t>
    </dgm:pt>
    <dgm:pt modelId="{3F61B6B5-5294-4922-8D70-E421D587B1F5}" type="sibTrans" cxnId="{F6CC44E2-1BA5-4229-ACBB-8E89A6C8A6A1}">
      <dgm:prSet/>
      <dgm:spPr/>
      <dgm:t>
        <a:bodyPr/>
        <a:lstStyle/>
        <a:p>
          <a:endParaRPr lang="en-US"/>
        </a:p>
      </dgm:t>
    </dgm:pt>
    <dgm:pt modelId="{3DDF2116-3B60-4A81-8CD2-7D236D2557CA}" type="parTrans" cxnId="{F6CC44E2-1BA5-4229-ACBB-8E89A6C8A6A1}">
      <dgm:prSet/>
      <dgm:spPr/>
      <dgm:t>
        <a:bodyPr/>
        <a:lstStyle/>
        <a:p>
          <a:endParaRPr lang="en-US"/>
        </a:p>
      </dgm:t>
    </dgm:pt>
    <dgm:pt modelId="{B492ECD4-4D08-45EA-B2F0-13772B1A191D}">
      <dgm:prSet/>
      <dgm:spPr/>
      <dgm:t>
        <a:bodyPr/>
        <a:lstStyle/>
        <a:p>
          <a:r>
            <a:rPr lang="en-US" dirty="0"/>
            <a:t>Mitochondria and their genes are passed only from the mother. </a:t>
          </a:r>
        </a:p>
      </dgm:t>
    </dgm:pt>
    <dgm:pt modelId="{9A1A2EC8-BCAE-4025-8FF0-24EC9E52C373}" type="sibTrans" cxnId="{2C538655-2335-481B-BDF7-11D4A0870708}">
      <dgm:prSet/>
      <dgm:spPr/>
      <dgm:t>
        <a:bodyPr/>
        <a:lstStyle/>
        <a:p>
          <a:endParaRPr lang="en-US"/>
        </a:p>
      </dgm:t>
    </dgm:pt>
    <dgm:pt modelId="{A41413DA-8E71-474D-A640-208E66E13D40}" type="parTrans" cxnId="{2C538655-2335-481B-BDF7-11D4A0870708}">
      <dgm:prSet/>
      <dgm:spPr/>
      <dgm:t>
        <a:bodyPr/>
        <a:lstStyle/>
        <a:p>
          <a:endParaRPr lang="en-US"/>
        </a:p>
      </dgm:t>
    </dgm:pt>
    <dgm:pt modelId="{FD72FF49-2705-445C-A40F-806F25789294}">
      <dgm:prSet/>
      <dgm:spPr/>
      <dgm:t>
        <a:bodyPr/>
        <a:lstStyle/>
        <a:p>
          <a:r>
            <a:rPr lang="en-US" dirty="0"/>
            <a:t>Rapid Optic nerve death </a:t>
          </a:r>
          <a:r>
            <a:rPr lang="en-US" dirty="0">
              <a:sym typeface="Wingdings" pitchFamily="2" charset="2"/>
            </a:rPr>
            <a:t> blindness in young adult life</a:t>
          </a:r>
          <a:endParaRPr lang="en-US" dirty="0"/>
        </a:p>
      </dgm:t>
    </dgm:pt>
    <dgm:pt modelId="{F3C72193-E679-446B-B27C-6839549896CD}" type="parTrans" cxnId="{1FE15ABC-9E5C-4753-8C34-9A9DBFEF87D4}">
      <dgm:prSet/>
      <dgm:spPr/>
      <dgm:t>
        <a:bodyPr/>
        <a:lstStyle/>
        <a:p>
          <a:endParaRPr lang="en-US"/>
        </a:p>
      </dgm:t>
    </dgm:pt>
    <dgm:pt modelId="{DAF5E1C1-DC55-4477-8704-846D16A0FEBC}" type="sibTrans" cxnId="{1FE15ABC-9E5C-4753-8C34-9A9DBFEF87D4}">
      <dgm:prSet/>
      <dgm:spPr/>
      <dgm:t>
        <a:bodyPr/>
        <a:lstStyle/>
        <a:p>
          <a:endParaRPr lang="en-US"/>
        </a:p>
      </dgm:t>
    </dgm:pt>
    <dgm:pt modelId="{D99CD927-93FC-4A28-A69D-85417D53FED6}" type="pres">
      <dgm:prSet presAssocID="{AA1FDC6A-3BA5-401A-90A1-CF7E59FFD17F}" presName="linear" presStyleCnt="0">
        <dgm:presLayoutVars>
          <dgm:dir/>
          <dgm:animLvl val="lvl"/>
          <dgm:resizeHandles val="exact"/>
        </dgm:presLayoutVars>
      </dgm:prSet>
      <dgm:spPr/>
    </dgm:pt>
    <dgm:pt modelId="{D51A8453-050B-4D4F-9A28-E10B6791D4D2}" type="pres">
      <dgm:prSet presAssocID="{B492ECD4-4D08-45EA-B2F0-13772B1A191D}" presName="parentLin" presStyleCnt="0"/>
      <dgm:spPr/>
    </dgm:pt>
    <dgm:pt modelId="{F134D1E9-C77C-45BC-9CB7-9083E809B241}" type="pres">
      <dgm:prSet presAssocID="{B492ECD4-4D08-45EA-B2F0-13772B1A191D}" presName="parentLeftMargin" presStyleLbl="node1" presStyleIdx="0" presStyleCnt="4"/>
      <dgm:spPr/>
    </dgm:pt>
    <dgm:pt modelId="{E49F3D8E-2852-4E6D-AE99-8D2042D39A6B}" type="pres">
      <dgm:prSet presAssocID="{B492ECD4-4D08-45EA-B2F0-13772B1A19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A15818E-45A7-460C-BF69-E76097D547AC}" type="pres">
      <dgm:prSet presAssocID="{B492ECD4-4D08-45EA-B2F0-13772B1A191D}" presName="negativeSpace" presStyleCnt="0"/>
      <dgm:spPr/>
    </dgm:pt>
    <dgm:pt modelId="{7EBABF4B-713E-493C-B16C-F16628971A8B}" type="pres">
      <dgm:prSet presAssocID="{B492ECD4-4D08-45EA-B2F0-13772B1A191D}" presName="childText" presStyleLbl="conFgAcc1" presStyleIdx="0" presStyleCnt="4">
        <dgm:presLayoutVars>
          <dgm:bulletEnabled val="1"/>
        </dgm:presLayoutVars>
      </dgm:prSet>
      <dgm:spPr/>
    </dgm:pt>
    <dgm:pt modelId="{FAA1294D-4EB9-4A54-94D2-5719AE83ED6B}" type="pres">
      <dgm:prSet presAssocID="{9A1A2EC8-BCAE-4025-8FF0-24EC9E52C373}" presName="spaceBetweenRectangles" presStyleCnt="0"/>
      <dgm:spPr/>
    </dgm:pt>
    <dgm:pt modelId="{01521019-6D51-451E-B2B3-53B893DB6CFC}" type="pres">
      <dgm:prSet presAssocID="{20A61120-B6CC-4B1B-BDB0-956A47A9A9CA}" presName="parentLin" presStyleCnt="0"/>
      <dgm:spPr/>
    </dgm:pt>
    <dgm:pt modelId="{FE673671-5087-4B1B-A94E-4392EA1EC21C}" type="pres">
      <dgm:prSet presAssocID="{20A61120-B6CC-4B1B-BDB0-956A47A9A9CA}" presName="parentLeftMargin" presStyleLbl="node1" presStyleIdx="0" presStyleCnt="4"/>
      <dgm:spPr/>
    </dgm:pt>
    <dgm:pt modelId="{83310920-384A-4DD3-B0D9-248B628F6253}" type="pres">
      <dgm:prSet presAssocID="{20A61120-B6CC-4B1B-BDB0-956A47A9A9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564E62-D22D-47BA-839F-FEC550E8E5FB}" type="pres">
      <dgm:prSet presAssocID="{20A61120-B6CC-4B1B-BDB0-956A47A9A9CA}" presName="negativeSpace" presStyleCnt="0"/>
      <dgm:spPr/>
    </dgm:pt>
    <dgm:pt modelId="{43DDED3F-8E32-4953-B3C8-45F95102CFA1}" type="pres">
      <dgm:prSet presAssocID="{20A61120-B6CC-4B1B-BDB0-956A47A9A9CA}" presName="childText" presStyleLbl="conFgAcc1" presStyleIdx="1" presStyleCnt="4">
        <dgm:presLayoutVars>
          <dgm:bulletEnabled val="1"/>
        </dgm:presLayoutVars>
      </dgm:prSet>
      <dgm:spPr/>
    </dgm:pt>
    <dgm:pt modelId="{61188695-C618-4F70-A723-A32B712DDEA6}" type="pres">
      <dgm:prSet presAssocID="{DD317693-4954-472F-84D6-869887F44E29}" presName="spaceBetweenRectangles" presStyleCnt="0"/>
      <dgm:spPr/>
    </dgm:pt>
    <dgm:pt modelId="{8E01472B-80FA-4465-B38D-662CAFCA9E12}" type="pres">
      <dgm:prSet presAssocID="{9B6DC93E-4D87-4DC8-81B7-E179A540CF7B}" presName="parentLin" presStyleCnt="0"/>
      <dgm:spPr/>
    </dgm:pt>
    <dgm:pt modelId="{DBA70659-987E-4702-90FD-CBFA19DD3350}" type="pres">
      <dgm:prSet presAssocID="{9B6DC93E-4D87-4DC8-81B7-E179A540CF7B}" presName="parentLeftMargin" presStyleLbl="node1" presStyleIdx="1" presStyleCnt="4"/>
      <dgm:spPr/>
    </dgm:pt>
    <dgm:pt modelId="{14EB501F-0D77-41A2-B1A6-5E16B98CC97C}" type="pres">
      <dgm:prSet presAssocID="{9B6DC93E-4D87-4DC8-81B7-E179A540CF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CCAB15-6DA4-459D-90C6-07BB9448B1EB}" type="pres">
      <dgm:prSet presAssocID="{9B6DC93E-4D87-4DC8-81B7-E179A540CF7B}" presName="negativeSpace" presStyleCnt="0"/>
      <dgm:spPr/>
    </dgm:pt>
    <dgm:pt modelId="{2EFA3095-0096-4B06-B0C6-76CB86D5CD90}" type="pres">
      <dgm:prSet presAssocID="{9B6DC93E-4D87-4DC8-81B7-E179A540CF7B}" presName="childText" presStyleLbl="conFgAcc1" presStyleIdx="2" presStyleCnt="4">
        <dgm:presLayoutVars>
          <dgm:bulletEnabled val="1"/>
        </dgm:presLayoutVars>
      </dgm:prSet>
      <dgm:spPr/>
    </dgm:pt>
    <dgm:pt modelId="{EFDBEE7A-E9B7-4EF6-801D-96A357C39B89}" type="pres">
      <dgm:prSet presAssocID="{0D69F288-03B3-4FB7-B6DC-96DEEC7F08C9}" presName="spaceBetweenRectangles" presStyleCnt="0"/>
      <dgm:spPr/>
    </dgm:pt>
    <dgm:pt modelId="{EFDA0DB3-77C1-4E39-A781-6723283142D1}" type="pres">
      <dgm:prSet presAssocID="{DAFA8B85-F6DF-4CE0-A4E6-3A78F9599BB7}" presName="parentLin" presStyleCnt="0"/>
      <dgm:spPr/>
    </dgm:pt>
    <dgm:pt modelId="{A8127C9D-78C3-46F6-97BF-8751691FCAB2}" type="pres">
      <dgm:prSet presAssocID="{DAFA8B85-F6DF-4CE0-A4E6-3A78F9599BB7}" presName="parentLeftMargin" presStyleLbl="node1" presStyleIdx="2" presStyleCnt="4"/>
      <dgm:spPr/>
    </dgm:pt>
    <dgm:pt modelId="{877F6BC5-4473-4E9E-B11D-9A82CDAE7D4E}" type="pres">
      <dgm:prSet presAssocID="{DAFA8B85-F6DF-4CE0-A4E6-3A78F9599BB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BDC5B5-44C4-4B54-9914-029E4CAF1D4C}" type="pres">
      <dgm:prSet presAssocID="{DAFA8B85-F6DF-4CE0-A4E6-3A78F9599BB7}" presName="negativeSpace" presStyleCnt="0"/>
      <dgm:spPr/>
    </dgm:pt>
    <dgm:pt modelId="{237C7849-B95E-4A1E-B908-4B23FFB4D65B}" type="pres">
      <dgm:prSet presAssocID="{DAFA8B85-F6DF-4CE0-A4E6-3A78F9599BB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7B3220-DDC2-4035-A441-2CB7CD4AA557}" type="presOf" srcId="{AA1FDC6A-3BA5-401A-90A1-CF7E59FFD17F}" destId="{D99CD927-93FC-4A28-A69D-85417D53FED6}" srcOrd="0" destOrd="0" presId="urn:microsoft.com/office/officeart/2005/8/layout/list1"/>
    <dgm:cxn modelId="{0BE7F05F-80AC-45FF-9F69-451E2107FB60}" srcId="{AA1FDC6A-3BA5-401A-90A1-CF7E59FFD17F}" destId="{20A61120-B6CC-4B1B-BDB0-956A47A9A9CA}" srcOrd="1" destOrd="0" parTransId="{E1323451-A11B-494F-BF20-59C0DA33F8C2}" sibTransId="{DD317693-4954-472F-84D6-869887F44E29}"/>
    <dgm:cxn modelId="{28536C44-145A-4EEB-9205-1B01860D7A33}" type="presOf" srcId="{B23E3727-0854-4CA5-95F0-74751C8AEE92}" destId="{237C7849-B95E-4A1E-B908-4B23FFB4D65B}" srcOrd="0" destOrd="0" presId="urn:microsoft.com/office/officeart/2005/8/layout/list1"/>
    <dgm:cxn modelId="{60296568-ACA2-439D-9AA2-084E341610A7}" srcId="{AA1FDC6A-3BA5-401A-90A1-CF7E59FFD17F}" destId="{9B6DC93E-4D87-4DC8-81B7-E179A540CF7B}" srcOrd="2" destOrd="0" parTransId="{84A565A7-EEBB-4528-845E-DBFB2DE52563}" sibTransId="{0D69F288-03B3-4FB7-B6DC-96DEEC7F08C9}"/>
    <dgm:cxn modelId="{6F86BC69-8191-4661-BC83-3BF0F47BF098}" srcId="{AA1FDC6A-3BA5-401A-90A1-CF7E59FFD17F}" destId="{DAFA8B85-F6DF-4CE0-A4E6-3A78F9599BB7}" srcOrd="3" destOrd="0" parTransId="{C5E54D74-7FB5-4705-8EE0-E0B53D16F9A7}" sibTransId="{1FE9D782-53CF-4E0F-9705-B916E2751BF6}"/>
    <dgm:cxn modelId="{2C538655-2335-481B-BDF7-11D4A0870708}" srcId="{AA1FDC6A-3BA5-401A-90A1-CF7E59FFD17F}" destId="{B492ECD4-4D08-45EA-B2F0-13772B1A191D}" srcOrd="0" destOrd="0" parTransId="{A41413DA-8E71-474D-A640-208E66E13D40}" sibTransId="{9A1A2EC8-BCAE-4025-8FF0-24EC9E52C373}"/>
    <dgm:cxn modelId="{AE675B77-72CD-47F3-A8A0-313C9B1EDF6E}" type="presOf" srcId="{FD72FF49-2705-445C-A40F-806F25789294}" destId="{237C7849-B95E-4A1E-B908-4B23FFB4D65B}" srcOrd="0" destOrd="1" presId="urn:microsoft.com/office/officeart/2005/8/layout/list1"/>
    <dgm:cxn modelId="{5FF1A280-F2FC-4C77-98FD-3002FF024B47}" type="presOf" srcId="{9B6DC93E-4D87-4DC8-81B7-E179A540CF7B}" destId="{14EB501F-0D77-41A2-B1A6-5E16B98CC97C}" srcOrd="1" destOrd="0" presId="urn:microsoft.com/office/officeart/2005/8/layout/list1"/>
    <dgm:cxn modelId="{8D03B583-8B3A-4613-B4A5-ADD4632B0B32}" type="presOf" srcId="{B492ECD4-4D08-45EA-B2F0-13772B1A191D}" destId="{F134D1E9-C77C-45BC-9CB7-9083E809B241}" srcOrd="0" destOrd="0" presId="urn:microsoft.com/office/officeart/2005/8/layout/list1"/>
    <dgm:cxn modelId="{2173E0AB-2B56-4EF7-B98D-FAD143CAFA46}" type="presOf" srcId="{B492ECD4-4D08-45EA-B2F0-13772B1A191D}" destId="{E49F3D8E-2852-4E6D-AE99-8D2042D39A6B}" srcOrd="1" destOrd="0" presId="urn:microsoft.com/office/officeart/2005/8/layout/list1"/>
    <dgm:cxn modelId="{A46E28B1-1804-44D2-8258-13A475A544F7}" type="presOf" srcId="{20A61120-B6CC-4B1B-BDB0-956A47A9A9CA}" destId="{83310920-384A-4DD3-B0D9-248B628F6253}" srcOrd="1" destOrd="0" presId="urn:microsoft.com/office/officeart/2005/8/layout/list1"/>
    <dgm:cxn modelId="{E05104B6-2B16-4B87-8DE0-82B335792890}" type="presOf" srcId="{DAFA8B85-F6DF-4CE0-A4E6-3A78F9599BB7}" destId="{877F6BC5-4473-4E9E-B11D-9A82CDAE7D4E}" srcOrd="1" destOrd="0" presId="urn:microsoft.com/office/officeart/2005/8/layout/list1"/>
    <dgm:cxn modelId="{626E30BC-3E4B-45C3-B610-A2A3D959D505}" type="presOf" srcId="{DAFA8B85-F6DF-4CE0-A4E6-3A78F9599BB7}" destId="{A8127C9D-78C3-46F6-97BF-8751691FCAB2}" srcOrd="0" destOrd="0" presId="urn:microsoft.com/office/officeart/2005/8/layout/list1"/>
    <dgm:cxn modelId="{1FE15ABC-9E5C-4753-8C34-9A9DBFEF87D4}" srcId="{B23E3727-0854-4CA5-95F0-74751C8AEE92}" destId="{FD72FF49-2705-445C-A40F-806F25789294}" srcOrd="0" destOrd="0" parTransId="{F3C72193-E679-446B-B27C-6839549896CD}" sibTransId="{DAF5E1C1-DC55-4477-8704-846D16A0FEBC}"/>
    <dgm:cxn modelId="{CD5D38C7-74A8-4DA2-8EEF-DCB4A65274F2}" type="presOf" srcId="{20A61120-B6CC-4B1B-BDB0-956A47A9A9CA}" destId="{FE673671-5087-4B1B-A94E-4392EA1EC21C}" srcOrd="0" destOrd="0" presId="urn:microsoft.com/office/officeart/2005/8/layout/list1"/>
    <dgm:cxn modelId="{F6CC44E2-1BA5-4229-ACBB-8E89A6C8A6A1}" srcId="{DAFA8B85-F6DF-4CE0-A4E6-3A78F9599BB7}" destId="{B23E3727-0854-4CA5-95F0-74751C8AEE92}" srcOrd="0" destOrd="0" parTransId="{3DDF2116-3B60-4A81-8CD2-7D236D2557CA}" sibTransId="{3F61B6B5-5294-4922-8D70-E421D587B1F5}"/>
    <dgm:cxn modelId="{F95E5BF6-A7EE-48AF-871E-B77C115B8159}" type="presOf" srcId="{9B6DC93E-4D87-4DC8-81B7-E179A540CF7B}" destId="{DBA70659-987E-4702-90FD-CBFA19DD3350}" srcOrd="0" destOrd="0" presId="urn:microsoft.com/office/officeart/2005/8/layout/list1"/>
    <dgm:cxn modelId="{A93C1CF2-0CE4-4DEC-AF08-11BD285B85A4}" type="presParOf" srcId="{D99CD927-93FC-4A28-A69D-85417D53FED6}" destId="{D51A8453-050B-4D4F-9A28-E10B6791D4D2}" srcOrd="0" destOrd="0" presId="urn:microsoft.com/office/officeart/2005/8/layout/list1"/>
    <dgm:cxn modelId="{9E1B0019-827A-4C21-A7FB-369560432485}" type="presParOf" srcId="{D51A8453-050B-4D4F-9A28-E10B6791D4D2}" destId="{F134D1E9-C77C-45BC-9CB7-9083E809B241}" srcOrd="0" destOrd="0" presId="urn:microsoft.com/office/officeart/2005/8/layout/list1"/>
    <dgm:cxn modelId="{31E8E118-8566-4FC0-8C94-619DE95CAF3E}" type="presParOf" srcId="{D51A8453-050B-4D4F-9A28-E10B6791D4D2}" destId="{E49F3D8E-2852-4E6D-AE99-8D2042D39A6B}" srcOrd="1" destOrd="0" presId="urn:microsoft.com/office/officeart/2005/8/layout/list1"/>
    <dgm:cxn modelId="{B5005707-F7A5-4CE6-BCD0-BBAD5909125F}" type="presParOf" srcId="{D99CD927-93FC-4A28-A69D-85417D53FED6}" destId="{1A15818E-45A7-460C-BF69-E76097D547AC}" srcOrd="1" destOrd="0" presId="urn:microsoft.com/office/officeart/2005/8/layout/list1"/>
    <dgm:cxn modelId="{349B82BB-9BDB-4512-99B2-F94474799E23}" type="presParOf" srcId="{D99CD927-93FC-4A28-A69D-85417D53FED6}" destId="{7EBABF4B-713E-493C-B16C-F16628971A8B}" srcOrd="2" destOrd="0" presId="urn:microsoft.com/office/officeart/2005/8/layout/list1"/>
    <dgm:cxn modelId="{87224FD6-190E-444E-A289-F8EFB7C649D6}" type="presParOf" srcId="{D99CD927-93FC-4A28-A69D-85417D53FED6}" destId="{FAA1294D-4EB9-4A54-94D2-5719AE83ED6B}" srcOrd="3" destOrd="0" presId="urn:microsoft.com/office/officeart/2005/8/layout/list1"/>
    <dgm:cxn modelId="{32C52BFD-4A13-4F68-8693-66DC797E4FC1}" type="presParOf" srcId="{D99CD927-93FC-4A28-A69D-85417D53FED6}" destId="{01521019-6D51-451E-B2B3-53B893DB6CFC}" srcOrd="4" destOrd="0" presId="urn:microsoft.com/office/officeart/2005/8/layout/list1"/>
    <dgm:cxn modelId="{E1014470-79CD-4272-AF10-2265CA417EA8}" type="presParOf" srcId="{01521019-6D51-451E-B2B3-53B893DB6CFC}" destId="{FE673671-5087-4B1B-A94E-4392EA1EC21C}" srcOrd="0" destOrd="0" presId="urn:microsoft.com/office/officeart/2005/8/layout/list1"/>
    <dgm:cxn modelId="{96AA7FD7-A0B2-4363-8FC0-C7A08B537736}" type="presParOf" srcId="{01521019-6D51-451E-B2B3-53B893DB6CFC}" destId="{83310920-384A-4DD3-B0D9-248B628F6253}" srcOrd="1" destOrd="0" presId="urn:microsoft.com/office/officeart/2005/8/layout/list1"/>
    <dgm:cxn modelId="{FBE3F96E-3116-4589-9344-0E5687F8F94A}" type="presParOf" srcId="{D99CD927-93FC-4A28-A69D-85417D53FED6}" destId="{5F564E62-D22D-47BA-839F-FEC550E8E5FB}" srcOrd="5" destOrd="0" presId="urn:microsoft.com/office/officeart/2005/8/layout/list1"/>
    <dgm:cxn modelId="{DE3351EE-CC22-4DFD-BBAC-3C2598677E38}" type="presParOf" srcId="{D99CD927-93FC-4A28-A69D-85417D53FED6}" destId="{43DDED3F-8E32-4953-B3C8-45F95102CFA1}" srcOrd="6" destOrd="0" presId="urn:microsoft.com/office/officeart/2005/8/layout/list1"/>
    <dgm:cxn modelId="{F17E0391-781A-466D-ABBD-5250E8BC3749}" type="presParOf" srcId="{D99CD927-93FC-4A28-A69D-85417D53FED6}" destId="{61188695-C618-4F70-A723-A32B712DDEA6}" srcOrd="7" destOrd="0" presId="urn:microsoft.com/office/officeart/2005/8/layout/list1"/>
    <dgm:cxn modelId="{6E8947BD-E906-4427-A68D-C9A089287CA4}" type="presParOf" srcId="{D99CD927-93FC-4A28-A69D-85417D53FED6}" destId="{8E01472B-80FA-4465-B38D-662CAFCA9E12}" srcOrd="8" destOrd="0" presId="urn:microsoft.com/office/officeart/2005/8/layout/list1"/>
    <dgm:cxn modelId="{087E48F2-C0C3-415E-82D0-EB938FE14E4A}" type="presParOf" srcId="{8E01472B-80FA-4465-B38D-662CAFCA9E12}" destId="{DBA70659-987E-4702-90FD-CBFA19DD3350}" srcOrd="0" destOrd="0" presId="urn:microsoft.com/office/officeart/2005/8/layout/list1"/>
    <dgm:cxn modelId="{7E414A7B-1888-4683-A1C7-D4A4C6D23991}" type="presParOf" srcId="{8E01472B-80FA-4465-B38D-662CAFCA9E12}" destId="{14EB501F-0D77-41A2-B1A6-5E16B98CC97C}" srcOrd="1" destOrd="0" presId="urn:microsoft.com/office/officeart/2005/8/layout/list1"/>
    <dgm:cxn modelId="{0D570AB2-7CBC-47F1-A28D-A59C31686419}" type="presParOf" srcId="{D99CD927-93FC-4A28-A69D-85417D53FED6}" destId="{6FCCAB15-6DA4-459D-90C6-07BB9448B1EB}" srcOrd="9" destOrd="0" presId="urn:microsoft.com/office/officeart/2005/8/layout/list1"/>
    <dgm:cxn modelId="{2ED0F6F2-A0FA-43A7-84D3-50517829EC1C}" type="presParOf" srcId="{D99CD927-93FC-4A28-A69D-85417D53FED6}" destId="{2EFA3095-0096-4B06-B0C6-76CB86D5CD90}" srcOrd="10" destOrd="0" presId="urn:microsoft.com/office/officeart/2005/8/layout/list1"/>
    <dgm:cxn modelId="{BD0709C3-A69B-4C4A-A8CA-59174EFB749A}" type="presParOf" srcId="{D99CD927-93FC-4A28-A69D-85417D53FED6}" destId="{EFDBEE7A-E9B7-4EF6-801D-96A357C39B89}" srcOrd="11" destOrd="0" presId="urn:microsoft.com/office/officeart/2005/8/layout/list1"/>
    <dgm:cxn modelId="{2EBE8390-173B-4904-8709-F7E8323F3B3C}" type="presParOf" srcId="{D99CD927-93FC-4A28-A69D-85417D53FED6}" destId="{EFDA0DB3-77C1-4E39-A781-6723283142D1}" srcOrd="12" destOrd="0" presId="urn:microsoft.com/office/officeart/2005/8/layout/list1"/>
    <dgm:cxn modelId="{DE9CFA07-0D5C-454B-B53C-8D2BF2EAB4DD}" type="presParOf" srcId="{EFDA0DB3-77C1-4E39-A781-6723283142D1}" destId="{A8127C9D-78C3-46F6-97BF-8751691FCAB2}" srcOrd="0" destOrd="0" presId="urn:microsoft.com/office/officeart/2005/8/layout/list1"/>
    <dgm:cxn modelId="{E7D599F6-F38B-4A4E-808C-6DFFF66D6939}" type="presParOf" srcId="{EFDA0DB3-77C1-4E39-A781-6723283142D1}" destId="{877F6BC5-4473-4E9E-B11D-9A82CDAE7D4E}" srcOrd="1" destOrd="0" presId="urn:microsoft.com/office/officeart/2005/8/layout/list1"/>
    <dgm:cxn modelId="{7741C56A-663D-4458-ABD4-0C4017B22CB1}" type="presParOf" srcId="{D99CD927-93FC-4A28-A69D-85417D53FED6}" destId="{5FBDC5B5-44C4-4B54-9914-029E4CAF1D4C}" srcOrd="13" destOrd="0" presId="urn:microsoft.com/office/officeart/2005/8/layout/list1"/>
    <dgm:cxn modelId="{716F4036-01E7-48FA-805C-2B93702222CD}" type="presParOf" srcId="{D99CD927-93FC-4A28-A69D-85417D53FED6}" destId="{237C7849-B95E-4A1E-B908-4B23FFB4D65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A323F-3FB5-4F33-8A60-EDFD01DCC75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2D275-32C1-49F1-9F7E-81F197C4D7F1}">
      <dgm:prSet custT="1"/>
      <dgm:spPr/>
      <dgm:t>
        <a:bodyPr/>
        <a:lstStyle/>
        <a:p>
          <a:r>
            <a:rPr lang="en-US" sz="1200" dirty="0"/>
            <a:t>A pattern of inheritance in which individuals in the most recent generations of a pedigree develop a disease </a:t>
          </a:r>
          <a:r>
            <a:rPr lang="en-US" sz="1200" dirty="0">
              <a:solidFill>
                <a:srgbClr val="FF0000"/>
              </a:solidFill>
              <a:highlight>
                <a:srgbClr val="6D1D6B"/>
              </a:highlight>
            </a:rPr>
            <a:t>at an earlier age or with greater severity</a:t>
          </a:r>
          <a:r>
            <a:rPr lang="en-US" sz="1200" dirty="0">
              <a:highlight>
                <a:srgbClr val="6D1D6B"/>
              </a:highlight>
            </a:rPr>
            <a:t> </a:t>
          </a:r>
          <a:r>
            <a:rPr lang="en-US" sz="1200" dirty="0"/>
            <a:t>than do those in earlier generation.</a:t>
          </a:r>
        </a:p>
      </dgm:t>
    </dgm:pt>
    <dgm:pt modelId="{53F36DA8-0D21-4F67-9502-1098AF897813}" type="parTrans" cxnId="{C2E0D8DD-3D4F-4D73-9766-E0CAF63ABE1E}">
      <dgm:prSet/>
      <dgm:spPr/>
      <dgm:t>
        <a:bodyPr/>
        <a:lstStyle/>
        <a:p>
          <a:endParaRPr lang="en-US" sz="2000"/>
        </a:p>
      </dgm:t>
    </dgm:pt>
    <dgm:pt modelId="{65FA0AF8-5993-4704-A3FA-988CF1993270}" type="sibTrans" cxnId="{C2E0D8DD-3D4F-4D73-9766-E0CAF63ABE1E}">
      <dgm:prSet/>
      <dgm:spPr/>
      <dgm:t>
        <a:bodyPr/>
        <a:lstStyle/>
        <a:p>
          <a:endParaRPr lang="en-US" sz="2000"/>
        </a:p>
      </dgm:t>
    </dgm:pt>
    <dgm:pt modelId="{81D8DD9E-75E5-4415-A0DD-4260045B0C90}">
      <dgm:prSet custT="1"/>
      <dgm:spPr/>
      <dgm:t>
        <a:bodyPr/>
        <a:lstStyle/>
        <a:p>
          <a:r>
            <a:rPr lang="en-US" sz="1200"/>
            <a:t>The reason might be the gradual expansion of trinucleotide repeat polymorphisms within or near a coding gene</a:t>
          </a:r>
        </a:p>
      </dgm:t>
    </dgm:pt>
    <dgm:pt modelId="{5745228D-FA6A-47BC-981F-FC0F62005F34}" type="parTrans" cxnId="{3C540547-9FCB-48C0-A759-5612DACEE906}">
      <dgm:prSet/>
      <dgm:spPr/>
      <dgm:t>
        <a:bodyPr/>
        <a:lstStyle/>
        <a:p>
          <a:endParaRPr lang="en-US" sz="2000"/>
        </a:p>
      </dgm:t>
    </dgm:pt>
    <dgm:pt modelId="{94B4EEE8-08B6-4C57-8A43-228BD0FBB5F8}" type="sibTrans" cxnId="{3C540547-9FCB-48C0-A759-5612DACEE906}">
      <dgm:prSet/>
      <dgm:spPr/>
      <dgm:t>
        <a:bodyPr/>
        <a:lstStyle/>
        <a:p>
          <a:endParaRPr lang="en-US" sz="2000"/>
        </a:p>
      </dgm:t>
    </dgm:pt>
    <dgm:pt modelId="{38109F34-48AE-48E1-A604-BB6E8757B67B}">
      <dgm:prSet custT="1"/>
      <dgm:spPr/>
      <dgm:t>
        <a:bodyPr/>
        <a:lstStyle/>
        <a:p>
          <a:r>
            <a:rPr lang="en-US" sz="1200" dirty="0"/>
            <a:t>Examples of diseases showing anticipation:</a:t>
          </a:r>
        </a:p>
      </dgm:t>
    </dgm:pt>
    <dgm:pt modelId="{90B3BCD1-EC80-430D-B137-02CDE4C19819}" type="parTrans" cxnId="{5DB077A9-F4D0-47A6-9A7D-859C55D70A0D}">
      <dgm:prSet/>
      <dgm:spPr/>
      <dgm:t>
        <a:bodyPr/>
        <a:lstStyle/>
        <a:p>
          <a:endParaRPr lang="en-US" sz="2000"/>
        </a:p>
      </dgm:t>
    </dgm:pt>
    <dgm:pt modelId="{5A7215D6-60F9-4516-92A8-4F7BA9776673}" type="sibTrans" cxnId="{5DB077A9-F4D0-47A6-9A7D-859C55D70A0D}">
      <dgm:prSet/>
      <dgm:spPr/>
      <dgm:t>
        <a:bodyPr/>
        <a:lstStyle/>
        <a:p>
          <a:endParaRPr lang="en-US" sz="2000"/>
        </a:p>
      </dgm:t>
    </dgm:pt>
    <dgm:pt modelId="{E15F4D9A-D55A-4A22-BFF9-88B763E18B2B}">
      <dgm:prSet custT="1"/>
      <dgm:spPr/>
      <dgm:t>
        <a:bodyPr/>
        <a:lstStyle/>
        <a:p>
          <a:r>
            <a:rPr lang="en-US" sz="1400" dirty="0"/>
            <a:t>Huntington disease	</a:t>
          </a:r>
        </a:p>
      </dgm:t>
    </dgm:pt>
    <dgm:pt modelId="{1CEB2C4F-8C5E-4045-BB44-618537494869}" type="parTrans" cxnId="{16EF414A-2E3C-40D3-9020-0149A7145AAC}">
      <dgm:prSet/>
      <dgm:spPr/>
      <dgm:t>
        <a:bodyPr/>
        <a:lstStyle/>
        <a:p>
          <a:endParaRPr lang="en-US" sz="2000"/>
        </a:p>
      </dgm:t>
    </dgm:pt>
    <dgm:pt modelId="{3EEBA651-0964-4FDE-8238-2CFB56F12852}" type="sibTrans" cxnId="{16EF414A-2E3C-40D3-9020-0149A7145AAC}">
      <dgm:prSet/>
      <dgm:spPr/>
      <dgm:t>
        <a:bodyPr/>
        <a:lstStyle/>
        <a:p>
          <a:endParaRPr lang="en-US" sz="2000"/>
        </a:p>
      </dgm:t>
    </dgm:pt>
    <dgm:pt modelId="{68BB4E9C-6B83-4A8A-BBA1-1A3BA3751093}">
      <dgm:prSet custT="1"/>
      <dgm:spPr/>
      <dgm:t>
        <a:bodyPr/>
        <a:lstStyle/>
        <a:p>
          <a:r>
            <a:rPr lang="en-US" sz="1400" dirty="0"/>
            <a:t>Myotonic dystrophy</a:t>
          </a:r>
        </a:p>
      </dgm:t>
    </dgm:pt>
    <dgm:pt modelId="{DB6DFBEC-B89F-44F0-8561-778D6622A5B0}" type="parTrans" cxnId="{7ADC2CCE-3697-4BE8-95C0-F030AE3EF3E5}">
      <dgm:prSet/>
      <dgm:spPr/>
      <dgm:t>
        <a:bodyPr/>
        <a:lstStyle/>
        <a:p>
          <a:endParaRPr lang="en-US" sz="2000"/>
        </a:p>
      </dgm:t>
    </dgm:pt>
    <dgm:pt modelId="{F92E1C0D-1D1D-4EB1-B89D-0223877FF545}" type="sibTrans" cxnId="{7ADC2CCE-3697-4BE8-95C0-F030AE3EF3E5}">
      <dgm:prSet/>
      <dgm:spPr/>
      <dgm:t>
        <a:bodyPr/>
        <a:lstStyle/>
        <a:p>
          <a:endParaRPr lang="en-US" sz="2000"/>
        </a:p>
      </dgm:t>
    </dgm:pt>
    <dgm:pt modelId="{90677095-ADB2-433C-9B43-1184D60C94AF}" type="pres">
      <dgm:prSet presAssocID="{6D4A323F-3FB5-4F33-8A60-EDFD01DCC759}" presName="linear" presStyleCnt="0">
        <dgm:presLayoutVars>
          <dgm:animLvl val="lvl"/>
          <dgm:resizeHandles val="exact"/>
        </dgm:presLayoutVars>
      </dgm:prSet>
      <dgm:spPr/>
    </dgm:pt>
    <dgm:pt modelId="{A4F64D00-759C-47C6-B395-98F01F1120CE}" type="pres">
      <dgm:prSet presAssocID="{AC42D275-32C1-49F1-9F7E-81F197C4D7F1}" presName="parentText" presStyleLbl="node1" presStyleIdx="0" presStyleCnt="3" custScaleY="74394">
        <dgm:presLayoutVars>
          <dgm:chMax val="0"/>
          <dgm:bulletEnabled val="1"/>
        </dgm:presLayoutVars>
      </dgm:prSet>
      <dgm:spPr/>
    </dgm:pt>
    <dgm:pt modelId="{3905979B-4C9F-4925-876A-77202E17DFC1}" type="pres">
      <dgm:prSet presAssocID="{65FA0AF8-5993-4704-A3FA-988CF1993270}" presName="spacer" presStyleCnt="0"/>
      <dgm:spPr/>
    </dgm:pt>
    <dgm:pt modelId="{5DCD025D-E43B-4D11-9DE3-A4725B51D781}" type="pres">
      <dgm:prSet presAssocID="{81D8DD9E-75E5-4415-A0DD-4260045B0C90}" presName="parentText" presStyleLbl="node1" presStyleIdx="1" presStyleCnt="3" custScaleY="70402">
        <dgm:presLayoutVars>
          <dgm:chMax val="0"/>
          <dgm:bulletEnabled val="1"/>
        </dgm:presLayoutVars>
      </dgm:prSet>
      <dgm:spPr/>
    </dgm:pt>
    <dgm:pt modelId="{48370769-010B-4645-9441-98351D5C02EF}" type="pres">
      <dgm:prSet presAssocID="{94B4EEE8-08B6-4C57-8A43-228BD0FBB5F8}" presName="spacer" presStyleCnt="0"/>
      <dgm:spPr/>
    </dgm:pt>
    <dgm:pt modelId="{20966E45-E40A-434E-8622-9C0D6D10EB83}" type="pres">
      <dgm:prSet presAssocID="{38109F34-48AE-48E1-A604-BB6E8757B67B}" presName="parentText" presStyleLbl="node1" presStyleIdx="2" presStyleCnt="3" custScaleY="26223">
        <dgm:presLayoutVars>
          <dgm:chMax val="0"/>
          <dgm:bulletEnabled val="1"/>
        </dgm:presLayoutVars>
      </dgm:prSet>
      <dgm:spPr/>
    </dgm:pt>
    <dgm:pt modelId="{4B1F8FA8-D849-42CB-A2DA-0561DB4CCCF4}" type="pres">
      <dgm:prSet presAssocID="{38109F34-48AE-48E1-A604-BB6E8757B67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540547-9FCB-48C0-A759-5612DACEE906}" srcId="{6D4A323F-3FB5-4F33-8A60-EDFD01DCC759}" destId="{81D8DD9E-75E5-4415-A0DD-4260045B0C90}" srcOrd="1" destOrd="0" parTransId="{5745228D-FA6A-47BC-981F-FC0F62005F34}" sibTransId="{94B4EEE8-08B6-4C57-8A43-228BD0FBB5F8}"/>
    <dgm:cxn modelId="{16EF414A-2E3C-40D3-9020-0149A7145AAC}" srcId="{38109F34-48AE-48E1-A604-BB6E8757B67B}" destId="{E15F4D9A-D55A-4A22-BFF9-88B763E18B2B}" srcOrd="0" destOrd="0" parTransId="{1CEB2C4F-8C5E-4045-BB44-618537494869}" sibTransId="{3EEBA651-0964-4FDE-8238-2CFB56F12852}"/>
    <dgm:cxn modelId="{71CBFE80-4E95-4965-95B9-D041DF850255}" type="presOf" srcId="{6D4A323F-3FB5-4F33-8A60-EDFD01DCC759}" destId="{90677095-ADB2-433C-9B43-1184D60C94AF}" srcOrd="0" destOrd="0" presId="urn:microsoft.com/office/officeart/2005/8/layout/vList2"/>
    <dgm:cxn modelId="{5DB077A9-F4D0-47A6-9A7D-859C55D70A0D}" srcId="{6D4A323F-3FB5-4F33-8A60-EDFD01DCC759}" destId="{38109F34-48AE-48E1-A604-BB6E8757B67B}" srcOrd="2" destOrd="0" parTransId="{90B3BCD1-EC80-430D-B137-02CDE4C19819}" sibTransId="{5A7215D6-60F9-4516-92A8-4F7BA9776673}"/>
    <dgm:cxn modelId="{A036D8AC-C94E-4DDB-8995-815FC59FF585}" type="presOf" srcId="{E15F4D9A-D55A-4A22-BFF9-88B763E18B2B}" destId="{4B1F8FA8-D849-42CB-A2DA-0561DB4CCCF4}" srcOrd="0" destOrd="0" presId="urn:microsoft.com/office/officeart/2005/8/layout/vList2"/>
    <dgm:cxn modelId="{A9979AB3-0B64-48FB-8030-D3C51AE01C17}" type="presOf" srcId="{68BB4E9C-6B83-4A8A-BBA1-1A3BA3751093}" destId="{4B1F8FA8-D849-42CB-A2DA-0561DB4CCCF4}" srcOrd="0" destOrd="1" presId="urn:microsoft.com/office/officeart/2005/8/layout/vList2"/>
    <dgm:cxn modelId="{7ADC2CCE-3697-4BE8-95C0-F030AE3EF3E5}" srcId="{38109F34-48AE-48E1-A604-BB6E8757B67B}" destId="{68BB4E9C-6B83-4A8A-BBA1-1A3BA3751093}" srcOrd="1" destOrd="0" parTransId="{DB6DFBEC-B89F-44F0-8561-778D6622A5B0}" sibTransId="{F92E1C0D-1D1D-4EB1-B89D-0223877FF545}"/>
    <dgm:cxn modelId="{1C9D31DD-8CD8-42A7-9E59-A78DC5805D3E}" type="presOf" srcId="{81D8DD9E-75E5-4415-A0DD-4260045B0C90}" destId="{5DCD025D-E43B-4D11-9DE3-A4725B51D781}" srcOrd="0" destOrd="0" presId="urn:microsoft.com/office/officeart/2005/8/layout/vList2"/>
    <dgm:cxn modelId="{C2E0D8DD-3D4F-4D73-9766-E0CAF63ABE1E}" srcId="{6D4A323F-3FB5-4F33-8A60-EDFD01DCC759}" destId="{AC42D275-32C1-49F1-9F7E-81F197C4D7F1}" srcOrd="0" destOrd="0" parTransId="{53F36DA8-0D21-4F67-9502-1098AF897813}" sibTransId="{65FA0AF8-5993-4704-A3FA-988CF1993270}"/>
    <dgm:cxn modelId="{ABBA97F2-27F1-49A3-AE20-431ED1F9EEBB}" type="presOf" srcId="{AC42D275-32C1-49F1-9F7E-81F197C4D7F1}" destId="{A4F64D00-759C-47C6-B395-98F01F1120CE}" srcOrd="0" destOrd="0" presId="urn:microsoft.com/office/officeart/2005/8/layout/vList2"/>
    <dgm:cxn modelId="{8F0004FC-AB62-49DD-9845-8FE0B53FCEAF}" type="presOf" srcId="{38109F34-48AE-48E1-A604-BB6E8757B67B}" destId="{20966E45-E40A-434E-8622-9C0D6D10EB83}" srcOrd="0" destOrd="0" presId="urn:microsoft.com/office/officeart/2005/8/layout/vList2"/>
    <dgm:cxn modelId="{C996D6CC-B0C0-45AE-9252-4D4819C81183}" type="presParOf" srcId="{90677095-ADB2-433C-9B43-1184D60C94AF}" destId="{A4F64D00-759C-47C6-B395-98F01F1120CE}" srcOrd="0" destOrd="0" presId="urn:microsoft.com/office/officeart/2005/8/layout/vList2"/>
    <dgm:cxn modelId="{2E2E940D-A991-4291-A4FF-2E9F6C5ECDB5}" type="presParOf" srcId="{90677095-ADB2-433C-9B43-1184D60C94AF}" destId="{3905979B-4C9F-4925-876A-77202E17DFC1}" srcOrd="1" destOrd="0" presId="urn:microsoft.com/office/officeart/2005/8/layout/vList2"/>
    <dgm:cxn modelId="{E6C5DAED-C15C-43DA-A8E2-36D20055E6DA}" type="presParOf" srcId="{90677095-ADB2-433C-9B43-1184D60C94AF}" destId="{5DCD025D-E43B-4D11-9DE3-A4725B51D781}" srcOrd="2" destOrd="0" presId="urn:microsoft.com/office/officeart/2005/8/layout/vList2"/>
    <dgm:cxn modelId="{BF1F2503-2C86-49AE-8A37-E316D9258339}" type="presParOf" srcId="{90677095-ADB2-433C-9B43-1184D60C94AF}" destId="{48370769-010B-4645-9441-98351D5C02EF}" srcOrd="3" destOrd="0" presId="urn:microsoft.com/office/officeart/2005/8/layout/vList2"/>
    <dgm:cxn modelId="{C209E283-DAF1-4713-95B8-083B836183BC}" type="presParOf" srcId="{90677095-ADB2-433C-9B43-1184D60C94AF}" destId="{20966E45-E40A-434E-8622-9C0D6D10EB83}" srcOrd="4" destOrd="0" presId="urn:microsoft.com/office/officeart/2005/8/layout/vList2"/>
    <dgm:cxn modelId="{6EE4C1A9-5404-4741-96F9-9E9CA667B00E}" type="presParOf" srcId="{90677095-ADB2-433C-9B43-1184D60C94AF}" destId="{4B1F8FA8-D849-42CB-A2DA-0561DB4CCC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DBFA4-75F7-4223-807D-DD1AAB8FCF66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4DB65-0CBC-4623-97E3-50F3620193D9}">
      <dgm:prSet custT="1"/>
      <dgm:spPr/>
      <dgm:t>
        <a:bodyPr/>
        <a:lstStyle/>
        <a:p>
          <a:r>
            <a:rPr lang="en-US" sz="1200" dirty="0"/>
            <a:t>A single-gene disorder with many symptoms, or a gene that controls several functions or has more than one effect, is termed pleiotropic.</a:t>
          </a:r>
        </a:p>
      </dgm:t>
    </dgm:pt>
    <dgm:pt modelId="{841218C7-CD2F-4084-A925-F96AA9AE44D4}" type="parTrans" cxnId="{768D383E-7568-48EB-9A6B-B16E5BA46666}">
      <dgm:prSet/>
      <dgm:spPr/>
      <dgm:t>
        <a:bodyPr/>
        <a:lstStyle/>
        <a:p>
          <a:endParaRPr lang="en-US" sz="1200"/>
        </a:p>
      </dgm:t>
    </dgm:pt>
    <dgm:pt modelId="{168F772E-3463-481D-B5AC-D72D75EFF3BF}" type="sibTrans" cxnId="{768D383E-7568-48EB-9A6B-B16E5BA46666}">
      <dgm:prSet/>
      <dgm:spPr/>
      <dgm:t>
        <a:bodyPr/>
        <a:lstStyle/>
        <a:p>
          <a:endParaRPr lang="en-US" sz="1200"/>
        </a:p>
      </dgm:t>
    </dgm:pt>
    <dgm:pt modelId="{B4325373-2925-4A80-AD73-BFD48F79AFD4}">
      <dgm:prSet custT="1"/>
      <dgm:spPr/>
      <dgm:t>
        <a:bodyPr/>
        <a:lstStyle/>
        <a:p>
          <a:r>
            <a:rPr lang="en-US" sz="1200"/>
            <a:t>Causes autosomal dominant disorders</a:t>
          </a:r>
        </a:p>
      </dgm:t>
    </dgm:pt>
    <dgm:pt modelId="{A862DC35-6734-4296-8A95-A719B950F67E}" type="parTrans" cxnId="{DFBC162B-5DE3-4DDC-9149-C929B5F8DE00}">
      <dgm:prSet/>
      <dgm:spPr/>
      <dgm:t>
        <a:bodyPr/>
        <a:lstStyle/>
        <a:p>
          <a:endParaRPr lang="en-US" sz="1200"/>
        </a:p>
      </dgm:t>
    </dgm:pt>
    <dgm:pt modelId="{C58CF0A8-B87B-45FB-9E25-D64FC49B79A3}" type="sibTrans" cxnId="{DFBC162B-5DE3-4DDC-9149-C929B5F8DE00}">
      <dgm:prSet/>
      <dgm:spPr/>
      <dgm:t>
        <a:bodyPr/>
        <a:lstStyle/>
        <a:p>
          <a:endParaRPr lang="en-US" sz="1200"/>
        </a:p>
      </dgm:t>
    </dgm:pt>
    <dgm:pt modelId="{CC2844D4-653E-40FA-A662-949B4DBB8D31}">
      <dgm:prSet custT="1"/>
      <dgm:spPr/>
      <dgm:t>
        <a:bodyPr/>
        <a:lstStyle/>
        <a:p>
          <a:r>
            <a:rPr lang="en-US" sz="1200" dirty="0"/>
            <a:t>Example:</a:t>
          </a:r>
        </a:p>
        <a:p>
          <a:r>
            <a:rPr lang="en-US" sz="1200" dirty="0">
              <a:solidFill>
                <a:srgbClr val="FF0000"/>
              </a:solidFill>
              <a:highlight>
                <a:srgbClr val="6D1D6B"/>
              </a:highlight>
            </a:rPr>
            <a:t>Tuberous sclerosis</a:t>
          </a:r>
        </a:p>
      </dgm:t>
    </dgm:pt>
    <dgm:pt modelId="{A2780F15-2459-4305-9379-6A75D68F183B}" type="parTrans" cxnId="{65AD9958-2FD5-4AC6-B602-DF50E8430E57}">
      <dgm:prSet/>
      <dgm:spPr/>
      <dgm:t>
        <a:bodyPr/>
        <a:lstStyle/>
        <a:p>
          <a:endParaRPr lang="en-US" sz="1200"/>
        </a:p>
      </dgm:t>
    </dgm:pt>
    <dgm:pt modelId="{40F25CCD-7958-4A82-A256-B8DEBC2E1D35}" type="sibTrans" cxnId="{65AD9958-2FD5-4AC6-B602-DF50E8430E57}">
      <dgm:prSet/>
      <dgm:spPr/>
      <dgm:t>
        <a:bodyPr/>
        <a:lstStyle/>
        <a:p>
          <a:endParaRPr lang="en-US" sz="1200"/>
        </a:p>
      </dgm:t>
    </dgm:pt>
    <dgm:pt modelId="{AF2162DB-3CCF-49EA-8377-B178E5854576}">
      <dgm:prSet custT="1"/>
      <dgm:spPr/>
      <dgm:t>
        <a:bodyPr/>
        <a:lstStyle/>
        <a:p>
          <a:pPr>
            <a:buFont typeface="Tw Cen MT" panose="020B0602020104020603" pitchFamily="34" charset="0"/>
            <a:buNone/>
          </a:pPr>
          <a:r>
            <a:rPr lang="en-US" sz="1200" dirty="0"/>
            <a:t>affected individuals can present with either learning difficulties, Epilepsy, facial rashes , or all features</a:t>
          </a:r>
        </a:p>
      </dgm:t>
    </dgm:pt>
    <dgm:pt modelId="{13CC78A6-2C54-4205-94E1-D3E2F24C9A58}" type="parTrans" cxnId="{EC654395-B659-4154-82CD-2A3DBB08130E}">
      <dgm:prSet/>
      <dgm:spPr/>
      <dgm:t>
        <a:bodyPr/>
        <a:lstStyle/>
        <a:p>
          <a:endParaRPr lang="en-US" sz="1200"/>
        </a:p>
      </dgm:t>
    </dgm:pt>
    <dgm:pt modelId="{BFB21603-205A-4C39-B2D1-7C95D47D6F24}" type="sibTrans" cxnId="{EC654395-B659-4154-82CD-2A3DBB08130E}">
      <dgm:prSet/>
      <dgm:spPr/>
      <dgm:t>
        <a:bodyPr/>
        <a:lstStyle/>
        <a:p>
          <a:endParaRPr lang="en-US" sz="1200"/>
        </a:p>
      </dgm:t>
    </dgm:pt>
    <dgm:pt modelId="{A97E8343-8C01-46BB-A44E-CD6C84DBC8D7}">
      <dgm:prSet/>
      <dgm:spPr/>
      <dgm:t>
        <a:bodyPr/>
        <a:lstStyle/>
        <a:p>
          <a:endParaRPr lang="en-US"/>
        </a:p>
      </dgm:t>
    </dgm:pt>
    <dgm:pt modelId="{2231F375-17ED-43BB-8A62-BC1888CCB6BC}" type="parTrans" cxnId="{6DC737BE-A31D-460A-ADB1-3512F10BC019}">
      <dgm:prSet/>
      <dgm:spPr/>
      <dgm:t>
        <a:bodyPr/>
        <a:lstStyle/>
        <a:p>
          <a:endParaRPr lang="en-US" sz="1200"/>
        </a:p>
      </dgm:t>
    </dgm:pt>
    <dgm:pt modelId="{D148EA3F-1F1A-41A5-814B-C9E74D066201}" type="sibTrans" cxnId="{6DC737BE-A31D-460A-ADB1-3512F10BC019}">
      <dgm:prSet/>
      <dgm:spPr/>
      <dgm:t>
        <a:bodyPr/>
        <a:lstStyle/>
        <a:p>
          <a:endParaRPr lang="en-US" sz="1200"/>
        </a:p>
      </dgm:t>
    </dgm:pt>
    <dgm:pt modelId="{367FE344-4238-4A28-A650-9EADFD69B60F}" type="pres">
      <dgm:prSet presAssocID="{065DBFA4-75F7-4223-807D-DD1AAB8FCF66}" presName="matrix" presStyleCnt="0">
        <dgm:presLayoutVars>
          <dgm:chMax val="1"/>
          <dgm:dir/>
          <dgm:resizeHandles val="exact"/>
        </dgm:presLayoutVars>
      </dgm:prSet>
      <dgm:spPr/>
    </dgm:pt>
    <dgm:pt modelId="{0E84DFA2-9D64-4350-9E10-70707D363DD4}" type="pres">
      <dgm:prSet presAssocID="{065DBFA4-75F7-4223-807D-DD1AAB8FCF66}" presName="diamond" presStyleLbl="bgShp" presStyleIdx="0" presStyleCnt="1" custScaleX="83943"/>
      <dgm:spPr/>
    </dgm:pt>
    <dgm:pt modelId="{BEE48A76-E957-4441-A548-B9B67AE7357C}" type="pres">
      <dgm:prSet presAssocID="{065DBFA4-75F7-4223-807D-DD1AAB8FCF6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10147-2BDF-4834-B952-9FB4810AD02D}" type="pres">
      <dgm:prSet presAssocID="{065DBFA4-75F7-4223-807D-DD1AAB8FCF6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714F5F-822B-4A8C-91D2-7185C2DB0773}" type="pres">
      <dgm:prSet presAssocID="{065DBFA4-75F7-4223-807D-DD1AAB8FCF6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DEDBA9-05AE-4D66-85BB-6B4BD05BBEFD}" type="pres">
      <dgm:prSet presAssocID="{065DBFA4-75F7-4223-807D-DD1AAB8FCF6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BC162B-5DE3-4DDC-9149-C929B5F8DE00}" srcId="{065DBFA4-75F7-4223-807D-DD1AAB8FCF66}" destId="{B4325373-2925-4A80-AD73-BFD48F79AFD4}" srcOrd="1" destOrd="0" parTransId="{A862DC35-6734-4296-8A95-A719B950F67E}" sibTransId="{C58CF0A8-B87B-45FB-9E25-D64FC49B79A3}"/>
    <dgm:cxn modelId="{9E206033-7F88-4E15-8ABC-F0DCA2C5665C}" type="presOf" srcId="{B4325373-2925-4A80-AD73-BFD48F79AFD4}" destId="{68C10147-2BDF-4834-B952-9FB4810AD02D}" srcOrd="0" destOrd="0" presId="urn:microsoft.com/office/officeart/2005/8/layout/matrix3"/>
    <dgm:cxn modelId="{768D383E-7568-48EB-9A6B-B16E5BA46666}" srcId="{065DBFA4-75F7-4223-807D-DD1AAB8FCF66}" destId="{2AA4DB65-0CBC-4623-97E3-50F3620193D9}" srcOrd="0" destOrd="0" parTransId="{841218C7-CD2F-4084-A925-F96AA9AE44D4}" sibTransId="{168F772E-3463-481D-B5AC-D72D75EFF3BF}"/>
    <dgm:cxn modelId="{33EB725E-C033-407A-9D83-239E8FC25904}" type="presOf" srcId="{2AA4DB65-0CBC-4623-97E3-50F3620193D9}" destId="{BEE48A76-E957-4441-A548-B9B67AE7357C}" srcOrd="0" destOrd="0" presId="urn:microsoft.com/office/officeart/2005/8/layout/matrix3"/>
    <dgm:cxn modelId="{D9F38063-898D-4839-BD6C-3BC26F3D8A30}" type="presOf" srcId="{065DBFA4-75F7-4223-807D-DD1AAB8FCF66}" destId="{367FE344-4238-4A28-A650-9EADFD69B60F}" srcOrd="0" destOrd="0" presId="urn:microsoft.com/office/officeart/2005/8/layout/matrix3"/>
    <dgm:cxn modelId="{65AD9958-2FD5-4AC6-B602-DF50E8430E57}" srcId="{065DBFA4-75F7-4223-807D-DD1AAB8FCF66}" destId="{CC2844D4-653E-40FA-A662-949B4DBB8D31}" srcOrd="2" destOrd="0" parTransId="{A2780F15-2459-4305-9379-6A75D68F183B}" sibTransId="{40F25CCD-7958-4A82-A256-B8DEBC2E1D35}"/>
    <dgm:cxn modelId="{2C1F5E59-03CF-454C-8BAC-645824E10CB3}" type="presOf" srcId="{CC2844D4-653E-40FA-A662-949B4DBB8D31}" destId="{62714F5F-822B-4A8C-91D2-7185C2DB0773}" srcOrd="0" destOrd="0" presId="urn:microsoft.com/office/officeart/2005/8/layout/matrix3"/>
    <dgm:cxn modelId="{83B4735A-EBCC-43C4-8F5D-2B86D8B9FC5C}" type="presOf" srcId="{AF2162DB-3CCF-49EA-8377-B178E5854576}" destId="{5FDEDBA9-05AE-4D66-85BB-6B4BD05BBEFD}" srcOrd="0" destOrd="0" presId="urn:microsoft.com/office/officeart/2005/8/layout/matrix3"/>
    <dgm:cxn modelId="{EC654395-B659-4154-82CD-2A3DBB08130E}" srcId="{065DBFA4-75F7-4223-807D-DD1AAB8FCF66}" destId="{AF2162DB-3CCF-49EA-8377-B178E5854576}" srcOrd="3" destOrd="0" parTransId="{13CC78A6-2C54-4205-94E1-D3E2F24C9A58}" sibTransId="{BFB21603-205A-4C39-B2D1-7C95D47D6F24}"/>
    <dgm:cxn modelId="{6DC737BE-A31D-460A-ADB1-3512F10BC019}" srcId="{065DBFA4-75F7-4223-807D-DD1AAB8FCF66}" destId="{A97E8343-8C01-46BB-A44E-CD6C84DBC8D7}" srcOrd="4" destOrd="0" parTransId="{2231F375-17ED-43BB-8A62-BC1888CCB6BC}" sibTransId="{D148EA3F-1F1A-41A5-814B-C9E74D066201}"/>
    <dgm:cxn modelId="{BA8647F2-8241-4CBC-80CD-832E42144367}" type="presParOf" srcId="{367FE344-4238-4A28-A650-9EADFD69B60F}" destId="{0E84DFA2-9D64-4350-9E10-70707D363DD4}" srcOrd="0" destOrd="0" presId="urn:microsoft.com/office/officeart/2005/8/layout/matrix3"/>
    <dgm:cxn modelId="{314FC480-FC56-447E-95E7-73DB61D366C9}" type="presParOf" srcId="{367FE344-4238-4A28-A650-9EADFD69B60F}" destId="{BEE48A76-E957-4441-A548-B9B67AE7357C}" srcOrd="1" destOrd="0" presId="urn:microsoft.com/office/officeart/2005/8/layout/matrix3"/>
    <dgm:cxn modelId="{168679B6-59D6-4BD1-BB25-BA7C98DE5ADF}" type="presParOf" srcId="{367FE344-4238-4A28-A650-9EADFD69B60F}" destId="{68C10147-2BDF-4834-B952-9FB4810AD02D}" srcOrd="2" destOrd="0" presId="urn:microsoft.com/office/officeart/2005/8/layout/matrix3"/>
    <dgm:cxn modelId="{B9841B18-7A83-4255-A89E-DD838A406CD7}" type="presParOf" srcId="{367FE344-4238-4A28-A650-9EADFD69B60F}" destId="{62714F5F-822B-4A8C-91D2-7185C2DB0773}" srcOrd="3" destOrd="0" presId="urn:microsoft.com/office/officeart/2005/8/layout/matrix3"/>
    <dgm:cxn modelId="{92763085-BBFB-4EE1-8929-967F45F4819B}" type="presParOf" srcId="{367FE344-4238-4A28-A650-9EADFD69B60F}" destId="{5FDEDBA9-05AE-4D66-85BB-6B4BD05BBE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7E3E9-8710-4D72-8D23-87A02B9B411E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21884-8FA6-4537-8DFF-37D25BF29128}">
      <dgm:prSet/>
      <dgm:spPr/>
      <dgm:t>
        <a:bodyPr/>
        <a:lstStyle/>
        <a:p>
          <a:r>
            <a:rPr lang="en-US" dirty="0"/>
            <a:t>In autosomal dominant disorders; an affected person will </a:t>
          </a:r>
          <a:r>
            <a:rPr lang="en-US" dirty="0">
              <a:solidFill>
                <a:srgbClr val="FF0000"/>
              </a:solidFill>
            </a:rPr>
            <a:t>usually</a:t>
          </a:r>
          <a:r>
            <a:rPr lang="en-US" dirty="0"/>
            <a:t> have an affected parent.</a:t>
          </a:r>
        </a:p>
      </dgm:t>
    </dgm:pt>
    <dgm:pt modelId="{75F81D6D-B7FA-458A-B1AA-98DE937779B3}" type="parTrans" cxnId="{28376EB7-58CB-4BE9-82D2-3B464093202B}">
      <dgm:prSet/>
      <dgm:spPr/>
      <dgm:t>
        <a:bodyPr/>
        <a:lstStyle/>
        <a:p>
          <a:endParaRPr lang="en-US"/>
        </a:p>
      </dgm:t>
    </dgm:pt>
    <dgm:pt modelId="{DEF553BF-10CE-421F-BC14-77DE2FE526EB}" type="sibTrans" cxnId="{28376EB7-58CB-4BE9-82D2-3B464093202B}">
      <dgm:prSet/>
      <dgm:spPr/>
      <dgm:t>
        <a:bodyPr/>
        <a:lstStyle/>
        <a:p>
          <a:endParaRPr lang="en-US"/>
        </a:p>
      </dgm:t>
    </dgm:pt>
    <dgm:pt modelId="{A5E07CF5-7DF2-4F1F-9F4C-BF3E9E15951E}">
      <dgm:prSet/>
      <dgm:spPr/>
      <dgm:t>
        <a:bodyPr/>
        <a:lstStyle/>
        <a:p>
          <a:r>
            <a:rPr lang="en-US" dirty="0"/>
            <a:t>However, this is </a:t>
          </a:r>
          <a:r>
            <a:rPr lang="en-US" dirty="0">
              <a:solidFill>
                <a:srgbClr val="FF0000"/>
              </a:solidFill>
            </a:rPr>
            <a:t>not always</a:t>
          </a:r>
          <a:r>
            <a:rPr lang="en-US" dirty="0"/>
            <a:t> the case and it is </a:t>
          </a:r>
          <a:r>
            <a:rPr lang="en-US" dirty="0">
              <a:solidFill>
                <a:srgbClr val="FF0000"/>
              </a:solidFill>
            </a:rPr>
            <a:t>not unusual</a:t>
          </a:r>
          <a:r>
            <a:rPr lang="en-US" dirty="0"/>
            <a:t> for a trait to appear in an individual when there is no family history of the disorder. </a:t>
          </a:r>
        </a:p>
      </dgm:t>
    </dgm:pt>
    <dgm:pt modelId="{9B04A465-2C0A-4F3B-B3C2-78A3F5A24617}" type="parTrans" cxnId="{9D395962-DD0D-434F-84BA-6B2B37EB6EC8}">
      <dgm:prSet/>
      <dgm:spPr/>
      <dgm:t>
        <a:bodyPr/>
        <a:lstStyle/>
        <a:p>
          <a:endParaRPr lang="en-US"/>
        </a:p>
      </dgm:t>
    </dgm:pt>
    <dgm:pt modelId="{A05D3FF7-E4E4-408A-92BD-8726DD0D9D27}" type="sibTrans" cxnId="{9D395962-DD0D-434F-84BA-6B2B37EB6EC8}">
      <dgm:prSet/>
      <dgm:spPr/>
      <dgm:t>
        <a:bodyPr/>
        <a:lstStyle/>
        <a:p>
          <a:endParaRPr lang="en-US"/>
        </a:p>
      </dgm:t>
    </dgm:pt>
    <dgm:pt modelId="{DD79C1B0-BADF-4266-BC43-D7D3B310FFFE}">
      <dgm:prSet/>
      <dgm:spPr/>
      <dgm:t>
        <a:bodyPr/>
        <a:lstStyle/>
        <a:p>
          <a:r>
            <a:rPr lang="en-US" dirty="0"/>
            <a:t>The sudden unexpected appearance of a condition arising as a result of a mistake occurring in the transmission of a gene is called a </a:t>
          </a:r>
          <a:r>
            <a:rPr lang="en-US" dirty="0">
              <a:solidFill>
                <a:srgbClr val="FF0000"/>
              </a:solidFill>
            </a:rPr>
            <a:t>new mutation</a:t>
          </a:r>
          <a:r>
            <a:rPr lang="en-US" dirty="0"/>
            <a:t>.</a:t>
          </a:r>
        </a:p>
      </dgm:t>
    </dgm:pt>
    <dgm:pt modelId="{4DCDF342-A5A0-4A0C-AE5D-B636BB4DBCD3}" type="parTrans" cxnId="{0C0CCC8D-E244-4C06-801B-694793E52D2E}">
      <dgm:prSet/>
      <dgm:spPr/>
      <dgm:t>
        <a:bodyPr/>
        <a:lstStyle/>
        <a:p>
          <a:endParaRPr lang="en-US"/>
        </a:p>
      </dgm:t>
    </dgm:pt>
    <dgm:pt modelId="{E77E6AEA-2194-4CEC-9290-CF0CE66CAD91}" type="sibTrans" cxnId="{0C0CCC8D-E244-4C06-801B-694793E52D2E}">
      <dgm:prSet/>
      <dgm:spPr/>
      <dgm:t>
        <a:bodyPr/>
        <a:lstStyle/>
        <a:p>
          <a:endParaRPr lang="en-US"/>
        </a:p>
      </dgm:t>
    </dgm:pt>
    <dgm:pt modelId="{58E61A91-54D7-4E27-8BE0-D673E6A20456}" type="pres">
      <dgm:prSet presAssocID="{48E7E3E9-8710-4D72-8D23-87A02B9B411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1AEECAE-4705-4CA7-BA4A-7C8D7BBFCB29}" type="pres">
      <dgm:prSet presAssocID="{FC221884-8FA6-4537-8DFF-37D25BF29128}" presName="circle1" presStyleLbl="node1" presStyleIdx="0" presStyleCnt="3"/>
      <dgm:spPr/>
    </dgm:pt>
    <dgm:pt modelId="{12F4F514-31C9-4E03-9AB3-A37BFDC91751}" type="pres">
      <dgm:prSet presAssocID="{FC221884-8FA6-4537-8DFF-37D25BF29128}" presName="space" presStyleCnt="0"/>
      <dgm:spPr/>
    </dgm:pt>
    <dgm:pt modelId="{2B26CE0A-478E-42CC-8485-3C8ABA7E34BB}" type="pres">
      <dgm:prSet presAssocID="{FC221884-8FA6-4537-8DFF-37D25BF29128}" presName="rect1" presStyleLbl="alignAcc1" presStyleIdx="0" presStyleCnt="3"/>
      <dgm:spPr/>
    </dgm:pt>
    <dgm:pt modelId="{D1AC00F0-0FE3-40A5-B68D-E89F18D9AF19}" type="pres">
      <dgm:prSet presAssocID="{A5E07CF5-7DF2-4F1F-9F4C-BF3E9E15951E}" presName="vertSpace2" presStyleLbl="node1" presStyleIdx="0" presStyleCnt="3"/>
      <dgm:spPr/>
    </dgm:pt>
    <dgm:pt modelId="{F9F99B73-1E6E-49AC-B0C3-7B79F24E407D}" type="pres">
      <dgm:prSet presAssocID="{A5E07CF5-7DF2-4F1F-9F4C-BF3E9E15951E}" presName="circle2" presStyleLbl="node1" presStyleIdx="1" presStyleCnt="3"/>
      <dgm:spPr/>
    </dgm:pt>
    <dgm:pt modelId="{E097DA43-218E-4542-8EE9-9E023E94D898}" type="pres">
      <dgm:prSet presAssocID="{A5E07CF5-7DF2-4F1F-9F4C-BF3E9E15951E}" presName="rect2" presStyleLbl="alignAcc1" presStyleIdx="1" presStyleCnt="3"/>
      <dgm:spPr/>
    </dgm:pt>
    <dgm:pt modelId="{A5645EFB-6F19-4C59-9D78-23253549C9BB}" type="pres">
      <dgm:prSet presAssocID="{DD79C1B0-BADF-4266-BC43-D7D3B310FFFE}" presName="vertSpace3" presStyleLbl="node1" presStyleIdx="1" presStyleCnt="3"/>
      <dgm:spPr/>
    </dgm:pt>
    <dgm:pt modelId="{6F5A6715-5FCE-4AAF-825F-50470FCD7677}" type="pres">
      <dgm:prSet presAssocID="{DD79C1B0-BADF-4266-BC43-D7D3B310FFFE}" presName="circle3" presStyleLbl="node1" presStyleIdx="2" presStyleCnt="3"/>
      <dgm:spPr/>
    </dgm:pt>
    <dgm:pt modelId="{14EFDD65-C703-427B-8C81-2AE844239B8A}" type="pres">
      <dgm:prSet presAssocID="{DD79C1B0-BADF-4266-BC43-D7D3B310FFFE}" presName="rect3" presStyleLbl="alignAcc1" presStyleIdx="2" presStyleCnt="3"/>
      <dgm:spPr/>
    </dgm:pt>
    <dgm:pt modelId="{51E7947E-EEF7-4DA7-A15E-E28812F7254E}" type="pres">
      <dgm:prSet presAssocID="{FC221884-8FA6-4537-8DFF-37D25BF29128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3C110FB-1B38-4ECF-9828-80950558A4BE}" type="pres">
      <dgm:prSet presAssocID="{A5E07CF5-7DF2-4F1F-9F4C-BF3E9E15951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26CFE23E-1E78-4132-A564-0B97312C748C}" type="pres">
      <dgm:prSet presAssocID="{DD79C1B0-BADF-4266-BC43-D7D3B310FFF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5401002-95BD-465F-A4DE-35D2B477EC91}" type="presOf" srcId="{A5E07CF5-7DF2-4F1F-9F4C-BF3E9E15951E}" destId="{E097DA43-218E-4542-8EE9-9E023E94D898}" srcOrd="0" destOrd="0" presId="urn:microsoft.com/office/officeart/2005/8/layout/target3"/>
    <dgm:cxn modelId="{26D44110-4670-4125-85AF-176FB07C7510}" type="presOf" srcId="{DD79C1B0-BADF-4266-BC43-D7D3B310FFFE}" destId="{26CFE23E-1E78-4132-A564-0B97312C748C}" srcOrd="1" destOrd="0" presId="urn:microsoft.com/office/officeart/2005/8/layout/target3"/>
    <dgm:cxn modelId="{9D395962-DD0D-434F-84BA-6B2B37EB6EC8}" srcId="{48E7E3E9-8710-4D72-8D23-87A02B9B411E}" destId="{A5E07CF5-7DF2-4F1F-9F4C-BF3E9E15951E}" srcOrd="1" destOrd="0" parTransId="{9B04A465-2C0A-4F3B-B3C2-78A3F5A24617}" sibTransId="{A05D3FF7-E4E4-408A-92BD-8726DD0D9D27}"/>
    <dgm:cxn modelId="{B5FCF546-3ABE-4666-BD08-9E71DA235104}" type="presOf" srcId="{A5E07CF5-7DF2-4F1F-9F4C-BF3E9E15951E}" destId="{63C110FB-1B38-4ECF-9828-80950558A4BE}" srcOrd="1" destOrd="0" presId="urn:microsoft.com/office/officeart/2005/8/layout/target3"/>
    <dgm:cxn modelId="{E59C095A-81B8-4CCA-A64E-765A56C9E3B6}" type="presOf" srcId="{DD79C1B0-BADF-4266-BC43-D7D3B310FFFE}" destId="{14EFDD65-C703-427B-8C81-2AE844239B8A}" srcOrd="0" destOrd="0" presId="urn:microsoft.com/office/officeart/2005/8/layout/target3"/>
    <dgm:cxn modelId="{C902A77A-2DC9-412B-B3B9-3131D2370683}" type="presOf" srcId="{48E7E3E9-8710-4D72-8D23-87A02B9B411E}" destId="{58E61A91-54D7-4E27-8BE0-D673E6A20456}" srcOrd="0" destOrd="0" presId="urn:microsoft.com/office/officeart/2005/8/layout/target3"/>
    <dgm:cxn modelId="{0C0CCC8D-E244-4C06-801B-694793E52D2E}" srcId="{48E7E3E9-8710-4D72-8D23-87A02B9B411E}" destId="{DD79C1B0-BADF-4266-BC43-D7D3B310FFFE}" srcOrd="2" destOrd="0" parTransId="{4DCDF342-A5A0-4A0C-AE5D-B636BB4DBCD3}" sibTransId="{E77E6AEA-2194-4CEC-9290-CF0CE66CAD91}"/>
    <dgm:cxn modelId="{CC51D8AE-269F-4DC6-9750-52A4BBFF48AE}" type="presOf" srcId="{FC221884-8FA6-4537-8DFF-37D25BF29128}" destId="{2B26CE0A-478E-42CC-8485-3C8ABA7E34BB}" srcOrd="0" destOrd="0" presId="urn:microsoft.com/office/officeart/2005/8/layout/target3"/>
    <dgm:cxn modelId="{28376EB7-58CB-4BE9-82D2-3B464093202B}" srcId="{48E7E3E9-8710-4D72-8D23-87A02B9B411E}" destId="{FC221884-8FA6-4537-8DFF-37D25BF29128}" srcOrd="0" destOrd="0" parTransId="{75F81D6D-B7FA-458A-B1AA-98DE937779B3}" sibTransId="{DEF553BF-10CE-421F-BC14-77DE2FE526EB}"/>
    <dgm:cxn modelId="{9A6892EC-92F8-4915-B959-DD5934D36B4C}" type="presOf" srcId="{FC221884-8FA6-4537-8DFF-37D25BF29128}" destId="{51E7947E-EEF7-4DA7-A15E-E28812F7254E}" srcOrd="1" destOrd="0" presId="urn:microsoft.com/office/officeart/2005/8/layout/target3"/>
    <dgm:cxn modelId="{EAB42038-896B-4F3B-811D-F8C6AAD68121}" type="presParOf" srcId="{58E61A91-54D7-4E27-8BE0-D673E6A20456}" destId="{C1AEECAE-4705-4CA7-BA4A-7C8D7BBFCB29}" srcOrd="0" destOrd="0" presId="urn:microsoft.com/office/officeart/2005/8/layout/target3"/>
    <dgm:cxn modelId="{D811E97A-F8F5-4FF8-8104-B2378E8650CA}" type="presParOf" srcId="{58E61A91-54D7-4E27-8BE0-D673E6A20456}" destId="{12F4F514-31C9-4E03-9AB3-A37BFDC91751}" srcOrd="1" destOrd="0" presId="urn:microsoft.com/office/officeart/2005/8/layout/target3"/>
    <dgm:cxn modelId="{A407F220-04C3-4FA4-B9B6-9C4133260059}" type="presParOf" srcId="{58E61A91-54D7-4E27-8BE0-D673E6A20456}" destId="{2B26CE0A-478E-42CC-8485-3C8ABA7E34BB}" srcOrd="2" destOrd="0" presId="urn:microsoft.com/office/officeart/2005/8/layout/target3"/>
    <dgm:cxn modelId="{14CE56A4-50DB-4A1B-A59A-94E91AD0AC1D}" type="presParOf" srcId="{58E61A91-54D7-4E27-8BE0-D673E6A20456}" destId="{D1AC00F0-0FE3-40A5-B68D-E89F18D9AF19}" srcOrd="3" destOrd="0" presId="urn:microsoft.com/office/officeart/2005/8/layout/target3"/>
    <dgm:cxn modelId="{D07B09EF-3B15-4849-9A40-337B31C20479}" type="presParOf" srcId="{58E61A91-54D7-4E27-8BE0-D673E6A20456}" destId="{F9F99B73-1E6E-49AC-B0C3-7B79F24E407D}" srcOrd="4" destOrd="0" presId="urn:microsoft.com/office/officeart/2005/8/layout/target3"/>
    <dgm:cxn modelId="{DBEA2010-FF0F-4515-B74E-16FAAB3361BA}" type="presParOf" srcId="{58E61A91-54D7-4E27-8BE0-D673E6A20456}" destId="{E097DA43-218E-4542-8EE9-9E023E94D898}" srcOrd="5" destOrd="0" presId="urn:microsoft.com/office/officeart/2005/8/layout/target3"/>
    <dgm:cxn modelId="{9BD9A598-E75F-43D6-8681-10135F5CB82B}" type="presParOf" srcId="{58E61A91-54D7-4E27-8BE0-D673E6A20456}" destId="{A5645EFB-6F19-4C59-9D78-23253549C9BB}" srcOrd="6" destOrd="0" presId="urn:microsoft.com/office/officeart/2005/8/layout/target3"/>
    <dgm:cxn modelId="{DC64F5EC-9E70-4732-A3DC-169F258D4936}" type="presParOf" srcId="{58E61A91-54D7-4E27-8BE0-D673E6A20456}" destId="{6F5A6715-5FCE-4AAF-825F-50470FCD7677}" srcOrd="7" destOrd="0" presId="urn:microsoft.com/office/officeart/2005/8/layout/target3"/>
    <dgm:cxn modelId="{1C812FC5-09A1-4DA0-B9CE-1321A68B5490}" type="presParOf" srcId="{58E61A91-54D7-4E27-8BE0-D673E6A20456}" destId="{14EFDD65-C703-427B-8C81-2AE844239B8A}" srcOrd="8" destOrd="0" presId="urn:microsoft.com/office/officeart/2005/8/layout/target3"/>
    <dgm:cxn modelId="{18EF755D-67AB-44CB-92A5-E8B075244E87}" type="presParOf" srcId="{58E61A91-54D7-4E27-8BE0-D673E6A20456}" destId="{51E7947E-EEF7-4DA7-A15E-E28812F7254E}" srcOrd="9" destOrd="0" presId="urn:microsoft.com/office/officeart/2005/8/layout/target3"/>
    <dgm:cxn modelId="{19FC961C-04DB-4949-BB9B-0E61129F9AB8}" type="presParOf" srcId="{58E61A91-54D7-4E27-8BE0-D673E6A20456}" destId="{63C110FB-1B38-4ECF-9828-80950558A4BE}" srcOrd="10" destOrd="0" presId="urn:microsoft.com/office/officeart/2005/8/layout/target3"/>
    <dgm:cxn modelId="{1193AAE9-71E1-4F53-ADA8-A7742272B1F8}" type="presParOf" srcId="{58E61A91-54D7-4E27-8BE0-D673E6A20456}" destId="{26CFE23E-1E78-4132-A564-0B97312C748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BF74E-49C8-4BE3-B97B-83F611D75BBE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B5F49-FFAE-4396-AC9E-C96066F4412A}">
      <dgm:prSet phldrT="[Text]" custT="1"/>
      <dgm:spPr/>
      <dgm:t>
        <a:bodyPr/>
        <a:lstStyle/>
        <a:p>
          <a:r>
            <a:rPr lang="en-US" sz="1400" dirty="0"/>
            <a:t>Achondroplasia</a:t>
          </a:r>
        </a:p>
      </dgm:t>
    </dgm:pt>
    <dgm:pt modelId="{33557900-B215-4BDC-B182-84B387E70062}" type="parTrans" cxnId="{BE8047CD-B85E-4ED1-8CC6-2564C799B5B9}">
      <dgm:prSet/>
      <dgm:spPr/>
      <dgm:t>
        <a:bodyPr/>
        <a:lstStyle/>
        <a:p>
          <a:endParaRPr lang="en-US" sz="2400"/>
        </a:p>
      </dgm:t>
    </dgm:pt>
    <dgm:pt modelId="{F9AF32BD-E041-4908-9F92-0394D78FCE0A}" type="sibTrans" cxnId="{BE8047CD-B85E-4ED1-8CC6-2564C799B5B9}">
      <dgm:prSet/>
      <dgm:spPr/>
      <dgm:t>
        <a:bodyPr/>
        <a:lstStyle/>
        <a:p>
          <a:endParaRPr lang="en-US" sz="2400"/>
        </a:p>
      </dgm:t>
    </dgm:pt>
    <dgm:pt modelId="{0FF4A7A2-BDE7-45A8-B54E-CC4D4BC2C05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900" dirty="0"/>
            <a:t>A form of short-limbed dwarfism, in which the parents usually have normal stature</a:t>
          </a:r>
        </a:p>
      </dgm:t>
    </dgm:pt>
    <dgm:pt modelId="{D4FED068-585B-431E-AE3B-58353BA25BDA}" type="parTrans" cxnId="{BC241875-9998-4A10-894D-BBD08CDB918D}">
      <dgm:prSet/>
      <dgm:spPr/>
      <dgm:t>
        <a:bodyPr/>
        <a:lstStyle/>
        <a:p>
          <a:endParaRPr lang="en-US" sz="2400"/>
        </a:p>
      </dgm:t>
    </dgm:pt>
    <dgm:pt modelId="{99223967-6F1A-4606-9244-5E43B2A234BD}" type="sibTrans" cxnId="{BC241875-9998-4A10-894D-BBD08CDB918D}">
      <dgm:prSet/>
      <dgm:spPr/>
      <dgm:t>
        <a:bodyPr/>
        <a:lstStyle/>
        <a:p>
          <a:endParaRPr lang="en-US" sz="2400"/>
        </a:p>
      </dgm:t>
    </dgm:pt>
    <dgm:pt modelId="{22BECE53-8321-4E8F-8B49-4B678BE70697}">
      <dgm:prSet custT="1"/>
      <dgm:spPr/>
      <dgm:t>
        <a:bodyPr/>
        <a:lstStyle/>
        <a:p>
          <a:r>
            <a:rPr lang="en-US" sz="900" dirty="0"/>
            <a:t>Diagnosis/testing:</a:t>
          </a:r>
        </a:p>
      </dgm:t>
    </dgm:pt>
    <dgm:pt modelId="{56582135-A591-41ED-BB21-2A6E18A72072}" type="parTrans" cxnId="{C3530A6F-BFC9-4263-802A-595E6222AD82}">
      <dgm:prSet/>
      <dgm:spPr/>
      <dgm:t>
        <a:bodyPr/>
        <a:lstStyle/>
        <a:p>
          <a:endParaRPr lang="en-US" sz="2400"/>
        </a:p>
      </dgm:t>
    </dgm:pt>
    <dgm:pt modelId="{00DCF245-EA41-4349-B374-C5A440E953EF}" type="sibTrans" cxnId="{C3530A6F-BFC9-4263-802A-595E6222AD82}">
      <dgm:prSet/>
      <dgm:spPr/>
      <dgm:t>
        <a:bodyPr/>
        <a:lstStyle/>
        <a:p>
          <a:endParaRPr lang="en-US" sz="2400"/>
        </a:p>
      </dgm:t>
    </dgm:pt>
    <dgm:pt modelId="{7BBDEF3C-75FD-41B2-8DE1-8434967D10FD}">
      <dgm:prSet custT="1"/>
      <dgm:spPr/>
      <dgm:t>
        <a:bodyPr/>
        <a:lstStyle/>
        <a:p>
          <a:r>
            <a:rPr lang="en-US" sz="900" dirty="0"/>
            <a:t>Molecular genetic tests: mutation in the FGFR3 gene on chromosome 4p16.3 (coding for fibroblast growth factor receptor 3)</a:t>
          </a:r>
        </a:p>
      </dgm:t>
    </dgm:pt>
    <dgm:pt modelId="{EDD22C46-B598-4E02-8E6F-0A5D7B426813}" type="parTrans" cxnId="{EDFF20BB-71C6-418F-806F-1783C69CD149}">
      <dgm:prSet/>
      <dgm:spPr/>
      <dgm:t>
        <a:bodyPr/>
        <a:lstStyle/>
        <a:p>
          <a:endParaRPr lang="en-US" sz="2400"/>
        </a:p>
      </dgm:t>
    </dgm:pt>
    <dgm:pt modelId="{68004A2E-44C4-4C40-A2AB-DA4818A09480}" type="sibTrans" cxnId="{EDFF20BB-71C6-418F-806F-1783C69CD149}">
      <dgm:prSet/>
      <dgm:spPr/>
      <dgm:t>
        <a:bodyPr/>
        <a:lstStyle/>
        <a:p>
          <a:endParaRPr lang="en-US" sz="2400"/>
        </a:p>
      </dgm:t>
    </dgm:pt>
    <dgm:pt modelId="{5EBE7AA4-0E2E-4BF7-9A9C-7A23E3844DED}">
      <dgm:prSet custT="1"/>
      <dgm:spPr/>
      <dgm:t>
        <a:bodyPr/>
        <a:lstStyle/>
        <a:p>
          <a:r>
            <a:rPr lang="en-US" sz="900"/>
            <a:t>The offspring of persons with Achondroplasia had a 50% chance of having Achondroplasia</a:t>
          </a:r>
          <a:endParaRPr lang="en-US" sz="900" dirty="0"/>
        </a:p>
      </dgm:t>
    </dgm:pt>
    <dgm:pt modelId="{1CF48536-7BD9-487B-989A-C32FE7D310D4}" type="parTrans" cxnId="{3D8AC1DE-0DF4-4FAF-9F5B-A004662056EC}">
      <dgm:prSet/>
      <dgm:spPr/>
      <dgm:t>
        <a:bodyPr/>
        <a:lstStyle/>
        <a:p>
          <a:endParaRPr lang="en-US" sz="2400"/>
        </a:p>
      </dgm:t>
    </dgm:pt>
    <dgm:pt modelId="{579E12A3-3688-4750-BC7F-F73F118E85A0}" type="sibTrans" cxnId="{3D8AC1DE-0DF4-4FAF-9F5B-A004662056EC}">
      <dgm:prSet/>
      <dgm:spPr/>
      <dgm:t>
        <a:bodyPr/>
        <a:lstStyle/>
        <a:p>
          <a:endParaRPr lang="en-US" sz="2400"/>
        </a:p>
      </dgm:t>
    </dgm:pt>
    <dgm:pt modelId="{BE140A55-9AC1-4AE1-B4EB-C3CF8F977AD4}">
      <dgm:prSet custT="1"/>
      <dgm:spPr/>
      <dgm:t>
        <a:bodyPr/>
        <a:lstStyle/>
        <a:p>
          <a:r>
            <a:rPr lang="en-US" sz="900" dirty="0"/>
            <a:t>What other possible explanations for the 'sudden' appearance of this disorder?</a:t>
          </a:r>
        </a:p>
      </dgm:t>
    </dgm:pt>
    <dgm:pt modelId="{A762B7C9-3ECE-4B51-BCA0-615C88016868}" type="parTrans" cxnId="{344F1DDC-A0A1-4A10-9DEE-FE21AB71F73C}">
      <dgm:prSet/>
      <dgm:spPr/>
      <dgm:t>
        <a:bodyPr/>
        <a:lstStyle/>
        <a:p>
          <a:endParaRPr lang="en-US" sz="2400"/>
        </a:p>
      </dgm:t>
    </dgm:pt>
    <dgm:pt modelId="{416794ED-E828-4ACA-907C-01DE26E1AF2B}" type="sibTrans" cxnId="{344F1DDC-A0A1-4A10-9DEE-FE21AB71F73C}">
      <dgm:prSet/>
      <dgm:spPr/>
      <dgm:t>
        <a:bodyPr/>
        <a:lstStyle/>
        <a:p>
          <a:endParaRPr lang="en-US" sz="2400"/>
        </a:p>
      </dgm:t>
    </dgm:pt>
    <dgm:pt modelId="{3EBEE203-284D-440D-98EF-3CA3E056F555}">
      <dgm:prSet custT="1"/>
      <dgm:spPr/>
      <dgm:t>
        <a:bodyPr/>
        <a:lstStyle/>
        <a:p>
          <a:r>
            <a:rPr lang="en-US" sz="900"/>
            <a:t>non-penetrance: One of the parents might be heterozygous for the mutant allele but so mildly affected that it has not previously been detected</a:t>
          </a:r>
          <a:endParaRPr lang="en-US" sz="900" dirty="0"/>
        </a:p>
      </dgm:t>
    </dgm:pt>
    <dgm:pt modelId="{7856AAF0-81D5-413E-851B-5BE101B45F5A}" type="parTrans" cxnId="{4724EEC7-4B1F-4643-8EDC-E584F39DEF19}">
      <dgm:prSet/>
      <dgm:spPr/>
      <dgm:t>
        <a:bodyPr/>
        <a:lstStyle/>
        <a:p>
          <a:endParaRPr lang="en-US" sz="2400"/>
        </a:p>
      </dgm:t>
    </dgm:pt>
    <dgm:pt modelId="{A00D4B0E-03D2-4D02-A88F-C86FFE785D96}" type="sibTrans" cxnId="{4724EEC7-4B1F-4643-8EDC-E584F39DEF19}">
      <dgm:prSet/>
      <dgm:spPr/>
      <dgm:t>
        <a:bodyPr/>
        <a:lstStyle/>
        <a:p>
          <a:endParaRPr lang="en-US" sz="2400"/>
        </a:p>
      </dgm:t>
    </dgm:pt>
    <dgm:pt modelId="{B73B54C7-E946-468B-8D12-7C92E9409ECD}">
      <dgm:prSet custT="1"/>
      <dgm:spPr/>
      <dgm:t>
        <a:bodyPr/>
        <a:lstStyle/>
        <a:p>
          <a:r>
            <a:rPr lang="en-US" sz="900"/>
            <a:t>Variable expressivity </a:t>
          </a:r>
          <a:endParaRPr lang="en-US" sz="900" dirty="0"/>
        </a:p>
      </dgm:t>
    </dgm:pt>
    <dgm:pt modelId="{21F58178-89A5-4D43-AB62-E1CA94B12D10}" type="parTrans" cxnId="{A3AA347B-AA1D-4457-B00A-A21EFFA122F7}">
      <dgm:prSet/>
      <dgm:spPr/>
      <dgm:t>
        <a:bodyPr/>
        <a:lstStyle/>
        <a:p>
          <a:endParaRPr lang="en-US" sz="2400"/>
        </a:p>
      </dgm:t>
    </dgm:pt>
    <dgm:pt modelId="{C6F7FFF0-EBCE-4D64-A3FD-C2CFDF56C45F}" type="sibTrans" cxnId="{A3AA347B-AA1D-4457-B00A-A21EFFA122F7}">
      <dgm:prSet/>
      <dgm:spPr/>
      <dgm:t>
        <a:bodyPr/>
        <a:lstStyle/>
        <a:p>
          <a:endParaRPr lang="en-US" sz="2400"/>
        </a:p>
      </dgm:t>
    </dgm:pt>
    <dgm:pt modelId="{BDF1A2D5-4DF4-49CD-8A31-C93FFDCB07A9}">
      <dgm:prSet custT="1"/>
      <dgm:spPr/>
      <dgm:t>
        <a:bodyPr/>
        <a:lstStyle/>
        <a:p>
          <a:r>
            <a:rPr lang="en-US" sz="900"/>
            <a:t>the family relationships not being as stated, e.g. non-paternity</a:t>
          </a:r>
          <a:endParaRPr lang="en-US" sz="900" dirty="0"/>
        </a:p>
      </dgm:t>
    </dgm:pt>
    <dgm:pt modelId="{8F275256-457E-4A8B-8396-63B80B494A6E}" type="parTrans" cxnId="{CA541AA3-C246-4A6A-A3D6-13263F20A29E}">
      <dgm:prSet/>
      <dgm:spPr/>
      <dgm:t>
        <a:bodyPr/>
        <a:lstStyle/>
        <a:p>
          <a:endParaRPr lang="en-US" sz="2400"/>
        </a:p>
      </dgm:t>
    </dgm:pt>
    <dgm:pt modelId="{9DE84D71-1065-48E3-9588-36DB6DAA829C}" type="sibTrans" cxnId="{CA541AA3-C246-4A6A-A3D6-13263F20A29E}">
      <dgm:prSet/>
      <dgm:spPr/>
      <dgm:t>
        <a:bodyPr/>
        <a:lstStyle/>
        <a:p>
          <a:endParaRPr lang="en-US" sz="2400"/>
        </a:p>
      </dgm:t>
    </dgm:pt>
    <dgm:pt modelId="{F6F84C1C-AFED-4647-B783-9A0063FC13ED}">
      <dgm:prSet custT="1"/>
      <dgm:spPr/>
      <dgm:t>
        <a:bodyPr/>
        <a:lstStyle/>
        <a:p>
          <a:r>
            <a:rPr lang="en-US" sz="900" dirty="0"/>
            <a:t>Characteristic clinical and radiographic finding</a:t>
          </a:r>
        </a:p>
      </dgm:t>
    </dgm:pt>
    <dgm:pt modelId="{EF2E8B54-AB27-4E0B-BEAB-A0756CFB4EA1}" type="parTrans" cxnId="{99D8702E-E920-45F3-BB2C-6A9CBF923E28}">
      <dgm:prSet/>
      <dgm:spPr/>
      <dgm:t>
        <a:bodyPr/>
        <a:lstStyle/>
        <a:p>
          <a:endParaRPr lang="en-US" sz="2400"/>
        </a:p>
      </dgm:t>
    </dgm:pt>
    <dgm:pt modelId="{27D79D23-7972-4F96-87BD-BC76D4DD80FC}" type="sibTrans" cxnId="{99D8702E-E920-45F3-BB2C-6A9CBF923E28}">
      <dgm:prSet/>
      <dgm:spPr/>
      <dgm:t>
        <a:bodyPr/>
        <a:lstStyle/>
        <a:p>
          <a:endParaRPr lang="en-US" sz="2400"/>
        </a:p>
      </dgm:t>
    </dgm:pt>
    <dgm:pt modelId="{DD59AF65-8A4E-453D-A64E-3B36BDD7C17D}" type="pres">
      <dgm:prSet presAssocID="{BE3BF74E-49C8-4BE3-B97B-83F611D75BBE}" presName="vert0" presStyleCnt="0">
        <dgm:presLayoutVars>
          <dgm:dir/>
          <dgm:animOne val="branch"/>
          <dgm:animLvl val="lvl"/>
        </dgm:presLayoutVars>
      </dgm:prSet>
      <dgm:spPr/>
    </dgm:pt>
    <dgm:pt modelId="{23B3AE98-E228-4361-B374-95659ACB7CD3}" type="pres">
      <dgm:prSet presAssocID="{A30B5F49-FFAE-4396-AC9E-C96066F4412A}" presName="thickLine" presStyleLbl="alignNode1" presStyleIdx="0" presStyleCnt="1"/>
      <dgm:spPr/>
    </dgm:pt>
    <dgm:pt modelId="{41235911-E2F1-440B-AD0F-5570BBA59A69}" type="pres">
      <dgm:prSet presAssocID="{A30B5F49-FFAE-4396-AC9E-C96066F4412A}" presName="horz1" presStyleCnt="0"/>
      <dgm:spPr/>
    </dgm:pt>
    <dgm:pt modelId="{1F1D688B-9E2B-4CE0-87E5-E08B8A1A9D77}" type="pres">
      <dgm:prSet presAssocID="{A30B5F49-FFAE-4396-AC9E-C96066F4412A}" presName="tx1" presStyleLbl="revTx" presStyleIdx="0" presStyleCnt="10"/>
      <dgm:spPr/>
    </dgm:pt>
    <dgm:pt modelId="{1CC8907B-3504-44B8-B727-5D347257256F}" type="pres">
      <dgm:prSet presAssocID="{A30B5F49-FFAE-4396-AC9E-C96066F4412A}" presName="vert1" presStyleCnt="0"/>
      <dgm:spPr/>
    </dgm:pt>
    <dgm:pt modelId="{A03933BD-23EC-439B-ADA2-3E43ED8EE631}" type="pres">
      <dgm:prSet presAssocID="{0FF4A7A2-BDE7-45A8-B54E-CC4D4BC2C051}" presName="vertSpace2a" presStyleCnt="0"/>
      <dgm:spPr/>
    </dgm:pt>
    <dgm:pt modelId="{D51AA2BE-637D-495C-8ECA-F7B13EDC6FD9}" type="pres">
      <dgm:prSet presAssocID="{0FF4A7A2-BDE7-45A8-B54E-CC4D4BC2C051}" presName="horz2" presStyleCnt="0"/>
      <dgm:spPr/>
    </dgm:pt>
    <dgm:pt modelId="{66C93F0C-1E0B-49D9-B93B-630C9CA092BF}" type="pres">
      <dgm:prSet presAssocID="{0FF4A7A2-BDE7-45A8-B54E-CC4D4BC2C051}" presName="horzSpace2" presStyleCnt="0"/>
      <dgm:spPr/>
    </dgm:pt>
    <dgm:pt modelId="{1D9387A9-B60E-4393-BD59-831A3C255848}" type="pres">
      <dgm:prSet presAssocID="{0FF4A7A2-BDE7-45A8-B54E-CC4D4BC2C051}" presName="tx2" presStyleLbl="revTx" presStyleIdx="1" presStyleCnt="10"/>
      <dgm:spPr/>
    </dgm:pt>
    <dgm:pt modelId="{A22414CB-1BF9-424C-9B43-D02EA77CCA7E}" type="pres">
      <dgm:prSet presAssocID="{0FF4A7A2-BDE7-45A8-B54E-CC4D4BC2C051}" presName="vert2" presStyleCnt="0"/>
      <dgm:spPr/>
    </dgm:pt>
    <dgm:pt modelId="{35BEB5E5-4F96-42B3-86AF-0DF7BE384C37}" type="pres">
      <dgm:prSet presAssocID="{0FF4A7A2-BDE7-45A8-B54E-CC4D4BC2C051}" presName="thinLine2b" presStyleLbl="callout" presStyleIdx="0" presStyleCnt="7" custLinFactY="-78378" custLinFactNeighborX="0" custLinFactNeighborY="-100000"/>
      <dgm:spPr/>
    </dgm:pt>
    <dgm:pt modelId="{F883C432-5B27-4383-9BA1-8297DC4A7812}" type="pres">
      <dgm:prSet presAssocID="{0FF4A7A2-BDE7-45A8-B54E-CC4D4BC2C051}" presName="vertSpace2b" presStyleCnt="0"/>
      <dgm:spPr/>
    </dgm:pt>
    <dgm:pt modelId="{01831324-2C80-40A9-94B2-CC32FA66E6D5}" type="pres">
      <dgm:prSet presAssocID="{22BECE53-8321-4E8F-8B49-4B678BE70697}" presName="horz2" presStyleCnt="0"/>
      <dgm:spPr/>
    </dgm:pt>
    <dgm:pt modelId="{E1930084-8D6A-4D72-978D-F160923D531A}" type="pres">
      <dgm:prSet presAssocID="{22BECE53-8321-4E8F-8B49-4B678BE70697}" presName="horzSpace2" presStyleCnt="0"/>
      <dgm:spPr/>
    </dgm:pt>
    <dgm:pt modelId="{8A445259-9F16-447F-889C-70DA9DE2084E}" type="pres">
      <dgm:prSet presAssocID="{22BECE53-8321-4E8F-8B49-4B678BE70697}" presName="tx2" presStyleLbl="revTx" presStyleIdx="2" presStyleCnt="10" custScaleX="83620" custScaleY="62406"/>
      <dgm:spPr/>
    </dgm:pt>
    <dgm:pt modelId="{0BAFB769-950E-4CC4-8C5D-C788A5BD7E84}" type="pres">
      <dgm:prSet presAssocID="{22BECE53-8321-4E8F-8B49-4B678BE70697}" presName="vert2" presStyleCnt="0"/>
      <dgm:spPr/>
    </dgm:pt>
    <dgm:pt modelId="{3EED2E6C-EF0A-49DF-9E29-FD69708514EE}" type="pres">
      <dgm:prSet presAssocID="{F6F84C1C-AFED-4647-B783-9A0063FC13ED}" presName="horz3" presStyleCnt="0"/>
      <dgm:spPr/>
    </dgm:pt>
    <dgm:pt modelId="{1626EBE2-48E5-41E8-830E-9B0344B728BC}" type="pres">
      <dgm:prSet presAssocID="{F6F84C1C-AFED-4647-B783-9A0063FC13ED}" presName="horzSpace3" presStyleCnt="0"/>
      <dgm:spPr/>
    </dgm:pt>
    <dgm:pt modelId="{F1D86AF1-0F8E-4399-9716-70A005D2B8A3}" type="pres">
      <dgm:prSet presAssocID="{F6F84C1C-AFED-4647-B783-9A0063FC13ED}" presName="tx3" presStyleLbl="revTx" presStyleIdx="3" presStyleCnt="10" custScaleX="103900" custScaleY="60014" custLinFactNeighborX="0" custLinFactNeighborY="-17392"/>
      <dgm:spPr/>
    </dgm:pt>
    <dgm:pt modelId="{A597111D-1D11-4EDF-B68E-E9957ED4025D}" type="pres">
      <dgm:prSet presAssocID="{F6F84C1C-AFED-4647-B783-9A0063FC13ED}" presName="vert3" presStyleCnt="0"/>
      <dgm:spPr/>
    </dgm:pt>
    <dgm:pt modelId="{C12A50BC-55CF-44E0-9A71-1F6697D88D94}" type="pres">
      <dgm:prSet presAssocID="{27D79D23-7972-4F96-87BD-BC76D4DD80FC}" presName="thinLine3" presStyleLbl="callout" presStyleIdx="1" presStyleCnt="7" custLinFactNeighborX="3896" custLinFactNeighborY="-30846"/>
      <dgm:spPr/>
    </dgm:pt>
    <dgm:pt modelId="{A18045C8-AADD-47C7-B0DC-57F59A9C784D}" type="pres">
      <dgm:prSet presAssocID="{7BBDEF3C-75FD-41B2-8DE1-8434967D10FD}" presName="horz3" presStyleCnt="0"/>
      <dgm:spPr/>
    </dgm:pt>
    <dgm:pt modelId="{0E86E839-7DEC-48BA-94AC-5D7095651C77}" type="pres">
      <dgm:prSet presAssocID="{7BBDEF3C-75FD-41B2-8DE1-8434967D10FD}" presName="horzSpace3" presStyleCnt="0"/>
      <dgm:spPr/>
    </dgm:pt>
    <dgm:pt modelId="{FCF5F2CA-026C-47D6-8453-515F9AB3842A}" type="pres">
      <dgm:prSet presAssocID="{7BBDEF3C-75FD-41B2-8DE1-8434967D10FD}" presName="tx3" presStyleLbl="revTx" presStyleIdx="4" presStyleCnt="10" custLinFactNeighborX="0" custLinFactNeighborY="-21124"/>
      <dgm:spPr/>
    </dgm:pt>
    <dgm:pt modelId="{2AA87D64-54CA-433F-91FA-4B36FC3E4B9F}" type="pres">
      <dgm:prSet presAssocID="{7BBDEF3C-75FD-41B2-8DE1-8434967D10FD}" presName="vert3" presStyleCnt="0"/>
      <dgm:spPr/>
    </dgm:pt>
    <dgm:pt modelId="{0DA00A7F-5F58-43DB-8D4B-791A23452250}" type="pres">
      <dgm:prSet presAssocID="{22BECE53-8321-4E8F-8B49-4B678BE70697}" presName="thinLine2b" presStyleLbl="callout" presStyleIdx="2" presStyleCnt="7" custLinFactY="-100000" custLinFactNeighborX="-1525" custLinFactNeighborY="-166452"/>
      <dgm:spPr/>
    </dgm:pt>
    <dgm:pt modelId="{29F1F284-D83B-4E66-AEFD-E421B61EC9D6}" type="pres">
      <dgm:prSet presAssocID="{22BECE53-8321-4E8F-8B49-4B678BE70697}" presName="vertSpace2b" presStyleCnt="0"/>
      <dgm:spPr/>
    </dgm:pt>
    <dgm:pt modelId="{4A9334AE-FF8F-41DA-A3D4-90C5209285FD}" type="pres">
      <dgm:prSet presAssocID="{5EBE7AA4-0E2E-4BF7-9A9C-7A23E3844DED}" presName="horz2" presStyleCnt="0"/>
      <dgm:spPr/>
    </dgm:pt>
    <dgm:pt modelId="{A646C591-5256-4E47-A322-ADAF5534ABBC}" type="pres">
      <dgm:prSet presAssocID="{5EBE7AA4-0E2E-4BF7-9A9C-7A23E3844DED}" presName="horzSpace2" presStyleCnt="0"/>
      <dgm:spPr/>
    </dgm:pt>
    <dgm:pt modelId="{B5B7E15C-903A-405B-8A1E-6F2E3BE9200B}" type="pres">
      <dgm:prSet presAssocID="{5EBE7AA4-0E2E-4BF7-9A9C-7A23E3844DED}" presName="tx2" presStyleLbl="revTx" presStyleIdx="5" presStyleCnt="10" custScaleX="98377" custScaleY="55694" custLinFactNeighborX="-3302" custLinFactNeighborY="-11459"/>
      <dgm:spPr/>
    </dgm:pt>
    <dgm:pt modelId="{B0E23AF7-CA20-4896-98D3-61799403C0F0}" type="pres">
      <dgm:prSet presAssocID="{5EBE7AA4-0E2E-4BF7-9A9C-7A23E3844DED}" presName="vert2" presStyleCnt="0"/>
      <dgm:spPr/>
    </dgm:pt>
    <dgm:pt modelId="{F3CB68E3-8D69-4E6A-AAE5-521C58815A52}" type="pres">
      <dgm:prSet presAssocID="{5EBE7AA4-0E2E-4BF7-9A9C-7A23E3844DED}" presName="thinLine2b" presStyleLbl="callout" presStyleIdx="3" presStyleCnt="7" custLinFactY="-201101" custLinFactNeighborX="-251" custLinFactNeighborY="-300000"/>
      <dgm:spPr/>
    </dgm:pt>
    <dgm:pt modelId="{8965EB4A-3560-4E38-A995-8D519100C525}" type="pres">
      <dgm:prSet presAssocID="{5EBE7AA4-0E2E-4BF7-9A9C-7A23E3844DED}" presName="vertSpace2b" presStyleCnt="0"/>
      <dgm:spPr/>
    </dgm:pt>
    <dgm:pt modelId="{D4573856-7650-4E97-85C2-5C371277B22B}" type="pres">
      <dgm:prSet presAssocID="{BE140A55-9AC1-4AE1-B4EB-C3CF8F977AD4}" presName="horz2" presStyleCnt="0"/>
      <dgm:spPr/>
    </dgm:pt>
    <dgm:pt modelId="{DD62EAC2-52B9-4F9B-B99E-FB2CAD4D0B7D}" type="pres">
      <dgm:prSet presAssocID="{BE140A55-9AC1-4AE1-B4EB-C3CF8F977AD4}" presName="horzSpace2" presStyleCnt="0"/>
      <dgm:spPr/>
    </dgm:pt>
    <dgm:pt modelId="{47BE5C86-6ABC-4A4B-A40A-537D70DE6A42}" type="pres">
      <dgm:prSet presAssocID="{BE140A55-9AC1-4AE1-B4EB-C3CF8F977AD4}" presName="tx2" presStyleLbl="revTx" presStyleIdx="6" presStyleCnt="10" custScaleX="92200" custScaleY="55405" custLinFactNeighborX="-589" custLinFactNeighborY="8107"/>
      <dgm:spPr/>
    </dgm:pt>
    <dgm:pt modelId="{D362535E-85AD-4DCD-9F0D-E9CC1556A762}" type="pres">
      <dgm:prSet presAssocID="{BE140A55-9AC1-4AE1-B4EB-C3CF8F977AD4}" presName="vert2" presStyleCnt="0"/>
      <dgm:spPr/>
    </dgm:pt>
    <dgm:pt modelId="{0E6492BB-997C-4C4C-BCA1-2F942F104051}" type="pres">
      <dgm:prSet presAssocID="{3EBEE203-284D-440D-98EF-3CA3E056F555}" presName="horz3" presStyleCnt="0"/>
      <dgm:spPr/>
    </dgm:pt>
    <dgm:pt modelId="{F386E5D0-84C3-40DC-B48C-F284AD5ABA8A}" type="pres">
      <dgm:prSet presAssocID="{3EBEE203-284D-440D-98EF-3CA3E056F555}" presName="horzSpace3" presStyleCnt="0"/>
      <dgm:spPr/>
    </dgm:pt>
    <dgm:pt modelId="{9EBE45E4-DE57-431D-B2BA-DF015FF5644C}" type="pres">
      <dgm:prSet presAssocID="{3EBEE203-284D-440D-98EF-3CA3E056F555}" presName="tx3" presStyleLbl="revTx" presStyleIdx="7" presStyleCnt="10" custLinFactNeighborY="-62102"/>
      <dgm:spPr/>
    </dgm:pt>
    <dgm:pt modelId="{A18924F9-878B-437A-BABA-144BC0EEDB05}" type="pres">
      <dgm:prSet presAssocID="{3EBEE203-284D-440D-98EF-3CA3E056F555}" presName="vert3" presStyleCnt="0"/>
      <dgm:spPr/>
    </dgm:pt>
    <dgm:pt modelId="{B6A64F66-CAEC-49EB-BA5E-7C63FDC371EE}" type="pres">
      <dgm:prSet presAssocID="{A00D4B0E-03D2-4D02-A88F-C86FFE785D96}" presName="thinLine3" presStyleLbl="callout" presStyleIdx="4" presStyleCnt="7"/>
      <dgm:spPr/>
    </dgm:pt>
    <dgm:pt modelId="{1F62F76A-6C54-41F1-A9E5-94C709CE30D5}" type="pres">
      <dgm:prSet presAssocID="{B73B54C7-E946-468B-8D12-7C92E9409ECD}" presName="horz3" presStyleCnt="0"/>
      <dgm:spPr/>
    </dgm:pt>
    <dgm:pt modelId="{36D718EC-CCDE-49D2-B617-CB715E7AF51B}" type="pres">
      <dgm:prSet presAssocID="{B73B54C7-E946-468B-8D12-7C92E9409ECD}" presName="horzSpace3" presStyleCnt="0"/>
      <dgm:spPr/>
    </dgm:pt>
    <dgm:pt modelId="{E51F8FB9-65DA-4E3F-8E97-816A85D9B013}" type="pres">
      <dgm:prSet presAssocID="{B73B54C7-E946-468B-8D12-7C92E9409ECD}" presName="tx3" presStyleLbl="revTx" presStyleIdx="8" presStyleCnt="10"/>
      <dgm:spPr/>
    </dgm:pt>
    <dgm:pt modelId="{A75119F6-4491-45ED-937E-0785B05E3490}" type="pres">
      <dgm:prSet presAssocID="{B73B54C7-E946-468B-8D12-7C92E9409ECD}" presName="vert3" presStyleCnt="0"/>
      <dgm:spPr/>
    </dgm:pt>
    <dgm:pt modelId="{7E8FD71B-58E0-40C3-94DF-2E38553104AB}" type="pres">
      <dgm:prSet presAssocID="{C6F7FFF0-EBCE-4D64-A3FD-C2CFDF56C45F}" presName="thinLine3" presStyleLbl="callout" presStyleIdx="5" presStyleCnt="7" custLinFactNeighborX="390" custLinFactNeighborY="-27770"/>
      <dgm:spPr/>
    </dgm:pt>
    <dgm:pt modelId="{41B575DD-6B51-4CA3-8489-62C9AF63ED58}" type="pres">
      <dgm:prSet presAssocID="{BDF1A2D5-4DF4-49CD-8A31-C93FFDCB07A9}" presName="horz3" presStyleCnt="0"/>
      <dgm:spPr/>
    </dgm:pt>
    <dgm:pt modelId="{EC4C98FC-54F2-48E3-B099-5F6ADB586D2A}" type="pres">
      <dgm:prSet presAssocID="{BDF1A2D5-4DF4-49CD-8A31-C93FFDCB07A9}" presName="horzSpace3" presStyleCnt="0"/>
      <dgm:spPr/>
    </dgm:pt>
    <dgm:pt modelId="{A65AA277-F983-4EE3-862D-9FF65B2EF96C}" type="pres">
      <dgm:prSet presAssocID="{BDF1A2D5-4DF4-49CD-8A31-C93FFDCB07A9}" presName="tx3" presStyleLbl="revTx" presStyleIdx="9" presStyleCnt="10" custLinFactNeighborY="-12933"/>
      <dgm:spPr/>
    </dgm:pt>
    <dgm:pt modelId="{C62FEB9F-9A96-42D3-BE78-79F19E6CB015}" type="pres">
      <dgm:prSet presAssocID="{BDF1A2D5-4DF4-49CD-8A31-C93FFDCB07A9}" presName="vert3" presStyleCnt="0"/>
      <dgm:spPr/>
    </dgm:pt>
    <dgm:pt modelId="{A6B8AFAC-3791-4056-BFA2-36CCF1BA5442}" type="pres">
      <dgm:prSet presAssocID="{BE140A55-9AC1-4AE1-B4EB-C3CF8F977AD4}" presName="thinLine2b" presStyleLbl="callout" presStyleIdx="6" presStyleCnt="7"/>
      <dgm:spPr/>
    </dgm:pt>
    <dgm:pt modelId="{9C27D785-840E-4C3B-BB3A-370C44E823AF}" type="pres">
      <dgm:prSet presAssocID="{BE140A55-9AC1-4AE1-B4EB-C3CF8F977AD4}" presName="vertSpace2b" presStyleCnt="0"/>
      <dgm:spPr/>
    </dgm:pt>
  </dgm:ptLst>
  <dgm:cxnLst>
    <dgm:cxn modelId="{F9E6AE1B-DE0B-409F-AA74-B8FF53C6EA7F}" type="presOf" srcId="{3EBEE203-284D-440D-98EF-3CA3E056F555}" destId="{9EBE45E4-DE57-431D-B2BA-DF015FF5644C}" srcOrd="0" destOrd="0" presId="urn:microsoft.com/office/officeart/2008/layout/LinedList"/>
    <dgm:cxn modelId="{D293E923-FDCD-41E7-A9DA-DEFBD1531FFC}" type="presOf" srcId="{7BBDEF3C-75FD-41B2-8DE1-8434967D10FD}" destId="{FCF5F2CA-026C-47D6-8453-515F9AB3842A}" srcOrd="0" destOrd="0" presId="urn:microsoft.com/office/officeart/2008/layout/LinedList"/>
    <dgm:cxn modelId="{99D8702E-E920-45F3-BB2C-6A9CBF923E28}" srcId="{22BECE53-8321-4E8F-8B49-4B678BE70697}" destId="{F6F84C1C-AFED-4647-B783-9A0063FC13ED}" srcOrd="0" destOrd="0" parTransId="{EF2E8B54-AB27-4E0B-BEAB-A0756CFB4EA1}" sibTransId="{27D79D23-7972-4F96-87BD-BC76D4DD80FC}"/>
    <dgm:cxn modelId="{F418133B-5F7A-4D2A-8BE8-B3F3C8CD5A16}" type="presOf" srcId="{B73B54C7-E946-468B-8D12-7C92E9409ECD}" destId="{E51F8FB9-65DA-4E3F-8E97-816A85D9B013}" srcOrd="0" destOrd="0" presId="urn:microsoft.com/office/officeart/2008/layout/LinedList"/>
    <dgm:cxn modelId="{C3530A6F-BFC9-4263-802A-595E6222AD82}" srcId="{A30B5F49-FFAE-4396-AC9E-C96066F4412A}" destId="{22BECE53-8321-4E8F-8B49-4B678BE70697}" srcOrd="1" destOrd="0" parTransId="{56582135-A591-41ED-BB21-2A6E18A72072}" sibTransId="{00DCF245-EA41-4349-B374-C5A440E953EF}"/>
    <dgm:cxn modelId="{B80E7D50-C1C0-4C9B-8E8B-0D2897BFFA0C}" type="presOf" srcId="{5EBE7AA4-0E2E-4BF7-9A9C-7A23E3844DED}" destId="{B5B7E15C-903A-405B-8A1E-6F2E3BE9200B}" srcOrd="0" destOrd="0" presId="urn:microsoft.com/office/officeart/2008/layout/LinedList"/>
    <dgm:cxn modelId="{BC241875-9998-4A10-894D-BBD08CDB918D}" srcId="{A30B5F49-FFAE-4396-AC9E-C96066F4412A}" destId="{0FF4A7A2-BDE7-45A8-B54E-CC4D4BC2C051}" srcOrd="0" destOrd="0" parTransId="{D4FED068-585B-431E-AE3B-58353BA25BDA}" sibTransId="{99223967-6F1A-4606-9244-5E43B2A234BD}"/>
    <dgm:cxn modelId="{A3AA347B-AA1D-4457-B00A-A21EFFA122F7}" srcId="{BE140A55-9AC1-4AE1-B4EB-C3CF8F977AD4}" destId="{B73B54C7-E946-468B-8D12-7C92E9409ECD}" srcOrd="1" destOrd="0" parTransId="{21F58178-89A5-4D43-AB62-E1CA94B12D10}" sibTransId="{C6F7FFF0-EBCE-4D64-A3FD-C2CFDF56C45F}"/>
    <dgm:cxn modelId="{2FE38384-95B6-4FEB-9F1C-57F9CAAF0989}" type="presOf" srcId="{A30B5F49-FFAE-4396-AC9E-C96066F4412A}" destId="{1F1D688B-9E2B-4CE0-87E5-E08B8A1A9D77}" srcOrd="0" destOrd="0" presId="urn:microsoft.com/office/officeart/2008/layout/LinedList"/>
    <dgm:cxn modelId="{30FBF289-A91A-4D55-8AAF-0AF27659D58F}" type="presOf" srcId="{0FF4A7A2-BDE7-45A8-B54E-CC4D4BC2C051}" destId="{1D9387A9-B60E-4393-BD59-831A3C255848}" srcOrd="0" destOrd="0" presId="urn:microsoft.com/office/officeart/2008/layout/LinedList"/>
    <dgm:cxn modelId="{CA541AA3-C246-4A6A-A3D6-13263F20A29E}" srcId="{BE140A55-9AC1-4AE1-B4EB-C3CF8F977AD4}" destId="{BDF1A2D5-4DF4-49CD-8A31-C93FFDCB07A9}" srcOrd="2" destOrd="0" parTransId="{8F275256-457E-4A8B-8396-63B80B494A6E}" sibTransId="{9DE84D71-1065-48E3-9588-36DB6DAA829C}"/>
    <dgm:cxn modelId="{E742FEAD-F030-454F-9ECA-37F4A9D3BC0D}" type="presOf" srcId="{22BECE53-8321-4E8F-8B49-4B678BE70697}" destId="{8A445259-9F16-447F-889C-70DA9DE2084E}" srcOrd="0" destOrd="0" presId="urn:microsoft.com/office/officeart/2008/layout/LinedList"/>
    <dgm:cxn modelId="{D93E41B4-31EB-44DE-A8EF-0DF984A7A299}" type="presOf" srcId="{BDF1A2D5-4DF4-49CD-8A31-C93FFDCB07A9}" destId="{A65AA277-F983-4EE3-862D-9FF65B2EF96C}" srcOrd="0" destOrd="0" presId="urn:microsoft.com/office/officeart/2008/layout/LinedList"/>
    <dgm:cxn modelId="{EDFF20BB-71C6-418F-806F-1783C69CD149}" srcId="{22BECE53-8321-4E8F-8B49-4B678BE70697}" destId="{7BBDEF3C-75FD-41B2-8DE1-8434967D10FD}" srcOrd="1" destOrd="0" parTransId="{EDD22C46-B598-4E02-8E6F-0A5D7B426813}" sibTransId="{68004A2E-44C4-4C40-A2AB-DA4818A09480}"/>
    <dgm:cxn modelId="{4724EEC7-4B1F-4643-8EDC-E584F39DEF19}" srcId="{BE140A55-9AC1-4AE1-B4EB-C3CF8F977AD4}" destId="{3EBEE203-284D-440D-98EF-3CA3E056F555}" srcOrd="0" destOrd="0" parTransId="{7856AAF0-81D5-413E-851B-5BE101B45F5A}" sibTransId="{A00D4B0E-03D2-4D02-A88F-C86FFE785D96}"/>
    <dgm:cxn modelId="{BE8047CD-B85E-4ED1-8CC6-2564C799B5B9}" srcId="{BE3BF74E-49C8-4BE3-B97B-83F611D75BBE}" destId="{A30B5F49-FFAE-4396-AC9E-C96066F4412A}" srcOrd="0" destOrd="0" parTransId="{33557900-B215-4BDC-B182-84B387E70062}" sibTransId="{F9AF32BD-E041-4908-9F92-0394D78FCE0A}"/>
    <dgm:cxn modelId="{344F1DDC-A0A1-4A10-9DEE-FE21AB71F73C}" srcId="{A30B5F49-FFAE-4396-AC9E-C96066F4412A}" destId="{BE140A55-9AC1-4AE1-B4EB-C3CF8F977AD4}" srcOrd="3" destOrd="0" parTransId="{A762B7C9-3ECE-4B51-BCA0-615C88016868}" sibTransId="{416794ED-E828-4ACA-907C-01DE26E1AF2B}"/>
    <dgm:cxn modelId="{3D8AC1DE-0DF4-4FAF-9F5B-A004662056EC}" srcId="{A30B5F49-FFAE-4396-AC9E-C96066F4412A}" destId="{5EBE7AA4-0E2E-4BF7-9A9C-7A23E3844DED}" srcOrd="2" destOrd="0" parTransId="{1CF48536-7BD9-487B-989A-C32FE7D310D4}" sibTransId="{579E12A3-3688-4750-BC7F-F73F118E85A0}"/>
    <dgm:cxn modelId="{501538E1-1524-40F7-B6F1-319B341A5AAC}" type="presOf" srcId="{BE140A55-9AC1-4AE1-B4EB-C3CF8F977AD4}" destId="{47BE5C86-6ABC-4A4B-A40A-537D70DE6A42}" srcOrd="0" destOrd="0" presId="urn:microsoft.com/office/officeart/2008/layout/LinedList"/>
    <dgm:cxn modelId="{C7CB6EF2-0223-49D6-8C0C-43D82571ED9A}" type="presOf" srcId="{F6F84C1C-AFED-4647-B783-9A0063FC13ED}" destId="{F1D86AF1-0F8E-4399-9716-70A005D2B8A3}" srcOrd="0" destOrd="0" presId="urn:microsoft.com/office/officeart/2008/layout/LinedList"/>
    <dgm:cxn modelId="{2DA520FF-F0DF-44BF-A902-B072722B35E3}" type="presOf" srcId="{BE3BF74E-49C8-4BE3-B97B-83F611D75BBE}" destId="{DD59AF65-8A4E-453D-A64E-3B36BDD7C17D}" srcOrd="0" destOrd="0" presId="urn:microsoft.com/office/officeart/2008/layout/LinedList"/>
    <dgm:cxn modelId="{74D20CF4-A36F-4202-BCDB-2C9720070D3A}" type="presParOf" srcId="{DD59AF65-8A4E-453D-A64E-3B36BDD7C17D}" destId="{23B3AE98-E228-4361-B374-95659ACB7CD3}" srcOrd="0" destOrd="0" presId="urn:microsoft.com/office/officeart/2008/layout/LinedList"/>
    <dgm:cxn modelId="{10410580-401B-4191-AE02-E96A31669C5D}" type="presParOf" srcId="{DD59AF65-8A4E-453D-A64E-3B36BDD7C17D}" destId="{41235911-E2F1-440B-AD0F-5570BBA59A69}" srcOrd="1" destOrd="0" presId="urn:microsoft.com/office/officeart/2008/layout/LinedList"/>
    <dgm:cxn modelId="{59873B5D-1462-4376-A9C1-1D27F04160BC}" type="presParOf" srcId="{41235911-E2F1-440B-AD0F-5570BBA59A69}" destId="{1F1D688B-9E2B-4CE0-87E5-E08B8A1A9D77}" srcOrd="0" destOrd="0" presId="urn:microsoft.com/office/officeart/2008/layout/LinedList"/>
    <dgm:cxn modelId="{A5322CDB-739F-42E8-A47E-C56D8EAF1528}" type="presParOf" srcId="{41235911-E2F1-440B-AD0F-5570BBA59A69}" destId="{1CC8907B-3504-44B8-B727-5D347257256F}" srcOrd="1" destOrd="0" presId="urn:microsoft.com/office/officeart/2008/layout/LinedList"/>
    <dgm:cxn modelId="{302AF78F-362A-4279-8B7C-305F6FAE66A6}" type="presParOf" srcId="{1CC8907B-3504-44B8-B727-5D347257256F}" destId="{A03933BD-23EC-439B-ADA2-3E43ED8EE631}" srcOrd="0" destOrd="0" presId="urn:microsoft.com/office/officeart/2008/layout/LinedList"/>
    <dgm:cxn modelId="{355BBB83-7D3B-48EE-B042-3695B44B39A3}" type="presParOf" srcId="{1CC8907B-3504-44B8-B727-5D347257256F}" destId="{D51AA2BE-637D-495C-8ECA-F7B13EDC6FD9}" srcOrd="1" destOrd="0" presId="urn:microsoft.com/office/officeart/2008/layout/LinedList"/>
    <dgm:cxn modelId="{5DD8EA68-B530-4CDA-96D1-064619EC7845}" type="presParOf" srcId="{D51AA2BE-637D-495C-8ECA-F7B13EDC6FD9}" destId="{66C93F0C-1E0B-49D9-B93B-630C9CA092BF}" srcOrd="0" destOrd="0" presId="urn:microsoft.com/office/officeart/2008/layout/LinedList"/>
    <dgm:cxn modelId="{EAD479E5-779C-40B0-BF11-8707EF5891F5}" type="presParOf" srcId="{D51AA2BE-637D-495C-8ECA-F7B13EDC6FD9}" destId="{1D9387A9-B60E-4393-BD59-831A3C255848}" srcOrd="1" destOrd="0" presId="urn:microsoft.com/office/officeart/2008/layout/LinedList"/>
    <dgm:cxn modelId="{9B5ACA1D-E5B8-496D-BC0C-FC1186B54F1D}" type="presParOf" srcId="{D51AA2BE-637D-495C-8ECA-F7B13EDC6FD9}" destId="{A22414CB-1BF9-424C-9B43-D02EA77CCA7E}" srcOrd="2" destOrd="0" presId="urn:microsoft.com/office/officeart/2008/layout/LinedList"/>
    <dgm:cxn modelId="{514D2FAB-4D28-46E9-AD2F-62513329E0D4}" type="presParOf" srcId="{1CC8907B-3504-44B8-B727-5D347257256F}" destId="{35BEB5E5-4F96-42B3-86AF-0DF7BE384C37}" srcOrd="2" destOrd="0" presId="urn:microsoft.com/office/officeart/2008/layout/LinedList"/>
    <dgm:cxn modelId="{3F71AC78-F7F2-4451-ABF6-3289023720EE}" type="presParOf" srcId="{1CC8907B-3504-44B8-B727-5D347257256F}" destId="{F883C432-5B27-4383-9BA1-8297DC4A7812}" srcOrd="3" destOrd="0" presId="urn:microsoft.com/office/officeart/2008/layout/LinedList"/>
    <dgm:cxn modelId="{3521751B-7966-4D38-94A0-D97E05BD4FC3}" type="presParOf" srcId="{1CC8907B-3504-44B8-B727-5D347257256F}" destId="{01831324-2C80-40A9-94B2-CC32FA66E6D5}" srcOrd="4" destOrd="0" presId="urn:microsoft.com/office/officeart/2008/layout/LinedList"/>
    <dgm:cxn modelId="{1ADEB9E9-6A5D-4A6D-816C-130DFB39A7D7}" type="presParOf" srcId="{01831324-2C80-40A9-94B2-CC32FA66E6D5}" destId="{E1930084-8D6A-4D72-978D-F160923D531A}" srcOrd="0" destOrd="0" presId="urn:microsoft.com/office/officeart/2008/layout/LinedList"/>
    <dgm:cxn modelId="{972CEA26-8D86-4A30-83E7-56D6FB59DF57}" type="presParOf" srcId="{01831324-2C80-40A9-94B2-CC32FA66E6D5}" destId="{8A445259-9F16-447F-889C-70DA9DE2084E}" srcOrd="1" destOrd="0" presId="urn:microsoft.com/office/officeart/2008/layout/LinedList"/>
    <dgm:cxn modelId="{71E2ED48-37E8-433C-8F00-5473C8952C06}" type="presParOf" srcId="{01831324-2C80-40A9-94B2-CC32FA66E6D5}" destId="{0BAFB769-950E-4CC4-8C5D-C788A5BD7E84}" srcOrd="2" destOrd="0" presId="urn:microsoft.com/office/officeart/2008/layout/LinedList"/>
    <dgm:cxn modelId="{3862AA20-63CB-475A-B9D3-0B1995AEBEE3}" type="presParOf" srcId="{0BAFB769-950E-4CC4-8C5D-C788A5BD7E84}" destId="{3EED2E6C-EF0A-49DF-9E29-FD69708514EE}" srcOrd="0" destOrd="0" presId="urn:microsoft.com/office/officeart/2008/layout/LinedList"/>
    <dgm:cxn modelId="{5C9941C5-163D-4A89-94E7-C3BADE161C85}" type="presParOf" srcId="{3EED2E6C-EF0A-49DF-9E29-FD69708514EE}" destId="{1626EBE2-48E5-41E8-830E-9B0344B728BC}" srcOrd="0" destOrd="0" presId="urn:microsoft.com/office/officeart/2008/layout/LinedList"/>
    <dgm:cxn modelId="{D2E647CF-2340-4319-BB6C-0518C9A748F0}" type="presParOf" srcId="{3EED2E6C-EF0A-49DF-9E29-FD69708514EE}" destId="{F1D86AF1-0F8E-4399-9716-70A005D2B8A3}" srcOrd="1" destOrd="0" presId="urn:microsoft.com/office/officeart/2008/layout/LinedList"/>
    <dgm:cxn modelId="{F1762BC0-E48D-4946-AC31-0FFE160D1435}" type="presParOf" srcId="{3EED2E6C-EF0A-49DF-9E29-FD69708514EE}" destId="{A597111D-1D11-4EDF-B68E-E9957ED4025D}" srcOrd="2" destOrd="0" presId="urn:microsoft.com/office/officeart/2008/layout/LinedList"/>
    <dgm:cxn modelId="{38361836-C666-48E0-B1A5-6FAEB6E639D1}" type="presParOf" srcId="{0BAFB769-950E-4CC4-8C5D-C788A5BD7E84}" destId="{C12A50BC-55CF-44E0-9A71-1F6697D88D94}" srcOrd="1" destOrd="0" presId="urn:microsoft.com/office/officeart/2008/layout/LinedList"/>
    <dgm:cxn modelId="{FE7F474F-EC58-4A54-A57B-EE8D6BCA7954}" type="presParOf" srcId="{0BAFB769-950E-4CC4-8C5D-C788A5BD7E84}" destId="{A18045C8-AADD-47C7-B0DC-57F59A9C784D}" srcOrd="2" destOrd="0" presId="urn:microsoft.com/office/officeart/2008/layout/LinedList"/>
    <dgm:cxn modelId="{968B5720-AC4F-46C9-B369-B2A4B6A8B944}" type="presParOf" srcId="{A18045C8-AADD-47C7-B0DC-57F59A9C784D}" destId="{0E86E839-7DEC-48BA-94AC-5D7095651C77}" srcOrd="0" destOrd="0" presId="urn:microsoft.com/office/officeart/2008/layout/LinedList"/>
    <dgm:cxn modelId="{C2371BA7-75D3-441A-93DB-0D613016674E}" type="presParOf" srcId="{A18045C8-AADD-47C7-B0DC-57F59A9C784D}" destId="{FCF5F2CA-026C-47D6-8453-515F9AB3842A}" srcOrd="1" destOrd="0" presId="urn:microsoft.com/office/officeart/2008/layout/LinedList"/>
    <dgm:cxn modelId="{CF663F5D-895C-4600-B4C8-56C763EDFFF2}" type="presParOf" srcId="{A18045C8-AADD-47C7-B0DC-57F59A9C784D}" destId="{2AA87D64-54CA-433F-91FA-4B36FC3E4B9F}" srcOrd="2" destOrd="0" presId="urn:microsoft.com/office/officeart/2008/layout/LinedList"/>
    <dgm:cxn modelId="{D512915A-9416-431F-89DA-B052DF56A4FE}" type="presParOf" srcId="{1CC8907B-3504-44B8-B727-5D347257256F}" destId="{0DA00A7F-5F58-43DB-8D4B-791A23452250}" srcOrd="5" destOrd="0" presId="urn:microsoft.com/office/officeart/2008/layout/LinedList"/>
    <dgm:cxn modelId="{F08DA7C1-4026-4F43-A6D2-72B06B94BD08}" type="presParOf" srcId="{1CC8907B-3504-44B8-B727-5D347257256F}" destId="{29F1F284-D83B-4E66-AEFD-E421B61EC9D6}" srcOrd="6" destOrd="0" presId="urn:microsoft.com/office/officeart/2008/layout/LinedList"/>
    <dgm:cxn modelId="{36CC58D7-818A-4D84-81FA-73D794BCF366}" type="presParOf" srcId="{1CC8907B-3504-44B8-B727-5D347257256F}" destId="{4A9334AE-FF8F-41DA-A3D4-90C5209285FD}" srcOrd="7" destOrd="0" presId="urn:microsoft.com/office/officeart/2008/layout/LinedList"/>
    <dgm:cxn modelId="{618D6A68-7CD9-4C81-85D6-2A01BC4B26C0}" type="presParOf" srcId="{4A9334AE-FF8F-41DA-A3D4-90C5209285FD}" destId="{A646C591-5256-4E47-A322-ADAF5534ABBC}" srcOrd="0" destOrd="0" presId="urn:microsoft.com/office/officeart/2008/layout/LinedList"/>
    <dgm:cxn modelId="{C911623C-9394-42F4-8CB5-5CE0F0A70D2E}" type="presParOf" srcId="{4A9334AE-FF8F-41DA-A3D4-90C5209285FD}" destId="{B5B7E15C-903A-405B-8A1E-6F2E3BE9200B}" srcOrd="1" destOrd="0" presId="urn:microsoft.com/office/officeart/2008/layout/LinedList"/>
    <dgm:cxn modelId="{8DC72F0F-AA81-4B94-B178-8DC06BC0F1F8}" type="presParOf" srcId="{4A9334AE-FF8F-41DA-A3D4-90C5209285FD}" destId="{B0E23AF7-CA20-4896-98D3-61799403C0F0}" srcOrd="2" destOrd="0" presId="urn:microsoft.com/office/officeart/2008/layout/LinedList"/>
    <dgm:cxn modelId="{60AA6E44-BDDF-482F-9014-4C6C873CAF4F}" type="presParOf" srcId="{1CC8907B-3504-44B8-B727-5D347257256F}" destId="{F3CB68E3-8D69-4E6A-AAE5-521C58815A52}" srcOrd="8" destOrd="0" presId="urn:microsoft.com/office/officeart/2008/layout/LinedList"/>
    <dgm:cxn modelId="{939CC59D-0178-41EE-AA59-579528AB94B0}" type="presParOf" srcId="{1CC8907B-3504-44B8-B727-5D347257256F}" destId="{8965EB4A-3560-4E38-A995-8D519100C525}" srcOrd="9" destOrd="0" presId="urn:microsoft.com/office/officeart/2008/layout/LinedList"/>
    <dgm:cxn modelId="{42AA5ECD-84B4-4817-B561-0207188CA641}" type="presParOf" srcId="{1CC8907B-3504-44B8-B727-5D347257256F}" destId="{D4573856-7650-4E97-85C2-5C371277B22B}" srcOrd="10" destOrd="0" presId="urn:microsoft.com/office/officeart/2008/layout/LinedList"/>
    <dgm:cxn modelId="{5BB1AC32-6787-4AD1-B92A-E3544B516893}" type="presParOf" srcId="{D4573856-7650-4E97-85C2-5C371277B22B}" destId="{DD62EAC2-52B9-4F9B-B99E-FB2CAD4D0B7D}" srcOrd="0" destOrd="0" presId="urn:microsoft.com/office/officeart/2008/layout/LinedList"/>
    <dgm:cxn modelId="{657B8C1A-E6BD-4CB8-B3B3-EAC1AA15FDB5}" type="presParOf" srcId="{D4573856-7650-4E97-85C2-5C371277B22B}" destId="{47BE5C86-6ABC-4A4B-A40A-537D70DE6A42}" srcOrd="1" destOrd="0" presId="urn:microsoft.com/office/officeart/2008/layout/LinedList"/>
    <dgm:cxn modelId="{0DDCFE5A-B2AB-498B-BB29-C4F9B6A9DB7D}" type="presParOf" srcId="{D4573856-7650-4E97-85C2-5C371277B22B}" destId="{D362535E-85AD-4DCD-9F0D-E9CC1556A762}" srcOrd="2" destOrd="0" presId="urn:microsoft.com/office/officeart/2008/layout/LinedList"/>
    <dgm:cxn modelId="{269C07C4-425F-4289-A5B4-D39AB171E080}" type="presParOf" srcId="{D362535E-85AD-4DCD-9F0D-E9CC1556A762}" destId="{0E6492BB-997C-4C4C-BCA1-2F942F104051}" srcOrd="0" destOrd="0" presId="urn:microsoft.com/office/officeart/2008/layout/LinedList"/>
    <dgm:cxn modelId="{254A7B6C-AC6C-49A7-B307-2740C8C2D4E1}" type="presParOf" srcId="{0E6492BB-997C-4C4C-BCA1-2F942F104051}" destId="{F386E5D0-84C3-40DC-B48C-F284AD5ABA8A}" srcOrd="0" destOrd="0" presId="urn:microsoft.com/office/officeart/2008/layout/LinedList"/>
    <dgm:cxn modelId="{9DB6E395-AF31-4903-8DDD-D4CE464D0EA0}" type="presParOf" srcId="{0E6492BB-997C-4C4C-BCA1-2F942F104051}" destId="{9EBE45E4-DE57-431D-B2BA-DF015FF5644C}" srcOrd="1" destOrd="0" presId="urn:microsoft.com/office/officeart/2008/layout/LinedList"/>
    <dgm:cxn modelId="{24FD933E-C8B2-4D2F-B60B-CEF764D90C3F}" type="presParOf" srcId="{0E6492BB-997C-4C4C-BCA1-2F942F104051}" destId="{A18924F9-878B-437A-BABA-144BC0EEDB05}" srcOrd="2" destOrd="0" presId="urn:microsoft.com/office/officeart/2008/layout/LinedList"/>
    <dgm:cxn modelId="{E73F2F9D-2B1F-4E8D-BF77-DC3BFFE198B2}" type="presParOf" srcId="{D362535E-85AD-4DCD-9F0D-E9CC1556A762}" destId="{B6A64F66-CAEC-49EB-BA5E-7C63FDC371EE}" srcOrd="1" destOrd="0" presId="urn:microsoft.com/office/officeart/2008/layout/LinedList"/>
    <dgm:cxn modelId="{9F210BE1-7E8C-4A94-8D27-95EB9DE93EC3}" type="presParOf" srcId="{D362535E-85AD-4DCD-9F0D-E9CC1556A762}" destId="{1F62F76A-6C54-41F1-A9E5-94C709CE30D5}" srcOrd="2" destOrd="0" presId="urn:microsoft.com/office/officeart/2008/layout/LinedList"/>
    <dgm:cxn modelId="{53340A51-1A1D-4884-828F-107546CBC719}" type="presParOf" srcId="{1F62F76A-6C54-41F1-A9E5-94C709CE30D5}" destId="{36D718EC-CCDE-49D2-B617-CB715E7AF51B}" srcOrd="0" destOrd="0" presId="urn:microsoft.com/office/officeart/2008/layout/LinedList"/>
    <dgm:cxn modelId="{0EDD1C90-3725-4FBB-9F19-75F9B9B7B5ED}" type="presParOf" srcId="{1F62F76A-6C54-41F1-A9E5-94C709CE30D5}" destId="{E51F8FB9-65DA-4E3F-8E97-816A85D9B013}" srcOrd="1" destOrd="0" presId="urn:microsoft.com/office/officeart/2008/layout/LinedList"/>
    <dgm:cxn modelId="{73F75F3E-4676-40E1-A2DA-B28809D93E76}" type="presParOf" srcId="{1F62F76A-6C54-41F1-A9E5-94C709CE30D5}" destId="{A75119F6-4491-45ED-937E-0785B05E3490}" srcOrd="2" destOrd="0" presId="urn:microsoft.com/office/officeart/2008/layout/LinedList"/>
    <dgm:cxn modelId="{B44FC1AF-FD09-4C87-A57A-5196EACCC0F1}" type="presParOf" srcId="{D362535E-85AD-4DCD-9F0D-E9CC1556A762}" destId="{7E8FD71B-58E0-40C3-94DF-2E38553104AB}" srcOrd="3" destOrd="0" presId="urn:microsoft.com/office/officeart/2008/layout/LinedList"/>
    <dgm:cxn modelId="{541F10A6-FC1E-4AAE-80D8-60E712C05DB9}" type="presParOf" srcId="{D362535E-85AD-4DCD-9F0D-E9CC1556A762}" destId="{41B575DD-6B51-4CA3-8489-62C9AF63ED58}" srcOrd="4" destOrd="0" presId="urn:microsoft.com/office/officeart/2008/layout/LinedList"/>
    <dgm:cxn modelId="{79DFA4C8-947D-4A9D-9AD4-B7EA51922ED7}" type="presParOf" srcId="{41B575DD-6B51-4CA3-8489-62C9AF63ED58}" destId="{EC4C98FC-54F2-48E3-B099-5F6ADB586D2A}" srcOrd="0" destOrd="0" presId="urn:microsoft.com/office/officeart/2008/layout/LinedList"/>
    <dgm:cxn modelId="{7D6E5585-C52C-4B3C-A6F0-AA6341D797AD}" type="presParOf" srcId="{41B575DD-6B51-4CA3-8489-62C9AF63ED58}" destId="{A65AA277-F983-4EE3-862D-9FF65B2EF96C}" srcOrd="1" destOrd="0" presId="urn:microsoft.com/office/officeart/2008/layout/LinedList"/>
    <dgm:cxn modelId="{131E81C2-C9DB-47A3-B3F0-D2D02A1467FE}" type="presParOf" srcId="{41B575DD-6B51-4CA3-8489-62C9AF63ED58}" destId="{C62FEB9F-9A96-42D3-BE78-79F19E6CB015}" srcOrd="2" destOrd="0" presId="urn:microsoft.com/office/officeart/2008/layout/LinedList"/>
    <dgm:cxn modelId="{7E33E769-EED5-4B04-862E-E93040FAFAD2}" type="presParOf" srcId="{1CC8907B-3504-44B8-B727-5D347257256F}" destId="{A6B8AFAC-3791-4056-BFA2-36CCF1BA5442}" srcOrd="11" destOrd="0" presId="urn:microsoft.com/office/officeart/2008/layout/LinedList"/>
    <dgm:cxn modelId="{23CC3F4A-584B-4DD8-93B5-1D4346F3604F}" type="presParOf" srcId="{1CC8907B-3504-44B8-B727-5D347257256F}" destId="{9C27D785-840E-4C3B-BB3A-370C44E823A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E5E29A-411F-4E8F-8338-05AD55B9613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1B8B9-A8C1-4C0E-899B-4681BC0FF21D}">
      <dgm:prSet/>
      <dgm:spPr/>
      <dgm:t>
        <a:bodyPr/>
        <a:lstStyle/>
        <a:p>
          <a:r>
            <a:rPr lang="en-US" dirty="0"/>
            <a:t>The clinical features in autosomal dominant disorders can show striking variation from person to person, even in the same family.</a:t>
          </a:r>
        </a:p>
      </dgm:t>
    </dgm:pt>
    <dgm:pt modelId="{77CE0ED4-5E72-473F-A7D2-87C3E03C2B10}" type="parTrans" cxnId="{ACD5CC84-9499-47DF-8FE0-F9DA151F4142}">
      <dgm:prSet/>
      <dgm:spPr/>
      <dgm:t>
        <a:bodyPr/>
        <a:lstStyle/>
        <a:p>
          <a:endParaRPr lang="en-US"/>
        </a:p>
      </dgm:t>
    </dgm:pt>
    <dgm:pt modelId="{C456F752-FFC4-4EC8-9254-AF1F5B2393A2}" type="sibTrans" cxnId="{ACD5CC84-9499-47DF-8FE0-F9DA151F4142}">
      <dgm:prSet/>
      <dgm:spPr/>
      <dgm:t>
        <a:bodyPr/>
        <a:lstStyle/>
        <a:p>
          <a:endParaRPr lang="en-US"/>
        </a:p>
      </dgm:t>
    </dgm:pt>
    <dgm:pt modelId="{5055CAB4-23E3-42D6-8881-91D2899E333B}">
      <dgm:prSet/>
      <dgm:spPr/>
      <dgm:t>
        <a:bodyPr/>
        <a:lstStyle/>
        <a:p>
          <a:r>
            <a:rPr lang="en-US"/>
            <a:t>Example: </a:t>
          </a:r>
        </a:p>
      </dgm:t>
    </dgm:pt>
    <dgm:pt modelId="{BF95AE24-42F3-4131-86C7-CFFA22BE9708}" type="parTrans" cxnId="{2CCD4E39-A6AF-4102-AE28-0D6AF1B8131F}">
      <dgm:prSet/>
      <dgm:spPr/>
      <dgm:t>
        <a:bodyPr/>
        <a:lstStyle/>
        <a:p>
          <a:endParaRPr lang="en-US"/>
        </a:p>
      </dgm:t>
    </dgm:pt>
    <dgm:pt modelId="{F01F50BD-DD02-463E-AC93-3446DA5FD7B4}" type="sibTrans" cxnId="{2CCD4E39-A6AF-4102-AE28-0D6AF1B8131F}">
      <dgm:prSet/>
      <dgm:spPr/>
      <dgm:t>
        <a:bodyPr/>
        <a:lstStyle/>
        <a:p>
          <a:endParaRPr lang="en-US"/>
        </a:p>
      </dgm:t>
    </dgm:pt>
    <dgm:pt modelId="{D0B8BFEB-6155-45AB-B3A1-F90AA5235AEF}">
      <dgm:prSet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Autosomal dominant polycystic kidney disease</a:t>
          </a:r>
        </a:p>
      </dgm:t>
    </dgm:pt>
    <dgm:pt modelId="{34D9183E-1DEE-4DB8-9FE0-8428CF9248B6}" type="parTrans" cxnId="{9D66EA60-D4B6-40B2-B220-216FAE3FEE37}">
      <dgm:prSet/>
      <dgm:spPr/>
      <dgm:t>
        <a:bodyPr/>
        <a:lstStyle/>
        <a:p>
          <a:endParaRPr lang="en-US"/>
        </a:p>
      </dgm:t>
    </dgm:pt>
    <dgm:pt modelId="{4D82B4DD-4206-46A2-8AA9-2C7D4E20DC86}" type="sibTrans" cxnId="{9D66EA60-D4B6-40B2-B220-216FAE3FEE37}">
      <dgm:prSet/>
      <dgm:spPr/>
      <dgm:t>
        <a:bodyPr/>
        <a:lstStyle/>
        <a:p>
          <a:endParaRPr lang="en-US"/>
        </a:p>
      </dgm:t>
    </dgm:pt>
    <dgm:pt modelId="{D8979A5A-D337-4AA9-A165-7556500827F0}">
      <dgm:prSet/>
      <dgm:spPr/>
      <dgm:t>
        <a:bodyPr/>
        <a:lstStyle/>
        <a:p>
          <a:r>
            <a:rPr lang="en-US" dirty="0"/>
            <a:t>Some affected individuals develop </a:t>
          </a:r>
          <a:r>
            <a:rPr lang="en-US" dirty="0">
              <a:solidFill>
                <a:srgbClr val="FF0000"/>
              </a:solidFill>
            </a:rPr>
            <a:t>renal failure </a:t>
          </a:r>
          <a:r>
            <a:rPr lang="en-US" dirty="0"/>
            <a:t>in early adulthood</a:t>
          </a:r>
        </a:p>
      </dgm:t>
    </dgm:pt>
    <dgm:pt modelId="{B225987A-A530-4893-AF73-ADB26387AEE0}" type="parTrans" cxnId="{F1CC5C0E-1B4D-4209-BF4A-F6991B4E0B95}">
      <dgm:prSet/>
      <dgm:spPr/>
      <dgm:t>
        <a:bodyPr/>
        <a:lstStyle/>
        <a:p>
          <a:endParaRPr lang="en-US"/>
        </a:p>
      </dgm:t>
    </dgm:pt>
    <dgm:pt modelId="{10FFC867-6B0E-4A3F-A674-E4F24BF41A2A}" type="sibTrans" cxnId="{F1CC5C0E-1B4D-4209-BF4A-F6991B4E0B95}">
      <dgm:prSet/>
      <dgm:spPr/>
      <dgm:t>
        <a:bodyPr/>
        <a:lstStyle/>
        <a:p>
          <a:endParaRPr lang="en-US"/>
        </a:p>
      </dgm:t>
    </dgm:pt>
    <dgm:pt modelId="{F9F4F662-EC88-4756-911F-9BC5D50BD9D8}">
      <dgm:prSet/>
      <dgm:spPr/>
      <dgm:t>
        <a:bodyPr/>
        <a:lstStyle/>
        <a:p>
          <a:r>
            <a:rPr lang="en-US" dirty="0"/>
            <a:t>Others have just a </a:t>
          </a:r>
          <a:r>
            <a:rPr lang="en-US" dirty="0">
              <a:solidFill>
                <a:srgbClr val="FF0000"/>
              </a:solidFill>
            </a:rPr>
            <a:t>few renal cysts</a:t>
          </a:r>
          <a:r>
            <a:rPr lang="en-US" dirty="0"/>
            <a:t> that do not significantly affect renal function</a:t>
          </a:r>
        </a:p>
      </dgm:t>
    </dgm:pt>
    <dgm:pt modelId="{11ED9E5E-C9C9-45BF-A28B-F3BA76A970E5}" type="parTrans" cxnId="{2F4D6584-F08E-4764-B2F2-AF61436C8B3E}">
      <dgm:prSet/>
      <dgm:spPr/>
      <dgm:t>
        <a:bodyPr/>
        <a:lstStyle/>
        <a:p>
          <a:endParaRPr lang="en-US"/>
        </a:p>
      </dgm:t>
    </dgm:pt>
    <dgm:pt modelId="{C51453B9-0C79-4BDA-AFF3-7BD771D9289E}" type="sibTrans" cxnId="{2F4D6584-F08E-4764-B2F2-AF61436C8B3E}">
      <dgm:prSet/>
      <dgm:spPr/>
      <dgm:t>
        <a:bodyPr/>
        <a:lstStyle/>
        <a:p>
          <a:endParaRPr lang="en-US"/>
        </a:p>
      </dgm:t>
    </dgm:pt>
    <dgm:pt modelId="{F850F378-1CC8-40F4-9F5D-888870035B1E}" type="pres">
      <dgm:prSet presAssocID="{02E5E29A-411F-4E8F-8338-05AD55B96139}" presName="linear" presStyleCnt="0">
        <dgm:presLayoutVars>
          <dgm:animLvl val="lvl"/>
          <dgm:resizeHandles val="exact"/>
        </dgm:presLayoutVars>
      </dgm:prSet>
      <dgm:spPr/>
    </dgm:pt>
    <dgm:pt modelId="{238313AC-1FD9-4740-B7DA-362834B6BA61}" type="pres">
      <dgm:prSet presAssocID="{8C81B8B9-A8C1-4C0E-899B-4681BC0FF21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CB33E0D-33EF-497C-B96F-E22ED2AE2B64}" type="pres">
      <dgm:prSet presAssocID="{8C81B8B9-A8C1-4C0E-899B-4681BC0FF2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CC5C0E-1B4D-4209-BF4A-F6991B4E0B95}" srcId="{D0B8BFEB-6155-45AB-B3A1-F90AA5235AEF}" destId="{D8979A5A-D337-4AA9-A165-7556500827F0}" srcOrd="0" destOrd="0" parTransId="{B225987A-A530-4893-AF73-ADB26387AEE0}" sibTransId="{10FFC867-6B0E-4A3F-A674-E4F24BF41A2A}"/>
    <dgm:cxn modelId="{E1652D17-1D54-419F-BFAE-BD9003C4D48E}" type="presOf" srcId="{F9F4F662-EC88-4756-911F-9BC5D50BD9D8}" destId="{ECB33E0D-33EF-497C-B96F-E22ED2AE2B64}" srcOrd="0" destOrd="3" presId="urn:microsoft.com/office/officeart/2005/8/layout/vList2"/>
    <dgm:cxn modelId="{96931531-BE44-4E42-BBE5-FC1F781E2066}" type="presOf" srcId="{D0B8BFEB-6155-45AB-B3A1-F90AA5235AEF}" destId="{ECB33E0D-33EF-497C-B96F-E22ED2AE2B64}" srcOrd="0" destOrd="1" presId="urn:microsoft.com/office/officeart/2005/8/layout/vList2"/>
    <dgm:cxn modelId="{77CE6E32-ED6E-45E2-A0A5-10D7D04197D8}" type="presOf" srcId="{8C81B8B9-A8C1-4C0E-899B-4681BC0FF21D}" destId="{238313AC-1FD9-4740-B7DA-362834B6BA61}" srcOrd="0" destOrd="0" presId="urn:microsoft.com/office/officeart/2005/8/layout/vList2"/>
    <dgm:cxn modelId="{2CCD4E39-A6AF-4102-AE28-0D6AF1B8131F}" srcId="{8C81B8B9-A8C1-4C0E-899B-4681BC0FF21D}" destId="{5055CAB4-23E3-42D6-8881-91D2899E333B}" srcOrd="0" destOrd="0" parTransId="{BF95AE24-42F3-4131-86C7-CFFA22BE9708}" sibTransId="{F01F50BD-DD02-463E-AC93-3446DA5FD7B4}"/>
    <dgm:cxn modelId="{48C5D03A-A576-48E4-8150-D539AE818B27}" type="presOf" srcId="{D8979A5A-D337-4AA9-A165-7556500827F0}" destId="{ECB33E0D-33EF-497C-B96F-E22ED2AE2B64}" srcOrd="0" destOrd="2" presId="urn:microsoft.com/office/officeart/2005/8/layout/vList2"/>
    <dgm:cxn modelId="{9D66EA60-D4B6-40B2-B220-216FAE3FEE37}" srcId="{5055CAB4-23E3-42D6-8881-91D2899E333B}" destId="{D0B8BFEB-6155-45AB-B3A1-F90AA5235AEF}" srcOrd="0" destOrd="0" parTransId="{34D9183E-1DEE-4DB8-9FE0-8428CF9248B6}" sibTransId="{4D82B4DD-4206-46A2-8AA9-2C7D4E20DC86}"/>
    <dgm:cxn modelId="{2EEA314D-76E8-452F-9EB3-319A332EE69D}" type="presOf" srcId="{5055CAB4-23E3-42D6-8881-91D2899E333B}" destId="{ECB33E0D-33EF-497C-B96F-E22ED2AE2B64}" srcOrd="0" destOrd="0" presId="urn:microsoft.com/office/officeart/2005/8/layout/vList2"/>
    <dgm:cxn modelId="{2F4D6584-F08E-4764-B2F2-AF61436C8B3E}" srcId="{D0B8BFEB-6155-45AB-B3A1-F90AA5235AEF}" destId="{F9F4F662-EC88-4756-911F-9BC5D50BD9D8}" srcOrd="1" destOrd="0" parTransId="{11ED9E5E-C9C9-45BF-A28B-F3BA76A970E5}" sibTransId="{C51453B9-0C79-4BDA-AFF3-7BD771D9289E}"/>
    <dgm:cxn modelId="{ACD5CC84-9499-47DF-8FE0-F9DA151F4142}" srcId="{02E5E29A-411F-4E8F-8338-05AD55B96139}" destId="{8C81B8B9-A8C1-4C0E-899B-4681BC0FF21D}" srcOrd="0" destOrd="0" parTransId="{77CE0ED4-5E72-473F-A7D2-87C3E03C2B10}" sibTransId="{C456F752-FFC4-4EC8-9254-AF1F5B2393A2}"/>
    <dgm:cxn modelId="{0DD41385-E89E-4B17-B41F-C63916F90695}" type="presOf" srcId="{02E5E29A-411F-4E8F-8338-05AD55B96139}" destId="{F850F378-1CC8-40F4-9F5D-888870035B1E}" srcOrd="0" destOrd="0" presId="urn:microsoft.com/office/officeart/2005/8/layout/vList2"/>
    <dgm:cxn modelId="{0BA429F7-06A4-4C59-9481-A24519CFFDA9}" type="presParOf" srcId="{F850F378-1CC8-40F4-9F5D-888870035B1E}" destId="{238313AC-1FD9-4740-B7DA-362834B6BA61}" srcOrd="0" destOrd="0" presId="urn:microsoft.com/office/officeart/2005/8/layout/vList2"/>
    <dgm:cxn modelId="{E8CB9CE3-ECE0-4207-B941-A6C305C5D679}" type="presParOf" srcId="{F850F378-1CC8-40F4-9F5D-888870035B1E}" destId="{ECB33E0D-33EF-497C-B96F-E22ED2AE2B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5011E0-C3B7-4EFA-B0E3-90299AD042E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035E1-37BA-4960-98FF-CF38010CB189}">
      <dgm:prSet/>
      <dgm:spPr/>
      <dgm:t>
        <a:bodyPr/>
        <a:lstStyle/>
        <a:p>
          <a:r>
            <a:rPr lang="en-US" dirty="0"/>
            <a:t>In some individuals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heterozygous</a:t>
          </a:r>
          <a:r>
            <a:rPr lang="en-US" dirty="0"/>
            <a:t> for gene mutations giving rise to certain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autosomal dominant</a:t>
          </a:r>
          <a:r>
            <a:rPr lang="en-US" dirty="0">
              <a:highlight>
                <a:srgbClr val="6D1D6B"/>
              </a:highlight>
            </a:rPr>
            <a:t> </a:t>
          </a:r>
          <a:r>
            <a:rPr lang="en-US" dirty="0"/>
            <a:t>disorders there may be no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abnormal clinical features</a:t>
          </a:r>
          <a:r>
            <a:rPr lang="en-US" dirty="0"/>
            <a:t>, representing </a:t>
          </a:r>
          <a:r>
            <a:rPr lang="en-US" dirty="0">
              <a:solidFill>
                <a:schemeClr val="bg1"/>
              </a:solidFill>
            </a:rPr>
            <a:t>so-called </a:t>
          </a:r>
          <a:r>
            <a:rPr lang="en-US" i="1" dirty="0">
              <a:solidFill>
                <a:srgbClr val="FF0000"/>
              </a:solidFill>
              <a:highlight>
                <a:srgbClr val="6D1D6B"/>
              </a:highlight>
            </a:rPr>
            <a:t>reduced penetrance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 or 'skipping a generation’</a:t>
          </a:r>
        </a:p>
      </dgm:t>
    </dgm:pt>
    <dgm:pt modelId="{5D02565C-9411-428F-95C5-82BD570CF663}" type="parTrans" cxnId="{9A8450D5-81E2-47FA-BE8E-AA1CB771277C}">
      <dgm:prSet/>
      <dgm:spPr/>
      <dgm:t>
        <a:bodyPr/>
        <a:lstStyle/>
        <a:p>
          <a:endParaRPr lang="en-US"/>
        </a:p>
      </dgm:t>
    </dgm:pt>
    <dgm:pt modelId="{08E4532B-2118-4929-BA14-541E7E066D21}" type="sibTrans" cxnId="{9A8450D5-81E2-47FA-BE8E-AA1CB771277C}">
      <dgm:prSet/>
      <dgm:spPr/>
      <dgm:t>
        <a:bodyPr/>
        <a:lstStyle/>
        <a:p>
          <a:endParaRPr lang="en-US"/>
        </a:p>
      </dgm:t>
    </dgm:pt>
    <dgm:pt modelId="{7248A83E-8EF4-45BC-AF6C-1904257A616B}">
      <dgm:prSet/>
      <dgm:spPr/>
      <dgm:t>
        <a:bodyPr/>
        <a:lstStyle/>
        <a:p>
          <a:r>
            <a:rPr lang="en-US"/>
            <a:t>Reduced penetrance might be due to:</a:t>
          </a:r>
        </a:p>
      </dgm:t>
    </dgm:pt>
    <dgm:pt modelId="{8A05B9BC-28A2-484F-A6AA-D8A6050698C2}" type="parTrans" cxnId="{04CF7A5D-CA31-487F-B0FA-621CB565B640}">
      <dgm:prSet/>
      <dgm:spPr/>
      <dgm:t>
        <a:bodyPr/>
        <a:lstStyle/>
        <a:p>
          <a:endParaRPr lang="en-US"/>
        </a:p>
      </dgm:t>
    </dgm:pt>
    <dgm:pt modelId="{FEE95F18-EBAE-43CF-B480-DCECD021F510}" type="sibTrans" cxnId="{04CF7A5D-CA31-487F-B0FA-621CB565B640}">
      <dgm:prSet/>
      <dgm:spPr/>
      <dgm:t>
        <a:bodyPr/>
        <a:lstStyle/>
        <a:p>
          <a:endParaRPr lang="en-US"/>
        </a:p>
      </dgm:t>
    </dgm:pt>
    <dgm:pt modelId="{6F098619-9A38-471D-909D-7D6BE8FDF28A}">
      <dgm:prSet/>
      <dgm:spPr/>
      <dgm:t>
        <a:bodyPr/>
        <a:lstStyle/>
        <a:p>
          <a:r>
            <a:rPr lang="en-US"/>
            <a:t>modifying effects of other genes</a:t>
          </a:r>
        </a:p>
      </dgm:t>
    </dgm:pt>
    <dgm:pt modelId="{609DA248-DF59-44AC-A7DE-2D3CB26F29A2}" type="parTrans" cxnId="{C2B6C6E4-852A-4FF7-98F1-5ADB5AC47F65}">
      <dgm:prSet/>
      <dgm:spPr/>
      <dgm:t>
        <a:bodyPr/>
        <a:lstStyle/>
        <a:p>
          <a:endParaRPr lang="en-US"/>
        </a:p>
      </dgm:t>
    </dgm:pt>
    <dgm:pt modelId="{F4DFB678-CDCE-4AE7-A774-4D4B1253242B}" type="sibTrans" cxnId="{C2B6C6E4-852A-4FF7-98F1-5ADB5AC47F65}">
      <dgm:prSet/>
      <dgm:spPr/>
      <dgm:t>
        <a:bodyPr/>
        <a:lstStyle/>
        <a:p>
          <a:endParaRPr lang="en-US"/>
        </a:p>
      </dgm:t>
    </dgm:pt>
    <dgm:pt modelId="{D1AF6D8B-E8D1-477B-A0CC-87A89246221F}">
      <dgm:prSet/>
      <dgm:spPr/>
      <dgm:t>
        <a:bodyPr/>
        <a:lstStyle/>
        <a:p>
          <a:r>
            <a:rPr lang="en-US"/>
            <a:t>interaction of the gene with environmental factors</a:t>
          </a:r>
        </a:p>
      </dgm:t>
    </dgm:pt>
    <dgm:pt modelId="{53B79C56-E1A2-465C-B097-91609D2FD09A}" type="parTrans" cxnId="{C873949F-E60B-42ED-9012-C7E723D27F52}">
      <dgm:prSet/>
      <dgm:spPr/>
      <dgm:t>
        <a:bodyPr/>
        <a:lstStyle/>
        <a:p>
          <a:endParaRPr lang="en-US"/>
        </a:p>
      </dgm:t>
    </dgm:pt>
    <dgm:pt modelId="{650448C4-7E87-405A-BD40-52C7D1EFBE59}" type="sibTrans" cxnId="{C873949F-E60B-42ED-9012-C7E723D27F52}">
      <dgm:prSet/>
      <dgm:spPr/>
      <dgm:t>
        <a:bodyPr/>
        <a:lstStyle/>
        <a:p>
          <a:endParaRPr lang="en-US"/>
        </a:p>
      </dgm:t>
    </dgm:pt>
    <dgm:pt modelId="{EA82301E-BB20-4AB5-B8E9-2187E312B6EE}" type="pres">
      <dgm:prSet presAssocID="{CC5011E0-C3B7-4EFA-B0E3-90299AD042E9}" presName="linear" presStyleCnt="0">
        <dgm:presLayoutVars>
          <dgm:animLvl val="lvl"/>
          <dgm:resizeHandles val="exact"/>
        </dgm:presLayoutVars>
      </dgm:prSet>
      <dgm:spPr/>
    </dgm:pt>
    <dgm:pt modelId="{E6BEA866-05E7-4821-A21D-B5E821A4688B}" type="pres">
      <dgm:prSet presAssocID="{178035E1-37BA-4960-98FF-CF38010CB189}" presName="parentText" presStyleLbl="node1" presStyleIdx="0" presStyleCnt="2" custLinFactNeighborX="1139" custLinFactNeighborY="-49852">
        <dgm:presLayoutVars>
          <dgm:chMax val="0"/>
          <dgm:bulletEnabled val="1"/>
        </dgm:presLayoutVars>
      </dgm:prSet>
      <dgm:spPr/>
    </dgm:pt>
    <dgm:pt modelId="{CF9AE95E-E999-4A29-8E1E-5FB97F9EA7BC}" type="pres">
      <dgm:prSet presAssocID="{08E4532B-2118-4929-BA14-541E7E066D21}" presName="spacer" presStyleCnt="0"/>
      <dgm:spPr/>
    </dgm:pt>
    <dgm:pt modelId="{5AD5E96D-3869-484C-93A1-BE87F384A2C4}" type="pres">
      <dgm:prSet presAssocID="{7248A83E-8EF4-45BC-AF6C-1904257A616B}" presName="parentText" presStyleLbl="node1" presStyleIdx="1" presStyleCnt="2" custScaleY="35148" custLinFactNeighborX="534" custLinFactNeighborY="-11155">
        <dgm:presLayoutVars>
          <dgm:chMax val="0"/>
          <dgm:bulletEnabled val="1"/>
        </dgm:presLayoutVars>
      </dgm:prSet>
      <dgm:spPr/>
    </dgm:pt>
    <dgm:pt modelId="{8A755D14-D397-438D-A836-7957036134A2}" type="pres">
      <dgm:prSet presAssocID="{7248A83E-8EF4-45BC-AF6C-1904257A61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EA9920-F99B-4BBC-908C-640B068D6A9F}" type="presOf" srcId="{6F098619-9A38-471D-909D-7D6BE8FDF28A}" destId="{8A755D14-D397-438D-A836-7957036134A2}" srcOrd="0" destOrd="0" presId="urn:microsoft.com/office/officeart/2005/8/layout/vList2"/>
    <dgm:cxn modelId="{293D622F-F166-4109-B10F-4EB27707677D}" type="presOf" srcId="{D1AF6D8B-E8D1-477B-A0CC-87A89246221F}" destId="{8A755D14-D397-438D-A836-7957036134A2}" srcOrd="0" destOrd="1" presId="urn:microsoft.com/office/officeart/2005/8/layout/vList2"/>
    <dgm:cxn modelId="{04CF7A5D-CA31-487F-B0FA-621CB565B640}" srcId="{CC5011E0-C3B7-4EFA-B0E3-90299AD042E9}" destId="{7248A83E-8EF4-45BC-AF6C-1904257A616B}" srcOrd="1" destOrd="0" parTransId="{8A05B9BC-28A2-484F-A6AA-D8A6050698C2}" sibTransId="{FEE95F18-EBAE-43CF-B480-DCECD021F510}"/>
    <dgm:cxn modelId="{592E625A-B108-4AFB-A922-13990588351F}" type="presOf" srcId="{7248A83E-8EF4-45BC-AF6C-1904257A616B}" destId="{5AD5E96D-3869-484C-93A1-BE87F384A2C4}" srcOrd="0" destOrd="0" presId="urn:microsoft.com/office/officeart/2005/8/layout/vList2"/>
    <dgm:cxn modelId="{C873949F-E60B-42ED-9012-C7E723D27F52}" srcId="{7248A83E-8EF4-45BC-AF6C-1904257A616B}" destId="{D1AF6D8B-E8D1-477B-A0CC-87A89246221F}" srcOrd="1" destOrd="0" parTransId="{53B79C56-E1A2-465C-B097-91609D2FD09A}" sibTransId="{650448C4-7E87-405A-BD40-52C7D1EFBE59}"/>
    <dgm:cxn modelId="{9A8450D5-81E2-47FA-BE8E-AA1CB771277C}" srcId="{CC5011E0-C3B7-4EFA-B0E3-90299AD042E9}" destId="{178035E1-37BA-4960-98FF-CF38010CB189}" srcOrd="0" destOrd="0" parTransId="{5D02565C-9411-428F-95C5-82BD570CF663}" sibTransId="{08E4532B-2118-4929-BA14-541E7E066D21}"/>
    <dgm:cxn modelId="{C2B6C6E4-852A-4FF7-98F1-5ADB5AC47F65}" srcId="{7248A83E-8EF4-45BC-AF6C-1904257A616B}" destId="{6F098619-9A38-471D-909D-7D6BE8FDF28A}" srcOrd="0" destOrd="0" parTransId="{609DA248-DF59-44AC-A7DE-2D3CB26F29A2}" sibTransId="{F4DFB678-CDCE-4AE7-A774-4D4B1253242B}"/>
    <dgm:cxn modelId="{59BAEAE5-1211-4831-9171-5C42AA8728CB}" type="presOf" srcId="{178035E1-37BA-4960-98FF-CF38010CB189}" destId="{E6BEA866-05E7-4821-A21D-B5E821A4688B}" srcOrd="0" destOrd="0" presId="urn:microsoft.com/office/officeart/2005/8/layout/vList2"/>
    <dgm:cxn modelId="{322CCAFA-EF81-4A34-95DB-B677E056E006}" type="presOf" srcId="{CC5011E0-C3B7-4EFA-B0E3-90299AD042E9}" destId="{EA82301E-BB20-4AB5-B8E9-2187E312B6EE}" srcOrd="0" destOrd="0" presId="urn:microsoft.com/office/officeart/2005/8/layout/vList2"/>
    <dgm:cxn modelId="{D26001C9-C1D2-4171-BC4F-D93A1EE844BD}" type="presParOf" srcId="{EA82301E-BB20-4AB5-B8E9-2187E312B6EE}" destId="{E6BEA866-05E7-4821-A21D-B5E821A4688B}" srcOrd="0" destOrd="0" presId="urn:microsoft.com/office/officeart/2005/8/layout/vList2"/>
    <dgm:cxn modelId="{D12272F5-DC51-4E15-866C-E7DF7F8C30A6}" type="presParOf" srcId="{EA82301E-BB20-4AB5-B8E9-2187E312B6EE}" destId="{CF9AE95E-E999-4A29-8E1E-5FB97F9EA7BC}" srcOrd="1" destOrd="0" presId="urn:microsoft.com/office/officeart/2005/8/layout/vList2"/>
    <dgm:cxn modelId="{37C29E9C-2830-48C7-BB08-62FDD697FD82}" type="presParOf" srcId="{EA82301E-BB20-4AB5-B8E9-2187E312B6EE}" destId="{5AD5E96D-3869-484C-93A1-BE87F384A2C4}" srcOrd="2" destOrd="0" presId="urn:microsoft.com/office/officeart/2005/8/layout/vList2"/>
    <dgm:cxn modelId="{15EF13B0-9395-4B63-AE7E-792FCE419C1B}" type="presParOf" srcId="{EA82301E-BB20-4AB5-B8E9-2187E312B6EE}" destId="{8A755D14-D397-438D-A836-7957036134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64D95E-6345-4530-873C-23F53FE09C9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7C8D2-048B-41D6-9D65-9AAEC9FFADBF}">
      <dgm:prSet phldrT="[Text]"/>
      <dgm:spPr/>
      <dgm:t>
        <a:bodyPr/>
        <a:lstStyle/>
        <a:p>
          <a:r>
            <a:rPr lang="en-US" dirty="0"/>
            <a:t>Complex traits are conditions which are likely to be due to the interaction of more than one gene.</a:t>
          </a:r>
        </a:p>
      </dgm:t>
    </dgm:pt>
    <dgm:pt modelId="{F1C00771-5B38-47CC-A6D5-5B39FDC7C365}" type="parTrans" cxnId="{4E07430E-3E89-49AE-9365-7506FCD17648}">
      <dgm:prSet/>
      <dgm:spPr/>
      <dgm:t>
        <a:bodyPr/>
        <a:lstStyle/>
        <a:p>
          <a:endParaRPr lang="en-US"/>
        </a:p>
      </dgm:t>
    </dgm:pt>
    <dgm:pt modelId="{100035A4-8905-47E9-BB83-4E4CD9EB64C8}" type="sibTrans" cxnId="{4E07430E-3E89-49AE-9365-7506FCD17648}">
      <dgm:prSet/>
      <dgm:spPr/>
      <dgm:t>
        <a:bodyPr/>
        <a:lstStyle/>
        <a:p>
          <a:endParaRPr lang="en-US"/>
        </a:p>
      </dgm:t>
    </dgm:pt>
    <dgm:pt modelId="{3AF2AC2E-52C3-4063-93D7-C8AD1CFE2552}">
      <dgm:prSet/>
      <dgm:spPr/>
      <dgm:t>
        <a:bodyPr/>
        <a:lstStyle/>
        <a:p>
          <a:r>
            <a:rPr lang="en-US" dirty="0"/>
            <a:t>The effects may be additive, one may be rate-limiting over the action of another, or one may enhance or multiply the effect of another.</a:t>
          </a:r>
        </a:p>
      </dgm:t>
    </dgm:pt>
    <dgm:pt modelId="{1D271472-2077-48BB-9762-D63E0C2531C7}" type="parTrans" cxnId="{BBC4653B-7795-49EF-B78B-7758A1D5ABD3}">
      <dgm:prSet/>
      <dgm:spPr/>
      <dgm:t>
        <a:bodyPr/>
        <a:lstStyle/>
        <a:p>
          <a:endParaRPr lang="en-US"/>
        </a:p>
      </dgm:t>
    </dgm:pt>
    <dgm:pt modelId="{9814CD94-F01E-4D90-B724-8880111191BC}" type="sibTrans" cxnId="{BBC4653B-7795-49EF-B78B-7758A1D5ABD3}">
      <dgm:prSet/>
      <dgm:spPr/>
      <dgm:t>
        <a:bodyPr/>
        <a:lstStyle/>
        <a:p>
          <a:endParaRPr lang="en-US"/>
        </a:p>
      </dgm:t>
    </dgm:pt>
    <dgm:pt modelId="{F39BCBAC-25A7-4269-9D51-FAC88BCDE0F1}">
      <dgm:prSet/>
      <dgm:spPr/>
      <dgm:t>
        <a:bodyPr/>
        <a:lstStyle/>
        <a:p>
          <a:r>
            <a:rPr lang="en-US" dirty="0"/>
            <a:t>e.g. </a:t>
          </a:r>
          <a:r>
            <a:rPr lang="en-US" dirty="0">
              <a:solidFill>
                <a:srgbClr val="0070C0"/>
              </a:solidFill>
              <a:highlight>
                <a:srgbClr val="6D1D6B"/>
              </a:highlight>
            </a:rPr>
            <a:t>Digenic inheritance: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/>
            <a:t>where a disorder has been shown to be due to the additive effects of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heterozygous mutations at two different gene loci</a:t>
          </a:r>
        </a:p>
      </dgm:t>
    </dgm:pt>
    <dgm:pt modelId="{5BF2A369-45D5-4340-9FF4-940EFA64D4EB}" type="parTrans" cxnId="{538022AC-E8C9-4DF0-ABD2-F34D2D1C0DB8}">
      <dgm:prSet/>
      <dgm:spPr/>
      <dgm:t>
        <a:bodyPr/>
        <a:lstStyle/>
        <a:p>
          <a:endParaRPr lang="en-US"/>
        </a:p>
      </dgm:t>
    </dgm:pt>
    <dgm:pt modelId="{CC32CA05-31D8-46FC-88A1-8B4EE69F3A0F}" type="sibTrans" cxnId="{538022AC-E8C9-4DF0-ABD2-F34D2D1C0DB8}">
      <dgm:prSet/>
      <dgm:spPr/>
      <dgm:t>
        <a:bodyPr/>
        <a:lstStyle/>
        <a:p>
          <a:endParaRPr lang="en-US"/>
        </a:p>
      </dgm:t>
    </dgm:pt>
    <dgm:pt modelId="{550D01A8-66B5-4B1D-8599-AA0D863CA135}">
      <dgm:prSet/>
      <dgm:spPr/>
      <dgm:t>
        <a:bodyPr/>
        <a:lstStyle/>
        <a:p>
          <a:r>
            <a:rPr lang="en-US" dirty="0"/>
            <a:t>In man one form of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retinitis pigmentosa</a:t>
          </a:r>
          <a:r>
            <a:rPr lang="en-US" dirty="0"/>
            <a:t>, a disorder of progressive visual impairment, is caused by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double heterozygosity</a:t>
          </a:r>
          <a:r>
            <a:rPr lang="en-US" dirty="0">
              <a:solidFill>
                <a:srgbClr val="C00000"/>
              </a:solidFill>
            </a:rPr>
            <a:t> </a:t>
          </a:r>
          <a:r>
            <a:rPr lang="en-US" dirty="0"/>
            <a:t>for mutations in </a:t>
          </a:r>
          <a:r>
            <a:rPr lang="en-US" dirty="0">
              <a:solidFill>
                <a:srgbClr val="FF0000"/>
              </a:solidFill>
              <a:highlight>
                <a:srgbClr val="6D1D6B"/>
              </a:highlight>
            </a:rPr>
            <a:t>two unlinked genes,</a:t>
          </a:r>
          <a:r>
            <a:rPr lang="en-US" dirty="0"/>
            <a:t> which both encode proteins present in photoreceptors. Individuals with only one of these mutations are not affected.</a:t>
          </a:r>
        </a:p>
      </dgm:t>
    </dgm:pt>
    <dgm:pt modelId="{CBC8B745-86E2-424C-9278-74FB73BDB693}" type="parTrans" cxnId="{C0E37032-BBA9-497A-BC88-DC84371849A8}">
      <dgm:prSet/>
      <dgm:spPr/>
      <dgm:t>
        <a:bodyPr/>
        <a:lstStyle/>
        <a:p>
          <a:endParaRPr lang="en-US"/>
        </a:p>
      </dgm:t>
    </dgm:pt>
    <dgm:pt modelId="{6444B417-8EFB-47E6-B833-F062354BB9EE}" type="sibTrans" cxnId="{C0E37032-BBA9-497A-BC88-DC84371849A8}">
      <dgm:prSet/>
      <dgm:spPr/>
      <dgm:t>
        <a:bodyPr/>
        <a:lstStyle/>
        <a:p>
          <a:endParaRPr lang="en-US"/>
        </a:p>
      </dgm:t>
    </dgm:pt>
    <dgm:pt modelId="{B75CCAE5-3AA6-4522-815B-BAECB3E5EBB3}" type="pres">
      <dgm:prSet presAssocID="{9564D95E-6345-4530-873C-23F53FE09C97}" presName="linear" presStyleCnt="0">
        <dgm:presLayoutVars>
          <dgm:animLvl val="lvl"/>
          <dgm:resizeHandles val="exact"/>
        </dgm:presLayoutVars>
      </dgm:prSet>
      <dgm:spPr/>
    </dgm:pt>
    <dgm:pt modelId="{15A4632F-5996-49B0-A1A2-488773352060}" type="pres">
      <dgm:prSet presAssocID="{E307C8D2-048B-41D6-9D65-9AAEC9FFAD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6F0B27-D83A-4297-B064-EE93D51CD3B3}" type="pres">
      <dgm:prSet presAssocID="{100035A4-8905-47E9-BB83-4E4CD9EB64C8}" presName="spacer" presStyleCnt="0"/>
      <dgm:spPr/>
    </dgm:pt>
    <dgm:pt modelId="{1226E748-92F6-4AAA-A371-62F4BBED357B}" type="pres">
      <dgm:prSet presAssocID="{3AF2AC2E-52C3-4063-93D7-C8AD1CFE25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625B00-9CF2-491E-9F6D-2A69DE39C543}" type="pres">
      <dgm:prSet presAssocID="{9814CD94-F01E-4D90-B724-8880111191BC}" presName="spacer" presStyleCnt="0"/>
      <dgm:spPr/>
    </dgm:pt>
    <dgm:pt modelId="{D3642AC4-0EE4-42FF-BE5A-1E1952B69E00}" type="pres">
      <dgm:prSet presAssocID="{F39BCBAC-25A7-4269-9D51-FAC88BCDE0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B85ED4-1278-45B6-8E35-74649089C6E2}" type="pres">
      <dgm:prSet presAssocID="{CC32CA05-31D8-46FC-88A1-8B4EE69F3A0F}" presName="spacer" presStyleCnt="0"/>
      <dgm:spPr/>
    </dgm:pt>
    <dgm:pt modelId="{47849878-E5CE-43DF-BC34-E60EF3EEA9B1}" type="pres">
      <dgm:prSet presAssocID="{550D01A8-66B5-4B1D-8599-AA0D863CA1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07430E-3E89-49AE-9365-7506FCD17648}" srcId="{9564D95E-6345-4530-873C-23F53FE09C97}" destId="{E307C8D2-048B-41D6-9D65-9AAEC9FFADBF}" srcOrd="0" destOrd="0" parTransId="{F1C00771-5B38-47CC-A6D5-5B39FDC7C365}" sibTransId="{100035A4-8905-47E9-BB83-4E4CD9EB64C8}"/>
    <dgm:cxn modelId="{C0E37032-BBA9-497A-BC88-DC84371849A8}" srcId="{9564D95E-6345-4530-873C-23F53FE09C97}" destId="{550D01A8-66B5-4B1D-8599-AA0D863CA135}" srcOrd="3" destOrd="0" parTransId="{CBC8B745-86E2-424C-9278-74FB73BDB693}" sibTransId="{6444B417-8EFB-47E6-B833-F062354BB9EE}"/>
    <dgm:cxn modelId="{BBC4653B-7795-49EF-B78B-7758A1D5ABD3}" srcId="{9564D95E-6345-4530-873C-23F53FE09C97}" destId="{3AF2AC2E-52C3-4063-93D7-C8AD1CFE2552}" srcOrd="1" destOrd="0" parTransId="{1D271472-2077-48BB-9762-D63E0C2531C7}" sibTransId="{9814CD94-F01E-4D90-B724-8880111191BC}"/>
    <dgm:cxn modelId="{65632E6C-7666-4301-BAFC-5B87E26F8442}" type="presOf" srcId="{E307C8D2-048B-41D6-9D65-9AAEC9FFADBF}" destId="{15A4632F-5996-49B0-A1A2-488773352060}" srcOrd="0" destOrd="0" presId="urn:microsoft.com/office/officeart/2005/8/layout/vList2"/>
    <dgm:cxn modelId="{19397451-8056-4594-834B-1AD1E20D8204}" type="presOf" srcId="{F39BCBAC-25A7-4269-9D51-FAC88BCDE0F1}" destId="{D3642AC4-0EE4-42FF-BE5A-1E1952B69E00}" srcOrd="0" destOrd="0" presId="urn:microsoft.com/office/officeart/2005/8/layout/vList2"/>
    <dgm:cxn modelId="{FADA5290-1680-4DBD-B073-182514FA3A3F}" type="presOf" srcId="{550D01A8-66B5-4B1D-8599-AA0D863CA135}" destId="{47849878-E5CE-43DF-BC34-E60EF3EEA9B1}" srcOrd="0" destOrd="0" presId="urn:microsoft.com/office/officeart/2005/8/layout/vList2"/>
    <dgm:cxn modelId="{7A2A8A97-9948-46E5-BF28-7C5832514923}" type="presOf" srcId="{9564D95E-6345-4530-873C-23F53FE09C97}" destId="{B75CCAE5-3AA6-4522-815B-BAECB3E5EBB3}" srcOrd="0" destOrd="0" presId="urn:microsoft.com/office/officeart/2005/8/layout/vList2"/>
    <dgm:cxn modelId="{538022AC-E8C9-4DF0-ABD2-F34D2D1C0DB8}" srcId="{9564D95E-6345-4530-873C-23F53FE09C97}" destId="{F39BCBAC-25A7-4269-9D51-FAC88BCDE0F1}" srcOrd="2" destOrd="0" parTransId="{5BF2A369-45D5-4340-9FF4-940EFA64D4EB}" sibTransId="{CC32CA05-31D8-46FC-88A1-8B4EE69F3A0F}"/>
    <dgm:cxn modelId="{BEB43DF2-E7AC-4B95-9313-398D94333319}" type="presOf" srcId="{3AF2AC2E-52C3-4063-93D7-C8AD1CFE2552}" destId="{1226E748-92F6-4AAA-A371-62F4BBED357B}" srcOrd="0" destOrd="0" presId="urn:microsoft.com/office/officeart/2005/8/layout/vList2"/>
    <dgm:cxn modelId="{B183BA2D-29E4-4A4C-A800-603E439C8B9B}" type="presParOf" srcId="{B75CCAE5-3AA6-4522-815B-BAECB3E5EBB3}" destId="{15A4632F-5996-49B0-A1A2-488773352060}" srcOrd="0" destOrd="0" presId="urn:microsoft.com/office/officeart/2005/8/layout/vList2"/>
    <dgm:cxn modelId="{8A7E7476-C597-4548-9AA5-AF369F63333D}" type="presParOf" srcId="{B75CCAE5-3AA6-4522-815B-BAECB3E5EBB3}" destId="{0D6F0B27-D83A-4297-B064-EE93D51CD3B3}" srcOrd="1" destOrd="0" presId="urn:microsoft.com/office/officeart/2005/8/layout/vList2"/>
    <dgm:cxn modelId="{E5224380-185A-41C5-BECB-847A564DFF9A}" type="presParOf" srcId="{B75CCAE5-3AA6-4522-815B-BAECB3E5EBB3}" destId="{1226E748-92F6-4AAA-A371-62F4BBED357B}" srcOrd="2" destOrd="0" presId="urn:microsoft.com/office/officeart/2005/8/layout/vList2"/>
    <dgm:cxn modelId="{3C22A587-B6FE-4901-B9F2-EA488D5EC899}" type="presParOf" srcId="{B75CCAE5-3AA6-4522-815B-BAECB3E5EBB3}" destId="{43625B00-9CF2-491E-9F6D-2A69DE39C543}" srcOrd="3" destOrd="0" presId="urn:microsoft.com/office/officeart/2005/8/layout/vList2"/>
    <dgm:cxn modelId="{EB4D51DD-146E-462A-8E1E-77943A5728A1}" type="presParOf" srcId="{B75CCAE5-3AA6-4522-815B-BAECB3E5EBB3}" destId="{D3642AC4-0EE4-42FF-BE5A-1E1952B69E00}" srcOrd="4" destOrd="0" presId="urn:microsoft.com/office/officeart/2005/8/layout/vList2"/>
    <dgm:cxn modelId="{AA8600DE-14D2-4187-B2DC-35D831685018}" type="presParOf" srcId="{B75CCAE5-3AA6-4522-815B-BAECB3E5EBB3}" destId="{1CB85ED4-1278-45B6-8E35-74649089C6E2}" srcOrd="5" destOrd="0" presId="urn:microsoft.com/office/officeart/2005/8/layout/vList2"/>
    <dgm:cxn modelId="{86F15891-8F00-4DDA-8CB4-9B7564EF381D}" type="presParOf" srcId="{B75CCAE5-3AA6-4522-815B-BAECB3E5EBB3}" destId="{47849878-E5CE-43DF-BC34-E60EF3EEA9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8EABD-B405-441C-B21E-0511659CBE0F}">
      <dsp:nvSpPr>
        <dsp:cNvPr id="0" name=""/>
        <dsp:cNvSpPr/>
      </dsp:nvSpPr>
      <dsp:spPr>
        <a:xfrm>
          <a:off x="0" y="1324"/>
          <a:ext cx="9324109" cy="410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Maternal inheritance of mitochondrial mutations</a:t>
          </a:r>
        </a:p>
      </dsp:txBody>
      <dsp:txXfrm>
        <a:off x="20047" y="21371"/>
        <a:ext cx="9284015" cy="370575"/>
      </dsp:txXfrm>
    </dsp:sp>
    <dsp:sp modelId="{438700AF-84B0-4963-BB75-A75E0DF6318B}">
      <dsp:nvSpPr>
        <dsp:cNvPr id="0" name=""/>
        <dsp:cNvSpPr/>
      </dsp:nvSpPr>
      <dsp:spPr>
        <a:xfrm>
          <a:off x="0" y="463834"/>
          <a:ext cx="9324109" cy="410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Anticipation</a:t>
          </a:r>
        </a:p>
      </dsp:txBody>
      <dsp:txXfrm>
        <a:off x="20047" y="483881"/>
        <a:ext cx="9284015" cy="370575"/>
      </dsp:txXfrm>
    </dsp:sp>
    <dsp:sp modelId="{5F40D44F-1265-42CD-8657-EFD3A72749CA}">
      <dsp:nvSpPr>
        <dsp:cNvPr id="0" name=""/>
        <dsp:cNvSpPr/>
      </dsp:nvSpPr>
      <dsp:spPr>
        <a:xfrm>
          <a:off x="0" y="926345"/>
          <a:ext cx="9324109" cy="410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Atypical presentation for Autosomal Dominant defects:</a:t>
          </a:r>
        </a:p>
      </dsp:txBody>
      <dsp:txXfrm>
        <a:off x="20047" y="946392"/>
        <a:ext cx="9284015" cy="370575"/>
      </dsp:txXfrm>
    </dsp:sp>
    <dsp:sp modelId="{931107DC-F84A-4F43-950F-B4FF826CB23D}">
      <dsp:nvSpPr>
        <dsp:cNvPr id="0" name=""/>
        <dsp:cNvSpPr/>
      </dsp:nvSpPr>
      <dsp:spPr>
        <a:xfrm>
          <a:off x="0" y="1337014"/>
          <a:ext cx="9324109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4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Pleiotropy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Variable expressivity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Reduced penetrance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New mutation</a:t>
          </a:r>
        </a:p>
      </dsp:txBody>
      <dsp:txXfrm>
        <a:off x="0" y="1337014"/>
        <a:ext cx="9324109" cy="875610"/>
      </dsp:txXfrm>
    </dsp:sp>
    <dsp:sp modelId="{A183241B-8A5A-477C-BF20-9F3B6E705923}">
      <dsp:nvSpPr>
        <dsp:cNvPr id="0" name=""/>
        <dsp:cNvSpPr/>
      </dsp:nvSpPr>
      <dsp:spPr>
        <a:xfrm>
          <a:off x="0" y="2212625"/>
          <a:ext cx="9324109" cy="410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Unusual inheritance patterns due to Genomic Imprinting</a:t>
          </a:r>
        </a:p>
      </dsp:txBody>
      <dsp:txXfrm>
        <a:off x="20047" y="2232672"/>
        <a:ext cx="9284015" cy="370575"/>
      </dsp:txXfrm>
    </dsp:sp>
    <dsp:sp modelId="{FAAB6F58-4D6B-474E-83A1-13F76727BDA6}">
      <dsp:nvSpPr>
        <dsp:cNvPr id="0" name=""/>
        <dsp:cNvSpPr/>
      </dsp:nvSpPr>
      <dsp:spPr>
        <a:xfrm>
          <a:off x="0" y="2675135"/>
          <a:ext cx="9324109" cy="410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Mosaicism:</a:t>
          </a:r>
        </a:p>
      </dsp:txBody>
      <dsp:txXfrm>
        <a:off x="20047" y="2695182"/>
        <a:ext cx="9284015" cy="370575"/>
      </dsp:txXfrm>
    </dsp:sp>
    <dsp:sp modelId="{9525BB89-005C-45E6-995E-CE82BB6BFAEB}">
      <dsp:nvSpPr>
        <dsp:cNvPr id="0" name=""/>
        <dsp:cNvSpPr/>
      </dsp:nvSpPr>
      <dsp:spPr>
        <a:xfrm>
          <a:off x="0" y="3085805"/>
          <a:ext cx="9324109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4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Somatic mosaicism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Germline mosaicism</a:t>
          </a:r>
        </a:p>
      </dsp:txBody>
      <dsp:txXfrm>
        <a:off x="0" y="3085805"/>
        <a:ext cx="9324109" cy="4378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74407-5704-463C-BEDB-40359555F6A9}">
      <dsp:nvSpPr>
        <dsp:cNvPr id="0" name=""/>
        <dsp:cNvSpPr/>
      </dsp:nvSpPr>
      <dsp:spPr>
        <a:xfrm>
          <a:off x="0" y="215138"/>
          <a:ext cx="6006606" cy="471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300" kern="1200" dirty="0"/>
            <a:t>Human characteristics such as height, skin color and intelligence could be determined by the interaction of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many genes</a:t>
          </a:r>
          <a:r>
            <a:rPr lang="en-US" sz="1300" kern="1200" dirty="0">
              <a:solidFill>
                <a:srgbClr val="FF0000"/>
              </a:solidFill>
            </a:rPr>
            <a:t>, </a:t>
          </a:r>
          <a:r>
            <a:rPr lang="en-US" sz="1300" kern="1200" dirty="0"/>
            <a:t>each exerting a small additive effect.</a:t>
          </a:r>
        </a:p>
      </dsp:txBody>
      <dsp:txXfrm>
        <a:off x="23017" y="238155"/>
        <a:ext cx="5960572" cy="425476"/>
      </dsp:txXfrm>
    </dsp:sp>
    <dsp:sp modelId="{0FB22848-CF1A-40A2-8A74-A367B70C1855}">
      <dsp:nvSpPr>
        <dsp:cNvPr id="0" name=""/>
        <dsp:cNvSpPr/>
      </dsp:nvSpPr>
      <dsp:spPr>
        <a:xfrm>
          <a:off x="0" y="724088"/>
          <a:ext cx="6006606" cy="471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This model of 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quantitative inheritance</a:t>
          </a:r>
          <a:r>
            <a:rPr lang="en-US" sz="1300" kern="1200" dirty="0"/>
            <a:t>  can explain the pattern of inheritance for    many relatively common conditions including</a:t>
          </a:r>
        </a:p>
      </dsp:txBody>
      <dsp:txXfrm>
        <a:off x="23017" y="747105"/>
        <a:ext cx="5960572" cy="425476"/>
      </dsp:txXfrm>
    </dsp:sp>
    <dsp:sp modelId="{9E130106-02D7-4D2B-9404-08EBB623ED7E}">
      <dsp:nvSpPr>
        <dsp:cNvPr id="0" name=""/>
        <dsp:cNvSpPr/>
      </dsp:nvSpPr>
      <dsp:spPr>
        <a:xfrm>
          <a:off x="0" y="1195598"/>
          <a:ext cx="6006606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10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>
              <a:solidFill>
                <a:schemeClr val="accent6">
                  <a:lumMod val="50000"/>
                </a:schemeClr>
              </a:solidFill>
            </a:rPr>
            <a:t>congenital malformations such as:</a:t>
          </a:r>
          <a:endParaRPr lang="en-US" sz="1000" kern="1200" dirty="0">
            <a:solidFill>
              <a:srgbClr val="45A5ED">
                <a:lumMod val="75000"/>
              </a:srgbClr>
            </a:solidFill>
            <a:latin typeface="Tw Cen MT" panose="020B0602020104020603"/>
            <a:ea typeface="+mn-ea"/>
            <a:cs typeface="+mn-cs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>
              <a:solidFill>
                <a:srgbClr val="45A5ED">
                  <a:lumMod val="75000"/>
                </a:srgbClr>
              </a:solidFill>
              <a:latin typeface="Tw Cen MT" panose="020B0602020104020603"/>
              <a:ea typeface="+mn-ea"/>
              <a:cs typeface="+mn-cs"/>
            </a:rPr>
            <a:t>cleft lip and palate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>
              <a:solidFill>
                <a:schemeClr val="accent6">
                  <a:lumMod val="50000"/>
                </a:schemeClr>
              </a:solidFill>
            </a:rPr>
            <a:t>late-onset conditions such as: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 dirty="0">
              <a:solidFill>
                <a:schemeClr val="accent5">
                  <a:lumMod val="75000"/>
                </a:schemeClr>
              </a:solidFill>
            </a:rPr>
            <a:t>Hypertension, Diabetes mellitus, Alzheimer disease.</a:t>
          </a:r>
        </a:p>
      </dsp:txBody>
      <dsp:txXfrm>
        <a:off x="0" y="1195598"/>
        <a:ext cx="6006606" cy="618930"/>
      </dsp:txXfrm>
    </dsp:sp>
    <dsp:sp modelId="{36BEB7AF-B774-44B0-BEC4-63B9EA5FD97B}">
      <dsp:nvSpPr>
        <dsp:cNvPr id="0" name=""/>
        <dsp:cNvSpPr/>
      </dsp:nvSpPr>
      <dsp:spPr>
        <a:xfrm>
          <a:off x="0" y="1814528"/>
          <a:ext cx="6006606" cy="471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prevailing view is that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genes at several loci</a:t>
          </a:r>
          <a:r>
            <a:rPr lang="en-US" sz="1300" kern="1200" dirty="0">
              <a:solidFill>
                <a:srgbClr val="FF0000"/>
              </a:solidFill>
            </a:rPr>
            <a:t> </a:t>
          </a:r>
          <a:r>
            <a:rPr lang="en-US" sz="1300" kern="1200" dirty="0"/>
            <a:t>interact to generate a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susceptibility</a:t>
          </a:r>
          <a:r>
            <a:rPr lang="en-US" sz="1300" kern="1200" dirty="0">
              <a:solidFill>
                <a:srgbClr val="C00000"/>
              </a:solidFill>
            </a:rPr>
            <a:t> </a:t>
          </a:r>
          <a:r>
            <a:rPr lang="en-US" sz="1300" kern="1200" dirty="0"/>
            <a:t>   to the effects of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adverse environmental</a:t>
          </a:r>
          <a:r>
            <a:rPr lang="en-US" sz="1300" kern="1200" dirty="0">
              <a:solidFill>
                <a:srgbClr val="FF0000"/>
              </a:solidFill>
            </a:rPr>
            <a:t> </a:t>
          </a:r>
          <a:r>
            <a:rPr lang="en-US" sz="1300" kern="1200" dirty="0"/>
            <a:t>trigger factors.</a:t>
          </a:r>
        </a:p>
      </dsp:txBody>
      <dsp:txXfrm>
        <a:off x="23017" y="1837545"/>
        <a:ext cx="5960572" cy="4254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9EE7-0C96-4AD0-B81B-279354C7BF71}">
      <dsp:nvSpPr>
        <dsp:cNvPr id="0" name=""/>
        <dsp:cNvSpPr/>
      </dsp:nvSpPr>
      <dsp:spPr>
        <a:xfrm>
          <a:off x="0" y="0"/>
          <a:ext cx="33560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14BAA0-15DC-4AA5-A9F7-576154545D80}">
      <dsp:nvSpPr>
        <dsp:cNvPr id="0" name=""/>
        <dsp:cNvSpPr/>
      </dsp:nvSpPr>
      <dsp:spPr>
        <a:xfrm>
          <a:off x="0" y="0"/>
          <a:ext cx="671208" cy="275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Genomic Imprinting</a:t>
          </a:r>
        </a:p>
      </dsp:txBody>
      <dsp:txXfrm>
        <a:off x="0" y="0"/>
        <a:ext cx="671208" cy="2752928"/>
      </dsp:txXfrm>
    </dsp:sp>
    <dsp:sp modelId="{A3CB00A6-1288-41F8-87D5-FF1909899BE9}">
      <dsp:nvSpPr>
        <dsp:cNvPr id="0" name=""/>
        <dsp:cNvSpPr/>
      </dsp:nvSpPr>
      <dsp:spPr>
        <a:xfrm>
          <a:off x="721548" y="52556"/>
          <a:ext cx="2634491" cy="127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 example of Non-Mendelian Inheritance</a:t>
          </a:r>
        </a:p>
      </dsp:txBody>
      <dsp:txXfrm>
        <a:off x="721548" y="52556"/>
        <a:ext cx="2634491" cy="1279681"/>
      </dsp:txXfrm>
    </dsp:sp>
    <dsp:sp modelId="{DCAA629D-AE90-40E1-A61F-71D1CCFD6CF8}">
      <dsp:nvSpPr>
        <dsp:cNvPr id="0" name=""/>
        <dsp:cNvSpPr/>
      </dsp:nvSpPr>
      <dsp:spPr>
        <a:xfrm>
          <a:off x="671208" y="1343665"/>
          <a:ext cx="26848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59CDD05-68ED-41CC-9E8F-3135A5D07496}">
      <dsp:nvSpPr>
        <dsp:cNvPr id="0" name=""/>
        <dsp:cNvSpPr/>
      </dsp:nvSpPr>
      <dsp:spPr>
        <a:xfrm>
          <a:off x="721548" y="1407649"/>
          <a:ext cx="2634491" cy="127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Certain chromosomes retain a memory or “imprint” of parental origin that influences whether genes are expressed or not during gametogenesis</a:t>
          </a:r>
          <a:endParaRPr lang="en-US" sz="1600" kern="1200" dirty="0"/>
        </a:p>
      </dsp:txBody>
      <dsp:txXfrm>
        <a:off x="721548" y="1407649"/>
        <a:ext cx="2634491" cy="1279681"/>
      </dsp:txXfrm>
    </dsp:sp>
    <dsp:sp modelId="{E3F6F5EA-765F-47A0-AD76-F8A4135C99BE}">
      <dsp:nvSpPr>
        <dsp:cNvPr id="0" name=""/>
        <dsp:cNvSpPr/>
      </dsp:nvSpPr>
      <dsp:spPr>
        <a:xfrm>
          <a:off x="671208" y="2687330"/>
          <a:ext cx="26848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13E90-B838-4432-B39B-BB804B5CE56B}">
      <dsp:nvSpPr>
        <dsp:cNvPr id="0" name=""/>
        <dsp:cNvSpPr/>
      </dsp:nvSpPr>
      <dsp:spPr>
        <a:xfrm>
          <a:off x="0" y="1139"/>
          <a:ext cx="6519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EABC9-658F-4E7A-9964-08EC634EEDFF}">
      <dsp:nvSpPr>
        <dsp:cNvPr id="0" name=""/>
        <dsp:cNvSpPr/>
      </dsp:nvSpPr>
      <dsp:spPr>
        <a:xfrm>
          <a:off x="0" y="1139"/>
          <a:ext cx="6519308" cy="7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A small region on chromosome 15 contains two different genes designated the AS gene and PWS gene in this figure.</a:t>
          </a:r>
        </a:p>
      </dsp:txBody>
      <dsp:txXfrm>
        <a:off x="0" y="1139"/>
        <a:ext cx="6519308" cy="777453"/>
      </dsp:txXfrm>
    </dsp:sp>
    <dsp:sp modelId="{0CEFD503-9F2F-41EB-A3C9-9146CA94DD57}">
      <dsp:nvSpPr>
        <dsp:cNvPr id="0" name=""/>
        <dsp:cNvSpPr/>
      </dsp:nvSpPr>
      <dsp:spPr>
        <a:xfrm>
          <a:off x="0" y="778592"/>
          <a:ext cx="6519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2D3ACB-FFE5-4B95-8758-C31216FE1EA1}">
      <dsp:nvSpPr>
        <dsp:cNvPr id="0" name=""/>
        <dsp:cNvSpPr/>
      </dsp:nvSpPr>
      <dsp:spPr>
        <a:xfrm>
          <a:off x="0" y="778592"/>
          <a:ext cx="6519308" cy="7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a chromosome 15 deletion is inherited from the mother, Angelman syndrome occurs because the offspring does not inherit an active copy of the AS gene (left).</a:t>
          </a:r>
        </a:p>
      </dsp:txBody>
      <dsp:txXfrm>
        <a:off x="0" y="778592"/>
        <a:ext cx="6519308" cy="777453"/>
      </dsp:txXfrm>
    </dsp:sp>
    <dsp:sp modelId="{D47B2D80-E23C-4CCB-A8A6-143B7FA81106}">
      <dsp:nvSpPr>
        <dsp:cNvPr id="0" name=""/>
        <dsp:cNvSpPr/>
      </dsp:nvSpPr>
      <dsp:spPr>
        <a:xfrm>
          <a:off x="0" y="1556046"/>
          <a:ext cx="65193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9177C-B3B6-405C-9A3B-24D48051B4AD}">
      <dsp:nvSpPr>
        <dsp:cNvPr id="0" name=""/>
        <dsp:cNvSpPr/>
      </dsp:nvSpPr>
      <dsp:spPr>
        <a:xfrm>
          <a:off x="0" y="1556046"/>
          <a:ext cx="6519308" cy="777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Alternatively, the chromosome 15 deletion may be inherited from the father, leading to Prader-Willi syndrome. The phenotype of this syndrome occurs because the offspring does not inherit an active copy of the PWS gene (right).</a:t>
          </a:r>
          <a:endParaRPr lang="ar-SA" sz="1600" kern="1200" dirty="0"/>
        </a:p>
      </dsp:txBody>
      <dsp:txXfrm>
        <a:off x="0" y="1556046"/>
        <a:ext cx="6519308" cy="777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ABF4B-713E-493C-B16C-F16628971A8B}">
      <dsp:nvSpPr>
        <dsp:cNvPr id="0" name=""/>
        <dsp:cNvSpPr/>
      </dsp:nvSpPr>
      <dsp:spPr>
        <a:xfrm>
          <a:off x="0" y="562771"/>
          <a:ext cx="671609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F3D8E-2852-4E6D-AE99-8D2042D39A6B}">
      <dsp:nvSpPr>
        <dsp:cNvPr id="0" name=""/>
        <dsp:cNvSpPr/>
      </dsp:nvSpPr>
      <dsp:spPr>
        <a:xfrm>
          <a:off x="335804" y="385651"/>
          <a:ext cx="470126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697" tIns="0" rIns="17769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Mitochondria and their genes are passed only from the mother. </a:t>
          </a:r>
        </a:p>
      </dsp:txBody>
      <dsp:txXfrm>
        <a:off x="353097" y="402944"/>
        <a:ext cx="4666679" cy="319654"/>
      </dsp:txXfrm>
    </dsp:sp>
    <dsp:sp modelId="{43DDED3F-8E32-4953-B3C8-45F95102CFA1}">
      <dsp:nvSpPr>
        <dsp:cNvPr id="0" name=""/>
        <dsp:cNvSpPr/>
      </dsp:nvSpPr>
      <dsp:spPr>
        <a:xfrm>
          <a:off x="0" y="1107091"/>
          <a:ext cx="671609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10920-384A-4DD3-B0D9-248B628F6253}">
      <dsp:nvSpPr>
        <dsp:cNvPr id="0" name=""/>
        <dsp:cNvSpPr/>
      </dsp:nvSpPr>
      <dsp:spPr>
        <a:xfrm>
          <a:off x="335804" y="929971"/>
          <a:ext cx="470126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697" tIns="0" rIns="17769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Cells have many mitochondria. If an oocyte is </a:t>
          </a:r>
          <a:r>
            <a:rPr lang="en-US" sz="1200" kern="1200" dirty="0" err="1"/>
            <a:t>heteroplasmic</a:t>
          </a:r>
          <a:r>
            <a:rPr lang="en-US" sz="1200" kern="1200" dirty="0"/>
            <a:t>, differing numbers of copies of a mitochondrial mutation may be transmitted. </a:t>
          </a:r>
        </a:p>
      </dsp:txBody>
      <dsp:txXfrm>
        <a:off x="353097" y="947264"/>
        <a:ext cx="4666679" cy="319654"/>
      </dsp:txXfrm>
    </dsp:sp>
    <dsp:sp modelId="{2EFA3095-0096-4B06-B0C6-76CB86D5CD90}">
      <dsp:nvSpPr>
        <dsp:cNvPr id="0" name=""/>
        <dsp:cNvSpPr/>
      </dsp:nvSpPr>
      <dsp:spPr>
        <a:xfrm>
          <a:off x="0" y="1651411"/>
          <a:ext cx="671609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501F-0D77-41A2-B1A6-5E16B98CC97C}">
      <dsp:nvSpPr>
        <dsp:cNvPr id="0" name=""/>
        <dsp:cNvSpPr/>
      </dsp:nvSpPr>
      <dsp:spPr>
        <a:xfrm>
          <a:off x="335804" y="1474291"/>
          <a:ext cx="470126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697" tIns="0" rIns="17769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phenotype reflects the proportion of mitochondria bearing the mutation.</a:t>
          </a:r>
        </a:p>
      </dsp:txBody>
      <dsp:txXfrm>
        <a:off x="353097" y="1491584"/>
        <a:ext cx="4666679" cy="319654"/>
      </dsp:txXfrm>
    </dsp:sp>
    <dsp:sp modelId="{237C7849-B95E-4A1E-B908-4B23FFB4D65B}">
      <dsp:nvSpPr>
        <dsp:cNvPr id="0" name=""/>
        <dsp:cNvSpPr/>
      </dsp:nvSpPr>
      <dsp:spPr>
        <a:xfrm>
          <a:off x="0" y="2195731"/>
          <a:ext cx="671609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243" tIns="249936" rIns="52124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Leber</a:t>
          </a:r>
          <a:r>
            <a:rPr lang="en-US" sz="1200" kern="1200" dirty="0"/>
            <a:t> hereditary optic neuropathy (LHON):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Rapid Optic nerve death </a:t>
          </a:r>
          <a:r>
            <a:rPr lang="en-US" sz="1200" kern="1200" dirty="0">
              <a:sym typeface="Wingdings" pitchFamily="2" charset="2"/>
            </a:rPr>
            <a:t> blindness in young adult life</a:t>
          </a:r>
          <a:endParaRPr lang="en-US" sz="1200" kern="1200" dirty="0"/>
        </a:p>
      </dsp:txBody>
      <dsp:txXfrm>
        <a:off x="0" y="2195731"/>
        <a:ext cx="6716093" cy="680400"/>
      </dsp:txXfrm>
    </dsp:sp>
    <dsp:sp modelId="{877F6BC5-4473-4E9E-B11D-9A82CDAE7D4E}">
      <dsp:nvSpPr>
        <dsp:cNvPr id="0" name=""/>
        <dsp:cNvSpPr/>
      </dsp:nvSpPr>
      <dsp:spPr>
        <a:xfrm>
          <a:off x="335804" y="2018611"/>
          <a:ext cx="4701265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697" tIns="0" rIns="17769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Typical Example of Mitochondrial Disorders:</a:t>
          </a:r>
        </a:p>
      </dsp:txBody>
      <dsp:txXfrm>
        <a:off x="353097" y="2035904"/>
        <a:ext cx="466667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64D00-759C-47C6-B395-98F01F1120CE}">
      <dsp:nvSpPr>
        <dsp:cNvPr id="0" name=""/>
        <dsp:cNvSpPr/>
      </dsp:nvSpPr>
      <dsp:spPr>
        <a:xfrm>
          <a:off x="0" y="14970"/>
          <a:ext cx="4126943" cy="6127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pattern of inheritance in which individuals in the most recent generations of a pedigree develop a disease </a:t>
          </a:r>
          <a:r>
            <a:rPr lang="en-US" sz="1200" kern="1200" dirty="0">
              <a:solidFill>
                <a:srgbClr val="FF0000"/>
              </a:solidFill>
              <a:highlight>
                <a:srgbClr val="6D1D6B"/>
              </a:highlight>
            </a:rPr>
            <a:t>at an earlier age or with greater severity</a:t>
          </a:r>
          <a:r>
            <a:rPr lang="en-US" sz="1200" kern="1200" dirty="0">
              <a:highlight>
                <a:srgbClr val="6D1D6B"/>
              </a:highlight>
            </a:rPr>
            <a:t> </a:t>
          </a:r>
          <a:r>
            <a:rPr lang="en-US" sz="1200" kern="1200" dirty="0"/>
            <a:t>than do those in earlier generation.</a:t>
          </a:r>
        </a:p>
      </dsp:txBody>
      <dsp:txXfrm>
        <a:off x="29913" y="44883"/>
        <a:ext cx="4067117" cy="552942"/>
      </dsp:txXfrm>
    </dsp:sp>
    <dsp:sp modelId="{5DCD025D-E43B-4D11-9DE3-A4725B51D781}">
      <dsp:nvSpPr>
        <dsp:cNvPr id="0" name=""/>
        <dsp:cNvSpPr/>
      </dsp:nvSpPr>
      <dsp:spPr>
        <a:xfrm>
          <a:off x="0" y="754459"/>
          <a:ext cx="4126943" cy="5798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reason might be the gradual expansion of trinucleotide repeat polymorphisms within or near a coding gene</a:t>
          </a:r>
        </a:p>
      </dsp:txBody>
      <dsp:txXfrm>
        <a:off x="28308" y="782767"/>
        <a:ext cx="4070327" cy="523271"/>
      </dsp:txXfrm>
    </dsp:sp>
    <dsp:sp modelId="{20966E45-E40A-434E-8622-9C0D6D10EB83}">
      <dsp:nvSpPr>
        <dsp:cNvPr id="0" name=""/>
        <dsp:cNvSpPr/>
      </dsp:nvSpPr>
      <dsp:spPr>
        <a:xfrm>
          <a:off x="0" y="1461066"/>
          <a:ext cx="4126943" cy="215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Examples of diseases showing anticipation:</a:t>
          </a:r>
        </a:p>
      </dsp:txBody>
      <dsp:txXfrm>
        <a:off x="10544" y="1471610"/>
        <a:ext cx="4105855" cy="194905"/>
      </dsp:txXfrm>
    </dsp:sp>
    <dsp:sp modelId="{4B1F8FA8-D849-42CB-A2DA-0561DB4CCCF4}">
      <dsp:nvSpPr>
        <dsp:cNvPr id="0" name=""/>
        <dsp:cNvSpPr/>
      </dsp:nvSpPr>
      <dsp:spPr>
        <a:xfrm>
          <a:off x="0" y="1677060"/>
          <a:ext cx="4126943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3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Huntington disease	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Myotonic dystrophy</a:t>
          </a:r>
        </a:p>
      </dsp:txBody>
      <dsp:txXfrm>
        <a:off x="0" y="1677060"/>
        <a:ext cx="4126943" cy="72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DFA2-9D64-4350-9E10-70707D363DD4}">
      <dsp:nvSpPr>
        <dsp:cNvPr id="0" name=""/>
        <dsp:cNvSpPr/>
      </dsp:nvSpPr>
      <dsp:spPr>
        <a:xfrm>
          <a:off x="1236273" y="0"/>
          <a:ext cx="3125800" cy="372371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48A76-E957-4441-A548-B9B67AE7357C}">
      <dsp:nvSpPr>
        <dsp:cNvPr id="0" name=""/>
        <dsp:cNvSpPr/>
      </dsp:nvSpPr>
      <dsp:spPr>
        <a:xfrm>
          <a:off x="1291067" y="353753"/>
          <a:ext cx="1452250" cy="1452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single-gene disorder with many symptoms, or a gene that controls several functions or has more than one effect, is termed pleiotropic.</a:t>
          </a:r>
        </a:p>
      </dsp:txBody>
      <dsp:txXfrm>
        <a:off x="1361960" y="424646"/>
        <a:ext cx="1310464" cy="1310464"/>
      </dsp:txXfrm>
    </dsp:sp>
    <dsp:sp modelId="{68C10147-2BDF-4834-B952-9FB4810AD02D}">
      <dsp:nvSpPr>
        <dsp:cNvPr id="0" name=""/>
        <dsp:cNvSpPr/>
      </dsp:nvSpPr>
      <dsp:spPr>
        <a:xfrm>
          <a:off x="2855029" y="353753"/>
          <a:ext cx="1452250" cy="1452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Causes autosomal dominant disorders</a:t>
          </a:r>
        </a:p>
      </dsp:txBody>
      <dsp:txXfrm>
        <a:off x="2925922" y="424646"/>
        <a:ext cx="1310464" cy="1310464"/>
      </dsp:txXfrm>
    </dsp:sp>
    <dsp:sp modelId="{62714F5F-822B-4A8C-91D2-7185C2DB0773}">
      <dsp:nvSpPr>
        <dsp:cNvPr id="0" name=""/>
        <dsp:cNvSpPr/>
      </dsp:nvSpPr>
      <dsp:spPr>
        <a:xfrm>
          <a:off x="1291067" y="1917714"/>
          <a:ext cx="1452250" cy="1452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Example: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0000"/>
              </a:solidFill>
              <a:highlight>
                <a:srgbClr val="6D1D6B"/>
              </a:highlight>
            </a:rPr>
            <a:t>Tuberous sclerosis</a:t>
          </a:r>
        </a:p>
      </dsp:txBody>
      <dsp:txXfrm>
        <a:off x="1361960" y="1988607"/>
        <a:ext cx="1310464" cy="1310464"/>
      </dsp:txXfrm>
    </dsp:sp>
    <dsp:sp modelId="{5FDEDBA9-05AE-4D66-85BB-6B4BD05BBEFD}">
      <dsp:nvSpPr>
        <dsp:cNvPr id="0" name=""/>
        <dsp:cNvSpPr/>
      </dsp:nvSpPr>
      <dsp:spPr>
        <a:xfrm>
          <a:off x="2855029" y="1917714"/>
          <a:ext cx="1452250" cy="1452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w Cen MT" panose="020B0602020104020603" pitchFamily="34" charset="0"/>
            <a:buNone/>
          </a:pPr>
          <a:r>
            <a:rPr lang="en-US" sz="1200" kern="1200" dirty="0"/>
            <a:t>affected individuals can present with either learning difficulties, Epilepsy, facial rashes , or all features</a:t>
          </a:r>
        </a:p>
      </dsp:txBody>
      <dsp:txXfrm>
        <a:off x="2925922" y="1988607"/>
        <a:ext cx="1310464" cy="1310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EECAE-4705-4CA7-BA4A-7C8D7BBFCB29}">
      <dsp:nvSpPr>
        <dsp:cNvPr id="0" name=""/>
        <dsp:cNvSpPr/>
      </dsp:nvSpPr>
      <dsp:spPr>
        <a:xfrm>
          <a:off x="0" y="751751"/>
          <a:ext cx="2787919" cy="27879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26CE0A-478E-42CC-8485-3C8ABA7E34BB}">
      <dsp:nvSpPr>
        <dsp:cNvPr id="0" name=""/>
        <dsp:cNvSpPr/>
      </dsp:nvSpPr>
      <dsp:spPr>
        <a:xfrm>
          <a:off x="1393959" y="751751"/>
          <a:ext cx="3252572" cy="27879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autosomal dominant disorders; an affected person will </a:t>
          </a:r>
          <a:r>
            <a:rPr lang="en-US" sz="1400" kern="1200" dirty="0">
              <a:solidFill>
                <a:srgbClr val="FF0000"/>
              </a:solidFill>
            </a:rPr>
            <a:t>usually</a:t>
          </a:r>
          <a:r>
            <a:rPr lang="en-US" sz="1400" kern="1200" dirty="0"/>
            <a:t> have an affected parent.</a:t>
          </a:r>
        </a:p>
      </dsp:txBody>
      <dsp:txXfrm>
        <a:off x="1393959" y="751751"/>
        <a:ext cx="3252572" cy="836377"/>
      </dsp:txXfrm>
    </dsp:sp>
    <dsp:sp modelId="{F9F99B73-1E6E-49AC-B0C3-7B79F24E407D}">
      <dsp:nvSpPr>
        <dsp:cNvPr id="0" name=""/>
        <dsp:cNvSpPr/>
      </dsp:nvSpPr>
      <dsp:spPr>
        <a:xfrm>
          <a:off x="487886" y="1588129"/>
          <a:ext cx="1812145" cy="18121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7DA43-218E-4542-8EE9-9E023E94D898}">
      <dsp:nvSpPr>
        <dsp:cNvPr id="0" name=""/>
        <dsp:cNvSpPr/>
      </dsp:nvSpPr>
      <dsp:spPr>
        <a:xfrm>
          <a:off x="1393959" y="1588129"/>
          <a:ext cx="3252572" cy="1812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However, this is </a:t>
          </a:r>
          <a:r>
            <a:rPr lang="en-US" sz="1400" kern="1200" dirty="0">
              <a:solidFill>
                <a:srgbClr val="FF0000"/>
              </a:solidFill>
            </a:rPr>
            <a:t>not always</a:t>
          </a:r>
          <a:r>
            <a:rPr lang="en-US" sz="1400" kern="1200" dirty="0"/>
            <a:t> the case and it is </a:t>
          </a:r>
          <a:r>
            <a:rPr lang="en-US" sz="1400" kern="1200" dirty="0">
              <a:solidFill>
                <a:srgbClr val="FF0000"/>
              </a:solidFill>
            </a:rPr>
            <a:t>not unusual</a:t>
          </a:r>
          <a:r>
            <a:rPr lang="en-US" sz="1400" kern="1200" dirty="0"/>
            <a:t> for a trait to appear in an individual when there is no family history of the disorder. </a:t>
          </a:r>
        </a:p>
      </dsp:txBody>
      <dsp:txXfrm>
        <a:off x="1393959" y="1588129"/>
        <a:ext cx="3252572" cy="836374"/>
      </dsp:txXfrm>
    </dsp:sp>
    <dsp:sp modelId="{6F5A6715-5FCE-4AAF-825F-50470FCD7677}">
      <dsp:nvSpPr>
        <dsp:cNvPr id="0" name=""/>
        <dsp:cNvSpPr/>
      </dsp:nvSpPr>
      <dsp:spPr>
        <a:xfrm>
          <a:off x="975772" y="2424504"/>
          <a:ext cx="836374" cy="8363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FDD65-C703-427B-8C81-2AE844239B8A}">
      <dsp:nvSpPr>
        <dsp:cNvPr id="0" name=""/>
        <dsp:cNvSpPr/>
      </dsp:nvSpPr>
      <dsp:spPr>
        <a:xfrm>
          <a:off x="1393959" y="2424504"/>
          <a:ext cx="3252572" cy="836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sudden unexpected appearance of a condition arising as a result of a mistake occurring in the transmission of a gene is called a </a:t>
          </a:r>
          <a:r>
            <a:rPr lang="en-US" sz="1400" kern="1200" dirty="0">
              <a:solidFill>
                <a:srgbClr val="FF0000"/>
              </a:solidFill>
            </a:rPr>
            <a:t>new mutation</a:t>
          </a:r>
          <a:r>
            <a:rPr lang="en-US" sz="1400" kern="1200" dirty="0"/>
            <a:t>.</a:t>
          </a:r>
        </a:p>
      </dsp:txBody>
      <dsp:txXfrm>
        <a:off x="1393959" y="2424504"/>
        <a:ext cx="3252572" cy="836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AE98-E228-4361-B374-95659ACB7CD3}">
      <dsp:nvSpPr>
        <dsp:cNvPr id="0" name=""/>
        <dsp:cNvSpPr/>
      </dsp:nvSpPr>
      <dsp:spPr>
        <a:xfrm>
          <a:off x="0" y="1300"/>
          <a:ext cx="615161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D688B-9E2B-4CE0-87E5-E08B8A1A9D77}">
      <dsp:nvSpPr>
        <dsp:cNvPr id="0" name=""/>
        <dsp:cNvSpPr/>
      </dsp:nvSpPr>
      <dsp:spPr>
        <a:xfrm>
          <a:off x="0" y="1300"/>
          <a:ext cx="1230323" cy="266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Achondroplasia</a:t>
          </a:r>
        </a:p>
      </dsp:txBody>
      <dsp:txXfrm>
        <a:off x="0" y="1300"/>
        <a:ext cx="1230323" cy="2661436"/>
      </dsp:txXfrm>
    </dsp:sp>
    <dsp:sp modelId="{1D9387A9-B60E-4393-BD59-831A3C255848}">
      <dsp:nvSpPr>
        <dsp:cNvPr id="0" name=""/>
        <dsp:cNvSpPr/>
      </dsp:nvSpPr>
      <dsp:spPr>
        <a:xfrm>
          <a:off x="1322597" y="36258"/>
          <a:ext cx="2368371" cy="699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900" kern="1200" dirty="0"/>
            <a:t>A form of short-limbed dwarfism, in which the parents usually have normal stature</a:t>
          </a:r>
        </a:p>
      </dsp:txBody>
      <dsp:txXfrm>
        <a:off x="1322597" y="36258"/>
        <a:ext cx="2368371" cy="699146"/>
      </dsp:txXfrm>
    </dsp:sp>
    <dsp:sp modelId="{35BEB5E5-4F96-42B3-86AF-0DF7BE384C37}">
      <dsp:nvSpPr>
        <dsp:cNvPr id="0" name=""/>
        <dsp:cNvSpPr/>
      </dsp:nvSpPr>
      <dsp:spPr>
        <a:xfrm>
          <a:off x="1230322" y="672231"/>
          <a:ext cx="4921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445259-9F16-447F-889C-70DA9DE2084E}">
      <dsp:nvSpPr>
        <dsp:cNvPr id="0" name=""/>
        <dsp:cNvSpPr/>
      </dsp:nvSpPr>
      <dsp:spPr>
        <a:xfrm>
          <a:off x="1322597" y="770362"/>
          <a:ext cx="1980432" cy="436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Diagnosis/testing:</a:t>
          </a:r>
        </a:p>
      </dsp:txBody>
      <dsp:txXfrm>
        <a:off x="1322597" y="770362"/>
        <a:ext cx="1980432" cy="436309"/>
      </dsp:txXfrm>
    </dsp:sp>
    <dsp:sp modelId="{F1D86AF1-0F8E-4399-9716-70A005D2B8A3}">
      <dsp:nvSpPr>
        <dsp:cNvPr id="0" name=""/>
        <dsp:cNvSpPr/>
      </dsp:nvSpPr>
      <dsp:spPr>
        <a:xfrm>
          <a:off x="3395303" y="694483"/>
          <a:ext cx="2460738" cy="26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Characteristic clinical and radiographic finding</a:t>
          </a:r>
        </a:p>
      </dsp:txBody>
      <dsp:txXfrm>
        <a:off x="3395303" y="694483"/>
        <a:ext cx="2460738" cy="261831"/>
      </dsp:txXfrm>
    </dsp:sp>
    <dsp:sp modelId="{C12A50BC-55CF-44E0-9A71-1F6697D88D94}">
      <dsp:nvSpPr>
        <dsp:cNvPr id="0" name=""/>
        <dsp:cNvSpPr/>
      </dsp:nvSpPr>
      <dsp:spPr>
        <a:xfrm>
          <a:off x="3395301" y="897617"/>
          <a:ext cx="23683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F5F2CA-026C-47D6-8453-515F9AB3842A}">
      <dsp:nvSpPr>
        <dsp:cNvPr id="0" name=""/>
        <dsp:cNvSpPr/>
      </dsp:nvSpPr>
      <dsp:spPr>
        <a:xfrm>
          <a:off x="3395303" y="940033"/>
          <a:ext cx="2368371" cy="43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Molecular genetic tests: mutation in the FGFR3 gene on chromosome 4p16.3 (coding for fibroblast growth factor receptor 3)</a:t>
          </a:r>
        </a:p>
      </dsp:txBody>
      <dsp:txXfrm>
        <a:off x="3395303" y="940033"/>
        <a:ext cx="2368371" cy="436284"/>
      </dsp:txXfrm>
    </dsp:sp>
    <dsp:sp modelId="{0DA00A7F-5F58-43DB-8D4B-791A23452250}">
      <dsp:nvSpPr>
        <dsp:cNvPr id="0" name=""/>
        <dsp:cNvSpPr/>
      </dsp:nvSpPr>
      <dsp:spPr>
        <a:xfrm>
          <a:off x="1155273" y="1374290"/>
          <a:ext cx="4921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B7E15C-903A-405B-8A1E-6F2E3BE9200B}">
      <dsp:nvSpPr>
        <dsp:cNvPr id="0" name=""/>
        <dsp:cNvSpPr/>
      </dsp:nvSpPr>
      <dsp:spPr>
        <a:xfrm>
          <a:off x="1244393" y="1423319"/>
          <a:ext cx="2329933" cy="389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The offspring of persons with Achondroplasia had a 50% chance of having Achondroplasia</a:t>
          </a:r>
          <a:endParaRPr lang="en-US" sz="900" kern="1200" dirty="0"/>
        </a:p>
      </dsp:txBody>
      <dsp:txXfrm>
        <a:off x="1244393" y="1423319"/>
        <a:ext cx="2329933" cy="389382"/>
      </dsp:txXfrm>
    </dsp:sp>
    <dsp:sp modelId="{F3CB68E3-8D69-4E6A-AAE5-521C58815A52}">
      <dsp:nvSpPr>
        <dsp:cNvPr id="0" name=""/>
        <dsp:cNvSpPr/>
      </dsp:nvSpPr>
      <dsp:spPr>
        <a:xfrm>
          <a:off x="1217970" y="1715549"/>
          <a:ext cx="4921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BE5C86-6ABC-4A4B-A40A-537D70DE6A42}">
      <dsp:nvSpPr>
        <dsp:cNvPr id="0" name=""/>
        <dsp:cNvSpPr/>
      </dsp:nvSpPr>
      <dsp:spPr>
        <a:xfrm>
          <a:off x="1308104" y="1984455"/>
          <a:ext cx="2183638" cy="38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other possible explanations for the 'sudden' appearance of this disorder?</a:t>
          </a:r>
        </a:p>
      </dsp:txBody>
      <dsp:txXfrm>
        <a:off x="1308104" y="1984455"/>
        <a:ext cx="2183638" cy="387362"/>
      </dsp:txXfrm>
    </dsp:sp>
    <dsp:sp modelId="{9EBE45E4-DE57-431D-B2BA-DF015FF5644C}">
      <dsp:nvSpPr>
        <dsp:cNvPr id="0" name=""/>
        <dsp:cNvSpPr/>
      </dsp:nvSpPr>
      <dsp:spPr>
        <a:xfrm>
          <a:off x="3598510" y="1783188"/>
          <a:ext cx="2368371" cy="23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non-penetrance: One of the parents might be heterozygous for the mutant allele but so mildly affected that it has not previously been detected</a:t>
          </a:r>
          <a:endParaRPr lang="en-US" sz="900" kern="1200" dirty="0"/>
        </a:p>
      </dsp:txBody>
      <dsp:txXfrm>
        <a:off x="3598510" y="1783188"/>
        <a:ext cx="2368371" cy="232821"/>
      </dsp:txXfrm>
    </dsp:sp>
    <dsp:sp modelId="{B6A64F66-CAEC-49EB-BA5E-7C63FDC371EE}">
      <dsp:nvSpPr>
        <dsp:cNvPr id="0" name=""/>
        <dsp:cNvSpPr/>
      </dsp:nvSpPr>
      <dsp:spPr>
        <a:xfrm>
          <a:off x="3506236" y="2160596"/>
          <a:ext cx="23683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1F8FB9-65DA-4E3F-8E97-816A85D9B013}">
      <dsp:nvSpPr>
        <dsp:cNvPr id="0" name=""/>
        <dsp:cNvSpPr/>
      </dsp:nvSpPr>
      <dsp:spPr>
        <a:xfrm>
          <a:off x="3598510" y="2160596"/>
          <a:ext cx="2368371" cy="23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Variable expressivity </a:t>
          </a:r>
          <a:endParaRPr lang="en-US" sz="900" kern="1200" dirty="0"/>
        </a:p>
      </dsp:txBody>
      <dsp:txXfrm>
        <a:off x="3598510" y="2160596"/>
        <a:ext cx="2368371" cy="232821"/>
      </dsp:txXfrm>
    </dsp:sp>
    <dsp:sp modelId="{7E8FD71B-58E0-40C3-94DF-2E38553104AB}">
      <dsp:nvSpPr>
        <dsp:cNvPr id="0" name=""/>
        <dsp:cNvSpPr/>
      </dsp:nvSpPr>
      <dsp:spPr>
        <a:xfrm>
          <a:off x="3515472" y="2328763"/>
          <a:ext cx="23683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5AA277-F983-4EE3-862D-9FF65B2EF96C}">
      <dsp:nvSpPr>
        <dsp:cNvPr id="0" name=""/>
        <dsp:cNvSpPr/>
      </dsp:nvSpPr>
      <dsp:spPr>
        <a:xfrm>
          <a:off x="3598510" y="2363307"/>
          <a:ext cx="2368371" cy="232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the family relationships not being as stated, e.g. non-paternity</a:t>
          </a:r>
          <a:endParaRPr lang="en-US" sz="900" kern="1200" dirty="0"/>
        </a:p>
      </dsp:txBody>
      <dsp:txXfrm>
        <a:off x="3598510" y="2363307"/>
        <a:ext cx="2368371" cy="232821"/>
      </dsp:txXfrm>
    </dsp:sp>
    <dsp:sp modelId="{A6B8AFAC-3791-4056-BFA2-36CCF1BA5442}">
      <dsp:nvSpPr>
        <dsp:cNvPr id="0" name=""/>
        <dsp:cNvSpPr/>
      </dsp:nvSpPr>
      <dsp:spPr>
        <a:xfrm>
          <a:off x="1230322" y="2626239"/>
          <a:ext cx="4921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13AC-1FD9-4740-B7DA-362834B6BA61}">
      <dsp:nvSpPr>
        <dsp:cNvPr id="0" name=""/>
        <dsp:cNvSpPr/>
      </dsp:nvSpPr>
      <dsp:spPr>
        <a:xfrm>
          <a:off x="0" y="15537"/>
          <a:ext cx="4306530" cy="1287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clinical features in autosomal dominant disorders can show striking variation from person to person, even in the same family.</a:t>
          </a:r>
        </a:p>
      </dsp:txBody>
      <dsp:txXfrm>
        <a:off x="62826" y="78363"/>
        <a:ext cx="4180878" cy="1161348"/>
      </dsp:txXfrm>
    </dsp:sp>
    <dsp:sp modelId="{ECB33E0D-33EF-497C-B96F-E22ED2AE2B64}">
      <dsp:nvSpPr>
        <dsp:cNvPr id="0" name=""/>
        <dsp:cNvSpPr/>
      </dsp:nvSpPr>
      <dsp:spPr>
        <a:xfrm>
          <a:off x="0" y="1302537"/>
          <a:ext cx="4306530" cy="161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3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Example: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2">
                  <a:lumMod val="50000"/>
                </a:schemeClr>
              </a:solidFill>
            </a:rPr>
            <a:t>Autosomal dominant polycystic kidney disease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Some affected individuals develop </a:t>
          </a:r>
          <a:r>
            <a:rPr lang="en-US" sz="1600" kern="1200" dirty="0">
              <a:solidFill>
                <a:srgbClr val="FF0000"/>
              </a:solidFill>
            </a:rPr>
            <a:t>renal failure </a:t>
          </a:r>
          <a:r>
            <a:rPr lang="en-US" sz="1600" kern="1200" dirty="0"/>
            <a:t>in early adulthood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Others have just a </a:t>
          </a:r>
          <a:r>
            <a:rPr lang="en-US" sz="1600" kern="1200" dirty="0">
              <a:solidFill>
                <a:srgbClr val="FF0000"/>
              </a:solidFill>
            </a:rPr>
            <a:t>few renal cysts</a:t>
          </a:r>
          <a:r>
            <a:rPr lang="en-US" sz="1600" kern="1200" dirty="0"/>
            <a:t> that do not significantly affect renal function</a:t>
          </a:r>
        </a:p>
      </dsp:txBody>
      <dsp:txXfrm>
        <a:off x="0" y="1302537"/>
        <a:ext cx="4306530" cy="1614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EA866-05E7-4821-A21D-B5E821A4688B}">
      <dsp:nvSpPr>
        <dsp:cNvPr id="0" name=""/>
        <dsp:cNvSpPr/>
      </dsp:nvSpPr>
      <dsp:spPr>
        <a:xfrm>
          <a:off x="0" y="0"/>
          <a:ext cx="4958866" cy="182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some individuals </a:t>
          </a:r>
          <a:r>
            <a:rPr lang="en-US" sz="2000" kern="1200" dirty="0">
              <a:solidFill>
                <a:srgbClr val="FF0000"/>
              </a:solidFill>
              <a:highlight>
                <a:srgbClr val="6D1D6B"/>
              </a:highlight>
            </a:rPr>
            <a:t>heterozygous</a:t>
          </a:r>
          <a:r>
            <a:rPr lang="en-US" sz="2000" kern="1200" dirty="0"/>
            <a:t> for gene mutations giving rise to certain </a:t>
          </a:r>
          <a:r>
            <a:rPr lang="en-US" sz="2000" kern="1200" dirty="0">
              <a:solidFill>
                <a:srgbClr val="FF0000"/>
              </a:solidFill>
              <a:highlight>
                <a:srgbClr val="6D1D6B"/>
              </a:highlight>
            </a:rPr>
            <a:t>autosomal dominant</a:t>
          </a:r>
          <a:r>
            <a:rPr lang="en-US" sz="2000" kern="1200" dirty="0">
              <a:highlight>
                <a:srgbClr val="6D1D6B"/>
              </a:highlight>
            </a:rPr>
            <a:t> </a:t>
          </a:r>
          <a:r>
            <a:rPr lang="en-US" sz="2000" kern="1200" dirty="0"/>
            <a:t>disorders there may be no </a:t>
          </a:r>
          <a:r>
            <a:rPr lang="en-US" sz="2000" kern="1200" dirty="0">
              <a:solidFill>
                <a:srgbClr val="FF0000"/>
              </a:solidFill>
              <a:highlight>
                <a:srgbClr val="6D1D6B"/>
              </a:highlight>
            </a:rPr>
            <a:t>abnormal clinical features</a:t>
          </a:r>
          <a:r>
            <a:rPr lang="en-US" sz="2000" kern="1200" dirty="0"/>
            <a:t>, representing </a:t>
          </a:r>
          <a:r>
            <a:rPr lang="en-US" sz="2000" kern="1200" dirty="0">
              <a:solidFill>
                <a:schemeClr val="bg1"/>
              </a:solidFill>
            </a:rPr>
            <a:t>so-called </a:t>
          </a:r>
          <a:r>
            <a:rPr lang="en-US" sz="2000" i="1" kern="1200" dirty="0">
              <a:solidFill>
                <a:srgbClr val="FF0000"/>
              </a:solidFill>
              <a:highlight>
                <a:srgbClr val="6D1D6B"/>
              </a:highlight>
            </a:rPr>
            <a:t>reduced penetrance</a:t>
          </a:r>
          <a:r>
            <a:rPr lang="en-US" sz="2000" kern="1200" dirty="0">
              <a:solidFill>
                <a:srgbClr val="FF0000"/>
              </a:solidFill>
              <a:highlight>
                <a:srgbClr val="6D1D6B"/>
              </a:highlight>
            </a:rPr>
            <a:t> or 'skipping a generation’</a:t>
          </a:r>
        </a:p>
      </dsp:txBody>
      <dsp:txXfrm>
        <a:off x="89099" y="89099"/>
        <a:ext cx="4780668" cy="1647002"/>
      </dsp:txXfrm>
    </dsp:sp>
    <dsp:sp modelId="{5AD5E96D-3869-484C-93A1-BE87F384A2C4}">
      <dsp:nvSpPr>
        <dsp:cNvPr id="0" name=""/>
        <dsp:cNvSpPr/>
      </dsp:nvSpPr>
      <dsp:spPr>
        <a:xfrm>
          <a:off x="0" y="1856096"/>
          <a:ext cx="4958866" cy="6415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Reduced penetrance might be due to:</a:t>
          </a:r>
        </a:p>
      </dsp:txBody>
      <dsp:txXfrm>
        <a:off x="31316" y="1887412"/>
        <a:ext cx="4896234" cy="578889"/>
      </dsp:txXfrm>
    </dsp:sp>
    <dsp:sp modelId="{8A755D14-D397-438D-A836-7957036134A2}">
      <dsp:nvSpPr>
        <dsp:cNvPr id="0" name=""/>
        <dsp:cNvSpPr/>
      </dsp:nvSpPr>
      <dsp:spPr>
        <a:xfrm>
          <a:off x="0" y="2553035"/>
          <a:ext cx="4958866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4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modifying effects of other genes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interaction of the gene with environmental factors</a:t>
          </a:r>
        </a:p>
      </dsp:txBody>
      <dsp:txXfrm>
        <a:off x="0" y="2553035"/>
        <a:ext cx="4958866" cy="496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4632F-5996-49B0-A1A2-488773352060}">
      <dsp:nvSpPr>
        <dsp:cNvPr id="0" name=""/>
        <dsp:cNvSpPr/>
      </dsp:nvSpPr>
      <dsp:spPr>
        <a:xfrm>
          <a:off x="0" y="422109"/>
          <a:ext cx="5238418" cy="839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 traits are conditions which are likely to be due to the interaction of more than one gene.</a:t>
          </a:r>
        </a:p>
      </dsp:txBody>
      <dsp:txXfrm>
        <a:off x="40999" y="463108"/>
        <a:ext cx="5156420" cy="757879"/>
      </dsp:txXfrm>
    </dsp:sp>
    <dsp:sp modelId="{1226E748-92F6-4AAA-A371-62F4BBED357B}">
      <dsp:nvSpPr>
        <dsp:cNvPr id="0" name=""/>
        <dsp:cNvSpPr/>
      </dsp:nvSpPr>
      <dsp:spPr>
        <a:xfrm>
          <a:off x="0" y="1299426"/>
          <a:ext cx="5238418" cy="839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effects may be additive, one may be rate-limiting over the action of another, or one may enhance or multiply the effect of another.</a:t>
          </a:r>
        </a:p>
      </dsp:txBody>
      <dsp:txXfrm>
        <a:off x="40999" y="1340425"/>
        <a:ext cx="5156420" cy="757879"/>
      </dsp:txXfrm>
    </dsp:sp>
    <dsp:sp modelId="{D3642AC4-0EE4-42FF-BE5A-1E1952B69E00}">
      <dsp:nvSpPr>
        <dsp:cNvPr id="0" name=""/>
        <dsp:cNvSpPr/>
      </dsp:nvSpPr>
      <dsp:spPr>
        <a:xfrm>
          <a:off x="0" y="2176743"/>
          <a:ext cx="5238418" cy="839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e.g. </a:t>
          </a:r>
          <a:r>
            <a:rPr lang="en-US" sz="1300" kern="1200" dirty="0">
              <a:solidFill>
                <a:srgbClr val="0070C0"/>
              </a:solidFill>
              <a:highlight>
                <a:srgbClr val="6D1D6B"/>
              </a:highlight>
            </a:rPr>
            <a:t>Digenic inheritance:</a:t>
          </a:r>
          <a:r>
            <a:rPr lang="en-US" sz="1300" kern="1200" dirty="0">
              <a:solidFill>
                <a:srgbClr val="0070C0"/>
              </a:solidFill>
            </a:rPr>
            <a:t> </a:t>
          </a:r>
          <a:r>
            <a:rPr lang="en-US" sz="1300" kern="1200" dirty="0"/>
            <a:t>where a disorder has been shown to be due to the additive effects of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heterozygous mutations at two different gene loci</a:t>
          </a:r>
        </a:p>
      </dsp:txBody>
      <dsp:txXfrm>
        <a:off x="40999" y="2217742"/>
        <a:ext cx="5156420" cy="757879"/>
      </dsp:txXfrm>
    </dsp:sp>
    <dsp:sp modelId="{47849878-E5CE-43DF-BC34-E60EF3EEA9B1}">
      <dsp:nvSpPr>
        <dsp:cNvPr id="0" name=""/>
        <dsp:cNvSpPr/>
      </dsp:nvSpPr>
      <dsp:spPr>
        <a:xfrm>
          <a:off x="0" y="3054060"/>
          <a:ext cx="5238418" cy="8398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man one form of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retinitis pigmentosa</a:t>
          </a:r>
          <a:r>
            <a:rPr lang="en-US" sz="1300" kern="1200" dirty="0"/>
            <a:t>, a disorder of progressive visual impairment, is caused by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double heterozygosity</a:t>
          </a:r>
          <a:r>
            <a:rPr lang="en-US" sz="1300" kern="1200" dirty="0">
              <a:solidFill>
                <a:srgbClr val="C00000"/>
              </a:solidFill>
            </a:rPr>
            <a:t> </a:t>
          </a:r>
          <a:r>
            <a:rPr lang="en-US" sz="1300" kern="1200" dirty="0"/>
            <a:t>for mutations in </a:t>
          </a:r>
          <a:r>
            <a:rPr lang="en-US" sz="1300" kern="1200" dirty="0">
              <a:solidFill>
                <a:srgbClr val="FF0000"/>
              </a:solidFill>
              <a:highlight>
                <a:srgbClr val="6D1D6B"/>
              </a:highlight>
            </a:rPr>
            <a:t>two unlinked genes,</a:t>
          </a:r>
          <a:r>
            <a:rPr lang="en-US" sz="1300" kern="1200" dirty="0"/>
            <a:t> which both encode proteins present in photoreceptors. Individuals with only one of these mutations are not affected.</a:t>
          </a:r>
        </a:p>
      </dsp:txBody>
      <dsp:txXfrm>
        <a:off x="40999" y="3095059"/>
        <a:ext cx="5156420" cy="75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768CE9-8CA6-4ACC-B450-44EAE6C3A690}" type="datetimeFigureOut">
              <a:rPr lang="ar-SA" smtClean="0"/>
              <a:t>17/02/39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002E10-7863-4F16-9EFD-33D3200F024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959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ijB0uHUPDV4Oz80vTUqZK1PSKehCOtMdb-xATduAL8/edit?usp=shari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6.xml"/><Relationship Id="rId7" Type="http://schemas.openxmlformats.org/officeDocument/2006/relationships/image" Target="../media/image19.png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hdphoto" Target="../media/hdphoto2.wdp"/><Relationship Id="rId24" Type="http://schemas.openxmlformats.org/officeDocument/2006/relationships/image" Target="../media/image23.pn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5.xml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youtu.be/OxehHPwTFtk?t=5" TargetMode="Externa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hyperlink" Target="https://www.youtube.com/watch?v=1XW-j3VQGRY" TargetMode="External"/><Relationship Id="rId12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5" Type="http://schemas.microsoft.com/office/2007/relationships/diagramDrawing" Target="../diagrams/drawing8.xml"/><Relationship Id="rId10" Type="http://schemas.openxmlformats.org/officeDocument/2006/relationships/hyperlink" Target="https://www.youtube.com/watch?v=G1J1Gx6_x5g" TargetMode="External"/><Relationship Id="rId4" Type="http://schemas.openxmlformats.org/officeDocument/2006/relationships/diagramQuickStyle" Target="../diagrams/quickStyle7.xml"/><Relationship Id="rId9" Type="http://schemas.microsoft.com/office/2007/relationships/hdphoto" Target="../media/hdphoto2.wdp"/><Relationship Id="rId14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png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hdphoto" Target="../media/hdphoto2.wdp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www.youtube.com/watch?v=yDt5rczPTsg" TargetMode="External"/><Relationship Id="rId1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YbL_CQx2Dk" TargetMode="Externa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5.png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eneticsTeam437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4vsio8TZr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VM68-0YVWI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yDTYjS1WB-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lideplayer.com/39/10895996/slides/slide_19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R5VrYYHrR8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hyperlink" Target="https://www.youtube.com/watch?v=66Tjk8wtJYY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12" Type="http://schemas.openxmlformats.org/officeDocument/2006/relationships/hyperlink" Target="https://youtu.be/o1uhhpjmzkw?t=45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hdphoto" Target="../media/hdphoto2.wdp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www.youtube.com/watch?v=IuSaXiRVqg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47E5-9668-4EA2-8D24-CABE6C989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067" y="2109588"/>
            <a:ext cx="7772400" cy="1912849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 GENETICS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AD51B-AEAE-4F91-A0A2-A39E78C8B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916" y="5124793"/>
            <a:ext cx="3846515" cy="1463040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4</a:t>
            </a:r>
          </a:p>
          <a:p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Mode of Inheritance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C4D9-F2C0-4C2A-ABA8-DC53598B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68942"/>
            <a:ext cx="1962861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15D0C6-C9E1-468C-ADCE-ADE6142A8357}"/>
              </a:ext>
            </a:extLst>
          </p:cNvPr>
          <p:cNvSpPr txBox="1"/>
          <p:nvPr/>
        </p:nvSpPr>
        <p:spPr>
          <a:xfrm>
            <a:off x="390798" y="5031039"/>
            <a:ext cx="3058181" cy="1354217"/>
          </a:xfrm>
          <a:prstGeom prst="rect">
            <a:avLst/>
          </a:prstGeom>
          <a:solidFill>
            <a:srgbClr val="EFEDF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27EC1"/>
                </a:solidFill>
                <a:effectLst/>
              </a:rPr>
              <a:t>Color </a:t>
            </a:r>
            <a:r>
              <a:rPr lang="en-US" sz="1600" dirty="0">
                <a:solidFill>
                  <a:srgbClr val="7030A0"/>
                </a:solidFill>
                <a:effectLst/>
              </a:rPr>
              <a:t>in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dex: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effectLst/>
              </a:rPr>
              <a:t>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B050"/>
                </a:solidFill>
                <a:effectLst/>
              </a:rPr>
              <a:t>Drs’</a:t>
            </a:r>
            <a:r>
              <a:rPr lang="en-US" sz="1600" dirty="0">
                <a:solidFill>
                  <a:srgbClr val="00B050"/>
                </a:solidFill>
                <a:effectLst/>
              </a:rPr>
              <a:t> notes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Extra information</a:t>
            </a:r>
            <a:endParaRPr lang="en-US" sz="1600" dirty="0">
              <a:effectLst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E1A5FC0E-96CF-4854-A0FE-B9D5A2FD6AC6}"/>
              </a:ext>
            </a:extLst>
          </p:cNvPr>
          <p:cNvSpPr txBox="1"/>
          <p:nvPr/>
        </p:nvSpPr>
        <p:spPr>
          <a:xfrm flipH="1">
            <a:off x="8790173" y="5453681"/>
            <a:ext cx="1905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EDITION FILE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750B7-2B19-49F5-9A57-B28A99B6B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0" t="4487" r="5469" b="3746"/>
          <a:stretch/>
        </p:blipFill>
        <p:spPr>
          <a:xfrm>
            <a:off x="8352979" y="168942"/>
            <a:ext cx="1493488" cy="125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mage result for ksu">
            <a:extLst>
              <a:ext uri="{FF2B5EF4-FFF2-40B4-BE49-F238E27FC236}">
                <a16:creationId xmlns:a16="http://schemas.microsoft.com/office/drawing/2014/main" id="{AFD121FB-6FBB-496F-AC27-F405E275B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4261" cy="11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1D197-DD3D-435E-B123-887AE031E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1567" t="34334" r="20361" b="31889"/>
          <a:stretch/>
        </p:blipFill>
        <p:spPr>
          <a:xfrm>
            <a:off x="8373588" y="3066012"/>
            <a:ext cx="1452269" cy="84468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623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A91B0D8-CBED-4B29-8267-506712FF7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063452"/>
              </p:ext>
            </p:extLst>
          </p:nvPr>
        </p:nvGraphicFramePr>
        <p:xfrm>
          <a:off x="-637841" y="1830159"/>
          <a:ext cx="5598347" cy="372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2CF5DA9B-9621-4CC7-93D6-2AEB14B4D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345" y="5322737"/>
            <a:ext cx="1988987" cy="145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4ABDDDE-4963-49A9-B431-D8A322619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4584" y="5444676"/>
            <a:ext cx="1512665" cy="123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25B50E-4013-4CCE-9517-8BDDE8977E7B}"/>
              </a:ext>
            </a:extLst>
          </p:cNvPr>
          <p:cNvGrpSpPr/>
          <p:nvPr/>
        </p:nvGrpSpPr>
        <p:grpSpPr>
          <a:xfrm>
            <a:off x="3803132" y="3190073"/>
            <a:ext cx="1539160" cy="1003890"/>
            <a:chOff x="159969" y="5190837"/>
            <a:chExt cx="2142837" cy="1508737"/>
          </a:xfrm>
        </p:grpSpPr>
        <p:pic>
          <p:nvPicPr>
            <p:cNvPr id="10" name="صورة 11">
              <a:hlinkClick r:id="rId9"/>
              <a:extLst>
                <a:ext uri="{FF2B5EF4-FFF2-40B4-BE49-F238E27FC236}">
                  <a16:creationId xmlns:a16="http://schemas.microsoft.com/office/drawing/2014/main" id="{C99CB603-4C1F-4EEC-BA9C-C9EF4F66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DE531-5E3E-4D47-ABB8-4663056E4F30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434998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Pleiotropy</a:t>
              </a:r>
            </a:p>
          </p:txBody>
        </p:sp>
      </p:grpSp>
      <p:sp>
        <p:nvSpPr>
          <p:cNvPr id="12" name="Title 4">
            <a:extLst>
              <a:ext uri="{FF2B5EF4-FFF2-40B4-BE49-F238E27FC236}">
                <a16:creationId xmlns:a16="http://schemas.microsoft.com/office/drawing/2014/main" id="{162A23EB-1A95-4C29-A76F-5C9CB860F6D0}"/>
              </a:ext>
            </a:extLst>
          </p:cNvPr>
          <p:cNvSpPr txBox="1">
            <a:spLocks/>
          </p:cNvSpPr>
          <p:nvPr/>
        </p:nvSpPr>
        <p:spPr>
          <a:xfrm>
            <a:off x="852248" y="962314"/>
            <a:ext cx="2278879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Pleiotropy</a:t>
            </a:r>
          </a:p>
        </p:txBody>
      </p:sp>
      <p:sp>
        <p:nvSpPr>
          <p:cNvPr id="14" name="مربع نص 1">
            <a:extLst>
              <a:ext uri="{FF2B5EF4-FFF2-40B4-BE49-F238E27FC236}">
                <a16:creationId xmlns:a16="http://schemas.microsoft.com/office/drawing/2014/main" id="{9E0A4150-F792-447C-8FD0-980DE1F246A3}"/>
              </a:ext>
            </a:extLst>
          </p:cNvPr>
          <p:cNvSpPr txBox="1"/>
          <p:nvPr/>
        </p:nvSpPr>
        <p:spPr>
          <a:xfrm>
            <a:off x="742892" y="1797954"/>
            <a:ext cx="2836880" cy="306467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92D050"/>
                </a:solidFill>
              </a:rPr>
              <a:t>One gene will cause multiple abnormalities</a:t>
            </a:r>
            <a:endParaRPr lang="en-GB" sz="1200" dirty="0">
              <a:ln w="0"/>
              <a:solidFill>
                <a:srgbClr val="92D050"/>
              </a:solidFill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D8325A5-41CF-49F6-A065-580566E1B464}"/>
              </a:ext>
            </a:extLst>
          </p:cNvPr>
          <p:cNvSpPr txBox="1">
            <a:spLocks/>
          </p:cNvSpPr>
          <p:nvPr/>
        </p:nvSpPr>
        <p:spPr>
          <a:xfrm rot="5400000">
            <a:off x="9896288" y="1448039"/>
            <a:ext cx="2956726" cy="692904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mutations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D56A0053-D1CB-4B28-9BDF-E19909099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887055"/>
              </p:ext>
            </p:extLst>
          </p:nvPr>
        </p:nvGraphicFramePr>
        <p:xfrm>
          <a:off x="6341239" y="-315553"/>
          <a:ext cx="4646532" cy="429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ED400D2-CDAA-4B01-8D4B-089CF1BEE70B}"/>
              </a:ext>
            </a:extLst>
          </p:cNvPr>
          <p:cNvGrpSpPr/>
          <p:nvPr/>
        </p:nvGrpSpPr>
        <p:grpSpPr>
          <a:xfrm flipH="1">
            <a:off x="5658599" y="286327"/>
            <a:ext cx="99087" cy="6391565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51663B-6BAF-42F9-A99D-A6D716E89ED5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436F95-D4D0-4DB9-B62D-33F32C68EE8B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671A931-CC2E-4410-9CE9-00EEAEAE6463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E1B71F-E37F-4461-8E30-15D4DBC1B8C5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460C67-ACFC-48E5-9B2D-DF70370D911F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6841E88-52EA-4535-ABEE-0BAF3FB92FDF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CC433F-B0B7-49A3-B6DC-80E477F9E052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مربع نص 1">
            <a:extLst>
              <a:ext uri="{FF2B5EF4-FFF2-40B4-BE49-F238E27FC236}">
                <a16:creationId xmlns:a16="http://schemas.microsoft.com/office/drawing/2014/main" id="{810651CE-3924-4C9B-ACDE-6327F409DDF0}"/>
              </a:ext>
            </a:extLst>
          </p:cNvPr>
          <p:cNvSpPr txBox="1"/>
          <p:nvPr/>
        </p:nvSpPr>
        <p:spPr>
          <a:xfrm>
            <a:off x="7840201" y="9661"/>
            <a:ext cx="2680483" cy="306467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92D050"/>
                </a:solidFill>
              </a:rPr>
              <a:t>Appears suddenly</a:t>
            </a:r>
            <a:endParaRPr lang="en-GB" sz="1200" dirty="0">
              <a:ln w="0"/>
              <a:solidFill>
                <a:srgbClr val="92D050"/>
              </a:solidFill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9E158E73-D39C-41BF-A4EB-4A13C1E49E1F}"/>
              </a:ext>
            </a:extLst>
          </p:cNvPr>
          <p:cNvSpPr txBox="1">
            <a:spLocks/>
          </p:cNvSpPr>
          <p:nvPr/>
        </p:nvSpPr>
        <p:spPr>
          <a:xfrm>
            <a:off x="7702078" y="3636519"/>
            <a:ext cx="2956726" cy="692904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Achondroplasia</a:t>
            </a:r>
          </a:p>
        </p:txBody>
      </p:sp>
      <p:sp>
        <p:nvSpPr>
          <p:cNvPr id="45" name="مربع نص 1">
            <a:extLst>
              <a:ext uri="{FF2B5EF4-FFF2-40B4-BE49-F238E27FC236}">
                <a16:creationId xmlns:a16="http://schemas.microsoft.com/office/drawing/2014/main" id="{42D59EF4-54E9-42C2-A84F-C241EE73F0D7}"/>
              </a:ext>
            </a:extLst>
          </p:cNvPr>
          <p:cNvSpPr txBox="1"/>
          <p:nvPr/>
        </p:nvSpPr>
        <p:spPr>
          <a:xfrm>
            <a:off x="9783267" y="3330052"/>
            <a:ext cx="2212912" cy="306467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92D050"/>
                </a:solidFill>
              </a:rPr>
              <a:t>An example of New Mutations</a:t>
            </a:r>
            <a:endParaRPr lang="en-GB" sz="1200" dirty="0">
              <a:ln w="0"/>
              <a:solidFill>
                <a:srgbClr val="92D05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5A2AF2-F195-4BE9-8DB8-9925FE4E2365}"/>
              </a:ext>
            </a:extLst>
          </p:cNvPr>
          <p:cNvGrpSpPr/>
          <p:nvPr/>
        </p:nvGrpSpPr>
        <p:grpSpPr>
          <a:xfrm>
            <a:off x="5975325" y="4149264"/>
            <a:ext cx="6151615" cy="2664038"/>
            <a:chOff x="6104634" y="4149264"/>
            <a:chExt cx="6151615" cy="2664038"/>
          </a:xfrm>
        </p:grpSpPr>
        <p:graphicFrame>
          <p:nvGraphicFramePr>
            <p:cNvPr id="48" name="Diagram 47">
              <a:extLst>
                <a:ext uri="{FF2B5EF4-FFF2-40B4-BE49-F238E27FC236}">
                  <a16:creationId xmlns:a16="http://schemas.microsoft.com/office/drawing/2014/main" id="{E8A8AEB0-3697-40F4-A2BE-CEF54157E6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5556133"/>
                </p:ext>
              </p:extLst>
            </p:nvPr>
          </p:nvGraphicFramePr>
          <p:xfrm>
            <a:off x="6104634" y="4149264"/>
            <a:ext cx="6151615" cy="26640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BEEF170-EC10-45D7-8ABE-564D7DAADE95}"/>
                </a:ext>
              </a:extLst>
            </p:cNvPr>
            <p:cNvGrpSpPr/>
            <p:nvPr/>
          </p:nvGrpSpPr>
          <p:grpSpPr>
            <a:xfrm>
              <a:off x="6205125" y="4434531"/>
              <a:ext cx="1008028" cy="2372724"/>
              <a:chOff x="5718946" y="3621609"/>
              <a:chExt cx="992550" cy="2657893"/>
            </a:xfrm>
          </p:grpSpPr>
          <p:pic>
            <p:nvPicPr>
              <p:cNvPr id="49" name="صورة 3">
                <a:extLst>
                  <a:ext uri="{FF2B5EF4-FFF2-40B4-BE49-F238E27FC236}">
                    <a16:creationId xmlns:a16="http://schemas.microsoft.com/office/drawing/2014/main" id="{431E0A75-3643-40E1-8E60-43D62C04F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18946" y="3621609"/>
                <a:ext cx="992550" cy="853514"/>
              </a:xfrm>
              <a:prstGeom prst="rect">
                <a:avLst/>
              </a:prstGeom>
            </p:spPr>
          </p:pic>
          <p:pic>
            <p:nvPicPr>
              <p:cNvPr id="50" name="صورة 4">
                <a:extLst>
                  <a:ext uri="{FF2B5EF4-FFF2-40B4-BE49-F238E27FC236}">
                    <a16:creationId xmlns:a16="http://schemas.microsoft.com/office/drawing/2014/main" id="{BB828D1A-B689-4FF7-AE44-C2D799A2B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8947" y="4527725"/>
                <a:ext cx="989502" cy="853514"/>
              </a:xfrm>
              <a:prstGeom prst="rect">
                <a:avLst/>
              </a:prstGeom>
            </p:spPr>
          </p:pic>
          <p:pic>
            <p:nvPicPr>
              <p:cNvPr id="51" name="صورة 5">
                <a:extLst>
                  <a:ext uri="{FF2B5EF4-FFF2-40B4-BE49-F238E27FC236}">
                    <a16:creationId xmlns:a16="http://schemas.microsoft.com/office/drawing/2014/main" id="{6DB5704A-AD3D-4382-ABF3-721588AC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8946" y="5432085"/>
                <a:ext cx="989503" cy="847417"/>
              </a:xfrm>
              <a:prstGeom prst="rect">
                <a:avLst/>
              </a:prstGeom>
            </p:spPr>
          </p:pic>
        </p:grpSp>
      </p:grpSp>
      <p:sp>
        <p:nvSpPr>
          <p:cNvPr id="54" name="مربع نص 1">
            <a:extLst>
              <a:ext uri="{FF2B5EF4-FFF2-40B4-BE49-F238E27FC236}">
                <a16:creationId xmlns:a16="http://schemas.microsoft.com/office/drawing/2014/main" id="{4219C757-9879-40CB-9657-A5241482E58E}"/>
              </a:ext>
            </a:extLst>
          </p:cNvPr>
          <p:cNvSpPr txBox="1"/>
          <p:nvPr/>
        </p:nvSpPr>
        <p:spPr>
          <a:xfrm>
            <a:off x="6031961" y="3330052"/>
            <a:ext cx="2212912" cy="306467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FF0000"/>
                </a:solidFill>
              </a:rPr>
              <a:t>Important</a:t>
            </a:r>
            <a:endParaRPr lang="en-GB" sz="120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5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8AEE7D-9793-4910-AA2F-6CB99446C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10001"/>
              </p:ext>
            </p:extLst>
          </p:nvPr>
        </p:nvGraphicFramePr>
        <p:xfrm>
          <a:off x="889552" y="2683963"/>
          <a:ext cx="4306530" cy="293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1A5831F3-4C16-4BC3-B765-51E74DD19227}"/>
              </a:ext>
            </a:extLst>
          </p:cNvPr>
          <p:cNvGrpSpPr/>
          <p:nvPr/>
        </p:nvGrpSpPr>
        <p:grpSpPr>
          <a:xfrm>
            <a:off x="5336257" y="1146788"/>
            <a:ext cx="1539160" cy="1378461"/>
            <a:chOff x="159969" y="5190837"/>
            <a:chExt cx="2142837" cy="2071677"/>
          </a:xfrm>
        </p:grpSpPr>
        <p:pic>
          <p:nvPicPr>
            <p:cNvPr id="20" name="صورة 11">
              <a:hlinkClick r:id="rId7"/>
              <a:extLst>
                <a:ext uri="{FF2B5EF4-FFF2-40B4-BE49-F238E27FC236}">
                  <a16:creationId xmlns:a16="http://schemas.microsoft.com/office/drawing/2014/main" id="{C8B18B8F-1D23-42C1-923D-5DEBA2275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8" cy="13070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3D432D-6575-429B-8895-FDC65894BBB3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997938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Variable Expressivity &amp; Incomplete Penetrance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D45A9E-7DD3-40E7-9176-2EE93E9C4F27}"/>
              </a:ext>
            </a:extLst>
          </p:cNvPr>
          <p:cNvGrpSpPr/>
          <p:nvPr/>
        </p:nvGrpSpPr>
        <p:grpSpPr>
          <a:xfrm>
            <a:off x="5336257" y="131897"/>
            <a:ext cx="1539160" cy="1191175"/>
            <a:chOff x="159969" y="5190837"/>
            <a:chExt cx="2142837" cy="1790206"/>
          </a:xfrm>
        </p:grpSpPr>
        <p:pic>
          <p:nvPicPr>
            <p:cNvPr id="23" name="صورة 11">
              <a:hlinkClick r:id="rId10"/>
              <a:extLst>
                <a:ext uri="{FF2B5EF4-FFF2-40B4-BE49-F238E27FC236}">
                  <a16:creationId xmlns:a16="http://schemas.microsoft.com/office/drawing/2014/main" id="{06C65D37-9116-4E3E-B620-C6F954C9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7B0FA7-99F4-488F-811E-0B4B2B077376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716467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Penetrance &amp; Expressivity</a:t>
              </a:r>
            </a:p>
          </p:txBody>
        </p:sp>
      </p:grpSp>
      <p:sp>
        <p:nvSpPr>
          <p:cNvPr id="25" name="Title 4">
            <a:extLst>
              <a:ext uri="{FF2B5EF4-FFF2-40B4-BE49-F238E27FC236}">
                <a16:creationId xmlns:a16="http://schemas.microsoft.com/office/drawing/2014/main" id="{5E75BE96-D6F4-41BA-8F2E-F2749EE1E63B}"/>
              </a:ext>
            </a:extLst>
          </p:cNvPr>
          <p:cNvSpPr txBox="1">
            <a:spLocks/>
          </p:cNvSpPr>
          <p:nvPr/>
        </p:nvSpPr>
        <p:spPr>
          <a:xfrm>
            <a:off x="852247" y="962314"/>
            <a:ext cx="4262337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expressivity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38AA064C-CD5B-4456-97DA-0E708F987D09}"/>
              </a:ext>
            </a:extLst>
          </p:cNvPr>
          <p:cNvSpPr txBox="1">
            <a:spLocks/>
          </p:cNvSpPr>
          <p:nvPr/>
        </p:nvSpPr>
        <p:spPr>
          <a:xfrm>
            <a:off x="7097090" y="956405"/>
            <a:ext cx="3941426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penetrance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CCA0FD-A787-4B45-9260-761B5D02194E}"/>
              </a:ext>
            </a:extLst>
          </p:cNvPr>
          <p:cNvGrpSpPr/>
          <p:nvPr/>
        </p:nvGrpSpPr>
        <p:grpSpPr>
          <a:xfrm flipH="1">
            <a:off x="6006148" y="2683963"/>
            <a:ext cx="200687" cy="4030876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B53CA4-6389-4431-A7EB-BF24A294C3B4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6DF0E2-999D-4569-A91E-199F8411BD93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5B35DF-87CA-4F27-86DA-1A370A747EA6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FE2746-2D8B-458A-A894-F0212C25A3D8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F6B61B-8A53-476B-B34E-FEE45578DF95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93D6C-BA07-40A1-8CD9-49F8540873AE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A9509C-0F1F-4866-AABA-EF16E2622EA8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D5F5A6-45C5-4A67-B183-570DB6402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538975"/>
              </p:ext>
            </p:extLst>
          </p:nvPr>
        </p:nvGraphicFramePr>
        <p:xfrm>
          <a:off x="7016897" y="2683963"/>
          <a:ext cx="4958866" cy="307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0229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39551E-EA35-43CD-9FA5-F3611BCB4D8D}"/>
              </a:ext>
            </a:extLst>
          </p:cNvPr>
          <p:cNvSpPr txBox="1">
            <a:spLocks/>
          </p:cNvSpPr>
          <p:nvPr/>
        </p:nvSpPr>
        <p:spPr>
          <a:xfrm>
            <a:off x="852248" y="962314"/>
            <a:ext cx="3027026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traits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4EF4D97-B091-405F-BC00-BEC93B0F0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536878"/>
              </p:ext>
            </p:extLst>
          </p:nvPr>
        </p:nvGraphicFramePr>
        <p:xfrm>
          <a:off x="221673" y="1695647"/>
          <a:ext cx="5238418" cy="431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عنصر نائب للمحتوى 3">
            <a:extLst>
              <a:ext uri="{FF2B5EF4-FFF2-40B4-BE49-F238E27FC236}">
                <a16:creationId xmlns:a16="http://schemas.microsoft.com/office/drawing/2014/main" id="{96C6A576-EB2A-45A1-84A8-CB9FDDE4E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677" y="1552721"/>
            <a:ext cx="4934816" cy="26157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6F721-F9C0-4A2E-9B46-85F8FB1EE113}"/>
              </a:ext>
            </a:extLst>
          </p:cNvPr>
          <p:cNvGrpSpPr/>
          <p:nvPr/>
        </p:nvGrpSpPr>
        <p:grpSpPr>
          <a:xfrm flipH="1">
            <a:off x="5689876" y="1552721"/>
            <a:ext cx="136034" cy="5116948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922A606-BFC0-4FD9-82AE-6F80FC06923B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DB3B51-8077-44D4-B4DD-6A9EF95E17A0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91C4AB-89A6-43D4-A66E-6EECC4ED3A30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37C40B-984A-4772-AC8E-4DCD8041C1E0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0FE5C2-C5E9-429C-9BB1-F19D8D247250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B242E2-0D8A-476B-8AA4-774E20A456CD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DDD729-2939-45DF-9D58-824ACD874AA2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F890044D-0113-4119-BFF4-53DB51AC21F1}"/>
              </a:ext>
            </a:extLst>
          </p:cNvPr>
          <p:cNvSpPr txBox="1">
            <a:spLocks/>
          </p:cNvSpPr>
          <p:nvPr/>
        </p:nvSpPr>
        <p:spPr>
          <a:xfrm>
            <a:off x="6142170" y="819388"/>
            <a:ext cx="6049830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Pedigree of a family with retinitis pigmentosa due to digenic inheritance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F26D74-25D0-411C-82B8-7E78C8C451D7}"/>
              </a:ext>
            </a:extLst>
          </p:cNvPr>
          <p:cNvGrpSpPr/>
          <p:nvPr/>
        </p:nvGrpSpPr>
        <p:grpSpPr>
          <a:xfrm>
            <a:off x="4193589" y="671656"/>
            <a:ext cx="1327087" cy="1023991"/>
            <a:chOff x="159969" y="5190837"/>
            <a:chExt cx="2142837" cy="2009080"/>
          </a:xfrm>
        </p:grpSpPr>
        <p:pic>
          <p:nvPicPr>
            <p:cNvPr id="23" name="صورة 11">
              <a:hlinkClick r:id="rId9"/>
              <a:extLst>
                <a:ext uri="{FF2B5EF4-FFF2-40B4-BE49-F238E27FC236}">
                  <a16:creationId xmlns:a16="http://schemas.microsoft.com/office/drawing/2014/main" id="{F10FE199-ED2A-44DE-8C1E-9A41FCB2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8" cy="13070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B41C19-1704-48EC-81D5-061210B08128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935341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Complex Vs Mendelian traits</a:t>
              </a: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CE3F3CC-7774-4DDA-BFF6-AFFD1C5E7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699402"/>
              </p:ext>
            </p:extLst>
          </p:nvPr>
        </p:nvGraphicFramePr>
        <p:xfrm>
          <a:off x="6055692" y="3815991"/>
          <a:ext cx="6006606" cy="250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4302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078DB0-06F1-459B-A960-FF4E0F96B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00964"/>
              </p:ext>
            </p:extLst>
          </p:nvPr>
        </p:nvGraphicFramePr>
        <p:xfrm>
          <a:off x="1770438" y="2276271"/>
          <a:ext cx="3356040" cy="275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6E47EF06-AEF2-43F9-A048-7999AF2F9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827" y="2655650"/>
            <a:ext cx="2248689" cy="331713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54B983-E9DC-4A84-9058-5F22342F992E}"/>
              </a:ext>
            </a:extLst>
          </p:cNvPr>
          <p:cNvSpPr txBox="1">
            <a:spLocks/>
          </p:cNvSpPr>
          <p:nvPr/>
        </p:nvSpPr>
        <p:spPr>
          <a:xfrm>
            <a:off x="852247" y="962314"/>
            <a:ext cx="3924033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 imprinting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64906-FBC5-4F6E-B80F-454DBD64C86A}"/>
              </a:ext>
            </a:extLst>
          </p:cNvPr>
          <p:cNvGrpSpPr/>
          <p:nvPr/>
        </p:nvGrpSpPr>
        <p:grpSpPr>
          <a:xfrm>
            <a:off x="6987826" y="5022441"/>
            <a:ext cx="1327087" cy="1398562"/>
            <a:chOff x="159969" y="5190837"/>
            <a:chExt cx="2142837" cy="2743992"/>
          </a:xfrm>
        </p:grpSpPr>
        <p:pic>
          <p:nvPicPr>
            <p:cNvPr id="8" name="صورة 11">
              <a:hlinkClick r:id="rId8"/>
              <a:extLst>
                <a:ext uri="{FF2B5EF4-FFF2-40B4-BE49-F238E27FC236}">
                  <a16:creationId xmlns:a16="http://schemas.microsoft.com/office/drawing/2014/main" id="{8AF7FD0A-8D5B-4988-AFAD-192F56F9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8" cy="13070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E0C24-7FB8-48B4-8B40-70FD4356BB8A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1670253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Imprinting &amp; Prader-Willi Vs. Angelman syndromes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BF642-70B5-4C16-8E4B-BB7C15CAA165}"/>
              </a:ext>
            </a:extLst>
          </p:cNvPr>
          <p:cNvGrpSpPr/>
          <p:nvPr/>
        </p:nvGrpSpPr>
        <p:grpSpPr>
          <a:xfrm flipH="1">
            <a:off x="5192787" y="1225685"/>
            <a:ext cx="219803" cy="5453711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203CAC-2F08-4801-99A8-9F1A278246C8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CE51B3-35E1-49DA-BB7A-22D93F1DEE03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1B7893-C668-4A4D-BB4D-1B6B8D97417E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750B73-51A3-4490-BD33-595A603AD17C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B459D0-9E0A-4718-B00A-501248D3E4F8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A53804-0816-4F32-9B48-599CD51F029F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EA18DD-190F-45A3-9155-4F403640C4E2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4">
            <a:extLst>
              <a:ext uri="{FF2B5EF4-FFF2-40B4-BE49-F238E27FC236}">
                <a16:creationId xmlns:a16="http://schemas.microsoft.com/office/drawing/2014/main" id="{41CC1C82-4CF1-4DCC-AAF6-2B7D99E1CBCD}"/>
              </a:ext>
            </a:extLst>
          </p:cNvPr>
          <p:cNvSpPr txBox="1">
            <a:spLocks/>
          </p:cNvSpPr>
          <p:nvPr/>
        </p:nvSpPr>
        <p:spPr>
          <a:xfrm>
            <a:off x="5657784" y="962314"/>
            <a:ext cx="6326693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imprinting in the development of Angelman and Prader-Willi syndromes</a:t>
            </a:r>
          </a:p>
        </p:txBody>
      </p:sp>
      <p:pic>
        <p:nvPicPr>
          <p:cNvPr id="19" name="صورة 3">
            <a:extLst>
              <a:ext uri="{FF2B5EF4-FFF2-40B4-BE49-F238E27FC236}">
                <a16:creationId xmlns:a16="http://schemas.microsoft.com/office/drawing/2014/main" id="{3787F45A-8454-4F13-AAD7-E2AE5B0742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8050" y="4609932"/>
            <a:ext cx="1870587" cy="209663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B34859B-B0B0-4DD0-BB9C-67BEDBED3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51675"/>
              </p:ext>
            </p:extLst>
          </p:nvPr>
        </p:nvGraphicFramePr>
        <p:xfrm>
          <a:off x="5478894" y="2275293"/>
          <a:ext cx="6519308" cy="233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0114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0F350B-BB2B-42B3-97B2-4BF93A0F2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567237" cy="4773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 accurate determination of the family pedigree is an important part of the workup of every patient.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Exceptions to Mendelian inheritance do occur in single-gene disorders.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inheritance pattern of an individual pedigree may be obscured by a number of other factors that may make the mode of inheritance difficult to interpret.</a:t>
            </a:r>
          </a:p>
          <a:p>
            <a:pPr marL="0" indent="0">
              <a:buNone/>
            </a:pPr>
            <a:endParaRPr lang="en-US" sz="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Some characteristics and many common familial disorders, do not usually follow a simple pattern of Mendelian inheritance.</a:t>
            </a:r>
          </a:p>
          <a:p>
            <a:pPr>
              <a:buFont typeface="Wingdings" panose="05000000000000000000" pitchFamily="2" charset="2"/>
              <a:buChar char="q"/>
            </a:pPr>
            <a:endParaRPr lang="ar-SA" sz="20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1DD447F-E4EB-4995-85E0-6A9B95D5402B}"/>
              </a:ext>
            </a:extLst>
          </p:cNvPr>
          <p:cNvSpPr txBox="1">
            <a:spLocks/>
          </p:cNvSpPr>
          <p:nvPr/>
        </p:nvSpPr>
        <p:spPr>
          <a:xfrm>
            <a:off x="852247" y="962314"/>
            <a:ext cx="5480459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Messages:</a:t>
            </a:r>
          </a:p>
        </p:txBody>
      </p:sp>
    </p:spTree>
    <p:extLst>
      <p:ext uri="{BB962C8B-B14F-4D97-AF65-F5344CB8AC3E}">
        <p14:creationId xmlns:p14="http://schemas.microsoft.com/office/powerpoint/2010/main" val="170538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F959B58-6B95-4EBB-B793-3E18F9103DDA}"/>
              </a:ext>
            </a:extLst>
          </p:cNvPr>
          <p:cNvSpPr txBox="1">
            <a:spLocks/>
          </p:cNvSpPr>
          <p:nvPr/>
        </p:nvSpPr>
        <p:spPr>
          <a:xfrm>
            <a:off x="4944197" y="123024"/>
            <a:ext cx="1579668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MCQS</a:t>
            </a:r>
          </a:p>
        </p:txBody>
      </p:sp>
      <p:sp>
        <p:nvSpPr>
          <p:cNvPr id="8" name="مربع نص 1">
            <a:extLst>
              <a:ext uri="{FF2B5EF4-FFF2-40B4-BE49-F238E27FC236}">
                <a16:creationId xmlns:a16="http://schemas.microsoft.com/office/drawing/2014/main" id="{2FE47E57-5198-449F-AEB5-EECEEE197A0C}"/>
              </a:ext>
            </a:extLst>
          </p:cNvPr>
          <p:cNvSpPr txBox="1"/>
          <p:nvPr/>
        </p:nvSpPr>
        <p:spPr>
          <a:xfrm>
            <a:off x="796243" y="856357"/>
            <a:ext cx="11455243" cy="60016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2" rtlCol="0" anchor="ctr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1-If the genotype is AO what is the phenotype?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Blood group AB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Blood group B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Blood group O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Blood group A</a:t>
            </a:r>
            <a:br>
              <a:rPr lang="ar-SA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endParaRPr lang="en-US" sz="16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what is the phenotype for (A1B)?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A. A1B 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B. A2B                  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C. A          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D. B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 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3-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Pseudodominant inheritance happens when there are: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A. A heterozygous woman for an autosomal recessive disorder and a heterozygous man for the same disorder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B. A homozygous woman for an autosomal dominant disorder and a heterozygous man for the same disorder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C. A homozygous woman for an autosomal recessive disorder and a heterozygous man for the same disorder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D. A heterozygous woman for an autosomal dominant disorder and a heterozygous man for the same disorder</a:t>
            </a:r>
            <a:br>
              <a:rPr lang="ar-SA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endParaRPr lang="en-US" sz="1600" dirty="0">
              <a:solidFill>
                <a:schemeClr val="accent1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 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4-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Mitochondrial disorders are Transmitted from: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A. Father to sons only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Father to all children</a:t>
            </a:r>
            <a:br>
              <a:rPr lang="ar-SA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C. Mother to daughters only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D.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Mother to all children</a:t>
            </a:r>
          </a:p>
          <a:p>
            <a:pPr lvl="1" rtl="1"/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5-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A parent had Huntington disease at the age of 55 years old, her son and daughter developed the disease at an earlier age (almost 40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) with greater severity, this pattern of inheritance is: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A. A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nticipation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B. Mitochondrial inheritance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Pseudodominant inheritance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D.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Reduced penetrance</a:t>
            </a:r>
          </a:p>
          <a:p>
            <a:pPr lvl="1" rtl="1"/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 rtl="1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6-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Myotonic dystrophy is an example of a disease showing: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A. Pseudodominant inheritance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B. Anticipation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C. Pleiotropy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D. New mutation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ar-SA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ar-SA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br>
              <a:rPr lang="ar-SA" sz="16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endParaRPr lang="en-GB" sz="160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">
            <a:extLst>
              <a:ext uri="{FF2B5EF4-FFF2-40B4-BE49-F238E27FC236}">
                <a16:creationId xmlns:a16="http://schemas.microsoft.com/office/drawing/2014/main" id="{2FE47E57-5198-449F-AEB5-EECEEE197A0C}"/>
              </a:ext>
            </a:extLst>
          </p:cNvPr>
          <p:cNvSpPr txBox="1"/>
          <p:nvPr/>
        </p:nvSpPr>
        <p:spPr>
          <a:xfrm>
            <a:off x="844158" y="712659"/>
            <a:ext cx="11802572" cy="723274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wrap="square" numCol="2" rtlCol="0" anchor="ctr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•  9-When an individual has a gene mutation which normally gives rise to autosomal dominant disorder. </a:t>
            </a:r>
            <a:b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But in this particular individual, there are no abnormal clinical features. This condition is called: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Pleiotropy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 Variable expressivity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 Codominance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 Reduced penetrance</a:t>
            </a:r>
          </a:p>
          <a:p>
            <a:endParaRPr lang="en-US" sz="15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5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500" b="1" dirty="0">
                <a:ln w="0"/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1500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10-The sudden unexpected appearance of a condition arising as a result of a mistake occurring in the transmission of a gene is called:</a:t>
            </a:r>
            <a:br>
              <a:rPr lang="ar-SA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Reduced penetrance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 New mutation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 Variable expressivity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 Pleiotropy</a:t>
            </a:r>
          </a:p>
          <a:p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• 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11-The offspring of persons with achondroplasia has a ……. chance of having achondroplasia.</a:t>
            </a:r>
            <a:br>
              <a:rPr lang="ar-SA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A. 100%</a:t>
            </a:r>
            <a:br>
              <a:rPr lang="en-GB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B. 25%</a:t>
            </a:r>
            <a:br>
              <a:rPr lang="en-GB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C. 50%</a:t>
            </a:r>
            <a:br>
              <a:rPr lang="en-GB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D. 75%</a:t>
            </a:r>
            <a:br>
              <a:rPr lang="ar-SA" sz="15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sz="15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•  12-This pattern occurs when the heterozygote expresses both alleles simultaneously without forming an intermediate phenotype: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 Codominant traits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 Achondroplasia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 COMPLEX TRAITS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 POLYGENIC DISORDERS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• 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13-Achondroplasia considered as:</a:t>
            </a:r>
            <a:b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 Codominant traits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 A</a:t>
            </a:r>
            <a:r>
              <a:rPr lang="en-GB" sz="1500" dirty="0" err="1">
                <a:solidFill>
                  <a:schemeClr val="accent1">
                    <a:lumMod val="75000"/>
                  </a:schemeClr>
                </a:solidFill>
              </a:rPr>
              <a:t>nticipation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 New mutation 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 Variable expressivity</a:t>
            </a:r>
          </a:p>
          <a:p>
            <a:pPr lvl="1" rtl="1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•  7- </a:t>
            </a: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The clinical features in autosomal dominant disorders can show striking variation from person to person, even in the same family: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New mutations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Variable expressivity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Pleiotropy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Reduced penetrance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lvl="1" rtl="1"/>
            <a:br>
              <a:rPr lang="ar-SA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•  8-</a:t>
            </a: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interaction of the gene with environmental factors can be the reason for: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A.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 Reduced penetrance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B. New mutations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C. Pleiotropy</a:t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D. Variable expressivity</a:t>
            </a:r>
            <a:endParaRPr lang="en-GB" sz="150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50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70B4D0-B559-499F-A16C-4D3D67E45D4A}"/>
              </a:ext>
            </a:extLst>
          </p:cNvPr>
          <p:cNvSpPr/>
          <p:nvPr/>
        </p:nvSpPr>
        <p:spPr>
          <a:xfrm rot="10800000">
            <a:off x="0" y="3813468"/>
            <a:ext cx="725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3- 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4- 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5- 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6-B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7-B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8-A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9-D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10-B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11-C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13-C</a:t>
            </a:r>
          </a:p>
        </p:txBody>
      </p:sp>
    </p:spTree>
    <p:extLst>
      <p:ext uri="{BB962C8B-B14F-4D97-AF65-F5344CB8AC3E}">
        <p14:creationId xmlns:p14="http://schemas.microsoft.com/office/powerpoint/2010/main" val="371328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7EB00-930E-4127-A90F-7E008EA02DBB}"/>
              </a:ext>
            </a:extLst>
          </p:cNvPr>
          <p:cNvSpPr/>
          <p:nvPr/>
        </p:nvSpPr>
        <p:spPr>
          <a:xfrm>
            <a:off x="5658561" y="882461"/>
            <a:ext cx="5227508" cy="5152913"/>
          </a:xfrm>
          <a:prstGeom prst="rect">
            <a:avLst/>
          </a:prstGeom>
          <a:solidFill>
            <a:srgbClr val="EFEDF3">
              <a:alpha val="8196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06E400-A133-470F-B90D-F960541C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82" y="682354"/>
            <a:ext cx="3787690" cy="17373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Team leaders: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Abdulmajeed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Alwardi</a:t>
            </a:r>
            <a:b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 cap="none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Haifa </a:t>
            </a:r>
            <a:r>
              <a:rPr lang="en-US" sz="2800" cap="none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Alessa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F6850-ADD8-437A-ACC6-52EF8B59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315" y="2346538"/>
            <a:ext cx="2174155" cy="4369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BOYS TEAM: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Abdullah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Abdulaziz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Aljohani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Adel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Alzahrani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Hamdan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Aldossri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Khaled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Aldosari</a:t>
            </a:r>
            <a:endParaRPr lang="ar-SA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687851-FFE9-4FC5-9CC0-402BBE492743}"/>
              </a:ext>
            </a:extLst>
          </p:cNvPr>
          <p:cNvSpPr txBox="1">
            <a:spLocks/>
          </p:cNvSpPr>
          <p:nvPr/>
        </p:nvSpPr>
        <p:spPr>
          <a:xfrm>
            <a:off x="5938184" y="2321358"/>
            <a:ext cx="1973833" cy="43946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GIRLS TEAM:</a:t>
            </a: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Ghaida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Alsanad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Munira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Alhadlg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Batoul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Alruhaimi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Dimah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Alaraifi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Arjuwana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Alaqeel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84514-E80E-4B31-9417-F4B71CA6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2" y="2248528"/>
            <a:ext cx="3627727" cy="231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EFBF1C5-0DB7-451D-B7DD-B430CE05C258}"/>
              </a:ext>
            </a:extLst>
          </p:cNvPr>
          <p:cNvSpPr txBox="1">
            <a:spLocks/>
          </p:cNvSpPr>
          <p:nvPr/>
        </p:nvSpPr>
        <p:spPr>
          <a:xfrm>
            <a:off x="978022" y="471509"/>
            <a:ext cx="4561643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تمّ بحمدِ الله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7976248-FA35-4A3C-8944-B1D901D6D03F}"/>
              </a:ext>
            </a:extLst>
          </p:cNvPr>
          <p:cNvSpPr txBox="1">
            <a:spLocks/>
          </p:cNvSpPr>
          <p:nvPr/>
        </p:nvSpPr>
        <p:spPr>
          <a:xfrm>
            <a:off x="410637" y="4600820"/>
            <a:ext cx="4023479" cy="83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dhabi" panose="01000000000000000000" pitchFamily="2" charset="-78"/>
              </a:rPr>
              <a:t>نسعدُ باستقبالِ اقتراحاتكم و ملاحظاتكم على البريد الإلكتروني: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Aldhabi" panose="01000000000000000000" pitchFamily="2" charset="-78"/>
                <a:hlinkClick r:id="rId3"/>
              </a:rPr>
              <a:t>GeneticsTeam437@gmail.com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Aldhabi" panose="01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4608C4-ABD9-4785-AC61-F1FFB27B64FA}"/>
              </a:ext>
            </a:extLst>
          </p:cNvPr>
          <p:cNvCxnSpPr/>
          <p:nvPr/>
        </p:nvCxnSpPr>
        <p:spPr>
          <a:xfrm>
            <a:off x="5658561" y="2321358"/>
            <a:ext cx="52275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CB836-2D13-41C4-9D37-DDB4DB8BEA21}"/>
              </a:ext>
            </a:extLst>
          </p:cNvPr>
          <p:cNvCxnSpPr/>
          <p:nvPr/>
        </p:nvCxnSpPr>
        <p:spPr>
          <a:xfrm>
            <a:off x="8205579" y="2346538"/>
            <a:ext cx="0" cy="371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B68C-CDA0-45E7-8CE6-9670C2004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4" y="1838035"/>
            <a:ext cx="8212322" cy="4682131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By the end of this lecture, the students should be understand atypical patterns of inheritance with special emphasis on: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Codominant traits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Pseudodominant inheritance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The mitochondrial inheritance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Anticipation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Pleiotropy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Variable expressivity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New mutation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cs typeface="Arial" panose="020B0604020202020204" pitchFamily="34" charset="0"/>
              </a:rPr>
              <a:t>Complex trait: multifactorial/Polygenic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81BBC8C-C5EA-42DF-BFD2-2752D1C4C02D}"/>
              </a:ext>
            </a:extLst>
          </p:cNvPr>
          <p:cNvSpPr txBox="1">
            <a:spLocks/>
          </p:cNvSpPr>
          <p:nvPr/>
        </p:nvSpPr>
        <p:spPr>
          <a:xfrm>
            <a:off x="852250" y="962314"/>
            <a:ext cx="2565205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42BC40-E744-4282-BA80-7812FF77DEEB}"/>
              </a:ext>
            </a:extLst>
          </p:cNvPr>
          <p:cNvGrpSpPr/>
          <p:nvPr/>
        </p:nvGrpSpPr>
        <p:grpSpPr>
          <a:xfrm>
            <a:off x="9649638" y="5040458"/>
            <a:ext cx="1539160" cy="1191176"/>
            <a:chOff x="159969" y="5190837"/>
            <a:chExt cx="2142837" cy="1790208"/>
          </a:xfrm>
        </p:grpSpPr>
        <p:pic>
          <p:nvPicPr>
            <p:cNvPr id="8" name="صورة 11">
              <a:hlinkClick r:id="rId3"/>
              <a:extLst>
                <a:ext uri="{FF2B5EF4-FFF2-40B4-BE49-F238E27FC236}">
                  <a16:creationId xmlns:a16="http://schemas.microsoft.com/office/drawing/2014/main" id="{C96779F4-B5CF-4FF3-9BFF-F8550A44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3DA3E-9474-4722-9466-3B1566CDCE1E}"/>
                </a:ext>
              </a:extLst>
            </p:cNvPr>
            <p:cNvSpPr txBox="1"/>
            <p:nvPr/>
          </p:nvSpPr>
          <p:spPr>
            <a:xfrm>
              <a:off x="159969" y="6264578"/>
              <a:ext cx="2142837" cy="716467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Non-Mendelian Genetics</a:t>
              </a:r>
            </a:p>
          </p:txBody>
        </p:sp>
      </p:grpSp>
      <p:sp>
        <p:nvSpPr>
          <p:cNvPr id="10" name="مربع نص 1">
            <a:extLst>
              <a:ext uri="{FF2B5EF4-FFF2-40B4-BE49-F238E27FC236}">
                <a16:creationId xmlns:a16="http://schemas.microsoft.com/office/drawing/2014/main" id="{2D887BC5-099B-48F3-A5FC-6D535F956444}"/>
              </a:ext>
            </a:extLst>
          </p:cNvPr>
          <p:cNvSpPr txBox="1"/>
          <p:nvPr/>
        </p:nvSpPr>
        <p:spPr>
          <a:xfrm>
            <a:off x="9377961" y="6292235"/>
            <a:ext cx="2082514" cy="476726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we suggest you to watch this. It’d be helpful</a:t>
            </a:r>
            <a:endParaRPr lang="ar-SA" sz="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FABFCD-2AB0-4B2D-A9E8-D3F2AD43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18" y="1914626"/>
            <a:ext cx="4735852" cy="230978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- This pattern occurs when the heterozygote expresses both alleles simultaneously without forming an intermediate phenotype*.</a:t>
            </a:r>
          </a:p>
          <a:p>
            <a:r>
              <a:rPr lang="en-US" sz="2000" dirty="0"/>
              <a:t>For example, </a:t>
            </a:r>
          </a:p>
          <a:p>
            <a:r>
              <a:rPr lang="en-US" sz="2000" dirty="0"/>
              <a:t>in </a:t>
            </a:r>
            <a:r>
              <a:rPr lang="en-US" sz="2000" dirty="0">
                <a:solidFill>
                  <a:srgbClr val="FF0000"/>
                </a:solidFill>
              </a:rPr>
              <a:t>blood typing</a:t>
            </a:r>
            <a:r>
              <a:rPr lang="en-US" sz="2000" dirty="0"/>
              <a:t>, an individual carrying the A and B alleles has an AB blood type.</a:t>
            </a:r>
          </a:p>
          <a:p>
            <a:r>
              <a:rPr lang="en-US" sz="2000" dirty="0"/>
              <a:t> - most genes exist in multiple alleles</a:t>
            </a:r>
          </a:p>
          <a:p>
            <a:endParaRPr lang="ar-SA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9DC5F5-E2B5-47DB-BB2D-712FF67F0160}"/>
              </a:ext>
            </a:extLst>
          </p:cNvPr>
          <p:cNvGrpSpPr/>
          <p:nvPr/>
        </p:nvGrpSpPr>
        <p:grpSpPr>
          <a:xfrm>
            <a:off x="2499914" y="5190836"/>
            <a:ext cx="2142837" cy="1414259"/>
            <a:chOff x="2613891" y="5376864"/>
            <a:chExt cx="2234673" cy="1375350"/>
          </a:xfrm>
        </p:grpSpPr>
        <p:pic>
          <p:nvPicPr>
            <p:cNvPr id="5" name="صورة 11">
              <a:hlinkClick r:id="rId2"/>
              <a:extLst>
                <a:ext uri="{FF2B5EF4-FFF2-40B4-BE49-F238E27FC236}">
                  <a16:creationId xmlns:a16="http://schemas.microsoft.com/office/drawing/2014/main" id="{DE98B05C-FEBA-4476-9CE3-23DE03D51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74" y="5376864"/>
              <a:ext cx="1271104" cy="12711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4BC352-395C-412E-A0ED-069954B46D36}"/>
                </a:ext>
              </a:extLst>
            </p:cNvPr>
            <p:cNvSpPr txBox="1"/>
            <p:nvPr/>
          </p:nvSpPr>
          <p:spPr>
            <a:xfrm>
              <a:off x="2613891" y="6421063"/>
              <a:ext cx="2234673" cy="331151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Inheritance of Blood type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5FD07-BF4A-44A2-8908-724ED4473AC5}"/>
              </a:ext>
            </a:extLst>
          </p:cNvPr>
          <p:cNvGrpSpPr/>
          <p:nvPr/>
        </p:nvGrpSpPr>
        <p:grpSpPr>
          <a:xfrm flipH="1">
            <a:off x="5077427" y="962313"/>
            <a:ext cx="185038" cy="5848501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EBFF3E-77DB-4C5E-B1EB-6E961663CA5D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A7CF24-B205-4FF7-B725-0793F44FD2AC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B909975-77B0-4101-8448-6C99F7BEAAEF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0E868F-38DB-4361-B3D7-DDDF4B26B475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A67783-345D-483D-9159-D80C60954668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7242B4-2847-49CE-9ABC-32FD871EE1DC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C42975-E2EA-4EF2-A7DF-691A531D36FC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4">
            <a:extLst>
              <a:ext uri="{FF2B5EF4-FFF2-40B4-BE49-F238E27FC236}">
                <a16:creationId xmlns:a16="http://schemas.microsoft.com/office/drawing/2014/main" id="{4CE1399E-A19E-44CB-9070-C2994E1F8572}"/>
              </a:ext>
            </a:extLst>
          </p:cNvPr>
          <p:cNvSpPr txBox="1">
            <a:spLocks/>
          </p:cNvSpPr>
          <p:nvPr/>
        </p:nvSpPr>
        <p:spPr>
          <a:xfrm>
            <a:off x="852250" y="962314"/>
            <a:ext cx="2805350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Codominant traits</a:t>
            </a:r>
            <a:endParaRPr lang="en-US" sz="2000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CF0274BC-B42E-4117-9AFC-FBF2022BA89A}"/>
              </a:ext>
            </a:extLst>
          </p:cNvPr>
          <p:cNvSpPr txBox="1">
            <a:spLocks/>
          </p:cNvSpPr>
          <p:nvPr/>
        </p:nvSpPr>
        <p:spPr>
          <a:xfrm>
            <a:off x="6777376" y="962313"/>
            <a:ext cx="3835205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Codominance Inheritance</a:t>
            </a:r>
            <a:endParaRPr lang="en-US" sz="2000" dirty="0"/>
          </a:p>
        </p:txBody>
      </p:sp>
      <p:pic>
        <p:nvPicPr>
          <p:cNvPr id="26" name="عنصر نائب للمحتوى 3">
            <a:extLst>
              <a:ext uri="{FF2B5EF4-FFF2-40B4-BE49-F238E27FC236}">
                <a16:creationId xmlns:a16="http://schemas.microsoft.com/office/drawing/2014/main" id="{7C7508FC-14C4-4BD7-892C-9B4815AB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539" y="2527566"/>
            <a:ext cx="3193993" cy="37214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Content Placeholder 7" descr="Snip20171029_12.png">
            <a:extLst>
              <a:ext uri="{FF2B5EF4-FFF2-40B4-BE49-F238E27FC236}">
                <a16:creationId xmlns:a16="http://schemas.microsoft.com/office/drawing/2014/main" id="{E90D1A7A-D2C0-4193-9FB9-3DD7857B3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22" b="-11222"/>
          <a:stretch>
            <a:fillRect/>
          </a:stretch>
        </p:blipFill>
        <p:spPr>
          <a:xfrm>
            <a:off x="8782437" y="1915889"/>
            <a:ext cx="3089832" cy="27575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F9369819-382A-4B4C-8CE5-6F77E73E2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5095" y="4608530"/>
            <a:ext cx="3465638" cy="18576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1F0AC85-CB58-4EFC-8871-CB9582958367}"/>
              </a:ext>
            </a:extLst>
          </p:cNvPr>
          <p:cNvGrpSpPr/>
          <p:nvPr/>
        </p:nvGrpSpPr>
        <p:grpSpPr>
          <a:xfrm rot="5400000" flipH="1">
            <a:off x="10367420" y="2738838"/>
            <a:ext cx="70870" cy="3515522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EB1640B-C842-462B-9BB8-87E1D606B282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56EFD4-745E-4C97-B1DB-BF16BCD46EC9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B0074B-9814-498A-B7C5-EEFF9ADE5EC7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10F565-0971-4BE3-B492-C7F4DD765834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566F1F-59AE-45C5-958B-0542D6C36866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BC5C2F-AF0F-45CC-ACBF-19D4417464DA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1C66A7-275F-419B-9F9B-7868ABB3885B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مربع نص 1">
            <a:extLst>
              <a:ext uri="{FF2B5EF4-FFF2-40B4-BE49-F238E27FC236}">
                <a16:creationId xmlns:a16="http://schemas.microsoft.com/office/drawing/2014/main" id="{B9C14166-0951-415A-8E01-D99536F68458}"/>
              </a:ext>
            </a:extLst>
          </p:cNvPr>
          <p:cNvSpPr txBox="1"/>
          <p:nvPr/>
        </p:nvSpPr>
        <p:spPr>
          <a:xfrm>
            <a:off x="147938" y="4256941"/>
            <a:ext cx="4705868" cy="715089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srgbClr val="92D050"/>
                </a:solidFill>
              </a:rPr>
              <a:t>*Both are dominant       Both will occur.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e.g. Mother with blue eyes + Father with green eyes (both are dominant)</a:t>
            </a:r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The child will have 1 green eye and 1 blue eye</a:t>
            </a:r>
            <a:endParaRPr lang="ar-SA" sz="1200" dirty="0">
              <a:solidFill>
                <a:srgbClr val="92D05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980F43-48D9-4763-AE52-FDB309A8A26A}"/>
              </a:ext>
            </a:extLst>
          </p:cNvPr>
          <p:cNvCxnSpPr>
            <a:cxnSpLocks/>
          </p:cNvCxnSpPr>
          <p:nvPr/>
        </p:nvCxnSpPr>
        <p:spPr>
          <a:xfrm>
            <a:off x="2499913" y="4452942"/>
            <a:ext cx="2525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D660A9-B993-4779-98EF-D57762491629}"/>
              </a:ext>
            </a:extLst>
          </p:cNvPr>
          <p:cNvGrpSpPr/>
          <p:nvPr/>
        </p:nvGrpSpPr>
        <p:grpSpPr>
          <a:xfrm>
            <a:off x="159969" y="5190837"/>
            <a:ext cx="2142837" cy="1414257"/>
            <a:chOff x="159969" y="5190837"/>
            <a:chExt cx="2142837" cy="1414257"/>
          </a:xfrm>
        </p:grpSpPr>
        <p:pic>
          <p:nvPicPr>
            <p:cNvPr id="9" name="صورة 11">
              <a:hlinkClick r:id="rId8"/>
              <a:extLst>
                <a:ext uri="{FF2B5EF4-FFF2-40B4-BE49-F238E27FC236}">
                  <a16:creationId xmlns:a16="http://schemas.microsoft.com/office/drawing/2014/main" id="{98637D31-E67A-47EF-B100-CCA90A01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F73E8C-EAC6-4623-9BB3-64EB5D2E083F}"/>
                </a:ext>
              </a:extLst>
            </p:cNvPr>
            <p:cNvSpPr txBox="1"/>
            <p:nvPr/>
          </p:nvSpPr>
          <p:spPr>
            <a:xfrm>
              <a:off x="159969" y="6264575"/>
              <a:ext cx="2142837" cy="340519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Co-dominance Inheritance</a:t>
              </a:r>
            </a:p>
          </p:txBody>
        </p:sp>
      </p:grpSp>
      <p:sp>
        <p:nvSpPr>
          <p:cNvPr id="47" name="مربع نص 1">
            <a:extLst>
              <a:ext uri="{FF2B5EF4-FFF2-40B4-BE49-F238E27FC236}">
                <a16:creationId xmlns:a16="http://schemas.microsoft.com/office/drawing/2014/main" id="{979E8974-6580-4248-AE31-1880991A2BF7}"/>
              </a:ext>
            </a:extLst>
          </p:cNvPr>
          <p:cNvSpPr txBox="1"/>
          <p:nvPr/>
        </p:nvSpPr>
        <p:spPr>
          <a:xfrm>
            <a:off x="5750948" y="1914626"/>
            <a:ext cx="2642798" cy="510778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Alleles of the ABO Blood Group Can Be Dominant, Recessive, or Codominant</a:t>
            </a:r>
          </a:p>
        </p:txBody>
      </p:sp>
    </p:spTree>
    <p:extLst>
      <p:ext uri="{BB962C8B-B14F-4D97-AF65-F5344CB8AC3E}">
        <p14:creationId xmlns:p14="http://schemas.microsoft.com/office/powerpoint/2010/main" val="246300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D1EB57-02B7-4432-8BC1-C500DCB2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78616"/>
              </p:ext>
            </p:extLst>
          </p:nvPr>
        </p:nvGraphicFramePr>
        <p:xfrm>
          <a:off x="3267915" y="2245692"/>
          <a:ext cx="6873612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91204">
                  <a:extLst>
                    <a:ext uri="{9D8B030D-6E8A-4147-A177-3AD203B41FA5}">
                      <a16:colId xmlns:a16="http://schemas.microsoft.com/office/drawing/2014/main" val="1588265667"/>
                    </a:ext>
                  </a:extLst>
                </a:gridCol>
                <a:gridCol w="2291204">
                  <a:extLst>
                    <a:ext uri="{9D8B030D-6E8A-4147-A177-3AD203B41FA5}">
                      <a16:colId xmlns:a16="http://schemas.microsoft.com/office/drawing/2014/main" val="636329494"/>
                    </a:ext>
                  </a:extLst>
                </a:gridCol>
                <a:gridCol w="2291204">
                  <a:extLst>
                    <a:ext uri="{9D8B030D-6E8A-4147-A177-3AD203B41FA5}">
                      <a16:colId xmlns:a16="http://schemas.microsoft.com/office/drawing/2014/main" val="3331420125"/>
                    </a:ext>
                  </a:extLst>
                </a:gridCol>
              </a:tblGrid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Genotype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Phenotype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Gamete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265995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r>
                        <a:rPr lang="en-US" sz="1800" b="1" kern="1200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83952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2</a:t>
                      </a:r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2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78971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27206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OO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O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O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84049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2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r>
                        <a:rPr lang="en-US" b="1" dirty="0"/>
                        <a:t> or A</a:t>
                      </a:r>
                      <a:r>
                        <a:rPr lang="en-US" sz="1200" b="1" kern="1200" dirty="0"/>
                        <a:t>2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6235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1</a:t>
                      </a:r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r>
                        <a:rPr lang="en-US" b="1" dirty="0"/>
                        <a:t> or B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93718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r>
                        <a:rPr lang="en-US" b="1" dirty="0"/>
                        <a:t>O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1</a:t>
                      </a:r>
                      <a:r>
                        <a:rPr lang="en-US" b="1" dirty="0"/>
                        <a:t> or O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60342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kern="1200" dirty="0"/>
                        <a:t>2</a:t>
                      </a:r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r>
                        <a:rPr lang="en-US" b="1" dirty="0"/>
                        <a:t> or B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186444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r>
                        <a:rPr lang="en-US" b="1" dirty="0"/>
                        <a:t>O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A</a:t>
                      </a:r>
                      <a:r>
                        <a:rPr lang="en-US" sz="1200" b="1" dirty="0"/>
                        <a:t>2</a:t>
                      </a:r>
                      <a:r>
                        <a:rPr lang="en-US" b="1" dirty="0"/>
                        <a:t> or O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841748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BO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B or O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65468"/>
                  </a:ext>
                </a:extLst>
              </a:tr>
            </a:tbl>
          </a:graphicData>
        </a:graphic>
      </p:graphicFrame>
      <p:sp>
        <p:nvSpPr>
          <p:cNvPr id="9" name="مربع نص 1">
            <a:extLst>
              <a:ext uri="{FF2B5EF4-FFF2-40B4-BE49-F238E27FC236}">
                <a16:creationId xmlns:a16="http://schemas.microsoft.com/office/drawing/2014/main" id="{6372AA1B-7C3B-4834-8457-739A177FBBF4}"/>
              </a:ext>
            </a:extLst>
          </p:cNvPr>
          <p:cNvSpPr txBox="1"/>
          <p:nvPr/>
        </p:nvSpPr>
        <p:spPr>
          <a:xfrm>
            <a:off x="396537" y="3805382"/>
            <a:ext cx="2263537" cy="715089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Read</a:t>
            </a:r>
            <a:endParaRPr lang="ar-SA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B111DA7-ADCC-4D87-93F8-BAB1A6A64DD1}"/>
              </a:ext>
            </a:extLst>
          </p:cNvPr>
          <p:cNvSpPr txBox="1">
            <a:spLocks/>
          </p:cNvSpPr>
          <p:nvPr/>
        </p:nvSpPr>
        <p:spPr>
          <a:xfrm>
            <a:off x="852249" y="923637"/>
            <a:ext cx="6980187" cy="766618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genotypes, phenotypes &amp; gametes formed from the four alleles: A1, A2, B, &amp; O at the ABO locus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97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B1C2A9-1C12-4CC6-9C7E-297AA95A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98" y="2276650"/>
            <a:ext cx="4519424" cy="1394911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is the situation in which the inheritance of a recessive* trait mimics</a:t>
            </a:r>
            <a:r>
              <a:rPr lang="ar-SA" sz="1800" dirty="0"/>
              <a:t> "يقلّد"</a:t>
            </a:r>
            <a:r>
              <a:rPr lang="en-US" sz="1800" dirty="0"/>
              <a:t>a dominant pattern.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9778935-6674-466F-986F-0A5B8813D160}"/>
              </a:ext>
            </a:extLst>
          </p:cNvPr>
          <p:cNvSpPr txBox="1">
            <a:spLocks/>
          </p:cNvSpPr>
          <p:nvPr/>
        </p:nvSpPr>
        <p:spPr>
          <a:xfrm>
            <a:off x="852249" y="962314"/>
            <a:ext cx="4292405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Pseudodominance inheritance</a:t>
            </a:r>
            <a:endParaRPr lang="en-US" sz="2000" dirty="0"/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C01A1949-3D06-4E72-A8AA-F8E913C5883B}"/>
              </a:ext>
            </a:extLst>
          </p:cNvPr>
          <p:cNvSpPr txBox="1"/>
          <p:nvPr/>
        </p:nvSpPr>
        <p:spPr>
          <a:xfrm>
            <a:off x="1624731" y="3269451"/>
            <a:ext cx="2263537" cy="646986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It’s not dominant but it acts as it is.</a:t>
            </a:r>
            <a:endParaRPr lang="ar-SA" sz="700" dirty="0">
              <a:solidFill>
                <a:srgbClr val="92D050"/>
              </a:solidFill>
            </a:endParaRPr>
          </a:p>
        </p:txBody>
      </p:sp>
      <p:sp>
        <p:nvSpPr>
          <p:cNvPr id="8" name="مربع نص 1">
            <a:extLst>
              <a:ext uri="{FF2B5EF4-FFF2-40B4-BE49-F238E27FC236}">
                <a16:creationId xmlns:a16="http://schemas.microsoft.com/office/drawing/2014/main" id="{BB51261A-4C3D-4615-B720-E7DA77FB797B}"/>
              </a:ext>
            </a:extLst>
          </p:cNvPr>
          <p:cNvSpPr txBox="1"/>
          <p:nvPr/>
        </p:nvSpPr>
        <p:spPr>
          <a:xfrm>
            <a:off x="1080098" y="4211782"/>
            <a:ext cx="3352801" cy="646986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rgbClr val="92D050"/>
                </a:solidFill>
              </a:rPr>
              <a:t>*One copy of the gene but this copy is enough to show affected person</a:t>
            </a:r>
            <a:endParaRPr lang="ar-SA" sz="700" dirty="0">
              <a:solidFill>
                <a:srgbClr val="92D05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38DBA-69C5-4F4A-95DF-26F24CB3098D}"/>
              </a:ext>
            </a:extLst>
          </p:cNvPr>
          <p:cNvGrpSpPr/>
          <p:nvPr/>
        </p:nvGrpSpPr>
        <p:grpSpPr>
          <a:xfrm flipH="1">
            <a:off x="5528345" y="1748483"/>
            <a:ext cx="235145" cy="4926597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3B0F87-E093-4CEA-A434-4C24CF7050E6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CB3DAD-EDC5-405E-807A-D178AA42789D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18C107-5F89-41B3-90A1-26863DC6C367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E96F69-96FA-4150-B0FC-2E479293FFA0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BD7E1-B91B-4ED3-9E2F-891B66FF5789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4C7F59-C8D2-489E-9F32-A3C0122CA2A8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3D6DD5-293B-416E-AFBE-6D8ABAE05E54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4">
            <a:extLst>
              <a:ext uri="{FF2B5EF4-FFF2-40B4-BE49-F238E27FC236}">
                <a16:creationId xmlns:a16="http://schemas.microsoft.com/office/drawing/2014/main" id="{807D2AB2-CC27-48C6-A923-52C2EC24E42E}"/>
              </a:ext>
            </a:extLst>
          </p:cNvPr>
          <p:cNvSpPr txBox="1">
            <a:spLocks/>
          </p:cNvSpPr>
          <p:nvPr/>
        </p:nvSpPr>
        <p:spPr>
          <a:xfrm>
            <a:off x="6842031" y="962314"/>
            <a:ext cx="4292405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Pedigree of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Pseudodominance inheritance</a:t>
            </a:r>
            <a:endParaRPr lang="en-US" sz="2000" dirty="0"/>
          </a:p>
        </p:txBody>
      </p:sp>
      <p:pic>
        <p:nvPicPr>
          <p:cNvPr id="18" name="صورة 4">
            <a:extLst>
              <a:ext uri="{FF2B5EF4-FFF2-40B4-BE49-F238E27FC236}">
                <a16:creationId xmlns:a16="http://schemas.microsoft.com/office/drawing/2014/main" id="{1A9E2401-C23E-45D9-815A-08D7E5B69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286" y="4007026"/>
            <a:ext cx="3137889" cy="231667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عنصر نائب للمحتوى 2">
            <a:extLst>
              <a:ext uri="{FF2B5EF4-FFF2-40B4-BE49-F238E27FC236}">
                <a16:creationId xmlns:a16="http://schemas.microsoft.com/office/drawing/2014/main" id="{82B9790F-6817-4E5F-8B6A-D4F80C3A3D2F}"/>
              </a:ext>
            </a:extLst>
          </p:cNvPr>
          <p:cNvSpPr txBox="1">
            <a:spLocks/>
          </p:cNvSpPr>
          <p:nvPr/>
        </p:nvSpPr>
        <p:spPr>
          <a:xfrm>
            <a:off x="6072976" y="1972100"/>
            <a:ext cx="5462935" cy="23372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 woman </a:t>
            </a:r>
            <a:r>
              <a:rPr lang="en-US" sz="1800" dirty="0">
                <a:solidFill>
                  <a:srgbClr val="C00000"/>
                </a:solidFill>
              </a:rPr>
              <a:t>homozygous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for an autosomal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recessive</a:t>
            </a:r>
            <a:r>
              <a:rPr lang="en-US" sz="1800" dirty="0"/>
              <a:t> disorder whose husband is </a:t>
            </a:r>
            <a:r>
              <a:rPr lang="en-US" sz="1800" dirty="0">
                <a:solidFill>
                  <a:srgbClr val="C00000"/>
                </a:solidFill>
              </a:rPr>
              <a:t>heterozygous </a:t>
            </a:r>
            <a:r>
              <a:rPr lang="en-US" sz="1800" dirty="0"/>
              <a:t>for the same disorder.</a:t>
            </a:r>
            <a:endParaRPr lang="en-US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Their children have a </a:t>
            </a:r>
            <a:r>
              <a:rPr lang="en-US" sz="1800" dirty="0">
                <a:solidFill>
                  <a:srgbClr val="C00000"/>
                </a:solidFill>
              </a:rPr>
              <a:t>1 in 2 (50%)</a:t>
            </a:r>
            <a:r>
              <a:rPr lang="en-US" sz="1800" dirty="0"/>
              <a:t> chance of being affected (homozygous ) i.e. </a:t>
            </a:r>
            <a:r>
              <a:rPr lang="en-US" sz="1800" dirty="0">
                <a:solidFill>
                  <a:srgbClr val="C00000"/>
                </a:solidFill>
              </a:rPr>
              <a:t>pseudodominant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42764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C97717-7E18-4A14-9886-0ABEA07A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357" y="1837548"/>
            <a:ext cx="9275619" cy="822525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What are the situations in which the inheritance of single-gene disorders diverges from typical mendelian patterns ?</a:t>
            </a:r>
            <a:endParaRPr lang="en-US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لامة الضرب 3">
            <a:extLst>
              <a:ext uri="{FF2B5EF4-FFF2-40B4-BE49-F238E27FC236}">
                <a16:creationId xmlns:a16="http://schemas.microsoft.com/office/drawing/2014/main" id="{0904F246-95A0-43A3-B25F-10B7A9A628AF}"/>
              </a:ext>
            </a:extLst>
          </p:cNvPr>
          <p:cNvSpPr/>
          <p:nvPr/>
        </p:nvSpPr>
        <p:spPr>
          <a:xfrm>
            <a:off x="1559321" y="5548877"/>
            <a:ext cx="522763" cy="608090"/>
          </a:xfrm>
          <a:prstGeom prst="mathMultiply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قوس كبير أيسر 4">
            <a:extLst>
              <a:ext uri="{FF2B5EF4-FFF2-40B4-BE49-F238E27FC236}">
                <a16:creationId xmlns:a16="http://schemas.microsoft.com/office/drawing/2014/main" id="{70BDAA52-39FC-4037-8EF2-751384C1DF0E}"/>
              </a:ext>
            </a:extLst>
          </p:cNvPr>
          <p:cNvSpPr/>
          <p:nvPr/>
        </p:nvSpPr>
        <p:spPr>
          <a:xfrm>
            <a:off x="1952059" y="5460506"/>
            <a:ext cx="286715" cy="784833"/>
          </a:xfrm>
          <a:prstGeom prst="leftBrace">
            <a:avLst>
              <a:gd name="adj1" fmla="val 8333"/>
              <a:gd name="adj2" fmla="val 49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CA92E40-5FA7-4492-B56B-37D32FE3502C}"/>
              </a:ext>
            </a:extLst>
          </p:cNvPr>
          <p:cNvSpPr txBox="1">
            <a:spLocks/>
          </p:cNvSpPr>
          <p:nvPr/>
        </p:nvSpPr>
        <p:spPr>
          <a:xfrm>
            <a:off x="852249" y="962314"/>
            <a:ext cx="7820696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inheritance of single-gene disorders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1AD21CA-480D-4AC2-851E-4E2EA6F48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233721"/>
              </p:ext>
            </p:extLst>
          </p:nvPr>
        </p:nvGraphicFramePr>
        <p:xfrm>
          <a:off x="2212109" y="2801974"/>
          <a:ext cx="9324109" cy="352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مربع نص 1">
            <a:extLst>
              <a:ext uri="{FF2B5EF4-FFF2-40B4-BE49-F238E27FC236}">
                <a16:creationId xmlns:a16="http://schemas.microsoft.com/office/drawing/2014/main" id="{0DA0DCA4-8DC0-4A77-9929-A8CACF7F586B}"/>
              </a:ext>
            </a:extLst>
          </p:cNvPr>
          <p:cNvSpPr txBox="1"/>
          <p:nvPr/>
        </p:nvSpPr>
        <p:spPr>
          <a:xfrm>
            <a:off x="71475" y="6135562"/>
            <a:ext cx="1815572" cy="67235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doctor has removed this one</a:t>
            </a:r>
            <a:endParaRPr lang="ar-SA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FD8BB4-3844-46BA-8DB5-3228BE9D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5" y="2083466"/>
            <a:ext cx="4332963" cy="29965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cell contains thousands of copies of mitochondrial DNA with more being found in cells having high energy requirement (e.g. brain &amp; muscle)</a:t>
            </a:r>
          </a:p>
          <a:p>
            <a:pPr marL="0" indent="0">
              <a:buNone/>
            </a:pPr>
            <a:endParaRPr lang="en-US" sz="7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Mitochondria (&amp; their DNA) are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inherited from the mother</a:t>
            </a:r>
            <a:r>
              <a:rPr lang="en-US" dirty="0"/>
              <a:t> (through ova)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mtDNA is a </a:t>
            </a:r>
            <a:r>
              <a:rPr lang="en-US" dirty="0">
                <a:solidFill>
                  <a:srgbClr val="C00000"/>
                </a:solidFill>
              </a:rPr>
              <a:t>small circular double-stranded </a:t>
            </a:r>
            <a:r>
              <a:rPr lang="en-US" dirty="0"/>
              <a:t>molecule containing </a:t>
            </a:r>
            <a:r>
              <a:rPr lang="en-US" dirty="0">
                <a:solidFill>
                  <a:srgbClr val="C00000"/>
                </a:solidFill>
              </a:rPr>
              <a:t>37 genes </a:t>
            </a:r>
            <a:r>
              <a:rPr lang="en-US" dirty="0"/>
              <a:t>(coding for </a:t>
            </a:r>
            <a:r>
              <a:rPr lang="en-US" dirty="0" err="1"/>
              <a:t>rRNA</a:t>
            </a:r>
            <a:r>
              <a:rPr lang="en-US" dirty="0"/>
              <a:t>, </a:t>
            </a:r>
            <a:r>
              <a:rPr lang="en-US" dirty="0" err="1"/>
              <a:t>tRNA</a:t>
            </a:r>
            <a:r>
              <a:rPr lang="en-US" dirty="0"/>
              <a:t>, and some of the proteins of the mitochondrial electron transport chain)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4" name="Content Placeholder 5" descr="Snip20171029_15.png">
            <a:extLst>
              <a:ext uri="{FF2B5EF4-FFF2-40B4-BE49-F238E27FC236}">
                <a16:creationId xmlns:a16="http://schemas.microsoft.com/office/drawing/2014/main" id="{CB0BA3BE-B9FE-4BC2-9F7E-983501B90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" r="-876"/>
          <a:stretch>
            <a:fillRect/>
          </a:stretch>
        </p:blipFill>
        <p:spPr>
          <a:xfrm>
            <a:off x="4525818" y="2446054"/>
            <a:ext cx="2806016" cy="314462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71E2E58-8522-4F4A-96C2-60ABC08301ED}"/>
              </a:ext>
            </a:extLst>
          </p:cNvPr>
          <p:cNvSpPr txBox="1">
            <a:spLocks/>
          </p:cNvSpPr>
          <p:nvPr/>
        </p:nvSpPr>
        <p:spPr>
          <a:xfrm>
            <a:off x="852250" y="962314"/>
            <a:ext cx="3950660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inheritance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ربع نص 1">
            <a:extLst>
              <a:ext uri="{FF2B5EF4-FFF2-40B4-BE49-F238E27FC236}">
                <a16:creationId xmlns:a16="http://schemas.microsoft.com/office/drawing/2014/main" id="{40A0966D-C627-4C6E-A4AF-DCEC8C8BC3FD}"/>
              </a:ext>
            </a:extLst>
          </p:cNvPr>
          <p:cNvSpPr txBox="1"/>
          <p:nvPr/>
        </p:nvSpPr>
        <p:spPr>
          <a:xfrm>
            <a:off x="289183" y="5191323"/>
            <a:ext cx="3627035" cy="646986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600" dirty="0">
                <a:ln w="0"/>
                <a:solidFill>
                  <a:schemeClr val="bg1">
                    <a:lumMod val="65000"/>
                  </a:schemeClr>
                </a:solidFill>
              </a:rPr>
              <a:t>Mitochondria contains genetic material, and it is </a:t>
            </a:r>
            <a:r>
              <a:rPr lang="en-GB" sz="1600" dirty="0">
                <a:ln w="0"/>
                <a:solidFill>
                  <a:schemeClr val="bg1">
                    <a:lumMod val="65000"/>
                  </a:schemeClr>
                </a:solidFill>
              </a:rPr>
              <a:t>circular DNA or chromosome</a:t>
            </a:r>
            <a:endParaRPr lang="en-US" sz="160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44AA9ABA-645A-4427-AC8A-47CE95551E88}"/>
              </a:ext>
            </a:extLst>
          </p:cNvPr>
          <p:cNvSpPr txBox="1">
            <a:spLocks/>
          </p:cNvSpPr>
          <p:nvPr/>
        </p:nvSpPr>
        <p:spPr>
          <a:xfrm>
            <a:off x="7585558" y="962314"/>
            <a:ext cx="4273934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Homoplasmy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heteroplasmy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29929B-16AC-4ED8-AFE0-09F99BF479AA}"/>
              </a:ext>
            </a:extLst>
          </p:cNvPr>
          <p:cNvGrpSpPr/>
          <p:nvPr/>
        </p:nvGrpSpPr>
        <p:grpSpPr>
          <a:xfrm flipH="1">
            <a:off x="7375902" y="1801091"/>
            <a:ext cx="86328" cy="4821153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78D758-57D4-4374-86D5-6FBE6A9793C1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07A314-9494-47A8-A685-E9432306ABF6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529F14-2824-4803-B5C2-37ECF3C0C4E0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B4495E-6499-4061-9F12-19BA9D7F67A2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B69AF0-340E-48FA-BF1F-47FB768CAF26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B6BF1D-410D-4D7A-AA1E-8E7E91025E86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DD100C-92C7-418E-B39F-CDDBA4386113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مربع نص 1">
            <a:extLst>
              <a:ext uri="{FF2B5EF4-FFF2-40B4-BE49-F238E27FC236}">
                <a16:creationId xmlns:a16="http://schemas.microsoft.com/office/drawing/2014/main" id="{CFC9F4BC-176F-4C0A-AF57-33A693644490}"/>
              </a:ext>
            </a:extLst>
          </p:cNvPr>
          <p:cNvSpPr txBox="1"/>
          <p:nvPr/>
        </p:nvSpPr>
        <p:spPr>
          <a:xfrm>
            <a:off x="7710602" y="1822926"/>
            <a:ext cx="4268962" cy="3098721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C00000"/>
                </a:solidFill>
              </a:rPr>
              <a:t>Homoplasmy</a:t>
            </a:r>
            <a:r>
              <a:rPr lang="en-US" sz="1600" dirty="0"/>
              <a:t> = normally the </a:t>
            </a:r>
            <a:r>
              <a:rPr lang="en-US" sz="1600" dirty="0" err="1">
                <a:solidFill>
                  <a:srgbClr val="C00000"/>
                </a:solidFill>
              </a:rPr>
              <a:t>mtDNA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from different mitochondria is almost </a:t>
            </a:r>
            <a:r>
              <a:rPr lang="en-US" sz="1600" dirty="0">
                <a:solidFill>
                  <a:srgbClr val="C00000"/>
                </a:solidFill>
              </a:rPr>
              <a:t>identical.</a:t>
            </a:r>
          </a:p>
          <a:p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0070C0"/>
                </a:solidFill>
              </a:rPr>
              <a:t>Heteroplasmy</a:t>
            </a:r>
            <a:r>
              <a:rPr lang="en-US" sz="1600" dirty="0"/>
              <a:t> = the presence of </a:t>
            </a:r>
            <a:r>
              <a:rPr lang="en-US" sz="1600" dirty="0">
                <a:solidFill>
                  <a:srgbClr val="0070C0"/>
                </a:solidFill>
              </a:rPr>
              <a:t>two populations of </a:t>
            </a:r>
            <a:r>
              <a:rPr lang="en-US" sz="1600" dirty="0" err="1">
                <a:solidFill>
                  <a:srgbClr val="0070C0"/>
                </a:solidFill>
              </a:rPr>
              <a:t>mtDNA</a:t>
            </a:r>
            <a:r>
              <a:rPr lang="en-US" sz="1600" dirty="0"/>
              <a:t> in a cell; the normal </a:t>
            </a:r>
            <a:r>
              <a:rPr lang="en-US" sz="1600" dirty="0" err="1"/>
              <a:t>mtDNA</a:t>
            </a:r>
            <a:r>
              <a:rPr lang="en-US" sz="1600" dirty="0"/>
              <a:t> &amp; the mutant </a:t>
            </a:r>
            <a:r>
              <a:rPr lang="en-US" sz="1600" dirty="0" err="1"/>
              <a:t>mtDNA</a:t>
            </a:r>
            <a:r>
              <a:rPr lang="en-US" sz="1600" dirty="0"/>
              <a:t>.</a:t>
            </a:r>
          </a:p>
          <a:p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The proportion of mutant </a:t>
            </a:r>
            <a:r>
              <a:rPr lang="en-US" sz="1600" dirty="0" err="1"/>
              <a:t>mtDNA</a:t>
            </a:r>
            <a:r>
              <a:rPr lang="en-US" sz="1600" dirty="0"/>
              <a:t> varies between cells &amp; tissues </a:t>
            </a:r>
          </a:p>
          <a:p>
            <a:r>
              <a:rPr lang="en-US" sz="1600" dirty="0"/>
              <a:t>        a range of phenotypic severity in mitochondrial inheritance.</a:t>
            </a:r>
          </a:p>
          <a:p>
            <a:pPr algn="ctr"/>
            <a:endParaRPr lang="en-US" sz="160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30">
            <a:hlinkClick r:id="rId3"/>
            <a:extLst>
              <a:ext uri="{FF2B5EF4-FFF2-40B4-BE49-F238E27FC236}">
                <a16:creationId xmlns:a16="http://schemas.microsoft.com/office/drawing/2014/main" id="{E6F10ED6-5399-48E2-9186-AC7C5989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740" y="5019885"/>
            <a:ext cx="2366686" cy="1775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34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7EEECA0-F1D1-4DF8-BAF9-41CF5EE04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192448"/>
              </p:ext>
            </p:extLst>
          </p:nvPr>
        </p:nvGraphicFramePr>
        <p:xfrm>
          <a:off x="342581" y="1609235"/>
          <a:ext cx="6716093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90F480AD-B677-42E9-8BFE-A915978F8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8" y="4627012"/>
            <a:ext cx="7193778" cy="1899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156C60-8DBC-4278-AFC2-0D193AB18A64}"/>
              </a:ext>
            </a:extLst>
          </p:cNvPr>
          <p:cNvGrpSpPr/>
          <p:nvPr/>
        </p:nvGrpSpPr>
        <p:grpSpPr>
          <a:xfrm>
            <a:off x="7401640" y="2305834"/>
            <a:ext cx="1539160" cy="1163049"/>
            <a:chOff x="159969" y="5190837"/>
            <a:chExt cx="2142837" cy="1775518"/>
          </a:xfrm>
        </p:grpSpPr>
        <p:pic>
          <p:nvPicPr>
            <p:cNvPr id="8" name="صورة 11">
              <a:hlinkClick r:id="rId8"/>
              <a:extLst>
                <a:ext uri="{FF2B5EF4-FFF2-40B4-BE49-F238E27FC236}">
                  <a16:creationId xmlns:a16="http://schemas.microsoft.com/office/drawing/2014/main" id="{1578E565-4681-4FB9-B7E4-CDD8F5426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4" y="5190837"/>
              <a:ext cx="1218868" cy="130706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B8F017-0806-4701-9226-9200A6395745}"/>
                </a:ext>
              </a:extLst>
            </p:cNvPr>
            <p:cNvSpPr txBox="1"/>
            <p:nvPr/>
          </p:nvSpPr>
          <p:spPr>
            <a:xfrm>
              <a:off x="159969" y="6264574"/>
              <a:ext cx="2142837" cy="701781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Mitochondrial Inheritance</a:t>
              </a:r>
            </a:p>
          </p:txBody>
        </p:sp>
      </p:grpSp>
      <p:sp>
        <p:nvSpPr>
          <p:cNvPr id="12" name="Title 4">
            <a:extLst>
              <a:ext uri="{FF2B5EF4-FFF2-40B4-BE49-F238E27FC236}">
                <a16:creationId xmlns:a16="http://schemas.microsoft.com/office/drawing/2014/main" id="{626E3170-11EE-474B-BA17-BE829632D4F8}"/>
              </a:ext>
            </a:extLst>
          </p:cNvPr>
          <p:cNvSpPr txBox="1">
            <a:spLocks/>
          </p:cNvSpPr>
          <p:nvPr/>
        </p:nvSpPr>
        <p:spPr>
          <a:xfrm>
            <a:off x="852249" y="962314"/>
            <a:ext cx="5003606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inheritance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">
            <a:extLst>
              <a:ext uri="{FF2B5EF4-FFF2-40B4-BE49-F238E27FC236}">
                <a16:creationId xmlns:a16="http://schemas.microsoft.com/office/drawing/2014/main" id="{BE060771-E590-4A34-9DD8-A5A9F1A265BF}"/>
              </a:ext>
            </a:extLst>
          </p:cNvPr>
          <p:cNvSpPr txBox="1"/>
          <p:nvPr/>
        </p:nvSpPr>
        <p:spPr>
          <a:xfrm>
            <a:off x="8298848" y="5439301"/>
            <a:ext cx="3275955" cy="1225868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100" dirty="0">
                <a:ln w="0"/>
                <a:solidFill>
                  <a:srgbClr val="92D050"/>
                </a:solidFill>
              </a:rPr>
              <a:t>The presence of 3 or less mutations in the mitochondria will not cause abnormality.</a:t>
            </a:r>
          </a:p>
          <a:p>
            <a:pPr algn="ctr"/>
            <a:endParaRPr lang="en-US" sz="1100" dirty="0">
              <a:ln w="0"/>
              <a:solidFill>
                <a:srgbClr val="92D050"/>
              </a:solidFill>
            </a:endParaRPr>
          </a:p>
          <a:p>
            <a:pPr algn="ctr"/>
            <a:r>
              <a:rPr lang="en-US" sz="1100" dirty="0">
                <a:ln w="0"/>
                <a:solidFill>
                  <a:srgbClr val="92D050"/>
                </a:solidFill>
              </a:rPr>
              <a:t>The presence of more than 3 mutations in the mitochondria will cause abnormality, And the more mutations the more severe is the abnormality</a:t>
            </a:r>
          </a:p>
        </p:txBody>
      </p:sp>
      <p:pic>
        <p:nvPicPr>
          <p:cNvPr id="16" name="صورة 3">
            <a:extLst>
              <a:ext uri="{FF2B5EF4-FFF2-40B4-BE49-F238E27FC236}">
                <a16:creationId xmlns:a16="http://schemas.microsoft.com/office/drawing/2014/main" id="{F0B59EFA-ECED-4B68-88C1-5185ADDD4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0800" y="2000778"/>
            <a:ext cx="3586711" cy="329850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مربع نص 1">
            <a:extLst>
              <a:ext uri="{FF2B5EF4-FFF2-40B4-BE49-F238E27FC236}">
                <a16:creationId xmlns:a16="http://schemas.microsoft.com/office/drawing/2014/main" id="{F2F4E1B5-46A0-4465-B15D-9E9986C9AD02}"/>
              </a:ext>
            </a:extLst>
          </p:cNvPr>
          <p:cNvSpPr txBox="1"/>
          <p:nvPr/>
        </p:nvSpPr>
        <p:spPr>
          <a:xfrm>
            <a:off x="8298847" y="1196746"/>
            <a:ext cx="3275955" cy="664012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  <a:highlight>
                  <a:srgbClr val="FFFF00"/>
                </a:highlight>
              </a:rPr>
              <a:t>Males do not transmit the disease</a:t>
            </a:r>
            <a:r>
              <a:rPr lang="en-US" sz="1100" dirty="0"/>
              <a:t> as the cytoplasm is inherited only from the mother since the mitochondria are present in the cytoplasm.</a:t>
            </a:r>
            <a:endParaRPr lang="ar-SA" sz="11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928BCF-9D1A-4093-B5A1-798B88CDF60A}"/>
              </a:ext>
            </a:extLst>
          </p:cNvPr>
          <p:cNvGrpSpPr/>
          <p:nvPr/>
        </p:nvGrpSpPr>
        <p:grpSpPr>
          <a:xfrm>
            <a:off x="7401640" y="3481460"/>
            <a:ext cx="1539160" cy="972631"/>
            <a:chOff x="159969" y="5190837"/>
            <a:chExt cx="2142837" cy="1461758"/>
          </a:xfrm>
        </p:grpSpPr>
        <p:pic>
          <p:nvPicPr>
            <p:cNvPr id="20" name="صورة 11">
              <a:hlinkClick r:id="rId12"/>
              <a:extLst>
                <a:ext uri="{FF2B5EF4-FFF2-40B4-BE49-F238E27FC236}">
                  <a16:creationId xmlns:a16="http://schemas.microsoft.com/office/drawing/2014/main" id="{4D1204A2-C740-46F2-8394-40E54464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518985-0F91-43AA-AD3E-C4F16C9A40E0}"/>
                </a:ext>
              </a:extLst>
            </p:cNvPr>
            <p:cNvSpPr txBox="1"/>
            <p:nvPr/>
          </p:nvSpPr>
          <p:spPr>
            <a:xfrm>
              <a:off x="159969" y="6264575"/>
              <a:ext cx="2142837" cy="388020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Mitochondrial Disease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4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مربع نص 1">
            <a:extLst>
              <a:ext uri="{FF2B5EF4-FFF2-40B4-BE49-F238E27FC236}">
                <a16:creationId xmlns:a16="http://schemas.microsoft.com/office/drawing/2014/main" id="{4A47873C-A0DE-4C95-8716-160E5D95AF2E}"/>
              </a:ext>
            </a:extLst>
          </p:cNvPr>
          <p:cNvSpPr txBox="1"/>
          <p:nvPr/>
        </p:nvSpPr>
        <p:spPr>
          <a:xfrm>
            <a:off x="89374" y="3982432"/>
            <a:ext cx="2890805" cy="996017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1050" dirty="0">
                <a:ln w="0"/>
                <a:solidFill>
                  <a:srgbClr val="92D050"/>
                </a:solidFill>
              </a:rPr>
              <a:t>*e.g. the grandmother had hypothyroidism at 60</a:t>
            </a:r>
          </a:p>
          <a:p>
            <a:r>
              <a:rPr lang="en-US" sz="1050" dirty="0">
                <a:ln w="0"/>
                <a:solidFill>
                  <a:srgbClr val="92D050"/>
                </a:solidFill>
              </a:rPr>
              <a:t>The mother had the disease at 40</a:t>
            </a:r>
          </a:p>
          <a:p>
            <a:r>
              <a:rPr lang="en-US" sz="1050" dirty="0">
                <a:ln w="0"/>
                <a:solidFill>
                  <a:srgbClr val="92D050"/>
                </a:solidFill>
              </a:rPr>
              <a:t>She get the disease at 30</a:t>
            </a:r>
          </a:p>
          <a:p>
            <a:r>
              <a:rPr lang="en-US" sz="1050" dirty="0">
                <a:ln w="0"/>
                <a:solidFill>
                  <a:srgbClr val="92D050"/>
                </a:solidFill>
              </a:rPr>
              <a:t>So, in each generation the disease starts at earlier age</a:t>
            </a:r>
            <a:endParaRPr lang="en-GB" sz="1050" dirty="0">
              <a:ln w="0"/>
              <a:solidFill>
                <a:srgbClr val="92D050"/>
              </a:solidFill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3ED3FAD-F1F3-474E-96F9-6BAF37E42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76742"/>
              </p:ext>
            </p:extLst>
          </p:nvPr>
        </p:nvGraphicFramePr>
        <p:xfrm>
          <a:off x="140257" y="1824954"/>
          <a:ext cx="4126943" cy="242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مربع نص 1">
            <a:extLst>
              <a:ext uri="{FF2B5EF4-FFF2-40B4-BE49-F238E27FC236}">
                <a16:creationId xmlns:a16="http://schemas.microsoft.com/office/drawing/2014/main" id="{EE8A11AC-4BE1-424B-B01C-0CE617C0EE3B}"/>
              </a:ext>
            </a:extLst>
          </p:cNvPr>
          <p:cNvSpPr txBox="1"/>
          <p:nvPr/>
        </p:nvSpPr>
        <p:spPr>
          <a:xfrm>
            <a:off x="3061728" y="4485168"/>
            <a:ext cx="2564496" cy="510778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92D050"/>
                </a:solidFill>
              </a:rPr>
              <a:t>Severity increases as the number of GAC mRNA repeat increase</a:t>
            </a:r>
            <a:endParaRPr lang="en-GB" sz="1200" dirty="0">
              <a:ln w="0"/>
              <a:solidFill>
                <a:srgbClr val="92D05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B8E69A-FB5A-45D1-BA53-E453A9F4E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84" y="5046808"/>
            <a:ext cx="2527921" cy="17351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92169D-F830-46CA-A91A-B2E3D059A6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142" y="5046807"/>
            <a:ext cx="3143670" cy="17351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A0FB10-09CF-4272-BFF4-69CD5613E589}"/>
              </a:ext>
            </a:extLst>
          </p:cNvPr>
          <p:cNvCxnSpPr>
            <a:cxnSpLocks/>
          </p:cNvCxnSpPr>
          <p:nvPr/>
        </p:nvCxnSpPr>
        <p:spPr>
          <a:xfrm>
            <a:off x="4888674" y="4909983"/>
            <a:ext cx="619307" cy="728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4C87CD-A0E6-4392-8757-46541955C514}"/>
              </a:ext>
            </a:extLst>
          </p:cNvPr>
          <p:cNvCxnSpPr>
            <a:cxnSpLocks/>
          </p:cNvCxnSpPr>
          <p:nvPr/>
        </p:nvCxnSpPr>
        <p:spPr>
          <a:xfrm>
            <a:off x="4850563" y="4902920"/>
            <a:ext cx="683491" cy="144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48D57B-14D5-4EEC-8448-F8BFD7274985}"/>
              </a:ext>
            </a:extLst>
          </p:cNvPr>
          <p:cNvCxnSpPr>
            <a:cxnSpLocks/>
          </p:cNvCxnSpPr>
          <p:nvPr/>
        </p:nvCxnSpPr>
        <p:spPr>
          <a:xfrm>
            <a:off x="4873200" y="4917500"/>
            <a:ext cx="683491" cy="1052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>
            <a:extLst>
              <a:ext uri="{FF2B5EF4-FFF2-40B4-BE49-F238E27FC236}">
                <a16:creationId xmlns:a16="http://schemas.microsoft.com/office/drawing/2014/main" id="{BA5B8012-D8EE-4432-9CB2-13917D73B1E2}"/>
              </a:ext>
            </a:extLst>
          </p:cNvPr>
          <p:cNvSpPr txBox="1">
            <a:spLocks/>
          </p:cNvSpPr>
          <p:nvPr/>
        </p:nvSpPr>
        <p:spPr>
          <a:xfrm>
            <a:off x="852249" y="962314"/>
            <a:ext cx="2472842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618093-CA9B-4EA9-8AF6-7F6A904D4EDF}"/>
              </a:ext>
            </a:extLst>
          </p:cNvPr>
          <p:cNvGrpSpPr/>
          <p:nvPr/>
        </p:nvGrpSpPr>
        <p:grpSpPr>
          <a:xfrm>
            <a:off x="4599509" y="3253605"/>
            <a:ext cx="1296045" cy="824499"/>
            <a:chOff x="159969" y="5190837"/>
            <a:chExt cx="2142837" cy="1483149"/>
          </a:xfrm>
        </p:grpSpPr>
        <p:pic>
          <p:nvPicPr>
            <p:cNvPr id="19" name="صورة 11">
              <a:hlinkClick r:id="rId9"/>
              <a:extLst>
                <a:ext uri="{FF2B5EF4-FFF2-40B4-BE49-F238E27FC236}">
                  <a16:creationId xmlns:a16="http://schemas.microsoft.com/office/drawing/2014/main" id="{8F95AA85-4B9A-4303-82B8-CA819915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5" y="5190837"/>
              <a:ext cx="1218867" cy="130706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725572-E9A0-4092-917C-E0F7FEEAAF30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409410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Huntington Disease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761A97-5978-4451-A3CA-C7C3EC6EA0C5}"/>
              </a:ext>
            </a:extLst>
          </p:cNvPr>
          <p:cNvGrpSpPr/>
          <p:nvPr/>
        </p:nvGrpSpPr>
        <p:grpSpPr>
          <a:xfrm>
            <a:off x="4599509" y="2315308"/>
            <a:ext cx="1296045" cy="824499"/>
            <a:chOff x="159969" y="5190837"/>
            <a:chExt cx="2142837" cy="1483149"/>
          </a:xfrm>
        </p:grpSpPr>
        <p:pic>
          <p:nvPicPr>
            <p:cNvPr id="22" name="صورة 11">
              <a:hlinkClick r:id="rId12"/>
              <a:extLst>
                <a:ext uri="{FF2B5EF4-FFF2-40B4-BE49-F238E27FC236}">
                  <a16:creationId xmlns:a16="http://schemas.microsoft.com/office/drawing/2014/main" id="{55BCA1D2-5644-4561-8B02-FB95A117D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4" y="5190837"/>
              <a:ext cx="1218866" cy="130706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D8CCB9-CF42-4073-A221-259DE18FC07C}"/>
                </a:ext>
              </a:extLst>
            </p:cNvPr>
            <p:cNvSpPr txBox="1"/>
            <p:nvPr/>
          </p:nvSpPr>
          <p:spPr>
            <a:xfrm>
              <a:off x="159969" y="6264576"/>
              <a:ext cx="2142837" cy="409410"/>
            </a:xfrm>
            <a:prstGeom prst="roundRect">
              <a:avLst/>
            </a:prstGeom>
            <a:solidFill>
              <a:srgbClr val="BA69B8">
                <a:alpha val="65882"/>
              </a:srgb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</a:rPr>
                <a:t>Myotonic dystrophy</a:t>
              </a:r>
            </a:p>
          </p:txBody>
        </p:sp>
      </p:grpSp>
      <p:sp>
        <p:nvSpPr>
          <p:cNvPr id="45" name="Title 4">
            <a:extLst>
              <a:ext uri="{FF2B5EF4-FFF2-40B4-BE49-F238E27FC236}">
                <a16:creationId xmlns:a16="http://schemas.microsoft.com/office/drawing/2014/main" id="{F4F6E9DD-F287-4F75-8F02-E7A8CF52A138}"/>
              </a:ext>
            </a:extLst>
          </p:cNvPr>
          <p:cNvSpPr txBox="1">
            <a:spLocks/>
          </p:cNvSpPr>
          <p:nvPr/>
        </p:nvSpPr>
        <p:spPr>
          <a:xfrm>
            <a:off x="6392045" y="962313"/>
            <a:ext cx="5448487" cy="733333"/>
          </a:xfrm>
          <a:prstGeom prst="roundRect">
            <a:avLst/>
          </a:prstGeom>
          <a:solidFill>
            <a:srgbClr val="F9F9F9">
              <a:alpha val="7411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Pedigree analysis for Myotonic dystrophy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عنصر نائب للمحتوى 3">
            <a:extLst>
              <a:ext uri="{FF2B5EF4-FFF2-40B4-BE49-F238E27FC236}">
                <a16:creationId xmlns:a16="http://schemas.microsoft.com/office/drawing/2014/main" id="{712DECAC-879D-44D3-87F0-660DDD789E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523" y="2057098"/>
            <a:ext cx="5281533" cy="268345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مربع نص 1">
            <a:extLst>
              <a:ext uri="{FF2B5EF4-FFF2-40B4-BE49-F238E27FC236}">
                <a16:creationId xmlns:a16="http://schemas.microsoft.com/office/drawing/2014/main" id="{CC6A6203-6D2E-455E-875D-8E6D8813DCA2}"/>
              </a:ext>
            </a:extLst>
          </p:cNvPr>
          <p:cNvSpPr txBox="1"/>
          <p:nvPr/>
        </p:nvSpPr>
        <p:spPr>
          <a:xfrm>
            <a:off x="6632676" y="5136419"/>
            <a:ext cx="5124380" cy="919401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if this pedigree is without age, it will be “Autosomal dominant”</a:t>
            </a:r>
          </a:p>
          <a:p>
            <a:pPr algn="ctr"/>
            <a:endParaRPr lang="en-US" sz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If it is with age </a:t>
            </a:r>
          </a:p>
          <a:p>
            <a:pPr algn="ctr"/>
            <a:r>
              <a:rPr lang="en-US" sz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</a:rPr>
              <a:t>Then it will be “Autosomal dominant with anticipation”</a:t>
            </a:r>
            <a:endParaRPr lang="en-GB" sz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12CBA7-F31B-44EF-A1D7-49C57A2EB404}"/>
              </a:ext>
            </a:extLst>
          </p:cNvPr>
          <p:cNvGrpSpPr/>
          <p:nvPr/>
        </p:nvGrpSpPr>
        <p:grpSpPr>
          <a:xfrm flipH="1">
            <a:off x="6142374" y="1126836"/>
            <a:ext cx="85489" cy="5488951"/>
            <a:chOff x="6231254" y="1519235"/>
            <a:chExt cx="45720" cy="527518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0BC01B-B1FC-48E4-980F-A32D006FFB2D}"/>
                </a:ext>
              </a:extLst>
            </p:cNvPr>
            <p:cNvSpPr/>
            <p:nvPr/>
          </p:nvSpPr>
          <p:spPr>
            <a:xfrm>
              <a:off x="6231255" y="225750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B31B66A-8CBD-449F-8B08-27F8E69031BF}"/>
                </a:ext>
              </a:extLst>
            </p:cNvPr>
            <p:cNvSpPr/>
            <p:nvPr/>
          </p:nvSpPr>
          <p:spPr>
            <a:xfrm>
              <a:off x="6231255" y="3009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C47115-9EF6-4CD2-9DD6-2F6AA4F43D8A}"/>
                </a:ext>
              </a:extLst>
            </p:cNvPr>
            <p:cNvSpPr/>
            <p:nvPr/>
          </p:nvSpPr>
          <p:spPr>
            <a:xfrm>
              <a:off x="6231255" y="377198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B6F64AE-464A-497A-902E-EAF6ED88B8F4}"/>
                </a:ext>
              </a:extLst>
            </p:cNvPr>
            <p:cNvSpPr/>
            <p:nvPr/>
          </p:nvSpPr>
          <p:spPr>
            <a:xfrm>
              <a:off x="6231255" y="4510253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C3E9155-7C43-4B6F-97C4-B08B63ADBED7}"/>
                </a:ext>
              </a:extLst>
            </p:cNvPr>
            <p:cNvSpPr/>
            <p:nvPr/>
          </p:nvSpPr>
          <p:spPr>
            <a:xfrm>
              <a:off x="6231255" y="5289466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6AE2303-48E5-4353-9B97-A6E90378CD46}"/>
                </a:ext>
              </a:extLst>
            </p:cNvPr>
            <p:cNvSpPr/>
            <p:nvPr/>
          </p:nvSpPr>
          <p:spPr>
            <a:xfrm>
              <a:off x="6231254" y="1519235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8764E7E-CEAB-40FD-8885-1538AB9788BD}"/>
                </a:ext>
              </a:extLst>
            </p:cNvPr>
            <p:cNvSpPr/>
            <p:nvPr/>
          </p:nvSpPr>
          <p:spPr>
            <a:xfrm>
              <a:off x="6231255" y="6041942"/>
              <a:ext cx="45719" cy="752476"/>
            </a:xfrm>
            <a:custGeom>
              <a:avLst/>
              <a:gdLst>
                <a:gd name="connsiteX0" fmla="*/ 285750 w 514474"/>
                <a:gd name="connsiteY0" fmla="*/ 0 h 4753030"/>
                <a:gd name="connsiteX1" fmla="*/ 247650 w 514474"/>
                <a:gd name="connsiteY1" fmla="*/ 47625 h 4753030"/>
                <a:gd name="connsiteX2" fmla="*/ 219075 w 514474"/>
                <a:gd name="connsiteY2" fmla="*/ 66675 h 4753030"/>
                <a:gd name="connsiteX3" fmla="*/ 200025 w 514474"/>
                <a:gd name="connsiteY3" fmla="*/ 95250 h 4753030"/>
                <a:gd name="connsiteX4" fmla="*/ 171450 w 514474"/>
                <a:gd name="connsiteY4" fmla="*/ 123825 h 4753030"/>
                <a:gd name="connsiteX5" fmla="*/ 123825 w 514474"/>
                <a:gd name="connsiteY5" fmla="*/ 219075 h 4753030"/>
                <a:gd name="connsiteX6" fmla="*/ 123825 w 514474"/>
                <a:gd name="connsiteY6" fmla="*/ 276225 h 4753030"/>
                <a:gd name="connsiteX7" fmla="*/ 152400 w 514474"/>
                <a:gd name="connsiteY7" fmla="*/ 285750 h 4753030"/>
                <a:gd name="connsiteX8" fmla="*/ 228600 w 514474"/>
                <a:gd name="connsiteY8" fmla="*/ 323850 h 4753030"/>
                <a:gd name="connsiteX9" fmla="*/ 342900 w 514474"/>
                <a:gd name="connsiteY9" fmla="*/ 361950 h 4753030"/>
                <a:gd name="connsiteX10" fmla="*/ 400050 w 514474"/>
                <a:gd name="connsiteY10" fmla="*/ 390525 h 4753030"/>
                <a:gd name="connsiteX11" fmla="*/ 419100 w 514474"/>
                <a:gd name="connsiteY11" fmla="*/ 419100 h 4753030"/>
                <a:gd name="connsiteX12" fmla="*/ 409575 w 514474"/>
                <a:gd name="connsiteY12" fmla="*/ 447675 h 4753030"/>
                <a:gd name="connsiteX13" fmla="*/ 361950 w 514474"/>
                <a:gd name="connsiteY13" fmla="*/ 504825 h 4753030"/>
                <a:gd name="connsiteX14" fmla="*/ 333375 w 514474"/>
                <a:gd name="connsiteY14" fmla="*/ 542925 h 4753030"/>
                <a:gd name="connsiteX15" fmla="*/ 257175 w 514474"/>
                <a:gd name="connsiteY15" fmla="*/ 619125 h 4753030"/>
                <a:gd name="connsiteX16" fmla="*/ 152400 w 514474"/>
                <a:gd name="connsiteY16" fmla="*/ 733425 h 4753030"/>
                <a:gd name="connsiteX17" fmla="*/ 104775 w 514474"/>
                <a:gd name="connsiteY17" fmla="*/ 771525 h 4753030"/>
                <a:gd name="connsiteX18" fmla="*/ 76200 w 514474"/>
                <a:gd name="connsiteY18" fmla="*/ 800100 h 4753030"/>
                <a:gd name="connsiteX19" fmla="*/ 9525 w 514474"/>
                <a:gd name="connsiteY19" fmla="*/ 866775 h 4753030"/>
                <a:gd name="connsiteX20" fmla="*/ 47625 w 514474"/>
                <a:gd name="connsiteY20" fmla="*/ 895350 h 4753030"/>
                <a:gd name="connsiteX21" fmla="*/ 104775 w 514474"/>
                <a:gd name="connsiteY21" fmla="*/ 904875 h 4753030"/>
                <a:gd name="connsiteX22" fmla="*/ 285750 w 514474"/>
                <a:gd name="connsiteY22" fmla="*/ 933450 h 4753030"/>
                <a:gd name="connsiteX23" fmla="*/ 342900 w 514474"/>
                <a:gd name="connsiteY23" fmla="*/ 952500 h 4753030"/>
                <a:gd name="connsiteX24" fmla="*/ 438150 w 514474"/>
                <a:gd name="connsiteY24" fmla="*/ 971550 h 4753030"/>
                <a:gd name="connsiteX25" fmla="*/ 447675 w 514474"/>
                <a:gd name="connsiteY25" fmla="*/ 1000125 h 4753030"/>
                <a:gd name="connsiteX26" fmla="*/ 409575 w 514474"/>
                <a:gd name="connsiteY26" fmla="*/ 1066800 h 4753030"/>
                <a:gd name="connsiteX27" fmla="*/ 371475 w 514474"/>
                <a:gd name="connsiteY27" fmla="*/ 1085850 h 4753030"/>
                <a:gd name="connsiteX28" fmla="*/ 333375 w 514474"/>
                <a:gd name="connsiteY28" fmla="*/ 1114425 h 4753030"/>
                <a:gd name="connsiteX29" fmla="*/ 304800 w 514474"/>
                <a:gd name="connsiteY29" fmla="*/ 1123950 h 4753030"/>
                <a:gd name="connsiteX30" fmla="*/ 247650 w 514474"/>
                <a:gd name="connsiteY30" fmla="*/ 1162050 h 4753030"/>
                <a:gd name="connsiteX31" fmla="*/ 209550 w 514474"/>
                <a:gd name="connsiteY31" fmla="*/ 1190625 h 4753030"/>
                <a:gd name="connsiteX32" fmla="*/ 180975 w 514474"/>
                <a:gd name="connsiteY32" fmla="*/ 1200150 h 4753030"/>
                <a:gd name="connsiteX33" fmla="*/ 161925 w 514474"/>
                <a:gd name="connsiteY33" fmla="*/ 1228725 h 4753030"/>
                <a:gd name="connsiteX34" fmla="*/ 95250 w 514474"/>
                <a:gd name="connsiteY34" fmla="*/ 1276350 h 4753030"/>
                <a:gd name="connsiteX35" fmla="*/ 47625 w 514474"/>
                <a:gd name="connsiteY35" fmla="*/ 1333500 h 4753030"/>
                <a:gd name="connsiteX36" fmla="*/ 123825 w 514474"/>
                <a:gd name="connsiteY36" fmla="*/ 1381125 h 4753030"/>
                <a:gd name="connsiteX37" fmla="*/ 152400 w 514474"/>
                <a:gd name="connsiteY37" fmla="*/ 1400175 h 4753030"/>
                <a:gd name="connsiteX38" fmla="*/ 190500 w 514474"/>
                <a:gd name="connsiteY38" fmla="*/ 1419225 h 4753030"/>
                <a:gd name="connsiteX39" fmla="*/ 219075 w 514474"/>
                <a:gd name="connsiteY39" fmla="*/ 1438275 h 4753030"/>
                <a:gd name="connsiteX40" fmla="*/ 285750 w 514474"/>
                <a:gd name="connsiteY40" fmla="*/ 1457325 h 4753030"/>
                <a:gd name="connsiteX41" fmla="*/ 314325 w 514474"/>
                <a:gd name="connsiteY41" fmla="*/ 1466850 h 4753030"/>
                <a:gd name="connsiteX42" fmla="*/ 314325 w 514474"/>
                <a:gd name="connsiteY42" fmla="*/ 1562100 h 4753030"/>
                <a:gd name="connsiteX43" fmla="*/ 285750 w 514474"/>
                <a:gd name="connsiteY43" fmla="*/ 1600200 h 4753030"/>
                <a:gd name="connsiteX44" fmla="*/ 219075 w 514474"/>
                <a:gd name="connsiteY44" fmla="*/ 1676400 h 4753030"/>
                <a:gd name="connsiteX45" fmla="*/ 200025 w 514474"/>
                <a:gd name="connsiteY45" fmla="*/ 1704975 h 4753030"/>
                <a:gd name="connsiteX46" fmla="*/ 171450 w 514474"/>
                <a:gd name="connsiteY46" fmla="*/ 1733550 h 4753030"/>
                <a:gd name="connsiteX47" fmla="*/ 161925 w 514474"/>
                <a:gd name="connsiteY47" fmla="*/ 1762125 h 4753030"/>
                <a:gd name="connsiteX48" fmla="*/ 133350 w 514474"/>
                <a:gd name="connsiteY48" fmla="*/ 1781175 h 4753030"/>
                <a:gd name="connsiteX49" fmla="*/ 66675 w 514474"/>
                <a:gd name="connsiteY49" fmla="*/ 1857375 h 4753030"/>
                <a:gd name="connsiteX50" fmla="*/ 38100 w 514474"/>
                <a:gd name="connsiteY50" fmla="*/ 1885950 h 4753030"/>
                <a:gd name="connsiteX51" fmla="*/ 0 w 514474"/>
                <a:gd name="connsiteY51" fmla="*/ 1943100 h 4753030"/>
                <a:gd name="connsiteX52" fmla="*/ 95250 w 514474"/>
                <a:gd name="connsiteY52" fmla="*/ 1962150 h 4753030"/>
                <a:gd name="connsiteX53" fmla="*/ 209550 w 514474"/>
                <a:gd name="connsiteY53" fmla="*/ 1971675 h 4753030"/>
                <a:gd name="connsiteX54" fmla="*/ 295275 w 514474"/>
                <a:gd name="connsiteY54" fmla="*/ 1990725 h 4753030"/>
                <a:gd name="connsiteX55" fmla="*/ 352425 w 514474"/>
                <a:gd name="connsiteY55" fmla="*/ 2028825 h 4753030"/>
                <a:gd name="connsiteX56" fmla="*/ 381000 w 514474"/>
                <a:gd name="connsiteY56" fmla="*/ 2047875 h 4753030"/>
                <a:gd name="connsiteX57" fmla="*/ 438150 w 514474"/>
                <a:gd name="connsiteY57" fmla="*/ 2095500 h 4753030"/>
                <a:gd name="connsiteX58" fmla="*/ 419100 w 514474"/>
                <a:gd name="connsiteY58" fmla="*/ 2152650 h 4753030"/>
                <a:gd name="connsiteX59" fmla="*/ 390525 w 514474"/>
                <a:gd name="connsiteY59" fmla="*/ 2181225 h 4753030"/>
                <a:gd name="connsiteX60" fmla="*/ 304800 w 514474"/>
                <a:gd name="connsiteY60" fmla="*/ 2238375 h 4753030"/>
                <a:gd name="connsiteX61" fmla="*/ 266700 w 514474"/>
                <a:gd name="connsiteY61" fmla="*/ 2266950 h 4753030"/>
                <a:gd name="connsiteX62" fmla="*/ 228600 w 514474"/>
                <a:gd name="connsiteY62" fmla="*/ 2286000 h 4753030"/>
                <a:gd name="connsiteX63" fmla="*/ 200025 w 514474"/>
                <a:gd name="connsiteY63" fmla="*/ 2305050 h 4753030"/>
                <a:gd name="connsiteX64" fmla="*/ 161925 w 514474"/>
                <a:gd name="connsiteY64" fmla="*/ 2324100 h 4753030"/>
                <a:gd name="connsiteX65" fmla="*/ 104775 w 514474"/>
                <a:gd name="connsiteY65" fmla="*/ 2381250 h 4753030"/>
                <a:gd name="connsiteX66" fmla="*/ 95250 w 514474"/>
                <a:gd name="connsiteY66" fmla="*/ 2409825 h 4753030"/>
                <a:gd name="connsiteX67" fmla="*/ 152400 w 514474"/>
                <a:gd name="connsiteY67" fmla="*/ 2428875 h 4753030"/>
                <a:gd name="connsiteX68" fmla="*/ 247650 w 514474"/>
                <a:gd name="connsiteY68" fmla="*/ 2447925 h 4753030"/>
                <a:gd name="connsiteX69" fmla="*/ 276225 w 514474"/>
                <a:gd name="connsiteY69" fmla="*/ 2457450 h 4753030"/>
                <a:gd name="connsiteX70" fmla="*/ 400050 w 514474"/>
                <a:gd name="connsiteY70" fmla="*/ 2466975 h 4753030"/>
                <a:gd name="connsiteX71" fmla="*/ 428625 w 514474"/>
                <a:gd name="connsiteY71" fmla="*/ 2486025 h 4753030"/>
                <a:gd name="connsiteX72" fmla="*/ 390525 w 514474"/>
                <a:gd name="connsiteY72" fmla="*/ 2619375 h 4753030"/>
                <a:gd name="connsiteX73" fmla="*/ 352425 w 514474"/>
                <a:gd name="connsiteY73" fmla="*/ 2686050 h 4753030"/>
                <a:gd name="connsiteX74" fmla="*/ 333375 w 514474"/>
                <a:gd name="connsiteY74" fmla="*/ 2714625 h 4753030"/>
                <a:gd name="connsiteX75" fmla="*/ 285750 w 514474"/>
                <a:gd name="connsiteY75" fmla="*/ 2752725 h 4753030"/>
                <a:gd name="connsiteX76" fmla="*/ 266700 w 514474"/>
                <a:gd name="connsiteY76" fmla="*/ 2781300 h 4753030"/>
                <a:gd name="connsiteX77" fmla="*/ 238125 w 514474"/>
                <a:gd name="connsiteY77" fmla="*/ 2809875 h 4753030"/>
                <a:gd name="connsiteX78" fmla="*/ 171450 w 514474"/>
                <a:gd name="connsiteY78" fmla="*/ 2886075 h 4753030"/>
                <a:gd name="connsiteX79" fmla="*/ 161925 w 514474"/>
                <a:gd name="connsiteY79" fmla="*/ 2914650 h 4753030"/>
                <a:gd name="connsiteX80" fmla="*/ 123825 w 514474"/>
                <a:gd name="connsiteY80" fmla="*/ 2971800 h 4753030"/>
                <a:gd name="connsiteX81" fmla="*/ 142875 w 514474"/>
                <a:gd name="connsiteY81" fmla="*/ 3000375 h 4753030"/>
                <a:gd name="connsiteX82" fmla="*/ 238125 w 514474"/>
                <a:gd name="connsiteY82" fmla="*/ 3028950 h 4753030"/>
                <a:gd name="connsiteX83" fmla="*/ 266700 w 514474"/>
                <a:gd name="connsiteY83" fmla="*/ 3038475 h 4753030"/>
                <a:gd name="connsiteX84" fmla="*/ 304800 w 514474"/>
                <a:gd name="connsiteY84" fmla="*/ 3048000 h 4753030"/>
                <a:gd name="connsiteX85" fmla="*/ 342900 w 514474"/>
                <a:gd name="connsiteY85" fmla="*/ 3067050 h 4753030"/>
                <a:gd name="connsiteX86" fmla="*/ 371475 w 514474"/>
                <a:gd name="connsiteY86" fmla="*/ 3076575 h 4753030"/>
                <a:gd name="connsiteX87" fmla="*/ 361950 w 514474"/>
                <a:gd name="connsiteY87" fmla="*/ 3152775 h 4753030"/>
                <a:gd name="connsiteX88" fmla="*/ 342900 w 514474"/>
                <a:gd name="connsiteY88" fmla="*/ 3181350 h 4753030"/>
                <a:gd name="connsiteX89" fmla="*/ 314325 w 514474"/>
                <a:gd name="connsiteY89" fmla="*/ 3219450 h 4753030"/>
                <a:gd name="connsiteX90" fmla="*/ 228600 w 514474"/>
                <a:gd name="connsiteY90" fmla="*/ 3295650 h 4753030"/>
                <a:gd name="connsiteX91" fmla="*/ 171450 w 514474"/>
                <a:gd name="connsiteY91" fmla="*/ 3343275 h 4753030"/>
                <a:gd name="connsiteX92" fmla="*/ 123825 w 514474"/>
                <a:gd name="connsiteY92" fmla="*/ 3429000 h 4753030"/>
                <a:gd name="connsiteX93" fmla="*/ 390525 w 514474"/>
                <a:gd name="connsiteY93" fmla="*/ 3448050 h 4753030"/>
                <a:gd name="connsiteX94" fmla="*/ 409575 w 514474"/>
                <a:gd name="connsiteY94" fmla="*/ 3476625 h 4753030"/>
                <a:gd name="connsiteX95" fmla="*/ 390525 w 514474"/>
                <a:gd name="connsiteY95" fmla="*/ 3571875 h 4753030"/>
                <a:gd name="connsiteX96" fmla="*/ 352425 w 514474"/>
                <a:gd name="connsiteY96" fmla="*/ 3629025 h 4753030"/>
                <a:gd name="connsiteX97" fmla="*/ 314325 w 514474"/>
                <a:gd name="connsiteY97" fmla="*/ 3705225 h 4753030"/>
                <a:gd name="connsiteX98" fmla="*/ 295275 w 514474"/>
                <a:gd name="connsiteY98" fmla="*/ 3790950 h 4753030"/>
                <a:gd name="connsiteX99" fmla="*/ 304800 w 514474"/>
                <a:gd name="connsiteY99" fmla="*/ 3886200 h 4753030"/>
                <a:gd name="connsiteX100" fmla="*/ 323850 w 514474"/>
                <a:gd name="connsiteY100" fmla="*/ 3914775 h 4753030"/>
                <a:gd name="connsiteX101" fmla="*/ 419100 w 514474"/>
                <a:gd name="connsiteY101" fmla="*/ 3971925 h 4753030"/>
                <a:gd name="connsiteX102" fmla="*/ 447675 w 514474"/>
                <a:gd name="connsiteY102" fmla="*/ 3981450 h 4753030"/>
                <a:gd name="connsiteX103" fmla="*/ 438150 w 514474"/>
                <a:gd name="connsiteY103" fmla="*/ 4029075 h 4753030"/>
                <a:gd name="connsiteX104" fmla="*/ 400050 w 514474"/>
                <a:gd name="connsiteY104" fmla="*/ 4048125 h 4753030"/>
                <a:gd name="connsiteX105" fmla="*/ 361950 w 514474"/>
                <a:gd name="connsiteY105" fmla="*/ 4076700 h 4753030"/>
                <a:gd name="connsiteX106" fmla="*/ 304800 w 514474"/>
                <a:gd name="connsiteY106" fmla="*/ 4095750 h 4753030"/>
                <a:gd name="connsiteX107" fmla="*/ 247650 w 514474"/>
                <a:gd name="connsiteY107" fmla="*/ 4133850 h 4753030"/>
                <a:gd name="connsiteX108" fmla="*/ 238125 w 514474"/>
                <a:gd name="connsiteY108" fmla="*/ 4162425 h 4753030"/>
                <a:gd name="connsiteX109" fmla="*/ 257175 w 514474"/>
                <a:gd name="connsiteY109" fmla="*/ 4305300 h 4753030"/>
                <a:gd name="connsiteX110" fmla="*/ 276225 w 514474"/>
                <a:gd name="connsiteY110" fmla="*/ 4333875 h 4753030"/>
                <a:gd name="connsiteX111" fmla="*/ 304800 w 514474"/>
                <a:gd name="connsiteY111" fmla="*/ 4400550 h 4753030"/>
                <a:gd name="connsiteX112" fmla="*/ 342900 w 514474"/>
                <a:gd name="connsiteY112" fmla="*/ 4429125 h 4753030"/>
                <a:gd name="connsiteX113" fmla="*/ 361950 w 514474"/>
                <a:gd name="connsiteY113" fmla="*/ 4457700 h 4753030"/>
                <a:gd name="connsiteX114" fmla="*/ 419100 w 514474"/>
                <a:gd name="connsiteY114" fmla="*/ 4476750 h 4753030"/>
                <a:gd name="connsiteX115" fmla="*/ 447675 w 514474"/>
                <a:gd name="connsiteY115" fmla="*/ 4486275 h 4753030"/>
                <a:gd name="connsiteX116" fmla="*/ 485775 w 514474"/>
                <a:gd name="connsiteY116" fmla="*/ 4514850 h 4753030"/>
                <a:gd name="connsiteX117" fmla="*/ 514350 w 514474"/>
                <a:gd name="connsiteY117" fmla="*/ 4524375 h 4753030"/>
                <a:gd name="connsiteX118" fmla="*/ 428625 w 514474"/>
                <a:gd name="connsiteY118" fmla="*/ 4591050 h 4753030"/>
                <a:gd name="connsiteX119" fmla="*/ 390525 w 514474"/>
                <a:gd name="connsiteY119" fmla="*/ 4610100 h 4753030"/>
                <a:gd name="connsiteX120" fmla="*/ 342900 w 514474"/>
                <a:gd name="connsiteY120" fmla="*/ 4638675 h 4753030"/>
                <a:gd name="connsiteX121" fmla="*/ 304800 w 514474"/>
                <a:gd name="connsiteY121" fmla="*/ 4657725 h 4753030"/>
                <a:gd name="connsiteX122" fmla="*/ 238125 w 514474"/>
                <a:gd name="connsiteY122" fmla="*/ 4705350 h 4753030"/>
                <a:gd name="connsiteX123" fmla="*/ 209550 w 514474"/>
                <a:gd name="connsiteY123" fmla="*/ 4724400 h 4753030"/>
                <a:gd name="connsiteX124" fmla="*/ 180975 w 514474"/>
                <a:gd name="connsiteY124" fmla="*/ 4752975 h 475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14474" h="4753030">
                  <a:moveTo>
                    <a:pt x="285750" y="0"/>
                  </a:moveTo>
                  <a:cubicBezTo>
                    <a:pt x="273050" y="15875"/>
                    <a:pt x="262025" y="33250"/>
                    <a:pt x="247650" y="47625"/>
                  </a:cubicBezTo>
                  <a:cubicBezTo>
                    <a:pt x="239555" y="55720"/>
                    <a:pt x="227170" y="58580"/>
                    <a:pt x="219075" y="66675"/>
                  </a:cubicBezTo>
                  <a:cubicBezTo>
                    <a:pt x="210980" y="74770"/>
                    <a:pt x="207354" y="86456"/>
                    <a:pt x="200025" y="95250"/>
                  </a:cubicBezTo>
                  <a:cubicBezTo>
                    <a:pt x="191401" y="105598"/>
                    <a:pt x="180975" y="114300"/>
                    <a:pt x="171450" y="123825"/>
                  </a:cubicBezTo>
                  <a:cubicBezTo>
                    <a:pt x="147380" y="196035"/>
                    <a:pt x="164448" y="164911"/>
                    <a:pt x="123825" y="219075"/>
                  </a:cubicBezTo>
                  <a:cubicBezTo>
                    <a:pt x="117475" y="238125"/>
                    <a:pt x="104775" y="257175"/>
                    <a:pt x="123825" y="276225"/>
                  </a:cubicBezTo>
                  <a:cubicBezTo>
                    <a:pt x="130925" y="283325"/>
                    <a:pt x="143260" y="281595"/>
                    <a:pt x="152400" y="285750"/>
                  </a:cubicBezTo>
                  <a:cubicBezTo>
                    <a:pt x="178253" y="297501"/>
                    <a:pt x="201659" y="314870"/>
                    <a:pt x="228600" y="323850"/>
                  </a:cubicBezTo>
                  <a:cubicBezTo>
                    <a:pt x="266700" y="336550"/>
                    <a:pt x="309484" y="339673"/>
                    <a:pt x="342900" y="361950"/>
                  </a:cubicBezTo>
                  <a:cubicBezTo>
                    <a:pt x="379829" y="386569"/>
                    <a:pt x="360615" y="377380"/>
                    <a:pt x="400050" y="390525"/>
                  </a:cubicBezTo>
                  <a:cubicBezTo>
                    <a:pt x="406400" y="400050"/>
                    <a:pt x="417218" y="407808"/>
                    <a:pt x="419100" y="419100"/>
                  </a:cubicBezTo>
                  <a:cubicBezTo>
                    <a:pt x="420751" y="429004"/>
                    <a:pt x="414065" y="438695"/>
                    <a:pt x="409575" y="447675"/>
                  </a:cubicBezTo>
                  <a:cubicBezTo>
                    <a:pt x="392734" y="481358"/>
                    <a:pt x="387229" y="475333"/>
                    <a:pt x="361950" y="504825"/>
                  </a:cubicBezTo>
                  <a:cubicBezTo>
                    <a:pt x="351619" y="516878"/>
                    <a:pt x="344102" y="531223"/>
                    <a:pt x="333375" y="542925"/>
                  </a:cubicBezTo>
                  <a:cubicBezTo>
                    <a:pt x="309102" y="569404"/>
                    <a:pt x="279615" y="591075"/>
                    <a:pt x="257175" y="619125"/>
                  </a:cubicBezTo>
                  <a:cubicBezTo>
                    <a:pt x="222740" y="662169"/>
                    <a:pt x="197428" y="697403"/>
                    <a:pt x="152400" y="733425"/>
                  </a:cubicBezTo>
                  <a:cubicBezTo>
                    <a:pt x="136525" y="746125"/>
                    <a:pt x="120075" y="758138"/>
                    <a:pt x="104775" y="771525"/>
                  </a:cubicBezTo>
                  <a:cubicBezTo>
                    <a:pt x="94638" y="780395"/>
                    <a:pt x="86337" y="791230"/>
                    <a:pt x="76200" y="800100"/>
                  </a:cubicBezTo>
                  <a:cubicBezTo>
                    <a:pt x="12848" y="855533"/>
                    <a:pt x="43674" y="815551"/>
                    <a:pt x="9525" y="866775"/>
                  </a:cubicBezTo>
                  <a:cubicBezTo>
                    <a:pt x="22225" y="876300"/>
                    <a:pt x="32885" y="889454"/>
                    <a:pt x="47625" y="895350"/>
                  </a:cubicBezTo>
                  <a:cubicBezTo>
                    <a:pt x="65556" y="902523"/>
                    <a:pt x="85891" y="900828"/>
                    <a:pt x="104775" y="904875"/>
                  </a:cubicBezTo>
                  <a:cubicBezTo>
                    <a:pt x="246903" y="935331"/>
                    <a:pt x="112164" y="917669"/>
                    <a:pt x="285750" y="933450"/>
                  </a:cubicBezTo>
                  <a:cubicBezTo>
                    <a:pt x="304800" y="939800"/>
                    <a:pt x="323334" y="947985"/>
                    <a:pt x="342900" y="952500"/>
                  </a:cubicBezTo>
                  <a:cubicBezTo>
                    <a:pt x="485184" y="985335"/>
                    <a:pt x="358908" y="945136"/>
                    <a:pt x="438150" y="971550"/>
                  </a:cubicBezTo>
                  <a:cubicBezTo>
                    <a:pt x="441325" y="981075"/>
                    <a:pt x="447675" y="990085"/>
                    <a:pt x="447675" y="1000125"/>
                  </a:cubicBezTo>
                  <a:cubicBezTo>
                    <a:pt x="447675" y="1031652"/>
                    <a:pt x="434244" y="1049179"/>
                    <a:pt x="409575" y="1066800"/>
                  </a:cubicBezTo>
                  <a:cubicBezTo>
                    <a:pt x="398021" y="1075053"/>
                    <a:pt x="383516" y="1078325"/>
                    <a:pt x="371475" y="1085850"/>
                  </a:cubicBezTo>
                  <a:cubicBezTo>
                    <a:pt x="358013" y="1094264"/>
                    <a:pt x="347158" y="1106549"/>
                    <a:pt x="333375" y="1114425"/>
                  </a:cubicBezTo>
                  <a:cubicBezTo>
                    <a:pt x="324658" y="1119406"/>
                    <a:pt x="313577" y="1119074"/>
                    <a:pt x="304800" y="1123950"/>
                  </a:cubicBezTo>
                  <a:cubicBezTo>
                    <a:pt x="284786" y="1135069"/>
                    <a:pt x="265966" y="1148313"/>
                    <a:pt x="247650" y="1162050"/>
                  </a:cubicBezTo>
                  <a:cubicBezTo>
                    <a:pt x="234950" y="1171575"/>
                    <a:pt x="223333" y="1182749"/>
                    <a:pt x="209550" y="1190625"/>
                  </a:cubicBezTo>
                  <a:cubicBezTo>
                    <a:pt x="200833" y="1195606"/>
                    <a:pt x="190500" y="1196975"/>
                    <a:pt x="180975" y="1200150"/>
                  </a:cubicBezTo>
                  <a:cubicBezTo>
                    <a:pt x="174625" y="1209675"/>
                    <a:pt x="170020" y="1220630"/>
                    <a:pt x="161925" y="1228725"/>
                  </a:cubicBezTo>
                  <a:cubicBezTo>
                    <a:pt x="127610" y="1263040"/>
                    <a:pt x="127700" y="1249308"/>
                    <a:pt x="95250" y="1276350"/>
                  </a:cubicBezTo>
                  <a:cubicBezTo>
                    <a:pt x="67748" y="1299269"/>
                    <a:pt x="66356" y="1305403"/>
                    <a:pt x="47625" y="1333500"/>
                  </a:cubicBezTo>
                  <a:cubicBezTo>
                    <a:pt x="97765" y="1383640"/>
                    <a:pt x="51667" y="1345046"/>
                    <a:pt x="123825" y="1381125"/>
                  </a:cubicBezTo>
                  <a:cubicBezTo>
                    <a:pt x="134064" y="1386245"/>
                    <a:pt x="142461" y="1394495"/>
                    <a:pt x="152400" y="1400175"/>
                  </a:cubicBezTo>
                  <a:cubicBezTo>
                    <a:pt x="164728" y="1407220"/>
                    <a:pt x="178172" y="1412180"/>
                    <a:pt x="190500" y="1419225"/>
                  </a:cubicBezTo>
                  <a:cubicBezTo>
                    <a:pt x="200439" y="1424905"/>
                    <a:pt x="208836" y="1433155"/>
                    <a:pt x="219075" y="1438275"/>
                  </a:cubicBezTo>
                  <a:cubicBezTo>
                    <a:pt x="234300" y="1445888"/>
                    <a:pt x="271508" y="1453256"/>
                    <a:pt x="285750" y="1457325"/>
                  </a:cubicBezTo>
                  <a:cubicBezTo>
                    <a:pt x="295404" y="1460083"/>
                    <a:pt x="304800" y="1463675"/>
                    <a:pt x="314325" y="1466850"/>
                  </a:cubicBezTo>
                  <a:cubicBezTo>
                    <a:pt x="327332" y="1505870"/>
                    <a:pt x="333360" y="1509755"/>
                    <a:pt x="314325" y="1562100"/>
                  </a:cubicBezTo>
                  <a:cubicBezTo>
                    <a:pt x="308900" y="1577019"/>
                    <a:pt x="294854" y="1587195"/>
                    <a:pt x="285750" y="1600200"/>
                  </a:cubicBezTo>
                  <a:cubicBezTo>
                    <a:pt x="237133" y="1669653"/>
                    <a:pt x="268784" y="1643261"/>
                    <a:pt x="219075" y="1676400"/>
                  </a:cubicBezTo>
                  <a:cubicBezTo>
                    <a:pt x="212725" y="1685925"/>
                    <a:pt x="207354" y="1696181"/>
                    <a:pt x="200025" y="1704975"/>
                  </a:cubicBezTo>
                  <a:cubicBezTo>
                    <a:pt x="191401" y="1715323"/>
                    <a:pt x="178922" y="1722342"/>
                    <a:pt x="171450" y="1733550"/>
                  </a:cubicBezTo>
                  <a:cubicBezTo>
                    <a:pt x="165881" y="1741904"/>
                    <a:pt x="168197" y="1754285"/>
                    <a:pt x="161925" y="1762125"/>
                  </a:cubicBezTo>
                  <a:cubicBezTo>
                    <a:pt x="154774" y="1771064"/>
                    <a:pt x="142042" y="1773725"/>
                    <a:pt x="133350" y="1781175"/>
                  </a:cubicBezTo>
                  <a:cubicBezTo>
                    <a:pt x="82817" y="1824489"/>
                    <a:pt x="107093" y="1810220"/>
                    <a:pt x="66675" y="1857375"/>
                  </a:cubicBezTo>
                  <a:cubicBezTo>
                    <a:pt x="57909" y="1867602"/>
                    <a:pt x="46370" y="1875317"/>
                    <a:pt x="38100" y="1885950"/>
                  </a:cubicBezTo>
                  <a:cubicBezTo>
                    <a:pt x="24044" y="1904022"/>
                    <a:pt x="0" y="1943100"/>
                    <a:pt x="0" y="1943100"/>
                  </a:cubicBezTo>
                  <a:cubicBezTo>
                    <a:pt x="37840" y="1952560"/>
                    <a:pt x="53212" y="1957479"/>
                    <a:pt x="95250" y="1962150"/>
                  </a:cubicBezTo>
                  <a:cubicBezTo>
                    <a:pt x="133248" y="1966372"/>
                    <a:pt x="171450" y="1968500"/>
                    <a:pt x="209550" y="1971675"/>
                  </a:cubicBezTo>
                  <a:cubicBezTo>
                    <a:pt x="214560" y="1972677"/>
                    <a:pt x="286307" y="1986241"/>
                    <a:pt x="295275" y="1990725"/>
                  </a:cubicBezTo>
                  <a:cubicBezTo>
                    <a:pt x="315753" y="2000964"/>
                    <a:pt x="333375" y="2016125"/>
                    <a:pt x="352425" y="2028825"/>
                  </a:cubicBezTo>
                  <a:cubicBezTo>
                    <a:pt x="361950" y="2035175"/>
                    <a:pt x="372905" y="2039780"/>
                    <a:pt x="381000" y="2047875"/>
                  </a:cubicBezTo>
                  <a:cubicBezTo>
                    <a:pt x="417670" y="2084545"/>
                    <a:pt x="398367" y="2068978"/>
                    <a:pt x="438150" y="2095500"/>
                  </a:cubicBezTo>
                  <a:cubicBezTo>
                    <a:pt x="431800" y="2114550"/>
                    <a:pt x="433299" y="2138451"/>
                    <a:pt x="419100" y="2152650"/>
                  </a:cubicBezTo>
                  <a:cubicBezTo>
                    <a:pt x="409575" y="2162175"/>
                    <a:pt x="401158" y="2172955"/>
                    <a:pt x="390525" y="2181225"/>
                  </a:cubicBezTo>
                  <a:cubicBezTo>
                    <a:pt x="304800" y="2247900"/>
                    <a:pt x="361950" y="2195512"/>
                    <a:pt x="304800" y="2238375"/>
                  </a:cubicBezTo>
                  <a:cubicBezTo>
                    <a:pt x="292100" y="2247900"/>
                    <a:pt x="280162" y="2258536"/>
                    <a:pt x="266700" y="2266950"/>
                  </a:cubicBezTo>
                  <a:cubicBezTo>
                    <a:pt x="254659" y="2274475"/>
                    <a:pt x="240928" y="2278955"/>
                    <a:pt x="228600" y="2286000"/>
                  </a:cubicBezTo>
                  <a:cubicBezTo>
                    <a:pt x="218661" y="2291680"/>
                    <a:pt x="209964" y="2299370"/>
                    <a:pt x="200025" y="2305050"/>
                  </a:cubicBezTo>
                  <a:cubicBezTo>
                    <a:pt x="187697" y="2312095"/>
                    <a:pt x="173013" y="2315230"/>
                    <a:pt x="161925" y="2324100"/>
                  </a:cubicBezTo>
                  <a:cubicBezTo>
                    <a:pt x="140888" y="2340930"/>
                    <a:pt x="104775" y="2381250"/>
                    <a:pt x="104775" y="2381250"/>
                  </a:cubicBezTo>
                  <a:cubicBezTo>
                    <a:pt x="101600" y="2390775"/>
                    <a:pt x="88150" y="2402725"/>
                    <a:pt x="95250" y="2409825"/>
                  </a:cubicBezTo>
                  <a:cubicBezTo>
                    <a:pt x="109449" y="2424024"/>
                    <a:pt x="132919" y="2424005"/>
                    <a:pt x="152400" y="2428875"/>
                  </a:cubicBezTo>
                  <a:cubicBezTo>
                    <a:pt x="183812" y="2436728"/>
                    <a:pt x="216933" y="2437686"/>
                    <a:pt x="247650" y="2447925"/>
                  </a:cubicBezTo>
                  <a:cubicBezTo>
                    <a:pt x="257175" y="2451100"/>
                    <a:pt x="266262" y="2456205"/>
                    <a:pt x="276225" y="2457450"/>
                  </a:cubicBezTo>
                  <a:cubicBezTo>
                    <a:pt x="317302" y="2462585"/>
                    <a:pt x="358775" y="2463800"/>
                    <a:pt x="400050" y="2466975"/>
                  </a:cubicBezTo>
                  <a:cubicBezTo>
                    <a:pt x="409575" y="2473325"/>
                    <a:pt x="426884" y="2474710"/>
                    <a:pt x="428625" y="2486025"/>
                  </a:cubicBezTo>
                  <a:cubicBezTo>
                    <a:pt x="442951" y="2579144"/>
                    <a:pt x="434268" y="2575632"/>
                    <a:pt x="390525" y="2619375"/>
                  </a:cubicBezTo>
                  <a:cubicBezTo>
                    <a:pt x="375068" y="2665746"/>
                    <a:pt x="388466" y="2635593"/>
                    <a:pt x="352425" y="2686050"/>
                  </a:cubicBezTo>
                  <a:cubicBezTo>
                    <a:pt x="345771" y="2695365"/>
                    <a:pt x="341470" y="2706530"/>
                    <a:pt x="333375" y="2714625"/>
                  </a:cubicBezTo>
                  <a:cubicBezTo>
                    <a:pt x="319000" y="2729000"/>
                    <a:pt x="300125" y="2738350"/>
                    <a:pt x="285750" y="2752725"/>
                  </a:cubicBezTo>
                  <a:cubicBezTo>
                    <a:pt x="277655" y="2760820"/>
                    <a:pt x="274029" y="2772506"/>
                    <a:pt x="266700" y="2781300"/>
                  </a:cubicBezTo>
                  <a:cubicBezTo>
                    <a:pt x="258076" y="2791648"/>
                    <a:pt x="246395" y="2799242"/>
                    <a:pt x="238125" y="2809875"/>
                  </a:cubicBezTo>
                  <a:cubicBezTo>
                    <a:pt x="178288" y="2886808"/>
                    <a:pt x="226768" y="2849196"/>
                    <a:pt x="171450" y="2886075"/>
                  </a:cubicBezTo>
                  <a:cubicBezTo>
                    <a:pt x="168275" y="2895600"/>
                    <a:pt x="166801" y="2905873"/>
                    <a:pt x="161925" y="2914650"/>
                  </a:cubicBezTo>
                  <a:cubicBezTo>
                    <a:pt x="150806" y="2934664"/>
                    <a:pt x="123825" y="2971800"/>
                    <a:pt x="123825" y="2971800"/>
                  </a:cubicBezTo>
                  <a:cubicBezTo>
                    <a:pt x="130175" y="2981325"/>
                    <a:pt x="134081" y="2993046"/>
                    <a:pt x="142875" y="3000375"/>
                  </a:cubicBezTo>
                  <a:cubicBezTo>
                    <a:pt x="172801" y="3025313"/>
                    <a:pt x="201582" y="3020829"/>
                    <a:pt x="238125" y="3028950"/>
                  </a:cubicBezTo>
                  <a:cubicBezTo>
                    <a:pt x="247926" y="3031128"/>
                    <a:pt x="257046" y="3035717"/>
                    <a:pt x="266700" y="3038475"/>
                  </a:cubicBezTo>
                  <a:cubicBezTo>
                    <a:pt x="279287" y="3042071"/>
                    <a:pt x="292543" y="3043403"/>
                    <a:pt x="304800" y="3048000"/>
                  </a:cubicBezTo>
                  <a:cubicBezTo>
                    <a:pt x="318095" y="3052986"/>
                    <a:pt x="329849" y="3061457"/>
                    <a:pt x="342900" y="3067050"/>
                  </a:cubicBezTo>
                  <a:cubicBezTo>
                    <a:pt x="352128" y="3071005"/>
                    <a:pt x="361950" y="3073400"/>
                    <a:pt x="371475" y="3076575"/>
                  </a:cubicBezTo>
                  <a:cubicBezTo>
                    <a:pt x="368300" y="3101975"/>
                    <a:pt x="368685" y="3128079"/>
                    <a:pt x="361950" y="3152775"/>
                  </a:cubicBezTo>
                  <a:cubicBezTo>
                    <a:pt x="358938" y="3163819"/>
                    <a:pt x="349554" y="3172035"/>
                    <a:pt x="342900" y="3181350"/>
                  </a:cubicBezTo>
                  <a:cubicBezTo>
                    <a:pt x="333673" y="3194268"/>
                    <a:pt x="324945" y="3207650"/>
                    <a:pt x="314325" y="3219450"/>
                  </a:cubicBezTo>
                  <a:cubicBezTo>
                    <a:pt x="203177" y="3342948"/>
                    <a:pt x="299096" y="3236903"/>
                    <a:pt x="228600" y="3295650"/>
                  </a:cubicBezTo>
                  <a:cubicBezTo>
                    <a:pt x="155261" y="3356766"/>
                    <a:pt x="242396" y="3295977"/>
                    <a:pt x="171450" y="3343275"/>
                  </a:cubicBezTo>
                  <a:cubicBezTo>
                    <a:pt x="127781" y="3408779"/>
                    <a:pt x="140590" y="3378705"/>
                    <a:pt x="123825" y="3429000"/>
                  </a:cubicBezTo>
                  <a:cubicBezTo>
                    <a:pt x="246079" y="3469751"/>
                    <a:pt x="-2556" y="3389816"/>
                    <a:pt x="390525" y="3448050"/>
                  </a:cubicBezTo>
                  <a:cubicBezTo>
                    <a:pt x="401849" y="3449728"/>
                    <a:pt x="403225" y="3467100"/>
                    <a:pt x="409575" y="3476625"/>
                  </a:cubicBezTo>
                  <a:cubicBezTo>
                    <a:pt x="403225" y="3508375"/>
                    <a:pt x="401894" y="3541558"/>
                    <a:pt x="390525" y="3571875"/>
                  </a:cubicBezTo>
                  <a:cubicBezTo>
                    <a:pt x="382486" y="3593312"/>
                    <a:pt x="362664" y="3608547"/>
                    <a:pt x="352425" y="3629025"/>
                  </a:cubicBezTo>
                  <a:cubicBezTo>
                    <a:pt x="339725" y="3654425"/>
                    <a:pt x="321213" y="3677675"/>
                    <a:pt x="314325" y="3705225"/>
                  </a:cubicBezTo>
                  <a:cubicBezTo>
                    <a:pt x="300873" y="3759031"/>
                    <a:pt x="307367" y="3730488"/>
                    <a:pt x="295275" y="3790950"/>
                  </a:cubicBezTo>
                  <a:cubicBezTo>
                    <a:pt x="298450" y="3822700"/>
                    <a:pt x="297625" y="3855109"/>
                    <a:pt x="304800" y="3886200"/>
                  </a:cubicBezTo>
                  <a:cubicBezTo>
                    <a:pt x="307374" y="3897354"/>
                    <a:pt x="315235" y="3907237"/>
                    <a:pt x="323850" y="3914775"/>
                  </a:cubicBezTo>
                  <a:cubicBezTo>
                    <a:pt x="345518" y="3933735"/>
                    <a:pt x="389854" y="3959391"/>
                    <a:pt x="419100" y="3971925"/>
                  </a:cubicBezTo>
                  <a:cubicBezTo>
                    <a:pt x="428328" y="3975880"/>
                    <a:pt x="438150" y="3978275"/>
                    <a:pt x="447675" y="3981450"/>
                  </a:cubicBezTo>
                  <a:cubicBezTo>
                    <a:pt x="444500" y="3997325"/>
                    <a:pt x="447560" y="4015901"/>
                    <a:pt x="438150" y="4029075"/>
                  </a:cubicBezTo>
                  <a:cubicBezTo>
                    <a:pt x="429897" y="4040629"/>
                    <a:pt x="412091" y="4040600"/>
                    <a:pt x="400050" y="4048125"/>
                  </a:cubicBezTo>
                  <a:cubicBezTo>
                    <a:pt x="386588" y="4056539"/>
                    <a:pt x="376149" y="4069600"/>
                    <a:pt x="361950" y="4076700"/>
                  </a:cubicBezTo>
                  <a:cubicBezTo>
                    <a:pt x="343989" y="4085680"/>
                    <a:pt x="321508" y="4084611"/>
                    <a:pt x="304800" y="4095750"/>
                  </a:cubicBezTo>
                  <a:lnTo>
                    <a:pt x="247650" y="4133850"/>
                  </a:lnTo>
                  <a:cubicBezTo>
                    <a:pt x="244475" y="4143375"/>
                    <a:pt x="238125" y="4152385"/>
                    <a:pt x="238125" y="4162425"/>
                  </a:cubicBezTo>
                  <a:cubicBezTo>
                    <a:pt x="238125" y="4183705"/>
                    <a:pt x="238280" y="4267511"/>
                    <a:pt x="257175" y="4305300"/>
                  </a:cubicBezTo>
                  <a:cubicBezTo>
                    <a:pt x="262295" y="4315539"/>
                    <a:pt x="269875" y="4324350"/>
                    <a:pt x="276225" y="4333875"/>
                  </a:cubicBezTo>
                  <a:cubicBezTo>
                    <a:pt x="283512" y="4363022"/>
                    <a:pt x="282874" y="4378624"/>
                    <a:pt x="304800" y="4400550"/>
                  </a:cubicBezTo>
                  <a:cubicBezTo>
                    <a:pt x="316025" y="4411775"/>
                    <a:pt x="331675" y="4417900"/>
                    <a:pt x="342900" y="4429125"/>
                  </a:cubicBezTo>
                  <a:cubicBezTo>
                    <a:pt x="350995" y="4437220"/>
                    <a:pt x="352242" y="4451633"/>
                    <a:pt x="361950" y="4457700"/>
                  </a:cubicBezTo>
                  <a:cubicBezTo>
                    <a:pt x="378978" y="4468343"/>
                    <a:pt x="400050" y="4470400"/>
                    <a:pt x="419100" y="4476750"/>
                  </a:cubicBezTo>
                  <a:lnTo>
                    <a:pt x="447675" y="4486275"/>
                  </a:lnTo>
                  <a:cubicBezTo>
                    <a:pt x="460375" y="4495800"/>
                    <a:pt x="471992" y="4506974"/>
                    <a:pt x="485775" y="4514850"/>
                  </a:cubicBezTo>
                  <a:cubicBezTo>
                    <a:pt x="494492" y="4519831"/>
                    <a:pt x="516319" y="4514530"/>
                    <a:pt x="514350" y="4524375"/>
                  </a:cubicBezTo>
                  <a:cubicBezTo>
                    <a:pt x="509842" y="4546913"/>
                    <a:pt x="443531" y="4582769"/>
                    <a:pt x="428625" y="4591050"/>
                  </a:cubicBezTo>
                  <a:cubicBezTo>
                    <a:pt x="416213" y="4597946"/>
                    <a:pt x="402937" y="4603204"/>
                    <a:pt x="390525" y="4610100"/>
                  </a:cubicBezTo>
                  <a:cubicBezTo>
                    <a:pt x="374341" y="4619091"/>
                    <a:pt x="359084" y="4629684"/>
                    <a:pt x="342900" y="4638675"/>
                  </a:cubicBezTo>
                  <a:cubicBezTo>
                    <a:pt x="330488" y="4645571"/>
                    <a:pt x="317128" y="4650680"/>
                    <a:pt x="304800" y="4657725"/>
                  </a:cubicBezTo>
                  <a:cubicBezTo>
                    <a:pt x="282352" y="4670552"/>
                    <a:pt x="258568" y="4690748"/>
                    <a:pt x="238125" y="4705350"/>
                  </a:cubicBezTo>
                  <a:cubicBezTo>
                    <a:pt x="228810" y="4712004"/>
                    <a:pt x="219075" y="4718050"/>
                    <a:pt x="209550" y="4724400"/>
                  </a:cubicBezTo>
                  <a:cubicBezTo>
                    <a:pt x="188739" y="4755617"/>
                    <a:pt x="201948" y="4752975"/>
                    <a:pt x="180975" y="4752975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98666AD-73D5-46E7-806E-7562B7C7BB94}"/>
              </a:ext>
            </a:extLst>
          </p:cNvPr>
          <p:cNvSpPr txBox="1"/>
          <p:nvPr/>
        </p:nvSpPr>
        <p:spPr>
          <a:xfrm>
            <a:off x="10396025" y="2219677"/>
            <a:ext cx="20820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0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557</TotalTime>
  <Words>1687</Words>
  <Application>Microsoft Office PowerPoint</Application>
  <PresentationFormat>Widescreen</PresentationFormat>
  <Paragraphs>259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Aldhabi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HUMAN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leaders: Abdulmajeed Alwardi Haifa Alessa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عبدالمجيد</dc:creator>
  <cp:lastModifiedBy>عبدالمجيد</cp:lastModifiedBy>
  <cp:revision>182</cp:revision>
  <dcterms:created xsi:type="dcterms:W3CDTF">2017-10-17T14:12:30Z</dcterms:created>
  <dcterms:modified xsi:type="dcterms:W3CDTF">2017-11-06T20:05:38Z</dcterms:modified>
</cp:coreProperties>
</file>