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64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bdullah A ALOmar" initials="A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9CB"/>
          </a:solidFill>
        </a:fill>
      </a:tcStyle>
    </a:wholeTbl>
    <a:band2H>
      <a:tcTxStyle/>
      <a:tcStyle>
        <a:tcBdr/>
        <a:fill>
          <a:solidFill>
            <a:srgbClr val="EEF4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6D2CB"/>
          </a:solidFill>
        </a:fill>
      </a:tcStyle>
    </a:wholeTbl>
    <a:band2H>
      <a:tcTxStyle/>
      <a:tcStyle>
        <a:tcBdr/>
        <a:fill>
          <a:solidFill>
            <a:srgbClr val="FAEA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E6CB"/>
          </a:solidFill>
        </a:fill>
      </a:tcStyle>
    </a:wholeTbl>
    <a:band2H>
      <a:tcTxStyle/>
      <a:tcStyle>
        <a:tcBdr/>
        <a:fill>
          <a:solidFill>
            <a:srgbClr val="FAF3E7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8D0"/>
          </a:solidFill>
        </a:fill>
      </a:tcStyle>
    </a:wholeTbl>
    <a:band2H>
      <a:tcTxStyle/>
      <a:tcStyle>
        <a:tcBdr/>
        <a:fill>
          <a:solidFill>
            <a:srgbClr val="EEED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4" autoAdjust="0"/>
  </p:normalViewPr>
  <p:slideViewPr>
    <p:cSldViewPr snapToGrid="0">
      <p:cViewPr varScale="1">
        <p:scale>
          <a:sx n="86" d="100"/>
          <a:sy n="86" d="100"/>
        </p:scale>
        <p:origin x="10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124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45CCA-1D21-4406-90AF-D79DD21ECEF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2" name="Straight Connector 31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6" name="Isosceles Triangle 26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2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0" name="Isosceles Triangle 30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1" name="Isosceles Triangle 18"/>
            <p:cNvSpPr/>
            <p:nvPr/>
          </p:nvSpPr>
          <p:spPr>
            <a:xfrm rot="10800000">
              <a:off x="-1" y="8466"/>
              <a:ext cx="842597" cy="5666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</p:grp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507069" y="2404536"/>
            <a:ext cx="7766937" cy="1646303"/>
          </a:xfrm>
          <a:prstGeom prst="rect">
            <a:avLst/>
          </a:prstGeom>
        </p:spPr>
        <p:txBody>
          <a:bodyPr anchor="b"/>
          <a:lstStyle>
            <a:lvl1pPr algn="r"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07069" y="4050834"/>
            <a:ext cx="7766937" cy="109690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>
                <a:solidFill>
                  <a:srgbClr val="808080"/>
                </a:solidFill>
              </a:defRPr>
            </a:lvl1pPr>
            <a:lvl2pPr marL="0" indent="457189">
              <a:buClrTx/>
              <a:buSzTx/>
              <a:buNone/>
              <a:defRPr>
                <a:solidFill>
                  <a:srgbClr val="808080"/>
                </a:solidFill>
              </a:defRPr>
            </a:lvl2pPr>
            <a:lvl3pPr marL="0" indent="914377">
              <a:buClrTx/>
              <a:buSzTx/>
              <a:buNone/>
              <a:defRPr>
                <a:solidFill>
                  <a:srgbClr val="808080"/>
                </a:solidFill>
              </a:defRPr>
            </a:lvl3pPr>
            <a:lvl4pPr marL="0" indent="1371566">
              <a:buClrTx/>
              <a:buSzTx/>
              <a:buNone/>
              <a:defRPr>
                <a:solidFill>
                  <a:srgbClr val="808080"/>
                </a:solidFill>
              </a:defRPr>
            </a:lvl4pPr>
            <a:lvl5pPr marL="0" indent="1828754">
              <a:buClrTx/>
              <a:buSzTx/>
              <a:buNone/>
              <a:defRPr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9" cy="3403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470400"/>
            <a:ext cx="8596669" cy="1570962"/>
          </a:xfrm>
          <a:prstGeom prst="rect">
            <a:avLst/>
          </a:prstGeom>
        </p:spPr>
        <p:txBody>
          <a:bodyPr anchor="ctr"/>
          <a:lstStyle>
            <a:lvl1pPr marL="0" indent="0" algn="l">
              <a:buClrTx/>
              <a:buSzTx/>
              <a:buNone/>
            </a:lvl1pPr>
            <a:lvl2pPr marL="0" indent="457189" algn="l">
              <a:buClrTx/>
              <a:buSzTx/>
              <a:buNone/>
            </a:lvl2pPr>
            <a:lvl3pPr marL="0" indent="914377" algn="l">
              <a:buClrTx/>
              <a:buSzTx/>
              <a:buNone/>
            </a:lvl3pPr>
            <a:lvl4pPr marL="0" indent="1371566" algn="l">
              <a:buClrTx/>
              <a:buSzTx/>
              <a:buNone/>
            </a:lvl4pPr>
            <a:lvl5pPr marL="0" indent="1828754" algn="l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66138" y="3632200"/>
            <a:ext cx="7224527" cy="381000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600">
                <a:solidFill>
                  <a:srgbClr val="808080"/>
                </a:solidFill>
              </a:defRPr>
            </a:lvl1pPr>
            <a:lvl2pPr marL="0" indent="457189">
              <a:buClrTx/>
              <a:buSzTx/>
              <a:buNone/>
              <a:defRPr sz="1600">
                <a:solidFill>
                  <a:srgbClr val="808080"/>
                </a:solidFill>
              </a:defRPr>
            </a:lvl2pPr>
            <a:lvl3pPr marL="0" indent="914377">
              <a:buClrTx/>
              <a:buSzTx/>
              <a:buNone/>
              <a:defRPr sz="1600">
                <a:solidFill>
                  <a:srgbClr val="808080"/>
                </a:solidFill>
              </a:defRPr>
            </a:lvl3pPr>
            <a:lvl4pPr marL="0" indent="1371566">
              <a:buClrTx/>
              <a:buSzTx/>
              <a:buNone/>
              <a:defRPr sz="1600">
                <a:solidFill>
                  <a:srgbClr val="808080"/>
                </a:solidFill>
              </a:defRPr>
            </a:lvl4pPr>
            <a:lvl5pPr marL="0" indent="1828754">
              <a:buClrTx/>
              <a:buSzTx/>
              <a:buNone/>
              <a:defRPr sz="1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7334" y="4470402"/>
            <a:ext cx="8596671" cy="1570963"/>
          </a:xfrm>
          <a:prstGeom prst="rect">
            <a:avLst/>
          </a:prstGeom>
        </p:spPr>
        <p:txBody>
          <a:bodyPr anchor="ctr"/>
          <a:lstStyle>
            <a:lvl1pPr marL="0" indent="0" algn="l">
              <a:buClrTx/>
              <a:buSzTx/>
              <a:buNone/>
              <a:defRPr/>
            </a:lvl1pPr>
          </a:lstStyle>
          <a:p>
            <a:pPr marL="0" indent="0" algn="l">
              <a:buClrTx/>
              <a:buSzTx/>
              <a:buNone/>
            </a:pPr>
            <a:endParaRPr/>
          </a:p>
        </p:txBody>
      </p:sp>
      <p:sp>
        <p:nvSpPr>
          <p:cNvPr id="126" name="TextBox 19"/>
          <p:cNvSpPr txBox="1"/>
          <p:nvPr/>
        </p:nvSpPr>
        <p:spPr>
          <a:xfrm>
            <a:off x="541870" y="421048"/>
            <a:ext cx="6096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0"/>
              <a:t>“</a:t>
            </a:r>
          </a:p>
        </p:txBody>
      </p:sp>
      <p:sp>
        <p:nvSpPr>
          <p:cNvPr id="127" name="TextBox 21"/>
          <p:cNvSpPr txBox="1"/>
          <p:nvPr/>
        </p:nvSpPr>
        <p:spPr>
          <a:xfrm>
            <a:off x="8893012" y="2517226"/>
            <a:ext cx="6096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0"/>
              <a:t>”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>
            <a:spLocks noGrp="1"/>
          </p:cNvSpPr>
          <p:nvPr>
            <p:ph type="title"/>
          </p:nvPr>
        </p:nvSpPr>
        <p:spPr>
          <a:xfrm>
            <a:off x="677335" y="1931990"/>
            <a:ext cx="8596669" cy="2595461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50"/>
            <a:ext cx="8596669" cy="1513915"/>
          </a:xfrm>
          <a:prstGeom prst="rect">
            <a:avLst/>
          </a:prstGeom>
        </p:spPr>
        <p:txBody>
          <a:bodyPr/>
          <a:lstStyle>
            <a:lvl1pPr marL="0" indent="0" algn="l">
              <a:buClrTx/>
              <a:buSzTx/>
              <a:buNone/>
            </a:lvl1pPr>
            <a:lvl2pPr marL="0" indent="457189" algn="l">
              <a:buClrTx/>
              <a:buSzTx/>
              <a:buNone/>
            </a:lvl2pPr>
            <a:lvl3pPr marL="0" indent="914377" algn="l">
              <a:buClrTx/>
              <a:buSzTx/>
              <a:buNone/>
            </a:lvl3pPr>
            <a:lvl4pPr marL="0" indent="1371566" algn="l">
              <a:buClrTx/>
              <a:buSzTx/>
              <a:buNone/>
            </a:lvl4pPr>
            <a:lvl5pPr marL="0" indent="1828754" algn="l">
              <a:buClrTx/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3" y="4013202"/>
            <a:ext cx="8596671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189">
              <a:buClrTx/>
              <a:buSzTx/>
              <a:buNone/>
              <a:defRPr sz="2400"/>
            </a:lvl2pPr>
            <a:lvl3pPr marL="0" indent="914377">
              <a:buClrTx/>
              <a:buSzTx/>
              <a:buNone/>
              <a:defRPr sz="2400"/>
            </a:lvl3pPr>
            <a:lvl4pPr marL="0" indent="1371566">
              <a:buClrTx/>
              <a:buSzTx/>
              <a:buNone/>
              <a:defRPr sz="2400"/>
            </a:lvl4pPr>
            <a:lvl5pPr marL="0" indent="1828754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7334" y="4527450"/>
            <a:ext cx="8596671" cy="1513915"/>
          </a:xfrm>
          <a:prstGeom prst="rect">
            <a:avLst/>
          </a:prstGeom>
        </p:spPr>
        <p:txBody>
          <a:bodyPr/>
          <a:lstStyle>
            <a:lvl1pPr marL="0" indent="0" algn="l">
              <a:buClrTx/>
              <a:buSzTx/>
              <a:buNone/>
              <a:defRPr>
                <a:solidFill>
                  <a:srgbClr val="808080"/>
                </a:solidFill>
              </a:defRPr>
            </a:lvl1pPr>
          </a:lstStyle>
          <a:p>
            <a:pPr marL="0" indent="0" algn="l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47" name="TextBox 23"/>
          <p:cNvSpPr txBox="1"/>
          <p:nvPr/>
        </p:nvSpPr>
        <p:spPr>
          <a:xfrm>
            <a:off x="541870" y="421048"/>
            <a:ext cx="6096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0"/>
              <a:t>“</a:t>
            </a:r>
          </a:p>
        </p:txBody>
      </p:sp>
      <p:sp>
        <p:nvSpPr>
          <p:cNvPr id="148" name="TextBox 24"/>
          <p:cNvSpPr txBox="1"/>
          <p:nvPr/>
        </p:nvSpPr>
        <p:spPr>
          <a:xfrm>
            <a:off x="8893012" y="2517226"/>
            <a:ext cx="609601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8000"/>
              <a:t>”</a:t>
            </a:r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4" cy="3022600"/>
          </a:xfrm>
          <a:prstGeom prst="rect">
            <a:avLst/>
          </a:prstGeom>
        </p:spPr>
        <p:txBody>
          <a:bodyPr anchor="ctr"/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3" y="4013202"/>
            <a:ext cx="8596671" cy="514249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>
                <a:solidFill>
                  <a:schemeClr val="accent1"/>
                </a:solidFill>
              </a:defRPr>
            </a:lvl1pPr>
            <a:lvl2pPr marL="0" indent="457189">
              <a:buClrTx/>
              <a:buSzTx/>
              <a:buNone/>
              <a:defRPr sz="2400">
                <a:solidFill>
                  <a:schemeClr val="accent1"/>
                </a:solidFill>
              </a:defRPr>
            </a:lvl2pPr>
            <a:lvl3pPr marL="0" indent="914377">
              <a:buClrTx/>
              <a:buSzTx/>
              <a:buNone/>
              <a:defRPr sz="2400">
                <a:solidFill>
                  <a:schemeClr val="accent1"/>
                </a:solidFill>
              </a:defRPr>
            </a:lvl3pPr>
            <a:lvl4pPr marL="0" indent="1371566">
              <a:buClrTx/>
              <a:buSzTx/>
              <a:buNone/>
              <a:defRPr sz="2400">
                <a:solidFill>
                  <a:schemeClr val="accent1"/>
                </a:solidFill>
              </a:defRPr>
            </a:lvl4pPr>
            <a:lvl5pPr marL="0" indent="1828754">
              <a:buClrTx/>
              <a:buSzTx/>
              <a:buNone/>
              <a:defRPr sz="2400">
                <a:solidFill>
                  <a:schemeClr val="accent1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7334" y="4527450"/>
            <a:ext cx="8596671" cy="1513915"/>
          </a:xfrm>
          <a:prstGeom prst="rect">
            <a:avLst/>
          </a:prstGeom>
        </p:spPr>
        <p:txBody>
          <a:bodyPr/>
          <a:lstStyle>
            <a:lvl1pPr marL="0" indent="0" algn="l">
              <a:buClrTx/>
              <a:buSzTx/>
              <a:buNone/>
              <a:defRPr>
                <a:solidFill>
                  <a:srgbClr val="808080"/>
                </a:solidFill>
              </a:defRPr>
            </a:lvl1pPr>
          </a:lstStyle>
          <a:p>
            <a:pPr marL="0" indent="0" algn="l">
              <a:buClrTx/>
              <a:buSzTx/>
              <a:buNone/>
              <a:defRPr>
                <a:solidFill>
                  <a:srgbClr val="808080"/>
                </a:solidFill>
              </a:defRPr>
            </a:pPr>
            <a:endParaRPr/>
          </a:p>
        </p:txBody>
      </p:sp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Text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71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2160590"/>
            <a:ext cx="8596671" cy="388077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 Text"/>
          <p:cNvSpPr txBox="1">
            <a:spLocks noGrp="1"/>
          </p:cNvSpPr>
          <p:nvPr>
            <p:ph type="title"/>
          </p:nvPr>
        </p:nvSpPr>
        <p:spPr>
          <a:xfrm>
            <a:off x="7967673" y="609600"/>
            <a:ext cx="1304744" cy="5251453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idx="1"/>
          </p:nvPr>
        </p:nvSpPr>
        <p:spPr>
          <a:xfrm>
            <a:off x="677335" y="609600"/>
            <a:ext cx="7060151" cy="525145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71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7334" y="2160590"/>
            <a:ext cx="8596671" cy="388077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677335" y="2700866"/>
            <a:ext cx="8596669" cy="1826582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5" y="4527450"/>
            <a:ext cx="8596669" cy="860401"/>
          </a:xfrm>
          <a:prstGeom prst="rect">
            <a:avLst/>
          </a:prstGeom>
        </p:spPr>
        <p:txBody>
          <a:bodyPr/>
          <a:lstStyle>
            <a:lvl1pPr marL="0" indent="0" algn="l">
              <a:buClrTx/>
              <a:buSzTx/>
              <a:buNone/>
              <a:defRPr sz="2000">
                <a:solidFill>
                  <a:srgbClr val="808080"/>
                </a:solidFill>
              </a:defRPr>
            </a:lvl1pPr>
            <a:lvl2pPr marL="0" indent="457189" algn="l">
              <a:buClrTx/>
              <a:buSzTx/>
              <a:buNone/>
              <a:defRPr sz="2000">
                <a:solidFill>
                  <a:srgbClr val="808080"/>
                </a:solidFill>
              </a:defRPr>
            </a:lvl2pPr>
            <a:lvl3pPr marL="0" indent="914377" algn="l">
              <a:buClrTx/>
              <a:buSzTx/>
              <a:buNone/>
              <a:defRPr sz="2000">
                <a:solidFill>
                  <a:srgbClr val="808080"/>
                </a:solidFill>
              </a:defRPr>
            </a:lvl3pPr>
            <a:lvl4pPr marL="0" indent="1371566" algn="l">
              <a:buClrTx/>
              <a:buSzTx/>
              <a:buNone/>
              <a:defRPr sz="2000">
                <a:solidFill>
                  <a:srgbClr val="808080"/>
                </a:solidFill>
              </a:defRPr>
            </a:lvl4pPr>
            <a:lvl5pPr marL="0" indent="1828754" algn="l">
              <a:buClrTx/>
              <a:buSzTx/>
              <a:buNone/>
              <a:defRPr sz="20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71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4" y="2160590"/>
            <a:ext cx="4184036" cy="388077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71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5744" y="2160985"/>
            <a:ext cx="4185624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  <a:lvl2pPr marL="0" indent="457189">
              <a:buClrTx/>
              <a:buSzTx/>
              <a:buNone/>
              <a:defRPr sz="2400"/>
            </a:lvl2pPr>
            <a:lvl3pPr marL="0" indent="914377">
              <a:buClrTx/>
              <a:buSzTx/>
              <a:buNone/>
              <a:defRPr sz="2400"/>
            </a:lvl3pPr>
            <a:lvl4pPr marL="0" indent="1371566">
              <a:buClrTx/>
              <a:buSzTx/>
              <a:buNone/>
              <a:defRPr sz="2400"/>
            </a:lvl4pPr>
            <a:lvl5pPr marL="0" indent="1828754">
              <a:buClrTx/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088383" y="2160985"/>
            <a:ext cx="4185619" cy="576263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None/>
              <a:defRPr sz="2400"/>
            </a:lvl1pPr>
          </a:lstStyle>
          <a:p>
            <a:pPr marL="0" indent="0">
              <a:buClrTx/>
              <a:buSzTx/>
              <a:buNone/>
              <a:defRPr sz="2400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le Text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71" cy="1320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677334" y="1498605"/>
            <a:ext cx="3854529" cy="1278467"/>
          </a:xfrm>
          <a:prstGeom prst="rect">
            <a:avLst/>
          </a:prstGeom>
        </p:spPr>
        <p:txBody>
          <a:bodyPr anchor="b"/>
          <a:lstStyle>
            <a:lvl1pPr>
              <a:defRPr sz="20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760462" y="514925"/>
            <a:ext cx="4513543" cy="552643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7335" y="2777069"/>
            <a:ext cx="3854528" cy="258445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400"/>
            </a:lvl1pPr>
          </a:lstStyle>
          <a:p>
            <a:pPr marL="0" indent="0">
              <a:buClrTx/>
              <a:buSzTx/>
              <a:buNone/>
              <a:defRPr sz="14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8" cy="566738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677334" y="609600"/>
            <a:ext cx="8596671" cy="38457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7334" y="5367339"/>
            <a:ext cx="8596668" cy="67402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200"/>
            </a:lvl1pPr>
            <a:lvl2pPr marL="0" indent="457189">
              <a:buClrTx/>
              <a:buSzTx/>
              <a:buNone/>
              <a:defRPr sz="1200"/>
            </a:lvl2pPr>
            <a:lvl3pPr marL="0" indent="914377">
              <a:buClrTx/>
              <a:buSzTx/>
              <a:buNone/>
              <a:defRPr sz="1200"/>
            </a:lvl3pPr>
            <a:lvl4pPr marL="0" indent="1371566">
              <a:buClrTx/>
              <a:buSzTx/>
              <a:buNone/>
              <a:defRPr sz="1200"/>
            </a:lvl4pPr>
            <a:lvl5pPr marL="0" indent="1828754">
              <a:buClrTx/>
              <a:buSzTx/>
              <a:buNone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6"/>
          <p:cNvGrpSpPr/>
          <p:nvPr/>
        </p:nvGrpSpPr>
        <p:grpSpPr>
          <a:xfrm>
            <a:off x="-1" y="-8467"/>
            <a:ext cx="12192001" cy="6866468"/>
            <a:chOff x="0" y="0"/>
            <a:chExt cx="12192000" cy="6866467"/>
          </a:xfrm>
        </p:grpSpPr>
        <p:sp>
          <p:nvSpPr>
            <p:cNvPr id="2" name="Straight Connector 19"/>
            <p:cNvSpPr/>
            <p:nvPr/>
          </p:nvSpPr>
          <p:spPr>
            <a:xfrm>
              <a:off x="9371012" y="8466"/>
              <a:ext cx="1219201" cy="6858002"/>
            </a:xfrm>
            <a:prstGeom prst="line">
              <a:avLst/>
            </a:prstGeom>
            <a:noFill/>
            <a:ln w="9525" cap="rnd">
              <a:solidFill>
                <a:srgbClr val="BFBFB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3" name="Straight Connector 20"/>
            <p:cNvSpPr/>
            <p:nvPr/>
          </p:nvSpPr>
          <p:spPr>
            <a:xfrm flipH="1">
              <a:off x="7425266" y="3689880"/>
              <a:ext cx="4763559" cy="3176587"/>
            </a:xfrm>
            <a:prstGeom prst="line">
              <a:avLst/>
            </a:prstGeom>
            <a:noFill/>
            <a:ln w="9525" cap="rnd">
              <a:solidFill>
                <a:srgbClr val="D9D9D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4" name="Rectangle 23"/>
            <p:cNvSpPr/>
            <p:nvPr/>
          </p:nvSpPr>
          <p:spPr>
            <a:xfrm>
              <a:off x="9181476" y="0"/>
              <a:ext cx="300734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92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469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5" name="Rectangle 25"/>
            <p:cNvSpPr/>
            <p:nvPr/>
          </p:nvSpPr>
          <p:spPr>
            <a:xfrm>
              <a:off x="9603441" y="0"/>
              <a:ext cx="2588559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00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6" name="Isosceles Triangle 23"/>
            <p:cNvSpPr/>
            <p:nvPr/>
          </p:nvSpPr>
          <p:spPr>
            <a:xfrm>
              <a:off x="8932333" y="3056466"/>
              <a:ext cx="3259667" cy="3810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7" name="Rectangle 27"/>
            <p:cNvSpPr/>
            <p:nvPr/>
          </p:nvSpPr>
          <p:spPr>
            <a:xfrm>
              <a:off x="9334500" y="0"/>
              <a:ext cx="2854326" cy="686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69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8" name="Rectangle 28"/>
            <p:cNvSpPr/>
            <p:nvPr/>
          </p:nvSpPr>
          <p:spPr>
            <a:xfrm>
              <a:off x="10898730" y="0"/>
              <a:ext cx="1290095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3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17073" y="0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9" name="Rectangle 29"/>
            <p:cNvSpPr/>
            <p:nvPr/>
          </p:nvSpPr>
          <p:spPr>
            <a:xfrm>
              <a:off x="10938998" y="0"/>
              <a:ext cx="1249826" cy="686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9173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99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0" name="Isosceles Triangle 27"/>
            <p:cNvSpPr/>
            <p:nvPr/>
          </p:nvSpPr>
          <p:spPr>
            <a:xfrm>
              <a:off x="10371666" y="3598333"/>
              <a:ext cx="1817160" cy="326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  <p:sp>
          <p:nvSpPr>
            <p:cNvPr id="11" name="Isosceles Triangle 28"/>
            <p:cNvSpPr/>
            <p:nvPr/>
          </p:nvSpPr>
          <p:spPr>
            <a:xfrm>
              <a:off x="-1" y="4021666"/>
              <a:ext cx="448734" cy="284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800"/>
            </a:p>
          </p:txBody>
        </p:sp>
      </p:grp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037404" y="6108509"/>
            <a:ext cx="236601" cy="2308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l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chemeClr val="accent1"/>
          </a:solidFill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342891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78649" marR="0" indent="-321460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08284" marR="0" indent="-293907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14457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71646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28834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086023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43211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00400" marR="0" indent="-342891" algn="r" defTabSz="457189" rtl="0" latinLnBrk="0">
        <a:lnSpc>
          <a:spcPct val="100000"/>
        </a:lnSpc>
        <a:spcBef>
          <a:spcPts val="1000"/>
        </a:spcBef>
        <a:spcAft>
          <a:spcPts val="0"/>
        </a:spcAft>
        <a:buClr>
          <a:schemeClr val="accent1"/>
        </a:buClr>
        <a:buSzPct val="80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40404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2pPr>
      <a:lvl3pPr marL="0" marR="0" indent="914377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6pPr>
      <a:lvl7pPr marL="0" marR="0" indent="2743131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rebuchet M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rp7T4IItb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2.emf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8.e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emf"/><Relationship Id="rId22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Yi8A2rUst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youtube.com/watch?v=VYl8EWlRAf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TastTYTR-W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2387600"/>
          </a:xfrm>
        </p:spPr>
        <p:txBody>
          <a:bodyPr>
            <a:normAutofit/>
          </a:bodyPr>
          <a:lstStyle/>
          <a:p>
            <a:pPr algn="ctr"/>
            <a:br>
              <a:rPr lang="en-US" sz="4500" dirty="0">
                <a:solidFill>
                  <a:srgbClr val="FF0000"/>
                </a:solidFill>
              </a:rPr>
            </a:br>
            <a:r>
              <a:rPr lang="en-US" sz="4500" dirty="0">
                <a:solidFill>
                  <a:srgbClr val="FF0000"/>
                </a:solidFill>
                <a:latin typeface="Brush Script MT" panose="03060802040406070304" pitchFamily="66" charset="0"/>
              </a:rPr>
              <a:t>Immunology</a:t>
            </a:r>
            <a:br>
              <a:rPr lang="en-US" sz="4500" dirty="0">
                <a:solidFill>
                  <a:srgbClr val="FF0000"/>
                </a:solidFill>
              </a:rPr>
            </a:br>
            <a:r>
              <a:rPr lang="en-US" sz="2400" dirty="0">
                <a:latin typeface="Bell MT" panose="02020503060305020303" pitchFamily="18" charset="0"/>
              </a:rPr>
              <a:t>Teamwork 437</a:t>
            </a:r>
            <a:endParaRPr lang="en-GB" sz="2400" dirty="0"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2387601"/>
            <a:ext cx="12191999" cy="1655762"/>
          </a:xfrm>
        </p:spPr>
        <p:txBody>
          <a:bodyPr/>
          <a:lstStyle/>
          <a:p>
            <a:pPr algn="ctr"/>
            <a:r>
              <a:rPr lang="en-US" sz="1500" dirty="0"/>
              <a:t>Lecture </a:t>
            </a:r>
            <a:r>
              <a:rPr lang="en-US" sz="1500" b="1" dirty="0">
                <a:solidFill>
                  <a:srgbClr val="FF0000"/>
                </a:solidFill>
              </a:rPr>
              <a:t>(3)</a:t>
            </a:r>
            <a:r>
              <a:rPr lang="en-US" sz="1500" dirty="0"/>
              <a:t>: Cell Mediated Immunity</a:t>
            </a:r>
          </a:p>
          <a:p>
            <a:pPr algn="ctr"/>
            <a:endParaRPr lang="en-GB" sz="15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10275D-4A94-41EE-B5CE-8EBBC054BF40}"/>
              </a:ext>
            </a:extLst>
          </p:cNvPr>
          <p:cNvSpPr txBox="1"/>
          <p:nvPr/>
        </p:nvSpPr>
        <p:spPr>
          <a:xfrm>
            <a:off x="472767" y="3027957"/>
            <a:ext cx="247931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Color index:</a:t>
            </a:r>
          </a:p>
          <a:p>
            <a:r>
              <a:rPr lang="en-US" sz="1500" dirty="0">
                <a:solidFill>
                  <a:srgbClr val="FF0000"/>
                </a:solidFill>
              </a:rPr>
              <a:t>IMPORTANT</a:t>
            </a:r>
            <a:endParaRPr lang="en-GB" sz="1500" dirty="0">
              <a:solidFill>
                <a:srgbClr val="FF0000"/>
              </a:solidFill>
            </a:endParaRPr>
          </a:p>
          <a:p>
            <a:r>
              <a:rPr lang="en-US" sz="1500" dirty="0">
                <a:solidFill>
                  <a:srgbClr val="0070C0"/>
                </a:solidFill>
              </a:rPr>
              <a:t>D</a:t>
            </a:r>
            <a:r>
              <a:rPr lang="en-GB" sz="1500" dirty="0" err="1">
                <a:solidFill>
                  <a:srgbClr val="0070C0"/>
                </a:solidFill>
              </a:rPr>
              <a:t>efinition</a:t>
            </a:r>
            <a:endParaRPr lang="en-GB" sz="1500" dirty="0">
              <a:solidFill>
                <a:srgbClr val="0070C0"/>
              </a:solidFill>
            </a:endParaRPr>
          </a:p>
          <a:p>
            <a:r>
              <a:rPr lang="en-US" sz="1500" dirty="0">
                <a:solidFill>
                  <a:srgbClr val="00B050"/>
                </a:solidFill>
              </a:rPr>
              <a:t>Explanations + notes </a:t>
            </a:r>
          </a:p>
          <a:p>
            <a:r>
              <a:rPr lang="en-US" sz="1500" dirty="0">
                <a:solidFill>
                  <a:schemeClr val="accent3"/>
                </a:solidFill>
              </a:rPr>
              <a:t>Extra (or gray)</a:t>
            </a:r>
          </a:p>
        </p:txBody>
      </p:sp>
      <p:pic>
        <p:nvPicPr>
          <p:cNvPr id="6" name="Picture 5" descr="C:\Users\MSI\AppData\Local\Microsoft\Windows\INetCache\Content.Word\73335.jpg">
            <a:extLst>
              <a:ext uri="{FF2B5EF4-FFF2-40B4-BE49-F238E27FC236}">
                <a16:creationId xmlns:a16="http://schemas.microsoft.com/office/drawing/2014/main" id="{98CBE14F-AF0F-4F77-A2B4-D39C66E70CF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96" y="0"/>
            <a:ext cx="805339" cy="9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MSI\AppData\Local\Microsoft\Windows\INetCache\Content.Word\93256.jpg">
            <a:extLst>
              <a:ext uri="{FF2B5EF4-FFF2-40B4-BE49-F238E27FC236}">
                <a16:creationId xmlns:a16="http://schemas.microsoft.com/office/drawing/2014/main" id="{20FF8062-3B30-49B0-8FEF-2FBC56A14E4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332" y="32291"/>
            <a:ext cx="1010603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76BEB-471F-4732-A41C-94BE49A3AED7}"/>
              </a:ext>
            </a:extLst>
          </p:cNvPr>
          <p:cNvSpPr txBox="1"/>
          <p:nvPr/>
        </p:nvSpPr>
        <p:spPr>
          <a:xfrm>
            <a:off x="8051258" y="639471"/>
            <a:ext cx="1084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002060"/>
                </a:solidFill>
                <a:latin typeface="Bernard MT Condensed" panose="02050806060905020404" pitchFamily="18" charset="0"/>
              </a:rPr>
              <a:t>IMMUNOLOGY TEAM 437</a:t>
            </a:r>
            <a:endParaRPr lang="en-GB" sz="1350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9" name="Picture 8" descr="A picture containing athletic game&#10;&#10;Description generated with high confidence">
            <a:extLst>
              <a:ext uri="{FF2B5EF4-FFF2-40B4-BE49-F238E27FC236}">
                <a16:creationId xmlns:a16="http://schemas.microsoft.com/office/drawing/2014/main" id="{8F4A00AE-EEBD-4B0D-AD6E-FAE04DF99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3" y="4683719"/>
            <a:ext cx="2174281" cy="217428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4A2EC72-F9E7-4696-A048-3E7C0E5DE60C}"/>
              </a:ext>
            </a:extLst>
          </p:cNvPr>
          <p:cNvSpPr txBox="1">
            <a:spLocks/>
          </p:cNvSpPr>
          <p:nvPr/>
        </p:nvSpPr>
        <p:spPr>
          <a:xfrm>
            <a:off x="336866" y="4274452"/>
            <a:ext cx="8596671" cy="2583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0" marR="0" indent="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457189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91437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1371566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1828754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cap="none" spc="0" baseline="0">
                <a:ln>
                  <a:noFill/>
                </a:ln>
                <a:solidFill>
                  <a:srgbClr val="80808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l" defTabSz="914400" hangingPunct="1">
              <a:spcBef>
                <a:spcPct val="20000"/>
              </a:spcBef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 Objectives</a:t>
            </a: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To describe antigen recognition by T cells. </a:t>
            </a: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To describe the pathways involved in processing endogenous and exogenous </a:t>
            </a:r>
            <a:r>
              <a:rPr lang="en-US" sz="1050" dirty="0"/>
              <a:t>antigens.</a:t>
            </a:r>
            <a:endParaRPr lang="en-US" sz="1050" kern="1200" dirty="0">
              <a:solidFill>
                <a:schemeClr val="tx1"/>
              </a:solidFill>
            </a:endParaRP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To discuss self MHC restriction in Ag presentation to T cells.</a:t>
            </a: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050" kern="1200" dirty="0">
                <a:solidFill>
                  <a:schemeClr val="tx1"/>
                </a:solidFill>
              </a:rPr>
              <a:t>To describe the induction of ce</a:t>
            </a:r>
            <a:r>
              <a:rPr lang="en-US" sz="1050" dirty="0"/>
              <a:t>ll meditated immunity (Chronic Inflammation).</a:t>
            </a:r>
          </a:p>
          <a:p>
            <a:pPr marL="342900" indent="-342900" algn="l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050" kern="1200" dirty="0">
              <a:solidFill>
                <a:schemeClr val="tx1"/>
              </a:solidFill>
            </a:endParaRPr>
          </a:p>
          <a:p>
            <a:pPr algn="l" defTabSz="914400" hangingPunct="1">
              <a:spcBef>
                <a:spcPct val="20000"/>
              </a:spcBef>
              <a:defRPr/>
            </a:pPr>
            <a:endParaRPr lang="en-US" sz="1050" kern="1200" dirty="0">
              <a:solidFill>
                <a:schemeClr val="tx1"/>
              </a:solidFill>
            </a:endParaRPr>
          </a:p>
          <a:p>
            <a:pPr hangingPunct="1"/>
            <a:endParaRPr lang="en-GB" sz="10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613188-7E75-4747-B5E9-027D70555FED}"/>
              </a:ext>
            </a:extLst>
          </p:cNvPr>
          <p:cNvSpPr/>
          <p:nvPr/>
        </p:nvSpPr>
        <p:spPr>
          <a:xfrm>
            <a:off x="0" y="5703976"/>
            <a:ext cx="80836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050" b="1" dirty="0">
                <a:solidFill>
                  <a:schemeClr val="tx2"/>
                </a:solidFill>
              </a:rPr>
              <a:t>Reference</a:t>
            </a:r>
          </a:p>
          <a:p>
            <a:pPr algn="ctr"/>
            <a:r>
              <a:rPr lang="en-US" altLang="en-US" sz="1050" b="1" dirty="0" err="1">
                <a:solidFill>
                  <a:schemeClr val="tx2"/>
                </a:solidFill>
              </a:rPr>
              <a:t>Kuby</a:t>
            </a:r>
            <a:r>
              <a:rPr lang="en-US" altLang="en-US" sz="1050" b="1" dirty="0">
                <a:solidFill>
                  <a:schemeClr val="tx2"/>
                </a:solidFill>
              </a:rPr>
              <a:t> Immunology  7</a:t>
            </a:r>
            <a:r>
              <a:rPr lang="en-US" altLang="en-US" sz="1050" b="1" baseline="30000" dirty="0">
                <a:solidFill>
                  <a:schemeClr val="tx2"/>
                </a:solidFill>
              </a:rPr>
              <a:t>th</a:t>
            </a:r>
            <a:r>
              <a:rPr lang="en-US" altLang="en-US" sz="1050" b="1" dirty="0">
                <a:solidFill>
                  <a:schemeClr val="tx2"/>
                </a:solidFill>
              </a:rPr>
              <a:t> Edition 2013</a:t>
            </a:r>
          </a:p>
          <a:p>
            <a:pPr algn="ctr"/>
            <a:r>
              <a:rPr lang="en-US" altLang="en-US" sz="1050" b="1" dirty="0">
                <a:solidFill>
                  <a:schemeClr val="tx2"/>
                </a:solidFill>
              </a:rPr>
              <a:t>Chapter 8 Pages 270-276 </a:t>
            </a:r>
          </a:p>
          <a:p>
            <a:pPr algn="ctr"/>
            <a:r>
              <a:rPr lang="en-US" altLang="en-US" sz="1050" b="1" dirty="0">
                <a:solidFill>
                  <a:schemeClr val="tx2"/>
                </a:solidFill>
              </a:rPr>
              <a:t> Chapter 11 Pages 357-381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FD4FBB-7FB4-4389-96FB-408C5C05A66E}"/>
              </a:ext>
            </a:extLst>
          </p:cNvPr>
          <p:cNvSpPr/>
          <p:nvPr/>
        </p:nvSpPr>
        <p:spPr>
          <a:xfrm>
            <a:off x="2551230" y="6523362"/>
            <a:ext cx="3254417" cy="2539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" b="0" cap="none" spc="0" dirty="0">
                <a:ln w="0"/>
                <a:solidFill>
                  <a:srgbClr val="FF0000"/>
                </a:solidFill>
                <a:effectLst/>
              </a:rPr>
              <a:t>Note: there`s explanatory videos on some pictures</a:t>
            </a:r>
          </a:p>
        </p:txBody>
      </p:sp>
    </p:spTree>
    <p:extLst>
      <p:ext uri="{BB962C8B-B14F-4D97-AF65-F5344CB8AC3E}">
        <p14:creationId xmlns:p14="http://schemas.microsoft.com/office/powerpoint/2010/main" val="75355304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_14AquiredImmunity_3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776" y="14909"/>
            <a:ext cx="4267200" cy="34864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13C9D-DE42-4A28-B854-1D9596B31488}"/>
              </a:ext>
            </a:extLst>
          </p:cNvPr>
          <p:cNvSpPr txBox="1">
            <a:spLocks/>
          </p:cNvSpPr>
          <p:nvPr/>
        </p:nvSpPr>
        <p:spPr>
          <a:xfrm>
            <a:off x="388776" y="3760236"/>
            <a:ext cx="6096000" cy="2286000"/>
          </a:xfrm>
          <a:prstGeom prst="rect">
            <a:avLst/>
          </a:prstGeom>
        </p:spPr>
        <p:txBody>
          <a:bodyPr/>
          <a:lstStyle/>
          <a:p>
            <a:pPr marL="342900" indent="-342900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kern="1200" dirty="0">
                <a:solidFill>
                  <a:srgbClr val="0033CC"/>
                </a:solidFill>
                <a:latin typeface="Trebuchet MS" panose="020B0603020202020204" pitchFamily="34" charset="0"/>
                <a:ea typeface="+mn-ea"/>
                <a:cs typeface="+mn-cs"/>
              </a:rPr>
              <a:t>Examples of Cell Mediated Immunity</a:t>
            </a:r>
          </a:p>
          <a:p>
            <a:pPr marL="457200" indent="-457200" defTabSz="914400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Delayed type of hypersensitivity (DTH) reaction: </a:t>
            </a:r>
          </a:p>
          <a:p>
            <a:pPr marL="457200" indent="-457200" defTabSz="914400" hangingPunct="1">
              <a:spcBef>
                <a:spcPct val="20000"/>
              </a:spcBef>
              <a:defRPr/>
            </a:pPr>
            <a:r>
              <a:rPr lang="en-US" sz="1200" kern="1200" dirty="0">
                <a:solidFill>
                  <a:srgbClr val="FFFF00"/>
                </a:solidFill>
                <a:latin typeface="Trebuchet MS" panose="020B0603020202020204" pitchFamily="34" charset="0"/>
                <a:ea typeface="+mn-ea"/>
                <a:cs typeface="+mn-cs"/>
              </a:rPr>
              <a:t>	</a:t>
            </a:r>
            <a:r>
              <a:rPr 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Ex. 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the tuberculin test</a:t>
            </a:r>
          </a:p>
          <a:p>
            <a:pPr marL="742950" lvl="1" indent="-285750" defTabSz="914400" hangingPunct="1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Mediated by CD4+ T cells and takes about 72 hours to develop.</a:t>
            </a:r>
          </a:p>
          <a:p>
            <a:pPr marL="742950" lvl="1" indent="-285750" defTabSz="914400" hangingPunct="1">
              <a:spcBef>
                <a:spcPct val="20000"/>
              </a:spcBef>
              <a:defRPr/>
            </a:pPr>
            <a:endParaRPr lang="en-US" sz="12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 defTabSz="914400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2.	Contact hypersensitivity:</a:t>
            </a:r>
          </a:p>
          <a:p>
            <a:pPr marL="742950" lvl="1" indent="-285750" defTabSz="91440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Many people develop rashes on their skin following contact with certain chemicals such as nickel, certain dyes, and poison ivy plant.</a:t>
            </a:r>
          </a:p>
          <a:p>
            <a:pPr marL="742950" lvl="1" indent="-285750" defTabSz="91440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 response takes some 24 hours to occur and like DTH, is triggered by CD4+ T cells.</a:t>
            </a:r>
          </a:p>
          <a:p>
            <a:pPr marL="342900" indent="-342900" defTabSz="914400" hangingPunct="1">
              <a:spcBef>
                <a:spcPct val="20000"/>
              </a:spcBef>
              <a:defRPr/>
            </a:pPr>
            <a:endParaRPr lang="en-US" sz="32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 defTabSz="914400" hangingPunct="1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contact dermatitis">
            <a:extLst>
              <a:ext uri="{FF2B5EF4-FFF2-40B4-BE49-F238E27FC236}">
                <a16:creationId xmlns:a16="http://schemas.microsoft.com/office/drawing/2014/main" id="{C749E503-920F-45FB-9BDD-3F1B72D2F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4242" y="14909"/>
            <a:ext cx="22860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3A0E5B-3B25-40C8-ADA5-526153891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089" y="14909"/>
            <a:ext cx="2286000" cy="380508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Necklace Rash</a:t>
            </a:r>
          </a:p>
        </p:txBody>
      </p:sp>
      <p:pic>
        <p:nvPicPr>
          <p:cNvPr id="7" name="Picture 10" descr="A02786-33-02">
            <a:extLst>
              <a:ext uri="{FF2B5EF4-FFF2-40B4-BE49-F238E27FC236}">
                <a16:creationId xmlns:a16="http://schemas.microsoft.com/office/drawing/2014/main" id="{CB6BA42F-5261-4D46-BB5B-F126C0F05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2524" y="4572000"/>
            <a:ext cx="2286000" cy="173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A05D885-F6B9-4466-B4A5-32C0C072E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999"/>
          <a:stretch>
            <a:fillRect/>
          </a:stretch>
        </p:blipFill>
        <p:spPr bwMode="auto">
          <a:xfrm>
            <a:off x="6617737" y="1828801"/>
            <a:ext cx="2362200" cy="260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4F426B8-3F78-4CC4-99AA-8E4CFBC614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6142" y="1845780"/>
            <a:ext cx="2362200" cy="400110"/>
          </a:xfrm>
          <a:prstGeom prst="rect">
            <a:avLst/>
          </a:prstGeom>
          <a:solidFill>
            <a:srgbClr val="1B06B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Contact Dermatitis</a:t>
            </a:r>
          </a:p>
        </p:txBody>
      </p:sp>
    </p:spTree>
    <p:extLst>
      <p:ext uri="{BB962C8B-B14F-4D97-AF65-F5344CB8AC3E}">
        <p14:creationId xmlns:p14="http://schemas.microsoft.com/office/powerpoint/2010/main" val="221635706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FA05B0B-207B-4A0B-B3B6-7B7EAAECA346}"/>
              </a:ext>
            </a:extLst>
          </p:cNvPr>
          <p:cNvSpPr/>
          <p:nvPr/>
        </p:nvSpPr>
        <p:spPr>
          <a:xfrm>
            <a:off x="377230" y="1792981"/>
            <a:ext cx="4726749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1-The .......... Enhances anti-microbial activity of macrophages                                        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A.TNS B.IL-2 C .interferon D. B7                                                                                       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2-the process in which B7 on APC interacts with CD28 on lymphocyte is called?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First signal  </a:t>
            </a:r>
            <a:r>
              <a:rPr lang="en-GB" sz="1050" dirty="0" err="1">
                <a:solidFill>
                  <a:srgbClr val="222222"/>
                </a:solidFill>
                <a:latin typeface="arial" panose="020B0604020202020204" pitchFamily="34" charset="0"/>
              </a:rPr>
              <a:t>B.Costimulatory</a:t>
            </a:r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 signal  C. the tuberculin test D.MHC restriction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3-Class II MHC interacts with ?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Th cell B. Tc cell C.B cell D. Eosinophil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4-An example for Delayed type of hypersensitivity is 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nickel  B. the tuberculin test  C. certain dyes   D. poison ivy plant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5-you can't find MHC Class I molecules in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macrophages  B. neurons C. hepatic cells D.RBC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6- MHC complex located on the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short arm of chromosome 6 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B. short arm of chromosome 9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C. long arm of chromosome 6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D. long arm of chromosome 9</a:t>
            </a:r>
          </a:p>
          <a:p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E645B-E5DB-4754-B87E-7B7BBE602B2F}"/>
              </a:ext>
            </a:extLst>
          </p:cNvPr>
          <p:cNvSpPr txBox="1"/>
          <p:nvPr/>
        </p:nvSpPr>
        <p:spPr>
          <a:xfrm>
            <a:off x="5518673" y="1885314"/>
            <a:ext cx="4109421" cy="3000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7-the cell that kills virus-infected and tumour cells is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CD8+    B.CD4+    C. macrophages. D. B lymphocytes 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8- the cell that produces IL-2 is 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CD8+    B.CD4+    C. macrophages. D. B lymphocytes 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9-Cell mediated adaptive immune response is specific and develops after exposure to a/an </a:t>
            </a: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antibody B. antigen. C. interferon. D.TNS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10- which of the following is not an Antigen Presenting cell</a:t>
            </a:r>
          </a:p>
          <a:p>
            <a:b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GB" sz="105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GB" sz="1050" dirty="0">
                <a:solidFill>
                  <a:srgbClr val="222222"/>
                </a:solidFill>
                <a:latin typeface="arial" panose="020B0604020202020204" pitchFamily="34" charset="0"/>
              </a:rPr>
              <a:t>A. Monocytes. B. Dendritic cells. C. B lymphocytes D. Neutrophils 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97A94E-6301-438F-9A9C-43714A275CCD}"/>
              </a:ext>
            </a:extLst>
          </p:cNvPr>
          <p:cNvSpPr txBox="1"/>
          <p:nvPr/>
        </p:nvSpPr>
        <p:spPr>
          <a:xfrm rot="10800000">
            <a:off x="6486861" y="4988259"/>
            <a:ext cx="666974" cy="1869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1-C 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2-B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3-A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4-B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5-D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6-A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7-A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8-B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9-B</a:t>
            </a:r>
          </a:p>
          <a:p>
            <a:r>
              <a:rPr lang="en-GB" sz="1050" dirty="0">
                <a:solidFill>
                  <a:schemeClr val="tx2"/>
                </a:solidFill>
                <a:latin typeface="arial" panose="020B0604020202020204" pitchFamily="34" charset="0"/>
              </a:rPr>
              <a:t> 10-D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3578F-F3CD-4E16-99BE-510D515A65B5}"/>
              </a:ext>
            </a:extLst>
          </p:cNvPr>
          <p:cNvSpPr txBox="1"/>
          <p:nvPr/>
        </p:nvSpPr>
        <p:spPr>
          <a:xfrm>
            <a:off x="377230" y="1515984"/>
            <a:ext cx="771346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Quiz</a:t>
            </a: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2CF162-F849-4E47-BA4D-E2603265D41B}"/>
              </a:ext>
            </a:extLst>
          </p:cNvPr>
          <p:cNvSpPr txBox="1">
            <a:spLocks/>
          </p:cNvSpPr>
          <p:nvPr/>
        </p:nvSpPr>
        <p:spPr>
          <a:xfrm>
            <a:off x="250376" y="82475"/>
            <a:ext cx="8905295" cy="143350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1200" dirty="0">
                <a:solidFill>
                  <a:srgbClr val="0033CC"/>
                </a:solidFill>
              </a:rPr>
              <a:t>Take Home Message-SUMMARY</a:t>
            </a:r>
          </a:p>
          <a:p>
            <a:pPr marL="342891" lvl="0" indent="-342891" hangingPunct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•"/>
            </a:pPr>
            <a:r>
              <a:rPr lang="en-US" sz="1050" dirty="0">
                <a:solidFill>
                  <a:srgbClr val="404040"/>
                </a:solidFill>
              </a:rPr>
              <a:t>Cell mediated adaptive immune response is specific and develops after exposure to a pathogen (antigen).</a:t>
            </a:r>
          </a:p>
          <a:p>
            <a:pPr marL="342891" lvl="0" indent="-342891" hangingPunct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•"/>
            </a:pPr>
            <a:r>
              <a:rPr lang="en-US" sz="1050" dirty="0">
                <a:solidFill>
                  <a:srgbClr val="404040"/>
                </a:solidFill>
              </a:rPr>
              <a:t>Initial antigen exposure results in generation of memory cells for a stronger and quicker response against future exposures to the same pathogen.</a:t>
            </a:r>
          </a:p>
          <a:p>
            <a:pPr marL="342891" lvl="0" indent="-342891" hangingPunct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•"/>
            </a:pPr>
            <a:r>
              <a:rPr lang="en-US" sz="1050" dirty="0">
                <a:solidFill>
                  <a:srgbClr val="404040"/>
                </a:solidFill>
              </a:rPr>
              <a:t>It is usually associated with chronic infections.</a:t>
            </a:r>
          </a:p>
          <a:p>
            <a:pPr marL="342891" lvl="0" indent="-342891" hangingPunct="1">
              <a:spcBef>
                <a:spcPts val="1000"/>
              </a:spcBef>
              <a:buClr>
                <a:srgbClr val="90C226"/>
              </a:buClr>
              <a:buSzPct val="80000"/>
              <a:buFontTx/>
              <a:buChar char="•"/>
            </a:pPr>
            <a:r>
              <a:rPr lang="en-US" sz="1050" dirty="0">
                <a:solidFill>
                  <a:srgbClr val="404040"/>
                </a:solidFill>
              </a:rPr>
              <a:t>Antibodies are not involved.</a:t>
            </a:r>
          </a:p>
          <a:p>
            <a:pPr hangingPunct="1"/>
            <a:endParaRPr lang="en-US" sz="1200" dirty="0">
              <a:solidFill>
                <a:srgbClr val="0033CC"/>
              </a:solidFill>
            </a:endParaRPr>
          </a:p>
          <a:p>
            <a:pPr hangingPunct="1"/>
            <a:endParaRPr lang="en-US" sz="1200" dirty="0">
              <a:solidFill>
                <a:srgbClr val="0033CC"/>
              </a:solidFill>
            </a:endParaRPr>
          </a:p>
          <a:p>
            <a:pPr hangingPunct="1"/>
            <a:endParaRPr lang="en-US" sz="1200" dirty="0">
              <a:solidFill>
                <a:srgbClr val="0033CC"/>
              </a:solidFill>
            </a:endParaRPr>
          </a:p>
          <a:p>
            <a:pPr hangingPunct="1"/>
            <a:endParaRPr lang="en-US" sz="1200" dirty="0">
              <a:solidFill>
                <a:srgbClr val="0033CC"/>
              </a:solidFill>
            </a:endParaRPr>
          </a:p>
          <a:p>
            <a:pPr hangingPunct="1"/>
            <a:endParaRPr lang="en-US" sz="12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566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46667"/>
            <a:ext cx="8596671" cy="3880773"/>
          </a:xfrm>
        </p:spPr>
        <p:txBody>
          <a:bodyPr>
            <a:normAutofit/>
          </a:bodyPr>
          <a:lstStyle/>
          <a:p>
            <a:pPr algn="l"/>
            <a:endParaRPr lang="en-US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FC9CE-05BC-4513-9094-9DEBE3649000}"/>
              </a:ext>
            </a:extLst>
          </p:cNvPr>
          <p:cNvSpPr txBox="1"/>
          <p:nvPr/>
        </p:nvSpPr>
        <p:spPr>
          <a:xfrm>
            <a:off x="1" y="524895"/>
            <a:ext cx="71702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1- </a:t>
            </a:r>
            <a:r>
              <a:rPr lang="en-GB" dirty="0" err="1"/>
              <a:t>Lamyaa</a:t>
            </a:r>
            <a:r>
              <a:rPr lang="en-GB" dirty="0"/>
              <a:t> </a:t>
            </a:r>
            <a:r>
              <a:rPr lang="en-GB" dirty="0" err="1"/>
              <a:t>AlKuwaiz</a:t>
            </a:r>
            <a:r>
              <a:rPr lang="en-GB" dirty="0"/>
              <a:t> </a:t>
            </a:r>
          </a:p>
          <a:p>
            <a:r>
              <a:rPr lang="en-GB" dirty="0"/>
              <a:t>2-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AlMansour</a:t>
            </a:r>
            <a:endParaRPr lang="en-GB" dirty="0"/>
          </a:p>
          <a:p>
            <a:r>
              <a:rPr lang="en-GB" dirty="0"/>
              <a:t>3-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AlHaidari</a:t>
            </a:r>
            <a:endParaRPr lang="en-GB" dirty="0"/>
          </a:p>
          <a:p>
            <a:r>
              <a:rPr lang="en-GB" dirty="0"/>
              <a:t>4- Shirin Hammadi</a:t>
            </a:r>
          </a:p>
          <a:p>
            <a:r>
              <a:rPr lang="en-GB" dirty="0"/>
              <a:t>5- </a:t>
            </a: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AlMethem</a:t>
            </a:r>
            <a:endParaRPr lang="en-GB" dirty="0"/>
          </a:p>
          <a:p>
            <a:r>
              <a:rPr lang="en-GB" dirty="0"/>
              <a:t>6- </a:t>
            </a:r>
            <a:r>
              <a:rPr lang="en-GB" dirty="0" err="1"/>
              <a:t>Ghadah</a:t>
            </a:r>
            <a:r>
              <a:rPr lang="en-GB" dirty="0"/>
              <a:t> </a:t>
            </a:r>
            <a:r>
              <a:rPr lang="en-GB" dirty="0" err="1"/>
              <a:t>AlHenaki</a:t>
            </a: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dirty="0"/>
              <a:t>    </a:t>
            </a:r>
            <a:r>
              <a:rPr lang="en-GB" dirty="0"/>
              <a:t>Team leader</a:t>
            </a:r>
            <a:r>
              <a:rPr lang="en-US" dirty="0"/>
              <a:t>s      </a:t>
            </a:r>
            <a:endParaRPr lang="en-GB" dirty="0"/>
          </a:p>
          <a:p>
            <a:r>
              <a:rPr lang="en-GB" dirty="0" err="1"/>
              <a:t>Rahaf</a:t>
            </a:r>
            <a:r>
              <a:rPr lang="en-GB" dirty="0"/>
              <a:t> </a:t>
            </a:r>
            <a:r>
              <a:rPr lang="en-GB" dirty="0" err="1"/>
              <a:t>AlShammari</a:t>
            </a:r>
            <a:r>
              <a:rPr lang="en-GB" dirty="0"/>
              <a:t>                                           </a:t>
            </a:r>
            <a:r>
              <a:rPr lang="ar-SA" dirty="0"/>
              <a:t>عبدالعزيز الضرغام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r>
              <a:rPr lang="en-GB" dirty="0"/>
              <a:t>   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any concerns contact us at : immunology437@gmail.com</a:t>
            </a:r>
            <a:b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dirty="0"/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AAAC799-D8C5-48E5-8340-F56591B0460C}"/>
              </a:ext>
            </a:extLst>
          </p:cNvPr>
          <p:cNvSpPr txBox="1">
            <a:spLocks/>
          </p:cNvSpPr>
          <p:nvPr/>
        </p:nvSpPr>
        <p:spPr>
          <a:xfrm>
            <a:off x="0" y="11151"/>
            <a:ext cx="8883439" cy="5232202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 rtlCol="0">
            <a:sp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 dirty="0"/>
              <a:t>Team members</a:t>
            </a:r>
          </a:p>
          <a:p>
            <a:pPr rtl="1" hangingPunct="1"/>
            <a:r>
              <a:rPr lang="ar-SA" dirty="0"/>
              <a:t>1-زياد الخنيزان</a:t>
            </a:r>
          </a:p>
          <a:p>
            <a:pPr rtl="1" hangingPunct="1"/>
            <a:r>
              <a:rPr lang="ar-SA" dirty="0"/>
              <a:t>2-عبدالإله الدوسري</a:t>
            </a:r>
            <a:r>
              <a:rPr lang="en-US" dirty="0"/>
              <a:t>          </a:t>
            </a:r>
            <a:endParaRPr lang="ar-SA" dirty="0"/>
          </a:p>
          <a:p>
            <a:pPr rtl="1" hangingPunct="1"/>
            <a:r>
              <a:rPr lang="ar-SA" dirty="0"/>
              <a:t>3-عبدالله العمر</a:t>
            </a:r>
          </a:p>
          <a:p>
            <a:pPr rtl="1" hangingPunct="1"/>
            <a:r>
              <a:rPr lang="ar-SA" dirty="0"/>
              <a:t>4-عبدالرحمن الطلاسي</a:t>
            </a:r>
          </a:p>
          <a:p>
            <a:pPr rtl="1" hangingPunct="1"/>
            <a:r>
              <a:rPr lang="ar-SA" dirty="0"/>
              <a:t>5-عبدالعزيز الدخيل</a:t>
            </a:r>
          </a:p>
          <a:p>
            <a:pPr rtl="1" hangingPunct="1"/>
            <a:r>
              <a:rPr lang="ar-SA" dirty="0"/>
              <a:t>6-عبدالرحمن الداوود</a:t>
            </a:r>
          </a:p>
          <a:p>
            <a:pPr rtl="1" hangingPunct="1"/>
            <a:r>
              <a:rPr lang="ar-SA" dirty="0"/>
              <a:t>7-فيصل السيف</a:t>
            </a:r>
          </a:p>
          <a:p>
            <a:pPr rtl="1" hangingPunct="1"/>
            <a:r>
              <a:rPr lang="ar-SA" dirty="0"/>
              <a:t>8-حسين علامي</a:t>
            </a:r>
          </a:p>
          <a:p>
            <a:pPr rtl="1" hangingPunct="1"/>
            <a:r>
              <a:rPr lang="ar-SA" dirty="0"/>
              <a:t>9-صالح المعيقل</a:t>
            </a:r>
          </a:p>
          <a:p>
            <a:pPr rtl="1" hangingPunct="1"/>
            <a:r>
              <a:rPr lang="ar-SA" dirty="0"/>
              <a:t>10-عبدالرحمن العوجان</a:t>
            </a:r>
          </a:p>
          <a:p>
            <a:pPr rtl="1" hangingPunct="1"/>
            <a:r>
              <a:rPr lang="ar-SA" dirty="0"/>
              <a:t>11-محمد المعيوف</a:t>
            </a:r>
          </a:p>
          <a:p>
            <a:pPr rtl="1" hangingPunct="1"/>
            <a:r>
              <a:rPr lang="ar-SA" dirty="0"/>
              <a:t>12-فهد الفايز</a:t>
            </a:r>
          </a:p>
        </p:txBody>
      </p:sp>
    </p:spTree>
    <p:extLst>
      <p:ext uri="{BB962C8B-B14F-4D97-AF65-F5344CB8AC3E}">
        <p14:creationId xmlns:p14="http://schemas.microsoft.com/office/powerpoint/2010/main" val="104624439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8285-8352-7748-AD27-523B26BA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43" y="1996372"/>
            <a:ext cx="6314437" cy="970156"/>
          </a:xfrm>
        </p:spPr>
        <p:txBody>
          <a:bodyPr>
            <a:normAutofit/>
          </a:bodyPr>
          <a:lstStyle/>
          <a:p>
            <a:r>
              <a:rPr lang="en-US" sz="1200" b="0" i="0" dirty="0">
                <a:effectLst/>
                <a:latin typeface="Arial Rounded MT Bold" panose="020F0704030504030204" pitchFamily="34" charset="77"/>
              </a:rPr>
              <a:t>Cell Mediated Immunity</a:t>
            </a:r>
            <a:r>
              <a:rPr lang="ar-SA" sz="1200" dirty="0">
                <a:latin typeface="(null)"/>
              </a:rPr>
              <a:t> </a:t>
            </a:r>
            <a:r>
              <a:rPr lang="en-US" sz="1200" b="0" i="0" dirty="0">
                <a:effectLst/>
                <a:latin typeface="Arial Rounded MT Bold" panose="020F0704030504030204" pitchFamily="34" charset="77"/>
              </a:rPr>
              <a:t>(CMI)</a:t>
            </a:r>
            <a:endParaRPr lang="en-US" sz="1200" dirty="0"/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53A13E1A-993C-EE46-A5ED-FFBA067DF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39" y="265279"/>
            <a:ext cx="4007140" cy="330485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668213F-E613-6B43-A818-E5C18B7D5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65" y="0"/>
            <a:ext cx="2053115" cy="265279"/>
          </a:xfrm>
        </p:spPr>
        <p:txBody>
          <a:bodyPr>
            <a:normAutofit fontScale="90000"/>
          </a:bodyPr>
          <a:lstStyle/>
          <a:p>
            <a:r>
              <a:rPr lang="en-US" sz="1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Antigen Presenting cells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E09811-5E33-FD44-AC1A-6A1BA6196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3" y="2247707"/>
            <a:ext cx="4899514" cy="2211776"/>
          </a:xfrm>
        </p:spPr>
        <p:txBody>
          <a:bodyPr>
            <a:normAutofit/>
          </a:bodyPr>
          <a:lstStyle/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(null)"/>
              </a:rPr>
              <a:t>T cells (lymphocytes) through their receptors bind to the surface of other cells (Antigen Presenting Cells) that display the processed antigen and trigger a response.</a:t>
            </a:r>
          </a:p>
          <a:p>
            <a:pPr algn="l"/>
            <a:r>
              <a:rPr lang="en-US" sz="1050" b="0" i="0" dirty="0">
                <a:solidFill>
                  <a:srgbClr val="000000"/>
                </a:solidFill>
                <a:effectLst/>
                <a:latin typeface="(null)"/>
              </a:rPr>
              <a:t>Mononuclear cell inflammatory process usually associated with chronic inflammation.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8E56403-D465-B042-A3FA-BB8601ADC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3" y="307372"/>
            <a:ext cx="4341954" cy="1673231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Monocytes: Peripheral blood.</a:t>
            </a: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Macrophages: Tissues.</a:t>
            </a: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Dendritic cells</a:t>
            </a:r>
            <a:r>
              <a:rPr lang="ar-SA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(Langerhans cells): Lymphoid tissue, skin.</a:t>
            </a:r>
          </a:p>
          <a:p>
            <a:pPr algn="l"/>
            <a:r>
              <a:rPr lang="en-US" sz="105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B-cells: Lymphoid tissue, Blood.</a:t>
            </a:r>
            <a:endParaRPr lang="ar-SA" sz="105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050" b="1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Langerhans cells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 are dendritic </a:t>
            </a:r>
            <a:r>
              <a:rPr lang="en-US" sz="1050" b="1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cells 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(antigen-presenting immune </a:t>
            </a:r>
            <a:r>
              <a:rPr lang="en-US" sz="1050" b="1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cells</a:t>
            </a:r>
            <a:r>
              <a:rPr lang="en-US" sz="1050" b="0" i="0" dirty="0">
                <a:solidFill>
                  <a:schemeClr val="bg1">
                    <a:lumMod val="50000"/>
                  </a:schemeClr>
                </a:solidFill>
                <a:effectLst/>
                <a:latin typeface="Roboto-Regular"/>
              </a:rPr>
              <a:t>) of the skin and mucosa, and contain organelles called Birbeck granules. </a:t>
            </a:r>
            <a:endParaRPr lang="en-US" sz="1050" i="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D0C3B49-0964-4E19-A9EC-7F24C7B9D66B}"/>
              </a:ext>
            </a:extLst>
          </p:cNvPr>
          <p:cNvSpPr txBox="1">
            <a:spLocks/>
          </p:cNvSpPr>
          <p:nvPr/>
        </p:nvSpPr>
        <p:spPr>
          <a:xfrm>
            <a:off x="-389945" y="3141211"/>
            <a:ext cx="2435714" cy="288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algn="ctr" hangingPunct="1">
              <a:buFontTx/>
              <a:buNone/>
            </a:pPr>
            <a:r>
              <a:rPr lang="en-US" sz="105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Antigen</a:t>
            </a:r>
            <a:r>
              <a:rPr lang="ar-SA" sz="105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05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+</a:t>
            </a:r>
            <a:r>
              <a:rPr lang="ar-SA" sz="105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 </a:t>
            </a:r>
            <a:r>
              <a:rPr lang="en-US" sz="1050" b="1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MHC</a:t>
            </a:r>
            <a:endParaRPr lang="en-US" sz="1050" dirty="0">
              <a:solidFill>
                <a:srgbClr val="000000"/>
              </a:solidFill>
              <a:latin typeface="(null)"/>
            </a:endParaRPr>
          </a:p>
          <a:p>
            <a:pPr marL="0" indent="0" hangingPunct="1">
              <a:buFontTx/>
              <a:buNone/>
            </a:pPr>
            <a:endParaRPr lang="en-US" sz="105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EE0821-DC3D-4621-825D-1EF12D4BE097}"/>
              </a:ext>
            </a:extLst>
          </p:cNvPr>
          <p:cNvSpPr/>
          <p:nvPr/>
        </p:nvSpPr>
        <p:spPr>
          <a:xfrm>
            <a:off x="1485823" y="3231880"/>
            <a:ext cx="572453" cy="98520"/>
          </a:xfrm>
          <a:prstGeom prst="rightArrow">
            <a:avLst>
              <a:gd name="adj1" fmla="val 0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A5D85A-51F5-4A7E-842F-E285F196B618}"/>
              </a:ext>
            </a:extLst>
          </p:cNvPr>
          <p:cNvSpPr txBox="1">
            <a:spLocks/>
          </p:cNvSpPr>
          <p:nvPr/>
        </p:nvSpPr>
        <p:spPr>
          <a:xfrm>
            <a:off x="1096224" y="3146387"/>
            <a:ext cx="2055796" cy="928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1050" b="1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T-lymphocytes</a:t>
            </a:r>
            <a:endParaRPr lang="en-US" sz="105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BFF2B7-F256-4B2F-93C0-F9B38732DE54}"/>
              </a:ext>
            </a:extLst>
          </p:cNvPr>
          <p:cNvSpPr txBox="1">
            <a:spLocks/>
          </p:cNvSpPr>
          <p:nvPr/>
        </p:nvSpPr>
        <p:spPr>
          <a:xfrm>
            <a:off x="3629876" y="3167597"/>
            <a:ext cx="1593343" cy="719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1050" b="1" dirty="0">
                <a:solidFill>
                  <a:srgbClr val="0033CC"/>
                </a:solidFill>
                <a:latin typeface="Arial Rounded MT Bold" panose="020F0704030504030204" pitchFamily="34" charset="77"/>
              </a:rPr>
              <a:t>Immune responses</a:t>
            </a:r>
            <a:endParaRPr lang="en-US" sz="105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CAC95EB-AD78-4CEA-B232-1F233730B431}"/>
              </a:ext>
            </a:extLst>
          </p:cNvPr>
          <p:cNvSpPr/>
          <p:nvPr/>
        </p:nvSpPr>
        <p:spPr>
          <a:xfrm>
            <a:off x="3263273" y="3249729"/>
            <a:ext cx="572453" cy="98520"/>
          </a:xfrm>
          <a:prstGeom prst="rightArrow">
            <a:avLst>
              <a:gd name="adj1" fmla="val 0"/>
              <a:gd name="adj2" fmla="val 2018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6E1949E-373A-454F-9B13-F91602F3F915}"/>
              </a:ext>
            </a:extLst>
          </p:cNvPr>
          <p:cNvSpPr txBox="1">
            <a:spLocks/>
          </p:cNvSpPr>
          <p:nvPr/>
        </p:nvSpPr>
        <p:spPr>
          <a:xfrm>
            <a:off x="194027" y="3348249"/>
            <a:ext cx="7283398" cy="111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 fontScale="97500"/>
          </a:bodyPr>
          <a:lstStyle>
            <a:lvl1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indent="0" algn="l" defTabSz="457189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i="0" u="none" strike="noStrike" cap="none" spc="0" baseline="0">
                <a:ln>
                  <a:noFill/>
                </a:ln>
                <a:solidFill>
                  <a:schemeClr val="accent1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hangingPunct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Major Histocompatibility Complex (MHC)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C1595A-028F-43E0-8AFC-368C3D2E2328}"/>
              </a:ext>
            </a:extLst>
          </p:cNvPr>
          <p:cNvSpPr txBox="1">
            <a:spLocks/>
          </p:cNvSpPr>
          <p:nvPr/>
        </p:nvSpPr>
        <p:spPr>
          <a:xfrm>
            <a:off x="459265" y="3551247"/>
            <a:ext cx="6790266" cy="211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Major histocompatibility complex (MHC) proteins were discovered for the first time when tissue transplantation started.</a:t>
            </a:r>
          </a:p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 The success of tissue and organ transplantation depends upon the match of donor’s and recipient’s “</a:t>
            </a:r>
            <a:r>
              <a:rPr lang="en-US" sz="1050" b="1" i="1" dirty="0">
                <a:solidFill>
                  <a:srgbClr val="000000"/>
                </a:solidFill>
                <a:latin typeface="(null)"/>
              </a:rPr>
              <a:t>human leukocyte antigens</a:t>
            </a:r>
            <a:r>
              <a:rPr lang="en-US" sz="1050" dirty="0">
                <a:solidFill>
                  <a:srgbClr val="000000"/>
                </a:solidFill>
                <a:latin typeface="(null)"/>
              </a:rPr>
              <a:t>” (HLA) encoded by HLA genes.</a:t>
            </a:r>
          </a:p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Genes for HLA proteins are clustered in the MHC complex located on </a:t>
            </a:r>
            <a:r>
              <a:rPr lang="en-US" sz="1050" dirty="0">
                <a:solidFill>
                  <a:srgbClr val="FF0000"/>
                </a:solidFill>
                <a:latin typeface="(null)"/>
              </a:rPr>
              <a:t>the short arm of chromosome 6.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FD8D851-D082-495D-AC2A-C89EBCA8C6CB}"/>
              </a:ext>
            </a:extLst>
          </p:cNvPr>
          <p:cNvSpPr txBox="1">
            <a:spLocks/>
          </p:cNvSpPr>
          <p:nvPr/>
        </p:nvSpPr>
        <p:spPr>
          <a:xfrm>
            <a:off x="459980" y="4670423"/>
            <a:ext cx="5606585" cy="2530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>
            <a:lvl1pPr marL="34289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1pPr>
            <a:lvl2pPr marL="778649" marR="0" indent="-321460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08284" marR="0" indent="-293907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14457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71646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28834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6pPr>
            <a:lvl7pPr marL="3086023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43211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00400" marR="0" indent="-342891" algn="r" defTabSz="457189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404040"/>
                </a:solidFill>
                <a:uFillTx/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Each individual has two “</a:t>
            </a:r>
            <a:r>
              <a:rPr lang="en-US" sz="1050" b="1" i="1" dirty="0">
                <a:solidFill>
                  <a:srgbClr val="000000"/>
                </a:solidFill>
                <a:latin typeface="(null)"/>
              </a:rPr>
              <a:t>haplotypes</a:t>
            </a:r>
            <a:r>
              <a:rPr lang="en-US" sz="1050" dirty="0">
                <a:solidFill>
                  <a:srgbClr val="000000"/>
                </a:solidFill>
                <a:latin typeface="(null)"/>
              </a:rPr>
              <a:t>” two sets of these genes one paternal and one maternal.</a:t>
            </a:r>
          </a:p>
          <a:p>
            <a:pPr algn="l" hangingPunct="1"/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/>
              </a:rPr>
              <a:t>A 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/>
              </a:rPr>
              <a:t>haplotype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/>
              </a:rPr>
              <a:t> </a:t>
            </a:r>
            <a:r>
              <a:rPr lang="en-US" sz="1050" dirty="0">
                <a:solidFill>
                  <a:srgbClr val="7F7F7F"/>
                </a:solidFill>
                <a:latin typeface="Helvetica Neue" panose="02000503000000020004" pitchFamily="2"/>
              </a:rPr>
              <a:t>(haploid genotype) 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Helvetica Neue" panose="02000503000000020004" pitchFamily="2"/>
              </a:rPr>
              <a:t>is a group of genes in an organism that are inherited together from a single parent</a:t>
            </a:r>
            <a:r>
              <a:rPr lang="en-US" sz="1050" dirty="0">
                <a:solidFill>
                  <a:srgbClr val="222222"/>
                </a:solidFill>
                <a:latin typeface="Helvetica Neue" panose="02000503000000020004" pitchFamily="2"/>
              </a:rPr>
              <a:t>.</a:t>
            </a:r>
            <a:endParaRPr lang="en-US" sz="1050" dirty="0">
              <a:solidFill>
                <a:srgbClr val="000000"/>
              </a:solidFill>
              <a:latin typeface="(null)"/>
            </a:endParaRPr>
          </a:p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MHC Class I molecules are found on the surface of virtually all nucleated cells.</a:t>
            </a:r>
          </a:p>
          <a:p>
            <a:pPr algn="l" hangingPunct="1"/>
            <a:r>
              <a:rPr lang="en-US" sz="1050" dirty="0">
                <a:solidFill>
                  <a:srgbClr val="000000"/>
                </a:solidFill>
                <a:latin typeface="(null)"/>
              </a:rPr>
              <a:t>MHC Class II molecules are normally present of the surface of antigen presenting cells such as: </a:t>
            </a:r>
          </a:p>
          <a:p>
            <a:pPr algn="l" hangingPunct="1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(null)"/>
              </a:rPr>
              <a:t>Macrophages</a:t>
            </a:r>
          </a:p>
          <a:p>
            <a:pPr algn="l" hangingPunct="1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(null)"/>
              </a:rPr>
              <a:t>Dendritic cells</a:t>
            </a:r>
          </a:p>
          <a:p>
            <a:pPr algn="l" hangingPunct="1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(null)"/>
              </a:rPr>
              <a:t>B cells</a:t>
            </a:r>
          </a:p>
          <a:p>
            <a:pPr algn="l" hangingPunct="1"/>
            <a:endParaRPr lang="en-US" sz="10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E7127F-D4CB-4FEA-8DA7-B5BF6E6CA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023" y="4103452"/>
            <a:ext cx="1491983" cy="19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10389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87637-95C4-7F4A-85EE-5E9D433D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9508"/>
            <a:ext cx="7237102" cy="654527"/>
          </a:xfrm>
        </p:spPr>
        <p:txBody>
          <a:bodyPr>
            <a:normAutofit/>
          </a:bodyPr>
          <a:lstStyle/>
          <a:p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 Importance of MHC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53EE87-75C6-2340-A2A2-2DE652B1B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8876"/>
            <a:ext cx="5606585" cy="253096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1050" b="0" i="0" dirty="0">
                <a:solidFill>
                  <a:srgbClr val="0033CC"/>
                </a:solidFill>
                <a:effectLst/>
                <a:latin typeface="(null)"/>
              </a:rPr>
              <a:t>Antigen recognition</a:t>
            </a:r>
            <a:endParaRPr lang="en-US" sz="1050" b="0" i="0" dirty="0">
              <a:solidFill>
                <a:srgbClr val="000000"/>
              </a:solidFill>
              <a:effectLst/>
              <a:latin typeface="(null)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(null)"/>
              </a:rPr>
              <a:t>T cytotoxic (CD8) cells kill virus infected cells in association with class I MHC proteins.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(null)"/>
              </a:rPr>
              <a:t>T helper (CD4) cells recognize antigens in association with class II MHC proteins.</a:t>
            </a:r>
          </a:p>
          <a:p>
            <a:pPr algn="l"/>
            <a:r>
              <a:rPr lang="en-US" sz="1050" i="0" dirty="0">
                <a:solidFill>
                  <a:srgbClr val="FF3300"/>
                </a:solidFill>
                <a:effectLst/>
                <a:latin typeface="Arial Rounded MT Bold" panose="020F0704030504030204" pitchFamily="34" charset="77"/>
              </a:rPr>
              <a:t>This is called MHC restriction</a:t>
            </a:r>
            <a:endParaRPr lang="en-US" sz="1050" i="0" dirty="0">
              <a:solidFill>
                <a:srgbClr val="000000"/>
              </a:solidFill>
              <a:effectLst/>
              <a:latin typeface="(null)"/>
            </a:endParaRPr>
          </a:p>
          <a:p>
            <a:pPr marL="0" indent="0" algn="l">
              <a:buNone/>
            </a:pPr>
            <a:r>
              <a:rPr lang="en-US" sz="1050" b="0" i="0" dirty="0">
                <a:solidFill>
                  <a:srgbClr val="0033CC"/>
                </a:solidFill>
                <a:effectLst/>
                <a:latin typeface="(null)"/>
              </a:rPr>
              <a:t>Transplantation</a:t>
            </a:r>
            <a:endParaRPr lang="en-US" sz="1050" b="0" i="0" dirty="0">
              <a:solidFill>
                <a:srgbClr val="000000"/>
              </a:solidFill>
              <a:effectLst/>
              <a:latin typeface="(null)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050" b="0" i="0" dirty="0">
                <a:solidFill>
                  <a:srgbClr val="000000"/>
                </a:solidFill>
                <a:effectLst/>
                <a:latin typeface="(null)"/>
              </a:rPr>
              <a:t>Success of organ transplant is determined by compatibility of the MHC genes.</a:t>
            </a:r>
          </a:p>
          <a:p>
            <a:pPr algn="l"/>
            <a:endParaRPr lang="en-US" sz="105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700A1E-5977-4F45-B210-D6CB024AF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361" y="10973"/>
            <a:ext cx="3283402" cy="2622239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621297B3-2ED3-4440-AC7B-9D4B9C385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58" y="3243207"/>
            <a:ext cx="307671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eaLnBrk="0" hangingPunct="0">
              <a:buAutoNum type="arabicPeriod"/>
              <a:defRPr/>
            </a:pPr>
            <a:r>
              <a:rPr lang="th-TH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Endogenous antigen</a:t>
            </a:r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(Cytoplasm) </a:t>
            </a:r>
            <a:r>
              <a:rPr lang="en-US" sz="10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e.g</a:t>
            </a:r>
            <a:endParaRPr lang="th-TH" sz="105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857A77F0-C7C9-43B6-A1C5-C182B0EDC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858" y="3538935"/>
            <a:ext cx="323773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>
              <a:defRPr/>
            </a:pPr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2.             E</a:t>
            </a:r>
            <a:r>
              <a:rPr lang="th-TH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xogenous antigen</a:t>
            </a:r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(Membrane Bound) </a:t>
            </a:r>
            <a:r>
              <a:rPr lang="en-US" sz="105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e.g</a:t>
            </a:r>
            <a:endParaRPr lang="en-US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eaLnBrk="0" hangingPunct="0">
              <a:defRPr/>
            </a:pPr>
            <a:r>
              <a:rPr lang="th-TH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</a:t>
            </a:r>
            <a:endParaRPr lang="th-TH" sz="105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AAE0BA87-FD77-4AE5-8B10-DA0B90854788}"/>
              </a:ext>
            </a:extLst>
          </p:cNvPr>
          <p:cNvGrpSpPr>
            <a:grpSpLocks/>
          </p:cNvGrpSpPr>
          <p:nvPr/>
        </p:nvGrpSpPr>
        <p:grpSpPr bwMode="auto">
          <a:xfrm>
            <a:off x="4082473" y="2580287"/>
            <a:ext cx="201329" cy="300691"/>
            <a:chOff x="964" y="388"/>
            <a:chExt cx="376" cy="783"/>
          </a:xfrm>
        </p:grpSpPr>
        <p:sp>
          <p:nvSpPr>
            <p:cNvPr id="14" name="AutoShape 8">
              <a:extLst>
                <a:ext uri="{FF2B5EF4-FFF2-40B4-BE49-F238E27FC236}">
                  <a16:creationId xmlns:a16="http://schemas.microsoft.com/office/drawing/2014/main" id="{163853F7-F98E-43D8-A82E-D418BBE6E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476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013EED1B-9F0A-4163-901E-A21D87254B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388"/>
              <a:ext cx="376" cy="717"/>
              <a:chOff x="964" y="388"/>
              <a:chExt cx="376" cy="717"/>
            </a:xfrm>
          </p:grpSpPr>
          <p:grpSp>
            <p:nvGrpSpPr>
              <p:cNvPr id="16" name="Group 10">
                <a:extLst>
                  <a:ext uri="{FF2B5EF4-FFF2-40B4-BE49-F238E27FC236}">
                    <a16:creationId xmlns:a16="http://schemas.microsoft.com/office/drawing/2014/main" id="{1D95D7E6-D23F-4129-B88F-53F89125C4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2" y="538"/>
                <a:ext cx="86" cy="548"/>
                <a:chOff x="1102" y="538"/>
                <a:chExt cx="86" cy="548"/>
              </a:xfrm>
            </p:grpSpPr>
            <p:grpSp>
              <p:nvGrpSpPr>
                <p:cNvPr id="37" name="Group 11">
                  <a:extLst>
                    <a:ext uri="{FF2B5EF4-FFF2-40B4-BE49-F238E27FC236}">
                      <a16:creationId xmlns:a16="http://schemas.microsoft.com/office/drawing/2014/main" id="{0A65FF84-8B89-4964-A0F7-C07FBADF20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02" y="538"/>
                  <a:ext cx="86" cy="416"/>
                  <a:chOff x="1102" y="538"/>
                  <a:chExt cx="86" cy="416"/>
                </a:xfrm>
              </p:grpSpPr>
              <p:graphicFrame>
                <p:nvGraphicFramePr>
                  <p:cNvPr id="39" name="Object 12">
                    <a:hlinkClick r:id="" action="ppaction://ole?verb=0"/>
                    <a:extLst>
                      <a:ext uri="{FF2B5EF4-FFF2-40B4-BE49-F238E27FC236}">
                        <a16:creationId xmlns:a16="http://schemas.microsoft.com/office/drawing/2014/main" id="{208B5C4C-9195-4BCA-8D7C-AC03905EB2AE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304575325"/>
                      </p:ext>
                    </p:extLst>
                  </p:nvPr>
                </p:nvGraphicFramePr>
                <p:xfrm>
                  <a:off x="1102" y="802"/>
                  <a:ext cx="86" cy="15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5" name="Clip" r:id="rId5" imgW="1422360" imgH="3054240" progId="">
                          <p:embed/>
                        </p:oleObj>
                      </mc:Choice>
                      <mc:Fallback>
                        <p:oleObj name="Clip" r:id="rId5" imgW="1422360" imgH="3054240" progId="">
                          <p:embed/>
                          <p:pic>
                            <p:nvPicPr>
                              <p:cNvPr id="39" name="Object 12">
                                <a:hlinkClick r:id="" action="ppaction://ole?verb=0"/>
                                <a:extLst>
                                  <a:ext uri="{FF2B5EF4-FFF2-40B4-BE49-F238E27FC236}">
                                    <a16:creationId xmlns:a16="http://schemas.microsoft.com/office/drawing/2014/main" id="{208B5C4C-9195-4BCA-8D7C-AC03905EB2AE}"/>
                                  </a:ext>
                                </a:extLst>
                              </p:cNvPr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802"/>
                                <a:ext cx="86" cy="1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0" name="Object 13">
                    <a:hlinkClick r:id="" action="ppaction://ole?verb=0"/>
                    <a:extLst>
                      <a:ext uri="{FF2B5EF4-FFF2-40B4-BE49-F238E27FC236}">
                        <a16:creationId xmlns:a16="http://schemas.microsoft.com/office/drawing/2014/main" id="{9687FD14-BDA3-4069-BD5A-C1DA505DCBD8}"/>
                      </a:ext>
                    </a:extLst>
                  </p:cNvPr>
                  <p:cNvGraphicFramePr>
                    <a:graphicFrameLocks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121560653"/>
                      </p:ext>
                    </p:extLst>
                  </p:nvPr>
                </p:nvGraphicFramePr>
                <p:xfrm>
                  <a:off x="1102" y="670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6" name="Clip" r:id="rId7" imgW="1422360" imgH="3054240" progId="">
                          <p:embed/>
                        </p:oleObj>
                      </mc:Choice>
                      <mc:Fallback>
                        <p:oleObj name="Clip" r:id="rId7" imgW="1422360" imgH="3054240" progId="">
                          <p:embed/>
                          <p:pic>
                            <p:nvPicPr>
                              <p:cNvPr id="40" name="Object 13">
                                <a:hlinkClick r:id="" action="ppaction://ole?verb=0"/>
                                <a:extLst>
                                  <a:ext uri="{FF2B5EF4-FFF2-40B4-BE49-F238E27FC236}">
                                    <a16:creationId xmlns:a16="http://schemas.microsoft.com/office/drawing/2014/main" id="{9687FD14-BDA3-4069-BD5A-C1DA505DCBD8}"/>
                                  </a:ext>
                                </a:extLst>
                              </p:cNvPr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670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41" name="Object 14">
                    <a:hlinkClick r:id="" action="ppaction://ole?verb=0"/>
                    <a:extLst>
                      <a:ext uri="{FF2B5EF4-FFF2-40B4-BE49-F238E27FC236}">
                        <a16:creationId xmlns:a16="http://schemas.microsoft.com/office/drawing/2014/main" id="{D614A1AD-D26B-481C-BA97-F99A0E6A3587}"/>
                      </a:ext>
                    </a:extLst>
                  </p:cNvPr>
                  <p:cNvGraphicFramePr>
                    <a:graphicFrameLocks/>
                  </p:cNvGraphicFramePr>
                  <p:nvPr/>
                </p:nvGraphicFramePr>
                <p:xfrm>
                  <a:off x="1102" y="538"/>
                  <a:ext cx="86" cy="15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87" name="Clip" r:id="rId9" imgW="1422360" imgH="3054240" progId="">
                          <p:embed/>
                        </p:oleObj>
                      </mc:Choice>
                      <mc:Fallback>
                        <p:oleObj name="Clip" r:id="rId9" imgW="1422360" imgH="3054240" progId="">
                          <p:embed/>
                          <p:pic>
                            <p:nvPicPr>
                              <p:cNvPr id="41" name="Object 14">
                                <a:hlinkClick r:id="" action="ppaction://ole?verb=0"/>
                                <a:extLst>
                                  <a:ext uri="{FF2B5EF4-FFF2-40B4-BE49-F238E27FC236}">
                                    <a16:creationId xmlns:a16="http://schemas.microsoft.com/office/drawing/2014/main" id="{D614A1AD-D26B-481C-BA97-F99A0E6A3587}"/>
                                  </a:ext>
                                </a:extLst>
                              </p:cNvPr>
                              <p:cNvPicPr>
                                <a:picLocks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102" y="538"/>
                                <a:ext cx="86" cy="15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12700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38" name="Object 15">
                  <a:hlinkClick r:id="" action="ppaction://ole?verb=0"/>
                  <a:extLst>
                    <a:ext uri="{FF2B5EF4-FFF2-40B4-BE49-F238E27FC236}">
                      <a16:creationId xmlns:a16="http://schemas.microsoft.com/office/drawing/2014/main" id="{F681E1AE-905B-48DD-934F-666A00C782AB}"/>
                    </a:ext>
                  </a:extLst>
                </p:cNvPr>
                <p:cNvGraphicFramePr>
                  <a:graphicFrameLocks/>
                </p:cNvGraphicFramePr>
                <p:nvPr>
                  <p:extLst>
                    <p:ext uri="{D42A27DB-BD31-4B8C-83A1-F6EECF244321}">
                      <p14:modId xmlns:p14="http://schemas.microsoft.com/office/powerpoint/2010/main" val="4050567016"/>
                    </p:ext>
                  </p:extLst>
                </p:nvPr>
              </p:nvGraphicFramePr>
              <p:xfrm>
                <a:off x="1102" y="933"/>
                <a:ext cx="86" cy="1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88" name="Clip" r:id="rId11" imgW="1422360" imgH="3054240" progId="">
                        <p:embed/>
                      </p:oleObj>
                    </mc:Choice>
                    <mc:Fallback>
                      <p:oleObj name="Clip" r:id="rId11" imgW="1422360" imgH="3054240" progId="">
                        <p:embed/>
                        <p:pic>
                          <p:nvPicPr>
                            <p:cNvPr id="38" name="Object 15">
                              <a:hlinkClick r:id="" action="ppaction://ole?verb=0"/>
                              <a:extLst>
                                <a:ext uri="{FF2B5EF4-FFF2-40B4-BE49-F238E27FC236}">
                                  <a16:creationId xmlns:a16="http://schemas.microsoft.com/office/drawing/2014/main" id="{F681E1AE-905B-48DD-934F-666A00C782AB}"/>
                                </a:ext>
                              </a:extLst>
                            </p:cNvPr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2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102" y="933"/>
                              <a:ext cx="86" cy="1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C1F12181-A842-473C-B7FE-AC67AB80F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553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3517996-36C1-43A7-BD6D-C0D025ED6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E4B73C4-8B61-448A-B814-B0BDAE73B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8E04E57-7881-4FE1-8340-D6246ECB2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95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B54B76F-75BB-496A-A0C2-EE56DDBDC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1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B34960B-1A00-4E55-A0FA-01E3DDC24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87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6F934DD-86B0-4A1F-8F1D-80DE6D8BA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103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4A458008-0967-456B-B32D-889A3785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AC584C2-C607-48AB-84EC-CAB4AADAE20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476"/>
                <a:ext cx="85" cy="629"/>
                <a:chOff x="964" y="476"/>
                <a:chExt cx="85" cy="629"/>
              </a:xfrm>
            </p:grpSpPr>
            <p:sp>
              <p:nvSpPr>
                <p:cNvPr id="29" name="Oval 25">
                  <a:extLst>
                    <a:ext uri="{FF2B5EF4-FFF2-40B4-BE49-F238E27FC236}">
                      <a16:creationId xmlns:a16="http://schemas.microsoft.com/office/drawing/2014/main" id="{E12145A9-1742-49B4-8F7F-54502FA6F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553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0" name="Oval 26">
                  <a:extLst>
                    <a:ext uri="{FF2B5EF4-FFF2-40B4-BE49-F238E27FC236}">
                      <a16:creationId xmlns:a16="http://schemas.microsoft.com/office/drawing/2014/main" id="{C2B48D17-84B8-4AA1-8312-88E6B10F6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1" name="Oval 27">
                  <a:extLst>
                    <a:ext uri="{FF2B5EF4-FFF2-40B4-BE49-F238E27FC236}">
                      <a16:creationId xmlns:a16="http://schemas.microsoft.com/office/drawing/2014/main" id="{F88EA49B-DB26-426F-95D2-B0F522ADC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630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2" name="Oval 28">
                  <a:extLst>
                    <a:ext uri="{FF2B5EF4-FFF2-40B4-BE49-F238E27FC236}">
                      <a16:creationId xmlns:a16="http://schemas.microsoft.com/office/drawing/2014/main" id="{F946B446-D31A-4F50-BCA5-9F0E67CEB9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95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3" name="Oval 29">
                  <a:extLst>
                    <a:ext uri="{FF2B5EF4-FFF2-40B4-BE49-F238E27FC236}">
                      <a16:creationId xmlns:a16="http://schemas.microsoft.com/office/drawing/2014/main" id="{526A9CF3-C10E-4F4B-92CC-BC23E0B52F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1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4" name="Oval 30">
                  <a:extLst>
                    <a:ext uri="{FF2B5EF4-FFF2-40B4-BE49-F238E27FC236}">
                      <a16:creationId xmlns:a16="http://schemas.microsoft.com/office/drawing/2014/main" id="{124AFCE2-3D96-42AD-8752-5C463F028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87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5" name="Oval 31">
                  <a:extLst>
                    <a:ext uri="{FF2B5EF4-FFF2-40B4-BE49-F238E27FC236}">
                      <a16:creationId xmlns:a16="http://schemas.microsoft.com/office/drawing/2014/main" id="{703E7F8E-6C4B-41C1-94F9-3B3426280F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103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36" name="Oval 32">
                  <a:extLst>
                    <a:ext uri="{FF2B5EF4-FFF2-40B4-BE49-F238E27FC236}">
                      <a16:creationId xmlns:a16="http://schemas.microsoft.com/office/drawing/2014/main" id="{D3831D28-DB6E-4A7F-AC82-FC96CE615A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94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26" name="Oval 33">
                <a:extLst>
                  <a:ext uri="{FF2B5EF4-FFF2-40B4-BE49-F238E27FC236}">
                    <a16:creationId xmlns:a16="http://schemas.microsoft.com/office/drawing/2014/main" id="{2F3EBB16-FB63-4064-8406-B4E46BF03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7" name="Oval 34">
                <a:extLst>
                  <a:ext uri="{FF2B5EF4-FFF2-40B4-BE49-F238E27FC236}">
                    <a16:creationId xmlns:a16="http://schemas.microsoft.com/office/drawing/2014/main" id="{33C57CFF-7CFF-4EB5-98E1-07501BF2C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88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28" name="Oval 35">
                <a:extLst>
                  <a:ext uri="{FF2B5EF4-FFF2-40B4-BE49-F238E27FC236}">
                    <a16:creationId xmlns:a16="http://schemas.microsoft.com/office/drawing/2014/main" id="{F1A63F59-3A08-41D1-B892-BE4EE27B4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42" name="AutoShape 2">
            <a:extLst>
              <a:ext uri="{FF2B5EF4-FFF2-40B4-BE49-F238E27FC236}">
                <a16:creationId xmlns:a16="http://schemas.microsoft.com/office/drawing/2014/main" id="{26207FFC-85A1-42CE-9990-3DA14FCFB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163" y="3193783"/>
            <a:ext cx="1190972" cy="47890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3" name="Line 6">
            <a:extLst>
              <a:ext uri="{FF2B5EF4-FFF2-40B4-BE49-F238E27FC236}">
                <a16:creationId xmlns:a16="http://schemas.microsoft.com/office/drawing/2014/main" id="{9DA2028A-5901-46A6-8B2A-28EF45304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2578" y="3117777"/>
            <a:ext cx="114300" cy="19685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" name="Line 5">
            <a:extLst>
              <a:ext uri="{FF2B5EF4-FFF2-40B4-BE49-F238E27FC236}">
                <a16:creationId xmlns:a16="http://schemas.microsoft.com/office/drawing/2014/main" id="{01F94D0A-61A3-445E-931E-29FCE5437B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5221" y="3114702"/>
            <a:ext cx="64631" cy="185116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3">
            <a:extLst>
              <a:ext uri="{FF2B5EF4-FFF2-40B4-BE49-F238E27FC236}">
                <a16:creationId xmlns:a16="http://schemas.microsoft.com/office/drawing/2014/main" id="{09033F31-D425-4EB2-8860-551734C536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96963" y="3108253"/>
            <a:ext cx="68482" cy="178676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3">
            <a:extLst>
              <a:ext uri="{FF2B5EF4-FFF2-40B4-BE49-F238E27FC236}">
                <a16:creationId xmlns:a16="http://schemas.microsoft.com/office/drawing/2014/main" id="{05302FC9-4030-41E1-9F10-5217AACD49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5207" y="3115022"/>
            <a:ext cx="160338" cy="17938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2">
            <a:extLst>
              <a:ext uri="{FF2B5EF4-FFF2-40B4-BE49-F238E27FC236}">
                <a16:creationId xmlns:a16="http://schemas.microsoft.com/office/drawing/2014/main" id="{4FCF44EE-2611-45E4-8B9C-71153CAF5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5188" y="3184453"/>
            <a:ext cx="1190972" cy="47890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78" name="Group 8">
            <a:extLst>
              <a:ext uri="{FF2B5EF4-FFF2-40B4-BE49-F238E27FC236}">
                <a16:creationId xmlns:a16="http://schemas.microsoft.com/office/drawing/2014/main" id="{61DF600A-5635-4BD5-9348-36D4DE6ACA26}"/>
              </a:ext>
            </a:extLst>
          </p:cNvPr>
          <p:cNvGrpSpPr>
            <a:grpSpLocks/>
          </p:cNvGrpSpPr>
          <p:nvPr/>
        </p:nvGrpSpPr>
        <p:grpSpPr bwMode="auto">
          <a:xfrm>
            <a:off x="6050273" y="3327997"/>
            <a:ext cx="45719" cy="204359"/>
            <a:chOff x="1486" y="2026"/>
            <a:chExt cx="86" cy="548"/>
          </a:xfrm>
        </p:grpSpPr>
        <p:grpSp>
          <p:nvGrpSpPr>
            <p:cNvPr id="79" name="Group 9">
              <a:extLst>
                <a:ext uri="{FF2B5EF4-FFF2-40B4-BE49-F238E27FC236}">
                  <a16:creationId xmlns:a16="http://schemas.microsoft.com/office/drawing/2014/main" id="{9AE84099-75CD-419A-8783-32AFFCF139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81" name="Object 1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4FF97412-DB94-4BEE-9078-AE064A357D7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53119039"/>
                  </p:ext>
                </p:extLst>
              </p:nvPr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89" name="Clip" r:id="rId13" imgW="1422360" imgH="3054240" progId="">
                      <p:embed/>
                    </p:oleObj>
                  </mc:Choice>
                  <mc:Fallback>
                    <p:oleObj name="Clip" r:id="rId13" imgW="1422360" imgH="3054240" progId="">
                      <p:embed/>
                      <p:pic>
                        <p:nvPicPr>
                          <p:cNvPr id="81" name="Object 10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4FF97412-DB94-4BEE-9078-AE064A357D7A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290"/>
                            <a:ext cx="86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2" name="Object 1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5520E181-45AA-42D1-86AE-A795BFAEC048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0" name="Clip" r:id="rId15" imgW="1422360" imgH="3054240" progId="">
                      <p:embed/>
                    </p:oleObj>
                  </mc:Choice>
                  <mc:Fallback>
                    <p:oleObj name="Clip" r:id="rId15" imgW="1422360" imgH="3054240" progId="">
                      <p:embed/>
                      <p:pic>
                        <p:nvPicPr>
                          <p:cNvPr id="82" name="Object 11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5520E181-45AA-42D1-86AE-A795BFAEC048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158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3" name="Object 12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1C08BCF-187F-420E-94E1-45D5446B2515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1" name="Clip" r:id="rId17" imgW="1422360" imgH="3054240" progId="">
                      <p:embed/>
                    </p:oleObj>
                  </mc:Choice>
                  <mc:Fallback>
                    <p:oleObj name="Clip" r:id="rId17" imgW="1422360" imgH="3054240" progId="">
                      <p:embed/>
                      <p:pic>
                        <p:nvPicPr>
                          <p:cNvPr id="83" name="Object 12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61C08BCF-187F-420E-94E1-45D5446B2515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026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80" name="Object 13">
              <a:hlinkClick r:id="" action="ppaction://ole?verb=0"/>
              <a:extLst>
                <a:ext uri="{FF2B5EF4-FFF2-40B4-BE49-F238E27FC236}">
                  <a16:creationId xmlns:a16="http://schemas.microsoft.com/office/drawing/2014/main" id="{CEA5A9A6-87EA-4D18-836E-70235038E1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2240198"/>
                </p:ext>
              </p:extLst>
            </p:nvPr>
          </p:nvGraphicFramePr>
          <p:xfrm>
            <a:off x="1486" y="2421"/>
            <a:ext cx="86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2" name="Clip" r:id="rId19" imgW="1422360" imgH="3054240" progId="">
                    <p:embed/>
                  </p:oleObj>
                </mc:Choice>
                <mc:Fallback>
                  <p:oleObj name="Clip" r:id="rId19" imgW="1422360" imgH="3054240" progId="">
                    <p:embed/>
                    <p:pic>
                      <p:nvPicPr>
                        <p:cNvPr id="80" name="Object 1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CEA5A9A6-87EA-4D18-836E-70235038E1AA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2421"/>
                          <a:ext cx="86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4" name="AutoShape 2">
            <a:extLst>
              <a:ext uri="{FF2B5EF4-FFF2-40B4-BE49-F238E27FC236}">
                <a16:creationId xmlns:a16="http://schemas.microsoft.com/office/drawing/2014/main" id="{2DDA474D-67CF-4D26-8BB6-923DD4525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3550" y="3184452"/>
            <a:ext cx="1190972" cy="478903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8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grpSp>
        <p:nvGrpSpPr>
          <p:cNvPr id="86" name="Group 7">
            <a:extLst>
              <a:ext uri="{FF2B5EF4-FFF2-40B4-BE49-F238E27FC236}">
                <a16:creationId xmlns:a16="http://schemas.microsoft.com/office/drawing/2014/main" id="{871F1DEC-E72E-4D20-822B-F8A8644FB376}"/>
              </a:ext>
            </a:extLst>
          </p:cNvPr>
          <p:cNvGrpSpPr>
            <a:grpSpLocks/>
          </p:cNvGrpSpPr>
          <p:nvPr/>
        </p:nvGrpSpPr>
        <p:grpSpPr bwMode="auto">
          <a:xfrm>
            <a:off x="5972838" y="2842368"/>
            <a:ext cx="201329" cy="300691"/>
            <a:chOff x="964" y="388"/>
            <a:chExt cx="376" cy="783"/>
          </a:xfrm>
        </p:grpSpPr>
        <p:sp>
          <p:nvSpPr>
            <p:cNvPr id="87" name="AutoShape 8">
              <a:extLst>
                <a:ext uri="{FF2B5EF4-FFF2-40B4-BE49-F238E27FC236}">
                  <a16:creationId xmlns:a16="http://schemas.microsoft.com/office/drawing/2014/main" id="{BFBF99E4-C521-4882-AB8A-865DF17BD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476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88" name="Group 9">
              <a:extLst>
                <a:ext uri="{FF2B5EF4-FFF2-40B4-BE49-F238E27FC236}">
                  <a16:creationId xmlns:a16="http://schemas.microsoft.com/office/drawing/2014/main" id="{EF987CB4-1036-4340-B2DE-0925CDB0A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388"/>
              <a:ext cx="376" cy="717"/>
              <a:chOff x="964" y="388"/>
              <a:chExt cx="376" cy="717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D837253A-1088-4CFE-91F7-0EB80AD1C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553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835F9C34-E891-40EB-88DC-6375E6C6D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43EF55F6-B4E0-4A13-950F-A5560310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4950390D-776F-41DD-9A64-0D5B14408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95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F752114-6D34-4D95-A727-5EA2765D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1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E565D1CE-75B2-47B4-BB80-D50560171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87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F2B80AD3-9F8E-471A-B42D-A2E233D6E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103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E85A25FA-D301-4799-BC8A-35046056E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11E33CFD-F068-44C8-8D39-FDA9919953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476"/>
                <a:ext cx="85" cy="629"/>
                <a:chOff x="964" y="476"/>
                <a:chExt cx="85" cy="629"/>
              </a:xfrm>
            </p:grpSpPr>
            <p:sp>
              <p:nvSpPr>
                <p:cNvPr id="102" name="Oval 25">
                  <a:extLst>
                    <a:ext uri="{FF2B5EF4-FFF2-40B4-BE49-F238E27FC236}">
                      <a16:creationId xmlns:a16="http://schemas.microsoft.com/office/drawing/2014/main" id="{8AE73135-B34F-4A5F-8D21-D9129F3E5D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553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3" name="Oval 26">
                  <a:extLst>
                    <a:ext uri="{FF2B5EF4-FFF2-40B4-BE49-F238E27FC236}">
                      <a16:creationId xmlns:a16="http://schemas.microsoft.com/office/drawing/2014/main" id="{37D5A6A3-DDD2-42C7-A3BC-F186256C7D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4" name="Oval 27">
                  <a:extLst>
                    <a:ext uri="{FF2B5EF4-FFF2-40B4-BE49-F238E27FC236}">
                      <a16:creationId xmlns:a16="http://schemas.microsoft.com/office/drawing/2014/main" id="{F0B54D4E-40E7-4BE8-BBA0-8C7C5E99D3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630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5" name="Oval 28">
                  <a:extLst>
                    <a:ext uri="{FF2B5EF4-FFF2-40B4-BE49-F238E27FC236}">
                      <a16:creationId xmlns:a16="http://schemas.microsoft.com/office/drawing/2014/main" id="{1DB00DC8-5C96-4493-8415-217CD45111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95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6" name="Oval 29">
                  <a:extLst>
                    <a:ext uri="{FF2B5EF4-FFF2-40B4-BE49-F238E27FC236}">
                      <a16:creationId xmlns:a16="http://schemas.microsoft.com/office/drawing/2014/main" id="{86575993-20B2-4F11-8411-44AB4CC184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1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7" name="Oval 30">
                  <a:extLst>
                    <a:ext uri="{FF2B5EF4-FFF2-40B4-BE49-F238E27FC236}">
                      <a16:creationId xmlns:a16="http://schemas.microsoft.com/office/drawing/2014/main" id="{0461BF51-9789-471E-992D-7A9861F6BE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87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8" name="Oval 31">
                  <a:extLst>
                    <a:ext uri="{FF2B5EF4-FFF2-40B4-BE49-F238E27FC236}">
                      <a16:creationId xmlns:a16="http://schemas.microsoft.com/office/drawing/2014/main" id="{9415BB7B-9883-4972-86AF-BB22A049BE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103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09" name="Oval 32">
                  <a:extLst>
                    <a:ext uri="{FF2B5EF4-FFF2-40B4-BE49-F238E27FC236}">
                      <a16:creationId xmlns:a16="http://schemas.microsoft.com/office/drawing/2014/main" id="{078EF4A6-3960-42C8-81A6-4B372593C9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94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99" name="Oval 33">
                <a:extLst>
                  <a:ext uri="{FF2B5EF4-FFF2-40B4-BE49-F238E27FC236}">
                    <a16:creationId xmlns:a16="http://schemas.microsoft.com/office/drawing/2014/main" id="{5DF43C3B-036A-46B1-BD01-3FD5266F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0" name="Oval 34">
                <a:extLst>
                  <a:ext uri="{FF2B5EF4-FFF2-40B4-BE49-F238E27FC236}">
                    <a16:creationId xmlns:a16="http://schemas.microsoft.com/office/drawing/2014/main" id="{135D948F-D313-4196-8B3A-CAB6D1290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88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1" name="Oval 35">
                <a:extLst>
                  <a:ext uri="{FF2B5EF4-FFF2-40B4-BE49-F238E27FC236}">
                    <a16:creationId xmlns:a16="http://schemas.microsoft.com/office/drawing/2014/main" id="{E6DC63D0-1349-4EC7-997D-CECA28B45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147" name="Line 34">
            <a:extLst>
              <a:ext uri="{FF2B5EF4-FFF2-40B4-BE49-F238E27FC236}">
                <a16:creationId xmlns:a16="http://schemas.microsoft.com/office/drawing/2014/main" id="{4F1AED32-3F2E-4CC8-8C44-04302AECF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5363" y="3432312"/>
            <a:ext cx="784086" cy="1966"/>
          </a:xfrm>
          <a:prstGeom prst="line">
            <a:avLst/>
          </a:prstGeom>
          <a:noFill/>
          <a:ln w="57150">
            <a:solidFill>
              <a:srgbClr val="FF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>
              <a:solidFill>
                <a:srgbClr val="FF99FF"/>
              </a:solidFill>
              <a:highlight>
                <a:srgbClr val="FFFF00"/>
              </a:highlight>
            </a:endParaRPr>
          </a:p>
        </p:txBody>
      </p:sp>
      <p:sp>
        <p:nvSpPr>
          <p:cNvPr id="157" name="Text Box 44">
            <a:extLst>
              <a:ext uri="{FF2B5EF4-FFF2-40B4-BE49-F238E27FC236}">
                <a16:creationId xmlns:a16="http://schemas.microsoft.com/office/drawing/2014/main" id="{1D8E9D40-6F04-485F-BA51-45060D8EF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5250" y="3633461"/>
            <a:ext cx="100308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105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Transcription</a:t>
            </a:r>
          </a:p>
          <a:p>
            <a:pPr eaLnBrk="0" hangingPunct="0">
              <a:defRPr/>
            </a:pPr>
            <a:r>
              <a:rPr lang="th-TH" sz="105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Translation</a:t>
            </a:r>
          </a:p>
        </p:txBody>
      </p:sp>
      <p:sp>
        <p:nvSpPr>
          <p:cNvPr id="158" name="Text Box 45">
            <a:extLst>
              <a:ext uri="{FF2B5EF4-FFF2-40B4-BE49-F238E27FC236}">
                <a16:creationId xmlns:a16="http://schemas.microsoft.com/office/drawing/2014/main" id="{2C6A79EA-E5EC-463E-9239-9CF99B04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246" y="2913885"/>
            <a:ext cx="16637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105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Host cell</a:t>
            </a:r>
          </a:p>
        </p:txBody>
      </p:sp>
      <p:sp>
        <p:nvSpPr>
          <p:cNvPr id="159" name="Text Box 46">
            <a:extLst>
              <a:ext uri="{FF2B5EF4-FFF2-40B4-BE49-F238E27FC236}">
                <a16:creationId xmlns:a16="http://schemas.microsoft.com/office/drawing/2014/main" id="{4EAAF117-DBB1-4C2E-B335-606AEFB9D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096" y="3256906"/>
            <a:ext cx="22717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1050" dirty="0">
                <a:solidFill>
                  <a:schemeClr val="accent2"/>
                </a:solidFill>
                <a:latin typeface="+mn-lt"/>
              </a:rPr>
              <a:t>Viral protein</a:t>
            </a:r>
          </a:p>
        </p:txBody>
      </p:sp>
      <p:sp>
        <p:nvSpPr>
          <p:cNvPr id="160" name="Text Box 48">
            <a:extLst>
              <a:ext uri="{FF2B5EF4-FFF2-40B4-BE49-F238E27FC236}">
                <a16:creationId xmlns:a16="http://schemas.microsoft.com/office/drawing/2014/main" id="{75A9ABF6-8C13-42EC-9A9B-D1BCF6184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079" y="3171648"/>
            <a:ext cx="9327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th-TH" sz="105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Target cell</a:t>
            </a:r>
          </a:p>
        </p:txBody>
      </p:sp>
      <p:grpSp>
        <p:nvGrpSpPr>
          <p:cNvPr id="171" name="Group 7">
            <a:extLst>
              <a:ext uri="{FF2B5EF4-FFF2-40B4-BE49-F238E27FC236}">
                <a16:creationId xmlns:a16="http://schemas.microsoft.com/office/drawing/2014/main" id="{E9F16B8C-F249-4C0E-8616-B8EB0EBAD27C}"/>
              </a:ext>
            </a:extLst>
          </p:cNvPr>
          <p:cNvGrpSpPr>
            <a:grpSpLocks/>
          </p:cNvGrpSpPr>
          <p:nvPr/>
        </p:nvGrpSpPr>
        <p:grpSpPr bwMode="auto">
          <a:xfrm>
            <a:off x="7373831" y="2883163"/>
            <a:ext cx="201329" cy="300691"/>
            <a:chOff x="964" y="388"/>
            <a:chExt cx="376" cy="783"/>
          </a:xfrm>
        </p:grpSpPr>
        <p:sp>
          <p:nvSpPr>
            <p:cNvPr id="172" name="AutoShape 8">
              <a:extLst>
                <a:ext uri="{FF2B5EF4-FFF2-40B4-BE49-F238E27FC236}">
                  <a16:creationId xmlns:a16="http://schemas.microsoft.com/office/drawing/2014/main" id="{F2703473-03BF-497D-A487-CEB360BA5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7" y="476"/>
              <a:ext cx="190" cy="695"/>
            </a:xfrm>
            <a:prstGeom prst="roundRect">
              <a:avLst>
                <a:gd name="adj" fmla="val 12495"/>
              </a:avLst>
            </a:prstGeom>
            <a:solidFill>
              <a:srgbClr val="C0FEF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grpSp>
          <p:nvGrpSpPr>
            <p:cNvPr id="173" name="Group 9">
              <a:extLst>
                <a:ext uri="{FF2B5EF4-FFF2-40B4-BE49-F238E27FC236}">
                  <a16:creationId xmlns:a16="http://schemas.microsoft.com/office/drawing/2014/main" id="{2F4D69B2-1419-4ADA-853B-958A085CA2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4" y="388"/>
              <a:ext cx="376" cy="717"/>
              <a:chOff x="964" y="388"/>
              <a:chExt cx="376" cy="717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667D5087-47F1-49D3-ADA8-070E5B1D7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553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16FEC30-5D1B-486C-B6EE-3676FC7F05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47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78361CA2-3F07-4679-AE31-E933726B4C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630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1EA5DED0-3A82-446D-ACFB-DDB9A3BF65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95"/>
                <a:ext cx="85" cy="68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9762EA3F-0CF9-4631-A838-D4BE7B42F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71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D65B0CE0-52FA-4B00-B184-C693E5A3A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871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B1358E2A-6BEC-4995-B96B-F6A06ED5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1036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29735856-90DA-4580-897C-A62CA5D0B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5" y="948"/>
                <a:ext cx="85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E3536731-C725-48BD-97AF-9E67D6F89C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4" y="476"/>
                <a:ext cx="85" cy="629"/>
                <a:chOff x="964" y="476"/>
                <a:chExt cx="85" cy="629"/>
              </a:xfrm>
            </p:grpSpPr>
            <p:sp>
              <p:nvSpPr>
                <p:cNvPr id="187" name="Oval 25">
                  <a:extLst>
                    <a:ext uri="{FF2B5EF4-FFF2-40B4-BE49-F238E27FC236}">
                      <a16:creationId xmlns:a16="http://schemas.microsoft.com/office/drawing/2014/main" id="{0BC56BEA-7943-4295-B00F-2282D1DD49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553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8" name="Oval 26">
                  <a:extLst>
                    <a:ext uri="{FF2B5EF4-FFF2-40B4-BE49-F238E27FC236}">
                      <a16:creationId xmlns:a16="http://schemas.microsoft.com/office/drawing/2014/main" id="{66AEE574-2670-49A4-AEE6-A2D73D19A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47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89" name="Oval 27">
                  <a:extLst>
                    <a:ext uri="{FF2B5EF4-FFF2-40B4-BE49-F238E27FC236}">
                      <a16:creationId xmlns:a16="http://schemas.microsoft.com/office/drawing/2014/main" id="{169BB95B-6F87-4F56-93F3-F093E40776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630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0" name="Oval 28">
                  <a:extLst>
                    <a:ext uri="{FF2B5EF4-FFF2-40B4-BE49-F238E27FC236}">
                      <a16:creationId xmlns:a16="http://schemas.microsoft.com/office/drawing/2014/main" id="{D2C2CF6A-9525-48AF-AC16-9CD3FC0D14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95"/>
                  <a:ext cx="85" cy="68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1" name="Oval 29">
                  <a:extLst>
                    <a:ext uri="{FF2B5EF4-FFF2-40B4-BE49-F238E27FC236}">
                      <a16:creationId xmlns:a16="http://schemas.microsoft.com/office/drawing/2014/main" id="{0327CAAB-0416-4B0D-A452-6BE0F5DE4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71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2" name="Oval 30">
                  <a:extLst>
                    <a:ext uri="{FF2B5EF4-FFF2-40B4-BE49-F238E27FC236}">
                      <a16:creationId xmlns:a16="http://schemas.microsoft.com/office/drawing/2014/main" id="{0C06BC79-E7F4-4A8F-9648-E39590A87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871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3" name="Oval 31">
                  <a:extLst>
                    <a:ext uri="{FF2B5EF4-FFF2-40B4-BE49-F238E27FC236}">
                      <a16:creationId xmlns:a16="http://schemas.microsoft.com/office/drawing/2014/main" id="{021A93A2-5CAC-4B10-AD66-21162DC771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1036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194" name="Oval 32">
                  <a:extLst>
                    <a:ext uri="{FF2B5EF4-FFF2-40B4-BE49-F238E27FC236}">
                      <a16:creationId xmlns:a16="http://schemas.microsoft.com/office/drawing/2014/main" id="{1409BB12-DE8E-4349-B2F1-CA15D914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4" y="948"/>
                  <a:ext cx="85" cy="69"/>
                </a:xfrm>
                <a:prstGeom prst="ellipse">
                  <a:avLst/>
                </a:prstGeom>
                <a:solidFill>
                  <a:srgbClr val="00FF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US" sz="2800">
                    <a:solidFill>
                      <a:srgbClr val="0099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184" name="Oval 33">
                <a:extLst>
                  <a:ext uri="{FF2B5EF4-FFF2-40B4-BE49-F238E27FC236}">
                    <a16:creationId xmlns:a16="http://schemas.microsoft.com/office/drawing/2014/main" id="{5654C0D4-B3E9-4EAB-9A6D-04B5E5A11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5" name="Oval 34">
                <a:extLst>
                  <a:ext uri="{FF2B5EF4-FFF2-40B4-BE49-F238E27FC236}">
                    <a16:creationId xmlns:a16="http://schemas.microsoft.com/office/drawing/2014/main" id="{E93C5C48-ACD4-4AA7-AC2F-E3B8C6E08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" y="388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86" name="Oval 35">
                <a:extLst>
                  <a:ext uri="{FF2B5EF4-FFF2-40B4-BE49-F238E27FC236}">
                    <a16:creationId xmlns:a16="http://schemas.microsoft.com/office/drawing/2014/main" id="{07C9C4E4-32E4-4897-95BB-5EF8A7DE7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6" y="399"/>
                <a:ext cx="84" cy="69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2800">
                  <a:solidFill>
                    <a:srgbClr val="009900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00" name="Line 6">
            <a:extLst>
              <a:ext uri="{FF2B5EF4-FFF2-40B4-BE49-F238E27FC236}">
                <a16:creationId xmlns:a16="http://schemas.microsoft.com/office/drawing/2014/main" id="{5EECD68D-6BB9-452C-ABCC-059FED2D7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2082" y="3174352"/>
            <a:ext cx="41660" cy="6885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1" name="Line 6">
            <a:extLst>
              <a:ext uri="{FF2B5EF4-FFF2-40B4-BE49-F238E27FC236}">
                <a16:creationId xmlns:a16="http://schemas.microsoft.com/office/drawing/2014/main" id="{1A456CBB-3E57-4237-A7CA-5337F5CC7F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83703" y="3179285"/>
            <a:ext cx="41660" cy="6885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2" name="Line 6">
            <a:extLst>
              <a:ext uri="{FF2B5EF4-FFF2-40B4-BE49-F238E27FC236}">
                <a16:creationId xmlns:a16="http://schemas.microsoft.com/office/drawing/2014/main" id="{501BE410-088B-4A96-B8FC-75166E819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27425" y="3179285"/>
            <a:ext cx="34104" cy="65839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3" name="Line 6">
            <a:extLst>
              <a:ext uri="{FF2B5EF4-FFF2-40B4-BE49-F238E27FC236}">
                <a16:creationId xmlns:a16="http://schemas.microsoft.com/office/drawing/2014/main" id="{871CDFFB-E244-4046-A64B-8F10808AEB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73830" y="3175058"/>
            <a:ext cx="59799" cy="5146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05" name="Group 8">
            <a:extLst>
              <a:ext uri="{FF2B5EF4-FFF2-40B4-BE49-F238E27FC236}">
                <a16:creationId xmlns:a16="http://schemas.microsoft.com/office/drawing/2014/main" id="{7AAF5037-97EE-4C12-8741-60A13BC9E41B}"/>
              </a:ext>
            </a:extLst>
          </p:cNvPr>
          <p:cNvGrpSpPr>
            <a:grpSpLocks/>
          </p:cNvGrpSpPr>
          <p:nvPr/>
        </p:nvGrpSpPr>
        <p:grpSpPr bwMode="auto">
          <a:xfrm>
            <a:off x="7451266" y="3338374"/>
            <a:ext cx="45719" cy="204359"/>
            <a:chOff x="1486" y="2026"/>
            <a:chExt cx="86" cy="548"/>
          </a:xfrm>
        </p:grpSpPr>
        <p:grpSp>
          <p:nvGrpSpPr>
            <p:cNvPr id="206" name="Group 9">
              <a:extLst>
                <a:ext uri="{FF2B5EF4-FFF2-40B4-BE49-F238E27FC236}">
                  <a16:creationId xmlns:a16="http://schemas.microsoft.com/office/drawing/2014/main" id="{B2F84223-BFC2-497A-8BD5-46BE68759C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6" y="2026"/>
              <a:ext cx="86" cy="416"/>
              <a:chOff x="1486" y="2026"/>
              <a:chExt cx="86" cy="416"/>
            </a:xfrm>
          </p:grpSpPr>
          <p:graphicFrame>
            <p:nvGraphicFramePr>
              <p:cNvPr id="208" name="Object 10">
                <a:hlinkClick r:id="" action="ppaction://ole?verb=0"/>
                <a:extLst>
                  <a:ext uri="{FF2B5EF4-FFF2-40B4-BE49-F238E27FC236}">
                    <a16:creationId xmlns:a16="http://schemas.microsoft.com/office/drawing/2014/main" id="{6421280C-508B-4F18-913E-95E6E7211FC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759349526"/>
                  </p:ext>
                </p:extLst>
              </p:nvPr>
            </p:nvGraphicFramePr>
            <p:xfrm>
              <a:off x="1486" y="2290"/>
              <a:ext cx="86" cy="15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3" name="Clip" r:id="rId21" imgW="1422360" imgH="3054240" progId="">
                      <p:embed/>
                    </p:oleObj>
                  </mc:Choice>
                  <mc:Fallback>
                    <p:oleObj name="Clip" r:id="rId21" imgW="1422360" imgH="3054240" progId="">
                      <p:embed/>
                      <p:pic>
                        <p:nvPicPr>
                          <p:cNvPr id="208" name="Object 10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6421280C-508B-4F18-913E-95E6E7211FC1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290"/>
                            <a:ext cx="86" cy="15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9" name="Object 11">
                <a:hlinkClick r:id="" action="ppaction://ole?verb=0"/>
                <a:extLst>
                  <a:ext uri="{FF2B5EF4-FFF2-40B4-BE49-F238E27FC236}">
                    <a16:creationId xmlns:a16="http://schemas.microsoft.com/office/drawing/2014/main" id="{C0B7E71F-6898-4CB2-B248-96E2B0F7142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86" y="2158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4" name="Clip" r:id="rId15" imgW="1422360" imgH="3054240" progId="">
                      <p:embed/>
                    </p:oleObj>
                  </mc:Choice>
                  <mc:Fallback>
                    <p:oleObj name="Clip" r:id="rId15" imgW="1422360" imgH="3054240" progId="">
                      <p:embed/>
                      <p:pic>
                        <p:nvPicPr>
                          <p:cNvPr id="209" name="Object 11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C0B7E71F-6898-4CB2-B248-96E2B0F7142B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158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0" name="Object 12">
                <a:hlinkClick r:id="" action="ppaction://ole?verb=0"/>
                <a:extLst>
                  <a:ext uri="{FF2B5EF4-FFF2-40B4-BE49-F238E27FC236}">
                    <a16:creationId xmlns:a16="http://schemas.microsoft.com/office/drawing/2014/main" id="{29C23D36-071E-4B37-A32E-0A24BF09BBDE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1486" y="2026"/>
              <a:ext cx="86" cy="1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5" name="Clip" r:id="rId17" imgW="1422360" imgH="3054240" progId="">
                      <p:embed/>
                    </p:oleObj>
                  </mc:Choice>
                  <mc:Fallback>
                    <p:oleObj name="Clip" r:id="rId17" imgW="1422360" imgH="3054240" progId="">
                      <p:embed/>
                      <p:pic>
                        <p:nvPicPr>
                          <p:cNvPr id="210" name="Object 12">
                            <a:hlinkClick r:id="" action="ppaction://ole?verb=0"/>
                            <a:extLst>
                              <a:ext uri="{FF2B5EF4-FFF2-40B4-BE49-F238E27FC236}">
                                <a16:creationId xmlns:a16="http://schemas.microsoft.com/office/drawing/2014/main" id="{29C23D36-071E-4B37-A32E-0A24BF09BBDE}"/>
                              </a:ext>
                            </a:extLst>
                          </p:cNvPr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6" y="2026"/>
                            <a:ext cx="86" cy="15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07" name="Object 13">
              <a:hlinkClick r:id="" action="ppaction://ole?verb=0"/>
              <a:extLst>
                <a:ext uri="{FF2B5EF4-FFF2-40B4-BE49-F238E27FC236}">
                  <a16:creationId xmlns:a16="http://schemas.microsoft.com/office/drawing/2014/main" id="{D013AAF8-1C3B-40CA-9EB1-4DAD4B1272E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38635194"/>
                </p:ext>
              </p:extLst>
            </p:nvPr>
          </p:nvGraphicFramePr>
          <p:xfrm>
            <a:off x="1486" y="2421"/>
            <a:ext cx="86" cy="1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Clip" r:id="rId19" imgW="1422360" imgH="3054240" progId="">
                    <p:embed/>
                  </p:oleObj>
                </mc:Choice>
                <mc:Fallback>
                  <p:oleObj name="Clip" r:id="rId19" imgW="1422360" imgH="3054240" progId="">
                    <p:embed/>
                    <p:pic>
                      <p:nvPicPr>
                        <p:cNvPr id="207" name="Object 1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D013AAF8-1C3B-40CA-9EB1-4DAD4B1272E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6" y="2421"/>
                          <a:ext cx="86" cy="1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11" name="Group 35">
            <a:extLst>
              <a:ext uri="{FF2B5EF4-FFF2-40B4-BE49-F238E27FC236}">
                <a16:creationId xmlns:a16="http://schemas.microsoft.com/office/drawing/2014/main" id="{4EB60AAC-B8CB-468B-A390-28B316658BB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346117" y="3304580"/>
            <a:ext cx="54055" cy="234355"/>
            <a:chOff x="3549" y="2129"/>
            <a:chExt cx="88" cy="618"/>
          </a:xfrm>
        </p:grpSpPr>
        <p:sp>
          <p:nvSpPr>
            <p:cNvPr id="212" name="Oval 36">
              <a:extLst>
                <a:ext uri="{FF2B5EF4-FFF2-40B4-BE49-F238E27FC236}">
                  <a16:creationId xmlns:a16="http://schemas.microsoft.com/office/drawing/2014/main" id="{368DE221-CAC6-479C-9A33-A48A1B098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283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3" name="Oval 37">
              <a:extLst>
                <a:ext uri="{FF2B5EF4-FFF2-40B4-BE49-F238E27FC236}">
                  <a16:creationId xmlns:a16="http://schemas.microsoft.com/office/drawing/2014/main" id="{13818B74-AD55-409A-ACF7-10CD5FC1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206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4" name="Oval 38">
              <a:extLst>
                <a:ext uri="{FF2B5EF4-FFF2-40B4-BE49-F238E27FC236}">
                  <a16:creationId xmlns:a16="http://schemas.microsoft.com/office/drawing/2014/main" id="{6688E7C4-5ADB-42D3-9F03-19A7F0DBD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60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5" name="Oval 39">
              <a:extLst>
                <a:ext uri="{FF2B5EF4-FFF2-40B4-BE49-F238E27FC236}">
                  <a16:creationId xmlns:a16="http://schemas.microsoft.com/office/drawing/2014/main" id="{21E5ECC0-0147-40EA-938A-F9709E07A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25"/>
              <a:ext cx="85" cy="6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6" name="Oval 40">
              <a:extLst>
                <a:ext uri="{FF2B5EF4-FFF2-40B4-BE49-F238E27FC236}">
                  <a16:creationId xmlns:a16="http://schemas.microsoft.com/office/drawing/2014/main" id="{2ED27224-3BD2-424D-A12E-993FA7146A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44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7" name="Oval 41">
              <a:extLst>
                <a:ext uri="{FF2B5EF4-FFF2-40B4-BE49-F238E27FC236}">
                  <a16:creationId xmlns:a16="http://schemas.microsoft.com/office/drawing/2014/main" id="{F253E9FD-72B7-427E-8C65-EF8CFB5E8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01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8" name="Oval 42">
              <a:extLst>
                <a:ext uri="{FF2B5EF4-FFF2-40B4-BE49-F238E27FC236}">
                  <a16:creationId xmlns:a16="http://schemas.microsoft.com/office/drawing/2014/main" id="{F12CA41C-EA86-4925-8B57-0BE2E9037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678"/>
              <a:ext cx="85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  <p:sp>
          <p:nvSpPr>
            <p:cNvPr id="219" name="Oval 43">
              <a:extLst>
                <a:ext uri="{FF2B5EF4-FFF2-40B4-BE49-F238E27FC236}">
                  <a16:creationId xmlns:a16="http://schemas.microsoft.com/office/drawing/2014/main" id="{69114564-4BF5-4D5A-9505-9D953B7AD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9" y="2129"/>
              <a:ext cx="84" cy="69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800">
                <a:solidFill>
                  <a:srgbClr val="009900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81618F6-BBA4-46B2-B6D7-395D3708FDF2}"/>
              </a:ext>
            </a:extLst>
          </p:cNvPr>
          <p:cNvCxnSpPr>
            <a:cxnSpLocks/>
          </p:cNvCxnSpPr>
          <p:nvPr/>
        </p:nvCxnSpPr>
        <p:spPr>
          <a:xfrm>
            <a:off x="5357611" y="3416661"/>
            <a:ext cx="324548" cy="0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D83AAD9-875B-4106-A085-35DD44E29486}"/>
              </a:ext>
            </a:extLst>
          </p:cNvPr>
          <p:cNvCxnSpPr>
            <a:cxnSpLocks/>
          </p:cNvCxnSpPr>
          <p:nvPr/>
        </p:nvCxnSpPr>
        <p:spPr>
          <a:xfrm>
            <a:off x="6977773" y="3416661"/>
            <a:ext cx="324146" cy="0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24" name="Text Box 37">
            <a:extLst>
              <a:ext uri="{FF2B5EF4-FFF2-40B4-BE49-F238E27FC236}">
                <a16:creationId xmlns:a16="http://schemas.microsoft.com/office/drawing/2014/main" id="{0D8AE18F-94D0-4757-B82A-55A45425D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2702" y="2580057"/>
            <a:ext cx="47320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th-TH" sz="105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Virus</a:t>
            </a:r>
          </a:p>
        </p:txBody>
      </p:sp>
      <p:sp>
        <p:nvSpPr>
          <p:cNvPr id="225" name="Line 6">
            <a:extLst>
              <a:ext uri="{FF2B5EF4-FFF2-40B4-BE49-F238E27FC236}">
                <a16:creationId xmlns:a16="http://schemas.microsoft.com/office/drawing/2014/main" id="{2D40AABF-3AFD-4D61-8E42-F1B24FF5C9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69793" y="2874903"/>
            <a:ext cx="59799" cy="51465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6" name="Line 6">
            <a:extLst>
              <a:ext uri="{FF2B5EF4-FFF2-40B4-BE49-F238E27FC236}">
                <a16:creationId xmlns:a16="http://schemas.microsoft.com/office/drawing/2014/main" id="{82682AAB-F962-4103-9E22-4626393F12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0852" y="2881341"/>
            <a:ext cx="64615" cy="68637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7" name="Line 6">
            <a:extLst>
              <a:ext uri="{FF2B5EF4-FFF2-40B4-BE49-F238E27FC236}">
                <a16:creationId xmlns:a16="http://schemas.microsoft.com/office/drawing/2014/main" id="{017A16A0-7676-430E-82B7-44457D9FEE05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2069" y="2879457"/>
            <a:ext cx="50674" cy="77378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8" name="Line 6">
            <a:extLst>
              <a:ext uri="{FF2B5EF4-FFF2-40B4-BE49-F238E27FC236}">
                <a16:creationId xmlns:a16="http://schemas.microsoft.com/office/drawing/2014/main" id="{24B1D61D-10E0-4164-A4F9-15E8A702B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27202" y="2869865"/>
            <a:ext cx="56600" cy="69518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BC1086CF-98DA-4446-8328-B5CF008B7D1C}"/>
              </a:ext>
            </a:extLst>
          </p:cNvPr>
          <p:cNvCxnSpPr>
            <a:cxnSpLocks/>
          </p:cNvCxnSpPr>
          <p:nvPr/>
        </p:nvCxnSpPr>
        <p:spPr>
          <a:xfrm>
            <a:off x="2884679" y="3410093"/>
            <a:ext cx="1076686" cy="0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32" name="Picture 231">
            <a:extLst>
              <a:ext uri="{FF2B5EF4-FFF2-40B4-BE49-F238E27FC236}">
                <a16:creationId xmlns:a16="http://schemas.microsoft.com/office/drawing/2014/main" id="{A6E7B773-9EAE-4EC7-9AF8-879A73C2F9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41567" y="4223525"/>
            <a:ext cx="1680545" cy="1766069"/>
          </a:xfrm>
          <a:prstGeom prst="rect">
            <a:avLst/>
          </a:prstGeom>
        </p:spPr>
      </p:pic>
      <p:grpSp>
        <p:nvGrpSpPr>
          <p:cNvPr id="233" name="Group 5">
            <a:extLst>
              <a:ext uri="{FF2B5EF4-FFF2-40B4-BE49-F238E27FC236}">
                <a16:creationId xmlns:a16="http://schemas.microsoft.com/office/drawing/2014/main" id="{9CA29295-3DDA-4D41-9835-A79412E19716}"/>
              </a:ext>
            </a:extLst>
          </p:cNvPr>
          <p:cNvGrpSpPr>
            <a:grpSpLocks/>
          </p:cNvGrpSpPr>
          <p:nvPr/>
        </p:nvGrpSpPr>
        <p:grpSpPr bwMode="auto">
          <a:xfrm>
            <a:off x="2455824" y="4660951"/>
            <a:ext cx="4075018" cy="415603"/>
            <a:chOff x="3388" y="1147"/>
            <a:chExt cx="2926" cy="379"/>
          </a:xfrm>
        </p:grpSpPr>
        <p:sp>
          <p:nvSpPr>
            <p:cNvPr id="238" name="Text Box 7">
              <a:extLst>
                <a:ext uri="{FF2B5EF4-FFF2-40B4-BE49-F238E27FC236}">
                  <a16:creationId xmlns:a16="http://schemas.microsoft.com/office/drawing/2014/main" id="{DDB6D0E0-0710-482C-825A-1753958E1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8" y="1294"/>
              <a:ext cx="1189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th-TH" sz="10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T-lymphocytes(CD4+ cells)</a:t>
              </a:r>
              <a:endParaRPr lang="th-TH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endParaRPr>
            </a:p>
          </p:txBody>
        </p:sp>
        <p:sp>
          <p:nvSpPr>
            <p:cNvPr id="236" name="Text Box 10">
              <a:extLst>
                <a:ext uri="{FF2B5EF4-FFF2-40B4-BE49-F238E27FC236}">
                  <a16:creationId xmlns:a16="http://schemas.microsoft.com/office/drawing/2014/main" id="{45C415C5-BF54-4BDA-ABA0-3F7C040B7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2" y="1147"/>
              <a:ext cx="1452" cy="37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th-TH" sz="10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 </a:t>
              </a:r>
            </a:p>
            <a:p>
              <a:pPr eaLnBrk="0" hangingPunct="0">
                <a:defRPr/>
              </a:pPr>
              <a:r>
                <a:rPr lang="th-TH" sz="10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 CMI</a:t>
              </a:r>
              <a:r>
                <a:rPr lang="en-US" sz="105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</a:rPr>
                <a:t>  (Cell Mediated Immunity)</a:t>
              </a:r>
              <a:endParaRPr lang="th-TH" sz="105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endParaRPr>
            </a:p>
          </p:txBody>
        </p:sp>
      </p:grpSp>
      <p:sp>
        <p:nvSpPr>
          <p:cNvPr id="240" name="Rectangle 4" descr="Sphere">
            <a:extLst>
              <a:ext uri="{FF2B5EF4-FFF2-40B4-BE49-F238E27FC236}">
                <a16:creationId xmlns:a16="http://schemas.microsoft.com/office/drawing/2014/main" id="{C242662D-8811-456B-98F1-8C37EA913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67" y="4074878"/>
            <a:ext cx="263882" cy="128369"/>
          </a:xfrm>
          <a:prstGeom prst="rect">
            <a:avLst/>
          </a:prstGeom>
          <a:pattFill prst="sphere">
            <a:fgClr>
              <a:srgbClr val="FC0128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800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908C55BE-42D6-48CD-BC50-30CC71330024}"/>
              </a:ext>
            </a:extLst>
          </p:cNvPr>
          <p:cNvSpPr txBox="1"/>
          <p:nvPr/>
        </p:nvSpPr>
        <p:spPr>
          <a:xfrm>
            <a:off x="773867" y="4034145"/>
            <a:ext cx="4221623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(Exogenous antigen entered the body and encountered the APC)</a:t>
            </a:r>
            <a:endParaRPr kumimoji="0" lang="en-GB" sz="105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9B2DA237-A3C0-4ED7-9476-ACA739069867}"/>
              </a:ext>
            </a:extLst>
          </p:cNvPr>
          <p:cNvCxnSpPr/>
          <p:nvPr/>
        </p:nvCxnSpPr>
        <p:spPr>
          <a:xfrm>
            <a:off x="1905712" y="4960535"/>
            <a:ext cx="478565" cy="0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936CB716-DFF9-489F-8288-200E926208F5}"/>
              </a:ext>
            </a:extLst>
          </p:cNvPr>
          <p:cNvCxnSpPr>
            <a:cxnSpLocks/>
            <a:stCxn id="238" idx="3"/>
          </p:cNvCxnSpPr>
          <p:nvPr/>
        </p:nvCxnSpPr>
        <p:spPr>
          <a:xfrm>
            <a:off x="4111735" y="4949351"/>
            <a:ext cx="433712" cy="0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8" name="Straight Arrow Connector 247">
            <a:extLst>
              <a:ext uri="{FF2B5EF4-FFF2-40B4-BE49-F238E27FC236}">
                <a16:creationId xmlns:a16="http://schemas.microsoft.com/office/drawing/2014/main" id="{CADD5903-ED13-4C76-9F86-1E037C91910F}"/>
              </a:ext>
            </a:extLst>
          </p:cNvPr>
          <p:cNvCxnSpPr/>
          <p:nvPr/>
        </p:nvCxnSpPr>
        <p:spPr>
          <a:xfrm flipH="1">
            <a:off x="498143" y="3794078"/>
            <a:ext cx="275724" cy="240067"/>
          </a:xfrm>
          <a:prstGeom prst="straightConnector1">
            <a:avLst/>
          </a:prstGeom>
          <a:noFill/>
          <a:ln w="19050" cap="rnd">
            <a:solidFill>
              <a:schemeClr val="accent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039143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ntigen Presenting Cells"/>
          <p:cNvSpPr txBox="1"/>
          <p:nvPr/>
        </p:nvSpPr>
        <p:spPr>
          <a:xfrm>
            <a:off x="2225637" y="227840"/>
            <a:ext cx="6212803" cy="646331"/>
          </a:xfrm>
          <a:prstGeom prst="rect">
            <a:avLst/>
          </a:prstGeom>
          <a:ln w="12700">
            <a:miter lim="400000"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dirty="0"/>
              <a:t>Antigen Presenting Cells</a:t>
            </a:r>
          </a:p>
        </p:txBody>
      </p:sp>
      <p:sp>
        <p:nvSpPr>
          <p:cNvPr id="187" name="Dendritic cells and macrophages digest invading microbe and then present the antigen of the microbe to lymphocytes in lymphoid organs."/>
          <p:cNvSpPr txBox="1"/>
          <p:nvPr/>
        </p:nvSpPr>
        <p:spPr>
          <a:xfrm>
            <a:off x="205649" y="1242112"/>
            <a:ext cx="4933663" cy="830997"/>
          </a:xfrm>
          <a:prstGeom prst="rect">
            <a:avLst/>
          </a:prstGeom>
          <a:ln w="12700">
            <a:miter lim="400000"/>
          </a:ln>
          <a:effectLst>
            <a:outerShdw blurRad="190500" dist="8455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Dendritic cells and macrophages digest invading microbe</a:t>
            </a:r>
            <a:r>
              <a:rPr lang="en-US" dirty="0"/>
              <a:t>s</a:t>
            </a:r>
            <a:r>
              <a:rPr dirty="0"/>
              <a:t> and then present the antigen of the microbe to lymphocytes in lymphoid organs.</a:t>
            </a:r>
          </a:p>
        </p:txBody>
      </p:sp>
      <p:pic>
        <p:nvPicPr>
          <p:cNvPr id="188" name="BC04A751-A048-491D-945A-C31374827E69-L0-001.png" descr="BC04A751-A048-491D-945A-C31374827E69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8308" y="1007513"/>
            <a:ext cx="3613120" cy="225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55369095-CC86-47C5-AB6A-C0CAFDF64277-L0-001.jpeg" descr="55369095-CC86-47C5-AB6A-C0CAFDF64277-L0-001.jpeg">
            <a:hlinkClick r:id="rId3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063" y="2349260"/>
            <a:ext cx="5186245" cy="38896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44BDC429-53F1-4309-8A4E-545A1707B10F-L0-001.png" descr="44BDC429-53F1-4309-8A4E-545A1707B10F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9926" y="3368822"/>
            <a:ext cx="4207402" cy="29732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Endogenous &amp; Exogenous antigen"/>
          <p:cNvSpPr txBox="1"/>
          <p:nvPr/>
        </p:nvSpPr>
        <p:spPr>
          <a:xfrm>
            <a:off x="1420965" y="153745"/>
            <a:ext cx="6956389" cy="6463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381000" dist="119618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dirty="0"/>
              <a:t>Endogenous &amp; Exogenous antigen</a:t>
            </a:r>
          </a:p>
        </p:txBody>
      </p:sp>
      <p:sp>
        <p:nvSpPr>
          <p:cNvPr id="193" name="This is the difference between endogenous and exogenous antigen:"/>
          <p:cNvSpPr txBox="1"/>
          <p:nvPr/>
        </p:nvSpPr>
        <p:spPr>
          <a:xfrm>
            <a:off x="0" y="1182299"/>
            <a:ext cx="706860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dirty="0"/>
              <a:t>This is the difference between endogenous and exogenous antigen:</a:t>
            </a:r>
          </a:p>
        </p:txBody>
      </p:sp>
      <p:pic>
        <p:nvPicPr>
          <p:cNvPr id="194" name="09ACE952-65BF-4250-BAE6-F7405303E245-L0-001.jpeg" descr="09ACE952-65BF-4250-BAE6-F7405303E245-L0-001.jpe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5748" y="1685924"/>
            <a:ext cx="4414791" cy="5037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8FDF8237-A7EE-4EF7-ABDD-CAFE25225ADB-L0-001.png" descr="8FDF8237-A7EE-4EF7-ABDD-CAFE25225AD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43645" y="2068478"/>
            <a:ext cx="4410607" cy="3307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wo signals are required of activation of T cells:"/>
          <p:cNvSpPr txBox="1"/>
          <p:nvPr/>
        </p:nvSpPr>
        <p:spPr>
          <a:xfrm>
            <a:off x="263485" y="285429"/>
            <a:ext cx="7664917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r">
              <a:spcBef>
                <a:spcPts val="1000"/>
              </a:spcBef>
              <a:defRPr sz="2400">
                <a:solidFill>
                  <a:schemeClr val="accent1"/>
                </a:solidFill>
              </a:defRPr>
            </a:lvl1pPr>
          </a:lstStyle>
          <a:p>
            <a:pPr algn="l"/>
            <a:r>
              <a:rPr dirty="0"/>
              <a:t>Two signals are required </a:t>
            </a:r>
            <a:r>
              <a:rPr lang="en-US" dirty="0"/>
              <a:t>for the</a:t>
            </a:r>
            <a:r>
              <a:rPr dirty="0"/>
              <a:t> activation of T cells: </a:t>
            </a:r>
          </a:p>
        </p:txBody>
      </p:sp>
      <p:sp>
        <p:nvSpPr>
          <p:cNvPr id="198" name="First signal:"/>
          <p:cNvSpPr txBox="1"/>
          <p:nvPr/>
        </p:nvSpPr>
        <p:spPr>
          <a:xfrm>
            <a:off x="1789275" y="924436"/>
            <a:ext cx="1365775" cy="369332"/>
          </a:xfrm>
          <a:prstGeom prst="rect">
            <a:avLst/>
          </a:prstGeom>
          <a:gradFill>
            <a:gsLst>
              <a:gs pos="0">
                <a:srgbClr val="C7493F"/>
              </a:gs>
              <a:gs pos="78000">
                <a:srgbClr val="B32B18"/>
              </a:gs>
            </a:gsLst>
            <a:lin ang="5400000"/>
          </a:gra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First signal:</a:t>
            </a:r>
          </a:p>
        </p:txBody>
      </p:sp>
      <p:sp>
        <p:nvSpPr>
          <p:cNvPr id="199" name="Class II MHC + antigen – TCR…"/>
          <p:cNvSpPr txBox="1"/>
          <p:nvPr/>
        </p:nvSpPr>
        <p:spPr>
          <a:xfrm>
            <a:off x="799090" y="1787250"/>
            <a:ext cx="3346143" cy="677108"/>
          </a:xfrm>
          <a:prstGeom prst="rect">
            <a:avLst/>
          </a:prstGeom>
          <a:gradFill>
            <a:gsLst>
              <a:gs pos="0">
                <a:srgbClr val="C7493F"/>
              </a:gs>
              <a:gs pos="78000">
                <a:srgbClr val="B32B18"/>
              </a:gs>
            </a:gsLst>
            <a:lin ang="5400000"/>
          </a:gra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900">
                <a:solidFill>
                  <a:srgbClr val="FFFFFF"/>
                </a:solidFill>
              </a:defRPr>
            </a:pPr>
            <a:r>
              <a:rPr sz="1900" dirty="0"/>
              <a:t>Class II MHC + antigen – TCR</a:t>
            </a:r>
          </a:p>
          <a:p>
            <a:pPr>
              <a:defRPr sz="1900">
                <a:solidFill>
                  <a:srgbClr val="FFFFFF"/>
                </a:solidFill>
              </a:defRPr>
            </a:pPr>
            <a:r>
              <a:rPr sz="1900" dirty="0"/>
              <a:t>     IL-1, LFA-1 with ICAM </a:t>
            </a:r>
          </a:p>
        </p:txBody>
      </p:sp>
      <p:sp>
        <p:nvSpPr>
          <p:cNvPr id="200" name="Second signal (Costimulatory signal)"/>
          <p:cNvSpPr txBox="1"/>
          <p:nvPr/>
        </p:nvSpPr>
        <p:spPr>
          <a:xfrm>
            <a:off x="5198534" y="932131"/>
            <a:ext cx="3785988" cy="353943"/>
          </a:xfrm>
          <a:prstGeom prst="rect">
            <a:avLst/>
          </a:prstGeom>
          <a:gradFill>
            <a:gsLst>
              <a:gs pos="0">
                <a:srgbClr val="C7493F"/>
              </a:gs>
              <a:gs pos="78000">
                <a:srgbClr val="B32B18"/>
              </a:gs>
            </a:gsLst>
            <a:lin ang="5400000"/>
          </a:gra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r>
              <a:rPr dirty="0"/>
              <a:t>Second signal (Costimulatory signal)</a:t>
            </a:r>
          </a:p>
        </p:txBody>
      </p:sp>
      <p:sp>
        <p:nvSpPr>
          <p:cNvPr id="201" name="B7 on APC interacts with CD28 on lymphocyte"/>
          <p:cNvSpPr txBox="1"/>
          <p:nvPr/>
        </p:nvSpPr>
        <p:spPr>
          <a:xfrm>
            <a:off x="5497442" y="1800730"/>
            <a:ext cx="3188172" cy="646331"/>
          </a:xfrm>
          <a:prstGeom prst="rect">
            <a:avLst/>
          </a:prstGeom>
          <a:gradFill>
            <a:gsLst>
              <a:gs pos="0">
                <a:srgbClr val="C7493F"/>
              </a:gs>
              <a:gs pos="78000">
                <a:srgbClr val="B32B18"/>
              </a:gs>
            </a:gsLst>
            <a:lin ang="5400000"/>
          </a:gra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B7 on APC interacts with CD28 on lymphocyte</a:t>
            </a:r>
          </a:p>
        </p:txBody>
      </p:sp>
      <p:sp>
        <p:nvSpPr>
          <p:cNvPr id="202" name="Doctor question :…"/>
          <p:cNvSpPr txBox="1"/>
          <p:nvPr/>
        </p:nvSpPr>
        <p:spPr>
          <a:xfrm>
            <a:off x="263485" y="2957840"/>
            <a:ext cx="2339307" cy="1092607"/>
          </a:xfrm>
          <a:prstGeom prst="rect">
            <a:avLst/>
          </a:prstGeom>
          <a:solidFill>
            <a:srgbClr val="FFFFFF"/>
          </a:solidFill>
          <a:ln w="19050" cap="rnd">
            <a:solidFill>
              <a:schemeClr val="accent1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300">
                <a:solidFill>
                  <a:srgbClr val="67AC39"/>
                </a:solidFill>
              </a:defRPr>
            </a:pPr>
            <a:r>
              <a:rPr sz="1300" dirty="0"/>
              <a:t>Doctor</a:t>
            </a:r>
            <a:r>
              <a:rPr lang="en-US" sz="1300" dirty="0"/>
              <a:t>’s</a:t>
            </a:r>
            <a:r>
              <a:rPr sz="1300" dirty="0"/>
              <a:t> question: </a:t>
            </a:r>
          </a:p>
          <a:p>
            <a:pPr>
              <a:defRPr sz="1300">
                <a:solidFill>
                  <a:srgbClr val="67AC39"/>
                </a:solidFill>
              </a:defRPr>
            </a:pPr>
            <a:r>
              <a:rPr sz="1300" dirty="0"/>
              <a:t>Is there any possibility </a:t>
            </a:r>
            <a:r>
              <a:rPr lang="en-US" sz="1300" dirty="0"/>
              <a:t>for</a:t>
            </a:r>
            <a:r>
              <a:rPr sz="1300" dirty="0"/>
              <a:t> T-cells </a:t>
            </a:r>
            <a:r>
              <a:rPr lang="en-US" sz="1300" dirty="0"/>
              <a:t>to activate </a:t>
            </a:r>
            <a:r>
              <a:rPr sz="1300" dirty="0"/>
              <a:t>without the second signal?</a:t>
            </a:r>
          </a:p>
          <a:p>
            <a:pPr>
              <a:defRPr sz="1300">
                <a:solidFill>
                  <a:srgbClr val="67AC39"/>
                </a:solidFill>
              </a:defRPr>
            </a:pPr>
            <a:r>
              <a:rPr lang="en-US" sz="1300" dirty="0"/>
              <a:t>Answer: </a:t>
            </a:r>
            <a:r>
              <a:rPr sz="1300" dirty="0"/>
              <a:t>Impossible </a:t>
            </a:r>
          </a:p>
        </p:txBody>
      </p:sp>
      <p:pic>
        <p:nvPicPr>
          <p:cNvPr id="203" name="397180CC-2AD6-4884-A687-54F0D7CFA789-L0-001.png" descr="397180CC-2AD6-4884-A687-54F0D7CFA789-L0-001.png">
            <a:hlinkClick r:id="rId2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84772" y="2931682"/>
            <a:ext cx="5165312" cy="38739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4B2621DE-91F3-4DA4-80C4-2388A5A4155E-L0-001.jpeg" descr="4B2621DE-91F3-4DA4-80C4-2388A5A4155E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441" y="4470224"/>
            <a:ext cx="2538463" cy="20598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For more explanation:"/>
          <p:cNvSpPr txBox="1"/>
          <p:nvPr/>
        </p:nvSpPr>
        <p:spPr>
          <a:xfrm>
            <a:off x="113231" y="466099"/>
            <a:ext cx="3286623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500">
                <a:solidFill>
                  <a:srgbClr val="9A9A9A"/>
                </a:solidFill>
              </a:defRPr>
            </a:lvl1pPr>
          </a:lstStyle>
          <a:p>
            <a:r>
              <a:rPr lang="en-US" dirty="0"/>
              <a:t>Illustrative Diagram:</a:t>
            </a:r>
            <a:endParaRPr dirty="0"/>
          </a:p>
        </p:txBody>
      </p:sp>
      <p:pic>
        <p:nvPicPr>
          <p:cNvPr id="207" name="9D2C75C8-50F9-4939-891C-3A6004A62BCC-L0-001.jpeg" descr="9D2C75C8-50F9-4939-891C-3A6004A62BC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54" y="1240553"/>
            <a:ext cx="9126173" cy="45630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 lymphocytes (&quot;T cells&quot;): CMI"/>
          <p:cNvSpPr txBox="1"/>
          <p:nvPr/>
        </p:nvSpPr>
        <p:spPr>
          <a:xfrm>
            <a:off x="179843" y="298510"/>
            <a:ext cx="5070320" cy="492443"/>
          </a:xfrm>
          <a:prstGeom prst="rect">
            <a:avLst/>
          </a:prstGeom>
          <a:solidFill>
            <a:schemeClr val="accent1">
              <a:satOff val="-11126"/>
              <a:lumOff val="13627"/>
            </a:schemeClr>
          </a:solidFill>
          <a:ln w="19050" cap="rnd">
            <a:solidFill>
              <a:srgbClr val="3D7518"/>
            </a:solidFill>
          </a:ln>
          <a:effectLst>
            <a:outerShdw blurRad="127000" dir="27000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600" b="1">
                <a:solidFill>
                  <a:srgbClr val="F7FDF4"/>
                </a:solidFill>
              </a:defRPr>
            </a:lvl1pPr>
          </a:lstStyle>
          <a:p>
            <a:r>
              <a:t>T lymphocytes ("T cells"): CMI </a:t>
            </a:r>
          </a:p>
        </p:txBody>
      </p:sp>
      <p:sp>
        <p:nvSpPr>
          <p:cNvPr id="210" name="Subsets include:"/>
          <p:cNvSpPr txBox="1"/>
          <p:nvPr/>
        </p:nvSpPr>
        <p:spPr>
          <a:xfrm>
            <a:off x="241694" y="881105"/>
            <a:ext cx="2334933" cy="461665"/>
          </a:xfrm>
          <a:prstGeom prst="rect">
            <a:avLst/>
          </a:prstGeom>
          <a:ln w="12700">
            <a:miter lim="400000"/>
          </a:ln>
          <a:effectLst>
            <a:outerShdw blurRad="101600" dist="25400" dir="5400000" rotWithShape="0">
              <a:srgbClr val="000000">
                <a:alpha val="75000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1D2D0D"/>
                </a:solidFill>
              </a:defRPr>
            </a:lvl1pPr>
          </a:lstStyle>
          <a:p>
            <a:r>
              <a:rPr dirty="0"/>
              <a:t>Subsets include:</a:t>
            </a:r>
          </a:p>
        </p:txBody>
      </p:sp>
      <p:sp>
        <p:nvSpPr>
          <p:cNvPr id="211" name="– CD4+ helper T cells enhance CMI and…"/>
          <p:cNvSpPr txBox="1"/>
          <p:nvPr/>
        </p:nvSpPr>
        <p:spPr>
          <a:xfrm>
            <a:off x="241694" y="1342770"/>
            <a:ext cx="5423308" cy="1446550"/>
          </a:xfrm>
          <a:prstGeom prst="rect">
            <a:avLst/>
          </a:prstGeom>
          <a:solidFill>
            <a:schemeClr val="accent1">
              <a:satOff val="-11126"/>
              <a:lumOff val="13627"/>
            </a:schemeClr>
          </a:solidFill>
          <a:ln w="19050" cap="rnd">
            <a:solidFill>
              <a:srgbClr val="3D7518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 b="1">
                <a:solidFill>
                  <a:srgbClr val="FFFFFF"/>
                </a:solidFill>
              </a:defRPr>
            </a:pPr>
            <a:r>
              <a:rPr sz="2200" dirty="0"/>
              <a:t>– CD4+ helper T cells enhance CMI and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sz="2200" dirty="0"/>
              <a:t>production of antibodies by B cells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sz="2200" dirty="0"/>
              <a:t> – CD8+ cytotoxic T lymphocytes (CTLs)</a:t>
            </a:r>
          </a:p>
          <a:p>
            <a:pPr>
              <a:defRPr sz="2200" b="1">
                <a:solidFill>
                  <a:srgbClr val="FFFFFF"/>
                </a:solidFill>
              </a:defRPr>
            </a:pPr>
            <a:r>
              <a:rPr sz="2200" dirty="0"/>
              <a:t>that kill virus-infected and tumor cells</a:t>
            </a:r>
          </a:p>
        </p:txBody>
      </p:sp>
      <p:sp>
        <p:nvSpPr>
          <p:cNvPr id="212" name="Doctor note:…"/>
          <p:cNvSpPr txBox="1"/>
          <p:nvPr/>
        </p:nvSpPr>
        <p:spPr>
          <a:xfrm>
            <a:off x="5902167" y="216007"/>
            <a:ext cx="2824451" cy="5755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 b="1">
                <a:solidFill>
                  <a:srgbClr val="88CB55"/>
                </a:solidFill>
              </a:defRPr>
            </a:pPr>
            <a:r>
              <a:rPr sz="1600" dirty="0"/>
              <a:t>Doctor</a:t>
            </a:r>
            <a:r>
              <a:rPr lang="en-US" sz="1600" dirty="0"/>
              <a:t>’s</a:t>
            </a:r>
            <a:r>
              <a:rPr sz="1600" dirty="0"/>
              <a:t> note:</a:t>
            </a:r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r>
              <a:rPr sz="1600" dirty="0"/>
              <a:t>T-cells that enhance CMI </a:t>
            </a:r>
            <a:r>
              <a:rPr lang="en-US" sz="1600" dirty="0"/>
              <a:t>are </a:t>
            </a:r>
            <a:r>
              <a:rPr sz="1600" dirty="0"/>
              <a:t>also called inflammatory T-cells </a:t>
            </a:r>
            <a:r>
              <a:rPr lang="en-US" sz="1600" dirty="0"/>
              <a:t>(</a:t>
            </a:r>
            <a:r>
              <a:rPr sz="1600" dirty="0"/>
              <a:t>TH1</a:t>
            </a:r>
            <a:r>
              <a:rPr lang="en-US" sz="1600" dirty="0"/>
              <a:t>)</a:t>
            </a:r>
            <a:r>
              <a:rPr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r>
              <a:rPr sz="1600" dirty="0"/>
              <a:t>T-cells that enhanc</a:t>
            </a:r>
            <a:r>
              <a:rPr lang="en-US" sz="1600" dirty="0"/>
              <a:t>e </a:t>
            </a:r>
            <a:r>
              <a:rPr sz="1600" dirty="0"/>
              <a:t> </a:t>
            </a:r>
            <a:r>
              <a:rPr lang="en-US" sz="1600" dirty="0"/>
              <a:t>p</a:t>
            </a:r>
            <a:r>
              <a:rPr sz="1600" dirty="0"/>
              <a:t>roduction of antibodies </a:t>
            </a:r>
            <a:r>
              <a:rPr lang="en-US" sz="1600" dirty="0"/>
              <a:t>are </a:t>
            </a:r>
            <a:r>
              <a:rPr sz="1600" dirty="0"/>
              <a:t>also called inflammatory T-cells </a:t>
            </a:r>
            <a:r>
              <a:rPr lang="en-US" sz="1600" dirty="0"/>
              <a:t>(</a:t>
            </a:r>
            <a:r>
              <a:rPr sz="1600" dirty="0"/>
              <a:t>TH2</a:t>
            </a:r>
            <a:r>
              <a:rPr lang="en-US" sz="1600" dirty="0"/>
              <a:t>)</a:t>
            </a:r>
            <a:r>
              <a:rPr sz="1600" dirty="0"/>
              <a:t>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r>
              <a:rPr lang="en-GB" sz="1600" dirty="0"/>
              <a:t>IL2 is considered a cytokines and it's important in the regulation of the response action. It's also important in differentiation and maturation.</a:t>
            </a:r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r>
              <a:rPr lang="en-GB" dirty="0"/>
              <a:t>Interferons are important in fighting viral disease </a:t>
            </a:r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  <a:defRPr sz="1600" b="1">
                <a:solidFill>
                  <a:srgbClr val="88CB55"/>
                </a:solidFill>
              </a:defRPr>
            </a:pPr>
            <a:endParaRPr sz="1600" dirty="0"/>
          </a:p>
        </p:txBody>
      </p:sp>
      <p:sp>
        <p:nvSpPr>
          <p:cNvPr id="213" name="Out come of T helper cell activation:"/>
          <p:cNvSpPr txBox="1"/>
          <p:nvPr/>
        </p:nvSpPr>
        <p:spPr>
          <a:xfrm>
            <a:off x="225832" y="3243352"/>
            <a:ext cx="5633913" cy="477054"/>
          </a:xfrm>
          <a:prstGeom prst="rect">
            <a:avLst/>
          </a:prstGeom>
          <a:solidFill>
            <a:schemeClr val="accent1">
              <a:satOff val="-11126"/>
              <a:lumOff val="13627"/>
            </a:schemeClr>
          </a:solidFill>
          <a:ln w="19050" cap="rnd">
            <a:solidFill>
              <a:srgbClr val="3D7518"/>
            </a:solidFill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b="1">
                <a:solidFill>
                  <a:srgbClr val="FFFFFF"/>
                </a:solidFill>
              </a:defRPr>
            </a:lvl1pPr>
          </a:lstStyle>
          <a:p>
            <a:r>
              <a:t>Out come of T helper cell activation:</a:t>
            </a:r>
          </a:p>
        </p:txBody>
      </p:sp>
      <p:sp>
        <p:nvSpPr>
          <p:cNvPr id="214" name="Production of IL-2 and its receptor"/>
          <p:cNvSpPr txBox="1"/>
          <p:nvPr/>
        </p:nvSpPr>
        <p:spPr>
          <a:xfrm>
            <a:off x="725848" y="4229533"/>
            <a:ext cx="3667027" cy="369332"/>
          </a:xfrm>
          <a:prstGeom prst="rect">
            <a:avLst/>
          </a:prstGeom>
          <a:blipFill>
            <a:blip r:embed="rId2"/>
          </a:blip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dirty="0"/>
              <a:t>Production of IL-2 and its receptor</a:t>
            </a:r>
          </a:p>
        </p:txBody>
      </p:sp>
      <p:sp>
        <p:nvSpPr>
          <p:cNvPr id="215" name="Production of Interferons"/>
          <p:cNvSpPr txBox="1"/>
          <p:nvPr/>
        </p:nvSpPr>
        <p:spPr>
          <a:xfrm>
            <a:off x="5320401" y="5441356"/>
            <a:ext cx="3245921" cy="415498"/>
          </a:xfrm>
          <a:prstGeom prst="rect">
            <a:avLst/>
          </a:prstGeom>
          <a:blipFill>
            <a:blip r:embed="rId2"/>
          </a:blip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Production of Interferons</a:t>
            </a:r>
          </a:p>
        </p:txBody>
      </p:sp>
      <p:sp>
        <p:nvSpPr>
          <p:cNvPr id="216" name="IL-2 is also know as T cell growth factor"/>
          <p:cNvSpPr txBox="1"/>
          <p:nvPr/>
        </p:nvSpPr>
        <p:spPr>
          <a:xfrm>
            <a:off x="1440786" y="5403229"/>
            <a:ext cx="2237149" cy="230832"/>
          </a:xfrm>
          <a:prstGeom prst="rect">
            <a:avLst/>
          </a:prstGeom>
          <a:solidFill>
            <a:schemeClr val="accent5">
              <a:satOff val="-17548"/>
              <a:lumOff val="28235"/>
            </a:schemeClr>
          </a:soli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r>
              <a:t>IL-2 is also know as T cell growth factor</a:t>
            </a:r>
          </a:p>
        </p:txBody>
      </p:sp>
      <p:sp>
        <p:nvSpPr>
          <p:cNvPr id="217" name="Proliferation of antigen specific T cells"/>
          <p:cNvSpPr txBox="1"/>
          <p:nvPr/>
        </p:nvSpPr>
        <p:spPr>
          <a:xfrm>
            <a:off x="1500898" y="5819306"/>
            <a:ext cx="2116924" cy="230832"/>
          </a:xfrm>
          <a:prstGeom prst="rect">
            <a:avLst/>
          </a:prstGeom>
          <a:solidFill>
            <a:schemeClr val="accent5">
              <a:satOff val="-17548"/>
              <a:lumOff val="28235"/>
            </a:schemeClr>
          </a:soli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Proliferation of antigen specific T cells</a:t>
            </a:r>
          </a:p>
        </p:txBody>
      </p:sp>
      <p:sp>
        <p:nvSpPr>
          <p:cNvPr id="218" name="Effector and regulatory cells are produced along with…"/>
          <p:cNvSpPr txBox="1"/>
          <p:nvPr/>
        </p:nvSpPr>
        <p:spPr>
          <a:xfrm>
            <a:off x="1121789" y="4786541"/>
            <a:ext cx="2875144" cy="369332"/>
          </a:xfrm>
          <a:prstGeom prst="rect">
            <a:avLst/>
          </a:prstGeom>
          <a:solidFill>
            <a:schemeClr val="accent5">
              <a:satOff val="-17548"/>
              <a:lumOff val="28235"/>
            </a:schemeClr>
          </a:soli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900">
                <a:solidFill>
                  <a:srgbClr val="FFFFFF"/>
                </a:solidFill>
              </a:defRPr>
            </a:pPr>
            <a:r>
              <a:rPr sz="900"/>
              <a:t>Effector and regulatory cells are produced along with</a:t>
            </a:r>
          </a:p>
          <a:p>
            <a:pPr>
              <a:defRPr sz="900">
                <a:solidFill>
                  <a:srgbClr val="FFFFFF"/>
                </a:solidFill>
              </a:defRPr>
            </a:pPr>
            <a:r>
              <a:rPr sz="900"/>
              <a:t>“memory” cells </a:t>
            </a:r>
          </a:p>
        </p:txBody>
      </p:sp>
      <p:sp>
        <p:nvSpPr>
          <p:cNvPr id="219" name="IL-2 also stimulates CD8 cytotoxic cells"/>
          <p:cNvSpPr txBox="1"/>
          <p:nvPr/>
        </p:nvSpPr>
        <p:spPr>
          <a:xfrm>
            <a:off x="1500898" y="6235383"/>
            <a:ext cx="2116924" cy="230832"/>
          </a:xfrm>
          <a:prstGeom prst="rect">
            <a:avLst/>
          </a:prstGeom>
          <a:solidFill>
            <a:schemeClr val="accent5">
              <a:satOff val="-17548"/>
              <a:lumOff val="28235"/>
            </a:schemeClr>
          </a:soli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IL-2 also stimulates CD8 cytotoxic cells</a:t>
            </a:r>
          </a:p>
        </p:txBody>
      </p:sp>
      <p:sp>
        <p:nvSpPr>
          <p:cNvPr id="220" name="Enhances anti-microbial activity of macrophages"/>
          <p:cNvSpPr txBox="1"/>
          <p:nvPr/>
        </p:nvSpPr>
        <p:spPr>
          <a:xfrm>
            <a:off x="5634028" y="6137866"/>
            <a:ext cx="2618664" cy="230832"/>
          </a:xfrm>
          <a:prstGeom prst="rect">
            <a:avLst/>
          </a:prstGeom>
          <a:solidFill>
            <a:schemeClr val="accent5">
              <a:satOff val="-17548"/>
              <a:lumOff val="14117"/>
            </a:schemeClr>
          </a:solidFill>
          <a:ln w="12700" cap="rnd">
            <a:solidFill>
              <a:schemeClr val="accent5"/>
            </a:solidFill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r>
              <a:t>Enhances anti-microbial activity of macrophages</a:t>
            </a:r>
          </a:p>
        </p:txBody>
      </p:sp>
      <p:sp>
        <p:nvSpPr>
          <p:cNvPr id="221" name="Line"/>
          <p:cNvSpPr/>
          <p:nvPr/>
        </p:nvSpPr>
        <p:spPr>
          <a:xfrm flipV="1">
            <a:off x="4930270" y="4229533"/>
            <a:ext cx="1" cy="2571872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092848" y="-12005"/>
            <a:ext cx="6267450" cy="1171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3662" tIns="46037" rIns="93662" bIns="46037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Granuloma Formation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(Chronic Inflammation, e.g. TB)</a:t>
            </a:r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print"/>
          <a:srcRect l="1361" r="1532" b="29729"/>
          <a:stretch>
            <a:fillRect/>
          </a:stretch>
        </p:blipFill>
        <p:spPr bwMode="auto">
          <a:xfrm>
            <a:off x="6702007" y="3451677"/>
            <a:ext cx="2411413" cy="31270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51813-DC98-4D2D-A7F1-768E99BBC40A}"/>
              </a:ext>
            </a:extLst>
          </p:cNvPr>
          <p:cNvSpPr txBox="1"/>
          <p:nvPr/>
        </p:nvSpPr>
        <p:spPr>
          <a:xfrm>
            <a:off x="258791" y="115957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FF0000"/>
                </a:solidFill>
              </a:rPr>
              <a:t>What you see is:</a:t>
            </a:r>
          </a:p>
          <a:p>
            <a:r>
              <a:rPr lang="en-GB" sz="1100" dirty="0"/>
              <a:t>A group of microphages with macrobacteria inside it. Still propping response (inflammation), so it can get populated by Th1 that will form granulomas.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E695A2-AD02-425E-A5EC-05647F738747}"/>
              </a:ext>
            </a:extLst>
          </p:cNvPr>
          <p:cNvSpPr txBox="1"/>
          <p:nvPr/>
        </p:nvSpPr>
        <p:spPr>
          <a:xfrm>
            <a:off x="258791" y="2251348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What is happening:</a:t>
            </a:r>
          </a:p>
          <a:p>
            <a:r>
              <a:rPr lang="en-GB" sz="1200" dirty="0"/>
              <a:t>It’s an APC in an intracellular organism, and because it’s an APC, MHC class II will be exposed, that will lead to activation of T-helper cells (CD4).</a:t>
            </a:r>
          </a:p>
          <a:p>
            <a:r>
              <a:rPr lang="en-GB" sz="1200" dirty="0"/>
              <a:t>since it’s Intracellular it will do a CMI response (Th1 inflammatory T-helper cell that will mediate chronic inflammation).</a:t>
            </a:r>
          </a:p>
          <a:p>
            <a:r>
              <a:rPr lang="en-GB" sz="1200" dirty="0"/>
              <a:t>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3A8B462-8F11-4FED-A672-87C972A08316}"/>
              </a:ext>
            </a:extLst>
          </p:cNvPr>
          <p:cNvSpPr txBox="1">
            <a:spLocks noChangeArrowheads="1"/>
          </p:cNvSpPr>
          <p:nvPr/>
        </p:nvSpPr>
        <p:spPr>
          <a:xfrm>
            <a:off x="186612" y="3451677"/>
            <a:ext cx="3722916" cy="579147"/>
          </a:xfrm>
          <a:prstGeom prst="rect">
            <a:avLst/>
          </a:prstGeom>
        </p:spPr>
        <p:txBody>
          <a:bodyPr/>
          <a:lstStyle/>
          <a:p>
            <a:pPr defTabSz="914400" hangingPunct="1">
              <a:spcBef>
                <a:spcPct val="0"/>
              </a:spcBef>
              <a:defRPr/>
            </a:pPr>
            <a:r>
              <a:rPr lang="en-US" sz="1600" b="1" kern="1200" dirty="0">
                <a:solidFill>
                  <a:schemeClr val="accent2">
                    <a:lumMod val="75000"/>
                  </a:schemeClr>
                </a:solidFill>
                <a:latin typeface="Arial Rounded MT Bold" pitchFamily="34" charset="0"/>
                <a:ea typeface="+mj-ea"/>
                <a:cs typeface="+mj-cs"/>
              </a:rPr>
              <a:t>Outcome of T helper cell activation</a:t>
            </a:r>
            <a:endParaRPr lang="en-US" sz="1600" kern="1200" dirty="0">
              <a:solidFill>
                <a:schemeClr val="accent2">
                  <a:lumMod val="75000"/>
                </a:schemeClr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24E4326-1EB6-4207-9B4D-435BD751A5B8}"/>
              </a:ext>
            </a:extLst>
          </p:cNvPr>
          <p:cNvSpPr txBox="1">
            <a:spLocks noChangeArrowheads="1"/>
          </p:cNvSpPr>
          <p:nvPr/>
        </p:nvSpPr>
        <p:spPr>
          <a:xfrm>
            <a:off x="258791" y="4030824"/>
            <a:ext cx="6629400" cy="1471314"/>
          </a:xfrm>
          <a:prstGeom prst="rect">
            <a:avLst/>
          </a:prstGeom>
        </p:spPr>
        <p:txBody>
          <a:bodyPr/>
          <a:lstStyle/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b="1" kern="1200" dirty="0">
                <a:solidFill>
                  <a:srgbClr val="0033CC"/>
                </a:solidFill>
                <a:latin typeface="Trebuchet MS" panose="020B0603020202020204" pitchFamily="34" charset="0"/>
                <a:ea typeface="+mn-ea"/>
                <a:cs typeface="+mn-cs"/>
              </a:rPr>
              <a:t>Memory T cells</a:t>
            </a:r>
            <a:endParaRPr lang="en-US" sz="2800" b="1" kern="1200" dirty="0">
              <a:solidFill>
                <a:srgbClr val="0033CC"/>
              </a:solidFill>
              <a:latin typeface="Trebuchet MS" panose="020B0603020202020204" pitchFamily="34" charset="0"/>
              <a:ea typeface="+mn-ea"/>
              <a:cs typeface="+mn-cs"/>
            </a:endParaRP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Respond 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rapidly</a:t>
            </a: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 for many years after initial exposure to antigen.</a:t>
            </a: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A large number of memory cells are produced so that the 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secondary response (future encounter with the same </a:t>
            </a:r>
            <a:r>
              <a:rPr lang="en-US" sz="1200" dirty="0">
                <a:solidFill>
                  <a:srgbClr val="FF0000"/>
                </a:solidFill>
                <a:latin typeface="Trebuchet MS" panose="020B0603020202020204" pitchFamily="34" charset="0"/>
              </a:rPr>
              <a:t>antigen)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is greater than the primary.</a:t>
            </a: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Memory cells 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live for many years </a:t>
            </a: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and have the capacity to multiply.</a:t>
            </a: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They are activated by </a:t>
            </a:r>
            <a:r>
              <a:rPr lang="en-US" sz="1200" kern="1200" dirty="0">
                <a:solidFill>
                  <a:srgbClr val="FF0000"/>
                </a:solidFill>
                <a:latin typeface="Trebuchet MS" panose="020B0603020202020204" pitchFamily="34" charset="0"/>
                <a:ea typeface="+mn-ea"/>
                <a:cs typeface="+mn-cs"/>
              </a:rPr>
              <a:t>smaller amounts of antigen.</a:t>
            </a: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200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rPr>
              <a:t>They produce greater amounts of interleukins.</a:t>
            </a:r>
          </a:p>
          <a:p>
            <a:pPr marL="342900" indent="-342900" defTabSz="914400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800" kern="1200" dirty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5BCB0-0B88-43C3-B225-BA4F794BC1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70" y="573782"/>
            <a:ext cx="3489648" cy="262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535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0000FF"/>
      </a:hlink>
      <a:folHlink>
        <a:srgbClr val="FF00FF"/>
      </a:folHlink>
    </a:clrScheme>
    <a:fontScheme name="Face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rnd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9050" cap="rnd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</TotalTime>
  <Words>858</Words>
  <Application>Microsoft Office PowerPoint</Application>
  <PresentationFormat>Widescreen</PresentationFormat>
  <Paragraphs>212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(null)</vt:lpstr>
      <vt:lpstr>Arial</vt:lpstr>
      <vt:lpstr>Arial</vt:lpstr>
      <vt:lpstr>Arial Rounded MT Bold</vt:lpstr>
      <vt:lpstr>Bell MT</vt:lpstr>
      <vt:lpstr>Bernard MT Condensed</vt:lpstr>
      <vt:lpstr>Brush Script MT</vt:lpstr>
      <vt:lpstr>Calibri</vt:lpstr>
      <vt:lpstr>Comic Sans MS</vt:lpstr>
      <vt:lpstr>Helvetica</vt:lpstr>
      <vt:lpstr>Helvetica Neue</vt:lpstr>
      <vt:lpstr>Roboto-Regular</vt:lpstr>
      <vt:lpstr>Trebuchet MS</vt:lpstr>
      <vt:lpstr>Facet</vt:lpstr>
      <vt:lpstr>Clip</vt:lpstr>
      <vt:lpstr> Immunology Teamwork 437</vt:lpstr>
      <vt:lpstr>Cell Mediated Immunity (CMI)</vt:lpstr>
      <vt:lpstr>Biologic Importance of MHC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Al-Kadi</dc:creator>
  <cp:lastModifiedBy>Dana Al-Kadi</cp:lastModifiedBy>
  <cp:revision>28</cp:revision>
  <dcterms:modified xsi:type="dcterms:W3CDTF">2017-11-05T18:12:32Z</dcterms:modified>
</cp:coreProperties>
</file>