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ink/ink1.xml" ContentType="application/inkml+xml"/>
  <Override PartName="/ppt/ink/ink2.xml" ContentType="application/inkml+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3.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11.jpg" ContentType="image/jpg"/>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22"/>
  </p:notesMasterIdLst>
  <p:handoutMasterIdLst>
    <p:handoutMasterId r:id="rId23"/>
  </p:handoutMasterIdLst>
  <p:sldIdLst>
    <p:sldId id="258" r:id="rId2"/>
    <p:sldId id="257" r:id="rId3"/>
    <p:sldId id="262" r:id="rId4"/>
    <p:sldId id="259" r:id="rId5"/>
    <p:sldId id="261"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7" r:id="rId20"/>
    <p:sldId id="276" r:id="rId21"/>
  </p:sldIdLst>
  <p:sldSz cx="12192000" cy="6858000"/>
  <p:notesSz cx="9144000" cy="6858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8F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12" autoAdjust="0"/>
    <p:restoredTop sz="89462" autoAdjust="0"/>
  </p:normalViewPr>
  <p:slideViewPr>
    <p:cSldViewPr snapToGrid="0">
      <p:cViewPr>
        <p:scale>
          <a:sx n="49" d="100"/>
          <a:sy n="49" d="100"/>
        </p:scale>
        <p:origin x="1707" y="741"/>
      </p:cViewPr>
      <p:guideLst/>
    </p:cSldViewPr>
  </p:slideViewPr>
  <p:notesTextViewPr>
    <p:cViewPr>
      <p:scale>
        <a:sx n="1" d="1"/>
        <a:sy n="1" d="1"/>
      </p:scale>
      <p:origin x="0" y="0"/>
    </p:cViewPr>
  </p:notesTextViewPr>
  <p:notesViewPr>
    <p:cSldViewPr snapToGrid="0">
      <p:cViewPr varScale="1">
        <p:scale>
          <a:sx n="75" d="100"/>
          <a:sy n="75" d="100"/>
        </p:scale>
        <p:origin x="189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72DDFB-758B-42B9-ACD1-C046C2966FFB}" type="doc">
      <dgm:prSet loTypeId="urn:microsoft.com/office/officeart/2005/8/layout/lProcess3" loCatId="process" qsTypeId="urn:microsoft.com/office/officeart/2005/8/quickstyle/simple4" qsCatId="simple" csTypeId="urn:microsoft.com/office/officeart/2005/8/colors/colorful3" csCatId="colorful" phldr="1"/>
      <dgm:spPr/>
      <dgm:t>
        <a:bodyPr/>
        <a:lstStyle/>
        <a:p>
          <a:pPr rtl="1"/>
          <a:endParaRPr lang="ar-SA"/>
        </a:p>
      </dgm:t>
    </dgm:pt>
    <dgm:pt modelId="{916CFA1D-4DAC-4F34-A863-8A4DA2D5318D}">
      <dgm:prSet/>
      <dgm:spPr/>
      <dgm:t>
        <a:bodyPr/>
        <a:lstStyle/>
        <a:p>
          <a:pPr algn="ctr" rtl="1"/>
          <a:r>
            <a:rPr lang="en-US" b="1" dirty="0"/>
            <a:t>Spherical / Oval ,  e.g. Cocci</a:t>
          </a:r>
          <a:endParaRPr lang="ar-SA" b="1" dirty="0"/>
        </a:p>
      </dgm:t>
    </dgm:pt>
    <dgm:pt modelId="{C43163A9-C855-44BF-BAAB-F1783E5C2CAB}" type="parTrans" cxnId="{D15BABA8-1108-4B0C-83E3-E13C0B06E10D}">
      <dgm:prSet/>
      <dgm:spPr/>
      <dgm:t>
        <a:bodyPr/>
        <a:lstStyle/>
        <a:p>
          <a:pPr rtl="1"/>
          <a:endParaRPr lang="ar-SA"/>
        </a:p>
      </dgm:t>
    </dgm:pt>
    <dgm:pt modelId="{090CF6D3-73B1-4493-B233-4F099355257A}" type="sibTrans" cxnId="{D15BABA8-1108-4B0C-83E3-E13C0B06E10D}">
      <dgm:prSet/>
      <dgm:spPr/>
      <dgm:t>
        <a:bodyPr/>
        <a:lstStyle/>
        <a:p>
          <a:pPr rtl="1"/>
          <a:endParaRPr lang="ar-SA"/>
        </a:p>
      </dgm:t>
    </dgm:pt>
    <dgm:pt modelId="{EA3A0C66-E020-4F83-826A-C116F49E4B55}">
      <dgm:prSet/>
      <dgm:spPr/>
      <dgm:t>
        <a:bodyPr/>
        <a:lstStyle/>
        <a:p>
          <a:pPr algn="ctr" rtl="1"/>
          <a:r>
            <a:rPr lang="en-US" b="1" dirty="0"/>
            <a:t>Rods , e.g. Bacilli</a:t>
          </a:r>
          <a:endParaRPr lang="ar-SA" b="1" dirty="0"/>
        </a:p>
      </dgm:t>
    </dgm:pt>
    <dgm:pt modelId="{5D210F5E-9E74-460D-92FE-84D79EE1FE78}" type="parTrans" cxnId="{CBA38B2C-58E5-4077-9A47-E235F5CCBE41}">
      <dgm:prSet/>
      <dgm:spPr/>
      <dgm:t>
        <a:bodyPr/>
        <a:lstStyle/>
        <a:p>
          <a:pPr rtl="1"/>
          <a:endParaRPr lang="ar-SA"/>
        </a:p>
      </dgm:t>
    </dgm:pt>
    <dgm:pt modelId="{95F346D9-9346-4CD0-A0D0-ED3E129083F4}" type="sibTrans" cxnId="{CBA38B2C-58E5-4077-9A47-E235F5CCBE41}">
      <dgm:prSet/>
      <dgm:spPr/>
      <dgm:t>
        <a:bodyPr/>
        <a:lstStyle/>
        <a:p>
          <a:pPr rtl="1"/>
          <a:endParaRPr lang="ar-SA"/>
        </a:p>
      </dgm:t>
    </dgm:pt>
    <dgm:pt modelId="{EC770CA1-ED35-44CD-B5A4-7252C9546BA9}">
      <dgm:prSet/>
      <dgm:spPr/>
      <dgm:t>
        <a:bodyPr/>
        <a:lstStyle/>
        <a:p>
          <a:pPr algn="ctr" rtl="1"/>
          <a:r>
            <a:rPr lang="en-US" b="1" dirty="0"/>
            <a:t>Very short Bacilli , e.g. Coccobacilli</a:t>
          </a:r>
          <a:endParaRPr lang="ar-SA" b="1" dirty="0"/>
        </a:p>
      </dgm:t>
    </dgm:pt>
    <dgm:pt modelId="{3119C7E2-784A-4ED9-9D54-B2677178655F}" type="parTrans" cxnId="{A807D57C-1601-47FC-A939-69B10D6CD8E4}">
      <dgm:prSet/>
      <dgm:spPr/>
      <dgm:t>
        <a:bodyPr/>
        <a:lstStyle/>
        <a:p>
          <a:pPr rtl="1"/>
          <a:endParaRPr lang="ar-SA"/>
        </a:p>
      </dgm:t>
    </dgm:pt>
    <dgm:pt modelId="{2676CE0D-4805-4562-93F4-D21B251F60E5}" type="sibTrans" cxnId="{A807D57C-1601-47FC-A939-69B10D6CD8E4}">
      <dgm:prSet/>
      <dgm:spPr/>
      <dgm:t>
        <a:bodyPr/>
        <a:lstStyle/>
        <a:p>
          <a:pPr rtl="1"/>
          <a:endParaRPr lang="ar-SA"/>
        </a:p>
      </dgm:t>
    </dgm:pt>
    <dgm:pt modelId="{C8696635-F1FB-49C3-9E3B-EF8D14BCDC95}">
      <dgm:prSet/>
      <dgm:spPr/>
      <dgm:t>
        <a:bodyPr/>
        <a:lstStyle/>
        <a:p>
          <a:pPr algn="ctr" rtl="1"/>
          <a:r>
            <a:rPr lang="en-US" b="1" dirty="0"/>
            <a:t>Tapered  end , e.g. Fusiform</a:t>
          </a:r>
          <a:endParaRPr lang="ar-SA" b="1" dirty="0"/>
        </a:p>
      </dgm:t>
    </dgm:pt>
    <dgm:pt modelId="{7875625B-D00D-4DCF-B613-D8DAE8C38F48}" type="parTrans" cxnId="{EAC9B383-47BC-4116-8A93-24B8AC14477E}">
      <dgm:prSet/>
      <dgm:spPr/>
      <dgm:t>
        <a:bodyPr/>
        <a:lstStyle/>
        <a:p>
          <a:pPr rtl="1"/>
          <a:endParaRPr lang="ar-SA"/>
        </a:p>
      </dgm:t>
    </dgm:pt>
    <dgm:pt modelId="{2EF4D243-B2B2-427F-8CCF-918F2100397A}" type="sibTrans" cxnId="{EAC9B383-47BC-4116-8A93-24B8AC14477E}">
      <dgm:prSet/>
      <dgm:spPr/>
      <dgm:t>
        <a:bodyPr/>
        <a:lstStyle/>
        <a:p>
          <a:pPr rtl="1"/>
          <a:endParaRPr lang="ar-SA"/>
        </a:p>
      </dgm:t>
    </dgm:pt>
    <dgm:pt modelId="{61260996-97FB-4035-AD88-1212E8586240}">
      <dgm:prSet/>
      <dgm:spPr/>
      <dgm:t>
        <a:bodyPr/>
        <a:lstStyle/>
        <a:p>
          <a:pPr algn="ctr" rtl="1"/>
          <a:r>
            <a:rPr lang="en-US" b="1" dirty="0"/>
            <a:t>Club-shaped / Curved , e.g. Vibrio</a:t>
          </a:r>
          <a:endParaRPr lang="ar-SA" b="1" dirty="0"/>
        </a:p>
      </dgm:t>
    </dgm:pt>
    <dgm:pt modelId="{9BE43B4B-08E1-49B8-B4A1-24431BC0D5CF}" type="parTrans" cxnId="{800280A3-10A7-4CC9-81F5-E6D6E4106BF7}">
      <dgm:prSet/>
      <dgm:spPr/>
      <dgm:t>
        <a:bodyPr/>
        <a:lstStyle/>
        <a:p>
          <a:pPr rtl="1"/>
          <a:endParaRPr lang="ar-SA"/>
        </a:p>
      </dgm:t>
    </dgm:pt>
    <dgm:pt modelId="{93BCB143-9F7F-434E-933F-6E8C661E35CD}" type="sibTrans" cxnId="{800280A3-10A7-4CC9-81F5-E6D6E4106BF7}">
      <dgm:prSet/>
      <dgm:spPr/>
      <dgm:t>
        <a:bodyPr/>
        <a:lstStyle/>
        <a:p>
          <a:pPr rtl="1"/>
          <a:endParaRPr lang="ar-SA"/>
        </a:p>
      </dgm:t>
    </dgm:pt>
    <dgm:pt modelId="{822EDAA9-CE8A-4DB2-8BD0-83BEDDFFCC49}">
      <dgm:prSet/>
      <dgm:spPr/>
      <dgm:t>
        <a:bodyPr/>
        <a:lstStyle/>
        <a:p>
          <a:pPr algn="ctr" rtl="1"/>
          <a:r>
            <a:rPr lang="en-US" b="1" dirty="0"/>
            <a:t>Helical / Spiral , e.g. Spirochetes</a:t>
          </a:r>
          <a:endParaRPr lang="ar-SA" b="1" dirty="0"/>
        </a:p>
      </dgm:t>
    </dgm:pt>
    <dgm:pt modelId="{FE3672EA-11C7-4B55-8CD0-7C230F9548C3}" type="parTrans" cxnId="{ED722D20-F3F3-46A2-A5B5-23691C3A0E96}">
      <dgm:prSet/>
      <dgm:spPr/>
      <dgm:t>
        <a:bodyPr/>
        <a:lstStyle/>
        <a:p>
          <a:pPr rtl="1"/>
          <a:endParaRPr lang="ar-SA"/>
        </a:p>
      </dgm:t>
    </dgm:pt>
    <dgm:pt modelId="{2A113D61-6747-4F23-B44A-AFC29C206A0E}" type="sibTrans" cxnId="{ED722D20-F3F3-46A2-A5B5-23691C3A0E96}">
      <dgm:prSet/>
      <dgm:spPr/>
      <dgm:t>
        <a:bodyPr/>
        <a:lstStyle/>
        <a:p>
          <a:pPr rtl="1"/>
          <a:endParaRPr lang="ar-SA"/>
        </a:p>
      </dgm:t>
    </dgm:pt>
    <dgm:pt modelId="{18FDA171-2A34-47AF-A0DA-152E4931EB1A}" type="pres">
      <dgm:prSet presAssocID="{1C72DDFB-758B-42B9-ACD1-C046C2966FFB}" presName="Name0" presStyleCnt="0">
        <dgm:presLayoutVars>
          <dgm:chPref val="3"/>
          <dgm:dir/>
          <dgm:animLvl val="lvl"/>
          <dgm:resizeHandles/>
        </dgm:presLayoutVars>
      </dgm:prSet>
      <dgm:spPr/>
    </dgm:pt>
    <dgm:pt modelId="{5F82881C-2F31-4DC8-96C0-8CFC560940B1}" type="pres">
      <dgm:prSet presAssocID="{916CFA1D-4DAC-4F34-A863-8A4DA2D5318D}" presName="horFlow" presStyleCnt="0"/>
      <dgm:spPr/>
    </dgm:pt>
    <dgm:pt modelId="{E628E5F5-9551-4EF6-912F-EEE7C0DEEE43}" type="pres">
      <dgm:prSet presAssocID="{916CFA1D-4DAC-4F34-A863-8A4DA2D5318D}" presName="bigChev" presStyleLbl="node1" presStyleIdx="0" presStyleCnt="6" custScaleX="121000" custScaleY="121000"/>
      <dgm:spPr/>
    </dgm:pt>
    <dgm:pt modelId="{9F1A8AFE-784F-430E-B47B-42F552C3E784}" type="pres">
      <dgm:prSet presAssocID="{916CFA1D-4DAC-4F34-A863-8A4DA2D5318D}" presName="vSp" presStyleCnt="0"/>
      <dgm:spPr/>
    </dgm:pt>
    <dgm:pt modelId="{C40E59AC-7E0B-4D60-AA14-B90B8E3A3E0B}" type="pres">
      <dgm:prSet presAssocID="{EA3A0C66-E020-4F83-826A-C116F49E4B55}" presName="horFlow" presStyleCnt="0"/>
      <dgm:spPr/>
    </dgm:pt>
    <dgm:pt modelId="{913202D5-30A0-44CE-A172-450E43801CA6}" type="pres">
      <dgm:prSet presAssocID="{EA3A0C66-E020-4F83-826A-C116F49E4B55}" presName="bigChev" presStyleLbl="node1" presStyleIdx="1" presStyleCnt="6" custScaleX="121000" custScaleY="121000"/>
      <dgm:spPr/>
    </dgm:pt>
    <dgm:pt modelId="{F0BA601F-4825-4B77-8348-180784D2F56A}" type="pres">
      <dgm:prSet presAssocID="{EA3A0C66-E020-4F83-826A-C116F49E4B55}" presName="vSp" presStyleCnt="0"/>
      <dgm:spPr/>
    </dgm:pt>
    <dgm:pt modelId="{89FC32FC-5A39-4189-9050-5B6D2F303242}" type="pres">
      <dgm:prSet presAssocID="{EC770CA1-ED35-44CD-B5A4-7252C9546BA9}" presName="horFlow" presStyleCnt="0"/>
      <dgm:spPr/>
    </dgm:pt>
    <dgm:pt modelId="{9DDC282F-4F45-44EA-8064-D1E3987BCECF}" type="pres">
      <dgm:prSet presAssocID="{EC770CA1-ED35-44CD-B5A4-7252C9546BA9}" presName="bigChev" presStyleLbl="node1" presStyleIdx="2" presStyleCnt="6" custScaleX="121000" custScaleY="121000"/>
      <dgm:spPr/>
    </dgm:pt>
    <dgm:pt modelId="{5548F085-9366-40C0-9B50-9E7FE586188B}" type="pres">
      <dgm:prSet presAssocID="{EC770CA1-ED35-44CD-B5A4-7252C9546BA9}" presName="vSp" presStyleCnt="0"/>
      <dgm:spPr/>
    </dgm:pt>
    <dgm:pt modelId="{929700CF-B42E-47C0-99D6-858143FA50F5}" type="pres">
      <dgm:prSet presAssocID="{C8696635-F1FB-49C3-9E3B-EF8D14BCDC95}" presName="horFlow" presStyleCnt="0"/>
      <dgm:spPr/>
    </dgm:pt>
    <dgm:pt modelId="{27FB92EC-F817-42F9-BCB5-2364A2A9214C}" type="pres">
      <dgm:prSet presAssocID="{C8696635-F1FB-49C3-9E3B-EF8D14BCDC95}" presName="bigChev" presStyleLbl="node1" presStyleIdx="3" presStyleCnt="6" custScaleX="121000" custScaleY="121000"/>
      <dgm:spPr/>
    </dgm:pt>
    <dgm:pt modelId="{1520D340-73D7-49DD-A049-646A3671F978}" type="pres">
      <dgm:prSet presAssocID="{C8696635-F1FB-49C3-9E3B-EF8D14BCDC95}" presName="vSp" presStyleCnt="0"/>
      <dgm:spPr/>
    </dgm:pt>
    <dgm:pt modelId="{6748D565-E7C8-488B-B8D7-A0122C0FF877}" type="pres">
      <dgm:prSet presAssocID="{61260996-97FB-4035-AD88-1212E8586240}" presName="horFlow" presStyleCnt="0"/>
      <dgm:spPr/>
    </dgm:pt>
    <dgm:pt modelId="{38582BBD-536A-4CCD-BBA9-D98AC7C52A2C}" type="pres">
      <dgm:prSet presAssocID="{61260996-97FB-4035-AD88-1212E8586240}" presName="bigChev" presStyleLbl="node1" presStyleIdx="4" presStyleCnt="6" custScaleX="121000" custScaleY="121000"/>
      <dgm:spPr/>
    </dgm:pt>
    <dgm:pt modelId="{96E42B87-D44F-4AE4-A7C2-AC26160FE8FA}" type="pres">
      <dgm:prSet presAssocID="{61260996-97FB-4035-AD88-1212E8586240}" presName="vSp" presStyleCnt="0"/>
      <dgm:spPr/>
    </dgm:pt>
    <dgm:pt modelId="{F6E17665-C4F9-48C1-91C6-E9DA081C2D98}" type="pres">
      <dgm:prSet presAssocID="{822EDAA9-CE8A-4DB2-8BD0-83BEDDFFCC49}" presName="horFlow" presStyleCnt="0"/>
      <dgm:spPr/>
    </dgm:pt>
    <dgm:pt modelId="{688F0110-AB66-41B2-BDA8-043861F9B77D}" type="pres">
      <dgm:prSet presAssocID="{822EDAA9-CE8A-4DB2-8BD0-83BEDDFFCC49}" presName="bigChev" presStyleLbl="node1" presStyleIdx="5" presStyleCnt="6" custScaleX="121000" custScaleY="121000"/>
      <dgm:spPr/>
    </dgm:pt>
  </dgm:ptLst>
  <dgm:cxnLst>
    <dgm:cxn modelId="{23A27408-2E85-4BE5-A490-1C75B88AFE87}" type="presOf" srcId="{EA3A0C66-E020-4F83-826A-C116F49E4B55}" destId="{913202D5-30A0-44CE-A172-450E43801CA6}" srcOrd="0" destOrd="0" presId="urn:microsoft.com/office/officeart/2005/8/layout/lProcess3"/>
    <dgm:cxn modelId="{81167010-B61A-4D2A-B979-5B7A3A630D67}" type="presOf" srcId="{1C72DDFB-758B-42B9-ACD1-C046C2966FFB}" destId="{18FDA171-2A34-47AF-A0DA-152E4931EB1A}" srcOrd="0" destOrd="0" presId="urn:microsoft.com/office/officeart/2005/8/layout/lProcess3"/>
    <dgm:cxn modelId="{ED722D20-F3F3-46A2-A5B5-23691C3A0E96}" srcId="{1C72DDFB-758B-42B9-ACD1-C046C2966FFB}" destId="{822EDAA9-CE8A-4DB2-8BD0-83BEDDFFCC49}" srcOrd="5" destOrd="0" parTransId="{FE3672EA-11C7-4B55-8CD0-7C230F9548C3}" sibTransId="{2A113D61-6747-4F23-B44A-AFC29C206A0E}"/>
    <dgm:cxn modelId="{43B4AF22-59FE-4B89-83D3-CADC350A9129}" type="presOf" srcId="{C8696635-F1FB-49C3-9E3B-EF8D14BCDC95}" destId="{27FB92EC-F817-42F9-BCB5-2364A2A9214C}" srcOrd="0" destOrd="0" presId="urn:microsoft.com/office/officeart/2005/8/layout/lProcess3"/>
    <dgm:cxn modelId="{CBA38B2C-58E5-4077-9A47-E235F5CCBE41}" srcId="{1C72DDFB-758B-42B9-ACD1-C046C2966FFB}" destId="{EA3A0C66-E020-4F83-826A-C116F49E4B55}" srcOrd="1" destOrd="0" parTransId="{5D210F5E-9E74-460D-92FE-84D79EE1FE78}" sibTransId="{95F346D9-9346-4CD0-A0D0-ED3E129083F4}"/>
    <dgm:cxn modelId="{0EE77C4D-9AC4-41D2-B584-79351CB81CB8}" type="presOf" srcId="{61260996-97FB-4035-AD88-1212E8586240}" destId="{38582BBD-536A-4CCD-BBA9-D98AC7C52A2C}" srcOrd="0" destOrd="0" presId="urn:microsoft.com/office/officeart/2005/8/layout/lProcess3"/>
    <dgm:cxn modelId="{EBA66459-6421-4275-9AFE-2EC1CD17F51F}" type="presOf" srcId="{EC770CA1-ED35-44CD-B5A4-7252C9546BA9}" destId="{9DDC282F-4F45-44EA-8064-D1E3987BCECF}" srcOrd="0" destOrd="0" presId="urn:microsoft.com/office/officeart/2005/8/layout/lProcess3"/>
    <dgm:cxn modelId="{97F6D979-1374-4B90-AE92-DA22855EEF30}" type="presOf" srcId="{822EDAA9-CE8A-4DB2-8BD0-83BEDDFFCC49}" destId="{688F0110-AB66-41B2-BDA8-043861F9B77D}" srcOrd="0" destOrd="0" presId="urn:microsoft.com/office/officeart/2005/8/layout/lProcess3"/>
    <dgm:cxn modelId="{A807D57C-1601-47FC-A939-69B10D6CD8E4}" srcId="{1C72DDFB-758B-42B9-ACD1-C046C2966FFB}" destId="{EC770CA1-ED35-44CD-B5A4-7252C9546BA9}" srcOrd="2" destOrd="0" parTransId="{3119C7E2-784A-4ED9-9D54-B2677178655F}" sibTransId="{2676CE0D-4805-4562-93F4-D21B251F60E5}"/>
    <dgm:cxn modelId="{EAC9B383-47BC-4116-8A93-24B8AC14477E}" srcId="{1C72DDFB-758B-42B9-ACD1-C046C2966FFB}" destId="{C8696635-F1FB-49C3-9E3B-EF8D14BCDC95}" srcOrd="3" destOrd="0" parTransId="{7875625B-D00D-4DCF-B613-D8DAE8C38F48}" sibTransId="{2EF4D243-B2B2-427F-8CCF-918F2100397A}"/>
    <dgm:cxn modelId="{800280A3-10A7-4CC9-81F5-E6D6E4106BF7}" srcId="{1C72DDFB-758B-42B9-ACD1-C046C2966FFB}" destId="{61260996-97FB-4035-AD88-1212E8586240}" srcOrd="4" destOrd="0" parTransId="{9BE43B4B-08E1-49B8-B4A1-24431BC0D5CF}" sibTransId="{93BCB143-9F7F-434E-933F-6E8C661E35CD}"/>
    <dgm:cxn modelId="{D15BABA8-1108-4B0C-83E3-E13C0B06E10D}" srcId="{1C72DDFB-758B-42B9-ACD1-C046C2966FFB}" destId="{916CFA1D-4DAC-4F34-A863-8A4DA2D5318D}" srcOrd="0" destOrd="0" parTransId="{C43163A9-C855-44BF-BAAB-F1783E5C2CAB}" sibTransId="{090CF6D3-73B1-4493-B233-4F099355257A}"/>
    <dgm:cxn modelId="{006327E9-222C-44CC-9B22-B8BED5CF6B54}" type="presOf" srcId="{916CFA1D-4DAC-4F34-A863-8A4DA2D5318D}" destId="{E628E5F5-9551-4EF6-912F-EEE7C0DEEE43}" srcOrd="0" destOrd="0" presId="urn:microsoft.com/office/officeart/2005/8/layout/lProcess3"/>
    <dgm:cxn modelId="{C72752D9-A835-4CB1-B56F-5FC46778D2FA}" type="presParOf" srcId="{18FDA171-2A34-47AF-A0DA-152E4931EB1A}" destId="{5F82881C-2F31-4DC8-96C0-8CFC560940B1}" srcOrd="0" destOrd="0" presId="urn:microsoft.com/office/officeart/2005/8/layout/lProcess3"/>
    <dgm:cxn modelId="{9B06660B-5E59-43CC-873A-13C97F68FF75}" type="presParOf" srcId="{5F82881C-2F31-4DC8-96C0-8CFC560940B1}" destId="{E628E5F5-9551-4EF6-912F-EEE7C0DEEE43}" srcOrd="0" destOrd="0" presId="urn:microsoft.com/office/officeart/2005/8/layout/lProcess3"/>
    <dgm:cxn modelId="{46D89CB6-B018-4BD1-B356-872162A9CBD6}" type="presParOf" srcId="{18FDA171-2A34-47AF-A0DA-152E4931EB1A}" destId="{9F1A8AFE-784F-430E-B47B-42F552C3E784}" srcOrd="1" destOrd="0" presId="urn:microsoft.com/office/officeart/2005/8/layout/lProcess3"/>
    <dgm:cxn modelId="{7AF00CD1-7E8E-4C39-A3D7-0EA86E9B8684}" type="presParOf" srcId="{18FDA171-2A34-47AF-A0DA-152E4931EB1A}" destId="{C40E59AC-7E0B-4D60-AA14-B90B8E3A3E0B}" srcOrd="2" destOrd="0" presId="urn:microsoft.com/office/officeart/2005/8/layout/lProcess3"/>
    <dgm:cxn modelId="{88031477-CF45-45B6-80BF-11686C3B152B}" type="presParOf" srcId="{C40E59AC-7E0B-4D60-AA14-B90B8E3A3E0B}" destId="{913202D5-30A0-44CE-A172-450E43801CA6}" srcOrd="0" destOrd="0" presId="urn:microsoft.com/office/officeart/2005/8/layout/lProcess3"/>
    <dgm:cxn modelId="{B1C8FBE0-3D58-4AF9-84A0-4FF874FE36B0}" type="presParOf" srcId="{18FDA171-2A34-47AF-A0DA-152E4931EB1A}" destId="{F0BA601F-4825-4B77-8348-180784D2F56A}" srcOrd="3" destOrd="0" presId="urn:microsoft.com/office/officeart/2005/8/layout/lProcess3"/>
    <dgm:cxn modelId="{3DABA9C9-00A2-420B-B937-0385AD4BB9D9}" type="presParOf" srcId="{18FDA171-2A34-47AF-A0DA-152E4931EB1A}" destId="{89FC32FC-5A39-4189-9050-5B6D2F303242}" srcOrd="4" destOrd="0" presId="urn:microsoft.com/office/officeart/2005/8/layout/lProcess3"/>
    <dgm:cxn modelId="{3898FC95-0B87-440A-B71A-ABA3424E8333}" type="presParOf" srcId="{89FC32FC-5A39-4189-9050-5B6D2F303242}" destId="{9DDC282F-4F45-44EA-8064-D1E3987BCECF}" srcOrd="0" destOrd="0" presId="urn:microsoft.com/office/officeart/2005/8/layout/lProcess3"/>
    <dgm:cxn modelId="{BE91E61B-10EA-4E6B-A239-152D87980719}" type="presParOf" srcId="{18FDA171-2A34-47AF-A0DA-152E4931EB1A}" destId="{5548F085-9366-40C0-9B50-9E7FE586188B}" srcOrd="5" destOrd="0" presId="urn:microsoft.com/office/officeart/2005/8/layout/lProcess3"/>
    <dgm:cxn modelId="{A256A2CB-5773-4172-91EA-54FF581FAEDC}" type="presParOf" srcId="{18FDA171-2A34-47AF-A0DA-152E4931EB1A}" destId="{929700CF-B42E-47C0-99D6-858143FA50F5}" srcOrd="6" destOrd="0" presId="urn:microsoft.com/office/officeart/2005/8/layout/lProcess3"/>
    <dgm:cxn modelId="{EB63C28D-4A93-4A2C-B7B6-B50EB1FD80B2}" type="presParOf" srcId="{929700CF-B42E-47C0-99D6-858143FA50F5}" destId="{27FB92EC-F817-42F9-BCB5-2364A2A9214C}" srcOrd="0" destOrd="0" presId="urn:microsoft.com/office/officeart/2005/8/layout/lProcess3"/>
    <dgm:cxn modelId="{D9F408E7-7E95-4F94-92F0-0CE44939C63C}" type="presParOf" srcId="{18FDA171-2A34-47AF-A0DA-152E4931EB1A}" destId="{1520D340-73D7-49DD-A049-646A3671F978}" srcOrd="7" destOrd="0" presId="urn:microsoft.com/office/officeart/2005/8/layout/lProcess3"/>
    <dgm:cxn modelId="{4CBD7D60-423B-4EF9-82AA-7268849C322F}" type="presParOf" srcId="{18FDA171-2A34-47AF-A0DA-152E4931EB1A}" destId="{6748D565-E7C8-488B-B8D7-A0122C0FF877}" srcOrd="8" destOrd="0" presId="urn:microsoft.com/office/officeart/2005/8/layout/lProcess3"/>
    <dgm:cxn modelId="{71C54FAC-037E-40E7-B5B2-E902793C7D8C}" type="presParOf" srcId="{6748D565-E7C8-488B-B8D7-A0122C0FF877}" destId="{38582BBD-536A-4CCD-BBA9-D98AC7C52A2C}" srcOrd="0" destOrd="0" presId="urn:microsoft.com/office/officeart/2005/8/layout/lProcess3"/>
    <dgm:cxn modelId="{3DFC858D-DF14-4966-90BE-48CB4EF6AE10}" type="presParOf" srcId="{18FDA171-2A34-47AF-A0DA-152E4931EB1A}" destId="{96E42B87-D44F-4AE4-A7C2-AC26160FE8FA}" srcOrd="9" destOrd="0" presId="urn:microsoft.com/office/officeart/2005/8/layout/lProcess3"/>
    <dgm:cxn modelId="{14F6DA18-02C4-4D78-87BC-9925173DB87D}" type="presParOf" srcId="{18FDA171-2A34-47AF-A0DA-152E4931EB1A}" destId="{F6E17665-C4F9-48C1-91C6-E9DA081C2D98}" srcOrd="10" destOrd="0" presId="urn:microsoft.com/office/officeart/2005/8/layout/lProcess3"/>
    <dgm:cxn modelId="{81A151A1-3E49-4A9B-9DC7-4C7623345D9A}" type="presParOf" srcId="{F6E17665-C4F9-48C1-91C6-E9DA081C2D98}" destId="{688F0110-AB66-41B2-BDA8-043861F9B77D}"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80015C-1E11-42B6-8757-4D4B1C724D82}" type="doc">
      <dgm:prSet loTypeId="urn:microsoft.com/office/officeart/2005/8/layout/vList5" loCatId="list" qsTypeId="urn:microsoft.com/office/officeart/2005/8/quickstyle/simple2" qsCatId="simple" csTypeId="urn:microsoft.com/office/officeart/2005/8/colors/colorful3" csCatId="colorful" phldr="1"/>
      <dgm:spPr/>
      <dgm:t>
        <a:bodyPr/>
        <a:lstStyle/>
        <a:p>
          <a:pPr rtl="1"/>
          <a:endParaRPr lang="ar-SA"/>
        </a:p>
      </dgm:t>
    </dgm:pt>
    <dgm:pt modelId="{3F2E1A64-6425-40A6-907D-0FBFD5606ABC}">
      <dgm:prSet custT="1"/>
      <dgm:spPr/>
      <dgm:t>
        <a:bodyPr/>
        <a:lstStyle/>
        <a:p>
          <a:pPr rtl="0"/>
          <a:r>
            <a:rPr lang="en-US" sz="1600" b="0" dirty="0"/>
            <a:t>Bacteria is a </a:t>
          </a:r>
          <a:r>
            <a:rPr lang="en-US" sz="1600" b="0" dirty="0">
              <a:solidFill>
                <a:schemeClr val="tx1">
                  <a:lumMod val="95000"/>
                  <a:lumOff val="5000"/>
                </a:schemeClr>
              </a:solidFill>
            </a:rPr>
            <a:t>Prokaryote </a:t>
          </a:r>
          <a:r>
            <a:rPr lang="en-US" sz="1600" b="0" dirty="0"/>
            <a:t>(has a primitive nucleus):</a:t>
          </a:r>
          <a:endParaRPr lang="ar-SA" sz="1600" b="0" dirty="0"/>
        </a:p>
      </dgm:t>
    </dgm:pt>
    <dgm:pt modelId="{98A84817-B07B-490F-A76F-AC6516AB1B85}" type="parTrans" cxnId="{AEDE0D37-1863-4E0C-9A35-266B6E0967BB}">
      <dgm:prSet/>
      <dgm:spPr/>
      <dgm:t>
        <a:bodyPr/>
        <a:lstStyle/>
        <a:p>
          <a:pPr rtl="1"/>
          <a:endParaRPr lang="ar-SA"/>
        </a:p>
      </dgm:t>
    </dgm:pt>
    <dgm:pt modelId="{E8466039-83B0-4ACC-9348-563D2B7939EE}" type="sibTrans" cxnId="{AEDE0D37-1863-4E0C-9A35-266B6E0967BB}">
      <dgm:prSet/>
      <dgm:spPr/>
      <dgm:t>
        <a:bodyPr/>
        <a:lstStyle/>
        <a:p>
          <a:pPr rtl="1"/>
          <a:endParaRPr lang="ar-SA"/>
        </a:p>
      </dgm:t>
    </dgm:pt>
    <dgm:pt modelId="{9DCA9E79-23F5-4D17-89BE-19E6614B5DBA}">
      <dgm:prSet custT="1"/>
      <dgm:spPr/>
      <dgm:t>
        <a:bodyPr/>
        <a:lstStyle/>
        <a:p>
          <a:pPr rtl="0"/>
          <a:r>
            <a:rPr lang="en-US" sz="1600" b="0" dirty="0"/>
            <a:t>One chromosome </a:t>
          </a:r>
          <a:endParaRPr lang="ar-SA" sz="1600" b="0" dirty="0"/>
        </a:p>
      </dgm:t>
    </dgm:pt>
    <dgm:pt modelId="{13FF744A-99DF-4B6A-A4E2-341EB3CAF024}" type="parTrans" cxnId="{C2841564-95B6-47E3-A4CB-5A9523066EDA}">
      <dgm:prSet/>
      <dgm:spPr/>
      <dgm:t>
        <a:bodyPr/>
        <a:lstStyle/>
        <a:p>
          <a:pPr rtl="1"/>
          <a:endParaRPr lang="ar-SA"/>
        </a:p>
      </dgm:t>
    </dgm:pt>
    <dgm:pt modelId="{3C145A11-8BA8-4D91-9824-091F8B205244}" type="sibTrans" cxnId="{C2841564-95B6-47E3-A4CB-5A9523066EDA}">
      <dgm:prSet/>
      <dgm:spPr/>
      <dgm:t>
        <a:bodyPr/>
        <a:lstStyle/>
        <a:p>
          <a:pPr rtl="1"/>
          <a:endParaRPr lang="ar-SA"/>
        </a:p>
      </dgm:t>
    </dgm:pt>
    <dgm:pt modelId="{B69C92F4-78D7-445B-B3B1-DC221F1A6C2E}">
      <dgm:prSet custT="1"/>
      <dgm:spPr/>
      <dgm:t>
        <a:bodyPr/>
        <a:lstStyle/>
        <a:p>
          <a:pPr rtl="0"/>
          <a:r>
            <a:rPr lang="en-US" sz="1600" b="0" dirty="0"/>
            <a:t>No nuclear membrane</a:t>
          </a:r>
          <a:endParaRPr lang="ar-SA" sz="1600" b="0" dirty="0"/>
        </a:p>
      </dgm:t>
    </dgm:pt>
    <dgm:pt modelId="{D247DDEA-3168-40E7-878E-6F0D079A2FA9}" type="parTrans" cxnId="{55D12FAD-51E7-47AF-A589-C28DAFB2FFB3}">
      <dgm:prSet/>
      <dgm:spPr/>
      <dgm:t>
        <a:bodyPr/>
        <a:lstStyle/>
        <a:p>
          <a:pPr rtl="1"/>
          <a:endParaRPr lang="ar-SA"/>
        </a:p>
      </dgm:t>
    </dgm:pt>
    <dgm:pt modelId="{1BCB4BF1-D23D-44C8-A4FC-5490A87CCCD9}" type="sibTrans" cxnId="{55D12FAD-51E7-47AF-A589-C28DAFB2FFB3}">
      <dgm:prSet/>
      <dgm:spPr/>
      <dgm:t>
        <a:bodyPr/>
        <a:lstStyle/>
        <a:p>
          <a:pPr rtl="1"/>
          <a:endParaRPr lang="ar-SA"/>
        </a:p>
      </dgm:t>
    </dgm:pt>
    <dgm:pt modelId="{50FA8F70-6BD7-4A1D-9506-897E54B36DE3}">
      <dgm:prSet custT="1"/>
      <dgm:spPr/>
      <dgm:t>
        <a:bodyPr/>
        <a:lstStyle/>
        <a:p>
          <a:pPr rtl="0"/>
          <a:r>
            <a:rPr lang="en-US" sz="1600" b="0" dirty="0"/>
            <a:t> No mitochondria</a:t>
          </a:r>
          <a:endParaRPr lang="ar-SA" sz="1600" b="0" dirty="0"/>
        </a:p>
      </dgm:t>
    </dgm:pt>
    <dgm:pt modelId="{36FCF783-80DF-4ADB-A95F-8A4C85339B77}" type="parTrans" cxnId="{4D5BD5E2-1C66-4CB4-9281-223AB1ACB6AE}">
      <dgm:prSet/>
      <dgm:spPr/>
      <dgm:t>
        <a:bodyPr/>
        <a:lstStyle/>
        <a:p>
          <a:pPr rtl="1"/>
          <a:endParaRPr lang="ar-SA"/>
        </a:p>
      </dgm:t>
    </dgm:pt>
    <dgm:pt modelId="{3C1FDDD5-C6E2-4863-B7AF-BFA283BD1316}" type="sibTrans" cxnId="{4D5BD5E2-1C66-4CB4-9281-223AB1ACB6AE}">
      <dgm:prSet/>
      <dgm:spPr/>
      <dgm:t>
        <a:bodyPr/>
        <a:lstStyle/>
        <a:p>
          <a:pPr rtl="1"/>
          <a:endParaRPr lang="ar-SA"/>
        </a:p>
      </dgm:t>
    </dgm:pt>
    <dgm:pt modelId="{85F2CAB3-0705-4931-812A-C525486859FC}">
      <dgm:prSet custT="1"/>
      <dgm:spPr/>
      <dgm:t>
        <a:bodyPr/>
        <a:lstStyle/>
        <a:p>
          <a:pPr rtl="0"/>
          <a:r>
            <a:rPr lang="en-US" sz="1600" b="0" dirty="0"/>
            <a:t> No sterols</a:t>
          </a:r>
          <a:endParaRPr lang="ar-SA" sz="1600" b="0" dirty="0"/>
        </a:p>
      </dgm:t>
    </dgm:pt>
    <dgm:pt modelId="{B863C3D3-DAB7-4A3F-AC2C-ECD027C2BD4E}" type="parTrans" cxnId="{91E113AB-3CE3-4A9B-995C-9DE85749BC47}">
      <dgm:prSet/>
      <dgm:spPr/>
      <dgm:t>
        <a:bodyPr/>
        <a:lstStyle/>
        <a:p>
          <a:pPr rtl="1"/>
          <a:endParaRPr lang="ar-SA"/>
        </a:p>
      </dgm:t>
    </dgm:pt>
    <dgm:pt modelId="{E16535D7-DD1C-4D8B-A51D-8BF980500C72}" type="sibTrans" cxnId="{91E113AB-3CE3-4A9B-995C-9DE85749BC47}">
      <dgm:prSet/>
      <dgm:spPr/>
      <dgm:t>
        <a:bodyPr/>
        <a:lstStyle/>
        <a:p>
          <a:pPr rtl="1"/>
          <a:endParaRPr lang="ar-SA"/>
        </a:p>
      </dgm:t>
    </dgm:pt>
    <dgm:pt modelId="{A714958E-5835-4132-AF16-941A1A125B31}">
      <dgm:prSet custT="1"/>
      <dgm:spPr/>
      <dgm:t>
        <a:bodyPr/>
        <a:lstStyle/>
        <a:p>
          <a:pPr rtl="0"/>
          <a:r>
            <a:rPr lang="en-US" sz="1600" b="0" dirty="0"/>
            <a:t>Bacteria contain </a:t>
          </a:r>
          <a:r>
            <a:rPr lang="en-US" sz="1600" b="0" u="sng" dirty="0">
              <a:solidFill>
                <a:schemeClr val="tx1">
                  <a:lumMod val="95000"/>
                  <a:lumOff val="5000"/>
                </a:schemeClr>
              </a:solidFill>
            </a:rPr>
            <a:t>Plasmids</a:t>
          </a:r>
          <a:r>
            <a:rPr lang="en-US" sz="1600" b="0" dirty="0"/>
            <a:t>: an extra piece of DNA.</a:t>
          </a:r>
          <a:endParaRPr lang="ar-SA" sz="1600" b="0" dirty="0"/>
        </a:p>
      </dgm:t>
    </dgm:pt>
    <dgm:pt modelId="{4E2D4BF6-9A4E-49C6-B6FA-A07A8E81C21A}" type="parTrans" cxnId="{3595EB99-CC0F-4CF6-ACE0-207D53E58D82}">
      <dgm:prSet/>
      <dgm:spPr/>
      <dgm:t>
        <a:bodyPr/>
        <a:lstStyle/>
        <a:p>
          <a:pPr rtl="1"/>
          <a:endParaRPr lang="ar-SA"/>
        </a:p>
      </dgm:t>
    </dgm:pt>
    <dgm:pt modelId="{2B20CF0B-0DBC-42CA-9C0D-78979F6AD69D}" type="sibTrans" cxnId="{3595EB99-CC0F-4CF6-ACE0-207D53E58D82}">
      <dgm:prSet/>
      <dgm:spPr/>
      <dgm:t>
        <a:bodyPr/>
        <a:lstStyle/>
        <a:p>
          <a:pPr rtl="1"/>
          <a:endParaRPr lang="ar-SA"/>
        </a:p>
      </dgm:t>
    </dgm:pt>
    <dgm:pt modelId="{F70029BF-6FAA-40CB-979C-156ED44EE1E8}" type="pres">
      <dgm:prSet presAssocID="{7980015C-1E11-42B6-8757-4D4B1C724D82}" presName="Name0" presStyleCnt="0">
        <dgm:presLayoutVars>
          <dgm:dir/>
          <dgm:animLvl val="lvl"/>
          <dgm:resizeHandles val="exact"/>
        </dgm:presLayoutVars>
      </dgm:prSet>
      <dgm:spPr/>
    </dgm:pt>
    <dgm:pt modelId="{4D087041-2A26-4E56-B6AC-8C21966AD1E3}" type="pres">
      <dgm:prSet presAssocID="{3F2E1A64-6425-40A6-907D-0FBFD5606ABC}" presName="linNode" presStyleCnt="0"/>
      <dgm:spPr/>
    </dgm:pt>
    <dgm:pt modelId="{BAD9C921-2F5B-4550-88F2-E534DA57EA6D}" type="pres">
      <dgm:prSet presAssocID="{3F2E1A64-6425-40A6-907D-0FBFD5606ABC}" presName="parentText" presStyleLbl="node1" presStyleIdx="0" presStyleCnt="6">
        <dgm:presLayoutVars>
          <dgm:chMax val="1"/>
          <dgm:bulletEnabled val="1"/>
        </dgm:presLayoutVars>
      </dgm:prSet>
      <dgm:spPr/>
    </dgm:pt>
    <dgm:pt modelId="{8F06DD65-DDD0-4BF1-A3D0-48CE973D410B}" type="pres">
      <dgm:prSet presAssocID="{E8466039-83B0-4ACC-9348-563D2B7939EE}" presName="sp" presStyleCnt="0"/>
      <dgm:spPr/>
    </dgm:pt>
    <dgm:pt modelId="{65DED2B6-3DDC-4500-9861-C4609F28A6BE}" type="pres">
      <dgm:prSet presAssocID="{9DCA9E79-23F5-4D17-89BE-19E6614B5DBA}" presName="linNode" presStyleCnt="0"/>
      <dgm:spPr/>
    </dgm:pt>
    <dgm:pt modelId="{83776AD5-213B-43C9-9C1F-F07AC462C3A6}" type="pres">
      <dgm:prSet presAssocID="{9DCA9E79-23F5-4D17-89BE-19E6614B5DBA}" presName="parentText" presStyleLbl="node1" presStyleIdx="1" presStyleCnt="6">
        <dgm:presLayoutVars>
          <dgm:chMax val="1"/>
          <dgm:bulletEnabled val="1"/>
        </dgm:presLayoutVars>
      </dgm:prSet>
      <dgm:spPr/>
    </dgm:pt>
    <dgm:pt modelId="{33401793-E26D-49AE-B1EA-AA79B1C1017D}" type="pres">
      <dgm:prSet presAssocID="{3C145A11-8BA8-4D91-9824-091F8B205244}" presName="sp" presStyleCnt="0"/>
      <dgm:spPr/>
    </dgm:pt>
    <dgm:pt modelId="{48A0AA87-0EE6-4E03-AA7F-DE86678432A3}" type="pres">
      <dgm:prSet presAssocID="{B69C92F4-78D7-445B-B3B1-DC221F1A6C2E}" presName="linNode" presStyleCnt="0"/>
      <dgm:spPr/>
    </dgm:pt>
    <dgm:pt modelId="{9D8D4601-4FEE-474A-A249-534D797661A1}" type="pres">
      <dgm:prSet presAssocID="{B69C92F4-78D7-445B-B3B1-DC221F1A6C2E}" presName="parentText" presStyleLbl="node1" presStyleIdx="2" presStyleCnt="6">
        <dgm:presLayoutVars>
          <dgm:chMax val="1"/>
          <dgm:bulletEnabled val="1"/>
        </dgm:presLayoutVars>
      </dgm:prSet>
      <dgm:spPr/>
    </dgm:pt>
    <dgm:pt modelId="{4B86089A-875B-48BC-B7D0-4655B3D80BBA}" type="pres">
      <dgm:prSet presAssocID="{1BCB4BF1-D23D-44C8-A4FC-5490A87CCCD9}" presName="sp" presStyleCnt="0"/>
      <dgm:spPr/>
    </dgm:pt>
    <dgm:pt modelId="{AED189E8-D8C0-4977-90B4-0907D868D65C}" type="pres">
      <dgm:prSet presAssocID="{50FA8F70-6BD7-4A1D-9506-897E54B36DE3}" presName="linNode" presStyleCnt="0"/>
      <dgm:spPr/>
    </dgm:pt>
    <dgm:pt modelId="{A32FB190-6186-44A0-8988-584BBF505D86}" type="pres">
      <dgm:prSet presAssocID="{50FA8F70-6BD7-4A1D-9506-897E54B36DE3}" presName="parentText" presStyleLbl="node1" presStyleIdx="3" presStyleCnt="6">
        <dgm:presLayoutVars>
          <dgm:chMax val="1"/>
          <dgm:bulletEnabled val="1"/>
        </dgm:presLayoutVars>
      </dgm:prSet>
      <dgm:spPr/>
    </dgm:pt>
    <dgm:pt modelId="{0AC9781E-36F6-4503-B901-1A05E153B11B}" type="pres">
      <dgm:prSet presAssocID="{3C1FDDD5-C6E2-4863-B7AF-BFA283BD1316}" presName="sp" presStyleCnt="0"/>
      <dgm:spPr/>
    </dgm:pt>
    <dgm:pt modelId="{540926DA-9885-4024-B6AB-66F8B767C272}" type="pres">
      <dgm:prSet presAssocID="{85F2CAB3-0705-4931-812A-C525486859FC}" presName="linNode" presStyleCnt="0"/>
      <dgm:spPr/>
    </dgm:pt>
    <dgm:pt modelId="{AE59A0CA-C4A0-4D29-BDCE-856E83D089C0}" type="pres">
      <dgm:prSet presAssocID="{85F2CAB3-0705-4931-812A-C525486859FC}" presName="parentText" presStyleLbl="node1" presStyleIdx="4" presStyleCnt="6">
        <dgm:presLayoutVars>
          <dgm:chMax val="1"/>
          <dgm:bulletEnabled val="1"/>
        </dgm:presLayoutVars>
      </dgm:prSet>
      <dgm:spPr/>
    </dgm:pt>
    <dgm:pt modelId="{C7113647-471C-4138-BB6C-45263BF6BF95}" type="pres">
      <dgm:prSet presAssocID="{E16535D7-DD1C-4D8B-A51D-8BF980500C72}" presName="sp" presStyleCnt="0"/>
      <dgm:spPr/>
    </dgm:pt>
    <dgm:pt modelId="{114D4241-0BD1-4F8D-85C0-9FA4974D3298}" type="pres">
      <dgm:prSet presAssocID="{A714958E-5835-4132-AF16-941A1A125B31}" presName="linNode" presStyleCnt="0"/>
      <dgm:spPr/>
    </dgm:pt>
    <dgm:pt modelId="{A508C441-7659-48BF-AD32-B47659747C25}" type="pres">
      <dgm:prSet presAssocID="{A714958E-5835-4132-AF16-941A1A125B31}" presName="parentText" presStyleLbl="node1" presStyleIdx="5" presStyleCnt="6">
        <dgm:presLayoutVars>
          <dgm:chMax val="1"/>
          <dgm:bulletEnabled val="1"/>
        </dgm:presLayoutVars>
      </dgm:prSet>
      <dgm:spPr/>
    </dgm:pt>
  </dgm:ptLst>
  <dgm:cxnLst>
    <dgm:cxn modelId="{2B3F1135-CEED-4B12-A731-C7A83A414F39}" type="presOf" srcId="{50FA8F70-6BD7-4A1D-9506-897E54B36DE3}" destId="{A32FB190-6186-44A0-8988-584BBF505D86}" srcOrd="0" destOrd="0" presId="urn:microsoft.com/office/officeart/2005/8/layout/vList5"/>
    <dgm:cxn modelId="{AEDE0D37-1863-4E0C-9A35-266B6E0967BB}" srcId="{7980015C-1E11-42B6-8757-4D4B1C724D82}" destId="{3F2E1A64-6425-40A6-907D-0FBFD5606ABC}" srcOrd="0" destOrd="0" parTransId="{98A84817-B07B-490F-A76F-AC6516AB1B85}" sibTransId="{E8466039-83B0-4ACC-9348-563D2B7939EE}"/>
    <dgm:cxn modelId="{C2841564-95B6-47E3-A4CB-5A9523066EDA}" srcId="{7980015C-1E11-42B6-8757-4D4B1C724D82}" destId="{9DCA9E79-23F5-4D17-89BE-19E6614B5DBA}" srcOrd="1" destOrd="0" parTransId="{13FF744A-99DF-4B6A-A4E2-341EB3CAF024}" sibTransId="{3C145A11-8BA8-4D91-9824-091F8B205244}"/>
    <dgm:cxn modelId="{2F9C5A8D-EC89-4745-A053-38EF7DDAB880}" type="presOf" srcId="{9DCA9E79-23F5-4D17-89BE-19E6614B5DBA}" destId="{83776AD5-213B-43C9-9C1F-F07AC462C3A6}" srcOrd="0" destOrd="0" presId="urn:microsoft.com/office/officeart/2005/8/layout/vList5"/>
    <dgm:cxn modelId="{3F0FCF93-7CE3-4CD9-8C58-D67BE347B6B9}" type="presOf" srcId="{A714958E-5835-4132-AF16-941A1A125B31}" destId="{A508C441-7659-48BF-AD32-B47659747C25}" srcOrd="0" destOrd="0" presId="urn:microsoft.com/office/officeart/2005/8/layout/vList5"/>
    <dgm:cxn modelId="{3595EB99-CC0F-4CF6-ACE0-207D53E58D82}" srcId="{7980015C-1E11-42B6-8757-4D4B1C724D82}" destId="{A714958E-5835-4132-AF16-941A1A125B31}" srcOrd="5" destOrd="0" parTransId="{4E2D4BF6-9A4E-49C6-B6FA-A07A8E81C21A}" sibTransId="{2B20CF0B-0DBC-42CA-9C0D-78979F6AD69D}"/>
    <dgm:cxn modelId="{91E113AB-3CE3-4A9B-995C-9DE85749BC47}" srcId="{7980015C-1E11-42B6-8757-4D4B1C724D82}" destId="{85F2CAB3-0705-4931-812A-C525486859FC}" srcOrd="4" destOrd="0" parTransId="{B863C3D3-DAB7-4A3F-AC2C-ECD027C2BD4E}" sibTransId="{E16535D7-DD1C-4D8B-A51D-8BF980500C72}"/>
    <dgm:cxn modelId="{55D12FAD-51E7-47AF-A589-C28DAFB2FFB3}" srcId="{7980015C-1E11-42B6-8757-4D4B1C724D82}" destId="{B69C92F4-78D7-445B-B3B1-DC221F1A6C2E}" srcOrd="2" destOrd="0" parTransId="{D247DDEA-3168-40E7-878E-6F0D079A2FA9}" sibTransId="{1BCB4BF1-D23D-44C8-A4FC-5490A87CCCD9}"/>
    <dgm:cxn modelId="{F6934ACD-420A-4731-8B83-89128C4C149E}" type="presOf" srcId="{B69C92F4-78D7-445B-B3B1-DC221F1A6C2E}" destId="{9D8D4601-4FEE-474A-A249-534D797661A1}" srcOrd="0" destOrd="0" presId="urn:microsoft.com/office/officeart/2005/8/layout/vList5"/>
    <dgm:cxn modelId="{4D5BD5E2-1C66-4CB4-9281-223AB1ACB6AE}" srcId="{7980015C-1E11-42B6-8757-4D4B1C724D82}" destId="{50FA8F70-6BD7-4A1D-9506-897E54B36DE3}" srcOrd="3" destOrd="0" parTransId="{36FCF783-80DF-4ADB-A95F-8A4C85339B77}" sibTransId="{3C1FDDD5-C6E2-4863-B7AF-BFA283BD1316}"/>
    <dgm:cxn modelId="{AEAA61ED-9A17-4C7F-9332-2FFD71CD2450}" type="presOf" srcId="{7980015C-1E11-42B6-8757-4D4B1C724D82}" destId="{F70029BF-6FAA-40CB-979C-156ED44EE1E8}" srcOrd="0" destOrd="0" presId="urn:microsoft.com/office/officeart/2005/8/layout/vList5"/>
    <dgm:cxn modelId="{76B6A7F6-DF09-43DC-BA9C-2562A2C9F1B1}" type="presOf" srcId="{85F2CAB3-0705-4931-812A-C525486859FC}" destId="{AE59A0CA-C4A0-4D29-BDCE-856E83D089C0}" srcOrd="0" destOrd="0" presId="urn:microsoft.com/office/officeart/2005/8/layout/vList5"/>
    <dgm:cxn modelId="{07AAC9FA-433D-4FC6-8F92-0C37D16F2584}" type="presOf" srcId="{3F2E1A64-6425-40A6-907D-0FBFD5606ABC}" destId="{BAD9C921-2F5B-4550-88F2-E534DA57EA6D}" srcOrd="0" destOrd="0" presId="urn:microsoft.com/office/officeart/2005/8/layout/vList5"/>
    <dgm:cxn modelId="{3DC99544-5531-4103-A0CB-A73B0AAA4A9C}" type="presParOf" srcId="{F70029BF-6FAA-40CB-979C-156ED44EE1E8}" destId="{4D087041-2A26-4E56-B6AC-8C21966AD1E3}" srcOrd="0" destOrd="0" presId="urn:microsoft.com/office/officeart/2005/8/layout/vList5"/>
    <dgm:cxn modelId="{E7118993-A207-4DCA-B73D-557D6C9EB6E9}" type="presParOf" srcId="{4D087041-2A26-4E56-B6AC-8C21966AD1E3}" destId="{BAD9C921-2F5B-4550-88F2-E534DA57EA6D}" srcOrd="0" destOrd="0" presId="urn:microsoft.com/office/officeart/2005/8/layout/vList5"/>
    <dgm:cxn modelId="{25573C03-77BC-4A5A-B4BC-9719B96BEFCE}" type="presParOf" srcId="{F70029BF-6FAA-40CB-979C-156ED44EE1E8}" destId="{8F06DD65-DDD0-4BF1-A3D0-48CE973D410B}" srcOrd="1" destOrd="0" presId="urn:microsoft.com/office/officeart/2005/8/layout/vList5"/>
    <dgm:cxn modelId="{60003FBB-A845-4B8A-B482-24EF173765DB}" type="presParOf" srcId="{F70029BF-6FAA-40CB-979C-156ED44EE1E8}" destId="{65DED2B6-3DDC-4500-9861-C4609F28A6BE}" srcOrd="2" destOrd="0" presId="urn:microsoft.com/office/officeart/2005/8/layout/vList5"/>
    <dgm:cxn modelId="{BCAC2B14-8FEF-4F53-90A0-C728AE2E6E71}" type="presParOf" srcId="{65DED2B6-3DDC-4500-9861-C4609F28A6BE}" destId="{83776AD5-213B-43C9-9C1F-F07AC462C3A6}" srcOrd="0" destOrd="0" presId="urn:microsoft.com/office/officeart/2005/8/layout/vList5"/>
    <dgm:cxn modelId="{B004ADA0-A34D-40BD-9100-0A1AA0031B43}" type="presParOf" srcId="{F70029BF-6FAA-40CB-979C-156ED44EE1E8}" destId="{33401793-E26D-49AE-B1EA-AA79B1C1017D}" srcOrd="3" destOrd="0" presId="urn:microsoft.com/office/officeart/2005/8/layout/vList5"/>
    <dgm:cxn modelId="{3F73C2DD-CB7C-45AF-98DC-2E36D32B64AD}" type="presParOf" srcId="{F70029BF-6FAA-40CB-979C-156ED44EE1E8}" destId="{48A0AA87-0EE6-4E03-AA7F-DE86678432A3}" srcOrd="4" destOrd="0" presId="urn:microsoft.com/office/officeart/2005/8/layout/vList5"/>
    <dgm:cxn modelId="{287532B6-118E-4412-A2FD-5D3A14C01E45}" type="presParOf" srcId="{48A0AA87-0EE6-4E03-AA7F-DE86678432A3}" destId="{9D8D4601-4FEE-474A-A249-534D797661A1}" srcOrd="0" destOrd="0" presId="urn:microsoft.com/office/officeart/2005/8/layout/vList5"/>
    <dgm:cxn modelId="{75DA65A3-C3E6-4960-9E96-7DDE5B300BEB}" type="presParOf" srcId="{F70029BF-6FAA-40CB-979C-156ED44EE1E8}" destId="{4B86089A-875B-48BC-B7D0-4655B3D80BBA}" srcOrd="5" destOrd="0" presId="urn:microsoft.com/office/officeart/2005/8/layout/vList5"/>
    <dgm:cxn modelId="{4DC0B9AC-36C1-49E3-A747-B2E1995A7A6F}" type="presParOf" srcId="{F70029BF-6FAA-40CB-979C-156ED44EE1E8}" destId="{AED189E8-D8C0-4977-90B4-0907D868D65C}" srcOrd="6" destOrd="0" presId="urn:microsoft.com/office/officeart/2005/8/layout/vList5"/>
    <dgm:cxn modelId="{3A9AB626-1894-4ABF-887B-49E42EE37354}" type="presParOf" srcId="{AED189E8-D8C0-4977-90B4-0907D868D65C}" destId="{A32FB190-6186-44A0-8988-584BBF505D86}" srcOrd="0" destOrd="0" presId="urn:microsoft.com/office/officeart/2005/8/layout/vList5"/>
    <dgm:cxn modelId="{4EB2614A-0192-409D-95BA-1866FBD86EDA}" type="presParOf" srcId="{F70029BF-6FAA-40CB-979C-156ED44EE1E8}" destId="{0AC9781E-36F6-4503-B901-1A05E153B11B}" srcOrd="7" destOrd="0" presId="urn:microsoft.com/office/officeart/2005/8/layout/vList5"/>
    <dgm:cxn modelId="{778AF04C-284B-49CD-A657-C0885E7F6B67}" type="presParOf" srcId="{F70029BF-6FAA-40CB-979C-156ED44EE1E8}" destId="{540926DA-9885-4024-B6AB-66F8B767C272}" srcOrd="8" destOrd="0" presId="urn:microsoft.com/office/officeart/2005/8/layout/vList5"/>
    <dgm:cxn modelId="{4770E63E-2844-489D-B097-F9E9A7C87788}" type="presParOf" srcId="{540926DA-9885-4024-B6AB-66F8B767C272}" destId="{AE59A0CA-C4A0-4D29-BDCE-856E83D089C0}" srcOrd="0" destOrd="0" presId="urn:microsoft.com/office/officeart/2005/8/layout/vList5"/>
    <dgm:cxn modelId="{96AA1EB7-D333-4108-B321-8628FD281557}" type="presParOf" srcId="{F70029BF-6FAA-40CB-979C-156ED44EE1E8}" destId="{C7113647-471C-4138-BB6C-45263BF6BF95}" srcOrd="9" destOrd="0" presId="urn:microsoft.com/office/officeart/2005/8/layout/vList5"/>
    <dgm:cxn modelId="{ED8F4B98-1E75-4698-A40A-3FB3A81C2E44}" type="presParOf" srcId="{F70029BF-6FAA-40CB-979C-156ED44EE1E8}" destId="{114D4241-0BD1-4F8D-85C0-9FA4974D3298}" srcOrd="10" destOrd="0" presId="urn:microsoft.com/office/officeart/2005/8/layout/vList5"/>
    <dgm:cxn modelId="{6540CAA9-2383-49D6-A1AA-9A9796B70C2E}" type="presParOf" srcId="{114D4241-0BD1-4F8D-85C0-9FA4974D3298}" destId="{A508C441-7659-48BF-AD32-B47659747C25}" srcOrd="0"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431A92-8ADC-494A-BD0C-A4CC20C00EF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B347266-E0A6-424C-BBF9-4ED058673F36}">
      <dgm:prSet/>
      <dgm:spPr/>
      <dgm:t>
        <a:bodyPr/>
        <a:lstStyle/>
        <a:p>
          <a:r>
            <a:rPr lang="en-US"/>
            <a:t>External protrude from the cell into the environment:</a:t>
          </a:r>
        </a:p>
      </dgm:t>
    </dgm:pt>
    <dgm:pt modelId="{891D8AFA-59D2-42E3-B857-60C11C191A2E}" type="parTrans" cxnId="{9F2CE5CD-30D0-4BE6-BA94-C6A8E12D1EB9}">
      <dgm:prSet/>
      <dgm:spPr/>
      <dgm:t>
        <a:bodyPr/>
        <a:lstStyle/>
        <a:p>
          <a:endParaRPr lang="en-US"/>
        </a:p>
      </dgm:t>
    </dgm:pt>
    <dgm:pt modelId="{FA028F3E-CADA-41ED-8F50-6FB743CEE42C}" type="sibTrans" cxnId="{9F2CE5CD-30D0-4BE6-BA94-C6A8E12D1EB9}">
      <dgm:prSet/>
      <dgm:spPr/>
      <dgm:t>
        <a:bodyPr/>
        <a:lstStyle/>
        <a:p>
          <a:endParaRPr lang="en-US"/>
        </a:p>
      </dgm:t>
    </dgm:pt>
    <dgm:pt modelId="{0CB0B7F5-515F-4C3E-8D99-A556C8B38DC9}">
      <dgm:prSet/>
      <dgm:spPr/>
      <dgm:t>
        <a:bodyPr/>
        <a:lstStyle/>
        <a:p>
          <a:r>
            <a:rPr lang="en-US"/>
            <a:t>Flagella</a:t>
          </a:r>
        </a:p>
      </dgm:t>
    </dgm:pt>
    <dgm:pt modelId="{9D2875B5-0A74-4D98-95C3-58286BAF0738}" type="parTrans" cxnId="{CF8EE71E-4059-42E8-A584-C7DA00A517FA}">
      <dgm:prSet/>
      <dgm:spPr/>
      <dgm:t>
        <a:bodyPr/>
        <a:lstStyle/>
        <a:p>
          <a:endParaRPr lang="en-US"/>
        </a:p>
      </dgm:t>
    </dgm:pt>
    <dgm:pt modelId="{AC9E2882-96D2-4205-BC6A-8236D8E86798}" type="sibTrans" cxnId="{CF8EE71E-4059-42E8-A584-C7DA00A517FA}">
      <dgm:prSet/>
      <dgm:spPr/>
      <dgm:t>
        <a:bodyPr/>
        <a:lstStyle/>
        <a:p>
          <a:endParaRPr lang="en-US"/>
        </a:p>
      </dgm:t>
    </dgm:pt>
    <dgm:pt modelId="{801B61A9-7A3C-4ADA-99A7-CDD48DC87440}">
      <dgm:prSet/>
      <dgm:spPr/>
      <dgm:t>
        <a:bodyPr/>
        <a:lstStyle/>
        <a:p>
          <a:r>
            <a:rPr lang="en-US"/>
            <a:t>Pili</a:t>
          </a:r>
        </a:p>
      </dgm:t>
    </dgm:pt>
    <dgm:pt modelId="{B9127F17-FA30-4AD9-94F8-61C3CE2D2227}" type="parTrans" cxnId="{3CC8FF5E-BABF-4BAA-81C7-C37451C3FC44}">
      <dgm:prSet/>
      <dgm:spPr/>
      <dgm:t>
        <a:bodyPr/>
        <a:lstStyle/>
        <a:p>
          <a:endParaRPr lang="en-US"/>
        </a:p>
      </dgm:t>
    </dgm:pt>
    <dgm:pt modelId="{9D5AE1BB-40CC-4816-BF7A-48808F1A8770}" type="sibTrans" cxnId="{3CC8FF5E-BABF-4BAA-81C7-C37451C3FC44}">
      <dgm:prSet/>
      <dgm:spPr/>
      <dgm:t>
        <a:bodyPr/>
        <a:lstStyle/>
        <a:p>
          <a:endParaRPr lang="en-US"/>
        </a:p>
      </dgm:t>
    </dgm:pt>
    <dgm:pt modelId="{C369F4E7-18AB-480A-9E61-F0DBB3092058}">
      <dgm:prSet/>
      <dgm:spPr/>
      <dgm:t>
        <a:bodyPr/>
        <a:lstStyle/>
        <a:p>
          <a:r>
            <a:rPr lang="en-US"/>
            <a:t>Capsule</a:t>
          </a:r>
        </a:p>
      </dgm:t>
    </dgm:pt>
    <dgm:pt modelId="{0076D488-7296-4421-A423-53777DAE6287}" type="parTrans" cxnId="{22119580-59DE-43EB-B00D-3F433BC0AF52}">
      <dgm:prSet/>
      <dgm:spPr/>
      <dgm:t>
        <a:bodyPr/>
        <a:lstStyle/>
        <a:p>
          <a:endParaRPr lang="en-US"/>
        </a:p>
      </dgm:t>
    </dgm:pt>
    <dgm:pt modelId="{333AF788-2A1B-40A3-816D-0950A822E8F0}" type="sibTrans" cxnId="{22119580-59DE-43EB-B00D-3F433BC0AF52}">
      <dgm:prSet/>
      <dgm:spPr/>
      <dgm:t>
        <a:bodyPr/>
        <a:lstStyle/>
        <a:p>
          <a:endParaRPr lang="en-US"/>
        </a:p>
      </dgm:t>
    </dgm:pt>
    <dgm:pt modelId="{36745BD8-1C8D-4202-857D-28BD5073A12D}" type="pres">
      <dgm:prSet presAssocID="{9E431A92-8ADC-494A-BD0C-A4CC20C00EF6}" presName="linear" presStyleCnt="0">
        <dgm:presLayoutVars>
          <dgm:animLvl val="lvl"/>
          <dgm:resizeHandles val="exact"/>
        </dgm:presLayoutVars>
      </dgm:prSet>
      <dgm:spPr/>
    </dgm:pt>
    <dgm:pt modelId="{68A0BC06-3A1E-4ED1-8ABD-F478EABF9056}" type="pres">
      <dgm:prSet presAssocID="{AB347266-E0A6-424C-BBF9-4ED058673F36}" presName="parentText" presStyleLbl="node1" presStyleIdx="0" presStyleCnt="4">
        <dgm:presLayoutVars>
          <dgm:chMax val="0"/>
          <dgm:bulletEnabled val="1"/>
        </dgm:presLayoutVars>
      </dgm:prSet>
      <dgm:spPr/>
    </dgm:pt>
    <dgm:pt modelId="{F2CD9EB5-4426-4543-BFC1-E225D64E1784}" type="pres">
      <dgm:prSet presAssocID="{FA028F3E-CADA-41ED-8F50-6FB743CEE42C}" presName="spacer" presStyleCnt="0"/>
      <dgm:spPr/>
    </dgm:pt>
    <dgm:pt modelId="{FB5DE8EA-1A08-49A6-8FD9-51B2C51FFC49}" type="pres">
      <dgm:prSet presAssocID="{0CB0B7F5-515F-4C3E-8D99-A556C8B38DC9}" presName="parentText" presStyleLbl="node1" presStyleIdx="1" presStyleCnt="4">
        <dgm:presLayoutVars>
          <dgm:chMax val="0"/>
          <dgm:bulletEnabled val="1"/>
        </dgm:presLayoutVars>
      </dgm:prSet>
      <dgm:spPr/>
    </dgm:pt>
    <dgm:pt modelId="{A1B67C00-21DD-41FB-A0D2-3CB44921D30D}" type="pres">
      <dgm:prSet presAssocID="{AC9E2882-96D2-4205-BC6A-8236D8E86798}" presName="spacer" presStyleCnt="0"/>
      <dgm:spPr/>
    </dgm:pt>
    <dgm:pt modelId="{64702ED7-8E0D-4167-96B1-C5F063669D35}" type="pres">
      <dgm:prSet presAssocID="{801B61A9-7A3C-4ADA-99A7-CDD48DC87440}" presName="parentText" presStyleLbl="node1" presStyleIdx="2" presStyleCnt="4">
        <dgm:presLayoutVars>
          <dgm:chMax val="0"/>
          <dgm:bulletEnabled val="1"/>
        </dgm:presLayoutVars>
      </dgm:prSet>
      <dgm:spPr/>
    </dgm:pt>
    <dgm:pt modelId="{5E681EA7-C658-481F-B70E-C091B521E022}" type="pres">
      <dgm:prSet presAssocID="{9D5AE1BB-40CC-4816-BF7A-48808F1A8770}" presName="spacer" presStyleCnt="0"/>
      <dgm:spPr/>
    </dgm:pt>
    <dgm:pt modelId="{092143F9-DE0C-45D9-B20F-0CBEA59C8A41}" type="pres">
      <dgm:prSet presAssocID="{C369F4E7-18AB-480A-9E61-F0DBB3092058}" presName="parentText" presStyleLbl="node1" presStyleIdx="3" presStyleCnt="4">
        <dgm:presLayoutVars>
          <dgm:chMax val="0"/>
          <dgm:bulletEnabled val="1"/>
        </dgm:presLayoutVars>
      </dgm:prSet>
      <dgm:spPr/>
    </dgm:pt>
  </dgm:ptLst>
  <dgm:cxnLst>
    <dgm:cxn modelId="{CF8EE71E-4059-42E8-A584-C7DA00A517FA}" srcId="{9E431A92-8ADC-494A-BD0C-A4CC20C00EF6}" destId="{0CB0B7F5-515F-4C3E-8D99-A556C8B38DC9}" srcOrd="1" destOrd="0" parTransId="{9D2875B5-0A74-4D98-95C3-58286BAF0738}" sibTransId="{AC9E2882-96D2-4205-BC6A-8236D8E86798}"/>
    <dgm:cxn modelId="{3CC8FF5E-BABF-4BAA-81C7-C37451C3FC44}" srcId="{9E431A92-8ADC-494A-BD0C-A4CC20C00EF6}" destId="{801B61A9-7A3C-4ADA-99A7-CDD48DC87440}" srcOrd="2" destOrd="0" parTransId="{B9127F17-FA30-4AD9-94F8-61C3CE2D2227}" sibTransId="{9D5AE1BB-40CC-4816-BF7A-48808F1A8770}"/>
    <dgm:cxn modelId="{5F022962-BAF1-4FE9-91DC-875DC7298CA7}" type="presOf" srcId="{9E431A92-8ADC-494A-BD0C-A4CC20C00EF6}" destId="{36745BD8-1C8D-4202-857D-28BD5073A12D}" srcOrd="0" destOrd="0" presId="urn:microsoft.com/office/officeart/2005/8/layout/vList2"/>
    <dgm:cxn modelId="{EA9B554D-93D1-4D80-AC34-35A12E5E4E18}" type="presOf" srcId="{AB347266-E0A6-424C-BBF9-4ED058673F36}" destId="{68A0BC06-3A1E-4ED1-8ABD-F478EABF9056}" srcOrd="0" destOrd="0" presId="urn:microsoft.com/office/officeart/2005/8/layout/vList2"/>
    <dgm:cxn modelId="{22119580-59DE-43EB-B00D-3F433BC0AF52}" srcId="{9E431A92-8ADC-494A-BD0C-A4CC20C00EF6}" destId="{C369F4E7-18AB-480A-9E61-F0DBB3092058}" srcOrd="3" destOrd="0" parTransId="{0076D488-7296-4421-A423-53777DAE6287}" sibTransId="{333AF788-2A1B-40A3-816D-0950A822E8F0}"/>
    <dgm:cxn modelId="{9A88A3AC-F502-4EFA-94FC-F8DB15D652A6}" type="presOf" srcId="{C369F4E7-18AB-480A-9E61-F0DBB3092058}" destId="{092143F9-DE0C-45D9-B20F-0CBEA59C8A41}" srcOrd="0" destOrd="0" presId="urn:microsoft.com/office/officeart/2005/8/layout/vList2"/>
    <dgm:cxn modelId="{7664D2BE-4035-47C5-8851-9B192770CFBB}" type="presOf" srcId="{0CB0B7F5-515F-4C3E-8D99-A556C8B38DC9}" destId="{FB5DE8EA-1A08-49A6-8FD9-51B2C51FFC49}" srcOrd="0" destOrd="0" presId="urn:microsoft.com/office/officeart/2005/8/layout/vList2"/>
    <dgm:cxn modelId="{9F2CE5CD-30D0-4BE6-BA94-C6A8E12D1EB9}" srcId="{9E431A92-8ADC-494A-BD0C-A4CC20C00EF6}" destId="{AB347266-E0A6-424C-BBF9-4ED058673F36}" srcOrd="0" destOrd="0" parTransId="{891D8AFA-59D2-42E3-B857-60C11C191A2E}" sibTransId="{FA028F3E-CADA-41ED-8F50-6FB743CEE42C}"/>
    <dgm:cxn modelId="{6C8C0BFF-D08A-4F49-8182-BF6FABDD4515}" type="presOf" srcId="{801B61A9-7A3C-4ADA-99A7-CDD48DC87440}" destId="{64702ED7-8E0D-4167-96B1-C5F063669D35}" srcOrd="0" destOrd="0" presId="urn:microsoft.com/office/officeart/2005/8/layout/vList2"/>
    <dgm:cxn modelId="{34A4219D-A4A6-4506-A09D-E54B28C2DCC3}" type="presParOf" srcId="{36745BD8-1C8D-4202-857D-28BD5073A12D}" destId="{68A0BC06-3A1E-4ED1-8ABD-F478EABF9056}" srcOrd="0" destOrd="0" presId="urn:microsoft.com/office/officeart/2005/8/layout/vList2"/>
    <dgm:cxn modelId="{E9971504-1D9B-41EB-B58F-3F488E5ADC5A}" type="presParOf" srcId="{36745BD8-1C8D-4202-857D-28BD5073A12D}" destId="{F2CD9EB5-4426-4543-BFC1-E225D64E1784}" srcOrd="1" destOrd="0" presId="urn:microsoft.com/office/officeart/2005/8/layout/vList2"/>
    <dgm:cxn modelId="{0F8D4894-FFC0-4645-B863-236CD6478168}" type="presParOf" srcId="{36745BD8-1C8D-4202-857D-28BD5073A12D}" destId="{FB5DE8EA-1A08-49A6-8FD9-51B2C51FFC49}" srcOrd="2" destOrd="0" presId="urn:microsoft.com/office/officeart/2005/8/layout/vList2"/>
    <dgm:cxn modelId="{E95E3523-5D13-4482-A2BD-12D24F7B5832}" type="presParOf" srcId="{36745BD8-1C8D-4202-857D-28BD5073A12D}" destId="{A1B67C00-21DD-41FB-A0D2-3CB44921D30D}" srcOrd="3" destOrd="0" presId="urn:microsoft.com/office/officeart/2005/8/layout/vList2"/>
    <dgm:cxn modelId="{3708E846-49B9-4050-AE9C-E3911ABDADE5}" type="presParOf" srcId="{36745BD8-1C8D-4202-857D-28BD5073A12D}" destId="{64702ED7-8E0D-4167-96B1-C5F063669D35}" srcOrd="4" destOrd="0" presId="urn:microsoft.com/office/officeart/2005/8/layout/vList2"/>
    <dgm:cxn modelId="{99684F02-A684-460B-8D7C-610DC937CB29}" type="presParOf" srcId="{36745BD8-1C8D-4202-857D-28BD5073A12D}" destId="{5E681EA7-C658-481F-B70E-C091B521E022}" srcOrd="5" destOrd="0" presId="urn:microsoft.com/office/officeart/2005/8/layout/vList2"/>
    <dgm:cxn modelId="{1A6C9D84-3739-4A6D-B2A8-94779656CE86}" type="presParOf" srcId="{36745BD8-1C8D-4202-857D-28BD5073A12D}" destId="{092143F9-DE0C-45D9-B20F-0CBEA59C8A4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1694A5-DFD2-48B0-A205-219CDAF8BF4B}" type="doc">
      <dgm:prSet loTypeId="urn:microsoft.com/office/officeart/2005/8/layout/matrix3" loCatId="matrix" qsTypeId="urn:microsoft.com/office/officeart/2005/8/quickstyle/simple1" qsCatId="simple" csTypeId="urn:microsoft.com/office/officeart/2005/8/colors/accent1_2" csCatId="accent1"/>
      <dgm:spPr/>
      <dgm:t>
        <a:bodyPr/>
        <a:lstStyle/>
        <a:p>
          <a:endParaRPr lang="en-US"/>
        </a:p>
      </dgm:t>
    </dgm:pt>
    <dgm:pt modelId="{3C74ED2D-31F2-49F6-8525-CF9AAAA318B6}">
      <dgm:prSet/>
      <dgm:spPr/>
      <dgm:t>
        <a:bodyPr/>
        <a:lstStyle/>
        <a:p>
          <a:r>
            <a:rPr lang="en-US" b="1"/>
            <a:t>Basal Body: </a:t>
          </a:r>
          <a:r>
            <a:rPr lang="en-US"/>
            <a:t>a protein arranged as rings on central rod</a:t>
          </a:r>
        </a:p>
      </dgm:t>
    </dgm:pt>
    <dgm:pt modelId="{18E99660-5C59-4358-A3F2-7C903AF95473}" type="parTrans" cxnId="{6113DBF5-3FA1-4208-94C6-35FFA1CA9AA6}">
      <dgm:prSet/>
      <dgm:spPr/>
      <dgm:t>
        <a:bodyPr/>
        <a:lstStyle/>
        <a:p>
          <a:endParaRPr lang="en-US"/>
        </a:p>
      </dgm:t>
    </dgm:pt>
    <dgm:pt modelId="{6E983570-A83B-437E-A29A-7B33CACCA097}" type="sibTrans" cxnId="{6113DBF5-3FA1-4208-94C6-35FFA1CA9AA6}">
      <dgm:prSet/>
      <dgm:spPr/>
      <dgm:t>
        <a:bodyPr/>
        <a:lstStyle/>
        <a:p>
          <a:endParaRPr lang="en-US"/>
        </a:p>
      </dgm:t>
    </dgm:pt>
    <dgm:pt modelId="{1C64BB52-3E3E-4AE1-9BBD-6D44C5051560}">
      <dgm:prSet/>
      <dgm:spPr/>
      <dgm:t>
        <a:bodyPr/>
        <a:lstStyle/>
        <a:p>
          <a:r>
            <a:rPr lang="en-US"/>
            <a:t>(4 ring in Gram negative, 2 ring in Gram positive).</a:t>
          </a:r>
        </a:p>
      </dgm:t>
    </dgm:pt>
    <dgm:pt modelId="{38734948-C1EC-499A-870C-EB1C3514E0AC}" type="parTrans" cxnId="{EB8436EC-F502-4457-869C-034DD63086FF}">
      <dgm:prSet/>
      <dgm:spPr/>
      <dgm:t>
        <a:bodyPr/>
        <a:lstStyle/>
        <a:p>
          <a:endParaRPr lang="en-US"/>
        </a:p>
      </dgm:t>
    </dgm:pt>
    <dgm:pt modelId="{DA65BCCB-947D-4A81-93C7-6D591D8439F1}" type="sibTrans" cxnId="{EB8436EC-F502-4457-869C-034DD63086FF}">
      <dgm:prSet/>
      <dgm:spPr/>
      <dgm:t>
        <a:bodyPr/>
        <a:lstStyle/>
        <a:p>
          <a:endParaRPr lang="en-US"/>
        </a:p>
      </dgm:t>
    </dgm:pt>
    <dgm:pt modelId="{EFAE4F5C-077C-4DD6-BF8F-638E585257AB}">
      <dgm:prSet/>
      <dgm:spPr/>
      <dgm:t>
        <a:bodyPr/>
        <a:lstStyle/>
        <a:p>
          <a:r>
            <a:rPr lang="en-US" dirty="0"/>
            <a:t>1-</a:t>
          </a:r>
          <a:r>
            <a:rPr lang="en-US" u="sng" dirty="0"/>
            <a:t>outer pair of rings</a:t>
          </a:r>
          <a:r>
            <a:rPr lang="en-US" dirty="0"/>
            <a:t>: only in Gram negative, pushed through outer membrane.</a:t>
          </a:r>
        </a:p>
      </dgm:t>
    </dgm:pt>
    <dgm:pt modelId="{D5E38A12-1E6D-488F-A1F4-23A00C858202}" type="parTrans" cxnId="{32EE0EBA-2C64-4C16-9300-499758439C91}">
      <dgm:prSet/>
      <dgm:spPr/>
      <dgm:t>
        <a:bodyPr/>
        <a:lstStyle/>
        <a:p>
          <a:endParaRPr lang="en-US"/>
        </a:p>
      </dgm:t>
    </dgm:pt>
    <dgm:pt modelId="{5FF319F1-F36D-4374-A4F2-9FBC4E94FF44}" type="sibTrans" cxnId="{32EE0EBA-2C64-4C16-9300-499758439C91}">
      <dgm:prSet/>
      <dgm:spPr/>
      <dgm:t>
        <a:bodyPr/>
        <a:lstStyle/>
        <a:p>
          <a:endParaRPr lang="en-US"/>
        </a:p>
      </dgm:t>
    </dgm:pt>
    <dgm:pt modelId="{E5FF8999-06CA-40BE-8827-079191484C58}">
      <dgm:prSet/>
      <dgm:spPr/>
      <dgm:t>
        <a:bodyPr/>
        <a:lstStyle/>
        <a:p>
          <a:r>
            <a:rPr lang="en-US"/>
            <a:t>2-</a:t>
          </a:r>
          <a:r>
            <a:rPr lang="en-US" u="sng"/>
            <a:t>inner pair of rings </a:t>
          </a:r>
          <a:r>
            <a:rPr lang="en-US"/>
            <a:t>: inserted into peptidoglycan  &amp; cytoplasmic  membrane.</a:t>
          </a:r>
        </a:p>
      </dgm:t>
    </dgm:pt>
    <dgm:pt modelId="{D268FBB1-37C5-44C8-9F04-F5BB799ED6D8}" type="parTrans" cxnId="{04E8B908-3ADA-46D0-B672-CD798FFDDDE8}">
      <dgm:prSet/>
      <dgm:spPr/>
      <dgm:t>
        <a:bodyPr/>
        <a:lstStyle/>
        <a:p>
          <a:endParaRPr lang="en-US"/>
        </a:p>
      </dgm:t>
    </dgm:pt>
    <dgm:pt modelId="{4220902F-6DC6-49DE-B4B2-C852E9E075A9}" type="sibTrans" cxnId="{04E8B908-3ADA-46D0-B672-CD798FFDDDE8}">
      <dgm:prSet/>
      <dgm:spPr/>
      <dgm:t>
        <a:bodyPr/>
        <a:lstStyle/>
        <a:p>
          <a:endParaRPr lang="en-US"/>
        </a:p>
      </dgm:t>
    </dgm:pt>
    <dgm:pt modelId="{DE47693A-0C18-4EB5-AACA-C232AC8D54C3}">
      <dgm:prSet/>
      <dgm:spPr/>
      <dgm:t>
        <a:bodyPr/>
        <a:lstStyle/>
        <a:p>
          <a:endParaRPr lang="en-US"/>
        </a:p>
      </dgm:t>
    </dgm:pt>
    <dgm:pt modelId="{7259D4C7-9F9E-43E8-8AED-51E722E285F9}" type="parTrans" cxnId="{FE586D10-FE92-461D-B6C5-D104BAE193FE}">
      <dgm:prSet/>
      <dgm:spPr/>
      <dgm:t>
        <a:bodyPr/>
        <a:lstStyle/>
        <a:p>
          <a:endParaRPr lang="en-US"/>
        </a:p>
      </dgm:t>
    </dgm:pt>
    <dgm:pt modelId="{05890CCA-DFC8-4ABF-85C0-5DE991116036}" type="sibTrans" cxnId="{FE586D10-FE92-461D-B6C5-D104BAE193FE}">
      <dgm:prSet/>
      <dgm:spPr/>
      <dgm:t>
        <a:bodyPr/>
        <a:lstStyle/>
        <a:p>
          <a:endParaRPr lang="en-US"/>
        </a:p>
      </dgm:t>
    </dgm:pt>
    <dgm:pt modelId="{146CA03F-35C4-42D6-B1DF-EED382A223BF}">
      <dgm:prSet/>
      <dgm:spPr/>
      <dgm:t>
        <a:bodyPr/>
        <a:lstStyle/>
        <a:p>
          <a:endParaRPr lang="en-US"/>
        </a:p>
      </dgm:t>
    </dgm:pt>
    <dgm:pt modelId="{1573434B-BAB4-42AF-BF44-B8053E25E548}" type="parTrans" cxnId="{FDC82761-947D-4B0C-AAA1-630159AE9B1E}">
      <dgm:prSet/>
      <dgm:spPr/>
      <dgm:t>
        <a:bodyPr/>
        <a:lstStyle/>
        <a:p>
          <a:endParaRPr lang="en-US"/>
        </a:p>
      </dgm:t>
    </dgm:pt>
    <dgm:pt modelId="{18600D44-10AC-44AF-9BB6-B3B568C1402E}" type="sibTrans" cxnId="{FDC82761-947D-4B0C-AAA1-630159AE9B1E}">
      <dgm:prSet/>
      <dgm:spPr/>
      <dgm:t>
        <a:bodyPr/>
        <a:lstStyle/>
        <a:p>
          <a:endParaRPr lang="en-US"/>
        </a:p>
      </dgm:t>
    </dgm:pt>
    <dgm:pt modelId="{993BC31D-CAC4-45EF-A9A9-946AEAB7A6DA}">
      <dgm:prSet/>
      <dgm:spPr/>
      <dgm:t>
        <a:bodyPr/>
        <a:lstStyle/>
        <a:p>
          <a:endParaRPr lang="en-US"/>
        </a:p>
      </dgm:t>
    </dgm:pt>
    <dgm:pt modelId="{36C7E92E-EEBB-4920-962B-DD8C05597C00}" type="parTrans" cxnId="{71EDA1B1-815B-4D3E-859F-E7898D9E56A8}">
      <dgm:prSet/>
      <dgm:spPr/>
      <dgm:t>
        <a:bodyPr/>
        <a:lstStyle/>
        <a:p>
          <a:endParaRPr lang="en-US"/>
        </a:p>
      </dgm:t>
    </dgm:pt>
    <dgm:pt modelId="{71FB6AB9-E7B3-4C57-A9E3-2D883E6F32A6}" type="sibTrans" cxnId="{71EDA1B1-815B-4D3E-859F-E7898D9E56A8}">
      <dgm:prSet/>
      <dgm:spPr/>
      <dgm:t>
        <a:bodyPr/>
        <a:lstStyle/>
        <a:p>
          <a:endParaRPr lang="en-US"/>
        </a:p>
      </dgm:t>
    </dgm:pt>
    <dgm:pt modelId="{4D818E8F-5C17-44D1-B2DE-2AEF9856A19C}">
      <dgm:prSet/>
      <dgm:spPr/>
      <dgm:t>
        <a:bodyPr/>
        <a:lstStyle/>
        <a:p>
          <a:endParaRPr lang="en-US"/>
        </a:p>
      </dgm:t>
    </dgm:pt>
    <dgm:pt modelId="{A1942053-D2AD-4866-A147-A9DD6C29F2E9}" type="parTrans" cxnId="{33180BB3-8633-4134-9A8F-DCB0E52A1114}">
      <dgm:prSet/>
      <dgm:spPr/>
      <dgm:t>
        <a:bodyPr/>
        <a:lstStyle/>
        <a:p>
          <a:endParaRPr lang="en-US"/>
        </a:p>
      </dgm:t>
    </dgm:pt>
    <dgm:pt modelId="{29F8D43B-3AA8-4021-882B-6967ABA674CE}" type="sibTrans" cxnId="{33180BB3-8633-4134-9A8F-DCB0E52A1114}">
      <dgm:prSet/>
      <dgm:spPr/>
      <dgm:t>
        <a:bodyPr/>
        <a:lstStyle/>
        <a:p>
          <a:endParaRPr lang="en-US"/>
        </a:p>
      </dgm:t>
    </dgm:pt>
    <dgm:pt modelId="{9FDFA15A-16AD-4148-9DBA-5A67629487FB}" type="pres">
      <dgm:prSet presAssocID="{301694A5-DFD2-48B0-A205-219CDAF8BF4B}" presName="matrix" presStyleCnt="0">
        <dgm:presLayoutVars>
          <dgm:chMax val="1"/>
          <dgm:dir/>
          <dgm:resizeHandles val="exact"/>
        </dgm:presLayoutVars>
      </dgm:prSet>
      <dgm:spPr/>
    </dgm:pt>
    <dgm:pt modelId="{B7EDB193-DB8C-4B09-93D1-57F6DCAD0156}" type="pres">
      <dgm:prSet presAssocID="{301694A5-DFD2-48B0-A205-219CDAF8BF4B}" presName="diamond" presStyleLbl="bgShp" presStyleIdx="0" presStyleCnt="1"/>
      <dgm:spPr/>
    </dgm:pt>
    <dgm:pt modelId="{0E1915F9-01E3-4B92-87D3-AB04654BBB33}" type="pres">
      <dgm:prSet presAssocID="{301694A5-DFD2-48B0-A205-219CDAF8BF4B}" presName="quad1" presStyleLbl="node1" presStyleIdx="0" presStyleCnt="4">
        <dgm:presLayoutVars>
          <dgm:chMax val="0"/>
          <dgm:chPref val="0"/>
          <dgm:bulletEnabled val="1"/>
        </dgm:presLayoutVars>
      </dgm:prSet>
      <dgm:spPr/>
    </dgm:pt>
    <dgm:pt modelId="{3D2EF0AC-0B74-484F-9AC0-A2994B0489E8}" type="pres">
      <dgm:prSet presAssocID="{301694A5-DFD2-48B0-A205-219CDAF8BF4B}" presName="quad2" presStyleLbl="node1" presStyleIdx="1" presStyleCnt="4">
        <dgm:presLayoutVars>
          <dgm:chMax val="0"/>
          <dgm:chPref val="0"/>
          <dgm:bulletEnabled val="1"/>
        </dgm:presLayoutVars>
      </dgm:prSet>
      <dgm:spPr/>
    </dgm:pt>
    <dgm:pt modelId="{4A1DF50F-FF4F-45ED-9181-5E79B6478AD6}" type="pres">
      <dgm:prSet presAssocID="{301694A5-DFD2-48B0-A205-219CDAF8BF4B}" presName="quad3" presStyleLbl="node1" presStyleIdx="2" presStyleCnt="4">
        <dgm:presLayoutVars>
          <dgm:chMax val="0"/>
          <dgm:chPref val="0"/>
          <dgm:bulletEnabled val="1"/>
        </dgm:presLayoutVars>
      </dgm:prSet>
      <dgm:spPr/>
    </dgm:pt>
    <dgm:pt modelId="{CFEEC1DB-DE0F-492B-8E85-7172E10616D8}" type="pres">
      <dgm:prSet presAssocID="{301694A5-DFD2-48B0-A205-219CDAF8BF4B}" presName="quad4" presStyleLbl="node1" presStyleIdx="3" presStyleCnt="4">
        <dgm:presLayoutVars>
          <dgm:chMax val="0"/>
          <dgm:chPref val="0"/>
          <dgm:bulletEnabled val="1"/>
        </dgm:presLayoutVars>
      </dgm:prSet>
      <dgm:spPr/>
    </dgm:pt>
  </dgm:ptLst>
  <dgm:cxnLst>
    <dgm:cxn modelId="{04E8B908-3ADA-46D0-B672-CD798FFDDDE8}" srcId="{301694A5-DFD2-48B0-A205-219CDAF8BF4B}" destId="{E5FF8999-06CA-40BE-8827-079191484C58}" srcOrd="3" destOrd="0" parTransId="{D268FBB1-37C5-44C8-9F04-F5BB799ED6D8}" sibTransId="{4220902F-6DC6-49DE-B4B2-C852E9E075A9}"/>
    <dgm:cxn modelId="{FE586D10-FE92-461D-B6C5-D104BAE193FE}" srcId="{301694A5-DFD2-48B0-A205-219CDAF8BF4B}" destId="{DE47693A-0C18-4EB5-AACA-C232AC8D54C3}" srcOrd="4" destOrd="0" parTransId="{7259D4C7-9F9E-43E8-8AED-51E722E285F9}" sibTransId="{05890CCA-DFC8-4ABF-85C0-5DE991116036}"/>
    <dgm:cxn modelId="{FDC82761-947D-4B0C-AAA1-630159AE9B1E}" srcId="{301694A5-DFD2-48B0-A205-219CDAF8BF4B}" destId="{146CA03F-35C4-42D6-B1DF-EED382A223BF}" srcOrd="5" destOrd="0" parTransId="{1573434B-BAB4-42AF-BF44-B8053E25E548}" sibTransId="{18600D44-10AC-44AF-9BB6-B3B568C1402E}"/>
    <dgm:cxn modelId="{96BEAF67-3E36-4A84-886F-38CF54F32B74}" type="presOf" srcId="{EFAE4F5C-077C-4DD6-BF8F-638E585257AB}" destId="{4A1DF50F-FF4F-45ED-9181-5E79B6478AD6}" srcOrd="0" destOrd="0" presId="urn:microsoft.com/office/officeart/2005/8/layout/matrix3"/>
    <dgm:cxn modelId="{C070FD57-9B61-4860-A01B-57604DDFE217}" type="presOf" srcId="{3C74ED2D-31F2-49F6-8525-CF9AAAA318B6}" destId="{0E1915F9-01E3-4B92-87D3-AB04654BBB33}" srcOrd="0" destOrd="0" presId="urn:microsoft.com/office/officeart/2005/8/layout/matrix3"/>
    <dgm:cxn modelId="{71EDA1B1-815B-4D3E-859F-E7898D9E56A8}" srcId="{301694A5-DFD2-48B0-A205-219CDAF8BF4B}" destId="{993BC31D-CAC4-45EF-A9A9-946AEAB7A6DA}" srcOrd="6" destOrd="0" parTransId="{36C7E92E-EEBB-4920-962B-DD8C05597C00}" sibTransId="{71FB6AB9-E7B3-4C57-A9E3-2D883E6F32A6}"/>
    <dgm:cxn modelId="{33180BB3-8633-4134-9A8F-DCB0E52A1114}" srcId="{301694A5-DFD2-48B0-A205-219CDAF8BF4B}" destId="{4D818E8F-5C17-44D1-B2DE-2AEF9856A19C}" srcOrd="7" destOrd="0" parTransId="{A1942053-D2AD-4866-A147-A9DD6C29F2E9}" sibTransId="{29F8D43B-3AA8-4021-882B-6967ABA674CE}"/>
    <dgm:cxn modelId="{32EE0EBA-2C64-4C16-9300-499758439C91}" srcId="{301694A5-DFD2-48B0-A205-219CDAF8BF4B}" destId="{EFAE4F5C-077C-4DD6-BF8F-638E585257AB}" srcOrd="2" destOrd="0" parTransId="{D5E38A12-1E6D-488F-A1F4-23A00C858202}" sibTransId="{5FF319F1-F36D-4374-A4F2-9FBC4E94FF44}"/>
    <dgm:cxn modelId="{9E4A34BA-4842-4029-A338-44E52432478E}" type="presOf" srcId="{E5FF8999-06CA-40BE-8827-079191484C58}" destId="{CFEEC1DB-DE0F-492B-8E85-7172E10616D8}" srcOrd="0" destOrd="0" presId="urn:microsoft.com/office/officeart/2005/8/layout/matrix3"/>
    <dgm:cxn modelId="{03B349BA-3660-47AD-AF21-85E77EB023DE}" type="presOf" srcId="{1C64BB52-3E3E-4AE1-9BBD-6D44C5051560}" destId="{3D2EF0AC-0B74-484F-9AC0-A2994B0489E8}" srcOrd="0" destOrd="0" presId="urn:microsoft.com/office/officeart/2005/8/layout/matrix3"/>
    <dgm:cxn modelId="{187614BC-F137-4FD3-8792-432C554427F6}" type="presOf" srcId="{301694A5-DFD2-48B0-A205-219CDAF8BF4B}" destId="{9FDFA15A-16AD-4148-9DBA-5A67629487FB}" srcOrd="0" destOrd="0" presId="urn:microsoft.com/office/officeart/2005/8/layout/matrix3"/>
    <dgm:cxn modelId="{EB8436EC-F502-4457-869C-034DD63086FF}" srcId="{301694A5-DFD2-48B0-A205-219CDAF8BF4B}" destId="{1C64BB52-3E3E-4AE1-9BBD-6D44C5051560}" srcOrd="1" destOrd="0" parTransId="{38734948-C1EC-499A-870C-EB1C3514E0AC}" sibTransId="{DA65BCCB-947D-4A81-93C7-6D591D8439F1}"/>
    <dgm:cxn modelId="{6113DBF5-3FA1-4208-94C6-35FFA1CA9AA6}" srcId="{301694A5-DFD2-48B0-A205-219CDAF8BF4B}" destId="{3C74ED2D-31F2-49F6-8525-CF9AAAA318B6}" srcOrd="0" destOrd="0" parTransId="{18E99660-5C59-4358-A3F2-7C903AF95473}" sibTransId="{6E983570-A83B-437E-A29A-7B33CACCA097}"/>
    <dgm:cxn modelId="{AB939A1A-5AD7-4651-8E4F-C7F485D1F482}" type="presParOf" srcId="{9FDFA15A-16AD-4148-9DBA-5A67629487FB}" destId="{B7EDB193-DB8C-4B09-93D1-57F6DCAD0156}" srcOrd="0" destOrd="0" presId="urn:microsoft.com/office/officeart/2005/8/layout/matrix3"/>
    <dgm:cxn modelId="{5F1DD277-F887-4E32-8BC7-78FE576FB0BA}" type="presParOf" srcId="{9FDFA15A-16AD-4148-9DBA-5A67629487FB}" destId="{0E1915F9-01E3-4B92-87D3-AB04654BBB33}" srcOrd="1" destOrd="0" presId="urn:microsoft.com/office/officeart/2005/8/layout/matrix3"/>
    <dgm:cxn modelId="{3D0979EF-5430-4DBD-AFAB-80F7A1131363}" type="presParOf" srcId="{9FDFA15A-16AD-4148-9DBA-5A67629487FB}" destId="{3D2EF0AC-0B74-484F-9AC0-A2994B0489E8}" srcOrd="2" destOrd="0" presId="urn:microsoft.com/office/officeart/2005/8/layout/matrix3"/>
    <dgm:cxn modelId="{3301FC48-1164-4982-BB92-1986BEA783B5}" type="presParOf" srcId="{9FDFA15A-16AD-4148-9DBA-5A67629487FB}" destId="{4A1DF50F-FF4F-45ED-9181-5E79B6478AD6}" srcOrd="3" destOrd="0" presId="urn:microsoft.com/office/officeart/2005/8/layout/matrix3"/>
    <dgm:cxn modelId="{BAD3BCC5-D3CF-4921-96A8-589BB3529328}" type="presParOf" srcId="{9FDFA15A-16AD-4148-9DBA-5A67629487FB}" destId="{CFEEC1DB-DE0F-492B-8E85-7172E10616D8}" srcOrd="4" destOrd="0" presId="urn:microsoft.com/office/officeart/2005/8/layout/matrix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4D6F6A-F185-44A4-8634-F6C09AD9C4DB}"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en-US"/>
        </a:p>
      </dgm:t>
    </dgm:pt>
    <dgm:pt modelId="{FD610CF2-B217-4604-946C-D385E8829AB5}">
      <dgm:prSet/>
      <dgm:spPr/>
      <dgm:t>
        <a:bodyPr/>
        <a:lstStyle/>
        <a:p>
          <a:r>
            <a:rPr lang="en-US"/>
            <a:t>Mesosomes  : convoluted invaginations of cytoplasmic membrane.</a:t>
          </a:r>
        </a:p>
      </dgm:t>
    </dgm:pt>
    <dgm:pt modelId="{4127F4E9-FF3B-43CE-A993-716D6D159BA6}" type="parTrans" cxnId="{ED826973-97AA-4160-B2BF-81307AB1C7AC}">
      <dgm:prSet/>
      <dgm:spPr/>
      <dgm:t>
        <a:bodyPr/>
        <a:lstStyle/>
        <a:p>
          <a:endParaRPr lang="en-US"/>
        </a:p>
      </dgm:t>
    </dgm:pt>
    <dgm:pt modelId="{1A680030-D572-44B6-86A9-75BE1DF7604E}" type="sibTrans" cxnId="{ED826973-97AA-4160-B2BF-81307AB1C7AC}">
      <dgm:prSet/>
      <dgm:spPr/>
      <dgm:t>
        <a:bodyPr/>
        <a:lstStyle/>
        <a:p>
          <a:endParaRPr lang="en-US"/>
        </a:p>
      </dgm:t>
    </dgm:pt>
    <dgm:pt modelId="{902D068B-2143-4EB8-B65B-314EA07C8971}">
      <dgm:prSet/>
      <dgm:spPr/>
      <dgm:t>
        <a:bodyPr/>
        <a:lstStyle/>
        <a:p>
          <a:r>
            <a:rPr lang="en-US"/>
            <a:t>Function:</a:t>
          </a:r>
        </a:p>
      </dgm:t>
    </dgm:pt>
    <dgm:pt modelId="{B81B9E7C-BFE2-48E3-A397-5AD363C3F2A8}" type="parTrans" cxnId="{50F8C8AC-FF65-43F2-AEBB-BC30475E9178}">
      <dgm:prSet/>
      <dgm:spPr/>
      <dgm:t>
        <a:bodyPr/>
        <a:lstStyle/>
        <a:p>
          <a:endParaRPr lang="en-US"/>
        </a:p>
      </dgm:t>
    </dgm:pt>
    <dgm:pt modelId="{BC63C232-5736-4991-828D-9742FB444D7C}" type="sibTrans" cxnId="{50F8C8AC-FF65-43F2-AEBB-BC30475E9178}">
      <dgm:prSet/>
      <dgm:spPr/>
      <dgm:t>
        <a:bodyPr/>
        <a:lstStyle/>
        <a:p>
          <a:endParaRPr lang="en-US"/>
        </a:p>
      </dgm:t>
    </dgm:pt>
    <dgm:pt modelId="{83FD9FA6-827A-42EF-9619-732839B5E7D9}">
      <dgm:prSet/>
      <dgm:spPr/>
      <dgm:t>
        <a:bodyPr/>
        <a:lstStyle/>
        <a:p>
          <a:r>
            <a:rPr lang="en-US"/>
            <a:t>Involved in DNA segregation during cell division &amp; respiratory activity.</a:t>
          </a:r>
        </a:p>
      </dgm:t>
    </dgm:pt>
    <dgm:pt modelId="{49978614-7CE9-4425-BAE4-9D6C4C8B6D66}" type="parTrans" cxnId="{B270C2C9-F22F-4320-8B09-D9780884520F}">
      <dgm:prSet/>
      <dgm:spPr/>
      <dgm:t>
        <a:bodyPr/>
        <a:lstStyle/>
        <a:p>
          <a:endParaRPr lang="en-US"/>
        </a:p>
      </dgm:t>
    </dgm:pt>
    <dgm:pt modelId="{DAA5BD11-BFA4-4936-9C12-F82FAE505E74}" type="sibTrans" cxnId="{B270C2C9-F22F-4320-8B09-D9780884520F}">
      <dgm:prSet/>
      <dgm:spPr/>
      <dgm:t>
        <a:bodyPr/>
        <a:lstStyle/>
        <a:p>
          <a:endParaRPr lang="en-US"/>
        </a:p>
      </dgm:t>
    </dgm:pt>
    <dgm:pt modelId="{D5A10303-4794-4487-9E94-6090FAAA4491}">
      <dgm:prSet/>
      <dgm:spPr/>
      <dgm:t>
        <a:bodyPr/>
        <a:lstStyle/>
        <a:p>
          <a:r>
            <a:rPr lang="en-US"/>
            <a:t>Contain receptors involved in chemotaxis.</a:t>
          </a:r>
        </a:p>
      </dgm:t>
    </dgm:pt>
    <dgm:pt modelId="{9391FF89-470D-4202-B200-A6D2C343B53D}" type="parTrans" cxnId="{018A8BFC-70E3-415A-90CF-D71F37BF6616}">
      <dgm:prSet/>
      <dgm:spPr/>
      <dgm:t>
        <a:bodyPr/>
        <a:lstStyle/>
        <a:p>
          <a:endParaRPr lang="en-US"/>
        </a:p>
      </dgm:t>
    </dgm:pt>
    <dgm:pt modelId="{4F8FD9C8-BB0B-4B2B-8D6C-8CE423A37DFA}" type="sibTrans" cxnId="{018A8BFC-70E3-415A-90CF-D71F37BF6616}">
      <dgm:prSet/>
      <dgm:spPr/>
      <dgm:t>
        <a:bodyPr/>
        <a:lstStyle/>
        <a:p>
          <a:endParaRPr lang="en-US"/>
        </a:p>
      </dgm:t>
    </dgm:pt>
    <dgm:pt modelId="{A225B772-4D82-4519-B59B-71E19BE40613}">
      <dgm:prSet/>
      <dgm:spPr/>
      <dgm:t>
        <a:bodyPr/>
        <a:lstStyle/>
        <a:p>
          <a:r>
            <a:rPr lang="en-US"/>
            <a:t>Permeability barrier (active transport of solutes).</a:t>
          </a:r>
        </a:p>
      </dgm:t>
    </dgm:pt>
    <dgm:pt modelId="{AAA29BF9-7DDB-43A8-9100-525137352AA9}" type="parTrans" cxnId="{9DC046C4-1F5C-4880-AE8E-6310A23EA09C}">
      <dgm:prSet/>
      <dgm:spPr/>
      <dgm:t>
        <a:bodyPr/>
        <a:lstStyle/>
        <a:p>
          <a:endParaRPr lang="en-US"/>
        </a:p>
      </dgm:t>
    </dgm:pt>
    <dgm:pt modelId="{446581F8-1E1A-4347-9C86-2150560C6077}" type="sibTrans" cxnId="{9DC046C4-1F5C-4880-AE8E-6310A23EA09C}">
      <dgm:prSet/>
      <dgm:spPr/>
      <dgm:t>
        <a:bodyPr/>
        <a:lstStyle/>
        <a:p>
          <a:endParaRPr lang="en-US"/>
        </a:p>
      </dgm:t>
    </dgm:pt>
    <dgm:pt modelId="{726F1D29-DDC4-4432-9316-B40D57B01C7C}" type="pres">
      <dgm:prSet presAssocID="{7D4D6F6A-F185-44A4-8634-F6C09AD9C4DB}" presName="compositeShape" presStyleCnt="0">
        <dgm:presLayoutVars>
          <dgm:chMax val="7"/>
          <dgm:dir/>
          <dgm:resizeHandles val="exact"/>
        </dgm:presLayoutVars>
      </dgm:prSet>
      <dgm:spPr/>
    </dgm:pt>
    <dgm:pt modelId="{A10C7F34-261A-4393-B0D7-C3E9404AC25C}" type="pres">
      <dgm:prSet presAssocID="{FD610CF2-B217-4604-946C-D385E8829AB5}" presName="circ1" presStyleLbl="vennNode1" presStyleIdx="0" presStyleCnt="2"/>
      <dgm:spPr/>
    </dgm:pt>
    <dgm:pt modelId="{64EAEDA5-3A30-4A8E-863C-0CFA668B5B52}" type="pres">
      <dgm:prSet presAssocID="{FD610CF2-B217-4604-946C-D385E8829AB5}" presName="circ1Tx" presStyleLbl="revTx" presStyleIdx="0" presStyleCnt="0">
        <dgm:presLayoutVars>
          <dgm:chMax val="0"/>
          <dgm:chPref val="0"/>
          <dgm:bulletEnabled val="1"/>
        </dgm:presLayoutVars>
      </dgm:prSet>
      <dgm:spPr/>
    </dgm:pt>
    <dgm:pt modelId="{5AB0D6E7-8C61-4ADE-954C-990C546B4503}" type="pres">
      <dgm:prSet presAssocID="{902D068B-2143-4EB8-B65B-314EA07C8971}" presName="circ2" presStyleLbl="vennNode1" presStyleIdx="1" presStyleCnt="2"/>
      <dgm:spPr/>
    </dgm:pt>
    <dgm:pt modelId="{27303C57-C3F3-489C-A1D0-E2ED73BFD490}" type="pres">
      <dgm:prSet presAssocID="{902D068B-2143-4EB8-B65B-314EA07C8971}" presName="circ2Tx" presStyleLbl="revTx" presStyleIdx="0" presStyleCnt="0">
        <dgm:presLayoutVars>
          <dgm:chMax val="0"/>
          <dgm:chPref val="0"/>
          <dgm:bulletEnabled val="1"/>
        </dgm:presLayoutVars>
      </dgm:prSet>
      <dgm:spPr/>
    </dgm:pt>
  </dgm:ptLst>
  <dgm:cxnLst>
    <dgm:cxn modelId="{37724E1B-FBFD-4759-B837-1EEC9FFBA408}" type="presOf" srcId="{D5A10303-4794-4487-9E94-6090FAAA4491}" destId="{27303C57-C3F3-489C-A1D0-E2ED73BFD490}" srcOrd="1" destOrd="2" presId="urn:microsoft.com/office/officeart/2005/8/layout/venn1"/>
    <dgm:cxn modelId="{48F0256B-B384-45D8-A12A-7D531D13109B}" type="presOf" srcId="{83FD9FA6-827A-42EF-9619-732839B5E7D9}" destId="{5AB0D6E7-8C61-4ADE-954C-990C546B4503}" srcOrd="0" destOrd="1" presId="urn:microsoft.com/office/officeart/2005/8/layout/venn1"/>
    <dgm:cxn modelId="{A9BFCE52-E521-4634-98BF-C6AF3E457755}" type="presOf" srcId="{A225B772-4D82-4519-B59B-71E19BE40613}" destId="{27303C57-C3F3-489C-A1D0-E2ED73BFD490}" srcOrd="1" destOrd="3" presId="urn:microsoft.com/office/officeart/2005/8/layout/venn1"/>
    <dgm:cxn modelId="{ED826973-97AA-4160-B2BF-81307AB1C7AC}" srcId="{7D4D6F6A-F185-44A4-8634-F6C09AD9C4DB}" destId="{FD610CF2-B217-4604-946C-D385E8829AB5}" srcOrd="0" destOrd="0" parTransId="{4127F4E9-FF3B-43CE-A993-716D6D159BA6}" sibTransId="{1A680030-D572-44B6-86A9-75BE1DF7604E}"/>
    <dgm:cxn modelId="{0CC87F55-39BA-4CB3-8B50-64DCB95DCDE5}" type="presOf" srcId="{FD610CF2-B217-4604-946C-D385E8829AB5}" destId="{A10C7F34-261A-4393-B0D7-C3E9404AC25C}" srcOrd="0" destOrd="0" presId="urn:microsoft.com/office/officeart/2005/8/layout/venn1"/>
    <dgm:cxn modelId="{61B70D82-F4F6-4A74-808D-44969265E139}" type="presOf" srcId="{FD610CF2-B217-4604-946C-D385E8829AB5}" destId="{64EAEDA5-3A30-4A8E-863C-0CFA668B5B52}" srcOrd="1" destOrd="0" presId="urn:microsoft.com/office/officeart/2005/8/layout/venn1"/>
    <dgm:cxn modelId="{60E01293-CE4C-41D6-A3DD-F3D99765BBA8}" type="presOf" srcId="{7D4D6F6A-F185-44A4-8634-F6C09AD9C4DB}" destId="{726F1D29-DDC4-4432-9316-B40D57B01C7C}" srcOrd="0" destOrd="0" presId="urn:microsoft.com/office/officeart/2005/8/layout/venn1"/>
    <dgm:cxn modelId="{6FCBCF9D-38BB-4FB2-AE54-FDB0E2F4B088}" type="presOf" srcId="{902D068B-2143-4EB8-B65B-314EA07C8971}" destId="{5AB0D6E7-8C61-4ADE-954C-990C546B4503}" srcOrd="0" destOrd="0" presId="urn:microsoft.com/office/officeart/2005/8/layout/venn1"/>
    <dgm:cxn modelId="{50F8C8AC-FF65-43F2-AEBB-BC30475E9178}" srcId="{7D4D6F6A-F185-44A4-8634-F6C09AD9C4DB}" destId="{902D068B-2143-4EB8-B65B-314EA07C8971}" srcOrd="1" destOrd="0" parTransId="{B81B9E7C-BFE2-48E3-A397-5AD363C3F2A8}" sibTransId="{BC63C232-5736-4991-828D-9742FB444D7C}"/>
    <dgm:cxn modelId="{431B0FBC-049B-4D9A-A561-DFCA3DBCB0C0}" type="presOf" srcId="{83FD9FA6-827A-42EF-9619-732839B5E7D9}" destId="{27303C57-C3F3-489C-A1D0-E2ED73BFD490}" srcOrd="1" destOrd="1" presId="urn:microsoft.com/office/officeart/2005/8/layout/venn1"/>
    <dgm:cxn modelId="{9DC046C4-1F5C-4880-AE8E-6310A23EA09C}" srcId="{902D068B-2143-4EB8-B65B-314EA07C8971}" destId="{A225B772-4D82-4519-B59B-71E19BE40613}" srcOrd="2" destOrd="0" parTransId="{AAA29BF9-7DDB-43A8-9100-525137352AA9}" sibTransId="{446581F8-1E1A-4347-9C86-2150560C6077}"/>
    <dgm:cxn modelId="{B270C2C9-F22F-4320-8B09-D9780884520F}" srcId="{902D068B-2143-4EB8-B65B-314EA07C8971}" destId="{83FD9FA6-827A-42EF-9619-732839B5E7D9}" srcOrd="0" destOrd="0" parTransId="{49978614-7CE9-4425-BAE4-9D6C4C8B6D66}" sibTransId="{DAA5BD11-BFA4-4936-9C12-F82FAE505E74}"/>
    <dgm:cxn modelId="{8A53C1DA-917B-4B40-A1AA-8139A26D553A}" type="presOf" srcId="{A225B772-4D82-4519-B59B-71E19BE40613}" destId="{5AB0D6E7-8C61-4ADE-954C-990C546B4503}" srcOrd="0" destOrd="3" presId="urn:microsoft.com/office/officeart/2005/8/layout/venn1"/>
    <dgm:cxn modelId="{2146F5E2-2B3C-416F-9E23-62002D934CE8}" type="presOf" srcId="{902D068B-2143-4EB8-B65B-314EA07C8971}" destId="{27303C57-C3F3-489C-A1D0-E2ED73BFD490}" srcOrd="1" destOrd="0" presId="urn:microsoft.com/office/officeart/2005/8/layout/venn1"/>
    <dgm:cxn modelId="{5667CFE7-651A-43F9-B99D-B6C520E7B3B4}" type="presOf" srcId="{D5A10303-4794-4487-9E94-6090FAAA4491}" destId="{5AB0D6E7-8C61-4ADE-954C-990C546B4503}" srcOrd="0" destOrd="2" presId="urn:microsoft.com/office/officeart/2005/8/layout/venn1"/>
    <dgm:cxn modelId="{018A8BFC-70E3-415A-90CF-D71F37BF6616}" srcId="{902D068B-2143-4EB8-B65B-314EA07C8971}" destId="{D5A10303-4794-4487-9E94-6090FAAA4491}" srcOrd="1" destOrd="0" parTransId="{9391FF89-470D-4202-B200-A6D2C343B53D}" sibTransId="{4F8FD9C8-BB0B-4B2B-8D6C-8CE423A37DFA}"/>
    <dgm:cxn modelId="{BCA16DAD-974A-4D1A-9B66-8F651D8BD144}" type="presParOf" srcId="{726F1D29-DDC4-4432-9316-B40D57B01C7C}" destId="{A10C7F34-261A-4393-B0D7-C3E9404AC25C}" srcOrd="0" destOrd="0" presId="urn:microsoft.com/office/officeart/2005/8/layout/venn1"/>
    <dgm:cxn modelId="{D8BBDA17-0360-4B88-A548-E8119075BE87}" type="presParOf" srcId="{726F1D29-DDC4-4432-9316-B40D57B01C7C}" destId="{64EAEDA5-3A30-4A8E-863C-0CFA668B5B52}" srcOrd="1" destOrd="0" presId="urn:microsoft.com/office/officeart/2005/8/layout/venn1"/>
    <dgm:cxn modelId="{BF2399EA-917D-4CC2-ABB7-6F2E6C0C7D68}" type="presParOf" srcId="{726F1D29-DDC4-4432-9316-B40D57B01C7C}" destId="{5AB0D6E7-8C61-4ADE-954C-990C546B4503}" srcOrd="2" destOrd="0" presId="urn:microsoft.com/office/officeart/2005/8/layout/venn1"/>
    <dgm:cxn modelId="{21D5E489-3452-41A9-A7C1-12AB4BDA4635}" type="presParOf" srcId="{726F1D29-DDC4-4432-9316-B40D57B01C7C}" destId="{27303C57-C3F3-489C-A1D0-E2ED73BFD490}"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C2F5AC4-3382-418C-A8C7-E1B5E6023341}"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344DC8BD-7F64-4A77-9880-93C6168A1196}">
      <dgm:prSet/>
      <dgm:spPr/>
      <dgm:t>
        <a:bodyPr/>
        <a:lstStyle/>
        <a:p>
          <a:r>
            <a:rPr lang="en-US" b="1" u="sng"/>
            <a:t>Gene Transfer Among Bacteria</a:t>
          </a:r>
          <a:endParaRPr lang="en-US"/>
        </a:p>
      </dgm:t>
    </dgm:pt>
    <dgm:pt modelId="{D6109391-0CCC-4C4F-9F3B-ABF2B2263F8B}" type="parTrans" cxnId="{637AC64E-E806-40DA-805A-A17511AFC0E2}">
      <dgm:prSet/>
      <dgm:spPr/>
      <dgm:t>
        <a:bodyPr/>
        <a:lstStyle/>
        <a:p>
          <a:endParaRPr lang="en-US"/>
        </a:p>
      </dgm:t>
    </dgm:pt>
    <dgm:pt modelId="{EBF1899A-B0CF-4F24-8529-9DC0E9079D08}" type="sibTrans" cxnId="{637AC64E-E806-40DA-805A-A17511AFC0E2}">
      <dgm:prSet/>
      <dgm:spPr/>
      <dgm:t>
        <a:bodyPr/>
        <a:lstStyle/>
        <a:p>
          <a:endParaRPr lang="en-US"/>
        </a:p>
      </dgm:t>
    </dgm:pt>
    <dgm:pt modelId="{2073D37B-4BF4-432B-843E-10408BD53424}">
      <dgm:prSet/>
      <dgm:spPr/>
      <dgm:t>
        <a:bodyPr/>
        <a:lstStyle/>
        <a:p>
          <a:r>
            <a:rPr lang="en-US"/>
            <a:t>Three mechanisms:</a:t>
          </a:r>
        </a:p>
      </dgm:t>
    </dgm:pt>
    <dgm:pt modelId="{7264CBF6-1554-46BC-B229-6A857AEA6D11}" type="parTrans" cxnId="{D0C61B2E-3661-4C78-A5D6-2D8DF06DA987}">
      <dgm:prSet/>
      <dgm:spPr/>
      <dgm:t>
        <a:bodyPr/>
        <a:lstStyle/>
        <a:p>
          <a:endParaRPr lang="en-US"/>
        </a:p>
      </dgm:t>
    </dgm:pt>
    <dgm:pt modelId="{A32A3BD2-1670-4F66-A308-C26033B1CF4F}" type="sibTrans" cxnId="{D0C61B2E-3661-4C78-A5D6-2D8DF06DA987}">
      <dgm:prSet/>
      <dgm:spPr/>
      <dgm:t>
        <a:bodyPr/>
        <a:lstStyle/>
        <a:p>
          <a:endParaRPr lang="en-US"/>
        </a:p>
      </dgm:t>
    </dgm:pt>
    <dgm:pt modelId="{35B35F4A-ACB6-47E3-A7E1-7796C04F886B}">
      <dgm:prSet/>
      <dgm:spPr/>
      <dgm:t>
        <a:bodyPr/>
        <a:lstStyle/>
        <a:p>
          <a:r>
            <a:rPr lang="en-US"/>
            <a:t>1-  Transformation</a:t>
          </a:r>
        </a:p>
      </dgm:t>
    </dgm:pt>
    <dgm:pt modelId="{28365563-7CC2-462B-BA97-6F752FD67795}" type="parTrans" cxnId="{E3C11FF1-292C-45EA-8392-C5A1F35A8255}">
      <dgm:prSet/>
      <dgm:spPr/>
      <dgm:t>
        <a:bodyPr/>
        <a:lstStyle/>
        <a:p>
          <a:endParaRPr lang="en-US"/>
        </a:p>
      </dgm:t>
    </dgm:pt>
    <dgm:pt modelId="{ED46FDB3-EBC7-4578-856A-2A62A6457A96}" type="sibTrans" cxnId="{E3C11FF1-292C-45EA-8392-C5A1F35A8255}">
      <dgm:prSet/>
      <dgm:spPr/>
      <dgm:t>
        <a:bodyPr/>
        <a:lstStyle/>
        <a:p>
          <a:endParaRPr lang="en-US"/>
        </a:p>
      </dgm:t>
    </dgm:pt>
    <dgm:pt modelId="{C51A9D51-79DE-44E9-A335-757B7FA0FDE4}">
      <dgm:prSet/>
      <dgm:spPr/>
      <dgm:t>
        <a:bodyPr/>
        <a:lstStyle/>
        <a:p>
          <a:r>
            <a:rPr lang="en-US"/>
            <a:t>2-  Transduction</a:t>
          </a:r>
        </a:p>
      </dgm:t>
    </dgm:pt>
    <dgm:pt modelId="{2B3E91B2-D8D2-46BC-95B0-13EA2912696F}" type="parTrans" cxnId="{B289FEDC-78F7-4EB2-9A5D-2F1EDBB06B20}">
      <dgm:prSet/>
      <dgm:spPr/>
      <dgm:t>
        <a:bodyPr/>
        <a:lstStyle/>
        <a:p>
          <a:endParaRPr lang="en-US"/>
        </a:p>
      </dgm:t>
    </dgm:pt>
    <dgm:pt modelId="{45A9D4BE-EC1B-4738-8B5E-69280E75FF13}" type="sibTrans" cxnId="{B289FEDC-78F7-4EB2-9A5D-2F1EDBB06B20}">
      <dgm:prSet/>
      <dgm:spPr/>
      <dgm:t>
        <a:bodyPr/>
        <a:lstStyle/>
        <a:p>
          <a:endParaRPr lang="en-US"/>
        </a:p>
      </dgm:t>
    </dgm:pt>
    <dgm:pt modelId="{81679EFF-08EA-4890-8EA6-564F4A40FEF7}">
      <dgm:prSet/>
      <dgm:spPr/>
      <dgm:t>
        <a:bodyPr/>
        <a:lstStyle/>
        <a:p>
          <a:r>
            <a:rPr lang="en-US"/>
            <a:t>3-  Conjugation.</a:t>
          </a:r>
        </a:p>
      </dgm:t>
    </dgm:pt>
    <dgm:pt modelId="{7E2F1DEB-6AE5-4F07-B4B1-16CA19E3CABE}" type="parTrans" cxnId="{2009CB64-7B1B-421C-BE42-6CB7230C52C9}">
      <dgm:prSet/>
      <dgm:spPr/>
      <dgm:t>
        <a:bodyPr/>
        <a:lstStyle/>
        <a:p>
          <a:endParaRPr lang="en-US"/>
        </a:p>
      </dgm:t>
    </dgm:pt>
    <dgm:pt modelId="{E07C953B-240F-4F61-84D3-2ACF10F6B347}" type="sibTrans" cxnId="{2009CB64-7B1B-421C-BE42-6CB7230C52C9}">
      <dgm:prSet/>
      <dgm:spPr/>
      <dgm:t>
        <a:bodyPr/>
        <a:lstStyle/>
        <a:p>
          <a:endParaRPr lang="en-US"/>
        </a:p>
      </dgm:t>
    </dgm:pt>
    <dgm:pt modelId="{B69C2F2E-D929-4FA4-BC2D-DEEA48CEB320}" type="pres">
      <dgm:prSet presAssocID="{1C2F5AC4-3382-418C-A8C7-E1B5E6023341}" presName="linear" presStyleCnt="0">
        <dgm:presLayoutVars>
          <dgm:animLvl val="lvl"/>
          <dgm:resizeHandles val="exact"/>
        </dgm:presLayoutVars>
      </dgm:prSet>
      <dgm:spPr/>
    </dgm:pt>
    <dgm:pt modelId="{CEDB7AE3-E589-49FA-9657-693733BAEE40}" type="pres">
      <dgm:prSet presAssocID="{344DC8BD-7F64-4A77-9880-93C6168A1196}" presName="parentText" presStyleLbl="node1" presStyleIdx="0" presStyleCnt="5">
        <dgm:presLayoutVars>
          <dgm:chMax val="0"/>
          <dgm:bulletEnabled val="1"/>
        </dgm:presLayoutVars>
      </dgm:prSet>
      <dgm:spPr/>
    </dgm:pt>
    <dgm:pt modelId="{F685007A-8B4A-49E5-BAC5-F759FC06F858}" type="pres">
      <dgm:prSet presAssocID="{EBF1899A-B0CF-4F24-8529-9DC0E9079D08}" presName="spacer" presStyleCnt="0"/>
      <dgm:spPr/>
    </dgm:pt>
    <dgm:pt modelId="{D73A61F0-3DFF-418F-957E-75E36492E2CB}" type="pres">
      <dgm:prSet presAssocID="{2073D37B-4BF4-432B-843E-10408BD53424}" presName="parentText" presStyleLbl="node1" presStyleIdx="1" presStyleCnt="5">
        <dgm:presLayoutVars>
          <dgm:chMax val="0"/>
          <dgm:bulletEnabled val="1"/>
        </dgm:presLayoutVars>
      </dgm:prSet>
      <dgm:spPr/>
    </dgm:pt>
    <dgm:pt modelId="{5E0DE82E-85EE-49D8-AD65-88BEB1A02007}" type="pres">
      <dgm:prSet presAssocID="{A32A3BD2-1670-4F66-A308-C26033B1CF4F}" presName="spacer" presStyleCnt="0"/>
      <dgm:spPr/>
    </dgm:pt>
    <dgm:pt modelId="{20490C6E-5D7A-4C32-A5E8-DC92DDB937D1}" type="pres">
      <dgm:prSet presAssocID="{35B35F4A-ACB6-47E3-A7E1-7796C04F886B}" presName="parentText" presStyleLbl="node1" presStyleIdx="2" presStyleCnt="5">
        <dgm:presLayoutVars>
          <dgm:chMax val="0"/>
          <dgm:bulletEnabled val="1"/>
        </dgm:presLayoutVars>
      </dgm:prSet>
      <dgm:spPr/>
    </dgm:pt>
    <dgm:pt modelId="{0462861D-55F3-4F0D-8802-D034CEB012E0}" type="pres">
      <dgm:prSet presAssocID="{ED46FDB3-EBC7-4578-856A-2A62A6457A96}" presName="spacer" presStyleCnt="0"/>
      <dgm:spPr/>
    </dgm:pt>
    <dgm:pt modelId="{F1C9B7C2-F1B2-488E-91DC-9C8354D0CC7C}" type="pres">
      <dgm:prSet presAssocID="{C51A9D51-79DE-44E9-A335-757B7FA0FDE4}" presName="parentText" presStyleLbl="node1" presStyleIdx="3" presStyleCnt="5">
        <dgm:presLayoutVars>
          <dgm:chMax val="0"/>
          <dgm:bulletEnabled val="1"/>
        </dgm:presLayoutVars>
      </dgm:prSet>
      <dgm:spPr/>
    </dgm:pt>
    <dgm:pt modelId="{80CE35E2-D1B5-4791-9891-0136BEFC18A0}" type="pres">
      <dgm:prSet presAssocID="{45A9D4BE-EC1B-4738-8B5E-69280E75FF13}" presName="spacer" presStyleCnt="0"/>
      <dgm:spPr/>
    </dgm:pt>
    <dgm:pt modelId="{F1C80EBE-61E1-4746-8D56-625F224ED756}" type="pres">
      <dgm:prSet presAssocID="{81679EFF-08EA-4890-8EA6-564F4A40FEF7}" presName="parentText" presStyleLbl="node1" presStyleIdx="4" presStyleCnt="5">
        <dgm:presLayoutVars>
          <dgm:chMax val="0"/>
          <dgm:bulletEnabled val="1"/>
        </dgm:presLayoutVars>
      </dgm:prSet>
      <dgm:spPr/>
    </dgm:pt>
  </dgm:ptLst>
  <dgm:cxnLst>
    <dgm:cxn modelId="{D0C61B2E-3661-4C78-A5D6-2D8DF06DA987}" srcId="{1C2F5AC4-3382-418C-A8C7-E1B5E6023341}" destId="{2073D37B-4BF4-432B-843E-10408BD53424}" srcOrd="1" destOrd="0" parTransId="{7264CBF6-1554-46BC-B229-6A857AEA6D11}" sibTransId="{A32A3BD2-1670-4F66-A308-C26033B1CF4F}"/>
    <dgm:cxn modelId="{2009CB64-7B1B-421C-BE42-6CB7230C52C9}" srcId="{1C2F5AC4-3382-418C-A8C7-E1B5E6023341}" destId="{81679EFF-08EA-4890-8EA6-564F4A40FEF7}" srcOrd="4" destOrd="0" parTransId="{7E2F1DEB-6AE5-4F07-B4B1-16CA19E3CABE}" sibTransId="{E07C953B-240F-4F61-84D3-2ACF10F6B347}"/>
    <dgm:cxn modelId="{637AC64E-E806-40DA-805A-A17511AFC0E2}" srcId="{1C2F5AC4-3382-418C-A8C7-E1B5E6023341}" destId="{344DC8BD-7F64-4A77-9880-93C6168A1196}" srcOrd="0" destOrd="0" parTransId="{D6109391-0CCC-4C4F-9F3B-ABF2B2263F8B}" sibTransId="{EBF1899A-B0CF-4F24-8529-9DC0E9079D08}"/>
    <dgm:cxn modelId="{BBE4EC77-FF5A-446F-AD19-E9A235CDEC7C}" type="presOf" srcId="{1C2F5AC4-3382-418C-A8C7-E1B5E6023341}" destId="{B69C2F2E-D929-4FA4-BC2D-DEEA48CEB320}" srcOrd="0" destOrd="0" presId="urn:microsoft.com/office/officeart/2005/8/layout/vList2"/>
    <dgm:cxn modelId="{D82C5F7D-12EE-4FC6-95B0-382C89234C90}" type="presOf" srcId="{344DC8BD-7F64-4A77-9880-93C6168A1196}" destId="{CEDB7AE3-E589-49FA-9657-693733BAEE40}" srcOrd="0" destOrd="0" presId="urn:microsoft.com/office/officeart/2005/8/layout/vList2"/>
    <dgm:cxn modelId="{29F59C9C-965B-4765-84BF-0C07D175C15A}" type="presOf" srcId="{35B35F4A-ACB6-47E3-A7E1-7796C04F886B}" destId="{20490C6E-5D7A-4C32-A5E8-DC92DDB937D1}" srcOrd="0" destOrd="0" presId="urn:microsoft.com/office/officeart/2005/8/layout/vList2"/>
    <dgm:cxn modelId="{64B91BD1-A16E-48D5-85AF-D9CA210957D0}" type="presOf" srcId="{81679EFF-08EA-4890-8EA6-564F4A40FEF7}" destId="{F1C80EBE-61E1-4746-8D56-625F224ED756}" srcOrd="0" destOrd="0" presId="urn:microsoft.com/office/officeart/2005/8/layout/vList2"/>
    <dgm:cxn modelId="{B289FEDC-78F7-4EB2-9A5D-2F1EDBB06B20}" srcId="{1C2F5AC4-3382-418C-A8C7-E1B5E6023341}" destId="{C51A9D51-79DE-44E9-A335-757B7FA0FDE4}" srcOrd="3" destOrd="0" parTransId="{2B3E91B2-D8D2-46BC-95B0-13EA2912696F}" sibTransId="{45A9D4BE-EC1B-4738-8B5E-69280E75FF13}"/>
    <dgm:cxn modelId="{8217A6EA-4F76-47E6-A89A-24D4361BA6B6}" type="presOf" srcId="{2073D37B-4BF4-432B-843E-10408BD53424}" destId="{D73A61F0-3DFF-418F-957E-75E36492E2CB}" srcOrd="0" destOrd="0" presId="urn:microsoft.com/office/officeart/2005/8/layout/vList2"/>
    <dgm:cxn modelId="{E3C11FF1-292C-45EA-8392-C5A1F35A8255}" srcId="{1C2F5AC4-3382-418C-A8C7-E1B5E6023341}" destId="{35B35F4A-ACB6-47E3-A7E1-7796C04F886B}" srcOrd="2" destOrd="0" parTransId="{28365563-7CC2-462B-BA97-6F752FD67795}" sibTransId="{ED46FDB3-EBC7-4578-856A-2A62A6457A96}"/>
    <dgm:cxn modelId="{FD1FD2FF-1381-4EE8-A9A9-E3629F3C1DE4}" type="presOf" srcId="{C51A9D51-79DE-44E9-A335-757B7FA0FDE4}" destId="{F1C9B7C2-F1B2-488E-91DC-9C8354D0CC7C}" srcOrd="0" destOrd="0" presId="urn:microsoft.com/office/officeart/2005/8/layout/vList2"/>
    <dgm:cxn modelId="{83537B54-8AA2-4DDA-AF5E-FF2EA9DD3C90}" type="presParOf" srcId="{B69C2F2E-D929-4FA4-BC2D-DEEA48CEB320}" destId="{CEDB7AE3-E589-49FA-9657-693733BAEE40}" srcOrd="0" destOrd="0" presId="urn:microsoft.com/office/officeart/2005/8/layout/vList2"/>
    <dgm:cxn modelId="{FCD0EBFE-47EC-4D17-B220-0313FF24BB99}" type="presParOf" srcId="{B69C2F2E-D929-4FA4-BC2D-DEEA48CEB320}" destId="{F685007A-8B4A-49E5-BAC5-F759FC06F858}" srcOrd="1" destOrd="0" presId="urn:microsoft.com/office/officeart/2005/8/layout/vList2"/>
    <dgm:cxn modelId="{EADA0BD4-AA78-402E-A229-5CD5F8B28A73}" type="presParOf" srcId="{B69C2F2E-D929-4FA4-BC2D-DEEA48CEB320}" destId="{D73A61F0-3DFF-418F-957E-75E36492E2CB}" srcOrd="2" destOrd="0" presId="urn:microsoft.com/office/officeart/2005/8/layout/vList2"/>
    <dgm:cxn modelId="{0F4698D3-A1BC-4AD3-B3E2-EF7AA3DC957B}" type="presParOf" srcId="{B69C2F2E-D929-4FA4-BC2D-DEEA48CEB320}" destId="{5E0DE82E-85EE-49D8-AD65-88BEB1A02007}" srcOrd="3" destOrd="0" presId="urn:microsoft.com/office/officeart/2005/8/layout/vList2"/>
    <dgm:cxn modelId="{7A61A911-EDE3-4FFF-AE4C-004E37D7C7FB}" type="presParOf" srcId="{B69C2F2E-D929-4FA4-BC2D-DEEA48CEB320}" destId="{20490C6E-5D7A-4C32-A5E8-DC92DDB937D1}" srcOrd="4" destOrd="0" presId="urn:microsoft.com/office/officeart/2005/8/layout/vList2"/>
    <dgm:cxn modelId="{668F4B05-C80A-45D2-9757-F12A35F28848}" type="presParOf" srcId="{B69C2F2E-D929-4FA4-BC2D-DEEA48CEB320}" destId="{0462861D-55F3-4F0D-8802-D034CEB012E0}" srcOrd="5" destOrd="0" presId="urn:microsoft.com/office/officeart/2005/8/layout/vList2"/>
    <dgm:cxn modelId="{EEEC5DD6-8897-42AF-9811-7A04A6BD8F05}" type="presParOf" srcId="{B69C2F2E-D929-4FA4-BC2D-DEEA48CEB320}" destId="{F1C9B7C2-F1B2-488E-91DC-9C8354D0CC7C}" srcOrd="6" destOrd="0" presId="urn:microsoft.com/office/officeart/2005/8/layout/vList2"/>
    <dgm:cxn modelId="{3BBD086D-8757-4EE9-9CD0-80F9651D3E66}" type="presParOf" srcId="{B69C2F2E-D929-4FA4-BC2D-DEEA48CEB320}" destId="{80CE35E2-D1B5-4791-9891-0136BEFC18A0}" srcOrd="7" destOrd="0" presId="urn:microsoft.com/office/officeart/2005/8/layout/vList2"/>
    <dgm:cxn modelId="{8AB029CD-6D81-4033-8442-B3C31F3D3942}" type="presParOf" srcId="{B69C2F2E-D929-4FA4-BC2D-DEEA48CEB320}" destId="{F1C80EBE-61E1-4746-8D56-625F224ED756}"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BC3F91A-0A34-430E-80E9-14BFDF86C0FD}" type="doc">
      <dgm:prSet loTypeId="urn:microsoft.com/office/officeart/2005/8/layout/orgChart1" loCatId="hierarchy" qsTypeId="urn:microsoft.com/office/officeart/2005/8/quickstyle/simple5" qsCatId="simple" csTypeId="urn:microsoft.com/office/officeart/2005/8/colors/accent0_2" csCatId="mainScheme" phldr="1"/>
      <dgm:spPr/>
      <dgm:t>
        <a:bodyPr/>
        <a:lstStyle/>
        <a:p>
          <a:pPr rtl="1"/>
          <a:endParaRPr lang="ar-SA"/>
        </a:p>
      </dgm:t>
    </dgm:pt>
    <dgm:pt modelId="{6B0AEB03-E702-4C8B-BFB2-2446C731A2F3}">
      <dgm:prSet custT="1"/>
      <dgm:spPr/>
      <dgm:t>
        <a:bodyPr/>
        <a:lstStyle/>
        <a:p>
          <a:pPr rtl="0"/>
          <a:r>
            <a:rPr lang="en-US" sz="1400" dirty="0">
              <a:solidFill>
                <a:schemeClr val="accent6"/>
              </a:solidFill>
            </a:rPr>
            <a:t>After gene transfer, there are three possible fates:</a:t>
          </a:r>
          <a:endParaRPr lang="ar-SA" sz="1400" dirty="0">
            <a:solidFill>
              <a:schemeClr val="accent6"/>
            </a:solidFill>
          </a:endParaRPr>
        </a:p>
      </dgm:t>
    </dgm:pt>
    <dgm:pt modelId="{8C0F9976-CDCF-4A12-A2FE-23A4D4D0209F}" type="parTrans" cxnId="{77B1468F-F0C2-42E1-8E35-F915DB8A9F39}">
      <dgm:prSet/>
      <dgm:spPr/>
      <dgm:t>
        <a:bodyPr/>
        <a:lstStyle/>
        <a:p>
          <a:pPr rtl="1"/>
          <a:endParaRPr lang="ar-SA" sz="1400"/>
        </a:p>
      </dgm:t>
    </dgm:pt>
    <dgm:pt modelId="{33D946CD-E747-4BC2-BD2E-68DEAEA67369}" type="sibTrans" cxnId="{77B1468F-F0C2-42E1-8E35-F915DB8A9F39}">
      <dgm:prSet/>
      <dgm:spPr/>
      <dgm:t>
        <a:bodyPr/>
        <a:lstStyle/>
        <a:p>
          <a:pPr rtl="1"/>
          <a:endParaRPr lang="ar-SA" sz="1400"/>
        </a:p>
      </dgm:t>
    </dgm:pt>
    <dgm:pt modelId="{5D97FC6F-FA0B-432F-9F97-53170DBD8B8C}">
      <dgm:prSet custT="1"/>
      <dgm:spPr/>
      <dgm:t>
        <a:bodyPr/>
        <a:lstStyle/>
        <a:p>
          <a:pPr rtl="0"/>
          <a:r>
            <a:rPr lang="en-US" sz="1400"/>
            <a:t>1-Exogenous DNA degraded by nuclease.</a:t>
          </a:r>
          <a:endParaRPr lang="ar-SA" sz="1400"/>
        </a:p>
      </dgm:t>
    </dgm:pt>
    <dgm:pt modelId="{67DEE129-1894-4C15-9CC2-4AB821427525}" type="parTrans" cxnId="{95197625-AE50-44DE-9111-521AD7B34609}">
      <dgm:prSet/>
      <dgm:spPr/>
      <dgm:t>
        <a:bodyPr/>
        <a:lstStyle/>
        <a:p>
          <a:pPr rtl="1"/>
          <a:endParaRPr lang="ar-SA" sz="1400"/>
        </a:p>
      </dgm:t>
    </dgm:pt>
    <dgm:pt modelId="{9EF372AB-780C-4DC9-9299-3C3D8A2E78AE}" type="sibTrans" cxnId="{95197625-AE50-44DE-9111-521AD7B34609}">
      <dgm:prSet/>
      <dgm:spPr/>
      <dgm:t>
        <a:bodyPr/>
        <a:lstStyle/>
        <a:p>
          <a:pPr rtl="1"/>
          <a:endParaRPr lang="ar-SA" sz="1400"/>
        </a:p>
      </dgm:t>
    </dgm:pt>
    <dgm:pt modelId="{D23D452E-94BD-4038-98CB-E1BADD4061ED}">
      <dgm:prSet custT="1"/>
      <dgm:spPr/>
      <dgm:t>
        <a:bodyPr/>
        <a:lstStyle/>
        <a:p>
          <a:pPr rtl="0"/>
          <a:r>
            <a:rPr lang="en-US" sz="1400"/>
            <a:t>2-Stabilized by circulization and become plasmid.</a:t>
          </a:r>
          <a:endParaRPr lang="ar-SA" sz="1400"/>
        </a:p>
      </dgm:t>
    </dgm:pt>
    <dgm:pt modelId="{3639D160-EB6F-445F-8B83-DF3E4530B2FB}" type="parTrans" cxnId="{5B1A36CA-F04E-4BE8-9AF7-5DFE9BBAB6D7}">
      <dgm:prSet/>
      <dgm:spPr/>
      <dgm:t>
        <a:bodyPr/>
        <a:lstStyle/>
        <a:p>
          <a:pPr rtl="1"/>
          <a:endParaRPr lang="ar-SA" sz="1400"/>
        </a:p>
      </dgm:t>
    </dgm:pt>
    <dgm:pt modelId="{BD173641-07B7-4850-A9B2-ED17B09473B7}" type="sibTrans" cxnId="{5B1A36CA-F04E-4BE8-9AF7-5DFE9BBAB6D7}">
      <dgm:prSet/>
      <dgm:spPr/>
      <dgm:t>
        <a:bodyPr/>
        <a:lstStyle/>
        <a:p>
          <a:pPr rtl="1"/>
          <a:endParaRPr lang="ar-SA" sz="1400"/>
        </a:p>
      </dgm:t>
    </dgm:pt>
    <dgm:pt modelId="{D389A65A-232C-4CD9-B85C-AC7A97E2F2E5}">
      <dgm:prSet custT="1"/>
      <dgm:spPr/>
      <dgm:t>
        <a:bodyPr/>
        <a:lstStyle/>
        <a:p>
          <a:pPr rtl="0"/>
          <a:r>
            <a:rPr lang="en-US" sz="1400" dirty="0"/>
            <a:t>3- Form a partially hybrid chromosome (</a:t>
          </a:r>
          <a:r>
            <a:rPr lang="ar-SA" sz="1400" dirty="0">
              <a:solidFill>
                <a:schemeClr val="accent1"/>
              </a:solidFill>
            </a:rPr>
            <a:t>كروموسوم مهجن </a:t>
          </a:r>
          <a:r>
            <a:rPr lang="en-US" sz="1400" dirty="0">
              <a:solidFill>
                <a:schemeClr val="accent1"/>
              </a:solidFill>
            </a:rPr>
            <a:t> </a:t>
          </a:r>
          <a:r>
            <a:rPr lang="en-US" sz="1400" dirty="0"/>
            <a:t>)  with segment derived from each source.</a:t>
          </a:r>
          <a:endParaRPr lang="ar-SA" sz="1400" dirty="0"/>
        </a:p>
      </dgm:t>
    </dgm:pt>
    <dgm:pt modelId="{526ADC31-51D4-484C-9B63-D6C436FD1161}" type="parTrans" cxnId="{679C5819-B2FF-4052-8A62-D8B35E7B95F5}">
      <dgm:prSet/>
      <dgm:spPr/>
      <dgm:t>
        <a:bodyPr/>
        <a:lstStyle/>
        <a:p>
          <a:pPr rtl="1"/>
          <a:endParaRPr lang="ar-SA" sz="1400"/>
        </a:p>
      </dgm:t>
    </dgm:pt>
    <dgm:pt modelId="{EF022F57-3560-48AF-B024-2DA7A5EFA6D5}" type="sibTrans" cxnId="{679C5819-B2FF-4052-8A62-D8B35E7B95F5}">
      <dgm:prSet/>
      <dgm:spPr/>
      <dgm:t>
        <a:bodyPr/>
        <a:lstStyle/>
        <a:p>
          <a:pPr rtl="1"/>
          <a:endParaRPr lang="ar-SA" sz="1400"/>
        </a:p>
      </dgm:t>
    </dgm:pt>
    <dgm:pt modelId="{0E6D4098-D8BC-4449-88FB-5E3838059477}" type="pres">
      <dgm:prSet presAssocID="{7BC3F91A-0A34-430E-80E9-14BFDF86C0FD}" presName="hierChild1" presStyleCnt="0">
        <dgm:presLayoutVars>
          <dgm:orgChart val="1"/>
          <dgm:chPref val="1"/>
          <dgm:dir/>
          <dgm:animOne val="branch"/>
          <dgm:animLvl val="lvl"/>
          <dgm:resizeHandles/>
        </dgm:presLayoutVars>
      </dgm:prSet>
      <dgm:spPr/>
    </dgm:pt>
    <dgm:pt modelId="{DB63AC69-669B-4EFE-BDA3-FF682C6337BB}" type="pres">
      <dgm:prSet presAssocID="{6B0AEB03-E702-4C8B-BFB2-2446C731A2F3}" presName="hierRoot1" presStyleCnt="0">
        <dgm:presLayoutVars>
          <dgm:hierBranch val="init"/>
        </dgm:presLayoutVars>
      </dgm:prSet>
      <dgm:spPr/>
    </dgm:pt>
    <dgm:pt modelId="{AB5410E4-76D9-4873-9317-59A2572D9E8E}" type="pres">
      <dgm:prSet presAssocID="{6B0AEB03-E702-4C8B-BFB2-2446C731A2F3}" presName="rootComposite1" presStyleCnt="0"/>
      <dgm:spPr/>
    </dgm:pt>
    <dgm:pt modelId="{16EB9267-D5A2-4498-B9A6-0D52855E1610}" type="pres">
      <dgm:prSet presAssocID="{6B0AEB03-E702-4C8B-BFB2-2446C731A2F3}" presName="rootText1" presStyleLbl="node0" presStyleIdx="0" presStyleCnt="4" custLinFactX="81500" custLinFactY="-34743" custLinFactNeighborX="100000" custLinFactNeighborY="-100000">
        <dgm:presLayoutVars>
          <dgm:chPref val="3"/>
        </dgm:presLayoutVars>
      </dgm:prSet>
      <dgm:spPr/>
    </dgm:pt>
    <dgm:pt modelId="{D1D60F89-E71C-483A-B81C-0F314478BC60}" type="pres">
      <dgm:prSet presAssocID="{6B0AEB03-E702-4C8B-BFB2-2446C731A2F3}" presName="rootConnector1" presStyleLbl="node1" presStyleIdx="0" presStyleCnt="0"/>
      <dgm:spPr/>
    </dgm:pt>
    <dgm:pt modelId="{504A2EEC-0EC7-4442-96E3-E59857D55491}" type="pres">
      <dgm:prSet presAssocID="{6B0AEB03-E702-4C8B-BFB2-2446C731A2F3}" presName="hierChild2" presStyleCnt="0"/>
      <dgm:spPr/>
    </dgm:pt>
    <dgm:pt modelId="{78E59CD2-493D-492C-AA4F-EC01AEF68CC4}" type="pres">
      <dgm:prSet presAssocID="{6B0AEB03-E702-4C8B-BFB2-2446C731A2F3}" presName="hierChild3" presStyleCnt="0"/>
      <dgm:spPr/>
    </dgm:pt>
    <dgm:pt modelId="{AE986FC1-2E01-440D-BCCC-F90C5C4A02B2}" type="pres">
      <dgm:prSet presAssocID="{5D97FC6F-FA0B-432F-9F97-53170DBD8B8C}" presName="hierRoot1" presStyleCnt="0">
        <dgm:presLayoutVars>
          <dgm:hierBranch val="init"/>
        </dgm:presLayoutVars>
      </dgm:prSet>
      <dgm:spPr/>
    </dgm:pt>
    <dgm:pt modelId="{EEB607C8-6C0C-40AE-9878-43FBB30D0CD8}" type="pres">
      <dgm:prSet presAssocID="{5D97FC6F-FA0B-432F-9F97-53170DBD8B8C}" presName="rootComposite1" presStyleCnt="0"/>
      <dgm:spPr/>
    </dgm:pt>
    <dgm:pt modelId="{BE718EF2-B7F9-49E7-9800-3FBDEBF51DA6}" type="pres">
      <dgm:prSet presAssocID="{5D97FC6F-FA0B-432F-9F97-53170DBD8B8C}" presName="rootText1" presStyleLbl="node0" presStyleIdx="1" presStyleCnt="4" custLinFactNeighborX="-81809" custLinFactNeighborY="-3609">
        <dgm:presLayoutVars>
          <dgm:chPref val="3"/>
        </dgm:presLayoutVars>
      </dgm:prSet>
      <dgm:spPr/>
    </dgm:pt>
    <dgm:pt modelId="{EF98508E-378B-498B-BF4F-C8FED6E888EC}" type="pres">
      <dgm:prSet presAssocID="{5D97FC6F-FA0B-432F-9F97-53170DBD8B8C}" presName="rootConnector1" presStyleLbl="node1" presStyleIdx="0" presStyleCnt="0"/>
      <dgm:spPr/>
    </dgm:pt>
    <dgm:pt modelId="{45C5658B-91FA-4851-8225-AE6F7DF87D6D}" type="pres">
      <dgm:prSet presAssocID="{5D97FC6F-FA0B-432F-9F97-53170DBD8B8C}" presName="hierChild2" presStyleCnt="0"/>
      <dgm:spPr/>
    </dgm:pt>
    <dgm:pt modelId="{8F9603B8-9435-4967-862A-E3B6AB75AAE1}" type="pres">
      <dgm:prSet presAssocID="{5D97FC6F-FA0B-432F-9F97-53170DBD8B8C}" presName="hierChild3" presStyleCnt="0"/>
      <dgm:spPr/>
    </dgm:pt>
    <dgm:pt modelId="{361139E3-E7A9-44FF-9147-F79FFA1B397A}" type="pres">
      <dgm:prSet presAssocID="{D23D452E-94BD-4038-98CB-E1BADD4061ED}" presName="hierRoot1" presStyleCnt="0">
        <dgm:presLayoutVars>
          <dgm:hierBranch val="init"/>
        </dgm:presLayoutVars>
      </dgm:prSet>
      <dgm:spPr/>
    </dgm:pt>
    <dgm:pt modelId="{A58AD011-F839-41B7-AA4C-9BFECEFD82E6}" type="pres">
      <dgm:prSet presAssocID="{D23D452E-94BD-4038-98CB-E1BADD4061ED}" presName="rootComposite1" presStyleCnt="0"/>
      <dgm:spPr/>
    </dgm:pt>
    <dgm:pt modelId="{5E62D63C-8C00-49C1-8F35-22C853393894}" type="pres">
      <dgm:prSet presAssocID="{D23D452E-94BD-4038-98CB-E1BADD4061ED}" presName="rootText1" presStyleLbl="node0" presStyleIdx="2" presStyleCnt="4" custLinFactNeighborX="-60500" custLinFactNeighborY="2406">
        <dgm:presLayoutVars>
          <dgm:chPref val="3"/>
        </dgm:presLayoutVars>
      </dgm:prSet>
      <dgm:spPr/>
    </dgm:pt>
    <dgm:pt modelId="{9EEBC635-5EFA-4D6E-B3D3-95E4F2F1FFFE}" type="pres">
      <dgm:prSet presAssocID="{D23D452E-94BD-4038-98CB-E1BADD4061ED}" presName="rootConnector1" presStyleLbl="node1" presStyleIdx="0" presStyleCnt="0"/>
      <dgm:spPr/>
    </dgm:pt>
    <dgm:pt modelId="{9C08CBA0-D5E4-4860-B0D3-FC8B43155411}" type="pres">
      <dgm:prSet presAssocID="{D23D452E-94BD-4038-98CB-E1BADD4061ED}" presName="hierChild2" presStyleCnt="0"/>
      <dgm:spPr/>
    </dgm:pt>
    <dgm:pt modelId="{8C724A25-E814-42FF-AD90-29AFCA6A3FB0}" type="pres">
      <dgm:prSet presAssocID="{D23D452E-94BD-4038-98CB-E1BADD4061ED}" presName="hierChild3" presStyleCnt="0"/>
      <dgm:spPr/>
    </dgm:pt>
    <dgm:pt modelId="{4FE2D14F-5CA0-4116-9969-8FFAD3EFA8CF}" type="pres">
      <dgm:prSet presAssocID="{D389A65A-232C-4CD9-B85C-AC7A97E2F2E5}" presName="hierRoot1" presStyleCnt="0">
        <dgm:presLayoutVars>
          <dgm:hierBranch val="init"/>
        </dgm:presLayoutVars>
      </dgm:prSet>
      <dgm:spPr/>
    </dgm:pt>
    <dgm:pt modelId="{FA2201B0-975F-445F-853F-28524EF412A9}" type="pres">
      <dgm:prSet presAssocID="{D389A65A-232C-4CD9-B85C-AC7A97E2F2E5}" presName="rootComposite1" presStyleCnt="0"/>
      <dgm:spPr/>
    </dgm:pt>
    <dgm:pt modelId="{55EDC34B-34F0-4177-83C6-395FFCB1C61A}" type="pres">
      <dgm:prSet presAssocID="{D389A65A-232C-4CD9-B85C-AC7A97E2F2E5}" presName="rootText1" presStyleLbl="node0" presStyleIdx="3" presStyleCnt="4" custLinFactNeighborX="-34889" custLinFactNeighborY="-1203">
        <dgm:presLayoutVars>
          <dgm:chPref val="3"/>
        </dgm:presLayoutVars>
      </dgm:prSet>
      <dgm:spPr/>
    </dgm:pt>
    <dgm:pt modelId="{DEEDC6F3-3F91-4D68-9D53-A844E9F2AEF6}" type="pres">
      <dgm:prSet presAssocID="{D389A65A-232C-4CD9-B85C-AC7A97E2F2E5}" presName="rootConnector1" presStyleLbl="node1" presStyleIdx="0" presStyleCnt="0"/>
      <dgm:spPr/>
    </dgm:pt>
    <dgm:pt modelId="{8C9F6896-EF23-46E8-8515-86F4E681573F}" type="pres">
      <dgm:prSet presAssocID="{D389A65A-232C-4CD9-B85C-AC7A97E2F2E5}" presName="hierChild2" presStyleCnt="0"/>
      <dgm:spPr/>
    </dgm:pt>
    <dgm:pt modelId="{0DB7B6E4-81F5-4288-A7B4-C57BEB358B5C}" type="pres">
      <dgm:prSet presAssocID="{D389A65A-232C-4CD9-B85C-AC7A97E2F2E5}" presName="hierChild3" presStyleCnt="0"/>
      <dgm:spPr/>
    </dgm:pt>
  </dgm:ptLst>
  <dgm:cxnLst>
    <dgm:cxn modelId="{8C26C20F-3676-4FC3-99A0-E6F3EE70C120}" type="presOf" srcId="{6B0AEB03-E702-4C8B-BFB2-2446C731A2F3}" destId="{D1D60F89-E71C-483A-B81C-0F314478BC60}" srcOrd="1" destOrd="0" presId="urn:microsoft.com/office/officeart/2005/8/layout/orgChart1"/>
    <dgm:cxn modelId="{E1E2AB13-CE24-49FF-BF0A-C3963C317738}" type="presOf" srcId="{D389A65A-232C-4CD9-B85C-AC7A97E2F2E5}" destId="{DEEDC6F3-3F91-4D68-9D53-A844E9F2AEF6}" srcOrd="1" destOrd="0" presId="urn:microsoft.com/office/officeart/2005/8/layout/orgChart1"/>
    <dgm:cxn modelId="{679C5819-B2FF-4052-8A62-D8B35E7B95F5}" srcId="{7BC3F91A-0A34-430E-80E9-14BFDF86C0FD}" destId="{D389A65A-232C-4CD9-B85C-AC7A97E2F2E5}" srcOrd="3" destOrd="0" parTransId="{526ADC31-51D4-484C-9B63-D6C436FD1161}" sibTransId="{EF022F57-3560-48AF-B024-2DA7A5EFA6D5}"/>
    <dgm:cxn modelId="{F3A40020-E63F-4AB9-9764-D215E8161597}" type="presOf" srcId="{7BC3F91A-0A34-430E-80E9-14BFDF86C0FD}" destId="{0E6D4098-D8BC-4449-88FB-5E3838059477}" srcOrd="0" destOrd="0" presId="urn:microsoft.com/office/officeart/2005/8/layout/orgChart1"/>
    <dgm:cxn modelId="{95197625-AE50-44DE-9111-521AD7B34609}" srcId="{7BC3F91A-0A34-430E-80E9-14BFDF86C0FD}" destId="{5D97FC6F-FA0B-432F-9F97-53170DBD8B8C}" srcOrd="1" destOrd="0" parTransId="{67DEE129-1894-4C15-9CC2-4AB821427525}" sibTransId="{9EF372AB-780C-4DC9-9299-3C3D8A2E78AE}"/>
    <dgm:cxn modelId="{171B9469-3F86-40FC-B10A-F525DFE422AF}" type="presOf" srcId="{5D97FC6F-FA0B-432F-9F97-53170DBD8B8C}" destId="{EF98508E-378B-498B-BF4F-C8FED6E888EC}" srcOrd="1" destOrd="0" presId="urn:microsoft.com/office/officeart/2005/8/layout/orgChart1"/>
    <dgm:cxn modelId="{1C24CD89-BC8A-4D80-ADA1-AD2CD54A53D8}" type="presOf" srcId="{6B0AEB03-E702-4C8B-BFB2-2446C731A2F3}" destId="{16EB9267-D5A2-4498-B9A6-0D52855E1610}" srcOrd="0" destOrd="0" presId="urn:microsoft.com/office/officeart/2005/8/layout/orgChart1"/>
    <dgm:cxn modelId="{77B1468F-F0C2-42E1-8E35-F915DB8A9F39}" srcId="{7BC3F91A-0A34-430E-80E9-14BFDF86C0FD}" destId="{6B0AEB03-E702-4C8B-BFB2-2446C731A2F3}" srcOrd="0" destOrd="0" parTransId="{8C0F9976-CDCF-4A12-A2FE-23A4D4D0209F}" sibTransId="{33D946CD-E747-4BC2-BD2E-68DEAEA67369}"/>
    <dgm:cxn modelId="{5B1A36CA-F04E-4BE8-9AF7-5DFE9BBAB6D7}" srcId="{7BC3F91A-0A34-430E-80E9-14BFDF86C0FD}" destId="{D23D452E-94BD-4038-98CB-E1BADD4061ED}" srcOrd="2" destOrd="0" parTransId="{3639D160-EB6F-445F-8B83-DF3E4530B2FB}" sibTransId="{BD173641-07B7-4850-A9B2-ED17B09473B7}"/>
    <dgm:cxn modelId="{05823BD5-87AD-4830-AE3C-CC5865B15B53}" type="presOf" srcId="{D389A65A-232C-4CD9-B85C-AC7A97E2F2E5}" destId="{55EDC34B-34F0-4177-83C6-395FFCB1C61A}" srcOrd="0" destOrd="0" presId="urn:microsoft.com/office/officeart/2005/8/layout/orgChart1"/>
    <dgm:cxn modelId="{AB8428D7-A81D-4BA1-9FE4-21D487C7EAAE}" type="presOf" srcId="{D23D452E-94BD-4038-98CB-E1BADD4061ED}" destId="{9EEBC635-5EFA-4D6E-B3D3-95E4F2F1FFFE}" srcOrd="1" destOrd="0" presId="urn:microsoft.com/office/officeart/2005/8/layout/orgChart1"/>
    <dgm:cxn modelId="{1882B8E8-E2A0-49F6-8367-4675631D2689}" type="presOf" srcId="{5D97FC6F-FA0B-432F-9F97-53170DBD8B8C}" destId="{BE718EF2-B7F9-49E7-9800-3FBDEBF51DA6}" srcOrd="0" destOrd="0" presId="urn:microsoft.com/office/officeart/2005/8/layout/orgChart1"/>
    <dgm:cxn modelId="{7BBAF9F1-99D6-463B-956C-7985FFBE0EE1}" type="presOf" srcId="{D23D452E-94BD-4038-98CB-E1BADD4061ED}" destId="{5E62D63C-8C00-49C1-8F35-22C853393894}" srcOrd="0" destOrd="0" presId="urn:microsoft.com/office/officeart/2005/8/layout/orgChart1"/>
    <dgm:cxn modelId="{58412669-D408-484B-8C63-6D38BA1845C2}" type="presParOf" srcId="{0E6D4098-D8BC-4449-88FB-5E3838059477}" destId="{DB63AC69-669B-4EFE-BDA3-FF682C6337BB}" srcOrd="0" destOrd="0" presId="urn:microsoft.com/office/officeart/2005/8/layout/orgChart1"/>
    <dgm:cxn modelId="{BC41FE3B-E835-4B98-BAB7-DC1EE6E3201C}" type="presParOf" srcId="{DB63AC69-669B-4EFE-BDA3-FF682C6337BB}" destId="{AB5410E4-76D9-4873-9317-59A2572D9E8E}" srcOrd="0" destOrd="0" presId="urn:microsoft.com/office/officeart/2005/8/layout/orgChart1"/>
    <dgm:cxn modelId="{9B019AA2-5D30-43FB-AE2B-55BF9A5BAD70}" type="presParOf" srcId="{AB5410E4-76D9-4873-9317-59A2572D9E8E}" destId="{16EB9267-D5A2-4498-B9A6-0D52855E1610}" srcOrd="0" destOrd="0" presId="urn:microsoft.com/office/officeart/2005/8/layout/orgChart1"/>
    <dgm:cxn modelId="{819CE152-0CCB-4DB6-A7DD-BFD090134040}" type="presParOf" srcId="{AB5410E4-76D9-4873-9317-59A2572D9E8E}" destId="{D1D60F89-E71C-483A-B81C-0F314478BC60}" srcOrd="1" destOrd="0" presId="urn:microsoft.com/office/officeart/2005/8/layout/orgChart1"/>
    <dgm:cxn modelId="{F122FA4D-D28A-43DC-AE58-CF74864983BF}" type="presParOf" srcId="{DB63AC69-669B-4EFE-BDA3-FF682C6337BB}" destId="{504A2EEC-0EC7-4442-96E3-E59857D55491}" srcOrd="1" destOrd="0" presId="urn:microsoft.com/office/officeart/2005/8/layout/orgChart1"/>
    <dgm:cxn modelId="{12D883E8-F9A5-4CC1-AA5C-56E343A38A1C}" type="presParOf" srcId="{DB63AC69-669B-4EFE-BDA3-FF682C6337BB}" destId="{78E59CD2-493D-492C-AA4F-EC01AEF68CC4}" srcOrd="2" destOrd="0" presId="urn:microsoft.com/office/officeart/2005/8/layout/orgChart1"/>
    <dgm:cxn modelId="{A7C932C1-E400-4AF1-BB17-1CCFC6B95012}" type="presParOf" srcId="{0E6D4098-D8BC-4449-88FB-5E3838059477}" destId="{AE986FC1-2E01-440D-BCCC-F90C5C4A02B2}" srcOrd="1" destOrd="0" presId="urn:microsoft.com/office/officeart/2005/8/layout/orgChart1"/>
    <dgm:cxn modelId="{B44D5C6A-0F6C-4AF1-B614-58177C566DF3}" type="presParOf" srcId="{AE986FC1-2E01-440D-BCCC-F90C5C4A02B2}" destId="{EEB607C8-6C0C-40AE-9878-43FBB30D0CD8}" srcOrd="0" destOrd="0" presId="urn:microsoft.com/office/officeart/2005/8/layout/orgChart1"/>
    <dgm:cxn modelId="{7C055667-91AF-4BB4-ABC0-F1BA449A6DCA}" type="presParOf" srcId="{EEB607C8-6C0C-40AE-9878-43FBB30D0CD8}" destId="{BE718EF2-B7F9-49E7-9800-3FBDEBF51DA6}" srcOrd="0" destOrd="0" presId="urn:microsoft.com/office/officeart/2005/8/layout/orgChart1"/>
    <dgm:cxn modelId="{4A492FAC-5B2A-468C-94EE-0E2E8A65747C}" type="presParOf" srcId="{EEB607C8-6C0C-40AE-9878-43FBB30D0CD8}" destId="{EF98508E-378B-498B-BF4F-C8FED6E888EC}" srcOrd="1" destOrd="0" presId="urn:microsoft.com/office/officeart/2005/8/layout/orgChart1"/>
    <dgm:cxn modelId="{467A3C7A-EA24-494A-ABE2-5098C1C247EC}" type="presParOf" srcId="{AE986FC1-2E01-440D-BCCC-F90C5C4A02B2}" destId="{45C5658B-91FA-4851-8225-AE6F7DF87D6D}" srcOrd="1" destOrd="0" presId="urn:microsoft.com/office/officeart/2005/8/layout/orgChart1"/>
    <dgm:cxn modelId="{5DCFF14A-00EB-40CD-B93B-60BE84AEA224}" type="presParOf" srcId="{AE986FC1-2E01-440D-BCCC-F90C5C4A02B2}" destId="{8F9603B8-9435-4967-862A-E3B6AB75AAE1}" srcOrd="2" destOrd="0" presId="urn:microsoft.com/office/officeart/2005/8/layout/orgChart1"/>
    <dgm:cxn modelId="{AECD327C-ACD3-46E3-A882-A14F6DFE95E3}" type="presParOf" srcId="{0E6D4098-D8BC-4449-88FB-5E3838059477}" destId="{361139E3-E7A9-44FF-9147-F79FFA1B397A}" srcOrd="2" destOrd="0" presId="urn:microsoft.com/office/officeart/2005/8/layout/orgChart1"/>
    <dgm:cxn modelId="{2B1C83AF-A0FF-4F0B-A94F-195524BA0B7A}" type="presParOf" srcId="{361139E3-E7A9-44FF-9147-F79FFA1B397A}" destId="{A58AD011-F839-41B7-AA4C-9BFECEFD82E6}" srcOrd="0" destOrd="0" presId="urn:microsoft.com/office/officeart/2005/8/layout/orgChart1"/>
    <dgm:cxn modelId="{9FEEC0D1-0B15-4617-A1E6-0AE65B81C5CB}" type="presParOf" srcId="{A58AD011-F839-41B7-AA4C-9BFECEFD82E6}" destId="{5E62D63C-8C00-49C1-8F35-22C853393894}" srcOrd="0" destOrd="0" presId="urn:microsoft.com/office/officeart/2005/8/layout/orgChart1"/>
    <dgm:cxn modelId="{D74809F5-E63A-45A7-A360-C1F41852CEE2}" type="presParOf" srcId="{A58AD011-F839-41B7-AA4C-9BFECEFD82E6}" destId="{9EEBC635-5EFA-4D6E-B3D3-95E4F2F1FFFE}" srcOrd="1" destOrd="0" presId="urn:microsoft.com/office/officeart/2005/8/layout/orgChart1"/>
    <dgm:cxn modelId="{24572BDC-0896-4154-9864-42B012FC1C73}" type="presParOf" srcId="{361139E3-E7A9-44FF-9147-F79FFA1B397A}" destId="{9C08CBA0-D5E4-4860-B0D3-FC8B43155411}" srcOrd="1" destOrd="0" presId="urn:microsoft.com/office/officeart/2005/8/layout/orgChart1"/>
    <dgm:cxn modelId="{A3779875-9B5E-4200-98AF-185A9437FE8D}" type="presParOf" srcId="{361139E3-E7A9-44FF-9147-F79FFA1B397A}" destId="{8C724A25-E814-42FF-AD90-29AFCA6A3FB0}" srcOrd="2" destOrd="0" presId="urn:microsoft.com/office/officeart/2005/8/layout/orgChart1"/>
    <dgm:cxn modelId="{F4BE8278-2F18-4A9F-B413-CC9E515B5341}" type="presParOf" srcId="{0E6D4098-D8BC-4449-88FB-5E3838059477}" destId="{4FE2D14F-5CA0-4116-9969-8FFAD3EFA8CF}" srcOrd="3" destOrd="0" presId="urn:microsoft.com/office/officeart/2005/8/layout/orgChart1"/>
    <dgm:cxn modelId="{E7F300E7-A1E8-433B-BAB6-B7E846980876}" type="presParOf" srcId="{4FE2D14F-5CA0-4116-9969-8FFAD3EFA8CF}" destId="{FA2201B0-975F-445F-853F-28524EF412A9}" srcOrd="0" destOrd="0" presId="urn:microsoft.com/office/officeart/2005/8/layout/orgChart1"/>
    <dgm:cxn modelId="{17A4AD86-03CE-4F22-8899-D0358D0FA19C}" type="presParOf" srcId="{FA2201B0-975F-445F-853F-28524EF412A9}" destId="{55EDC34B-34F0-4177-83C6-395FFCB1C61A}" srcOrd="0" destOrd="0" presId="urn:microsoft.com/office/officeart/2005/8/layout/orgChart1"/>
    <dgm:cxn modelId="{BCCE5E6F-A619-41EA-A77F-36A291F4814C}" type="presParOf" srcId="{FA2201B0-975F-445F-853F-28524EF412A9}" destId="{DEEDC6F3-3F91-4D68-9D53-A844E9F2AEF6}" srcOrd="1" destOrd="0" presId="urn:microsoft.com/office/officeart/2005/8/layout/orgChart1"/>
    <dgm:cxn modelId="{AFBB08C1-BF12-4939-8247-C4587435B2AC}" type="presParOf" srcId="{4FE2D14F-5CA0-4116-9969-8FFAD3EFA8CF}" destId="{8C9F6896-EF23-46E8-8515-86F4E681573F}" srcOrd="1" destOrd="0" presId="urn:microsoft.com/office/officeart/2005/8/layout/orgChart1"/>
    <dgm:cxn modelId="{C602C6F1-F606-4157-A216-0B04A4735E90}" type="presParOf" srcId="{4FE2D14F-5CA0-4116-9969-8FFAD3EFA8CF}" destId="{0DB7B6E4-81F5-4288-A7B4-C57BEB358B5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4E69F3C-A69D-48C5-BC94-38D9E01FE59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9E38206B-1322-4DBE-9A02-71CAE3A004BD}">
      <dgm:prSet/>
      <dgm:spPr/>
      <dgm:t>
        <a:bodyPr/>
        <a:lstStyle/>
        <a:p>
          <a:r>
            <a:rPr lang="en-US" b="1" dirty="0">
              <a:solidFill>
                <a:schemeClr val="accent1"/>
              </a:solidFill>
            </a:rPr>
            <a:t>NOTE</a:t>
          </a:r>
        </a:p>
        <a:p>
          <a:r>
            <a:rPr lang="en-US" b="1" dirty="0">
              <a:solidFill>
                <a:schemeClr val="accent1"/>
              </a:solidFill>
            </a:rPr>
            <a:t>Transposable elements</a:t>
          </a:r>
          <a:r>
            <a:rPr lang="en-US" dirty="0">
              <a:solidFill>
                <a:schemeClr val="accent1"/>
              </a:solidFill>
            </a:rPr>
            <a:t> (TEs), also known as "jumping genes" or </a:t>
          </a:r>
          <a:r>
            <a:rPr lang="en-US" b="1" dirty="0">
              <a:solidFill>
                <a:schemeClr val="accent1"/>
              </a:solidFill>
            </a:rPr>
            <a:t>transposons</a:t>
          </a:r>
          <a:r>
            <a:rPr lang="en-US" dirty="0">
              <a:solidFill>
                <a:schemeClr val="accent1"/>
              </a:solidFill>
            </a:rPr>
            <a:t>, are sequences of DNA that move (or jump) from one location in the genome to another. Maize geneticist Barbara McClintock discovered TEs in the 1940s, and for decades thereafter, most scientists </a:t>
          </a:r>
          <a:r>
            <a:rPr lang="en-US" dirty="0" err="1">
              <a:solidFill>
                <a:schemeClr val="accent1"/>
              </a:solidFill>
            </a:rPr>
            <a:t>dismissed</a:t>
          </a:r>
          <a:r>
            <a:rPr lang="en-US" b="1" dirty="0" err="1">
              <a:solidFill>
                <a:schemeClr val="accent1"/>
              </a:solidFill>
            </a:rPr>
            <a:t>transposons</a:t>
          </a:r>
          <a:r>
            <a:rPr lang="en-US" dirty="0">
              <a:solidFill>
                <a:schemeClr val="accent1"/>
              </a:solidFill>
            </a:rPr>
            <a:t> as useless or "junk" DNA.</a:t>
          </a:r>
        </a:p>
      </dgm:t>
    </dgm:pt>
    <dgm:pt modelId="{D17B2625-656C-478B-AE6C-A3DED0C005E1}" type="parTrans" cxnId="{E69BBA88-4BEE-46E2-B5FA-F94EFFBCBBE6}">
      <dgm:prSet/>
      <dgm:spPr/>
      <dgm:t>
        <a:bodyPr/>
        <a:lstStyle/>
        <a:p>
          <a:endParaRPr lang="en-US"/>
        </a:p>
      </dgm:t>
    </dgm:pt>
    <dgm:pt modelId="{F0B3DF8D-9171-4616-9188-A23782E2F41B}" type="sibTrans" cxnId="{E69BBA88-4BEE-46E2-B5FA-F94EFFBCBBE6}">
      <dgm:prSet/>
      <dgm:spPr/>
      <dgm:t>
        <a:bodyPr/>
        <a:lstStyle/>
        <a:p>
          <a:endParaRPr lang="en-US"/>
        </a:p>
      </dgm:t>
    </dgm:pt>
    <dgm:pt modelId="{15DF7EA2-0CD2-41AA-86BE-014BB537E8FF}" type="pres">
      <dgm:prSet presAssocID="{74E69F3C-A69D-48C5-BC94-38D9E01FE595}" presName="Name0" presStyleCnt="0">
        <dgm:presLayoutVars>
          <dgm:chMax val="7"/>
          <dgm:dir/>
          <dgm:animLvl val="lvl"/>
          <dgm:resizeHandles val="exact"/>
        </dgm:presLayoutVars>
      </dgm:prSet>
      <dgm:spPr/>
    </dgm:pt>
    <dgm:pt modelId="{D504653F-3EC5-4F5D-AD72-017015FD6039}" type="pres">
      <dgm:prSet presAssocID="{9E38206B-1322-4DBE-9A02-71CAE3A004BD}" presName="circle1" presStyleLbl="node1" presStyleIdx="0" presStyleCnt="1"/>
      <dgm:spPr/>
    </dgm:pt>
    <dgm:pt modelId="{3237864D-797E-4AF1-B5E3-89D4254AA3AB}" type="pres">
      <dgm:prSet presAssocID="{9E38206B-1322-4DBE-9A02-71CAE3A004BD}" presName="space" presStyleCnt="0"/>
      <dgm:spPr/>
    </dgm:pt>
    <dgm:pt modelId="{07F24422-41D3-45ED-B352-6D638E575F3C}" type="pres">
      <dgm:prSet presAssocID="{9E38206B-1322-4DBE-9A02-71CAE3A004BD}" presName="rect1" presStyleLbl="alignAcc1" presStyleIdx="0" presStyleCnt="1" custLinFactNeighborX="5566" custLinFactNeighborY="6404"/>
      <dgm:spPr/>
    </dgm:pt>
    <dgm:pt modelId="{1E35C3E7-5D0E-4FAD-909A-D217820E130D}" type="pres">
      <dgm:prSet presAssocID="{9E38206B-1322-4DBE-9A02-71CAE3A004BD}" presName="rect1ParTxNoCh" presStyleLbl="alignAcc1" presStyleIdx="0" presStyleCnt="1">
        <dgm:presLayoutVars>
          <dgm:chMax val="1"/>
          <dgm:bulletEnabled val="1"/>
        </dgm:presLayoutVars>
      </dgm:prSet>
      <dgm:spPr/>
    </dgm:pt>
  </dgm:ptLst>
  <dgm:cxnLst>
    <dgm:cxn modelId="{41867B1B-5C96-4A93-AB68-D643746939C8}" type="presOf" srcId="{9E38206B-1322-4DBE-9A02-71CAE3A004BD}" destId="{07F24422-41D3-45ED-B352-6D638E575F3C}" srcOrd="0" destOrd="0" presId="urn:microsoft.com/office/officeart/2005/8/layout/target3"/>
    <dgm:cxn modelId="{08088A47-ABC3-4A1C-A5D0-B3C39EF2B848}" type="presOf" srcId="{9E38206B-1322-4DBE-9A02-71CAE3A004BD}" destId="{1E35C3E7-5D0E-4FAD-909A-D217820E130D}" srcOrd="1" destOrd="0" presId="urn:microsoft.com/office/officeart/2005/8/layout/target3"/>
    <dgm:cxn modelId="{E69BBA88-4BEE-46E2-B5FA-F94EFFBCBBE6}" srcId="{74E69F3C-A69D-48C5-BC94-38D9E01FE595}" destId="{9E38206B-1322-4DBE-9A02-71CAE3A004BD}" srcOrd="0" destOrd="0" parTransId="{D17B2625-656C-478B-AE6C-A3DED0C005E1}" sibTransId="{F0B3DF8D-9171-4616-9188-A23782E2F41B}"/>
    <dgm:cxn modelId="{6A8F68E9-C654-49B5-9D0A-CCA119F2497C}" type="presOf" srcId="{74E69F3C-A69D-48C5-BC94-38D9E01FE595}" destId="{15DF7EA2-0CD2-41AA-86BE-014BB537E8FF}" srcOrd="0" destOrd="0" presId="urn:microsoft.com/office/officeart/2005/8/layout/target3"/>
    <dgm:cxn modelId="{D680DAF2-37F6-46E0-BE33-3BCDDC8FC8ED}" type="presParOf" srcId="{15DF7EA2-0CD2-41AA-86BE-014BB537E8FF}" destId="{D504653F-3EC5-4F5D-AD72-017015FD6039}" srcOrd="0" destOrd="0" presId="urn:microsoft.com/office/officeart/2005/8/layout/target3"/>
    <dgm:cxn modelId="{F60B8B7E-09AA-45AD-9A93-35CABD14A19E}" type="presParOf" srcId="{15DF7EA2-0CD2-41AA-86BE-014BB537E8FF}" destId="{3237864D-797E-4AF1-B5E3-89D4254AA3AB}" srcOrd="1" destOrd="0" presId="urn:microsoft.com/office/officeart/2005/8/layout/target3"/>
    <dgm:cxn modelId="{C3D50154-5266-4F86-8ECB-78B0EDA1CFD3}" type="presParOf" srcId="{15DF7EA2-0CD2-41AA-86BE-014BB537E8FF}" destId="{07F24422-41D3-45ED-B352-6D638E575F3C}" srcOrd="2" destOrd="0" presId="urn:microsoft.com/office/officeart/2005/8/layout/target3"/>
    <dgm:cxn modelId="{CCEE45D9-DE55-471A-A750-36B263C9D0CC}" type="presParOf" srcId="{15DF7EA2-0CD2-41AA-86BE-014BB537E8FF}" destId="{1E35C3E7-5D0E-4FAD-909A-D217820E130D}" srcOrd="3" destOrd="0" presId="urn:microsoft.com/office/officeart/2005/8/layout/targe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28E5F5-9551-4EF6-912F-EEE7C0DEEE43}">
      <dsp:nvSpPr>
        <dsp:cNvPr id="0" name=""/>
        <dsp:cNvSpPr/>
      </dsp:nvSpPr>
      <dsp:spPr>
        <a:xfrm>
          <a:off x="1380627" y="744"/>
          <a:ext cx="1528170" cy="611268"/>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8255" rIns="0" bIns="8255" numCol="1" spcCol="1270" anchor="ctr" anchorCtr="0">
          <a:noAutofit/>
        </a:bodyPr>
        <a:lstStyle/>
        <a:p>
          <a:pPr marL="0" lvl="0" indent="0" algn="ctr" defTabSz="577850" rtl="1">
            <a:lnSpc>
              <a:spcPct val="90000"/>
            </a:lnSpc>
            <a:spcBef>
              <a:spcPct val="0"/>
            </a:spcBef>
            <a:spcAft>
              <a:spcPct val="35000"/>
            </a:spcAft>
            <a:buNone/>
          </a:pPr>
          <a:r>
            <a:rPr lang="en-US" sz="1300" b="1" kern="1200" dirty="0"/>
            <a:t>Spherical / Oval ,  e.g. Cocci</a:t>
          </a:r>
          <a:endParaRPr lang="ar-SA" sz="1300" b="1" kern="1200" dirty="0"/>
        </a:p>
      </dsp:txBody>
      <dsp:txXfrm>
        <a:off x="1686261" y="744"/>
        <a:ext cx="916902" cy="611268"/>
      </dsp:txXfrm>
    </dsp:sp>
    <dsp:sp modelId="{913202D5-30A0-44CE-A172-450E43801CA6}">
      <dsp:nvSpPr>
        <dsp:cNvPr id="0" name=""/>
        <dsp:cNvSpPr/>
      </dsp:nvSpPr>
      <dsp:spPr>
        <a:xfrm>
          <a:off x="1380627" y="682738"/>
          <a:ext cx="1528170" cy="611268"/>
        </a:xfrm>
        <a:prstGeom prst="chevron">
          <a:avLst/>
        </a:prstGeom>
        <a:gradFill rotWithShape="0">
          <a:gsLst>
            <a:gs pos="0">
              <a:schemeClr val="accent3">
                <a:hueOff val="187182"/>
                <a:satOff val="-50"/>
                <a:lumOff val="1530"/>
                <a:alphaOff val="0"/>
                <a:satMod val="103000"/>
                <a:lumMod val="102000"/>
                <a:tint val="94000"/>
              </a:schemeClr>
            </a:gs>
            <a:gs pos="50000">
              <a:schemeClr val="accent3">
                <a:hueOff val="187182"/>
                <a:satOff val="-50"/>
                <a:lumOff val="1530"/>
                <a:alphaOff val="0"/>
                <a:satMod val="110000"/>
                <a:lumMod val="100000"/>
                <a:shade val="100000"/>
              </a:schemeClr>
            </a:gs>
            <a:gs pos="100000">
              <a:schemeClr val="accent3">
                <a:hueOff val="187182"/>
                <a:satOff val="-50"/>
                <a:lumOff val="153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8255" rIns="0" bIns="8255" numCol="1" spcCol="1270" anchor="ctr" anchorCtr="0">
          <a:noAutofit/>
        </a:bodyPr>
        <a:lstStyle/>
        <a:p>
          <a:pPr marL="0" lvl="0" indent="0" algn="ctr" defTabSz="577850" rtl="1">
            <a:lnSpc>
              <a:spcPct val="90000"/>
            </a:lnSpc>
            <a:spcBef>
              <a:spcPct val="0"/>
            </a:spcBef>
            <a:spcAft>
              <a:spcPct val="35000"/>
            </a:spcAft>
            <a:buNone/>
          </a:pPr>
          <a:r>
            <a:rPr lang="en-US" sz="1300" b="1" kern="1200" dirty="0"/>
            <a:t>Rods , e.g. Bacilli</a:t>
          </a:r>
          <a:endParaRPr lang="ar-SA" sz="1300" b="1" kern="1200" dirty="0"/>
        </a:p>
      </dsp:txBody>
      <dsp:txXfrm>
        <a:off x="1686261" y="682738"/>
        <a:ext cx="916902" cy="611268"/>
      </dsp:txXfrm>
    </dsp:sp>
    <dsp:sp modelId="{9DDC282F-4F45-44EA-8064-D1E3987BCECF}">
      <dsp:nvSpPr>
        <dsp:cNvPr id="0" name=""/>
        <dsp:cNvSpPr/>
      </dsp:nvSpPr>
      <dsp:spPr>
        <a:xfrm>
          <a:off x="1380627" y="1364731"/>
          <a:ext cx="1528170" cy="611268"/>
        </a:xfrm>
        <a:prstGeom prst="chevron">
          <a:avLst/>
        </a:prstGeom>
        <a:gradFill rotWithShape="0">
          <a:gsLst>
            <a:gs pos="0">
              <a:schemeClr val="accent3">
                <a:hueOff val="374365"/>
                <a:satOff val="-101"/>
                <a:lumOff val="3059"/>
                <a:alphaOff val="0"/>
                <a:satMod val="103000"/>
                <a:lumMod val="102000"/>
                <a:tint val="94000"/>
              </a:schemeClr>
            </a:gs>
            <a:gs pos="50000">
              <a:schemeClr val="accent3">
                <a:hueOff val="374365"/>
                <a:satOff val="-101"/>
                <a:lumOff val="3059"/>
                <a:alphaOff val="0"/>
                <a:satMod val="110000"/>
                <a:lumMod val="100000"/>
                <a:shade val="100000"/>
              </a:schemeClr>
            </a:gs>
            <a:gs pos="100000">
              <a:schemeClr val="accent3">
                <a:hueOff val="374365"/>
                <a:satOff val="-101"/>
                <a:lumOff val="305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8255" rIns="0" bIns="8255" numCol="1" spcCol="1270" anchor="ctr" anchorCtr="0">
          <a:noAutofit/>
        </a:bodyPr>
        <a:lstStyle/>
        <a:p>
          <a:pPr marL="0" lvl="0" indent="0" algn="ctr" defTabSz="577850" rtl="1">
            <a:lnSpc>
              <a:spcPct val="90000"/>
            </a:lnSpc>
            <a:spcBef>
              <a:spcPct val="0"/>
            </a:spcBef>
            <a:spcAft>
              <a:spcPct val="35000"/>
            </a:spcAft>
            <a:buNone/>
          </a:pPr>
          <a:r>
            <a:rPr lang="en-US" sz="1300" b="1" kern="1200" dirty="0"/>
            <a:t>Very short Bacilli , e.g. Coccobacilli</a:t>
          </a:r>
          <a:endParaRPr lang="ar-SA" sz="1300" b="1" kern="1200" dirty="0"/>
        </a:p>
      </dsp:txBody>
      <dsp:txXfrm>
        <a:off x="1686261" y="1364731"/>
        <a:ext cx="916902" cy="611268"/>
      </dsp:txXfrm>
    </dsp:sp>
    <dsp:sp modelId="{27FB92EC-F817-42F9-BCB5-2364A2A9214C}">
      <dsp:nvSpPr>
        <dsp:cNvPr id="0" name=""/>
        <dsp:cNvSpPr/>
      </dsp:nvSpPr>
      <dsp:spPr>
        <a:xfrm>
          <a:off x="1380627" y="2046725"/>
          <a:ext cx="1528170" cy="611268"/>
        </a:xfrm>
        <a:prstGeom prst="chevron">
          <a:avLst/>
        </a:prstGeom>
        <a:gradFill rotWithShape="0">
          <a:gsLst>
            <a:gs pos="0">
              <a:schemeClr val="accent3">
                <a:hueOff val="561547"/>
                <a:satOff val="-151"/>
                <a:lumOff val="4589"/>
                <a:alphaOff val="0"/>
                <a:satMod val="103000"/>
                <a:lumMod val="102000"/>
                <a:tint val="94000"/>
              </a:schemeClr>
            </a:gs>
            <a:gs pos="50000">
              <a:schemeClr val="accent3">
                <a:hueOff val="561547"/>
                <a:satOff val="-151"/>
                <a:lumOff val="4589"/>
                <a:alphaOff val="0"/>
                <a:satMod val="110000"/>
                <a:lumMod val="100000"/>
                <a:shade val="100000"/>
              </a:schemeClr>
            </a:gs>
            <a:gs pos="100000">
              <a:schemeClr val="accent3">
                <a:hueOff val="561547"/>
                <a:satOff val="-151"/>
                <a:lumOff val="458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8255" rIns="0" bIns="8255" numCol="1" spcCol="1270" anchor="ctr" anchorCtr="0">
          <a:noAutofit/>
        </a:bodyPr>
        <a:lstStyle/>
        <a:p>
          <a:pPr marL="0" lvl="0" indent="0" algn="ctr" defTabSz="577850" rtl="1">
            <a:lnSpc>
              <a:spcPct val="90000"/>
            </a:lnSpc>
            <a:spcBef>
              <a:spcPct val="0"/>
            </a:spcBef>
            <a:spcAft>
              <a:spcPct val="35000"/>
            </a:spcAft>
            <a:buNone/>
          </a:pPr>
          <a:r>
            <a:rPr lang="en-US" sz="1300" b="1" kern="1200" dirty="0"/>
            <a:t>Tapered  end , e.g. Fusiform</a:t>
          </a:r>
          <a:endParaRPr lang="ar-SA" sz="1300" b="1" kern="1200" dirty="0"/>
        </a:p>
      </dsp:txBody>
      <dsp:txXfrm>
        <a:off x="1686261" y="2046725"/>
        <a:ext cx="916902" cy="611268"/>
      </dsp:txXfrm>
    </dsp:sp>
    <dsp:sp modelId="{38582BBD-536A-4CCD-BBA9-D98AC7C52A2C}">
      <dsp:nvSpPr>
        <dsp:cNvPr id="0" name=""/>
        <dsp:cNvSpPr/>
      </dsp:nvSpPr>
      <dsp:spPr>
        <a:xfrm>
          <a:off x="1380627" y="2728718"/>
          <a:ext cx="1528170" cy="611268"/>
        </a:xfrm>
        <a:prstGeom prst="chevron">
          <a:avLst/>
        </a:prstGeom>
        <a:gradFill rotWithShape="0">
          <a:gsLst>
            <a:gs pos="0">
              <a:schemeClr val="accent3">
                <a:hueOff val="748729"/>
                <a:satOff val="-202"/>
                <a:lumOff val="6118"/>
                <a:alphaOff val="0"/>
                <a:satMod val="103000"/>
                <a:lumMod val="102000"/>
                <a:tint val="94000"/>
              </a:schemeClr>
            </a:gs>
            <a:gs pos="50000">
              <a:schemeClr val="accent3">
                <a:hueOff val="748729"/>
                <a:satOff val="-202"/>
                <a:lumOff val="6118"/>
                <a:alphaOff val="0"/>
                <a:satMod val="110000"/>
                <a:lumMod val="100000"/>
                <a:shade val="100000"/>
              </a:schemeClr>
            </a:gs>
            <a:gs pos="100000">
              <a:schemeClr val="accent3">
                <a:hueOff val="748729"/>
                <a:satOff val="-202"/>
                <a:lumOff val="611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8255" rIns="0" bIns="8255" numCol="1" spcCol="1270" anchor="ctr" anchorCtr="0">
          <a:noAutofit/>
        </a:bodyPr>
        <a:lstStyle/>
        <a:p>
          <a:pPr marL="0" lvl="0" indent="0" algn="ctr" defTabSz="577850" rtl="1">
            <a:lnSpc>
              <a:spcPct val="90000"/>
            </a:lnSpc>
            <a:spcBef>
              <a:spcPct val="0"/>
            </a:spcBef>
            <a:spcAft>
              <a:spcPct val="35000"/>
            </a:spcAft>
            <a:buNone/>
          </a:pPr>
          <a:r>
            <a:rPr lang="en-US" sz="1300" b="1" kern="1200" dirty="0"/>
            <a:t>Club-shaped / Curved , e.g. Vibrio</a:t>
          </a:r>
          <a:endParaRPr lang="ar-SA" sz="1300" b="1" kern="1200" dirty="0"/>
        </a:p>
      </dsp:txBody>
      <dsp:txXfrm>
        <a:off x="1686261" y="2728718"/>
        <a:ext cx="916902" cy="611268"/>
      </dsp:txXfrm>
    </dsp:sp>
    <dsp:sp modelId="{688F0110-AB66-41B2-BDA8-043861F9B77D}">
      <dsp:nvSpPr>
        <dsp:cNvPr id="0" name=""/>
        <dsp:cNvSpPr/>
      </dsp:nvSpPr>
      <dsp:spPr>
        <a:xfrm>
          <a:off x="1380627" y="3410712"/>
          <a:ext cx="1528170" cy="611268"/>
        </a:xfrm>
        <a:prstGeom prst="chevron">
          <a:avLst/>
        </a:prstGeom>
        <a:gradFill rotWithShape="0">
          <a:gsLst>
            <a:gs pos="0">
              <a:schemeClr val="accent3">
                <a:hueOff val="935912"/>
                <a:satOff val="-252"/>
                <a:lumOff val="7648"/>
                <a:alphaOff val="0"/>
                <a:satMod val="103000"/>
                <a:lumMod val="102000"/>
                <a:tint val="94000"/>
              </a:schemeClr>
            </a:gs>
            <a:gs pos="50000">
              <a:schemeClr val="accent3">
                <a:hueOff val="935912"/>
                <a:satOff val="-252"/>
                <a:lumOff val="7648"/>
                <a:alphaOff val="0"/>
                <a:satMod val="110000"/>
                <a:lumMod val="100000"/>
                <a:shade val="100000"/>
              </a:schemeClr>
            </a:gs>
            <a:gs pos="100000">
              <a:schemeClr val="accent3">
                <a:hueOff val="935912"/>
                <a:satOff val="-252"/>
                <a:lumOff val="764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8255" rIns="0" bIns="8255" numCol="1" spcCol="1270" anchor="ctr" anchorCtr="0">
          <a:noAutofit/>
        </a:bodyPr>
        <a:lstStyle/>
        <a:p>
          <a:pPr marL="0" lvl="0" indent="0" algn="ctr" defTabSz="577850" rtl="1">
            <a:lnSpc>
              <a:spcPct val="90000"/>
            </a:lnSpc>
            <a:spcBef>
              <a:spcPct val="0"/>
            </a:spcBef>
            <a:spcAft>
              <a:spcPct val="35000"/>
            </a:spcAft>
            <a:buNone/>
          </a:pPr>
          <a:r>
            <a:rPr lang="en-US" sz="1300" b="1" kern="1200" dirty="0"/>
            <a:t>Helical / Spiral , e.g. Spirochetes</a:t>
          </a:r>
          <a:endParaRPr lang="ar-SA" sz="1300" b="1" kern="1200" dirty="0"/>
        </a:p>
      </dsp:txBody>
      <dsp:txXfrm>
        <a:off x="1686261" y="3410712"/>
        <a:ext cx="916902" cy="6112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D9C921-2F5B-4550-88F2-E534DA57EA6D}">
      <dsp:nvSpPr>
        <dsp:cNvPr id="0" name=""/>
        <dsp:cNvSpPr/>
      </dsp:nvSpPr>
      <dsp:spPr>
        <a:xfrm>
          <a:off x="1950990" y="1150"/>
          <a:ext cx="2194863" cy="669972"/>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rtl="0">
            <a:lnSpc>
              <a:spcPct val="90000"/>
            </a:lnSpc>
            <a:spcBef>
              <a:spcPct val="0"/>
            </a:spcBef>
            <a:spcAft>
              <a:spcPct val="35000"/>
            </a:spcAft>
            <a:buNone/>
          </a:pPr>
          <a:r>
            <a:rPr lang="en-US" sz="1600" b="0" kern="1200" dirty="0"/>
            <a:t>Bacteria is a </a:t>
          </a:r>
          <a:r>
            <a:rPr lang="en-US" sz="1600" b="0" kern="1200" dirty="0">
              <a:solidFill>
                <a:schemeClr val="tx1">
                  <a:lumMod val="95000"/>
                  <a:lumOff val="5000"/>
                </a:schemeClr>
              </a:solidFill>
            </a:rPr>
            <a:t>Prokaryote </a:t>
          </a:r>
          <a:r>
            <a:rPr lang="en-US" sz="1600" b="0" kern="1200" dirty="0"/>
            <a:t>(has a primitive nucleus):</a:t>
          </a:r>
          <a:endParaRPr lang="ar-SA" sz="1600" b="0" kern="1200" dirty="0"/>
        </a:p>
      </dsp:txBody>
      <dsp:txXfrm>
        <a:off x="1983695" y="33855"/>
        <a:ext cx="2129453" cy="604562"/>
      </dsp:txXfrm>
    </dsp:sp>
    <dsp:sp modelId="{83776AD5-213B-43C9-9C1F-F07AC462C3A6}">
      <dsp:nvSpPr>
        <dsp:cNvPr id="0" name=""/>
        <dsp:cNvSpPr/>
      </dsp:nvSpPr>
      <dsp:spPr>
        <a:xfrm>
          <a:off x="1950990" y="704621"/>
          <a:ext cx="2194863" cy="669972"/>
        </a:xfrm>
        <a:prstGeom prst="roundRect">
          <a:avLst/>
        </a:prstGeom>
        <a:solidFill>
          <a:schemeClr val="accent3">
            <a:hueOff val="187182"/>
            <a:satOff val="-50"/>
            <a:lumOff val="153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rtl="0">
            <a:lnSpc>
              <a:spcPct val="90000"/>
            </a:lnSpc>
            <a:spcBef>
              <a:spcPct val="0"/>
            </a:spcBef>
            <a:spcAft>
              <a:spcPct val="35000"/>
            </a:spcAft>
            <a:buNone/>
          </a:pPr>
          <a:r>
            <a:rPr lang="en-US" sz="1600" b="0" kern="1200" dirty="0"/>
            <a:t>One chromosome </a:t>
          </a:r>
          <a:endParaRPr lang="ar-SA" sz="1600" b="0" kern="1200" dirty="0"/>
        </a:p>
      </dsp:txBody>
      <dsp:txXfrm>
        <a:off x="1983695" y="737326"/>
        <a:ext cx="2129453" cy="604562"/>
      </dsp:txXfrm>
    </dsp:sp>
    <dsp:sp modelId="{9D8D4601-4FEE-474A-A249-534D797661A1}">
      <dsp:nvSpPr>
        <dsp:cNvPr id="0" name=""/>
        <dsp:cNvSpPr/>
      </dsp:nvSpPr>
      <dsp:spPr>
        <a:xfrm>
          <a:off x="1950990" y="1408092"/>
          <a:ext cx="2194863" cy="669972"/>
        </a:xfrm>
        <a:prstGeom prst="roundRect">
          <a:avLst/>
        </a:prstGeom>
        <a:solidFill>
          <a:schemeClr val="accent3">
            <a:hueOff val="374365"/>
            <a:satOff val="-101"/>
            <a:lumOff val="305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rtl="0">
            <a:lnSpc>
              <a:spcPct val="90000"/>
            </a:lnSpc>
            <a:spcBef>
              <a:spcPct val="0"/>
            </a:spcBef>
            <a:spcAft>
              <a:spcPct val="35000"/>
            </a:spcAft>
            <a:buNone/>
          </a:pPr>
          <a:r>
            <a:rPr lang="en-US" sz="1600" b="0" kern="1200" dirty="0"/>
            <a:t>No nuclear membrane</a:t>
          </a:r>
          <a:endParaRPr lang="ar-SA" sz="1600" b="0" kern="1200" dirty="0"/>
        </a:p>
      </dsp:txBody>
      <dsp:txXfrm>
        <a:off x="1983695" y="1440797"/>
        <a:ext cx="2129453" cy="604562"/>
      </dsp:txXfrm>
    </dsp:sp>
    <dsp:sp modelId="{A32FB190-6186-44A0-8988-584BBF505D86}">
      <dsp:nvSpPr>
        <dsp:cNvPr id="0" name=""/>
        <dsp:cNvSpPr/>
      </dsp:nvSpPr>
      <dsp:spPr>
        <a:xfrm>
          <a:off x="1950990" y="2111563"/>
          <a:ext cx="2194863" cy="669972"/>
        </a:xfrm>
        <a:prstGeom prst="roundRect">
          <a:avLst/>
        </a:prstGeom>
        <a:solidFill>
          <a:schemeClr val="accent3">
            <a:hueOff val="561547"/>
            <a:satOff val="-151"/>
            <a:lumOff val="458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rtl="0">
            <a:lnSpc>
              <a:spcPct val="90000"/>
            </a:lnSpc>
            <a:spcBef>
              <a:spcPct val="0"/>
            </a:spcBef>
            <a:spcAft>
              <a:spcPct val="35000"/>
            </a:spcAft>
            <a:buNone/>
          </a:pPr>
          <a:r>
            <a:rPr lang="en-US" sz="1600" b="0" kern="1200" dirty="0"/>
            <a:t> No mitochondria</a:t>
          </a:r>
          <a:endParaRPr lang="ar-SA" sz="1600" b="0" kern="1200" dirty="0"/>
        </a:p>
      </dsp:txBody>
      <dsp:txXfrm>
        <a:off x="1983695" y="2144268"/>
        <a:ext cx="2129453" cy="604562"/>
      </dsp:txXfrm>
    </dsp:sp>
    <dsp:sp modelId="{AE59A0CA-C4A0-4D29-BDCE-856E83D089C0}">
      <dsp:nvSpPr>
        <dsp:cNvPr id="0" name=""/>
        <dsp:cNvSpPr/>
      </dsp:nvSpPr>
      <dsp:spPr>
        <a:xfrm>
          <a:off x="1950990" y="2815034"/>
          <a:ext cx="2194863" cy="669972"/>
        </a:xfrm>
        <a:prstGeom prst="roundRect">
          <a:avLst/>
        </a:prstGeom>
        <a:solidFill>
          <a:schemeClr val="accent3">
            <a:hueOff val="748729"/>
            <a:satOff val="-202"/>
            <a:lumOff val="611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rtl="0">
            <a:lnSpc>
              <a:spcPct val="90000"/>
            </a:lnSpc>
            <a:spcBef>
              <a:spcPct val="0"/>
            </a:spcBef>
            <a:spcAft>
              <a:spcPct val="35000"/>
            </a:spcAft>
            <a:buNone/>
          </a:pPr>
          <a:r>
            <a:rPr lang="en-US" sz="1600" b="0" kern="1200" dirty="0"/>
            <a:t> No sterols</a:t>
          </a:r>
          <a:endParaRPr lang="ar-SA" sz="1600" b="0" kern="1200" dirty="0"/>
        </a:p>
      </dsp:txBody>
      <dsp:txXfrm>
        <a:off x="1983695" y="2847739"/>
        <a:ext cx="2129453" cy="604562"/>
      </dsp:txXfrm>
    </dsp:sp>
    <dsp:sp modelId="{A508C441-7659-48BF-AD32-B47659747C25}">
      <dsp:nvSpPr>
        <dsp:cNvPr id="0" name=""/>
        <dsp:cNvSpPr/>
      </dsp:nvSpPr>
      <dsp:spPr>
        <a:xfrm>
          <a:off x="1950990" y="3518505"/>
          <a:ext cx="2194863" cy="669972"/>
        </a:xfrm>
        <a:prstGeom prst="roundRect">
          <a:avLst/>
        </a:prstGeom>
        <a:solidFill>
          <a:schemeClr val="accent3">
            <a:hueOff val="935912"/>
            <a:satOff val="-252"/>
            <a:lumOff val="764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rtl="0">
            <a:lnSpc>
              <a:spcPct val="90000"/>
            </a:lnSpc>
            <a:spcBef>
              <a:spcPct val="0"/>
            </a:spcBef>
            <a:spcAft>
              <a:spcPct val="35000"/>
            </a:spcAft>
            <a:buNone/>
          </a:pPr>
          <a:r>
            <a:rPr lang="en-US" sz="1600" b="0" kern="1200" dirty="0"/>
            <a:t>Bacteria contain </a:t>
          </a:r>
          <a:r>
            <a:rPr lang="en-US" sz="1600" b="0" u="sng" kern="1200" dirty="0">
              <a:solidFill>
                <a:schemeClr val="tx1">
                  <a:lumMod val="95000"/>
                  <a:lumOff val="5000"/>
                </a:schemeClr>
              </a:solidFill>
            </a:rPr>
            <a:t>Plasmids</a:t>
          </a:r>
          <a:r>
            <a:rPr lang="en-US" sz="1600" b="0" kern="1200" dirty="0"/>
            <a:t>: an extra piece of DNA.</a:t>
          </a:r>
          <a:endParaRPr lang="ar-SA" sz="1600" b="0" kern="1200" dirty="0"/>
        </a:p>
      </dsp:txBody>
      <dsp:txXfrm>
        <a:off x="1983695" y="3551210"/>
        <a:ext cx="2129453" cy="6045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0BC06-3A1E-4ED1-8ABD-F478EABF9056}">
      <dsp:nvSpPr>
        <dsp:cNvPr id="0" name=""/>
        <dsp:cNvSpPr/>
      </dsp:nvSpPr>
      <dsp:spPr>
        <a:xfrm>
          <a:off x="0" y="81086"/>
          <a:ext cx="2972314" cy="5171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External protrude from the cell into the environment:</a:t>
          </a:r>
        </a:p>
      </dsp:txBody>
      <dsp:txXfrm>
        <a:off x="25245" y="106331"/>
        <a:ext cx="2921824" cy="466650"/>
      </dsp:txXfrm>
    </dsp:sp>
    <dsp:sp modelId="{FB5DE8EA-1A08-49A6-8FD9-51B2C51FFC49}">
      <dsp:nvSpPr>
        <dsp:cNvPr id="0" name=""/>
        <dsp:cNvSpPr/>
      </dsp:nvSpPr>
      <dsp:spPr>
        <a:xfrm>
          <a:off x="0" y="635667"/>
          <a:ext cx="2972314" cy="5171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Flagella</a:t>
          </a:r>
        </a:p>
      </dsp:txBody>
      <dsp:txXfrm>
        <a:off x="25245" y="660912"/>
        <a:ext cx="2921824" cy="466650"/>
      </dsp:txXfrm>
    </dsp:sp>
    <dsp:sp modelId="{64702ED7-8E0D-4167-96B1-C5F063669D35}">
      <dsp:nvSpPr>
        <dsp:cNvPr id="0" name=""/>
        <dsp:cNvSpPr/>
      </dsp:nvSpPr>
      <dsp:spPr>
        <a:xfrm>
          <a:off x="0" y="1190246"/>
          <a:ext cx="2972314" cy="5171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Pili</a:t>
          </a:r>
        </a:p>
      </dsp:txBody>
      <dsp:txXfrm>
        <a:off x="25245" y="1215491"/>
        <a:ext cx="2921824" cy="466650"/>
      </dsp:txXfrm>
    </dsp:sp>
    <dsp:sp modelId="{092143F9-DE0C-45D9-B20F-0CBEA59C8A41}">
      <dsp:nvSpPr>
        <dsp:cNvPr id="0" name=""/>
        <dsp:cNvSpPr/>
      </dsp:nvSpPr>
      <dsp:spPr>
        <a:xfrm>
          <a:off x="0" y="1744827"/>
          <a:ext cx="2972314" cy="5171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Capsule</a:t>
          </a:r>
        </a:p>
      </dsp:txBody>
      <dsp:txXfrm>
        <a:off x="25245" y="1770072"/>
        <a:ext cx="2921824" cy="4666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EDB193-DB8C-4B09-93D1-57F6DCAD0156}">
      <dsp:nvSpPr>
        <dsp:cNvPr id="0" name=""/>
        <dsp:cNvSpPr/>
      </dsp:nvSpPr>
      <dsp:spPr>
        <a:xfrm>
          <a:off x="1558919" y="0"/>
          <a:ext cx="4037819" cy="4037819"/>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1915F9-01E3-4B92-87D3-AB04654BBB33}">
      <dsp:nvSpPr>
        <dsp:cNvPr id="0" name=""/>
        <dsp:cNvSpPr/>
      </dsp:nvSpPr>
      <dsp:spPr>
        <a:xfrm>
          <a:off x="1942512" y="383592"/>
          <a:ext cx="1574749" cy="15747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Basal Body: </a:t>
          </a:r>
          <a:r>
            <a:rPr lang="en-US" sz="1500" kern="1200"/>
            <a:t>a protein arranged as rings on central rod</a:t>
          </a:r>
        </a:p>
      </dsp:txBody>
      <dsp:txXfrm>
        <a:off x="2019385" y="460465"/>
        <a:ext cx="1421003" cy="1421003"/>
      </dsp:txXfrm>
    </dsp:sp>
    <dsp:sp modelId="{3D2EF0AC-0B74-484F-9AC0-A2994B0489E8}">
      <dsp:nvSpPr>
        <dsp:cNvPr id="0" name=""/>
        <dsp:cNvSpPr/>
      </dsp:nvSpPr>
      <dsp:spPr>
        <a:xfrm>
          <a:off x="3638396" y="383592"/>
          <a:ext cx="1574749" cy="15747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(4 ring in Gram negative, 2 ring in Gram positive).</a:t>
          </a:r>
        </a:p>
      </dsp:txBody>
      <dsp:txXfrm>
        <a:off x="3715269" y="460465"/>
        <a:ext cx="1421003" cy="1421003"/>
      </dsp:txXfrm>
    </dsp:sp>
    <dsp:sp modelId="{4A1DF50F-FF4F-45ED-9181-5E79B6478AD6}">
      <dsp:nvSpPr>
        <dsp:cNvPr id="0" name=""/>
        <dsp:cNvSpPr/>
      </dsp:nvSpPr>
      <dsp:spPr>
        <a:xfrm>
          <a:off x="1942512" y="2079476"/>
          <a:ext cx="1574749" cy="15747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1-</a:t>
          </a:r>
          <a:r>
            <a:rPr lang="en-US" sz="1500" u="sng" kern="1200" dirty="0"/>
            <a:t>outer pair of rings</a:t>
          </a:r>
          <a:r>
            <a:rPr lang="en-US" sz="1500" kern="1200" dirty="0"/>
            <a:t>: only in Gram negative, pushed through outer membrane.</a:t>
          </a:r>
        </a:p>
      </dsp:txBody>
      <dsp:txXfrm>
        <a:off x="2019385" y="2156349"/>
        <a:ext cx="1421003" cy="1421003"/>
      </dsp:txXfrm>
    </dsp:sp>
    <dsp:sp modelId="{CFEEC1DB-DE0F-492B-8E85-7172E10616D8}">
      <dsp:nvSpPr>
        <dsp:cNvPr id="0" name=""/>
        <dsp:cNvSpPr/>
      </dsp:nvSpPr>
      <dsp:spPr>
        <a:xfrm>
          <a:off x="3638396" y="2079476"/>
          <a:ext cx="1574749" cy="15747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2-</a:t>
          </a:r>
          <a:r>
            <a:rPr lang="en-US" sz="1500" u="sng" kern="1200"/>
            <a:t>inner pair of rings </a:t>
          </a:r>
          <a:r>
            <a:rPr lang="en-US" sz="1500" kern="1200"/>
            <a:t>: inserted into peptidoglycan  &amp; cytoplasmic  membrane.</a:t>
          </a:r>
        </a:p>
      </dsp:txBody>
      <dsp:txXfrm>
        <a:off x="3715269" y="2156349"/>
        <a:ext cx="1421003" cy="14210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0C7F34-261A-4393-B0D7-C3E9404AC25C}">
      <dsp:nvSpPr>
        <dsp:cNvPr id="0" name=""/>
        <dsp:cNvSpPr/>
      </dsp:nvSpPr>
      <dsp:spPr>
        <a:xfrm>
          <a:off x="256949" y="7299"/>
          <a:ext cx="2669195" cy="266919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500" kern="1200"/>
            <a:t>Mesosomes  : convoluted invaginations of cytoplasmic membrane.</a:t>
          </a:r>
        </a:p>
      </dsp:txBody>
      <dsp:txXfrm>
        <a:off x="629674" y="322055"/>
        <a:ext cx="1538995" cy="2039684"/>
      </dsp:txXfrm>
    </dsp:sp>
    <dsp:sp modelId="{5AB0D6E7-8C61-4ADE-954C-990C546B4503}">
      <dsp:nvSpPr>
        <dsp:cNvPr id="0" name=""/>
        <dsp:cNvSpPr/>
      </dsp:nvSpPr>
      <dsp:spPr>
        <a:xfrm>
          <a:off x="2180693" y="7299"/>
          <a:ext cx="2669195" cy="266919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666750">
            <a:lnSpc>
              <a:spcPct val="90000"/>
            </a:lnSpc>
            <a:spcBef>
              <a:spcPct val="0"/>
            </a:spcBef>
            <a:spcAft>
              <a:spcPct val="35000"/>
            </a:spcAft>
            <a:buNone/>
          </a:pPr>
          <a:r>
            <a:rPr lang="en-US" sz="1500" kern="1200"/>
            <a:t>Function:</a:t>
          </a:r>
        </a:p>
        <a:p>
          <a:pPr marL="114300" lvl="1" indent="-114300" algn="l" defTabSz="533400">
            <a:lnSpc>
              <a:spcPct val="90000"/>
            </a:lnSpc>
            <a:spcBef>
              <a:spcPct val="0"/>
            </a:spcBef>
            <a:spcAft>
              <a:spcPct val="15000"/>
            </a:spcAft>
            <a:buChar char="•"/>
          </a:pPr>
          <a:r>
            <a:rPr lang="en-US" sz="1200" kern="1200"/>
            <a:t>Involved in DNA segregation during cell division &amp; respiratory activity.</a:t>
          </a:r>
        </a:p>
        <a:p>
          <a:pPr marL="114300" lvl="1" indent="-114300" algn="l" defTabSz="533400">
            <a:lnSpc>
              <a:spcPct val="90000"/>
            </a:lnSpc>
            <a:spcBef>
              <a:spcPct val="0"/>
            </a:spcBef>
            <a:spcAft>
              <a:spcPct val="15000"/>
            </a:spcAft>
            <a:buChar char="•"/>
          </a:pPr>
          <a:r>
            <a:rPr lang="en-US" sz="1200" kern="1200"/>
            <a:t>Contain receptors involved in chemotaxis.</a:t>
          </a:r>
        </a:p>
        <a:p>
          <a:pPr marL="114300" lvl="1" indent="-114300" algn="l" defTabSz="533400">
            <a:lnSpc>
              <a:spcPct val="90000"/>
            </a:lnSpc>
            <a:spcBef>
              <a:spcPct val="0"/>
            </a:spcBef>
            <a:spcAft>
              <a:spcPct val="15000"/>
            </a:spcAft>
            <a:buChar char="•"/>
          </a:pPr>
          <a:r>
            <a:rPr lang="en-US" sz="1200" kern="1200"/>
            <a:t>Permeability barrier (active transport of solutes).</a:t>
          </a:r>
        </a:p>
      </dsp:txBody>
      <dsp:txXfrm>
        <a:off x="2938167" y="322055"/>
        <a:ext cx="1538995" cy="20396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DB7AE3-E589-49FA-9657-693733BAEE40}">
      <dsp:nvSpPr>
        <dsp:cNvPr id="0" name=""/>
        <dsp:cNvSpPr/>
      </dsp:nvSpPr>
      <dsp:spPr>
        <a:xfrm>
          <a:off x="0" y="18860"/>
          <a:ext cx="3474493" cy="35977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u="sng" kern="1200"/>
            <a:t>Gene Transfer Among Bacteria</a:t>
          </a:r>
          <a:endParaRPr lang="en-US" sz="1500" kern="1200"/>
        </a:p>
      </dsp:txBody>
      <dsp:txXfrm>
        <a:off x="17563" y="36423"/>
        <a:ext cx="3439367" cy="324648"/>
      </dsp:txXfrm>
    </dsp:sp>
    <dsp:sp modelId="{D73A61F0-3DFF-418F-957E-75E36492E2CB}">
      <dsp:nvSpPr>
        <dsp:cNvPr id="0" name=""/>
        <dsp:cNvSpPr/>
      </dsp:nvSpPr>
      <dsp:spPr>
        <a:xfrm>
          <a:off x="0" y="421835"/>
          <a:ext cx="3474493" cy="35977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Three mechanisms:</a:t>
          </a:r>
        </a:p>
      </dsp:txBody>
      <dsp:txXfrm>
        <a:off x="17563" y="439398"/>
        <a:ext cx="3439367" cy="324648"/>
      </dsp:txXfrm>
    </dsp:sp>
    <dsp:sp modelId="{20490C6E-5D7A-4C32-A5E8-DC92DDB937D1}">
      <dsp:nvSpPr>
        <dsp:cNvPr id="0" name=""/>
        <dsp:cNvSpPr/>
      </dsp:nvSpPr>
      <dsp:spPr>
        <a:xfrm>
          <a:off x="0" y="824810"/>
          <a:ext cx="3474493" cy="35977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1-  Transformation</a:t>
          </a:r>
        </a:p>
      </dsp:txBody>
      <dsp:txXfrm>
        <a:off x="17563" y="842373"/>
        <a:ext cx="3439367" cy="324648"/>
      </dsp:txXfrm>
    </dsp:sp>
    <dsp:sp modelId="{F1C9B7C2-F1B2-488E-91DC-9C8354D0CC7C}">
      <dsp:nvSpPr>
        <dsp:cNvPr id="0" name=""/>
        <dsp:cNvSpPr/>
      </dsp:nvSpPr>
      <dsp:spPr>
        <a:xfrm>
          <a:off x="0" y="1227785"/>
          <a:ext cx="3474493" cy="35977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2-  Transduction</a:t>
          </a:r>
        </a:p>
      </dsp:txBody>
      <dsp:txXfrm>
        <a:off x="17563" y="1245348"/>
        <a:ext cx="3439367" cy="324648"/>
      </dsp:txXfrm>
    </dsp:sp>
    <dsp:sp modelId="{F1C80EBE-61E1-4746-8D56-625F224ED756}">
      <dsp:nvSpPr>
        <dsp:cNvPr id="0" name=""/>
        <dsp:cNvSpPr/>
      </dsp:nvSpPr>
      <dsp:spPr>
        <a:xfrm>
          <a:off x="0" y="1630760"/>
          <a:ext cx="3474493" cy="359774"/>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3-  Conjugation.</a:t>
          </a:r>
        </a:p>
      </dsp:txBody>
      <dsp:txXfrm>
        <a:off x="17563" y="1648323"/>
        <a:ext cx="3439367" cy="3246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B9267-D5A2-4498-B9A6-0D52855E1610}">
      <dsp:nvSpPr>
        <dsp:cNvPr id="0" name=""/>
        <dsp:cNvSpPr/>
      </dsp:nvSpPr>
      <dsp:spPr>
        <a:xfrm>
          <a:off x="3326780" y="158095"/>
          <a:ext cx="1830518" cy="915259"/>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kern="1200" dirty="0">
              <a:solidFill>
                <a:schemeClr val="accent6"/>
              </a:solidFill>
            </a:rPr>
            <a:t>After gene transfer, there are three possible fates:</a:t>
          </a:r>
          <a:endParaRPr lang="ar-SA" sz="1400" kern="1200" dirty="0">
            <a:solidFill>
              <a:schemeClr val="accent6"/>
            </a:solidFill>
          </a:endParaRPr>
        </a:p>
      </dsp:txBody>
      <dsp:txXfrm>
        <a:off x="3326780" y="158095"/>
        <a:ext cx="1830518" cy="915259"/>
      </dsp:txXfrm>
    </dsp:sp>
    <dsp:sp modelId="{BE718EF2-B7F9-49E7-9800-3FBDEBF51DA6}">
      <dsp:nvSpPr>
        <dsp:cNvPr id="0" name=""/>
        <dsp:cNvSpPr/>
      </dsp:nvSpPr>
      <dsp:spPr>
        <a:xfrm>
          <a:off x="721787" y="1358311"/>
          <a:ext cx="1830518" cy="915259"/>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kern="1200"/>
            <a:t>1-Exogenous DNA degraded by nuclease.</a:t>
          </a:r>
          <a:endParaRPr lang="ar-SA" sz="1400" kern="1200"/>
        </a:p>
      </dsp:txBody>
      <dsp:txXfrm>
        <a:off x="721787" y="1358311"/>
        <a:ext cx="1830518" cy="915259"/>
      </dsp:txXfrm>
    </dsp:sp>
    <dsp:sp modelId="{5E62D63C-8C00-49C1-8F35-22C853393894}">
      <dsp:nvSpPr>
        <dsp:cNvPr id="0" name=""/>
        <dsp:cNvSpPr/>
      </dsp:nvSpPr>
      <dsp:spPr>
        <a:xfrm>
          <a:off x="3326780" y="1413364"/>
          <a:ext cx="1830518" cy="915259"/>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kern="1200"/>
            <a:t>2-Stabilized by circulization and become plasmid.</a:t>
          </a:r>
          <a:endParaRPr lang="ar-SA" sz="1400" kern="1200"/>
        </a:p>
      </dsp:txBody>
      <dsp:txXfrm>
        <a:off x="3326780" y="1413364"/>
        <a:ext cx="1830518" cy="915259"/>
      </dsp:txXfrm>
    </dsp:sp>
    <dsp:sp modelId="{55EDC34B-34F0-4177-83C6-395FFCB1C61A}">
      <dsp:nvSpPr>
        <dsp:cNvPr id="0" name=""/>
        <dsp:cNvSpPr/>
      </dsp:nvSpPr>
      <dsp:spPr>
        <a:xfrm>
          <a:off x="6010521" y="1380332"/>
          <a:ext cx="1830518" cy="915259"/>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kern="1200" dirty="0"/>
            <a:t>3- Form a partially hybrid chromosome (</a:t>
          </a:r>
          <a:r>
            <a:rPr lang="ar-SA" sz="1400" kern="1200" dirty="0">
              <a:solidFill>
                <a:schemeClr val="accent1"/>
              </a:solidFill>
            </a:rPr>
            <a:t>كروموسوم مهجن </a:t>
          </a:r>
          <a:r>
            <a:rPr lang="en-US" sz="1400" kern="1200" dirty="0">
              <a:solidFill>
                <a:schemeClr val="accent1"/>
              </a:solidFill>
            </a:rPr>
            <a:t> </a:t>
          </a:r>
          <a:r>
            <a:rPr lang="en-US" sz="1400" kern="1200" dirty="0"/>
            <a:t>)  with segment derived from each source.</a:t>
          </a:r>
          <a:endParaRPr lang="ar-SA" sz="1400" kern="1200" dirty="0"/>
        </a:p>
      </dsp:txBody>
      <dsp:txXfrm>
        <a:off x="6010521" y="1380332"/>
        <a:ext cx="1830518" cy="91525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04653F-3EC5-4F5D-AD72-017015FD6039}">
      <dsp:nvSpPr>
        <dsp:cNvPr id="0" name=""/>
        <dsp:cNvSpPr/>
      </dsp:nvSpPr>
      <dsp:spPr>
        <a:xfrm>
          <a:off x="0" y="0"/>
          <a:ext cx="1526598" cy="1526598"/>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F24422-41D3-45ED-B352-6D638E575F3C}">
      <dsp:nvSpPr>
        <dsp:cNvPr id="0" name=""/>
        <dsp:cNvSpPr/>
      </dsp:nvSpPr>
      <dsp:spPr>
        <a:xfrm>
          <a:off x="763299" y="0"/>
          <a:ext cx="3240795" cy="152659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accent1"/>
              </a:solidFill>
            </a:rPr>
            <a:t>NOTE</a:t>
          </a:r>
        </a:p>
        <a:p>
          <a:pPr marL="0" lvl="0" indent="0" algn="ctr" defTabSz="533400">
            <a:lnSpc>
              <a:spcPct val="90000"/>
            </a:lnSpc>
            <a:spcBef>
              <a:spcPct val="0"/>
            </a:spcBef>
            <a:spcAft>
              <a:spcPct val="35000"/>
            </a:spcAft>
            <a:buNone/>
          </a:pPr>
          <a:r>
            <a:rPr lang="en-US" sz="1200" b="1" kern="1200" dirty="0">
              <a:solidFill>
                <a:schemeClr val="accent1"/>
              </a:solidFill>
            </a:rPr>
            <a:t>Transposable elements</a:t>
          </a:r>
          <a:r>
            <a:rPr lang="en-US" sz="1200" kern="1200" dirty="0">
              <a:solidFill>
                <a:schemeClr val="accent1"/>
              </a:solidFill>
            </a:rPr>
            <a:t> (TEs), also known as "jumping genes" or </a:t>
          </a:r>
          <a:r>
            <a:rPr lang="en-US" sz="1200" b="1" kern="1200" dirty="0">
              <a:solidFill>
                <a:schemeClr val="accent1"/>
              </a:solidFill>
            </a:rPr>
            <a:t>transposons</a:t>
          </a:r>
          <a:r>
            <a:rPr lang="en-US" sz="1200" kern="1200" dirty="0">
              <a:solidFill>
                <a:schemeClr val="accent1"/>
              </a:solidFill>
            </a:rPr>
            <a:t>, are sequences of DNA that move (or jump) from one location in the genome to another. Maize geneticist Barbara McClintock discovered TEs in the 1940s, and for decades thereafter, most scientists </a:t>
          </a:r>
          <a:r>
            <a:rPr lang="en-US" sz="1200" kern="1200" dirty="0" err="1">
              <a:solidFill>
                <a:schemeClr val="accent1"/>
              </a:solidFill>
            </a:rPr>
            <a:t>dismissed</a:t>
          </a:r>
          <a:r>
            <a:rPr lang="en-US" sz="1200" b="1" kern="1200" dirty="0" err="1">
              <a:solidFill>
                <a:schemeClr val="accent1"/>
              </a:solidFill>
            </a:rPr>
            <a:t>transposons</a:t>
          </a:r>
          <a:r>
            <a:rPr lang="en-US" sz="1200" kern="1200" dirty="0">
              <a:solidFill>
                <a:schemeClr val="accent1"/>
              </a:solidFill>
            </a:rPr>
            <a:t> as useless or "junk" DNA.</a:t>
          </a:r>
        </a:p>
      </dsp:txBody>
      <dsp:txXfrm>
        <a:off x="763299" y="0"/>
        <a:ext cx="3240795" cy="152659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181600" y="0"/>
            <a:ext cx="3962400" cy="344091"/>
          </a:xfrm>
          <a:prstGeom prst="rect">
            <a:avLst/>
          </a:prstGeom>
        </p:spPr>
        <p:txBody>
          <a:bodyPr vert="horz" lIns="91440" tIns="45720" rIns="91440" bIns="45720" rtlCol="1"/>
          <a:lstStyle>
            <a:lvl1pPr algn="r">
              <a:defRPr sz="1200"/>
            </a:lvl1pPr>
          </a:lstStyle>
          <a:p>
            <a:endParaRPr lang="ar-SA" dirty="0"/>
          </a:p>
        </p:txBody>
      </p:sp>
      <p:sp>
        <p:nvSpPr>
          <p:cNvPr id="4" name="Footer Placeholder 3"/>
          <p:cNvSpPr>
            <a:spLocks noGrp="1"/>
          </p:cNvSpPr>
          <p:nvPr>
            <p:ph type="ftr" sz="quarter" idx="2"/>
          </p:nvPr>
        </p:nvSpPr>
        <p:spPr>
          <a:xfrm>
            <a:off x="5181600" y="6513910"/>
            <a:ext cx="3962400" cy="344090"/>
          </a:xfrm>
          <a:prstGeom prst="rect">
            <a:avLst/>
          </a:prstGeom>
        </p:spPr>
        <p:txBody>
          <a:bodyPr vert="horz" lIns="91440" tIns="45720" rIns="91440" bIns="45720" rtlCol="1" anchor="b"/>
          <a:lstStyle>
            <a:lvl1pPr algn="r">
              <a:defRPr sz="1200"/>
            </a:lvl1pPr>
          </a:lstStyle>
          <a:p>
            <a:r>
              <a:rPr lang="en-US" dirty="0"/>
              <a:t>TEAM 437</a:t>
            </a:r>
            <a:endParaRPr lang="ar-SA"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5000" y="1244600"/>
            <a:ext cx="1498600" cy="1188720"/>
          </a:xfrm>
          <a:prstGeom prst="rect">
            <a:avLst/>
          </a:prstGeom>
        </p:spPr>
      </p:pic>
    </p:spTree>
    <p:extLst>
      <p:ext uri="{BB962C8B-B14F-4D97-AF65-F5344CB8AC3E}">
        <p14:creationId xmlns:p14="http://schemas.microsoft.com/office/powerpoint/2010/main" val="141687861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0-01T08:00:44.611"/>
    </inkml:context>
    <inkml:brush xml:id="br0">
      <inkml:brushProperty name="width" value="0.06667" units="cm"/>
      <inkml:brushProperty name="height" value="0.06667" units="cm"/>
    </inkml:brush>
  </inkml:definitions>
  <inkml:traceGroup>
    <inkml:annotationXML>
      <emma:emma xmlns:emma="http://www.w3.org/2003/04/emma" version="1.0">
        <emma:interpretation id="{6151D98F-2025-4CA7-9D92-546B15793653}" emma:medium="tactile" emma:mode="ink">
          <msink:context xmlns:msink="http://schemas.microsoft.com/ink/2010/main" type="inkDrawing" rotatedBoundingBox="22541,11861 22872,11323 23105,11466 22773,12004" semanticType="callout" shapeName="Other"/>
        </emma:interpretation>
      </emma:emma>
    </inkml:annotationXML>
    <inkml:trace contextRef="#ctx0" brushRef="#br0">23454 21339 8320,'-243'24'3072,"194"-6"-1664,-18 25-2080,49-13 288,-12 13 0,-7 0 224,25-1-192,-6 7 0,18-7 192,0 1 64,0-13 96,18 1-224,-6-1 0,7-18-672,-1 0-224,-18-12-1344</inkml:trace>
  </inkml:traceGroup>
</inkml:ink>
</file>

<file path=ppt/ink/ink2.xml><?xml version="1.0" encoding="utf-8"?>
<inkml:ink xmlns:inkml="http://www.w3.org/2003/InkML">
  <inkml:definitions/>
  <inkml:traceGroup>
    <inkml:annotationXML>
      <emma:emma xmlns:emma="http://www.w3.org/2003/04/emma" version="1.0">
        <emma:interpretation id="{D2398108-78D3-4A31-80DF-BC00047ACC11}" emma:medium="tactile" emma:mode="ink">
          <msink:context xmlns:msink="http://schemas.microsoft.com/ink/2010/main" type="inkDrawing" rotatedBoundingBox="8688,15706 8948,15883 8901,15952 8641,15775" semanticType="callout" shapeName="Other"/>
        </emma:interpretation>
      </emma:emma>
    </inkml:annotationXML>
  </inkml:traceGroup>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0-01T08:40:31.583"/>
    </inkml:context>
    <inkml:brush xml:id="br0">
      <inkml:brushProperty name="width" value="0.06667" units="cm"/>
      <inkml:brushProperty name="height" value="0.06667" units="cm"/>
    </inkml:brush>
  </inkml:definitions>
  <inkml:traceGroup>
    <inkml:annotationXML>
      <emma:emma xmlns:emma="http://www.w3.org/2003/04/emma" version="1.0">
        <emma:interpretation id="{D7F6273C-865B-4C60-81D2-AE93C0C00C55}" emma:medium="tactile" emma:mode="ink">
          <msink:context xmlns:msink="http://schemas.microsoft.com/ink/2010/main" type="writingRegion" rotatedBoundingBox="19505,268 19558,268 19558,308 19505,308"/>
        </emma:interpretation>
      </emma:emma>
    </inkml:annotationXML>
    <inkml:traceGroup>
      <inkml:annotationXML>
        <emma:emma xmlns:emma="http://www.w3.org/2003/04/emma" version="1.0">
          <emma:interpretation id="{D1D03D00-459A-4245-AF6D-C35DD9DBD971}" emma:medium="tactile" emma:mode="ink">
            <msink:context xmlns:msink="http://schemas.microsoft.com/ink/2010/main" type="paragraph" rotatedBoundingBox="19505,268 19558,268 19558,308 19505,308" alignmentLevel="1"/>
          </emma:interpretation>
        </emma:emma>
      </inkml:annotationXML>
      <inkml:traceGroup>
        <inkml:annotationXML>
          <emma:emma xmlns:emma="http://www.w3.org/2003/04/emma" version="1.0">
            <emma:interpretation id="{F0313C1D-574F-4A72-A670-BC32B2E18A9C}" emma:medium="tactile" emma:mode="ink">
              <msink:context xmlns:msink="http://schemas.microsoft.com/ink/2010/main" type="line" rotatedBoundingBox="19505,268 19558,268 19558,308 19505,308"/>
            </emma:interpretation>
          </emma:emma>
        </inkml:annotationXML>
        <inkml:traceGroup>
          <inkml:annotationXML>
            <emma:emma xmlns:emma="http://www.w3.org/2003/04/emma" version="1.0">
              <emma:interpretation id="{724C7697-BABC-48EF-A314-90CFFCD016EF}" emma:medium="tactile" emma:mode="ink">
                <msink:context xmlns:msink="http://schemas.microsoft.com/ink/2010/main" type="inkWord" rotatedBoundingBox="19505,268 19558,268 19558,308 19505,308"/>
              </emma:interpretation>
              <emma:one-of disjunction-type="recognition" id="oneOf0">
                <emma:interpretation id="interp0" emma:lang="en-US" emma:confidence="0">
                  <emma:literal>L</emma:literal>
                </emma:interpretation>
                <emma:interpretation id="interp1" emma:lang="en-US" emma:confidence="0">
                  <emma:literal>•</emma:literal>
                </emma:interpretation>
                <emma:interpretation id="interp2" emma:lang="en-US" emma:confidence="0">
                  <emma:literal>\</emma:literal>
                </emma:interpretation>
                <emma:interpretation id="interp3" emma:lang="en-US" emma:confidence="0">
                  <emma:literal>`</emma:literal>
                </emma:interpretation>
                <emma:interpretation id="interp4" emma:lang="en-US" emma:confidence="0">
                  <emma:literal>-</emma:literal>
                </emma:interpretation>
              </emma:one-of>
            </emma:emma>
          </inkml:annotationXML>
          <inkml:trace contextRef="#ctx0" brushRef="#br0">23709 506 5856,'0'0'512,"0"-7"-224,0 0-128,0 21-160,6-4-32,-6-10 32,10 6 0,11 4-864,-5-10-1344</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181600" y="0"/>
            <a:ext cx="3962400" cy="344488"/>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3962400" cy="344488"/>
          </a:xfrm>
          <a:prstGeom prst="rect">
            <a:avLst/>
          </a:prstGeom>
        </p:spPr>
        <p:txBody>
          <a:bodyPr vert="horz" lIns="91440" tIns="45720" rIns="91440" bIns="45720" rtlCol="1"/>
          <a:lstStyle>
            <a:lvl1pPr algn="l">
              <a:defRPr sz="1200"/>
            </a:lvl1pPr>
          </a:lstStyle>
          <a:p>
            <a:fld id="{DE48B150-A4C1-4C1D-87A3-9359C65C5572}" type="datetimeFigureOut">
              <a:rPr lang="ar-SA" smtClean="0"/>
              <a:t>20/01/1439</a:t>
            </a:fld>
            <a:endParaRPr lang="ar-SA"/>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6" name="Footer Placeholder 5"/>
          <p:cNvSpPr>
            <a:spLocks noGrp="1"/>
          </p:cNvSpPr>
          <p:nvPr>
            <p:ph type="ftr" sz="quarter" idx="4"/>
          </p:nvPr>
        </p:nvSpPr>
        <p:spPr>
          <a:xfrm>
            <a:off x="5181600" y="6513513"/>
            <a:ext cx="3962400" cy="344487"/>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6513513"/>
            <a:ext cx="3962400" cy="344487"/>
          </a:xfrm>
          <a:prstGeom prst="rect">
            <a:avLst/>
          </a:prstGeom>
        </p:spPr>
        <p:txBody>
          <a:bodyPr vert="horz" lIns="91440" tIns="45720" rIns="91440" bIns="45720" rtlCol="1" anchor="b"/>
          <a:lstStyle>
            <a:lvl1pPr algn="l">
              <a:defRPr sz="1200"/>
            </a:lvl1pPr>
          </a:lstStyle>
          <a:p>
            <a:fld id="{B407AE4A-A5AD-4E39-BD52-98B6C086B86C}" type="slidenum">
              <a:rPr lang="ar-SA" smtClean="0"/>
              <a:t>‹#›</a:t>
            </a:fld>
            <a:endParaRPr lang="ar-SA"/>
          </a:p>
        </p:txBody>
      </p:sp>
    </p:spTree>
    <p:extLst>
      <p:ext uri="{BB962C8B-B14F-4D97-AF65-F5344CB8AC3E}">
        <p14:creationId xmlns:p14="http://schemas.microsoft.com/office/powerpoint/2010/main" val="322945276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07AE4A-A5AD-4E39-BD52-98B6C086B86C}" type="slidenum">
              <a:rPr lang="ar-SA" smtClean="0"/>
              <a:t>1</a:t>
            </a:fld>
            <a:endParaRPr lang="ar-SA"/>
          </a:p>
        </p:txBody>
      </p:sp>
    </p:spTree>
    <p:extLst>
      <p:ext uri="{BB962C8B-B14F-4D97-AF65-F5344CB8AC3E}">
        <p14:creationId xmlns:p14="http://schemas.microsoft.com/office/powerpoint/2010/main" val="2607054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07AE4A-A5AD-4E39-BD52-98B6C086B86C}" type="slidenum">
              <a:rPr lang="ar-SA" smtClean="0"/>
              <a:t>13</a:t>
            </a:fld>
            <a:endParaRPr lang="ar-SA"/>
          </a:p>
        </p:txBody>
      </p:sp>
    </p:spTree>
    <p:extLst>
      <p:ext uri="{BB962C8B-B14F-4D97-AF65-F5344CB8AC3E}">
        <p14:creationId xmlns:p14="http://schemas.microsoft.com/office/powerpoint/2010/main" val="1239675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ar-SA" dirty="0"/>
          </a:p>
        </p:txBody>
      </p:sp>
      <p:sp>
        <p:nvSpPr>
          <p:cNvPr id="4" name="Slide Number Placeholder 3"/>
          <p:cNvSpPr>
            <a:spLocks noGrp="1"/>
          </p:cNvSpPr>
          <p:nvPr>
            <p:ph type="sldNum" sz="quarter" idx="10"/>
          </p:nvPr>
        </p:nvSpPr>
        <p:spPr/>
        <p:txBody>
          <a:bodyPr/>
          <a:lstStyle/>
          <a:p>
            <a:fld id="{B407AE4A-A5AD-4E39-BD52-98B6C086B86C}" type="slidenum">
              <a:rPr lang="ar-SA" smtClean="0"/>
              <a:t>16</a:t>
            </a:fld>
            <a:endParaRPr lang="ar-SA"/>
          </a:p>
        </p:txBody>
      </p:sp>
    </p:spTree>
    <p:extLst>
      <p:ext uri="{BB962C8B-B14F-4D97-AF65-F5344CB8AC3E}">
        <p14:creationId xmlns:p14="http://schemas.microsoft.com/office/powerpoint/2010/main" val="3641333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en-US" dirty="0"/>
          </a:p>
        </p:txBody>
      </p:sp>
      <p:sp>
        <p:nvSpPr>
          <p:cNvPr id="4" name="Slide Number Placeholder 3"/>
          <p:cNvSpPr>
            <a:spLocks noGrp="1"/>
          </p:cNvSpPr>
          <p:nvPr>
            <p:ph type="sldNum" sz="quarter" idx="10"/>
          </p:nvPr>
        </p:nvSpPr>
        <p:spPr/>
        <p:txBody>
          <a:bodyPr/>
          <a:lstStyle/>
          <a:p>
            <a:fld id="{B407AE4A-A5AD-4E39-BD52-98B6C086B86C}" type="slidenum">
              <a:rPr lang="ar-SA" smtClean="0"/>
              <a:t>18</a:t>
            </a:fld>
            <a:endParaRPr lang="ar-SA"/>
          </a:p>
        </p:txBody>
      </p:sp>
    </p:spTree>
    <p:extLst>
      <p:ext uri="{BB962C8B-B14F-4D97-AF65-F5344CB8AC3E}">
        <p14:creationId xmlns:p14="http://schemas.microsoft.com/office/powerpoint/2010/main" val="1701877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B407AE4A-A5AD-4E39-BD52-98B6C086B86C}" type="slidenum">
              <a:rPr lang="ar-SA" smtClean="0"/>
              <a:t>3</a:t>
            </a:fld>
            <a:endParaRPr lang="ar-SA"/>
          </a:p>
        </p:txBody>
      </p:sp>
    </p:spTree>
    <p:extLst>
      <p:ext uri="{BB962C8B-B14F-4D97-AF65-F5344CB8AC3E}">
        <p14:creationId xmlns:p14="http://schemas.microsoft.com/office/powerpoint/2010/main" val="1290708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en-US" dirty="0"/>
          </a:p>
        </p:txBody>
      </p:sp>
      <p:sp>
        <p:nvSpPr>
          <p:cNvPr id="4" name="Slide Number Placeholder 3"/>
          <p:cNvSpPr>
            <a:spLocks noGrp="1"/>
          </p:cNvSpPr>
          <p:nvPr>
            <p:ph type="sldNum" sz="quarter" idx="10"/>
          </p:nvPr>
        </p:nvSpPr>
        <p:spPr/>
        <p:txBody>
          <a:bodyPr/>
          <a:lstStyle/>
          <a:p>
            <a:fld id="{B407AE4A-A5AD-4E39-BD52-98B6C086B86C}" type="slidenum">
              <a:rPr lang="ar-SA" smtClean="0"/>
              <a:t>4</a:t>
            </a:fld>
            <a:endParaRPr lang="ar-SA"/>
          </a:p>
        </p:txBody>
      </p:sp>
    </p:spTree>
    <p:extLst>
      <p:ext uri="{BB962C8B-B14F-4D97-AF65-F5344CB8AC3E}">
        <p14:creationId xmlns:p14="http://schemas.microsoft.com/office/powerpoint/2010/main" val="1440027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en-US" dirty="0"/>
          </a:p>
        </p:txBody>
      </p:sp>
      <p:sp>
        <p:nvSpPr>
          <p:cNvPr id="4" name="Slide Number Placeholder 3"/>
          <p:cNvSpPr>
            <a:spLocks noGrp="1"/>
          </p:cNvSpPr>
          <p:nvPr>
            <p:ph type="sldNum" sz="quarter" idx="10"/>
          </p:nvPr>
        </p:nvSpPr>
        <p:spPr/>
        <p:txBody>
          <a:bodyPr/>
          <a:lstStyle/>
          <a:p>
            <a:fld id="{B407AE4A-A5AD-4E39-BD52-98B6C086B86C}" type="slidenum">
              <a:rPr lang="ar-SA" smtClean="0"/>
              <a:t>5</a:t>
            </a:fld>
            <a:endParaRPr lang="ar-SA"/>
          </a:p>
        </p:txBody>
      </p:sp>
    </p:spTree>
    <p:extLst>
      <p:ext uri="{BB962C8B-B14F-4D97-AF65-F5344CB8AC3E}">
        <p14:creationId xmlns:p14="http://schemas.microsoft.com/office/powerpoint/2010/main" val="1857855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en-US" dirty="0"/>
          </a:p>
        </p:txBody>
      </p:sp>
      <p:sp>
        <p:nvSpPr>
          <p:cNvPr id="4" name="Slide Number Placeholder 3"/>
          <p:cNvSpPr>
            <a:spLocks noGrp="1"/>
          </p:cNvSpPr>
          <p:nvPr>
            <p:ph type="sldNum" sz="quarter" idx="10"/>
          </p:nvPr>
        </p:nvSpPr>
        <p:spPr/>
        <p:txBody>
          <a:bodyPr/>
          <a:lstStyle/>
          <a:p>
            <a:fld id="{B407AE4A-A5AD-4E39-BD52-98B6C086B86C}" type="slidenum">
              <a:rPr lang="ar-SA" smtClean="0"/>
              <a:t>6</a:t>
            </a:fld>
            <a:endParaRPr lang="ar-SA"/>
          </a:p>
        </p:txBody>
      </p:sp>
    </p:spTree>
    <p:extLst>
      <p:ext uri="{BB962C8B-B14F-4D97-AF65-F5344CB8AC3E}">
        <p14:creationId xmlns:p14="http://schemas.microsoft.com/office/powerpoint/2010/main" val="1077784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en-US" dirty="0"/>
          </a:p>
        </p:txBody>
      </p:sp>
      <p:sp>
        <p:nvSpPr>
          <p:cNvPr id="4" name="Slide Number Placeholder 3"/>
          <p:cNvSpPr>
            <a:spLocks noGrp="1"/>
          </p:cNvSpPr>
          <p:nvPr>
            <p:ph type="sldNum" sz="quarter" idx="10"/>
          </p:nvPr>
        </p:nvSpPr>
        <p:spPr/>
        <p:txBody>
          <a:bodyPr/>
          <a:lstStyle/>
          <a:p>
            <a:fld id="{B407AE4A-A5AD-4E39-BD52-98B6C086B86C}" type="slidenum">
              <a:rPr lang="ar-SA" smtClean="0"/>
              <a:t>7</a:t>
            </a:fld>
            <a:endParaRPr lang="ar-SA"/>
          </a:p>
        </p:txBody>
      </p:sp>
    </p:spTree>
    <p:extLst>
      <p:ext uri="{BB962C8B-B14F-4D97-AF65-F5344CB8AC3E}">
        <p14:creationId xmlns:p14="http://schemas.microsoft.com/office/powerpoint/2010/main" val="1953261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en-US" dirty="0"/>
          </a:p>
        </p:txBody>
      </p:sp>
      <p:sp>
        <p:nvSpPr>
          <p:cNvPr id="4" name="Slide Number Placeholder 3"/>
          <p:cNvSpPr>
            <a:spLocks noGrp="1"/>
          </p:cNvSpPr>
          <p:nvPr>
            <p:ph type="sldNum" sz="quarter" idx="10"/>
          </p:nvPr>
        </p:nvSpPr>
        <p:spPr/>
        <p:txBody>
          <a:bodyPr/>
          <a:lstStyle/>
          <a:p>
            <a:fld id="{B407AE4A-A5AD-4E39-BD52-98B6C086B86C}" type="slidenum">
              <a:rPr lang="ar-SA" smtClean="0"/>
              <a:t>10</a:t>
            </a:fld>
            <a:endParaRPr lang="ar-SA"/>
          </a:p>
        </p:txBody>
      </p:sp>
    </p:spTree>
    <p:extLst>
      <p:ext uri="{BB962C8B-B14F-4D97-AF65-F5344CB8AC3E}">
        <p14:creationId xmlns:p14="http://schemas.microsoft.com/office/powerpoint/2010/main" val="1649210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en-US" dirty="0"/>
          </a:p>
        </p:txBody>
      </p:sp>
      <p:sp>
        <p:nvSpPr>
          <p:cNvPr id="4" name="Slide Number Placeholder 3"/>
          <p:cNvSpPr>
            <a:spLocks noGrp="1"/>
          </p:cNvSpPr>
          <p:nvPr>
            <p:ph type="sldNum" sz="quarter" idx="10"/>
          </p:nvPr>
        </p:nvSpPr>
        <p:spPr/>
        <p:txBody>
          <a:bodyPr/>
          <a:lstStyle/>
          <a:p>
            <a:fld id="{B407AE4A-A5AD-4E39-BD52-98B6C086B86C}" type="slidenum">
              <a:rPr lang="ar-SA" smtClean="0"/>
              <a:t>11</a:t>
            </a:fld>
            <a:endParaRPr lang="ar-SA"/>
          </a:p>
        </p:txBody>
      </p:sp>
    </p:spTree>
    <p:extLst>
      <p:ext uri="{BB962C8B-B14F-4D97-AF65-F5344CB8AC3E}">
        <p14:creationId xmlns:p14="http://schemas.microsoft.com/office/powerpoint/2010/main" val="702651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B407AE4A-A5AD-4E39-BD52-98B6C086B86C}" type="slidenum">
              <a:rPr lang="ar-SA" smtClean="0"/>
              <a:t>12</a:t>
            </a:fld>
            <a:endParaRPr lang="ar-SA"/>
          </a:p>
        </p:txBody>
      </p:sp>
    </p:spTree>
    <p:extLst>
      <p:ext uri="{BB962C8B-B14F-4D97-AF65-F5344CB8AC3E}">
        <p14:creationId xmlns:p14="http://schemas.microsoft.com/office/powerpoint/2010/main" val="14957575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ustomXml" Target="../ink/ink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customXml" Target="../ink/ink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tx1"/>
                </a:solidFill>
              </a:defRPr>
            </a:lvl1pPr>
          </a:lstStyle>
          <a:p>
            <a:r>
              <a:rPr lang="en-US"/>
              <a:t>Click to edit Master title style</a:t>
            </a:r>
            <a:endParaRPr lang="ar-S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SA"/>
          </a:p>
        </p:txBody>
      </p:sp>
      <p:sp>
        <p:nvSpPr>
          <p:cNvPr id="4" name="Date Placeholder 3"/>
          <p:cNvSpPr>
            <a:spLocks noGrp="1"/>
          </p:cNvSpPr>
          <p:nvPr>
            <p:ph type="dt" sz="half" idx="10"/>
          </p:nvPr>
        </p:nvSpPr>
        <p:spPr/>
        <p:txBody>
          <a:bodyPr/>
          <a:lstStyle/>
          <a:p>
            <a:fld id="{00BFE47A-1BB6-430C-9B10-C698441F64BC}" type="datetimeFigureOut">
              <a:rPr lang="ar-SA" smtClean="0"/>
              <a:t>20/01/1439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8F31075-7118-4865-A64E-ACD4AD70D4C6}" type="slidenum">
              <a:rPr lang="ar-SA" smtClean="0"/>
              <a:t>‹#›</a:t>
            </a:fld>
            <a:endParaRPr lang="ar-SA" dirty="0"/>
          </a:p>
        </p:txBody>
      </p:sp>
      <mc:AlternateContent xmlns:mc="http://schemas.openxmlformats.org/markup-compatibility/2006" xmlns:p14="http://schemas.microsoft.com/office/powerpoint/2010/main">
        <mc:Choice Requires="p14">
          <p:contentPart p14:bwMode="auto" r:id="rId2">
            <p14:nvContentPartPr>
              <p14:cNvPr id="8" name="Ink 7"/>
              <p14:cNvContentPartPr/>
              <p14:nvPr userDrawn="1"/>
            </p14:nvContentPartPr>
            <p14:xfrm>
              <a:off x="8147389" y="4127989"/>
              <a:ext cx="85680" cy="88560"/>
            </p14:xfrm>
          </p:contentPart>
        </mc:Choice>
        <mc:Fallback xmlns="">
          <p:pic>
            <p:nvPicPr>
              <p:cNvPr id="8" name="Ink 7"/>
              <p:cNvPicPr/>
              <p:nvPr/>
            </p:nvPicPr>
            <p:blipFill>
              <a:blip r:embed="rId3"/>
              <a:stretch>
                <a:fillRect/>
              </a:stretch>
            </p:blipFill>
            <p:spPr>
              <a:xfrm>
                <a:off x="8143060" y="4124217"/>
                <a:ext cx="93797" cy="95925"/>
              </a:xfrm>
              <a:prstGeom prst="rect">
                <a:avLst/>
              </a:prstGeom>
            </p:spPr>
          </p:pic>
        </mc:Fallback>
      </mc:AlternateContent>
    </p:spTree>
    <p:extLst>
      <p:ext uri="{BB962C8B-B14F-4D97-AF65-F5344CB8AC3E}">
        <p14:creationId xmlns:p14="http://schemas.microsoft.com/office/powerpoint/2010/main" val="4005772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rtl="0">
              <a:defRPr/>
            </a:lvl1p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lvl1pPr marL="0" indent="0" algn="l" rtl="0">
              <a:buFontTx/>
              <a:buNone/>
              <a:defRPr/>
            </a:lvl1pPr>
            <a:lvl2pPr marL="457200" indent="0" algn="l" rtl="0">
              <a:buFontTx/>
              <a:buNone/>
              <a:defRPr/>
            </a:lvl2pPr>
            <a:lvl3pPr marL="914400" indent="0" algn="l" rtl="0">
              <a:buFontTx/>
              <a:buNone/>
              <a:defRPr/>
            </a:lvl3pPr>
            <a:lvl4pPr marL="1371600" indent="0" algn="l" rtl="0">
              <a:buFontTx/>
              <a:buNone/>
              <a:defRPr/>
            </a:lvl4pPr>
            <a:lvl5pPr marL="1828800" indent="0" algn="l" rtl="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00BFE47A-1BB6-430C-9B10-C698441F64BC}" type="datetimeFigureOut">
              <a:rPr lang="ar-SA" smtClean="0"/>
              <a:t>20/01/1439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8F31075-7118-4865-A64E-ACD4AD70D4C6}" type="slidenum">
              <a:rPr lang="ar-SA" smtClean="0"/>
              <a:t>‹#›</a:t>
            </a:fld>
            <a:endParaRPr lang="ar-SA"/>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0501" y="0"/>
            <a:ext cx="1838340" cy="1486107"/>
          </a:xfrm>
          <a:prstGeom prst="rect">
            <a:avLst/>
          </a:prstGeom>
        </p:spPr>
      </p:pic>
    </p:spTree>
    <p:extLst>
      <p:ext uri="{BB962C8B-B14F-4D97-AF65-F5344CB8AC3E}">
        <p14:creationId xmlns:p14="http://schemas.microsoft.com/office/powerpoint/2010/main" val="719942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lgn="l" rtl="0">
              <a:defRPr/>
            </a:lvl1pPr>
          </a:lstStyle>
          <a:p>
            <a:r>
              <a:rPr lang="en-US"/>
              <a:t>Click to edit Master title style</a:t>
            </a:r>
            <a:endParaRPr lang="ar-SA"/>
          </a:p>
        </p:txBody>
      </p:sp>
      <p:sp>
        <p:nvSpPr>
          <p:cNvPr id="3" name="Vertical Text Placeholder 2"/>
          <p:cNvSpPr>
            <a:spLocks noGrp="1"/>
          </p:cNvSpPr>
          <p:nvPr>
            <p:ph type="body" orient="vert" idx="1"/>
          </p:nvPr>
        </p:nvSpPr>
        <p:spPr>
          <a:xfrm>
            <a:off x="838200" y="365125"/>
            <a:ext cx="7734300" cy="5811838"/>
          </a:xfrm>
        </p:spPr>
        <p:txBody>
          <a:bodyPr vert="eaVert"/>
          <a:lstStyle>
            <a:lvl1pPr marL="0" indent="0" algn="l" rtl="0">
              <a:buFontTx/>
              <a:buNone/>
              <a:defRPr/>
            </a:lvl1pPr>
            <a:lvl2pPr marL="457200" indent="0" algn="l" rtl="0">
              <a:buFontTx/>
              <a:buNone/>
              <a:defRPr/>
            </a:lvl2pPr>
            <a:lvl3pPr marL="914400" indent="0" algn="l" rtl="0">
              <a:buFontTx/>
              <a:buNone/>
              <a:defRPr/>
            </a:lvl3pPr>
            <a:lvl4pPr marL="1371600" indent="0" algn="l" rtl="0">
              <a:buFontTx/>
              <a:buNone/>
              <a:defRPr/>
            </a:lvl4pPr>
            <a:lvl5pPr marL="1828800" indent="0" algn="l" rtl="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00BFE47A-1BB6-430C-9B10-C698441F64BC}" type="datetimeFigureOut">
              <a:rPr lang="ar-SA" smtClean="0"/>
              <a:t>20/01/1439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8F31075-7118-4865-A64E-ACD4AD70D4C6}" type="slidenum">
              <a:rPr lang="ar-SA" smtClean="0"/>
              <a:t>‹#›</a:t>
            </a:fld>
            <a:endParaRPr lang="ar-SA"/>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0501" y="0"/>
            <a:ext cx="1838340" cy="1486107"/>
          </a:xfrm>
          <a:prstGeom prst="rect">
            <a:avLst/>
          </a:prstGeom>
        </p:spPr>
      </p:pic>
    </p:spTree>
    <p:extLst>
      <p:ext uri="{BB962C8B-B14F-4D97-AF65-F5344CB8AC3E}">
        <p14:creationId xmlns:p14="http://schemas.microsoft.com/office/powerpoint/2010/main" val="2997454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Date Placeholder 10"/>
          <p:cNvSpPr>
            <a:spLocks noGrp="1"/>
          </p:cNvSpPr>
          <p:nvPr>
            <p:ph type="dt" sz="half" idx="10"/>
          </p:nvPr>
        </p:nvSpPr>
        <p:spPr/>
        <p:txBody>
          <a:bodyPr/>
          <a:lstStyle/>
          <a:p>
            <a:endParaRPr lang="ar-SA" dirty="0"/>
          </a:p>
        </p:txBody>
      </p:sp>
      <p:sp>
        <p:nvSpPr>
          <p:cNvPr id="12" name="Footer Placeholder 11"/>
          <p:cNvSpPr>
            <a:spLocks noGrp="1"/>
          </p:cNvSpPr>
          <p:nvPr>
            <p:ph type="ftr" sz="quarter" idx="11"/>
          </p:nvPr>
        </p:nvSpPr>
        <p:spPr/>
        <p:txBody>
          <a:bodyPr/>
          <a:lstStyle/>
          <a:p>
            <a:endParaRPr lang="ar-SA"/>
          </a:p>
        </p:txBody>
      </p:sp>
      <p:sp>
        <p:nvSpPr>
          <p:cNvPr id="13" name="Slide Number Placeholder 12"/>
          <p:cNvSpPr>
            <a:spLocks noGrp="1"/>
          </p:cNvSpPr>
          <p:nvPr>
            <p:ph type="sldNum" sz="quarter" idx="12"/>
          </p:nvPr>
        </p:nvSpPr>
        <p:spPr/>
        <p:txBody>
          <a:bodyPr/>
          <a:lstStyle/>
          <a:p>
            <a:r>
              <a:rPr lang="en-US" dirty="0"/>
              <a:t>TEAM 437</a:t>
            </a:r>
            <a:endParaRPr lang="ar-SA" dirty="0"/>
          </a:p>
        </p:txBody>
      </p:sp>
      <p:sp>
        <p:nvSpPr>
          <p:cNvPr id="16" name="Title 15"/>
          <p:cNvSpPr>
            <a:spLocks noGrp="1"/>
          </p:cNvSpPr>
          <p:nvPr>
            <p:ph type="title" hasCustomPrompt="1"/>
          </p:nvPr>
        </p:nvSpPr>
        <p:spPr>
          <a:xfrm>
            <a:off x="1065227" y="2780424"/>
            <a:ext cx="10058400" cy="1450757"/>
          </a:xfrm>
        </p:spPr>
        <p:txBody>
          <a:bodyPr/>
          <a:lstStyle>
            <a:lvl1pPr algn="l" rtl="0">
              <a:defRPr baseline="0"/>
            </a:lvl1pPr>
          </a:lstStyle>
          <a:p>
            <a:r>
              <a:rPr lang="en-US" dirty="0"/>
              <a:t>Microbiology -</a:t>
            </a:r>
            <a:endParaRPr lang="ar-SA"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0501" y="0"/>
            <a:ext cx="1838340" cy="1486107"/>
          </a:xfrm>
          <a:prstGeom prst="rect">
            <a:avLst/>
          </a:prstGeom>
        </p:spPr>
      </p:pic>
      <p:pic>
        <p:nvPicPr>
          <p:cNvPr id="19" name="Picture 18"/>
          <p:cNvPicPr>
            <a:picLocks noChangeAspect="1"/>
          </p:cNvPicPr>
          <p:nvPr userDrawn="1"/>
        </p:nvPicPr>
        <p:blipFill>
          <a:blip r:embed="rId3"/>
          <a:stretch>
            <a:fillRect/>
          </a:stretch>
        </p:blipFill>
        <p:spPr>
          <a:xfrm>
            <a:off x="15" y="109669"/>
            <a:ext cx="1334752" cy="1259070"/>
          </a:xfrm>
          <a:prstGeom prst="rect">
            <a:avLst/>
          </a:prstGeom>
        </p:spPr>
      </p:pic>
      <p:sp>
        <p:nvSpPr>
          <p:cNvPr id="20" name="Subtitle 2"/>
          <p:cNvSpPr txBox="1">
            <a:spLocks/>
          </p:cNvSpPr>
          <p:nvPr userDrawn="1"/>
        </p:nvSpPr>
        <p:spPr>
          <a:xfrm>
            <a:off x="1065227" y="4402386"/>
            <a:ext cx="10058400" cy="1143000"/>
          </a:xfrm>
          <a:prstGeom prst="rect">
            <a:avLst/>
          </a:prstGeom>
        </p:spPr>
        <p:txBody>
          <a:bodyPr vert="horz" lIns="91440" tIns="45720" rIns="91440" bIns="45720" rtlCol="0">
            <a:normAutofit/>
          </a:bodyPr>
          <a:lstStyle>
            <a:lvl1pPr marL="0" indent="0" algn="l"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1"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1"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1"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1"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1"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1"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1"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1"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en-US" dirty="0"/>
              <a:t>Team</a:t>
            </a:r>
            <a:r>
              <a:rPr lang="en-US" baseline="0" dirty="0"/>
              <a:t> 437</a:t>
            </a:r>
            <a:endParaRPr lang="en-US" dirty="0"/>
          </a:p>
        </p:txBody>
      </p:sp>
      <p:sp>
        <p:nvSpPr>
          <p:cNvPr id="22" name="TextBox 21"/>
          <p:cNvSpPr txBox="1"/>
          <p:nvPr userDrawn="1"/>
        </p:nvSpPr>
        <p:spPr>
          <a:xfrm>
            <a:off x="1065227" y="5020111"/>
            <a:ext cx="3621073" cy="1200329"/>
          </a:xfrm>
          <a:prstGeom prst="rect">
            <a:avLst/>
          </a:prstGeom>
          <a:noFill/>
        </p:spPr>
        <p:txBody>
          <a:bodyPr wrap="square" rtlCol="1">
            <a:spAutoFit/>
          </a:bodyPr>
          <a:lstStyle/>
          <a:p>
            <a:pPr algn="l"/>
            <a:r>
              <a:rPr lang="en-US" b="1" dirty="0">
                <a:solidFill>
                  <a:srgbClr val="FF0000"/>
                </a:solidFill>
              </a:rPr>
              <a:t>Red: important</a:t>
            </a:r>
          </a:p>
          <a:p>
            <a:pPr algn="l"/>
            <a:r>
              <a:rPr lang="en-US" b="1" baseline="0" dirty="0">
                <a:solidFill>
                  <a:schemeClr val="accent2"/>
                </a:solidFill>
              </a:rPr>
              <a:t>Green : doctor notes</a:t>
            </a:r>
          </a:p>
          <a:p>
            <a:pPr algn="l"/>
            <a:r>
              <a:rPr lang="en-US" b="1" baseline="0" dirty="0">
                <a:solidFill>
                  <a:schemeClr val="tx1"/>
                </a:solidFill>
              </a:rPr>
              <a:t>Black : original slides</a:t>
            </a:r>
          </a:p>
          <a:p>
            <a:pPr algn="l"/>
            <a:r>
              <a:rPr lang="en-US" b="1" baseline="0" dirty="0">
                <a:solidFill>
                  <a:schemeClr val="bg1">
                    <a:lumMod val="50000"/>
                  </a:schemeClr>
                </a:solidFill>
              </a:rPr>
              <a:t>Grey: extra information</a:t>
            </a:r>
            <a:endParaRPr lang="ar-SA" b="1" dirty="0">
              <a:solidFill>
                <a:schemeClr val="bg1">
                  <a:lumMod val="50000"/>
                </a:schemeClr>
              </a:solidFill>
            </a:endParaRPr>
          </a:p>
        </p:txBody>
      </p:sp>
      <mc:AlternateContent xmlns:mc="http://schemas.openxmlformats.org/markup-compatibility/2006" xmlns:p14="http://schemas.microsoft.com/office/powerpoint/2010/main">
        <mc:Choice Requires="p14">
          <p:contentPart p14:bwMode="auto" r:id="rId4">
            <p14:nvContentPartPr>
              <p14:cNvPr id="10" name="Ink 9"/>
              <p14:cNvContentPartPr/>
              <p14:nvPr userDrawn="1"/>
            </p14:nvContentPartPr>
            <p14:xfrm>
              <a:off x="0" y="0"/>
              <a:ext cx="0" cy="0"/>
            </p14:xfrm>
          </p:contentPart>
        </mc:Choice>
        <mc:Fallback xmlns="">
          <p:pic>
            <p:nvPicPr>
              <p:cNvPr id="10" name="Ink 9"/>
              <p:cNvPicPr/>
              <p:nvPr/>
            </p:nvPicPr>
            <p:blipFill/>
            <p:spPr/>
          </p:pic>
        </mc:Fallback>
      </mc:AlternateContent>
    </p:spTree>
    <p:extLst>
      <p:ext uri="{BB962C8B-B14F-4D97-AF65-F5344CB8AC3E}">
        <p14:creationId xmlns:p14="http://schemas.microsoft.com/office/powerpoint/2010/main" val="1726479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00BFE47A-1BB6-430C-9B10-C698441F64BC}" type="datetimeFigureOut">
              <a:rPr lang="ar-SA" smtClean="0"/>
              <a:t>20/01/1439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8F31075-7118-4865-A64E-ACD4AD70D4C6}" type="slidenum">
              <a:rPr lang="ar-SA" smtClean="0"/>
              <a:t>‹#›</a:t>
            </a:fld>
            <a:endParaRPr lang="ar-SA"/>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0501" y="0"/>
            <a:ext cx="1838340" cy="1486107"/>
          </a:xfrm>
          <a:prstGeom prst="rect">
            <a:avLst/>
          </a:prstGeom>
        </p:spPr>
      </p:pic>
    </p:spTree>
    <p:extLst>
      <p:ext uri="{BB962C8B-B14F-4D97-AF65-F5344CB8AC3E}">
        <p14:creationId xmlns:p14="http://schemas.microsoft.com/office/powerpoint/2010/main" val="78758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l" rtl="0">
              <a:defRPr sz="6000"/>
            </a:lvl1pPr>
          </a:lstStyle>
          <a:p>
            <a:r>
              <a:rPr lang="en-US"/>
              <a:t>Click to edit Master title style</a:t>
            </a:r>
            <a:endParaRPr lang="ar-SA"/>
          </a:p>
        </p:txBody>
      </p:sp>
      <p:sp>
        <p:nvSpPr>
          <p:cNvPr id="3" name="Text Placeholder 2"/>
          <p:cNvSpPr>
            <a:spLocks noGrp="1"/>
          </p:cNvSpPr>
          <p:nvPr>
            <p:ph type="body" idx="1"/>
          </p:nvPr>
        </p:nvSpPr>
        <p:spPr>
          <a:xfrm>
            <a:off x="831850" y="4589463"/>
            <a:ext cx="10515600" cy="1500187"/>
          </a:xfrm>
        </p:spPr>
        <p:txBody>
          <a:bodyPr/>
          <a:lstStyle>
            <a:lvl1pPr marL="0" indent="0" algn="l" rtl="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BFE47A-1BB6-430C-9B10-C698441F64BC}" type="datetimeFigureOut">
              <a:rPr lang="ar-SA" smtClean="0"/>
              <a:t>20/01/1439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8F31075-7118-4865-A64E-ACD4AD70D4C6}" type="slidenum">
              <a:rPr lang="ar-SA" smtClean="0"/>
              <a:t>‹#›</a:t>
            </a:fld>
            <a:endParaRPr lang="ar-SA"/>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0501" y="0"/>
            <a:ext cx="1838340" cy="1486107"/>
          </a:xfrm>
          <a:prstGeom prst="rect">
            <a:avLst/>
          </a:prstGeom>
        </p:spPr>
      </p:pic>
    </p:spTree>
    <p:extLst>
      <p:ext uri="{BB962C8B-B14F-4D97-AF65-F5344CB8AC3E}">
        <p14:creationId xmlns:p14="http://schemas.microsoft.com/office/powerpoint/2010/main" val="3998218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rtl="0">
              <a:defRPr/>
            </a:lvl1pPr>
          </a:lstStyle>
          <a:p>
            <a:r>
              <a:rPr lang="en-US"/>
              <a:t>Click to edit Master title style</a:t>
            </a:r>
            <a:endParaRPr lang="ar-SA"/>
          </a:p>
        </p:txBody>
      </p:sp>
      <p:sp>
        <p:nvSpPr>
          <p:cNvPr id="3" name="Content Placeholder 2"/>
          <p:cNvSpPr>
            <a:spLocks noGrp="1"/>
          </p:cNvSpPr>
          <p:nvPr>
            <p:ph sz="half" idx="1"/>
          </p:nvPr>
        </p:nvSpPr>
        <p:spPr>
          <a:xfrm>
            <a:off x="838200" y="1825625"/>
            <a:ext cx="5181600" cy="4351338"/>
          </a:xfrm>
        </p:spPr>
        <p:txBody>
          <a:bodyPr/>
          <a:lstStyle>
            <a:lvl1pPr marL="0" indent="0" algn="l" rtl="0">
              <a:buFontTx/>
              <a:buNone/>
              <a:defRPr/>
            </a:lvl1pPr>
            <a:lvl2pPr marL="457200" indent="0" algn="l" rtl="0">
              <a:buFontTx/>
              <a:buNone/>
              <a:defRPr/>
            </a:lvl2pPr>
            <a:lvl3pPr marL="914400" indent="0" algn="l" rtl="0">
              <a:buFontTx/>
              <a:buNone/>
              <a:defRPr/>
            </a:lvl3pPr>
            <a:lvl4pPr marL="1371600" indent="0" algn="l" rtl="0">
              <a:buFontTx/>
              <a:buNone/>
              <a:defRPr/>
            </a:lvl4pPr>
            <a:lvl5pPr marL="1828800" indent="0" algn="l" rtl="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6172200" y="1825625"/>
            <a:ext cx="5181600" cy="4351338"/>
          </a:xfrm>
        </p:spPr>
        <p:txBody>
          <a:bodyPr/>
          <a:lstStyle>
            <a:lvl1pPr marL="0" indent="0" algn="l" rtl="0">
              <a:buFontTx/>
              <a:buNone/>
              <a:defRPr/>
            </a:lvl1pPr>
            <a:lvl2pPr marL="457200" indent="0" algn="l" rtl="0">
              <a:buFontTx/>
              <a:buNone/>
              <a:defRPr/>
            </a:lvl2pPr>
            <a:lvl3pPr marL="914400" indent="0" algn="l" rtl="0">
              <a:buFontTx/>
              <a:buNone/>
              <a:defRPr/>
            </a:lvl3pPr>
            <a:lvl4pPr marL="1371600" indent="0" algn="l" rtl="0">
              <a:buFontTx/>
              <a:buNone/>
              <a:defRPr/>
            </a:lvl4pPr>
            <a:lvl5pPr marL="1828800" indent="0" algn="l" rtl="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4"/>
          <p:cNvSpPr>
            <a:spLocks noGrp="1"/>
          </p:cNvSpPr>
          <p:nvPr>
            <p:ph type="dt" sz="half" idx="10"/>
          </p:nvPr>
        </p:nvSpPr>
        <p:spPr/>
        <p:txBody>
          <a:bodyPr/>
          <a:lstStyle/>
          <a:p>
            <a:fld id="{00BFE47A-1BB6-430C-9B10-C698441F64BC}" type="datetimeFigureOut">
              <a:rPr lang="ar-SA" smtClean="0"/>
              <a:t>20/01/1439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D8F31075-7118-4865-A64E-ACD4AD70D4C6}" type="slidenum">
              <a:rPr lang="ar-SA" smtClean="0"/>
              <a:t>‹#›</a:t>
            </a:fld>
            <a:endParaRPr lang="ar-SA"/>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0501" y="0"/>
            <a:ext cx="1838340" cy="1486107"/>
          </a:xfrm>
          <a:prstGeom prst="rect">
            <a:avLst/>
          </a:prstGeom>
        </p:spPr>
      </p:pic>
    </p:spTree>
    <p:extLst>
      <p:ext uri="{BB962C8B-B14F-4D97-AF65-F5344CB8AC3E}">
        <p14:creationId xmlns:p14="http://schemas.microsoft.com/office/powerpoint/2010/main" val="1030280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lgn="l" rtl="0">
              <a:defRPr/>
            </a:lvl1pPr>
          </a:lstStyle>
          <a:p>
            <a:r>
              <a:rPr lang="en-US"/>
              <a:t>Click to edit Master title style</a:t>
            </a:r>
            <a:endParaRPr lang="ar-SA"/>
          </a:p>
        </p:txBody>
      </p:sp>
      <p:sp>
        <p:nvSpPr>
          <p:cNvPr id="3" name="Text Placeholder 2"/>
          <p:cNvSpPr>
            <a:spLocks noGrp="1"/>
          </p:cNvSpPr>
          <p:nvPr>
            <p:ph type="body" idx="1"/>
          </p:nvPr>
        </p:nvSpPr>
        <p:spPr>
          <a:xfrm>
            <a:off x="839788" y="1681163"/>
            <a:ext cx="5157787" cy="823912"/>
          </a:xfrm>
        </p:spPr>
        <p:txBody>
          <a:bodyPr anchor="b"/>
          <a:lstStyle>
            <a:lvl1pPr marL="0" indent="0" algn="l" rtl="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marL="0" indent="0" algn="l" rtl="0">
              <a:buFontTx/>
              <a:buNone/>
              <a:defRPr/>
            </a:lvl1pPr>
            <a:lvl2pPr marL="457200" indent="0" algn="l" rtl="0">
              <a:buFontTx/>
              <a:buNone/>
              <a:defRPr/>
            </a:lvl2pPr>
            <a:lvl3pPr marL="914400" indent="0" algn="l" rtl="0">
              <a:buFontTx/>
              <a:buNone/>
              <a:defRPr/>
            </a:lvl3pPr>
            <a:lvl4pPr marL="1371600" indent="0" algn="l" rtl="0">
              <a:buFontTx/>
              <a:buNone/>
              <a:defRPr/>
            </a:lvl4pPr>
            <a:lvl5pPr marL="1828800" indent="0" algn="l" rtl="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6172200" y="1681163"/>
            <a:ext cx="5183188" cy="823912"/>
          </a:xfrm>
        </p:spPr>
        <p:txBody>
          <a:bodyPr anchor="b"/>
          <a:lstStyle>
            <a:lvl1pPr marL="0" indent="0" algn="l" rtl="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marL="0" indent="0" algn="l" rtl="0">
              <a:buFontTx/>
              <a:buNone/>
              <a:defRPr/>
            </a:lvl1pPr>
            <a:lvl2pPr marL="457200" indent="0" algn="l" rtl="0">
              <a:buFontTx/>
              <a:buNone/>
              <a:defRPr/>
            </a:lvl2pPr>
            <a:lvl3pPr marL="914400" indent="0" algn="l" rtl="0">
              <a:buFontTx/>
              <a:buNone/>
              <a:defRPr/>
            </a:lvl3pPr>
            <a:lvl4pPr marL="1371600" indent="0" algn="l" rtl="0">
              <a:buFontTx/>
              <a:buNone/>
              <a:defRPr/>
            </a:lvl4pPr>
            <a:lvl5pPr marL="1828800" indent="0" algn="l" rtl="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6"/>
          <p:cNvSpPr>
            <a:spLocks noGrp="1"/>
          </p:cNvSpPr>
          <p:nvPr>
            <p:ph type="dt" sz="half" idx="10"/>
          </p:nvPr>
        </p:nvSpPr>
        <p:spPr/>
        <p:txBody>
          <a:bodyPr/>
          <a:lstStyle/>
          <a:p>
            <a:fld id="{00BFE47A-1BB6-430C-9B10-C698441F64BC}" type="datetimeFigureOut">
              <a:rPr lang="ar-SA" smtClean="0"/>
              <a:t>20/01/1439</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D8F31075-7118-4865-A64E-ACD4AD70D4C6}" type="slidenum">
              <a:rPr lang="ar-SA" smtClean="0"/>
              <a:t>‹#›</a:t>
            </a:fld>
            <a:endParaRPr lang="ar-SA"/>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0501" y="0"/>
            <a:ext cx="1838340" cy="1486107"/>
          </a:xfrm>
          <a:prstGeom prst="rect">
            <a:avLst/>
          </a:prstGeom>
        </p:spPr>
      </p:pic>
    </p:spTree>
    <p:extLst>
      <p:ext uri="{BB962C8B-B14F-4D97-AF65-F5344CB8AC3E}">
        <p14:creationId xmlns:p14="http://schemas.microsoft.com/office/powerpoint/2010/main" val="3352209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rtl="0">
              <a:defRPr/>
            </a:lvl1pPr>
          </a:lstStyle>
          <a:p>
            <a:r>
              <a:rPr lang="en-US"/>
              <a:t>Click to edit Master title style</a:t>
            </a:r>
            <a:endParaRPr lang="ar-SA"/>
          </a:p>
        </p:txBody>
      </p:sp>
      <p:sp>
        <p:nvSpPr>
          <p:cNvPr id="3" name="Date Placeholder 2"/>
          <p:cNvSpPr>
            <a:spLocks noGrp="1"/>
          </p:cNvSpPr>
          <p:nvPr>
            <p:ph type="dt" sz="half" idx="10"/>
          </p:nvPr>
        </p:nvSpPr>
        <p:spPr/>
        <p:txBody>
          <a:bodyPr/>
          <a:lstStyle/>
          <a:p>
            <a:fld id="{00BFE47A-1BB6-430C-9B10-C698441F64BC}" type="datetimeFigureOut">
              <a:rPr lang="ar-SA" smtClean="0"/>
              <a:t>20/01/1439</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D8F31075-7118-4865-A64E-ACD4AD70D4C6}" type="slidenum">
              <a:rPr lang="ar-SA" smtClean="0"/>
              <a:t>‹#›</a:t>
            </a:fld>
            <a:endParaRPr lang="ar-SA"/>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0501" y="0"/>
            <a:ext cx="1838340" cy="1486107"/>
          </a:xfrm>
          <a:prstGeom prst="rect">
            <a:avLst/>
          </a:prstGeom>
        </p:spPr>
      </p:pic>
    </p:spTree>
    <p:extLst>
      <p:ext uri="{BB962C8B-B14F-4D97-AF65-F5344CB8AC3E}">
        <p14:creationId xmlns:p14="http://schemas.microsoft.com/office/powerpoint/2010/main" val="2177190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BFE47A-1BB6-430C-9B10-C698441F64BC}" type="datetimeFigureOut">
              <a:rPr lang="ar-SA" smtClean="0"/>
              <a:t>20/01/1439</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D8F31075-7118-4865-A64E-ACD4AD70D4C6}" type="slidenum">
              <a:rPr lang="ar-SA" smtClean="0"/>
              <a:t>‹#›</a:t>
            </a:fld>
            <a:endParaRPr lang="ar-SA"/>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0501" y="0"/>
            <a:ext cx="1838340" cy="1486107"/>
          </a:xfrm>
          <a:prstGeom prst="rect">
            <a:avLst/>
          </a:prstGeom>
        </p:spPr>
      </p:pic>
    </p:spTree>
    <p:extLst>
      <p:ext uri="{BB962C8B-B14F-4D97-AF65-F5344CB8AC3E}">
        <p14:creationId xmlns:p14="http://schemas.microsoft.com/office/powerpoint/2010/main" val="497257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lgn="l" rtl="0">
              <a:defRPr sz="3200"/>
            </a:lvl1pPr>
          </a:lstStyle>
          <a:p>
            <a:r>
              <a:rPr lang="en-US"/>
              <a:t>Click to edit Master title style</a:t>
            </a:r>
            <a:endParaRPr lang="ar-SA"/>
          </a:p>
        </p:txBody>
      </p:sp>
      <p:sp>
        <p:nvSpPr>
          <p:cNvPr id="3" name="Content Placeholder 2"/>
          <p:cNvSpPr>
            <a:spLocks noGrp="1"/>
          </p:cNvSpPr>
          <p:nvPr>
            <p:ph idx="1"/>
          </p:nvPr>
        </p:nvSpPr>
        <p:spPr>
          <a:xfrm>
            <a:off x="5183188" y="987425"/>
            <a:ext cx="6172200" cy="4873625"/>
          </a:xfrm>
        </p:spPr>
        <p:txBody>
          <a:bodyPr/>
          <a:lstStyle>
            <a:lvl1pPr algn="l" rtl="0">
              <a:defRPr sz="3200"/>
            </a:lvl1pPr>
            <a:lvl2pPr algn="l" rtl="0">
              <a:defRPr sz="2800"/>
            </a:lvl2pPr>
            <a:lvl3pPr algn="l" rtl="0">
              <a:defRPr sz="2400"/>
            </a:lvl3pPr>
            <a:lvl4pPr algn="l" rtl="0">
              <a:defRPr sz="2000"/>
            </a:lvl4pPr>
            <a:lvl5pPr algn="l" rtl="0">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lgn="l" rtl="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BFE47A-1BB6-430C-9B10-C698441F64BC}" type="datetimeFigureOut">
              <a:rPr lang="ar-SA" smtClean="0"/>
              <a:t>20/01/1439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D8F31075-7118-4865-A64E-ACD4AD70D4C6}" type="slidenum">
              <a:rPr lang="ar-SA" smtClean="0"/>
              <a:t>‹#›</a:t>
            </a:fld>
            <a:endParaRPr lang="ar-SA"/>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0501" y="0"/>
            <a:ext cx="1838340" cy="1486107"/>
          </a:xfrm>
          <a:prstGeom prst="rect">
            <a:avLst/>
          </a:prstGeom>
        </p:spPr>
      </p:pic>
    </p:spTree>
    <p:extLst>
      <p:ext uri="{BB962C8B-B14F-4D97-AF65-F5344CB8AC3E}">
        <p14:creationId xmlns:p14="http://schemas.microsoft.com/office/powerpoint/2010/main" val="104113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lgn="l" rtl="0">
              <a:defRPr sz="3200"/>
            </a:lvl1pPr>
          </a:lstStyle>
          <a:p>
            <a:r>
              <a:rPr lang="en-US"/>
              <a:t>Click to edit Master title style</a:t>
            </a:r>
            <a:endParaRPr lang="ar-SA"/>
          </a:p>
        </p:txBody>
      </p:sp>
      <p:sp>
        <p:nvSpPr>
          <p:cNvPr id="3" name="Picture Placeholder 2"/>
          <p:cNvSpPr>
            <a:spLocks noGrp="1"/>
          </p:cNvSpPr>
          <p:nvPr>
            <p:ph type="pic" idx="1"/>
          </p:nvPr>
        </p:nvSpPr>
        <p:spPr>
          <a:xfrm>
            <a:off x="5183188" y="987425"/>
            <a:ext cx="6172200" cy="4873625"/>
          </a:xfrm>
        </p:spPr>
        <p:txBody>
          <a:bodyPr/>
          <a:lstStyle>
            <a:lvl1pPr marL="0" indent="0" algn="l" rtl="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lgn="l" rtl="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BFE47A-1BB6-430C-9B10-C698441F64BC}" type="datetimeFigureOut">
              <a:rPr lang="ar-SA" smtClean="0"/>
              <a:t>20/01/1439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D8F31075-7118-4865-A64E-ACD4AD70D4C6}" type="slidenum">
              <a:rPr lang="ar-SA" smtClean="0"/>
              <a:t>‹#›</a:t>
            </a:fld>
            <a:endParaRPr lang="ar-SA"/>
          </a:p>
        </p:txBody>
      </p:sp>
    </p:spTree>
    <p:extLst>
      <p:ext uri="{BB962C8B-B14F-4D97-AF65-F5344CB8AC3E}">
        <p14:creationId xmlns:p14="http://schemas.microsoft.com/office/powerpoint/2010/main" val="803691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a:t>Click to edit Master title style</a:t>
            </a:r>
            <a:endParaRPr lang="ar-S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0BFE47A-1BB6-430C-9B10-C698441F64BC}" type="datetimeFigureOut">
              <a:rPr lang="ar-SA" smtClean="0"/>
              <a:t>20/01/1439</a:t>
            </a:fld>
            <a:endParaRPr lang="ar-S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8F31075-7118-4865-A64E-ACD4AD70D4C6}" type="slidenum">
              <a:rPr lang="ar-SA" smtClean="0"/>
              <a:t>‹#›</a:t>
            </a:fld>
            <a:endParaRPr lang="ar-SA" dirty="0"/>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350501" y="0"/>
            <a:ext cx="1838340" cy="1486107"/>
          </a:xfrm>
          <a:prstGeom prst="rect">
            <a:avLst/>
          </a:prstGeom>
        </p:spPr>
      </p:pic>
    </p:spTree>
    <p:extLst>
      <p:ext uri="{BB962C8B-B14F-4D97-AF65-F5344CB8AC3E}">
        <p14:creationId xmlns:p14="http://schemas.microsoft.com/office/powerpoint/2010/main" val="34686629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16.png"/><Relationship Id="rId4" Type="http://schemas.openxmlformats.org/officeDocument/2006/relationships/diagramLayout" Target="../diagrams/layout5.xml"/><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image" Target="../media/image26.emf"/><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MR7yvRDL5iQ"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customXml" Target="../ink/ink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hyperlink" Target="https://www.youtube.com/watch?v=jAyMzTqbSHk"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solidFill>
                  <a:schemeClr val="tx2"/>
                </a:solidFill>
              </a:rPr>
              <a:t>Microbiology – Lecture 1</a:t>
            </a:r>
            <a:br>
              <a:rPr lang="en-US" dirty="0">
                <a:solidFill>
                  <a:schemeClr val="tx2"/>
                </a:solidFill>
              </a:rPr>
            </a:br>
            <a:r>
              <a:rPr lang="en-US" dirty="0">
                <a:solidFill>
                  <a:schemeClr val="tx2"/>
                </a:solidFill>
              </a:rPr>
              <a:t>Bacterial structure , Functions &amp; Genetics</a:t>
            </a:r>
            <a:endParaRPr lang="ar-SA" dirty="0">
              <a:solidFill>
                <a:schemeClr val="tx2"/>
              </a:solidFill>
            </a:endParaRPr>
          </a:p>
        </p:txBody>
      </p:sp>
      <p:pic>
        <p:nvPicPr>
          <p:cNvPr id="4" name="Picture 3">
            <a:extLst>
              <a:ext uri="{FF2B5EF4-FFF2-40B4-BE49-F238E27FC236}">
                <a16:creationId xmlns:a16="http://schemas.microsoft.com/office/drawing/2014/main" id="{53D79BFD-AC37-4F8D-8BFD-3743D264DF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9129" y="4399471"/>
            <a:ext cx="1819611" cy="1819611"/>
          </a:xfrm>
          <a:prstGeom prst="rect">
            <a:avLst/>
          </a:prstGeom>
        </p:spPr>
      </p:pic>
    </p:spTree>
    <p:extLst>
      <p:ext uri="{BB962C8B-B14F-4D97-AF65-F5344CB8AC3E}">
        <p14:creationId xmlns:p14="http://schemas.microsoft.com/office/powerpoint/2010/main" val="3757089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t>External Structures of Bacteria</a:t>
            </a:r>
            <a:endParaRPr lang="ar-SA" dirty="0"/>
          </a:p>
        </p:txBody>
      </p:sp>
      <p:sp>
        <p:nvSpPr>
          <p:cNvPr id="5" name="Content Placeholder 4"/>
          <p:cNvSpPr>
            <a:spLocks noGrp="1"/>
          </p:cNvSpPr>
          <p:nvPr>
            <p:ph idx="1"/>
          </p:nvPr>
        </p:nvSpPr>
        <p:spPr>
          <a:xfrm>
            <a:off x="838200" y="2235279"/>
            <a:ext cx="3610970" cy="3731568"/>
          </a:xfrm>
          <a:ln/>
        </p:spPr>
        <p:style>
          <a:lnRef idx="1">
            <a:schemeClr val="accent6"/>
          </a:lnRef>
          <a:fillRef idx="2">
            <a:schemeClr val="accent6"/>
          </a:fillRef>
          <a:effectRef idx="1">
            <a:schemeClr val="accent6"/>
          </a:effectRef>
          <a:fontRef idx="minor">
            <a:schemeClr val="dk1"/>
          </a:fontRef>
        </p:style>
        <p:txBody>
          <a:bodyPr>
            <a:normAutofit lnSpcReduction="10000"/>
          </a:bodyPr>
          <a:lstStyle/>
          <a:p>
            <a:pPr algn="l" rtl="0">
              <a:buFont typeface="Courier New" charset="0"/>
              <a:buChar char="o"/>
            </a:pPr>
            <a:r>
              <a:rPr lang="en-US" altLang="ar-SA" sz="1800" dirty="0">
                <a:latin typeface="Footlight MT Light" panose="0204060206030A020304" pitchFamily="18" charset="0"/>
              </a:rPr>
              <a:t>Fine short filaments extruding from cytoplasmic membrane.</a:t>
            </a:r>
          </a:p>
          <a:p>
            <a:pPr algn="l" rtl="0">
              <a:buFont typeface="Courier New" charset="0"/>
              <a:buChar char="o"/>
            </a:pPr>
            <a:r>
              <a:rPr lang="en-US" altLang="ar-SA" sz="1800" dirty="0">
                <a:latin typeface="Footlight MT Light" panose="0204060206030A020304" pitchFamily="18" charset="0"/>
              </a:rPr>
              <a:t>Found on  the surface of many Gram negative &amp; Gram positive  bacteria.</a:t>
            </a:r>
          </a:p>
          <a:p>
            <a:pPr algn="l" rtl="0">
              <a:buFont typeface="Courier New" charset="0"/>
              <a:buChar char="o"/>
            </a:pPr>
            <a:r>
              <a:rPr lang="en-US" altLang="ar-SA" sz="1800" b="1" dirty="0">
                <a:solidFill>
                  <a:srgbClr val="FF0000"/>
                </a:solidFill>
                <a:latin typeface="Footlight MT Light" panose="0204060206030A020304" pitchFamily="18" charset="0"/>
              </a:rPr>
              <a:t>Composed of protein Pilin</a:t>
            </a:r>
            <a:r>
              <a:rPr lang="en-US" altLang="ar-SA" sz="1800" b="1" dirty="0">
                <a:latin typeface="Footlight MT Light" panose="0204060206030A020304" pitchFamily="18" charset="0"/>
              </a:rPr>
              <a:t>.</a:t>
            </a:r>
          </a:p>
          <a:p>
            <a:pPr algn="l" rtl="0">
              <a:buFont typeface="Courier New" charset="0"/>
              <a:buChar char="o"/>
            </a:pPr>
            <a:r>
              <a:rPr lang="en-US" altLang="ar-SA" sz="1800" b="1" u="sng" dirty="0">
                <a:latin typeface="Footlight MT Light" panose="0204060206030A020304" pitchFamily="18" charset="0"/>
              </a:rPr>
              <a:t>Two classes:</a:t>
            </a:r>
          </a:p>
          <a:p>
            <a:pPr marL="342900" indent="-342900" algn="l" rtl="0">
              <a:buFont typeface="+mj-lt"/>
              <a:buAutoNum type="arabicPeriod"/>
            </a:pPr>
            <a:r>
              <a:rPr lang="en-US" altLang="ar-SA" sz="1800" b="1" dirty="0">
                <a:solidFill>
                  <a:srgbClr val="FF0000"/>
                </a:solidFill>
                <a:latin typeface="Footlight MT Light" panose="0204060206030A020304" pitchFamily="18" charset="0"/>
              </a:rPr>
              <a:t>Common pili</a:t>
            </a:r>
            <a:r>
              <a:rPr lang="en-US" altLang="ar-SA" sz="1800" dirty="0">
                <a:solidFill>
                  <a:srgbClr val="FF0000"/>
                </a:solidFill>
                <a:latin typeface="Footlight MT Light" panose="0204060206030A020304" pitchFamily="18" charset="0"/>
              </a:rPr>
              <a:t> (</a:t>
            </a:r>
            <a:r>
              <a:rPr lang="en-US" altLang="ar-SA" sz="1800" i="1" dirty="0">
                <a:solidFill>
                  <a:srgbClr val="FF0000"/>
                </a:solidFill>
                <a:latin typeface="Footlight MT Light" panose="0204060206030A020304" pitchFamily="18" charset="0"/>
              </a:rPr>
              <a:t>fimbriae</a:t>
            </a:r>
            <a:r>
              <a:rPr lang="en-US" altLang="ar-SA" sz="1800" dirty="0">
                <a:latin typeface="Footlight MT Light" panose="0204060206030A020304" pitchFamily="18" charset="0"/>
              </a:rPr>
              <a:t>):   covers the surface—  responsible for: adhesion &amp; colonization</a:t>
            </a:r>
          </a:p>
          <a:p>
            <a:pPr marL="342900" indent="-342900" algn="l" rtl="0">
              <a:buFont typeface="+mj-lt"/>
              <a:buAutoNum type="arabicPeriod"/>
            </a:pPr>
            <a:r>
              <a:rPr lang="en-US" altLang="ar-SA" sz="1800" b="1" dirty="0">
                <a:solidFill>
                  <a:srgbClr val="FF0000"/>
                </a:solidFill>
                <a:latin typeface="Footlight MT Light" panose="0204060206030A020304" pitchFamily="18" charset="0"/>
              </a:rPr>
              <a:t>Sex pili</a:t>
            </a:r>
            <a:r>
              <a:rPr lang="en-US" altLang="ar-SA" sz="1800" dirty="0">
                <a:solidFill>
                  <a:srgbClr val="FF0000"/>
                </a:solidFill>
                <a:latin typeface="Footlight MT Light" panose="0204060206030A020304" pitchFamily="18" charset="0"/>
              </a:rPr>
              <a:t> </a:t>
            </a:r>
            <a:r>
              <a:rPr lang="en-US" altLang="ar-SA" sz="1800" dirty="0">
                <a:latin typeface="Footlight MT Light" panose="0204060206030A020304" pitchFamily="18" charset="0"/>
              </a:rPr>
              <a:t>:  in some bacteria only, responsible for conjugation.</a:t>
            </a:r>
          </a:p>
          <a:p>
            <a:pPr algn="l" rtl="0"/>
            <a:r>
              <a:rPr lang="en-US" altLang="ar-SA" sz="1400" dirty="0">
                <a:solidFill>
                  <a:schemeClr val="accent1">
                    <a:lumMod val="75000"/>
                  </a:schemeClr>
                </a:solidFill>
                <a:latin typeface="Footlight MT Light" panose="0204060206030A020304" pitchFamily="18" charset="0"/>
              </a:rPr>
              <a:t>NOTE : GENE SHARING IS SEX PILI</a:t>
            </a:r>
          </a:p>
          <a:p>
            <a:endParaRPr lang="ar-SA" dirty="0"/>
          </a:p>
        </p:txBody>
      </p:sp>
      <p:sp>
        <p:nvSpPr>
          <p:cNvPr id="6" name="TextBox 5"/>
          <p:cNvSpPr txBox="1"/>
          <p:nvPr/>
        </p:nvSpPr>
        <p:spPr>
          <a:xfrm>
            <a:off x="4612943" y="2232104"/>
            <a:ext cx="3698543" cy="2862322"/>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1">
            <a:spAutoFit/>
          </a:bodyPr>
          <a:lstStyle/>
          <a:p>
            <a:pPr marL="285750" indent="-285750" algn="l" rtl="0">
              <a:buFont typeface="Courier New" charset="0"/>
              <a:buChar char="o"/>
            </a:pPr>
            <a:r>
              <a:rPr lang="en-US" dirty="0"/>
              <a:t>Amorphous material surrounds bacteria.</a:t>
            </a:r>
          </a:p>
          <a:p>
            <a:pPr marL="285750" indent="-285750" algn="l" rtl="0">
              <a:buFont typeface="Courier New" charset="0"/>
              <a:buChar char="o"/>
            </a:pPr>
            <a:r>
              <a:rPr lang="en-US" dirty="0"/>
              <a:t>Usually polysaccharide.</a:t>
            </a:r>
          </a:p>
          <a:p>
            <a:pPr marL="285750" indent="-285750" algn="l" rtl="0">
              <a:buFont typeface="Courier New" charset="0"/>
              <a:buChar char="o"/>
            </a:pPr>
            <a:r>
              <a:rPr lang="en-US" dirty="0"/>
              <a:t>Occasionally protein.</a:t>
            </a:r>
          </a:p>
          <a:p>
            <a:pPr marL="285750" indent="-285750" algn="l" rtl="0">
              <a:buFont typeface="Courier New" charset="0"/>
              <a:buChar char="o"/>
            </a:pPr>
            <a:r>
              <a:rPr lang="en-US" dirty="0"/>
              <a:t>Function:</a:t>
            </a:r>
          </a:p>
          <a:p>
            <a:pPr marL="800100" lvl="1" indent="-342900" algn="l" rtl="0">
              <a:buFont typeface="+mj-lt"/>
              <a:buAutoNum type="arabicPeriod"/>
            </a:pPr>
            <a:r>
              <a:rPr lang="en-US" dirty="0"/>
              <a:t>Inhibits phagocytosis.</a:t>
            </a:r>
          </a:p>
          <a:p>
            <a:pPr marL="800100" lvl="1" indent="-342900" algn="l" rtl="0">
              <a:buFont typeface="+mj-lt"/>
              <a:buAutoNum type="arabicPeriod"/>
            </a:pPr>
            <a:r>
              <a:rPr lang="en-US" dirty="0"/>
              <a:t>Acts as Virulence factor in some bacteria by assessing attachment to the surfaces.</a:t>
            </a:r>
          </a:p>
          <a:p>
            <a:pPr lvl="1" algn="l" rtl="0"/>
            <a:endParaRPr lang="ar-SA" dirty="0"/>
          </a:p>
        </p:txBody>
      </p:sp>
      <p:sp>
        <p:nvSpPr>
          <p:cNvPr id="8" name="TextBox 7"/>
          <p:cNvSpPr txBox="1"/>
          <p:nvPr/>
        </p:nvSpPr>
        <p:spPr>
          <a:xfrm>
            <a:off x="8475259" y="2232104"/>
            <a:ext cx="3289110" cy="3139321"/>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1">
            <a:spAutoFit/>
          </a:bodyPr>
          <a:lstStyle/>
          <a:p>
            <a:pPr algn="l" rtl="0"/>
            <a:r>
              <a:rPr lang="en-US" dirty="0"/>
              <a:t>Cytoplasmic membrane (cell membrane)</a:t>
            </a:r>
          </a:p>
          <a:p>
            <a:pPr marL="285750" indent="-285750" algn="l" rtl="0">
              <a:buFont typeface="Courier New" charset="0"/>
              <a:buChar char="o"/>
            </a:pPr>
            <a:r>
              <a:rPr lang="en-US" dirty="0"/>
              <a:t>Double layered structure composed of phospholipid &amp; protein.</a:t>
            </a:r>
          </a:p>
          <a:p>
            <a:pPr marL="285750" indent="-285750" algn="l" rtl="0">
              <a:buFont typeface="Courier New" charset="0"/>
              <a:buChar char="o"/>
            </a:pPr>
            <a:r>
              <a:rPr lang="en-US" dirty="0"/>
              <a:t>Act as semi- permeable  membrane (passive diffusion).</a:t>
            </a:r>
          </a:p>
          <a:p>
            <a:pPr marL="285750" indent="-285750" algn="l" rtl="0">
              <a:buFont typeface="Courier New" charset="0"/>
              <a:buChar char="o"/>
            </a:pPr>
            <a:r>
              <a:rPr lang="en-US" dirty="0"/>
              <a:t>Site of numerous enzymes involved in active transport of nutrients and various metabolic processes.</a:t>
            </a:r>
          </a:p>
        </p:txBody>
      </p:sp>
      <p:sp>
        <p:nvSpPr>
          <p:cNvPr id="9" name="TextBox 8"/>
          <p:cNvSpPr txBox="1"/>
          <p:nvPr/>
        </p:nvSpPr>
        <p:spPr>
          <a:xfrm>
            <a:off x="5790062" y="1731935"/>
            <a:ext cx="1344304" cy="461665"/>
          </a:xfrm>
          <a:prstGeom prst="rect">
            <a:avLst/>
          </a:prstGeom>
          <a:noFill/>
        </p:spPr>
        <p:txBody>
          <a:bodyPr wrap="square" rtlCol="1">
            <a:spAutoFit/>
          </a:bodyPr>
          <a:lstStyle/>
          <a:p>
            <a:r>
              <a:rPr lang="en-US" sz="2400" b="1" dirty="0">
                <a:solidFill>
                  <a:schemeClr val="accent6"/>
                </a:solidFill>
              </a:rPr>
              <a:t>Capsule</a:t>
            </a:r>
            <a:endParaRPr lang="ar-SA" b="1" dirty="0">
              <a:solidFill>
                <a:schemeClr val="accent6"/>
              </a:solidFill>
            </a:endParaRPr>
          </a:p>
        </p:txBody>
      </p:sp>
      <p:sp>
        <p:nvSpPr>
          <p:cNvPr id="10" name="TextBox 9"/>
          <p:cNvSpPr txBox="1"/>
          <p:nvPr/>
        </p:nvSpPr>
        <p:spPr>
          <a:xfrm>
            <a:off x="8475259" y="1690688"/>
            <a:ext cx="3289110" cy="461665"/>
          </a:xfrm>
          <a:prstGeom prst="rect">
            <a:avLst/>
          </a:prstGeom>
          <a:noFill/>
        </p:spPr>
        <p:txBody>
          <a:bodyPr wrap="square" rtlCol="1">
            <a:spAutoFit/>
          </a:bodyPr>
          <a:lstStyle/>
          <a:p>
            <a:pPr algn="l" rtl="0"/>
            <a:r>
              <a:rPr lang="en-US" sz="2400" b="1" dirty="0">
                <a:solidFill>
                  <a:schemeClr val="accent6"/>
                </a:solidFill>
              </a:rPr>
              <a:t>Cytoplasmic Membrane</a:t>
            </a:r>
            <a:endParaRPr lang="ar-SA" sz="2400" b="1" dirty="0">
              <a:solidFill>
                <a:schemeClr val="accent6"/>
              </a:solidFill>
            </a:endParaRPr>
          </a:p>
        </p:txBody>
      </p:sp>
      <p:sp>
        <p:nvSpPr>
          <p:cNvPr id="12" name="TextBox 11"/>
          <p:cNvSpPr txBox="1"/>
          <p:nvPr/>
        </p:nvSpPr>
        <p:spPr>
          <a:xfrm>
            <a:off x="2131894" y="1770439"/>
            <a:ext cx="2524836" cy="461665"/>
          </a:xfrm>
          <a:prstGeom prst="rect">
            <a:avLst/>
          </a:prstGeom>
          <a:noFill/>
        </p:spPr>
        <p:txBody>
          <a:bodyPr wrap="square" rtlCol="1">
            <a:spAutoFit/>
          </a:bodyPr>
          <a:lstStyle/>
          <a:p>
            <a:pPr algn="l" rtl="0"/>
            <a:r>
              <a:rPr lang="en-US" sz="2400" b="1" dirty="0">
                <a:solidFill>
                  <a:schemeClr val="accent6"/>
                </a:solidFill>
              </a:rPr>
              <a:t>Pili</a:t>
            </a:r>
            <a:endParaRPr lang="ar-SA" b="1" dirty="0">
              <a:solidFill>
                <a:schemeClr val="accent6"/>
              </a:solidFill>
            </a:endParaRPr>
          </a:p>
        </p:txBody>
      </p:sp>
    </p:spTree>
    <p:extLst>
      <p:ext uri="{BB962C8B-B14F-4D97-AF65-F5344CB8AC3E}">
        <p14:creationId xmlns:p14="http://schemas.microsoft.com/office/powerpoint/2010/main" val="926651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589" y="364887"/>
            <a:ext cx="6251811" cy="1325563"/>
          </a:xfrm>
        </p:spPr>
        <p:txBody>
          <a:bodyPr>
            <a:normAutofit/>
          </a:bodyPr>
          <a:lstStyle/>
          <a:p>
            <a:pPr algn="l" rtl="0"/>
            <a:r>
              <a:rPr lang="en-US" altLang="ar-SA" sz="4000" dirty="0"/>
              <a:t>Internal Structures of Bacteria</a:t>
            </a:r>
            <a:endParaRPr lang="ar-SA" sz="4000"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610764211"/>
              </p:ext>
            </p:extLst>
          </p:nvPr>
        </p:nvGraphicFramePr>
        <p:xfrm>
          <a:off x="69012" y="1501161"/>
          <a:ext cx="5106838" cy="26837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16"/>
          <p:cNvPicPr>
            <a:picLocks noChangeAspect="1"/>
          </p:cNvPicPr>
          <p:nvPr/>
        </p:nvPicPr>
        <p:blipFill>
          <a:blip r:embed="rId8"/>
          <a:stretch>
            <a:fillRect/>
          </a:stretch>
        </p:blipFill>
        <p:spPr>
          <a:xfrm>
            <a:off x="123201" y="4272951"/>
            <a:ext cx="3186381" cy="2418828"/>
          </a:xfrm>
          <a:prstGeom prst="rect">
            <a:avLst/>
          </a:prstGeom>
        </p:spPr>
      </p:pic>
      <p:pic>
        <p:nvPicPr>
          <p:cNvPr id="9" name="Picture 8"/>
          <p:cNvPicPr>
            <a:picLocks noChangeAspect="1"/>
          </p:cNvPicPr>
          <p:nvPr/>
        </p:nvPicPr>
        <p:blipFill>
          <a:blip r:embed="rId9"/>
          <a:stretch>
            <a:fillRect/>
          </a:stretch>
        </p:blipFill>
        <p:spPr>
          <a:xfrm>
            <a:off x="6574765" y="655959"/>
            <a:ext cx="780692" cy="13448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14"/>
          <p:cNvPicPr>
            <a:picLocks noChangeAspect="1"/>
          </p:cNvPicPr>
          <p:nvPr/>
        </p:nvPicPr>
        <p:blipFill>
          <a:blip r:embed="rId10"/>
          <a:stretch>
            <a:fillRect/>
          </a:stretch>
        </p:blipFill>
        <p:spPr>
          <a:xfrm>
            <a:off x="3240571" y="4522261"/>
            <a:ext cx="2699077" cy="2169518"/>
          </a:xfrm>
          <a:prstGeom prst="rect">
            <a:avLst/>
          </a:prstGeom>
        </p:spPr>
      </p:pic>
      <p:sp>
        <p:nvSpPr>
          <p:cNvPr id="4" name="Content Placeholder 3">
            <a:extLst>
              <a:ext uri="{FF2B5EF4-FFF2-40B4-BE49-F238E27FC236}">
                <a16:creationId xmlns:a16="http://schemas.microsoft.com/office/drawing/2014/main" id="{347F3E73-34D6-4E82-BE75-72D88EB18ABF}"/>
              </a:ext>
            </a:extLst>
          </p:cNvPr>
          <p:cNvSpPr>
            <a:spLocks noGrp="1"/>
          </p:cNvSpPr>
          <p:nvPr>
            <p:ph sz="half" idx="2"/>
          </p:nvPr>
        </p:nvSpPr>
        <p:spPr>
          <a:xfrm>
            <a:off x="6574765" y="2097282"/>
            <a:ext cx="5181600" cy="4351338"/>
          </a:xfrm>
        </p:spPr>
        <p:txBody>
          <a:bodyPr>
            <a:normAutofit fontScale="92500" lnSpcReduction="20000"/>
          </a:bodyPr>
          <a:lstStyle/>
          <a:p>
            <a:pPr lvl="0"/>
            <a:r>
              <a:rPr lang="en-US" sz="2200" b="1" u="sng" dirty="0"/>
              <a:t>Spores of Bacteria</a:t>
            </a:r>
            <a:endParaRPr lang="en-US" sz="2200" dirty="0"/>
          </a:p>
          <a:p>
            <a:pPr marL="285750" lvl="0" indent="-285750">
              <a:buFont typeface="Arial" panose="020B0604020202020204" pitchFamily="34" charset="0"/>
              <a:buChar char="•"/>
            </a:pPr>
            <a:r>
              <a:rPr lang="en-US" sz="1600" dirty="0"/>
              <a:t>Small, dense, metabolically </a:t>
            </a:r>
            <a:r>
              <a:rPr lang="en-US" sz="1600" dirty="0">
                <a:solidFill>
                  <a:srgbClr val="FF0000"/>
                </a:solidFill>
              </a:rPr>
              <a:t>inactive</a:t>
            </a:r>
            <a:r>
              <a:rPr lang="en-US" sz="1600" dirty="0"/>
              <a:t>, non- reproductive structures produced by Bacillus &amp; Clostridium.</a:t>
            </a:r>
          </a:p>
          <a:p>
            <a:pPr marL="285750" lvl="0" indent="-285750">
              <a:buFont typeface="Arial" panose="020B0604020202020204" pitchFamily="34" charset="0"/>
              <a:buChar char="•"/>
            </a:pPr>
            <a:r>
              <a:rPr lang="en-US" sz="1600" dirty="0"/>
              <a:t>Enables the bacteria to survive adverse environmental conditions.</a:t>
            </a:r>
          </a:p>
          <a:p>
            <a:pPr marL="285750" lvl="0" indent="-285750">
              <a:buFont typeface="Arial" panose="020B0604020202020204" pitchFamily="34" charset="0"/>
              <a:buChar char="•"/>
            </a:pPr>
            <a:r>
              <a:rPr lang="en-US" sz="1600" dirty="0"/>
              <a:t>Contain high concentration of Calcium </a:t>
            </a:r>
            <a:r>
              <a:rPr lang="en-US" sz="1600" dirty="0" err="1"/>
              <a:t>dipicolonate</a:t>
            </a:r>
            <a:r>
              <a:rPr lang="en-US" sz="1600" dirty="0"/>
              <a:t>.</a:t>
            </a:r>
          </a:p>
          <a:p>
            <a:pPr marL="285750" lvl="0" indent="-285750">
              <a:buFont typeface="Arial" panose="020B0604020202020204" pitchFamily="34" charset="0"/>
              <a:buChar char="•"/>
            </a:pPr>
            <a:r>
              <a:rPr lang="en-US" sz="1600" dirty="0"/>
              <a:t>Resistant to heat, </a:t>
            </a:r>
            <a:r>
              <a:rPr lang="en-US" sz="1600" dirty="0" err="1"/>
              <a:t>dissecation</a:t>
            </a:r>
            <a:r>
              <a:rPr lang="en-US" sz="1600" dirty="0"/>
              <a:t> &amp; disinfectants.</a:t>
            </a:r>
          </a:p>
          <a:p>
            <a:pPr marL="285750" lvl="0" indent="-285750">
              <a:buFont typeface="Arial" panose="020B0604020202020204" pitchFamily="34" charset="0"/>
              <a:buChar char="•"/>
            </a:pPr>
            <a:r>
              <a:rPr lang="en-US" sz="1600" dirty="0"/>
              <a:t>Often remain associated with the cell wall.</a:t>
            </a:r>
          </a:p>
          <a:p>
            <a:pPr lvl="0"/>
            <a:r>
              <a:rPr lang="en-US" sz="1600" dirty="0"/>
              <a:t>Spores are described as:</a:t>
            </a:r>
          </a:p>
          <a:p>
            <a:pPr marL="742950" lvl="1" indent="-285750">
              <a:buFont typeface="Arial" panose="020B0604020202020204" pitchFamily="34" charset="0"/>
              <a:buChar char="•"/>
            </a:pPr>
            <a:r>
              <a:rPr lang="en-US" sz="1600" dirty="0"/>
              <a:t>Terminal spores</a:t>
            </a:r>
          </a:p>
          <a:p>
            <a:pPr marL="742950" lvl="1" indent="-285750">
              <a:buFont typeface="Arial" panose="020B0604020202020204" pitchFamily="34" charset="0"/>
              <a:buChar char="•"/>
            </a:pPr>
            <a:r>
              <a:rPr lang="en-US" sz="1600" dirty="0"/>
              <a:t>Sub-terminal spores</a:t>
            </a:r>
          </a:p>
          <a:p>
            <a:pPr marL="742950" lvl="1" indent="-285750">
              <a:buFont typeface="Arial" panose="020B0604020202020204" pitchFamily="34" charset="0"/>
              <a:buChar char="•"/>
            </a:pPr>
            <a:r>
              <a:rPr lang="en-US" sz="1600" dirty="0"/>
              <a:t>Central spores</a:t>
            </a:r>
          </a:p>
          <a:p>
            <a:pPr lvl="0"/>
            <a:r>
              <a:rPr lang="en-US" sz="1600" dirty="0"/>
              <a:t>Spores germinate when growth conditions become favorable to produce vegetative cells.</a:t>
            </a:r>
          </a:p>
          <a:p>
            <a:pPr lvl="0"/>
            <a:r>
              <a:rPr lang="en-US" sz="1600" u="sng" dirty="0"/>
              <a:t>Application in medical practice</a:t>
            </a:r>
            <a:r>
              <a:rPr lang="en-US" sz="1600" dirty="0"/>
              <a:t> :spore preparations  used for checking the efficacy of Autoclaves, </a:t>
            </a:r>
            <a:r>
              <a:rPr lang="en-US" sz="1600" dirty="0" err="1"/>
              <a:t>eg</a:t>
            </a:r>
            <a:r>
              <a:rPr lang="en-US" sz="1600" dirty="0"/>
              <a:t>. Bacillus  subtilis &amp; Bacillus </a:t>
            </a:r>
            <a:r>
              <a:rPr lang="en-US" sz="1600" dirty="0" err="1"/>
              <a:t>sterothermophilus</a:t>
            </a:r>
            <a:r>
              <a:rPr lang="en-US" sz="1600" dirty="0"/>
              <a:t>.</a:t>
            </a:r>
          </a:p>
          <a:p>
            <a:pPr lvl="0"/>
            <a:endParaRPr lang="en-US" sz="1600" dirty="0"/>
          </a:p>
          <a:p>
            <a:pPr lvl="0"/>
            <a:endParaRPr lang="en-US" sz="1600" dirty="0"/>
          </a:p>
        </p:txBody>
      </p:sp>
    </p:spTree>
    <p:extLst>
      <p:ext uri="{BB962C8B-B14F-4D97-AF65-F5344CB8AC3E}">
        <p14:creationId xmlns:p14="http://schemas.microsoft.com/office/powerpoint/2010/main" val="1196983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59108" y="2593114"/>
            <a:ext cx="3141056" cy="1871248"/>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marL="0" indent="0" algn="l" rtl="0">
              <a:buNone/>
            </a:pPr>
            <a:r>
              <a:rPr lang="en-US" sz="2000" b="1" u="sng" dirty="0">
                <a:solidFill>
                  <a:schemeClr val="tx1"/>
                </a:solidFill>
              </a:rPr>
              <a:t>The core of bacteria is composed of :</a:t>
            </a:r>
          </a:p>
          <a:p>
            <a:pPr marL="342900" indent="-342900" algn="l" rtl="0">
              <a:buFont typeface="+mj-lt"/>
              <a:buAutoNum type="arabicPeriod"/>
            </a:pPr>
            <a:r>
              <a:rPr lang="en-US" sz="1800" dirty="0">
                <a:solidFill>
                  <a:schemeClr val="tx1"/>
                </a:solidFill>
              </a:rPr>
              <a:t> Cytoplasmic inclusions</a:t>
            </a:r>
          </a:p>
          <a:p>
            <a:pPr marL="342900" indent="-342900" algn="l" rtl="0">
              <a:buFont typeface="+mj-lt"/>
              <a:buAutoNum type="arabicPeriod"/>
            </a:pPr>
            <a:r>
              <a:rPr lang="en-US" sz="1800" dirty="0">
                <a:solidFill>
                  <a:schemeClr val="tx1"/>
                </a:solidFill>
              </a:rPr>
              <a:t> Nucleoid ( nuclear body)</a:t>
            </a:r>
          </a:p>
          <a:p>
            <a:pPr marL="342900" indent="-342900" algn="l" rtl="0">
              <a:buFont typeface="+mj-lt"/>
              <a:buAutoNum type="arabicPeriod"/>
            </a:pPr>
            <a:r>
              <a:rPr lang="en-US" sz="1800" dirty="0">
                <a:solidFill>
                  <a:schemeClr val="tx1"/>
                </a:solidFill>
              </a:rPr>
              <a:t> Ribosomes</a:t>
            </a:r>
          </a:p>
          <a:p>
            <a:pPr marL="342900" indent="-342900" algn="l" rtl="0">
              <a:buFont typeface="+mj-lt"/>
              <a:buAutoNum type="arabicPeriod"/>
            </a:pPr>
            <a:endParaRPr lang="en-US" sz="1800" dirty="0">
              <a:solidFill>
                <a:schemeClr val="tx1"/>
              </a:solidFill>
            </a:endParaRPr>
          </a:p>
          <a:p>
            <a:pPr marL="342900" indent="-342900" algn="l" rtl="0">
              <a:buFont typeface="+mj-lt"/>
              <a:buAutoNum type="arabicPeriod"/>
            </a:pPr>
            <a:endParaRPr lang="en-US" sz="1800" dirty="0">
              <a:solidFill>
                <a:schemeClr val="tx1"/>
              </a:solidFill>
            </a:endParaRPr>
          </a:p>
          <a:p>
            <a:pPr marL="0" indent="0" algn="l" rtl="0">
              <a:buNone/>
            </a:pPr>
            <a:endParaRPr lang="ar-SA" sz="1800" dirty="0">
              <a:solidFill>
                <a:schemeClr val="tx1"/>
              </a:solidFill>
            </a:endParaRPr>
          </a:p>
        </p:txBody>
      </p:sp>
      <p:sp>
        <p:nvSpPr>
          <p:cNvPr id="4" name="Content Placeholder 3"/>
          <p:cNvSpPr>
            <a:spLocks noGrp="1"/>
          </p:cNvSpPr>
          <p:nvPr>
            <p:ph sz="half" idx="2"/>
          </p:nvPr>
        </p:nvSpPr>
        <p:spPr>
          <a:xfrm>
            <a:off x="7137897" y="2515757"/>
            <a:ext cx="4462732" cy="2025963"/>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marL="0" indent="0" algn="l" rtl="0">
              <a:buNone/>
            </a:pPr>
            <a:endParaRPr lang="en-US" sz="1800" dirty="0">
              <a:solidFill>
                <a:schemeClr val="tx1"/>
              </a:solidFill>
            </a:endParaRPr>
          </a:p>
          <a:p>
            <a:pPr marL="0" indent="0" algn="l" rtl="0">
              <a:buNone/>
            </a:pPr>
            <a:r>
              <a:rPr lang="en-US" sz="1800" dirty="0">
                <a:solidFill>
                  <a:schemeClr val="tx1"/>
                </a:solidFill>
              </a:rPr>
              <a:t>2- </a:t>
            </a:r>
            <a:r>
              <a:rPr lang="en-US" sz="1800" b="1" dirty="0">
                <a:solidFill>
                  <a:schemeClr val="tx1"/>
                </a:solidFill>
              </a:rPr>
              <a:t>Nucleoid ( Nuclear Body)</a:t>
            </a:r>
          </a:p>
          <a:p>
            <a:pPr marL="0" indent="0" algn="l" rtl="0">
              <a:buNone/>
            </a:pPr>
            <a:r>
              <a:rPr lang="en-US" sz="1800" dirty="0">
                <a:solidFill>
                  <a:schemeClr val="tx1"/>
                </a:solidFill>
              </a:rPr>
              <a:t>Circular single stranded chromosome (bacteria genome or DNA)</a:t>
            </a:r>
          </a:p>
          <a:p>
            <a:pPr marL="0" indent="0" algn="l" rtl="0">
              <a:buNone/>
            </a:pPr>
            <a:r>
              <a:rPr lang="en-US" sz="1800" dirty="0">
                <a:solidFill>
                  <a:schemeClr val="tx1"/>
                </a:solidFill>
              </a:rPr>
              <a:t>No nuclear membrane</a:t>
            </a:r>
          </a:p>
          <a:p>
            <a:pPr marL="0" indent="0" algn="l" rtl="0">
              <a:buNone/>
            </a:pPr>
            <a:r>
              <a:rPr lang="en-US" sz="1800" dirty="0">
                <a:solidFill>
                  <a:schemeClr val="tx1"/>
                </a:solidFill>
              </a:rPr>
              <a:t>DNA undergoes semi-conservative  replication , bidirectional  from a fixed point  </a:t>
            </a:r>
          </a:p>
          <a:p>
            <a:pPr marL="0" indent="0" algn="l" rtl="0">
              <a:buNone/>
            </a:pPr>
            <a:endParaRPr lang="ar-SA" sz="1800" dirty="0">
              <a:solidFill>
                <a:schemeClr val="tx1"/>
              </a:solidFill>
            </a:endParaRPr>
          </a:p>
        </p:txBody>
      </p:sp>
      <p:pic>
        <p:nvPicPr>
          <p:cNvPr id="5" name="Picture 4"/>
          <p:cNvPicPr>
            <a:picLocks noChangeAspect="1"/>
          </p:cNvPicPr>
          <p:nvPr/>
        </p:nvPicPr>
        <p:blipFill>
          <a:blip r:embed="rId3"/>
          <a:stretch>
            <a:fillRect/>
          </a:stretch>
        </p:blipFill>
        <p:spPr>
          <a:xfrm>
            <a:off x="793631" y="305195"/>
            <a:ext cx="4922503" cy="1707635"/>
          </a:xfrm>
          <a:prstGeom prst="rect">
            <a:avLst/>
          </a:prstGeom>
        </p:spPr>
      </p:pic>
      <p:sp>
        <p:nvSpPr>
          <p:cNvPr id="6" name="TextBox 5"/>
          <p:cNvSpPr txBox="1"/>
          <p:nvPr/>
        </p:nvSpPr>
        <p:spPr>
          <a:xfrm>
            <a:off x="7137897" y="4710409"/>
            <a:ext cx="3673877" cy="175432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rtlCol="1">
            <a:spAutoFit/>
          </a:bodyPr>
          <a:lstStyle/>
          <a:p>
            <a:pPr algn="l" rtl="0"/>
            <a:r>
              <a:rPr lang="en-US" dirty="0">
                <a:solidFill>
                  <a:schemeClr val="tx1"/>
                </a:solidFill>
              </a:rPr>
              <a:t>3-</a:t>
            </a:r>
            <a:r>
              <a:rPr lang="en-US" b="1" dirty="0">
                <a:solidFill>
                  <a:schemeClr val="tx1"/>
                </a:solidFill>
              </a:rPr>
              <a:t>Ribosomes of Bacteria:</a:t>
            </a:r>
          </a:p>
          <a:p>
            <a:pPr algn="l" rtl="0"/>
            <a:endParaRPr lang="en-US" dirty="0">
              <a:solidFill>
                <a:schemeClr val="tx1"/>
              </a:solidFill>
            </a:endParaRPr>
          </a:p>
          <a:p>
            <a:pPr marL="285750" indent="-285750" algn="l" rtl="0">
              <a:buFont typeface="Wingdings" panose="05000000000000000000" pitchFamily="2" charset="2"/>
              <a:buChar char="ü"/>
            </a:pPr>
            <a:r>
              <a:rPr lang="en-US" dirty="0">
                <a:solidFill>
                  <a:schemeClr val="tx1"/>
                </a:solidFill>
              </a:rPr>
              <a:t>Distributed throughout the cytoplasm</a:t>
            </a:r>
          </a:p>
          <a:p>
            <a:pPr marL="285750" indent="-285750" algn="l" rtl="0">
              <a:buFont typeface="Wingdings" panose="05000000000000000000" pitchFamily="2" charset="2"/>
              <a:buChar char="ü"/>
            </a:pPr>
            <a:r>
              <a:rPr lang="en-US" dirty="0">
                <a:solidFill>
                  <a:schemeClr val="tx1"/>
                </a:solidFill>
              </a:rPr>
              <a:t>Site of  protein synthesis</a:t>
            </a:r>
          </a:p>
          <a:p>
            <a:pPr marL="285750" indent="-285750" algn="l" rtl="0">
              <a:buFont typeface="Wingdings" panose="05000000000000000000" pitchFamily="2" charset="2"/>
              <a:buChar char="ü"/>
            </a:pPr>
            <a:r>
              <a:rPr lang="en-US" dirty="0">
                <a:solidFill>
                  <a:schemeClr val="tx1"/>
                </a:solidFill>
              </a:rPr>
              <a:t>Composed of RNA and protein </a:t>
            </a:r>
          </a:p>
        </p:txBody>
      </p:sp>
      <p:sp>
        <p:nvSpPr>
          <p:cNvPr id="8" name="TextBox 7"/>
          <p:cNvSpPr txBox="1"/>
          <p:nvPr/>
        </p:nvSpPr>
        <p:spPr>
          <a:xfrm>
            <a:off x="7137897" y="540984"/>
            <a:ext cx="3531541" cy="175432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rtlCol="1">
            <a:spAutoFit/>
          </a:bodyPr>
          <a:lstStyle/>
          <a:p>
            <a:pPr algn="l" rtl="0"/>
            <a:r>
              <a:rPr lang="en-US" dirty="0">
                <a:solidFill>
                  <a:schemeClr val="tx1"/>
                </a:solidFill>
              </a:rPr>
              <a:t>1- </a:t>
            </a:r>
            <a:r>
              <a:rPr lang="en-US" b="1" dirty="0">
                <a:solidFill>
                  <a:schemeClr val="tx1"/>
                </a:solidFill>
              </a:rPr>
              <a:t>Cytoplasmic inclusions:</a:t>
            </a:r>
          </a:p>
          <a:p>
            <a:pPr algn="l" rtl="0"/>
            <a:r>
              <a:rPr lang="en-US" dirty="0">
                <a:solidFill>
                  <a:schemeClr val="tx1"/>
                </a:solidFill>
              </a:rPr>
              <a:t>Are nutritional storage granules , examples: </a:t>
            </a:r>
          </a:p>
          <a:p>
            <a:pPr marL="285750" indent="-285750" algn="l" rtl="0">
              <a:buFont typeface="Arial" panose="020B0604020202020204" pitchFamily="34" charset="0"/>
              <a:buChar char="•"/>
            </a:pPr>
            <a:r>
              <a:rPr lang="en-US" dirty="0">
                <a:solidFill>
                  <a:schemeClr val="tx1"/>
                </a:solidFill>
              </a:rPr>
              <a:t> </a:t>
            </a:r>
            <a:r>
              <a:rPr lang="en-US" dirty="0" err="1">
                <a:solidFill>
                  <a:schemeClr val="tx1"/>
                </a:solidFill>
              </a:rPr>
              <a:t>volutin</a:t>
            </a:r>
            <a:endParaRPr lang="en-US" dirty="0">
              <a:solidFill>
                <a:schemeClr val="tx1"/>
              </a:solidFill>
            </a:endParaRPr>
          </a:p>
          <a:p>
            <a:pPr marL="285750" indent="-285750" algn="l" rtl="0">
              <a:buFont typeface="Arial" panose="020B0604020202020204" pitchFamily="34" charset="0"/>
              <a:buChar char="•"/>
            </a:pPr>
            <a:r>
              <a:rPr lang="en-US" dirty="0">
                <a:solidFill>
                  <a:schemeClr val="tx1"/>
                </a:solidFill>
              </a:rPr>
              <a:t>Lipid</a:t>
            </a:r>
          </a:p>
          <a:p>
            <a:pPr marL="285750" indent="-285750" algn="l" rtl="0">
              <a:buFont typeface="Arial" panose="020B0604020202020204" pitchFamily="34" charset="0"/>
              <a:buChar char="•"/>
            </a:pPr>
            <a:r>
              <a:rPr lang="en-US" dirty="0">
                <a:solidFill>
                  <a:schemeClr val="tx1"/>
                </a:solidFill>
              </a:rPr>
              <a:t> Starch / or Glycogen</a:t>
            </a:r>
          </a:p>
        </p:txBody>
      </p:sp>
      <p:cxnSp>
        <p:nvCxnSpPr>
          <p:cNvPr id="23" name="Straight Arrow Connector 22"/>
          <p:cNvCxnSpPr>
            <a:endCxn id="8" idx="1"/>
          </p:cNvCxnSpPr>
          <p:nvPr/>
        </p:nvCxnSpPr>
        <p:spPr>
          <a:xfrm flipV="1">
            <a:off x="5860059" y="1418147"/>
            <a:ext cx="1277838" cy="11749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a:off x="5930600" y="4198189"/>
            <a:ext cx="1022291" cy="11789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p:cNvCxnSpPr>
            <a:stCxn id="3" idx="3"/>
            <a:endCxn id="4" idx="1"/>
          </p:cNvCxnSpPr>
          <p:nvPr/>
        </p:nvCxnSpPr>
        <p:spPr>
          <a:xfrm>
            <a:off x="5900164" y="3528738"/>
            <a:ext cx="1237733"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57762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7205" y="321737"/>
            <a:ext cx="3713815" cy="1208773"/>
          </a:xfrm>
        </p:spPr>
        <p:txBody>
          <a:bodyPr>
            <a:normAutofit/>
          </a:bodyPr>
          <a:lstStyle/>
          <a:p>
            <a:pPr algn="l" rtl="0"/>
            <a:r>
              <a:rPr lang="en-US" sz="2400" dirty="0">
                <a:solidFill>
                  <a:schemeClr val="accent6"/>
                </a:solidFill>
              </a:rPr>
              <a:t>Bacterial Genetics:</a:t>
            </a:r>
            <a:endParaRPr lang="ar-SA" sz="2400" dirty="0">
              <a:solidFill>
                <a:schemeClr val="accent6"/>
              </a:solidFill>
            </a:endParaRPr>
          </a:p>
        </p:txBody>
      </p:sp>
      <p:sp>
        <p:nvSpPr>
          <p:cNvPr id="3" name="Content Placeholder 2"/>
          <p:cNvSpPr>
            <a:spLocks noGrp="1"/>
          </p:cNvSpPr>
          <p:nvPr>
            <p:ph sz="half" idx="1"/>
          </p:nvPr>
        </p:nvSpPr>
        <p:spPr>
          <a:xfrm>
            <a:off x="7582905" y="1185611"/>
            <a:ext cx="3626137" cy="1205874"/>
          </a:xfrm>
          <a:noFill/>
          <a:ln>
            <a:noFill/>
          </a:ln>
        </p:spPr>
        <p:style>
          <a:lnRef idx="2">
            <a:schemeClr val="accent1"/>
          </a:lnRef>
          <a:fillRef idx="1">
            <a:schemeClr val="lt1"/>
          </a:fillRef>
          <a:effectRef idx="0">
            <a:schemeClr val="accent1"/>
          </a:effectRef>
          <a:fontRef idx="minor">
            <a:schemeClr val="dk1"/>
          </a:fontRef>
        </p:style>
        <p:txBody>
          <a:bodyPr>
            <a:noAutofit/>
          </a:bodyPr>
          <a:lstStyle/>
          <a:p>
            <a:pPr marL="0" indent="0" algn="l" rtl="0">
              <a:buNone/>
            </a:pPr>
            <a:r>
              <a:rPr lang="en-US" sz="1400" dirty="0">
                <a:solidFill>
                  <a:schemeClr val="accent6">
                    <a:lumMod val="50000"/>
                  </a:schemeClr>
                </a:solidFill>
              </a:rPr>
              <a:t>It is the study of inheritance and variation. And the </a:t>
            </a:r>
          </a:p>
          <a:p>
            <a:pPr marL="0" indent="0" algn="l" rtl="0">
              <a:buNone/>
            </a:pPr>
            <a:r>
              <a:rPr lang="en-US" sz="1400" dirty="0">
                <a:solidFill>
                  <a:schemeClr val="accent6">
                    <a:lumMod val="50000"/>
                  </a:schemeClr>
                </a:solidFill>
              </a:rPr>
              <a:t>genetic information is encoded in DNA</a:t>
            </a:r>
            <a:r>
              <a:rPr lang="en-US" sz="1400" dirty="0"/>
              <a:t>.</a:t>
            </a:r>
          </a:p>
          <a:p>
            <a:pPr marL="0" indent="0" algn="l" rtl="0">
              <a:buNone/>
            </a:pPr>
            <a:r>
              <a:rPr lang="en-US" sz="1400" b="1" u="sng" dirty="0"/>
              <a:t>Function of genetic material</a:t>
            </a:r>
            <a:r>
              <a:rPr lang="en-US" sz="1400" dirty="0"/>
              <a:t>:</a:t>
            </a:r>
          </a:p>
          <a:p>
            <a:pPr marL="0" indent="0" algn="l" rtl="0">
              <a:buNone/>
            </a:pPr>
            <a:r>
              <a:rPr lang="en-US" sz="1400" dirty="0"/>
              <a:t>  1- Replication of the genome</a:t>
            </a:r>
          </a:p>
          <a:p>
            <a:pPr marL="0" indent="0" algn="l" rtl="0">
              <a:buNone/>
            </a:pPr>
            <a:r>
              <a:rPr lang="en-US" sz="1400" dirty="0"/>
              <a:t>  2- Expression of DNA to mRNA then to protein.</a:t>
            </a:r>
          </a:p>
          <a:p>
            <a:pPr marL="0" indent="0" algn="l" rtl="0">
              <a:buNone/>
            </a:pPr>
            <a:endParaRPr lang="ar-SA" sz="1400" dirty="0"/>
          </a:p>
        </p:txBody>
      </p:sp>
      <p:sp>
        <p:nvSpPr>
          <p:cNvPr id="4" name="Content Placeholder 3"/>
          <p:cNvSpPr>
            <a:spLocks noGrp="1"/>
          </p:cNvSpPr>
          <p:nvPr>
            <p:ph sz="half" idx="2"/>
          </p:nvPr>
        </p:nvSpPr>
        <p:spPr>
          <a:xfrm>
            <a:off x="122301" y="2121148"/>
            <a:ext cx="3729200" cy="2619582"/>
          </a:xfrm>
        </p:spPr>
        <p:style>
          <a:lnRef idx="2">
            <a:schemeClr val="accent1"/>
          </a:lnRef>
          <a:fillRef idx="1">
            <a:schemeClr val="lt1"/>
          </a:fillRef>
          <a:effectRef idx="0">
            <a:schemeClr val="accent1"/>
          </a:effectRef>
          <a:fontRef idx="minor">
            <a:schemeClr val="dk1"/>
          </a:fontRef>
        </p:style>
        <p:txBody>
          <a:bodyPr>
            <a:noAutofit/>
          </a:bodyPr>
          <a:lstStyle/>
          <a:p>
            <a:pPr marL="342900" indent="-342900" algn="l" rtl="0">
              <a:buFont typeface="+mj-lt"/>
              <a:buAutoNum type="arabicPeriod"/>
            </a:pPr>
            <a:r>
              <a:rPr lang="en-US" sz="1200" dirty="0">
                <a:solidFill>
                  <a:schemeClr val="tx1"/>
                </a:solidFill>
              </a:rPr>
              <a:t>Extra chromosomal DNA composed of double stranded-DNA.</a:t>
            </a:r>
          </a:p>
          <a:p>
            <a:pPr marL="342900" indent="-342900" algn="l" rtl="0">
              <a:buFont typeface="+mj-lt"/>
              <a:buAutoNum type="arabicPeriod"/>
            </a:pPr>
            <a:r>
              <a:rPr lang="en-US" sz="1200" dirty="0">
                <a:solidFill>
                  <a:schemeClr val="tx1"/>
                </a:solidFill>
              </a:rPr>
              <a:t>Found in most species of bacteria. </a:t>
            </a:r>
            <a:r>
              <a:rPr lang="en-US" sz="1200" dirty="0">
                <a:solidFill>
                  <a:schemeClr val="accent1"/>
                </a:solidFill>
              </a:rPr>
              <a:t>(especially Gram negative bacteria)</a:t>
            </a:r>
          </a:p>
          <a:p>
            <a:pPr marL="342900" indent="-342900" algn="l" rtl="0">
              <a:buFont typeface="+mj-lt"/>
              <a:buAutoNum type="arabicPeriod"/>
            </a:pPr>
            <a:r>
              <a:rPr lang="en-US" sz="1200" dirty="0">
                <a:solidFill>
                  <a:schemeClr val="tx1"/>
                </a:solidFill>
              </a:rPr>
              <a:t>Unknown </a:t>
            </a:r>
            <a:r>
              <a:rPr lang="en-US" sz="1200" dirty="0" err="1">
                <a:solidFill>
                  <a:schemeClr val="tx1"/>
                </a:solidFill>
              </a:rPr>
              <a:t>orgin</a:t>
            </a:r>
            <a:endParaRPr lang="en-US" sz="1200" dirty="0">
              <a:solidFill>
                <a:schemeClr val="tx1"/>
              </a:solidFill>
            </a:endParaRPr>
          </a:p>
          <a:p>
            <a:pPr marL="342900" indent="-342900" algn="l" rtl="0">
              <a:buFont typeface="+mj-lt"/>
              <a:buAutoNum type="arabicPeriod"/>
            </a:pPr>
            <a:r>
              <a:rPr lang="en-US" sz="1200" dirty="0">
                <a:solidFill>
                  <a:schemeClr val="tx1"/>
                </a:solidFill>
              </a:rPr>
              <a:t>Govern their own replication</a:t>
            </a:r>
          </a:p>
          <a:p>
            <a:pPr marL="0" indent="0" algn="l" rtl="0">
              <a:buNone/>
            </a:pPr>
            <a:r>
              <a:rPr lang="en-US" sz="1200" dirty="0">
                <a:solidFill>
                  <a:schemeClr val="tx1"/>
                </a:solidFill>
              </a:rPr>
              <a:t>Application :Genetic exchange, amplify genes</a:t>
            </a:r>
            <a:endParaRPr lang="ar-SA" sz="1200" dirty="0">
              <a:solidFill>
                <a:schemeClr val="tx1"/>
              </a:solidFill>
            </a:endParaRPr>
          </a:p>
          <a:p>
            <a:pPr marL="0" indent="0" algn="l" rtl="0">
              <a:buNone/>
            </a:pPr>
            <a:r>
              <a:rPr lang="en-US" sz="1200" dirty="0">
                <a:solidFill>
                  <a:schemeClr val="tx1"/>
                </a:solidFill>
              </a:rPr>
              <a:t> </a:t>
            </a:r>
            <a:r>
              <a:rPr lang="ar-SA" sz="1200" dirty="0">
                <a:solidFill>
                  <a:schemeClr val="accent1"/>
                </a:solidFill>
              </a:rPr>
              <a:t>تستخدم في الهندسة الوراثية*</a:t>
            </a:r>
            <a:endParaRPr lang="en-US" sz="1200" dirty="0">
              <a:solidFill>
                <a:schemeClr val="accent1"/>
              </a:solidFill>
            </a:endParaRPr>
          </a:p>
          <a:p>
            <a:pPr marL="0" indent="0" algn="l" rtl="0">
              <a:buNone/>
            </a:pPr>
            <a:r>
              <a:rPr lang="en-US" sz="1200" dirty="0">
                <a:solidFill>
                  <a:srgbClr val="FF0000"/>
                </a:solidFill>
              </a:rPr>
              <a:t>Transfer by conjugation.</a:t>
            </a:r>
          </a:p>
          <a:p>
            <a:pPr marL="0" indent="0" algn="l" rtl="0">
              <a:buNone/>
            </a:pPr>
            <a:r>
              <a:rPr lang="en-US" sz="1200" dirty="0">
                <a:solidFill>
                  <a:srgbClr val="FF0000"/>
                </a:solidFill>
              </a:rPr>
              <a:t>Contains 3 types:</a:t>
            </a:r>
          </a:p>
          <a:p>
            <a:pPr marL="0" indent="0" algn="l" rtl="0">
              <a:buNone/>
            </a:pPr>
            <a:endParaRPr lang="en-US" sz="1200" dirty="0">
              <a:solidFill>
                <a:schemeClr val="tx1"/>
              </a:solidFill>
            </a:endParaRPr>
          </a:p>
        </p:txBody>
      </p:sp>
      <p:sp>
        <p:nvSpPr>
          <p:cNvPr id="5" name="TextBox 4"/>
          <p:cNvSpPr txBox="1"/>
          <p:nvPr/>
        </p:nvSpPr>
        <p:spPr>
          <a:xfrm>
            <a:off x="2179461" y="1089025"/>
            <a:ext cx="2536314" cy="3693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spAutoFit/>
          </a:bodyPr>
          <a:lstStyle/>
          <a:p>
            <a:pPr algn="l" rtl="0"/>
            <a:r>
              <a:rPr lang="en-US" dirty="0">
                <a:solidFill>
                  <a:schemeClr val="tx2"/>
                </a:solidFill>
              </a:rPr>
              <a:t>Types of DNA in bacteria</a:t>
            </a:r>
          </a:p>
        </p:txBody>
      </p:sp>
      <p:sp>
        <p:nvSpPr>
          <p:cNvPr id="6" name="TextBox 5"/>
          <p:cNvSpPr txBox="1"/>
          <p:nvPr/>
        </p:nvSpPr>
        <p:spPr>
          <a:xfrm>
            <a:off x="3934441" y="2133619"/>
            <a:ext cx="3516044" cy="2052870"/>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marL="342900" indent="-342900" algn="l" rtl="0">
              <a:lnSpc>
                <a:spcPct val="90000"/>
              </a:lnSpc>
              <a:buFont typeface="+mj-lt"/>
              <a:buAutoNum type="arabicPeriod"/>
            </a:pPr>
            <a:r>
              <a:rPr lang="en-US" altLang="ar-SA" sz="1400" dirty="0">
                <a:solidFill>
                  <a:schemeClr val="tx1"/>
                </a:solidFill>
              </a:rPr>
              <a:t>Haploid </a:t>
            </a:r>
            <a:r>
              <a:rPr lang="en-US" altLang="ar-SA" sz="1400" dirty="0">
                <a:solidFill>
                  <a:schemeClr val="accent1"/>
                </a:solidFill>
              </a:rPr>
              <a:t>(1n)</a:t>
            </a:r>
            <a:r>
              <a:rPr lang="en-US" altLang="ar-SA" sz="1400" dirty="0">
                <a:solidFill>
                  <a:schemeClr val="tx1"/>
                </a:solidFill>
              </a:rPr>
              <a:t>, circular molecule of double stranded- DNA attached to cell membrane. No nuclear membrane </a:t>
            </a:r>
            <a:r>
              <a:rPr lang="en-US" altLang="ar-SA" sz="1400" b="1" dirty="0">
                <a:solidFill>
                  <a:schemeClr val="tx1"/>
                </a:solidFill>
              </a:rPr>
              <a:t>.</a:t>
            </a:r>
            <a:endParaRPr lang="en-US" altLang="ar-SA" sz="1400" dirty="0">
              <a:solidFill>
                <a:schemeClr val="tx1"/>
              </a:solidFill>
            </a:endParaRPr>
          </a:p>
          <a:p>
            <a:pPr marL="342900" indent="-342900" algn="l" rtl="0">
              <a:lnSpc>
                <a:spcPct val="90000"/>
              </a:lnSpc>
              <a:buFont typeface="+mj-lt"/>
              <a:buAutoNum type="arabicPeriod"/>
            </a:pPr>
            <a:r>
              <a:rPr lang="en-US" altLang="ar-SA" sz="1400" dirty="0">
                <a:solidFill>
                  <a:schemeClr val="tx1"/>
                </a:solidFill>
              </a:rPr>
              <a:t>DNA a double helical structure, genetic code in Purine and Pyrimidine bases of nucleotides that makes DNA strand.</a:t>
            </a:r>
          </a:p>
          <a:p>
            <a:pPr marL="342900" indent="-342900" algn="l" rtl="0">
              <a:lnSpc>
                <a:spcPct val="90000"/>
              </a:lnSpc>
              <a:buFont typeface="+mj-lt"/>
              <a:buAutoNum type="arabicPeriod"/>
            </a:pPr>
            <a:r>
              <a:rPr lang="en-US" altLang="ar-SA" sz="1400" dirty="0">
                <a:solidFill>
                  <a:schemeClr val="tx1"/>
                </a:solidFill>
              </a:rPr>
              <a:t>3 bases comprise one code</a:t>
            </a:r>
            <a:r>
              <a:rPr lang="en-US" altLang="ar-SA" sz="1400" dirty="0">
                <a:solidFill>
                  <a:schemeClr val="accent1"/>
                </a:solidFill>
              </a:rPr>
              <a:t> (codon),</a:t>
            </a:r>
            <a:r>
              <a:rPr lang="en-US" altLang="ar-SA" sz="1400" dirty="0">
                <a:solidFill>
                  <a:schemeClr val="tx1"/>
                </a:solidFill>
              </a:rPr>
              <a:t> each triplet codon codes for one amino acid.</a:t>
            </a:r>
          </a:p>
          <a:p>
            <a:pPr algn="ctr" rtl="0">
              <a:lnSpc>
                <a:spcPct val="90000"/>
              </a:lnSpc>
            </a:pPr>
            <a:r>
              <a:rPr lang="en-US" altLang="ar-SA" sz="1400" u="sng" dirty="0">
                <a:solidFill>
                  <a:srgbClr val="FF0000"/>
                </a:solidFill>
              </a:rPr>
              <a:t>Replication is by binary fission.</a:t>
            </a:r>
          </a:p>
          <a:p>
            <a:pPr algn="l" rtl="0"/>
            <a:endParaRPr lang="en-US" sz="1400" dirty="0">
              <a:solidFill>
                <a:schemeClr val="tx1"/>
              </a:solidFill>
            </a:endParaRPr>
          </a:p>
        </p:txBody>
      </p:sp>
      <p:sp>
        <p:nvSpPr>
          <p:cNvPr id="14" name="TextBox 13"/>
          <p:cNvSpPr txBox="1"/>
          <p:nvPr/>
        </p:nvSpPr>
        <p:spPr>
          <a:xfrm rot="10800000" flipV="1">
            <a:off x="224322" y="1663012"/>
            <a:ext cx="3174521" cy="369332"/>
          </a:xfrm>
          <a:prstGeom prst="rect">
            <a:avLst/>
          </a:prstGeom>
          <a:noFill/>
        </p:spPr>
        <p:txBody>
          <a:bodyPr wrap="square" rtlCol="1">
            <a:spAutoFit/>
          </a:bodyPr>
          <a:lstStyle/>
          <a:p>
            <a:pPr algn="l" rtl="0"/>
            <a:r>
              <a:rPr lang="en-US" dirty="0">
                <a:solidFill>
                  <a:schemeClr val="tx2"/>
                </a:solidFill>
              </a:rPr>
              <a:t>Plasmids – extra chromosomal</a:t>
            </a:r>
            <a:endParaRPr lang="ar-SA" dirty="0">
              <a:solidFill>
                <a:schemeClr val="tx2"/>
              </a:solidFill>
            </a:endParaRPr>
          </a:p>
        </p:txBody>
      </p:sp>
      <p:sp>
        <p:nvSpPr>
          <p:cNvPr id="15" name="TextBox 14"/>
          <p:cNvSpPr txBox="1"/>
          <p:nvPr/>
        </p:nvSpPr>
        <p:spPr>
          <a:xfrm>
            <a:off x="4707507" y="1663012"/>
            <a:ext cx="1699007" cy="369332"/>
          </a:xfrm>
          <a:prstGeom prst="rect">
            <a:avLst/>
          </a:prstGeom>
          <a:noFill/>
        </p:spPr>
        <p:txBody>
          <a:bodyPr wrap="square" rtlCol="1">
            <a:spAutoFit/>
          </a:bodyPr>
          <a:lstStyle/>
          <a:p>
            <a:pPr algn="l" rtl="0"/>
            <a:r>
              <a:rPr lang="en-US" dirty="0">
                <a:solidFill>
                  <a:schemeClr val="tx2"/>
                </a:solidFill>
              </a:rPr>
              <a:t>Chromosomal</a:t>
            </a:r>
            <a:endParaRPr lang="ar-SA" dirty="0">
              <a:solidFill>
                <a:schemeClr val="tx2"/>
              </a:solidFill>
            </a:endParaRPr>
          </a:p>
        </p:txBody>
      </p:sp>
      <p:sp>
        <p:nvSpPr>
          <p:cNvPr id="21" name="TextBox 20"/>
          <p:cNvSpPr txBox="1"/>
          <p:nvPr/>
        </p:nvSpPr>
        <p:spPr>
          <a:xfrm>
            <a:off x="122301" y="5540387"/>
            <a:ext cx="2757290" cy="830997"/>
          </a:xfrm>
          <a:prstGeom prst="rect">
            <a:avLst/>
          </a:prstGeom>
          <a:ln>
            <a:noFill/>
          </a:ln>
          <a:effectLst>
            <a:outerShdw blurRad="44450" dist="27940" dir="5400000" algn="ctr">
              <a:srgbClr val="000000">
                <a:alpha val="32000"/>
              </a:srgbClr>
            </a:outerShdw>
          </a:effectLst>
        </p:spPr>
        <p:style>
          <a:lnRef idx="2">
            <a:schemeClr val="accent1"/>
          </a:lnRef>
          <a:fillRef idx="1">
            <a:schemeClr val="lt1"/>
          </a:fillRef>
          <a:effectRef idx="0">
            <a:schemeClr val="accent1"/>
          </a:effectRef>
          <a:fontRef idx="minor">
            <a:schemeClr val="dk1"/>
          </a:fontRef>
        </p:style>
        <p:txBody>
          <a:bodyPr wrap="square" rtlCol="1">
            <a:spAutoFit/>
          </a:bodyPr>
          <a:lstStyle/>
          <a:p>
            <a:pPr algn="l" rtl="0"/>
            <a:r>
              <a:rPr lang="en-US" sz="1200" dirty="0">
                <a:solidFill>
                  <a:srgbClr val="FF0000"/>
                </a:solidFill>
              </a:rPr>
              <a:t>R-plasmids</a:t>
            </a:r>
            <a:r>
              <a:rPr lang="en-US" sz="1200" dirty="0">
                <a:solidFill>
                  <a:schemeClr val="accent2"/>
                </a:solidFill>
              </a:rPr>
              <a:t>:</a:t>
            </a:r>
            <a:r>
              <a:rPr lang="en-US" sz="1200" dirty="0">
                <a:solidFill>
                  <a:schemeClr val="tx1"/>
                </a:solidFill>
              </a:rPr>
              <a:t> genes code for antibiotic resistance particularly Gram negative bacteria</a:t>
            </a:r>
            <a:r>
              <a:rPr lang="en-US" sz="1200" dirty="0">
                <a:solidFill>
                  <a:srgbClr val="F98F1B"/>
                </a:solidFill>
              </a:rPr>
              <a:t>.</a:t>
            </a:r>
            <a:r>
              <a:rPr lang="ar-SA" sz="1200" dirty="0">
                <a:solidFill>
                  <a:schemeClr val="accent1"/>
                </a:solidFill>
              </a:rPr>
              <a:t> (بكتيريا تكتسب مقاومة لمضادات حيوية من بكتيريا غيرها)</a:t>
            </a:r>
            <a:endParaRPr lang="en-US" sz="1200" dirty="0">
              <a:solidFill>
                <a:schemeClr val="accent1"/>
              </a:solidFill>
            </a:endParaRPr>
          </a:p>
        </p:txBody>
      </p:sp>
      <p:sp>
        <p:nvSpPr>
          <p:cNvPr id="22" name="TextBox 21"/>
          <p:cNvSpPr txBox="1"/>
          <p:nvPr/>
        </p:nvSpPr>
        <p:spPr>
          <a:xfrm>
            <a:off x="86606" y="4785591"/>
            <a:ext cx="2147214" cy="646331"/>
          </a:xfrm>
          <a:prstGeom prst="rect">
            <a:avLst/>
          </a:prstGeom>
          <a:ln>
            <a:noFill/>
          </a:ln>
          <a:effectLst>
            <a:outerShdw blurRad="44450" dist="27940" dir="5400000" algn="ctr">
              <a:srgbClr val="000000">
                <a:alpha val="32000"/>
              </a:srgbClr>
            </a:outerShdw>
          </a:effectLst>
        </p:spPr>
        <p:style>
          <a:lnRef idx="2">
            <a:schemeClr val="accent1"/>
          </a:lnRef>
          <a:fillRef idx="1">
            <a:schemeClr val="lt1"/>
          </a:fillRef>
          <a:effectRef idx="0">
            <a:schemeClr val="accent1"/>
          </a:effectRef>
          <a:fontRef idx="minor">
            <a:schemeClr val="dk1"/>
          </a:fontRef>
        </p:style>
        <p:txBody>
          <a:bodyPr wrap="square" rtlCol="1">
            <a:spAutoFit/>
          </a:bodyPr>
          <a:lstStyle/>
          <a:p>
            <a:pPr algn="l" rtl="0"/>
            <a:r>
              <a:rPr lang="en-US" sz="1200" dirty="0">
                <a:ln w="0"/>
                <a:solidFill>
                  <a:srgbClr val="FF0000"/>
                </a:solidFill>
              </a:rPr>
              <a:t>Col-plasmids</a:t>
            </a:r>
            <a:r>
              <a:rPr lang="en-US" sz="1200" dirty="0">
                <a:ln w="0"/>
                <a:solidFill>
                  <a:schemeClr val="tx1"/>
                </a:solidFill>
              </a:rPr>
              <a:t>: in </a:t>
            </a:r>
            <a:r>
              <a:rPr lang="en-US" sz="1200" dirty="0" err="1">
                <a:ln w="0"/>
                <a:solidFill>
                  <a:schemeClr val="tx1"/>
                </a:solidFill>
              </a:rPr>
              <a:t>Enterobacteria</a:t>
            </a:r>
            <a:r>
              <a:rPr lang="en-US" sz="1200" dirty="0">
                <a:ln w="0"/>
                <a:solidFill>
                  <a:schemeClr val="tx1"/>
                </a:solidFill>
              </a:rPr>
              <a:t>, codes for extracellular toxins.</a:t>
            </a:r>
            <a:endParaRPr lang="ar-SA" sz="1200" dirty="0">
              <a:ln w="0"/>
              <a:solidFill>
                <a:schemeClr val="tx1"/>
              </a:solidFill>
            </a:endParaRPr>
          </a:p>
          <a:p>
            <a:pPr algn="l" rtl="0"/>
            <a:r>
              <a:rPr lang="ar-SA" sz="1200" dirty="0">
                <a:ln w="0"/>
                <a:solidFill>
                  <a:schemeClr val="tx1"/>
                </a:solidFill>
              </a:rPr>
              <a:t>(</a:t>
            </a:r>
            <a:r>
              <a:rPr lang="ar-SA" sz="1200" dirty="0">
                <a:ln w="0"/>
                <a:solidFill>
                  <a:schemeClr val="accent1"/>
                </a:solidFill>
              </a:rPr>
              <a:t>تقتل بكتيريا أخرى)</a:t>
            </a:r>
            <a:endParaRPr lang="en-US" sz="1200" dirty="0">
              <a:ln w="0"/>
              <a:solidFill>
                <a:schemeClr val="accent1"/>
              </a:solidFill>
            </a:endParaRPr>
          </a:p>
        </p:txBody>
      </p:sp>
      <p:sp>
        <p:nvSpPr>
          <p:cNvPr id="23" name="TextBox 22"/>
          <p:cNvSpPr txBox="1"/>
          <p:nvPr/>
        </p:nvSpPr>
        <p:spPr>
          <a:xfrm>
            <a:off x="2297345" y="4748022"/>
            <a:ext cx="1996551" cy="646331"/>
          </a:xfrm>
          <a:prstGeom prst="rect">
            <a:avLst/>
          </a:prstGeom>
          <a:ln>
            <a:noFill/>
          </a:ln>
          <a:effectLst>
            <a:outerShdw blurRad="44450" dist="27940" dir="5400000" algn="ctr">
              <a:srgbClr val="000000">
                <a:alpha val="32000"/>
              </a:srgbClr>
            </a:outerShdw>
          </a:effectLst>
        </p:spPr>
        <p:style>
          <a:lnRef idx="2">
            <a:schemeClr val="accent1"/>
          </a:lnRef>
          <a:fillRef idx="1">
            <a:schemeClr val="lt1"/>
          </a:fillRef>
          <a:effectRef idx="0">
            <a:schemeClr val="accent1"/>
          </a:effectRef>
          <a:fontRef idx="minor">
            <a:schemeClr val="dk1"/>
          </a:fontRef>
        </p:style>
        <p:txBody>
          <a:bodyPr wrap="square" rtlCol="1">
            <a:spAutoFit/>
          </a:bodyPr>
          <a:lstStyle/>
          <a:p>
            <a:pPr algn="l" rtl="0"/>
            <a:r>
              <a:rPr lang="en-US" sz="1200" dirty="0">
                <a:solidFill>
                  <a:srgbClr val="FF0000"/>
                </a:solidFill>
              </a:rPr>
              <a:t>F-plasmids: (fertility) </a:t>
            </a:r>
            <a:r>
              <a:rPr lang="en-US" sz="1200" dirty="0">
                <a:solidFill>
                  <a:schemeClr val="tx1"/>
                </a:solidFill>
              </a:rPr>
              <a:t>factor, transfer of chromosome during mating</a:t>
            </a:r>
            <a:r>
              <a:rPr lang="en-US" sz="1200" dirty="0">
                <a:solidFill>
                  <a:schemeClr val="accent2"/>
                </a:solidFill>
              </a:rPr>
              <a:t> .</a:t>
            </a:r>
          </a:p>
        </p:txBody>
      </p:sp>
      <p:sp>
        <p:nvSpPr>
          <p:cNvPr id="7" name="TextBox 6"/>
          <p:cNvSpPr txBox="1"/>
          <p:nvPr/>
        </p:nvSpPr>
        <p:spPr>
          <a:xfrm>
            <a:off x="166410" y="303653"/>
            <a:ext cx="1558873" cy="1169551"/>
          </a:xfrm>
          <a:prstGeom prst="rect">
            <a:avLst/>
          </a:prstGeom>
          <a:noFill/>
        </p:spPr>
        <p:txBody>
          <a:bodyPr wrap="square" rtlCol="0">
            <a:spAutoFit/>
          </a:bodyPr>
          <a:lstStyle/>
          <a:p>
            <a:pPr algn="l"/>
            <a:r>
              <a:rPr lang="en-US" sz="1400" dirty="0">
                <a:solidFill>
                  <a:schemeClr val="accent1"/>
                </a:solidFill>
              </a:rPr>
              <a:t>Note: </a:t>
            </a:r>
          </a:p>
          <a:p>
            <a:pPr algn="l"/>
            <a:r>
              <a:rPr lang="ar-SA" sz="1400" dirty="0">
                <a:solidFill>
                  <a:schemeClr val="accent1"/>
                </a:solidFill>
              </a:rPr>
              <a:t>البكتيريا تقدر تعيش بدون </a:t>
            </a:r>
            <a:r>
              <a:rPr lang="ar-SA" sz="1400" dirty="0" err="1">
                <a:solidFill>
                  <a:schemeClr val="accent1"/>
                </a:solidFill>
              </a:rPr>
              <a:t>بلازميد</a:t>
            </a:r>
            <a:r>
              <a:rPr lang="ar-SA" sz="1400" dirty="0">
                <a:solidFill>
                  <a:schemeClr val="accent1"/>
                </a:solidFill>
              </a:rPr>
              <a:t>، فهو يعطي البكتيريا صفات كمالية غير أساسية.</a:t>
            </a:r>
            <a:endParaRPr lang="en-US" sz="1400" dirty="0">
              <a:solidFill>
                <a:schemeClr val="accent1"/>
              </a:solidFill>
            </a:endParaRPr>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5820" y="4983327"/>
            <a:ext cx="3334995" cy="1808537"/>
          </a:xfrm>
          <a:prstGeom prst="rect">
            <a:avLst/>
          </a:prstGeom>
        </p:spPr>
      </p:pic>
      <p:sp>
        <p:nvSpPr>
          <p:cNvPr id="25" name="Content Placeholder 2"/>
          <p:cNvSpPr txBox="1">
            <a:spLocks/>
          </p:cNvSpPr>
          <p:nvPr/>
        </p:nvSpPr>
        <p:spPr>
          <a:xfrm>
            <a:off x="7553935" y="3262149"/>
            <a:ext cx="4451507" cy="1936189"/>
          </a:xfrm>
          <a:prstGeom prst="rect">
            <a:avLst/>
          </a:prstGeom>
        </p:spPr>
        <p:txBody>
          <a:bodyPr vert="horz" lIns="91440" tIns="45720" rIns="91440" bIns="45720" rtlCol="1">
            <a:normAutofit/>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solidFill>
                  <a:schemeClr val="accent6"/>
                </a:solidFill>
              </a:rPr>
              <a:t>Genotype</a:t>
            </a:r>
            <a:r>
              <a:rPr lang="en-US" sz="1400" dirty="0"/>
              <a:t>:  </a:t>
            </a:r>
            <a:r>
              <a:rPr lang="en-US" sz="1400" dirty="0">
                <a:solidFill>
                  <a:schemeClr val="accent6">
                    <a:lumMod val="50000"/>
                  </a:schemeClr>
                </a:solidFill>
              </a:rPr>
              <a:t>the complete set  of genetic determinants of an organism.</a:t>
            </a:r>
          </a:p>
          <a:p>
            <a:r>
              <a:rPr lang="en-US" sz="1400" dirty="0">
                <a:solidFill>
                  <a:schemeClr val="accent6"/>
                </a:solidFill>
              </a:rPr>
              <a:t>Phenotype</a:t>
            </a:r>
            <a:r>
              <a:rPr lang="en-US" sz="1400" dirty="0"/>
              <a:t>: </a:t>
            </a:r>
            <a:r>
              <a:rPr lang="en-US" sz="1400" dirty="0">
                <a:solidFill>
                  <a:schemeClr val="accent6">
                    <a:lumMod val="50000"/>
                  </a:schemeClr>
                </a:solidFill>
              </a:rPr>
              <a:t>expression of specific genetic material . </a:t>
            </a:r>
          </a:p>
          <a:p>
            <a:r>
              <a:rPr lang="en-US" sz="1400" dirty="0">
                <a:solidFill>
                  <a:schemeClr val="accent6"/>
                </a:solidFill>
              </a:rPr>
              <a:t>Wild type</a:t>
            </a:r>
            <a:r>
              <a:rPr lang="en-US" sz="1400" dirty="0"/>
              <a:t>:  </a:t>
            </a:r>
            <a:r>
              <a:rPr lang="en-US" sz="1400" dirty="0">
                <a:solidFill>
                  <a:schemeClr val="accent6">
                    <a:lumMod val="50000"/>
                  </a:schemeClr>
                </a:solidFill>
              </a:rPr>
              <a:t>reference (parent) strain</a:t>
            </a:r>
          </a:p>
          <a:p>
            <a:r>
              <a:rPr lang="en-US" sz="1400" dirty="0">
                <a:solidFill>
                  <a:schemeClr val="accent6"/>
                </a:solidFill>
              </a:rPr>
              <a:t>Mutant</a:t>
            </a:r>
            <a:r>
              <a:rPr lang="en-US" sz="1400" dirty="0"/>
              <a:t>: </a:t>
            </a:r>
            <a:r>
              <a:rPr lang="en-US" sz="1400" dirty="0">
                <a:solidFill>
                  <a:schemeClr val="accent6">
                    <a:lumMod val="50000"/>
                  </a:schemeClr>
                </a:solidFill>
              </a:rPr>
              <a:t>progeny with mutation.</a:t>
            </a:r>
          </a:p>
          <a:p>
            <a:endParaRPr lang="ar-SA" sz="1400" dirty="0"/>
          </a:p>
        </p:txBody>
      </p:sp>
      <p:sp>
        <p:nvSpPr>
          <p:cNvPr id="26" name="TextBox 25"/>
          <p:cNvSpPr txBox="1"/>
          <p:nvPr/>
        </p:nvSpPr>
        <p:spPr>
          <a:xfrm>
            <a:off x="5790475" y="5148843"/>
            <a:ext cx="1964147" cy="1569660"/>
          </a:xfrm>
          <a:prstGeom prst="rect">
            <a:avLst/>
          </a:prstGeom>
          <a:noFill/>
        </p:spPr>
        <p:txBody>
          <a:bodyPr wrap="square" rtlCol="0">
            <a:spAutoFit/>
          </a:bodyPr>
          <a:lstStyle/>
          <a:p>
            <a:pPr marL="0" algn="ctr" defTabSz="914400" rtl="0" eaLnBrk="1" latinLnBrk="0" hangingPunct="1"/>
            <a:r>
              <a:rPr lang="en-US" sz="1200" dirty="0">
                <a:solidFill>
                  <a:schemeClr val="accent1"/>
                </a:solidFill>
              </a:rPr>
              <a:t>Notes:</a:t>
            </a:r>
          </a:p>
          <a:p>
            <a:pPr algn="ctr" rtl="0"/>
            <a:r>
              <a:rPr lang="en-US" sz="1200" dirty="0">
                <a:solidFill>
                  <a:schemeClr val="accent1"/>
                </a:solidFill>
              </a:rPr>
              <a:t>Genotype:</a:t>
            </a:r>
            <a:r>
              <a:rPr lang="ar-SA" sz="1200" dirty="0">
                <a:solidFill>
                  <a:schemeClr val="accent1"/>
                </a:solidFill>
              </a:rPr>
              <a:t> </a:t>
            </a:r>
            <a:r>
              <a:rPr lang="en-US" sz="1200" dirty="0">
                <a:solidFill>
                  <a:schemeClr val="accent1"/>
                </a:solidFill>
              </a:rPr>
              <a:t>The genetic constitution (genome)   </a:t>
            </a:r>
            <a:r>
              <a:rPr lang="ar-SA" sz="1200" dirty="0">
                <a:solidFill>
                  <a:schemeClr val="accent1"/>
                </a:solidFill>
              </a:rPr>
              <a:t>النمط الجيني</a:t>
            </a:r>
          </a:p>
          <a:p>
            <a:pPr algn="ctr" rtl="0"/>
            <a:endParaRPr lang="en-US" sz="1200" dirty="0">
              <a:solidFill>
                <a:schemeClr val="accent1"/>
              </a:solidFill>
            </a:endParaRPr>
          </a:p>
          <a:p>
            <a:pPr algn="ctr" rtl="0"/>
            <a:r>
              <a:rPr lang="en-US" sz="1200" dirty="0">
                <a:solidFill>
                  <a:schemeClr val="accent1"/>
                </a:solidFill>
              </a:rPr>
              <a:t>Phenotype: Expressed features   </a:t>
            </a:r>
            <a:r>
              <a:rPr lang="ar-SA" sz="1200" dirty="0">
                <a:solidFill>
                  <a:schemeClr val="accent1"/>
                </a:solidFill>
              </a:rPr>
              <a:t>النمط الظاهري</a:t>
            </a:r>
            <a:endParaRPr lang="en-US" sz="1200" dirty="0">
              <a:solidFill>
                <a:schemeClr val="accent1"/>
              </a:solidFill>
            </a:endParaRPr>
          </a:p>
          <a:p>
            <a:pPr algn="ctr" rtl="0"/>
            <a:r>
              <a:rPr lang="en-US" sz="1200" dirty="0">
                <a:solidFill>
                  <a:schemeClr val="accent1"/>
                </a:solidFill>
              </a:rPr>
              <a:t> </a:t>
            </a:r>
          </a:p>
        </p:txBody>
      </p:sp>
    </p:spTree>
    <p:extLst>
      <p:ext uri="{BB962C8B-B14F-4D97-AF65-F5344CB8AC3E}">
        <p14:creationId xmlns:p14="http://schemas.microsoft.com/office/powerpoint/2010/main" val="1491037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845996" y="1667893"/>
            <a:ext cx="2944623" cy="2840982"/>
          </a:xfrm>
          <a:prstGeom prst="rect">
            <a:avLst/>
          </a:prstGeom>
        </p:spPr>
      </p:pic>
      <p:pic>
        <p:nvPicPr>
          <p:cNvPr id="6" name="Picture 5"/>
          <p:cNvPicPr>
            <a:picLocks noChangeAspect="1"/>
          </p:cNvPicPr>
          <p:nvPr/>
        </p:nvPicPr>
        <p:blipFill>
          <a:blip r:embed="rId3"/>
          <a:stretch>
            <a:fillRect/>
          </a:stretch>
        </p:blipFill>
        <p:spPr>
          <a:xfrm>
            <a:off x="6636673" y="1667893"/>
            <a:ext cx="4346825" cy="4983067"/>
          </a:xfrm>
          <a:prstGeom prst="rect">
            <a:avLst/>
          </a:prstGeom>
        </p:spPr>
      </p:pic>
      <p:sp>
        <p:nvSpPr>
          <p:cNvPr id="7" name="TextBox 6"/>
          <p:cNvSpPr txBox="1"/>
          <p:nvPr/>
        </p:nvSpPr>
        <p:spPr>
          <a:xfrm>
            <a:off x="4738778" y="758817"/>
            <a:ext cx="2988733" cy="584775"/>
          </a:xfrm>
          <a:prstGeom prst="rect">
            <a:avLst/>
          </a:prstGeom>
          <a:noFill/>
        </p:spPr>
        <p:txBody>
          <a:bodyPr wrap="square" rtlCol="1">
            <a:spAutoFit/>
          </a:bodyPr>
          <a:lstStyle/>
          <a:p>
            <a:pPr algn="l" rtl="0"/>
            <a:r>
              <a:rPr lang="en-US" sz="3200" dirty="0"/>
              <a:t>Plasmids</a:t>
            </a:r>
            <a:endParaRPr lang="ar-SA" sz="3200" dirty="0"/>
          </a:p>
        </p:txBody>
      </p:sp>
    </p:spTree>
    <p:extLst>
      <p:ext uri="{BB962C8B-B14F-4D97-AF65-F5344CB8AC3E}">
        <p14:creationId xmlns:p14="http://schemas.microsoft.com/office/powerpoint/2010/main" val="3722374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rtl="0"/>
            <a:r>
              <a:rPr lang="en-US" sz="3600" dirty="0"/>
              <a:t>Genetic variation in bacteria -1- Mutation </a:t>
            </a:r>
            <a:endParaRPr lang="ar-SA" sz="3600" dirty="0"/>
          </a:p>
        </p:txBody>
      </p:sp>
      <p:sp>
        <p:nvSpPr>
          <p:cNvPr id="3" name="Content Placeholder 2"/>
          <p:cNvSpPr>
            <a:spLocks noGrp="1"/>
          </p:cNvSpPr>
          <p:nvPr>
            <p:ph sz="half" idx="1"/>
          </p:nvPr>
        </p:nvSpPr>
        <p:spPr>
          <a:xfrm>
            <a:off x="838200" y="1620044"/>
            <a:ext cx="5181600" cy="2568954"/>
          </a:xfrm>
        </p:spPr>
        <p:txBody>
          <a:bodyPr>
            <a:normAutofit fontScale="92500" lnSpcReduction="20000"/>
          </a:bodyPr>
          <a:lstStyle/>
          <a:p>
            <a:pPr marL="0" indent="0" algn="l" rtl="0">
              <a:buNone/>
            </a:pPr>
            <a:r>
              <a:rPr lang="en-US" sz="2000" u="sng" dirty="0">
                <a:solidFill>
                  <a:schemeClr val="accent6"/>
                </a:solidFill>
              </a:rPr>
              <a:t>Mutation</a:t>
            </a:r>
            <a:r>
              <a:rPr lang="en-US" sz="2000" u="sng" dirty="0"/>
              <a:t> </a:t>
            </a:r>
            <a:endParaRPr lang="en-US" sz="1800" u="sng" dirty="0"/>
          </a:p>
          <a:p>
            <a:pPr marL="285750" indent="-285750" algn="l" rtl="0">
              <a:buFont typeface="Arial" panose="020B0604020202020204" pitchFamily="34" charset="0"/>
              <a:buChar char="•"/>
            </a:pPr>
            <a:r>
              <a:rPr lang="en-US" sz="1800" dirty="0"/>
              <a:t>Inheritable changes in the structure of genes (DNA).</a:t>
            </a:r>
          </a:p>
          <a:p>
            <a:pPr marL="285750" indent="-285750" algn="l" rtl="0">
              <a:buFont typeface="Arial" panose="020B0604020202020204" pitchFamily="34" charset="0"/>
              <a:buChar char="•"/>
            </a:pPr>
            <a:r>
              <a:rPr lang="en-US" sz="1800" dirty="0"/>
              <a:t>Chemical changes in one or more bases of DNA. </a:t>
            </a:r>
          </a:p>
          <a:p>
            <a:pPr marL="0" indent="0" rtl="0">
              <a:buNone/>
            </a:pPr>
            <a:r>
              <a:rPr lang="en-US" sz="1800" dirty="0">
                <a:solidFill>
                  <a:schemeClr val="accent1"/>
                </a:solidFill>
              </a:rPr>
              <a:t>(so their characteristics change)</a:t>
            </a:r>
          </a:p>
          <a:p>
            <a:pPr marL="0" indent="0" algn="l" rtl="0">
              <a:buNone/>
            </a:pPr>
            <a:r>
              <a:rPr lang="en-US" sz="1800" dirty="0"/>
              <a:t>Mutation /gene defect leads to alteration in:</a:t>
            </a:r>
          </a:p>
          <a:p>
            <a:pPr marL="285750" indent="-285750" algn="l" rtl="0">
              <a:buFont typeface="Arial" panose="020B0604020202020204" pitchFamily="34" charset="0"/>
              <a:buChar char="•"/>
            </a:pPr>
            <a:r>
              <a:rPr lang="en-US" sz="1800" dirty="0"/>
              <a:t> Transcription</a:t>
            </a:r>
          </a:p>
          <a:p>
            <a:pPr marL="285750" indent="-285750" algn="l" rtl="0">
              <a:buFont typeface="Arial" panose="020B0604020202020204" pitchFamily="34" charset="0"/>
              <a:buChar char="•"/>
            </a:pPr>
            <a:r>
              <a:rPr lang="en-US" sz="1800" dirty="0"/>
              <a:t>Amino acid sequences</a:t>
            </a:r>
          </a:p>
          <a:p>
            <a:pPr marL="285750" indent="-285750" algn="l" rtl="0">
              <a:buFont typeface="Arial" panose="020B0604020202020204" pitchFamily="34" charset="0"/>
              <a:buChar char="•"/>
            </a:pPr>
            <a:r>
              <a:rPr lang="en-US" sz="1800" dirty="0"/>
              <a:t>Function </a:t>
            </a:r>
            <a:r>
              <a:rPr lang="en-US" sz="1800" dirty="0" err="1"/>
              <a:t>eg</a:t>
            </a:r>
            <a:r>
              <a:rPr lang="en-US" sz="1800" dirty="0"/>
              <a:t>. Bacteria resistant to antibiotic.</a:t>
            </a:r>
          </a:p>
          <a:p>
            <a:pPr marL="0" indent="0" algn="l" rtl="0">
              <a:buNone/>
            </a:pPr>
            <a:endParaRPr lang="ar-SA" sz="1800" dirty="0"/>
          </a:p>
        </p:txBody>
      </p:sp>
      <p:sp>
        <p:nvSpPr>
          <p:cNvPr id="4" name="Content Placeholder 3"/>
          <p:cNvSpPr>
            <a:spLocks noGrp="1"/>
          </p:cNvSpPr>
          <p:nvPr>
            <p:ph sz="half" idx="2"/>
          </p:nvPr>
        </p:nvSpPr>
        <p:spPr>
          <a:xfrm>
            <a:off x="838200" y="4188998"/>
            <a:ext cx="4757382" cy="2446124"/>
          </a:xfrm>
        </p:spPr>
        <p:txBody>
          <a:bodyPr>
            <a:normAutofit fontScale="92500" lnSpcReduction="20000"/>
          </a:bodyPr>
          <a:lstStyle/>
          <a:p>
            <a:pPr marL="0" indent="0" rtl="0">
              <a:buNone/>
            </a:pPr>
            <a:r>
              <a:rPr lang="en-US" sz="1800" b="1" u="sng" dirty="0">
                <a:solidFill>
                  <a:schemeClr val="accent6"/>
                </a:solidFill>
              </a:rPr>
              <a:t>Depends on biological sequencing:</a:t>
            </a:r>
          </a:p>
          <a:p>
            <a:pPr marL="0" indent="0" algn="l" rtl="0">
              <a:buNone/>
            </a:pPr>
            <a:r>
              <a:rPr lang="en-US" sz="1800" dirty="0"/>
              <a:t>1- Resistance mutation: affect structure of cell protein. Main application in medical practice bacteria become resistant to antibiotics.</a:t>
            </a:r>
          </a:p>
          <a:p>
            <a:pPr marL="0" indent="0" algn="l" rtl="0">
              <a:buNone/>
            </a:pPr>
            <a:r>
              <a:rPr lang="en-US" sz="1800" dirty="0"/>
              <a:t>2- Auxotrophic mutation: affect biosynthetic enzyme resulting in a nutritional requirement of mutant cell.</a:t>
            </a:r>
          </a:p>
          <a:p>
            <a:pPr marL="0" indent="0" algn="l" rtl="0">
              <a:buNone/>
            </a:pPr>
            <a:r>
              <a:rPr lang="en-US" sz="1800" dirty="0"/>
              <a:t>3- Lethal mutation: leads to death of bacteria.</a:t>
            </a:r>
          </a:p>
          <a:p>
            <a:pPr marL="0" indent="0" algn="l" rtl="0">
              <a:buNone/>
            </a:pPr>
            <a:endParaRPr lang="ar-SA" sz="1800" dirty="0"/>
          </a:p>
        </p:txBody>
      </p:sp>
      <p:pic>
        <p:nvPicPr>
          <p:cNvPr id="5" name="Picture 4"/>
          <p:cNvPicPr>
            <a:picLocks noChangeAspect="1"/>
          </p:cNvPicPr>
          <p:nvPr/>
        </p:nvPicPr>
        <p:blipFill rotWithShape="1">
          <a:blip r:embed="rId2"/>
          <a:srcRect l="843" t="3393" r="1677" b="3673"/>
          <a:stretch/>
        </p:blipFill>
        <p:spPr>
          <a:xfrm>
            <a:off x="5513696" y="2462556"/>
            <a:ext cx="6346209" cy="3452883"/>
          </a:xfrm>
          <a:prstGeom prst="rect">
            <a:avLst/>
          </a:prstGeom>
        </p:spPr>
      </p:pic>
      <p:sp>
        <p:nvSpPr>
          <p:cNvPr id="6" name="TextBox 5"/>
          <p:cNvSpPr txBox="1"/>
          <p:nvPr/>
        </p:nvSpPr>
        <p:spPr>
          <a:xfrm>
            <a:off x="6341662" y="2093224"/>
            <a:ext cx="4890446" cy="369332"/>
          </a:xfrm>
          <a:prstGeom prst="rect">
            <a:avLst/>
          </a:prstGeom>
          <a:noFill/>
        </p:spPr>
        <p:txBody>
          <a:bodyPr wrap="square" rtlCol="1">
            <a:spAutoFit/>
          </a:bodyPr>
          <a:lstStyle/>
          <a:p>
            <a:pPr algn="l" rtl="0"/>
            <a:r>
              <a:rPr lang="en-US" dirty="0">
                <a:solidFill>
                  <a:srgbClr val="FF0000"/>
                </a:solidFill>
              </a:rPr>
              <a:t>Mutation Causes Antimicrobial Resistance</a:t>
            </a:r>
            <a:endParaRPr lang="ar-SA" dirty="0">
              <a:solidFill>
                <a:srgbClr val="FF0000"/>
              </a:solidFill>
            </a:endParaRPr>
          </a:p>
        </p:txBody>
      </p:sp>
    </p:spTree>
    <p:extLst>
      <p:ext uri="{BB962C8B-B14F-4D97-AF65-F5344CB8AC3E}">
        <p14:creationId xmlns:p14="http://schemas.microsoft.com/office/powerpoint/2010/main" val="2539573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sz="3600" dirty="0"/>
              <a:t>Genetic variation in bacteria -2- Gene transfer</a:t>
            </a:r>
            <a:endParaRPr lang="ar-SA" sz="3600" dirty="0"/>
          </a:p>
        </p:txBody>
      </p:sp>
      <p:graphicFrame>
        <p:nvGraphicFramePr>
          <p:cNvPr id="14" name="Content Placeholder 13"/>
          <p:cNvGraphicFramePr>
            <a:graphicFrameLocks noGrp="1"/>
          </p:cNvGraphicFramePr>
          <p:nvPr>
            <p:ph sz="half" idx="1"/>
            <p:extLst>
              <p:ext uri="{D42A27DB-BD31-4B8C-83A1-F6EECF244321}">
                <p14:modId xmlns:p14="http://schemas.microsoft.com/office/powerpoint/2010/main" val="3441380619"/>
              </p:ext>
            </p:extLst>
          </p:nvPr>
        </p:nvGraphicFramePr>
        <p:xfrm>
          <a:off x="838200" y="1467278"/>
          <a:ext cx="3474493" cy="20093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p:cNvSpPr>
            <a:spLocks noGrp="1"/>
          </p:cNvSpPr>
          <p:nvPr>
            <p:ph sz="half" idx="2"/>
          </p:nvPr>
        </p:nvSpPr>
        <p:spPr>
          <a:xfrm>
            <a:off x="6552299" y="1750863"/>
            <a:ext cx="5418160" cy="4875426"/>
          </a:xfrm>
        </p:spPr>
        <p:txBody>
          <a:bodyPr>
            <a:normAutofit/>
          </a:bodyPr>
          <a:lstStyle/>
          <a:p>
            <a:pPr marL="0" indent="0" algn="l" rtl="0">
              <a:buNone/>
            </a:pPr>
            <a:r>
              <a:rPr lang="en-US" sz="1800" dirty="0">
                <a:solidFill>
                  <a:schemeClr val="accent6"/>
                </a:solidFill>
              </a:rPr>
              <a:t>Transformation</a:t>
            </a:r>
            <a:r>
              <a:rPr lang="en-US" sz="1800" dirty="0"/>
              <a:t> </a:t>
            </a:r>
          </a:p>
          <a:p>
            <a:pPr marL="0" indent="0" algn="l" rtl="0">
              <a:buNone/>
            </a:pPr>
            <a:r>
              <a:rPr lang="en-US" sz="1600" dirty="0"/>
              <a:t>A fragment of exogenous naked bacterial DNA are</a:t>
            </a:r>
            <a:r>
              <a:rPr lang="en-US" sz="1600" dirty="0">
                <a:solidFill>
                  <a:srgbClr val="FF0000"/>
                </a:solidFill>
              </a:rPr>
              <a:t> </a:t>
            </a:r>
            <a:r>
              <a:rPr lang="en-US" sz="1600" u="sng" dirty="0">
                <a:solidFill>
                  <a:srgbClr val="FF0000"/>
                </a:solidFill>
              </a:rPr>
              <a:t>taken up and absorbed into recipient cells.</a:t>
            </a:r>
          </a:p>
          <a:p>
            <a:pPr marL="0" indent="0" algn="l" rtl="0">
              <a:buNone/>
            </a:pPr>
            <a:r>
              <a:rPr lang="en-US" sz="1600" dirty="0"/>
              <a:t>Common in </a:t>
            </a:r>
            <a:r>
              <a:rPr lang="en-US" sz="1600" i="1" dirty="0" err="1">
                <a:solidFill>
                  <a:srgbClr val="FF0000"/>
                </a:solidFill>
              </a:rPr>
              <a:t>Haemophilus</a:t>
            </a:r>
            <a:r>
              <a:rPr lang="en-US" sz="1600" i="1" dirty="0">
                <a:solidFill>
                  <a:srgbClr val="FF0000"/>
                </a:solidFill>
              </a:rPr>
              <a:t> </a:t>
            </a:r>
            <a:r>
              <a:rPr lang="en-US" sz="1600" i="1" dirty="0" err="1">
                <a:solidFill>
                  <a:srgbClr val="FF0000"/>
                </a:solidFill>
              </a:rPr>
              <a:t>influenzae</a:t>
            </a:r>
            <a:r>
              <a:rPr lang="en-US" sz="1600" i="1" dirty="0">
                <a:solidFill>
                  <a:srgbClr val="FF0000"/>
                </a:solidFill>
              </a:rPr>
              <a:t> &amp; Streptococcus </a:t>
            </a:r>
            <a:r>
              <a:rPr lang="en-US" sz="1600" dirty="0">
                <a:solidFill>
                  <a:srgbClr val="FF0000"/>
                </a:solidFill>
              </a:rPr>
              <a:t>pneumoniae </a:t>
            </a:r>
            <a:r>
              <a:rPr lang="en-US" sz="1600" dirty="0"/>
              <a:t>(</a:t>
            </a:r>
            <a:r>
              <a:rPr lang="en-US" sz="1600" dirty="0">
                <a:solidFill>
                  <a:schemeClr val="accent1"/>
                </a:solidFill>
              </a:rPr>
              <a:t>they are very pathogenic especially in children)</a:t>
            </a:r>
            <a:r>
              <a:rPr lang="en-US" sz="1600" dirty="0"/>
              <a:t>. Bacteria become resistant to Ampicillin.</a:t>
            </a:r>
          </a:p>
          <a:p>
            <a:pPr marL="0" indent="0" algn="l" rtl="0">
              <a:buNone/>
            </a:pPr>
            <a:endParaRPr lang="en-US" sz="1800" dirty="0"/>
          </a:p>
          <a:p>
            <a:pPr marL="0" indent="0" algn="l" rtl="0">
              <a:buNone/>
            </a:pPr>
            <a:r>
              <a:rPr lang="en-US" sz="1800" dirty="0">
                <a:solidFill>
                  <a:schemeClr val="accent6"/>
                </a:solidFill>
              </a:rPr>
              <a:t>Transduction</a:t>
            </a:r>
            <a:r>
              <a:rPr lang="en-US" sz="1800" dirty="0"/>
              <a:t> </a:t>
            </a:r>
          </a:p>
          <a:p>
            <a:pPr marL="0" indent="0" algn="l" rtl="0">
              <a:buNone/>
            </a:pPr>
            <a:r>
              <a:rPr lang="en-US" sz="1600" dirty="0"/>
              <a:t>Phage (</a:t>
            </a:r>
            <a:r>
              <a:rPr lang="en-US" sz="1600" dirty="0">
                <a:solidFill>
                  <a:schemeClr val="accent1"/>
                </a:solidFill>
              </a:rPr>
              <a:t>a virus that infects/attacks bacteria) </a:t>
            </a:r>
            <a:r>
              <a:rPr lang="en-US" sz="1600" dirty="0"/>
              <a:t>mediated transfer of genetic information </a:t>
            </a:r>
            <a:r>
              <a:rPr lang="en-US" sz="1600" u="sng" dirty="0"/>
              <a:t>from donor to recipient cells.</a:t>
            </a:r>
          </a:p>
          <a:p>
            <a:pPr marL="0" indent="0" algn="l" rtl="0">
              <a:buNone/>
            </a:pPr>
            <a:r>
              <a:rPr lang="en-US" sz="1600" dirty="0"/>
              <a:t>Example:  </a:t>
            </a:r>
            <a:endParaRPr lang="en-US" sz="1600" dirty="0">
              <a:solidFill>
                <a:srgbClr val="FF0000"/>
              </a:solidFill>
            </a:endParaRPr>
          </a:p>
          <a:p>
            <a:pPr marL="0" indent="0" algn="l" rtl="0">
              <a:buNone/>
            </a:pPr>
            <a:r>
              <a:rPr lang="en-US" sz="1600" b="1" dirty="0">
                <a:solidFill>
                  <a:srgbClr val="FF0000"/>
                </a:solidFill>
              </a:rPr>
              <a:t>Beta – Lactamase</a:t>
            </a:r>
            <a:r>
              <a:rPr lang="en-US" sz="1600" dirty="0">
                <a:solidFill>
                  <a:srgbClr val="FF0000"/>
                </a:solidFill>
              </a:rPr>
              <a:t> production in </a:t>
            </a:r>
            <a:r>
              <a:rPr lang="en-US" sz="1600" i="1" dirty="0">
                <a:solidFill>
                  <a:srgbClr val="FF0000"/>
                </a:solidFill>
              </a:rPr>
              <a:t>Staphylococcus  aureus </a:t>
            </a:r>
            <a:r>
              <a:rPr lang="en-US" sz="1600" dirty="0">
                <a:solidFill>
                  <a:srgbClr val="FF0000"/>
                </a:solidFill>
              </a:rPr>
              <a:t>:</a:t>
            </a:r>
          </a:p>
          <a:p>
            <a:pPr marL="0" indent="0" algn="l" rtl="0">
              <a:buNone/>
            </a:pPr>
            <a:r>
              <a:rPr lang="en-US" sz="1600" dirty="0"/>
              <a:t> </a:t>
            </a:r>
            <a:r>
              <a:rPr lang="en-US" sz="1600" dirty="0">
                <a:solidFill>
                  <a:srgbClr val="FF0000"/>
                </a:solidFill>
              </a:rPr>
              <a:t>Bacteria becomes resistant to penicillin</a:t>
            </a:r>
            <a:r>
              <a:rPr lang="en-US" sz="1600" dirty="0"/>
              <a:t>. </a:t>
            </a:r>
          </a:p>
          <a:p>
            <a:pPr marL="0" indent="0" algn="l" rtl="0">
              <a:buNone/>
            </a:pPr>
            <a:r>
              <a:rPr lang="en-US" sz="1600" dirty="0"/>
              <a:t>Toxin production by </a:t>
            </a:r>
            <a:r>
              <a:rPr lang="en-US" sz="1600" i="1" dirty="0"/>
              <a:t>Corynebacterium </a:t>
            </a:r>
            <a:r>
              <a:rPr lang="en-US" sz="1600" i="1" dirty="0" err="1"/>
              <a:t>diphtheriae</a:t>
            </a:r>
            <a:r>
              <a:rPr lang="en-US" sz="1600" i="1" dirty="0"/>
              <a:t>. </a:t>
            </a:r>
            <a:r>
              <a:rPr lang="en-US" sz="1600" dirty="0">
                <a:solidFill>
                  <a:schemeClr val="accent1"/>
                </a:solidFill>
              </a:rPr>
              <a:t>(it gets the genes needed for the production of the toxin from the phage)</a:t>
            </a:r>
            <a:endParaRPr lang="en-US" sz="1600" i="1" dirty="0">
              <a:solidFill>
                <a:schemeClr val="accent1"/>
              </a:solidFill>
            </a:endParaRPr>
          </a:p>
          <a:p>
            <a:pPr marL="0" indent="0" algn="l" rtl="0">
              <a:buNone/>
            </a:pPr>
            <a:endParaRPr lang="ar-SA" sz="1800" dirty="0"/>
          </a:p>
        </p:txBody>
      </p:sp>
      <p:pic>
        <p:nvPicPr>
          <p:cNvPr id="5" name="Picture 4"/>
          <p:cNvPicPr>
            <a:picLocks noChangeAspect="1"/>
          </p:cNvPicPr>
          <p:nvPr/>
        </p:nvPicPr>
        <p:blipFill>
          <a:blip r:embed="rId8"/>
          <a:stretch>
            <a:fillRect/>
          </a:stretch>
        </p:blipFill>
        <p:spPr>
          <a:xfrm>
            <a:off x="4030513" y="1184780"/>
            <a:ext cx="2356639" cy="2797802"/>
          </a:xfrm>
          <a:prstGeom prst="rect">
            <a:avLst/>
          </a:prstGeom>
        </p:spPr>
      </p:pic>
      <p:sp>
        <p:nvSpPr>
          <p:cNvPr id="7" name="TextBox 6"/>
          <p:cNvSpPr txBox="1"/>
          <p:nvPr/>
        </p:nvSpPr>
        <p:spPr>
          <a:xfrm>
            <a:off x="349370" y="3476674"/>
            <a:ext cx="5548952" cy="4124206"/>
          </a:xfrm>
          <a:prstGeom prst="rect">
            <a:avLst/>
          </a:prstGeom>
          <a:noFill/>
        </p:spPr>
        <p:txBody>
          <a:bodyPr wrap="square" rtlCol="1">
            <a:spAutoFit/>
          </a:bodyPr>
          <a:lstStyle/>
          <a:p>
            <a:pPr algn="l" rtl="0"/>
            <a:r>
              <a:rPr lang="en-US" dirty="0">
                <a:solidFill>
                  <a:schemeClr val="accent6"/>
                </a:solidFill>
              </a:rPr>
              <a:t>Conjugation</a:t>
            </a:r>
            <a:r>
              <a:rPr lang="en-US" dirty="0"/>
              <a:t>  </a:t>
            </a:r>
            <a:r>
              <a:rPr lang="en-US" dirty="0">
                <a:solidFill>
                  <a:schemeClr val="accent6">
                    <a:lumMod val="50000"/>
                  </a:schemeClr>
                </a:solidFill>
              </a:rPr>
              <a:t>is  the common way of transfer of genes resistant to antibiotics among bacteria in hospitals.</a:t>
            </a:r>
          </a:p>
          <a:p>
            <a:pPr algn="l" rtl="0"/>
            <a:endParaRPr lang="en-US" dirty="0"/>
          </a:p>
          <a:p>
            <a:pPr algn="l" rtl="0"/>
            <a:r>
              <a:rPr lang="en-US" sz="1600" dirty="0"/>
              <a:t>1- Major way bacteria acquire  additional genes.</a:t>
            </a:r>
            <a:r>
              <a:rPr lang="en-US" sz="1600" dirty="0">
                <a:solidFill>
                  <a:schemeClr val="accent1"/>
                </a:solidFill>
              </a:rPr>
              <a:t> (mainly gram negative bacteria)</a:t>
            </a:r>
          </a:p>
          <a:p>
            <a:pPr algn="l" rtl="0"/>
            <a:endParaRPr lang="en-US" sz="1600" dirty="0">
              <a:solidFill>
                <a:schemeClr val="accent1"/>
              </a:solidFill>
            </a:endParaRPr>
          </a:p>
          <a:p>
            <a:pPr algn="l" rtl="0"/>
            <a:r>
              <a:rPr lang="en-US" sz="1600" dirty="0"/>
              <a:t>2- </a:t>
            </a:r>
            <a:r>
              <a:rPr lang="en-US" sz="1600" b="1" dirty="0"/>
              <a:t>plasmid mediated (F factor -fertility)</a:t>
            </a:r>
          </a:p>
          <a:p>
            <a:pPr algn="l" rtl="0"/>
            <a:r>
              <a:rPr lang="en-US" sz="1600" dirty="0"/>
              <a:t>cell contact required and  genes reside in plasmid within</a:t>
            </a:r>
          </a:p>
          <a:p>
            <a:pPr algn="l" rtl="0"/>
            <a:r>
              <a:rPr lang="en-US" sz="1600" dirty="0"/>
              <a:t>donor cells transfer to recipient cell  </a:t>
            </a:r>
            <a:r>
              <a:rPr lang="en-US" sz="1600" dirty="0">
                <a:solidFill>
                  <a:schemeClr val="accent1"/>
                </a:solidFill>
              </a:rPr>
              <a:t>(mating).</a:t>
            </a:r>
          </a:p>
          <a:p>
            <a:pPr algn="l" rtl="0"/>
            <a:endParaRPr lang="en-US" sz="1600" dirty="0"/>
          </a:p>
          <a:p>
            <a:pPr algn="l" rtl="0"/>
            <a:r>
              <a:rPr lang="en-US" sz="1600" dirty="0"/>
              <a:t>3- Gene encode changes in surface  by producing a sex pilus .this  facilitates capture of F- cells and  the formation of a conjugation  bridge through which</a:t>
            </a:r>
            <a:r>
              <a:rPr lang="en-US" sz="1600" b="1" i="1" dirty="0"/>
              <a:t> </a:t>
            </a:r>
            <a:r>
              <a:rPr lang="en-US" sz="1600" b="1" i="1" dirty="0">
                <a:solidFill>
                  <a:srgbClr val="FF0000"/>
                </a:solidFill>
              </a:rPr>
              <a:t>DNA  passes from F +  into F-cells</a:t>
            </a:r>
            <a:r>
              <a:rPr lang="en-US" sz="1600" b="1" i="1" dirty="0"/>
              <a:t>.</a:t>
            </a:r>
          </a:p>
          <a:p>
            <a:pPr algn="l" rtl="0"/>
            <a:endParaRPr lang="ar-SA" sz="1600" dirty="0"/>
          </a:p>
          <a:p>
            <a:pPr algn="l" rtl="0"/>
            <a:endParaRPr lang="en-US" sz="1600" dirty="0"/>
          </a:p>
          <a:p>
            <a:pPr algn="l" rtl="0"/>
            <a:endParaRPr lang="en-US" sz="1600" dirty="0"/>
          </a:p>
        </p:txBody>
      </p:sp>
    </p:spTree>
    <p:extLst>
      <p:ext uri="{BB962C8B-B14F-4D97-AF65-F5344CB8AC3E}">
        <p14:creationId xmlns:p14="http://schemas.microsoft.com/office/powerpoint/2010/main" val="3394024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44230" y="4419576"/>
            <a:ext cx="5492972" cy="2290301"/>
          </a:xfrm>
          <a:prstGeom prst="rect">
            <a:avLst/>
          </a:prstGeom>
        </p:spPr>
      </p:pic>
      <p:pic>
        <p:nvPicPr>
          <p:cNvPr id="5" name="Content Placeholder 4"/>
          <p:cNvPicPr>
            <a:picLocks noGrp="1" noChangeAspect="1"/>
          </p:cNvPicPr>
          <p:nvPr>
            <p:ph sz="half" idx="2"/>
          </p:nvPr>
        </p:nvPicPr>
        <p:blipFill>
          <a:blip r:embed="rId3"/>
          <a:stretch>
            <a:fillRect/>
          </a:stretch>
        </p:blipFill>
        <p:spPr>
          <a:xfrm>
            <a:off x="444230" y="532262"/>
            <a:ext cx="4413662" cy="3986213"/>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t="1172"/>
          <a:stretch>
            <a:fillRect/>
          </a:stretch>
        </p:blipFill>
        <p:spPr bwMode="auto">
          <a:xfrm>
            <a:off x="7656394" y="1648927"/>
            <a:ext cx="4185930" cy="5060950"/>
          </a:xfrm>
          <a:prstGeom prst="rect">
            <a:avLst/>
          </a:prstGeom>
          <a:noFill/>
          <a:ln w="381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493765" y="1279595"/>
            <a:ext cx="2511188" cy="369332"/>
          </a:xfrm>
          <a:prstGeom prst="rect">
            <a:avLst/>
          </a:prstGeom>
          <a:noFill/>
        </p:spPr>
        <p:txBody>
          <a:bodyPr wrap="square" rtlCol="1">
            <a:spAutoFit/>
          </a:bodyPr>
          <a:lstStyle/>
          <a:p>
            <a:pPr algn="l" rtl="0"/>
            <a:r>
              <a:rPr lang="en-US" dirty="0">
                <a:solidFill>
                  <a:srgbClr val="FF0000"/>
                </a:solidFill>
              </a:rPr>
              <a:t>Conjugation</a:t>
            </a:r>
            <a:endParaRPr lang="ar-SA" dirty="0">
              <a:solidFill>
                <a:srgbClr val="FF0000"/>
              </a:solidFill>
            </a:endParaRPr>
          </a:p>
        </p:txBody>
      </p:sp>
      <p:sp>
        <p:nvSpPr>
          <p:cNvPr id="9" name="TextBox 8"/>
          <p:cNvSpPr txBox="1"/>
          <p:nvPr/>
        </p:nvSpPr>
        <p:spPr>
          <a:xfrm>
            <a:off x="1917369" y="162930"/>
            <a:ext cx="2320119" cy="369332"/>
          </a:xfrm>
          <a:prstGeom prst="rect">
            <a:avLst/>
          </a:prstGeom>
          <a:noFill/>
        </p:spPr>
        <p:txBody>
          <a:bodyPr wrap="square" rtlCol="1">
            <a:spAutoFit/>
          </a:bodyPr>
          <a:lstStyle/>
          <a:p>
            <a:pPr algn="l" rtl="0"/>
            <a:r>
              <a:rPr lang="en-US" dirty="0">
                <a:solidFill>
                  <a:srgbClr val="FF0000"/>
                </a:solidFill>
              </a:rPr>
              <a:t>Transduction</a:t>
            </a:r>
            <a:endParaRPr lang="ar-SA" dirty="0">
              <a:solidFill>
                <a:srgbClr val="FF0000"/>
              </a:solidFill>
            </a:endParaRPr>
          </a:p>
        </p:txBody>
      </p:sp>
      <p:sp>
        <p:nvSpPr>
          <p:cNvPr id="10" name="TextBox 9"/>
          <p:cNvSpPr txBox="1"/>
          <p:nvPr/>
        </p:nvSpPr>
        <p:spPr>
          <a:xfrm>
            <a:off x="5097083" y="4050244"/>
            <a:ext cx="2143836" cy="369332"/>
          </a:xfrm>
          <a:prstGeom prst="rect">
            <a:avLst/>
          </a:prstGeom>
          <a:noFill/>
        </p:spPr>
        <p:txBody>
          <a:bodyPr wrap="square" rtlCol="1">
            <a:spAutoFit/>
          </a:bodyPr>
          <a:lstStyle/>
          <a:p>
            <a:pPr algn="l" rtl="0"/>
            <a:r>
              <a:rPr lang="en-US" dirty="0">
                <a:solidFill>
                  <a:srgbClr val="FF0000"/>
                </a:solidFill>
              </a:rPr>
              <a:t>Transformation</a:t>
            </a:r>
            <a:endParaRPr lang="ar-SA" dirty="0">
              <a:solidFill>
                <a:srgbClr val="FF0000"/>
              </a:solidFill>
            </a:endParaRPr>
          </a:p>
        </p:txBody>
      </p:sp>
    </p:spTree>
    <p:extLst>
      <p:ext uri="{BB962C8B-B14F-4D97-AF65-F5344CB8AC3E}">
        <p14:creationId xmlns:p14="http://schemas.microsoft.com/office/powerpoint/2010/main" val="2089676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66006" y="460075"/>
            <a:ext cx="3193210" cy="1316877"/>
          </a:xfrm>
        </p:spPr>
        <p:txBody>
          <a:bodyPr>
            <a:normAutofit/>
          </a:bodyPr>
          <a:lstStyle/>
          <a:p>
            <a:pPr algn="l" rtl="0"/>
            <a:r>
              <a:rPr lang="en-US" sz="2000" dirty="0"/>
              <a:t>Genetic</a:t>
            </a:r>
            <a:r>
              <a:rPr lang="en-US" sz="2800" dirty="0"/>
              <a:t> </a:t>
            </a:r>
            <a:r>
              <a:rPr lang="en-US" sz="2000" dirty="0"/>
              <a:t>Recombination</a:t>
            </a:r>
            <a:r>
              <a:rPr lang="en-US" sz="2800" dirty="0"/>
              <a:t> </a:t>
            </a:r>
            <a:endParaRPr lang="ar-SA" sz="28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85009129"/>
              </p:ext>
            </p:extLst>
          </p:nvPr>
        </p:nvGraphicFramePr>
        <p:xfrm>
          <a:off x="1913627" y="505994"/>
          <a:ext cx="8484079" cy="36979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470140" y="2785279"/>
            <a:ext cx="7907548" cy="1877437"/>
          </a:xfrm>
          <a:prstGeom prst="rect">
            <a:avLst/>
          </a:prstGeom>
          <a:noFill/>
        </p:spPr>
        <p:txBody>
          <a:bodyPr wrap="square" rtlCol="0">
            <a:spAutoFit/>
          </a:bodyPr>
          <a:lstStyle/>
          <a:p>
            <a:pPr algn="l" rtl="0"/>
            <a:r>
              <a:rPr lang="en-US" sz="2000" dirty="0">
                <a:solidFill>
                  <a:schemeClr val="accent6"/>
                </a:solidFill>
              </a:rPr>
              <a:t>Transposable Elements</a:t>
            </a:r>
          </a:p>
          <a:p>
            <a:pPr algn="l" rtl="0"/>
            <a:endParaRPr lang="en-US" sz="1600" kern="1200" dirty="0">
              <a:solidFill>
                <a:schemeClr val="tx1"/>
              </a:solidFill>
              <a:latin typeface="+mn-lt"/>
              <a:ea typeface="+mn-ea"/>
              <a:cs typeface="+mn-cs"/>
            </a:endParaRPr>
          </a:p>
          <a:p>
            <a:pPr algn="l" rtl="0"/>
            <a:r>
              <a:rPr lang="en-US" sz="1600" dirty="0">
                <a:solidFill>
                  <a:schemeClr val="accent6">
                    <a:lumMod val="50000"/>
                  </a:schemeClr>
                </a:solidFill>
              </a:rPr>
              <a:t>Genetic units capable of mediating own transfer from chromosome to another, from location to other on the same chromosome or between plasmid and chromosome or phage DNA</a:t>
            </a:r>
          </a:p>
          <a:p>
            <a:pPr algn="l" rtl="0"/>
            <a:r>
              <a:rPr lang="en-US" sz="1600" dirty="0"/>
              <a:t>Types: </a:t>
            </a:r>
          </a:p>
          <a:p>
            <a:pPr algn="l" rtl="0"/>
            <a:r>
              <a:rPr lang="en-US" sz="1600" dirty="0"/>
              <a:t>1- Transposons</a:t>
            </a:r>
          </a:p>
          <a:p>
            <a:pPr algn="l" rtl="0"/>
            <a:r>
              <a:rPr lang="en-US" sz="1600" dirty="0"/>
              <a:t>2- Insertion sequence</a:t>
            </a:r>
          </a:p>
        </p:txBody>
      </p:sp>
      <p:graphicFrame>
        <p:nvGraphicFramePr>
          <p:cNvPr id="20" name="Diagram 19"/>
          <p:cNvGraphicFramePr/>
          <p:nvPr>
            <p:extLst>
              <p:ext uri="{D42A27DB-BD31-4B8C-83A1-F6EECF244321}">
                <p14:modId xmlns:p14="http://schemas.microsoft.com/office/powerpoint/2010/main" val="3221094252"/>
              </p:ext>
            </p:extLst>
          </p:nvPr>
        </p:nvGraphicFramePr>
        <p:xfrm>
          <a:off x="470140" y="5121493"/>
          <a:ext cx="4004094" cy="152659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1" name="Picture 20"/>
          <p:cNvPicPr>
            <a:picLocks noChangeAspect="1"/>
          </p:cNvPicPr>
          <p:nvPr/>
        </p:nvPicPr>
        <p:blipFill>
          <a:blip r:embed="rId13"/>
          <a:stretch>
            <a:fillRect/>
          </a:stretch>
        </p:blipFill>
        <p:spPr>
          <a:xfrm>
            <a:off x="5240736" y="4031412"/>
            <a:ext cx="5692875" cy="2583466"/>
          </a:xfrm>
          <a:prstGeom prst="rect">
            <a:avLst/>
          </a:prstGeom>
        </p:spPr>
      </p:pic>
    </p:spTree>
    <p:extLst>
      <p:ext uri="{BB962C8B-B14F-4D97-AF65-F5344CB8AC3E}">
        <p14:creationId xmlns:p14="http://schemas.microsoft.com/office/powerpoint/2010/main" val="2904561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rtl="0"/>
            <a:r>
              <a:rPr lang="en-US" dirty="0">
                <a:solidFill>
                  <a:schemeClr val="tx2"/>
                </a:solidFill>
              </a:rPr>
              <a:t>Quiz and references</a:t>
            </a:r>
            <a:endParaRPr lang="ar-SA" dirty="0">
              <a:solidFill>
                <a:schemeClr val="tx2"/>
              </a:solidFill>
            </a:endParaRPr>
          </a:p>
        </p:txBody>
      </p:sp>
      <p:sp>
        <p:nvSpPr>
          <p:cNvPr id="3" name="Content Placeholder 2"/>
          <p:cNvSpPr>
            <a:spLocks noGrp="1"/>
          </p:cNvSpPr>
          <p:nvPr>
            <p:ph idx="1"/>
          </p:nvPr>
        </p:nvSpPr>
        <p:spPr/>
        <p:txBody>
          <a:bodyPr>
            <a:normAutofit/>
          </a:bodyPr>
          <a:lstStyle/>
          <a:p>
            <a:pPr algn="l" rtl="0"/>
            <a:r>
              <a:rPr lang="en-US" altLang="ar-SA" sz="2400" b="1" i="1" dirty="0">
                <a:latin typeface="Footlight MT Light" panose="0204060206030A020304" pitchFamily="18" charset="0"/>
              </a:rPr>
              <a:t>Sherries</a:t>
            </a:r>
            <a:r>
              <a:rPr lang="en-US" altLang="ar-SA" sz="2400" b="1" dirty="0">
                <a:latin typeface="Footlight MT Light" panose="0204060206030A020304" pitchFamily="18" charset="0"/>
              </a:rPr>
              <a:t> Medical Microbiology, an Introduction to Infectious Diseases</a:t>
            </a:r>
            <a:r>
              <a:rPr lang="en-US" altLang="ar-SA" sz="2400" dirty="0">
                <a:latin typeface="Footlight MT Light" panose="0204060206030A020304" pitchFamily="18" charset="0"/>
              </a:rPr>
              <a:t>.  </a:t>
            </a:r>
          </a:p>
          <a:p>
            <a:pPr marL="0" indent="0" algn="l" rtl="0">
              <a:buNone/>
            </a:pPr>
            <a:r>
              <a:rPr lang="en-US" altLang="ar-SA" sz="2400" dirty="0">
                <a:latin typeface="Footlight MT Light" panose="0204060206030A020304" pitchFamily="18" charset="0"/>
              </a:rPr>
              <a:t>  Latest edition, Kenneth Ryan and George Ray. Publisher : McGraw Hill .</a:t>
            </a:r>
          </a:p>
          <a:p>
            <a:pPr algn="l" rtl="0"/>
            <a:r>
              <a:rPr lang="en-US" altLang="ar-SA" sz="2400" dirty="0">
                <a:latin typeface="Footlight MT Light" panose="0204060206030A020304" pitchFamily="18" charset="0"/>
                <a:hlinkClick r:id="rId2"/>
              </a:rPr>
              <a:t>bacteria genetics explained</a:t>
            </a:r>
            <a:r>
              <a:rPr lang="en-US" altLang="ar-SA" sz="2400" dirty="0">
                <a:latin typeface="Footlight MT Light" panose="0204060206030A020304" pitchFamily="18" charset="0"/>
              </a:rPr>
              <a:t> skip to 4:15</a:t>
            </a:r>
          </a:p>
          <a:p>
            <a:pPr algn="l" rtl="0"/>
            <a:endParaRPr lang="en-US" altLang="ar-SA" sz="2400" dirty="0">
              <a:latin typeface="Footlight MT Light" panose="0204060206030A020304" pitchFamily="18" charset="0"/>
            </a:endParaRPr>
          </a:p>
          <a:p>
            <a:pPr algn="l" rtl="0"/>
            <a:endParaRPr lang="ar-SA" altLang="ar-SA" sz="2400" dirty="0">
              <a:latin typeface="Footlight MT Light" panose="0204060206030A020304" pitchFamily="18" charset="0"/>
            </a:endParaRPr>
          </a:p>
          <a:p>
            <a:r>
              <a:rPr lang="en-US" altLang="ar-SA" sz="2400" dirty="0">
                <a:latin typeface="Footlight MT Light" panose="0204060206030A020304" pitchFamily="18" charset="0"/>
              </a:rPr>
              <a:t>https://www.onlinequizcreator.com/bacterial-structure-functions-genetics/quiz-312607</a:t>
            </a:r>
            <a:endParaRPr lang="ar-SA" altLang="ar-SA" sz="2400" dirty="0">
              <a:latin typeface="Footlight MT Light" panose="0204060206030A020304" pitchFamily="18" charset="0"/>
            </a:endParaRPr>
          </a:p>
          <a:p>
            <a:pPr algn="l" rtl="0"/>
            <a:endParaRPr lang="en-US" altLang="ar-SA" sz="2400" dirty="0">
              <a:latin typeface="Footlight MT Light" panose="0204060206030A020304" pitchFamily="18" charset="0"/>
            </a:endParaRPr>
          </a:p>
          <a:p>
            <a:pPr algn="l" rtl="0"/>
            <a:endParaRPr lang="en-US" altLang="ar-SA" sz="2400" dirty="0">
              <a:latin typeface="Footlight MT Light" panose="0204060206030A020304" pitchFamily="18" charset="0"/>
            </a:endParaRPr>
          </a:p>
          <a:p>
            <a:pPr marL="0" indent="0" algn="l" rtl="0">
              <a:buNone/>
            </a:pPr>
            <a:endParaRPr lang="en-US" altLang="ar-SA" sz="2400" dirty="0">
              <a:latin typeface="Footlight MT Light" panose="0204060206030A020304" pitchFamily="18" charset="0"/>
            </a:endParaRPr>
          </a:p>
          <a:p>
            <a:pPr marL="0" indent="0" algn="l" rtl="0">
              <a:buNone/>
            </a:pPr>
            <a:endParaRPr lang="ar-SA" sz="2400" dirty="0"/>
          </a:p>
        </p:txBody>
      </p:sp>
    </p:spTree>
    <p:extLst>
      <p:ext uri="{BB962C8B-B14F-4D97-AF65-F5344CB8AC3E}">
        <p14:creationId xmlns:p14="http://schemas.microsoft.com/office/powerpoint/2010/main" val="4126005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ar-SA" b="1" dirty="0">
                <a:solidFill>
                  <a:schemeClr val="bg2">
                    <a:lumMod val="75000"/>
                  </a:schemeClr>
                </a:solidFill>
                <a:latin typeface="Baskerville Old Face" panose="02020602080505020303" pitchFamily="18" charset="0"/>
              </a:rPr>
              <a:t>Objectives</a:t>
            </a:r>
            <a:endParaRPr lang="ar-SA" dirty="0"/>
          </a:p>
        </p:txBody>
      </p:sp>
      <p:sp>
        <p:nvSpPr>
          <p:cNvPr id="3" name="Content Placeholder 2"/>
          <p:cNvSpPr>
            <a:spLocks noGrp="1"/>
          </p:cNvSpPr>
          <p:nvPr>
            <p:ph idx="1"/>
          </p:nvPr>
        </p:nvSpPr>
        <p:spPr/>
        <p:txBody>
          <a:bodyPr>
            <a:normAutofit fontScale="85000" lnSpcReduction="20000"/>
          </a:bodyPr>
          <a:lstStyle/>
          <a:p>
            <a:pPr marL="457200" lvl="0" indent="-457200" algn="l" rtl="0">
              <a:buFont typeface="+mj-lt"/>
              <a:buAutoNum type="arabicPeriod"/>
            </a:pPr>
            <a:r>
              <a:rPr lang="en-US" dirty="0">
                <a:latin typeface="Baskerville Old Face" panose="02020602080505020303" pitchFamily="18" charset="0"/>
              </a:rPr>
              <a:t>Define the cellular organization of bacteria and  know the differences between Eukaryotes and Prokaryotes.</a:t>
            </a:r>
            <a:endParaRPr lang="ar-SA" dirty="0">
              <a:latin typeface="Baskerville Old Face" panose="02020602080505020303" pitchFamily="18" charset="0"/>
            </a:endParaRPr>
          </a:p>
          <a:p>
            <a:pPr marL="457200" lvl="0" indent="-457200" algn="l" rtl="0">
              <a:buFont typeface="+mj-lt"/>
              <a:buAutoNum type="arabicPeriod"/>
            </a:pPr>
            <a:r>
              <a:rPr lang="en-US" dirty="0">
                <a:latin typeface="Baskerville Old Face" panose="02020602080505020303" pitchFamily="18" charset="0"/>
              </a:rPr>
              <a:t>Know major structures of bacteria and its function.</a:t>
            </a:r>
            <a:endParaRPr lang="ar-SA" dirty="0">
              <a:latin typeface="Baskerville Old Face" panose="02020602080505020303" pitchFamily="18" charset="0"/>
            </a:endParaRPr>
          </a:p>
          <a:p>
            <a:pPr marL="457200" lvl="0" indent="-457200" algn="l" rtl="0">
              <a:buFont typeface="+mj-lt"/>
              <a:buAutoNum type="arabicPeriod"/>
            </a:pPr>
            <a:r>
              <a:rPr lang="en-US" dirty="0">
                <a:latin typeface="Baskerville Old Face" panose="02020602080505020303" pitchFamily="18" charset="0"/>
              </a:rPr>
              <a:t>Know the structure of cell wall of bacteria including the differences between Gram positive and Gram negative bacteria and main functions.</a:t>
            </a:r>
            <a:endParaRPr lang="ar-SA" dirty="0">
              <a:latin typeface="Baskerville Old Face" panose="02020602080505020303" pitchFamily="18" charset="0"/>
            </a:endParaRPr>
          </a:p>
          <a:p>
            <a:pPr marL="457200" lvl="0" indent="-457200" algn="l" rtl="0">
              <a:buFont typeface="+mj-lt"/>
              <a:buAutoNum type="arabicPeriod"/>
            </a:pPr>
            <a:r>
              <a:rPr lang="en-US" dirty="0">
                <a:latin typeface="Baskerville Old Face" panose="02020602080505020303" pitchFamily="18" charset="0"/>
              </a:rPr>
              <a:t>Know the external structures of bacteria with and functions .</a:t>
            </a:r>
            <a:endParaRPr lang="ar-SA" dirty="0">
              <a:latin typeface="Baskerville Old Face" panose="02020602080505020303" pitchFamily="18" charset="0"/>
            </a:endParaRPr>
          </a:p>
          <a:p>
            <a:pPr marL="457200" lvl="0" indent="-457200" algn="l" rtl="0">
              <a:buFont typeface="+mj-lt"/>
              <a:buAutoNum type="arabicPeriod"/>
            </a:pPr>
            <a:r>
              <a:rPr lang="en-US" dirty="0">
                <a:latin typeface="Baskerville Old Face" panose="02020602080505020303" pitchFamily="18" charset="0"/>
              </a:rPr>
              <a:t>Know the cytosol and internal structures of bacteria .</a:t>
            </a:r>
            <a:endParaRPr lang="ar-SA" dirty="0">
              <a:latin typeface="Baskerville Old Face" panose="02020602080505020303" pitchFamily="18" charset="0"/>
            </a:endParaRPr>
          </a:p>
          <a:p>
            <a:pPr marL="457200" lvl="0" indent="-457200" algn="l" rtl="0">
              <a:buFont typeface="+mj-lt"/>
              <a:buAutoNum type="arabicPeriod"/>
            </a:pPr>
            <a:r>
              <a:rPr lang="en-US" dirty="0">
                <a:latin typeface="Baskerville Old Face" panose="02020602080505020303" pitchFamily="18" charset="0"/>
              </a:rPr>
              <a:t>Describe bacterial spores and its application in the practice of medicine.</a:t>
            </a:r>
            <a:endParaRPr lang="ar-SA" dirty="0">
              <a:latin typeface="Baskerville Old Face" panose="02020602080505020303" pitchFamily="18" charset="0"/>
            </a:endParaRPr>
          </a:p>
          <a:p>
            <a:pPr marL="457200" lvl="0" indent="-457200" algn="l" rtl="0">
              <a:buFont typeface="+mj-lt"/>
              <a:buAutoNum type="arabicPeriod"/>
            </a:pPr>
            <a:r>
              <a:rPr lang="en-US" dirty="0">
                <a:latin typeface="Baskerville Old Face" panose="02020602080505020303" pitchFamily="18" charset="0"/>
              </a:rPr>
              <a:t>Know basic information about bacterial genetics and replication of bacteria .</a:t>
            </a:r>
            <a:endParaRPr lang="ar-SA" dirty="0">
              <a:latin typeface="Baskerville Old Face" panose="02020602080505020303" pitchFamily="18" charset="0"/>
            </a:endParaRPr>
          </a:p>
          <a:p>
            <a:pPr marL="457200" lvl="0" indent="-457200" algn="l" rtl="0">
              <a:buFont typeface="+mj-lt"/>
              <a:buAutoNum type="arabicPeriod"/>
            </a:pPr>
            <a:r>
              <a:rPr lang="en-US" dirty="0">
                <a:latin typeface="Baskerville Old Face" panose="02020602080505020303" pitchFamily="18" charset="0"/>
              </a:rPr>
              <a:t>Describe plasmids , its origin , types and its importance in clinical practice.</a:t>
            </a:r>
            <a:endParaRPr lang="ar-SA" dirty="0">
              <a:latin typeface="Baskerville Old Face" panose="02020602080505020303" pitchFamily="18" charset="0"/>
            </a:endParaRPr>
          </a:p>
          <a:p>
            <a:pPr marL="457200" lvl="0" indent="-457200" algn="l" rtl="0">
              <a:buFont typeface="+mj-lt"/>
              <a:buAutoNum type="arabicPeriod"/>
            </a:pPr>
            <a:r>
              <a:rPr lang="en-US" dirty="0">
                <a:latin typeface="Baskerville Old Face" panose="02020602080505020303" pitchFamily="18" charset="0"/>
              </a:rPr>
              <a:t>Recalls genetics variations, including  ; mutation and mechanisms of gene transfer and its implication on bacterial resistance to antimicrobial agents.</a:t>
            </a:r>
            <a:endParaRPr lang="ar-SA" dirty="0">
              <a:latin typeface="Baskerville Old Face" panose="02020602080505020303" pitchFamily="18" charset="0"/>
            </a:endParaRPr>
          </a:p>
          <a:p>
            <a:pPr algn="l" rtl="0"/>
            <a:endParaRPr lang="ar-SA" dirty="0"/>
          </a:p>
        </p:txBody>
      </p:sp>
    </p:spTree>
    <p:extLst>
      <p:ext uri="{BB962C8B-B14F-4D97-AF65-F5344CB8AC3E}">
        <p14:creationId xmlns:p14="http://schemas.microsoft.com/office/powerpoint/2010/main" val="3020580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83355" y="1548720"/>
            <a:ext cx="5617191" cy="4943854"/>
          </a:xfrm>
        </p:spPr>
        <p:txBody>
          <a:bodyPr>
            <a:normAutofit fontScale="90000"/>
          </a:bodyPr>
          <a:lstStyle/>
          <a:p>
            <a:pPr algn="ctr" rtl="0"/>
            <a:r>
              <a:rPr lang="en-US" dirty="0"/>
              <a:t>Team members:</a:t>
            </a:r>
            <a:br>
              <a:rPr lang="ar-SA" dirty="0"/>
            </a:br>
            <a:r>
              <a:rPr lang="en-US" dirty="0" err="1"/>
              <a:t>Ghadah</a:t>
            </a:r>
            <a:r>
              <a:rPr lang="en-US" dirty="0"/>
              <a:t> </a:t>
            </a:r>
            <a:r>
              <a:rPr lang="en-US" dirty="0" err="1"/>
              <a:t>alHaidari</a:t>
            </a:r>
            <a:br>
              <a:rPr lang="ar-SA" dirty="0"/>
            </a:br>
            <a:r>
              <a:rPr lang="en-US" dirty="0" err="1"/>
              <a:t>Noura</a:t>
            </a:r>
            <a:r>
              <a:rPr lang="en-US" dirty="0"/>
              <a:t> </a:t>
            </a:r>
            <a:r>
              <a:rPr lang="en-US" dirty="0" err="1"/>
              <a:t>AlKadi</a:t>
            </a:r>
            <a:br>
              <a:rPr lang="en-US" dirty="0"/>
            </a:br>
            <a:r>
              <a:rPr lang="en-US" dirty="0" err="1"/>
              <a:t>Renad</a:t>
            </a:r>
            <a:r>
              <a:rPr lang="en-US" dirty="0"/>
              <a:t> </a:t>
            </a:r>
            <a:r>
              <a:rPr lang="en-US" dirty="0" err="1"/>
              <a:t>AlMogren</a:t>
            </a:r>
            <a:br>
              <a:rPr lang="en-US" dirty="0"/>
            </a:br>
            <a:r>
              <a:rPr lang="en-US" dirty="0" err="1"/>
              <a:t>Esraa</a:t>
            </a:r>
            <a:r>
              <a:rPr lang="en-US" dirty="0"/>
              <a:t> </a:t>
            </a:r>
            <a:r>
              <a:rPr lang="en-US" dirty="0" err="1"/>
              <a:t>AlNzawi</a:t>
            </a:r>
            <a:br>
              <a:rPr lang="en-US" dirty="0"/>
            </a:br>
            <a:r>
              <a:rPr lang="en-US" dirty="0" err="1"/>
              <a:t>Hadeel</a:t>
            </a:r>
            <a:r>
              <a:rPr lang="en-US" dirty="0"/>
              <a:t> </a:t>
            </a:r>
            <a:r>
              <a:rPr lang="en-US" dirty="0" err="1"/>
              <a:t>Awartani</a:t>
            </a:r>
            <a:br>
              <a:rPr lang="en-US" dirty="0"/>
            </a:br>
            <a:r>
              <a:rPr lang="en-US" dirty="0" err="1"/>
              <a:t>Alaa</a:t>
            </a:r>
            <a:r>
              <a:rPr lang="en-US" dirty="0"/>
              <a:t>  </a:t>
            </a:r>
            <a:r>
              <a:rPr lang="en-US" dirty="0" err="1"/>
              <a:t>AlSowigh</a:t>
            </a:r>
            <a:br>
              <a:rPr lang="en-US" dirty="0"/>
            </a:br>
            <a:r>
              <a:rPr lang="en-US" dirty="0" err="1"/>
              <a:t>Elham</a:t>
            </a:r>
            <a:r>
              <a:rPr lang="en-US" dirty="0"/>
              <a:t>  </a:t>
            </a:r>
            <a:r>
              <a:rPr lang="en-US" dirty="0" err="1"/>
              <a:t>AlAlmy</a:t>
            </a:r>
            <a:br>
              <a:rPr lang="en-US" dirty="0"/>
            </a:br>
            <a:endParaRPr lang="ar-SA"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568292" cy="1473958"/>
          </a:xfrm>
          <a:prstGeom prst="rect">
            <a:avLst/>
          </a:prstGeom>
        </p:spPr>
      </p:pic>
      <p:sp>
        <p:nvSpPr>
          <p:cNvPr id="3" name="TextBox 2"/>
          <p:cNvSpPr txBox="1"/>
          <p:nvPr/>
        </p:nvSpPr>
        <p:spPr>
          <a:xfrm>
            <a:off x="2352136" y="296174"/>
            <a:ext cx="8154838" cy="369332"/>
          </a:xfrm>
          <a:prstGeom prst="rect">
            <a:avLst/>
          </a:prstGeom>
          <a:noFill/>
        </p:spPr>
        <p:txBody>
          <a:bodyPr wrap="square" rtlCol="0">
            <a:spAutoFit/>
          </a:bodyPr>
          <a:lstStyle/>
          <a:p>
            <a:pPr algn="ctr"/>
            <a:r>
              <a:rPr lang="ar-SA" dirty="0">
                <a:solidFill>
                  <a:schemeClr val="bg1">
                    <a:lumMod val="50000"/>
                  </a:schemeClr>
                </a:solidFill>
              </a:rPr>
              <a:t>لايقوى الإنسان في الحياة على هذه الأرض من دون أن يعاونه النّاس ويقفوا معه.</a:t>
            </a:r>
            <a:endParaRPr lang="en-US" sz="1800" kern="1200" dirty="0">
              <a:solidFill>
                <a:schemeClr val="bg1">
                  <a:lumMod val="50000"/>
                </a:schemeClr>
              </a:solidFill>
            </a:endParaRPr>
          </a:p>
        </p:txBody>
      </p:sp>
    </p:spTree>
    <p:extLst>
      <p:ext uri="{BB962C8B-B14F-4D97-AF65-F5344CB8AC3E}">
        <p14:creationId xmlns:p14="http://schemas.microsoft.com/office/powerpoint/2010/main" val="544815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853" y="119463"/>
            <a:ext cx="10645254" cy="1666785"/>
          </a:xfrm>
        </p:spPr>
        <p:txBody>
          <a:bodyPr/>
          <a:lstStyle/>
          <a:p>
            <a:pPr algn="l" rtl="0"/>
            <a:r>
              <a:rPr lang="en-US" dirty="0">
                <a:solidFill>
                  <a:schemeClr val="tx2"/>
                </a:solidFill>
              </a:rPr>
              <a:t>The Difference Between Prokaryotes and  Eukaryotes</a:t>
            </a:r>
            <a:endParaRPr lang="ar-SA" dirty="0">
              <a:solidFill>
                <a:schemeClr val="tx2"/>
              </a:solidFill>
            </a:endParaRPr>
          </a:p>
        </p:txBody>
      </p:sp>
      <p:graphicFrame>
        <p:nvGraphicFramePr>
          <p:cNvPr id="19" name="Table 18"/>
          <p:cNvGraphicFramePr>
            <a:graphicFrameLocks noGrp="1"/>
          </p:cNvGraphicFramePr>
          <p:nvPr>
            <p:extLst>
              <p:ext uri="{D42A27DB-BD31-4B8C-83A1-F6EECF244321}">
                <p14:modId xmlns:p14="http://schemas.microsoft.com/office/powerpoint/2010/main" val="1511751779"/>
              </p:ext>
            </p:extLst>
          </p:nvPr>
        </p:nvGraphicFramePr>
        <p:xfrm>
          <a:off x="6274239" y="1959312"/>
          <a:ext cx="5174868" cy="2514240"/>
        </p:xfrm>
        <a:graphic>
          <a:graphicData uri="http://schemas.openxmlformats.org/drawingml/2006/table">
            <a:tbl>
              <a:tblPr rtl="1" firstRow="1" bandRow="1">
                <a:tableStyleId>{8799B23B-EC83-4686-B30A-512413B5E67A}</a:tableStyleId>
              </a:tblPr>
              <a:tblGrid>
                <a:gridCol w="2587434">
                  <a:extLst>
                    <a:ext uri="{9D8B030D-6E8A-4147-A177-3AD203B41FA5}">
                      <a16:colId xmlns:a16="http://schemas.microsoft.com/office/drawing/2014/main" val="20000"/>
                    </a:ext>
                  </a:extLst>
                </a:gridCol>
                <a:gridCol w="2587434">
                  <a:extLst>
                    <a:ext uri="{9D8B030D-6E8A-4147-A177-3AD203B41FA5}">
                      <a16:colId xmlns:a16="http://schemas.microsoft.com/office/drawing/2014/main" val="20001"/>
                    </a:ext>
                  </a:extLst>
                </a:gridCol>
              </a:tblGrid>
              <a:tr h="337878">
                <a:tc>
                  <a:txBody>
                    <a:bodyPr/>
                    <a:lstStyle/>
                    <a:p>
                      <a:pPr algn="ctr" rtl="1"/>
                      <a:r>
                        <a:rPr lang="en-US" sz="1600" dirty="0"/>
                        <a:t>Eukaryotes</a:t>
                      </a:r>
                      <a:endParaRPr lang="ar-SA" sz="1600" dirty="0"/>
                    </a:p>
                  </a:txBody>
                  <a:tcPr/>
                </a:tc>
                <a:tc>
                  <a:txBody>
                    <a:bodyPr/>
                    <a:lstStyle/>
                    <a:p>
                      <a:pPr algn="ctr" rtl="1"/>
                      <a:r>
                        <a:rPr lang="en-US" sz="1600" dirty="0"/>
                        <a:t>Prokaryotes</a:t>
                      </a:r>
                      <a:endParaRPr lang="ar-SA" sz="1600" dirty="0"/>
                    </a:p>
                  </a:txBody>
                  <a:tcPr/>
                </a:tc>
                <a:extLst>
                  <a:ext uri="{0D108BD9-81ED-4DB2-BD59-A6C34878D82A}">
                    <a16:rowId xmlns:a16="http://schemas.microsoft.com/office/drawing/2014/main" val="10000"/>
                  </a:ext>
                </a:extLst>
              </a:tr>
              <a:tr h="337878">
                <a:tc>
                  <a:txBody>
                    <a:bodyPr/>
                    <a:lstStyle/>
                    <a:p>
                      <a:pPr algn="ctr" rtl="1"/>
                      <a:r>
                        <a:rPr lang="en-US" sz="1600" b="0" i="0" kern="1200" dirty="0">
                          <a:solidFill>
                            <a:schemeClr val="tx1"/>
                          </a:solidFill>
                          <a:effectLst/>
                          <a:latin typeface="+mn-lt"/>
                          <a:ea typeface="+mn-ea"/>
                          <a:cs typeface="+mn-cs"/>
                        </a:rPr>
                        <a:t>  Nucleus</a:t>
                      </a:r>
                      <a:endParaRPr lang="ar-SA" sz="1600" dirty="0"/>
                    </a:p>
                  </a:txBody>
                  <a:tcPr/>
                </a:tc>
                <a:tc>
                  <a:txBody>
                    <a:bodyPr/>
                    <a:lstStyle/>
                    <a:p>
                      <a:pPr algn="ctr" rtl="1"/>
                      <a:r>
                        <a:rPr lang="en-US" sz="1600" dirty="0"/>
                        <a:t>No nucleus</a:t>
                      </a:r>
                      <a:endParaRPr lang="ar-SA" sz="1600" dirty="0"/>
                    </a:p>
                  </a:txBody>
                  <a:tcPr/>
                </a:tc>
                <a:extLst>
                  <a:ext uri="{0D108BD9-81ED-4DB2-BD59-A6C34878D82A}">
                    <a16:rowId xmlns:a16="http://schemas.microsoft.com/office/drawing/2014/main" val="10001"/>
                  </a:ext>
                </a:extLst>
              </a:tr>
              <a:tr h="337878">
                <a:tc>
                  <a:txBody>
                    <a:bodyPr/>
                    <a:lstStyle/>
                    <a:p>
                      <a:pPr algn="ctr" rtl="1"/>
                      <a:r>
                        <a:rPr lang="en-US" sz="1600" dirty="0"/>
                        <a:t>Multicellular organism</a:t>
                      </a:r>
                      <a:endParaRPr lang="ar-SA" sz="1600" dirty="0"/>
                    </a:p>
                  </a:txBody>
                  <a:tcPr/>
                </a:tc>
                <a:tc>
                  <a:txBody>
                    <a:bodyPr/>
                    <a:lstStyle/>
                    <a:p>
                      <a:pPr algn="ctr" rtl="1"/>
                      <a:r>
                        <a:rPr lang="en-US" sz="1600" b="0" i="0" kern="1200" dirty="0">
                          <a:solidFill>
                            <a:schemeClr val="tx1"/>
                          </a:solidFill>
                          <a:effectLst/>
                          <a:latin typeface="+mn-lt"/>
                          <a:ea typeface="+mn-ea"/>
                          <a:cs typeface="+mn-cs"/>
                        </a:rPr>
                        <a:t>Unicellular organisms</a:t>
                      </a:r>
                      <a:endParaRPr lang="ar-SA" sz="1600" dirty="0"/>
                    </a:p>
                  </a:txBody>
                  <a:tcPr/>
                </a:tc>
                <a:extLst>
                  <a:ext uri="{0D108BD9-81ED-4DB2-BD59-A6C34878D82A}">
                    <a16:rowId xmlns:a16="http://schemas.microsoft.com/office/drawing/2014/main" val="10002"/>
                  </a:ext>
                </a:extLst>
              </a:tr>
              <a:tr h="337878">
                <a:tc>
                  <a:txBody>
                    <a:bodyPr/>
                    <a:lstStyle/>
                    <a:p>
                      <a:pPr algn="ctr" rtl="1"/>
                      <a:r>
                        <a:rPr lang="en-US" sz="1600" dirty="0"/>
                        <a:t>Undergo mitosis </a:t>
                      </a:r>
                      <a:endParaRPr lang="ar-SA" sz="1600" dirty="0"/>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1600" b="0" i="0" kern="1200" dirty="0">
                          <a:solidFill>
                            <a:schemeClr val="tx1"/>
                          </a:solidFill>
                          <a:effectLst/>
                          <a:latin typeface="+mn-lt"/>
                          <a:ea typeface="+mn-ea"/>
                          <a:cs typeface="+mn-cs"/>
                        </a:rPr>
                        <a:t>divide by binary fission</a:t>
                      </a:r>
                      <a:endParaRPr lang="ar-SA" sz="1600" dirty="0"/>
                    </a:p>
                  </a:txBody>
                  <a:tcPr/>
                </a:tc>
                <a:extLst>
                  <a:ext uri="{0D108BD9-81ED-4DB2-BD59-A6C34878D82A}">
                    <a16:rowId xmlns:a16="http://schemas.microsoft.com/office/drawing/2014/main" val="10003"/>
                  </a:ext>
                </a:extLst>
              </a:tr>
              <a:tr h="337878">
                <a:tc>
                  <a:txBody>
                    <a:bodyPr/>
                    <a:lstStyle/>
                    <a:p>
                      <a:pPr algn="ctr" rtl="1"/>
                      <a:r>
                        <a:rPr lang="en-US" sz="1600" b="0" i="0" kern="1200" dirty="0">
                          <a:solidFill>
                            <a:schemeClr val="tx1"/>
                          </a:solidFill>
                          <a:effectLst/>
                          <a:latin typeface="+mn-lt"/>
                          <a:ea typeface="+mn-ea"/>
                          <a:cs typeface="+mn-cs"/>
                        </a:rPr>
                        <a:t> Membrane-bound organelles</a:t>
                      </a:r>
                      <a:endParaRPr lang="ar-SA" sz="1600" dirty="0"/>
                    </a:p>
                  </a:txBody>
                  <a:tcPr/>
                </a:tc>
                <a:tc>
                  <a:txBody>
                    <a:bodyPr/>
                    <a:lstStyle/>
                    <a:p>
                      <a:pPr algn="ctr" rtl="1"/>
                      <a:r>
                        <a:rPr lang="en-US" sz="1600" dirty="0"/>
                        <a:t>No organelles</a:t>
                      </a:r>
                      <a:endParaRPr lang="ar-SA" sz="1600" dirty="0"/>
                    </a:p>
                  </a:txBody>
                  <a:tcPr/>
                </a:tc>
                <a:extLst>
                  <a:ext uri="{0D108BD9-81ED-4DB2-BD59-A6C34878D82A}">
                    <a16:rowId xmlns:a16="http://schemas.microsoft.com/office/drawing/2014/main" val="10004"/>
                  </a:ext>
                </a:extLst>
              </a:tr>
              <a:tr h="583608">
                <a:tc>
                  <a:txBody>
                    <a:bodyPr/>
                    <a:lstStyle/>
                    <a:p>
                      <a:pPr algn="ctr" rtl="1"/>
                      <a:r>
                        <a:rPr lang="en-US" sz="1600" b="0" i="0" kern="1200" dirty="0">
                          <a:solidFill>
                            <a:schemeClr val="tx1"/>
                          </a:solidFill>
                          <a:effectLst/>
                          <a:latin typeface="+mn-lt"/>
                          <a:ea typeface="+mn-ea"/>
                          <a:cs typeface="+mn-cs"/>
                        </a:rPr>
                        <a:t>Ten times the size of prokaryotic cells.</a:t>
                      </a:r>
                      <a:endParaRPr lang="ar-SA" sz="1600" dirty="0"/>
                    </a:p>
                  </a:txBody>
                  <a:tcPr/>
                </a:tc>
                <a:tc>
                  <a:txBody>
                    <a:bodyPr/>
                    <a:lstStyle/>
                    <a:p>
                      <a:pPr algn="ctr" rtl="1"/>
                      <a:r>
                        <a:rPr lang="en-US" sz="1600" dirty="0"/>
                        <a:t>Small</a:t>
                      </a:r>
                      <a:endParaRPr lang="ar-SA" sz="1600" dirty="0"/>
                    </a:p>
                  </a:txBody>
                  <a:tcPr/>
                </a:tc>
                <a:extLst>
                  <a:ext uri="{0D108BD9-81ED-4DB2-BD59-A6C34878D82A}">
                    <a16:rowId xmlns:a16="http://schemas.microsoft.com/office/drawing/2014/main" val="10005"/>
                  </a:ext>
                </a:extLst>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1052864684"/>
              </p:ext>
            </p:extLst>
          </p:nvPr>
        </p:nvGraphicFramePr>
        <p:xfrm>
          <a:off x="7307637" y="4646616"/>
          <a:ext cx="3108071" cy="1948605"/>
        </p:xfrm>
        <a:graphic>
          <a:graphicData uri="http://schemas.openxmlformats.org/drawingml/2006/table">
            <a:tbl>
              <a:tblPr rtl="1" firstRow="1" bandRow="1">
                <a:tableStyleId>{F5AB1C69-6EDB-4FF4-983F-18BD219EF322}</a:tableStyleId>
              </a:tblPr>
              <a:tblGrid>
                <a:gridCol w="3108071">
                  <a:extLst>
                    <a:ext uri="{9D8B030D-6E8A-4147-A177-3AD203B41FA5}">
                      <a16:colId xmlns:a16="http://schemas.microsoft.com/office/drawing/2014/main" val="20000"/>
                    </a:ext>
                  </a:extLst>
                </a:gridCol>
              </a:tblGrid>
              <a:tr h="348927">
                <a:tc>
                  <a:txBody>
                    <a:bodyPr/>
                    <a:lstStyle/>
                    <a:p>
                      <a:pPr algn="ctr" rtl="1"/>
                      <a:r>
                        <a:rPr lang="en-US" sz="1600" dirty="0"/>
                        <a:t>Similarities</a:t>
                      </a:r>
                      <a:endParaRPr lang="ar-SA" sz="1600" dirty="0"/>
                    </a:p>
                  </a:txBody>
                  <a:tcPr/>
                </a:tc>
                <a:extLst>
                  <a:ext uri="{0D108BD9-81ED-4DB2-BD59-A6C34878D82A}">
                    <a16:rowId xmlns:a16="http://schemas.microsoft.com/office/drawing/2014/main" val="10000"/>
                  </a:ext>
                </a:extLst>
              </a:tr>
              <a:tr h="569084">
                <a:tc>
                  <a:txBody>
                    <a:bodyPr/>
                    <a:lstStyle/>
                    <a:p>
                      <a:pPr algn="ctr" rtl="1"/>
                      <a:r>
                        <a:rPr lang="en-US" sz="1600" kern="1200" dirty="0">
                          <a:effectLst/>
                        </a:rPr>
                        <a:t>They both have DNA as their genetic material.</a:t>
                      </a:r>
                      <a:endParaRPr lang="ar-SA" sz="1600" dirty="0"/>
                    </a:p>
                  </a:txBody>
                  <a:tcPr/>
                </a:tc>
                <a:extLst>
                  <a:ext uri="{0D108BD9-81ED-4DB2-BD59-A6C34878D82A}">
                    <a16:rowId xmlns:a16="http://schemas.microsoft.com/office/drawing/2014/main" val="10001"/>
                  </a:ext>
                </a:extLst>
              </a:tr>
              <a:tr h="510279">
                <a:tc>
                  <a:txBody>
                    <a:bodyPr/>
                    <a:lstStyle/>
                    <a:p>
                      <a:pPr algn="ctr" rtl="1"/>
                      <a:r>
                        <a:rPr lang="en-US" sz="1600" kern="1200" dirty="0">
                          <a:effectLst/>
                        </a:rPr>
                        <a:t>They are both membrane bound</a:t>
                      </a:r>
                      <a:endParaRPr lang="ar-SA" sz="1600" dirty="0"/>
                    </a:p>
                  </a:txBody>
                  <a:tcPr/>
                </a:tc>
                <a:extLst>
                  <a:ext uri="{0D108BD9-81ED-4DB2-BD59-A6C34878D82A}">
                    <a16:rowId xmlns:a16="http://schemas.microsoft.com/office/drawing/2014/main" val="10002"/>
                  </a:ext>
                </a:extLst>
              </a:tr>
              <a:tr h="510279">
                <a:tc>
                  <a:txBody>
                    <a:bodyPr/>
                    <a:lstStyle/>
                    <a:p>
                      <a:pPr algn="ctr" rtl="0"/>
                      <a:r>
                        <a:rPr lang="en-US" sz="1600" kern="1200" dirty="0">
                          <a:effectLst/>
                        </a:rPr>
                        <a:t>They both have ribosome</a:t>
                      </a:r>
                      <a:endParaRPr lang="ar-SA" sz="1600" dirty="0"/>
                    </a:p>
                  </a:txBody>
                  <a:tcPr/>
                </a:tc>
                <a:extLst>
                  <a:ext uri="{0D108BD9-81ED-4DB2-BD59-A6C34878D82A}">
                    <a16:rowId xmlns:a16="http://schemas.microsoft.com/office/drawing/2014/main" val="10003"/>
                  </a:ext>
                </a:extLst>
              </a:tr>
            </a:tbl>
          </a:graphicData>
        </a:graphic>
      </p:graphicFrame>
      <p:pic>
        <p:nvPicPr>
          <p:cNvPr id="21" name="Picture 8"/>
          <p:cNvPicPr>
            <a:picLocks noChangeAspect="1" noChangeArrowheads="1"/>
          </p:cNvPicPr>
          <p:nvPr/>
        </p:nvPicPr>
        <p:blipFill>
          <a:blip r:embed="rId3">
            <a:lum contrast="-18000"/>
            <a:extLst>
              <a:ext uri="{28A0092B-C50C-407E-A947-70E740481C1C}">
                <a14:useLocalDpi xmlns:a14="http://schemas.microsoft.com/office/drawing/2010/main" val="0"/>
              </a:ext>
            </a:extLst>
          </a:blip>
          <a:srcRect/>
          <a:stretch>
            <a:fillRect/>
          </a:stretch>
        </p:blipFill>
        <p:spPr bwMode="auto">
          <a:xfrm>
            <a:off x="803853" y="1944160"/>
            <a:ext cx="4926841" cy="430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8032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56413" y="247546"/>
            <a:ext cx="3187700" cy="1449388"/>
          </a:xfrm>
        </p:spPr>
        <p:txBody>
          <a:bodyPr>
            <a:normAutofit/>
          </a:bodyPr>
          <a:lstStyle/>
          <a:p>
            <a:pPr marL="457200" marR="0" lvl="1" indent="0" defTabSz="914400" rtl="0" eaLnBrk="1" fontAlgn="auto" latinLnBrk="0" hangingPunct="1">
              <a:lnSpc>
                <a:spcPct val="100000"/>
              </a:lnSpc>
              <a:spcBef>
                <a:spcPts val="0"/>
              </a:spcBef>
              <a:spcAft>
                <a:spcPts val="0"/>
              </a:spcAft>
              <a:tabLst/>
              <a:defRPr/>
            </a:pPr>
            <a:r>
              <a:rPr kumimoji="0" lang="en-US" altLang="ar-SA" b="0" i="0" u="none" strike="noStrike" kern="1200" cap="none" spc="0" normalizeH="0" baseline="0" noProof="0" dirty="0">
                <a:ln>
                  <a:noFill/>
                </a:ln>
                <a:solidFill>
                  <a:schemeClr val="accent6">
                    <a:lumMod val="50000"/>
                  </a:schemeClr>
                </a:solidFill>
                <a:effectLst/>
                <a:uLnTx/>
                <a:uFillTx/>
                <a:latin typeface="Footlight MT Light" panose="0204060206030A020304" pitchFamily="18" charset="0"/>
                <a:ea typeface="+mn-ea"/>
                <a:cs typeface="Arial" panose="020B0604020202020204" pitchFamily="34" charset="0"/>
              </a:rPr>
              <a:t>Is a</a:t>
            </a:r>
            <a:r>
              <a:rPr kumimoji="0" lang="en-US" altLang="ar-SA" b="1" i="0" u="none" strike="noStrike" kern="1200" cap="none" spc="0" normalizeH="0" baseline="0" noProof="0" dirty="0">
                <a:ln>
                  <a:noFill/>
                </a:ln>
                <a:solidFill>
                  <a:schemeClr val="accent6">
                    <a:lumMod val="50000"/>
                  </a:schemeClr>
                </a:solidFill>
                <a:effectLst/>
                <a:uLnTx/>
                <a:uFillTx/>
                <a:latin typeface="Footlight MT Light" panose="0204060206030A020304" pitchFamily="18" charset="0"/>
                <a:ea typeface="+mn-ea"/>
                <a:cs typeface="Arial" panose="020B0604020202020204" pitchFamily="34" charset="0"/>
              </a:rPr>
              <a:t> </a:t>
            </a:r>
            <a:r>
              <a:rPr kumimoji="0" lang="en-US" altLang="ar-SA" i="0" u="sng" strike="noStrike" kern="1200" cap="none" spc="0" normalizeH="0" baseline="0" noProof="0" dirty="0">
                <a:ln>
                  <a:noFill/>
                </a:ln>
                <a:solidFill>
                  <a:schemeClr val="accent6">
                    <a:lumMod val="50000"/>
                  </a:schemeClr>
                </a:solidFill>
                <a:effectLst/>
                <a:uLnTx/>
                <a:uFillTx/>
                <a:latin typeface="Footlight MT Light" panose="0204060206030A020304" pitchFamily="18" charset="0"/>
                <a:ea typeface="+mn-ea"/>
                <a:cs typeface="Arial" panose="020B0604020202020204" pitchFamily="34" charset="0"/>
              </a:rPr>
              <a:t>heterogeneous</a:t>
            </a:r>
            <a:r>
              <a:rPr kumimoji="0" lang="en-US" altLang="ar-SA" b="0" i="0" u="none" strike="noStrike" kern="1200" cap="none" spc="0" normalizeH="0" baseline="0" noProof="0" dirty="0">
                <a:ln>
                  <a:noFill/>
                </a:ln>
                <a:solidFill>
                  <a:schemeClr val="accent6">
                    <a:lumMod val="50000"/>
                  </a:schemeClr>
                </a:solidFill>
                <a:effectLst/>
                <a:uLnTx/>
                <a:uFillTx/>
                <a:latin typeface="Footlight MT Light" panose="0204060206030A020304" pitchFamily="18" charset="0"/>
                <a:ea typeface="+mn-ea"/>
                <a:cs typeface="Arial" panose="020B0604020202020204" pitchFamily="34" charset="0"/>
              </a:rPr>
              <a:t> group of unicellular organisms , about 1-8 </a:t>
            </a:r>
            <a:r>
              <a:rPr kumimoji="0" lang="el-GR" altLang="ar-SA" b="0" i="0" u="none" strike="noStrike" kern="1200" cap="none" spc="0" normalizeH="0" baseline="0" noProof="0" dirty="0">
                <a:ln>
                  <a:noFill/>
                </a:ln>
                <a:solidFill>
                  <a:schemeClr val="accent6">
                    <a:lumMod val="50000"/>
                  </a:schemeClr>
                </a:solidFill>
                <a:effectLst/>
                <a:uLnTx/>
                <a:uFillTx/>
                <a:latin typeface="Calibri" panose="020F0502020204030204"/>
                <a:ea typeface="+mn-ea"/>
                <a:cs typeface="Arial" panose="020B0604020202020204" pitchFamily="34" charset="0"/>
              </a:rPr>
              <a:t>μ</a:t>
            </a:r>
            <a:r>
              <a:rPr kumimoji="0" lang="en-US" altLang="ar-SA" b="0" i="0" u="none" strike="noStrike" kern="1200" cap="none" spc="0" normalizeH="0" baseline="0" noProof="0" dirty="0">
                <a:ln>
                  <a:noFill/>
                </a:ln>
                <a:solidFill>
                  <a:schemeClr val="accent6">
                    <a:lumMod val="50000"/>
                  </a:schemeClr>
                </a:solidFill>
                <a:effectLst/>
                <a:uLnTx/>
                <a:uFillTx/>
                <a:latin typeface="Footlight MT Light" panose="0204060206030A020304" pitchFamily="18" charset="0"/>
                <a:ea typeface="+mn-ea"/>
                <a:cs typeface="Arial" panose="020B0604020202020204" pitchFamily="34" charset="0"/>
              </a:rPr>
              <a:t>m in diameter</a:t>
            </a:r>
            <a:br>
              <a:rPr kumimoji="0" lang="en-US" altLang="ar-SA" b="0" i="0" u="none" strike="noStrike" kern="1200" cap="none" spc="0" normalizeH="0" baseline="0" noProof="0" dirty="0">
                <a:ln>
                  <a:noFill/>
                </a:ln>
                <a:solidFill>
                  <a:schemeClr val="accent6">
                    <a:lumMod val="50000"/>
                  </a:schemeClr>
                </a:solidFill>
                <a:effectLst/>
                <a:uLnTx/>
                <a:uFillTx/>
                <a:latin typeface="Footlight MT Light" panose="0204060206030A020304" pitchFamily="18" charset="0"/>
                <a:ea typeface="+mn-ea"/>
                <a:cs typeface="Arial" panose="020B0604020202020204" pitchFamily="34" charset="0"/>
              </a:rPr>
            </a:br>
            <a:endParaRPr lang="ar-SA" sz="1600" dirty="0">
              <a:solidFill>
                <a:schemeClr val="accent6">
                  <a:lumMod val="50000"/>
                </a:schemeClr>
              </a:solidFill>
            </a:endParaRPr>
          </a:p>
        </p:txBody>
      </p:sp>
      <p:graphicFrame>
        <p:nvGraphicFramePr>
          <p:cNvPr id="10" name="Content Placeholder 6"/>
          <p:cNvGraphicFramePr>
            <a:graphicFrameLocks noGrp="1"/>
          </p:cNvGraphicFramePr>
          <p:nvPr>
            <p:ph idx="4294967295"/>
            <p:extLst>
              <p:ext uri="{D42A27DB-BD31-4B8C-83A1-F6EECF244321}">
                <p14:modId xmlns:p14="http://schemas.microsoft.com/office/powerpoint/2010/main" val="746072692"/>
              </p:ext>
            </p:extLst>
          </p:nvPr>
        </p:nvGraphicFramePr>
        <p:xfrm>
          <a:off x="2354938" y="1824410"/>
          <a:ext cx="4289425"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5446287" y="462883"/>
            <a:ext cx="5804453" cy="523220"/>
          </a:xfrm>
          <a:prstGeom prst="rect">
            <a:avLst/>
          </a:prstGeom>
          <a:noFill/>
        </p:spPr>
        <p:txBody>
          <a:bodyPr wrap="square" rtlCol="1">
            <a:spAutoFit/>
          </a:bodyPr>
          <a:lstStyle/>
          <a:p>
            <a:pPr algn="ctr"/>
            <a:r>
              <a:rPr lang="en-US" altLang="ar-SA" sz="2800" b="1" dirty="0">
                <a:latin typeface="Baskerville Old Face" panose="02020602080505020303" pitchFamily="18" charset="0"/>
              </a:rPr>
              <a:t>Arrangements of Bacteria:</a:t>
            </a:r>
            <a:endParaRPr lang="ar-SA" sz="2800" dirty="0">
              <a:latin typeface="Baskerville Old Face" panose="02020602080505020303" pitchFamily="18" charset="0"/>
            </a:endParaRPr>
          </a:p>
        </p:txBody>
      </p:sp>
      <p:sp>
        <p:nvSpPr>
          <p:cNvPr id="5" name="Rectangle 4"/>
          <p:cNvSpPr/>
          <p:nvPr/>
        </p:nvSpPr>
        <p:spPr>
          <a:xfrm>
            <a:off x="5297132" y="973569"/>
            <a:ext cx="6096000" cy="2308324"/>
          </a:xfrm>
          <a:prstGeom prst="rect">
            <a:avLst/>
          </a:prstGeom>
        </p:spPr>
        <p:txBody>
          <a:bodyPr>
            <a:spAutoFit/>
          </a:bodyPr>
          <a:lstStyle/>
          <a:p>
            <a:pPr algn="ctr"/>
            <a:r>
              <a:rPr lang="en-US" sz="2400" dirty="0"/>
              <a:t>Arrangements among Cocci:</a:t>
            </a:r>
          </a:p>
          <a:p>
            <a:pPr algn="ctr"/>
            <a:r>
              <a:rPr lang="en-US" sz="2400" dirty="0"/>
              <a:t>Pairs                               Diplococci</a:t>
            </a:r>
          </a:p>
          <a:p>
            <a:pPr algn="ctr"/>
            <a:r>
              <a:rPr lang="en-US" sz="2400" dirty="0"/>
              <a:t>Chains                            Streptococci</a:t>
            </a:r>
          </a:p>
          <a:p>
            <a:pPr algn="ctr"/>
            <a:r>
              <a:rPr lang="en-US" sz="2400" dirty="0"/>
              <a:t>Clusters                         Staphylococci</a:t>
            </a:r>
          </a:p>
          <a:p>
            <a:pPr algn="ctr"/>
            <a:r>
              <a:rPr lang="en-US" sz="2400" dirty="0"/>
              <a:t>In four                                     Tetrad</a:t>
            </a:r>
          </a:p>
          <a:p>
            <a:pPr algn="ctr"/>
            <a:r>
              <a:rPr lang="en-US" sz="2400" dirty="0"/>
              <a:t>Palisades                      Corynebacterium</a:t>
            </a:r>
          </a:p>
        </p:txBody>
      </p:sp>
      <p:graphicFrame>
        <p:nvGraphicFramePr>
          <p:cNvPr id="6" name="Content Placeholder 15"/>
          <p:cNvGraphicFramePr>
            <a:graphicFrameLocks/>
          </p:cNvGraphicFramePr>
          <p:nvPr>
            <p:extLst>
              <p:ext uri="{D42A27DB-BD31-4B8C-83A1-F6EECF244321}">
                <p14:modId xmlns:p14="http://schemas.microsoft.com/office/powerpoint/2010/main" val="1183111965"/>
              </p:ext>
            </p:extLst>
          </p:nvPr>
        </p:nvGraphicFramePr>
        <p:xfrm>
          <a:off x="-1457665" y="1835354"/>
          <a:ext cx="6096844" cy="418962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Oval 6"/>
          <p:cNvSpPr/>
          <p:nvPr/>
        </p:nvSpPr>
        <p:spPr>
          <a:xfrm>
            <a:off x="423118" y="233557"/>
            <a:ext cx="1957588" cy="1093416"/>
          </a:xfrm>
          <a:prstGeom prst="ellipse">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ar-SA" dirty="0">
              <a:solidFill>
                <a:srgbClr val="FFC000"/>
              </a:solidFill>
            </a:endParaRPr>
          </a:p>
        </p:txBody>
      </p:sp>
      <p:sp>
        <p:nvSpPr>
          <p:cNvPr id="8" name="TextBox 7"/>
          <p:cNvSpPr txBox="1"/>
          <p:nvPr/>
        </p:nvSpPr>
        <p:spPr>
          <a:xfrm>
            <a:off x="642058" y="522810"/>
            <a:ext cx="1519707" cy="523220"/>
          </a:xfrm>
          <a:prstGeom prst="rect">
            <a:avLst/>
          </a:prstGeom>
          <a:noFill/>
        </p:spPr>
        <p:txBody>
          <a:bodyPr wrap="square" rtlCol="1">
            <a:spAutoFit/>
          </a:bodyPr>
          <a:lstStyle/>
          <a:p>
            <a:pPr algn="ctr"/>
            <a:r>
              <a:rPr lang="en-US" altLang="ar-SA" sz="2800" b="1" dirty="0">
                <a:latin typeface="Footlight MT Light" panose="0204060206030A020304" pitchFamily="18" charset="0"/>
              </a:rPr>
              <a:t>Bacteria:</a:t>
            </a:r>
            <a:endParaRPr lang="ar-SA" sz="2800" dirty="0"/>
          </a:p>
        </p:txBody>
      </p:sp>
      <p:sp>
        <p:nvSpPr>
          <p:cNvPr id="9" name="Notched Right Arrow 8"/>
          <p:cNvSpPr/>
          <p:nvPr/>
        </p:nvSpPr>
        <p:spPr>
          <a:xfrm>
            <a:off x="7264637" y="1696116"/>
            <a:ext cx="1262130" cy="875764"/>
          </a:xfrm>
          <a:prstGeom prst="notchedRightArrow">
            <a:avLst>
              <a:gd name="adj1" fmla="val 47373"/>
              <a:gd name="adj2"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ar-SA"/>
          </a:p>
        </p:txBody>
      </p:sp>
      <p:pic>
        <p:nvPicPr>
          <p:cNvPr id="12" name="Picture 2" descr="http://www.merck.com/media/mmhe2/figures/MMHE_17_190_01_eps.gif"/>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17067" y="3281893"/>
            <a:ext cx="4656130" cy="292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p:cNvCxnSpPr/>
          <p:nvPr/>
        </p:nvCxnSpPr>
        <p:spPr>
          <a:xfrm flipH="1">
            <a:off x="3223185" y="1489954"/>
            <a:ext cx="15961" cy="4712878"/>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776205" y="1305288"/>
            <a:ext cx="1228299" cy="369332"/>
          </a:xfrm>
          <a:prstGeom prst="rect">
            <a:avLst/>
          </a:prstGeom>
          <a:noFill/>
        </p:spPr>
        <p:txBody>
          <a:bodyPr wrap="square" rtlCol="1">
            <a:spAutoFit/>
          </a:bodyPr>
          <a:lstStyle/>
          <a:p>
            <a:r>
              <a:rPr lang="en-US" b="1" dirty="0"/>
              <a:t>Shapes: </a:t>
            </a:r>
            <a:endParaRPr lang="ar-SA" b="1" dirty="0"/>
          </a:p>
        </p:txBody>
      </p:sp>
      <p:sp>
        <p:nvSpPr>
          <p:cNvPr id="17" name="TextBox 16"/>
          <p:cNvSpPr txBox="1"/>
          <p:nvPr/>
        </p:nvSpPr>
        <p:spPr>
          <a:xfrm>
            <a:off x="0" y="6301823"/>
            <a:ext cx="3566176" cy="369332"/>
          </a:xfrm>
          <a:prstGeom prst="rect">
            <a:avLst/>
          </a:prstGeom>
          <a:noFill/>
        </p:spPr>
        <p:txBody>
          <a:bodyPr wrap="square" rtlCol="1">
            <a:spAutoFit/>
          </a:bodyPr>
          <a:lstStyle/>
          <a:p>
            <a:r>
              <a:rPr lang="en-US" dirty="0">
                <a:ln w="0">
                  <a:solidFill>
                    <a:srgbClr val="FF0000"/>
                  </a:solidFill>
                </a:ln>
                <a:solidFill>
                  <a:srgbClr val="FF0000"/>
                </a:solidFill>
                <a:effectLst>
                  <a:outerShdw blurRad="50800" dist="38100" dir="18900000" algn="bl" rotWithShape="0">
                    <a:prstClr val="black">
                      <a:alpha val="40000"/>
                    </a:prstClr>
                  </a:outerShdw>
                </a:effectLst>
                <a:hlinkClick r:id="rId14"/>
              </a:rPr>
              <a:t>For more information click here!</a:t>
            </a:r>
            <a:endParaRPr lang="ar-SA" dirty="0">
              <a:ln w="0">
                <a:solidFill>
                  <a:srgbClr val="FF0000"/>
                </a:solidFill>
              </a:ln>
              <a:solidFill>
                <a:srgbClr val="FF0000"/>
              </a:solidFill>
              <a:effectLst>
                <a:outerShdw blurRad="50800" dist="38100" dir="18900000" algn="bl" rotWithShape="0">
                  <a:prstClr val="black">
                    <a:alpha val="40000"/>
                  </a:prstClr>
                </a:outerShdw>
              </a:effectLst>
            </a:endParaRPr>
          </a:p>
        </p:txBody>
      </p:sp>
      <p:sp>
        <p:nvSpPr>
          <p:cNvPr id="3" name="Right Arrow 2"/>
          <p:cNvSpPr/>
          <p:nvPr/>
        </p:nvSpPr>
        <p:spPr>
          <a:xfrm>
            <a:off x="3630304" y="6444955"/>
            <a:ext cx="760050" cy="184666"/>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mc:AlternateContent xmlns:mc="http://schemas.openxmlformats.org/markup-compatibility/2006" xmlns:p14="http://schemas.microsoft.com/office/powerpoint/2010/main">
        <mc:Choice Requires="p14">
          <p:contentPart p14:bwMode="auto" r:id="rId15">
            <p14:nvContentPartPr>
              <p14:cNvPr id="13" name="Ink 12"/>
              <p14:cNvContentPartPr/>
              <p14:nvPr/>
            </p14:nvContentPartPr>
            <p14:xfrm>
              <a:off x="7022022" y="96607"/>
              <a:ext cx="10080" cy="7200"/>
            </p14:xfrm>
          </p:contentPart>
        </mc:Choice>
        <mc:Fallback xmlns="">
          <p:pic>
            <p:nvPicPr>
              <p:cNvPr id="13" name="Ink 12"/>
              <p:cNvPicPr/>
              <p:nvPr/>
            </p:nvPicPr>
            <p:blipFill>
              <a:blip r:embed="rId16"/>
              <a:stretch>
                <a:fillRect/>
              </a:stretch>
            </p:blipFill>
            <p:spPr>
              <a:xfrm>
                <a:off x="7018475" y="93270"/>
                <a:ext cx="16240" cy="13522"/>
              </a:xfrm>
              <a:prstGeom prst="rect">
                <a:avLst/>
              </a:prstGeom>
            </p:spPr>
          </p:pic>
        </mc:Fallback>
      </mc:AlternateContent>
    </p:spTree>
    <p:extLst>
      <p:ext uri="{BB962C8B-B14F-4D97-AF65-F5344CB8AC3E}">
        <p14:creationId xmlns:p14="http://schemas.microsoft.com/office/powerpoint/2010/main" val="3606371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91995" y="372683"/>
            <a:ext cx="3932237" cy="1038386"/>
          </a:xfrm>
        </p:spPr>
        <p:txBody>
          <a:bodyPr>
            <a:normAutofit/>
          </a:bodyPr>
          <a:lstStyle/>
          <a:p>
            <a:pPr algn="l" rtl="0"/>
            <a:r>
              <a:rPr lang="en-US" dirty="0">
                <a:solidFill>
                  <a:schemeClr val="tx2"/>
                </a:solidFill>
              </a:rPr>
              <a:t>Major Bacterial Structure: </a:t>
            </a:r>
            <a:r>
              <a:rPr lang="en-US">
                <a:solidFill>
                  <a:schemeClr val="tx2"/>
                </a:solidFill>
              </a:rPr>
              <a:t>Cell Wall</a:t>
            </a:r>
            <a:endParaRPr lang="ar-SA" dirty="0">
              <a:solidFill>
                <a:schemeClr val="tx2"/>
              </a:solidFill>
            </a:endParaRPr>
          </a:p>
        </p:txBody>
      </p:sp>
      <p:sp>
        <p:nvSpPr>
          <p:cNvPr id="6" name="Content Placeholder 5"/>
          <p:cNvSpPr>
            <a:spLocks noGrp="1"/>
          </p:cNvSpPr>
          <p:nvPr>
            <p:ph idx="1"/>
          </p:nvPr>
        </p:nvSpPr>
        <p:spPr>
          <a:xfrm>
            <a:off x="591995" y="2925975"/>
            <a:ext cx="4373657" cy="2965172"/>
          </a:xfrm>
        </p:spPr>
        <p:txBody>
          <a:bodyPr>
            <a:noAutofit/>
          </a:bodyPr>
          <a:lstStyle/>
          <a:p>
            <a:pPr marL="0" indent="0" algn="l" rtl="0">
              <a:buNone/>
            </a:pPr>
            <a:r>
              <a:rPr lang="en-US" sz="1800" b="1" u="sng" dirty="0">
                <a:solidFill>
                  <a:schemeClr val="accent6"/>
                </a:solidFill>
              </a:rPr>
              <a:t>Function</a:t>
            </a:r>
            <a:r>
              <a:rPr lang="en-US" sz="1800" dirty="0"/>
              <a:t> :</a:t>
            </a:r>
          </a:p>
          <a:p>
            <a:pPr algn="l" rtl="0">
              <a:buFont typeface="Courier New" panose="02070309020205020404" pitchFamily="49" charset="0"/>
              <a:buChar char="o"/>
            </a:pPr>
            <a:r>
              <a:rPr lang="en-US" sz="1800" dirty="0"/>
              <a:t> Rigidity </a:t>
            </a:r>
          </a:p>
          <a:p>
            <a:pPr algn="l" rtl="0">
              <a:buFont typeface="Courier New" panose="02070309020205020404" pitchFamily="49" charset="0"/>
              <a:buChar char="o"/>
            </a:pPr>
            <a:r>
              <a:rPr lang="en-US" sz="1800" dirty="0"/>
              <a:t> Protection</a:t>
            </a:r>
          </a:p>
          <a:p>
            <a:pPr algn="l" rtl="0">
              <a:buFont typeface="Courier New" panose="02070309020205020404" pitchFamily="49" charset="0"/>
              <a:buChar char="o"/>
            </a:pPr>
            <a:r>
              <a:rPr lang="en-US" sz="1800" dirty="0"/>
              <a:t> Shapes bacteria  </a:t>
            </a:r>
          </a:p>
          <a:p>
            <a:pPr algn="l" rtl="0">
              <a:buFont typeface="Courier New" panose="02070309020205020404" pitchFamily="49" charset="0"/>
              <a:buChar char="o"/>
            </a:pPr>
            <a:r>
              <a:rPr lang="en-US" sz="1800" dirty="0"/>
              <a:t> Cell division</a:t>
            </a:r>
          </a:p>
          <a:p>
            <a:pPr algn="l" rtl="0">
              <a:buFont typeface="Courier New" panose="02070309020205020404" pitchFamily="49" charset="0"/>
              <a:buChar char="o"/>
            </a:pPr>
            <a:r>
              <a:rPr lang="en-US" sz="1800" dirty="0"/>
              <a:t> Porous: permeable to  low molecular weight  molecules</a:t>
            </a:r>
          </a:p>
          <a:p>
            <a:pPr algn="l" rtl="0">
              <a:buFont typeface="Courier New" panose="02070309020205020404" pitchFamily="49" charset="0"/>
              <a:buChar char="o"/>
            </a:pPr>
            <a:r>
              <a:rPr lang="en-US" sz="1800" dirty="0"/>
              <a:t> Antigenic determinants</a:t>
            </a:r>
          </a:p>
          <a:p>
            <a:pPr algn="l" rtl="0"/>
            <a:endParaRPr lang="en-US" sz="1800" dirty="0"/>
          </a:p>
          <a:p>
            <a:pPr algn="l" rtl="0">
              <a:buFont typeface="Courier New" panose="02070309020205020404" pitchFamily="49" charset="0"/>
              <a:buChar char="o"/>
            </a:pPr>
            <a:endParaRPr lang="ar-SA" sz="1800" dirty="0"/>
          </a:p>
        </p:txBody>
      </p:sp>
      <p:sp>
        <p:nvSpPr>
          <p:cNvPr id="5" name="Content Placeholder 4"/>
          <p:cNvSpPr>
            <a:spLocks noGrp="1"/>
          </p:cNvSpPr>
          <p:nvPr>
            <p:ph type="body" sz="half" idx="2"/>
          </p:nvPr>
        </p:nvSpPr>
        <p:spPr>
          <a:xfrm>
            <a:off x="591995" y="1715832"/>
            <a:ext cx="3932237" cy="1621203"/>
          </a:xfrm>
        </p:spPr>
        <p:txBody>
          <a:bodyPr>
            <a:normAutofit/>
          </a:bodyPr>
          <a:lstStyle/>
          <a:p>
            <a:pPr marL="0" indent="0" algn="l" rtl="0">
              <a:buNone/>
            </a:pPr>
            <a:r>
              <a:rPr lang="en-US" sz="1800" b="1" u="sng" dirty="0">
                <a:solidFill>
                  <a:schemeClr val="accent6"/>
                </a:solidFill>
              </a:rPr>
              <a:t>Definition</a:t>
            </a:r>
            <a:r>
              <a:rPr lang="en-US" sz="1800" dirty="0"/>
              <a:t>: </a:t>
            </a:r>
          </a:p>
          <a:p>
            <a:pPr marL="0" indent="0" algn="l" rtl="0">
              <a:buNone/>
            </a:pPr>
            <a:r>
              <a:rPr lang="en-US" sz="1800" dirty="0"/>
              <a:t>It’s rigid, surrounds the cytoplasmic</a:t>
            </a:r>
          </a:p>
          <a:p>
            <a:pPr marL="0" indent="0" algn="l" rtl="0">
              <a:buNone/>
            </a:pPr>
            <a:r>
              <a:rPr lang="en-US" sz="1800" dirty="0"/>
              <a:t>membrane and internal structures.</a:t>
            </a:r>
          </a:p>
          <a:p>
            <a:pPr algn="l"/>
            <a:endParaRPr lang="ar-SA" sz="1800" dirty="0"/>
          </a:p>
        </p:txBody>
      </p:sp>
      <p:sp>
        <p:nvSpPr>
          <p:cNvPr id="8" name="TextBox 7"/>
          <p:cNvSpPr txBox="1"/>
          <p:nvPr/>
        </p:nvSpPr>
        <p:spPr>
          <a:xfrm>
            <a:off x="5628138" y="1411069"/>
            <a:ext cx="5306251" cy="646331"/>
          </a:xfrm>
          <a:prstGeom prst="rect">
            <a:avLst/>
          </a:prstGeom>
          <a:noFill/>
        </p:spPr>
        <p:txBody>
          <a:bodyPr wrap="square" rtlCol="1">
            <a:spAutoFit/>
          </a:bodyPr>
          <a:lstStyle/>
          <a:p>
            <a:pPr algn="l" rtl="0"/>
            <a:r>
              <a:rPr lang="en-US" b="1" u="sng" dirty="0">
                <a:solidFill>
                  <a:srgbClr val="FF0000"/>
                </a:solidFill>
              </a:rPr>
              <a:t>Two groups</a:t>
            </a:r>
            <a:r>
              <a:rPr lang="en-US" b="1" u="sng" dirty="0">
                <a:solidFill>
                  <a:schemeClr val="accent1"/>
                </a:solidFill>
              </a:rPr>
              <a:t> </a:t>
            </a:r>
            <a:r>
              <a:rPr lang="en-US" dirty="0">
                <a:solidFill>
                  <a:schemeClr val="accent2">
                    <a:lumMod val="50000"/>
                  </a:schemeClr>
                </a:solidFill>
              </a:rPr>
              <a:t>of bacteria depending  on reaction to </a:t>
            </a:r>
            <a:r>
              <a:rPr lang="en-US" u="sng" dirty="0">
                <a:solidFill>
                  <a:srgbClr val="FF0000"/>
                </a:solidFill>
              </a:rPr>
              <a:t>GRAM STAIN</a:t>
            </a:r>
            <a:r>
              <a:rPr lang="en-US" u="sng" dirty="0">
                <a:solidFill>
                  <a:schemeClr val="accent2">
                    <a:lumMod val="50000"/>
                  </a:schemeClr>
                </a:solidFill>
              </a:rPr>
              <a:t>!</a:t>
            </a:r>
          </a:p>
        </p:txBody>
      </p:sp>
      <p:graphicFrame>
        <p:nvGraphicFramePr>
          <p:cNvPr id="10" name="Table 9"/>
          <p:cNvGraphicFramePr>
            <a:graphicFrameLocks noGrp="1"/>
          </p:cNvGraphicFramePr>
          <p:nvPr>
            <p:extLst>
              <p:ext uri="{D42A27DB-BD31-4B8C-83A1-F6EECF244321}">
                <p14:modId xmlns:p14="http://schemas.microsoft.com/office/powerpoint/2010/main" val="1307694736"/>
              </p:ext>
            </p:extLst>
          </p:nvPr>
        </p:nvGraphicFramePr>
        <p:xfrm>
          <a:off x="4965652" y="2264108"/>
          <a:ext cx="6631222" cy="3879151"/>
        </p:xfrm>
        <a:graphic>
          <a:graphicData uri="http://schemas.openxmlformats.org/drawingml/2006/table">
            <a:tbl>
              <a:tblPr rtl="1" firstRow="1" bandRow="1">
                <a:tableStyleId>{8799B23B-EC83-4686-B30A-512413B5E67A}</a:tableStyleId>
              </a:tblPr>
              <a:tblGrid>
                <a:gridCol w="3315611">
                  <a:extLst>
                    <a:ext uri="{9D8B030D-6E8A-4147-A177-3AD203B41FA5}">
                      <a16:colId xmlns:a16="http://schemas.microsoft.com/office/drawing/2014/main" val="20000"/>
                    </a:ext>
                  </a:extLst>
                </a:gridCol>
                <a:gridCol w="3315611">
                  <a:extLst>
                    <a:ext uri="{9D8B030D-6E8A-4147-A177-3AD203B41FA5}">
                      <a16:colId xmlns:a16="http://schemas.microsoft.com/office/drawing/2014/main" val="20001"/>
                    </a:ext>
                  </a:extLst>
                </a:gridCol>
              </a:tblGrid>
              <a:tr h="1173934">
                <a:tc>
                  <a:txBody>
                    <a:bodyPr/>
                    <a:lstStyle/>
                    <a:p>
                      <a:pPr algn="l" rtl="1"/>
                      <a:r>
                        <a:rPr lang="en-US" b="0" dirty="0">
                          <a:solidFill>
                            <a:schemeClr val="tx1"/>
                          </a:solidFill>
                        </a:rPr>
                        <a:t>Gram negative bacteria:  </a:t>
                      </a:r>
                    </a:p>
                    <a:p>
                      <a:pPr algn="l" rtl="1"/>
                      <a:r>
                        <a:rPr lang="en-US" b="0" dirty="0">
                          <a:solidFill>
                            <a:schemeClr val="tx1"/>
                          </a:solidFill>
                        </a:rPr>
                        <a:t> stain </a:t>
                      </a:r>
                      <a:r>
                        <a:rPr lang="en-US" b="1" dirty="0">
                          <a:solidFill>
                            <a:srgbClr val="FF0000"/>
                          </a:solidFill>
                        </a:rPr>
                        <a:t>red</a:t>
                      </a:r>
                      <a:r>
                        <a:rPr lang="en-US" b="0" dirty="0">
                          <a:solidFill>
                            <a:schemeClr val="tx1"/>
                          </a:solidFill>
                        </a:rPr>
                        <a:t> by Gram stain</a:t>
                      </a:r>
                    </a:p>
                    <a:p>
                      <a:pPr rtl="1"/>
                      <a:endParaRPr lang="ar-SA" b="0" dirty="0"/>
                    </a:p>
                  </a:txBody>
                  <a:tcPr/>
                </a:tc>
                <a:tc>
                  <a:txBody>
                    <a:bodyPr/>
                    <a:lstStyle/>
                    <a:p>
                      <a:pPr algn="l" rtl="1"/>
                      <a:r>
                        <a:rPr lang="en-US" b="0" dirty="0"/>
                        <a:t>Gram positive bacteria: </a:t>
                      </a:r>
                    </a:p>
                    <a:p>
                      <a:pPr algn="l" rtl="1"/>
                      <a:r>
                        <a:rPr lang="en-US" b="0" dirty="0"/>
                        <a:t> stain </a:t>
                      </a:r>
                      <a:r>
                        <a:rPr lang="en-US" b="1" u="none" dirty="0">
                          <a:solidFill>
                            <a:srgbClr val="7030A0"/>
                          </a:solidFill>
                          <a:effectLst/>
                        </a:rPr>
                        <a:t>blue/purple</a:t>
                      </a:r>
                      <a:r>
                        <a:rPr lang="en-US" b="0" dirty="0"/>
                        <a:t> by Gram stain.</a:t>
                      </a:r>
                    </a:p>
                    <a:p>
                      <a:pPr rtl="1"/>
                      <a:endParaRPr lang="ar-SA" b="0" dirty="0"/>
                    </a:p>
                  </a:txBody>
                  <a:tcPr/>
                </a:tc>
                <a:extLst>
                  <a:ext uri="{0D108BD9-81ED-4DB2-BD59-A6C34878D82A}">
                    <a16:rowId xmlns:a16="http://schemas.microsoft.com/office/drawing/2014/main" val="10000"/>
                  </a:ext>
                </a:extLst>
              </a:tr>
              <a:tr h="2705217">
                <a:tc>
                  <a:txBody>
                    <a:bodyPr/>
                    <a:lstStyle/>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ar-SA" sz="1800" b="0" i="0" u="none" strike="noStrike" kern="1200" cap="none" spc="0" normalizeH="0" baseline="0" noProof="0" dirty="0">
                          <a:ln>
                            <a:noFill/>
                          </a:ln>
                          <a:solidFill>
                            <a:schemeClr val="tx1"/>
                          </a:solidFill>
                          <a:effectLst/>
                          <a:uLnTx/>
                          <a:uFillTx/>
                          <a:latin typeface="+mn-lt"/>
                          <a:ea typeface="+mn-ea"/>
                          <a:cs typeface="+mn-cs"/>
                        </a:rPr>
                        <a:t>Thin peptidoglycan</a:t>
                      </a: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ar-SA" sz="1800" b="0" i="0" u="none" strike="noStrike" kern="1200" cap="none" spc="0" normalizeH="0" baseline="0" noProof="0" dirty="0">
                          <a:ln>
                            <a:noFill/>
                          </a:ln>
                          <a:solidFill>
                            <a:schemeClr val="tx1"/>
                          </a:solidFill>
                          <a:effectLst/>
                          <a:uLnTx/>
                          <a:uFillTx/>
                          <a:latin typeface="+mn-lt"/>
                          <a:ea typeface="+mn-ea"/>
                          <a:cs typeface="+mn-cs"/>
                        </a:rPr>
                        <a:t>Outer membrane that contains:</a:t>
                      </a:r>
                    </a:p>
                    <a:p>
                      <a:pPr marL="0" marR="0" lvl="0" indent="0" algn="l" defTabSz="457200" rtl="0" eaLnBrk="0" fontAlgn="base" latinLnBrk="0" hangingPunct="0">
                        <a:lnSpc>
                          <a:spcPct val="100000"/>
                        </a:lnSpc>
                        <a:spcBef>
                          <a:spcPct val="20000"/>
                        </a:spcBef>
                        <a:spcAft>
                          <a:spcPct val="0"/>
                        </a:spcAft>
                        <a:buClrTx/>
                        <a:buSzTx/>
                        <a:buFont typeface="+mj-lt"/>
                        <a:buNone/>
                        <a:tabLst/>
                        <a:defRPr/>
                      </a:pPr>
                      <a:r>
                        <a:rPr kumimoji="0" lang="en-US" altLang="ar-SA" sz="1800" b="0" i="0" u="none" strike="noStrike" kern="1200" cap="none" spc="0" normalizeH="0" baseline="0" noProof="0" dirty="0">
                          <a:ln>
                            <a:noFill/>
                          </a:ln>
                          <a:solidFill>
                            <a:schemeClr val="tx1"/>
                          </a:solidFill>
                          <a:effectLst/>
                          <a:uLnTx/>
                          <a:uFillTx/>
                          <a:latin typeface="+mn-lt"/>
                          <a:ea typeface="+mn-ea"/>
                          <a:cs typeface="+mn-cs"/>
                        </a:rPr>
                        <a:t>1- Specific proteins  (</a:t>
                      </a:r>
                      <a:r>
                        <a:rPr kumimoji="0" lang="en-US" altLang="ar-SA" sz="1800" b="0" i="0" u="none" strike="noStrike" kern="1200" cap="none" spc="0" normalizeH="0" baseline="0" noProof="0" dirty="0" err="1">
                          <a:ln>
                            <a:noFill/>
                          </a:ln>
                          <a:solidFill>
                            <a:schemeClr val="tx1"/>
                          </a:solidFill>
                          <a:effectLst/>
                          <a:uLnTx/>
                          <a:uFillTx/>
                          <a:latin typeface="+mn-lt"/>
                          <a:ea typeface="+mn-ea"/>
                          <a:cs typeface="+mn-cs"/>
                        </a:rPr>
                        <a:t>porins</a:t>
                      </a:r>
                      <a:r>
                        <a:rPr kumimoji="0" lang="en-US" altLang="ar-SA" sz="1800" b="0" i="0" u="none" strike="noStrike" kern="1200" cap="none" spc="0" normalizeH="0" baseline="0" noProof="0" dirty="0">
                          <a:ln>
                            <a:noFill/>
                          </a:ln>
                          <a:solidFill>
                            <a:schemeClr val="tx1"/>
                          </a:solidFill>
                          <a:effectLst/>
                          <a:uLnTx/>
                          <a:uFillTx/>
                          <a:latin typeface="+mn-lt"/>
                          <a:ea typeface="+mn-ea"/>
                          <a:cs typeface="+mn-cs"/>
                        </a:rPr>
                        <a:t>) important in the transport of hydrophilic molecules</a:t>
                      </a: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altLang="ar-SA" sz="1800" b="0" i="0" u="none" strike="noStrike" kern="1200" cap="none" spc="0" normalizeH="0" baseline="0" noProof="0" dirty="0">
                          <a:ln>
                            <a:noFill/>
                          </a:ln>
                          <a:solidFill>
                            <a:schemeClr val="tx1"/>
                          </a:solidFill>
                          <a:effectLst/>
                          <a:uLnTx/>
                          <a:uFillTx/>
                          <a:latin typeface="+mn-lt"/>
                          <a:ea typeface="+mn-ea"/>
                          <a:cs typeface="+mn-cs"/>
                        </a:rPr>
                        <a:t> 2- Lipopolysaccharide &amp; lipid  (</a:t>
                      </a:r>
                      <a:r>
                        <a:rPr kumimoji="0" lang="en-US" altLang="ar-SA" sz="1800" b="0" i="0" u="none" strike="noStrike" kern="1200" cap="none" spc="0" normalizeH="0" baseline="0" noProof="0" dirty="0">
                          <a:ln>
                            <a:noFill/>
                          </a:ln>
                          <a:solidFill>
                            <a:srgbClr val="FF0000"/>
                          </a:solidFill>
                          <a:effectLst/>
                          <a:uLnTx/>
                          <a:uFillTx/>
                          <a:latin typeface="+mn-lt"/>
                          <a:ea typeface="+mn-ea"/>
                          <a:cs typeface="+mn-cs"/>
                        </a:rPr>
                        <a:t>ENDOTOXIN</a:t>
                      </a:r>
                      <a:r>
                        <a:rPr kumimoji="0" lang="en-US" altLang="ar-SA" sz="1800" b="0" i="0" u="none" strike="noStrike" kern="1200" cap="none" spc="0" normalizeH="0" baseline="0" noProof="0" dirty="0">
                          <a:ln>
                            <a:noFill/>
                          </a:ln>
                          <a:solidFill>
                            <a:schemeClr val="tx1"/>
                          </a:solidFill>
                          <a:effectLst/>
                          <a:uLnTx/>
                          <a:uFillTx/>
                          <a:latin typeface="+mn-lt"/>
                          <a:ea typeface="+mn-ea"/>
                          <a:cs typeface="+mn-cs"/>
                        </a:rPr>
                        <a:t>)</a:t>
                      </a:r>
                    </a:p>
                    <a:p>
                      <a:pPr rtl="1"/>
                      <a:endParaRPr lang="ar-SA" sz="1100" b="0" dirty="0">
                        <a:solidFill>
                          <a:schemeClr val="tx1"/>
                        </a:solidFill>
                        <a:latin typeface="+mn-lt"/>
                      </a:endParaRPr>
                    </a:p>
                  </a:txBody>
                  <a:tcPr/>
                </a:tc>
                <a:tc>
                  <a:txBody>
                    <a:bodyPr/>
                    <a:lstStyle/>
                    <a:p>
                      <a:pPr marL="285750" indent="-285750" algn="l" rtl="0">
                        <a:buFont typeface="Arial" panose="020B0604020202020204" pitchFamily="34" charset="0"/>
                        <a:buChar char="•"/>
                      </a:pPr>
                      <a:r>
                        <a:rPr lang="en-US" b="0" dirty="0"/>
                        <a:t>Thick</a:t>
                      </a:r>
                      <a:r>
                        <a:rPr lang="en-US" b="0" baseline="0" dirty="0"/>
                        <a:t> p</a:t>
                      </a:r>
                      <a:r>
                        <a:rPr lang="en-US" b="0" dirty="0"/>
                        <a:t>eptidoglycan.</a:t>
                      </a:r>
                    </a:p>
                    <a:p>
                      <a:pPr marL="285750" indent="-285750" algn="l" rtl="0">
                        <a:buFont typeface="Arial" panose="020B0604020202020204" pitchFamily="34" charset="0"/>
                        <a:buChar char="•"/>
                      </a:pPr>
                      <a:r>
                        <a:rPr lang="en-US" b="0" dirty="0"/>
                        <a:t>Closely associated with cytoplasmic membrane.</a:t>
                      </a:r>
                    </a:p>
                    <a:p>
                      <a:pPr marL="285750" indent="-285750" algn="l" rtl="0">
                        <a:buFont typeface="Arial" panose="020B0604020202020204" pitchFamily="34" charset="0"/>
                        <a:buChar char="•"/>
                      </a:pPr>
                      <a:r>
                        <a:rPr lang="en-US" b="0" dirty="0"/>
                        <a:t>Teichoic acid :  anchors cell wall to cell membrane</a:t>
                      </a:r>
                      <a:r>
                        <a:rPr lang="en-US" b="0" baseline="0" dirty="0"/>
                        <a:t> </a:t>
                      </a:r>
                      <a:r>
                        <a:rPr lang="en-US" b="0" dirty="0"/>
                        <a:t>epithelial cell adhesion.</a:t>
                      </a:r>
                    </a:p>
                    <a:p>
                      <a:pPr marL="285750" indent="-285750" algn="l" rtl="0">
                        <a:buFont typeface="Arial" panose="020B0604020202020204" pitchFamily="34" charset="0"/>
                        <a:buChar char="•"/>
                      </a:pPr>
                      <a:r>
                        <a:rPr lang="en-US" b="0" dirty="0"/>
                        <a:t>Antigens: </a:t>
                      </a:r>
                    </a:p>
                    <a:p>
                      <a:pPr marL="0" indent="0" algn="l" rtl="0">
                        <a:buFont typeface="Arial" panose="020B0604020202020204" pitchFamily="34" charset="0"/>
                        <a:buNone/>
                      </a:pPr>
                      <a:r>
                        <a:rPr lang="en-US" b="0" dirty="0"/>
                        <a:t> - polysaccharides (Lancefield)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 -</a:t>
                      </a:r>
                      <a:r>
                        <a:rPr lang="en-US" b="0" dirty="0"/>
                        <a:t>protein   (Griffith)</a:t>
                      </a:r>
                      <a:endParaRPr lang="ar-SA" b="0" dirty="0"/>
                    </a:p>
                  </a:txBody>
                  <a:tcPr/>
                </a:tc>
                <a:extLst>
                  <a:ext uri="{0D108BD9-81ED-4DB2-BD59-A6C34878D82A}">
                    <a16:rowId xmlns:a16="http://schemas.microsoft.com/office/drawing/2014/main" val="10001"/>
                  </a:ext>
                </a:extLst>
              </a:tr>
            </a:tbl>
          </a:graphicData>
        </a:graphic>
      </p:graphicFrame>
      <p:sp>
        <p:nvSpPr>
          <p:cNvPr id="11" name="Plus 10"/>
          <p:cNvSpPr/>
          <p:nvPr/>
        </p:nvSpPr>
        <p:spPr>
          <a:xfrm>
            <a:off x="6207194" y="2870982"/>
            <a:ext cx="451965" cy="469035"/>
          </a:xfrm>
          <a:prstGeom prst="mathPlus">
            <a:avLst/>
          </a:prstGeom>
          <a:solidFill>
            <a:srgbClr val="7030A0"/>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Minus 8"/>
          <p:cNvSpPr/>
          <p:nvPr/>
        </p:nvSpPr>
        <p:spPr>
          <a:xfrm rot="5400000" flipH="1">
            <a:off x="9569570" y="2737448"/>
            <a:ext cx="270293" cy="647347"/>
          </a:xfrm>
          <a:prstGeom prst="mathMinus">
            <a:avLst>
              <a:gd name="adj1" fmla="val 71493"/>
            </a:avLst>
          </a:prstGeom>
          <a:solidFill>
            <a:srgbClr val="7030A0"/>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TextBox 1">
            <a:extLst>
              <a:ext uri="{FF2B5EF4-FFF2-40B4-BE49-F238E27FC236}">
                <a16:creationId xmlns:a16="http://schemas.microsoft.com/office/drawing/2014/main" id="{7D59795E-822C-4FE8-9454-3673C1226D56}"/>
              </a:ext>
            </a:extLst>
          </p:cNvPr>
          <p:cNvSpPr txBox="1"/>
          <p:nvPr/>
        </p:nvSpPr>
        <p:spPr>
          <a:xfrm>
            <a:off x="581962" y="5891147"/>
            <a:ext cx="4393721" cy="646331"/>
          </a:xfrm>
          <a:prstGeom prst="rect">
            <a:avLst/>
          </a:prstGeom>
          <a:noFill/>
        </p:spPr>
        <p:txBody>
          <a:bodyPr wrap="square" rtlCol="0">
            <a:spAutoFit/>
          </a:bodyPr>
          <a:lstStyle/>
          <a:p>
            <a:pPr algn="l" rtl="0"/>
            <a:r>
              <a:rPr lang="en-US" dirty="0">
                <a:solidFill>
                  <a:srgbClr val="FF0000"/>
                </a:solidFill>
              </a:rPr>
              <a:t>Note from doctor: Mycoplasma naturally has no cell wall</a:t>
            </a:r>
          </a:p>
        </p:txBody>
      </p:sp>
      <p:sp>
        <p:nvSpPr>
          <p:cNvPr id="3" name="Rectangle 2">
            <a:extLst>
              <a:ext uri="{FF2B5EF4-FFF2-40B4-BE49-F238E27FC236}">
                <a16:creationId xmlns:a16="http://schemas.microsoft.com/office/drawing/2014/main" id="{756490DB-DCF6-444F-8A5E-6EABCFD92F3D}"/>
              </a:ext>
            </a:extLst>
          </p:cNvPr>
          <p:cNvSpPr/>
          <p:nvPr/>
        </p:nvSpPr>
        <p:spPr>
          <a:xfrm>
            <a:off x="3832878" y="198298"/>
            <a:ext cx="4019350" cy="1323439"/>
          </a:xfrm>
          <a:prstGeom prst="rect">
            <a:avLst/>
          </a:prstGeom>
        </p:spPr>
        <p:txBody>
          <a:bodyPr wrap="square">
            <a:spAutoFit/>
          </a:bodyPr>
          <a:lstStyle/>
          <a:p>
            <a:pPr algn="l"/>
            <a:r>
              <a:rPr lang="en-US" sz="1600" dirty="0">
                <a:solidFill>
                  <a:schemeClr val="accent1"/>
                </a:solidFill>
                <a:latin typeface="GillSansMT"/>
              </a:rPr>
              <a:t>There is a difference between “cell wall” and</a:t>
            </a:r>
          </a:p>
          <a:p>
            <a:pPr algn="l"/>
            <a:r>
              <a:rPr lang="en-US" sz="1600" dirty="0">
                <a:solidFill>
                  <a:schemeClr val="accent1"/>
                </a:solidFill>
                <a:latin typeface="GillSansMT"/>
              </a:rPr>
              <a:t>“cytoplasmic membrane” !! Cytoplasmic</a:t>
            </a:r>
          </a:p>
          <a:p>
            <a:pPr algn="l"/>
            <a:r>
              <a:rPr lang="en-US" sz="1600" dirty="0">
                <a:solidFill>
                  <a:schemeClr val="accent1"/>
                </a:solidFill>
                <a:latin typeface="GillSansMT"/>
              </a:rPr>
              <a:t>membrane in pro –eukaryotes , while cell wall</a:t>
            </a:r>
          </a:p>
          <a:p>
            <a:pPr algn="l"/>
            <a:r>
              <a:rPr lang="en-US" sz="1600" dirty="0">
                <a:solidFill>
                  <a:schemeClr val="accent1"/>
                </a:solidFill>
                <a:latin typeface="GillSansMT"/>
              </a:rPr>
              <a:t>in prokaryotes and plants and some kind of</a:t>
            </a:r>
          </a:p>
          <a:p>
            <a:pPr algn="l"/>
            <a:r>
              <a:rPr lang="en-US" sz="1600" dirty="0">
                <a:solidFill>
                  <a:schemeClr val="accent1"/>
                </a:solidFill>
                <a:latin typeface="GillSansMT"/>
              </a:rPr>
              <a:t>animals</a:t>
            </a:r>
            <a:endParaRPr lang="en-US" sz="1600" dirty="0">
              <a:solidFill>
                <a:schemeClr val="accent1"/>
              </a:solidFill>
            </a:endParaRPr>
          </a:p>
        </p:txBody>
      </p:sp>
    </p:spTree>
    <p:extLst>
      <p:ext uri="{BB962C8B-B14F-4D97-AF65-F5344CB8AC3E}">
        <p14:creationId xmlns:p14="http://schemas.microsoft.com/office/powerpoint/2010/main" val="1989466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8709" y="401795"/>
            <a:ext cx="4367284" cy="461665"/>
          </a:xfrm>
          <a:prstGeom prst="rect">
            <a:avLst/>
          </a:prstGeom>
          <a:noFill/>
        </p:spPr>
        <p:txBody>
          <a:bodyPr wrap="square" rtlCol="1">
            <a:spAutoFit/>
          </a:bodyPr>
          <a:lstStyle/>
          <a:p>
            <a:pPr algn="l" rtl="0"/>
            <a:r>
              <a:rPr lang="en-US" sz="2400" b="1" dirty="0">
                <a:solidFill>
                  <a:schemeClr val="accent6"/>
                </a:solidFill>
              </a:rPr>
              <a:t>What is Peptidoglycan?</a:t>
            </a:r>
            <a:endParaRPr lang="ar-SA" sz="2400" b="1" dirty="0">
              <a:solidFill>
                <a:schemeClr val="accent6"/>
              </a:solidFill>
            </a:endParaRPr>
          </a:p>
        </p:txBody>
      </p:sp>
      <p:sp>
        <p:nvSpPr>
          <p:cNvPr id="3" name="TextBox 2"/>
          <p:cNvSpPr txBox="1"/>
          <p:nvPr/>
        </p:nvSpPr>
        <p:spPr>
          <a:xfrm>
            <a:off x="728709" y="863460"/>
            <a:ext cx="4817661" cy="1477328"/>
          </a:xfrm>
          <a:prstGeom prst="rect">
            <a:avLst/>
          </a:prstGeom>
          <a:noFill/>
        </p:spPr>
        <p:txBody>
          <a:bodyPr wrap="square" rtlCol="1">
            <a:spAutoFit/>
          </a:bodyPr>
          <a:lstStyle/>
          <a:p>
            <a:pPr algn="l" rtl="0"/>
            <a:r>
              <a:rPr lang="en-US" dirty="0"/>
              <a:t>Chemical structure of bacterial cell wall is </a:t>
            </a:r>
            <a:r>
              <a:rPr lang="en-US" b="1" dirty="0"/>
              <a:t>peptidoglycan</a:t>
            </a:r>
            <a:r>
              <a:rPr lang="en-US" dirty="0"/>
              <a:t> the rigid part is </a:t>
            </a:r>
            <a:r>
              <a:rPr lang="en-US" b="1" dirty="0"/>
              <a:t>mucopeptide</a:t>
            </a:r>
            <a:r>
              <a:rPr lang="en-US" dirty="0"/>
              <a:t> composed of alternating strands of</a:t>
            </a:r>
          </a:p>
          <a:p>
            <a:pPr algn="l" rtl="0"/>
            <a:r>
              <a:rPr lang="en-US" dirty="0"/>
              <a:t> </a:t>
            </a:r>
            <a:r>
              <a:rPr lang="en-US" b="1" dirty="0"/>
              <a:t>N- acetyl </a:t>
            </a:r>
            <a:r>
              <a:rPr lang="en-US" b="1" dirty="0" err="1"/>
              <a:t>muramic</a:t>
            </a:r>
            <a:r>
              <a:rPr lang="en-US" b="1" dirty="0"/>
              <a:t> acid </a:t>
            </a:r>
            <a:r>
              <a:rPr lang="en-US" dirty="0"/>
              <a:t>and </a:t>
            </a:r>
            <a:r>
              <a:rPr lang="en-US" b="1" dirty="0"/>
              <a:t>N- </a:t>
            </a:r>
            <a:r>
              <a:rPr lang="en-US" b="1" dirty="0" err="1"/>
              <a:t>acetyle</a:t>
            </a:r>
            <a:r>
              <a:rPr lang="en-US" b="1" dirty="0"/>
              <a:t> glucosamine</a:t>
            </a:r>
            <a:r>
              <a:rPr lang="en-US" dirty="0"/>
              <a:t> linked with </a:t>
            </a:r>
            <a:r>
              <a:rPr lang="en-US" b="1" u="sng" dirty="0">
                <a:solidFill>
                  <a:srgbClr val="FF0000"/>
                </a:solidFill>
              </a:rPr>
              <a:t>peptide sub units</a:t>
            </a:r>
            <a:r>
              <a:rPr lang="en-US" dirty="0"/>
              <a:t>.</a:t>
            </a:r>
            <a:endParaRPr lang="ar-SA" dirty="0"/>
          </a:p>
        </p:txBody>
      </p:sp>
      <p:pic>
        <p:nvPicPr>
          <p:cNvPr id="5" name="Picture 2" descr="http://biofilmbook.hypertextbookshop.com/public_version/artifacts/images/labExercises/stain_diagr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327" y="2561895"/>
            <a:ext cx="5156424" cy="4019518"/>
          </a:xfrm>
          <a:prstGeom prst="rect">
            <a:avLst/>
          </a:prstGeom>
          <a:solidFill>
            <a:srgbClr val="FFFFFF">
              <a:shade val="85000"/>
            </a:srgbClr>
          </a:solidFill>
          <a:ln w="9525">
            <a:solidFill>
              <a:srgbClr val="000000"/>
            </a:solidFill>
            <a:miter lim="800000"/>
            <a:headEnd/>
            <a:tailEnd/>
          </a:ln>
          <a:effectLs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72410" y="1363389"/>
            <a:ext cx="5250976" cy="52180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930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012" y="810950"/>
            <a:ext cx="6796588" cy="6019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ight Arrow 3"/>
          <p:cNvSpPr/>
          <p:nvPr/>
        </p:nvSpPr>
        <p:spPr>
          <a:xfrm>
            <a:off x="3166282" y="2334904"/>
            <a:ext cx="464024" cy="35484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TextBox 4"/>
          <p:cNvSpPr txBox="1"/>
          <p:nvPr/>
        </p:nvSpPr>
        <p:spPr>
          <a:xfrm>
            <a:off x="715941" y="1924592"/>
            <a:ext cx="955344" cy="461665"/>
          </a:xfrm>
          <a:prstGeom prst="rect">
            <a:avLst/>
          </a:prstGeom>
          <a:noFill/>
        </p:spPr>
        <p:txBody>
          <a:bodyPr wrap="square" rtlCol="1">
            <a:spAutoFit/>
          </a:bodyPr>
          <a:lstStyle/>
          <a:p>
            <a:r>
              <a:rPr lang="en-US" sz="2400" b="1" dirty="0">
                <a:solidFill>
                  <a:srgbClr val="FF0000"/>
                </a:solidFill>
              </a:rPr>
              <a:t>Thin!</a:t>
            </a:r>
            <a:endParaRPr lang="ar-SA" sz="2400" b="1" dirty="0">
              <a:solidFill>
                <a:srgbClr val="FF0000"/>
              </a:solidFill>
            </a:endParaRPr>
          </a:p>
        </p:txBody>
      </p:sp>
      <p:sp>
        <p:nvSpPr>
          <p:cNvPr id="6" name="Right Arrow 5"/>
          <p:cNvSpPr/>
          <p:nvPr/>
        </p:nvSpPr>
        <p:spPr>
          <a:xfrm>
            <a:off x="3187891" y="4405406"/>
            <a:ext cx="464024" cy="35484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TextBox 6"/>
          <p:cNvSpPr txBox="1"/>
          <p:nvPr/>
        </p:nvSpPr>
        <p:spPr>
          <a:xfrm>
            <a:off x="654811" y="3859018"/>
            <a:ext cx="1077604" cy="461665"/>
          </a:xfrm>
          <a:prstGeom prst="rect">
            <a:avLst/>
          </a:prstGeom>
          <a:noFill/>
        </p:spPr>
        <p:txBody>
          <a:bodyPr wrap="square" rtlCol="1">
            <a:spAutoFit/>
          </a:bodyPr>
          <a:lstStyle/>
          <a:p>
            <a:r>
              <a:rPr lang="en-US" sz="2400" b="1" dirty="0">
                <a:solidFill>
                  <a:srgbClr val="7030A0"/>
                </a:solidFill>
              </a:rPr>
              <a:t>Thick!</a:t>
            </a:r>
            <a:endParaRPr lang="ar-SA" sz="2400" b="1" dirty="0">
              <a:solidFill>
                <a:srgbClr val="7030A0"/>
              </a:solidFill>
            </a:endParaRPr>
          </a:p>
        </p:txBody>
      </p:sp>
      <p:sp>
        <p:nvSpPr>
          <p:cNvPr id="8" name="object 10"/>
          <p:cNvSpPr/>
          <p:nvPr/>
        </p:nvSpPr>
        <p:spPr>
          <a:xfrm>
            <a:off x="6586185" y="1664506"/>
            <a:ext cx="5357315" cy="4850688"/>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621934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608" y="398406"/>
            <a:ext cx="5630966" cy="1325563"/>
          </a:xfrm>
        </p:spPr>
        <p:txBody>
          <a:bodyPr/>
          <a:lstStyle/>
          <a:p>
            <a:pPr algn="l" rtl="0"/>
            <a:r>
              <a:rPr lang="en-US" dirty="0"/>
              <a:t>External Structures of Bacteria</a:t>
            </a:r>
            <a:endParaRPr lang="ar-SA" dirty="0"/>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1927402250"/>
              </p:ext>
            </p:extLst>
          </p:nvPr>
        </p:nvGraphicFramePr>
        <p:xfrm>
          <a:off x="992934" y="1641728"/>
          <a:ext cx="2972314" cy="2343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913608" y="4705861"/>
            <a:ext cx="2703736" cy="1815882"/>
          </a:xfrm>
          <a:prstGeom prst="rect">
            <a:avLst/>
          </a:prstGeom>
          <a:noFill/>
        </p:spPr>
        <p:txBody>
          <a:bodyPr wrap="square" rtlCol="1">
            <a:spAutoFit/>
          </a:bodyPr>
          <a:lstStyle/>
          <a:p>
            <a:pPr algn="l" rtl="0"/>
            <a:r>
              <a:rPr lang="en-US" sz="1400" dirty="0"/>
              <a:t>Helical filaments </a:t>
            </a:r>
          </a:p>
          <a:p>
            <a:pPr algn="l" rtl="0"/>
            <a:r>
              <a:rPr lang="en-US" sz="1400" dirty="0"/>
              <a:t>Composed of protein FLAGELLIN.</a:t>
            </a:r>
          </a:p>
          <a:p>
            <a:pPr algn="l" rtl="0"/>
            <a:r>
              <a:rPr lang="en-US" sz="1400" dirty="0"/>
              <a:t>Found </a:t>
            </a:r>
            <a:r>
              <a:rPr lang="en-US" sz="1400" b="1" u="sng" dirty="0">
                <a:solidFill>
                  <a:schemeClr val="accent6">
                    <a:lumMod val="50000"/>
                  </a:schemeClr>
                </a:solidFill>
              </a:rPr>
              <a:t>in Gram positive &amp; Gram negative </a:t>
            </a:r>
            <a:r>
              <a:rPr lang="en-US" sz="1400" dirty="0"/>
              <a:t>bacteria.</a:t>
            </a:r>
          </a:p>
          <a:p>
            <a:pPr algn="l" rtl="0"/>
            <a:r>
              <a:rPr lang="en-US" sz="1400" dirty="0"/>
              <a:t>Distribution:</a:t>
            </a:r>
          </a:p>
          <a:p>
            <a:pPr algn="l" rtl="0"/>
            <a:r>
              <a:rPr lang="en-US" sz="1400" dirty="0"/>
              <a:t>   - </a:t>
            </a:r>
            <a:r>
              <a:rPr lang="en-US" sz="1400" dirty="0" err="1"/>
              <a:t>Peritrichous</a:t>
            </a:r>
            <a:endParaRPr lang="en-US" sz="1400" dirty="0"/>
          </a:p>
          <a:p>
            <a:pPr algn="l" rtl="0"/>
            <a:r>
              <a:rPr lang="en-US" sz="1400" dirty="0"/>
              <a:t>   - </a:t>
            </a:r>
            <a:r>
              <a:rPr lang="en-US" sz="1400" dirty="0" err="1"/>
              <a:t>Monotrichous</a:t>
            </a:r>
            <a:endParaRPr lang="en-US" sz="1400" dirty="0"/>
          </a:p>
          <a:p>
            <a:pPr algn="l" rtl="0"/>
            <a:r>
              <a:rPr lang="en-US" sz="1400" dirty="0"/>
              <a:t>   - </a:t>
            </a:r>
            <a:r>
              <a:rPr lang="en-US" sz="1400" dirty="0" err="1"/>
              <a:t>Lophotrichous</a:t>
            </a:r>
            <a:endParaRPr lang="en-US" sz="1400" dirty="0"/>
          </a:p>
        </p:txBody>
      </p:sp>
      <p:sp>
        <p:nvSpPr>
          <p:cNvPr id="5" name="TextBox 4"/>
          <p:cNvSpPr txBox="1"/>
          <p:nvPr/>
        </p:nvSpPr>
        <p:spPr>
          <a:xfrm>
            <a:off x="913608" y="3984782"/>
            <a:ext cx="3051640" cy="461665"/>
          </a:xfrm>
          <a:prstGeom prst="rect">
            <a:avLst/>
          </a:prstGeom>
          <a:noFill/>
        </p:spPr>
        <p:txBody>
          <a:bodyPr wrap="square" rtlCol="1">
            <a:spAutoFit/>
          </a:bodyPr>
          <a:lstStyle/>
          <a:p>
            <a:pPr algn="l" rtl="0"/>
            <a:r>
              <a:rPr lang="en-US" sz="2400" b="1" dirty="0"/>
              <a:t>Flagella:</a:t>
            </a:r>
            <a:endParaRPr lang="ar-SA" sz="2400" b="1" dirty="0"/>
          </a:p>
        </p:txBody>
      </p:sp>
      <p:graphicFrame>
        <p:nvGraphicFramePr>
          <p:cNvPr id="8" name="Diagram 7"/>
          <p:cNvGraphicFramePr/>
          <p:nvPr>
            <p:extLst>
              <p:ext uri="{D42A27DB-BD31-4B8C-83A1-F6EECF244321}">
                <p14:modId xmlns:p14="http://schemas.microsoft.com/office/powerpoint/2010/main" val="2547445624"/>
              </p:ext>
            </p:extLst>
          </p:nvPr>
        </p:nvGraphicFramePr>
        <p:xfrm>
          <a:off x="5000950" y="1534845"/>
          <a:ext cx="7155658" cy="403781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TextBox 6"/>
          <p:cNvSpPr txBox="1"/>
          <p:nvPr/>
        </p:nvSpPr>
        <p:spPr>
          <a:xfrm>
            <a:off x="6877413" y="1046643"/>
            <a:ext cx="4094328" cy="461665"/>
          </a:xfrm>
          <a:prstGeom prst="rect">
            <a:avLst/>
          </a:prstGeom>
          <a:noFill/>
        </p:spPr>
        <p:txBody>
          <a:bodyPr wrap="square" rtlCol="1">
            <a:spAutoFit/>
          </a:bodyPr>
          <a:lstStyle/>
          <a:p>
            <a:pPr algn="l" rtl="0"/>
            <a:r>
              <a:rPr lang="en-US" sz="2400" b="1" dirty="0"/>
              <a:t>Structure of flagella:</a:t>
            </a:r>
            <a:endParaRPr lang="ar-SA" sz="2400" b="1" dirty="0"/>
          </a:p>
        </p:txBody>
      </p:sp>
      <p:sp>
        <p:nvSpPr>
          <p:cNvPr id="3" name="Rectangle 2">
            <a:extLst>
              <a:ext uri="{FF2B5EF4-FFF2-40B4-BE49-F238E27FC236}">
                <a16:creationId xmlns:a16="http://schemas.microsoft.com/office/drawing/2014/main" id="{D04F7E85-DD58-42B6-A879-22865685C22B}"/>
              </a:ext>
            </a:extLst>
          </p:cNvPr>
          <p:cNvSpPr/>
          <p:nvPr/>
        </p:nvSpPr>
        <p:spPr>
          <a:xfrm>
            <a:off x="6544574" y="5283535"/>
            <a:ext cx="6096000" cy="1754326"/>
          </a:xfrm>
          <a:prstGeom prst="rect">
            <a:avLst/>
          </a:prstGeom>
        </p:spPr>
        <p:txBody>
          <a:bodyPr>
            <a:spAutoFit/>
          </a:bodyPr>
          <a:lstStyle/>
          <a:p>
            <a:pPr algn="l" rtl="0"/>
            <a:r>
              <a:rPr lang="en-US" b="1" dirty="0"/>
              <a:t>Hook: </a:t>
            </a:r>
            <a:r>
              <a:rPr lang="en-US" dirty="0"/>
              <a:t>a bent structure , acts as a joint</a:t>
            </a:r>
          </a:p>
          <a:p>
            <a:pPr algn="l" rtl="0"/>
            <a:endParaRPr lang="en-US" dirty="0"/>
          </a:p>
          <a:p>
            <a:pPr algn="l" rtl="0"/>
            <a:r>
              <a:rPr lang="en-US" b="1" dirty="0"/>
              <a:t>Long Filament: </a:t>
            </a:r>
            <a:r>
              <a:rPr lang="en-US" dirty="0"/>
              <a:t>a flagellin protein</a:t>
            </a:r>
          </a:p>
          <a:p>
            <a:pPr algn="l" rtl="0"/>
            <a:endParaRPr lang="en-US" dirty="0"/>
          </a:p>
          <a:p>
            <a:pPr algn="l" rtl="0"/>
            <a:r>
              <a:rPr lang="en-US" b="1" dirty="0"/>
              <a:t>Function of Flagella: </a:t>
            </a:r>
            <a:r>
              <a:rPr lang="en-US" dirty="0"/>
              <a:t>motility &amp; chemotaxis</a:t>
            </a:r>
          </a:p>
          <a:p>
            <a:pPr algn="l" rtl="0"/>
            <a:r>
              <a:rPr lang="en-US" dirty="0"/>
              <a:t> </a:t>
            </a:r>
          </a:p>
        </p:txBody>
      </p:sp>
      <p:sp>
        <p:nvSpPr>
          <p:cNvPr id="6" name="TextBox 5">
            <a:extLst>
              <a:ext uri="{FF2B5EF4-FFF2-40B4-BE49-F238E27FC236}">
                <a16:creationId xmlns:a16="http://schemas.microsoft.com/office/drawing/2014/main" id="{10C57C67-F0C0-41D5-BCF9-DF1B6C466788}"/>
              </a:ext>
            </a:extLst>
          </p:cNvPr>
          <p:cNvSpPr txBox="1"/>
          <p:nvPr/>
        </p:nvSpPr>
        <p:spPr>
          <a:xfrm>
            <a:off x="3534228" y="5387998"/>
            <a:ext cx="2708132" cy="830997"/>
          </a:xfrm>
          <a:prstGeom prst="rect">
            <a:avLst/>
          </a:prstGeom>
          <a:noFill/>
        </p:spPr>
        <p:txBody>
          <a:bodyPr wrap="square" rtlCol="0">
            <a:spAutoFit/>
          </a:bodyPr>
          <a:lstStyle/>
          <a:p>
            <a:pPr algn="l"/>
            <a:r>
              <a:rPr lang="en-US" sz="1600" kern="1200" dirty="0">
                <a:solidFill>
                  <a:schemeClr val="accent1"/>
                </a:solidFill>
                <a:latin typeface="+mn-lt"/>
                <a:ea typeface="+mn-ea"/>
                <a:cs typeface="+mn-cs"/>
              </a:rPr>
              <a:t>Chemotaxis is the movement of an organism in response to chemical stimuli</a:t>
            </a:r>
          </a:p>
        </p:txBody>
      </p:sp>
    </p:spTree>
    <p:extLst>
      <p:ext uri="{BB962C8B-B14F-4D97-AF65-F5344CB8AC3E}">
        <p14:creationId xmlns:p14="http://schemas.microsoft.com/office/powerpoint/2010/main" val="1980182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73443"/>
            <a:ext cx="10058400" cy="1450757"/>
          </a:xfrm>
        </p:spPr>
        <p:txBody>
          <a:bodyPr>
            <a:normAutofit/>
          </a:bodyPr>
          <a:lstStyle/>
          <a:p>
            <a:pPr algn="l" rtl="0"/>
            <a:r>
              <a:rPr lang="en-US" dirty="0"/>
              <a:t>Structure of Flagella:</a:t>
            </a:r>
            <a:br>
              <a:rPr lang="ar-SA" dirty="0"/>
            </a:br>
            <a:endParaRPr lang="ar-SA" dirty="0"/>
          </a:p>
        </p:txBody>
      </p:sp>
      <p:pic>
        <p:nvPicPr>
          <p:cNvPr id="6" name="Content Placeholder 5"/>
          <p:cNvPicPr>
            <a:picLocks noGrp="1" noChangeAspect="1"/>
          </p:cNvPicPr>
          <p:nvPr>
            <p:ph idx="1"/>
          </p:nvPr>
        </p:nvPicPr>
        <p:blipFill>
          <a:blip r:embed="rId2"/>
          <a:stretch>
            <a:fillRect/>
          </a:stretch>
        </p:blipFill>
        <p:spPr>
          <a:xfrm>
            <a:off x="914400" y="1822722"/>
            <a:ext cx="6054147" cy="4612683"/>
          </a:xfrm>
          <a:prstGeom prst="rect">
            <a:avLst/>
          </a:prstGeom>
        </p:spPr>
      </p:pic>
      <p:pic>
        <p:nvPicPr>
          <p:cNvPr id="8" name="Picture 7"/>
          <p:cNvPicPr>
            <a:picLocks noChangeAspect="1"/>
          </p:cNvPicPr>
          <p:nvPr/>
        </p:nvPicPr>
        <p:blipFill>
          <a:blip r:embed="rId3"/>
          <a:stretch>
            <a:fillRect/>
          </a:stretch>
        </p:blipFill>
        <p:spPr>
          <a:xfrm>
            <a:off x="7392669" y="1822722"/>
            <a:ext cx="3580131" cy="4779858"/>
          </a:xfrm>
          <a:prstGeom prst="rect">
            <a:avLst/>
          </a:prstGeom>
        </p:spPr>
      </p:pic>
    </p:spTree>
    <p:extLst>
      <p:ext uri="{BB962C8B-B14F-4D97-AF65-F5344CB8AC3E}">
        <p14:creationId xmlns:p14="http://schemas.microsoft.com/office/powerpoint/2010/main" val="3955119602"/>
      </p:ext>
    </p:extLst>
  </p:cSld>
  <p:clrMapOvr>
    <a:masterClrMapping/>
  </p:clrMapOvr>
</p:sld>
</file>

<file path=ppt/theme/theme1.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730</TotalTime>
  <Words>1800</Words>
  <Application>Microsoft Office PowerPoint</Application>
  <PresentationFormat>Widescreen</PresentationFormat>
  <Paragraphs>289</Paragraphs>
  <Slides>20</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Baskerville Old Face</vt:lpstr>
      <vt:lpstr>Calibri</vt:lpstr>
      <vt:lpstr>Calibri Light</vt:lpstr>
      <vt:lpstr>Courier New</vt:lpstr>
      <vt:lpstr>Footlight MT Light</vt:lpstr>
      <vt:lpstr>GillSansMT</vt:lpstr>
      <vt:lpstr>Times New Roman</vt:lpstr>
      <vt:lpstr>Wingdings</vt:lpstr>
      <vt:lpstr>Office Theme</vt:lpstr>
      <vt:lpstr>Microbiology – Lecture 1 Bacterial structure , Functions &amp; Genetics</vt:lpstr>
      <vt:lpstr>Objectives</vt:lpstr>
      <vt:lpstr>The Difference Between Prokaryotes and  Eukaryotes</vt:lpstr>
      <vt:lpstr>Is a heterogeneous group of unicellular organisms , about 1-8 μm in diameter </vt:lpstr>
      <vt:lpstr>Major Bacterial Structure: Cell Wall</vt:lpstr>
      <vt:lpstr>PowerPoint Presentation</vt:lpstr>
      <vt:lpstr>PowerPoint Presentation</vt:lpstr>
      <vt:lpstr>External Structures of Bacteria</vt:lpstr>
      <vt:lpstr>Structure of Flagella: </vt:lpstr>
      <vt:lpstr>External Structures of Bacteria</vt:lpstr>
      <vt:lpstr>Internal Structures of Bacteria</vt:lpstr>
      <vt:lpstr>PowerPoint Presentation</vt:lpstr>
      <vt:lpstr>Bacterial Genetics:</vt:lpstr>
      <vt:lpstr>PowerPoint Presentation</vt:lpstr>
      <vt:lpstr>Genetic variation in bacteria -1- Mutation </vt:lpstr>
      <vt:lpstr>Genetic variation in bacteria -2- Gene transfer</vt:lpstr>
      <vt:lpstr>PowerPoint Presentation</vt:lpstr>
      <vt:lpstr>Genetic Recombination </vt:lpstr>
      <vt:lpstr>Quiz and references</vt:lpstr>
      <vt:lpstr>Team members: Ghadah alHaidari Noura AlKadi Renad AlMogren Esraa AlNzawi Hadeel Awartani Alaa  AlSowigh Elham  AlAlmy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Microbiology – Lecture 1 Bacterial structure , Functions &amp; Gentetics</dc:title>
  <dc:creator>WXV3 .</dc:creator>
  <cp:lastModifiedBy>WXV3 .</cp:lastModifiedBy>
  <cp:revision>77</cp:revision>
  <dcterms:created xsi:type="dcterms:W3CDTF">2017-09-26T12:19:43Z</dcterms:created>
  <dcterms:modified xsi:type="dcterms:W3CDTF">2017-10-10T15:29:49Z</dcterms:modified>
</cp:coreProperties>
</file>