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257" r:id="rId3"/>
    <p:sldId id="258" r:id="rId4"/>
    <p:sldId id="259" r:id="rId5"/>
    <p:sldId id="272" r:id="rId6"/>
    <p:sldId id="260" r:id="rId7"/>
    <p:sldId id="261" r:id="rId8"/>
    <p:sldId id="262" r:id="rId9"/>
    <p:sldId id="263" r:id="rId10"/>
    <p:sldId id="264" r:id="rId11"/>
    <p:sldId id="269" r:id="rId12"/>
    <p:sldId id="270" r:id="rId13"/>
    <p:sldId id="267" r:id="rId14"/>
    <p:sldId id="271" r:id="rId15"/>
    <p:sldId id="268" r:id="rId16"/>
  </p:sldIdLst>
  <p:sldSz cx="12192000" cy="6858000"/>
  <p:notesSz cx="9144000" cy="6858000"/>
  <p:embeddedFontLst>
    <p:embeddedFont>
      <p:font typeface="Cabin"/>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Libre Baskerville" panose="020B0604020202020204" charset="0"/>
      <p:regular r:id="rId26"/>
      <p:bold r:id="rId27"/>
      <p:italic r:id="rId28"/>
    </p:embeddedFont>
    <p:embeddedFont>
      <p:font typeface="Gentium Basic"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XV3 ." initials="W." lastIdx="0" clrIdx="0">
    <p:extLst>
      <p:ext uri="{19B8F6BF-5375-455C-9EA6-DF929625EA0E}">
        <p15:presenceInfo xmlns:p15="http://schemas.microsoft.com/office/powerpoint/2012/main" userId="afd8a6abbc230b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5BBA877-0E68-4C8F-A9AB-3DA26A8AC3ED}">
  <a:tblStyle styleId="{25BBA877-0E68-4C8F-A9AB-3DA26A8AC3ED}"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062EF33-DB60-47DF-8E75-43A2A0FCA023}" styleName="Table_1">
    <a:wholeTbl>
      <a:tcTxStyle b="off" i="off">
        <a:font>
          <a:latin typeface="Calibri"/>
          <a:ea typeface="Calibri"/>
          <a:cs typeface="Calibri"/>
        </a:font>
        <a:schemeClr val="dk1"/>
      </a:tcTxStyle>
      <a:tcStyle>
        <a:tcBdr>
          <a:left>
            <a:ln w="12700" cap="flat" cmpd="sng">
              <a:solidFill>
                <a:schemeClr val="accent1"/>
              </a:solidFill>
              <a:prstDash val="solid"/>
              <a:round/>
              <a:headEnd type="none" w="med" len="med"/>
              <a:tailEnd type="none" w="med" len="med"/>
            </a:ln>
          </a:left>
          <a:right>
            <a:ln w="12700" cap="flat" cmpd="sng">
              <a:solidFill>
                <a:schemeClr val="accent1"/>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12700" cap="flat" cmpd="sng">
              <a:solidFill>
                <a:schemeClr val="accent1"/>
              </a:solidFill>
              <a:prstDash val="solid"/>
              <a:round/>
              <a:headEnd type="none" w="med" len="med"/>
              <a:tailEnd type="none" w="med" len="med"/>
            </a:ln>
          </a:insideH>
          <a:insideV>
            <a:ln w="12700" cap="flat" cmpd="sng">
              <a:solidFill>
                <a:schemeClr val="accent1"/>
              </a:solidFill>
              <a:prstDash val="solid"/>
              <a:round/>
              <a:headEnd type="none" w="med" len="med"/>
              <a:tailEnd type="none" w="med" len="med"/>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med" len="med"/>
              <a:tailEnd type="none" w="med" len="med"/>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med" len="med"/>
              <a:tailEnd type="none" w="med" len="med"/>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7" d="100"/>
          <a:sy n="57" d="100"/>
        </p:scale>
        <p:origin x="-1038"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5181600" y="0"/>
            <a:ext cx="3962400" cy="344488"/>
          </a:xfrm>
          <a:prstGeom prst="rect">
            <a:avLst/>
          </a:prstGeom>
          <a:noFill/>
          <a:ln>
            <a:noFill/>
          </a:ln>
        </p:spPr>
        <p:txBody>
          <a:bodyPr wrap="square" lIns="91425" tIns="91425" rIns="91425" bIns="91425" anchor="t" anchorCtr="0"/>
          <a:lstStyle>
            <a:lvl1pPr marL="0" marR="0" lvl="0" indent="0" algn="r" rtl="1">
              <a:spcBef>
                <a:spcPts val="0"/>
              </a:spcBef>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1588" y="0"/>
            <a:ext cx="3962400" cy="344488"/>
          </a:xfrm>
          <a:prstGeom prst="rect">
            <a:avLst/>
          </a:prstGeom>
          <a:noFill/>
          <a:ln>
            <a:noFill/>
          </a:ln>
        </p:spPr>
        <p:txBody>
          <a:bodyPr wrap="square" lIns="91425" tIns="91425" rIns="91425" bIns="91425" anchor="t" anchorCtr="0"/>
          <a:lstStyle>
            <a:lvl1pPr marL="0" marR="0" lvl="0" indent="0" algn="l" rtl="1">
              <a:spcBef>
                <a:spcPts val="0"/>
              </a:spcBef>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14400" y="3300413"/>
            <a:ext cx="7315200" cy="2700337"/>
          </a:xfrm>
          <a:prstGeom prst="rect">
            <a:avLst/>
          </a:prstGeom>
          <a:noFill/>
          <a:ln>
            <a:noFill/>
          </a:ln>
        </p:spPr>
        <p:txBody>
          <a:bodyPr wrap="square" lIns="91425" tIns="91425" rIns="91425" bIns="91425" anchor="t" anchorCtr="0"/>
          <a:lstStyle>
            <a:lvl1pPr marL="0" marR="0" lvl="0" indent="0" algn="r" rtl="1">
              <a:spcBef>
                <a:spcPts val="0"/>
              </a:spcBef>
              <a:buChar char="●"/>
              <a:defRPr sz="1200" b="0" i="0" u="none" strike="noStrike" cap="none">
                <a:solidFill>
                  <a:schemeClr val="dk1"/>
                </a:solidFill>
                <a:latin typeface="Calibri"/>
                <a:ea typeface="Calibri"/>
                <a:cs typeface="Calibri"/>
                <a:sym typeface="Calibri"/>
              </a:defRPr>
            </a:lvl1pPr>
            <a:lvl2pPr marL="457200" marR="0" lvl="1" indent="0" algn="r" rtl="1">
              <a:spcBef>
                <a:spcPts val="0"/>
              </a:spcBef>
              <a:buChar char="○"/>
              <a:defRPr sz="1200" b="0" i="0" u="none" strike="noStrike" cap="none">
                <a:solidFill>
                  <a:schemeClr val="dk1"/>
                </a:solidFill>
                <a:latin typeface="Calibri"/>
                <a:ea typeface="Calibri"/>
                <a:cs typeface="Calibri"/>
                <a:sym typeface="Calibri"/>
              </a:defRPr>
            </a:lvl2pPr>
            <a:lvl3pPr marL="914400" marR="0" lvl="2" indent="0" algn="r" rtl="1">
              <a:spcBef>
                <a:spcPts val="0"/>
              </a:spcBef>
              <a:buChar char="■"/>
              <a:defRPr sz="1200" b="0" i="0" u="none" strike="noStrike" cap="none">
                <a:solidFill>
                  <a:schemeClr val="dk1"/>
                </a:solidFill>
                <a:latin typeface="Calibri"/>
                <a:ea typeface="Calibri"/>
                <a:cs typeface="Calibri"/>
                <a:sym typeface="Calibri"/>
              </a:defRPr>
            </a:lvl3pPr>
            <a:lvl4pPr marL="1371600" marR="0" lvl="3" indent="0" algn="r" rtl="1">
              <a:spcBef>
                <a:spcPts val="0"/>
              </a:spcBef>
              <a:buChar char="●"/>
              <a:defRPr sz="1200" b="0" i="0" u="none" strike="noStrike" cap="none">
                <a:solidFill>
                  <a:schemeClr val="dk1"/>
                </a:solidFill>
                <a:latin typeface="Calibri"/>
                <a:ea typeface="Calibri"/>
                <a:cs typeface="Calibri"/>
                <a:sym typeface="Calibri"/>
              </a:defRPr>
            </a:lvl4pPr>
            <a:lvl5pPr marL="1828800" marR="0" lvl="4" indent="0" algn="r" rtl="1">
              <a:spcBef>
                <a:spcPts val="0"/>
              </a:spcBef>
              <a:buChar char="○"/>
              <a:defRPr sz="1200" b="0" i="0" u="none" strike="noStrike" cap="none">
                <a:solidFill>
                  <a:schemeClr val="dk1"/>
                </a:solidFill>
                <a:latin typeface="Calibri"/>
                <a:ea typeface="Calibri"/>
                <a:cs typeface="Calibri"/>
                <a:sym typeface="Calibri"/>
              </a:defRPr>
            </a:lvl5pPr>
            <a:lvl6pPr marL="2286000" marR="0" lvl="5" indent="0" algn="r" rtl="1">
              <a:spcBef>
                <a:spcPts val="0"/>
              </a:spcBef>
              <a:buChar char="■"/>
              <a:defRPr sz="1200" b="0" i="0" u="none" strike="noStrike" cap="none">
                <a:solidFill>
                  <a:schemeClr val="dk1"/>
                </a:solidFill>
                <a:latin typeface="Calibri"/>
                <a:ea typeface="Calibri"/>
                <a:cs typeface="Calibri"/>
                <a:sym typeface="Calibri"/>
              </a:defRPr>
            </a:lvl6pPr>
            <a:lvl7pPr marL="2743200" marR="0" lvl="6" indent="0" algn="r" rtl="1">
              <a:spcBef>
                <a:spcPts val="0"/>
              </a:spcBef>
              <a:buChar char="●"/>
              <a:defRPr sz="1200" b="0" i="0" u="none" strike="noStrike" cap="none">
                <a:solidFill>
                  <a:schemeClr val="dk1"/>
                </a:solidFill>
                <a:latin typeface="Calibri"/>
                <a:ea typeface="Calibri"/>
                <a:cs typeface="Calibri"/>
                <a:sym typeface="Calibri"/>
              </a:defRPr>
            </a:lvl7pPr>
            <a:lvl8pPr marL="3200400" marR="0" lvl="7" indent="0" algn="r" rtl="1">
              <a:spcBef>
                <a:spcPts val="0"/>
              </a:spcBef>
              <a:buChar char="○"/>
              <a:defRPr sz="1200" b="0" i="0" u="none" strike="noStrike" cap="none">
                <a:solidFill>
                  <a:schemeClr val="dk1"/>
                </a:solidFill>
                <a:latin typeface="Calibri"/>
                <a:ea typeface="Calibri"/>
                <a:cs typeface="Calibri"/>
                <a:sym typeface="Calibri"/>
              </a:defRPr>
            </a:lvl8pPr>
            <a:lvl9pPr marL="3657600" marR="0" lvl="8" indent="0" algn="r" rtl="1">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5181600" y="6513513"/>
            <a:ext cx="3962400" cy="344487"/>
          </a:xfrm>
          <a:prstGeom prst="rect">
            <a:avLst/>
          </a:prstGeom>
          <a:noFill/>
          <a:ln>
            <a:noFill/>
          </a:ln>
        </p:spPr>
        <p:txBody>
          <a:bodyPr wrap="square" lIns="91425" tIns="91425" rIns="91425" bIns="91425" anchor="b" anchorCtr="0"/>
          <a:lstStyle>
            <a:lvl1pPr marL="0" marR="0" lvl="0" indent="0" algn="r" rtl="1">
              <a:spcBef>
                <a:spcPts val="0"/>
              </a:spcBef>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1588" y="6513513"/>
            <a:ext cx="3962400" cy="344487"/>
          </a:xfrm>
          <a:prstGeom prst="rect">
            <a:avLst/>
          </a:prstGeom>
          <a:noFill/>
          <a:ln>
            <a:noFill/>
          </a:ln>
        </p:spPr>
        <p:txBody>
          <a:bodyPr wrap="square" lIns="91425" tIns="45700" rIns="91425" bIns="45700" anchor="b" anchorCtr="0">
            <a:noAutofit/>
          </a:bodyPr>
          <a:lstStyle/>
          <a:p>
            <a:pPr marL="0" marR="0" lvl="0" indent="0" algn="l" rtl="1">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14400" y="3300413"/>
            <a:ext cx="7315200" cy="2700337"/>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09" name="Shape 109"/>
          <p:cNvSpPr txBox="1">
            <a:spLocks noGrp="1"/>
          </p:cNvSpPr>
          <p:nvPr>
            <p:ph type="sldNum" idx="12"/>
          </p:nvPr>
        </p:nvSpPr>
        <p:spPr>
          <a:xfrm>
            <a:off x="1588" y="6513513"/>
            <a:ext cx="3962400" cy="344487"/>
          </a:xfrm>
          <a:prstGeom prst="rect">
            <a:avLst/>
          </a:prstGeom>
          <a:noFill/>
          <a:ln>
            <a:noFill/>
          </a:ln>
        </p:spPr>
        <p:txBody>
          <a:bodyPr wrap="square" lIns="91425" tIns="45700" rIns="91425" bIns="45700" anchor="b" anchorCtr="0">
            <a:noAutofit/>
          </a:bodyPr>
          <a:lstStyle/>
          <a:p>
            <a:pPr marL="0" marR="0" lvl="0" indent="0" algn="l" rtl="1">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914400" y="3300413"/>
            <a:ext cx="7315200" cy="2700337"/>
          </a:xfrm>
          <a:prstGeom prst="rect">
            <a:avLst/>
          </a:prstGeom>
        </p:spPr>
        <p:txBody>
          <a:bodyPr wrap="square" lIns="91425" tIns="91425" rIns="91425" bIns="91425" anchor="t" anchorCtr="0">
            <a:noAutofit/>
          </a:bodyPr>
          <a:lstStyle/>
          <a:p>
            <a:pPr lvl="0">
              <a:spcBef>
                <a:spcPts val="0"/>
              </a:spcBef>
              <a:buNone/>
            </a:pPr>
            <a:endParaRPr/>
          </a:p>
        </p:txBody>
      </p:sp>
      <p:sp>
        <p:nvSpPr>
          <p:cNvPr id="227" name="Shape 227"/>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914400" y="3300413"/>
            <a:ext cx="7315200" cy="2700337"/>
          </a:xfrm>
          <a:prstGeom prst="rect">
            <a:avLst/>
          </a:prstGeom>
        </p:spPr>
        <p:txBody>
          <a:bodyPr wrap="square" lIns="91425" tIns="91425" rIns="91425" bIns="91425" anchor="t" anchorCtr="0">
            <a:noAutofit/>
          </a:bodyPr>
          <a:lstStyle/>
          <a:p>
            <a:pPr lvl="0">
              <a:spcBef>
                <a:spcPts val="0"/>
              </a:spcBef>
              <a:buNone/>
            </a:pPr>
            <a:endParaRPr dirty="0"/>
          </a:p>
        </p:txBody>
      </p:sp>
      <p:sp>
        <p:nvSpPr>
          <p:cNvPr id="233" name="Shape 233"/>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914400" y="3300413"/>
            <a:ext cx="7315200" cy="2700337"/>
          </a:xfrm>
          <a:prstGeom prst="rect">
            <a:avLst/>
          </a:prstGeom>
        </p:spPr>
        <p:txBody>
          <a:bodyPr wrap="square" lIns="91425" tIns="91425" rIns="91425" bIns="91425" anchor="t" anchorCtr="0">
            <a:noAutofit/>
          </a:bodyPr>
          <a:lstStyle/>
          <a:p>
            <a:pPr lvl="0">
              <a:spcBef>
                <a:spcPts val="0"/>
              </a:spcBef>
              <a:buNone/>
            </a:pPr>
            <a:endParaRPr/>
          </a:p>
        </p:txBody>
      </p:sp>
      <p:sp>
        <p:nvSpPr>
          <p:cNvPr id="114" name="Shape 114"/>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0" y="3300413"/>
            <a:ext cx="7315200" cy="2700337"/>
          </a:xfrm>
          <a:prstGeom prst="rect">
            <a:avLst/>
          </a:prstGeom>
        </p:spPr>
        <p:txBody>
          <a:bodyPr wrap="square" lIns="91425" tIns="91425" rIns="91425" bIns="91425" anchor="t" anchorCtr="0">
            <a:noAutofit/>
          </a:bodyPr>
          <a:lstStyle/>
          <a:p>
            <a:pPr lvl="0">
              <a:spcBef>
                <a:spcPts val="0"/>
              </a:spcBef>
              <a:buNone/>
            </a:pPr>
            <a:endParaRPr/>
          </a:p>
        </p:txBody>
      </p:sp>
      <p:sp>
        <p:nvSpPr>
          <p:cNvPr id="120" name="Shape 120"/>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914400" y="3300413"/>
            <a:ext cx="7315200" cy="2700337"/>
          </a:xfrm>
          <a:prstGeom prst="rect">
            <a:avLst/>
          </a:prstGeom>
        </p:spPr>
        <p:txBody>
          <a:bodyPr wrap="square" lIns="91425" tIns="91425" rIns="91425" bIns="91425" anchor="t" anchorCtr="0">
            <a:noAutofit/>
          </a:bodyPr>
          <a:lstStyle/>
          <a:p>
            <a:pPr lvl="0">
              <a:spcBef>
                <a:spcPts val="0"/>
              </a:spcBef>
              <a:buNone/>
            </a:pPr>
            <a:endParaRPr/>
          </a:p>
        </p:txBody>
      </p:sp>
      <p:sp>
        <p:nvSpPr>
          <p:cNvPr id="135" name="Shape 135"/>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914400" y="3300413"/>
            <a:ext cx="7315200" cy="2700337"/>
          </a:xfrm>
          <a:prstGeom prst="rect">
            <a:avLst/>
          </a:prstGeom>
        </p:spPr>
        <p:txBody>
          <a:bodyPr wrap="square" lIns="91425" tIns="91425" rIns="91425" bIns="91425" anchor="t" anchorCtr="0">
            <a:noAutofit/>
          </a:bodyPr>
          <a:lstStyle/>
          <a:p>
            <a:pPr lvl="0">
              <a:spcBef>
                <a:spcPts val="0"/>
              </a:spcBef>
              <a:buNone/>
            </a:pPr>
            <a:endParaRPr dirty="0"/>
          </a:p>
        </p:txBody>
      </p:sp>
      <p:sp>
        <p:nvSpPr>
          <p:cNvPr id="157" name="Shape 157"/>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914400" y="3300413"/>
            <a:ext cx="7315200" cy="2700337"/>
          </a:xfrm>
          <a:prstGeom prst="rect">
            <a:avLst/>
          </a:prstGeom>
        </p:spPr>
        <p:txBody>
          <a:bodyPr wrap="square" lIns="91425" tIns="91425" rIns="91425" bIns="91425" anchor="t" anchorCtr="0">
            <a:noAutofit/>
          </a:bodyPr>
          <a:lstStyle/>
          <a:p>
            <a:pPr lvl="0">
              <a:spcBef>
                <a:spcPts val="0"/>
              </a:spcBef>
              <a:buNone/>
            </a:pPr>
            <a:endParaRPr/>
          </a:p>
        </p:txBody>
      </p:sp>
      <p:sp>
        <p:nvSpPr>
          <p:cNvPr id="184" name="Shape 184"/>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914400" y="3300413"/>
            <a:ext cx="7315200" cy="2700337"/>
          </a:xfrm>
          <a:prstGeom prst="rect">
            <a:avLst/>
          </a:prstGeom>
        </p:spPr>
        <p:txBody>
          <a:bodyPr wrap="square" lIns="91425" tIns="91425" rIns="91425" bIns="91425" anchor="t" anchorCtr="0">
            <a:noAutofit/>
          </a:bodyPr>
          <a:lstStyle/>
          <a:p>
            <a:pPr lvl="0">
              <a:spcBef>
                <a:spcPts val="0"/>
              </a:spcBef>
              <a:buNone/>
            </a:pPr>
            <a:endParaRPr dirty="0"/>
          </a:p>
        </p:txBody>
      </p:sp>
      <p:sp>
        <p:nvSpPr>
          <p:cNvPr id="190" name="Shape 190"/>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914400" y="3300413"/>
            <a:ext cx="7315200" cy="2700337"/>
          </a:xfrm>
          <a:prstGeom prst="rect">
            <a:avLst/>
          </a:prstGeom>
        </p:spPr>
        <p:txBody>
          <a:bodyPr wrap="square" lIns="91425" tIns="91425" rIns="91425" bIns="91425" anchor="t" anchorCtr="0">
            <a:noAutofit/>
          </a:bodyPr>
          <a:lstStyle/>
          <a:p>
            <a:pPr lvl="0">
              <a:spcBef>
                <a:spcPts val="0"/>
              </a:spcBef>
              <a:buNone/>
            </a:pPr>
            <a:endParaRPr dirty="0"/>
          </a:p>
        </p:txBody>
      </p:sp>
      <p:sp>
        <p:nvSpPr>
          <p:cNvPr id="195" name="Shape 195"/>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914400" y="3300413"/>
            <a:ext cx="7315200" cy="2700337"/>
          </a:xfrm>
          <a:prstGeom prst="rect">
            <a:avLst/>
          </a:prstGeom>
        </p:spPr>
        <p:txBody>
          <a:bodyPr wrap="square" lIns="91425" tIns="91425" rIns="91425" bIns="91425" anchor="t" anchorCtr="0">
            <a:noAutofit/>
          </a:bodyPr>
          <a:lstStyle/>
          <a:p>
            <a:pPr lvl="0">
              <a:spcBef>
                <a:spcPts val="0"/>
              </a:spcBef>
              <a:buNone/>
            </a:pPr>
            <a:endParaRPr/>
          </a:p>
        </p:txBody>
      </p:sp>
      <p:sp>
        <p:nvSpPr>
          <p:cNvPr id="201" name="Shape 201"/>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Shape 16"/>
        <p:cNvGrpSpPr/>
        <p:nvPr/>
      </p:nvGrpSpPr>
      <p:grpSpPr>
        <a:xfrm>
          <a:off x="0" y="0"/>
          <a:ext cx="0" cy="0"/>
          <a:chOff x="0" y="0"/>
          <a:chExt cx="0" cy="0"/>
        </a:xfrm>
      </p:grpSpPr>
      <p:sp>
        <p:nvSpPr>
          <p:cNvPr id="17" name="Shape 17"/>
          <p:cNvSpPr/>
          <p:nvPr/>
        </p:nvSpPr>
        <p:spPr>
          <a:xfrm>
            <a:off x="3175" y="6400800"/>
            <a:ext cx="12188825" cy="4572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dirty="0"/>
          </a:p>
        </p:txBody>
      </p:sp>
      <p:sp>
        <p:nvSpPr>
          <p:cNvPr id="18" name="Shape 18"/>
          <p:cNvSpPr/>
          <p:nvPr/>
        </p:nvSpPr>
        <p:spPr>
          <a:xfrm>
            <a:off x="15" y="6334316"/>
            <a:ext cx="12188825" cy="64008"/>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dirty="0"/>
          </a:p>
        </p:txBody>
      </p:sp>
      <p:cxnSp>
        <p:nvCxnSpPr>
          <p:cNvPr id="19" name="Shape 19"/>
          <p:cNvCxnSpPr/>
          <p:nvPr/>
        </p:nvCxnSpPr>
        <p:spPr>
          <a:xfrm>
            <a:off x="1207658" y="4343400"/>
            <a:ext cx="9875520" cy="0"/>
          </a:xfrm>
          <a:prstGeom prst="straightConnector1">
            <a:avLst/>
          </a:prstGeom>
          <a:noFill/>
          <a:ln w="9525" cap="flat" cmpd="sng">
            <a:solidFill>
              <a:srgbClr val="7F7F7F"/>
            </a:solidFill>
            <a:prstDash val="solid"/>
            <a:miter lim="800000"/>
            <a:headEnd type="none" w="med" len="med"/>
            <a:tailEnd type="none" w="med" len="med"/>
          </a:ln>
        </p:spPr>
      </p:cxnSp>
      <p:sp>
        <p:nvSpPr>
          <p:cNvPr id="20" name="Shape 20"/>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21" name="Shape 2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22" name="Shape 22"/>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r>
              <a:rPr lang="en-US" sz="1200" b="0" i="0" u="none" strike="noStrike" cap="none" dirty="0">
                <a:solidFill>
                  <a:srgbClr val="888888"/>
                </a:solidFill>
                <a:latin typeface="Calibri"/>
                <a:ea typeface="Calibri"/>
                <a:cs typeface="Calibri"/>
                <a:sym typeface="Calibri"/>
              </a:rPr>
              <a:t>TEAM 437</a:t>
            </a:r>
          </a:p>
        </p:txBody>
      </p:sp>
      <p:sp>
        <p:nvSpPr>
          <p:cNvPr id="23" name="Shape 23"/>
          <p:cNvSpPr txBox="1">
            <a:spLocks noGrp="1"/>
          </p:cNvSpPr>
          <p:nvPr>
            <p:ph type="title"/>
          </p:nvPr>
        </p:nvSpPr>
        <p:spPr>
          <a:xfrm>
            <a:off x="1065227" y="2780424"/>
            <a:ext cx="10058400" cy="1450757"/>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24" name="Shape 24"/>
          <p:cNvPicPr preferRelativeResize="0"/>
          <p:nvPr/>
        </p:nvPicPr>
        <p:blipFill rotWithShape="1">
          <a:blip r:embed="rId2">
            <a:alphaModFix/>
          </a:blip>
          <a:srcRect/>
          <a:stretch/>
        </p:blipFill>
        <p:spPr>
          <a:xfrm>
            <a:off x="10350501" y="0"/>
            <a:ext cx="1836502" cy="1485661"/>
          </a:xfrm>
          <a:prstGeom prst="rect">
            <a:avLst/>
          </a:prstGeom>
          <a:noFill/>
          <a:ln>
            <a:noFill/>
          </a:ln>
        </p:spPr>
      </p:pic>
      <p:pic>
        <p:nvPicPr>
          <p:cNvPr id="25" name="Shape 25"/>
          <p:cNvPicPr preferRelativeResize="0"/>
          <p:nvPr/>
        </p:nvPicPr>
        <p:blipFill rotWithShape="1">
          <a:blip r:embed="rId3">
            <a:alphaModFix/>
          </a:blip>
          <a:srcRect/>
          <a:stretch/>
        </p:blipFill>
        <p:spPr>
          <a:xfrm>
            <a:off x="15" y="109669"/>
            <a:ext cx="1333551" cy="1257654"/>
          </a:xfrm>
          <a:prstGeom prst="rect">
            <a:avLst/>
          </a:prstGeom>
          <a:noFill/>
          <a:ln>
            <a:noFill/>
          </a:ln>
        </p:spPr>
      </p:pic>
      <p:sp>
        <p:nvSpPr>
          <p:cNvPr id="26" name="Shape 26"/>
          <p:cNvSpPr txBox="1"/>
          <p:nvPr/>
        </p:nvSpPr>
        <p:spPr>
          <a:xfrm>
            <a:off x="1065227" y="4402386"/>
            <a:ext cx="10058400" cy="1143000"/>
          </a:xfrm>
          <a:prstGeom prst="rect">
            <a:avLst/>
          </a:prstGeom>
          <a:noFill/>
          <a:ln>
            <a:noFill/>
          </a:ln>
        </p:spPr>
        <p:txBody>
          <a:bodyPr wrap="square" lIns="91425" tIns="45700" rIns="91425" bIns="45700" anchor="t" anchorCtr="0">
            <a:noAutofit/>
          </a:bodyPr>
          <a:lstStyle/>
          <a:p>
            <a:pPr marL="0" marR="0" lvl="0" indent="0" algn="l" rtl="1">
              <a:lnSpc>
                <a:spcPct val="90000"/>
              </a:lnSpc>
              <a:spcBef>
                <a:spcPts val="0"/>
              </a:spcBef>
              <a:spcAft>
                <a:spcPts val="0"/>
              </a:spcAft>
              <a:buClr>
                <a:schemeClr val="accent1"/>
              </a:buClr>
              <a:buSzPct val="25000"/>
              <a:buFont typeface="Calibri"/>
              <a:buNone/>
            </a:pPr>
            <a:r>
              <a:rPr lang="en-US" sz="2400" b="0" i="0" u="none" strike="noStrike" cap="none" dirty="0">
                <a:solidFill>
                  <a:schemeClr val="dk2"/>
                </a:solidFill>
                <a:latin typeface="Calibri"/>
                <a:ea typeface="Calibri"/>
                <a:cs typeface="Calibri"/>
                <a:sym typeface="Calibri"/>
              </a:rPr>
              <a:t>TEAM 437</a:t>
            </a:r>
          </a:p>
        </p:txBody>
      </p:sp>
      <p:sp>
        <p:nvSpPr>
          <p:cNvPr id="27" name="Shape 27"/>
          <p:cNvSpPr txBox="1"/>
          <p:nvPr/>
        </p:nvSpPr>
        <p:spPr>
          <a:xfrm>
            <a:off x="1065227" y="5020111"/>
            <a:ext cx="3621073" cy="1200329"/>
          </a:xfrm>
          <a:prstGeom prst="rect">
            <a:avLst/>
          </a:prstGeom>
          <a:noFill/>
          <a:ln>
            <a:noFill/>
          </a:ln>
        </p:spPr>
        <p:txBody>
          <a:bodyPr wrap="square" lIns="91425" tIns="45700" rIns="91425" bIns="45700" anchor="t" anchorCtr="0">
            <a:noAutofit/>
          </a:bodyPr>
          <a:lstStyle/>
          <a:p>
            <a:pPr marL="0" marR="0" lvl="0" indent="0" algn="l" rtl="1">
              <a:spcBef>
                <a:spcPts val="0"/>
              </a:spcBef>
              <a:buSzPct val="25000"/>
              <a:buNone/>
            </a:pPr>
            <a:r>
              <a:rPr lang="en-US" sz="1800" b="1" i="0" u="none" strike="noStrike" cap="none" dirty="0">
                <a:solidFill>
                  <a:srgbClr val="FF0000"/>
                </a:solidFill>
                <a:latin typeface="Calibri"/>
                <a:ea typeface="Calibri"/>
                <a:cs typeface="Calibri"/>
                <a:sym typeface="Calibri"/>
              </a:rPr>
              <a:t>Red: important</a:t>
            </a:r>
          </a:p>
          <a:p>
            <a:pPr marL="0" marR="0" lvl="0" indent="0" algn="l" rtl="1">
              <a:spcBef>
                <a:spcPts val="0"/>
              </a:spcBef>
              <a:buSzPct val="25000"/>
              <a:buNone/>
            </a:pPr>
            <a:r>
              <a:rPr lang="en-US" sz="1800" b="1" i="0" u="none" strike="noStrike" cap="none" dirty="0">
                <a:solidFill>
                  <a:schemeClr val="accent2"/>
                </a:solidFill>
                <a:latin typeface="Calibri"/>
                <a:ea typeface="Calibri"/>
                <a:cs typeface="Calibri"/>
                <a:sym typeface="Calibri"/>
              </a:rPr>
              <a:t>Green : doctor notes</a:t>
            </a:r>
          </a:p>
          <a:p>
            <a:pPr marL="0" marR="0" lvl="0" indent="0" algn="l" rtl="1">
              <a:spcBef>
                <a:spcPts val="0"/>
              </a:spcBef>
              <a:buSzPct val="25000"/>
              <a:buNone/>
            </a:pPr>
            <a:r>
              <a:rPr lang="en-US" sz="1800" b="1" i="0" u="none" strike="noStrike" cap="none" dirty="0">
                <a:solidFill>
                  <a:schemeClr val="dk1"/>
                </a:solidFill>
                <a:latin typeface="Calibri"/>
                <a:ea typeface="Calibri"/>
                <a:cs typeface="Calibri"/>
                <a:sym typeface="Calibri"/>
              </a:rPr>
              <a:t>Black : original slides</a:t>
            </a:r>
          </a:p>
          <a:p>
            <a:pPr marL="0" marR="0" lvl="0" indent="0" algn="l" rtl="1">
              <a:spcBef>
                <a:spcPts val="0"/>
              </a:spcBef>
              <a:buSzPct val="25000"/>
              <a:buNone/>
            </a:pPr>
            <a:r>
              <a:rPr lang="en-US" sz="1800" b="1" i="0" u="none" strike="noStrike" cap="none" dirty="0">
                <a:solidFill>
                  <a:srgbClr val="7F7F7F"/>
                </a:solidFill>
                <a:latin typeface="Calibri"/>
                <a:ea typeface="Calibri"/>
                <a:cs typeface="Calibri"/>
                <a:sym typeface="Calibri"/>
              </a:rPr>
              <a:t>Grey: extra information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r" rtl="1">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r" rtl="1">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r" rtl="1">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r" rtl="1">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88" name="Shape 88"/>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1000" b="0" i="0" u="none" strike="noStrike" cap="none">
                <a:solidFill>
                  <a:schemeClr val="dk1"/>
                </a:solidFill>
                <a:latin typeface="Calibri"/>
                <a:ea typeface="Calibri"/>
                <a:cs typeface="Calibri"/>
                <a:sym typeface="Calibri"/>
              </a:defRPr>
            </a:lvl5pPr>
            <a:lvl6pPr marL="2286000" marR="0" lvl="5" indent="0" algn="r" rtl="1">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r" rtl="1">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r" rtl="1">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r" rtl="1">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90" name="Shape 9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91" name="Shape 91"/>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dirty="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4" name="Shape 94"/>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None/>
              <a:defRPr sz="28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2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5pPr>
            <a:lvl6pPr marL="2514600" marR="0" lvl="5"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96" name="Shape 9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97" name="Shape 97"/>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dirty="0">
              <a:solidFill>
                <a:srgbClr val="888888"/>
              </a:solidFill>
              <a:latin typeface="Calibri"/>
              <a:ea typeface="Calibri"/>
              <a:cs typeface="Calibri"/>
              <a:sym typeface="Calibri"/>
            </a:endParaRPr>
          </a:p>
        </p:txBody>
      </p:sp>
      <p:pic>
        <p:nvPicPr>
          <p:cNvPr id="98" name="Shape 98"/>
          <p:cNvPicPr preferRelativeResize="0"/>
          <p:nvPr/>
        </p:nvPicPr>
        <p:blipFill rotWithShape="1">
          <a:blip r:embed="rId2">
            <a:alphaModFix/>
          </a:blip>
          <a:srcRect/>
          <a:stretch/>
        </p:blipFill>
        <p:spPr>
          <a:xfrm>
            <a:off x="10350501" y="0"/>
            <a:ext cx="1836502" cy="148566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1" name="Shape 101"/>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None/>
              <a:defRPr sz="28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2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5pPr>
            <a:lvl6pPr marL="2514600" marR="0" lvl="5"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03" name="Shape 10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04" name="Shape 104"/>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dirty="0">
              <a:solidFill>
                <a:srgbClr val="888888"/>
              </a:solidFill>
              <a:latin typeface="Calibri"/>
              <a:ea typeface="Calibri"/>
              <a:cs typeface="Calibri"/>
              <a:sym typeface="Calibri"/>
            </a:endParaRPr>
          </a:p>
        </p:txBody>
      </p:sp>
      <p:pic>
        <p:nvPicPr>
          <p:cNvPr id="105" name="Shape 105"/>
          <p:cNvPicPr preferRelativeResize="0"/>
          <p:nvPr/>
        </p:nvPicPr>
        <p:blipFill rotWithShape="1">
          <a:blip r:embed="rId2">
            <a:alphaModFix/>
          </a:blip>
          <a:srcRect/>
          <a:stretch/>
        </p:blipFill>
        <p:spPr>
          <a:xfrm>
            <a:off x="10350501" y="0"/>
            <a:ext cx="1836502" cy="14856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None/>
              <a:defRPr sz="28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2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5pPr>
            <a:lvl6pPr marL="2514600" marR="0" lvl="5"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32" name="Shape 3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33" name="Shape 33"/>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pic>
        <p:nvPicPr>
          <p:cNvPr id="34" name="Shape 34"/>
          <p:cNvPicPr preferRelativeResize="0"/>
          <p:nvPr/>
        </p:nvPicPr>
        <p:blipFill rotWithShape="1">
          <a:blip r:embed="rId2">
            <a:alphaModFix/>
          </a:blip>
          <a:srcRect/>
          <a:stretch/>
        </p:blipFill>
        <p:spPr>
          <a:xfrm>
            <a:off x="10350501" y="0"/>
            <a:ext cx="1836502" cy="14856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5"/>
        <p:cNvGrpSpPr/>
        <p:nvPr/>
      </p:nvGrpSpPr>
      <p:grpSpPr>
        <a:xfrm>
          <a:off x="0" y="0"/>
          <a:ext cx="0" cy="0"/>
          <a:chOff x="0" y="0"/>
          <a:chExt cx="0" cy="0"/>
        </a:xfrm>
      </p:grpSpPr>
      <p:sp>
        <p:nvSpPr>
          <p:cNvPr id="36" name="Shape 36"/>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37" name="Shape 37"/>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38" name="Shape 38"/>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dirty="0">
              <a:solidFill>
                <a:srgbClr val="888888"/>
              </a:solidFill>
              <a:latin typeface="Calibri"/>
              <a:ea typeface="Calibri"/>
              <a:cs typeface="Calibri"/>
              <a:sym typeface="Calibri"/>
            </a:endParaRPr>
          </a:p>
        </p:txBody>
      </p:sp>
      <p:pic>
        <p:nvPicPr>
          <p:cNvPr id="39" name="Shape 39"/>
          <p:cNvPicPr preferRelativeResize="0"/>
          <p:nvPr/>
        </p:nvPicPr>
        <p:blipFill rotWithShape="1">
          <a:blip r:embed="rId2">
            <a:alphaModFix/>
          </a:blip>
          <a:srcRect/>
          <a:stretch/>
        </p:blipFill>
        <p:spPr>
          <a:xfrm>
            <a:off x="10350501" y="0"/>
            <a:ext cx="1836502" cy="148566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3" name="Shape 4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4" name="Shape 44"/>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dirty="0">
              <a:solidFill>
                <a:srgbClr val="888888"/>
              </a:solidFill>
              <a:latin typeface="Calibri"/>
              <a:ea typeface="Calibri"/>
              <a:cs typeface="Calibri"/>
              <a:sym typeface="Calibri"/>
            </a:endParaRPr>
          </a:p>
        </p:txBody>
      </p:sp>
      <p:pic>
        <p:nvPicPr>
          <p:cNvPr id="45" name="Shape 45"/>
          <p:cNvPicPr preferRelativeResize="0"/>
          <p:nvPr/>
        </p:nvPicPr>
        <p:blipFill rotWithShape="1">
          <a:blip r:embed="rId2">
            <a:alphaModFix/>
          </a:blip>
          <a:srcRect/>
          <a:stretch/>
        </p:blipFill>
        <p:spPr>
          <a:xfrm>
            <a:off x="10350501" y="0"/>
            <a:ext cx="1836502" cy="148566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6"/>
        <p:cNvGrpSpPr/>
        <p:nvPr/>
      </p:nvGrpSpPr>
      <p:grpSpPr>
        <a:xfrm>
          <a:off x="0" y="0"/>
          <a:ext cx="0" cy="0"/>
          <a:chOff x="0" y="0"/>
          <a:chExt cx="0" cy="0"/>
        </a:xfrm>
      </p:grpSpPr>
      <p:sp>
        <p:nvSpPr>
          <p:cNvPr id="47" name="Shape 47"/>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dk1"/>
              </a:buClr>
              <a:buFont typeface="Calibri"/>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Calibri"/>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Calibri"/>
              <a:buNone/>
              <a:defRPr sz="1600" b="0" i="0" u="none" strike="noStrike" cap="none">
                <a:solidFill>
                  <a:schemeClr val="dk1"/>
                </a:solidFill>
                <a:latin typeface="Calibri"/>
                <a:ea typeface="Calibri"/>
                <a:cs typeface="Calibri"/>
                <a:sym typeface="Calibri"/>
              </a:defRPr>
            </a:lvl5pPr>
            <a:lvl6pPr marL="2286000" marR="0" lvl="5" indent="0" algn="ctr" rtl="1">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1">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1">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1">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0" name="Shape 5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1" name="Shape 51"/>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dirty="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888888"/>
              </a:buClr>
              <a:buFont typeface="Calibri"/>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Calibri"/>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Calibri"/>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Calibri"/>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Calibri"/>
              <a:buNone/>
              <a:defRPr sz="1600" b="0" i="0" u="none" strike="noStrike" cap="none">
                <a:solidFill>
                  <a:srgbClr val="888888"/>
                </a:solidFill>
                <a:latin typeface="Calibri"/>
                <a:ea typeface="Calibri"/>
                <a:cs typeface="Calibri"/>
                <a:sym typeface="Calibri"/>
              </a:defRPr>
            </a:lvl5pPr>
            <a:lvl6pPr marL="2286000" marR="0" lvl="5" indent="0" algn="r" rtl="1">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r" rtl="1">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r" rtl="1">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r" rtl="1">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6" name="Shape 5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7" name="Shape 57"/>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dirty="0">
              <a:solidFill>
                <a:srgbClr val="888888"/>
              </a:solidFill>
              <a:latin typeface="Calibri"/>
              <a:ea typeface="Calibri"/>
              <a:cs typeface="Calibri"/>
              <a:sym typeface="Calibri"/>
            </a:endParaRPr>
          </a:p>
        </p:txBody>
      </p:sp>
      <p:pic>
        <p:nvPicPr>
          <p:cNvPr id="58" name="Shape 58"/>
          <p:cNvPicPr preferRelativeResize="0"/>
          <p:nvPr/>
        </p:nvPicPr>
        <p:blipFill rotWithShape="1">
          <a:blip r:embed="rId2">
            <a:alphaModFix/>
          </a:blip>
          <a:srcRect/>
          <a:stretch/>
        </p:blipFill>
        <p:spPr>
          <a:xfrm>
            <a:off x="10350501" y="0"/>
            <a:ext cx="1836502" cy="148566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None/>
              <a:defRPr sz="28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2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5pPr>
            <a:lvl6pPr marL="2514600" marR="0" lvl="5"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None/>
              <a:defRPr sz="28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2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5pPr>
            <a:lvl6pPr marL="2514600" marR="0" lvl="5"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4" name="Shape 6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5" name="Shape 65"/>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dirty="0">
              <a:solidFill>
                <a:srgbClr val="888888"/>
              </a:solidFill>
              <a:latin typeface="Calibri"/>
              <a:ea typeface="Calibri"/>
              <a:cs typeface="Calibri"/>
              <a:sym typeface="Calibri"/>
            </a:endParaRPr>
          </a:p>
        </p:txBody>
      </p:sp>
      <p:pic>
        <p:nvPicPr>
          <p:cNvPr id="66" name="Shape 66"/>
          <p:cNvPicPr preferRelativeResize="0"/>
          <p:nvPr/>
        </p:nvPicPr>
        <p:blipFill rotWithShape="1">
          <a:blip r:embed="rId2">
            <a:alphaModFix/>
          </a:blip>
          <a:srcRect/>
          <a:stretch/>
        </p:blipFill>
        <p:spPr>
          <a:xfrm>
            <a:off x="10350501" y="0"/>
            <a:ext cx="1836502" cy="14856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Font typeface="Calibri"/>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1600" b="1" i="0" u="none" strike="noStrike" cap="none">
                <a:solidFill>
                  <a:schemeClr val="dk1"/>
                </a:solidFill>
                <a:latin typeface="Calibri"/>
                <a:ea typeface="Calibri"/>
                <a:cs typeface="Calibri"/>
                <a:sym typeface="Calibri"/>
              </a:defRPr>
            </a:lvl5pPr>
            <a:lvl6pPr marL="2286000" marR="0" lvl="5" indent="0" algn="r" rtl="1">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r" rtl="1">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r" rtl="1">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r" rtl="1">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None/>
              <a:defRPr sz="28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2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5pPr>
            <a:lvl6pPr marL="2514600" marR="0" lvl="5"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Font typeface="Calibri"/>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1600" b="1" i="0" u="none" strike="noStrike" cap="none">
                <a:solidFill>
                  <a:schemeClr val="dk1"/>
                </a:solidFill>
                <a:latin typeface="Calibri"/>
                <a:ea typeface="Calibri"/>
                <a:cs typeface="Calibri"/>
                <a:sym typeface="Calibri"/>
              </a:defRPr>
            </a:lvl5pPr>
            <a:lvl6pPr marL="2286000" marR="0" lvl="5" indent="0" algn="r" rtl="1">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r" rtl="1">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r" rtl="1">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r" rtl="1">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None/>
              <a:defRPr sz="28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2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1800" b="0" i="0" u="none" strike="noStrike" cap="none">
                <a:solidFill>
                  <a:schemeClr val="dk1"/>
                </a:solidFill>
                <a:latin typeface="Calibri"/>
                <a:ea typeface="Calibri"/>
                <a:cs typeface="Calibri"/>
                <a:sym typeface="Calibri"/>
              </a:defRPr>
            </a:lvl5pPr>
            <a:lvl6pPr marL="2514600" marR="0" lvl="5"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4" name="Shape 7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5" name="Shape 75"/>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dirty="0">
              <a:solidFill>
                <a:srgbClr val="888888"/>
              </a:solidFill>
              <a:latin typeface="Calibri"/>
              <a:ea typeface="Calibri"/>
              <a:cs typeface="Calibri"/>
              <a:sym typeface="Calibri"/>
            </a:endParaRPr>
          </a:p>
        </p:txBody>
      </p:sp>
      <p:pic>
        <p:nvPicPr>
          <p:cNvPr id="76" name="Shape 76"/>
          <p:cNvPicPr preferRelativeResize="0"/>
          <p:nvPr/>
        </p:nvPicPr>
        <p:blipFill rotWithShape="1">
          <a:blip r:embed="rId2">
            <a:alphaModFix/>
          </a:blip>
          <a:srcRect/>
          <a:stretch/>
        </p:blipFill>
        <p:spPr>
          <a:xfrm>
            <a:off x="10350501" y="0"/>
            <a:ext cx="1836502" cy="14856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9" name="Shape 79"/>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2000" b="0" i="0" u="none" strike="noStrike" cap="none">
                <a:solidFill>
                  <a:schemeClr val="dk1"/>
                </a:solidFill>
                <a:latin typeface="Calibri"/>
                <a:ea typeface="Calibri"/>
                <a:cs typeface="Calibri"/>
                <a:sym typeface="Calibri"/>
              </a:defRPr>
            </a:lvl5pPr>
            <a:lvl6pPr marL="2514600" marR="0" lvl="5" indent="-101600" algn="r" rtl="1">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r" rtl="1">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r" rtl="1">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r" rtl="1">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None/>
              <a:defRPr sz="1000" b="0" i="0" u="none" strike="noStrike" cap="none">
                <a:solidFill>
                  <a:schemeClr val="dk1"/>
                </a:solidFill>
                <a:latin typeface="Calibri"/>
                <a:ea typeface="Calibri"/>
                <a:cs typeface="Calibri"/>
                <a:sym typeface="Calibri"/>
              </a:defRPr>
            </a:lvl5pPr>
            <a:lvl6pPr marL="2286000" marR="0" lvl="5" indent="0" algn="r" rtl="1">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r" rtl="1">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r" rtl="1">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r" rtl="1">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2" name="Shape 8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3" name="Shape 83"/>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dirty="0">
              <a:solidFill>
                <a:srgbClr val="888888"/>
              </a:solidFill>
              <a:latin typeface="Calibri"/>
              <a:ea typeface="Calibri"/>
              <a:cs typeface="Calibri"/>
              <a:sym typeface="Calibri"/>
            </a:endParaRPr>
          </a:p>
        </p:txBody>
      </p:sp>
      <p:pic>
        <p:nvPicPr>
          <p:cNvPr id="84" name="Shape 84"/>
          <p:cNvPicPr preferRelativeResize="0"/>
          <p:nvPr/>
        </p:nvPicPr>
        <p:blipFill rotWithShape="1">
          <a:blip r:embed="rId2">
            <a:alphaModFix/>
          </a:blip>
          <a:srcRect/>
          <a:stretch/>
        </p:blipFill>
        <p:spPr>
          <a:xfrm>
            <a:off x="10350501" y="0"/>
            <a:ext cx="1836502" cy="148566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Calibri"/>
              <a:buChar char="●"/>
              <a:defRPr sz="28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Calibri"/>
              <a:buChar char="○"/>
              <a:defRPr sz="2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Calibri"/>
              <a:buChar char="■"/>
              <a:defRPr sz="20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Calibri"/>
              <a:buChar char="●"/>
              <a:defRPr sz="18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Calibri"/>
              <a:buChar char="○"/>
              <a:defRPr sz="1800" b="0" i="0" u="none" strike="noStrike" cap="none">
                <a:solidFill>
                  <a:schemeClr val="dk1"/>
                </a:solidFill>
                <a:latin typeface="Calibri"/>
                <a:ea typeface="Calibri"/>
                <a:cs typeface="Calibri"/>
                <a:sym typeface="Calibri"/>
              </a:defRPr>
            </a:lvl5pPr>
            <a:lvl6pPr marL="2514600" marR="0" lvl="5"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r" rtl="1">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610600" y="6356350"/>
            <a:ext cx="2743200" cy="365125"/>
          </a:xfrm>
          <a:prstGeom prst="rect">
            <a:avLst/>
          </a:prstGeom>
          <a:noFill/>
          <a:ln>
            <a:noFill/>
          </a:ln>
        </p:spPr>
        <p:txBody>
          <a:bodyPr wrap="square" lIns="91425" tIns="91425" rIns="91425" bIns="91425" anchor="ctr" anchorCtr="0"/>
          <a:lstStyle>
            <a:lvl1pPr marL="0" marR="0" lvl="0" indent="0" algn="r" rtl="1">
              <a:spcBef>
                <a:spcPts val="0"/>
              </a:spcBef>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3" name="Shape 1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1">
              <a:spcBef>
                <a:spcPts val="0"/>
              </a:spcBef>
              <a:buNone/>
              <a:defRPr sz="1200" b="0" i="0" u="none" strike="noStrike" cap="none">
                <a:solidFill>
                  <a:srgbClr val="888888"/>
                </a:solidFill>
                <a:latin typeface="Calibri"/>
                <a:ea typeface="Calibri"/>
                <a:cs typeface="Calibri"/>
                <a:sym typeface="Calibri"/>
              </a:defRPr>
            </a:lvl1pPr>
            <a:lvl2pPr marL="457200" marR="0" lvl="1" indent="0" algn="r" rtl="1">
              <a:spcBef>
                <a:spcPts val="0"/>
              </a:spcBef>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4" name="Shape 14"/>
          <p:cNvSpPr txBox="1">
            <a:spLocks noGrp="1"/>
          </p:cNvSpPr>
          <p:nvPr>
            <p:ph type="sldNum" idx="12"/>
          </p:nvPr>
        </p:nvSpPr>
        <p:spPr>
          <a:xfrm>
            <a:off x="838200" y="6356350"/>
            <a:ext cx="2743200" cy="365125"/>
          </a:xfrm>
          <a:prstGeom prst="rect">
            <a:avLst/>
          </a:prstGeom>
          <a:noFill/>
          <a:ln>
            <a:noFill/>
          </a:ln>
        </p:spPr>
        <p:txBody>
          <a:bodyPr wrap="square" lIns="91425" tIns="45700" rIns="91425" bIns="45700" anchor="ctr" anchorCtr="0">
            <a:noAutofit/>
          </a:bodyPr>
          <a:lstStyle/>
          <a:p>
            <a:pPr marL="0" marR="0" lvl="0" indent="0" algn="l" rtl="1">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pic>
        <p:nvPicPr>
          <p:cNvPr id="15" name="Shape 15"/>
          <p:cNvPicPr preferRelativeResize="0"/>
          <p:nvPr/>
        </p:nvPicPr>
        <p:blipFill rotWithShape="1">
          <a:blip r:embed="rId14">
            <a:alphaModFix/>
          </a:blip>
          <a:srcRect/>
          <a:stretch/>
        </p:blipFill>
        <p:spPr>
          <a:xfrm>
            <a:off x="10350501" y="0"/>
            <a:ext cx="1836502" cy="148566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yIQt3G8UDFG6xYMRhXkTk-dS54NeTfhJaPe_y0M-kjk/edit?usp=shar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mailto:Micro.437@hotmail.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65227" y="2901536"/>
            <a:ext cx="10058400" cy="1450757"/>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2"/>
              </a:buClr>
              <a:buSzPct val="25000"/>
              <a:buFont typeface="Calibri"/>
              <a:buNone/>
            </a:pPr>
            <a:r>
              <a:rPr lang="en-US" sz="4400" b="0" i="0" u="none" strike="noStrike" cap="none" dirty="0">
                <a:solidFill>
                  <a:schemeClr val="dk2"/>
                </a:solidFill>
                <a:latin typeface="Calibri"/>
                <a:ea typeface="Calibri"/>
                <a:cs typeface="Calibri"/>
                <a:sym typeface="Calibri"/>
              </a:rPr>
              <a:t>Microbiology – Lecture 2</a:t>
            </a:r>
            <a:br>
              <a:rPr lang="en-US" sz="4400" b="0" i="0" u="none" strike="noStrike" cap="none" dirty="0">
                <a:solidFill>
                  <a:schemeClr val="dk2"/>
                </a:solidFill>
                <a:latin typeface="Calibri"/>
                <a:ea typeface="Calibri"/>
                <a:cs typeface="Calibri"/>
                <a:sym typeface="Calibri"/>
              </a:rPr>
            </a:br>
            <a:r>
              <a:rPr lang="en-US" sz="4400" b="0" i="0" u="none" strike="noStrike" cap="none" dirty="0">
                <a:solidFill>
                  <a:schemeClr val="dk2"/>
                </a:solidFill>
                <a:latin typeface="Calibri"/>
                <a:ea typeface="Calibri"/>
                <a:cs typeface="Calibri"/>
                <a:sym typeface="Calibri"/>
              </a:rPr>
              <a:t>Normal Flora</a:t>
            </a:r>
          </a:p>
        </p:txBody>
      </p:sp>
      <p:sp>
        <p:nvSpPr>
          <p:cNvPr id="2" name="Rectangle 1">
            <a:extLst>
              <a:ext uri="{FF2B5EF4-FFF2-40B4-BE49-F238E27FC236}">
                <a16:creationId xmlns:a16="http://schemas.microsoft.com/office/drawing/2014/main" id="{4146B0CD-6436-4E6A-826F-FBFE04A2209D}"/>
              </a:ext>
            </a:extLst>
          </p:cNvPr>
          <p:cNvSpPr/>
          <p:nvPr/>
        </p:nvSpPr>
        <p:spPr>
          <a:xfrm>
            <a:off x="5220393" y="5009656"/>
            <a:ext cx="6096000" cy="1116972"/>
          </a:xfrm>
          <a:prstGeom prst="rect">
            <a:avLst/>
          </a:prstGeom>
        </p:spPr>
        <p:txBody>
          <a:bodyPr>
            <a:spAutoFit/>
          </a:bodyPr>
          <a:lstStyle/>
          <a:p>
            <a:pPr algn="ct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In this link, you will find any corrections or notes unmentioned in the team's work. Please check the link below </a:t>
            </a:r>
            <a:r>
              <a:rPr lang="en-US" u="sng" dirty="0">
                <a:solidFill>
                  <a:srgbClr val="FF0000"/>
                </a:solidFill>
                <a:latin typeface="Calibri" panose="020F0502020204030204" pitchFamily="34" charset="0"/>
                <a:ea typeface="Calibri" panose="020F0502020204030204" pitchFamily="34" charset="0"/>
                <a:cs typeface="Arial" panose="020B0604020202020204" pitchFamily="34" charset="0"/>
              </a:rPr>
              <a:t>frequently.</a:t>
            </a:r>
            <a:endParaRPr lang="en-US" sz="9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https://docs.google.com/presentation/d/1yIQt3G8UDFG6xYMRhXkTk-dS54NeTfhJaPe_y0M-kjk/edit?usp=sharing</a:t>
            </a:r>
            <a:endParaRPr lang="en-US" sz="900" dirty="0">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E4B3029-6E5D-4982-AE7C-1C64A1E80578}"/>
              </a:ext>
            </a:extLst>
          </p:cNvPr>
          <p:cNvPicPr>
            <a:picLocks noChangeAspect="1"/>
          </p:cNvPicPr>
          <p:nvPr/>
        </p:nvPicPr>
        <p:blipFill>
          <a:blip r:embed="rId4"/>
          <a:stretch>
            <a:fillRect/>
          </a:stretch>
        </p:blipFill>
        <p:spPr>
          <a:xfrm>
            <a:off x="9606796" y="3436703"/>
            <a:ext cx="2585204" cy="15176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graphicFrame>
        <p:nvGraphicFramePr>
          <p:cNvPr id="203" name="Shape 203"/>
          <p:cNvGraphicFramePr/>
          <p:nvPr>
            <p:extLst>
              <p:ext uri="{D42A27DB-BD31-4B8C-83A1-F6EECF244321}">
                <p14:modId xmlns:p14="http://schemas.microsoft.com/office/powerpoint/2010/main" val="156123201"/>
              </p:ext>
            </p:extLst>
          </p:nvPr>
        </p:nvGraphicFramePr>
        <p:xfrm>
          <a:off x="0" y="1371599"/>
          <a:ext cx="12080800" cy="5083585"/>
        </p:xfrm>
        <a:graphic>
          <a:graphicData uri="http://schemas.openxmlformats.org/drawingml/2006/table">
            <a:tbl>
              <a:tblPr firstRow="1" bandRow="1">
                <a:noFill/>
                <a:tableStyleId>{25BBA877-0E68-4C8F-A9AB-3DA26A8AC3ED}</a:tableStyleId>
              </a:tblPr>
              <a:tblGrid>
                <a:gridCol w="1260375">
                  <a:extLst>
                    <a:ext uri="{9D8B030D-6E8A-4147-A177-3AD203B41FA5}">
                      <a16:colId xmlns:a16="http://schemas.microsoft.com/office/drawing/2014/main" val="20000"/>
                    </a:ext>
                  </a:extLst>
                </a:gridCol>
                <a:gridCol w="1752775">
                  <a:extLst>
                    <a:ext uri="{9D8B030D-6E8A-4147-A177-3AD203B41FA5}">
                      <a16:colId xmlns:a16="http://schemas.microsoft.com/office/drawing/2014/main" val="20001"/>
                    </a:ext>
                  </a:extLst>
                </a:gridCol>
                <a:gridCol w="4593050">
                  <a:extLst>
                    <a:ext uri="{9D8B030D-6E8A-4147-A177-3AD203B41FA5}">
                      <a16:colId xmlns:a16="http://schemas.microsoft.com/office/drawing/2014/main" val="20002"/>
                    </a:ext>
                  </a:extLst>
                </a:gridCol>
                <a:gridCol w="208300">
                  <a:extLst>
                    <a:ext uri="{9D8B030D-6E8A-4147-A177-3AD203B41FA5}">
                      <a16:colId xmlns:a16="http://schemas.microsoft.com/office/drawing/2014/main" val="20003"/>
                    </a:ext>
                  </a:extLst>
                </a:gridCol>
                <a:gridCol w="2031925">
                  <a:extLst>
                    <a:ext uri="{9D8B030D-6E8A-4147-A177-3AD203B41FA5}">
                      <a16:colId xmlns:a16="http://schemas.microsoft.com/office/drawing/2014/main" val="20004"/>
                    </a:ext>
                  </a:extLst>
                </a:gridCol>
                <a:gridCol w="2234375">
                  <a:extLst>
                    <a:ext uri="{9D8B030D-6E8A-4147-A177-3AD203B41FA5}">
                      <a16:colId xmlns:a16="http://schemas.microsoft.com/office/drawing/2014/main" val="20005"/>
                    </a:ext>
                  </a:extLst>
                </a:gridCol>
              </a:tblGrid>
              <a:tr h="420125">
                <a:tc>
                  <a:txBody>
                    <a:bodyPr/>
                    <a:lstStyle/>
                    <a:p>
                      <a:pPr marL="0" marR="0" lvl="0" indent="0" algn="ctr" rtl="1">
                        <a:spcBef>
                          <a:spcPts val="0"/>
                        </a:spcBef>
                        <a:buSzPct val="25000"/>
                        <a:buNone/>
                      </a:pPr>
                      <a:r>
                        <a:rPr lang="en-US" sz="1400" b="1" u="sng">
                          <a:solidFill>
                            <a:srgbClr val="C00000"/>
                          </a:solidFill>
                        </a:rPr>
                        <a:t>Area</a:t>
                      </a:r>
                    </a:p>
                  </a:txBody>
                  <a:tcPr marL="91450" marR="91450" marT="45725" marB="45725"/>
                </a:tc>
                <a:tc>
                  <a:txBody>
                    <a:bodyPr/>
                    <a:lstStyle/>
                    <a:p>
                      <a:pPr marL="0" marR="0" lvl="0" indent="0" algn="ctr" rtl="1">
                        <a:spcBef>
                          <a:spcPts val="0"/>
                        </a:spcBef>
                        <a:buSzPct val="25000"/>
                        <a:buNone/>
                      </a:pPr>
                      <a:r>
                        <a:rPr lang="en-US" sz="1400" b="1" u="sng">
                          <a:solidFill>
                            <a:srgbClr val="739A28"/>
                          </a:solidFill>
                        </a:rPr>
                        <a:t>Sites</a:t>
                      </a:r>
                    </a:p>
                  </a:txBody>
                  <a:tcPr marL="91450" marR="91450" marT="45725" marB="45725"/>
                </a:tc>
                <a:tc gridSpan="2">
                  <a:txBody>
                    <a:bodyPr/>
                    <a:lstStyle/>
                    <a:p>
                      <a:pPr marL="0" marR="0" lvl="0" indent="0" algn="ctr" rtl="1">
                        <a:spcBef>
                          <a:spcPts val="0"/>
                        </a:spcBef>
                        <a:buSzPct val="25000"/>
                        <a:buNone/>
                      </a:pPr>
                      <a:r>
                        <a:rPr lang="en-US" sz="1400" b="1" u="sng" dirty="0">
                          <a:solidFill>
                            <a:srgbClr val="1E5E70"/>
                          </a:solidFill>
                        </a:rPr>
                        <a:t>Normal Flora</a:t>
                      </a:r>
                    </a:p>
                  </a:txBody>
                  <a:tcPr marL="91450" marR="91450" marT="45725" marB="45725"/>
                </a:tc>
                <a:tc hMerge="1">
                  <a:txBody>
                    <a:bodyPr/>
                    <a:lstStyle/>
                    <a:p>
                      <a:endParaRPr lang="en-US"/>
                    </a:p>
                  </a:txBody>
                  <a:tcPr/>
                </a:tc>
                <a:tc>
                  <a:txBody>
                    <a:bodyPr/>
                    <a:lstStyle/>
                    <a:p>
                      <a:pPr marL="0" marR="0" lvl="0" indent="0" algn="l" rtl="1">
                        <a:lnSpc>
                          <a:spcPct val="100000"/>
                        </a:lnSpc>
                        <a:spcBef>
                          <a:spcPts val="0"/>
                        </a:spcBef>
                        <a:spcAft>
                          <a:spcPts val="0"/>
                        </a:spcAft>
                        <a:buClr>
                          <a:srgbClr val="CC0099"/>
                        </a:buClr>
                        <a:buSzPct val="25000"/>
                        <a:buFont typeface="Calibri"/>
                        <a:buNone/>
                      </a:pPr>
                      <a:r>
                        <a:rPr lang="en-US" sz="1400" b="1" u="sng">
                          <a:solidFill>
                            <a:srgbClr val="CC0099"/>
                          </a:solidFill>
                        </a:rPr>
                        <a:t>Sterile Site</a:t>
                      </a:r>
                    </a:p>
                  </a:txBody>
                  <a:tcPr marL="91450" marR="91450" marT="45725" marB="45725"/>
                </a:tc>
                <a:tc>
                  <a:txBody>
                    <a:bodyPr/>
                    <a:lstStyle/>
                    <a:p>
                      <a:pPr marL="0" marR="0" lvl="0" indent="0" algn="ctr" rtl="1">
                        <a:spcBef>
                          <a:spcPts val="0"/>
                        </a:spcBef>
                        <a:buSzPct val="25000"/>
                        <a:buNone/>
                      </a:pPr>
                      <a:r>
                        <a:rPr lang="en-US" sz="1400" b="1" u="sng">
                          <a:solidFill>
                            <a:srgbClr val="FFC000"/>
                          </a:solidFill>
                        </a:rPr>
                        <a:t>Information</a:t>
                      </a:r>
                    </a:p>
                  </a:txBody>
                  <a:tcPr marL="91450" marR="91450" marT="45725" marB="45725"/>
                </a:tc>
                <a:extLst>
                  <a:ext uri="{0D108BD9-81ED-4DB2-BD59-A6C34878D82A}">
                    <a16:rowId xmlns:a16="http://schemas.microsoft.com/office/drawing/2014/main" val="10000"/>
                  </a:ext>
                </a:extLst>
              </a:tr>
              <a:tr h="1178825">
                <a:tc>
                  <a:txBody>
                    <a:bodyPr/>
                    <a:lstStyle/>
                    <a:p>
                      <a:pPr marL="0" marR="0" lvl="0" indent="0" algn="l" rtl="1">
                        <a:lnSpc>
                          <a:spcPct val="100000"/>
                        </a:lnSpc>
                        <a:spcBef>
                          <a:spcPts val="0"/>
                        </a:spcBef>
                        <a:spcAft>
                          <a:spcPts val="0"/>
                        </a:spcAft>
                        <a:buClr>
                          <a:schemeClr val="dk1"/>
                        </a:buClr>
                        <a:buSzPct val="25000"/>
                        <a:buFont typeface="Cabin"/>
                        <a:buNone/>
                      </a:pPr>
                      <a:r>
                        <a:rPr lang="en-US" sz="1400">
                          <a:latin typeface="Cabin"/>
                          <a:ea typeface="Cabin"/>
                          <a:cs typeface="Cabin"/>
                          <a:sym typeface="Cabin"/>
                        </a:rPr>
                        <a:t>Genital Tract</a:t>
                      </a:r>
                    </a:p>
                  </a:txBody>
                  <a:tcPr marL="91450" marR="91450" marT="45725" marB="45725">
                    <a:solidFill>
                      <a:srgbClr val="FFCCCC"/>
                    </a:solidFill>
                  </a:tcPr>
                </a:tc>
                <a:tc>
                  <a:txBody>
                    <a:bodyPr/>
                    <a:lstStyle/>
                    <a:p>
                      <a:pPr marL="0" marR="0" lvl="0" indent="0" algn="l" rtl="1">
                        <a:lnSpc>
                          <a:spcPct val="100000"/>
                        </a:lnSpc>
                        <a:spcBef>
                          <a:spcPts val="0"/>
                        </a:spcBef>
                        <a:spcAft>
                          <a:spcPts val="0"/>
                        </a:spcAft>
                        <a:buClr>
                          <a:schemeClr val="dk1"/>
                        </a:buClr>
                        <a:buSzPct val="25000"/>
                        <a:buFont typeface="Cabin"/>
                        <a:buNone/>
                      </a:pPr>
                      <a:r>
                        <a:rPr lang="en-US" sz="1400" dirty="0">
                          <a:solidFill>
                            <a:srgbClr val="FF0000"/>
                          </a:solidFill>
                          <a:latin typeface="Cabin"/>
                          <a:ea typeface="Cabin"/>
                          <a:cs typeface="Cabin"/>
                          <a:sym typeface="Cabin"/>
                        </a:rPr>
                        <a:t>In both </a:t>
                      </a:r>
                      <a:r>
                        <a:rPr lang="en-US" sz="1400" dirty="0" err="1">
                          <a:solidFill>
                            <a:srgbClr val="FF0000"/>
                          </a:solidFill>
                          <a:latin typeface="Cabin"/>
                          <a:ea typeface="Cabin"/>
                          <a:cs typeface="Cabin"/>
                          <a:sym typeface="Cabin"/>
                        </a:rPr>
                        <a:t>sexs</a:t>
                      </a:r>
                      <a:r>
                        <a:rPr lang="en-US" sz="1400" dirty="0">
                          <a:solidFill>
                            <a:srgbClr val="FF0000"/>
                          </a:solidFill>
                          <a:latin typeface="Cabin"/>
                          <a:ea typeface="Cabin"/>
                          <a:cs typeface="Cabin"/>
                          <a:sym typeface="Cabin"/>
                        </a:rPr>
                        <a:t>  </a:t>
                      </a:r>
                    </a:p>
                    <a:p>
                      <a:pPr marL="0" marR="0" lvl="0" indent="0" algn="l" rtl="1">
                        <a:lnSpc>
                          <a:spcPct val="100000"/>
                        </a:lnSpc>
                        <a:spcBef>
                          <a:spcPts val="0"/>
                        </a:spcBef>
                        <a:spcAft>
                          <a:spcPts val="0"/>
                        </a:spcAft>
                        <a:buClr>
                          <a:schemeClr val="dk1"/>
                        </a:buClr>
                        <a:buSzPct val="25000"/>
                        <a:buFont typeface="Cabin"/>
                        <a:buNone/>
                      </a:pPr>
                      <a:r>
                        <a:rPr lang="en-US" sz="1400" dirty="0">
                          <a:solidFill>
                            <a:srgbClr val="FF0000"/>
                          </a:solidFill>
                          <a:latin typeface="Cabin"/>
                          <a:ea typeface="Cabin"/>
                          <a:cs typeface="Cabin"/>
                          <a:sym typeface="Cabin"/>
                        </a:rPr>
                        <a:t>Distal urethra:</a:t>
                      </a:r>
                    </a:p>
                    <a:p>
                      <a:pPr marL="0" marR="0" lvl="0" indent="0" algn="l" rtl="1">
                        <a:lnSpc>
                          <a:spcPct val="100000"/>
                        </a:lnSpc>
                        <a:spcBef>
                          <a:spcPts val="0"/>
                        </a:spcBef>
                        <a:spcAft>
                          <a:spcPts val="0"/>
                        </a:spcAft>
                        <a:buClr>
                          <a:schemeClr val="dk1"/>
                        </a:buClr>
                        <a:buSzPct val="25000"/>
                        <a:buFont typeface="Calibri"/>
                        <a:buNone/>
                      </a:pPr>
                      <a:endParaRPr sz="1400" dirty="0">
                        <a:solidFill>
                          <a:srgbClr val="FF0000"/>
                        </a:solidFill>
                      </a:endParaRPr>
                    </a:p>
                    <a:p>
                      <a:pPr marL="0" marR="0" lvl="0" indent="0" algn="l" rtl="1">
                        <a:lnSpc>
                          <a:spcPct val="100000"/>
                        </a:lnSpc>
                        <a:spcBef>
                          <a:spcPts val="0"/>
                        </a:spcBef>
                        <a:spcAft>
                          <a:spcPts val="0"/>
                        </a:spcAft>
                        <a:buClr>
                          <a:schemeClr val="dk1"/>
                        </a:buClr>
                        <a:buSzPct val="25000"/>
                        <a:buFont typeface="Calibri"/>
                        <a:buNone/>
                      </a:pPr>
                      <a:endParaRPr sz="1400" dirty="0">
                        <a:solidFill>
                          <a:srgbClr val="FF0000"/>
                        </a:solidFill>
                      </a:endParaRPr>
                    </a:p>
                    <a:p>
                      <a:pPr marL="0" marR="0" lvl="0" indent="0" algn="l" rtl="1">
                        <a:lnSpc>
                          <a:spcPct val="100000"/>
                        </a:lnSpc>
                        <a:spcBef>
                          <a:spcPts val="0"/>
                        </a:spcBef>
                        <a:spcAft>
                          <a:spcPts val="0"/>
                        </a:spcAft>
                        <a:buClr>
                          <a:schemeClr val="dk1"/>
                        </a:buClr>
                        <a:buSzPct val="25000"/>
                        <a:buFont typeface="Calibri"/>
                        <a:buNone/>
                      </a:pPr>
                      <a:endParaRPr sz="1400" dirty="0">
                        <a:solidFill>
                          <a:srgbClr val="FF0000"/>
                        </a:solidFill>
                      </a:endParaRPr>
                    </a:p>
                    <a:p>
                      <a:pPr marL="0" marR="0" lvl="0" indent="0" algn="l" rtl="1">
                        <a:lnSpc>
                          <a:spcPct val="100000"/>
                        </a:lnSpc>
                        <a:spcBef>
                          <a:spcPts val="0"/>
                        </a:spcBef>
                        <a:spcAft>
                          <a:spcPts val="0"/>
                        </a:spcAft>
                        <a:buClr>
                          <a:schemeClr val="dk1"/>
                        </a:buClr>
                        <a:buSzPct val="25000"/>
                        <a:buFont typeface="Calibri"/>
                        <a:buNone/>
                      </a:pPr>
                      <a:endParaRPr sz="1400" dirty="0">
                        <a:solidFill>
                          <a:srgbClr val="FF0000"/>
                        </a:solidFill>
                      </a:endParaRPr>
                    </a:p>
                    <a:p>
                      <a:pPr marL="0" marR="0" lvl="0" indent="0" algn="l" rtl="1">
                        <a:lnSpc>
                          <a:spcPct val="100000"/>
                        </a:lnSpc>
                        <a:spcBef>
                          <a:spcPts val="0"/>
                        </a:spcBef>
                        <a:spcAft>
                          <a:spcPts val="0"/>
                        </a:spcAft>
                        <a:buClr>
                          <a:schemeClr val="dk1"/>
                        </a:buClr>
                        <a:buSzPct val="25000"/>
                        <a:buFont typeface="Calibri"/>
                        <a:buNone/>
                      </a:pPr>
                      <a:endParaRPr sz="1400" dirty="0">
                        <a:solidFill>
                          <a:srgbClr val="FF0000"/>
                        </a:solidFill>
                      </a:endParaRPr>
                    </a:p>
                    <a:p>
                      <a:pPr marL="0" marR="0" lvl="0" indent="0" algn="l" rtl="1">
                        <a:lnSpc>
                          <a:spcPct val="100000"/>
                        </a:lnSpc>
                        <a:spcBef>
                          <a:spcPts val="0"/>
                        </a:spcBef>
                        <a:spcAft>
                          <a:spcPts val="0"/>
                        </a:spcAft>
                        <a:buClr>
                          <a:schemeClr val="dk1"/>
                        </a:buClr>
                        <a:buSzPct val="25000"/>
                        <a:buFont typeface="Calibri"/>
                        <a:buNone/>
                      </a:pPr>
                      <a:endParaRPr sz="1400" dirty="0">
                        <a:solidFill>
                          <a:srgbClr val="FF0000"/>
                        </a:solidFill>
                      </a:endParaRPr>
                    </a:p>
                  </a:txBody>
                  <a:tcPr marL="91450" marR="91450" marT="45725" marB="45725">
                    <a:solidFill>
                      <a:srgbClr val="EAF5D6"/>
                    </a:solidFill>
                  </a:tcPr>
                </a:tc>
                <a:tc>
                  <a:txBody>
                    <a:bodyPr/>
                    <a:lstStyle/>
                    <a:p>
                      <a:pPr marL="0" marR="0" lvl="0" indent="0" algn="l" rtl="1">
                        <a:lnSpc>
                          <a:spcPct val="100000"/>
                        </a:lnSpc>
                        <a:spcBef>
                          <a:spcPts val="0"/>
                        </a:spcBef>
                        <a:spcAft>
                          <a:spcPts val="0"/>
                        </a:spcAft>
                        <a:buClr>
                          <a:schemeClr val="dk1"/>
                        </a:buClr>
                        <a:buSzPct val="25000"/>
                        <a:buFont typeface="Cabin"/>
                        <a:buNone/>
                      </a:pPr>
                      <a:r>
                        <a:rPr lang="en-US" sz="1400" dirty="0">
                          <a:latin typeface="Cabin"/>
                          <a:ea typeface="Cabin"/>
                          <a:cs typeface="Cabin"/>
                          <a:sym typeface="Cabin"/>
                        </a:rPr>
                        <a:t>Mycobacterium smegmatis in (AFB) secretions which contaminate urine and leads to confusion /misdiagnosis.</a:t>
                      </a:r>
                    </a:p>
                    <a:p>
                      <a:pPr marL="0" marR="0" lvl="0" indent="0" algn="l" rtl="1">
                        <a:lnSpc>
                          <a:spcPct val="100000"/>
                        </a:lnSpc>
                        <a:spcBef>
                          <a:spcPts val="0"/>
                        </a:spcBef>
                        <a:spcAft>
                          <a:spcPts val="0"/>
                        </a:spcAft>
                        <a:buClr>
                          <a:srgbClr val="7030A0"/>
                        </a:buClr>
                        <a:buSzPct val="25000"/>
                        <a:buFont typeface="Cabin"/>
                        <a:buNone/>
                      </a:pPr>
                      <a:r>
                        <a:rPr lang="en-US" sz="1400" dirty="0">
                          <a:solidFill>
                            <a:srgbClr val="7030A0"/>
                          </a:solidFill>
                          <a:latin typeface="Cabin"/>
                          <a:ea typeface="Cabin"/>
                          <a:cs typeface="Cabin"/>
                          <a:sym typeface="Cabin"/>
                        </a:rPr>
                        <a:t>Distal urethra:</a:t>
                      </a:r>
                    </a:p>
                    <a:p>
                      <a:pPr marL="0" marR="0" lvl="0" indent="0" algn="l" rtl="1">
                        <a:lnSpc>
                          <a:spcPct val="100000"/>
                        </a:lnSpc>
                        <a:spcBef>
                          <a:spcPts val="0"/>
                        </a:spcBef>
                        <a:spcAft>
                          <a:spcPts val="0"/>
                        </a:spcAft>
                        <a:buClr>
                          <a:schemeClr val="dk1"/>
                        </a:buClr>
                        <a:buSzPct val="25000"/>
                        <a:buFont typeface="Cabin"/>
                        <a:buNone/>
                      </a:pPr>
                      <a:r>
                        <a:rPr lang="en-US" sz="1400" dirty="0">
                          <a:latin typeface="Cabin"/>
                          <a:ea typeface="Cabin"/>
                          <a:cs typeface="Cabin"/>
                          <a:sym typeface="Cabin"/>
                        </a:rPr>
                        <a:t>1) </a:t>
                      </a:r>
                      <a:r>
                        <a:rPr lang="en-US" sz="1400" dirty="0" err="1">
                          <a:latin typeface="Cabin"/>
                          <a:ea typeface="Cabin"/>
                          <a:cs typeface="Cabin"/>
                          <a:sym typeface="Cabin"/>
                        </a:rPr>
                        <a:t>S.epidermidis</a:t>
                      </a:r>
                      <a:r>
                        <a:rPr lang="en-US" sz="1400" dirty="0">
                          <a:latin typeface="Cabin"/>
                          <a:ea typeface="Cabin"/>
                          <a:cs typeface="Cabin"/>
                          <a:sym typeface="Cabin"/>
                        </a:rPr>
                        <a:t>.    </a:t>
                      </a:r>
                    </a:p>
                    <a:p>
                      <a:pPr marL="0" marR="0" lvl="0" indent="0" algn="l" rtl="1">
                        <a:lnSpc>
                          <a:spcPct val="100000"/>
                        </a:lnSpc>
                        <a:spcBef>
                          <a:spcPts val="0"/>
                        </a:spcBef>
                        <a:spcAft>
                          <a:spcPts val="0"/>
                        </a:spcAft>
                        <a:buClr>
                          <a:schemeClr val="dk1"/>
                        </a:buClr>
                        <a:buSzPct val="25000"/>
                        <a:buFont typeface="Cabin"/>
                        <a:buNone/>
                      </a:pPr>
                      <a:r>
                        <a:rPr lang="en-US" sz="1400" dirty="0">
                          <a:latin typeface="Cabin"/>
                          <a:ea typeface="Cabin"/>
                          <a:cs typeface="Cabin"/>
                          <a:sym typeface="Cabin"/>
                        </a:rPr>
                        <a:t>2) </a:t>
                      </a:r>
                      <a:r>
                        <a:rPr lang="en-US" sz="1400" dirty="0" err="1">
                          <a:latin typeface="Cabin"/>
                          <a:ea typeface="Cabin"/>
                          <a:cs typeface="Cabin"/>
                          <a:sym typeface="Cabin"/>
                        </a:rPr>
                        <a:t>Corynebacteria</a:t>
                      </a:r>
                      <a:r>
                        <a:rPr lang="en-US" sz="1400" dirty="0">
                          <a:latin typeface="Cabin"/>
                          <a:ea typeface="Cabin"/>
                          <a:cs typeface="Cabin"/>
                          <a:sym typeface="Cabin"/>
                        </a:rPr>
                        <a:t>.</a:t>
                      </a:r>
                    </a:p>
                    <a:p>
                      <a:pPr marL="0" marR="0" lvl="0" indent="0" algn="l" rtl="1">
                        <a:lnSpc>
                          <a:spcPct val="100000"/>
                        </a:lnSpc>
                        <a:spcBef>
                          <a:spcPts val="0"/>
                        </a:spcBef>
                        <a:spcAft>
                          <a:spcPts val="0"/>
                        </a:spcAft>
                        <a:buClr>
                          <a:schemeClr val="dk1"/>
                        </a:buClr>
                        <a:buSzPct val="25000"/>
                        <a:buFont typeface="Cabin"/>
                        <a:buNone/>
                      </a:pPr>
                      <a:r>
                        <a:rPr lang="en-US" sz="1400" dirty="0">
                          <a:latin typeface="Cabin"/>
                          <a:ea typeface="Cabin"/>
                          <a:cs typeface="Cabin"/>
                          <a:sym typeface="Cabin"/>
                        </a:rPr>
                        <a:t>3) Mycoplasma species.</a:t>
                      </a:r>
                    </a:p>
                  </a:txBody>
                  <a:tcPr marL="91450" marR="91450" marT="45725" marB="45725">
                    <a:solidFill>
                      <a:srgbClr val="DAEFF5"/>
                    </a:solidFill>
                  </a:tcPr>
                </a:tc>
                <a:tc>
                  <a:txBody>
                    <a:bodyPr/>
                    <a:lstStyle/>
                    <a:p>
                      <a:pPr marL="0" marR="0" lvl="0" indent="0" algn="r" rtl="1">
                        <a:spcBef>
                          <a:spcPts val="0"/>
                        </a:spcBef>
                        <a:buSzPct val="25000"/>
                        <a:buNone/>
                      </a:pPr>
                      <a:endParaRPr sz="1800"/>
                    </a:p>
                  </a:txBody>
                  <a:tcPr marL="91450" marR="91450" marT="45725" marB="45725">
                    <a:solidFill>
                      <a:srgbClr val="F2F2F2"/>
                    </a:solidFill>
                  </a:tcPr>
                </a:tc>
                <a:tc>
                  <a:txBody>
                    <a:bodyPr/>
                    <a:lstStyle/>
                    <a:p>
                      <a:pPr marL="0" marR="0" lvl="0" indent="0" algn="l" rtl="1">
                        <a:lnSpc>
                          <a:spcPct val="100000"/>
                        </a:lnSpc>
                        <a:spcBef>
                          <a:spcPts val="0"/>
                        </a:spcBef>
                        <a:spcAft>
                          <a:spcPts val="0"/>
                        </a:spcAft>
                        <a:buClr>
                          <a:schemeClr val="dk1"/>
                        </a:buClr>
                        <a:buSzPct val="25000"/>
                        <a:buFont typeface="Calibri"/>
                        <a:buNone/>
                      </a:pPr>
                      <a:endParaRPr sz="1400"/>
                    </a:p>
                    <a:p>
                      <a:pPr marL="0" marR="0" lvl="0" indent="0" algn="l" rtl="1">
                        <a:lnSpc>
                          <a:spcPct val="100000"/>
                        </a:lnSpc>
                        <a:spcBef>
                          <a:spcPts val="0"/>
                        </a:spcBef>
                        <a:spcAft>
                          <a:spcPts val="0"/>
                        </a:spcAft>
                        <a:buClr>
                          <a:schemeClr val="dk1"/>
                        </a:buClr>
                        <a:buSzPct val="25000"/>
                        <a:buFont typeface="Calibri"/>
                        <a:buNone/>
                      </a:pPr>
                      <a:endParaRPr sz="1400"/>
                    </a:p>
                    <a:p>
                      <a:pPr marL="0" marR="0" lvl="0" indent="0" algn="l" rtl="1">
                        <a:lnSpc>
                          <a:spcPct val="100000"/>
                        </a:lnSpc>
                        <a:spcBef>
                          <a:spcPts val="0"/>
                        </a:spcBef>
                        <a:spcAft>
                          <a:spcPts val="0"/>
                        </a:spcAft>
                        <a:buClr>
                          <a:schemeClr val="dk1"/>
                        </a:buClr>
                        <a:buSzPct val="25000"/>
                        <a:buFont typeface="Calibri"/>
                        <a:buNone/>
                      </a:pPr>
                      <a:endParaRPr sz="1400"/>
                    </a:p>
                    <a:p>
                      <a:pPr marL="0" marR="0" lvl="0" indent="0" algn="l" rtl="1">
                        <a:lnSpc>
                          <a:spcPct val="100000"/>
                        </a:lnSpc>
                        <a:spcBef>
                          <a:spcPts val="0"/>
                        </a:spcBef>
                        <a:spcAft>
                          <a:spcPts val="0"/>
                        </a:spcAft>
                        <a:buClr>
                          <a:schemeClr val="dk1"/>
                        </a:buClr>
                        <a:buSzPct val="25000"/>
                        <a:buFont typeface="Calibri"/>
                        <a:buNone/>
                      </a:pPr>
                      <a:endParaRPr sz="1400"/>
                    </a:p>
                    <a:p>
                      <a:pPr marL="0" marR="0" lvl="0" indent="0" algn="l" rtl="1">
                        <a:lnSpc>
                          <a:spcPct val="100000"/>
                        </a:lnSpc>
                        <a:spcBef>
                          <a:spcPts val="0"/>
                        </a:spcBef>
                        <a:spcAft>
                          <a:spcPts val="0"/>
                        </a:spcAft>
                        <a:buClr>
                          <a:schemeClr val="dk1"/>
                        </a:buClr>
                        <a:buSzPct val="25000"/>
                        <a:buFont typeface="Calibri"/>
                        <a:buNone/>
                      </a:pPr>
                      <a:endParaRPr sz="1400"/>
                    </a:p>
                    <a:p>
                      <a:pPr marL="0" marR="0" lvl="0" indent="0" algn="l" rtl="1">
                        <a:lnSpc>
                          <a:spcPct val="100000"/>
                        </a:lnSpc>
                        <a:spcBef>
                          <a:spcPts val="0"/>
                        </a:spcBef>
                        <a:spcAft>
                          <a:spcPts val="0"/>
                        </a:spcAft>
                        <a:buClr>
                          <a:schemeClr val="dk1"/>
                        </a:buClr>
                        <a:buSzPct val="25000"/>
                        <a:buFont typeface="Calibri"/>
                        <a:buNone/>
                      </a:pPr>
                      <a:endParaRPr sz="1400"/>
                    </a:p>
                    <a:p>
                      <a:pPr marL="0" marR="0" lvl="0" indent="0" algn="l" rtl="1">
                        <a:lnSpc>
                          <a:spcPct val="100000"/>
                        </a:lnSpc>
                        <a:spcBef>
                          <a:spcPts val="0"/>
                        </a:spcBef>
                        <a:spcAft>
                          <a:spcPts val="0"/>
                        </a:spcAft>
                        <a:buClr>
                          <a:schemeClr val="dk1"/>
                        </a:buClr>
                        <a:buSzPct val="25000"/>
                        <a:buFont typeface="Calibri"/>
                        <a:buNone/>
                      </a:pPr>
                      <a:endParaRPr sz="1400"/>
                    </a:p>
                    <a:p>
                      <a:pPr marL="0" marR="0" lvl="0" indent="0" algn="l" rtl="1">
                        <a:lnSpc>
                          <a:spcPct val="100000"/>
                        </a:lnSpc>
                        <a:spcBef>
                          <a:spcPts val="0"/>
                        </a:spcBef>
                        <a:spcAft>
                          <a:spcPts val="0"/>
                        </a:spcAft>
                        <a:buClr>
                          <a:schemeClr val="dk1"/>
                        </a:buClr>
                        <a:buSzPct val="25000"/>
                        <a:buFont typeface="Calibri"/>
                        <a:buNone/>
                      </a:pPr>
                      <a:endParaRPr sz="1400"/>
                    </a:p>
                  </a:txBody>
                  <a:tcPr marL="91450" marR="91450" marT="45725" marB="45725">
                    <a:solidFill>
                      <a:srgbClr val="FFCCFF"/>
                    </a:solidFill>
                  </a:tcPr>
                </a:tc>
                <a:tc>
                  <a:txBody>
                    <a:bodyPr/>
                    <a:lstStyle/>
                    <a:p>
                      <a:pPr marL="0" marR="0" lvl="0" indent="0" algn="l" rtl="1">
                        <a:lnSpc>
                          <a:spcPct val="100000"/>
                        </a:lnSpc>
                        <a:spcBef>
                          <a:spcPts val="0"/>
                        </a:spcBef>
                        <a:spcAft>
                          <a:spcPts val="0"/>
                        </a:spcAft>
                        <a:buClr>
                          <a:schemeClr val="dk1"/>
                        </a:buClr>
                        <a:buSzPct val="25000"/>
                        <a:buFont typeface="Calibri"/>
                        <a:buNone/>
                      </a:pPr>
                      <a:endParaRPr sz="1400" dirty="0">
                        <a:solidFill>
                          <a:schemeClr val="dk1"/>
                        </a:solidFill>
                        <a:latin typeface="Calibri"/>
                        <a:ea typeface="Calibri"/>
                        <a:cs typeface="Calibri"/>
                        <a:sym typeface="Calibri"/>
                      </a:endParaRPr>
                    </a:p>
                  </a:txBody>
                  <a:tcPr marL="91450" marR="91450" marT="45725" marB="45725">
                    <a:solidFill>
                      <a:srgbClr val="F2F2F2"/>
                    </a:solidFill>
                  </a:tcPr>
                </a:tc>
                <a:extLst>
                  <a:ext uri="{0D108BD9-81ED-4DB2-BD59-A6C34878D82A}">
                    <a16:rowId xmlns:a16="http://schemas.microsoft.com/office/drawing/2014/main" val="10001"/>
                  </a:ext>
                </a:extLst>
              </a:tr>
              <a:tr h="2865125">
                <a:tc>
                  <a:txBody>
                    <a:bodyPr/>
                    <a:lstStyle/>
                    <a:p>
                      <a:pPr marL="0" marR="0" lvl="0" indent="0" algn="r" rtl="1">
                        <a:spcBef>
                          <a:spcPts val="0"/>
                        </a:spcBef>
                        <a:buSzPct val="25000"/>
                        <a:buNone/>
                      </a:pPr>
                      <a:endParaRPr sz="1800"/>
                    </a:p>
                  </a:txBody>
                  <a:tcPr marL="91450" marR="91450" marT="45725" marB="45725">
                    <a:solidFill>
                      <a:srgbClr val="FFCCCC"/>
                    </a:solidFill>
                  </a:tcPr>
                </a:tc>
                <a:tc>
                  <a:txBody>
                    <a:bodyPr/>
                    <a:lstStyle/>
                    <a:p>
                      <a:pPr marL="0" marR="0" lvl="0" indent="0" algn="l" rtl="1">
                        <a:lnSpc>
                          <a:spcPct val="100000"/>
                        </a:lnSpc>
                        <a:spcBef>
                          <a:spcPts val="0"/>
                        </a:spcBef>
                        <a:spcAft>
                          <a:spcPts val="0"/>
                        </a:spcAft>
                        <a:buClr>
                          <a:schemeClr val="dk1"/>
                        </a:buClr>
                        <a:buSzPct val="25000"/>
                        <a:buFont typeface="Cabin"/>
                        <a:buNone/>
                      </a:pPr>
                      <a:r>
                        <a:rPr lang="en-US" sz="1400">
                          <a:latin typeface="Cabin"/>
                          <a:ea typeface="Cabin"/>
                          <a:cs typeface="Cabin"/>
                          <a:sym typeface="Cabin"/>
                        </a:rPr>
                        <a:t>In Female:</a:t>
                      </a:r>
                    </a:p>
                    <a:p>
                      <a:pPr marL="0" marR="0" lvl="0" indent="0" algn="l" rtl="1">
                        <a:lnSpc>
                          <a:spcPct val="100000"/>
                        </a:lnSpc>
                        <a:spcBef>
                          <a:spcPts val="0"/>
                        </a:spcBef>
                        <a:spcAft>
                          <a:spcPts val="0"/>
                        </a:spcAft>
                        <a:buClr>
                          <a:schemeClr val="dk1"/>
                        </a:buClr>
                        <a:buSzPct val="25000"/>
                        <a:buFont typeface="Cabin"/>
                        <a:buNone/>
                      </a:pPr>
                      <a:r>
                        <a:rPr lang="en-US" sz="1400">
                          <a:latin typeface="Cabin"/>
                          <a:ea typeface="Cabin"/>
                          <a:cs typeface="Cabin"/>
                          <a:sym typeface="Cabin"/>
                        </a:rPr>
                        <a:t>Vulva</a:t>
                      </a:r>
                    </a:p>
                    <a:p>
                      <a:pPr marL="0" marR="0" lvl="0" indent="0" algn="l" rtl="1">
                        <a:lnSpc>
                          <a:spcPct val="100000"/>
                        </a:lnSpc>
                        <a:spcBef>
                          <a:spcPts val="0"/>
                        </a:spcBef>
                        <a:spcAft>
                          <a:spcPts val="0"/>
                        </a:spcAft>
                        <a:buClr>
                          <a:schemeClr val="dk1"/>
                        </a:buClr>
                        <a:buSzPct val="25000"/>
                        <a:buFont typeface="Cabin"/>
                        <a:buNone/>
                      </a:pPr>
                      <a:r>
                        <a:rPr lang="en-US" sz="1400">
                          <a:latin typeface="Cabin"/>
                          <a:ea typeface="Cabin"/>
                          <a:cs typeface="Cabin"/>
                          <a:sym typeface="Cabin"/>
                        </a:rPr>
                        <a:t>Vagina </a:t>
                      </a:r>
                    </a:p>
                    <a:p>
                      <a:pPr marL="0" marR="0" lvl="0" indent="0" algn="l" rtl="1">
                        <a:lnSpc>
                          <a:spcPct val="100000"/>
                        </a:lnSpc>
                        <a:spcBef>
                          <a:spcPts val="0"/>
                        </a:spcBef>
                        <a:spcAft>
                          <a:spcPts val="0"/>
                        </a:spcAft>
                        <a:buClr>
                          <a:schemeClr val="dk1"/>
                        </a:buClr>
                        <a:buSzPct val="25000"/>
                        <a:buFont typeface="Calibri"/>
                        <a:buNone/>
                      </a:pPr>
                      <a:endParaRPr sz="1400">
                        <a:solidFill>
                          <a:schemeClr val="dk1"/>
                        </a:solidFill>
                        <a:latin typeface="Calibri"/>
                        <a:ea typeface="Calibri"/>
                        <a:cs typeface="Calibri"/>
                        <a:sym typeface="Calibri"/>
                      </a:endParaRPr>
                    </a:p>
                  </a:txBody>
                  <a:tcPr marL="91450" marR="91450" marT="45725" marB="45725">
                    <a:solidFill>
                      <a:srgbClr val="EAF5D6"/>
                    </a:solidFill>
                  </a:tcPr>
                </a:tc>
                <a:tc>
                  <a:txBody>
                    <a:bodyPr/>
                    <a:lstStyle/>
                    <a:p>
                      <a:pPr marL="0" marR="0" lvl="0" indent="0" algn="l" rtl="1">
                        <a:lnSpc>
                          <a:spcPct val="100000"/>
                        </a:lnSpc>
                        <a:spcBef>
                          <a:spcPts val="0"/>
                        </a:spcBef>
                        <a:spcAft>
                          <a:spcPts val="0"/>
                        </a:spcAft>
                        <a:buClr>
                          <a:srgbClr val="7030A0"/>
                        </a:buClr>
                        <a:buSzPct val="25000"/>
                        <a:buFont typeface="Cabin"/>
                        <a:buNone/>
                      </a:pPr>
                      <a:r>
                        <a:rPr lang="en-US" sz="1400" u="sng" dirty="0">
                          <a:solidFill>
                            <a:srgbClr val="7030A0"/>
                          </a:solidFill>
                          <a:latin typeface="Cabin"/>
                          <a:ea typeface="Cabin"/>
                          <a:cs typeface="Cabin"/>
                          <a:sym typeface="Cabin"/>
                        </a:rPr>
                        <a:t>Vulva</a:t>
                      </a:r>
                      <a:r>
                        <a:rPr lang="en-US" sz="1400" dirty="0">
                          <a:solidFill>
                            <a:srgbClr val="7030A0"/>
                          </a:solidFill>
                          <a:latin typeface="Cabin"/>
                          <a:ea typeface="Cabin"/>
                          <a:cs typeface="Cabin"/>
                          <a:sym typeface="Cabin"/>
                        </a:rPr>
                        <a:t>:</a:t>
                      </a:r>
                      <a:r>
                        <a:rPr lang="en-US" sz="1400" dirty="0"/>
                        <a:t> </a:t>
                      </a:r>
                    </a:p>
                    <a:p>
                      <a:pPr marL="0" marR="0" lvl="0" indent="0" algn="l" rtl="1">
                        <a:lnSpc>
                          <a:spcPct val="100000"/>
                        </a:lnSpc>
                        <a:spcBef>
                          <a:spcPts val="0"/>
                        </a:spcBef>
                        <a:spcAft>
                          <a:spcPts val="0"/>
                        </a:spcAft>
                        <a:buClr>
                          <a:schemeClr val="dk1"/>
                        </a:buClr>
                        <a:buSzPct val="25000"/>
                        <a:buFont typeface="Calibri"/>
                        <a:buNone/>
                      </a:pPr>
                      <a:r>
                        <a:rPr lang="en-US" sz="1400" dirty="0"/>
                        <a:t>1) S. epidermidis. </a:t>
                      </a:r>
                    </a:p>
                    <a:p>
                      <a:pPr marL="0" marR="0" lvl="0" indent="0" algn="l" rtl="1">
                        <a:lnSpc>
                          <a:spcPct val="100000"/>
                        </a:lnSpc>
                        <a:spcBef>
                          <a:spcPts val="0"/>
                        </a:spcBef>
                        <a:spcAft>
                          <a:spcPts val="0"/>
                        </a:spcAft>
                        <a:buClr>
                          <a:schemeClr val="dk1"/>
                        </a:buClr>
                        <a:buSzPct val="25000"/>
                        <a:buFont typeface="Calibri"/>
                        <a:buNone/>
                      </a:pPr>
                      <a:r>
                        <a:rPr lang="en-US" sz="1400" dirty="0"/>
                        <a:t>2) </a:t>
                      </a:r>
                      <a:r>
                        <a:rPr lang="en-US" sz="1400" dirty="0" err="1"/>
                        <a:t>Corynebacteria</a:t>
                      </a:r>
                      <a:r>
                        <a:rPr lang="en-US" sz="1400" dirty="0"/>
                        <a:t>.</a:t>
                      </a:r>
                    </a:p>
                    <a:p>
                      <a:pPr marL="0" marR="0" lvl="0" indent="0" algn="l" rtl="1">
                        <a:lnSpc>
                          <a:spcPct val="100000"/>
                        </a:lnSpc>
                        <a:spcBef>
                          <a:spcPts val="0"/>
                        </a:spcBef>
                        <a:spcAft>
                          <a:spcPts val="0"/>
                        </a:spcAft>
                        <a:buClr>
                          <a:schemeClr val="dk1"/>
                        </a:buClr>
                        <a:buSzPct val="25000"/>
                        <a:buFont typeface="Calibri"/>
                        <a:buNone/>
                      </a:pPr>
                      <a:r>
                        <a:rPr lang="en-US" sz="1400" dirty="0"/>
                        <a:t> 3) E.coli.</a:t>
                      </a:r>
                    </a:p>
                    <a:p>
                      <a:pPr marL="0" marR="0" lvl="0" indent="0" algn="l" rtl="1">
                        <a:lnSpc>
                          <a:spcPct val="100000"/>
                        </a:lnSpc>
                        <a:spcBef>
                          <a:spcPts val="0"/>
                        </a:spcBef>
                        <a:spcAft>
                          <a:spcPts val="0"/>
                        </a:spcAft>
                        <a:buClr>
                          <a:schemeClr val="dk1"/>
                        </a:buClr>
                        <a:buSzPct val="25000"/>
                        <a:buFont typeface="Calibri"/>
                        <a:buNone/>
                      </a:pPr>
                      <a:r>
                        <a:rPr lang="en-US" sz="1400" dirty="0"/>
                        <a:t> 4) coliforms. </a:t>
                      </a:r>
                    </a:p>
                    <a:p>
                      <a:pPr marL="0" marR="0" lvl="0" indent="0" algn="l" rtl="1">
                        <a:lnSpc>
                          <a:spcPct val="100000"/>
                        </a:lnSpc>
                        <a:spcBef>
                          <a:spcPts val="0"/>
                        </a:spcBef>
                        <a:spcAft>
                          <a:spcPts val="0"/>
                        </a:spcAft>
                        <a:buClr>
                          <a:schemeClr val="dk1"/>
                        </a:buClr>
                        <a:buSzPct val="25000"/>
                        <a:buFont typeface="Calibri"/>
                        <a:buNone/>
                      </a:pPr>
                      <a:r>
                        <a:rPr lang="en-US" sz="1400" dirty="0"/>
                        <a:t> 5) Enterococcus faecalis.</a:t>
                      </a:r>
                    </a:p>
                    <a:p>
                      <a:pPr marL="0" marR="0" lvl="0" indent="0" algn="l" rtl="1">
                        <a:lnSpc>
                          <a:spcPct val="100000"/>
                        </a:lnSpc>
                        <a:spcBef>
                          <a:spcPts val="0"/>
                        </a:spcBef>
                        <a:spcAft>
                          <a:spcPts val="0"/>
                        </a:spcAft>
                        <a:buClr>
                          <a:srgbClr val="7030A0"/>
                        </a:buClr>
                        <a:buSzPct val="25000"/>
                        <a:buFont typeface="Cabin"/>
                        <a:buNone/>
                      </a:pPr>
                      <a:r>
                        <a:rPr lang="en-US" sz="1400" u="sng" dirty="0">
                          <a:solidFill>
                            <a:srgbClr val="7030A0"/>
                          </a:solidFill>
                          <a:latin typeface="Cabin"/>
                          <a:ea typeface="Cabin"/>
                          <a:cs typeface="Cabin"/>
                          <a:sym typeface="Cabin"/>
                        </a:rPr>
                        <a:t>Vagina:</a:t>
                      </a:r>
                    </a:p>
                    <a:p>
                      <a:pPr marL="0" marR="0" lvl="0" indent="0" algn="l" rtl="1">
                        <a:lnSpc>
                          <a:spcPct val="100000"/>
                        </a:lnSpc>
                        <a:spcBef>
                          <a:spcPts val="0"/>
                        </a:spcBef>
                        <a:spcAft>
                          <a:spcPts val="0"/>
                        </a:spcAft>
                        <a:buClr>
                          <a:schemeClr val="dk1"/>
                        </a:buClr>
                        <a:buSzPct val="25000"/>
                        <a:buFont typeface="Calibri"/>
                        <a:buNone/>
                      </a:pPr>
                      <a:r>
                        <a:rPr lang="en-US" sz="1400" dirty="0"/>
                        <a:t>1) </a:t>
                      </a:r>
                      <a:r>
                        <a:rPr lang="en-US" sz="1400" dirty="0">
                          <a:solidFill>
                            <a:srgbClr val="FF0000"/>
                          </a:solidFill>
                        </a:rPr>
                        <a:t>Lactobacillus</a:t>
                      </a:r>
                      <a:r>
                        <a:rPr lang="en-US" sz="1400" dirty="0"/>
                        <a:t> (</a:t>
                      </a:r>
                      <a:r>
                        <a:rPr lang="en-US" sz="1400" dirty="0" err="1"/>
                        <a:t>Doderlein’s</a:t>
                      </a:r>
                      <a:r>
                        <a:rPr lang="en-US" sz="1400" dirty="0"/>
                        <a:t> bacilli).</a:t>
                      </a:r>
                    </a:p>
                    <a:p>
                      <a:pPr marL="0" marR="0" lvl="0" indent="0" algn="l" rtl="1">
                        <a:lnSpc>
                          <a:spcPct val="100000"/>
                        </a:lnSpc>
                        <a:spcBef>
                          <a:spcPts val="0"/>
                        </a:spcBef>
                        <a:spcAft>
                          <a:spcPts val="0"/>
                        </a:spcAft>
                        <a:buClr>
                          <a:schemeClr val="dk1"/>
                        </a:buClr>
                        <a:buSzPct val="25000"/>
                        <a:buFont typeface="Calibri"/>
                        <a:buNone/>
                      </a:pPr>
                      <a:r>
                        <a:rPr lang="en-US" sz="1400" dirty="0"/>
                        <a:t>2) Bacteroides </a:t>
                      </a:r>
                      <a:r>
                        <a:rPr lang="en-US" sz="1400" dirty="0" err="1"/>
                        <a:t>melaninogenicus</a:t>
                      </a:r>
                      <a:r>
                        <a:rPr lang="en-US" sz="1400" dirty="0"/>
                        <a:t>.</a:t>
                      </a:r>
                    </a:p>
                    <a:p>
                      <a:pPr marL="0" marR="0" lvl="0" indent="0" algn="l" rtl="1">
                        <a:lnSpc>
                          <a:spcPct val="100000"/>
                        </a:lnSpc>
                        <a:spcBef>
                          <a:spcPts val="0"/>
                        </a:spcBef>
                        <a:spcAft>
                          <a:spcPts val="0"/>
                        </a:spcAft>
                        <a:buClr>
                          <a:schemeClr val="dk1"/>
                        </a:buClr>
                        <a:buSzPct val="25000"/>
                        <a:buFont typeface="Calibri"/>
                        <a:buNone/>
                      </a:pPr>
                      <a:r>
                        <a:rPr lang="en-US" sz="1400" dirty="0"/>
                        <a:t>3) Enterococcus faecalis.</a:t>
                      </a:r>
                    </a:p>
                    <a:p>
                      <a:pPr marL="0" marR="0" lvl="0" indent="0" algn="l" rtl="1">
                        <a:lnSpc>
                          <a:spcPct val="100000"/>
                        </a:lnSpc>
                        <a:spcBef>
                          <a:spcPts val="0"/>
                        </a:spcBef>
                        <a:spcAft>
                          <a:spcPts val="0"/>
                        </a:spcAft>
                        <a:buClr>
                          <a:schemeClr val="dk1"/>
                        </a:buClr>
                        <a:buSzPct val="25000"/>
                        <a:buFont typeface="Calibri"/>
                        <a:buNone/>
                      </a:pPr>
                      <a:r>
                        <a:rPr lang="en-US" sz="1400" dirty="0"/>
                        <a:t>4) </a:t>
                      </a:r>
                      <a:r>
                        <a:rPr lang="en-US" sz="1400" dirty="0" err="1"/>
                        <a:t>Corynebacteria</a:t>
                      </a:r>
                      <a:r>
                        <a:rPr lang="en-US" sz="1400" dirty="0"/>
                        <a:t>.</a:t>
                      </a:r>
                    </a:p>
                    <a:p>
                      <a:pPr marL="0" marR="0" lvl="0" indent="0" algn="l" rtl="1">
                        <a:lnSpc>
                          <a:spcPct val="100000"/>
                        </a:lnSpc>
                        <a:spcBef>
                          <a:spcPts val="0"/>
                        </a:spcBef>
                        <a:spcAft>
                          <a:spcPts val="0"/>
                        </a:spcAft>
                        <a:buClr>
                          <a:schemeClr val="dk1"/>
                        </a:buClr>
                        <a:buSzPct val="25000"/>
                        <a:buFont typeface="Calibri"/>
                        <a:buNone/>
                      </a:pPr>
                      <a:r>
                        <a:rPr lang="en-US" sz="1400" dirty="0"/>
                        <a:t>5) Yeasts.</a:t>
                      </a:r>
                    </a:p>
                    <a:p>
                      <a:pPr marL="0" marR="0" lvl="0" indent="0" algn="l" rtl="1">
                        <a:lnSpc>
                          <a:spcPct val="100000"/>
                        </a:lnSpc>
                        <a:spcBef>
                          <a:spcPts val="0"/>
                        </a:spcBef>
                        <a:spcAft>
                          <a:spcPts val="0"/>
                        </a:spcAft>
                        <a:buClr>
                          <a:schemeClr val="dk1"/>
                        </a:buClr>
                        <a:buSzPct val="25000"/>
                        <a:buFont typeface="Calibri"/>
                        <a:buNone/>
                      </a:pPr>
                      <a:r>
                        <a:rPr lang="en-US" sz="1400" dirty="0"/>
                        <a:t>6) Mycoplasma.</a:t>
                      </a:r>
                    </a:p>
                  </a:txBody>
                  <a:tcPr marL="91450" marR="91450" marT="45725" marB="45725">
                    <a:solidFill>
                      <a:srgbClr val="D7F3EC"/>
                    </a:solidFill>
                  </a:tcPr>
                </a:tc>
                <a:tc>
                  <a:txBody>
                    <a:bodyPr/>
                    <a:lstStyle/>
                    <a:p>
                      <a:pPr marL="0" marR="0" lvl="0" indent="0" algn="r" rtl="1">
                        <a:spcBef>
                          <a:spcPts val="0"/>
                        </a:spcBef>
                        <a:buSzPct val="25000"/>
                        <a:buNone/>
                      </a:pPr>
                      <a:endParaRPr sz="1800"/>
                    </a:p>
                  </a:txBody>
                  <a:tcPr marL="91450" marR="91450" marT="45725" marB="45725">
                    <a:solidFill>
                      <a:srgbClr val="F2F2F2"/>
                    </a:solidFill>
                  </a:tcPr>
                </a:tc>
                <a:tc>
                  <a:txBody>
                    <a:bodyPr/>
                    <a:lstStyle/>
                    <a:p>
                      <a:pPr marL="0" marR="0" lvl="0" indent="0" algn="l" rtl="1">
                        <a:lnSpc>
                          <a:spcPct val="100000"/>
                        </a:lnSpc>
                        <a:spcBef>
                          <a:spcPts val="0"/>
                        </a:spcBef>
                        <a:spcAft>
                          <a:spcPts val="0"/>
                        </a:spcAft>
                        <a:buClr>
                          <a:schemeClr val="dk1"/>
                        </a:buClr>
                        <a:buSzPct val="25000"/>
                        <a:buFont typeface="Cabin"/>
                        <a:buNone/>
                      </a:pPr>
                      <a:r>
                        <a:rPr lang="en-US" sz="1400">
                          <a:latin typeface="Cabin"/>
                          <a:ea typeface="Cabin"/>
                          <a:cs typeface="Cabin"/>
                          <a:sym typeface="Cabin"/>
                        </a:rPr>
                        <a:t>Fallopian tube. </a:t>
                      </a:r>
                    </a:p>
                    <a:p>
                      <a:pPr marL="0" marR="0" lvl="0" indent="0" algn="l" rtl="1">
                        <a:lnSpc>
                          <a:spcPct val="100000"/>
                        </a:lnSpc>
                        <a:spcBef>
                          <a:spcPts val="0"/>
                        </a:spcBef>
                        <a:spcAft>
                          <a:spcPts val="0"/>
                        </a:spcAft>
                        <a:buClr>
                          <a:schemeClr val="dk1"/>
                        </a:buClr>
                        <a:buSzPct val="25000"/>
                        <a:buFont typeface="Calibri"/>
                        <a:buNone/>
                      </a:pPr>
                      <a:endParaRPr sz="1400">
                        <a:solidFill>
                          <a:schemeClr val="dk1"/>
                        </a:solidFill>
                        <a:latin typeface="Calibri"/>
                        <a:ea typeface="Calibri"/>
                        <a:cs typeface="Calibri"/>
                        <a:sym typeface="Calibri"/>
                      </a:endParaRPr>
                    </a:p>
                  </a:txBody>
                  <a:tcPr marL="91450" marR="91450" marT="45725" marB="45725">
                    <a:solidFill>
                      <a:srgbClr val="FFCCFF"/>
                    </a:solidFill>
                  </a:tcPr>
                </a:tc>
                <a:tc>
                  <a:txBody>
                    <a:bodyPr/>
                    <a:lstStyle/>
                    <a:p>
                      <a:pPr marL="0" marR="0" lvl="0" indent="0" algn="l" rtl="1">
                        <a:lnSpc>
                          <a:spcPct val="100000"/>
                        </a:lnSpc>
                        <a:spcBef>
                          <a:spcPts val="0"/>
                        </a:spcBef>
                        <a:spcAft>
                          <a:spcPts val="0"/>
                        </a:spcAft>
                        <a:buClr>
                          <a:schemeClr val="dk1"/>
                        </a:buClr>
                        <a:buSzPct val="25000"/>
                        <a:buFont typeface="Cabin"/>
                        <a:buNone/>
                      </a:pPr>
                      <a:r>
                        <a:rPr lang="en-US" sz="1400" dirty="0">
                          <a:solidFill>
                            <a:schemeClr val="dk1"/>
                          </a:solidFill>
                          <a:latin typeface="Cabin"/>
                          <a:ea typeface="Cabin"/>
                          <a:cs typeface="Cabin"/>
                          <a:sym typeface="Cabin"/>
                        </a:rPr>
                        <a:t>* Female genital tract heavily colonized, </a:t>
                      </a:r>
                      <a:r>
                        <a:rPr lang="en-US" sz="1400" u="sng" dirty="0">
                          <a:solidFill>
                            <a:srgbClr val="7030A0"/>
                          </a:solidFill>
                          <a:latin typeface="Cabin"/>
                          <a:ea typeface="Cabin"/>
                          <a:cs typeface="Cabin"/>
                          <a:sym typeface="Cabin"/>
                        </a:rPr>
                        <a:t>Why?</a:t>
                      </a:r>
                    </a:p>
                    <a:p>
                      <a:pPr marL="0" marR="0" lvl="0" indent="0" algn="l" rtl="1">
                        <a:lnSpc>
                          <a:spcPct val="100000"/>
                        </a:lnSpc>
                        <a:spcBef>
                          <a:spcPts val="0"/>
                        </a:spcBef>
                        <a:spcAft>
                          <a:spcPts val="0"/>
                        </a:spcAft>
                        <a:buClr>
                          <a:schemeClr val="dk1"/>
                        </a:buClr>
                        <a:buSzPct val="25000"/>
                        <a:buFont typeface="Cabin"/>
                        <a:buNone/>
                      </a:pPr>
                      <a:r>
                        <a:rPr lang="en-US" sz="1400" dirty="0">
                          <a:solidFill>
                            <a:schemeClr val="dk1"/>
                          </a:solidFill>
                          <a:latin typeface="Cabin"/>
                          <a:ea typeface="Cabin"/>
                          <a:cs typeface="Cabin"/>
                          <a:sym typeface="Cabin"/>
                        </a:rPr>
                        <a:t>- {Because it is short compared to the male genital tract. Also, the bacteria from the colon will come to colonize it. This is why we find that the flora in the genital tract is the same as in the colon.}</a:t>
                      </a:r>
                    </a:p>
                    <a:p>
                      <a:pPr marL="0" marR="0" lvl="0" indent="0" algn="l" rtl="1">
                        <a:lnSpc>
                          <a:spcPct val="100000"/>
                        </a:lnSpc>
                        <a:spcBef>
                          <a:spcPts val="0"/>
                        </a:spcBef>
                        <a:spcAft>
                          <a:spcPts val="0"/>
                        </a:spcAft>
                        <a:buClr>
                          <a:schemeClr val="dk1"/>
                        </a:buClr>
                        <a:buSzPct val="25000"/>
                        <a:buFont typeface="Cabin"/>
                        <a:buNone/>
                      </a:pPr>
                      <a:r>
                        <a:rPr lang="en-US" sz="1400" dirty="0">
                          <a:solidFill>
                            <a:schemeClr val="dk1"/>
                          </a:solidFill>
                          <a:latin typeface="Cabin"/>
                          <a:ea typeface="Cabin"/>
                          <a:cs typeface="Cabin"/>
                          <a:sym typeface="Cabin"/>
                        </a:rPr>
                        <a:t>* 10</a:t>
                      </a:r>
                      <a:r>
                        <a:rPr lang="en-US" sz="1400" baseline="30000" dirty="0">
                          <a:solidFill>
                            <a:schemeClr val="dk1"/>
                          </a:solidFill>
                          <a:latin typeface="Cabin"/>
                          <a:ea typeface="Cabin"/>
                          <a:cs typeface="Cabin"/>
                          <a:sym typeface="Cabin"/>
                        </a:rPr>
                        <a:t>8</a:t>
                      </a:r>
                      <a:r>
                        <a:rPr lang="en-US" sz="1400" dirty="0">
                          <a:solidFill>
                            <a:schemeClr val="dk1"/>
                          </a:solidFill>
                          <a:latin typeface="Cabin"/>
                          <a:ea typeface="Cabin"/>
                          <a:cs typeface="Cabin"/>
                          <a:sym typeface="Cabin"/>
                        </a:rPr>
                        <a:t>/ml flora in normal vaginal secretion.</a:t>
                      </a:r>
                    </a:p>
                    <a:p>
                      <a:pPr marL="0" marR="0" lvl="0" indent="0" algn="l" rtl="1">
                        <a:lnSpc>
                          <a:spcPct val="100000"/>
                        </a:lnSpc>
                        <a:spcBef>
                          <a:spcPts val="0"/>
                        </a:spcBef>
                        <a:spcAft>
                          <a:spcPts val="0"/>
                        </a:spcAft>
                        <a:buClr>
                          <a:schemeClr val="dk1"/>
                        </a:buClr>
                        <a:buSzPct val="25000"/>
                        <a:buFont typeface="Cabin"/>
                        <a:buNone/>
                      </a:pPr>
                      <a:r>
                        <a:rPr lang="en-US" sz="1400" dirty="0">
                          <a:solidFill>
                            <a:schemeClr val="dk1"/>
                          </a:solidFill>
                          <a:latin typeface="Cabin"/>
                          <a:ea typeface="Cabin"/>
                          <a:cs typeface="Cabin"/>
                          <a:sym typeface="Cabin"/>
                        </a:rPr>
                        <a:t> </a:t>
                      </a:r>
                    </a:p>
                  </a:txBody>
                  <a:tcPr marL="91450" marR="91450" marT="45725" marB="45725">
                    <a:solidFill>
                      <a:srgbClr val="FFFF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7FE6144-1110-4D27-9CC2-727A59265129}"/>
              </a:ext>
            </a:extLst>
          </p:cNvPr>
          <p:cNvGraphicFramePr>
            <a:graphicFrameLocks/>
          </p:cNvGraphicFramePr>
          <p:nvPr>
            <p:extLst>
              <p:ext uri="{D42A27DB-BD31-4B8C-83A1-F6EECF244321}">
                <p14:modId xmlns:p14="http://schemas.microsoft.com/office/powerpoint/2010/main" val="4012564018"/>
              </p:ext>
            </p:extLst>
          </p:nvPr>
        </p:nvGraphicFramePr>
        <p:xfrm>
          <a:off x="2145545" y="900015"/>
          <a:ext cx="8940465" cy="5550280"/>
        </p:xfrm>
        <a:graphic>
          <a:graphicData uri="http://schemas.openxmlformats.org/drawingml/2006/table">
            <a:tbl>
              <a:tblPr firstRow="1" firstCol="1" bandRow="1">
                <a:tableStyleId>{BC89EF96-8CEA-46FF-86C4-4CE0E7609802}</a:tableStyleId>
              </a:tblPr>
              <a:tblGrid>
                <a:gridCol w="1949377">
                  <a:extLst>
                    <a:ext uri="{9D8B030D-6E8A-4147-A177-3AD203B41FA5}">
                      <a16:colId xmlns:a16="http://schemas.microsoft.com/office/drawing/2014/main" val="20000"/>
                    </a:ext>
                  </a:extLst>
                </a:gridCol>
                <a:gridCol w="730982">
                  <a:extLst>
                    <a:ext uri="{9D8B030D-6E8A-4147-A177-3AD203B41FA5}">
                      <a16:colId xmlns:a16="http://schemas.microsoft.com/office/drawing/2014/main" val="20001"/>
                    </a:ext>
                  </a:extLst>
                </a:gridCol>
                <a:gridCol w="659408">
                  <a:extLst>
                    <a:ext uri="{9D8B030D-6E8A-4147-A177-3AD203B41FA5}">
                      <a16:colId xmlns:a16="http://schemas.microsoft.com/office/drawing/2014/main" val="20002"/>
                    </a:ext>
                  </a:extLst>
                </a:gridCol>
                <a:gridCol w="959561">
                  <a:extLst>
                    <a:ext uri="{9D8B030D-6E8A-4147-A177-3AD203B41FA5}">
                      <a16:colId xmlns:a16="http://schemas.microsoft.com/office/drawing/2014/main" val="20003"/>
                    </a:ext>
                  </a:extLst>
                </a:gridCol>
                <a:gridCol w="512715">
                  <a:extLst>
                    <a:ext uri="{9D8B030D-6E8A-4147-A177-3AD203B41FA5}">
                      <a16:colId xmlns:a16="http://schemas.microsoft.com/office/drawing/2014/main" val="20004"/>
                    </a:ext>
                  </a:extLst>
                </a:gridCol>
                <a:gridCol w="598167">
                  <a:extLst>
                    <a:ext uri="{9D8B030D-6E8A-4147-A177-3AD203B41FA5}">
                      <a16:colId xmlns:a16="http://schemas.microsoft.com/office/drawing/2014/main" val="20005"/>
                    </a:ext>
                  </a:extLst>
                </a:gridCol>
                <a:gridCol w="939977">
                  <a:extLst>
                    <a:ext uri="{9D8B030D-6E8A-4147-A177-3AD203B41FA5}">
                      <a16:colId xmlns:a16="http://schemas.microsoft.com/office/drawing/2014/main" val="20006"/>
                    </a:ext>
                  </a:extLst>
                </a:gridCol>
                <a:gridCol w="598167">
                  <a:extLst>
                    <a:ext uri="{9D8B030D-6E8A-4147-A177-3AD203B41FA5}">
                      <a16:colId xmlns:a16="http://schemas.microsoft.com/office/drawing/2014/main" val="20007"/>
                    </a:ext>
                  </a:extLst>
                </a:gridCol>
                <a:gridCol w="421162">
                  <a:extLst>
                    <a:ext uri="{9D8B030D-6E8A-4147-A177-3AD203B41FA5}">
                      <a16:colId xmlns:a16="http://schemas.microsoft.com/office/drawing/2014/main" val="20008"/>
                    </a:ext>
                  </a:extLst>
                </a:gridCol>
                <a:gridCol w="620290">
                  <a:extLst>
                    <a:ext uri="{9D8B030D-6E8A-4147-A177-3AD203B41FA5}">
                      <a16:colId xmlns:a16="http://schemas.microsoft.com/office/drawing/2014/main" val="20009"/>
                    </a:ext>
                  </a:extLst>
                </a:gridCol>
                <a:gridCol w="950659">
                  <a:extLst>
                    <a:ext uri="{9D8B030D-6E8A-4147-A177-3AD203B41FA5}">
                      <a16:colId xmlns:a16="http://schemas.microsoft.com/office/drawing/2014/main" val="20010"/>
                    </a:ext>
                  </a:extLst>
                </a:gridCol>
              </a:tblGrid>
              <a:tr h="3104020">
                <a:tc>
                  <a:txBody>
                    <a:bodyPr/>
                    <a:lstStyle/>
                    <a:p>
                      <a:pPr marL="0" marR="0">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 </a:t>
                      </a:r>
                      <a:endParaRPr lang="en-US" sz="1800" i="1" dirty="0">
                        <a:solidFill>
                          <a:srgbClr val="00009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Staphylococcus aurous</a:t>
                      </a:r>
                    </a:p>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(Coagulase +)</a:t>
                      </a:r>
                      <a:endParaRPr lang="en-US" sz="1800" i="1" dirty="0">
                        <a:solidFill>
                          <a:srgbClr val="000090"/>
                        </a:solidFill>
                        <a:effectLst/>
                        <a:latin typeface="Times New Roman" panose="02020603050405020304" pitchFamily="18" charset="0"/>
                        <a:ea typeface="Calibri"/>
                        <a:cs typeface="Times New Roman" panose="02020603050405020304" pitchFamily="18" charset="0"/>
                      </a:endParaRPr>
                    </a:p>
                  </a:txBody>
                  <a:tcPr marL="68580" marR="68580" marT="0" marB="0" vert="vert270"/>
                </a:tc>
                <a:tc>
                  <a:txBody>
                    <a:bodyPr/>
                    <a:lstStyle/>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Other Staph(Coagulase -)</a:t>
                      </a:r>
                      <a:endParaRPr lang="en-US" sz="1800" i="1" dirty="0">
                        <a:solidFill>
                          <a:srgbClr val="000090"/>
                        </a:solidFill>
                        <a:effectLst/>
                        <a:latin typeface="Times New Roman" panose="02020603050405020304" pitchFamily="18" charset="0"/>
                        <a:ea typeface="Calibri"/>
                        <a:cs typeface="Times New Roman" panose="02020603050405020304" pitchFamily="18" charset="0"/>
                      </a:endParaRPr>
                    </a:p>
                  </a:txBody>
                  <a:tcPr marL="68580" marR="68580" marT="0" marB="0" vert="vert270"/>
                </a:tc>
                <a:tc>
                  <a:txBody>
                    <a:bodyPr/>
                    <a:lstStyle/>
                    <a:p>
                      <a:pPr marL="71755" marR="71755">
                        <a:lnSpc>
                          <a:spcPct val="115000"/>
                        </a:lnSpc>
                        <a:spcBef>
                          <a:spcPts val="0"/>
                        </a:spcBef>
                        <a:spcAft>
                          <a:spcPts val="0"/>
                        </a:spcAft>
                      </a:pPr>
                      <a:r>
                        <a:rPr lang="en-US" sz="1800" i="1" dirty="0" err="1">
                          <a:solidFill>
                            <a:srgbClr val="000090"/>
                          </a:solidFill>
                          <a:effectLst/>
                          <a:latin typeface="Times New Roman" panose="02020603050405020304" pitchFamily="18" charset="0"/>
                          <a:cs typeface="Times New Roman" panose="02020603050405020304" pitchFamily="18" charset="0"/>
                        </a:rPr>
                        <a:t>Alph</a:t>
                      </a:r>
                      <a:r>
                        <a:rPr lang="en-US" sz="1800" i="1" dirty="0">
                          <a:solidFill>
                            <a:srgbClr val="000090"/>
                          </a:solidFill>
                          <a:effectLst/>
                          <a:latin typeface="Times New Roman" panose="02020603050405020304" pitchFamily="18" charset="0"/>
                          <a:cs typeface="Times New Roman" panose="02020603050405020304" pitchFamily="18" charset="0"/>
                        </a:rPr>
                        <a:t> Hemolytic Streptococci</a:t>
                      </a:r>
                    </a:p>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(viridians Streptococci and </a:t>
                      </a:r>
                      <a:r>
                        <a:rPr lang="en-US" sz="1800" i="1" dirty="0" err="1">
                          <a:solidFill>
                            <a:srgbClr val="000090"/>
                          </a:solidFill>
                          <a:effectLst/>
                          <a:latin typeface="Times New Roman" panose="02020603050405020304" pitchFamily="18" charset="0"/>
                          <a:cs typeface="Times New Roman" panose="02020603050405020304" pitchFamily="18" charset="0"/>
                        </a:rPr>
                        <a:t>strept</a:t>
                      </a:r>
                      <a:r>
                        <a:rPr lang="en-US" sz="1800" i="1" dirty="0">
                          <a:solidFill>
                            <a:srgbClr val="000090"/>
                          </a:solidFill>
                          <a:effectLst/>
                          <a:latin typeface="Times New Roman" panose="02020603050405020304" pitchFamily="18" charset="0"/>
                          <a:cs typeface="Times New Roman" panose="02020603050405020304" pitchFamily="18" charset="0"/>
                        </a:rPr>
                        <a:t> </a:t>
                      </a:r>
                      <a:r>
                        <a:rPr lang="en-US" sz="1800" i="1" dirty="0" err="1">
                          <a:solidFill>
                            <a:srgbClr val="000090"/>
                          </a:solidFill>
                          <a:effectLst/>
                          <a:latin typeface="Times New Roman" panose="02020603050405020304" pitchFamily="18" charset="0"/>
                          <a:cs typeface="Times New Roman" panose="02020603050405020304" pitchFamily="18" charset="0"/>
                        </a:rPr>
                        <a:t>pneumo</a:t>
                      </a:r>
                      <a:endParaRPr lang="en-US" sz="1800" i="1" dirty="0">
                        <a:solidFill>
                          <a:srgbClr val="000090"/>
                        </a:solidFill>
                        <a:effectLst/>
                        <a:latin typeface="Times New Roman" panose="02020603050405020304" pitchFamily="18" charset="0"/>
                        <a:cs typeface="Times New Roman" panose="02020603050405020304" pitchFamily="18" charset="0"/>
                      </a:endParaRPr>
                    </a:p>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 </a:t>
                      </a:r>
                      <a:endParaRPr lang="en-US" sz="1800" i="1" dirty="0">
                        <a:solidFill>
                          <a:srgbClr val="000090"/>
                        </a:solidFill>
                        <a:effectLst/>
                        <a:latin typeface="Times New Roman" panose="02020603050405020304" pitchFamily="18" charset="0"/>
                        <a:ea typeface="Calibri"/>
                        <a:cs typeface="Times New Roman" panose="02020603050405020304" pitchFamily="18" charset="0"/>
                      </a:endParaRPr>
                    </a:p>
                  </a:txBody>
                  <a:tcPr marL="68580" marR="68580" marT="0" marB="0" vert="vert270"/>
                </a:tc>
                <a:tc>
                  <a:txBody>
                    <a:bodyPr/>
                    <a:lstStyle/>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Enterococcus</a:t>
                      </a:r>
                      <a:endParaRPr lang="en-US" sz="1800" i="1" dirty="0">
                        <a:solidFill>
                          <a:srgbClr val="000090"/>
                        </a:solidFill>
                        <a:effectLst/>
                        <a:latin typeface="Times New Roman" panose="02020603050405020304" pitchFamily="18" charset="0"/>
                        <a:ea typeface="Calibri"/>
                        <a:cs typeface="Times New Roman" panose="02020603050405020304" pitchFamily="18" charset="0"/>
                      </a:endParaRPr>
                    </a:p>
                  </a:txBody>
                  <a:tcPr marL="68580" marR="68580" marT="0" marB="0" vert="vert270"/>
                </a:tc>
                <a:tc>
                  <a:txBody>
                    <a:bodyPr/>
                    <a:lstStyle/>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Neisseria ,Moraxella and </a:t>
                      </a:r>
                      <a:r>
                        <a:rPr lang="en-US" sz="1800" i="1" dirty="0" err="1">
                          <a:solidFill>
                            <a:srgbClr val="000090"/>
                          </a:solidFill>
                          <a:effectLst/>
                          <a:latin typeface="Times New Roman" panose="02020603050405020304" pitchFamily="18" charset="0"/>
                          <a:cs typeface="Times New Roman" panose="02020603050405020304" pitchFamily="18" charset="0"/>
                        </a:rPr>
                        <a:t>Heaomophilus</a:t>
                      </a:r>
                      <a:r>
                        <a:rPr lang="en-US" sz="1800" i="1" dirty="0">
                          <a:solidFill>
                            <a:srgbClr val="000090"/>
                          </a:solidFill>
                          <a:effectLst/>
                          <a:latin typeface="Times New Roman" panose="02020603050405020304" pitchFamily="18" charset="0"/>
                          <a:cs typeface="Times New Roman" panose="02020603050405020304" pitchFamily="18" charset="0"/>
                        </a:rPr>
                        <a:t> </a:t>
                      </a:r>
                      <a:endParaRPr lang="en-US" sz="1800" i="1" dirty="0">
                        <a:solidFill>
                          <a:srgbClr val="000090"/>
                        </a:solidFill>
                        <a:effectLst/>
                        <a:latin typeface="Times New Roman" panose="02020603050405020304" pitchFamily="18" charset="0"/>
                        <a:ea typeface="Calibri"/>
                        <a:cs typeface="Times New Roman" panose="02020603050405020304" pitchFamily="18" charset="0"/>
                      </a:endParaRPr>
                    </a:p>
                  </a:txBody>
                  <a:tcPr marL="68580" marR="68580" marT="0" marB="0" vert="vert270"/>
                </a:tc>
                <a:tc>
                  <a:txBody>
                    <a:bodyPr/>
                    <a:lstStyle/>
                    <a:p>
                      <a:pPr marL="71755" marR="71755">
                        <a:lnSpc>
                          <a:spcPct val="115000"/>
                        </a:lnSpc>
                        <a:spcBef>
                          <a:spcPts val="0"/>
                        </a:spcBef>
                        <a:spcAft>
                          <a:spcPts val="0"/>
                        </a:spcAft>
                      </a:pPr>
                      <a:r>
                        <a:rPr lang="en-US" sz="1800" i="1" dirty="0" err="1">
                          <a:solidFill>
                            <a:srgbClr val="000090"/>
                          </a:solidFill>
                          <a:effectLst/>
                          <a:latin typeface="Times New Roman" panose="02020603050405020304" pitchFamily="18" charset="0"/>
                          <a:cs typeface="Times New Roman" panose="02020603050405020304" pitchFamily="18" charset="0"/>
                        </a:rPr>
                        <a:t>Corynebacteria</a:t>
                      </a:r>
                      <a:endParaRPr lang="en-US" sz="1800" i="1" dirty="0">
                        <a:solidFill>
                          <a:srgbClr val="000090"/>
                        </a:solidFill>
                        <a:effectLst/>
                        <a:latin typeface="Times New Roman" panose="02020603050405020304" pitchFamily="18" charset="0"/>
                        <a:cs typeface="Times New Roman" panose="02020603050405020304" pitchFamily="18" charset="0"/>
                      </a:endParaRPr>
                    </a:p>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a:t>
                      </a:r>
                      <a:r>
                        <a:rPr lang="en-US" sz="1800" i="1" dirty="0" err="1">
                          <a:solidFill>
                            <a:srgbClr val="000090"/>
                          </a:solidFill>
                          <a:effectLst/>
                          <a:latin typeface="Times New Roman" panose="02020603050405020304" pitchFamily="18" charset="0"/>
                          <a:cs typeface="Times New Roman" panose="02020603050405020304" pitchFamily="18" charset="0"/>
                        </a:rPr>
                        <a:t>diphtheroid</a:t>
                      </a:r>
                      <a:r>
                        <a:rPr lang="en-US" sz="1800" i="1" dirty="0">
                          <a:solidFill>
                            <a:srgbClr val="000090"/>
                          </a:solidFill>
                          <a:effectLst/>
                          <a:latin typeface="Times New Roman" panose="02020603050405020304" pitchFamily="18" charset="0"/>
                          <a:cs typeface="Times New Roman" panose="02020603050405020304" pitchFamily="18" charset="0"/>
                        </a:rPr>
                        <a:t>)</a:t>
                      </a:r>
                    </a:p>
                    <a:p>
                      <a:pPr marL="71755" marR="71755">
                        <a:lnSpc>
                          <a:spcPct val="115000"/>
                        </a:lnSpc>
                        <a:spcBef>
                          <a:spcPts val="0"/>
                        </a:spcBef>
                        <a:spcAft>
                          <a:spcPts val="0"/>
                        </a:spcAft>
                      </a:pPr>
                      <a:r>
                        <a:rPr lang="en-US" sz="1800" i="1" dirty="0" err="1">
                          <a:solidFill>
                            <a:srgbClr val="FF0000"/>
                          </a:solidFill>
                          <a:effectLst/>
                          <a:latin typeface="Times New Roman" panose="02020603050405020304" pitchFamily="18" charset="0"/>
                          <a:cs typeface="Times New Roman" panose="02020603050405020304" pitchFamily="18" charset="0"/>
                        </a:rPr>
                        <a:t>P</a:t>
                      </a:r>
                      <a:r>
                        <a:rPr lang="en-US" sz="1800" i="1" kern="1200" dirty="0" err="1">
                          <a:solidFill>
                            <a:srgbClr val="FF0000"/>
                          </a:solidFill>
                          <a:effectLst/>
                          <a:latin typeface="Times New Roman" panose="02020603050405020304" pitchFamily="18" charset="0"/>
                          <a:cs typeface="Times New Roman" panose="02020603050405020304" pitchFamily="18" charset="0"/>
                        </a:rPr>
                        <a:t>opionibacterium</a:t>
                      </a:r>
                      <a:r>
                        <a:rPr lang="en-US" sz="1800" i="1" kern="1200" dirty="0">
                          <a:solidFill>
                            <a:srgbClr val="FF0000"/>
                          </a:solidFill>
                          <a:effectLst/>
                          <a:latin typeface="Times New Roman" panose="02020603050405020304" pitchFamily="18" charset="0"/>
                          <a:cs typeface="Times New Roman" panose="02020603050405020304" pitchFamily="18" charset="0"/>
                        </a:rPr>
                        <a:t> </a:t>
                      </a:r>
                      <a:endParaRPr lang="en-US" sz="1800" i="1" dirty="0">
                        <a:solidFill>
                          <a:srgbClr val="FF0000"/>
                        </a:solidFill>
                        <a:effectLst/>
                        <a:latin typeface="Times New Roman" panose="02020603050405020304" pitchFamily="18" charset="0"/>
                        <a:cs typeface="Times New Roman" panose="02020603050405020304" pitchFamily="18" charset="0"/>
                      </a:endParaRPr>
                    </a:p>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 </a:t>
                      </a:r>
                      <a:endParaRPr lang="en-US" sz="1800" i="1" dirty="0">
                        <a:solidFill>
                          <a:srgbClr val="000090"/>
                        </a:solidFill>
                        <a:effectLst/>
                        <a:latin typeface="Times New Roman" panose="02020603050405020304" pitchFamily="18" charset="0"/>
                        <a:ea typeface="Calibri"/>
                        <a:cs typeface="Times New Roman" panose="02020603050405020304" pitchFamily="18" charset="0"/>
                      </a:endParaRPr>
                    </a:p>
                  </a:txBody>
                  <a:tcPr marL="68580" marR="68580" marT="0" marB="0" vert="vert270"/>
                </a:tc>
                <a:tc>
                  <a:txBody>
                    <a:bodyPr/>
                    <a:lstStyle/>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Lactobacillus </a:t>
                      </a:r>
                      <a:r>
                        <a:rPr lang="en-US" sz="1400" b="0" i="0" dirty="0">
                          <a:solidFill>
                            <a:schemeClr val="accent1"/>
                          </a:solidFill>
                          <a:effectLst/>
                          <a:latin typeface="+mj-lt"/>
                          <a:cs typeface="Times New Roman" panose="02020603050405020304" pitchFamily="18" charset="0"/>
                        </a:rPr>
                        <a:t>note: found in sexually active. i.e. 15 – 45 </a:t>
                      </a:r>
                      <a:r>
                        <a:rPr lang="en-US" sz="1400" b="0" i="0" dirty="0" err="1">
                          <a:solidFill>
                            <a:schemeClr val="accent1"/>
                          </a:solidFill>
                          <a:effectLst/>
                          <a:latin typeface="+mj-lt"/>
                          <a:cs typeface="Times New Roman" panose="02020603050405020304" pitchFamily="18" charset="0"/>
                        </a:rPr>
                        <a:t>yrs</a:t>
                      </a:r>
                      <a:endParaRPr lang="en-US" sz="1800" i="1" dirty="0">
                        <a:solidFill>
                          <a:srgbClr val="000090"/>
                        </a:solidFill>
                        <a:effectLst/>
                        <a:latin typeface="Times New Roman" panose="02020603050405020304" pitchFamily="18" charset="0"/>
                        <a:ea typeface="Calibri"/>
                        <a:cs typeface="Times New Roman" panose="02020603050405020304" pitchFamily="18" charset="0"/>
                      </a:endParaRPr>
                    </a:p>
                  </a:txBody>
                  <a:tcPr marL="68580" marR="68580" marT="0" marB="0" vert="vert270"/>
                </a:tc>
                <a:tc>
                  <a:txBody>
                    <a:bodyPr/>
                    <a:lstStyle/>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Gram Negative Bacteria</a:t>
                      </a:r>
                    </a:p>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(coliform </a:t>
                      </a:r>
                      <a:r>
                        <a:rPr lang="en-US" sz="1800" i="1" dirty="0" err="1">
                          <a:solidFill>
                            <a:srgbClr val="000090"/>
                          </a:solidFill>
                          <a:effectLst/>
                          <a:latin typeface="Times New Roman" panose="02020603050405020304" pitchFamily="18" charset="0"/>
                          <a:cs typeface="Times New Roman" panose="02020603050405020304" pitchFamily="18" charset="0"/>
                        </a:rPr>
                        <a:t>ie</a:t>
                      </a:r>
                      <a:r>
                        <a:rPr lang="en-US" sz="1800" i="1" dirty="0">
                          <a:solidFill>
                            <a:srgbClr val="000090"/>
                          </a:solidFill>
                          <a:effectLst/>
                          <a:latin typeface="Times New Roman" panose="02020603050405020304" pitchFamily="18" charset="0"/>
                          <a:cs typeface="Times New Roman" panose="02020603050405020304" pitchFamily="18" charset="0"/>
                        </a:rPr>
                        <a:t> E.coli)</a:t>
                      </a:r>
                      <a:endParaRPr lang="en-US" sz="1800" i="1" dirty="0">
                        <a:solidFill>
                          <a:srgbClr val="000090"/>
                        </a:solidFill>
                        <a:effectLst/>
                        <a:latin typeface="Times New Roman" panose="02020603050405020304" pitchFamily="18" charset="0"/>
                        <a:ea typeface="Calibri"/>
                        <a:cs typeface="Times New Roman" panose="02020603050405020304" pitchFamily="18" charset="0"/>
                      </a:endParaRPr>
                    </a:p>
                  </a:txBody>
                  <a:tcPr marL="68580" marR="68580" marT="0" marB="0" vert="vert270"/>
                </a:tc>
                <a:tc>
                  <a:txBody>
                    <a:bodyPr/>
                    <a:lstStyle/>
                    <a:p>
                      <a:pPr marL="71755" marR="71755">
                        <a:lnSpc>
                          <a:spcPct val="200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Pseudomonas</a:t>
                      </a:r>
                      <a:endParaRPr lang="en-US" sz="1800" i="1" dirty="0">
                        <a:solidFill>
                          <a:srgbClr val="000090"/>
                        </a:solidFill>
                        <a:effectLst/>
                        <a:latin typeface="Times New Roman" panose="02020603050405020304" pitchFamily="18" charset="0"/>
                        <a:ea typeface="Calibri"/>
                        <a:cs typeface="Times New Roman" panose="02020603050405020304" pitchFamily="18" charset="0"/>
                      </a:endParaRPr>
                    </a:p>
                  </a:txBody>
                  <a:tcPr marL="68580" marR="68580" marT="0" marB="0" vert="vert270"/>
                </a:tc>
                <a:tc>
                  <a:txBody>
                    <a:bodyPr/>
                    <a:lstStyle/>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Anaerobic bacteria</a:t>
                      </a:r>
                    </a:p>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(Bactericides, fusobacterium and clostridium ) </a:t>
                      </a:r>
                      <a:endParaRPr lang="en-US" sz="1800" i="1" dirty="0">
                        <a:solidFill>
                          <a:srgbClr val="000090"/>
                        </a:solidFill>
                        <a:effectLst/>
                        <a:latin typeface="Times New Roman" panose="02020603050405020304" pitchFamily="18" charset="0"/>
                        <a:ea typeface="Calibri"/>
                        <a:cs typeface="Times New Roman" panose="02020603050405020304" pitchFamily="18" charset="0"/>
                      </a:endParaRPr>
                    </a:p>
                  </a:txBody>
                  <a:tcPr marL="68580" marR="68580" marT="0" marB="0" vert="vert270"/>
                </a:tc>
                <a:extLst>
                  <a:ext uri="{0D108BD9-81ED-4DB2-BD59-A6C34878D82A}">
                    <a16:rowId xmlns:a16="http://schemas.microsoft.com/office/drawing/2014/main" val="10000"/>
                  </a:ext>
                </a:extLst>
              </a:tr>
              <a:tr h="325922">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Oral Cavity</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92D050">
                        <a:alpha val="20000"/>
                      </a:srgbClr>
                    </a:solidFill>
                  </a:tcPr>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92D050">
                        <a:alpha val="20000"/>
                      </a:srgbClr>
                    </a:solidFill>
                  </a:tcPr>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92D050">
                        <a:alpha val="20000"/>
                      </a:srgbClr>
                    </a:solidFill>
                  </a:tcPr>
                </a:tc>
                <a:extLst>
                  <a:ext uri="{0D108BD9-81ED-4DB2-BD59-A6C34878D82A}">
                    <a16:rowId xmlns:a16="http://schemas.microsoft.com/office/drawing/2014/main" val="10001"/>
                  </a:ext>
                </a:extLst>
              </a:tr>
              <a:tr h="325922">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Skin</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FFFF00"/>
                    </a:solidFill>
                  </a:tcPr>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FFFF00"/>
                    </a:solidFill>
                  </a:tcPr>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25922">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Eye and ear</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FFFF00">
                        <a:alpha val="20000"/>
                      </a:srgbClr>
                    </a:solidFill>
                  </a:tcPr>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FFFF00">
                        <a:alpha val="20000"/>
                      </a:srgbClr>
                    </a:solidFill>
                  </a:tcPr>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51844">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Axilla, Groin and nose</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FFC000"/>
                    </a:solidFill>
                  </a:tcPr>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FFFF00"/>
                    </a:solidFill>
                  </a:tcPr>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FFFF00"/>
                    </a:solidFill>
                  </a:tcPr>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25922">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GIT</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00B0F0">
                        <a:alpha val="20000"/>
                      </a:srgbClr>
                    </a:solidFill>
                  </a:tcPr>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00B0F0">
                        <a:alpha val="20000"/>
                      </a:srgbClr>
                    </a:solidFill>
                  </a:tcPr>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00B0F0">
                        <a:alpha val="20000"/>
                      </a:srgbClr>
                    </a:solidFill>
                  </a:tcPr>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00B0F0">
                        <a:alpha val="20000"/>
                      </a:srgbClr>
                    </a:solidFill>
                  </a:tcPr>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00B0F0">
                        <a:alpha val="20000"/>
                      </a:srgbClr>
                    </a:solidFill>
                  </a:tcPr>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00B0F0">
                        <a:alpha val="20000"/>
                      </a:srgbClr>
                    </a:solidFill>
                  </a:tcPr>
                </a:tc>
                <a:extLst>
                  <a:ext uri="{0D108BD9-81ED-4DB2-BD59-A6C34878D82A}">
                    <a16:rowId xmlns:a16="http://schemas.microsoft.com/office/drawing/2014/main" val="10005"/>
                  </a:ext>
                </a:extLst>
              </a:tr>
              <a:tr h="325922">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female Genital </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5" name="Shape 218">
            <a:extLst>
              <a:ext uri="{FF2B5EF4-FFF2-40B4-BE49-F238E27FC236}">
                <a16:creationId xmlns:a16="http://schemas.microsoft.com/office/drawing/2014/main" id="{8E12A422-25D6-440C-A4EB-169DA7BF8ADF}"/>
              </a:ext>
            </a:extLst>
          </p:cNvPr>
          <p:cNvSpPr/>
          <p:nvPr/>
        </p:nvSpPr>
        <p:spPr>
          <a:xfrm>
            <a:off x="271848" y="1309765"/>
            <a:ext cx="1356910" cy="432487"/>
          </a:xfrm>
          <a:prstGeom prst="rect">
            <a:avLst/>
          </a:prstGeom>
          <a:solidFill>
            <a:schemeClr val="lt1"/>
          </a:solidFill>
          <a:ln>
            <a:noFill/>
          </a:ln>
        </p:spPr>
        <p:txBody>
          <a:bodyPr wrap="square" lIns="91425" tIns="45700" rIns="91425" bIns="45700" anchor="ctr" anchorCtr="0">
            <a:noAutofit/>
          </a:bodyPr>
          <a:lstStyle/>
          <a:p>
            <a:pPr marL="0" marR="0" lvl="0" indent="0" algn="ctr" rtl="1">
              <a:spcBef>
                <a:spcPts val="0"/>
              </a:spcBef>
              <a:buSzPct val="25000"/>
              <a:buNone/>
            </a:pPr>
            <a:r>
              <a:rPr lang="en-US" sz="1800">
                <a:solidFill>
                  <a:srgbClr val="FF0000"/>
                </a:solidFill>
                <a:latin typeface="Calibri"/>
                <a:ea typeface="Calibri"/>
                <a:cs typeface="Calibri"/>
                <a:sym typeface="Calibri"/>
              </a:rPr>
              <a:t>Team 436</a:t>
            </a:r>
          </a:p>
        </p:txBody>
      </p:sp>
      <p:sp>
        <p:nvSpPr>
          <p:cNvPr id="6" name="Shape 217">
            <a:extLst>
              <a:ext uri="{FF2B5EF4-FFF2-40B4-BE49-F238E27FC236}">
                <a16:creationId xmlns:a16="http://schemas.microsoft.com/office/drawing/2014/main" id="{2867986D-8B3F-4CDE-92C4-60985B48B9DD}"/>
              </a:ext>
            </a:extLst>
          </p:cNvPr>
          <p:cNvSpPr txBox="1"/>
          <p:nvPr/>
        </p:nvSpPr>
        <p:spPr>
          <a:xfrm>
            <a:off x="128206" y="-907"/>
            <a:ext cx="5592971" cy="830997"/>
          </a:xfrm>
          <a:prstGeom prst="rect">
            <a:avLst/>
          </a:prstGeom>
          <a:solidFill>
            <a:srgbClr val="F2F2F2"/>
          </a:solidFill>
          <a:ln w="12700" cap="flat" cmpd="sng">
            <a:solidFill>
              <a:schemeClr val="accent4"/>
            </a:solidFill>
            <a:prstDash val="solid"/>
            <a:miter lim="800000"/>
            <a:headEnd type="none" w="med" len="med"/>
            <a:tailEnd type="none" w="med" len="med"/>
          </a:ln>
        </p:spPr>
        <p:txBody>
          <a:bodyPr wrap="square" lIns="91425" tIns="45700" rIns="91425" bIns="45700" anchor="t" anchorCtr="0">
            <a:noAutofit/>
          </a:bodyPr>
          <a:lstStyle/>
          <a:p>
            <a:pPr marL="285750" marR="0" lvl="0" indent="-285750" algn="l" rtl="1">
              <a:spcBef>
                <a:spcPts val="0"/>
              </a:spcBef>
              <a:buClr>
                <a:schemeClr val="dk1"/>
              </a:buClr>
              <a:buSzPct val="100000"/>
              <a:buFont typeface="Arial"/>
              <a:buChar char="•"/>
            </a:pPr>
            <a:r>
              <a:rPr lang="en-US" sz="1600">
                <a:solidFill>
                  <a:schemeClr val="dk1"/>
                </a:solidFill>
                <a:latin typeface="Cabin"/>
                <a:ea typeface="Cabin"/>
                <a:cs typeface="Cabin"/>
                <a:sym typeface="Cabin"/>
              </a:rPr>
              <a:t>GIT flora </a:t>
            </a:r>
            <a:r>
              <a:rPr lang="en-US" sz="1600" b="1" u="sng">
                <a:solidFill>
                  <a:schemeClr val="dk1"/>
                </a:solidFill>
                <a:latin typeface="Cabin"/>
                <a:ea typeface="Cabin"/>
                <a:cs typeface="Cabin"/>
                <a:sym typeface="Cabin"/>
              </a:rPr>
              <a:t>similar</a:t>
            </a:r>
            <a:r>
              <a:rPr lang="en-US" sz="1600">
                <a:solidFill>
                  <a:schemeClr val="dk1"/>
                </a:solidFill>
                <a:latin typeface="Cabin"/>
                <a:ea typeface="Cabin"/>
                <a:cs typeface="Cabin"/>
                <a:sym typeface="Cabin"/>
              </a:rPr>
              <a:t> with the oral cavity with </a:t>
            </a:r>
            <a:r>
              <a:rPr lang="en-US" sz="1600" b="1" i="1">
                <a:solidFill>
                  <a:schemeClr val="dk1"/>
                </a:solidFill>
                <a:latin typeface="Cabin"/>
                <a:ea typeface="Cabin"/>
                <a:cs typeface="Cabin"/>
                <a:sym typeface="Cabin"/>
              </a:rPr>
              <a:t>2</a:t>
            </a:r>
            <a:r>
              <a:rPr lang="en-US" sz="1600">
                <a:solidFill>
                  <a:schemeClr val="dk1"/>
                </a:solidFill>
                <a:latin typeface="Cabin"/>
                <a:ea typeface="Cabin"/>
                <a:cs typeface="Cabin"/>
                <a:sym typeface="Cabin"/>
              </a:rPr>
              <a:t> types of bacteria</a:t>
            </a:r>
          </a:p>
          <a:p>
            <a:pPr marL="285750" marR="0" lvl="0" indent="-285750" algn="l" rtl="1">
              <a:spcBef>
                <a:spcPts val="0"/>
              </a:spcBef>
              <a:buClr>
                <a:schemeClr val="dk1"/>
              </a:buClr>
              <a:buSzPct val="100000"/>
              <a:buFont typeface="Arial"/>
              <a:buChar char="•"/>
            </a:pPr>
            <a:r>
              <a:rPr lang="en-US" sz="1600">
                <a:solidFill>
                  <a:schemeClr val="dk1"/>
                </a:solidFill>
                <a:latin typeface="Cabin"/>
                <a:ea typeface="Cabin"/>
                <a:cs typeface="Cabin"/>
                <a:sym typeface="Cabin"/>
              </a:rPr>
              <a:t>Oral cavity </a:t>
            </a:r>
            <a:r>
              <a:rPr lang="en-US" sz="1600" b="1" u="sng">
                <a:solidFill>
                  <a:schemeClr val="dk1"/>
                </a:solidFill>
                <a:latin typeface="Cabin"/>
                <a:ea typeface="Cabin"/>
                <a:cs typeface="Cabin"/>
                <a:sym typeface="Cabin"/>
              </a:rPr>
              <a:t>differ</a:t>
            </a:r>
            <a:r>
              <a:rPr lang="en-US" sz="1600">
                <a:solidFill>
                  <a:schemeClr val="dk1"/>
                </a:solidFill>
                <a:latin typeface="Cabin"/>
                <a:ea typeface="Cabin"/>
                <a:cs typeface="Cabin"/>
                <a:sym typeface="Cabin"/>
              </a:rPr>
              <a:t> then GIT with </a:t>
            </a:r>
            <a:r>
              <a:rPr lang="en-US" sz="1600" b="1" i="1">
                <a:solidFill>
                  <a:schemeClr val="dk1"/>
                </a:solidFill>
                <a:latin typeface="Cabin"/>
                <a:ea typeface="Cabin"/>
                <a:cs typeface="Cabin"/>
                <a:sym typeface="Cabin"/>
              </a:rPr>
              <a:t>one</a:t>
            </a:r>
            <a:r>
              <a:rPr lang="en-US" sz="1600">
                <a:solidFill>
                  <a:schemeClr val="dk1"/>
                </a:solidFill>
                <a:latin typeface="Cabin"/>
                <a:ea typeface="Cabin"/>
                <a:cs typeface="Cabin"/>
                <a:sym typeface="Cabin"/>
              </a:rPr>
              <a:t> type bacteria</a:t>
            </a:r>
          </a:p>
          <a:p>
            <a:pPr marL="285750" marR="0" lvl="0" indent="-285750" algn="l" rtl="1">
              <a:spcBef>
                <a:spcPts val="0"/>
              </a:spcBef>
              <a:buClr>
                <a:schemeClr val="dk1"/>
              </a:buClr>
              <a:buSzPct val="100000"/>
              <a:buFont typeface="Arial"/>
              <a:buChar char="•"/>
            </a:pPr>
            <a:r>
              <a:rPr lang="en-US" sz="1600">
                <a:solidFill>
                  <a:schemeClr val="dk1"/>
                </a:solidFill>
                <a:latin typeface="Cabin"/>
                <a:ea typeface="Cabin"/>
                <a:cs typeface="Cabin"/>
                <a:sym typeface="Cabin"/>
              </a:rPr>
              <a:t>GIT </a:t>
            </a:r>
            <a:r>
              <a:rPr lang="en-US" sz="1600" b="1" u="sng">
                <a:solidFill>
                  <a:schemeClr val="dk1"/>
                </a:solidFill>
                <a:latin typeface="Cabin"/>
                <a:ea typeface="Cabin"/>
                <a:cs typeface="Cabin"/>
                <a:sym typeface="Cabin"/>
              </a:rPr>
              <a:t>differ</a:t>
            </a:r>
            <a:r>
              <a:rPr lang="en-US" sz="1600">
                <a:solidFill>
                  <a:schemeClr val="dk1"/>
                </a:solidFill>
                <a:latin typeface="Cabin"/>
                <a:ea typeface="Cabin"/>
                <a:cs typeface="Cabin"/>
                <a:sym typeface="Cabin"/>
              </a:rPr>
              <a:t> with Oral cavity by </a:t>
            </a:r>
            <a:r>
              <a:rPr lang="en-US" sz="1600" b="1" i="1">
                <a:solidFill>
                  <a:schemeClr val="dk1"/>
                </a:solidFill>
                <a:latin typeface="Cabin"/>
                <a:ea typeface="Cabin"/>
                <a:cs typeface="Cabin"/>
                <a:sym typeface="Cabin"/>
              </a:rPr>
              <a:t>4</a:t>
            </a:r>
            <a:r>
              <a:rPr lang="en-US" sz="1600">
                <a:solidFill>
                  <a:schemeClr val="dk1"/>
                </a:solidFill>
                <a:latin typeface="Cabin"/>
                <a:ea typeface="Cabin"/>
                <a:cs typeface="Cabin"/>
                <a:sym typeface="Cabin"/>
              </a:rPr>
              <a:t> different types</a:t>
            </a:r>
          </a:p>
        </p:txBody>
      </p:sp>
      <p:sp>
        <p:nvSpPr>
          <p:cNvPr id="7" name="Shape 214">
            <a:extLst>
              <a:ext uri="{FF2B5EF4-FFF2-40B4-BE49-F238E27FC236}">
                <a16:creationId xmlns:a16="http://schemas.microsoft.com/office/drawing/2014/main" id="{0A5E16BE-2B4C-4E67-9AAD-8232D4A12AD2}"/>
              </a:ext>
            </a:extLst>
          </p:cNvPr>
          <p:cNvSpPr txBox="1"/>
          <p:nvPr/>
        </p:nvSpPr>
        <p:spPr>
          <a:xfrm>
            <a:off x="5744524" y="117397"/>
            <a:ext cx="4445448" cy="338554"/>
          </a:xfrm>
          <a:prstGeom prst="rect">
            <a:avLst/>
          </a:prstGeom>
          <a:solidFill>
            <a:srgbClr val="F2F2F2"/>
          </a:solidFill>
          <a:ln>
            <a:noFill/>
          </a:ln>
        </p:spPr>
        <p:txBody>
          <a:bodyPr wrap="square" lIns="91425" tIns="45700" rIns="91425" bIns="45700" anchor="t" anchorCtr="0">
            <a:noAutofit/>
          </a:bodyPr>
          <a:lstStyle/>
          <a:p>
            <a:pPr marL="0" marR="0" lvl="0" indent="0" algn="l" rtl="1">
              <a:spcBef>
                <a:spcPts val="0"/>
              </a:spcBef>
              <a:buSzPct val="25000"/>
              <a:buNone/>
            </a:pPr>
            <a:r>
              <a:rPr lang="en-US" sz="1600" b="1" i="1">
                <a:solidFill>
                  <a:schemeClr val="dk1"/>
                </a:solidFill>
                <a:latin typeface="Cabin"/>
                <a:ea typeface="Cabin"/>
                <a:cs typeface="Cabin"/>
                <a:sym typeface="Cabin"/>
              </a:rPr>
              <a:t>GIT</a:t>
            </a:r>
            <a:r>
              <a:rPr lang="en-US" sz="1600">
                <a:solidFill>
                  <a:schemeClr val="dk1"/>
                </a:solidFill>
                <a:latin typeface="Cabin"/>
                <a:ea typeface="Cabin"/>
                <a:cs typeface="Cabin"/>
                <a:sym typeface="Cabin"/>
              </a:rPr>
              <a:t> = most contaminated with 6 types of bacteria </a:t>
            </a:r>
          </a:p>
        </p:txBody>
      </p:sp>
      <p:sp>
        <p:nvSpPr>
          <p:cNvPr id="8" name="Shape 215">
            <a:extLst>
              <a:ext uri="{FF2B5EF4-FFF2-40B4-BE49-F238E27FC236}">
                <a16:creationId xmlns:a16="http://schemas.microsoft.com/office/drawing/2014/main" id="{F44DB46E-C242-480A-8FE7-6824EDC808F5}"/>
              </a:ext>
            </a:extLst>
          </p:cNvPr>
          <p:cNvSpPr txBox="1"/>
          <p:nvPr/>
        </p:nvSpPr>
        <p:spPr>
          <a:xfrm>
            <a:off x="5721177" y="456173"/>
            <a:ext cx="4624728" cy="338554"/>
          </a:xfrm>
          <a:prstGeom prst="rect">
            <a:avLst/>
          </a:prstGeom>
          <a:solidFill>
            <a:srgbClr val="F2F2F2"/>
          </a:solidFill>
          <a:ln>
            <a:noFill/>
          </a:ln>
        </p:spPr>
        <p:txBody>
          <a:bodyPr wrap="square" lIns="91425" tIns="45700" rIns="91425" bIns="45700" anchor="t" anchorCtr="0">
            <a:noAutofit/>
          </a:bodyPr>
          <a:lstStyle/>
          <a:p>
            <a:pPr marL="0" marR="0" lvl="0" indent="0" algn="l" rtl="1">
              <a:spcBef>
                <a:spcPts val="0"/>
              </a:spcBef>
              <a:buSzPct val="25000"/>
              <a:buNone/>
            </a:pPr>
            <a:r>
              <a:rPr lang="en-US" sz="1600" b="1" i="1">
                <a:solidFill>
                  <a:schemeClr val="dk1"/>
                </a:solidFill>
                <a:latin typeface="Cabin"/>
                <a:ea typeface="Cabin"/>
                <a:cs typeface="Cabin"/>
                <a:sym typeface="Cabin"/>
              </a:rPr>
              <a:t>Female genital </a:t>
            </a:r>
            <a:r>
              <a:rPr lang="en-US" sz="1600">
                <a:solidFill>
                  <a:schemeClr val="dk1"/>
                </a:solidFill>
                <a:latin typeface="Cabin"/>
                <a:ea typeface="Cabin"/>
                <a:cs typeface="Cabin"/>
                <a:sym typeface="Cabin"/>
              </a:rPr>
              <a:t>= least contaminated (only one type)</a:t>
            </a:r>
          </a:p>
        </p:txBody>
      </p:sp>
      <p:sp>
        <p:nvSpPr>
          <p:cNvPr id="2" name="TextBox 1">
            <a:extLst>
              <a:ext uri="{FF2B5EF4-FFF2-40B4-BE49-F238E27FC236}">
                <a16:creationId xmlns:a16="http://schemas.microsoft.com/office/drawing/2014/main" id="{BF70C364-86F8-45FF-A753-F15B27A669D1}"/>
              </a:ext>
            </a:extLst>
          </p:cNvPr>
          <p:cNvSpPr txBox="1"/>
          <p:nvPr/>
        </p:nvSpPr>
        <p:spPr>
          <a:xfrm rot="16200000">
            <a:off x="7845419" y="1564402"/>
            <a:ext cx="940162" cy="430887"/>
          </a:xfrm>
          <a:prstGeom prst="rect">
            <a:avLst/>
          </a:prstGeom>
          <a:noFill/>
        </p:spPr>
        <p:txBody>
          <a:bodyPr wrap="square" rtlCol="0">
            <a:spAutoFit/>
          </a:bodyPr>
          <a:lstStyle/>
          <a:p>
            <a:r>
              <a:rPr lang="en-US" sz="1100" b="1" i="1" dirty="0">
                <a:solidFill>
                  <a:srgbClr val="FF0000"/>
                </a:solidFill>
                <a:latin typeface="Times New Roman" panose="02020603050405020304" pitchFamily="18" charset="0"/>
                <a:cs typeface="Times New Roman" panose="02020603050405020304" pitchFamily="18" charset="0"/>
              </a:rPr>
              <a:t>Only in skin!!</a:t>
            </a:r>
          </a:p>
        </p:txBody>
      </p:sp>
    </p:spTree>
    <p:extLst>
      <p:ext uri="{BB962C8B-B14F-4D97-AF65-F5344CB8AC3E}">
        <p14:creationId xmlns:p14="http://schemas.microsoft.com/office/powerpoint/2010/main" val="2017677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C9E7F8-302C-46AA-96A0-06A0757396F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95522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2"/>
              </a:buClr>
              <a:buSzPct val="25000"/>
              <a:buFont typeface="Calibri"/>
              <a:buNone/>
            </a:pPr>
            <a:r>
              <a:rPr lang="en-US" sz="4000" b="0" i="0" u="none" strike="noStrike" cap="none" dirty="0">
                <a:solidFill>
                  <a:schemeClr val="dk2"/>
                </a:solidFill>
                <a:latin typeface="Calibri"/>
                <a:ea typeface="Calibri"/>
                <a:cs typeface="Calibri"/>
                <a:sym typeface="Calibri"/>
              </a:rPr>
              <a:t>Quiz</a:t>
            </a:r>
          </a:p>
        </p:txBody>
      </p:sp>
      <p:sp>
        <p:nvSpPr>
          <p:cNvPr id="3" name="Text Placeholder 2">
            <a:extLst>
              <a:ext uri="{FF2B5EF4-FFF2-40B4-BE49-F238E27FC236}">
                <a16:creationId xmlns:a16="http://schemas.microsoft.com/office/drawing/2014/main" id="{0F031799-0EEA-4B01-B497-0F131B7601CE}"/>
              </a:ext>
            </a:extLst>
          </p:cNvPr>
          <p:cNvSpPr>
            <a:spLocks noGrp="1"/>
          </p:cNvSpPr>
          <p:nvPr>
            <p:ph type="body" idx="1"/>
          </p:nvPr>
        </p:nvSpPr>
        <p:spPr>
          <a:xfrm>
            <a:off x="522316" y="1825625"/>
            <a:ext cx="4282440" cy="1776557"/>
          </a:xfrm>
        </p:spPr>
        <p:txBody>
          <a:bodyPr/>
          <a:lstStyle/>
          <a:p>
            <a:pPr fontAlgn="base"/>
            <a:r>
              <a:rPr lang="en-US" sz="1400" dirty="0"/>
              <a:t>1- Beneficial effects of normal flora includes:</a:t>
            </a:r>
          </a:p>
          <a:p>
            <a:pPr fontAlgn="base"/>
            <a:r>
              <a:rPr lang="en-US" sz="1400" dirty="0"/>
              <a:t>A)Immunostimulation</a:t>
            </a:r>
          </a:p>
          <a:p>
            <a:pPr fontAlgn="base"/>
            <a:r>
              <a:rPr lang="en-US" sz="1400" dirty="0"/>
              <a:t>B)Production of vitamins C and E by GI flora</a:t>
            </a:r>
          </a:p>
          <a:p>
            <a:pPr fontAlgn="base"/>
            <a:r>
              <a:rPr lang="en-US" sz="1400" dirty="0"/>
              <a:t>C)Production of inhibiting or killing substances against foreign bacteria</a:t>
            </a:r>
          </a:p>
          <a:p>
            <a:pPr fontAlgn="base"/>
            <a:r>
              <a:rPr lang="en-US" sz="1400" dirty="0"/>
              <a:t>D)A&amp;C</a:t>
            </a:r>
          </a:p>
          <a:p>
            <a:br>
              <a:rPr lang="en-US" sz="1400" dirty="0"/>
            </a:br>
            <a:endParaRPr lang="en-US" sz="1400" dirty="0"/>
          </a:p>
        </p:txBody>
      </p:sp>
      <p:sp>
        <p:nvSpPr>
          <p:cNvPr id="2" name="Rectangle 1">
            <a:extLst>
              <a:ext uri="{FF2B5EF4-FFF2-40B4-BE49-F238E27FC236}">
                <a16:creationId xmlns:a16="http://schemas.microsoft.com/office/drawing/2014/main" id="{E7AE345E-A3B8-483F-AEEB-3006A82AF5A1}"/>
              </a:ext>
            </a:extLst>
          </p:cNvPr>
          <p:cNvSpPr/>
          <p:nvPr/>
        </p:nvSpPr>
        <p:spPr>
          <a:xfrm>
            <a:off x="5453149" y="1825625"/>
            <a:ext cx="6096000" cy="1600438"/>
          </a:xfrm>
          <a:prstGeom prst="rect">
            <a:avLst/>
          </a:prstGeom>
        </p:spPr>
        <p:txBody>
          <a:bodyPr>
            <a:spAutoFit/>
          </a:bodyPr>
          <a:lstStyle/>
          <a:p>
            <a:r>
              <a:rPr lang="en-US" dirty="0">
                <a:latin typeface="Calibri" panose="020F0502020204030204" pitchFamily="34" charset="0"/>
              </a:rPr>
              <a:t>2. A resident normal flora is:</a:t>
            </a:r>
            <a:endParaRPr lang="en-US" dirty="0"/>
          </a:p>
          <a:p>
            <a:r>
              <a:rPr lang="en-US" dirty="0">
                <a:latin typeface="Calibri" panose="020F0502020204030204" pitchFamily="34" charset="0"/>
              </a:rPr>
              <a:t>a)</a:t>
            </a:r>
            <a:r>
              <a:rPr lang="en-US" dirty="0" err="1">
                <a:solidFill>
                  <a:srgbClr val="FFFFFF"/>
                </a:solidFill>
                <a:latin typeface="Calibri" panose="020F0502020204030204" pitchFamily="34" charset="0"/>
              </a:rPr>
              <a:t>i</a:t>
            </a:r>
            <a:r>
              <a:rPr lang="en-US" dirty="0" err="1">
                <a:latin typeface="Calibri" panose="020F0502020204030204" pitchFamily="34" charset="0"/>
              </a:rPr>
              <a:t>Microorganisms</a:t>
            </a:r>
            <a:r>
              <a:rPr lang="en-US" dirty="0">
                <a:latin typeface="Calibri" panose="020F0502020204030204" pitchFamily="34" charset="0"/>
              </a:rPr>
              <a:t> that have natural relationship with the host</a:t>
            </a:r>
            <a:endParaRPr lang="en-US" dirty="0"/>
          </a:p>
          <a:p>
            <a:r>
              <a:rPr lang="en-US" dirty="0">
                <a:latin typeface="Calibri" panose="020F0502020204030204" pitchFamily="34" charset="0"/>
              </a:rPr>
              <a:t>b)Regularly found in a given area at invariable period.</a:t>
            </a:r>
            <a:endParaRPr lang="en-US" dirty="0"/>
          </a:p>
          <a:p>
            <a:r>
              <a:rPr lang="en-US" dirty="0">
                <a:latin typeface="Calibri" panose="020F0502020204030204" pitchFamily="34" charset="0"/>
              </a:rPr>
              <a:t>c)Consist of nonpathogenic or potential pathogenic microorganisms that inhabit the skin </a:t>
            </a:r>
            <a:endParaRPr lang="en-US" dirty="0"/>
          </a:p>
          <a:p>
            <a:br>
              <a:rPr lang="en-US" dirty="0"/>
            </a:br>
            <a:endParaRPr lang="en-US" dirty="0"/>
          </a:p>
        </p:txBody>
      </p:sp>
      <p:sp>
        <p:nvSpPr>
          <p:cNvPr id="4" name="Rectangle 3">
            <a:extLst>
              <a:ext uri="{FF2B5EF4-FFF2-40B4-BE49-F238E27FC236}">
                <a16:creationId xmlns:a16="http://schemas.microsoft.com/office/drawing/2014/main" id="{7622AD27-ED81-4F7C-992B-CE7BE859081C}"/>
              </a:ext>
            </a:extLst>
          </p:cNvPr>
          <p:cNvSpPr/>
          <p:nvPr/>
        </p:nvSpPr>
        <p:spPr>
          <a:xfrm>
            <a:off x="5453149" y="3738703"/>
            <a:ext cx="5563986" cy="2328843"/>
          </a:xfrm>
          <a:prstGeom prst="rect">
            <a:avLst/>
          </a:prstGeom>
        </p:spPr>
        <p:txBody>
          <a:bodyPr wrap="square">
            <a:spAutoFit/>
          </a:bodyPr>
          <a:lstStyle/>
          <a:p>
            <a:pPr>
              <a:spcBef>
                <a:spcPts val="1000"/>
              </a:spcBef>
            </a:pPr>
            <a:r>
              <a:rPr lang="en-US" dirty="0">
                <a:solidFill>
                  <a:srgbClr val="FF0000"/>
                </a:solidFill>
                <a:latin typeface="Calibri" panose="020F0502020204030204" pitchFamily="34" charset="0"/>
              </a:rPr>
              <a:t>4.Which one of the following is the most common bacteria in the skin?</a:t>
            </a:r>
            <a:endParaRPr lang="en-US" dirty="0"/>
          </a:p>
          <a:p>
            <a:pPr>
              <a:spcBef>
                <a:spcPts val="1000"/>
              </a:spcBef>
            </a:pPr>
            <a:r>
              <a:rPr lang="en-US" dirty="0">
                <a:solidFill>
                  <a:srgbClr val="FF0000"/>
                </a:solidFill>
                <a:latin typeface="Calibri" panose="020F0502020204030204" pitchFamily="34" charset="0"/>
              </a:rPr>
              <a:t>A)Staphylococcus epidermidis</a:t>
            </a:r>
            <a:endParaRPr lang="en-US" dirty="0"/>
          </a:p>
          <a:p>
            <a:pPr>
              <a:spcBef>
                <a:spcPts val="1000"/>
              </a:spcBef>
            </a:pPr>
            <a:r>
              <a:rPr lang="en-US" dirty="0">
                <a:solidFill>
                  <a:srgbClr val="FF0000"/>
                </a:solidFill>
                <a:latin typeface="Calibri" panose="020F0502020204030204" pitchFamily="34" charset="0"/>
              </a:rPr>
              <a:t>B)Coliforms </a:t>
            </a:r>
            <a:endParaRPr lang="en-US" dirty="0"/>
          </a:p>
          <a:p>
            <a:pPr>
              <a:spcBef>
                <a:spcPts val="1000"/>
              </a:spcBef>
            </a:pPr>
            <a:r>
              <a:rPr lang="en-US" dirty="0">
                <a:solidFill>
                  <a:srgbClr val="FF0000"/>
                </a:solidFill>
                <a:latin typeface="Calibri" panose="020F0502020204030204" pitchFamily="34" charset="0"/>
              </a:rPr>
              <a:t>C)Proteus </a:t>
            </a:r>
            <a:endParaRPr lang="en-US" dirty="0"/>
          </a:p>
          <a:p>
            <a:pPr>
              <a:spcBef>
                <a:spcPts val="1000"/>
              </a:spcBef>
            </a:pPr>
            <a:r>
              <a:rPr lang="en-US" dirty="0">
                <a:solidFill>
                  <a:srgbClr val="FF0000"/>
                </a:solidFill>
                <a:latin typeface="Calibri" panose="020F0502020204030204" pitchFamily="34" charset="0"/>
              </a:rPr>
              <a:t>D)E.coli</a:t>
            </a:r>
            <a:endParaRPr lang="en-US" dirty="0"/>
          </a:p>
          <a:p>
            <a:br>
              <a:rPr lang="en-US" dirty="0"/>
            </a:br>
            <a:br>
              <a:rPr lang="en-US" dirty="0"/>
            </a:br>
            <a:endParaRPr lang="en-US" dirty="0"/>
          </a:p>
        </p:txBody>
      </p:sp>
      <p:sp>
        <p:nvSpPr>
          <p:cNvPr id="5" name="Rectangle 4">
            <a:extLst>
              <a:ext uri="{FF2B5EF4-FFF2-40B4-BE49-F238E27FC236}">
                <a16:creationId xmlns:a16="http://schemas.microsoft.com/office/drawing/2014/main" id="{84C7C12B-8A72-4F62-A644-81C39D8049DE}"/>
              </a:ext>
            </a:extLst>
          </p:cNvPr>
          <p:cNvSpPr/>
          <p:nvPr/>
        </p:nvSpPr>
        <p:spPr>
          <a:xfrm>
            <a:off x="522316" y="3932666"/>
            <a:ext cx="4609408" cy="1600438"/>
          </a:xfrm>
          <a:prstGeom prst="rect">
            <a:avLst/>
          </a:prstGeom>
        </p:spPr>
        <p:txBody>
          <a:bodyPr wrap="square">
            <a:spAutoFit/>
          </a:bodyPr>
          <a:lstStyle/>
          <a:p>
            <a:r>
              <a:rPr lang="en-US" dirty="0">
                <a:latin typeface="Calibri" panose="020F0502020204030204" pitchFamily="34" charset="0"/>
              </a:rPr>
              <a:t>3. The type of relationship between normal flora and host is:</a:t>
            </a:r>
            <a:endParaRPr lang="en-US" dirty="0"/>
          </a:p>
          <a:p>
            <a:r>
              <a:rPr lang="en-US" dirty="0">
                <a:latin typeface="Calibri" panose="020F0502020204030204" pitchFamily="34" charset="0"/>
              </a:rPr>
              <a:t>a)complicated</a:t>
            </a:r>
            <a:endParaRPr lang="en-US" dirty="0"/>
          </a:p>
          <a:p>
            <a:r>
              <a:rPr lang="en-US" dirty="0">
                <a:latin typeface="Calibri" panose="020F0502020204030204" pitchFamily="34" charset="0"/>
              </a:rPr>
              <a:t>b)parasitic</a:t>
            </a:r>
            <a:endParaRPr lang="en-US" dirty="0"/>
          </a:p>
          <a:p>
            <a:r>
              <a:rPr lang="en-US" dirty="0">
                <a:latin typeface="Calibri" panose="020F0502020204030204" pitchFamily="34" charset="0"/>
              </a:rPr>
              <a:t>c)symbolic</a:t>
            </a:r>
            <a:endParaRPr lang="en-US" dirty="0"/>
          </a:p>
          <a:p>
            <a:r>
              <a:rPr lang="en-US" dirty="0">
                <a:latin typeface="Calibri" panose="020F0502020204030204" pitchFamily="34" charset="0"/>
              </a:rPr>
              <a:t>d)reversible</a:t>
            </a:r>
            <a:endParaRPr lang="en-US" dirty="0"/>
          </a:p>
          <a:p>
            <a:br>
              <a:rPr lang="en-US" dirty="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C2EC0-717C-4E2B-AD60-6ECE7905EDE7}"/>
              </a:ext>
            </a:extLst>
          </p:cNvPr>
          <p:cNvSpPr>
            <a:spLocks noGrp="1"/>
          </p:cNvSpPr>
          <p:nvPr>
            <p:ph type="title"/>
          </p:nvPr>
        </p:nvSpPr>
        <p:spPr/>
        <p:txBody>
          <a:bodyPr/>
          <a:lstStyle/>
          <a:p>
            <a:r>
              <a:rPr lang="en-US" dirty="0">
                <a:solidFill>
                  <a:schemeClr val="dk2"/>
                </a:solidFill>
              </a:rPr>
              <a:t>Quiz</a:t>
            </a:r>
            <a:endParaRPr lang="en-US" dirty="0"/>
          </a:p>
        </p:txBody>
      </p:sp>
      <p:sp>
        <p:nvSpPr>
          <p:cNvPr id="4" name="Rectangle 3">
            <a:extLst>
              <a:ext uri="{FF2B5EF4-FFF2-40B4-BE49-F238E27FC236}">
                <a16:creationId xmlns:a16="http://schemas.microsoft.com/office/drawing/2014/main" id="{5AFE3D71-876E-45A6-9040-6A1196D502CC}"/>
              </a:ext>
            </a:extLst>
          </p:cNvPr>
          <p:cNvSpPr/>
          <p:nvPr/>
        </p:nvSpPr>
        <p:spPr>
          <a:xfrm>
            <a:off x="781405" y="3833140"/>
            <a:ext cx="6096000" cy="1815882"/>
          </a:xfrm>
          <a:prstGeom prst="rect">
            <a:avLst/>
          </a:prstGeom>
        </p:spPr>
        <p:txBody>
          <a:bodyPr>
            <a:spAutoFit/>
          </a:bodyPr>
          <a:lstStyle/>
          <a:p>
            <a:r>
              <a:rPr lang="en-US" sz="1600" dirty="0">
                <a:latin typeface="Calibri" panose="020F0502020204030204" pitchFamily="34" charset="0"/>
              </a:rPr>
              <a:t>6.Which of the following is not sterile?</a:t>
            </a:r>
            <a:endParaRPr lang="en-US" sz="1600" dirty="0"/>
          </a:p>
          <a:p>
            <a:r>
              <a:rPr lang="en-US" sz="1600" dirty="0">
                <a:latin typeface="Calibri" panose="020F0502020204030204" pitchFamily="34" charset="0"/>
              </a:rPr>
              <a:t>a)Heart</a:t>
            </a:r>
            <a:endParaRPr lang="en-US" sz="1600" dirty="0"/>
          </a:p>
          <a:p>
            <a:r>
              <a:rPr lang="en-US" sz="1600" dirty="0">
                <a:latin typeface="Calibri" panose="020F0502020204030204" pitchFamily="34" charset="0"/>
              </a:rPr>
              <a:t>b)uterus</a:t>
            </a:r>
            <a:endParaRPr lang="en-US" sz="1600" dirty="0"/>
          </a:p>
          <a:p>
            <a:r>
              <a:rPr lang="en-US" sz="1600" dirty="0">
                <a:latin typeface="Calibri" panose="020F0502020204030204" pitchFamily="34" charset="0"/>
              </a:rPr>
              <a:t>c) GI Tract</a:t>
            </a:r>
            <a:endParaRPr lang="en-US" sz="1600" dirty="0"/>
          </a:p>
          <a:p>
            <a:r>
              <a:rPr lang="en-US" sz="1600" dirty="0">
                <a:latin typeface="Calibri" panose="020F0502020204030204" pitchFamily="34" charset="0"/>
              </a:rPr>
              <a:t>d) liver</a:t>
            </a:r>
            <a:endParaRPr lang="en-US" sz="1600" dirty="0"/>
          </a:p>
          <a:p>
            <a:br>
              <a:rPr lang="en-US" sz="1600" dirty="0"/>
            </a:br>
            <a:endParaRPr lang="en-US" sz="1600" dirty="0"/>
          </a:p>
        </p:txBody>
      </p:sp>
      <p:sp>
        <p:nvSpPr>
          <p:cNvPr id="5" name="Rectangle 4">
            <a:extLst>
              <a:ext uri="{FF2B5EF4-FFF2-40B4-BE49-F238E27FC236}">
                <a16:creationId xmlns:a16="http://schemas.microsoft.com/office/drawing/2014/main" id="{DAC941CB-7016-4F8F-9457-B7B5C7F18748}"/>
              </a:ext>
            </a:extLst>
          </p:cNvPr>
          <p:cNvSpPr/>
          <p:nvPr/>
        </p:nvSpPr>
        <p:spPr>
          <a:xfrm>
            <a:off x="5397731" y="3757028"/>
            <a:ext cx="6096000" cy="1815882"/>
          </a:xfrm>
          <a:prstGeom prst="rect">
            <a:avLst/>
          </a:prstGeom>
        </p:spPr>
        <p:txBody>
          <a:bodyPr>
            <a:spAutoFit/>
          </a:bodyPr>
          <a:lstStyle/>
          <a:p>
            <a:r>
              <a:rPr lang="en-US" sz="1600" dirty="0">
                <a:latin typeface="Calibri" panose="020F0502020204030204" pitchFamily="34" charset="0"/>
              </a:rPr>
              <a:t>7. which is sterile?</a:t>
            </a:r>
            <a:endParaRPr lang="en-US" sz="1600" dirty="0"/>
          </a:p>
          <a:p>
            <a:r>
              <a:rPr lang="en-US" sz="1600" dirty="0">
                <a:latin typeface="Calibri" panose="020F0502020204030204" pitchFamily="34" charset="0"/>
              </a:rPr>
              <a:t>a)</a:t>
            </a:r>
            <a:r>
              <a:rPr lang="en-US" sz="1600" dirty="0">
                <a:latin typeface="Cabin"/>
              </a:rPr>
              <a:t>Empty stomach</a:t>
            </a:r>
            <a:endParaRPr lang="en-US" sz="1600" dirty="0"/>
          </a:p>
          <a:p>
            <a:r>
              <a:rPr lang="en-US" sz="1600" dirty="0">
                <a:latin typeface="Cabin"/>
              </a:rPr>
              <a:t>b)Inner ear</a:t>
            </a:r>
            <a:endParaRPr lang="en-US" sz="1600" dirty="0"/>
          </a:p>
          <a:p>
            <a:r>
              <a:rPr lang="en-US" sz="1600" dirty="0">
                <a:latin typeface="Cabin"/>
              </a:rPr>
              <a:t>b)Internal eye</a:t>
            </a:r>
            <a:endParaRPr lang="en-US" sz="1600" dirty="0"/>
          </a:p>
          <a:p>
            <a:r>
              <a:rPr lang="en-US" sz="1600" dirty="0">
                <a:latin typeface="Cabin"/>
              </a:rPr>
              <a:t>d)all of the above</a:t>
            </a:r>
            <a:endParaRPr lang="en-US" sz="1600" dirty="0"/>
          </a:p>
          <a:p>
            <a:br>
              <a:rPr lang="en-US" sz="1600" dirty="0"/>
            </a:br>
            <a:endParaRPr lang="en-US" sz="1600" dirty="0"/>
          </a:p>
        </p:txBody>
      </p:sp>
      <p:sp>
        <p:nvSpPr>
          <p:cNvPr id="6" name="Rectangle 5">
            <a:extLst>
              <a:ext uri="{FF2B5EF4-FFF2-40B4-BE49-F238E27FC236}">
                <a16:creationId xmlns:a16="http://schemas.microsoft.com/office/drawing/2014/main" id="{DB266CF8-0AEF-48E6-A27A-5C5974652D8B}"/>
              </a:ext>
            </a:extLst>
          </p:cNvPr>
          <p:cNvSpPr/>
          <p:nvPr/>
        </p:nvSpPr>
        <p:spPr>
          <a:xfrm>
            <a:off x="5397731" y="1977084"/>
            <a:ext cx="6096000" cy="1569660"/>
          </a:xfrm>
          <a:prstGeom prst="rect">
            <a:avLst/>
          </a:prstGeom>
        </p:spPr>
        <p:txBody>
          <a:bodyPr>
            <a:spAutoFit/>
          </a:bodyPr>
          <a:lstStyle/>
          <a:p>
            <a:r>
              <a:rPr lang="en-US" sz="1600" dirty="0">
                <a:latin typeface="Calibri" panose="020F0502020204030204" pitchFamily="34" charset="0"/>
              </a:rPr>
              <a:t>8. Among the normal flora found in the vagina is?</a:t>
            </a:r>
            <a:endParaRPr lang="en-US" sz="1600" dirty="0"/>
          </a:p>
          <a:p>
            <a:r>
              <a:rPr lang="en-US" sz="1600" dirty="0">
                <a:latin typeface="Calibri" panose="020F0502020204030204" pitchFamily="34" charset="0"/>
              </a:rPr>
              <a:t>a)</a:t>
            </a:r>
            <a:r>
              <a:rPr lang="en-US" sz="1600" dirty="0">
                <a:latin typeface="Cabin"/>
              </a:rPr>
              <a:t>E.coli</a:t>
            </a:r>
            <a:endParaRPr lang="en-US" sz="1600" dirty="0"/>
          </a:p>
          <a:p>
            <a:r>
              <a:rPr lang="en-US" sz="1600" dirty="0">
                <a:latin typeface="Calibri" panose="020F0502020204030204" pitchFamily="34" charset="0"/>
              </a:rPr>
              <a:t>b)Lactobacillus</a:t>
            </a:r>
            <a:endParaRPr lang="en-US" sz="1600" dirty="0"/>
          </a:p>
          <a:p>
            <a:r>
              <a:rPr lang="en-US" sz="1600" dirty="0">
                <a:latin typeface="Calibri" panose="020F0502020204030204" pitchFamily="34" charset="0"/>
              </a:rPr>
              <a:t>c)Enterococcus faecalis</a:t>
            </a:r>
            <a:endParaRPr lang="en-US" sz="1600" dirty="0"/>
          </a:p>
          <a:p>
            <a:br>
              <a:rPr lang="en-US" sz="1600" dirty="0"/>
            </a:br>
            <a:endParaRPr lang="en-US" sz="1600" dirty="0"/>
          </a:p>
        </p:txBody>
      </p:sp>
      <p:sp>
        <p:nvSpPr>
          <p:cNvPr id="7" name="Rectangle 6">
            <a:extLst>
              <a:ext uri="{FF2B5EF4-FFF2-40B4-BE49-F238E27FC236}">
                <a16:creationId xmlns:a16="http://schemas.microsoft.com/office/drawing/2014/main" id="{0FA23BAD-12EC-40A3-A58C-BD611E84CDB4}"/>
              </a:ext>
            </a:extLst>
          </p:cNvPr>
          <p:cNvSpPr/>
          <p:nvPr/>
        </p:nvSpPr>
        <p:spPr>
          <a:xfrm>
            <a:off x="10161733" y="4448694"/>
            <a:ext cx="1331998" cy="2031325"/>
          </a:xfrm>
          <a:prstGeom prst="rect">
            <a:avLst/>
          </a:prstGeom>
        </p:spPr>
        <p:txBody>
          <a:bodyPr wrap="square">
            <a:spAutoFit/>
          </a:bodyPr>
          <a:lstStyle/>
          <a:p>
            <a:r>
              <a:rPr lang="en-US" dirty="0">
                <a:latin typeface="Arial" panose="020B0604020202020204" pitchFamily="34" charset="0"/>
              </a:rPr>
              <a:t>Answer key:</a:t>
            </a:r>
            <a:endParaRPr lang="en-US" dirty="0"/>
          </a:p>
          <a:p>
            <a:pPr fontAlgn="base">
              <a:buFont typeface="+mj-lt"/>
              <a:buAutoNum type="arabicPeriod"/>
            </a:pPr>
            <a:r>
              <a:rPr lang="en-US" dirty="0">
                <a:latin typeface="Arial" panose="020B0604020202020204" pitchFamily="34" charset="0"/>
              </a:rPr>
              <a:t>d</a:t>
            </a:r>
          </a:p>
          <a:p>
            <a:pPr fontAlgn="base">
              <a:buFont typeface="+mj-lt"/>
              <a:buAutoNum type="arabicPeriod"/>
            </a:pPr>
            <a:r>
              <a:rPr lang="en-US" dirty="0">
                <a:latin typeface="Arial" panose="020B0604020202020204" pitchFamily="34" charset="0"/>
              </a:rPr>
              <a:t>b</a:t>
            </a:r>
          </a:p>
          <a:p>
            <a:pPr fontAlgn="base">
              <a:buFont typeface="+mj-lt"/>
              <a:buAutoNum type="arabicPeriod"/>
            </a:pPr>
            <a:r>
              <a:rPr lang="en-US" dirty="0">
                <a:latin typeface="Arial" panose="020B0604020202020204" pitchFamily="34" charset="0"/>
              </a:rPr>
              <a:t>c</a:t>
            </a:r>
          </a:p>
          <a:p>
            <a:pPr fontAlgn="base">
              <a:buFont typeface="+mj-lt"/>
              <a:buAutoNum type="arabicPeriod"/>
            </a:pPr>
            <a:r>
              <a:rPr lang="en-US" dirty="0">
                <a:latin typeface="Arial" panose="020B0604020202020204" pitchFamily="34" charset="0"/>
              </a:rPr>
              <a:t>a</a:t>
            </a:r>
          </a:p>
          <a:p>
            <a:pPr fontAlgn="base">
              <a:buFont typeface="+mj-lt"/>
              <a:buAutoNum type="arabicPeriod"/>
            </a:pPr>
            <a:r>
              <a:rPr lang="en-US" dirty="0">
                <a:latin typeface="Arial" panose="020B0604020202020204" pitchFamily="34" charset="0"/>
              </a:rPr>
              <a:t>d</a:t>
            </a:r>
          </a:p>
          <a:p>
            <a:pPr fontAlgn="base">
              <a:buFont typeface="+mj-lt"/>
              <a:buAutoNum type="arabicPeriod"/>
            </a:pPr>
            <a:r>
              <a:rPr lang="en-US" dirty="0">
                <a:latin typeface="Arial" panose="020B0604020202020204" pitchFamily="34" charset="0"/>
              </a:rPr>
              <a:t>c</a:t>
            </a:r>
          </a:p>
          <a:p>
            <a:pPr fontAlgn="base">
              <a:buFont typeface="+mj-lt"/>
              <a:buAutoNum type="arabicPeriod"/>
            </a:pPr>
            <a:r>
              <a:rPr lang="en-US" dirty="0">
                <a:latin typeface="Arial" panose="020B0604020202020204" pitchFamily="34" charset="0"/>
              </a:rPr>
              <a:t>d</a:t>
            </a:r>
          </a:p>
          <a:p>
            <a:pPr fontAlgn="base">
              <a:buFont typeface="+mj-lt"/>
              <a:buAutoNum type="arabicPeriod"/>
            </a:pPr>
            <a:r>
              <a:rPr lang="en-US" dirty="0">
                <a:latin typeface="Arial" panose="020B0604020202020204" pitchFamily="34" charset="0"/>
              </a:rPr>
              <a:t>b</a:t>
            </a:r>
          </a:p>
        </p:txBody>
      </p:sp>
      <p:sp>
        <p:nvSpPr>
          <p:cNvPr id="8" name="Rectangle 7">
            <a:extLst>
              <a:ext uri="{FF2B5EF4-FFF2-40B4-BE49-F238E27FC236}">
                <a16:creationId xmlns:a16="http://schemas.microsoft.com/office/drawing/2014/main" id="{4117C1C4-E3F9-4B23-A1EF-2C23A67BDA73}"/>
              </a:ext>
            </a:extLst>
          </p:cNvPr>
          <p:cNvSpPr/>
          <p:nvPr/>
        </p:nvSpPr>
        <p:spPr>
          <a:xfrm>
            <a:off x="838200" y="1900972"/>
            <a:ext cx="6096000" cy="2113399"/>
          </a:xfrm>
          <a:prstGeom prst="rect">
            <a:avLst/>
          </a:prstGeom>
        </p:spPr>
        <p:txBody>
          <a:bodyPr>
            <a:spAutoFit/>
          </a:bodyPr>
          <a:lstStyle/>
          <a:p>
            <a:pPr>
              <a:spcBef>
                <a:spcPts val="1000"/>
              </a:spcBef>
            </a:pPr>
            <a:r>
              <a:rPr lang="en-US" dirty="0">
                <a:solidFill>
                  <a:srgbClr val="FF0000"/>
                </a:solidFill>
                <a:latin typeface="Calibri" panose="020F0502020204030204" pitchFamily="34" charset="0"/>
              </a:rPr>
              <a:t>5.Which one of the following is sterile?</a:t>
            </a:r>
            <a:endParaRPr lang="en-US" dirty="0"/>
          </a:p>
          <a:p>
            <a:pPr>
              <a:spcBef>
                <a:spcPts val="1000"/>
              </a:spcBef>
            </a:pPr>
            <a:r>
              <a:rPr lang="en-US" dirty="0">
                <a:solidFill>
                  <a:srgbClr val="FF0000"/>
                </a:solidFill>
                <a:latin typeface="Calibri" panose="020F0502020204030204" pitchFamily="34" charset="0"/>
              </a:rPr>
              <a:t>A)jejunum </a:t>
            </a:r>
            <a:endParaRPr lang="en-US" dirty="0"/>
          </a:p>
          <a:p>
            <a:pPr>
              <a:spcBef>
                <a:spcPts val="1000"/>
              </a:spcBef>
            </a:pPr>
            <a:r>
              <a:rPr lang="en-US" dirty="0">
                <a:solidFill>
                  <a:srgbClr val="FF0000"/>
                </a:solidFill>
                <a:latin typeface="Calibri" panose="020F0502020204030204" pitchFamily="34" charset="0"/>
              </a:rPr>
              <a:t>B)skin</a:t>
            </a:r>
            <a:endParaRPr lang="en-US" dirty="0"/>
          </a:p>
          <a:p>
            <a:pPr>
              <a:spcBef>
                <a:spcPts val="1000"/>
              </a:spcBef>
            </a:pPr>
            <a:r>
              <a:rPr lang="en-US" dirty="0">
                <a:solidFill>
                  <a:srgbClr val="FF0000"/>
                </a:solidFill>
                <a:latin typeface="Calibri" panose="020F0502020204030204" pitchFamily="34" charset="0"/>
              </a:rPr>
              <a:t>C)vagina</a:t>
            </a:r>
            <a:endParaRPr lang="en-US" dirty="0"/>
          </a:p>
          <a:p>
            <a:pPr>
              <a:spcBef>
                <a:spcPts val="1000"/>
              </a:spcBef>
            </a:pPr>
            <a:r>
              <a:rPr lang="en-US" dirty="0">
                <a:solidFill>
                  <a:srgbClr val="FF0000"/>
                </a:solidFill>
                <a:latin typeface="Calibri" panose="020F0502020204030204" pitchFamily="34" charset="0"/>
              </a:rPr>
              <a:t>D)peritoneum</a:t>
            </a:r>
            <a:endParaRPr lang="en-US" dirty="0"/>
          </a:p>
          <a:p>
            <a:br>
              <a:rPr lang="en-US" dirty="0"/>
            </a:br>
            <a:endParaRPr lang="en-US" dirty="0"/>
          </a:p>
        </p:txBody>
      </p:sp>
    </p:spTree>
    <p:extLst>
      <p:ext uri="{BB962C8B-B14F-4D97-AF65-F5344CB8AC3E}">
        <p14:creationId xmlns:p14="http://schemas.microsoft.com/office/powerpoint/2010/main" val="774784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Shape 235"/>
          <p:cNvPicPr preferRelativeResize="0"/>
          <p:nvPr/>
        </p:nvPicPr>
        <p:blipFill rotWithShape="1">
          <a:blip r:embed="rId3">
            <a:alphaModFix/>
          </a:blip>
          <a:srcRect/>
          <a:stretch/>
        </p:blipFill>
        <p:spPr>
          <a:xfrm>
            <a:off x="0" y="0"/>
            <a:ext cx="1566018" cy="1473835"/>
          </a:xfrm>
          <a:prstGeom prst="rect">
            <a:avLst/>
          </a:prstGeom>
          <a:noFill/>
          <a:ln>
            <a:noFill/>
          </a:ln>
        </p:spPr>
      </p:pic>
      <p:sp>
        <p:nvSpPr>
          <p:cNvPr id="236" name="Shape 236"/>
          <p:cNvSpPr txBox="1"/>
          <p:nvPr/>
        </p:nvSpPr>
        <p:spPr>
          <a:xfrm>
            <a:off x="2352136" y="296174"/>
            <a:ext cx="8154838" cy="369332"/>
          </a:xfrm>
          <a:prstGeom prst="rect">
            <a:avLst/>
          </a:prstGeom>
          <a:noFill/>
          <a:ln>
            <a:noFill/>
          </a:ln>
        </p:spPr>
        <p:txBody>
          <a:bodyPr wrap="square" lIns="91425" tIns="45700" rIns="91425" bIns="45700" anchor="t" anchorCtr="0">
            <a:noAutofit/>
          </a:bodyPr>
          <a:lstStyle/>
          <a:p>
            <a:pPr marL="0" marR="0" lvl="0" indent="0" algn="ctr" rtl="1">
              <a:spcBef>
                <a:spcPts val="0"/>
              </a:spcBef>
              <a:buSzPct val="25000"/>
              <a:buNone/>
            </a:pPr>
            <a:r>
              <a:rPr lang="en-US" sz="1800">
                <a:solidFill>
                  <a:srgbClr val="7F7F7F"/>
                </a:solidFill>
                <a:latin typeface="Calibri"/>
                <a:ea typeface="Calibri"/>
                <a:cs typeface="Calibri"/>
                <a:sym typeface="Calibri"/>
              </a:rPr>
              <a:t>لايقوى الإنسان في الحياة على هذه الأرض من دون أن يعاونه النّاس ويقفوا معه.</a:t>
            </a:r>
          </a:p>
        </p:txBody>
      </p:sp>
      <p:sp>
        <p:nvSpPr>
          <p:cNvPr id="237" name="Shape 237"/>
          <p:cNvSpPr txBox="1"/>
          <p:nvPr/>
        </p:nvSpPr>
        <p:spPr>
          <a:xfrm>
            <a:off x="944358" y="1473835"/>
            <a:ext cx="2492903" cy="3720018"/>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Clr>
                <a:schemeClr val="dk2"/>
              </a:buClr>
              <a:buSzPct val="25000"/>
              <a:buFont typeface="Arial"/>
              <a:buNone/>
            </a:pPr>
            <a:r>
              <a:rPr lang="en-US" sz="2000" dirty="0">
                <a:solidFill>
                  <a:schemeClr val="tx1"/>
                </a:solidFill>
                <a:latin typeface="Arial"/>
                <a:ea typeface="Arial"/>
                <a:cs typeface="Arial"/>
                <a:sym typeface="Arial"/>
              </a:rPr>
              <a:t>الهام </a:t>
            </a:r>
            <a:r>
              <a:rPr lang="en-US" sz="2000" dirty="0" err="1">
                <a:solidFill>
                  <a:schemeClr val="tx1"/>
                </a:solidFill>
                <a:latin typeface="Arial"/>
                <a:ea typeface="Arial"/>
                <a:cs typeface="Arial"/>
                <a:sym typeface="Arial"/>
              </a:rPr>
              <a:t>العلامي</a:t>
            </a:r>
            <a:endParaRPr lang="en-US" sz="2000" dirty="0">
              <a:solidFill>
                <a:schemeClr val="tx1"/>
              </a:solidFill>
              <a:latin typeface="Arial"/>
              <a:ea typeface="Arial"/>
              <a:cs typeface="Arial"/>
              <a:sym typeface="Arial"/>
            </a:endParaRPr>
          </a:p>
          <a:p>
            <a:pPr marL="0" marR="0" lvl="0" indent="0" algn="ctr" rtl="0">
              <a:spcBef>
                <a:spcPts val="0"/>
              </a:spcBef>
              <a:buClr>
                <a:schemeClr val="dk2"/>
              </a:buClr>
              <a:buSzPct val="25000"/>
              <a:buFont typeface="Arial"/>
              <a:buNone/>
            </a:pPr>
            <a:r>
              <a:rPr lang="en-US" sz="2000" dirty="0" err="1">
                <a:solidFill>
                  <a:schemeClr val="tx1"/>
                </a:solidFill>
                <a:latin typeface="Arial"/>
                <a:ea typeface="Arial"/>
                <a:cs typeface="Arial"/>
                <a:sym typeface="Arial"/>
              </a:rPr>
              <a:t>الاء</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الصويغ</a:t>
            </a:r>
            <a:br>
              <a:rPr lang="en-US" sz="2000" dirty="0">
                <a:solidFill>
                  <a:schemeClr val="tx1"/>
                </a:solidFill>
                <a:latin typeface="Arial"/>
                <a:ea typeface="Arial"/>
                <a:cs typeface="Arial"/>
                <a:sym typeface="Arial"/>
              </a:rPr>
            </a:br>
            <a:r>
              <a:rPr lang="en-US" sz="2000" dirty="0" err="1">
                <a:solidFill>
                  <a:schemeClr val="tx1"/>
                </a:solidFill>
                <a:latin typeface="Arial"/>
                <a:ea typeface="Arial"/>
                <a:cs typeface="Arial"/>
                <a:sym typeface="Arial"/>
              </a:rPr>
              <a:t>رناد</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المقرن</a:t>
            </a:r>
            <a:br>
              <a:rPr lang="en-US" sz="2000" dirty="0">
                <a:solidFill>
                  <a:schemeClr val="tx1"/>
                </a:solidFill>
                <a:latin typeface="Arial"/>
                <a:ea typeface="Arial"/>
                <a:cs typeface="Arial"/>
                <a:sym typeface="Arial"/>
              </a:rPr>
            </a:br>
            <a:r>
              <a:rPr lang="en-US" sz="2000" dirty="0" err="1">
                <a:solidFill>
                  <a:schemeClr val="tx1"/>
                </a:solidFill>
                <a:latin typeface="Arial"/>
                <a:ea typeface="Arial"/>
                <a:cs typeface="Arial"/>
                <a:sym typeface="Arial"/>
              </a:rPr>
              <a:t>هديل</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عورتاني</a:t>
            </a:r>
            <a:br>
              <a:rPr lang="en-US" sz="2000" dirty="0">
                <a:solidFill>
                  <a:schemeClr val="tx1"/>
                </a:solidFill>
                <a:latin typeface="Arial"/>
                <a:ea typeface="Arial"/>
                <a:cs typeface="Arial"/>
                <a:sym typeface="Arial"/>
              </a:rPr>
            </a:br>
            <a:r>
              <a:rPr lang="en-US" sz="2000" dirty="0" err="1">
                <a:solidFill>
                  <a:schemeClr val="tx1"/>
                </a:solidFill>
                <a:latin typeface="Arial"/>
                <a:ea typeface="Arial"/>
                <a:cs typeface="Arial"/>
                <a:sym typeface="Arial"/>
              </a:rPr>
              <a:t>اسراء</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النزاوي</a:t>
            </a:r>
            <a:br>
              <a:rPr lang="en-US" sz="2000" dirty="0">
                <a:solidFill>
                  <a:schemeClr val="tx1"/>
                </a:solidFill>
                <a:latin typeface="Arial"/>
                <a:ea typeface="Arial"/>
                <a:cs typeface="Arial"/>
                <a:sym typeface="Arial"/>
              </a:rPr>
            </a:br>
            <a:r>
              <a:rPr lang="en-US" sz="2000" dirty="0" err="1">
                <a:solidFill>
                  <a:schemeClr val="tx1"/>
                </a:solidFill>
                <a:latin typeface="Arial"/>
                <a:ea typeface="Arial"/>
                <a:cs typeface="Arial"/>
                <a:sym typeface="Arial"/>
              </a:rPr>
              <a:t>لمياء</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القويز</a:t>
            </a:r>
            <a:br>
              <a:rPr lang="en-US" sz="2000" dirty="0">
                <a:solidFill>
                  <a:schemeClr val="tx1"/>
                </a:solidFill>
                <a:latin typeface="Arial"/>
                <a:ea typeface="Arial"/>
                <a:cs typeface="Arial"/>
                <a:sym typeface="Arial"/>
              </a:rPr>
            </a:br>
            <a:r>
              <a:rPr lang="en-US" sz="2000" dirty="0" err="1">
                <a:solidFill>
                  <a:schemeClr val="tx1"/>
                </a:solidFill>
                <a:latin typeface="Arial"/>
                <a:ea typeface="Arial"/>
                <a:cs typeface="Arial"/>
                <a:sym typeface="Arial"/>
              </a:rPr>
              <a:t>شوق</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القحطاني</a:t>
            </a:r>
            <a:r>
              <a:rPr lang="en-US" sz="2000" dirty="0">
                <a:solidFill>
                  <a:schemeClr val="tx1"/>
                </a:solidFill>
                <a:latin typeface="Arial"/>
                <a:ea typeface="Arial"/>
                <a:cs typeface="Arial"/>
                <a:sym typeface="Arial"/>
              </a:rPr>
              <a:t> </a:t>
            </a:r>
            <a:br>
              <a:rPr lang="en-US" sz="2000" dirty="0">
                <a:solidFill>
                  <a:schemeClr val="tx1"/>
                </a:solidFill>
                <a:latin typeface="Arial"/>
                <a:ea typeface="Arial"/>
                <a:cs typeface="Arial"/>
                <a:sym typeface="Arial"/>
              </a:rPr>
            </a:br>
            <a:r>
              <a:rPr lang="en-US" sz="2000" dirty="0" err="1">
                <a:solidFill>
                  <a:schemeClr val="tx1"/>
                </a:solidFill>
                <a:latin typeface="Arial"/>
                <a:ea typeface="Arial"/>
                <a:cs typeface="Arial"/>
                <a:sym typeface="Arial"/>
              </a:rPr>
              <a:t>نورة</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القاضي</a:t>
            </a:r>
            <a:br>
              <a:rPr lang="en-US" sz="2000" dirty="0">
                <a:solidFill>
                  <a:schemeClr val="tx1"/>
                </a:solidFill>
                <a:latin typeface="Arial"/>
                <a:ea typeface="Arial"/>
                <a:cs typeface="Arial"/>
                <a:sym typeface="Arial"/>
              </a:rPr>
            </a:br>
            <a:r>
              <a:rPr lang="en-US" sz="2000" dirty="0" err="1">
                <a:solidFill>
                  <a:schemeClr val="tx1"/>
                </a:solidFill>
                <a:latin typeface="Arial"/>
                <a:ea typeface="Arial"/>
                <a:cs typeface="Arial"/>
                <a:sym typeface="Arial"/>
              </a:rPr>
              <a:t>افنان</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المصطفى</a:t>
            </a:r>
            <a:br>
              <a:rPr lang="en-US" sz="2000" dirty="0">
                <a:solidFill>
                  <a:schemeClr val="tx1"/>
                </a:solidFill>
                <a:latin typeface="Arial"/>
                <a:ea typeface="Arial"/>
                <a:cs typeface="Arial"/>
                <a:sym typeface="Arial"/>
              </a:rPr>
            </a:br>
            <a:r>
              <a:rPr lang="en-US" sz="2000" dirty="0" err="1">
                <a:solidFill>
                  <a:schemeClr val="tx1"/>
                </a:solidFill>
                <a:latin typeface="Arial"/>
                <a:ea typeface="Arial"/>
                <a:cs typeface="Arial"/>
                <a:sym typeface="Arial"/>
              </a:rPr>
              <a:t>رهف</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الشمري</a:t>
            </a:r>
            <a:br>
              <a:rPr lang="en-US" sz="2000" dirty="0">
                <a:solidFill>
                  <a:schemeClr val="tx1"/>
                </a:solidFill>
                <a:latin typeface="Arial"/>
                <a:ea typeface="Arial"/>
                <a:cs typeface="Arial"/>
                <a:sym typeface="Arial"/>
              </a:rPr>
            </a:br>
            <a:r>
              <a:rPr lang="en-US" sz="2000" dirty="0" err="1">
                <a:solidFill>
                  <a:schemeClr val="tx1"/>
                </a:solidFill>
                <a:latin typeface="Arial"/>
                <a:ea typeface="Arial"/>
                <a:cs typeface="Arial"/>
                <a:sym typeface="Arial"/>
              </a:rPr>
              <a:t>الهنوف</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الجلعود</a:t>
            </a:r>
            <a:endParaRPr lang="en-US" sz="2000" dirty="0">
              <a:solidFill>
                <a:schemeClr val="tx1"/>
              </a:solidFill>
              <a:latin typeface="Arial"/>
              <a:ea typeface="Arial"/>
              <a:cs typeface="Arial"/>
              <a:sym typeface="Arial"/>
            </a:endParaRPr>
          </a:p>
        </p:txBody>
      </p:sp>
      <p:sp>
        <p:nvSpPr>
          <p:cNvPr id="238" name="Shape 238"/>
          <p:cNvSpPr txBox="1"/>
          <p:nvPr/>
        </p:nvSpPr>
        <p:spPr>
          <a:xfrm>
            <a:off x="1664959" y="858629"/>
            <a:ext cx="3544604" cy="615206"/>
          </a:xfrm>
          <a:prstGeom prst="rect">
            <a:avLst/>
          </a:prstGeom>
          <a:noFill/>
          <a:ln>
            <a:noFill/>
          </a:ln>
        </p:spPr>
        <p:txBody>
          <a:bodyPr wrap="square" lIns="91425" tIns="45700" rIns="91425" bIns="45700" anchor="t" anchorCtr="0">
            <a:noAutofit/>
          </a:bodyPr>
          <a:lstStyle/>
          <a:p>
            <a:pPr marL="0" marR="0" lvl="0" indent="0" algn="l">
              <a:spcBef>
                <a:spcPts val="0"/>
              </a:spcBef>
              <a:buSzPct val="25000"/>
              <a:buNone/>
            </a:pPr>
            <a:r>
              <a:rPr lang="en-US" sz="2800" dirty="0">
                <a:solidFill>
                  <a:schemeClr val="tx1"/>
                </a:solidFill>
                <a:latin typeface="+mj-lt"/>
                <a:ea typeface="Arial"/>
                <a:cs typeface="Arial"/>
                <a:sym typeface="Arial"/>
              </a:rPr>
              <a:t>Team members:</a:t>
            </a:r>
          </a:p>
        </p:txBody>
      </p:sp>
      <p:sp>
        <p:nvSpPr>
          <p:cNvPr id="239" name="Shape 239"/>
          <p:cNvSpPr txBox="1"/>
          <p:nvPr/>
        </p:nvSpPr>
        <p:spPr>
          <a:xfrm>
            <a:off x="8749717" y="1946227"/>
            <a:ext cx="3143635" cy="1459703"/>
          </a:xfrm>
          <a:prstGeom prst="rect">
            <a:avLst/>
          </a:prstGeom>
          <a:noFill/>
          <a:ln>
            <a:noFill/>
          </a:ln>
        </p:spPr>
        <p:txBody>
          <a:bodyPr wrap="square" lIns="91425" tIns="45700" rIns="91425" bIns="45700" anchor="t" anchorCtr="0">
            <a:noAutofit/>
          </a:bodyPr>
          <a:lstStyle/>
          <a:p>
            <a:pPr marL="0" marR="0" lvl="0" indent="0" algn="l">
              <a:spcBef>
                <a:spcPts val="0"/>
              </a:spcBef>
              <a:buSzPct val="25000"/>
              <a:buNone/>
            </a:pPr>
            <a:r>
              <a:rPr lang="en-US" sz="2400" dirty="0">
                <a:solidFill>
                  <a:schemeClr val="tx1"/>
                </a:solidFill>
                <a:latin typeface="Arial"/>
                <a:ea typeface="Arial"/>
                <a:cs typeface="Arial"/>
                <a:sym typeface="Arial"/>
              </a:rPr>
              <a:t>Team leaders:</a:t>
            </a:r>
          </a:p>
          <a:p>
            <a:pPr marL="0" marR="0" lvl="0" indent="0" algn="l">
              <a:spcBef>
                <a:spcPts val="0"/>
              </a:spcBef>
              <a:buSzPct val="25000"/>
              <a:buNone/>
            </a:pPr>
            <a:endParaRPr lang="en-US" sz="2400" dirty="0">
              <a:solidFill>
                <a:schemeClr val="tx1"/>
              </a:solidFill>
              <a:latin typeface="Arial"/>
              <a:ea typeface="Arial"/>
              <a:cs typeface="Arial"/>
              <a:sym typeface="Arial"/>
            </a:endParaRPr>
          </a:p>
          <a:p>
            <a:pPr marL="0" marR="0" lvl="0" indent="0" algn="l">
              <a:spcBef>
                <a:spcPts val="0"/>
              </a:spcBef>
              <a:buSzPct val="25000"/>
              <a:buNone/>
            </a:pPr>
            <a:r>
              <a:rPr lang="en-US" sz="2400" dirty="0" err="1">
                <a:solidFill>
                  <a:schemeClr val="tx1"/>
                </a:solidFill>
                <a:latin typeface="Arial"/>
                <a:ea typeface="Arial"/>
                <a:cs typeface="Arial"/>
                <a:sym typeface="Arial"/>
              </a:rPr>
              <a:t>غادة</a:t>
            </a:r>
            <a:r>
              <a:rPr lang="en-US" sz="2400" dirty="0">
                <a:solidFill>
                  <a:schemeClr val="tx1"/>
                </a:solidFill>
                <a:latin typeface="Arial"/>
                <a:ea typeface="Arial"/>
                <a:cs typeface="Arial"/>
                <a:sym typeface="Arial"/>
              </a:rPr>
              <a:t> </a:t>
            </a:r>
            <a:r>
              <a:rPr lang="en-US" sz="2400" dirty="0" err="1">
                <a:solidFill>
                  <a:schemeClr val="tx1"/>
                </a:solidFill>
                <a:latin typeface="Arial"/>
                <a:ea typeface="Arial"/>
                <a:cs typeface="Arial"/>
                <a:sym typeface="Arial"/>
              </a:rPr>
              <a:t>الحيدري</a:t>
            </a:r>
            <a:r>
              <a:rPr lang="en-US" sz="2400" dirty="0">
                <a:solidFill>
                  <a:schemeClr val="tx1"/>
                </a:solidFill>
                <a:latin typeface="Arial"/>
                <a:ea typeface="Arial"/>
                <a:cs typeface="Arial"/>
                <a:sym typeface="Arial"/>
              </a:rPr>
              <a:t>  ،  </a:t>
            </a:r>
            <a:r>
              <a:rPr lang="en-US" sz="2400" dirty="0" err="1">
                <a:solidFill>
                  <a:schemeClr val="tx1"/>
                </a:solidFill>
                <a:latin typeface="Arial"/>
                <a:ea typeface="Arial"/>
                <a:cs typeface="Arial"/>
                <a:sym typeface="Arial"/>
              </a:rPr>
              <a:t>علي</a:t>
            </a:r>
            <a:r>
              <a:rPr lang="en-US" sz="2400" dirty="0">
                <a:solidFill>
                  <a:schemeClr val="tx1"/>
                </a:solidFill>
                <a:latin typeface="Arial"/>
                <a:ea typeface="Arial"/>
                <a:cs typeface="Arial"/>
                <a:sym typeface="Arial"/>
              </a:rPr>
              <a:t> </a:t>
            </a:r>
            <a:r>
              <a:rPr lang="en-US" sz="2400" dirty="0" err="1">
                <a:solidFill>
                  <a:schemeClr val="tx1"/>
                </a:solidFill>
                <a:latin typeface="Arial"/>
                <a:ea typeface="Arial"/>
                <a:cs typeface="Arial"/>
                <a:sym typeface="Arial"/>
              </a:rPr>
              <a:t>الشحادة</a:t>
            </a:r>
            <a:endParaRPr lang="en-US" sz="2400" dirty="0">
              <a:solidFill>
                <a:schemeClr val="tx1"/>
              </a:solidFill>
              <a:latin typeface="Arial"/>
              <a:ea typeface="Arial"/>
              <a:cs typeface="Arial"/>
              <a:sym typeface="Arial"/>
            </a:endParaRPr>
          </a:p>
        </p:txBody>
      </p:sp>
      <p:sp>
        <p:nvSpPr>
          <p:cNvPr id="7" name="Rectangle 6">
            <a:extLst>
              <a:ext uri="{FF2B5EF4-FFF2-40B4-BE49-F238E27FC236}">
                <a16:creationId xmlns:a16="http://schemas.microsoft.com/office/drawing/2014/main" id="{84A9EBCA-1547-4C91-BAF8-66A19D680076}"/>
              </a:ext>
            </a:extLst>
          </p:cNvPr>
          <p:cNvSpPr/>
          <p:nvPr/>
        </p:nvSpPr>
        <p:spPr>
          <a:xfrm>
            <a:off x="5836145" y="6156709"/>
            <a:ext cx="6278270" cy="523220"/>
          </a:xfrm>
          <a:prstGeom prst="rect">
            <a:avLst/>
          </a:prstGeom>
        </p:spPr>
        <p:txBody>
          <a:bodyPr wrap="square">
            <a:spAutoFit/>
          </a:bodyPr>
          <a:lstStyle/>
          <a:p>
            <a:pPr algn="ctr">
              <a:spcAft>
                <a:spcPts val="1875"/>
              </a:spcAft>
            </a:pPr>
            <a:r>
              <a:rPr lang="en-US" b="1" dirty="0">
                <a:latin typeface="Times New Roman" panose="02020603050405020304" pitchFamily="18" charset="0"/>
                <a:ea typeface="Times New Roman" panose="02020603050405020304" pitchFamily="18" charset="0"/>
              </a:rPr>
              <a:t>For any corrections, suggestions or any useful information please contact us at:</a:t>
            </a:r>
            <a:r>
              <a:rPr lang="en-US" sz="1400" dirty="0">
                <a:solidFill>
                  <a:srgbClr val="737373"/>
                </a:solidFill>
                <a:latin typeface="Open Sans"/>
                <a:ea typeface="Times New Roman" panose="02020603050405020304" pitchFamily="18" charset="0"/>
              </a:rPr>
              <a:t> </a:t>
            </a:r>
            <a:r>
              <a:rPr lang="en-US" sz="1400" b="1" u="sng" dirty="0">
                <a:solidFill>
                  <a:srgbClr val="0563C1"/>
                </a:solidFill>
                <a:latin typeface="Open Sans"/>
                <a:ea typeface="Times New Roman" panose="02020603050405020304" pitchFamily="18" charset="0"/>
                <a:hlinkClick r:id="rId4"/>
              </a:rPr>
              <a:t>Micro.437@hotmail.com</a:t>
            </a:r>
            <a:endParaRPr lang="en-US" sz="1600" b="1"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68FD8B25-EB22-4C0C-B9A6-FBAF9564AB9D}"/>
              </a:ext>
            </a:extLst>
          </p:cNvPr>
          <p:cNvSpPr txBox="1"/>
          <p:nvPr/>
        </p:nvSpPr>
        <p:spPr>
          <a:xfrm>
            <a:off x="2680141" y="1666958"/>
            <a:ext cx="1951210" cy="3145511"/>
          </a:xfrm>
          <a:prstGeom prst="rect">
            <a:avLst/>
          </a:prstGeom>
          <a:noFill/>
        </p:spPr>
        <p:txBody>
          <a:bodyPr wrap="square" rtlCol="1">
            <a:spAutoFit/>
          </a:bodyPr>
          <a:lstStyle/>
          <a:p>
            <a:pPr algn="r"/>
            <a:r>
              <a:rPr lang="ar-SA" sz="2000" dirty="0"/>
              <a:t>فهد الفايز</a:t>
            </a:r>
          </a:p>
          <a:p>
            <a:pPr algn="r"/>
            <a:r>
              <a:rPr lang="ar-SA" sz="2000" dirty="0"/>
              <a:t>سعد الهداب</a:t>
            </a:r>
          </a:p>
          <a:p>
            <a:pPr algn="r"/>
            <a:r>
              <a:rPr lang="ar-SA" sz="2000" dirty="0"/>
              <a:t>خالد الدوسري</a:t>
            </a:r>
          </a:p>
          <a:p>
            <a:pPr algn="r"/>
            <a:r>
              <a:rPr lang="ar-SA" sz="2000" dirty="0"/>
              <a:t>خالد المطيري</a:t>
            </a:r>
          </a:p>
          <a:p>
            <a:pPr algn="r"/>
            <a:r>
              <a:rPr lang="ar-SA" sz="2000" dirty="0"/>
              <a:t>أنس السيف</a:t>
            </a:r>
          </a:p>
          <a:p>
            <a:pPr algn="r"/>
            <a:r>
              <a:rPr lang="ar-SA" sz="2000" dirty="0"/>
              <a:t>عبدالجبار اليماني</a:t>
            </a:r>
          </a:p>
          <a:p>
            <a:pPr algn="r"/>
            <a:r>
              <a:rPr lang="ar-SA" sz="2000" dirty="0"/>
              <a:t>عبدالله السرجاني</a:t>
            </a:r>
          </a:p>
          <a:p>
            <a:pPr algn="r"/>
            <a:r>
              <a:rPr lang="ar-SA" sz="2000" dirty="0"/>
              <a:t>عبدالعزيز الدخيل</a:t>
            </a:r>
          </a:p>
          <a:p>
            <a:pPr algn="r"/>
            <a:r>
              <a:rPr lang="ar-SA" sz="2000" dirty="0"/>
              <a:t>عادل العريني</a:t>
            </a:r>
          </a:p>
          <a:p>
            <a:pPr algn="r"/>
            <a:r>
              <a:rPr lang="ar-SA" sz="2000" dirty="0"/>
              <a:t>محمد الدويغري</a:t>
            </a:r>
          </a:p>
        </p:txBody>
      </p:sp>
      <p:sp>
        <p:nvSpPr>
          <p:cNvPr id="3" name="Rectangle 2">
            <a:extLst>
              <a:ext uri="{FF2B5EF4-FFF2-40B4-BE49-F238E27FC236}">
                <a16:creationId xmlns:a16="http://schemas.microsoft.com/office/drawing/2014/main" id="{D88AA689-AE1D-4CCA-B239-16752DD816BB}"/>
              </a:ext>
            </a:extLst>
          </p:cNvPr>
          <p:cNvSpPr/>
          <p:nvPr/>
        </p:nvSpPr>
        <p:spPr>
          <a:xfrm>
            <a:off x="4580603" y="1279619"/>
            <a:ext cx="1780933" cy="3785652"/>
          </a:xfrm>
          <a:prstGeom prst="rect">
            <a:avLst/>
          </a:prstGeom>
        </p:spPr>
        <p:txBody>
          <a:bodyPr wrap="square">
            <a:spAutoFit/>
          </a:bodyPr>
          <a:lstStyle/>
          <a:p>
            <a:pPr algn="r"/>
            <a:endParaRPr lang="ar-SA" sz="2000" dirty="0"/>
          </a:p>
          <a:p>
            <a:pPr algn="r"/>
            <a:r>
              <a:rPr lang="ar-SA" sz="2000" dirty="0"/>
              <a:t>داود إسماعيل</a:t>
            </a:r>
          </a:p>
          <a:p>
            <a:pPr algn="r"/>
            <a:r>
              <a:rPr lang="ar-SA" sz="2000" dirty="0"/>
              <a:t>عمر الفوزان</a:t>
            </a:r>
          </a:p>
          <a:p>
            <a:pPr algn="r"/>
            <a:r>
              <a:rPr lang="ar-SA" sz="2000" dirty="0"/>
              <a:t>عبدالله الزهراني</a:t>
            </a:r>
          </a:p>
          <a:p>
            <a:pPr algn="r"/>
            <a:r>
              <a:rPr lang="ar-SA" sz="2000" dirty="0"/>
              <a:t>معن شكر</a:t>
            </a:r>
          </a:p>
          <a:p>
            <a:pPr algn="r"/>
            <a:r>
              <a:rPr lang="ar-SA" sz="2000" dirty="0"/>
              <a:t>عبدالمجيد الوردي</a:t>
            </a:r>
          </a:p>
          <a:p>
            <a:pPr algn="r"/>
            <a:r>
              <a:rPr lang="ar-SA" sz="2000" dirty="0"/>
              <a:t>محمد إبراهيم</a:t>
            </a:r>
          </a:p>
          <a:p>
            <a:pPr algn="r"/>
            <a:r>
              <a:rPr lang="ar-SA" sz="2000" dirty="0"/>
              <a:t>عمر السحيباني</a:t>
            </a:r>
          </a:p>
          <a:p>
            <a:pPr algn="r"/>
            <a:r>
              <a:rPr lang="ar-SA" sz="2000" dirty="0"/>
              <a:t>سيف المشاري</a:t>
            </a:r>
          </a:p>
          <a:p>
            <a:pPr algn="r"/>
            <a:r>
              <a:rPr lang="ar-SA" sz="2000" dirty="0"/>
              <a:t>سعد العقيلي</a:t>
            </a:r>
          </a:p>
          <a:p>
            <a:pPr algn="r"/>
            <a:r>
              <a:rPr lang="ar-SA" sz="2000" dirty="0"/>
              <a:t>فهد الشغيرثي</a:t>
            </a:r>
          </a:p>
          <a:p>
            <a:pPr algn="r"/>
            <a:r>
              <a:rPr lang="ar-SA" sz="2000" dirty="0"/>
              <a:t>حسين علامي</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BBB487"/>
              </a:buClr>
              <a:buSzPct val="25000"/>
              <a:buFont typeface="Libre Baskerville"/>
              <a:buNone/>
            </a:pPr>
            <a:r>
              <a:rPr lang="en-US" sz="4400" b="1" i="0" u="none" strike="noStrike" cap="none" dirty="0">
                <a:solidFill>
                  <a:srgbClr val="BBB487"/>
                </a:solidFill>
                <a:latin typeface="Libre Baskerville"/>
                <a:ea typeface="Libre Baskerville"/>
                <a:cs typeface="Libre Baskerville"/>
                <a:sym typeface="Libre Baskerville"/>
              </a:rPr>
              <a:t>Objectives</a:t>
            </a:r>
          </a:p>
        </p:txBody>
      </p:sp>
      <p:sp>
        <p:nvSpPr>
          <p:cNvPr id="117" name="Shape 117"/>
          <p:cNvSpPr txBox="1">
            <a:spLocks noGrp="1"/>
          </p:cNvSpPr>
          <p:nvPr>
            <p:ph type="body" idx="1"/>
          </p:nvPr>
        </p:nvSpPr>
        <p:spPr>
          <a:xfrm>
            <a:off x="496563" y="1705233"/>
            <a:ext cx="10515600" cy="4819135"/>
          </a:xfrm>
          <a:prstGeom prst="rect">
            <a:avLst/>
          </a:prstGeom>
          <a:noFill/>
          <a:ln>
            <a:noFill/>
          </a:ln>
        </p:spPr>
        <p:txBody>
          <a:bodyPr wrap="square" lIns="91425" tIns="45700" rIns="91425" bIns="45700" anchor="t" anchorCtr="0">
            <a:noAutofit/>
          </a:bodyPr>
          <a:lstStyle/>
          <a:p>
            <a:pPr marL="0" marR="0" lvl="0" indent="0" algn="l" rtl="0">
              <a:lnSpc>
                <a:spcPct val="70000"/>
              </a:lnSpc>
              <a:spcBef>
                <a:spcPts val="0"/>
              </a:spcBef>
              <a:spcAft>
                <a:spcPts val="0"/>
              </a:spcAft>
              <a:buClr>
                <a:schemeClr val="dk1"/>
              </a:buClr>
              <a:buSzPct val="25000"/>
              <a:buFont typeface="Calibri"/>
              <a:buNone/>
            </a:pPr>
            <a:endParaRPr sz="910" b="0" i="0" u="none" strike="noStrike" cap="none" dirty="0">
              <a:solidFill>
                <a:schemeClr val="dk1"/>
              </a:solidFill>
              <a:latin typeface="Libre Baskerville"/>
              <a:ea typeface="Libre Baskerville"/>
              <a:cs typeface="Libre Baskerville"/>
              <a:sym typeface="Libre Baskerville"/>
            </a:endParaRPr>
          </a:p>
          <a:p>
            <a:pPr marL="914400" marR="0" lvl="0" indent="-914400" algn="l" rtl="0">
              <a:lnSpc>
                <a:spcPct val="100000"/>
              </a:lnSpc>
              <a:spcBef>
                <a:spcPts val="1000"/>
              </a:spcBef>
              <a:spcAft>
                <a:spcPts val="0"/>
              </a:spcAft>
              <a:buClr>
                <a:schemeClr val="dk1"/>
              </a:buClr>
              <a:buSzPct val="97500"/>
              <a:buFont typeface="Calibri"/>
              <a:buAutoNum type="arabicPeriod"/>
            </a:pPr>
            <a:r>
              <a:rPr lang="en-US" sz="1950" b="0" i="0" u="none" strike="noStrike" cap="none" dirty="0">
                <a:solidFill>
                  <a:schemeClr val="dk1"/>
                </a:solidFill>
                <a:latin typeface="Cabin"/>
                <a:ea typeface="Cabin"/>
                <a:cs typeface="Cabin"/>
                <a:sym typeface="Cabin"/>
              </a:rPr>
              <a:t>Define the terms: Normal Flora, Resident flora, Transient flora and carrier state</a:t>
            </a:r>
          </a:p>
          <a:p>
            <a:pPr marL="914400" marR="0" lvl="0" indent="-914400" algn="l" rtl="0">
              <a:lnSpc>
                <a:spcPct val="100000"/>
              </a:lnSpc>
              <a:spcBef>
                <a:spcPts val="1000"/>
              </a:spcBef>
              <a:spcAft>
                <a:spcPts val="0"/>
              </a:spcAft>
              <a:buClr>
                <a:schemeClr val="dk1"/>
              </a:buClr>
              <a:buSzPct val="97500"/>
              <a:buFont typeface="Calibri"/>
              <a:buAutoNum type="arabicPeriod"/>
            </a:pPr>
            <a:r>
              <a:rPr lang="en-US" sz="1950" b="0" i="0" u="none" strike="noStrike" cap="none" dirty="0">
                <a:solidFill>
                  <a:schemeClr val="dk1"/>
                </a:solidFill>
                <a:latin typeface="Cabin"/>
                <a:ea typeface="Cabin"/>
                <a:cs typeface="Cabin"/>
                <a:sym typeface="Cabin"/>
              </a:rPr>
              <a:t>Know the origin of normal flora.</a:t>
            </a:r>
          </a:p>
          <a:p>
            <a:pPr marL="914400" marR="0" lvl="0" indent="-914400" algn="l" rtl="0">
              <a:lnSpc>
                <a:spcPct val="100000"/>
              </a:lnSpc>
              <a:spcBef>
                <a:spcPts val="1000"/>
              </a:spcBef>
              <a:spcAft>
                <a:spcPts val="0"/>
              </a:spcAft>
              <a:buClr>
                <a:schemeClr val="dk1"/>
              </a:buClr>
              <a:buSzPct val="97500"/>
              <a:buFont typeface="Calibri"/>
              <a:buAutoNum type="arabicPeriod"/>
            </a:pPr>
            <a:r>
              <a:rPr lang="en-US" sz="1950" b="0" i="0" u="none" strike="noStrike" cap="none" dirty="0">
                <a:solidFill>
                  <a:schemeClr val="dk1"/>
                </a:solidFill>
                <a:latin typeface="Cabin"/>
                <a:ea typeface="Cabin"/>
                <a:cs typeface="Cabin"/>
                <a:sym typeface="Cabin"/>
              </a:rPr>
              <a:t>Know the importance of normal flora with examples, including importance as: Source of opportunistic infection., Immunostimulation, Nutrition: Vitamins production, Production of Carcinogens, Protection against external invaders.</a:t>
            </a:r>
          </a:p>
          <a:p>
            <a:pPr marL="914400" marR="0" lvl="0" indent="-914400" algn="l" rtl="0">
              <a:lnSpc>
                <a:spcPct val="100000"/>
              </a:lnSpc>
              <a:spcBef>
                <a:spcPts val="1000"/>
              </a:spcBef>
              <a:spcAft>
                <a:spcPts val="0"/>
              </a:spcAft>
              <a:buClr>
                <a:schemeClr val="dk1"/>
              </a:buClr>
              <a:buSzPct val="97500"/>
              <a:buFont typeface="Calibri"/>
              <a:buAutoNum type="arabicPeriod"/>
            </a:pPr>
            <a:r>
              <a:rPr lang="en-US" sz="1950" b="0" i="0" u="none" strike="noStrike" cap="none" dirty="0">
                <a:solidFill>
                  <a:schemeClr val="dk1"/>
                </a:solidFill>
                <a:latin typeface="Cabin"/>
                <a:ea typeface="Cabin"/>
                <a:cs typeface="Cabin"/>
                <a:sym typeface="Cabin"/>
              </a:rPr>
              <a:t> Know areas of the body with normal flora (GIT, Urogenital tract, and skin) and most common types of organism in these areas and relation to pathogenicity of these organism.</a:t>
            </a:r>
          </a:p>
          <a:p>
            <a:pPr marL="914400" marR="0" lvl="0" indent="-914400" algn="l" rtl="0">
              <a:lnSpc>
                <a:spcPct val="100000"/>
              </a:lnSpc>
              <a:spcBef>
                <a:spcPts val="1000"/>
              </a:spcBef>
              <a:spcAft>
                <a:spcPts val="0"/>
              </a:spcAft>
              <a:buClr>
                <a:schemeClr val="dk1"/>
              </a:buClr>
              <a:buSzPct val="97500"/>
              <a:buFont typeface="Calibri"/>
              <a:buAutoNum type="arabicPeriod"/>
            </a:pPr>
            <a:r>
              <a:rPr lang="en-US" sz="1950" b="0" i="0" u="none" strike="noStrike" cap="none" dirty="0">
                <a:solidFill>
                  <a:schemeClr val="dk1"/>
                </a:solidFill>
                <a:latin typeface="Cabin"/>
                <a:ea typeface="Cabin"/>
                <a:cs typeface="Cabin"/>
                <a:sym typeface="Cabin"/>
              </a:rPr>
              <a:t>  Know sites of the body with no normal flora e.g. sterile body sites and the importance of this fact in relation to interpretation of culture results.</a:t>
            </a:r>
          </a:p>
          <a:p>
            <a:pPr marL="354012" marR="0" lvl="0" indent="-11111" algn="l" rtl="0">
              <a:lnSpc>
                <a:spcPct val="70000"/>
              </a:lnSpc>
              <a:spcBef>
                <a:spcPts val="1000"/>
              </a:spcBef>
              <a:spcAft>
                <a:spcPts val="0"/>
              </a:spcAft>
              <a:buClr>
                <a:schemeClr val="dk1"/>
              </a:buClr>
              <a:buSzPct val="25000"/>
              <a:buFont typeface="Calibri"/>
              <a:buNone/>
            </a:pPr>
            <a:endParaRPr sz="1787" b="0" i="0" u="none" strike="noStrike" cap="none" dirty="0">
              <a:solidFill>
                <a:schemeClr val="dk1"/>
              </a:solidFill>
              <a:latin typeface="Gentium Basic"/>
              <a:ea typeface="Gentium Basic"/>
              <a:cs typeface="Gentium Basic"/>
              <a:sym typeface="Gentium Basic"/>
            </a:endParaRPr>
          </a:p>
          <a:p>
            <a:pPr marL="0" marR="0" lvl="0" indent="0" algn="l" rtl="0">
              <a:lnSpc>
                <a:spcPct val="70000"/>
              </a:lnSpc>
              <a:spcBef>
                <a:spcPts val="1000"/>
              </a:spcBef>
              <a:buClr>
                <a:schemeClr val="dk1"/>
              </a:buClr>
              <a:buSzPct val="25000"/>
              <a:buFont typeface="Calibri"/>
              <a:buNone/>
            </a:pPr>
            <a:endParaRPr sz="91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3" name="Speech Bubble: Oval 2">
            <a:extLst>
              <a:ext uri="{FF2B5EF4-FFF2-40B4-BE49-F238E27FC236}">
                <a16:creationId xmlns:a16="http://schemas.microsoft.com/office/drawing/2014/main" id="{4BAD1C3C-D8B0-47DB-9A97-856832BAE63B}"/>
              </a:ext>
            </a:extLst>
          </p:cNvPr>
          <p:cNvSpPr/>
          <p:nvPr/>
        </p:nvSpPr>
        <p:spPr>
          <a:xfrm>
            <a:off x="10806546" y="5177797"/>
            <a:ext cx="1293448" cy="1075113"/>
          </a:xfrm>
          <a:prstGeom prst="wedgeEllipseCallou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Shape 122"/>
          <p:cNvGrpSpPr/>
          <p:nvPr/>
        </p:nvGrpSpPr>
        <p:grpSpPr>
          <a:xfrm>
            <a:off x="100816" y="188408"/>
            <a:ext cx="10567863" cy="6481187"/>
            <a:chOff x="-1" y="0"/>
            <a:chExt cx="10577383" cy="6450226"/>
          </a:xfrm>
        </p:grpSpPr>
        <p:sp>
          <p:nvSpPr>
            <p:cNvPr id="123" name="Shape 123"/>
            <p:cNvSpPr/>
            <p:nvPr/>
          </p:nvSpPr>
          <p:spPr>
            <a:xfrm rot="-5400000">
              <a:off x="1031788" y="-1031788"/>
              <a:ext cx="3225113" cy="5288691"/>
            </a:xfrm>
            <a:prstGeom prst="round1Rect">
              <a:avLst>
                <a:gd name="adj" fmla="val 16667"/>
              </a:avLst>
            </a:prstGeom>
            <a:solidFill>
              <a:srgbClr val="9FC5E8"/>
            </a:solidFill>
            <a:ln>
              <a:noFill/>
            </a:ln>
            <a:effectLst>
              <a:outerShdw blurRad="57150" dist="19050" dir="5400000" algn="ctr" rotWithShape="0">
                <a:srgbClr val="000000">
                  <a:alpha val="62745"/>
                </a:srgbClr>
              </a:outerShdw>
            </a:effectLst>
          </p:spPr>
          <p:txBody>
            <a:bodyPr wrap="square" lIns="91425" tIns="91425" rIns="91425" bIns="91425" anchor="ctr" anchorCtr="0">
              <a:noAutofit/>
            </a:bodyPr>
            <a:lstStyle/>
            <a:p>
              <a:pPr lvl="0">
                <a:spcBef>
                  <a:spcPts val="0"/>
                </a:spcBef>
                <a:buNone/>
              </a:pPr>
              <a:endParaRPr/>
            </a:p>
          </p:txBody>
        </p:sp>
        <p:sp>
          <p:nvSpPr>
            <p:cNvPr id="124" name="Shape 124"/>
            <p:cNvSpPr txBox="1"/>
            <p:nvPr/>
          </p:nvSpPr>
          <p:spPr>
            <a:xfrm>
              <a:off x="0" y="0"/>
              <a:ext cx="5288691" cy="2418835"/>
            </a:xfrm>
            <a:prstGeom prst="rect">
              <a:avLst/>
            </a:prstGeom>
            <a:solidFill>
              <a:srgbClr val="9FC5E8"/>
            </a:solidFill>
            <a:ln>
              <a:noFill/>
            </a:ln>
          </p:spPr>
          <p:txBody>
            <a:bodyPr wrap="square" lIns="92450" tIns="92450" rIns="92450" bIns="92450" anchor="ctr" anchorCtr="0">
              <a:noAutofit/>
            </a:bodyPr>
            <a:lstStyle/>
            <a:p>
              <a:pPr marL="0" marR="0" lvl="0" indent="0" algn="ctr" rtl="1">
                <a:lnSpc>
                  <a:spcPct val="90000"/>
                </a:lnSpc>
                <a:spcBef>
                  <a:spcPts val="0"/>
                </a:spcBef>
                <a:spcAft>
                  <a:spcPts val="0"/>
                </a:spcAft>
                <a:buClr>
                  <a:schemeClr val="dk1"/>
                </a:buClr>
                <a:buFont typeface="Calibri"/>
                <a:buNone/>
              </a:pPr>
              <a:endParaRPr sz="1300" b="0" i="0" u="none" strike="noStrike" cap="none" dirty="0">
                <a:solidFill>
                  <a:schemeClr val="lt1"/>
                </a:solidFill>
                <a:latin typeface="Calibri"/>
                <a:ea typeface="Calibri"/>
                <a:cs typeface="Calibri"/>
                <a:sym typeface="Calibri"/>
              </a:endParaRPr>
            </a:p>
            <a:p>
              <a:pPr marL="0" marR="0" lvl="0" indent="0" algn="ctr" rtl="1">
                <a:lnSpc>
                  <a:spcPct val="90000"/>
                </a:lnSpc>
                <a:spcBef>
                  <a:spcPts val="455"/>
                </a:spcBef>
                <a:spcAft>
                  <a:spcPts val="0"/>
                </a:spcAft>
                <a:buClr>
                  <a:schemeClr val="dk1"/>
                </a:buClr>
                <a:buFont typeface="Calibri"/>
                <a:buNone/>
              </a:pPr>
              <a:endParaRPr sz="1300" b="0" i="0" u="none" strike="noStrike" cap="none" dirty="0">
                <a:solidFill>
                  <a:schemeClr val="lt1"/>
                </a:solidFill>
                <a:latin typeface="Calibri"/>
                <a:ea typeface="Calibri"/>
                <a:cs typeface="Calibri"/>
                <a:sym typeface="Calibri"/>
              </a:endParaRPr>
            </a:p>
            <a:p>
              <a:pPr marL="0" marR="0" lvl="0" indent="0" algn="ctr" rtl="1">
                <a:lnSpc>
                  <a:spcPct val="90000"/>
                </a:lnSpc>
                <a:spcBef>
                  <a:spcPts val="455"/>
                </a:spcBef>
                <a:spcAft>
                  <a:spcPts val="0"/>
                </a:spcAft>
                <a:buClr>
                  <a:schemeClr val="dk1"/>
                </a:buClr>
                <a:buFont typeface="Calibri"/>
                <a:buNone/>
              </a:pPr>
              <a:endParaRPr sz="1800" b="0" i="0" u="none" strike="noStrike" cap="none" dirty="0">
                <a:solidFill>
                  <a:schemeClr val="lt1"/>
                </a:solidFill>
                <a:latin typeface="Calibri"/>
                <a:ea typeface="Calibri"/>
                <a:cs typeface="Calibri"/>
                <a:sym typeface="Calibri"/>
              </a:endParaRPr>
            </a:p>
            <a:p>
              <a:pPr marL="0" marR="0" lvl="0" indent="0" algn="ctr" rtl="1">
                <a:lnSpc>
                  <a:spcPct val="90000"/>
                </a:lnSpc>
                <a:spcBef>
                  <a:spcPts val="630"/>
                </a:spcBef>
                <a:spcAft>
                  <a:spcPts val="0"/>
                </a:spcAft>
                <a:buClr>
                  <a:schemeClr val="lt1"/>
                </a:buClr>
                <a:buSzPct val="25000"/>
                <a:buFont typeface="Cabin"/>
                <a:buNone/>
              </a:pPr>
              <a:r>
                <a:rPr lang="en-US" sz="2000" b="0" i="0" u="sng" strike="noStrike" cap="none" dirty="0">
                  <a:solidFill>
                    <a:schemeClr val="tx1"/>
                  </a:solidFill>
                  <a:latin typeface="Cabin"/>
                  <a:ea typeface="Cabin"/>
                  <a:cs typeface="Cabin"/>
                  <a:sym typeface="Cabin"/>
                </a:rPr>
                <a:t>What is </a:t>
              </a:r>
              <a:r>
                <a:rPr lang="en-US" sz="2000" b="1" i="0" u="sng" strike="noStrike" cap="none" dirty="0">
                  <a:solidFill>
                    <a:schemeClr val="tx1"/>
                  </a:solidFill>
                  <a:latin typeface="Cabin"/>
                  <a:ea typeface="Cabin"/>
                  <a:cs typeface="Cabin"/>
                  <a:sym typeface="Cabin"/>
                </a:rPr>
                <a:t>Normal flora?</a:t>
              </a:r>
            </a:p>
            <a:p>
              <a:pPr marL="0" marR="0" lvl="0" indent="0" algn="ctr" rtl="1">
                <a:lnSpc>
                  <a:spcPct val="90000"/>
                </a:lnSpc>
                <a:spcBef>
                  <a:spcPts val="700"/>
                </a:spcBef>
                <a:spcAft>
                  <a:spcPts val="0"/>
                </a:spcAft>
                <a:buClr>
                  <a:schemeClr val="lt1"/>
                </a:buClr>
                <a:buSzPct val="25000"/>
                <a:buFont typeface="Cabin"/>
                <a:buNone/>
              </a:pPr>
              <a:r>
                <a:rPr lang="en-US" sz="1600" b="0" i="0" u="none" strike="noStrike" cap="none" dirty="0">
                  <a:solidFill>
                    <a:schemeClr val="tx1"/>
                  </a:solidFill>
                  <a:latin typeface="Cabin"/>
                  <a:ea typeface="Cabin"/>
                  <a:cs typeface="Cabin"/>
                  <a:sym typeface="Cabin"/>
                </a:rPr>
                <a:t>They are a population of microorganisms that are frequently found on the skin ,mucous and other sites in </a:t>
              </a:r>
              <a:r>
                <a:rPr lang="en-US" sz="1600" b="0" i="0" u="none" strike="noStrike" cap="none" dirty="0">
                  <a:solidFill>
                    <a:srgbClr val="FF0000"/>
                  </a:solidFill>
                  <a:latin typeface="Cabin"/>
                  <a:ea typeface="Cabin"/>
                  <a:cs typeface="Cabin"/>
                  <a:sym typeface="Cabin"/>
                </a:rPr>
                <a:t>a normal healthy individual.</a:t>
              </a:r>
            </a:p>
            <a:p>
              <a:pPr marL="0" marR="0" lvl="0" indent="0" algn="ctr" rtl="1">
                <a:lnSpc>
                  <a:spcPct val="90000"/>
                </a:lnSpc>
                <a:spcBef>
                  <a:spcPts val="560"/>
                </a:spcBef>
                <a:spcAft>
                  <a:spcPts val="0"/>
                </a:spcAft>
                <a:buClr>
                  <a:schemeClr val="lt1"/>
                </a:buClr>
                <a:buSzPct val="25000"/>
                <a:buFont typeface="Cabin"/>
                <a:buNone/>
              </a:pPr>
              <a:r>
                <a:rPr lang="en-US" sz="1600" b="0" i="0" u="none" strike="noStrike" cap="none" dirty="0">
                  <a:solidFill>
                    <a:srgbClr val="FF0000"/>
                  </a:solidFill>
                  <a:latin typeface="Cabin"/>
                  <a:ea typeface="Cabin"/>
                  <a:cs typeface="Cabin"/>
                  <a:sym typeface="Cabin"/>
                </a:rPr>
                <a:t>Some are found in association with humans and animals. The Majority are bacteria</a:t>
              </a:r>
              <a:r>
                <a:rPr lang="en-US" sz="1600" b="0" i="0" u="none" strike="noStrike" cap="none" dirty="0">
                  <a:solidFill>
                    <a:schemeClr val="lt1"/>
                  </a:solidFill>
                  <a:latin typeface="Cabin"/>
                  <a:ea typeface="Cabin"/>
                  <a:cs typeface="Cabin"/>
                  <a:sym typeface="Cabin"/>
                </a:rPr>
                <a:t>.</a:t>
              </a:r>
            </a:p>
            <a:p>
              <a:pPr marL="285750" marR="0" lvl="0" indent="-285750" algn="ctr">
                <a:lnSpc>
                  <a:spcPct val="90000"/>
                </a:lnSpc>
                <a:spcBef>
                  <a:spcPts val="560"/>
                </a:spcBef>
                <a:spcAft>
                  <a:spcPts val="0"/>
                </a:spcAft>
                <a:buClr>
                  <a:schemeClr val="lt1"/>
                </a:buClr>
                <a:buSzPct val="25000"/>
                <a:buFont typeface="Arial" panose="020B0604020202020204" pitchFamily="34" charset="0"/>
                <a:buChar char="•"/>
              </a:pPr>
              <a:r>
                <a:rPr lang="en-US" sz="1600" b="0" i="0" u="none" strike="noStrike" cap="none" dirty="0">
                  <a:solidFill>
                    <a:schemeClr val="tx1"/>
                  </a:solidFill>
                  <a:latin typeface="Cabin"/>
                  <a:ea typeface="Cabin"/>
                  <a:cs typeface="Cabin"/>
                  <a:sym typeface="Cabin"/>
                </a:rPr>
                <a:t>Has symbolic relationship with the host.</a:t>
              </a:r>
            </a:p>
            <a:p>
              <a:pPr marL="285750" marR="0" lvl="0" indent="-285750" algn="ctr">
                <a:lnSpc>
                  <a:spcPct val="90000"/>
                </a:lnSpc>
                <a:spcBef>
                  <a:spcPts val="560"/>
                </a:spcBef>
                <a:spcAft>
                  <a:spcPts val="0"/>
                </a:spcAft>
                <a:buClr>
                  <a:schemeClr val="lt1"/>
                </a:buClr>
                <a:buSzPct val="25000"/>
                <a:buFont typeface="Arial" panose="020B0604020202020204" pitchFamily="34" charset="0"/>
                <a:buChar char="•"/>
              </a:pPr>
              <a:r>
                <a:rPr lang="en-US" sz="1600" b="0" i="0" u="none" strike="noStrike" cap="none" dirty="0">
                  <a:solidFill>
                    <a:schemeClr val="tx1"/>
                  </a:solidFill>
                  <a:latin typeface="Cabin"/>
                  <a:ea typeface="Cabin"/>
                  <a:cs typeface="Cabin"/>
                  <a:sym typeface="Cabin"/>
                </a:rPr>
                <a:t>Subject to constant changes.</a:t>
              </a:r>
            </a:p>
            <a:p>
              <a:pPr marL="285750" marR="0" lvl="0" indent="-285750" algn="ctr">
                <a:lnSpc>
                  <a:spcPct val="90000"/>
                </a:lnSpc>
                <a:spcBef>
                  <a:spcPts val="560"/>
                </a:spcBef>
                <a:spcAft>
                  <a:spcPts val="0"/>
                </a:spcAft>
                <a:buClr>
                  <a:schemeClr val="lt1"/>
                </a:buClr>
                <a:buSzPct val="25000"/>
                <a:buFont typeface="Arial" panose="020B0604020202020204" pitchFamily="34" charset="0"/>
                <a:buChar char="•"/>
              </a:pPr>
              <a:r>
                <a:rPr lang="en-US" sz="1600" b="0" i="0" u="none" strike="noStrike" cap="none" dirty="0">
                  <a:solidFill>
                    <a:schemeClr val="tx1"/>
                  </a:solidFill>
                  <a:latin typeface="Cabin"/>
                  <a:ea typeface="Cabin"/>
                  <a:cs typeface="Cabin"/>
                  <a:sym typeface="Cabin"/>
                </a:rPr>
                <a:t>Altered by antimicrobial agents</a:t>
              </a:r>
              <a:r>
                <a:rPr lang="en-US" sz="1600" b="0" i="0" u="none" strike="noStrike" cap="none" dirty="0">
                  <a:solidFill>
                    <a:schemeClr val="lt1"/>
                  </a:solidFill>
                  <a:latin typeface="Cabin"/>
                  <a:ea typeface="Cabin"/>
                  <a:cs typeface="Cabin"/>
                  <a:sym typeface="Cabin"/>
                </a:rPr>
                <a:t>.</a:t>
              </a:r>
            </a:p>
          </p:txBody>
        </p:sp>
        <p:sp>
          <p:nvSpPr>
            <p:cNvPr id="125" name="Shape 125"/>
            <p:cNvSpPr/>
            <p:nvPr/>
          </p:nvSpPr>
          <p:spPr>
            <a:xfrm>
              <a:off x="5288691" y="0"/>
              <a:ext cx="5288691" cy="3225113"/>
            </a:xfrm>
            <a:prstGeom prst="round1Rect">
              <a:avLst>
                <a:gd name="adj" fmla="val 16667"/>
              </a:avLst>
            </a:prstGeom>
            <a:solidFill>
              <a:srgbClr val="9FC5E8"/>
            </a:solidFill>
            <a:ln>
              <a:noFill/>
            </a:ln>
            <a:effectLst>
              <a:outerShdw blurRad="57150" dist="19050" dir="5400000" algn="ctr" rotWithShape="0">
                <a:srgbClr val="000000">
                  <a:alpha val="62745"/>
                </a:srgbClr>
              </a:outerShdw>
            </a:effectLst>
          </p:spPr>
          <p:txBody>
            <a:bodyPr wrap="square" lIns="91425" tIns="91425" rIns="91425" bIns="91425" anchor="ctr" anchorCtr="0">
              <a:noAutofit/>
            </a:bodyPr>
            <a:lstStyle/>
            <a:p>
              <a:pPr lvl="0">
                <a:spcBef>
                  <a:spcPts val="0"/>
                </a:spcBef>
                <a:buNone/>
              </a:pPr>
              <a:endParaRPr/>
            </a:p>
          </p:txBody>
        </p:sp>
        <p:sp>
          <p:nvSpPr>
            <p:cNvPr id="126" name="Shape 126"/>
            <p:cNvSpPr txBox="1"/>
            <p:nvPr/>
          </p:nvSpPr>
          <p:spPr>
            <a:xfrm>
              <a:off x="5288691" y="0"/>
              <a:ext cx="5288691" cy="2418835"/>
            </a:xfrm>
            <a:prstGeom prst="rect">
              <a:avLst/>
            </a:prstGeom>
            <a:solidFill>
              <a:srgbClr val="9FC5E8"/>
            </a:solidFill>
            <a:ln>
              <a:noFill/>
            </a:ln>
          </p:spPr>
          <p:txBody>
            <a:bodyPr wrap="square" lIns="142225" tIns="142225" rIns="142225" bIns="142225" anchor="ctr" anchorCtr="0">
              <a:noAutofit/>
            </a:bodyPr>
            <a:lstStyle/>
            <a:p>
              <a:pPr marL="0" marR="0" lvl="0" indent="0" algn="ctr" rtl="1">
                <a:lnSpc>
                  <a:spcPct val="90000"/>
                </a:lnSpc>
                <a:spcBef>
                  <a:spcPts val="0"/>
                </a:spcBef>
                <a:spcAft>
                  <a:spcPts val="0"/>
                </a:spcAft>
                <a:buClr>
                  <a:schemeClr val="dk1"/>
                </a:buClr>
                <a:buFont typeface="Calibri"/>
                <a:buNone/>
              </a:pPr>
              <a:endParaRPr sz="2000" b="1" i="0" u="none" strike="noStrike" cap="none" dirty="0">
                <a:solidFill>
                  <a:schemeClr val="lt1"/>
                </a:solidFill>
                <a:latin typeface="Cabin"/>
                <a:ea typeface="Cabin"/>
                <a:cs typeface="Cabin"/>
                <a:sym typeface="Cabin"/>
              </a:endParaRPr>
            </a:p>
            <a:p>
              <a:pPr marL="0" marR="0" lvl="0" indent="0" algn="ctr" rtl="1">
                <a:lnSpc>
                  <a:spcPct val="90000"/>
                </a:lnSpc>
                <a:spcBef>
                  <a:spcPts val="700"/>
                </a:spcBef>
                <a:spcAft>
                  <a:spcPts val="0"/>
                </a:spcAft>
                <a:buClr>
                  <a:schemeClr val="lt1"/>
                </a:buClr>
                <a:buSzPct val="25000"/>
                <a:buFont typeface="Cabin"/>
                <a:buNone/>
              </a:pPr>
              <a:r>
                <a:rPr lang="en-US" sz="2000" b="1" i="0" u="sng" strike="noStrike" cap="none" dirty="0">
                  <a:solidFill>
                    <a:schemeClr val="tx1"/>
                  </a:solidFill>
                  <a:latin typeface="Cabin"/>
                  <a:ea typeface="Cabin"/>
                  <a:cs typeface="Cabin"/>
                  <a:sym typeface="Cabin"/>
                </a:rPr>
                <a:t>Origin of Normal Flora:</a:t>
              </a:r>
            </a:p>
            <a:p>
              <a:pPr marL="0" marR="0" lvl="0" indent="0" algn="ctr" rtl="1">
                <a:lnSpc>
                  <a:spcPct val="90000"/>
                </a:lnSpc>
                <a:spcBef>
                  <a:spcPts val="700"/>
                </a:spcBef>
                <a:spcAft>
                  <a:spcPts val="0"/>
                </a:spcAft>
                <a:buClr>
                  <a:schemeClr val="dk1"/>
                </a:buClr>
                <a:buSzPct val="25000"/>
                <a:buFont typeface="Noto Sans Symbols"/>
                <a:buNone/>
              </a:pPr>
              <a:r>
                <a:rPr lang="en-US" sz="1600" b="1" i="0" u="none" strike="noStrike" cap="none" dirty="0">
                  <a:solidFill>
                    <a:schemeClr val="dk1"/>
                  </a:solidFill>
                  <a:latin typeface="Calibri"/>
                  <a:ea typeface="Calibri"/>
                  <a:cs typeface="Calibri"/>
                  <a:sym typeface="Calibri"/>
                </a:rPr>
                <a:t>1) Newborn is </a:t>
              </a:r>
              <a:r>
                <a:rPr lang="en-US" sz="1600" b="1" i="0" u="none" strike="noStrike" cap="none" dirty="0">
                  <a:solidFill>
                    <a:srgbClr val="FF0000"/>
                  </a:solidFill>
                  <a:latin typeface="Calibri"/>
                  <a:ea typeface="Calibri"/>
                  <a:cs typeface="Calibri"/>
                  <a:sym typeface="Calibri"/>
                </a:rPr>
                <a:t>sterile</a:t>
              </a:r>
              <a:r>
                <a:rPr lang="en-US" sz="1600" b="1" i="0" u="none" strike="noStrike" cap="none" dirty="0">
                  <a:solidFill>
                    <a:schemeClr val="dk1"/>
                  </a:solidFill>
                  <a:latin typeface="Calibri"/>
                  <a:ea typeface="Calibri"/>
                  <a:cs typeface="Calibri"/>
                  <a:sym typeface="Calibri"/>
                </a:rPr>
                <a:t> in uterus.</a:t>
              </a:r>
            </a:p>
            <a:p>
              <a:pPr marL="0" marR="0" lvl="0" indent="0" algn="ctr" rtl="1">
                <a:lnSpc>
                  <a:spcPct val="90000"/>
                </a:lnSpc>
                <a:spcBef>
                  <a:spcPts val="560"/>
                </a:spcBef>
                <a:spcAft>
                  <a:spcPts val="0"/>
                </a:spcAft>
                <a:buClr>
                  <a:schemeClr val="dk1"/>
                </a:buClr>
                <a:buSzPct val="25000"/>
                <a:buFont typeface="Calibri"/>
                <a:buNone/>
              </a:pPr>
              <a:r>
                <a:rPr lang="en-US" sz="1600" b="1" i="0" u="none" strike="noStrike" cap="none" dirty="0">
                  <a:solidFill>
                    <a:schemeClr val="dk1"/>
                  </a:solidFill>
                  <a:latin typeface="Calibri"/>
                  <a:ea typeface="Calibri"/>
                  <a:cs typeface="Calibri"/>
                  <a:sym typeface="Calibri"/>
                </a:rPr>
                <a:t>2) After birth , newborn is exposed to flora of </a:t>
              </a:r>
              <a:r>
                <a:rPr lang="en-US" sz="1600" b="1" i="0" u="none" strike="noStrike" cap="none" dirty="0">
                  <a:solidFill>
                    <a:srgbClr val="FF0000"/>
                  </a:solidFill>
                  <a:latin typeface="Calibri"/>
                  <a:ea typeface="Calibri"/>
                  <a:cs typeface="Calibri"/>
                  <a:sym typeface="Calibri"/>
                </a:rPr>
                <a:t>mother’s genital tract, skin, respiratory tract, </a:t>
              </a:r>
              <a:r>
                <a:rPr lang="en-US" sz="1600" b="1" i="0" u="none" strike="noStrike" cap="none" dirty="0">
                  <a:solidFill>
                    <a:schemeClr val="dk1"/>
                  </a:solidFill>
                  <a:latin typeface="Calibri"/>
                  <a:ea typeface="Calibri"/>
                  <a:cs typeface="Calibri"/>
                  <a:sym typeface="Calibri"/>
                </a:rPr>
                <a:t>flora of those handling him , and the organisms in the environment. </a:t>
              </a:r>
            </a:p>
          </p:txBody>
        </p:sp>
        <p:sp>
          <p:nvSpPr>
            <p:cNvPr id="127" name="Shape 127"/>
            <p:cNvSpPr/>
            <p:nvPr/>
          </p:nvSpPr>
          <p:spPr>
            <a:xfrm rot="10800000">
              <a:off x="0" y="3225113"/>
              <a:ext cx="5288691" cy="3225113"/>
            </a:xfrm>
            <a:prstGeom prst="round1Rect">
              <a:avLst>
                <a:gd name="adj" fmla="val 16667"/>
              </a:avLst>
            </a:prstGeom>
            <a:solidFill>
              <a:srgbClr val="9FC5E8"/>
            </a:solidFill>
            <a:ln>
              <a:noFill/>
            </a:ln>
            <a:effectLst>
              <a:outerShdw blurRad="57150" dist="19050" dir="5400000" algn="ctr" rotWithShape="0">
                <a:srgbClr val="000000">
                  <a:alpha val="62745"/>
                </a:srgbClr>
              </a:outerShdw>
            </a:effectLst>
          </p:spPr>
          <p:txBody>
            <a:bodyPr wrap="square" lIns="91425" tIns="91425" rIns="91425" bIns="91425" anchor="ctr" anchorCtr="0">
              <a:noAutofit/>
            </a:bodyPr>
            <a:lstStyle/>
            <a:p>
              <a:pPr lvl="0">
                <a:spcBef>
                  <a:spcPts val="0"/>
                </a:spcBef>
                <a:buNone/>
              </a:pPr>
              <a:endParaRPr/>
            </a:p>
          </p:txBody>
        </p:sp>
        <p:sp>
          <p:nvSpPr>
            <p:cNvPr id="128" name="Shape 128"/>
            <p:cNvSpPr txBox="1"/>
            <p:nvPr/>
          </p:nvSpPr>
          <p:spPr>
            <a:xfrm>
              <a:off x="0" y="4031391"/>
              <a:ext cx="5288691" cy="2418835"/>
            </a:xfrm>
            <a:prstGeom prst="rect">
              <a:avLst/>
            </a:prstGeom>
            <a:solidFill>
              <a:srgbClr val="9FC5E8"/>
            </a:solidFill>
            <a:ln>
              <a:noFill/>
            </a:ln>
          </p:spPr>
          <p:txBody>
            <a:bodyPr wrap="square" lIns="113775" tIns="113775" rIns="113775" bIns="113775" anchor="ctr" anchorCtr="0">
              <a:noAutofit/>
            </a:bodyPr>
            <a:lstStyle/>
            <a:p>
              <a:pPr marL="0" marR="0" lvl="0" indent="0" algn="ctr" rtl="1">
                <a:lnSpc>
                  <a:spcPct val="90000"/>
                </a:lnSpc>
                <a:spcBef>
                  <a:spcPts val="0"/>
                </a:spcBef>
                <a:spcAft>
                  <a:spcPts val="0"/>
                </a:spcAft>
                <a:buClr>
                  <a:schemeClr val="lt1"/>
                </a:buClr>
                <a:buSzPct val="25000"/>
                <a:buFont typeface="Cabin"/>
                <a:buNone/>
              </a:pPr>
              <a:r>
                <a:rPr lang="en-US" sz="1600" b="1" i="0" u="sng" strike="noStrike" cap="none" dirty="0">
                  <a:solidFill>
                    <a:schemeClr val="tx1"/>
                  </a:solidFill>
                  <a:latin typeface="Cabin"/>
                  <a:ea typeface="Cabin"/>
                  <a:cs typeface="Cabin"/>
                  <a:sym typeface="Cabin"/>
                </a:rPr>
                <a:t>Beneficial Effects of Normal Flora</a:t>
              </a:r>
            </a:p>
            <a:p>
              <a:pPr marL="0" marR="0" lvl="0" indent="0" algn="ctr" rtl="1">
                <a:lnSpc>
                  <a:spcPct val="90000"/>
                </a:lnSpc>
                <a:spcBef>
                  <a:spcPts val="560"/>
                </a:spcBef>
                <a:spcAft>
                  <a:spcPts val="0"/>
                </a:spcAft>
                <a:buClr>
                  <a:schemeClr val="lt1"/>
                </a:buClr>
                <a:buSzPct val="25000"/>
                <a:buFont typeface="Cabin"/>
                <a:buNone/>
              </a:pPr>
              <a:r>
                <a:rPr lang="en-US" sz="1600" b="0" i="0" u="none" strike="noStrike" cap="none" dirty="0">
                  <a:solidFill>
                    <a:schemeClr val="tx1"/>
                  </a:solidFill>
                  <a:latin typeface="Cabin"/>
                  <a:ea typeface="Cabin"/>
                  <a:cs typeface="Cabin"/>
                  <a:sym typeface="Cabin"/>
                </a:rPr>
                <a:t>1- I</a:t>
              </a:r>
              <a:r>
                <a:rPr lang="en-US" sz="1600" b="1" i="0" u="none" strike="noStrike" cap="none" dirty="0">
                  <a:solidFill>
                    <a:schemeClr val="tx1"/>
                  </a:solidFill>
                  <a:latin typeface="Cabin"/>
                  <a:ea typeface="Cabin"/>
                  <a:cs typeface="Cabin"/>
                  <a:sym typeface="Cabin"/>
                </a:rPr>
                <a:t>mmunostimulation</a:t>
              </a:r>
              <a:r>
                <a:rPr lang="en-US" sz="1600" b="0" i="0" u="none" strike="noStrike" cap="none" dirty="0">
                  <a:solidFill>
                    <a:schemeClr val="tx1"/>
                  </a:solidFill>
                  <a:latin typeface="Cabin"/>
                  <a:ea typeface="Cabin"/>
                  <a:cs typeface="Cabin"/>
                  <a:sym typeface="Cabin"/>
                </a:rPr>
                <a:t> (</a:t>
              </a:r>
              <a:r>
                <a:rPr lang="en-US" sz="1600" b="0" i="1" u="none" strike="noStrike" cap="none" dirty="0">
                  <a:solidFill>
                    <a:schemeClr val="tx1"/>
                  </a:solidFill>
                  <a:latin typeface="Cabin"/>
                  <a:ea typeface="Cabin"/>
                  <a:cs typeface="Cabin"/>
                  <a:sym typeface="Cabin"/>
                </a:rPr>
                <a:t>antibody production</a:t>
              </a:r>
              <a:r>
                <a:rPr lang="en-US" sz="1600" b="0" i="0" u="none" strike="noStrike" cap="none" dirty="0">
                  <a:solidFill>
                    <a:schemeClr val="tx1"/>
                  </a:solidFill>
                  <a:latin typeface="Cabin"/>
                  <a:ea typeface="Cabin"/>
                  <a:cs typeface="Cabin"/>
                  <a:sym typeface="Cabin"/>
                </a:rPr>
                <a:t>)</a:t>
              </a:r>
            </a:p>
            <a:p>
              <a:pPr marL="0" marR="0" lvl="0" indent="0" algn="ctr" rtl="1">
                <a:lnSpc>
                  <a:spcPct val="90000"/>
                </a:lnSpc>
                <a:spcBef>
                  <a:spcPts val="560"/>
                </a:spcBef>
                <a:spcAft>
                  <a:spcPts val="0"/>
                </a:spcAft>
                <a:buClr>
                  <a:schemeClr val="lt1"/>
                </a:buClr>
                <a:buSzPct val="25000"/>
                <a:buFont typeface="Cabin"/>
                <a:buNone/>
              </a:pPr>
              <a:r>
                <a:rPr lang="en-US" sz="1600" b="0" i="0" u="none" strike="noStrike" cap="none" dirty="0">
                  <a:solidFill>
                    <a:schemeClr val="tx1"/>
                  </a:solidFill>
                  <a:latin typeface="Cabin"/>
                  <a:ea typeface="Cabin"/>
                  <a:cs typeface="Cabin"/>
                  <a:sym typeface="Cabin"/>
                </a:rPr>
                <a:t> 2- </a:t>
              </a:r>
              <a:r>
                <a:rPr lang="en-US" sz="1600" b="1" i="0" u="none" strike="noStrike" cap="none" dirty="0">
                  <a:solidFill>
                    <a:schemeClr val="tx1"/>
                  </a:solidFill>
                  <a:latin typeface="Cabin"/>
                  <a:ea typeface="Cabin"/>
                  <a:cs typeface="Cabin"/>
                  <a:sym typeface="Cabin"/>
                </a:rPr>
                <a:t>Exclusionary effect </a:t>
              </a:r>
              <a:r>
                <a:rPr lang="en-US" sz="1600" b="0" i="0" u="none" strike="noStrike" cap="none" dirty="0">
                  <a:solidFill>
                    <a:schemeClr val="tx1"/>
                  </a:solidFill>
                  <a:latin typeface="Cabin"/>
                  <a:ea typeface="Cabin"/>
                  <a:cs typeface="Cabin"/>
                  <a:sym typeface="Cabin"/>
                </a:rPr>
                <a:t>(</a:t>
              </a:r>
              <a:r>
                <a:rPr lang="en-US" sz="1600" b="0" i="1" u="none" strike="noStrike" cap="none" dirty="0">
                  <a:solidFill>
                    <a:schemeClr val="tx1"/>
                  </a:solidFill>
                  <a:latin typeface="Cabin"/>
                  <a:ea typeface="Cabin"/>
                  <a:cs typeface="Cabin"/>
                  <a:sym typeface="Cabin"/>
                </a:rPr>
                <a:t>vacuum effect </a:t>
              </a:r>
              <a:r>
                <a:rPr lang="en-US" sz="1600" b="0" i="0" u="none" strike="noStrike" cap="none" dirty="0">
                  <a:solidFill>
                    <a:schemeClr val="tx1"/>
                  </a:solidFill>
                  <a:latin typeface="Cabin"/>
                  <a:ea typeface="Cabin"/>
                  <a:cs typeface="Cabin"/>
                  <a:sym typeface="Cabin"/>
                </a:rPr>
                <a:t>) and protection from external invaders. </a:t>
              </a:r>
              <a:r>
                <a:rPr lang="ar-SA" sz="1600" b="0" i="0" u="none" strike="noStrike" cap="none" dirty="0">
                  <a:solidFill>
                    <a:schemeClr val="tx1"/>
                  </a:solidFill>
                  <a:latin typeface="Cabin"/>
                  <a:ea typeface="Cabin"/>
                  <a:cs typeface="Cabin"/>
                  <a:sym typeface="Cabin"/>
                </a:rPr>
                <a:t>زي حرس الحدود</a:t>
              </a:r>
              <a:endParaRPr lang="en-US" sz="1600" b="0" i="0" u="none" strike="noStrike" cap="none" dirty="0">
                <a:solidFill>
                  <a:schemeClr val="tx1"/>
                </a:solidFill>
                <a:latin typeface="Cabin"/>
                <a:ea typeface="Cabin"/>
                <a:cs typeface="Cabin"/>
                <a:sym typeface="Cabin"/>
              </a:endParaRPr>
            </a:p>
            <a:p>
              <a:pPr marL="0" marR="0" lvl="0" indent="0" algn="ctr" rtl="1">
                <a:lnSpc>
                  <a:spcPct val="90000"/>
                </a:lnSpc>
                <a:spcBef>
                  <a:spcPts val="560"/>
                </a:spcBef>
                <a:spcAft>
                  <a:spcPts val="0"/>
                </a:spcAft>
                <a:buClr>
                  <a:schemeClr val="lt1"/>
                </a:buClr>
                <a:buSzPct val="25000"/>
                <a:buFont typeface="Arial"/>
                <a:buNone/>
              </a:pPr>
              <a:r>
                <a:rPr lang="en-US" sz="1600" b="0" i="0" u="none" strike="noStrike" cap="none" dirty="0">
                  <a:solidFill>
                    <a:schemeClr val="tx1"/>
                  </a:solidFill>
                  <a:latin typeface="Cabin"/>
                  <a:ea typeface="Cabin"/>
                  <a:cs typeface="Cabin"/>
                  <a:sym typeface="Cabin"/>
                </a:rPr>
                <a:t>3- </a:t>
              </a:r>
              <a:r>
                <a:rPr lang="en-US" sz="1600" b="1" i="0" u="none" strike="noStrike" cap="none" dirty="0">
                  <a:solidFill>
                    <a:schemeClr val="tx1"/>
                  </a:solidFill>
                  <a:latin typeface="Cabin"/>
                  <a:ea typeface="Cabin"/>
                  <a:cs typeface="Cabin"/>
                  <a:sym typeface="Cabin"/>
                </a:rPr>
                <a:t>Antagonize</a:t>
              </a:r>
              <a:r>
                <a:rPr lang="en-US" sz="1600" b="0" i="0" u="none" strike="noStrike" cap="none" dirty="0">
                  <a:solidFill>
                    <a:schemeClr val="tx1"/>
                  </a:solidFill>
                  <a:latin typeface="Cabin"/>
                  <a:ea typeface="Cabin"/>
                  <a:cs typeface="Cabin"/>
                  <a:sym typeface="Cabin"/>
                </a:rPr>
                <a:t> other bacteria through the production of substances that inhibit or kill non-indigenous bacteria.</a:t>
              </a:r>
            </a:p>
            <a:p>
              <a:pPr marL="0" marR="0" lvl="0" indent="0" algn="ctr" rtl="1">
                <a:lnSpc>
                  <a:spcPct val="90000"/>
                </a:lnSpc>
                <a:spcBef>
                  <a:spcPts val="560"/>
                </a:spcBef>
                <a:spcAft>
                  <a:spcPts val="0"/>
                </a:spcAft>
                <a:buClr>
                  <a:schemeClr val="lt1"/>
                </a:buClr>
                <a:buSzPct val="25000"/>
                <a:buFont typeface="Arial"/>
                <a:buNone/>
              </a:pPr>
              <a:r>
                <a:rPr lang="en-US" sz="1600" b="0" i="0" u="none" strike="noStrike" cap="none" dirty="0">
                  <a:solidFill>
                    <a:schemeClr val="tx1"/>
                  </a:solidFill>
                  <a:latin typeface="Cabin"/>
                  <a:ea typeface="Cabin"/>
                  <a:cs typeface="Cabin"/>
                  <a:sym typeface="Cabin"/>
                </a:rPr>
                <a:t>4-</a:t>
              </a:r>
              <a:r>
                <a:rPr lang="en-US" sz="1600" b="1" i="0" u="none" strike="noStrike" cap="none" dirty="0">
                  <a:solidFill>
                    <a:schemeClr val="tx1"/>
                  </a:solidFill>
                  <a:latin typeface="Cabin"/>
                  <a:ea typeface="Cabin"/>
                  <a:cs typeface="Cabin"/>
                  <a:sym typeface="Cabin"/>
                </a:rPr>
                <a:t>Production of essential nutrients </a:t>
              </a:r>
              <a:r>
                <a:rPr lang="en-US" sz="1600" b="0" i="0" u="none" strike="noStrike" cap="none" dirty="0">
                  <a:solidFill>
                    <a:schemeClr val="tx1"/>
                  </a:solidFill>
                  <a:latin typeface="Cabin"/>
                  <a:ea typeface="Cabin"/>
                  <a:cs typeface="Cabin"/>
                  <a:sym typeface="Cabin"/>
                </a:rPr>
                <a:t>(Vitamin K &amp; B) by some normal intestinal flora </a:t>
              </a:r>
              <a:r>
                <a:rPr lang="en-US" sz="1600" b="0" i="0" u="none" strike="noStrike" cap="none" dirty="0" err="1">
                  <a:solidFill>
                    <a:schemeClr val="tx1"/>
                  </a:solidFill>
                  <a:latin typeface="Cabin"/>
                  <a:ea typeface="Cabin"/>
                  <a:cs typeface="Cabin"/>
                  <a:sym typeface="Cabin"/>
                </a:rPr>
                <a:t>eg</a:t>
              </a:r>
              <a:r>
                <a:rPr lang="en-US" sz="1600" b="0" i="0" u="none" strike="noStrike" cap="none" dirty="0">
                  <a:solidFill>
                    <a:schemeClr val="tx1"/>
                  </a:solidFill>
                  <a:latin typeface="Cabin"/>
                  <a:ea typeface="Cabin"/>
                  <a:cs typeface="Cabin"/>
                  <a:sym typeface="Cabin"/>
                </a:rPr>
                <a:t>. </a:t>
              </a:r>
              <a:r>
                <a:rPr lang="en-US" sz="1600" b="0" i="1" u="none" strike="noStrike" cap="none" dirty="0" err="1">
                  <a:solidFill>
                    <a:schemeClr val="tx1"/>
                  </a:solidFill>
                  <a:latin typeface="Cabin"/>
                  <a:ea typeface="Cabin"/>
                  <a:cs typeface="Cabin"/>
                  <a:sym typeface="Cabin"/>
                </a:rPr>
                <a:t>Eschericia</a:t>
              </a:r>
              <a:r>
                <a:rPr lang="en-US" sz="1600" b="0" i="1" u="none" strike="noStrike" cap="none" dirty="0">
                  <a:solidFill>
                    <a:schemeClr val="tx1"/>
                  </a:solidFill>
                  <a:latin typeface="Cabin"/>
                  <a:ea typeface="Cabin"/>
                  <a:cs typeface="Cabin"/>
                  <a:sym typeface="Cabin"/>
                </a:rPr>
                <a:t> coli ( E.coli).</a:t>
              </a:r>
            </a:p>
            <a:p>
              <a:pPr marL="0" marR="0" lvl="0" indent="0" algn="ctr" rtl="1">
                <a:lnSpc>
                  <a:spcPct val="90000"/>
                </a:lnSpc>
                <a:spcBef>
                  <a:spcPts val="560"/>
                </a:spcBef>
                <a:spcAft>
                  <a:spcPts val="0"/>
                </a:spcAft>
                <a:buClr>
                  <a:schemeClr val="dk1"/>
                </a:buClr>
                <a:buFont typeface="Arial"/>
                <a:buNone/>
              </a:pPr>
              <a:endParaRPr sz="1600" b="0" i="0" u="none" strike="noStrike" cap="none" dirty="0">
                <a:solidFill>
                  <a:schemeClr val="tx1"/>
                </a:solidFill>
                <a:latin typeface="Cabin"/>
                <a:ea typeface="Cabin"/>
                <a:cs typeface="Cabin"/>
                <a:sym typeface="Cabin"/>
              </a:endParaRPr>
            </a:p>
            <a:p>
              <a:pPr marL="0" marR="0" lvl="0" indent="0" algn="ctr" rtl="1">
                <a:lnSpc>
                  <a:spcPct val="90000"/>
                </a:lnSpc>
                <a:spcBef>
                  <a:spcPts val="560"/>
                </a:spcBef>
                <a:spcAft>
                  <a:spcPts val="0"/>
                </a:spcAft>
                <a:buClr>
                  <a:schemeClr val="dk1"/>
                </a:buClr>
                <a:buFont typeface="Calibri"/>
                <a:buNone/>
              </a:pPr>
              <a:endParaRPr sz="1100" b="0" i="0" u="none" strike="noStrike" cap="none" dirty="0">
                <a:solidFill>
                  <a:schemeClr val="tx1"/>
                </a:solidFill>
                <a:latin typeface="Calibri"/>
                <a:ea typeface="Calibri"/>
                <a:cs typeface="Calibri"/>
                <a:sym typeface="Calibri"/>
              </a:endParaRPr>
            </a:p>
          </p:txBody>
        </p:sp>
        <p:sp>
          <p:nvSpPr>
            <p:cNvPr id="129" name="Shape 129"/>
            <p:cNvSpPr/>
            <p:nvPr/>
          </p:nvSpPr>
          <p:spPr>
            <a:xfrm rot="5400000">
              <a:off x="6320480" y="2193324"/>
              <a:ext cx="3225113" cy="5288691"/>
            </a:xfrm>
            <a:prstGeom prst="round1Rect">
              <a:avLst>
                <a:gd name="adj" fmla="val 16667"/>
              </a:avLst>
            </a:prstGeom>
            <a:solidFill>
              <a:srgbClr val="9FC5E8"/>
            </a:solidFill>
            <a:ln>
              <a:noFill/>
            </a:ln>
            <a:effectLst>
              <a:outerShdw blurRad="57150" dist="19050" dir="5400000" algn="ctr" rotWithShape="0">
                <a:srgbClr val="000000">
                  <a:alpha val="62745"/>
                </a:srgbClr>
              </a:outerShdw>
            </a:effectLst>
          </p:spPr>
          <p:txBody>
            <a:bodyPr wrap="square" lIns="91425" tIns="91425" rIns="91425" bIns="91425" anchor="ctr" anchorCtr="0">
              <a:noAutofit/>
            </a:bodyPr>
            <a:lstStyle/>
            <a:p>
              <a:pPr lvl="0">
                <a:spcBef>
                  <a:spcPts val="0"/>
                </a:spcBef>
                <a:buNone/>
              </a:pPr>
              <a:endParaRPr/>
            </a:p>
          </p:txBody>
        </p:sp>
        <p:sp>
          <p:nvSpPr>
            <p:cNvPr id="130" name="Shape 130"/>
            <p:cNvSpPr txBox="1"/>
            <p:nvPr/>
          </p:nvSpPr>
          <p:spPr>
            <a:xfrm>
              <a:off x="5288691" y="4031391"/>
              <a:ext cx="5288691" cy="2418835"/>
            </a:xfrm>
            <a:prstGeom prst="rect">
              <a:avLst/>
            </a:prstGeom>
            <a:solidFill>
              <a:srgbClr val="9FC5E8"/>
            </a:solidFill>
            <a:ln>
              <a:noFill/>
            </a:ln>
          </p:spPr>
          <p:txBody>
            <a:bodyPr wrap="square" lIns="99550" tIns="99550" rIns="99550" bIns="99550" anchor="ctr" anchorCtr="0">
              <a:noAutofit/>
            </a:bodyPr>
            <a:lstStyle/>
            <a:p>
              <a:pPr marL="0" marR="0" lvl="0" indent="0" algn="ctr" rtl="1">
                <a:lnSpc>
                  <a:spcPct val="90000"/>
                </a:lnSpc>
                <a:spcBef>
                  <a:spcPts val="0"/>
                </a:spcBef>
                <a:spcAft>
                  <a:spcPts val="0"/>
                </a:spcAft>
                <a:buClr>
                  <a:schemeClr val="lt1"/>
                </a:buClr>
                <a:buSzPct val="25000"/>
                <a:buFont typeface="Cabin"/>
                <a:buNone/>
              </a:pPr>
              <a:r>
                <a:rPr lang="en-US" sz="1600" b="1" i="0" u="sng" strike="noStrike" cap="none" dirty="0">
                  <a:solidFill>
                    <a:schemeClr val="tx1"/>
                  </a:solidFill>
                  <a:latin typeface="Cabin"/>
                  <a:ea typeface="Cabin"/>
                  <a:cs typeface="Cabin"/>
                  <a:sym typeface="Cabin"/>
                </a:rPr>
                <a:t>Facts About Normal Flora</a:t>
              </a:r>
            </a:p>
            <a:p>
              <a:pPr marL="0" marR="0" lvl="0" indent="0" algn="ctr" rtl="1">
                <a:lnSpc>
                  <a:spcPct val="90000"/>
                </a:lnSpc>
                <a:spcBef>
                  <a:spcPts val="490"/>
                </a:spcBef>
                <a:spcAft>
                  <a:spcPts val="0"/>
                </a:spcAft>
                <a:buClr>
                  <a:schemeClr val="lt1"/>
                </a:buClr>
                <a:buSzPct val="25000"/>
                <a:buFont typeface="Cabin"/>
                <a:buNone/>
              </a:pPr>
              <a:r>
                <a:rPr lang="en-US" sz="1400" b="0" i="0" u="none" strike="noStrike" cap="none" dirty="0">
                  <a:solidFill>
                    <a:schemeClr val="tx1"/>
                  </a:solidFill>
                  <a:latin typeface="Cabin"/>
                  <a:ea typeface="Cabin"/>
                  <a:cs typeface="Cabin"/>
                  <a:sym typeface="Cabin"/>
                </a:rPr>
                <a:t>May be a </a:t>
              </a:r>
              <a:r>
                <a:rPr lang="en-US" sz="1400" b="1" i="0" u="none" strike="noStrike" cap="none" dirty="0">
                  <a:solidFill>
                    <a:schemeClr val="tx1"/>
                  </a:solidFill>
                  <a:latin typeface="Cabin"/>
                  <a:ea typeface="Cabin"/>
                  <a:cs typeface="Cabin"/>
                  <a:sym typeface="Cabin"/>
                </a:rPr>
                <a:t>source of </a:t>
              </a:r>
              <a:r>
                <a:rPr lang="en-US" sz="1400" b="1" i="0" u="none" strike="noStrike" cap="none" dirty="0">
                  <a:solidFill>
                    <a:srgbClr val="FF0000"/>
                  </a:solidFill>
                  <a:latin typeface="Cabin"/>
                  <a:ea typeface="Cabin"/>
                  <a:cs typeface="Cabin"/>
                  <a:sym typeface="Cabin"/>
                </a:rPr>
                <a:t>opportunistic infections </a:t>
              </a:r>
              <a:r>
                <a:rPr lang="en-US" sz="1400" b="0" i="0" u="none" strike="noStrike" cap="none" dirty="0">
                  <a:solidFill>
                    <a:schemeClr val="tx1"/>
                  </a:solidFill>
                  <a:latin typeface="Cabin"/>
                  <a:ea typeface="Cabin"/>
                  <a:cs typeface="Cabin"/>
                  <a:sym typeface="Cabin"/>
                </a:rPr>
                <a:t>in patients with impaired defense mechanisms. </a:t>
              </a:r>
              <a:r>
                <a:rPr lang="en-US" sz="1400" b="0" i="0" u="none" strike="noStrike" cap="none" dirty="0" err="1">
                  <a:solidFill>
                    <a:schemeClr val="tx1"/>
                  </a:solidFill>
                  <a:latin typeface="Cabin"/>
                  <a:ea typeface="Cabin"/>
                  <a:cs typeface="Cabin"/>
                  <a:sym typeface="Cabin"/>
                </a:rPr>
                <a:t>eg</a:t>
              </a:r>
              <a:r>
                <a:rPr lang="en-US" sz="1400" b="0" i="0" u="none" strike="noStrike" cap="none" dirty="0">
                  <a:solidFill>
                    <a:schemeClr val="tx1"/>
                  </a:solidFill>
                  <a:latin typeface="Cabin"/>
                  <a:ea typeface="Cabin"/>
                  <a:cs typeface="Cabin"/>
                  <a:sym typeface="Cabin"/>
                </a:rPr>
                <a:t>. </a:t>
              </a:r>
              <a:r>
                <a:rPr lang="en-US" sz="1400" b="0" i="1" u="none" strike="noStrike" cap="none" dirty="0">
                  <a:solidFill>
                    <a:schemeClr val="tx1"/>
                  </a:solidFill>
                  <a:latin typeface="Cabin"/>
                  <a:ea typeface="Cabin"/>
                  <a:cs typeface="Cabin"/>
                  <a:sym typeface="Cabin"/>
                </a:rPr>
                <a:t>Staphylococcus epidermidis &amp; E.coli</a:t>
              </a:r>
              <a:r>
                <a:rPr lang="en-US" sz="1400" b="0" i="0" u="none" strike="noStrike" cap="none" dirty="0">
                  <a:solidFill>
                    <a:schemeClr val="lt1"/>
                  </a:solidFill>
                  <a:latin typeface="Cabin"/>
                  <a:ea typeface="Cabin"/>
                  <a:cs typeface="Cabin"/>
                  <a:sym typeface="Cabin"/>
                </a:rPr>
                <a:t>. </a:t>
              </a:r>
              <a:r>
                <a:rPr lang="en-US" sz="1400" b="0" i="0" u="none" strike="noStrike" cap="none" dirty="0">
                  <a:solidFill>
                    <a:schemeClr val="accent1">
                      <a:lumMod val="50000"/>
                    </a:schemeClr>
                  </a:solidFill>
                  <a:latin typeface="Cabin"/>
                  <a:ea typeface="Cabin"/>
                  <a:cs typeface="Cabin"/>
                  <a:sym typeface="Cabin"/>
                </a:rPr>
                <a:t>Found in skin</a:t>
              </a:r>
            </a:p>
            <a:p>
              <a:pPr marL="0" marR="0" lvl="0" indent="0" algn="ctr" rtl="1">
                <a:lnSpc>
                  <a:spcPct val="90000"/>
                </a:lnSpc>
                <a:spcBef>
                  <a:spcPts val="490"/>
                </a:spcBef>
                <a:spcAft>
                  <a:spcPts val="0"/>
                </a:spcAft>
                <a:buClr>
                  <a:schemeClr val="lt1"/>
                </a:buClr>
                <a:buSzPct val="25000"/>
                <a:buFont typeface="Cabin"/>
                <a:buNone/>
              </a:pPr>
              <a:r>
                <a:rPr lang="en-US" sz="1400" b="0" i="0" u="none" strike="noStrike" cap="none" dirty="0">
                  <a:solidFill>
                    <a:schemeClr val="tx1"/>
                  </a:solidFill>
                  <a:latin typeface="Cabin"/>
                  <a:ea typeface="Cabin"/>
                  <a:cs typeface="Cabin"/>
                  <a:sym typeface="Cabin"/>
                </a:rPr>
                <a:t>Some may </a:t>
              </a:r>
              <a:r>
                <a:rPr lang="en-US" sz="1400" b="1" i="0" u="none" strike="noStrike" cap="none" dirty="0">
                  <a:solidFill>
                    <a:srgbClr val="FF0000"/>
                  </a:solidFill>
                  <a:latin typeface="Cabin"/>
                  <a:ea typeface="Cabin"/>
                  <a:cs typeface="Cabin"/>
                  <a:sym typeface="Cabin"/>
                </a:rPr>
                <a:t>cross react with normal tissue </a:t>
              </a:r>
              <a:r>
                <a:rPr lang="en-US" sz="1400" b="0" i="0" u="none" strike="noStrike" cap="none" dirty="0">
                  <a:solidFill>
                    <a:schemeClr val="tx1"/>
                  </a:solidFill>
                  <a:latin typeface="Cabin"/>
                  <a:ea typeface="Cabin"/>
                  <a:cs typeface="Cabin"/>
                  <a:sym typeface="Cabin"/>
                </a:rPr>
                <a:t>components ,</a:t>
              </a:r>
              <a:r>
                <a:rPr lang="en-US" sz="1400" b="0" i="0" u="none" strike="noStrike" cap="none" dirty="0" err="1">
                  <a:solidFill>
                    <a:schemeClr val="tx1"/>
                  </a:solidFill>
                  <a:latin typeface="Cabin"/>
                  <a:ea typeface="Cabin"/>
                  <a:cs typeface="Cabin"/>
                  <a:sym typeface="Cabin"/>
                </a:rPr>
                <a:t>eg</a:t>
              </a:r>
              <a:r>
                <a:rPr lang="en-US" sz="1400" b="0" i="0" u="none" strike="noStrike" cap="none" dirty="0">
                  <a:solidFill>
                    <a:schemeClr val="tx1"/>
                  </a:solidFill>
                  <a:latin typeface="Cabin"/>
                  <a:ea typeface="Cabin"/>
                  <a:cs typeface="Cabin"/>
                  <a:sym typeface="Cabin"/>
                </a:rPr>
                <a:t>. antibodies to various ABO group arise because of cross reaction between intestinal flora and the antigens of A &amp; B blood substances.</a:t>
              </a:r>
            </a:p>
            <a:p>
              <a:pPr marL="0" marR="0" lvl="0" indent="0" algn="ctr" rtl="1">
                <a:lnSpc>
                  <a:spcPct val="90000"/>
                </a:lnSpc>
                <a:spcBef>
                  <a:spcPts val="490"/>
                </a:spcBef>
                <a:spcAft>
                  <a:spcPts val="0"/>
                </a:spcAft>
                <a:buClr>
                  <a:schemeClr val="lt1"/>
                </a:buClr>
                <a:buSzPct val="25000"/>
                <a:buFont typeface="Cabin"/>
                <a:buNone/>
              </a:pPr>
              <a:r>
                <a:rPr lang="en-US" sz="1400" b="1" i="0" u="none" strike="noStrike" cap="none" dirty="0">
                  <a:solidFill>
                    <a:srgbClr val="FF0000"/>
                  </a:solidFill>
                  <a:latin typeface="Cabin"/>
                  <a:ea typeface="Cabin"/>
                  <a:cs typeface="Cabin"/>
                  <a:sym typeface="Cabin"/>
                </a:rPr>
                <a:t>Production of Carcinogens:</a:t>
              </a:r>
            </a:p>
            <a:p>
              <a:pPr marL="0" marR="0" lvl="0" indent="0" algn="ctr" rtl="1">
                <a:lnSpc>
                  <a:spcPct val="90000"/>
                </a:lnSpc>
                <a:spcBef>
                  <a:spcPts val="490"/>
                </a:spcBef>
                <a:spcAft>
                  <a:spcPts val="0"/>
                </a:spcAft>
                <a:buClr>
                  <a:schemeClr val="lt1"/>
                </a:buClr>
                <a:buSzPct val="25000"/>
                <a:buFont typeface="Arial"/>
                <a:buNone/>
              </a:pPr>
              <a:r>
                <a:rPr lang="en-US" sz="1400" i="0" u="none" strike="noStrike" cap="none" dirty="0">
                  <a:solidFill>
                    <a:schemeClr val="tx1"/>
                  </a:solidFill>
                  <a:latin typeface="Cabin"/>
                  <a:ea typeface="Cabin"/>
                  <a:cs typeface="Cabin"/>
                  <a:sym typeface="Cabin"/>
                </a:rPr>
                <a:t>Some normal flora may modify through their enzymes chemicals in our diets into carcinogens. </a:t>
              </a:r>
              <a:r>
                <a:rPr lang="en-US" sz="1400" i="0" u="none" strike="noStrike" cap="none" dirty="0" err="1">
                  <a:solidFill>
                    <a:schemeClr val="tx1"/>
                  </a:solidFill>
                  <a:latin typeface="Cabin"/>
                  <a:ea typeface="Cabin"/>
                  <a:cs typeface="Cabin"/>
                  <a:sym typeface="Cabin"/>
                </a:rPr>
                <a:t>eg</a:t>
              </a:r>
              <a:r>
                <a:rPr lang="en-US" sz="1400" i="0" u="none" strike="noStrike" cap="none" dirty="0">
                  <a:solidFill>
                    <a:schemeClr val="tx1"/>
                  </a:solidFill>
                  <a:latin typeface="Cabin"/>
                  <a:ea typeface="Cabin"/>
                  <a:cs typeface="Cabin"/>
                  <a:sym typeface="Cabin"/>
                </a:rPr>
                <a:t>. </a:t>
              </a:r>
              <a:r>
                <a:rPr lang="en-US" sz="1400" i="0" u="sng" strike="noStrike" cap="none" dirty="0">
                  <a:solidFill>
                    <a:schemeClr val="tx1"/>
                  </a:solidFill>
                  <a:latin typeface="Cabin"/>
                  <a:ea typeface="Cabin"/>
                  <a:cs typeface="Cabin"/>
                  <a:sym typeface="Cabin"/>
                </a:rPr>
                <a:t>artificial sweeteners </a:t>
              </a:r>
              <a:r>
                <a:rPr lang="en-US" sz="1400" i="0" u="none" strike="noStrike" cap="none" dirty="0">
                  <a:solidFill>
                    <a:schemeClr val="tx1"/>
                  </a:solidFill>
                  <a:latin typeface="Cabin"/>
                  <a:ea typeface="Cabin"/>
                  <a:cs typeface="Cabin"/>
                  <a:sym typeface="Cabin"/>
                </a:rPr>
                <a:t>may be enzymatically modified into bladder carcinogens.</a:t>
              </a:r>
            </a:p>
            <a:p>
              <a:pPr marL="0" marR="0" lvl="0" indent="0" algn="ctr" rtl="1">
                <a:lnSpc>
                  <a:spcPct val="90000"/>
                </a:lnSpc>
                <a:spcBef>
                  <a:spcPts val="490"/>
                </a:spcBef>
                <a:spcAft>
                  <a:spcPts val="0"/>
                </a:spcAft>
                <a:buClr>
                  <a:schemeClr val="lt1"/>
                </a:buClr>
                <a:buSzPct val="25000"/>
                <a:buFont typeface="Cabin"/>
                <a:buNone/>
              </a:pPr>
              <a:r>
                <a:rPr lang="en-US" sz="1400" b="1" i="0" u="none" strike="noStrike" cap="none" dirty="0">
                  <a:solidFill>
                    <a:schemeClr val="tx1"/>
                  </a:solidFill>
                  <a:latin typeface="Cabin"/>
                  <a:ea typeface="Cabin"/>
                  <a:cs typeface="Cabin"/>
                  <a:sym typeface="Cabin"/>
                </a:rPr>
                <a:t>Affected by </a:t>
              </a:r>
              <a:r>
                <a:rPr lang="en-US" sz="1400" b="0" i="0" u="none" strike="noStrike" cap="none" dirty="0">
                  <a:solidFill>
                    <a:schemeClr val="tx1"/>
                  </a:solidFill>
                  <a:latin typeface="Cabin"/>
                  <a:ea typeface="Cabin"/>
                  <a:cs typeface="Cabin"/>
                  <a:sym typeface="Cabin"/>
                </a:rPr>
                <a:t>antibiotics, tissue damage, mechanical procedures and diet change.</a:t>
              </a:r>
            </a:p>
            <a:p>
              <a:pPr marL="0" marR="0" lvl="0" indent="0" algn="ctr" rtl="1">
                <a:lnSpc>
                  <a:spcPct val="90000"/>
                </a:lnSpc>
                <a:spcBef>
                  <a:spcPts val="490"/>
                </a:spcBef>
                <a:spcAft>
                  <a:spcPts val="0"/>
                </a:spcAft>
                <a:buClr>
                  <a:schemeClr val="dk1"/>
                </a:buClr>
                <a:buFont typeface="Calibri"/>
                <a:buNone/>
              </a:pPr>
              <a:endParaRPr sz="1400" b="0" i="0" u="none" strike="noStrike" cap="none" dirty="0">
                <a:solidFill>
                  <a:schemeClr val="tx1"/>
                </a:solidFill>
                <a:latin typeface="Gentium Basic"/>
                <a:ea typeface="Gentium Basic"/>
                <a:cs typeface="Gentium Basic"/>
                <a:sym typeface="Gentium Basic"/>
              </a:endParaRPr>
            </a:p>
            <a:p>
              <a:pPr marL="0" marR="0" lvl="0" indent="0" algn="ctr" rtl="1">
                <a:lnSpc>
                  <a:spcPct val="90000"/>
                </a:lnSpc>
                <a:spcBef>
                  <a:spcPts val="490"/>
                </a:spcBef>
                <a:spcAft>
                  <a:spcPts val="0"/>
                </a:spcAft>
                <a:buClr>
                  <a:schemeClr val="dk1"/>
                </a:buClr>
                <a:buFont typeface="Calibri"/>
                <a:buNone/>
              </a:pPr>
              <a:endParaRPr sz="1400" b="0" i="0" u="none" strike="noStrike" cap="none" dirty="0">
                <a:solidFill>
                  <a:schemeClr val="lt1"/>
                </a:solidFill>
                <a:latin typeface="Calibri"/>
                <a:ea typeface="Calibri"/>
                <a:cs typeface="Calibri"/>
                <a:sym typeface="Calibri"/>
              </a:endParaRPr>
            </a:p>
          </p:txBody>
        </p:sp>
        <p:sp>
          <p:nvSpPr>
            <p:cNvPr id="131" name="Shape 131"/>
            <p:cNvSpPr/>
            <p:nvPr/>
          </p:nvSpPr>
          <p:spPr>
            <a:xfrm>
              <a:off x="4111802" y="2570205"/>
              <a:ext cx="2190633" cy="948599"/>
            </a:xfrm>
            <a:prstGeom prst="roundRect">
              <a:avLst>
                <a:gd name="adj" fmla="val 16667"/>
              </a:avLst>
            </a:prstGeom>
            <a:solidFill>
              <a:srgbClr val="9FC5E8"/>
            </a:solidFill>
            <a:ln>
              <a:noFill/>
            </a:ln>
            <a:effectLst>
              <a:outerShdw blurRad="57150" dist="19050" dir="5400000" algn="ctr" rotWithShape="0">
                <a:srgbClr val="000000">
                  <a:alpha val="62745"/>
                </a:srgbClr>
              </a:outerShdw>
            </a:effectLst>
          </p:spPr>
          <p:txBody>
            <a:bodyPr wrap="square" lIns="91425" tIns="91425" rIns="91425" bIns="91425" anchor="ctr" anchorCtr="0">
              <a:noAutofit/>
            </a:bodyPr>
            <a:lstStyle/>
            <a:p>
              <a:pPr lvl="0">
                <a:spcBef>
                  <a:spcPts val="0"/>
                </a:spcBef>
                <a:buNone/>
              </a:pPr>
              <a:endParaRPr/>
            </a:p>
          </p:txBody>
        </p:sp>
        <p:sp>
          <p:nvSpPr>
            <p:cNvPr id="132" name="Shape 132"/>
            <p:cNvSpPr txBox="1"/>
            <p:nvPr/>
          </p:nvSpPr>
          <p:spPr>
            <a:xfrm>
              <a:off x="4269332" y="2608813"/>
              <a:ext cx="1875571" cy="871383"/>
            </a:xfrm>
            <a:prstGeom prst="rect">
              <a:avLst/>
            </a:prstGeom>
            <a:solidFill>
              <a:srgbClr val="9FC5E8"/>
            </a:solidFill>
            <a:ln>
              <a:noFill/>
            </a:ln>
          </p:spPr>
          <p:txBody>
            <a:bodyPr wrap="square" lIns="137150" tIns="137150" rIns="137150" bIns="137150" anchor="ctr" anchorCtr="0">
              <a:noAutofit/>
            </a:bodyPr>
            <a:lstStyle/>
            <a:p>
              <a:pPr marL="0" marR="0" lvl="0" indent="0" algn="ctr" rtl="1">
                <a:lnSpc>
                  <a:spcPct val="90000"/>
                </a:lnSpc>
                <a:spcBef>
                  <a:spcPts val="0"/>
                </a:spcBef>
                <a:spcAft>
                  <a:spcPts val="0"/>
                </a:spcAft>
                <a:buClr>
                  <a:schemeClr val="dk1"/>
                </a:buClr>
                <a:buSzPct val="25000"/>
                <a:buFont typeface="Gentium Basic"/>
                <a:buNone/>
              </a:pPr>
              <a:r>
                <a:rPr lang="en-US" sz="2000" b="1" i="0" u="none" strike="noStrike" cap="none" dirty="0">
                  <a:solidFill>
                    <a:schemeClr val="dk1"/>
                  </a:solidFill>
                  <a:latin typeface="Gentium Basic"/>
                  <a:ea typeface="Gentium Basic"/>
                  <a:cs typeface="Gentium Basic"/>
                  <a:sym typeface="Gentium Basic"/>
                </a:rPr>
                <a:t>Normal flora </a:t>
              </a:r>
            </a:p>
          </p:txBody>
        </p:sp>
      </p:grpSp>
      <p:sp>
        <p:nvSpPr>
          <p:cNvPr id="2" name="TextBox 1">
            <a:extLst>
              <a:ext uri="{FF2B5EF4-FFF2-40B4-BE49-F238E27FC236}">
                <a16:creationId xmlns:a16="http://schemas.microsoft.com/office/drawing/2014/main" id="{B457B8F6-24F0-4019-BE07-CF158589ED01}"/>
              </a:ext>
            </a:extLst>
          </p:cNvPr>
          <p:cNvSpPr txBox="1"/>
          <p:nvPr/>
        </p:nvSpPr>
        <p:spPr>
          <a:xfrm>
            <a:off x="10979021" y="5392187"/>
            <a:ext cx="1386980" cy="646331"/>
          </a:xfrm>
          <a:prstGeom prst="rect">
            <a:avLst/>
          </a:prstGeom>
          <a:noFill/>
        </p:spPr>
        <p:txBody>
          <a:bodyPr wrap="square" rtlCol="0">
            <a:spAutoFit/>
          </a:bodyPr>
          <a:lstStyle/>
          <a:p>
            <a:r>
              <a:rPr lang="en-US" sz="1200" dirty="0">
                <a:solidFill>
                  <a:schemeClr val="accent1"/>
                </a:solidFill>
              </a:rPr>
              <a:t>Especially to those who use them often</a:t>
            </a:r>
          </a:p>
        </p:txBody>
      </p:sp>
      <p:cxnSp>
        <p:nvCxnSpPr>
          <p:cNvPr id="5" name="Straight Arrow Connector 4">
            <a:extLst>
              <a:ext uri="{FF2B5EF4-FFF2-40B4-BE49-F238E27FC236}">
                <a16:creationId xmlns:a16="http://schemas.microsoft.com/office/drawing/2014/main" id="{5CFFDF69-544D-416F-943C-B45495ECD164}"/>
              </a:ext>
            </a:extLst>
          </p:cNvPr>
          <p:cNvCxnSpPr/>
          <p:nvPr/>
        </p:nvCxnSpPr>
        <p:spPr>
          <a:xfrm>
            <a:off x="9588704" y="5946370"/>
            <a:ext cx="1280160" cy="47813"/>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4" name="Speech Bubble: Oval 3">
            <a:extLst>
              <a:ext uri="{FF2B5EF4-FFF2-40B4-BE49-F238E27FC236}">
                <a16:creationId xmlns:a16="http://schemas.microsoft.com/office/drawing/2014/main" id="{C7D831D6-D9DB-4A65-8A4A-28749E0D39FD}"/>
              </a:ext>
            </a:extLst>
          </p:cNvPr>
          <p:cNvSpPr/>
          <p:nvPr/>
        </p:nvSpPr>
        <p:spPr>
          <a:xfrm>
            <a:off x="3386240" y="133608"/>
            <a:ext cx="2010076" cy="1184022"/>
          </a:xfrm>
          <a:prstGeom prst="wedgeEllipseCallou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Shape 137"/>
          <p:cNvGrpSpPr/>
          <p:nvPr/>
        </p:nvGrpSpPr>
        <p:grpSpPr>
          <a:xfrm>
            <a:off x="817295" y="1197578"/>
            <a:ext cx="6229551" cy="5373892"/>
            <a:chOff x="1355" y="0"/>
            <a:chExt cx="5617755" cy="5345719"/>
          </a:xfrm>
        </p:grpSpPr>
        <p:sp>
          <p:nvSpPr>
            <p:cNvPr id="138" name="Shape 138"/>
            <p:cNvSpPr/>
            <p:nvPr/>
          </p:nvSpPr>
          <p:spPr>
            <a:xfrm rot="-5400000">
              <a:off x="-2006842" y="2008197"/>
              <a:ext cx="5345719" cy="1329325"/>
            </a:xfrm>
            <a:prstGeom prst="flowChartManualOperation">
              <a:avLst/>
            </a:prstGeom>
            <a:solidFill>
              <a:srgbClr val="98CB37"/>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sp>
          <p:nvSpPr>
            <p:cNvPr id="139" name="Shape 139"/>
            <p:cNvSpPr txBox="1"/>
            <p:nvPr/>
          </p:nvSpPr>
          <p:spPr>
            <a:xfrm>
              <a:off x="45849" y="1252024"/>
              <a:ext cx="1329325" cy="3207431"/>
            </a:xfrm>
            <a:prstGeom prst="rect">
              <a:avLst/>
            </a:prstGeom>
            <a:noFill/>
            <a:ln>
              <a:noFill/>
            </a:ln>
          </p:spPr>
          <p:txBody>
            <a:bodyPr wrap="square" lIns="82550" tIns="0" rIns="83675" bIns="0" anchor="ctr" anchorCtr="0">
              <a:noAutofit/>
            </a:bodyPr>
            <a:lstStyle/>
            <a:p>
              <a:pPr lvl="0" algn="ctr" rtl="1">
                <a:lnSpc>
                  <a:spcPct val="90000"/>
                </a:lnSpc>
                <a:buClr>
                  <a:schemeClr val="lt1"/>
                </a:buClr>
                <a:buSzPct val="25000"/>
              </a:pPr>
              <a:r>
                <a:rPr lang="en-US" sz="1300" dirty="0">
                  <a:solidFill>
                    <a:schemeClr val="tx1"/>
                  </a:solidFill>
                  <a:latin typeface="Cabin"/>
                  <a:ea typeface="Cabin"/>
                  <a:cs typeface="Cabin"/>
                  <a:sym typeface="Cabin"/>
                </a:rPr>
                <a:t>Microorganisms that have</a:t>
              </a:r>
            </a:p>
            <a:p>
              <a:pPr lvl="0" algn="ctr" rtl="1">
                <a:lnSpc>
                  <a:spcPct val="90000"/>
                </a:lnSpc>
                <a:buClr>
                  <a:schemeClr val="lt1"/>
                </a:buClr>
                <a:buSzPct val="25000"/>
              </a:pPr>
              <a:r>
                <a:rPr lang="en-US" sz="1300" dirty="0">
                  <a:solidFill>
                    <a:schemeClr val="tx1"/>
                  </a:solidFill>
                  <a:latin typeface="Cabin"/>
                  <a:ea typeface="Cabin"/>
                  <a:cs typeface="Cabin"/>
                  <a:sym typeface="Cabin"/>
                </a:rPr>
                <a:t>natural relationship with the host. Found in</a:t>
              </a:r>
            </a:p>
            <a:p>
              <a:pPr lvl="0" algn="ctr" rtl="1">
                <a:lnSpc>
                  <a:spcPct val="90000"/>
                </a:lnSpc>
                <a:buClr>
                  <a:schemeClr val="lt1"/>
                </a:buClr>
                <a:buSzPct val="25000"/>
              </a:pPr>
              <a:r>
                <a:rPr lang="en-US" sz="1300" dirty="0">
                  <a:solidFill>
                    <a:schemeClr val="tx1"/>
                  </a:solidFill>
                  <a:latin typeface="Cabin"/>
                  <a:ea typeface="Cabin"/>
                  <a:cs typeface="Cabin"/>
                  <a:sym typeface="Cabin"/>
                </a:rPr>
                <a:t>low number and has no benefit or harm .</a:t>
              </a:r>
            </a:p>
            <a:p>
              <a:pPr lvl="0" algn="ctr" rtl="1">
                <a:lnSpc>
                  <a:spcPct val="90000"/>
                </a:lnSpc>
                <a:buClr>
                  <a:schemeClr val="lt1"/>
                </a:buClr>
                <a:buSzPct val="25000"/>
              </a:pPr>
              <a:r>
                <a:rPr lang="en-US" sz="1300" dirty="0">
                  <a:solidFill>
                    <a:schemeClr val="tx1"/>
                  </a:solidFill>
                  <a:latin typeface="Cabin"/>
                  <a:ea typeface="Cabin"/>
                  <a:cs typeface="Cabin"/>
                  <a:sym typeface="Cabin"/>
                </a:rPr>
                <a:t>Mainly associated with the GIT.</a:t>
              </a:r>
              <a:endParaRPr lang="en-US" sz="1300" b="0" i="0" u="none" strike="noStrike" cap="none" dirty="0">
                <a:solidFill>
                  <a:schemeClr val="tx1"/>
                </a:solidFill>
                <a:latin typeface="Cabin"/>
                <a:ea typeface="Cabin"/>
                <a:cs typeface="Cabin"/>
                <a:sym typeface="Cabin"/>
              </a:endParaRPr>
            </a:p>
          </p:txBody>
        </p:sp>
        <p:sp>
          <p:nvSpPr>
            <p:cNvPr id="140" name="Shape 140"/>
            <p:cNvSpPr/>
            <p:nvPr/>
          </p:nvSpPr>
          <p:spPr>
            <a:xfrm rot="-5400000">
              <a:off x="-577817" y="2008197"/>
              <a:ext cx="5345719" cy="1329325"/>
            </a:xfrm>
            <a:prstGeom prst="flowChartManualOperation">
              <a:avLst/>
            </a:prstGeom>
            <a:solidFill>
              <a:srgbClr val="98CB37"/>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1" name="Shape 141"/>
            <p:cNvSpPr txBox="1"/>
            <p:nvPr/>
          </p:nvSpPr>
          <p:spPr>
            <a:xfrm>
              <a:off x="1430380" y="1069144"/>
              <a:ext cx="1329325" cy="3207431"/>
            </a:xfrm>
            <a:prstGeom prst="rect">
              <a:avLst/>
            </a:prstGeom>
            <a:noFill/>
            <a:ln>
              <a:noFill/>
            </a:ln>
          </p:spPr>
          <p:txBody>
            <a:bodyPr wrap="square" lIns="82550" tIns="0" rIns="83675" bIns="0" anchor="ctr" anchorCtr="0">
              <a:noAutofit/>
            </a:bodyPr>
            <a:lstStyle/>
            <a:p>
              <a:pPr marL="0" marR="0" lvl="0" indent="0" algn="ctr" rtl="1">
                <a:lnSpc>
                  <a:spcPct val="90000"/>
                </a:lnSpc>
                <a:spcBef>
                  <a:spcPts val="0"/>
                </a:spcBef>
                <a:spcAft>
                  <a:spcPts val="0"/>
                </a:spcAft>
                <a:buClr>
                  <a:schemeClr val="lt1"/>
                </a:buClr>
                <a:buSzPct val="25000"/>
                <a:buFont typeface="Cabin"/>
                <a:buNone/>
              </a:pPr>
              <a:r>
                <a:rPr lang="en-US" sz="1300" b="0" i="0" u="none" strike="noStrike" cap="none" dirty="0">
                  <a:solidFill>
                    <a:schemeClr val="tx1"/>
                  </a:solidFill>
                  <a:latin typeface="Cabin"/>
                  <a:ea typeface="Cabin"/>
                  <a:cs typeface="Cabin"/>
                  <a:sym typeface="Cabin"/>
                </a:rPr>
                <a:t>Consist of relatively fixed types of microorganisms . Regularly found in a given area at invariable period. If disturbed promptly re-establish itself .</a:t>
              </a:r>
            </a:p>
          </p:txBody>
        </p:sp>
        <p:sp>
          <p:nvSpPr>
            <p:cNvPr id="142" name="Shape 142"/>
            <p:cNvSpPr/>
            <p:nvPr/>
          </p:nvSpPr>
          <p:spPr>
            <a:xfrm rot="-5400000">
              <a:off x="851208" y="2008197"/>
              <a:ext cx="5345719" cy="1329325"/>
            </a:xfrm>
            <a:prstGeom prst="flowChartManualOperation">
              <a:avLst/>
            </a:prstGeom>
            <a:solidFill>
              <a:srgbClr val="98CB37"/>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3" name="Shape 143"/>
            <p:cNvSpPr txBox="1"/>
            <p:nvPr/>
          </p:nvSpPr>
          <p:spPr>
            <a:xfrm>
              <a:off x="2883490" y="1069144"/>
              <a:ext cx="1329325" cy="3207431"/>
            </a:xfrm>
            <a:prstGeom prst="rect">
              <a:avLst/>
            </a:prstGeom>
            <a:noFill/>
            <a:ln>
              <a:noFill/>
            </a:ln>
          </p:spPr>
          <p:txBody>
            <a:bodyPr wrap="square" lIns="82550" tIns="0" rIns="83675" bIns="0" anchor="ctr" anchorCtr="0">
              <a:noAutofit/>
            </a:bodyPr>
            <a:lstStyle/>
            <a:p>
              <a:pPr marL="0" marR="0" lvl="0" indent="0" algn="ctr" rtl="1">
                <a:lnSpc>
                  <a:spcPct val="90000"/>
                </a:lnSpc>
                <a:spcBef>
                  <a:spcPts val="0"/>
                </a:spcBef>
                <a:spcAft>
                  <a:spcPts val="0"/>
                </a:spcAft>
                <a:buClr>
                  <a:srgbClr val="F2F2F2"/>
                </a:buClr>
                <a:buSzPct val="25000"/>
                <a:buFont typeface="Cabin"/>
                <a:buNone/>
              </a:pPr>
              <a:r>
                <a:rPr lang="en-US" sz="1300" b="0" i="0" u="none" strike="noStrike" cap="none" dirty="0">
                  <a:solidFill>
                    <a:schemeClr val="tx1"/>
                  </a:solidFill>
                  <a:latin typeface="Cabin"/>
                  <a:ea typeface="Cabin"/>
                  <a:cs typeface="Cabin"/>
                  <a:sym typeface="Cabin"/>
                </a:rPr>
                <a:t>Consist of </a:t>
              </a:r>
              <a:r>
                <a:rPr lang="en-US" sz="1300" b="1" i="0" u="none" strike="noStrike" cap="none" dirty="0">
                  <a:solidFill>
                    <a:schemeClr val="tx1"/>
                  </a:solidFill>
                  <a:latin typeface="Cabin"/>
                  <a:ea typeface="Cabin"/>
                  <a:cs typeface="Cabin"/>
                  <a:sym typeface="Cabin"/>
                </a:rPr>
                <a:t>nonpathogenic</a:t>
              </a:r>
              <a:r>
                <a:rPr lang="en-US" sz="1300" b="0" i="0" u="none" strike="noStrike" cap="none" dirty="0">
                  <a:solidFill>
                    <a:schemeClr val="tx1"/>
                  </a:solidFill>
                  <a:latin typeface="Cabin"/>
                  <a:ea typeface="Cabin"/>
                  <a:cs typeface="Cabin"/>
                  <a:sym typeface="Cabin"/>
                </a:rPr>
                <a:t> or </a:t>
              </a:r>
              <a:r>
                <a:rPr lang="en-US" sz="1300" b="1" i="0" u="none" strike="noStrike" cap="none" dirty="0">
                  <a:solidFill>
                    <a:schemeClr val="tx1"/>
                  </a:solidFill>
                  <a:latin typeface="Cabin"/>
                  <a:ea typeface="Cabin"/>
                  <a:cs typeface="Cabin"/>
                  <a:sym typeface="Cabin"/>
                </a:rPr>
                <a:t>potential pathogenic </a:t>
              </a:r>
              <a:r>
                <a:rPr lang="en-US" sz="1300" b="0" i="0" u="none" strike="noStrike" cap="none" dirty="0">
                  <a:solidFill>
                    <a:schemeClr val="tx1"/>
                  </a:solidFill>
                  <a:latin typeface="Cabin"/>
                  <a:ea typeface="Cabin"/>
                  <a:cs typeface="Cabin"/>
                  <a:sym typeface="Cabin"/>
                </a:rPr>
                <a:t>microorganisms that inhabit the skin or mucous membrane for hours or days. Establish itself briefly , excluded by host defense or competition from residents flora.</a:t>
              </a:r>
            </a:p>
          </p:txBody>
        </p:sp>
        <p:sp>
          <p:nvSpPr>
            <p:cNvPr id="144" name="Shape 144"/>
            <p:cNvSpPr/>
            <p:nvPr/>
          </p:nvSpPr>
          <p:spPr>
            <a:xfrm rot="-5400000">
              <a:off x="2281588" y="2008197"/>
              <a:ext cx="5345719" cy="1329325"/>
            </a:xfrm>
            <a:prstGeom prst="flowChartManualOperation">
              <a:avLst/>
            </a:prstGeom>
            <a:solidFill>
              <a:srgbClr val="98CB37"/>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5" name="Shape 145"/>
            <p:cNvSpPr txBox="1"/>
            <p:nvPr/>
          </p:nvSpPr>
          <p:spPr>
            <a:xfrm>
              <a:off x="4254310" y="1385617"/>
              <a:ext cx="1329325" cy="3207431"/>
            </a:xfrm>
            <a:prstGeom prst="rect">
              <a:avLst/>
            </a:prstGeom>
            <a:noFill/>
            <a:ln>
              <a:noFill/>
            </a:ln>
          </p:spPr>
          <p:txBody>
            <a:bodyPr wrap="square" lIns="82550" tIns="0" rIns="83675" bIns="0" anchor="ctr" anchorCtr="0">
              <a:noAutofit/>
            </a:bodyPr>
            <a:lstStyle/>
            <a:p>
              <a:pPr lvl="0" algn="ctr" rtl="1">
                <a:lnSpc>
                  <a:spcPct val="90000"/>
                </a:lnSpc>
                <a:buClr>
                  <a:schemeClr val="lt1"/>
                </a:buClr>
                <a:buSzPct val="25000"/>
              </a:pPr>
              <a:r>
                <a:rPr lang="en-US" sz="1300" b="1" dirty="0">
                  <a:solidFill>
                    <a:sysClr val="windowText" lastClr="000000"/>
                  </a:solidFill>
                  <a:latin typeface="Cabin"/>
                  <a:ea typeface="Cabin"/>
                  <a:cs typeface="Cabin"/>
                  <a:sym typeface="Cabin"/>
                </a:rPr>
                <a:t>Potentially </a:t>
              </a:r>
              <a:r>
                <a:rPr lang="en-US" sz="1300" b="1" dirty="0" err="1">
                  <a:solidFill>
                    <a:sysClr val="windowText" lastClr="000000"/>
                  </a:solidFill>
                  <a:latin typeface="Cabin"/>
                  <a:ea typeface="Cabin"/>
                  <a:cs typeface="Cabin"/>
                  <a:sym typeface="Cabin"/>
                </a:rPr>
                <a:t>pathogenicthat</a:t>
              </a:r>
              <a:r>
                <a:rPr lang="en-US" sz="1300" b="1" dirty="0">
                  <a:solidFill>
                    <a:sysClr val="windowText" lastClr="000000"/>
                  </a:solidFill>
                  <a:latin typeface="Cabin"/>
                  <a:ea typeface="Cabin"/>
                  <a:cs typeface="Cabin"/>
                  <a:sym typeface="Cabin"/>
                </a:rPr>
                <a:t> are carried by the individual without</a:t>
              </a:r>
            </a:p>
            <a:p>
              <a:pPr lvl="0" algn="ctr" rtl="1">
                <a:lnSpc>
                  <a:spcPct val="90000"/>
                </a:lnSpc>
                <a:buClr>
                  <a:schemeClr val="lt1"/>
                </a:buClr>
                <a:buSzPct val="25000"/>
              </a:pPr>
              <a:r>
                <a:rPr lang="en-US" sz="1300" b="1" dirty="0">
                  <a:solidFill>
                    <a:sysClr val="windowText" lastClr="000000"/>
                  </a:solidFill>
                  <a:latin typeface="Cabin"/>
                  <a:ea typeface="Cabin"/>
                  <a:cs typeface="Cabin"/>
                  <a:sym typeface="Cabin"/>
                </a:rPr>
                <a:t>causing disease. However, it is the source of</a:t>
              </a:r>
            </a:p>
            <a:p>
              <a:pPr lvl="0" algn="ctr" rtl="1">
                <a:lnSpc>
                  <a:spcPct val="90000"/>
                </a:lnSpc>
                <a:buClr>
                  <a:schemeClr val="lt1"/>
                </a:buClr>
                <a:buSzPct val="25000"/>
              </a:pPr>
              <a:r>
                <a:rPr lang="en-US" sz="1300" b="1" dirty="0">
                  <a:solidFill>
                    <a:sysClr val="windowText" lastClr="000000"/>
                  </a:solidFill>
                  <a:latin typeface="Cabin"/>
                  <a:ea typeface="Cabin"/>
                  <a:cs typeface="Cabin"/>
                  <a:sym typeface="Cabin"/>
                </a:rPr>
                <a:t>infection to other susceptible (non-immune )</a:t>
              </a:r>
            </a:p>
            <a:p>
              <a:pPr lvl="0" algn="ctr" rtl="1">
                <a:lnSpc>
                  <a:spcPct val="90000"/>
                </a:lnSpc>
                <a:buClr>
                  <a:schemeClr val="lt1"/>
                </a:buClr>
                <a:buSzPct val="25000"/>
              </a:pPr>
              <a:r>
                <a:rPr lang="en-US" sz="1300" b="1" dirty="0">
                  <a:solidFill>
                    <a:sysClr val="windowText" lastClr="000000"/>
                  </a:solidFill>
                  <a:latin typeface="Cabin"/>
                  <a:ea typeface="Cabin"/>
                  <a:cs typeface="Cabin"/>
                  <a:sym typeface="Cabin"/>
                </a:rPr>
                <a:t>individual. </a:t>
              </a:r>
              <a:r>
                <a:rPr lang="en-US" sz="1300" b="0" i="0" u="none" strike="noStrike" cap="none" dirty="0">
                  <a:solidFill>
                    <a:sysClr val="windowText" lastClr="000000"/>
                  </a:solidFill>
                  <a:latin typeface="Cabin"/>
                  <a:ea typeface="Cabin"/>
                  <a:cs typeface="Cabin"/>
                  <a:sym typeface="Cabin"/>
                </a:rPr>
                <a:t>, </a:t>
              </a:r>
              <a:r>
                <a:rPr lang="en-US" sz="1300" b="0" i="0" u="none" strike="noStrike" cap="none" dirty="0" err="1">
                  <a:solidFill>
                    <a:sysClr val="windowText" lastClr="000000"/>
                  </a:solidFill>
                  <a:latin typeface="Cabin"/>
                  <a:ea typeface="Cabin"/>
                  <a:cs typeface="Cabin"/>
                  <a:sym typeface="Cabin"/>
                </a:rPr>
                <a:t>eg</a:t>
              </a:r>
              <a:r>
                <a:rPr lang="en-US" sz="1300" b="0" i="0" u="none" strike="noStrike" cap="none" dirty="0">
                  <a:solidFill>
                    <a:sysClr val="windowText" lastClr="000000"/>
                  </a:solidFill>
                  <a:latin typeface="Cabin"/>
                  <a:ea typeface="Cabin"/>
                  <a:cs typeface="Cabin"/>
                  <a:sym typeface="Cabin"/>
                </a:rPr>
                <a:t>. </a:t>
              </a:r>
              <a:r>
                <a:rPr lang="en-US" sz="1300" b="0" i="1" u="none" strike="noStrike" cap="none" dirty="0">
                  <a:solidFill>
                    <a:sysClr val="windowText" lastClr="000000"/>
                  </a:solidFill>
                  <a:latin typeface="Cabin"/>
                  <a:ea typeface="Cabin"/>
                  <a:cs typeface="Cabin"/>
                  <a:sym typeface="Cabin"/>
                </a:rPr>
                <a:t>Streptococcus pneumoniae,  Neisseria  </a:t>
              </a:r>
              <a:r>
                <a:rPr lang="en-US" sz="1300" b="0" i="1" u="none" strike="noStrike" cap="none" dirty="0" err="1">
                  <a:solidFill>
                    <a:sysClr val="windowText" lastClr="000000"/>
                  </a:solidFill>
                  <a:latin typeface="Cabin"/>
                  <a:ea typeface="Cabin"/>
                  <a:cs typeface="Cabin"/>
                  <a:sym typeface="Cabin"/>
                </a:rPr>
                <a:t>meningetidis</a:t>
              </a:r>
              <a:r>
                <a:rPr lang="en-US" sz="1300" b="0" i="1" u="none" strike="noStrike" cap="none" dirty="0">
                  <a:solidFill>
                    <a:sysClr val="windowText" lastClr="000000"/>
                  </a:solidFill>
                  <a:latin typeface="Cabin"/>
                  <a:ea typeface="Cabin"/>
                  <a:cs typeface="Cabin"/>
                  <a:sym typeface="Cabin"/>
                </a:rPr>
                <a:t> </a:t>
              </a:r>
              <a:r>
                <a:rPr lang="en-US" sz="1300" b="0" i="0" u="none" strike="noStrike" cap="none" dirty="0">
                  <a:solidFill>
                    <a:sysClr val="windowText" lastClr="000000"/>
                  </a:solidFill>
                  <a:latin typeface="Cabin"/>
                  <a:ea typeface="Cabin"/>
                  <a:cs typeface="Cabin"/>
                  <a:sym typeface="Cabin"/>
                </a:rPr>
                <a:t>in throat of healthy individual</a:t>
              </a:r>
            </a:p>
          </p:txBody>
        </p:sp>
      </p:grpSp>
      <p:sp>
        <p:nvSpPr>
          <p:cNvPr id="146" name="Shape 146"/>
          <p:cNvSpPr txBox="1">
            <a:spLocks noGrp="1"/>
          </p:cNvSpPr>
          <p:nvPr>
            <p:ph type="title"/>
          </p:nvPr>
        </p:nvSpPr>
        <p:spPr>
          <a:xfrm rot="-5400000">
            <a:off x="-3606569" y="1168935"/>
            <a:ext cx="8229600" cy="11430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rgbClr val="4C661A"/>
              </a:buClr>
              <a:buSzPct val="25000"/>
              <a:buFont typeface="Calibri"/>
              <a:buNone/>
            </a:pPr>
            <a:r>
              <a:rPr lang="en-US" sz="3600" b="1" i="0" u="none" strike="noStrike" cap="none" dirty="0">
                <a:solidFill>
                  <a:srgbClr val="4C661A"/>
                </a:solidFill>
                <a:latin typeface="Calibri"/>
                <a:ea typeface="Calibri"/>
                <a:cs typeface="Calibri"/>
                <a:sym typeface="Calibri"/>
              </a:rPr>
              <a:t>Types of Normal Flora </a:t>
            </a:r>
          </a:p>
        </p:txBody>
      </p:sp>
      <p:sp>
        <p:nvSpPr>
          <p:cNvPr id="147" name="Shape 147"/>
          <p:cNvSpPr/>
          <p:nvPr/>
        </p:nvSpPr>
        <p:spPr>
          <a:xfrm>
            <a:off x="931813" y="2702181"/>
            <a:ext cx="1273104" cy="307777"/>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400" b="1" i="0" u="none" strike="noStrike" cap="none">
                <a:solidFill>
                  <a:srgbClr val="4C661A"/>
                </a:solidFill>
                <a:latin typeface="Cabin"/>
                <a:ea typeface="Cabin"/>
                <a:cs typeface="Cabin"/>
                <a:sym typeface="Cabin"/>
              </a:rPr>
              <a:t>Commensals</a:t>
            </a:r>
          </a:p>
        </p:txBody>
      </p:sp>
      <p:sp>
        <p:nvSpPr>
          <p:cNvPr id="148" name="Shape 148"/>
          <p:cNvSpPr/>
          <p:nvPr/>
        </p:nvSpPr>
        <p:spPr>
          <a:xfrm>
            <a:off x="2508734" y="2515315"/>
            <a:ext cx="1165704" cy="338554"/>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600" b="1">
                <a:solidFill>
                  <a:srgbClr val="4C661A"/>
                </a:solidFill>
                <a:latin typeface="Cabin"/>
                <a:ea typeface="Cabin"/>
                <a:cs typeface="Cabin"/>
                <a:sym typeface="Cabin"/>
              </a:rPr>
              <a:t>Residents</a:t>
            </a:r>
            <a:r>
              <a:rPr lang="en-US" sz="1600" i="1">
                <a:solidFill>
                  <a:srgbClr val="4C661A"/>
                </a:solidFill>
                <a:latin typeface="Cabin"/>
                <a:ea typeface="Cabin"/>
                <a:cs typeface="Cabin"/>
                <a:sym typeface="Cabin"/>
              </a:rPr>
              <a:t> </a:t>
            </a:r>
          </a:p>
        </p:txBody>
      </p:sp>
      <p:sp>
        <p:nvSpPr>
          <p:cNvPr id="149" name="Shape 149"/>
          <p:cNvSpPr/>
          <p:nvPr/>
        </p:nvSpPr>
        <p:spPr>
          <a:xfrm>
            <a:off x="4013306" y="2176761"/>
            <a:ext cx="1234633" cy="338554"/>
          </a:xfrm>
          <a:prstGeom prst="rect">
            <a:avLst/>
          </a:prstGeom>
          <a:noFill/>
          <a:ln>
            <a:noFill/>
          </a:ln>
        </p:spPr>
        <p:txBody>
          <a:bodyPr wrap="square" lIns="91425" tIns="45700" rIns="91425" bIns="45700" anchor="t" anchorCtr="0">
            <a:noAutofit/>
          </a:bodyPr>
          <a:lstStyle/>
          <a:p>
            <a:pPr marL="0" marR="0" lvl="0" indent="0" algn="r" rtl="1">
              <a:spcBef>
                <a:spcPts val="0"/>
              </a:spcBef>
              <a:buSzPct val="25000"/>
              <a:buNone/>
            </a:pPr>
            <a:r>
              <a:rPr lang="en-US" sz="1600" b="1" dirty="0">
                <a:solidFill>
                  <a:srgbClr val="4C661A"/>
                </a:solidFill>
                <a:latin typeface="Cabin"/>
                <a:ea typeface="Cabin"/>
                <a:cs typeface="Cabin"/>
                <a:sym typeface="Cabin"/>
              </a:rPr>
              <a:t>Transients </a:t>
            </a:r>
          </a:p>
        </p:txBody>
      </p:sp>
      <p:sp>
        <p:nvSpPr>
          <p:cNvPr id="150" name="Shape 150"/>
          <p:cNvSpPr/>
          <p:nvPr/>
        </p:nvSpPr>
        <p:spPr>
          <a:xfrm>
            <a:off x="5447733" y="2059303"/>
            <a:ext cx="1803181" cy="338554"/>
          </a:xfrm>
          <a:prstGeom prst="rect">
            <a:avLst/>
          </a:prstGeom>
          <a:noFill/>
          <a:ln>
            <a:noFill/>
          </a:ln>
        </p:spPr>
        <p:txBody>
          <a:bodyPr wrap="square" lIns="91425" tIns="45700" rIns="91425" bIns="45700" anchor="t" anchorCtr="0">
            <a:noAutofit/>
          </a:bodyPr>
          <a:lstStyle/>
          <a:p>
            <a:pPr marL="0" marR="0" lvl="0" indent="0" algn="ctr" rtl="1">
              <a:spcBef>
                <a:spcPts val="0"/>
              </a:spcBef>
              <a:buSzPct val="25000"/>
              <a:buNone/>
            </a:pPr>
            <a:r>
              <a:rPr lang="en-US" sz="1600" b="1" dirty="0">
                <a:solidFill>
                  <a:srgbClr val="4C661A"/>
                </a:solidFill>
                <a:latin typeface="Cabin"/>
                <a:ea typeface="Cabin"/>
                <a:cs typeface="Cabin"/>
                <a:sym typeface="Cabin"/>
              </a:rPr>
              <a:t>Carrier state</a:t>
            </a:r>
          </a:p>
        </p:txBody>
      </p:sp>
      <p:sp>
        <p:nvSpPr>
          <p:cNvPr id="2" name="TextBox 1">
            <a:extLst>
              <a:ext uri="{FF2B5EF4-FFF2-40B4-BE49-F238E27FC236}">
                <a16:creationId xmlns:a16="http://schemas.microsoft.com/office/drawing/2014/main" id="{BC02071E-E714-4733-9F24-8F31C2924C40}"/>
              </a:ext>
            </a:extLst>
          </p:cNvPr>
          <p:cNvSpPr txBox="1"/>
          <p:nvPr/>
        </p:nvSpPr>
        <p:spPr>
          <a:xfrm>
            <a:off x="640443" y="2515315"/>
            <a:ext cx="1383548" cy="307777"/>
          </a:xfrm>
          <a:prstGeom prst="rect">
            <a:avLst/>
          </a:prstGeom>
          <a:noFill/>
        </p:spPr>
        <p:txBody>
          <a:bodyPr wrap="square" rtlCol="0">
            <a:spAutoFit/>
          </a:bodyPr>
          <a:lstStyle/>
          <a:p>
            <a:pPr algn="r" rtl="1"/>
            <a:r>
              <a:rPr lang="ar-SA" dirty="0">
                <a:solidFill>
                  <a:schemeClr val="accent2">
                    <a:lumMod val="50000"/>
                  </a:schemeClr>
                </a:solidFill>
              </a:rPr>
              <a:t>متعايشة</a:t>
            </a:r>
            <a:endParaRPr lang="en-US" dirty="0">
              <a:solidFill>
                <a:schemeClr val="accent2">
                  <a:lumMod val="50000"/>
                </a:schemeClr>
              </a:solidFill>
            </a:endParaRPr>
          </a:p>
        </p:txBody>
      </p:sp>
      <p:sp>
        <p:nvSpPr>
          <p:cNvPr id="25" name="TextBox 24">
            <a:extLst>
              <a:ext uri="{FF2B5EF4-FFF2-40B4-BE49-F238E27FC236}">
                <a16:creationId xmlns:a16="http://schemas.microsoft.com/office/drawing/2014/main" id="{5B94B675-E0C9-4779-9B39-AD8E32BE3D57}"/>
              </a:ext>
            </a:extLst>
          </p:cNvPr>
          <p:cNvSpPr txBox="1"/>
          <p:nvPr/>
        </p:nvSpPr>
        <p:spPr>
          <a:xfrm>
            <a:off x="3674438" y="326352"/>
            <a:ext cx="1615624" cy="738664"/>
          </a:xfrm>
          <a:prstGeom prst="rect">
            <a:avLst/>
          </a:prstGeom>
          <a:noFill/>
        </p:spPr>
        <p:txBody>
          <a:bodyPr wrap="square" rtlCol="0">
            <a:spAutoFit/>
          </a:bodyPr>
          <a:lstStyle/>
          <a:p>
            <a:pPr lvl="0" algn="l">
              <a:buSzPct val="25000"/>
            </a:pPr>
            <a:r>
              <a:rPr lang="en-US" dirty="0">
                <a:solidFill>
                  <a:schemeClr val="accent2"/>
                </a:solidFill>
                <a:latin typeface="Cabin"/>
                <a:ea typeface="Cabin"/>
                <a:cs typeface="Cabin"/>
                <a:sym typeface="Cabin"/>
              </a:rPr>
              <a:t>Note: they are subject to constant changes  </a:t>
            </a:r>
          </a:p>
        </p:txBody>
      </p:sp>
      <p:sp>
        <p:nvSpPr>
          <p:cNvPr id="27" name="Speech Bubble: Oval 26">
            <a:extLst>
              <a:ext uri="{FF2B5EF4-FFF2-40B4-BE49-F238E27FC236}">
                <a16:creationId xmlns:a16="http://schemas.microsoft.com/office/drawing/2014/main" id="{FDF6726C-3CBB-4E7B-8423-8BDB292564B5}"/>
              </a:ext>
            </a:extLst>
          </p:cNvPr>
          <p:cNvSpPr/>
          <p:nvPr/>
        </p:nvSpPr>
        <p:spPr>
          <a:xfrm>
            <a:off x="5697627" y="379013"/>
            <a:ext cx="2010076" cy="1184022"/>
          </a:xfrm>
          <a:prstGeom prst="wedgeEllipseCallou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dirty="0">
                <a:solidFill>
                  <a:schemeClr val="accent2"/>
                </a:solidFill>
              </a:rPr>
              <a:t>Carrier flora potentially pathogenic and are present without symptoms because the person caring it has immunity</a:t>
            </a:r>
          </a:p>
        </p:txBody>
      </p:sp>
      <p:sp>
        <p:nvSpPr>
          <p:cNvPr id="8" name="TextBox 7">
            <a:extLst>
              <a:ext uri="{FF2B5EF4-FFF2-40B4-BE49-F238E27FC236}">
                <a16:creationId xmlns:a16="http://schemas.microsoft.com/office/drawing/2014/main" id="{9A547BF5-1D85-47A2-ACFF-0F0A25E778B6}"/>
              </a:ext>
            </a:extLst>
          </p:cNvPr>
          <p:cNvSpPr txBox="1"/>
          <p:nvPr/>
        </p:nvSpPr>
        <p:spPr>
          <a:xfrm>
            <a:off x="7290251" y="2059303"/>
            <a:ext cx="4479503" cy="2523768"/>
          </a:xfrm>
          <a:prstGeom prst="rect">
            <a:avLst/>
          </a:prstGeom>
          <a:noFill/>
        </p:spPr>
        <p:txBody>
          <a:bodyPr wrap="square" rtlCol="0">
            <a:spAutoFit/>
          </a:bodyPr>
          <a:lstStyle/>
          <a:p>
            <a:r>
              <a:rPr lang="en-US" sz="1800" b="1" i="1" dirty="0" err="1">
                <a:solidFill>
                  <a:schemeClr val="tx1"/>
                </a:solidFill>
              </a:rPr>
              <a:t>Transietes</a:t>
            </a:r>
            <a:r>
              <a:rPr lang="en-US" sz="1800" b="1" i="1" dirty="0">
                <a:solidFill>
                  <a:schemeClr val="tx1"/>
                </a:solidFill>
              </a:rPr>
              <a:t> cont.</a:t>
            </a:r>
          </a:p>
          <a:p>
            <a:endParaRPr lang="en-US" b="1" i="1" dirty="0">
              <a:solidFill>
                <a:schemeClr val="tx1"/>
              </a:solidFill>
            </a:endParaRPr>
          </a:p>
          <a:p>
            <a:r>
              <a:rPr lang="en-US" b="1" dirty="0"/>
              <a:t>Exist temporarily for the following reasons</a:t>
            </a:r>
            <a:r>
              <a:rPr lang="en-US" dirty="0"/>
              <a:t>:</a:t>
            </a:r>
          </a:p>
          <a:p>
            <a:pPr marL="285750" indent="-285750">
              <a:buFont typeface="Arial" panose="020B0604020202020204" pitchFamily="34" charset="0"/>
              <a:buChar char="•"/>
            </a:pPr>
            <a:r>
              <a:rPr lang="en-US" dirty="0"/>
              <a:t>they are washed by hand wash or bathing</a:t>
            </a:r>
          </a:p>
          <a:p>
            <a:pPr marL="285750" indent="-285750">
              <a:buFont typeface="Arial" panose="020B0604020202020204" pitchFamily="34" charset="0"/>
              <a:buChar char="•"/>
            </a:pPr>
            <a:r>
              <a:rPr lang="en-US" dirty="0"/>
              <a:t>competition by resident flora</a:t>
            </a:r>
          </a:p>
          <a:p>
            <a:pPr marL="285750" indent="-285750">
              <a:buFont typeface="Arial" panose="020B0604020202020204" pitchFamily="34" charset="0"/>
              <a:buChar char="•"/>
            </a:pPr>
            <a:r>
              <a:rPr lang="en-US" dirty="0"/>
              <a:t>killed by substances produced by resident flora</a:t>
            </a:r>
          </a:p>
          <a:p>
            <a:pPr marL="285750" indent="-285750">
              <a:buFont typeface="Arial" panose="020B0604020202020204" pitchFamily="34" charset="0"/>
              <a:buChar char="•"/>
            </a:pPr>
            <a:r>
              <a:rPr lang="en-US" dirty="0"/>
              <a:t>may not survive in acidic or alkaline PH of the body site</a:t>
            </a:r>
          </a:p>
          <a:p>
            <a:pPr marL="285750" indent="-285750">
              <a:buFont typeface="Arial" panose="020B0604020202020204" pitchFamily="34" charset="0"/>
              <a:buChar char="•"/>
            </a:pPr>
            <a:r>
              <a:rPr lang="en-US" dirty="0"/>
              <a:t>may be flushed away by bodily secretions like tears, sweat, oil urine,feces,..</a:t>
            </a:r>
            <a:r>
              <a:rPr lang="en-US" dirty="0" err="1"/>
              <a:t>etc</a:t>
            </a:r>
            <a:r>
              <a:rPr lang="en-US" dirty="0"/>
              <a: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53">
            <a:extLst>
              <a:ext uri="{FF2B5EF4-FFF2-40B4-BE49-F238E27FC236}">
                <a16:creationId xmlns:a16="http://schemas.microsoft.com/office/drawing/2014/main" id="{FD4FE960-8A60-4458-8A24-4D7D177D9271}"/>
              </a:ext>
            </a:extLst>
          </p:cNvPr>
          <p:cNvPicPr preferRelativeResize="0"/>
          <p:nvPr/>
        </p:nvPicPr>
        <p:blipFill rotWithShape="1">
          <a:blip r:embed="rId2">
            <a:alphaModFix/>
          </a:blip>
          <a:srcRect/>
          <a:stretch/>
        </p:blipFill>
        <p:spPr>
          <a:xfrm>
            <a:off x="4286523" y="2075701"/>
            <a:ext cx="4893111" cy="3735583"/>
          </a:xfrm>
          <a:prstGeom prst="rect">
            <a:avLst/>
          </a:prstGeom>
          <a:noFill/>
          <a:ln>
            <a:noFill/>
          </a:ln>
        </p:spPr>
      </p:pic>
      <p:sp>
        <p:nvSpPr>
          <p:cNvPr id="3" name="Shape 152">
            <a:extLst>
              <a:ext uri="{FF2B5EF4-FFF2-40B4-BE49-F238E27FC236}">
                <a16:creationId xmlns:a16="http://schemas.microsoft.com/office/drawing/2014/main" id="{26641091-8B38-4BCA-B4F5-FB8EEEB9EA72}"/>
              </a:ext>
            </a:extLst>
          </p:cNvPr>
          <p:cNvSpPr txBox="1"/>
          <p:nvPr/>
        </p:nvSpPr>
        <p:spPr>
          <a:xfrm>
            <a:off x="3867325" y="422861"/>
            <a:ext cx="5863905" cy="906219"/>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rgbClr val="4C661A"/>
              </a:buClr>
              <a:buSzPct val="25000"/>
              <a:buFont typeface="Calibri"/>
              <a:buNone/>
            </a:pPr>
            <a:r>
              <a:rPr lang="en-US" sz="2800" b="1" u="none" dirty="0">
                <a:solidFill>
                  <a:srgbClr val="4C661A"/>
                </a:solidFill>
                <a:latin typeface="Calibri"/>
                <a:ea typeface="Calibri"/>
                <a:cs typeface="Calibri"/>
                <a:sym typeface="Calibri"/>
              </a:rPr>
              <a:t>Normal Flora </a:t>
            </a:r>
            <a:r>
              <a:rPr lang="en-US" sz="2800" b="1" i="1" u="none" dirty="0">
                <a:solidFill>
                  <a:srgbClr val="4C661A"/>
                </a:solidFill>
                <a:latin typeface="Calibri"/>
                <a:ea typeface="Calibri"/>
                <a:cs typeface="Calibri"/>
                <a:sym typeface="Calibri"/>
              </a:rPr>
              <a:t>vs</a:t>
            </a:r>
            <a:r>
              <a:rPr lang="en-US" sz="2800" b="1" u="none" dirty="0">
                <a:solidFill>
                  <a:srgbClr val="4C661A"/>
                </a:solidFill>
                <a:latin typeface="Calibri"/>
                <a:ea typeface="Calibri"/>
                <a:cs typeface="Calibri"/>
                <a:sym typeface="Calibri"/>
              </a:rPr>
              <a:t> Pathogenic Flora</a:t>
            </a:r>
          </a:p>
        </p:txBody>
      </p:sp>
    </p:spTree>
    <p:extLst>
      <p:ext uri="{BB962C8B-B14F-4D97-AF65-F5344CB8AC3E}">
        <p14:creationId xmlns:p14="http://schemas.microsoft.com/office/powerpoint/2010/main" val="1277042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0" y="0"/>
            <a:ext cx="11232292" cy="766119"/>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2"/>
              </a:buClr>
              <a:buSzPct val="25000"/>
              <a:buFont typeface="Calibri"/>
              <a:buNone/>
            </a:pPr>
            <a:r>
              <a:rPr lang="en-US" sz="4400" b="0" i="0" u="none" strike="noStrike" cap="none">
                <a:solidFill>
                  <a:schemeClr val="dk2"/>
                </a:solidFill>
                <a:latin typeface="Calibri"/>
                <a:ea typeface="Calibri"/>
                <a:cs typeface="Calibri"/>
                <a:sym typeface="Calibri"/>
              </a:rPr>
              <a:t>Distribution&amp; Body Sites With Normal Flora</a:t>
            </a:r>
          </a:p>
        </p:txBody>
      </p:sp>
      <p:grpSp>
        <p:nvGrpSpPr>
          <p:cNvPr id="160" name="Shape 160"/>
          <p:cNvGrpSpPr/>
          <p:nvPr/>
        </p:nvGrpSpPr>
        <p:grpSpPr>
          <a:xfrm>
            <a:off x="-4050661" y="82580"/>
            <a:ext cx="9632251" cy="4826970"/>
            <a:chOff x="-4050661" y="-621755"/>
            <a:chExt cx="9632251" cy="4826970"/>
          </a:xfrm>
        </p:grpSpPr>
        <p:sp>
          <p:nvSpPr>
            <p:cNvPr id="161" name="Shape 161"/>
            <p:cNvSpPr/>
            <p:nvPr/>
          </p:nvSpPr>
          <p:spPr>
            <a:xfrm>
              <a:off x="-4050661" y="-621755"/>
              <a:ext cx="4826970" cy="4826970"/>
            </a:xfrm>
            <a:prstGeom prst="blockArc">
              <a:avLst>
                <a:gd name="adj1" fmla="val 18900000"/>
                <a:gd name="adj2" fmla="val 2700000"/>
                <a:gd name="adj3" fmla="val 447"/>
              </a:avLst>
            </a:prstGeom>
            <a:noFill/>
            <a:ln w="12700" cap="flat" cmpd="sng">
              <a:solidFill>
                <a:srgbClr val="79A029"/>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2" name="Shape 162"/>
            <p:cNvSpPr/>
            <p:nvPr/>
          </p:nvSpPr>
          <p:spPr>
            <a:xfrm>
              <a:off x="340133" y="223894"/>
              <a:ext cx="5241457" cy="448075"/>
            </a:xfrm>
            <a:prstGeom prst="rect">
              <a:avLst/>
            </a:prstGeom>
            <a:solidFill>
              <a:srgbClr val="98CB37"/>
            </a:solidFill>
            <a:ln>
              <a:noFill/>
            </a:ln>
          </p:spPr>
          <p:txBody>
            <a:bodyPr wrap="square" lIns="91425" tIns="91425" rIns="91425" bIns="91425" anchor="ctr" anchorCtr="0">
              <a:noAutofit/>
            </a:bodyPr>
            <a:lstStyle/>
            <a:p>
              <a:pPr lvl="0">
                <a:spcBef>
                  <a:spcPts val="0"/>
                </a:spcBef>
                <a:buNone/>
              </a:pPr>
              <a:endParaRPr/>
            </a:p>
          </p:txBody>
        </p:sp>
        <p:sp>
          <p:nvSpPr>
            <p:cNvPr id="163" name="Shape 163"/>
            <p:cNvSpPr txBox="1"/>
            <p:nvPr/>
          </p:nvSpPr>
          <p:spPr>
            <a:xfrm>
              <a:off x="340133" y="223894"/>
              <a:ext cx="5241457" cy="448075"/>
            </a:xfrm>
            <a:prstGeom prst="rect">
              <a:avLst/>
            </a:prstGeom>
            <a:noFill/>
            <a:ln>
              <a:noFill/>
            </a:ln>
          </p:spPr>
          <p:txBody>
            <a:bodyPr wrap="square" lIns="355650" tIns="38100" rIns="38100" bIns="38100" anchor="ctr" anchorCtr="0">
              <a:noAutofit/>
            </a:bodyPr>
            <a:lstStyle/>
            <a:p>
              <a:pPr marL="0" marR="0" lvl="0" indent="0" algn="l" rtl="1">
                <a:lnSpc>
                  <a:spcPct val="90000"/>
                </a:lnSpc>
                <a:spcBef>
                  <a:spcPts val="0"/>
                </a:spcBef>
                <a:spcAft>
                  <a:spcPts val="0"/>
                </a:spcAft>
                <a:buClr>
                  <a:schemeClr val="dk1"/>
                </a:buClr>
                <a:buSzPct val="25000"/>
                <a:buFont typeface="Cabin"/>
                <a:buNone/>
              </a:pPr>
              <a:r>
                <a:rPr lang="en-US" sz="1500" b="0" dirty="0">
                  <a:solidFill>
                    <a:schemeClr val="dk1"/>
                  </a:solidFill>
                  <a:latin typeface="Cabin"/>
                  <a:ea typeface="Cabin"/>
                  <a:cs typeface="Cabin"/>
                  <a:sym typeface="Cabin"/>
                </a:rPr>
                <a:t>All</a:t>
              </a:r>
              <a:r>
                <a:rPr lang="en-US" sz="1500" b="0" dirty="0">
                  <a:solidFill>
                    <a:schemeClr val="lt1"/>
                  </a:solidFill>
                  <a:latin typeface="Cabin"/>
                  <a:ea typeface="Cabin"/>
                  <a:cs typeface="Cabin"/>
                  <a:sym typeface="Cabin"/>
                </a:rPr>
                <a:t> </a:t>
              </a:r>
              <a:r>
                <a:rPr lang="en-US" sz="1500" b="0" dirty="0">
                  <a:solidFill>
                    <a:srgbClr val="FF0000"/>
                  </a:solidFill>
                  <a:latin typeface="Cabin"/>
                  <a:ea typeface="Cabin"/>
                  <a:cs typeface="Cabin"/>
                  <a:sym typeface="Cabin"/>
                </a:rPr>
                <a:t>external</a:t>
              </a:r>
              <a:r>
                <a:rPr lang="en-US" sz="1500" b="0" dirty="0">
                  <a:solidFill>
                    <a:schemeClr val="lt1"/>
                  </a:solidFill>
                  <a:latin typeface="Cabin"/>
                  <a:ea typeface="Cabin"/>
                  <a:cs typeface="Cabin"/>
                  <a:sym typeface="Cabin"/>
                </a:rPr>
                <a:t> </a:t>
              </a:r>
              <a:r>
                <a:rPr lang="en-US" sz="1500" b="0" dirty="0">
                  <a:solidFill>
                    <a:schemeClr val="dk1"/>
                  </a:solidFill>
                  <a:latin typeface="Cabin"/>
                  <a:ea typeface="Cabin"/>
                  <a:cs typeface="Cabin"/>
                  <a:sym typeface="Cabin"/>
                </a:rPr>
                <a:t>body sites contain normal flora. Each site having a predominant bacteria</a:t>
              </a:r>
              <a:r>
                <a:rPr lang="en-US" sz="1500" dirty="0">
                  <a:solidFill>
                    <a:schemeClr val="dk1"/>
                  </a:solidFill>
                  <a:latin typeface="Cabin"/>
                  <a:ea typeface="Cabin"/>
                  <a:cs typeface="Cabin"/>
                  <a:sym typeface="Cabin"/>
                </a:rPr>
                <a:t>.</a:t>
              </a:r>
              <a:endParaRPr lang="en-US" sz="1500" b="0" dirty="0">
                <a:solidFill>
                  <a:schemeClr val="dk1"/>
                </a:solidFill>
                <a:latin typeface="Cabin"/>
                <a:ea typeface="Cabin"/>
                <a:cs typeface="Cabin"/>
                <a:sym typeface="Cabin"/>
              </a:endParaRPr>
            </a:p>
          </p:txBody>
        </p:sp>
        <p:sp>
          <p:nvSpPr>
            <p:cNvPr id="164" name="Shape 164"/>
            <p:cNvSpPr/>
            <p:nvPr/>
          </p:nvSpPr>
          <p:spPr>
            <a:xfrm>
              <a:off x="60086" y="167885"/>
              <a:ext cx="560094" cy="560094"/>
            </a:xfrm>
            <a:prstGeom prst="ellipse">
              <a:avLst/>
            </a:prstGeom>
            <a:solidFill>
              <a:schemeClr val="lt1"/>
            </a:solidFill>
            <a:ln w="9525" cap="flat" cmpd="sng">
              <a:solidFill>
                <a:srgbClr val="98CB37"/>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5" name="Shape 165"/>
            <p:cNvSpPr/>
            <p:nvPr/>
          </p:nvSpPr>
          <p:spPr>
            <a:xfrm>
              <a:off x="661211" y="895793"/>
              <a:ext cx="4920379" cy="448075"/>
            </a:xfrm>
            <a:prstGeom prst="rect">
              <a:avLst/>
            </a:prstGeom>
            <a:solidFill>
              <a:srgbClr val="98CB37"/>
            </a:solidFill>
            <a:ln>
              <a:noFill/>
            </a:ln>
          </p:spPr>
          <p:txBody>
            <a:bodyPr wrap="square" lIns="91425" tIns="91425" rIns="91425" bIns="91425" anchor="ctr" anchorCtr="0">
              <a:noAutofit/>
            </a:bodyPr>
            <a:lstStyle/>
            <a:p>
              <a:pPr lvl="0">
                <a:spcBef>
                  <a:spcPts val="0"/>
                </a:spcBef>
                <a:buNone/>
              </a:pPr>
              <a:endParaRPr/>
            </a:p>
          </p:txBody>
        </p:sp>
        <p:sp>
          <p:nvSpPr>
            <p:cNvPr id="166" name="Shape 166"/>
            <p:cNvSpPr txBox="1"/>
            <p:nvPr/>
          </p:nvSpPr>
          <p:spPr>
            <a:xfrm>
              <a:off x="661211" y="895793"/>
              <a:ext cx="4920379" cy="448075"/>
            </a:xfrm>
            <a:prstGeom prst="rect">
              <a:avLst/>
            </a:prstGeom>
            <a:noFill/>
            <a:ln>
              <a:noFill/>
            </a:ln>
          </p:spPr>
          <p:txBody>
            <a:bodyPr wrap="square" lIns="355650" tIns="38100" rIns="38100" bIns="38100" anchor="ctr" anchorCtr="0">
              <a:noAutofit/>
            </a:bodyPr>
            <a:lstStyle/>
            <a:p>
              <a:pPr marL="0" marR="0" lvl="0" indent="0" algn="l" rtl="1">
                <a:lnSpc>
                  <a:spcPct val="90000"/>
                </a:lnSpc>
                <a:spcBef>
                  <a:spcPts val="0"/>
                </a:spcBef>
                <a:spcAft>
                  <a:spcPts val="0"/>
                </a:spcAft>
                <a:buClr>
                  <a:schemeClr val="dk1"/>
                </a:buClr>
                <a:buSzPct val="25000"/>
                <a:buFont typeface="Cabin"/>
                <a:buNone/>
              </a:pPr>
              <a:r>
                <a:rPr lang="en-US" sz="1500" b="0" dirty="0">
                  <a:solidFill>
                    <a:srgbClr val="FF0000"/>
                  </a:solidFill>
                  <a:latin typeface="Cabin"/>
                  <a:ea typeface="Cabin"/>
                  <a:cs typeface="Cabin"/>
                  <a:sym typeface="Cabin"/>
                </a:rPr>
                <a:t>Gastro intestinal tract (GIT):  </a:t>
              </a:r>
              <a:r>
                <a:rPr lang="en-US" sz="1500" b="0" dirty="0">
                  <a:solidFill>
                    <a:schemeClr val="dk1"/>
                  </a:solidFill>
                  <a:latin typeface="Cabin"/>
                  <a:ea typeface="Cabin"/>
                  <a:cs typeface="Cabin"/>
                  <a:sym typeface="Cabin"/>
                </a:rPr>
                <a:t>mouth &amp; large colon.</a:t>
              </a:r>
            </a:p>
          </p:txBody>
        </p:sp>
        <p:sp>
          <p:nvSpPr>
            <p:cNvPr id="167" name="Shape 167"/>
            <p:cNvSpPr/>
            <p:nvPr/>
          </p:nvSpPr>
          <p:spPr>
            <a:xfrm>
              <a:off x="381164" y="839783"/>
              <a:ext cx="560094" cy="560094"/>
            </a:xfrm>
            <a:prstGeom prst="ellipse">
              <a:avLst/>
            </a:prstGeom>
            <a:solidFill>
              <a:schemeClr val="lt1"/>
            </a:solidFill>
            <a:ln w="9525" cap="flat" cmpd="sng">
              <a:solidFill>
                <a:srgbClr val="98CB37"/>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8" name="Shape 168"/>
            <p:cNvSpPr/>
            <p:nvPr/>
          </p:nvSpPr>
          <p:spPr>
            <a:xfrm>
              <a:off x="759756" y="1567692"/>
              <a:ext cx="4821834" cy="448075"/>
            </a:xfrm>
            <a:prstGeom prst="rect">
              <a:avLst/>
            </a:prstGeom>
            <a:solidFill>
              <a:srgbClr val="98CB37"/>
            </a:solidFill>
            <a:ln>
              <a:noFill/>
            </a:ln>
          </p:spPr>
          <p:txBody>
            <a:bodyPr wrap="square" lIns="91425" tIns="91425" rIns="91425" bIns="91425" anchor="ctr" anchorCtr="0">
              <a:noAutofit/>
            </a:bodyPr>
            <a:lstStyle/>
            <a:p>
              <a:pPr lvl="0">
                <a:spcBef>
                  <a:spcPts val="0"/>
                </a:spcBef>
                <a:buNone/>
              </a:pPr>
              <a:endParaRPr/>
            </a:p>
          </p:txBody>
        </p:sp>
        <p:sp>
          <p:nvSpPr>
            <p:cNvPr id="169" name="Shape 169"/>
            <p:cNvSpPr txBox="1"/>
            <p:nvPr/>
          </p:nvSpPr>
          <p:spPr>
            <a:xfrm>
              <a:off x="759756" y="1567692"/>
              <a:ext cx="4821834" cy="448075"/>
            </a:xfrm>
            <a:prstGeom prst="rect">
              <a:avLst/>
            </a:prstGeom>
            <a:noFill/>
            <a:ln>
              <a:noFill/>
            </a:ln>
          </p:spPr>
          <p:txBody>
            <a:bodyPr wrap="square" lIns="355650" tIns="38100" rIns="38100" bIns="38100" anchor="ctr" anchorCtr="0">
              <a:noAutofit/>
            </a:bodyPr>
            <a:lstStyle/>
            <a:p>
              <a:pPr marL="0" marR="0" lvl="0" indent="0" algn="l" rtl="1">
                <a:lnSpc>
                  <a:spcPct val="90000"/>
                </a:lnSpc>
                <a:spcBef>
                  <a:spcPts val="0"/>
                </a:spcBef>
                <a:spcAft>
                  <a:spcPts val="0"/>
                </a:spcAft>
                <a:buClr>
                  <a:schemeClr val="dk1"/>
                </a:buClr>
                <a:buSzPct val="25000"/>
                <a:buFont typeface="Cabin"/>
                <a:buNone/>
              </a:pPr>
              <a:r>
                <a:rPr lang="en-US" sz="1500" b="0" dirty="0">
                  <a:solidFill>
                    <a:srgbClr val="FF0000"/>
                  </a:solidFill>
                  <a:latin typeface="Cabin"/>
                  <a:ea typeface="Cabin"/>
                  <a:cs typeface="Cabin"/>
                  <a:sym typeface="Cabin"/>
                </a:rPr>
                <a:t>Urogenital tract</a:t>
              </a:r>
              <a:r>
                <a:rPr lang="en-US" sz="1500" b="0" dirty="0">
                  <a:solidFill>
                    <a:schemeClr val="dk1"/>
                  </a:solidFill>
                  <a:latin typeface="Cabin"/>
                  <a:ea typeface="Cabin"/>
                  <a:cs typeface="Cabin"/>
                  <a:sym typeface="Cabin"/>
                </a:rPr>
                <a:t>: </a:t>
              </a:r>
              <a:r>
                <a:rPr lang="en-US" sz="1500" b="0" dirty="0">
                  <a:solidFill>
                    <a:srgbClr val="FF0000"/>
                  </a:solidFill>
                  <a:latin typeface="Cabin"/>
                  <a:ea typeface="Cabin"/>
                  <a:cs typeface="Cabin"/>
                  <a:sym typeface="Cabin"/>
                </a:rPr>
                <a:t>vagina</a:t>
              </a:r>
              <a:r>
                <a:rPr lang="en-US" sz="1500" b="0" dirty="0">
                  <a:solidFill>
                    <a:schemeClr val="lt1"/>
                  </a:solidFill>
                  <a:latin typeface="Cabin"/>
                  <a:ea typeface="Cabin"/>
                  <a:cs typeface="Cabin"/>
                  <a:sym typeface="Cabin"/>
                </a:rPr>
                <a:t> </a:t>
              </a:r>
              <a:r>
                <a:rPr lang="en-US" sz="1500" b="0" dirty="0">
                  <a:solidFill>
                    <a:schemeClr val="dk1"/>
                  </a:solidFill>
                  <a:latin typeface="Cabin"/>
                  <a:ea typeface="Cabin"/>
                  <a:cs typeface="Cabin"/>
                  <a:sym typeface="Cabin"/>
                </a:rPr>
                <a:t>&amp; distal one third of the urethra.</a:t>
              </a:r>
            </a:p>
          </p:txBody>
        </p:sp>
        <p:sp>
          <p:nvSpPr>
            <p:cNvPr id="170" name="Shape 170"/>
            <p:cNvSpPr/>
            <p:nvPr/>
          </p:nvSpPr>
          <p:spPr>
            <a:xfrm>
              <a:off x="479709" y="1511682"/>
              <a:ext cx="560094" cy="560094"/>
            </a:xfrm>
            <a:prstGeom prst="ellipse">
              <a:avLst/>
            </a:prstGeom>
            <a:solidFill>
              <a:schemeClr val="lt1"/>
            </a:solidFill>
            <a:ln w="9525" cap="flat" cmpd="sng">
              <a:solidFill>
                <a:srgbClr val="98CB37"/>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1" name="Shape 171"/>
            <p:cNvSpPr/>
            <p:nvPr/>
          </p:nvSpPr>
          <p:spPr>
            <a:xfrm>
              <a:off x="661211" y="2239590"/>
              <a:ext cx="4920379" cy="448075"/>
            </a:xfrm>
            <a:prstGeom prst="rect">
              <a:avLst/>
            </a:prstGeom>
            <a:solidFill>
              <a:srgbClr val="98CB37"/>
            </a:solidFill>
            <a:ln>
              <a:noFill/>
            </a:ln>
          </p:spPr>
          <p:txBody>
            <a:bodyPr wrap="square" lIns="91425" tIns="91425" rIns="91425" bIns="91425" anchor="ctr" anchorCtr="0">
              <a:noAutofit/>
            </a:bodyPr>
            <a:lstStyle/>
            <a:p>
              <a:pPr lvl="0">
                <a:spcBef>
                  <a:spcPts val="0"/>
                </a:spcBef>
                <a:buNone/>
              </a:pPr>
              <a:endParaRPr/>
            </a:p>
          </p:txBody>
        </p:sp>
        <p:sp>
          <p:nvSpPr>
            <p:cNvPr id="172" name="Shape 172"/>
            <p:cNvSpPr txBox="1"/>
            <p:nvPr/>
          </p:nvSpPr>
          <p:spPr>
            <a:xfrm>
              <a:off x="661211" y="2239590"/>
              <a:ext cx="4920379" cy="448075"/>
            </a:xfrm>
            <a:prstGeom prst="rect">
              <a:avLst/>
            </a:prstGeom>
            <a:noFill/>
            <a:ln>
              <a:noFill/>
            </a:ln>
          </p:spPr>
          <p:txBody>
            <a:bodyPr wrap="square" lIns="355650" tIns="38100" rIns="38100" bIns="38100" anchor="ctr" anchorCtr="0">
              <a:noAutofit/>
            </a:bodyPr>
            <a:lstStyle/>
            <a:p>
              <a:pPr marL="0" marR="0" lvl="0" indent="0" algn="l" rtl="1">
                <a:lnSpc>
                  <a:spcPct val="90000"/>
                </a:lnSpc>
                <a:spcBef>
                  <a:spcPts val="0"/>
                </a:spcBef>
                <a:spcAft>
                  <a:spcPts val="0"/>
                </a:spcAft>
                <a:buClr>
                  <a:schemeClr val="dk1"/>
                </a:buClr>
                <a:buSzPct val="25000"/>
                <a:buFont typeface="Cabin"/>
                <a:buNone/>
              </a:pPr>
              <a:r>
                <a:rPr lang="en-US" sz="1500" b="0" dirty="0">
                  <a:solidFill>
                    <a:srgbClr val="FF0000"/>
                  </a:solidFill>
                  <a:latin typeface="Cabin"/>
                  <a:ea typeface="Cabin"/>
                  <a:cs typeface="Cabin"/>
                  <a:sym typeface="Cabin"/>
                </a:rPr>
                <a:t>Skin: </a:t>
              </a:r>
              <a:r>
                <a:rPr lang="en-US" sz="1500" b="0" dirty="0">
                  <a:solidFill>
                    <a:schemeClr val="dk1"/>
                  </a:solidFill>
                  <a:latin typeface="Cabin"/>
                  <a:ea typeface="Cabin"/>
                  <a:cs typeface="Cabin"/>
                  <a:sym typeface="Cabin"/>
                </a:rPr>
                <a:t>including external ear &amp; conjunctiva.</a:t>
              </a:r>
            </a:p>
          </p:txBody>
        </p:sp>
        <p:sp>
          <p:nvSpPr>
            <p:cNvPr id="173" name="Shape 173"/>
            <p:cNvSpPr/>
            <p:nvPr/>
          </p:nvSpPr>
          <p:spPr>
            <a:xfrm>
              <a:off x="381164" y="2183581"/>
              <a:ext cx="560094" cy="560094"/>
            </a:xfrm>
            <a:prstGeom prst="ellipse">
              <a:avLst/>
            </a:prstGeom>
            <a:solidFill>
              <a:schemeClr val="lt1"/>
            </a:solidFill>
            <a:ln w="9525" cap="flat" cmpd="sng">
              <a:solidFill>
                <a:srgbClr val="98CB37"/>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4" name="Shape 174"/>
            <p:cNvSpPr/>
            <p:nvPr/>
          </p:nvSpPr>
          <p:spPr>
            <a:xfrm>
              <a:off x="340133" y="2911489"/>
              <a:ext cx="5241457" cy="448075"/>
            </a:xfrm>
            <a:prstGeom prst="rect">
              <a:avLst/>
            </a:prstGeom>
            <a:solidFill>
              <a:srgbClr val="98CB37"/>
            </a:solidFill>
            <a:ln>
              <a:noFill/>
            </a:ln>
          </p:spPr>
          <p:txBody>
            <a:bodyPr wrap="square" lIns="91425" tIns="91425" rIns="91425" bIns="91425" anchor="ctr" anchorCtr="0">
              <a:noAutofit/>
            </a:bodyPr>
            <a:lstStyle/>
            <a:p>
              <a:pPr lvl="0">
                <a:spcBef>
                  <a:spcPts val="0"/>
                </a:spcBef>
                <a:buNone/>
              </a:pPr>
              <a:endParaRPr/>
            </a:p>
          </p:txBody>
        </p:sp>
        <p:sp>
          <p:nvSpPr>
            <p:cNvPr id="175" name="Shape 175"/>
            <p:cNvSpPr txBox="1"/>
            <p:nvPr/>
          </p:nvSpPr>
          <p:spPr>
            <a:xfrm>
              <a:off x="340133" y="2911489"/>
              <a:ext cx="5241457" cy="448075"/>
            </a:xfrm>
            <a:prstGeom prst="rect">
              <a:avLst/>
            </a:prstGeom>
            <a:noFill/>
            <a:ln>
              <a:noFill/>
            </a:ln>
          </p:spPr>
          <p:txBody>
            <a:bodyPr wrap="square" lIns="355650" tIns="38100" rIns="38100" bIns="38100" anchor="ctr" anchorCtr="0">
              <a:noAutofit/>
            </a:bodyPr>
            <a:lstStyle/>
            <a:p>
              <a:pPr marL="0" marR="0" lvl="0" indent="0" algn="l" rtl="1">
                <a:lnSpc>
                  <a:spcPct val="90000"/>
                </a:lnSpc>
                <a:spcBef>
                  <a:spcPts val="0"/>
                </a:spcBef>
                <a:spcAft>
                  <a:spcPts val="0"/>
                </a:spcAft>
                <a:buClr>
                  <a:schemeClr val="dk1"/>
                </a:buClr>
                <a:buSzPct val="25000"/>
                <a:buFont typeface="Cabin"/>
                <a:buNone/>
              </a:pPr>
              <a:r>
                <a:rPr lang="en-US" sz="1500" b="0" dirty="0">
                  <a:solidFill>
                    <a:schemeClr val="dk1"/>
                  </a:solidFill>
                  <a:latin typeface="Cabin"/>
                  <a:ea typeface="Cabin"/>
                  <a:cs typeface="Cabin"/>
                  <a:sym typeface="Cabin"/>
                </a:rPr>
                <a:t>Upper respiratory tract.</a:t>
              </a:r>
            </a:p>
          </p:txBody>
        </p:sp>
        <p:sp>
          <p:nvSpPr>
            <p:cNvPr id="176" name="Shape 176"/>
            <p:cNvSpPr/>
            <p:nvPr/>
          </p:nvSpPr>
          <p:spPr>
            <a:xfrm>
              <a:off x="60086" y="2855480"/>
              <a:ext cx="560094" cy="560094"/>
            </a:xfrm>
            <a:prstGeom prst="ellipse">
              <a:avLst/>
            </a:prstGeom>
            <a:solidFill>
              <a:schemeClr val="lt1"/>
            </a:solidFill>
            <a:ln w="9525" cap="flat" cmpd="sng">
              <a:solidFill>
                <a:srgbClr val="98CB37"/>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grpSp>
      <p:pic>
        <p:nvPicPr>
          <p:cNvPr id="177" name="Shape 177" descr="نتيجة بحث الصور عن ‪image of normal bacterial flora‬‏"/>
          <p:cNvPicPr preferRelativeResize="0"/>
          <p:nvPr/>
        </p:nvPicPr>
        <p:blipFill rotWithShape="1">
          <a:blip r:embed="rId3">
            <a:alphaModFix/>
          </a:blip>
          <a:srcRect/>
          <a:stretch/>
        </p:blipFill>
        <p:spPr>
          <a:xfrm>
            <a:off x="6215446" y="1495167"/>
            <a:ext cx="5824877" cy="4394125"/>
          </a:xfrm>
          <a:prstGeom prst="rect">
            <a:avLst/>
          </a:prstGeom>
          <a:noFill/>
          <a:ln>
            <a:noFill/>
          </a:ln>
        </p:spPr>
      </p:pic>
      <p:sp>
        <p:nvSpPr>
          <p:cNvPr id="178" name="Shape 178"/>
          <p:cNvSpPr/>
          <p:nvPr/>
        </p:nvSpPr>
        <p:spPr>
          <a:xfrm>
            <a:off x="321274" y="4423715"/>
            <a:ext cx="5560542" cy="2162435"/>
          </a:xfrm>
          <a:prstGeom prst="wedgeRectCallout">
            <a:avLst>
              <a:gd name="adj1" fmla="val -46187"/>
              <a:gd name="adj2" fmla="val 56802"/>
            </a:avLst>
          </a:prstGeom>
          <a:solidFill>
            <a:srgbClr val="FFCC66"/>
          </a:solidFill>
          <a:ln w="9525" cap="flat" cmpd="sng">
            <a:solidFill>
              <a:srgbClr val="FFCC66"/>
            </a:solidFill>
            <a:prstDash val="solid"/>
            <a:miter lim="800000"/>
            <a:headEnd type="none" w="med" len="med"/>
            <a:tailEnd type="none" w="med" len="med"/>
          </a:ln>
        </p:spPr>
        <p:txBody>
          <a:bodyPr wrap="square" lIns="91425" tIns="45700" rIns="91425" bIns="45700" anchor="ctr" anchorCtr="0">
            <a:noAutofit/>
          </a:bodyPr>
          <a:lstStyle/>
          <a:p>
            <a:pPr marL="0" marR="0" lvl="0" indent="0" algn="l" rtl="1">
              <a:spcBef>
                <a:spcPts val="0"/>
              </a:spcBef>
              <a:buSzPct val="25000"/>
              <a:buNone/>
            </a:pPr>
            <a:r>
              <a:rPr lang="en-US" sz="1600" b="1" u="sng" dirty="0">
                <a:solidFill>
                  <a:srgbClr val="FF0000"/>
                </a:solidFill>
                <a:latin typeface="Cabin"/>
                <a:ea typeface="Cabin"/>
                <a:cs typeface="Cabin"/>
                <a:sym typeface="Cabin"/>
              </a:rPr>
              <a:t>Internal organs are sterile at health “except  the Gastrointestinal (alimentary)tract”.</a:t>
            </a:r>
          </a:p>
          <a:p>
            <a:pPr marL="0" marR="0" lvl="0" indent="0" algn="l" rtl="1">
              <a:spcBef>
                <a:spcPts val="0"/>
              </a:spcBef>
              <a:spcAft>
                <a:spcPts val="0"/>
              </a:spcAft>
              <a:buNone/>
            </a:pPr>
            <a:endParaRPr sz="1600" dirty="0">
              <a:solidFill>
                <a:srgbClr val="7030A0"/>
              </a:solidFill>
              <a:latin typeface="Cabin"/>
              <a:ea typeface="Cabin"/>
              <a:cs typeface="Cabin"/>
              <a:sym typeface="Cabin"/>
            </a:endParaRPr>
          </a:p>
          <a:p>
            <a:pPr marL="285750" marR="0" lvl="0" indent="-285750" algn="l" rtl="1">
              <a:spcBef>
                <a:spcPts val="320"/>
              </a:spcBef>
              <a:spcAft>
                <a:spcPts val="0"/>
              </a:spcAft>
              <a:buClr>
                <a:srgbClr val="FF0000"/>
              </a:buClr>
              <a:buSzPct val="100000"/>
              <a:buFont typeface="Noto Sans Symbols"/>
              <a:buChar char="❑"/>
            </a:pPr>
            <a:r>
              <a:rPr lang="en-US" sz="1600" b="1" dirty="0">
                <a:solidFill>
                  <a:srgbClr val="FF0000"/>
                </a:solidFill>
                <a:latin typeface="Cabin"/>
                <a:ea typeface="Cabin"/>
                <a:cs typeface="Cabin"/>
                <a:sym typeface="Cabin"/>
              </a:rPr>
              <a:t>Sterility maintained by </a:t>
            </a:r>
            <a:r>
              <a:rPr lang="en-US" sz="1600" dirty="0">
                <a:solidFill>
                  <a:srgbClr val="FF0000"/>
                </a:solidFill>
                <a:latin typeface="Cabin"/>
                <a:ea typeface="Cabin"/>
                <a:cs typeface="Cabin"/>
                <a:sym typeface="Cabin"/>
              </a:rPr>
              <a:t>:</a:t>
            </a:r>
          </a:p>
          <a:p>
            <a:pPr marL="342900" marR="0" lvl="0" indent="-342900" algn="l" rtl="1">
              <a:spcBef>
                <a:spcPts val="320"/>
              </a:spcBef>
              <a:spcAft>
                <a:spcPts val="0"/>
              </a:spcAft>
              <a:buClr>
                <a:schemeClr val="dk1"/>
              </a:buClr>
              <a:buSzPct val="100000"/>
              <a:buFont typeface="Noto Sans Symbols"/>
              <a:buChar char="✓"/>
            </a:pPr>
            <a:r>
              <a:rPr lang="en-US" sz="1600" dirty="0">
                <a:solidFill>
                  <a:schemeClr val="dk1"/>
                </a:solidFill>
                <a:latin typeface="Cabin"/>
                <a:ea typeface="Cabin"/>
                <a:cs typeface="Cabin"/>
                <a:sym typeface="Cabin"/>
              </a:rPr>
              <a:t>Local defense mechanisms</a:t>
            </a:r>
          </a:p>
          <a:p>
            <a:pPr marL="342900" marR="0" lvl="0" indent="-342900" algn="l" rtl="1">
              <a:spcBef>
                <a:spcPts val="320"/>
              </a:spcBef>
              <a:spcAft>
                <a:spcPts val="0"/>
              </a:spcAft>
              <a:buClr>
                <a:schemeClr val="dk1"/>
              </a:buClr>
              <a:buSzPct val="100000"/>
              <a:buFont typeface="Noto Sans Symbols"/>
              <a:buChar char="✓"/>
            </a:pPr>
            <a:r>
              <a:rPr lang="en-US" sz="1600" dirty="0">
                <a:solidFill>
                  <a:schemeClr val="dk1"/>
                </a:solidFill>
                <a:latin typeface="Cabin"/>
                <a:ea typeface="Cabin"/>
                <a:cs typeface="Cabin"/>
                <a:sym typeface="Cabin"/>
              </a:rPr>
              <a:t>Chemical substances in serum &amp; tissues e.g.: complement, antibodies.</a:t>
            </a:r>
          </a:p>
          <a:p>
            <a:pPr marL="342900" marR="0" lvl="0" indent="-342900" algn="l" rtl="1">
              <a:spcBef>
                <a:spcPts val="320"/>
              </a:spcBef>
              <a:buClr>
                <a:schemeClr val="dk1"/>
              </a:buClr>
              <a:buSzPct val="100000"/>
              <a:buFont typeface="Noto Sans Symbols"/>
              <a:buChar char="✓"/>
            </a:pPr>
            <a:r>
              <a:rPr lang="en-US" sz="1600" dirty="0">
                <a:solidFill>
                  <a:schemeClr val="dk1"/>
                </a:solidFill>
                <a:latin typeface="Cabin"/>
                <a:ea typeface="Cabin"/>
                <a:cs typeface="Cabin"/>
                <a:sym typeface="Cabin"/>
              </a:rPr>
              <a:t>Phagocytic activity of (PMN) Polymorphonuclear Monocytes .</a:t>
            </a:r>
          </a:p>
        </p:txBody>
      </p:sp>
      <p:sp>
        <p:nvSpPr>
          <p:cNvPr id="179" name="Shape 179"/>
          <p:cNvSpPr txBox="1">
            <a:spLocks noGrp="1"/>
          </p:cNvSpPr>
          <p:nvPr>
            <p:ph type="body" idx="1"/>
          </p:nvPr>
        </p:nvSpPr>
        <p:spPr>
          <a:xfrm>
            <a:off x="6388442" y="5937420"/>
            <a:ext cx="5461687" cy="735228"/>
          </a:xfrm>
          <a:prstGeom prst="rect">
            <a:avLst/>
          </a:prstGeom>
          <a:noFill/>
          <a:ln>
            <a:noFill/>
          </a:ln>
        </p:spPr>
        <p:txBody>
          <a:bodyPr wrap="square" lIns="91425" tIns="45700" rIns="91425" bIns="45700" anchor="t" anchorCtr="0">
            <a:noAutofit/>
          </a:bodyPr>
          <a:lstStyle/>
          <a:p>
            <a:pPr marL="0" marR="0" lvl="0" indent="0" algn="ctr" rtl="1">
              <a:lnSpc>
                <a:spcPct val="90000"/>
              </a:lnSpc>
              <a:spcBef>
                <a:spcPts val="0"/>
              </a:spcBef>
              <a:buClr>
                <a:schemeClr val="accent1"/>
              </a:buClr>
              <a:buSzPct val="25000"/>
              <a:buFont typeface="Calibri"/>
              <a:buNone/>
            </a:pPr>
            <a:r>
              <a:rPr lang="en-US" sz="1400" b="1" i="0" u="none" strike="noStrike" cap="none">
                <a:solidFill>
                  <a:schemeClr val="accent1"/>
                </a:solidFill>
                <a:latin typeface="Calibri"/>
                <a:ea typeface="Calibri"/>
                <a:cs typeface="Calibri"/>
                <a:sym typeface="Calibri"/>
              </a:rPr>
              <a:t>المهم في الصورة هو  نعرف توزيع الفلورا في الجسم وكيف أنها تختلف كمية ونوعًا في كل منطقة، فمنطقة الفم والمرئ مليئة بالفلورا، بينما المعدة شبه معقمة، والأمعاء تتواجد فيها الفلورا لكن بشكل أقل من الجزء العلوى من الجهاز الهضمي.</a:t>
            </a:r>
          </a:p>
        </p:txBody>
      </p:sp>
      <p:sp>
        <p:nvSpPr>
          <p:cNvPr id="180" name="Shape 180"/>
          <p:cNvSpPr/>
          <p:nvPr/>
        </p:nvSpPr>
        <p:spPr>
          <a:xfrm>
            <a:off x="7741504" y="1519881"/>
            <a:ext cx="1371600" cy="259492"/>
          </a:xfrm>
          <a:prstGeom prst="rect">
            <a:avLst/>
          </a:prstGeom>
          <a:noFill/>
          <a:ln>
            <a:noFill/>
          </a:ln>
        </p:spPr>
        <p:txBody>
          <a:bodyPr wrap="square" lIns="91425" tIns="45700" rIns="91425" bIns="45700" anchor="ctr" anchorCtr="0">
            <a:noAutofit/>
          </a:bodyPr>
          <a:lstStyle/>
          <a:p>
            <a:pPr marL="0" marR="0" lvl="0" indent="0" algn="ctr" rtl="1">
              <a:spcBef>
                <a:spcPts val="0"/>
              </a:spcBef>
              <a:buSzPct val="25000"/>
              <a:buNone/>
            </a:pPr>
            <a:r>
              <a:rPr lang="en-US" sz="1600" dirty="0">
                <a:solidFill>
                  <a:srgbClr val="FF0000"/>
                </a:solidFill>
                <a:latin typeface="Calibri"/>
                <a:ea typeface="Calibri"/>
                <a:cs typeface="Calibri"/>
                <a:sym typeface="Calibri"/>
              </a:rPr>
              <a:t>Team 436</a:t>
            </a:r>
          </a:p>
        </p:txBody>
      </p:sp>
      <p:sp>
        <p:nvSpPr>
          <p:cNvPr id="181" name="Shape 181"/>
          <p:cNvSpPr/>
          <p:nvPr/>
        </p:nvSpPr>
        <p:spPr>
          <a:xfrm>
            <a:off x="6079523" y="1383957"/>
            <a:ext cx="5980671" cy="5202193"/>
          </a:xfrm>
          <a:prstGeom prst="rect">
            <a:avLst/>
          </a:prstGeom>
          <a:noFill/>
          <a:ln w="38100" cap="flat" cmpd="sng">
            <a:solidFill>
              <a:srgbClr val="00206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1">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aphicFrame>
        <p:nvGraphicFramePr>
          <p:cNvPr id="186" name="Shape 186"/>
          <p:cNvGraphicFramePr/>
          <p:nvPr>
            <p:extLst>
              <p:ext uri="{D42A27DB-BD31-4B8C-83A1-F6EECF244321}">
                <p14:modId xmlns:p14="http://schemas.microsoft.com/office/powerpoint/2010/main" val="811341100"/>
              </p:ext>
            </p:extLst>
          </p:nvPr>
        </p:nvGraphicFramePr>
        <p:xfrm>
          <a:off x="148283" y="406426"/>
          <a:ext cx="10602100" cy="5607850"/>
        </p:xfrm>
        <a:graphic>
          <a:graphicData uri="http://schemas.openxmlformats.org/drawingml/2006/table">
            <a:tbl>
              <a:tblPr firstRow="1" bandRow="1">
                <a:noFill/>
                <a:tableStyleId>{25BBA877-0E68-4C8F-A9AB-3DA26A8AC3ED}</a:tableStyleId>
              </a:tblPr>
              <a:tblGrid>
                <a:gridCol w="593125">
                  <a:extLst>
                    <a:ext uri="{9D8B030D-6E8A-4147-A177-3AD203B41FA5}">
                      <a16:colId xmlns:a16="http://schemas.microsoft.com/office/drawing/2014/main" val="20000"/>
                    </a:ext>
                  </a:extLst>
                </a:gridCol>
                <a:gridCol w="2051225">
                  <a:extLst>
                    <a:ext uri="{9D8B030D-6E8A-4147-A177-3AD203B41FA5}">
                      <a16:colId xmlns:a16="http://schemas.microsoft.com/office/drawing/2014/main" val="20001"/>
                    </a:ext>
                  </a:extLst>
                </a:gridCol>
                <a:gridCol w="2746825">
                  <a:extLst>
                    <a:ext uri="{9D8B030D-6E8A-4147-A177-3AD203B41FA5}">
                      <a16:colId xmlns:a16="http://schemas.microsoft.com/office/drawing/2014/main" val="20002"/>
                    </a:ext>
                  </a:extLst>
                </a:gridCol>
                <a:gridCol w="2059950">
                  <a:extLst>
                    <a:ext uri="{9D8B030D-6E8A-4147-A177-3AD203B41FA5}">
                      <a16:colId xmlns:a16="http://schemas.microsoft.com/office/drawing/2014/main" val="20003"/>
                    </a:ext>
                  </a:extLst>
                </a:gridCol>
                <a:gridCol w="1190100">
                  <a:extLst>
                    <a:ext uri="{9D8B030D-6E8A-4147-A177-3AD203B41FA5}">
                      <a16:colId xmlns:a16="http://schemas.microsoft.com/office/drawing/2014/main" val="20004"/>
                    </a:ext>
                  </a:extLst>
                </a:gridCol>
                <a:gridCol w="1960875">
                  <a:extLst>
                    <a:ext uri="{9D8B030D-6E8A-4147-A177-3AD203B41FA5}">
                      <a16:colId xmlns:a16="http://schemas.microsoft.com/office/drawing/2014/main" val="20005"/>
                    </a:ext>
                  </a:extLst>
                </a:gridCol>
              </a:tblGrid>
              <a:tr h="461250">
                <a:tc>
                  <a:txBody>
                    <a:bodyPr/>
                    <a:lstStyle/>
                    <a:p>
                      <a:pPr marL="0" marR="0" lvl="0" indent="0" algn="l" rtl="1">
                        <a:spcBef>
                          <a:spcPts val="0"/>
                        </a:spcBef>
                        <a:buSzPct val="25000"/>
                        <a:buNone/>
                      </a:pPr>
                      <a:r>
                        <a:rPr lang="en-US" sz="1400" b="1" u="sng" strike="noStrike" cap="none">
                          <a:solidFill>
                            <a:srgbClr val="CC0000"/>
                          </a:solidFill>
                        </a:rPr>
                        <a:t>Area</a:t>
                      </a:r>
                    </a:p>
                  </a:txBody>
                  <a:tcPr marL="91450" marR="91450" marT="45725" marB="45725"/>
                </a:tc>
                <a:tc>
                  <a:txBody>
                    <a:bodyPr/>
                    <a:lstStyle/>
                    <a:p>
                      <a:pPr marL="0" marR="0" lvl="0" indent="0" algn="ctr" rtl="1">
                        <a:spcBef>
                          <a:spcPts val="0"/>
                        </a:spcBef>
                        <a:buSzPct val="25000"/>
                        <a:buNone/>
                      </a:pPr>
                      <a:r>
                        <a:rPr lang="en-US" sz="1400" b="1" u="sng" strike="noStrike" cap="none">
                          <a:solidFill>
                            <a:srgbClr val="739A28"/>
                          </a:solidFill>
                        </a:rPr>
                        <a:t>Sites</a:t>
                      </a:r>
                    </a:p>
                  </a:txBody>
                  <a:tcPr marL="91450" marR="91450" marT="45725" marB="45725"/>
                </a:tc>
                <a:tc gridSpan="2">
                  <a:txBody>
                    <a:bodyPr/>
                    <a:lstStyle/>
                    <a:p>
                      <a:pPr marL="0" marR="0" lvl="0" indent="0" algn="ctr" rtl="1">
                        <a:spcBef>
                          <a:spcPts val="0"/>
                        </a:spcBef>
                        <a:buSzPct val="25000"/>
                        <a:buNone/>
                      </a:pPr>
                      <a:r>
                        <a:rPr lang="en-US" sz="1400" b="1" u="sng" strike="noStrike" cap="none">
                          <a:solidFill>
                            <a:srgbClr val="1E5E70"/>
                          </a:solidFill>
                        </a:rPr>
                        <a:t>Normal Flora</a:t>
                      </a:r>
                    </a:p>
                  </a:txBody>
                  <a:tcPr marL="91450" marR="91450" marT="45725" marB="45725"/>
                </a:tc>
                <a:tc hMerge="1">
                  <a:txBody>
                    <a:bodyPr/>
                    <a:lstStyle/>
                    <a:p>
                      <a:endParaRPr lang="en-US"/>
                    </a:p>
                  </a:txBody>
                  <a:tcPr/>
                </a:tc>
                <a:tc>
                  <a:txBody>
                    <a:bodyPr/>
                    <a:lstStyle/>
                    <a:p>
                      <a:pPr marL="0" marR="0" lvl="0" indent="0" algn="ctr" rtl="1">
                        <a:lnSpc>
                          <a:spcPct val="100000"/>
                        </a:lnSpc>
                        <a:spcBef>
                          <a:spcPts val="0"/>
                        </a:spcBef>
                        <a:spcAft>
                          <a:spcPts val="0"/>
                        </a:spcAft>
                        <a:buClr>
                          <a:srgbClr val="CC0099"/>
                        </a:buClr>
                        <a:buSzPct val="25000"/>
                        <a:buFont typeface="Calibri"/>
                        <a:buNone/>
                      </a:pPr>
                      <a:r>
                        <a:rPr lang="en-US" sz="1400" b="1" u="sng" strike="noStrike" cap="none">
                          <a:solidFill>
                            <a:srgbClr val="CC0099"/>
                          </a:solidFill>
                        </a:rPr>
                        <a:t>Sterile Site</a:t>
                      </a:r>
                    </a:p>
                  </a:txBody>
                  <a:tcPr marL="91450" marR="91450" marT="45725" marB="45725"/>
                </a:tc>
                <a:tc>
                  <a:txBody>
                    <a:bodyPr/>
                    <a:lstStyle/>
                    <a:p>
                      <a:pPr marL="0" marR="0" lvl="0" indent="0" algn="ctr" rtl="1">
                        <a:spcBef>
                          <a:spcPts val="0"/>
                        </a:spcBef>
                        <a:buSzPct val="25000"/>
                        <a:buNone/>
                      </a:pPr>
                      <a:r>
                        <a:rPr lang="en-US" sz="1400" b="1" u="sng" strike="noStrike" cap="none">
                          <a:solidFill>
                            <a:srgbClr val="FF9900"/>
                          </a:solidFill>
                        </a:rPr>
                        <a:t>Information</a:t>
                      </a:r>
                    </a:p>
                  </a:txBody>
                  <a:tcPr marL="91450" marR="91450" marT="45725" marB="45725"/>
                </a:tc>
                <a:extLst>
                  <a:ext uri="{0D108BD9-81ED-4DB2-BD59-A6C34878D82A}">
                    <a16:rowId xmlns:a16="http://schemas.microsoft.com/office/drawing/2014/main" val="10000"/>
                  </a:ext>
                </a:extLst>
              </a:tr>
              <a:tr h="2170575">
                <a:tc>
                  <a:txBody>
                    <a:bodyPr/>
                    <a:lstStyle/>
                    <a:p>
                      <a:pPr marL="0" marR="0" lvl="0" indent="0" algn="l" rtl="1">
                        <a:spcBef>
                          <a:spcPts val="0"/>
                        </a:spcBef>
                        <a:buSzPct val="25000"/>
                        <a:buNone/>
                      </a:pPr>
                      <a:r>
                        <a:rPr lang="en-US" sz="1400" u="none" strike="noStrike" cap="none">
                          <a:latin typeface="Cabin"/>
                          <a:ea typeface="Cabin"/>
                          <a:cs typeface="Cabin"/>
                          <a:sym typeface="Cabin"/>
                        </a:rPr>
                        <a:t>Skin</a:t>
                      </a:r>
                    </a:p>
                  </a:txBody>
                  <a:tcPr marL="91450" marR="91450" marT="45725" marB="45725">
                    <a:solidFill>
                      <a:srgbClr val="FFCCCC"/>
                    </a:solidFill>
                  </a:tcPr>
                </a:tc>
                <a:tc>
                  <a:txBody>
                    <a:bodyPr/>
                    <a:lstStyle/>
                    <a:p>
                      <a:pPr marL="0" marR="0" lvl="0" indent="0" algn="l" rtl="1">
                        <a:spcBef>
                          <a:spcPts val="0"/>
                        </a:spcBef>
                        <a:buSzPct val="25000"/>
                        <a:buNone/>
                      </a:pPr>
                      <a:r>
                        <a:rPr lang="en-US" sz="1400" u="none" strike="noStrike" cap="none" dirty="0">
                          <a:solidFill>
                            <a:srgbClr val="FF0000"/>
                          </a:solidFill>
                          <a:latin typeface="Cabin"/>
                          <a:ea typeface="Cabin"/>
                          <a:cs typeface="Cabin"/>
                          <a:sym typeface="Cabin"/>
                        </a:rPr>
                        <a:t>Anaerobic</a:t>
                      </a:r>
                      <a:r>
                        <a:rPr lang="en-US" sz="1400" u="none" strike="noStrike" cap="none" dirty="0">
                          <a:latin typeface="Cabin"/>
                          <a:ea typeface="Cabin"/>
                          <a:cs typeface="Cabin"/>
                          <a:sym typeface="Cabin"/>
                        </a:rPr>
                        <a:t> organisms predominate in areas with </a:t>
                      </a:r>
                      <a:r>
                        <a:rPr lang="en-US" sz="1400" u="none" strike="noStrike" cap="none" dirty="0">
                          <a:solidFill>
                            <a:srgbClr val="FF0000"/>
                          </a:solidFill>
                          <a:latin typeface="Cabin"/>
                          <a:ea typeface="Cabin"/>
                          <a:cs typeface="Cabin"/>
                          <a:sym typeface="Cabin"/>
                        </a:rPr>
                        <a:t>sebaceous</a:t>
                      </a:r>
                      <a:r>
                        <a:rPr lang="en-US" sz="1400" u="none" strike="noStrike" cap="none" dirty="0">
                          <a:latin typeface="Cabin"/>
                          <a:ea typeface="Cabin"/>
                          <a:cs typeface="Cabin"/>
                          <a:sym typeface="Cabin"/>
                        </a:rPr>
                        <a:t> glands.</a:t>
                      </a:r>
                    </a:p>
                  </a:txBody>
                  <a:tcPr marL="91450" marR="91450" marT="45725" marB="45725">
                    <a:solidFill>
                      <a:srgbClr val="EAF5D6"/>
                    </a:solidFill>
                  </a:tcPr>
                </a:tc>
                <a:tc>
                  <a:txBody>
                    <a:bodyPr/>
                    <a:lstStyle/>
                    <a:p>
                      <a:pPr marL="0" marR="0" lvl="0" indent="0" algn="l" rtl="1">
                        <a:lnSpc>
                          <a:spcPct val="100000"/>
                        </a:lnSpc>
                        <a:spcBef>
                          <a:spcPts val="0"/>
                        </a:spcBef>
                        <a:spcAft>
                          <a:spcPts val="0"/>
                        </a:spcAft>
                        <a:buClr>
                          <a:schemeClr val="dk1"/>
                        </a:buClr>
                        <a:buSzPct val="25000"/>
                        <a:buFont typeface="Cabin"/>
                        <a:buNone/>
                      </a:pPr>
                      <a:r>
                        <a:rPr lang="en-US" sz="1400" u="none" strike="noStrike" cap="none" dirty="0">
                          <a:latin typeface="Cabin"/>
                          <a:ea typeface="Cabin"/>
                          <a:cs typeface="Cabin"/>
                          <a:sym typeface="Cabin"/>
                        </a:rPr>
                        <a:t> </a:t>
                      </a:r>
                      <a:r>
                        <a:rPr lang="en-US" sz="1400" u="sng" strike="noStrike" cap="none" dirty="0">
                          <a:solidFill>
                            <a:srgbClr val="7030A0"/>
                          </a:solidFill>
                          <a:latin typeface="Cabin"/>
                          <a:ea typeface="Cabin"/>
                          <a:cs typeface="Cabin"/>
                          <a:sym typeface="Cabin"/>
                        </a:rPr>
                        <a:t>Main skin flora</a:t>
                      </a:r>
                      <a:r>
                        <a:rPr lang="en-US" sz="1400" u="none" strike="noStrike" cap="none" dirty="0">
                          <a:latin typeface="Cabin"/>
                          <a:ea typeface="Cabin"/>
                          <a:cs typeface="Cabin"/>
                          <a:sym typeface="Cabin"/>
                        </a:rPr>
                        <a:t>:</a:t>
                      </a:r>
                    </a:p>
                    <a:p>
                      <a:pPr marL="0" marR="0" lvl="0" indent="0" algn="l" rtl="1">
                        <a:lnSpc>
                          <a:spcPct val="100000"/>
                        </a:lnSpc>
                        <a:spcBef>
                          <a:spcPts val="0"/>
                        </a:spcBef>
                        <a:spcAft>
                          <a:spcPts val="0"/>
                        </a:spcAft>
                        <a:buClr>
                          <a:schemeClr val="dk1"/>
                        </a:buClr>
                        <a:buSzPct val="25000"/>
                        <a:buFont typeface="Cabin"/>
                        <a:buNone/>
                      </a:pPr>
                      <a:r>
                        <a:rPr lang="en-US" sz="1400" u="none" strike="noStrike" cap="none" dirty="0">
                          <a:latin typeface="Cabin"/>
                          <a:ea typeface="Cabin"/>
                          <a:cs typeface="Cabin"/>
                          <a:sym typeface="Cabin"/>
                        </a:rPr>
                        <a:t>1) </a:t>
                      </a:r>
                      <a:r>
                        <a:rPr lang="en-US" sz="1400" u="none" strike="noStrike" cap="none" dirty="0" err="1">
                          <a:solidFill>
                            <a:srgbClr val="FF0000"/>
                          </a:solidFill>
                          <a:latin typeface="Cabin"/>
                          <a:ea typeface="Cabin"/>
                          <a:cs typeface="Cabin"/>
                          <a:sym typeface="Cabin"/>
                        </a:rPr>
                        <a:t>Corynebacteria</a:t>
                      </a:r>
                      <a:r>
                        <a:rPr lang="en-US" sz="1400" u="none" strike="noStrike" cap="none" dirty="0">
                          <a:solidFill>
                            <a:schemeClr val="dk1"/>
                          </a:solidFill>
                          <a:latin typeface="Cabin"/>
                          <a:ea typeface="Cabin"/>
                          <a:cs typeface="Cabin"/>
                          <a:sym typeface="Cabin"/>
                        </a:rPr>
                        <a:t>.</a:t>
                      </a:r>
                    </a:p>
                    <a:p>
                      <a:pPr marL="0" marR="0" lvl="0" indent="0" algn="l" rtl="1">
                        <a:lnSpc>
                          <a:spcPct val="100000"/>
                        </a:lnSpc>
                        <a:spcBef>
                          <a:spcPts val="0"/>
                        </a:spcBef>
                        <a:spcAft>
                          <a:spcPts val="0"/>
                        </a:spcAft>
                        <a:buClr>
                          <a:schemeClr val="dk1"/>
                        </a:buClr>
                        <a:buSzPct val="25000"/>
                        <a:buFont typeface="Cabin"/>
                        <a:buNone/>
                      </a:pPr>
                      <a:r>
                        <a:rPr lang="en-US" sz="1400" u="none" strike="noStrike" cap="none" dirty="0">
                          <a:solidFill>
                            <a:schemeClr val="tx1"/>
                          </a:solidFill>
                          <a:latin typeface="Cabin"/>
                          <a:ea typeface="Cabin"/>
                          <a:cs typeface="Cabin"/>
                          <a:sym typeface="Cabin"/>
                        </a:rPr>
                        <a:t>2)</a:t>
                      </a:r>
                      <a:r>
                        <a:rPr lang="en-US" sz="1400" u="none" strike="noStrike" cap="none" dirty="0">
                          <a:solidFill>
                            <a:srgbClr val="FF0000"/>
                          </a:solidFill>
                          <a:latin typeface="Cabin"/>
                          <a:ea typeface="Cabin"/>
                          <a:cs typeface="Cabin"/>
                          <a:sym typeface="Cabin"/>
                        </a:rPr>
                        <a:t> Propionibacterium acnes</a:t>
                      </a:r>
                      <a:r>
                        <a:rPr lang="en-US" sz="1400" u="none" strike="noStrike" cap="none" dirty="0">
                          <a:solidFill>
                            <a:schemeClr val="tx1"/>
                          </a:solidFill>
                          <a:latin typeface="Cabin"/>
                          <a:ea typeface="Cabin"/>
                          <a:cs typeface="Cabin"/>
                          <a:sym typeface="Cabin"/>
                        </a:rPr>
                        <a:t>.</a:t>
                      </a:r>
                    </a:p>
                    <a:p>
                      <a:pPr marL="0" marR="0" lvl="0" indent="0" algn="l" rtl="1">
                        <a:spcBef>
                          <a:spcPts val="0"/>
                        </a:spcBef>
                        <a:buSzPct val="25000"/>
                        <a:buNone/>
                      </a:pPr>
                      <a:r>
                        <a:rPr lang="en-US" sz="1400" u="none" strike="noStrike" cap="none" dirty="0">
                          <a:solidFill>
                            <a:srgbClr val="FF0000"/>
                          </a:solidFill>
                          <a:latin typeface="Cabin"/>
                          <a:ea typeface="Cabin"/>
                          <a:cs typeface="Cabin"/>
                          <a:sym typeface="Cabin"/>
                        </a:rPr>
                        <a:t>3) Anaerobic cocci.</a:t>
                      </a:r>
                    </a:p>
                    <a:p>
                      <a:pPr marL="0" marR="0" lvl="0" indent="0" algn="l" rtl="1">
                        <a:spcBef>
                          <a:spcPts val="0"/>
                        </a:spcBef>
                        <a:spcAft>
                          <a:spcPts val="0"/>
                        </a:spcAft>
                        <a:buSzPct val="25000"/>
                        <a:buNone/>
                      </a:pPr>
                      <a:r>
                        <a:rPr lang="en-US" sz="1400" u="none" strike="noStrike" cap="none" dirty="0">
                          <a:solidFill>
                            <a:srgbClr val="FF0000"/>
                          </a:solidFill>
                          <a:latin typeface="Cabin"/>
                          <a:ea typeface="Cabin"/>
                          <a:cs typeface="Cabin"/>
                          <a:sym typeface="Cabin"/>
                        </a:rPr>
                        <a:t>4) Staphylococcus epidermidis.</a:t>
                      </a:r>
                    </a:p>
                    <a:p>
                      <a:pPr marL="0" marR="0" lvl="0" indent="0" algn="l" rtl="1">
                        <a:lnSpc>
                          <a:spcPct val="100000"/>
                        </a:lnSpc>
                        <a:spcBef>
                          <a:spcPts val="0"/>
                        </a:spcBef>
                        <a:spcAft>
                          <a:spcPts val="0"/>
                        </a:spcAft>
                        <a:buClr>
                          <a:schemeClr val="dk1"/>
                        </a:buClr>
                        <a:buSzPct val="25000"/>
                        <a:buFont typeface="Cabin"/>
                        <a:buNone/>
                      </a:pPr>
                      <a:r>
                        <a:rPr lang="en-US" sz="1400" u="none" strike="noStrike" cap="none" dirty="0">
                          <a:latin typeface="Cabin"/>
                          <a:ea typeface="Cabin"/>
                          <a:cs typeface="Cabin"/>
                          <a:sym typeface="Cabin"/>
                        </a:rPr>
                        <a:t>5) Coliforms </a:t>
                      </a:r>
                      <a:r>
                        <a:rPr lang="en-US" sz="1400" u="none" strike="noStrike" cap="none" dirty="0">
                          <a:solidFill>
                            <a:srgbClr val="FF0000"/>
                          </a:solidFill>
                          <a:latin typeface="Cabin"/>
                          <a:ea typeface="Cabin"/>
                          <a:cs typeface="Cabin"/>
                          <a:sym typeface="Cabin"/>
                        </a:rPr>
                        <a:t>{gram  negative, moist skin often  colonized by it}.</a:t>
                      </a:r>
                    </a:p>
                  </a:txBody>
                  <a:tcPr marL="91450" marR="91450" marT="45725" marB="45725">
                    <a:solidFill>
                      <a:srgbClr val="DAEFF5"/>
                    </a:solidFill>
                  </a:tcPr>
                </a:tc>
                <a:tc>
                  <a:txBody>
                    <a:bodyPr/>
                    <a:lstStyle/>
                    <a:p>
                      <a:pPr marL="0" marR="0" lvl="0" indent="0" algn="l" rtl="1">
                        <a:spcBef>
                          <a:spcPts val="0"/>
                        </a:spcBef>
                        <a:buSzPct val="25000"/>
                        <a:buNone/>
                      </a:pPr>
                      <a:r>
                        <a:rPr lang="en-US" sz="1400" u="sng" strike="noStrike" cap="none">
                          <a:solidFill>
                            <a:srgbClr val="7030A0"/>
                          </a:solidFill>
                          <a:latin typeface="Cabin"/>
                          <a:ea typeface="Cabin"/>
                          <a:cs typeface="Cabin"/>
                          <a:sym typeface="Cabin"/>
                        </a:rPr>
                        <a:t>Potential pathogen:</a:t>
                      </a:r>
                    </a:p>
                    <a:p>
                      <a:pPr marL="0" marR="0" lvl="0" indent="0" algn="l" rtl="1">
                        <a:spcBef>
                          <a:spcPts val="0"/>
                        </a:spcBef>
                        <a:buSzPct val="25000"/>
                        <a:buNone/>
                      </a:pPr>
                      <a:r>
                        <a:rPr lang="en-US" sz="1400" u="none" strike="noStrike" cap="none">
                          <a:latin typeface="Cabin"/>
                          <a:ea typeface="Cabin"/>
                          <a:cs typeface="Cabin"/>
                          <a:sym typeface="Cabin"/>
                        </a:rPr>
                        <a:t>Less common: </a:t>
                      </a:r>
                    </a:p>
                    <a:p>
                      <a:pPr marL="0" marR="0" lvl="0" indent="0" algn="l" rtl="1">
                        <a:spcBef>
                          <a:spcPts val="0"/>
                        </a:spcBef>
                        <a:buSzPct val="25000"/>
                        <a:buNone/>
                      </a:pPr>
                      <a:r>
                        <a:rPr lang="en-US" sz="1400" u="none" strike="noStrike" cap="none">
                          <a:latin typeface="Cabin"/>
                          <a:ea typeface="Cabin"/>
                          <a:cs typeface="Cabin"/>
                          <a:sym typeface="Cabin"/>
                        </a:rPr>
                        <a:t>1) Staphylococcus aureus. </a:t>
                      </a:r>
                    </a:p>
                  </a:txBody>
                  <a:tcPr marL="91450" marR="91450" marT="45725" marB="45725">
                    <a:solidFill>
                      <a:srgbClr val="D7F3EC"/>
                    </a:solidFill>
                  </a:tcPr>
                </a:tc>
                <a:tc>
                  <a:txBody>
                    <a:bodyPr/>
                    <a:lstStyle/>
                    <a:p>
                      <a:pPr marL="0" marR="0" lvl="0" indent="0" algn="l" rtl="1">
                        <a:lnSpc>
                          <a:spcPct val="100000"/>
                        </a:lnSpc>
                        <a:spcBef>
                          <a:spcPts val="0"/>
                        </a:spcBef>
                        <a:spcAft>
                          <a:spcPts val="0"/>
                        </a:spcAft>
                        <a:buClr>
                          <a:schemeClr val="dk1"/>
                        </a:buClr>
                        <a:buSzPct val="25000"/>
                        <a:buFont typeface="Calibri"/>
                        <a:buNone/>
                      </a:pPr>
                      <a:endParaRPr sz="1400" u="none" strike="noStrike" cap="none">
                        <a:solidFill>
                          <a:schemeClr val="dk1"/>
                        </a:solidFill>
                        <a:latin typeface="Calibri"/>
                        <a:ea typeface="Calibri"/>
                        <a:cs typeface="Calibri"/>
                        <a:sym typeface="Calibri"/>
                      </a:endParaRPr>
                    </a:p>
                  </a:txBody>
                  <a:tcPr marL="91450" marR="91450" marT="45725" marB="45725">
                    <a:solidFill>
                      <a:srgbClr val="FFCCFF"/>
                    </a:solidFill>
                  </a:tcPr>
                </a:tc>
                <a:tc>
                  <a:txBody>
                    <a:bodyPr/>
                    <a:lstStyle/>
                    <a:p>
                      <a:pPr marL="0" marR="0" lvl="0" indent="0" algn="l" rtl="1">
                        <a:spcBef>
                          <a:spcPts val="0"/>
                        </a:spcBef>
                        <a:buSzPct val="25000"/>
                        <a:buNone/>
                      </a:pPr>
                      <a:r>
                        <a:rPr lang="en-US" sz="1400" u="none" strike="noStrike" cap="none" dirty="0">
                          <a:solidFill>
                            <a:schemeClr val="dk1"/>
                          </a:solidFill>
                          <a:latin typeface="Cabin"/>
                          <a:ea typeface="Cabin"/>
                          <a:cs typeface="Cabin"/>
                          <a:sym typeface="Cabin"/>
                        </a:rPr>
                        <a:t>* Skin has rich </a:t>
                      </a:r>
                      <a:r>
                        <a:rPr lang="en-US" sz="1400" u="none" strike="noStrike" cap="none" dirty="0">
                          <a:solidFill>
                            <a:srgbClr val="FF0000"/>
                          </a:solidFill>
                          <a:latin typeface="Cabin"/>
                          <a:ea typeface="Cabin"/>
                          <a:cs typeface="Cabin"/>
                          <a:sym typeface="Cabin"/>
                        </a:rPr>
                        <a:t>resident</a:t>
                      </a:r>
                      <a:r>
                        <a:rPr lang="en-US" sz="1400" u="none" strike="noStrike" cap="none" dirty="0">
                          <a:solidFill>
                            <a:schemeClr val="dk1"/>
                          </a:solidFill>
                          <a:latin typeface="Cabin"/>
                          <a:ea typeface="Cabin"/>
                          <a:cs typeface="Cabin"/>
                          <a:sym typeface="Cabin"/>
                        </a:rPr>
                        <a:t> bacterial flora(10^4/cm^2).</a:t>
                      </a:r>
                    </a:p>
                    <a:p>
                      <a:pPr marL="0" marR="0" lvl="0" indent="0" algn="l" rtl="1">
                        <a:spcBef>
                          <a:spcPts val="0"/>
                        </a:spcBef>
                        <a:spcAft>
                          <a:spcPts val="0"/>
                        </a:spcAft>
                        <a:buSzPct val="25000"/>
                        <a:buNone/>
                      </a:pPr>
                      <a:r>
                        <a:rPr lang="en-US" sz="1400" u="none" strike="noStrike" cap="none" dirty="0">
                          <a:solidFill>
                            <a:schemeClr val="dk1"/>
                          </a:solidFill>
                          <a:latin typeface="Cabin"/>
                          <a:ea typeface="Cabin"/>
                          <a:cs typeface="Cabin"/>
                          <a:sym typeface="Cabin"/>
                        </a:rPr>
                        <a:t>* Exist as microcolonies.</a:t>
                      </a:r>
                    </a:p>
                    <a:p>
                      <a:pPr marL="0" marR="0" lvl="0" indent="0" algn="l" rtl="1">
                        <a:lnSpc>
                          <a:spcPct val="100000"/>
                        </a:lnSpc>
                        <a:spcBef>
                          <a:spcPts val="0"/>
                        </a:spcBef>
                        <a:spcAft>
                          <a:spcPts val="0"/>
                        </a:spcAft>
                        <a:buClr>
                          <a:schemeClr val="dk1"/>
                        </a:buClr>
                        <a:buSzPct val="25000"/>
                        <a:buFont typeface="Cabin"/>
                        <a:buNone/>
                      </a:pPr>
                      <a:r>
                        <a:rPr lang="en-US" sz="1400" u="none" strike="noStrike" cap="none" dirty="0">
                          <a:solidFill>
                            <a:schemeClr val="dk1"/>
                          </a:solidFill>
                          <a:latin typeface="Cabin"/>
                          <a:ea typeface="Cabin"/>
                          <a:cs typeface="Cabin"/>
                          <a:sym typeface="Cabin"/>
                        </a:rPr>
                        <a:t>* Fatty acid, lysozymes by sweat glands.</a:t>
                      </a:r>
                    </a:p>
                    <a:p>
                      <a:pPr marL="0" marR="0" lvl="0" indent="0" algn="l" rtl="1">
                        <a:spcBef>
                          <a:spcPts val="0"/>
                        </a:spcBef>
                        <a:buSzPct val="25000"/>
                        <a:buNone/>
                      </a:pPr>
                      <a:endParaRPr sz="1400" u="none" strike="noStrike" cap="none" dirty="0">
                        <a:solidFill>
                          <a:schemeClr val="dk1"/>
                        </a:solidFill>
                        <a:latin typeface="Calibri"/>
                        <a:ea typeface="Calibri"/>
                        <a:cs typeface="Calibri"/>
                        <a:sym typeface="Calibri"/>
                      </a:endParaRPr>
                    </a:p>
                  </a:txBody>
                  <a:tcPr marL="91450" marR="91450" marT="45725" marB="45725">
                    <a:solidFill>
                      <a:srgbClr val="FFFFCC"/>
                    </a:solidFill>
                  </a:tcPr>
                </a:tc>
                <a:extLst>
                  <a:ext uri="{0D108BD9-81ED-4DB2-BD59-A6C34878D82A}">
                    <a16:rowId xmlns:a16="http://schemas.microsoft.com/office/drawing/2014/main" val="10001"/>
                  </a:ext>
                </a:extLst>
              </a:tr>
              <a:tr h="1392275">
                <a:tc>
                  <a:txBody>
                    <a:bodyPr/>
                    <a:lstStyle/>
                    <a:p>
                      <a:pPr marL="0" marR="0" lvl="0" indent="0" algn="l" rtl="1">
                        <a:spcBef>
                          <a:spcPts val="0"/>
                        </a:spcBef>
                        <a:buSzPct val="25000"/>
                        <a:buNone/>
                      </a:pPr>
                      <a:r>
                        <a:rPr lang="en-US" sz="1400" u="none" strike="noStrike" cap="none">
                          <a:latin typeface="Cabin"/>
                          <a:ea typeface="Cabin"/>
                          <a:cs typeface="Cabin"/>
                          <a:sym typeface="Cabin"/>
                        </a:rPr>
                        <a:t>Eye</a:t>
                      </a:r>
                    </a:p>
                  </a:txBody>
                  <a:tcPr marL="91450" marR="91450" marT="45725" marB="45725">
                    <a:solidFill>
                      <a:srgbClr val="FFCCCC"/>
                    </a:solidFill>
                  </a:tcPr>
                </a:tc>
                <a:tc>
                  <a:txBody>
                    <a:bodyPr/>
                    <a:lstStyle/>
                    <a:p>
                      <a:pPr marL="0" marR="0" lvl="0" indent="0" algn="l" rtl="1">
                        <a:spcBef>
                          <a:spcPts val="0"/>
                        </a:spcBef>
                        <a:buSzPct val="25000"/>
                        <a:buNone/>
                      </a:pPr>
                      <a:r>
                        <a:rPr lang="en-US" sz="1400" u="none" strike="noStrike" cap="none">
                          <a:solidFill>
                            <a:schemeClr val="dk1"/>
                          </a:solidFill>
                          <a:latin typeface="Cabin"/>
                          <a:ea typeface="Cabin"/>
                          <a:cs typeface="Cabin"/>
                          <a:sym typeface="Cabin"/>
                        </a:rPr>
                        <a:t>Conjunctival Sac.</a:t>
                      </a:r>
                    </a:p>
                  </a:txBody>
                  <a:tcPr marL="91450" marR="91450" marT="45725" marB="45725">
                    <a:solidFill>
                      <a:srgbClr val="EAF5D6"/>
                    </a:solidFill>
                  </a:tcPr>
                </a:tc>
                <a:tc>
                  <a:txBody>
                    <a:bodyPr/>
                    <a:lstStyle/>
                    <a:p>
                      <a:pPr marL="0" marR="0" lvl="0" indent="0" algn="l" rtl="1">
                        <a:spcBef>
                          <a:spcPts val="0"/>
                        </a:spcBef>
                        <a:buSzPct val="25000"/>
                        <a:buNone/>
                      </a:pPr>
                      <a:r>
                        <a:rPr lang="en-US" sz="1400" u="none" strike="noStrike" cap="none" dirty="0">
                          <a:solidFill>
                            <a:schemeClr val="tx1"/>
                          </a:solidFill>
                          <a:latin typeface="Cabin"/>
                          <a:ea typeface="Cabin"/>
                          <a:cs typeface="Cabin"/>
                          <a:sym typeface="Cabin"/>
                        </a:rPr>
                        <a:t>1) Corynebacterium </a:t>
                      </a:r>
                      <a:r>
                        <a:rPr lang="en-US" sz="1400" u="none" strike="noStrike" cap="none" dirty="0" err="1">
                          <a:solidFill>
                            <a:schemeClr val="tx1"/>
                          </a:solidFill>
                          <a:latin typeface="Cabin"/>
                          <a:ea typeface="Cabin"/>
                          <a:cs typeface="Cabin"/>
                          <a:sym typeface="Cabin"/>
                        </a:rPr>
                        <a:t>xerosis</a:t>
                      </a:r>
                      <a:r>
                        <a:rPr lang="en-US" sz="1400" u="none" strike="noStrike" cap="none" dirty="0">
                          <a:solidFill>
                            <a:schemeClr val="tx1"/>
                          </a:solidFill>
                          <a:latin typeface="Cabin"/>
                          <a:ea typeface="Cabin"/>
                          <a:cs typeface="Cabin"/>
                          <a:sym typeface="Cabin"/>
                        </a:rPr>
                        <a:t>.</a:t>
                      </a:r>
                    </a:p>
                    <a:p>
                      <a:pPr marL="0" marR="0" lvl="0" indent="0" algn="l" rtl="1">
                        <a:spcBef>
                          <a:spcPts val="0"/>
                        </a:spcBef>
                        <a:buSzPct val="25000"/>
                        <a:buNone/>
                      </a:pPr>
                      <a:r>
                        <a:rPr lang="en-US" sz="1400" u="none" strike="noStrike" cap="none" dirty="0">
                          <a:solidFill>
                            <a:schemeClr val="tx1"/>
                          </a:solidFill>
                          <a:latin typeface="Cabin"/>
                          <a:ea typeface="Cabin"/>
                          <a:cs typeface="Cabin"/>
                          <a:sym typeface="Cabin"/>
                        </a:rPr>
                        <a:t>2) Staphylococcus </a:t>
                      </a:r>
                      <a:r>
                        <a:rPr lang="en-US" sz="1400" u="none" strike="noStrike" cap="none" dirty="0" err="1">
                          <a:solidFill>
                            <a:schemeClr val="tx1"/>
                          </a:solidFill>
                          <a:latin typeface="Cabin"/>
                          <a:ea typeface="Cabin"/>
                          <a:cs typeface="Cabin"/>
                          <a:sym typeface="Cabin"/>
                        </a:rPr>
                        <a:t>epidrmidis</a:t>
                      </a:r>
                      <a:r>
                        <a:rPr lang="en-US" sz="1400" u="none" strike="noStrike" cap="none" dirty="0">
                          <a:solidFill>
                            <a:schemeClr val="tx1"/>
                          </a:solidFill>
                          <a:latin typeface="Cabin"/>
                          <a:ea typeface="Cabin"/>
                          <a:cs typeface="Cabin"/>
                          <a:sym typeface="Cabin"/>
                        </a:rPr>
                        <a:t>.</a:t>
                      </a:r>
                    </a:p>
                    <a:p>
                      <a:pPr marL="0" marR="0" lvl="0" indent="0" algn="l" rtl="1">
                        <a:spcBef>
                          <a:spcPts val="0"/>
                        </a:spcBef>
                        <a:buSzPct val="25000"/>
                        <a:buNone/>
                      </a:pPr>
                      <a:endParaRPr sz="1400" u="none" strike="noStrike" cap="none" dirty="0">
                        <a:solidFill>
                          <a:schemeClr val="dk1"/>
                        </a:solidFill>
                        <a:latin typeface="Calibri"/>
                        <a:ea typeface="Calibri"/>
                        <a:cs typeface="Calibri"/>
                        <a:sym typeface="Calibri"/>
                      </a:endParaRPr>
                    </a:p>
                  </a:txBody>
                  <a:tcPr marL="91450" marR="91450" marT="45725" marB="45725">
                    <a:solidFill>
                      <a:srgbClr val="DAEFF5"/>
                    </a:solidFill>
                  </a:tcPr>
                </a:tc>
                <a:tc>
                  <a:txBody>
                    <a:bodyPr/>
                    <a:lstStyle/>
                    <a:p>
                      <a:pPr marL="0" marR="0" lvl="0" indent="0" algn="l" rtl="1">
                        <a:lnSpc>
                          <a:spcPct val="100000"/>
                        </a:lnSpc>
                        <a:spcBef>
                          <a:spcPts val="0"/>
                        </a:spcBef>
                        <a:spcAft>
                          <a:spcPts val="0"/>
                        </a:spcAft>
                        <a:buClr>
                          <a:schemeClr val="dk1"/>
                        </a:buClr>
                        <a:buSzPct val="25000"/>
                        <a:buFont typeface="Calibri"/>
                        <a:buNone/>
                      </a:pPr>
                      <a:endParaRPr sz="1400" u="none" strike="noStrike" cap="none">
                        <a:solidFill>
                          <a:schemeClr val="dk1"/>
                        </a:solidFill>
                        <a:latin typeface="Calibri"/>
                        <a:ea typeface="Calibri"/>
                        <a:cs typeface="Calibri"/>
                        <a:sym typeface="Calibri"/>
                      </a:endParaRPr>
                    </a:p>
                  </a:txBody>
                  <a:tcPr marL="91450" marR="91450" marT="45725" marB="45725">
                    <a:solidFill>
                      <a:srgbClr val="F2F2F2"/>
                    </a:solidFill>
                  </a:tcPr>
                </a:tc>
                <a:tc>
                  <a:txBody>
                    <a:bodyPr/>
                    <a:lstStyle/>
                    <a:p>
                      <a:pPr marL="0" marR="0" lvl="0" indent="0" algn="l" rtl="1">
                        <a:spcBef>
                          <a:spcPts val="0"/>
                        </a:spcBef>
                        <a:buSzPct val="25000"/>
                        <a:buNone/>
                      </a:pPr>
                      <a:r>
                        <a:rPr lang="en-US" sz="1400" u="none" strike="noStrike" cap="none" dirty="0">
                          <a:solidFill>
                            <a:srgbClr val="FF0000"/>
                          </a:solidFill>
                          <a:latin typeface="Cabin"/>
                          <a:ea typeface="Cabin"/>
                          <a:cs typeface="Cabin"/>
                          <a:sym typeface="Cabin"/>
                        </a:rPr>
                        <a:t>Internal eye</a:t>
                      </a:r>
                      <a:r>
                        <a:rPr lang="en-US" sz="1400" u="none" strike="noStrike" cap="none" dirty="0">
                          <a:solidFill>
                            <a:schemeClr val="dk1"/>
                          </a:solidFill>
                          <a:latin typeface="Cabin"/>
                          <a:ea typeface="Cabin"/>
                          <a:cs typeface="Cabin"/>
                          <a:sym typeface="Cabin"/>
                        </a:rPr>
                        <a:t>.</a:t>
                      </a:r>
                      <a:r>
                        <a:rPr lang="en-US" sz="1400" u="none" strike="noStrike" cap="none" dirty="0">
                          <a:solidFill>
                            <a:srgbClr val="FF0000"/>
                          </a:solidFill>
                          <a:latin typeface="Cabin"/>
                          <a:ea typeface="Cabin"/>
                          <a:cs typeface="Cabin"/>
                          <a:sym typeface="Cabin"/>
                        </a:rPr>
                        <a:t> </a:t>
                      </a:r>
                    </a:p>
                  </a:txBody>
                  <a:tcPr marL="91450" marR="91450" marT="45725" marB="45725">
                    <a:solidFill>
                      <a:srgbClr val="FFCCFF"/>
                    </a:solidFill>
                  </a:tcPr>
                </a:tc>
                <a:tc>
                  <a:txBody>
                    <a:bodyPr/>
                    <a:lstStyle/>
                    <a:p>
                      <a:pPr marL="0" marR="0" lvl="0" indent="0" algn="l" rtl="1">
                        <a:lnSpc>
                          <a:spcPct val="100000"/>
                        </a:lnSpc>
                        <a:spcBef>
                          <a:spcPts val="0"/>
                        </a:spcBef>
                        <a:spcAft>
                          <a:spcPts val="0"/>
                        </a:spcAft>
                        <a:buClr>
                          <a:schemeClr val="dk1"/>
                        </a:buClr>
                        <a:buSzPct val="25000"/>
                        <a:buFont typeface="Calibri"/>
                        <a:buNone/>
                      </a:pPr>
                      <a:endParaRPr sz="1400" u="none" strike="noStrike" cap="none">
                        <a:solidFill>
                          <a:schemeClr val="dk1"/>
                        </a:solidFill>
                        <a:latin typeface="Calibri"/>
                        <a:ea typeface="Calibri"/>
                        <a:cs typeface="Calibri"/>
                        <a:sym typeface="Calibri"/>
                      </a:endParaRPr>
                    </a:p>
                  </a:txBody>
                  <a:tcPr marL="91450" marR="91450" marT="45725" marB="45725">
                    <a:solidFill>
                      <a:srgbClr val="F2F2F2"/>
                    </a:solidFill>
                  </a:tcPr>
                </a:tc>
                <a:extLst>
                  <a:ext uri="{0D108BD9-81ED-4DB2-BD59-A6C34878D82A}">
                    <a16:rowId xmlns:a16="http://schemas.microsoft.com/office/drawing/2014/main" val="10002"/>
                  </a:ext>
                </a:extLst>
              </a:tr>
              <a:tr h="1583750">
                <a:tc>
                  <a:txBody>
                    <a:bodyPr/>
                    <a:lstStyle/>
                    <a:p>
                      <a:pPr marL="0" marR="0" lvl="0" indent="0" algn="l" rtl="1">
                        <a:spcBef>
                          <a:spcPts val="0"/>
                        </a:spcBef>
                        <a:buSzPct val="25000"/>
                        <a:buNone/>
                      </a:pPr>
                      <a:r>
                        <a:rPr lang="en-US" sz="1400" u="none" strike="noStrike" cap="none">
                          <a:latin typeface="Cabin"/>
                          <a:ea typeface="Cabin"/>
                          <a:cs typeface="Cabin"/>
                          <a:sym typeface="Cabin"/>
                        </a:rPr>
                        <a:t>Ear</a:t>
                      </a:r>
                    </a:p>
                  </a:txBody>
                  <a:tcPr marL="91450" marR="91450" marT="45725" marB="45725">
                    <a:solidFill>
                      <a:srgbClr val="FFCCCC"/>
                    </a:solidFill>
                  </a:tcPr>
                </a:tc>
                <a:tc>
                  <a:txBody>
                    <a:bodyPr/>
                    <a:lstStyle/>
                    <a:p>
                      <a:pPr marL="0" marR="0" lvl="0" indent="0" algn="l" rtl="1">
                        <a:spcBef>
                          <a:spcPts val="0"/>
                        </a:spcBef>
                        <a:buSzPct val="25000"/>
                        <a:buNone/>
                      </a:pPr>
                      <a:r>
                        <a:rPr lang="en-US" sz="1400" u="none" strike="noStrike" cap="none">
                          <a:latin typeface="Cabin"/>
                          <a:ea typeface="Cabin"/>
                          <a:cs typeface="Cabin"/>
                          <a:sym typeface="Cabin"/>
                        </a:rPr>
                        <a:t>External auditory meatus.</a:t>
                      </a:r>
                    </a:p>
                  </a:txBody>
                  <a:tcPr marL="91450" marR="91450" marT="45725" marB="45725">
                    <a:solidFill>
                      <a:srgbClr val="EAF5D6"/>
                    </a:solidFill>
                  </a:tcPr>
                </a:tc>
                <a:tc>
                  <a:txBody>
                    <a:bodyPr/>
                    <a:lstStyle/>
                    <a:p>
                      <a:pPr marL="0" marR="0" lvl="0" indent="0" algn="l" rtl="1">
                        <a:spcBef>
                          <a:spcPts val="0"/>
                        </a:spcBef>
                        <a:buSzPct val="25000"/>
                        <a:buNone/>
                      </a:pPr>
                      <a:r>
                        <a:rPr lang="en-US" sz="1400" u="none" strike="noStrike" cap="none" dirty="0">
                          <a:latin typeface="Cabin"/>
                          <a:ea typeface="Cabin"/>
                          <a:cs typeface="Cabin"/>
                          <a:sym typeface="Cabin"/>
                        </a:rPr>
                        <a:t>1) </a:t>
                      </a:r>
                      <a:r>
                        <a:rPr lang="en-US" sz="1400" u="none" strike="noStrike" cap="none" dirty="0">
                          <a:solidFill>
                            <a:srgbClr val="FF0000"/>
                          </a:solidFill>
                          <a:latin typeface="Cabin"/>
                          <a:ea typeface="Cabin"/>
                          <a:cs typeface="Cabin"/>
                          <a:sym typeface="Cabin"/>
                        </a:rPr>
                        <a:t>S</a:t>
                      </a:r>
                      <a:r>
                        <a:rPr lang="en-US" sz="1400" u="none" strike="noStrike" cap="none" dirty="0">
                          <a:latin typeface="Cabin"/>
                          <a:ea typeface="Cabin"/>
                          <a:cs typeface="Cabin"/>
                          <a:sym typeface="Cabin"/>
                        </a:rPr>
                        <a:t>. </a:t>
                      </a:r>
                      <a:r>
                        <a:rPr lang="en-US" sz="1400" u="none" strike="noStrike" cap="none" dirty="0">
                          <a:solidFill>
                            <a:srgbClr val="FF0000"/>
                          </a:solidFill>
                          <a:latin typeface="Cabin"/>
                          <a:ea typeface="Cabin"/>
                          <a:cs typeface="Cabin"/>
                          <a:sym typeface="Cabin"/>
                        </a:rPr>
                        <a:t>epidermidis</a:t>
                      </a:r>
                      <a:r>
                        <a:rPr lang="en-US" sz="1400" u="none" strike="noStrike" cap="none" dirty="0">
                          <a:latin typeface="Cabin"/>
                          <a:ea typeface="Cabin"/>
                          <a:cs typeface="Cabin"/>
                          <a:sym typeface="Cabin"/>
                        </a:rPr>
                        <a:t>.</a:t>
                      </a:r>
                    </a:p>
                    <a:p>
                      <a:pPr marL="0" marR="0" lvl="0" indent="0" algn="l" rtl="1">
                        <a:spcBef>
                          <a:spcPts val="0"/>
                        </a:spcBef>
                        <a:buSzPct val="25000"/>
                        <a:buNone/>
                      </a:pPr>
                      <a:r>
                        <a:rPr lang="en-US" sz="1400" u="none" strike="noStrike" cap="none" dirty="0">
                          <a:latin typeface="Cabin"/>
                          <a:ea typeface="Cabin"/>
                          <a:cs typeface="Cabin"/>
                          <a:sym typeface="Cabin"/>
                        </a:rPr>
                        <a:t>2) </a:t>
                      </a:r>
                      <a:r>
                        <a:rPr lang="en-US" sz="1400" u="none" strike="noStrike" cap="none" dirty="0" err="1">
                          <a:solidFill>
                            <a:srgbClr val="FF0000"/>
                          </a:solidFill>
                          <a:latin typeface="Cabin"/>
                          <a:ea typeface="Cabin"/>
                          <a:cs typeface="Cabin"/>
                          <a:sym typeface="Cabin"/>
                        </a:rPr>
                        <a:t>Corynebacteria</a:t>
                      </a:r>
                      <a:r>
                        <a:rPr lang="en-US" sz="1400" u="none" strike="noStrike" cap="none" dirty="0">
                          <a:latin typeface="Cabin"/>
                          <a:ea typeface="Cabin"/>
                          <a:cs typeface="Cabin"/>
                          <a:sym typeface="Cabin"/>
                        </a:rPr>
                        <a:t>.</a:t>
                      </a:r>
                    </a:p>
                    <a:p>
                      <a:pPr marL="0" marR="0" lvl="0" indent="0" algn="l" rtl="1">
                        <a:spcBef>
                          <a:spcPts val="0"/>
                        </a:spcBef>
                        <a:buSzPct val="25000"/>
                        <a:buNone/>
                      </a:pPr>
                      <a:r>
                        <a:rPr lang="en-US" sz="1400" u="none" strike="noStrike" cap="none" dirty="0">
                          <a:latin typeface="Cabin"/>
                          <a:ea typeface="Cabin"/>
                          <a:cs typeface="Cabin"/>
                          <a:sym typeface="Cabin"/>
                        </a:rPr>
                        <a:t>3) Acid fast bacilli (AFB) {occasionally in wax</a:t>
                      </a:r>
                      <a:r>
                        <a:rPr lang="en-US" sz="1400" u="none" strike="noStrike" cap="none" dirty="0"/>
                        <a:t>}.  </a:t>
                      </a:r>
                      <a:r>
                        <a:rPr lang="en-US" sz="1400" u="none" strike="noStrike" cap="none" dirty="0">
                          <a:solidFill>
                            <a:schemeClr val="accent2"/>
                          </a:solidFill>
                        </a:rPr>
                        <a:t>Note ;Its normal non-pathogenic</a:t>
                      </a:r>
                    </a:p>
                    <a:p>
                      <a:pPr marL="0" marR="0" lvl="0" indent="0" algn="l" rtl="1">
                        <a:spcBef>
                          <a:spcPts val="0"/>
                        </a:spcBef>
                        <a:buSzPct val="25000"/>
                        <a:buNone/>
                      </a:pPr>
                      <a:endParaRPr sz="1400" u="none" strike="noStrike" cap="none" dirty="0">
                        <a:solidFill>
                          <a:schemeClr val="dk1"/>
                        </a:solidFill>
                        <a:latin typeface="Calibri"/>
                        <a:ea typeface="Calibri"/>
                        <a:cs typeface="Calibri"/>
                        <a:sym typeface="Calibri"/>
                      </a:endParaRPr>
                    </a:p>
                  </a:txBody>
                  <a:tcPr marL="91450" marR="91450" marT="45725" marB="45725">
                    <a:solidFill>
                      <a:srgbClr val="DAEFF5"/>
                    </a:solidFill>
                  </a:tcPr>
                </a:tc>
                <a:tc>
                  <a:txBody>
                    <a:bodyPr/>
                    <a:lstStyle/>
                    <a:p>
                      <a:pPr marL="0" marR="0" lvl="0" indent="0" algn="l" rtl="1">
                        <a:spcBef>
                          <a:spcPts val="0"/>
                        </a:spcBef>
                        <a:buSzPct val="25000"/>
                        <a:buNone/>
                      </a:pPr>
                      <a:endParaRPr sz="1400" u="none" strike="noStrike" cap="none">
                        <a:solidFill>
                          <a:schemeClr val="dk1"/>
                        </a:solidFill>
                        <a:latin typeface="Calibri"/>
                        <a:ea typeface="Calibri"/>
                        <a:cs typeface="Calibri"/>
                        <a:sym typeface="Calibri"/>
                      </a:endParaRPr>
                    </a:p>
                  </a:txBody>
                  <a:tcPr marL="91450" marR="91450" marT="45725" marB="45725">
                    <a:solidFill>
                      <a:srgbClr val="F2F2F2"/>
                    </a:solidFill>
                  </a:tcPr>
                </a:tc>
                <a:tc>
                  <a:txBody>
                    <a:bodyPr/>
                    <a:lstStyle/>
                    <a:p>
                      <a:pPr marL="0" marR="0" lvl="0" indent="0" algn="l" rtl="1">
                        <a:lnSpc>
                          <a:spcPct val="100000"/>
                        </a:lnSpc>
                        <a:spcBef>
                          <a:spcPts val="0"/>
                        </a:spcBef>
                        <a:spcAft>
                          <a:spcPts val="0"/>
                        </a:spcAft>
                        <a:buClr>
                          <a:srgbClr val="FF0000"/>
                        </a:buClr>
                        <a:buSzPct val="25000"/>
                        <a:buFont typeface="Cabin"/>
                        <a:buNone/>
                      </a:pPr>
                      <a:r>
                        <a:rPr lang="en-US" sz="1400" u="none" strike="noStrike" cap="none">
                          <a:solidFill>
                            <a:srgbClr val="FF0000"/>
                          </a:solidFill>
                          <a:latin typeface="Cabin"/>
                          <a:ea typeface="Cabin"/>
                          <a:cs typeface="Cabin"/>
                          <a:sym typeface="Cabin"/>
                        </a:rPr>
                        <a:t>Middle</a:t>
                      </a:r>
                      <a:r>
                        <a:rPr lang="en-US" sz="1400" u="none" strike="noStrike" cap="none">
                          <a:solidFill>
                            <a:schemeClr val="dk1"/>
                          </a:solidFill>
                          <a:latin typeface="Cabin"/>
                          <a:ea typeface="Cabin"/>
                          <a:cs typeface="Cabin"/>
                          <a:sym typeface="Cabin"/>
                        </a:rPr>
                        <a:t> and </a:t>
                      </a:r>
                      <a:r>
                        <a:rPr lang="en-US" sz="1400" u="none" strike="noStrike" cap="none">
                          <a:solidFill>
                            <a:srgbClr val="FF0000"/>
                          </a:solidFill>
                          <a:latin typeface="Cabin"/>
                          <a:ea typeface="Cabin"/>
                          <a:cs typeface="Cabin"/>
                          <a:sym typeface="Cabin"/>
                        </a:rPr>
                        <a:t>inner</a:t>
                      </a:r>
                      <a:r>
                        <a:rPr lang="en-US" sz="1400" u="none" strike="noStrike" cap="none">
                          <a:solidFill>
                            <a:schemeClr val="dk1"/>
                          </a:solidFill>
                          <a:latin typeface="Cabin"/>
                          <a:ea typeface="Cabin"/>
                          <a:cs typeface="Cabin"/>
                          <a:sym typeface="Cabin"/>
                        </a:rPr>
                        <a:t> ear</a:t>
                      </a:r>
                      <a:r>
                        <a:rPr lang="en-US" sz="1400" u="none" strike="noStrike" cap="none"/>
                        <a:t>.</a:t>
                      </a:r>
                    </a:p>
                  </a:txBody>
                  <a:tcPr marL="91450" marR="91450" marT="45725" marB="45725">
                    <a:solidFill>
                      <a:srgbClr val="FFCCFF"/>
                    </a:solidFill>
                  </a:tcPr>
                </a:tc>
                <a:tc>
                  <a:txBody>
                    <a:bodyPr/>
                    <a:lstStyle/>
                    <a:p>
                      <a:pPr marL="0" marR="0" lvl="0" indent="0" algn="l" rtl="1">
                        <a:lnSpc>
                          <a:spcPct val="100000"/>
                        </a:lnSpc>
                        <a:spcBef>
                          <a:spcPts val="0"/>
                        </a:spcBef>
                        <a:spcAft>
                          <a:spcPts val="0"/>
                        </a:spcAft>
                        <a:buClr>
                          <a:schemeClr val="dk1"/>
                        </a:buClr>
                        <a:buSzPct val="25000"/>
                        <a:buFont typeface="Calibri"/>
                        <a:buNone/>
                      </a:pPr>
                      <a:endParaRPr sz="1400" u="none" strike="noStrike" cap="none" dirty="0">
                        <a:solidFill>
                          <a:schemeClr val="dk1"/>
                        </a:solidFill>
                        <a:latin typeface="Calibri"/>
                        <a:ea typeface="Calibri"/>
                        <a:cs typeface="Calibri"/>
                        <a:sym typeface="Calibri"/>
                      </a:endParaRPr>
                    </a:p>
                  </a:txBody>
                  <a:tcPr marL="91450" marR="91450" marT="45725" marB="45725">
                    <a:solidFill>
                      <a:srgbClr val="F2F2F2"/>
                    </a:solidFill>
                  </a:tcPr>
                </a:tc>
                <a:extLst>
                  <a:ext uri="{0D108BD9-81ED-4DB2-BD59-A6C34878D82A}">
                    <a16:rowId xmlns:a16="http://schemas.microsoft.com/office/drawing/2014/main" val="10003"/>
                  </a:ext>
                </a:extLst>
              </a:tr>
            </a:tbl>
          </a:graphicData>
        </a:graphic>
      </p:graphicFrame>
      <p:sp>
        <p:nvSpPr>
          <p:cNvPr id="187" name="Shape 187"/>
          <p:cNvSpPr/>
          <p:nvPr/>
        </p:nvSpPr>
        <p:spPr>
          <a:xfrm>
            <a:off x="9043175" y="4606900"/>
            <a:ext cx="2877300" cy="1752900"/>
          </a:xfrm>
          <a:prstGeom prst="cloudCallout">
            <a:avLst>
              <a:gd name="adj1" fmla="val -20833"/>
              <a:gd name="adj2" fmla="val 6250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US" sz="1500" dirty="0">
                <a:solidFill>
                  <a:schemeClr val="accent2"/>
                </a:solidFill>
              </a:rPr>
              <a:t>435 note</a:t>
            </a:r>
          </a:p>
          <a:p>
            <a:pPr lvl="0">
              <a:spcBef>
                <a:spcPts val="0"/>
              </a:spcBef>
              <a:buNone/>
            </a:pPr>
            <a:r>
              <a:rPr lang="en-US" sz="1500" dirty="0">
                <a:solidFill>
                  <a:schemeClr val="accent2"/>
                </a:solidFill>
              </a:rPr>
              <a:t>Any skin has </a:t>
            </a:r>
            <a:r>
              <a:rPr lang="en-US" sz="1500" b="1" dirty="0">
                <a:solidFill>
                  <a:schemeClr val="accent2"/>
                </a:solidFill>
              </a:rPr>
              <a:t>staph epidermidis</a:t>
            </a:r>
            <a:r>
              <a:rPr lang="en-US" sz="1500" dirty="0">
                <a:solidFill>
                  <a:schemeClr val="accent2"/>
                </a:solidFill>
              </a:rPr>
              <a:t> and </a:t>
            </a:r>
            <a:r>
              <a:rPr lang="en-US" sz="1500" b="1" dirty="0" err="1">
                <a:solidFill>
                  <a:schemeClr val="accent2"/>
                </a:solidFill>
              </a:rPr>
              <a:t>corynebacteria</a:t>
            </a:r>
            <a:endParaRPr lang="en-US" sz="1500" b="1" dirty="0">
              <a:solidFill>
                <a:schemeClr val="accen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aphicFrame>
        <p:nvGraphicFramePr>
          <p:cNvPr id="192" name="Shape 192"/>
          <p:cNvGraphicFramePr/>
          <p:nvPr>
            <p:extLst>
              <p:ext uri="{D42A27DB-BD31-4B8C-83A1-F6EECF244321}">
                <p14:modId xmlns:p14="http://schemas.microsoft.com/office/powerpoint/2010/main" val="1091265875"/>
              </p:ext>
            </p:extLst>
          </p:nvPr>
        </p:nvGraphicFramePr>
        <p:xfrm>
          <a:off x="0" y="8320"/>
          <a:ext cx="12068450" cy="6741226"/>
        </p:xfrm>
        <a:graphic>
          <a:graphicData uri="http://schemas.openxmlformats.org/drawingml/2006/table">
            <a:tbl>
              <a:tblPr firstRow="1" bandRow="1">
                <a:noFill/>
                <a:tableStyleId>{25BBA877-0E68-4C8F-A9AB-3DA26A8AC3ED}</a:tableStyleId>
              </a:tblPr>
              <a:tblGrid>
                <a:gridCol w="1398750">
                  <a:extLst>
                    <a:ext uri="{9D8B030D-6E8A-4147-A177-3AD203B41FA5}">
                      <a16:colId xmlns:a16="http://schemas.microsoft.com/office/drawing/2014/main" val="20000"/>
                    </a:ext>
                  </a:extLst>
                </a:gridCol>
                <a:gridCol w="2809025">
                  <a:extLst>
                    <a:ext uri="{9D8B030D-6E8A-4147-A177-3AD203B41FA5}">
                      <a16:colId xmlns:a16="http://schemas.microsoft.com/office/drawing/2014/main" val="20001"/>
                    </a:ext>
                  </a:extLst>
                </a:gridCol>
                <a:gridCol w="2272925">
                  <a:extLst>
                    <a:ext uri="{9D8B030D-6E8A-4147-A177-3AD203B41FA5}">
                      <a16:colId xmlns:a16="http://schemas.microsoft.com/office/drawing/2014/main" val="20002"/>
                    </a:ext>
                  </a:extLst>
                </a:gridCol>
                <a:gridCol w="2073550">
                  <a:extLst>
                    <a:ext uri="{9D8B030D-6E8A-4147-A177-3AD203B41FA5}">
                      <a16:colId xmlns:a16="http://schemas.microsoft.com/office/drawing/2014/main" val="20003"/>
                    </a:ext>
                  </a:extLst>
                </a:gridCol>
                <a:gridCol w="1757100">
                  <a:extLst>
                    <a:ext uri="{9D8B030D-6E8A-4147-A177-3AD203B41FA5}">
                      <a16:colId xmlns:a16="http://schemas.microsoft.com/office/drawing/2014/main" val="20004"/>
                    </a:ext>
                  </a:extLst>
                </a:gridCol>
                <a:gridCol w="1757100">
                  <a:extLst>
                    <a:ext uri="{9D8B030D-6E8A-4147-A177-3AD203B41FA5}">
                      <a16:colId xmlns:a16="http://schemas.microsoft.com/office/drawing/2014/main" val="20005"/>
                    </a:ext>
                  </a:extLst>
                </a:gridCol>
              </a:tblGrid>
              <a:tr h="253575">
                <a:tc>
                  <a:txBody>
                    <a:bodyPr/>
                    <a:lstStyle/>
                    <a:p>
                      <a:pPr marL="0" marR="0" lvl="0" indent="0" algn="ctr" rtl="1">
                        <a:spcBef>
                          <a:spcPts val="0"/>
                        </a:spcBef>
                        <a:buSzPct val="25000"/>
                        <a:buNone/>
                      </a:pPr>
                      <a:r>
                        <a:rPr lang="en-US" sz="1400" b="1" u="sng" strike="noStrike" cap="none">
                          <a:solidFill>
                            <a:srgbClr val="C00000"/>
                          </a:solidFill>
                        </a:rPr>
                        <a:t>Area</a:t>
                      </a:r>
                    </a:p>
                  </a:txBody>
                  <a:tcPr marL="91450" marR="91450" marT="45725" marB="45725"/>
                </a:tc>
                <a:tc>
                  <a:txBody>
                    <a:bodyPr/>
                    <a:lstStyle/>
                    <a:p>
                      <a:pPr marL="0" marR="0" lvl="0" indent="0" algn="ctr" rtl="1">
                        <a:spcBef>
                          <a:spcPts val="0"/>
                        </a:spcBef>
                        <a:buSzPct val="25000"/>
                        <a:buNone/>
                      </a:pPr>
                      <a:r>
                        <a:rPr lang="en-US" sz="1400" b="1" u="sng" strike="noStrike" cap="none">
                          <a:solidFill>
                            <a:srgbClr val="739A28"/>
                          </a:solidFill>
                        </a:rPr>
                        <a:t>Site</a:t>
                      </a:r>
                    </a:p>
                  </a:txBody>
                  <a:tcPr marL="91450" marR="91450" marT="45725" marB="45725"/>
                </a:tc>
                <a:tc gridSpan="2">
                  <a:txBody>
                    <a:bodyPr/>
                    <a:lstStyle/>
                    <a:p>
                      <a:pPr marL="0" marR="0" lvl="0" indent="0" algn="ctr" rtl="1">
                        <a:spcBef>
                          <a:spcPts val="0"/>
                        </a:spcBef>
                        <a:buSzPct val="25000"/>
                        <a:buNone/>
                      </a:pPr>
                      <a:r>
                        <a:rPr lang="en-US" sz="1400" b="1" u="sng" strike="noStrike" cap="none">
                          <a:solidFill>
                            <a:srgbClr val="1E5E70"/>
                          </a:solidFill>
                          <a:latin typeface="Calibri"/>
                          <a:ea typeface="Calibri"/>
                          <a:cs typeface="Calibri"/>
                          <a:sym typeface="Calibri"/>
                        </a:rPr>
                        <a:t>Normal Flora</a:t>
                      </a:r>
                    </a:p>
                  </a:txBody>
                  <a:tcPr marL="91450" marR="91450" marT="45725" marB="45725"/>
                </a:tc>
                <a:tc hMerge="1">
                  <a:txBody>
                    <a:bodyPr/>
                    <a:lstStyle/>
                    <a:p>
                      <a:endParaRPr lang="en-US"/>
                    </a:p>
                  </a:txBody>
                  <a:tcPr/>
                </a:tc>
                <a:tc>
                  <a:txBody>
                    <a:bodyPr/>
                    <a:lstStyle/>
                    <a:p>
                      <a:pPr marL="0" marR="0" lvl="0" indent="0" algn="ctr" rtl="1">
                        <a:lnSpc>
                          <a:spcPct val="100000"/>
                        </a:lnSpc>
                        <a:spcBef>
                          <a:spcPts val="0"/>
                        </a:spcBef>
                        <a:spcAft>
                          <a:spcPts val="0"/>
                        </a:spcAft>
                        <a:buClr>
                          <a:srgbClr val="CC0099"/>
                        </a:buClr>
                        <a:buSzPct val="25000"/>
                        <a:buFont typeface="Calibri"/>
                        <a:buNone/>
                      </a:pPr>
                      <a:r>
                        <a:rPr lang="en-US" sz="1400" b="1" u="sng" strike="noStrike" cap="none">
                          <a:solidFill>
                            <a:srgbClr val="CC0099"/>
                          </a:solidFill>
                          <a:latin typeface="Calibri"/>
                          <a:ea typeface="Calibri"/>
                          <a:cs typeface="Calibri"/>
                          <a:sym typeface="Calibri"/>
                        </a:rPr>
                        <a:t>Sterile Site</a:t>
                      </a:r>
                    </a:p>
                  </a:txBody>
                  <a:tcPr marL="91450" marR="91450" marT="45725" marB="45725"/>
                </a:tc>
                <a:tc>
                  <a:txBody>
                    <a:bodyPr/>
                    <a:lstStyle/>
                    <a:p>
                      <a:pPr marL="0" marR="0" lvl="0" indent="0" algn="ctr" rtl="1">
                        <a:lnSpc>
                          <a:spcPct val="100000"/>
                        </a:lnSpc>
                        <a:spcBef>
                          <a:spcPts val="0"/>
                        </a:spcBef>
                        <a:spcAft>
                          <a:spcPts val="0"/>
                        </a:spcAft>
                        <a:buClr>
                          <a:srgbClr val="FFC000"/>
                        </a:buClr>
                        <a:buSzPct val="25000"/>
                        <a:buFont typeface="Calibri"/>
                        <a:buNone/>
                      </a:pPr>
                      <a:r>
                        <a:rPr lang="en-US" sz="1400" b="1" u="sng" strike="noStrike" cap="none">
                          <a:solidFill>
                            <a:srgbClr val="FFC000"/>
                          </a:solidFill>
                          <a:latin typeface="Calibri"/>
                          <a:ea typeface="Calibri"/>
                          <a:cs typeface="Calibri"/>
                          <a:sym typeface="Calibri"/>
                        </a:rPr>
                        <a:t>Information</a:t>
                      </a:r>
                    </a:p>
                  </a:txBody>
                  <a:tcPr marL="91450" marR="91450" marT="45725" marB="45725"/>
                </a:tc>
                <a:extLst>
                  <a:ext uri="{0D108BD9-81ED-4DB2-BD59-A6C34878D82A}">
                    <a16:rowId xmlns:a16="http://schemas.microsoft.com/office/drawing/2014/main" val="10000"/>
                  </a:ext>
                </a:extLst>
              </a:tr>
              <a:tr h="1324900">
                <a:tc>
                  <a:txBody>
                    <a:bodyPr/>
                    <a:lstStyle/>
                    <a:p>
                      <a:pPr marL="0" marR="0" lvl="0" indent="0" algn="l" rtl="1">
                        <a:spcBef>
                          <a:spcPts val="0"/>
                        </a:spcBef>
                        <a:buSzPct val="25000"/>
                        <a:buNone/>
                      </a:pPr>
                      <a:r>
                        <a:rPr lang="en-US" sz="1400" u="none" strike="noStrike" cap="none">
                          <a:latin typeface="Cabin"/>
                          <a:ea typeface="Cabin"/>
                          <a:cs typeface="Cabin"/>
                          <a:sym typeface="Cabin"/>
                        </a:rPr>
                        <a:t>Respiratory Tract</a:t>
                      </a:r>
                    </a:p>
                  </a:txBody>
                  <a:tcPr marL="91450" marR="91450" marT="45725" marB="45725">
                    <a:solidFill>
                      <a:srgbClr val="FFCCCC"/>
                    </a:solidFill>
                  </a:tcPr>
                </a:tc>
                <a:tc>
                  <a:txBody>
                    <a:bodyPr/>
                    <a:lstStyle/>
                    <a:p>
                      <a:pPr marL="0" marR="0" lvl="0" indent="0" algn="l" rtl="1">
                        <a:lnSpc>
                          <a:spcPct val="100000"/>
                        </a:lnSpc>
                        <a:spcBef>
                          <a:spcPts val="0"/>
                        </a:spcBef>
                        <a:spcAft>
                          <a:spcPts val="0"/>
                        </a:spcAft>
                        <a:buClr>
                          <a:schemeClr val="dk1"/>
                        </a:buClr>
                        <a:buSzPct val="25000"/>
                        <a:buFont typeface="Cabin"/>
                        <a:buNone/>
                      </a:pPr>
                      <a:r>
                        <a:rPr lang="en-US" sz="1400" u="none" strike="noStrike" cap="none">
                          <a:latin typeface="Cabin"/>
                          <a:ea typeface="Cabin"/>
                          <a:cs typeface="Cabin"/>
                          <a:sym typeface="Cabin"/>
                        </a:rPr>
                        <a:t>Upper respiratory tract colonized by normal flora </a:t>
                      </a:r>
                      <a:r>
                        <a:rPr lang="en-US" sz="1400" u="none" strike="noStrike" cap="none">
                          <a:solidFill>
                            <a:srgbClr val="7030A0"/>
                          </a:solidFill>
                          <a:latin typeface="Cabin"/>
                          <a:ea typeface="Cabin"/>
                          <a:cs typeface="Cabin"/>
                          <a:sym typeface="Cabin"/>
                        </a:rPr>
                        <a:t>as in:</a:t>
                      </a:r>
                      <a:r>
                        <a:rPr lang="en-US" sz="1400" u="none" strike="noStrike" cap="none">
                          <a:latin typeface="Cabin"/>
                          <a:ea typeface="Cabin"/>
                          <a:cs typeface="Cabin"/>
                          <a:sym typeface="Cabin"/>
                        </a:rPr>
                        <a:t> </a:t>
                      </a:r>
                    </a:p>
                    <a:p>
                      <a:pPr marL="0" marR="0" lvl="0" indent="0" algn="l" rtl="1">
                        <a:lnSpc>
                          <a:spcPct val="100000"/>
                        </a:lnSpc>
                        <a:spcBef>
                          <a:spcPts val="0"/>
                        </a:spcBef>
                        <a:spcAft>
                          <a:spcPts val="0"/>
                        </a:spcAft>
                        <a:buClr>
                          <a:schemeClr val="dk1"/>
                        </a:buClr>
                        <a:buSzPct val="25000"/>
                        <a:buFont typeface="Cabin"/>
                        <a:buNone/>
                      </a:pPr>
                      <a:r>
                        <a:rPr lang="en-US" sz="1400" u="none" strike="noStrike" cap="none">
                          <a:latin typeface="Cabin"/>
                          <a:ea typeface="Cabin"/>
                          <a:cs typeface="Cabin"/>
                          <a:sym typeface="Cabin"/>
                        </a:rPr>
                        <a:t>1) mouth. </a:t>
                      </a:r>
                    </a:p>
                    <a:p>
                      <a:pPr marL="0" marR="0" lvl="0" indent="0" algn="l" rtl="1">
                        <a:lnSpc>
                          <a:spcPct val="100000"/>
                        </a:lnSpc>
                        <a:spcBef>
                          <a:spcPts val="0"/>
                        </a:spcBef>
                        <a:spcAft>
                          <a:spcPts val="0"/>
                        </a:spcAft>
                        <a:buClr>
                          <a:schemeClr val="dk1"/>
                        </a:buClr>
                        <a:buSzPct val="25000"/>
                        <a:buFont typeface="Cabin"/>
                        <a:buNone/>
                      </a:pPr>
                      <a:r>
                        <a:rPr lang="en-US" sz="1400" u="none" strike="noStrike" cap="none">
                          <a:latin typeface="Cabin"/>
                          <a:ea typeface="Cabin"/>
                          <a:cs typeface="Cabin"/>
                          <a:sym typeface="Cabin"/>
                        </a:rPr>
                        <a:t>2) nasopharynx.</a:t>
                      </a:r>
                    </a:p>
                  </a:txBody>
                  <a:tcPr marL="91450" marR="91450" marT="45725" marB="45725">
                    <a:solidFill>
                      <a:srgbClr val="EAF5D6"/>
                    </a:solidFill>
                  </a:tcPr>
                </a:tc>
                <a:tc>
                  <a:txBody>
                    <a:bodyPr/>
                    <a:lstStyle/>
                    <a:p>
                      <a:pPr marL="0" marR="0" lvl="0" indent="0" algn="l" rtl="1">
                        <a:spcBef>
                          <a:spcPts val="0"/>
                        </a:spcBef>
                        <a:buSzPct val="25000"/>
                        <a:buNone/>
                      </a:pPr>
                      <a:r>
                        <a:rPr lang="en-US" sz="1400" u="sng" strike="noStrike" cap="none" dirty="0">
                          <a:solidFill>
                            <a:srgbClr val="7030A0"/>
                          </a:solidFill>
                          <a:latin typeface="Cabin"/>
                          <a:ea typeface="Cabin"/>
                          <a:cs typeface="Cabin"/>
                          <a:sym typeface="Cabin"/>
                        </a:rPr>
                        <a:t>Nose Flora:  </a:t>
                      </a:r>
                    </a:p>
                    <a:p>
                      <a:pPr marL="0" marR="0" lvl="0" indent="0" algn="l" rtl="1">
                        <a:spcBef>
                          <a:spcPts val="0"/>
                        </a:spcBef>
                        <a:spcAft>
                          <a:spcPts val="0"/>
                        </a:spcAft>
                        <a:buSzPct val="25000"/>
                        <a:buNone/>
                      </a:pPr>
                      <a:r>
                        <a:rPr lang="en-US" sz="1400" u="none" strike="noStrike" cap="none" dirty="0">
                          <a:latin typeface="Cabin"/>
                          <a:ea typeface="Cabin"/>
                          <a:cs typeface="Cabin"/>
                          <a:sym typeface="Cabin"/>
                        </a:rPr>
                        <a:t>1) </a:t>
                      </a:r>
                      <a:r>
                        <a:rPr lang="en-US" sz="1400" u="none" strike="noStrike" cap="none" dirty="0">
                          <a:solidFill>
                            <a:srgbClr val="FF0000"/>
                          </a:solidFill>
                          <a:latin typeface="Cabin"/>
                          <a:ea typeface="Cabin"/>
                          <a:cs typeface="Cabin"/>
                          <a:sym typeface="Cabin"/>
                        </a:rPr>
                        <a:t>Staphylococcus epidermidis</a:t>
                      </a:r>
                      <a:r>
                        <a:rPr lang="en-US" sz="1400" u="none" strike="noStrike" cap="none" dirty="0">
                          <a:latin typeface="Cabin"/>
                          <a:ea typeface="Cabin"/>
                          <a:cs typeface="Cabin"/>
                          <a:sym typeface="Cabin"/>
                        </a:rPr>
                        <a:t>. </a:t>
                      </a:r>
                    </a:p>
                    <a:p>
                      <a:pPr marL="0" marR="0" lvl="0" indent="0" algn="l" rtl="1">
                        <a:lnSpc>
                          <a:spcPct val="100000"/>
                        </a:lnSpc>
                        <a:spcBef>
                          <a:spcPts val="0"/>
                        </a:spcBef>
                        <a:spcAft>
                          <a:spcPts val="0"/>
                        </a:spcAft>
                        <a:buClr>
                          <a:schemeClr val="dk1"/>
                        </a:buClr>
                        <a:buSzPct val="25000"/>
                        <a:buFont typeface="Arial"/>
                        <a:buNone/>
                      </a:pPr>
                      <a:r>
                        <a:rPr lang="en-US" sz="1400" u="none" strike="noStrike" cap="none" dirty="0">
                          <a:latin typeface="Cabin"/>
                          <a:ea typeface="Cabin"/>
                          <a:cs typeface="Cabin"/>
                          <a:sym typeface="Cabin"/>
                        </a:rPr>
                        <a:t>2) </a:t>
                      </a:r>
                      <a:r>
                        <a:rPr lang="en-US" sz="1400" u="none" strike="noStrike" cap="none" dirty="0">
                          <a:solidFill>
                            <a:srgbClr val="FF0000"/>
                          </a:solidFill>
                          <a:latin typeface="Cabin"/>
                          <a:ea typeface="Cabin"/>
                          <a:cs typeface="Cabin"/>
                          <a:sym typeface="Cabin"/>
                        </a:rPr>
                        <a:t>Staphylococcus </a:t>
                      </a:r>
                      <a:r>
                        <a:rPr lang="en-US" sz="1400" u="none" strike="noStrike" cap="none" dirty="0" err="1">
                          <a:solidFill>
                            <a:srgbClr val="FF0000"/>
                          </a:solidFill>
                          <a:latin typeface="Cabin"/>
                          <a:ea typeface="Cabin"/>
                          <a:cs typeface="Cabin"/>
                          <a:sym typeface="Cabin"/>
                        </a:rPr>
                        <a:t>aurues</a:t>
                      </a:r>
                      <a:r>
                        <a:rPr lang="en-US" sz="1400" u="none" strike="noStrike" cap="none" dirty="0">
                          <a:latin typeface="Cabin"/>
                          <a:ea typeface="Cabin"/>
                          <a:cs typeface="Cabin"/>
                          <a:sym typeface="Cabin"/>
                        </a:rPr>
                        <a:t> </a:t>
                      </a:r>
                    </a:p>
                    <a:p>
                      <a:pPr marL="0" marR="0" lvl="0" indent="0" algn="l" rtl="1">
                        <a:spcBef>
                          <a:spcPts val="0"/>
                        </a:spcBef>
                        <a:buClr>
                          <a:schemeClr val="dk1"/>
                        </a:buClr>
                        <a:buSzPct val="25000"/>
                        <a:buFont typeface="Arial"/>
                        <a:buNone/>
                      </a:pPr>
                      <a:r>
                        <a:rPr lang="en-US" sz="1400" u="none" strike="noStrike" cap="none" dirty="0">
                          <a:latin typeface="Cabin"/>
                          <a:ea typeface="Cabin"/>
                          <a:cs typeface="Cabin"/>
                          <a:sym typeface="Cabin"/>
                        </a:rPr>
                        <a:t>3) </a:t>
                      </a:r>
                      <a:r>
                        <a:rPr lang="en-US" sz="1400" u="none" strike="noStrike" cap="none" dirty="0" err="1">
                          <a:solidFill>
                            <a:srgbClr val="FF0000"/>
                          </a:solidFill>
                          <a:latin typeface="Cabin"/>
                          <a:ea typeface="Cabin"/>
                          <a:cs typeface="Cabin"/>
                          <a:sym typeface="Cabin"/>
                        </a:rPr>
                        <a:t>Corynebacteria</a:t>
                      </a:r>
                      <a:r>
                        <a:rPr lang="en-US" sz="1400" u="none" strike="noStrike" cap="none" dirty="0">
                          <a:latin typeface="Cabin"/>
                          <a:ea typeface="Cabin"/>
                          <a:cs typeface="Cabin"/>
                          <a:sym typeface="Cabin"/>
                        </a:rPr>
                        <a:t>.</a:t>
                      </a:r>
                    </a:p>
                  </a:txBody>
                  <a:tcPr marL="91450" marR="91450" marT="45725" marB="45725">
                    <a:solidFill>
                      <a:srgbClr val="DAEFF5"/>
                    </a:solidFill>
                  </a:tcPr>
                </a:tc>
                <a:tc>
                  <a:txBody>
                    <a:bodyPr/>
                    <a:lstStyle/>
                    <a:p>
                      <a:pPr marL="0" marR="0" lvl="0" indent="0" algn="l" rtl="1">
                        <a:spcBef>
                          <a:spcPts val="0"/>
                        </a:spcBef>
                        <a:buSzPct val="25000"/>
                        <a:buNone/>
                      </a:pPr>
                      <a:endParaRPr sz="1400" b="1" u="none" strike="noStrike" cap="none">
                        <a:solidFill>
                          <a:schemeClr val="dk1"/>
                        </a:solidFill>
                        <a:latin typeface="Cabin"/>
                        <a:ea typeface="Cabin"/>
                        <a:cs typeface="Cabin"/>
                        <a:sym typeface="Cabin"/>
                      </a:endParaRPr>
                    </a:p>
                  </a:txBody>
                  <a:tcPr marL="91450" marR="91450" marT="45725" marB="45725">
                    <a:solidFill>
                      <a:srgbClr val="F2F2F2"/>
                    </a:solidFill>
                  </a:tcPr>
                </a:tc>
                <a:tc>
                  <a:txBody>
                    <a:bodyPr/>
                    <a:lstStyle/>
                    <a:p>
                      <a:pPr marL="0" marR="0" lvl="0" indent="0" algn="l" rtl="1">
                        <a:lnSpc>
                          <a:spcPct val="100000"/>
                        </a:lnSpc>
                        <a:spcBef>
                          <a:spcPts val="0"/>
                        </a:spcBef>
                        <a:spcAft>
                          <a:spcPts val="0"/>
                        </a:spcAft>
                        <a:buClr>
                          <a:schemeClr val="dk1"/>
                        </a:buClr>
                        <a:buSzPct val="25000"/>
                        <a:buFont typeface="Cabin"/>
                        <a:buNone/>
                      </a:pPr>
                      <a:r>
                        <a:rPr lang="en-US" sz="1400" u="none" strike="noStrike" cap="none">
                          <a:latin typeface="Cabin"/>
                          <a:ea typeface="Cabin"/>
                          <a:cs typeface="Cabin"/>
                          <a:sym typeface="Cabin"/>
                        </a:rPr>
                        <a:t>Lower respiratory tract e.g.: </a:t>
                      </a:r>
                      <a:r>
                        <a:rPr lang="en-US" sz="1400" u="none" strike="noStrike" cap="none">
                          <a:solidFill>
                            <a:srgbClr val="FF0000"/>
                          </a:solidFill>
                          <a:latin typeface="Cabin"/>
                          <a:ea typeface="Cabin"/>
                          <a:cs typeface="Cabin"/>
                          <a:sym typeface="Cabin"/>
                        </a:rPr>
                        <a:t>lung</a:t>
                      </a:r>
                      <a:r>
                        <a:rPr lang="en-US" sz="1400" u="none" strike="noStrike" cap="none">
                          <a:latin typeface="Cabin"/>
                          <a:ea typeface="Cabin"/>
                          <a:cs typeface="Cabin"/>
                          <a:sym typeface="Cabin"/>
                        </a:rPr>
                        <a:t>. </a:t>
                      </a:r>
                    </a:p>
                  </a:txBody>
                  <a:tcPr marL="91450" marR="91450" marT="45725" marB="45725">
                    <a:solidFill>
                      <a:srgbClr val="FFCCFF"/>
                    </a:solidFill>
                  </a:tcPr>
                </a:tc>
                <a:tc>
                  <a:txBody>
                    <a:bodyPr/>
                    <a:lstStyle/>
                    <a:p>
                      <a:pPr marL="0" marR="0" lvl="0" indent="0" algn="l" rtl="1">
                        <a:lnSpc>
                          <a:spcPct val="100000"/>
                        </a:lnSpc>
                        <a:spcBef>
                          <a:spcPts val="0"/>
                        </a:spcBef>
                        <a:spcAft>
                          <a:spcPts val="0"/>
                        </a:spcAft>
                        <a:buClr>
                          <a:schemeClr val="dk1"/>
                        </a:buClr>
                        <a:buSzPct val="25000"/>
                        <a:buFont typeface="Calibri"/>
                        <a:buNone/>
                      </a:pPr>
                      <a:endParaRPr sz="1400" u="none" strike="noStrike" cap="none">
                        <a:latin typeface="Cabin"/>
                        <a:ea typeface="Cabin"/>
                        <a:cs typeface="Cabin"/>
                        <a:sym typeface="Cabin"/>
                      </a:endParaRPr>
                    </a:p>
                  </a:txBody>
                  <a:tcPr marL="91450" marR="91450" marT="45725" marB="45725">
                    <a:solidFill>
                      <a:srgbClr val="F2F2F2"/>
                    </a:solidFill>
                  </a:tcPr>
                </a:tc>
                <a:extLst>
                  <a:ext uri="{0D108BD9-81ED-4DB2-BD59-A6C34878D82A}">
                    <a16:rowId xmlns:a16="http://schemas.microsoft.com/office/drawing/2014/main" val="10001"/>
                  </a:ext>
                </a:extLst>
              </a:tr>
              <a:tr h="2149300">
                <a:tc>
                  <a:txBody>
                    <a:bodyPr/>
                    <a:lstStyle/>
                    <a:p>
                      <a:pPr marL="0" marR="0" lvl="0" indent="0" algn="l" rtl="1">
                        <a:spcBef>
                          <a:spcPts val="0"/>
                        </a:spcBef>
                        <a:buSzPct val="25000"/>
                        <a:buNone/>
                      </a:pPr>
                      <a:r>
                        <a:rPr lang="en-US" sz="1400" u="none" strike="noStrike" cap="none">
                          <a:latin typeface="Cabin"/>
                          <a:ea typeface="Cabin"/>
                          <a:cs typeface="Cabin"/>
                          <a:sym typeface="Cabin"/>
                        </a:rPr>
                        <a:t>Oropharynx</a:t>
                      </a:r>
                    </a:p>
                  </a:txBody>
                  <a:tcPr marL="91450" marR="91450" marT="45725" marB="45725">
                    <a:solidFill>
                      <a:srgbClr val="FFCCCC"/>
                    </a:solidFill>
                  </a:tcPr>
                </a:tc>
                <a:tc>
                  <a:txBody>
                    <a:bodyPr/>
                    <a:lstStyle/>
                    <a:p>
                      <a:pPr marL="0" marR="0" lvl="0" indent="0" algn="l" rtl="1">
                        <a:spcBef>
                          <a:spcPts val="0"/>
                        </a:spcBef>
                        <a:buSzPct val="25000"/>
                        <a:buNone/>
                      </a:pPr>
                      <a:endParaRPr sz="1400" u="none" strike="noStrike" cap="none">
                        <a:latin typeface="Cabin"/>
                        <a:ea typeface="Cabin"/>
                        <a:cs typeface="Cabin"/>
                        <a:sym typeface="Cabin"/>
                      </a:endParaRPr>
                    </a:p>
                  </a:txBody>
                  <a:tcPr marL="91450" marR="91450" marT="45725" marB="45725">
                    <a:solidFill>
                      <a:srgbClr val="F2F2F2"/>
                    </a:solidFill>
                  </a:tcPr>
                </a:tc>
                <a:tc>
                  <a:txBody>
                    <a:bodyPr/>
                    <a:lstStyle/>
                    <a:p>
                      <a:pPr marL="0" marR="0" lvl="0" indent="0" algn="l" rtl="1">
                        <a:spcBef>
                          <a:spcPts val="0"/>
                        </a:spcBef>
                        <a:buSzPct val="25000"/>
                        <a:buNone/>
                      </a:pPr>
                      <a:r>
                        <a:rPr lang="en-US" sz="1400" u="none" strike="noStrike" cap="none" dirty="0">
                          <a:solidFill>
                            <a:schemeClr val="dk1"/>
                          </a:solidFill>
                          <a:latin typeface="Cabin"/>
                          <a:ea typeface="Cabin"/>
                          <a:cs typeface="Cabin"/>
                          <a:sym typeface="Cabin"/>
                        </a:rPr>
                        <a:t>1) </a:t>
                      </a:r>
                      <a:r>
                        <a:rPr lang="en-US" sz="1400" u="none" strike="noStrike" cap="none" dirty="0" err="1">
                          <a:solidFill>
                            <a:srgbClr val="FF0000"/>
                          </a:solidFill>
                          <a:latin typeface="Cabin"/>
                          <a:ea typeface="Cabin"/>
                          <a:cs typeface="Cabin"/>
                          <a:sym typeface="Cabin"/>
                        </a:rPr>
                        <a:t>Viridance</a:t>
                      </a:r>
                      <a:r>
                        <a:rPr lang="en-US" sz="1400" u="none" strike="noStrike" cap="none" dirty="0">
                          <a:solidFill>
                            <a:srgbClr val="FF0000"/>
                          </a:solidFill>
                          <a:latin typeface="Cabin"/>
                          <a:ea typeface="Cabin"/>
                          <a:cs typeface="Cabin"/>
                          <a:sym typeface="Cabin"/>
                        </a:rPr>
                        <a:t> streptococci</a:t>
                      </a:r>
                      <a:r>
                        <a:rPr lang="en-US" sz="1400" u="none" strike="noStrike" cap="none" dirty="0">
                          <a:solidFill>
                            <a:schemeClr val="dk1"/>
                          </a:solidFill>
                          <a:latin typeface="Cabin"/>
                          <a:ea typeface="Cabin"/>
                          <a:cs typeface="Cabin"/>
                          <a:sym typeface="Cabin"/>
                        </a:rPr>
                        <a:t>.</a:t>
                      </a:r>
                    </a:p>
                    <a:p>
                      <a:pPr marL="0" marR="0" lvl="0" indent="0" algn="l" rtl="1">
                        <a:spcBef>
                          <a:spcPts val="0"/>
                        </a:spcBef>
                        <a:buSzPct val="25000"/>
                        <a:buNone/>
                      </a:pPr>
                      <a:r>
                        <a:rPr lang="en-US" sz="1400" u="none" strike="noStrike" cap="none" dirty="0">
                          <a:solidFill>
                            <a:schemeClr val="dk1"/>
                          </a:solidFill>
                          <a:latin typeface="Cabin"/>
                          <a:ea typeface="Cabin"/>
                          <a:cs typeface="Cabin"/>
                          <a:sym typeface="Cabin"/>
                        </a:rPr>
                        <a:t>2</a:t>
                      </a:r>
                      <a:r>
                        <a:rPr lang="en-US" sz="1400" u="none" strike="noStrike" cap="none" dirty="0">
                          <a:solidFill>
                            <a:schemeClr val="tx1"/>
                          </a:solidFill>
                          <a:latin typeface="Cabin"/>
                          <a:ea typeface="Cabin"/>
                          <a:cs typeface="Cabin"/>
                          <a:sym typeface="Cabin"/>
                        </a:rPr>
                        <a:t>) Commensal </a:t>
                      </a:r>
                      <a:r>
                        <a:rPr lang="en-US" sz="1400" u="none" strike="noStrike" cap="none" dirty="0" err="1">
                          <a:solidFill>
                            <a:schemeClr val="tx1"/>
                          </a:solidFill>
                          <a:latin typeface="Cabin"/>
                          <a:ea typeface="Cabin"/>
                          <a:cs typeface="Cabin"/>
                          <a:sym typeface="Cabin"/>
                        </a:rPr>
                        <a:t>neisseriae</a:t>
                      </a:r>
                      <a:r>
                        <a:rPr lang="en-US" sz="1400" u="none" strike="noStrike" cap="none" dirty="0">
                          <a:solidFill>
                            <a:schemeClr val="tx1"/>
                          </a:solidFill>
                          <a:latin typeface="Cabin"/>
                          <a:ea typeface="Cabin"/>
                          <a:cs typeface="Cabin"/>
                          <a:sym typeface="Cabin"/>
                        </a:rPr>
                        <a:t>.</a:t>
                      </a:r>
                    </a:p>
                    <a:p>
                      <a:pPr marL="0" marR="0" lvl="0" indent="0" algn="l" rtl="1">
                        <a:spcBef>
                          <a:spcPts val="0"/>
                        </a:spcBef>
                        <a:buSzPct val="25000"/>
                        <a:buNone/>
                      </a:pPr>
                      <a:r>
                        <a:rPr lang="en-US" sz="1400" u="none" strike="noStrike" cap="none" dirty="0">
                          <a:solidFill>
                            <a:schemeClr val="tx1"/>
                          </a:solidFill>
                          <a:latin typeface="Cabin"/>
                          <a:ea typeface="Cabin"/>
                          <a:cs typeface="Cabin"/>
                          <a:sym typeface="Cabin"/>
                        </a:rPr>
                        <a:t>3) </a:t>
                      </a:r>
                      <a:r>
                        <a:rPr lang="en-US" sz="1400" u="none" strike="noStrike" cap="none" dirty="0" err="1">
                          <a:solidFill>
                            <a:schemeClr val="tx1"/>
                          </a:solidFill>
                          <a:latin typeface="Cabin"/>
                          <a:ea typeface="Cabin"/>
                          <a:cs typeface="Cabin"/>
                          <a:sym typeface="Cabin"/>
                        </a:rPr>
                        <a:t>Corynebacteria</a:t>
                      </a:r>
                      <a:r>
                        <a:rPr lang="en-US" sz="1400" u="none" strike="noStrike" cap="none" dirty="0">
                          <a:solidFill>
                            <a:schemeClr val="tx1"/>
                          </a:solidFill>
                          <a:latin typeface="Cabin"/>
                          <a:ea typeface="Cabin"/>
                          <a:cs typeface="Cabin"/>
                          <a:sym typeface="Cabin"/>
                        </a:rPr>
                        <a:t>.</a:t>
                      </a:r>
                    </a:p>
                    <a:p>
                      <a:pPr marL="0" marR="0" lvl="0" indent="0" algn="l" rtl="1">
                        <a:spcBef>
                          <a:spcPts val="0"/>
                        </a:spcBef>
                        <a:buSzPct val="25000"/>
                        <a:buNone/>
                      </a:pPr>
                      <a:r>
                        <a:rPr lang="en-US" sz="1400" u="none" strike="noStrike" cap="none" dirty="0">
                          <a:solidFill>
                            <a:schemeClr val="tx1"/>
                          </a:solidFill>
                          <a:latin typeface="Gentium Basic"/>
                          <a:ea typeface="Gentium Basic"/>
                          <a:cs typeface="Gentium Basic"/>
                          <a:sym typeface="Gentium Basic"/>
                        </a:rPr>
                        <a:t>4) Moraxella.</a:t>
                      </a:r>
                    </a:p>
                    <a:p>
                      <a:pPr marL="0" marR="0" lvl="0" indent="0" algn="l" rtl="1">
                        <a:spcBef>
                          <a:spcPts val="0"/>
                        </a:spcBef>
                        <a:buSzPct val="25000"/>
                        <a:buNone/>
                      </a:pPr>
                      <a:r>
                        <a:rPr lang="en-US" sz="1400" u="none" strike="noStrike" cap="none" dirty="0">
                          <a:solidFill>
                            <a:schemeClr val="tx1"/>
                          </a:solidFill>
                          <a:latin typeface="Cabin"/>
                          <a:ea typeface="Cabin"/>
                          <a:cs typeface="Cabin"/>
                          <a:sym typeface="Cabin"/>
                        </a:rPr>
                        <a:t>5) Bacteroides.</a:t>
                      </a:r>
                    </a:p>
                    <a:p>
                      <a:pPr marL="0" marR="0" lvl="0" indent="0" algn="l" rtl="1">
                        <a:spcBef>
                          <a:spcPts val="0"/>
                        </a:spcBef>
                        <a:buSzPct val="25000"/>
                        <a:buNone/>
                      </a:pPr>
                      <a:r>
                        <a:rPr lang="en-US" sz="1400" u="none" strike="noStrike" cap="none" dirty="0">
                          <a:solidFill>
                            <a:schemeClr val="tx1"/>
                          </a:solidFill>
                          <a:latin typeface="Cabin"/>
                          <a:ea typeface="Cabin"/>
                          <a:cs typeface="Cabin"/>
                          <a:sym typeface="Cabin"/>
                        </a:rPr>
                        <a:t>6) Fusobacteria.</a:t>
                      </a:r>
                    </a:p>
                    <a:p>
                      <a:pPr marL="0" marR="0" lvl="0" indent="0" algn="l" rtl="1">
                        <a:spcBef>
                          <a:spcPts val="0"/>
                        </a:spcBef>
                        <a:buSzPct val="25000"/>
                        <a:buNone/>
                      </a:pPr>
                      <a:r>
                        <a:rPr lang="en-US" sz="1400" u="none" strike="noStrike" cap="none" dirty="0">
                          <a:solidFill>
                            <a:schemeClr val="tx1"/>
                          </a:solidFill>
                          <a:latin typeface="Cabin"/>
                          <a:ea typeface="Cabin"/>
                          <a:cs typeface="Cabin"/>
                          <a:sym typeface="Cabin"/>
                        </a:rPr>
                        <a:t>7) </a:t>
                      </a:r>
                      <a:r>
                        <a:rPr lang="en-US" sz="1400" u="none" strike="noStrike" cap="none" dirty="0" err="1">
                          <a:solidFill>
                            <a:schemeClr val="tx1"/>
                          </a:solidFill>
                          <a:latin typeface="Cabin"/>
                          <a:ea typeface="Cabin"/>
                          <a:cs typeface="Cabin"/>
                          <a:sym typeface="Cabin"/>
                        </a:rPr>
                        <a:t>Veillonella</a:t>
                      </a:r>
                      <a:r>
                        <a:rPr lang="en-US" sz="1400" u="none" strike="noStrike" cap="none" dirty="0">
                          <a:solidFill>
                            <a:schemeClr val="tx1"/>
                          </a:solidFill>
                          <a:latin typeface="Cabin"/>
                          <a:ea typeface="Cabin"/>
                          <a:cs typeface="Cabin"/>
                          <a:sym typeface="Cabin"/>
                        </a:rPr>
                        <a:t>. </a:t>
                      </a:r>
                    </a:p>
                    <a:p>
                      <a:pPr marL="0" marR="0" lvl="0" indent="0" algn="l" rtl="1">
                        <a:spcBef>
                          <a:spcPts val="0"/>
                        </a:spcBef>
                        <a:buSzPct val="25000"/>
                        <a:buNone/>
                      </a:pPr>
                      <a:r>
                        <a:rPr lang="en-US" sz="1400" u="none" strike="noStrike" cap="none" dirty="0">
                          <a:solidFill>
                            <a:schemeClr val="tx1"/>
                          </a:solidFill>
                          <a:latin typeface="Cabin"/>
                          <a:ea typeface="Cabin"/>
                          <a:cs typeface="Cabin"/>
                          <a:sym typeface="Cabin"/>
                        </a:rPr>
                        <a:t>8) </a:t>
                      </a:r>
                      <a:r>
                        <a:rPr lang="en-US" sz="1400" u="none" strike="noStrike" cap="none" dirty="0" err="1">
                          <a:solidFill>
                            <a:schemeClr val="tx1"/>
                          </a:solidFill>
                          <a:latin typeface="Cabin"/>
                          <a:ea typeface="Cabin"/>
                          <a:cs typeface="Cabin"/>
                          <a:sym typeface="Cabin"/>
                        </a:rPr>
                        <a:t>Actinomyces</a:t>
                      </a:r>
                      <a:r>
                        <a:rPr lang="en-US" sz="1400" u="none" strike="noStrike" cap="none" dirty="0">
                          <a:solidFill>
                            <a:schemeClr val="tx1"/>
                          </a:solidFill>
                          <a:latin typeface="Cabin"/>
                          <a:ea typeface="Cabin"/>
                          <a:cs typeface="Cabin"/>
                          <a:sym typeface="Cabin"/>
                        </a:rPr>
                        <a:t>.</a:t>
                      </a:r>
                    </a:p>
                    <a:p>
                      <a:pPr marL="0" marR="0" lvl="0" indent="0" algn="l" rtl="1">
                        <a:spcBef>
                          <a:spcPts val="0"/>
                        </a:spcBef>
                        <a:buSzPct val="25000"/>
                        <a:buNone/>
                      </a:pPr>
                      <a:r>
                        <a:rPr lang="en-US" sz="1400" u="none" strike="noStrike" cap="none" dirty="0">
                          <a:solidFill>
                            <a:schemeClr val="tx1"/>
                          </a:solidFill>
                          <a:latin typeface="Cabin"/>
                          <a:ea typeface="Cabin"/>
                          <a:cs typeface="Cabin"/>
                          <a:sym typeface="Cabin"/>
                        </a:rPr>
                        <a:t>9) </a:t>
                      </a:r>
                      <a:r>
                        <a:rPr lang="en-US" sz="1400" u="none" strike="noStrike" cap="none" dirty="0" err="1">
                          <a:solidFill>
                            <a:schemeClr val="tx1"/>
                          </a:solidFill>
                          <a:latin typeface="Cabin"/>
                          <a:ea typeface="Cabin"/>
                          <a:cs typeface="Cabin"/>
                          <a:sym typeface="Cabin"/>
                        </a:rPr>
                        <a:t>Spirochaetes</a:t>
                      </a:r>
                      <a:r>
                        <a:rPr lang="en-US" sz="1400" u="none" strike="noStrike" cap="none" dirty="0">
                          <a:solidFill>
                            <a:schemeClr val="tx1"/>
                          </a:solidFill>
                        </a:rPr>
                        <a:t>.</a:t>
                      </a:r>
                    </a:p>
                    <a:p>
                      <a:pPr marL="0" marR="0" lvl="0" indent="0" algn="l" rtl="1">
                        <a:spcBef>
                          <a:spcPts val="0"/>
                        </a:spcBef>
                        <a:buSzPct val="25000"/>
                        <a:buNone/>
                      </a:pPr>
                      <a:endParaRPr sz="1400" u="none" strike="noStrike" cap="none" dirty="0">
                        <a:latin typeface="Cabin"/>
                        <a:ea typeface="Cabin"/>
                        <a:cs typeface="Cabin"/>
                        <a:sym typeface="Cabin"/>
                      </a:endParaRPr>
                    </a:p>
                  </a:txBody>
                  <a:tcPr marL="91450" marR="91450" marT="45725" marB="45725">
                    <a:solidFill>
                      <a:srgbClr val="DAEFF5"/>
                    </a:solidFill>
                  </a:tcPr>
                </a:tc>
                <a:tc>
                  <a:txBody>
                    <a:bodyPr/>
                    <a:lstStyle/>
                    <a:p>
                      <a:pPr marL="0" marR="0" lvl="0" indent="0" algn="l" rtl="1">
                        <a:lnSpc>
                          <a:spcPct val="100000"/>
                        </a:lnSpc>
                        <a:spcBef>
                          <a:spcPts val="0"/>
                        </a:spcBef>
                        <a:spcAft>
                          <a:spcPts val="0"/>
                        </a:spcAft>
                        <a:buClr>
                          <a:srgbClr val="7030A0"/>
                        </a:buClr>
                        <a:buSzPct val="25000"/>
                        <a:buFont typeface="Cabin"/>
                        <a:buNone/>
                      </a:pPr>
                      <a:r>
                        <a:rPr lang="en-US" sz="1400" u="sng" strike="noStrike" cap="none">
                          <a:solidFill>
                            <a:srgbClr val="7030A0"/>
                          </a:solidFill>
                          <a:latin typeface="Cabin"/>
                          <a:ea typeface="Cabin"/>
                          <a:cs typeface="Cabin"/>
                          <a:sym typeface="Cabin"/>
                        </a:rPr>
                        <a:t>Potiential pathogen:</a:t>
                      </a:r>
                    </a:p>
                    <a:p>
                      <a:pPr marL="0" marR="0" lvl="0" indent="0" algn="l" rtl="1">
                        <a:lnSpc>
                          <a:spcPct val="100000"/>
                        </a:lnSpc>
                        <a:spcBef>
                          <a:spcPts val="0"/>
                        </a:spcBef>
                        <a:spcAft>
                          <a:spcPts val="0"/>
                        </a:spcAft>
                        <a:buClr>
                          <a:schemeClr val="dk1"/>
                        </a:buClr>
                        <a:buSzPct val="25000"/>
                        <a:buFont typeface="Cabin"/>
                        <a:buNone/>
                      </a:pPr>
                      <a:r>
                        <a:rPr lang="en-US" sz="1400" u="sng" strike="noStrike" cap="none">
                          <a:latin typeface="Cabin"/>
                          <a:ea typeface="Cabin"/>
                          <a:cs typeface="Cabin"/>
                          <a:sym typeface="Cabin"/>
                        </a:rPr>
                        <a:t>Most common:</a:t>
                      </a:r>
                    </a:p>
                    <a:p>
                      <a:pPr marL="0" marR="0" lvl="0" indent="0" algn="l" rtl="1">
                        <a:lnSpc>
                          <a:spcPct val="100000"/>
                        </a:lnSpc>
                        <a:spcBef>
                          <a:spcPts val="0"/>
                        </a:spcBef>
                        <a:spcAft>
                          <a:spcPts val="0"/>
                        </a:spcAft>
                        <a:buClr>
                          <a:schemeClr val="dk1"/>
                        </a:buClr>
                        <a:buSzPct val="25000"/>
                        <a:buFont typeface="Cabin"/>
                        <a:buNone/>
                      </a:pPr>
                      <a:r>
                        <a:rPr lang="en-US" sz="1400" u="none" strike="noStrike" cap="none">
                          <a:latin typeface="Cabin"/>
                          <a:ea typeface="Cabin"/>
                          <a:cs typeface="Cabin"/>
                          <a:sym typeface="Cabin"/>
                        </a:rPr>
                        <a:t>1) Heamophilus inflenzea. </a:t>
                      </a:r>
                    </a:p>
                    <a:p>
                      <a:pPr marL="0" marR="0" lvl="0" indent="0" algn="l" rtl="1">
                        <a:lnSpc>
                          <a:spcPct val="100000"/>
                        </a:lnSpc>
                        <a:spcBef>
                          <a:spcPts val="0"/>
                        </a:spcBef>
                        <a:spcAft>
                          <a:spcPts val="0"/>
                        </a:spcAft>
                        <a:buClr>
                          <a:schemeClr val="dk1"/>
                        </a:buClr>
                        <a:buSzPct val="25000"/>
                        <a:buFont typeface="Cabin"/>
                        <a:buNone/>
                      </a:pPr>
                      <a:r>
                        <a:rPr lang="en-US" sz="1400" u="none" strike="noStrike" cap="none">
                          <a:latin typeface="Cabin"/>
                          <a:ea typeface="Cabin"/>
                          <a:cs typeface="Cabin"/>
                          <a:sym typeface="Cabin"/>
                        </a:rPr>
                        <a:t>2) Pneumcoccus.</a:t>
                      </a:r>
                    </a:p>
                    <a:p>
                      <a:pPr marL="0" marR="0" lvl="0" indent="0" algn="l" rtl="1">
                        <a:lnSpc>
                          <a:spcPct val="100000"/>
                        </a:lnSpc>
                        <a:spcBef>
                          <a:spcPts val="0"/>
                        </a:spcBef>
                        <a:spcAft>
                          <a:spcPts val="0"/>
                        </a:spcAft>
                        <a:buClr>
                          <a:schemeClr val="dk1"/>
                        </a:buClr>
                        <a:buSzPct val="25000"/>
                        <a:buFont typeface="Cabin"/>
                        <a:buNone/>
                      </a:pPr>
                      <a:r>
                        <a:rPr lang="en-US" sz="1400" u="sng" strike="noStrike" cap="none">
                          <a:latin typeface="Cabin"/>
                          <a:ea typeface="Cabin"/>
                          <a:cs typeface="Cabin"/>
                          <a:sym typeface="Cabin"/>
                        </a:rPr>
                        <a:t>Less common:</a:t>
                      </a:r>
                    </a:p>
                    <a:p>
                      <a:pPr marL="0" marR="0" lvl="0" indent="0" algn="l" rtl="1">
                        <a:lnSpc>
                          <a:spcPct val="100000"/>
                        </a:lnSpc>
                        <a:spcBef>
                          <a:spcPts val="0"/>
                        </a:spcBef>
                        <a:spcAft>
                          <a:spcPts val="0"/>
                        </a:spcAft>
                        <a:buClr>
                          <a:schemeClr val="dk1"/>
                        </a:buClr>
                        <a:buSzPct val="25000"/>
                        <a:buFont typeface="Cabin"/>
                        <a:buNone/>
                      </a:pPr>
                      <a:r>
                        <a:rPr lang="en-US" sz="1400" u="none" strike="noStrike" cap="none">
                          <a:latin typeface="Cabin"/>
                          <a:ea typeface="Cabin"/>
                          <a:cs typeface="Cabin"/>
                          <a:sym typeface="Cabin"/>
                        </a:rPr>
                        <a:t>1) Streptococcus pyogenes. </a:t>
                      </a:r>
                    </a:p>
                    <a:p>
                      <a:pPr marL="0" marR="0" lvl="0" indent="0" algn="l" rtl="1">
                        <a:lnSpc>
                          <a:spcPct val="100000"/>
                        </a:lnSpc>
                        <a:spcBef>
                          <a:spcPts val="0"/>
                        </a:spcBef>
                        <a:spcAft>
                          <a:spcPts val="0"/>
                        </a:spcAft>
                        <a:buClr>
                          <a:schemeClr val="dk1"/>
                        </a:buClr>
                        <a:buSzPct val="25000"/>
                        <a:buFont typeface="Cabin"/>
                        <a:buNone/>
                      </a:pPr>
                      <a:r>
                        <a:rPr lang="en-US" sz="1400" u="none" strike="noStrike" cap="none">
                          <a:latin typeface="Cabin"/>
                          <a:ea typeface="Cabin"/>
                          <a:cs typeface="Cabin"/>
                          <a:sym typeface="Cabin"/>
                        </a:rPr>
                        <a:t>2) Niesseria meningitidis.</a:t>
                      </a:r>
                    </a:p>
                  </a:txBody>
                  <a:tcPr marL="91450" marR="91450" marT="45725" marB="45725">
                    <a:solidFill>
                      <a:srgbClr val="D7F3EC"/>
                    </a:solidFill>
                  </a:tcPr>
                </a:tc>
                <a:tc>
                  <a:txBody>
                    <a:bodyPr/>
                    <a:lstStyle/>
                    <a:p>
                      <a:pPr marL="0" marR="0" lvl="0" indent="0" algn="l" rtl="1">
                        <a:spcBef>
                          <a:spcPts val="0"/>
                        </a:spcBef>
                        <a:buSzPct val="25000"/>
                        <a:buNone/>
                      </a:pPr>
                      <a:endParaRPr sz="1400" u="none" strike="noStrike" cap="none">
                        <a:latin typeface="Cabin"/>
                        <a:ea typeface="Cabin"/>
                        <a:cs typeface="Cabin"/>
                        <a:sym typeface="Cabin"/>
                      </a:endParaRPr>
                    </a:p>
                  </a:txBody>
                  <a:tcPr marL="91450" marR="91450" marT="45725" marB="45725">
                    <a:solidFill>
                      <a:srgbClr val="F2F2F2"/>
                    </a:solidFill>
                  </a:tcPr>
                </a:tc>
                <a:tc>
                  <a:txBody>
                    <a:bodyPr/>
                    <a:lstStyle/>
                    <a:p>
                      <a:pPr marL="0" marR="0" lvl="0" indent="0" algn="l" rtl="1">
                        <a:lnSpc>
                          <a:spcPct val="100000"/>
                        </a:lnSpc>
                        <a:spcBef>
                          <a:spcPts val="0"/>
                        </a:spcBef>
                        <a:spcAft>
                          <a:spcPts val="0"/>
                        </a:spcAft>
                        <a:buClr>
                          <a:schemeClr val="dk1"/>
                        </a:buClr>
                        <a:buSzPct val="25000"/>
                        <a:buFont typeface="Cabin"/>
                        <a:buNone/>
                      </a:pPr>
                      <a:r>
                        <a:rPr lang="en-US" sz="1400" u="none" strike="noStrike" cap="none">
                          <a:latin typeface="Cabin"/>
                          <a:ea typeface="Cabin"/>
                          <a:cs typeface="Cabin"/>
                          <a:sym typeface="Cabin"/>
                        </a:rPr>
                        <a:t>Gram negative bacteria in hospitalize patient.</a:t>
                      </a:r>
                    </a:p>
                    <a:p>
                      <a:pPr marL="0" marR="0" lvl="0" indent="0" algn="l" rtl="1">
                        <a:spcBef>
                          <a:spcPts val="0"/>
                        </a:spcBef>
                        <a:buSzPct val="25000"/>
                        <a:buNone/>
                      </a:pPr>
                      <a:endParaRPr sz="1400" u="none" strike="noStrike" cap="none">
                        <a:latin typeface="Cabin"/>
                        <a:ea typeface="Cabin"/>
                        <a:cs typeface="Cabin"/>
                        <a:sym typeface="Cabin"/>
                      </a:endParaRPr>
                    </a:p>
                  </a:txBody>
                  <a:tcPr marL="91450" marR="91450" marT="45725" marB="45725">
                    <a:solidFill>
                      <a:srgbClr val="FFFFCC"/>
                    </a:solidFill>
                  </a:tcPr>
                </a:tc>
                <a:extLst>
                  <a:ext uri="{0D108BD9-81ED-4DB2-BD59-A6C34878D82A}">
                    <a16:rowId xmlns:a16="http://schemas.microsoft.com/office/drawing/2014/main" val="10002"/>
                  </a:ext>
                </a:extLst>
              </a:tr>
              <a:tr h="2678100">
                <a:tc>
                  <a:txBody>
                    <a:bodyPr/>
                    <a:lstStyle/>
                    <a:p>
                      <a:pPr marL="0" marR="0" lvl="0" indent="0" algn="l" rtl="1">
                        <a:spcBef>
                          <a:spcPts val="0"/>
                        </a:spcBef>
                        <a:buSzPct val="25000"/>
                        <a:buNone/>
                      </a:pPr>
                      <a:r>
                        <a:rPr lang="en-US" sz="1400" u="none" strike="noStrike" cap="none">
                          <a:latin typeface="Cabin"/>
                          <a:ea typeface="Cabin"/>
                          <a:cs typeface="Cabin"/>
                          <a:sym typeface="Cabin"/>
                        </a:rPr>
                        <a:t>GIT</a:t>
                      </a:r>
                    </a:p>
                  </a:txBody>
                  <a:tcPr marL="91450" marR="91450" marT="45725" marB="45725">
                    <a:solidFill>
                      <a:srgbClr val="FFCCCC"/>
                    </a:solidFill>
                  </a:tcPr>
                </a:tc>
                <a:tc>
                  <a:txBody>
                    <a:bodyPr/>
                    <a:lstStyle/>
                    <a:p>
                      <a:pPr marL="0" marR="0" lvl="0" indent="0" algn="l" rtl="1">
                        <a:spcBef>
                          <a:spcPts val="0"/>
                        </a:spcBef>
                        <a:buSzPct val="25000"/>
                        <a:buNone/>
                      </a:pPr>
                      <a:r>
                        <a:rPr lang="en-US" sz="1400" u="sng" strike="noStrike" cap="none">
                          <a:solidFill>
                            <a:srgbClr val="7030A0"/>
                          </a:solidFill>
                          <a:latin typeface="Cabin"/>
                          <a:ea typeface="Cabin"/>
                          <a:cs typeface="Cabin"/>
                          <a:sym typeface="Cabin"/>
                        </a:rPr>
                        <a:t>Mouth</a:t>
                      </a:r>
                      <a:r>
                        <a:rPr lang="en-US" sz="1400" u="none" strike="noStrike" cap="none">
                          <a:latin typeface="Cabin"/>
                          <a:ea typeface="Cabin"/>
                          <a:cs typeface="Cabin"/>
                          <a:sym typeface="Cabin"/>
                        </a:rPr>
                        <a:t>: </a:t>
                      </a:r>
                    </a:p>
                    <a:p>
                      <a:pPr marL="0" marR="0" lvl="0" indent="0" algn="l" rtl="1">
                        <a:lnSpc>
                          <a:spcPct val="90000"/>
                        </a:lnSpc>
                        <a:spcBef>
                          <a:spcPts val="0"/>
                        </a:spcBef>
                        <a:buSzPct val="25000"/>
                        <a:buNone/>
                      </a:pPr>
                      <a:r>
                        <a:rPr lang="en-US" sz="1400" u="none" strike="noStrike" cap="none">
                          <a:latin typeface="Cabin"/>
                          <a:ea typeface="Cabin"/>
                          <a:cs typeface="Cabin"/>
                          <a:sym typeface="Cabin"/>
                        </a:rPr>
                        <a:t>* Saliva contains 10</a:t>
                      </a:r>
                      <a:r>
                        <a:rPr lang="en-US" sz="1400" u="none" strike="noStrike" cap="none" baseline="30000">
                          <a:latin typeface="Cabin"/>
                          <a:ea typeface="Cabin"/>
                          <a:cs typeface="Cabin"/>
                          <a:sym typeface="Cabin"/>
                        </a:rPr>
                        <a:t>8</a:t>
                      </a:r>
                      <a:r>
                        <a:rPr lang="en-US" sz="1400" u="none" strike="noStrike" cap="none">
                          <a:latin typeface="Cabin"/>
                          <a:ea typeface="Cabin"/>
                          <a:cs typeface="Cabin"/>
                          <a:sym typeface="Cabin"/>
                        </a:rPr>
                        <a:t> bacteria/ml.</a:t>
                      </a:r>
                    </a:p>
                    <a:p>
                      <a:pPr marL="0" marR="0" lvl="0" indent="0" algn="l" rtl="1">
                        <a:lnSpc>
                          <a:spcPct val="90000"/>
                        </a:lnSpc>
                        <a:spcBef>
                          <a:spcPts val="0"/>
                        </a:spcBef>
                        <a:buSzPct val="25000"/>
                        <a:buNone/>
                      </a:pPr>
                      <a:r>
                        <a:rPr lang="en-US" sz="1400" u="none" strike="noStrike" cap="none">
                          <a:latin typeface="Cabin"/>
                          <a:ea typeface="Cabin"/>
                          <a:cs typeface="Cabin"/>
                          <a:sym typeface="Cabin"/>
                        </a:rPr>
                        <a:t>* Gingival margin debris &amp; dental Plaque continually colonized by </a:t>
                      </a:r>
                    </a:p>
                    <a:p>
                      <a:pPr marL="0" marR="0" lvl="0" indent="0" algn="l" rtl="1">
                        <a:lnSpc>
                          <a:spcPct val="90000"/>
                        </a:lnSpc>
                        <a:spcBef>
                          <a:spcPts val="0"/>
                        </a:spcBef>
                        <a:spcAft>
                          <a:spcPts val="0"/>
                        </a:spcAft>
                        <a:buSzPct val="25000"/>
                        <a:buNone/>
                      </a:pPr>
                      <a:r>
                        <a:rPr lang="en-US" sz="1400" u="none" strike="noStrike" cap="none">
                          <a:latin typeface="Cabin"/>
                          <a:ea typeface="Cabin"/>
                          <a:cs typeface="Cabin"/>
                          <a:sym typeface="Cabin"/>
                        </a:rPr>
                        <a:t>bacteria.</a:t>
                      </a:r>
                    </a:p>
                    <a:p>
                      <a:pPr marL="0" marR="0" lvl="0" indent="0" algn="l" rtl="1">
                        <a:lnSpc>
                          <a:spcPct val="100000"/>
                        </a:lnSpc>
                        <a:spcBef>
                          <a:spcPts val="0"/>
                        </a:spcBef>
                        <a:spcAft>
                          <a:spcPts val="0"/>
                        </a:spcAft>
                        <a:buClr>
                          <a:srgbClr val="FF0000"/>
                        </a:buClr>
                        <a:buSzPct val="25000"/>
                        <a:buFont typeface="Cabin"/>
                        <a:buNone/>
                      </a:pPr>
                      <a:r>
                        <a:rPr lang="en-US" sz="1400" u="sng" strike="noStrike" cap="none">
                          <a:solidFill>
                            <a:srgbClr val="FF0000"/>
                          </a:solidFill>
                          <a:latin typeface="Cabin"/>
                          <a:ea typeface="Cabin"/>
                          <a:cs typeface="Cabin"/>
                          <a:sym typeface="Cabin"/>
                        </a:rPr>
                        <a:t>Oesophagus:</a:t>
                      </a:r>
                    </a:p>
                    <a:p>
                      <a:pPr marL="0" marR="0" lvl="0" indent="0" algn="l" rtl="1">
                        <a:lnSpc>
                          <a:spcPct val="100000"/>
                        </a:lnSpc>
                        <a:spcBef>
                          <a:spcPts val="0"/>
                        </a:spcBef>
                        <a:spcAft>
                          <a:spcPts val="0"/>
                        </a:spcAft>
                        <a:buClr>
                          <a:srgbClr val="FF0000"/>
                        </a:buClr>
                        <a:buSzPct val="25000"/>
                        <a:buFont typeface="Cabin"/>
                        <a:buNone/>
                      </a:pPr>
                      <a:r>
                        <a:rPr lang="en-US" sz="1400" u="none" strike="noStrike" cap="none">
                          <a:solidFill>
                            <a:srgbClr val="FF0000"/>
                          </a:solidFill>
                          <a:latin typeface="Cabin"/>
                          <a:ea typeface="Cabin"/>
                          <a:cs typeface="Cabin"/>
                          <a:sym typeface="Cabin"/>
                        </a:rPr>
                        <a:t> has normal flora similar to pharyngeal flora</a:t>
                      </a:r>
                      <a:r>
                        <a:rPr lang="en-US" sz="1400" u="none" strike="noStrike" cap="none">
                          <a:latin typeface="Cabin"/>
                          <a:ea typeface="Cabin"/>
                          <a:cs typeface="Cabin"/>
                          <a:sym typeface="Cabin"/>
                        </a:rPr>
                        <a:t>.</a:t>
                      </a:r>
                    </a:p>
                    <a:p>
                      <a:pPr marL="0" marR="0" lvl="0" indent="0" algn="l" rtl="1">
                        <a:lnSpc>
                          <a:spcPct val="90000"/>
                        </a:lnSpc>
                        <a:spcBef>
                          <a:spcPts val="0"/>
                        </a:spcBef>
                        <a:spcAft>
                          <a:spcPts val="0"/>
                        </a:spcAft>
                        <a:buSzPct val="25000"/>
                        <a:buNone/>
                      </a:pPr>
                      <a:r>
                        <a:rPr lang="en-US" sz="1400" u="sng" strike="noStrike" cap="none">
                          <a:solidFill>
                            <a:srgbClr val="7030A0"/>
                          </a:solidFill>
                          <a:latin typeface="Cabin"/>
                          <a:ea typeface="Cabin"/>
                          <a:cs typeface="Cabin"/>
                          <a:sym typeface="Cabin"/>
                        </a:rPr>
                        <a:t>Small Intestine:</a:t>
                      </a:r>
                    </a:p>
                    <a:p>
                      <a:pPr marL="0" marR="0" lvl="0" indent="0" algn="l" rtl="1">
                        <a:lnSpc>
                          <a:spcPct val="90000"/>
                        </a:lnSpc>
                        <a:spcBef>
                          <a:spcPts val="0"/>
                        </a:spcBef>
                        <a:spcAft>
                          <a:spcPts val="0"/>
                        </a:spcAft>
                        <a:buClr>
                          <a:schemeClr val="dk1"/>
                        </a:buClr>
                        <a:buSzPct val="25000"/>
                        <a:buFont typeface="Cabin"/>
                        <a:buNone/>
                      </a:pPr>
                      <a:r>
                        <a:rPr lang="en-US" sz="1400" u="none" strike="noStrike" cap="none">
                          <a:latin typeface="Cabin"/>
                          <a:ea typeface="Cabin"/>
                          <a:cs typeface="Cabin"/>
                          <a:sym typeface="Cabin"/>
                        </a:rPr>
                        <a:t>Duodenum, jejunum&amp; upper ielium have </a:t>
                      </a:r>
                      <a:r>
                        <a:rPr lang="en-US" sz="1400" u="sng" strike="noStrike" cap="none">
                          <a:latin typeface="Cabin"/>
                          <a:ea typeface="Cabin"/>
                          <a:cs typeface="Cabin"/>
                          <a:sym typeface="Cabin"/>
                        </a:rPr>
                        <a:t>scanty</a:t>
                      </a:r>
                      <a:r>
                        <a:rPr lang="en-US" sz="1400" u="none" strike="noStrike" cap="none">
                          <a:latin typeface="Cabin"/>
                          <a:ea typeface="Cabin"/>
                          <a:cs typeface="Cabin"/>
                          <a:sym typeface="Cabin"/>
                        </a:rPr>
                        <a:t> flora.</a:t>
                      </a:r>
                    </a:p>
                    <a:p>
                      <a:pPr marL="0" marR="0" lvl="0" indent="0" algn="l" rtl="1">
                        <a:lnSpc>
                          <a:spcPct val="90000"/>
                        </a:lnSpc>
                        <a:spcBef>
                          <a:spcPts val="0"/>
                        </a:spcBef>
                        <a:spcAft>
                          <a:spcPts val="0"/>
                        </a:spcAft>
                        <a:buClr>
                          <a:srgbClr val="FF0000"/>
                        </a:buClr>
                        <a:buSzPct val="25000"/>
                        <a:buFont typeface="Cabin"/>
                        <a:buNone/>
                      </a:pPr>
                      <a:r>
                        <a:rPr lang="en-US" sz="1400" u="sng" strike="noStrike" cap="none">
                          <a:solidFill>
                            <a:srgbClr val="FF0000"/>
                          </a:solidFill>
                          <a:latin typeface="Cabin"/>
                          <a:ea typeface="Cabin"/>
                          <a:cs typeface="Cabin"/>
                          <a:sym typeface="Cabin"/>
                        </a:rPr>
                        <a:t>Large intestine:</a:t>
                      </a:r>
                    </a:p>
                    <a:p>
                      <a:pPr marL="0" marR="0" lvl="0" indent="0" algn="l" rtl="1">
                        <a:lnSpc>
                          <a:spcPct val="90000"/>
                        </a:lnSpc>
                        <a:spcBef>
                          <a:spcPts val="0"/>
                        </a:spcBef>
                        <a:spcAft>
                          <a:spcPts val="0"/>
                        </a:spcAft>
                        <a:buClr>
                          <a:srgbClr val="FF0000"/>
                        </a:buClr>
                        <a:buSzPct val="25000"/>
                        <a:buFont typeface="Cabin"/>
                        <a:buNone/>
                      </a:pPr>
                      <a:r>
                        <a:rPr lang="en-US" sz="1400" u="none" strike="noStrike" cap="none">
                          <a:solidFill>
                            <a:srgbClr val="FF0000"/>
                          </a:solidFill>
                          <a:latin typeface="Cabin"/>
                          <a:ea typeface="Cabin"/>
                          <a:cs typeface="Cabin"/>
                          <a:sym typeface="Cabin"/>
                        </a:rPr>
                        <a:t> heavily colonized by bacteria</a:t>
                      </a:r>
                      <a:r>
                        <a:rPr lang="en-US" sz="1400" u="none" strike="noStrike" cap="none">
                          <a:latin typeface="Cabin"/>
                          <a:ea typeface="Cabin"/>
                          <a:cs typeface="Cabin"/>
                          <a:sym typeface="Cabin"/>
                        </a:rPr>
                        <a:t>.</a:t>
                      </a:r>
                    </a:p>
                    <a:p>
                      <a:pPr marL="0" marR="0" lvl="0" indent="0" algn="l" rtl="1">
                        <a:spcBef>
                          <a:spcPts val="0"/>
                        </a:spcBef>
                        <a:buSzPct val="25000"/>
                        <a:buNone/>
                      </a:pPr>
                      <a:endParaRPr sz="1400" u="none" strike="noStrike" cap="none">
                        <a:latin typeface="Cabin"/>
                        <a:ea typeface="Cabin"/>
                        <a:cs typeface="Cabin"/>
                        <a:sym typeface="Cabin"/>
                      </a:endParaRPr>
                    </a:p>
                  </a:txBody>
                  <a:tcPr marL="91450" marR="91450" marT="45725" marB="45725">
                    <a:solidFill>
                      <a:srgbClr val="EAF5D6"/>
                    </a:solidFill>
                  </a:tcPr>
                </a:tc>
                <a:tc>
                  <a:txBody>
                    <a:bodyPr/>
                    <a:lstStyle/>
                    <a:p>
                      <a:pPr marL="0" marR="0" lvl="0" indent="0" algn="l" rtl="1">
                        <a:spcBef>
                          <a:spcPts val="0"/>
                        </a:spcBef>
                        <a:buSzPct val="25000"/>
                        <a:buNone/>
                      </a:pPr>
                      <a:endParaRPr sz="1400" u="none" strike="noStrike" cap="none" dirty="0">
                        <a:latin typeface="Cabin"/>
                        <a:ea typeface="Cabin"/>
                        <a:cs typeface="Cabin"/>
                        <a:sym typeface="Cabin"/>
                      </a:endParaRPr>
                    </a:p>
                  </a:txBody>
                  <a:tcPr marL="91450" marR="91450" marT="45725" marB="45725">
                    <a:solidFill>
                      <a:srgbClr val="F2F2F2"/>
                    </a:solidFill>
                  </a:tcPr>
                </a:tc>
                <a:tc>
                  <a:txBody>
                    <a:bodyPr/>
                    <a:lstStyle/>
                    <a:p>
                      <a:pPr marL="0" marR="0" lvl="0" indent="0" algn="l" rtl="1">
                        <a:spcBef>
                          <a:spcPts val="0"/>
                        </a:spcBef>
                        <a:buSzPct val="25000"/>
                        <a:buNone/>
                      </a:pPr>
                      <a:endParaRPr sz="1400" u="none" strike="noStrike" cap="none">
                        <a:latin typeface="Cabin"/>
                        <a:ea typeface="Cabin"/>
                        <a:cs typeface="Cabin"/>
                        <a:sym typeface="Cabin"/>
                      </a:endParaRPr>
                    </a:p>
                  </a:txBody>
                  <a:tcPr marL="91450" marR="91450" marT="45725" marB="45725">
                    <a:solidFill>
                      <a:srgbClr val="F2F2F2"/>
                    </a:solidFill>
                  </a:tcPr>
                </a:tc>
                <a:tc>
                  <a:txBody>
                    <a:bodyPr/>
                    <a:lstStyle/>
                    <a:p>
                      <a:pPr marL="0" marR="0" lvl="0" indent="0" algn="l" rtl="1">
                        <a:lnSpc>
                          <a:spcPct val="100000"/>
                        </a:lnSpc>
                        <a:spcBef>
                          <a:spcPts val="0"/>
                        </a:spcBef>
                        <a:spcAft>
                          <a:spcPts val="0"/>
                        </a:spcAft>
                        <a:buClr>
                          <a:srgbClr val="FF0000"/>
                        </a:buClr>
                        <a:buSzPct val="25000"/>
                        <a:buFont typeface="Cabin"/>
                        <a:buNone/>
                      </a:pPr>
                      <a:r>
                        <a:rPr lang="en-US" sz="1400" u="none" strike="noStrike" cap="none">
                          <a:solidFill>
                            <a:srgbClr val="FF0000"/>
                          </a:solidFill>
                          <a:latin typeface="Cabin"/>
                          <a:ea typeface="Cabin"/>
                          <a:cs typeface="Cabin"/>
                          <a:sym typeface="Cabin"/>
                        </a:rPr>
                        <a:t>Empty stomach due to gastric acid</a:t>
                      </a:r>
                      <a:r>
                        <a:rPr lang="en-US" sz="1400" u="none" strike="noStrike" cap="none">
                          <a:latin typeface="Cabin"/>
                          <a:ea typeface="Cabin"/>
                          <a:cs typeface="Cabin"/>
                          <a:sym typeface="Cabin"/>
                        </a:rPr>
                        <a:t>.</a:t>
                      </a:r>
                    </a:p>
                  </a:txBody>
                  <a:tcPr marL="91450" marR="91450" marT="45725" marB="45725">
                    <a:solidFill>
                      <a:srgbClr val="FFCCFF"/>
                    </a:solidFill>
                  </a:tcPr>
                </a:tc>
                <a:tc>
                  <a:txBody>
                    <a:bodyPr/>
                    <a:lstStyle/>
                    <a:p>
                      <a:pPr marL="0" marR="0" lvl="0" indent="0" algn="l" rtl="1">
                        <a:lnSpc>
                          <a:spcPct val="100000"/>
                        </a:lnSpc>
                        <a:spcBef>
                          <a:spcPts val="0"/>
                        </a:spcBef>
                        <a:spcAft>
                          <a:spcPts val="0"/>
                        </a:spcAft>
                        <a:buClr>
                          <a:srgbClr val="FF0000"/>
                        </a:buClr>
                        <a:buSzPct val="25000"/>
                        <a:buFont typeface="Cabin"/>
                        <a:buNone/>
                      </a:pPr>
                      <a:r>
                        <a:rPr lang="en-US" sz="1400" b="1" i="0" u="none" strike="noStrike" cap="none" dirty="0">
                          <a:solidFill>
                            <a:srgbClr val="FF0000"/>
                          </a:solidFill>
                          <a:latin typeface="Cabin"/>
                          <a:ea typeface="Cabin"/>
                          <a:cs typeface="Cabin"/>
                          <a:sym typeface="Cabin"/>
                        </a:rPr>
                        <a:t>Important</a:t>
                      </a:r>
                      <a:r>
                        <a:rPr lang="en-US" sz="1400" b="0" u="none" strike="noStrike" cap="none" dirty="0">
                          <a:latin typeface="Cabin"/>
                          <a:ea typeface="Cabin"/>
                          <a:cs typeface="Cabin"/>
                          <a:sym typeface="Cabin"/>
                        </a:rPr>
                        <a:t>:  </a:t>
                      </a:r>
                    </a:p>
                    <a:p>
                      <a:pPr marL="0" marR="0" lvl="0" indent="0" algn="l" rtl="1">
                        <a:lnSpc>
                          <a:spcPct val="100000"/>
                        </a:lnSpc>
                        <a:spcBef>
                          <a:spcPts val="0"/>
                        </a:spcBef>
                        <a:spcAft>
                          <a:spcPts val="0"/>
                        </a:spcAft>
                        <a:buClr>
                          <a:schemeClr val="dk1"/>
                        </a:buClr>
                        <a:buSzPct val="25000"/>
                        <a:buFont typeface="Cabin"/>
                        <a:buNone/>
                      </a:pPr>
                      <a:r>
                        <a:rPr lang="en-US" sz="1400" b="0" u="none" strike="noStrike" cap="none" dirty="0">
                          <a:solidFill>
                            <a:schemeClr val="dk1"/>
                          </a:solidFill>
                          <a:latin typeface="Cabin"/>
                          <a:ea typeface="Cabin"/>
                          <a:cs typeface="Cabin"/>
                          <a:sym typeface="Cabin"/>
                        </a:rPr>
                        <a:t>GIT contain mainly Anaerobic, gram–</a:t>
                      </a:r>
                      <a:r>
                        <a:rPr lang="en-US" sz="1400" b="0" u="none" strike="noStrike" cap="none" dirty="0" err="1">
                          <a:solidFill>
                            <a:schemeClr val="dk1"/>
                          </a:solidFill>
                          <a:latin typeface="Cabin"/>
                          <a:ea typeface="Cabin"/>
                          <a:cs typeface="Cabin"/>
                          <a:sym typeface="Cabin"/>
                        </a:rPr>
                        <a:t>ve</a:t>
                      </a:r>
                      <a:r>
                        <a:rPr lang="en-US" sz="1400" b="0" u="none" strike="noStrike" cap="none" dirty="0">
                          <a:solidFill>
                            <a:schemeClr val="dk1"/>
                          </a:solidFill>
                          <a:latin typeface="Cabin"/>
                          <a:ea typeface="Cabin"/>
                          <a:cs typeface="Cabin"/>
                          <a:sym typeface="Cabin"/>
                        </a:rPr>
                        <a:t> and enterococcus bacteria. (but it has 6 types we need to know).</a:t>
                      </a:r>
                    </a:p>
                    <a:p>
                      <a:pPr marL="0" marR="0" lvl="0" indent="0" algn="l" rtl="1">
                        <a:lnSpc>
                          <a:spcPct val="100000"/>
                        </a:lnSpc>
                        <a:spcBef>
                          <a:spcPts val="0"/>
                        </a:spcBef>
                        <a:spcAft>
                          <a:spcPts val="0"/>
                        </a:spcAft>
                        <a:buClr>
                          <a:srgbClr val="FF0000"/>
                        </a:buClr>
                        <a:buSzPct val="25000"/>
                        <a:buFont typeface="Cabin"/>
                        <a:buNone/>
                      </a:pPr>
                      <a:r>
                        <a:rPr lang="en-US" sz="1400" b="1" i="0" u="none" strike="noStrike" cap="none" dirty="0">
                          <a:solidFill>
                            <a:srgbClr val="FF0000"/>
                          </a:solidFill>
                          <a:latin typeface="Cabin"/>
                          <a:ea typeface="Cabin"/>
                          <a:cs typeface="Cabin"/>
                          <a:sym typeface="Cabin"/>
                        </a:rPr>
                        <a:t>Note</a:t>
                      </a:r>
                      <a:r>
                        <a:rPr lang="en-US" sz="1400" b="0" u="none" strike="noStrike" cap="none" dirty="0">
                          <a:latin typeface="Cabin"/>
                          <a:ea typeface="Cabin"/>
                          <a:cs typeface="Cabin"/>
                          <a:sym typeface="Cabin"/>
                        </a:rPr>
                        <a:t>: </a:t>
                      </a:r>
                    </a:p>
                    <a:p>
                      <a:pPr marL="0" marR="0" lvl="0" indent="0" algn="l" rtl="1">
                        <a:lnSpc>
                          <a:spcPct val="100000"/>
                        </a:lnSpc>
                        <a:spcBef>
                          <a:spcPts val="0"/>
                        </a:spcBef>
                        <a:spcAft>
                          <a:spcPts val="0"/>
                        </a:spcAft>
                        <a:buClr>
                          <a:schemeClr val="dk1"/>
                        </a:buClr>
                        <a:buSzPct val="25000"/>
                        <a:buFont typeface="Cabin"/>
                        <a:buNone/>
                      </a:pPr>
                      <a:r>
                        <a:rPr lang="en-US" sz="1400" b="0" u="none" strike="noStrike" cap="none" dirty="0">
                          <a:latin typeface="Cabin"/>
                          <a:ea typeface="Cabin"/>
                          <a:cs typeface="Cabin"/>
                          <a:sym typeface="Cabin"/>
                        </a:rPr>
                        <a:t>GIT has </a:t>
                      </a:r>
                      <a:r>
                        <a:rPr lang="en-US" sz="1400" b="0" u="sng" strike="noStrike" cap="none" dirty="0">
                          <a:latin typeface="Cabin"/>
                          <a:ea typeface="Cabin"/>
                          <a:cs typeface="Cabin"/>
                          <a:sym typeface="Cabin"/>
                        </a:rPr>
                        <a:t>Mostly</a:t>
                      </a:r>
                      <a:r>
                        <a:rPr lang="en-US" sz="1400" b="0" u="none" strike="noStrike" cap="none" dirty="0">
                          <a:latin typeface="Cabin"/>
                          <a:ea typeface="Cabin"/>
                          <a:cs typeface="Cabin"/>
                          <a:sym typeface="Cabin"/>
                        </a:rPr>
                        <a:t> </a:t>
                      </a:r>
                      <a:r>
                        <a:rPr lang="en-US" sz="1400" b="0" u="sng" strike="noStrike" cap="none" dirty="0">
                          <a:solidFill>
                            <a:schemeClr val="dk1"/>
                          </a:solidFill>
                          <a:latin typeface="Cabin"/>
                          <a:ea typeface="Cabin"/>
                          <a:cs typeface="Cabin"/>
                          <a:sym typeface="Cabin"/>
                        </a:rPr>
                        <a:t>Anaerobic bacteria </a:t>
                      </a:r>
                      <a:r>
                        <a:rPr lang="en-US" sz="1400" b="0" u="none" strike="noStrike" cap="none" dirty="0">
                          <a:latin typeface="Cabin"/>
                          <a:ea typeface="Cabin"/>
                          <a:cs typeface="Cabin"/>
                          <a:sym typeface="Cabin"/>
                        </a:rPr>
                        <a:t>(highest) because No oxygen in GIT.</a:t>
                      </a:r>
                    </a:p>
                    <a:p>
                      <a:pPr marL="0" marR="0" lvl="0" indent="0" algn="l" rtl="1">
                        <a:lnSpc>
                          <a:spcPct val="100000"/>
                        </a:lnSpc>
                        <a:spcBef>
                          <a:spcPts val="0"/>
                        </a:spcBef>
                        <a:spcAft>
                          <a:spcPts val="0"/>
                        </a:spcAft>
                        <a:buClr>
                          <a:schemeClr val="dk1"/>
                        </a:buClr>
                        <a:buSzPct val="25000"/>
                        <a:buFont typeface="Calibri"/>
                        <a:buNone/>
                      </a:pPr>
                      <a:endParaRPr sz="1400" u="none" strike="noStrike" cap="none" dirty="0"/>
                    </a:p>
                  </a:txBody>
                  <a:tcPr marL="91450" marR="91450" marT="45725" marB="45725">
                    <a:solidFill>
                      <a:srgbClr val="FFCC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graphicFrame>
        <p:nvGraphicFramePr>
          <p:cNvPr id="197" name="Shape 197"/>
          <p:cNvGraphicFramePr/>
          <p:nvPr>
            <p:extLst>
              <p:ext uri="{D42A27DB-BD31-4B8C-83A1-F6EECF244321}">
                <p14:modId xmlns:p14="http://schemas.microsoft.com/office/powerpoint/2010/main" val="3950256557"/>
              </p:ext>
            </p:extLst>
          </p:nvPr>
        </p:nvGraphicFramePr>
        <p:xfrm>
          <a:off x="111213" y="3880023"/>
          <a:ext cx="12080800" cy="2874195"/>
        </p:xfrm>
        <a:graphic>
          <a:graphicData uri="http://schemas.openxmlformats.org/drawingml/2006/table">
            <a:tbl>
              <a:tblPr firstRow="1" bandRow="1">
                <a:noFill/>
                <a:tableStyleId>{25BBA877-0E68-4C8F-A9AB-3DA26A8AC3ED}</a:tableStyleId>
              </a:tblPr>
              <a:tblGrid>
                <a:gridCol w="1260375">
                  <a:extLst>
                    <a:ext uri="{9D8B030D-6E8A-4147-A177-3AD203B41FA5}">
                      <a16:colId xmlns:a16="http://schemas.microsoft.com/office/drawing/2014/main" val="20000"/>
                    </a:ext>
                  </a:extLst>
                </a:gridCol>
                <a:gridCol w="1752775">
                  <a:extLst>
                    <a:ext uri="{9D8B030D-6E8A-4147-A177-3AD203B41FA5}">
                      <a16:colId xmlns:a16="http://schemas.microsoft.com/office/drawing/2014/main" val="20001"/>
                    </a:ext>
                  </a:extLst>
                </a:gridCol>
                <a:gridCol w="4593050">
                  <a:extLst>
                    <a:ext uri="{9D8B030D-6E8A-4147-A177-3AD203B41FA5}">
                      <a16:colId xmlns:a16="http://schemas.microsoft.com/office/drawing/2014/main" val="20002"/>
                    </a:ext>
                  </a:extLst>
                </a:gridCol>
                <a:gridCol w="208300">
                  <a:extLst>
                    <a:ext uri="{9D8B030D-6E8A-4147-A177-3AD203B41FA5}">
                      <a16:colId xmlns:a16="http://schemas.microsoft.com/office/drawing/2014/main" val="20003"/>
                    </a:ext>
                  </a:extLst>
                </a:gridCol>
                <a:gridCol w="2031925">
                  <a:extLst>
                    <a:ext uri="{9D8B030D-6E8A-4147-A177-3AD203B41FA5}">
                      <a16:colId xmlns:a16="http://schemas.microsoft.com/office/drawing/2014/main" val="20004"/>
                    </a:ext>
                  </a:extLst>
                </a:gridCol>
                <a:gridCol w="2234375">
                  <a:extLst>
                    <a:ext uri="{9D8B030D-6E8A-4147-A177-3AD203B41FA5}">
                      <a16:colId xmlns:a16="http://schemas.microsoft.com/office/drawing/2014/main" val="20005"/>
                    </a:ext>
                  </a:extLst>
                </a:gridCol>
              </a:tblGrid>
              <a:tr h="420125">
                <a:tc>
                  <a:txBody>
                    <a:bodyPr/>
                    <a:lstStyle/>
                    <a:p>
                      <a:pPr marL="0" marR="0" lvl="0" indent="0" algn="ctr" rtl="1">
                        <a:spcBef>
                          <a:spcPts val="0"/>
                        </a:spcBef>
                        <a:buSzPct val="25000"/>
                        <a:buNone/>
                      </a:pPr>
                      <a:r>
                        <a:rPr lang="en-US" sz="1400" b="1" u="sng" strike="noStrike" cap="none">
                          <a:solidFill>
                            <a:srgbClr val="C00000"/>
                          </a:solidFill>
                        </a:rPr>
                        <a:t>Area</a:t>
                      </a:r>
                    </a:p>
                  </a:txBody>
                  <a:tcPr marL="91450" marR="91450" marT="45725" marB="45725"/>
                </a:tc>
                <a:tc>
                  <a:txBody>
                    <a:bodyPr/>
                    <a:lstStyle/>
                    <a:p>
                      <a:pPr marL="0" marR="0" lvl="0" indent="0" algn="ctr" rtl="1">
                        <a:spcBef>
                          <a:spcPts val="0"/>
                        </a:spcBef>
                        <a:buSzPct val="25000"/>
                        <a:buNone/>
                      </a:pPr>
                      <a:r>
                        <a:rPr lang="en-US" sz="1400" b="1" u="sng" strike="noStrike" cap="none">
                          <a:solidFill>
                            <a:srgbClr val="739A28"/>
                          </a:solidFill>
                        </a:rPr>
                        <a:t>Sites</a:t>
                      </a:r>
                    </a:p>
                  </a:txBody>
                  <a:tcPr marL="91450" marR="91450" marT="45725" marB="45725"/>
                </a:tc>
                <a:tc gridSpan="2">
                  <a:txBody>
                    <a:bodyPr/>
                    <a:lstStyle/>
                    <a:p>
                      <a:pPr marL="0" marR="0" lvl="0" indent="0" algn="ctr" rtl="1">
                        <a:spcBef>
                          <a:spcPts val="0"/>
                        </a:spcBef>
                        <a:buSzPct val="25000"/>
                        <a:buNone/>
                      </a:pPr>
                      <a:r>
                        <a:rPr lang="en-US" sz="1400" b="1" u="sng" strike="noStrike" cap="none">
                          <a:solidFill>
                            <a:srgbClr val="1E5E70"/>
                          </a:solidFill>
                        </a:rPr>
                        <a:t>Normal Flora</a:t>
                      </a:r>
                    </a:p>
                  </a:txBody>
                  <a:tcPr marL="91450" marR="91450" marT="45725" marB="45725"/>
                </a:tc>
                <a:tc hMerge="1">
                  <a:txBody>
                    <a:bodyPr/>
                    <a:lstStyle/>
                    <a:p>
                      <a:endParaRPr lang="en-US"/>
                    </a:p>
                  </a:txBody>
                  <a:tcPr/>
                </a:tc>
                <a:tc>
                  <a:txBody>
                    <a:bodyPr/>
                    <a:lstStyle/>
                    <a:p>
                      <a:pPr marL="0" marR="0" lvl="0" indent="0" algn="l" rtl="1">
                        <a:lnSpc>
                          <a:spcPct val="100000"/>
                        </a:lnSpc>
                        <a:spcBef>
                          <a:spcPts val="0"/>
                        </a:spcBef>
                        <a:spcAft>
                          <a:spcPts val="0"/>
                        </a:spcAft>
                        <a:buClr>
                          <a:srgbClr val="CC0099"/>
                        </a:buClr>
                        <a:buSzPct val="25000"/>
                        <a:buFont typeface="Calibri"/>
                        <a:buNone/>
                      </a:pPr>
                      <a:r>
                        <a:rPr lang="en-US" sz="1400" b="1" u="sng" strike="noStrike" cap="none">
                          <a:solidFill>
                            <a:srgbClr val="CC0099"/>
                          </a:solidFill>
                        </a:rPr>
                        <a:t>Sterile Site</a:t>
                      </a:r>
                    </a:p>
                  </a:txBody>
                  <a:tcPr marL="91450" marR="91450" marT="45725" marB="45725"/>
                </a:tc>
                <a:tc>
                  <a:txBody>
                    <a:bodyPr/>
                    <a:lstStyle/>
                    <a:p>
                      <a:pPr marL="0" marR="0" lvl="0" indent="0" algn="ctr" rtl="1">
                        <a:spcBef>
                          <a:spcPts val="0"/>
                        </a:spcBef>
                        <a:buSzPct val="25000"/>
                        <a:buNone/>
                      </a:pPr>
                      <a:r>
                        <a:rPr lang="en-US" sz="1400" b="1" u="sng" strike="noStrike" cap="none">
                          <a:solidFill>
                            <a:srgbClr val="FFC000"/>
                          </a:solidFill>
                        </a:rPr>
                        <a:t>Information</a:t>
                      </a:r>
                    </a:p>
                  </a:txBody>
                  <a:tcPr marL="91450" marR="91450" marT="45725" marB="45725"/>
                </a:tc>
                <a:extLst>
                  <a:ext uri="{0D108BD9-81ED-4DB2-BD59-A6C34878D82A}">
                    <a16:rowId xmlns:a16="http://schemas.microsoft.com/office/drawing/2014/main" val="10000"/>
                  </a:ext>
                </a:extLst>
              </a:tr>
              <a:tr h="2088300">
                <a:tc>
                  <a:txBody>
                    <a:bodyPr/>
                    <a:lstStyle/>
                    <a:p>
                      <a:pPr marL="0" marR="0" lvl="0" indent="0" algn="l" rtl="1">
                        <a:lnSpc>
                          <a:spcPct val="100000"/>
                        </a:lnSpc>
                        <a:spcBef>
                          <a:spcPts val="0"/>
                        </a:spcBef>
                        <a:spcAft>
                          <a:spcPts val="0"/>
                        </a:spcAft>
                        <a:buClr>
                          <a:schemeClr val="dk1"/>
                        </a:buClr>
                        <a:buSzPct val="25000"/>
                        <a:buFont typeface="Cabin"/>
                        <a:buNone/>
                      </a:pPr>
                      <a:r>
                        <a:rPr lang="en-US" sz="1400" u="none" strike="noStrike" cap="none" dirty="0">
                          <a:latin typeface="Cabin"/>
                          <a:ea typeface="Cabin"/>
                          <a:cs typeface="Cabin"/>
                          <a:sym typeface="Cabin"/>
                        </a:rPr>
                        <a:t>Feces(stool)</a:t>
                      </a:r>
                    </a:p>
                    <a:p>
                      <a:pPr marL="0" marR="0" lvl="0" indent="0" algn="l" rtl="1">
                        <a:lnSpc>
                          <a:spcPct val="100000"/>
                        </a:lnSpc>
                        <a:spcBef>
                          <a:spcPts val="0"/>
                        </a:spcBef>
                        <a:spcAft>
                          <a:spcPts val="0"/>
                        </a:spcAft>
                        <a:buClr>
                          <a:schemeClr val="dk1"/>
                        </a:buClr>
                        <a:buSzPct val="25000"/>
                        <a:buFont typeface="Cabin"/>
                        <a:buNone/>
                      </a:pPr>
                      <a:r>
                        <a:rPr lang="en-US" sz="1400" u="none" strike="noStrike" cap="none" dirty="0">
                          <a:solidFill>
                            <a:schemeClr val="bg1">
                              <a:lumMod val="50000"/>
                            </a:schemeClr>
                          </a:solidFill>
                          <a:latin typeface="Cabin"/>
                          <a:ea typeface="Cabin"/>
                          <a:cs typeface="Cabin"/>
                          <a:sym typeface="Cabin"/>
                        </a:rPr>
                        <a:t>Site with most normal flora</a:t>
                      </a:r>
                    </a:p>
                  </a:txBody>
                  <a:tcPr marL="91450" marR="91450" marT="45725" marB="45725">
                    <a:solidFill>
                      <a:srgbClr val="FFCCCC"/>
                    </a:solidFill>
                  </a:tcPr>
                </a:tc>
                <a:tc>
                  <a:txBody>
                    <a:bodyPr/>
                    <a:lstStyle/>
                    <a:p>
                      <a:pPr marL="0" marR="0" lvl="0" indent="0" algn="l" rtl="1">
                        <a:lnSpc>
                          <a:spcPct val="100000"/>
                        </a:lnSpc>
                        <a:spcBef>
                          <a:spcPts val="0"/>
                        </a:spcBef>
                        <a:spcAft>
                          <a:spcPts val="0"/>
                        </a:spcAft>
                        <a:buClr>
                          <a:schemeClr val="dk1"/>
                        </a:buClr>
                        <a:buSzPct val="25000"/>
                        <a:buFont typeface="Calibri"/>
                        <a:buNone/>
                      </a:pPr>
                      <a:endParaRPr sz="1400" u="none" strike="noStrike" cap="none" dirty="0">
                        <a:solidFill>
                          <a:schemeClr val="dk1"/>
                        </a:solidFill>
                        <a:latin typeface="Calibri"/>
                        <a:ea typeface="Calibri"/>
                        <a:cs typeface="Calibri"/>
                        <a:sym typeface="Calibri"/>
                      </a:endParaRPr>
                    </a:p>
                  </a:txBody>
                  <a:tcPr marL="91450" marR="91450" marT="45725" marB="45725">
                    <a:solidFill>
                      <a:srgbClr val="F2F2F2"/>
                    </a:solidFill>
                  </a:tcPr>
                </a:tc>
                <a:tc>
                  <a:txBody>
                    <a:bodyPr/>
                    <a:lstStyle/>
                    <a:p>
                      <a:pPr marL="0" marR="0" lvl="0" indent="0" algn="l" rtl="1">
                        <a:lnSpc>
                          <a:spcPct val="100000"/>
                        </a:lnSpc>
                        <a:spcBef>
                          <a:spcPts val="0"/>
                        </a:spcBef>
                        <a:spcAft>
                          <a:spcPts val="0"/>
                        </a:spcAft>
                        <a:buClr>
                          <a:srgbClr val="7030A0"/>
                        </a:buClr>
                        <a:buSzPct val="25000"/>
                        <a:buFont typeface="Arial" panose="020B0604020202020204" pitchFamily="34" charset="0"/>
                        <a:buNone/>
                      </a:pPr>
                      <a:r>
                        <a:rPr lang="en-US" sz="1400" u="sng" strike="noStrike" cap="none" dirty="0" err="1">
                          <a:solidFill>
                            <a:srgbClr val="7030A0"/>
                          </a:solidFill>
                          <a:latin typeface="Cabin"/>
                          <a:ea typeface="Cabin"/>
                          <a:cs typeface="Cabin"/>
                          <a:sym typeface="Cabin"/>
                        </a:rPr>
                        <a:t>Anaerobics</a:t>
                      </a:r>
                      <a:r>
                        <a:rPr lang="en-US" sz="1400" u="sng" strike="noStrike" cap="none" dirty="0">
                          <a:solidFill>
                            <a:srgbClr val="7030A0"/>
                          </a:solidFill>
                          <a:latin typeface="Cabin"/>
                          <a:ea typeface="Cabin"/>
                          <a:cs typeface="Cabin"/>
                          <a:sym typeface="Cabin"/>
                        </a:rPr>
                        <a:t>:</a:t>
                      </a:r>
                    </a:p>
                    <a:p>
                      <a:pPr marL="0" marR="0" lvl="0" indent="0" algn="l" rtl="1">
                        <a:lnSpc>
                          <a:spcPct val="100000"/>
                        </a:lnSpc>
                        <a:spcBef>
                          <a:spcPts val="0"/>
                        </a:spcBef>
                        <a:spcAft>
                          <a:spcPts val="0"/>
                        </a:spcAft>
                        <a:buClr>
                          <a:schemeClr val="dk1"/>
                        </a:buClr>
                        <a:buSzPct val="25000"/>
                        <a:buFont typeface="Arial" panose="020B0604020202020204" pitchFamily="34" charset="0"/>
                        <a:buNone/>
                      </a:pPr>
                      <a:r>
                        <a:rPr lang="en-US" sz="1400" u="none" strike="noStrike" cap="none" dirty="0">
                          <a:latin typeface="Cabin"/>
                          <a:ea typeface="Cabin"/>
                          <a:cs typeface="Cabin"/>
                          <a:sym typeface="Cabin"/>
                        </a:rPr>
                        <a:t>Bacteroides fragilis  group is the dominant anaerobes. </a:t>
                      </a:r>
                    </a:p>
                    <a:p>
                      <a:pPr marL="0" marR="0" lvl="0" indent="0" algn="l" rtl="1">
                        <a:lnSpc>
                          <a:spcPct val="100000"/>
                        </a:lnSpc>
                        <a:spcBef>
                          <a:spcPts val="0"/>
                        </a:spcBef>
                        <a:spcAft>
                          <a:spcPts val="0"/>
                        </a:spcAft>
                        <a:buClr>
                          <a:schemeClr val="dk1"/>
                        </a:buClr>
                        <a:buSzPct val="25000"/>
                        <a:buFont typeface="Arial" panose="020B0604020202020204" pitchFamily="34" charset="0"/>
                        <a:buNone/>
                      </a:pPr>
                      <a:r>
                        <a:rPr lang="en-US" sz="1400" u="none" strike="noStrike" cap="none" dirty="0">
                          <a:latin typeface="Cabin"/>
                          <a:ea typeface="Cabin"/>
                          <a:cs typeface="Cabin"/>
                          <a:sym typeface="Cabin"/>
                        </a:rPr>
                        <a:t>2) </a:t>
                      </a:r>
                      <a:r>
                        <a:rPr lang="en-US" sz="1400" u="none" strike="noStrike" cap="none" dirty="0" err="1">
                          <a:latin typeface="Cabin"/>
                          <a:ea typeface="Cabin"/>
                          <a:cs typeface="Cabin"/>
                          <a:sym typeface="Cabin"/>
                        </a:rPr>
                        <a:t>Bifidobacteria</a:t>
                      </a:r>
                      <a:r>
                        <a:rPr lang="en-US" sz="1400" u="none" strike="noStrike" cap="none" dirty="0">
                          <a:latin typeface="Cabin"/>
                          <a:ea typeface="Cabin"/>
                          <a:cs typeface="Cabin"/>
                          <a:sym typeface="Cabin"/>
                        </a:rPr>
                        <a:t>. </a:t>
                      </a:r>
                    </a:p>
                    <a:p>
                      <a:pPr marL="0" marR="0" lvl="0" indent="0" algn="l" rtl="1">
                        <a:lnSpc>
                          <a:spcPct val="100000"/>
                        </a:lnSpc>
                        <a:spcBef>
                          <a:spcPts val="0"/>
                        </a:spcBef>
                        <a:spcAft>
                          <a:spcPts val="0"/>
                        </a:spcAft>
                        <a:buClr>
                          <a:schemeClr val="dk1"/>
                        </a:buClr>
                        <a:buSzPct val="25000"/>
                        <a:buFont typeface="Cabin"/>
                        <a:buNone/>
                      </a:pPr>
                      <a:r>
                        <a:rPr lang="en-US" sz="1400" u="none" strike="noStrike" cap="none" dirty="0">
                          <a:latin typeface="Cabin"/>
                          <a:ea typeface="Cabin"/>
                          <a:cs typeface="Cabin"/>
                          <a:sym typeface="Cabin"/>
                        </a:rPr>
                        <a:t>3) </a:t>
                      </a:r>
                      <a:r>
                        <a:rPr lang="en-US" sz="1400" u="none" strike="noStrike" cap="none" dirty="0" err="1">
                          <a:latin typeface="Cabin"/>
                          <a:ea typeface="Cabin"/>
                          <a:cs typeface="Cabin"/>
                          <a:sym typeface="Cabin"/>
                        </a:rPr>
                        <a:t>Lactobacill</a:t>
                      </a:r>
                      <a:r>
                        <a:rPr lang="en-US" sz="1400" u="none" strike="noStrike" cap="none" dirty="0">
                          <a:latin typeface="Cabin"/>
                          <a:ea typeface="Cabin"/>
                          <a:cs typeface="Cabin"/>
                          <a:sym typeface="Cabin"/>
                        </a:rPr>
                        <a:t>.</a:t>
                      </a:r>
                    </a:p>
                    <a:p>
                      <a:pPr marL="0" marR="0" lvl="0" indent="0" algn="l" rtl="1">
                        <a:lnSpc>
                          <a:spcPct val="100000"/>
                        </a:lnSpc>
                        <a:spcBef>
                          <a:spcPts val="0"/>
                        </a:spcBef>
                        <a:spcAft>
                          <a:spcPts val="0"/>
                        </a:spcAft>
                        <a:buClr>
                          <a:srgbClr val="7030A0"/>
                        </a:buClr>
                        <a:buSzPct val="25000"/>
                        <a:buFont typeface="Cabin"/>
                        <a:buNone/>
                      </a:pPr>
                      <a:r>
                        <a:rPr lang="en-US" sz="1400" u="sng" strike="noStrike" cap="none" dirty="0">
                          <a:solidFill>
                            <a:srgbClr val="7030A0"/>
                          </a:solidFill>
                          <a:latin typeface="Cabin"/>
                          <a:ea typeface="Cabin"/>
                          <a:cs typeface="Cabin"/>
                          <a:sym typeface="Cabin"/>
                        </a:rPr>
                        <a:t>Aerobics:</a:t>
                      </a:r>
                    </a:p>
                    <a:p>
                      <a:pPr marL="0" marR="0" lvl="0" indent="0" algn="l" rtl="1">
                        <a:lnSpc>
                          <a:spcPct val="100000"/>
                        </a:lnSpc>
                        <a:spcBef>
                          <a:spcPts val="0"/>
                        </a:spcBef>
                        <a:spcAft>
                          <a:spcPts val="0"/>
                        </a:spcAft>
                        <a:buClr>
                          <a:schemeClr val="dk1"/>
                        </a:buClr>
                        <a:buSzPct val="25000"/>
                        <a:buFont typeface="Cabin"/>
                        <a:buNone/>
                      </a:pPr>
                      <a:r>
                        <a:rPr lang="en-US" sz="1400" u="none" strike="noStrike" cap="none" dirty="0">
                          <a:latin typeface="Cabin"/>
                          <a:ea typeface="Cabin"/>
                          <a:cs typeface="Cabin"/>
                          <a:sym typeface="Cabin"/>
                        </a:rPr>
                        <a:t>1) E.coli. </a:t>
                      </a:r>
                    </a:p>
                    <a:p>
                      <a:pPr marL="0" marR="0" lvl="0" indent="0" algn="l" rtl="1">
                        <a:lnSpc>
                          <a:spcPct val="100000"/>
                        </a:lnSpc>
                        <a:spcBef>
                          <a:spcPts val="0"/>
                        </a:spcBef>
                        <a:spcAft>
                          <a:spcPts val="0"/>
                        </a:spcAft>
                        <a:buClr>
                          <a:schemeClr val="dk1"/>
                        </a:buClr>
                        <a:buSzPct val="25000"/>
                        <a:buFont typeface="Cabin"/>
                        <a:buNone/>
                      </a:pPr>
                      <a:r>
                        <a:rPr lang="en-US" sz="1400" u="none" strike="noStrike" cap="none" dirty="0">
                          <a:latin typeface="Cabin"/>
                          <a:ea typeface="Cabin"/>
                          <a:cs typeface="Cabin"/>
                          <a:sym typeface="Cabin"/>
                        </a:rPr>
                        <a:t>2) Proteus.</a:t>
                      </a:r>
                    </a:p>
                  </a:txBody>
                  <a:tcPr marL="91450" marR="91450" marT="45725" marB="45725">
                    <a:solidFill>
                      <a:srgbClr val="DAEFF5"/>
                    </a:solidFill>
                  </a:tcPr>
                </a:tc>
                <a:tc>
                  <a:txBody>
                    <a:bodyPr/>
                    <a:lstStyle/>
                    <a:p>
                      <a:pPr marL="0" marR="0" lvl="0" indent="0" algn="r" rtl="1">
                        <a:spcBef>
                          <a:spcPts val="0"/>
                        </a:spcBef>
                        <a:buSzPct val="25000"/>
                        <a:buNone/>
                      </a:pPr>
                      <a:endParaRPr sz="1800"/>
                    </a:p>
                  </a:txBody>
                  <a:tcPr marL="91450" marR="91450" marT="45725" marB="45725">
                    <a:solidFill>
                      <a:srgbClr val="F2F2F2"/>
                    </a:solidFill>
                  </a:tcPr>
                </a:tc>
                <a:tc>
                  <a:txBody>
                    <a:bodyPr/>
                    <a:lstStyle/>
                    <a:p>
                      <a:pPr marL="0" marR="0" lvl="0" indent="0" algn="l" rtl="1">
                        <a:lnSpc>
                          <a:spcPct val="100000"/>
                        </a:lnSpc>
                        <a:spcBef>
                          <a:spcPts val="0"/>
                        </a:spcBef>
                        <a:spcAft>
                          <a:spcPts val="0"/>
                        </a:spcAft>
                        <a:buClr>
                          <a:schemeClr val="dk1"/>
                        </a:buClr>
                        <a:buSzPct val="25000"/>
                        <a:buFont typeface="Calibri"/>
                        <a:buNone/>
                      </a:pPr>
                      <a:endParaRPr sz="1400">
                        <a:solidFill>
                          <a:schemeClr val="dk1"/>
                        </a:solidFill>
                        <a:latin typeface="Calibri"/>
                        <a:ea typeface="Calibri"/>
                        <a:cs typeface="Calibri"/>
                        <a:sym typeface="Calibri"/>
                      </a:endParaRPr>
                    </a:p>
                  </a:txBody>
                  <a:tcPr marL="91450" marR="91450" marT="45725" marB="45725">
                    <a:solidFill>
                      <a:srgbClr val="F2F2F2"/>
                    </a:solidFill>
                  </a:tcPr>
                </a:tc>
                <a:tc>
                  <a:txBody>
                    <a:bodyPr/>
                    <a:lstStyle/>
                    <a:p>
                      <a:pPr marL="0" marR="0" lvl="0" indent="0" algn="l" rtl="1">
                        <a:lnSpc>
                          <a:spcPct val="100000"/>
                        </a:lnSpc>
                        <a:spcBef>
                          <a:spcPts val="0"/>
                        </a:spcBef>
                        <a:spcAft>
                          <a:spcPts val="0"/>
                        </a:spcAft>
                        <a:buClr>
                          <a:schemeClr val="dk1"/>
                        </a:buClr>
                        <a:buSzPct val="25000"/>
                        <a:buFont typeface="Cabin"/>
                        <a:buNone/>
                      </a:pPr>
                      <a:r>
                        <a:rPr lang="en-US" sz="1400">
                          <a:solidFill>
                            <a:schemeClr val="dk1"/>
                          </a:solidFill>
                          <a:latin typeface="Cabin"/>
                          <a:ea typeface="Cabin"/>
                          <a:cs typeface="Cabin"/>
                          <a:sym typeface="Cabin"/>
                        </a:rPr>
                        <a:t>* </a:t>
                      </a:r>
                      <a:r>
                        <a:rPr lang="en-US" sz="1400">
                          <a:solidFill>
                            <a:srgbClr val="FF0000"/>
                          </a:solidFill>
                          <a:latin typeface="Cabin"/>
                          <a:ea typeface="Cabin"/>
                          <a:cs typeface="Cabin"/>
                          <a:sym typeface="Cabin"/>
                        </a:rPr>
                        <a:t>1/3</a:t>
                      </a:r>
                      <a:r>
                        <a:rPr lang="en-US" sz="1400">
                          <a:solidFill>
                            <a:schemeClr val="dk1"/>
                          </a:solidFill>
                          <a:latin typeface="Cabin"/>
                          <a:ea typeface="Cabin"/>
                          <a:cs typeface="Cabin"/>
                          <a:sym typeface="Cabin"/>
                        </a:rPr>
                        <a:t> of feces weight is </a:t>
                      </a:r>
                      <a:r>
                        <a:rPr lang="en-US" sz="1400">
                          <a:solidFill>
                            <a:srgbClr val="FF0000"/>
                          </a:solidFill>
                          <a:latin typeface="Cabin"/>
                          <a:ea typeface="Cabin"/>
                          <a:cs typeface="Cabin"/>
                          <a:sym typeface="Cabin"/>
                        </a:rPr>
                        <a:t>bacteria</a:t>
                      </a:r>
                      <a:r>
                        <a:rPr lang="en-US" sz="1400">
                          <a:solidFill>
                            <a:schemeClr val="dk1"/>
                          </a:solidFill>
                          <a:latin typeface="Cabin"/>
                          <a:ea typeface="Cabin"/>
                          <a:cs typeface="Cabin"/>
                          <a:sym typeface="Cabin"/>
                        </a:rPr>
                        <a:t>, mainly </a:t>
                      </a:r>
                      <a:r>
                        <a:rPr lang="en-US" sz="1400">
                          <a:solidFill>
                            <a:srgbClr val="FF0000"/>
                          </a:solidFill>
                          <a:latin typeface="Cabin"/>
                          <a:ea typeface="Cabin"/>
                          <a:cs typeface="Cabin"/>
                          <a:sym typeface="Cabin"/>
                        </a:rPr>
                        <a:t>dead</a:t>
                      </a:r>
                      <a:r>
                        <a:rPr lang="en-US" sz="1400">
                          <a:solidFill>
                            <a:schemeClr val="dk1"/>
                          </a:solidFill>
                          <a:latin typeface="Cabin"/>
                          <a:ea typeface="Cabin"/>
                          <a:cs typeface="Cabin"/>
                          <a:sym typeface="Cabin"/>
                        </a:rPr>
                        <a:t>. </a:t>
                      </a:r>
                    </a:p>
                    <a:p>
                      <a:pPr marL="0" marR="0" lvl="0" indent="0" algn="l" rtl="1">
                        <a:lnSpc>
                          <a:spcPct val="100000"/>
                        </a:lnSpc>
                        <a:spcBef>
                          <a:spcPts val="0"/>
                        </a:spcBef>
                        <a:spcAft>
                          <a:spcPts val="0"/>
                        </a:spcAft>
                        <a:buClr>
                          <a:schemeClr val="dk1"/>
                        </a:buClr>
                        <a:buSzPct val="25000"/>
                        <a:buFont typeface="Cabin"/>
                        <a:buNone/>
                      </a:pPr>
                      <a:r>
                        <a:rPr lang="en-US" sz="1400">
                          <a:solidFill>
                            <a:schemeClr val="dk1"/>
                          </a:solidFill>
                          <a:latin typeface="Cabin"/>
                          <a:ea typeface="Cabin"/>
                          <a:cs typeface="Cabin"/>
                          <a:sym typeface="Cabin"/>
                        </a:rPr>
                        <a:t>* Living bacteria about 10</a:t>
                      </a:r>
                      <a:r>
                        <a:rPr lang="en-US" sz="1400" baseline="30000">
                          <a:solidFill>
                            <a:schemeClr val="dk1"/>
                          </a:solidFill>
                          <a:latin typeface="Cabin"/>
                          <a:ea typeface="Cabin"/>
                          <a:cs typeface="Cabin"/>
                          <a:sym typeface="Cabin"/>
                        </a:rPr>
                        <a:t>10</a:t>
                      </a:r>
                      <a:r>
                        <a:rPr lang="en-US" sz="1400">
                          <a:solidFill>
                            <a:schemeClr val="dk1"/>
                          </a:solidFill>
                          <a:latin typeface="Cabin"/>
                          <a:ea typeface="Cabin"/>
                          <a:cs typeface="Cabin"/>
                          <a:sym typeface="Cabin"/>
                        </a:rPr>
                        <a:t>/gm.</a:t>
                      </a:r>
                    </a:p>
                    <a:p>
                      <a:pPr marL="0" marR="0" lvl="0" indent="0" algn="l" rtl="1">
                        <a:lnSpc>
                          <a:spcPct val="100000"/>
                        </a:lnSpc>
                        <a:spcBef>
                          <a:spcPts val="0"/>
                        </a:spcBef>
                        <a:spcAft>
                          <a:spcPts val="0"/>
                        </a:spcAft>
                        <a:buClr>
                          <a:schemeClr val="dk1"/>
                        </a:buClr>
                        <a:buSzPct val="25000"/>
                        <a:buFont typeface="Cabin"/>
                        <a:buNone/>
                      </a:pPr>
                      <a:r>
                        <a:rPr lang="en-US" sz="1400">
                          <a:solidFill>
                            <a:schemeClr val="dk1"/>
                          </a:solidFill>
                          <a:latin typeface="Cabin"/>
                          <a:ea typeface="Cabin"/>
                          <a:cs typeface="Cabin"/>
                          <a:sym typeface="Cabin"/>
                        </a:rPr>
                        <a:t>* 99% anaerobes.</a:t>
                      </a:r>
                    </a:p>
                    <a:p>
                      <a:pPr marL="0" marR="0" lvl="0" indent="0" algn="l" rtl="1">
                        <a:lnSpc>
                          <a:spcPct val="100000"/>
                        </a:lnSpc>
                        <a:spcBef>
                          <a:spcPts val="0"/>
                        </a:spcBef>
                        <a:spcAft>
                          <a:spcPts val="0"/>
                        </a:spcAft>
                        <a:buClr>
                          <a:schemeClr val="dk1"/>
                        </a:buClr>
                        <a:buSzPct val="25000"/>
                        <a:buFont typeface="Cabin"/>
                        <a:buNone/>
                      </a:pPr>
                      <a:r>
                        <a:rPr lang="en-US" sz="1400">
                          <a:solidFill>
                            <a:schemeClr val="dk1"/>
                          </a:solidFill>
                          <a:latin typeface="Cabin"/>
                          <a:ea typeface="Cabin"/>
                          <a:cs typeface="Cabin"/>
                          <a:sym typeface="Cabin"/>
                        </a:rPr>
                        <a:t>Anaerobic environment maintained by aerobic bacteria utilizing free O2.</a:t>
                      </a:r>
                    </a:p>
                    <a:p>
                      <a:pPr marL="0" marR="0" lvl="0" indent="0" algn="l" rtl="1">
                        <a:lnSpc>
                          <a:spcPct val="100000"/>
                        </a:lnSpc>
                        <a:spcBef>
                          <a:spcPts val="0"/>
                        </a:spcBef>
                        <a:spcAft>
                          <a:spcPts val="0"/>
                        </a:spcAft>
                        <a:buClr>
                          <a:schemeClr val="dk1"/>
                        </a:buClr>
                        <a:buSzPct val="25000"/>
                        <a:buFont typeface="Cabin"/>
                        <a:buNone/>
                      </a:pPr>
                      <a:r>
                        <a:rPr lang="en-US" sz="1400">
                          <a:solidFill>
                            <a:schemeClr val="dk1"/>
                          </a:solidFill>
                          <a:latin typeface="Cabin"/>
                          <a:ea typeface="Cabin"/>
                          <a:cs typeface="Cabin"/>
                          <a:sym typeface="Cabin"/>
                        </a:rPr>
                        <a:t>Less common aerobes</a:t>
                      </a:r>
                      <a:r>
                        <a:rPr lang="en-US" sz="1400"/>
                        <a:t>.</a:t>
                      </a:r>
                    </a:p>
                  </a:txBody>
                  <a:tcPr marL="91450" marR="91450" marT="45725" marB="45725">
                    <a:solidFill>
                      <a:srgbClr val="FFFFCC"/>
                    </a:solidFill>
                  </a:tcPr>
                </a:tc>
                <a:extLst>
                  <a:ext uri="{0D108BD9-81ED-4DB2-BD59-A6C34878D82A}">
                    <a16:rowId xmlns:a16="http://schemas.microsoft.com/office/drawing/2014/main" val="10001"/>
                  </a:ext>
                </a:extLst>
              </a:tr>
              <a:tr h="325850">
                <a:tc>
                  <a:txBody>
                    <a:bodyPr/>
                    <a:lstStyle/>
                    <a:p>
                      <a:pPr marL="0" marR="0" lvl="0" indent="0" algn="l" rtl="1">
                        <a:lnSpc>
                          <a:spcPct val="100000"/>
                        </a:lnSpc>
                        <a:spcBef>
                          <a:spcPts val="0"/>
                        </a:spcBef>
                        <a:spcAft>
                          <a:spcPts val="0"/>
                        </a:spcAft>
                        <a:buClr>
                          <a:schemeClr val="dk1"/>
                        </a:buClr>
                        <a:buSzPct val="25000"/>
                        <a:buFont typeface="Cabin"/>
                        <a:buNone/>
                      </a:pPr>
                      <a:r>
                        <a:rPr lang="en-US" sz="1400">
                          <a:latin typeface="Cabin"/>
                          <a:ea typeface="Cabin"/>
                          <a:cs typeface="Cabin"/>
                          <a:sym typeface="Cabin"/>
                        </a:rPr>
                        <a:t>Urinary tract </a:t>
                      </a:r>
                    </a:p>
                  </a:txBody>
                  <a:tcPr marL="91450" marR="91450" marT="45725" marB="45725">
                    <a:solidFill>
                      <a:srgbClr val="FFCCCC"/>
                    </a:solidFill>
                  </a:tcPr>
                </a:tc>
                <a:tc>
                  <a:txBody>
                    <a:bodyPr/>
                    <a:lstStyle/>
                    <a:p>
                      <a:pPr marL="0" marR="0" lvl="0" indent="0" algn="l" rtl="1">
                        <a:lnSpc>
                          <a:spcPct val="100000"/>
                        </a:lnSpc>
                        <a:spcBef>
                          <a:spcPts val="0"/>
                        </a:spcBef>
                        <a:spcAft>
                          <a:spcPts val="0"/>
                        </a:spcAft>
                        <a:buClr>
                          <a:schemeClr val="dk1"/>
                        </a:buClr>
                        <a:buSzPct val="25000"/>
                        <a:buFont typeface="Calibri"/>
                        <a:buNone/>
                      </a:pPr>
                      <a:endParaRPr sz="1400">
                        <a:solidFill>
                          <a:schemeClr val="dk1"/>
                        </a:solidFill>
                        <a:latin typeface="Calibri"/>
                        <a:ea typeface="Calibri"/>
                        <a:cs typeface="Calibri"/>
                        <a:sym typeface="Calibri"/>
                      </a:endParaRPr>
                    </a:p>
                  </a:txBody>
                  <a:tcPr marL="91450" marR="91450" marT="45725" marB="45725">
                    <a:solidFill>
                      <a:srgbClr val="F2F2F2"/>
                    </a:solidFill>
                  </a:tcPr>
                </a:tc>
                <a:tc>
                  <a:txBody>
                    <a:bodyPr/>
                    <a:lstStyle/>
                    <a:p>
                      <a:pPr marL="0" marR="0" lvl="0" indent="0" algn="l" rtl="1">
                        <a:lnSpc>
                          <a:spcPct val="100000"/>
                        </a:lnSpc>
                        <a:spcBef>
                          <a:spcPts val="0"/>
                        </a:spcBef>
                        <a:spcAft>
                          <a:spcPts val="0"/>
                        </a:spcAft>
                        <a:buClr>
                          <a:schemeClr val="dk1"/>
                        </a:buClr>
                        <a:buSzPct val="25000"/>
                        <a:buFont typeface="Calibri"/>
                        <a:buNone/>
                      </a:pPr>
                      <a:endParaRPr sz="1400">
                        <a:solidFill>
                          <a:schemeClr val="dk1"/>
                        </a:solidFill>
                        <a:latin typeface="Calibri"/>
                        <a:ea typeface="Calibri"/>
                        <a:cs typeface="Calibri"/>
                        <a:sym typeface="Calibri"/>
                      </a:endParaRPr>
                    </a:p>
                  </a:txBody>
                  <a:tcPr marL="91450" marR="91450" marT="45725" marB="45725">
                    <a:solidFill>
                      <a:srgbClr val="F2F2F2"/>
                    </a:solidFill>
                  </a:tcPr>
                </a:tc>
                <a:tc>
                  <a:txBody>
                    <a:bodyPr/>
                    <a:lstStyle/>
                    <a:p>
                      <a:pPr marL="0" marR="0" lvl="0" indent="0" algn="r" rtl="1">
                        <a:spcBef>
                          <a:spcPts val="0"/>
                        </a:spcBef>
                        <a:buSzPct val="25000"/>
                        <a:buNone/>
                      </a:pPr>
                      <a:endParaRPr sz="1800"/>
                    </a:p>
                  </a:txBody>
                  <a:tcPr marL="91450" marR="91450" marT="45725" marB="45725">
                    <a:solidFill>
                      <a:srgbClr val="F2F2F2"/>
                    </a:solidFill>
                  </a:tcPr>
                </a:tc>
                <a:tc>
                  <a:txBody>
                    <a:bodyPr/>
                    <a:lstStyle/>
                    <a:p>
                      <a:pPr marL="0" marR="0" lvl="0" indent="0" algn="l" rtl="1">
                        <a:lnSpc>
                          <a:spcPct val="100000"/>
                        </a:lnSpc>
                        <a:spcBef>
                          <a:spcPts val="0"/>
                        </a:spcBef>
                        <a:spcAft>
                          <a:spcPts val="0"/>
                        </a:spcAft>
                        <a:buClr>
                          <a:schemeClr val="dk1"/>
                        </a:buClr>
                        <a:buSzPct val="25000"/>
                        <a:buFont typeface="Cabin"/>
                        <a:buNone/>
                      </a:pPr>
                      <a:r>
                        <a:rPr lang="en-US" sz="1400">
                          <a:latin typeface="Cabin"/>
                          <a:ea typeface="Cabin"/>
                          <a:cs typeface="Cabin"/>
                          <a:sym typeface="Cabin"/>
                        </a:rPr>
                        <a:t>Kidney &amp; bladder.  </a:t>
                      </a:r>
                    </a:p>
                  </a:txBody>
                  <a:tcPr marL="91450" marR="91450" marT="45725" marB="45725">
                    <a:solidFill>
                      <a:srgbClr val="FFCCFF"/>
                    </a:solidFill>
                  </a:tcPr>
                </a:tc>
                <a:tc>
                  <a:txBody>
                    <a:bodyPr/>
                    <a:lstStyle/>
                    <a:p>
                      <a:pPr marL="0" marR="0" lvl="0" indent="0" algn="l" rtl="1">
                        <a:lnSpc>
                          <a:spcPct val="100000"/>
                        </a:lnSpc>
                        <a:spcBef>
                          <a:spcPts val="0"/>
                        </a:spcBef>
                        <a:spcAft>
                          <a:spcPts val="0"/>
                        </a:spcAft>
                        <a:buClr>
                          <a:schemeClr val="dk1"/>
                        </a:buClr>
                        <a:buSzPct val="25000"/>
                        <a:buFont typeface="Calibri"/>
                        <a:buNone/>
                      </a:pPr>
                      <a:endParaRPr sz="1400" dirty="0">
                        <a:solidFill>
                          <a:schemeClr val="dk1"/>
                        </a:solidFill>
                        <a:latin typeface="Calibri"/>
                        <a:ea typeface="Calibri"/>
                        <a:cs typeface="Calibri"/>
                        <a:sym typeface="Calibri"/>
                      </a:endParaRPr>
                    </a:p>
                  </a:txBody>
                  <a:tcPr marL="91450" marR="91450" marT="45725" marB="45725">
                    <a:solidFill>
                      <a:srgbClr val="F2F2F2"/>
                    </a:solidFill>
                  </a:tcPr>
                </a:tc>
                <a:extLst>
                  <a:ext uri="{0D108BD9-81ED-4DB2-BD59-A6C34878D82A}">
                    <a16:rowId xmlns:a16="http://schemas.microsoft.com/office/drawing/2014/main" val="10002"/>
                  </a:ext>
                </a:extLst>
              </a:tr>
            </a:tbl>
          </a:graphicData>
        </a:graphic>
      </p:graphicFrame>
      <p:pic>
        <p:nvPicPr>
          <p:cNvPr id="198" name="Shape 198"/>
          <p:cNvPicPr preferRelativeResize="0"/>
          <p:nvPr/>
        </p:nvPicPr>
        <p:blipFill rotWithShape="1">
          <a:blip r:embed="rId3">
            <a:alphaModFix/>
          </a:blip>
          <a:srcRect/>
          <a:stretch/>
        </p:blipFill>
        <p:spPr>
          <a:xfrm>
            <a:off x="160638" y="105032"/>
            <a:ext cx="4317152" cy="3519317"/>
          </a:xfrm>
          <a:prstGeom prst="rect">
            <a:avLst/>
          </a:prstGeom>
          <a:noFill/>
          <a:ln w="38100" cap="flat" cmpd="sng">
            <a:solidFill>
              <a:schemeClr val="dk1"/>
            </a:solidFill>
            <a:prstDash val="solid"/>
            <a:miter lim="800000"/>
            <a:headEnd type="none" w="med" len="med"/>
            <a:tailEnd type="none" w="med" len="med"/>
          </a:ln>
        </p:spPr>
      </p:pic>
      <p:sp>
        <p:nvSpPr>
          <p:cNvPr id="2" name="Arrow: Left 1">
            <a:extLst>
              <a:ext uri="{FF2B5EF4-FFF2-40B4-BE49-F238E27FC236}">
                <a16:creationId xmlns:a16="http://schemas.microsoft.com/office/drawing/2014/main" id="{DF394064-CE29-459E-A80B-01202116FA9F}"/>
              </a:ext>
            </a:extLst>
          </p:cNvPr>
          <p:cNvSpPr/>
          <p:nvPr/>
        </p:nvSpPr>
        <p:spPr>
          <a:xfrm>
            <a:off x="1908187" y="854490"/>
            <a:ext cx="2569603" cy="378565"/>
          </a:xfrm>
          <a:prstGeom prst="leftArrow">
            <a:avLst>
              <a:gd name="adj1" fmla="val 50000"/>
              <a:gd name="adj2" fmla="val 728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52D33A2-5518-41E4-AB87-1A680D8EF06B}"/>
              </a:ext>
            </a:extLst>
          </p:cNvPr>
          <p:cNvSpPr txBox="1"/>
          <p:nvPr/>
        </p:nvSpPr>
        <p:spPr>
          <a:xfrm>
            <a:off x="4634346" y="568035"/>
            <a:ext cx="1835727" cy="761999"/>
          </a:xfrm>
          <a:prstGeom prst="rect">
            <a:avLst/>
          </a:prstGeom>
          <a:noFill/>
        </p:spPr>
        <p:txBody>
          <a:bodyPr wrap="square" rtlCol="0">
            <a:spAutoFit/>
          </a:bodyPr>
          <a:lstStyle/>
          <a:p>
            <a:r>
              <a:rPr lang="en-US" dirty="0">
                <a:solidFill>
                  <a:schemeClr val="accent1"/>
                </a:solidFill>
              </a:rPr>
              <a:t>Empty stomach is sterile because of low </a:t>
            </a:r>
            <a:r>
              <a:rPr lang="en-US" dirty="0" err="1">
                <a:solidFill>
                  <a:schemeClr val="accent1"/>
                </a:solidFill>
              </a:rPr>
              <a:t>ph</a:t>
            </a:r>
            <a:endParaRPr lang="en-US" dirty="0">
              <a:solidFill>
                <a:schemeClr val="accent1"/>
              </a:solidFill>
            </a:endParaRPr>
          </a:p>
        </p:txBody>
      </p:sp>
      <p:pic>
        <p:nvPicPr>
          <p:cNvPr id="5" name="Picture 4">
            <a:extLst>
              <a:ext uri="{FF2B5EF4-FFF2-40B4-BE49-F238E27FC236}">
                <a16:creationId xmlns:a16="http://schemas.microsoft.com/office/drawing/2014/main" id="{EB82FD3A-3973-4CD6-9641-3F25BE44465A}"/>
              </a:ext>
            </a:extLst>
          </p:cNvPr>
          <p:cNvPicPr>
            <a:picLocks noChangeAspect="1"/>
          </p:cNvPicPr>
          <p:nvPr/>
        </p:nvPicPr>
        <p:blipFill rotWithShape="1">
          <a:blip r:embed="rId4"/>
          <a:srcRect l="14335" t="18996" r="16365" b="26744"/>
          <a:stretch/>
        </p:blipFill>
        <p:spPr>
          <a:xfrm>
            <a:off x="6553963" y="165767"/>
            <a:ext cx="3992452" cy="3397846"/>
          </a:xfrm>
          <a:prstGeom prst="rect">
            <a:avLst/>
          </a:prstGeom>
        </p:spPr>
      </p:pic>
    </p:spTree>
  </p:cSld>
  <p:clrMapOvr>
    <a:masterClrMapping/>
  </p:clrMapOvr>
</p:sld>
</file>

<file path=ppt/theme/theme1.xml><?xml version="1.0" encoding="utf-8"?>
<a:theme xmlns:a="http://schemas.openxmlformats.org/drawingml/2006/main" name="Microbiology – Lecture 1">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1993</Words>
  <Application>Microsoft Office PowerPoint</Application>
  <PresentationFormat>Widescreen</PresentationFormat>
  <Paragraphs>403</Paragraphs>
  <Slides>15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Open Sans</vt:lpstr>
      <vt:lpstr>Noto Sans Symbols</vt:lpstr>
      <vt:lpstr>Arial</vt:lpstr>
      <vt:lpstr>Cabin</vt:lpstr>
      <vt:lpstr>Calibri</vt:lpstr>
      <vt:lpstr>Libre Baskerville</vt:lpstr>
      <vt:lpstr>Times New Roman</vt:lpstr>
      <vt:lpstr>Gentium Basic</vt:lpstr>
      <vt:lpstr>Microbiology – Lecture 1</vt:lpstr>
      <vt:lpstr>Microbiology – Lecture 2 Normal Flora</vt:lpstr>
      <vt:lpstr>Objectives</vt:lpstr>
      <vt:lpstr>PowerPoint Presentation</vt:lpstr>
      <vt:lpstr>Types of Normal Flora </vt:lpstr>
      <vt:lpstr>PowerPoint Presentation</vt:lpstr>
      <vt:lpstr>Distribution&amp; Body Sites With Normal Flora</vt:lpstr>
      <vt:lpstr>PowerPoint Presentation</vt:lpstr>
      <vt:lpstr>PowerPoint Presentation</vt:lpstr>
      <vt:lpstr>PowerPoint Presentation</vt:lpstr>
      <vt:lpstr>PowerPoint Presentation</vt:lpstr>
      <vt:lpstr>PowerPoint Presentation</vt:lpstr>
      <vt:lpstr>PowerPoint Presentation</vt:lpstr>
      <vt:lpstr>Quiz</vt:lpstr>
      <vt:lpstr>Quiz</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 – Lecture 2 Normal Flora</dc:title>
  <cp:lastModifiedBy>WXV3 .</cp:lastModifiedBy>
  <cp:revision>19</cp:revision>
  <dcterms:modified xsi:type="dcterms:W3CDTF">2017-10-22T10:30:24Z</dcterms:modified>
</cp:coreProperties>
</file>