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ink/ink1.xml" ContentType="application/inkml+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ink/ink2.xml" ContentType="application/inkml+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4" r:id="rId3"/>
  </p:sldMasterIdLst>
  <p:notesMasterIdLst>
    <p:notesMasterId r:id="rId21"/>
  </p:notesMasterIdLst>
  <p:sldIdLst>
    <p:sldId id="256" r:id="rId4"/>
    <p:sldId id="257" r:id="rId5"/>
    <p:sldId id="275" r:id="rId6"/>
    <p:sldId id="270" r:id="rId7"/>
    <p:sldId id="271" r:id="rId8"/>
    <p:sldId id="276" r:id="rId9"/>
    <p:sldId id="272" r:id="rId10"/>
    <p:sldId id="273" r:id="rId11"/>
    <p:sldId id="274" r:id="rId12"/>
    <p:sldId id="277" r:id="rId13"/>
    <p:sldId id="279" r:id="rId14"/>
    <p:sldId id="280" r:id="rId15"/>
    <p:sldId id="281" r:id="rId16"/>
    <p:sldId id="285" r:id="rId17"/>
    <p:sldId id="283" r:id="rId18"/>
    <p:sldId id="284" r:id="rId19"/>
    <p:sldId id="268" r:id="rId20"/>
  </p:sldIdLst>
  <p:sldSz cx="12192000" cy="6858000"/>
  <p:notesSz cx="9144000" cy="6858000"/>
  <p:embeddedFontLst>
    <p:embeddedFont>
      <p:font typeface="Libre Baskerville" panose="020B0604020202020204" charset="0"/>
      <p:regular r:id="rId22"/>
      <p:bold r:id="rId23"/>
      <p:italic r:id="rId24"/>
    </p:embeddedFont>
    <p:embeddedFont>
      <p:font typeface="Footlight MT Light" panose="0204060206030A020304" pitchFamily="18" charset="0"/>
      <p:regular r:id="rId25"/>
    </p:embeddedFont>
    <p:embeddedFont>
      <p:font typeface="Calibri Light" panose="020F0302020204030204" pitchFamily="34" charset="0"/>
      <p:regular r:id="rId26"/>
      <p:italic r:id="rId27"/>
    </p:embeddedFont>
    <p:embeddedFont>
      <p:font typeface="Baskerville Old Face" panose="02020602080505020303" pitchFamily="18" charset="0"/>
      <p:regular r:id="rId28"/>
    </p:embeddedFont>
    <p:embeddedFont>
      <p:font typeface="Wingdings 3" panose="05040102010807070707" pitchFamily="18" charset="2"/>
      <p:regular r:id="rId29"/>
    </p:embeddedFont>
    <p:embeddedFont>
      <p:font typeface="Gentium Basic"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XV3 ." initials="W." lastIdx="0" clrIdx="0">
    <p:extLst>
      <p:ext uri="{19B8F6BF-5375-455C-9EA6-DF929625EA0E}">
        <p15:presenceInfo xmlns:p15="http://schemas.microsoft.com/office/powerpoint/2012/main" userId="afd8a6abbc230b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5BBA877-0E68-4C8F-A9AB-3DA26A8AC3ED}">
  <a:tblStyle styleId="{25BBA877-0E68-4C8F-A9AB-3DA26A8AC3ED}"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62EF33-DB60-47DF-8E75-43A2A0FCA023}"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med" len="med"/>
              <a:tailEnd type="none" w="med" len="med"/>
            </a:ln>
          </a:left>
          <a:right>
            <a:ln w="12700" cap="flat" cmpd="sng">
              <a:solidFill>
                <a:schemeClr val="accent1"/>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12700" cap="flat" cmpd="sng">
              <a:solidFill>
                <a:schemeClr val="accent1"/>
              </a:solidFill>
              <a:prstDash val="solid"/>
              <a:round/>
              <a:headEnd type="none" w="med" len="med"/>
              <a:tailEnd type="none" w="med" len="med"/>
            </a:ln>
          </a:insideH>
          <a:insideV>
            <a:ln w="12700" cap="flat" cmpd="sng">
              <a:solidFill>
                <a:schemeClr val="accent1"/>
              </a:solidFill>
              <a:prstDash val="solid"/>
              <a:round/>
              <a:headEnd type="none" w="med" len="med"/>
              <a:tailEnd type="none" w="med" len="med"/>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med" len="med"/>
              <a:tailEnd type="none" w="med" len="med"/>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med" len="med"/>
              <a:tailEnd type="none" w="med" len="med"/>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5/10/relationships/revisionInfo" Target="revisionInfo.xml"/></Relationships>
</file>

<file path=ppt/ink/ink1.xml><?xml version="1.0" encoding="utf-8"?>
<inkml:ink xmlns:inkml="http://www.w3.org/2003/InkML">
  <inkml:definitions/>
</inkml:ink>
</file>

<file path=ppt/ink/ink2.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5181600" y="0"/>
            <a:ext cx="3962400" cy="344488"/>
          </a:xfrm>
          <a:prstGeom prst="rect">
            <a:avLst/>
          </a:prstGeom>
          <a:noFill/>
          <a:ln>
            <a:noFill/>
          </a:ln>
        </p:spPr>
        <p:txBody>
          <a:bodyPr wrap="square" lIns="91425" tIns="91425" rIns="91425" bIns="91425" anchor="t"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1588" y="0"/>
            <a:ext cx="3962400" cy="344488"/>
          </a:xfrm>
          <a:prstGeom prst="rect">
            <a:avLst/>
          </a:prstGeom>
          <a:noFill/>
          <a:ln>
            <a:noFill/>
          </a:ln>
        </p:spPr>
        <p:txBody>
          <a:bodyPr wrap="square" lIns="91425" tIns="91425" rIns="91425" bIns="91425" anchor="t" anchorCtr="0"/>
          <a:lstStyle>
            <a:lvl1pPr marL="0" marR="0" lvl="0" indent="0" algn="l"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14400" y="3300413"/>
            <a:ext cx="7315200" cy="2700337"/>
          </a:xfrm>
          <a:prstGeom prst="rect">
            <a:avLst/>
          </a:prstGeom>
          <a:noFill/>
          <a:ln>
            <a:noFill/>
          </a:ln>
        </p:spPr>
        <p:txBody>
          <a:bodyPr wrap="square" lIns="91425" tIns="91425" rIns="91425" bIns="91425" anchor="t" anchorCtr="0"/>
          <a:lstStyle>
            <a:lvl1pPr marL="0" marR="0" lvl="0" indent="0" algn="r" rtl="1">
              <a:spcBef>
                <a:spcPts val="0"/>
              </a:spcBef>
              <a:buChar char="●"/>
              <a:defRPr sz="1200" b="0" i="0" u="none" strike="noStrike" cap="none">
                <a:solidFill>
                  <a:schemeClr val="dk1"/>
                </a:solidFill>
                <a:latin typeface="Calibri"/>
                <a:ea typeface="Calibri"/>
                <a:cs typeface="Calibri"/>
                <a:sym typeface="Calibri"/>
              </a:defRPr>
            </a:lvl1pPr>
            <a:lvl2pPr marL="457200" marR="0" lvl="1" indent="0" algn="r" rtl="1">
              <a:spcBef>
                <a:spcPts val="0"/>
              </a:spcBef>
              <a:buChar char="○"/>
              <a:defRPr sz="1200" b="0" i="0" u="none" strike="noStrike" cap="none">
                <a:solidFill>
                  <a:schemeClr val="dk1"/>
                </a:solidFill>
                <a:latin typeface="Calibri"/>
                <a:ea typeface="Calibri"/>
                <a:cs typeface="Calibri"/>
                <a:sym typeface="Calibri"/>
              </a:defRPr>
            </a:lvl2pPr>
            <a:lvl3pPr marL="914400" marR="0" lvl="2" indent="0" algn="r" rtl="1">
              <a:spcBef>
                <a:spcPts val="0"/>
              </a:spcBef>
              <a:buChar char="■"/>
              <a:defRPr sz="1200" b="0" i="0" u="none" strike="noStrike" cap="none">
                <a:solidFill>
                  <a:schemeClr val="dk1"/>
                </a:solidFill>
                <a:latin typeface="Calibri"/>
                <a:ea typeface="Calibri"/>
                <a:cs typeface="Calibri"/>
                <a:sym typeface="Calibri"/>
              </a:defRPr>
            </a:lvl3pPr>
            <a:lvl4pPr marL="1371600" marR="0" lvl="3" indent="0" algn="r" rtl="1">
              <a:spcBef>
                <a:spcPts val="0"/>
              </a:spcBef>
              <a:buChar char="●"/>
              <a:defRPr sz="1200" b="0" i="0" u="none" strike="noStrike" cap="none">
                <a:solidFill>
                  <a:schemeClr val="dk1"/>
                </a:solidFill>
                <a:latin typeface="Calibri"/>
                <a:ea typeface="Calibri"/>
                <a:cs typeface="Calibri"/>
                <a:sym typeface="Calibri"/>
              </a:defRPr>
            </a:lvl4pPr>
            <a:lvl5pPr marL="1828800" marR="0" lvl="4" indent="0" algn="r" rtl="1">
              <a:spcBef>
                <a:spcPts val="0"/>
              </a:spcBef>
              <a:buChar char="○"/>
              <a:defRPr sz="1200" b="0" i="0" u="none" strike="noStrike" cap="none">
                <a:solidFill>
                  <a:schemeClr val="dk1"/>
                </a:solidFill>
                <a:latin typeface="Calibri"/>
                <a:ea typeface="Calibri"/>
                <a:cs typeface="Calibri"/>
                <a:sym typeface="Calibri"/>
              </a:defRPr>
            </a:lvl5pPr>
            <a:lvl6pPr marL="2286000" marR="0" lvl="5" indent="0" algn="r" rtl="1">
              <a:spcBef>
                <a:spcPts val="0"/>
              </a:spcBef>
              <a:buChar char="■"/>
              <a:defRPr sz="1200" b="0" i="0" u="none" strike="noStrike" cap="none">
                <a:solidFill>
                  <a:schemeClr val="dk1"/>
                </a:solidFill>
                <a:latin typeface="Calibri"/>
                <a:ea typeface="Calibri"/>
                <a:cs typeface="Calibri"/>
                <a:sym typeface="Calibri"/>
              </a:defRPr>
            </a:lvl6pPr>
            <a:lvl7pPr marL="2743200" marR="0" lvl="6" indent="0" algn="r" rtl="1">
              <a:spcBef>
                <a:spcPts val="0"/>
              </a:spcBef>
              <a:buChar char="●"/>
              <a:defRPr sz="1200" b="0" i="0" u="none" strike="noStrike" cap="none">
                <a:solidFill>
                  <a:schemeClr val="dk1"/>
                </a:solidFill>
                <a:latin typeface="Calibri"/>
                <a:ea typeface="Calibri"/>
                <a:cs typeface="Calibri"/>
                <a:sym typeface="Calibri"/>
              </a:defRPr>
            </a:lvl7pPr>
            <a:lvl8pPr marL="3200400" marR="0" lvl="7" indent="0" algn="r" rtl="1">
              <a:spcBef>
                <a:spcPts val="0"/>
              </a:spcBef>
              <a:buChar char="○"/>
              <a:defRPr sz="1200" b="0" i="0" u="none" strike="noStrike" cap="none">
                <a:solidFill>
                  <a:schemeClr val="dk1"/>
                </a:solidFill>
                <a:latin typeface="Calibri"/>
                <a:ea typeface="Calibri"/>
                <a:cs typeface="Calibri"/>
                <a:sym typeface="Calibri"/>
              </a:defRPr>
            </a:lvl8pPr>
            <a:lvl9pPr marL="3657600" marR="0" lvl="8" indent="0" algn="r" rtl="1">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5181600" y="6513513"/>
            <a:ext cx="3962400" cy="344487"/>
          </a:xfrm>
          <a:prstGeom prst="rect">
            <a:avLst/>
          </a:prstGeom>
          <a:noFill/>
          <a:ln>
            <a:noFill/>
          </a:ln>
        </p:spPr>
        <p:txBody>
          <a:bodyPr wrap="square" lIns="91425" tIns="91425" rIns="91425" bIns="91425" anchor="b"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588" y="6513513"/>
            <a:ext cx="3962400" cy="3444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14400" y="3300413"/>
            <a:ext cx="7315200" cy="2700337"/>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1588" y="6513513"/>
            <a:ext cx="3962400" cy="3444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idx="10"/>
          </p:nvPr>
        </p:nvSpPr>
        <p:spPr/>
        <p:txBody>
          <a:bodyPr/>
          <a:lstStyle/>
          <a:p>
            <a:pPr marL="0" marR="0" lvl="0" indent="0" algn="l" rtl="1">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869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customXml" Target="../ink/ink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customXml" Target="../ink/ink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Shape 16"/>
        <p:cNvGrpSpPr/>
        <p:nvPr/>
      </p:nvGrpSpPr>
      <p:grpSpPr>
        <a:xfrm>
          <a:off x="0" y="0"/>
          <a:ext cx="0" cy="0"/>
          <a:chOff x="0" y="0"/>
          <a:chExt cx="0" cy="0"/>
        </a:xfrm>
      </p:grpSpPr>
      <p:sp>
        <p:nvSpPr>
          <p:cNvPr id="17" name="Shape 17"/>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18" name="Shape 18"/>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cxnSp>
        <p:nvCxnSpPr>
          <p:cNvPr id="19" name="Shape 19"/>
          <p:cNvCxnSpPr/>
          <p:nvPr/>
        </p:nvCxnSpPr>
        <p:spPr>
          <a:xfrm>
            <a:off x="1207658" y="4343400"/>
            <a:ext cx="9875520" cy="0"/>
          </a:xfrm>
          <a:prstGeom prst="straightConnector1">
            <a:avLst/>
          </a:prstGeom>
          <a:noFill/>
          <a:ln w="9525" cap="flat" cmpd="sng">
            <a:solidFill>
              <a:srgbClr val="7F7F7F"/>
            </a:solidFill>
            <a:prstDash val="solid"/>
            <a:miter lim="800000"/>
            <a:headEnd type="none" w="med" len="med"/>
            <a:tailEnd type="none" w="med" len="med"/>
          </a:ln>
        </p:spPr>
      </p:cxnSp>
      <p:sp>
        <p:nvSpPr>
          <p:cNvPr id="20" name="Shape 20"/>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r>
              <a:rPr lang="en-US" sz="1200" b="0" i="0" u="none" strike="noStrike" cap="none">
                <a:solidFill>
                  <a:srgbClr val="888888"/>
                </a:solidFill>
                <a:latin typeface="Calibri"/>
                <a:ea typeface="Calibri"/>
                <a:cs typeface="Calibri"/>
                <a:sym typeface="Calibri"/>
              </a:rPr>
              <a:t>TEAM 437</a:t>
            </a:r>
          </a:p>
        </p:txBody>
      </p:sp>
      <p:sp>
        <p:nvSpPr>
          <p:cNvPr id="23" name="Shape 23"/>
          <p:cNvSpPr txBox="1">
            <a:spLocks noGrp="1"/>
          </p:cNvSpPr>
          <p:nvPr>
            <p:ph type="title"/>
          </p:nvPr>
        </p:nvSpPr>
        <p:spPr>
          <a:xfrm>
            <a:off x="1065227" y="2780424"/>
            <a:ext cx="10058400" cy="1450757"/>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4" name="Shape 24"/>
          <p:cNvPicPr preferRelativeResize="0"/>
          <p:nvPr/>
        </p:nvPicPr>
        <p:blipFill rotWithShape="1">
          <a:blip r:embed="rId2">
            <a:alphaModFix/>
          </a:blip>
          <a:srcRect/>
          <a:stretch/>
        </p:blipFill>
        <p:spPr>
          <a:xfrm>
            <a:off x="10350501" y="0"/>
            <a:ext cx="1836502" cy="1485661"/>
          </a:xfrm>
          <a:prstGeom prst="rect">
            <a:avLst/>
          </a:prstGeom>
          <a:noFill/>
          <a:ln>
            <a:noFill/>
          </a:ln>
        </p:spPr>
      </p:pic>
      <p:pic>
        <p:nvPicPr>
          <p:cNvPr id="25" name="Shape 25"/>
          <p:cNvPicPr preferRelativeResize="0"/>
          <p:nvPr/>
        </p:nvPicPr>
        <p:blipFill rotWithShape="1">
          <a:blip r:embed="rId3">
            <a:alphaModFix/>
          </a:blip>
          <a:srcRect/>
          <a:stretch/>
        </p:blipFill>
        <p:spPr>
          <a:xfrm>
            <a:off x="15" y="109669"/>
            <a:ext cx="1333551" cy="1257654"/>
          </a:xfrm>
          <a:prstGeom prst="rect">
            <a:avLst/>
          </a:prstGeom>
          <a:noFill/>
          <a:ln>
            <a:noFill/>
          </a:ln>
        </p:spPr>
      </p:pic>
      <p:sp>
        <p:nvSpPr>
          <p:cNvPr id="26" name="Shape 26"/>
          <p:cNvSpPr txBox="1"/>
          <p:nvPr/>
        </p:nvSpPr>
        <p:spPr>
          <a:xfrm>
            <a:off x="1065227" y="4402386"/>
            <a:ext cx="10058400" cy="1143000"/>
          </a:xfrm>
          <a:prstGeom prst="rect">
            <a:avLst/>
          </a:prstGeom>
          <a:noFill/>
          <a:ln>
            <a:noFill/>
          </a:ln>
        </p:spPr>
        <p:txBody>
          <a:bodyPr wrap="square" lIns="91425" tIns="45700" rIns="91425" bIns="45700" anchor="t" anchorCtr="0">
            <a:noAutofit/>
          </a:bodyPr>
          <a:lstStyle/>
          <a:p>
            <a:pPr marL="0" marR="0" lvl="0" indent="0" algn="l" rtl="1">
              <a:lnSpc>
                <a:spcPct val="90000"/>
              </a:lnSpc>
              <a:spcBef>
                <a:spcPts val="0"/>
              </a:spcBef>
              <a:spcAft>
                <a:spcPts val="0"/>
              </a:spcAft>
              <a:buClr>
                <a:schemeClr val="accent1"/>
              </a:buClr>
              <a:buSzPct val="25000"/>
              <a:buFont typeface="Calibri"/>
              <a:buNone/>
            </a:pPr>
            <a:r>
              <a:rPr lang="en-US" sz="2400" b="0" i="0" u="none" strike="noStrike" cap="none">
                <a:solidFill>
                  <a:schemeClr val="dk2"/>
                </a:solidFill>
                <a:latin typeface="Calibri"/>
                <a:ea typeface="Calibri"/>
                <a:cs typeface="Calibri"/>
                <a:sym typeface="Calibri"/>
              </a:rPr>
              <a:t>TEAM 437</a:t>
            </a:r>
          </a:p>
        </p:txBody>
      </p:sp>
      <p:sp>
        <p:nvSpPr>
          <p:cNvPr id="27" name="Shape 27"/>
          <p:cNvSpPr txBox="1"/>
          <p:nvPr/>
        </p:nvSpPr>
        <p:spPr>
          <a:xfrm>
            <a:off x="1065227" y="5020111"/>
            <a:ext cx="3621073" cy="1200329"/>
          </a:xfrm>
          <a:prstGeom prst="rect">
            <a:avLst/>
          </a:prstGeom>
          <a:noFill/>
          <a:ln>
            <a:noFill/>
          </a:ln>
        </p:spPr>
        <p:txBody>
          <a:bodyPr wrap="square" lIns="91425" tIns="45700" rIns="91425" bIns="45700" anchor="t" anchorCtr="0">
            <a:noAutofit/>
          </a:bodyPr>
          <a:lstStyle/>
          <a:p>
            <a:pPr marL="0" marR="0" lvl="0" indent="0" algn="l" rtl="1">
              <a:spcBef>
                <a:spcPts val="0"/>
              </a:spcBef>
              <a:buSzPct val="25000"/>
              <a:buNone/>
            </a:pPr>
            <a:r>
              <a:rPr lang="en-US" sz="1800" b="1" i="0" u="none" strike="noStrike" cap="none">
                <a:solidFill>
                  <a:srgbClr val="FF0000"/>
                </a:solidFill>
                <a:latin typeface="Calibri"/>
                <a:ea typeface="Calibri"/>
                <a:cs typeface="Calibri"/>
                <a:sym typeface="Calibri"/>
              </a:rPr>
              <a:t>Red: important</a:t>
            </a:r>
          </a:p>
          <a:p>
            <a:pPr marL="0" marR="0" lvl="0" indent="0" algn="l" rtl="1">
              <a:spcBef>
                <a:spcPts val="0"/>
              </a:spcBef>
              <a:buSzPct val="25000"/>
              <a:buNone/>
            </a:pPr>
            <a:r>
              <a:rPr lang="en-US" sz="1800" b="1" i="0" u="none" strike="noStrike" cap="none">
                <a:solidFill>
                  <a:schemeClr val="accent2"/>
                </a:solidFill>
                <a:latin typeface="Calibri"/>
                <a:ea typeface="Calibri"/>
                <a:cs typeface="Calibri"/>
                <a:sym typeface="Calibri"/>
              </a:rPr>
              <a:t>Green : doctor notes</a:t>
            </a:r>
          </a:p>
          <a:p>
            <a:pPr marL="0" marR="0" lvl="0" indent="0" algn="l" rtl="1">
              <a:spcBef>
                <a:spcPts val="0"/>
              </a:spcBef>
              <a:buSzPct val="25000"/>
              <a:buNone/>
            </a:pPr>
            <a:r>
              <a:rPr lang="en-US" sz="1800" b="1" i="0" u="none" strike="noStrike" cap="none">
                <a:solidFill>
                  <a:schemeClr val="dk1"/>
                </a:solidFill>
                <a:latin typeface="Calibri"/>
                <a:ea typeface="Calibri"/>
                <a:cs typeface="Calibri"/>
                <a:sym typeface="Calibri"/>
              </a:rPr>
              <a:t>Black : original slides</a:t>
            </a:r>
          </a:p>
          <a:p>
            <a:pPr marL="0" marR="0" lvl="0" indent="0" algn="l" rtl="1">
              <a:spcBef>
                <a:spcPts val="0"/>
              </a:spcBef>
              <a:buSzPct val="25000"/>
              <a:buNone/>
            </a:pPr>
            <a:r>
              <a:rPr lang="en-US" sz="1800" b="1" i="0" u="none" strike="noStrike" cap="none">
                <a:solidFill>
                  <a:srgbClr val="7F7F7F"/>
                </a:solidFill>
                <a:latin typeface="Calibri"/>
                <a:ea typeface="Calibri"/>
                <a:cs typeface="Calibri"/>
                <a:sym typeface="Calibri"/>
              </a:rPr>
              <a:t>Grey: extra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98" name="Shape 98"/>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105" name="Shape 105"/>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ar-SA"/>
              <a:t>انقر لتحرير نمط عنوان الشكل الرئيسي</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dirty="0"/>
          </a:p>
        </p:txBody>
      </p:sp>
    </p:spTree>
    <p:extLst>
      <p:ext uri="{BB962C8B-B14F-4D97-AF65-F5344CB8AC3E}">
        <p14:creationId xmlns:p14="http://schemas.microsoft.com/office/powerpoint/2010/main" val="2247896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63378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l" rtl="0">
              <a:defRPr sz="6000"/>
            </a:lvl1pPr>
          </a:lstStyle>
          <a:p>
            <a:r>
              <a:rPr lang="ar-SA"/>
              <a:t>انقر لتحرير نمط عنوان الشكل الرئيسي</a:t>
            </a:r>
          </a:p>
        </p:txBody>
      </p:sp>
      <p:sp>
        <p:nvSpPr>
          <p:cNvPr id="3" name="Text Placeholder 2"/>
          <p:cNvSpPr>
            <a:spLocks noGrp="1"/>
          </p:cNvSpPr>
          <p:nvPr>
            <p:ph type="body" idx="1"/>
          </p:nvPr>
        </p:nvSpPr>
        <p:spPr>
          <a:xfrm>
            <a:off x="831850" y="4589463"/>
            <a:ext cx="10515600" cy="1500187"/>
          </a:xfr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359862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ar-SA"/>
              <a:t>انقر لتحرير نمط عنوان الشكل الرئيسي</a:t>
            </a:r>
          </a:p>
        </p:txBody>
      </p:sp>
      <p:sp>
        <p:nvSpPr>
          <p:cNvPr id="3" name="Content Placeholder 2"/>
          <p:cNvSpPr>
            <a:spLocks noGrp="1"/>
          </p:cNvSpPr>
          <p:nvPr>
            <p:ph sz="half" idx="1"/>
          </p:nvPr>
        </p:nvSpPr>
        <p:spPr>
          <a:xfrm>
            <a:off x="838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Content Placeholder 3"/>
          <p:cNvSpPr>
            <a:spLocks noGrp="1"/>
          </p:cNvSpPr>
          <p:nvPr>
            <p:ph sz="half" idx="2"/>
          </p:nvPr>
        </p:nvSpPr>
        <p:spPr>
          <a:xfrm>
            <a:off x="6172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Date Placeholder 4"/>
          <p:cNvSpPr>
            <a:spLocks noGrp="1"/>
          </p:cNvSpPr>
          <p:nvPr>
            <p:ph type="dt" sz="half" idx="10"/>
          </p:nvPr>
        </p:nvSpPr>
        <p:spPr/>
        <p:txBody>
          <a:bodyPr/>
          <a:lstStyle/>
          <a:p>
            <a:fld id="{00BFE47A-1BB6-430C-9B10-C698441F64BC}" type="datetimeFigureOut">
              <a:rPr lang="ar-SA" smtClean="0"/>
              <a:t>11/02/1439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911977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l" rtl="0">
              <a:defRPr/>
            </a:lvl1pPr>
          </a:lstStyle>
          <a:p>
            <a:r>
              <a:rPr lang="ar-SA"/>
              <a:t>انقر لتحرير نمط عنوان الشكل الرئيسي</a:t>
            </a:r>
          </a:p>
        </p:txBody>
      </p:sp>
      <p:sp>
        <p:nvSpPr>
          <p:cNvPr id="3" name="Text Placeholder 2"/>
          <p:cNvSpPr>
            <a:spLocks noGrp="1"/>
          </p:cNvSpPr>
          <p:nvPr>
            <p:ph type="body" idx="1"/>
          </p:nvPr>
        </p:nvSpPr>
        <p:spPr>
          <a:xfrm>
            <a:off x="839788" y="1681163"/>
            <a:ext cx="5157787"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Text Placeholder 4"/>
          <p:cNvSpPr>
            <a:spLocks noGrp="1"/>
          </p:cNvSpPr>
          <p:nvPr>
            <p:ph type="body" sz="quarter" idx="3"/>
          </p:nvPr>
        </p:nvSpPr>
        <p:spPr>
          <a:xfrm>
            <a:off x="6172200" y="1681163"/>
            <a:ext cx="5183188"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Date Placeholder 6"/>
          <p:cNvSpPr>
            <a:spLocks noGrp="1"/>
          </p:cNvSpPr>
          <p:nvPr>
            <p:ph type="dt" sz="half" idx="10"/>
          </p:nvPr>
        </p:nvSpPr>
        <p:spPr/>
        <p:txBody>
          <a:bodyPr/>
          <a:lstStyle/>
          <a:p>
            <a:fld id="{00BFE47A-1BB6-430C-9B10-C698441F64BC}" type="datetimeFigureOut">
              <a:rPr lang="ar-SA" smtClean="0"/>
              <a:t>11/02/1439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8F31075-7118-4865-A64E-ACD4AD70D4C6}" type="slidenum">
              <a:rPr lang="ar-SA" smtClean="0"/>
              <a:t>‹#›</a:t>
            </a:fld>
            <a:endParaRPr lang="ar-S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095444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ar-SA"/>
              <a:t>انقر لتحرير نمط عنوان الشكل الرئيسي</a:t>
            </a:r>
          </a:p>
        </p:txBody>
      </p:sp>
      <p:sp>
        <p:nvSpPr>
          <p:cNvPr id="3" name="Date Placeholder 2"/>
          <p:cNvSpPr>
            <a:spLocks noGrp="1"/>
          </p:cNvSpPr>
          <p:nvPr>
            <p:ph type="dt" sz="half" idx="10"/>
          </p:nvPr>
        </p:nvSpPr>
        <p:spPr/>
        <p:txBody>
          <a:bodyPr/>
          <a:lstStyle/>
          <a:p>
            <a:fld id="{00BFE47A-1BB6-430C-9B10-C698441F64BC}" type="datetimeFigureOut">
              <a:rPr lang="ar-SA" smtClean="0"/>
              <a:t>11/02/1439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8F31075-7118-4865-A64E-ACD4AD70D4C6}" type="slidenum">
              <a:rPr lang="ar-SA" smtClean="0"/>
              <a:t>‹#›</a:t>
            </a:fld>
            <a:endParaRPr lang="ar-S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85128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FE47A-1BB6-430C-9B10-C698441F64BC}" type="datetimeFigureOut">
              <a:rPr lang="ar-SA" smtClean="0"/>
              <a:t>11/02/1439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8F31075-7118-4865-A64E-ACD4AD70D4C6}" type="slidenum">
              <a:rPr lang="ar-SA" smtClean="0"/>
              <a:t>‹#›</a:t>
            </a:fld>
            <a:endParaRPr lang="ar-SA"/>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576965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ar-SA"/>
              <a:t>انقر لتحرير نمط عنوان الشكل الرئيسي</a:t>
            </a:r>
          </a:p>
        </p:txBody>
      </p:sp>
      <p:sp>
        <p:nvSpPr>
          <p:cNvPr id="3" name="Content Placeholder 2"/>
          <p:cNvSpPr>
            <a:spLocks noGrp="1"/>
          </p:cNvSpPr>
          <p:nvPr>
            <p:ph idx="1"/>
          </p:nvPr>
        </p:nvSpPr>
        <p:spPr>
          <a:xfrm>
            <a:off x="5183188" y="987425"/>
            <a:ext cx="6172200" cy="4873625"/>
          </a:xfrm>
        </p:spPr>
        <p:txBody>
          <a:bodyPr/>
          <a:lstStyle>
            <a:lvl1pPr algn="l" rtl="0">
              <a:defRPr sz="3200"/>
            </a:lvl1pPr>
            <a:lvl2pPr algn="l" rtl="0">
              <a:defRPr sz="2800"/>
            </a:lvl2pPr>
            <a:lvl3pPr algn="l" rtl="0">
              <a:defRPr sz="2400"/>
            </a:lvl3pPr>
            <a:lvl4pPr algn="l" rtl="0">
              <a:defRPr sz="2000"/>
            </a:lvl4pPr>
            <a:lvl5pPr algn="l" rtl="0">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00BFE47A-1BB6-430C-9B10-C698441F64BC}" type="datetimeFigureOut">
              <a:rPr lang="ar-SA" smtClean="0"/>
              <a:t>11/02/1439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1906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34" name="Shape 34"/>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ar-SA"/>
              <a:t>انقر لتحرير نمط عنوان الشكل الرئيسي</a:t>
            </a:r>
          </a:p>
        </p:txBody>
      </p:sp>
      <p:sp>
        <p:nvSpPr>
          <p:cNvPr id="3" name="Picture Placeholder 2"/>
          <p:cNvSpPr>
            <a:spLocks noGrp="1"/>
          </p:cNvSpPr>
          <p:nvPr>
            <p:ph type="pic" idx="1"/>
          </p:nvPr>
        </p:nvSpPr>
        <p:spPr>
          <a:xfrm>
            <a:off x="5183188" y="987425"/>
            <a:ext cx="6172200" cy="4873625"/>
          </a:xfrm>
        </p:spPr>
        <p:txBody>
          <a:bodyPr/>
          <a:lstStyle>
            <a:lvl1pPr marL="0" indent="0" algn="l"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00BFE47A-1BB6-430C-9B10-C698441F64BC}" type="datetimeFigureOut">
              <a:rPr lang="ar-SA" smtClean="0"/>
              <a:t>11/02/1439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spTree>
    <p:extLst>
      <p:ext uri="{BB962C8B-B14F-4D97-AF65-F5344CB8AC3E}">
        <p14:creationId xmlns:p14="http://schemas.microsoft.com/office/powerpoint/2010/main" val="3863715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ar-SA"/>
              <a:t>انقر لتحرير نمط عنوان الشكل الرئيسي</a:t>
            </a:r>
          </a:p>
        </p:txBody>
      </p:sp>
      <p:sp>
        <p:nvSpPr>
          <p:cNvPr id="3" name="Vertical Text Placeholder 2"/>
          <p:cNvSpPr>
            <a:spLocks noGrp="1"/>
          </p:cNvSpPr>
          <p:nvPr>
            <p:ph type="body" orient="vert" idx="1"/>
          </p:nvPr>
        </p:nvSpPr>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925993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l" rtl="0">
              <a:defRPr/>
            </a:lvl1pPr>
          </a:lstStyle>
          <a:p>
            <a:r>
              <a:rPr lang="ar-SA"/>
              <a:t>انقر لتحرير نمط عنوان الشكل الرئيسي</a:t>
            </a:r>
          </a:p>
        </p:txBody>
      </p:sp>
      <p:sp>
        <p:nvSpPr>
          <p:cNvPr id="3" name="Vertical Text Placeholder 2"/>
          <p:cNvSpPr>
            <a:spLocks noGrp="1"/>
          </p:cNvSpPr>
          <p:nvPr>
            <p:ph type="body" orient="vert" idx="1"/>
          </p:nvPr>
        </p:nvSpPr>
        <p:spPr>
          <a:xfrm>
            <a:off x="838200" y="365125"/>
            <a:ext cx="7734300" cy="5811838"/>
          </a:xfrm>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991072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endParaRPr lang="ar-SA" dirty="0"/>
          </a:p>
        </p:txBody>
      </p:sp>
      <p:sp>
        <p:nvSpPr>
          <p:cNvPr id="12" name="Footer Placeholder 11"/>
          <p:cNvSpPr>
            <a:spLocks noGrp="1"/>
          </p:cNvSpPr>
          <p:nvPr>
            <p:ph type="ftr" sz="quarter" idx="11"/>
          </p:nvPr>
        </p:nvSpPr>
        <p:spPr/>
        <p:txBody>
          <a:bodyPr/>
          <a:lstStyle/>
          <a:p>
            <a:endParaRPr lang="ar-SA"/>
          </a:p>
        </p:txBody>
      </p:sp>
      <p:sp>
        <p:nvSpPr>
          <p:cNvPr id="13" name="Slide Number Placeholder 12"/>
          <p:cNvSpPr>
            <a:spLocks noGrp="1"/>
          </p:cNvSpPr>
          <p:nvPr>
            <p:ph type="sldNum" sz="quarter" idx="12"/>
          </p:nvPr>
        </p:nvSpPr>
        <p:spPr/>
        <p:txBody>
          <a:bodyPr/>
          <a:lstStyle/>
          <a:p>
            <a:r>
              <a:rPr lang="en-US" dirty="0"/>
              <a:t>TEAM 437</a:t>
            </a:r>
            <a:endParaRPr lang="ar-SA" dirty="0"/>
          </a:p>
        </p:txBody>
      </p:sp>
      <p:sp>
        <p:nvSpPr>
          <p:cNvPr id="16" name="Title 15"/>
          <p:cNvSpPr>
            <a:spLocks noGrp="1"/>
          </p:cNvSpPr>
          <p:nvPr>
            <p:ph type="title" hasCustomPrompt="1"/>
          </p:nvPr>
        </p:nvSpPr>
        <p:spPr>
          <a:xfrm>
            <a:off x="1065227" y="2780424"/>
            <a:ext cx="10058400" cy="1450757"/>
          </a:xfrm>
        </p:spPr>
        <p:txBody>
          <a:bodyPr/>
          <a:lstStyle>
            <a:lvl1pPr algn="l" rtl="0">
              <a:defRPr baseline="0"/>
            </a:lvl1pPr>
          </a:lstStyle>
          <a:p>
            <a:r>
              <a:rPr lang="en-US" dirty="0"/>
              <a:t>Microbiology -</a:t>
            </a:r>
            <a:endParaRPr lang="ar-SA"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pic>
        <p:nvPicPr>
          <p:cNvPr id="19" name="Picture 18"/>
          <p:cNvPicPr>
            <a:picLocks noChangeAspect="1"/>
          </p:cNvPicPr>
          <p:nvPr userDrawn="1"/>
        </p:nvPicPr>
        <p:blipFill>
          <a:blip r:embed="rId3"/>
          <a:stretch>
            <a:fillRect/>
          </a:stretch>
        </p:blipFill>
        <p:spPr>
          <a:xfrm>
            <a:off x="15" y="109669"/>
            <a:ext cx="1334752" cy="1259070"/>
          </a:xfrm>
          <a:prstGeom prst="rect">
            <a:avLst/>
          </a:prstGeom>
        </p:spPr>
      </p:pic>
      <p:sp>
        <p:nvSpPr>
          <p:cNvPr id="20" name="Subtitle 2"/>
          <p:cNvSpPr txBox="1">
            <a:spLocks/>
          </p:cNvSpPr>
          <p:nvPr userDrawn="1"/>
        </p:nvSpPr>
        <p:spPr>
          <a:xfrm>
            <a:off x="1065227" y="4402386"/>
            <a:ext cx="10058400" cy="1143000"/>
          </a:xfrm>
          <a:prstGeom prst="rect">
            <a:avLst/>
          </a:prstGeom>
        </p:spPr>
        <p:txBody>
          <a:bodyPr vert="horz" lIns="91440" tIns="45720" rIns="91440" bIns="45720" rtlCol="0">
            <a:normAutofit/>
          </a:bodyPr>
          <a:lstStyle>
            <a:lvl1pPr marL="0" indent="0" algn="l"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Team</a:t>
            </a:r>
            <a:r>
              <a:rPr lang="en-US" baseline="0" dirty="0"/>
              <a:t> 437</a:t>
            </a:r>
            <a:endParaRPr lang="en-US" dirty="0"/>
          </a:p>
        </p:txBody>
      </p:sp>
      <p:sp>
        <p:nvSpPr>
          <p:cNvPr id="22" name="TextBox 21"/>
          <p:cNvSpPr txBox="1"/>
          <p:nvPr userDrawn="1"/>
        </p:nvSpPr>
        <p:spPr>
          <a:xfrm>
            <a:off x="1065227" y="5020111"/>
            <a:ext cx="3621073" cy="1200329"/>
          </a:xfrm>
          <a:prstGeom prst="rect">
            <a:avLst/>
          </a:prstGeom>
          <a:noFill/>
        </p:spPr>
        <p:txBody>
          <a:bodyPr wrap="square" rtlCol="1">
            <a:spAutoFit/>
          </a:bodyPr>
          <a:lstStyle/>
          <a:p>
            <a:pPr algn="l"/>
            <a:r>
              <a:rPr lang="en-US" b="1" dirty="0">
                <a:solidFill>
                  <a:srgbClr val="FF0000"/>
                </a:solidFill>
              </a:rPr>
              <a:t>Red: important</a:t>
            </a:r>
          </a:p>
          <a:p>
            <a:pPr algn="l"/>
            <a:r>
              <a:rPr lang="en-US" b="1" baseline="0" dirty="0">
                <a:solidFill>
                  <a:schemeClr val="accent2"/>
                </a:solidFill>
              </a:rPr>
              <a:t>Green : doctor notes</a:t>
            </a:r>
          </a:p>
          <a:p>
            <a:pPr algn="l"/>
            <a:r>
              <a:rPr lang="en-US" b="1" baseline="0" dirty="0">
                <a:solidFill>
                  <a:schemeClr val="tx1"/>
                </a:solidFill>
              </a:rPr>
              <a:t>Black : original slides</a:t>
            </a:r>
          </a:p>
          <a:p>
            <a:pPr algn="l"/>
            <a:r>
              <a:rPr lang="en-US" b="1" baseline="0" dirty="0">
                <a:solidFill>
                  <a:schemeClr val="bg1">
                    <a:lumMod val="50000"/>
                  </a:schemeClr>
                </a:solidFill>
              </a:rPr>
              <a:t>Grey: extra information</a:t>
            </a:r>
            <a:endParaRPr lang="ar-SA" b="1" dirty="0">
              <a:solidFill>
                <a:schemeClr val="bg1">
                  <a:lumMod val="50000"/>
                </a:schemeClr>
              </a:solidFill>
            </a:endParaRPr>
          </a:p>
        </p:txBody>
      </p:sp>
      <mc:AlternateContent xmlns:mc="http://schemas.openxmlformats.org/markup-compatibility/2006" xmlns:p14="http://schemas.microsoft.com/office/powerpoint/2010/main">
        <mc:Choice Requires="p14">
          <p:contentPart p14:bwMode="auto" r:id="rId4">
            <p14:nvContentPartPr>
              <p14:cNvPr id="10" name="Ink 9"/>
              <p14:cNvContentPartPr/>
              <p14:nvPr userDrawn="1"/>
            </p14:nvContentPartPr>
            <p14:xfrm>
              <a:off x="0" y="0"/>
              <a:ext cx="0" cy="0"/>
            </p14:xfrm>
          </p:contentPart>
        </mc:Choice>
        <mc:Fallback xmlns="">
          <p:pic>
            <p:nvPicPr>
              <p:cNvPr id="10" name="Ink 9"/>
              <p:cNvPicPr/>
              <p:nvPr/>
            </p:nvPicPr>
            <p:blipFill/>
            <p:spPr/>
          </p:pic>
        </mc:Fallback>
      </mc:AlternateContent>
    </p:spTree>
    <p:extLst>
      <p:ext uri="{BB962C8B-B14F-4D97-AF65-F5344CB8AC3E}">
        <p14:creationId xmlns:p14="http://schemas.microsoft.com/office/powerpoint/2010/main" val="843118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dirty="0"/>
          </a:p>
        </p:txBody>
      </p:sp>
    </p:spTree>
    <p:extLst>
      <p:ext uri="{BB962C8B-B14F-4D97-AF65-F5344CB8AC3E}">
        <p14:creationId xmlns:p14="http://schemas.microsoft.com/office/powerpoint/2010/main" val="3953575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555581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l" rtl="0">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102812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00BFE47A-1BB6-430C-9B10-C698441F64BC}" type="datetimeFigureOut">
              <a:rPr lang="ar-SA" smtClean="0"/>
              <a:t>11/02/1439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879167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l" rtl="0">
              <a:defRPr/>
            </a:lvl1p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00BFE47A-1BB6-430C-9B10-C698441F64BC}" type="datetimeFigureOut">
              <a:rPr lang="ar-SA" smtClean="0"/>
              <a:t>11/02/1439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8F31075-7118-4865-A64E-ACD4AD70D4C6}" type="slidenum">
              <a:rPr lang="ar-SA" smtClean="0"/>
              <a:t>‹#›</a:t>
            </a:fld>
            <a:endParaRPr lang="ar-S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963074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Date Placeholder 2"/>
          <p:cNvSpPr>
            <a:spLocks noGrp="1"/>
          </p:cNvSpPr>
          <p:nvPr>
            <p:ph type="dt" sz="half" idx="10"/>
          </p:nvPr>
        </p:nvSpPr>
        <p:spPr/>
        <p:txBody>
          <a:bodyPr/>
          <a:lstStyle/>
          <a:p>
            <a:fld id="{00BFE47A-1BB6-430C-9B10-C698441F64BC}" type="datetimeFigureOut">
              <a:rPr lang="ar-SA" smtClean="0"/>
              <a:t>11/02/1439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8F31075-7118-4865-A64E-ACD4AD70D4C6}" type="slidenum">
              <a:rPr lang="ar-SA" smtClean="0"/>
              <a:t>‹#›</a:t>
            </a:fld>
            <a:endParaRPr lang="ar-S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10218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45" name="Shape 45"/>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FE47A-1BB6-430C-9B10-C698441F64BC}" type="datetimeFigureOut">
              <a:rPr lang="ar-SA" smtClean="0"/>
              <a:t>11/02/1439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8F31075-7118-4865-A64E-ACD4AD70D4C6}" type="slidenum">
              <a:rPr lang="ar-SA" smtClean="0"/>
              <a:t>‹#›</a:t>
            </a:fld>
            <a:endParaRPr lang="ar-SA"/>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54789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lgn="l" rtl="0">
              <a:defRPr sz="3200"/>
            </a:lvl1pPr>
            <a:lvl2pPr algn="l" rtl="0">
              <a:defRPr sz="2800"/>
            </a:lvl2pPr>
            <a:lvl3pPr algn="l" rtl="0">
              <a:defRPr sz="2400"/>
            </a:lvl3pPr>
            <a:lvl4pPr algn="l" rtl="0">
              <a:defRPr sz="2000"/>
            </a:lvl4pPr>
            <a:lvl5pPr algn="l" rtl="0">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FE47A-1BB6-430C-9B10-C698441F64BC}" type="datetimeFigureOut">
              <a:rPr lang="ar-SA" smtClean="0"/>
              <a:t>11/02/1439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962798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lgn="l"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FE47A-1BB6-430C-9B10-C698441F64BC}" type="datetimeFigureOut">
              <a:rPr lang="ar-SA" smtClean="0"/>
              <a:t>11/02/1439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spTree>
    <p:extLst>
      <p:ext uri="{BB962C8B-B14F-4D97-AF65-F5344CB8AC3E}">
        <p14:creationId xmlns:p14="http://schemas.microsoft.com/office/powerpoint/2010/main" val="2765670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8625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l" rtl="0">
              <a:defRPr/>
            </a:lvl1pPr>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11/02/1439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795614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endParaRPr lang="ar-SA" dirty="0"/>
          </a:p>
        </p:txBody>
      </p:sp>
      <p:sp>
        <p:nvSpPr>
          <p:cNvPr id="12" name="Footer Placeholder 11"/>
          <p:cNvSpPr>
            <a:spLocks noGrp="1"/>
          </p:cNvSpPr>
          <p:nvPr>
            <p:ph type="ftr" sz="quarter" idx="11"/>
          </p:nvPr>
        </p:nvSpPr>
        <p:spPr/>
        <p:txBody>
          <a:bodyPr/>
          <a:lstStyle/>
          <a:p>
            <a:endParaRPr lang="ar-SA"/>
          </a:p>
        </p:txBody>
      </p:sp>
      <p:sp>
        <p:nvSpPr>
          <p:cNvPr id="13" name="Slide Number Placeholder 12"/>
          <p:cNvSpPr>
            <a:spLocks noGrp="1"/>
          </p:cNvSpPr>
          <p:nvPr>
            <p:ph type="sldNum" sz="quarter" idx="12"/>
          </p:nvPr>
        </p:nvSpPr>
        <p:spPr/>
        <p:txBody>
          <a:bodyPr/>
          <a:lstStyle/>
          <a:p>
            <a:r>
              <a:rPr lang="en-US" dirty="0"/>
              <a:t>TEAM 437</a:t>
            </a:r>
            <a:endParaRPr lang="ar-SA" dirty="0"/>
          </a:p>
        </p:txBody>
      </p:sp>
      <p:sp>
        <p:nvSpPr>
          <p:cNvPr id="16" name="Title 15"/>
          <p:cNvSpPr>
            <a:spLocks noGrp="1"/>
          </p:cNvSpPr>
          <p:nvPr>
            <p:ph type="title" hasCustomPrompt="1"/>
          </p:nvPr>
        </p:nvSpPr>
        <p:spPr>
          <a:xfrm>
            <a:off x="1065227" y="2780424"/>
            <a:ext cx="10058400" cy="1450757"/>
          </a:xfrm>
        </p:spPr>
        <p:txBody>
          <a:bodyPr/>
          <a:lstStyle>
            <a:lvl1pPr algn="l" rtl="0">
              <a:defRPr baseline="0"/>
            </a:lvl1pPr>
          </a:lstStyle>
          <a:p>
            <a:r>
              <a:rPr lang="en-US" dirty="0"/>
              <a:t>Microbiology -</a:t>
            </a:r>
            <a:endParaRPr lang="ar-SA"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pic>
        <p:nvPicPr>
          <p:cNvPr id="19" name="Picture 18"/>
          <p:cNvPicPr>
            <a:picLocks noChangeAspect="1"/>
          </p:cNvPicPr>
          <p:nvPr userDrawn="1"/>
        </p:nvPicPr>
        <p:blipFill>
          <a:blip r:embed="rId3"/>
          <a:stretch>
            <a:fillRect/>
          </a:stretch>
        </p:blipFill>
        <p:spPr>
          <a:xfrm>
            <a:off x="15" y="109669"/>
            <a:ext cx="1334752" cy="1259070"/>
          </a:xfrm>
          <a:prstGeom prst="rect">
            <a:avLst/>
          </a:prstGeom>
        </p:spPr>
      </p:pic>
      <p:sp>
        <p:nvSpPr>
          <p:cNvPr id="20" name="Subtitle 2"/>
          <p:cNvSpPr txBox="1">
            <a:spLocks/>
          </p:cNvSpPr>
          <p:nvPr userDrawn="1"/>
        </p:nvSpPr>
        <p:spPr>
          <a:xfrm>
            <a:off x="1065227" y="4402386"/>
            <a:ext cx="10058400" cy="1143000"/>
          </a:xfrm>
          <a:prstGeom prst="rect">
            <a:avLst/>
          </a:prstGeom>
        </p:spPr>
        <p:txBody>
          <a:bodyPr vert="horz" lIns="91440" tIns="45720" rIns="91440" bIns="45720" rtlCol="0">
            <a:normAutofit/>
          </a:bodyPr>
          <a:lstStyle>
            <a:lvl1pPr marL="0" indent="0" algn="l"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Team</a:t>
            </a:r>
            <a:r>
              <a:rPr lang="en-US" baseline="0" dirty="0"/>
              <a:t> 437</a:t>
            </a:r>
            <a:endParaRPr lang="en-US" dirty="0"/>
          </a:p>
        </p:txBody>
      </p:sp>
      <p:sp>
        <p:nvSpPr>
          <p:cNvPr id="22" name="TextBox 21"/>
          <p:cNvSpPr txBox="1"/>
          <p:nvPr userDrawn="1"/>
        </p:nvSpPr>
        <p:spPr>
          <a:xfrm>
            <a:off x="1065227" y="5020111"/>
            <a:ext cx="3621073" cy="1200329"/>
          </a:xfrm>
          <a:prstGeom prst="rect">
            <a:avLst/>
          </a:prstGeom>
          <a:noFill/>
        </p:spPr>
        <p:txBody>
          <a:bodyPr wrap="square" rtlCol="1">
            <a:spAutoFit/>
          </a:bodyPr>
          <a:lstStyle/>
          <a:p>
            <a:pPr algn="l"/>
            <a:r>
              <a:rPr lang="en-US" b="1" dirty="0">
                <a:solidFill>
                  <a:srgbClr val="FF0000"/>
                </a:solidFill>
              </a:rPr>
              <a:t>Red: important</a:t>
            </a:r>
          </a:p>
          <a:p>
            <a:pPr algn="l"/>
            <a:r>
              <a:rPr lang="en-US" b="1" baseline="0" dirty="0">
                <a:solidFill>
                  <a:schemeClr val="accent2"/>
                </a:solidFill>
              </a:rPr>
              <a:t>Green : doctor notes</a:t>
            </a:r>
          </a:p>
          <a:p>
            <a:pPr algn="l"/>
            <a:r>
              <a:rPr lang="en-US" b="1" baseline="0" dirty="0">
                <a:solidFill>
                  <a:schemeClr val="tx1"/>
                </a:solidFill>
              </a:rPr>
              <a:t>Black : original slides</a:t>
            </a:r>
          </a:p>
          <a:p>
            <a:pPr algn="l"/>
            <a:r>
              <a:rPr lang="en-US" b="1" baseline="0" dirty="0">
                <a:solidFill>
                  <a:schemeClr val="bg1">
                    <a:lumMod val="50000"/>
                  </a:schemeClr>
                </a:solidFill>
              </a:rPr>
              <a:t>Grey: extra information</a:t>
            </a:r>
            <a:endParaRPr lang="ar-SA" b="1" dirty="0">
              <a:solidFill>
                <a:schemeClr val="bg1">
                  <a:lumMod val="50000"/>
                </a:schemeClr>
              </a:solidFill>
            </a:endParaRPr>
          </a:p>
        </p:txBody>
      </p:sp>
      <mc:AlternateContent xmlns:mc="http://schemas.openxmlformats.org/markup-compatibility/2006" xmlns:p14="http://schemas.microsoft.com/office/powerpoint/2010/main">
        <mc:Choice Requires="p14">
          <p:contentPart p14:bwMode="auto" r:id="rId4">
            <p14:nvContentPartPr>
              <p14:cNvPr id="10" name="Ink 9"/>
              <p14:cNvContentPartPr/>
              <p14:nvPr userDrawn="1"/>
            </p14:nvContentPartPr>
            <p14:xfrm>
              <a:off x="0" y="0"/>
              <a:ext cx="0" cy="0"/>
            </p14:xfrm>
          </p:contentPart>
        </mc:Choice>
        <mc:Fallback xmlns="">
          <p:pic>
            <p:nvPicPr>
              <p:cNvPr id="10" name="Ink 9"/>
              <p:cNvPicPr/>
              <p:nvPr/>
            </p:nvPicPr>
            <p:blipFill/>
            <p:spPr/>
          </p:pic>
        </mc:Fallback>
      </mc:AlternateContent>
    </p:spTree>
    <p:extLst>
      <p:ext uri="{BB962C8B-B14F-4D97-AF65-F5344CB8AC3E}">
        <p14:creationId xmlns:p14="http://schemas.microsoft.com/office/powerpoint/2010/main" val="141336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Calibri"/>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Calibri"/>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Calibri"/>
              <a:buNone/>
              <a:defRPr sz="1600" b="0" i="0" u="none" strike="noStrike" cap="none">
                <a:solidFill>
                  <a:schemeClr val="dk1"/>
                </a:solidFill>
                <a:latin typeface="Calibri"/>
                <a:ea typeface="Calibri"/>
                <a:cs typeface="Calibri"/>
                <a:sym typeface="Calibri"/>
              </a:defRPr>
            </a:lvl5pPr>
            <a:lvl6pPr marL="2286000" marR="0" lvl="5"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Font typeface="Calibri"/>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Calibri"/>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Calibri"/>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Calibri"/>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Calibri"/>
              <a:buNone/>
              <a:defRPr sz="1600" b="0" i="0" u="none" strike="noStrike" cap="none">
                <a:solidFill>
                  <a:srgbClr val="888888"/>
                </a:solidFill>
                <a:latin typeface="Calibri"/>
                <a:ea typeface="Calibri"/>
                <a:cs typeface="Calibri"/>
                <a:sym typeface="Calibri"/>
              </a:defRPr>
            </a:lvl5pPr>
            <a:lvl6pPr marL="2286000" marR="0" lvl="5"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58" name="Shape 58"/>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66" name="Shape 66"/>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Calibri"/>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Calibri"/>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76" name="Shape 76"/>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5pPr>
            <a:lvl6pPr marL="2514600" marR="0" lvl="5"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84" name="Shape 84"/>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Char char="●"/>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Char char="○"/>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Char char="■"/>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Char char="●"/>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Char char="○"/>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15" name="Shape 15"/>
          <p:cNvPicPr preferRelativeResize="0"/>
          <p:nvPr/>
        </p:nvPicPr>
        <p:blipFill rotWithShape="1">
          <a:blip r:embed="rId13">
            <a:alphaModFix/>
          </a:blip>
          <a:srcRect/>
          <a:stretch/>
        </p:blipFill>
        <p:spPr>
          <a:xfrm>
            <a:off x="10350501" y="0"/>
            <a:ext cx="1836502" cy="14856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BFE47A-1BB6-430C-9B10-C698441F64BC}" type="datetimeFigureOut">
              <a:rPr lang="ar-SA" smtClean="0"/>
              <a:t>11/02/1439</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F31075-7118-4865-A64E-ACD4AD70D4C6}" type="slidenum">
              <a:rPr lang="ar-SA" smtClean="0"/>
              <a:t>‹#›</a:t>
            </a:fld>
            <a:endParaRPr lang="ar-SA"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9391416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r" defTabSz="914400" rtl="1"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r" defTabSz="914400" rtl="1"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BFE47A-1BB6-430C-9B10-C698441F64BC}" type="datetimeFigureOut">
              <a:rPr lang="ar-SA" smtClean="0"/>
              <a:t>11/02/1439</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F31075-7118-4865-A64E-ACD4AD70D4C6}" type="slidenum">
              <a:rPr lang="ar-SA" smtClean="0"/>
              <a:t>‹#›</a:t>
            </a:fld>
            <a:endParaRPr lang="ar-SA"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096296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yIQt3G8UDFG6xYMRhXkTk-dS54NeTfhJaPe_y0M-kjk/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nhj4I6YdVBo" TargetMode="Externa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mailto:Micro.437@hot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65227" y="2901536"/>
            <a:ext cx="10058400" cy="1450757"/>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2"/>
              </a:buClr>
              <a:buSzPct val="25000"/>
              <a:buFont typeface="Calibri"/>
              <a:buNone/>
            </a:pPr>
            <a:r>
              <a:rPr lang="en-US" sz="4400" b="0" i="0" u="none" strike="noStrike" cap="none" dirty="0">
                <a:solidFill>
                  <a:schemeClr val="dk2"/>
                </a:solidFill>
                <a:latin typeface="Calibri"/>
                <a:ea typeface="Calibri"/>
                <a:cs typeface="Calibri"/>
                <a:sym typeface="Calibri"/>
              </a:rPr>
              <a:t>Microbiology – Lecture</a:t>
            </a:r>
            <a:br>
              <a:rPr lang="en-US" sz="4400" b="0" i="0" u="none" strike="noStrike" cap="none" dirty="0">
                <a:solidFill>
                  <a:schemeClr val="dk2"/>
                </a:solidFill>
                <a:latin typeface="Calibri"/>
                <a:ea typeface="Calibri"/>
                <a:cs typeface="Calibri"/>
                <a:sym typeface="Calibri"/>
              </a:rPr>
            </a:br>
            <a:r>
              <a:rPr lang="en-US" dirty="0">
                <a:solidFill>
                  <a:schemeClr val="dk2"/>
                </a:solidFill>
              </a:rPr>
              <a:t>Host parasite relationship</a:t>
            </a:r>
            <a:endParaRPr lang="en-US" sz="4400" b="0" i="0" u="none" strike="noStrike" cap="none" dirty="0">
              <a:solidFill>
                <a:schemeClr val="dk2"/>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4146B0CD-6436-4E6A-826F-FBFE04A2209D}"/>
              </a:ext>
            </a:extLst>
          </p:cNvPr>
          <p:cNvSpPr/>
          <p:nvPr/>
        </p:nvSpPr>
        <p:spPr>
          <a:xfrm>
            <a:off x="5220393" y="5009656"/>
            <a:ext cx="6096000" cy="1116972"/>
          </a:xfrm>
          <a:prstGeom prst="rect">
            <a:avLst/>
          </a:prstGeom>
        </p:spPr>
        <p:txBody>
          <a:bodyPr>
            <a:spAutoFit/>
          </a:bodyPr>
          <a:lstStyle/>
          <a:p>
            <a:pPr algn="ct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In this link, you will find any corrections or notes unmentioned in the team's work. Please check the link below </a:t>
            </a:r>
            <a:r>
              <a:rPr lang="en-US" u="sng" dirty="0">
                <a:solidFill>
                  <a:srgbClr val="FF0000"/>
                </a:solidFill>
                <a:latin typeface="Calibri" panose="020F0502020204030204" pitchFamily="34" charset="0"/>
                <a:ea typeface="Calibri" panose="020F0502020204030204" pitchFamily="34" charset="0"/>
                <a:cs typeface="Arial" panose="020B0604020202020204" pitchFamily="34" charset="0"/>
              </a:rPr>
              <a:t>frequently.</a:t>
            </a:r>
            <a:endParaRPr lang="en-US" sz="9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https://docs.google.com/presentation/d/1yIQt3G8UDFG6xYMRhXkTk-dS54NeTfhJaPe_y0M-kjk/edit?usp=sharing</a:t>
            </a:r>
            <a:endParaRPr lang="en-US" sz="9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E4B3029-6E5D-4982-AE7C-1C64A1E80578}"/>
              </a:ext>
            </a:extLst>
          </p:cNvPr>
          <p:cNvPicPr>
            <a:picLocks noChangeAspect="1"/>
          </p:cNvPicPr>
          <p:nvPr/>
        </p:nvPicPr>
        <p:blipFill>
          <a:blip r:embed="rId4"/>
          <a:stretch>
            <a:fillRect/>
          </a:stretch>
        </p:blipFill>
        <p:spPr>
          <a:xfrm>
            <a:off x="7294577" y="1120223"/>
            <a:ext cx="3829050" cy="2247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5DCC-F45A-4857-8D5F-585130C91B19}"/>
              </a:ext>
            </a:extLst>
          </p:cNvPr>
          <p:cNvSpPr>
            <a:spLocks noGrp="1"/>
          </p:cNvSpPr>
          <p:nvPr>
            <p:ph type="title"/>
          </p:nvPr>
        </p:nvSpPr>
        <p:spPr>
          <a:xfrm>
            <a:off x="683455" y="1"/>
            <a:ext cx="10515600" cy="1012874"/>
          </a:xfrm>
        </p:spPr>
        <p:txBody>
          <a:bodyPr/>
          <a:lstStyle/>
          <a:p>
            <a:pPr algn="ctr"/>
            <a:r>
              <a:rPr lang="en-US" dirty="0">
                <a:solidFill>
                  <a:schemeClr val="tx2">
                    <a:lumMod val="50000"/>
                  </a:schemeClr>
                </a:solidFill>
              </a:rPr>
              <a:t>Tissue destruction </a:t>
            </a:r>
            <a:endParaRPr lang="ar-SA" dirty="0">
              <a:solidFill>
                <a:schemeClr val="tx2">
                  <a:lumMod val="50000"/>
                </a:schemeClr>
              </a:solidFill>
            </a:endParaRPr>
          </a:p>
        </p:txBody>
      </p:sp>
      <p:sp>
        <p:nvSpPr>
          <p:cNvPr id="3" name="Text Placeholder 2">
            <a:extLst>
              <a:ext uri="{FF2B5EF4-FFF2-40B4-BE49-F238E27FC236}">
                <a16:creationId xmlns:a16="http://schemas.microsoft.com/office/drawing/2014/main" id="{19232748-5820-4F4E-B52C-2E03CB314A17}"/>
              </a:ext>
            </a:extLst>
          </p:cNvPr>
          <p:cNvSpPr>
            <a:spLocks noGrp="1"/>
          </p:cNvSpPr>
          <p:nvPr>
            <p:ph type="body" idx="1"/>
          </p:nvPr>
        </p:nvSpPr>
        <p:spPr>
          <a:xfrm>
            <a:off x="154746" y="801858"/>
            <a:ext cx="11873132" cy="5936567"/>
          </a:xfrm>
        </p:spPr>
        <p:txBody>
          <a:bodyPr/>
          <a:lstStyle/>
          <a:p>
            <a:endParaRPr lang="ar-SA" dirty="0"/>
          </a:p>
        </p:txBody>
      </p:sp>
      <p:pic>
        <p:nvPicPr>
          <p:cNvPr id="4" name="Picture 1">
            <a:extLst>
              <a:ext uri="{FF2B5EF4-FFF2-40B4-BE49-F238E27FC236}">
                <a16:creationId xmlns:a16="http://schemas.microsoft.com/office/drawing/2014/main" id="{A17D4A80-87C6-481E-B725-6C7DD2850B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45" y="1448972"/>
            <a:ext cx="4025613" cy="27188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http://www.ppdictionary.com/bacteria/gnbac/a-b_toxin.jpg">
            <a:extLst>
              <a:ext uri="{FF2B5EF4-FFF2-40B4-BE49-F238E27FC236}">
                <a16:creationId xmlns:a16="http://schemas.microsoft.com/office/drawing/2014/main" id="{8F1303CA-37ED-413D-AC06-CF07635E1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672" y="902112"/>
            <a:ext cx="4052955" cy="271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ocw.tufts.edu/data/2/191262/191289_xlarge.jpg">
            <a:extLst>
              <a:ext uri="{FF2B5EF4-FFF2-40B4-BE49-F238E27FC236}">
                <a16:creationId xmlns:a16="http://schemas.microsoft.com/office/drawing/2014/main" id="{C6103E84-C048-49C0-BC08-C9803F606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72" y="3597984"/>
            <a:ext cx="4334585" cy="31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Oval 6">
            <a:extLst>
              <a:ext uri="{FF2B5EF4-FFF2-40B4-BE49-F238E27FC236}">
                <a16:creationId xmlns:a16="http://schemas.microsoft.com/office/drawing/2014/main" id="{20D49E0D-EADF-44A1-914E-16D640C231CA}"/>
              </a:ext>
            </a:extLst>
          </p:cNvPr>
          <p:cNvSpPr/>
          <p:nvPr/>
        </p:nvSpPr>
        <p:spPr>
          <a:xfrm>
            <a:off x="815926" y="4572000"/>
            <a:ext cx="2264899" cy="1223889"/>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Capsulated and non-capsulated bacteria</a:t>
            </a:r>
            <a:endParaRPr lang="ar-SA" dirty="0"/>
          </a:p>
        </p:txBody>
      </p:sp>
      <p:sp>
        <p:nvSpPr>
          <p:cNvPr id="8" name="Speech Bubble: Oval 7">
            <a:extLst>
              <a:ext uri="{FF2B5EF4-FFF2-40B4-BE49-F238E27FC236}">
                <a16:creationId xmlns:a16="http://schemas.microsoft.com/office/drawing/2014/main" id="{1EDCEAEB-4588-46E4-9B64-FAB4CD7CBE4A}"/>
              </a:ext>
            </a:extLst>
          </p:cNvPr>
          <p:cNvSpPr/>
          <p:nvPr/>
        </p:nvSpPr>
        <p:spPr>
          <a:xfrm>
            <a:off x="10066605" y="3109303"/>
            <a:ext cx="2264899" cy="1223889"/>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A-B Toxin</a:t>
            </a:r>
            <a:endParaRPr lang="ar-SA" dirty="0"/>
          </a:p>
        </p:txBody>
      </p:sp>
      <p:sp>
        <p:nvSpPr>
          <p:cNvPr id="9" name="Scroll: Horizontal 8">
            <a:extLst>
              <a:ext uri="{FF2B5EF4-FFF2-40B4-BE49-F238E27FC236}">
                <a16:creationId xmlns:a16="http://schemas.microsoft.com/office/drawing/2014/main" id="{788567BC-5E24-448A-963A-C4F8FD76F9C3}"/>
              </a:ext>
            </a:extLst>
          </p:cNvPr>
          <p:cNvSpPr/>
          <p:nvPr/>
        </p:nvSpPr>
        <p:spPr>
          <a:xfrm>
            <a:off x="5014452" y="2811631"/>
            <a:ext cx="2285220" cy="1298044"/>
          </a:xfrm>
          <a:prstGeom prst="horizontalScroll">
            <a:avLst/>
          </a:prstGeom>
        </p:spPr>
        <p:style>
          <a:lnRef idx="2">
            <a:schemeClr val="accent6"/>
          </a:lnRef>
          <a:fillRef idx="1">
            <a:schemeClr val="lt1"/>
          </a:fillRef>
          <a:effectRef idx="0">
            <a:schemeClr val="accent6"/>
          </a:effectRef>
          <a:fontRef idx="minor">
            <a:schemeClr val="dk1"/>
          </a:fontRef>
        </p:style>
        <p:txBody>
          <a:bodyPr rtlCol="1" anchor="ctr"/>
          <a:lstStyle/>
          <a:p>
            <a:r>
              <a:rPr lang="en-US"/>
              <a:t>A:  </a:t>
            </a:r>
            <a:r>
              <a:rPr lang="en-US" dirty="0"/>
              <a:t>Active unit</a:t>
            </a:r>
          </a:p>
          <a:p>
            <a:r>
              <a:rPr lang="en-US" dirty="0"/>
              <a:t>B: Binding unit for attachment</a:t>
            </a:r>
            <a:endParaRPr lang="ar-SA"/>
          </a:p>
        </p:txBody>
      </p:sp>
    </p:spTree>
    <p:extLst>
      <p:ext uri="{BB962C8B-B14F-4D97-AF65-F5344CB8AC3E}">
        <p14:creationId xmlns:p14="http://schemas.microsoft.com/office/powerpoint/2010/main" val="4295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D576509F-5D80-4FFD-B7A3-48F7BE58CAA2}"/>
              </a:ext>
            </a:extLst>
          </p:cNvPr>
          <p:cNvSpPr txBox="1">
            <a:spLocks noChangeArrowheads="1"/>
          </p:cNvSpPr>
          <p:nvPr/>
        </p:nvSpPr>
        <p:spPr bwMode="auto">
          <a:xfrm>
            <a:off x="2830100" y="112715"/>
            <a:ext cx="586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dirty="0">
                <a:solidFill>
                  <a:schemeClr val="tx2">
                    <a:lumMod val="50000"/>
                  </a:schemeClr>
                </a:solidFill>
                <a:latin typeface="Footlight MT Light" panose="0204060206030A020304" pitchFamily="18" charset="0"/>
                <a:cs typeface="Times New Roman" panose="02020603050405020304" pitchFamily="18" charset="0"/>
              </a:rPr>
              <a:t>Exotoxin versus Endotoxin</a:t>
            </a:r>
            <a:r>
              <a:rPr lang="en-US" altLang="en-US" dirty="0">
                <a:solidFill>
                  <a:schemeClr val="tx2">
                    <a:lumMod val="50000"/>
                  </a:schemeClr>
                </a:solidFill>
                <a:latin typeface="Footlight MT Light" panose="0204060206030A020304" pitchFamily="18" charset="0"/>
                <a:cs typeface="Times New Roman" panose="02020603050405020304" pitchFamily="18" charset="0"/>
              </a:rPr>
              <a:t> </a:t>
            </a:r>
          </a:p>
        </p:txBody>
      </p:sp>
      <p:sp>
        <p:nvSpPr>
          <p:cNvPr id="22531" name="Text Box 3">
            <a:extLst>
              <a:ext uri="{FF2B5EF4-FFF2-40B4-BE49-F238E27FC236}">
                <a16:creationId xmlns:a16="http://schemas.microsoft.com/office/drawing/2014/main" id="{7392E4D7-5562-4560-9BA1-035AA94BADED}"/>
              </a:ext>
            </a:extLst>
          </p:cNvPr>
          <p:cNvSpPr txBox="1">
            <a:spLocks noChangeArrowheads="1"/>
          </p:cNvSpPr>
          <p:nvPr/>
        </p:nvSpPr>
        <p:spPr bwMode="auto">
          <a:xfrm>
            <a:off x="603752" y="1120996"/>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Footlight MT Light" panose="0204060206030A020304" pitchFamily="18" charset="0"/>
                <a:cs typeface="Times New Roman" panose="02020603050405020304" pitchFamily="18" charset="0"/>
              </a:rPr>
              <a:t>Exotoxin </a:t>
            </a:r>
          </a:p>
        </p:txBody>
      </p:sp>
      <p:sp>
        <p:nvSpPr>
          <p:cNvPr id="22532" name="Text Box 4">
            <a:extLst>
              <a:ext uri="{FF2B5EF4-FFF2-40B4-BE49-F238E27FC236}">
                <a16:creationId xmlns:a16="http://schemas.microsoft.com/office/drawing/2014/main" id="{BC4680AA-DD45-4C36-988D-3DAA276F09E6}"/>
              </a:ext>
            </a:extLst>
          </p:cNvPr>
          <p:cNvSpPr txBox="1">
            <a:spLocks noChangeArrowheads="1"/>
          </p:cNvSpPr>
          <p:nvPr/>
        </p:nvSpPr>
        <p:spPr bwMode="auto">
          <a:xfrm>
            <a:off x="4292268" y="112099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50000"/>
              </a:spcBef>
              <a:buFontTx/>
              <a:buNone/>
            </a:pPr>
            <a:r>
              <a:rPr lang="en-US" altLang="en-US" sz="2400" b="1" dirty="0">
                <a:latin typeface="Footlight MT Light" panose="0204060206030A020304" pitchFamily="18" charset="0"/>
                <a:cs typeface="Times New Roman" panose="02020603050405020304" pitchFamily="18" charset="0"/>
              </a:rPr>
              <a:t>Endotoxin </a:t>
            </a:r>
          </a:p>
        </p:txBody>
      </p:sp>
      <p:sp>
        <p:nvSpPr>
          <p:cNvPr id="22533" name="Line 5">
            <a:extLst>
              <a:ext uri="{FF2B5EF4-FFF2-40B4-BE49-F238E27FC236}">
                <a16:creationId xmlns:a16="http://schemas.microsoft.com/office/drawing/2014/main" id="{1921CDEE-E201-417F-A636-345750C3D744}"/>
              </a:ext>
            </a:extLst>
          </p:cNvPr>
          <p:cNvSpPr>
            <a:spLocks noChangeShapeType="1"/>
          </p:cNvSpPr>
          <p:nvPr/>
        </p:nvSpPr>
        <p:spPr bwMode="auto">
          <a:xfrm>
            <a:off x="415868" y="1018736"/>
            <a:ext cx="754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2534" name="Line 6">
            <a:extLst>
              <a:ext uri="{FF2B5EF4-FFF2-40B4-BE49-F238E27FC236}">
                <a16:creationId xmlns:a16="http://schemas.microsoft.com/office/drawing/2014/main" id="{9C9B7818-53FC-48F2-8FFD-4942E7B0FC63}"/>
              </a:ext>
            </a:extLst>
          </p:cNvPr>
          <p:cNvSpPr>
            <a:spLocks noChangeShapeType="1"/>
          </p:cNvSpPr>
          <p:nvPr/>
        </p:nvSpPr>
        <p:spPr bwMode="auto">
          <a:xfrm>
            <a:off x="429941" y="1620399"/>
            <a:ext cx="754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2535" name="Line 7">
            <a:extLst>
              <a:ext uri="{FF2B5EF4-FFF2-40B4-BE49-F238E27FC236}">
                <a16:creationId xmlns:a16="http://schemas.microsoft.com/office/drawing/2014/main" id="{BC1ADD7E-C9C0-4719-AE8C-AE003335EC17}"/>
              </a:ext>
            </a:extLst>
          </p:cNvPr>
          <p:cNvSpPr>
            <a:spLocks noChangeShapeType="1"/>
          </p:cNvSpPr>
          <p:nvPr/>
        </p:nvSpPr>
        <p:spPr bwMode="auto">
          <a:xfrm flipH="1">
            <a:off x="4085889" y="1018736"/>
            <a:ext cx="3120" cy="54613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2536" name="Line 8">
            <a:extLst>
              <a:ext uri="{FF2B5EF4-FFF2-40B4-BE49-F238E27FC236}">
                <a16:creationId xmlns:a16="http://schemas.microsoft.com/office/drawing/2014/main" id="{1A5917A7-1B5A-4389-B9B0-B8DC7925563B}"/>
              </a:ext>
            </a:extLst>
          </p:cNvPr>
          <p:cNvSpPr>
            <a:spLocks noChangeShapeType="1"/>
          </p:cNvSpPr>
          <p:nvPr/>
        </p:nvSpPr>
        <p:spPr bwMode="auto">
          <a:xfrm>
            <a:off x="412775" y="6569413"/>
            <a:ext cx="754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dirty="0"/>
          </a:p>
        </p:txBody>
      </p:sp>
      <p:sp>
        <p:nvSpPr>
          <p:cNvPr id="22537" name="Text Box 9">
            <a:extLst>
              <a:ext uri="{FF2B5EF4-FFF2-40B4-BE49-F238E27FC236}">
                <a16:creationId xmlns:a16="http://schemas.microsoft.com/office/drawing/2014/main" id="{D6E7896D-766E-4B20-B7B0-79B362309F36}"/>
              </a:ext>
            </a:extLst>
          </p:cNvPr>
          <p:cNvSpPr txBox="1">
            <a:spLocks noChangeArrowheads="1"/>
          </p:cNvSpPr>
          <p:nvPr/>
        </p:nvSpPr>
        <p:spPr bwMode="auto">
          <a:xfrm>
            <a:off x="496323" y="170939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50000"/>
              </a:spcBef>
              <a:buFontTx/>
              <a:buNone/>
            </a:pPr>
            <a:r>
              <a:rPr lang="en-US" altLang="en-US" sz="2400" dirty="0">
                <a:latin typeface="Footlight MT Light" panose="0204060206030A020304" pitchFamily="18" charset="0"/>
                <a:cs typeface="Times New Roman" panose="02020603050405020304" pitchFamily="18" charset="0"/>
              </a:rPr>
              <a:t>1-  Protein</a:t>
            </a:r>
          </a:p>
        </p:txBody>
      </p:sp>
      <p:sp>
        <p:nvSpPr>
          <p:cNvPr id="22538" name="Text Box 10">
            <a:extLst>
              <a:ext uri="{FF2B5EF4-FFF2-40B4-BE49-F238E27FC236}">
                <a16:creationId xmlns:a16="http://schemas.microsoft.com/office/drawing/2014/main" id="{C4BF0BF2-0120-48A6-A1C3-5384D03AC169}"/>
              </a:ext>
            </a:extLst>
          </p:cNvPr>
          <p:cNvSpPr txBox="1">
            <a:spLocks noChangeArrowheads="1"/>
          </p:cNvSpPr>
          <p:nvPr/>
        </p:nvSpPr>
        <p:spPr bwMode="auto">
          <a:xfrm>
            <a:off x="533102" y="2238289"/>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2-  Soluble &amp; Diffusible </a:t>
            </a:r>
          </a:p>
        </p:txBody>
      </p:sp>
      <p:sp>
        <p:nvSpPr>
          <p:cNvPr id="22539" name="Text Box 11">
            <a:extLst>
              <a:ext uri="{FF2B5EF4-FFF2-40B4-BE49-F238E27FC236}">
                <a16:creationId xmlns:a16="http://schemas.microsoft.com/office/drawing/2014/main" id="{A1108F84-D230-4AE5-B233-FD7702E5740A}"/>
              </a:ext>
            </a:extLst>
          </p:cNvPr>
          <p:cNvSpPr txBox="1">
            <a:spLocks noChangeArrowheads="1"/>
          </p:cNvSpPr>
          <p:nvPr/>
        </p:nvSpPr>
        <p:spPr bwMode="auto">
          <a:xfrm>
            <a:off x="432581" y="2824307"/>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solidFill>
                  <a:srgbClr val="FF0000"/>
                </a:solidFill>
                <a:latin typeface="Footlight MT Light" pitchFamily="18" charset="0"/>
                <a:cs typeface="Times New Roman" pitchFamily="18" charset="0"/>
              </a:rPr>
              <a:t>3-  Heat Labile  </a:t>
            </a:r>
          </a:p>
        </p:txBody>
      </p:sp>
      <p:sp>
        <p:nvSpPr>
          <p:cNvPr id="22540" name="Text Box 12">
            <a:extLst>
              <a:ext uri="{FF2B5EF4-FFF2-40B4-BE49-F238E27FC236}">
                <a16:creationId xmlns:a16="http://schemas.microsoft.com/office/drawing/2014/main" id="{6AE54E0C-E76E-43B1-9951-91CD5DDC6B6E}"/>
              </a:ext>
            </a:extLst>
          </p:cNvPr>
          <p:cNvSpPr txBox="1">
            <a:spLocks noChangeArrowheads="1"/>
          </p:cNvSpPr>
          <p:nvPr/>
        </p:nvSpPr>
        <p:spPr bwMode="auto">
          <a:xfrm>
            <a:off x="406491" y="3460761"/>
            <a:ext cx="34101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4-  Pharmacologically specific action   </a:t>
            </a:r>
          </a:p>
        </p:txBody>
      </p:sp>
      <p:sp>
        <p:nvSpPr>
          <p:cNvPr id="22541" name="Text Box 13">
            <a:extLst>
              <a:ext uri="{FF2B5EF4-FFF2-40B4-BE49-F238E27FC236}">
                <a16:creationId xmlns:a16="http://schemas.microsoft.com/office/drawing/2014/main" id="{59009F7F-5BEF-41D6-9B40-5F20F53BE66D}"/>
              </a:ext>
            </a:extLst>
          </p:cNvPr>
          <p:cNvSpPr txBox="1">
            <a:spLocks noChangeArrowheads="1"/>
          </p:cNvSpPr>
          <p:nvPr/>
        </p:nvSpPr>
        <p:spPr bwMode="auto">
          <a:xfrm>
            <a:off x="420559" y="4394743"/>
            <a:ext cx="36916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latin typeface="Footlight MT Light" pitchFamily="18" charset="0"/>
                <a:cs typeface="Times New Roman" pitchFamily="18" charset="0"/>
              </a:rPr>
              <a:t>5-  High Immunogenicity</a:t>
            </a:r>
          </a:p>
        </p:txBody>
      </p:sp>
      <p:sp>
        <p:nvSpPr>
          <p:cNvPr id="22542" name="Text Box 14">
            <a:extLst>
              <a:ext uri="{FF2B5EF4-FFF2-40B4-BE49-F238E27FC236}">
                <a16:creationId xmlns:a16="http://schemas.microsoft.com/office/drawing/2014/main" id="{608012D9-5D72-464A-AB6F-B7F2325C718D}"/>
              </a:ext>
            </a:extLst>
          </p:cNvPr>
          <p:cNvSpPr txBox="1">
            <a:spLocks noChangeArrowheads="1"/>
          </p:cNvSpPr>
          <p:nvPr/>
        </p:nvSpPr>
        <p:spPr bwMode="auto">
          <a:xfrm>
            <a:off x="350220" y="5136003"/>
            <a:ext cx="360646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6</a:t>
            </a:r>
            <a:r>
              <a:rPr lang="en-US" sz="2800" dirty="0">
                <a:latin typeface="Footlight MT Light" pitchFamily="18" charset="0"/>
                <a:cs typeface="Times New Roman" pitchFamily="18" charset="0"/>
              </a:rPr>
              <a:t>- </a:t>
            </a:r>
            <a:r>
              <a:rPr lang="en-US" sz="2400" dirty="0">
                <a:latin typeface="Footlight MT Light" pitchFamily="18" charset="0"/>
                <a:cs typeface="Times New Roman" pitchFamily="18" charset="0"/>
              </a:rPr>
              <a:t>Inactivated by  Chemicals to toxoids</a:t>
            </a:r>
          </a:p>
        </p:txBody>
      </p:sp>
      <p:sp>
        <p:nvSpPr>
          <p:cNvPr id="22543" name="Text Box 15">
            <a:extLst>
              <a:ext uri="{FF2B5EF4-FFF2-40B4-BE49-F238E27FC236}">
                <a16:creationId xmlns:a16="http://schemas.microsoft.com/office/drawing/2014/main" id="{4FA308AB-B447-4908-96AE-ED90F2A45203}"/>
              </a:ext>
            </a:extLst>
          </p:cNvPr>
          <p:cNvSpPr txBox="1">
            <a:spLocks noChangeArrowheads="1"/>
          </p:cNvSpPr>
          <p:nvPr/>
        </p:nvSpPr>
        <p:spPr bwMode="auto">
          <a:xfrm>
            <a:off x="392422" y="602285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FF0000"/>
                </a:solidFill>
                <a:latin typeface="Footlight MT Light" pitchFamily="18" charset="0"/>
                <a:cs typeface="Times New Roman" pitchFamily="18" charset="0"/>
              </a:rPr>
              <a:t>7-  No Fever </a:t>
            </a:r>
          </a:p>
        </p:txBody>
      </p:sp>
      <p:sp>
        <p:nvSpPr>
          <p:cNvPr id="22544" name="Text Box 16">
            <a:extLst>
              <a:ext uri="{FF2B5EF4-FFF2-40B4-BE49-F238E27FC236}">
                <a16:creationId xmlns:a16="http://schemas.microsoft.com/office/drawing/2014/main" id="{11E6D1E3-F40A-49E2-80B8-8441D47563D5}"/>
              </a:ext>
            </a:extLst>
          </p:cNvPr>
          <p:cNvSpPr txBox="1">
            <a:spLocks noChangeArrowheads="1"/>
          </p:cNvSpPr>
          <p:nvPr/>
        </p:nvSpPr>
        <p:spPr bwMode="auto">
          <a:xfrm>
            <a:off x="4135117" y="1698616"/>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Lipopolysaccharide </a:t>
            </a:r>
          </a:p>
        </p:txBody>
      </p:sp>
      <p:sp>
        <p:nvSpPr>
          <p:cNvPr id="22545" name="Text Box 17">
            <a:extLst>
              <a:ext uri="{FF2B5EF4-FFF2-40B4-BE49-F238E27FC236}">
                <a16:creationId xmlns:a16="http://schemas.microsoft.com/office/drawing/2014/main" id="{E4F3F815-65EC-4AA4-8147-41E67A091C91}"/>
              </a:ext>
            </a:extLst>
          </p:cNvPr>
          <p:cNvSpPr txBox="1">
            <a:spLocks noChangeArrowheads="1"/>
          </p:cNvSpPr>
          <p:nvPr/>
        </p:nvSpPr>
        <p:spPr bwMode="auto">
          <a:xfrm>
            <a:off x="4180750" y="2295492"/>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Part of cell wall  </a:t>
            </a:r>
          </a:p>
        </p:txBody>
      </p:sp>
      <p:sp>
        <p:nvSpPr>
          <p:cNvPr id="22546" name="Text Box 18">
            <a:extLst>
              <a:ext uri="{FF2B5EF4-FFF2-40B4-BE49-F238E27FC236}">
                <a16:creationId xmlns:a16="http://schemas.microsoft.com/office/drawing/2014/main" id="{730E15DB-58F8-445C-BF05-564AB9167E50}"/>
              </a:ext>
            </a:extLst>
          </p:cNvPr>
          <p:cNvSpPr txBox="1">
            <a:spLocks noChangeArrowheads="1"/>
          </p:cNvSpPr>
          <p:nvPr/>
        </p:nvSpPr>
        <p:spPr bwMode="auto">
          <a:xfrm>
            <a:off x="4192617" y="286676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solidFill>
                  <a:srgbClr val="FF0000"/>
                </a:solidFill>
                <a:latin typeface="Footlight MT Light" pitchFamily="18" charset="0"/>
                <a:cs typeface="Times New Roman" pitchFamily="18" charset="0"/>
              </a:rPr>
              <a:t>Heat stable</a:t>
            </a:r>
          </a:p>
        </p:txBody>
      </p:sp>
      <p:sp>
        <p:nvSpPr>
          <p:cNvPr id="22547" name="Text Box 19">
            <a:extLst>
              <a:ext uri="{FF2B5EF4-FFF2-40B4-BE49-F238E27FC236}">
                <a16:creationId xmlns:a16="http://schemas.microsoft.com/office/drawing/2014/main" id="{78A15AC2-304A-42D0-B529-DF69197E310E}"/>
              </a:ext>
            </a:extLst>
          </p:cNvPr>
          <p:cNvSpPr txBox="1">
            <a:spLocks noChangeArrowheads="1"/>
          </p:cNvSpPr>
          <p:nvPr/>
        </p:nvSpPr>
        <p:spPr bwMode="auto">
          <a:xfrm>
            <a:off x="4222953" y="349218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Non-Specific </a:t>
            </a:r>
          </a:p>
        </p:txBody>
      </p:sp>
      <p:sp>
        <p:nvSpPr>
          <p:cNvPr id="22548" name="Text Box 20">
            <a:extLst>
              <a:ext uri="{FF2B5EF4-FFF2-40B4-BE49-F238E27FC236}">
                <a16:creationId xmlns:a16="http://schemas.microsoft.com/office/drawing/2014/main" id="{ADB94D12-822A-44B5-8817-6672577C399B}"/>
              </a:ext>
            </a:extLst>
          </p:cNvPr>
          <p:cNvSpPr txBox="1">
            <a:spLocks noChangeArrowheads="1"/>
          </p:cNvSpPr>
          <p:nvPr/>
        </p:nvSpPr>
        <p:spPr bwMode="auto">
          <a:xfrm>
            <a:off x="4241408" y="440618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Low Immunogenicity  </a:t>
            </a:r>
          </a:p>
        </p:txBody>
      </p:sp>
      <p:sp>
        <p:nvSpPr>
          <p:cNvPr id="22549" name="Text Box 21">
            <a:extLst>
              <a:ext uri="{FF2B5EF4-FFF2-40B4-BE49-F238E27FC236}">
                <a16:creationId xmlns:a16="http://schemas.microsoft.com/office/drawing/2014/main" id="{497E58B7-DE92-44F0-A212-86087D49450F}"/>
              </a:ext>
            </a:extLst>
          </p:cNvPr>
          <p:cNvSpPr txBox="1">
            <a:spLocks noChangeArrowheads="1"/>
          </p:cNvSpPr>
          <p:nvPr/>
        </p:nvSpPr>
        <p:spPr bwMode="auto">
          <a:xfrm>
            <a:off x="4269545" y="512733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latin typeface="Footlight MT Light" pitchFamily="18" charset="0"/>
                <a:cs typeface="Times New Roman" pitchFamily="18" charset="0"/>
              </a:rPr>
              <a:t>Do not form toxoids</a:t>
            </a:r>
          </a:p>
        </p:txBody>
      </p:sp>
      <p:sp>
        <p:nvSpPr>
          <p:cNvPr id="22550" name="Text Box 22">
            <a:extLst>
              <a:ext uri="{FF2B5EF4-FFF2-40B4-BE49-F238E27FC236}">
                <a16:creationId xmlns:a16="http://schemas.microsoft.com/office/drawing/2014/main" id="{B7429F28-0A4D-4910-AE58-852D0250F42F}"/>
              </a:ext>
            </a:extLst>
          </p:cNvPr>
          <p:cNvSpPr txBox="1">
            <a:spLocks noChangeArrowheads="1"/>
          </p:cNvSpPr>
          <p:nvPr/>
        </p:nvSpPr>
        <p:spPr bwMode="auto">
          <a:xfrm>
            <a:off x="4297682" y="6000647"/>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r>
              <a:rPr lang="en-US" sz="2400" dirty="0">
                <a:solidFill>
                  <a:srgbClr val="FF0000"/>
                </a:solidFill>
                <a:latin typeface="Footlight MT Light" pitchFamily="18" charset="0"/>
                <a:cs typeface="Times New Roman" pitchFamily="18" charset="0"/>
              </a:rPr>
              <a:t>Induce</a:t>
            </a:r>
            <a:r>
              <a:rPr lang="en-US" sz="2400" dirty="0">
                <a:latin typeface="Footlight MT Light" pitchFamily="18" charset="0"/>
                <a:cs typeface="Times New Roman" pitchFamily="18" charset="0"/>
              </a:rPr>
              <a:t> </a:t>
            </a:r>
            <a:r>
              <a:rPr lang="en-US" sz="2400" dirty="0">
                <a:solidFill>
                  <a:srgbClr val="FF0000"/>
                </a:solidFill>
                <a:latin typeface="Footlight MT Light" pitchFamily="18" charset="0"/>
                <a:cs typeface="Times New Roman" pitchFamily="18" charset="0"/>
              </a:rPr>
              <a:t>Fever</a:t>
            </a:r>
            <a:r>
              <a:rPr lang="en-US" sz="2400" dirty="0">
                <a:latin typeface="Footlight MT Light" pitchFamily="18" charset="0"/>
                <a:cs typeface="Times New Roman" pitchFamily="18" charset="0"/>
              </a:rPr>
              <a:t> </a:t>
            </a:r>
          </a:p>
        </p:txBody>
      </p:sp>
      <p:cxnSp>
        <p:nvCxnSpPr>
          <p:cNvPr id="3" name="Straight Connector 2">
            <a:extLst>
              <a:ext uri="{FF2B5EF4-FFF2-40B4-BE49-F238E27FC236}">
                <a16:creationId xmlns:a16="http://schemas.microsoft.com/office/drawing/2014/main" id="{4CE955AC-A3C0-4531-B311-EF2CE7C6A24B}"/>
              </a:ext>
            </a:extLst>
          </p:cNvPr>
          <p:cNvCxnSpPr>
            <a:cxnSpLocks/>
          </p:cNvCxnSpPr>
          <p:nvPr/>
        </p:nvCxnSpPr>
        <p:spPr>
          <a:xfrm flipV="1">
            <a:off x="456023" y="2155816"/>
            <a:ext cx="7503650" cy="2707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B10DCA1-D34F-4731-8122-E009939D25D4}"/>
              </a:ext>
            </a:extLst>
          </p:cNvPr>
          <p:cNvCxnSpPr>
            <a:cxnSpLocks/>
          </p:cNvCxnSpPr>
          <p:nvPr/>
        </p:nvCxnSpPr>
        <p:spPr>
          <a:xfrm>
            <a:off x="456023" y="2737691"/>
            <a:ext cx="7517718" cy="1946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E5164A8-89DF-4441-AA76-863C0C6006AC}"/>
              </a:ext>
            </a:extLst>
          </p:cNvPr>
          <p:cNvCxnSpPr>
            <a:cxnSpLocks/>
          </p:cNvCxnSpPr>
          <p:nvPr/>
        </p:nvCxnSpPr>
        <p:spPr>
          <a:xfrm>
            <a:off x="496323" y="3351264"/>
            <a:ext cx="7477418"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1E2743B-2650-4DBE-A29D-98F91F2F7DB4}"/>
              </a:ext>
            </a:extLst>
          </p:cNvPr>
          <p:cNvCxnSpPr>
            <a:cxnSpLocks/>
          </p:cNvCxnSpPr>
          <p:nvPr/>
        </p:nvCxnSpPr>
        <p:spPr>
          <a:xfrm>
            <a:off x="456023" y="4270375"/>
            <a:ext cx="7461446"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0B008B8-A82E-4AC3-A8B7-71B88EBE043E}"/>
              </a:ext>
            </a:extLst>
          </p:cNvPr>
          <p:cNvCxnSpPr>
            <a:cxnSpLocks/>
          </p:cNvCxnSpPr>
          <p:nvPr/>
        </p:nvCxnSpPr>
        <p:spPr>
          <a:xfrm>
            <a:off x="371618" y="5014789"/>
            <a:ext cx="7545851"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BB72DEA-CF99-47EF-9236-D637727F1D84}"/>
              </a:ext>
            </a:extLst>
          </p:cNvPr>
          <p:cNvCxnSpPr>
            <a:cxnSpLocks/>
          </p:cNvCxnSpPr>
          <p:nvPr/>
        </p:nvCxnSpPr>
        <p:spPr>
          <a:xfrm>
            <a:off x="496323" y="5933497"/>
            <a:ext cx="7421146" cy="0"/>
          </a:xfrm>
          <a:prstGeom prst="line">
            <a:avLst/>
          </a:prstGeom>
        </p:spPr>
        <p:style>
          <a:lnRef idx="1">
            <a:schemeClr val="dk1"/>
          </a:lnRef>
          <a:fillRef idx="0">
            <a:schemeClr val="dk1"/>
          </a:fillRef>
          <a:effectRef idx="0">
            <a:schemeClr val="dk1"/>
          </a:effectRef>
          <a:fontRef idx="minor">
            <a:schemeClr val="tx1"/>
          </a:fontRef>
        </p:style>
      </p:cxnSp>
      <p:sp>
        <p:nvSpPr>
          <p:cNvPr id="38" name="Line 7">
            <a:extLst>
              <a:ext uri="{FF2B5EF4-FFF2-40B4-BE49-F238E27FC236}">
                <a16:creationId xmlns:a16="http://schemas.microsoft.com/office/drawing/2014/main" id="{B68E0173-6D36-47AE-8E09-CD42DCC7A282}"/>
              </a:ext>
            </a:extLst>
          </p:cNvPr>
          <p:cNvSpPr>
            <a:spLocks noChangeShapeType="1"/>
          </p:cNvSpPr>
          <p:nvPr/>
        </p:nvSpPr>
        <p:spPr bwMode="auto">
          <a:xfrm flipH="1">
            <a:off x="7917469" y="996528"/>
            <a:ext cx="10038" cy="55728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39" name="Line 7">
            <a:extLst>
              <a:ext uri="{FF2B5EF4-FFF2-40B4-BE49-F238E27FC236}">
                <a16:creationId xmlns:a16="http://schemas.microsoft.com/office/drawing/2014/main" id="{8CD78913-E0BA-4821-82AF-1EB707BA212E}"/>
              </a:ext>
            </a:extLst>
          </p:cNvPr>
          <p:cNvSpPr>
            <a:spLocks noChangeShapeType="1"/>
          </p:cNvSpPr>
          <p:nvPr/>
        </p:nvSpPr>
        <p:spPr bwMode="auto">
          <a:xfrm flipH="1">
            <a:off x="432621" y="1040945"/>
            <a:ext cx="10038" cy="55728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pic>
        <p:nvPicPr>
          <p:cNvPr id="43" name="Picture 2" descr="http://classes.midlandstech.edu/carterp/Courses/bio225/chap04/04-13c_BactCellWall_1.jpg">
            <a:extLst>
              <a:ext uri="{FF2B5EF4-FFF2-40B4-BE49-F238E27FC236}">
                <a16:creationId xmlns:a16="http://schemas.microsoft.com/office/drawing/2014/main" id="{5E363AFB-5CB0-4180-8492-1A3EB4366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149" y="1155618"/>
            <a:ext cx="4251671" cy="257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BA05B4-CFEF-4463-8451-AD222F77D7A4}"/>
              </a:ext>
            </a:extLst>
          </p:cNvPr>
          <p:cNvSpPr txBox="1"/>
          <p:nvPr/>
        </p:nvSpPr>
        <p:spPr>
          <a:xfrm>
            <a:off x="8697500" y="720519"/>
            <a:ext cx="1336431" cy="307777"/>
          </a:xfrm>
          <a:prstGeom prst="rect">
            <a:avLst/>
          </a:prstGeom>
          <a:noFill/>
        </p:spPr>
        <p:txBody>
          <a:bodyPr wrap="square" rtlCol="1">
            <a:spAutoFit/>
          </a:bodyPr>
          <a:lstStyle/>
          <a:p>
            <a:r>
              <a:rPr lang="en-US" dirty="0"/>
              <a:t>Endotoxin</a:t>
            </a:r>
            <a:endParaRPr lang="ar-SA" dirty="0"/>
          </a:p>
        </p:txBody>
      </p:sp>
      <p:cxnSp>
        <p:nvCxnSpPr>
          <p:cNvPr id="5" name="Straight Arrow Connector 4">
            <a:extLst>
              <a:ext uri="{FF2B5EF4-FFF2-40B4-BE49-F238E27FC236}">
                <a16:creationId xmlns:a16="http://schemas.microsoft.com/office/drawing/2014/main" id="{F50ACE9C-344A-4337-A542-B1AD423A057B}"/>
              </a:ext>
            </a:extLst>
          </p:cNvPr>
          <p:cNvCxnSpPr>
            <a:cxnSpLocks/>
          </p:cNvCxnSpPr>
          <p:nvPr/>
        </p:nvCxnSpPr>
        <p:spPr>
          <a:xfrm>
            <a:off x="9119008" y="996528"/>
            <a:ext cx="334813" cy="159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2F669010-8C7D-4521-B95F-2C09AEAD9611}"/>
              </a:ext>
            </a:extLst>
          </p:cNvPr>
          <p:cNvSpPr>
            <a:spLocks noGrp="1"/>
          </p:cNvSpPr>
          <p:nvPr>
            <p:ph type="title"/>
          </p:nvPr>
        </p:nvSpPr>
        <p:spPr>
          <a:xfrm>
            <a:off x="7984704" y="3731490"/>
            <a:ext cx="2523639" cy="398487"/>
          </a:xfrm>
        </p:spPr>
        <p:txBody>
          <a:bodyPr/>
          <a:lstStyle/>
          <a:p>
            <a:pPr eaLnBrk="1" hangingPunct="1"/>
            <a:r>
              <a:rPr lang="en-US" altLang="ar-SA" sz="1600" dirty="0"/>
              <a:t>Exotoxin</a:t>
            </a:r>
          </a:p>
        </p:txBody>
      </p:sp>
      <p:pic>
        <p:nvPicPr>
          <p:cNvPr id="37" name="Picture 2" descr="http://t2.gstatic.com/images?q=tbn:ANd9GcQ41YNZesQ84kAJVAwVlPTVztwaxysb8xfKa-ommX9uu4SxQ-xH4cG1C2v1mg">
            <a:extLst>
              <a:ext uri="{FF2B5EF4-FFF2-40B4-BE49-F238E27FC236}">
                <a16:creationId xmlns:a16="http://schemas.microsoft.com/office/drawing/2014/main" id="{13E49D03-8431-4074-9BA2-02D4AD264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633" y="4055249"/>
            <a:ext cx="2239909" cy="210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classconnection.s3.amazonaws.com/54821/flashcards/771048/jpg/snapshot-2010-12-15-21-44-35.jpg">
            <a:extLst>
              <a:ext uri="{FF2B5EF4-FFF2-40B4-BE49-F238E27FC236}">
                <a16:creationId xmlns:a16="http://schemas.microsoft.com/office/drawing/2014/main" id="{ACE101C5-0350-4D00-8FD2-9CAB5BF2E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6323" y="3993367"/>
            <a:ext cx="2534968" cy="242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85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4FED-E695-4792-8ECE-41EC7F3133F4}"/>
              </a:ext>
            </a:extLst>
          </p:cNvPr>
          <p:cNvSpPr>
            <a:spLocks noGrp="1"/>
          </p:cNvSpPr>
          <p:nvPr>
            <p:ph type="title"/>
          </p:nvPr>
        </p:nvSpPr>
        <p:spPr>
          <a:xfrm>
            <a:off x="683455" y="196314"/>
            <a:ext cx="10515600" cy="591478"/>
          </a:xfrm>
        </p:spPr>
        <p:txBody>
          <a:bodyPr/>
          <a:lstStyle/>
          <a:p>
            <a:pPr algn="ctr"/>
            <a:r>
              <a:rPr lang="en-US" dirty="0">
                <a:solidFill>
                  <a:schemeClr val="tx2">
                    <a:lumMod val="50000"/>
                  </a:schemeClr>
                </a:solidFill>
              </a:rPr>
              <a:t>Koch’s Postulates</a:t>
            </a:r>
            <a:endParaRPr lang="ar-SA" dirty="0">
              <a:solidFill>
                <a:schemeClr val="tx2">
                  <a:lumMod val="50000"/>
                </a:schemeClr>
              </a:solidFill>
            </a:endParaRPr>
          </a:p>
        </p:txBody>
      </p:sp>
      <p:sp>
        <p:nvSpPr>
          <p:cNvPr id="3" name="Text Placeholder 2">
            <a:extLst>
              <a:ext uri="{FF2B5EF4-FFF2-40B4-BE49-F238E27FC236}">
                <a16:creationId xmlns:a16="http://schemas.microsoft.com/office/drawing/2014/main" id="{27F55F35-1413-48BD-9CED-4A243FD431A6}"/>
              </a:ext>
            </a:extLst>
          </p:cNvPr>
          <p:cNvSpPr>
            <a:spLocks noGrp="1"/>
          </p:cNvSpPr>
          <p:nvPr>
            <p:ph type="body" idx="1"/>
          </p:nvPr>
        </p:nvSpPr>
        <p:spPr>
          <a:xfrm>
            <a:off x="0" y="1181686"/>
            <a:ext cx="12192000" cy="5676314"/>
          </a:xfrm>
        </p:spPr>
        <p:txBody>
          <a:bodyPr/>
          <a:lstStyle/>
          <a:p>
            <a:endParaRPr lang="ar-SA" dirty="0"/>
          </a:p>
        </p:txBody>
      </p:sp>
      <p:sp>
        <p:nvSpPr>
          <p:cNvPr id="4" name="Scroll: Horizontal 3">
            <a:extLst>
              <a:ext uri="{FF2B5EF4-FFF2-40B4-BE49-F238E27FC236}">
                <a16:creationId xmlns:a16="http://schemas.microsoft.com/office/drawing/2014/main" id="{E015DD13-FE33-4766-9DB8-C4CE6BEFDEDE}"/>
              </a:ext>
            </a:extLst>
          </p:cNvPr>
          <p:cNvSpPr/>
          <p:nvPr/>
        </p:nvSpPr>
        <p:spPr>
          <a:xfrm>
            <a:off x="4754880" y="3151163"/>
            <a:ext cx="3221502" cy="1617785"/>
          </a:xfrm>
          <a:prstGeom prst="horizontalScroll">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a:t>For a microorganism to be accepted as the cause of an infectious disease it must satisfy all or most of these criteria:</a:t>
            </a:r>
          </a:p>
        </p:txBody>
      </p:sp>
      <p:sp>
        <p:nvSpPr>
          <p:cNvPr id="5" name="Scroll: Horizontal 4">
            <a:extLst>
              <a:ext uri="{FF2B5EF4-FFF2-40B4-BE49-F238E27FC236}">
                <a16:creationId xmlns:a16="http://schemas.microsoft.com/office/drawing/2014/main" id="{71800BBB-38DF-437D-9880-2852DB68E1F8}"/>
              </a:ext>
            </a:extLst>
          </p:cNvPr>
          <p:cNvSpPr/>
          <p:nvPr/>
        </p:nvSpPr>
        <p:spPr>
          <a:xfrm>
            <a:off x="8473440" y="1941340"/>
            <a:ext cx="3221502" cy="1617785"/>
          </a:xfrm>
          <a:prstGeom prst="horizontalScroll">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c) The organisms should reproduce the disease 	in other susceptible animal hosts.</a:t>
            </a:r>
          </a:p>
          <a:p>
            <a:pPr algn="ctr"/>
            <a:endParaRPr lang="en-US" dirty="0"/>
          </a:p>
          <a:p>
            <a:pPr algn="ctr"/>
            <a:endParaRPr lang="en-US" dirty="0"/>
          </a:p>
        </p:txBody>
      </p:sp>
      <p:sp>
        <p:nvSpPr>
          <p:cNvPr id="6" name="Scroll: Horizontal 5">
            <a:extLst>
              <a:ext uri="{FF2B5EF4-FFF2-40B4-BE49-F238E27FC236}">
                <a16:creationId xmlns:a16="http://schemas.microsoft.com/office/drawing/2014/main" id="{FB539AC3-726A-4875-9DD4-617102768FE2}"/>
              </a:ext>
            </a:extLst>
          </p:cNvPr>
          <p:cNvSpPr/>
          <p:nvPr/>
        </p:nvSpPr>
        <p:spPr>
          <a:xfrm>
            <a:off x="683455" y="1941341"/>
            <a:ext cx="3574367" cy="1617785"/>
          </a:xfrm>
          <a:prstGeom prst="horizontalScroll">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a) The organism must be found in all cases of the disease and its distribution in the body must correspond to that of the lesions observed in the host.</a:t>
            </a:r>
          </a:p>
        </p:txBody>
      </p:sp>
      <p:sp>
        <p:nvSpPr>
          <p:cNvPr id="7" name="Scroll: Horizontal 6">
            <a:extLst>
              <a:ext uri="{FF2B5EF4-FFF2-40B4-BE49-F238E27FC236}">
                <a16:creationId xmlns:a16="http://schemas.microsoft.com/office/drawing/2014/main" id="{0D37393C-374F-4807-A0E3-2273D3813C4E}"/>
              </a:ext>
            </a:extLst>
          </p:cNvPr>
          <p:cNvSpPr/>
          <p:nvPr/>
        </p:nvSpPr>
        <p:spPr>
          <a:xfrm>
            <a:off x="7997483" y="4763671"/>
            <a:ext cx="3221502" cy="1617785"/>
          </a:xfrm>
          <a:prstGeom prst="horizontalScroll">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d) Antibodies to the disease usually develop in the course of the disease.</a:t>
            </a:r>
          </a:p>
        </p:txBody>
      </p:sp>
      <p:sp>
        <p:nvSpPr>
          <p:cNvPr id="8" name="Scroll: Horizontal 7">
            <a:extLst>
              <a:ext uri="{FF2B5EF4-FFF2-40B4-BE49-F238E27FC236}">
                <a16:creationId xmlns:a16="http://schemas.microsoft.com/office/drawing/2014/main" id="{FDA807B2-82EC-4D38-BF70-C2CD660EDC8B}"/>
              </a:ext>
            </a:extLst>
          </p:cNvPr>
          <p:cNvSpPr/>
          <p:nvPr/>
        </p:nvSpPr>
        <p:spPr>
          <a:xfrm>
            <a:off x="182881" y="4562622"/>
            <a:ext cx="4187484" cy="2295378"/>
          </a:xfrm>
          <a:prstGeom prst="horizontalScroll">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b) The organism should be cultured in pure culture from all cases of the disease. 	</a:t>
            </a:r>
          </a:p>
          <a:p>
            <a:pPr algn="ctr"/>
            <a:r>
              <a:rPr lang="en-US" dirty="0"/>
              <a:t>N.B. Some organisms are yet to be cultured in the lab. </a:t>
            </a:r>
          </a:p>
          <a:p>
            <a:pPr algn="ctr"/>
            <a:endParaRPr lang="en-US" dirty="0"/>
          </a:p>
          <a:p>
            <a:pPr algn="ctr"/>
            <a:r>
              <a:rPr lang="pt-BR" dirty="0"/>
              <a:t>e.g.  Treponema pallidum, M. leprae.</a:t>
            </a:r>
          </a:p>
          <a:p>
            <a:pPr algn="ctr"/>
            <a:endParaRPr lang="en-US" dirty="0"/>
          </a:p>
        </p:txBody>
      </p:sp>
      <p:cxnSp>
        <p:nvCxnSpPr>
          <p:cNvPr id="10" name="Straight Arrow Connector 9">
            <a:extLst>
              <a:ext uri="{FF2B5EF4-FFF2-40B4-BE49-F238E27FC236}">
                <a16:creationId xmlns:a16="http://schemas.microsoft.com/office/drawing/2014/main" id="{3920B4F6-E295-4CFA-87E7-A5A7135DE3AA}"/>
              </a:ext>
            </a:extLst>
          </p:cNvPr>
          <p:cNvCxnSpPr/>
          <p:nvPr/>
        </p:nvCxnSpPr>
        <p:spPr>
          <a:xfrm flipH="1" flipV="1">
            <a:off x="4257822" y="3151163"/>
            <a:ext cx="497058" cy="29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B23891-00E3-48EA-B50A-267DEFEB69BD}"/>
              </a:ext>
            </a:extLst>
          </p:cNvPr>
          <p:cNvCxnSpPr>
            <a:cxnSpLocks/>
          </p:cNvCxnSpPr>
          <p:nvPr/>
        </p:nvCxnSpPr>
        <p:spPr>
          <a:xfrm flipV="1">
            <a:off x="7997483" y="3079654"/>
            <a:ext cx="454856" cy="366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F21094-D9C9-44E6-B691-520C8F666842}"/>
              </a:ext>
            </a:extLst>
          </p:cNvPr>
          <p:cNvCxnSpPr>
            <a:cxnSpLocks/>
          </p:cNvCxnSpPr>
          <p:nvPr/>
        </p:nvCxnSpPr>
        <p:spPr>
          <a:xfrm>
            <a:off x="7882597" y="4562622"/>
            <a:ext cx="522849" cy="370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177C8BC-857D-49AA-B41C-21C6E72376EB}"/>
              </a:ext>
            </a:extLst>
          </p:cNvPr>
          <p:cNvCxnSpPr>
            <a:cxnSpLocks/>
          </p:cNvCxnSpPr>
          <p:nvPr/>
        </p:nvCxnSpPr>
        <p:spPr>
          <a:xfrm flipH="1">
            <a:off x="4368019" y="4697437"/>
            <a:ext cx="386861" cy="23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8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586A-1C95-43FA-AE1B-FD87291559F0}"/>
              </a:ext>
            </a:extLst>
          </p:cNvPr>
          <p:cNvSpPr>
            <a:spLocks noGrp="1"/>
          </p:cNvSpPr>
          <p:nvPr>
            <p:ph type="title"/>
          </p:nvPr>
        </p:nvSpPr>
        <p:spPr/>
        <p:txBody>
          <a:bodyPr/>
          <a:lstStyle/>
          <a:p>
            <a:pPr algn="ctr"/>
            <a:r>
              <a:rPr lang="en-US" dirty="0">
                <a:solidFill>
                  <a:srgbClr val="E2DFCC">
                    <a:lumMod val="50000"/>
                  </a:srgbClr>
                </a:solidFill>
              </a:rPr>
              <a:t>Koch’s Postulates</a:t>
            </a:r>
            <a:endParaRPr lang="ar-SA" dirty="0"/>
          </a:p>
        </p:txBody>
      </p:sp>
      <p:pic>
        <p:nvPicPr>
          <p:cNvPr id="4" name="Picture 3">
            <a:extLst>
              <a:ext uri="{FF2B5EF4-FFF2-40B4-BE49-F238E27FC236}">
                <a16:creationId xmlns:a16="http://schemas.microsoft.com/office/drawing/2014/main" id="{06E26A35-0041-4F04-8247-CB90EB6E3C9E}"/>
              </a:ext>
            </a:extLst>
          </p:cNvPr>
          <p:cNvPicPr>
            <a:picLocks noChangeAspect="1"/>
          </p:cNvPicPr>
          <p:nvPr/>
        </p:nvPicPr>
        <p:blipFill>
          <a:blip r:embed="rId2"/>
          <a:stretch>
            <a:fillRect/>
          </a:stretch>
        </p:blipFill>
        <p:spPr>
          <a:xfrm>
            <a:off x="237378" y="1360810"/>
            <a:ext cx="6191556" cy="4816153"/>
          </a:xfrm>
          <a:prstGeom prst="rect">
            <a:avLst/>
          </a:prstGeom>
        </p:spPr>
      </p:pic>
      <p:sp>
        <p:nvSpPr>
          <p:cNvPr id="3" name="Text Placeholder 2">
            <a:extLst>
              <a:ext uri="{FF2B5EF4-FFF2-40B4-BE49-F238E27FC236}">
                <a16:creationId xmlns:a16="http://schemas.microsoft.com/office/drawing/2014/main" id="{0B9871AA-6013-4B69-9C4E-D27A1BAC5023}"/>
              </a:ext>
            </a:extLst>
          </p:cNvPr>
          <p:cNvSpPr>
            <a:spLocks noGrp="1"/>
          </p:cNvSpPr>
          <p:nvPr>
            <p:ph type="body" idx="1"/>
          </p:nvPr>
        </p:nvSpPr>
        <p:spPr>
          <a:xfrm>
            <a:off x="480932" y="1825625"/>
            <a:ext cx="10515600" cy="4351338"/>
          </a:xfrm>
        </p:spPr>
        <p:txBody>
          <a:bodyPr/>
          <a:lstStyle/>
          <a:p>
            <a:endParaRPr lang="ar-SA" dirty="0"/>
          </a:p>
        </p:txBody>
      </p:sp>
      <p:pic>
        <p:nvPicPr>
          <p:cNvPr id="5" name="Picture 2" descr="نتيجة بحث الصور عن ‪Koch's postulates‬‏">
            <a:extLst>
              <a:ext uri="{FF2B5EF4-FFF2-40B4-BE49-F238E27FC236}">
                <a16:creationId xmlns:a16="http://schemas.microsoft.com/office/drawing/2014/main" id="{A0046517-E116-4100-9833-EDA932F44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86" y="1690688"/>
            <a:ext cx="5719714" cy="433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62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AC88-4300-4B3B-B122-555D42A20FBC}"/>
              </a:ext>
            </a:extLst>
          </p:cNvPr>
          <p:cNvSpPr>
            <a:spLocks noGrp="1"/>
          </p:cNvSpPr>
          <p:nvPr>
            <p:ph type="title"/>
          </p:nvPr>
        </p:nvSpPr>
        <p:spPr/>
        <p:txBody>
          <a:bodyPr/>
          <a:lstStyle/>
          <a:p>
            <a:endParaRPr lang="ar-SA"/>
          </a:p>
        </p:txBody>
      </p:sp>
      <p:sp>
        <p:nvSpPr>
          <p:cNvPr id="3" name="Text Placeholder 2">
            <a:extLst>
              <a:ext uri="{FF2B5EF4-FFF2-40B4-BE49-F238E27FC236}">
                <a16:creationId xmlns:a16="http://schemas.microsoft.com/office/drawing/2014/main" id="{8270C424-4433-4B09-B9B7-84430BBA9445}"/>
              </a:ext>
            </a:extLst>
          </p:cNvPr>
          <p:cNvSpPr>
            <a:spLocks noGrp="1"/>
          </p:cNvSpPr>
          <p:nvPr>
            <p:ph type="body" idx="1"/>
          </p:nvPr>
        </p:nvSpPr>
        <p:spPr>
          <a:xfrm>
            <a:off x="608012" y="1825625"/>
            <a:ext cx="10515600" cy="4351338"/>
          </a:xfrm>
        </p:spPr>
        <p:txBody>
          <a:bodyPr/>
          <a:lstStyle/>
          <a:p>
            <a:endParaRPr lang="ar-SA" dirty="0"/>
          </a:p>
        </p:txBody>
      </p:sp>
      <p:pic>
        <p:nvPicPr>
          <p:cNvPr id="1026" name="Picture 2" descr="https://attachment.outlook.office.net/owa/ali.9248@hotmail.com/service.svc/s/GetAttachmentThumbnail?id=AQMkADAwATZiZmYAZC1mMTUxLTRhYQEtMDACLTAwCgBGAAADXSld%2BX4htkGRaCeNKf2d%2BQcA0BwZJ7wSu060rZc2%2Fgnh0gAAAgEMAAAA0BwZJ7wSu060rZc2%2Fgnh0gABIEaDWwAAAAESABAAvTlri0sBIEqW0W%2BnPZFIZA%3D%3D&amp;thumbnailType=2&amp;X-OWA-CANARY=MYw3jKs1OkWf7ZB-vaGfbpA-UinjG9UY_soQwXpRliSTBAlp2fjpMYrdF-dhY7_aCGp3znOWJOM.&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QwNDg2MzY1ODZcIixcInB1aWRcIjpcIjE4OTk5NDcyNTY1MzE2MjZcIixcIm9pZFwiOlwiMDAwNmJmZmQtZjE1MS00YWFh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k2MjI3MCwibmJmIjoxNTA4OTYxNjcwfQ.C_U3u0rwnnLqyrl_zdgjsDrn-qOeCRGCfoUnl7tCTfMUlpQwCXD_CBfTZJMFBtYnxDT8VK0lCBH-GFsTR23q1if72g2D0mROma79JqSDwTcOlCXq0QnztOTP7jyUJqe6aXaBQZKIXvFtE4ot4TnkOv_TAQQVRG9XGGJWPVb-0ffTa4hdLzDh2QYaengupKBmOsBcHqaQ2isivzmdLz8ov8AMi2mZytTjbMPjg4-6wPe9esLecfo2zvWz7kVab_lNjBnqqH-Oj6EXzD-aBjjBIFrzEZEfVbCaK9mEaQ2eUKtqb65P02LFNwiQgFlasz43O3Ixn37lXKdB4Ly6W_3u2Q&amp;owa=outlook.live.com&amp;isc=1">
            <a:extLst>
              <a:ext uri="{FF2B5EF4-FFF2-40B4-BE49-F238E27FC236}">
                <a16:creationId xmlns:a16="http://schemas.microsoft.com/office/drawing/2014/main" id="{EAB9BFA0-C0D1-4328-928A-8F2E2E148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055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ar-SA" b="1" dirty="0">
                <a:solidFill>
                  <a:schemeClr val="bg2">
                    <a:lumMod val="75000"/>
                  </a:schemeClr>
                </a:solidFill>
                <a:latin typeface="Baskerville Old Face" panose="02020602080505020303" pitchFamily="18" charset="0"/>
              </a:rPr>
              <a:t>Questions</a:t>
            </a:r>
            <a:endParaRPr lang="ar-SA" dirty="0"/>
          </a:p>
        </p:txBody>
      </p:sp>
      <p:sp>
        <p:nvSpPr>
          <p:cNvPr id="3" name="Content Placeholder 2"/>
          <p:cNvSpPr>
            <a:spLocks noGrp="1"/>
          </p:cNvSpPr>
          <p:nvPr>
            <p:ph idx="1"/>
          </p:nvPr>
        </p:nvSpPr>
        <p:spPr>
          <a:xfrm>
            <a:off x="447136" y="1641595"/>
            <a:ext cx="10515600" cy="4351338"/>
          </a:xfrm>
        </p:spPr>
        <p:txBody>
          <a:bodyPr>
            <a:normAutofit/>
          </a:bodyPr>
          <a:lstStyle/>
          <a:p>
            <a:pPr lvl="0" algn="l" rtl="0"/>
            <a:endParaRPr lang="ar-SA" dirty="0">
              <a:latin typeface="Baskerville Old Face" panose="02020602080505020303" pitchFamily="18" charset="0"/>
            </a:endParaRPr>
          </a:p>
          <a:p>
            <a:r>
              <a:rPr lang="en-GB" sz="1400" b="1" dirty="0"/>
              <a:t>1-Refers to a microorganism having the capacity to cause disease in a particular host? </a:t>
            </a:r>
          </a:p>
          <a:p>
            <a:r>
              <a:rPr lang="en-GB" sz="1400" dirty="0"/>
              <a:t>a) </a:t>
            </a:r>
            <a:r>
              <a:rPr lang="en-US" sz="1400" i="1" dirty="0"/>
              <a:t>Antigen          b) Infection        c) </a:t>
            </a:r>
            <a:r>
              <a:rPr lang="en-US" sz="1400" dirty="0">
                <a:cs typeface="Arial" panose="020B0604020202020204" pitchFamily="34" charset="0"/>
              </a:rPr>
              <a:t>Pathogen       d)</a:t>
            </a:r>
            <a:r>
              <a:rPr lang="en-US" sz="1400" dirty="0">
                <a:cs typeface="Times New Roman" pitchFamily="18" charset="0"/>
              </a:rPr>
              <a:t>Flora</a:t>
            </a:r>
            <a:endParaRPr lang="en-US" sz="1400" dirty="0">
              <a:cs typeface="Arial" panose="020B0604020202020204" pitchFamily="34" charset="0"/>
            </a:endParaRPr>
          </a:p>
          <a:p>
            <a:pPr algn="l" rtl="0"/>
            <a:endParaRPr lang="en-GB" sz="1400" dirty="0"/>
          </a:p>
          <a:p>
            <a:r>
              <a:rPr lang="en-GB" sz="1400" b="1" dirty="0"/>
              <a:t>2- The ability of the host to prevent establishment of infection by using its defence mechanisms?</a:t>
            </a:r>
          </a:p>
          <a:p>
            <a:r>
              <a:rPr lang="en-GB" sz="1400" dirty="0"/>
              <a:t>a) Resistance     b) Susceptibility       c)Pathogenicity      d) Disease</a:t>
            </a:r>
          </a:p>
          <a:p>
            <a:pPr algn="l" rtl="0"/>
            <a:endParaRPr lang="en-GB" sz="1400" dirty="0"/>
          </a:p>
          <a:p>
            <a:pPr algn="l" rtl="0"/>
            <a:r>
              <a:rPr lang="en-GB" sz="1400" b="1" dirty="0"/>
              <a:t>3- An example of a primary pathogen?</a:t>
            </a:r>
          </a:p>
          <a:p>
            <a:r>
              <a:rPr lang="en-GB" sz="1400" dirty="0"/>
              <a:t>a)Tuberculosis       b)</a:t>
            </a:r>
            <a:r>
              <a:rPr lang="en-US" sz="1400" i="1" dirty="0"/>
              <a:t> Pseudomonas           </a:t>
            </a:r>
            <a:r>
              <a:rPr lang="en-GB" sz="1400" dirty="0"/>
              <a:t>c) Mycobacterium tuberculosis           d)E.coli</a:t>
            </a:r>
          </a:p>
          <a:p>
            <a:endParaRPr lang="en-GB" sz="1400" dirty="0"/>
          </a:p>
          <a:p>
            <a:r>
              <a:rPr lang="en-GB" sz="1400" b="1" dirty="0"/>
              <a:t>4-An ability to invade and destroy tissue to produce disease is referred to as?</a:t>
            </a:r>
          </a:p>
          <a:p>
            <a:r>
              <a:rPr lang="en-GB" sz="1400" dirty="0"/>
              <a:t>a) Infection       b)Disease       c) Virulence      d) Pathogenicity </a:t>
            </a:r>
          </a:p>
          <a:p>
            <a:endParaRPr lang="en-GB" sz="1400" dirty="0"/>
          </a:p>
          <a:p>
            <a:endParaRPr lang="en-GB" dirty="0"/>
          </a:p>
        </p:txBody>
      </p:sp>
    </p:spTree>
    <p:extLst>
      <p:ext uri="{BB962C8B-B14F-4D97-AF65-F5344CB8AC3E}">
        <p14:creationId xmlns:p14="http://schemas.microsoft.com/office/powerpoint/2010/main" val="302058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C28A-E3A5-4FC9-BA0D-ABB12016AB0D}"/>
              </a:ext>
            </a:extLst>
          </p:cNvPr>
          <p:cNvSpPr>
            <a:spLocks noGrp="1"/>
          </p:cNvSpPr>
          <p:nvPr>
            <p:ph type="title"/>
          </p:nvPr>
        </p:nvSpPr>
        <p:spPr/>
        <p:txBody>
          <a:bodyPr/>
          <a:lstStyle/>
          <a:p>
            <a:pPr algn="ctr"/>
            <a:r>
              <a:rPr lang="en-US" altLang="ar-SA" b="1" dirty="0">
                <a:solidFill>
                  <a:schemeClr val="bg2">
                    <a:lumMod val="75000"/>
                  </a:schemeClr>
                </a:solidFill>
                <a:latin typeface="Baskerville Old Face" panose="02020602080505020303" pitchFamily="18" charset="0"/>
              </a:rPr>
              <a:t>Questions and video</a:t>
            </a:r>
            <a:endParaRPr lang="en-GB" dirty="0"/>
          </a:p>
        </p:txBody>
      </p:sp>
      <p:sp>
        <p:nvSpPr>
          <p:cNvPr id="3" name="Content Placeholder 2">
            <a:extLst>
              <a:ext uri="{FF2B5EF4-FFF2-40B4-BE49-F238E27FC236}">
                <a16:creationId xmlns:a16="http://schemas.microsoft.com/office/drawing/2014/main" id="{635C7655-65DC-4D88-970F-22249842458D}"/>
              </a:ext>
            </a:extLst>
          </p:cNvPr>
          <p:cNvSpPr>
            <a:spLocks noGrp="1"/>
          </p:cNvSpPr>
          <p:nvPr>
            <p:ph idx="1"/>
          </p:nvPr>
        </p:nvSpPr>
        <p:spPr>
          <a:xfrm>
            <a:off x="838200" y="1862667"/>
            <a:ext cx="10515600" cy="3700210"/>
          </a:xfrm>
        </p:spPr>
        <p:txBody>
          <a:bodyPr/>
          <a:lstStyle/>
          <a:p>
            <a:r>
              <a:rPr lang="en-GB" dirty="0"/>
              <a:t> </a:t>
            </a:r>
          </a:p>
          <a:p>
            <a:r>
              <a:rPr lang="en-GB" sz="1400" b="1" dirty="0"/>
              <a:t> 5-Example of endotoxin? </a:t>
            </a:r>
          </a:p>
          <a:p>
            <a:r>
              <a:rPr lang="en-GB" sz="1400" dirty="0"/>
              <a:t>a) Protein       b)Virus   c) Bacteria           d) Lipopolysaccharide  </a:t>
            </a:r>
          </a:p>
          <a:p>
            <a:endParaRPr lang="en-GB" sz="1400" dirty="0"/>
          </a:p>
          <a:p>
            <a:r>
              <a:rPr lang="en-GB" sz="1400" b="1" dirty="0"/>
              <a:t>6- A determinant of pathogenicity?</a:t>
            </a:r>
          </a:p>
          <a:p>
            <a:r>
              <a:rPr lang="en-GB" sz="1400" dirty="0"/>
              <a:t>a)   Tissue Repair         b) Inflammation          c) Tissue Destruction              d)Bacteria</a:t>
            </a:r>
          </a:p>
          <a:p>
            <a:endParaRPr lang="en-GB" sz="1400" dirty="0"/>
          </a:p>
          <a:p>
            <a:r>
              <a:rPr lang="en-GB" sz="1400" b="1" dirty="0"/>
              <a:t>7- The ability to spread from one host to another is transmissibility</a:t>
            </a:r>
          </a:p>
          <a:p>
            <a:r>
              <a:rPr lang="en-GB" sz="1400" dirty="0"/>
              <a:t>a) True                                          b) False</a:t>
            </a:r>
          </a:p>
          <a:p>
            <a:endParaRPr lang="en-GB" sz="1400" dirty="0"/>
          </a:p>
          <a:p>
            <a:endParaRPr lang="en-GB" sz="1400" dirty="0"/>
          </a:p>
          <a:p>
            <a:endParaRPr lang="en-GB" sz="1400" dirty="0"/>
          </a:p>
        </p:txBody>
      </p:sp>
      <p:sp>
        <p:nvSpPr>
          <p:cNvPr id="4" name="TextBox 3">
            <a:extLst>
              <a:ext uri="{FF2B5EF4-FFF2-40B4-BE49-F238E27FC236}">
                <a16:creationId xmlns:a16="http://schemas.microsoft.com/office/drawing/2014/main" id="{77B4FFFF-E7E8-45F2-8627-75031A24C7B4}"/>
              </a:ext>
            </a:extLst>
          </p:cNvPr>
          <p:cNvSpPr txBox="1"/>
          <p:nvPr/>
        </p:nvSpPr>
        <p:spPr>
          <a:xfrm>
            <a:off x="9138447" y="5562877"/>
            <a:ext cx="2915179" cy="369332"/>
          </a:xfrm>
          <a:prstGeom prst="rect">
            <a:avLst/>
          </a:prstGeom>
          <a:noFill/>
        </p:spPr>
        <p:txBody>
          <a:bodyPr wrap="square" rtlCol="0">
            <a:spAutoFit/>
          </a:bodyPr>
          <a:lstStyle/>
          <a:p>
            <a:r>
              <a:rPr lang="en-GB" dirty="0"/>
              <a:t>1-C 2-A 3-C 4-C 5-D 6-C 7-A </a:t>
            </a:r>
          </a:p>
        </p:txBody>
      </p:sp>
      <p:sp>
        <p:nvSpPr>
          <p:cNvPr id="5" name="TextBox 4">
            <a:extLst>
              <a:ext uri="{FF2B5EF4-FFF2-40B4-BE49-F238E27FC236}">
                <a16:creationId xmlns:a16="http://schemas.microsoft.com/office/drawing/2014/main" id="{22585C19-4A0E-426C-8EDE-9019004915F0}"/>
              </a:ext>
            </a:extLst>
          </p:cNvPr>
          <p:cNvSpPr txBox="1"/>
          <p:nvPr/>
        </p:nvSpPr>
        <p:spPr>
          <a:xfrm>
            <a:off x="1308295" y="5562877"/>
            <a:ext cx="4515730" cy="307777"/>
          </a:xfrm>
          <a:prstGeom prst="rect">
            <a:avLst/>
          </a:prstGeom>
          <a:noFill/>
        </p:spPr>
        <p:txBody>
          <a:bodyPr wrap="square" rtlCol="1">
            <a:spAutoFit/>
          </a:bodyPr>
          <a:lstStyle/>
          <a:p>
            <a:r>
              <a:rPr lang="en-US" dirty="0"/>
              <a:t>Useful video: </a:t>
            </a:r>
            <a:r>
              <a:rPr lang="en-US" dirty="0">
                <a:hlinkClick r:id="rId2"/>
              </a:rPr>
              <a:t>https://youtu.be/nhj4I6YdVBo</a:t>
            </a:r>
            <a:endParaRPr lang="ar-SA" dirty="0"/>
          </a:p>
        </p:txBody>
      </p:sp>
    </p:spTree>
    <p:extLst>
      <p:ext uri="{BB962C8B-B14F-4D97-AF65-F5344CB8AC3E}">
        <p14:creationId xmlns:p14="http://schemas.microsoft.com/office/powerpoint/2010/main" val="24225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a:stretch/>
        </p:blipFill>
        <p:spPr>
          <a:xfrm>
            <a:off x="0" y="0"/>
            <a:ext cx="1566018" cy="1473835"/>
          </a:xfrm>
          <a:prstGeom prst="rect">
            <a:avLst/>
          </a:prstGeom>
          <a:noFill/>
          <a:ln>
            <a:noFill/>
          </a:ln>
        </p:spPr>
      </p:pic>
      <p:sp>
        <p:nvSpPr>
          <p:cNvPr id="236" name="Shape 236"/>
          <p:cNvSpPr txBox="1"/>
          <p:nvPr/>
        </p:nvSpPr>
        <p:spPr>
          <a:xfrm>
            <a:off x="2352136" y="296174"/>
            <a:ext cx="8154838" cy="369332"/>
          </a:xfrm>
          <a:prstGeom prst="rect">
            <a:avLst/>
          </a:prstGeom>
          <a:noFill/>
          <a:ln>
            <a:noFill/>
          </a:ln>
        </p:spPr>
        <p:txBody>
          <a:bodyPr wrap="square" lIns="91425" tIns="45700" rIns="91425" bIns="45700" anchor="t" anchorCtr="0">
            <a:noAutofit/>
          </a:bodyPr>
          <a:lstStyle/>
          <a:p>
            <a:pPr marL="0" marR="0" lvl="0" indent="0" algn="ctr" rtl="1">
              <a:spcBef>
                <a:spcPts val="0"/>
              </a:spcBef>
              <a:buSzPct val="25000"/>
              <a:buNone/>
            </a:pPr>
            <a:r>
              <a:rPr lang="en-US" sz="1800">
                <a:solidFill>
                  <a:srgbClr val="7F7F7F"/>
                </a:solidFill>
                <a:latin typeface="Calibri"/>
                <a:ea typeface="Calibri"/>
                <a:cs typeface="Calibri"/>
                <a:sym typeface="Calibri"/>
              </a:rPr>
              <a:t>لايقوى الإنسان في الحياة على هذه الأرض من دون أن يعاونه النّاس ويقفوا معه.</a:t>
            </a:r>
          </a:p>
        </p:txBody>
      </p:sp>
      <p:sp>
        <p:nvSpPr>
          <p:cNvPr id="237" name="Shape 237"/>
          <p:cNvSpPr txBox="1"/>
          <p:nvPr/>
        </p:nvSpPr>
        <p:spPr>
          <a:xfrm>
            <a:off x="410095" y="1366887"/>
            <a:ext cx="4637335" cy="5313042"/>
          </a:xfrm>
          <a:prstGeom prst="rect">
            <a:avLst/>
          </a:prstGeom>
          <a:noFill/>
          <a:ln>
            <a:noFill/>
          </a:ln>
        </p:spPr>
        <p:txBody>
          <a:bodyPr wrap="square" lIns="91425" tIns="45700" rIns="91425" bIns="45700" anchor="ctr" anchorCtr="0">
            <a:noAutofit/>
          </a:bodyPr>
          <a:lstStyle/>
          <a:p>
            <a:pPr marL="0" marR="0" lvl="0" indent="0" algn="ctr" rtl="0">
              <a:lnSpc>
                <a:spcPct val="80000"/>
              </a:lnSpc>
              <a:spcBef>
                <a:spcPts val="0"/>
              </a:spcBef>
              <a:spcAft>
                <a:spcPts val="0"/>
              </a:spcAft>
              <a:buClr>
                <a:schemeClr val="dk2"/>
              </a:buClr>
              <a:buSzPct val="25000"/>
              <a:buFont typeface="Arial"/>
              <a:buNone/>
            </a:pPr>
            <a:r>
              <a:rPr lang="en-US" sz="3600" dirty="0">
                <a:solidFill>
                  <a:schemeClr val="tx1"/>
                </a:solidFill>
                <a:latin typeface="Arial"/>
                <a:ea typeface="Arial"/>
                <a:cs typeface="Arial"/>
                <a:sym typeface="Arial"/>
              </a:rPr>
              <a:t>الهام </a:t>
            </a:r>
            <a:r>
              <a:rPr lang="en-US" sz="3600" dirty="0" err="1">
                <a:solidFill>
                  <a:schemeClr val="tx1"/>
                </a:solidFill>
                <a:latin typeface="Arial"/>
                <a:ea typeface="Arial"/>
                <a:cs typeface="Arial"/>
                <a:sym typeface="Arial"/>
              </a:rPr>
              <a:t>العلامي</a:t>
            </a:r>
            <a:endParaRPr lang="en-US" sz="3600" dirty="0">
              <a:solidFill>
                <a:schemeClr val="tx1"/>
              </a:solidFill>
              <a:latin typeface="Arial"/>
              <a:ea typeface="Arial"/>
              <a:cs typeface="Arial"/>
              <a:sym typeface="Arial"/>
            </a:endParaRPr>
          </a:p>
          <a:p>
            <a:pPr marL="0" marR="0" lvl="0" indent="0" algn="ctr" rtl="0">
              <a:lnSpc>
                <a:spcPct val="80000"/>
              </a:lnSpc>
              <a:spcBef>
                <a:spcPts val="0"/>
              </a:spcBef>
              <a:buClr>
                <a:schemeClr val="dk2"/>
              </a:buClr>
              <a:buSzPct val="25000"/>
              <a:buFont typeface="Arial"/>
              <a:buNone/>
            </a:pPr>
            <a:r>
              <a:rPr lang="en-US" sz="3600" dirty="0" err="1">
                <a:solidFill>
                  <a:schemeClr val="tx1"/>
                </a:solidFill>
                <a:latin typeface="Arial"/>
                <a:ea typeface="Arial"/>
                <a:cs typeface="Arial"/>
                <a:sym typeface="Arial"/>
              </a:rPr>
              <a:t>الاء</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الصويغ</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رناد</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المقرن</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هديل</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عورتاني</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اسراء</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النزاوي</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لمياء</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القويز</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شوق</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القحطاني</a:t>
            </a:r>
            <a:r>
              <a:rPr lang="en-US" sz="3600" dirty="0">
                <a:solidFill>
                  <a:schemeClr val="tx1"/>
                </a:solidFill>
                <a:latin typeface="Arial"/>
                <a:ea typeface="Arial"/>
                <a:cs typeface="Arial"/>
                <a:sym typeface="Arial"/>
              </a:rPr>
              <a:t> </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نورة</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القاضي</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افنان</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المصطفى</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رهف</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الشمري</a:t>
            </a:r>
            <a:br>
              <a:rPr lang="en-US" sz="3600" dirty="0">
                <a:solidFill>
                  <a:schemeClr val="tx1"/>
                </a:solidFill>
                <a:latin typeface="Arial"/>
                <a:ea typeface="Arial"/>
                <a:cs typeface="Arial"/>
                <a:sym typeface="Arial"/>
              </a:rPr>
            </a:br>
            <a:r>
              <a:rPr lang="en-US" sz="3600" dirty="0" err="1">
                <a:solidFill>
                  <a:schemeClr val="tx1"/>
                </a:solidFill>
                <a:latin typeface="Arial"/>
                <a:ea typeface="Arial"/>
                <a:cs typeface="Arial"/>
                <a:sym typeface="Arial"/>
              </a:rPr>
              <a:t>الهنوف</a:t>
            </a:r>
            <a:r>
              <a:rPr lang="en-US" sz="3600" dirty="0">
                <a:solidFill>
                  <a:schemeClr val="tx1"/>
                </a:solidFill>
                <a:latin typeface="Arial"/>
                <a:ea typeface="Arial"/>
                <a:cs typeface="Arial"/>
                <a:sym typeface="Arial"/>
              </a:rPr>
              <a:t> </a:t>
            </a:r>
            <a:r>
              <a:rPr lang="en-US" sz="3600" dirty="0" err="1">
                <a:solidFill>
                  <a:schemeClr val="tx1"/>
                </a:solidFill>
                <a:latin typeface="Arial"/>
                <a:ea typeface="Arial"/>
                <a:cs typeface="Arial"/>
                <a:sym typeface="Arial"/>
              </a:rPr>
              <a:t>الجلعود</a:t>
            </a:r>
            <a:endParaRPr lang="en-US" sz="3600" dirty="0">
              <a:solidFill>
                <a:schemeClr val="tx1"/>
              </a:solidFill>
              <a:latin typeface="Arial"/>
              <a:ea typeface="Arial"/>
              <a:cs typeface="Arial"/>
              <a:sym typeface="Arial"/>
            </a:endParaRPr>
          </a:p>
        </p:txBody>
      </p:sp>
      <p:sp>
        <p:nvSpPr>
          <p:cNvPr id="238" name="Shape 238"/>
          <p:cNvSpPr txBox="1"/>
          <p:nvPr/>
        </p:nvSpPr>
        <p:spPr>
          <a:xfrm>
            <a:off x="1664959" y="858629"/>
            <a:ext cx="3544604" cy="615206"/>
          </a:xfrm>
          <a:prstGeom prst="rect">
            <a:avLst/>
          </a:prstGeom>
          <a:noFill/>
          <a:ln>
            <a:noFill/>
          </a:ln>
        </p:spPr>
        <p:txBody>
          <a:bodyPr wrap="square" lIns="91425" tIns="45700" rIns="91425" bIns="45700" anchor="t" anchorCtr="0">
            <a:noAutofit/>
          </a:bodyPr>
          <a:lstStyle/>
          <a:p>
            <a:pPr marL="0" marR="0" lvl="0" indent="0" algn="l">
              <a:spcBef>
                <a:spcPts val="0"/>
              </a:spcBef>
              <a:buSzPct val="25000"/>
              <a:buNone/>
            </a:pPr>
            <a:r>
              <a:rPr lang="en-US" sz="2800" dirty="0">
                <a:solidFill>
                  <a:schemeClr val="tx1"/>
                </a:solidFill>
                <a:latin typeface="+mj-lt"/>
                <a:ea typeface="Arial"/>
                <a:cs typeface="Arial"/>
                <a:sym typeface="Arial"/>
              </a:rPr>
              <a:t>Team members:</a:t>
            </a:r>
          </a:p>
        </p:txBody>
      </p:sp>
      <p:sp>
        <p:nvSpPr>
          <p:cNvPr id="239" name="Shape 239"/>
          <p:cNvSpPr txBox="1"/>
          <p:nvPr/>
        </p:nvSpPr>
        <p:spPr>
          <a:xfrm>
            <a:off x="8749717" y="1946227"/>
            <a:ext cx="3143635" cy="1459703"/>
          </a:xfrm>
          <a:prstGeom prst="rect">
            <a:avLst/>
          </a:prstGeom>
          <a:noFill/>
          <a:ln>
            <a:noFill/>
          </a:ln>
        </p:spPr>
        <p:txBody>
          <a:bodyPr wrap="square" lIns="91425" tIns="45700" rIns="91425" bIns="45700" anchor="t" anchorCtr="0">
            <a:noAutofit/>
          </a:bodyPr>
          <a:lstStyle/>
          <a:p>
            <a:pPr marL="0" marR="0" lvl="0" indent="0" algn="l">
              <a:spcBef>
                <a:spcPts val="0"/>
              </a:spcBef>
              <a:buSzPct val="25000"/>
              <a:buNone/>
            </a:pPr>
            <a:r>
              <a:rPr lang="en-US" sz="2400" dirty="0">
                <a:solidFill>
                  <a:schemeClr val="tx1"/>
                </a:solidFill>
                <a:latin typeface="Arial"/>
                <a:ea typeface="Arial"/>
                <a:cs typeface="Arial"/>
                <a:sym typeface="Arial"/>
              </a:rPr>
              <a:t>Team leaders:</a:t>
            </a:r>
          </a:p>
          <a:p>
            <a:pPr marL="0" marR="0" lvl="0" indent="0" algn="l">
              <a:spcBef>
                <a:spcPts val="0"/>
              </a:spcBef>
              <a:buSzPct val="25000"/>
              <a:buNone/>
            </a:pPr>
            <a:endParaRPr lang="en-US" sz="2400" dirty="0">
              <a:solidFill>
                <a:schemeClr val="tx1"/>
              </a:solidFill>
              <a:latin typeface="Arial"/>
              <a:ea typeface="Arial"/>
              <a:cs typeface="Arial"/>
              <a:sym typeface="Arial"/>
            </a:endParaRPr>
          </a:p>
          <a:p>
            <a:pPr marL="0" marR="0" lvl="0" indent="0" algn="l">
              <a:spcBef>
                <a:spcPts val="0"/>
              </a:spcBef>
              <a:buSzPct val="25000"/>
              <a:buNone/>
            </a:pPr>
            <a:r>
              <a:rPr lang="en-US" sz="2400" dirty="0" err="1">
                <a:solidFill>
                  <a:schemeClr val="tx1"/>
                </a:solidFill>
                <a:latin typeface="Arial"/>
                <a:ea typeface="Arial"/>
                <a:cs typeface="Arial"/>
                <a:sym typeface="Arial"/>
              </a:rPr>
              <a:t>غادة</a:t>
            </a:r>
            <a:r>
              <a:rPr lang="en-US" sz="2400" dirty="0">
                <a:solidFill>
                  <a:schemeClr val="tx1"/>
                </a:solidFill>
                <a:latin typeface="Arial"/>
                <a:ea typeface="Arial"/>
                <a:cs typeface="Arial"/>
                <a:sym typeface="Arial"/>
              </a:rPr>
              <a:t> </a:t>
            </a:r>
            <a:r>
              <a:rPr lang="en-US" sz="2400" dirty="0" err="1">
                <a:solidFill>
                  <a:schemeClr val="tx1"/>
                </a:solidFill>
                <a:latin typeface="Arial"/>
                <a:ea typeface="Arial"/>
                <a:cs typeface="Arial"/>
                <a:sym typeface="Arial"/>
              </a:rPr>
              <a:t>الحيدري</a:t>
            </a:r>
            <a:r>
              <a:rPr lang="en-US" sz="2400" dirty="0">
                <a:solidFill>
                  <a:schemeClr val="tx1"/>
                </a:solidFill>
                <a:latin typeface="Arial"/>
                <a:ea typeface="Arial"/>
                <a:cs typeface="Arial"/>
                <a:sym typeface="Arial"/>
              </a:rPr>
              <a:t>  ،  </a:t>
            </a:r>
            <a:r>
              <a:rPr lang="en-US" sz="2400" dirty="0" err="1">
                <a:solidFill>
                  <a:schemeClr val="tx1"/>
                </a:solidFill>
                <a:latin typeface="Arial"/>
                <a:ea typeface="Arial"/>
                <a:cs typeface="Arial"/>
                <a:sym typeface="Arial"/>
              </a:rPr>
              <a:t>علي</a:t>
            </a:r>
            <a:r>
              <a:rPr lang="en-US" sz="2400" dirty="0">
                <a:solidFill>
                  <a:schemeClr val="tx1"/>
                </a:solidFill>
                <a:latin typeface="Arial"/>
                <a:ea typeface="Arial"/>
                <a:cs typeface="Arial"/>
                <a:sym typeface="Arial"/>
              </a:rPr>
              <a:t> </a:t>
            </a:r>
            <a:r>
              <a:rPr lang="en-US" sz="2400" dirty="0" err="1">
                <a:solidFill>
                  <a:schemeClr val="tx1"/>
                </a:solidFill>
                <a:latin typeface="Arial"/>
                <a:ea typeface="Arial"/>
                <a:cs typeface="Arial"/>
                <a:sym typeface="Arial"/>
              </a:rPr>
              <a:t>الشحادة</a:t>
            </a:r>
            <a:endParaRPr lang="en-US" sz="2400" dirty="0">
              <a:solidFill>
                <a:schemeClr val="tx1"/>
              </a:solidFill>
              <a:latin typeface="Arial"/>
              <a:ea typeface="Arial"/>
              <a:cs typeface="Arial"/>
              <a:sym typeface="Arial"/>
            </a:endParaRPr>
          </a:p>
        </p:txBody>
      </p:sp>
      <p:sp>
        <p:nvSpPr>
          <p:cNvPr id="7" name="Rectangle 6">
            <a:extLst>
              <a:ext uri="{FF2B5EF4-FFF2-40B4-BE49-F238E27FC236}">
                <a16:creationId xmlns:a16="http://schemas.microsoft.com/office/drawing/2014/main" id="{84A9EBCA-1547-4C91-BAF8-66A19D680076}"/>
              </a:ext>
            </a:extLst>
          </p:cNvPr>
          <p:cNvSpPr/>
          <p:nvPr/>
        </p:nvSpPr>
        <p:spPr>
          <a:xfrm>
            <a:off x="5836145" y="6156709"/>
            <a:ext cx="6278270" cy="523220"/>
          </a:xfrm>
          <a:prstGeom prst="rect">
            <a:avLst/>
          </a:prstGeom>
        </p:spPr>
        <p:txBody>
          <a:bodyPr wrap="square">
            <a:spAutoFit/>
          </a:bodyPr>
          <a:lstStyle/>
          <a:p>
            <a:pPr algn="ctr">
              <a:spcAft>
                <a:spcPts val="1875"/>
              </a:spcAft>
            </a:pPr>
            <a:r>
              <a:rPr lang="en-US" b="1" dirty="0">
                <a:latin typeface="Times New Roman" panose="02020603050405020304" pitchFamily="18" charset="0"/>
                <a:ea typeface="Times New Roman" panose="02020603050405020304" pitchFamily="18" charset="0"/>
              </a:rPr>
              <a:t>For any corrections, suggestions or any useful information please contact us at:</a:t>
            </a:r>
            <a:r>
              <a:rPr lang="en-US" sz="1400" dirty="0">
                <a:solidFill>
                  <a:srgbClr val="737373"/>
                </a:solidFill>
                <a:latin typeface="Open Sans"/>
                <a:ea typeface="Times New Roman" panose="02020603050405020304" pitchFamily="18" charset="0"/>
              </a:rPr>
              <a:t> </a:t>
            </a:r>
            <a:r>
              <a:rPr lang="en-US" sz="1400" b="1" u="sng" dirty="0">
                <a:solidFill>
                  <a:srgbClr val="0563C1"/>
                </a:solidFill>
                <a:latin typeface="Open Sans"/>
                <a:ea typeface="Times New Roman" panose="02020603050405020304" pitchFamily="18" charset="0"/>
                <a:hlinkClick r:id="rId4"/>
              </a:rPr>
              <a:t>Micro.437@hotmail.com</a:t>
            </a:r>
            <a:endParaRPr lang="en-US" sz="1600"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8FD8B25-EB22-4C0C-B9A6-FBAF9564AB9D}"/>
              </a:ext>
            </a:extLst>
          </p:cNvPr>
          <p:cNvSpPr txBox="1"/>
          <p:nvPr/>
        </p:nvSpPr>
        <p:spPr>
          <a:xfrm>
            <a:off x="2869810" y="1032944"/>
            <a:ext cx="3826412" cy="5262979"/>
          </a:xfrm>
          <a:prstGeom prst="rect">
            <a:avLst/>
          </a:prstGeom>
          <a:noFill/>
        </p:spPr>
        <p:txBody>
          <a:bodyPr wrap="square" rtlCol="1">
            <a:spAutoFit/>
          </a:bodyPr>
          <a:lstStyle/>
          <a:p>
            <a:pPr algn="r"/>
            <a:r>
              <a:rPr lang="ar-SA" sz="1600" dirty="0"/>
              <a:t>فهد الفايز</a:t>
            </a:r>
          </a:p>
          <a:p>
            <a:pPr algn="r"/>
            <a:r>
              <a:rPr lang="ar-SA" sz="1600" dirty="0"/>
              <a:t>سعد الهداب</a:t>
            </a:r>
          </a:p>
          <a:p>
            <a:pPr algn="r"/>
            <a:r>
              <a:rPr lang="ar-SA" sz="1600" dirty="0"/>
              <a:t>خالد الدوسري</a:t>
            </a:r>
          </a:p>
          <a:p>
            <a:pPr algn="r"/>
            <a:r>
              <a:rPr lang="ar-SA" sz="1600" dirty="0"/>
              <a:t>خالد المطيري</a:t>
            </a:r>
          </a:p>
          <a:p>
            <a:pPr algn="r"/>
            <a:r>
              <a:rPr lang="ar-SA" sz="1600" dirty="0"/>
              <a:t>أنس السيف</a:t>
            </a:r>
          </a:p>
          <a:p>
            <a:pPr algn="r"/>
            <a:r>
              <a:rPr lang="ar-SA" sz="1600" dirty="0"/>
              <a:t>عبدالجبار اليماني</a:t>
            </a:r>
          </a:p>
          <a:p>
            <a:pPr algn="r"/>
            <a:r>
              <a:rPr lang="ar-SA" sz="1600" dirty="0"/>
              <a:t>عبدالله السرجاني</a:t>
            </a:r>
          </a:p>
          <a:p>
            <a:pPr algn="r"/>
            <a:r>
              <a:rPr lang="ar-SA" sz="1600" dirty="0"/>
              <a:t>عبدالعزيز الدخيل</a:t>
            </a:r>
          </a:p>
          <a:p>
            <a:pPr algn="r"/>
            <a:r>
              <a:rPr lang="ar-SA" sz="1600" dirty="0"/>
              <a:t>عادل العريني</a:t>
            </a:r>
          </a:p>
          <a:p>
            <a:pPr algn="r"/>
            <a:r>
              <a:rPr lang="ar-SA" sz="1600" dirty="0"/>
              <a:t>محمد </a:t>
            </a:r>
            <a:r>
              <a:rPr lang="ar-SA" sz="1600" dirty="0" err="1"/>
              <a:t>الدويغري</a:t>
            </a:r>
            <a:endParaRPr lang="ar-SA" sz="1600" dirty="0"/>
          </a:p>
          <a:p>
            <a:pPr algn="r"/>
            <a:r>
              <a:rPr lang="ar-SA" sz="1600" dirty="0"/>
              <a:t>داود إسماعيل</a:t>
            </a:r>
          </a:p>
          <a:p>
            <a:pPr algn="r"/>
            <a:r>
              <a:rPr lang="ar-SA" sz="1600" dirty="0"/>
              <a:t>عمر الفوزان</a:t>
            </a:r>
          </a:p>
          <a:p>
            <a:pPr algn="r"/>
            <a:r>
              <a:rPr lang="ar-SA" sz="1600" dirty="0"/>
              <a:t>عبدالله الزهراني</a:t>
            </a:r>
          </a:p>
          <a:p>
            <a:pPr algn="r"/>
            <a:r>
              <a:rPr lang="ar-SA" sz="1600" dirty="0"/>
              <a:t>معن شكر</a:t>
            </a:r>
          </a:p>
          <a:p>
            <a:pPr algn="r"/>
            <a:r>
              <a:rPr lang="ar-SA" sz="1600" dirty="0"/>
              <a:t>عبدالمجيد الوردي</a:t>
            </a:r>
          </a:p>
          <a:p>
            <a:pPr algn="r"/>
            <a:r>
              <a:rPr lang="ar-SA" sz="1600" dirty="0"/>
              <a:t>محمد إبراهيم</a:t>
            </a:r>
          </a:p>
          <a:p>
            <a:pPr algn="r"/>
            <a:r>
              <a:rPr lang="ar-SA" sz="1600" dirty="0"/>
              <a:t>عمر السحيباني</a:t>
            </a:r>
          </a:p>
          <a:p>
            <a:pPr algn="r"/>
            <a:r>
              <a:rPr lang="ar-SA" sz="1600" dirty="0"/>
              <a:t>سيف المشاري</a:t>
            </a:r>
          </a:p>
          <a:p>
            <a:pPr algn="r"/>
            <a:r>
              <a:rPr lang="ar-SA" sz="1600" dirty="0"/>
              <a:t>سعد العقيلي</a:t>
            </a:r>
          </a:p>
          <a:p>
            <a:pPr algn="r"/>
            <a:r>
              <a:rPr lang="ar-SA" sz="1600" dirty="0"/>
              <a:t>فهد </a:t>
            </a:r>
            <a:r>
              <a:rPr lang="ar-SA" sz="1600" dirty="0" err="1"/>
              <a:t>الشغيرثي</a:t>
            </a:r>
            <a:endParaRPr lang="ar-SA" sz="1600" dirty="0"/>
          </a:p>
          <a:p>
            <a:pPr algn="r"/>
            <a:r>
              <a:rPr lang="ar-SA" sz="1600" dirty="0"/>
              <a:t>حسين علامي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73830" y="193799"/>
            <a:ext cx="10515600" cy="1325563"/>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BBB487"/>
              </a:buClr>
              <a:buSzPct val="25000"/>
              <a:buFont typeface="Libre Baskerville"/>
              <a:buNone/>
            </a:pPr>
            <a:r>
              <a:rPr lang="en-US" sz="4400" b="1" i="0" u="none" strike="noStrike" cap="none" dirty="0">
                <a:solidFill>
                  <a:srgbClr val="BBB487"/>
                </a:solidFill>
                <a:latin typeface="Libre Baskerville"/>
                <a:ea typeface="Libre Baskerville"/>
                <a:cs typeface="Libre Baskerville"/>
                <a:sym typeface="Libre Baskerville"/>
              </a:rPr>
              <a:t>Objectives</a:t>
            </a:r>
          </a:p>
        </p:txBody>
      </p:sp>
      <p:sp>
        <p:nvSpPr>
          <p:cNvPr id="117" name="Shape 117"/>
          <p:cNvSpPr txBox="1">
            <a:spLocks noGrp="1"/>
          </p:cNvSpPr>
          <p:nvPr>
            <p:ph type="body" idx="1"/>
          </p:nvPr>
        </p:nvSpPr>
        <p:spPr>
          <a:xfrm>
            <a:off x="496563" y="1705233"/>
            <a:ext cx="10515600" cy="4819135"/>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Calibri"/>
              <a:buNone/>
            </a:pPr>
            <a:endParaRPr sz="910" b="0" i="0" u="none" strike="noStrike" cap="none" dirty="0">
              <a:solidFill>
                <a:schemeClr val="dk1"/>
              </a:solidFill>
              <a:latin typeface="Libre Baskerville"/>
              <a:ea typeface="Libre Baskerville"/>
              <a:cs typeface="Libre Baskerville"/>
              <a:sym typeface="Libre Baskerville"/>
            </a:endParaRPr>
          </a:p>
          <a:p>
            <a:pPr marL="354012" marR="0" lvl="0" indent="-11111" algn="l" rtl="0">
              <a:lnSpc>
                <a:spcPct val="70000"/>
              </a:lnSpc>
              <a:spcBef>
                <a:spcPts val="1000"/>
              </a:spcBef>
              <a:spcAft>
                <a:spcPts val="0"/>
              </a:spcAft>
              <a:buClr>
                <a:schemeClr val="dk1"/>
              </a:buClr>
              <a:buSzPct val="25000"/>
              <a:buFont typeface="Calibri"/>
              <a:buNone/>
            </a:pPr>
            <a:endParaRPr sz="1787" b="0" i="0" u="none" strike="noStrike" cap="none" dirty="0">
              <a:solidFill>
                <a:schemeClr val="dk1"/>
              </a:solidFill>
              <a:latin typeface="Gentium Basic"/>
              <a:ea typeface="Gentium Basic"/>
              <a:cs typeface="Gentium Basic"/>
              <a:sym typeface="Gentium Basic"/>
            </a:endParaRPr>
          </a:p>
          <a:p>
            <a:pPr marL="0" marR="0" lvl="0" indent="0" algn="l" rtl="0">
              <a:lnSpc>
                <a:spcPct val="70000"/>
              </a:lnSpc>
              <a:spcBef>
                <a:spcPts val="1000"/>
              </a:spcBef>
              <a:buClr>
                <a:schemeClr val="dk1"/>
              </a:buClr>
              <a:buSzPct val="25000"/>
              <a:buFont typeface="Calibri"/>
              <a:buNone/>
            </a:pPr>
            <a:endParaRPr sz="91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EEBA617-CABD-47C0-8E8B-7ABAB62FB60B}"/>
              </a:ext>
            </a:extLst>
          </p:cNvPr>
          <p:cNvSpPr txBox="1"/>
          <p:nvPr/>
        </p:nvSpPr>
        <p:spPr>
          <a:xfrm>
            <a:off x="201143" y="1139483"/>
            <a:ext cx="11460974" cy="5570756"/>
          </a:xfrm>
          <a:prstGeom prst="rect">
            <a:avLst/>
          </a:prstGeom>
          <a:noFill/>
        </p:spPr>
        <p:txBody>
          <a:bodyPr wrap="square" rtlCol="1">
            <a:spAutoFit/>
          </a:bodyPr>
          <a:lstStyle/>
          <a:p>
            <a:r>
              <a:rPr lang="en-US" sz="1800" dirty="0"/>
              <a:t>1-Define core terms important in understanding host-parasite relationship: parasite, pathogen, pathogenicity, disease, infection.   </a:t>
            </a:r>
          </a:p>
          <a:p>
            <a:r>
              <a:rPr lang="en-US" sz="1800" dirty="0"/>
              <a:t>    </a:t>
            </a:r>
          </a:p>
          <a:p>
            <a:r>
              <a:rPr lang="en-US" sz="1800" dirty="0"/>
              <a:t>2-Know host response to parasite invasion that include; nonspecific and specific defense mechanisms. </a:t>
            </a:r>
          </a:p>
          <a:p>
            <a:endParaRPr lang="en-US" sz="1800" dirty="0"/>
          </a:p>
          <a:p>
            <a:r>
              <a:rPr lang="en-US" sz="1800" dirty="0"/>
              <a:t>3-Name the important examples of primary pathogens and opportunistic pathogens. </a:t>
            </a:r>
          </a:p>
          <a:p>
            <a:r>
              <a:rPr lang="en-US" sz="1800" dirty="0"/>
              <a:t>           </a:t>
            </a:r>
          </a:p>
          <a:p>
            <a:r>
              <a:rPr lang="en-US" sz="1800" dirty="0"/>
              <a:t>4- Recognize the differences between virulence and pathogenicity and  know how virulence is measured.  </a:t>
            </a:r>
          </a:p>
          <a:p>
            <a:r>
              <a:rPr lang="en-US" sz="1800" dirty="0"/>
              <a:t>  </a:t>
            </a:r>
          </a:p>
          <a:p>
            <a:r>
              <a:rPr lang="en-US" sz="1800" dirty="0"/>
              <a:t>5- Recognize the transmissibility of pathogens.</a:t>
            </a:r>
          </a:p>
          <a:p>
            <a:endParaRPr lang="en-US" sz="1800" dirty="0"/>
          </a:p>
          <a:p>
            <a:r>
              <a:rPr lang="en-US" sz="1800" dirty="0"/>
              <a:t>6- Describe the attributes of pathogenicity and recalls examples, including:        </a:t>
            </a:r>
          </a:p>
          <a:p>
            <a:r>
              <a:rPr lang="en-US" sz="1800" dirty="0"/>
              <a:t>a- Adherence </a:t>
            </a:r>
          </a:p>
          <a:p>
            <a:r>
              <a:rPr lang="en-US" sz="1800" dirty="0"/>
              <a:t>b- Survival of host natural </a:t>
            </a:r>
            <a:r>
              <a:rPr lang="en-US" sz="1800" dirty="0" err="1"/>
              <a:t>defence</a:t>
            </a:r>
            <a:r>
              <a:rPr lang="en-US" sz="1800" dirty="0"/>
              <a:t> mechanisms</a:t>
            </a:r>
          </a:p>
          <a:p>
            <a:r>
              <a:rPr lang="en-US" sz="1800" dirty="0"/>
              <a:t>C-Invasion (capsulated and non capsulated organisms)</a:t>
            </a:r>
          </a:p>
          <a:p>
            <a:r>
              <a:rPr lang="en-US" sz="1800" dirty="0"/>
              <a:t>d- Multiplication</a:t>
            </a:r>
          </a:p>
          <a:p>
            <a:r>
              <a:rPr lang="en-US" sz="1800" dirty="0"/>
              <a:t>e- Tissue destruction by toxins (the differences between endotoxins and exotoxins)       </a:t>
            </a:r>
          </a:p>
          <a:p>
            <a:r>
              <a:rPr lang="en-US" sz="1800" dirty="0"/>
              <a:t>          </a:t>
            </a:r>
          </a:p>
          <a:p>
            <a:r>
              <a:rPr lang="en-US" sz="1800" dirty="0"/>
              <a:t>7- States Koch's postulates.</a:t>
            </a:r>
          </a:p>
          <a:p>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DB1B3B-FDC3-4D60-8FC2-E9989E3C43BB}"/>
              </a:ext>
            </a:extLst>
          </p:cNvPr>
          <p:cNvSpPr>
            <a:spLocks noGrp="1"/>
          </p:cNvSpPr>
          <p:nvPr>
            <p:ph type="title"/>
          </p:nvPr>
        </p:nvSpPr>
        <p:spPr/>
        <p:txBody>
          <a:bodyPr/>
          <a:lstStyle/>
          <a:p>
            <a:pPr algn="ctr"/>
            <a:r>
              <a:rPr lang="en-US" b="1" i="1" dirty="0">
                <a:solidFill>
                  <a:schemeClr val="bg2">
                    <a:lumMod val="75000"/>
                  </a:schemeClr>
                </a:solidFill>
              </a:rPr>
              <a:t>Host-Parasite Relationship</a:t>
            </a:r>
            <a:endParaRPr lang="ar-SA" i="1" dirty="0">
              <a:solidFill>
                <a:schemeClr val="bg2">
                  <a:lumMod val="75000"/>
                </a:schemeClr>
              </a:solidFill>
            </a:endParaRPr>
          </a:p>
        </p:txBody>
      </p:sp>
      <p:sp>
        <p:nvSpPr>
          <p:cNvPr id="3" name="عنصر نائب للمحتوى 2">
            <a:extLst>
              <a:ext uri="{FF2B5EF4-FFF2-40B4-BE49-F238E27FC236}">
                <a16:creationId xmlns:a16="http://schemas.microsoft.com/office/drawing/2014/main" id="{50F1CA03-0C38-4C01-BB12-85B5E753D4FB}"/>
              </a:ext>
            </a:extLst>
          </p:cNvPr>
          <p:cNvSpPr>
            <a:spLocks noGrp="1"/>
          </p:cNvSpPr>
          <p:nvPr>
            <p:ph idx="1"/>
          </p:nvPr>
        </p:nvSpPr>
        <p:spPr>
          <a:xfrm>
            <a:off x="126609" y="1690688"/>
            <a:ext cx="11943471" cy="5167312"/>
          </a:xfrm>
        </p:spPr>
        <p:txBody>
          <a:bodyPr>
            <a:normAutofit/>
          </a:bodyPr>
          <a:lstStyle/>
          <a:p>
            <a:pPr marL="342900" indent="-342900" algn="l" rtl="0">
              <a:spcBef>
                <a:spcPct val="20000"/>
              </a:spcBef>
              <a:buClr>
                <a:schemeClr val="tx1"/>
              </a:buClr>
              <a:buFont typeface="Arial" charset="0"/>
              <a:buChar char="•"/>
              <a:defRPr/>
            </a:pPr>
            <a:r>
              <a:rPr lang="en-US" sz="1800" dirty="0">
                <a:latin typeface="Footlight MT Light" pitchFamily="18" charset="0"/>
                <a:cs typeface="+mj-cs"/>
                <a:sym typeface="Wingdings 3" pitchFamily="18" charset="2"/>
              </a:rPr>
              <a:t>Human host is normally in contact with </a:t>
            </a:r>
            <a:r>
              <a:rPr lang="en-US" sz="1800" dirty="0">
                <a:solidFill>
                  <a:srgbClr val="FF0000"/>
                </a:solidFill>
                <a:latin typeface="Footlight MT Light" pitchFamily="18" charset="0"/>
                <a:cs typeface="+mj-cs"/>
                <a:sym typeface="Wingdings 3" pitchFamily="18" charset="2"/>
              </a:rPr>
              <a:t>many microorganisms </a:t>
            </a:r>
            <a:r>
              <a:rPr lang="en-US" sz="1800" dirty="0">
                <a:latin typeface="Footlight MT Light" pitchFamily="18" charset="0"/>
                <a:cs typeface="+mj-cs"/>
                <a:sym typeface="Wingdings 3" pitchFamily="18" charset="2"/>
              </a:rPr>
              <a:t>(</a:t>
            </a:r>
            <a:r>
              <a:rPr lang="en-US" sz="1800" i="1" dirty="0">
                <a:latin typeface="Footlight MT Light" pitchFamily="18" charset="0"/>
                <a:cs typeface="+mj-cs"/>
                <a:sym typeface="Wingdings 3" pitchFamily="18" charset="2"/>
              </a:rPr>
              <a:t>normal flora</a:t>
            </a:r>
            <a:r>
              <a:rPr lang="en-US" sz="1800" dirty="0">
                <a:latin typeface="Footlight MT Light" pitchFamily="18" charset="0"/>
                <a:cs typeface="+mj-cs"/>
                <a:sym typeface="Wingdings 3" pitchFamily="18" charset="2"/>
              </a:rPr>
              <a:t>), only a small number of these microorganism (primary and opportunistic pathogens) can cause disease.</a:t>
            </a:r>
          </a:p>
          <a:p>
            <a:pPr marL="342900" indent="-342900" algn="l" rtl="0">
              <a:spcBef>
                <a:spcPct val="20000"/>
              </a:spcBef>
              <a:defRPr/>
            </a:pPr>
            <a:endParaRPr lang="en-US" dirty="0">
              <a:solidFill>
                <a:srgbClr val="002060"/>
              </a:solidFill>
              <a:latin typeface="Footlight MT Light" pitchFamily="18" charset="0"/>
              <a:cs typeface="Times New Roman" pitchFamily="18" charset="0"/>
              <a:sym typeface="Wingdings 3" pitchFamily="18" charset="2"/>
            </a:endParaRPr>
          </a:p>
          <a:p>
            <a:pPr marL="609600" indent="-609600">
              <a:spcBef>
                <a:spcPct val="20000"/>
              </a:spcBef>
              <a:defRPr/>
            </a:pPr>
            <a:endParaRPr lang="en-US" sz="2400" b="1" dirty="0">
              <a:solidFill>
                <a:srgbClr val="002060"/>
              </a:solidFill>
              <a:latin typeface="Times New Roman" pitchFamily="18" charset="0"/>
              <a:cs typeface="Times New Roman" pitchFamily="18" charset="0"/>
            </a:endParaRPr>
          </a:p>
          <a:p>
            <a:pPr marL="609600" indent="-609600" algn="l" rtl="0">
              <a:spcBef>
                <a:spcPct val="20000"/>
              </a:spcBef>
              <a:defRPr/>
            </a:pPr>
            <a:r>
              <a:rPr lang="en-US" sz="2400" b="1" dirty="0">
                <a:solidFill>
                  <a:srgbClr val="002060"/>
                </a:solidFill>
                <a:latin typeface="Times New Roman" pitchFamily="18" charset="0"/>
                <a:cs typeface="Times New Roman" pitchFamily="18" charset="0"/>
              </a:rPr>
              <a:t>    </a:t>
            </a:r>
            <a:endParaRPr lang="en-US" b="1" dirty="0">
              <a:solidFill>
                <a:srgbClr val="002060"/>
              </a:solidFill>
              <a:latin typeface="Footlight MT Light" pitchFamily="18" charset="0"/>
              <a:cs typeface="Times New Roman" pitchFamily="18" charset="0"/>
              <a:sym typeface="Wingdings 3" pitchFamily="18" charset="2"/>
            </a:endParaRPr>
          </a:p>
          <a:p>
            <a:endParaRPr lang="ar-SA" dirty="0"/>
          </a:p>
        </p:txBody>
      </p:sp>
      <p:sp>
        <p:nvSpPr>
          <p:cNvPr id="4" name="Oval 3">
            <a:extLst>
              <a:ext uri="{FF2B5EF4-FFF2-40B4-BE49-F238E27FC236}">
                <a16:creationId xmlns:a16="http://schemas.microsoft.com/office/drawing/2014/main" id="{100D7640-1E55-47EB-8175-4A258BC97C61}"/>
              </a:ext>
            </a:extLst>
          </p:cNvPr>
          <p:cNvSpPr/>
          <p:nvPr/>
        </p:nvSpPr>
        <p:spPr>
          <a:xfrm>
            <a:off x="4443044" y="2284521"/>
            <a:ext cx="2391508" cy="14067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b="1" dirty="0">
                <a:solidFill>
                  <a:schemeClr val="tx1"/>
                </a:solidFill>
                <a:latin typeface="Footlight MT Light" pitchFamily="18" charset="0"/>
                <a:cs typeface="+mj-cs"/>
                <a:sym typeface="Wingdings 3" pitchFamily="18" charset="2"/>
              </a:rPr>
              <a:t>Host-parasite relationships</a:t>
            </a:r>
            <a:endParaRPr lang="ar-SA" dirty="0">
              <a:solidFill>
                <a:schemeClr val="tx1"/>
              </a:solidFill>
              <a:cs typeface="+mj-cs"/>
            </a:endParaRPr>
          </a:p>
        </p:txBody>
      </p:sp>
      <p:cxnSp>
        <p:nvCxnSpPr>
          <p:cNvPr id="6" name="Straight Arrow Connector 5">
            <a:extLst>
              <a:ext uri="{FF2B5EF4-FFF2-40B4-BE49-F238E27FC236}">
                <a16:creationId xmlns:a16="http://schemas.microsoft.com/office/drawing/2014/main" id="{D87AA864-039A-4938-8C5B-96635F399DE7}"/>
              </a:ext>
            </a:extLst>
          </p:cNvPr>
          <p:cNvCxnSpPr>
            <a:cxnSpLocks/>
          </p:cNvCxnSpPr>
          <p:nvPr/>
        </p:nvCxnSpPr>
        <p:spPr>
          <a:xfrm flipH="1">
            <a:off x="4492352" y="3539867"/>
            <a:ext cx="517867" cy="560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E781520-DC50-45B7-9416-8C6B6DE4DF57}"/>
              </a:ext>
            </a:extLst>
          </p:cNvPr>
          <p:cNvSpPr/>
          <p:nvPr/>
        </p:nvSpPr>
        <p:spPr>
          <a:xfrm>
            <a:off x="5638798" y="4093489"/>
            <a:ext cx="2391508" cy="14067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b="1" dirty="0">
                <a:solidFill>
                  <a:schemeClr val="tx1"/>
                </a:solidFill>
                <a:latin typeface="Footlight MT Light" pitchFamily="18" charset="0"/>
                <a:cs typeface="+mj-cs"/>
                <a:sym typeface="Wingdings 3" pitchFamily="18" charset="2"/>
              </a:rPr>
              <a:t>Body:</a:t>
            </a:r>
          </a:p>
          <a:p>
            <a:pPr algn="ctr"/>
            <a:r>
              <a:rPr lang="en-US" dirty="0">
                <a:solidFill>
                  <a:schemeClr val="tx1"/>
                </a:solidFill>
                <a:cs typeface="+mj-cs"/>
              </a:rPr>
              <a:t>defending itself by protective measures</a:t>
            </a:r>
            <a:endParaRPr lang="ar-SA" dirty="0">
              <a:solidFill>
                <a:schemeClr val="tx1"/>
              </a:solidFill>
              <a:cs typeface="+mj-cs"/>
            </a:endParaRPr>
          </a:p>
        </p:txBody>
      </p:sp>
      <p:sp>
        <p:nvSpPr>
          <p:cNvPr id="9" name="Oval 8">
            <a:extLst>
              <a:ext uri="{FF2B5EF4-FFF2-40B4-BE49-F238E27FC236}">
                <a16:creationId xmlns:a16="http://schemas.microsoft.com/office/drawing/2014/main" id="{E1E1EC74-1177-4C25-878C-42EDA3A651DB}"/>
              </a:ext>
            </a:extLst>
          </p:cNvPr>
          <p:cNvSpPr/>
          <p:nvPr/>
        </p:nvSpPr>
        <p:spPr>
          <a:xfrm>
            <a:off x="3247290" y="4100211"/>
            <a:ext cx="2391508" cy="14067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b="1" dirty="0">
                <a:solidFill>
                  <a:schemeClr val="tx1"/>
                </a:solidFill>
                <a:latin typeface="Footlight MT Light" pitchFamily="18" charset="0"/>
                <a:cs typeface="+mj-cs"/>
                <a:sym typeface="Wingdings 3" pitchFamily="18" charset="2"/>
              </a:rPr>
              <a:t>Organism:</a:t>
            </a:r>
          </a:p>
          <a:p>
            <a:pPr algn="ctr"/>
            <a:r>
              <a:rPr lang="en-US" dirty="0">
                <a:solidFill>
                  <a:schemeClr val="tx1"/>
                </a:solidFill>
                <a:latin typeface="Footlight MT Light" pitchFamily="18" charset="0"/>
                <a:cs typeface="+mj-cs"/>
                <a:sym typeface="Wingdings 3" pitchFamily="18" charset="2"/>
              </a:rPr>
              <a:t>Fighting to invade body</a:t>
            </a:r>
            <a:endParaRPr lang="ar-SA" dirty="0">
              <a:solidFill>
                <a:schemeClr val="tx1"/>
              </a:solidFill>
              <a:cs typeface="+mj-cs"/>
            </a:endParaRPr>
          </a:p>
        </p:txBody>
      </p:sp>
      <p:cxnSp>
        <p:nvCxnSpPr>
          <p:cNvPr id="11" name="Straight Arrow Connector 10">
            <a:extLst>
              <a:ext uri="{FF2B5EF4-FFF2-40B4-BE49-F238E27FC236}">
                <a16:creationId xmlns:a16="http://schemas.microsoft.com/office/drawing/2014/main" id="{723D6D01-9043-49FB-81A9-70CD28DFB46B}"/>
              </a:ext>
            </a:extLst>
          </p:cNvPr>
          <p:cNvCxnSpPr>
            <a:cxnSpLocks/>
          </p:cNvCxnSpPr>
          <p:nvPr/>
        </p:nvCxnSpPr>
        <p:spPr>
          <a:xfrm>
            <a:off x="6414352" y="3546589"/>
            <a:ext cx="587839" cy="54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7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19CA-F471-4B3C-BA35-E1C2CDCAE6E1}"/>
              </a:ext>
            </a:extLst>
          </p:cNvPr>
          <p:cNvSpPr>
            <a:spLocks noGrp="1"/>
          </p:cNvSpPr>
          <p:nvPr>
            <p:ph type="title"/>
          </p:nvPr>
        </p:nvSpPr>
        <p:spPr>
          <a:xfrm>
            <a:off x="444304" y="168177"/>
            <a:ext cx="10515600" cy="929103"/>
          </a:xfrm>
        </p:spPr>
        <p:txBody>
          <a:bodyPr/>
          <a:lstStyle/>
          <a:p>
            <a:pPr algn="ctr"/>
            <a:r>
              <a:rPr lang="en-US" b="1" u="sng" dirty="0">
                <a:solidFill>
                  <a:schemeClr val="tx2">
                    <a:lumMod val="75000"/>
                  </a:schemeClr>
                </a:solidFill>
              </a:rPr>
              <a:t>Definitions</a:t>
            </a:r>
            <a:endParaRPr lang="ar-SA" b="1" u="sng" dirty="0">
              <a:solidFill>
                <a:schemeClr val="tx2">
                  <a:lumMod val="75000"/>
                </a:schemeClr>
              </a:solidFill>
            </a:endParaRPr>
          </a:p>
        </p:txBody>
      </p:sp>
      <p:sp>
        <p:nvSpPr>
          <p:cNvPr id="3" name="Text Placeholder 2">
            <a:extLst>
              <a:ext uri="{FF2B5EF4-FFF2-40B4-BE49-F238E27FC236}">
                <a16:creationId xmlns:a16="http://schemas.microsoft.com/office/drawing/2014/main" id="{F5711EA5-F0CF-47EF-8CDA-4E9403BA85EC}"/>
              </a:ext>
            </a:extLst>
          </p:cNvPr>
          <p:cNvSpPr>
            <a:spLocks noGrp="1"/>
          </p:cNvSpPr>
          <p:nvPr>
            <p:ph type="body" idx="1"/>
          </p:nvPr>
        </p:nvSpPr>
        <p:spPr>
          <a:xfrm>
            <a:off x="98474" y="956603"/>
            <a:ext cx="12093526" cy="5781822"/>
          </a:xfrm>
        </p:spPr>
        <p:txBody>
          <a:bodyPr/>
          <a:lstStyle/>
          <a:p>
            <a:endParaRPr lang="ar-SA" dirty="0"/>
          </a:p>
        </p:txBody>
      </p:sp>
      <p:graphicFrame>
        <p:nvGraphicFramePr>
          <p:cNvPr id="4" name="Table 3">
            <a:extLst>
              <a:ext uri="{FF2B5EF4-FFF2-40B4-BE49-F238E27FC236}">
                <a16:creationId xmlns:a16="http://schemas.microsoft.com/office/drawing/2014/main" id="{973D747C-A30C-40A7-B045-630D302FE9EA}"/>
              </a:ext>
            </a:extLst>
          </p:cNvPr>
          <p:cNvGraphicFramePr>
            <a:graphicFrameLocks noGrp="1"/>
          </p:cNvGraphicFramePr>
          <p:nvPr>
            <p:extLst>
              <p:ext uri="{D42A27DB-BD31-4B8C-83A1-F6EECF244321}">
                <p14:modId xmlns:p14="http://schemas.microsoft.com/office/powerpoint/2010/main" val="3699740255"/>
              </p:ext>
            </p:extLst>
          </p:nvPr>
        </p:nvGraphicFramePr>
        <p:xfrm>
          <a:off x="447039" y="956603"/>
          <a:ext cx="10724272" cy="3474720"/>
        </p:xfrm>
        <a:graphic>
          <a:graphicData uri="http://schemas.openxmlformats.org/drawingml/2006/table">
            <a:tbl>
              <a:tblPr rtl="1" firstRow="1" bandRow="1">
                <a:tableStyleId>{25BBA877-0E68-4C8F-A9AB-3DA26A8AC3ED}</a:tableStyleId>
              </a:tblPr>
              <a:tblGrid>
                <a:gridCol w="2681068">
                  <a:extLst>
                    <a:ext uri="{9D8B030D-6E8A-4147-A177-3AD203B41FA5}">
                      <a16:colId xmlns:a16="http://schemas.microsoft.com/office/drawing/2014/main" val="59023623"/>
                    </a:ext>
                  </a:extLst>
                </a:gridCol>
                <a:gridCol w="2681068">
                  <a:extLst>
                    <a:ext uri="{9D8B030D-6E8A-4147-A177-3AD203B41FA5}">
                      <a16:colId xmlns:a16="http://schemas.microsoft.com/office/drawing/2014/main" val="2635792615"/>
                    </a:ext>
                  </a:extLst>
                </a:gridCol>
                <a:gridCol w="2681068">
                  <a:extLst>
                    <a:ext uri="{9D8B030D-6E8A-4147-A177-3AD203B41FA5}">
                      <a16:colId xmlns:a16="http://schemas.microsoft.com/office/drawing/2014/main" val="4039521157"/>
                    </a:ext>
                  </a:extLst>
                </a:gridCol>
                <a:gridCol w="2681068">
                  <a:extLst>
                    <a:ext uri="{9D8B030D-6E8A-4147-A177-3AD203B41FA5}">
                      <a16:colId xmlns:a16="http://schemas.microsoft.com/office/drawing/2014/main" val="2351275586"/>
                    </a:ext>
                  </a:extLst>
                </a:gridCol>
              </a:tblGrid>
              <a:tr h="3474720">
                <a:tc>
                  <a:txBody>
                    <a:bodyPr/>
                    <a:lstStyle/>
                    <a:p>
                      <a:pPr algn="ctr" rtl="1"/>
                      <a:r>
                        <a:rPr lang="en-US" sz="1800" b="1" dirty="0">
                          <a:solidFill>
                            <a:schemeClr val="accent6"/>
                          </a:solidFill>
                        </a:rPr>
                        <a:t>Transmissibility: </a:t>
                      </a:r>
                    </a:p>
                    <a:p>
                      <a:pPr algn="l" rtl="1"/>
                      <a:r>
                        <a:rPr lang="en-US" sz="1600" b="0" dirty="0">
                          <a:solidFill>
                            <a:schemeClr val="accent6">
                              <a:lumMod val="50000"/>
                            </a:schemeClr>
                          </a:solidFill>
                        </a:rPr>
                        <a:t>The ability to spread from one host to another.  This enables the microorganism to maintain continuity of its species in the event of death of original host.</a:t>
                      </a:r>
                    </a:p>
                    <a:p>
                      <a:pPr algn="l" rtl="1"/>
                      <a:endParaRPr lang="ar-SA" sz="1600" b="0" dirty="0">
                        <a:solidFill>
                          <a:schemeClr val="accent6">
                            <a:lumMod val="50000"/>
                          </a:schemeClr>
                        </a:solidFill>
                      </a:endParaRPr>
                    </a:p>
                  </a:txBody>
                  <a:tcPr/>
                </a:tc>
                <a:tc>
                  <a:txBody>
                    <a:bodyPr/>
                    <a:lstStyle/>
                    <a:p>
                      <a:pPr algn="ctr" rtl="1"/>
                      <a:r>
                        <a:rPr lang="en-US" sz="1800" b="1" dirty="0">
                          <a:solidFill>
                            <a:schemeClr val="accent6"/>
                          </a:solidFill>
                        </a:rPr>
                        <a:t>Disease:</a:t>
                      </a:r>
                    </a:p>
                    <a:p>
                      <a:pPr algn="ctr" rtl="1"/>
                      <a:r>
                        <a:rPr lang="en-US" sz="1600" dirty="0">
                          <a:solidFill>
                            <a:schemeClr val="accent6">
                              <a:lumMod val="50000"/>
                            </a:schemeClr>
                          </a:solidFill>
                        </a:rPr>
                        <a:t>is the end product of an infectious process.</a:t>
                      </a:r>
                      <a:endParaRPr lang="ar-SA" sz="1600" dirty="0">
                        <a:solidFill>
                          <a:schemeClr val="accent6">
                            <a:lumMod val="50000"/>
                          </a:schemeClr>
                        </a:solidFill>
                      </a:endParaRPr>
                    </a:p>
                  </a:txBody>
                  <a:tcPr/>
                </a:tc>
                <a:tc>
                  <a:txBody>
                    <a:bodyPr/>
                    <a:lstStyle/>
                    <a:p>
                      <a:pPr algn="ctr" rtl="1"/>
                      <a:r>
                        <a:rPr lang="en-US" sz="1800" b="1" dirty="0">
                          <a:solidFill>
                            <a:schemeClr val="accent6"/>
                          </a:solidFill>
                        </a:rPr>
                        <a:t>Pathogen</a:t>
                      </a:r>
                      <a:r>
                        <a:rPr lang="en-US" sz="1800" dirty="0">
                          <a:solidFill>
                            <a:schemeClr val="accent6"/>
                          </a:solidFill>
                        </a:rPr>
                        <a:t>:</a:t>
                      </a:r>
                    </a:p>
                    <a:p>
                      <a:pPr algn="l" rtl="1"/>
                      <a:r>
                        <a:rPr lang="en-US" sz="1800" dirty="0">
                          <a:solidFill>
                            <a:schemeClr val="accent6">
                              <a:lumMod val="50000"/>
                            </a:schemeClr>
                          </a:solidFill>
                        </a:rPr>
                        <a:t>A microorganism having the capacity to cause disease in a particular host.</a:t>
                      </a:r>
                    </a:p>
                    <a:p>
                      <a:pPr algn="l" rtl="1"/>
                      <a:endParaRPr lang="ar-SA" sz="1800" dirty="0">
                        <a:solidFill>
                          <a:schemeClr val="accent6"/>
                        </a:solidFill>
                      </a:endParaRPr>
                    </a:p>
                  </a:txBody>
                  <a:tcPr/>
                </a:tc>
                <a:tc>
                  <a:txBody>
                    <a:bodyPr/>
                    <a:lstStyle/>
                    <a:p>
                      <a:pPr algn="ctr" rtl="1"/>
                      <a:r>
                        <a:rPr lang="en-US" sz="1800" b="1" dirty="0">
                          <a:solidFill>
                            <a:schemeClr val="accent6"/>
                          </a:solidFill>
                        </a:rPr>
                        <a:t>Pathogenicity: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altLang="ar-SA" sz="1600" b="0" i="0" u="none" strike="noStrike" kern="1200" cap="none" spc="0" normalizeH="0" baseline="0" noProof="0" dirty="0">
                          <a:ln>
                            <a:noFill/>
                          </a:ln>
                          <a:solidFill>
                            <a:schemeClr val="accent6">
                              <a:lumMod val="50000"/>
                            </a:schemeClr>
                          </a:solidFill>
                          <a:effectLst/>
                          <a:uLnTx/>
                          <a:uFillTx/>
                          <a:latin typeface="Footlight MT Light" panose="0204060206030A020304" pitchFamily="18" charset="0"/>
                          <a:ea typeface="+mn-ea"/>
                          <a:cs typeface="Arial" panose="020B0604020202020204" pitchFamily="34" charset="0"/>
                        </a:rPr>
                        <a:t>The ability of a microorganism to cause disease.</a:t>
                      </a:r>
                    </a:p>
                    <a:p>
                      <a:pPr algn="ctr" rtl="1"/>
                      <a:endParaRPr lang="ar-SA" sz="1600" dirty="0">
                        <a:solidFill>
                          <a:schemeClr val="accent6"/>
                        </a:solidFill>
                      </a:endParaRPr>
                    </a:p>
                  </a:txBody>
                  <a:tcPr/>
                </a:tc>
                <a:extLst>
                  <a:ext uri="{0D108BD9-81ED-4DB2-BD59-A6C34878D82A}">
                    <a16:rowId xmlns:a16="http://schemas.microsoft.com/office/drawing/2014/main" val="1737868849"/>
                  </a:ext>
                </a:extLst>
              </a:tr>
            </a:tbl>
          </a:graphicData>
        </a:graphic>
      </p:graphicFrame>
      <p:pic>
        <p:nvPicPr>
          <p:cNvPr id="5" name="Picture 4">
            <a:extLst>
              <a:ext uri="{FF2B5EF4-FFF2-40B4-BE49-F238E27FC236}">
                <a16:creationId xmlns:a16="http://schemas.microsoft.com/office/drawing/2014/main" id="{8E4D1A47-899F-4810-A189-4AFB63A9077E}"/>
              </a:ext>
            </a:extLst>
          </p:cNvPr>
          <p:cNvPicPr>
            <a:picLocks noChangeAspect="1"/>
          </p:cNvPicPr>
          <p:nvPr/>
        </p:nvPicPr>
        <p:blipFill>
          <a:blip r:embed="rId3"/>
          <a:stretch>
            <a:fillRect/>
          </a:stretch>
        </p:blipFill>
        <p:spPr>
          <a:xfrm>
            <a:off x="4000794" y="2174779"/>
            <a:ext cx="1588867" cy="2129409"/>
          </a:xfrm>
          <a:prstGeom prst="rect">
            <a:avLst/>
          </a:prstGeom>
        </p:spPr>
      </p:pic>
      <p:pic>
        <p:nvPicPr>
          <p:cNvPr id="6" name="Picture 5">
            <a:extLst>
              <a:ext uri="{FF2B5EF4-FFF2-40B4-BE49-F238E27FC236}">
                <a16:creationId xmlns:a16="http://schemas.microsoft.com/office/drawing/2014/main" id="{D8482CA5-6CAD-497A-9486-DAF42C7AAB8A}"/>
              </a:ext>
            </a:extLst>
          </p:cNvPr>
          <p:cNvPicPr>
            <a:picLocks noChangeAspect="1"/>
          </p:cNvPicPr>
          <p:nvPr/>
        </p:nvPicPr>
        <p:blipFill>
          <a:blip r:embed="rId4"/>
          <a:stretch>
            <a:fillRect/>
          </a:stretch>
        </p:blipFill>
        <p:spPr>
          <a:xfrm>
            <a:off x="6441733" y="2578942"/>
            <a:ext cx="2070295" cy="1725246"/>
          </a:xfrm>
          <a:prstGeom prst="rect">
            <a:avLst/>
          </a:prstGeom>
        </p:spPr>
      </p:pic>
      <p:sp>
        <p:nvSpPr>
          <p:cNvPr id="8" name="Flowchart: Alternate Process 7">
            <a:extLst>
              <a:ext uri="{FF2B5EF4-FFF2-40B4-BE49-F238E27FC236}">
                <a16:creationId xmlns:a16="http://schemas.microsoft.com/office/drawing/2014/main" id="{415EB26D-914D-49E3-B4DF-D3C4FE94C3BD}"/>
              </a:ext>
            </a:extLst>
          </p:cNvPr>
          <p:cNvSpPr/>
          <p:nvPr/>
        </p:nvSpPr>
        <p:spPr>
          <a:xfrm>
            <a:off x="4807536" y="4494365"/>
            <a:ext cx="1674055" cy="535207"/>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1800" b="1" dirty="0">
                <a:solidFill>
                  <a:schemeClr val="tx1"/>
                </a:solidFill>
              </a:rPr>
              <a:t>Disease in the host:</a:t>
            </a:r>
          </a:p>
        </p:txBody>
      </p:sp>
      <p:sp>
        <p:nvSpPr>
          <p:cNvPr id="9" name="Arrow: Right 8">
            <a:extLst>
              <a:ext uri="{FF2B5EF4-FFF2-40B4-BE49-F238E27FC236}">
                <a16:creationId xmlns:a16="http://schemas.microsoft.com/office/drawing/2014/main" id="{616585DC-44AF-4E1A-9E74-CA767EA81D45}"/>
              </a:ext>
            </a:extLst>
          </p:cNvPr>
          <p:cNvSpPr/>
          <p:nvPr/>
        </p:nvSpPr>
        <p:spPr>
          <a:xfrm>
            <a:off x="643597" y="5092614"/>
            <a:ext cx="1406769" cy="731411"/>
          </a:xfrm>
          <a:prstGeom prst="rightArrow">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b="1" dirty="0">
                <a:solidFill>
                  <a:schemeClr val="accent6"/>
                </a:solidFill>
              </a:rPr>
              <a:t>Resistance:</a:t>
            </a:r>
          </a:p>
        </p:txBody>
      </p:sp>
      <p:sp>
        <p:nvSpPr>
          <p:cNvPr id="10" name="Arrow: Right 9">
            <a:extLst>
              <a:ext uri="{FF2B5EF4-FFF2-40B4-BE49-F238E27FC236}">
                <a16:creationId xmlns:a16="http://schemas.microsoft.com/office/drawing/2014/main" id="{31960B8F-016D-46B2-8BD2-E47826DAD7B3}"/>
              </a:ext>
            </a:extLst>
          </p:cNvPr>
          <p:cNvSpPr/>
          <p:nvPr/>
        </p:nvSpPr>
        <p:spPr>
          <a:xfrm>
            <a:off x="485334" y="5939634"/>
            <a:ext cx="1617785" cy="798791"/>
          </a:xfrm>
          <a:prstGeom prst="rightArrow">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b="1" dirty="0">
                <a:solidFill>
                  <a:schemeClr val="accent6"/>
                </a:solidFill>
              </a:rPr>
              <a:t>Susceptibility:</a:t>
            </a:r>
            <a:endParaRPr lang="ar-SA" b="1" dirty="0">
              <a:solidFill>
                <a:schemeClr val="accent6"/>
              </a:solidFill>
            </a:endParaRPr>
          </a:p>
        </p:txBody>
      </p:sp>
      <p:sp>
        <p:nvSpPr>
          <p:cNvPr id="11" name="Rectangle: Top Corners Rounded 10">
            <a:extLst>
              <a:ext uri="{FF2B5EF4-FFF2-40B4-BE49-F238E27FC236}">
                <a16:creationId xmlns:a16="http://schemas.microsoft.com/office/drawing/2014/main" id="{7671D741-4E62-4A1C-948B-A1D7A9A28D5B}"/>
              </a:ext>
            </a:extLst>
          </p:cNvPr>
          <p:cNvSpPr/>
          <p:nvPr/>
        </p:nvSpPr>
        <p:spPr>
          <a:xfrm>
            <a:off x="2053784" y="5184790"/>
            <a:ext cx="5507503" cy="693236"/>
          </a:xfrm>
          <a:prstGeom prst="round2Same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chemeClr val="accent6">
                    <a:lumMod val="50000"/>
                  </a:schemeClr>
                </a:solidFill>
              </a:rPr>
              <a:t>The ability of the host to prevent establishment of infection by using its defense mechanisms.</a:t>
            </a:r>
          </a:p>
        </p:txBody>
      </p:sp>
      <p:sp>
        <p:nvSpPr>
          <p:cNvPr id="12" name="Rectangle: Top Corners Rounded 11">
            <a:extLst>
              <a:ext uri="{FF2B5EF4-FFF2-40B4-BE49-F238E27FC236}">
                <a16:creationId xmlns:a16="http://schemas.microsoft.com/office/drawing/2014/main" id="{675EA7B4-B9C3-4696-BDE7-79BBC362341E}"/>
              </a:ext>
            </a:extLst>
          </p:cNvPr>
          <p:cNvSpPr/>
          <p:nvPr/>
        </p:nvSpPr>
        <p:spPr>
          <a:xfrm>
            <a:off x="2103119" y="5970202"/>
            <a:ext cx="5507503" cy="693236"/>
          </a:xfrm>
          <a:prstGeom prst="round2Same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chemeClr val="accent6">
                    <a:lumMod val="50000"/>
                  </a:schemeClr>
                </a:solidFill>
              </a:rPr>
              <a:t>Lack of this resistance	and establishment of disease.</a:t>
            </a:r>
          </a:p>
        </p:txBody>
      </p:sp>
    </p:spTree>
    <p:extLst>
      <p:ext uri="{BB962C8B-B14F-4D97-AF65-F5344CB8AC3E}">
        <p14:creationId xmlns:p14="http://schemas.microsoft.com/office/powerpoint/2010/main" val="399784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A333-C28D-403C-9888-F2D16D52997F}"/>
              </a:ext>
            </a:extLst>
          </p:cNvPr>
          <p:cNvSpPr>
            <a:spLocks noGrp="1"/>
          </p:cNvSpPr>
          <p:nvPr>
            <p:ph type="title"/>
          </p:nvPr>
        </p:nvSpPr>
        <p:spPr>
          <a:xfrm>
            <a:off x="627185" y="154110"/>
            <a:ext cx="10515600" cy="732155"/>
          </a:xfrm>
        </p:spPr>
        <p:txBody>
          <a:bodyPr/>
          <a:lstStyle/>
          <a:p>
            <a:pPr algn="ctr"/>
            <a:r>
              <a:rPr lang="en-US" b="1" i="1" dirty="0">
                <a:solidFill>
                  <a:schemeClr val="tx2">
                    <a:lumMod val="50000"/>
                  </a:schemeClr>
                </a:solidFill>
              </a:rPr>
              <a:t>Pathogens</a:t>
            </a:r>
            <a:endParaRPr lang="ar-SA" b="1" i="1" dirty="0">
              <a:solidFill>
                <a:schemeClr val="tx2">
                  <a:lumMod val="50000"/>
                </a:schemeClr>
              </a:solidFill>
            </a:endParaRPr>
          </a:p>
        </p:txBody>
      </p:sp>
      <p:sp>
        <p:nvSpPr>
          <p:cNvPr id="3" name="Text Placeholder 2">
            <a:extLst>
              <a:ext uri="{FF2B5EF4-FFF2-40B4-BE49-F238E27FC236}">
                <a16:creationId xmlns:a16="http://schemas.microsoft.com/office/drawing/2014/main" id="{49806C4F-2D46-45F5-8F44-262A80D46CDD}"/>
              </a:ext>
            </a:extLst>
          </p:cNvPr>
          <p:cNvSpPr>
            <a:spLocks noGrp="1"/>
          </p:cNvSpPr>
          <p:nvPr>
            <p:ph type="body" idx="1"/>
          </p:nvPr>
        </p:nvSpPr>
        <p:spPr>
          <a:xfrm>
            <a:off x="0" y="1167618"/>
            <a:ext cx="6133514" cy="5690382"/>
          </a:xfrm>
        </p:spPr>
        <p:txBody>
          <a:bodyPr/>
          <a:lstStyle/>
          <a:p>
            <a:pPr marL="457200" indent="-457200">
              <a:buFont typeface="Wingdings" panose="05000000000000000000" pitchFamily="2" charset="2"/>
              <a:buChar char="Ø"/>
            </a:pPr>
            <a:r>
              <a:rPr lang="en-US" sz="1600" dirty="0">
                <a:solidFill>
                  <a:schemeClr val="tx1"/>
                </a:solidFill>
              </a:rPr>
              <a:t>Can be divided according to the </a:t>
            </a:r>
            <a:r>
              <a:rPr lang="en-US" sz="1600" dirty="0">
                <a:solidFill>
                  <a:srgbClr val="FF0000"/>
                </a:solidFill>
              </a:rPr>
              <a:t>degree of </a:t>
            </a:r>
            <a:r>
              <a:rPr lang="en-US" sz="1600" dirty="0" err="1">
                <a:solidFill>
                  <a:srgbClr val="FF0000"/>
                </a:solidFill>
              </a:rPr>
              <a:t>Pathogenecity</a:t>
            </a:r>
            <a:r>
              <a:rPr lang="en-US" sz="1600" dirty="0">
                <a:solidFill>
                  <a:srgbClr val="FF0000"/>
                </a:solidFill>
              </a:rPr>
              <a:t> </a:t>
            </a:r>
            <a:r>
              <a:rPr lang="en-US" sz="1600" dirty="0">
                <a:solidFill>
                  <a:schemeClr val="tx1"/>
                </a:solidFill>
              </a:rPr>
              <a:t>into:</a:t>
            </a:r>
          </a:p>
          <a:p>
            <a:endParaRPr lang="ar-SA" sz="1600" dirty="0">
              <a:solidFill>
                <a:schemeClr val="tx1"/>
              </a:solidFill>
            </a:endParaRPr>
          </a:p>
        </p:txBody>
      </p:sp>
      <p:sp>
        <p:nvSpPr>
          <p:cNvPr id="4" name="Arrow: Right 3">
            <a:extLst>
              <a:ext uri="{FF2B5EF4-FFF2-40B4-BE49-F238E27FC236}">
                <a16:creationId xmlns:a16="http://schemas.microsoft.com/office/drawing/2014/main" id="{33266348-20E4-4F33-B39C-DED71F48C009}"/>
              </a:ext>
            </a:extLst>
          </p:cNvPr>
          <p:cNvSpPr/>
          <p:nvPr/>
        </p:nvSpPr>
        <p:spPr>
          <a:xfrm>
            <a:off x="225082" y="1800665"/>
            <a:ext cx="1477109" cy="815925"/>
          </a:xfrm>
          <a:prstGeom prst="rightArrow">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chemeClr val="accent6"/>
                </a:solidFill>
              </a:rPr>
              <a:t>Primary pathogens</a:t>
            </a:r>
            <a:r>
              <a:rPr lang="en-US" dirty="0"/>
              <a:t>:</a:t>
            </a:r>
            <a:endParaRPr lang="ar-SA" dirty="0"/>
          </a:p>
        </p:txBody>
      </p:sp>
      <p:sp>
        <p:nvSpPr>
          <p:cNvPr id="5" name="Arrow: Right 4">
            <a:extLst>
              <a:ext uri="{FF2B5EF4-FFF2-40B4-BE49-F238E27FC236}">
                <a16:creationId xmlns:a16="http://schemas.microsoft.com/office/drawing/2014/main" id="{FF1E44F4-B434-4375-8A6A-939F3B7D4EE8}"/>
              </a:ext>
            </a:extLst>
          </p:cNvPr>
          <p:cNvSpPr/>
          <p:nvPr/>
        </p:nvSpPr>
        <p:spPr>
          <a:xfrm>
            <a:off x="225083" y="4682196"/>
            <a:ext cx="1477108" cy="804203"/>
          </a:xfrm>
          <a:prstGeom prst="rightArrow">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chemeClr val="accent6"/>
                </a:solidFill>
              </a:rPr>
              <a:t>Opportunistic pathogens:</a:t>
            </a:r>
            <a:endParaRPr lang="ar-SA" dirty="0">
              <a:solidFill>
                <a:schemeClr val="accent6"/>
              </a:solidFill>
            </a:endParaRPr>
          </a:p>
        </p:txBody>
      </p:sp>
      <p:sp>
        <p:nvSpPr>
          <p:cNvPr id="8" name="Rectangle: Single Corner Rounded 7">
            <a:extLst>
              <a:ext uri="{FF2B5EF4-FFF2-40B4-BE49-F238E27FC236}">
                <a16:creationId xmlns:a16="http://schemas.microsoft.com/office/drawing/2014/main" id="{13EC0A5C-136E-45F3-B184-993DDFA5970B}"/>
              </a:ext>
            </a:extLst>
          </p:cNvPr>
          <p:cNvSpPr/>
          <p:nvPr/>
        </p:nvSpPr>
        <p:spPr>
          <a:xfrm>
            <a:off x="1821766" y="1661428"/>
            <a:ext cx="4276579" cy="1910323"/>
          </a:xfrm>
          <a:prstGeom prst="round1Rect">
            <a:avLst/>
          </a:prstGeom>
        </p:spPr>
        <p:style>
          <a:lnRef idx="1">
            <a:schemeClr val="dk1"/>
          </a:lnRef>
          <a:fillRef idx="2">
            <a:schemeClr val="dk1"/>
          </a:fillRef>
          <a:effectRef idx="1">
            <a:schemeClr val="dk1"/>
          </a:effectRef>
          <a:fontRef idx="minor">
            <a:schemeClr val="dk1"/>
          </a:fontRef>
        </p:style>
        <p:txBody>
          <a:bodyPr rtlCol="1" anchor="ctr"/>
          <a:lstStyle/>
          <a:p>
            <a:r>
              <a:rPr lang="en-US" dirty="0">
                <a:solidFill>
                  <a:schemeClr val="accent6">
                    <a:lumMod val="50000"/>
                  </a:schemeClr>
                </a:solidFill>
              </a:rPr>
              <a:t>Cause disease in non- immune host to that organism(diseases). Can cause disease even with strong immune system.</a:t>
            </a:r>
            <a:r>
              <a:rPr lang="en-US" b="1" dirty="0">
                <a:solidFill>
                  <a:srgbClr val="002060"/>
                </a:solidFill>
                <a:latin typeface="Footlight MT Light" pitchFamily="18" charset="0"/>
                <a:cs typeface="Times New Roman" pitchFamily="18" charset="0"/>
              </a:rPr>
              <a:t> </a:t>
            </a:r>
            <a:r>
              <a:rPr lang="en-US" b="1" dirty="0">
                <a:solidFill>
                  <a:schemeClr val="tx1">
                    <a:lumMod val="95000"/>
                    <a:lumOff val="5000"/>
                  </a:schemeClr>
                </a:solidFill>
                <a:latin typeface="Footlight MT Light" pitchFamily="18" charset="0"/>
                <a:cs typeface="Times New Roman" pitchFamily="18" charset="0"/>
              </a:rPr>
              <a:t>When the organism is able to produce disease even in an apparently healthy host it is referred to as primary pathogen</a:t>
            </a:r>
            <a:r>
              <a:rPr lang="en-US" dirty="0">
                <a:solidFill>
                  <a:schemeClr val="accent6">
                    <a:lumMod val="50000"/>
                  </a:schemeClr>
                </a:solidFill>
              </a:rPr>
              <a:t>  </a:t>
            </a:r>
            <a:r>
              <a:rPr lang="en-US" dirty="0">
                <a:solidFill>
                  <a:schemeClr val="tx1">
                    <a:lumMod val="95000"/>
                    <a:lumOff val="5000"/>
                  </a:schemeClr>
                </a:solidFill>
              </a:rPr>
              <a:t>Ex:</a:t>
            </a:r>
          </a:p>
          <a:p>
            <a:r>
              <a:rPr lang="en-US" dirty="0"/>
              <a:t> -  Bordetella species</a:t>
            </a:r>
          </a:p>
          <a:p>
            <a:r>
              <a:rPr lang="en-US" dirty="0"/>
              <a:t>				     -  Mycobacterium tuberculosis</a:t>
            </a:r>
          </a:p>
          <a:p>
            <a:endParaRPr lang="en-US" dirty="0"/>
          </a:p>
        </p:txBody>
      </p:sp>
      <p:sp>
        <p:nvSpPr>
          <p:cNvPr id="9" name="Rectangle: Single Corner Rounded 8">
            <a:extLst>
              <a:ext uri="{FF2B5EF4-FFF2-40B4-BE49-F238E27FC236}">
                <a16:creationId xmlns:a16="http://schemas.microsoft.com/office/drawing/2014/main" id="{0BB0CAA0-2C0D-4E2F-8934-B43992D454D1}"/>
              </a:ext>
            </a:extLst>
          </p:cNvPr>
          <p:cNvSpPr/>
          <p:nvPr/>
        </p:nvSpPr>
        <p:spPr>
          <a:xfrm>
            <a:off x="1702191" y="4065561"/>
            <a:ext cx="4311749" cy="2065608"/>
          </a:xfrm>
          <a:prstGeom prst="round1Rect">
            <a:avLst/>
          </a:prstGeom>
        </p:spPr>
        <p:style>
          <a:lnRef idx="1">
            <a:schemeClr val="dk1"/>
          </a:lnRef>
          <a:fillRef idx="2">
            <a:schemeClr val="dk1"/>
          </a:fillRef>
          <a:effectRef idx="1">
            <a:schemeClr val="dk1"/>
          </a:effectRef>
          <a:fontRef idx="minor">
            <a:schemeClr val="dk1"/>
          </a:fontRef>
        </p:style>
        <p:txBody>
          <a:bodyPr rtlCol="1" anchor="ctr"/>
          <a:lstStyle/>
          <a:p>
            <a:r>
              <a:rPr lang="en-US" dirty="0">
                <a:solidFill>
                  <a:schemeClr val="accent6">
                    <a:lumMod val="50000"/>
                  </a:schemeClr>
                </a:solidFill>
              </a:rPr>
              <a:t>having low pathogenicity and infect people with low immunity. Only cause disease when the immune system is weak. </a:t>
            </a:r>
            <a:r>
              <a:rPr lang="en-US" b="1" dirty="0">
                <a:solidFill>
                  <a:schemeClr val="tx1">
                    <a:lumMod val="95000"/>
                    <a:lumOff val="5000"/>
                  </a:schemeClr>
                </a:solidFill>
                <a:latin typeface="Footlight MT Light" pitchFamily="18" charset="0"/>
                <a:cs typeface="Times New Roman" pitchFamily="18" charset="0"/>
              </a:rPr>
              <a:t>When the organism causes disease only when the host’s defenses are impaired, it is called secondary pathogen  (opportunistic  pathogen).</a:t>
            </a:r>
          </a:p>
          <a:p>
            <a:r>
              <a:rPr lang="en-US" dirty="0">
                <a:solidFill>
                  <a:schemeClr val="accent6">
                    <a:lumMod val="50000"/>
                  </a:schemeClr>
                </a:solidFill>
              </a:rPr>
              <a:t> </a:t>
            </a:r>
            <a:r>
              <a:rPr lang="en-US" dirty="0">
                <a:solidFill>
                  <a:schemeClr val="tx1">
                    <a:lumMod val="95000"/>
                    <a:lumOff val="5000"/>
                  </a:schemeClr>
                </a:solidFill>
              </a:rPr>
              <a:t>Ex:</a:t>
            </a:r>
          </a:p>
          <a:p>
            <a:endParaRPr lang="en-US" dirty="0">
              <a:solidFill>
                <a:schemeClr val="tx1">
                  <a:lumMod val="95000"/>
                  <a:lumOff val="5000"/>
                </a:schemeClr>
              </a:solidFill>
            </a:endParaRPr>
          </a:p>
          <a:p>
            <a:r>
              <a:rPr lang="en-US" dirty="0">
                <a:solidFill>
                  <a:schemeClr val="tx1">
                    <a:lumMod val="95000"/>
                    <a:lumOff val="5000"/>
                  </a:schemeClr>
                </a:solidFill>
              </a:rPr>
              <a:t>- Pseudomonas</a:t>
            </a:r>
          </a:p>
          <a:p>
            <a:endParaRPr lang="en-US" dirty="0">
              <a:solidFill>
                <a:schemeClr val="tx1">
                  <a:lumMod val="95000"/>
                  <a:lumOff val="5000"/>
                </a:schemeClr>
              </a:solidFill>
            </a:endParaRPr>
          </a:p>
        </p:txBody>
      </p:sp>
      <p:pic>
        <p:nvPicPr>
          <p:cNvPr id="10" name="Picture 9">
            <a:extLst>
              <a:ext uri="{FF2B5EF4-FFF2-40B4-BE49-F238E27FC236}">
                <a16:creationId xmlns:a16="http://schemas.microsoft.com/office/drawing/2014/main" id="{55104E38-D170-4C74-96B4-07D0F603405E}"/>
              </a:ext>
            </a:extLst>
          </p:cNvPr>
          <p:cNvPicPr>
            <a:picLocks noChangeAspect="1"/>
          </p:cNvPicPr>
          <p:nvPr/>
        </p:nvPicPr>
        <p:blipFill>
          <a:blip r:embed="rId2"/>
          <a:stretch>
            <a:fillRect/>
          </a:stretch>
        </p:blipFill>
        <p:spPr>
          <a:xfrm>
            <a:off x="6203852" y="1522194"/>
            <a:ext cx="5663675" cy="4608975"/>
          </a:xfrm>
          <a:prstGeom prst="rect">
            <a:avLst/>
          </a:prstGeom>
        </p:spPr>
      </p:pic>
    </p:spTree>
    <p:extLst>
      <p:ext uri="{BB962C8B-B14F-4D97-AF65-F5344CB8AC3E}">
        <p14:creationId xmlns:p14="http://schemas.microsoft.com/office/powerpoint/2010/main" val="412375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07BA-57FE-4874-AC49-1ADF8C89D31C}"/>
              </a:ext>
            </a:extLst>
          </p:cNvPr>
          <p:cNvSpPr>
            <a:spLocks noGrp="1"/>
          </p:cNvSpPr>
          <p:nvPr>
            <p:ph type="title"/>
          </p:nvPr>
        </p:nvSpPr>
        <p:spPr>
          <a:xfrm>
            <a:off x="1893277" y="143819"/>
            <a:ext cx="7827498" cy="338260"/>
          </a:xfrm>
        </p:spPr>
        <p:txBody>
          <a:bodyPr/>
          <a:lstStyle/>
          <a:p>
            <a:pPr algn="ctr"/>
            <a:r>
              <a:rPr lang="en-US" dirty="0">
                <a:solidFill>
                  <a:schemeClr val="tx2">
                    <a:lumMod val="50000"/>
                  </a:schemeClr>
                </a:solidFill>
              </a:rPr>
              <a:t>Infection and virulence</a:t>
            </a:r>
            <a:endParaRPr lang="ar-SA" dirty="0">
              <a:solidFill>
                <a:schemeClr val="tx2">
                  <a:lumMod val="50000"/>
                </a:schemeClr>
              </a:solidFill>
            </a:endParaRPr>
          </a:p>
        </p:txBody>
      </p:sp>
      <p:sp>
        <p:nvSpPr>
          <p:cNvPr id="3" name="Text Placeholder 2">
            <a:extLst>
              <a:ext uri="{FF2B5EF4-FFF2-40B4-BE49-F238E27FC236}">
                <a16:creationId xmlns:a16="http://schemas.microsoft.com/office/drawing/2014/main" id="{AE68CF1A-E9FB-48E5-9D41-722C84EF4670}"/>
              </a:ext>
            </a:extLst>
          </p:cNvPr>
          <p:cNvSpPr>
            <a:spLocks noGrp="1"/>
          </p:cNvSpPr>
          <p:nvPr>
            <p:ph type="body" idx="1"/>
          </p:nvPr>
        </p:nvSpPr>
        <p:spPr>
          <a:xfrm>
            <a:off x="239153" y="1899138"/>
            <a:ext cx="7213208" cy="4768948"/>
          </a:xfrm>
        </p:spPr>
        <p:txBody>
          <a:bodyPr/>
          <a:lstStyle/>
          <a:p>
            <a:endParaRPr lang="ar-SA" dirty="0"/>
          </a:p>
        </p:txBody>
      </p:sp>
      <p:sp>
        <p:nvSpPr>
          <p:cNvPr id="4" name="Arrow: Right 3">
            <a:extLst>
              <a:ext uri="{FF2B5EF4-FFF2-40B4-BE49-F238E27FC236}">
                <a16:creationId xmlns:a16="http://schemas.microsoft.com/office/drawing/2014/main" id="{AC1795DA-06C7-4444-8119-D28C80B1CFDF}"/>
              </a:ext>
            </a:extLst>
          </p:cNvPr>
          <p:cNvSpPr/>
          <p:nvPr/>
        </p:nvSpPr>
        <p:spPr>
          <a:xfrm>
            <a:off x="436099" y="3552740"/>
            <a:ext cx="1744394" cy="858129"/>
          </a:xfrm>
          <a:prstGeom prst="rightArrow">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a:solidFill>
                  <a:schemeClr val="accent6"/>
                </a:solidFill>
              </a:rPr>
              <a:t>Virulence:</a:t>
            </a:r>
            <a:endParaRPr lang="ar-SA" sz="1600" dirty="0">
              <a:solidFill>
                <a:schemeClr val="accent6"/>
              </a:solidFill>
            </a:endParaRPr>
          </a:p>
        </p:txBody>
      </p:sp>
      <p:sp>
        <p:nvSpPr>
          <p:cNvPr id="5" name="Flowchart: Alternate Process 4">
            <a:extLst>
              <a:ext uri="{FF2B5EF4-FFF2-40B4-BE49-F238E27FC236}">
                <a16:creationId xmlns:a16="http://schemas.microsoft.com/office/drawing/2014/main" id="{17E85963-E49C-4E47-A0BA-73556EB27ADF}"/>
              </a:ext>
            </a:extLst>
          </p:cNvPr>
          <p:cNvSpPr/>
          <p:nvPr/>
        </p:nvSpPr>
        <p:spPr>
          <a:xfrm>
            <a:off x="2107811" y="2294054"/>
            <a:ext cx="5344549" cy="91569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r>
              <a:rPr lang="en-US" dirty="0">
                <a:solidFill>
                  <a:schemeClr val="accent6">
                    <a:lumMod val="50000"/>
                  </a:schemeClr>
                </a:solidFill>
              </a:rPr>
              <a:t>is simply invasion of cells and multiplication by microorganisms without tissue destruction</a:t>
            </a:r>
            <a:r>
              <a:rPr lang="en-US" dirty="0"/>
              <a:t>.</a:t>
            </a:r>
          </a:p>
        </p:txBody>
      </p:sp>
      <p:sp>
        <p:nvSpPr>
          <p:cNvPr id="6" name="Arrow: Right 5">
            <a:extLst>
              <a:ext uri="{FF2B5EF4-FFF2-40B4-BE49-F238E27FC236}">
                <a16:creationId xmlns:a16="http://schemas.microsoft.com/office/drawing/2014/main" id="{10380AB7-01DC-4DB0-B813-FC362B3EE274}"/>
              </a:ext>
            </a:extLst>
          </p:cNvPr>
          <p:cNvSpPr/>
          <p:nvPr/>
        </p:nvSpPr>
        <p:spPr>
          <a:xfrm>
            <a:off x="363417" y="2260118"/>
            <a:ext cx="1744394" cy="858129"/>
          </a:xfrm>
          <a:prstGeom prst="rightArrow">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600" dirty="0">
                <a:solidFill>
                  <a:schemeClr val="accent6"/>
                </a:solidFill>
              </a:rPr>
              <a:t>Infection:</a:t>
            </a:r>
            <a:endParaRPr lang="ar-SA" sz="1600" dirty="0">
              <a:solidFill>
                <a:schemeClr val="accent6"/>
              </a:solidFill>
            </a:endParaRPr>
          </a:p>
        </p:txBody>
      </p:sp>
      <p:sp>
        <p:nvSpPr>
          <p:cNvPr id="7" name="Flowchart: Alternate Process 6">
            <a:extLst>
              <a:ext uri="{FF2B5EF4-FFF2-40B4-BE49-F238E27FC236}">
                <a16:creationId xmlns:a16="http://schemas.microsoft.com/office/drawing/2014/main" id="{F4DE78C6-A451-44B7-B929-FEAEDEA1AFEB}"/>
              </a:ext>
            </a:extLst>
          </p:cNvPr>
          <p:cNvSpPr/>
          <p:nvPr/>
        </p:nvSpPr>
        <p:spPr>
          <a:xfrm>
            <a:off x="2180493" y="3567119"/>
            <a:ext cx="4459458" cy="91569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r>
              <a:rPr lang="en-US" dirty="0">
                <a:solidFill>
                  <a:schemeClr val="accent6">
                    <a:lumMod val="50000"/>
                  </a:schemeClr>
                </a:solidFill>
              </a:rPr>
              <a:t>is an ability to invade and destroy tissue to produce disease.</a:t>
            </a:r>
          </a:p>
        </p:txBody>
      </p:sp>
      <p:cxnSp>
        <p:nvCxnSpPr>
          <p:cNvPr id="9" name="Straight Arrow Connector 8">
            <a:extLst>
              <a:ext uri="{FF2B5EF4-FFF2-40B4-BE49-F238E27FC236}">
                <a16:creationId xmlns:a16="http://schemas.microsoft.com/office/drawing/2014/main" id="{E6446A1A-A3BB-4B2B-9B9F-EF273F4F3E87}"/>
              </a:ext>
            </a:extLst>
          </p:cNvPr>
          <p:cNvCxnSpPr>
            <a:cxnSpLocks/>
          </p:cNvCxnSpPr>
          <p:nvPr/>
        </p:nvCxnSpPr>
        <p:spPr>
          <a:xfrm>
            <a:off x="5153465" y="4482813"/>
            <a:ext cx="0" cy="49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Arrow: Pentagon 9">
            <a:extLst>
              <a:ext uri="{FF2B5EF4-FFF2-40B4-BE49-F238E27FC236}">
                <a16:creationId xmlns:a16="http://schemas.microsoft.com/office/drawing/2014/main" id="{003E6FDA-1242-4E11-AE9A-24395ABC0608}"/>
              </a:ext>
            </a:extLst>
          </p:cNvPr>
          <p:cNvSpPr/>
          <p:nvPr/>
        </p:nvSpPr>
        <p:spPr>
          <a:xfrm>
            <a:off x="363417" y="4951243"/>
            <a:ext cx="7088943" cy="1445779"/>
          </a:xfrm>
          <a:prstGeom prst="homePlate">
            <a:avLst/>
          </a:prstGeom>
        </p:spPr>
        <p:style>
          <a:lnRef idx="2">
            <a:schemeClr val="accent6"/>
          </a:lnRef>
          <a:fillRef idx="1">
            <a:schemeClr val="lt1"/>
          </a:fillRef>
          <a:effectRef idx="0">
            <a:schemeClr val="accent6"/>
          </a:effectRef>
          <a:fontRef idx="minor">
            <a:schemeClr val="dk1"/>
          </a:fontRef>
        </p:style>
        <p:txBody>
          <a:bodyPr rtlCol="1" anchor="ctr"/>
          <a:lstStyle/>
          <a:p>
            <a:r>
              <a:rPr lang="en-US" dirty="0"/>
              <a:t>Virulence is measured by the </a:t>
            </a:r>
            <a:r>
              <a:rPr lang="en-US" dirty="0">
                <a:solidFill>
                  <a:srgbClr val="FF0000"/>
                </a:solidFill>
              </a:rPr>
              <a:t>Lethal dose 50 (LD50) </a:t>
            </a:r>
            <a:r>
              <a:rPr lang="en-US" dirty="0"/>
              <a:t>which is the number of organisms or mg. of toxins that will kill 50% of susceptible lab. animal ( usually mice ) when injected into such animal. When the LD 50 is small, the microorganism is considered highly virulent and when it is high the organism is said to be of low virulence.</a:t>
            </a:r>
          </a:p>
        </p:txBody>
      </p:sp>
      <p:pic>
        <p:nvPicPr>
          <p:cNvPr id="11" name="Picture 1">
            <a:extLst>
              <a:ext uri="{FF2B5EF4-FFF2-40B4-BE49-F238E27FC236}">
                <a16:creationId xmlns:a16="http://schemas.microsoft.com/office/drawing/2014/main" id="{D26B9EB9-0956-4097-849E-C8892DBD68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6624" y="4283612"/>
            <a:ext cx="4448230" cy="2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A0E7F0B2-7CD0-495C-A1ED-45C0CC29E6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6624" y="572265"/>
            <a:ext cx="4472454" cy="3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31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23D6-24FE-4FD5-8C14-11E873AA5478}"/>
              </a:ext>
            </a:extLst>
          </p:cNvPr>
          <p:cNvSpPr>
            <a:spLocks noGrp="1"/>
          </p:cNvSpPr>
          <p:nvPr>
            <p:ph type="title"/>
          </p:nvPr>
        </p:nvSpPr>
        <p:spPr/>
        <p:txBody>
          <a:bodyPr/>
          <a:lstStyle/>
          <a:p>
            <a:pPr algn="ctr"/>
            <a:r>
              <a:rPr lang="en-US" dirty="0">
                <a:solidFill>
                  <a:schemeClr val="tx2">
                    <a:lumMod val="50000"/>
                  </a:schemeClr>
                </a:solidFill>
              </a:rPr>
              <a:t>Pathogenicity : </a:t>
            </a:r>
            <a:br>
              <a:rPr lang="en-US" dirty="0">
                <a:solidFill>
                  <a:schemeClr val="tx2">
                    <a:lumMod val="50000"/>
                  </a:schemeClr>
                </a:solidFill>
              </a:rPr>
            </a:br>
            <a:r>
              <a:rPr lang="en-US" dirty="0">
                <a:solidFill>
                  <a:schemeClr val="tx2">
                    <a:lumMod val="50000"/>
                  </a:schemeClr>
                </a:solidFill>
              </a:rPr>
              <a:t>Host Resistance To Parasite Invasion</a:t>
            </a:r>
            <a:endParaRPr lang="ar-SA" dirty="0">
              <a:solidFill>
                <a:schemeClr val="tx2">
                  <a:lumMod val="50000"/>
                </a:schemeClr>
              </a:solidFill>
            </a:endParaRPr>
          </a:p>
        </p:txBody>
      </p:sp>
      <p:sp>
        <p:nvSpPr>
          <p:cNvPr id="3" name="Text Placeholder 2">
            <a:extLst>
              <a:ext uri="{FF2B5EF4-FFF2-40B4-BE49-F238E27FC236}">
                <a16:creationId xmlns:a16="http://schemas.microsoft.com/office/drawing/2014/main" id="{214DF034-704D-4EC1-A5BD-142157D5F15E}"/>
              </a:ext>
            </a:extLst>
          </p:cNvPr>
          <p:cNvSpPr>
            <a:spLocks noGrp="1"/>
          </p:cNvSpPr>
          <p:nvPr>
            <p:ph type="body" idx="1"/>
          </p:nvPr>
        </p:nvSpPr>
        <p:spPr>
          <a:xfrm>
            <a:off x="337625" y="1690688"/>
            <a:ext cx="11563643" cy="5019601"/>
          </a:xfrm>
        </p:spPr>
        <p:txBody>
          <a:bodyPr/>
          <a:lstStyle/>
          <a:p>
            <a:endParaRPr lang="ar-SA" dirty="0"/>
          </a:p>
        </p:txBody>
      </p:sp>
      <p:sp>
        <p:nvSpPr>
          <p:cNvPr id="16" name="Rectangle: Single Corner Rounded 15">
            <a:extLst>
              <a:ext uri="{FF2B5EF4-FFF2-40B4-BE49-F238E27FC236}">
                <a16:creationId xmlns:a16="http://schemas.microsoft.com/office/drawing/2014/main" id="{96256097-BCFF-4F7D-8640-ED2538FE3AAB}"/>
              </a:ext>
            </a:extLst>
          </p:cNvPr>
          <p:cNvSpPr/>
          <p:nvPr/>
        </p:nvSpPr>
        <p:spPr>
          <a:xfrm>
            <a:off x="597877" y="2200324"/>
            <a:ext cx="3433397" cy="4352859"/>
          </a:xfrm>
          <a:prstGeom prst="round1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rgbClr val="FF0000"/>
                </a:solidFill>
              </a:rPr>
              <a:t>Non specific defense </a:t>
            </a:r>
            <a:r>
              <a:rPr lang="en-US" dirty="0"/>
              <a:t>: is part of natural constitution of the host. Examples:</a:t>
            </a:r>
          </a:p>
          <a:p>
            <a:pPr algn="ctr"/>
            <a:endParaRPr lang="en-US" dirty="0"/>
          </a:p>
          <a:p>
            <a:endParaRPr lang="en-US" dirty="0"/>
          </a:p>
          <a:p>
            <a:pPr marL="285750" indent="-285750">
              <a:buFont typeface="Wingdings" panose="05000000000000000000" pitchFamily="2" charset="2"/>
              <a:buChar char="ü"/>
            </a:pPr>
            <a:r>
              <a:rPr lang="en-US" dirty="0"/>
              <a:t>Skin mechanical barrier</a:t>
            </a:r>
          </a:p>
          <a:p>
            <a:pPr marL="285750" indent="-285750">
              <a:buFont typeface="Wingdings" panose="05000000000000000000" pitchFamily="2" charset="2"/>
              <a:buChar char="ü"/>
            </a:pPr>
            <a:r>
              <a:rPr lang="en-US" dirty="0"/>
              <a:t>ciliated epithelium of respiratory tract</a:t>
            </a:r>
          </a:p>
          <a:p>
            <a:pPr marL="285750" indent="-285750">
              <a:buFont typeface="Wingdings" panose="05000000000000000000" pitchFamily="2" charset="2"/>
              <a:buChar char="ü"/>
            </a:pPr>
            <a:r>
              <a:rPr lang="en-US" dirty="0"/>
              <a:t>Competition by normal flora</a:t>
            </a:r>
          </a:p>
          <a:p>
            <a:pPr marL="285750" indent="-285750">
              <a:buFont typeface="Wingdings" panose="05000000000000000000" pitchFamily="2" charset="2"/>
              <a:buChar char="ü"/>
            </a:pPr>
            <a:r>
              <a:rPr lang="en-US" dirty="0"/>
              <a:t>Low pH in the stomach</a:t>
            </a:r>
          </a:p>
          <a:p>
            <a:pPr marL="285750" indent="-285750">
              <a:buFont typeface="Wingdings" panose="05000000000000000000" pitchFamily="2" charset="2"/>
              <a:buChar char="ü"/>
            </a:pPr>
            <a:r>
              <a:rPr lang="en-US" dirty="0"/>
              <a:t>Cough</a:t>
            </a:r>
          </a:p>
          <a:p>
            <a:pPr marL="285750" indent="-285750">
              <a:buFont typeface="Wingdings" panose="05000000000000000000" pitchFamily="2" charset="2"/>
              <a:buChar char="ü"/>
            </a:pPr>
            <a:r>
              <a:rPr lang="en-US" dirty="0"/>
              <a:t>Peristalsis (</a:t>
            </a:r>
            <a:r>
              <a:rPr lang="en-US" dirty="0">
                <a:solidFill>
                  <a:schemeClr val="bg1">
                    <a:lumMod val="50000"/>
                  </a:schemeClr>
                </a:solidFill>
              </a:rPr>
              <a:t>movement of intestines)</a:t>
            </a:r>
          </a:p>
          <a:p>
            <a:pPr marL="285750" indent="-285750">
              <a:buFont typeface="Wingdings" panose="05000000000000000000" pitchFamily="2" charset="2"/>
              <a:buChar char="ü"/>
            </a:pPr>
            <a:r>
              <a:rPr lang="en-US" dirty="0"/>
              <a:t>Lysozymes </a:t>
            </a:r>
            <a:r>
              <a:rPr lang="en-US" dirty="0">
                <a:solidFill>
                  <a:schemeClr val="bg1">
                    <a:lumMod val="50000"/>
                  </a:schemeClr>
                </a:solidFill>
              </a:rPr>
              <a:t>(abundant in the eye)</a:t>
            </a:r>
          </a:p>
          <a:p>
            <a:pPr marL="285750" indent="-285750">
              <a:buFont typeface="Wingdings" panose="05000000000000000000" pitchFamily="2" charset="2"/>
              <a:buChar char="ü"/>
            </a:pPr>
            <a:r>
              <a:rPr lang="en-US" dirty="0"/>
              <a:t>Neutrophils </a:t>
            </a:r>
            <a:r>
              <a:rPr lang="en-US" dirty="0">
                <a:solidFill>
                  <a:schemeClr val="bg1">
                    <a:lumMod val="50000"/>
                  </a:schemeClr>
                </a:solidFill>
              </a:rPr>
              <a:t>(WBC)</a:t>
            </a:r>
          </a:p>
        </p:txBody>
      </p:sp>
      <p:pic>
        <p:nvPicPr>
          <p:cNvPr id="22" name="Picture 21">
            <a:extLst>
              <a:ext uri="{FF2B5EF4-FFF2-40B4-BE49-F238E27FC236}">
                <a16:creationId xmlns:a16="http://schemas.microsoft.com/office/drawing/2014/main" id="{314EF6D6-FE97-425D-B753-F0542C4CD7A9}"/>
              </a:ext>
            </a:extLst>
          </p:cNvPr>
          <p:cNvPicPr>
            <a:picLocks noChangeAspect="1"/>
          </p:cNvPicPr>
          <p:nvPr/>
        </p:nvPicPr>
        <p:blipFill>
          <a:blip r:embed="rId2"/>
          <a:stretch>
            <a:fillRect/>
          </a:stretch>
        </p:blipFill>
        <p:spPr>
          <a:xfrm>
            <a:off x="4031274" y="2200324"/>
            <a:ext cx="2381250" cy="1631853"/>
          </a:xfrm>
          <a:prstGeom prst="rect">
            <a:avLst/>
          </a:prstGeom>
        </p:spPr>
      </p:pic>
      <p:sp>
        <p:nvSpPr>
          <p:cNvPr id="23" name="Rectangle: Single Corner Rounded 22">
            <a:extLst>
              <a:ext uri="{FF2B5EF4-FFF2-40B4-BE49-F238E27FC236}">
                <a16:creationId xmlns:a16="http://schemas.microsoft.com/office/drawing/2014/main" id="{23F491E3-95F7-41E6-9B43-F589C0B036F6}"/>
              </a:ext>
            </a:extLst>
          </p:cNvPr>
          <p:cNvSpPr/>
          <p:nvPr/>
        </p:nvSpPr>
        <p:spPr>
          <a:xfrm>
            <a:off x="6729048" y="2097368"/>
            <a:ext cx="2865118" cy="2882595"/>
          </a:xfrm>
          <a:prstGeom prst="round1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rgbClr val="FF0000"/>
                </a:solidFill>
              </a:rPr>
              <a:t> specific defense </a:t>
            </a:r>
            <a:r>
              <a:rPr lang="en-US" dirty="0"/>
              <a:t>: is acquired resistance to certain organism</a:t>
            </a:r>
          </a:p>
          <a:p>
            <a:endParaRPr lang="en-US" dirty="0"/>
          </a:p>
          <a:p>
            <a:pPr marL="285750" indent="-285750">
              <a:buFont typeface="Wingdings" panose="05000000000000000000" pitchFamily="2" charset="2"/>
              <a:buChar char="ü"/>
            </a:pPr>
            <a:r>
              <a:rPr lang="en-US" dirty="0"/>
              <a:t>formation of Antibodies</a:t>
            </a:r>
          </a:p>
        </p:txBody>
      </p:sp>
      <p:pic>
        <p:nvPicPr>
          <p:cNvPr id="25" name="Picture 24">
            <a:extLst>
              <a:ext uri="{FF2B5EF4-FFF2-40B4-BE49-F238E27FC236}">
                <a16:creationId xmlns:a16="http://schemas.microsoft.com/office/drawing/2014/main" id="{137E35E2-0ED9-4785-9E27-9A1471E94BA7}"/>
              </a:ext>
            </a:extLst>
          </p:cNvPr>
          <p:cNvPicPr>
            <a:picLocks noChangeAspect="1"/>
          </p:cNvPicPr>
          <p:nvPr/>
        </p:nvPicPr>
        <p:blipFill>
          <a:blip r:embed="rId3"/>
          <a:stretch>
            <a:fillRect/>
          </a:stretch>
        </p:blipFill>
        <p:spPr>
          <a:xfrm>
            <a:off x="6641416" y="5134709"/>
            <a:ext cx="3165530" cy="1664456"/>
          </a:xfrm>
          <a:prstGeom prst="rect">
            <a:avLst/>
          </a:prstGeom>
        </p:spPr>
      </p:pic>
    </p:spTree>
    <p:extLst>
      <p:ext uri="{BB962C8B-B14F-4D97-AF65-F5344CB8AC3E}">
        <p14:creationId xmlns:p14="http://schemas.microsoft.com/office/powerpoint/2010/main" val="41755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F83C-BA4A-418E-8EBB-11BC038FE622}"/>
              </a:ext>
            </a:extLst>
          </p:cNvPr>
          <p:cNvSpPr>
            <a:spLocks noGrp="1"/>
          </p:cNvSpPr>
          <p:nvPr>
            <p:ph type="title"/>
          </p:nvPr>
        </p:nvSpPr>
        <p:spPr>
          <a:xfrm>
            <a:off x="641252" y="125974"/>
            <a:ext cx="10515600" cy="1013509"/>
          </a:xfrm>
        </p:spPr>
        <p:txBody>
          <a:bodyPr/>
          <a:lstStyle/>
          <a:p>
            <a:pPr algn="ctr"/>
            <a:r>
              <a:rPr lang="en-US" dirty="0">
                <a:solidFill>
                  <a:schemeClr val="tx2">
                    <a:lumMod val="50000"/>
                  </a:schemeClr>
                </a:solidFill>
              </a:rPr>
              <a:t>Determinants of Pathogenicity</a:t>
            </a:r>
            <a:endParaRPr lang="ar-SA" dirty="0">
              <a:solidFill>
                <a:schemeClr val="tx2">
                  <a:lumMod val="50000"/>
                </a:schemeClr>
              </a:solidFill>
            </a:endParaRPr>
          </a:p>
        </p:txBody>
      </p:sp>
      <p:sp>
        <p:nvSpPr>
          <p:cNvPr id="3" name="Text Placeholder 2">
            <a:extLst>
              <a:ext uri="{FF2B5EF4-FFF2-40B4-BE49-F238E27FC236}">
                <a16:creationId xmlns:a16="http://schemas.microsoft.com/office/drawing/2014/main" id="{85C44AEB-B88C-468C-A725-8778BD2EA8F6}"/>
              </a:ext>
            </a:extLst>
          </p:cNvPr>
          <p:cNvSpPr>
            <a:spLocks noGrp="1"/>
          </p:cNvSpPr>
          <p:nvPr>
            <p:ph type="body" idx="1"/>
          </p:nvPr>
        </p:nvSpPr>
        <p:spPr>
          <a:xfrm>
            <a:off x="154745" y="1308295"/>
            <a:ext cx="11732455" cy="5549705"/>
          </a:xfrm>
        </p:spPr>
        <p:txBody>
          <a:bodyPr/>
          <a:lstStyle/>
          <a:p>
            <a:pPr marL="285750" indent="-285750">
              <a:buFont typeface="Wingdings" panose="05000000000000000000" pitchFamily="2" charset="2"/>
              <a:buChar char="§"/>
            </a:pPr>
            <a:r>
              <a:rPr lang="en-US" sz="1600" dirty="0"/>
              <a:t>Before causing disease, the microorganism should have the ability to:</a:t>
            </a:r>
          </a:p>
          <a:p>
            <a:endParaRPr lang="ar-SA" sz="1600" dirty="0"/>
          </a:p>
        </p:txBody>
      </p:sp>
      <p:graphicFrame>
        <p:nvGraphicFramePr>
          <p:cNvPr id="5" name="Table 4">
            <a:extLst>
              <a:ext uri="{FF2B5EF4-FFF2-40B4-BE49-F238E27FC236}">
                <a16:creationId xmlns:a16="http://schemas.microsoft.com/office/drawing/2014/main" id="{4E82738B-4578-4D70-9C14-ED4B46EF23D9}"/>
              </a:ext>
            </a:extLst>
          </p:cNvPr>
          <p:cNvGraphicFramePr>
            <a:graphicFrameLocks noGrp="1"/>
          </p:cNvGraphicFramePr>
          <p:nvPr>
            <p:extLst>
              <p:ext uri="{D42A27DB-BD31-4B8C-83A1-F6EECF244321}">
                <p14:modId xmlns:p14="http://schemas.microsoft.com/office/powerpoint/2010/main" val="3340613246"/>
              </p:ext>
            </p:extLst>
          </p:nvPr>
        </p:nvGraphicFramePr>
        <p:xfrm>
          <a:off x="1595901" y="1845079"/>
          <a:ext cx="8128000" cy="1676400"/>
        </p:xfrm>
        <a:graphic>
          <a:graphicData uri="http://schemas.openxmlformats.org/drawingml/2006/table">
            <a:tbl>
              <a:tblPr rtl="1" firstRow="1" bandRow="1">
                <a:tableStyleId>{F062EF33-DB60-47DF-8E75-43A2A0FCA023}</a:tableStyleId>
              </a:tblPr>
              <a:tblGrid>
                <a:gridCol w="4064000">
                  <a:extLst>
                    <a:ext uri="{9D8B030D-6E8A-4147-A177-3AD203B41FA5}">
                      <a16:colId xmlns:a16="http://schemas.microsoft.com/office/drawing/2014/main" val="2961180868"/>
                    </a:ext>
                  </a:extLst>
                </a:gridCol>
                <a:gridCol w="4064000">
                  <a:extLst>
                    <a:ext uri="{9D8B030D-6E8A-4147-A177-3AD203B41FA5}">
                      <a16:colId xmlns:a16="http://schemas.microsoft.com/office/drawing/2014/main" val="3809730510"/>
                    </a:ext>
                  </a:extLst>
                </a:gridCol>
              </a:tblGrid>
              <a:tr h="638974">
                <a:tc>
                  <a:txBody>
                    <a:bodyPr/>
                    <a:lstStyle/>
                    <a:p>
                      <a:pPr rtl="1"/>
                      <a:r>
                        <a:rPr lang="en-US" dirty="0"/>
                        <a:t>	b</a:t>
                      </a:r>
                      <a:r>
                        <a:rPr lang="en-US" dirty="0">
                          <a:solidFill>
                            <a:srgbClr val="FF0000"/>
                          </a:solidFill>
                        </a:rPr>
                        <a:t>) Survive </a:t>
                      </a:r>
                      <a:r>
                        <a:rPr lang="en-US" dirty="0"/>
                        <a:t>host natural defense mechanisms.</a:t>
                      </a:r>
                    </a:p>
                    <a:p>
                      <a:pPr rtl="1"/>
                      <a:endParaRPr lang="ar-SA" dirty="0"/>
                    </a:p>
                  </a:txBody>
                  <a:tcPr/>
                </a:tc>
                <a:tc>
                  <a:txBody>
                    <a:bodyPr/>
                    <a:lstStyle/>
                    <a:p>
                      <a:pPr algn="l" rtl="0"/>
                      <a:r>
                        <a:rPr lang="en-US" dirty="0"/>
                        <a:t>a) </a:t>
                      </a:r>
                      <a:r>
                        <a:rPr lang="en-US" dirty="0">
                          <a:solidFill>
                            <a:srgbClr val="FF0000"/>
                          </a:solidFill>
                        </a:rPr>
                        <a:t>Adherence</a:t>
                      </a:r>
                      <a:r>
                        <a:rPr lang="en-US" dirty="0"/>
                        <a:t>: the ability to attach firmly to host epithelial surface.</a:t>
                      </a:r>
                    </a:p>
                    <a:p>
                      <a:pPr algn="l" rtl="0"/>
                      <a:endParaRPr lang="ar-SA" dirty="0"/>
                    </a:p>
                  </a:txBody>
                  <a:tcPr/>
                </a:tc>
                <a:extLst>
                  <a:ext uri="{0D108BD9-81ED-4DB2-BD59-A6C34878D82A}">
                    <a16:rowId xmlns:a16="http://schemas.microsoft.com/office/drawing/2014/main" val="2681333616"/>
                  </a:ext>
                </a:extLst>
              </a:tr>
              <a:tr h="638974">
                <a:tc>
                  <a:txBody>
                    <a:bodyPr/>
                    <a:lstStyle/>
                    <a:p>
                      <a:pPr algn="l" rtl="0"/>
                      <a:r>
                        <a:rPr lang="en-US" dirty="0"/>
                        <a:t>d) </a:t>
                      </a:r>
                      <a:r>
                        <a:rPr lang="en-US" b="1" dirty="0">
                          <a:solidFill>
                            <a:srgbClr val="FF0000"/>
                          </a:solidFill>
                        </a:rPr>
                        <a:t>Tissue Destruction </a:t>
                      </a:r>
                      <a:r>
                        <a:rPr lang="en-US" dirty="0"/>
                        <a:t>:the ability to overcome host defense , invade the tissues and cause destruction to produce clinical disease.</a:t>
                      </a:r>
                    </a:p>
                    <a:p>
                      <a:pPr algn="l" rtl="0"/>
                      <a:endParaRPr lang="ar-SA" dirty="0"/>
                    </a:p>
                  </a:txBody>
                  <a:tcPr/>
                </a:tc>
                <a:tc>
                  <a:txBody>
                    <a:bodyPr/>
                    <a:lstStyle/>
                    <a:p>
                      <a:pPr rtl="1"/>
                      <a:r>
                        <a:rPr lang="en-US" dirty="0"/>
                        <a:t>	c) </a:t>
                      </a:r>
                      <a:r>
                        <a:rPr lang="en-US" b="1" dirty="0">
                          <a:solidFill>
                            <a:srgbClr val="FF0000"/>
                          </a:solidFill>
                        </a:rPr>
                        <a:t>Multiply</a:t>
                      </a:r>
                      <a:r>
                        <a:rPr lang="en-US" dirty="0"/>
                        <a:t> to large numbers.</a:t>
                      </a:r>
                    </a:p>
                    <a:p>
                      <a:pPr rtl="1"/>
                      <a:endParaRPr lang="ar-SA" dirty="0"/>
                    </a:p>
                  </a:txBody>
                  <a:tcPr/>
                </a:tc>
                <a:extLst>
                  <a:ext uri="{0D108BD9-81ED-4DB2-BD59-A6C34878D82A}">
                    <a16:rowId xmlns:a16="http://schemas.microsoft.com/office/drawing/2014/main" val="1457768941"/>
                  </a:ext>
                </a:extLst>
              </a:tr>
            </a:tbl>
          </a:graphicData>
        </a:graphic>
      </p:graphicFrame>
      <p:sp>
        <p:nvSpPr>
          <p:cNvPr id="6" name="Arrow: Pentagon 5">
            <a:extLst>
              <a:ext uri="{FF2B5EF4-FFF2-40B4-BE49-F238E27FC236}">
                <a16:creationId xmlns:a16="http://schemas.microsoft.com/office/drawing/2014/main" id="{16B2D607-0875-4EAF-87B4-4A25ED536432}"/>
              </a:ext>
            </a:extLst>
          </p:cNvPr>
          <p:cNvSpPr/>
          <p:nvPr/>
        </p:nvSpPr>
        <p:spPr>
          <a:xfrm rot="5400000">
            <a:off x="868484" y="4235934"/>
            <a:ext cx="1454834" cy="633046"/>
          </a:xfrm>
          <a:prstGeom prst="homePlat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rgbClr val="FF0000"/>
                </a:solidFill>
              </a:rPr>
              <a:t>Adherence: </a:t>
            </a:r>
            <a:endParaRPr lang="ar-SA" dirty="0">
              <a:solidFill>
                <a:srgbClr val="FF0000"/>
              </a:solidFill>
            </a:endParaRPr>
          </a:p>
        </p:txBody>
      </p:sp>
      <p:sp>
        <p:nvSpPr>
          <p:cNvPr id="7" name="Rectangle: Rounded Corners 6">
            <a:extLst>
              <a:ext uri="{FF2B5EF4-FFF2-40B4-BE49-F238E27FC236}">
                <a16:creationId xmlns:a16="http://schemas.microsoft.com/office/drawing/2014/main" id="{F7F51139-42E6-41F4-99F1-EC57286C1B80}"/>
              </a:ext>
            </a:extLst>
          </p:cNvPr>
          <p:cNvSpPr/>
          <p:nvPr/>
        </p:nvSpPr>
        <p:spPr>
          <a:xfrm>
            <a:off x="154745" y="5279874"/>
            <a:ext cx="5464126" cy="133643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r>
              <a:rPr lang="en-US" dirty="0"/>
              <a:t>By means of adhesins (attachment apparatus) found on bacterial surfaces.</a:t>
            </a:r>
          </a:p>
          <a:p>
            <a:r>
              <a:rPr lang="en-US" dirty="0"/>
              <a:t>examples: </a:t>
            </a:r>
          </a:p>
          <a:p>
            <a:r>
              <a:rPr lang="en-US" dirty="0">
                <a:solidFill>
                  <a:srgbClr val="FF0000"/>
                </a:solidFill>
              </a:rPr>
              <a:t>a) Pili</a:t>
            </a:r>
          </a:p>
          <a:p>
            <a:r>
              <a:rPr lang="en-US" dirty="0">
                <a:solidFill>
                  <a:srgbClr val="FF0000"/>
                </a:solidFill>
              </a:rPr>
              <a:t>b)Other protein surface structures</a:t>
            </a:r>
          </a:p>
        </p:txBody>
      </p:sp>
      <p:pic>
        <p:nvPicPr>
          <p:cNvPr id="10" name="Picture 9">
            <a:extLst>
              <a:ext uri="{FF2B5EF4-FFF2-40B4-BE49-F238E27FC236}">
                <a16:creationId xmlns:a16="http://schemas.microsoft.com/office/drawing/2014/main" id="{87220B6D-BE4F-42EA-AFB6-99E64466CE59}"/>
              </a:ext>
            </a:extLst>
          </p:cNvPr>
          <p:cNvPicPr>
            <a:picLocks noChangeAspect="1"/>
          </p:cNvPicPr>
          <p:nvPr/>
        </p:nvPicPr>
        <p:blipFill>
          <a:blip r:embed="rId2"/>
          <a:stretch>
            <a:fillRect/>
          </a:stretch>
        </p:blipFill>
        <p:spPr>
          <a:xfrm>
            <a:off x="2455960" y="3529139"/>
            <a:ext cx="2619375" cy="1743075"/>
          </a:xfrm>
          <a:prstGeom prst="rect">
            <a:avLst/>
          </a:prstGeom>
        </p:spPr>
      </p:pic>
      <p:cxnSp>
        <p:nvCxnSpPr>
          <p:cNvPr id="12" name="Straight Connector 11">
            <a:extLst>
              <a:ext uri="{FF2B5EF4-FFF2-40B4-BE49-F238E27FC236}">
                <a16:creationId xmlns:a16="http://schemas.microsoft.com/office/drawing/2014/main" id="{7029E1EA-1D42-46CC-BC79-399F5E9AC4E9}"/>
              </a:ext>
            </a:extLst>
          </p:cNvPr>
          <p:cNvCxnSpPr>
            <a:cxnSpLocks/>
          </p:cNvCxnSpPr>
          <p:nvPr/>
        </p:nvCxnSpPr>
        <p:spPr>
          <a:xfrm>
            <a:off x="6192324" y="3529139"/>
            <a:ext cx="0" cy="3328861"/>
          </a:xfrm>
          <a:prstGeom prst="line">
            <a:avLst/>
          </a:prstGeom>
        </p:spPr>
        <p:style>
          <a:lnRef idx="1">
            <a:schemeClr val="dk1"/>
          </a:lnRef>
          <a:fillRef idx="0">
            <a:schemeClr val="dk1"/>
          </a:fillRef>
          <a:effectRef idx="0">
            <a:schemeClr val="dk1"/>
          </a:effectRef>
          <a:fontRef idx="minor">
            <a:schemeClr val="tx1"/>
          </a:fontRef>
        </p:style>
      </p:cxnSp>
      <p:sp>
        <p:nvSpPr>
          <p:cNvPr id="15" name="Flowchart: Alternate Process 14">
            <a:extLst>
              <a:ext uri="{FF2B5EF4-FFF2-40B4-BE49-F238E27FC236}">
                <a16:creationId xmlns:a16="http://schemas.microsoft.com/office/drawing/2014/main" id="{AAFCEFD6-6403-4363-8173-A5B368E08696}"/>
              </a:ext>
            </a:extLst>
          </p:cNvPr>
          <p:cNvSpPr/>
          <p:nvPr/>
        </p:nvSpPr>
        <p:spPr>
          <a:xfrm>
            <a:off x="6292741" y="3658605"/>
            <a:ext cx="3910818" cy="71745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rgbClr val="FF0000"/>
                </a:solidFill>
              </a:rPr>
              <a:t>Structures</a:t>
            </a:r>
            <a:r>
              <a:rPr lang="en-US" dirty="0"/>
              <a:t> on host cells involved in </a:t>
            </a:r>
            <a:r>
              <a:rPr lang="en-US" dirty="0">
                <a:solidFill>
                  <a:srgbClr val="FF0000"/>
                </a:solidFill>
              </a:rPr>
              <a:t>adhesion include:</a:t>
            </a:r>
          </a:p>
        </p:txBody>
      </p:sp>
      <p:sp>
        <p:nvSpPr>
          <p:cNvPr id="16" name="Arrow: Pentagon 15">
            <a:extLst>
              <a:ext uri="{FF2B5EF4-FFF2-40B4-BE49-F238E27FC236}">
                <a16:creationId xmlns:a16="http://schemas.microsoft.com/office/drawing/2014/main" id="{0C4A047D-E751-4B06-A42B-2CABD48C6B26}"/>
              </a:ext>
            </a:extLst>
          </p:cNvPr>
          <p:cNvSpPr/>
          <p:nvPr/>
        </p:nvSpPr>
        <p:spPr>
          <a:xfrm>
            <a:off x="6415928" y="5477827"/>
            <a:ext cx="3013687" cy="633046"/>
          </a:xfrm>
          <a:prstGeom prst="homePlat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rgbClr val="FF0000"/>
                </a:solidFill>
              </a:rPr>
              <a:t>b)Proteins and </a:t>
            </a:r>
            <a:r>
              <a:rPr lang="en-US" dirty="0" err="1">
                <a:solidFill>
                  <a:srgbClr val="FF0000"/>
                </a:solidFill>
              </a:rPr>
              <a:t>Glycopeptide</a:t>
            </a:r>
            <a:r>
              <a:rPr lang="en-US" dirty="0">
                <a:solidFill>
                  <a:srgbClr val="FF0000"/>
                </a:solidFill>
              </a:rPr>
              <a:t> parts</a:t>
            </a:r>
          </a:p>
        </p:txBody>
      </p:sp>
      <p:sp>
        <p:nvSpPr>
          <p:cNvPr id="17" name="Arrow: Pentagon 16">
            <a:extLst>
              <a:ext uri="{FF2B5EF4-FFF2-40B4-BE49-F238E27FC236}">
                <a16:creationId xmlns:a16="http://schemas.microsoft.com/office/drawing/2014/main" id="{DEBE0E8A-66C6-4CD9-81ED-3A20D098B116}"/>
              </a:ext>
            </a:extLst>
          </p:cNvPr>
          <p:cNvSpPr/>
          <p:nvPr/>
        </p:nvSpPr>
        <p:spPr>
          <a:xfrm>
            <a:off x="6467938" y="4610419"/>
            <a:ext cx="1454834" cy="633046"/>
          </a:xfrm>
          <a:prstGeom prst="homePlat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solidFill>
                  <a:srgbClr val="FF0000"/>
                </a:solidFill>
              </a:rPr>
              <a:t>a) Fibronectin</a:t>
            </a:r>
          </a:p>
        </p:txBody>
      </p:sp>
    </p:spTree>
    <p:extLst>
      <p:ext uri="{BB962C8B-B14F-4D97-AF65-F5344CB8AC3E}">
        <p14:creationId xmlns:p14="http://schemas.microsoft.com/office/powerpoint/2010/main" val="140042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DC69-3117-4648-8943-7DAC3C773DAD}"/>
              </a:ext>
            </a:extLst>
          </p:cNvPr>
          <p:cNvSpPr>
            <a:spLocks noGrp="1"/>
          </p:cNvSpPr>
          <p:nvPr>
            <p:ph type="title"/>
          </p:nvPr>
        </p:nvSpPr>
        <p:spPr>
          <a:xfrm>
            <a:off x="416170" y="154110"/>
            <a:ext cx="10515600" cy="830629"/>
          </a:xfrm>
        </p:spPr>
        <p:txBody>
          <a:bodyPr/>
          <a:lstStyle/>
          <a:p>
            <a:pPr algn="ctr"/>
            <a:r>
              <a:rPr lang="en-US" dirty="0">
                <a:solidFill>
                  <a:schemeClr val="tx2">
                    <a:lumMod val="50000"/>
                  </a:schemeClr>
                </a:solidFill>
              </a:rPr>
              <a:t>Tissue destruction </a:t>
            </a:r>
            <a:endParaRPr lang="ar-SA" dirty="0">
              <a:solidFill>
                <a:schemeClr val="tx2">
                  <a:lumMod val="50000"/>
                </a:schemeClr>
              </a:solidFill>
            </a:endParaRPr>
          </a:p>
        </p:txBody>
      </p:sp>
      <p:sp>
        <p:nvSpPr>
          <p:cNvPr id="3" name="Text Placeholder 2">
            <a:extLst>
              <a:ext uri="{FF2B5EF4-FFF2-40B4-BE49-F238E27FC236}">
                <a16:creationId xmlns:a16="http://schemas.microsoft.com/office/drawing/2014/main" id="{ABFD8123-1809-486B-AEDE-B02AFA3E8CDB}"/>
              </a:ext>
            </a:extLst>
          </p:cNvPr>
          <p:cNvSpPr>
            <a:spLocks noGrp="1"/>
          </p:cNvSpPr>
          <p:nvPr>
            <p:ph type="body" idx="1"/>
          </p:nvPr>
        </p:nvSpPr>
        <p:spPr>
          <a:xfrm>
            <a:off x="98474" y="1336431"/>
            <a:ext cx="11957538" cy="5387926"/>
          </a:xfrm>
        </p:spPr>
        <p:txBody>
          <a:bodyPr/>
          <a:lstStyle/>
          <a:p>
            <a:pPr marL="285750" indent="-285750">
              <a:buFont typeface="Wingdings" panose="05000000000000000000" pitchFamily="2" charset="2"/>
              <a:buChar char="Ø"/>
            </a:pPr>
            <a:r>
              <a:rPr lang="en-US" sz="1800" dirty="0"/>
              <a:t>Tissue destruction is produced by:</a:t>
            </a:r>
            <a:endParaRPr lang="ar-SA" sz="1800" dirty="0"/>
          </a:p>
        </p:txBody>
      </p:sp>
      <p:graphicFrame>
        <p:nvGraphicFramePr>
          <p:cNvPr id="4" name="Table 3">
            <a:extLst>
              <a:ext uri="{FF2B5EF4-FFF2-40B4-BE49-F238E27FC236}">
                <a16:creationId xmlns:a16="http://schemas.microsoft.com/office/drawing/2014/main" id="{AED01CA7-9D4F-44AA-B6E1-D6C8031E95A1}"/>
              </a:ext>
            </a:extLst>
          </p:cNvPr>
          <p:cNvGraphicFramePr>
            <a:graphicFrameLocks noGrp="1"/>
          </p:cNvGraphicFramePr>
          <p:nvPr>
            <p:extLst>
              <p:ext uri="{D42A27DB-BD31-4B8C-83A1-F6EECF244321}">
                <p14:modId xmlns:p14="http://schemas.microsoft.com/office/powerpoint/2010/main" val="856596351"/>
              </p:ext>
            </p:extLst>
          </p:nvPr>
        </p:nvGraphicFramePr>
        <p:xfrm>
          <a:off x="389208" y="1758461"/>
          <a:ext cx="8898596" cy="4668752"/>
        </p:xfrm>
        <a:graphic>
          <a:graphicData uri="http://schemas.openxmlformats.org/drawingml/2006/table">
            <a:tbl>
              <a:tblPr rtl="1" firstRow="1" bandRow="1">
                <a:tableStyleId>{BC89EF96-8CEA-46FF-86C4-4CE0E7609802}</a:tableStyleId>
              </a:tblPr>
              <a:tblGrid>
                <a:gridCol w="4449298">
                  <a:extLst>
                    <a:ext uri="{9D8B030D-6E8A-4147-A177-3AD203B41FA5}">
                      <a16:colId xmlns:a16="http://schemas.microsoft.com/office/drawing/2014/main" val="352511165"/>
                    </a:ext>
                  </a:extLst>
                </a:gridCol>
                <a:gridCol w="4449298">
                  <a:extLst>
                    <a:ext uri="{9D8B030D-6E8A-4147-A177-3AD203B41FA5}">
                      <a16:colId xmlns:a16="http://schemas.microsoft.com/office/drawing/2014/main" val="2556418879"/>
                    </a:ext>
                  </a:extLst>
                </a:gridCol>
              </a:tblGrid>
              <a:tr h="4668752">
                <a:tc>
                  <a:txBody>
                    <a:bodyPr/>
                    <a:lstStyle/>
                    <a:p>
                      <a:pPr algn="ctr" rtl="1"/>
                      <a:r>
                        <a:rPr lang="en-US" dirty="0"/>
                        <a:t>Invasion by:</a:t>
                      </a:r>
                    </a:p>
                    <a:p>
                      <a:pPr rtl="1"/>
                      <a:endParaRPr lang="en-US" dirty="0"/>
                    </a:p>
                    <a:p>
                      <a:pPr algn="l" rtl="0"/>
                      <a:endParaRPr lang="ar-SA" dirty="0"/>
                    </a:p>
                  </a:txBody>
                  <a:tcPr/>
                </a:tc>
                <a:tc>
                  <a:txBody>
                    <a:bodyPr/>
                    <a:lstStyle/>
                    <a:p>
                      <a:pPr algn="ctr" rtl="1"/>
                      <a:r>
                        <a:rPr lang="en-US" dirty="0"/>
                        <a:t>Toxin production</a:t>
                      </a:r>
                      <a:endParaRPr lang="ar-SA" dirty="0"/>
                    </a:p>
                    <a:p>
                      <a:pPr algn="l" rtl="1"/>
                      <a:endParaRPr lang="ar-SA" dirty="0"/>
                    </a:p>
                    <a:p>
                      <a:pPr algn="l" rtl="0"/>
                      <a:endParaRPr lang="ar-SA" b="0" dirty="0"/>
                    </a:p>
                  </a:txBody>
                  <a:tcPr/>
                </a:tc>
                <a:extLst>
                  <a:ext uri="{0D108BD9-81ED-4DB2-BD59-A6C34878D82A}">
                    <a16:rowId xmlns:a16="http://schemas.microsoft.com/office/drawing/2014/main" val="1727862522"/>
                  </a:ext>
                </a:extLst>
              </a:tr>
            </a:tbl>
          </a:graphicData>
        </a:graphic>
      </p:graphicFrame>
      <p:cxnSp>
        <p:nvCxnSpPr>
          <p:cNvPr id="6" name="Straight Connector 5">
            <a:extLst>
              <a:ext uri="{FF2B5EF4-FFF2-40B4-BE49-F238E27FC236}">
                <a16:creationId xmlns:a16="http://schemas.microsoft.com/office/drawing/2014/main" id="{C5C21D94-7231-4498-B389-BD9CF99C5DCC}"/>
              </a:ext>
            </a:extLst>
          </p:cNvPr>
          <p:cNvCxnSpPr>
            <a:cxnSpLocks/>
          </p:cNvCxnSpPr>
          <p:nvPr/>
        </p:nvCxnSpPr>
        <p:spPr>
          <a:xfrm>
            <a:off x="361073" y="2082018"/>
            <a:ext cx="8881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220408-8180-4C0D-B9C7-76508C329E1D}"/>
              </a:ext>
            </a:extLst>
          </p:cNvPr>
          <p:cNvCxnSpPr>
            <a:cxnSpLocks/>
          </p:cNvCxnSpPr>
          <p:nvPr/>
        </p:nvCxnSpPr>
        <p:spPr>
          <a:xfrm flipH="1">
            <a:off x="2885446" y="2140863"/>
            <a:ext cx="26179" cy="4314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2D87F-4F78-4DF2-A527-9FBAC71CED0F}"/>
              </a:ext>
            </a:extLst>
          </p:cNvPr>
          <p:cNvCxnSpPr>
            <a:cxnSpLocks/>
          </p:cNvCxnSpPr>
          <p:nvPr/>
        </p:nvCxnSpPr>
        <p:spPr>
          <a:xfrm>
            <a:off x="7270653" y="2082018"/>
            <a:ext cx="27353" cy="43149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50645FB-C8F3-43BB-BDFC-1BF5EA7578E2}"/>
              </a:ext>
            </a:extLst>
          </p:cNvPr>
          <p:cNvSpPr txBox="1"/>
          <p:nvPr/>
        </p:nvSpPr>
        <p:spPr>
          <a:xfrm>
            <a:off x="510154" y="2173347"/>
            <a:ext cx="2121286" cy="738664"/>
          </a:xfrm>
          <a:prstGeom prst="rect">
            <a:avLst/>
          </a:prstGeom>
          <a:noFill/>
        </p:spPr>
        <p:txBody>
          <a:bodyPr wrap="square" rtlCol="1">
            <a:spAutoFit/>
          </a:bodyPr>
          <a:lstStyle/>
          <a:p>
            <a:r>
              <a:rPr lang="en-US" dirty="0">
                <a:solidFill>
                  <a:srgbClr val="FF0000"/>
                </a:solidFill>
              </a:rPr>
              <a:t>Endotoxin </a:t>
            </a:r>
            <a:r>
              <a:rPr lang="ar-SA">
                <a:solidFill>
                  <a:srgbClr val="FF0000"/>
                </a:solidFill>
              </a:rPr>
              <a:t>سم داخلي</a:t>
            </a:r>
            <a:r>
              <a:rPr lang="en-US">
                <a:solidFill>
                  <a:srgbClr val="FF0000"/>
                </a:solidFill>
              </a:rPr>
              <a:t>: </a:t>
            </a:r>
            <a:r>
              <a:rPr lang="en-US" dirty="0"/>
              <a:t>only found in gram negative bacteria.</a:t>
            </a:r>
          </a:p>
        </p:txBody>
      </p:sp>
      <p:sp>
        <p:nvSpPr>
          <p:cNvPr id="11" name="TextBox 10">
            <a:extLst>
              <a:ext uri="{FF2B5EF4-FFF2-40B4-BE49-F238E27FC236}">
                <a16:creationId xmlns:a16="http://schemas.microsoft.com/office/drawing/2014/main" id="{30128725-4BE6-4E81-96F5-06AE4B9D5BD5}"/>
              </a:ext>
            </a:extLst>
          </p:cNvPr>
          <p:cNvSpPr txBox="1"/>
          <p:nvPr/>
        </p:nvSpPr>
        <p:spPr>
          <a:xfrm>
            <a:off x="2955790" y="2211202"/>
            <a:ext cx="2033564" cy="5133713"/>
          </a:xfrm>
          <a:prstGeom prst="rect">
            <a:avLst/>
          </a:prstGeom>
          <a:noFill/>
        </p:spPr>
        <p:txBody>
          <a:bodyPr wrap="square" rtlCol="1">
            <a:spAutoFit/>
          </a:bodyPr>
          <a:lstStyle/>
          <a:p>
            <a:r>
              <a:rPr lang="en-US" dirty="0">
                <a:solidFill>
                  <a:srgbClr val="FF0000"/>
                </a:solidFill>
              </a:rPr>
              <a:t>Exotoxin </a:t>
            </a:r>
            <a:r>
              <a:rPr lang="en-US" dirty="0" err="1">
                <a:solidFill>
                  <a:srgbClr val="FF0000"/>
                </a:solidFill>
              </a:rPr>
              <a:t>sl</a:t>
            </a:r>
            <a:r>
              <a:rPr lang="en-US" dirty="0">
                <a:solidFill>
                  <a:srgbClr val="FF0000"/>
                </a:solidFill>
              </a:rPr>
              <a:t> ohv[d: </a:t>
            </a:r>
            <a:r>
              <a:rPr lang="en-US" dirty="0">
                <a:solidFill>
                  <a:schemeClr val="tx1">
                    <a:lumMod val="95000"/>
                    <a:lumOff val="5000"/>
                  </a:schemeClr>
                </a:solidFill>
              </a:rPr>
              <a:t>produced outside the gram positive and gram negative bacteria.</a:t>
            </a:r>
          </a:p>
          <a:p>
            <a:endParaRPr lang="en-US" dirty="0">
              <a:solidFill>
                <a:schemeClr val="tx1">
                  <a:lumMod val="95000"/>
                  <a:lumOff val="5000"/>
                </a:schemeClr>
              </a:solidFill>
            </a:endParaRPr>
          </a:p>
          <a:p>
            <a:r>
              <a:rPr lang="en-US" dirty="0">
                <a:solidFill>
                  <a:schemeClr val="tx1">
                    <a:lumMod val="95000"/>
                    <a:lumOff val="5000"/>
                  </a:schemeClr>
                </a:solidFill>
              </a:rPr>
              <a:t>Exotoxin can be:</a:t>
            </a:r>
          </a:p>
          <a:p>
            <a:pPr marL="342900" indent="-342900">
              <a:spcBef>
                <a:spcPct val="20000"/>
              </a:spcBef>
              <a:defRPr/>
            </a:pPr>
            <a:r>
              <a:rPr lang="pt-BR" dirty="0">
                <a:solidFill>
                  <a:schemeClr val="tx1">
                    <a:lumMod val="95000"/>
                    <a:lumOff val="5000"/>
                  </a:schemeClr>
                </a:solidFill>
              </a:rPr>
              <a:t>A - B –exotoxins </a:t>
            </a:r>
          </a:p>
          <a:p>
            <a:pPr marL="342900" indent="-342900">
              <a:spcBef>
                <a:spcPct val="20000"/>
              </a:spcBef>
              <a:defRPr/>
            </a:pPr>
            <a:r>
              <a:rPr lang="en-US" dirty="0">
                <a:latin typeface="Times New Roman" pitchFamily="18" charset="0"/>
                <a:cs typeface="Times New Roman" pitchFamily="18" charset="0"/>
              </a:rPr>
              <a:t>A =Active Unit</a:t>
            </a:r>
          </a:p>
          <a:p>
            <a:pPr marL="342900" indent="-342900">
              <a:spcBef>
                <a:spcPct val="20000"/>
              </a:spcBef>
              <a:defRPr/>
            </a:pPr>
            <a:r>
              <a:rPr lang="en-US" dirty="0">
                <a:latin typeface="Times New Roman" pitchFamily="18" charset="0"/>
                <a:cs typeface="Times New Roman" pitchFamily="18" charset="0"/>
              </a:rPr>
              <a:t>B =Binding Unit for attachment</a:t>
            </a:r>
            <a:endParaRPr lang="pt-BR" dirty="0">
              <a:solidFill>
                <a:schemeClr val="tx1">
                  <a:lumMod val="95000"/>
                  <a:lumOff val="5000"/>
                </a:schemeClr>
              </a:solidFill>
            </a:endParaRPr>
          </a:p>
          <a:p>
            <a:endParaRPr lang="pt-BR" dirty="0">
              <a:solidFill>
                <a:schemeClr val="tx1">
                  <a:lumMod val="95000"/>
                  <a:lumOff val="5000"/>
                </a:schemeClr>
              </a:solidFill>
            </a:endParaRPr>
          </a:p>
          <a:p>
            <a:r>
              <a:rPr lang="pt-BR" dirty="0">
                <a:solidFill>
                  <a:srgbClr val="FF0000"/>
                </a:solidFill>
              </a:rPr>
              <a:t>e.g.  Cholera toxins</a:t>
            </a:r>
          </a:p>
          <a:p>
            <a:endParaRPr lang="pt-BR" dirty="0">
              <a:solidFill>
                <a:schemeClr val="tx1">
                  <a:lumMod val="95000"/>
                  <a:lumOff val="5000"/>
                </a:schemeClr>
              </a:solidFill>
            </a:endParaRPr>
          </a:p>
          <a:p>
            <a:r>
              <a:rPr lang="en-US" dirty="0">
                <a:solidFill>
                  <a:schemeClr val="tx1">
                    <a:lumMod val="95000"/>
                    <a:lumOff val="5000"/>
                  </a:schemeClr>
                </a:solidFill>
              </a:rPr>
              <a:t>B) Membrane active exotoxin</a:t>
            </a:r>
          </a:p>
          <a:p>
            <a:endParaRPr lang="en-US" dirty="0">
              <a:solidFill>
                <a:schemeClr val="tx1">
                  <a:lumMod val="95000"/>
                  <a:lumOff val="5000"/>
                </a:schemeClr>
              </a:solidFill>
            </a:endParaRPr>
          </a:p>
          <a:p>
            <a:r>
              <a:rPr lang="en-US" dirty="0">
                <a:solidFill>
                  <a:srgbClr val="FF0000"/>
                </a:solidFill>
              </a:rPr>
              <a:t>e.g.  Hemolysin of group A Streptococci </a:t>
            </a:r>
          </a:p>
          <a:p>
            <a:endParaRPr lang="pt-BR" dirty="0">
              <a:solidFill>
                <a:schemeClr val="tx1">
                  <a:lumMod val="95000"/>
                  <a:lumOff val="5000"/>
                </a:schemeClr>
              </a:solidFill>
            </a:endParaRPr>
          </a:p>
          <a:p>
            <a:endParaRPr lang="pt-BR" dirty="0">
              <a:solidFill>
                <a:schemeClr val="tx1">
                  <a:lumMod val="95000"/>
                  <a:lumOff val="5000"/>
                </a:schemeClr>
              </a:solidFill>
            </a:endParaRPr>
          </a:p>
          <a:p>
            <a:endParaRPr lang="pt-BR" dirty="0">
              <a:solidFill>
                <a:schemeClr val="tx1">
                  <a:lumMod val="95000"/>
                  <a:lumOff val="5000"/>
                </a:schemeClr>
              </a:solidFill>
            </a:endParaRPr>
          </a:p>
          <a:p>
            <a:endParaRPr lang="en-US" dirty="0">
              <a:solidFill>
                <a:schemeClr val="tx1">
                  <a:lumMod val="95000"/>
                  <a:lumOff val="5000"/>
                </a:schemeClr>
              </a:solidFill>
            </a:endParaRPr>
          </a:p>
        </p:txBody>
      </p:sp>
      <p:sp>
        <p:nvSpPr>
          <p:cNvPr id="12" name="TextBox 11">
            <a:extLst>
              <a:ext uri="{FF2B5EF4-FFF2-40B4-BE49-F238E27FC236}">
                <a16:creationId xmlns:a16="http://schemas.microsoft.com/office/drawing/2014/main" id="{629A24E0-8298-4B9B-8EAC-F8E5F9EB4042}"/>
              </a:ext>
            </a:extLst>
          </p:cNvPr>
          <p:cNvSpPr txBox="1"/>
          <p:nvPr/>
        </p:nvSpPr>
        <p:spPr>
          <a:xfrm>
            <a:off x="5486400" y="2363372"/>
            <a:ext cx="1434905" cy="1097280"/>
          </a:xfrm>
          <a:prstGeom prst="rect">
            <a:avLst/>
          </a:prstGeom>
          <a:noFill/>
        </p:spPr>
        <p:txBody>
          <a:bodyPr wrap="square" rtlCol="1">
            <a:spAutoFit/>
          </a:bodyPr>
          <a:lstStyle/>
          <a:p>
            <a:endParaRPr lang="ar-SA" dirty="0"/>
          </a:p>
        </p:txBody>
      </p:sp>
      <p:sp>
        <p:nvSpPr>
          <p:cNvPr id="13" name="TextBox 12">
            <a:extLst>
              <a:ext uri="{FF2B5EF4-FFF2-40B4-BE49-F238E27FC236}">
                <a16:creationId xmlns:a16="http://schemas.microsoft.com/office/drawing/2014/main" id="{22922EEE-66FC-4F4B-8E60-D4A644992B3D}"/>
              </a:ext>
            </a:extLst>
          </p:cNvPr>
          <p:cNvSpPr txBox="1"/>
          <p:nvPr/>
        </p:nvSpPr>
        <p:spPr>
          <a:xfrm>
            <a:off x="5486400" y="2201593"/>
            <a:ext cx="1434905" cy="1097280"/>
          </a:xfrm>
          <a:prstGeom prst="rect">
            <a:avLst/>
          </a:prstGeom>
          <a:noFill/>
        </p:spPr>
        <p:txBody>
          <a:bodyPr wrap="square" rtlCol="1">
            <a:spAutoFit/>
          </a:bodyPr>
          <a:lstStyle/>
          <a:p>
            <a:endParaRPr lang="ar-SA" dirty="0"/>
          </a:p>
        </p:txBody>
      </p:sp>
      <p:sp>
        <p:nvSpPr>
          <p:cNvPr id="14" name="TextBox 13">
            <a:extLst>
              <a:ext uri="{FF2B5EF4-FFF2-40B4-BE49-F238E27FC236}">
                <a16:creationId xmlns:a16="http://schemas.microsoft.com/office/drawing/2014/main" id="{05CBB756-AD5F-494C-A9F7-18A52E0722D6}"/>
              </a:ext>
            </a:extLst>
          </p:cNvPr>
          <p:cNvSpPr txBox="1"/>
          <p:nvPr/>
        </p:nvSpPr>
        <p:spPr>
          <a:xfrm>
            <a:off x="5399648" y="2089053"/>
            <a:ext cx="1434905" cy="1097280"/>
          </a:xfrm>
          <a:prstGeom prst="rect">
            <a:avLst/>
          </a:prstGeom>
          <a:noFill/>
        </p:spPr>
        <p:txBody>
          <a:bodyPr wrap="square" rtlCol="1">
            <a:spAutoFit/>
          </a:bodyPr>
          <a:lstStyle/>
          <a:p>
            <a:endParaRPr lang="ar-SA" dirty="0"/>
          </a:p>
        </p:txBody>
      </p:sp>
      <p:sp>
        <p:nvSpPr>
          <p:cNvPr id="15" name="TextBox 14">
            <a:extLst>
              <a:ext uri="{FF2B5EF4-FFF2-40B4-BE49-F238E27FC236}">
                <a16:creationId xmlns:a16="http://schemas.microsoft.com/office/drawing/2014/main" id="{20D150C6-EE78-41B8-BE37-AEB0D307CF90}"/>
              </a:ext>
            </a:extLst>
          </p:cNvPr>
          <p:cNvSpPr txBox="1"/>
          <p:nvPr/>
        </p:nvSpPr>
        <p:spPr>
          <a:xfrm>
            <a:off x="5051477" y="2201592"/>
            <a:ext cx="2191824" cy="3754874"/>
          </a:xfrm>
          <a:prstGeom prst="rect">
            <a:avLst/>
          </a:prstGeom>
          <a:noFill/>
        </p:spPr>
        <p:txBody>
          <a:bodyPr wrap="square" rtlCol="1">
            <a:spAutoFit/>
          </a:bodyPr>
          <a:lstStyle/>
          <a:p>
            <a:r>
              <a:rPr lang="en-US" b="1" dirty="0">
                <a:solidFill>
                  <a:srgbClr val="FF0000"/>
                </a:solidFill>
              </a:rPr>
              <a:t>Capsulated organisms,  </a:t>
            </a:r>
            <a:r>
              <a:rPr lang="en-US" dirty="0"/>
              <a:t>bacterial capsules are all made of polysaccharide except  that of B. anthracis (made of polypeptide).</a:t>
            </a:r>
          </a:p>
          <a:p>
            <a:endParaRPr lang="en-US" dirty="0"/>
          </a:p>
          <a:p>
            <a:r>
              <a:rPr lang="en-US" dirty="0"/>
              <a:t>Capsule prevent phagocytosis:  </a:t>
            </a:r>
          </a:p>
          <a:p>
            <a:r>
              <a:rPr lang="en-US" dirty="0"/>
              <a:t>such organisms are readily killed once they are phagocytosed. So they’re called extracellular organisms</a:t>
            </a:r>
          </a:p>
          <a:p>
            <a:endParaRPr lang="en-US" dirty="0"/>
          </a:p>
          <a:p>
            <a:r>
              <a:rPr lang="en-US" dirty="0">
                <a:solidFill>
                  <a:srgbClr val="FF0000"/>
                </a:solidFill>
              </a:rPr>
              <a:t>e.g.  Pneumococcus</a:t>
            </a:r>
          </a:p>
          <a:p>
            <a:endParaRPr lang="en-US" dirty="0"/>
          </a:p>
        </p:txBody>
      </p:sp>
      <p:sp>
        <p:nvSpPr>
          <p:cNvPr id="16" name="TextBox 15">
            <a:extLst>
              <a:ext uri="{FF2B5EF4-FFF2-40B4-BE49-F238E27FC236}">
                <a16:creationId xmlns:a16="http://schemas.microsoft.com/office/drawing/2014/main" id="{DB2F0996-2870-457E-B77B-4F82DB13F03A}"/>
              </a:ext>
            </a:extLst>
          </p:cNvPr>
          <p:cNvSpPr txBox="1"/>
          <p:nvPr/>
        </p:nvSpPr>
        <p:spPr>
          <a:xfrm>
            <a:off x="7298006" y="2211202"/>
            <a:ext cx="1944468" cy="2677656"/>
          </a:xfrm>
          <a:prstGeom prst="rect">
            <a:avLst/>
          </a:prstGeom>
          <a:noFill/>
        </p:spPr>
        <p:txBody>
          <a:bodyPr wrap="square" rtlCol="1">
            <a:spAutoFit/>
          </a:bodyPr>
          <a:lstStyle/>
          <a:p>
            <a:r>
              <a:rPr lang="en-US" dirty="0">
                <a:solidFill>
                  <a:srgbClr val="FF0000"/>
                </a:solidFill>
              </a:rPr>
              <a:t>Non capsulated, </a:t>
            </a:r>
            <a:r>
              <a:rPr lang="en-US" dirty="0"/>
              <a:t>organisms resist intracellular killing so they’re called intracellular organisms.</a:t>
            </a:r>
          </a:p>
          <a:p>
            <a:r>
              <a:rPr lang="en-US" dirty="0"/>
              <a:t>	</a:t>
            </a:r>
          </a:p>
          <a:p>
            <a:r>
              <a:rPr lang="en-US" dirty="0"/>
              <a:t>e.g.</a:t>
            </a:r>
          </a:p>
          <a:p>
            <a:r>
              <a:rPr lang="en-US" dirty="0"/>
              <a:t> -    Mycobacterium tuberculosis</a:t>
            </a:r>
          </a:p>
          <a:p>
            <a:pPr marL="285750" indent="-285750">
              <a:buFontTx/>
              <a:buChar char="-"/>
            </a:pPr>
            <a:r>
              <a:rPr lang="en-US" dirty="0"/>
              <a:t>Salmonella typhi</a:t>
            </a:r>
          </a:p>
          <a:p>
            <a:pPr marL="285750" indent="-285750">
              <a:buFontTx/>
              <a:buChar char="-"/>
            </a:pPr>
            <a:r>
              <a:rPr lang="en-US" dirty="0"/>
              <a:t> Brucella species </a:t>
            </a:r>
          </a:p>
        </p:txBody>
      </p:sp>
    </p:spTree>
    <p:extLst>
      <p:ext uri="{BB962C8B-B14F-4D97-AF65-F5344CB8AC3E}">
        <p14:creationId xmlns:p14="http://schemas.microsoft.com/office/powerpoint/2010/main" val="14844462"/>
      </p:ext>
    </p:extLst>
  </p:cSld>
  <p:clrMapOvr>
    <a:masterClrMapping/>
  </p:clrMapOvr>
</p:sld>
</file>

<file path=ppt/theme/theme1.xml><?xml version="1.0" encoding="utf-8"?>
<a:theme xmlns:a="http://schemas.openxmlformats.org/drawingml/2006/main" name="Microbiology – Lecture 1">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D4F426-6C24-493C-B426-782153AB0676}" vid="{0E292AD7-A6CD-4461-8159-C8B01FCAB3A3}"/>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D4F426-6C24-493C-B426-782153AB0676}" vid="{0E292AD7-A6CD-4461-8159-C8B01FCAB3A3}"/>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1270</Words>
  <Application>Microsoft Office PowerPoint</Application>
  <PresentationFormat>Widescreen</PresentationFormat>
  <Paragraphs>215</Paragraphs>
  <Slides>17</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Libre Baskerville</vt:lpstr>
      <vt:lpstr>Times New Roman</vt:lpstr>
      <vt:lpstr>Wingdings</vt:lpstr>
      <vt:lpstr>Open Sans</vt:lpstr>
      <vt:lpstr>Footlight MT Light</vt:lpstr>
      <vt:lpstr>Calibri Light</vt:lpstr>
      <vt:lpstr>Baskerville Old Face</vt:lpstr>
      <vt:lpstr>Wingdings 3</vt:lpstr>
      <vt:lpstr>Arial</vt:lpstr>
      <vt:lpstr>Gentium Basic</vt:lpstr>
      <vt:lpstr>Calibri</vt:lpstr>
      <vt:lpstr>Microbiology – Lecture 1</vt:lpstr>
      <vt:lpstr>نسق Office</vt:lpstr>
      <vt:lpstr>Office Theme</vt:lpstr>
      <vt:lpstr>Microbiology – Lecture Host parasite relationship</vt:lpstr>
      <vt:lpstr>Objectives</vt:lpstr>
      <vt:lpstr>Host-Parasite Relationship</vt:lpstr>
      <vt:lpstr>Definitions</vt:lpstr>
      <vt:lpstr>Pathogens</vt:lpstr>
      <vt:lpstr>Infection and virulence</vt:lpstr>
      <vt:lpstr>Pathogenicity :  Host Resistance To Parasite Invasion</vt:lpstr>
      <vt:lpstr>Determinants of Pathogenicity</vt:lpstr>
      <vt:lpstr>Tissue destruction </vt:lpstr>
      <vt:lpstr>Tissue destruction </vt:lpstr>
      <vt:lpstr>Exotoxin</vt:lpstr>
      <vt:lpstr>Koch’s Postulates</vt:lpstr>
      <vt:lpstr>Koch’s Postulates</vt:lpstr>
      <vt:lpstr>PowerPoint Presentation</vt:lpstr>
      <vt:lpstr>Questions</vt:lpstr>
      <vt:lpstr>Questions and video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 Lecture 2 Normal Flora</dc:title>
  <cp:lastModifiedBy>Dana Al-Kadi</cp:lastModifiedBy>
  <cp:revision>16</cp:revision>
  <dcterms:modified xsi:type="dcterms:W3CDTF">2017-10-31T05:16:31Z</dcterms:modified>
</cp:coreProperties>
</file>