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8" r:id="rId2"/>
    <p:sldId id="257" r:id="rId3"/>
    <p:sldId id="278" r:id="rId4"/>
    <p:sldId id="292" r:id="rId5"/>
    <p:sldId id="293" r:id="rId6"/>
    <p:sldId id="279" r:id="rId7"/>
    <p:sldId id="280" r:id="rId8"/>
    <p:sldId id="281" r:id="rId9"/>
    <p:sldId id="282" r:id="rId10"/>
    <p:sldId id="283" r:id="rId11"/>
    <p:sldId id="284" r:id="rId12"/>
    <p:sldId id="285" r:id="rId13"/>
    <p:sldId id="286" r:id="rId14"/>
    <p:sldId id="290" r:id="rId15"/>
    <p:sldId id="287" r:id="rId16"/>
    <p:sldId id="289" r:id="rId17"/>
    <p:sldId id="291" r:id="rId18"/>
    <p:sldId id="277" r:id="rId19"/>
    <p:sldId id="276" r:id="rId20"/>
  </p:sldIdLst>
  <p:sldSz cx="12192000" cy="6858000"/>
  <p:notesSz cx="9144000" cy="6858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06" autoAdjust="0"/>
    <p:restoredTop sz="91119" autoAdjust="0"/>
  </p:normalViewPr>
  <p:slideViewPr>
    <p:cSldViewPr snapToGrid="0">
      <p:cViewPr varScale="1">
        <p:scale>
          <a:sx n="44" d="100"/>
          <a:sy n="44" d="100"/>
        </p:scale>
        <p:origin x="60" y="10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189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E5B11-1C77-43AC-864F-A8F0766BDAA9}" type="doc">
      <dgm:prSet loTypeId="urn:diagrams.loki3.com/VaryingWidthList" loCatId="list" qsTypeId="urn:microsoft.com/office/officeart/2005/8/quickstyle/simple1" qsCatId="simple" csTypeId="urn:microsoft.com/office/officeart/2005/8/colors/colorful4" csCatId="colorful"/>
      <dgm:spPr/>
      <dgm:t>
        <a:bodyPr/>
        <a:lstStyle/>
        <a:p>
          <a:endParaRPr lang="en-US"/>
        </a:p>
      </dgm:t>
    </dgm:pt>
    <dgm:pt modelId="{A1ACAD2A-13F4-4B23-8A97-1B0884E20121}">
      <dgm:prSet/>
      <dgm:spPr/>
      <dgm:t>
        <a:bodyPr/>
        <a:lstStyle/>
        <a:p>
          <a:r>
            <a:rPr lang="en-US" dirty="0"/>
            <a:t>Temp. &gt; 100 C therefore </a:t>
          </a:r>
          <a:r>
            <a:rPr lang="en-US" dirty="0">
              <a:solidFill>
                <a:srgbClr val="FF0000"/>
              </a:solidFill>
            </a:rPr>
            <a:t>spores killed.</a:t>
          </a:r>
        </a:p>
      </dgm:t>
    </dgm:pt>
    <dgm:pt modelId="{23C6A612-7AA0-4008-A785-5450470590C5}" type="parTrans" cxnId="{E4C9C0F6-33D7-4C45-B3C0-4A53951DB60F}">
      <dgm:prSet/>
      <dgm:spPr/>
      <dgm:t>
        <a:bodyPr/>
        <a:lstStyle/>
        <a:p>
          <a:endParaRPr lang="en-US"/>
        </a:p>
      </dgm:t>
    </dgm:pt>
    <dgm:pt modelId="{F91DFF71-E1D3-4602-80CD-53AA46F03794}" type="sibTrans" cxnId="{E4C9C0F6-33D7-4C45-B3C0-4A53951DB60F}">
      <dgm:prSet/>
      <dgm:spPr/>
      <dgm:t>
        <a:bodyPr/>
        <a:lstStyle/>
        <a:p>
          <a:endParaRPr lang="en-US"/>
        </a:p>
      </dgm:t>
    </dgm:pt>
    <dgm:pt modelId="{A7CCB027-D485-4D2D-AFD7-C306B5256741}">
      <dgm:prSet/>
      <dgm:spPr/>
      <dgm:t>
        <a:bodyPr/>
        <a:lstStyle/>
        <a:p>
          <a:r>
            <a:rPr lang="en-US" dirty="0"/>
            <a:t>Condensation of steam </a:t>
          </a:r>
          <a:r>
            <a:rPr lang="en-US" dirty="0">
              <a:solidFill>
                <a:srgbClr val="FF0000"/>
              </a:solidFill>
            </a:rPr>
            <a:t>generates</a:t>
          </a:r>
          <a:r>
            <a:rPr lang="en-US" dirty="0"/>
            <a:t> </a:t>
          </a:r>
          <a:r>
            <a:rPr lang="en-US" dirty="0">
              <a:solidFill>
                <a:srgbClr val="FF0000"/>
              </a:solidFill>
            </a:rPr>
            <a:t>extra</a:t>
          </a:r>
          <a:r>
            <a:rPr lang="en-US" dirty="0"/>
            <a:t> </a:t>
          </a:r>
          <a:r>
            <a:rPr lang="en-US" dirty="0">
              <a:solidFill>
                <a:srgbClr val="FF0000"/>
              </a:solidFill>
            </a:rPr>
            <a:t>heat</a:t>
          </a:r>
          <a:r>
            <a:rPr lang="en-US" dirty="0"/>
            <a:t>.</a:t>
          </a:r>
        </a:p>
      </dgm:t>
    </dgm:pt>
    <dgm:pt modelId="{3D4A36AF-FD5A-4E25-B7FE-BBAD01C1F244}" type="parTrans" cxnId="{ECEBEC9B-27A6-44D7-9CFC-B8F17CE6AD81}">
      <dgm:prSet/>
      <dgm:spPr/>
      <dgm:t>
        <a:bodyPr/>
        <a:lstStyle/>
        <a:p>
          <a:endParaRPr lang="en-US"/>
        </a:p>
      </dgm:t>
    </dgm:pt>
    <dgm:pt modelId="{2B02572C-1739-40E5-8E56-1B689A7803EA}" type="sibTrans" cxnId="{ECEBEC9B-27A6-44D7-9CFC-B8F17CE6AD81}">
      <dgm:prSet/>
      <dgm:spPr/>
      <dgm:t>
        <a:bodyPr/>
        <a:lstStyle/>
        <a:p>
          <a:endParaRPr lang="en-US"/>
        </a:p>
      </dgm:t>
    </dgm:pt>
    <dgm:pt modelId="{77F02A18-D01A-4C40-B4BB-A44782011269}">
      <dgm:prSet/>
      <dgm:spPr/>
      <dgm:t>
        <a:bodyPr/>
        <a:lstStyle/>
        <a:p>
          <a:r>
            <a:rPr lang="en-US" dirty="0"/>
            <a:t>The condensation also allows the steam to </a:t>
          </a:r>
          <a:r>
            <a:rPr lang="en-US" dirty="0">
              <a:solidFill>
                <a:srgbClr val="FF0000"/>
              </a:solidFill>
            </a:rPr>
            <a:t>penetrate</a:t>
          </a:r>
          <a:r>
            <a:rPr lang="en-US" dirty="0"/>
            <a:t> rapidly into porous materials.</a:t>
          </a:r>
        </a:p>
      </dgm:t>
    </dgm:pt>
    <dgm:pt modelId="{0593E893-6D09-4C24-8852-2210C96B2A5D}" type="parTrans" cxnId="{2529B4A2-7D26-4A00-9782-301F6F43428C}">
      <dgm:prSet/>
      <dgm:spPr/>
      <dgm:t>
        <a:bodyPr/>
        <a:lstStyle/>
        <a:p>
          <a:endParaRPr lang="en-US"/>
        </a:p>
      </dgm:t>
    </dgm:pt>
    <dgm:pt modelId="{84E3079C-7DA2-4FEC-B15D-55DC1A22C2E0}" type="sibTrans" cxnId="{2529B4A2-7D26-4A00-9782-301F6F43428C}">
      <dgm:prSet/>
      <dgm:spPr/>
      <dgm:t>
        <a:bodyPr/>
        <a:lstStyle/>
        <a:p>
          <a:endParaRPr lang="en-US"/>
        </a:p>
      </dgm:t>
    </dgm:pt>
    <dgm:pt modelId="{A5CE9501-5FAB-4F54-8270-452B0ABD817F}">
      <dgm:prSet/>
      <dgm:spPr/>
      <dgm:t>
        <a:bodyPr/>
        <a:lstStyle/>
        <a:p>
          <a:r>
            <a:rPr lang="en-US" i="1"/>
            <a:t>Note: for all invasive procedures at operating room or clinics, autoclavable equipments should be used. </a:t>
          </a:r>
          <a:endParaRPr lang="en-US"/>
        </a:p>
      </dgm:t>
    </dgm:pt>
    <dgm:pt modelId="{5609D408-C01F-403B-88D3-D0363267B8C1}" type="parTrans" cxnId="{39041A33-2497-4AD8-9B98-37888F074BDD}">
      <dgm:prSet/>
      <dgm:spPr/>
      <dgm:t>
        <a:bodyPr/>
        <a:lstStyle/>
        <a:p>
          <a:endParaRPr lang="en-US"/>
        </a:p>
      </dgm:t>
    </dgm:pt>
    <dgm:pt modelId="{5E15119D-3094-4733-8BEE-BF022B119C0C}" type="sibTrans" cxnId="{39041A33-2497-4AD8-9B98-37888F074BDD}">
      <dgm:prSet/>
      <dgm:spPr/>
      <dgm:t>
        <a:bodyPr/>
        <a:lstStyle/>
        <a:p>
          <a:endParaRPr lang="en-US"/>
        </a:p>
      </dgm:t>
    </dgm:pt>
    <dgm:pt modelId="{F037D4DD-4216-4719-B612-FFFC22B1E232}" type="pres">
      <dgm:prSet presAssocID="{26FE5B11-1C77-43AC-864F-A8F0766BDAA9}" presName="Name0" presStyleCnt="0">
        <dgm:presLayoutVars>
          <dgm:resizeHandles/>
        </dgm:presLayoutVars>
      </dgm:prSet>
      <dgm:spPr/>
    </dgm:pt>
    <dgm:pt modelId="{E91CA77E-30B4-48FD-9C10-4B0D16A6EF93}" type="pres">
      <dgm:prSet presAssocID="{A1ACAD2A-13F4-4B23-8A97-1B0884E20121}" presName="text" presStyleLbl="node1" presStyleIdx="0" presStyleCnt="4">
        <dgm:presLayoutVars>
          <dgm:bulletEnabled val="1"/>
        </dgm:presLayoutVars>
      </dgm:prSet>
      <dgm:spPr/>
    </dgm:pt>
    <dgm:pt modelId="{C7533D3F-4604-48DD-A124-E51A10F22648}" type="pres">
      <dgm:prSet presAssocID="{F91DFF71-E1D3-4602-80CD-53AA46F03794}" presName="space" presStyleCnt="0"/>
      <dgm:spPr/>
    </dgm:pt>
    <dgm:pt modelId="{9699A547-C6C3-40DD-B2F5-1049194EC8B4}" type="pres">
      <dgm:prSet presAssocID="{A7CCB027-D485-4D2D-AFD7-C306B5256741}" presName="text" presStyleLbl="node1" presStyleIdx="1" presStyleCnt="4">
        <dgm:presLayoutVars>
          <dgm:bulletEnabled val="1"/>
        </dgm:presLayoutVars>
      </dgm:prSet>
      <dgm:spPr/>
    </dgm:pt>
    <dgm:pt modelId="{9799C882-B83F-4215-B111-D6A6B9AC4067}" type="pres">
      <dgm:prSet presAssocID="{2B02572C-1739-40E5-8E56-1B689A7803EA}" presName="space" presStyleCnt="0"/>
      <dgm:spPr/>
    </dgm:pt>
    <dgm:pt modelId="{E9A2DF15-7F78-4207-95D5-77FE847B49E7}" type="pres">
      <dgm:prSet presAssocID="{77F02A18-D01A-4C40-B4BB-A44782011269}" presName="text" presStyleLbl="node1" presStyleIdx="2" presStyleCnt="4">
        <dgm:presLayoutVars>
          <dgm:bulletEnabled val="1"/>
        </dgm:presLayoutVars>
      </dgm:prSet>
      <dgm:spPr/>
    </dgm:pt>
    <dgm:pt modelId="{8FFD0806-C853-4DB7-83B1-11DC1D64D0B5}" type="pres">
      <dgm:prSet presAssocID="{84E3079C-7DA2-4FEC-B15D-55DC1A22C2E0}" presName="space" presStyleCnt="0"/>
      <dgm:spPr/>
    </dgm:pt>
    <dgm:pt modelId="{4EA7CF1C-9A7E-4087-9D89-423862B0452E}" type="pres">
      <dgm:prSet presAssocID="{A5CE9501-5FAB-4F54-8270-452B0ABD817F}" presName="text" presStyleLbl="node1" presStyleIdx="3" presStyleCnt="4">
        <dgm:presLayoutVars>
          <dgm:bulletEnabled val="1"/>
        </dgm:presLayoutVars>
      </dgm:prSet>
      <dgm:spPr/>
    </dgm:pt>
  </dgm:ptLst>
  <dgm:cxnLst>
    <dgm:cxn modelId="{1CC0F229-CD9D-4160-B936-282520810525}" type="presOf" srcId="{A5CE9501-5FAB-4F54-8270-452B0ABD817F}" destId="{4EA7CF1C-9A7E-4087-9D89-423862B0452E}" srcOrd="0" destOrd="0" presId="urn:diagrams.loki3.com/VaryingWidthList"/>
    <dgm:cxn modelId="{39041A33-2497-4AD8-9B98-37888F074BDD}" srcId="{26FE5B11-1C77-43AC-864F-A8F0766BDAA9}" destId="{A5CE9501-5FAB-4F54-8270-452B0ABD817F}" srcOrd="3" destOrd="0" parTransId="{5609D408-C01F-403B-88D3-D0363267B8C1}" sibTransId="{5E15119D-3094-4733-8BEE-BF022B119C0C}"/>
    <dgm:cxn modelId="{B87E6A4D-E9D1-4A2E-857F-F0F682BDB5FC}" type="presOf" srcId="{26FE5B11-1C77-43AC-864F-A8F0766BDAA9}" destId="{F037D4DD-4216-4719-B612-FFFC22B1E232}" srcOrd="0" destOrd="0" presId="urn:diagrams.loki3.com/VaryingWidthList"/>
    <dgm:cxn modelId="{36D97858-6782-4562-B8A4-7951084ED92F}" type="presOf" srcId="{77F02A18-D01A-4C40-B4BB-A44782011269}" destId="{E9A2DF15-7F78-4207-95D5-77FE847B49E7}" srcOrd="0" destOrd="0" presId="urn:diagrams.loki3.com/VaryingWidthList"/>
    <dgm:cxn modelId="{545BF47D-FB9D-4CB1-ACA0-25DAE0E31C68}" type="presOf" srcId="{A1ACAD2A-13F4-4B23-8A97-1B0884E20121}" destId="{E91CA77E-30B4-48FD-9C10-4B0D16A6EF93}" srcOrd="0" destOrd="0" presId="urn:diagrams.loki3.com/VaryingWidthList"/>
    <dgm:cxn modelId="{E8A8E28C-3672-4644-B790-3C05E473EAD1}" type="presOf" srcId="{A7CCB027-D485-4D2D-AFD7-C306B5256741}" destId="{9699A547-C6C3-40DD-B2F5-1049194EC8B4}" srcOrd="0" destOrd="0" presId="urn:diagrams.loki3.com/VaryingWidthList"/>
    <dgm:cxn modelId="{ECEBEC9B-27A6-44D7-9CFC-B8F17CE6AD81}" srcId="{26FE5B11-1C77-43AC-864F-A8F0766BDAA9}" destId="{A7CCB027-D485-4D2D-AFD7-C306B5256741}" srcOrd="1" destOrd="0" parTransId="{3D4A36AF-FD5A-4E25-B7FE-BBAD01C1F244}" sibTransId="{2B02572C-1739-40E5-8E56-1B689A7803EA}"/>
    <dgm:cxn modelId="{2529B4A2-7D26-4A00-9782-301F6F43428C}" srcId="{26FE5B11-1C77-43AC-864F-A8F0766BDAA9}" destId="{77F02A18-D01A-4C40-B4BB-A44782011269}" srcOrd="2" destOrd="0" parTransId="{0593E893-6D09-4C24-8852-2210C96B2A5D}" sibTransId="{84E3079C-7DA2-4FEC-B15D-55DC1A22C2E0}"/>
    <dgm:cxn modelId="{E4C9C0F6-33D7-4C45-B3C0-4A53951DB60F}" srcId="{26FE5B11-1C77-43AC-864F-A8F0766BDAA9}" destId="{A1ACAD2A-13F4-4B23-8A97-1B0884E20121}" srcOrd="0" destOrd="0" parTransId="{23C6A612-7AA0-4008-A785-5450470590C5}" sibTransId="{F91DFF71-E1D3-4602-80CD-53AA46F03794}"/>
    <dgm:cxn modelId="{5DB2A19D-42B2-4DEE-BBCA-66CDE1C039DA}" type="presParOf" srcId="{F037D4DD-4216-4719-B612-FFFC22B1E232}" destId="{E91CA77E-30B4-48FD-9C10-4B0D16A6EF93}" srcOrd="0" destOrd="0" presId="urn:diagrams.loki3.com/VaryingWidthList"/>
    <dgm:cxn modelId="{A9561B0E-0A80-4640-9F52-4E2D583D8E29}" type="presParOf" srcId="{F037D4DD-4216-4719-B612-FFFC22B1E232}" destId="{C7533D3F-4604-48DD-A124-E51A10F22648}" srcOrd="1" destOrd="0" presId="urn:diagrams.loki3.com/VaryingWidthList"/>
    <dgm:cxn modelId="{1D46328C-A467-4F12-A79C-D863C972DF5F}" type="presParOf" srcId="{F037D4DD-4216-4719-B612-FFFC22B1E232}" destId="{9699A547-C6C3-40DD-B2F5-1049194EC8B4}" srcOrd="2" destOrd="0" presId="urn:diagrams.loki3.com/VaryingWidthList"/>
    <dgm:cxn modelId="{BC68D7AA-48BC-4FB5-A56F-9467BF1CA43A}" type="presParOf" srcId="{F037D4DD-4216-4719-B612-FFFC22B1E232}" destId="{9799C882-B83F-4215-B111-D6A6B9AC4067}" srcOrd="3" destOrd="0" presId="urn:diagrams.loki3.com/VaryingWidthList"/>
    <dgm:cxn modelId="{69B90D7A-27D7-418E-955E-0DAE3AE7675D}" type="presParOf" srcId="{F037D4DD-4216-4719-B612-FFFC22B1E232}" destId="{E9A2DF15-7F78-4207-95D5-77FE847B49E7}" srcOrd="4" destOrd="0" presId="urn:diagrams.loki3.com/VaryingWidthList"/>
    <dgm:cxn modelId="{C7856556-C201-4079-ABA0-5CF624E60121}" type="presParOf" srcId="{F037D4DD-4216-4719-B612-FFFC22B1E232}" destId="{8FFD0806-C853-4DB7-83B1-11DC1D64D0B5}" srcOrd="5" destOrd="0" presId="urn:diagrams.loki3.com/VaryingWidthList"/>
    <dgm:cxn modelId="{3F3DB030-994F-456A-A874-307F10C37FDF}" type="presParOf" srcId="{F037D4DD-4216-4719-B612-FFFC22B1E232}" destId="{4EA7CF1C-9A7E-4087-9D89-423862B0452E}"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6E6C5-74FF-AC4E-AD12-6C215FE5085A}"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3EA2EC0D-9CB9-F946-B368-FB909BDB30C7}">
      <dgm:prSet phldrT="[Text]"/>
      <dgm:spPr/>
      <dgm:t>
        <a:bodyPr/>
        <a:lstStyle/>
        <a:p>
          <a:r>
            <a:rPr lang="en-US" dirty="0"/>
            <a:t>Endoscopes</a:t>
          </a:r>
        </a:p>
      </dgm:t>
    </dgm:pt>
    <dgm:pt modelId="{9473686C-01B4-EC4C-8480-2264C39FA227}" type="parTrans" cxnId="{E8B8A60A-2BE0-0947-8391-7AB5977EFFFF}">
      <dgm:prSet/>
      <dgm:spPr/>
      <dgm:t>
        <a:bodyPr/>
        <a:lstStyle/>
        <a:p>
          <a:endParaRPr lang="en-US"/>
        </a:p>
      </dgm:t>
    </dgm:pt>
    <dgm:pt modelId="{AC54EE68-508C-144A-8015-C75D983ECF7A}" type="sibTrans" cxnId="{E8B8A60A-2BE0-0947-8391-7AB5977EFFFF}">
      <dgm:prSet/>
      <dgm:spPr/>
      <dgm:t>
        <a:bodyPr/>
        <a:lstStyle/>
        <a:p>
          <a:endParaRPr lang="en-US"/>
        </a:p>
      </dgm:t>
    </dgm:pt>
    <dgm:pt modelId="{CBC8BEFF-F4B7-4C44-B844-E45484A84DCF}">
      <dgm:prSet phldrT="[Text]"/>
      <dgm:spPr/>
      <dgm:t>
        <a:bodyPr/>
        <a:lstStyle/>
        <a:p>
          <a:r>
            <a:rPr lang="en-US" dirty="0" err="1">
              <a:ea typeface="+mn-ea"/>
            </a:rPr>
            <a:t>Gluteraldehyde</a:t>
          </a:r>
          <a:r>
            <a:rPr lang="en-US" dirty="0">
              <a:ea typeface="+mn-ea"/>
            </a:rPr>
            <a:t> 2% (</a:t>
          </a:r>
          <a:r>
            <a:rPr lang="en-US" dirty="0" err="1">
              <a:ea typeface="+mn-ea"/>
            </a:rPr>
            <a:t>Cidex</a:t>
          </a:r>
          <a:r>
            <a:rPr lang="en-US" dirty="0">
              <a:ea typeface="+mn-ea"/>
            </a:rPr>
            <a:t>), sub-atmospheric steam</a:t>
          </a:r>
          <a:endParaRPr lang="en-US" dirty="0"/>
        </a:p>
      </dgm:t>
    </dgm:pt>
    <dgm:pt modelId="{E1F5A0C0-4C52-1544-AA78-70EA0D393625}" type="parTrans" cxnId="{A3066316-8BEA-A343-9FAD-08082009512A}">
      <dgm:prSet/>
      <dgm:spPr/>
      <dgm:t>
        <a:bodyPr/>
        <a:lstStyle/>
        <a:p>
          <a:endParaRPr lang="en-US"/>
        </a:p>
      </dgm:t>
    </dgm:pt>
    <dgm:pt modelId="{1E60EF29-3770-0640-9CDA-4E17FF318DB6}" type="sibTrans" cxnId="{A3066316-8BEA-A343-9FAD-08082009512A}">
      <dgm:prSet/>
      <dgm:spPr/>
      <dgm:t>
        <a:bodyPr/>
        <a:lstStyle/>
        <a:p>
          <a:endParaRPr lang="en-US"/>
        </a:p>
      </dgm:t>
    </dgm:pt>
    <dgm:pt modelId="{C05F55A8-0790-9643-9C6E-E158C1F2B817}" type="pres">
      <dgm:prSet presAssocID="{7066E6C5-74FF-AC4E-AD12-6C215FE5085A}" presName="Name0" presStyleCnt="0">
        <dgm:presLayoutVars>
          <dgm:dir/>
          <dgm:animLvl val="lvl"/>
          <dgm:resizeHandles/>
        </dgm:presLayoutVars>
      </dgm:prSet>
      <dgm:spPr/>
    </dgm:pt>
    <dgm:pt modelId="{185B7BA4-1BB4-CC4F-A26A-A3673089A912}" type="pres">
      <dgm:prSet presAssocID="{3EA2EC0D-9CB9-F946-B368-FB909BDB30C7}" presName="linNode" presStyleCnt="0"/>
      <dgm:spPr/>
    </dgm:pt>
    <dgm:pt modelId="{BD8D603D-0394-A749-8348-2E038A29AAF3}" type="pres">
      <dgm:prSet presAssocID="{3EA2EC0D-9CB9-F946-B368-FB909BDB30C7}" presName="parentShp" presStyleLbl="node1" presStyleIdx="0" presStyleCnt="1">
        <dgm:presLayoutVars>
          <dgm:bulletEnabled val="1"/>
        </dgm:presLayoutVars>
      </dgm:prSet>
      <dgm:spPr/>
    </dgm:pt>
    <dgm:pt modelId="{58325BEC-A270-DA41-A9FB-A20653224F44}" type="pres">
      <dgm:prSet presAssocID="{3EA2EC0D-9CB9-F946-B368-FB909BDB30C7}" presName="childShp" presStyleLbl="bgAccFollowNode1" presStyleIdx="0" presStyleCnt="1">
        <dgm:presLayoutVars>
          <dgm:bulletEnabled val="1"/>
        </dgm:presLayoutVars>
      </dgm:prSet>
      <dgm:spPr>
        <a:prstGeom prst="roundRect">
          <a:avLst/>
        </a:prstGeom>
      </dgm:spPr>
    </dgm:pt>
  </dgm:ptLst>
  <dgm:cxnLst>
    <dgm:cxn modelId="{15CC1A05-CE02-8149-BF09-A73CDD5ACCA7}" type="presOf" srcId="{3EA2EC0D-9CB9-F946-B368-FB909BDB30C7}" destId="{BD8D603D-0394-A749-8348-2E038A29AAF3}" srcOrd="0" destOrd="0" presId="urn:microsoft.com/office/officeart/2005/8/layout/vList6"/>
    <dgm:cxn modelId="{E8B8A60A-2BE0-0947-8391-7AB5977EFFFF}" srcId="{7066E6C5-74FF-AC4E-AD12-6C215FE5085A}" destId="{3EA2EC0D-9CB9-F946-B368-FB909BDB30C7}" srcOrd="0" destOrd="0" parTransId="{9473686C-01B4-EC4C-8480-2264C39FA227}" sibTransId="{AC54EE68-508C-144A-8015-C75D983ECF7A}"/>
    <dgm:cxn modelId="{A3066316-8BEA-A343-9FAD-08082009512A}" srcId="{3EA2EC0D-9CB9-F946-B368-FB909BDB30C7}" destId="{CBC8BEFF-F4B7-4C44-B844-E45484A84DCF}" srcOrd="0" destOrd="0" parTransId="{E1F5A0C0-4C52-1544-AA78-70EA0D393625}" sibTransId="{1E60EF29-3770-0640-9CDA-4E17FF318DB6}"/>
    <dgm:cxn modelId="{A19EDD6F-7C9C-E346-A451-18EC0B3DF3FB}" type="presOf" srcId="{7066E6C5-74FF-AC4E-AD12-6C215FE5085A}" destId="{C05F55A8-0790-9643-9C6E-E158C1F2B817}" srcOrd="0" destOrd="0" presId="urn:microsoft.com/office/officeart/2005/8/layout/vList6"/>
    <dgm:cxn modelId="{819B54E2-B5FC-E64A-A9C7-D1109EBCC41C}" type="presOf" srcId="{CBC8BEFF-F4B7-4C44-B844-E45484A84DCF}" destId="{58325BEC-A270-DA41-A9FB-A20653224F44}" srcOrd="0" destOrd="0" presId="urn:microsoft.com/office/officeart/2005/8/layout/vList6"/>
    <dgm:cxn modelId="{4FB3C5D5-2C05-B74C-A021-1E35F680A16D}" type="presParOf" srcId="{C05F55A8-0790-9643-9C6E-E158C1F2B817}" destId="{185B7BA4-1BB4-CC4F-A26A-A3673089A912}" srcOrd="0" destOrd="0" presId="urn:microsoft.com/office/officeart/2005/8/layout/vList6"/>
    <dgm:cxn modelId="{16B58B29-3F2C-FC40-9592-1069D73FE781}" type="presParOf" srcId="{185B7BA4-1BB4-CC4F-A26A-A3673089A912}" destId="{BD8D603D-0394-A749-8348-2E038A29AAF3}" srcOrd="0" destOrd="0" presId="urn:microsoft.com/office/officeart/2005/8/layout/vList6"/>
    <dgm:cxn modelId="{43487F21-A172-B84D-9A96-A20CD01C4E83}" type="presParOf" srcId="{185B7BA4-1BB4-CC4F-A26A-A3673089A912}" destId="{58325BEC-A270-DA41-A9FB-A20653224F44}"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0096BD-B148-514E-B462-D1C165EA7488}"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B1AABD90-1DAC-CD42-B8DF-9BC011CA4C61}">
      <dgm:prSet phldrT="[Text]"/>
      <dgm:spPr/>
      <dgm:t>
        <a:bodyPr/>
        <a:lstStyle/>
        <a:p>
          <a:r>
            <a:rPr lang="en-US" dirty="0"/>
            <a:t>Thermometers</a:t>
          </a:r>
        </a:p>
      </dgm:t>
    </dgm:pt>
    <dgm:pt modelId="{9EA3EC78-8BA8-5E47-9CB8-1EF6F3738CEF}" type="parTrans" cxnId="{017720D7-394E-2E45-BE11-B84768C20B13}">
      <dgm:prSet/>
      <dgm:spPr/>
      <dgm:t>
        <a:bodyPr/>
        <a:lstStyle/>
        <a:p>
          <a:endParaRPr lang="en-US"/>
        </a:p>
      </dgm:t>
    </dgm:pt>
    <dgm:pt modelId="{507E66C2-EEEF-A34F-BF40-F3E4EB23F6FC}" type="sibTrans" cxnId="{017720D7-394E-2E45-BE11-B84768C20B13}">
      <dgm:prSet/>
      <dgm:spPr/>
      <dgm:t>
        <a:bodyPr/>
        <a:lstStyle/>
        <a:p>
          <a:endParaRPr lang="en-US"/>
        </a:p>
      </dgm:t>
    </dgm:pt>
    <dgm:pt modelId="{40D5FC45-3E31-E54F-BB8B-445012F3DD57}">
      <dgm:prSet phldrT="[Text]" custT="1"/>
      <dgm:spPr/>
      <dgm:t>
        <a:bodyPr/>
        <a:lstStyle/>
        <a:p>
          <a:r>
            <a:rPr lang="en-US" sz="2400" dirty="0">
              <a:ea typeface="+mn-ea"/>
            </a:rPr>
            <a:t>70% Alcohol                 </a:t>
          </a:r>
          <a:endParaRPr lang="en-US" sz="2400" dirty="0"/>
        </a:p>
      </dgm:t>
    </dgm:pt>
    <dgm:pt modelId="{B4A953A8-93B2-EC4A-87DC-2B43594E64F1}" type="parTrans" cxnId="{0A4D8F13-6146-9841-982D-25A78988F0D6}">
      <dgm:prSet/>
      <dgm:spPr/>
      <dgm:t>
        <a:bodyPr/>
        <a:lstStyle/>
        <a:p>
          <a:endParaRPr lang="en-US"/>
        </a:p>
      </dgm:t>
    </dgm:pt>
    <dgm:pt modelId="{0210CE5B-5118-E843-91BA-02480CAC5533}" type="sibTrans" cxnId="{0A4D8F13-6146-9841-982D-25A78988F0D6}">
      <dgm:prSet/>
      <dgm:spPr/>
      <dgm:t>
        <a:bodyPr/>
        <a:lstStyle/>
        <a:p>
          <a:endParaRPr lang="en-US"/>
        </a:p>
      </dgm:t>
    </dgm:pt>
    <dgm:pt modelId="{F0085154-460A-4C42-BC6F-2626A41152E8}" type="pres">
      <dgm:prSet presAssocID="{F90096BD-B148-514E-B462-D1C165EA7488}" presName="Name0" presStyleCnt="0">
        <dgm:presLayoutVars>
          <dgm:dir/>
          <dgm:animLvl val="lvl"/>
          <dgm:resizeHandles/>
        </dgm:presLayoutVars>
      </dgm:prSet>
      <dgm:spPr/>
    </dgm:pt>
    <dgm:pt modelId="{F6E778CF-31DE-9341-8F5B-ED98DC6E2C8A}" type="pres">
      <dgm:prSet presAssocID="{B1AABD90-1DAC-CD42-B8DF-9BC011CA4C61}" presName="linNode" presStyleCnt="0"/>
      <dgm:spPr/>
    </dgm:pt>
    <dgm:pt modelId="{77C6E4AD-5B64-FE44-B641-989F7E44C595}" type="pres">
      <dgm:prSet presAssocID="{B1AABD90-1DAC-CD42-B8DF-9BC011CA4C61}" presName="parentShp" presStyleLbl="node1" presStyleIdx="0" presStyleCnt="1">
        <dgm:presLayoutVars>
          <dgm:bulletEnabled val="1"/>
        </dgm:presLayoutVars>
      </dgm:prSet>
      <dgm:spPr/>
    </dgm:pt>
    <dgm:pt modelId="{BEA62EB3-2967-1949-AAAA-C1BB13F4D3F3}" type="pres">
      <dgm:prSet presAssocID="{B1AABD90-1DAC-CD42-B8DF-9BC011CA4C61}" presName="childShp" presStyleLbl="bgAccFollowNode1" presStyleIdx="0" presStyleCnt="1">
        <dgm:presLayoutVars>
          <dgm:bulletEnabled val="1"/>
        </dgm:presLayoutVars>
      </dgm:prSet>
      <dgm:spPr>
        <a:prstGeom prst="roundRect">
          <a:avLst/>
        </a:prstGeom>
      </dgm:spPr>
    </dgm:pt>
  </dgm:ptLst>
  <dgm:cxnLst>
    <dgm:cxn modelId="{0A4D8F13-6146-9841-982D-25A78988F0D6}" srcId="{B1AABD90-1DAC-CD42-B8DF-9BC011CA4C61}" destId="{40D5FC45-3E31-E54F-BB8B-445012F3DD57}" srcOrd="0" destOrd="0" parTransId="{B4A953A8-93B2-EC4A-87DC-2B43594E64F1}" sibTransId="{0210CE5B-5118-E843-91BA-02480CAC5533}"/>
    <dgm:cxn modelId="{F538216F-0A96-0D47-A545-06615CF39FFA}" type="presOf" srcId="{B1AABD90-1DAC-CD42-B8DF-9BC011CA4C61}" destId="{77C6E4AD-5B64-FE44-B641-989F7E44C595}" srcOrd="0" destOrd="0" presId="urn:microsoft.com/office/officeart/2005/8/layout/vList6"/>
    <dgm:cxn modelId="{05DF1052-CA31-2045-AEC3-26EC2FF134A7}" type="presOf" srcId="{F90096BD-B148-514E-B462-D1C165EA7488}" destId="{F0085154-460A-4C42-BC6F-2626A41152E8}" srcOrd="0" destOrd="0" presId="urn:microsoft.com/office/officeart/2005/8/layout/vList6"/>
    <dgm:cxn modelId="{017720D7-394E-2E45-BE11-B84768C20B13}" srcId="{F90096BD-B148-514E-B462-D1C165EA7488}" destId="{B1AABD90-1DAC-CD42-B8DF-9BC011CA4C61}" srcOrd="0" destOrd="0" parTransId="{9EA3EC78-8BA8-5E47-9CB8-1EF6F3738CEF}" sibTransId="{507E66C2-EEEF-A34F-BF40-F3E4EB23F6FC}"/>
    <dgm:cxn modelId="{1D2553E4-F840-D843-B375-103D62AA4486}" type="presOf" srcId="{40D5FC45-3E31-E54F-BB8B-445012F3DD57}" destId="{BEA62EB3-2967-1949-AAAA-C1BB13F4D3F3}" srcOrd="0" destOrd="0" presId="urn:microsoft.com/office/officeart/2005/8/layout/vList6"/>
    <dgm:cxn modelId="{F0E028F4-4F7F-434C-8529-1BC057540C3A}" type="presParOf" srcId="{F0085154-460A-4C42-BC6F-2626A41152E8}" destId="{F6E778CF-31DE-9341-8F5B-ED98DC6E2C8A}" srcOrd="0" destOrd="0" presId="urn:microsoft.com/office/officeart/2005/8/layout/vList6"/>
    <dgm:cxn modelId="{160AB22F-8A1B-354D-9FFE-F3D92CAB9B96}" type="presParOf" srcId="{F6E778CF-31DE-9341-8F5B-ED98DC6E2C8A}" destId="{77C6E4AD-5B64-FE44-B641-989F7E44C595}" srcOrd="0" destOrd="0" presId="urn:microsoft.com/office/officeart/2005/8/layout/vList6"/>
    <dgm:cxn modelId="{CCDEC9DE-02AC-FC47-A9C3-18E8B439122E}" type="presParOf" srcId="{F6E778CF-31DE-9341-8F5B-ED98DC6E2C8A}" destId="{BEA62EB3-2967-1949-AAAA-C1BB13F4D3F3}" srcOrd="1" destOrd="0" presId="urn:microsoft.com/office/officeart/2005/8/layout/vList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7AA7D7-C80D-487B-B955-BD9E38A5C9C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2A30875-EEDE-494A-BBD5-23D982DF2E28}">
      <dgm:prSet/>
      <dgm:spPr/>
      <dgm:t>
        <a:bodyPr/>
        <a:lstStyle/>
        <a:p>
          <a:r>
            <a:rPr lang="en-US" dirty="0"/>
            <a:t>1</a:t>
          </a:r>
          <a:r>
            <a:rPr lang="en-US" b="1" dirty="0"/>
            <a:t>. Physical method: </a:t>
          </a:r>
          <a:r>
            <a:rPr lang="en-US" dirty="0"/>
            <a:t>use of thermocouple to measure accurately the temperature.</a:t>
          </a:r>
        </a:p>
      </dgm:t>
    </dgm:pt>
    <dgm:pt modelId="{02FC64B5-33AD-41F6-B38F-913F8FA4BBBD}" type="parTrans" cxnId="{C3EC4821-88C5-431C-BE8C-E2BC06D6A2B7}">
      <dgm:prSet/>
      <dgm:spPr/>
      <dgm:t>
        <a:bodyPr/>
        <a:lstStyle/>
        <a:p>
          <a:endParaRPr lang="en-US"/>
        </a:p>
      </dgm:t>
    </dgm:pt>
    <dgm:pt modelId="{589F328E-2AEC-4417-8D83-BD3E00EF5C14}" type="sibTrans" cxnId="{C3EC4821-88C5-431C-BE8C-E2BC06D6A2B7}">
      <dgm:prSet/>
      <dgm:spPr/>
      <dgm:t>
        <a:bodyPr/>
        <a:lstStyle/>
        <a:p>
          <a:endParaRPr lang="en-US"/>
        </a:p>
      </dgm:t>
    </dgm:pt>
    <dgm:pt modelId="{A4F849A9-FC5C-4145-AEA5-18E20371F280}">
      <dgm:prSet/>
      <dgm:spPr/>
      <dgm:t>
        <a:bodyPr/>
        <a:lstStyle/>
        <a:p>
          <a:r>
            <a:rPr lang="en-US" sz="1300" dirty="0"/>
            <a:t>2. </a:t>
          </a:r>
          <a:r>
            <a:rPr lang="en-US" sz="1300" b="1" dirty="0"/>
            <a:t>Chemical method:</a:t>
          </a:r>
          <a:r>
            <a:rPr lang="en-US" sz="1300" dirty="0"/>
            <a:t> it consists of heat sensitive chemical that changes color at the right temperature and exposure time. </a:t>
          </a:r>
          <a:r>
            <a:rPr lang="en-US" sz="1300" dirty="0" err="1"/>
            <a:t>e.g</a:t>
          </a:r>
          <a:r>
            <a:rPr lang="en-US" sz="1300" dirty="0"/>
            <a:t>:  </a:t>
          </a:r>
        </a:p>
      </dgm:t>
    </dgm:pt>
    <dgm:pt modelId="{4A878AE6-0344-451F-B03F-BD8394A90EAE}" type="parTrans" cxnId="{3624D3FF-6B4F-4981-9726-0F00F1EA4F6A}">
      <dgm:prSet/>
      <dgm:spPr/>
      <dgm:t>
        <a:bodyPr/>
        <a:lstStyle/>
        <a:p>
          <a:endParaRPr lang="en-US"/>
        </a:p>
      </dgm:t>
    </dgm:pt>
    <dgm:pt modelId="{F77D5914-7643-4453-8040-4DE5FD72849E}" type="sibTrans" cxnId="{3624D3FF-6B4F-4981-9726-0F00F1EA4F6A}">
      <dgm:prSet/>
      <dgm:spPr/>
      <dgm:t>
        <a:bodyPr/>
        <a:lstStyle/>
        <a:p>
          <a:endParaRPr lang="en-US"/>
        </a:p>
      </dgm:t>
    </dgm:pt>
    <dgm:pt modelId="{69EEF93A-11C0-47FA-9884-9232E3D578B6}">
      <dgm:prSet custT="1"/>
      <dgm:spPr/>
      <dgm:t>
        <a:bodyPr/>
        <a:lstStyle/>
        <a:p>
          <a:r>
            <a:rPr lang="en-US" sz="1200" dirty="0"/>
            <a:t>a)-  Autoclave tape</a:t>
          </a:r>
        </a:p>
      </dgm:t>
    </dgm:pt>
    <dgm:pt modelId="{0744DBD2-D994-49BF-B48A-58B3FBFCAAEC}" type="parTrans" cxnId="{367FBF55-70A1-4E32-9306-61718EE7E48F}">
      <dgm:prSet/>
      <dgm:spPr/>
      <dgm:t>
        <a:bodyPr/>
        <a:lstStyle/>
        <a:p>
          <a:endParaRPr lang="en-US"/>
        </a:p>
      </dgm:t>
    </dgm:pt>
    <dgm:pt modelId="{DF660655-9174-4286-9F1B-3F91F879E6AC}" type="sibTrans" cxnId="{367FBF55-70A1-4E32-9306-61718EE7E48F}">
      <dgm:prSet/>
      <dgm:spPr/>
      <dgm:t>
        <a:bodyPr/>
        <a:lstStyle/>
        <a:p>
          <a:endParaRPr lang="en-US"/>
        </a:p>
      </dgm:t>
    </dgm:pt>
    <dgm:pt modelId="{5455C54B-6C06-46B8-943D-6B5C32042137}">
      <dgm:prSet custT="1"/>
      <dgm:spPr/>
      <dgm:t>
        <a:bodyPr/>
        <a:lstStyle/>
        <a:p>
          <a:r>
            <a:rPr lang="en-US" sz="1200" dirty="0"/>
            <a:t>b)- Browne’s tube.</a:t>
          </a:r>
        </a:p>
      </dgm:t>
    </dgm:pt>
    <dgm:pt modelId="{6D4CF3B1-6B5B-481A-ABCE-1A4ADCD00F0A}" type="parTrans" cxnId="{2825AAAE-0439-41C9-BDD1-7F270553C6AA}">
      <dgm:prSet/>
      <dgm:spPr/>
      <dgm:t>
        <a:bodyPr/>
        <a:lstStyle/>
        <a:p>
          <a:endParaRPr lang="en-US"/>
        </a:p>
      </dgm:t>
    </dgm:pt>
    <dgm:pt modelId="{8D71A94D-D5FB-467A-8189-DCE0BCB0E370}" type="sibTrans" cxnId="{2825AAAE-0439-41C9-BDD1-7F270553C6AA}">
      <dgm:prSet/>
      <dgm:spPr/>
      <dgm:t>
        <a:bodyPr/>
        <a:lstStyle/>
        <a:p>
          <a:endParaRPr lang="en-US"/>
        </a:p>
      </dgm:t>
    </dgm:pt>
    <dgm:pt modelId="{B7FC7DF0-3AC1-4475-87DA-3DB833E70EF3}">
      <dgm:prSet/>
      <dgm:spPr/>
      <dgm:t>
        <a:bodyPr/>
        <a:lstStyle/>
        <a:p>
          <a:r>
            <a:rPr lang="en-US" dirty="0"/>
            <a:t>3. </a:t>
          </a:r>
          <a:r>
            <a:rPr lang="en-US" b="1" dirty="0"/>
            <a:t>Biological</a:t>
          </a:r>
          <a:r>
            <a:rPr lang="en-US" dirty="0"/>
            <a:t> </a:t>
          </a:r>
          <a:r>
            <a:rPr lang="en-US" b="1" dirty="0"/>
            <a:t>method</a:t>
          </a:r>
          <a:r>
            <a:rPr lang="en-US" dirty="0"/>
            <a:t>:  where a </a:t>
          </a:r>
          <a:r>
            <a:rPr lang="en-US" b="1" dirty="0"/>
            <a:t>spore</a:t>
          </a:r>
          <a:r>
            <a:rPr lang="en-US" dirty="0"/>
            <a:t>-bearing organism is added during the sterilization process and then cultured later to ensure that it has been killed</a:t>
          </a:r>
          <a:r>
            <a:rPr lang="en-US" b="1" dirty="0"/>
            <a:t>.</a:t>
          </a:r>
          <a:endParaRPr lang="en-US" dirty="0"/>
        </a:p>
      </dgm:t>
    </dgm:pt>
    <dgm:pt modelId="{6891CB76-A532-4C14-9A7F-42FFACAEB937}" type="parTrans" cxnId="{A6CC5014-75A0-4C3B-B070-903D9EF1252E}">
      <dgm:prSet/>
      <dgm:spPr/>
      <dgm:t>
        <a:bodyPr/>
        <a:lstStyle/>
        <a:p>
          <a:endParaRPr lang="en-US"/>
        </a:p>
      </dgm:t>
    </dgm:pt>
    <dgm:pt modelId="{195BAD1C-1DB4-4B5E-B495-57D2706C0881}" type="sibTrans" cxnId="{A6CC5014-75A0-4C3B-B070-903D9EF1252E}">
      <dgm:prSet/>
      <dgm:spPr/>
      <dgm:t>
        <a:bodyPr/>
        <a:lstStyle/>
        <a:p>
          <a:endParaRPr lang="en-US"/>
        </a:p>
      </dgm:t>
    </dgm:pt>
    <dgm:pt modelId="{98F9C2ED-59DE-4814-9EF7-6096CDE21802}" type="pres">
      <dgm:prSet presAssocID="{697AA7D7-C80D-487B-B955-BD9E38A5C9C1}" presName="Name0" presStyleCnt="0">
        <dgm:presLayoutVars>
          <dgm:chMax val="7"/>
          <dgm:chPref val="7"/>
          <dgm:dir/>
        </dgm:presLayoutVars>
      </dgm:prSet>
      <dgm:spPr/>
    </dgm:pt>
    <dgm:pt modelId="{78691E46-3122-42D3-B320-3E7EA8C6D8E5}" type="pres">
      <dgm:prSet presAssocID="{697AA7D7-C80D-487B-B955-BD9E38A5C9C1}" presName="Name1" presStyleCnt="0"/>
      <dgm:spPr/>
    </dgm:pt>
    <dgm:pt modelId="{0BBDA8A5-4711-4D96-8C61-8DDEB04D460E}" type="pres">
      <dgm:prSet presAssocID="{697AA7D7-C80D-487B-B955-BD9E38A5C9C1}" presName="cycle" presStyleCnt="0"/>
      <dgm:spPr/>
    </dgm:pt>
    <dgm:pt modelId="{CAA13836-4466-4D9B-B73B-6E4BB711F7D7}" type="pres">
      <dgm:prSet presAssocID="{697AA7D7-C80D-487B-B955-BD9E38A5C9C1}" presName="srcNode" presStyleLbl="node1" presStyleIdx="0" presStyleCnt="3"/>
      <dgm:spPr/>
    </dgm:pt>
    <dgm:pt modelId="{8A1AF260-7C5A-4D55-B7D7-04404A589FED}" type="pres">
      <dgm:prSet presAssocID="{697AA7D7-C80D-487B-B955-BD9E38A5C9C1}" presName="conn" presStyleLbl="parChTrans1D2" presStyleIdx="0" presStyleCnt="1"/>
      <dgm:spPr/>
    </dgm:pt>
    <dgm:pt modelId="{0B1FBE85-0BCA-4802-9D8D-E1BE2FF18037}" type="pres">
      <dgm:prSet presAssocID="{697AA7D7-C80D-487B-B955-BD9E38A5C9C1}" presName="extraNode" presStyleLbl="node1" presStyleIdx="0" presStyleCnt="3"/>
      <dgm:spPr/>
    </dgm:pt>
    <dgm:pt modelId="{F039E959-347D-4EE5-8ACC-9E591AC7BA51}" type="pres">
      <dgm:prSet presAssocID="{697AA7D7-C80D-487B-B955-BD9E38A5C9C1}" presName="dstNode" presStyleLbl="node1" presStyleIdx="0" presStyleCnt="3"/>
      <dgm:spPr/>
    </dgm:pt>
    <dgm:pt modelId="{76DE9A08-D861-4C7B-9B8A-DD8080E5CF07}" type="pres">
      <dgm:prSet presAssocID="{F2A30875-EEDE-494A-BBD5-23D982DF2E28}" presName="text_1" presStyleLbl="node1" presStyleIdx="0" presStyleCnt="3">
        <dgm:presLayoutVars>
          <dgm:bulletEnabled val="1"/>
        </dgm:presLayoutVars>
      </dgm:prSet>
      <dgm:spPr/>
    </dgm:pt>
    <dgm:pt modelId="{723EFD42-4864-4184-A5EC-13D0D52B1CE4}" type="pres">
      <dgm:prSet presAssocID="{F2A30875-EEDE-494A-BBD5-23D982DF2E28}" presName="accent_1" presStyleCnt="0"/>
      <dgm:spPr/>
    </dgm:pt>
    <dgm:pt modelId="{42906AAB-FB20-4051-B03D-D9A0CAA61C08}" type="pres">
      <dgm:prSet presAssocID="{F2A30875-EEDE-494A-BBD5-23D982DF2E28}" presName="accentRepeatNode" presStyleLbl="solidFgAcc1" presStyleIdx="0" presStyleCnt="3"/>
      <dgm:spPr/>
    </dgm:pt>
    <dgm:pt modelId="{3AF87ACC-984E-45BA-9F59-AEDE9EE3490F}" type="pres">
      <dgm:prSet presAssocID="{A4F849A9-FC5C-4145-AEA5-18E20371F280}" presName="text_2" presStyleLbl="node1" presStyleIdx="1" presStyleCnt="3">
        <dgm:presLayoutVars>
          <dgm:bulletEnabled val="1"/>
        </dgm:presLayoutVars>
      </dgm:prSet>
      <dgm:spPr/>
    </dgm:pt>
    <dgm:pt modelId="{B018797F-9E0D-4687-96FB-B7C4E704AFED}" type="pres">
      <dgm:prSet presAssocID="{A4F849A9-FC5C-4145-AEA5-18E20371F280}" presName="accent_2" presStyleCnt="0"/>
      <dgm:spPr/>
    </dgm:pt>
    <dgm:pt modelId="{C128573C-CD22-423A-83FF-AC61A570A0EF}" type="pres">
      <dgm:prSet presAssocID="{A4F849A9-FC5C-4145-AEA5-18E20371F280}" presName="accentRepeatNode" presStyleLbl="solidFgAcc1" presStyleIdx="1" presStyleCnt="3"/>
      <dgm:spPr/>
    </dgm:pt>
    <dgm:pt modelId="{4146FF4B-F775-4AA7-9C7D-6882EE905151}" type="pres">
      <dgm:prSet presAssocID="{B7FC7DF0-3AC1-4475-87DA-3DB833E70EF3}" presName="text_3" presStyleLbl="node1" presStyleIdx="2" presStyleCnt="3">
        <dgm:presLayoutVars>
          <dgm:bulletEnabled val="1"/>
        </dgm:presLayoutVars>
      </dgm:prSet>
      <dgm:spPr/>
    </dgm:pt>
    <dgm:pt modelId="{587D9AF1-E53B-4A7A-97E9-F830C0DA1DE9}" type="pres">
      <dgm:prSet presAssocID="{B7FC7DF0-3AC1-4475-87DA-3DB833E70EF3}" presName="accent_3" presStyleCnt="0"/>
      <dgm:spPr/>
    </dgm:pt>
    <dgm:pt modelId="{77DD2C3B-48D0-4AAD-B5B3-49456597489A}" type="pres">
      <dgm:prSet presAssocID="{B7FC7DF0-3AC1-4475-87DA-3DB833E70EF3}" presName="accentRepeatNode" presStyleLbl="solidFgAcc1" presStyleIdx="2" presStyleCnt="3"/>
      <dgm:spPr/>
    </dgm:pt>
  </dgm:ptLst>
  <dgm:cxnLst>
    <dgm:cxn modelId="{A6CC5014-75A0-4C3B-B070-903D9EF1252E}" srcId="{697AA7D7-C80D-487B-B955-BD9E38A5C9C1}" destId="{B7FC7DF0-3AC1-4475-87DA-3DB833E70EF3}" srcOrd="2" destOrd="0" parTransId="{6891CB76-A532-4C14-9A7F-42FFACAEB937}" sibTransId="{195BAD1C-1DB4-4B5E-B495-57D2706C0881}"/>
    <dgm:cxn modelId="{C3EC4821-88C5-431C-BE8C-E2BC06D6A2B7}" srcId="{697AA7D7-C80D-487B-B955-BD9E38A5C9C1}" destId="{F2A30875-EEDE-494A-BBD5-23D982DF2E28}" srcOrd="0" destOrd="0" parTransId="{02FC64B5-33AD-41F6-B38F-913F8FA4BBBD}" sibTransId="{589F328E-2AEC-4417-8D83-BD3E00EF5C14}"/>
    <dgm:cxn modelId="{E0E0F264-A433-4935-916C-0E824FA24234}" type="presOf" srcId="{A4F849A9-FC5C-4145-AEA5-18E20371F280}" destId="{3AF87ACC-984E-45BA-9F59-AEDE9EE3490F}" srcOrd="0" destOrd="0" presId="urn:microsoft.com/office/officeart/2008/layout/VerticalCurvedList"/>
    <dgm:cxn modelId="{A226744A-0A85-48A6-BDBF-17049EAE78BE}" type="presOf" srcId="{F2A30875-EEDE-494A-BBD5-23D982DF2E28}" destId="{76DE9A08-D861-4C7B-9B8A-DD8080E5CF07}" srcOrd="0" destOrd="0" presId="urn:microsoft.com/office/officeart/2008/layout/VerticalCurvedList"/>
    <dgm:cxn modelId="{23D52074-666B-4C16-82C4-B435A05AC59D}" type="presOf" srcId="{B7FC7DF0-3AC1-4475-87DA-3DB833E70EF3}" destId="{4146FF4B-F775-4AA7-9C7D-6882EE905151}" srcOrd="0" destOrd="0" presId="urn:microsoft.com/office/officeart/2008/layout/VerticalCurvedList"/>
    <dgm:cxn modelId="{367FBF55-70A1-4E32-9306-61718EE7E48F}" srcId="{A4F849A9-FC5C-4145-AEA5-18E20371F280}" destId="{69EEF93A-11C0-47FA-9884-9232E3D578B6}" srcOrd="0" destOrd="0" parTransId="{0744DBD2-D994-49BF-B48A-58B3FBFCAAEC}" sibTransId="{DF660655-9174-4286-9F1B-3F91F879E6AC}"/>
    <dgm:cxn modelId="{55EFFF8C-7812-4115-8F37-E4F49C2CFA78}" type="presOf" srcId="{69EEF93A-11C0-47FA-9884-9232E3D578B6}" destId="{3AF87ACC-984E-45BA-9F59-AEDE9EE3490F}" srcOrd="0" destOrd="1" presId="urn:microsoft.com/office/officeart/2008/layout/VerticalCurvedList"/>
    <dgm:cxn modelId="{6C87E6A4-5C10-41F5-A33E-4E610CBDE2CF}" type="presOf" srcId="{697AA7D7-C80D-487B-B955-BD9E38A5C9C1}" destId="{98F9C2ED-59DE-4814-9EF7-6096CDE21802}" srcOrd="0" destOrd="0" presId="urn:microsoft.com/office/officeart/2008/layout/VerticalCurvedList"/>
    <dgm:cxn modelId="{2825AAAE-0439-41C9-BDD1-7F270553C6AA}" srcId="{69EEF93A-11C0-47FA-9884-9232E3D578B6}" destId="{5455C54B-6C06-46B8-943D-6B5C32042137}" srcOrd="0" destOrd="0" parTransId="{6D4CF3B1-6B5B-481A-ABCE-1A4ADCD00F0A}" sibTransId="{8D71A94D-D5FB-467A-8189-DCE0BCB0E370}"/>
    <dgm:cxn modelId="{8531B1B0-88B1-4DDB-AA5E-5F50CAB7179C}" type="presOf" srcId="{589F328E-2AEC-4417-8D83-BD3E00EF5C14}" destId="{8A1AF260-7C5A-4D55-B7D7-04404A589FED}" srcOrd="0" destOrd="0" presId="urn:microsoft.com/office/officeart/2008/layout/VerticalCurvedList"/>
    <dgm:cxn modelId="{06E345CE-7D86-49E7-BEC6-5F3A6C1C010A}" type="presOf" srcId="{5455C54B-6C06-46B8-943D-6B5C32042137}" destId="{3AF87ACC-984E-45BA-9F59-AEDE9EE3490F}" srcOrd="0" destOrd="2" presId="urn:microsoft.com/office/officeart/2008/layout/VerticalCurvedList"/>
    <dgm:cxn modelId="{3624D3FF-6B4F-4981-9726-0F00F1EA4F6A}" srcId="{697AA7D7-C80D-487B-B955-BD9E38A5C9C1}" destId="{A4F849A9-FC5C-4145-AEA5-18E20371F280}" srcOrd="1" destOrd="0" parTransId="{4A878AE6-0344-451F-B03F-BD8394A90EAE}" sibTransId="{F77D5914-7643-4453-8040-4DE5FD72849E}"/>
    <dgm:cxn modelId="{92669D84-BA4F-47C2-9125-059D88AF1E55}" type="presParOf" srcId="{98F9C2ED-59DE-4814-9EF7-6096CDE21802}" destId="{78691E46-3122-42D3-B320-3E7EA8C6D8E5}" srcOrd="0" destOrd="0" presId="urn:microsoft.com/office/officeart/2008/layout/VerticalCurvedList"/>
    <dgm:cxn modelId="{C041CAD4-87E2-4AF5-A3FE-66318F027B8F}" type="presParOf" srcId="{78691E46-3122-42D3-B320-3E7EA8C6D8E5}" destId="{0BBDA8A5-4711-4D96-8C61-8DDEB04D460E}" srcOrd="0" destOrd="0" presId="urn:microsoft.com/office/officeart/2008/layout/VerticalCurvedList"/>
    <dgm:cxn modelId="{15B07BFA-428F-4DD2-8EAC-A33D1DE6BF43}" type="presParOf" srcId="{0BBDA8A5-4711-4D96-8C61-8DDEB04D460E}" destId="{CAA13836-4466-4D9B-B73B-6E4BB711F7D7}" srcOrd="0" destOrd="0" presId="urn:microsoft.com/office/officeart/2008/layout/VerticalCurvedList"/>
    <dgm:cxn modelId="{4F286DF3-B8B6-4AEC-8AA1-AE4BBF9E0F3D}" type="presParOf" srcId="{0BBDA8A5-4711-4D96-8C61-8DDEB04D460E}" destId="{8A1AF260-7C5A-4D55-B7D7-04404A589FED}" srcOrd="1" destOrd="0" presId="urn:microsoft.com/office/officeart/2008/layout/VerticalCurvedList"/>
    <dgm:cxn modelId="{B0FE04EA-7FCB-4EFB-A6C6-907B3C9A2830}" type="presParOf" srcId="{0BBDA8A5-4711-4D96-8C61-8DDEB04D460E}" destId="{0B1FBE85-0BCA-4802-9D8D-E1BE2FF18037}" srcOrd="2" destOrd="0" presId="urn:microsoft.com/office/officeart/2008/layout/VerticalCurvedList"/>
    <dgm:cxn modelId="{9ACCC62E-A197-483E-9F4B-B7DE56A803CF}" type="presParOf" srcId="{0BBDA8A5-4711-4D96-8C61-8DDEB04D460E}" destId="{F039E959-347D-4EE5-8ACC-9E591AC7BA51}" srcOrd="3" destOrd="0" presId="urn:microsoft.com/office/officeart/2008/layout/VerticalCurvedList"/>
    <dgm:cxn modelId="{8FA2D009-C538-4361-AEFF-55AC65FAAC24}" type="presParOf" srcId="{78691E46-3122-42D3-B320-3E7EA8C6D8E5}" destId="{76DE9A08-D861-4C7B-9B8A-DD8080E5CF07}" srcOrd="1" destOrd="0" presId="urn:microsoft.com/office/officeart/2008/layout/VerticalCurvedList"/>
    <dgm:cxn modelId="{AF08FA24-9A48-4DF5-9998-DC2275B7DF32}" type="presParOf" srcId="{78691E46-3122-42D3-B320-3E7EA8C6D8E5}" destId="{723EFD42-4864-4184-A5EC-13D0D52B1CE4}" srcOrd="2" destOrd="0" presId="urn:microsoft.com/office/officeart/2008/layout/VerticalCurvedList"/>
    <dgm:cxn modelId="{9C377516-F896-42EF-B6F5-624321B73962}" type="presParOf" srcId="{723EFD42-4864-4184-A5EC-13D0D52B1CE4}" destId="{42906AAB-FB20-4051-B03D-D9A0CAA61C08}" srcOrd="0" destOrd="0" presId="urn:microsoft.com/office/officeart/2008/layout/VerticalCurvedList"/>
    <dgm:cxn modelId="{4D97D6AF-B7FF-4314-A2FC-4CDEB738446E}" type="presParOf" srcId="{78691E46-3122-42D3-B320-3E7EA8C6D8E5}" destId="{3AF87ACC-984E-45BA-9F59-AEDE9EE3490F}" srcOrd="3" destOrd="0" presId="urn:microsoft.com/office/officeart/2008/layout/VerticalCurvedList"/>
    <dgm:cxn modelId="{A998B6B1-D170-4406-9C80-B657DC1F5E39}" type="presParOf" srcId="{78691E46-3122-42D3-B320-3E7EA8C6D8E5}" destId="{B018797F-9E0D-4687-96FB-B7C4E704AFED}" srcOrd="4" destOrd="0" presId="urn:microsoft.com/office/officeart/2008/layout/VerticalCurvedList"/>
    <dgm:cxn modelId="{4D71245E-3C98-428C-848C-B900E5AC1F73}" type="presParOf" srcId="{B018797F-9E0D-4687-96FB-B7C4E704AFED}" destId="{C128573C-CD22-423A-83FF-AC61A570A0EF}" srcOrd="0" destOrd="0" presId="urn:microsoft.com/office/officeart/2008/layout/VerticalCurvedList"/>
    <dgm:cxn modelId="{99F1A8E0-0A07-4EA5-A0C6-575E0145E431}" type="presParOf" srcId="{78691E46-3122-42D3-B320-3E7EA8C6D8E5}" destId="{4146FF4B-F775-4AA7-9C7D-6882EE905151}" srcOrd="5" destOrd="0" presId="urn:microsoft.com/office/officeart/2008/layout/VerticalCurvedList"/>
    <dgm:cxn modelId="{7AB7DD29-F571-46E5-9BDF-3ACB7158288A}" type="presParOf" srcId="{78691E46-3122-42D3-B320-3E7EA8C6D8E5}" destId="{587D9AF1-E53B-4A7A-97E9-F830C0DA1DE9}" srcOrd="6" destOrd="0" presId="urn:microsoft.com/office/officeart/2008/layout/VerticalCurvedList"/>
    <dgm:cxn modelId="{EB3FA4AE-CC69-4B32-86F7-F50EAE969A7F}" type="presParOf" srcId="{587D9AF1-E53B-4A7A-97E9-F830C0DA1DE9}" destId="{77DD2C3B-48D0-4AAD-B5B3-49456597489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0D556A-0831-4396-8F14-8E4A86E5E0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C0CDA1-5BE2-45BD-B800-97B26F706023}">
      <dgm:prSet custT="1"/>
      <dgm:spPr/>
      <dgm:t>
        <a:bodyPr/>
        <a:lstStyle/>
        <a:p>
          <a:r>
            <a:rPr lang="en-US" sz="1400"/>
            <a:t>Used heat at temperatures sufficient to inactivate harmful  organism in </a:t>
          </a:r>
          <a:r>
            <a:rPr lang="en-US" sz="1400" u="sng"/>
            <a:t>milk</a:t>
          </a:r>
          <a:r>
            <a:rPr lang="en-US" sz="1400"/>
            <a:t>.   The temperatures  of sterilization is </a:t>
          </a:r>
          <a:r>
            <a:rPr lang="en-US" sz="1400" u="sng"/>
            <a:t>not  achieved </a:t>
          </a:r>
          <a:r>
            <a:rPr lang="en-US" sz="1400"/>
            <a:t>.  </a:t>
          </a:r>
        </a:p>
      </dgm:t>
    </dgm:pt>
    <dgm:pt modelId="{C77F3D78-D304-4C8E-A25A-98C121CB4397}" type="parTrans" cxnId="{9FA02C40-5BB9-4917-9B28-0F292EF147CA}">
      <dgm:prSet/>
      <dgm:spPr/>
      <dgm:t>
        <a:bodyPr/>
        <a:lstStyle/>
        <a:p>
          <a:endParaRPr lang="en-US" sz="1800"/>
        </a:p>
      </dgm:t>
    </dgm:pt>
    <dgm:pt modelId="{FC4D4057-55C9-495B-9FD3-C8E201C17320}" type="sibTrans" cxnId="{9FA02C40-5BB9-4917-9B28-0F292EF147CA}">
      <dgm:prSet/>
      <dgm:spPr/>
      <dgm:t>
        <a:bodyPr/>
        <a:lstStyle/>
        <a:p>
          <a:endParaRPr lang="en-US" sz="1800"/>
        </a:p>
      </dgm:t>
    </dgm:pt>
    <dgm:pt modelId="{3351AF2F-7502-46D8-96ED-A54BFF6C6BBE}">
      <dgm:prSet custT="1"/>
      <dgm:spPr/>
      <dgm:t>
        <a:bodyPr/>
        <a:lstStyle/>
        <a:p>
          <a:r>
            <a:rPr lang="en-US" sz="1400"/>
            <a:t>Temperature may be</a:t>
          </a:r>
        </a:p>
      </dgm:t>
    </dgm:pt>
    <dgm:pt modelId="{2213D1CC-8CB0-45BD-A733-5627CC2334A4}" type="parTrans" cxnId="{7156423A-64C1-4EAB-8AA4-E879E8284754}">
      <dgm:prSet/>
      <dgm:spPr/>
      <dgm:t>
        <a:bodyPr/>
        <a:lstStyle/>
        <a:p>
          <a:endParaRPr lang="en-US" sz="1800"/>
        </a:p>
      </dgm:t>
    </dgm:pt>
    <dgm:pt modelId="{B07F7F1A-D0EA-4E87-BBD7-B0C49EADE385}" type="sibTrans" cxnId="{7156423A-64C1-4EAB-8AA4-E879E8284754}">
      <dgm:prSet/>
      <dgm:spPr/>
      <dgm:t>
        <a:bodyPr/>
        <a:lstStyle/>
        <a:p>
          <a:endParaRPr lang="en-US" sz="1800"/>
        </a:p>
      </dgm:t>
    </dgm:pt>
    <dgm:pt modelId="{A617A15E-F5F1-47F0-860E-108B0FD2A15A}">
      <dgm:prSet custT="1"/>
      <dgm:spPr/>
      <dgm:t>
        <a:bodyPr/>
        <a:lstStyle/>
        <a:p>
          <a:r>
            <a:rPr lang="en-US" sz="1400" u="sng" dirty="0"/>
            <a:t>74°C,  for 3-5 seconds</a:t>
          </a:r>
          <a:r>
            <a:rPr lang="en-US" sz="1400" dirty="0"/>
            <a:t>. ( </a:t>
          </a:r>
          <a:r>
            <a:rPr lang="en-US" sz="1400" dirty="0">
              <a:solidFill>
                <a:srgbClr val="FF0000"/>
              </a:solidFill>
            </a:rPr>
            <a:t>Flash  methods </a:t>
          </a:r>
          <a:r>
            <a:rPr lang="en-US" sz="1400" dirty="0"/>
            <a:t>)</a:t>
          </a:r>
        </a:p>
      </dgm:t>
    </dgm:pt>
    <dgm:pt modelId="{DC32EE74-9325-4D5B-BB5A-9E903D4A9F9F}" type="parTrans" cxnId="{1773051E-1ADF-4B95-948D-5BF2C95ED772}">
      <dgm:prSet/>
      <dgm:spPr/>
      <dgm:t>
        <a:bodyPr/>
        <a:lstStyle/>
        <a:p>
          <a:endParaRPr lang="en-US" sz="1800"/>
        </a:p>
      </dgm:t>
    </dgm:pt>
    <dgm:pt modelId="{AA2D90F1-9E2B-4742-B218-8784A6634F20}" type="sibTrans" cxnId="{1773051E-1ADF-4B95-948D-5BF2C95ED772}">
      <dgm:prSet/>
      <dgm:spPr/>
      <dgm:t>
        <a:bodyPr/>
        <a:lstStyle/>
        <a:p>
          <a:endParaRPr lang="en-US" sz="1800"/>
        </a:p>
      </dgm:t>
    </dgm:pt>
    <dgm:pt modelId="{A909899A-D1E6-4697-8B9B-798FAFA7833F}">
      <dgm:prSet custT="1"/>
      <dgm:spPr/>
      <dgm:t>
        <a:bodyPr/>
        <a:lstStyle/>
        <a:p>
          <a:r>
            <a:rPr lang="en-US" sz="1400" dirty="0"/>
            <a:t>62°C for 30 minutes. ( </a:t>
          </a:r>
          <a:r>
            <a:rPr lang="en-US" sz="1400" dirty="0">
              <a:solidFill>
                <a:srgbClr val="FF0000"/>
              </a:solidFill>
            </a:rPr>
            <a:t>Conventional method </a:t>
          </a:r>
          <a:r>
            <a:rPr lang="en-US" sz="1400" dirty="0"/>
            <a:t>).</a:t>
          </a:r>
        </a:p>
      </dgm:t>
    </dgm:pt>
    <dgm:pt modelId="{33223389-A29A-4FAA-BD47-A3448E1DAED6}" type="parTrans" cxnId="{E7F02D30-E5D9-4538-A69B-BE7798A227F7}">
      <dgm:prSet/>
      <dgm:spPr/>
      <dgm:t>
        <a:bodyPr/>
        <a:lstStyle/>
        <a:p>
          <a:endParaRPr lang="en-US" sz="1800"/>
        </a:p>
      </dgm:t>
    </dgm:pt>
    <dgm:pt modelId="{80993CC8-7A7E-43EB-BDED-2B02ABF3C172}" type="sibTrans" cxnId="{E7F02D30-E5D9-4538-A69B-BE7798A227F7}">
      <dgm:prSet/>
      <dgm:spPr/>
      <dgm:t>
        <a:bodyPr/>
        <a:lstStyle/>
        <a:p>
          <a:endParaRPr lang="en-US" sz="1800"/>
        </a:p>
      </dgm:t>
    </dgm:pt>
    <dgm:pt modelId="{78C71AB7-CD68-4B5E-A8AC-FEE4C7916ED8}">
      <dgm:prSet custT="1"/>
      <dgm:spPr/>
      <dgm:t>
        <a:bodyPr/>
        <a:lstStyle/>
        <a:p>
          <a:r>
            <a:rPr lang="en-US" sz="1400" dirty="0"/>
            <a:t>Why do we pasteurize foods? </a:t>
          </a:r>
        </a:p>
        <a:p>
          <a:r>
            <a:rPr lang="en-US" sz="1400" dirty="0"/>
            <a:t>To prevent </a:t>
          </a:r>
          <a:r>
            <a:rPr lang="en-US" sz="1400" dirty="0">
              <a:ea typeface="+mn-ea"/>
            </a:rPr>
            <a:t>transmission of zoonotic diseases to humans, </a:t>
          </a:r>
          <a:r>
            <a:rPr lang="en-US" sz="1400" dirty="0"/>
            <a:t>like :</a:t>
          </a:r>
        </a:p>
      </dgm:t>
    </dgm:pt>
    <dgm:pt modelId="{2ADD1F7F-837B-45FB-B131-6A8A1D8803A3}" type="parTrans" cxnId="{79A8E378-17EB-4D00-B8DB-5EABB60CB079}">
      <dgm:prSet/>
      <dgm:spPr/>
      <dgm:t>
        <a:bodyPr/>
        <a:lstStyle/>
        <a:p>
          <a:endParaRPr lang="en-US" sz="1800"/>
        </a:p>
      </dgm:t>
    </dgm:pt>
    <dgm:pt modelId="{8BB4C8C4-C089-416C-ACAD-2344EFAE1219}" type="sibTrans" cxnId="{79A8E378-17EB-4D00-B8DB-5EABB60CB079}">
      <dgm:prSet/>
      <dgm:spPr/>
      <dgm:t>
        <a:bodyPr/>
        <a:lstStyle/>
        <a:p>
          <a:endParaRPr lang="en-US" sz="1800"/>
        </a:p>
      </dgm:t>
    </dgm:pt>
    <dgm:pt modelId="{6572AA5A-8243-4BA1-A008-DFBE3B28B13F}">
      <dgm:prSet custT="1"/>
      <dgm:spPr/>
      <dgm:t>
        <a:bodyPr/>
        <a:lstStyle/>
        <a:p>
          <a:r>
            <a:rPr lang="en-US" sz="1400" dirty="0"/>
            <a:t>Typhoid fever</a:t>
          </a:r>
        </a:p>
      </dgm:t>
    </dgm:pt>
    <dgm:pt modelId="{4C89BA74-7345-4671-AB82-24D7A5466E62}" type="parTrans" cxnId="{2D2475F5-CB05-4B34-8E98-5E1E7A52DBC3}">
      <dgm:prSet/>
      <dgm:spPr/>
      <dgm:t>
        <a:bodyPr/>
        <a:lstStyle/>
        <a:p>
          <a:endParaRPr lang="en-US" sz="1800"/>
        </a:p>
      </dgm:t>
    </dgm:pt>
    <dgm:pt modelId="{432AC41C-21D5-46A0-A638-AFBA34344095}" type="sibTrans" cxnId="{2D2475F5-CB05-4B34-8E98-5E1E7A52DBC3}">
      <dgm:prSet/>
      <dgm:spPr/>
      <dgm:t>
        <a:bodyPr/>
        <a:lstStyle/>
        <a:p>
          <a:endParaRPr lang="en-US" sz="1800"/>
        </a:p>
      </dgm:t>
    </dgm:pt>
    <dgm:pt modelId="{D5D9FDE6-312C-4581-B8DB-4B16AE545527}">
      <dgm:prSet custT="1"/>
      <dgm:spPr/>
      <dgm:t>
        <a:bodyPr/>
        <a:lstStyle/>
        <a:p>
          <a:r>
            <a:rPr lang="en-US" sz="1400" dirty="0"/>
            <a:t>Brucellosis</a:t>
          </a:r>
        </a:p>
      </dgm:t>
    </dgm:pt>
    <dgm:pt modelId="{F94C69EE-7F0D-4683-9CAA-7F25E68659ED}" type="parTrans" cxnId="{D1213B73-A627-4A1F-ACCE-8008BA452BD6}">
      <dgm:prSet/>
      <dgm:spPr/>
      <dgm:t>
        <a:bodyPr/>
        <a:lstStyle/>
        <a:p>
          <a:endParaRPr lang="en-US" sz="1800"/>
        </a:p>
      </dgm:t>
    </dgm:pt>
    <dgm:pt modelId="{3930D780-E382-4050-8CDD-5D0FE2C7F96B}" type="sibTrans" cxnId="{D1213B73-A627-4A1F-ACCE-8008BA452BD6}">
      <dgm:prSet/>
      <dgm:spPr/>
      <dgm:t>
        <a:bodyPr/>
        <a:lstStyle/>
        <a:p>
          <a:endParaRPr lang="en-US" sz="1800"/>
        </a:p>
      </dgm:t>
    </dgm:pt>
    <dgm:pt modelId="{4CE5B1D6-8289-4EBC-B12D-953086B98C6F}">
      <dgm:prSet custT="1"/>
      <dgm:spPr/>
      <dgm:t>
        <a:bodyPr/>
        <a:lstStyle/>
        <a:p>
          <a:r>
            <a:rPr lang="en-US" sz="1400" dirty="0"/>
            <a:t>Tuberculosis</a:t>
          </a:r>
        </a:p>
      </dgm:t>
    </dgm:pt>
    <dgm:pt modelId="{D5E7843C-1542-4A62-AB36-6F3F2098F3E5}" type="parTrans" cxnId="{01487FE3-8533-41F3-807C-767CA4B94FE6}">
      <dgm:prSet/>
      <dgm:spPr/>
      <dgm:t>
        <a:bodyPr/>
        <a:lstStyle/>
        <a:p>
          <a:endParaRPr lang="en-US" sz="1800"/>
        </a:p>
      </dgm:t>
    </dgm:pt>
    <dgm:pt modelId="{0289F0F5-CD66-4690-8FAF-A2BA52BC9FDF}" type="sibTrans" cxnId="{01487FE3-8533-41F3-807C-767CA4B94FE6}">
      <dgm:prSet/>
      <dgm:spPr/>
      <dgm:t>
        <a:bodyPr/>
        <a:lstStyle/>
        <a:p>
          <a:endParaRPr lang="en-US" sz="1800"/>
        </a:p>
      </dgm:t>
    </dgm:pt>
    <dgm:pt modelId="{6B4B7917-BC15-4137-9E51-B5884489138B}">
      <dgm:prSet custT="1"/>
      <dgm:spPr/>
      <dgm:t>
        <a:bodyPr/>
        <a:lstStyle/>
        <a:p>
          <a:r>
            <a:rPr lang="en-US" sz="1400" dirty="0"/>
            <a:t>Q fever</a:t>
          </a:r>
        </a:p>
      </dgm:t>
    </dgm:pt>
    <dgm:pt modelId="{80DA8FD8-EF43-41A5-B1B5-26E82678A436}" type="parTrans" cxnId="{46179DDD-3141-460B-A4A5-0CE72634FEBF}">
      <dgm:prSet/>
      <dgm:spPr/>
      <dgm:t>
        <a:bodyPr/>
        <a:lstStyle/>
        <a:p>
          <a:endParaRPr lang="en-US" sz="1800"/>
        </a:p>
      </dgm:t>
    </dgm:pt>
    <dgm:pt modelId="{04AA39F9-AE5E-4FBA-8606-1EA867E751C4}" type="sibTrans" cxnId="{46179DDD-3141-460B-A4A5-0CE72634FEBF}">
      <dgm:prSet/>
      <dgm:spPr/>
      <dgm:t>
        <a:bodyPr/>
        <a:lstStyle/>
        <a:p>
          <a:endParaRPr lang="en-US" sz="1800"/>
        </a:p>
      </dgm:t>
    </dgm:pt>
    <dgm:pt modelId="{9A03A134-9675-4F92-A824-BDF7F403EF56}" type="pres">
      <dgm:prSet presAssocID="{F00D556A-0831-4396-8F14-8E4A86E5E0F3}" presName="linear" presStyleCnt="0">
        <dgm:presLayoutVars>
          <dgm:animLvl val="lvl"/>
          <dgm:resizeHandles val="exact"/>
        </dgm:presLayoutVars>
      </dgm:prSet>
      <dgm:spPr/>
    </dgm:pt>
    <dgm:pt modelId="{85C875AC-AE8F-4D97-AAA5-FA501482935D}" type="pres">
      <dgm:prSet presAssocID="{35C0CDA1-5BE2-45BD-B800-97B26F706023}" presName="parentText" presStyleLbl="node1" presStyleIdx="0" presStyleCnt="5">
        <dgm:presLayoutVars>
          <dgm:chMax val="0"/>
          <dgm:bulletEnabled val="1"/>
        </dgm:presLayoutVars>
      </dgm:prSet>
      <dgm:spPr/>
    </dgm:pt>
    <dgm:pt modelId="{95AE9AD3-1B55-437C-AB56-434A0B5127B0}" type="pres">
      <dgm:prSet presAssocID="{FC4D4057-55C9-495B-9FD3-C8E201C17320}" presName="spacer" presStyleCnt="0"/>
      <dgm:spPr/>
    </dgm:pt>
    <dgm:pt modelId="{CE5A6BEB-1BB3-442E-9584-C40CFD203928}" type="pres">
      <dgm:prSet presAssocID="{3351AF2F-7502-46D8-96ED-A54BFF6C6BBE}" presName="parentText" presStyleLbl="node1" presStyleIdx="1" presStyleCnt="5">
        <dgm:presLayoutVars>
          <dgm:chMax val="0"/>
          <dgm:bulletEnabled val="1"/>
        </dgm:presLayoutVars>
      </dgm:prSet>
      <dgm:spPr/>
    </dgm:pt>
    <dgm:pt modelId="{1B301494-0EE0-4ABE-B150-760C3275F2E4}" type="pres">
      <dgm:prSet presAssocID="{B07F7F1A-D0EA-4E87-BBD7-B0C49EADE385}" presName="spacer" presStyleCnt="0"/>
      <dgm:spPr/>
    </dgm:pt>
    <dgm:pt modelId="{4438C9EE-31ED-48B9-B74C-A506440C9921}" type="pres">
      <dgm:prSet presAssocID="{A617A15E-F5F1-47F0-860E-108B0FD2A15A}" presName="parentText" presStyleLbl="node1" presStyleIdx="2" presStyleCnt="5">
        <dgm:presLayoutVars>
          <dgm:chMax val="0"/>
          <dgm:bulletEnabled val="1"/>
        </dgm:presLayoutVars>
      </dgm:prSet>
      <dgm:spPr/>
    </dgm:pt>
    <dgm:pt modelId="{A259347B-DEB9-496B-90D2-554BA824C744}" type="pres">
      <dgm:prSet presAssocID="{AA2D90F1-9E2B-4742-B218-8784A6634F20}" presName="spacer" presStyleCnt="0"/>
      <dgm:spPr/>
    </dgm:pt>
    <dgm:pt modelId="{D27035F0-52BA-47D0-A94F-7F0C8F6C633B}" type="pres">
      <dgm:prSet presAssocID="{A909899A-D1E6-4697-8B9B-798FAFA7833F}" presName="parentText" presStyleLbl="node1" presStyleIdx="3" presStyleCnt="5">
        <dgm:presLayoutVars>
          <dgm:chMax val="0"/>
          <dgm:bulletEnabled val="1"/>
        </dgm:presLayoutVars>
      </dgm:prSet>
      <dgm:spPr/>
    </dgm:pt>
    <dgm:pt modelId="{1411AD5E-1D95-4F82-80A3-46348183861C}" type="pres">
      <dgm:prSet presAssocID="{80993CC8-7A7E-43EB-BDED-2B02ABF3C172}" presName="spacer" presStyleCnt="0"/>
      <dgm:spPr/>
    </dgm:pt>
    <dgm:pt modelId="{269FC343-7EB1-4D23-AFB5-72D9FB78D567}" type="pres">
      <dgm:prSet presAssocID="{78C71AB7-CD68-4B5E-A8AC-FEE4C7916ED8}" presName="parentText" presStyleLbl="node1" presStyleIdx="4" presStyleCnt="5">
        <dgm:presLayoutVars>
          <dgm:chMax val="0"/>
          <dgm:bulletEnabled val="1"/>
        </dgm:presLayoutVars>
      </dgm:prSet>
      <dgm:spPr/>
    </dgm:pt>
    <dgm:pt modelId="{01D727F5-1A0A-491E-8314-4DEC49E76F4A}" type="pres">
      <dgm:prSet presAssocID="{78C71AB7-CD68-4B5E-A8AC-FEE4C7916ED8}" presName="childText" presStyleLbl="revTx" presStyleIdx="0" presStyleCnt="1">
        <dgm:presLayoutVars>
          <dgm:bulletEnabled val="1"/>
        </dgm:presLayoutVars>
      </dgm:prSet>
      <dgm:spPr/>
    </dgm:pt>
  </dgm:ptLst>
  <dgm:cxnLst>
    <dgm:cxn modelId="{097B4111-380A-4053-B39E-695B249C8975}" type="presOf" srcId="{A617A15E-F5F1-47F0-860E-108B0FD2A15A}" destId="{4438C9EE-31ED-48B9-B74C-A506440C9921}" srcOrd="0" destOrd="0" presId="urn:microsoft.com/office/officeart/2005/8/layout/vList2"/>
    <dgm:cxn modelId="{1773051E-1ADF-4B95-948D-5BF2C95ED772}" srcId="{F00D556A-0831-4396-8F14-8E4A86E5E0F3}" destId="{A617A15E-F5F1-47F0-860E-108B0FD2A15A}" srcOrd="2" destOrd="0" parTransId="{DC32EE74-9325-4D5B-BB5A-9E903D4A9F9F}" sibTransId="{AA2D90F1-9E2B-4742-B218-8784A6634F20}"/>
    <dgm:cxn modelId="{E7F02D30-E5D9-4538-A69B-BE7798A227F7}" srcId="{F00D556A-0831-4396-8F14-8E4A86E5E0F3}" destId="{A909899A-D1E6-4697-8B9B-798FAFA7833F}" srcOrd="3" destOrd="0" parTransId="{33223389-A29A-4FAA-BD47-A3448E1DAED6}" sibTransId="{80993CC8-7A7E-43EB-BDED-2B02ABF3C172}"/>
    <dgm:cxn modelId="{7156423A-64C1-4EAB-8AA4-E879E8284754}" srcId="{F00D556A-0831-4396-8F14-8E4A86E5E0F3}" destId="{3351AF2F-7502-46D8-96ED-A54BFF6C6BBE}" srcOrd="1" destOrd="0" parTransId="{2213D1CC-8CB0-45BD-A733-5627CC2334A4}" sibTransId="{B07F7F1A-D0EA-4E87-BBD7-B0C49EADE385}"/>
    <dgm:cxn modelId="{9FA02C40-5BB9-4917-9B28-0F292EF147CA}" srcId="{F00D556A-0831-4396-8F14-8E4A86E5E0F3}" destId="{35C0CDA1-5BE2-45BD-B800-97B26F706023}" srcOrd="0" destOrd="0" parTransId="{C77F3D78-D304-4C8E-A25A-98C121CB4397}" sibTransId="{FC4D4057-55C9-495B-9FD3-C8E201C17320}"/>
    <dgm:cxn modelId="{96BA2862-76A7-4925-803B-42B753093B92}" type="presOf" srcId="{3351AF2F-7502-46D8-96ED-A54BFF6C6BBE}" destId="{CE5A6BEB-1BB3-442E-9584-C40CFD203928}" srcOrd="0" destOrd="0" presId="urn:microsoft.com/office/officeart/2005/8/layout/vList2"/>
    <dgm:cxn modelId="{B25F0D44-1CD2-4F60-A099-DD30357B8BC1}" type="presOf" srcId="{6B4B7917-BC15-4137-9E51-B5884489138B}" destId="{01D727F5-1A0A-491E-8314-4DEC49E76F4A}" srcOrd="0" destOrd="3" presId="urn:microsoft.com/office/officeart/2005/8/layout/vList2"/>
    <dgm:cxn modelId="{74707266-1692-4B93-AEEF-DFB2ECB258C4}" type="presOf" srcId="{F00D556A-0831-4396-8F14-8E4A86E5E0F3}" destId="{9A03A134-9675-4F92-A824-BDF7F403EF56}" srcOrd="0" destOrd="0" presId="urn:microsoft.com/office/officeart/2005/8/layout/vList2"/>
    <dgm:cxn modelId="{3A24A36A-613F-4CAE-AC56-F85C7BD1670F}" type="presOf" srcId="{35C0CDA1-5BE2-45BD-B800-97B26F706023}" destId="{85C875AC-AE8F-4D97-AAA5-FA501482935D}" srcOrd="0" destOrd="0" presId="urn:microsoft.com/office/officeart/2005/8/layout/vList2"/>
    <dgm:cxn modelId="{A4351973-A473-414C-8EB6-C8B505447E51}" type="presOf" srcId="{4CE5B1D6-8289-4EBC-B12D-953086B98C6F}" destId="{01D727F5-1A0A-491E-8314-4DEC49E76F4A}" srcOrd="0" destOrd="2" presId="urn:microsoft.com/office/officeart/2005/8/layout/vList2"/>
    <dgm:cxn modelId="{D1213B73-A627-4A1F-ACCE-8008BA452BD6}" srcId="{78C71AB7-CD68-4B5E-A8AC-FEE4C7916ED8}" destId="{D5D9FDE6-312C-4581-B8DB-4B16AE545527}" srcOrd="1" destOrd="0" parTransId="{F94C69EE-7F0D-4683-9CAA-7F25E68659ED}" sibTransId="{3930D780-E382-4050-8CDD-5D0FE2C7F96B}"/>
    <dgm:cxn modelId="{11D85555-6DDE-4351-876A-A69F12470239}" type="presOf" srcId="{78C71AB7-CD68-4B5E-A8AC-FEE4C7916ED8}" destId="{269FC343-7EB1-4D23-AFB5-72D9FB78D567}" srcOrd="0" destOrd="0" presId="urn:microsoft.com/office/officeart/2005/8/layout/vList2"/>
    <dgm:cxn modelId="{79A8E378-17EB-4D00-B8DB-5EABB60CB079}" srcId="{F00D556A-0831-4396-8F14-8E4A86E5E0F3}" destId="{78C71AB7-CD68-4B5E-A8AC-FEE4C7916ED8}" srcOrd="4" destOrd="0" parTransId="{2ADD1F7F-837B-45FB-B131-6A8A1D8803A3}" sibTransId="{8BB4C8C4-C089-416C-ACAD-2344EFAE1219}"/>
    <dgm:cxn modelId="{EF483999-0C7F-4F6A-A22C-2DDA7A2614C7}" type="presOf" srcId="{A909899A-D1E6-4697-8B9B-798FAFA7833F}" destId="{D27035F0-52BA-47D0-A94F-7F0C8F6C633B}" srcOrd="0" destOrd="0" presId="urn:microsoft.com/office/officeart/2005/8/layout/vList2"/>
    <dgm:cxn modelId="{A1E03C99-8237-486B-8B66-A88FE99DCA46}" type="presOf" srcId="{6572AA5A-8243-4BA1-A008-DFBE3B28B13F}" destId="{01D727F5-1A0A-491E-8314-4DEC49E76F4A}" srcOrd="0" destOrd="0" presId="urn:microsoft.com/office/officeart/2005/8/layout/vList2"/>
    <dgm:cxn modelId="{AE2367DC-2CB2-44C0-8480-95B6B11DE642}" type="presOf" srcId="{D5D9FDE6-312C-4581-B8DB-4B16AE545527}" destId="{01D727F5-1A0A-491E-8314-4DEC49E76F4A}" srcOrd="0" destOrd="1" presId="urn:microsoft.com/office/officeart/2005/8/layout/vList2"/>
    <dgm:cxn modelId="{46179DDD-3141-460B-A4A5-0CE72634FEBF}" srcId="{78C71AB7-CD68-4B5E-A8AC-FEE4C7916ED8}" destId="{6B4B7917-BC15-4137-9E51-B5884489138B}" srcOrd="3" destOrd="0" parTransId="{80DA8FD8-EF43-41A5-B1B5-26E82678A436}" sibTransId="{04AA39F9-AE5E-4FBA-8606-1EA867E751C4}"/>
    <dgm:cxn modelId="{01487FE3-8533-41F3-807C-767CA4B94FE6}" srcId="{78C71AB7-CD68-4B5E-A8AC-FEE4C7916ED8}" destId="{4CE5B1D6-8289-4EBC-B12D-953086B98C6F}" srcOrd="2" destOrd="0" parTransId="{D5E7843C-1542-4A62-AB36-6F3F2098F3E5}" sibTransId="{0289F0F5-CD66-4690-8FAF-A2BA52BC9FDF}"/>
    <dgm:cxn modelId="{2D2475F5-CB05-4B34-8E98-5E1E7A52DBC3}" srcId="{78C71AB7-CD68-4B5E-A8AC-FEE4C7916ED8}" destId="{6572AA5A-8243-4BA1-A008-DFBE3B28B13F}" srcOrd="0" destOrd="0" parTransId="{4C89BA74-7345-4671-AB82-24D7A5466E62}" sibTransId="{432AC41C-21D5-46A0-A638-AFBA34344095}"/>
    <dgm:cxn modelId="{5D36C01A-63B5-4EE5-AE7B-F3AD078C512F}" type="presParOf" srcId="{9A03A134-9675-4F92-A824-BDF7F403EF56}" destId="{85C875AC-AE8F-4D97-AAA5-FA501482935D}" srcOrd="0" destOrd="0" presId="urn:microsoft.com/office/officeart/2005/8/layout/vList2"/>
    <dgm:cxn modelId="{13679140-9D97-404C-8577-484D432ED5C9}" type="presParOf" srcId="{9A03A134-9675-4F92-A824-BDF7F403EF56}" destId="{95AE9AD3-1B55-437C-AB56-434A0B5127B0}" srcOrd="1" destOrd="0" presId="urn:microsoft.com/office/officeart/2005/8/layout/vList2"/>
    <dgm:cxn modelId="{9731EAB5-7D80-4C02-AE3A-4DFE6BF63C54}" type="presParOf" srcId="{9A03A134-9675-4F92-A824-BDF7F403EF56}" destId="{CE5A6BEB-1BB3-442E-9584-C40CFD203928}" srcOrd="2" destOrd="0" presId="urn:microsoft.com/office/officeart/2005/8/layout/vList2"/>
    <dgm:cxn modelId="{F16C3202-9E43-4204-834E-57D1BFC3488E}" type="presParOf" srcId="{9A03A134-9675-4F92-A824-BDF7F403EF56}" destId="{1B301494-0EE0-4ABE-B150-760C3275F2E4}" srcOrd="3" destOrd="0" presId="urn:microsoft.com/office/officeart/2005/8/layout/vList2"/>
    <dgm:cxn modelId="{F064A1B0-08AD-48EB-B20A-2A6B435BE6BA}" type="presParOf" srcId="{9A03A134-9675-4F92-A824-BDF7F403EF56}" destId="{4438C9EE-31ED-48B9-B74C-A506440C9921}" srcOrd="4" destOrd="0" presId="urn:microsoft.com/office/officeart/2005/8/layout/vList2"/>
    <dgm:cxn modelId="{0C1E1C21-99D0-4FD5-861B-BC539F49BC73}" type="presParOf" srcId="{9A03A134-9675-4F92-A824-BDF7F403EF56}" destId="{A259347B-DEB9-496B-90D2-554BA824C744}" srcOrd="5" destOrd="0" presId="urn:microsoft.com/office/officeart/2005/8/layout/vList2"/>
    <dgm:cxn modelId="{11462045-8965-4FA6-80CC-A031CD6B6707}" type="presParOf" srcId="{9A03A134-9675-4F92-A824-BDF7F403EF56}" destId="{D27035F0-52BA-47D0-A94F-7F0C8F6C633B}" srcOrd="6" destOrd="0" presId="urn:microsoft.com/office/officeart/2005/8/layout/vList2"/>
    <dgm:cxn modelId="{B6C9EAFD-F4BC-4B5C-AB66-3E80A0FB2E99}" type="presParOf" srcId="{9A03A134-9675-4F92-A824-BDF7F403EF56}" destId="{1411AD5E-1D95-4F82-80A3-46348183861C}" srcOrd="7" destOrd="0" presId="urn:microsoft.com/office/officeart/2005/8/layout/vList2"/>
    <dgm:cxn modelId="{9701379C-D76A-480D-AACC-87A1CC90B58B}" type="presParOf" srcId="{9A03A134-9675-4F92-A824-BDF7F403EF56}" destId="{269FC343-7EB1-4D23-AFB5-72D9FB78D567}" srcOrd="8" destOrd="0" presId="urn:microsoft.com/office/officeart/2005/8/layout/vList2"/>
    <dgm:cxn modelId="{7CFB568C-9634-45B2-A637-DA4169638946}" type="presParOf" srcId="{9A03A134-9675-4F92-A824-BDF7F403EF56}" destId="{01D727F5-1A0A-491E-8314-4DEC49E76F4A}"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5CDBA2-D41E-4181-961A-F104E18231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8FC248-743E-4302-B896-F0E711C3709C}">
      <dgm:prSet/>
      <dgm:spPr/>
      <dgm:t>
        <a:bodyPr/>
        <a:lstStyle/>
        <a:p>
          <a:r>
            <a:rPr lang="en-US" dirty="0"/>
            <a:t>quite common  especially in domestic circumstances.</a:t>
          </a:r>
        </a:p>
      </dgm:t>
    </dgm:pt>
    <dgm:pt modelId="{B984456E-19C1-4EB1-855F-939CAD56EB78}" type="parTrans" cxnId="{025AFD88-7D4E-4BCE-A3F3-7F9562E68CFE}">
      <dgm:prSet/>
      <dgm:spPr/>
      <dgm:t>
        <a:bodyPr/>
        <a:lstStyle/>
        <a:p>
          <a:endParaRPr lang="en-US"/>
        </a:p>
      </dgm:t>
    </dgm:pt>
    <dgm:pt modelId="{C4D6F1BA-7436-47F5-8D96-E7881AD6A46F}" type="sibTrans" cxnId="{025AFD88-7D4E-4BCE-A3F3-7F9562E68CFE}">
      <dgm:prSet/>
      <dgm:spPr/>
      <dgm:t>
        <a:bodyPr/>
        <a:lstStyle/>
        <a:p>
          <a:endParaRPr lang="en-US"/>
        </a:p>
      </dgm:t>
    </dgm:pt>
    <dgm:pt modelId="{E806FA09-065D-46EF-8D91-9CE5CEB5DF01}" type="pres">
      <dgm:prSet presAssocID="{475CDBA2-D41E-4181-961A-F104E182314B}" presName="linear" presStyleCnt="0">
        <dgm:presLayoutVars>
          <dgm:animLvl val="lvl"/>
          <dgm:resizeHandles val="exact"/>
        </dgm:presLayoutVars>
      </dgm:prSet>
      <dgm:spPr/>
    </dgm:pt>
    <dgm:pt modelId="{7C7DAC76-10B9-4399-A907-581487DD9893}" type="pres">
      <dgm:prSet presAssocID="{E58FC248-743E-4302-B896-F0E711C3709C}" presName="parentText" presStyleLbl="node1" presStyleIdx="0" presStyleCnt="1" custLinFactNeighborX="0" custLinFactNeighborY="-7089">
        <dgm:presLayoutVars>
          <dgm:chMax val="0"/>
          <dgm:bulletEnabled val="1"/>
        </dgm:presLayoutVars>
      </dgm:prSet>
      <dgm:spPr/>
    </dgm:pt>
  </dgm:ptLst>
  <dgm:cxnLst>
    <dgm:cxn modelId="{562C4049-229F-4749-BC9A-1983EE1C4ECA}" type="presOf" srcId="{475CDBA2-D41E-4181-961A-F104E182314B}" destId="{E806FA09-065D-46EF-8D91-9CE5CEB5DF01}" srcOrd="0" destOrd="0" presId="urn:microsoft.com/office/officeart/2005/8/layout/vList2"/>
    <dgm:cxn modelId="{025AFD88-7D4E-4BCE-A3F3-7F9562E68CFE}" srcId="{475CDBA2-D41E-4181-961A-F104E182314B}" destId="{E58FC248-743E-4302-B896-F0E711C3709C}" srcOrd="0" destOrd="0" parTransId="{B984456E-19C1-4EB1-855F-939CAD56EB78}" sibTransId="{C4D6F1BA-7436-47F5-8D96-E7881AD6A46F}"/>
    <dgm:cxn modelId="{F82824AB-0803-4C3F-A04B-037D6DF589E2}" type="presOf" srcId="{E58FC248-743E-4302-B896-F0E711C3709C}" destId="{7C7DAC76-10B9-4399-A907-581487DD9893}" srcOrd="0" destOrd="0" presId="urn:microsoft.com/office/officeart/2005/8/layout/vList2"/>
    <dgm:cxn modelId="{54FF43BE-6CB4-44CB-A5D3-7AD69683DEC1}" type="presParOf" srcId="{E806FA09-065D-46EF-8D91-9CE5CEB5DF01}" destId="{7C7DAC76-10B9-4399-A907-581487DD989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395910-6BDC-D648-BB1B-B2E715D0A42F}"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4BEB5689-F36E-974C-9670-5B84A55705B9}">
      <dgm:prSet phldrT="[Text]" custT="1"/>
      <dgm:spPr/>
      <dgm:t>
        <a:bodyPr/>
        <a:lstStyle/>
        <a:p>
          <a:r>
            <a:rPr lang="en-US" sz="3600" dirty="0"/>
            <a:t>UV Light</a:t>
          </a:r>
        </a:p>
      </dgm:t>
    </dgm:pt>
    <dgm:pt modelId="{E00C2E15-71A0-4643-8750-5527F99E591C}" type="parTrans" cxnId="{35DBD37A-F2B0-9743-AEB8-5F40510E4781}">
      <dgm:prSet/>
      <dgm:spPr/>
      <dgm:t>
        <a:bodyPr/>
        <a:lstStyle/>
        <a:p>
          <a:endParaRPr lang="en-US"/>
        </a:p>
      </dgm:t>
    </dgm:pt>
    <dgm:pt modelId="{9A0F8867-D708-414C-8320-CDC7F65EFB4B}" type="sibTrans" cxnId="{35DBD37A-F2B0-9743-AEB8-5F40510E4781}">
      <dgm:prSet/>
      <dgm:spPr/>
      <dgm:t>
        <a:bodyPr/>
        <a:lstStyle/>
        <a:p>
          <a:endParaRPr lang="en-US"/>
        </a:p>
      </dgm:t>
    </dgm:pt>
    <dgm:pt modelId="{3CC02865-0D5F-2944-A7EC-08C5EC12ABF2}">
      <dgm:prSet phldrT="[Text]"/>
      <dgm:spPr/>
      <dgm:t>
        <a:bodyPr/>
        <a:lstStyle/>
        <a:p>
          <a:r>
            <a:rPr lang="en-US" altLang="zh-CN" dirty="0">
              <a:ea typeface="SimSun" charset="-122"/>
            </a:rPr>
            <a:t>Has limited sterilizing power because of poor penetration into most materials. Generally used in irradiation of air in certain areas such as operating rooms and </a:t>
          </a:r>
          <a:r>
            <a:rPr lang="en-US" altLang="zh-CN" dirty="0">
              <a:solidFill>
                <a:srgbClr val="FF0000"/>
              </a:solidFill>
              <a:ea typeface="SimSun" charset="-122"/>
            </a:rPr>
            <a:t>tuberculosis</a:t>
          </a:r>
          <a:r>
            <a:rPr lang="en-US" altLang="zh-CN" dirty="0">
              <a:ea typeface="SimSun" charset="-122"/>
            </a:rPr>
            <a:t> labs.</a:t>
          </a:r>
          <a:endParaRPr lang="en-US" dirty="0"/>
        </a:p>
      </dgm:t>
    </dgm:pt>
    <dgm:pt modelId="{E6B6F663-55C5-844D-95AA-D400931AD7E1}" type="parTrans" cxnId="{AE321BD7-7B3B-3443-AE38-1316045BEE18}">
      <dgm:prSet/>
      <dgm:spPr/>
      <dgm:t>
        <a:bodyPr/>
        <a:lstStyle/>
        <a:p>
          <a:endParaRPr lang="en-US"/>
        </a:p>
      </dgm:t>
    </dgm:pt>
    <dgm:pt modelId="{0825214F-2BCD-A343-A69D-980969AA24E4}" type="sibTrans" cxnId="{AE321BD7-7B3B-3443-AE38-1316045BEE18}">
      <dgm:prSet/>
      <dgm:spPr/>
      <dgm:t>
        <a:bodyPr/>
        <a:lstStyle/>
        <a:p>
          <a:endParaRPr lang="en-US"/>
        </a:p>
      </dgm:t>
    </dgm:pt>
    <dgm:pt modelId="{C64020F8-9F14-EF41-8960-203BBF846976}">
      <dgm:prSet phldrT="[Text]" custT="1"/>
      <dgm:spPr/>
      <dgm:t>
        <a:bodyPr/>
        <a:lstStyle/>
        <a:p>
          <a:r>
            <a:rPr lang="en-US" sz="3600" dirty="0"/>
            <a:t>Ionizing Radiation</a:t>
          </a:r>
        </a:p>
      </dgm:t>
    </dgm:pt>
    <dgm:pt modelId="{0213F136-0A3D-B64C-9478-3E85B1FDF768}" type="parTrans" cxnId="{D09D49D4-C71C-0942-BB12-9295E3FF344E}">
      <dgm:prSet/>
      <dgm:spPr/>
      <dgm:t>
        <a:bodyPr/>
        <a:lstStyle/>
        <a:p>
          <a:endParaRPr lang="en-US"/>
        </a:p>
      </dgm:t>
    </dgm:pt>
    <dgm:pt modelId="{373FD4B3-D1BF-3548-90C4-493856F12B59}" type="sibTrans" cxnId="{D09D49D4-C71C-0942-BB12-9295E3FF344E}">
      <dgm:prSet/>
      <dgm:spPr/>
      <dgm:t>
        <a:bodyPr/>
        <a:lstStyle/>
        <a:p>
          <a:endParaRPr lang="en-US"/>
        </a:p>
      </dgm:t>
    </dgm:pt>
    <dgm:pt modelId="{D58DA4E8-F8BE-DF4A-AFEF-9C5E2995AC75}">
      <dgm:prSet phldrT="[Text]"/>
      <dgm:spPr/>
      <dgm:t>
        <a:bodyPr/>
        <a:lstStyle/>
        <a:p>
          <a:r>
            <a:rPr lang="en-US" altLang="zh-CN" dirty="0">
              <a:ea typeface="SimSun" charset="-122"/>
            </a:rPr>
            <a:t>e.g. </a:t>
          </a:r>
          <a:r>
            <a:rPr lang="en-US" altLang="zh-CN" i="1" dirty="0">
              <a:solidFill>
                <a:srgbClr val="FF0000"/>
              </a:solidFill>
              <a:ea typeface="SimSun" charset="-122"/>
            </a:rPr>
            <a:t>Gamma radiation</a:t>
          </a:r>
          <a:r>
            <a:rPr lang="en-US" altLang="zh-CN" dirty="0">
              <a:ea typeface="SimSun" charset="-122"/>
            </a:rPr>
            <a:t>: has greater energy than U.V. light, therefore more effective. Used mainly in industrial facilities e.g. </a:t>
          </a:r>
          <a:r>
            <a:rPr lang="en-US" altLang="zh-CN" i="1" dirty="0">
              <a:solidFill>
                <a:schemeClr val="tx1"/>
              </a:solidFill>
              <a:ea typeface="SimSun" charset="-122"/>
            </a:rPr>
            <a:t>sterilization of disposable plastic syringes, gloves, specimens containers and Petri dishes.</a:t>
          </a:r>
          <a:endParaRPr lang="en-US" i="1" dirty="0">
            <a:solidFill>
              <a:schemeClr val="tx1"/>
            </a:solidFill>
          </a:endParaRPr>
        </a:p>
      </dgm:t>
    </dgm:pt>
    <dgm:pt modelId="{F0A792E3-EFD9-E44E-BA02-3BF54196C222}" type="parTrans" cxnId="{7BB475CA-5DB7-F847-9A84-0698CA100BFB}">
      <dgm:prSet/>
      <dgm:spPr/>
      <dgm:t>
        <a:bodyPr/>
        <a:lstStyle/>
        <a:p>
          <a:endParaRPr lang="en-US"/>
        </a:p>
      </dgm:t>
    </dgm:pt>
    <dgm:pt modelId="{91B8EB66-F6D0-5B48-A4B4-CA52EAD955F2}" type="sibTrans" cxnId="{7BB475CA-5DB7-F847-9A84-0698CA100BFB}">
      <dgm:prSet/>
      <dgm:spPr/>
      <dgm:t>
        <a:bodyPr/>
        <a:lstStyle/>
        <a:p>
          <a:endParaRPr lang="en-US"/>
        </a:p>
      </dgm:t>
    </dgm:pt>
    <dgm:pt modelId="{69665AF1-9916-D443-BA3D-318D13AF9921}" type="pres">
      <dgm:prSet presAssocID="{87395910-6BDC-D648-BB1B-B2E715D0A42F}" presName="Name0" presStyleCnt="0">
        <dgm:presLayoutVars>
          <dgm:dir/>
          <dgm:animLvl val="lvl"/>
          <dgm:resizeHandles val="exact"/>
        </dgm:presLayoutVars>
      </dgm:prSet>
      <dgm:spPr/>
    </dgm:pt>
    <dgm:pt modelId="{294CC4C5-4009-5440-9EF9-537EEAF8128F}" type="pres">
      <dgm:prSet presAssocID="{4BEB5689-F36E-974C-9670-5B84A55705B9}" presName="composite" presStyleCnt="0"/>
      <dgm:spPr/>
    </dgm:pt>
    <dgm:pt modelId="{56D21662-8B76-BB40-8CEC-4FD920C30BD9}" type="pres">
      <dgm:prSet presAssocID="{4BEB5689-F36E-974C-9670-5B84A55705B9}" presName="parTx" presStyleLbl="alignNode1" presStyleIdx="0" presStyleCnt="2" custScaleX="100044" custScaleY="68517">
        <dgm:presLayoutVars>
          <dgm:chMax val="0"/>
          <dgm:chPref val="0"/>
          <dgm:bulletEnabled val="1"/>
        </dgm:presLayoutVars>
      </dgm:prSet>
      <dgm:spPr/>
    </dgm:pt>
    <dgm:pt modelId="{65A0C2F9-5700-AE48-8395-07B46F69442E}" type="pres">
      <dgm:prSet presAssocID="{4BEB5689-F36E-974C-9670-5B84A55705B9}" presName="desTx" presStyleLbl="alignAccFollowNode1" presStyleIdx="0" presStyleCnt="2" custLinFactNeighborY="7229">
        <dgm:presLayoutVars>
          <dgm:bulletEnabled val="1"/>
        </dgm:presLayoutVars>
      </dgm:prSet>
      <dgm:spPr/>
    </dgm:pt>
    <dgm:pt modelId="{83EB2F44-83EE-F14E-B416-EA5E51B8254D}" type="pres">
      <dgm:prSet presAssocID="{9A0F8867-D708-414C-8320-CDC7F65EFB4B}" presName="space" presStyleCnt="0"/>
      <dgm:spPr/>
    </dgm:pt>
    <dgm:pt modelId="{1176E8DF-7C49-7246-A4B3-36459BFBE51A}" type="pres">
      <dgm:prSet presAssocID="{C64020F8-9F14-EF41-8960-203BBF846976}" presName="composite" presStyleCnt="0"/>
      <dgm:spPr/>
    </dgm:pt>
    <dgm:pt modelId="{94E8503C-6E13-4A48-AFCB-C22C797DA5C2}" type="pres">
      <dgm:prSet presAssocID="{C64020F8-9F14-EF41-8960-203BBF846976}" presName="parTx" presStyleLbl="alignNode1" presStyleIdx="1" presStyleCnt="2" custScaleY="68517">
        <dgm:presLayoutVars>
          <dgm:chMax val="0"/>
          <dgm:chPref val="0"/>
          <dgm:bulletEnabled val="1"/>
        </dgm:presLayoutVars>
      </dgm:prSet>
      <dgm:spPr/>
    </dgm:pt>
    <dgm:pt modelId="{CC29159A-8092-6E4A-8311-2C08BD5A19A9}" type="pres">
      <dgm:prSet presAssocID="{C64020F8-9F14-EF41-8960-203BBF846976}" presName="desTx" presStyleLbl="alignAccFollowNode1" presStyleIdx="1" presStyleCnt="2" custLinFactNeighborY="9639">
        <dgm:presLayoutVars>
          <dgm:bulletEnabled val="1"/>
        </dgm:presLayoutVars>
      </dgm:prSet>
      <dgm:spPr/>
    </dgm:pt>
  </dgm:ptLst>
  <dgm:cxnLst>
    <dgm:cxn modelId="{D7D6974B-789E-8D4B-9409-40E50CB03281}" type="presOf" srcId="{87395910-6BDC-D648-BB1B-B2E715D0A42F}" destId="{69665AF1-9916-D443-BA3D-318D13AF9921}" srcOrd="0" destOrd="0" presId="urn:microsoft.com/office/officeart/2005/8/layout/hList1"/>
    <dgm:cxn modelId="{56869659-213B-0646-A103-0F6B1940463B}" type="presOf" srcId="{4BEB5689-F36E-974C-9670-5B84A55705B9}" destId="{56D21662-8B76-BB40-8CEC-4FD920C30BD9}" srcOrd="0" destOrd="0" presId="urn:microsoft.com/office/officeart/2005/8/layout/hList1"/>
    <dgm:cxn modelId="{35DBD37A-F2B0-9743-AEB8-5F40510E4781}" srcId="{87395910-6BDC-D648-BB1B-B2E715D0A42F}" destId="{4BEB5689-F36E-974C-9670-5B84A55705B9}" srcOrd="0" destOrd="0" parTransId="{E00C2E15-71A0-4643-8750-5527F99E591C}" sibTransId="{9A0F8867-D708-414C-8320-CDC7F65EFB4B}"/>
    <dgm:cxn modelId="{1F0EEC96-AC04-864B-A235-5C9EF39E3E11}" type="presOf" srcId="{D58DA4E8-F8BE-DF4A-AFEF-9C5E2995AC75}" destId="{CC29159A-8092-6E4A-8311-2C08BD5A19A9}" srcOrd="0" destOrd="0" presId="urn:microsoft.com/office/officeart/2005/8/layout/hList1"/>
    <dgm:cxn modelId="{AD6D65B4-9D7E-084E-B3CC-B5D165EE9F80}" type="presOf" srcId="{3CC02865-0D5F-2944-A7EC-08C5EC12ABF2}" destId="{65A0C2F9-5700-AE48-8395-07B46F69442E}" srcOrd="0" destOrd="0" presId="urn:microsoft.com/office/officeart/2005/8/layout/hList1"/>
    <dgm:cxn modelId="{1F7184BD-0C24-0B44-AB4F-CB51250264F4}" type="presOf" srcId="{C64020F8-9F14-EF41-8960-203BBF846976}" destId="{94E8503C-6E13-4A48-AFCB-C22C797DA5C2}" srcOrd="0" destOrd="0" presId="urn:microsoft.com/office/officeart/2005/8/layout/hList1"/>
    <dgm:cxn modelId="{7BB475CA-5DB7-F847-9A84-0698CA100BFB}" srcId="{C64020F8-9F14-EF41-8960-203BBF846976}" destId="{D58DA4E8-F8BE-DF4A-AFEF-9C5E2995AC75}" srcOrd="0" destOrd="0" parTransId="{F0A792E3-EFD9-E44E-BA02-3BF54196C222}" sibTransId="{91B8EB66-F6D0-5B48-A4B4-CA52EAD955F2}"/>
    <dgm:cxn modelId="{D09D49D4-C71C-0942-BB12-9295E3FF344E}" srcId="{87395910-6BDC-D648-BB1B-B2E715D0A42F}" destId="{C64020F8-9F14-EF41-8960-203BBF846976}" srcOrd="1" destOrd="0" parTransId="{0213F136-0A3D-B64C-9478-3E85B1FDF768}" sibTransId="{373FD4B3-D1BF-3548-90C4-493856F12B59}"/>
    <dgm:cxn modelId="{AE321BD7-7B3B-3443-AE38-1316045BEE18}" srcId="{4BEB5689-F36E-974C-9670-5B84A55705B9}" destId="{3CC02865-0D5F-2944-A7EC-08C5EC12ABF2}" srcOrd="0" destOrd="0" parTransId="{E6B6F663-55C5-844D-95AA-D400931AD7E1}" sibTransId="{0825214F-2BCD-A343-A69D-980969AA24E4}"/>
    <dgm:cxn modelId="{2967C025-3AB1-1342-97E4-9C7EAE319C29}" type="presParOf" srcId="{69665AF1-9916-D443-BA3D-318D13AF9921}" destId="{294CC4C5-4009-5440-9EF9-537EEAF8128F}" srcOrd="0" destOrd="0" presId="urn:microsoft.com/office/officeart/2005/8/layout/hList1"/>
    <dgm:cxn modelId="{6FFF1825-F2CA-9847-8BA9-2B20A29197F1}" type="presParOf" srcId="{294CC4C5-4009-5440-9EF9-537EEAF8128F}" destId="{56D21662-8B76-BB40-8CEC-4FD920C30BD9}" srcOrd="0" destOrd="0" presId="urn:microsoft.com/office/officeart/2005/8/layout/hList1"/>
    <dgm:cxn modelId="{A80204C9-5A24-E946-85FF-CB8301ACE67B}" type="presParOf" srcId="{294CC4C5-4009-5440-9EF9-537EEAF8128F}" destId="{65A0C2F9-5700-AE48-8395-07B46F69442E}" srcOrd="1" destOrd="0" presId="urn:microsoft.com/office/officeart/2005/8/layout/hList1"/>
    <dgm:cxn modelId="{AFDC615F-D461-B34A-BFF4-A33974159131}" type="presParOf" srcId="{69665AF1-9916-D443-BA3D-318D13AF9921}" destId="{83EB2F44-83EE-F14E-B416-EA5E51B8254D}" srcOrd="1" destOrd="0" presId="urn:microsoft.com/office/officeart/2005/8/layout/hList1"/>
    <dgm:cxn modelId="{680E08A4-6051-6549-8006-B046C0EDB09E}" type="presParOf" srcId="{69665AF1-9916-D443-BA3D-318D13AF9921}" destId="{1176E8DF-7C49-7246-A4B3-36459BFBE51A}" srcOrd="2" destOrd="0" presId="urn:microsoft.com/office/officeart/2005/8/layout/hList1"/>
    <dgm:cxn modelId="{9A58D1AE-E526-5C4C-837C-E0DBBF6326D0}" type="presParOf" srcId="{1176E8DF-7C49-7246-A4B3-36459BFBE51A}" destId="{94E8503C-6E13-4A48-AFCB-C22C797DA5C2}" srcOrd="0" destOrd="0" presId="urn:microsoft.com/office/officeart/2005/8/layout/hList1"/>
    <dgm:cxn modelId="{DCBF1F71-4936-6141-83AC-C23C0BEEE05C}" type="presParOf" srcId="{1176E8DF-7C49-7246-A4B3-36459BFBE51A}" destId="{CC29159A-8092-6E4A-8311-2C08BD5A19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2218B9-C381-9541-8F3E-A8F90A1EB018}"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062803D0-F04C-ED47-ADA6-067176EFFE14}">
      <dgm:prSet phldrT="[Text]" custT="1"/>
      <dgm:spPr/>
      <dgm:t>
        <a:bodyPr/>
        <a:lstStyle/>
        <a:p>
          <a:r>
            <a:rPr lang="en-US" sz="2800" dirty="0"/>
            <a:t>Chemical Methods</a:t>
          </a:r>
        </a:p>
      </dgm:t>
    </dgm:pt>
    <dgm:pt modelId="{6208AC86-089D-F74B-B29A-1DCE129353BD}" type="parTrans" cxnId="{34BB869D-D917-1445-BDEE-4414A81A5518}">
      <dgm:prSet/>
      <dgm:spPr/>
      <dgm:t>
        <a:bodyPr/>
        <a:lstStyle/>
        <a:p>
          <a:endParaRPr lang="en-US"/>
        </a:p>
      </dgm:t>
    </dgm:pt>
    <dgm:pt modelId="{1AEBA94D-F2D7-DC40-B3A2-0969C61BECBB}" type="sibTrans" cxnId="{34BB869D-D917-1445-BDEE-4414A81A5518}">
      <dgm:prSet/>
      <dgm:spPr/>
      <dgm:t>
        <a:bodyPr/>
        <a:lstStyle/>
        <a:p>
          <a:endParaRPr lang="en-US"/>
        </a:p>
      </dgm:t>
    </dgm:pt>
    <dgm:pt modelId="{9CD4E882-7D08-0E45-99C9-9AABBABE1957}">
      <dgm:prSet phldrT="[Text]" custT="1"/>
      <dgm:spPr/>
      <dgm:t>
        <a:bodyPr/>
        <a:lstStyle/>
        <a:p>
          <a:r>
            <a:rPr lang="en-US" altLang="zh-CN" sz="1400" dirty="0">
              <a:ea typeface="SimSun" charset="-122"/>
            </a:rPr>
            <a:t>Some strong chemical substances may be used to achieve sterilization (kill spores) e.g. </a:t>
          </a:r>
          <a:r>
            <a:rPr lang="en-US" altLang="zh-CN" sz="1400" dirty="0" err="1">
              <a:solidFill>
                <a:srgbClr val="FF0000"/>
              </a:solidFill>
              <a:ea typeface="SimSun" charset="-122"/>
            </a:rPr>
            <a:t>Gluteraldehyde</a:t>
          </a:r>
          <a:r>
            <a:rPr lang="en-US" altLang="zh-CN" sz="1400" dirty="0">
              <a:ea typeface="SimSun" charset="-122"/>
            </a:rPr>
            <a:t> and </a:t>
          </a:r>
          <a:r>
            <a:rPr lang="en-US" altLang="zh-CN" sz="1400" dirty="0">
              <a:solidFill>
                <a:srgbClr val="FF0000"/>
              </a:solidFill>
              <a:ea typeface="SimSun" charset="-122"/>
            </a:rPr>
            <a:t>Ethylene oxide. Used for heat sensitive equipment </a:t>
          </a:r>
          <a:r>
            <a:rPr lang="en-US" altLang="zh-CN" sz="1400" b="0" noProof="0" dirty="0">
              <a:solidFill>
                <a:srgbClr val="FF0000"/>
              </a:solidFill>
              <a:ea typeface="SimSun" charset="-122"/>
            </a:rPr>
            <a:t>and materials </a:t>
          </a:r>
          <a:r>
            <a:rPr lang="en-US" altLang="zh-CN" sz="1400" dirty="0">
              <a:ea typeface="SimSun" charset="-122"/>
            </a:rPr>
            <a:t>e.g. lensed endoscopes and plastics.</a:t>
          </a:r>
          <a:r>
            <a:rPr lang="en-US" altLang="zh-CN" sz="1400" dirty="0">
              <a:solidFill>
                <a:srgbClr val="FFFF00"/>
              </a:solidFill>
              <a:ea typeface="SimSun" charset="-122"/>
            </a:rPr>
            <a:t> </a:t>
          </a:r>
          <a:endParaRPr lang="en-US" sz="1400" dirty="0"/>
        </a:p>
      </dgm:t>
    </dgm:pt>
    <dgm:pt modelId="{2F65361D-918F-E44F-8304-D7CE9A9EE9C7}" type="parTrans" cxnId="{03783067-64D5-564D-A200-F7124A4DB321}">
      <dgm:prSet/>
      <dgm:spPr/>
      <dgm:t>
        <a:bodyPr/>
        <a:lstStyle/>
        <a:p>
          <a:endParaRPr lang="en-US"/>
        </a:p>
      </dgm:t>
    </dgm:pt>
    <dgm:pt modelId="{64C54EE1-E729-2B47-B524-C42FC5C0B152}" type="sibTrans" cxnId="{03783067-64D5-564D-A200-F7124A4DB321}">
      <dgm:prSet/>
      <dgm:spPr/>
      <dgm:t>
        <a:bodyPr/>
        <a:lstStyle/>
        <a:p>
          <a:endParaRPr lang="en-US"/>
        </a:p>
      </dgm:t>
    </dgm:pt>
    <dgm:pt modelId="{8EEB4439-5A4D-A04E-BCAE-3407EEDF440F}">
      <dgm:prSet phldrT="[Text]" custT="1"/>
      <dgm:spPr/>
      <dgm:t>
        <a:bodyPr/>
        <a:lstStyle/>
        <a:p>
          <a:pPr algn="ctr"/>
          <a:r>
            <a:rPr lang="en-US" altLang="zh-CN" sz="1200" b="1" dirty="0">
              <a:solidFill>
                <a:srgbClr val="FF0000"/>
              </a:solidFill>
              <a:ea typeface="SimSun" charset="-122"/>
            </a:rPr>
            <a:t>Ethylene Oxide Chamber </a:t>
          </a:r>
        </a:p>
        <a:p>
          <a:pPr algn="l"/>
          <a:r>
            <a:rPr lang="en-US" altLang="zh-CN" sz="1200" dirty="0">
              <a:ea typeface="SimSun" charset="-122"/>
            </a:rPr>
            <a:t>Ethylene oxide alkylates DNA molecules and thereby inactivates microorganisms.</a:t>
          </a:r>
        </a:p>
        <a:p>
          <a:pPr algn="l"/>
          <a:r>
            <a:rPr lang="en-US" altLang="zh-CN" sz="1200" dirty="0">
              <a:ea typeface="SimSun" charset="-122"/>
            </a:rPr>
            <a:t>Temperature : </a:t>
          </a:r>
          <a:r>
            <a:rPr lang="en-US" altLang="zh-CN" sz="1200" dirty="0">
              <a:solidFill>
                <a:srgbClr val="00B0F0"/>
              </a:solidFill>
              <a:ea typeface="SimSun" charset="-122"/>
            </a:rPr>
            <a:t>55-60°C</a:t>
          </a:r>
          <a:r>
            <a:rPr lang="en-US" altLang="zh-CN" sz="1200" dirty="0">
              <a:ea typeface="SimSun" charset="-122"/>
            </a:rPr>
            <a:t> and exposure period </a:t>
          </a:r>
          <a:r>
            <a:rPr lang="en-US" altLang="zh-CN" sz="1200" dirty="0">
              <a:solidFill>
                <a:schemeClr val="accent6">
                  <a:lumMod val="75000"/>
                </a:schemeClr>
              </a:solidFill>
              <a:ea typeface="SimSun" charset="-122"/>
            </a:rPr>
            <a:t>4-6 hours</a:t>
          </a:r>
          <a:r>
            <a:rPr lang="en-US" altLang="zh-CN" sz="1200" dirty="0">
              <a:ea typeface="SimSun" charset="-122"/>
            </a:rPr>
            <a:t>.</a:t>
          </a:r>
          <a:endParaRPr lang="en-US" sz="1200" dirty="0"/>
        </a:p>
      </dgm:t>
    </dgm:pt>
    <dgm:pt modelId="{234FBFC7-0CDB-BF44-8136-C1C9E000A297}" type="parTrans" cxnId="{358D9765-DD39-7848-84F3-05D8DCDB1034}">
      <dgm:prSet/>
      <dgm:spPr/>
      <dgm:t>
        <a:bodyPr/>
        <a:lstStyle/>
        <a:p>
          <a:endParaRPr lang="en-US"/>
        </a:p>
      </dgm:t>
    </dgm:pt>
    <dgm:pt modelId="{15D059CF-F25B-1B49-A3CE-4C5EA9FB2E7F}" type="sibTrans" cxnId="{358D9765-DD39-7848-84F3-05D8DCDB1034}">
      <dgm:prSet/>
      <dgm:spPr/>
      <dgm:t>
        <a:bodyPr/>
        <a:lstStyle/>
        <a:p>
          <a:endParaRPr lang="en-US"/>
        </a:p>
      </dgm:t>
    </dgm:pt>
    <dgm:pt modelId="{19FFCE31-6D4E-A04B-80AC-7C8698CE5F21}">
      <dgm:prSet phldrT="[Text]" custT="1"/>
      <dgm:spPr/>
      <dgm:t>
        <a:bodyPr/>
        <a:lstStyle/>
        <a:p>
          <a:pPr algn="ctr"/>
          <a:r>
            <a:rPr lang="en-US" altLang="zh-CN" sz="1200" b="1" dirty="0">
              <a:solidFill>
                <a:srgbClr val="FF0000"/>
              </a:solidFill>
              <a:ea typeface="SimSun" charset="-122"/>
            </a:rPr>
            <a:t>Activated alkaline </a:t>
          </a:r>
          <a:r>
            <a:rPr lang="en-US" altLang="zh-CN" sz="1200" b="1" dirty="0" err="1">
              <a:solidFill>
                <a:srgbClr val="FF0000"/>
              </a:solidFill>
              <a:ea typeface="SimSun" charset="-122"/>
            </a:rPr>
            <a:t>Gluteraldehyde</a:t>
          </a:r>
          <a:r>
            <a:rPr lang="en-US" altLang="zh-CN" sz="1200" b="1" dirty="0">
              <a:solidFill>
                <a:srgbClr val="FF0000"/>
              </a:solidFill>
              <a:ea typeface="SimSun" charset="-122"/>
            </a:rPr>
            <a:t> 2% </a:t>
          </a:r>
        </a:p>
        <a:p>
          <a:pPr algn="l"/>
          <a:r>
            <a:rPr lang="en-US" altLang="zh-CN" sz="1200" dirty="0">
              <a:ea typeface="SimSun" charset="-122"/>
            </a:rPr>
            <a:t>Immerse item in solution for about 20 minutes. </a:t>
          </a:r>
        </a:p>
        <a:p>
          <a:pPr algn="l"/>
          <a:r>
            <a:rPr lang="en-US" altLang="zh-CN" sz="1200" dirty="0">
              <a:ea typeface="SimSun" charset="-122"/>
            </a:rPr>
            <a:t>If </a:t>
          </a:r>
          <a:r>
            <a:rPr lang="en-US" altLang="zh-CN" sz="1200" i="1" dirty="0">
              <a:solidFill>
                <a:schemeClr val="accent6">
                  <a:lumMod val="75000"/>
                </a:schemeClr>
              </a:solidFill>
              <a:ea typeface="SimSun" charset="-122"/>
            </a:rPr>
            <a:t>Mycobacterium</a:t>
          </a:r>
          <a:r>
            <a:rPr lang="en-US" altLang="zh-CN" sz="1200" dirty="0">
              <a:solidFill>
                <a:schemeClr val="accent6">
                  <a:lumMod val="75000"/>
                </a:schemeClr>
              </a:solidFill>
              <a:ea typeface="SimSun" charset="-122"/>
            </a:rPr>
            <a:t> </a:t>
          </a:r>
          <a:r>
            <a:rPr lang="en-US" altLang="zh-CN" sz="1200" i="1" dirty="0">
              <a:solidFill>
                <a:schemeClr val="accent6">
                  <a:lumMod val="75000"/>
                </a:schemeClr>
              </a:solidFill>
              <a:ea typeface="SimSun" charset="-122"/>
            </a:rPr>
            <a:t>tuberculosis</a:t>
          </a:r>
          <a:r>
            <a:rPr lang="en-US" altLang="zh-CN" sz="1200" dirty="0">
              <a:solidFill>
                <a:schemeClr val="accent6">
                  <a:lumMod val="75000"/>
                </a:schemeClr>
              </a:solidFill>
              <a:ea typeface="SimSun" charset="-122"/>
            </a:rPr>
            <a:t> </a:t>
          </a:r>
          <a:r>
            <a:rPr lang="en-US" altLang="zh-CN" sz="1200" dirty="0">
              <a:ea typeface="SimSun" charset="-122"/>
            </a:rPr>
            <a:t>or </a:t>
          </a:r>
          <a:r>
            <a:rPr lang="en-US" altLang="zh-CN" sz="1200" dirty="0">
              <a:solidFill>
                <a:schemeClr val="accent6">
                  <a:lumMod val="75000"/>
                </a:schemeClr>
              </a:solidFill>
              <a:ea typeface="SimSun" charset="-122"/>
            </a:rPr>
            <a:t>spores </a:t>
          </a:r>
          <a:r>
            <a:rPr lang="en-US" altLang="zh-CN" sz="1200" dirty="0">
              <a:ea typeface="SimSun" charset="-122"/>
            </a:rPr>
            <a:t>present then immersion period is 2-3 hours</a:t>
          </a:r>
          <a:r>
            <a:rPr lang="en-US" altLang="zh-CN" sz="1200" b="1" dirty="0">
              <a:ea typeface="SimSun" charset="-122"/>
            </a:rPr>
            <a:t>.</a:t>
          </a:r>
          <a:endParaRPr lang="en-US" sz="1200" dirty="0"/>
        </a:p>
      </dgm:t>
    </dgm:pt>
    <dgm:pt modelId="{5422FA9A-32BC-2248-A260-9EF0439CC3B8}" type="parTrans" cxnId="{98B978C9-3749-0045-A30D-22B1533B55BE}">
      <dgm:prSet/>
      <dgm:spPr/>
      <dgm:t>
        <a:bodyPr/>
        <a:lstStyle/>
        <a:p>
          <a:endParaRPr lang="en-US"/>
        </a:p>
      </dgm:t>
    </dgm:pt>
    <dgm:pt modelId="{3DDAAE8C-B090-1D4A-BE13-068D9E87112C}" type="sibTrans" cxnId="{98B978C9-3749-0045-A30D-22B1533B55BE}">
      <dgm:prSet/>
      <dgm:spPr/>
      <dgm:t>
        <a:bodyPr/>
        <a:lstStyle/>
        <a:p>
          <a:endParaRPr lang="en-US"/>
        </a:p>
      </dgm:t>
    </dgm:pt>
    <dgm:pt modelId="{FEC449BA-40D0-F74F-8D3D-6A705817ECD4}">
      <dgm:prSet phldrT="[Text]" custT="1"/>
      <dgm:spPr/>
      <dgm:t>
        <a:bodyPr/>
        <a:lstStyle/>
        <a:p>
          <a:r>
            <a:rPr lang="en-US" altLang="zh-CN" sz="1400" dirty="0">
              <a:ea typeface="SimSun" charset="-122"/>
            </a:rPr>
            <a:t>eg. </a:t>
          </a:r>
          <a:r>
            <a:rPr lang="en-US" altLang="zh-CN" sz="1400" dirty="0" err="1">
              <a:ea typeface="SimSun" charset="-122"/>
            </a:rPr>
            <a:t>phenolics</a:t>
          </a:r>
          <a:r>
            <a:rPr lang="en-US" altLang="zh-CN" sz="1400" dirty="0">
              <a:ea typeface="SimSun" charset="-122"/>
            </a:rPr>
            <a:t>, chlorhexidine, alcohol, iodine, etc..</a:t>
          </a:r>
          <a:endParaRPr lang="en-US" sz="1400" dirty="0"/>
        </a:p>
      </dgm:t>
    </dgm:pt>
    <dgm:pt modelId="{9DD00FCE-B15E-B34E-8D11-C181EE10A79B}" type="parTrans" cxnId="{98710326-489E-EA44-BAEF-A69642E530C4}">
      <dgm:prSet/>
      <dgm:spPr/>
      <dgm:t>
        <a:bodyPr/>
        <a:lstStyle/>
        <a:p>
          <a:endParaRPr lang="en-US"/>
        </a:p>
      </dgm:t>
    </dgm:pt>
    <dgm:pt modelId="{FDD58579-E075-B542-ACB0-31B101BC926C}" type="sibTrans" cxnId="{98710326-489E-EA44-BAEF-A69642E530C4}">
      <dgm:prSet/>
      <dgm:spPr/>
      <dgm:t>
        <a:bodyPr/>
        <a:lstStyle/>
        <a:p>
          <a:pPr rtl="0"/>
          <a:endParaRPr lang="en-US"/>
        </a:p>
      </dgm:t>
    </dgm:pt>
    <dgm:pt modelId="{A5507DAF-DD16-7947-A5D3-AD88F4ED2768}">
      <dgm:prSet phldrT="[Text]" custT="1"/>
      <dgm:spPr/>
      <dgm:t>
        <a:bodyPr/>
        <a:lstStyle/>
        <a:p>
          <a:r>
            <a:rPr lang="en-US" altLang="zh-CN" sz="2000" dirty="0">
              <a:ea typeface="SimSun" charset="-122"/>
            </a:rPr>
            <a:t>Disinfectants /Antiseptics</a:t>
          </a:r>
          <a:endParaRPr lang="en-US" sz="2000" dirty="0"/>
        </a:p>
      </dgm:t>
    </dgm:pt>
    <dgm:pt modelId="{96716C98-AEE7-A04B-9C73-F82BB07C3DA7}" type="sibTrans" cxnId="{9126C8CC-F7A0-154C-84A5-169FED502CF7}">
      <dgm:prSet/>
      <dgm:spPr/>
      <dgm:t>
        <a:bodyPr/>
        <a:lstStyle/>
        <a:p>
          <a:endParaRPr lang="en-US"/>
        </a:p>
      </dgm:t>
    </dgm:pt>
    <dgm:pt modelId="{EBB3B588-D012-1B42-A718-554E5944C314}" type="parTrans" cxnId="{9126C8CC-F7A0-154C-84A5-169FED502CF7}">
      <dgm:prSet/>
      <dgm:spPr/>
      <dgm:t>
        <a:bodyPr/>
        <a:lstStyle/>
        <a:p>
          <a:endParaRPr lang="en-US"/>
        </a:p>
      </dgm:t>
    </dgm:pt>
    <dgm:pt modelId="{DDDE5FCF-63BB-4D44-8CC9-11A851F6E8F6}">
      <dgm:prSet phldrT="[Text]" custT="1"/>
      <dgm:spPr/>
      <dgm:t>
        <a:bodyPr/>
        <a:lstStyle/>
        <a:p>
          <a:pPr algn="l"/>
          <a:r>
            <a:rPr lang="en-US" sz="1200" b="1" dirty="0">
              <a:ea typeface="SimSun" charset="-122"/>
            </a:rPr>
            <a:t>Other uses: </a:t>
          </a:r>
          <a:r>
            <a:rPr lang="en-US" sz="1200" dirty="0">
              <a:ea typeface="SimSun" charset="-122"/>
            </a:rPr>
            <a:t>Hypochlorite (at certain concentrations) used for drinking water supply, house cleaning and swimming pools.</a:t>
          </a:r>
          <a:endParaRPr lang="en-US" sz="1200" dirty="0"/>
        </a:p>
      </dgm:t>
    </dgm:pt>
    <dgm:pt modelId="{42B8EE21-1C35-F042-A6F2-9A554D8C1B4E}" type="parTrans" cxnId="{0CC8CC57-690E-4A4A-9A4E-636A80652811}">
      <dgm:prSet/>
      <dgm:spPr/>
      <dgm:t>
        <a:bodyPr/>
        <a:lstStyle/>
        <a:p>
          <a:endParaRPr lang="en-US"/>
        </a:p>
      </dgm:t>
    </dgm:pt>
    <dgm:pt modelId="{14E6EFC5-FFD5-CB48-8CC6-4CA546AB7961}" type="sibTrans" cxnId="{0CC8CC57-690E-4A4A-9A4E-636A80652811}">
      <dgm:prSet/>
      <dgm:spPr/>
      <dgm:t>
        <a:bodyPr/>
        <a:lstStyle/>
        <a:p>
          <a:endParaRPr lang="en-US"/>
        </a:p>
      </dgm:t>
    </dgm:pt>
    <dgm:pt modelId="{C95F9287-C688-9545-97F2-86D52070D3C6}" type="pres">
      <dgm:prSet presAssocID="{362218B9-C381-9541-8F3E-A8F90A1EB018}" presName="diagram" presStyleCnt="0">
        <dgm:presLayoutVars>
          <dgm:chPref val="1"/>
          <dgm:dir/>
          <dgm:animOne val="branch"/>
          <dgm:animLvl val="lvl"/>
          <dgm:resizeHandles val="exact"/>
        </dgm:presLayoutVars>
      </dgm:prSet>
      <dgm:spPr/>
    </dgm:pt>
    <dgm:pt modelId="{BAD8DC0C-2B49-5644-A30B-03207D09CDAF}" type="pres">
      <dgm:prSet presAssocID="{062803D0-F04C-ED47-ADA6-067176EFFE14}" presName="root1" presStyleCnt="0"/>
      <dgm:spPr/>
    </dgm:pt>
    <dgm:pt modelId="{0F2104F7-D6E0-E948-96F4-2C28F1928148}" type="pres">
      <dgm:prSet presAssocID="{062803D0-F04C-ED47-ADA6-067176EFFE14}" presName="LevelOneTextNode" presStyleLbl="node0" presStyleIdx="0" presStyleCnt="1">
        <dgm:presLayoutVars>
          <dgm:chPref val="3"/>
        </dgm:presLayoutVars>
      </dgm:prSet>
      <dgm:spPr/>
    </dgm:pt>
    <dgm:pt modelId="{6CD4C627-A8E7-C447-A7B5-AA31372802A7}" type="pres">
      <dgm:prSet presAssocID="{062803D0-F04C-ED47-ADA6-067176EFFE14}" presName="level2hierChild" presStyleCnt="0"/>
      <dgm:spPr/>
    </dgm:pt>
    <dgm:pt modelId="{73012B0A-B26E-124E-AE00-9F1F6D84846D}" type="pres">
      <dgm:prSet presAssocID="{2F65361D-918F-E44F-8304-D7CE9A9EE9C7}" presName="conn2-1" presStyleLbl="parChTrans1D2" presStyleIdx="0" presStyleCnt="2"/>
      <dgm:spPr/>
    </dgm:pt>
    <dgm:pt modelId="{6E388A42-8731-FE46-AF3F-6C275872ACE0}" type="pres">
      <dgm:prSet presAssocID="{2F65361D-918F-E44F-8304-D7CE9A9EE9C7}" presName="connTx" presStyleLbl="parChTrans1D2" presStyleIdx="0" presStyleCnt="2"/>
      <dgm:spPr/>
    </dgm:pt>
    <dgm:pt modelId="{954DAE32-AD69-394A-8F35-D9FA5329614C}" type="pres">
      <dgm:prSet presAssocID="{9CD4E882-7D08-0E45-99C9-9AABBABE1957}" presName="root2" presStyleCnt="0"/>
      <dgm:spPr/>
    </dgm:pt>
    <dgm:pt modelId="{8A2FFD15-8F6F-E748-BC87-B0FF8C8C7976}" type="pres">
      <dgm:prSet presAssocID="{9CD4E882-7D08-0E45-99C9-9AABBABE1957}" presName="LevelTwoTextNode" presStyleLbl="node2" presStyleIdx="0" presStyleCnt="2" custScaleX="111054" custScaleY="152487">
        <dgm:presLayoutVars>
          <dgm:chPref val="3"/>
        </dgm:presLayoutVars>
      </dgm:prSet>
      <dgm:spPr/>
    </dgm:pt>
    <dgm:pt modelId="{442FFE4C-9278-3549-8FF9-27F2E6D121BA}" type="pres">
      <dgm:prSet presAssocID="{9CD4E882-7D08-0E45-99C9-9AABBABE1957}" presName="level3hierChild" presStyleCnt="0"/>
      <dgm:spPr/>
    </dgm:pt>
    <dgm:pt modelId="{3C75B33F-1E83-914C-990B-8980CF6E3B9C}" type="pres">
      <dgm:prSet presAssocID="{234FBFC7-0CDB-BF44-8136-C1C9E000A297}" presName="conn2-1" presStyleLbl="parChTrans1D3" presStyleIdx="0" presStyleCnt="4"/>
      <dgm:spPr/>
    </dgm:pt>
    <dgm:pt modelId="{7E798EE5-618C-FB48-B290-B926A92B099E}" type="pres">
      <dgm:prSet presAssocID="{234FBFC7-0CDB-BF44-8136-C1C9E000A297}" presName="connTx" presStyleLbl="parChTrans1D3" presStyleIdx="0" presStyleCnt="4"/>
      <dgm:spPr/>
    </dgm:pt>
    <dgm:pt modelId="{C406BDE4-B773-5144-9C75-146AFAC32312}" type="pres">
      <dgm:prSet presAssocID="{8EEB4439-5A4D-A04E-BCAE-3407EEDF440F}" presName="root2" presStyleCnt="0"/>
      <dgm:spPr/>
    </dgm:pt>
    <dgm:pt modelId="{1079A407-A972-8747-9AB9-034E0CF140FC}" type="pres">
      <dgm:prSet presAssocID="{8EEB4439-5A4D-A04E-BCAE-3407EEDF440F}" presName="LevelTwoTextNode" presStyleLbl="node3" presStyleIdx="0" presStyleCnt="4" custScaleY="113211">
        <dgm:presLayoutVars>
          <dgm:chPref val="3"/>
        </dgm:presLayoutVars>
      </dgm:prSet>
      <dgm:spPr/>
    </dgm:pt>
    <dgm:pt modelId="{33F44A10-0D1F-C347-8C03-A493D0A9FD32}" type="pres">
      <dgm:prSet presAssocID="{8EEB4439-5A4D-A04E-BCAE-3407EEDF440F}" presName="level3hierChild" presStyleCnt="0"/>
      <dgm:spPr/>
    </dgm:pt>
    <dgm:pt modelId="{0484E1FF-6CDF-4440-802D-059D97558A9B}" type="pres">
      <dgm:prSet presAssocID="{5422FA9A-32BC-2248-A260-9EF0439CC3B8}" presName="conn2-1" presStyleLbl="parChTrans1D3" presStyleIdx="1" presStyleCnt="4"/>
      <dgm:spPr/>
    </dgm:pt>
    <dgm:pt modelId="{FE53AB9F-A470-5C49-9929-21B36C0935DF}" type="pres">
      <dgm:prSet presAssocID="{5422FA9A-32BC-2248-A260-9EF0439CC3B8}" presName="connTx" presStyleLbl="parChTrans1D3" presStyleIdx="1" presStyleCnt="4"/>
      <dgm:spPr/>
    </dgm:pt>
    <dgm:pt modelId="{5F122978-03DA-B44F-B5B4-7BB50F3AF569}" type="pres">
      <dgm:prSet presAssocID="{19FFCE31-6D4E-A04B-80AC-7C8698CE5F21}" presName="root2" presStyleCnt="0"/>
      <dgm:spPr/>
    </dgm:pt>
    <dgm:pt modelId="{56205500-F88E-8D4F-B991-5E4A6AF1F51A}" type="pres">
      <dgm:prSet presAssocID="{19FFCE31-6D4E-A04B-80AC-7C8698CE5F21}" presName="LevelTwoTextNode" presStyleLbl="node3" presStyleIdx="1" presStyleCnt="4" custScaleY="125141">
        <dgm:presLayoutVars>
          <dgm:chPref val="3"/>
        </dgm:presLayoutVars>
      </dgm:prSet>
      <dgm:spPr/>
    </dgm:pt>
    <dgm:pt modelId="{3DD5EA2F-56C2-B04D-AA9C-3BA2E4A3B7FB}" type="pres">
      <dgm:prSet presAssocID="{19FFCE31-6D4E-A04B-80AC-7C8698CE5F21}" presName="level3hierChild" presStyleCnt="0"/>
      <dgm:spPr/>
    </dgm:pt>
    <dgm:pt modelId="{E6E5ECC4-AEE3-F84A-B7F6-9F2E46113CFC}" type="pres">
      <dgm:prSet presAssocID="{42B8EE21-1C35-F042-A6F2-9A554D8C1B4E}" presName="conn2-1" presStyleLbl="parChTrans1D3" presStyleIdx="2" presStyleCnt="4"/>
      <dgm:spPr/>
    </dgm:pt>
    <dgm:pt modelId="{BDC70086-AB1E-074D-92AA-1F1E02F6FBE0}" type="pres">
      <dgm:prSet presAssocID="{42B8EE21-1C35-F042-A6F2-9A554D8C1B4E}" presName="connTx" presStyleLbl="parChTrans1D3" presStyleIdx="2" presStyleCnt="4"/>
      <dgm:spPr/>
    </dgm:pt>
    <dgm:pt modelId="{A2701465-1182-DA4D-99CE-D0E0AC28231B}" type="pres">
      <dgm:prSet presAssocID="{DDDE5FCF-63BB-4D44-8CC9-11A851F6E8F6}" presName="root2" presStyleCnt="0"/>
      <dgm:spPr/>
    </dgm:pt>
    <dgm:pt modelId="{739FEA00-03AF-5341-BF08-89185003FD6B}" type="pres">
      <dgm:prSet presAssocID="{DDDE5FCF-63BB-4D44-8CC9-11A851F6E8F6}" presName="LevelTwoTextNode" presStyleLbl="node3" presStyleIdx="2" presStyleCnt="4">
        <dgm:presLayoutVars>
          <dgm:chPref val="3"/>
        </dgm:presLayoutVars>
      </dgm:prSet>
      <dgm:spPr/>
    </dgm:pt>
    <dgm:pt modelId="{10A81A53-934F-0245-AD8F-820A04D7B306}" type="pres">
      <dgm:prSet presAssocID="{DDDE5FCF-63BB-4D44-8CC9-11A851F6E8F6}" presName="level3hierChild" presStyleCnt="0"/>
      <dgm:spPr/>
    </dgm:pt>
    <dgm:pt modelId="{C6E3676F-9FDE-A44F-9B67-F311E8A4C61E}" type="pres">
      <dgm:prSet presAssocID="{EBB3B588-D012-1B42-A718-554E5944C314}" presName="conn2-1" presStyleLbl="parChTrans1D2" presStyleIdx="1" presStyleCnt="2"/>
      <dgm:spPr/>
    </dgm:pt>
    <dgm:pt modelId="{F3704BE3-192B-BA43-A0DD-433206A64009}" type="pres">
      <dgm:prSet presAssocID="{EBB3B588-D012-1B42-A718-554E5944C314}" presName="connTx" presStyleLbl="parChTrans1D2" presStyleIdx="1" presStyleCnt="2"/>
      <dgm:spPr/>
    </dgm:pt>
    <dgm:pt modelId="{916DC9DF-89AB-0643-A6A9-0B2A3AD63D28}" type="pres">
      <dgm:prSet presAssocID="{A5507DAF-DD16-7947-A5D3-AD88F4ED2768}" presName="root2" presStyleCnt="0"/>
      <dgm:spPr/>
    </dgm:pt>
    <dgm:pt modelId="{8A0A79F0-C563-1047-A6E5-A09F4F7D0FBF}" type="pres">
      <dgm:prSet presAssocID="{A5507DAF-DD16-7947-A5D3-AD88F4ED2768}" presName="LevelTwoTextNode" presStyleLbl="node2" presStyleIdx="1" presStyleCnt="2">
        <dgm:presLayoutVars>
          <dgm:chPref val="3"/>
        </dgm:presLayoutVars>
      </dgm:prSet>
      <dgm:spPr/>
    </dgm:pt>
    <dgm:pt modelId="{8C2BE537-E285-004B-A6AD-26D5AC0D9669}" type="pres">
      <dgm:prSet presAssocID="{A5507DAF-DD16-7947-A5D3-AD88F4ED2768}" presName="level3hierChild" presStyleCnt="0"/>
      <dgm:spPr/>
    </dgm:pt>
    <dgm:pt modelId="{C12BD24B-069A-F742-91AD-5A883D22C226}" type="pres">
      <dgm:prSet presAssocID="{9DD00FCE-B15E-B34E-8D11-C181EE10A79B}" presName="conn2-1" presStyleLbl="parChTrans1D3" presStyleIdx="3" presStyleCnt="4"/>
      <dgm:spPr/>
    </dgm:pt>
    <dgm:pt modelId="{62EEDB88-5BC2-E94A-98CD-9E2E6C5169F2}" type="pres">
      <dgm:prSet presAssocID="{9DD00FCE-B15E-B34E-8D11-C181EE10A79B}" presName="connTx" presStyleLbl="parChTrans1D3" presStyleIdx="3" presStyleCnt="4"/>
      <dgm:spPr/>
    </dgm:pt>
    <dgm:pt modelId="{C15EEC9F-2042-4B44-B110-335683993143}" type="pres">
      <dgm:prSet presAssocID="{FEC449BA-40D0-F74F-8D3D-6A705817ECD4}" presName="root2" presStyleCnt="0"/>
      <dgm:spPr/>
    </dgm:pt>
    <dgm:pt modelId="{FC8E3F2F-2565-4C47-8B6C-27D11AFE6871}" type="pres">
      <dgm:prSet presAssocID="{FEC449BA-40D0-F74F-8D3D-6A705817ECD4}" presName="LevelTwoTextNode" presStyleLbl="node3" presStyleIdx="3" presStyleCnt="4">
        <dgm:presLayoutVars>
          <dgm:chPref val="3"/>
        </dgm:presLayoutVars>
      </dgm:prSet>
      <dgm:spPr/>
    </dgm:pt>
    <dgm:pt modelId="{1E00203B-BF6F-CC46-9590-DA2BBA43B7E2}" type="pres">
      <dgm:prSet presAssocID="{FEC449BA-40D0-F74F-8D3D-6A705817ECD4}" presName="level3hierChild" presStyleCnt="0"/>
      <dgm:spPr/>
    </dgm:pt>
  </dgm:ptLst>
  <dgm:cxnLst>
    <dgm:cxn modelId="{F884F50F-B766-BD43-99BE-33CF05B2BFBF}" type="presOf" srcId="{A5507DAF-DD16-7947-A5D3-AD88F4ED2768}" destId="{8A0A79F0-C563-1047-A6E5-A09F4F7D0FBF}" srcOrd="0" destOrd="0" presId="urn:microsoft.com/office/officeart/2005/8/layout/hierarchy2"/>
    <dgm:cxn modelId="{063ED91D-1A65-A340-9D0B-820BD7D20D51}" type="presOf" srcId="{19FFCE31-6D4E-A04B-80AC-7C8698CE5F21}" destId="{56205500-F88E-8D4F-B991-5E4A6AF1F51A}" srcOrd="0" destOrd="0" presId="urn:microsoft.com/office/officeart/2005/8/layout/hierarchy2"/>
    <dgm:cxn modelId="{367C551E-B93A-BA42-9020-A494BA7418AB}" type="presOf" srcId="{362218B9-C381-9541-8F3E-A8F90A1EB018}" destId="{C95F9287-C688-9545-97F2-86D52070D3C6}" srcOrd="0" destOrd="0" presId="urn:microsoft.com/office/officeart/2005/8/layout/hierarchy2"/>
    <dgm:cxn modelId="{68157E1F-6D1D-7441-83A4-CBEE17D59CF7}" type="presOf" srcId="{5422FA9A-32BC-2248-A260-9EF0439CC3B8}" destId="{FE53AB9F-A470-5C49-9929-21B36C0935DF}" srcOrd="1" destOrd="0" presId="urn:microsoft.com/office/officeart/2005/8/layout/hierarchy2"/>
    <dgm:cxn modelId="{98710326-489E-EA44-BAEF-A69642E530C4}" srcId="{A5507DAF-DD16-7947-A5D3-AD88F4ED2768}" destId="{FEC449BA-40D0-F74F-8D3D-6A705817ECD4}" srcOrd="0" destOrd="0" parTransId="{9DD00FCE-B15E-B34E-8D11-C181EE10A79B}" sibTransId="{FDD58579-E075-B542-ACB0-31B101BC926C}"/>
    <dgm:cxn modelId="{A2E3E22B-B3F9-D944-B056-3A067459A7FC}" type="presOf" srcId="{EBB3B588-D012-1B42-A718-554E5944C314}" destId="{C6E3676F-9FDE-A44F-9B67-F311E8A4C61E}" srcOrd="0" destOrd="0" presId="urn:microsoft.com/office/officeart/2005/8/layout/hierarchy2"/>
    <dgm:cxn modelId="{314D1134-E0AE-4246-A1A1-1F5FCA9A1877}" type="presOf" srcId="{9CD4E882-7D08-0E45-99C9-9AABBABE1957}" destId="{8A2FFD15-8F6F-E748-BC87-B0FF8C8C7976}" srcOrd="0" destOrd="0" presId="urn:microsoft.com/office/officeart/2005/8/layout/hierarchy2"/>
    <dgm:cxn modelId="{29A96A5D-D315-464B-8991-9E18543E88D0}" type="presOf" srcId="{8EEB4439-5A4D-A04E-BCAE-3407EEDF440F}" destId="{1079A407-A972-8747-9AB9-034E0CF140FC}" srcOrd="0" destOrd="0" presId="urn:microsoft.com/office/officeart/2005/8/layout/hierarchy2"/>
    <dgm:cxn modelId="{20770D45-79D5-E241-9C31-2CC487FE4101}" type="presOf" srcId="{234FBFC7-0CDB-BF44-8136-C1C9E000A297}" destId="{7E798EE5-618C-FB48-B290-B926A92B099E}" srcOrd="1" destOrd="0" presId="urn:microsoft.com/office/officeart/2005/8/layout/hierarchy2"/>
    <dgm:cxn modelId="{358D9765-DD39-7848-84F3-05D8DCDB1034}" srcId="{9CD4E882-7D08-0E45-99C9-9AABBABE1957}" destId="{8EEB4439-5A4D-A04E-BCAE-3407EEDF440F}" srcOrd="0" destOrd="0" parTransId="{234FBFC7-0CDB-BF44-8136-C1C9E000A297}" sibTransId="{15D059CF-F25B-1B49-A3CE-4C5EA9FB2E7F}"/>
    <dgm:cxn modelId="{03783067-64D5-564D-A200-F7124A4DB321}" srcId="{062803D0-F04C-ED47-ADA6-067176EFFE14}" destId="{9CD4E882-7D08-0E45-99C9-9AABBABE1957}" srcOrd="0" destOrd="0" parTransId="{2F65361D-918F-E44F-8304-D7CE9A9EE9C7}" sibTransId="{64C54EE1-E729-2B47-B524-C42FC5C0B152}"/>
    <dgm:cxn modelId="{522F4547-74C6-FC45-B370-C5C4A843C33E}" type="presOf" srcId="{9DD00FCE-B15E-B34E-8D11-C181EE10A79B}" destId="{C12BD24B-069A-F742-91AD-5A883D22C226}" srcOrd="0" destOrd="0" presId="urn:microsoft.com/office/officeart/2005/8/layout/hierarchy2"/>
    <dgm:cxn modelId="{85EF0E68-EE51-A442-9A63-A5FF22ADBE04}" type="presOf" srcId="{5422FA9A-32BC-2248-A260-9EF0439CC3B8}" destId="{0484E1FF-6CDF-4440-802D-059D97558A9B}" srcOrd="0" destOrd="0" presId="urn:microsoft.com/office/officeart/2005/8/layout/hierarchy2"/>
    <dgm:cxn modelId="{4E11546F-1025-994A-B0D4-A6C7B7CF1E8F}" type="presOf" srcId="{DDDE5FCF-63BB-4D44-8CC9-11A851F6E8F6}" destId="{739FEA00-03AF-5341-BF08-89185003FD6B}" srcOrd="0" destOrd="0" presId="urn:microsoft.com/office/officeart/2005/8/layout/hierarchy2"/>
    <dgm:cxn modelId="{0D672051-7974-E940-8434-1448403B5FBB}" type="presOf" srcId="{2F65361D-918F-E44F-8304-D7CE9A9EE9C7}" destId="{6E388A42-8731-FE46-AF3F-6C275872ACE0}" srcOrd="1" destOrd="0" presId="urn:microsoft.com/office/officeart/2005/8/layout/hierarchy2"/>
    <dgm:cxn modelId="{0CC8CC57-690E-4A4A-9A4E-636A80652811}" srcId="{9CD4E882-7D08-0E45-99C9-9AABBABE1957}" destId="{DDDE5FCF-63BB-4D44-8CC9-11A851F6E8F6}" srcOrd="2" destOrd="0" parTransId="{42B8EE21-1C35-F042-A6F2-9A554D8C1B4E}" sibTransId="{14E6EFC5-FFD5-CB48-8CC6-4CA546AB7961}"/>
    <dgm:cxn modelId="{39344395-EB1E-6742-8239-21384A7192F3}" type="presOf" srcId="{42B8EE21-1C35-F042-A6F2-9A554D8C1B4E}" destId="{E6E5ECC4-AEE3-F84A-B7F6-9F2E46113CFC}" srcOrd="0" destOrd="0" presId="urn:microsoft.com/office/officeart/2005/8/layout/hierarchy2"/>
    <dgm:cxn modelId="{34BB869D-D917-1445-BDEE-4414A81A5518}" srcId="{362218B9-C381-9541-8F3E-A8F90A1EB018}" destId="{062803D0-F04C-ED47-ADA6-067176EFFE14}" srcOrd="0" destOrd="0" parTransId="{6208AC86-089D-F74B-B29A-1DCE129353BD}" sibTransId="{1AEBA94D-F2D7-DC40-B3A2-0969C61BECBB}"/>
    <dgm:cxn modelId="{BFEE01A3-0443-3E4E-9205-91D25C029EE8}" type="presOf" srcId="{FEC449BA-40D0-F74F-8D3D-6A705817ECD4}" destId="{FC8E3F2F-2565-4C47-8B6C-27D11AFE6871}" srcOrd="0" destOrd="0" presId="urn:microsoft.com/office/officeart/2005/8/layout/hierarchy2"/>
    <dgm:cxn modelId="{FACF05C1-0A35-BF40-B392-249C3A04BD2C}" type="presOf" srcId="{234FBFC7-0CDB-BF44-8136-C1C9E000A297}" destId="{3C75B33F-1E83-914C-990B-8980CF6E3B9C}" srcOrd="0" destOrd="0" presId="urn:microsoft.com/office/officeart/2005/8/layout/hierarchy2"/>
    <dgm:cxn modelId="{98B978C9-3749-0045-A30D-22B1533B55BE}" srcId="{9CD4E882-7D08-0E45-99C9-9AABBABE1957}" destId="{19FFCE31-6D4E-A04B-80AC-7C8698CE5F21}" srcOrd="1" destOrd="0" parTransId="{5422FA9A-32BC-2248-A260-9EF0439CC3B8}" sibTransId="{3DDAAE8C-B090-1D4A-BE13-068D9E87112C}"/>
    <dgm:cxn modelId="{9126C8CC-F7A0-154C-84A5-169FED502CF7}" srcId="{062803D0-F04C-ED47-ADA6-067176EFFE14}" destId="{A5507DAF-DD16-7947-A5D3-AD88F4ED2768}" srcOrd="1" destOrd="0" parTransId="{EBB3B588-D012-1B42-A718-554E5944C314}" sibTransId="{96716C98-AEE7-A04B-9C73-F82BB07C3DA7}"/>
    <dgm:cxn modelId="{58C221DD-3BC6-C045-81D8-73BA5DE864BB}" type="presOf" srcId="{062803D0-F04C-ED47-ADA6-067176EFFE14}" destId="{0F2104F7-D6E0-E948-96F4-2C28F1928148}" srcOrd="0" destOrd="0" presId="urn:microsoft.com/office/officeart/2005/8/layout/hierarchy2"/>
    <dgm:cxn modelId="{DF9C7CE4-5C9C-A44A-B613-6CBEB0CB80AA}" type="presOf" srcId="{9DD00FCE-B15E-B34E-8D11-C181EE10A79B}" destId="{62EEDB88-5BC2-E94A-98CD-9E2E6C5169F2}" srcOrd="1" destOrd="0" presId="urn:microsoft.com/office/officeart/2005/8/layout/hierarchy2"/>
    <dgm:cxn modelId="{2675CFEF-8D29-544A-86B2-B08FE99E745C}" type="presOf" srcId="{42B8EE21-1C35-F042-A6F2-9A554D8C1B4E}" destId="{BDC70086-AB1E-074D-92AA-1F1E02F6FBE0}" srcOrd="1" destOrd="0" presId="urn:microsoft.com/office/officeart/2005/8/layout/hierarchy2"/>
    <dgm:cxn modelId="{CF3F23F9-55D8-FF40-9608-72D0BEE0F908}" type="presOf" srcId="{EBB3B588-D012-1B42-A718-554E5944C314}" destId="{F3704BE3-192B-BA43-A0DD-433206A64009}" srcOrd="1" destOrd="0" presId="urn:microsoft.com/office/officeart/2005/8/layout/hierarchy2"/>
    <dgm:cxn modelId="{F14965FB-E43C-A84C-8037-8E9056E6356E}" type="presOf" srcId="{2F65361D-918F-E44F-8304-D7CE9A9EE9C7}" destId="{73012B0A-B26E-124E-AE00-9F1F6D84846D}" srcOrd="0" destOrd="0" presId="urn:microsoft.com/office/officeart/2005/8/layout/hierarchy2"/>
    <dgm:cxn modelId="{DEADFDFD-11C6-0143-830C-BCF64BDFD2A0}" type="presParOf" srcId="{C95F9287-C688-9545-97F2-86D52070D3C6}" destId="{BAD8DC0C-2B49-5644-A30B-03207D09CDAF}" srcOrd="0" destOrd="0" presId="urn:microsoft.com/office/officeart/2005/8/layout/hierarchy2"/>
    <dgm:cxn modelId="{D40D57D2-3641-B740-AE7C-36F191677EBC}" type="presParOf" srcId="{BAD8DC0C-2B49-5644-A30B-03207D09CDAF}" destId="{0F2104F7-D6E0-E948-96F4-2C28F1928148}" srcOrd="0" destOrd="0" presId="urn:microsoft.com/office/officeart/2005/8/layout/hierarchy2"/>
    <dgm:cxn modelId="{C9BA55EF-82FB-6749-B760-F14A5119CE59}" type="presParOf" srcId="{BAD8DC0C-2B49-5644-A30B-03207D09CDAF}" destId="{6CD4C627-A8E7-C447-A7B5-AA31372802A7}" srcOrd="1" destOrd="0" presId="urn:microsoft.com/office/officeart/2005/8/layout/hierarchy2"/>
    <dgm:cxn modelId="{84AF24AB-0D3B-4544-B498-697EF3220196}" type="presParOf" srcId="{6CD4C627-A8E7-C447-A7B5-AA31372802A7}" destId="{73012B0A-B26E-124E-AE00-9F1F6D84846D}" srcOrd="0" destOrd="0" presId="urn:microsoft.com/office/officeart/2005/8/layout/hierarchy2"/>
    <dgm:cxn modelId="{E3B7A977-1DCC-AA48-998B-0F94FC414AE8}" type="presParOf" srcId="{73012B0A-B26E-124E-AE00-9F1F6D84846D}" destId="{6E388A42-8731-FE46-AF3F-6C275872ACE0}" srcOrd="0" destOrd="0" presId="urn:microsoft.com/office/officeart/2005/8/layout/hierarchy2"/>
    <dgm:cxn modelId="{0D41048B-5727-9149-93A1-8F517EE7F1F5}" type="presParOf" srcId="{6CD4C627-A8E7-C447-A7B5-AA31372802A7}" destId="{954DAE32-AD69-394A-8F35-D9FA5329614C}" srcOrd="1" destOrd="0" presId="urn:microsoft.com/office/officeart/2005/8/layout/hierarchy2"/>
    <dgm:cxn modelId="{B5FBD780-831E-D740-9E86-CDE66DE8421C}" type="presParOf" srcId="{954DAE32-AD69-394A-8F35-D9FA5329614C}" destId="{8A2FFD15-8F6F-E748-BC87-B0FF8C8C7976}" srcOrd="0" destOrd="0" presId="urn:microsoft.com/office/officeart/2005/8/layout/hierarchy2"/>
    <dgm:cxn modelId="{115DDA37-030B-104B-974C-27B88FBEF3BD}" type="presParOf" srcId="{954DAE32-AD69-394A-8F35-D9FA5329614C}" destId="{442FFE4C-9278-3549-8FF9-27F2E6D121BA}" srcOrd="1" destOrd="0" presId="urn:microsoft.com/office/officeart/2005/8/layout/hierarchy2"/>
    <dgm:cxn modelId="{15FA77CA-B0AD-1149-B2B4-67BB2DB47A8B}" type="presParOf" srcId="{442FFE4C-9278-3549-8FF9-27F2E6D121BA}" destId="{3C75B33F-1E83-914C-990B-8980CF6E3B9C}" srcOrd="0" destOrd="0" presId="urn:microsoft.com/office/officeart/2005/8/layout/hierarchy2"/>
    <dgm:cxn modelId="{7D74B46A-172B-9842-8F8E-45998CF91920}" type="presParOf" srcId="{3C75B33F-1E83-914C-990B-8980CF6E3B9C}" destId="{7E798EE5-618C-FB48-B290-B926A92B099E}" srcOrd="0" destOrd="0" presId="urn:microsoft.com/office/officeart/2005/8/layout/hierarchy2"/>
    <dgm:cxn modelId="{F6049557-2D67-0F48-8338-9ECE25DC3A46}" type="presParOf" srcId="{442FFE4C-9278-3549-8FF9-27F2E6D121BA}" destId="{C406BDE4-B773-5144-9C75-146AFAC32312}" srcOrd="1" destOrd="0" presId="urn:microsoft.com/office/officeart/2005/8/layout/hierarchy2"/>
    <dgm:cxn modelId="{D07B77DC-84E7-054D-B59B-DD0F3EF46EE2}" type="presParOf" srcId="{C406BDE4-B773-5144-9C75-146AFAC32312}" destId="{1079A407-A972-8747-9AB9-034E0CF140FC}" srcOrd="0" destOrd="0" presId="urn:microsoft.com/office/officeart/2005/8/layout/hierarchy2"/>
    <dgm:cxn modelId="{58BA1D3F-C31F-2141-8637-ED49F41ECD7B}" type="presParOf" srcId="{C406BDE4-B773-5144-9C75-146AFAC32312}" destId="{33F44A10-0D1F-C347-8C03-A493D0A9FD32}" srcOrd="1" destOrd="0" presId="urn:microsoft.com/office/officeart/2005/8/layout/hierarchy2"/>
    <dgm:cxn modelId="{7056BD1E-362E-C449-8B11-F8CFA0AD3BD2}" type="presParOf" srcId="{442FFE4C-9278-3549-8FF9-27F2E6D121BA}" destId="{0484E1FF-6CDF-4440-802D-059D97558A9B}" srcOrd="2" destOrd="0" presId="urn:microsoft.com/office/officeart/2005/8/layout/hierarchy2"/>
    <dgm:cxn modelId="{012E3671-2322-7547-BEA3-996CCDB25868}" type="presParOf" srcId="{0484E1FF-6CDF-4440-802D-059D97558A9B}" destId="{FE53AB9F-A470-5C49-9929-21B36C0935DF}" srcOrd="0" destOrd="0" presId="urn:microsoft.com/office/officeart/2005/8/layout/hierarchy2"/>
    <dgm:cxn modelId="{7BEC8B89-E75F-AB41-A9F6-D4F00B3432C5}" type="presParOf" srcId="{442FFE4C-9278-3549-8FF9-27F2E6D121BA}" destId="{5F122978-03DA-B44F-B5B4-7BB50F3AF569}" srcOrd="3" destOrd="0" presId="urn:microsoft.com/office/officeart/2005/8/layout/hierarchy2"/>
    <dgm:cxn modelId="{A21AD996-31D5-F848-A02B-7A1A7BDA1503}" type="presParOf" srcId="{5F122978-03DA-B44F-B5B4-7BB50F3AF569}" destId="{56205500-F88E-8D4F-B991-5E4A6AF1F51A}" srcOrd="0" destOrd="0" presId="urn:microsoft.com/office/officeart/2005/8/layout/hierarchy2"/>
    <dgm:cxn modelId="{3915BE56-DC15-714C-B71E-B2C450A236A4}" type="presParOf" srcId="{5F122978-03DA-B44F-B5B4-7BB50F3AF569}" destId="{3DD5EA2F-56C2-B04D-AA9C-3BA2E4A3B7FB}" srcOrd="1" destOrd="0" presId="urn:microsoft.com/office/officeart/2005/8/layout/hierarchy2"/>
    <dgm:cxn modelId="{E07A430B-A9CC-5047-864D-63E7C4B5D2EC}" type="presParOf" srcId="{442FFE4C-9278-3549-8FF9-27F2E6D121BA}" destId="{E6E5ECC4-AEE3-F84A-B7F6-9F2E46113CFC}" srcOrd="4" destOrd="0" presId="urn:microsoft.com/office/officeart/2005/8/layout/hierarchy2"/>
    <dgm:cxn modelId="{D015E6DB-892D-094D-8494-02C1F269BB87}" type="presParOf" srcId="{E6E5ECC4-AEE3-F84A-B7F6-9F2E46113CFC}" destId="{BDC70086-AB1E-074D-92AA-1F1E02F6FBE0}" srcOrd="0" destOrd="0" presId="urn:microsoft.com/office/officeart/2005/8/layout/hierarchy2"/>
    <dgm:cxn modelId="{30495B59-2BE1-1740-9D30-126C1D8A6473}" type="presParOf" srcId="{442FFE4C-9278-3549-8FF9-27F2E6D121BA}" destId="{A2701465-1182-DA4D-99CE-D0E0AC28231B}" srcOrd="5" destOrd="0" presId="urn:microsoft.com/office/officeart/2005/8/layout/hierarchy2"/>
    <dgm:cxn modelId="{627E3DEA-D606-F14E-B081-2877F477F306}" type="presParOf" srcId="{A2701465-1182-DA4D-99CE-D0E0AC28231B}" destId="{739FEA00-03AF-5341-BF08-89185003FD6B}" srcOrd="0" destOrd="0" presId="urn:microsoft.com/office/officeart/2005/8/layout/hierarchy2"/>
    <dgm:cxn modelId="{21B8787C-FCA4-3E42-B685-4394527AE802}" type="presParOf" srcId="{A2701465-1182-DA4D-99CE-D0E0AC28231B}" destId="{10A81A53-934F-0245-AD8F-820A04D7B306}" srcOrd="1" destOrd="0" presId="urn:microsoft.com/office/officeart/2005/8/layout/hierarchy2"/>
    <dgm:cxn modelId="{28E22EA5-9D3A-0F49-8D86-C8D305AF3055}" type="presParOf" srcId="{6CD4C627-A8E7-C447-A7B5-AA31372802A7}" destId="{C6E3676F-9FDE-A44F-9B67-F311E8A4C61E}" srcOrd="2" destOrd="0" presId="urn:microsoft.com/office/officeart/2005/8/layout/hierarchy2"/>
    <dgm:cxn modelId="{221C7B19-D4D4-CB42-9F1E-5B0A3239ED48}" type="presParOf" srcId="{C6E3676F-9FDE-A44F-9B67-F311E8A4C61E}" destId="{F3704BE3-192B-BA43-A0DD-433206A64009}" srcOrd="0" destOrd="0" presId="urn:microsoft.com/office/officeart/2005/8/layout/hierarchy2"/>
    <dgm:cxn modelId="{B3B1799A-D18A-8C46-8063-4FF76BCE3953}" type="presParOf" srcId="{6CD4C627-A8E7-C447-A7B5-AA31372802A7}" destId="{916DC9DF-89AB-0643-A6A9-0B2A3AD63D28}" srcOrd="3" destOrd="0" presId="urn:microsoft.com/office/officeart/2005/8/layout/hierarchy2"/>
    <dgm:cxn modelId="{88D0D574-8E0B-BC47-A32A-1D568C9BE96E}" type="presParOf" srcId="{916DC9DF-89AB-0643-A6A9-0B2A3AD63D28}" destId="{8A0A79F0-C563-1047-A6E5-A09F4F7D0FBF}" srcOrd="0" destOrd="0" presId="urn:microsoft.com/office/officeart/2005/8/layout/hierarchy2"/>
    <dgm:cxn modelId="{09ACE38E-888B-E644-A99C-D76A63501185}" type="presParOf" srcId="{916DC9DF-89AB-0643-A6A9-0B2A3AD63D28}" destId="{8C2BE537-E285-004B-A6AD-26D5AC0D9669}" srcOrd="1" destOrd="0" presId="urn:microsoft.com/office/officeart/2005/8/layout/hierarchy2"/>
    <dgm:cxn modelId="{70E8784A-57C6-FD4F-8B08-7C1E3E4EF415}" type="presParOf" srcId="{8C2BE537-E285-004B-A6AD-26D5AC0D9669}" destId="{C12BD24B-069A-F742-91AD-5A883D22C226}" srcOrd="0" destOrd="0" presId="urn:microsoft.com/office/officeart/2005/8/layout/hierarchy2"/>
    <dgm:cxn modelId="{BE574DD8-4CD5-A14F-8BED-8105EB0DAFAF}" type="presParOf" srcId="{C12BD24B-069A-F742-91AD-5A883D22C226}" destId="{62EEDB88-5BC2-E94A-98CD-9E2E6C5169F2}" srcOrd="0" destOrd="0" presId="urn:microsoft.com/office/officeart/2005/8/layout/hierarchy2"/>
    <dgm:cxn modelId="{0CD31B9E-8CD9-FB48-9E74-1D96002B5FCF}" type="presParOf" srcId="{8C2BE537-E285-004B-A6AD-26D5AC0D9669}" destId="{C15EEC9F-2042-4B44-B110-335683993143}" srcOrd="1" destOrd="0" presId="urn:microsoft.com/office/officeart/2005/8/layout/hierarchy2"/>
    <dgm:cxn modelId="{ABED2746-F7B9-E545-A7E4-1C4AEEE6D375}" type="presParOf" srcId="{C15EEC9F-2042-4B44-B110-335683993143}" destId="{FC8E3F2F-2565-4C47-8B6C-27D11AFE6871}" srcOrd="0" destOrd="0" presId="urn:microsoft.com/office/officeart/2005/8/layout/hierarchy2"/>
    <dgm:cxn modelId="{5948DCB5-28C2-CF4F-A9A9-F1CE80D3684E}" type="presParOf" srcId="{C15EEC9F-2042-4B44-B110-335683993143}" destId="{1E00203B-BF6F-CC46-9590-DA2BBA43B7E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6A5478-056C-D24C-934B-99F1B06B22BB}" type="doc">
      <dgm:prSet loTypeId="urn:microsoft.com/office/officeart/2005/8/layout/vList3" loCatId="" qsTypeId="urn:microsoft.com/office/officeart/2005/8/quickstyle/simple4" qsCatId="simple" csTypeId="urn:microsoft.com/office/officeart/2005/8/colors/accent1_2" csCatId="accent1" phldr="1"/>
      <dgm:spPr/>
    </dgm:pt>
    <dgm:pt modelId="{9D9E1A16-0548-4249-9FA1-777ED8F73EC9}">
      <dgm:prSet phldrT="[Text]" custT="1"/>
      <dgm:spPr/>
      <dgm:t>
        <a:bodyPr/>
        <a:lstStyle/>
        <a:p>
          <a:pPr algn="l"/>
          <a:r>
            <a:rPr lang="en-US" altLang="zh-CN" sz="1800" dirty="0">
              <a:ea typeface="SimSun" charset="-122"/>
            </a:rPr>
            <a:t>1. Activity directly proportional to </a:t>
          </a:r>
          <a:r>
            <a:rPr lang="en-US" altLang="zh-CN" sz="1800" dirty="0">
              <a:solidFill>
                <a:schemeClr val="accent6">
                  <a:lumMod val="75000"/>
                </a:schemeClr>
              </a:solidFill>
              <a:ea typeface="SimSun" charset="-122"/>
            </a:rPr>
            <a:t>temperature.</a:t>
          </a:r>
          <a:endParaRPr lang="en-US" sz="1800" dirty="0">
            <a:solidFill>
              <a:schemeClr val="accent6">
                <a:lumMod val="75000"/>
              </a:schemeClr>
            </a:solidFill>
          </a:endParaRPr>
        </a:p>
      </dgm:t>
    </dgm:pt>
    <dgm:pt modelId="{9EF9EBD2-4D5F-1447-B661-45CF6277C681}" type="parTrans" cxnId="{40BE6BE7-8D10-904D-8FDF-0185544BD91A}">
      <dgm:prSet/>
      <dgm:spPr/>
      <dgm:t>
        <a:bodyPr/>
        <a:lstStyle/>
        <a:p>
          <a:endParaRPr lang="en-US"/>
        </a:p>
      </dgm:t>
    </dgm:pt>
    <dgm:pt modelId="{F12A104B-DDC4-554D-81B9-5383B2D19931}" type="sibTrans" cxnId="{40BE6BE7-8D10-904D-8FDF-0185544BD91A}">
      <dgm:prSet/>
      <dgm:spPr/>
      <dgm:t>
        <a:bodyPr/>
        <a:lstStyle/>
        <a:p>
          <a:endParaRPr lang="en-US"/>
        </a:p>
      </dgm:t>
    </dgm:pt>
    <dgm:pt modelId="{4E885631-7E2F-EE49-96BC-4DFAE2AEA7FE}">
      <dgm:prSet phldrT="[Text]" custT="1"/>
      <dgm:spPr/>
      <dgm:t>
        <a:bodyPr/>
        <a:lstStyle/>
        <a:p>
          <a:pPr algn="l"/>
          <a:r>
            <a:rPr lang="en-US" altLang="zh-CN" sz="1600" dirty="0">
              <a:ea typeface="SimSun" charset="-122"/>
            </a:rPr>
            <a:t>2. Directly proportional to </a:t>
          </a:r>
          <a:r>
            <a:rPr lang="en-US" altLang="zh-CN" sz="1600" dirty="0">
              <a:solidFill>
                <a:schemeClr val="accent6">
                  <a:lumMod val="75000"/>
                </a:schemeClr>
              </a:solidFill>
              <a:ea typeface="SimSun" charset="-122"/>
            </a:rPr>
            <a:t>concentration </a:t>
          </a:r>
          <a:r>
            <a:rPr lang="en-US" altLang="zh-CN" sz="1600" dirty="0">
              <a:ea typeface="SimSun" charset="-122"/>
            </a:rPr>
            <a:t>up to an optimum concentration.  After this level no advantage in further increases in concentration.</a:t>
          </a:r>
        </a:p>
      </dgm:t>
    </dgm:pt>
    <dgm:pt modelId="{7157B388-743A-B445-8A15-DF5A76301F1E}" type="parTrans" cxnId="{E0693656-6526-F34A-8D45-759B7DBA3BEA}">
      <dgm:prSet/>
      <dgm:spPr/>
      <dgm:t>
        <a:bodyPr/>
        <a:lstStyle/>
        <a:p>
          <a:endParaRPr lang="en-US"/>
        </a:p>
      </dgm:t>
    </dgm:pt>
    <dgm:pt modelId="{82C3C05D-C645-744C-B8B3-720DD53D73A6}" type="sibTrans" cxnId="{E0693656-6526-F34A-8D45-759B7DBA3BEA}">
      <dgm:prSet/>
      <dgm:spPr/>
      <dgm:t>
        <a:bodyPr/>
        <a:lstStyle/>
        <a:p>
          <a:endParaRPr lang="en-US"/>
        </a:p>
      </dgm:t>
    </dgm:pt>
    <dgm:pt modelId="{1F6DAB8F-068A-094C-A12C-E5D4F7810BA3}">
      <dgm:prSet phldrT="[Text]" custT="1"/>
      <dgm:spPr/>
      <dgm:t>
        <a:bodyPr/>
        <a:lstStyle/>
        <a:p>
          <a:pPr algn="l"/>
          <a:r>
            <a:rPr lang="en-US" altLang="zh-CN" sz="1400" dirty="0">
              <a:ea typeface="SimSun" charset="-122"/>
            </a:rPr>
            <a:t>3. Disinfectants may be inactivated by:  </a:t>
          </a:r>
        </a:p>
        <a:p>
          <a:pPr algn="l"/>
          <a:r>
            <a:rPr lang="en-US" altLang="zh-CN" sz="1400" dirty="0">
              <a:ea typeface="SimSun" charset="-122"/>
            </a:rPr>
            <a:t>A) Dirt</a:t>
          </a:r>
        </a:p>
        <a:p>
          <a:pPr algn="l"/>
          <a:r>
            <a:rPr lang="en-US" altLang="zh-CN" sz="1400" dirty="0">
              <a:ea typeface="SimSun" charset="-122"/>
            </a:rPr>
            <a:t>B) Organic matter: Proteins, Pus, Blood, Mucus and Feces.</a:t>
          </a:r>
        </a:p>
        <a:p>
          <a:pPr algn="l"/>
          <a:r>
            <a:rPr lang="en-US" altLang="zh-CN" sz="1400" dirty="0">
              <a:ea typeface="SimSun" charset="-122"/>
            </a:rPr>
            <a:t>C) Non organic: Cork, Hard  water and Some plastics.</a:t>
          </a:r>
          <a:endParaRPr lang="en-US" sz="1400" dirty="0"/>
        </a:p>
      </dgm:t>
    </dgm:pt>
    <dgm:pt modelId="{86B74C16-BC44-4244-AD48-FA6CE9841FAB}" type="parTrans" cxnId="{3267AFB1-6F5D-4C42-9D9F-E5C8CC0E32C8}">
      <dgm:prSet/>
      <dgm:spPr/>
      <dgm:t>
        <a:bodyPr/>
        <a:lstStyle/>
        <a:p>
          <a:endParaRPr lang="en-US"/>
        </a:p>
      </dgm:t>
    </dgm:pt>
    <dgm:pt modelId="{67D80433-EA28-824A-B814-8533894E161F}" type="sibTrans" cxnId="{3267AFB1-6F5D-4C42-9D9F-E5C8CC0E32C8}">
      <dgm:prSet/>
      <dgm:spPr/>
      <dgm:t>
        <a:bodyPr/>
        <a:lstStyle/>
        <a:p>
          <a:pPr rtl="0"/>
          <a:endParaRPr lang="en-US"/>
        </a:p>
      </dgm:t>
    </dgm:pt>
    <dgm:pt modelId="{B0F27E80-3973-0244-B7F7-29595658F607}">
      <dgm:prSet phldrT="[Text]" custT="1"/>
      <dgm:spPr/>
      <dgm:t>
        <a:bodyPr/>
        <a:lstStyle/>
        <a:p>
          <a:pPr algn="l"/>
          <a:r>
            <a:rPr lang="en-US" altLang="zh-CN" sz="1600" dirty="0">
              <a:ea typeface="SimSun" charset="-122"/>
            </a:rPr>
            <a:t>4. </a:t>
          </a:r>
          <a:r>
            <a:rPr lang="en-US" altLang="zh-CN" sz="1600" dirty="0">
              <a:solidFill>
                <a:schemeClr val="accent6">
                  <a:lumMod val="75000"/>
                </a:schemeClr>
              </a:solidFill>
              <a:ea typeface="SimSun" charset="-122"/>
            </a:rPr>
            <a:t>Time</a:t>
          </a:r>
          <a:r>
            <a:rPr lang="en-US" altLang="zh-CN" sz="1600" dirty="0">
              <a:ea typeface="SimSun" charset="-122"/>
            </a:rPr>
            <a:t>: Disinfectants need time to work.</a:t>
          </a:r>
          <a:endParaRPr lang="en-US" sz="1600" dirty="0"/>
        </a:p>
      </dgm:t>
    </dgm:pt>
    <dgm:pt modelId="{FBDBA4D7-3DA2-7242-A1A2-D19B38D5F790}" type="parTrans" cxnId="{1972E85A-0BCB-5148-AF41-F03B8EBDFB06}">
      <dgm:prSet/>
      <dgm:spPr/>
      <dgm:t>
        <a:bodyPr/>
        <a:lstStyle/>
        <a:p>
          <a:endParaRPr lang="en-US"/>
        </a:p>
      </dgm:t>
    </dgm:pt>
    <dgm:pt modelId="{2AEEAB0A-70E4-3442-87BF-6416525178CB}" type="sibTrans" cxnId="{1972E85A-0BCB-5148-AF41-F03B8EBDFB06}">
      <dgm:prSet/>
      <dgm:spPr/>
      <dgm:t>
        <a:bodyPr/>
        <a:lstStyle/>
        <a:p>
          <a:endParaRPr lang="en-US"/>
        </a:p>
      </dgm:t>
    </dgm:pt>
    <dgm:pt modelId="{3247418A-EE5C-2343-9A68-3C005F624112}">
      <dgm:prSet phldrT="[Text]" custT="1"/>
      <dgm:spPr/>
      <dgm:t>
        <a:bodyPr/>
        <a:lstStyle/>
        <a:p>
          <a:pPr algn="l"/>
          <a:r>
            <a:rPr lang="en-US" altLang="zh-CN" sz="1600" dirty="0">
              <a:ea typeface="SimSun" charset="-122"/>
            </a:rPr>
            <a:t>5. </a:t>
          </a:r>
          <a:r>
            <a:rPr lang="en-US" altLang="zh-CN" sz="1600" dirty="0">
              <a:solidFill>
                <a:schemeClr val="accent6">
                  <a:lumMod val="75000"/>
                </a:schemeClr>
              </a:solidFill>
              <a:ea typeface="SimSun" charset="-122"/>
            </a:rPr>
            <a:t>Range of Action</a:t>
          </a:r>
          <a:r>
            <a:rPr lang="en-US" altLang="zh-CN" sz="1600" dirty="0">
              <a:ea typeface="SimSun" charset="-122"/>
            </a:rPr>
            <a:t>: Disinfectants not equally effective against the whole spectrum of microbes.  e.g. </a:t>
          </a:r>
          <a:r>
            <a:rPr lang="en-US" altLang="zh-CN" sz="1600" dirty="0">
              <a:solidFill>
                <a:srgbClr val="FF0000"/>
              </a:solidFill>
              <a:ea typeface="SimSun" charset="-122"/>
            </a:rPr>
            <a:t>Chlorhexidine</a:t>
          </a:r>
          <a:r>
            <a:rPr lang="en-US" altLang="zh-CN" sz="1600" dirty="0">
              <a:ea typeface="SimSun" charset="-122"/>
            </a:rPr>
            <a:t> less active against Gram negative bacteria than Gram positive cocci. </a:t>
          </a:r>
          <a:r>
            <a:rPr lang="en-US" altLang="zh-CN" sz="1600" dirty="0">
              <a:solidFill>
                <a:srgbClr val="FF0000"/>
              </a:solidFill>
              <a:ea typeface="SimSun" charset="-122"/>
            </a:rPr>
            <a:t>Hypochlorite</a:t>
          </a:r>
          <a:r>
            <a:rPr lang="en-US" altLang="zh-CN" sz="1600" dirty="0">
              <a:ea typeface="SimSun" charset="-122"/>
            </a:rPr>
            <a:t> and </a:t>
          </a:r>
          <a:r>
            <a:rPr lang="en-US" altLang="zh-CN" sz="1600" dirty="0" err="1">
              <a:solidFill>
                <a:srgbClr val="FF0000"/>
              </a:solidFill>
              <a:ea typeface="SimSun" charset="-122"/>
            </a:rPr>
            <a:t>Gluteraldehyde</a:t>
          </a:r>
          <a:r>
            <a:rPr lang="en-US" altLang="zh-CN" sz="1600" dirty="0">
              <a:ea typeface="SimSun" charset="-122"/>
            </a:rPr>
            <a:t> are more active against </a:t>
          </a:r>
          <a:r>
            <a:rPr lang="en-US" altLang="zh-CN" sz="1600" dirty="0">
              <a:solidFill>
                <a:srgbClr val="FF0000"/>
              </a:solidFill>
              <a:ea typeface="SimSun" charset="-122"/>
            </a:rPr>
            <a:t>hepatitis viruses </a:t>
          </a:r>
          <a:r>
            <a:rPr lang="en-US" altLang="zh-CN" sz="1600" dirty="0">
              <a:ea typeface="SimSun" charset="-122"/>
            </a:rPr>
            <a:t>than most other disinfectants</a:t>
          </a:r>
          <a:r>
            <a:rPr lang="en-US" altLang="zh-CN" sz="1600" b="1" dirty="0">
              <a:ea typeface="SimSun" charset="-122"/>
            </a:rPr>
            <a:t>.</a:t>
          </a:r>
          <a:endParaRPr lang="en-US" sz="1600" dirty="0"/>
        </a:p>
      </dgm:t>
    </dgm:pt>
    <dgm:pt modelId="{3ED0F85E-2652-8F4B-AD2E-5D7E928814EA}" type="parTrans" cxnId="{F0024C41-6D8E-8C4C-B43E-079F48DEF8F6}">
      <dgm:prSet/>
      <dgm:spPr/>
      <dgm:t>
        <a:bodyPr/>
        <a:lstStyle/>
        <a:p>
          <a:endParaRPr lang="en-US"/>
        </a:p>
      </dgm:t>
    </dgm:pt>
    <dgm:pt modelId="{CC7C8289-EA73-034C-B5E4-91D14D775546}" type="sibTrans" cxnId="{F0024C41-6D8E-8C4C-B43E-079F48DEF8F6}">
      <dgm:prSet/>
      <dgm:spPr/>
      <dgm:t>
        <a:bodyPr/>
        <a:lstStyle/>
        <a:p>
          <a:endParaRPr lang="en-US"/>
        </a:p>
      </dgm:t>
    </dgm:pt>
    <dgm:pt modelId="{DFC4670C-2FDB-0F4E-BBA4-671A77B57151}" type="pres">
      <dgm:prSet presAssocID="{796A5478-056C-D24C-934B-99F1B06B22BB}" presName="linearFlow" presStyleCnt="0">
        <dgm:presLayoutVars>
          <dgm:dir/>
          <dgm:resizeHandles val="exact"/>
        </dgm:presLayoutVars>
      </dgm:prSet>
      <dgm:spPr/>
    </dgm:pt>
    <dgm:pt modelId="{E73CE349-E98E-5547-8CD0-739324EE3C3E}" type="pres">
      <dgm:prSet presAssocID="{9D9E1A16-0548-4249-9FA1-777ED8F73EC9}" presName="composite" presStyleCnt="0"/>
      <dgm:spPr/>
    </dgm:pt>
    <dgm:pt modelId="{7B52731F-4DE4-7049-A9BD-749CCF9CCCF3}" type="pres">
      <dgm:prSet presAssocID="{9D9E1A16-0548-4249-9FA1-777ED8F73EC9}" presName="imgShp" presStyleLbl="fgImgPlace1" presStyleIdx="0" presStyleCnt="5"/>
      <dgm:spPr>
        <a:prstGeom prst="ellipse">
          <a:avLst/>
        </a:prstGeom>
      </dgm:spPr>
    </dgm:pt>
    <dgm:pt modelId="{13914917-0A4A-3642-9397-542C21B9E9DD}" type="pres">
      <dgm:prSet presAssocID="{9D9E1A16-0548-4249-9FA1-777ED8F73EC9}" presName="txShp" presStyleLbl="node1" presStyleIdx="0" presStyleCnt="5">
        <dgm:presLayoutVars>
          <dgm:bulletEnabled val="1"/>
        </dgm:presLayoutVars>
      </dgm:prSet>
      <dgm:spPr/>
    </dgm:pt>
    <dgm:pt modelId="{FF4EF849-EAA8-C44D-8826-17CE057D4E59}" type="pres">
      <dgm:prSet presAssocID="{F12A104B-DDC4-554D-81B9-5383B2D19931}" presName="spacing" presStyleCnt="0"/>
      <dgm:spPr/>
    </dgm:pt>
    <dgm:pt modelId="{AEFEA1D2-31E5-7242-828B-EB13A343C556}" type="pres">
      <dgm:prSet presAssocID="{4E885631-7E2F-EE49-96BC-4DFAE2AEA7FE}" presName="composite" presStyleCnt="0"/>
      <dgm:spPr/>
    </dgm:pt>
    <dgm:pt modelId="{E0A20443-F35A-FB44-9B7D-E4D6D31877D6}" type="pres">
      <dgm:prSet presAssocID="{4E885631-7E2F-EE49-96BC-4DFAE2AEA7FE}" presName="imgShp" presStyleLbl="fgImgPlace1" presStyleIdx="1" presStyleCnt="5"/>
      <dgm:spPr/>
    </dgm:pt>
    <dgm:pt modelId="{29B1EDE1-4699-A94A-997D-1C2CC8F41660}" type="pres">
      <dgm:prSet presAssocID="{4E885631-7E2F-EE49-96BC-4DFAE2AEA7FE}" presName="txShp" presStyleLbl="node1" presStyleIdx="1" presStyleCnt="5">
        <dgm:presLayoutVars>
          <dgm:bulletEnabled val="1"/>
        </dgm:presLayoutVars>
      </dgm:prSet>
      <dgm:spPr/>
    </dgm:pt>
    <dgm:pt modelId="{CEF797CC-BC6A-CC4C-AA4D-02ED8D4D1C5F}" type="pres">
      <dgm:prSet presAssocID="{82C3C05D-C645-744C-B8B3-720DD53D73A6}" presName="spacing" presStyleCnt="0"/>
      <dgm:spPr/>
    </dgm:pt>
    <dgm:pt modelId="{6CE6F0A3-7BFD-AA40-8382-7CDCFCEC0572}" type="pres">
      <dgm:prSet presAssocID="{1F6DAB8F-068A-094C-A12C-E5D4F7810BA3}" presName="composite" presStyleCnt="0"/>
      <dgm:spPr/>
    </dgm:pt>
    <dgm:pt modelId="{8A301CE8-0969-F14D-8B4F-F16E3D8A9A98}" type="pres">
      <dgm:prSet presAssocID="{1F6DAB8F-068A-094C-A12C-E5D4F7810BA3}" presName="imgShp" presStyleLbl="fgImgPlace1" presStyleIdx="2" presStyleCnt="5"/>
      <dgm:spPr/>
    </dgm:pt>
    <dgm:pt modelId="{58BD6630-7FEC-0948-8034-0693E86E53D6}" type="pres">
      <dgm:prSet presAssocID="{1F6DAB8F-068A-094C-A12C-E5D4F7810BA3}" presName="txShp" presStyleLbl="node1" presStyleIdx="2" presStyleCnt="5" custScaleY="187556">
        <dgm:presLayoutVars>
          <dgm:bulletEnabled val="1"/>
        </dgm:presLayoutVars>
      </dgm:prSet>
      <dgm:spPr/>
    </dgm:pt>
    <dgm:pt modelId="{91F73228-2986-CE40-9DD8-F01CE53BD4C1}" type="pres">
      <dgm:prSet presAssocID="{67D80433-EA28-824A-B814-8533894E161F}" presName="spacing" presStyleCnt="0"/>
      <dgm:spPr/>
    </dgm:pt>
    <dgm:pt modelId="{5C11B45F-CB25-5542-AAC1-DF8F1C94E92F}" type="pres">
      <dgm:prSet presAssocID="{B0F27E80-3973-0244-B7F7-29595658F607}" presName="composite" presStyleCnt="0"/>
      <dgm:spPr/>
    </dgm:pt>
    <dgm:pt modelId="{315AB237-F6E7-9E4D-9324-CB99DEA84886}" type="pres">
      <dgm:prSet presAssocID="{B0F27E80-3973-0244-B7F7-29595658F607}" presName="imgShp" presStyleLbl="fgImgPlace1" presStyleIdx="3" presStyleCnt="5"/>
      <dgm:spPr/>
    </dgm:pt>
    <dgm:pt modelId="{89E37465-9413-094F-8F94-BF7B796B1CBC}" type="pres">
      <dgm:prSet presAssocID="{B0F27E80-3973-0244-B7F7-29595658F607}" presName="txShp" presStyleLbl="node1" presStyleIdx="3" presStyleCnt="5">
        <dgm:presLayoutVars>
          <dgm:bulletEnabled val="1"/>
        </dgm:presLayoutVars>
      </dgm:prSet>
      <dgm:spPr/>
    </dgm:pt>
    <dgm:pt modelId="{94D23C76-D3B9-674A-9AC3-8DD8C843F0E6}" type="pres">
      <dgm:prSet presAssocID="{2AEEAB0A-70E4-3442-87BF-6416525178CB}" presName="spacing" presStyleCnt="0"/>
      <dgm:spPr/>
    </dgm:pt>
    <dgm:pt modelId="{9D7EB5DA-3E82-0F48-A69C-7CCFBBECB9ED}" type="pres">
      <dgm:prSet presAssocID="{3247418A-EE5C-2343-9A68-3C005F624112}" presName="composite" presStyleCnt="0"/>
      <dgm:spPr/>
    </dgm:pt>
    <dgm:pt modelId="{3BD16AC3-E85D-9D48-813C-2CC30871C4B4}" type="pres">
      <dgm:prSet presAssocID="{3247418A-EE5C-2343-9A68-3C005F624112}" presName="imgShp" presStyleLbl="fgImgPlace1" presStyleIdx="4" presStyleCnt="5"/>
      <dgm:spPr/>
    </dgm:pt>
    <dgm:pt modelId="{0636CF29-54AB-BD42-9E46-937D0B4148B7}" type="pres">
      <dgm:prSet presAssocID="{3247418A-EE5C-2343-9A68-3C005F624112}" presName="txShp" presStyleLbl="node1" presStyleIdx="4" presStyleCnt="5" custScaleY="161328">
        <dgm:presLayoutVars>
          <dgm:bulletEnabled val="1"/>
        </dgm:presLayoutVars>
      </dgm:prSet>
      <dgm:spPr/>
    </dgm:pt>
  </dgm:ptLst>
  <dgm:cxnLst>
    <dgm:cxn modelId="{D603521F-75EB-8A45-BE3E-CC39067818C4}" type="presOf" srcId="{B0F27E80-3973-0244-B7F7-29595658F607}" destId="{89E37465-9413-094F-8F94-BF7B796B1CBC}" srcOrd="0" destOrd="0" presId="urn:microsoft.com/office/officeart/2005/8/layout/vList3"/>
    <dgm:cxn modelId="{F0024C41-6D8E-8C4C-B43E-079F48DEF8F6}" srcId="{796A5478-056C-D24C-934B-99F1B06B22BB}" destId="{3247418A-EE5C-2343-9A68-3C005F624112}" srcOrd="4" destOrd="0" parTransId="{3ED0F85E-2652-8F4B-AD2E-5D7E928814EA}" sibTransId="{CC7C8289-EA73-034C-B5E4-91D14D775546}"/>
    <dgm:cxn modelId="{D685A86B-082C-4143-9FE2-D2DEEC67CBDE}" type="presOf" srcId="{3247418A-EE5C-2343-9A68-3C005F624112}" destId="{0636CF29-54AB-BD42-9E46-937D0B4148B7}" srcOrd="0" destOrd="0" presId="urn:microsoft.com/office/officeart/2005/8/layout/vList3"/>
    <dgm:cxn modelId="{E0693656-6526-F34A-8D45-759B7DBA3BEA}" srcId="{796A5478-056C-D24C-934B-99F1B06B22BB}" destId="{4E885631-7E2F-EE49-96BC-4DFAE2AEA7FE}" srcOrd="1" destOrd="0" parTransId="{7157B388-743A-B445-8A15-DF5A76301F1E}" sibTransId="{82C3C05D-C645-744C-B8B3-720DD53D73A6}"/>
    <dgm:cxn modelId="{1972E85A-0BCB-5148-AF41-F03B8EBDFB06}" srcId="{796A5478-056C-D24C-934B-99F1B06B22BB}" destId="{B0F27E80-3973-0244-B7F7-29595658F607}" srcOrd="3" destOrd="0" parTransId="{FBDBA4D7-3DA2-7242-A1A2-D19B38D5F790}" sibTransId="{2AEEAB0A-70E4-3442-87BF-6416525178CB}"/>
    <dgm:cxn modelId="{24595A93-BD44-BF4A-B3FF-C313F86C1073}" type="presOf" srcId="{4E885631-7E2F-EE49-96BC-4DFAE2AEA7FE}" destId="{29B1EDE1-4699-A94A-997D-1C2CC8F41660}" srcOrd="0" destOrd="0" presId="urn:microsoft.com/office/officeart/2005/8/layout/vList3"/>
    <dgm:cxn modelId="{3267AFB1-6F5D-4C42-9D9F-E5C8CC0E32C8}" srcId="{796A5478-056C-D24C-934B-99F1B06B22BB}" destId="{1F6DAB8F-068A-094C-A12C-E5D4F7810BA3}" srcOrd="2" destOrd="0" parTransId="{86B74C16-BC44-4244-AD48-FA6CE9841FAB}" sibTransId="{67D80433-EA28-824A-B814-8533894E161F}"/>
    <dgm:cxn modelId="{3DB21ABE-DA9D-3341-9F71-01BB436597EE}" type="presOf" srcId="{796A5478-056C-D24C-934B-99F1B06B22BB}" destId="{DFC4670C-2FDB-0F4E-BBA4-671A77B57151}" srcOrd="0" destOrd="0" presId="urn:microsoft.com/office/officeart/2005/8/layout/vList3"/>
    <dgm:cxn modelId="{F61981C3-2E3A-7440-BD5B-B394DCC448F0}" type="presOf" srcId="{1F6DAB8F-068A-094C-A12C-E5D4F7810BA3}" destId="{58BD6630-7FEC-0948-8034-0693E86E53D6}" srcOrd="0" destOrd="0" presId="urn:microsoft.com/office/officeart/2005/8/layout/vList3"/>
    <dgm:cxn modelId="{40BE6BE7-8D10-904D-8FDF-0185544BD91A}" srcId="{796A5478-056C-D24C-934B-99F1B06B22BB}" destId="{9D9E1A16-0548-4249-9FA1-777ED8F73EC9}" srcOrd="0" destOrd="0" parTransId="{9EF9EBD2-4D5F-1447-B661-45CF6277C681}" sibTransId="{F12A104B-DDC4-554D-81B9-5383B2D19931}"/>
    <dgm:cxn modelId="{F5D48FEF-4AF6-734D-8AF7-44E24359832A}" type="presOf" srcId="{9D9E1A16-0548-4249-9FA1-777ED8F73EC9}" destId="{13914917-0A4A-3642-9397-542C21B9E9DD}" srcOrd="0" destOrd="0" presId="urn:microsoft.com/office/officeart/2005/8/layout/vList3"/>
    <dgm:cxn modelId="{E639577F-4A17-EC49-BA09-70927A0C99D6}" type="presParOf" srcId="{DFC4670C-2FDB-0F4E-BBA4-671A77B57151}" destId="{E73CE349-E98E-5547-8CD0-739324EE3C3E}" srcOrd="0" destOrd="0" presId="urn:microsoft.com/office/officeart/2005/8/layout/vList3"/>
    <dgm:cxn modelId="{0C6EC267-54A7-2F42-9027-2C6D0EBB3A9C}" type="presParOf" srcId="{E73CE349-E98E-5547-8CD0-739324EE3C3E}" destId="{7B52731F-4DE4-7049-A9BD-749CCF9CCCF3}" srcOrd="0" destOrd="0" presId="urn:microsoft.com/office/officeart/2005/8/layout/vList3"/>
    <dgm:cxn modelId="{02D9317B-BC2A-474B-A3F4-F872FB08FDB7}" type="presParOf" srcId="{E73CE349-E98E-5547-8CD0-739324EE3C3E}" destId="{13914917-0A4A-3642-9397-542C21B9E9DD}" srcOrd="1" destOrd="0" presId="urn:microsoft.com/office/officeart/2005/8/layout/vList3"/>
    <dgm:cxn modelId="{7625E8A5-5DB2-0F46-86F9-EB6594FE5F28}" type="presParOf" srcId="{DFC4670C-2FDB-0F4E-BBA4-671A77B57151}" destId="{FF4EF849-EAA8-C44D-8826-17CE057D4E59}" srcOrd="1" destOrd="0" presId="urn:microsoft.com/office/officeart/2005/8/layout/vList3"/>
    <dgm:cxn modelId="{4D369E0A-4F01-DF49-BA8F-0C029B683F93}" type="presParOf" srcId="{DFC4670C-2FDB-0F4E-BBA4-671A77B57151}" destId="{AEFEA1D2-31E5-7242-828B-EB13A343C556}" srcOrd="2" destOrd="0" presId="urn:microsoft.com/office/officeart/2005/8/layout/vList3"/>
    <dgm:cxn modelId="{5CF3C58A-81C7-AA43-A351-172420280F4C}" type="presParOf" srcId="{AEFEA1D2-31E5-7242-828B-EB13A343C556}" destId="{E0A20443-F35A-FB44-9B7D-E4D6D31877D6}" srcOrd="0" destOrd="0" presId="urn:microsoft.com/office/officeart/2005/8/layout/vList3"/>
    <dgm:cxn modelId="{51EF91D8-6199-034E-AA50-D326CAE0B043}" type="presParOf" srcId="{AEFEA1D2-31E5-7242-828B-EB13A343C556}" destId="{29B1EDE1-4699-A94A-997D-1C2CC8F41660}" srcOrd="1" destOrd="0" presId="urn:microsoft.com/office/officeart/2005/8/layout/vList3"/>
    <dgm:cxn modelId="{668AD979-85FA-F642-8F92-E9A89079D1EE}" type="presParOf" srcId="{DFC4670C-2FDB-0F4E-BBA4-671A77B57151}" destId="{CEF797CC-BC6A-CC4C-AA4D-02ED8D4D1C5F}" srcOrd="3" destOrd="0" presId="urn:microsoft.com/office/officeart/2005/8/layout/vList3"/>
    <dgm:cxn modelId="{F74972AE-8798-FD45-8E45-13CB2A2EBBEC}" type="presParOf" srcId="{DFC4670C-2FDB-0F4E-BBA4-671A77B57151}" destId="{6CE6F0A3-7BFD-AA40-8382-7CDCFCEC0572}" srcOrd="4" destOrd="0" presId="urn:microsoft.com/office/officeart/2005/8/layout/vList3"/>
    <dgm:cxn modelId="{92389B49-92B9-6A4E-A4DC-ABE05F9CC1BA}" type="presParOf" srcId="{6CE6F0A3-7BFD-AA40-8382-7CDCFCEC0572}" destId="{8A301CE8-0969-F14D-8B4F-F16E3D8A9A98}" srcOrd="0" destOrd="0" presId="urn:microsoft.com/office/officeart/2005/8/layout/vList3"/>
    <dgm:cxn modelId="{66EAADAA-E405-A14F-A121-C294BCE76C6A}" type="presParOf" srcId="{6CE6F0A3-7BFD-AA40-8382-7CDCFCEC0572}" destId="{58BD6630-7FEC-0948-8034-0693E86E53D6}" srcOrd="1" destOrd="0" presId="urn:microsoft.com/office/officeart/2005/8/layout/vList3"/>
    <dgm:cxn modelId="{C15C36F2-D272-4F47-A5B4-4EAC5CDD9397}" type="presParOf" srcId="{DFC4670C-2FDB-0F4E-BBA4-671A77B57151}" destId="{91F73228-2986-CE40-9DD8-F01CE53BD4C1}" srcOrd="5" destOrd="0" presId="urn:microsoft.com/office/officeart/2005/8/layout/vList3"/>
    <dgm:cxn modelId="{B66AD26A-686C-1144-B421-9681A820FE12}" type="presParOf" srcId="{DFC4670C-2FDB-0F4E-BBA4-671A77B57151}" destId="{5C11B45F-CB25-5542-AAC1-DF8F1C94E92F}" srcOrd="6" destOrd="0" presId="urn:microsoft.com/office/officeart/2005/8/layout/vList3"/>
    <dgm:cxn modelId="{6BCA1B21-D128-D040-8376-C4745F8FA00A}" type="presParOf" srcId="{5C11B45F-CB25-5542-AAC1-DF8F1C94E92F}" destId="{315AB237-F6E7-9E4D-9324-CB99DEA84886}" srcOrd="0" destOrd="0" presId="urn:microsoft.com/office/officeart/2005/8/layout/vList3"/>
    <dgm:cxn modelId="{1FD624FD-5079-3847-9AA2-F2E907064B01}" type="presParOf" srcId="{5C11B45F-CB25-5542-AAC1-DF8F1C94E92F}" destId="{89E37465-9413-094F-8F94-BF7B796B1CBC}" srcOrd="1" destOrd="0" presId="urn:microsoft.com/office/officeart/2005/8/layout/vList3"/>
    <dgm:cxn modelId="{8EEF2CA2-C64E-394D-AB2F-3620271A5065}" type="presParOf" srcId="{DFC4670C-2FDB-0F4E-BBA4-671A77B57151}" destId="{94D23C76-D3B9-674A-9AC3-8DD8C843F0E6}" srcOrd="7" destOrd="0" presId="urn:microsoft.com/office/officeart/2005/8/layout/vList3"/>
    <dgm:cxn modelId="{4368BF9A-0CD1-EE42-BCD8-77BF315390EF}" type="presParOf" srcId="{DFC4670C-2FDB-0F4E-BBA4-671A77B57151}" destId="{9D7EB5DA-3E82-0F48-A69C-7CCFBBECB9ED}" srcOrd="8" destOrd="0" presId="urn:microsoft.com/office/officeart/2005/8/layout/vList3"/>
    <dgm:cxn modelId="{327D0962-D28C-FA41-86E8-666CE2269F4A}" type="presParOf" srcId="{9D7EB5DA-3E82-0F48-A69C-7CCFBBECB9ED}" destId="{3BD16AC3-E85D-9D48-813C-2CC30871C4B4}" srcOrd="0" destOrd="0" presId="urn:microsoft.com/office/officeart/2005/8/layout/vList3"/>
    <dgm:cxn modelId="{BB734C35-DB79-FE4A-ABA8-1C58EE969B39}" type="presParOf" srcId="{9D7EB5DA-3E82-0F48-A69C-7CCFBBECB9ED}" destId="{0636CF29-54AB-BD42-9E46-937D0B4148B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A53213-B2F8-3D4F-9C2F-F448426D3721}"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70135444-87EF-2F4B-8B5F-E85E70BF1804}">
      <dgm:prSet phldrT="[Text]"/>
      <dgm:spPr/>
      <dgm:t>
        <a:bodyPr/>
        <a:lstStyle/>
        <a:p>
          <a:r>
            <a:rPr lang="en-US" dirty="0"/>
            <a:t>Floors, walls </a:t>
          </a:r>
        </a:p>
      </dgm:t>
    </dgm:pt>
    <dgm:pt modelId="{152F31CC-AE7B-664F-B3B2-45892E3BA7DC}" type="parTrans" cxnId="{DD9EB2E5-3E92-E743-AA3A-05B672B055EF}">
      <dgm:prSet/>
      <dgm:spPr/>
      <dgm:t>
        <a:bodyPr/>
        <a:lstStyle/>
        <a:p>
          <a:endParaRPr lang="en-US"/>
        </a:p>
      </dgm:t>
    </dgm:pt>
    <dgm:pt modelId="{92228E5D-7C31-CC4E-8D17-6AF769721D38}" type="sibTrans" cxnId="{DD9EB2E5-3E92-E743-AA3A-05B672B055EF}">
      <dgm:prSet/>
      <dgm:spPr/>
      <dgm:t>
        <a:bodyPr/>
        <a:lstStyle/>
        <a:p>
          <a:endParaRPr lang="en-US"/>
        </a:p>
      </dgm:t>
    </dgm:pt>
    <dgm:pt modelId="{1B2B9F48-A348-7942-8DB6-586343CA8A34}">
      <dgm:prSet phldrT="[Text]" custT="1"/>
      <dgm:spPr/>
      <dgm:t>
        <a:bodyPr/>
        <a:lstStyle/>
        <a:p>
          <a:r>
            <a:rPr lang="en-US" sz="2400" dirty="0">
              <a:ea typeface="+mn-ea"/>
            </a:rPr>
            <a:t>Phenolics fluids 1-2%</a:t>
          </a:r>
          <a:endParaRPr lang="en-US" sz="2400" dirty="0"/>
        </a:p>
      </dgm:t>
    </dgm:pt>
    <dgm:pt modelId="{5FB0B7F5-A114-D745-997B-70B35F49B526}" type="parTrans" cxnId="{BBA53E8C-981A-D546-92C5-083F8FD892AF}">
      <dgm:prSet/>
      <dgm:spPr/>
      <dgm:t>
        <a:bodyPr/>
        <a:lstStyle/>
        <a:p>
          <a:endParaRPr lang="en-US"/>
        </a:p>
      </dgm:t>
    </dgm:pt>
    <dgm:pt modelId="{AEC62242-1E26-2948-9441-93681D793F31}" type="sibTrans" cxnId="{BBA53E8C-981A-D546-92C5-083F8FD892AF}">
      <dgm:prSet/>
      <dgm:spPr/>
      <dgm:t>
        <a:bodyPr/>
        <a:lstStyle/>
        <a:p>
          <a:endParaRPr lang="en-US"/>
        </a:p>
      </dgm:t>
    </dgm:pt>
    <dgm:pt modelId="{7CBC389C-9640-294D-A623-7FA138216D6D}">
      <dgm:prSet phldrT="[Text]"/>
      <dgm:spPr/>
      <dgm:t>
        <a:bodyPr/>
        <a:lstStyle/>
        <a:p>
          <a:r>
            <a:rPr lang="en-US" dirty="0">
              <a:ea typeface="+mn-ea"/>
            </a:rPr>
            <a:t>Surfaces tables</a:t>
          </a:r>
          <a:endParaRPr lang="en-US" dirty="0"/>
        </a:p>
      </dgm:t>
    </dgm:pt>
    <dgm:pt modelId="{772F3770-3787-E948-82E3-CE2AE2CBEE78}" type="parTrans" cxnId="{110B6DFC-1A38-7246-A558-63DE61625A74}">
      <dgm:prSet/>
      <dgm:spPr/>
      <dgm:t>
        <a:bodyPr/>
        <a:lstStyle/>
        <a:p>
          <a:endParaRPr lang="en-US"/>
        </a:p>
      </dgm:t>
    </dgm:pt>
    <dgm:pt modelId="{730D4D91-3CB9-4043-8951-4D30465FDB15}" type="sibTrans" cxnId="{110B6DFC-1A38-7246-A558-63DE61625A74}">
      <dgm:prSet/>
      <dgm:spPr/>
      <dgm:t>
        <a:bodyPr/>
        <a:lstStyle/>
        <a:p>
          <a:endParaRPr lang="en-US"/>
        </a:p>
      </dgm:t>
    </dgm:pt>
    <dgm:pt modelId="{375ACFD7-99C2-814D-B3BA-59965D1731AA}">
      <dgm:prSet phldrT="[Text]" custT="1"/>
      <dgm:spPr/>
      <dgm:t>
        <a:bodyPr/>
        <a:lstStyle/>
        <a:p>
          <a:r>
            <a:rPr lang="en-US" sz="2400" dirty="0">
              <a:ea typeface="+mn-ea"/>
            </a:rPr>
            <a:t>Hypochlorite, Alcohol </a:t>
          </a:r>
          <a:endParaRPr lang="en-US" sz="2400" dirty="0"/>
        </a:p>
      </dgm:t>
    </dgm:pt>
    <dgm:pt modelId="{9DCFE617-56B5-A34F-9FDB-F7FE11DC9C0A}" type="parTrans" cxnId="{FF32F115-38CD-494F-9E9B-6B2AEF2A102C}">
      <dgm:prSet/>
      <dgm:spPr/>
      <dgm:t>
        <a:bodyPr/>
        <a:lstStyle/>
        <a:p>
          <a:endParaRPr lang="en-US"/>
        </a:p>
      </dgm:t>
    </dgm:pt>
    <dgm:pt modelId="{B7B1B46F-DFE0-9741-9C36-D438CE5C85C5}" type="sibTrans" cxnId="{FF32F115-38CD-494F-9E9B-6B2AEF2A102C}">
      <dgm:prSet/>
      <dgm:spPr/>
      <dgm:t>
        <a:bodyPr/>
        <a:lstStyle/>
        <a:p>
          <a:endParaRPr lang="en-US"/>
        </a:p>
      </dgm:t>
    </dgm:pt>
    <dgm:pt modelId="{4EAF9D1F-0210-734A-8CD0-346DE7342E95}" type="pres">
      <dgm:prSet presAssocID="{9EA53213-B2F8-3D4F-9C2F-F448426D3721}" presName="Name0" presStyleCnt="0">
        <dgm:presLayoutVars>
          <dgm:dir/>
          <dgm:animLvl val="lvl"/>
          <dgm:resizeHandles/>
        </dgm:presLayoutVars>
      </dgm:prSet>
      <dgm:spPr/>
    </dgm:pt>
    <dgm:pt modelId="{60A737CD-CBE4-4B41-8862-45EDAE1AE392}" type="pres">
      <dgm:prSet presAssocID="{70135444-87EF-2F4B-8B5F-E85E70BF1804}" presName="linNode" presStyleCnt="0"/>
      <dgm:spPr/>
    </dgm:pt>
    <dgm:pt modelId="{B8EC9AC5-5C03-DD4E-9CF2-D3291366FD13}" type="pres">
      <dgm:prSet presAssocID="{70135444-87EF-2F4B-8B5F-E85E70BF1804}" presName="parentShp" presStyleLbl="node1" presStyleIdx="0" presStyleCnt="2">
        <dgm:presLayoutVars>
          <dgm:bulletEnabled val="1"/>
        </dgm:presLayoutVars>
      </dgm:prSet>
      <dgm:spPr/>
    </dgm:pt>
    <dgm:pt modelId="{7AA56784-B257-8F4D-9907-361BE1BAEEBF}" type="pres">
      <dgm:prSet presAssocID="{70135444-87EF-2F4B-8B5F-E85E70BF1804}" presName="childShp" presStyleLbl="bgAccFollowNode1" presStyleIdx="0" presStyleCnt="2">
        <dgm:presLayoutVars>
          <dgm:bulletEnabled val="1"/>
        </dgm:presLayoutVars>
      </dgm:prSet>
      <dgm:spPr>
        <a:prstGeom prst="roundRect">
          <a:avLst/>
        </a:prstGeom>
      </dgm:spPr>
    </dgm:pt>
    <dgm:pt modelId="{CFAC76F3-C0D0-F740-A855-7554F50384F4}" type="pres">
      <dgm:prSet presAssocID="{92228E5D-7C31-CC4E-8D17-6AF769721D38}" presName="spacing" presStyleCnt="0"/>
      <dgm:spPr/>
    </dgm:pt>
    <dgm:pt modelId="{7F3D56B8-CB93-9B4B-A089-F40D9109F4AD}" type="pres">
      <dgm:prSet presAssocID="{7CBC389C-9640-294D-A623-7FA138216D6D}" presName="linNode" presStyleCnt="0"/>
      <dgm:spPr/>
    </dgm:pt>
    <dgm:pt modelId="{F8FEDD4F-B815-5246-B290-D81C442A707D}" type="pres">
      <dgm:prSet presAssocID="{7CBC389C-9640-294D-A623-7FA138216D6D}" presName="parentShp" presStyleLbl="node1" presStyleIdx="1" presStyleCnt="2">
        <dgm:presLayoutVars>
          <dgm:bulletEnabled val="1"/>
        </dgm:presLayoutVars>
      </dgm:prSet>
      <dgm:spPr/>
    </dgm:pt>
    <dgm:pt modelId="{59363D0D-6F87-BA4A-B24A-B299C71053F3}" type="pres">
      <dgm:prSet presAssocID="{7CBC389C-9640-294D-A623-7FA138216D6D}" presName="childShp" presStyleLbl="bgAccFollowNode1" presStyleIdx="1" presStyleCnt="2">
        <dgm:presLayoutVars>
          <dgm:bulletEnabled val="1"/>
        </dgm:presLayoutVars>
      </dgm:prSet>
      <dgm:spPr>
        <a:prstGeom prst="roundRect">
          <a:avLst/>
        </a:prstGeom>
      </dgm:spPr>
    </dgm:pt>
  </dgm:ptLst>
  <dgm:cxnLst>
    <dgm:cxn modelId="{CF319501-7159-3F40-921C-F58E8CFC6B59}" type="presOf" srcId="{70135444-87EF-2F4B-8B5F-E85E70BF1804}" destId="{B8EC9AC5-5C03-DD4E-9CF2-D3291366FD13}" srcOrd="0" destOrd="0" presId="urn:microsoft.com/office/officeart/2005/8/layout/vList6"/>
    <dgm:cxn modelId="{FF32F115-38CD-494F-9E9B-6B2AEF2A102C}" srcId="{7CBC389C-9640-294D-A623-7FA138216D6D}" destId="{375ACFD7-99C2-814D-B3BA-59965D1731AA}" srcOrd="0" destOrd="0" parTransId="{9DCFE617-56B5-A34F-9FDB-F7FE11DC9C0A}" sibTransId="{B7B1B46F-DFE0-9741-9C36-D438CE5C85C5}"/>
    <dgm:cxn modelId="{21AAB16F-2769-B846-8A8E-386BEEA35052}" type="presOf" srcId="{9EA53213-B2F8-3D4F-9C2F-F448426D3721}" destId="{4EAF9D1F-0210-734A-8CD0-346DE7342E95}" srcOrd="0" destOrd="0" presId="urn:microsoft.com/office/officeart/2005/8/layout/vList6"/>
    <dgm:cxn modelId="{BBA53E8C-981A-D546-92C5-083F8FD892AF}" srcId="{70135444-87EF-2F4B-8B5F-E85E70BF1804}" destId="{1B2B9F48-A348-7942-8DB6-586343CA8A34}" srcOrd="0" destOrd="0" parTransId="{5FB0B7F5-A114-D745-997B-70B35F49B526}" sibTransId="{AEC62242-1E26-2948-9441-93681D793F31}"/>
    <dgm:cxn modelId="{CFE68CA0-6031-F648-B731-88B8846B844D}" type="presOf" srcId="{1B2B9F48-A348-7942-8DB6-586343CA8A34}" destId="{7AA56784-B257-8F4D-9907-361BE1BAEEBF}" srcOrd="0" destOrd="0" presId="urn:microsoft.com/office/officeart/2005/8/layout/vList6"/>
    <dgm:cxn modelId="{7CDC08D4-27C4-2946-9C63-0FE0080D5732}" type="presOf" srcId="{7CBC389C-9640-294D-A623-7FA138216D6D}" destId="{F8FEDD4F-B815-5246-B290-D81C442A707D}" srcOrd="0" destOrd="0" presId="urn:microsoft.com/office/officeart/2005/8/layout/vList6"/>
    <dgm:cxn modelId="{DD9EB2E5-3E92-E743-AA3A-05B672B055EF}" srcId="{9EA53213-B2F8-3D4F-9C2F-F448426D3721}" destId="{70135444-87EF-2F4B-8B5F-E85E70BF1804}" srcOrd="0" destOrd="0" parTransId="{152F31CC-AE7B-664F-B3B2-45892E3BA7DC}" sibTransId="{92228E5D-7C31-CC4E-8D17-6AF769721D38}"/>
    <dgm:cxn modelId="{360F7BFB-29A2-5245-83A7-DDF727B511A7}" type="presOf" srcId="{375ACFD7-99C2-814D-B3BA-59965D1731AA}" destId="{59363D0D-6F87-BA4A-B24A-B299C71053F3}" srcOrd="0" destOrd="0" presId="urn:microsoft.com/office/officeart/2005/8/layout/vList6"/>
    <dgm:cxn modelId="{110B6DFC-1A38-7246-A558-63DE61625A74}" srcId="{9EA53213-B2F8-3D4F-9C2F-F448426D3721}" destId="{7CBC389C-9640-294D-A623-7FA138216D6D}" srcOrd="1" destOrd="0" parTransId="{772F3770-3787-E948-82E3-CE2AE2CBEE78}" sibTransId="{730D4D91-3CB9-4043-8951-4D30465FDB15}"/>
    <dgm:cxn modelId="{9B96C4CA-8B02-0C4E-B113-9C0FD1EADF3F}" type="presParOf" srcId="{4EAF9D1F-0210-734A-8CD0-346DE7342E95}" destId="{60A737CD-CBE4-4B41-8862-45EDAE1AE392}" srcOrd="0" destOrd="0" presId="urn:microsoft.com/office/officeart/2005/8/layout/vList6"/>
    <dgm:cxn modelId="{D95CD4A4-DA90-4942-A569-7E62C0BCC45B}" type="presParOf" srcId="{60A737CD-CBE4-4B41-8862-45EDAE1AE392}" destId="{B8EC9AC5-5C03-DD4E-9CF2-D3291366FD13}" srcOrd="0" destOrd="0" presId="urn:microsoft.com/office/officeart/2005/8/layout/vList6"/>
    <dgm:cxn modelId="{7BA30D26-E3C9-AC4F-86DC-F6E26110568F}" type="presParOf" srcId="{60A737CD-CBE4-4B41-8862-45EDAE1AE392}" destId="{7AA56784-B257-8F4D-9907-361BE1BAEEBF}" srcOrd="1" destOrd="0" presId="urn:microsoft.com/office/officeart/2005/8/layout/vList6"/>
    <dgm:cxn modelId="{7E2E5913-F789-DC4A-A972-29E51534ADE9}" type="presParOf" srcId="{4EAF9D1F-0210-734A-8CD0-346DE7342E95}" destId="{CFAC76F3-C0D0-F740-A855-7554F50384F4}" srcOrd="1" destOrd="0" presId="urn:microsoft.com/office/officeart/2005/8/layout/vList6"/>
    <dgm:cxn modelId="{ADA0681C-7F36-9C44-841E-69FA849009E2}" type="presParOf" srcId="{4EAF9D1F-0210-734A-8CD0-346DE7342E95}" destId="{7F3D56B8-CB93-9B4B-A089-F40D9109F4AD}" srcOrd="2" destOrd="0" presId="urn:microsoft.com/office/officeart/2005/8/layout/vList6"/>
    <dgm:cxn modelId="{E10CCD50-B002-B447-A102-BD07313A39B0}" type="presParOf" srcId="{7F3D56B8-CB93-9B4B-A089-F40D9109F4AD}" destId="{F8FEDD4F-B815-5246-B290-D81C442A707D}" srcOrd="0" destOrd="0" presId="urn:microsoft.com/office/officeart/2005/8/layout/vList6"/>
    <dgm:cxn modelId="{EA112E20-91B2-A448-8D6D-AA97AFA6365F}" type="presParOf" srcId="{7F3D56B8-CB93-9B4B-A089-F40D9109F4AD}" destId="{59363D0D-6F87-BA4A-B24A-B299C71053F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11C844-1B01-D047-9C20-A10200F3F9AC}"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7B4F1F80-A9E3-1149-86AD-D11F87AFC744}">
      <dgm:prSet phldrT="[Text]"/>
      <dgm:spPr/>
      <dgm:t>
        <a:bodyPr/>
        <a:lstStyle/>
        <a:p>
          <a:r>
            <a:rPr lang="en-US" dirty="0">
              <a:ea typeface="+mn-ea"/>
            </a:rPr>
            <a:t>Surgeons</a:t>
          </a:r>
          <a:r>
            <a:rPr lang="en-US" dirty="0">
              <a:latin typeface="Arial"/>
              <a:ea typeface="+mn-ea"/>
            </a:rPr>
            <a:t>’ </a:t>
          </a:r>
          <a:r>
            <a:rPr lang="en-US" dirty="0">
              <a:ea typeface="+mn-ea"/>
            </a:rPr>
            <a:t>hands</a:t>
          </a:r>
          <a:endParaRPr lang="en-US" dirty="0"/>
        </a:p>
      </dgm:t>
    </dgm:pt>
    <dgm:pt modelId="{A96DC627-23F2-2745-B0CF-BE942590878D}" type="parTrans" cxnId="{63496147-FDDF-724E-AC1B-3C516559D5E2}">
      <dgm:prSet/>
      <dgm:spPr/>
      <dgm:t>
        <a:bodyPr/>
        <a:lstStyle/>
        <a:p>
          <a:endParaRPr lang="en-US"/>
        </a:p>
      </dgm:t>
    </dgm:pt>
    <dgm:pt modelId="{7920864D-5996-8F42-8F90-5CE8812CE9DB}" type="sibTrans" cxnId="{63496147-FDDF-724E-AC1B-3C516559D5E2}">
      <dgm:prSet/>
      <dgm:spPr/>
      <dgm:t>
        <a:bodyPr/>
        <a:lstStyle/>
        <a:p>
          <a:endParaRPr lang="en-US"/>
        </a:p>
      </dgm:t>
    </dgm:pt>
    <dgm:pt modelId="{DABE0FD5-B537-AA4E-B301-849AC03A60B1}">
      <dgm:prSet phldrT="[Text]" custT="1"/>
      <dgm:spPr/>
      <dgm:t>
        <a:bodyPr/>
        <a:lstStyle/>
        <a:p>
          <a:r>
            <a:rPr lang="en-US" sz="2400" dirty="0">
              <a:ea typeface="+mn-ea"/>
            </a:rPr>
            <a:t>Chlorhexidine, Iodine alcohol</a:t>
          </a:r>
          <a:endParaRPr lang="en-US" sz="2400" dirty="0"/>
        </a:p>
      </dgm:t>
    </dgm:pt>
    <dgm:pt modelId="{9D416FD3-021A-A64A-AEB4-776F0A9BE4DD}" type="parTrans" cxnId="{6F23DF6F-20C4-BF42-8C42-B58D7DDA92D3}">
      <dgm:prSet/>
      <dgm:spPr/>
      <dgm:t>
        <a:bodyPr/>
        <a:lstStyle/>
        <a:p>
          <a:endParaRPr lang="en-US"/>
        </a:p>
      </dgm:t>
    </dgm:pt>
    <dgm:pt modelId="{81616944-8092-9D45-889E-FB0BF516B56F}" type="sibTrans" cxnId="{6F23DF6F-20C4-BF42-8C42-B58D7DDA92D3}">
      <dgm:prSet/>
      <dgm:spPr/>
      <dgm:t>
        <a:bodyPr/>
        <a:lstStyle/>
        <a:p>
          <a:endParaRPr lang="en-US"/>
        </a:p>
      </dgm:t>
    </dgm:pt>
    <dgm:pt modelId="{447831B2-D8FB-2540-8850-B39E3E8131AD}">
      <dgm:prSet phldrT="[Text]"/>
      <dgm:spPr/>
      <dgm:t>
        <a:bodyPr/>
        <a:lstStyle/>
        <a:p>
          <a:r>
            <a:rPr lang="en-US" dirty="0">
              <a:ea typeface="+mn-ea"/>
            </a:rPr>
            <a:t>Patient's skin</a:t>
          </a:r>
          <a:endParaRPr lang="en-US" dirty="0"/>
        </a:p>
      </dgm:t>
    </dgm:pt>
    <dgm:pt modelId="{95DC8797-E324-9E4E-86BA-45CDB405CAD9}" type="parTrans" cxnId="{010CBBEE-CA44-404F-9C9E-DC5FED4D6C6D}">
      <dgm:prSet/>
      <dgm:spPr/>
      <dgm:t>
        <a:bodyPr/>
        <a:lstStyle/>
        <a:p>
          <a:endParaRPr lang="en-US"/>
        </a:p>
      </dgm:t>
    </dgm:pt>
    <dgm:pt modelId="{DA433ECE-F9D9-A642-8BE2-AE6DA8E6FD84}" type="sibTrans" cxnId="{010CBBEE-CA44-404F-9C9E-DC5FED4D6C6D}">
      <dgm:prSet/>
      <dgm:spPr/>
      <dgm:t>
        <a:bodyPr/>
        <a:lstStyle/>
        <a:p>
          <a:endParaRPr lang="en-US"/>
        </a:p>
      </dgm:t>
    </dgm:pt>
    <dgm:pt modelId="{5D9B2A1A-A6F2-1346-8F96-F5B374A2A788}">
      <dgm:prSet phldrT="[Text]" custT="1"/>
      <dgm:spPr/>
      <dgm:t>
        <a:bodyPr/>
        <a:lstStyle/>
        <a:p>
          <a:r>
            <a:rPr lang="en-US" sz="2400" dirty="0">
              <a:ea typeface="+mn-ea"/>
            </a:rPr>
            <a:t>70% Alcohol, Iodine</a:t>
          </a:r>
          <a:endParaRPr lang="en-US" sz="2400" dirty="0"/>
        </a:p>
      </dgm:t>
    </dgm:pt>
    <dgm:pt modelId="{AE9090E4-422A-E843-933C-4F9D8EC1EA80}" type="parTrans" cxnId="{85225329-1F8E-A546-B51A-4AEB9DC46DF4}">
      <dgm:prSet/>
      <dgm:spPr/>
      <dgm:t>
        <a:bodyPr/>
        <a:lstStyle/>
        <a:p>
          <a:endParaRPr lang="en-US"/>
        </a:p>
      </dgm:t>
    </dgm:pt>
    <dgm:pt modelId="{F77D9237-22BF-FD40-A595-25BA16236DEC}" type="sibTrans" cxnId="{85225329-1F8E-A546-B51A-4AEB9DC46DF4}">
      <dgm:prSet/>
      <dgm:spPr/>
      <dgm:t>
        <a:bodyPr/>
        <a:lstStyle/>
        <a:p>
          <a:endParaRPr lang="en-US"/>
        </a:p>
      </dgm:t>
    </dgm:pt>
    <dgm:pt modelId="{98289D42-8012-794B-8D61-86B91657DCFE}" type="pres">
      <dgm:prSet presAssocID="{0311C844-1B01-D047-9C20-A10200F3F9AC}" presName="Name0" presStyleCnt="0">
        <dgm:presLayoutVars>
          <dgm:dir/>
          <dgm:animLvl val="lvl"/>
          <dgm:resizeHandles/>
        </dgm:presLayoutVars>
      </dgm:prSet>
      <dgm:spPr/>
    </dgm:pt>
    <dgm:pt modelId="{0924C14B-2D33-E44D-9772-DC13F8DDA455}" type="pres">
      <dgm:prSet presAssocID="{7B4F1F80-A9E3-1149-86AD-D11F87AFC744}" presName="linNode" presStyleCnt="0"/>
      <dgm:spPr/>
    </dgm:pt>
    <dgm:pt modelId="{35E56728-2471-3844-BA80-39FE50924DD4}" type="pres">
      <dgm:prSet presAssocID="{7B4F1F80-A9E3-1149-86AD-D11F87AFC744}" presName="parentShp" presStyleLbl="node1" presStyleIdx="0" presStyleCnt="2">
        <dgm:presLayoutVars>
          <dgm:bulletEnabled val="1"/>
        </dgm:presLayoutVars>
      </dgm:prSet>
      <dgm:spPr/>
    </dgm:pt>
    <dgm:pt modelId="{F3CB5BCA-53D6-D040-B90D-7F0FA5A62CBE}" type="pres">
      <dgm:prSet presAssocID="{7B4F1F80-A9E3-1149-86AD-D11F87AFC744}" presName="childShp" presStyleLbl="bgAccFollowNode1" presStyleIdx="0" presStyleCnt="2">
        <dgm:presLayoutVars>
          <dgm:bulletEnabled val="1"/>
        </dgm:presLayoutVars>
      </dgm:prSet>
      <dgm:spPr>
        <a:prstGeom prst="roundRect">
          <a:avLst/>
        </a:prstGeom>
      </dgm:spPr>
    </dgm:pt>
    <dgm:pt modelId="{CB276C3D-75CA-7A4C-9624-C397F400A9BE}" type="pres">
      <dgm:prSet presAssocID="{7920864D-5996-8F42-8F90-5CE8812CE9DB}" presName="spacing" presStyleCnt="0"/>
      <dgm:spPr/>
    </dgm:pt>
    <dgm:pt modelId="{2CEEC294-2CC2-244B-911C-BC9F235518C5}" type="pres">
      <dgm:prSet presAssocID="{447831B2-D8FB-2540-8850-B39E3E8131AD}" presName="linNode" presStyleCnt="0"/>
      <dgm:spPr/>
    </dgm:pt>
    <dgm:pt modelId="{6062DBD6-B6A7-F048-837A-1306AA1DD98A}" type="pres">
      <dgm:prSet presAssocID="{447831B2-D8FB-2540-8850-B39E3E8131AD}" presName="parentShp" presStyleLbl="node1" presStyleIdx="1" presStyleCnt="2">
        <dgm:presLayoutVars>
          <dgm:bulletEnabled val="1"/>
        </dgm:presLayoutVars>
      </dgm:prSet>
      <dgm:spPr/>
    </dgm:pt>
    <dgm:pt modelId="{6D445F22-9D63-B743-871B-C65B685B050C}" type="pres">
      <dgm:prSet presAssocID="{447831B2-D8FB-2540-8850-B39E3E8131AD}" presName="childShp" presStyleLbl="bgAccFollowNode1" presStyleIdx="1" presStyleCnt="2">
        <dgm:presLayoutVars>
          <dgm:bulletEnabled val="1"/>
        </dgm:presLayoutVars>
      </dgm:prSet>
      <dgm:spPr>
        <a:prstGeom prst="roundRect">
          <a:avLst/>
        </a:prstGeom>
      </dgm:spPr>
    </dgm:pt>
  </dgm:ptLst>
  <dgm:cxnLst>
    <dgm:cxn modelId="{85225329-1F8E-A546-B51A-4AEB9DC46DF4}" srcId="{447831B2-D8FB-2540-8850-B39E3E8131AD}" destId="{5D9B2A1A-A6F2-1346-8F96-F5B374A2A788}" srcOrd="0" destOrd="0" parTransId="{AE9090E4-422A-E843-933C-4F9D8EC1EA80}" sibTransId="{F77D9237-22BF-FD40-A595-25BA16236DEC}"/>
    <dgm:cxn modelId="{C810835D-E68D-D64B-9F95-5038E7EF38A6}" type="presOf" srcId="{5D9B2A1A-A6F2-1346-8F96-F5B374A2A788}" destId="{6D445F22-9D63-B743-871B-C65B685B050C}" srcOrd="0" destOrd="0" presId="urn:microsoft.com/office/officeart/2005/8/layout/vList6"/>
    <dgm:cxn modelId="{63496147-FDDF-724E-AC1B-3C516559D5E2}" srcId="{0311C844-1B01-D047-9C20-A10200F3F9AC}" destId="{7B4F1F80-A9E3-1149-86AD-D11F87AFC744}" srcOrd="0" destOrd="0" parTransId="{A96DC627-23F2-2745-B0CF-BE942590878D}" sibTransId="{7920864D-5996-8F42-8F90-5CE8812CE9DB}"/>
    <dgm:cxn modelId="{6F23DF6F-20C4-BF42-8C42-B58D7DDA92D3}" srcId="{7B4F1F80-A9E3-1149-86AD-D11F87AFC744}" destId="{DABE0FD5-B537-AA4E-B301-849AC03A60B1}" srcOrd="0" destOrd="0" parTransId="{9D416FD3-021A-A64A-AEB4-776F0A9BE4DD}" sibTransId="{81616944-8092-9D45-889E-FB0BF516B56F}"/>
    <dgm:cxn modelId="{E615A3A1-16EB-AE4A-A1AD-A13AA48B19C8}" type="presOf" srcId="{447831B2-D8FB-2540-8850-B39E3E8131AD}" destId="{6062DBD6-B6A7-F048-837A-1306AA1DD98A}" srcOrd="0" destOrd="0" presId="urn:microsoft.com/office/officeart/2005/8/layout/vList6"/>
    <dgm:cxn modelId="{AD85AEA9-F4E4-7E45-8094-00DA99F670F4}" type="presOf" srcId="{0311C844-1B01-D047-9C20-A10200F3F9AC}" destId="{98289D42-8012-794B-8D61-86B91657DCFE}" srcOrd="0" destOrd="0" presId="urn:microsoft.com/office/officeart/2005/8/layout/vList6"/>
    <dgm:cxn modelId="{D441F3B4-4ABC-5A47-B55B-01B06C320C7B}" type="presOf" srcId="{7B4F1F80-A9E3-1149-86AD-D11F87AFC744}" destId="{35E56728-2471-3844-BA80-39FE50924DD4}" srcOrd="0" destOrd="0" presId="urn:microsoft.com/office/officeart/2005/8/layout/vList6"/>
    <dgm:cxn modelId="{30359DE3-6194-2F4B-9BEA-D2C33F877817}" type="presOf" srcId="{DABE0FD5-B537-AA4E-B301-849AC03A60B1}" destId="{F3CB5BCA-53D6-D040-B90D-7F0FA5A62CBE}" srcOrd="0" destOrd="0" presId="urn:microsoft.com/office/officeart/2005/8/layout/vList6"/>
    <dgm:cxn modelId="{010CBBEE-CA44-404F-9C9E-DC5FED4D6C6D}" srcId="{0311C844-1B01-D047-9C20-A10200F3F9AC}" destId="{447831B2-D8FB-2540-8850-B39E3E8131AD}" srcOrd="1" destOrd="0" parTransId="{95DC8797-E324-9E4E-86BA-45CDB405CAD9}" sibTransId="{DA433ECE-F9D9-A642-8BE2-AE6DA8E6FD84}"/>
    <dgm:cxn modelId="{ABE4EDED-2F64-5749-B336-3B76C383D8CF}" type="presParOf" srcId="{98289D42-8012-794B-8D61-86B91657DCFE}" destId="{0924C14B-2D33-E44D-9772-DC13F8DDA455}" srcOrd="0" destOrd="0" presId="urn:microsoft.com/office/officeart/2005/8/layout/vList6"/>
    <dgm:cxn modelId="{8A9B9C51-B812-9E42-801A-05765F016E60}" type="presParOf" srcId="{0924C14B-2D33-E44D-9772-DC13F8DDA455}" destId="{35E56728-2471-3844-BA80-39FE50924DD4}" srcOrd="0" destOrd="0" presId="urn:microsoft.com/office/officeart/2005/8/layout/vList6"/>
    <dgm:cxn modelId="{1D572CCD-F2B5-DF46-8676-B297B6D95AA8}" type="presParOf" srcId="{0924C14B-2D33-E44D-9772-DC13F8DDA455}" destId="{F3CB5BCA-53D6-D040-B90D-7F0FA5A62CBE}" srcOrd="1" destOrd="0" presId="urn:microsoft.com/office/officeart/2005/8/layout/vList6"/>
    <dgm:cxn modelId="{49FBC999-C0BB-5743-8E3C-7A0EC4A6B22B}" type="presParOf" srcId="{98289D42-8012-794B-8D61-86B91657DCFE}" destId="{CB276C3D-75CA-7A4C-9624-C397F400A9BE}" srcOrd="1" destOrd="0" presId="urn:microsoft.com/office/officeart/2005/8/layout/vList6"/>
    <dgm:cxn modelId="{521092AB-E0B1-B44D-96B3-99D4558D1A46}" type="presParOf" srcId="{98289D42-8012-794B-8D61-86B91657DCFE}" destId="{2CEEC294-2CC2-244B-911C-BC9F235518C5}" srcOrd="2" destOrd="0" presId="urn:microsoft.com/office/officeart/2005/8/layout/vList6"/>
    <dgm:cxn modelId="{2FAAAD3D-B8DA-344B-808C-CE0E15837378}" type="presParOf" srcId="{2CEEC294-2CC2-244B-911C-BC9F235518C5}" destId="{6062DBD6-B6A7-F048-837A-1306AA1DD98A}" srcOrd="0" destOrd="0" presId="urn:microsoft.com/office/officeart/2005/8/layout/vList6"/>
    <dgm:cxn modelId="{91DDB69A-9954-864E-BC09-14844E700C36}" type="presParOf" srcId="{2CEEC294-2CC2-244B-911C-BC9F235518C5}" destId="{6D445F22-9D63-B743-871B-C65B685B050C}"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A77E-30B4-48FD-9C10-4B0D16A6EF93}">
      <dsp:nvSpPr>
        <dsp:cNvPr id="0" name=""/>
        <dsp:cNvSpPr/>
      </dsp:nvSpPr>
      <dsp:spPr>
        <a:xfrm>
          <a:off x="1784304" y="1083"/>
          <a:ext cx="1890000" cy="5213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Temp. &gt; 100 C therefore </a:t>
          </a:r>
          <a:r>
            <a:rPr lang="en-US" sz="1500" kern="1200" dirty="0">
              <a:solidFill>
                <a:srgbClr val="FF0000"/>
              </a:solidFill>
            </a:rPr>
            <a:t>spores killed.</a:t>
          </a:r>
        </a:p>
      </dsp:txBody>
      <dsp:txXfrm>
        <a:off x="1784304" y="1083"/>
        <a:ext cx="1890000" cy="521374"/>
      </dsp:txXfrm>
    </dsp:sp>
    <dsp:sp modelId="{9699A547-C6C3-40DD-B2F5-1049194EC8B4}">
      <dsp:nvSpPr>
        <dsp:cNvPr id="0" name=""/>
        <dsp:cNvSpPr/>
      </dsp:nvSpPr>
      <dsp:spPr>
        <a:xfrm>
          <a:off x="1784304" y="548527"/>
          <a:ext cx="1890000" cy="521374"/>
        </a:xfrm>
        <a:prstGeom prst="rect">
          <a:avLst/>
        </a:prstGeom>
        <a:solidFill>
          <a:schemeClr val="accent4">
            <a:hueOff val="548478"/>
            <a:satOff val="2377"/>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Condensation of steam </a:t>
          </a:r>
          <a:r>
            <a:rPr lang="en-US" sz="1500" kern="1200" dirty="0">
              <a:solidFill>
                <a:srgbClr val="FF0000"/>
              </a:solidFill>
            </a:rPr>
            <a:t>generates</a:t>
          </a:r>
          <a:r>
            <a:rPr lang="en-US" sz="1500" kern="1200" dirty="0"/>
            <a:t> </a:t>
          </a:r>
          <a:r>
            <a:rPr lang="en-US" sz="1500" kern="1200" dirty="0">
              <a:solidFill>
                <a:srgbClr val="FF0000"/>
              </a:solidFill>
            </a:rPr>
            <a:t>extra</a:t>
          </a:r>
          <a:r>
            <a:rPr lang="en-US" sz="1500" kern="1200" dirty="0"/>
            <a:t> </a:t>
          </a:r>
          <a:r>
            <a:rPr lang="en-US" sz="1500" kern="1200" dirty="0">
              <a:solidFill>
                <a:srgbClr val="FF0000"/>
              </a:solidFill>
            </a:rPr>
            <a:t>heat</a:t>
          </a:r>
          <a:r>
            <a:rPr lang="en-US" sz="1500" kern="1200" dirty="0"/>
            <a:t>.</a:t>
          </a:r>
        </a:p>
      </dsp:txBody>
      <dsp:txXfrm>
        <a:off x="1784304" y="548527"/>
        <a:ext cx="1890000" cy="521374"/>
      </dsp:txXfrm>
    </dsp:sp>
    <dsp:sp modelId="{E9A2DF15-7F78-4207-95D5-77FE847B49E7}">
      <dsp:nvSpPr>
        <dsp:cNvPr id="0" name=""/>
        <dsp:cNvSpPr/>
      </dsp:nvSpPr>
      <dsp:spPr>
        <a:xfrm>
          <a:off x="1019304" y="1095970"/>
          <a:ext cx="3420000" cy="521374"/>
        </a:xfrm>
        <a:prstGeom prst="rect">
          <a:avLst/>
        </a:prstGeom>
        <a:solidFill>
          <a:schemeClr val="accent4">
            <a:hueOff val="1096956"/>
            <a:satOff val="4755"/>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The condensation also allows the steam to </a:t>
          </a:r>
          <a:r>
            <a:rPr lang="en-US" sz="1500" kern="1200" dirty="0">
              <a:solidFill>
                <a:srgbClr val="FF0000"/>
              </a:solidFill>
            </a:rPr>
            <a:t>penetrate</a:t>
          </a:r>
          <a:r>
            <a:rPr lang="en-US" sz="1500" kern="1200" dirty="0"/>
            <a:t> rapidly into porous materials.</a:t>
          </a:r>
        </a:p>
      </dsp:txBody>
      <dsp:txXfrm>
        <a:off x="1019304" y="1095970"/>
        <a:ext cx="3420000" cy="521374"/>
      </dsp:txXfrm>
    </dsp:sp>
    <dsp:sp modelId="{4EA7CF1C-9A7E-4087-9D89-423862B0452E}">
      <dsp:nvSpPr>
        <dsp:cNvPr id="0" name=""/>
        <dsp:cNvSpPr/>
      </dsp:nvSpPr>
      <dsp:spPr>
        <a:xfrm>
          <a:off x="704304" y="1643414"/>
          <a:ext cx="4050000" cy="521374"/>
        </a:xfrm>
        <a:prstGeom prst="rect">
          <a:avLst/>
        </a:prstGeom>
        <a:solidFill>
          <a:schemeClr val="accent4">
            <a:hueOff val="1645434"/>
            <a:satOff val="7132"/>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i="1" kern="1200"/>
            <a:t>Note: for all invasive procedures at operating room or clinics, autoclavable equipments should be used. </a:t>
          </a:r>
          <a:endParaRPr lang="en-US" sz="1500" kern="1200"/>
        </a:p>
      </dsp:txBody>
      <dsp:txXfrm>
        <a:off x="704304" y="1643414"/>
        <a:ext cx="4050000" cy="5213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25BEC-A270-DA41-A9FB-A20653224F44}">
      <dsp:nvSpPr>
        <dsp:cNvPr id="0" name=""/>
        <dsp:cNvSpPr/>
      </dsp:nvSpPr>
      <dsp:spPr>
        <a:xfrm>
          <a:off x="3965787" y="0"/>
          <a:ext cx="5948681" cy="515144"/>
        </a:xfrm>
        <a:prstGeom prst="round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a:ea typeface="+mn-ea"/>
            </a:rPr>
            <a:t>Gluteraldehyde</a:t>
          </a:r>
          <a:r>
            <a:rPr lang="en-US" sz="2100" kern="1200" dirty="0">
              <a:ea typeface="+mn-ea"/>
            </a:rPr>
            <a:t> 2% (</a:t>
          </a:r>
          <a:r>
            <a:rPr lang="en-US" sz="2100" kern="1200" dirty="0" err="1">
              <a:ea typeface="+mn-ea"/>
            </a:rPr>
            <a:t>Cidex</a:t>
          </a:r>
          <a:r>
            <a:rPr lang="en-US" sz="2100" kern="1200" dirty="0">
              <a:ea typeface="+mn-ea"/>
            </a:rPr>
            <a:t>), sub-atmospheric steam</a:t>
          </a:r>
          <a:endParaRPr lang="en-US" sz="2100" kern="1200" dirty="0"/>
        </a:p>
      </dsp:txBody>
      <dsp:txXfrm>
        <a:off x="3990934" y="25147"/>
        <a:ext cx="5898387" cy="464850"/>
      </dsp:txXfrm>
    </dsp:sp>
    <dsp:sp modelId="{BD8D603D-0394-A749-8348-2E038A29AAF3}">
      <dsp:nvSpPr>
        <dsp:cNvPr id="0" name=""/>
        <dsp:cNvSpPr/>
      </dsp:nvSpPr>
      <dsp:spPr>
        <a:xfrm>
          <a:off x="0" y="0"/>
          <a:ext cx="3965787" cy="5151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Endoscopes</a:t>
          </a:r>
        </a:p>
      </dsp:txBody>
      <dsp:txXfrm>
        <a:off x="25147" y="25147"/>
        <a:ext cx="3915493" cy="4648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62EB3-2967-1949-AAAA-C1BB13F4D3F3}">
      <dsp:nvSpPr>
        <dsp:cNvPr id="0" name=""/>
        <dsp:cNvSpPr/>
      </dsp:nvSpPr>
      <dsp:spPr>
        <a:xfrm>
          <a:off x="3965788" y="0"/>
          <a:ext cx="5948682" cy="541340"/>
        </a:xfrm>
        <a:prstGeom prst="round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ea typeface="+mn-ea"/>
            </a:rPr>
            <a:t>70% Alcohol                 </a:t>
          </a:r>
          <a:endParaRPr lang="en-US" sz="2400" kern="1200" dirty="0"/>
        </a:p>
      </dsp:txBody>
      <dsp:txXfrm>
        <a:off x="3992214" y="26426"/>
        <a:ext cx="5895830" cy="488488"/>
      </dsp:txXfrm>
    </dsp:sp>
    <dsp:sp modelId="{77C6E4AD-5B64-FE44-B641-989F7E44C595}">
      <dsp:nvSpPr>
        <dsp:cNvPr id="0" name=""/>
        <dsp:cNvSpPr/>
      </dsp:nvSpPr>
      <dsp:spPr>
        <a:xfrm>
          <a:off x="0" y="0"/>
          <a:ext cx="3965788" cy="5413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Thermometers</a:t>
          </a:r>
        </a:p>
      </dsp:txBody>
      <dsp:txXfrm>
        <a:off x="26426" y="26426"/>
        <a:ext cx="3912936" cy="488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AF260-7C5A-4D55-B7D7-04404A589FED}">
      <dsp:nvSpPr>
        <dsp:cNvPr id="0" name=""/>
        <dsp:cNvSpPr/>
      </dsp:nvSpPr>
      <dsp:spPr>
        <a:xfrm>
          <a:off x="-4762334" y="-729948"/>
          <a:ext cx="5672386" cy="5672386"/>
        </a:xfrm>
        <a:prstGeom prst="blockArc">
          <a:avLst>
            <a:gd name="adj1" fmla="val 18900000"/>
            <a:gd name="adj2" fmla="val 2700000"/>
            <a:gd name="adj3" fmla="val 38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DE9A08-D861-4C7B-9B8A-DD8080E5CF07}">
      <dsp:nvSpPr>
        <dsp:cNvPr id="0" name=""/>
        <dsp:cNvSpPr/>
      </dsp:nvSpPr>
      <dsp:spPr>
        <a:xfrm>
          <a:off x="585294" y="421249"/>
          <a:ext cx="5323071" cy="8424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33"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1</a:t>
          </a:r>
          <a:r>
            <a:rPr lang="en-US" sz="1600" b="1" kern="1200" dirty="0"/>
            <a:t>. Physical method: </a:t>
          </a:r>
          <a:r>
            <a:rPr lang="en-US" sz="1600" kern="1200" dirty="0"/>
            <a:t>use of thermocouple to measure accurately the temperature.</a:t>
          </a:r>
        </a:p>
      </dsp:txBody>
      <dsp:txXfrm>
        <a:off x="585294" y="421249"/>
        <a:ext cx="5323071" cy="842498"/>
      </dsp:txXfrm>
    </dsp:sp>
    <dsp:sp modelId="{42906AAB-FB20-4051-B03D-D9A0CAA61C08}">
      <dsp:nvSpPr>
        <dsp:cNvPr id="0" name=""/>
        <dsp:cNvSpPr/>
      </dsp:nvSpPr>
      <dsp:spPr>
        <a:xfrm>
          <a:off x="58732" y="315936"/>
          <a:ext cx="1053122" cy="105312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F87ACC-984E-45BA-9F59-AEDE9EE3490F}">
      <dsp:nvSpPr>
        <dsp:cNvPr id="0" name=""/>
        <dsp:cNvSpPr/>
      </dsp:nvSpPr>
      <dsp:spPr>
        <a:xfrm>
          <a:off x="891542" y="1684996"/>
          <a:ext cx="5016823" cy="8424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33" tIns="30480" rIns="30480" bIns="30480" numCol="1" spcCol="1270" anchor="t" anchorCtr="0">
          <a:noAutofit/>
        </a:bodyPr>
        <a:lstStyle/>
        <a:p>
          <a:pPr marL="0" lvl="0" indent="0" algn="l" defTabSz="577850">
            <a:lnSpc>
              <a:spcPct val="90000"/>
            </a:lnSpc>
            <a:spcBef>
              <a:spcPct val="0"/>
            </a:spcBef>
            <a:spcAft>
              <a:spcPct val="35000"/>
            </a:spcAft>
            <a:buNone/>
          </a:pPr>
          <a:r>
            <a:rPr lang="en-US" sz="1300" kern="1200" dirty="0"/>
            <a:t>2. </a:t>
          </a:r>
          <a:r>
            <a:rPr lang="en-US" sz="1300" b="1" kern="1200" dirty="0"/>
            <a:t>Chemical method:</a:t>
          </a:r>
          <a:r>
            <a:rPr lang="en-US" sz="1300" kern="1200" dirty="0"/>
            <a:t> it consists of heat sensitive chemical that changes color at the right temperature and exposure time. </a:t>
          </a:r>
          <a:r>
            <a:rPr lang="en-US" sz="1300" kern="1200" dirty="0" err="1"/>
            <a:t>e.g</a:t>
          </a:r>
          <a:r>
            <a:rPr lang="en-US" sz="1300" kern="1200" dirty="0"/>
            <a:t>:  </a:t>
          </a:r>
        </a:p>
        <a:p>
          <a:pPr marL="114300" lvl="1" indent="-114300" algn="l" defTabSz="533400">
            <a:lnSpc>
              <a:spcPct val="90000"/>
            </a:lnSpc>
            <a:spcBef>
              <a:spcPct val="0"/>
            </a:spcBef>
            <a:spcAft>
              <a:spcPct val="15000"/>
            </a:spcAft>
            <a:buChar char="•"/>
          </a:pPr>
          <a:r>
            <a:rPr lang="en-US" sz="1200" kern="1200" dirty="0"/>
            <a:t>a)-  Autoclave tape</a:t>
          </a:r>
        </a:p>
        <a:p>
          <a:pPr marL="228600" lvl="2" indent="-114300" algn="l" defTabSz="533400">
            <a:lnSpc>
              <a:spcPct val="90000"/>
            </a:lnSpc>
            <a:spcBef>
              <a:spcPct val="0"/>
            </a:spcBef>
            <a:spcAft>
              <a:spcPct val="15000"/>
            </a:spcAft>
            <a:buChar char="•"/>
          </a:pPr>
          <a:r>
            <a:rPr lang="en-US" sz="1200" kern="1200" dirty="0"/>
            <a:t>b)- Browne’s tube.</a:t>
          </a:r>
        </a:p>
      </dsp:txBody>
      <dsp:txXfrm>
        <a:off x="891542" y="1684996"/>
        <a:ext cx="5016823" cy="842498"/>
      </dsp:txXfrm>
    </dsp:sp>
    <dsp:sp modelId="{C128573C-CD22-423A-83FF-AC61A570A0EF}">
      <dsp:nvSpPr>
        <dsp:cNvPr id="0" name=""/>
        <dsp:cNvSpPr/>
      </dsp:nvSpPr>
      <dsp:spPr>
        <a:xfrm>
          <a:off x="364980" y="1579683"/>
          <a:ext cx="1053122" cy="105312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46FF4B-F775-4AA7-9C7D-6882EE905151}">
      <dsp:nvSpPr>
        <dsp:cNvPr id="0" name=""/>
        <dsp:cNvSpPr/>
      </dsp:nvSpPr>
      <dsp:spPr>
        <a:xfrm>
          <a:off x="585294" y="2948743"/>
          <a:ext cx="5323071" cy="8424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733"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3. </a:t>
          </a:r>
          <a:r>
            <a:rPr lang="en-US" sz="1600" b="1" kern="1200" dirty="0"/>
            <a:t>Biological</a:t>
          </a:r>
          <a:r>
            <a:rPr lang="en-US" sz="1600" kern="1200" dirty="0"/>
            <a:t> </a:t>
          </a:r>
          <a:r>
            <a:rPr lang="en-US" sz="1600" b="1" kern="1200" dirty="0"/>
            <a:t>method</a:t>
          </a:r>
          <a:r>
            <a:rPr lang="en-US" sz="1600" kern="1200" dirty="0"/>
            <a:t>:  where a </a:t>
          </a:r>
          <a:r>
            <a:rPr lang="en-US" sz="1600" b="1" kern="1200" dirty="0"/>
            <a:t>spore</a:t>
          </a:r>
          <a:r>
            <a:rPr lang="en-US" sz="1600" kern="1200" dirty="0"/>
            <a:t>-bearing organism is added during the sterilization process and then cultured later to ensure that it has been killed</a:t>
          </a:r>
          <a:r>
            <a:rPr lang="en-US" sz="1600" b="1" kern="1200" dirty="0"/>
            <a:t>.</a:t>
          </a:r>
          <a:endParaRPr lang="en-US" sz="1600" kern="1200" dirty="0"/>
        </a:p>
      </dsp:txBody>
      <dsp:txXfrm>
        <a:off x="585294" y="2948743"/>
        <a:ext cx="5323071" cy="842498"/>
      </dsp:txXfrm>
    </dsp:sp>
    <dsp:sp modelId="{77DD2C3B-48D0-4AAD-B5B3-49456597489A}">
      <dsp:nvSpPr>
        <dsp:cNvPr id="0" name=""/>
        <dsp:cNvSpPr/>
      </dsp:nvSpPr>
      <dsp:spPr>
        <a:xfrm>
          <a:off x="58732" y="2843430"/>
          <a:ext cx="1053122" cy="105312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875AC-AE8F-4D97-AAA5-FA501482935D}">
      <dsp:nvSpPr>
        <dsp:cNvPr id="0" name=""/>
        <dsp:cNvSpPr/>
      </dsp:nvSpPr>
      <dsp:spPr>
        <a:xfrm>
          <a:off x="0" y="11138"/>
          <a:ext cx="6249027"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Used heat at temperatures sufficient to inactivate harmful  organism in </a:t>
          </a:r>
          <a:r>
            <a:rPr lang="en-US" sz="1400" u="sng" kern="1200"/>
            <a:t>milk</a:t>
          </a:r>
          <a:r>
            <a:rPr lang="en-US" sz="1400" kern="1200"/>
            <a:t>.   The temperatures  of sterilization is </a:t>
          </a:r>
          <a:r>
            <a:rPr lang="en-US" sz="1400" u="sng" kern="1200"/>
            <a:t>not  achieved </a:t>
          </a:r>
          <a:r>
            <a:rPr lang="en-US" sz="1400" kern="1200"/>
            <a:t>.  </a:t>
          </a:r>
        </a:p>
      </dsp:txBody>
      <dsp:txXfrm>
        <a:off x="31984" y="43122"/>
        <a:ext cx="6185059" cy="591232"/>
      </dsp:txXfrm>
    </dsp:sp>
    <dsp:sp modelId="{CE5A6BEB-1BB3-442E-9584-C40CFD203928}">
      <dsp:nvSpPr>
        <dsp:cNvPr id="0" name=""/>
        <dsp:cNvSpPr/>
      </dsp:nvSpPr>
      <dsp:spPr>
        <a:xfrm>
          <a:off x="0" y="767138"/>
          <a:ext cx="6249027"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Temperature may be</a:t>
          </a:r>
        </a:p>
      </dsp:txBody>
      <dsp:txXfrm>
        <a:off x="31984" y="799122"/>
        <a:ext cx="6185059" cy="591232"/>
      </dsp:txXfrm>
    </dsp:sp>
    <dsp:sp modelId="{4438C9EE-31ED-48B9-B74C-A506440C9921}">
      <dsp:nvSpPr>
        <dsp:cNvPr id="0" name=""/>
        <dsp:cNvSpPr/>
      </dsp:nvSpPr>
      <dsp:spPr>
        <a:xfrm>
          <a:off x="0" y="1523138"/>
          <a:ext cx="6249027"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dirty="0"/>
            <a:t>74°C,  for 3-5 seconds</a:t>
          </a:r>
          <a:r>
            <a:rPr lang="en-US" sz="1400" kern="1200" dirty="0"/>
            <a:t>. ( </a:t>
          </a:r>
          <a:r>
            <a:rPr lang="en-US" sz="1400" kern="1200" dirty="0">
              <a:solidFill>
                <a:srgbClr val="FF0000"/>
              </a:solidFill>
            </a:rPr>
            <a:t>Flash  methods </a:t>
          </a:r>
          <a:r>
            <a:rPr lang="en-US" sz="1400" kern="1200" dirty="0"/>
            <a:t>)</a:t>
          </a:r>
        </a:p>
      </dsp:txBody>
      <dsp:txXfrm>
        <a:off x="31984" y="1555122"/>
        <a:ext cx="6185059" cy="591232"/>
      </dsp:txXfrm>
    </dsp:sp>
    <dsp:sp modelId="{D27035F0-52BA-47D0-A94F-7F0C8F6C633B}">
      <dsp:nvSpPr>
        <dsp:cNvPr id="0" name=""/>
        <dsp:cNvSpPr/>
      </dsp:nvSpPr>
      <dsp:spPr>
        <a:xfrm>
          <a:off x="0" y="2279138"/>
          <a:ext cx="6249027"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62°C for 30 minutes. ( </a:t>
          </a:r>
          <a:r>
            <a:rPr lang="en-US" sz="1400" kern="1200" dirty="0">
              <a:solidFill>
                <a:srgbClr val="FF0000"/>
              </a:solidFill>
            </a:rPr>
            <a:t>Conventional method </a:t>
          </a:r>
          <a:r>
            <a:rPr lang="en-US" sz="1400" kern="1200" dirty="0"/>
            <a:t>).</a:t>
          </a:r>
        </a:p>
      </dsp:txBody>
      <dsp:txXfrm>
        <a:off x="31984" y="2311122"/>
        <a:ext cx="6185059" cy="591232"/>
      </dsp:txXfrm>
    </dsp:sp>
    <dsp:sp modelId="{269FC343-7EB1-4D23-AFB5-72D9FB78D567}">
      <dsp:nvSpPr>
        <dsp:cNvPr id="0" name=""/>
        <dsp:cNvSpPr/>
      </dsp:nvSpPr>
      <dsp:spPr>
        <a:xfrm>
          <a:off x="0" y="3035138"/>
          <a:ext cx="6249027"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Why do we pasteurize foods? </a:t>
          </a:r>
        </a:p>
        <a:p>
          <a:pPr marL="0" lvl="0" indent="0" algn="l" defTabSz="622300">
            <a:lnSpc>
              <a:spcPct val="90000"/>
            </a:lnSpc>
            <a:spcBef>
              <a:spcPct val="0"/>
            </a:spcBef>
            <a:spcAft>
              <a:spcPct val="35000"/>
            </a:spcAft>
            <a:buNone/>
          </a:pPr>
          <a:r>
            <a:rPr lang="en-US" sz="1400" kern="1200" dirty="0"/>
            <a:t>To prevent </a:t>
          </a:r>
          <a:r>
            <a:rPr lang="en-US" sz="1400" kern="1200" dirty="0">
              <a:ea typeface="+mn-ea"/>
            </a:rPr>
            <a:t>transmission of zoonotic diseases to humans, </a:t>
          </a:r>
          <a:r>
            <a:rPr lang="en-US" sz="1400" kern="1200" dirty="0"/>
            <a:t>like :</a:t>
          </a:r>
        </a:p>
      </dsp:txBody>
      <dsp:txXfrm>
        <a:off x="31984" y="3067122"/>
        <a:ext cx="6185059" cy="591232"/>
      </dsp:txXfrm>
    </dsp:sp>
    <dsp:sp modelId="{01D727F5-1A0A-491E-8314-4DEC49E76F4A}">
      <dsp:nvSpPr>
        <dsp:cNvPr id="0" name=""/>
        <dsp:cNvSpPr/>
      </dsp:nvSpPr>
      <dsp:spPr>
        <a:xfrm>
          <a:off x="0" y="3690338"/>
          <a:ext cx="6249027" cy="95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407"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Typhoid fever</a:t>
          </a:r>
        </a:p>
        <a:p>
          <a:pPr marL="114300" lvl="1" indent="-114300" algn="l" defTabSz="622300">
            <a:lnSpc>
              <a:spcPct val="90000"/>
            </a:lnSpc>
            <a:spcBef>
              <a:spcPct val="0"/>
            </a:spcBef>
            <a:spcAft>
              <a:spcPct val="20000"/>
            </a:spcAft>
            <a:buChar char="•"/>
          </a:pPr>
          <a:r>
            <a:rPr lang="en-US" sz="1400" kern="1200" dirty="0"/>
            <a:t>Brucellosis</a:t>
          </a:r>
        </a:p>
        <a:p>
          <a:pPr marL="114300" lvl="1" indent="-114300" algn="l" defTabSz="622300">
            <a:lnSpc>
              <a:spcPct val="90000"/>
            </a:lnSpc>
            <a:spcBef>
              <a:spcPct val="0"/>
            </a:spcBef>
            <a:spcAft>
              <a:spcPct val="20000"/>
            </a:spcAft>
            <a:buChar char="•"/>
          </a:pPr>
          <a:r>
            <a:rPr lang="en-US" sz="1400" kern="1200" dirty="0"/>
            <a:t>Tuberculosis</a:t>
          </a:r>
        </a:p>
        <a:p>
          <a:pPr marL="114300" lvl="1" indent="-114300" algn="l" defTabSz="622300">
            <a:lnSpc>
              <a:spcPct val="90000"/>
            </a:lnSpc>
            <a:spcBef>
              <a:spcPct val="0"/>
            </a:spcBef>
            <a:spcAft>
              <a:spcPct val="20000"/>
            </a:spcAft>
            <a:buChar char="•"/>
          </a:pPr>
          <a:r>
            <a:rPr lang="en-US" sz="1400" kern="1200" dirty="0"/>
            <a:t>Q fever</a:t>
          </a:r>
        </a:p>
      </dsp:txBody>
      <dsp:txXfrm>
        <a:off x="0" y="3690338"/>
        <a:ext cx="6249027" cy="959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DAC76-10B9-4399-A907-581487DD9893}">
      <dsp:nvSpPr>
        <dsp:cNvPr id="0" name=""/>
        <dsp:cNvSpPr/>
      </dsp:nvSpPr>
      <dsp:spPr>
        <a:xfrm>
          <a:off x="0" y="0"/>
          <a:ext cx="3183369"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quite common  especially in domestic circumstances.</a:t>
          </a:r>
        </a:p>
      </dsp:txBody>
      <dsp:txXfrm>
        <a:off x="67110" y="67110"/>
        <a:ext cx="3049149" cy="1240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21662-8B76-BB40-8CEC-4FD920C30BD9}">
      <dsp:nvSpPr>
        <dsp:cNvPr id="0" name=""/>
        <dsp:cNvSpPr/>
      </dsp:nvSpPr>
      <dsp:spPr>
        <a:xfrm>
          <a:off x="3572" y="274231"/>
          <a:ext cx="3929213" cy="49332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UV Light</a:t>
          </a:r>
        </a:p>
      </dsp:txBody>
      <dsp:txXfrm>
        <a:off x="3572" y="274231"/>
        <a:ext cx="3929213" cy="493322"/>
      </dsp:txXfrm>
    </dsp:sp>
    <dsp:sp modelId="{65A0C2F9-5700-AE48-8395-07B46F69442E}">
      <dsp:nvSpPr>
        <dsp:cNvPr id="0" name=""/>
        <dsp:cNvSpPr/>
      </dsp:nvSpPr>
      <dsp:spPr>
        <a:xfrm>
          <a:off x="4436" y="909267"/>
          <a:ext cx="3927485" cy="35281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altLang="zh-CN" sz="2500" kern="1200" dirty="0">
              <a:ea typeface="SimSun" charset="-122"/>
            </a:rPr>
            <a:t>Has limited sterilizing power because of poor penetration into most materials. Generally used in irradiation of air in certain areas such as operating rooms and </a:t>
          </a:r>
          <a:r>
            <a:rPr lang="en-US" altLang="zh-CN" sz="2500" kern="1200" dirty="0">
              <a:solidFill>
                <a:srgbClr val="FF0000"/>
              </a:solidFill>
              <a:ea typeface="SimSun" charset="-122"/>
            </a:rPr>
            <a:t>tuberculosis</a:t>
          </a:r>
          <a:r>
            <a:rPr lang="en-US" altLang="zh-CN" sz="2500" kern="1200" dirty="0">
              <a:ea typeface="SimSun" charset="-122"/>
            </a:rPr>
            <a:t> labs.</a:t>
          </a:r>
          <a:endParaRPr lang="en-US" sz="2500" kern="1200" dirty="0"/>
        </a:p>
      </dsp:txBody>
      <dsp:txXfrm>
        <a:off x="4436" y="909267"/>
        <a:ext cx="3927485" cy="3528196"/>
      </dsp:txXfrm>
    </dsp:sp>
    <dsp:sp modelId="{94E8503C-6E13-4A48-AFCB-C22C797DA5C2}">
      <dsp:nvSpPr>
        <dsp:cNvPr id="0" name=""/>
        <dsp:cNvSpPr/>
      </dsp:nvSpPr>
      <dsp:spPr>
        <a:xfrm>
          <a:off x="4482634" y="274231"/>
          <a:ext cx="3927485" cy="49332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Ionizing Radiation</a:t>
          </a:r>
        </a:p>
      </dsp:txBody>
      <dsp:txXfrm>
        <a:off x="4482634" y="274231"/>
        <a:ext cx="3927485" cy="493322"/>
      </dsp:txXfrm>
    </dsp:sp>
    <dsp:sp modelId="{CC29159A-8092-6E4A-8311-2C08BD5A19A9}">
      <dsp:nvSpPr>
        <dsp:cNvPr id="0" name=""/>
        <dsp:cNvSpPr/>
      </dsp:nvSpPr>
      <dsp:spPr>
        <a:xfrm>
          <a:off x="4482634" y="928445"/>
          <a:ext cx="3927485" cy="352819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altLang="zh-CN" sz="2500" kern="1200" dirty="0">
              <a:ea typeface="SimSun" charset="-122"/>
            </a:rPr>
            <a:t>e.g. </a:t>
          </a:r>
          <a:r>
            <a:rPr lang="en-US" altLang="zh-CN" sz="2500" i="1" kern="1200" dirty="0">
              <a:solidFill>
                <a:srgbClr val="FF0000"/>
              </a:solidFill>
              <a:ea typeface="SimSun" charset="-122"/>
            </a:rPr>
            <a:t>Gamma radiation</a:t>
          </a:r>
          <a:r>
            <a:rPr lang="en-US" altLang="zh-CN" sz="2500" kern="1200" dirty="0">
              <a:ea typeface="SimSun" charset="-122"/>
            </a:rPr>
            <a:t>: has greater energy than U.V. light, therefore more effective. Used mainly in industrial facilities e.g. </a:t>
          </a:r>
          <a:r>
            <a:rPr lang="en-US" altLang="zh-CN" sz="2500" i="1" kern="1200" dirty="0">
              <a:solidFill>
                <a:schemeClr val="tx1"/>
              </a:solidFill>
              <a:ea typeface="SimSun" charset="-122"/>
            </a:rPr>
            <a:t>sterilization of disposable plastic syringes, gloves, specimens containers and Petri dishes.</a:t>
          </a:r>
          <a:endParaRPr lang="en-US" sz="2500" i="1" kern="1200" dirty="0">
            <a:solidFill>
              <a:schemeClr val="tx1"/>
            </a:solidFill>
          </a:endParaRPr>
        </a:p>
      </dsp:txBody>
      <dsp:txXfrm>
        <a:off x="4482634" y="928445"/>
        <a:ext cx="3927485" cy="35281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104F7-D6E0-E948-96F4-2C28F1928148}">
      <dsp:nvSpPr>
        <dsp:cNvPr id="0" name=""/>
        <dsp:cNvSpPr/>
      </dsp:nvSpPr>
      <dsp:spPr>
        <a:xfrm>
          <a:off x="1441357" y="2812826"/>
          <a:ext cx="2286876" cy="11434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Chemical Methods</a:t>
          </a:r>
        </a:p>
      </dsp:txBody>
      <dsp:txXfrm>
        <a:off x="1474847" y="2846316"/>
        <a:ext cx="2219896" cy="1076458"/>
      </dsp:txXfrm>
    </dsp:sp>
    <dsp:sp modelId="{73012B0A-B26E-124E-AE00-9F1F6D84846D}">
      <dsp:nvSpPr>
        <dsp:cNvPr id="0" name=""/>
        <dsp:cNvSpPr/>
      </dsp:nvSpPr>
      <dsp:spPr>
        <a:xfrm rot="18340034">
          <a:off x="3401192" y="2728678"/>
          <a:ext cx="1568834" cy="37185"/>
        </a:xfrm>
        <a:custGeom>
          <a:avLst/>
          <a:gdLst/>
          <a:ahLst/>
          <a:cxnLst/>
          <a:rect l="0" t="0" r="0" b="0"/>
          <a:pathLst>
            <a:path>
              <a:moveTo>
                <a:pt x="0" y="18592"/>
              </a:moveTo>
              <a:lnTo>
                <a:pt x="1568834" y="1859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6388" y="2708050"/>
        <a:ext cx="78441" cy="78441"/>
      </dsp:txXfrm>
    </dsp:sp>
    <dsp:sp modelId="{8A2FFD15-8F6F-E748-BC87-B0FF8C8C7976}">
      <dsp:nvSpPr>
        <dsp:cNvPr id="0" name=""/>
        <dsp:cNvSpPr/>
      </dsp:nvSpPr>
      <dsp:spPr>
        <a:xfrm>
          <a:off x="4642984" y="1238199"/>
          <a:ext cx="2539668" cy="17435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ea typeface="SimSun" charset="-122"/>
            </a:rPr>
            <a:t>Some strong chemical substances may be used to achieve sterilization (kill spores) e.g. </a:t>
          </a:r>
          <a:r>
            <a:rPr lang="en-US" altLang="zh-CN" sz="1400" kern="1200" dirty="0" err="1">
              <a:solidFill>
                <a:srgbClr val="FF0000"/>
              </a:solidFill>
              <a:ea typeface="SimSun" charset="-122"/>
            </a:rPr>
            <a:t>Gluteraldehyde</a:t>
          </a:r>
          <a:r>
            <a:rPr lang="en-US" altLang="zh-CN" sz="1400" kern="1200" dirty="0">
              <a:ea typeface="SimSun" charset="-122"/>
            </a:rPr>
            <a:t> and </a:t>
          </a:r>
          <a:r>
            <a:rPr lang="en-US" altLang="zh-CN" sz="1400" kern="1200" dirty="0">
              <a:solidFill>
                <a:srgbClr val="FF0000"/>
              </a:solidFill>
              <a:ea typeface="SimSun" charset="-122"/>
            </a:rPr>
            <a:t>Ethylene oxide. Used for heat sensitive equipment </a:t>
          </a:r>
          <a:r>
            <a:rPr lang="en-US" altLang="zh-CN" sz="1400" b="0" kern="1200" noProof="0" dirty="0">
              <a:solidFill>
                <a:srgbClr val="FF0000"/>
              </a:solidFill>
              <a:ea typeface="SimSun" charset="-122"/>
            </a:rPr>
            <a:t>and materials </a:t>
          </a:r>
          <a:r>
            <a:rPr lang="en-US" altLang="zh-CN" sz="1400" kern="1200" dirty="0">
              <a:ea typeface="SimSun" charset="-122"/>
            </a:rPr>
            <a:t>e.g. lensed endoscopes and plastics.</a:t>
          </a:r>
          <a:r>
            <a:rPr lang="en-US" altLang="zh-CN" sz="1400" kern="1200" dirty="0">
              <a:solidFill>
                <a:srgbClr val="FFFF00"/>
              </a:solidFill>
              <a:ea typeface="SimSun" charset="-122"/>
            </a:rPr>
            <a:t> </a:t>
          </a:r>
          <a:endParaRPr lang="en-US" sz="1400" kern="1200" dirty="0"/>
        </a:p>
      </dsp:txBody>
      <dsp:txXfrm>
        <a:off x="4694052" y="1289267"/>
        <a:ext cx="2437532" cy="1641458"/>
      </dsp:txXfrm>
    </dsp:sp>
    <dsp:sp modelId="{3C75B33F-1E83-914C-990B-8980CF6E3B9C}">
      <dsp:nvSpPr>
        <dsp:cNvPr id="0" name=""/>
        <dsp:cNvSpPr/>
      </dsp:nvSpPr>
      <dsp:spPr>
        <a:xfrm rot="18125520">
          <a:off x="6779135" y="1362059"/>
          <a:ext cx="1721785" cy="37185"/>
        </a:xfrm>
        <a:custGeom>
          <a:avLst/>
          <a:gdLst/>
          <a:ahLst/>
          <a:cxnLst/>
          <a:rect l="0" t="0" r="0" b="0"/>
          <a:pathLst>
            <a:path>
              <a:moveTo>
                <a:pt x="0" y="18592"/>
              </a:moveTo>
              <a:lnTo>
                <a:pt x="1721785" y="1859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596983" y="1337607"/>
        <a:ext cx="86089" cy="86089"/>
      </dsp:txXfrm>
    </dsp:sp>
    <dsp:sp modelId="{1079A407-A972-8747-9AB9-034E0CF140FC}">
      <dsp:nvSpPr>
        <dsp:cNvPr id="0" name=""/>
        <dsp:cNvSpPr/>
      </dsp:nvSpPr>
      <dsp:spPr>
        <a:xfrm>
          <a:off x="8097403" y="4058"/>
          <a:ext cx="2286876" cy="12944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rgbClr val="FF0000"/>
              </a:solidFill>
              <a:ea typeface="SimSun" charset="-122"/>
            </a:rPr>
            <a:t>Ethylene Oxide Chamber </a:t>
          </a:r>
        </a:p>
        <a:p>
          <a:pPr marL="0" lvl="0" indent="0" algn="l" defTabSz="533400">
            <a:lnSpc>
              <a:spcPct val="90000"/>
            </a:lnSpc>
            <a:spcBef>
              <a:spcPct val="0"/>
            </a:spcBef>
            <a:spcAft>
              <a:spcPct val="35000"/>
            </a:spcAft>
            <a:buNone/>
          </a:pPr>
          <a:r>
            <a:rPr lang="en-US" altLang="zh-CN" sz="1200" kern="1200" dirty="0">
              <a:ea typeface="SimSun" charset="-122"/>
            </a:rPr>
            <a:t>Ethylene oxide alkylates DNA molecules and thereby inactivates microorganisms.</a:t>
          </a:r>
        </a:p>
        <a:p>
          <a:pPr marL="0" lvl="0" indent="0" algn="l" defTabSz="533400">
            <a:lnSpc>
              <a:spcPct val="90000"/>
            </a:lnSpc>
            <a:spcBef>
              <a:spcPct val="0"/>
            </a:spcBef>
            <a:spcAft>
              <a:spcPct val="35000"/>
            </a:spcAft>
            <a:buNone/>
          </a:pPr>
          <a:r>
            <a:rPr lang="en-US" altLang="zh-CN" sz="1200" kern="1200" dirty="0">
              <a:ea typeface="SimSun" charset="-122"/>
            </a:rPr>
            <a:t>Temperature : </a:t>
          </a:r>
          <a:r>
            <a:rPr lang="en-US" altLang="zh-CN" sz="1200" kern="1200" dirty="0">
              <a:solidFill>
                <a:srgbClr val="00B0F0"/>
              </a:solidFill>
              <a:ea typeface="SimSun" charset="-122"/>
            </a:rPr>
            <a:t>55-60°C</a:t>
          </a:r>
          <a:r>
            <a:rPr lang="en-US" altLang="zh-CN" sz="1200" kern="1200" dirty="0">
              <a:ea typeface="SimSun" charset="-122"/>
            </a:rPr>
            <a:t> and exposure period </a:t>
          </a:r>
          <a:r>
            <a:rPr lang="en-US" altLang="zh-CN" sz="1200" kern="1200" dirty="0">
              <a:solidFill>
                <a:schemeClr val="accent6">
                  <a:lumMod val="75000"/>
                </a:schemeClr>
              </a:solidFill>
              <a:ea typeface="SimSun" charset="-122"/>
            </a:rPr>
            <a:t>4-6 hours</a:t>
          </a:r>
          <a:r>
            <a:rPr lang="en-US" altLang="zh-CN" sz="1200" kern="1200" dirty="0">
              <a:ea typeface="SimSun" charset="-122"/>
            </a:rPr>
            <a:t>.</a:t>
          </a:r>
          <a:endParaRPr lang="en-US" sz="1200" kern="1200" dirty="0"/>
        </a:p>
      </dsp:txBody>
      <dsp:txXfrm>
        <a:off x="8135318" y="41973"/>
        <a:ext cx="2211046" cy="1218668"/>
      </dsp:txXfrm>
    </dsp:sp>
    <dsp:sp modelId="{0484E1FF-6CDF-4440-802D-059D97558A9B}">
      <dsp:nvSpPr>
        <dsp:cNvPr id="0" name=""/>
        <dsp:cNvSpPr/>
      </dsp:nvSpPr>
      <dsp:spPr>
        <a:xfrm rot="283208">
          <a:off x="7181096" y="2129169"/>
          <a:ext cx="917863" cy="37185"/>
        </a:xfrm>
        <a:custGeom>
          <a:avLst/>
          <a:gdLst/>
          <a:ahLst/>
          <a:cxnLst/>
          <a:rect l="0" t="0" r="0" b="0"/>
          <a:pathLst>
            <a:path>
              <a:moveTo>
                <a:pt x="0" y="18592"/>
              </a:moveTo>
              <a:lnTo>
                <a:pt x="917863" y="1859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17081" y="2124815"/>
        <a:ext cx="45893" cy="45893"/>
      </dsp:txXfrm>
    </dsp:sp>
    <dsp:sp modelId="{56205500-F88E-8D4F-B991-5E4A6AF1F51A}">
      <dsp:nvSpPr>
        <dsp:cNvPr id="0" name=""/>
        <dsp:cNvSpPr/>
      </dsp:nvSpPr>
      <dsp:spPr>
        <a:xfrm>
          <a:off x="8097403" y="1470072"/>
          <a:ext cx="2286876" cy="14309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rgbClr val="FF0000"/>
              </a:solidFill>
              <a:ea typeface="SimSun" charset="-122"/>
            </a:rPr>
            <a:t>Activated alkaline </a:t>
          </a:r>
          <a:r>
            <a:rPr lang="en-US" altLang="zh-CN" sz="1200" b="1" kern="1200" dirty="0" err="1">
              <a:solidFill>
                <a:srgbClr val="FF0000"/>
              </a:solidFill>
              <a:ea typeface="SimSun" charset="-122"/>
            </a:rPr>
            <a:t>Gluteraldehyde</a:t>
          </a:r>
          <a:r>
            <a:rPr lang="en-US" altLang="zh-CN" sz="1200" b="1" kern="1200" dirty="0">
              <a:solidFill>
                <a:srgbClr val="FF0000"/>
              </a:solidFill>
              <a:ea typeface="SimSun" charset="-122"/>
            </a:rPr>
            <a:t> 2% </a:t>
          </a:r>
        </a:p>
        <a:p>
          <a:pPr marL="0" lvl="0" indent="0" algn="l" defTabSz="533400">
            <a:lnSpc>
              <a:spcPct val="90000"/>
            </a:lnSpc>
            <a:spcBef>
              <a:spcPct val="0"/>
            </a:spcBef>
            <a:spcAft>
              <a:spcPct val="35000"/>
            </a:spcAft>
            <a:buNone/>
          </a:pPr>
          <a:r>
            <a:rPr lang="en-US" altLang="zh-CN" sz="1200" kern="1200" dirty="0">
              <a:ea typeface="SimSun" charset="-122"/>
            </a:rPr>
            <a:t>Immerse item in solution for about 20 minutes. </a:t>
          </a:r>
        </a:p>
        <a:p>
          <a:pPr marL="0" lvl="0" indent="0" algn="l" defTabSz="533400">
            <a:lnSpc>
              <a:spcPct val="90000"/>
            </a:lnSpc>
            <a:spcBef>
              <a:spcPct val="0"/>
            </a:spcBef>
            <a:spcAft>
              <a:spcPct val="35000"/>
            </a:spcAft>
            <a:buNone/>
          </a:pPr>
          <a:r>
            <a:rPr lang="en-US" altLang="zh-CN" sz="1200" kern="1200" dirty="0">
              <a:ea typeface="SimSun" charset="-122"/>
            </a:rPr>
            <a:t>If </a:t>
          </a:r>
          <a:r>
            <a:rPr lang="en-US" altLang="zh-CN" sz="1200" i="1" kern="1200" dirty="0">
              <a:solidFill>
                <a:schemeClr val="accent6">
                  <a:lumMod val="75000"/>
                </a:schemeClr>
              </a:solidFill>
              <a:ea typeface="SimSun" charset="-122"/>
            </a:rPr>
            <a:t>Mycobacterium</a:t>
          </a:r>
          <a:r>
            <a:rPr lang="en-US" altLang="zh-CN" sz="1200" kern="1200" dirty="0">
              <a:solidFill>
                <a:schemeClr val="accent6">
                  <a:lumMod val="75000"/>
                </a:schemeClr>
              </a:solidFill>
              <a:ea typeface="SimSun" charset="-122"/>
            </a:rPr>
            <a:t> </a:t>
          </a:r>
          <a:r>
            <a:rPr lang="en-US" altLang="zh-CN" sz="1200" i="1" kern="1200" dirty="0">
              <a:solidFill>
                <a:schemeClr val="accent6">
                  <a:lumMod val="75000"/>
                </a:schemeClr>
              </a:solidFill>
              <a:ea typeface="SimSun" charset="-122"/>
            </a:rPr>
            <a:t>tuberculosis</a:t>
          </a:r>
          <a:r>
            <a:rPr lang="en-US" altLang="zh-CN" sz="1200" kern="1200" dirty="0">
              <a:solidFill>
                <a:schemeClr val="accent6">
                  <a:lumMod val="75000"/>
                </a:schemeClr>
              </a:solidFill>
              <a:ea typeface="SimSun" charset="-122"/>
            </a:rPr>
            <a:t> </a:t>
          </a:r>
          <a:r>
            <a:rPr lang="en-US" altLang="zh-CN" sz="1200" kern="1200" dirty="0">
              <a:ea typeface="SimSun" charset="-122"/>
            </a:rPr>
            <a:t>or </a:t>
          </a:r>
          <a:r>
            <a:rPr lang="en-US" altLang="zh-CN" sz="1200" kern="1200" dirty="0">
              <a:solidFill>
                <a:schemeClr val="accent6">
                  <a:lumMod val="75000"/>
                </a:schemeClr>
              </a:solidFill>
              <a:ea typeface="SimSun" charset="-122"/>
            </a:rPr>
            <a:t>spores </a:t>
          </a:r>
          <a:r>
            <a:rPr lang="en-US" altLang="zh-CN" sz="1200" kern="1200" dirty="0">
              <a:ea typeface="SimSun" charset="-122"/>
            </a:rPr>
            <a:t>present then immersion period is 2-3 hours</a:t>
          </a:r>
          <a:r>
            <a:rPr lang="en-US" altLang="zh-CN" sz="1200" b="1" kern="1200" dirty="0">
              <a:ea typeface="SimSun" charset="-122"/>
            </a:rPr>
            <a:t>.</a:t>
          </a:r>
          <a:endParaRPr lang="en-US" sz="1200" kern="1200" dirty="0"/>
        </a:p>
      </dsp:txBody>
      <dsp:txXfrm>
        <a:off x="8139313" y="1511982"/>
        <a:ext cx="2203056" cy="1347090"/>
      </dsp:txXfrm>
    </dsp:sp>
    <dsp:sp modelId="{E6E5ECC4-AEE3-F84A-B7F6-9F2E46113CFC}">
      <dsp:nvSpPr>
        <dsp:cNvPr id="0" name=""/>
        <dsp:cNvSpPr/>
      </dsp:nvSpPr>
      <dsp:spPr>
        <a:xfrm rot="3551715">
          <a:off x="6746915" y="2858514"/>
          <a:ext cx="1786224" cy="37185"/>
        </a:xfrm>
        <a:custGeom>
          <a:avLst/>
          <a:gdLst/>
          <a:ahLst/>
          <a:cxnLst/>
          <a:rect l="0" t="0" r="0" b="0"/>
          <a:pathLst>
            <a:path>
              <a:moveTo>
                <a:pt x="0" y="18592"/>
              </a:moveTo>
              <a:lnTo>
                <a:pt x="1786224" y="1859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595372" y="2832451"/>
        <a:ext cx="89311" cy="89311"/>
      </dsp:txXfrm>
    </dsp:sp>
    <dsp:sp modelId="{739FEA00-03AF-5341-BF08-89185003FD6B}">
      <dsp:nvSpPr>
        <dsp:cNvPr id="0" name=""/>
        <dsp:cNvSpPr/>
      </dsp:nvSpPr>
      <dsp:spPr>
        <a:xfrm>
          <a:off x="8097403" y="3072498"/>
          <a:ext cx="2286876" cy="11434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b="1" kern="1200" dirty="0">
              <a:ea typeface="SimSun" charset="-122"/>
            </a:rPr>
            <a:t>Other uses: </a:t>
          </a:r>
          <a:r>
            <a:rPr lang="en-US" sz="1200" kern="1200" dirty="0">
              <a:ea typeface="SimSun" charset="-122"/>
            </a:rPr>
            <a:t>Hypochlorite (at certain concentrations) used for drinking water supply, house cleaning and swimming pools.</a:t>
          </a:r>
          <a:endParaRPr lang="en-US" sz="1200" kern="1200" dirty="0"/>
        </a:p>
      </dsp:txBody>
      <dsp:txXfrm>
        <a:off x="8130893" y="3105988"/>
        <a:ext cx="2219896" cy="1076458"/>
      </dsp:txXfrm>
    </dsp:sp>
    <dsp:sp modelId="{C6E3676F-9FDE-A44F-9B67-F311E8A4C61E}">
      <dsp:nvSpPr>
        <dsp:cNvPr id="0" name=""/>
        <dsp:cNvSpPr/>
      </dsp:nvSpPr>
      <dsp:spPr>
        <a:xfrm rot="3590780">
          <a:off x="3275085" y="4153265"/>
          <a:ext cx="1821048" cy="37185"/>
        </a:xfrm>
        <a:custGeom>
          <a:avLst/>
          <a:gdLst/>
          <a:ahLst/>
          <a:cxnLst/>
          <a:rect l="0" t="0" r="0" b="0"/>
          <a:pathLst>
            <a:path>
              <a:moveTo>
                <a:pt x="0" y="18592"/>
              </a:moveTo>
              <a:lnTo>
                <a:pt x="1821048" y="1859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140083" y="4126332"/>
        <a:ext cx="91052" cy="91052"/>
      </dsp:txXfrm>
    </dsp:sp>
    <dsp:sp modelId="{8A0A79F0-C563-1047-A6E5-A09F4F7D0FBF}">
      <dsp:nvSpPr>
        <dsp:cNvPr id="0" name=""/>
        <dsp:cNvSpPr/>
      </dsp:nvSpPr>
      <dsp:spPr>
        <a:xfrm>
          <a:off x="4642984" y="4387452"/>
          <a:ext cx="2286876" cy="11434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ea typeface="SimSun" charset="-122"/>
            </a:rPr>
            <a:t>Disinfectants /Antiseptics</a:t>
          </a:r>
          <a:endParaRPr lang="en-US" sz="2000" kern="1200" dirty="0"/>
        </a:p>
      </dsp:txBody>
      <dsp:txXfrm>
        <a:off x="4676474" y="4420942"/>
        <a:ext cx="2219896" cy="1076458"/>
      </dsp:txXfrm>
    </dsp:sp>
    <dsp:sp modelId="{C12BD24B-069A-F742-91AD-5A883D22C226}">
      <dsp:nvSpPr>
        <dsp:cNvPr id="0" name=""/>
        <dsp:cNvSpPr/>
      </dsp:nvSpPr>
      <dsp:spPr>
        <a:xfrm>
          <a:off x="6929861" y="4940578"/>
          <a:ext cx="914750" cy="37185"/>
        </a:xfrm>
        <a:custGeom>
          <a:avLst/>
          <a:gdLst/>
          <a:ahLst/>
          <a:cxnLst/>
          <a:rect l="0" t="0" r="0" b="0"/>
          <a:pathLst>
            <a:path>
              <a:moveTo>
                <a:pt x="0" y="18592"/>
              </a:moveTo>
              <a:lnTo>
                <a:pt x="914750" y="18592"/>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64368" y="4936302"/>
        <a:ext cx="45737" cy="45737"/>
      </dsp:txXfrm>
    </dsp:sp>
    <dsp:sp modelId="{FC8E3F2F-2565-4C47-8B6C-27D11AFE6871}">
      <dsp:nvSpPr>
        <dsp:cNvPr id="0" name=""/>
        <dsp:cNvSpPr/>
      </dsp:nvSpPr>
      <dsp:spPr>
        <a:xfrm>
          <a:off x="7844612" y="4387452"/>
          <a:ext cx="2286876" cy="11434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ea typeface="SimSun" charset="-122"/>
            </a:rPr>
            <a:t>eg. </a:t>
          </a:r>
          <a:r>
            <a:rPr lang="en-US" altLang="zh-CN" sz="1400" kern="1200" dirty="0" err="1">
              <a:ea typeface="SimSun" charset="-122"/>
            </a:rPr>
            <a:t>phenolics</a:t>
          </a:r>
          <a:r>
            <a:rPr lang="en-US" altLang="zh-CN" sz="1400" kern="1200" dirty="0">
              <a:ea typeface="SimSun" charset="-122"/>
            </a:rPr>
            <a:t>, chlorhexidine, alcohol, iodine, etc..</a:t>
          </a:r>
          <a:endParaRPr lang="en-US" sz="1400" kern="1200" dirty="0"/>
        </a:p>
      </dsp:txBody>
      <dsp:txXfrm>
        <a:off x="7878102" y="4420942"/>
        <a:ext cx="2219896" cy="10764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4917-0A4A-3642-9397-542C21B9E9DD}">
      <dsp:nvSpPr>
        <dsp:cNvPr id="0" name=""/>
        <dsp:cNvSpPr/>
      </dsp:nvSpPr>
      <dsp:spPr>
        <a:xfrm rot="10800000">
          <a:off x="1902839" y="1775"/>
          <a:ext cx="6992874" cy="565906"/>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9549" tIns="68580" rIns="128016" bIns="68580" numCol="1" spcCol="1270" anchor="ctr" anchorCtr="0">
          <a:noAutofit/>
        </a:bodyPr>
        <a:lstStyle/>
        <a:p>
          <a:pPr marL="0" lvl="0" indent="0" algn="l" defTabSz="800100">
            <a:lnSpc>
              <a:spcPct val="90000"/>
            </a:lnSpc>
            <a:spcBef>
              <a:spcPct val="0"/>
            </a:spcBef>
            <a:spcAft>
              <a:spcPct val="35000"/>
            </a:spcAft>
            <a:buNone/>
          </a:pPr>
          <a:r>
            <a:rPr lang="en-US" altLang="zh-CN" sz="1800" kern="1200" dirty="0">
              <a:ea typeface="SimSun" charset="-122"/>
            </a:rPr>
            <a:t>1. Activity directly proportional to </a:t>
          </a:r>
          <a:r>
            <a:rPr lang="en-US" altLang="zh-CN" sz="1800" kern="1200" dirty="0">
              <a:solidFill>
                <a:schemeClr val="accent6">
                  <a:lumMod val="75000"/>
                </a:schemeClr>
              </a:solidFill>
              <a:ea typeface="SimSun" charset="-122"/>
            </a:rPr>
            <a:t>temperature.</a:t>
          </a:r>
          <a:endParaRPr lang="en-US" sz="1800" kern="1200" dirty="0">
            <a:solidFill>
              <a:schemeClr val="accent6">
                <a:lumMod val="75000"/>
              </a:schemeClr>
            </a:solidFill>
          </a:endParaRPr>
        </a:p>
      </dsp:txBody>
      <dsp:txXfrm rot="10800000">
        <a:off x="2044315" y="1775"/>
        <a:ext cx="6851398" cy="565906"/>
      </dsp:txXfrm>
    </dsp:sp>
    <dsp:sp modelId="{7B52731F-4DE4-7049-A9BD-749CCF9CCCF3}">
      <dsp:nvSpPr>
        <dsp:cNvPr id="0" name=""/>
        <dsp:cNvSpPr/>
      </dsp:nvSpPr>
      <dsp:spPr>
        <a:xfrm>
          <a:off x="1619886" y="1775"/>
          <a:ext cx="565906" cy="565906"/>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9B1EDE1-4699-A94A-997D-1C2CC8F41660}">
      <dsp:nvSpPr>
        <dsp:cNvPr id="0" name=""/>
        <dsp:cNvSpPr/>
      </dsp:nvSpPr>
      <dsp:spPr>
        <a:xfrm rot="10800000">
          <a:off x="1902839" y="736609"/>
          <a:ext cx="6992874" cy="565906"/>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9549" tIns="60960" rIns="113792" bIns="60960" numCol="1" spcCol="1270" anchor="ctr" anchorCtr="0">
          <a:noAutofit/>
        </a:bodyPr>
        <a:lstStyle/>
        <a:p>
          <a:pPr marL="0" lvl="0" indent="0" algn="l" defTabSz="711200">
            <a:lnSpc>
              <a:spcPct val="90000"/>
            </a:lnSpc>
            <a:spcBef>
              <a:spcPct val="0"/>
            </a:spcBef>
            <a:spcAft>
              <a:spcPct val="35000"/>
            </a:spcAft>
            <a:buNone/>
          </a:pPr>
          <a:r>
            <a:rPr lang="en-US" altLang="zh-CN" sz="1600" kern="1200" dirty="0">
              <a:ea typeface="SimSun" charset="-122"/>
            </a:rPr>
            <a:t>2. Directly proportional to </a:t>
          </a:r>
          <a:r>
            <a:rPr lang="en-US" altLang="zh-CN" sz="1600" kern="1200" dirty="0">
              <a:solidFill>
                <a:schemeClr val="accent6">
                  <a:lumMod val="75000"/>
                </a:schemeClr>
              </a:solidFill>
              <a:ea typeface="SimSun" charset="-122"/>
            </a:rPr>
            <a:t>concentration </a:t>
          </a:r>
          <a:r>
            <a:rPr lang="en-US" altLang="zh-CN" sz="1600" kern="1200" dirty="0">
              <a:ea typeface="SimSun" charset="-122"/>
            </a:rPr>
            <a:t>up to an optimum concentration.  After this level no advantage in further increases in concentration.</a:t>
          </a:r>
        </a:p>
      </dsp:txBody>
      <dsp:txXfrm rot="10800000">
        <a:off x="2044315" y="736609"/>
        <a:ext cx="6851398" cy="565906"/>
      </dsp:txXfrm>
    </dsp:sp>
    <dsp:sp modelId="{E0A20443-F35A-FB44-9B7D-E4D6D31877D6}">
      <dsp:nvSpPr>
        <dsp:cNvPr id="0" name=""/>
        <dsp:cNvSpPr/>
      </dsp:nvSpPr>
      <dsp:spPr>
        <a:xfrm>
          <a:off x="1619886" y="736609"/>
          <a:ext cx="565906" cy="565906"/>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BD6630-7FEC-0948-8034-0693E86E53D6}">
      <dsp:nvSpPr>
        <dsp:cNvPr id="0" name=""/>
        <dsp:cNvSpPr/>
      </dsp:nvSpPr>
      <dsp:spPr>
        <a:xfrm rot="10800000">
          <a:off x="1902839" y="1471443"/>
          <a:ext cx="6992874" cy="1061391"/>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9549" tIns="53340" rIns="99568" bIns="53340" numCol="1" spcCol="1270" anchor="ctr" anchorCtr="0">
          <a:noAutofit/>
        </a:bodyPr>
        <a:lstStyle/>
        <a:p>
          <a:pPr marL="0" lvl="0" indent="0" algn="l" defTabSz="622300">
            <a:lnSpc>
              <a:spcPct val="90000"/>
            </a:lnSpc>
            <a:spcBef>
              <a:spcPct val="0"/>
            </a:spcBef>
            <a:spcAft>
              <a:spcPct val="35000"/>
            </a:spcAft>
            <a:buNone/>
          </a:pPr>
          <a:r>
            <a:rPr lang="en-US" altLang="zh-CN" sz="1400" kern="1200" dirty="0">
              <a:ea typeface="SimSun" charset="-122"/>
            </a:rPr>
            <a:t>3. Disinfectants may be inactivated by:  </a:t>
          </a:r>
        </a:p>
        <a:p>
          <a:pPr marL="0" lvl="0" indent="0" algn="l" defTabSz="622300">
            <a:lnSpc>
              <a:spcPct val="90000"/>
            </a:lnSpc>
            <a:spcBef>
              <a:spcPct val="0"/>
            </a:spcBef>
            <a:spcAft>
              <a:spcPct val="35000"/>
            </a:spcAft>
            <a:buNone/>
          </a:pPr>
          <a:r>
            <a:rPr lang="en-US" altLang="zh-CN" sz="1400" kern="1200" dirty="0">
              <a:ea typeface="SimSun" charset="-122"/>
            </a:rPr>
            <a:t>A) Dirt</a:t>
          </a:r>
        </a:p>
        <a:p>
          <a:pPr marL="0" lvl="0" indent="0" algn="l" defTabSz="622300">
            <a:lnSpc>
              <a:spcPct val="90000"/>
            </a:lnSpc>
            <a:spcBef>
              <a:spcPct val="0"/>
            </a:spcBef>
            <a:spcAft>
              <a:spcPct val="35000"/>
            </a:spcAft>
            <a:buNone/>
          </a:pPr>
          <a:r>
            <a:rPr lang="en-US" altLang="zh-CN" sz="1400" kern="1200" dirty="0">
              <a:ea typeface="SimSun" charset="-122"/>
            </a:rPr>
            <a:t>B) Organic matter: Proteins, Pus, Blood, Mucus and Feces.</a:t>
          </a:r>
        </a:p>
        <a:p>
          <a:pPr marL="0" lvl="0" indent="0" algn="l" defTabSz="622300">
            <a:lnSpc>
              <a:spcPct val="90000"/>
            </a:lnSpc>
            <a:spcBef>
              <a:spcPct val="0"/>
            </a:spcBef>
            <a:spcAft>
              <a:spcPct val="35000"/>
            </a:spcAft>
            <a:buNone/>
          </a:pPr>
          <a:r>
            <a:rPr lang="en-US" altLang="zh-CN" sz="1400" kern="1200" dirty="0">
              <a:ea typeface="SimSun" charset="-122"/>
            </a:rPr>
            <a:t>C) Non organic: Cork, Hard  water and Some plastics.</a:t>
          </a:r>
          <a:endParaRPr lang="en-US" sz="1400" kern="1200" dirty="0"/>
        </a:p>
      </dsp:txBody>
      <dsp:txXfrm rot="10800000">
        <a:off x="2168187" y="1471443"/>
        <a:ext cx="6727526" cy="1061391"/>
      </dsp:txXfrm>
    </dsp:sp>
    <dsp:sp modelId="{8A301CE8-0969-F14D-8B4F-F16E3D8A9A98}">
      <dsp:nvSpPr>
        <dsp:cNvPr id="0" name=""/>
        <dsp:cNvSpPr/>
      </dsp:nvSpPr>
      <dsp:spPr>
        <a:xfrm>
          <a:off x="1619886" y="1719186"/>
          <a:ext cx="565906" cy="565906"/>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9E37465-9413-094F-8F94-BF7B796B1CBC}">
      <dsp:nvSpPr>
        <dsp:cNvPr id="0" name=""/>
        <dsp:cNvSpPr/>
      </dsp:nvSpPr>
      <dsp:spPr>
        <a:xfrm rot="10800000">
          <a:off x="1902839" y="2701762"/>
          <a:ext cx="6992874" cy="565906"/>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9549" tIns="60960" rIns="113792" bIns="60960" numCol="1" spcCol="1270" anchor="ctr" anchorCtr="0">
          <a:noAutofit/>
        </a:bodyPr>
        <a:lstStyle/>
        <a:p>
          <a:pPr marL="0" lvl="0" indent="0" algn="l" defTabSz="711200">
            <a:lnSpc>
              <a:spcPct val="90000"/>
            </a:lnSpc>
            <a:spcBef>
              <a:spcPct val="0"/>
            </a:spcBef>
            <a:spcAft>
              <a:spcPct val="35000"/>
            </a:spcAft>
            <a:buNone/>
          </a:pPr>
          <a:r>
            <a:rPr lang="en-US" altLang="zh-CN" sz="1600" kern="1200" dirty="0">
              <a:ea typeface="SimSun" charset="-122"/>
            </a:rPr>
            <a:t>4. </a:t>
          </a:r>
          <a:r>
            <a:rPr lang="en-US" altLang="zh-CN" sz="1600" kern="1200" dirty="0">
              <a:solidFill>
                <a:schemeClr val="accent6">
                  <a:lumMod val="75000"/>
                </a:schemeClr>
              </a:solidFill>
              <a:ea typeface="SimSun" charset="-122"/>
            </a:rPr>
            <a:t>Time</a:t>
          </a:r>
          <a:r>
            <a:rPr lang="en-US" altLang="zh-CN" sz="1600" kern="1200" dirty="0">
              <a:ea typeface="SimSun" charset="-122"/>
            </a:rPr>
            <a:t>: Disinfectants need time to work.</a:t>
          </a:r>
          <a:endParaRPr lang="en-US" sz="1600" kern="1200" dirty="0"/>
        </a:p>
      </dsp:txBody>
      <dsp:txXfrm rot="10800000">
        <a:off x="2044315" y="2701762"/>
        <a:ext cx="6851398" cy="565906"/>
      </dsp:txXfrm>
    </dsp:sp>
    <dsp:sp modelId="{315AB237-F6E7-9E4D-9324-CB99DEA84886}">
      <dsp:nvSpPr>
        <dsp:cNvPr id="0" name=""/>
        <dsp:cNvSpPr/>
      </dsp:nvSpPr>
      <dsp:spPr>
        <a:xfrm>
          <a:off x="1619886" y="2701762"/>
          <a:ext cx="565906" cy="565906"/>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636CF29-54AB-BD42-9E46-937D0B4148B7}">
      <dsp:nvSpPr>
        <dsp:cNvPr id="0" name=""/>
        <dsp:cNvSpPr/>
      </dsp:nvSpPr>
      <dsp:spPr>
        <a:xfrm rot="10800000">
          <a:off x="1902839" y="3436596"/>
          <a:ext cx="6992874" cy="912965"/>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9549" tIns="60960" rIns="113792" bIns="60960" numCol="1" spcCol="1270" anchor="ctr" anchorCtr="0">
          <a:noAutofit/>
        </a:bodyPr>
        <a:lstStyle/>
        <a:p>
          <a:pPr marL="0" lvl="0" indent="0" algn="l" defTabSz="711200">
            <a:lnSpc>
              <a:spcPct val="90000"/>
            </a:lnSpc>
            <a:spcBef>
              <a:spcPct val="0"/>
            </a:spcBef>
            <a:spcAft>
              <a:spcPct val="35000"/>
            </a:spcAft>
            <a:buNone/>
          </a:pPr>
          <a:r>
            <a:rPr lang="en-US" altLang="zh-CN" sz="1600" kern="1200" dirty="0">
              <a:ea typeface="SimSun" charset="-122"/>
            </a:rPr>
            <a:t>5. </a:t>
          </a:r>
          <a:r>
            <a:rPr lang="en-US" altLang="zh-CN" sz="1600" kern="1200" dirty="0">
              <a:solidFill>
                <a:schemeClr val="accent6">
                  <a:lumMod val="75000"/>
                </a:schemeClr>
              </a:solidFill>
              <a:ea typeface="SimSun" charset="-122"/>
            </a:rPr>
            <a:t>Range of Action</a:t>
          </a:r>
          <a:r>
            <a:rPr lang="en-US" altLang="zh-CN" sz="1600" kern="1200" dirty="0">
              <a:ea typeface="SimSun" charset="-122"/>
            </a:rPr>
            <a:t>: Disinfectants not equally effective against the whole spectrum of microbes.  e.g. </a:t>
          </a:r>
          <a:r>
            <a:rPr lang="en-US" altLang="zh-CN" sz="1600" kern="1200" dirty="0">
              <a:solidFill>
                <a:srgbClr val="FF0000"/>
              </a:solidFill>
              <a:ea typeface="SimSun" charset="-122"/>
            </a:rPr>
            <a:t>Chlorhexidine</a:t>
          </a:r>
          <a:r>
            <a:rPr lang="en-US" altLang="zh-CN" sz="1600" kern="1200" dirty="0">
              <a:ea typeface="SimSun" charset="-122"/>
            </a:rPr>
            <a:t> less active against Gram negative bacteria than Gram positive cocci. </a:t>
          </a:r>
          <a:r>
            <a:rPr lang="en-US" altLang="zh-CN" sz="1600" kern="1200" dirty="0">
              <a:solidFill>
                <a:srgbClr val="FF0000"/>
              </a:solidFill>
              <a:ea typeface="SimSun" charset="-122"/>
            </a:rPr>
            <a:t>Hypochlorite</a:t>
          </a:r>
          <a:r>
            <a:rPr lang="en-US" altLang="zh-CN" sz="1600" kern="1200" dirty="0">
              <a:ea typeface="SimSun" charset="-122"/>
            </a:rPr>
            <a:t> and </a:t>
          </a:r>
          <a:r>
            <a:rPr lang="en-US" altLang="zh-CN" sz="1600" kern="1200" dirty="0" err="1">
              <a:solidFill>
                <a:srgbClr val="FF0000"/>
              </a:solidFill>
              <a:ea typeface="SimSun" charset="-122"/>
            </a:rPr>
            <a:t>Gluteraldehyde</a:t>
          </a:r>
          <a:r>
            <a:rPr lang="en-US" altLang="zh-CN" sz="1600" kern="1200" dirty="0">
              <a:ea typeface="SimSun" charset="-122"/>
            </a:rPr>
            <a:t> are more active against </a:t>
          </a:r>
          <a:r>
            <a:rPr lang="en-US" altLang="zh-CN" sz="1600" kern="1200" dirty="0">
              <a:solidFill>
                <a:srgbClr val="FF0000"/>
              </a:solidFill>
              <a:ea typeface="SimSun" charset="-122"/>
            </a:rPr>
            <a:t>hepatitis viruses </a:t>
          </a:r>
          <a:r>
            <a:rPr lang="en-US" altLang="zh-CN" sz="1600" kern="1200" dirty="0">
              <a:ea typeface="SimSun" charset="-122"/>
            </a:rPr>
            <a:t>than most other disinfectants</a:t>
          </a:r>
          <a:r>
            <a:rPr lang="en-US" altLang="zh-CN" sz="1600" b="1" kern="1200" dirty="0">
              <a:ea typeface="SimSun" charset="-122"/>
            </a:rPr>
            <a:t>.</a:t>
          </a:r>
          <a:endParaRPr lang="en-US" sz="1600" kern="1200" dirty="0"/>
        </a:p>
      </dsp:txBody>
      <dsp:txXfrm rot="10800000">
        <a:off x="2131080" y="3436596"/>
        <a:ext cx="6764633" cy="912965"/>
      </dsp:txXfrm>
    </dsp:sp>
    <dsp:sp modelId="{3BD16AC3-E85D-9D48-813C-2CC30871C4B4}">
      <dsp:nvSpPr>
        <dsp:cNvPr id="0" name=""/>
        <dsp:cNvSpPr/>
      </dsp:nvSpPr>
      <dsp:spPr>
        <a:xfrm>
          <a:off x="1619886" y="3610126"/>
          <a:ext cx="565906" cy="565906"/>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56784-B257-8F4D-9907-361BE1BAEEBF}">
      <dsp:nvSpPr>
        <dsp:cNvPr id="0" name=""/>
        <dsp:cNvSpPr/>
      </dsp:nvSpPr>
      <dsp:spPr>
        <a:xfrm>
          <a:off x="3965786" y="120"/>
          <a:ext cx="5948680" cy="469079"/>
        </a:xfrm>
        <a:prstGeom prst="round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ea typeface="+mn-ea"/>
            </a:rPr>
            <a:t>Phenolics fluids 1-2%</a:t>
          </a:r>
          <a:endParaRPr lang="en-US" sz="2400" kern="1200" dirty="0"/>
        </a:p>
      </dsp:txBody>
      <dsp:txXfrm>
        <a:off x="3988685" y="23019"/>
        <a:ext cx="5902882" cy="423281"/>
      </dsp:txXfrm>
    </dsp:sp>
    <dsp:sp modelId="{B8EC9AC5-5C03-DD4E-9CF2-D3291366FD13}">
      <dsp:nvSpPr>
        <dsp:cNvPr id="0" name=""/>
        <dsp:cNvSpPr/>
      </dsp:nvSpPr>
      <dsp:spPr>
        <a:xfrm>
          <a:off x="0" y="120"/>
          <a:ext cx="3965786" cy="4690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Floors, walls </a:t>
          </a:r>
        </a:p>
      </dsp:txBody>
      <dsp:txXfrm>
        <a:off x="22899" y="23019"/>
        <a:ext cx="3919988" cy="423281"/>
      </dsp:txXfrm>
    </dsp:sp>
    <dsp:sp modelId="{59363D0D-6F87-BA4A-B24A-B299C71053F3}">
      <dsp:nvSpPr>
        <dsp:cNvPr id="0" name=""/>
        <dsp:cNvSpPr/>
      </dsp:nvSpPr>
      <dsp:spPr>
        <a:xfrm>
          <a:off x="3965786" y="516107"/>
          <a:ext cx="5948680" cy="469079"/>
        </a:xfrm>
        <a:prstGeom prst="round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ea typeface="+mn-ea"/>
            </a:rPr>
            <a:t>Hypochlorite, Alcohol </a:t>
          </a:r>
          <a:endParaRPr lang="en-US" sz="2400" kern="1200" dirty="0"/>
        </a:p>
      </dsp:txBody>
      <dsp:txXfrm>
        <a:off x="3988685" y="539006"/>
        <a:ext cx="5902882" cy="423281"/>
      </dsp:txXfrm>
    </dsp:sp>
    <dsp:sp modelId="{F8FEDD4F-B815-5246-B290-D81C442A707D}">
      <dsp:nvSpPr>
        <dsp:cNvPr id="0" name=""/>
        <dsp:cNvSpPr/>
      </dsp:nvSpPr>
      <dsp:spPr>
        <a:xfrm>
          <a:off x="0" y="516107"/>
          <a:ext cx="3965786" cy="4690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ea typeface="+mn-ea"/>
            </a:rPr>
            <a:t>Surfaces tables</a:t>
          </a:r>
          <a:endParaRPr lang="en-US" sz="2300" kern="1200" dirty="0"/>
        </a:p>
      </dsp:txBody>
      <dsp:txXfrm>
        <a:off x="22899" y="539006"/>
        <a:ext cx="3919988" cy="4232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B5BCA-53D6-D040-B90D-7F0FA5A62CBE}">
      <dsp:nvSpPr>
        <dsp:cNvPr id="0" name=""/>
        <dsp:cNvSpPr/>
      </dsp:nvSpPr>
      <dsp:spPr>
        <a:xfrm>
          <a:off x="3965787" y="125"/>
          <a:ext cx="5948681" cy="490493"/>
        </a:xfrm>
        <a:prstGeom prst="round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ea typeface="+mn-ea"/>
            </a:rPr>
            <a:t>Chlorhexidine, Iodine alcohol</a:t>
          </a:r>
          <a:endParaRPr lang="en-US" sz="2400" kern="1200" dirty="0"/>
        </a:p>
      </dsp:txBody>
      <dsp:txXfrm>
        <a:off x="3989731" y="24069"/>
        <a:ext cx="5900793" cy="442605"/>
      </dsp:txXfrm>
    </dsp:sp>
    <dsp:sp modelId="{35E56728-2471-3844-BA80-39FE50924DD4}">
      <dsp:nvSpPr>
        <dsp:cNvPr id="0" name=""/>
        <dsp:cNvSpPr/>
      </dsp:nvSpPr>
      <dsp:spPr>
        <a:xfrm>
          <a:off x="0" y="125"/>
          <a:ext cx="3965787" cy="4904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ea typeface="+mn-ea"/>
            </a:rPr>
            <a:t>Surgeons</a:t>
          </a:r>
          <a:r>
            <a:rPr lang="en-US" sz="2400" kern="1200" dirty="0">
              <a:latin typeface="Arial"/>
              <a:ea typeface="+mn-ea"/>
            </a:rPr>
            <a:t>’ </a:t>
          </a:r>
          <a:r>
            <a:rPr lang="en-US" sz="2400" kern="1200" dirty="0">
              <a:ea typeface="+mn-ea"/>
            </a:rPr>
            <a:t>hands</a:t>
          </a:r>
          <a:endParaRPr lang="en-US" sz="2400" kern="1200" dirty="0"/>
        </a:p>
      </dsp:txBody>
      <dsp:txXfrm>
        <a:off x="23944" y="24069"/>
        <a:ext cx="3917899" cy="442605"/>
      </dsp:txXfrm>
    </dsp:sp>
    <dsp:sp modelId="{6D445F22-9D63-B743-871B-C65B685B050C}">
      <dsp:nvSpPr>
        <dsp:cNvPr id="0" name=""/>
        <dsp:cNvSpPr/>
      </dsp:nvSpPr>
      <dsp:spPr>
        <a:xfrm>
          <a:off x="3965787" y="539668"/>
          <a:ext cx="5948681" cy="490493"/>
        </a:xfrm>
        <a:prstGeom prst="round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ea typeface="+mn-ea"/>
            </a:rPr>
            <a:t>70% Alcohol, Iodine</a:t>
          </a:r>
          <a:endParaRPr lang="en-US" sz="2400" kern="1200" dirty="0"/>
        </a:p>
      </dsp:txBody>
      <dsp:txXfrm>
        <a:off x="3989731" y="563612"/>
        <a:ext cx="5900793" cy="442605"/>
      </dsp:txXfrm>
    </dsp:sp>
    <dsp:sp modelId="{6062DBD6-B6A7-F048-837A-1306AA1DD98A}">
      <dsp:nvSpPr>
        <dsp:cNvPr id="0" name=""/>
        <dsp:cNvSpPr/>
      </dsp:nvSpPr>
      <dsp:spPr>
        <a:xfrm>
          <a:off x="0" y="539668"/>
          <a:ext cx="3965787" cy="4904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ea typeface="+mn-ea"/>
            </a:rPr>
            <a:t>Patient's skin</a:t>
          </a:r>
          <a:endParaRPr lang="en-US" sz="2400" kern="1200" dirty="0"/>
        </a:p>
      </dsp:txBody>
      <dsp:txXfrm>
        <a:off x="23944" y="563612"/>
        <a:ext cx="3917899" cy="44260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81600" y="0"/>
            <a:ext cx="3962400" cy="344091"/>
          </a:xfrm>
          <a:prstGeom prst="rect">
            <a:avLst/>
          </a:prstGeom>
        </p:spPr>
        <p:txBody>
          <a:bodyPr vert="horz" lIns="91440" tIns="45720" rIns="91440" bIns="45720" rtlCol="1"/>
          <a:lstStyle>
            <a:lvl1pPr algn="r">
              <a:defRPr sz="1200"/>
            </a:lvl1pPr>
          </a:lstStyle>
          <a:p>
            <a:endParaRPr lang="ar-SA" dirty="0"/>
          </a:p>
        </p:txBody>
      </p:sp>
      <p:sp>
        <p:nvSpPr>
          <p:cNvPr id="4" name="Footer Placeholder 3"/>
          <p:cNvSpPr>
            <a:spLocks noGrp="1"/>
          </p:cNvSpPr>
          <p:nvPr>
            <p:ph type="ftr" sz="quarter" idx="2"/>
          </p:nvPr>
        </p:nvSpPr>
        <p:spPr>
          <a:xfrm>
            <a:off x="5181600" y="6513910"/>
            <a:ext cx="3962400" cy="344090"/>
          </a:xfrm>
          <a:prstGeom prst="rect">
            <a:avLst/>
          </a:prstGeom>
        </p:spPr>
        <p:txBody>
          <a:bodyPr vert="horz" lIns="91440" tIns="45720" rIns="91440" bIns="45720" rtlCol="1" anchor="b"/>
          <a:lstStyle>
            <a:lvl1pPr algn="r">
              <a:defRPr sz="1200"/>
            </a:lvl1pPr>
          </a:lstStyle>
          <a:p>
            <a:r>
              <a:rPr lang="en-US" dirty="0"/>
              <a:t>TEAM 437</a:t>
            </a:r>
            <a:endParaRPr lang="ar-S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0" y="1244600"/>
            <a:ext cx="1498600" cy="1188720"/>
          </a:xfrm>
          <a:prstGeom prst="rect">
            <a:avLst/>
          </a:prstGeom>
        </p:spPr>
      </p:pic>
    </p:spTree>
    <p:extLst>
      <p:ext uri="{BB962C8B-B14F-4D97-AF65-F5344CB8AC3E}">
        <p14:creationId xmlns:p14="http://schemas.microsoft.com/office/powerpoint/2010/main" val="14168786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traceGroup>
    <inkml:annotationXML>
      <emma:emma xmlns:emma="http://www.w3.org/2003/04/emma" version="1.0">
        <emma:interpretation id="{D2398108-78D3-4A31-80DF-BC00047ACC11}" emma:medium="tactile" emma:mode="ink">
          <msink:context xmlns:msink="http://schemas.microsoft.com/ink/2010/main" type="inkDrawing" rotatedBoundingBox="8688,15706 8948,15883 8901,15952 8641,15775" semanticType="callout" shapeName="Other"/>
        </emma:interpretation>
      </emma:emma>
    </inkml:annotationXML>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81600" y="0"/>
            <a:ext cx="3962400" cy="3444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3962400" cy="344488"/>
          </a:xfrm>
          <a:prstGeom prst="rect">
            <a:avLst/>
          </a:prstGeom>
        </p:spPr>
        <p:txBody>
          <a:bodyPr vert="horz" lIns="91440" tIns="45720" rIns="91440" bIns="45720" rtlCol="1"/>
          <a:lstStyle>
            <a:lvl1pPr algn="l">
              <a:defRPr sz="1200"/>
            </a:lvl1pPr>
          </a:lstStyle>
          <a:p>
            <a:fld id="{DE48B150-A4C1-4C1D-87A3-9359C65C5572}" type="datetimeFigureOut">
              <a:rPr lang="ar-SA" smtClean="0"/>
              <a:t>07/02/1439</a:t>
            </a:fld>
            <a:endParaRPr lang="ar-S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5181600" y="6513513"/>
            <a:ext cx="3962400" cy="3444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6513513"/>
            <a:ext cx="3962400" cy="344487"/>
          </a:xfrm>
          <a:prstGeom prst="rect">
            <a:avLst/>
          </a:prstGeom>
        </p:spPr>
        <p:txBody>
          <a:bodyPr vert="horz" lIns="91440" tIns="45720" rIns="91440" bIns="45720" rtlCol="1" anchor="b"/>
          <a:lstStyle>
            <a:lvl1pPr algn="l">
              <a:defRPr sz="1200"/>
            </a:lvl1pPr>
          </a:lstStyle>
          <a:p>
            <a:fld id="{B407AE4A-A5AD-4E39-BD52-98B6C086B86C}" type="slidenum">
              <a:rPr lang="ar-SA" smtClean="0"/>
              <a:t>‹#›</a:t>
            </a:fld>
            <a:endParaRPr lang="ar-SA"/>
          </a:p>
        </p:txBody>
      </p:sp>
    </p:spTree>
    <p:extLst>
      <p:ext uri="{BB962C8B-B14F-4D97-AF65-F5344CB8AC3E}">
        <p14:creationId xmlns:p14="http://schemas.microsoft.com/office/powerpoint/2010/main" val="32294527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7AE4A-A5AD-4E39-BD52-98B6C086B86C}" type="slidenum">
              <a:rPr lang="ar-SA" smtClean="0"/>
              <a:t>1</a:t>
            </a:fld>
            <a:endParaRPr lang="ar-SA"/>
          </a:p>
        </p:txBody>
      </p:sp>
    </p:spTree>
    <p:extLst>
      <p:ext uri="{BB962C8B-B14F-4D97-AF65-F5344CB8AC3E}">
        <p14:creationId xmlns:p14="http://schemas.microsoft.com/office/powerpoint/2010/main" val="260705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EF65012-B506-4F54-9E2B-C3374DB385DE}"/>
              </a:ext>
            </a:extLst>
          </p:cNvPr>
          <p:cNvSpPr>
            <a:spLocks noGrp="1" noRot="1" noChangeAspect="1" noTextEdit="1"/>
          </p:cNvSpPr>
          <p:nvPr>
            <p:ph type="sldImg"/>
          </p:nvPr>
        </p:nvSpPr>
        <p:spPr bwMode="auto">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AF066FE-E595-467D-9CAE-CF971CE1C8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ar-SA"/>
              <a:t>Quaternary ammonium compounds</a:t>
            </a:r>
          </a:p>
          <a:p>
            <a:r>
              <a:rPr lang="en-US" altLang="ar-SA"/>
              <a:t>Quaternary ammonium compounds (Quats), such as benzalkonium chloride, are a large group of related compounds. Some have been used as low level disinfectants. They are effective against bacteria, but not against some species of Pseudomonas bacteria or bacterial spores. Quats are biocides which also kill algae and are used as an additive in large-scale industrial water systems to minimize undesired biological growth. Quaternary ammonium compounds can also be effective disinfectants against enveloped viruses.</a:t>
            </a:r>
          </a:p>
          <a:p>
            <a:endParaRPr lang="en-US" altLang="ar-SA"/>
          </a:p>
          <a:p>
            <a:r>
              <a:rPr lang="en-US" altLang="ar-SA"/>
              <a:t>is another accepted liquid sterilizing agent. Household bleach, also used in hospitals and biological research laboratories, consists of 5.25% sodium hypochlorite. At this concentration it is most stable for storage, but not most active. According to the Beth Israel Deaconess Medical Center Biosafety Manual (2004 edition), in most cases, it should be diluted to 1/10 of its storage concentration immediately before use; however, it should be diluted only to 1/5 of the storage concentration to kill Mycobacterium tuberculosis. This dilution factor must take into account the volume of any liquid waste that it is being used to sterilize. Bleach will kill many organisms immediately, but should be allowed to incubate for 20 minutes for full sterilization. Bleach will kill many spores, but is ineffective against certain extremely resistant spores. It is highly corrosive, even causing rust of stainless steel surgical implements. </a:t>
            </a:r>
          </a:p>
          <a:p>
            <a:endParaRPr lang="en-US" altLang="ar-SA"/>
          </a:p>
          <a:p>
            <a:endParaRPr lang="en-US" altLang="ar-SA"/>
          </a:p>
        </p:txBody>
      </p:sp>
      <p:sp>
        <p:nvSpPr>
          <p:cNvPr id="48132" name="Slide Number Placeholder 3">
            <a:extLst>
              <a:ext uri="{FF2B5EF4-FFF2-40B4-BE49-F238E27FC236}">
                <a16:creationId xmlns:a16="http://schemas.microsoft.com/office/drawing/2014/main" id="{1370F7A7-CDCF-4C8C-91A1-46AEDD85B2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a:defRPr>
                <a:solidFill>
                  <a:schemeClr val="tx1"/>
                </a:solidFill>
                <a:latin typeface="Tahoma" panose="020B0604030504040204" pitchFamily="34" charset="0"/>
                <a:cs typeface="Arial" panose="020B0604020202020204" pitchFamily="34" charset="0"/>
              </a:defRPr>
            </a:lvl2pPr>
            <a:lvl3pPr>
              <a:defRPr>
                <a:solidFill>
                  <a:schemeClr val="tx1"/>
                </a:solidFill>
                <a:latin typeface="Tahoma" panose="020B0604030504040204" pitchFamily="34" charset="0"/>
                <a:cs typeface="Arial" panose="020B0604020202020204" pitchFamily="34" charset="0"/>
              </a:defRPr>
            </a:lvl3pPr>
            <a:lvl4pPr>
              <a:defRPr>
                <a:solidFill>
                  <a:schemeClr val="tx1"/>
                </a:solidFill>
                <a:latin typeface="Tahoma" panose="020B0604030504040204" pitchFamily="34" charset="0"/>
                <a:cs typeface="Arial" panose="020B0604020202020204" pitchFamily="34" charset="0"/>
              </a:defRPr>
            </a:lvl4pPr>
            <a:lvl5pPr>
              <a:defRPr>
                <a:solidFill>
                  <a:schemeClr val="tx1"/>
                </a:solidFill>
                <a:latin typeface="Tahoma" panose="020B0604030504040204" pitchFamily="34" charset="0"/>
                <a:cs typeface="Arial" panose="020B0604020202020204" pitchFamily="34" charset="0"/>
              </a:defRPr>
            </a:lvl5pPr>
            <a:lvl6pP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4E3CD67-3945-4BBD-984E-3B1CF3F4A05B}" type="slidenum">
              <a:rPr lang="ar-SA" altLang="ar-SA"/>
              <a:pPr/>
              <a:t>4</a:t>
            </a:fld>
            <a:endParaRPr lang="en-US" altLang="ar-SA"/>
          </a:p>
        </p:txBody>
      </p:sp>
    </p:spTree>
    <p:extLst>
      <p:ext uri="{BB962C8B-B14F-4D97-AF65-F5344CB8AC3E}">
        <p14:creationId xmlns:p14="http://schemas.microsoft.com/office/powerpoint/2010/main" val="304577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customXml" Target="../ink/ink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07/02/1439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dirty="0"/>
          </a:p>
        </p:txBody>
      </p:sp>
    </p:spTree>
    <p:extLst>
      <p:ext uri="{BB962C8B-B14F-4D97-AF65-F5344CB8AC3E}">
        <p14:creationId xmlns:p14="http://schemas.microsoft.com/office/powerpoint/2010/main" val="400577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07/02/1439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71994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lgn="l" rtl="0">
              <a:defRPr/>
            </a:lvl1pPr>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07/02/1439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2997454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endParaRPr lang="ar-SA" dirty="0"/>
          </a:p>
        </p:txBody>
      </p:sp>
      <p:sp>
        <p:nvSpPr>
          <p:cNvPr id="12" name="Footer Placeholder 11"/>
          <p:cNvSpPr>
            <a:spLocks noGrp="1"/>
          </p:cNvSpPr>
          <p:nvPr>
            <p:ph type="ftr" sz="quarter" idx="11"/>
          </p:nvPr>
        </p:nvSpPr>
        <p:spPr/>
        <p:txBody>
          <a:bodyPr/>
          <a:lstStyle/>
          <a:p>
            <a:endParaRPr lang="ar-SA"/>
          </a:p>
        </p:txBody>
      </p:sp>
      <p:sp>
        <p:nvSpPr>
          <p:cNvPr id="13" name="Slide Number Placeholder 12"/>
          <p:cNvSpPr>
            <a:spLocks noGrp="1"/>
          </p:cNvSpPr>
          <p:nvPr>
            <p:ph type="sldNum" sz="quarter" idx="12"/>
          </p:nvPr>
        </p:nvSpPr>
        <p:spPr/>
        <p:txBody>
          <a:bodyPr/>
          <a:lstStyle/>
          <a:p>
            <a:r>
              <a:rPr lang="en-US" dirty="0"/>
              <a:t>TEAM 437</a:t>
            </a:r>
            <a:endParaRPr lang="ar-SA" dirty="0"/>
          </a:p>
        </p:txBody>
      </p:sp>
      <p:sp>
        <p:nvSpPr>
          <p:cNvPr id="16" name="Title 15"/>
          <p:cNvSpPr>
            <a:spLocks noGrp="1"/>
          </p:cNvSpPr>
          <p:nvPr>
            <p:ph type="title" hasCustomPrompt="1"/>
          </p:nvPr>
        </p:nvSpPr>
        <p:spPr>
          <a:xfrm>
            <a:off x="1065227" y="2780424"/>
            <a:ext cx="10058400" cy="1450757"/>
          </a:xfrm>
        </p:spPr>
        <p:txBody>
          <a:bodyPr/>
          <a:lstStyle>
            <a:lvl1pPr algn="l" rtl="0">
              <a:defRPr baseline="0"/>
            </a:lvl1pPr>
          </a:lstStyle>
          <a:p>
            <a:r>
              <a:rPr lang="en-US" dirty="0"/>
              <a:t>Microbiology -</a:t>
            </a:r>
            <a:endParaRPr lang="ar-SA"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pic>
        <p:nvPicPr>
          <p:cNvPr id="19" name="Picture 18"/>
          <p:cNvPicPr>
            <a:picLocks noChangeAspect="1"/>
          </p:cNvPicPr>
          <p:nvPr userDrawn="1"/>
        </p:nvPicPr>
        <p:blipFill>
          <a:blip r:embed="rId3"/>
          <a:stretch>
            <a:fillRect/>
          </a:stretch>
        </p:blipFill>
        <p:spPr>
          <a:xfrm>
            <a:off x="15" y="109669"/>
            <a:ext cx="1334752" cy="1259070"/>
          </a:xfrm>
          <a:prstGeom prst="rect">
            <a:avLst/>
          </a:prstGeom>
        </p:spPr>
      </p:pic>
      <p:sp>
        <p:nvSpPr>
          <p:cNvPr id="20" name="Subtitle 2"/>
          <p:cNvSpPr txBox="1">
            <a:spLocks/>
          </p:cNvSpPr>
          <p:nvPr userDrawn="1"/>
        </p:nvSpPr>
        <p:spPr>
          <a:xfrm>
            <a:off x="1065227" y="4402386"/>
            <a:ext cx="10058400" cy="1143000"/>
          </a:xfrm>
          <a:prstGeom prst="rect">
            <a:avLst/>
          </a:prstGeom>
        </p:spPr>
        <p:txBody>
          <a:bodyPr vert="horz" lIns="91440" tIns="45720" rIns="91440" bIns="45720" rtlCol="0">
            <a:normAutofit/>
          </a:bodyPr>
          <a:lstStyle>
            <a:lvl1pPr marL="0" indent="0" algn="l"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1"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1"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1"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Team</a:t>
            </a:r>
            <a:r>
              <a:rPr lang="en-US" baseline="0" dirty="0"/>
              <a:t> 437</a:t>
            </a:r>
            <a:endParaRPr lang="en-US" dirty="0"/>
          </a:p>
        </p:txBody>
      </p:sp>
      <p:sp>
        <p:nvSpPr>
          <p:cNvPr id="22" name="TextBox 21"/>
          <p:cNvSpPr txBox="1"/>
          <p:nvPr userDrawn="1"/>
        </p:nvSpPr>
        <p:spPr>
          <a:xfrm>
            <a:off x="1065227" y="5020111"/>
            <a:ext cx="3621073" cy="1200329"/>
          </a:xfrm>
          <a:prstGeom prst="rect">
            <a:avLst/>
          </a:prstGeom>
          <a:noFill/>
        </p:spPr>
        <p:txBody>
          <a:bodyPr wrap="square" rtlCol="1">
            <a:spAutoFit/>
          </a:bodyPr>
          <a:lstStyle/>
          <a:p>
            <a:pPr algn="l"/>
            <a:r>
              <a:rPr lang="en-US" b="1" dirty="0">
                <a:solidFill>
                  <a:srgbClr val="FF0000"/>
                </a:solidFill>
              </a:rPr>
              <a:t>Red: important</a:t>
            </a:r>
          </a:p>
          <a:p>
            <a:pPr algn="l"/>
            <a:r>
              <a:rPr lang="en-US" b="1" baseline="0" dirty="0">
                <a:solidFill>
                  <a:schemeClr val="accent2"/>
                </a:solidFill>
              </a:rPr>
              <a:t>Green : doctor notes</a:t>
            </a:r>
          </a:p>
          <a:p>
            <a:pPr algn="l"/>
            <a:r>
              <a:rPr lang="en-US" b="1" baseline="0" dirty="0">
                <a:solidFill>
                  <a:schemeClr val="tx1"/>
                </a:solidFill>
              </a:rPr>
              <a:t>Black : original slides</a:t>
            </a:r>
          </a:p>
          <a:p>
            <a:pPr algn="l"/>
            <a:r>
              <a:rPr lang="en-US" b="1" baseline="0" dirty="0">
                <a:solidFill>
                  <a:schemeClr val="bg1">
                    <a:lumMod val="50000"/>
                  </a:schemeClr>
                </a:solidFill>
              </a:rPr>
              <a:t>Grey: extra information</a:t>
            </a:r>
            <a:endParaRPr lang="ar-SA" b="1" dirty="0">
              <a:solidFill>
                <a:schemeClr val="bg1">
                  <a:lumMod val="50000"/>
                </a:schemeClr>
              </a:solidFill>
            </a:endParaRPr>
          </a:p>
        </p:txBody>
      </p:sp>
      <mc:AlternateContent xmlns:mc="http://schemas.openxmlformats.org/markup-compatibility/2006" xmlns:p14="http://schemas.microsoft.com/office/powerpoint/2010/main">
        <mc:Choice Requires="p14">
          <p:contentPart p14:bwMode="auto" r:id="rId4">
            <p14:nvContentPartPr>
              <p14:cNvPr id="10" name="Ink 9"/>
              <p14:cNvContentPartPr/>
              <p14:nvPr userDrawn="1"/>
            </p14:nvContentPartPr>
            <p14:xfrm>
              <a:off x="0" y="0"/>
              <a:ext cx="0" cy="0"/>
            </p14:xfrm>
          </p:contentPart>
        </mc:Choice>
        <mc:Fallback xmlns="">
          <p:pic>
            <p:nvPicPr>
              <p:cNvPr id="10" name="Ink 9"/>
              <p:cNvPicPr/>
              <p:nvPr/>
            </p:nvPicPr>
            <p:blipFill/>
            <p:spPr/>
          </p:pic>
        </mc:Fallback>
      </mc:AlternateContent>
    </p:spTree>
    <p:extLst>
      <p:ext uri="{BB962C8B-B14F-4D97-AF65-F5344CB8AC3E}">
        <p14:creationId xmlns:p14="http://schemas.microsoft.com/office/powerpoint/2010/main" val="172647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0BFE47A-1BB6-430C-9B10-C698441F64BC}" type="datetimeFigureOut">
              <a:rPr lang="ar-SA" smtClean="0"/>
              <a:t>07/02/1439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7875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l" rtl="0">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lgn="l"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BFE47A-1BB6-430C-9B10-C698441F64BC}" type="datetimeFigureOut">
              <a:rPr lang="ar-SA" smtClean="0"/>
              <a:t>07/02/1439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8F31075-7118-4865-A64E-ACD4AD70D4C6}" type="slidenum">
              <a:rPr lang="ar-SA" smtClean="0"/>
              <a:t>‹#›</a:t>
            </a:fld>
            <a:endParaRPr lang="ar-S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99821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00BFE47A-1BB6-430C-9B10-C698441F64BC}" type="datetimeFigureOut">
              <a:rPr lang="ar-SA" smtClean="0"/>
              <a:t>07/02/1439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03028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l" rtl="0">
              <a:defRPr/>
            </a:lvl1p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lgn="l"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lgn="l" rtl="0">
              <a:buFontTx/>
              <a:buNone/>
              <a:defRPr/>
            </a:lvl1pPr>
            <a:lvl2pPr marL="457200" indent="0" algn="l" rtl="0">
              <a:buFontTx/>
              <a:buNone/>
              <a:defRPr/>
            </a:lvl2pPr>
            <a:lvl3pPr marL="914400" indent="0" algn="l" rtl="0">
              <a:buFontTx/>
              <a:buNone/>
              <a:defRPr/>
            </a:lvl3pPr>
            <a:lvl4pPr marL="1371600" indent="0" algn="l" rtl="0">
              <a:buFontTx/>
              <a:buNone/>
              <a:defRPr/>
            </a:lvl4pPr>
            <a:lvl5pPr marL="1828800" indent="0" algn="l" rtl="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00BFE47A-1BB6-430C-9B10-C698441F64BC}" type="datetimeFigureOut">
              <a:rPr lang="ar-SA" smtClean="0"/>
              <a:t>07/02/1439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8F31075-7118-4865-A64E-ACD4AD70D4C6}" type="slidenum">
              <a:rPr lang="ar-SA" smtClean="0"/>
              <a:t>‹#›</a:t>
            </a:fld>
            <a:endParaRPr lang="ar-S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35220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a:t>Click to edit Master title style</a:t>
            </a:r>
            <a:endParaRPr lang="ar-SA"/>
          </a:p>
        </p:txBody>
      </p:sp>
      <p:sp>
        <p:nvSpPr>
          <p:cNvPr id="3" name="Date Placeholder 2"/>
          <p:cNvSpPr>
            <a:spLocks noGrp="1"/>
          </p:cNvSpPr>
          <p:nvPr>
            <p:ph type="dt" sz="half" idx="10"/>
          </p:nvPr>
        </p:nvSpPr>
        <p:spPr/>
        <p:txBody>
          <a:bodyPr/>
          <a:lstStyle/>
          <a:p>
            <a:fld id="{00BFE47A-1BB6-430C-9B10-C698441F64BC}" type="datetimeFigureOut">
              <a:rPr lang="ar-SA" smtClean="0"/>
              <a:t>07/02/1439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8F31075-7118-4865-A64E-ACD4AD70D4C6}" type="slidenum">
              <a:rPr lang="ar-SA" smtClean="0"/>
              <a:t>‹#›</a:t>
            </a:fld>
            <a:endParaRPr lang="ar-S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217719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FE47A-1BB6-430C-9B10-C698441F64BC}" type="datetimeFigureOut">
              <a:rPr lang="ar-SA" smtClean="0"/>
              <a:t>07/02/1439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8F31075-7118-4865-A64E-ACD4AD70D4C6}" type="slidenum">
              <a:rPr lang="ar-SA" smtClean="0"/>
              <a:t>‹#›</a:t>
            </a:fld>
            <a:endParaRPr lang="ar-SA"/>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49725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rtl="0">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lgn="l" rtl="0">
              <a:defRPr sz="3200"/>
            </a:lvl1pPr>
            <a:lvl2pPr algn="l" rtl="0">
              <a:defRPr sz="2800"/>
            </a:lvl2pPr>
            <a:lvl3pPr algn="l" rtl="0">
              <a:defRPr sz="2400"/>
            </a:lvl3pPr>
            <a:lvl4pPr algn="l" rtl="0">
              <a:defRPr sz="2000"/>
            </a:lvl4pPr>
            <a:lvl5pPr algn="l" rtl="0">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lgn="l"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BFE47A-1BB6-430C-9B10-C698441F64BC}" type="datetimeFigureOut">
              <a:rPr lang="ar-SA" smtClean="0"/>
              <a:t>07/02/1439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10411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rtl="0">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lgn="l"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lgn="l"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BFE47A-1BB6-430C-9B10-C698441F64BC}" type="datetimeFigureOut">
              <a:rPr lang="ar-SA" smtClean="0"/>
              <a:t>07/02/1439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8F31075-7118-4865-A64E-ACD4AD70D4C6}" type="slidenum">
              <a:rPr lang="ar-SA" smtClean="0"/>
              <a:t>‹#›</a:t>
            </a:fld>
            <a:endParaRPr lang="ar-SA"/>
          </a:p>
        </p:txBody>
      </p:sp>
    </p:spTree>
    <p:extLst>
      <p:ext uri="{BB962C8B-B14F-4D97-AF65-F5344CB8AC3E}">
        <p14:creationId xmlns:p14="http://schemas.microsoft.com/office/powerpoint/2010/main" val="80369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0BFE47A-1BB6-430C-9B10-C698441F64BC}" type="datetimeFigureOut">
              <a:rPr lang="ar-SA" smtClean="0"/>
              <a:t>07/02/1439</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F31075-7118-4865-A64E-ACD4AD70D4C6}" type="slidenum">
              <a:rPr lang="ar-SA" smtClean="0"/>
              <a:t>‹#›</a:t>
            </a:fld>
            <a:endParaRPr lang="ar-SA"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50501" y="0"/>
            <a:ext cx="1838340" cy="1486107"/>
          </a:xfrm>
          <a:prstGeom prst="rect">
            <a:avLst/>
          </a:prstGeom>
        </p:spPr>
      </p:pic>
    </p:spTree>
    <p:extLst>
      <p:ext uri="{BB962C8B-B14F-4D97-AF65-F5344CB8AC3E}">
        <p14:creationId xmlns:p14="http://schemas.microsoft.com/office/powerpoint/2010/main" val="3468662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yIQt3G8UDFG6xYMRhXkTk-dS54NeTfhJaPe_y0M-kjk/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diagramLayout" Target="../diagrams/layout5.xml"/><Relationship Id="rId7" Type="http://schemas.openxmlformats.org/officeDocument/2006/relationships/image" Target="../media/image11.tif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diagramLayout" Target="../diagrams/layout7.xml"/><Relationship Id="rId7" Type="http://schemas.openxmlformats.org/officeDocument/2006/relationships/image" Target="../media/image16.tif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icro.437@hotmail.com"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7" y="2901536"/>
            <a:ext cx="10058400" cy="1450757"/>
          </a:xfrm>
        </p:spPr>
        <p:txBody>
          <a:bodyPr/>
          <a:lstStyle/>
          <a:p>
            <a:pPr rtl="0"/>
            <a:r>
              <a:rPr lang="en-US" dirty="0">
                <a:solidFill>
                  <a:schemeClr val="tx2"/>
                </a:solidFill>
              </a:rPr>
              <a:t>Microbiology – Lecture 3</a:t>
            </a:r>
            <a:br>
              <a:rPr lang="en-US" dirty="0">
                <a:solidFill>
                  <a:schemeClr val="tx2"/>
                </a:solidFill>
              </a:rPr>
            </a:br>
            <a:r>
              <a:rPr lang="en-US" dirty="0">
                <a:solidFill>
                  <a:schemeClr val="tx2"/>
                </a:solidFill>
              </a:rPr>
              <a:t>Sterilization </a:t>
            </a:r>
            <a:endParaRPr lang="ar-SA" dirty="0">
              <a:solidFill>
                <a:schemeClr val="tx2"/>
              </a:solidFill>
            </a:endParaRPr>
          </a:p>
        </p:txBody>
      </p:sp>
      <p:sp>
        <p:nvSpPr>
          <p:cNvPr id="3" name="Rectangle 2">
            <a:extLst>
              <a:ext uri="{FF2B5EF4-FFF2-40B4-BE49-F238E27FC236}">
                <a16:creationId xmlns:a16="http://schemas.microsoft.com/office/drawing/2014/main" id="{F63FAD2C-1816-411C-B6A5-7091275E0117}"/>
              </a:ext>
            </a:extLst>
          </p:cNvPr>
          <p:cNvSpPr/>
          <p:nvPr/>
        </p:nvSpPr>
        <p:spPr>
          <a:xfrm>
            <a:off x="5470634" y="4856646"/>
            <a:ext cx="6096000" cy="1380378"/>
          </a:xfrm>
          <a:prstGeom prst="rect">
            <a:avLst/>
          </a:prstGeom>
        </p:spPr>
        <p:txBody>
          <a:bodyPr>
            <a:spAutoFit/>
          </a:bodyPr>
          <a:lstStyle/>
          <a:p>
            <a:pPr algn="ctr" rtl="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In this link, you will find any corrections or notes unmentioned in the team's work. Please check the link below </a:t>
            </a:r>
            <a:r>
              <a:rPr lang="en-US" u="sng" dirty="0">
                <a:solidFill>
                  <a:srgbClr val="FF0000"/>
                </a:solidFill>
                <a:latin typeface="Calibri" panose="020F0502020204030204" pitchFamily="34" charset="0"/>
                <a:ea typeface="Calibri" panose="020F0502020204030204" pitchFamily="34" charset="0"/>
                <a:cs typeface="Arial" panose="020B0604020202020204" pitchFamily="34" charset="0"/>
              </a:rPr>
              <a:t>frequently.</a:t>
            </a:r>
            <a:endParaRPr lang="en-US" sz="1050" dirty="0">
              <a:latin typeface="Calibri" panose="020F0502020204030204" pitchFamily="34" charset="0"/>
              <a:ea typeface="Calibri" panose="020F0502020204030204" pitchFamily="34" charset="0"/>
              <a:cs typeface="Arial" panose="020B0604020202020204" pitchFamily="34" charset="0"/>
            </a:endParaRPr>
          </a:p>
          <a:p>
            <a:pPr algn="ctr" rtl="0">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https://docs.google.com/presentation/d/1yIQt3G8UDFG6xYMRhXkTk-dS54NeTfhJaPe_y0M-kjk/edit?usp=sharing</a:t>
            </a:r>
            <a:endParaRPr lang="en-US" sz="105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1EBDAB0-BB28-423E-857E-C459044FD0FC}"/>
              </a:ext>
            </a:extLst>
          </p:cNvPr>
          <p:cNvPicPr>
            <a:picLocks noChangeAspect="1"/>
          </p:cNvPicPr>
          <p:nvPr/>
        </p:nvPicPr>
        <p:blipFill>
          <a:blip r:embed="rId4"/>
          <a:stretch>
            <a:fillRect/>
          </a:stretch>
        </p:blipFill>
        <p:spPr>
          <a:xfrm>
            <a:off x="7507772" y="2104393"/>
            <a:ext cx="3829050" cy="2247900"/>
          </a:xfrm>
          <a:prstGeom prst="rect">
            <a:avLst/>
          </a:prstGeom>
        </p:spPr>
      </p:pic>
    </p:spTree>
    <p:extLst>
      <p:ext uri="{BB962C8B-B14F-4D97-AF65-F5344CB8AC3E}">
        <p14:creationId xmlns:p14="http://schemas.microsoft.com/office/powerpoint/2010/main" val="37570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86347802"/>
              </p:ext>
            </p:extLst>
          </p:nvPr>
        </p:nvGraphicFramePr>
        <p:xfrm>
          <a:off x="1814040" y="1808691"/>
          <a:ext cx="8413693" cy="4456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41400" y="579736"/>
            <a:ext cx="9055217" cy="707886"/>
          </a:xfrm>
          <a:prstGeom prst="rect">
            <a:avLst/>
          </a:prstGeom>
          <a:noFill/>
        </p:spPr>
        <p:txBody>
          <a:bodyPr wrap="squar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Other Physical Methods: Radiation</a:t>
            </a:r>
          </a:p>
        </p:txBody>
      </p:sp>
      <p:pic>
        <p:nvPicPr>
          <p:cNvPr id="8" name="Picture 7"/>
          <p:cNvPicPr>
            <a:picLocks noChangeAspect="1"/>
          </p:cNvPicPr>
          <p:nvPr/>
        </p:nvPicPr>
        <p:blipFill>
          <a:blip r:embed="rId7"/>
          <a:stretch>
            <a:fillRect/>
          </a:stretch>
        </p:blipFill>
        <p:spPr>
          <a:xfrm>
            <a:off x="336433" y="5231847"/>
            <a:ext cx="1634123" cy="1226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8"/>
          <a:stretch>
            <a:fillRect/>
          </a:stretch>
        </p:blipFill>
        <p:spPr>
          <a:xfrm>
            <a:off x="10096617" y="5183212"/>
            <a:ext cx="1634123" cy="1275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782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F2EC3-3864-4D86-9F3C-0DBB73A1279F}"/>
              </a:ext>
            </a:extLst>
          </p:cNvPr>
          <p:cNvSpPr>
            <a:spLocks noGrp="1"/>
          </p:cNvSpPr>
          <p:nvPr>
            <p:ph idx="1"/>
          </p:nvPr>
        </p:nvSpPr>
        <p:spPr>
          <a:xfrm>
            <a:off x="838200" y="1825626"/>
            <a:ext cx="10515600" cy="1202140"/>
          </a:xfrm>
        </p:spPr>
        <p:txBody>
          <a:bodyPr/>
          <a:lstStyle/>
          <a:p>
            <a:pPr marL="457200" indent="-457200">
              <a:buFont typeface="Arial" charset="0"/>
              <a:buChar char="•"/>
              <a:defRPr/>
            </a:pPr>
            <a:r>
              <a:rPr lang="en-US" altLang="zh-CN" sz="2400" dirty="0">
                <a:ea typeface="SimSun" charset="-122"/>
              </a:rPr>
              <a:t>Use of membrane filter. Example; </a:t>
            </a:r>
            <a:r>
              <a:rPr lang="en-US" altLang="zh-CN" sz="2400" b="1" i="1" dirty="0">
                <a:solidFill>
                  <a:srgbClr val="00B0F0"/>
                </a:solidFill>
                <a:ea typeface="SimSun" charset="-122"/>
              </a:rPr>
              <a:t>membrane filter </a:t>
            </a:r>
            <a:r>
              <a:rPr lang="en-US" altLang="zh-CN" sz="2400" dirty="0">
                <a:ea typeface="SimSun" charset="-122"/>
              </a:rPr>
              <a:t>made of cellulose acetate. Generally removes most bacteria but viruses and some small bacteria e.g. </a:t>
            </a:r>
            <a:r>
              <a:rPr lang="en-US" altLang="zh-CN" sz="2400" i="1" dirty="0">
                <a:solidFill>
                  <a:schemeClr val="accent6">
                    <a:lumMod val="75000"/>
                  </a:schemeClr>
                </a:solidFill>
                <a:ea typeface="SimSun" charset="-122"/>
              </a:rPr>
              <a:t>Chlamydia</a:t>
            </a:r>
            <a:r>
              <a:rPr lang="en-US" altLang="zh-CN" sz="2400" dirty="0">
                <a:solidFill>
                  <a:schemeClr val="accent6">
                    <a:lumMod val="75000"/>
                  </a:schemeClr>
                </a:solidFill>
                <a:ea typeface="SimSun" charset="-122"/>
              </a:rPr>
              <a:t> </a:t>
            </a:r>
            <a:r>
              <a:rPr lang="en-US" altLang="zh-CN" sz="2400" dirty="0">
                <a:ea typeface="SimSun" charset="-122"/>
              </a:rPr>
              <a:t>&amp; </a:t>
            </a:r>
            <a:r>
              <a:rPr lang="en-US" altLang="zh-CN" sz="2400" i="1" dirty="0">
                <a:solidFill>
                  <a:schemeClr val="accent6">
                    <a:lumMod val="75000"/>
                  </a:schemeClr>
                </a:solidFill>
                <a:ea typeface="SimSun" charset="-122"/>
              </a:rPr>
              <a:t>Mycoplasma</a:t>
            </a:r>
            <a:r>
              <a:rPr lang="en-US" altLang="zh-CN" sz="2400" dirty="0">
                <a:solidFill>
                  <a:schemeClr val="accent6">
                    <a:lumMod val="75000"/>
                  </a:schemeClr>
                </a:solidFill>
                <a:ea typeface="SimSun" charset="-122"/>
              </a:rPr>
              <a:t> </a:t>
            </a:r>
            <a:r>
              <a:rPr lang="en-US" altLang="zh-CN" sz="2400" dirty="0">
                <a:ea typeface="SimSun" charset="-122"/>
              </a:rPr>
              <a:t>may pass through (require smaller pore size). </a:t>
            </a:r>
          </a:p>
          <a:p>
            <a:endParaRPr lang="en-US" dirty="0"/>
          </a:p>
        </p:txBody>
      </p:sp>
      <p:sp>
        <p:nvSpPr>
          <p:cNvPr id="4" name="Rectangle 3"/>
          <p:cNvSpPr/>
          <p:nvPr/>
        </p:nvSpPr>
        <p:spPr>
          <a:xfrm>
            <a:off x="1041400" y="579736"/>
            <a:ext cx="9055217" cy="769441"/>
          </a:xfrm>
          <a:prstGeom prst="rect">
            <a:avLst/>
          </a:prstGeom>
          <a:noFill/>
        </p:spPr>
        <p:txBody>
          <a:bodyPr wrap="square" lIns="91440" tIns="45720" rIns="91440" bIns="45720">
            <a:spAutoFit/>
          </a:bodyPr>
          <a:lstStyle/>
          <a:p>
            <a:pPr algn="ctr"/>
            <a:r>
              <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Other Physical Methods: </a:t>
            </a:r>
            <a:r>
              <a:rPr lang="en-US" sz="4400" b="1" i="1" u="sng"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Filtration</a:t>
            </a:r>
          </a:p>
        </p:txBody>
      </p:sp>
      <p:pic>
        <p:nvPicPr>
          <p:cNvPr id="5" name="Picture 4"/>
          <p:cNvPicPr>
            <a:picLocks noChangeAspect="1"/>
          </p:cNvPicPr>
          <p:nvPr/>
        </p:nvPicPr>
        <p:blipFill>
          <a:blip r:embed="rId2"/>
          <a:stretch>
            <a:fillRect/>
          </a:stretch>
        </p:blipFill>
        <p:spPr>
          <a:xfrm>
            <a:off x="6646580" y="3237846"/>
            <a:ext cx="3073153" cy="2636430"/>
          </a:xfrm>
          <a:prstGeom prst="rect">
            <a:avLst/>
          </a:prstGeom>
        </p:spPr>
      </p:pic>
      <p:sp>
        <p:nvSpPr>
          <p:cNvPr id="6" name="TextBox 5"/>
          <p:cNvSpPr txBox="1"/>
          <p:nvPr/>
        </p:nvSpPr>
        <p:spPr>
          <a:xfrm>
            <a:off x="838200" y="3027766"/>
            <a:ext cx="5808380" cy="2214965"/>
          </a:xfrm>
          <a:prstGeom prst="rect">
            <a:avLst/>
          </a:prstGeom>
          <a:noFill/>
        </p:spPr>
        <p:txBody>
          <a:bodyPr wrap="square" rtlCol="0">
            <a:spAutoFit/>
          </a:bodyPr>
          <a:lstStyle/>
          <a:p>
            <a:pPr marL="457200" lvl="0" indent="-457200" algn="l" rtl="0">
              <a:lnSpc>
                <a:spcPct val="90000"/>
              </a:lnSpc>
              <a:spcBef>
                <a:spcPts val="1000"/>
              </a:spcBef>
              <a:buFont typeface="Arial" charset="0"/>
              <a:buChar char="•"/>
              <a:defRPr/>
            </a:pPr>
            <a:r>
              <a:rPr lang="en-US" altLang="zh-CN" sz="2400" dirty="0">
                <a:solidFill>
                  <a:prstClr val="black"/>
                </a:solidFill>
                <a:ea typeface="SimSun" charset="-122"/>
              </a:rPr>
              <a:t>Thus filtration does not technically sterilize items but is adequate for circumstances under which is used.</a:t>
            </a:r>
          </a:p>
          <a:p>
            <a:pPr marL="457200" lvl="0" indent="-457200" algn="l" rtl="0">
              <a:lnSpc>
                <a:spcPct val="90000"/>
              </a:lnSpc>
              <a:spcBef>
                <a:spcPts val="1000"/>
              </a:spcBef>
              <a:buFont typeface="Arial" charset="0"/>
              <a:buChar char="•"/>
              <a:defRPr/>
            </a:pPr>
            <a:r>
              <a:rPr lang="en-US" altLang="zh-CN" sz="2400" dirty="0">
                <a:solidFill>
                  <a:schemeClr val="accent6">
                    <a:lumMod val="75000"/>
                  </a:schemeClr>
                </a:solidFill>
                <a:ea typeface="SimSun" charset="-122"/>
              </a:rPr>
              <a:t>Main use: </a:t>
            </a:r>
            <a:r>
              <a:rPr lang="en-US" altLang="zh-CN" sz="2400" dirty="0">
                <a:solidFill>
                  <a:prstClr val="black"/>
                </a:solidFill>
                <a:ea typeface="SimSun" charset="-122"/>
              </a:rPr>
              <a:t>for heat labile substances e.g. sera, antibiotics. Other use: AC of certain operating theatres.</a:t>
            </a:r>
            <a:endParaRPr lang="en-US" sz="2400"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9733" y="4434125"/>
            <a:ext cx="1335643" cy="14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9719733" y="3237846"/>
            <a:ext cx="1354667" cy="1196279"/>
          </a:xfrm>
          <a:prstGeom prst="rect">
            <a:avLst/>
          </a:prstGeom>
        </p:spPr>
      </p:pic>
    </p:spTree>
    <p:extLst>
      <p:ext uri="{BB962C8B-B14F-4D97-AF65-F5344CB8AC3E}">
        <p14:creationId xmlns:p14="http://schemas.microsoft.com/office/powerpoint/2010/main" val="130103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23245090"/>
              </p:ext>
            </p:extLst>
          </p:nvPr>
        </p:nvGraphicFramePr>
        <p:xfrm>
          <a:off x="0" y="989948"/>
          <a:ext cx="11825638" cy="5534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24465" y="220507"/>
            <a:ext cx="9055217" cy="769441"/>
          </a:xfrm>
          <a:prstGeom prst="rect">
            <a:avLst/>
          </a:prstGeom>
          <a:noFill/>
        </p:spPr>
        <p:txBody>
          <a:bodyPr wrap="square" lIns="91440" tIns="45720" rIns="91440" bIns="45720">
            <a:spAutoFit/>
          </a:bodyPr>
          <a:lstStyle/>
          <a:p>
            <a:pPr algn="ctr"/>
            <a:r>
              <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Chemical Methods</a:t>
            </a:r>
          </a:p>
        </p:txBody>
      </p:sp>
      <p:sp>
        <p:nvSpPr>
          <p:cNvPr id="2" name="TextBox 1">
            <a:extLst>
              <a:ext uri="{FF2B5EF4-FFF2-40B4-BE49-F238E27FC236}">
                <a16:creationId xmlns:a16="http://schemas.microsoft.com/office/drawing/2014/main" id="{84703E09-35ED-44E6-9B4D-E8E9F7BF2DD5}"/>
              </a:ext>
            </a:extLst>
          </p:cNvPr>
          <p:cNvSpPr txBox="1"/>
          <p:nvPr/>
        </p:nvSpPr>
        <p:spPr>
          <a:xfrm>
            <a:off x="10323747" y="4177553"/>
            <a:ext cx="2095359" cy="523220"/>
          </a:xfrm>
          <a:prstGeom prst="rect">
            <a:avLst/>
          </a:prstGeom>
          <a:noFill/>
        </p:spPr>
        <p:txBody>
          <a:bodyPr wrap="square" rtlCol="0">
            <a:spAutoFit/>
          </a:bodyPr>
          <a:lstStyle/>
          <a:p>
            <a:pPr algn="l" rtl="0"/>
            <a:r>
              <a:rPr lang="en-US" sz="1400" dirty="0">
                <a:solidFill>
                  <a:schemeClr val="accent2"/>
                </a:solidFill>
              </a:rPr>
              <a:t> Note; Clorox is a tamer type of hypochlorite</a:t>
            </a:r>
          </a:p>
        </p:txBody>
      </p:sp>
    </p:spTree>
    <p:extLst>
      <p:ext uri="{BB962C8B-B14F-4D97-AF65-F5344CB8AC3E}">
        <p14:creationId xmlns:p14="http://schemas.microsoft.com/office/powerpoint/2010/main" val="85293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9977359"/>
              </p:ext>
            </p:extLst>
          </p:nvPr>
        </p:nvGraphicFramePr>
        <p:xfrm>
          <a:off x="-433858" y="167322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41400" y="579736"/>
            <a:ext cx="9055217" cy="707886"/>
          </a:xfrm>
          <a:prstGeom prst="rect">
            <a:avLst/>
          </a:prstGeom>
          <a:noFill/>
        </p:spPr>
        <p:txBody>
          <a:bodyPr wrap="square" lIns="91440" tIns="45720" rIns="91440" bIns="45720">
            <a:spAutoFit/>
          </a:bodyPr>
          <a:lstStyle/>
          <a:p>
            <a:pPr algn="ctr"/>
            <a:r>
              <a:rPr lang="en-US" altLang="zh-CN"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a typeface="SimSun" charset="-122"/>
              </a:rPr>
              <a:t>Factors Influencing Activity of Disinfectants</a:t>
            </a:r>
            <a:endPar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7" name="Picture 6"/>
          <p:cNvPicPr>
            <a:picLocks noChangeAspect="1"/>
          </p:cNvPicPr>
          <p:nvPr/>
        </p:nvPicPr>
        <p:blipFill>
          <a:blip r:embed="rId7"/>
          <a:stretch>
            <a:fillRect/>
          </a:stretch>
        </p:blipFill>
        <p:spPr>
          <a:xfrm>
            <a:off x="8887582" y="1673226"/>
            <a:ext cx="1848152" cy="2021417"/>
          </a:xfrm>
          <a:prstGeom prst="rect">
            <a:avLst/>
          </a:prstGeom>
        </p:spPr>
      </p:pic>
      <p:pic>
        <p:nvPicPr>
          <p:cNvPr id="8" name="Picture 7"/>
          <p:cNvPicPr>
            <a:picLocks noChangeAspect="1"/>
          </p:cNvPicPr>
          <p:nvPr/>
        </p:nvPicPr>
        <p:blipFill>
          <a:blip r:embed="rId8"/>
          <a:stretch>
            <a:fillRect/>
          </a:stretch>
        </p:blipFill>
        <p:spPr>
          <a:xfrm>
            <a:off x="8616422" y="3905252"/>
            <a:ext cx="2119312" cy="2119312"/>
          </a:xfrm>
          <a:prstGeom prst="rect">
            <a:avLst/>
          </a:prstGeom>
        </p:spPr>
      </p:pic>
      <p:sp>
        <p:nvSpPr>
          <p:cNvPr id="5" name="Cloud 4">
            <a:extLst>
              <a:ext uri="{FF2B5EF4-FFF2-40B4-BE49-F238E27FC236}">
                <a16:creationId xmlns:a16="http://schemas.microsoft.com/office/drawing/2014/main" id="{678803A4-5EB8-4568-B73E-99A49B540240}"/>
              </a:ext>
            </a:extLst>
          </p:cNvPr>
          <p:cNvSpPr/>
          <p:nvPr/>
        </p:nvSpPr>
        <p:spPr>
          <a:xfrm>
            <a:off x="9866249" y="5457716"/>
            <a:ext cx="2250238" cy="1344305"/>
          </a:xfrm>
          <a:prstGeom prst="cloud">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lvl="0" algn="l"/>
            <a:r>
              <a:rPr lang="en-US" altLang="zh-CN" sz="1400" dirty="0">
                <a:solidFill>
                  <a:schemeClr val="accent2"/>
                </a:solidFill>
                <a:ea typeface="SimSun" charset="-122"/>
              </a:rPr>
              <a:t>Note; it must be clean before disinfecting</a:t>
            </a:r>
            <a:endParaRPr lang="en-US" sz="1600" dirty="0">
              <a:solidFill>
                <a:schemeClr val="accent2"/>
              </a:solidFill>
            </a:endParaRPr>
          </a:p>
        </p:txBody>
      </p:sp>
    </p:spTree>
    <p:extLst>
      <p:ext uri="{BB962C8B-B14F-4D97-AF65-F5344CB8AC3E}">
        <p14:creationId xmlns:p14="http://schemas.microsoft.com/office/powerpoint/2010/main" val="85405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65FB-4431-4E06-A0A5-3A9AAB2BE439}"/>
              </a:ext>
            </a:extLst>
          </p:cNvPr>
          <p:cNvSpPr>
            <a:spLocks noGrp="1"/>
          </p:cNvSpPr>
          <p:nvPr>
            <p:ph type="title"/>
          </p:nvPr>
        </p:nvSpPr>
        <p:spPr>
          <a:xfrm>
            <a:off x="1430866" y="274637"/>
            <a:ext cx="10515600" cy="1325563"/>
          </a:xfrm>
        </p:spPr>
        <p:txBody>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Summary :Disinfectants &amp; Antiseptics</a:t>
            </a:r>
          </a:p>
        </p:txBody>
      </p:sp>
      <p:graphicFrame>
        <p:nvGraphicFramePr>
          <p:cNvPr id="4" name="Group 559"/>
          <p:cNvGraphicFramePr>
            <a:graphicFrameLocks noGrp="1"/>
          </p:cNvGraphicFramePr>
          <p:nvPr>
            <p:ph idx="1"/>
            <p:extLst>
              <p:ext uri="{D42A27DB-BD31-4B8C-83A1-F6EECF244321}">
                <p14:modId xmlns:p14="http://schemas.microsoft.com/office/powerpoint/2010/main" val="613232535"/>
              </p:ext>
            </p:extLst>
          </p:nvPr>
        </p:nvGraphicFramePr>
        <p:xfrm>
          <a:off x="1109133" y="1600200"/>
          <a:ext cx="9448801" cy="4851401"/>
        </p:xfrm>
        <a:graphic>
          <a:graphicData uri="http://schemas.openxmlformats.org/drawingml/2006/table">
            <a:tbl>
              <a:tblPr rtl="1"/>
              <a:tblGrid>
                <a:gridCol w="1876020">
                  <a:extLst>
                    <a:ext uri="{9D8B030D-6E8A-4147-A177-3AD203B41FA5}">
                      <a16:colId xmlns:a16="http://schemas.microsoft.com/office/drawing/2014/main" val="20000"/>
                    </a:ext>
                  </a:extLst>
                </a:gridCol>
                <a:gridCol w="843541">
                  <a:extLst>
                    <a:ext uri="{9D8B030D-6E8A-4147-A177-3AD203B41FA5}">
                      <a16:colId xmlns:a16="http://schemas.microsoft.com/office/drawing/2014/main" val="20001"/>
                    </a:ext>
                  </a:extLst>
                </a:gridCol>
                <a:gridCol w="1000035">
                  <a:extLst>
                    <a:ext uri="{9D8B030D-6E8A-4147-A177-3AD203B41FA5}">
                      <a16:colId xmlns:a16="http://schemas.microsoft.com/office/drawing/2014/main" val="20002"/>
                    </a:ext>
                  </a:extLst>
                </a:gridCol>
                <a:gridCol w="725216">
                  <a:extLst>
                    <a:ext uri="{9D8B030D-6E8A-4147-A177-3AD203B41FA5}">
                      <a16:colId xmlns:a16="http://schemas.microsoft.com/office/drawing/2014/main" val="20003"/>
                    </a:ext>
                  </a:extLst>
                </a:gridCol>
                <a:gridCol w="963773">
                  <a:extLst>
                    <a:ext uri="{9D8B030D-6E8A-4147-A177-3AD203B41FA5}">
                      <a16:colId xmlns:a16="http://schemas.microsoft.com/office/drawing/2014/main" val="20004"/>
                    </a:ext>
                  </a:extLst>
                </a:gridCol>
                <a:gridCol w="1227142">
                  <a:extLst>
                    <a:ext uri="{9D8B030D-6E8A-4147-A177-3AD203B41FA5}">
                      <a16:colId xmlns:a16="http://schemas.microsoft.com/office/drawing/2014/main" val="20005"/>
                    </a:ext>
                  </a:extLst>
                </a:gridCol>
                <a:gridCol w="950414">
                  <a:extLst>
                    <a:ext uri="{9D8B030D-6E8A-4147-A177-3AD203B41FA5}">
                      <a16:colId xmlns:a16="http://schemas.microsoft.com/office/drawing/2014/main" val="20006"/>
                    </a:ext>
                  </a:extLst>
                </a:gridCol>
                <a:gridCol w="1862660">
                  <a:extLst>
                    <a:ext uri="{9D8B030D-6E8A-4147-A177-3AD203B41FA5}">
                      <a16:colId xmlns:a16="http://schemas.microsoft.com/office/drawing/2014/main" val="20007"/>
                    </a:ext>
                  </a:extLst>
                </a:gridCol>
              </a:tblGrid>
              <a:tr h="288395">
                <a:tc rowSpan="2">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Corrosive</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endParaRPr>
                    </a:p>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Action</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Inactivated by</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n-US"/>
                    </a:p>
                  </a:txBody>
                  <a:tcPr/>
                </a:tc>
                <a:tc rowSpan="2">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TB</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Activity against</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n-US"/>
                    </a:p>
                  </a:txBody>
                  <a:tcPr/>
                </a:tc>
                <a:tc rowSpan="2">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GPC</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rowSpan="2">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Disinfectants/</a:t>
                      </a:r>
                    </a:p>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Antiseptics</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323402">
                <a:tc vMerge="1">
                  <a:txBody>
                    <a:bodyPr/>
                    <a:lstStyle/>
                    <a:p>
                      <a:endParaRPr lang="en-US"/>
                    </a:p>
                  </a:txBody>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Soap</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Protein</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en-US"/>
                    </a:p>
                  </a:txBody>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Spores</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GNB</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80108">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Phenolics</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Sudol</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2"/>
                  </a:ext>
                </a:extLst>
              </a:tr>
              <a:tr h="288395">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Izal</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3"/>
                  </a:ext>
                </a:extLst>
              </a:tr>
              <a:tr h="672149">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 to +</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dirty="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dirty="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Soluble</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Phenolic*</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e.g. clearsol</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4"/>
                  </a:ext>
                </a:extLst>
              </a:tr>
              <a:tr h="548450">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 or</a:t>
                      </a: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 +</a:t>
                      </a:r>
                      <a:r>
                        <a:rPr kumimoji="0" lang="ar-SA"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sym typeface="Symbol" charset="2"/>
                        </a:rPr>
                        <a:t></a:t>
                      </a: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 </a:t>
                      </a: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sym typeface="Symbol" charset="2"/>
                        </a:rPr>
                        <a:t>(buffered Solution)</a:t>
                      </a: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Chlorine</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compound</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5"/>
                  </a:ext>
                </a:extLst>
              </a:tr>
              <a:tr h="480108">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endParaRPr>
                    </a:p>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(Slow)</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Lodophor</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6"/>
                  </a:ext>
                </a:extLst>
              </a:tr>
              <a:tr h="480108">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Chlorhexidine</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(Hibitane)</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7"/>
                  </a:ext>
                </a:extLst>
              </a:tr>
              <a:tr h="330070">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tabLst>
                          <a:tab pos="190500" algn="ctr"/>
                        </a:tabLst>
                        <a:defRPr sz="2800">
                          <a:solidFill>
                            <a:schemeClr val="tx1"/>
                          </a:solidFill>
                          <a:latin typeface="Tahoma" charset="0"/>
                          <a:ea typeface="Arial" charset="0"/>
                          <a:cs typeface="Arial" charset="0"/>
                        </a:defRPr>
                      </a:lvl1pPr>
                      <a:lvl2pPr marL="742950" indent="-285750">
                        <a:spcBef>
                          <a:spcPct val="20000"/>
                        </a:spcBef>
                        <a:buClr>
                          <a:schemeClr val="tx1"/>
                        </a:buClr>
                        <a:tabLst>
                          <a:tab pos="190500" algn="ctr"/>
                        </a:tabLst>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tabLst>
                          <a:tab pos="190500" algn="ctr"/>
                        </a:tabLst>
                        <a:defRPr sz="2000">
                          <a:solidFill>
                            <a:schemeClr val="tx1"/>
                          </a:solidFill>
                          <a:latin typeface="Tahoma" charset="0"/>
                          <a:ea typeface="Arial" charset="0"/>
                          <a:cs typeface="Arial" charset="0"/>
                        </a:defRPr>
                      </a:lvl3pPr>
                      <a:lvl4pPr marL="1600200" indent="-228600">
                        <a:spcBef>
                          <a:spcPct val="20000"/>
                        </a:spcBef>
                        <a:buClr>
                          <a:schemeClr val="tx1"/>
                        </a:buClr>
                        <a:tabLst>
                          <a:tab pos="190500" algn="ctr"/>
                        </a:tabLst>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tabLst>
                          <a:tab pos="190500" algn="ctr"/>
                        </a:tabLst>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tabLst>
                          <a:tab pos="190500" algn="ctr"/>
                        </a:tabLst>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tabLst>
                          <a:tab pos="190500" algn="ctr"/>
                        </a:tabLst>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tabLst>
                          <a:tab pos="190500" algn="ctr"/>
                        </a:tabLst>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tabLst>
                          <a:tab pos="190500" algn="ctr"/>
                        </a:tabLst>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tab pos="190500" algn="ctr"/>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70° alcohol</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8"/>
                  </a:ext>
                </a:extLst>
              </a:tr>
              <a:tr h="480108">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tabLst>
                          <a:tab pos="190500" algn="ctr"/>
                        </a:tabLst>
                        <a:defRPr sz="2800">
                          <a:solidFill>
                            <a:schemeClr val="tx1"/>
                          </a:solidFill>
                          <a:latin typeface="Tahoma" charset="0"/>
                          <a:ea typeface="Arial" charset="0"/>
                          <a:cs typeface="Arial" charset="0"/>
                        </a:defRPr>
                      </a:lvl1pPr>
                      <a:lvl2pPr marL="742950" indent="-285750">
                        <a:spcBef>
                          <a:spcPct val="20000"/>
                        </a:spcBef>
                        <a:buClr>
                          <a:schemeClr val="tx1"/>
                        </a:buClr>
                        <a:tabLst>
                          <a:tab pos="190500" algn="ctr"/>
                        </a:tabLst>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tabLst>
                          <a:tab pos="190500" algn="ctr"/>
                        </a:tabLst>
                        <a:defRPr sz="2000">
                          <a:solidFill>
                            <a:schemeClr val="tx1"/>
                          </a:solidFill>
                          <a:latin typeface="Tahoma" charset="0"/>
                          <a:ea typeface="Arial" charset="0"/>
                          <a:cs typeface="Arial" charset="0"/>
                        </a:defRPr>
                      </a:lvl3pPr>
                      <a:lvl4pPr marL="1600200" indent="-228600">
                        <a:spcBef>
                          <a:spcPct val="20000"/>
                        </a:spcBef>
                        <a:buClr>
                          <a:schemeClr val="tx1"/>
                        </a:buClr>
                        <a:tabLst>
                          <a:tab pos="190500" algn="ctr"/>
                        </a:tabLst>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tabLst>
                          <a:tab pos="190500" algn="ctr"/>
                        </a:tabLst>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tabLst>
                          <a:tab pos="190500" algn="ctr"/>
                        </a:tabLst>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tabLst>
                          <a:tab pos="190500" algn="ctr"/>
                        </a:tabLst>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tabLst>
                          <a:tab pos="190500" algn="ctr"/>
                        </a:tabLst>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tabLst>
                          <a:tab pos="190500" algn="ctr"/>
                        </a:tabLst>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tab pos="190500" algn="ctr"/>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	++</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endParaRPr>
                    </a:p>
                    <a:p>
                      <a:pPr marL="342900" marR="0" lvl="0" indent="-342900" algn="ctr" defTabSz="914400" rtl="0" eaLnBrk="0" fontAlgn="base" latinLnBrk="0" hangingPunct="0">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(slow)</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rgbClr val="FF0000"/>
                          </a:solidFill>
                          <a:effectLst>
                            <a:outerShdw blurRad="38100" dist="38100" dir="2700000" algn="tl">
                              <a:srgbClr val="000000"/>
                            </a:outerShdw>
                          </a:effectLst>
                          <a:latin typeface="Times New Roman" charset="0"/>
                          <a:ea typeface="SimSun" charset="-122"/>
                          <a:cs typeface="Times New Roman" charset="0"/>
                        </a:rPr>
                        <a:t>Formaldehyde</a:t>
                      </a:r>
                      <a:endParaRPr kumimoji="0" lang="en-US" altLang="zh-CN" sz="1200" b="0" i="0" u="none" strike="noStrike" cap="none" normalizeH="0" baseline="0">
                        <a:ln>
                          <a:noFill/>
                        </a:ln>
                        <a:solidFill>
                          <a:srgbClr val="FF0000"/>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9"/>
                  </a:ext>
                </a:extLst>
              </a:tr>
              <a:tr h="480108">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_</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ctr"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none" strike="noStrike" cap="none" normalizeH="0" baseline="0">
                          <a:ln>
                            <a:noFill/>
                          </a:ln>
                          <a:solidFill>
                            <a:schemeClr val="tx1"/>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a:ln>
                          <a:noFill/>
                        </a:ln>
                        <a:solidFill>
                          <a:schemeClr val="tx1"/>
                        </a:solidFill>
                        <a:effectLst>
                          <a:outerShdw blurRad="38100" dist="38100" dir="2700000" algn="tl">
                            <a:srgbClr val="000000"/>
                          </a:outerShdw>
                        </a:effectLst>
                        <a:latin typeface="Tahoma" charset="0"/>
                        <a:ea typeface="SimSun" charset="-122"/>
                        <a:cs typeface="Times New Roman" charset="0"/>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charset="2"/>
                        <a:defRPr sz="2800">
                          <a:solidFill>
                            <a:schemeClr val="tx1"/>
                          </a:solidFill>
                          <a:latin typeface="Tahoma" charset="0"/>
                          <a:ea typeface="Arial" charset="0"/>
                          <a:cs typeface="Arial" charset="0"/>
                        </a:defRPr>
                      </a:lvl1pPr>
                      <a:lvl2pPr marL="742950" indent="-285750">
                        <a:spcBef>
                          <a:spcPct val="20000"/>
                        </a:spcBef>
                        <a:buClr>
                          <a:schemeClr val="tx1"/>
                        </a:buClr>
                        <a:defRPr sz="2400">
                          <a:solidFill>
                            <a:schemeClr val="tx1"/>
                          </a:solidFill>
                          <a:latin typeface="Tahoma" charset="0"/>
                          <a:ea typeface="Arial" charset="0"/>
                          <a:cs typeface="Arial" charset="0"/>
                        </a:defRPr>
                      </a:lvl2pPr>
                      <a:lvl3pPr marL="1143000" indent="-228600">
                        <a:spcBef>
                          <a:spcPct val="20000"/>
                        </a:spcBef>
                        <a:buClr>
                          <a:schemeClr val="hlink"/>
                        </a:buClr>
                        <a:buSzPct val="70000"/>
                        <a:buFont typeface="Wingdings" charset="2"/>
                        <a:defRPr sz="2000">
                          <a:solidFill>
                            <a:schemeClr val="tx1"/>
                          </a:solidFill>
                          <a:latin typeface="Tahoma" charset="0"/>
                          <a:ea typeface="Arial" charset="0"/>
                          <a:cs typeface="Arial" charset="0"/>
                        </a:defRPr>
                      </a:lvl3pPr>
                      <a:lvl4pPr marL="1600200" indent="-228600">
                        <a:spcBef>
                          <a:spcPct val="20000"/>
                        </a:spcBef>
                        <a:buClr>
                          <a:schemeClr val="tx1"/>
                        </a:buClr>
                        <a:defRPr>
                          <a:solidFill>
                            <a:schemeClr val="tx1"/>
                          </a:solidFill>
                          <a:latin typeface="Tahoma"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Arial" charset="0"/>
                          <a:cs typeface="Arial" charset="0"/>
                        </a:defRPr>
                      </a:lvl9pPr>
                    </a:lstStyle>
                    <a:p>
                      <a:pPr marL="342900" marR="0" lvl="0" indent="-342900" algn="l" defTabSz="914400" rtl="1" eaLnBrk="1" fontAlgn="base" latinLnBrk="0" hangingPunct="1">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dirty="0" err="1">
                          <a:ln>
                            <a:noFill/>
                          </a:ln>
                          <a:solidFill>
                            <a:srgbClr val="FF0000"/>
                          </a:solidFill>
                          <a:effectLst>
                            <a:outerShdw blurRad="38100" dist="38100" dir="2700000" algn="tl">
                              <a:srgbClr val="000000"/>
                            </a:outerShdw>
                          </a:effectLst>
                          <a:latin typeface="Times New Roman" charset="0"/>
                          <a:ea typeface="SimSun" charset="-122"/>
                          <a:cs typeface="Times New Roman" charset="0"/>
                        </a:rPr>
                        <a:t>Gluteraldehyde</a:t>
                      </a:r>
                      <a:endParaRPr kumimoji="0" lang="en-US" altLang="zh-CN" sz="1200" b="0" i="0" u="none" strike="noStrike" cap="none" normalizeH="0" baseline="0" dirty="0">
                        <a:ln>
                          <a:noFill/>
                        </a:ln>
                        <a:solidFill>
                          <a:srgbClr val="FF0000"/>
                        </a:solidFill>
                        <a:effectLst>
                          <a:outerShdw blurRad="38100" dist="38100" dir="2700000" algn="tl">
                            <a:srgbClr val="000000"/>
                          </a:outerShdw>
                        </a:effectLst>
                        <a:latin typeface="Times New Roman" charset="0"/>
                        <a:ea typeface="SimSun" charset="-122"/>
                        <a:cs typeface="Times New Roman" charset="0"/>
                      </a:endParaRP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charset="2"/>
                        <a:buNone/>
                        <a:tabLst/>
                      </a:pPr>
                      <a:r>
                        <a:rPr kumimoji="0" lang="en-US" altLang="zh-CN" sz="1200" b="1" i="0" u="sng" strike="noStrike" cap="none" normalizeH="0" baseline="0" dirty="0">
                          <a:ln>
                            <a:noFill/>
                          </a:ln>
                          <a:solidFill>
                            <a:srgbClr val="FF0000"/>
                          </a:solidFill>
                          <a:effectLst>
                            <a:outerShdw blurRad="38100" dist="38100" dir="2700000" algn="tl">
                              <a:srgbClr val="000000"/>
                            </a:outerShdw>
                          </a:effectLst>
                          <a:latin typeface="Times New Roman" charset="0"/>
                          <a:ea typeface="SimSun" charset="-122"/>
                          <a:cs typeface="Times New Roman" charset="0"/>
                        </a:rPr>
                        <a:t>(</a:t>
                      </a:r>
                      <a:r>
                        <a:rPr kumimoji="0" lang="en-US" altLang="zh-CN" sz="1200" b="1" i="0" u="sng" strike="noStrike" cap="none" normalizeH="0" baseline="0" dirty="0" err="1">
                          <a:ln>
                            <a:noFill/>
                          </a:ln>
                          <a:solidFill>
                            <a:srgbClr val="FF0000"/>
                          </a:solidFill>
                          <a:effectLst>
                            <a:outerShdw blurRad="38100" dist="38100" dir="2700000" algn="tl">
                              <a:srgbClr val="000000"/>
                            </a:outerShdw>
                          </a:effectLst>
                          <a:latin typeface="Times New Roman" charset="0"/>
                          <a:ea typeface="SimSun" charset="-122"/>
                          <a:cs typeface="Times New Roman" charset="0"/>
                        </a:rPr>
                        <a:t>Cidex</a:t>
                      </a:r>
                      <a:r>
                        <a:rPr kumimoji="0" lang="en-US" altLang="zh-CN" sz="1200" b="1" i="0" u="sng" strike="noStrike" cap="none" normalizeH="0" baseline="0" dirty="0">
                          <a:ln>
                            <a:noFill/>
                          </a:ln>
                          <a:solidFill>
                            <a:srgbClr val="FF0000"/>
                          </a:solidFill>
                          <a:effectLst>
                            <a:outerShdw blurRad="38100" dist="38100" dir="2700000" algn="tl">
                              <a:srgbClr val="000000"/>
                            </a:outerShdw>
                          </a:effectLst>
                          <a:latin typeface="Times New Roman" charset="0"/>
                          <a:ea typeface="SimSun" charset="-122"/>
                          <a:cs typeface="Times New Roman" charset="0"/>
                        </a:rPr>
                        <a:t>)</a:t>
                      </a:r>
                      <a:endParaRPr kumimoji="0" lang="en-US" altLang="zh-CN" sz="1200" b="0" i="0" u="none" strike="noStrike" cap="none" normalizeH="0" baseline="0" dirty="0">
                        <a:ln>
                          <a:noFill/>
                        </a:ln>
                        <a:solidFill>
                          <a:srgbClr val="FF0000"/>
                        </a:solidFill>
                        <a:effectLst>
                          <a:outerShdw blurRad="38100" dist="38100" dir="2700000" algn="tl">
                            <a:srgbClr val="000000"/>
                          </a:outerShdw>
                        </a:effectLst>
                        <a:latin typeface="Tahoma" charset="0"/>
                        <a:ea typeface="SimSun" charset="-122"/>
                      </a:endParaRPr>
                    </a:p>
                  </a:txBody>
                  <a:tcPr marT="45723" marB="4572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6649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65FB-4431-4E06-A0A5-3A9AAB2BE439}"/>
              </a:ext>
            </a:extLst>
          </p:cNvPr>
          <p:cNvSpPr>
            <a:spLocks noGrp="1"/>
          </p:cNvSpPr>
          <p:nvPr>
            <p:ph type="title"/>
          </p:nvPr>
        </p:nvSpPr>
        <p:spPr>
          <a:xfrm>
            <a:off x="838200" y="314325"/>
            <a:ext cx="10515600" cy="1325563"/>
          </a:xfrm>
        </p:spPr>
        <p:txBody>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Hospital Disinfection Methods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5426185"/>
              </p:ext>
            </p:extLst>
          </p:nvPr>
        </p:nvGraphicFramePr>
        <p:xfrm>
          <a:off x="838200" y="1961092"/>
          <a:ext cx="9914467" cy="985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38198" y="1437872"/>
            <a:ext cx="2387600" cy="523220"/>
          </a:xfrm>
          <a:prstGeom prst="rect">
            <a:avLst/>
          </a:prstGeom>
          <a:noFill/>
        </p:spPr>
        <p:txBody>
          <a:bodyPr wrap="square" rtlCol="0">
            <a:spAutoFit/>
          </a:bodyPr>
          <a:lstStyle/>
          <a:p>
            <a:pPr marL="0" algn="l" defTabSz="914400" rtl="0" eaLnBrk="1" latinLnBrk="0" hangingPunct="1"/>
            <a:r>
              <a:rPr lang="en-US" sz="2800" dirty="0"/>
              <a:t>Article:</a:t>
            </a:r>
          </a:p>
        </p:txBody>
      </p:sp>
      <p:sp>
        <p:nvSpPr>
          <p:cNvPr id="7" name="Rectangle 6"/>
          <p:cNvSpPr/>
          <p:nvPr/>
        </p:nvSpPr>
        <p:spPr>
          <a:xfrm>
            <a:off x="4786310" y="1437872"/>
            <a:ext cx="2018245" cy="523220"/>
          </a:xfrm>
          <a:prstGeom prst="rect">
            <a:avLst/>
          </a:prstGeom>
        </p:spPr>
        <p:txBody>
          <a:bodyPr wrap="none">
            <a:spAutoFit/>
          </a:bodyPr>
          <a:lstStyle/>
          <a:p>
            <a:pPr algn="l" rtl="0"/>
            <a:r>
              <a:rPr lang="en-US" sz="2800" dirty="0"/>
              <a:t>Disinfectant:</a:t>
            </a:r>
          </a:p>
        </p:txBody>
      </p:sp>
      <p:sp>
        <p:nvSpPr>
          <p:cNvPr id="8" name="TextBox 7"/>
          <p:cNvSpPr txBox="1"/>
          <p:nvPr/>
        </p:nvSpPr>
        <p:spPr>
          <a:xfrm>
            <a:off x="838198" y="3016313"/>
            <a:ext cx="2387600" cy="523220"/>
          </a:xfrm>
          <a:prstGeom prst="rect">
            <a:avLst/>
          </a:prstGeom>
          <a:noFill/>
        </p:spPr>
        <p:txBody>
          <a:bodyPr wrap="square" rtlCol="0">
            <a:spAutoFit/>
          </a:bodyPr>
          <a:lstStyle/>
          <a:p>
            <a:pPr marL="0" algn="l" defTabSz="914400" rtl="0" eaLnBrk="1" latinLnBrk="0" hangingPunct="1"/>
            <a:r>
              <a:rPr lang="en-US" sz="2800" dirty="0"/>
              <a:t>Skin:</a:t>
            </a:r>
          </a:p>
        </p:txBody>
      </p:sp>
      <p:graphicFrame>
        <p:nvGraphicFramePr>
          <p:cNvPr id="12" name="Diagram 11"/>
          <p:cNvGraphicFramePr/>
          <p:nvPr>
            <p:extLst>
              <p:ext uri="{D42A27DB-BD31-4B8C-83A1-F6EECF244321}">
                <p14:modId xmlns:p14="http://schemas.microsoft.com/office/powerpoint/2010/main" val="2113854668"/>
              </p:ext>
            </p:extLst>
          </p:nvPr>
        </p:nvGraphicFramePr>
        <p:xfrm>
          <a:off x="872065" y="3524780"/>
          <a:ext cx="9914469" cy="10302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extLst>
              <p:ext uri="{D42A27DB-BD31-4B8C-83A1-F6EECF244321}">
                <p14:modId xmlns:p14="http://schemas.microsoft.com/office/powerpoint/2010/main" val="1652679186"/>
              </p:ext>
            </p:extLst>
          </p:nvPr>
        </p:nvGraphicFramePr>
        <p:xfrm>
          <a:off x="872064" y="5022057"/>
          <a:ext cx="9914469" cy="5151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Rectangle 14"/>
          <p:cNvSpPr/>
          <p:nvPr/>
        </p:nvSpPr>
        <p:spPr>
          <a:xfrm>
            <a:off x="838197" y="4526798"/>
            <a:ext cx="992579" cy="369332"/>
          </a:xfrm>
          <a:prstGeom prst="rect">
            <a:avLst/>
          </a:prstGeom>
        </p:spPr>
        <p:txBody>
          <a:bodyPr wrap="none">
            <a:spAutoFit/>
          </a:bodyPr>
          <a:lstStyle/>
          <a:p>
            <a:pPr algn="l" rtl="0"/>
            <a:r>
              <a:rPr lang="en-US" dirty="0"/>
              <a:t>_______</a:t>
            </a:r>
          </a:p>
        </p:txBody>
      </p:sp>
      <p:sp>
        <p:nvSpPr>
          <p:cNvPr id="16" name="Rectangle 15"/>
          <p:cNvSpPr/>
          <p:nvPr/>
        </p:nvSpPr>
        <p:spPr>
          <a:xfrm>
            <a:off x="838197" y="5424425"/>
            <a:ext cx="992579" cy="369332"/>
          </a:xfrm>
          <a:prstGeom prst="rect">
            <a:avLst/>
          </a:prstGeom>
        </p:spPr>
        <p:txBody>
          <a:bodyPr wrap="none">
            <a:spAutoFit/>
          </a:bodyPr>
          <a:lstStyle/>
          <a:p>
            <a:pPr algn="l" rtl="0"/>
            <a:r>
              <a:rPr lang="en-US" dirty="0"/>
              <a:t>_______</a:t>
            </a:r>
          </a:p>
        </p:txBody>
      </p:sp>
      <p:graphicFrame>
        <p:nvGraphicFramePr>
          <p:cNvPr id="17" name="Diagram 16"/>
          <p:cNvGraphicFramePr/>
          <p:nvPr>
            <p:extLst>
              <p:ext uri="{D42A27DB-BD31-4B8C-83A1-F6EECF244321}">
                <p14:modId xmlns:p14="http://schemas.microsoft.com/office/powerpoint/2010/main" val="1634617623"/>
              </p:ext>
            </p:extLst>
          </p:nvPr>
        </p:nvGraphicFramePr>
        <p:xfrm>
          <a:off x="872062" y="5944128"/>
          <a:ext cx="9914471" cy="54134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8713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65FB-4431-4E06-A0A5-3A9AAB2BE439}"/>
              </a:ext>
            </a:extLst>
          </p:cNvPr>
          <p:cNvSpPr>
            <a:spLocks noGrp="1"/>
          </p:cNvSpPr>
          <p:nvPr>
            <p:ph type="title"/>
          </p:nvPr>
        </p:nvSpPr>
        <p:spPr>
          <a:xfrm>
            <a:off x="-2463801" y="1281190"/>
            <a:ext cx="10515600" cy="1325563"/>
          </a:xfrm>
        </p:spPr>
        <p:txBody>
          <a:bodyPr/>
          <a:lstStyle/>
          <a:p>
            <a:pPr algn="ctr"/>
            <a:r>
              <a:rPr lang="en-US" dirty="0">
                <a:ln w="0"/>
                <a:solidFill>
                  <a:srgbClr val="FF0000"/>
                </a:solidFill>
                <a:effectLst>
                  <a:outerShdw blurRad="38100" dist="19050" dir="2700000" algn="tl" rotWithShape="0">
                    <a:schemeClr val="dk1">
                      <a:alpha val="40000"/>
                    </a:schemeClr>
                  </a:outerShdw>
                </a:effectLst>
              </a:rPr>
              <a:t>Important Points</a:t>
            </a:r>
          </a:p>
        </p:txBody>
      </p:sp>
      <p:sp>
        <p:nvSpPr>
          <p:cNvPr id="3" name="Content Placeholder 2">
            <a:extLst>
              <a:ext uri="{FF2B5EF4-FFF2-40B4-BE49-F238E27FC236}">
                <a16:creationId xmlns:a16="http://schemas.microsoft.com/office/drawing/2014/main" id="{C9BF2EC3-3864-4D86-9F3C-0DBB73A1279F}"/>
              </a:ext>
            </a:extLst>
          </p:cNvPr>
          <p:cNvSpPr>
            <a:spLocks noGrp="1"/>
          </p:cNvSpPr>
          <p:nvPr>
            <p:ph idx="1"/>
          </p:nvPr>
        </p:nvSpPr>
        <p:spPr>
          <a:xfrm>
            <a:off x="613832" y="2606753"/>
            <a:ext cx="4360333" cy="2678642"/>
          </a:xfrm>
        </p:spPr>
        <p:txBody>
          <a:bodyPr/>
          <a:lstStyle/>
          <a:p>
            <a:pPr marL="457200" indent="-457200">
              <a:buFont typeface="Arial" charset="0"/>
              <a:buChar char="•"/>
              <a:defRPr/>
            </a:pPr>
            <a:r>
              <a:rPr lang="en-US" dirty="0"/>
              <a:t>Any instrument or item used for </a:t>
            </a:r>
            <a:r>
              <a:rPr lang="en-US" dirty="0">
                <a:solidFill>
                  <a:srgbClr val="FF0000"/>
                </a:solidFill>
              </a:rPr>
              <a:t>sterile body </a:t>
            </a:r>
            <a:r>
              <a:rPr lang="en-US" dirty="0"/>
              <a:t>site should be </a:t>
            </a:r>
            <a:r>
              <a:rPr lang="en-US" dirty="0">
                <a:solidFill>
                  <a:srgbClr val="FF0000"/>
                </a:solidFill>
              </a:rPr>
              <a:t>sterile</a:t>
            </a:r>
            <a:r>
              <a:rPr lang="en-US" dirty="0"/>
              <a:t>.</a:t>
            </a:r>
          </a:p>
          <a:p>
            <a:pPr marL="457200" indent="-457200">
              <a:buFont typeface="Arial" charset="0"/>
              <a:buChar char="•"/>
              <a:defRPr/>
            </a:pPr>
            <a:r>
              <a:rPr lang="en-US" dirty="0"/>
              <a:t>Any instrument or item used for </a:t>
            </a:r>
            <a:r>
              <a:rPr lang="en-US" dirty="0">
                <a:solidFill>
                  <a:srgbClr val="FF0000"/>
                </a:solidFill>
              </a:rPr>
              <a:t>non-sterile</a:t>
            </a:r>
            <a:r>
              <a:rPr lang="en-US" dirty="0"/>
              <a:t> </a:t>
            </a:r>
            <a:r>
              <a:rPr lang="en-US" dirty="0">
                <a:solidFill>
                  <a:srgbClr val="FF0000"/>
                </a:solidFill>
              </a:rPr>
              <a:t>body</a:t>
            </a:r>
            <a:r>
              <a:rPr lang="en-US" dirty="0"/>
              <a:t> site  can be </a:t>
            </a:r>
            <a:r>
              <a:rPr lang="en-US" dirty="0">
                <a:solidFill>
                  <a:srgbClr val="FF0000"/>
                </a:solidFill>
              </a:rPr>
              <a:t>disinfected</a:t>
            </a:r>
            <a:r>
              <a:rPr lang="en-US"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3329" y="1366464"/>
            <a:ext cx="5976938" cy="468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019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7B5624-5A0E-462B-A443-64B5EC2C0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14434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dirty="0">
                <a:solidFill>
                  <a:schemeClr val="tx2"/>
                </a:solidFill>
              </a:rPr>
              <a:t>Quiz and references</a:t>
            </a:r>
            <a:endParaRPr lang="ar-SA" dirty="0">
              <a:solidFill>
                <a:schemeClr val="tx2"/>
              </a:solidFill>
            </a:endParaRPr>
          </a:p>
        </p:txBody>
      </p:sp>
      <p:sp>
        <p:nvSpPr>
          <p:cNvPr id="3" name="Content Placeholder 2"/>
          <p:cNvSpPr>
            <a:spLocks noGrp="1"/>
          </p:cNvSpPr>
          <p:nvPr>
            <p:ph idx="1"/>
          </p:nvPr>
        </p:nvSpPr>
        <p:spPr>
          <a:xfrm>
            <a:off x="7047186" y="6336789"/>
            <a:ext cx="5144814" cy="521211"/>
          </a:xfrm>
        </p:spPr>
        <p:txBody>
          <a:bodyPr>
            <a:normAutofit lnSpcReduction="10000"/>
          </a:bodyPr>
          <a:lstStyle/>
          <a:p>
            <a:pPr algn="l" rtl="0"/>
            <a:r>
              <a:rPr lang="en-US" altLang="ar-SA" sz="1200" b="1" i="1" dirty="0">
                <a:latin typeface="Footlight MT Light" panose="0204060206030A020304" pitchFamily="18" charset="0"/>
              </a:rPr>
              <a:t>Sherries</a:t>
            </a:r>
            <a:r>
              <a:rPr lang="en-US" altLang="ar-SA" sz="1200" b="1" dirty="0">
                <a:latin typeface="Footlight MT Light" panose="0204060206030A020304" pitchFamily="18" charset="0"/>
              </a:rPr>
              <a:t> Medical Microbiology, an Introduction to Infectious Diseases</a:t>
            </a:r>
            <a:r>
              <a:rPr lang="en-US" altLang="ar-SA" sz="1200" dirty="0">
                <a:latin typeface="Footlight MT Light" panose="0204060206030A020304" pitchFamily="18" charset="0"/>
              </a:rPr>
              <a:t>.  </a:t>
            </a:r>
          </a:p>
          <a:p>
            <a:pPr marL="0" indent="0" algn="l" rtl="0">
              <a:buNone/>
            </a:pPr>
            <a:r>
              <a:rPr lang="en-US" altLang="ar-SA" sz="1200" dirty="0">
                <a:latin typeface="Footlight MT Light" panose="0204060206030A020304" pitchFamily="18" charset="0"/>
              </a:rPr>
              <a:t>  Latest edition, Kenneth Ryan and George Ray. Publisher : McGraw Hill .</a:t>
            </a:r>
          </a:p>
          <a:p>
            <a:pPr algn="l" rtl="0"/>
            <a:endParaRPr lang="en-US" altLang="ar-SA" sz="1200" dirty="0">
              <a:latin typeface="Footlight MT Light" panose="0204060206030A020304" pitchFamily="18" charset="0"/>
            </a:endParaRPr>
          </a:p>
          <a:p>
            <a:endParaRPr lang="ar-SA" altLang="ar-SA" sz="1200" dirty="0">
              <a:latin typeface="Footlight MT Light" panose="0204060206030A020304" pitchFamily="18" charset="0"/>
            </a:endParaRPr>
          </a:p>
          <a:p>
            <a:pPr algn="l" rtl="0"/>
            <a:endParaRPr lang="en-US" altLang="ar-SA" sz="1200" dirty="0">
              <a:latin typeface="Footlight MT Light" panose="0204060206030A020304" pitchFamily="18" charset="0"/>
            </a:endParaRPr>
          </a:p>
          <a:p>
            <a:pPr algn="l" rtl="0"/>
            <a:endParaRPr lang="en-US" altLang="ar-SA" sz="1200" dirty="0">
              <a:latin typeface="Footlight MT Light" panose="0204060206030A020304" pitchFamily="18" charset="0"/>
            </a:endParaRPr>
          </a:p>
          <a:p>
            <a:pPr marL="0" indent="0" algn="l" rtl="0">
              <a:buNone/>
            </a:pPr>
            <a:endParaRPr lang="en-US" altLang="ar-SA" sz="1200" dirty="0">
              <a:latin typeface="Footlight MT Light" panose="0204060206030A020304" pitchFamily="18" charset="0"/>
            </a:endParaRPr>
          </a:p>
          <a:p>
            <a:pPr marL="0" indent="0" algn="l" rtl="0">
              <a:buNone/>
            </a:pPr>
            <a:endParaRPr lang="ar-SA" sz="1200" dirty="0"/>
          </a:p>
        </p:txBody>
      </p:sp>
      <p:sp>
        <p:nvSpPr>
          <p:cNvPr id="4" name="TextBox 3">
            <a:extLst>
              <a:ext uri="{FF2B5EF4-FFF2-40B4-BE49-F238E27FC236}">
                <a16:creationId xmlns:a16="http://schemas.microsoft.com/office/drawing/2014/main" id="{59BC7CAA-F2BC-4C33-9232-DD87D5C07B4F}"/>
              </a:ext>
            </a:extLst>
          </p:cNvPr>
          <p:cNvSpPr txBox="1"/>
          <p:nvPr/>
        </p:nvSpPr>
        <p:spPr>
          <a:xfrm>
            <a:off x="488731" y="1471448"/>
            <a:ext cx="11319641" cy="5355312"/>
          </a:xfrm>
          <a:prstGeom prst="rect">
            <a:avLst/>
          </a:prstGeom>
          <a:noFill/>
        </p:spPr>
        <p:txBody>
          <a:bodyPr wrap="square" rtlCol="0">
            <a:spAutoFit/>
          </a:bodyPr>
          <a:lstStyle/>
          <a:p>
            <a:pPr algn="l" rtl="0"/>
            <a:r>
              <a:rPr lang="en-US" sz="1800" kern="1200" dirty="0">
                <a:solidFill>
                  <a:schemeClr val="tx1"/>
                </a:solidFill>
                <a:latin typeface="+mn-lt"/>
                <a:ea typeface="+mn-ea"/>
                <a:cs typeface="+mn-cs"/>
              </a:rPr>
              <a:t>1- </a:t>
            </a:r>
            <a:r>
              <a:rPr lang="en-US" altLang="zh-CN" dirty="0">
                <a:ea typeface="SimSun" charset="-122"/>
              </a:rPr>
              <a:t>killing or removing of harmful vegetative microorganisms, is:</a:t>
            </a:r>
          </a:p>
          <a:p>
            <a:pPr algn="l" rtl="0"/>
            <a:r>
              <a:rPr lang="en-US" sz="1800" kern="1200" dirty="0">
                <a:solidFill>
                  <a:schemeClr val="tx1"/>
                </a:solidFill>
                <a:latin typeface="+mn-lt"/>
                <a:ea typeface="SimSun" charset="-122"/>
                <a:cs typeface="+mn-cs"/>
              </a:rPr>
              <a:t>A- sterilization                         b- disinfectant                         c</a:t>
            </a:r>
            <a:r>
              <a:rPr lang="en-US" dirty="0">
                <a:ea typeface="SimSun" charset="-122"/>
              </a:rPr>
              <a:t>- antiseptic                d-d</a:t>
            </a:r>
            <a:r>
              <a:rPr lang="en-US" dirty="0"/>
              <a:t>isinfection</a:t>
            </a:r>
          </a:p>
          <a:p>
            <a:pPr algn="l" rtl="0"/>
            <a:endParaRPr lang="en-US" dirty="0"/>
          </a:p>
          <a:p>
            <a:pPr algn="l" rtl="0"/>
            <a:r>
              <a:rPr lang="en-US" dirty="0"/>
              <a:t>2- </a:t>
            </a:r>
            <a:r>
              <a:rPr lang="en-US" altLang="zh-CN" dirty="0">
                <a:ea typeface="SimSun" charset="-122"/>
              </a:rPr>
              <a:t>Disinfectants may be inactivated by :</a:t>
            </a:r>
          </a:p>
          <a:p>
            <a:pPr algn="l" rtl="0"/>
            <a:r>
              <a:rPr lang="en-US" dirty="0">
                <a:ea typeface="SimSun" charset="-122"/>
              </a:rPr>
              <a:t>A- water                                    b-dirt                                        c- soap                         d- washing</a:t>
            </a:r>
            <a:endParaRPr lang="en-US" dirty="0"/>
          </a:p>
          <a:p>
            <a:pPr algn="l" rtl="0"/>
            <a:endParaRPr lang="en-US" dirty="0"/>
          </a:p>
          <a:p>
            <a:pPr algn="l" rtl="0"/>
            <a:r>
              <a:rPr lang="en-US" dirty="0"/>
              <a:t>3-Gamma radiation: has greater energy than U.V. light, therefore more effective. Used mainly in :</a:t>
            </a:r>
          </a:p>
          <a:p>
            <a:pPr algn="l" rtl="0"/>
            <a:r>
              <a:rPr lang="en-US" dirty="0"/>
              <a:t>A-</a:t>
            </a:r>
            <a:r>
              <a:rPr lang="en-US" altLang="zh-CN" dirty="0">
                <a:ea typeface="SimSun" charset="-122"/>
              </a:rPr>
              <a:t>industrial facilities                b-tuberculosis labs                c-</a:t>
            </a:r>
            <a:r>
              <a:rPr lang="en-US" dirty="0"/>
              <a:t>Browne’s tube         d-Patient's skin</a:t>
            </a:r>
          </a:p>
          <a:p>
            <a:pPr algn="l" rtl="0"/>
            <a:endParaRPr lang="en-US" dirty="0"/>
          </a:p>
          <a:p>
            <a:pPr algn="l" rtl="0"/>
            <a:r>
              <a:rPr lang="en-US" dirty="0"/>
              <a:t>4-We use pasteurization to prevent the transmission of which disease? </a:t>
            </a:r>
          </a:p>
          <a:p>
            <a:pPr algn="l" rtl="0"/>
            <a:r>
              <a:rPr lang="en-US" dirty="0"/>
              <a:t>A-tuberculosis                           b-</a:t>
            </a:r>
            <a:r>
              <a:rPr lang="en-US" dirty="0">
                <a:ea typeface="SimSun" charset="-122"/>
              </a:rPr>
              <a:t>small pox                              c- hepatitis                   d-liver failure   </a:t>
            </a:r>
          </a:p>
          <a:p>
            <a:pPr algn="l" rtl="0"/>
            <a:endParaRPr lang="en-US" dirty="0">
              <a:ea typeface="SimSun" charset="-122"/>
            </a:endParaRPr>
          </a:p>
          <a:p>
            <a:pPr algn="l" rtl="0"/>
            <a:r>
              <a:rPr lang="en-US" dirty="0">
                <a:ea typeface="SimSun" charset="-122"/>
              </a:rPr>
              <a:t>5-Chlorhexidine less active against Gram:</a:t>
            </a:r>
          </a:p>
          <a:p>
            <a:pPr algn="l" rtl="0"/>
            <a:r>
              <a:rPr lang="en-US" dirty="0">
                <a:ea typeface="SimSun" charset="-122"/>
              </a:rPr>
              <a:t>A-positive                                   b- negative</a:t>
            </a:r>
          </a:p>
          <a:p>
            <a:pPr algn="l" rtl="0"/>
            <a:endParaRPr lang="en-US" dirty="0">
              <a:ea typeface="SimSun" charset="-122"/>
            </a:endParaRPr>
          </a:p>
          <a:p>
            <a:pPr algn="l" rtl="0"/>
            <a:r>
              <a:rPr lang="en-US" dirty="0">
                <a:ea typeface="SimSun" charset="-122"/>
              </a:rPr>
              <a:t>6- 74C,  for 3-5 seconds is called:</a:t>
            </a:r>
          </a:p>
          <a:p>
            <a:pPr algn="l" rtl="0"/>
            <a:r>
              <a:rPr lang="en-US" dirty="0">
                <a:ea typeface="SimSun" charset="-122"/>
              </a:rPr>
              <a:t>A-frozen method                       b-conventional method        c-flash method         d-</a:t>
            </a:r>
            <a:r>
              <a:rPr lang="en-US" dirty="0" err="1">
                <a:ea typeface="SimSun" charset="-122"/>
              </a:rPr>
              <a:t>pasturized</a:t>
            </a:r>
            <a:r>
              <a:rPr lang="en-US" dirty="0">
                <a:ea typeface="SimSun" charset="-122"/>
              </a:rPr>
              <a:t> method</a:t>
            </a:r>
          </a:p>
          <a:p>
            <a:pPr algn="l" rtl="0"/>
            <a:endParaRPr lang="en-US" dirty="0">
              <a:ea typeface="SimSun" charset="-122"/>
            </a:endParaRPr>
          </a:p>
          <a:p>
            <a:pPr algn="l" rtl="0"/>
            <a:r>
              <a:rPr lang="en-US" dirty="0">
                <a:ea typeface="SimSun" charset="-122"/>
              </a:rPr>
              <a:t>         </a:t>
            </a:r>
            <a:endParaRPr lang="en-US" sz="1800" kern="1200" dirty="0">
              <a:solidFill>
                <a:schemeClr val="tx1"/>
              </a:solidFill>
              <a:latin typeface="+mn-lt"/>
              <a:ea typeface="+mn-ea"/>
              <a:cs typeface="+mn-cs"/>
            </a:endParaRPr>
          </a:p>
        </p:txBody>
      </p:sp>
      <p:sp>
        <p:nvSpPr>
          <p:cNvPr id="5" name="TextBox 4">
            <a:extLst>
              <a:ext uri="{FF2B5EF4-FFF2-40B4-BE49-F238E27FC236}">
                <a16:creationId xmlns:a16="http://schemas.microsoft.com/office/drawing/2014/main" id="{CD065DFF-BA9B-445B-B229-D20AC6391BC2}"/>
              </a:ext>
            </a:extLst>
          </p:cNvPr>
          <p:cNvSpPr txBox="1"/>
          <p:nvPr/>
        </p:nvSpPr>
        <p:spPr>
          <a:xfrm>
            <a:off x="11104179" y="3411134"/>
            <a:ext cx="977462" cy="2031325"/>
          </a:xfrm>
          <a:prstGeom prst="rect">
            <a:avLst/>
          </a:prstGeom>
          <a:noFill/>
        </p:spPr>
        <p:txBody>
          <a:bodyPr wrap="square" rtlCol="0">
            <a:spAutoFit/>
          </a:bodyPr>
          <a:lstStyle/>
          <a:p>
            <a:r>
              <a:rPr lang="en-US" dirty="0">
                <a:solidFill>
                  <a:schemeClr val="bg2">
                    <a:lumMod val="90000"/>
                  </a:schemeClr>
                </a:solidFill>
              </a:rPr>
              <a:t>Answers</a:t>
            </a:r>
          </a:p>
          <a:p>
            <a:r>
              <a:rPr lang="en-US" dirty="0">
                <a:solidFill>
                  <a:schemeClr val="bg2">
                    <a:lumMod val="90000"/>
                  </a:schemeClr>
                </a:solidFill>
              </a:rPr>
              <a:t>D</a:t>
            </a:r>
          </a:p>
          <a:p>
            <a:r>
              <a:rPr lang="en-US" dirty="0">
                <a:solidFill>
                  <a:schemeClr val="bg2">
                    <a:lumMod val="90000"/>
                  </a:schemeClr>
                </a:solidFill>
              </a:rPr>
              <a:t>B</a:t>
            </a:r>
          </a:p>
          <a:p>
            <a:r>
              <a:rPr lang="en-US" dirty="0">
                <a:solidFill>
                  <a:schemeClr val="bg2">
                    <a:lumMod val="90000"/>
                  </a:schemeClr>
                </a:solidFill>
              </a:rPr>
              <a:t>A</a:t>
            </a:r>
          </a:p>
          <a:p>
            <a:r>
              <a:rPr lang="en-US" dirty="0">
                <a:solidFill>
                  <a:schemeClr val="bg2">
                    <a:lumMod val="90000"/>
                  </a:schemeClr>
                </a:solidFill>
              </a:rPr>
              <a:t>A</a:t>
            </a:r>
          </a:p>
          <a:p>
            <a:r>
              <a:rPr lang="en-US" dirty="0">
                <a:solidFill>
                  <a:schemeClr val="bg2">
                    <a:lumMod val="90000"/>
                  </a:schemeClr>
                </a:solidFill>
              </a:rPr>
              <a:t>B</a:t>
            </a:r>
          </a:p>
          <a:p>
            <a:r>
              <a:rPr lang="en-US" dirty="0">
                <a:solidFill>
                  <a:schemeClr val="bg2">
                    <a:lumMod val="90000"/>
                  </a:schemeClr>
                </a:solidFill>
              </a:rPr>
              <a:t>C</a:t>
            </a:r>
          </a:p>
        </p:txBody>
      </p:sp>
    </p:spTree>
    <p:extLst>
      <p:ext uri="{BB962C8B-B14F-4D97-AF65-F5344CB8AC3E}">
        <p14:creationId xmlns:p14="http://schemas.microsoft.com/office/powerpoint/2010/main" val="412600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68292" cy="1473958"/>
          </a:xfrm>
          <a:prstGeom prst="rect">
            <a:avLst/>
          </a:prstGeom>
        </p:spPr>
      </p:pic>
      <p:sp>
        <p:nvSpPr>
          <p:cNvPr id="3" name="TextBox 2"/>
          <p:cNvSpPr txBox="1"/>
          <p:nvPr/>
        </p:nvSpPr>
        <p:spPr>
          <a:xfrm>
            <a:off x="2352136" y="296174"/>
            <a:ext cx="8154838" cy="369332"/>
          </a:xfrm>
          <a:prstGeom prst="rect">
            <a:avLst/>
          </a:prstGeom>
          <a:noFill/>
        </p:spPr>
        <p:txBody>
          <a:bodyPr wrap="square" rtlCol="0">
            <a:spAutoFit/>
          </a:bodyPr>
          <a:lstStyle/>
          <a:p>
            <a:pPr algn="ctr"/>
            <a:r>
              <a:rPr lang="ar-SA" dirty="0">
                <a:solidFill>
                  <a:schemeClr val="bg1">
                    <a:lumMod val="50000"/>
                  </a:schemeClr>
                </a:solidFill>
              </a:rPr>
              <a:t>لايقوى الإنسان في الحياة على هذه الأرض من دون أن يعاونه النّاس ويقفوا معه.</a:t>
            </a:r>
            <a:endParaRPr lang="en-US" sz="1800" kern="1200" dirty="0">
              <a:solidFill>
                <a:schemeClr val="bg1">
                  <a:lumMod val="50000"/>
                </a:schemeClr>
              </a:solidFill>
            </a:endParaRPr>
          </a:p>
        </p:txBody>
      </p:sp>
      <p:sp>
        <p:nvSpPr>
          <p:cNvPr id="7" name="Shape 237">
            <a:extLst>
              <a:ext uri="{FF2B5EF4-FFF2-40B4-BE49-F238E27FC236}">
                <a16:creationId xmlns:a16="http://schemas.microsoft.com/office/drawing/2014/main" id="{A8639EC0-1DB3-4EC3-844A-6AFA64D5505B}"/>
              </a:ext>
            </a:extLst>
          </p:cNvPr>
          <p:cNvSpPr txBox="1"/>
          <p:nvPr/>
        </p:nvSpPr>
        <p:spPr>
          <a:xfrm>
            <a:off x="590364" y="1560966"/>
            <a:ext cx="1955855" cy="3610908"/>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ar-SA" sz="2000" dirty="0">
                <a:latin typeface="Arial"/>
                <a:ea typeface="Arial"/>
                <a:cs typeface="Arial"/>
                <a:sym typeface="Arial"/>
              </a:rPr>
              <a:t>إ</a:t>
            </a:r>
            <a:r>
              <a:rPr lang="en-US" sz="2000" dirty="0" err="1">
                <a:solidFill>
                  <a:schemeClr val="tx1"/>
                </a:solidFill>
                <a:latin typeface="Arial"/>
                <a:ea typeface="Arial"/>
                <a:cs typeface="Arial"/>
                <a:sym typeface="Arial"/>
              </a:rPr>
              <a:t>لهام</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العلامي</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رناد</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المقرن</a:t>
            </a:r>
            <a:br>
              <a:rPr lang="en-US" sz="2000" dirty="0">
                <a:solidFill>
                  <a:schemeClr val="tx1"/>
                </a:solidFill>
                <a:latin typeface="Arial"/>
                <a:ea typeface="Arial"/>
                <a:cs typeface="Arial"/>
                <a:sym typeface="Arial"/>
              </a:rPr>
            </a:br>
            <a:r>
              <a:rPr lang="en-US" sz="2000" dirty="0">
                <a:solidFill>
                  <a:schemeClr val="tx1"/>
                </a:solidFill>
                <a:latin typeface="Arial"/>
                <a:ea typeface="Arial"/>
                <a:cs typeface="Arial"/>
                <a:sym typeface="Arial"/>
              </a:rPr>
              <a:t>هديل عورتاني</a:t>
            </a:r>
            <a:endParaRPr lang="ar-SA" sz="2000" dirty="0">
              <a:solidFill>
                <a:schemeClr val="tx1"/>
              </a:solidFill>
              <a:latin typeface="Arial"/>
              <a:ea typeface="Arial"/>
              <a:cs typeface="Arial"/>
              <a:sym typeface="Arial"/>
            </a:endParaRPr>
          </a:p>
          <a:p>
            <a:pPr marL="0" marR="0" lvl="0" indent="0" algn="ctr" rtl="0">
              <a:spcBef>
                <a:spcPts val="0"/>
              </a:spcBef>
              <a:spcAft>
                <a:spcPts val="0"/>
              </a:spcAft>
              <a:buClr>
                <a:schemeClr val="dk2"/>
              </a:buClr>
              <a:buSzPct val="25000"/>
              <a:buFont typeface="Arial"/>
              <a:buNone/>
            </a:pPr>
            <a:r>
              <a:rPr lang="ar-SA" sz="2000" dirty="0">
                <a:latin typeface="Arial"/>
                <a:ea typeface="Arial"/>
                <a:cs typeface="Arial"/>
                <a:sym typeface="Arial"/>
              </a:rPr>
              <a:t>إ</a:t>
            </a:r>
            <a:r>
              <a:rPr lang="en-US" sz="2000" dirty="0" err="1">
                <a:solidFill>
                  <a:schemeClr val="tx1"/>
                </a:solidFill>
                <a:latin typeface="Arial"/>
                <a:ea typeface="Arial"/>
                <a:cs typeface="Arial"/>
                <a:sym typeface="Arial"/>
              </a:rPr>
              <a:t>سراء</a:t>
            </a:r>
            <a:r>
              <a:rPr lang="en-US" sz="2000" dirty="0">
                <a:solidFill>
                  <a:schemeClr val="tx1"/>
                </a:solidFill>
                <a:latin typeface="Arial"/>
                <a:ea typeface="Arial"/>
                <a:cs typeface="Arial"/>
                <a:sym typeface="Arial"/>
              </a:rPr>
              <a:t> النزاوي</a:t>
            </a:r>
            <a:br>
              <a:rPr lang="en-US" sz="2000" dirty="0">
                <a:solidFill>
                  <a:schemeClr val="tx1"/>
                </a:solidFill>
                <a:latin typeface="Arial"/>
                <a:ea typeface="Arial"/>
                <a:cs typeface="Arial"/>
                <a:sym typeface="Arial"/>
              </a:rPr>
            </a:br>
            <a:r>
              <a:rPr lang="en-US" sz="2000" dirty="0">
                <a:solidFill>
                  <a:schemeClr val="tx1"/>
                </a:solidFill>
                <a:latin typeface="Arial"/>
                <a:ea typeface="Arial"/>
                <a:cs typeface="Arial"/>
                <a:sym typeface="Arial"/>
              </a:rPr>
              <a:t>لمياء القويز</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شوق</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القحطاني</a:t>
            </a:r>
            <a:r>
              <a:rPr lang="en-US" sz="2000" dirty="0">
                <a:solidFill>
                  <a:schemeClr val="tx1"/>
                </a:solidFill>
                <a:latin typeface="Arial"/>
                <a:ea typeface="Arial"/>
                <a:cs typeface="Arial"/>
                <a:sym typeface="Arial"/>
              </a:rPr>
              <a:t> </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نورة</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القاضي</a:t>
            </a:r>
            <a:br>
              <a:rPr lang="en-US" sz="2000" dirty="0">
                <a:solidFill>
                  <a:schemeClr val="tx1"/>
                </a:solidFill>
                <a:latin typeface="Arial"/>
                <a:ea typeface="Arial"/>
                <a:cs typeface="Arial"/>
                <a:sym typeface="Arial"/>
              </a:rPr>
            </a:br>
            <a:r>
              <a:rPr lang="ar-SA" sz="2000" dirty="0">
                <a:latin typeface="Arial"/>
                <a:ea typeface="Arial"/>
                <a:cs typeface="Arial"/>
                <a:sym typeface="Arial"/>
              </a:rPr>
              <a:t>أ</a:t>
            </a:r>
            <a:r>
              <a:rPr lang="en-US" sz="2000" dirty="0" err="1">
                <a:solidFill>
                  <a:schemeClr val="tx1"/>
                </a:solidFill>
                <a:latin typeface="Arial"/>
                <a:ea typeface="Arial"/>
                <a:cs typeface="Arial"/>
                <a:sym typeface="Arial"/>
              </a:rPr>
              <a:t>فنان</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المصطفى</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رهف</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الشمري</a:t>
            </a:r>
            <a:br>
              <a:rPr lang="en-US" sz="2000" dirty="0">
                <a:solidFill>
                  <a:schemeClr val="tx1"/>
                </a:solidFill>
                <a:latin typeface="Arial"/>
                <a:ea typeface="Arial"/>
                <a:cs typeface="Arial"/>
                <a:sym typeface="Arial"/>
              </a:rPr>
            </a:br>
            <a:r>
              <a:rPr lang="en-US" sz="2000" dirty="0" err="1">
                <a:solidFill>
                  <a:schemeClr val="tx1"/>
                </a:solidFill>
                <a:latin typeface="Arial"/>
                <a:ea typeface="Arial"/>
                <a:cs typeface="Arial"/>
                <a:sym typeface="Arial"/>
              </a:rPr>
              <a:t>الهنوف</a:t>
            </a:r>
            <a:r>
              <a:rPr lang="en-US" sz="2000" dirty="0">
                <a:solidFill>
                  <a:schemeClr val="tx1"/>
                </a:solidFill>
                <a:latin typeface="Arial"/>
                <a:ea typeface="Arial"/>
                <a:cs typeface="Arial"/>
                <a:sym typeface="Arial"/>
              </a:rPr>
              <a:t> </a:t>
            </a:r>
            <a:r>
              <a:rPr lang="en-US" sz="2000" dirty="0" err="1">
                <a:solidFill>
                  <a:schemeClr val="tx1"/>
                </a:solidFill>
                <a:latin typeface="Arial"/>
                <a:ea typeface="Arial"/>
                <a:cs typeface="Arial"/>
                <a:sym typeface="Arial"/>
              </a:rPr>
              <a:t>الجلعود</a:t>
            </a:r>
            <a:endParaRPr lang="en-US" sz="2000" dirty="0">
              <a:solidFill>
                <a:schemeClr val="tx1"/>
              </a:solidFill>
              <a:latin typeface="Arial"/>
              <a:ea typeface="Arial"/>
              <a:cs typeface="Arial"/>
              <a:sym typeface="Arial"/>
            </a:endParaRPr>
          </a:p>
        </p:txBody>
      </p:sp>
      <p:sp>
        <p:nvSpPr>
          <p:cNvPr id="8" name="Shape 238">
            <a:extLst>
              <a:ext uri="{FF2B5EF4-FFF2-40B4-BE49-F238E27FC236}">
                <a16:creationId xmlns:a16="http://schemas.microsoft.com/office/drawing/2014/main" id="{F10E06EC-617A-4059-8DF2-B518A5E7291C}"/>
              </a:ext>
            </a:extLst>
          </p:cNvPr>
          <p:cNvSpPr txBox="1"/>
          <p:nvPr/>
        </p:nvSpPr>
        <p:spPr>
          <a:xfrm>
            <a:off x="1664959" y="858752"/>
            <a:ext cx="3544604" cy="615206"/>
          </a:xfrm>
          <a:prstGeom prst="rect">
            <a:avLst/>
          </a:prstGeom>
          <a:noFill/>
          <a:ln>
            <a:noFill/>
          </a:ln>
        </p:spPr>
        <p:txBody>
          <a:bodyPr wrap="square" lIns="91425" tIns="45700" rIns="91425" bIns="45700" anchor="t" anchorCtr="0">
            <a:noAutofit/>
          </a:bodyPr>
          <a:lstStyle/>
          <a:p>
            <a:pPr marL="0" marR="0" lvl="0" indent="0" algn="l">
              <a:spcBef>
                <a:spcPts val="0"/>
              </a:spcBef>
              <a:buSzPct val="25000"/>
              <a:buNone/>
            </a:pPr>
            <a:r>
              <a:rPr lang="en-US" sz="3200" dirty="0">
                <a:solidFill>
                  <a:schemeClr val="tx1"/>
                </a:solidFill>
                <a:latin typeface="+mj-lt"/>
                <a:ea typeface="Arial"/>
                <a:cs typeface="Arial"/>
                <a:sym typeface="Arial"/>
              </a:rPr>
              <a:t>Team members:</a:t>
            </a:r>
          </a:p>
        </p:txBody>
      </p:sp>
      <p:sp>
        <p:nvSpPr>
          <p:cNvPr id="9" name="Shape 239">
            <a:extLst>
              <a:ext uri="{FF2B5EF4-FFF2-40B4-BE49-F238E27FC236}">
                <a16:creationId xmlns:a16="http://schemas.microsoft.com/office/drawing/2014/main" id="{C5D7E61F-F45F-47FC-8D09-1BBADC4EFA52}"/>
              </a:ext>
            </a:extLst>
          </p:cNvPr>
          <p:cNvSpPr txBox="1"/>
          <p:nvPr/>
        </p:nvSpPr>
        <p:spPr>
          <a:xfrm>
            <a:off x="8749717" y="1946227"/>
            <a:ext cx="3143635" cy="1459703"/>
          </a:xfrm>
          <a:prstGeom prst="rect">
            <a:avLst/>
          </a:prstGeom>
          <a:noFill/>
          <a:ln>
            <a:noFill/>
          </a:ln>
        </p:spPr>
        <p:txBody>
          <a:bodyPr wrap="square" lIns="91425" tIns="45700" rIns="91425" bIns="45700" anchor="t" anchorCtr="0">
            <a:noAutofit/>
          </a:bodyPr>
          <a:lstStyle/>
          <a:p>
            <a:pPr marL="0" marR="0" lvl="0" indent="0" algn="l">
              <a:spcBef>
                <a:spcPts val="0"/>
              </a:spcBef>
              <a:buSzPct val="25000"/>
              <a:buNone/>
            </a:pPr>
            <a:r>
              <a:rPr lang="en-US" sz="2400" dirty="0">
                <a:solidFill>
                  <a:schemeClr val="tx1"/>
                </a:solidFill>
                <a:latin typeface="Arial"/>
                <a:ea typeface="Arial"/>
                <a:cs typeface="Arial"/>
                <a:sym typeface="Arial"/>
              </a:rPr>
              <a:t>Team leaders:</a:t>
            </a:r>
          </a:p>
          <a:p>
            <a:pPr marL="0" marR="0" lvl="0" indent="0" algn="l">
              <a:spcBef>
                <a:spcPts val="0"/>
              </a:spcBef>
              <a:buSzPct val="25000"/>
              <a:buNone/>
            </a:pPr>
            <a:endParaRPr lang="en-US" sz="2400" dirty="0">
              <a:solidFill>
                <a:schemeClr val="tx1"/>
              </a:solidFill>
              <a:latin typeface="Arial"/>
              <a:ea typeface="Arial"/>
              <a:cs typeface="Arial"/>
              <a:sym typeface="Arial"/>
            </a:endParaRPr>
          </a:p>
          <a:p>
            <a:pPr marL="0" marR="0" lvl="0" indent="0" algn="l">
              <a:spcBef>
                <a:spcPts val="0"/>
              </a:spcBef>
              <a:buSzPct val="25000"/>
              <a:buNone/>
            </a:pPr>
            <a:r>
              <a:rPr lang="en-US" sz="2400" dirty="0" err="1">
                <a:solidFill>
                  <a:schemeClr val="tx1"/>
                </a:solidFill>
                <a:latin typeface="Arial"/>
                <a:ea typeface="Arial"/>
                <a:cs typeface="Arial"/>
                <a:sym typeface="Arial"/>
              </a:rPr>
              <a:t>غادة</a:t>
            </a:r>
            <a:r>
              <a:rPr lang="en-US" sz="2400" dirty="0">
                <a:solidFill>
                  <a:schemeClr val="tx1"/>
                </a:solidFill>
                <a:latin typeface="Arial"/>
                <a:ea typeface="Arial"/>
                <a:cs typeface="Arial"/>
                <a:sym typeface="Arial"/>
              </a:rPr>
              <a:t> </a:t>
            </a:r>
            <a:r>
              <a:rPr lang="en-US" sz="2400" dirty="0" err="1">
                <a:solidFill>
                  <a:schemeClr val="tx1"/>
                </a:solidFill>
                <a:latin typeface="Arial"/>
                <a:ea typeface="Arial"/>
                <a:cs typeface="Arial"/>
                <a:sym typeface="Arial"/>
              </a:rPr>
              <a:t>الحيدري</a:t>
            </a:r>
            <a:r>
              <a:rPr lang="en-US" sz="2400" dirty="0">
                <a:solidFill>
                  <a:schemeClr val="tx1"/>
                </a:solidFill>
                <a:latin typeface="Arial"/>
                <a:ea typeface="Arial"/>
                <a:cs typeface="Arial"/>
                <a:sym typeface="Arial"/>
              </a:rPr>
              <a:t>  ،  علي </a:t>
            </a:r>
            <a:r>
              <a:rPr lang="en-US" sz="2400" dirty="0" err="1">
                <a:solidFill>
                  <a:schemeClr val="tx1"/>
                </a:solidFill>
                <a:latin typeface="Arial"/>
                <a:ea typeface="Arial"/>
                <a:cs typeface="Arial"/>
                <a:sym typeface="Arial"/>
              </a:rPr>
              <a:t>شحادة</a:t>
            </a:r>
            <a:endParaRPr lang="en-US" sz="2400" dirty="0">
              <a:solidFill>
                <a:schemeClr val="tx1"/>
              </a:solidFill>
              <a:latin typeface="Arial"/>
              <a:ea typeface="Arial"/>
              <a:cs typeface="Arial"/>
              <a:sym typeface="Arial"/>
            </a:endParaRPr>
          </a:p>
        </p:txBody>
      </p:sp>
      <p:sp>
        <p:nvSpPr>
          <p:cNvPr id="10" name="Rectangle 9">
            <a:extLst>
              <a:ext uri="{FF2B5EF4-FFF2-40B4-BE49-F238E27FC236}">
                <a16:creationId xmlns:a16="http://schemas.microsoft.com/office/drawing/2014/main" id="{0A988C64-2746-47E0-B4A5-0BF3F4A5F606}"/>
              </a:ext>
            </a:extLst>
          </p:cNvPr>
          <p:cNvSpPr/>
          <p:nvPr/>
        </p:nvSpPr>
        <p:spPr>
          <a:xfrm>
            <a:off x="5839139" y="6033598"/>
            <a:ext cx="6295054" cy="523220"/>
          </a:xfrm>
          <a:prstGeom prst="rect">
            <a:avLst/>
          </a:prstGeom>
        </p:spPr>
        <p:txBody>
          <a:bodyPr wrap="square">
            <a:spAutoFit/>
          </a:bodyPr>
          <a:lstStyle/>
          <a:p>
            <a:pPr algn="ctr">
              <a:spcAft>
                <a:spcPts val="1875"/>
              </a:spcAft>
            </a:pPr>
            <a:r>
              <a:rPr lang="en-US" sz="1400" b="1" dirty="0">
                <a:latin typeface="Times New Roman" panose="02020603050405020304" pitchFamily="18" charset="0"/>
                <a:ea typeface="Times New Roman" panose="02020603050405020304" pitchFamily="18" charset="0"/>
              </a:rPr>
              <a:t>For any corrections, suggestions or any useful information please contact us at:</a:t>
            </a:r>
            <a:r>
              <a:rPr lang="en-US" sz="1400" dirty="0">
                <a:solidFill>
                  <a:srgbClr val="737373"/>
                </a:solidFill>
                <a:latin typeface="Open Sans"/>
                <a:ea typeface="Times New Roman" panose="02020603050405020304" pitchFamily="18" charset="0"/>
              </a:rPr>
              <a:t> </a:t>
            </a:r>
            <a:r>
              <a:rPr lang="en-US" sz="1400" b="1" u="sng" dirty="0">
                <a:solidFill>
                  <a:srgbClr val="0563C1"/>
                </a:solidFill>
                <a:latin typeface="Open Sans"/>
                <a:ea typeface="Times New Roman" panose="02020603050405020304" pitchFamily="18" charset="0"/>
                <a:hlinkClick r:id="rId3"/>
              </a:rPr>
              <a:t>Micro.437@hotmail.com</a:t>
            </a:r>
            <a:endParaRPr lang="en-US" sz="1400"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FCF2590-8B00-4AFE-87ED-BAF5FAD3B16D}"/>
              </a:ext>
            </a:extLst>
          </p:cNvPr>
          <p:cNvSpPr txBox="1"/>
          <p:nvPr/>
        </p:nvSpPr>
        <p:spPr>
          <a:xfrm>
            <a:off x="3385934" y="1781007"/>
            <a:ext cx="2038584" cy="3477875"/>
          </a:xfrm>
          <a:prstGeom prst="rect">
            <a:avLst/>
          </a:prstGeom>
          <a:noFill/>
        </p:spPr>
        <p:txBody>
          <a:bodyPr wrap="square" rtlCol="1">
            <a:spAutoFit/>
          </a:bodyPr>
          <a:lstStyle/>
          <a:p>
            <a:pPr lvl="0" rtl="0"/>
            <a:r>
              <a:rPr lang="ar-SA" sz="2000" kern="0" dirty="0">
                <a:solidFill>
                  <a:srgbClr val="000000"/>
                </a:solidFill>
                <a:latin typeface="Arial"/>
                <a:cs typeface="Arial"/>
                <a:sym typeface="Arial"/>
              </a:rPr>
              <a:t>فهد الفايز</a:t>
            </a:r>
          </a:p>
          <a:p>
            <a:pPr lvl="0" rtl="0"/>
            <a:r>
              <a:rPr lang="ar-SA" sz="2000" kern="0" dirty="0">
                <a:solidFill>
                  <a:srgbClr val="000000"/>
                </a:solidFill>
                <a:latin typeface="Arial"/>
                <a:cs typeface="Arial"/>
                <a:sym typeface="Arial"/>
              </a:rPr>
              <a:t>سعد الهداب</a:t>
            </a:r>
          </a:p>
          <a:p>
            <a:pPr lvl="0" rtl="0"/>
            <a:r>
              <a:rPr lang="ar-SA" sz="2000" kern="0" dirty="0">
                <a:solidFill>
                  <a:srgbClr val="000000"/>
                </a:solidFill>
                <a:latin typeface="Arial"/>
                <a:cs typeface="Arial"/>
                <a:sym typeface="Arial"/>
              </a:rPr>
              <a:t>خالد الدوسري</a:t>
            </a:r>
          </a:p>
          <a:p>
            <a:pPr lvl="0" rtl="0"/>
            <a:r>
              <a:rPr lang="ar-SA" sz="2000" kern="0" dirty="0">
                <a:solidFill>
                  <a:srgbClr val="000000"/>
                </a:solidFill>
                <a:latin typeface="Arial"/>
                <a:cs typeface="Arial"/>
                <a:sym typeface="Arial"/>
              </a:rPr>
              <a:t>خالد المطيري</a:t>
            </a:r>
          </a:p>
          <a:p>
            <a:pPr lvl="0" rtl="0"/>
            <a:r>
              <a:rPr lang="ar-SA" sz="2000" kern="0" dirty="0">
                <a:solidFill>
                  <a:srgbClr val="000000"/>
                </a:solidFill>
                <a:latin typeface="Arial"/>
                <a:cs typeface="Arial"/>
                <a:sym typeface="Arial"/>
              </a:rPr>
              <a:t>أنس السيف</a:t>
            </a:r>
          </a:p>
          <a:p>
            <a:pPr lvl="0" rtl="0"/>
            <a:r>
              <a:rPr lang="ar-SA" sz="2000" kern="0" dirty="0">
                <a:solidFill>
                  <a:srgbClr val="000000"/>
                </a:solidFill>
                <a:latin typeface="Arial"/>
                <a:cs typeface="Arial"/>
                <a:sym typeface="Arial"/>
              </a:rPr>
              <a:t>عبدالجبار اليماني</a:t>
            </a:r>
          </a:p>
          <a:p>
            <a:pPr lvl="0" rtl="0"/>
            <a:r>
              <a:rPr lang="ar-SA" sz="2000" kern="0" dirty="0">
                <a:solidFill>
                  <a:srgbClr val="000000"/>
                </a:solidFill>
                <a:latin typeface="Arial"/>
                <a:cs typeface="Arial"/>
                <a:sym typeface="Arial"/>
              </a:rPr>
              <a:t>عبدالله السرجاني</a:t>
            </a:r>
          </a:p>
          <a:p>
            <a:pPr lvl="0" rtl="0"/>
            <a:r>
              <a:rPr lang="ar-SA" sz="2000" kern="0" dirty="0">
                <a:solidFill>
                  <a:srgbClr val="000000"/>
                </a:solidFill>
                <a:latin typeface="Arial"/>
                <a:cs typeface="Arial"/>
                <a:sym typeface="Arial"/>
              </a:rPr>
              <a:t>عبدالعزيز الدخيل</a:t>
            </a:r>
          </a:p>
          <a:p>
            <a:pPr lvl="0" rtl="0"/>
            <a:r>
              <a:rPr lang="ar-SA" sz="2000" kern="0" dirty="0">
                <a:solidFill>
                  <a:srgbClr val="000000"/>
                </a:solidFill>
                <a:latin typeface="Arial"/>
                <a:cs typeface="Arial"/>
                <a:sym typeface="Arial"/>
              </a:rPr>
              <a:t>عادل العريني</a:t>
            </a:r>
          </a:p>
          <a:p>
            <a:pPr lvl="0" rtl="0"/>
            <a:r>
              <a:rPr lang="ar-SA" sz="2000" kern="0" dirty="0">
                <a:solidFill>
                  <a:srgbClr val="000000"/>
                </a:solidFill>
                <a:latin typeface="Arial"/>
                <a:cs typeface="Arial"/>
                <a:sym typeface="Arial"/>
              </a:rPr>
              <a:t>محمد الدويغري</a:t>
            </a:r>
          </a:p>
          <a:p>
            <a:pPr lvl="0" rtl="0"/>
            <a:endParaRPr lang="ar-SA" sz="2000" kern="0" dirty="0">
              <a:solidFill>
                <a:srgbClr val="000000"/>
              </a:solidFill>
              <a:latin typeface="Arial"/>
              <a:cs typeface="Arial"/>
              <a:sym typeface="Arial"/>
            </a:endParaRPr>
          </a:p>
        </p:txBody>
      </p:sp>
      <p:sp>
        <p:nvSpPr>
          <p:cNvPr id="5" name="Rectangle 4">
            <a:extLst>
              <a:ext uri="{FF2B5EF4-FFF2-40B4-BE49-F238E27FC236}">
                <a16:creationId xmlns:a16="http://schemas.microsoft.com/office/drawing/2014/main" id="{0EC787DA-4C78-43D3-BE45-B36F24D3C23E}"/>
              </a:ext>
            </a:extLst>
          </p:cNvPr>
          <p:cNvSpPr/>
          <p:nvPr/>
        </p:nvSpPr>
        <p:spPr>
          <a:xfrm>
            <a:off x="1883886" y="1781007"/>
            <a:ext cx="1902372" cy="3477875"/>
          </a:xfrm>
          <a:prstGeom prst="rect">
            <a:avLst/>
          </a:prstGeom>
        </p:spPr>
        <p:txBody>
          <a:bodyPr wrap="square">
            <a:spAutoFit/>
          </a:bodyPr>
          <a:lstStyle/>
          <a:p>
            <a:pPr lvl="0" rtl="0"/>
            <a:r>
              <a:rPr lang="ar-SA" sz="2000" kern="0" dirty="0">
                <a:solidFill>
                  <a:srgbClr val="000000"/>
                </a:solidFill>
                <a:latin typeface="Arial"/>
                <a:cs typeface="Arial"/>
                <a:sym typeface="Arial"/>
              </a:rPr>
              <a:t>داود إسماعيل</a:t>
            </a:r>
          </a:p>
          <a:p>
            <a:pPr lvl="0" rtl="0"/>
            <a:r>
              <a:rPr lang="ar-SA" sz="2000" kern="0" dirty="0">
                <a:solidFill>
                  <a:srgbClr val="000000"/>
                </a:solidFill>
                <a:latin typeface="Arial"/>
                <a:cs typeface="Arial"/>
                <a:sym typeface="Arial"/>
              </a:rPr>
              <a:t>عمر الفوزان</a:t>
            </a:r>
          </a:p>
          <a:p>
            <a:pPr lvl="0" rtl="0"/>
            <a:r>
              <a:rPr lang="ar-SA" sz="2000" kern="0" dirty="0">
                <a:solidFill>
                  <a:srgbClr val="000000"/>
                </a:solidFill>
                <a:latin typeface="Arial"/>
                <a:cs typeface="Arial"/>
                <a:sym typeface="Arial"/>
              </a:rPr>
              <a:t>عبدالله الزهراني</a:t>
            </a:r>
          </a:p>
          <a:p>
            <a:pPr lvl="0" rtl="0"/>
            <a:r>
              <a:rPr lang="ar-SA" sz="2000" kern="0" dirty="0">
                <a:solidFill>
                  <a:srgbClr val="000000"/>
                </a:solidFill>
                <a:latin typeface="Arial"/>
                <a:cs typeface="Arial"/>
                <a:sym typeface="Arial"/>
              </a:rPr>
              <a:t>معن شكر</a:t>
            </a:r>
          </a:p>
          <a:p>
            <a:pPr lvl="0" rtl="0"/>
            <a:r>
              <a:rPr lang="ar-SA" sz="2000" kern="0" dirty="0">
                <a:solidFill>
                  <a:srgbClr val="000000"/>
                </a:solidFill>
                <a:latin typeface="Arial"/>
                <a:cs typeface="Arial"/>
                <a:sym typeface="Arial"/>
              </a:rPr>
              <a:t>عبدالمجيد الوردي</a:t>
            </a:r>
          </a:p>
          <a:p>
            <a:pPr lvl="0" rtl="0"/>
            <a:r>
              <a:rPr lang="ar-SA" sz="2000" kern="0" dirty="0">
                <a:solidFill>
                  <a:srgbClr val="000000"/>
                </a:solidFill>
                <a:latin typeface="Arial"/>
                <a:cs typeface="Arial"/>
                <a:sym typeface="Arial"/>
              </a:rPr>
              <a:t>محمد إبراهيم</a:t>
            </a:r>
          </a:p>
          <a:p>
            <a:pPr lvl="0" rtl="0"/>
            <a:r>
              <a:rPr lang="ar-SA" sz="2000" kern="0" dirty="0">
                <a:solidFill>
                  <a:srgbClr val="000000"/>
                </a:solidFill>
                <a:latin typeface="Arial"/>
                <a:cs typeface="Arial"/>
                <a:sym typeface="Arial"/>
              </a:rPr>
              <a:t>عمر السحيباني</a:t>
            </a:r>
          </a:p>
          <a:p>
            <a:pPr lvl="0" rtl="0"/>
            <a:r>
              <a:rPr lang="ar-SA" sz="2000" kern="0" dirty="0">
                <a:solidFill>
                  <a:srgbClr val="000000"/>
                </a:solidFill>
                <a:latin typeface="Arial"/>
                <a:cs typeface="Arial"/>
                <a:sym typeface="Arial"/>
              </a:rPr>
              <a:t>سيف المشاري</a:t>
            </a:r>
          </a:p>
          <a:p>
            <a:pPr lvl="0" rtl="0"/>
            <a:r>
              <a:rPr lang="ar-SA" sz="2000" kern="0" dirty="0">
                <a:solidFill>
                  <a:srgbClr val="000000"/>
                </a:solidFill>
                <a:latin typeface="Arial"/>
                <a:cs typeface="Arial"/>
                <a:sym typeface="Arial"/>
              </a:rPr>
              <a:t>سعد العقيلي</a:t>
            </a:r>
          </a:p>
          <a:p>
            <a:pPr lvl="0" rtl="0"/>
            <a:r>
              <a:rPr lang="ar-SA" sz="2000" kern="0" dirty="0">
                <a:solidFill>
                  <a:srgbClr val="000000"/>
                </a:solidFill>
                <a:latin typeface="Arial"/>
                <a:cs typeface="Arial"/>
                <a:sym typeface="Arial"/>
              </a:rPr>
              <a:t>فهد الشغيرثي</a:t>
            </a:r>
          </a:p>
          <a:p>
            <a:pPr lvl="0" rtl="0"/>
            <a:r>
              <a:rPr lang="ar-SA" sz="2000" kern="0" dirty="0">
                <a:solidFill>
                  <a:srgbClr val="000000"/>
                </a:solidFill>
                <a:latin typeface="Arial"/>
                <a:cs typeface="Arial"/>
                <a:sym typeface="Arial"/>
              </a:rPr>
              <a:t>حسين علامي</a:t>
            </a:r>
            <a:endParaRPr lang="en-US" sz="2000" dirty="0"/>
          </a:p>
        </p:txBody>
      </p:sp>
    </p:spTree>
    <p:extLst>
      <p:ext uri="{BB962C8B-B14F-4D97-AF65-F5344CB8AC3E}">
        <p14:creationId xmlns:p14="http://schemas.microsoft.com/office/powerpoint/2010/main" val="54481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ar-SA" b="1" dirty="0">
                <a:solidFill>
                  <a:schemeClr val="bg2">
                    <a:lumMod val="75000"/>
                  </a:schemeClr>
                </a:solidFill>
                <a:latin typeface="Baskerville Old Face" panose="02020602080505020303" pitchFamily="18" charset="0"/>
              </a:rPr>
              <a:t>Objectives</a:t>
            </a:r>
            <a:endParaRPr lang="ar-SA" dirty="0"/>
          </a:p>
        </p:txBody>
      </p:sp>
      <p:sp>
        <p:nvSpPr>
          <p:cNvPr id="3" name="Content Placeholder 2"/>
          <p:cNvSpPr>
            <a:spLocks noGrp="1"/>
          </p:cNvSpPr>
          <p:nvPr>
            <p:ph idx="1"/>
          </p:nvPr>
        </p:nvSpPr>
        <p:spPr>
          <a:xfrm>
            <a:off x="447136" y="1641595"/>
            <a:ext cx="10515600" cy="4351338"/>
          </a:xfrm>
        </p:spPr>
        <p:txBody>
          <a:bodyPr>
            <a:normAutofit/>
          </a:bodyPr>
          <a:lstStyle/>
          <a:p>
            <a:pPr lvl="0" algn="l" rtl="0"/>
            <a:endParaRPr lang="ar-SA" dirty="0">
              <a:latin typeface="Baskerville Old Face" panose="02020602080505020303" pitchFamily="18" charset="0"/>
            </a:endParaRPr>
          </a:p>
          <a:p>
            <a:pPr algn="l" rtl="0"/>
            <a:endParaRPr lang="ar-SA" dirty="0"/>
          </a:p>
        </p:txBody>
      </p:sp>
      <p:sp>
        <p:nvSpPr>
          <p:cNvPr id="5" name="Content Placeholder 2">
            <a:extLst>
              <a:ext uri="{FF2B5EF4-FFF2-40B4-BE49-F238E27FC236}">
                <a16:creationId xmlns:a16="http://schemas.microsoft.com/office/drawing/2014/main" id="{A55654DD-F843-4F6D-9685-133DF97F3AE1}"/>
              </a:ext>
            </a:extLst>
          </p:cNvPr>
          <p:cNvSpPr>
            <a:spLocks noGrp="1"/>
          </p:cNvSpPr>
          <p:nvPr/>
        </p:nvSpPr>
        <p:spPr bwMode="auto">
          <a:xfrm>
            <a:off x="669471" y="1690688"/>
            <a:ext cx="9285515" cy="42583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buFont typeface="Arial" pitchFamily="34" charset="0"/>
              <a:buNone/>
              <a:defRPr/>
            </a:pPr>
            <a:r>
              <a:rPr lang="en-US" sz="1800" b="1" dirty="0">
                <a:effectLst/>
              </a:rPr>
              <a:t>1- Define the terms sterilization, disinfectant and antiseptic.</a:t>
            </a:r>
            <a:endParaRPr lang="en-US" sz="1800" dirty="0">
              <a:effectLst/>
            </a:endParaRPr>
          </a:p>
          <a:p>
            <a:pPr>
              <a:buFont typeface="Arial" pitchFamily="34" charset="0"/>
              <a:buNone/>
              <a:defRPr/>
            </a:pPr>
            <a:r>
              <a:rPr lang="en-US" sz="1800" b="1" dirty="0">
                <a:effectLst/>
              </a:rPr>
              <a:t>2- Classify the different methods of sterilization (physical and chemical methods).</a:t>
            </a:r>
            <a:endParaRPr lang="en-US" sz="1800" dirty="0">
              <a:effectLst/>
            </a:endParaRPr>
          </a:p>
          <a:p>
            <a:pPr>
              <a:buFont typeface="Arial" pitchFamily="34" charset="0"/>
              <a:buNone/>
              <a:defRPr/>
            </a:pPr>
            <a:r>
              <a:rPr lang="en-US" sz="1800" b="1" dirty="0">
                <a:effectLst/>
              </a:rPr>
              <a:t>3- Know and realizes that heat is the most important method of sterilization and its application in medical practice.</a:t>
            </a:r>
            <a:endParaRPr lang="en-US" sz="1800" dirty="0">
              <a:effectLst/>
            </a:endParaRPr>
          </a:p>
          <a:p>
            <a:pPr>
              <a:defRPr/>
            </a:pPr>
            <a:endParaRPr lang="en-US" sz="1800" dirty="0">
              <a:effectLst/>
            </a:endParaRPr>
          </a:p>
        </p:txBody>
      </p:sp>
      <p:sp>
        <p:nvSpPr>
          <p:cNvPr id="7" name="Content Placeholder 2">
            <a:extLst>
              <a:ext uri="{FF2B5EF4-FFF2-40B4-BE49-F238E27FC236}">
                <a16:creationId xmlns:a16="http://schemas.microsoft.com/office/drawing/2014/main" id="{D0131150-8C50-4C91-AC5A-FFF9E31F38CC}"/>
              </a:ext>
            </a:extLst>
          </p:cNvPr>
          <p:cNvSpPr>
            <a:spLocks noGrp="1"/>
          </p:cNvSpPr>
          <p:nvPr/>
        </p:nvSpPr>
        <p:spPr bwMode="auto">
          <a:xfrm>
            <a:off x="669470" y="3016143"/>
            <a:ext cx="928551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buFont typeface="Arial" pitchFamily="34" charset="0"/>
              <a:buNone/>
              <a:defRPr/>
            </a:pPr>
            <a:r>
              <a:rPr lang="en-US" sz="1800" b="1" dirty="0">
                <a:effectLst/>
              </a:rPr>
              <a:t>4- Know dry heat as applied in hot air Oven and moist heat as applied in autoclaves.</a:t>
            </a:r>
            <a:endParaRPr lang="en-US" sz="1800" dirty="0">
              <a:effectLst/>
            </a:endParaRPr>
          </a:p>
          <a:p>
            <a:pPr>
              <a:buFont typeface="Arial" pitchFamily="34" charset="0"/>
              <a:buNone/>
              <a:defRPr/>
            </a:pPr>
            <a:r>
              <a:rPr lang="en-US" sz="1800" b="1" dirty="0">
                <a:effectLst/>
              </a:rPr>
              <a:t>5- Know the principles of Autoclave function and monitoring methods of sterilization .</a:t>
            </a:r>
            <a:endParaRPr lang="en-US" sz="1800" dirty="0">
              <a:effectLst/>
            </a:endParaRPr>
          </a:p>
          <a:p>
            <a:pPr>
              <a:buFont typeface="Arial" pitchFamily="34" charset="0"/>
              <a:buNone/>
              <a:defRPr/>
            </a:pPr>
            <a:r>
              <a:rPr lang="en-US" sz="1800" b="1" dirty="0">
                <a:effectLst/>
              </a:rPr>
              <a:t>6- Know the importance of non heat sterilization methods and their use for sterilization of heat sensitive objects.</a:t>
            </a:r>
            <a:endParaRPr lang="en-US" sz="1800" dirty="0">
              <a:effectLst/>
            </a:endParaRPr>
          </a:p>
          <a:p>
            <a:pPr>
              <a:defRPr/>
            </a:pPr>
            <a:endParaRPr lang="en-US" sz="2000" dirty="0">
              <a:effectLst/>
            </a:endParaRPr>
          </a:p>
        </p:txBody>
      </p:sp>
      <p:sp>
        <p:nvSpPr>
          <p:cNvPr id="8" name="Content Placeholder 2">
            <a:extLst>
              <a:ext uri="{FF2B5EF4-FFF2-40B4-BE49-F238E27FC236}">
                <a16:creationId xmlns:a16="http://schemas.microsoft.com/office/drawing/2014/main" id="{47BA28B1-2554-4AE3-9488-3EEE3FCA15BF}"/>
              </a:ext>
            </a:extLst>
          </p:cNvPr>
          <p:cNvSpPr txBox="1">
            <a:spLocks/>
          </p:cNvSpPr>
          <p:nvPr/>
        </p:nvSpPr>
        <p:spPr>
          <a:xfrm>
            <a:off x="669471" y="4390691"/>
            <a:ext cx="9285514" cy="4114800"/>
          </a:xfrm>
          <a:prstGeom prst="rect">
            <a:avLst/>
          </a:prstGeom>
        </p:spPr>
        <p:txBody>
          <a:bodyPr vert="horz" lIns="91440" tIns="45720" rIns="91440" bIns="45720" rtlCol="1">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itchFamily="34" charset="0"/>
              <a:buNone/>
              <a:defRPr/>
            </a:pPr>
            <a:r>
              <a:rPr lang="en-US" sz="1800" b="1"/>
              <a:t>7-Know the difference between antiseptics and disinfectants.</a:t>
            </a:r>
            <a:endParaRPr lang="en-US" sz="1800"/>
          </a:p>
          <a:p>
            <a:pPr>
              <a:buFont typeface="Arial" pitchFamily="34" charset="0"/>
              <a:buNone/>
              <a:defRPr/>
            </a:pPr>
            <a:r>
              <a:rPr lang="en-US" sz="1800" b="1"/>
              <a:t>8- Know types and scope of function of the disinfectants and antiseptics and factors affecting their functions.</a:t>
            </a:r>
            <a:endParaRPr lang="en-US" sz="1800"/>
          </a:p>
          <a:p>
            <a:pPr>
              <a:buFont typeface="Arial" pitchFamily="34" charset="0"/>
              <a:buNone/>
              <a:defRPr/>
            </a:pPr>
            <a:r>
              <a:rPr lang="en-US" sz="1800" b="1"/>
              <a:t>9- Know the medical applications of different disinfections and antiseptics. </a:t>
            </a:r>
            <a:endParaRPr lang="en-US" sz="1800"/>
          </a:p>
          <a:p>
            <a:pPr>
              <a:defRPr/>
            </a:pPr>
            <a:endParaRPr lang="en-US" sz="1800" dirty="0"/>
          </a:p>
        </p:txBody>
      </p:sp>
    </p:spTree>
    <p:extLst>
      <p:ext uri="{BB962C8B-B14F-4D97-AF65-F5344CB8AC3E}">
        <p14:creationId xmlns:p14="http://schemas.microsoft.com/office/powerpoint/2010/main" val="302058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B6F4-D58D-4F2D-A594-B193F14C0EB8}"/>
              </a:ext>
            </a:extLst>
          </p:cNvPr>
          <p:cNvSpPr>
            <a:spLocks noGrp="1"/>
          </p:cNvSpPr>
          <p:nvPr>
            <p:ph type="title"/>
          </p:nvPr>
        </p:nvSpPr>
        <p:spPr>
          <a:xfrm>
            <a:off x="838200" y="365125"/>
            <a:ext cx="10515600" cy="625475"/>
          </a:xfrm>
          <a:ln>
            <a:noFill/>
          </a:ln>
          <a:effectLst/>
          <a:scene3d>
            <a:camera prst="orthographicFront">
              <a:rot lat="0" lon="0" rev="0"/>
            </a:camera>
            <a:lightRig rig="contrasting" dir="t">
              <a:rot lat="0" lon="0" rev="7800000"/>
            </a:lightRig>
          </a:scene3d>
          <a:sp3d>
            <a:bevelT w="139700" h="139700"/>
          </a:sp3d>
        </p:spPr>
        <p:txBody>
          <a:bodyPr>
            <a:noAutofit/>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Definition and sterilization methods </a:t>
            </a:r>
          </a:p>
        </p:txBody>
      </p:sp>
      <p:graphicFrame>
        <p:nvGraphicFramePr>
          <p:cNvPr id="5" name="Content Placeholder 4">
            <a:extLst>
              <a:ext uri="{FF2B5EF4-FFF2-40B4-BE49-F238E27FC236}">
                <a16:creationId xmlns:a16="http://schemas.microsoft.com/office/drawing/2014/main" id="{F0A8FE6B-0669-49A1-A542-D8594A5B6548}"/>
              </a:ext>
            </a:extLst>
          </p:cNvPr>
          <p:cNvGraphicFramePr>
            <a:graphicFrameLocks noGrp="1"/>
          </p:cNvGraphicFramePr>
          <p:nvPr>
            <p:ph idx="1"/>
            <p:extLst>
              <p:ext uri="{D42A27DB-BD31-4B8C-83A1-F6EECF244321}">
                <p14:modId xmlns:p14="http://schemas.microsoft.com/office/powerpoint/2010/main" val="811114799"/>
              </p:ext>
            </p:extLst>
          </p:nvPr>
        </p:nvGraphicFramePr>
        <p:xfrm>
          <a:off x="838200" y="1822269"/>
          <a:ext cx="5674112" cy="5266687"/>
        </p:xfrm>
        <a:graphic>
          <a:graphicData uri="http://schemas.openxmlformats.org/drawingml/2006/table">
            <a:tbl>
              <a:tblPr firstRow="1" bandRow="1">
                <a:tableStyleId>{5C22544A-7EE6-4342-B048-85BDC9FD1C3A}</a:tableStyleId>
              </a:tblPr>
              <a:tblGrid>
                <a:gridCol w="2837056">
                  <a:extLst>
                    <a:ext uri="{9D8B030D-6E8A-4147-A177-3AD203B41FA5}">
                      <a16:colId xmlns:a16="http://schemas.microsoft.com/office/drawing/2014/main" val="464890548"/>
                    </a:ext>
                  </a:extLst>
                </a:gridCol>
                <a:gridCol w="2837056">
                  <a:extLst>
                    <a:ext uri="{9D8B030D-6E8A-4147-A177-3AD203B41FA5}">
                      <a16:colId xmlns:a16="http://schemas.microsoft.com/office/drawing/2014/main" val="1247684422"/>
                    </a:ext>
                  </a:extLst>
                </a:gridCol>
              </a:tblGrid>
              <a:tr h="851941">
                <a:tc>
                  <a:txBody>
                    <a:bodyPr/>
                    <a:lstStyle/>
                    <a:p>
                      <a:pPr algn="ctr"/>
                      <a:r>
                        <a:rPr lang="en-US" sz="1800" b="0" dirty="0"/>
                        <a:t>Term</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0" dirty="0"/>
                        <a:t>Definition </a:t>
                      </a:r>
                    </a:p>
                    <a:p>
                      <a:pPr algn="ctr"/>
                      <a:endParaRPr lang="en-US" sz="1800" b="0" dirty="0"/>
                    </a:p>
                  </a:txBody>
                  <a:tcPr anchor="ctr"/>
                </a:tc>
                <a:extLst>
                  <a:ext uri="{0D108BD9-81ED-4DB2-BD59-A6C34878D82A}">
                    <a16:rowId xmlns:a16="http://schemas.microsoft.com/office/drawing/2014/main" val="1498666513"/>
                  </a:ext>
                </a:extLst>
              </a:tr>
              <a:tr h="1069321">
                <a:tc>
                  <a:txBody>
                    <a:bodyPr/>
                    <a:lstStyle/>
                    <a:p>
                      <a:pPr algn="ctr"/>
                      <a:r>
                        <a:rPr lang="en-US" sz="1800" b="0" dirty="0"/>
                        <a:t>Sterilization</a:t>
                      </a:r>
                    </a:p>
                  </a:txBody>
                  <a:tcPr anchor="ctr"/>
                </a:tc>
                <a:tc>
                  <a:txBody>
                    <a:bodyPr/>
                    <a:lstStyle/>
                    <a:p>
                      <a:pPr algn="ctr"/>
                      <a:r>
                        <a:rPr lang="en-US" sz="1800" b="0" dirty="0">
                          <a:solidFill>
                            <a:srgbClr val="FF0000"/>
                          </a:solidFill>
                        </a:rPr>
                        <a:t>complete killing </a:t>
                      </a:r>
                      <a:r>
                        <a:rPr lang="en-US" sz="1800" b="0" dirty="0"/>
                        <a:t>of all forms of microorganisms, </a:t>
                      </a:r>
                      <a:r>
                        <a:rPr lang="en-US" sz="1800" b="0" i="0" u="sng" dirty="0">
                          <a:solidFill>
                            <a:schemeClr val="tx1"/>
                          </a:solidFill>
                        </a:rPr>
                        <a:t>including bacterial </a:t>
                      </a:r>
                      <a:r>
                        <a:rPr lang="en-US" sz="1800" b="0" i="0" u="sng" dirty="0">
                          <a:solidFill>
                            <a:srgbClr val="FF0000"/>
                          </a:solidFill>
                        </a:rPr>
                        <a:t>spores</a:t>
                      </a:r>
                    </a:p>
                    <a:p>
                      <a:pPr algn="ctr"/>
                      <a:endParaRPr lang="en-US" sz="1800" b="0" dirty="0"/>
                    </a:p>
                  </a:txBody>
                  <a:tcPr anchor="ctr"/>
                </a:tc>
                <a:extLst>
                  <a:ext uri="{0D108BD9-81ED-4DB2-BD59-A6C34878D82A}">
                    <a16:rowId xmlns:a16="http://schemas.microsoft.com/office/drawing/2014/main" val="295703621"/>
                  </a:ext>
                </a:extLst>
              </a:tr>
              <a:tr h="848586">
                <a:tc>
                  <a:txBody>
                    <a:bodyPr/>
                    <a:lstStyle/>
                    <a:p>
                      <a:pPr algn="ctr"/>
                      <a:r>
                        <a:rPr lang="en-US" sz="1800" b="0" dirty="0"/>
                        <a:t>Disinfection</a:t>
                      </a:r>
                    </a:p>
                  </a:txBody>
                  <a:tcPr anchor="ctr"/>
                </a:tc>
                <a:tc>
                  <a:txBody>
                    <a:bodyPr/>
                    <a:lstStyle/>
                    <a:p>
                      <a:pPr algn="ctr"/>
                      <a:r>
                        <a:rPr lang="en-US" altLang="zh-CN" sz="1800" b="0" dirty="0">
                          <a:ea typeface="SimSun" charset="-122"/>
                        </a:rPr>
                        <a:t>killing or removing of harmful vegetative microorganisms.</a:t>
                      </a:r>
                      <a:endParaRPr lang="en-US" sz="1800" b="0" dirty="0"/>
                    </a:p>
                  </a:txBody>
                  <a:tcPr anchor="ctr"/>
                </a:tc>
                <a:extLst>
                  <a:ext uri="{0D108BD9-81ED-4DB2-BD59-A6C34878D82A}">
                    <a16:rowId xmlns:a16="http://schemas.microsoft.com/office/drawing/2014/main" val="937825073"/>
                  </a:ext>
                </a:extLst>
              </a:tr>
              <a:tr h="848586">
                <a:tc>
                  <a:txBody>
                    <a:bodyPr/>
                    <a:lstStyle/>
                    <a:p>
                      <a:pPr algn="ctr"/>
                      <a:r>
                        <a:rPr lang="en-US" sz="1800" b="0" dirty="0"/>
                        <a:t>Disinfectant</a:t>
                      </a:r>
                    </a:p>
                  </a:txBody>
                  <a:tcPr anchor="ctr"/>
                </a:tc>
                <a:tc>
                  <a:txBody>
                    <a:bodyPr/>
                    <a:lstStyle/>
                    <a:p>
                      <a:pPr algn="ctr"/>
                      <a:r>
                        <a:rPr lang="en-US" sz="1800" b="0" dirty="0"/>
                        <a:t>chemical substance used to achieve disinfection used on </a:t>
                      </a:r>
                      <a:r>
                        <a:rPr lang="en-US" sz="1800" b="0"/>
                        <a:t>inanimate objects. </a:t>
                      </a:r>
                      <a:r>
                        <a:rPr lang="en-US" sz="1800" b="0" dirty="0"/>
                        <a:t>Toxic to humans.</a:t>
                      </a:r>
                    </a:p>
                    <a:p>
                      <a:pPr algn="ctr"/>
                      <a:endParaRPr lang="en-US" sz="1800" b="0" dirty="0"/>
                    </a:p>
                  </a:txBody>
                  <a:tcPr anchor="ctr"/>
                </a:tc>
                <a:extLst>
                  <a:ext uri="{0D108BD9-81ED-4DB2-BD59-A6C34878D82A}">
                    <a16:rowId xmlns:a16="http://schemas.microsoft.com/office/drawing/2014/main" val="1592744974"/>
                  </a:ext>
                </a:extLst>
              </a:tr>
              <a:tr h="848586">
                <a:tc>
                  <a:txBody>
                    <a:bodyPr/>
                    <a:lstStyle/>
                    <a:p>
                      <a:pPr algn="ctr"/>
                      <a:r>
                        <a:rPr lang="en-US" sz="1800" b="0" dirty="0"/>
                        <a:t>Antiseptic</a:t>
                      </a:r>
                    </a:p>
                  </a:txBody>
                  <a:tcPr anchor="ctr"/>
                </a:tc>
                <a:tc>
                  <a:txBody>
                    <a:bodyPr/>
                    <a:lstStyle/>
                    <a:p>
                      <a:pPr algn="ctr"/>
                      <a:r>
                        <a:rPr lang="en-US" sz="1800" b="0" dirty="0"/>
                        <a:t>disinfectant that can be safely used on living tissues.</a:t>
                      </a:r>
                    </a:p>
                  </a:txBody>
                  <a:tcPr anchor="ctr"/>
                </a:tc>
                <a:extLst>
                  <a:ext uri="{0D108BD9-81ED-4DB2-BD59-A6C34878D82A}">
                    <a16:rowId xmlns:a16="http://schemas.microsoft.com/office/drawing/2014/main" val="744876650"/>
                  </a:ext>
                </a:extLst>
              </a:tr>
            </a:tbl>
          </a:graphicData>
        </a:graphic>
      </p:graphicFrame>
      <p:graphicFrame>
        <p:nvGraphicFramePr>
          <p:cNvPr id="6" name="Table 5">
            <a:extLst>
              <a:ext uri="{FF2B5EF4-FFF2-40B4-BE49-F238E27FC236}">
                <a16:creationId xmlns:a16="http://schemas.microsoft.com/office/drawing/2014/main" id="{83B81A1C-888B-4689-99BB-B35F33CCD6A8}"/>
              </a:ext>
            </a:extLst>
          </p:cNvPr>
          <p:cNvGraphicFramePr>
            <a:graphicFrameLocks noGrp="1"/>
          </p:cNvGraphicFramePr>
          <p:nvPr>
            <p:extLst>
              <p:ext uri="{D42A27DB-BD31-4B8C-83A1-F6EECF244321}">
                <p14:modId xmlns:p14="http://schemas.microsoft.com/office/powerpoint/2010/main" val="2068705947"/>
              </p:ext>
            </p:extLst>
          </p:nvPr>
        </p:nvGraphicFramePr>
        <p:xfrm>
          <a:off x="6646816" y="3919036"/>
          <a:ext cx="5388430" cy="2377440"/>
        </p:xfrm>
        <a:graphic>
          <a:graphicData uri="http://schemas.openxmlformats.org/drawingml/2006/table">
            <a:tbl>
              <a:tblPr bandCol="1">
                <a:tableStyleId>{BC89EF96-8CEA-46FF-86C4-4CE0E7609802}</a:tableStyleId>
              </a:tblPr>
              <a:tblGrid>
                <a:gridCol w="2386150">
                  <a:extLst>
                    <a:ext uri="{9D8B030D-6E8A-4147-A177-3AD203B41FA5}">
                      <a16:colId xmlns:a16="http://schemas.microsoft.com/office/drawing/2014/main" val="1749583183"/>
                    </a:ext>
                  </a:extLst>
                </a:gridCol>
                <a:gridCol w="3002280">
                  <a:extLst>
                    <a:ext uri="{9D8B030D-6E8A-4147-A177-3AD203B41FA5}">
                      <a16:colId xmlns:a16="http://schemas.microsoft.com/office/drawing/2014/main" val="555558263"/>
                    </a:ext>
                  </a:extLst>
                </a:gridCol>
              </a:tblGrid>
              <a:tr h="822960">
                <a:tc>
                  <a:txBody>
                    <a:bodyPr/>
                    <a:lstStyle/>
                    <a:p>
                      <a:pPr algn="l" rtl="0"/>
                      <a:r>
                        <a:rPr lang="en-US" sz="1600" dirty="0"/>
                        <a:t>Physical methods</a:t>
                      </a:r>
                    </a:p>
                  </a:txBody>
                  <a:tcPr anchor="ctr"/>
                </a:tc>
                <a:tc>
                  <a:txBody>
                    <a:bodyPr/>
                    <a:lstStyle/>
                    <a:p>
                      <a:pPr marL="285750" indent="-285750" algn="l" rtl="0">
                        <a:buFont typeface="Arial" panose="020B0604020202020204" pitchFamily="34" charset="0"/>
                        <a:buChar char="•"/>
                      </a:pPr>
                      <a:r>
                        <a:rPr lang="en-US" sz="1600" dirty="0"/>
                        <a:t>Heat ( dry heat &amp; moist heat),</a:t>
                      </a:r>
                      <a:r>
                        <a:rPr lang="en-US" sz="1600" baseline="0" dirty="0"/>
                        <a:t> most important and should be used whenever possible.</a:t>
                      </a:r>
                      <a:endParaRPr lang="en-US" sz="1600" dirty="0"/>
                    </a:p>
                    <a:p>
                      <a:pPr marL="285750" indent="-285750" algn="l" rtl="0">
                        <a:buFont typeface="Arial" panose="020B0604020202020204" pitchFamily="34" charset="0"/>
                        <a:buChar char="•"/>
                      </a:pPr>
                      <a:r>
                        <a:rPr lang="en-US" sz="1600" dirty="0"/>
                        <a:t>U.V. Light, ( ultra violet)</a:t>
                      </a:r>
                    </a:p>
                    <a:p>
                      <a:pPr marL="285750" indent="-285750" algn="l" rtl="0">
                        <a:buFont typeface="Arial" panose="020B0604020202020204" pitchFamily="34" charset="0"/>
                        <a:buChar char="•"/>
                      </a:pPr>
                      <a:r>
                        <a:rPr lang="en-US" sz="1600" dirty="0"/>
                        <a:t>Ionizing Radiation</a:t>
                      </a:r>
                    </a:p>
                    <a:p>
                      <a:pPr marL="285750" indent="-285750" algn="l" rtl="0">
                        <a:buFont typeface="Arial" panose="020B0604020202020204" pitchFamily="34" charset="0"/>
                        <a:buChar char="•"/>
                      </a:pPr>
                      <a:r>
                        <a:rPr lang="en-US" sz="1600" dirty="0"/>
                        <a:t>Filtration </a:t>
                      </a:r>
                    </a:p>
                  </a:txBody>
                  <a:tcPr/>
                </a:tc>
                <a:extLst>
                  <a:ext uri="{0D108BD9-81ED-4DB2-BD59-A6C34878D82A}">
                    <a16:rowId xmlns:a16="http://schemas.microsoft.com/office/drawing/2014/main" val="1771423474"/>
                  </a:ext>
                </a:extLst>
              </a:tr>
              <a:tr h="822960">
                <a:tc>
                  <a:txBody>
                    <a:bodyPr/>
                    <a:lstStyle/>
                    <a:p>
                      <a:pPr algn="l" rtl="0"/>
                      <a:r>
                        <a:rPr lang="en-US" sz="1600" dirty="0"/>
                        <a:t>Chemical method;  used</a:t>
                      </a:r>
                      <a:r>
                        <a:rPr lang="en-US" sz="1600" dirty="0">
                          <a:ea typeface="SimSun" charset="-122"/>
                        </a:rPr>
                        <a:t> for </a:t>
                      </a:r>
                      <a:r>
                        <a:rPr lang="en-US" sz="1600" dirty="0">
                          <a:solidFill>
                            <a:srgbClr val="FF0000"/>
                          </a:solidFill>
                          <a:ea typeface="SimSun" charset="-122"/>
                        </a:rPr>
                        <a:t>heat sensitive </a:t>
                      </a:r>
                      <a:r>
                        <a:rPr lang="en-US" sz="1600" dirty="0">
                          <a:ea typeface="SimSun" charset="-122"/>
                        </a:rPr>
                        <a:t>equipment.</a:t>
                      </a:r>
                      <a:endParaRPr lang="en-US" sz="1600" dirty="0"/>
                    </a:p>
                  </a:txBody>
                  <a:tcPr anchor="ctr"/>
                </a:tc>
                <a:tc>
                  <a:txBody>
                    <a:bodyPr/>
                    <a:lstStyle/>
                    <a:p>
                      <a:pPr marL="285750" indent="-285750" algn="l" rtl="0">
                        <a:buFont typeface="Arial" panose="020B0604020202020204" pitchFamily="34" charset="0"/>
                        <a:buChar char="•"/>
                      </a:pPr>
                      <a:r>
                        <a:rPr lang="en-US" sz="1600" dirty="0"/>
                        <a:t>Ethylene Oxide </a:t>
                      </a:r>
                    </a:p>
                    <a:p>
                      <a:pPr marL="285750" indent="-285750" algn="l" rtl="0">
                        <a:buFont typeface="Arial" panose="020B0604020202020204" pitchFamily="34" charset="0"/>
                        <a:buChar char="•"/>
                      </a:pPr>
                      <a:r>
                        <a:rPr lang="en-US" sz="1600" dirty="0" err="1"/>
                        <a:t>Gluteraldehyde</a:t>
                      </a:r>
                      <a:endParaRPr lang="en-US" sz="1600" dirty="0"/>
                    </a:p>
                  </a:txBody>
                  <a:tcPr/>
                </a:tc>
                <a:extLst>
                  <a:ext uri="{0D108BD9-81ED-4DB2-BD59-A6C34878D82A}">
                    <a16:rowId xmlns:a16="http://schemas.microsoft.com/office/drawing/2014/main" val="3161583173"/>
                  </a:ext>
                </a:extLst>
              </a:tr>
            </a:tbl>
          </a:graphicData>
        </a:graphic>
      </p:graphicFrame>
      <p:sp>
        <p:nvSpPr>
          <p:cNvPr id="24" name="Flowchart: Alternate Process 23">
            <a:extLst>
              <a:ext uri="{FF2B5EF4-FFF2-40B4-BE49-F238E27FC236}">
                <a16:creationId xmlns:a16="http://schemas.microsoft.com/office/drawing/2014/main" id="{66DBB72C-A265-4592-A33B-A92FB12A9789}"/>
              </a:ext>
            </a:extLst>
          </p:cNvPr>
          <p:cNvSpPr/>
          <p:nvPr/>
        </p:nvSpPr>
        <p:spPr>
          <a:xfrm>
            <a:off x="8406492" y="1733224"/>
            <a:ext cx="2277837" cy="9174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SimSun" charset="-122"/>
              </a:rPr>
              <a:t>Methods of Sterilization</a:t>
            </a:r>
            <a:endParaRPr lang="en-US" dirty="0"/>
          </a:p>
        </p:txBody>
      </p:sp>
      <p:sp>
        <p:nvSpPr>
          <p:cNvPr id="25" name="Arrow: Down 24">
            <a:extLst>
              <a:ext uri="{FF2B5EF4-FFF2-40B4-BE49-F238E27FC236}">
                <a16:creationId xmlns:a16="http://schemas.microsoft.com/office/drawing/2014/main" id="{23A99DB8-CE99-4B0F-A7F7-DD8D5F8AB876}"/>
              </a:ext>
            </a:extLst>
          </p:cNvPr>
          <p:cNvSpPr/>
          <p:nvPr/>
        </p:nvSpPr>
        <p:spPr>
          <a:xfrm>
            <a:off x="9168383" y="2724020"/>
            <a:ext cx="754054" cy="96207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Arrow: Notched Right 6">
            <a:extLst>
              <a:ext uri="{FF2B5EF4-FFF2-40B4-BE49-F238E27FC236}">
                <a16:creationId xmlns:a16="http://schemas.microsoft.com/office/drawing/2014/main" id="{577FFB96-B4A0-4563-920F-986F34B7FD90}"/>
              </a:ext>
            </a:extLst>
          </p:cNvPr>
          <p:cNvSpPr>
            <a:spLocks/>
          </p:cNvSpPr>
          <p:nvPr/>
        </p:nvSpPr>
        <p:spPr>
          <a:xfrm>
            <a:off x="9016623" y="6033477"/>
            <a:ext cx="2751394" cy="718636"/>
          </a:xfrm>
          <a:prstGeom prst="notchedRightArrow">
            <a:avLst>
              <a:gd name="adj1" fmla="val 55905"/>
              <a:gd name="adj2" fmla="val 6574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1">
            <a:schemeClr val="accent1"/>
          </a:lnRef>
          <a:fillRef idx="1">
            <a:schemeClr val="accent1"/>
          </a:fillRef>
          <a:effectRef idx="1">
            <a:schemeClr val="accent1"/>
          </a:effectRef>
          <a:fontRef idx="minor">
            <a:schemeClr val="lt1"/>
          </a:fontRef>
        </p:style>
        <p:txBody>
          <a:bodyPr anchor="ctr"/>
          <a:lstStyle/>
          <a:p>
            <a:pPr algn="ctr"/>
            <a:r>
              <a:rPr sz="1400" b="0" i="0" u="none" dirty="0">
                <a:solidFill>
                  <a:srgbClr val="999999"/>
                </a:solidFill>
                <a:uFillTx/>
                <a:latin typeface="Calibri" charset="0"/>
              </a:rPr>
              <a:t>Using very strong chemicals</a:t>
            </a:r>
          </a:p>
        </p:txBody>
      </p:sp>
    </p:spTree>
    <p:extLst>
      <p:ext uri="{BB962C8B-B14F-4D97-AF65-F5344CB8AC3E}">
        <p14:creationId xmlns:p14="http://schemas.microsoft.com/office/powerpoint/2010/main" val="379847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82F9-B41E-410E-87E3-5B47A7C88C3A}"/>
              </a:ext>
            </a:extLst>
          </p:cNvPr>
          <p:cNvSpPr>
            <a:spLocks noGrp="1"/>
          </p:cNvSpPr>
          <p:nvPr>
            <p:ph type="title"/>
          </p:nvPr>
        </p:nvSpPr>
        <p:spPr/>
        <p:txBody>
          <a:bodyPr/>
          <a:lstStyle/>
          <a:p>
            <a:pPr>
              <a:defRPr/>
            </a:pPr>
            <a:endParaRPr lang="en-US" dirty="0"/>
          </a:p>
        </p:txBody>
      </p:sp>
      <p:graphicFrame>
        <p:nvGraphicFramePr>
          <p:cNvPr id="4" name="Content Placeholder 3">
            <a:extLst>
              <a:ext uri="{FF2B5EF4-FFF2-40B4-BE49-F238E27FC236}">
                <a16:creationId xmlns:a16="http://schemas.microsoft.com/office/drawing/2014/main" id="{2CFA56D2-5C29-478A-9333-CA0393B97E38}"/>
              </a:ext>
            </a:extLst>
          </p:cNvPr>
          <p:cNvGraphicFramePr>
            <a:graphicFrameLocks noGrp="1"/>
          </p:cNvGraphicFramePr>
          <p:nvPr>
            <p:ph idx="1"/>
            <p:extLst>
              <p:ext uri="{D42A27DB-BD31-4B8C-83A1-F6EECF244321}">
                <p14:modId xmlns:p14="http://schemas.microsoft.com/office/powerpoint/2010/main" val="3362267417"/>
              </p:ext>
            </p:extLst>
          </p:nvPr>
        </p:nvGraphicFramePr>
        <p:xfrm>
          <a:off x="538370" y="749610"/>
          <a:ext cx="10611678" cy="5867992"/>
        </p:xfrm>
        <a:graphic>
          <a:graphicData uri="http://schemas.openxmlformats.org/drawingml/2006/table">
            <a:tbl>
              <a:tblPr firstRow="1" bandRow="1">
                <a:tableStyleId>{5C22544A-7EE6-4342-B048-85BDC9FD1C3A}</a:tableStyleId>
              </a:tblPr>
              <a:tblGrid>
                <a:gridCol w="709720">
                  <a:extLst>
                    <a:ext uri="{9D8B030D-6E8A-4147-A177-3AD203B41FA5}">
                      <a16:colId xmlns:a16="http://schemas.microsoft.com/office/drawing/2014/main" val="20000"/>
                    </a:ext>
                  </a:extLst>
                </a:gridCol>
                <a:gridCol w="903255">
                  <a:extLst>
                    <a:ext uri="{9D8B030D-6E8A-4147-A177-3AD203B41FA5}">
                      <a16:colId xmlns:a16="http://schemas.microsoft.com/office/drawing/2014/main" val="20001"/>
                    </a:ext>
                  </a:extLst>
                </a:gridCol>
                <a:gridCol w="2377016">
                  <a:extLst>
                    <a:ext uri="{9D8B030D-6E8A-4147-A177-3AD203B41FA5}">
                      <a16:colId xmlns:a16="http://schemas.microsoft.com/office/drawing/2014/main" val="20002"/>
                    </a:ext>
                  </a:extLst>
                </a:gridCol>
                <a:gridCol w="3650417">
                  <a:extLst>
                    <a:ext uri="{9D8B030D-6E8A-4147-A177-3AD203B41FA5}">
                      <a16:colId xmlns:a16="http://schemas.microsoft.com/office/drawing/2014/main" val="20003"/>
                    </a:ext>
                  </a:extLst>
                </a:gridCol>
                <a:gridCol w="2971270">
                  <a:extLst>
                    <a:ext uri="{9D8B030D-6E8A-4147-A177-3AD203B41FA5}">
                      <a16:colId xmlns:a16="http://schemas.microsoft.com/office/drawing/2014/main" val="20004"/>
                    </a:ext>
                  </a:extLst>
                </a:gridCol>
              </a:tblGrid>
              <a:tr h="314108">
                <a:tc>
                  <a:txBody>
                    <a:bodyPr/>
                    <a:lstStyle/>
                    <a:p>
                      <a:endParaRPr lang="en-US" dirty="0"/>
                    </a:p>
                  </a:txBody>
                  <a:tcPr marL="91424" marR="91424"/>
                </a:tc>
                <a:tc>
                  <a:txBody>
                    <a:bodyPr/>
                    <a:lstStyle/>
                    <a:p>
                      <a:endParaRPr lang="en-US"/>
                    </a:p>
                  </a:txBody>
                  <a:tcPr marL="91424" marR="91424"/>
                </a:tc>
                <a:tc>
                  <a:txBody>
                    <a:bodyPr/>
                    <a:lstStyle/>
                    <a:p>
                      <a:endParaRPr lang="en-US" dirty="0"/>
                    </a:p>
                  </a:txBody>
                  <a:tcPr marL="91424" marR="91424"/>
                </a:tc>
                <a:tc>
                  <a:txBody>
                    <a:bodyPr/>
                    <a:lstStyle/>
                    <a:p>
                      <a:endParaRPr lang="en-US" dirty="0"/>
                    </a:p>
                  </a:txBody>
                  <a:tcPr marL="91424" marR="91424"/>
                </a:tc>
                <a:tc>
                  <a:txBody>
                    <a:bodyPr/>
                    <a:lstStyle/>
                    <a:p>
                      <a:endParaRPr lang="en-US"/>
                    </a:p>
                  </a:txBody>
                  <a:tcPr marL="91424" marR="91424"/>
                </a:tc>
                <a:extLst>
                  <a:ext uri="{0D108BD9-81ED-4DB2-BD59-A6C34878D82A}">
                    <a16:rowId xmlns:a16="http://schemas.microsoft.com/office/drawing/2014/main" val="10000"/>
                  </a:ext>
                </a:extLst>
              </a:tr>
              <a:tr h="470865">
                <a:tc rowSpan="8">
                  <a:txBody>
                    <a:bodyPr/>
                    <a:lstStyle/>
                    <a:p>
                      <a:r>
                        <a:rPr lang="en-US" sz="1400" dirty="0"/>
                        <a:t>1-Sterilization</a:t>
                      </a:r>
                    </a:p>
                    <a:p>
                      <a:r>
                        <a:rPr lang="en-US" sz="1400" dirty="0"/>
                        <a:t>Monitor by physical, chemical or</a:t>
                      </a:r>
                      <a:r>
                        <a:rPr lang="en-US" sz="1400" baseline="0" dirty="0"/>
                        <a:t> biological)</a:t>
                      </a:r>
                      <a:endParaRPr lang="en-US" sz="1400" dirty="0"/>
                    </a:p>
                    <a:p>
                      <a:endParaRPr lang="en-US" sz="1400" dirty="0"/>
                    </a:p>
                  </a:txBody>
                  <a:tcPr marL="91424" marR="91424" vert="vert">
                    <a:solidFill>
                      <a:srgbClr val="FF0000"/>
                    </a:solidFill>
                  </a:tcPr>
                </a:tc>
                <a:tc rowSpan="5">
                  <a:txBody>
                    <a:bodyPr/>
                    <a:lstStyle/>
                    <a:p>
                      <a:r>
                        <a:rPr lang="en-US" sz="1400" dirty="0"/>
                        <a:t>A-Physical</a:t>
                      </a:r>
                    </a:p>
                  </a:txBody>
                  <a:tcPr marL="91424" marR="91424" vert="vert">
                    <a:solidFill>
                      <a:srgbClr val="FFFF00"/>
                    </a:solidFill>
                  </a:tcPr>
                </a:tc>
                <a:tc rowSpan="3">
                  <a:txBody>
                    <a:bodyPr/>
                    <a:lstStyle/>
                    <a:p>
                      <a:r>
                        <a:rPr lang="en-US" sz="1400" dirty="0"/>
                        <a:t>Heat</a:t>
                      </a:r>
                    </a:p>
                  </a:txBody>
                  <a:tcPr marL="91424" marR="91424">
                    <a:solidFill>
                      <a:srgbClr val="FFFF00"/>
                    </a:solidFill>
                  </a:tcPr>
                </a:tc>
                <a:tc>
                  <a:txBody>
                    <a:bodyPr/>
                    <a:lstStyle/>
                    <a:p>
                      <a:r>
                        <a:rPr lang="en-US" sz="1400" dirty="0"/>
                        <a:t>Dry  </a:t>
                      </a:r>
                      <a:r>
                        <a:rPr lang="en-US" sz="1400" dirty="0" err="1"/>
                        <a:t>Metals,Glassware,Ointment</a:t>
                      </a:r>
                      <a:r>
                        <a:rPr lang="en-US" sz="1400" dirty="0"/>
                        <a:t> / Oils/ Waxes/Powder</a:t>
                      </a:r>
                    </a:p>
                  </a:txBody>
                  <a:tcPr marL="91424" marR="91424"/>
                </a:tc>
                <a:tc>
                  <a:txBody>
                    <a:bodyPr/>
                    <a:lstStyle/>
                    <a:p>
                      <a:r>
                        <a:rPr lang="en-US" sz="1400" dirty="0">
                          <a:solidFill>
                            <a:srgbClr val="FF0000"/>
                          </a:solidFill>
                        </a:rPr>
                        <a:t>160˚C /60 mints</a:t>
                      </a:r>
                    </a:p>
                  </a:txBody>
                  <a:tcPr marL="91424" marR="91424"/>
                </a:tc>
                <a:extLst>
                  <a:ext uri="{0D108BD9-81ED-4DB2-BD59-A6C34878D82A}">
                    <a16:rowId xmlns:a16="http://schemas.microsoft.com/office/drawing/2014/main" val="10001"/>
                  </a:ext>
                </a:extLst>
              </a:tr>
              <a:tr h="45181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Moist heat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L="91424" marR="91424"/>
                </a:tc>
                <a:tc>
                  <a:txBody>
                    <a:bodyPr/>
                    <a:lstStyle/>
                    <a:p>
                      <a:r>
                        <a:rPr lang="en-US" sz="1400" dirty="0">
                          <a:solidFill>
                            <a:srgbClr val="FF0000"/>
                          </a:solidFill>
                        </a:rPr>
                        <a:t>121</a:t>
                      </a:r>
                      <a:r>
                        <a:rPr lang="en-US" sz="1400" baseline="30000" dirty="0">
                          <a:solidFill>
                            <a:srgbClr val="FF0000"/>
                          </a:solidFill>
                        </a:rPr>
                        <a:t>o</a:t>
                      </a:r>
                      <a:r>
                        <a:rPr lang="en-US" sz="1400" dirty="0">
                          <a:solidFill>
                            <a:srgbClr val="FF0000"/>
                          </a:solidFill>
                        </a:rPr>
                        <a:t> C /15 mints </a:t>
                      </a:r>
                    </a:p>
                    <a:p>
                      <a:r>
                        <a:rPr lang="en-US" sz="1400" dirty="0">
                          <a:solidFill>
                            <a:srgbClr val="FF0000"/>
                          </a:solidFill>
                        </a:rPr>
                        <a:t>or 134</a:t>
                      </a:r>
                      <a:r>
                        <a:rPr lang="en-US" sz="1400" baseline="30000" dirty="0">
                          <a:solidFill>
                            <a:srgbClr val="FF0000"/>
                          </a:solidFill>
                        </a:rPr>
                        <a:t>o</a:t>
                      </a:r>
                      <a:r>
                        <a:rPr lang="en-US" sz="1400" dirty="0">
                          <a:solidFill>
                            <a:srgbClr val="FF0000"/>
                          </a:solidFill>
                        </a:rPr>
                        <a:t> C /10 mints</a:t>
                      </a:r>
                    </a:p>
                  </a:txBody>
                  <a:tcPr marL="91424" marR="91424"/>
                </a:tc>
                <a:extLst>
                  <a:ext uri="{0D108BD9-81ED-4DB2-BD59-A6C34878D82A}">
                    <a16:rowId xmlns:a16="http://schemas.microsoft.com/office/drawing/2014/main" val="10002"/>
                  </a:ext>
                </a:extLst>
              </a:tr>
              <a:tr h="426214">
                <a:tc vMerge="1">
                  <a:txBody>
                    <a:bodyPr/>
                    <a:lstStyle/>
                    <a:p>
                      <a:endParaRPr lang="en-US"/>
                    </a:p>
                  </a:txBody>
                  <a:tcPr/>
                </a:tc>
                <a:tc vMerge="1">
                  <a:txBody>
                    <a:bodyPr/>
                    <a:lstStyle/>
                    <a:p>
                      <a:endParaRPr lang="en-US"/>
                    </a:p>
                  </a:txBody>
                  <a:tcPr/>
                </a:tc>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Pasteurization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For milk</a:t>
                      </a:r>
                    </a:p>
                  </a:txBody>
                  <a:tcPr marL="91424" marR="914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74°C  for 3-5 seconds or 62°C /30 mints</a:t>
                      </a:r>
                    </a:p>
                  </a:txBody>
                  <a:tcPr marL="91424" marR="91424"/>
                </a:tc>
                <a:extLst>
                  <a:ext uri="{0D108BD9-81ED-4DB2-BD59-A6C34878D82A}">
                    <a16:rowId xmlns:a16="http://schemas.microsoft.com/office/drawing/2014/main" val="10003"/>
                  </a:ext>
                </a:extLst>
              </a:tr>
              <a:tr h="299371">
                <a:tc vMerge="1">
                  <a:txBody>
                    <a:bodyPr/>
                    <a:lstStyle/>
                    <a:p>
                      <a:endParaRPr lang="en-US" dirty="0"/>
                    </a:p>
                  </a:txBody>
                  <a:tcPr/>
                </a:tc>
                <a:tc vMerge="1">
                  <a:txBody>
                    <a:bodyPr/>
                    <a:lstStyle/>
                    <a:p>
                      <a:endParaRPr lang="en-US" dirty="0"/>
                    </a:p>
                  </a:txBody>
                  <a:tcPr/>
                </a:tc>
                <a:tc>
                  <a:txBody>
                    <a:bodyPr/>
                    <a:lstStyle/>
                    <a:p>
                      <a:r>
                        <a:rPr lang="en-US" sz="1400" dirty="0"/>
                        <a:t>UV Light</a:t>
                      </a:r>
                    </a:p>
                  </a:txBody>
                  <a:tcPr marL="91424" marR="91424">
                    <a:solidFill>
                      <a:srgbClr val="FFFF00"/>
                    </a:solidFill>
                  </a:tcPr>
                </a:tc>
                <a:tc>
                  <a:txBody>
                    <a:bodyPr/>
                    <a:lstStyle/>
                    <a:p>
                      <a:r>
                        <a:rPr lang="en-US" sz="1400" dirty="0"/>
                        <a:t>TB lab</a:t>
                      </a:r>
                    </a:p>
                  </a:txBody>
                  <a:tcPr marL="91424" marR="91424"/>
                </a:tc>
                <a:tc>
                  <a:txBody>
                    <a:bodyPr/>
                    <a:lstStyle/>
                    <a:p>
                      <a:r>
                        <a:rPr lang="en-US" sz="1400" dirty="0"/>
                        <a:t>254 nm waves</a:t>
                      </a:r>
                    </a:p>
                  </a:txBody>
                  <a:tcPr marL="91424" marR="91424"/>
                </a:tc>
                <a:extLst>
                  <a:ext uri="{0D108BD9-81ED-4DB2-BD59-A6C34878D82A}">
                    <a16:rowId xmlns:a16="http://schemas.microsoft.com/office/drawing/2014/main" val="10004"/>
                  </a:ext>
                </a:extLst>
              </a:tr>
              <a:tr h="470865">
                <a:tc vMerge="1">
                  <a:txBody>
                    <a:bodyPr/>
                    <a:lstStyle/>
                    <a:p>
                      <a:endParaRPr lang="en-US" dirty="0"/>
                    </a:p>
                  </a:txBody>
                  <a:tcPr/>
                </a:tc>
                <a:tc vMerge="1">
                  <a:txBody>
                    <a:bodyPr/>
                    <a:lstStyle/>
                    <a:p>
                      <a:endParaRPr lang="en-US" dirty="0"/>
                    </a:p>
                  </a:txBody>
                  <a:tcPr/>
                </a:tc>
                <a:tc>
                  <a:txBody>
                    <a:bodyPr/>
                    <a:lstStyle/>
                    <a:p>
                      <a:r>
                        <a:rPr lang="en-US" sz="1400" dirty="0"/>
                        <a:t>Ionizing Radiation</a:t>
                      </a:r>
                    </a:p>
                  </a:txBody>
                  <a:tcPr marL="91424" marR="91424">
                    <a:solidFill>
                      <a:srgbClr val="FFFF00"/>
                    </a:solidFill>
                  </a:tcPr>
                </a:tc>
                <a:tc>
                  <a:txBody>
                    <a:bodyPr/>
                    <a:lstStyle/>
                    <a:p>
                      <a:r>
                        <a:rPr lang="en-US" sz="1400" dirty="0"/>
                        <a:t>sterilization of disposable </a:t>
                      </a:r>
                    </a:p>
                  </a:txBody>
                  <a:tcPr marL="91424" marR="91424"/>
                </a:tc>
                <a:tc>
                  <a:txBody>
                    <a:bodyPr/>
                    <a:lstStyle/>
                    <a:p>
                      <a:r>
                        <a:rPr lang="en-US" sz="1400" dirty="0"/>
                        <a:t>X- rays, gamma rays &amp; cosmic rays</a:t>
                      </a:r>
                    </a:p>
                  </a:txBody>
                  <a:tcPr marL="91424" marR="91424"/>
                </a:tc>
                <a:extLst>
                  <a:ext uri="{0D108BD9-81ED-4DB2-BD59-A6C34878D82A}">
                    <a16:rowId xmlns:a16="http://schemas.microsoft.com/office/drawing/2014/main" val="10005"/>
                  </a:ext>
                </a:extLst>
              </a:tr>
              <a:tr h="341324">
                <a:tc vMerge="1">
                  <a:txBody>
                    <a:bodyPr/>
                    <a:lstStyle/>
                    <a:p>
                      <a:endParaRPr lang="en-US" dirty="0"/>
                    </a:p>
                  </a:txBody>
                  <a:tcPr/>
                </a:tc>
                <a:tc rowSpan="2">
                  <a:txBody>
                    <a:bodyPr/>
                    <a:lstStyle/>
                    <a:p>
                      <a:r>
                        <a:rPr lang="en-US" sz="1400" dirty="0"/>
                        <a:t>B-Chemical</a:t>
                      </a:r>
                    </a:p>
                    <a:p>
                      <a:r>
                        <a:rPr lang="en-US" sz="1400" dirty="0"/>
                        <a:t>(heat sensitive)</a:t>
                      </a:r>
                    </a:p>
                  </a:txBody>
                  <a:tcPr marL="91424" marR="91424" vert="vert">
                    <a:solidFill>
                      <a:srgbClr val="FFC000"/>
                    </a:solidFill>
                  </a:tcPr>
                </a:tc>
                <a:tc>
                  <a:txBody>
                    <a:bodyPr/>
                    <a:lstStyle/>
                    <a:p>
                      <a:r>
                        <a:rPr lang="en-US" sz="1400" dirty="0"/>
                        <a:t>Ethylene Oxide (gas)</a:t>
                      </a:r>
                    </a:p>
                  </a:txBody>
                  <a:tcPr marL="91424" marR="91424">
                    <a:solidFill>
                      <a:srgbClr val="FFC000"/>
                    </a:solidFill>
                  </a:tcPr>
                </a:tc>
                <a:tc>
                  <a:txBody>
                    <a:bodyPr/>
                    <a:lstStyle/>
                    <a:p>
                      <a:r>
                        <a:rPr lang="en-US" sz="1400" dirty="0"/>
                        <a:t>endoscopes</a:t>
                      </a:r>
                    </a:p>
                  </a:txBody>
                  <a:tcPr marL="91424" marR="91424"/>
                </a:tc>
                <a:tc>
                  <a:txBody>
                    <a:bodyPr/>
                    <a:lstStyle/>
                    <a:p>
                      <a:r>
                        <a:rPr lang="en-US" sz="1400" dirty="0"/>
                        <a:t>55-60°C /4-6 hours.</a:t>
                      </a:r>
                    </a:p>
                  </a:txBody>
                  <a:tcPr marL="91424" marR="91424"/>
                </a:tc>
                <a:extLst>
                  <a:ext uri="{0D108BD9-81ED-4DB2-BD59-A6C34878D82A}">
                    <a16:rowId xmlns:a16="http://schemas.microsoft.com/office/drawing/2014/main" val="10006"/>
                  </a:ext>
                </a:extLst>
              </a:tr>
              <a:tr h="470865">
                <a:tc vMerge="1">
                  <a:txBody>
                    <a:bodyPr/>
                    <a:lstStyle/>
                    <a:p>
                      <a:endParaRPr lang="en-US" dirty="0"/>
                    </a:p>
                  </a:txBody>
                  <a:tcPr/>
                </a:tc>
                <a:tc vMerge="1">
                  <a:txBody>
                    <a:bodyPr/>
                    <a:lstStyle/>
                    <a:p>
                      <a:endParaRPr lang="en-US" dirty="0"/>
                    </a:p>
                  </a:txBody>
                  <a:tcPr/>
                </a:tc>
                <a:tc>
                  <a:txBody>
                    <a:bodyPr/>
                    <a:lstStyle/>
                    <a:p>
                      <a:r>
                        <a:rPr lang="en-US" sz="1400" dirty="0"/>
                        <a:t>Gluteraldehyde (Aldehydes)</a:t>
                      </a:r>
                    </a:p>
                  </a:txBody>
                  <a:tcPr marL="91424" marR="91424">
                    <a:solidFill>
                      <a:srgbClr val="FFC000"/>
                    </a:solidFill>
                  </a:tcPr>
                </a:tc>
                <a:tc>
                  <a:txBody>
                    <a:bodyPr/>
                    <a:lstStyle/>
                    <a:p>
                      <a:r>
                        <a:rPr lang="en-US" sz="1400" dirty="0"/>
                        <a:t>Endoscopes</a:t>
                      </a:r>
                    </a:p>
                    <a:p>
                      <a:r>
                        <a:rPr lang="en-US" sz="1400" dirty="0"/>
                        <a:t>anesthetic tubes</a:t>
                      </a:r>
                    </a:p>
                  </a:txBody>
                  <a:tcPr marL="91424" marR="91424"/>
                </a:tc>
                <a:tc>
                  <a:txBody>
                    <a:bodyPr/>
                    <a:lstStyle/>
                    <a:p>
                      <a:r>
                        <a:rPr lang="en-US" sz="1400" dirty="0">
                          <a:solidFill>
                            <a:srgbClr val="FF0000"/>
                          </a:solidFill>
                        </a:rPr>
                        <a:t>2%</a:t>
                      </a:r>
                    </a:p>
                    <a:p>
                      <a:r>
                        <a:rPr lang="en-US" sz="1400" dirty="0"/>
                        <a:t>20 mints –TB 2 </a:t>
                      </a:r>
                      <a:r>
                        <a:rPr lang="en-US" sz="1400" dirty="0" err="1"/>
                        <a:t>hrs</a:t>
                      </a:r>
                      <a:endParaRPr lang="en-US" sz="1400" dirty="0"/>
                    </a:p>
                  </a:txBody>
                  <a:tcPr marL="91424" marR="91424"/>
                </a:tc>
                <a:extLst>
                  <a:ext uri="{0D108BD9-81ED-4DB2-BD59-A6C34878D82A}">
                    <a16:rowId xmlns:a16="http://schemas.microsoft.com/office/drawing/2014/main" val="10007"/>
                  </a:ext>
                </a:extLst>
              </a:tr>
              <a:tr h="262925">
                <a:tc vMerge="1">
                  <a:txBody>
                    <a:bodyPr/>
                    <a:lstStyle/>
                    <a:p>
                      <a:endParaRPr lang="en-US" sz="1400" dirty="0"/>
                    </a:p>
                  </a:txBody>
                  <a:tcPr vert="vert"/>
                </a:tc>
                <a:tc>
                  <a:txBody>
                    <a:bodyPr/>
                    <a:lstStyle/>
                    <a:p>
                      <a:endParaRPr lang="en-US" sz="1400" dirty="0"/>
                    </a:p>
                  </a:txBody>
                  <a:tcPr marL="91424" marR="91424" vert="vert">
                    <a:solidFill>
                      <a:srgbClr val="FFC000"/>
                    </a:solidFill>
                  </a:tcPr>
                </a:tc>
                <a:tc>
                  <a:txBody>
                    <a:bodyPr/>
                    <a:lstStyle/>
                    <a:p>
                      <a:r>
                        <a:rPr lang="en-US" sz="1400" dirty="0"/>
                        <a:t>Filtration </a:t>
                      </a:r>
                    </a:p>
                  </a:txBody>
                  <a:tcPr marL="91424" marR="91424"/>
                </a:tc>
                <a:tc>
                  <a:txBody>
                    <a:bodyPr/>
                    <a:lstStyle/>
                    <a:p>
                      <a:r>
                        <a:rPr lang="en-US" sz="1400" dirty="0"/>
                        <a:t>For sera</a:t>
                      </a:r>
                      <a:r>
                        <a:rPr lang="en-US" sz="1400" baseline="0" dirty="0"/>
                        <a:t> and </a:t>
                      </a:r>
                      <a:r>
                        <a:rPr lang="en-US" sz="1400" dirty="0"/>
                        <a:t>antibiotics</a:t>
                      </a:r>
                    </a:p>
                  </a:txBody>
                  <a:tcPr marL="91424" marR="91424"/>
                </a:tc>
                <a:tc>
                  <a:txBody>
                    <a:bodyPr/>
                    <a:lstStyle/>
                    <a:p>
                      <a:r>
                        <a:rPr lang="en-US" sz="1400" dirty="0"/>
                        <a:t>0.22-0.24 µm pores</a:t>
                      </a:r>
                    </a:p>
                  </a:txBody>
                  <a:tcPr marL="91424" marR="91424"/>
                </a:tc>
                <a:extLst>
                  <a:ext uri="{0D108BD9-81ED-4DB2-BD59-A6C34878D82A}">
                    <a16:rowId xmlns:a16="http://schemas.microsoft.com/office/drawing/2014/main" val="10008"/>
                  </a:ext>
                </a:extLst>
              </a:tr>
              <a:tr h="483803">
                <a:tc rowSpan="3">
                  <a:txBody>
                    <a:bodyPr/>
                    <a:lstStyle/>
                    <a:p>
                      <a:r>
                        <a:rPr lang="en-US" sz="1400" dirty="0"/>
                        <a:t>2-Disinfectant</a:t>
                      </a:r>
                    </a:p>
                    <a:p>
                      <a:endParaRPr lang="en-US" sz="1400" dirty="0"/>
                    </a:p>
                  </a:txBody>
                  <a:tcPr marL="91424" marR="91424" vert="vert">
                    <a:solidFill>
                      <a:srgbClr val="FF0000"/>
                    </a:solidFill>
                  </a:tcPr>
                </a:tc>
                <a:tc rowSpan="3">
                  <a:txBody>
                    <a:bodyPr/>
                    <a:lstStyle/>
                    <a:p>
                      <a:endParaRPr lang="en-US" sz="1400" dirty="0"/>
                    </a:p>
                  </a:txBody>
                  <a:tcPr marL="91424" marR="91424">
                    <a:solidFill>
                      <a:srgbClr val="92D050"/>
                    </a:solidFill>
                  </a:tcPr>
                </a:tc>
                <a:tc>
                  <a:txBody>
                    <a:bodyPr/>
                    <a:lstStyle/>
                    <a:p>
                      <a:r>
                        <a:rPr lang="en-US" sz="1400" dirty="0"/>
                        <a:t>Phenolics fluids </a:t>
                      </a:r>
                    </a:p>
                  </a:txBody>
                  <a:tcPr marL="91424" marR="91424">
                    <a:solidFill>
                      <a:srgbClr val="92D050"/>
                    </a:solidFill>
                  </a:tcPr>
                </a:tc>
                <a:tc>
                  <a:txBody>
                    <a:bodyPr/>
                    <a:lstStyle/>
                    <a:p>
                      <a:r>
                        <a:rPr lang="en-US" sz="1400" dirty="0"/>
                        <a:t>Surfaces Surgical</a:t>
                      </a:r>
                      <a:r>
                        <a:rPr lang="en-US" sz="1400" baseline="0" dirty="0"/>
                        <a:t> and </a:t>
                      </a:r>
                      <a:r>
                        <a:rPr lang="en-US" sz="1400" baseline="0" dirty="0" err="1"/>
                        <a:t>neonal</a:t>
                      </a:r>
                      <a:r>
                        <a:rPr lang="en-US" sz="1400" baseline="0" dirty="0"/>
                        <a:t> units</a:t>
                      </a:r>
                      <a:endParaRPr lang="en-US" sz="1400" dirty="0"/>
                    </a:p>
                  </a:txBody>
                  <a:tcPr marL="91424" marR="91424"/>
                </a:tc>
                <a:tc>
                  <a:txBody>
                    <a:bodyPr/>
                    <a:lstStyle/>
                    <a:p>
                      <a:r>
                        <a:rPr lang="en-US" sz="1400" dirty="0"/>
                        <a:t>1-2%</a:t>
                      </a:r>
                    </a:p>
                  </a:txBody>
                  <a:tcPr marL="91424" marR="91424"/>
                </a:tc>
                <a:extLst>
                  <a:ext uri="{0D108BD9-81ED-4DB2-BD59-A6C34878D82A}">
                    <a16:rowId xmlns:a16="http://schemas.microsoft.com/office/drawing/2014/main" val="10009"/>
                  </a:ext>
                </a:extLst>
              </a:tr>
              <a:tr h="276459">
                <a:tc vMerge="1">
                  <a:txBody>
                    <a:bodyPr/>
                    <a:lstStyle/>
                    <a:p>
                      <a:endParaRPr lang="en-US" dirty="0"/>
                    </a:p>
                  </a:txBody>
                  <a:tcPr/>
                </a:tc>
                <a:tc vMerge="1">
                  <a:txBody>
                    <a:bodyPr/>
                    <a:lstStyle/>
                    <a:p>
                      <a:endParaRPr lang="en-US" sz="1400" dirty="0"/>
                    </a:p>
                  </a:txBody>
                  <a:tcPr/>
                </a:tc>
                <a:tc>
                  <a:txBody>
                    <a:bodyPr/>
                    <a:lstStyle/>
                    <a:p>
                      <a:r>
                        <a:rPr lang="en-US" sz="1400" dirty="0"/>
                        <a:t>Gluteraldehyde</a:t>
                      </a:r>
                    </a:p>
                  </a:txBody>
                  <a:tcPr marL="91424" marR="91424">
                    <a:solidFill>
                      <a:srgbClr val="92D050"/>
                    </a:solidFill>
                  </a:tcPr>
                </a:tc>
                <a:tc>
                  <a:txBody>
                    <a:bodyPr/>
                    <a:lstStyle/>
                    <a:p>
                      <a:r>
                        <a:rPr lang="en-US" sz="1400" dirty="0"/>
                        <a:t>surfaces</a:t>
                      </a:r>
                    </a:p>
                  </a:txBody>
                  <a:tcPr marL="91424" marR="91424"/>
                </a:tc>
                <a:tc>
                  <a:txBody>
                    <a:bodyPr/>
                    <a:lstStyle/>
                    <a:p>
                      <a:r>
                        <a:rPr lang="en-US" sz="1400" dirty="0"/>
                        <a:t>2%</a:t>
                      </a:r>
                    </a:p>
                  </a:txBody>
                  <a:tcPr marL="91424" marR="91424"/>
                </a:tc>
                <a:extLst>
                  <a:ext uri="{0D108BD9-81ED-4DB2-BD59-A6C34878D82A}">
                    <a16:rowId xmlns:a16="http://schemas.microsoft.com/office/drawing/2014/main" val="10010"/>
                  </a:ext>
                </a:extLst>
              </a:tr>
              <a:tr h="276459">
                <a:tc vMerge="1">
                  <a:txBody>
                    <a:bodyPr/>
                    <a:lstStyle/>
                    <a:p>
                      <a:endParaRPr lang="en-US" dirty="0"/>
                    </a:p>
                  </a:txBody>
                  <a:tcPr/>
                </a:tc>
                <a:tc vMerge="1">
                  <a:txBody>
                    <a:bodyPr/>
                    <a:lstStyle/>
                    <a:p>
                      <a:endParaRPr lang="en-US" sz="1400" dirty="0"/>
                    </a:p>
                  </a:txBody>
                  <a:tcPr/>
                </a:tc>
                <a:tc>
                  <a:txBody>
                    <a:bodyPr/>
                    <a:lstStyle/>
                    <a:p>
                      <a:r>
                        <a:rPr lang="en-US" sz="1400" dirty="0"/>
                        <a:t>Alcohole</a:t>
                      </a:r>
                    </a:p>
                  </a:txBody>
                  <a:tcPr marL="91424" marR="91424">
                    <a:solidFill>
                      <a:srgbClr val="92D050"/>
                    </a:solidFill>
                  </a:tcPr>
                </a:tc>
                <a:tc>
                  <a:txBody>
                    <a:bodyPr/>
                    <a:lstStyle/>
                    <a:p>
                      <a:r>
                        <a:rPr lang="en-US" sz="1400" dirty="0"/>
                        <a:t>Surfaces/thermometer</a:t>
                      </a:r>
                    </a:p>
                  </a:txBody>
                  <a:tcPr marL="91424" marR="91424"/>
                </a:tc>
                <a:tc>
                  <a:txBody>
                    <a:bodyPr/>
                    <a:lstStyle/>
                    <a:p>
                      <a:endParaRPr lang="en-US" sz="1400" dirty="0"/>
                    </a:p>
                  </a:txBody>
                  <a:tcPr marL="91424" marR="91424"/>
                </a:tc>
                <a:extLst>
                  <a:ext uri="{0D108BD9-81ED-4DB2-BD59-A6C34878D82A}">
                    <a16:rowId xmlns:a16="http://schemas.microsoft.com/office/drawing/2014/main" val="10011"/>
                  </a:ext>
                </a:extLst>
              </a:tr>
              <a:tr h="276459">
                <a:tc rowSpan="3">
                  <a:txBody>
                    <a:bodyPr/>
                    <a:lstStyle/>
                    <a:p>
                      <a:r>
                        <a:rPr lang="en-US" sz="1400" dirty="0"/>
                        <a:t>3-Antiseptic</a:t>
                      </a:r>
                    </a:p>
                  </a:txBody>
                  <a:tcPr marL="91424" marR="91424" vert="vert">
                    <a:solidFill>
                      <a:srgbClr val="FF0000"/>
                    </a:solidFill>
                  </a:tcPr>
                </a:tc>
                <a:tc rowSpan="3">
                  <a:txBody>
                    <a:bodyPr/>
                    <a:lstStyle/>
                    <a:p>
                      <a:endParaRPr lang="en-US" sz="1400" dirty="0"/>
                    </a:p>
                  </a:txBody>
                  <a:tcPr marL="91424" marR="91424">
                    <a:solidFill>
                      <a:srgbClr val="00B0F0"/>
                    </a:solidFill>
                  </a:tcPr>
                </a:tc>
                <a:tc>
                  <a:txBody>
                    <a:bodyPr/>
                    <a:lstStyle/>
                    <a:p>
                      <a:r>
                        <a:rPr lang="en-US" sz="1400" dirty="0"/>
                        <a:t>Chlorhexidine</a:t>
                      </a:r>
                    </a:p>
                  </a:txBody>
                  <a:tcPr marL="91424" marR="91424">
                    <a:solidFill>
                      <a:srgbClr val="00B0F0"/>
                    </a:solidFill>
                  </a:tcPr>
                </a:tc>
                <a:tc>
                  <a:txBody>
                    <a:bodyPr/>
                    <a:lstStyle/>
                    <a:p>
                      <a:r>
                        <a:rPr lang="en-US" sz="1400" dirty="0"/>
                        <a:t>skin</a:t>
                      </a:r>
                    </a:p>
                  </a:txBody>
                  <a:tcPr marL="91424" marR="91424"/>
                </a:tc>
                <a:tc>
                  <a:txBody>
                    <a:bodyPr/>
                    <a:lstStyle/>
                    <a:p>
                      <a:r>
                        <a:rPr lang="en-US" sz="1400" dirty="0"/>
                        <a:t> 0.5% </a:t>
                      </a:r>
                    </a:p>
                  </a:txBody>
                  <a:tcPr marL="91424" marR="91424"/>
                </a:tc>
                <a:extLst>
                  <a:ext uri="{0D108BD9-81ED-4DB2-BD59-A6C34878D82A}">
                    <a16:rowId xmlns:a16="http://schemas.microsoft.com/office/drawing/2014/main" val="10012"/>
                  </a:ext>
                </a:extLst>
              </a:tr>
              <a:tr h="276459">
                <a:tc vMerge="1">
                  <a:txBody>
                    <a:bodyPr/>
                    <a:lstStyle/>
                    <a:p>
                      <a:endParaRPr lang="en-US" dirty="0"/>
                    </a:p>
                  </a:txBody>
                  <a:tcPr/>
                </a:tc>
                <a:tc vMerge="1">
                  <a:txBody>
                    <a:bodyPr/>
                    <a:lstStyle/>
                    <a:p>
                      <a:endParaRPr lang="en-US" sz="1400" dirty="0"/>
                    </a:p>
                  </a:txBody>
                  <a:tcPr/>
                </a:tc>
                <a:tc>
                  <a:txBody>
                    <a:bodyPr/>
                    <a:lstStyle/>
                    <a:p>
                      <a:r>
                        <a:rPr lang="en-US" sz="1400" dirty="0"/>
                        <a:t>Iodine (halogens)</a:t>
                      </a:r>
                    </a:p>
                  </a:txBody>
                  <a:tcPr marL="91424" marR="91424">
                    <a:solidFill>
                      <a:srgbClr val="00B0F0"/>
                    </a:solidFill>
                  </a:tcPr>
                </a:tc>
                <a:tc>
                  <a:txBody>
                    <a:bodyPr/>
                    <a:lstStyle/>
                    <a:p>
                      <a:r>
                        <a:rPr lang="en-US" sz="1400" dirty="0"/>
                        <a:t>skin</a:t>
                      </a:r>
                    </a:p>
                  </a:txBody>
                  <a:tcPr marL="91424" marR="91424"/>
                </a:tc>
                <a:tc>
                  <a:txBody>
                    <a:bodyPr/>
                    <a:lstStyle/>
                    <a:p>
                      <a:r>
                        <a:rPr lang="en-US" sz="1400" dirty="0"/>
                        <a:t>10%</a:t>
                      </a:r>
                    </a:p>
                  </a:txBody>
                  <a:tcPr marL="91424" marR="91424"/>
                </a:tc>
                <a:extLst>
                  <a:ext uri="{0D108BD9-81ED-4DB2-BD59-A6C34878D82A}">
                    <a16:rowId xmlns:a16="http://schemas.microsoft.com/office/drawing/2014/main" val="10013"/>
                  </a:ext>
                </a:extLst>
              </a:tr>
              <a:tr h="276459">
                <a:tc vMerge="1">
                  <a:txBody>
                    <a:bodyPr/>
                    <a:lstStyle/>
                    <a:p>
                      <a:endParaRPr lang="en-US" dirty="0"/>
                    </a:p>
                  </a:txBody>
                  <a:tcPr/>
                </a:tc>
                <a:tc vMerge="1">
                  <a:txBody>
                    <a:bodyPr/>
                    <a:lstStyle/>
                    <a:p>
                      <a:endParaRPr lang="en-US" dirty="0"/>
                    </a:p>
                  </a:txBody>
                  <a:tcPr/>
                </a:tc>
                <a:tc>
                  <a:txBody>
                    <a:bodyPr/>
                    <a:lstStyle/>
                    <a:p>
                      <a:r>
                        <a:rPr lang="en-US" sz="1400" dirty="0"/>
                        <a:t>Alcohole</a:t>
                      </a:r>
                    </a:p>
                  </a:txBody>
                  <a:tcPr marL="91424" marR="91424">
                    <a:solidFill>
                      <a:srgbClr val="00B0F0"/>
                    </a:solidFill>
                  </a:tcPr>
                </a:tc>
                <a:tc>
                  <a:txBody>
                    <a:bodyPr/>
                    <a:lstStyle/>
                    <a:p>
                      <a:r>
                        <a:rPr lang="en-US" sz="1400" dirty="0"/>
                        <a:t>skin</a:t>
                      </a:r>
                    </a:p>
                  </a:txBody>
                  <a:tcPr marL="91424" marR="91424"/>
                </a:tc>
                <a:tc>
                  <a:txBody>
                    <a:bodyPr/>
                    <a:lstStyle/>
                    <a:p>
                      <a:r>
                        <a:rPr lang="en-US" sz="1400" dirty="0"/>
                        <a:t>70%</a:t>
                      </a:r>
                    </a:p>
                  </a:txBody>
                  <a:tcPr marL="91424" marR="91424"/>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79369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36A2-B136-4CC0-A739-60876364A37E}"/>
              </a:ext>
            </a:extLst>
          </p:cNvPr>
          <p:cNvSpPr>
            <a:spLocks noGrp="1"/>
          </p:cNvSpPr>
          <p:nvPr>
            <p:ph type="title"/>
          </p:nvPr>
        </p:nvSpPr>
        <p:spPr/>
        <p:txBody>
          <a:bodyPr/>
          <a:lstStyle/>
          <a:p>
            <a:pPr>
              <a:defRPr/>
            </a:pPr>
            <a:endParaRPr lang="en-US"/>
          </a:p>
        </p:txBody>
      </p:sp>
      <p:graphicFrame>
        <p:nvGraphicFramePr>
          <p:cNvPr id="4" name="Content Placeholder 3">
            <a:extLst>
              <a:ext uri="{FF2B5EF4-FFF2-40B4-BE49-F238E27FC236}">
                <a16:creationId xmlns:a16="http://schemas.microsoft.com/office/drawing/2014/main" id="{5E078AD2-E5D0-44FC-8B18-457330C847D1}"/>
              </a:ext>
            </a:extLst>
          </p:cNvPr>
          <p:cNvGraphicFramePr>
            <a:graphicFrameLocks noGrp="1"/>
          </p:cNvGraphicFramePr>
          <p:nvPr>
            <p:ph idx="1"/>
            <p:extLst>
              <p:ext uri="{D42A27DB-BD31-4B8C-83A1-F6EECF244321}">
                <p14:modId xmlns:p14="http://schemas.microsoft.com/office/powerpoint/2010/main" val="2949700465"/>
              </p:ext>
            </p:extLst>
          </p:nvPr>
        </p:nvGraphicFramePr>
        <p:xfrm>
          <a:off x="838200" y="365125"/>
          <a:ext cx="9978887" cy="6503434"/>
        </p:xfrm>
        <a:graphic>
          <a:graphicData uri="http://schemas.openxmlformats.org/drawingml/2006/table">
            <a:tbl>
              <a:tblPr/>
              <a:tblGrid>
                <a:gridCol w="1970988">
                  <a:extLst>
                    <a:ext uri="{9D8B030D-6E8A-4147-A177-3AD203B41FA5}">
                      <a16:colId xmlns:a16="http://schemas.microsoft.com/office/drawing/2014/main" val="464880508"/>
                    </a:ext>
                  </a:extLst>
                </a:gridCol>
                <a:gridCol w="2929421">
                  <a:extLst>
                    <a:ext uri="{9D8B030D-6E8A-4147-A177-3AD203B41FA5}">
                      <a16:colId xmlns:a16="http://schemas.microsoft.com/office/drawing/2014/main" val="491576891"/>
                    </a:ext>
                  </a:extLst>
                </a:gridCol>
                <a:gridCol w="2583757">
                  <a:extLst>
                    <a:ext uri="{9D8B030D-6E8A-4147-A177-3AD203B41FA5}">
                      <a16:colId xmlns:a16="http://schemas.microsoft.com/office/drawing/2014/main" val="1032412472"/>
                    </a:ext>
                  </a:extLst>
                </a:gridCol>
                <a:gridCol w="2494721">
                  <a:extLst>
                    <a:ext uri="{9D8B030D-6E8A-4147-A177-3AD203B41FA5}">
                      <a16:colId xmlns:a16="http://schemas.microsoft.com/office/drawing/2014/main" val="2380342992"/>
                    </a:ext>
                  </a:extLst>
                </a:gridCol>
              </a:tblGrid>
              <a:tr h="689622">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800" b="1" i="0" u="none" strike="noStrike" cap="none" normalizeH="0" baseline="0">
                          <a:ln>
                            <a:noFill/>
                          </a:ln>
                          <a:solidFill>
                            <a:srgbClr val="FFFFFF"/>
                          </a:solidFill>
                          <a:effectLst/>
                          <a:latin typeface="Tahoma" panose="020B0604030504040204" pitchFamily="34" charset="0"/>
                          <a:cs typeface="Arial" panose="020B0604020202020204" pitchFamily="34" charset="0"/>
                        </a:rPr>
                        <a:t>Level</a:t>
                      </a: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800" b="1" i="0" u="none" strike="noStrike" cap="none" normalizeH="0" baseline="0">
                          <a:ln>
                            <a:noFill/>
                          </a:ln>
                          <a:solidFill>
                            <a:srgbClr val="FFFFFF"/>
                          </a:solidFill>
                          <a:effectLst/>
                          <a:latin typeface="Tahoma" panose="020B0604030504040204" pitchFamily="34" charset="0"/>
                          <a:cs typeface="Arial" panose="020B0604020202020204" pitchFamily="34" charset="0"/>
                        </a:rPr>
                        <a:t>uses</a:t>
                      </a: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800" b="1" i="0" u="none" strike="noStrike" cap="none" normalizeH="0" baseline="0">
                          <a:ln>
                            <a:noFill/>
                          </a:ln>
                          <a:solidFill>
                            <a:srgbClr val="FFFFFF"/>
                          </a:solidFill>
                          <a:effectLst/>
                          <a:latin typeface="Tahoma" panose="020B0604030504040204" pitchFamily="34" charset="0"/>
                          <a:cs typeface="Arial" panose="020B0604020202020204" pitchFamily="34" charset="0"/>
                        </a:rPr>
                        <a:t>application</a:t>
                      </a: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800" b="1" i="0" u="none" strike="noStrike" cap="none" normalizeH="0" baseline="0">
                          <a:ln>
                            <a:noFill/>
                          </a:ln>
                          <a:solidFill>
                            <a:srgbClr val="FFFFFF"/>
                          </a:solidFill>
                          <a:effectLst/>
                          <a:latin typeface="Tahoma" panose="020B0604030504040204" pitchFamily="34" charset="0"/>
                          <a:cs typeface="Arial" panose="020B0604020202020204" pitchFamily="34" charset="0"/>
                        </a:rPr>
                        <a:t>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800" b="1" i="0" u="none" strike="noStrike" cap="none" normalizeH="0" baseline="0">
                        <a:ln>
                          <a:noFill/>
                        </a:ln>
                        <a:solidFill>
                          <a:srgbClr val="FFFFFF"/>
                        </a:solidFill>
                        <a:effectLst/>
                        <a:latin typeface="Tahoma" panose="020B0604030504040204" pitchFamily="34" charset="0"/>
                        <a:cs typeface="Arial" panose="020B0604020202020204" pitchFamily="34" charset="0"/>
                      </a:endParaRP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622601116"/>
                  </a:ext>
                </a:extLst>
              </a:tr>
              <a:tr h="1937820">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High-level disinfectants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Kill all including spores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endParaRP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Used for items involved in invasive procedures but NOT withstand sterilization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 critical)</a:t>
                      </a: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Endoscopes, Surgical instruments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endParaRP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Moist heat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Gluteraldehyde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Hydrogen peroxide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Chlorine dioxide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Formaldehyde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Peracetic acid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endParaRP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extLst>
                  <a:ext uri="{0D108BD9-81ED-4DB2-BD59-A6C34878D82A}">
                    <a16:rowId xmlns:a16="http://schemas.microsoft.com/office/drawing/2014/main" val="1293317747"/>
                  </a:ext>
                </a:extLst>
              </a:tr>
              <a:tr h="2201213">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Intermediate-level disinfectants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Kill all including mycobacterium non-enveloped viruses fungus and bacteria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endParaRP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Used for cleaning surface or instruments without bacterial spores and highly resilient organism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 semicritical)</a:t>
                      </a: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Laryngoscopes, Anesthesia breathing circuits…etc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endParaRP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Phenol compounds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Alcohol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Iodophor</a:t>
                      </a: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extLst>
                  <a:ext uri="{0D108BD9-81ED-4DB2-BD59-A6C34878D82A}">
                    <a16:rowId xmlns:a16="http://schemas.microsoft.com/office/drawing/2014/main" val="530122201"/>
                  </a:ext>
                </a:extLst>
              </a:tr>
              <a:tr h="1674779">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a:ln>
                            <a:noFill/>
                          </a:ln>
                          <a:solidFill>
                            <a:srgbClr val="000099"/>
                          </a:solidFill>
                          <a:effectLst/>
                          <a:latin typeface="Tahoma" panose="020B0604030504040204" pitchFamily="34" charset="0"/>
                          <a:cs typeface="Arial" panose="020B0604020202020204" pitchFamily="34" charset="0"/>
                        </a:rPr>
                        <a:t>Low-level disinfectants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a:ln>
                            <a:noFill/>
                          </a:ln>
                          <a:solidFill>
                            <a:srgbClr val="000099"/>
                          </a:solidFill>
                          <a:effectLst/>
                          <a:latin typeface="Tahoma" panose="020B0604030504040204" pitchFamily="34" charset="0"/>
                          <a:cs typeface="Arial" panose="020B0604020202020204" pitchFamily="34" charset="0"/>
                        </a:rPr>
                        <a:t>Enveloped viruses and bacteria</a:t>
                      </a: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Used to treat noncritical instruments and devices, not penetrating into mucosa surfaces or sterile tissues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(noncritical)</a:t>
                      </a: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a:ln>
                            <a:noFill/>
                          </a:ln>
                          <a:solidFill>
                            <a:srgbClr val="000099"/>
                          </a:solidFill>
                          <a:effectLst/>
                          <a:latin typeface="Tahoma" panose="020B0604030504040204" pitchFamily="34" charset="0"/>
                          <a:cs typeface="Arial" panose="020B0604020202020204" pitchFamily="34" charset="0"/>
                        </a:rPr>
                        <a:t>Hospital surfaces </a:t>
                      </a: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defRPr sz="24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defRPr>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600" b="0" i="0" u="none" strike="noStrike" cap="none" normalizeH="0" baseline="0" dirty="0">
                          <a:ln>
                            <a:noFill/>
                          </a:ln>
                          <a:solidFill>
                            <a:srgbClr val="000099"/>
                          </a:solidFill>
                          <a:effectLst/>
                          <a:latin typeface="Tahoma" panose="020B0604030504040204" pitchFamily="34" charset="0"/>
                          <a:cs typeface="Arial" panose="020B0604020202020204" pitchFamily="34" charset="0"/>
                        </a:rPr>
                        <a:t>Quaternary ammonium compounds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1600" b="0" i="0" u="none" strike="noStrike" cap="none" normalizeH="0" baseline="0" dirty="0">
                        <a:ln>
                          <a:noFill/>
                        </a:ln>
                        <a:solidFill>
                          <a:srgbClr val="000099"/>
                        </a:solidFill>
                        <a:effectLst/>
                        <a:latin typeface="Tahoma" panose="020B0604030504040204" pitchFamily="34" charset="0"/>
                        <a:cs typeface="Arial" panose="020B0604020202020204" pitchFamily="34" charset="0"/>
                      </a:endParaRPr>
                    </a:p>
                  </a:txBody>
                  <a:tcPr marL="91452" marR="9145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extLst>
                  <a:ext uri="{0D108BD9-81ED-4DB2-BD59-A6C34878D82A}">
                    <a16:rowId xmlns:a16="http://schemas.microsoft.com/office/drawing/2014/main" val="1007790198"/>
                  </a:ext>
                </a:extLst>
              </a:tr>
            </a:tbl>
          </a:graphicData>
        </a:graphic>
      </p:graphicFrame>
    </p:spTree>
    <p:extLst>
      <p:ext uri="{BB962C8B-B14F-4D97-AF65-F5344CB8AC3E}">
        <p14:creationId xmlns:p14="http://schemas.microsoft.com/office/powerpoint/2010/main" val="55648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70E3A9F-C643-46E8-B73D-572AF49449FE}"/>
              </a:ext>
            </a:extLst>
          </p:cNvPr>
          <p:cNvSpPr>
            <a:spLocks noGrp="1" noChangeArrowheads="1"/>
          </p:cNvSpPr>
          <p:nvPr>
            <p:ph type="title"/>
          </p:nvPr>
        </p:nvSpPr>
        <p:spPr>
          <a:xfrm>
            <a:off x="701040" y="353150"/>
            <a:ext cx="10515600" cy="1325563"/>
          </a:xfrm>
        </p:spPr>
        <p:txBody>
          <a:bodyPr>
            <a:normAutofit/>
          </a:bodyPr>
          <a:lstStyle/>
          <a:p>
            <a:pPr algn="ctr">
              <a:defRPr/>
            </a:pP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a typeface="SimSun" charset="-122"/>
              </a:rPr>
              <a:t>PHYSICAL METHODS </a:t>
            </a:r>
            <a:b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a typeface="SimSun" charset="-122"/>
              </a:rPr>
            </a:b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a typeface="SimSun" charset="-122"/>
              </a:rPr>
              <a:t>COMMON HEAT METHODS</a:t>
            </a:r>
          </a:p>
        </p:txBody>
      </p:sp>
      <p:sp>
        <p:nvSpPr>
          <p:cNvPr id="8" name="TextBox 7">
            <a:extLst>
              <a:ext uri="{FF2B5EF4-FFF2-40B4-BE49-F238E27FC236}">
                <a16:creationId xmlns:a16="http://schemas.microsoft.com/office/drawing/2014/main" id="{D849961B-169E-4D8B-9F63-0CF55EFB0578}"/>
              </a:ext>
            </a:extLst>
          </p:cNvPr>
          <p:cNvSpPr txBox="1"/>
          <p:nvPr/>
        </p:nvSpPr>
        <p:spPr>
          <a:xfrm>
            <a:off x="1703230" y="1799101"/>
            <a:ext cx="4027010" cy="369332"/>
          </a:xfrm>
          <a:prstGeom prst="rect">
            <a:avLst/>
          </a:prstGeom>
          <a:noFill/>
        </p:spPr>
        <p:txBody>
          <a:bodyPr wrap="square" rtlCol="0">
            <a:spAutoFit/>
          </a:bodyPr>
          <a:lstStyle/>
          <a:p>
            <a:pPr algn="l" rtl="0"/>
            <a:r>
              <a:rPr lang="en-US" dirty="0"/>
              <a:t>1.Dry heat</a:t>
            </a:r>
            <a:endParaRPr lang="en-US" sz="1800" kern="1200" dirty="0">
              <a:solidFill>
                <a:schemeClr val="tx1"/>
              </a:solidFill>
              <a:latin typeface="+mn-lt"/>
              <a:ea typeface="+mn-ea"/>
              <a:cs typeface="+mn-cs"/>
            </a:endParaRPr>
          </a:p>
        </p:txBody>
      </p:sp>
      <p:sp>
        <p:nvSpPr>
          <p:cNvPr id="11" name="TextBox 10">
            <a:extLst>
              <a:ext uri="{FF2B5EF4-FFF2-40B4-BE49-F238E27FC236}">
                <a16:creationId xmlns:a16="http://schemas.microsoft.com/office/drawing/2014/main" id="{D197A36B-4B47-43F7-97F9-0FFC7A8FC620}"/>
              </a:ext>
            </a:extLst>
          </p:cNvPr>
          <p:cNvSpPr txBox="1"/>
          <p:nvPr/>
        </p:nvSpPr>
        <p:spPr>
          <a:xfrm>
            <a:off x="7967860" y="1786536"/>
            <a:ext cx="1880349" cy="381897"/>
          </a:xfrm>
          <a:prstGeom prst="rect">
            <a:avLst/>
          </a:prstGeom>
          <a:noFill/>
        </p:spPr>
        <p:txBody>
          <a:bodyPr wrap="square" rtlCol="0">
            <a:spAutoFit/>
          </a:bodyPr>
          <a:lstStyle/>
          <a:p>
            <a:pPr algn="l" rtl="0"/>
            <a:r>
              <a:rPr lang="en-US" dirty="0"/>
              <a:t>2.Moist heat </a:t>
            </a:r>
            <a:endParaRPr lang="en-US" sz="1800" kern="1200" dirty="0">
              <a:solidFill>
                <a:schemeClr val="tx1"/>
              </a:solidFill>
              <a:latin typeface="+mn-lt"/>
              <a:ea typeface="+mn-ea"/>
              <a:cs typeface="+mn-cs"/>
            </a:endParaRPr>
          </a:p>
        </p:txBody>
      </p:sp>
      <p:sp>
        <p:nvSpPr>
          <p:cNvPr id="27" name="Rectangle 26">
            <a:extLst>
              <a:ext uri="{FF2B5EF4-FFF2-40B4-BE49-F238E27FC236}">
                <a16:creationId xmlns:a16="http://schemas.microsoft.com/office/drawing/2014/main" id="{2A185732-22DB-4593-B3B7-279824C808C9}"/>
              </a:ext>
            </a:extLst>
          </p:cNvPr>
          <p:cNvSpPr/>
          <p:nvPr/>
        </p:nvSpPr>
        <p:spPr>
          <a:xfrm>
            <a:off x="6264792" y="2335039"/>
            <a:ext cx="5146638" cy="3745468"/>
          </a:xfrm>
          <a:prstGeom prst="rect">
            <a:avLst/>
          </a:prstGeom>
          <a:solidFill>
            <a:schemeClr val="accent1">
              <a:lumMod val="40000"/>
              <a:lumOff val="60000"/>
            </a:schemeClr>
          </a:solidFill>
          <a:ln>
            <a:solidFill>
              <a:schemeClr val="accent1">
                <a:lumMod val="50000"/>
              </a:schemeClr>
            </a:solidFill>
          </a:ln>
          <a:effectLst>
            <a:outerShdw blurRad="63500" sx="102000" sy="102000" algn="ctr" rotWithShape="0">
              <a:prstClr val="black">
                <a:alpha val="40000"/>
              </a:prstClr>
            </a:outerShdw>
          </a:effectLst>
        </p:spPr>
        <p:txBody>
          <a:bodyPr/>
          <a:lstStyle/>
          <a:p>
            <a:pPr lvl="0" algn="l" rtl="0"/>
            <a:r>
              <a:rPr lang="en-US" dirty="0"/>
              <a:t>Uses </a:t>
            </a:r>
            <a:r>
              <a:rPr lang="en-US" u="sng" dirty="0">
                <a:solidFill>
                  <a:srgbClr val="FF0000"/>
                </a:solidFill>
              </a:rPr>
              <a:t>hot water</a:t>
            </a:r>
            <a:r>
              <a:rPr lang="en-US" dirty="0"/>
              <a:t>. Moist heat kills microorganisms by </a:t>
            </a:r>
            <a:r>
              <a:rPr lang="en-US" dirty="0">
                <a:solidFill>
                  <a:srgbClr val="FF0000"/>
                </a:solidFill>
              </a:rPr>
              <a:t>denaturation proteins</a:t>
            </a:r>
            <a:r>
              <a:rPr lang="en-US" dirty="0"/>
              <a:t>.</a:t>
            </a:r>
          </a:p>
          <a:p>
            <a:pPr lvl="0" algn="l" rtl="0"/>
            <a:endParaRPr lang="en-US" dirty="0"/>
          </a:p>
          <a:p>
            <a:pPr algn="l" rtl="0"/>
            <a:r>
              <a:rPr lang="en-US" b="1" i="1" dirty="0">
                <a:effectLst>
                  <a:outerShdw blurRad="38100" dist="38100" dir="2700000" algn="tl">
                    <a:srgbClr val="000000">
                      <a:alpha val="43137"/>
                    </a:srgbClr>
                  </a:outerShdw>
                </a:effectLst>
              </a:rPr>
              <a:t>Autoclaving</a:t>
            </a:r>
            <a:r>
              <a:rPr lang="en-US" dirty="0"/>
              <a:t> : The autoclave is a tough double walled chamber in which air is replaced by pure saturated steam under pressure</a:t>
            </a:r>
            <a:r>
              <a:rPr lang="en-US" b="1" dirty="0"/>
              <a:t>.</a:t>
            </a:r>
            <a:endParaRPr lang="en-US" dirty="0"/>
          </a:p>
          <a:p>
            <a:pPr lvl="0" algn="l" rtl="0"/>
            <a:endParaRPr lang="en-US" dirty="0"/>
          </a:p>
          <a:p>
            <a:pPr lvl="0" algn="l" rtl="0"/>
            <a:r>
              <a:rPr lang="en-US" u="sng" dirty="0">
                <a:solidFill>
                  <a:srgbClr val="FF0000"/>
                </a:solidFill>
              </a:rPr>
              <a:t>standard sterilization method in hospitals</a:t>
            </a:r>
            <a:r>
              <a:rPr lang="en-US" dirty="0"/>
              <a:t>.</a:t>
            </a:r>
          </a:p>
          <a:p>
            <a:pPr lvl="0" algn="l" rtl="0"/>
            <a:r>
              <a:rPr lang="en-US" dirty="0"/>
              <a:t>The equipment is called Autoclave and it works under the same principle as the pressure cooker where </a:t>
            </a:r>
            <a:r>
              <a:rPr lang="en-US" dirty="0">
                <a:solidFill>
                  <a:srgbClr val="FF0000"/>
                </a:solidFill>
              </a:rPr>
              <a:t>water boils at increased atmosphere pressure i.e. because of increase pressure the boiling point of water is &gt;100 °C. </a:t>
            </a:r>
          </a:p>
        </p:txBody>
      </p:sp>
      <p:sp>
        <p:nvSpPr>
          <p:cNvPr id="28" name="Content Placeholder 27">
            <a:extLst>
              <a:ext uri="{FF2B5EF4-FFF2-40B4-BE49-F238E27FC236}">
                <a16:creationId xmlns:a16="http://schemas.microsoft.com/office/drawing/2014/main" id="{261E83E0-C262-40A4-8427-74C7213D1795}"/>
              </a:ext>
            </a:extLst>
          </p:cNvPr>
          <p:cNvSpPr>
            <a:spLocks noGrp="1"/>
          </p:cNvSpPr>
          <p:nvPr>
            <p:ph idx="1"/>
          </p:nvPr>
        </p:nvSpPr>
        <p:spPr>
          <a:xfrm>
            <a:off x="838200" y="2335039"/>
            <a:ext cx="4992445" cy="3745468"/>
          </a:xfrm>
          <a:solidFill>
            <a:schemeClr val="accent1">
              <a:lumMod val="40000"/>
              <a:lumOff val="60000"/>
            </a:schemeClr>
          </a:solidFill>
          <a:ln>
            <a:solidFill>
              <a:schemeClr val="accent1">
                <a:lumMod val="50000"/>
              </a:schemeClr>
            </a:solidFill>
          </a:ln>
          <a:effectLst>
            <a:outerShdw blurRad="63500" sx="102000" sy="102000" algn="ctr" rotWithShape="0">
              <a:prstClr val="black">
                <a:alpha val="40000"/>
              </a:prstClr>
            </a:outerShdw>
          </a:effectLst>
        </p:spPr>
        <p:txBody>
          <a:bodyPr>
            <a:normAutofit/>
          </a:bodyPr>
          <a:lstStyle/>
          <a:p>
            <a:pPr lvl="0"/>
            <a:r>
              <a:rPr lang="en-US" sz="1600" dirty="0"/>
              <a:t>Dry Heat- kills microorganisms by destroying their </a:t>
            </a:r>
            <a:r>
              <a:rPr lang="en-US" sz="1600" dirty="0">
                <a:solidFill>
                  <a:srgbClr val="FF0000"/>
                </a:solidFill>
              </a:rPr>
              <a:t>oxidative processes. </a:t>
            </a:r>
            <a:r>
              <a:rPr lang="en-US" sz="1600" dirty="0"/>
              <a:t>At temperature of 160C for 1 hour.</a:t>
            </a:r>
          </a:p>
          <a:p>
            <a:pPr lvl="0"/>
            <a:r>
              <a:rPr lang="en-US" sz="1600" u="sng" dirty="0"/>
              <a:t>Simplest method </a:t>
            </a:r>
            <a:r>
              <a:rPr lang="en-US" sz="1600" dirty="0"/>
              <a:t>is exposing item to be sterilized to the naked flame e.g. Bunsen burner- for sterilizing bacteriological loops, knives, blades. </a:t>
            </a:r>
            <a:r>
              <a:rPr lang="en-US" sz="1600" b="1" dirty="0">
                <a:solidFill>
                  <a:srgbClr val="FF0000"/>
                </a:solidFill>
              </a:rPr>
              <a:t>Hot air oven expose items to 160 °C for 1 hour.</a:t>
            </a:r>
            <a:endParaRPr lang="en-US" sz="1600" dirty="0">
              <a:solidFill>
                <a:srgbClr val="FF0000"/>
              </a:solidFill>
            </a:endParaRPr>
          </a:p>
          <a:p>
            <a:pPr lvl="0"/>
            <a:r>
              <a:rPr lang="en-US" sz="1600" dirty="0"/>
              <a:t>Has electric element in chamber as source of heat plus a fan to circulate air for even distribution of heat in chamber. Oven without fan is dangerous. Used for items that are lacking water such as: </a:t>
            </a:r>
          </a:p>
          <a:p>
            <a:pPr marL="400050" lvl="0" indent="-400050">
              <a:buFont typeface="+mj-lt"/>
              <a:buAutoNum type="alphaLcParenR"/>
            </a:pPr>
            <a:r>
              <a:rPr lang="en-US" sz="1600" dirty="0"/>
              <a:t>Metals</a:t>
            </a:r>
          </a:p>
          <a:p>
            <a:pPr marL="400050" lvl="0" indent="-400050">
              <a:buFont typeface="+mj-lt"/>
              <a:buAutoNum type="alphaLcParenR"/>
            </a:pPr>
            <a:r>
              <a:rPr lang="en-US" sz="1600" dirty="0"/>
              <a:t>Glassware</a:t>
            </a:r>
          </a:p>
          <a:p>
            <a:pPr marL="400050" lvl="0" indent="-400050">
              <a:buFont typeface="+mj-lt"/>
              <a:buAutoNum type="alphaLcParenR"/>
            </a:pPr>
            <a:r>
              <a:rPr lang="en-US" sz="1600" dirty="0"/>
              <a:t>Ointment / Oils/ Waxes /Powder</a:t>
            </a:r>
          </a:p>
        </p:txBody>
      </p:sp>
      <p:pic>
        <p:nvPicPr>
          <p:cNvPr id="3" name="Picture 2">
            <a:extLst>
              <a:ext uri="{FF2B5EF4-FFF2-40B4-BE49-F238E27FC236}">
                <a16:creationId xmlns:a16="http://schemas.microsoft.com/office/drawing/2014/main" id="{4E9C8C37-6210-419E-8290-EAF19BAA3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708" y="4774219"/>
            <a:ext cx="1530532" cy="1172029"/>
          </a:xfrm>
          <a:prstGeom prst="rect">
            <a:avLst/>
          </a:prstGeom>
        </p:spPr>
      </p:pic>
    </p:spTree>
    <p:extLst>
      <p:ext uri="{BB962C8B-B14F-4D97-AF65-F5344CB8AC3E}">
        <p14:creationId xmlns:p14="http://schemas.microsoft.com/office/powerpoint/2010/main" val="305631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62D4-9A54-466A-BA80-07C6620D2ADB}"/>
              </a:ext>
            </a:extLst>
          </p:cNvPr>
          <p:cNvSpPr>
            <a:spLocks noGrp="1"/>
          </p:cNvSpPr>
          <p:nvPr>
            <p:ph type="title"/>
          </p:nvPr>
        </p:nvSpPr>
        <p:spPr>
          <a:xfrm>
            <a:off x="762752" y="219897"/>
            <a:ext cx="10515600" cy="586927"/>
          </a:xfrm>
        </p:spPr>
        <p:txBody>
          <a:bodyPr>
            <a:noAutofit/>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Autoclaving and how it works </a:t>
            </a:r>
          </a:p>
        </p:txBody>
      </p:sp>
      <p:graphicFrame>
        <p:nvGraphicFramePr>
          <p:cNvPr id="10" name="Diagram 9">
            <a:extLst>
              <a:ext uri="{FF2B5EF4-FFF2-40B4-BE49-F238E27FC236}">
                <a16:creationId xmlns:a16="http://schemas.microsoft.com/office/drawing/2014/main" id="{FFA4BF07-6DF2-40BB-B5E0-1761BA18B0D9}"/>
              </a:ext>
            </a:extLst>
          </p:cNvPr>
          <p:cNvGraphicFramePr/>
          <p:nvPr>
            <p:extLst>
              <p:ext uri="{D42A27DB-BD31-4B8C-83A1-F6EECF244321}">
                <p14:modId xmlns:p14="http://schemas.microsoft.com/office/powerpoint/2010/main" val="4283580549"/>
              </p:ext>
            </p:extLst>
          </p:nvPr>
        </p:nvGraphicFramePr>
        <p:xfrm>
          <a:off x="6951232" y="4268294"/>
          <a:ext cx="5458609" cy="2165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2">
            <a:extLst>
              <a:ext uri="{FF2B5EF4-FFF2-40B4-BE49-F238E27FC236}">
                <a16:creationId xmlns:a16="http://schemas.microsoft.com/office/drawing/2014/main" id="{EDC21D13-810C-4117-A834-2312CF28172D}"/>
              </a:ext>
            </a:extLst>
          </p:cNvPr>
          <p:cNvSpPr txBox="1">
            <a:spLocks noChangeArrowheads="1"/>
          </p:cNvSpPr>
          <p:nvPr/>
        </p:nvSpPr>
        <p:spPr>
          <a:xfrm>
            <a:off x="7939028" y="3302662"/>
            <a:ext cx="3483015" cy="885769"/>
          </a:xfrm>
          <a:prstGeom prst="rect">
            <a:avLst/>
          </a:prstGeom>
        </p:spPr>
        <p:txBody>
          <a:bodyPr vert="horz" lIns="91440" tIns="45720" rIns="91440" bIns="45720" rtlCol="1"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zh-CN" dirty="0">
                <a:solidFill>
                  <a:schemeClr val="accent2">
                    <a:lumMod val="50000"/>
                  </a:schemeClr>
                </a:solidFill>
              </a:rPr>
              <a:t>Advantages of Autoclave</a:t>
            </a:r>
            <a:endParaRPr lang="en-US" dirty="0">
              <a:solidFill>
                <a:schemeClr val="accent2">
                  <a:lumMod val="50000"/>
                </a:schemeClr>
              </a:solidFill>
            </a:endParaRPr>
          </a:p>
        </p:txBody>
      </p:sp>
      <p:graphicFrame>
        <p:nvGraphicFramePr>
          <p:cNvPr id="13" name="Diagram 12">
            <a:extLst>
              <a:ext uri="{FF2B5EF4-FFF2-40B4-BE49-F238E27FC236}">
                <a16:creationId xmlns:a16="http://schemas.microsoft.com/office/drawing/2014/main" id="{1699C598-FFD2-4913-8C4E-A175CA72B7EA}"/>
              </a:ext>
            </a:extLst>
          </p:cNvPr>
          <p:cNvGraphicFramePr/>
          <p:nvPr>
            <p:extLst>
              <p:ext uri="{D42A27DB-BD31-4B8C-83A1-F6EECF244321}">
                <p14:modId xmlns:p14="http://schemas.microsoft.com/office/powerpoint/2010/main" val="3436814267"/>
              </p:ext>
            </p:extLst>
          </p:nvPr>
        </p:nvGraphicFramePr>
        <p:xfrm>
          <a:off x="1973131" y="806824"/>
          <a:ext cx="5965897" cy="42124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Rectangle 2">
            <a:extLst>
              <a:ext uri="{FF2B5EF4-FFF2-40B4-BE49-F238E27FC236}">
                <a16:creationId xmlns:a16="http://schemas.microsoft.com/office/drawing/2014/main" id="{D0675264-86C7-4E06-82AE-DF11F3987E19}"/>
              </a:ext>
            </a:extLst>
          </p:cNvPr>
          <p:cNvSpPr txBox="1">
            <a:spLocks noChangeArrowheads="1"/>
          </p:cNvSpPr>
          <p:nvPr/>
        </p:nvSpPr>
        <p:spPr>
          <a:xfrm>
            <a:off x="-17033" y="2060182"/>
            <a:ext cx="2284656" cy="1834862"/>
          </a:xfrm>
          <a:prstGeom prst="rect">
            <a:avLst/>
          </a:prstGeom>
        </p:spPr>
        <p:txBody>
          <a:bodyPr vert="horz" lIns="91440" tIns="45720" rIns="91440" bIns="45720" rtlCol="1"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zh-CN" sz="2800" b="1" dirty="0">
                <a:solidFill>
                  <a:schemeClr val="accent2">
                    <a:lumMod val="50000"/>
                  </a:schemeClr>
                </a:solidFill>
                <a:ea typeface="SimSun" charset="-122"/>
              </a:rPr>
              <a:t>Monitoring of Autoclaves</a:t>
            </a:r>
            <a:br>
              <a:rPr lang="en-US" altLang="zh-CN" sz="2800" b="1" dirty="0">
                <a:solidFill>
                  <a:schemeClr val="accent2">
                    <a:lumMod val="50000"/>
                  </a:schemeClr>
                </a:solidFill>
                <a:ea typeface="SimSun" charset="-122"/>
              </a:rPr>
            </a:br>
            <a:endParaRPr lang="en-US" sz="2800" b="1" dirty="0">
              <a:solidFill>
                <a:schemeClr val="accent2">
                  <a:lumMod val="50000"/>
                </a:schemeClr>
              </a:solidFill>
            </a:endParaRPr>
          </a:p>
        </p:txBody>
      </p:sp>
      <p:pic>
        <p:nvPicPr>
          <p:cNvPr id="8" name="Picture 7">
            <a:extLst>
              <a:ext uri="{FF2B5EF4-FFF2-40B4-BE49-F238E27FC236}">
                <a16:creationId xmlns:a16="http://schemas.microsoft.com/office/drawing/2014/main" id="{72129FF0-F893-4F8D-AFA4-E0492EBE8FC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63444" y="1857706"/>
            <a:ext cx="1449216" cy="1112072"/>
          </a:xfrm>
          <a:prstGeom prst="rect">
            <a:avLst/>
          </a:prstGeom>
        </p:spPr>
      </p:pic>
      <p:pic>
        <p:nvPicPr>
          <p:cNvPr id="12" name="Picture 11">
            <a:extLst>
              <a:ext uri="{FF2B5EF4-FFF2-40B4-BE49-F238E27FC236}">
                <a16:creationId xmlns:a16="http://schemas.microsoft.com/office/drawing/2014/main" id="{8C06F9EF-44B2-4C33-80CF-DA9D6BD4A9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58739" y="5446598"/>
            <a:ext cx="2850427" cy="1243823"/>
          </a:xfrm>
          <a:prstGeom prst="rect">
            <a:avLst/>
          </a:prstGeom>
        </p:spPr>
      </p:pic>
      <p:pic>
        <p:nvPicPr>
          <p:cNvPr id="16" name="Picture 15">
            <a:extLst>
              <a:ext uri="{FF2B5EF4-FFF2-40B4-BE49-F238E27FC236}">
                <a16:creationId xmlns:a16="http://schemas.microsoft.com/office/drawing/2014/main" id="{FD91D902-6A2F-4392-82E9-690DBBADE60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10959" y="5273340"/>
            <a:ext cx="1509724" cy="1443048"/>
          </a:xfrm>
          <a:prstGeom prst="rect">
            <a:avLst/>
          </a:prstGeom>
        </p:spPr>
      </p:pic>
      <p:cxnSp>
        <p:nvCxnSpPr>
          <p:cNvPr id="18" name="Connector: Elbow 17">
            <a:extLst>
              <a:ext uri="{FF2B5EF4-FFF2-40B4-BE49-F238E27FC236}">
                <a16:creationId xmlns:a16="http://schemas.microsoft.com/office/drawing/2014/main" id="{B7808821-4779-4D8C-A09A-96493F69527D}"/>
              </a:ext>
            </a:extLst>
          </p:cNvPr>
          <p:cNvCxnSpPr/>
          <p:nvPr/>
        </p:nvCxnSpPr>
        <p:spPr>
          <a:xfrm flipV="1">
            <a:off x="7841182" y="2338598"/>
            <a:ext cx="422262" cy="1989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19D8287-957A-43E7-9A69-6811EF066E4D}"/>
              </a:ext>
            </a:extLst>
          </p:cNvPr>
          <p:cNvSpPr txBox="1"/>
          <p:nvPr/>
        </p:nvSpPr>
        <p:spPr>
          <a:xfrm>
            <a:off x="2267623" y="4886792"/>
            <a:ext cx="3680023" cy="523220"/>
          </a:xfrm>
          <a:prstGeom prst="rect">
            <a:avLst/>
          </a:prstGeom>
          <a:noFill/>
        </p:spPr>
        <p:txBody>
          <a:bodyPr wrap="square" rtlCol="0">
            <a:spAutoFit/>
          </a:bodyPr>
          <a:lstStyle/>
          <a:p>
            <a:pPr algn="l" rtl="0"/>
            <a:r>
              <a:rPr lang="en-US" sz="1400" dirty="0">
                <a:solidFill>
                  <a:schemeClr val="accent1"/>
                </a:solidFill>
              </a:rPr>
              <a:t>This is autoclave tape; it will have NO black stripes before sterilization.</a:t>
            </a:r>
          </a:p>
        </p:txBody>
      </p:sp>
      <p:sp>
        <p:nvSpPr>
          <p:cNvPr id="20" name="TextBox 19">
            <a:extLst>
              <a:ext uri="{FF2B5EF4-FFF2-40B4-BE49-F238E27FC236}">
                <a16:creationId xmlns:a16="http://schemas.microsoft.com/office/drawing/2014/main" id="{BAABC408-E987-45E7-93A9-9F4F2D172A65}"/>
              </a:ext>
            </a:extLst>
          </p:cNvPr>
          <p:cNvSpPr txBox="1"/>
          <p:nvPr/>
        </p:nvSpPr>
        <p:spPr>
          <a:xfrm>
            <a:off x="384873" y="5865392"/>
            <a:ext cx="1480843" cy="738664"/>
          </a:xfrm>
          <a:prstGeom prst="rect">
            <a:avLst/>
          </a:prstGeom>
          <a:noFill/>
        </p:spPr>
        <p:txBody>
          <a:bodyPr wrap="square" rtlCol="0">
            <a:spAutoFit/>
          </a:bodyPr>
          <a:lstStyle/>
          <a:p>
            <a:pPr algn="l" rtl="0"/>
            <a:r>
              <a:rPr lang="en-US" sz="1400" dirty="0">
                <a:solidFill>
                  <a:schemeClr val="accent1"/>
                </a:solidFill>
              </a:rPr>
              <a:t>Black stripes AFTER sterilization</a:t>
            </a:r>
          </a:p>
        </p:txBody>
      </p:sp>
      <p:sp>
        <p:nvSpPr>
          <p:cNvPr id="24" name="Arrow: Right 23">
            <a:extLst>
              <a:ext uri="{FF2B5EF4-FFF2-40B4-BE49-F238E27FC236}">
                <a16:creationId xmlns:a16="http://schemas.microsoft.com/office/drawing/2014/main" id="{7315C438-3A82-4A92-8F26-248655AFFCBD}"/>
              </a:ext>
            </a:extLst>
          </p:cNvPr>
          <p:cNvSpPr/>
          <p:nvPr/>
        </p:nvSpPr>
        <p:spPr>
          <a:xfrm>
            <a:off x="1553671" y="6234724"/>
            <a:ext cx="905068" cy="199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C4F69C4-6BEC-429C-B86D-39BA8852F928}"/>
              </a:ext>
            </a:extLst>
          </p:cNvPr>
          <p:cNvSpPr txBox="1"/>
          <p:nvPr/>
        </p:nvSpPr>
        <p:spPr>
          <a:xfrm>
            <a:off x="130212" y="3897196"/>
            <a:ext cx="1990164" cy="584775"/>
          </a:xfrm>
          <a:prstGeom prst="rect">
            <a:avLst/>
          </a:prstGeom>
          <a:noFill/>
        </p:spPr>
        <p:txBody>
          <a:bodyPr wrap="square" rtlCol="0">
            <a:spAutoFit/>
          </a:bodyPr>
          <a:lstStyle/>
          <a:p>
            <a:pPr algn="l" rtl="0"/>
            <a:r>
              <a:rPr lang="en-US" sz="1600" dirty="0">
                <a:solidFill>
                  <a:srgbClr val="FF0000"/>
                </a:solidFill>
              </a:rPr>
              <a:t>Spore test is a biological indicator</a:t>
            </a:r>
          </a:p>
        </p:txBody>
      </p:sp>
    </p:spTree>
    <p:extLst>
      <p:ext uri="{BB962C8B-B14F-4D97-AF65-F5344CB8AC3E}">
        <p14:creationId xmlns:p14="http://schemas.microsoft.com/office/powerpoint/2010/main" val="115916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38C5CD0-82E0-4300-8DB3-3C65DC0D6D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5178" y="4098663"/>
            <a:ext cx="5657551" cy="2424665"/>
          </a:xfrm>
        </p:spPr>
      </p:pic>
      <p:sp>
        <p:nvSpPr>
          <p:cNvPr id="4" name="Rectangle 3">
            <a:extLst>
              <a:ext uri="{FF2B5EF4-FFF2-40B4-BE49-F238E27FC236}">
                <a16:creationId xmlns:a16="http://schemas.microsoft.com/office/drawing/2014/main" id="{39A05AFE-8590-4758-9698-4FFA72A534FA}"/>
              </a:ext>
            </a:extLst>
          </p:cNvPr>
          <p:cNvSpPr txBox="1">
            <a:spLocks noChangeArrowheads="1"/>
          </p:cNvSpPr>
          <p:nvPr/>
        </p:nvSpPr>
        <p:spPr>
          <a:xfrm>
            <a:off x="730624" y="1366220"/>
            <a:ext cx="4556760" cy="4074945"/>
          </a:xfrm>
          <a:prstGeom prst="rect">
            <a:avLst/>
          </a:prstGeom>
        </p:spPr>
        <p:txBody>
          <a:bodyPr vert="horz" lIns="91440" tIns="45720" rIns="91440" bIns="45720" rtlCol="1">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sz="1600">
                <a:ea typeface="SimSun" charset="-122"/>
              </a:rPr>
              <a:t>The </a:t>
            </a:r>
            <a:r>
              <a:rPr lang="en-US" altLang="zh-CN" sz="1600">
                <a:solidFill>
                  <a:srgbClr val="FF0000"/>
                </a:solidFill>
                <a:ea typeface="SimSun" charset="-122"/>
              </a:rPr>
              <a:t>air</a:t>
            </a:r>
            <a:r>
              <a:rPr lang="en-US" altLang="zh-CN" sz="1600">
                <a:ea typeface="SimSun" charset="-122"/>
              </a:rPr>
              <a:t> in the chamber is evacuated and filled with saturated steam. The chamber is closed tightly the steam keeps on filling into it and the </a:t>
            </a:r>
            <a:r>
              <a:rPr lang="en-US" altLang="zh-CN" sz="1600">
                <a:solidFill>
                  <a:srgbClr val="FF0000"/>
                </a:solidFill>
                <a:ea typeface="SimSun" charset="-122"/>
              </a:rPr>
              <a:t>pressure gradually increases</a:t>
            </a:r>
            <a:r>
              <a:rPr lang="en-US" altLang="zh-CN" sz="1600">
                <a:ea typeface="SimSun" charset="-122"/>
              </a:rPr>
              <a:t>. The items to be sterilized get completely surrounded by saturated steam (</a:t>
            </a:r>
            <a:r>
              <a:rPr lang="en-US" altLang="zh-CN" sz="1600">
                <a:solidFill>
                  <a:srgbClr val="00B0F0"/>
                </a:solidFill>
                <a:ea typeface="SimSun" charset="-122"/>
              </a:rPr>
              <a:t>moist heat</a:t>
            </a:r>
            <a:r>
              <a:rPr lang="en-US" altLang="zh-CN" sz="1600">
                <a:ea typeface="SimSun" charset="-122"/>
              </a:rPr>
              <a:t>) which on contact with the surface of material to be sterilized condenses to release its </a:t>
            </a:r>
            <a:r>
              <a:rPr lang="en-US" altLang="zh-CN" sz="1600">
                <a:solidFill>
                  <a:srgbClr val="FF0000"/>
                </a:solidFill>
                <a:ea typeface="SimSun" charset="-122"/>
              </a:rPr>
              <a:t>latent heat </a:t>
            </a:r>
            <a:r>
              <a:rPr lang="en-US" altLang="zh-CN" sz="1600">
                <a:ea typeface="SimSun" charset="-122"/>
              </a:rPr>
              <a:t>of condensation which adds to already raised temperature of steam so that eventually all the microorganisms in what ever form are killed.</a:t>
            </a:r>
          </a:p>
          <a:p>
            <a:pPr>
              <a:defRPr/>
            </a:pPr>
            <a:r>
              <a:rPr lang="en-US" altLang="zh-CN" sz="1600">
                <a:ea typeface="SimSun" charset="-122"/>
              </a:rPr>
              <a:t>The usual temperature achieved is </a:t>
            </a:r>
            <a:r>
              <a:rPr lang="en-US" altLang="zh-CN" sz="1600">
                <a:solidFill>
                  <a:srgbClr val="FF0000"/>
                </a:solidFill>
                <a:ea typeface="SimSun" charset="-122"/>
              </a:rPr>
              <a:t>121 °C</a:t>
            </a:r>
            <a:r>
              <a:rPr lang="en-US" altLang="zh-CN" sz="1600">
                <a:solidFill>
                  <a:srgbClr val="FFFF00"/>
                </a:solidFill>
                <a:ea typeface="SimSun" charset="-122"/>
              </a:rPr>
              <a:t> , </a:t>
            </a:r>
            <a:r>
              <a:rPr lang="en-US" altLang="zh-CN" sz="1600">
                <a:ea typeface="SimSun" charset="-122"/>
              </a:rPr>
              <a:t>exposure time of only </a:t>
            </a:r>
            <a:r>
              <a:rPr lang="en-US" altLang="zh-CN" sz="1600">
                <a:solidFill>
                  <a:srgbClr val="FF0000"/>
                </a:solidFill>
                <a:ea typeface="SimSun" charset="-122"/>
              </a:rPr>
              <a:t>15 minutes ( or 134 C for 10 minutes)</a:t>
            </a:r>
            <a:r>
              <a:rPr lang="en-US" altLang="zh-CN" sz="1600">
                <a:solidFill>
                  <a:srgbClr val="FFFF00"/>
                </a:solidFill>
                <a:ea typeface="SimSun" charset="-122"/>
              </a:rPr>
              <a:t>.</a:t>
            </a:r>
            <a:endParaRPr lang="en-US" sz="1600">
              <a:solidFill>
                <a:srgbClr val="FFFF00"/>
              </a:solidFill>
            </a:endParaRPr>
          </a:p>
          <a:p>
            <a:pPr>
              <a:defRPr/>
            </a:pPr>
            <a:endParaRPr lang="en-US" sz="1600" dirty="0">
              <a:solidFill>
                <a:srgbClr val="FFFF00"/>
              </a:solidFill>
            </a:endParaRPr>
          </a:p>
        </p:txBody>
      </p:sp>
      <p:pic>
        <p:nvPicPr>
          <p:cNvPr id="7" name="Picture 6">
            <a:extLst>
              <a:ext uri="{FF2B5EF4-FFF2-40B4-BE49-F238E27FC236}">
                <a16:creationId xmlns:a16="http://schemas.microsoft.com/office/drawing/2014/main" id="{08068B02-ACE6-4D2D-8467-0C006D34F734}"/>
              </a:ext>
            </a:extLst>
          </p:cNvPr>
          <p:cNvPicPr>
            <a:picLocks noChangeAspect="1"/>
          </p:cNvPicPr>
          <p:nvPr/>
        </p:nvPicPr>
        <p:blipFill>
          <a:blip r:embed="rId3"/>
          <a:stretch>
            <a:fillRect/>
          </a:stretch>
        </p:blipFill>
        <p:spPr>
          <a:xfrm>
            <a:off x="6074768" y="801446"/>
            <a:ext cx="3854541" cy="3153091"/>
          </a:xfrm>
          <a:prstGeom prst="rect">
            <a:avLst/>
          </a:prstGeom>
        </p:spPr>
      </p:pic>
      <p:pic>
        <p:nvPicPr>
          <p:cNvPr id="11" name="Picture 10">
            <a:extLst>
              <a:ext uri="{FF2B5EF4-FFF2-40B4-BE49-F238E27FC236}">
                <a16:creationId xmlns:a16="http://schemas.microsoft.com/office/drawing/2014/main" id="{789C6A70-B32F-4995-9807-3AF7BDD09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7012" y="4818353"/>
            <a:ext cx="2686050" cy="1704975"/>
          </a:xfrm>
          <a:prstGeom prst="rect">
            <a:avLst/>
          </a:prstGeom>
        </p:spPr>
      </p:pic>
      <p:sp>
        <p:nvSpPr>
          <p:cNvPr id="12" name="TextBox 11">
            <a:extLst>
              <a:ext uri="{FF2B5EF4-FFF2-40B4-BE49-F238E27FC236}">
                <a16:creationId xmlns:a16="http://schemas.microsoft.com/office/drawing/2014/main" id="{316EE40F-0CA4-4992-B5F0-303A4EF7E5FB}"/>
              </a:ext>
            </a:extLst>
          </p:cNvPr>
          <p:cNvSpPr txBox="1"/>
          <p:nvPr/>
        </p:nvSpPr>
        <p:spPr>
          <a:xfrm>
            <a:off x="730624" y="343559"/>
            <a:ext cx="3642360" cy="584775"/>
          </a:xfrm>
          <a:prstGeom prst="rect">
            <a:avLst/>
          </a:prstGeom>
          <a:noFill/>
        </p:spPr>
        <p:txBody>
          <a:bodyPr wrap="square" rtlCol="0">
            <a:spAutoFit/>
          </a:bodyPr>
          <a:lstStyle/>
          <a:p>
            <a:pPr algn="l" rtl="0"/>
            <a:r>
              <a:rPr lang="en-US" sz="3200" kern="1200" dirty="0">
                <a:solidFill>
                  <a:schemeClr val="accent2">
                    <a:lumMod val="50000"/>
                  </a:schemeClr>
                </a:solidFill>
                <a:effectLst>
                  <a:outerShdw blurRad="38100" dist="38100" dir="2700000" algn="tl">
                    <a:srgbClr val="000000">
                      <a:alpha val="43137"/>
                    </a:srgbClr>
                  </a:outerShdw>
                </a:effectLst>
                <a:latin typeface="+mn-lt"/>
                <a:ea typeface="+mn-ea"/>
                <a:cs typeface="+mn-cs"/>
              </a:rPr>
              <a:t> How does it work?</a:t>
            </a:r>
          </a:p>
        </p:txBody>
      </p:sp>
    </p:spTree>
    <p:extLst>
      <p:ext uri="{BB962C8B-B14F-4D97-AF65-F5344CB8AC3E}">
        <p14:creationId xmlns:p14="http://schemas.microsoft.com/office/powerpoint/2010/main" val="308965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D26DB667-DEFF-48ED-8E9B-596A7E6BA6A1}"/>
              </a:ext>
            </a:extLst>
          </p:cNvPr>
          <p:cNvGraphicFramePr>
            <a:graphicFrameLocks noGrp="1"/>
          </p:cNvGraphicFramePr>
          <p:nvPr>
            <p:ph idx="1"/>
            <p:extLst>
              <p:ext uri="{D42A27DB-BD31-4B8C-83A1-F6EECF244321}">
                <p14:modId xmlns:p14="http://schemas.microsoft.com/office/powerpoint/2010/main" val="790052748"/>
              </p:ext>
            </p:extLst>
          </p:nvPr>
        </p:nvGraphicFramePr>
        <p:xfrm>
          <a:off x="491637" y="2103502"/>
          <a:ext cx="6249028" cy="4661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a:extLst>
              <a:ext uri="{FF2B5EF4-FFF2-40B4-BE49-F238E27FC236}">
                <a16:creationId xmlns:a16="http://schemas.microsoft.com/office/drawing/2014/main" id="{ACA888EA-FDA6-4DEB-94CD-DC59817A40B9}"/>
              </a:ext>
            </a:extLst>
          </p:cNvPr>
          <p:cNvSpPr>
            <a:spLocks noGrp="1" noChangeArrowheads="1"/>
          </p:cNvSpPr>
          <p:nvPr>
            <p:ph type="title"/>
          </p:nvPr>
        </p:nvSpPr>
        <p:spPr/>
        <p:txBody>
          <a:bodyPr>
            <a:normAutofit/>
          </a:bodyPr>
          <a:lstStyle/>
          <a:p>
            <a:pPr algn="ctr" eaLnBrk="1" hangingPunct="1">
              <a:defRPr/>
            </a:pPr>
            <a:r>
              <a:rPr lang="en-US" altLang="zh-CN"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a typeface="SimSun" charset="-122"/>
              </a:rPr>
              <a:t>Moist heat: Other Applications</a:t>
            </a:r>
            <a:endPar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10" name="Diagram 9">
            <a:extLst>
              <a:ext uri="{FF2B5EF4-FFF2-40B4-BE49-F238E27FC236}">
                <a16:creationId xmlns:a16="http://schemas.microsoft.com/office/drawing/2014/main" id="{29C6D80F-86FD-4C84-AF60-2EDBE68F87AA}"/>
              </a:ext>
            </a:extLst>
          </p:cNvPr>
          <p:cNvGraphicFramePr/>
          <p:nvPr>
            <p:extLst>
              <p:ext uri="{D42A27DB-BD31-4B8C-83A1-F6EECF244321}">
                <p14:modId xmlns:p14="http://schemas.microsoft.com/office/powerpoint/2010/main" val="307444946"/>
              </p:ext>
            </p:extLst>
          </p:nvPr>
        </p:nvGraphicFramePr>
        <p:xfrm>
          <a:off x="7637929" y="2256939"/>
          <a:ext cx="3183369" cy="14998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3">
            <a:extLst>
              <a:ext uri="{FF2B5EF4-FFF2-40B4-BE49-F238E27FC236}">
                <a16:creationId xmlns:a16="http://schemas.microsoft.com/office/drawing/2014/main" id="{083B5F87-4875-4FBB-ADD2-4FA88D061D1B}"/>
              </a:ext>
            </a:extLst>
          </p:cNvPr>
          <p:cNvSpPr txBox="1">
            <a:spLocks noChangeArrowheads="1"/>
          </p:cNvSpPr>
          <p:nvPr/>
        </p:nvSpPr>
        <p:spPr>
          <a:xfrm>
            <a:off x="838200" y="4087905"/>
            <a:ext cx="3419139" cy="2185595"/>
          </a:xfrm>
          <a:prstGeom prst="rect">
            <a:avLst/>
          </a:prstGeom>
        </p:spPr>
        <p:txBody>
          <a:bodyPr vert="horz" lIns="91440" tIns="45720" rIns="91440" bIns="45720" rtlCol="1">
            <a:norm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600" dirty="0"/>
          </a:p>
        </p:txBody>
      </p:sp>
      <p:sp>
        <p:nvSpPr>
          <p:cNvPr id="8" name="TextBox 7">
            <a:extLst>
              <a:ext uri="{FF2B5EF4-FFF2-40B4-BE49-F238E27FC236}">
                <a16:creationId xmlns:a16="http://schemas.microsoft.com/office/drawing/2014/main" id="{C325D8E6-227B-4A43-B83B-12AE82566ACE}"/>
              </a:ext>
            </a:extLst>
          </p:cNvPr>
          <p:cNvSpPr txBox="1"/>
          <p:nvPr/>
        </p:nvSpPr>
        <p:spPr>
          <a:xfrm>
            <a:off x="2295412" y="1641838"/>
            <a:ext cx="2428987" cy="461665"/>
          </a:xfrm>
          <a:prstGeom prst="rect">
            <a:avLst/>
          </a:prstGeom>
          <a:noFill/>
        </p:spPr>
        <p:txBody>
          <a:bodyPr wrap="square" rtlCol="0">
            <a:spAutoFit/>
          </a:bodyPr>
          <a:lstStyle/>
          <a:p>
            <a:pPr algn="ctr"/>
            <a:r>
              <a:rPr lang="en-US" altLang="zh-CN" sz="2400" b="1" u="sng" dirty="0">
                <a:ea typeface="SimSun" charset="-122"/>
              </a:rPr>
              <a:t>A) Pasteurization</a:t>
            </a:r>
            <a:endParaRPr lang="en-US" sz="24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F09A9179-41AD-4F3F-AC00-ED6418DD38A0}"/>
              </a:ext>
            </a:extLst>
          </p:cNvPr>
          <p:cNvSpPr txBox="1"/>
          <p:nvPr/>
        </p:nvSpPr>
        <p:spPr>
          <a:xfrm>
            <a:off x="8319246" y="1641838"/>
            <a:ext cx="1820732" cy="461665"/>
          </a:xfrm>
          <a:prstGeom prst="rect">
            <a:avLst/>
          </a:prstGeom>
          <a:noFill/>
        </p:spPr>
        <p:txBody>
          <a:bodyPr wrap="square" rtlCol="0">
            <a:spAutoFit/>
          </a:bodyPr>
          <a:lstStyle/>
          <a:p>
            <a:pPr algn="ctr"/>
            <a:r>
              <a:rPr lang="en-US" altLang="zh-CN" sz="2400" b="1" u="sng" dirty="0">
                <a:ea typeface="SimSun" charset="-122"/>
              </a:rPr>
              <a:t>B) Boiling</a:t>
            </a:r>
            <a:endParaRPr lang="en-US" sz="2400" kern="1200" dirty="0">
              <a:solidFill>
                <a:schemeClr val="tx1"/>
              </a:solidFill>
              <a:latin typeface="+mn-lt"/>
              <a:ea typeface="+mn-ea"/>
              <a:cs typeface="+mn-cs"/>
            </a:endParaRPr>
          </a:p>
        </p:txBody>
      </p:sp>
      <p:sp>
        <p:nvSpPr>
          <p:cNvPr id="6" name="Rounded Rectangle 5"/>
          <p:cNvSpPr/>
          <p:nvPr/>
        </p:nvSpPr>
        <p:spPr>
          <a:xfrm>
            <a:off x="7637929" y="4638834"/>
            <a:ext cx="3183369" cy="10846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2800" dirty="0"/>
              <a:t>For babies’ bottles.</a:t>
            </a:r>
          </a:p>
        </p:txBody>
      </p:sp>
      <p:sp>
        <p:nvSpPr>
          <p:cNvPr id="12" name="TextBox 11">
            <a:extLst>
              <a:ext uri="{FF2B5EF4-FFF2-40B4-BE49-F238E27FC236}">
                <a16:creationId xmlns:a16="http://schemas.microsoft.com/office/drawing/2014/main" id="{F09A9179-41AD-4F3F-AC00-ED6418DD38A0}"/>
              </a:ext>
            </a:extLst>
          </p:cNvPr>
          <p:cNvSpPr txBox="1"/>
          <p:nvPr/>
        </p:nvSpPr>
        <p:spPr>
          <a:xfrm>
            <a:off x="7775834" y="4024761"/>
            <a:ext cx="2907555" cy="461665"/>
          </a:xfrm>
          <a:prstGeom prst="rect">
            <a:avLst/>
          </a:prstGeom>
          <a:noFill/>
        </p:spPr>
        <p:txBody>
          <a:bodyPr wrap="square" rtlCol="0">
            <a:spAutoFit/>
          </a:bodyPr>
          <a:lstStyle/>
          <a:p>
            <a:pPr algn="ctr"/>
            <a:r>
              <a:rPr lang="en-US" altLang="zh-CN" sz="2400" b="1" u="sng" dirty="0">
                <a:ea typeface="SimSun" charset="-122"/>
              </a:rPr>
              <a:t>C) </a:t>
            </a:r>
            <a:r>
              <a:rPr lang="en-US" altLang="zh-CN" sz="2400" b="1" u="sng">
                <a:ea typeface="SimSun" charset="-122"/>
              </a:rPr>
              <a:t>Steam Sterilizers </a:t>
            </a:r>
            <a:endParaRPr lang="en-US" sz="2400" kern="1200" dirty="0">
              <a:solidFill>
                <a:schemeClr val="tx1"/>
              </a:solidFill>
              <a:latin typeface="+mn-lt"/>
              <a:ea typeface="+mn-ea"/>
              <a:cs typeface="+mn-cs"/>
            </a:endParaRPr>
          </a:p>
        </p:txBody>
      </p:sp>
      <p:sp>
        <p:nvSpPr>
          <p:cNvPr id="13" name="TextBox 12">
            <a:extLst>
              <a:ext uri="{FF2B5EF4-FFF2-40B4-BE49-F238E27FC236}">
                <a16:creationId xmlns:a16="http://schemas.microsoft.com/office/drawing/2014/main" id="{D6C5BC1C-958B-411A-B3EC-16BED74616CD}"/>
              </a:ext>
            </a:extLst>
          </p:cNvPr>
          <p:cNvSpPr txBox="1"/>
          <p:nvPr/>
        </p:nvSpPr>
        <p:spPr>
          <a:xfrm>
            <a:off x="105322" y="478489"/>
            <a:ext cx="1733177" cy="276999"/>
          </a:xfrm>
          <a:prstGeom prst="rect">
            <a:avLst/>
          </a:prstGeom>
        </p:spPr>
        <p:txBody>
          <a:bodyPr wrap="square" rtlCol="0">
            <a:spAutoFit/>
          </a:bodyPr>
          <a:lstStyle/>
          <a:p>
            <a:pPr algn="ctr" rtl="0"/>
            <a:r>
              <a:rPr lang="en-US" sz="1200" dirty="0">
                <a:solidFill>
                  <a:schemeClr val="bg1">
                    <a:lumMod val="65000"/>
                  </a:schemeClr>
                </a:solidFill>
              </a:rPr>
              <a:t>In short pasteurization :</a:t>
            </a:r>
          </a:p>
        </p:txBody>
      </p:sp>
      <p:sp>
        <p:nvSpPr>
          <p:cNvPr id="14" name="Rectangle: Rounded Corners 13">
            <a:extLst>
              <a:ext uri="{FF2B5EF4-FFF2-40B4-BE49-F238E27FC236}">
                <a16:creationId xmlns:a16="http://schemas.microsoft.com/office/drawing/2014/main" id="{2A805C63-AC64-4FDB-9BD5-0E3864026258}"/>
              </a:ext>
            </a:extLst>
          </p:cNvPr>
          <p:cNvSpPr>
            <a:spLocks/>
          </p:cNvSpPr>
          <p:nvPr/>
        </p:nvSpPr>
        <p:spPr>
          <a:xfrm>
            <a:off x="279146" y="672122"/>
            <a:ext cx="1400242" cy="1431379"/>
          </a:xfrm>
          <a:prstGeom prst="roundRect">
            <a:avLst>
              <a:gd name="adj" fmla="val 1723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1">
            <a:schemeClr val="accent1"/>
          </a:lnRef>
          <a:fillRef idx="1">
            <a:schemeClr val="accent1"/>
          </a:fillRef>
          <a:effectRef idx="1">
            <a:schemeClr val="accent1"/>
          </a:effectRef>
          <a:fontRef idx="minor">
            <a:schemeClr val="lt1"/>
          </a:fontRef>
        </p:style>
        <p:txBody>
          <a:bodyPr anchor="ctr"/>
          <a:lstStyle/>
          <a:p>
            <a:pPr lvl="0" algn="ctr"/>
            <a:r>
              <a:rPr lang="en-US" sz="1200" b="0" i="0" u="none" dirty="0">
                <a:solidFill>
                  <a:srgbClr val="999999"/>
                </a:solidFill>
                <a:uFillTx/>
                <a:latin typeface="Calibri" charset="0"/>
              </a:rPr>
              <a:t>Is</a:t>
            </a:r>
            <a:r>
              <a:rPr sz="1200" b="0" i="0" u="none" dirty="0">
                <a:solidFill>
                  <a:srgbClr val="999999"/>
                </a:solidFill>
                <a:uFillTx/>
                <a:latin typeface="Calibri" charset="0"/>
              </a:rPr>
              <a:t> the most effective way</a:t>
            </a:r>
            <a:r>
              <a:rPr lang="en-US" sz="1200" b="0" i="0" u="none" dirty="0">
                <a:solidFill>
                  <a:srgbClr val="999999"/>
                </a:solidFill>
                <a:uFillTx/>
                <a:latin typeface="Calibri" charset="0"/>
              </a:rPr>
              <a:t> to sterilize</a:t>
            </a:r>
            <a:r>
              <a:rPr sz="1200" b="0" i="0" u="none" dirty="0">
                <a:solidFill>
                  <a:srgbClr val="999999"/>
                </a:solidFill>
                <a:uFillTx/>
                <a:latin typeface="Calibri" charset="0"/>
              </a:rPr>
              <a:t>.</a:t>
            </a:r>
            <a:endParaRPr sz="1200" dirty="0">
              <a:solidFill>
                <a:srgbClr val="999999"/>
              </a:solidFill>
              <a:uFillTx/>
            </a:endParaRPr>
          </a:p>
          <a:p>
            <a:pPr lvl="0" algn="ctr"/>
            <a:r>
              <a:rPr sz="1200" b="0" i="0" u="none" dirty="0">
                <a:solidFill>
                  <a:srgbClr val="999999"/>
                </a:solidFill>
                <a:uFillTx/>
                <a:latin typeface="Calibri" charset="0"/>
              </a:rPr>
              <a:t>-it requires high temperature and high pressure.</a:t>
            </a:r>
            <a:endParaRPr sz="1200" dirty="0">
              <a:solidFill>
                <a:srgbClr val="999999"/>
              </a:solidFill>
              <a:uFillTx/>
            </a:endParaRPr>
          </a:p>
          <a:p>
            <a:pPr lvl="0" algn="ctr"/>
            <a:r>
              <a:rPr sz="1200" b="0" i="0" u="none" dirty="0">
                <a:solidFill>
                  <a:srgbClr val="999999"/>
                </a:solidFill>
                <a:uFillTx/>
                <a:latin typeface="Calibri" charset="0"/>
              </a:rPr>
              <a:t>-it does the work at short time.</a:t>
            </a:r>
            <a:endParaRPr sz="1200" dirty="0">
              <a:solidFill>
                <a:srgbClr val="999999"/>
              </a:solidFill>
              <a:uFillTx/>
            </a:endParaRPr>
          </a:p>
        </p:txBody>
      </p:sp>
    </p:spTree>
    <p:extLst>
      <p:ext uri="{BB962C8B-B14F-4D97-AF65-F5344CB8AC3E}">
        <p14:creationId xmlns:p14="http://schemas.microsoft.com/office/powerpoint/2010/main" val="3368793332"/>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biology – template .potm" id="{7C90A753-2225-419A-9F58-84C20E2EEEB6}" vid="{2962E3DF-423E-40F0-BED9-FCB5950D9D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Microbiology – template </Template>
  <TotalTime>366</TotalTime>
  <Words>2272</Words>
  <Application>Microsoft Office PowerPoint</Application>
  <PresentationFormat>Widescreen</PresentationFormat>
  <Paragraphs>381</Paragraphs>
  <Slides>19</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SimSun</vt:lpstr>
      <vt:lpstr>SimSun</vt:lpstr>
      <vt:lpstr>Arial</vt:lpstr>
      <vt:lpstr>Baskerville Old Face</vt:lpstr>
      <vt:lpstr>Calibri</vt:lpstr>
      <vt:lpstr>Calibri Light</vt:lpstr>
      <vt:lpstr>Footlight MT Light</vt:lpstr>
      <vt:lpstr>Open Sans</vt:lpstr>
      <vt:lpstr>Symbol</vt:lpstr>
      <vt:lpstr>Tahoma</vt:lpstr>
      <vt:lpstr>Times New Roman</vt:lpstr>
      <vt:lpstr>Wingdings</vt:lpstr>
      <vt:lpstr>Office Theme</vt:lpstr>
      <vt:lpstr>Microbiology – Lecture 3 Sterilization </vt:lpstr>
      <vt:lpstr>Objectives</vt:lpstr>
      <vt:lpstr>Definition and sterilization methods </vt:lpstr>
      <vt:lpstr>PowerPoint Presentation</vt:lpstr>
      <vt:lpstr>PowerPoint Presentation</vt:lpstr>
      <vt:lpstr>PHYSICAL METHODS  COMMON HEAT METHODS</vt:lpstr>
      <vt:lpstr>Autoclaving and how it works </vt:lpstr>
      <vt:lpstr>PowerPoint Presentation</vt:lpstr>
      <vt:lpstr>Moist heat: Other Applications</vt:lpstr>
      <vt:lpstr>PowerPoint Presentation</vt:lpstr>
      <vt:lpstr>PowerPoint Presentation</vt:lpstr>
      <vt:lpstr>PowerPoint Presentation</vt:lpstr>
      <vt:lpstr>PowerPoint Presentation</vt:lpstr>
      <vt:lpstr>Summary :Disinfectants &amp; Antiseptics</vt:lpstr>
      <vt:lpstr>Hospital Disinfection Methods</vt:lpstr>
      <vt:lpstr>Important Points</vt:lpstr>
      <vt:lpstr>PowerPoint Presentation</vt:lpstr>
      <vt:lpstr>Quiz and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 Lecture 1 Bacterial structure , Functions &amp; Genetics</dc:title>
  <dc:creator>WXV3 .</dc:creator>
  <cp:lastModifiedBy>Dana Al-Kadi</cp:lastModifiedBy>
  <cp:revision>42</cp:revision>
  <cp:lastPrinted>2017-10-20T09:54:01Z</cp:lastPrinted>
  <dcterms:created xsi:type="dcterms:W3CDTF">2017-10-06T11:09:04Z</dcterms:created>
  <dcterms:modified xsi:type="dcterms:W3CDTF">2017-10-27T14:29:19Z</dcterms:modified>
</cp:coreProperties>
</file>