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2" r:id="rId1"/>
  </p:sldMasterIdLst>
  <p:notesMasterIdLst>
    <p:notesMasterId r:id="rId45"/>
  </p:notesMasterIdLst>
  <p:sldIdLst>
    <p:sldId id="256" r:id="rId2"/>
    <p:sldId id="258" r:id="rId3"/>
    <p:sldId id="259" r:id="rId4"/>
    <p:sldId id="355" r:id="rId5"/>
    <p:sldId id="320" r:id="rId6"/>
    <p:sldId id="324" r:id="rId7"/>
    <p:sldId id="382" r:id="rId8"/>
    <p:sldId id="326" r:id="rId9"/>
    <p:sldId id="327" r:id="rId10"/>
    <p:sldId id="328" r:id="rId11"/>
    <p:sldId id="329" r:id="rId12"/>
    <p:sldId id="331" r:id="rId13"/>
    <p:sldId id="357" r:id="rId14"/>
    <p:sldId id="332" r:id="rId15"/>
    <p:sldId id="335" r:id="rId16"/>
    <p:sldId id="337" r:id="rId17"/>
    <p:sldId id="338" r:id="rId18"/>
    <p:sldId id="358" r:id="rId19"/>
    <p:sldId id="340" r:id="rId20"/>
    <p:sldId id="383" r:id="rId21"/>
    <p:sldId id="359" r:id="rId22"/>
    <p:sldId id="360" r:id="rId23"/>
    <p:sldId id="342" r:id="rId24"/>
    <p:sldId id="361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62" r:id="rId35"/>
    <p:sldId id="363" r:id="rId36"/>
    <p:sldId id="352" r:id="rId37"/>
    <p:sldId id="353" r:id="rId38"/>
    <p:sldId id="354" r:id="rId39"/>
    <p:sldId id="364" r:id="rId40"/>
    <p:sldId id="384" r:id="rId41"/>
    <p:sldId id="385" r:id="rId42"/>
    <p:sldId id="369" r:id="rId43"/>
    <p:sldId id="257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بدالرحمن" initials="عبدالرحمن" lastIdx="1" clrIdx="0">
    <p:extLst>
      <p:ext uri="{19B8F6BF-5375-455C-9EA6-DF929625EA0E}">
        <p15:presenceInfo xmlns:p15="http://schemas.microsoft.com/office/powerpoint/2012/main" userId="عبدالرحم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70C0"/>
    <a:srgbClr val="7030A0"/>
    <a:srgbClr val="0000FF"/>
    <a:srgbClr val="558ED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9185" autoAdjust="0"/>
    <p:restoredTop sz="94660" autoAdjust="0"/>
  </p:normalViewPr>
  <p:slideViewPr>
    <p:cSldViewPr>
      <p:cViewPr varScale="1">
        <p:scale>
          <a:sx n="86" d="100"/>
          <a:sy n="86" d="100"/>
        </p:scale>
        <p:origin x="1314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58DB7-DC77-4B4C-B012-81796DD57A46}" type="doc">
      <dgm:prSet loTypeId="urn:microsoft.com/office/officeart/2008/layout/VerticalCurvedList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1BD3588-3A56-47EE-B3D2-22799C585B86}">
      <dgm:prSet custT="1"/>
      <dgm:spPr/>
      <dgm:t>
        <a:bodyPr/>
        <a:lstStyle/>
        <a:p>
          <a:pPr rtl="1"/>
          <a:r>
            <a:rPr lang="en-US" sz="2000" dirty="0"/>
            <a:t>Extra Information</a:t>
          </a:r>
          <a:endParaRPr lang="ar-SA" sz="2000" dirty="0"/>
        </a:p>
      </dgm:t>
    </dgm:pt>
    <dgm:pt modelId="{FEF3AC0C-38FD-446F-8CEE-86F422F51B50}" type="parTrans" cxnId="{7BB214AB-51E9-41C3-A34E-DFBC7BC23C9D}">
      <dgm:prSet/>
      <dgm:spPr/>
      <dgm:t>
        <a:bodyPr/>
        <a:lstStyle/>
        <a:p>
          <a:endParaRPr lang="en-US"/>
        </a:p>
      </dgm:t>
    </dgm:pt>
    <dgm:pt modelId="{0E4BB789-A1D6-4703-85F4-A84708E24242}" type="sibTrans" cxnId="{7BB214AB-51E9-41C3-A34E-DFBC7BC23C9D}">
      <dgm:prSet/>
      <dgm:spPr/>
      <dgm:t>
        <a:bodyPr/>
        <a:lstStyle/>
        <a:p>
          <a:endParaRPr lang="en-US"/>
        </a:p>
      </dgm:t>
    </dgm:pt>
    <dgm:pt modelId="{BEA775B3-87F4-488B-A58F-063BD484BA18}">
      <dgm:prSet custT="1"/>
      <dgm:spPr/>
      <dgm:t>
        <a:bodyPr/>
        <a:lstStyle/>
        <a:p>
          <a:pPr rtl="1"/>
          <a:r>
            <a:rPr lang="en-US" sz="2000" dirty="0"/>
            <a:t>Only Found in Males’ slides</a:t>
          </a:r>
          <a:endParaRPr lang="ar-SA" sz="2000" dirty="0"/>
        </a:p>
      </dgm:t>
    </dgm:pt>
    <dgm:pt modelId="{3C35AE90-71F9-4A05-A485-D15F2E83B65B}" type="parTrans" cxnId="{7A6E4468-1C9D-47BF-9AE1-543C283A0044}">
      <dgm:prSet/>
      <dgm:spPr/>
      <dgm:t>
        <a:bodyPr/>
        <a:lstStyle/>
        <a:p>
          <a:endParaRPr lang="en-US"/>
        </a:p>
      </dgm:t>
    </dgm:pt>
    <dgm:pt modelId="{0CA8E296-C236-4544-9EB7-BEA874E2E237}" type="sibTrans" cxnId="{7A6E4468-1C9D-47BF-9AE1-543C283A0044}">
      <dgm:prSet/>
      <dgm:spPr/>
      <dgm:t>
        <a:bodyPr/>
        <a:lstStyle/>
        <a:p>
          <a:endParaRPr lang="en-US"/>
        </a:p>
      </dgm:t>
    </dgm:pt>
    <dgm:pt modelId="{0092F943-0CE5-4BBB-9FC0-03565C28F69B}">
      <dgm:prSet custT="1"/>
      <dgm:spPr/>
      <dgm:t>
        <a:bodyPr/>
        <a:lstStyle/>
        <a:p>
          <a:pPr rtl="1"/>
          <a:r>
            <a:rPr lang="en-US" sz="2000" dirty="0"/>
            <a:t>Only Found in Females’ slides </a:t>
          </a:r>
          <a:endParaRPr lang="ar-SA" sz="2000" dirty="0"/>
        </a:p>
      </dgm:t>
    </dgm:pt>
    <dgm:pt modelId="{324328A7-1045-4862-8DDD-B160E3EB561D}" type="parTrans" cxnId="{D73E36BF-5D8C-4CA9-9AFF-4C8223417EDA}">
      <dgm:prSet/>
      <dgm:spPr/>
      <dgm:t>
        <a:bodyPr/>
        <a:lstStyle/>
        <a:p>
          <a:endParaRPr lang="en-US"/>
        </a:p>
      </dgm:t>
    </dgm:pt>
    <dgm:pt modelId="{18390BE7-E065-47E8-97DB-914C82CA2118}" type="sibTrans" cxnId="{D73E36BF-5D8C-4CA9-9AFF-4C8223417EDA}">
      <dgm:prSet/>
      <dgm:spPr/>
      <dgm:t>
        <a:bodyPr/>
        <a:lstStyle/>
        <a:p>
          <a:endParaRPr lang="en-US"/>
        </a:p>
      </dgm:t>
    </dgm:pt>
    <dgm:pt modelId="{4208FB9F-4039-4D8C-B765-83C08B2BDAE7}">
      <dgm:prSet custT="1"/>
      <dgm:spPr/>
      <dgm:t>
        <a:bodyPr/>
        <a:lstStyle/>
        <a:p>
          <a:pPr rtl="1"/>
          <a:r>
            <a:rPr lang="en-US" sz="2000" dirty="0"/>
            <a:t>Females &amp; Males Slides</a:t>
          </a:r>
          <a:endParaRPr lang="ar-SA" sz="2000" dirty="0"/>
        </a:p>
      </dgm:t>
    </dgm:pt>
    <dgm:pt modelId="{78D6CC0C-7D82-4FC3-8B0A-CAB250E43556}" type="parTrans" cxnId="{5A8B8B38-E4DD-46A8-8494-4F24C8E7DD46}">
      <dgm:prSet/>
      <dgm:spPr/>
      <dgm:t>
        <a:bodyPr/>
        <a:lstStyle/>
        <a:p>
          <a:endParaRPr lang="en-US"/>
        </a:p>
      </dgm:t>
    </dgm:pt>
    <dgm:pt modelId="{DA607334-9AE1-430E-A21C-FDE6EF7A85BF}" type="sibTrans" cxnId="{5A8B8B38-E4DD-46A8-8494-4F24C8E7DD46}">
      <dgm:prSet/>
      <dgm:spPr/>
      <dgm:t>
        <a:bodyPr/>
        <a:lstStyle/>
        <a:p>
          <a:endParaRPr lang="en-US"/>
        </a:p>
      </dgm:t>
    </dgm:pt>
    <dgm:pt modelId="{4BC3F8B8-7E13-4F05-8756-288425AC29C7}">
      <dgm:prSet phldrT="[Text]" custT="1"/>
      <dgm:spPr/>
      <dgm:t>
        <a:bodyPr/>
        <a:lstStyle/>
        <a:p>
          <a:pPr rtl="1"/>
          <a:r>
            <a:rPr lang="en-US" sz="2000" dirty="0"/>
            <a:t>Very Important Notes</a:t>
          </a:r>
          <a:endParaRPr lang="ar-SA" sz="2000" dirty="0"/>
        </a:p>
      </dgm:t>
    </dgm:pt>
    <dgm:pt modelId="{CEF23173-F29E-4367-AEFE-FA5637F17199}" type="parTrans" cxnId="{34C21D3B-507D-4D5B-8064-CCFE11D36D50}">
      <dgm:prSet/>
      <dgm:spPr/>
      <dgm:t>
        <a:bodyPr/>
        <a:lstStyle/>
        <a:p>
          <a:endParaRPr lang="en-US"/>
        </a:p>
      </dgm:t>
    </dgm:pt>
    <dgm:pt modelId="{E0B02E76-6599-4ECB-9B15-AB017F558DF6}" type="sibTrans" cxnId="{34C21D3B-507D-4D5B-8064-CCFE11D36D50}">
      <dgm:prSet/>
      <dgm:spPr/>
      <dgm:t>
        <a:bodyPr/>
        <a:lstStyle/>
        <a:p>
          <a:endParaRPr lang="en-US"/>
        </a:p>
      </dgm:t>
    </dgm:pt>
    <dgm:pt modelId="{19479CC2-25FA-4F67-A7E6-D4C043F44379}">
      <dgm:prSet phldrT="[Text]" custT="1"/>
      <dgm:spPr/>
      <dgm:t>
        <a:bodyPr/>
        <a:lstStyle/>
        <a:p>
          <a:pPr rtl="1"/>
          <a:r>
            <a:rPr lang="en-US" sz="2000" dirty="0"/>
            <a:t>Notes</a:t>
          </a:r>
          <a:endParaRPr lang="ar-SA" sz="2000" dirty="0"/>
        </a:p>
      </dgm:t>
    </dgm:pt>
    <dgm:pt modelId="{D3A85E3D-CA4A-4570-B9A3-AC5A7C41D310}" type="sibTrans" cxnId="{04FEF4A2-45E3-40CE-838A-03E9DE26E40E}">
      <dgm:prSet/>
      <dgm:spPr/>
      <dgm:t>
        <a:bodyPr/>
        <a:lstStyle/>
        <a:p>
          <a:pPr rtl="1"/>
          <a:endParaRPr lang="ar-SA"/>
        </a:p>
      </dgm:t>
    </dgm:pt>
    <dgm:pt modelId="{B4780C1C-E9EE-4D82-A517-CD09178A120F}" type="parTrans" cxnId="{04FEF4A2-45E3-40CE-838A-03E9DE26E40E}">
      <dgm:prSet/>
      <dgm:spPr/>
      <dgm:t>
        <a:bodyPr/>
        <a:lstStyle/>
        <a:p>
          <a:pPr rtl="1"/>
          <a:endParaRPr lang="ar-SA"/>
        </a:p>
      </dgm:t>
    </dgm:pt>
    <dgm:pt modelId="{A2E22B93-2CB6-4D5E-83F8-9AB6740B41D1}" type="pres">
      <dgm:prSet presAssocID="{99358DB7-DC77-4B4C-B012-81796DD57A46}" presName="Name0" presStyleCnt="0">
        <dgm:presLayoutVars>
          <dgm:chMax val="7"/>
          <dgm:chPref val="7"/>
          <dgm:dir/>
        </dgm:presLayoutVars>
      </dgm:prSet>
      <dgm:spPr/>
    </dgm:pt>
    <dgm:pt modelId="{116673BC-9653-447F-8717-47FAAD2496B1}" type="pres">
      <dgm:prSet presAssocID="{99358DB7-DC77-4B4C-B012-81796DD57A46}" presName="Name1" presStyleCnt="0"/>
      <dgm:spPr/>
    </dgm:pt>
    <dgm:pt modelId="{41B69029-B6EF-43D0-8DA8-E6DAD20269EB}" type="pres">
      <dgm:prSet presAssocID="{99358DB7-DC77-4B4C-B012-81796DD57A46}" presName="cycle" presStyleCnt="0"/>
      <dgm:spPr/>
    </dgm:pt>
    <dgm:pt modelId="{F7D6B61F-19FC-4117-8674-019F2ABB02D5}" type="pres">
      <dgm:prSet presAssocID="{99358DB7-DC77-4B4C-B012-81796DD57A46}" presName="srcNode" presStyleLbl="node1" presStyleIdx="0" presStyleCnt="6"/>
      <dgm:spPr/>
    </dgm:pt>
    <dgm:pt modelId="{058DDCB4-88C9-4974-B5D0-1BCD755C098A}" type="pres">
      <dgm:prSet presAssocID="{99358DB7-DC77-4B4C-B012-81796DD57A46}" presName="conn" presStyleLbl="parChTrans1D2" presStyleIdx="0" presStyleCnt="1"/>
      <dgm:spPr/>
    </dgm:pt>
    <dgm:pt modelId="{AB121113-96AA-4CC4-8A06-AA955781800A}" type="pres">
      <dgm:prSet presAssocID="{99358DB7-DC77-4B4C-B012-81796DD57A46}" presName="extraNode" presStyleLbl="node1" presStyleIdx="0" presStyleCnt="6"/>
      <dgm:spPr/>
    </dgm:pt>
    <dgm:pt modelId="{F4D59621-38E0-4F31-A0D4-1311EBA53058}" type="pres">
      <dgm:prSet presAssocID="{99358DB7-DC77-4B4C-B012-81796DD57A46}" presName="dstNode" presStyleLbl="node1" presStyleIdx="0" presStyleCnt="6"/>
      <dgm:spPr/>
    </dgm:pt>
    <dgm:pt modelId="{D0C44774-D7B1-45C0-87B6-26FAC98FDC21}" type="pres">
      <dgm:prSet presAssocID="{4208FB9F-4039-4D8C-B765-83C08B2BDAE7}" presName="text_1" presStyleLbl="node1" presStyleIdx="0" presStyleCnt="6">
        <dgm:presLayoutVars>
          <dgm:bulletEnabled val="1"/>
        </dgm:presLayoutVars>
      </dgm:prSet>
      <dgm:spPr/>
    </dgm:pt>
    <dgm:pt modelId="{64D24425-4EFE-49E6-8175-848891C38381}" type="pres">
      <dgm:prSet presAssocID="{4208FB9F-4039-4D8C-B765-83C08B2BDAE7}" presName="accent_1" presStyleCnt="0"/>
      <dgm:spPr/>
    </dgm:pt>
    <dgm:pt modelId="{6F6CF8D5-2919-4826-A991-DCCC49B39F71}" type="pres">
      <dgm:prSet presAssocID="{4208FB9F-4039-4D8C-B765-83C08B2BDAE7}" presName="accentRepeatNode" presStyleLbl="solidFgAcc1" presStyleIdx="0" presStyleCnt="6"/>
      <dgm:spPr>
        <a:solidFill>
          <a:schemeClr val="tx1"/>
        </a:solidFill>
        <a:ln>
          <a:solidFill>
            <a:schemeClr val="tx1"/>
          </a:solidFill>
        </a:ln>
      </dgm:spPr>
    </dgm:pt>
    <dgm:pt modelId="{75D0F52C-1EA6-4F85-8633-E22426738ADE}" type="pres">
      <dgm:prSet presAssocID="{BEA775B3-87F4-488B-A58F-063BD484BA18}" presName="text_2" presStyleLbl="node1" presStyleIdx="1" presStyleCnt="6">
        <dgm:presLayoutVars>
          <dgm:bulletEnabled val="1"/>
        </dgm:presLayoutVars>
      </dgm:prSet>
      <dgm:spPr/>
    </dgm:pt>
    <dgm:pt modelId="{D28E868E-3C74-42E4-8BF8-F88ECC48DBC8}" type="pres">
      <dgm:prSet presAssocID="{BEA775B3-87F4-488B-A58F-063BD484BA18}" presName="accent_2" presStyleCnt="0"/>
      <dgm:spPr/>
    </dgm:pt>
    <dgm:pt modelId="{68431D73-2666-4AA1-AD1C-44CCB7B8A6CF}" type="pres">
      <dgm:prSet presAssocID="{BEA775B3-87F4-488B-A58F-063BD484BA18}" presName="accentRepeatNode" presStyleLbl="solidFgAcc1" presStyleIdx="1" presStyleCnt="6"/>
      <dgm:spPr>
        <a:solidFill>
          <a:srgbClr val="0070C0"/>
        </a:solidFill>
      </dgm:spPr>
    </dgm:pt>
    <dgm:pt modelId="{6881F595-84BE-4842-A953-8C4D8B61BAFF}" type="pres">
      <dgm:prSet presAssocID="{0092F943-0CE5-4BBB-9FC0-03565C28F69B}" presName="text_3" presStyleLbl="node1" presStyleIdx="2" presStyleCnt="6">
        <dgm:presLayoutVars>
          <dgm:bulletEnabled val="1"/>
        </dgm:presLayoutVars>
      </dgm:prSet>
      <dgm:spPr/>
    </dgm:pt>
    <dgm:pt modelId="{9F78C5DC-3D3D-4E60-ABE6-70645BBA1954}" type="pres">
      <dgm:prSet presAssocID="{0092F943-0CE5-4BBB-9FC0-03565C28F69B}" presName="accent_3" presStyleCnt="0"/>
      <dgm:spPr/>
    </dgm:pt>
    <dgm:pt modelId="{458F0CD7-477E-48CF-951A-F0CB9C8A0AC6}" type="pres">
      <dgm:prSet presAssocID="{0092F943-0CE5-4BBB-9FC0-03565C28F69B}" presName="accentRepeatNode" presStyleLbl="solidFgAcc1" presStyleIdx="2" presStyleCnt="6"/>
      <dgm:spPr>
        <a:solidFill>
          <a:srgbClr val="7030A0"/>
        </a:solidFill>
      </dgm:spPr>
    </dgm:pt>
    <dgm:pt modelId="{519D3E6A-AD93-4FEB-8C3B-B42EF10FA7D3}" type="pres">
      <dgm:prSet presAssocID="{4BC3F8B8-7E13-4F05-8756-288425AC29C7}" presName="text_4" presStyleLbl="node1" presStyleIdx="3" presStyleCnt="6">
        <dgm:presLayoutVars>
          <dgm:bulletEnabled val="1"/>
        </dgm:presLayoutVars>
      </dgm:prSet>
      <dgm:spPr/>
    </dgm:pt>
    <dgm:pt modelId="{C1A70E4A-698B-40A2-A6EA-705882EE8D0D}" type="pres">
      <dgm:prSet presAssocID="{4BC3F8B8-7E13-4F05-8756-288425AC29C7}" presName="accent_4" presStyleCnt="0"/>
      <dgm:spPr/>
    </dgm:pt>
    <dgm:pt modelId="{48CDBD72-1C5C-4C83-AE68-828AC3E11B6D}" type="pres">
      <dgm:prSet presAssocID="{4BC3F8B8-7E13-4F05-8756-288425AC29C7}" presName="accentRepeatNode" presStyleLbl="solidFgAcc1" presStyleIdx="3" presStyleCnt="6"/>
      <dgm:spPr>
        <a:solidFill>
          <a:srgbClr val="FF0000"/>
        </a:solidFill>
      </dgm:spPr>
    </dgm:pt>
    <dgm:pt modelId="{A18329BB-B0D8-4144-9378-6359DF91B656}" type="pres">
      <dgm:prSet presAssocID="{19479CC2-25FA-4F67-A7E6-D4C043F44379}" presName="text_5" presStyleLbl="node1" presStyleIdx="4" presStyleCnt="6">
        <dgm:presLayoutVars>
          <dgm:bulletEnabled val="1"/>
        </dgm:presLayoutVars>
      </dgm:prSet>
      <dgm:spPr/>
    </dgm:pt>
    <dgm:pt modelId="{5D98DC6F-E50C-4F38-B5D3-B8CD32B6A2D5}" type="pres">
      <dgm:prSet presAssocID="{19479CC2-25FA-4F67-A7E6-D4C043F44379}" presName="accent_5" presStyleCnt="0"/>
      <dgm:spPr/>
    </dgm:pt>
    <dgm:pt modelId="{CC5F2069-E9A0-4B73-AAA5-F2CA13CBBBB1}" type="pres">
      <dgm:prSet presAssocID="{19479CC2-25FA-4F67-A7E6-D4C043F44379}" presName="accentRepeatNode" presStyleLbl="solidFgAcc1" presStyleIdx="4" presStyleCnt="6"/>
      <dgm:spPr>
        <a:solidFill>
          <a:srgbClr val="00B050"/>
        </a:solidFill>
      </dgm:spPr>
    </dgm:pt>
    <dgm:pt modelId="{3768043D-9F80-4175-8024-D2E04A652515}" type="pres">
      <dgm:prSet presAssocID="{D1BD3588-3A56-47EE-B3D2-22799C585B86}" presName="text_6" presStyleLbl="node1" presStyleIdx="5" presStyleCnt="6">
        <dgm:presLayoutVars>
          <dgm:bulletEnabled val="1"/>
        </dgm:presLayoutVars>
      </dgm:prSet>
      <dgm:spPr/>
    </dgm:pt>
    <dgm:pt modelId="{24050E71-50D3-45B5-9E7C-CFE3F8DFC08B}" type="pres">
      <dgm:prSet presAssocID="{D1BD3588-3A56-47EE-B3D2-22799C585B86}" presName="accent_6" presStyleCnt="0"/>
      <dgm:spPr/>
    </dgm:pt>
    <dgm:pt modelId="{38027EBF-8385-4A7E-A198-E1560AA84D85}" type="pres">
      <dgm:prSet presAssocID="{D1BD3588-3A56-47EE-B3D2-22799C585B86}" presName="accentRepeatNode" presStyleLbl="solidFgAcc1" presStyleIdx="5" presStyleCnt="6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369B0518-2E4B-4F8D-B50E-115537D88453}" type="presOf" srcId="{4BC3F8B8-7E13-4F05-8756-288425AC29C7}" destId="{519D3E6A-AD93-4FEB-8C3B-B42EF10FA7D3}" srcOrd="0" destOrd="0" presId="urn:microsoft.com/office/officeart/2008/layout/VerticalCurvedList"/>
    <dgm:cxn modelId="{CAE67825-A589-44F0-87CC-AED8B441FC6D}" type="presOf" srcId="{4208FB9F-4039-4D8C-B765-83C08B2BDAE7}" destId="{D0C44774-D7B1-45C0-87B6-26FAC98FDC21}" srcOrd="0" destOrd="0" presId="urn:microsoft.com/office/officeart/2008/layout/VerticalCurvedList"/>
    <dgm:cxn modelId="{5A8B8B38-E4DD-46A8-8494-4F24C8E7DD46}" srcId="{99358DB7-DC77-4B4C-B012-81796DD57A46}" destId="{4208FB9F-4039-4D8C-B765-83C08B2BDAE7}" srcOrd="0" destOrd="0" parTransId="{78D6CC0C-7D82-4FC3-8B0A-CAB250E43556}" sibTransId="{DA607334-9AE1-430E-A21C-FDE6EF7A85BF}"/>
    <dgm:cxn modelId="{34C21D3B-507D-4D5B-8064-CCFE11D36D50}" srcId="{99358DB7-DC77-4B4C-B012-81796DD57A46}" destId="{4BC3F8B8-7E13-4F05-8756-288425AC29C7}" srcOrd="3" destOrd="0" parTransId="{CEF23173-F29E-4367-AEFE-FA5637F17199}" sibTransId="{E0B02E76-6599-4ECB-9B15-AB017F558DF6}"/>
    <dgm:cxn modelId="{9212725D-483F-4E27-8982-EEC15B76842B}" type="presOf" srcId="{0092F943-0CE5-4BBB-9FC0-03565C28F69B}" destId="{6881F595-84BE-4842-A953-8C4D8B61BAFF}" srcOrd="0" destOrd="0" presId="urn:microsoft.com/office/officeart/2008/layout/VerticalCurvedList"/>
    <dgm:cxn modelId="{478ED364-99D6-4467-8C15-A10E6CBFEB04}" type="presOf" srcId="{BEA775B3-87F4-488B-A58F-063BD484BA18}" destId="{75D0F52C-1EA6-4F85-8633-E22426738ADE}" srcOrd="0" destOrd="0" presId="urn:microsoft.com/office/officeart/2008/layout/VerticalCurvedList"/>
    <dgm:cxn modelId="{7A6E4468-1C9D-47BF-9AE1-543C283A0044}" srcId="{99358DB7-DC77-4B4C-B012-81796DD57A46}" destId="{BEA775B3-87F4-488B-A58F-063BD484BA18}" srcOrd="1" destOrd="0" parTransId="{3C35AE90-71F9-4A05-A485-D15F2E83B65B}" sibTransId="{0CA8E296-C236-4544-9EB7-BEA874E2E237}"/>
    <dgm:cxn modelId="{19E0EE84-B20B-442B-9EF5-772CF9634871}" type="presOf" srcId="{19479CC2-25FA-4F67-A7E6-D4C043F44379}" destId="{A18329BB-B0D8-4144-9378-6359DF91B656}" srcOrd="0" destOrd="0" presId="urn:microsoft.com/office/officeart/2008/layout/VerticalCurvedList"/>
    <dgm:cxn modelId="{47E33889-B77E-4827-9EC1-31E7B0061D81}" type="presOf" srcId="{99358DB7-DC77-4B4C-B012-81796DD57A46}" destId="{A2E22B93-2CB6-4D5E-83F8-9AB6740B41D1}" srcOrd="0" destOrd="0" presId="urn:microsoft.com/office/officeart/2008/layout/VerticalCurvedList"/>
    <dgm:cxn modelId="{0CB5538C-63DB-4D69-85CC-E4659260ABC3}" type="presOf" srcId="{D1BD3588-3A56-47EE-B3D2-22799C585B86}" destId="{3768043D-9F80-4175-8024-D2E04A652515}" srcOrd="0" destOrd="0" presId="urn:microsoft.com/office/officeart/2008/layout/VerticalCurvedList"/>
    <dgm:cxn modelId="{04FEF4A2-45E3-40CE-838A-03E9DE26E40E}" srcId="{99358DB7-DC77-4B4C-B012-81796DD57A46}" destId="{19479CC2-25FA-4F67-A7E6-D4C043F44379}" srcOrd="4" destOrd="0" parTransId="{B4780C1C-E9EE-4D82-A517-CD09178A120F}" sibTransId="{D3A85E3D-CA4A-4570-B9A3-AC5A7C41D310}"/>
    <dgm:cxn modelId="{7BB214AB-51E9-41C3-A34E-DFBC7BC23C9D}" srcId="{99358DB7-DC77-4B4C-B012-81796DD57A46}" destId="{D1BD3588-3A56-47EE-B3D2-22799C585B86}" srcOrd="5" destOrd="0" parTransId="{FEF3AC0C-38FD-446F-8CEE-86F422F51B50}" sibTransId="{0E4BB789-A1D6-4703-85F4-A84708E24242}"/>
    <dgm:cxn modelId="{D73E36BF-5D8C-4CA9-9AFF-4C8223417EDA}" srcId="{99358DB7-DC77-4B4C-B012-81796DD57A46}" destId="{0092F943-0CE5-4BBB-9FC0-03565C28F69B}" srcOrd="2" destOrd="0" parTransId="{324328A7-1045-4862-8DDD-B160E3EB561D}" sibTransId="{18390BE7-E065-47E8-97DB-914C82CA2118}"/>
    <dgm:cxn modelId="{761739BF-98B3-4821-AED2-D4647B7CB7A1}" type="presOf" srcId="{DA607334-9AE1-430E-A21C-FDE6EF7A85BF}" destId="{058DDCB4-88C9-4974-B5D0-1BCD755C098A}" srcOrd="0" destOrd="0" presId="urn:microsoft.com/office/officeart/2008/layout/VerticalCurvedList"/>
    <dgm:cxn modelId="{574AD59E-E81E-4754-972C-4527C47B8B5B}" type="presParOf" srcId="{A2E22B93-2CB6-4D5E-83F8-9AB6740B41D1}" destId="{116673BC-9653-447F-8717-47FAAD2496B1}" srcOrd="0" destOrd="0" presId="urn:microsoft.com/office/officeart/2008/layout/VerticalCurvedList"/>
    <dgm:cxn modelId="{5A0AF8FA-CD60-4328-9290-7A4AB3BDF768}" type="presParOf" srcId="{116673BC-9653-447F-8717-47FAAD2496B1}" destId="{41B69029-B6EF-43D0-8DA8-E6DAD20269EB}" srcOrd="0" destOrd="0" presId="urn:microsoft.com/office/officeart/2008/layout/VerticalCurvedList"/>
    <dgm:cxn modelId="{F36F2AD9-C13C-42F8-85C9-215F4F7A5A64}" type="presParOf" srcId="{41B69029-B6EF-43D0-8DA8-E6DAD20269EB}" destId="{F7D6B61F-19FC-4117-8674-019F2ABB02D5}" srcOrd="0" destOrd="0" presId="urn:microsoft.com/office/officeart/2008/layout/VerticalCurvedList"/>
    <dgm:cxn modelId="{94C31EF8-B2BF-4CB8-A569-432710CF7293}" type="presParOf" srcId="{41B69029-B6EF-43D0-8DA8-E6DAD20269EB}" destId="{058DDCB4-88C9-4974-B5D0-1BCD755C098A}" srcOrd="1" destOrd="0" presId="urn:microsoft.com/office/officeart/2008/layout/VerticalCurvedList"/>
    <dgm:cxn modelId="{866B791A-54AC-426D-A00B-8455A1FED485}" type="presParOf" srcId="{41B69029-B6EF-43D0-8DA8-E6DAD20269EB}" destId="{AB121113-96AA-4CC4-8A06-AA955781800A}" srcOrd="2" destOrd="0" presId="urn:microsoft.com/office/officeart/2008/layout/VerticalCurvedList"/>
    <dgm:cxn modelId="{59C77745-E976-426A-82B3-DB631FAA5D1B}" type="presParOf" srcId="{41B69029-B6EF-43D0-8DA8-E6DAD20269EB}" destId="{F4D59621-38E0-4F31-A0D4-1311EBA53058}" srcOrd="3" destOrd="0" presId="urn:microsoft.com/office/officeart/2008/layout/VerticalCurvedList"/>
    <dgm:cxn modelId="{FDB6A13F-47E5-4555-A194-34E3EEA680C5}" type="presParOf" srcId="{116673BC-9653-447F-8717-47FAAD2496B1}" destId="{D0C44774-D7B1-45C0-87B6-26FAC98FDC21}" srcOrd="1" destOrd="0" presId="urn:microsoft.com/office/officeart/2008/layout/VerticalCurvedList"/>
    <dgm:cxn modelId="{282CF5D1-81B8-45F4-8756-BB9B26F075EE}" type="presParOf" srcId="{116673BC-9653-447F-8717-47FAAD2496B1}" destId="{64D24425-4EFE-49E6-8175-848891C38381}" srcOrd="2" destOrd="0" presId="urn:microsoft.com/office/officeart/2008/layout/VerticalCurvedList"/>
    <dgm:cxn modelId="{7D769F9A-4F3F-49F0-85FA-E07FDB8E0281}" type="presParOf" srcId="{64D24425-4EFE-49E6-8175-848891C38381}" destId="{6F6CF8D5-2919-4826-A991-DCCC49B39F71}" srcOrd="0" destOrd="0" presId="urn:microsoft.com/office/officeart/2008/layout/VerticalCurvedList"/>
    <dgm:cxn modelId="{ACDCABB5-E582-4AA7-8EE5-DBE4D50CE31B}" type="presParOf" srcId="{116673BC-9653-447F-8717-47FAAD2496B1}" destId="{75D0F52C-1EA6-4F85-8633-E22426738ADE}" srcOrd="3" destOrd="0" presId="urn:microsoft.com/office/officeart/2008/layout/VerticalCurvedList"/>
    <dgm:cxn modelId="{DEF2236C-C9BB-42C1-B3C8-146C87B8D046}" type="presParOf" srcId="{116673BC-9653-447F-8717-47FAAD2496B1}" destId="{D28E868E-3C74-42E4-8BF8-F88ECC48DBC8}" srcOrd="4" destOrd="0" presId="urn:microsoft.com/office/officeart/2008/layout/VerticalCurvedList"/>
    <dgm:cxn modelId="{B83B5D3F-18B5-4298-A7A3-9D37C67D2087}" type="presParOf" srcId="{D28E868E-3C74-42E4-8BF8-F88ECC48DBC8}" destId="{68431D73-2666-4AA1-AD1C-44CCB7B8A6CF}" srcOrd="0" destOrd="0" presId="urn:microsoft.com/office/officeart/2008/layout/VerticalCurvedList"/>
    <dgm:cxn modelId="{978C4395-BF2A-4CFE-9873-FC25960F3E3C}" type="presParOf" srcId="{116673BC-9653-447F-8717-47FAAD2496B1}" destId="{6881F595-84BE-4842-A953-8C4D8B61BAFF}" srcOrd="5" destOrd="0" presId="urn:microsoft.com/office/officeart/2008/layout/VerticalCurvedList"/>
    <dgm:cxn modelId="{F77F2647-76E9-456F-B188-3ABB964D8CD4}" type="presParOf" srcId="{116673BC-9653-447F-8717-47FAAD2496B1}" destId="{9F78C5DC-3D3D-4E60-ABE6-70645BBA1954}" srcOrd="6" destOrd="0" presId="urn:microsoft.com/office/officeart/2008/layout/VerticalCurvedList"/>
    <dgm:cxn modelId="{55614B72-1C6E-420A-B36D-CA4F78F737A3}" type="presParOf" srcId="{9F78C5DC-3D3D-4E60-ABE6-70645BBA1954}" destId="{458F0CD7-477E-48CF-951A-F0CB9C8A0AC6}" srcOrd="0" destOrd="0" presId="urn:microsoft.com/office/officeart/2008/layout/VerticalCurvedList"/>
    <dgm:cxn modelId="{574BFF45-785F-4539-80B3-418C67CF4BBA}" type="presParOf" srcId="{116673BC-9653-447F-8717-47FAAD2496B1}" destId="{519D3E6A-AD93-4FEB-8C3B-B42EF10FA7D3}" srcOrd="7" destOrd="0" presId="urn:microsoft.com/office/officeart/2008/layout/VerticalCurvedList"/>
    <dgm:cxn modelId="{2C1545D1-32FD-4E2C-B3F0-D75664D1FE9B}" type="presParOf" srcId="{116673BC-9653-447F-8717-47FAAD2496B1}" destId="{C1A70E4A-698B-40A2-A6EA-705882EE8D0D}" srcOrd="8" destOrd="0" presId="urn:microsoft.com/office/officeart/2008/layout/VerticalCurvedList"/>
    <dgm:cxn modelId="{0E865493-D9E5-4A3C-8DD4-2EDE1EE8024C}" type="presParOf" srcId="{C1A70E4A-698B-40A2-A6EA-705882EE8D0D}" destId="{48CDBD72-1C5C-4C83-AE68-828AC3E11B6D}" srcOrd="0" destOrd="0" presId="urn:microsoft.com/office/officeart/2008/layout/VerticalCurvedList"/>
    <dgm:cxn modelId="{A0177E4A-6290-46DB-98AE-2B5A46BA2B86}" type="presParOf" srcId="{116673BC-9653-447F-8717-47FAAD2496B1}" destId="{A18329BB-B0D8-4144-9378-6359DF91B656}" srcOrd="9" destOrd="0" presId="urn:microsoft.com/office/officeart/2008/layout/VerticalCurvedList"/>
    <dgm:cxn modelId="{962E6681-19B5-424D-BB7A-21F26DBE3EC1}" type="presParOf" srcId="{116673BC-9653-447F-8717-47FAAD2496B1}" destId="{5D98DC6F-E50C-4F38-B5D3-B8CD32B6A2D5}" srcOrd="10" destOrd="0" presId="urn:microsoft.com/office/officeart/2008/layout/VerticalCurvedList"/>
    <dgm:cxn modelId="{97E15C80-DC47-42A4-916A-2A4C8A3D79BD}" type="presParOf" srcId="{5D98DC6F-E50C-4F38-B5D3-B8CD32B6A2D5}" destId="{CC5F2069-E9A0-4B73-AAA5-F2CA13CBBBB1}" srcOrd="0" destOrd="0" presId="urn:microsoft.com/office/officeart/2008/layout/VerticalCurvedList"/>
    <dgm:cxn modelId="{584CBF89-D2D8-4F6E-A2E7-D938CC1D5AD3}" type="presParOf" srcId="{116673BC-9653-447F-8717-47FAAD2496B1}" destId="{3768043D-9F80-4175-8024-D2E04A652515}" srcOrd="11" destOrd="0" presId="urn:microsoft.com/office/officeart/2008/layout/VerticalCurvedList"/>
    <dgm:cxn modelId="{0B9BA088-C69A-4A5A-BD14-ECE42B030FF8}" type="presParOf" srcId="{116673BC-9653-447F-8717-47FAAD2496B1}" destId="{24050E71-50D3-45B5-9E7C-CFE3F8DFC08B}" srcOrd="12" destOrd="0" presId="urn:microsoft.com/office/officeart/2008/layout/VerticalCurvedList"/>
    <dgm:cxn modelId="{1A2B2883-F5BB-4E1E-AA15-D018CB227C8F}" type="presParOf" srcId="{24050E71-50D3-45B5-9E7C-CFE3F8DFC08B}" destId="{38027EBF-8385-4A7E-A198-E1560AA84D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1ADD5-A214-41C9-8365-8120DB367E9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3DB5D0-16A9-4800-82A5-68047DF8C22D}">
      <dgm:prSet phldrT="[Text]" custT="1"/>
      <dgm:spPr>
        <a:solidFill>
          <a:schemeClr val="accent1">
            <a:lumMod val="5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altLang="en-US" sz="2400" b="1" dirty="0">
              <a:solidFill>
                <a:schemeClr val="bg1"/>
              </a:solidFill>
              <a:latin typeface="Arial Black" pitchFamily="18" charset="0"/>
              <a:cs typeface="Arial Black" pitchFamily="18" charset="0"/>
            </a:rPr>
            <a:t>AUTONOMIC NERVOUS SYSTEM</a:t>
          </a:r>
          <a:endParaRPr lang="en-US" sz="2400" b="1" dirty="0">
            <a:solidFill>
              <a:schemeClr val="bg1"/>
            </a:solidFill>
          </a:endParaRPr>
        </a:p>
      </dgm:t>
    </dgm:pt>
    <dgm:pt modelId="{82F076E7-1C02-4F29-BB65-0CF593514D9A}" type="parTrans" cxnId="{755D7D61-C739-4604-ABA2-6E011E8701FC}">
      <dgm:prSet/>
      <dgm:spPr/>
      <dgm:t>
        <a:bodyPr/>
        <a:lstStyle/>
        <a:p>
          <a:endParaRPr lang="en-US"/>
        </a:p>
      </dgm:t>
    </dgm:pt>
    <dgm:pt modelId="{5548DA64-0D12-47E6-B369-127051F1FE20}" type="sibTrans" cxnId="{755D7D61-C739-4604-ABA2-6E011E8701FC}">
      <dgm:prSet/>
      <dgm:spPr/>
      <dgm:t>
        <a:bodyPr/>
        <a:lstStyle/>
        <a:p>
          <a:endParaRPr lang="en-US"/>
        </a:p>
      </dgm:t>
    </dgm:pt>
    <dgm:pt modelId="{B6B9E209-0520-4427-B36C-386BEEE57C2B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Visceral sensory</a:t>
          </a:r>
          <a:endParaRPr lang="en-US" dirty="0"/>
        </a:p>
      </dgm:t>
    </dgm:pt>
    <dgm:pt modelId="{59381FC4-D289-4571-AF79-90E25602D843}" type="parTrans" cxnId="{C3064C3E-ED2A-44A7-B45F-901C2C57DB64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solidFill>
          <a:srgbClr val="1F497D"/>
        </a:solidFill>
        <a:ln>
          <a:solidFill>
            <a:srgbClr val="1F497D"/>
          </a:solidFill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ED639FAA-C8A4-45DD-8BFE-C48B450D0E5A}" type="sibTrans" cxnId="{C3064C3E-ED2A-44A7-B45F-901C2C57DB64}">
      <dgm:prSet/>
      <dgm:spPr/>
      <dgm:t>
        <a:bodyPr/>
        <a:lstStyle/>
        <a:p>
          <a:endParaRPr lang="en-US"/>
        </a:p>
      </dgm:t>
    </dgm:pt>
    <dgm:pt modelId="{619A1F4B-17BB-4511-B034-5083D9598927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Visceral motor</a:t>
          </a:r>
          <a:endParaRPr lang="en-US" dirty="0"/>
        </a:p>
      </dgm:t>
    </dgm:pt>
    <dgm:pt modelId="{F74CBEF1-DBA2-49A3-9FB7-1399E3742045}" type="parTrans" cxnId="{EE90AF64-597B-4B9A-90DA-B61FEF7B329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solidFill>
          <a:srgbClr val="1F497D"/>
        </a:solidFill>
        <a:ln>
          <a:solidFill>
            <a:srgbClr val="1F497D"/>
          </a:solidFill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F5AB13AC-3175-4852-A5D2-FE5BAE325B3F}" type="sibTrans" cxnId="{EE90AF64-597B-4B9A-90DA-B61FEF7B3298}">
      <dgm:prSet/>
      <dgm:spPr/>
      <dgm:t>
        <a:bodyPr/>
        <a:lstStyle/>
        <a:p>
          <a:endParaRPr lang="en-US"/>
        </a:p>
      </dgm:t>
    </dgm:pt>
    <dgm:pt modelId="{A6C7FA15-E9EC-465E-A831-D76AF1A35C4E}" type="pres">
      <dgm:prSet presAssocID="{8AE1ADD5-A214-41C9-8365-8120DB367E9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835C35-5C3D-4BDF-8360-1520A1971CFC}" type="pres">
      <dgm:prSet presAssocID="{8AE1ADD5-A214-41C9-8365-8120DB367E9A}" presName="hierFlow" presStyleCnt="0"/>
      <dgm:spPr/>
    </dgm:pt>
    <dgm:pt modelId="{3E449E7F-4055-40E8-89E5-4F138DF3DC2E}" type="pres">
      <dgm:prSet presAssocID="{8AE1ADD5-A214-41C9-8365-8120DB367E9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FD769B6-AFD5-417B-9203-11EDAD5AE8FD}" type="pres">
      <dgm:prSet presAssocID="{943DB5D0-16A9-4800-82A5-68047DF8C22D}" presName="Name14" presStyleCnt="0"/>
      <dgm:spPr/>
    </dgm:pt>
    <dgm:pt modelId="{F8E3230D-6DF8-441F-A0CD-A49C8831E9F0}" type="pres">
      <dgm:prSet presAssocID="{943DB5D0-16A9-4800-82A5-68047DF8C22D}" presName="level1Shape" presStyleLbl="node0" presStyleIdx="0" presStyleCnt="1" custScaleX="159399" custScaleY="25519" custLinFactNeighborX="1359" custLinFactNeighborY="-38221">
        <dgm:presLayoutVars>
          <dgm:chPref val="3"/>
        </dgm:presLayoutVars>
      </dgm:prSet>
      <dgm:spPr/>
    </dgm:pt>
    <dgm:pt modelId="{4BF0A091-03AE-46BE-82B3-EDA727F6DE8C}" type="pres">
      <dgm:prSet presAssocID="{943DB5D0-16A9-4800-82A5-68047DF8C22D}" presName="hierChild2" presStyleCnt="0"/>
      <dgm:spPr/>
    </dgm:pt>
    <dgm:pt modelId="{ADA7D156-46D6-468A-9F43-68F4B16660ED}" type="pres">
      <dgm:prSet presAssocID="{59381FC4-D289-4571-AF79-90E25602D843}" presName="Name19" presStyleLbl="parChTrans1D2" presStyleIdx="0" presStyleCnt="2"/>
      <dgm:spPr/>
    </dgm:pt>
    <dgm:pt modelId="{FF4D9AF7-320B-4DD8-AF79-BFAAD65CAB0F}" type="pres">
      <dgm:prSet presAssocID="{B6B9E209-0520-4427-B36C-386BEEE57C2B}" presName="Name21" presStyleCnt="0"/>
      <dgm:spPr/>
    </dgm:pt>
    <dgm:pt modelId="{B3E6219A-2492-4AD4-ACA3-98E7FD883E5B}" type="pres">
      <dgm:prSet presAssocID="{B6B9E209-0520-4427-B36C-386BEEE57C2B}" presName="level2Shape" presStyleLbl="node2" presStyleIdx="0" presStyleCnt="2" custScaleX="75546" custScaleY="38887" custLinFactNeighborX="-6970" custLinFactNeighborY="-56747"/>
      <dgm:spPr/>
    </dgm:pt>
    <dgm:pt modelId="{E52C1F8D-3F71-4994-A3CC-420A5C3F36F3}" type="pres">
      <dgm:prSet presAssocID="{B6B9E209-0520-4427-B36C-386BEEE57C2B}" presName="hierChild3" presStyleCnt="0"/>
      <dgm:spPr/>
    </dgm:pt>
    <dgm:pt modelId="{A266315E-5CFB-430B-B11F-F450136C5A54}" type="pres">
      <dgm:prSet presAssocID="{F74CBEF1-DBA2-49A3-9FB7-1399E3742045}" presName="Name19" presStyleLbl="parChTrans1D2" presStyleIdx="1" presStyleCnt="2"/>
      <dgm:spPr/>
    </dgm:pt>
    <dgm:pt modelId="{69F721DC-DFFD-48C8-974B-C203635B002C}" type="pres">
      <dgm:prSet presAssocID="{619A1F4B-17BB-4511-B034-5083D9598927}" presName="Name21" presStyleCnt="0"/>
      <dgm:spPr/>
    </dgm:pt>
    <dgm:pt modelId="{B2E81D17-D987-4D48-B4D6-F2F69F8AF052}" type="pres">
      <dgm:prSet presAssocID="{619A1F4B-17BB-4511-B034-5083D9598927}" presName="level2Shape" presStyleLbl="node2" presStyleIdx="1" presStyleCnt="2" custScaleX="74844" custScaleY="37495" custLinFactNeighborX="6935" custLinFactNeighborY="-56747"/>
      <dgm:spPr/>
    </dgm:pt>
    <dgm:pt modelId="{6417DD05-AF49-4FDD-B9EB-837A5F29594A}" type="pres">
      <dgm:prSet presAssocID="{619A1F4B-17BB-4511-B034-5083D9598927}" presName="hierChild3" presStyleCnt="0"/>
      <dgm:spPr/>
    </dgm:pt>
    <dgm:pt modelId="{F7EF25DA-0C84-43E0-9009-6135C88DD137}" type="pres">
      <dgm:prSet presAssocID="{8AE1ADD5-A214-41C9-8365-8120DB367E9A}" presName="bgShapesFlow" presStyleCnt="0"/>
      <dgm:spPr/>
    </dgm:pt>
  </dgm:ptLst>
  <dgm:cxnLst>
    <dgm:cxn modelId="{EB39C917-1EB3-4C85-8F78-DE6B79E590AE}" type="presOf" srcId="{59381FC4-D289-4571-AF79-90E25602D843}" destId="{ADA7D156-46D6-468A-9F43-68F4B16660ED}" srcOrd="0" destOrd="0" presId="urn:microsoft.com/office/officeart/2005/8/layout/hierarchy6"/>
    <dgm:cxn modelId="{C3064C3E-ED2A-44A7-B45F-901C2C57DB64}" srcId="{943DB5D0-16A9-4800-82A5-68047DF8C22D}" destId="{B6B9E209-0520-4427-B36C-386BEEE57C2B}" srcOrd="0" destOrd="0" parTransId="{59381FC4-D289-4571-AF79-90E25602D843}" sibTransId="{ED639FAA-C8A4-45DD-8BFE-C48B450D0E5A}"/>
    <dgm:cxn modelId="{755D7D61-C739-4604-ABA2-6E011E8701FC}" srcId="{8AE1ADD5-A214-41C9-8365-8120DB367E9A}" destId="{943DB5D0-16A9-4800-82A5-68047DF8C22D}" srcOrd="0" destOrd="0" parTransId="{82F076E7-1C02-4F29-BB65-0CF593514D9A}" sibTransId="{5548DA64-0D12-47E6-B369-127051F1FE20}"/>
    <dgm:cxn modelId="{EE90AF64-597B-4B9A-90DA-B61FEF7B3298}" srcId="{943DB5D0-16A9-4800-82A5-68047DF8C22D}" destId="{619A1F4B-17BB-4511-B034-5083D9598927}" srcOrd="1" destOrd="0" parTransId="{F74CBEF1-DBA2-49A3-9FB7-1399E3742045}" sibTransId="{F5AB13AC-3175-4852-A5D2-FE5BAE325B3F}"/>
    <dgm:cxn modelId="{71B26059-D3AA-4C3E-AB41-EBF0DE7D6C00}" type="presOf" srcId="{8AE1ADD5-A214-41C9-8365-8120DB367E9A}" destId="{A6C7FA15-E9EC-465E-A831-D76AF1A35C4E}" srcOrd="0" destOrd="0" presId="urn:microsoft.com/office/officeart/2005/8/layout/hierarchy6"/>
    <dgm:cxn modelId="{140B288D-DB8D-4647-9228-226D9A6CFDB5}" type="presOf" srcId="{F74CBEF1-DBA2-49A3-9FB7-1399E3742045}" destId="{A266315E-5CFB-430B-B11F-F450136C5A54}" srcOrd="0" destOrd="0" presId="urn:microsoft.com/office/officeart/2005/8/layout/hierarchy6"/>
    <dgm:cxn modelId="{8A3E85A7-0015-4578-964A-C2F3ACAC0B6E}" type="presOf" srcId="{B6B9E209-0520-4427-B36C-386BEEE57C2B}" destId="{B3E6219A-2492-4AD4-ACA3-98E7FD883E5B}" srcOrd="0" destOrd="0" presId="urn:microsoft.com/office/officeart/2005/8/layout/hierarchy6"/>
    <dgm:cxn modelId="{DF1F95E5-56D2-42CF-B0EA-0FBA00DF3C7F}" type="presOf" srcId="{619A1F4B-17BB-4511-B034-5083D9598927}" destId="{B2E81D17-D987-4D48-B4D6-F2F69F8AF052}" srcOrd="0" destOrd="0" presId="urn:microsoft.com/office/officeart/2005/8/layout/hierarchy6"/>
    <dgm:cxn modelId="{F89C0AF0-AC91-4C41-862A-332E08CC0DA9}" type="presOf" srcId="{943DB5D0-16A9-4800-82A5-68047DF8C22D}" destId="{F8E3230D-6DF8-441F-A0CD-A49C8831E9F0}" srcOrd="0" destOrd="0" presId="urn:microsoft.com/office/officeart/2005/8/layout/hierarchy6"/>
    <dgm:cxn modelId="{1114540C-CFF2-4B4F-BF7B-5F61ECB8DA33}" type="presParOf" srcId="{A6C7FA15-E9EC-465E-A831-D76AF1A35C4E}" destId="{08835C35-5C3D-4BDF-8360-1520A1971CFC}" srcOrd="0" destOrd="0" presId="urn:microsoft.com/office/officeart/2005/8/layout/hierarchy6"/>
    <dgm:cxn modelId="{00045FF7-7853-4FA7-BFB9-798BC2F58279}" type="presParOf" srcId="{08835C35-5C3D-4BDF-8360-1520A1971CFC}" destId="{3E449E7F-4055-40E8-89E5-4F138DF3DC2E}" srcOrd="0" destOrd="0" presId="urn:microsoft.com/office/officeart/2005/8/layout/hierarchy6"/>
    <dgm:cxn modelId="{ACDBC5E6-148F-4EF0-908F-AAC1F02FD4A1}" type="presParOf" srcId="{3E449E7F-4055-40E8-89E5-4F138DF3DC2E}" destId="{BFD769B6-AFD5-417B-9203-11EDAD5AE8FD}" srcOrd="0" destOrd="0" presId="urn:microsoft.com/office/officeart/2005/8/layout/hierarchy6"/>
    <dgm:cxn modelId="{4FD67EE5-C236-4968-966C-059906A405CD}" type="presParOf" srcId="{BFD769B6-AFD5-417B-9203-11EDAD5AE8FD}" destId="{F8E3230D-6DF8-441F-A0CD-A49C8831E9F0}" srcOrd="0" destOrd="0" presId="urn:microsoft.com/office/officeart/2005/8/layout/hierarchy6"/>
    <dgm:cxn modelId="{4BF9A9A3-98C8-4E76-A868-7E58ADBB6160}" type="presParOf" srcId="{BFD769B6-AFD5-417B-9203-11EDAD5AE8FD}" destId="{4BF0A091-03AE-46BE-82B3-EDA727F6DE8C}" srcOrd="1" destOrd="0" presId="urn:microsoft.com/office/officeart/2005/8/layout/hierarchy6"/>
    <dgm:cxn modelId="{110BC184-B2CF-4719-A724-91CCF9EAE9E2}" type="presParOf" srcId="{4BF0A091-03AE-46BE-82B3-EDA727F6DE8C}" destId="{ADA7D156-46D6-468A-9F43-68F4B16660ED}" srcOrd="0" destOrd="0" presId="urn:microsoft.com/office/officeart/2005/8/layout/hierarchy6"/>
    <dgm:cxn modelId="{7F9D88BE-08F7-4EDD-B6E7-7A754CC1F395}" type="presParOf" srcId="{4BF0A091-03AE-46BE-82B3-EDA727F6DE8C}" destId="{FF4D9AF7-320B-4DD8-AF79-BFAAD65CAB0F}" srcOrd="1" destOrd="0" presId="urn:microsoft.com/office/officeart/2005/8/layout/hierarchy6"/>
    <dgm:cxn modelId="{DABDCC44-9F85-44C9-8D51-65DA130DAFEE}" type="presParOf" srcId="{FF4D9AF7-320B-4DD8-AF79-BFAAD65CAB0F}" destId="{B3E6219A-2492-4AD4-ACA3-98E7FD883E5B}" srcOrd="0" destOrd="0" presId="urn:microsoft.com/office/officeart/2005/8/layout/hierarchy6"/>
    <dgm:cxn modelId="{55FDC8C7-65EB-465F-B2EC-FFAE122D901C}" type="presParOf" srcId="{FF4D9AF7-320B-4DD8-AF79-BFAAD65CAB0F}" destId="{E52C1F8D-3F71-4994-A3CC-420A5C3F36F3}" srcOrd="1" destOrd="0" presId="urn:microsoft.com/office/officeart/2005/8/layout/hierarchy6"/>
    <dgm:cxn modelId="{8EA15B5B-7A0E-4F94-B584-9B035C914275}" type="presParOf" srcId="{4BF0A091-03AE-46BE-82B3-EDA727F6DE8C}" destId="{A266315E-5CFB-430B-B11F-F450136C5A54}" srcOrd="2" destOrd="0" presId="urn:microsoft.com/office/officeart/2005/8/layout/hierarchy6"/>
    <dgm:cxn modelId="{80EBC7D7-0196-498D-9CF8-9EC479B36B2B}" type="presParOf" srcId="{4BF0A091-03AE-46BE-82B3-EDA727F6DE8C}" destId="{69F721DC-DFFD-48C8-974B-C203635B002C}" srcOrd="3" destOrd="0" presId="urn:microsoft.com/office/officeart/2005/8/layout/hierarchy6"/>
    <dgm:cxn modelId="{287512D1-0248-4B1F-854F-BB02D1CBA152}" type="presParOf" srcId="{69F721DC-DFFD-48C8-974B-C203635B002C}" destId="{B2E81D17-D987-4D48-B4D6-F2F69F8AF052}" srcOrd="0" destOrd="0" presId="urn:microsoft.com/office/officeart/2005/8/layout/hierarchy6"/>
    <dgm:cxn modelId="{B9DCB43F-DB6C-4DE1-A46C-9D73AAE79506}" type="presParOf" srcId="{69F721DC-DFFD-48C8-974B-C203635B002C}" destId="{6417DD05-AF49-4FDD-B9EB-837A5F29594A}" srcOrd="1" destOrd="0" presId="urn:microsoft.com/office/officeart/2005/8/layout/hierarchy6"/>
    <dgm:cxn modelId="{A2E4B395-1225-4A65-A057-8DF747387646}" type="presParOf" srcId="{A6C7FA15-E9EC-465E-A831-D76AF1A35C4E}" destId="{F7EF25DA-0C84-43E0-9009-6135C88DD13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08BC2-06B6-4603-9C07-7808DBD6DC4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526762-EB7B-47E4-B5A9-3905FA85F88C}">
      <dgm:prSet phldrT="[Text]" custT="1"/>
      <dgm:spPr/>
      <dgm:t>
        <a:bodyPr/>
        <a:lstStyle/>
        <a:p>
          <a:r>
            <a:rPr lang="en-US" altLang="en-US" sz="3200" dirty="0">
              <a:solidFill>
                <a:schemeClr val="tx1"/>
              </a:solidFill>
            </a:rPr>
            <a:t>Autonomic Receptors</a:t>
          </a:r>
          <a:endParaRPr lang="en-US" sz="3200" dirty="0">
            <a:solidFill>
              <a:schemeClr val="tx1"/>
            </a:solidFill>
          </a:endParaRPr>
        </a:p>
      </dgm:t>
    </dgm:pt>
    <dgm:pt modelId="{752DF10E-BD06-4D19-96C8-C65A3493486F}" type="parTrans" cxnId="{0F07AAA6-029F-4059-B8F3-0466D191A7C2}">
      <dgm:prSet/>
      <dgm:spPr/>
      <dgm:t>
        <a:bodyPr/>
        <a:lstStyle/>
        <a:p>
          <a:endParaRPr lang="en-US"/>
        </a:p>
      </dgm:t>
    </dgm:pt>
    <dgm:pt modelId="{46B2E2F9-4F80-47D8-8FA9-FD4560DBB8B0}" type="sibTrans" cxnId="{0F07AAA6-029F-4059-B8F3-0466D191A7C2}">
      <dgm:prSet/>
      <dgm:spPr/>
      <dgm:t>
        <a:bodyPr/>
        <a:lstStyle/>
        <a:p>
          <a:endParaRPr lang="en-US"/>
        </a:p>
      </dgm:t>
    </dgm:pt>
    <dgm:pt modelId="{3891B80B-44DD-4988-9B7F-4C061B0F433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b="1" dirty="0">
              <a:solidFill>
                <a:srgbClr val="0070C0"/>
              </a:solidFill>
            </a:rPr>
            <a:t>Adrenoreceptors</a:t>
          </a:r>
          <a:r>
            <a:rPr lang="en-US" altLang="en-US" b="1" dirty="0"/>
            <a:t> </a:t>
          </a:r>
          <a:r>
            <a:rPr lang="en-US" altLang="en-US" b="1" dirty="0">
              <a:solidFill>
                <a:srgbClr val="7030A0"/>
              </a:solidFill>
            </a:rPr>
            <a:t>(Adrenergic neurons)</a:t>
          </a:r>
          <a:endParaRPr lang="en-US" dirty="0">
            <a:solidFill>
              <a:srgbClr val="7030A0"/>
            </a:solidFill>
          </a:endParaRPr>
        </a:p>
      </dgm:t>
    </dgm:pt>
    <dgm:pt modelId="{27FAD18C-20D2-4978-ADED-607B1E7B7C56}" type="parTrans" cxnId="{7D9ADD61-1D80-4819-9655-8AFB6F139831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4B5A683-0123-47FD-B566-328D0CF1081C}" type="sibTrans" cxnId="{7D9ADD61-1D80-4819-9655-8AFB6F139831}">
      <dgm:prSet/>
      <dgm:spPr/>
      <dgm:t>
        <a:bodyPr/>
        <a:lstStyle/>
        <a:p>
          <a:endParaRPr lang="en-US"/>
        </a:p>
      </dgm:t>
    </dgm:pt>
    <dgm:pt modelId="{7E465ABB-4076-48DA-93B2-76AD11E9446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b="1" dirty="0" err="1">
              <a:solidFill>
                <a:srgbClr val="0070C0"/>
              </a:solidFill>
            </a:rPr>
            <a:t>Cholinoreceptors</a:t>
          </a:r>
          <a:r>
            <a:rPr lang="en-US" altLang="en-US" b="1" dirty="0"/>
            <a:t> </a:t>
          </a:r>
          <a:r>
            <a:rPr lang="en-US" altLang="en-US" b="1" dirty="0">
              <a:solidFill>
                <a:srgbClr val="7030A0"/>
              </a:solidFill>
            </a:rPr>
            <a:t>(Cholinergic neurons)</a:t>
          </a:r>
          <a:endParaRPr lang="en-US" dirty="0"/>
        </a:p>
      </dgm:t>
    </dgm:pt>
    <dgm:pt modelId="{1EA0F8FC-250C-4FC2-94D3-1593760AD085}" type="parTrans" cxnId="{C91C7F9B-B33D-46BA-85A9-7962B688B071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5C1C276-FEB1-4FD7-BD89-2C5F40721245}" type="sibTrans" cxnId="{C91C7F9B-B33D-46BA-85A9-7962B688B071}">
      <dgm:prSet/>
      <dgm:spPr/>
      <dgm:t>
        <a:bodyPr/>
        <a:lstStyle/>
        <a:p>
          <a:endParaRPr lang="en-US"/>
        </a:p>
      </dgm:t>
    </dgm:pt>
    <dgm:pt modelId="{88A49386-D257-497B-A7D5-0D3DC5071223}" type="pres">
      <dgm:prSet presAssocID="{46808BC2-06B6-4603-9C07-7808DBD6DC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CF4EB6-8269-48EF-8D9F-8D2BE2419A3D}" type="pres">
      <dgm:prSet presAssocID="{85526762-EB7B-47E4-B5A9-3905FA85F88C}" presName="hierRoot1" presStyleCnt="0">
        <dgm:presLayoutVars>
          <dgm:hierBranch val="init"/>
        </dgm:presLayoutVars>
      </dgm:prSet>
      <dgm:spPr/>
    </dgm:pt>
    <dgm:pt modelId="{5B4FAF12-EF9D-4905-B16B-47A09623AF51}" type="pres">
      <dgm:prSet presAssocID="{85526762-EB7B-47E4-B5A9-3905FA85F88C}" presName="rootComposite1" presStyleCnt="0"/>
      <dgm:spPr/>
    </dgm:pt>
    <dgm:pt modelId="{891E64CE-0430-4B87-A10D-7BA54242F699}" type="pres">
      <dgm:prSet presAssocID="{85526762-EB7B-47E4-B5A9-3905FA85F88C}" presName="rootText1" presStyleLbl="node0" presStyleIdx="0" presStyleCnt="1" custScaleX="472457" custScaleY="121316" custLinFactNeighborX="483" custLinFactNeighborY="-89086">
        <dgm:presLayoutVars>
          <dgm:chPref val="3"/>
        </dgm:presLayoutVars>
      </dgm:prSet>
      <dgm:spPr/>
    </dgm:pt>
    <dgm:pt modelId="{8AA7D00C-41DA-4411-8E58-EAD2FC14028E}" type="pres">
      <dgm:prSet presAssocID="{85526762-EB7B-47E4-B5A9-3905FA85F88C}" presName="rootConnector1" presStyleLbl="node1" presStyleIdx="0" presStyleCnt="0"/>
      <dgm:spPr/>
    </dgm:pt>
    <dgm:pt modelId="{6DF7EC8C-78BD-4159-8F2D-8690765036A1}" type="pres">
      <dgm:prSet presAssocID="{85526762-EB7B-47E4-B5A9-3905FA85F88C}" presName="hierChild2" presStyleCnt="0"/>
      <dgm:spPr/>
    </dgm:pt>
    <dgm:pt modelId="{795264E1-B840-40DD-9A2B-6FCB94CE714F}" type="pres">
      <dgm:prSet presAssocID="{27FAD18C-20D2-4978-ADED-607B1E7B7C56}" presName="Name37" presStyleLbl="parChTrans1D2" presStyleIdx="0" presStyleCnt="2"/>
      <dgm:spPr/>
    </dgm:pt>
    <dgm:pt modelId="{17103C55-284E-49A7-AC1C-01A26A70B6C5}" type="pres">
      <dgm:prSet presAssocID="{3891B80B-44DD-4988-9B7F-4C061B0F4335}" presName="hierRoot2" presStyleCnt="0">
        <dgm:presLayoutVars>
          <dgm:hierBranch val="init"/>
        </dgm:presLayoutVars>
      </dgm:prSet>
      <dgm:spPr/>
    </dgm:pt>
    <dgm:pt modelId="{BDE03638-7DBC-4759-AA8B-FFA5BFFF0E0C}" type="pres">
      <dgm:prSet presAssocID="{3891B80B-44DD-4988-9B7F-4C061B0F4335}" presName="rootComposite" presStyleCnt="0"/>
      <dgm:spPr/>
    </dgm:pt>
    <dgm:pt modelId="{A54E3421-4598-4EE7-BA6D-277AE6835C4A}" type="pres">
      <dgm:prSet presAssocID="{3891B80B-44DD-4988-9B7F-4C061B0F4335}" presName="rootText" presStyleLbl="node2" presStyleIdx="0" presStyleCnt="2" custScaleX="235589" custScaleY="129204" custLinFactNeighborX="2400" custLinFactNeighborY="-7877">
        <dgm:presLayoutVars>
          <dgm:chPref val="3"/>
        </dgm:presLayoutVars>
      </dgm:prSet>
      <dgm:spPr/>
    </dgm:pt>
    <dgm:pt modelId="{6BA6ED42-7670-44CB-BB0F-5AF519C2CA69}" type="pres">
      <dgm:prSet presAssocID="{3891B80B-44DD-4988-9B7F-4C061B0F4335}" presName="rootConnector" presStyleLbl="node2" presStyleIdx="0" presStyleCnt="2"/>
      <dgm:spPr/>
    </dgm:pt>
    <dgm:pt modelId="{7F0F4D87-A8C7-4B6D-BDE1-C867E09758BC}" type="pres">
      <dgm:prSet presAssocID="{3891B80B-44DD-4988-9B7F-4C061B0F4335}" presName="hierChild4" presStyleCnt="0"/>
      <dgm:spPr/>
    </dgm:pt>
    <dgm:pt modelId="{F1F6BF62-F721-4804-AB6E-8E9E8D80E3B0}" type="pres">
      <dgm:prSet presAssocID="{3891B80B-44DD-4988-9B7F-4C061B0F4335}" presName="hierChild5" presStyleCnt="0"/>
      <dgm:spPr/>
    </dgm:pt>
    <dgm:pt modelId="{49547030-F6B2-480B-8140-AC43877EF5DB}" type="pres">
      <dgm:prSet presAssocID="{1EA0F8FC-250C-4FC2-94D3-1593760AD085}" presName="Name37" presStyleLbl="parChTrans1D2" presStyleIdx="1" presStyleCnt="2"/>
      <dgm:spPr/>
    </dgm:pt>
    <dgm:pt modelId="{1CFFCD4D-2EC9-4D37-9052-2681FC82A768}" type="pres">
      <dgm:prSet presAssocID="{7E465ABB-4076-48DA-93B2-76AD11E94465}" presName="hierRoot2" presStyleCnt="0">
        <dgm:presLayoutVars>
          <dgm:hierBranch val="init"/>
        </dgm:presLayoutVars>
      </dgm:prSet>
      <dgm:spPr/>
    </dgm:pt>
    <dgm:pt modelId="{11DA29E2-2B53-4F13-97C7-A76C18645A98}" type="pres">
      <dgm:prSet presAssocID="{7E465ABB-4076-48DA-93B2-76AD11E94465}" presName="rootComposite" presStyleCnt="0"/>
      <dgm:spPr/>
    </dgm:pt>
    <dgm:pt modelId="{125B0E0B-A614-4A89-9C33-30EB5A9A3551}" type="pres">
      <dgm:prSet presAssocID="{7E465ABB-4076-48DA-93B2-76AD11E94465}" presName="rootText" presStyleLbl="node2" presStyleIdx="1" presStyleCnt="2" custScaleX="233289" custScaleY="125043" custLinFactNeighborX="-6006" custLinFactNeighborY="-7876">
        <dgm:presLayoutVars>
          <dgm:chPref val="3"/>
        </dgm:presLayoutVars>
      </dgm:prSet>
      <dgm:spPr/>
    </dgm:pt>
    <dgm:pt modelId="{BE58B64E-21F9-43AA-89EA-AC773D78E201}" type="pres">
      <dgm:prSet presAssocID="{7E465ABB-4076-48DA-93B2-76AD11E94465}" presName="rootConnector" presStyleLbl="node2" presStyleIdx="1" presStyleCnt="2"/>
      <dgm:spPr/>
    </dgm:pt>
    <dgm:pt modelId="{CAE0EFEA-9949-4CA4-86E0-9706710AEA41}" type="pres">
      <dgm:prSet presAssocID="{7E465ABB-4076-48DA-93B2-76AD11E94465}" presName="hierChild4" presStyleCnt="0"/>
      <dgm:spPr/>
    </dgm:pt>
    <dgm:pt modelId="{7F28A547-0629-40DF-B6D8-31E44A27FECA}" type="pres">
      <dgm:prSet presAssocID="{7E465ABB-4076-48DA-93B2-76AD11E94465}" presName="hierChild5" presStyleCnt="0"/>
      <dgm:spPr/>
    </dgm:pt>
    <dgm:pt modelId="{4F70ECB5-71E9-43F4-8260-6484394DE24A}" type="pres">
      <dgm:prSet presAssocID="{85526762-EB7B-47E4-B5A9-3905FA85F88C}" presName="hierChild3" presStyleCnt="0"/>
      <dgm:spPr/>
    </dgm:pt>
  </dgm:ptLst>
  <dgm:cxnLst>
    <dgm:cxn modelId="{756DBA14-E94D-41A4-AFDD-9728D6AA0EFB}" type="presOf" srcId="{1EA0F8FC-250C-4FC2-94D3-1593760AD085}" destId="{49547030-F6B2-480B-8140-AC43877EF5DB}" srcOrd="0" destOrd="0" presId="urn:microsoft.com/office/officeart/2005/8/layout/orgChart1"/>
    <dgm:cxn modelId="{FA581220-0DFD-4116-BC1B-38F8B7AD4D26}" type="presOf" srcId="{27FAD18C-20D2-4978-ADED-607B1E7B7C56}" destId="{795264E1-B840-40DD-9A2B-6FCB94CE714F}" srcOrd="0" destOrd="0" presId="urn:microsoft.com/office/officeart/2005/8/layout/orgChart1"/>
    <dgm:cxn modelId="{CCAB1428-92B6-4559-9D0E-4C1C63FA1A17}" type="presOf" srcId="{3891B80B-44DD-4988-9B7F-4C061B0F4335}" destId="{6BA6ED42-7670-44CB-BB0F-5AF519C2CA69}" srcOrd="1" destOrd="0" presId="urn:microsoft.com/office/officeart/2005/8/layout/orgChart1"/>
    <dgm:cxn modelId="{9D21253D-A8DC-4D53-B7CD-1A17EDFDEE0B}" type="presOf" srcId="{7E465ABB-4076-48DA-93B2-76AD11E94465}" destId="{125B0E0B-A614-4A89-9C33-30EB5A9A3551}" srcOrd="0" destOrd="0" presId="urn:microsoft.com/office/officeart/2005/8/layout/orgChart1"/>
    <dgm:cxn modelId="{7D9ADD61-1D80-4819-9655-8AFB6F139831}" srcId="{85526762-EB7B-47E4-B5A9-3905FA85F88C}" destId="{3891B80B-44DD-4988-9B7F-4C061B0F4335}" srcOrd="0" destOrd="0" parTransId="{27FAD18C-20D2-4978-ADED-607B1E7B7C56}" sibTransId="{24B5A683-0123-47FD-B566-328D0CF1081C}"/>
    <dgm:cxn modelId="{084F5D80-0B87-44AB-B074-09D9538077B3}" type="presOf" srcId="{46808BC2-06B6-4603-9C07-7808DBD6DC49}" destId="{88A49386-D257-497B-A7D5-0D3DC5071223}" srcOrd="0" destOrd="0" presId="urn:microsoft.com/office/officeart/2005/8/layout/orgChart1"/>
    <dgm:cxn modelId="{9C16B184-E26C-4557-A958-929F1A24C062}" type="presOf" srcId="{85526762-EB7B-47E4-B5A9-3905FA85F88C}" destId="{891E64CE-0430-4B87-A10D-7BA54242F699}" srcOrd="0" destOrd="0" presId="urn:microsoft.com/office/officeart/2005/8/layout/orgChart1"/>
    <dgm:cxn modelId="{7F36DD87-64E4-4F65-84D5-DA806AE09AEA}" type="presOf" srcId="{3891B80B-44DD-4988-9B7F-4C061B0F4335}" destId="{A54E3421-4598-4EE7-BA6D-277AE6835C4A}" srcOrd="0" destOrd="0" presId="urn:microsoft.com/office/officeart/2005/8/layout/orgChart1"/>
    <dgm:cxn modelId="{C91C7F9B-B33D-46BA-85A9-7962B688B071}" srcId="{85526762-EB7B-47E4-B5A9-3905FA85F88C}" destId="{7E465ABB-4076-48DA-93B2-76AD11E94465}" srcOrd="1" destOrd="0" parTransId="{1EA0F8FC-250C-4FC2-94D3-1593760AD085}" sibTransId="{D5C1C276-FEB1-4FD7-BD89-2C5F40721245}"/>
    <dgm:cxn modelId="{0F07AAA6-029F-4059-B8F3-0466D191A7C2}" srcId="{46808BC2-06B6-4603-9C07-7808DBD6DC49}" destId="{85526762-EB7B-47E4-B5A9-3905FA85F88C}" srcOrd="0" destOrd="0" parTransId="{752DF10E-BD06-4D19-96C8-C65A3493486F}" sibTransId="{46B2E2F9-4F80-47D8-8FA9-FD4560DBB8B0}"/>
    <dgm:cxn modelId="{768CC9AD-6244-4F95-98AE-5E8E3C4AD9E4}" type="presOf" srcId="{85526762-EB7B-47E4-B5A9-3905FA85F88C}" destId="{8AA7D00C-41DA-4411-8E58-EAD2FC14028E}" srcOrd="1" destOrd="0" presId="urn:microsoft.com/office/officeart/2005/8/layout/orgChart1"/>
    <dgm:cxn modelId="{FD40B5D5-5196-4F66-A110-3DD9905C96BA}" type="presOf" srcId="{7E465ABB-4076-48DA-93B2-76AD11E94465}" destId="{BE58B64E-21F9-43AA-89EA-AC773D78E201}" srcOrd="1" destOrd="0" presId="urn:microsoft.com/office/officeart/2005/8/layout/orgChart1"/>
    <dgm:cxn modelId="{378DB379-4DBB-4AFD-8666-DF4C07E40430}" type="presParOf" srcId="{88A49386-D257-497B-A7D5-0D3DC5071223}" destId="{D3CF4EB6-8269-48EF-8D9F-8D2BE2419A3D}" srcOrd="0" destOrd="0" presId="urn:microsoft.com/office/officeart/2005/8/layout/orgChart1"/>
    <dgm:cxn modelId="{F74975F7-D2FF-4714-8BDC-261738B77324}" type="presParOf" srcId="{D3CF4EB6-8269-48EF-8D9F-8D2BE2419A3D}" destId="{5B4FAF12-EF9D-4905-B16B-47A09623AF51}" srcOrd="0" destOrd="0" presId="urn:microsoft.com/office/officeart/2005/8/layout/orgChart1"/>
    <dgm:cxn modelId="{7FD24E5F-4DFE-4B7D-AD40-B5E0D9F22FDF}" type="presParOf" srcId="{5B4FAF12-EF9D-4905-B16B-47A09623AF51}" destId="{891E64CE-0430-4B87-A10D-7BA54242F699}" srcOrd="0" destOrd="0" presId="urn:microsoft.com/office/officeart/2005/8/layout/orgChart1"/>
    <dgm:cxn modelId="{B1ED047C-E6B6-45A0-8DBA-DA59E63B6C9F}" type="presParOf" srcId="{5B4FAF12-EF9D-4905-B16B-47A09623AF51}" destId="{8AA7D00C-41DA-4411-8E58-EAD2FC14028E}" srcOrd="1" destOrd="0" presId="urn:microsoft.com/office/officeart/2005/8/layout/orgChart1"/>
    <dgm:cxn modelId="{789E997B-E58C-4F02-A454-6E99C5C0579C}" type="presParOf" srcId="{D3CF4EB6-8269-48EF-8D9F-8D2BE2419A3D}" destId="{6DF7EC8C-78BD-4159-8F2D-8690765036A1}" srcOrd="1" destOrd="0" presId="urn:microsoft.com/office/officeart/2005/8/layout/orgChart1"/>
    <dgm:cxn modelId="{513D5EF9-679D-422B-AF73-E535F7FCDA73}" type="presParOf" srcId="{6DF7EC8C-78BD-4159-8F2D-8690765036A1}" destId="{795264E1-B840-40DD-9A2B-6FCB94CE714F}" srcOrd="0" destOrd="0" presId="urn:microsoft.com/office/officeart/2005/8/layout/orgChart1"/>
    <dgm:cxn modelId="{AD367C10-47A2-4F02-B06F-DB64A1EF2F6F}" type="presParOf" srcId="{6DF7EC8C-78BD-4159-8F2D-8690765036A1}" destId="{17103C55-284E-49A7-AC1C-01A26A70B6C5}" srcOrd="1" destOrd="0" presId="urn:microsoft.com/office/officeart/2005/8/layout/orgChart1"/>
    <dgm:cxn modelId="{AB0D3D47-1B1B-42FA-B08A-85086EE367E3}" type="presParOf" srcId="{17103C55-284E-49A7-AC1C-01A26A70B6C5}" destId="{BDE03638-7DBC-4759-AA8B-FFA5BFFF0E0C}" srcOrd="0" destOrd="0" presId="urn:microsoft.com/office/officeart/2005/8/layout/orgChart1"/>
    <dgm:cxn modelId="{7041E2F2-86B4-46D2-BBC9-CA124EDBA827}" type="presParOf" srcId="{BDE03638-7DBC-4759-AA8B-FFA5BFFF0E0C}" destId="{A54E3421-4598-4EE7-BA6D-277AE6835C4A}" srcOrd="0" destOrd="0" presId="urn:microsoft.com/office/officeart/2005/8/layout/orgChart1"/>
    <dgm:cxn modelId="{ED491EDA-642E-4A70-97F6-033D0255B66F}" type="presParOf" srcId="{BDE03638-7DBC-4759-AA8B-FFA5BFFF0E0C}" destId="{6BA6ED42-7670-44CB-BB0F-5AF519C2CA69}" srcOrd="1" destOrd="0" presId="urn:microsoft.com/office/officeart/2005/8/layout/orgChart1"/>
    <dgm:cxn modelId="{68A46756-D06E-41B8-987E-949A9A067D64}" type="presParOf" srcId="{17103C55-284E-49A7-AC1C-01A26A70B6C5}" destId="{7F0F4D87-A8C7-4B6D-BDE1-C867E09758BC}" srcOrd="1" destOrd="0" presId="urn:microsoft.com/office/officeart/2005/8/layout/orgChart1"/>
    <dgm:cxn modelId="{02FE8F95-5DEC-4637-9326-D4221E06F7DE}" type="presParOf" srcId="{17103C55-284E-49A7-AC1C-01A26A70B6C5}" destId="{F1F6BF62-F721-4804-AB6E-8E9E8D80E3B0}" srcOrd="2" destOrd="0" presId="urn:microsoft.com/office/officeart/2005/8/layout/orgChart1"/>
    <dgm:cxn modelId="{4E838F27-D0E4-4382-98FF-23B65B62F9F4}" type="presParOf" srcId="{6DF7EC8C-78BD-4159-8F2D-8690765036A1}" destId="{49547030-F6B2-480B-8140-AC43877EF5DB}" srcOrd="2" destOrd="0" presId="urn:microsoft.com/office/officeart/2005/8/layout/orgChart1"/>
    <dgm:cxn modelId="{1AFDC92F-DC5A-4B8A-AB78-89553E59F958}" type="presParOf" srcId="{6DF7EC8C-78BD-4159-8F2D-8690765036A1}" destId="{1CFFCD4D-2EC9-4D37-9052-2681FC82A768}" srcOrd="3" destOrd="0" presId="urn:microsoft.com/office/officeart/2005/8/layout/orgChart1"/>
    <dgm:cxn modelId="{989CA5BA-C39B-4124-BB40-4CACA8954ACE}" type="presParOf" srcId="{1CFFCD4D-2EC9-4D37-9052-2681FC82A768}" destId="{11DA29E2-2B53-4F13-97C7-A76C18645A98}" srcOrd="0" destOrd="0" presId="urn:microsoft.com/office/officeart/2005/8/layout/orgChart1"/>
    <dgm:cxn modelId="{078A9EC7-24D2-4603-AA16-C6F65852E988}" type="presParOf" srcId="{11DA29E2-2B53-4F13-97C7-A76C18645A98}" destId="{125B0E0B-A614-4A89-9C33-30EB5A9A3551}" srcOrd="0" destOrd="0" presId="urn:microsoft.com/office/officeart/2005/8/layout/orgChart1"/>
    <dgm:cxn modelId="{833FF237-E344-4B37-91DF-64FF483D2C8E}" type="presParOf" srcId="{11DA29E2-2B53-4F13-97C7-A76C18645A98}" destId="{BE58B64E-21F9-43AA-89EA-AC773D78E201}" srcOrd="1" destOrd="0" presId="urn:microsoft.com/office/officeart/2005/8/layout/orgChart1"/>
    <dgm:cxn modelId="{CD398FA5-EEAA-4C45-91E8-87EEC422FBBF}" type="presParOf" srcId="{1CFFCD4D-2EC9-4D37-9052-2681FC82A768}" destId="{CAE0EFEA-9949-4CA4-86E0-9706710AEA41}" srcOrd="1" destOrd="0" presId="urn:microsoft.com/office/officeart/2005/8/layout/orgChart1"/>
    <dgm:cxn modelId="{6E87A71D-B972-498D-A6EB-4F3B4A66024A}" type="presParOf" srcId="{1CFFCD4D-2EC9-4D37-9052-2681FC82A768}" destId="{7F28A547-0629-40DF-B6D8-31E44A27FECA}" srcOrd="2" destOrd="0" presId="urn:microsoft.com/office/officeart/2005/8/layout/orgChart1"/>
    <dgm:cxn modelId="{DBB69651-3B72-42FE-804A-B2A017F66760}" type="presParOf" srcId="{D3CF4EB6-8269-48EF-8D9F-8D2BE2419A3D}" destId="{4F70ECB5-71E9-43F4-8260-6484394DE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DDCB4-88C9-4974-B5D0-1BCD755C098A}">
      <dsp:nvSpPr>
        <dsp:cNvPr id="0" name=""/>
        <dsp:cNvSpPr/>
      </dsp:nvSpPr>
      <dsp:spPr>
        <a:xfrm>
          <a:off x="-3743952" y="-575127"/>
          <a:ext cx="4462622" cy="4462622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44774-D7B1-45C0-87B6-26FAC98FDC21}">
      <dsp:nvSpPr>
        <dsp:cNvPr id="0" name=""/>
        <dsp:cNvSpPr/>
      </dsp:nvSpPr>
      <dsp:spPr>
        <a:xfrm>
          <a:off x="269040" y="174429"/>
          <a:ext cx="4800212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Females &amp; Males Slides</a:t>
          </a:r>
          <a:endParaRPr lang="ar-SA" sz="2000" kern="1200" dirty="0"/>
        </a:p>
      </dsp:txBody>
      <dsp:txXfrm>
        <a:off x="269040" y="174429"/>
        <a:ext cx="4800212" cy="348726"/>
      </dsp:txXfrm>
    </dsp:sp>
    <dsp:sp modelId="{6F6CF8D5-2919-4826-A991-DCCC49B39F71}">
      <dsp:nvSpPr>
        <dsp:cNvPr id="0" name=""/>
        <dsp:cNvSpPr/>
      </dsp:nvSpPr>
      <dsp:spPr>
        <a:xfrm>
          <a:off x="51087" y="130838"/>
          <a:ext cx="435907" cy="435907"/>
        </a:xfrm>
        <a:prstGeom prst="ellipse">
          <a:avLst/>
        </a:prstGeom>
        <a:solidFill>
          <a:schemeClr val="tx1"/>
        </a:solidFill>
        <a:ln w="9525" cap="flat" cmpd="sng" algn="ctr">
          <a:solidFill>
            <a:schemeClr val="tx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D0F52C-1EA6-4F85-8633-E22426738ADE}">
      <dsp:nvSpPr>
        <dsp:cNvPr id="0" name=""/>
        <dsp:cNvSpPr/>
      </dsp:nvSpPr>
      <dsp:spPr>
        <a:xfrm>
          <a:off x="555892" y="697452"/>
          <a:ext cx="451336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Only Found in Males’ slides</a:t>
          </a:r>
          <a:endParaRPr lang="ar-SA" sz="2000" kern="1200" dirty="0"/>
        </a:p>
      </dsp:txBody>
      <dsp:txXfrm>
        <a:off x="555892" y="697452"/>
        <a:ext cx="4513361" cy="348726"/>
      </dsp:txXfrm>
    </dsp:sp>
    <dsp:sp modelId="{68431D73-2666-4AA1-AD1C-44CCB7B8A6CF}">
      <dsp:nvSpPr>
        <dsp:cNvPr id="0" name=""/>
        <dsp:cNvSpPr/>
      </dsp:nvSpPr>
      <dsp:spPr>
        <a:xfrm>
          <a:off x="337938" y="653861"/>
          <a:ext cx="435907" cy="435907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81F595-84BE-4842-A953-8C4D8B61BAFF}">
      <dsp:nvSpPr>
        <dsp:cNvPr id="0" name=""/>
        <dsp:cNvSpPr/>
      </dsp:nvSpPr>
      <dsp:spPr>
        <a:xfrm>
          <a:off x="687061" y="1220475"/>
          <a:ext cx="438219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Only Found in Females’ slides </a:t>
          </a:r>
          <a:endParaRPr lang="ar-SA" sz="2000" kern="1200" dirty="0"/>
        </a:p>
      </dsp:txBody>
      <dsp:txXfrm>
        <a:off x="687061" y="1220475"/>
        <a:ext cx="4382191" cy="348726"/>
      </dsp:txXfrm>
    </dsp:sp>
    <dsp:sp modelId="{458F0CD7-477E-48CF-951A-F0CB9C8A0AC6}">
      <dsp:nvSpPr>
        <dsp:cNvPr id="0" name=""/>
        <dsp:cNvSpPr/>
      </dsp:nvSpPr>
      <dsp:spPr>
        <a:xfrm>
          <a:off x="469107" y="1176884"/>
          <a:ext cx="435907" cy="435907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9D3E6A-AD93-4FEB-8C3B-B42EF10FA7D3}">
      <dsp:nvSpPr>
        <dsp:cNvPr id="0" name=""/>
        <dsp:cNvSpPr/>
      </dsp:nvSpPr>
      <dsp:spPr>
        <a:xfrm>
          <a:off x="687061" y="1743166"/>
          <a:ext cx="438219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Very Important Notes</a:t>
          </a:r>
          <a:endParaRPr lang="ar-SA" sz="2000" kern="1200" dirty="0"/>
        </a:p>
      </dsp:txBody>
      <dsp:txXfrm>
        <a:off x="687061" y="1743166"/>
        <a:ext cx="4382191" cy="348726"/>
      </dsp:txXfrm>
    </dsp:sp>
    <dsp:sp modelId="{48CDBD72-1C5C-4C83-AE68-828AC3E11B6D}">
      <dsp:nvSpPr>
        <dsp:cNvPr id="0" name=""/>
        <dsp:cNvSpPr/>
      </dsp:nvSpPr>
      <dsp:spPr>
        <a:xfrm>
          <a:off x="469107" y="1699576"/>
          <a:ext cx="435907" cy="435907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8329BB-B0D8-4144-9378-6359DF91B656}">
      <dsp:nvSpPr>
        <dsp:cNvPr id="0" name=""/>
        <dsp:cNvSpPr/>
      </dsp:nvSpPr>
      <dsp:spPr>
        <a:xfrm>
          <a:off x="555892" y="2266189"/>
          <a:ext cx="451336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Notes</a:t>
          </a:r>
          <a:endParaRPr lang="ar-SA" sz="2000" kern="1200" dirty="0"/>
        </a:p>
      </dsp:txBody>
      <dsp:txXfrm>
        <a:off x="555892" y="2266189"/>
        <a:ext cx="4513361" cy="348726"/>
      </dsp:txXfrm>
    </dsp:sp>
    <dsp:sp modelId="{CC5F2069-E9A0-4B73-AAA5-F2CA13CBBBB1}">
      <dsp:nvSpPr>
        <dsp:cNvPr id="0" name=""/>
        <dsp:cNvSpPr/>
      </dsp:nvSpPr>
      <dsp:spPr>
        <a:xfrm>
          <a:off x="337938" y="2222598"/>
          <a:ext cx="435907" cy="435907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68043D-9F80-4175-8024-D2E04A652515}">
      <dsp:nvSpPr>
        <dsp:cNvPr id="0" name=""/>
        <dsp:cNvSpPr/>
      </dsp:nvSpPr>
      <dsp:spPr>
        <a:xfrm>
          <a:off x="269040" y="2789212"/>
          <a:ext cx="4800212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Extra Information</a:t>
          </a:r>
          <a:endParaRPr lang="ar-SA" sz="2000" kern="1200" dirty="0"/>
        </a:p>
      </dsp:txBody>
      <dsp:txXfrm>
        <a:off x="269040" y="2789212"/>
        <a:ext cx="4800212" cy="348726"/>
      </dsp:txXfrm>
    </dsp:sp>
    <dsp:sp modelId="{38027EBF-8385-4A7E-A198-E1560AA84D85}">
      <dsp:nvSpPr>
        <dsp:cNvPr id="0" name=""/>
        <dsp:cNvSpPr/>
      </dsp:nvSpPr>
      <dsp:spPr>
        <a:xfrm>
          <a:off x="51087" y="2745621"/>
          <a:ext cx="435907" cy="43590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3230D-6DF8-441F-A0CD-A49C8831E9F0}">
      <dsp:nvSpPr>
        <dsp:cNvPr id="0" name=""/>
        <dsp:cNvSpPr/>
      </dsp:nvSpPr>
      <dsp:spPr>
        <a:xfrm>
          <a:off x="976327" y="22791"/>
          <a:ext cx="6438042" cy="68713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solidFill>
                <a:schemeClr val="bg1"/>
              </a:solidFill>
              <a:latin typeface="Arial Black" pitchFamily="18" charset="0"/>
              <a:cs typeface="Arial Black" pitchFamily="18" charset="0"/>
            </a:rPr>
            <a:t>AUTONOMIC NERVOUS SYSTEM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996452" y="42916"/>
        <a:ext cx="6397792" cy="646882"/>
      </dsp:txXfrm>
    </dsp:sp>
    <dsp:sp modelId="{ADA7D156-46D6-468A-9F43-68F4B16660ED}">
      <dsp:nvSpPr>
        <dsp:cNvPr id="0" name=""/>
        <dsp:cNvSpPr/>
      </dsp:nvSpPr>
      <dsp:spPr>
        <a:xfrm>
          <a:off x="1741647" y="709924"/>
          <a:ext cx="2453701" cy="658599"/>
        </a:xfrm>
        <a:custGeom>
          <a:avLst/>
          <a:gdLst/>
          <a:ahLst/>
          <a:cxnLst/>
          <a:rect l="0" t="0" r="0" b="0"/>
          <a:pathLst>
            <a:path>
              <a:moveTo>
                <a:pt x="2453701" y="0"/>
              </a:moveTo>
              <a:lnTo>
                <a:pt x="2453701" y="329299"/>
              </a:lnTo>
              <a:lnTo>
                <a:pt x="0" y="329299"/>
              </a:lnTo>
              <a:lnTo>
                <a:pt x="0" y="658599"/>
              </a:lnTo>
            </a:path>
          </a:pathLst>
        </a:custGeom>
        <a:noFill/>
        <a:ln w="55000" cap="flat" cmpd="thickThin" algn="ctr">
          <a:solidFill>
            <a:srgbClr val="1F497D"/>
          </a:solidFill>
          <a:prstDash val="solid"/>
          <a:headEnd type="none" w="med" len="med"/>
          <a:tailEnd type="none" w="med" len="me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B3E6219A-2492-4AD4-ACA3-98E7FD883E5B}">
      <dsp:nvSpPr>
        <dsp:cNvPr id="0" name=""/>
        <dsp:cNvSpPr/>
      </dsp:nvSpPr>
      <dsp:spPr>
        <a:xfrm>
          <a:off x="216016" y="1368524"/>
          <a:ext cx="3051263" cy="86042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Visceral sensory</a:t>
          </a:r>
          <a:endParaRPr lang="en-US" sz="2700" kern="1200" dirty="0"/>
        </a:p>
      </dsp:txBody>
      <dsp:txXfrm>
        <a:off x="241217" y="1393725"/>
        <a:ext cx="3000861" cy="810027"/>
      </dsp:txXfrm>
    </dsp:sp>
    <dsp:sp modelId="{A266315E-5CFB-430B-B11F-F450136C5A54}">
      <dsp:nvSpPr>
        <dsp:cNvPr id="0" name=""/>
        <dsp:cNvSpPr/>
      </dsp:nvSpPr>
      <dsp:spPr>
        <a:xfrm>
          <a:off x="4195349" y="709924"/>
          <a:ext cx="2356685" cy="65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99"/>
              </a:lnTo>
              <a:lnTo>
                <a:pt x="2356685" y="329299"/>
              </a:lnTo>
              <a:lnTo>
                <a:pt x="2356685" y="658599"/>
              </a:lnTo>
            </a:path>
          </a:pathLst>
        </a:custGeom>
        <a:noFill/>
        <a:ln w="55000" cap="flat" cmpd="thickThin" algn="ctr">
          <a:solidFill>
            <a:srgbClr val="1F497D"/>
          </a:solidFill>
          <a:prstDash val="solid"/>
          <a:headEnd type="none" w="med" len="med"/>
          <a:tailEnd type="none" w="med" len="me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B2E81D17-D987-4D48-B4D6-F2F69F8AF052}">
      <dsp:nvSpPr>
        <dsp:cNvPr id="0" name=""/>
        <dsp:cNvSpPr/>
      </dsp:nvSpPr>
      <dsp:spPr>
        <a:xfrm>
          <a:off x="5040579" y="1368524"/>
          <a:ext cx="3022910" cy="82962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Visceral motor</a:t>
          </a:r>
          <a:endParaRPr lang="en-US" sz="2700" kern="1200" dirty="0"/>
        </a:p>
      </dsp:txBody>
      <dsp:txXfrm>
        <a:off x="5064878" y="1392823"/>
        <a:ext cx="2974312" cy="781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47030-F6B2-480B-8140-AC43877EF5DB}">
      <dsp:nvSpPr>
        <dsp:cNvPr id="0" name=""/>
        <dsp:cNvSpPr/>
      </dsp:nvSpPr>
      <dsp:spPr>
        <a:xfrm>
          <a:off x="4135559" y="1956866"/>
          <a:ext cx="2049761" cy="103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002"/>
              </a:lnTo>
              <a:lnTo>
                <a:pt x="2049761" y="860002"/>
              </a:lnTo>
              <a:lnTo>
                <a:pt x="2049761" y="1036698"/>
              </a:lnTo>
            </a:path>
          </a:pathLst>
        </a:custGeom>
        <a:noFill/>
        <a:ln w="55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264E1-B840-40DD-9A2B-6FCB94CE714F}">
      <dsp:nvSpPr>
        <dsp:cNvPr id="0" name=""/>
        <dsp:cNvSpPr/>
      </dsp:nvSpPr>
      <dsp:spPr>
        <a:xfrm>
          <a:off x="2028212" y="1956866"/>
          <a:ext cx="2107347" cy="1036689"/>
        </a:xfrm>
        <a:custGeom>
          <a:avLst/>
          <a:gdLst/>
          <a:ahLst/>
          <a:cxnLst/>
          <a:rect l="0" t="0" r="0" b="0"/>
          <a:pathLst>
            <a:path>
              <a:moveTo>
                <a:pt x="2107347" y="0"/>
              </a:moveTo>
              <a:lnTo>
                <a:pt x="2107347" y="859994"/>
              </a:lnTo>
              <a:lnTo>
                <a:pt x="0" y="859994"/>
              </a:lnTo>
              <a:lnTo>
                <a:pt x="0" y="1036689"/>
              </a:lnTo>
            </a:path>
          </a:pathLst>
        </a:custGeom>
        <a:noFill/>
        <a:ln w="55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E64CE-0430-4B87-A10D-7BA54242F699}">
      <dsp:nvSpPr>
        <dsp:cNvPr id="0" name=""/>
        <dsp:cNvSpPr/>
      </dsp:nvSpPr>
      <dsp:spPr>
        <a:xfrm>
          <a:off x="160270" y="936104"/>
          <a:ext cx="7950578" cy="1020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>
              <a:solidFill>
                <a:schemeClr val="tx1"/>
              </a:solidFill>
            </a:rPr>
            <a:t>Autonomic Receptors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60270" y="936104"/>
        <a:ext cx="7950578" cy="1020762"/>
      </dsp:txXfrm>
    </dsp:sp>
    <dsp:sp modelId="{A54E3421-4598-4EE7-BA6D-277AE6835C4A}">
      <dsp:nvSpPr>
        <dsp:cNvPr id="0" name=""/>
        <dsp:cNvSpPr/>
      </dsp:nvSpPr>
      <dsp:spPr>
        <a:xfrm>
          <a:off x="45948" y="2993556"/>
          <a:ext cx="3964527" cy="1087132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2800" b="1" kern="1200" dirty="0">
              <a:solidFill>
                <a:srgbClr val="0070C0"/>
              </a:solidFill>
            </a:rPr>
            <a:t>Adrenoreceptors</a:t>
          </a:r>
          <a:r>
            <a:rPr lang="en-US" altLang="en-US" sz="2800" b="1" kern="1200" dirty="0"/>
            <a:t> </a:t>
          </a:r>
          <a:r>
            <a:rPr lang="en-US" altLang="en-US" sz="2800" b="1" kern="1200" dirty="0">
              <a:solidFill>
                <a:srgbClr val="7030A0"/>
              </a:solidFill>
            </a:rPr>
            <a:t>(Adrenergic neurons)</a:t>
          </a:r>
          <a:endParaRPr lang="en-US" sz="2800" kern="1200" dirty="0">
            <a:solidFill>
              <a:srgbClr val="7030A0"/>
            </a:solidFill>
          </a:endParaRPr>
        </a:p>
      </dsp:txBody>
      <dsp:txXfrm>
        <a:off x="45948" y="2993556"/>
        <a:ext cx="3964527" cy="1087132"/>
      </dsp:txXfrm>
    </dsp:sp>
    <dsp:sp modelId="{125B0E0B-A614-4A89-9C33-30EB5A9A3551}">
      <dsp:nvSpPr>
        <dsp:cNvPr id="0" name=""/>
        <dsp:cNvSpPr/>
      </dsp:nvSpPr>
      <dsp:spPr>
        <a:xfrm>
          <a:off x="4222410" y="2993565"/>
          <a:ext cx="3925822" cy="1052121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tx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2800" b="1" kern="1200" dirty="0" err="1">
              <a:solidFill>
                <a:srgbClr val="0070C0"/>
              </a:solidFill>
            </a:rPr>
            <a:t>Cholinoreceptors</a:t>
          </a:r>
          <a:r>
            <a:rPr lang="en-US" altLang="en-US" sz="2800" b="1" kern="1200" dirty="0"/>
            <a:t> </a:t>
          </a:r>
          <a:r>
            <a:rPr lang="en-US" altLang="en-US" sz="2800" b="1" kern="1200" dirty="0">
              <a:solidFill>
                <a:srgbClr val="7030A0"/>
              </a:solidFill>
            </a:rPr>
            <a:t>(Cholinergic neurons)</a:t>
          </a:r>
          <a:endParaRPr lang="en-US" sz="2800" kern="1200" dirty="0"/>
        </a:p>
      </dsp:txBody>
      <dsp:txXfrm>
        <a:off x="4222410" y="2993565"/>
        <a:ext cx="3925822" cy="1052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8T15:53:2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18396 12377 6144,'-16'0'2272,"32"0"-1760,-1 0-160,1 0-96,14 0-224,17 0-2688,-1 0 1440,31 0-2048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1506-C332-40A6-8532-39EFD9B4C354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B651-FB63-4BA7-8740-74ACCB496C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B651-FB63-4BA7-8740-74ACCB496C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5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B651-FB63-4BA7-8740-74ACCB496CA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4DBD66-CEC7-49EA-ABDB-1A32EABD9BEA}" type="datetimeFigureOut">
              <a:rPr lang="ar-SA" smtClean="0"/>
              <a:pPr/>
              <a:t>22/01/1439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6C6C20-8AED-4B03-991F-42BA115EAC8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8738" r="8659" b="6976"/>
          <a:stretch/>
        </p:blipFill>
        <p:spPr>
          <a:xfrm>
            <a:off x="5503488" y="188640"/>
            <a:ext cx="3172968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71181" y="4066886"/>
            <a:ext cx="4349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PHYSIOLOGY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7300691"/>
              </p:ext>
            </p:extLst>
          </p:nvPr>
        </p:nvGraphicFramePr>
        <p:xfrm>
          <a:off x="3995936" y="2924944"/>
          <a:ext cx="5112569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71" b="7142"/>
          <a:stretch/>
        </p:blipFill>
        <p:spPr>
          <a:xfrm>
            <a:off x="467544" y="188639"/>
            <a:ext cx="316835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B96E1B-FB65-47E4-8C3F-35B19DAF85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2244" r="9793" b="9406"/>
          <a:stretch/>
        </p:blipFill>
        <p:spPr>
          <a:xfrm>
            <a:off x="2769" y="5373216"/>
            <a:ext cx="15311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26" y="908720"/>
            <a:ext cx="8659662" cy="4889376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charset="2"/>
              <a:buNone/>
            </a:pPr>
            <a:endParaRPr lang="en-US" altLang="en-US" sz="3600" b="1" dirty="0"/>
          </a:p>
          <a:p>
            <a:pPr algn="l" rtl="0"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 b="1" dirty="0"/>
              <a:t>Organization of autonomic nervous system  motor pathway consists of two neurons:</a:t>
            </a:r>
            <a:br>
              <a:rPr lang="en-US" altLang="en-US" sz="2000" b="1" dirty="0"/>
            </a:br>
            <a:r>
              <a:rPr lang="en-US" altLang="en-US" sz="2000" b="1" dirty="0"/>
              <a:t>     A) Preganglionic neuron </a:t>
            </a:r>
            <a:r>
              <a:rPr lang="en-US" altLang="en-US" sz="2000" b="1" dirty="0">
                <a:solidFill>
                  <a:srgbClr val="7030A0"/>
                </a:solidFill>
              </a:rPr>
              <a:t>(cell body in brain or spinal cord)</a:t>
            </a:r>
            <a:br>
              <a:rPr lang="en-US" altLang="en-US" sz="2000" b="1" dirty="0"/>
            </a:br>
            <a:r>
              <a:rPr lang="en-US" altLang="en-US" sz="2000" b="1" dirty="0"/>
              <a:t>     B) Postganglionic neuron </a:t>
            </a:r>
            <a:r>
              <a:rPr lang="en-GB" altLang="en-US" sz="2000" b="1" dirty="0">
                <a:solidFill>
                  <a:srgbClr val="7030A0"/>
                </a:solidFill>
              </a:rPr>
              <a:t>(cell body in ganglion outside CNS)</a:t>
            </a:r>
          </a:p>
          <a:p>
            <a:pPr marL="109728" indent="0" algn="l" rtl="0">
              <a:spcBef>
                <a:spcPts val="300"/>
              </a:spcBef>
              <a:spcAft>
                <a:spcPts val="500"/>
              </a:spcAft>
              <a:buNone/>
            </a:pPr>
            <a:r>
              <a:rPr lang="en-GB" altLang="en-US" sz="2000" b="1" dirty="0">
                <a:solidFill>
                  <a:srgbClr val="7030A0"/>
                </a:solidFill>
              </a:rPr>
              <a:t>              – Slower because lightly myelinated or unmyelinated</a:t>
            </a:r>
            <a:endParaRPr lang="en-US" altLang="en-US" sz="2000" b="1" dirty="0">
              <a:solidFill>
                <a:srgbClr val="7030A0"/>
              </a:solidFill>
            </a:endParaRPr>
          </a:p>
          <a:p>
            <a:pPr>
              <a:spcBef>
                <a:spcPts val="300"/>
              </a:spcBef>
              <a:spcAft>
                <a:spcPts val="500"/>
              </a:spcAft>
            </a:pPr>
            <a:endParaRPr lang="en-US" altLang="en-US" sz="2000" b="1" dirty="0"/>
          </a:p>
          <a:p>
            <a:pPr algn="l" rtl="0"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/>
              <a:t>All preganglionic neurons release Acetylcholine (Ach).</a:t>
            </a:r>
          </a:p>
          <a:p>
            <a:pPr algn="l" rtl="0"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>
                <a:solidFill>
                  <a:srgbClr val="92D050"/>
                </a:solidFill>
              </a:rPr>
              <a:t>Ach is a nurotransmiter released by cholinergic.</a:t>
            </a:r>
          </a:p>
          <a:p>
            <a:pPr algn="l" rtl="0"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/>
              <a:t>Postganglionic neurons release either Ach, or norepinephrine.</a:t>
            </a:r>
          </a:p>
          <a:p>
            <a:pPr algn="l" rtl="0" eaLnBrk="1" hangingPunct="1"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>
                <a:solidFill>
                  <a:srgbClr val="92D050"/>
                </a:solidFill>
              </a:rPr>
              <a:t>Norepinephrine is a nurotransmiter released by adrenergic neurons.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2A9AF07-6C77-4811-AD79-3FD499C07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26" y="260648"/>
            <a:ext cx="8515646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800" dirty="0">
                <a:latin typeface="Arial Black" pitchFamily="18" charset="0"/>
                <a:cs typeface="Arial Black" pitchFamily="18" charset="0"/>
              </a:rPr>
              <a:t>Autonomic Nervous System (ANS)</a:t>
            </a:r>
            <a:endParaRPr lang="en-US" altLang="en-US" sz="3000" dirty="0">
              <a:latin typeface="Arial Black" pitchFamily="18" charset="0"/>
              <a:cs typeface="Arial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7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26" y="836712"/>
            <a:ext cx="8540750" cy="5486400"/>
          </a:xfrm>
        </p:spPr>
        <p:txBody>
          <a:bodyPr/>
          <a:lstStyle/>
          <a:p>
            <a:pPr algn="l" rtl="0" eaLnBrk="1" hangingPunct="1">
              <a:buFont typeface="Arial" charset="0"/>
              <a:buChar char="•"/>
            </a:pPr>
            <a:endParaRPr lang="en-US" altLang="en-US" b="1" dirty="0"/>
          </a:p>
          <a:p>
            <a:pPr algn="l" rtl="0" eaLnBrk="1" hangingPunct="1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Sympathetic and parasympathetic are anatomic terms and refer to anatomic origin of preganglionic neurons in the central nervous system (CNS).</a:t>
            </a:r>
          </a:p>
          <a:p>
            <a:pPr algn="l" rtl="0" eaLnBrk="1" hangingPunct="1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Adrenergic and Cholinergic terms are used to describe neurons of either division, according to which neurotransmitter they synthesize and release.</a:t>
            </a:r>
          </a:p>
          <a:p>
            <a:pPr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 b="1" dirty="0"/>
              <a:t>Adrenergic neurons release nor-epinephrine and the receptor is adrenoreceptor.</a:t>
            </a: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 b="1" dirty="0"/>
              <a:t>Cholinergic neurons release Ach and the receptor is cholinergic. </a:t>
            </a:r>
          </a:p>
          <a:p>
            <a:pPr algn="l" rtl="0" eaLnBrk="1" hangingPunct="1">
              <a:buFont typeface="Arial" charset="0"/>
              <a:buChar char="•"/>
            </a:pPr>
            <a:endParaRPr lang="en-US" altLang="en-US" sz="2000" b="1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0812F80-A7AD-40B2-B87C-4F6357DFB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26" y="260648"/>
            <a:ext cx="8515646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800" dirty="0">
                <a:latin typeface="Arial Black" pitchFamily="18" charset="0"/>
                <a:cs typeface="Arial Black" pitchFamily="18" charset="0"/>
              </a:rPr>
              <a:t>Terminology</a:t>
            </a:r>
            <a:endParaRPr lang="en-US" altLang="en-US" sz="3000" dirty="0">
              <a:latin typeface="Arial Black" pitchFamily="18" charset="0"/>
              <a:cs typeface="Arial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22238"/>
            <a:ext cx="8510588" cy="1080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>
                <a:solidFill>
                  <a:schemeClr val="tx1"/>
                </a:solidFill>
                <a:latin typeface="Arial Black" pitchFamily="18" charset="0"/>
                <a:ea typeface="+mn-ea"/>
                <a:cs typeface="Arial Black" pitchFamily="18" charset="0"/>
              </a:rPr>
              <a:t>Sympathetic Nervous System (SNS)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268760"/>
            <a:ext cx="8540750" cy="4824536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 typeface="Arial" charset="0"/>
              <a:buChar char="•"/>
            </a:pPr>
            <a:endParaRPr lang="en-US" altLang="en-US" sz="2000" b="1" dirty="0"/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>
                <a:solidFill>
                  <a:srgbClr val="0070C0"/>
                </a:solidFill>
              </a:rPr>
              <a:t>Operates continuously to modulate the functions of many organ systems </a:t>
            </a:r>
            <a:r>
              <a:rPr lang="en-US" altLang="en-US" sz="2000" b="1" dirty="0" err="1">
                <a:solidFill>
                  <a:srgbClr val="0070C0"/>
                </a:solidFill>
              </a:rPr>
              <a:t>e.g</a:t>
            </a:r>
            <a:r>
              <a:rPr lang="en-US" altLang="en-US" sz="2000" b="1" dirty="0">
                <a:solidFill>
                  <a:srgbClr val="0070C0"/>
                </a:solidFill>
              </a:rPr>
              <a:t>; heart, blood vessels, gastrointestinal tract, bronchi and sweat glands.</a:t>
            </a:r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endParaRPr lang="en-US" altLang="en-US" sz="2000" b="1" dirty="0">
              <a:solidFill>
                <a:srgbClr val="92D050"/>
              </a:solidFill>
            </a:endParaRPr>
          </a:p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>
                <a:solidFill>
                  <a:srgbClr val="0070C0"/>
                </a:solidFill>
              </a:rPr>
              <a:t>Stressful stimulation activates SNS </a:t>
            </a:r>
            <a:r>
              <a:rPr lang="en-US" sz="2000" b="1" dirty="0">
                <a:solidFill>
                  <a:srgbClr val="7030A0"/>
                </a:solidFill>
              </a:rPr>
              <a:t>enables the body to be prepared for fear, flight or fight. </a:t>
            </a:r>
            <a:r>
              <a:rPr lang="en-US" sz="2000" b="1" dirty="0">
                <a:solidFill>
                  <a:srgbClr val="0070C0"/>
                </a:solidFill>
              </a:rPr>
              <a:t>And</a:t>
            </a:r>
            <a:r>
              <a:rPr lang="en-US" sz="2000" dirty="0"/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leads to a response known as “fight or flight” Which causes :</a:t>
            </a:r>
            <a:r>
              <a:rPr lang="en-US" altLang="en-US" sz="2000" b="1" u="sng" dirty="0">
                <a:solidFill>
                  <a:srgbClr val="0070C0"/>
                </a:solidFill>
              </a:rPr>
              <a:t>increased arterial pressure, blood flow, blood glucose, metabolic rate , mental activity , </a:t>
            </a:r>
            <a:r>
              <a:rPr lang="en-US" sz="2000" b="1" dirty="0">
                <a:solidFill>
                  <a:srgbClr val="7030A0"/>
                </a:solidFill>
              </a:rPr>
              <a:t>heart rate, blood pressure ,cardiac output.</a:t>
            </a:r>
          </a:p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diversion of blood flow from the skin and splanchnic vessels to those supplying skeletal muscle.</a:t>
            </a:r>
          </a:p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Bronchioles dilate, which allows for greater alveolar oxygen exchange</a:t>
            </a:r>
            <a:r>
              <a:rPr lang="en-US" sz="2000" dirty="0"/>
              <a:t>.</a:t>
            </a:r>
            <a:endParaRPr lang="en-US" altLang="en-US" sz="2000" b="1" u="sng" dirty="0">
              <a:solidFill>
                <a:srgbClr val="7030A0"/>
              </a:solidFill>
            </a:endParaRP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>
                <a:solidFill>
                  <a:srgbClr val="92D050"/>
                </a:solidFill>
              </a:rPr>
              <a:t>-The tone increases in case of stress.</a:t>
            </a:r>
          </a:p>
          <a:p>
            <a:pPr algn="l" rtl="0">
              <a:lnSpc>
                <a:spcPct val="90000"/>
              </a:lnSpc>
              <a:buFont typeface="Arial" charset="0"/>
              <a:buChar char="•"/>
            </a:pPr>
            <a:endParaRPr lang="en-US" altLang="en-US" sz="2000" b="1" dirty="0">
              <a:solidFill>
                <a:srgbClr val="92D050"/>
              </a:solidFill>
            </a:endParaRPr>
          </a:p>
          <a:p>
            <a:pPr algn="l" rtl="0">
              <a:lnSpc>
                <a:spcPct val="90000"/>
              </a:lnSpc>
              <a:buFont typeface="Arial" charset="0"/>
              <a:buChar char="•"/>
            </a:pPr>
            <a:endParaRPr lang="en-US" altLang="en-US" sz="2000" b="1" dirty="0"/>
          </a:p>
          <a:p>
            <a:pPr algn="l" rtl="0" eaLnBrk="1" hangingPunct="1">
              <a:buFont typeface="Arial" charset="0"/>
              <a:buChar char="•"/>
            </a:pPr>
            <a:endParaRPr lang="en-US" altLang="en-US" sz="2000" b="1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9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22238"/>
            <a:ext cx="8510588" cy="1080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>
                <a:solidFill>
                  <a:schemeClr val="tx1"/>
                </a:solidFill>
                <a:latin typeface="Arial Black" pitchFamily="18" charset="0"/>
                <a:ea typeface="+mn-ea"/>
                <a:cs typeface="Arial Black" pitchFamily="18" charset="0"/>
              </a:rPr>
              <a:t>Sympathetic Nervous System (SNS)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5159" y="1412776"/>
            <a:ext cx="8540750" cy="468052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/>
              <a:t>Sympathetic preganglionic neurons originate from thoracolumbar spinal cord (T1-L3) </a:t>
            </a:r>
            <a:r>
              <a:rPr lang="en-US" altLang="en-US" sz="2000" b="1" dirty="0">
                <a:solidFill>
                  <a:srgbClr val="7030A0"/>
                </a:solidFill>
              </a:rPr>
              <a:t>(</a:t>
            </a:r>
            <a:r>
              <a:rPr lang="en-US" sz="2000" b="1" dirty="0">
                <a:solidFill>
                  <a:srgbClr val="7030A0"/>
                </a:solidFill>
              </a:rPr>
              <a:t>lateral horns of the spinal segments).</a:t>
            </a:r>
            <a:endParaRPr lang="en-US" altLang="en-US" sz="2000" b="1" dirty="0">
              <a:solidFill>
                <a:srgbClr val="7030A0"/>
              </a:solidFill>
            </a:endParaRPr>
          </a:p>
          <a:p>
            <a:pPr algn="l" rtl="0">
              <a:lnSpc>
                <a:spcPct val="90000"/>
              </a:lnSpc>
              <a:buFont typeface="Arial" charset="0"/>
              <a:buChar char="•"/>
            </a:pPr>
            <a:endParaRPr lang="en-US" altLang="en-US" sz="2000" b="1" dirty="0"/>
          </a:p>
          <a:p>
            <a:pPr algn="l" rtl="0">
              <a:lnSpc>
                <a:spcPct val="90000"/>
              </a:lnSpc>
              <a:buFont typeface="Arial" charset="0"/>
              <a:buChar char="•"/>
            </a:pPr>
            <a:endParaRPr lang="en-US" altLang="en-US" sz="2000" b="1" dirty="0"/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/>
              <a:t>SNS ganglia are located near the spinal cord either </a:t>
            </a:r>
            <a:r>
              <a:rPr lang="en-US" altLang="en-US" sz="2000" b="1" dirty="0">
                <a:solidFill>
                  <a:srgbClr val="0070C0"/>
                </a:solidFill>
              </a:rPr>
              <a:t>in the paravertebral ganglia (sympathetic chain) </a:t>
            </a:r>
            <a:r>
              <a:rPr lang="en-US" altLang="en-US" sz="2000" b="1" dirty="0">
                <a:solidFill>
                  <a:srgbClr val="7030A0"/>
                </a:solidFill>
              </a:rPr>
              <a:t>(</a:t>
            </a:r>
            <a:r>
              <a:rPr lang="en-US" sz="2000" b="1" dirty="0">
                <a:solidFill>
                  <a:srgbClr val="7030A0"/>
                </a:solidFill>
              </a:rPr>
              <a:t>Trunk (chain) ganglia near vertebral bodies ).</a:t>
            </a:r>
            <a:endParaRPr lang="en-US" altLang="en-US" sz="2000" b="1" dirty="0">
              <a:solidFill>
                <a:srgbClr val="7030A0"/>
              </a:solidFill>
            </a:endParaRP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charset="0"/>
              <a:buChar char="•"/>
            </a:pPr>
            <a:endParaRPr lang="en-US" altLang="en-US" sz="2000" b="1" dirty="0">
              <a:solidFill>
                <a:srgbClr val="7030A0"/>
              </a:solidFill>
            </a:endParaRP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 b="1" dirty="0"/>
              <a:t>or in the prevertebral ganglia </a:t>
            </a:r>
            <a:r>
              <a:rPr lang="en-US" sz="2000" b="1" dirty="0">
                <a:solidFill>
                  <a:srgbClr val="7030A0"/>
                </a:solidFill>
              </a:rPr>
              <a:t>near large blood vessel in gut :celiac ,superior mesenteric &amp; inferior mesenteric .</a:t>
            </a:r>
          </a:p>
          <a:p>
            <a:pPr marL="109728" indent="0" algn="l" rtl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rgbClr val="92D050"/>
                </a:solidFill>
              </a:rPr>
              <a:t>   -Ganglia are in 2 regions :1-paravertebral,2- prevertebral </a:t>
            </a:r>
          </a:p>
          <a:p>
            <a:pPr marL="109728" indent="0" algn="l" rtl="0">
              <a:lnSpc>
                <a:spcPct val="90000"/>
              </a:lnSpc>
              <a:buNone/>
            </a:pPr>
            <a:endParaRPr lang="en-US" altLang="en-US" sz="2000" b="1" dirty="0">
              <a:solidFill>
                <a:srgbClr val="92D050"/>
              </a:solidFill>
            </a:endParaRP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/>
              <a:t>Preganglionic neurons are short and </a:t>
            </a:r>
            <a:r>
              <a:rPr lang="en-US" sz="2000" b="1" dirty="0">
                <a:solidFill>
                  <a:srgbClr val="7030A0"/>
                </a:solidFill>
              </a:rPr>
              <a:t>lightly myelinated.</a:t>
            </a:r>
          </a:p>
          <a:p>
            <a:pPr algn="l" rtl="0">
              <a:lnSpc>
                <a:spcPct val="90000"/>
              </a:lnSpc>
              <a:buFont typeface="Arial" charset="0"/>
              <a:buChar char="•"/>
            </a:pPr>
            <a:endParaRPr lang="en-US" altLang="en-US" sz="2000" b="1" dirty="0"/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/>
              <a:t>The post ganglionic neurons are long and </a:t>
            </a:r>
            <a:r>
              <a:rPr lang="en-US" sz="2000" b="1" dirty="0">
                <a:solidFill>
                  <a:srgbClr val="7030A0"/>
                </a:solidFill>
              </a:rPr>
              <a:t>unmyelinated.</a:t>
            </a:r>
          </a:p>
          <a:p>
            <a:pPr algn="l" rtl="0">
              <a:lnSpc>
                <a:spcPct val="90000"/>
              </a:lnSpc>
              <a:buFont typeface="Arial" charset="0"/>
              <a:buChar char="•"/>
            </a:pPr>
            <a:endParaRPr lang="en-US" altLang="en-US" sz="2000" b="1" dirty="0">
              <a:solidFill>
                <a:srgbClr val="7030A0"/>
              </a:solidFill>
            </a:endParaRP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 Ganglia close to spinal cord .</a:t>
            </a:r>
            <a:endParaRPr lang="en-US" altLang="en-US" sz="2000" b="1" dirty="0">
              <a:solidFill>
                <a:srgbClr val="7030A0"/>
              </a:solidFill>
            </a:endParaRPr>
          </a:p>
          <a:p>
            <a:pPr algn="l" rtl="0" eaLnBrk="1" hangingPunct="1">
              <a:buFont typeface="Arial" charset="0"/>
              <a:buChar char="•"/>
            </a:pPr>
            <a:endParaRPr lang="en-US" altLang="en-US" sz="2000" b="1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9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0" y="70764"/>
            <a:ext cx="9143558" cy="57025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000" dirty="0">
                <a:solidFill>
                  <a:schemeClr val="bg1"/>
                </a:solidFill>
                <a:latin typeface="Arial Black" pitchFamily="18" charset="0"/>
                <a:ea typeface="+mn-ea"/>
                <a:cs typeface="Arial Black" pitchFamily="18" charset="0"/>
              </a:rPr>
              <a:t>Sympathetic Nervous System (cont.)</a:t>
            </a:r>
            <a:endParaRPr lang="ar-SA" altLang="en-US" sz="3000" dirty="0">
              <a:solidFill>
                <a:schemeClr val="bg1"/>
              </a:solidFill>
              <a:latin typeface="Arial Black" pitchFamily="18" charset="0"/>
              <a:ea typeface="+mn-ea"/>
              <a:cs typeface="Arial Black" pitchFamily="18" charset="0"/>
            </a:endParaRPr>
          </a:p>
        </p:txBody>
      </p:sp>
      <p:pic>
        <p:nvPicPr>
          <p:cNvPr id="16387" name="Picture 3" descr="show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86500"/>
            <a:ext cx="4499550" cy="616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500"/>
            <a:ext cx="4644008" cy="61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>
            <a:off x="4644008" y="641023"/>
            <a:ext cx="0" cy="6210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22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88640"/>
            <a:ext cx="7772400" cy="9361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dirty="0">
                <a:solidFill>
                  <a:schemeClr val="tx1"/>
                </a:solidFill>
                <a:latin typeface="Arial Black" pitchFamily="18" charset="0"/>
                <a:ea typeface="+mn-ea"/>
                <a:cs typeface="Arial Black" pitchFamily="18" charset="0"/>
              </a:rPr>
              <a:t>Neurotransmitters and Types of Receptors of SNS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268760"/>
            <a:ext cx="8540750" cy="51816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400" b="1" dirty="0"/>
              <a:t>Preganglionic neurons are always cholinergic.</a:t>
            </a:r>
          </a:p>
          <a:p>
            <a:pPr algn="l" rtl="0" eaLnBrk="1" hangingPunct="1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altLang="en-US" sz="2400" b="1" dirty="0"/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400" b="1" dirty="0"/>
              <a:t>Release Ach (</a:t>
            </a:r>
            <a:r>
              <a:rPr lang="en-US" sz="2400" b="1" dirty="0"/>
              <a:t>acetylcholine)</a:t>
            </a:r>
            <a:r>
              <a:rPr lang="en-US" altLang="en-US" sz="2400" b="1" dirty="0"/>
              <a:t>, </a:t>
            </a:r>
            <a:r>
              <a:rPr lang="en-US" altLang="en-US" sz="2400" b="1" dirty="0">
                <a:solidFill>
                  <a:srgbClr val="0070C0"/>
                </a:solidFill>
              </a:rPr>
              <a:t>interacts with nicotinic receptors</a:t>
            </a:r>
            <a:r>
              <a:rPr lang="en-US" altLang="en-US" sz="2400" b="1" dirty="0">
                <a:solidFill>
                  <a:srgbClr val="92D050"/>
                </a:solidFill>
              </a:rPr>
              <a:t>(N)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on the cell body of postganglionic neurons.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0070C0"/>
              </a:solidFill>
            </a:endParaRP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400" b="1" dirty="0"/>
              <a:t>Postganglionic neurons are adrenergic </a:t>
            </a:r>
            <a:r>
              <a:rPr lang="en-US" altLang="en-US" sz="2400" b="1" dirty="0">
                <a:solidFill>
                  <a:srgbClr val="7030A0"/>
                </a:solidFill>
              </a:rPr>
              <a:t>(</a:t>
            </a:r>
            <a:r>
              <a:rPr lang="en-US" altLang="en-US" sz="2400" b="1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release noradrenalin ) </a:t>
            </a:r>
            <a:r>
              <a:rPr lang="en-US" altLang="en-US" sz="2400" b="1" dirty="0"/>
              <a:t>except in thermoregulatory sweat glands (</a:t>
            </a:r>
            <a:r>
              <a:rPr lang="en-US" altLang="en-US" sz="2400" b="1" dirty="0">
                <a:solidFill>
                  <a:srgbClr val="0070C0"/>
                </a:solidFill>
              </a:rPr>
              <a:t>muscarinic</a:t>
            </a:r>
            <a:r>
              <a:rPr lang="en-US" altLang="en-US" sz="2400" b="1" dirty="0">
                <a:solidFill>
                  <a:srgbClr val="92D050"/>
                </a:solidFill>
              </a:rPr>
              <a:t>(M)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cholinergic) </a:t>
            </a:r>
            <a:r>
              <a:rPr lang="en-US" altLang="en-US" sz="2400" b="1" dirty="0">
                <a:solidFill>
                  <a:srgbClr val="7030A0"/>
                </a:solidFill>
              </a:rPr>
              <a:t>and blood </a:t>
            </a:r>
            <a:r>
              <a:rPr lang="en-US" sz="2400" b="1" dirty="0">
                <a:solidFill>
                  <a:srgbClr val="7030A0"/>
                </a:solidFill>
              </a:rPr>
              <a:t>vessels to skeletal muscles .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7030A0"/>
              </a:solidFill>
            </a:endParaRPr>
          </a:p>
          <a:p>
            <a:pPr algn="l" rtl="0" eaLnBrk="1" hangingPunct="1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</a:rPr>
              <a:t>Adrenergic neurons affect adrenoreceptors: alpha</a:t>
            </a:r>
            <a:r>
              <a:rPr lang="en-US" altLang="en-US" sz="2400" b="1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b="1" dirty="0">
                <a:solidFill>
                  <a:srgbClr val="0070C0"/>
                </a:solidFill>
              </a:rPr>
              <a:t>, alpha</a:t>
            </a:r>
            <a:r>
              <a:rPr lang="en-US" altLang="en-US" sz="2400" b="1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b="1" dirty="0">
                <a:solidFill>
                  <a:srgbClr val="0070C0"/>
                </a:solidFill>
              </a:rPr>
              <a:t>, beta</a:t>
            </a:r>
            <a:r>
              <a:rPr lang="en-US" altLang="en-US" sz="2400" b="1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b="1" dirty="0">
                <a:solidFill>
                  <a:srgbClr val="0070C0"/>
                </a:solidFill>
              </a:rPr>
              <a:t>, beta</a:t>
            </a:r>
            <a:r>
              <a:rPr lang="en-US" altLang="en-US" sz="2400" b="1" baseline="-25000" dirty="0">
                <a:solidFill>
                  <a:srgbClr val="0070C0"/>
                </a:solidFill>
              </a:rPr>
              <a:t>2 </a:t>
            </a:r>
          </a:p>
          <a:p>
            <a:pPr algn="l" rtl="0" eaLnBrk="1" hangingPunct="1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altLang="en-US" sz="2400" b="1" baseline="-25000" dirty="0">
              <a:solidFill>
                <a:srgbClr val="0070C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endParaRPr lang="en-US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7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  <a:latin typeface="Arial Black" pitchFamily="18" charset="0"/>
                <a:ea typeface="+mn-ea"/>
                <a:cs typeface="Arial Black" pitchFamily="18" charset="0"/>
              </a:rPr>
              <a:t>Parasympathetic Nervous System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81328"/>
            <a:ext cx="3898776" cy="4525963"/>
          </a:xfrm>
        </p:spPr>
        <p:txBody>
          <a:bodyPr>
            <a:normAutofit fontScale="85000" lnSpcReduction="20000"/>
          </a:bodyPr>
          <a:lstStyle/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/>
              <a:t>Preganglionic fibers originate from cranial nuclei </a:t>
            </a:r>
            <a:r>
              <a:rPr lang="en-US" altLang="en-US" sz="2000" b="1" dirty="0">
                <a:solidFill>
                  <a:srgbClr val="7030A0"/>
                </a:solidFill>
              </a:rPr>
              <a:t>( </a:t>
            </a:r>
            <a:r>
              <a:rPr lang="en-US" sz="2000" b="1" dirty="0">
                <a:solidFill>
                  <a:srgbClr val="7030A0"/>
                </a:solidFill>
              </a:rPr>
              <a:t>the motor nuclei of the cranial nerves III, VII, IX and X )</a:t>
            </a:r>
            <a:r>
              <a:rPr lang="en-US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en-US" sz="2000" b="1" dirty="0"/>
              <a:t>in brain stem (</a:t>
            </a:r>
            <a:r>
              <a:rPr lang="en-US" altLang="en-US" sz="2000" b="1" dirty="0">
                <a:solidFill>
                  <a:srgbClr val="0070C0"/>
                </a:solidFill>
              </a:rPr>
              <a:t>mid brain, pons, medulla)</a:t>
            </a:r>
            <a:r>
              <a:rPr lang="en-US" altLang="en-US" sz="2000" b="1" dirty="0"/>
              <a:t> and in sacral segments (S</a:t>
            </a:r>
            <a:r>
              <a:rPr lang="en-US" altLang="en-US" sz="2000" b="1" baseline="-25000" dirty="0"/>
              <a:t>2</a:t>
            </a:r>
            <a:r>
              <a:rPr lang="en-US" altLang="en-US" sz="2000" b="1" dirty="0"/>
              <a:t>-S</a:t>
            </a:r>
            <a:r>
              <a:rPr lang="en-US" altLang="en-US" sz="2000" b="1" baseline="-25000" dirty="0"/>
              <a:t>4</a:t>
            </a:r>
            <a:r>
              <a:rPr lang="en-US" altLang="en-US" sz="2000" b="1" dirty="0"/>
              <a:t>) (Craniosacral)</a:t>
            </a:r>
          </a:p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endParaRPr lang="en-US" altLang="en-US" sz="2000" b="1" dirty="0"/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/>
              <a:t>Parasympathetic ganglia are located on or in the affected organs</a:t>
            </a:r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endParaRPr lang="en-US" altLang="en-US" sz="2000" b="1" dirty="0"/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000" b="1" dirty="0"/>
              <a:t>Preganglionic neuron has long axon and postganglionic neuron has short axon</a:t>
            </a:r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endParaRPr lang="en-US" altLang="en-US" sz="2000" b="1" dirty="0"/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1800" b="1" dirty="0">
                <a:solidFill>
                  <a:srgbClr val="92D050"/>
                </a:solidFill>
              </a:rPr>
              <a:t>-Ganglia of parasympathetic : terminal ganglia, on the affected organ ( </a:t>
            </a:r>
            <a:r>
              <a:rPr lang="ar-SA" altLang="en-US" sz="1800" b="1" dirty="0">
                <a:solidFill>
                  <a:srgbClr val="92D050"/>
                </a:solidFill>
              </a:rPr>
              <a:t>عليه بالضبط </a:t>
            </a:r>
            <a:r>
              <a:rPr lang="en-US" altLang="en-US" sz="1800" b="1" dirty="0">
                <a:solidFill>
                  <a:srgbClr val="92D050"/>
                </a:solidFill>
              </a:rPr>
              <a:t>)</a:t>
            </a:r>
          </a:p>
        </p:txBody>
      </p:sp>
      <p:pic>
        <p:nvPicPr>
          <p:cNvPr id="4" name="Picture 3" descr="show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32048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  <a:latin typeface="Arial Black" pitchFamily="18" charset="0"/>
                <a:cs typeface="Arial Black" pitchFamily="18" charset="0"/>
              </a:rPr>
              <a:t>Parasympathetic Nervous System</a:t>
            </a:r>
            <a:endParaRPr lang="en-US" altLang="en-US" sz="3200" dirty="0">
              <a:solidFill>
                <a:schemeClr val="tx1"/>
              </a:solidFill>
              <a:latin typeface="Arial Black" pitchFamily="18" charset="0"/>
              <a:ea typeface="+mn-ea"/>
              <a:cs typeface="Arial Black" pitchFamily="18" charset="0"/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The cranial nerves III, VII and IX affect the pupil and salivary gland secretion</a:t>
            </a:r>
          </a:p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endParaRPr lang="en-US" altLang="en-US" b="1" dirty="0">
              <a:solidFill>
                <a:srgbClr val="7030A0"/>
              </a:solidFill>
            </a:endParaRPr>
          </a:p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Vagus nerve (X) carries fibres to the heart, lungs, stomach, upper intestine and ureter </a:t>
            </a:r>
          </a:p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endParaRPr lang="en-US" altLang="en-US" b="1" dirty="0">
              <a:solidFill>
                <a:srgbClr val="7030A0"/>
              </a:solidFill>
            </a:endParaRPr>
          </a:p>
          <a:p>
            <a:pPr algn="l" rtl="0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The sacral fibres form pelvic plexuses which innervate the distal colon, rectum, bladder and reproductive organs. 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>
                <a:solidFill>
                  <a:schemeClr val="tx1"/>
                </a:solidFill>
                <a:latin typeface="Arial Black" pitchFamily="18" charset="0"/>
                <a:ea typeface="+mn-ea"/>
                <a:cs typeface="Arial Black" pitchFamily="18" charset="0"/>
              </a:rPr>
              <a:t>Neurotransmitters and types of receptors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400" b="1" dirty="0"/>
              <a:t>All preganglionic neurons are cholinergic, release Ach which </a:t>
            </a:r>
            <a:r>
              <a:rPr lang="en-US" altLang="en-US" sz="2400" b="1" dirty="0">
                <a:solidFill>
                  <a:srgbClr val="0070C0"/>
                </a:solidFill>
              </a:rPr>
              <a:t>interacts with nicotinic receptors</a:t>
            </a:r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endParaRPr lang="en-US" altLang="en-US" sz="2400" b="1" dirty="0">
              <a:solidFill>
                <a:srgbClr val="0070C0"/>
              </a:solidFill>
            </a:endParaRPr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400" b="1" dirty="0">
                <a:solidFill>
                  <a:srgbClr val="92D050"/>
                </a:solidFill>
              </a:rPr>
              <a:t>Cholinergic receptors are : nicotinic (N) and muscarinic(M)</a:t>
            </a:r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endParaRPr lang="en-US" altLang="en-US" sz="2400" b="1" dirty="0"/>
          </a:p>
          <a:p>
            <a:pPr algn="l" rtl="0" eaLnBrk="1" hangingPunct="1">
              <a:buClr>
                <a:schemeClr val="tx2"/>
              </a:buClr>
              <a:buSzPct val="140000"/>
              <a:buFont typeface="Arial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</a:rPr>
              <a:t>Postganglionic neurons are cholinergic, release Ach which interacts with muscarinic receptors</a:t>
            </a:r>
          </a:p>
        </p:txBody>
      </p:sp>
    </p:spTree>
    <p:extLst>
      <p:ext uri="{BB962C8B-B14F-4D97-AF65-F5344CB8AC3E}">
        <p14:creationId xmlns:p14="http://schemas.microsoft.com/office/powerpoint/2010/main" val="424770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25" y="76200"/>
            <a:ext cx="8510588" cy="965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Arial Black" pitchFamily="18" charset="0"/>
                <a:ea typeface="+mn-ea"/>
                <a:cs typeface="Arial Black" pitchFamily="18" charset="0"/>
              </a:rPr>
              <a:t>Organization of the Autonomic Nervous System</a:t>
            </a:r>
            <a:endParaRPr lang="ar-SA" altLang="en-US" sz="3200" dirty="0">
              <a:solidFill>
                <a:schemeClr val="bg1"/>
              </a:solidFill>
              <a:latin typeface="Arial Black" pitchFamily="18" charset="0"/>
              <a:ea typeface="+mn-ea"/>
              <a:cs typeface="Arial Black" pitchFamily="18" charset="0"/>
            </a:endParaRPr>
          </a:p>
        </p:txBody>
      </p:sp>
      <p:pic>
        <p:nvPicPr>
          <p:cNvPr id="23555" name="Picture 3" descr="show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41400"/>
            <a:ext cx="851058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8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-1" y="2420888"/>
            <a:ext cx="9144001" cy="142090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AUTONOMIC NERVOUS SYSTEM</a:t>
            </a:r>
            <a:endParaRPr lang="en-US" altLang="zh-CN" sz="5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145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C246EB-CBDA-4FDF-8B25-E45BDD1EB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758464"/>
              </p:ext>
            </p:extLst>
          </p:nvPr>
        </p:nvGraphicFramePr>
        <p:xfrm>
          <a:off x="565608" y="188640"/>
          <a:ext cx="82548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159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The parasympathetic nervous system uses only acetylcholine (ACh) as its neurotransmitter.</a:t>
            </a: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30A0"/>
              </a:solidFill>
            </a:endParaRP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The ACh acts on two types of receptors, the muscarinic and nicotinic cholinergic receptors.</a:t>
            </a: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30A0"/>
              </a:solidFill>
            </a:endParaRP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Most transmitions occur in two stages: When stimulated, the preganglionic nerve release ACh at the ganglion, which acts on nicotinic receptors of the postganglionic nerve.</a:t>
            </a: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30A0"/>
              </a:solidFill>
            </a:endParaRP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The post ganglionic nerve then releases ACh to stimulate the muscarinic receptors of the target organ.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Receptors</a:t>
            </a:r>
            <a:endParaRPr lang="ar-SA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34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ANS Receptors: Classified as either parasympathetic or sympathetic</a:t>
            </a:r>
            <a:endParaRPr lang="ar-SA" dirty="0">
              <a:solidFill>
                <a:srgbClr val="7030A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9930" y="1628800"/>
            <a:ext cx="7056784" cy="194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761" y="3789040"/>
            <a:ext cx="705678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8D9F8B-F9F8-4FA7-9370-C3DC26CC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65" y="872716"/>
            <a:ext cx="8686800" cy="54006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altLang="en-US" sz="2200" b="1" u="sng" dirty="0">
                <a:solidFill>
                  <a:srgbClr val="7030A0"/>
                </a:solidFill>
                <a:sym typeface="Symbol" panose="05050102010706020507" pitchFamily="18" charset="2"/>
              </a:rPr>
              <a:t>The Sympathetic NS acts on two types of receptors: </a:t>
            </a:r>
            <a:r>
              <a:rPr lang="en-US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 and </a:t>
            </a:r>
            <a:r>
              <a:rPr lang="el-GR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β</a:t>
            </a:r>
            <a:endParaRPr lang="en-US" altLang="en-US" sz="2400" dirty="0">
              <a:solidFill>
                <a:srgbClr val="7030A0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endParaRPr lang="en-US" altLang="en-US" sz="2200" b="1" u="sng" dirty="0">
              <a:sym typeface="Symbol" panose="05050102010706020507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chemeClr val="tx2"/>
                </a:solidFill>
                <a:sym typeface="Symbol" panose="05050102010706020507" pitchFamily="18" charset="2"/>
              </a:rPr>
              <a:t>1) </a:t>
            </a:r>
            <a:r>
              <a:rPr lang="en-US" altLang="en-US" sz="2400" b="1" u="sng" dirty="0">
                <a:sym typeface="Symbol" panose="05050102010706020507" pitchFamily="18" charset="2"/>
              </a:rPr>
              <a:t>1 receptor: </a:t>
            </a:r>
            <a:r>
              <a:rPr lang="en-US" alt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found in vascular smooth muscle, gastrointestinal (GI) sphincters and bladder, radial muscle of iris</a:t>
            </a:r>
            <a:r>
              <a:rPr lang="en-US" altLang="en-US" sz="2000" dirty="0">
                <a:sym typeface="Symbol" panose="05050102010706020507" pitchFamily="18" charset="2"/>
              </a:rPr>
              <a:t>: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sym typeface="Symbol" panose="05050102010706020507" pitchFamily="18" charset="2"/>
              </a:rPr>
              <a:t>Activation of 1          contraction </a:t>
            </a:r>
            <a:r>
              <a:rPr lang="en-US" altLang="en-US" sz="2000" dirty="0">
                <a:solidFill>
                  <a:srgbClr val="7030A0"/>
                </a:solidFill>
                <a:sym typeface="Symbol" panose="05050102010706020507" pitchFamily="18" charset="2"/>
              </a:rPr>
              <a:t>(Vasoconstriction).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sym typeface="Symbol" panose="05050102010706020507" pitchFamily="18" charset="2"/>
              </a:rPr>
              <a:t>Activation of 1       </a:t>
            </a:r>
            <a:r>
              <a:rPr lang="en-US" altLang="en-US" sz="2000" dirty="0">
                <a:solidFill>
                  <a:srgbClr val="7030A0"/>
                </a:solidFill>
                <a:sym typeface="Symbol" panose="05050102010706020507" pitchFamily="18" charset="2"/>
              </a:rPr>
              <a:t>Dilatation of pupil.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sym typeface="Symbol" panose="05050102010706020507" pitchFamily="18" charset="2"/>
              </a:rPr>
              <a:t>Activation of 1       </a:t>
            </a:r>
            <a:r>
              <a:rPr lang="en-US" altLang="en-US" sz="2000" dirty="0">
                <a:solidFill>
                  <a:srgbClr val="7030A0"/>
                </a:solidFill>
                <a:sym typeface="Symbol" panose="05050102010706020507" pitchFamily="18" charset="2"/>
              </a:rPr>
              <a:t>Intestinal relaxation.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>
                <a:sym typeface="Symbol" panose="05050102010706020507" pitchFamily="18" charset="2"/>
              </a:rPr>
              <a:t>Activation of 1       </a:t>
            </a:r>
            <a:r>
              <a:rPr lang="en-US" altLang="en-US" sz="2000" dirty="0">
                <a:solidFill>
                  <a:srgbClr val="7030A0"/>
                </a:solidFill>
                <a:sym typeface="Symbol" panose="05050102010706020507" pitchFamily="18" charset="2"/>
              </a:rPr>
              <a:t>Bladder sphincter contraction.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chemeClr val="tx2"/>
                </a:solidFill>
                <a:sym typeface="Symbol" panose="05050102010706020507" pitchFamily="18" charset="2"/>
              </a:rPr>
              <a:t>2) </a:t>
            </a:r>
            <a:r>
              <a:rPr lang="el-GR" altLang="en-US" sz="2400" b="1" u="sng" dirty="0">
                <a:sym typeface="Symbol" panose="05050102010706020507" pitchFamily="18" charset="2"/>
              </a:rPr>
              <a:t>β1</a:t>
            </a:r>
            <a:r>
              <a:rPr lang="en-US" altLang="en-US" sz="2400" b="1" u="sng" dirty="0">
                <a:sym typeface="Symbol" panose="05050102010706020507" pitchFamily="18" charset="2"/>
              </a:rPr>
              <a:t> receptor:  </a:t>
            </a:r>
            <a:r>
              <a:rPr lang="en-US" altLang="en-US" sz="2000" dirty="0">
                <a:sym typeface="Symbol" panose="05050102010706020507" pitchFamily="18" charset="2"/>
              </a:rPr>
              <a:t>is found in the following tissues:</a:t>
            </a:r>
          </a:p>
          <a:p>
            <a:pPr algn="l" rtl="0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S.A node           </a:t>
            </a:r>
            <a:r>
              <a:rPr lang="en-US" altLang="en-US" sz="2000" dirty="0">
                <a:sym typeface="Symbol" panose="05050102010706020507" pitchFamily="18" charset="2"/>
              </a:rPr>
              <a:t>heart rate.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AV node            conduction velocity.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Ventricular muscle          contractility </a:t>
            </a:r>
            <a:r>
              <a:rPr lang="en-US" altLang="en-US" sz="2000" dirty="0">
                <a:solidFill>
                  <a:srgbClr val="7030A0"/>
                </a:solidFill>
                <a:sym typeface="Symbol" panose="05050102010706020507" pitchFamily="18" charset="2"/>
              </a:rPr>
              <a:t>(force of contraction)</a:t>
            </a:r>
          </a:p>
          <a:p>
            <a:pPr algn="l" rtl="0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Salivary gland         salivary secretions, (but enzymes production)</a:t>
            </a:r>
          </a:p>
          <a:p>
            <a:pPr algn="l" rtl="0">
              <a:lnSpc>
                <a:spcPct val="90000"/>
              </a:lnSpc>
            </a:pPr>
            <a:r>
              <a:rPr lang="en-US" altLang="en-US" sz="2000" dirty="0">
                <a:solidFill>
                  <a:srgbClr val="7030A0"/>
                </a:solidFill>
                <a:sym typeface="Symbol" panose="05050102010706020507" pitchFamily="18" charset="2"/>
              </a:rPr>
              <a:t>Lipolysis (blocked by atenolol in hypertension).</a:t>
            </a:r>
          </a:p>
          <a:p>
            <a:pPr marL="109728" indent="0" algn="l" rtl="0">
              <a:lnSpc>
                <a:spcPct val="90000"/>
              </a:lnSpc>
              <a:buNone/>
            </a:pPr>
            <a:endParaRPr lang="en-US" altLang="en-US" sz="2000" dirty="0">
              <a:solidFill>
                <a:srgbClr val="7030A0"/>
              </a:solidFill>
              <a:sym typeface="Symbol" panose="05050102010706020507" pitchFamily="18" charset="2"/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rgbClr val="7030A0"/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C94199-15E9-4D49-B5FA-9483EC3F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0398"/>
            <a:ext cx="8352928" cy="64807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altLang="en-US" sz="4000" dirty="0">
                <a:solidFill>
                  <a:schemeClr val="tx1"/>
                </a:solidFill>
              </a:rPr>
              <a:t>Adrenoreceptors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A25F87-BD21-4926-B23F-C85417F05810}"/>
              </a:ext>
            </a:extLst>
          </p:cNvPr>
          <p:cNvCxnSpPr/>
          <p:nvPr/>
        </p:nvCxnSpPr>
        <p:spPr>
          <a:xfrm>
            <a:off x="2854152" y="248899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B5B9D4-60F7-4165-B43B-FD8576DC6017}"/>
              </a:ext>
            </a:extLst>
          </p:cNvPr>
          <p:cNvCxnSpPr/>
          <p:nvPr/>
        </p:nvCxnSpPr>
        <p:spPr>
          <a:xfrm flipV="1">
            <a:off x="3923928" y="510189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3C99F0-2251-4108-9C7B-1436831EF2E3}"/>
              </a:ext>
            </a:extLst>
          </p:cNvPr>
          <p:cNvCxnSpPr/>
          <p:nvPr/>
        </p:nvCxnSpPr>
        <p:spPr>
          <a:xfrm>
            <a:off x="2875415" y="285293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95E429-C38F-474E-82ED-426431905E3C}"/>
              </a:ext>
            </a:extLst>
          </p:cNvPr>
          <p:cNvCxnSpPr/>
          <p:nvPr/>
        </p:nvCxnSpPr>
        <p:spPr>
          <a:xfrm flipV="1">
            <a:off x="3491880" y="2317019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4FE9FF-D6A2-4F55-B456-923C565246B2}"/>
              </a:ext>
            </a:extLst>
          </p:cNvPr>
          <p:cNvCxnSpPr/>
          <p:nvPr/>
        </p:nvCxnSpPr>
        <p:spPr>
          <a:xfrm flipV="1">
            <a:off x="2766482" y="442740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F6A29D-E089-4A58-A1E6-2EA9C79F4D9B}"/>
              </a:ext>
            </a:extLst>
          </p:cNvPr>
          <p:cNvCxnSpPr/>
          <p:nvPr/>
        </p:nvCxnSpPr>
        <p:spPr>
          <a:xfrm flipV="1">
            <a:off x="3252723" y="538992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2B3F69-4460-447A-9431-04E26509B726}"/>
              </a:ext>
            </a:extLst>
          </p:cNvPr>
          <p:cNvCxnSpPr/>
          <p:nvPr/>
        </p:nvCxnSpPr>
        <p:spPr>
          <a:xfrm flipV="1">
            <a:off x="2766482" y="477592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51F296-00D2-4E2F-822E-A86FE925EFF4}"/>
              </a:ext>
            </a:extLst>
          </p:cNvPr>
          <p:cNvCxnSpPr/>
          <p:nvPr/>
        </p:nvCxnSpPr>
        <p:spPr>
          <a:xfrm>
            <a:off x="2875415" y="314096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A0FE91-AAA5-44E6-82D3-8FE2874C50A4}"/>
              </a:ext>
            </a:extLst>
          </p:cNvPr>
          <p:cNvCxnSpPr/>
          <p:nvPr/>
        </p:nvCxnSpPr>
        <p:spPr>
          <a:xfrm>
            <a:off x="2875415" y="342900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2FCADB-1837-4C1C-BE68-7D216AD37DD7}"/>
              </a:ext>
            </a:extLst>
          </p:cNvPr>
          <p:cNvCxnSpPr/>
          <p:nvPr/>
        </p:nvCxnSpPr>
        <p:spPr>
          <a:xfrm>
            <a:off x="1990056" y="461937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DD2A03-1074-45C2-A057-D855E2FB2E53}"/>
              </a:ext>
            </a:extLst>
          </p:cNvPr>
          <p:cNvCxnSpPr/>
          <p:nvPr/>
        </p:nvCxnSpPr>
        <p:spPr>
          <a:xfrm>
            <a:off x="2638128" y="558924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/>
          </p:cNvPr>
          <p:cNvCxnSpPr/>
          <p:nvPr/>
        </p:nvCxnSpPr>
        <p:spPr>
          <a:xfrm>
            <a:off x="1990056" y="491993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/>
          </p:cNvPr>
          <p:cNvCxnSpPr/>
          <p:nvPr/>
        </p:nvCxnSpPr>
        <p:spPr>
          <a:xfrm>
            <a:off x="3252723" y="5247733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43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altLang="en-US" sz="3500" b="1" dirty="0">
                <a:solidFill>
                  <a:schemeClr val="tx2"/>
                </a:solidFill>
                <a:sym typeface="Symbol" panose="05050102010706020507" pitchFamily="18" charset="2"/>
              </a:rPr>
              <a:t>3) </a:t>
            </a:r>
            <a:r>
              <a:rPr lang="el-GR" altLang="en-US" sz="3000" b="1" u="sng" dirty="0">
                <a:sym typeface="Symbol" panose="05050102010706020507" pitchFamily="18" charset="2"/>
              </a:rPr>
              <a:t>β</a:t>
            </a:r>
            <a:r>
              <a:rPr lang="en-US" altLang="en-US" sz="3000" b="1" u="sng" dirty="0">
                <a:sym typeface="Symbol" panose="05050102010706020507" pitchFamily="18" charset="2"/>
              </a:rPr>
              <a:t>2 receptors:</a:t>
            </a:r>
            <a:r>
              <a:rPr lang="en-US" altLang="en-US" sz="3000" b="1" dirty="0">
                <a:sym typeface="Symbol" panose="05050102010706020507" pitchFamily="18" charset="2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altLang="en-US" sz="3000" b="1" dirty="0">
                <a:sym typeface="Symbol" panose="05050102010706020507" pitchFamily="18" charset="2"/>
              </a:rPr>
              <a:t>   </a:t>
            </a:r>
            <a:r>
              <a:rPr lang="en-US" altLang="en-US" sz="2600" dirty="0">
                <a:sym typeface="Symbol" panose="05050102010706020507" pitchFamily="18" charset="2"/>
              </a:rPr>
              <a:t>found in </a:t>
            </a:r>
            <a:r>
              <a:rPr lang="en-US" altLang="en-US" sz="2600" dirty="0">
                <a:solidFill>
                  <a:srgbClr val="0070C0"/>
                </a:solidFill>
                <a:sym typeface="Symbol" panose="05050102010706020507" pitchFamily="18" charset="2"/>
              </a:rPr>
              <a:t>vascular</a:t>
            </a:r>
            <a:r>
              <a:rPr lang="en-US" altLang="en-US" sz="2600" dirty="0">
                <a:sym typeface="Symbol" panose="05050102010706020507" pitchFamily="18" charset="2"/>
              </a:rPr>
              <a:t> </a:t>
            </a:r>
            <a:r>
              <a:rPr lang="en-US" altLang="en-US" sz="2600" dirty="0">
                <a:solidFill>
                  <a:srgbClr val="0070C0"/>
                </a:solidFill>
                <a:sym typeface="Symbol" panose="05050102010706020507" pitchFamily="18" charset="2"/>
              </a:rPr>
              <a:t>smooth muscle wall of bladder</a:t>
            </a:r>
            <a:r>
              <a:rPr lang="en-US" altLang="en-US" sz="2600" dirty="0">
                <a:sym typeface="Symbol" panose="05050102010706020507" pitchFamily="18" charset="2"/>
              </a:rPr>
              <a:t>, </a:t>
            </a:r>
            <a:r>
              <a:rPr lang="en-US" altLang="en-US" sz="2600" dirty="0">
                <a:solidFill>
                  <a:srgbClr val="7030A0"/>
                </a:solidFill>
                <a:sym typeface="Symbol" panose="05050102010706020507" pitchFamily="18" charset="2"/>
              </a:rPr>
              <a:t>bronchial tract ,uterus </a:t>
            </a:r>
            <a:r>
              <a:rPr lang="en-US" altLang="en-US" sz="2600" dirty="0">
                <a:sym typeface="Symbol" panose="05050102010706020507" pitchFamily="18" charset="2"/>
              </a:rPr>
              <a:t>and wall </a:t>
            </a:r>
            <a:r>
              <a:rPr lang="en-US" altLang="en-US" sz="2600" dirty="0">
                <a:solidFill>
                  <a:srgbClr val="7030A0"/>
                </a:solidFill>
                <a:sym typeface="Symbol" panose="05050102010706020507" pitchFamily="18" charset="2"/>
              </a:rPr>
              <a:t>(smooth muscles) </a:t>
            </a:r>
            <a:r>
              <a:rPr lang="en-US" altLang="en-US" sz="2600" dirty="0">
                <a:sym typeface="Symbol" panose="05050102010706020507" pitchFamily="18" charset="2"/>
              </a:rPr>
              <a:t>of GI.</a:t>
            </a:r>
          </a:p>
          <a:p>
            <a:pPr algn="l" rtl="0">
              <a:lnSpc>
                <a:spcPct val="90000"/>
              </a:lnSpc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ym typeface="Symbol" panose="05050102010706020507" pitchFamily="18" charset="2"/>
              </a:rPr>
              <a:t>Activation of </a:t>
            </a:r>
            <a:r>
              <a:rPr lang="el-GR" altLang="en-US" sz="2400" dirty="0"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ym typeface="Symbol" panose="05050102010706020507" pitchFamily="18" charset="2"/>
              </a:rPr>
              <a:t>2         relaxation </a:t>
            </a:r>
            <a:r>
              <a:rPr lang="en-US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(Intestinal and bladder wall relaxation)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Vasodilatation.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Bronchodilatation.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Bladder wall relaxation.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l-GR" alt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2 more sensitive to Epinephrine than Nor-epinephrine.</a:t>
            </a:r>
          </a:p>
          <a:p>
            <a:pPr marL="109728" indent="0" algn="l" rtl="0">
              <a:lnSpc>
                <a:spcPct val="90000"/>
              </a:lnSpc>
              <a:buNone/>
            </a:pPr>
            <a:endParaRPr lang="en-US" altLang="en-US" sz="2600" dirty="0">
              <a:sym typeface="Symbol" panose="05050102010706020507" pitchFamily="18" charset="2"/>
            </a:endParaRPr>
          </a:p>
          <a:p>
            <a:pPr marL="109728" indent="0" algn="l" rt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92D050"/>
                </a:solidFill>
              </a:rPr>
              <a:t>- alpha 2 has the same function as alpha 1 but is rarely found in the human body</a:t>
            </a:r>
            <a:endParaRPr lang="en-US" altLang="en-US" sz="2600" b="1" dirty="0">
              <a:solidFill>
                <a:srgbClr val="92D050"/>
              </a:solidFill>
              <a:sym typeface="Symbol" panose="05050102010706020507" pitchFamily="18" charset="2"/>
            </a:endParaRPr>
          </a:p>
          <a:p>
            <a:endParaRPr lang="ar-SA" dirty="0"/>
          </a:p>
        </p:txBody>
      </p:sp>
      <p:cxnSp>
        <p:nvCxnSpPr>
          <p:cNvPr id="4" name="Straight Arrow Connector 3">
            <a:extLst/>
          </p:cNvPr>
          <p:cNvCxnSpPr/>
          <p:nvPr/>
        </p:nvCxnSpPr>
        <p:spPr>
          <a:xfrm>
            <a:off x="3275856" y="314096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4BFB9DC5-716E-42CA-961F-2A4F8704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0398"/>
            <a:ext cx="8352928" cy="64807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altLang="en-US" sz="4000" dirty="0">
                <a:solidFill>
                  <a:schemeClr val="tx1"/>
                </a:solidFill>
              </a:rPr>
              <a:t>Adrenoreceptors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2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howimage.jpg">
            <a:extLst>
              <a:ext uri="{FF2B5EF4-FFF2-40B4-BE49-F238E27FC236}">
                <a16:creationId xmlns:a16="http://schemas.microsoft.com/office/drawing/2014/main" id="{A841B5B8-0DAC-41D7-BBF4-EF74F1876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483537" cy="573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showimage.jpg">
            <a:extLst>
              <a:ext uri="{FF2B5EF4-FFF2-40B4-BE49-F238E27FC236}">
                <a16:creationId xmlns:a16="http://schemas.microsoft.com/office/drawing/2014/main" id="{C1E72481-EA11-4ED4-BF96-EDE4E0789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37" y="1124745"/>
            <a:ext cx="4660463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19B6D-FA9F-465D-A881-BE758853F21A}"/>
              </a:ext>
            </a:extLst>
          </p:cNvPr>
          <p:cNvSpPr txBox="1"/>
          <p:nvPr/>
        </p:nvSpPr>
        <p:spPr>
          <a:xfrm>
            <a:off x="251520" y="332656"/>
            <a:ext cx="34563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en-US" sz="3200" b="1" dirty="0">
                <a:sym typeface="Symbol" panose="05050102010706020507" pitchFamily="18" charset="2"/>
              </a:rPr>
              <a:t></a:t>
            </a:r>
            <a:r>
              <a:rPr lang="en-US" altLang="en-US" sz="2800" b="1" dirty="0">
                <a:sym typeface="Symbol" panose="05050102010706020507" pitchFamily="18" charset="2"/>
              </a:rPr>
              <a:t>1</a:t>
            </a:r>
            <a:r>
              <a:rPr lang="en-US" altLang="en-US" sz="3200" b="1" dirty="0">
                <a:sym typeface="Symbol" panose="05050102010706020507" pitchFamily="18" charset="2"/>
              </a:rPr>
              <a:t> receptor</a:t>
            </a:r>
            <a:endParaRPr lang="ar-SA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46AB-6465-488B-8C99-71E13B9CCE07}"/>
              </a:ext>
            </a:extLst>
          </p:cNvPr>
          <p:cNvSpPr txBox="1"/>
          <p:nvPr/>
        </p:nvSpPr>
        <p:spPr>
          <a:xfrm>
            <a:off x="4941560" y="400269"/>
            <a:ext cx="37444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l-GR" altLang="en-US" sz="3200" b="1" dirty="0">
                <a:sym typeface="Symbol" panose="05050102010706020507" pitchFamily="18" charset="2"/>
              </a:rPr>
              <a:t>β</a:t>
            </a:r>
            <a:r>
              <a:rPr lang="el-GR" altLang="en-US" sz="2800" b="1" dirty="0">
                <a:sym typeface="Symbol" panose="05050102010706020507" pitchFamily="18" charset="2"/>
              </a:rPr>
              <a:t>1</a:t>
            </a:r>
            <a:r>
              <a:rPr lang="en-US" altLang="en-US" sz="2800" b="1" dirty="0">
                <a:sym typeface="Symbol" panose="05050102010706020507" pitchFamily="18" charset="2"/>
              </a:rPr>
              <a:t>, </a:t>
            </a:r>
            <a:r>
              <a:rPr lang="el-GR" altLang="en-US" sz="3200" b="1" dirty="0">
                <a:sym typeface="Symbol" panose="05050102010706020507" pitchFamily="18" charset="2"/>
              </a:rPr>
              <a:t>β</a:t>
            </a:r>
            <a:r>
              <a:rPr lang="en-US" altLang="en-US" sz="2800" b="1" dirty="0">
                <a:sym typeface="Symbol" panose="05050102010706020507" pitchFamily="18" charset="2"/>
              </a:rPr>
              <a:t>2</a:t>
            </a:r>
            <a:r>
              <a:rPr lang="en-US" altLang="en-US" sz="3200" b="1" dirty="0">
                <a:sym typeface="Symbol" panose="05050102010706020507" pitchFamily="18" charset="2"/>
              </a:rPr>
              <a:t> receptors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85530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639265-66D3-49D5-9318-F16922D0B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90416"/>
            <a:ext cx="9036496" cy="5184576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70C0"/>
                </a:solidFill>
              </a:rPr>
              <a:t>Nicotinic receptor</a:t>
            </a:r>
          </a:p>
          <a:p>
            <a:pPr marL="109728" indent="0" algn="l" rtl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	- an ion channel for Na+ and K+</a:t>
            </a:r>
          </a:p>
          <a:p>
            <a:pPr marL="109728" indent="0" algn="l" rtl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	- in all postganglionic neurons, motor end plate at skeletal         muscle and chromaffin cells</a:t>
            </a:r>
          </a:p>
          <a:p>
            <a:pPr marL="109728" indent="0" algn="l" rtl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	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70C0"/>
                </a:solidFill>
              </a:rPr>
              <a:t>Muscurinic Receptor</a:t>
            </a:r>
            <a:br>
              <a:rPr lang="en-US" altLang="en-US" sz="2000" b="1" dirty="0">
                <a:solidFill>
                  <a:srgbClr val="0070C0"/>
                </a:solidFill>
              </a:rPr>
            </a:br>
            <a:r>
              <a:rPr lang="en-US" altLang="en-US" sz="2000" b="1" dirty="0">
                <a:solidFill>
                  <a:srgbClr val="0070C0"/>
                </a:solidFill>
              </a:rPr>
              <a:t>- Works either like </a:t>
            </a:r>
            <a:r>
              <a:rPr lang="en-US" altLang="en-US" sz="2000" b="1" dirty="0">
                <a:solidFill>
                  <a:srgbClr val="0070C0"/>
                </a:solidFill>
                <a:sym typeface="Symbol" panose="05050102010706020507" pitchFamily="18" charset="2"/>
              </a:rPr>
              <a:t>1</a:t>
            </a:r>
            <a:r>
              <a:rPr lang="en-US" altLang="en-US" sz="2000" b="1" dirty="0">
                <a:solidFill>
                  <a:srgbClr val="0070C0"/>
                </a:solidFill>
              </a:rPr>
              <a:t> adrenoreceptor via PKC, DAC and IP3 or via G protein which has </a:t>
            </a:r>
            <a:r>
              <a:rPr lang="en-US" altLang="en-US" sz="2000" b="1" dirty="0">
                <a:solidFill>
                  <a:srgbClr val="0070C0"/>
                </a:solidFill>
                <a:sym typeface="Symbol" panose="05050102010706020507" pitchFamily="18" charset="2"/>
              </a:rPr>
              <a:t>1</a:t>
            </a:r>
            <a:r>
              <a:rPr lang="en-US" altLang="en-US" sz="2000" b="1" dirty="0">
                <a:solidFill>
                  <a:srgbClr val="0070C0"/>
                </a:solidFill>
              </a:rPr>
              <a:t> subunit that binds K+ channel and open it</a:t>
            </a:r>
          </a:p>
          <a:p>
            <a:pPr marL="109728" indent="0" algn="l" rtl="0">
              <a:buNone/>
            </a:pPr>
            <a:endParaRPr lang="ar-SA" sz="2000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03D4D3-D7ED-4063-B260-E85DD74A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494"/>
            <a:ext cx="8229600" cy="72008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altLang="en-US" sz="3600" dirty="0">
                <a:solidFill>
                  <a:schemeClr val="tx1"/>
                </a:solidFill>
              </a:rPr>
              <a:t>Cholinorecepters</a:t>
            </a:r>
            <a:endParaRPr lang="ar-SA" sz="3600" dirty="0">
              <a:solidFill>
                <a:schemeClr val="tx1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A6006B3-FAF3-4D45-B6F7-1B4D76D31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03649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IP3 (Inositol trisphosphate) / DAG ( Diacylglycerol) / PKC (Protein kinase C)</a:t>
            </a:r>
          </a:p>
        </p:txBody>
      </p:sp>
    </p:spTree>
    <p:extLst>
      <p:ext uri="{BB962C8B-B14F-4D97-AF65-F5344CB8AC3E}">
        <p14:creationId xmlns:p14="http://schemas.microsoft.com/office/powerpoint/2010/main" val="3333726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07D680-6059-4ECF-8E1B-6360EA965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The type of receptor and its mechanism of action determine the physiologic response</a:t>
            </a:r>
            <a:r>
              <a:rPr lang="ar-SA" altLang="en-US" sz="24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rgbClr val="0070C0"/>
                </a:solidFill>
              </a:rPr>
              <a:t>(inhibition</a:t>
            </a:r>
            <a:r>
              <a:rPr lang="ar-SA" sz="1700" dirty="0">
                <a:solidFill>
                  <a:srgbClr val="0070C0"/>
                </a:solidFill>
              </a:rPr>
              <a:t>،</a:t>
            </a:r>
            <a:r>
              <a:rPr lang="en-US" sz="1700" dirty="0">
                <a:solidFill>
                  <a:srgbClr val="0070C0"/>
                </a:solidFill>
              </a:rPr>
              <a:t>excitation)</a:t>
            </a:r>
            <a:r>
              <a:rPr lang="en-US" altLang="en-US" sz="1700" dirty="0">
                <a:solidFill>
                  <a:srgbClr val="0070C0"/>
                </a:solidFill>
              </a:rPr>
              <a:t> </a:t>
            </a:r>
            <a:br>
              <a:rPr lang="en-US" altLang="en-US" sz="2400" dirty="0">
                <a:solidFill>
                  <a:srgbClr val="0070C0"/>
                </a:solidFill>
              </a:rPr>
            </a:br>
            <a:r>
              <a:rPr lang="en-US" altLang="en-US" sz="2400" dirty="0">
                <a:solidFill>
                  <a:srgbClr val="0070C0"/>
                </a:solidFill>
              </a:rPr>
              <a:t>e.g. </a:t>
            </a:r>
            <a:r>
              <a:rPr lang="el-GR" alt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</a:rPr>
              <a:t>1 receptor in SA node and in ventricular muscle:</a:t>
            </a:r>
          </a:p>
          <a:p>
            <a:pPr marL="109728" indent="0" algn="l" rtl="0">
              <a:buNone/>
            </a:pPr>
            <a:r>
              <a:rPr lang="en-US" altLang="en-US" sz="2400" b="1" u="sng" dirty="0">
                <a:solidFill>
                  <a:srgbClr val="0070C0"/>
                </a:solidFill>
              </a:rPr>
              <a:t>SA node: </a:t>
            </a:r>
            <a:r>
              <a:rPr lang="en-US" altLang="en-US" sz="2400" dirty="0">
                <a:solidFill>
                  <a:srgbClr val="0070C0"/>
                </a:solidFill>
              </a:rPr>
              <a:t>activation of SA node by the agonist (nor-epinephrine)           heart rate </a:t>
            </a:r>
          </a:p>
          <a:p>
            <a:pPr marL="109728" indent="0" algn="l" rtl="0">
              <a:buClr>
                <a:schemeClr val="tx2"/>
              </a:buClr>
              <a:buSzPct val="140000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ventricular muscles          contractility</a:t>
            </a:r>
          </a:p>
          <a:p>
            <a:pPr marL="109728" indent="0" algn="l" rtl="0">
              <a:buClr>
                <a:schemeClr val="tx2"/>
              </a:buClr>
              <a:buSzPct val="140000"/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030A0"/>
                </a:solidFill>
              </a:rPr>
              <a:t>What do receptors do?</a:t>
            </a:r>
          </a:p>
          <a:p>
            <a:pPr marL="566928" indent="-457200" algn="l" rtl="0"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altLang="en-US" sz="2400" dirty="0">
                <a:solidFill>
                  <a:srgbClr val="7030A0"/>
                </a:solidFill>
              </a:rPr>
              <a:t>Activation of </a:t>
            </a:r>
            <a:r>
              <a:rPr lang="en-US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 receptors leads to smooth muscles </a:t>
            </a:r>
            <a:r>
              <a:rPr lang="en-US" altLang="en-US" sz="2400" u="sng" dirty="0">
                <a:solidFill>
                  <a:srgbClr val="7030A0"/>
                </a:solidFill>
                <a:sym typeface="Symbol" panose="05050102010706020507" pitchFamily="18" charset="2"/>
              </a:rPr>
              <a:t>contraction</a:t>
            </a:r>
          </a:p>
          <a:p>
            <a:pPr marL="566928" indent="-457200" algn="l" rtl="0"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altLang="en-US" sz="2400" dirty="0">
                <a:solidFill>
                  <a:srgbClr val="7030A0"/>
                </a:solidFill>
              </a:rPr>
              <a:t>Activation of </a:t>
            </a:r>
            <a:r>
              <a:rPr lang="el-GR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2 receptors leads to smooth muscles </a:t>
            </a:r>
            <a:r>
              <a:rPr lang="en-US" altLang="en-US" sz="2400" u="sng" dirty="0">
                <a:solidFill>
                  <a:srgbClr val="7030A0"/>
                </a:solidFill>
                <a:sym typeface="Symbol" panose="05050102010706020507" pitchFamily="18" charset="2"/>
              </a:rPr>
              <a:t>relaxation</a:t>
            </a:r>
            <a:endParaRPr lang="en-US" altLang="en-US" sz="2400" dirty="0">
              <a:solidFill>
                <a:srgbClr val="7030A0"/>
              </a:solidFill>
              <a:sym typeface="Symbol" panose="05050102010706020507" pitchFamily="18" charset="2"/>
            </a:endParaRPr>
          </a:p>
          <a:p>
            <a:pPr marL="566928" indent="-457200" algn="l" rtl="0">
              <a:buClr>
                <a:schemeClr val="tx2"/>
              </a:buClr>
              <a:buSzPct val="100000"/>
              <a:buFont typeface="+mj-lt"/>
              <a:buAutoNum type="alphaLcParenR"/>
            </a:pPr>
            <a:r>
              <a:rPr lang="en-US" altLang="en-US" sz="2400" dirty="0">
                <a:solidFill>
                  <a:srgbClr val="7030A0"/>
                </a:solidFill>
              </a:rPr>
              <a:t>Activation of </a:t>
            </a:r>
            <a:r>
              <a:rPr lang="el-GR" altLang="en-US" sz="2400" dirty="0">
                <a:solidFill>
                  <a:srgbClr val="7030A0"/>
                </a:solidFill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7030A0"/>
                </a:solidFill>
              </a:rPr>
              <a:t>1 receptors leads to smooth muscles </a:t>
            </a:r>
            <a:r>
              <a:rPr lang="en-US" altLang="en-US" sz="2400" u="sng" dirty="0">
                <a:solidFill>
                  <a:srgbClr val="7030A0"/>
                </a:solidFill>
              </a:rPr>
              <a:t>contraction</a:t>
            </a:r>
            <a:r>
              <a:rPr lang="en-US" altLang="en-US" sz="2400" dirty="0">
                <a:solidFill>
                  <a:srgbClr val="7030A0"/>
                </a:solidFill>
              </a:rPr>
              <a:t> (especially in heart)</a:t>
            </a:r>
          </a:p>
          <a:p>
            <a:pPr marL="109728" indent="0" algn="l" rtl="0">
              <a:buNone/>
            </a:pPr>
            <a:endParaRPr lang="ar-SA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724BBB-F0FC-4C29-AC58-614E7D104F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0"/>
            <a:r>
              <a:rPr lang="en-US" altLang="en-US" sz="3200" dirty="0">
                <a:solidFill>
                  <a:schemeClr val="tx1"/>
                </a:solidFill>
              </a:rPr>
              <a:t>Autonomic Receptors 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3200" dirty="0">
                <a:solidFill>
                  <a:schemeClr val="tx1"/>
                </a:solidFill>
              </a:rPr>
              <a:t>(in summary) </a:t>
            </a:r>
            <a:endParaRPr lang="ar-SA" sz="32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45EBA0-E78A-49BE-AF47-9E641C9EDB9F}"/>
              </a:ext>
            </a:extLst>
          </p:cNvPr>
          <p:cNvCxnSpPr/>
          <p:nvPr/>
        </p:nvCxnSpPr>
        <p:spPr>
          <a:xfrm>
            <a:off x="2483768" y="285293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48CD84-91E6-4B8C-8C59-E4571E2B41AB}"/>
              </a:ext>
            </a:extLst>
          </p:cNvPr>
          <p:cNvCxnSpPr/>
          <p:nvPr/>
        </p:nvCxnSpPr>
        <p:spPr>
          <a:xfrm>
            <a:off x="3347864" y="314096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7EB063-AED4-46E6-BB72-5786169123A1}"/>
              </a:ext>
            </a:extLst>
          </p:cNvPr>
          <p:cNvCxnSpPr/>
          <p:nvPr/>
        </p:nvCxnSpPr>
        <p:spPr>
          <a:xfrm flipV="1">
            <a:off x="3275856" y="263691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C29F58-ED9B-4704-8709-6A711A9EADEF}"/>
              </a:ext>
            </a:extLst>
          </p:cNvPr>
          <p:cNvCxnSpPr/>
          <p:nvPr/>
        </p:nvCxnSpPr>
        <p:spPr>
          <a:xfrm flipV="1">
            <a:off x="4139952" y="299695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57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545AD5-5AFE-41E6-B6D1-1D1D2E841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773979"/>
              </p:ext>
            </p:extLst>
          </p:nvPr>
        </p:nvGraphicFramePr>
        <p:xfrm>
          <a:off x="251519" y="645345"/>
          <a:ext cx="8712969" cy="606870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3727715897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134597202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407276367"/>
                    </a:ext>
                  </a:extLst>
                </a:gridCol>
              </a:tblGrid>
              <a:tr h="45494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Antagonists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Agonists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Receptor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6253"/>
                  </a:ext>
                </a:extLst>
              </a:tr>
              <a:tr h="382239"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Adrenoreceptors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496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Phenoxybenzamine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Norepinephrine</a:t>
                      </a:r>
                      <a:endParaRPr lang="ar-S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α</a:t>
                      </a:r>
                      <a:r>
                        <a:rPr kumimoji="0" lang="en-US" sz="1600" b="1" u="sng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044052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Prazosin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Phenylephrine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178707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Yohimbine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Clonidine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α</a:t>
                      </a:r>
                      <a:r>
                        <a:rPr kumimoji="0" lang="en-US" sz="1600" b="1" u="sng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562096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Propranolol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Norepinephrine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sz="1600" b="1" u="sng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153000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Metoprolol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Isoproterenol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530568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Propranolol</a:t>
                      </a:r>
                      <a:endParaRPr lang="ar-S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Epinephrine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sz="1600" b="1" u="sng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437100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Butoxamine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Isoproterenol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22866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algn="ctr" rtl="1"/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Albuterol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10408"/>
                  </a:ext>
                </a:extLst>
              </a:tr>
              <a:tr h="333625">
                <a:tc grid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Cholino receptors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092904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Curare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Nicotinic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46073"/>
                  </a:ext>
                </a:extLst>
              </a:tr>
              <a:tr h="8706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Hexamethonium (blocks ganglionic receptor but not neuromuscular junction)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Nicotine </a:t>
                      </a:r>
                      <a:b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Carbachol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206849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Atropine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Muscarinic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140962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Muscarine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256127"/>
                  </a:ext>
                </a:extLst>
              </a:tr>
              <a:tr h="333625">
                <a:tc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Carbachol</a:t>
                      </a:r>
                      <a:endParaRPr lang="ar-SA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0831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75ED47F-05FE-4F4D-AD19-FC645CF7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9" cy="545374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0"/>
            <a:r>
              <a:rPr lang="en-US" altLang="en-US" sz="2000" dirty="0">
                <a:solidFill>
                  <a:schemeClr val="tx1"/>
                </a:solidFill>
                <a:effectLst/>
              </a:rPr>
              <a:t>Prototypes of Agonists and Antagonists to Autonomic Receptors</a:t>
            </a:r>
            <a:endParaRPr lang="ar-SA" sz="2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1706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BF10F-0884-45CD-9478-AF1D3C7E8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584176"/>
          </a:xfrm>
        </p:spPr>
        <p:txBody>
          <a:bodyPr>
            <a:noAutofit/>
          </a:bodyPr>
          <a:lstStyle/>
          <a:p>
            <a:pPr algn="l" rtl="0">
              <a:buClr>
                <a:schemeClr val="tx2"/>
              </a:buClr>
              <a:buSzPct val="86000"/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0070C0"/>
                </a:solidFill>
              </a:rPr>
              <a:t>The role of them is to keep the stimulated organs in normal stage</a:t>
            </a:r>
          </a:p>
          <a:p>
            <a:pPr algn="l" rtl="0">
              <a:buClr>
                <a:schemeClr val="tx2"/>
              </a:buClr>
              <a:buSzPct val="86000"/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70C0"/>
              </a:solidFill>
            </a:endParaRPr>
          </a:p>
          <a:p>
            <a:pPr algn="l" rtl="0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solidFill>
                  <a:srgbClr val="0070C0"/>
                </a:solidFill>
              </a:rPr>
              <a:t>Examples:</a:t>
            </a:r>
          </a:p>
          <a:p>
            <a:pPr marL="457200" indent="-457200" algn="l" rtl="0">
              <a:buClr>
                <a:schemeClr val="tx2"/>
              </a:buClr>
              <a:buSzPct val="87000"/>
              <a:buFont typeface="+mj-lt"/>
              <a:buAutoNum type="alphaLcParenR"/>
              <a:defRPr/>
            </a:pPr>
            <a:r>
              <a:rPr lang="en-US" sz="1600" dirty="0">
                <a:solidFill>
                  <a:srgbClr val="0070C0"/>
                </a:solidFill>
              </a:rPr>
              <a:t>sympathetic always keeps the blood vessel constricted ½ of its normal diameter. </a:t>
            </a:r>
          </a:p>
          <a:p>
            <a:pPr marL="457200" indent="-457200" algn="l" rtl="0">
              <a:buClr>
                <a:schemeClr val="tx2"/>
              </a:buClr>
              <a:buSzPct val="87000"/>
              <a:buFont typeface="+mj-lt"/>
              <a:buAutoNum type="alphaLcParenR"/>
              <a:defRPr/>
            </a:pPr>
            <a:r>
              <a:rPr lang="en-US" sz="1600" dirty="0">
                <a:solidFill>
                  <a:srgbClr val="0070C0"/>
                </a:solidFill>
              </a:rPr>
              <a:t>removal of vagus (Parasympathetic nerve) nerve  atony        loss of peristalsis (contraction of small intestine) constipation. </a:t>
            </a:r>
          </a:p>
          <a:p>
            <a:pPr marL="109728" indent="0" algn="l" rtl="0">
              <a:buNone/>
            </a:pPr>
            <a:endParaRPr lang="ar-SA" sz="1600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777F1D-8E59-42F2-889E-2566CB78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91"/>
            <a:ext cx="9144000" cy="864096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0"/>
            <a:r>
              <a:rPr lang="en-US" altLang="en-US" sz="3600" dirty="0">
                <a:solidFill>
                  <a:schemeClr val="tx1"/>
                </a:solidFill>
                <a:effectLst/>
              </a:rPr>
              <a:t>Sympathetic and Parasympathetic Tone </a:t>
            </a:r>
            <a:endParaRPr lang="ar-SA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86" y="3501008"/>
            <a:ext cx="932070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39552" y="465313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</a:rPr>
              <a:t>Loss of sympathetic tone in blood vessel causes severe vasodilatation but after sometime, intrinsic tone increases by chemical adaptation</a:t>
            </a:r>
          </a:p>
        </p:txBody>
      </p:sp>
    </p:spTree>
    <p:extLst>
      <p:ext uri="{BB962C8B-B14F-4D97-AF65-F5344CB8AC3E}">
        <p14:creationId xmlns:p14="http://schemas.microsoft.com/office/powerpoint/2010/main" val="119046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307471"/>
            <a:ext cx="8424936" cy="603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rtlCol="0">
            <a:spAutoFit/>
          </a:bodyPr>
          <a:lstStyle/>
          <a:p>
            <a:pPr algn="ctr">
              <a:lnSpc>
                <a:spcPts val="2000"/>
              </a:lnSpc>
              <a:tabLst/>
            </a:pPr>
            <a:endParaRPr lang="en-US" altLang="zh-CN" sz="2400" dirty="0">
              <a:latin typeface="Arial Black" pitchFamily="18" charset="0"/>
              <a:cs typeface="Arial Black" pitchFamily="18" charset="0"/>
            </a:endParaRPr>
          </a:p>
          <a:p>
            <a:pPr algn="ctr">
              <a:lnSpc>
                <a:spcPts val="2000"/>
              </a:lnSpc>
              <a:tabLst/>
            </a:pPr>
            <a:r>
              <a:rPr lang="en-US" altLang="zh-CN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18" charset="0"/>
                <a:cs typeface="Arial Black" pitchFamily="18" charset="0"/>
              </a:rPr>
              <a:t> Objectives</a:t>
            </a:r>
            <a:endParaRPr lang="en-US" altLang="zh-CN" sz="3000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7992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/>
            </a:pP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end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session,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students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able</a:t>
            </a:r>
            <a:r>
              <a:rPr lang="en-US" altLang="zh-CN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>
                <a:solidFill>
                  <a:srgbClr val="1F497D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 algn="l" rtl="0"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Organization of the Autonomic Nervous System.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Terminology.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Sympathetic Nervous System (SNS).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Neurotransmitters and Types of Receptors.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Parasympathetic Nervous System.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Autonomic Receptors:</a:t>
            </a:r>
          </a:p>
          <a:p>
            <a:pPr marL="457200" indent="-45720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558ED5"/>
                </a:solidFill>
              </a:rPr>
              <a:t>A)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Adrenoreceptors.</a:t>
            </a:r>
          </a:p>
          <a:p>
            <a:pPr marL="457200" indent="-45720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558ED5"/>
                </a:solidFill>
              </a:rPr>
              <a:t>B)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Cholinorecptors.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Prototypes of Agonists and Antagonists to Autonomic Receptors.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Sympathetic and Parasympathetic Tone.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 of Adrenal Gland.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Examples of The Effects of Sympathetic and Parasympathetic.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GB" sz="1600" dirty="0">
                <a:solidFill>
                  <a:srgbClr val="7030A0"/>
                </a:solidFill>
              </a:rPr>
              <a:t>Anatomy and physiology of Autonomic Nervous System.</a:t>
            </a:r>
            <a:endParaRPr lang="en-US" sz="1600" dirty="0">
              <a:solidFill>
                <a:srgbClr val="7030A0"/>
              </a:solidFill>
            </a:endParaRP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GB" sz="1600" dirty="0">
                <a:solidFill>
                  <a:srgbClr val="7030A0"/>
                </a:solidFill>
              </a:rPr>
              <a:t>appreciate the anatomy of sympathetic&amp; parasympathetic nervous system.</a:t>
            </a:r>
          </a:p>
          <a:p>
            <a:pPr marL="400050" indent="-400050" algn="l" rtl="0">
              <a:buClr>
                <a:schemeClr val="tx2"/>
              </a:buClr>
              <a:buFont typeface="+mj-lt"/>
              <a:buAutoNum type="arabicParenR"/>
              <a:defRPr/>
            </a:pPr>
            <a:r>
              <a:rPr lang="en-GB" sz="1600" dirty="0">
                <a:solidFill>
                  <a:srgbClr val="7030A0"/>
                </a:solidFill>
              </a:rPr>
              <a:t>explain physiological functions of Sympathetic &amp;parasympathetic nerves in head &amp;neck, chest, abdomen and pelvis</a:t>
            </a:r>
            <a:r>
              <a:rPr lang="en-US" sz="1600" dirty="0">
                <a:solidFill>
                  <a:srgbClr val="7030A0"/>
                </a:solidFill>
              </a:rPr>
              <a:t>.</a:t>
            </a:r>
          </a:p>
          <a:p>
            <a:pPr marL="400050" indent="-400050" algn="l" rtl="0">
              <a:buFont typeface="+mj-lt"/>
              <a:buAutoNum type="arabicParenR"/>
              <a:defRPr/>
            </a:pPr>
            <a:endParaRPr lang="en-US" b="1" dirty="0">
              <a:solidFill>
                <a:srgbClr val="7030A0"/>
              </a:solidFill>
            </a:endParaRPr>
          </a:p>
          <a:p>
            <a:pPr marL="285750" indent="-285750" algn="l" rtl="0">
              <a:buFont typeface="Arial" charset="0"/>
              <a:buChar char="•"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6748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7DC788-D06A-4EDB-8967-0BEB581F2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59" y="1700808"/>
            <a:ext cx="8229600" cy="4525963"/>
          </a:xfrm>
        </p:spPr>
        <p:txBody>
          <a:bodyPr>
            <a:normAutofit/>
          </a:bodyPr>
          <a:lstStyle/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Stimulation of sympathetic nerves causes large quantities of Epinephrine and Nor-epinephrine to be secreted in blood.</a:t>
            </a:r>
          </a:p>
          <a:p>
            <a:pPr marL="109728" indent="0" algn="l" rtl="0"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The effect of Epinephrine &amp; Nor-epinephrine lasts 5-10 times more than the ones which secreted from sympathetic.</a:t>
            </a:r>
          </a:p>
          <a:p>
            <a:pPr algn="l">
              <a:buNone/>
            </a:pPr>
            <a:endParaRPr lang="en-US" altLang="en-US" sz="2400" b="1" dirty="0">
              <a:solidFill>
                <a:srgbClr val="0070C0"/>
              </a:solidFill>
            </a:endParaRPr>
          </a:p>
          <a:p>
            <a:pPr algn="l"/>
            <a:endParaRPr lang="en-US" altLang="en-US" sz="2400" b="1" dirty="0">
              <a:solidFill>
                <a:srgbClr val="0070C0"/>
              </a:solidFill>
            </a:endParaRPr>
          </a:p>
          <a:p>
            <a:pPr algn="l"/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2943C-F46C-4BC2-BB0F-75738672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59" y="332656"/>
            <a:ext cx="8229600" cy="100811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altLang="en-US" sz="4000" dirty="0">
                <a:solidFill>
                  <a:schemeClr val="tx1"/>
                </a:solidFill>
                <a:effectLst/>
              </a:rPr>
              <a:t>Function of Adrenal Gland</a:t>
            </a:r>
            <a:endParaRPr lang="ar-SA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9605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ED77E1-6115-4A05-BCCE-1C445F16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8577"/>
            <a:ext cx="8712968" cy="2510724"/>
          </a:xfrm>
        </p:spPr>
        <p:txBody>
          <a:bodyPr>
            <a:normAutofit fontScale="25000" lnSpcReduction="20000"/>
          </a:bodyPr>
          <a:lstStyle/>
          <a:p>
            <a:pPr algn="l" rtl="0">
              <a:lnSpc>
                <a:spcPct val="120000"/>
              </a:lnSpc>
              <a:buNone/>
            </a:pPr>
            <a:r>
              <a:rPr lang="en-US" altLang="en-US" sz="9600" dirty="0">
                <a:solidFill>
                  <a:schemeClr val="tx2"/>
                </a:solidFill>
              </a:rPr>
              <a:t>A) </a:t>
            </a:r>
            <a:r>
              <a:rPr lang="en-US" altLang="en-US" sz="9600" dirty="0"/>
              <a:t>The Eyes:</a:t>
            </a:r>
          </a:p>
          <a:p>
            <a:pPr algn="l" rtl="0">
              <a:lnSpc>
                <a:spcPct val="120000"/>
              </a:lnSpc>
              <a:spcAft>
                <a:spcPts val="300"/>
              </a:spcAft>
              <a:buClr>
                <a:schemeClr val="tx2"/>
              </a:buClr>
              <a:buSzPct val="100000"/>
            </a:pPr>
            <a:r>
              <a:rPr lang="en-US" altLang="en-US" sz="5600" dirty="0"/>
              <a:t>Sympathetic stimulation contracts the meridional fibers of the iris to dilate the pupil.</a:t>
            </a:r>
          </a:p>
          <a:p>
            <a:pPr algn="l" rtl="0">
              <a:lnSpc>
                <a:spcPct val="120000"/>
              </a:lnSpc>
              <a:spcAft>
                <a:spcPts val="300"/>
              </a:spcAft>
              <a:buClr>
                <a:schemeClr val="tx2"/>
              </a:buClr>
              <a:buSzPct val="100000"/>
            </a:pPr>
            <a:r>
              <a:rPr lang="en-US" altLang="en-US" sz="5600" dirty="0"/>
              <a:t>Parasympathetic stimulation contracts the circular muscle of the iris to constrict the pupil.</a:t>
            </a:r>
          </a:p>
          <a:p>
            <a:pPr algn="l" rtl="0">
              <a:lnSpc>
                <a:spcPct val="120000"/>
              </a:lnSpc>
              <a:spcAft>
                <a:spcPts val="300"/>
              </a:spcAft>
              <a:buClr>
                <a:schemeClr val="tx2"/>
              </a:buClr>
              <a:buSzPct val="100000"/>
            </a:pPr>
            <a:r>
              <a:rPr lang="en-US" altLang="en-US" sz="5600" dirty="0">
                <a:solidFill>
                  <a:srgbClr val="0070C0"/>
                </a:solidFill>
              </a:rPr>
              <a:t>Focusing of the lens is controlled by parasympathetic through contraction of ciliary muscle.</a:t>
            </a:r>
          </a:p>
          <a:p>
            <a:pPr algn="l" rtl="0">
              <a:lnSpc>
                <a:spcPct val="120000"/>
              </a:lnSpc>
              <a:spcAft>
                <a:spcPts val="300"/>
              </a:spcAft>
              <a:buClr>
                <a:schemeClr val="tx2"/>
              </a:buClr>
              <a:buSzPct val="100000"/>
            </a:pPr>
            <a:r>
              <a:rPr lang="en-US" altLang="en-US" sz="5600" dirty="0">
                <a:solidFill>
                  <a:srgbClr val="7030A0"/>
                </a:solidFill>
              </a:rPr>
              <a:t>Sympathetic nerve dilate the pupil and relax the lens ,allowing more light to enter the eye.</a:t>
            </a:r>
          </a:p>
          <a:p>
            <a:pPr algn="l" rtl="0">
              <a:lnSpc>
                <a:spcPct val="120000"/>
              </a:lnSpc>
              <a:spcAft>
                <a:spcPts val="300"/>
              </a:spcAft>
              <a:buClr>
                <a:schemeClr val="tx2"/>
              </a:buClr>
              <a:buSzPct val="100000"/>
            </a:pPr>
            <a:r>
              <a:rPr lang="en-US" sz="5600" dirty="0">
                <a:solidFill>
                  <a:srgbClr val="7030A0"/>
                </a:solidFill>
              </a:rPr>
              <a:t>Bronchiolar dialation ,contraction of sphincters and metabolic changes such as the mobilization of fat and glycogen.</a:t>
            </a:r>
            <a:endParaRPr lang="ar-SA" sz="5600" dirty="0">
              <a:solidFill>
                <a:srgbClr val="7030A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E55C0-9DE1-4D0D-8DEF-AC559F36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0"/>
            <a:r>
              <a:rPr lang="en-US" altLang="en-US" sz="2800" dirty="0">
                <a:solidFill>
                  <a:schemeClr val="tx1"/>
                </a:solidFill>
                <a:effectLst/>
              </a:rPr>
              <a:t>Examples of The Effects of Sympathetic and Parasympathetic </a:t>
            </a:r>
            <a:endParaRPr lang="ar-SA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5" descr="Picture3.jpg">
            <a:extLst>
              <a:ext uri="{FF2B5EF4-FFF2-40B4-BE49-F238E27FC236}">
                <a16:creationId xmlns:a16="http://schemas.microsoft.com/office/drawing/2014/main" id="{769AB01D-40AA-4559-A0D8-5FFB128A5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5110"/>
            <a:ext cx="4387079" cy="2342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1.jpg">
            <a:extLst>
              <a:ext uri="{FF2B5EF4-FFF2-40B4-BE49-F238E27FC236}">
                <a16:creationId xmlns:a16="http://schemas.microsoft.com/office/drawing/2014/main" id="{4C3B1EF7-0DED-46E8-8E20-DCC19FADB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31" y="3817958"/>
            <a:ext cx="4569547" cy="3014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ED306-64C8-4E7A-80D9-E365C7B3D9E0}"/>
              </a:ext>
            </a:extLst>
          </p:cNvPr>
          <p:cNvSpPr txBox="1"/>
          <p:nvPr/>
        </p:nvSpPr>
        <p:spPr>
          <a:xfrm>
            <a:off x="4546131" y="3406494"/>
            <a:ext cx="45695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altLang="en-US" b="1" u="sng" dirty="0"/>
              <a:t>Structure of The Eye</a:t>
            </a:r>
            <a:endParaRPr lang="ar-SA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5530D-FACD-46AE-A20A-7D6589F6F94F}"/>
              </a:ext>
            </a:extLst>
          </p:cNvPr>
          <p:cNvSpPr txBox="1"/>
          <p:nvPr/>
        </p:nvSpPr>
        <p:spPr>
          <a:xfrm>
            <a:off x="0" y="3789040"/>
            <a:ext cx="43870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altLang="en-US" b="1" u="sng" dirty="0">
                <a:latin typeface="Arial" panose="020B0604020202020204" pitchFamily="34" charset="0"/>
              </a:rPr>
              <a:t>Pupil Dilation and Constriction</a:t>
            </a:r>
          </a:p>
          <a:p>
            <a:pPr algn="ctr" rtl="0"/>
            <a:endParaRPr lang="ar-SA" b="1" u="sng" dirty="0"/>
          </a:p>
        </p:txBody>
      </p:sp>
    </p:spTree>
    <p:extLst>
      <p:ext uri="{BB962C8B-B14F-4D97-AF65-F5344CB8AC3E}">
        <p14:creationId xmlns:p14="http://schemas.microsoft.com/office/powerpoint/2010/main" val="3539165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2A8618-FA84-422B-B7C3-E2F126C5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968552"/>
          </a:xfrm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Glands: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 by parasympathetic             their secretions</a:t>
            </a:r>
          </a:p>
          <a:p>
            <a:pPr algn="l" rtl="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 causes vasoconstriction of the blood vessels to the glands which causes reduction in in their secretion</a:t>
            </a:r>
          </a:p>
          <a:p>
            <a:pPr marL="109728" indent="0" algn="l" rtl="0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Sweat glands secretion: increased by sympathetic stimulation.</a:t>
            </a:r>
          </a:p>
          <a:p>
            <a:pPr marL="109728" indent="0" algn="l" rtl="0"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Gastrointestinal tract (GI)</a:t>
            </a:r>
          </a:p>
          <a:p>
            <a:pPr algn="l" rtl="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Enteric nervous system</a:t>
            </a:r>
          </a:p>
          <a:p>
            <a:pPr algn="l" rtl="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Parasympathetic nervous system increases the activity of GI tract (increases peristaltic contraction, and sphincter relaxation).</a:t>
            </a:r>
          </a:p>
          <a:p>
            <a:pPr algn="l" rtl="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Sympathetic decreases the activity of GI.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l" rtl="0">
              <a:buNone/>
            </a:pPr>
            <a:endParaRPr lang="ar-SA" sz="2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3591D1-07F6-43D1-82C4-8AD099E2282B}"/>
              </a:ext>
            </a:extLst>
          </p:cNvPr>
          <p:cNvCxnSpPr/>
          <p:nvPr/>
        </p:nvCxnSpPr>
        <p:spPr>
          <a:xfrm>
            <a:off x="4572000" y="90872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AF0D2F-B818-41E4-9593-E1E0849FEADD}"/>
              </a:ext>
            </a:extLst>
          </p:cNvPr>
          <p:cNvCxnSpPr/>
          <p:nvPr/>
        </p:nvCxnSpPr>
        <p:spPr>
          <a:xfrm flipV="1">
            <a:off x="5292080" y="716089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4" descr="fig6-1">
            <a:extLst>
              <a:ext uri="{FF2B5EF4-FFF2-40B4-BE49-F238E27FC236}">
                <a16:creationId xmlns:a16="http://schemas.microsoft.com/office/drawing/2014/main" id="{9FE7A8CF-2615-43D3-86EF-6502F33C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4869160"/>
            <a:ext cx="4241795" cy="1942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3B5C2-20FA-4D7B-8849-A45A18387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8" y="476672"/>
            <a:ext cx="8856984" cy="5818651"/>
          </a:xfrm>
        </p:spPr>
        <p:txBody>
          <a:bodyPr>
            <a:normAutofit/>
          </a:bodyPr>
          <a:lstStyle/>
          <a:p>
            <a:pPr marL="109728" indent="0" algn="l" rtl="0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Heart: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Sympathetic stimulation            activity of the heart.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Parasympathetic stimulation doing the opposite.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l" rtl="0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Systemic Blood Vessels: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Constricted by stimulation of sympathetic. </a:t>
            </a:r>
            <a:b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 effect of the parasympathetic except in certain areas, such as blushing of the face.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l" rtl="0">
              <a:buNone/>
            </a:pPr>
            <a:r>
              <a:rPr lang="en-US" altLang="en-US" sz="24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F)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Arterial Pressure: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Sympathetic stimulation          the cardiac output and   resistance to the blood flow and blood pressure.</a:t>
            </a:r>
          </a:p>
          <a:p>
            <a:pPr algn="l" rtl="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Parasympathetic           cardiac output and has no effect on blood vessels. </a:t>
            </a:r>
          </a:p>
          <a:p>
            <a:pPr marL="109728" indent="0" algn="l" rtl="0">
              <a:buNone/>
            </a:pP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785B1A-66CD-46A4-A4DD-9E50F81A303F}"/>
              </a:ext>
            </a:extLst>
          </p:cNvPr>
          <p:cNvCxnSpPr/>
          <p:nvPr/>
        </p:nvCxnSpPr>
        <p:spPr>
          <a:xfrm>
            <a:off x="3779912" y="105273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DFBD1A-0605-4C18-BE34-A8EEE4C8DA88}"/>
              </a:ext>
            </a:extLst>
          </p:cNvPr>
          <p:cNvCxnSpPr/>
          <p:nvPr/>
        </p:nvCxnSpPr>
        <p:spPr>
          <a:xfrm flipV="1">
            <a:off x="4499992" y="90872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E52BCF-1184-49A8-8926-02C79A2E5C0C}"/>
              </a:ext>
            </a:extLst>
          </p:cNvPr>
          <p:cNvCxnSpPr/>
          <p:nvPr/>
        </p:nvCxnSpPr>
        <p:spPr>
          <a:xfrm>
            <a:off x="3779912" y="443711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77F7B1-7301-4EF0-90C7-E1B2BD232525}"/>
              </a:ext>
            </a:extLst>
          </p:cNvPr>
          <p:cNvCxnSpPr/>
          <p:nvPr/>
        </p:nvCxnSpPr>
        <p:spPr>
          <a:xfrm flipV="1">
            <a:off x="4355976" y="429309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6163E1-F25F-402F-9142-8C4E3240F9EC}"/>
              </a:ext>
            </a:extLst>
          </p:cNvPr>
          <p:cNvCxnSpPr/>
          <p:nvPr/>
        </p:nvCxnSpPr>
        <p:spPr>
          <a:xfrm>
            <a:off x="2843808" y="522920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C7BA75-A742-46C4-A325-815226955256}"/>
              </a:ext>
            </a:extLst>
          </p:cNvPr>
          <p:cNvCxnSpPr/>
          <p:nvPr/>
        </p:nvCxnSpPr>
        <p:spPr>
          <a:xfrm flipV="1">
            <a:off x="7380312" y="429309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2D8C42-C303-4607-8842-0604DD313D03}"/>
              </a:ext>
            </a:extLst>
          </p:cNvPr>
          <p:cNvCxnSpPr/>
          <p:nvPr/>
        </p:nvCxnSpPr>
        <p:spPr>
          <a:xfrm flipV="1">
            <a:off x="3491880" y="511997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52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EC58C0A4-8736-451A-BBC3-634AA8B6B47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9292669"/>
              </p:ext>
            </p:extLst>
          </p:nvPr>
        </p:nvGraphicFramePr>
        <p:xfrm>
          <a:off x="107504" y="188640"/>
          <a:ext cx="8865723" cy="574631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71359">
                  <a:extLst>
                    <a:ext uri="{9D8B030D-6E8A-4147-A177-3AD203B41FA5}">
                      <a16:colId xmlns:a16="http://schemas.microsoft.com/office/drawing/2014/main" val="3466004946"/>
                    </a:ext>
                  </a:extLst>
                </a:gridCol>
                <a:gridCol w="3106676">
                  <a:extLst>
                    <a:ext uri="{9D8B030D-6E8A-4147-A177-3AD203B41FA5}">
                      <a16:colId xmlns:a16="http://schemas.microsoft.com/office/drawing/2014/main" val="724962632"/>
                    </a:ext>
                  </a:extLst>
                </a:gridCol>
                <a:gridCol w="2787688">
                  <a:extLst>
                    <a:ext uri="{9D8B030D-6E8A-4147-A177-3AD203B41FA5}">
                      <a16:colId xmlns:a16="http://schemas.microsoft.com/office/drawing/2014/main" val="1140252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0" algn="ctr" rtl="1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lang="ar-SA" sz="1400" b="1" dirty="0"/>
                    </a:p>
                    <a:p>
                      <a:pPr marL="127000" algn="ctr" rtl="1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/>
                        <a:t>Struct</a:t>
                      </a:r>
                      <a:r>
                        <a:rPr lang="en-US" sz="1400" b="1" dirty="0"/>
                        <a:t>ure</a:t>
                      </a: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5410" algn="ctr" rtl="1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1400" b="1" spc="-5" dirty="0"/>
                        <a:t>Sympathetic</a:t>
                      </a:r>
                      <a:r>
                        <a:rPr sz="1400" b="1" spc="-15" dirty="0"/>
                        <a:t> </a:t>
                      </a:r>
                      <a:r>
                        <a:rPr sz="1400" b="1" spc="-5" dirty="0"/>
                        <a:t>Stimulation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17170" marB="0"/>
                </a:tc>
                <a:tc>
                  <a:txBody>
                    <a:bodyPr/>
                    <a:lstStyle/>
                    <a:p>
                      <a:pPr marL="101600" algn="ctr" rtl="1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1400" b="1" spc="-5" dirty="0"/>
                        <a:t>Parasympathetic</a:t>
                      </a:r>
                      <a:r>
                        <a:rPr sz="1400" b="1" spc="-25" dirty="0"/>
                        <a:t> </a:t>
                      </a:r>
                      <a:r>
                        <a:rPr sz="1400" b="1" spc="-5" dirty="0"/>
                        <a:t>Stimulation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17170" marB="0"/>
                </a:tc>
                <a:extLst>
                  <a:ext uri="{0D108BD9-81ED-4DB2-BD59-A6C34878D82A}">
                    <a16:rowId xmlns:a16="http://schemas.microsoft.com/office/drawing/2014/main" val="4060587887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127000" marR="125730" algn="l" rtl="1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5" dirty="0"/>
                        <a:t>Iris</a:t>
                      </a:r>
                      <a:r>
                        <a:rPr sz="1400" b="1" spc="-100" dirty="0"/>
                        <a:t> </a:t>
                      </a:r>
                      <a:r>
                        <a:rPr sz="1400" b="1" dirty="0"/>
                        <a:t>(eye  </a:t>
                      </a:r>
                      <a:r>
                        <a:rPr sz="1400" b="1" spc="-5" dirty="0"/>
                        <a:t>muscle)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5410" algn="l" rtl="1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1400" b="1" spc="-5" dirty="0"/>
                        <a:t>Pupil</a:t>
                      </a:r>
                      <a:r>
                        <a:rPr sz="1400" b="1" spc="-25" dirty="0"/>
                        <a:t> </a:t>
                      </a:r>
                      <a:r>
                        <a:rPr sz="1400" b="1" spc="-5" dirty="0"/>
                        <a:t>dilation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/>
                </a:tc>
                <a:tc>
                  <a:txBody>
                    <a:bodyPr/>
                    <a:lstStyle/>
                    <a:p>
                      <a:pPr marL="101600" algn="l" rtl="1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1400" b="1" spc="-5" dirty="0"/>
                        <a:t>Pupil</a:t>
                      </a:r>
                      <a:r>
                        <a:rPr sz="1400" b="1" spc="-25" dirty="0"/>
                        <a:t> </a:t>
                      </a:r>
                      <a:r>
                        <a:rPr sz="1400" b="1" spc="-5" dirty="0"/>
                        <a:t>constriction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/>
                </a:tc>
                <a:extLst>
                  <a:ext uri="{0D108BD9-81ED-4DB2-BD59-A6C34878D82A}">
                    <a16:rowId xmlns:a16="http://schemas.microsoft.com/office/drawing/2014/main" val="1559365317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127000" marR="97790" algn="l" rtl="1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/>
                        <a:t>Salivary  </a:t>
                      </a:r>
                      <a:r>
                        <a:rPr sz="1400" b="1" spc="-5" dirty="0"/>
                        <a:t>Glands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5410" marR="1016000" algn="l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 dirty="0"/>
                        <a:t>Saliva</a:t>
                      </a:r>
                      <a:r>
                        <a:rPr sz="1400" b="1" spc="-50" dirty="0"/>
                        <a:t> </a:t>
                      </a:r>
                      <a:r>
                        <a:rPr sz="1400" b="1" spc="-10" dirty="0"/>
                        <a:t>production  reduced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101600" algn="l" rtl="1">
                        <a:lnSpc>
                          <a:spcPct val="100000"/>
                        </a:lnSpc>
                        <a:spcBef>
                          <a:spcPts val="1810"/>
                        </a:spcBef>
                      </a:pPr>
                      <a:r>
                        <a:rPr sz="1400" b="1" spc="-5" dirty="0"/>
                        <a:t>Saliva </a:t>
                      </a:r>
                      <a:r>
                        <a:rPr sz="1400" b="1" spc="-10" dirty="0"/>
                        <a:t>production</a:t>
                      </a:r>
                      <a:r>
                        <a:rPr sz="1400" b="1" spc="-15" dirty="0"/>
                        <a:t> </a:t>
                      </a:r>
                      <a:r>
                        <a:rPr sz="1400" b="1" spc="-10" dirty="0"/>
                        <a:t>increased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9870" marB="0"/>
                </a:tc>
                <a:extLst>
                  <a:ext uri="{0D108BD9-81ED-4DB2-BD59-A6C34878D82A}">
                    <a16:rowId xmlns:a16="http://schemas.microsoft.com/office/drawing/2014/main" val="2305100919"/>
                  </a:ext>
                </a:extLst>
              </a:tr>
              <a:tr h="977106">
                <a:tc>
                  <a:txBody>
                    <a:bodyPr/>
                    <a:lstStyle/>
                    <a:p>
                      <a:pPr marL="127000" marR="113664" algn="l" rtl="1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/>
                        <a:t>O</a:t>
                      </a:r>
                      <a:r>
                        <a:rPr sz="1400" b="1" spc="0" dirty="0"/>
                        <a:t>r</a:t>
                      </a:r>
                      <a:r>
                        <a:rPr sz="1400" b="1" dirty="0"/>
                        <a:t>al</a:t>
                      </a:r>
                      <a:r>
                        <a:rPr sz="1400" b="1" spc="0" dirty="0"/>
                        <a:t>/</a:t>
                      </a:r>
                      <a:r>
                        <a:rPr sz="1400" b="1" dirty="0"/>
                        <a:t>Na  sal  </a:t>
                      </a:r>
                      <a:r>
                        <a:rPr sz="1400" b="1" spc="-5" dirty="0"/>
                        <a:t>Mucosa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5410" marR="930275" lvl="0" algn="l" rtl="0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1400" b="1" spc="-5" dirty="0"/>
                        <a:t>Mucus</a:t>
                      </a:r>
                      <a:r>
                        <a:rPr sz="1400" b="1" spc="-40" dirty="0"/>
                        <a:t> </a:t>
                      </a:r>
                      <a:r>
                        <a:rPr sz="1400" b="1" spc="-10" dirty="0"/>
                        <a:t>production  reduced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/>
                </a:tc>
                <a:tc>
                  <a:txBody>
                    <a:bodyPr/>
                    <a:lstStyle/>
                    <a:p>
                      <a:pPr marL="101600" algn="l" rtl="1">
                        <a:lnSpc>
                          <a:spcPct val="100000"/>
                        </a:lnSpc>
                      </a:pPr>
                      <a:r>
                        <a:rPr sz="1400" b="1" dirty="0"/>
                        <a:t>Mucus </a:t>
                      </a:r>
                      <a:r>
                        <a:rPr sz="1400" b="1" spc="-10" dirty="0"/>
                        <a:t>production</a:t>
                      </a:r>
                      <a:r>
                        <a:rPr sz="1400" b="1" spc="-25" dirty="0"/>
                        <a:t> </a:t>
                      </a:r>
                      <a:r>
                        <a:rPr sz="1400" b="1" spc="-10" dirty="0"/>
                        <a:t>increased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960835306"/>
                  </a:ext>
                </a:extLst>
              </a:tr>
              <a:tr h="864240">
                <a:tc>
                  <a:txBody>
                    <a:bodyPr/>
                    <a:lstStyle/>
                    <a:p>
                      <a:pPr marL="127000" algn="l" rtl="1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400" b="1" dirty="0"/>
                        <a:t>Heart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0345" marB="0"/>
                </a:tc>
                <a:tc>
                  <a:txBody>
                    <a:bodyPr/>
                    <a:lstStyle/>
                    <a:p>
                      <a:pPr marL="105410" algn="l" rtl="1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/>
                        <a:t>Heart rate </a:t>
                      </a:r>
                      <a:r>
                        <a:rPr sz="1400" b="1" spc="-5" dirty="0"/>
                        <a:t>and</a:t>
                      </a:r>
                      <a:r>
                        <a:rPr sz="1400" b="1" spc="-55" dirty="0"/>
                        <a:t> </a:t>
                      </a:r>
                      <a:r>
                        <a:rPr sz="1400" b="1" spc="-10" dirty="0"/>
                        <a:t>force</a:t>
                      </a:r>
                      <a:endParaRPr sz="1400" b="1" dirty="0"/>
                    </a:p>
                    <a:p>
                      <a:pPr marL="105410" algn="l" rtl="1">
                        <a:lnSpc>
                          <a:spcPct val="100000"/>
                        </a:lnSpc>
                      </a:pPr>
                      <a:r>
                        <a:rPr sz="1400" b="1" spc="-10" dirty="0"/>
                        <a:t>increased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01600" algn="l" rtl="1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dirty="0"/>
                        <a:t>Heart rate </a:t>
                      </a:r>
                      <a:r>
                        <a:rPr sz="1400" b="1" spc="-5" dirty="0"/>
                        <a:t>and</a:t>
                      </a:r>
                      <a:r>
                        <a:rPr sz="1400" b="1" spc="-50" dirty="0"/>
                        <a:t> </a:t>
                      </a:r>
                      <a:r>
                        <a:rPr sz="1400" b="1" spc="-10" dirty="0"/>
                        <a:t>force</a:t>
                      </a:r>
                      <a:endParaRPr sz="1400" b="1" dirty="0"/>
                    </a:p>
                    <a:p>
                      <a:pPr marL="101600" algn="l" rtl="1">
                        <a:lnSpc>
                          <a:spcPct val="100000"/>
                        </a:lnSpc>
                      </a:pPr>
                      <a:r>
                        <a:rPr sz="1400" b="1" spc="-10" dirty="0"/>
                        <a:t>decreased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395927541"/>
                  </a:ext>
                </a:extLst>
              </a:tr>
              <a:tr h="1029593">
                <a:tc>
                  <a:txBody>
                    <a:bodyPr/>
                    <a:lstStyle/>
                    <a:p>
                      <a:pPr marL="127000" algn="l" rtl="1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400" b="1" spc="-5" dirty="0"/>
                        <a:t>Lung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0345" marB="0"/>
                </a:tc>
                <a:tc>
                  <a:txBody>
                    <a:bodyPr/>
                    <a:lstStyle/>
                    <a:p>
                      <a:pPr marL="105410" algn="l" rtl="1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b="1" spc="-10" dirty="0"/>
                        <a:t>Bronchial</a:t>
                      </a:r>
                      <a:r>
                        <a:rPr sz="1400" b="1" spc="-25" dirty="0"/>
                        <a:t> </a:t>
                      </a:r>
                      <a:r>
                        <a:rPr sz="1400" b="1" dirty="0"/>
                        <a:t>muscle</a:t>
                      </a:r>
                    </a:p>
                    <a:p>
                      <a:pPr marL="105410" algn="l" rtl="1">
                        <a:lnSpc>
                          <a:spcPts val="2820"/>
                        </a:lnSpc>
                      </a:pPr>
                      <a:r>
                        <a:rPr sz="1400" b="1" spc="-10" dirty="0"/>
                        <a:t>relaxed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101600" algn="l" rtl="1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400" b="1" spc="-10" dirty="0"/>
                        <a:t>Bronchial </a:t>
                      </a:r>
                      <a:r>
                        <a:rPr sz="1400" b="1" dirty="0"/>
                        <a:t>muscle</a:t>
                      </a:r>
                      <a:r>
                        <a:rPr sz="1400" b="1" spc="-45" dirty="0"/>
                        <a:t> </a:t>
                      </a:r>
                      <a:r>
                        <a:rPr sz="1400" b="1" dirty="0"/>
                        <a:t>contracted</a:t>
                      </a:r>
                      <a:endParaRPr sz="14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0345" marB="0"/>
                </a:tc>
                <a:extLst>
                  <a:ext uri="{0D108BD9-81ED-4DB2-BD59-A6C34878D82A}">
                    <a16:rowId xmlns:a16="http://schemas.microsoft.com/office/drawing/2014/main" val="338435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632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7457783B-F2DE-4F82-BE46-69A5777AF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837626"/>
              </p:ext>
            </p:extLst>
          </p:nvPr>
        </p:nvGraphicFramePr>
        <p:xfrm>
          <a:off x="179511" y="188641"/>
          <a:ext cx="8856985" cy="613783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381814298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507515858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841579347"/>
                    </a:ext>
                  </a:extLst>
                </a:gridCol>
              </a:tblGrid>
              <a:tr h="795384">
                <a:tc>
                  <a:txBody>
                    <a:bodyPr/>
                    <a:lstStyle/>
                    <a:p>
                      <a:pPr marL="127000" lvl="0" algn="l" rtl="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/>
                        <a:t>Structure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583564" lvl="1" algn="l" rtl="1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/>
                        <a:t>Sympathetic</a:t>
                      </a:r>
                      <a:r>
                        <a:rPr sz="1600" spc="-75" dirty="0"/>
                        <a:t> </a:t>
                      </a:r>
                      <a:r>
                        <a:rPr sz="1600" dirty="0"/>
                        <a:t>Stimulation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22580" lvl="0" algn="l" rtl="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/>
                        <a:t>Parasympathetic</a:t>
                      </a:r>
                      <a:r>
                        <a:rPr sz="1600" spc="-65" dirty="0"/>
                        <a:t> </a:t>
                      </a:r>
                      <a:r>
                        <a:rPr lang="ar-SA" sz="1600" spc="-65" dirty="0"/>
                        <a:t>              </a:t>
                      </a:r>
                      <a:r>
                        <a:rPr sz="1600" dirty="0"/>
                        <a:t>Stimulation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3528524295"/>
                  </a:ext>
                </a:extLst>
              </a:tr>
              <a:tr h="867874">
                <a:tc>
                  <a:txBody>
                    <a:bodyPr/>
                    <a:lstStyle/>
                    <a:p>
                      <a:pPr marL="127000" marR="192405" lvl="0" algn="l" rtl="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600" b="1" dirty="0"/>
                        <a:t>St</a:t>
                      </a:r>
                      <a:r>
                        <a:rPr sz="1600" b="1" spc="5" dirty="0"/>
                        <a:t>o</a:t>
                      </a:r>
                      <a:r>
                        <a:rPr sz="1600" b="1" dirty="0"/>
                        <a:t>ma</a:t>
                      </a:r>
                      <a:r>
                        <a:rPr sz="1600" b="1" spc="-15" dirty="0"/>
                        <a:t>ch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lvl="2" algn="l" rtl="1">
                        <a:lnSpc>
                          <a:spcPct val="100000"/>
                        </a:lnSpc>
                      </a:pPr>
                      <a:endParaRPr sz="1600" b="1" dirty="0"/>
                    </a:p>
                    <a:p>
                      <a:pPr marL="1040764" lvl="2" algn="l" rtl="1">
                        <a:lnSpc>
                          <a:spcPct val="100000"/>
                        </a:lnSpc>
                      </a:pPr>
                      <a:r>
                        <a:rPr sz="1600" b="1" dirty="0"/>
                        <a:t>Peristalsis</a:t>
                      </a:r>
                      <a:r>
                        <a:rPr sz="1600" b="1" spc="-65" dirty="0"/>
                        <a:t> </a:t>
                      </a:r>
                      <a:r>
                        <a:rPr sz="1600" b="1" spc="-5" dirty="0"/>
                        <a:t>reduced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22580" marR="369570" lvl="0" algn="l" rtl="1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600" b="1" dirty="0"/>
                        <a:t>Gastric </a:t>
                      </a:r>
                      <a:r>
                        <a:rPr sz="1600" b="1" spc="-5" dirty="0"/>
                        <a:t>juice</a:t>
                      </a:r>
                      <a:r>
                        <a:rPr lang="ar-SA" sz="1600" b="1" spc="-5" dirty="0"/>
                        <a:t> </a:t>
                      </a:r>
                      <a:r>
                        <a:rPr sz="1600" b="1" spc="-5" dirty="0"/>
                        <a:t>secreted;</a:t>
                      </a:r>
                      <a:r>
                        <a:rPr lang="ar-SA" sz="1600" b="1" spc="-5" dirty="0"/>
                        <a:t> </a:t>
                      </a:r>
                      <a:r>
                        <a:rPr sz="1600" b="1" dirty="0"/>
                        <a:t>motility</a:t>
                      </a:r>
                      <a:r>
                        <a:rPr lang="ar-SA" sz="1600" b="1" baseline="0" dirty="0"/>
                        <a:t> </a:t>
                      </a:r>
                      <a:r>
                        <a:rPr sz="1600" b="1" spc="-5" dirty="0"/>
                        <a:t>increased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54305" marB="0"/>
                </a:tc>
                <a:extLst>
                  <a:ext uri="{0D108BD9-81ED-4DB2-BD59-A6C34878D82A}">
                    <a16:rowId xmlns:a16="http://schemas.microsoft.com/office/drawing/2014/main" val="2681964742"/>
                  </a:ext>
                </a:extLst>
              </a:tr>
              <a:tr h="533167">
                <a:tc>
                  <a:txBody>
                    <a:bodyPr/>
                    <a:lstStyle/>
                    <a:p>
                      <a:pPr marL="127000" lvl="0" algn="l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dirty="0"/>
                        <a:t>Small</a:t>
                      </a:r>
                      <a:r>
                        <a:rPr lang="en-US" sz="1600" b="1" dirty="0"/>
                        <a:t>  </a:t>
                      </a:r>
                      <a:r>
                        <a:rPr lang="ar-SA" sz="1600" b="1" dirty="0"/>
                        <a:t> </a:t>
                      </a:r>
                      <a:r>
                        <a:rPr lang="en-US" sz="1600" b="1" dirty="0"/>
                        <a:t>Intes  </a:t>
                      </a:r>
                    </a:p>
                    <a:p>
                      <a:pPr marL="127000" lvl="0" algn="l" rtl="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600" b="1" dirty="0"/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1040764" lvl="2" algn="l" rtl="1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00" b="1" dirty="0"/>
                        <a:t>Motility</a:t>
                      </a:r>
                      <a:r>
                        <a:rPr sz="1600" b="1" spc="-60" dirty="0"/>
                        <a:t> </a:t>
                      </a:r>
                      <a:r>
                        <a:rPr sz="1600" b="1" spc="-5" dirty="0"/>
                        <a:t>reduced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/>
                </a:tc>
                <a:tc>
                  <a:txBody>
                    <a:bodyPr/>
                    <a:lstStyle/>
                    <a:p>
                      <a:pPr marL="1236980" lvl="2" algn="l" rtl="1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600" b="1" dirty="0"/>
                        <a:t>Digestion</a:t>
                      </a:r>
                      <a:r>
                        <a:rPr sz="1600" b="1" spc="-60" dirty="0"/>
                        <a:t> </a:t>
                      </a:r>
                      <a:r>
                        <a:rPr sz="1600" b="1" spc="-5" dirty="0"/>
                        <a:t>increased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83515" marB="0"/>
                </a:tc>
                <a:extLst>
                  <a:ext uri="{0D108BD9-81ED-4DB2-BD59-A6C34878D82A}">
                    <a16:rowId xmlns:a16="http://schemas.microsoft.com/office/drawing/2014/main" val="1343798082"/>
                  </a:ext>
                </a:extLst>
              </a:tr>
              <a:tr h="743071">
                <a:tc>
                  <a:txBody>
                    <a:bodyPr/>
                    <a:lstStyle/>
                    <a:p>
                      <a:pPr marL="127000" marR="511175" lvl="0" algn="l" rtl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SA" sz="1600" b="1" dirty="0"/>
                        <a:t> </a:t>
                      </a:r>
                      <a:r>
                        <a:rPr sz="1600" b="1" dirty="0"/>
                        <a:t>Large</a:t>
                      </a:r>
                      <a:r>
                        <a:rPr lang="ar-SA" sz="1600" b="1" dirty="0"/>
                        <a:t>  </a:t>
                      </a:r>
                      <a:r>
                        <a:rPr sz="1600" b="1" dirty="0"/>
                        <a:t>Intes</a:t>
                      </a:r>
                      <a:r>
                        <a:rPr lang="ar-SA" sz="1600" b="1" dirty="0"/>
                        <a:t>   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1040764" lvl="2" algn="l" rtl="1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600" b="1" spc="-5" dirty="0"/>
                        <a:t>Motility</a:t>
                      </a:r>
                      <a:r>
                        <a:rPr sz="1600" b="1" spc="-55" dirty="0"/>
                        <a:t> </a:t>
                      </a:r>
                      <a:r>
                        <a:rPr sz="1600" b="1" spc="-5" dirty="0"/>
                        <a:t>reduced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82245" marB="0"/>
                </a:tc>
                <a:tc>
                  <a:txBody>
                    <a:bodyPr/>
                    <a:lstStyle/>
                    <a:p>
                      <a:pPr marL="322580" lvl="0" algn="l" rtl="1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ar-SA" sz="1600" b="1" spc="-5" dirty="0"/>
                        <a:t>     </a:t>
                      </a:r>
                      <a:r>
                        <a:rPr sz="1600" b="1" spc="-5" dirty="0"/>
                        <a:t>Secretions </a:t>
                      </a:r>
                      <a:r>
                        <a:rPr sz="1600" b="1" dirty="0"/>
                        <a:t>and motility</a:t>
                      </a:r>
                      <a:r>
                        <a:rPr sz="1600" b="1" spc="-120" dirty="0"/>
                        <a:t> </a:t>
                      </a:r>
                      <a:r>
                        <a:rPr sz="1600" b="1" spc="-5" dirty="0"/>
                        <a:t>increased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82245" marB="0"/>
                </a:tc>
                <a:extLst>
                  <a:ext uri="{0D108BD9-81ED-4DB2-BD59-A6C34878D82A}">
                    <a16:rowId xmlns:a16="http://schemas.microsoft.com/office/drawing/2014/main" val="1232018230"/>
                  </a:ext>
                </a:extLst>
              </a:tr>
              <a:tr h="740217">
                <a:tc>
                  <a:txBody>
                    <a:bodyPr/>
                    <a:lstStyle/>
                    <a:p>
                      <a:pPr marL="127000" lvl="0" algn="l" rtl="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600" b="1" dirty="0"/>
                        <a:t>Liver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82245" marB="0"/>
                </a:tc>
                <a:tc>
                  <a:txBody>
                    <a:bodyPr/>
                    <a:lstStyle/>
                    <a:p>
                      <a:pPr marL="1040764" lvl="2" algn="l" rtl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/>
                        <a:t>Increased </a:t>
                      </a:r>
                      <a:r>
                        <a:rPr sz="1600" b="1" dirty="0"/>
                        <a:t>conversion</a:t>
                      </a:r>
                      <a:r>
                        <a:rPr sz="1600" b="1" spc="-85" dirty="0"/>
                        <a:t> </a:t>
                      </a:r>
                      <a:r>
                        <a:rPr sz="1600" b="1" dirty="0"/>
                        <a:t>of</a:t>
                      </a:r>
                    </a:p>
                    <a:p>
                      <a:pPr marL="1040764" lvl="2" algn="l" rtl="1">
                        <a:lnSpc>
                          <a:spcPct val="100000"/>
                        </a:lnSpc>
                      </a:pPr>
                      <a:r>
                        <a:rPr sz="1600" b="1" dirty="0"/>
                        <a:t>glycogen to</a:t>
                      </a:r>
                      <a:r>
                        <a:rPr sz="1600" b="1" spc="-65" dirty="0"/>
                        <a:t> </a:t>
                      </a:r>
                      <a:r>
                        <a:rPr sz="1600" b="1" dirty="0"/>
                        <a:t>glucose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lvl="2" algn="l" rtl="1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2094820"/>
                  </a:ext>
                </a:extLst>
              </a:tr>
              <a:tr h="507037">
                <a:tc>
                  <a:txBody>
                    <a:bodyPr/>
                    <a:lstStyle/>
                    <a:p>
                      <a:pPr marL="127000" lvl="0" algn="l" rtl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dirty="0"/>
                        <a:t>Kidney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1040764" lvl="2" algn="l" rtl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/>
                        <a:t>Decreased </a:t>
                      </a:r>
                      <a:r>
                        <a:rPr sz="1600" b="1" dirty="0"/>
                        <a:t>urine</a:t>
                      </a:r>
                      <a:r>
                        <a:rPr sz="1600" b="1" spc="-55" dirty="0"/>
                        <a:t> </a:t>
                      </a:r>
                      <a:r>
                        <a:rPr sz="1600" b="1" spc="-5" dirty="0"/>
                        <a:t>secretion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779780" lvl="1" algn="l" rtl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SA" sz="1600" b="1" spc="-5" dirty="0"/>
                        <a:t>        </a:t>
                      </a:r>
                      <a:r>
                        <a:rPr sz="1600" b="1" spc="-5" dirty="0"/>
                        <a:t>Increased </a:t>
                      </a:r>
                      <a:r>
                        <a:rPr sz="1600" b="1" dirty="0"/>
                        <a:t>urin</a:t>
                      </a:r>
                      <a:r>
                        <a:rPr lang="en-US" sz="1600" b="1" dirty="0"/>
                        <a:t>e</a:t>
                      </a:r>
                      <a:r>
                        <a:rPr lang="en-US" sz="1600" b="1" baseline="0" dirty="0"/>
                        <a:t> </a:t>
                      </a:r>
                      <a:r>
                        <a:rPr sz="1600" b="1" spc="-5" dirty="0"/>
                        <a:t>secretion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2012622798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pPr marL="127000" lvl="0" algn="l" rtl="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/>
                        <a:t>Adrenal</a:t>
                      </a:r>
                      <a:endParaRPr sz="1600" b="1" dirty="0"/>
                    </a:p>
                    <a:p>
                      <a:pPr marL="127000" lvl="0" algn="l" rtl="0">
                        <a:lnSpc>
                          <a:spcPct val="100000"/>
                        </a:lnSpc>
                      </a:pPr>
                      <a:r>
                        <a:rPr sz="1600" b="1" spc="-5" dirty="0"/>
                        <a:t>medulla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1040764" lvl="2" algn="l" rtl="1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/>
                        <a:t>Norepinephrine</a:t>
                      </a:r>
                      <a:r>
                        <a:rPr sz="1600" b="1" spc="-50" dirty="0"/>
                        <a:t> </a:t>
                      </a:r>
                      <a:r>
                        <a:rPr sz="1600" b="1" dirty="0"/>
                        <a:t>and</a:t>
                      </a:r>
                    </a:p>
                    <a:p>
                      <a:pPr marL="1040764" lvl="2" algn="l" rtl="1">
                        <a:lnSpc>
                          <a:spcPct val="100000"/>
                        </a:lnSpc>
                      </a:pPr>
                      <a:r>
                        <a:rPr sz="1600" b="1" dirty="0"/>
                        <a:t>epinephrine</a:t>
                      </a:r>
                      <a:r>
                        <a:rPr sz="1600" b="1" spc="-45" dirty="0"/>
                        <a:t> </a:t>
                      </a:r>
                      <a:r>
                        <a:rPr sz="1600" b="1" spc="-5" dirty="0"/>
                        <a:t>secreted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lvl="2" algn="l" rtl="1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910483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127000" lvl="0" algn="l" rtl="0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sz="1600" b="1" spc="-5" dirty="0"/>
                        <a:t>Bladder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0025" marB="0"/>
                </a:tc>
                <a:tc>
                  <a:txBody>
                    <a:bodyPr/>
                    <a:lstStyle/>
                    <a:p>
                      <a:pPr marL="126364" marR="1320800" lvl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30" dirty="0"/>
                        <a:t>Wall </a:t>
                      </a:r>
                      <a:r>
                        <a:rPr sz="1600" b="1" spc="-5" dirty="0"/>
                        <a:t>relaxed  </a:t>
                      </a:r>
                      <a:r>
                        <a:rPr sz="1600" b="1" dirty="0"/>
                        <a:t>Sphincter</a:t>
                      </a:r>
                      <a:r>
                        <a:rPr sz="1600" b="1" spc="-135" dirty="0"/>
                        <a:t> </a:t>
                      </a:r>
                      <a:r>
                        <a:rPr sz="1600" b="1" spc="-5" dirty="0"/>
                        <a:t>closed</a:t>
                      </a:r>
                      <a:endParaRPr sz="1600" b="1" dirty="0">
                        <a:solidFill>
                          <a:srgbClr val="FF0066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322580" marR="1779905" lvl="0" algn="l" rtl="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30" dirty="0">
                          <a:cs typeface="+mn-cs"/>
                        </a:rPr>
                        <a:t>Wall</a:t>
                      </a:r>
                      <a:r>
                        <a:rPr lang="ar-SA" sz="1800" b="1" spc="-30" dirty="0">
                          <a:cs typeface="+mn-cs"/>
                        </a:rPr>
                        <a:t> </a:t>
                      </a:r>
                      <a:r>
                        <a:rPr sz="1800" b="1" dirty="0">
                          <a:cs typeface="+mn-cs"/>
                        </a:rPr>
                        <a:t>contrac</a:t>
                      </a:r>
                      <a:r>
                        <a:rPr lang="en-US" sz="1800" b="1" dirty="0">
                          <a:cs typeface="+mn-cs"/>
                        </a:rPr>
                        <a:t>t</a:t>
                      </a:r>
                      <a:r>
                        <a:rPr sz="1800" b="1" dirty="0">
                          <a:cs typeface="+mn-cs"/>
                        </a:rPr>
                        <a:t>ed Sphincter</a:t>
                      </a:r>
                      <a:r>
                        <a:rPr lang="ar-SA" sz="1800" b="1" spc="-155" baseline="0" dirty="0">
                          <a:cs typeface="+mn-cs"/>
                        </a:rPr>
                        <a:t> </a:t>
                      </a:r>
                      <a:r>
                        <a:rPr sz="1800" b="1" spc="-5" dirty="0">
                          <a:cs typeface="+mn-cs"/>
                        </a:rPr>
                        <a:t>relaxed</a:t>
                      </a:r>
                      <a:endParaRPr sz="1800" b="1" dirty="0">
                        <a:solidFill>
                          <a:srgbClr val="FF0066"/>
                        </a:solidFill>
                        <a:latin typeface="Times New Roman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055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407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7B5AF5-B2D4-4F05-8A1C-A0E4FAA9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856984" cy="518470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the visceral functions of the body are regulated by autonomic reflexes</a:t>
            </a:r>
          </a:p>
          <a:p>
            <a:pPr algn="l" rtl="0">
              <a:lnSpc>
                <a:spcPct val="90000"/>
              </a:lnSpc>
              <a:buNone/>
            </a:pPr>
            <a:endParaRPr lang="en-US" alt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Cardiovascular: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baroreceptor reflex: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It is stretch reflex in the main arteries such as carotid artery to detect the blood pressure.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Gastrointestinal: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receptors in the nose and mouth send a signal to parasympathetic to notify the glands of mouth &amp; stomach to secrete the digestive juices.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Urinary Bladder: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Initiate the micturition (urination) by parasympathetic innervations.</a:t>
            </a:r>
          </a:p>
          <a:p>
            <a:pPr algn="l" rtl="0">
              <a:lnSpc>
                <a:spcPct val="9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reflexes: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erection by parasympathetic</a:t>
            </a:r>
            <a:b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ejaculation by sympathetic</a:t>
            </a:r>
          </a:p>
          <a:p>
            <a:pPr algn="l" rtl="0"/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AF5E2-2831-4CAA-BABA-3762AE65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1964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altLang="en-US" sz="3600" dirty="0">
                <a:solidFill>
                  <a:schemeClr val="tx1"/>
                </a:solidFill>
                <a:effectLst/>
              </a:rPr>
              <a:t>Autonomic Reflexes</a:t>
            </a:r>
            <a:endParaRPr lang="ar-SA" sz="3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0063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F4B4E-DACA-46D3-A43E-A1F1296F4CF7}"/>
              </a:ext>
            </a:extLst>
          </p:cNvPr>
          <p:cNvSpPr txBox="1"/>
          <p:nvPr/>
        </p:nvSpPr>
        <p:spPr>
          <a:xfrm>
            <a:off x="414331" y="188640"/>
            <a:ext cx="828092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Urinary Bladder </a:t>
            </a:r>
            <a:endParaRPr lang="ar-SA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3" descr="showimage.jpg">
            <a:extLst>
              <a:ext uri="{FF2B5EF4-FFF2-40B4-BE49-F238E27FC236}">
                <a16:creationId xmlns:a16="http://schemas.microsoft.com/office/drawing/2014/main" id="{1681B68D-5658-49C2-9625-32F629047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09583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370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3BF0C7-79AC-4700-BE2B-E51E7D98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026563"/>
          </a:xfrm>
        </p:spPr>
        <p:txBody>
          <a:bodyPr>
            <a:normAutofit/>
          </a:bodyPr>
          <a:lstStyle/>
          <a:p>
            <a:pPr algn="l" rtl="0">
              <a:spcAft>
                <a:spcPts val="3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1900" b="1" dirty="0">
                <a:solidFill>
                  <a:srgbClr val="0070C0"/>
                </a:solidFill>
                <a:cs typeface="Calibri" panose="020F0502020204030204" pitchFamily="34" charset="0"/>
              </a:rPr>
              <a:t>Sympathetic activation could occur in isolated portions such as:</a:t>
            </a:r>
            <a:br>
              <a:rPr lang="en-US" altLang="en-US" sz="1900" b="1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en-US" altLang="en-US" sz="1900" b="1" dirty="0">
                <a:solidFill>
                  <a:srgbClr val="0070C0"/>
                </a:solidFill>
                <a:cs typeface="Calibri" panose="020F0502020204030204" pitchFamily="34" charset="0"/>
              </a:rPr>
              <a:t>- heart regulation.</a:t>
            </a:r>
            <a:br>
              <a:rPr lang="en-US" altLang="en-US" sz="1900" b="1" dirty="0">
                <a:solidFill>
                  <a:srgbClr val="0070C0"/>
                </a:solidFill>
                <a:cs typeface="Calibri" panose="020F0502020204030204" pitchFamily="34" charset="0"/>
              </a:rPr>
            </a:br>
            <a:r>
              <a:rPr lang="en-US" altLang="en-US" sz="1900" b="1" dirty="0">
                <a:solidFill>
                  <a:srgbClr val="0070C0"/>
                </a:solidFill>
                <a:cs typeface="Calibri" panose="020F0502020204030204" pitchFamily="34" charset="0"/>
              </a:rPr>
              <a:t>- many sympathetic reflexes that regulate G.I. functions.</a:t>
            </a:r>
          </a:p>
          <a:p>
            <a:pPr marL="109728" indent="0" algn="l" rtl="0">
              <a:lnSpc>
                <a:spcPct val="80000"/>
              </a:lnSpc>
              <a:buNone/>
            </a:pPr>
            <a:endParaRPr lang="en-US" altLang="en-US" sz="19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l" rtl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en-US" sz="1900" b="1" dirty="0">
                <a:solidFill>
                  <a:srgbClr val="0070C0"/>
                </a:solidFill>
                <a:cs typeface="Calibri" panose="020F0502020204030204" pitchFamily="34" charset="0"/>
              </a:rPr>
              <a:t>The parasympathetic usually causes specific localized responses:</a:t>
            </a:r>
          </a:p>
          <a:p>
            <a:pPr algn="l" rtl="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altLang="en-US" sz="1900" b="1" dirty="0">
                <a:solidFill>
                  <a:srgbClr val="0070C0"/>
                </a:solidFill>
                <a:cs typeface="Calibri" panose="020F0502020204030204" pitchFamily="34" charset="0"/>
              </a:rPr>
              <a:t>The effect of parasympathetic usually specifies to certain organ , </a:t>
            </a:r>
            <a:r>
              <a:rPr lang="en-US" altLang="en-US" sz="1900" b="1" u="sng" dirty="0">
                <a:solidFill>
                  <a:srgbClr val="0070C0"/>
                </a:solidFill>
                <a:cs typeface="Calibri" panose="020F0502020204030204" pitchFamily="34" charset="0"/>
              </a:rPr>
              <a:t>but sometimes there is a common effect of parasympathetic activity</a:t>
            </a:r>
            <a:r>
              <a:rPr lang="en-US" altLang="en-US" sz="1900" b="1" dirty="0">
                <a:solidFill>
                  <a:srgbClr val="0070C0"/>
                </a:solidFill>
                <a:cs typeface="Calibri" panose="020F0502020204030204" pitchFamily="34" charset="0"/>
              </a:rPr>
              <a:t> by affecting the functions of some organs together such as rectal emptying and bladder emptying, salivary secretion and gastric secretion.</a:t>
            </a:r>
          </a:p>
          <a:p>
            <a:pPr algn="l" rtl="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endParaRPr lang="ar-SA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70C0"/>
                </a:solidFill>
              </a:rPr>
              <a:t>Sympathetic can deal with every single organ alone.</a:t>
            </a: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endParaRPr lang="en-US" sz="1900" b="1" dirty="0">
              <a:solidFill>
                <a:srgbClr val="0070C0"/>
              </a:solidFill>
            </a:endParaRPr>
          </a:p>
          <a:p>
            <a:pPr algn="l" rtl="0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70C0"/>
                </a:solidFill>
              </a:rPr>
              <a:t>Parasympathetic can do that, but sometimes not, should be two processes together.</a:t>
            </a:r>
            <a:endParaRPr lang="en-US" altLang="en-US" sz="1900" b="1" dirty="0">
              <a:solidFill>
                <a:srgbClr val="0070C0"/>
              </a:solidFill>
            </a:endParaRPr>
          </a:p>
          <a:p>
            <a:pPr marL="109728" indent="0" algn="l" rtl="0">
              <a:buNone/>
            </a:pP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1B8AD-17D8-4C7D-9CBB-DAD7CE13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alt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Autonomic Reflexes</a:t>
            </a:r>
            <a:endParaRPr lang="ar-SA" sz="40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28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DF27BC6-710B-4D67-9E64-395891362B64}"/>
              </a:ext>
            </a:extLst>
          </p:cNvPr>
          <p:cNvSpPr txBox="1">
            <a:spLocks/>
          </p:cNvSpPr>
          <p:nvPr/>
        </p:nvSpPr>
        <p:spPr>
          <a:xfrm>
            <a:off x="1835696" y="22156"/>
            <a:ext cx="5902097" cy="665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D5962-DD40-4BD1-BA2D-DEF10B6F9902}"/>
              </a:ext>
            </a:extLst>
          </p:cNvPr>
          <p:cNvSpPr txBox="1"/>
          <p:nvPr/>
        </p:nvSpPr>
        <p:spPr>
          <a:xfrm>
            <a:off x="-2154360" y="665953"/>
            <a:ext cx="46085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(Fill the boxes)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71F063C-9AB9-4218-923B-033B9F65280B}"/>
              </a:ext>
            </a:extLst>
          </p:cNvPr>
          <p:cNvSpPr txBox="1">
            <a:spLocks/>
          </p:cNvSpPr>
          <p:nvPr/>
        </p:nvSpPr>
        <p:spPr>
          <a:xfrm>
            <a:off x="149896" y="2218925"/>
            <a:ext cx="8229600" cy="95694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l" rtl="0">
              <a:buNone/>
            </a:pPr>
            <a:endParaRPr lang="en-US" altLang="ar-SA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624078" indent="-514350" algn="l" rtl="0">
              <a:buFont typeface="+mj-lt"/>
              <a:buAutoNum type="arabicParenR"/>
            </a:pPr>
            <a:endParaRPr lang="en-US" altLang="ar-SA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3BAED3-BDD4-423B-93E5-A01B3AA9FF0C}"/>
              </a:ext>
            </a:extLst>
          </p:cNvPr>
          <p:cNvSpPr/>
          <p:nvPr/>
        </p:nvSpPr>
        <p:spPr>
          <a:xfrm>
            <a:off x="118806" y="1124947"/>
            <a:ext cx="8680920" cy="4801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GB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1)The ---Nervous System : Formed by neurons &amp; their process </a:t>
            </a:r>
            <a:endParaRPr lang="ar-SA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GB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present in all the regions of the body.</a:t>
            </a:r>
            <a:endParaRPr lang="ar-SA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endParaRPr lang="ar-SA" sz="1400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GB" sz="1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A)Peripheral                    B)Central                                C)Body                             D)somatic</a:t>
            </a: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2)----nervous system  axons extend all the way to their skeletal muscles </a:t>
            </a:r>
          </a:p>
          <a:p>
            <a:pPr algn="l"/>
            <a:endParaRPr lang="en-GB" sz="14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GB" sz="1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 Autonomic                        B) Somatic                        C) All                               D) Viscera</a:t>
            </a: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3)ANS is activated by centers in</a:t>
            </a:r>
          </a:p>
          <a:p>
            <a:pPr algn="l"/>
            <a:endParaRPr lang="en-US" sz="14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A)spinal cord                  B)brain stem                C)hypothalamus                D)All of the above</a:t>
            </a:r>
          </a:p>
          <a:p>
            <a:pPr algn="l"/>
            <a:endParaRPr lang="en-US" sz="14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4)---is a neurotransmitter released by cholinergic </a:t>
            </a:r>
          </a:p>
          <a:p>
            <a:pPr algn="l"/>
            <a:endParaRPr lang="en-GB" sz="14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l"/>
            <a:r>
              <a:rPr lang="en-GB" sz="1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A)Ash                       B)Adrenaline                       C)Noradrenaline                 D)Acetylcholine</a:t>
            </a:r>
          </a:p>
          <a:p>
            <a:pPr algn="l"/>
            <a:r>
              <a:rPr lang="en-GB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03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01AF3593-0CD5-4750-B6D9-5C68F2556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0648"/>
            <a:ext cx="8424936" cy="55399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3000" dirty="0">
                <a:latin typeface="Arial Black" pitchFamily="18" charset="0"/>
                <a:ea typeface="+mn-ea"/>
                <a:cs typeface="Arial Black" pitchFamily="18" charset="0"/>
              </a:rPr>
              <a:t>THE NERVOUS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3CD64-B1F5-4DBA-AB12-91049355F472}"/>
              </a:ext>
            </a:extLst>
          </p:cNvPr>
          <p:cNvSpPr txBox="1"/>
          <p:nvPr/>
        </p:nvSpPr>
        <p:spPr>
          <a:xfrm>
            <a:off x="467544" y="90872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rgbClr val="1F497D"/>
                </a:solidFill>
              </a:rPr>
              <a:t>INTRODUCTION</a:t>
            </a:r>
            <a:r>
              <a:rPr lang="en-GB" sz="2800" b="1" dirty="0">
                <a:solidFill>
                  <a:srgbClr val="7030A0"/>
                </a:solidFill>
              </a:rPr>
              <a:t>:</a:t>
            </a:r>
          </a:p>
          <a:p>
            <a:pPr algn="l" rtl="0"/>
            <a:endParaRPr lang="en-GB" sz="2000" b="1" dirty="0">
              <a:solidFill>
                <a:srgbClr val="7030A0"/>
              </a:solidFill>
            </a:endParaRPr>
          </a:p>
          <a:p>
            <a:pPr marL="342900" indent="-342900" algn="l" rtl="0">
              <a:buClr>
                <a:srgbClr val="1F497D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</a:rPr>
              <a:t>The nervous system monitors and controls almost every organ / system through a series of positive and negative feedback loops.</a:t>
            </a:r>
          </a:p>
          <a:p>
            <a:pPr marL="342900" indent="-342900" algn="l" rtl="0">
              <a:buClr>
                <a:srgbClr val="1F497D"/>
              </a:buClr>
              <a:buSzPct val="140000"/>
              <a:buFont typeface="Arial" panose="020B0604020202020204" pitchFamily="34" charset="0"/>
              <a:buChar char="•"/>
            </a:pPr>
            <a:endParaRPr lang="en-GB" b="1" dirty="0">
              <a:solidFill>
                <a:srgbClr val="7030A0"/>
              </a:solidFill>
            </a:endParaRPr>
          </a:p>
          <a:p>
            <a:pPr marL="342900" indent="-342900" algn="l" rtl="0">
              <a:buClr>
                <a:srgbClr val="1F497D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</a:rPr>
              <a:t>The Central Nervous System (CNS): Includes the brain and spinal cord. </a:t>
            </a:r>
          </a:p>
          <a:p>
            <a:pPr marL="342900" indent="-342900" algn="l" rtl="0">
              <a:buClr>
                <a:srgbClr val="1F497D"/>
              </a:buClr>
              <a:buSzPct val="140000"/>
              <a:buFont typeface="Arial" panose="020B0604020202020204" pitchFamily="34" charset="0"/>
              <a:buChar char="•"/>
            </a:pPr>
            <a:endParaRPr lang="en-GB" b="1" dirty="0">
              <a:solidFill>
                <a:srgbClr val="7030A0"/>
              </a:solidFill>
            </a:endParaRPr>
          </a:p>
          <a:p>
            <a:pPr marL="342900" indent="-342900" algn="l" rtl="0">
              <a:buClr>
                <a:srgbClr val="1F497D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</a:rPr>
              <a:t>The Peripheral Nervous System (PNS): Formed by neurons &amp; their process present in all the regions of the body. </a:t>
            </a:r>
          </a:p>
          <a:p>
            <a:pPr marL="342900" indent="-342900" algn="l" rtl="0">
              <a:buClr>
                <a:srgbClr val="1F497D"/>
              </a:buClr>
              <a:buSzPct val="140000"/>
              <a:buFont typeface="Arial" panose="020B0604020202020204" pitchFamily="34" charset="0"/>
              <a:buChar char="•"/>
            </a:pPr>
            <a:endParaRPr lang="en-GB" b="1" dirty="0">
              <a:solidFill>
                <a:srgbClr val="7030A0"/>
              </a:solidFill>
            </a:endParaRPr>
          </a:p>
          <a:p>
            <a:pPr marL="342900" indent="-342900" algn="l" rtl="0">
              <a:buClr>
                <a:srgbClr val="1F497D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</a:rPr>
              <a:t>It consists of cranial nerves arising from the brain &amp; spinal nerves arising from the spinal cord. </a:t>
            </a:r>
          </a:p>
          <a:p>
            <a:pPr marL="342900" indent="-342900" algn="l" rtl="0">
              <a:buClr>
                <a:srgbClr val="1F497D"/>
              </a:buClr>
              <a:buSzPct val="140000"/>
              <a:buFont typeface="Arial" panose="020B0604020202020204" pitchFamily="34" charset="0"/>
              <a:buChar char="•"/>
            </a:pPr>
            <a:endParaRPr lang="en-GB" b="1" dirty="0">
              <a:solidFill>
                <a:srgbClr val="7030A0"/>
              </a:solidFill>
            </a:endParaRPr>
          </a:p>
          <a:p>
            <a:pPr marL="342900" indent="-342900" algn="l" rtl="0">
              <a:buClr>
                <a:srgbClr val="1F497D"/>
              </a:buClr>
              <a:buSzPct val="14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</a:rPr>
              <a:t>The peripheral NS is divided into:</a:t>
            </a:r>
          </a:p>
          <a:p>
            <a:pPr lvl="2" algn="l" rtl="0">
              <a:buSzPct val="120000"/>
            </a:pPr>
            <a:r>
              <a:rPr lang="en-GB" b="1" dirty="0">
                <a:solidFill>
                  <a:srgbClr val="7030A0"/>
                </a:solidFill>
              </a:rPr>
              <a:t> A) Somatic Nervous system.</a:t>
            </a:r>
          </a:p>
          <a:p>
            <a:pPr lvl="2" algn="l" rtl="0">
              <a:buSzPct val="120000"/>
            </a:pPr>
            <a:r>
              <a:rPr lang="en-GB" b="1" dirty="0">
                <a:solidFill>
                  <a:srgbClr val="7030A0"/>
                </a:solidFill>
              </a:rPr>
              <a:t> B) Autonomic nervous system.</a:t>
            </a:r>
            <a:endParaRPr lang="ar-SA" b="1" dirty="0">
              <a:solidFill>
                <a:srgbClr val="7030A0"/>
              </a:solidFill>
            </a:endParaRPr>
          </a:p>
          <a:p>
            <a:pPr algn="r"/>
            <a:r>
              <a:rPr lang="ar-SA" sz="2000" dirty="0">
                <a:solidFill>
                  <a:srgbClr val="00B050"/>
                </a:solidFill>
              </a:rPr>
              <a:t>*سلايد كامل من البنات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3FBE6E-3694-4730-8E1C-AA555A340B5F}"/>
                  </a:ext>
                </a:extLst>
              </p14:cNvPr>
              <p14:cNvContentPartPr/>
              <p14:nvPr/>
            </p14:nvContentPartPr>
            <p14:xfrm>
              <a:off x="5541687" y="4400122"/>
              <a:ext cx="88920" cy="1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C73FBE6E-3694-4730-8E1C-AA555A340B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7367" y="4397962"/>
                <a:ext cx="97560" cy="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780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6048672"/>
          </a:xfrm>
        </p:spPr>
        <p:txBody>
          <a:bodyPr>
            <a:normAutofit fontScale="55000" lnSpcReduction="20000"/>
          </a:bodyPr>
          <a:lstStyle/>
          <a:p>
            <a:pPr marL="109728" indent="0" algn="l">
              <a:buNone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5)---are in 2 regions :1-paravertebral, 2- prevertebral </a:t>
            </a:r>
          </a:p>
          <a:p>
            <a:pPr marL="0" indent="0" algn="l">
              <a:buNone/>
            </a:pPr>
            <a:endParaRPr lang="en-US" sz="25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25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A)Neurons                   B)Nerves                    C)Ganglias                        D)Neurotransmitters</a:t>
            </a:r>
          </a:p>
          <a:p>
            <a:pPr marL="109728" indent="0" algn="l">
              <a:buNone/>
            </a:pPr>
            <a:endParaRPr lang="en-US" sz="1700" dirty="0">
              <a:solidFill>
                <a:srgbClr val="FF0000"/>
              </a:solidFill>
            </a:endParaRPr>
          </a:p>
          <a:p>
            <a:pPr marL="109728" indent="0" algn="l">
              <a:buNone/>
            </a:pPr>
            <a:endParaRPr lang="ar-SA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6)In SNS Postganglionic neurons are adrenergic ( release noradrenalin ) except in---(muscarinic (M) cholinergic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109728" indent="0" algn="l">
              <a:buNone/>
            </a:pPr>
            <a:endParaRPr lang="en-US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25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A)Glands                     B)heart                         C)Sweat glands                       D)All of these</a:t>
            </a:r>
          </a:p>
          <a:p>
            <a:pPr marL="109728" indent="0" algn="l">
              <a:buNone/>
            </a:pPr>
            <a:endParaRPr lang="en-US" sz="1700" dirty="0">
              <a:solidFill>
                <a:srgbClr val="FF0000"/>
              </a:solidFill>
            </a:endParaRPr>
          </a:p>
          <a:p>
            <a:pPr marL="109728" indent="0" algn="l">
              <a:buNone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7) Sympathetic stimulation contracts meridional fibers to:</a:t>
            </a:r>
          </a:p>
          <a:p>
            <a:pPr marL="109728" indent="0" algn="l">
              <a:buNone/>
            </a:pPr>
            <a:endParaRPr lang="en-US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endParaRPr lang="ar-SA" sz="25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25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A)No effect on pupil                        B)Constrict pupil                            C)Dilate pupilT </a:t>
            </a:r>
          </a:p>
          <a:p>
            <a:pPr marL="0" indent="0" algn="l">
              <a:buNone/>
            </a:pPr>
            <a:r>
              <a:rPr lang="en-US" sz="25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D)Increase Aqueous Humor secretion</a:t>
            </a:r>
          </a:p>
          <a:p>
            <a:pPr marL="0" indent="0" algn="l">
              <a:buNone/>
            </a:pPr>
            <a:endParaRPr lang="en-US" sz="25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8) A  nicotinic receptor is an ion channel for:</a:t>
            </a:r>
          </a:p>
          <a:p>
            <a:pPr marL="109728" indent="0" algn="l">
              <a:buNone/>
            </a:pPr>
            <a:endParaRPr lang="en-US" sz="17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pl-PL" sz="25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A)K+                         B)Na+                               C)Ca2+                         D)K+ and Na+  T</a:t>
            </a:r>
          </a:p>
          <a:p>
            <a:pPr marL="109728" indent="0" algn="l">
              <a:buNone/>
            </a:pPr>
            <a:endParaRPr lang="en-US" sz="1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buNone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9</a:t>
            </a:r>
            <a:r>
              <a:rPr lang="el-GR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) β2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receptors are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l">
              <a:buNone/>
            </a:pPr>
            <a:endParaRPr lang="en-US" sz="25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en-US" sz="25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 More sensitive to Norepinephrine than epinephrine</a:t>
            </a:r>
          </a:p>
          <a:p>
            <a:pPr marL="0" indent="0" algn="l">
              <a:buNone/>
            </a:pPr>
            <a:r>
              <a:rPr lang="en-US" sz="25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B) More sensitive to Epinephrine than norepinephrine T</a:t>
            </a:r>
          </a:p>
          <a:p>
            <a:pPr marL="0" indent="0" algn="l">
              <a:buNone/>
            </a:pPr>
            <a:r>
              <a:rPr lang="en-US" sz="25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C) Equally sensitive to both</a:t>
            </a:r>
          </a:p>
          <a:p>
            <a:pPr marL="109728" indent="0" algn="l">
              <a:buNone/>
            </a:pPr>
            <a:r>
              <a:rPr lang="en-US" sz="25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D) Insensitive to both</a:t>
            </a:r>
          </a:p>
          <a:p>
            <a:pPr marL="109728" indent="0" algn="l">
              <a:buNone/>
            </a:pPr>
            <a:endParaRPr lang="ar-SA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43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116632"/>
            <a:ext cx="8424936" cy="6237312"/>
          </a:xfrm>
        </p:spPr>
        <p:txBody>
          <a:bodyPr>
            <a:normAutofit/>
          </a:bodyPr>
          <a:lstStyle/>
          <a:p>
            <a:pPr marL="109728" indent="0" algn="l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10) Stimulation of _______ Nerves causes large quantities of </a:t>
            </a:r>
            <a:endParaRPr lang="ar-SA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109728" indent="0" algn="l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Epinephrine and norepinephrine to be secreted in blood</a:t>
            </a:r>
          </a:p>
          <a:p>
            <a:pPr marL="109728" indent="0" algn="l">
              <a:buNone/>
            </a:pPr>
            <a:r>
              <a:rPr lang="en-US" sz="1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 Sympathetic T             B)Parasympathetic             C)Vagus                D)None of the above</a:t>
            </a:r>
          </a:p>
          <a:p>
            <a:pPr marL="109728" indent="0" algn="l">
              <a:buNone/>
            </a:pP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11) Secretion of sweat glands is:</a:t>
            </a:r>
          </a:p>
          <a:p>
            <a:pPr marL="109728" indent="0" algn="l">
              <a:buNone/>
            </a:pPr>
            <a:r>
              <a:rPr lang="en-US" sz="1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 Increased by Sympathetic nervous system</a:t>
            </a:r>
          </a:p>
          <a:p>
            <a:pPr marL="109728" indent="0" algn="l">
              <a:buNone/>
            </a:pPr>
            <a:r>
              <a:rPr lang="en-US" sz="1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B) Increased by Parasympathetic nervous system</a:t>
            </a:r>
          </a:p>
          <a:p>
            <a:pPr marL="109728" indent="0" algn="l">
              <a:buNone/>
            </a:pPr>
            <a:r>
              <a:rPr lang="en-US" sz="1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C) Not affected by Autonomic nervous system</a:t>
            </a:r>
          </a:p>
          <a:p>
            <a:pPr marL="109728" indent="0" algn="l">
              <a:buNone/>
            </a:pPr>
            <a:r>
              <a:rPr lang="en-US" sz="1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D) Increased by both Parasympathetic and Sympathetic nervous system</a:t>
            </a:r>
          </a:p>
          <a:p>
            <a:pPr marL="109728" indent="0" algn="l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l">
              <a:lnSpc>
                <a:spcPct val="80000"/>
              </a:lnSpc>
              <a:buNone/>
            </a:pP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12) The parasympathetic nervous system uses ______  as its neuro transmitter/s: </a:t>
            </a:r>
          </a:p>
          <a:p>
            <a:pPr marL="109728" indent="0" algn="l">
              <a:buNone/>
            </a:pPr>
            <a:r>
              <a:rPr lang="en-US" sz="1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A) Norepinephrine</a:t>
            </a:r>
          </a:p>
          <a:p>
            <a:pPr marL="109728" indent="0" algn="l">
              <a:buNone/>
            </a:pPr>
            <a:r>
              <a:rPr lang="en-US" sz="1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B) Acetylcholine (ACh)</a:t>
            </a:r>
          </a:p>
          <a:p>
            <a:pPr marL="109728" indent="0" algn="l">
              <a:buNone/>
            </a:pPr>
            <a:r>
              <a:rPr lang="en-US" sz="1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C) Both Acetylcholine and Norepinephrine</a:t>
            </a:r>
          </a:p>
          <a:p>
            <a:pPr marL="109728" indent="0" algn="l">
              <a:buNone/>
            </a:pPr>
            <a:r>
              <a:rPr lang="en-US" sz="1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D) Noradrenaline</a:t>
            </a:r>
          </a:p>
          <a:p>
            <a:pPr marL="109728" indent="0" algn="l">
              <a:buNone/>
            </a:pPr>
            <a:endParaRPr lang="ar-SA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459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C551CF-0D2B-44FC-AC0D-6EC6451A5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681959"/>
              </p:ext>
            </p:extLst>
          </p:nvPr>
        </p:nvGraphicFramePr>
        <p:xfrm>
          <a:off x="107504" y="764703"/>
          <a:ext cx="8928993" cy="597666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val="2137388845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1089547500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4257112001"/>
                    </a:ext>
                  </a:extLst>
                </a:gridCol>
              </a:tblGrid>
              <a:tr h="3735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answer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Slide number</a:t>
                      </a:r>
                      <a:endParaRPr lang="en-US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96578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</a:rPr>
                        <a:t>A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54230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04001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8201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46131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n-lt"/>
                        </a:rPr>
                        <a:t>C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26818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95614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53014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233076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516442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262998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69711"/>
                  </a:ext>
                </a:extLst>
              </a:tr>
              <a:tr h="466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en-US" sz="24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en-US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50024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BB628E7D-DA2F-493C-9161-9D7E2051E1A1}"/>
              </a:ext>
            </a:extLst>
          </p:cNvPr>
          <p:cNvSpPr txBox="1">
            <a:spLocks/>
          </p:cNvSpPr>
          <p:nvPr/>
        </p:nvSpPr>
        <p:spPr>
          <a:xfrm>
            <a:off x="107504" y="95626"/>
            <a:ext cx="8856984" cy="47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128002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&amp; good luck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99992" y="5598840"/>
            <a:ext cx="4113783" cy="125916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Team Leaders: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lang="en-GB" b="1" dirty="0">
                <a:solidFill>
                  <a:schemeClr val="tx1"/>
                </a:solidFill>
              </a:rPr>
              <a:t>مها بركة         - طارق العميم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4040188" cy="3816424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B</a:t>
            </a:r>
            <a:r>
              <a:rPr lang="en-US" sz="3300" b="1" dirty="0">
                <a:solidFill>
                  <a:srgbClr val="1F497D"/>
                </a:solidFill>
              </a:rPr>
              <a:t>oys team members</a:t>
            </a:r>
            <a:r>
              <a:rPr lang="en-US" b="1" dirty="0">
                <a:solidFill>
                  <a:srgbClr val="1F497D"/>
                </a:solidFill>
              </a:rPr>
              <a:t>:</a:t>
            </a:r>
          </a:p>
          <a:p>
            <a:r>
              <a:rPr lang="ar-SA" sz="2500" b="1" dirty="0"/>
              <a:t>هشام الشايع</a:t>
            </a:r>
          </a:p>
          <a:p>
            <a:r>
              <a:rPr lang="ar-SA" sz="2500" b="1" dirty="0"/>
              <a:t>محمد الحسن</a:t>
            </a:r>
          </a:p>
          <a:p>
            <a:r>
              <a:rPr lang="ar-SA" sz="2500" b="1" dirty="0"/>
              <a:t>محمد </a:t>
            </a:r>
            <a:r>
              <a:rPr lang="ar-SA" sz="2500" b="1" dirty="0" err="1"/>
              <a:t>الصويغ</a:t>
            </a:r>
            <a:endParaRPr lang="ar-SA" sz="2500" b="1" dirty="0"/>
          </a:p>
          <a:p>
            <a:r>
              <a:rPr lang="ar-SA" sz="2500" b="1" dirty="0"/>
              <a:t>محمد </a:t>
            </a:r>
            <a:r>
              <a:rPr lang="ar-SA" sz="2500" b="1" dirty="0" err="1"/>
              <a:t>المنجومي</a:t>
            </a:r>
            <a:endParaRPr lang="ar-SA" sz="2500" b="1" dirty="0"/>
          </a:p>
          <a:p>
            <a:r>
              <a:rPr lang="ar-SA" sz="2500" b="1" dirty="0"/>
              <a:t>معاذ الحمود</a:t>
            </a:r>
          </a:p>
          <a:p>
            <a:r>
              <a:rPr lang="ar-SA" sz="2500" b="1" dirty="0"/>
              <a:t>خالد العقيلي </a:t>
            </a:r>
          </a:p>
          <a:p>
            <a:r>
              <a:rPr lang="ar-SA" sz="2500" b="1" dirty="0"/>
              <a:t>عبدالجبار اليماني </a:t>
            </a:r>
          </a:p>
          <a:p>
            <a:r>
              <a:rPr lang="ar-SA" sz="2500" b="1" dirty="0"/>
              <a:t>عمر الفوزان </a:t>
            </a:r>
          </a:p>
          <a:p>
            <a:r>
              <a:rPr lang="ar-SA" sz="2500" b="1" dirty="0"/>
              <a:t>فهد الحسين </a:t>
            </a:r>
          </a:p>
          <a:p>
            <a:r>
              <a:rPr lang="ar-SA" sz="2500" b="1" dirty="0"/>
              <a:t>سعد الهداب </a:t>
            </a:r>
          </a:p>
          <a:p>
            <a:r>
              <a:rPr lang="ar-SA" sz="2500" b="1" dirty="0"/>
              <a:t>نواف </a:t>
            </a:r>
            <a:r>
              <a:rPr lang="ar-SA" sz="2500" b="1" dirty="0" err="1"/>
              <a:t>اللويمي</a:t>
            </a:r>
            <a:endParaRPr lang="ar-SA" sz="2500" b="1" dirty="0"/>
          </a:p>
          <a:p>
            <a:r>
              <a:rPr lang="ar-SA" sz="2500" b="1" dirty="0"/>
              <a:t>انس السيف </a:t>
            </a:r>
          </a:p>
          <a:p>
            <a:r>
              <a:rPr lang="ar-SA" sz="2500" b="1" dirty="0"/>
              <a:t>سيف المشاري </a:t>
            </a:r>
          </a:p>
          <a:p>
            <a:r>
              <a:rPr lang="ar-SA" sz="2500" b="1" dirty="0"/>
              <a:t>سعود </a:t>
            </a:r>
            <a:r>
              <a:rPr lang="ar-SA" sz="2500" b="1" dirty="0" err="1"/>
              <a:t>العطوي</a:t>
            </a:r>
            <a:r>
              <a:rPr lang="ar-SA" sz="2500" b="1" dirty="0"/>
              <a:t> </a:t>
            </a:r>
          </a:p>
          <a:p>
            <a:r>
              <a:rPr lang="ar-SA" sz="2500" b="1" dirty="0"/>
              <a:t>نايف المطيري </a:t>
            </a:r>
          </a:p>
          <a:p>
            <a:r>
              <a:rPr lang="ar-SA" sz="2500" b="1" dirty="0"/>
              <a:t>عبدالرحمن العقيل </a:t>
            </a:r>
          </a:p>
          <a:p>
            <a:endParaRPr lang="ar-SA" sz="25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4008" y="1412776"/>
            <a:ext cx="4041775" cy="4032448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>
                <a:solidFill>
                  <a:srgbClr val="1F497D"/>
                </a:solidFill>
              </a:rPr>
              <a:t>Girls team members</a:t>
            </a:r>
            <a:r>
              <a:rPr lang="en-US" sz="2900" b="1" dirty="0"/>
              <a:t>:</a:t>
            </a:r>
          </a:p>
          <a:p>
            <a:endParaRPr lang="en-US" sz="2900" dirty="0"/>
          </a:p>
          <a:p>
            <a:r>
              <a:rPr lang="en-GB" sz="3300" b="1" dirty="0" err="1"/>
              <a:t>مها</a:t>
            </a:r>
            <a:r>
              <a:rPr lang="en-GB" sz="3300" b="1" dirty="0"/>
              <a:t> </a:t>
            </a:r>
            <a:r>
              <a:rPr lang="en-GB" sz="3300" b="1" dirty="0" err="1"/>
              <a:t>العمري</a:t>
            </a:r>
            <a:r>
              <a:rPr lang="en-GB" sz="3300" b="1" dirty="0"/>
              <a:t> </a:t>
            </a:r>
          </a:p>
          <a:p>
            <a:r>
              <a:rPr lang="en-GB" sz="3300" b="1" dirty="0" err="1"/>
              <a:t>هديل</a:t>
            </a:r>
            <a:r>
              <a:rPr lang="en-GB" sz="3300" b="1" dirty="0"/>
              <a:t> </a:t>
            </a:r>
            <a:r>
              <a:rPr lang="en-GB" sz="3300" b="1" dirty="0" err="1"/>
              <a:t>عورتاني</a:t>
            </a:r>
            <a:endParaRPr lang="en-GB" sz="3300" b="1" dirty="0"/>
          </a:p>
          <a:p>
            <a:r>
              <a:rPr lang="en-GB" sz="3300" b="1" dirty="0" err="1"/>
              <a:t>ريما</a:t>
            </a:r>
            <a:r>
              <a:rPr lang="en-GB" sz="3300" b="1" dirty="0"/>
              <a:t> </a:t>
            </a:r>
            <a:r>
              <a:rPr lang="en-GB" sz="3300" b="1" dirty="0" err="1"/>
              <a:t>العنزي</a:t>
            </a:r>
            <a:endParaRPr lang="en-GB" sz="3300" b="1" dirty="0"/>
          </a:p>
          <a:p>
            <a:r>
              <a:rPr lang="en-GB" sz="3300" b="1" dirty="0" err="1"/>
              <a:t>روتانا</a:t>
            </a:r>
            <a:r>
              <a:rPr lang="en-GB" sz="3300" b="1" dirty="0"/>
              <a:t> </a:t>
            </a:r>
            <a:r>
              <a:rPr lang="en-GB" sz="3300" b="1" dirty="0" err="1"/>
              <a:t>خطيب</a:t>
            </a:r>
            <a:endParaRPr lang="en-GB" sz="3300" b="1" dirty="0"/>
          </a:p>
          <a:p>
            <a:r>
              <a:rPr lang="en-GB" sz="3300" b="1" dirty="0" err="1"/>
              <a:t>لجين</a:t>
            </a:r>
            <a:r>
              <a:rPr lang="en-GB" sz="3300" b="1" dirty="0"/>
              <a:t> </a:t>
            </a:r>
            <a:r>
              <a:rPr lang="en-GB" sz="3300" b="1" dirty="0" err="1"/>
              <a:t>عزيز</a:t>
            </a:r>
            <a:r>
              <a:rPr lang="en-GB" sz="3300" b="1" dirty="0"/>
              <a:t> </a:t>
            </a:r>
            <a:r>
              <a:rPr lang="en-GB" sz="3300" b="1" dirty="0" err="1"/>
              <a:t>الرحمن</a:t>
            </a:r>
            <a:endParaRPr lang="en-GB" sz="3300" b="1" dirty="0"/>
          </a:p>
          <a:p>
            <a:r>
              <a:rPr lang="en-GB" sz="3300" b="1" dirty="0" err="1"/>
              <a:t>العنود</a:t>
            </a:r>
            <a:r>
              <a:rPr lang="en-GB" sz="3300" b="1" dirty="0"/>
              <a:t> </a:t>
            </a:r>
            <a:r>
              <a:rPr lang="en-GB" sz="3300" b="1" dirty="0" err="1"/>
              <a:t>المفرج</a:t>
            </a:r>
            <a:endParaRPr lang="en-GB" sz="3300" b="1" dirty="0"/>
          </a:p>
          <a:p>
            <a:r>
              <a:rPr lang="en-GB" sz="3300" b="1" dirty="0" err="1"/>
              <a:t>ريم</a:t>
            </a:r>
            <a:r>
              <a:rPr lang="en-GB" sz="3300" b="1" dirty="0"/>
              <a:t> </a:t>
            </a:r>
            <a:r>
              <a:rPr lang="en-GB" sz="3300" b="1" dirty="0" err="1"/>
              <a:t>القرني</a:t>
            </a:r>
            <a:endParaRPr lang="en-GB" sz="3300" b="1" dirty="0"/>
          </a:p>
          <a:p>
            <a:r>
              <a:rPr lang="en-GB" sz="3300" b="1" dirty="0" err="1"/>
              <a:t>عهد</a:t>
            </a:r>
            <a:r>
              <a:rPr lang="en-GB" sz="3300" b="1" dirty="0"/>
              <a:t> </a:t>
            </a:r>
          </a:p>
          <a:p>
            <a:r>
              <a:rPr lang="en-GB" sz="3300" b="1" dirty="0" err="1"/>
              <a:t>مها</a:t>
            </a:r>
            <a:r>
              <a:rPr lang="en-GB" sz="3300" b="1" dirty="0"/>
              <a:t> </a:t>
            </a:r>
            <a:r>
              <a:rPr lang="en-GB" sz="3300" b="1" dirty="0" err="1"/>
              <a:t>النهدي</a:t>
            </a:r>
            <a:r>
              <a:rPr lang="en-GB" sz="3300" b="1" dirty="0"/>
              <a:t> </a:t>
            </a:r>
          </a:p>
          <a:p>
            <a:r>
              <a:rPr lang="en-GB" sz="3300" b="1" dirty="0" err="1"/>
              <a:t>بلقيس</a:t>
            </a:r>
            <a:r>
              <a:rPr lang="en-GB" sz="3300" b="1" dirty="0"/>
              <a:t> </a:t>
            </a:r>
            <a:r>
              <a:rPr lang="en-GB" sz="3300" b="1" dirty="0" err="1"/>
              <a:t>الراجحي</a:t>
            </a:r>
            <a:endParaRPr lang="en-GB" sz="3300" b="1" dirty="0"/>
          </a:p>
          <a:p>
            <a:r>
              <a:rPr lang="en-GB" sz="3300" b="1" dirty="0" err="1"/>
              <a:t>سارة</a:t>
            </a:r>
            <a:r>
              <a:rPr lang="en-GB" sz="3300" b="1" dirty="0"/>
              <a:t> </a:t>
            </a:r>
            <a:r>
              <a:rPr lang="en-GB" sz="3300" b="1" dirty="0" err="1"/>
              <a:t>البليهد</a:t>
            </a:r>
            <a:r>
              <a:rPr lang="en-GB" sz="3300" b="1" dirty="0"/>
              <a:t> </a:t>
            </a:r>
          </a:p>
          <a:p>
            <a:r>
              <a:rPr lang="en-GB" sz="3300" b="1" dirty="0" err="1"/>
              <a:t>ميعاد</a:t>
            </a:r>
            <a:r>
              <a:rPr lang="en-GB" sz="3300" b="1" dirty="0"/>
              <a:t> </a:t>
            </a:r>
            <a:r>
              <a:rPr lang="en-GB" sz="3300" b="1" dirty="0" err="1"/>
              <a:t>النفيعي</a:t>
            </a:r>
            <a:endParaRPr lang="en-GB" sz="3300" b="1" dirty="0"/>
          </a:p>
          <a:p>
            <a:r>
              <a:rPr lang="en-GB" sz="3300" b="1" dirty="0" err="1"/>
              <a:t>نورة</a:t>
            </a:r>
            <a:r>
              <a:rPr lang="en-GB" sz="3300" b="1" dirty="0"/>
              <a:t> </a:t>
            </a:r>
            <a:r>
              <a:rPr lang="en-GB" sz="3300" b="1" dirty="0" err="1"/>
              <a:t>البسام</a:t>
            </a:r>
            <a:endParaRPr lang="en-GB" sz="3300" b="1" dirty="0"/>
          </a:p>
          <a:p>
            <a:r>
              <a:rPr lang="en-GB" sz="3300" b="1" dirty="0" err="1"/>
              <a:t>عبير</a:t>
            </a:r>
            <a:r>
              <a:rPr lang="en-GB" sz="3300" b="1" dirty="0"/>
              <a:t> </a:t>
            </a:r>
            <a:r>
              <a:rPr lang="en-GB" sz="3300" b="1" dirty="0" err="1"/>
              <a:t>العبدالجبار</a:t>
            </a:r>
            <a:endParaRPr lang="en-GB" sz="3300" b="1" dirty="0"/>
          </a:p>
          <a:p>
            <a:r>
              <a:rPr lang="en-GB" sz="3300" b="1" dirty="0" err="1"/>
              <a:t>وجدان</a:t>
            </a:r>
            <a:r>
              <a:rPr lang="en-GB" sz="3300" b="1" dirty="0"/>
              <a:t> </a:t>
            </a:r>
            <a:r>
              <a:rPr lang="en-GB" sz="3300" b="1" dirty="0" err="1"/>
              <a:t>الشامري</a:t>
            </a:r>
            <a:endParaRPr lang="en-GB" sz="3300" b="1" dirty="0"/>
          </a:p>
          <a:p>
            <a:r>
              <a:rPr lang="en-GB" sz="3300" b="1" dirty="0" err="1"/>
              <a:t>الجوهرة</a:t>
            </a:r>
            <a:r>
              <a:rPr lang="en-GB" sz="3300" b="1" dirty="0"/>
              <a:t> </a:t>
            </a:r>
            <a:r>
              <a:rPr lang="en-GB" sz="3300" b="1" dirty="0" err="1"/>
              <a:t>الشنيفي</a:t>
            </a:r>
            <a:r>
              <a:rPr lang="en-GB" sz="3300" b="1" dirty="0"/>
              <a:t> </a:t>
            </a:r>
            <a:endParaRPr lang="en-US" sz="33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7" y="5202073"/>
            <a:ext cx="404177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484784"/>
            <a:ext cx="8460940" cy="499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90000"/>
              </a:lnSpc>
              <a:spcAft>
                <a:spcPts val="300"/>
              </a:spcAft>
            </a:pPr>
            <a:r>
              <a:rPr lang="en-US" altLang="en-US" sz="2400" b="1" dirty="0"/>
              <a:t>The motor efferent nervous system has two components:</a:t>
            </a:r>
          </a:p>
          <a:p>
            <a:pPr algn="l" rtl="0">
              <a:lnSpc>
                <a:spcPct val="90000"/>
              </a:lnSpc>
              <a:spcAft>
                <a:spcPts val="300"/>
              </a:spcAft>
            </a:pPr>
            <a:br>
              <a:rPr lang="en-US" altLang="en-US" sz="2000" dirty="0"/>
            </a:br>
            <a:r>
              <a:rPr lang="en-US" altLang="en-US" sz="2000" b="1" dirty="0"/>
              <a:t>    A) Somatic.</a:t>
            </a:r>
            <a:br>
              <a:rPr lang="en-US" altLang="en-US" sz="2000" b="1" dirty="0"/>
            </a:br>
            <a:r>
              <a:rPr lang="en-US" altLang="en-US" sz="2000" b="1" dirty="0"/>
              <a:t>    B) Autonomic.</a:t>
            </a:r>
          </a:p>
          <a:p>
            <a:pPr marL="457200" indent="-457200" algn="l" rtl="0">
              <a:lnSpc>
                <a:spcPct val="90000"/>
              </a:lnSpc>
              <a:buFont typeface="Arial" charset="0"/>
              <a:buChar char="•"/>
            </a:pPr>
            <a:endParaRPr lang="en-US" altLang="en-US" sz="2000" b="1" dirty="0"/>
          </a:p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dirty="0"/>
              <a:t>Somatic Nervous System:</a:t>
            </a:r>
          </a:p>
          <a:p>
            <a:pPr marL="457200" indent="-457200" algn="l" rtl="0">
              <a:spcAft>
                <a:spcPts val="300"/>
              </a:spcAft>
              <a:buClr>
                <a:srgbClr val="1F497D"/>
              </a:buClr>
              <a:buFont typeface="Arial" charset="0"/>
              <a:buChar char="•"/>
            </a:pPr>
            <a:r>
              <a:rPr lang="en-US" altLang="en-US" sz="2000" b="1" dirty="0"/>
              <a:t>a voluntary nervous system under conscious control.</a:t>
            </a:r>
          </a:p>
          <a:p>
            <a:pPr marL="457200" indent="-457200" algn="l" rtl="0">
              <a:spcAft>
                <a:spcPts val="300"/>
              </a:spcAft>
              <a:buClr>
                <a:srgbClr val="1F497D"/>
              </a:buClr>
              <a:buFont typeface="Arial" charset="0"/>
              <a:buChar char="•"/>
            </a:pPr>
            <a:r>
              <a:rPr lang="en-US" altLang="en-US" sz="2000" b="1" dirty="0"/>
              <a:t>consists of a single motoneuron and  skeletal muscle fibers.</a:t>
            </a:r>
          </a:p>
          <a:p>
            <a:pPr marL="457200" indent="-457200" algn="l" rtl="0">
              <a:spcAft>
                <a:spcPts val="300"/>
              </a:spcAft>
              <a:buClr>
                <a:srgbClr val="1F497D"/>
              </a:buClr>
              <a:buFont typeface="Arial" charset="0"/>
              <a:buChar char="•"/>
            </a:pPr>
            <a:r>
              <a:rPr lang="en-GB" altLang="en-US" sz="2000" b="1" dirty="0">
                <a:solidFill>
                  <a:srgbClr val="7030A0"/>
                </a:solidFill>
              </a:rPr>
              <a:t>Cell bodies of motor neurons reside in CNS (brain or spinal cord).</a:t>
            </a:r>
          </a:p>
          <a:p>
            <a:pPr marL="457200" indent="-457200" algn="l" rtl="0">
              <a:spcAft>
                <a:spcPts val="300"/>
              </a:spcAft>
              <a:buClr>
                <a:srgbClr val="1F497D"/>
              </a:buClr>
              <a:buFont typeface="Arial" charset="0"/>
              <a:buChar char="•"/>
            </a:pPr>
            <a:r>
              <a:rPr lang="en-GB" altLang="en-US" sz="2000" b="1" dirty="0">
                <a:solidFill>
                  <a:srgbClr val="7030A0"/>
                </a:solidFill>
              </a:rPr>
              <a:t>Their axons (sheathed in spinal nerves) extend all the way to their skeletal muscles</a:t>
            </a:r>
            <a:r>
              <a:rPr lang="en-US" altLang="en-US" sz="2000" b="1" dirty="0">
                <a:solidFill>
                  <a:srgbClr val="7030A0"/>
                </a:solidFill>
              </a:rPr>
              <a:t>.</a:t>
            </a:r>
          </a:p>
          <a:p>
            <a:pPr algn="l" rtl="0">
              <a:lnSpc>
                <a:spcPct val="90000"/>
              </a:lnSpc>
              <a:buFont typeface="Wingdings" charset="2"/>
              <a:buChar char="v"/>
            </a:pPr>
            <a:endParaRPr lang="en-US" altLang="en-US" sz="2000" b="1" dirty="0"/>
          </a:p>
          <a:p>
            <a:pPr marL="0" algn="l" defTabSz="914400" rtl="0" eaLnBrk="1" latinLnBrk="0" hangingPunct="1"/>
            <a:endParaRPr lang="en-US" sz="240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E177B5F-C686-419B-92C7-5E3FB8FE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2" y="260648"/>
            <a:ext cx="8424936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3000" dirty="0">
                <a:latin typeface="Arial Black" pitchFamily="18" charset="0"/>
                <a:cs typeface="Arial Black" pitchFamily="18" charset="0"/>
              </a:rPr>
              <a:t>SOMATIC AND AUTONOMIC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2152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physioMZ 005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2315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6F9F8E2B-E698-4F37-917E-F09C76BFE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91" y="260648"/>
            <a:ext cx="8424936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Arial Black" pitchFamily="18" charset="0"/>
                <a:cs typeface="Arial Black" pitchFamily="18" charset="0"/>
              </a:rPr>
              <a:t>Organization of the Autonomic Nervous System</a:t>
            </a:r>
            <a:endParaRPr lang="en-US" altLang="en-US" sz="3000" b="1" dirty="0">
              <a:latin typeface="Arial Black" pitchFamily="18" charset="0"/>
              <a:cs typeface="Arial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9D28E2-4D5F-45C1-8B5C-5583A113E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722792"/>
              </p:ext>
            </p:extLst>
          </p:nvPr>
        </p:nvGraphicFramePr>
        <p:xfrm>
          <a:off x="467544" y="1412776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6">
            <a:extLst>
              <a:ext uri="{FF2B5EF4-FFF2-40B4-BE49-F238E27FC236}">
                <a16:creationId xmlns:a16="http://schemas.microsoft.com/office/drawing/2014/main" id="{C41FB089-7451-469B-94D3-BD7737D67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06378"/>
            <a:ext cx="8424936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3000" dirty="0">
                <a:latin typeface="Arial Black" pitchFamily="18" charset="0"/>
                <a:cs typeface="Arial Black" pitchFamily="18" charset="0"/>
              </a:rPr>
              <a:t>THE AUTONOMIC NERVOUS </a:t>
            </a:r>
          </a:p>
          <a:p>
            <a:pPr algn="ctr"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3000" dirty="0">
                <a:latin typeface="Arial Black" pitchFamily="18" charset="0"/>
                <a:cs typeface="Arial Black" pitchFamily="18" charset="0"/>
              </a:rPr>
              <a:t>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FD245F-EA00-447D-B5A0-CFB3F11E29E2}"/>
              </a:ext>
            </a:extLst>
          </p:cNvPr>
          <p:cNvSpPr/>
          <p:nvPr/>
        </p:nvSpPr>
        <p:spPr>
          <a:xfrm>
            <a:off x="5580112" y="3616208"/>
            <a:ext cx="288032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General: Motor innervation of smooth muscle, cardiac muscle, and glands; equivalent to autonomic nervous system (ANS)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2439EC-1B16-4E40-BA93-72820EC98C5E}"/>
              </a:ext>
            </a:extLst>
          </p:cNvPr>
          <p:cNvSpPr/>
          <p:nvPr/>
        </p:nvSpPr>
        <p:spPr>
          <a:xfrm>
            <a:off x="755576" y="3645024"/>
            <a:ext cx="2880320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General: Stretch, pain temperature, chemical changes, and irritation in viscera; nausea and hunger</a:t>
            </a:r>
            <a:endParaRPr lang="ar-SA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3F609-EA42-4DBB-8023-CA683F2FAA06}"/>
              </a:ext>
            </a:extLst>
          </p:cNvPr>
          <p:cNvSpPr/>
          <p:nvPr/>
        </p:nvSpPr>
        <p:spPr>
          <a:xfrm>
            <a:off x="5112060" y="6017541"/>
            <a:ext cx="1800200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Sympathetic division</a:t>
            </a:r>
            <a:endParaRPr lang="ar-SA" sz="1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50E45D-A48F-44DE-ADA9-456B1B75BBE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012160" y="5560424"/>
            <a:ext cx="0" cy="45711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01AA2C-E62D-4C1C-B974-5F32A9238B0B}"/>
              </a:ext>
            </a:extLst>
          </p:cNvPr>
          <p:cNvSpPr/>
          <p:nvPr/>
        </p:nvSpPr>
        <p:spPr>
          <a:xfrm>
            <a:off x="7047282" y="6017541"/>
            <a:ext cx="1872208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Parasympathetic division</a:t>
            </a:r>
            <a:endParaRPr lang="ar-SA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1BC2F1-B528-4DA0-96B6-B79139DA69B7}"/>
              </a:ext>
            </a:extLst>
          </p:cNvPr>
          <p:cNvCxnSpPr>
            <a:cxnSpLocks/>
          </p:cNvCxnSpPr>
          <p:nvPr/>
        </p:nvCxnSpPr>
        <p:spPr>
          <a:xfrm>
            <a:off x="8028384" y="5589240"/>
            <a:ext cx="0" cy="43204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116106A-F6F0-4A23-8D43-26E065DF33AF}"/>
              </a:ext>
            </a:extLst>
          </p:cNvPr>
          <p:cNvSpPr txBox="1"/>
          <p:nvPr/>
        </p:nvSpPr>
        <p:spPr>
          <a:xfrm>
            <a:off x="5868144" y="2226089"/>
            <a:ext cx="31683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B050"/>
                </a:solidFill>
              </a:rPr>
              <a:t>*</a:t>
            </a:r>
            <a:r>
              <a:rPr lang="ar-SA" dirty="0" err="1">
                <a:solidFill>
                  <a:srgbClr val="00B050"/>
                </a:solidFill>
              </a:rPr>
              <a:t>سلايد</a:t>
            </a:r>
            <a:r>
              <a:rPr lang="ar-SA" dirty="0">
                <a:solidFill>
                  <a:srgbClr val="00B050"/>
                </a:solidFill>
              </a:rPr>
              <a:t> كامل من البنات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629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Pictu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6" y="980728"/>
            <a:ext cx="69437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4AAB5BE5-88CE-4A2C-AD9B-9675704D9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0" y="260648"/>
            <a:ext cx="8424936" cy="55399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3000" dirty="0">
                <a:ln w="0"/>
                <a:solidFill>
                  <a:schemeClr val="bg1"/>
                </a:solidFill>
                <a:latin typeface="Arial Black" pitchFamily="18" charset="0"/>
                <a:cs typeface="Arial Black" pitchFamily="18" charset="0"/>
              </a:rPr>
              <a:t>Somatic Nervous System </a:t>
            </a:r>
            <a:endParaRPr lang="en-US" altLang="en-US" sz="3000" dirty="0">
              <a:latin typeface="Arial Black" pitchFamily="18" charset="0"/>
              <a:cs typeface="Arial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1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1295400"/>
            <a:ext cx="5181600" cy="4941912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 involuntary nervous system that modulates and controls the function of visceral organs.</a:t>
            </a:r>
          </a:p>
          <a:p>
            <a:pPr algn="l" rtl="0" eaLnBrk="1" hangingPunct="1">
              <a:lnSpc>
                <a:spcPct val="90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endParaRPr lang="en-US" alt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-US" altLang="en-US" sz="2000" b="1" dirty="0">
                <a:solidFill>
                  <a:schemeClr val="bg1"/>
                </a:solidFill>
              </a:rPr>
              <a:t>Autonomic nervous system (ANS) consists of two major divisions: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        A) Sympathetic.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        B) Parasympathetic.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altLang="en-US" sz="2000" b="1" dirty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90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ANS is activated by centers in spinal cord, brain stem and hypothalamus.</a:t>
            </a:r>
          </a:p>
          <a:p>
            <a:pPr algn="l" rtl="0" eaLnBrk="1" hangingPunct="1">
              <a:lnSpc>
                <a:spcPct val="90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endParaRPr lang="en-US" altLang="en-US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buClr>
                <a:schemeClr val="bg2"/>
              </a:buClr>
              <a:buSzPct val="140000"/>
              <a:buFont typeface="Arial" charset="0"/>
              <a:buChar char="•"/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ANS is operated by visceral reflex.</a:t>
            </a:r>
            <a:r>
              <a:rPr lang="en-US" altLang="en-US" sz="2000" b="1" dirty="0">
                <a:solidFill>
                  <a:srgbClr val="92D050"/>
                </a:solidFill>
              </a:rPr>
              <a:t> (</a:t>
            </a:r>
            <a:r>
              <a:rPr lang="ar-SA" altLang="en-US" sz="2000" b="1" dirty="0">
                <a:solidFill>
                  <a:srgbClr val="92D050"/>
                </a:solidFill>
              </a:rPr>
              <a:t>المنعكسات العصبية </a:t>
            </a:r>
            <a:r>
              <a:rPr lang="en-US" altLang="en-US" sz="2000" b="1" dirty="0">
                <a:solidFill>
                  <a:srgbClr val="92D050"/>
                </a:solidFill>
              </a:rPr>
              <a:t>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196" name="Content Placeholder 5" descr="show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8403" y="1772816"/>
            <a:ext cx="3657600" cy="3697224"/>
          </a:xfr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E0C0CF66-C2CA-4513-9C9B-1E896412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38505"/>
            <a:ext cx="8424936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66FF33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 Black" pitchFamily="18" charset="0"/>
                <a:cs typeface="Arial Black" pitchFamily="18" charset="0"/>
              </a:rPr>
              <a:t>Organization of the Autonomic Nervous System</a:t>
            </a:r>
            <a:endParaRPr lang="en-US" altLang="en-US" sz="3000" dirty="0">
              <a:latin typeface="Arial Black" pitchFamily="18" charset="0"/>
              <a:cs typeface="Arial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86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YSIOLO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</TotalTime>
  <Words>2338</Words>
  <Application>Microsoft Office PowerPoint</Application>
  <PresentationFormat>On-screen Show (4:3)</PresentationFormat>
  <Paragraphs>480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MS PGothic</vt:lpstr>
      <vt:lpstr>黑体</vt:lpstr>
      <vt:lpstr>Agency FB</vt:lpstr>
      <vt:lpstr>Arial</vt:lpstr>
      <vt:lpstr>Arial Black</vt:lpstr>
      <vt:lpstr>Calibri</vt:lpstr>
      <vt:lpstr>Gill Sans MT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Sympathetic Nervous System (SNS)</vt:lpstr>
      <vt:lpstr>Sympathetic Nervous System (SNS)</vt:lpstr>
      <vt:lpstr>Sympathetic Nervous System (cont.)</vt:lpstr>
      <vt:lpstr>Neurotransmitters and Types of Receptors of SNS</vt:lpstr>
      <vt:lpstr>Parasympathetic Nervous System</vt:lpstr>
      <vt:lpstr>Parasympathetic Nervous System</vt:lpstr>
      <vt:lpstr>Neurotransmitters and types of receptors</vt:lpstr>
      <vt:lpstr>Organization of the Autonomic Nervous System</vt:lpstr>
      <vt:lpstr>PowerPoint Presentation</vt:lpstr>
      <vt:lpstr>Receptors</vt:lpstr>
      <vt:lpstr>ANS Receptors: Classified as either parasympathetic or sympathetic</vt:lpstr>
      <vt:lpstr>Adrenoreceptors</vt:lpstr>
      <vt:lpstr>Adrenoreceptors</vt:lpstr>
      <vt:lpstr>PowerPoint Presentation</vt:lpstr>
      <vt:lpstr>Cholinorecepters</vt:lpstr>
      <vt:lpstr>Autonomic Receptors  (in summary) </vt:lpstr>
      <vt:lpstr>Prototypes of Agonists and Antagonists to Autonomic Receptors</vt:lpstr>
      <vt:lpstr>Sympathetic and Parasympathetic Tone </vt:lpstr>
      <vt:lpstr>Function of Adrenal Gland</vt:lpstr>
      <vt:lpstr>Examples of The Effects of Sympathetic and Parasympathetic </vt:lpstr>
      <vt:lpstr>PowerPoint Presentation</vt:lpstr>
      <vt:lpstr>PowerPoint Presentation</vt:lpstr>
      <vt:lpstr>PowerPoint Presentation</vt:lpstr>
      <vt:lpstr>PowerPoint Presentation</vt:lpstr>
      <vt:lpstr>Autonomic Reflexes</vt:lpstr>
      <vt:lpstr>PowerPoint Presentation</vt:lpstr>
      <vt:lpstr>Autonomic Reflexes</vt:lpstr>
      <vt:lpstr>PowerPoint Presentation</vt:lpstr>
      <vt:lpstr>PowerPoint Presentation</vt:lpstr>
      <vt:lpstr>PowerPoint Presentation</vt:lpstr>
      <vt:lpstr>PowerPoint Presentation</vt:lpstr>
      <vt:lpstr>Thank you &amp; 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naif almansour</dc:creator>
  <cp:lastModifiedBy>Dana Al-Kadi</cp:lastModifiedBy>
  <cp:revision>182</cp:revision>
  <dcterms:created xsi:type="dcterms:W3CDTF">2017-09-22T20:24:13Z</dcterms:created>
  <dcterms:modified xsi:type="dcterms:W3CDTF">2017-10-12T20:19:33Z</dcterms:modified>
</cp:coreProperties>
</file>