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52" r:id="rId1"/>
  </p:sldMasterIdLst>
  <p:notesMasterIdLst>
    <p:notesMasterId r:id="rId35"/>
  </p:notesMasterIdLst>
  <p:sldIdLst>
    <p:sldId id="256" r:id="rId2"/>
    <p:sldId id="258" r:id="rId3"/>
    <p:sldId id="259" r:id="rId4"/>
    <p:sldId id="324" r:id="rId5"/>
    <p:sldId id="335" r:id="rId6"/>
    <p:sldId id="336" r:id="rId7"/>
    <p:sldId id="337" r:id="rId8"/>
    <p:sldId id="303" r:id="rId9"/>
    <p:sldId id="305" r:id="rId10"/>
    <p:sldId id="304" r:id="rId11"/>
    <p:sldId id="314" r:id="rId12"/>
    <p:sldId id="315" r:id="rId13"/>
    <p:sldId id="306" r:id="rId14"/>
    <p:sldId id="325" r:id="rId15"/>
    <p:sldId id="307" r:id="rId16"/>
    <p:sldId id="339" r:id="rId17"/>
    <p:sldId id="308" r:id="rId18"/>
    <p:sldId id="309" r:id="rId19"/>
    <p:sldId id="310" r:id="rId20"/>
    <p:sldId id="312" r:id="rId21"/>
    <p:sldId id="322" r:id="rId22"/>
    <p:sldId id="323" r:id="rId23"/>
    <p:sldId id="313" r:id="rId24"/>
    <p:sldId id="316" r:id="rId25"/>
    <p:sldId id="338" r:id="rId26"/>
    <p:sldId id="317" r:id="rId27"/>
    <p:sldId id="318" r:id="rId28"/>
    <p:sldId id="319" r:id="rId29"/>
    <p:sldId id="332" r:id="rId30"/>
    <p:sldId id="329" r:id="rId31"/>
    <p:sldId id="326" r:id="rId32"/>
    <p:sldId id="333" r:id="rId33"/>
    <p:sldId id="334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7852" autoAdjust="0"/>
    <p:restoredTop sz="92087" autoAdjust="0"/>
  </p:normalViewPr>
  <p:slideViewPr>
    <p:cSldViewPr>
      <p:cViewPr varScale="1">
        <p:scale>
          <a:sx n="84" d="100"/>
          <a:sy n="84" d="100"/>
        </p:scale>
        <p:origin x="1374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58DB7-DC77-4B4C-B012-81796DD57A46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1BD3588-3A56-47EE-B3D2-22799C585B86}">
      <dgm:prSet custT="1"/>
      <dgm:spPr/>
      <dgm:t>
        <a:bodyPr/>
        <a:lstStyle/>
        <a:p>
          <a:pPr rtl="1"/>
          <a:r>
            <a:rPr lang="en-US" sz="2000" dirty="0"/>
            <a:t>Extra Information</a:t>
          </a:r>
          <a:endParaRPr lang="ar-SA" sz="2000" dirty="0"/>
        </a:p>
      </dgm:t>
    </dgm:pt>
    <dgm:pt modelId="{FEF3AC0C-38FD-446F-8CEE-86F422F51B50}" type="parTrans" cxnId="{7BB214AB-51E9-41C3-A34E-DFBC7BC23C9D}">
      <dgm:prSet/>
      <dgm:spPr/>
      <dgm:t>
        <a:bodyPr/>
        <a:lstStyle/>
        <a:p>
          <a:endParaRPr lang="en-US"/>
        </a:p>
      </dgm:t>
    </dgm:pt>
    <dgm:pt modelId="{0E4BB789-A1D6-4703-85F4-A84708E24242}" type="sibTrans" cxnId="{7BB214AB-51E9-41C3-A34E-DFBC7BC23C9D}">
      <dgm:prSet/>
      <dgm:spPr/>
      <dgm:t>
        <a:bodyPr/>
        <a:lstStyle/>
        <a:p>
          <a:endParaRPr lang="en-US"/>
        </a:p>
      </dgm:t>
    </dgm:pt>
    <dgm:pt modelId="{BEA775B3-87F4-488B-A58F-063BD484BA18}">
      <dgm:prSet custT="1"/>
      <dgm:spPr/>
      <dgm:t>
        <a:bodyPr/>
        <a:lstStyle/>
        <a:p>
          <a:pPr rtl="1"/>
          <a:r>
            <a:rPr lang="en-US" sz="2000" dirty="0"/>
            <a:t>Only Found in Males’ slides</a:t>
          </a:r>
          <a:endParaRPr lang="ar-SA" sz="2000" dirty="0"/>
        </a:p>
      </dgm:t>
    </dgm:pt>
    <dgm:pt modelId="{3C35AE90-71F9-4A05-A485-D15F2E83B65B}" type="parTrans" cxnId="{7A6E4468-1C9D-47BF-9AE1-543C283A0044}">
      <dgm:prSet/>
      <dgm:spPr/>
      <dgm:t>
        <a:bodyPr/>
        <a:lstStyle/>
        <a:p>
          <a:endParaRPr lang="en-US"/>
        </a:p>
      </dgm:t>
    </dgm:pt>
    <dgm:pt modelId="{0CA8E296-C236-4544-9EB7-BEA874E2E237}" type="sibTrans" cxnId="{7A6E4468-1C9D-47BF-9AE1-543C283A0044}">
      <dgm:prSet/>
      <dgm:spPr/>
      <dgm:t>
        <a:bodyPr/>
        <a:lstStyle/>
        <a:p>
          <a:endParaRPr lang="en-US"/>
        </a:p>
      </dgm:t>
    </dgm:pt>
    <dgm:pt modelId="{0092F943-0CE5-4BBB-9FC0-03565C28F69B}">
      <dgm:prSet custT="1"/>
      <dgm:spPr/>
      <dgm:t>
        <a:bodyPr/>
        <a:lstStyle/>
        <a:p>
          <a:pPr rtl="1"/>
          <a:r>
            <a:rPr lang="en-US" sz="2000" dirty="0"/>
            <a:t>Only Found in Females’ slides </a:t>
          </a:r>
          <a:endParaRPr lang="ar-SA" sz="2000" dirty="0"/>
        </a:p>
      </dgm:t>
    </dgm:pt>
    <dgm:pt modelId="{324328A7-1045-4862-8DDD-B160E3EB561D}" type="parTrans" cxnId="{D73E36BF-5D8C-4CA9-9AFF-4C8223417EDA}">
      <dgm:prSet/>
      <dgm:spPr/>
      <dgm:t>
        <a:bodyPr/>
        <a:lstStyle/>
        <a:p>
          <a:endParaRPr lang="en-US"/>
        </a:p>
      </dgm:t>
    </dgm:pt>
    <dgm:pt modelId="{18390BE7-E065-47E8-97DB-914C82CA2118}" type="sibTrans" cxnId="{D73E36BF-5D8C-4CA9-9AFF-4C8223417EDA}">
      <dgm:prSet/>
      <dgm:spPr/>
      <dgm:t>
        <a:bodyPr/>
        <a:lstStyle/>
        <a:p>
          <a:endParaRPr lang="en-US"/>
        </a:p>
      </dgm:t>
    </dgm:pt>
    <dgm:pt modelId="{4208FB9F-4039-4D8C-B765-83C08B2BDAE7}">
      <dgm:prSet custT="1"/>
      <dgm:spPr/>
      <dgm:t>
        <a:bodyPr/>
        <a:lstStyle/>
        <a:p>
          <a:pPr rtl="1"/>
          <a:r>
            <a:rPr lang="en-US" sz="2000" dirty="0"/>
            <a:t>Females &amp; Males Slides</a:t>
          </a:r>
          <a:endParaRPr lang="ar-SA" sz="2000" dirty="0"/>
        </a:p>
      </dgm:t>
    </dgm:pt>
    <dgm:pt modelId="{78D6CC0C-7D82-4FC3-8B0A-CAB250E43556}" type="parTrans" cxnId="{5A8B8B38-E4DD-46A8-8494-4F24C8E7DD46}">
      <dgm:prSet/>
      <dgm:spPr/>
      <dgm:t>
        <a:bodyPr/>
        <a:lstStyle/>
        <a:p>
          <a:endParaRPr lang="en-US"/>
        </a:p>
      </dgm:t>
    </dgm:pt>
    <dgm:pt modelId="{DA607334-9AE1-430E-A21C-FDE6EF7A85BF}" type="sibTrans" cxnId="{5A8B8B38-E4DD-46A8-8494-4F24C8E7DD46}">
      <dgm:prSet/>
      <dgm:spPr/>
      <dgm:t>
        <a:bodyPr/>
        <a:lstStyle/>
        <a:p>
          <a:endParaRPr lang="en-US"/>
        </a:p>
      </dgm:t>
    </dgm:pt>
    <dgm:pt modelId="{4BC3F8B8-7E13-4F05-8756-288425AC29C7}">
      <dgm:prSet phldrT="[Text]" custT="1"/>
      <dgm:spPr/>
      <dgm:t>
        <a:bodyPr/>
        <a:lstStyle/>
        <a:p>
          <a:pPr rtl="1"/>
          <a:r>
            <a:rPr lang="en-US" sz="2000" dirty="0"/>
            <a:t>Vary Important Notes</a:t>
          </a:r>
          <a:endParaRPr lang="ar-SA" sz="2000" dirty="0"/>
        </a:p>
      </dgm:t>
    </dgm:pt>
    <dgm:pt modelId="{CEF23173-F29E-4367-AEFE-FA5637F17199}" type="parTrans" cxnId="{34C21D3B-507D-4D5B-8064-CCFE11D36D50}">
      <dgm:prSet/>
      <dgm:spPr/>
      <dgm:t>
        <a:bodyPr/>
        <a:lstStyle/>
        <a:p>
          <a:endParaRPr lang="en-US"/>
        </a:p>
      </dgm:t>
    </dgm:pt>
    <dgm:pt modelId="{E0B02E76-6599-4ECB-9B15-AB017F558DF6}" type="sibTrans" cxnId="{34C21D3B-507D-4D5B-8064-CCFE11D36D50}">
      <dgm:prSet/>
      <dgm:spPr/>
      <dgm:t>
        <a:bodyPr/>
        <a:lstStyle/>
        <a:p>
          <a:endParaRPr lang="en-US"/>
        </a:p>
      </dgm:t>
    </dgm:pt>
    <dgm:pt modelId="{19479CC2-25FA-4F67-A7E6-D4C043F44379}">
      <dgm:prSet phldrT="[Text]" custT="1"/>
      <dgm:spPr/>
      <dgm:t>
        <a:bodyPr/>
        <a:lstStyle/>
        <a:p>
          <a:pPr rtl="1"/>
          <a:r>
            <a:rPr lang="en-US" sz="2000" dirty="0"/>
            <a:t>Notes</a:t>
          </a:r>
          <a:endParaRPr lang="ar-SA" sz="2000" dirty="0"/>
        </a:p>
      </dgm:t>
    </dgm:pt>
    <dgm:pt modelId="{D3A85E3D-CA4A-4570-B9A3-AC5A7C41D310}" type="sib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B4780C1C-E9EE-4D82-A517-CD09178A120F}" type="parTrans" cxnId="{04FEF4A2-45E3-40CE-838A-03E9DE26E40E}">
      <dgm:prSet/>
      <dgm:spPr/>
      <dgm:t>
        <a:bodyPr/>
        <a:lstStyle/>
        <a:p>
          <a:pPr rtl="1"/>
          <a:endParaRPr lang="ar-SA"/>
        </a:p>
      </dgm:t>
    </dgm:pt>
    <dgm:pt modelId="{A2E22B93-2CB6-4D5E-83F8-9AB6740B41D1}" type="pres">
      <dgm:prSet presAssocID="{99358DB7-DC77-4B4C-B012-81796DD57A46}" presName="Name0" presStyleCnt="0">
        <dgm:presLayoutVars>
          <dgm:chMax val="7"/>
          <dgm:chPref val="7"/>
          <dgm:dir/>
        </dgm:presLayoutVars>
      </dgm:prSet>
      <dgm:spPr/>
    </dgm:pt>
    <dgm:pt modelId="{116673BC-9653-447F-8717-47FAAD2496B1}" type="pres">
      <dgm:prSet presAssocID="{99358DB7-DC77-4B4C-B012-81796DD57A46}" presName="Name1" presStyleCnt="0"/>
      <dgm:spPr/>
    </dgm:pt>
    <dgm:pt modelId="{41B69029-B6EF-43D0-8DA8-E6DAD20269EB}" type="pres">
      <dgm:prSet presAssocID="{99358DB7-DC77-4B4C-B012-81796DD57A46}" presName="cycle" presStyleCnt="0"/>
      <dgm:spPr/>
    </dgm:pt>
    <dgm:pt modelId="{F7D6B61F-19FC-4117-8674-019F2ABB02D5}" type="pres">
      <dgm:prSet presAssocID="{99358DB7-DC77-4B4C-B012-81796DD57A46}" presName="srcNode" presStyleLbl="node1" presStyleIdx="0" presStyleCnt="6"/>
      <dgm:spPr/>
    </dgm:pt>
    <dgm:pt modelId="{058DDCB4-88C9-4974-B5D0-1BCD755C098A}" type="pres">
      <dgm:prSet presAssocID="{99358DB7-DC77-4B4C-B012-81796DD57A46}" presName="conn" presStyleLbl="parChTrans1D2" presStyleIdx="0" presStyleCnt="1"/>
      <dgm:spPr/>
    </dgm:pt>
    <dgm:pt modelId="{AB121113-96AA-4CC4-8A06-AA955781800A}" type="pres">
      <dgm:prSet presAssocID="{99358DB7-DC77-4B4C-B012-81796DD57A46}" presName="extraNode" presStyleLbl="node1" presStyleIdx="0" presStyleCnt="6"/>
      <dgm:spPr/>
    </dgm:pt>
    <dgm:pt modelId="{F4D59621-38E0-4F31-A0D4-1311EBA53058}" type="pres">
      <dgm:prSet presAssocID="{99358DB7-DC77-4B4C-B012-81796DD57A46}" presName="dstNode" presStyleLbl="node1" presStyleIdx="0" presStyleCnt="6"/>
      <dgm:spPr/>
    </dgm:pt>
    <dgm:pt modelId="{D0C44774-D7B1-45C0-87B6-26FAC98FDC21}" type="pres">
      <dgm:prSet presAssocID="{4208FB9F-4039-4D8C-B765-83C08B2BDAE7}" presName="text_1" presStyleLbl="node1" presStyleIdx="0" presStyleCnt="6">
        <dgm:presLayoutVars>
          <dgm:bulletEnabled val="1"/>
        </dgm:presLayoutVars>
      </dgm:prSet>
      <dgm:spPr/>
    </dgm:pt>
    <dgm:pt modelId="{64D24425-4EFE-49E6-8175-848891C38381}" type="pres">
      <dgm:prSet presAssocID="{4208FB9F-4039-4D8C-B765-83C08B2BDAE7}" presName="accent_1" presStyleCnt="0"/>
      <dgm:spPr/>
    </dgm:pt>
    <dgm:pt modelId="{6F6CF8D5-2919-4826-A991-DCCC49B39F71}" type="pres">
      <dgm:prSet presAssocID="{4208FB9F-4039-4D8C-B765-83C08B2BDAE7}" presName="accentRepeatNode" presStyleLbl="solidFgAcc1" presStyleIdx="0" presStyleCnt="6"/>
      <dgm:spPr>
        <a:solidFill>
          <a:schemeClr val="tx1"/>
        </a:solidFill>
        <a:ln>
          <a:solidFill>
            <a:schemeClr val="tx1"/>
          </a:solidFill>
        </a:ln>
      </dgm:spPr>
    </dgm:pt>
    <dgm:pt modelId="{75D0F52C-1EA6-4F85-8633-E22426738ADE}" type="pres">
      <dgm:prSet presAssocID="{BEA775B3-87F4-488B-A58F-063BD484BA18}" presName="text_2" presStyleLbl="node1" presStyleIdx="1" presStyleCnt="6">
        <dgm:presLayoutVars>
          <dgm:bulletEnabled val="1"/>
        </dgm:presLayoutVars>
      </dgm:prSet>
      <dgm:spPr/>
    </dgm:pt>
    <dgm:pt modelId="{D28E868E-3C74-42E4-8BF8-F88ECC48DBC8}" type="pres">
      <dgm:prSet presAssocID="{BEA775B3-87F4-488B-A58F-063BD484BA18}" presName="accent_2" presStyleCnt="0"/>
      <dgm:spPr/>
    </dgm:pt>
    <dgm:pt modelId="{68431D73-2666-4AA1-AD1C-44CCB7B8A6CF}" type="pres">
      <dgm:prSet presAssocID="{BEA775B3-87F4-488B-A58F-063BD484BA18}" presName="accentRepeatNode" presStyleLbl="solidFgAcc1" presStyleIdx="1" presStyleCnt="6"/>
      <dgm:spPr>
        <a:solidFill>
          <a:srgbClr val="0070C0"/>
        </a:solidFill>
      </dgm:spPr>
    </dgm:pt>
    <dgm:pt modelId="{6881F595-84BE-4842-A953-8C4D8B61BAFF}" type="pres">
      <dgm:prSet presAssocID="{0092F943-0CE5-4BBB-9FC0-03565C28F69B}" presName="text_3" presStyleLbl="node1" presStyleIdx="2" presStyleCnt="6">
        <dgm:presLayoutVars>
          <dgm:bulletEnabled val="1"/>
        </dgm:presLayoutVars>
      </dgm:prSet>
      <dgm:spPr/>
    </dgm:pt>
    <dgm:pt modelId="{9F78C5DC-3D3D-4E60-ABE6-70645BBA1954}" type="pres">
      <dgm:prSet presAssocID="{0092F943-0CE5-4BBB-9FC0-03565C28F69B}" presName="accent_3" presStyleCnt="0"/>
      <dgm:spPr/>
    </dgm:pt>
    <dgm:pt modelId="{458F0CD7-477E-48CF-951A-F0CB9C8A0AC6}" type="pres">
      <dgm:prSet presAssocID="{0092F943-0CE5-4BBB-9FC0-03565C28F69B}" presName="accentRepeatNode" presStyleLbl="solidFgAcc1" presStyleIdx="2" presStyleCnt="6"/>
      <dgm:spPr>
        <a:solidFill>
          <a:srgbClr val="7030A0"/>
        </a:solidFill>
      </dgm:spPr>
    </dgm:pt>
    <dgm:pt modelId="{519D3E6A-AD93-4FEB-8C3B-B42EF10FA7D3}" type="pres">
      <dgm:prSet presAssocID="{4BC3F8B8-7E13-4F05-8756-288425AC29C7}" presName="text_4" presStyleLbl="node1" presStyleIdx="3" presStyleCnt="6">
        <dgm:presLayoutVars>
          <dgm:bulletEnabled val="1"/>
        </dgm:presLayoutVars>
      </dgm:prSet>
      <dgm:spPr/>
    </dgm:pt>
    <dgm:pt modelId="{C1A70E4A-698B-40A2-A6EA-705882EE8D0D}" type="pres">
      <dgm:prSet presAssocID="{4BC3F8B8-7E13-4F05-8756-288425AC29C7}" presName="accent_4" presStyleCnt="0"/>
      <dgm:spPr/>
    </dgm:pt>
    <dgm:pt modelId="{48CDBD72-1C5C-4C83-AE68-828AC3E11B6D}" type="pres">
      <dgm:prSet presAssocID="{4BC3F8B8-7E13-4F05-8756-288425AC29C7}" presName="accentRepeatNode" presStyleLbl="solidFgAcc1" presStyleIdx="3" presStyleCnt="6"/>
      <dgm:spPr>
        <a:solidFill>
          <a:srgbClr val="FF0000"/>
        </a:solidFill>
      </dgm:spPr>
    </dgm:pt>
    <dgm:pt modelId="{A18329BB-B0D8-4144-9378-6359DF91B656}" type="pres">
      <dgm:prSet presAssocID="{19479CC2-25FA-4F67-A7E6-D4C043F44379}" presName="text_5" presStyleLbl="node1" presStyleIdx="4" presStyleCnt="6">
        <dgm:presLayoutVars>
          <dgm:bulletEnabled val="1"/>
        </dgm:presLayoutVars>
      </dgm:prSet>
      <dgm:spPr/>
    </dgm:pt>
    <dgm:pt modelId="{5D98DC6F-E50C-4F38-B5D3-B8CD32B6A2D5}" type="pres">
      <dgm:prSet presAssocID="{19479CC2-25FA-4F67-A7E6-D4C043F44379}" presName="accent_5" presStyleCnt="0"/>
      <dgm:spPr/>
    </dgm:pt>
    <dgm:pt modelId="{CC5F2069-E9A0-4B73-AAA5-F2CA13CBBBB1}" type="pres">
      <dgm:prSet presAssocID="{19479CC2-25FA-4F67-A7E6-D4C043F44379}" presName="accentRepeatNode" presStyleLbl="solidFgAcc1" presStyleIdx="4" presStyleCnt="6"/>
      <dgm:spPr>
        <a:solidFill>
          <a:srgbClr val="00B050"/>
        </a:solidFill>
      </dgm:spPr>
    </dgm:pt>
    <dgm:pt modelId="{3768043D-9F80-4175-8024-D2E04A652515}" type="pres">
      <dgm:prSet presAssocID="{D1BD3588-3A56-47EE-B3D2-22799C585B86}" presName="text_6" presStyleLbl="node1" presStyleIdx="5" presStyleCnt="6">
        <dgm:presLayoutVars>
          <dgm:bulletEnabled val="1"/>
        </dgm:presLayoutVars>
      </dgm:prSet>
      <dgm:spPr/>
    </dgm:pt>
    <dgm:pt modelId="{24050E71-50D3-45B5-9E7C-CFE3F8DFC08B}" type="pres">
      <dgm:prSet presAssocID="{D1BD3588-3A56-47EE-B3D2-22799C585B86}" presName="accent_6" presStyleCnt="0"/>
      <dgm:spPr/>
    </dgm:pt>
    <dgm:pt modelId="{38027EBF-8385-4A7E-A198-E1560AA84D85}" type="pres">
      <dgm:prSet presAssocID="{D1BD3588-3A56-47EE-B3D2-22799C585B86}" presName="accentRepeatNode" presStyleLbl="solidFgAcc1" presStyleIdx="5" presStyleCnt="6"/>
      <dgm:spPr>
        <a:solidFill>
          <a:schemeClr val="tx1">
            <a:lumMod val="50000"/>
            <a:lumOff val="50000"/>
          </a:schemeClr>
        </a:solidFill>
      </dgm:spPr>
    </dgm:pt>
  </dgm:ptLst>
  <dgm:cxnLst>
    <dgm:cxn modelId="{369B0518-2E4B-4F8D-B50E-115537D88453}" type="presOf" srcId="{4BC3F8B8-7E13-4F05-8756-288425AC29C7}" destId="{519D3E6A-AD93-4FEB-8C3B-B42EF10FA7D3}" srcOrd="0" destOrd="0" presId="urn:microsoft.com/office/officeart/2008/layout/VerticalCurvedList"/>
    <dgm:cxn modelId="{CAE67825-A589-44F0-87CC-AED8B441FC6D}" type="presOf" srcId="{4208FB9F-4039-4D8C-B765-83C08B2BDAE7}" destId="{D0C44774-D7B1-45C0-87B6-26FAC98FDC21}" srcOrd="0" destOrd="0" presId="urn:microsoft.com/office/officeart/2008/layout/VerticalCurvedList"/>
    <dgm:cxn modelId="{5A8B8B38-E4DD-46A8-8494-4F24C8E7DD46}" srcId="{99358DB7-DC77-4B4C-B012-81796DD57A46}" destId="{4208FB9F-4039-4D8C-B765-83C08B2BDAE7}" srcOrd="0" destOrd="0" parTransId="{78D6CC0C-7D82-4FC3-8B0A-CAB250E43556}" sibTransId="{DA607334-9AE1-430E-A21C-FDE6EF7A85BF}"/>
    <dgm:cxn modelId="{34C21D3B-507D-4D5B-8064-CCFE11D36D50}" srcId="{99358DB7-DC77-4B4C-B012-81796DD57A46}" destId="{4BC3F8B8-7E13-4F05-8756-288425AC29C7}" srcOrd="3" destOrd="0" parTransId="{CEF23173-F29E-4367-AEFE-FA5637F17199}" sibTransId="{E0B02E76-6599-4ECB-9B15-AB017F558DF6}"/>
    <dgm:cxn modelId="{9212725D-483F-4E27-8982-EEC15B76842B}" type="presOf" srcId="{0092F943-0CE5-4BBB-9FC0-03565C28F69B}" destId="{6881F595-84BE-4842-A953-8C4D8B61BAFF}" srcOrd="0" destOrd="0" presId="urn:microsoft.com/office/officeart/2008/layout/VerticalCurvedList"/>
    <dgm:cxn modelId="{478ED364-99D6-4467-8C15-A10E6CBFEB04}" type="presOf" srcId="{BEA775B3-87F4-488B-A58F-063BD484BA18}" destId="{75D0F52C-1EA6-4F85-8633-E22426738ADE}" srcOrd="0" destOrd="0" presId="urn:microsoft.com/office/officeart/2008/layout/VerticalCurvedList"/>
    <dgm:cxn modelId="{7A6E4468-1C9D-47BF-9AE1-543C283A0044}" srcId="{99358DB7-DC77-4B4C-B012-81796DD57A46}" destId="{BEA775B3-87F4-488B-A58F-063BD484BA18}" srcOrd="1" destOrd="0" parTransId="{3C35AE90-71F9-4A05-A485-D15F2E83B65B}" sibTransId="{0CA8E296-C236-4544-9EB7-BEA874E2E237}"/>
    <dgm:cxn modelId="{19E0EE84-B20B-442B-9EF5-772CF9634871}" type="presOf" srcId="{19479CC2-25FA-4F67-A7E6-D4C043F44379}" destId="{A18329BB-B0D8-4144-9378-6359DF91B656}" srcOrd="0" destOrd="0" presId="urn:microsoft.com/office/officeart/2008/layout/VerticalCurvedList"/>
    <dgm:cxn modelId="{47E33889-B77E-4827-9EC1-31E7B0061D81}" type="presOf" srcId="{99358DB7-DC77-4B4C-B012-81796DD57A46}" destId="{A2E22B93-2CB6-4D5E-83F8-9AB6740B41D1}" srcOrd="0" destOrd="0" presId="urn:microsoft.com/office/officeart/2008/layout/VerticalCurvedList"/>
    <dgm:cxn modelId="{0CB5538C-63DB-4D69-85CC-E4659260ABC3}" type="presOf" srcId="{D1BD3588-3A56-47EE-B3D2-22799C585B86}" destId="{3768043D-9F80-4175-8024-D2E04A652515}" srcOrd="0" destOrd="0" presId="urn:microsoft.com/office/officeart/2008/layout/VerticalCurvedList"/>
    <dgm:cxn modelId="{04FEF4A2-45E3-40CE-838A-03E9DE26E40E}" srcId="{99358DB7-DC77-4B4C-B012-81796DD57A46}" destId="{19479CC2-25FA-4F67-A7E6-D4C043F44379}" srcOrd="4" destOrd="0" parTransId="{B4780C1C-E9EE-4D82-A517-CD09178A120F}" sibTransId="{D3A85E3D-CA4A-4570-B9A3-AC5A7C41D310}"/>
    <dgm:cxn modelId="{7BB214AB-51E9-41C3-A34E-DFBC7BC23C9D}" srcId="{99358DB7-DC77-4B4C-B012-81796DD57A46}" destId="{D1BD3588-3A56-47EE-B3D2-22799C585B86}" srcOrd="5" destOrd="0" parTransId="{FEF3AC0C-38FD-446F-8CEE-86F422F51B50}" sibTransId="{0E4BB789-A1D6-4703-85F4-A84708E24242}"/>
    <dgm:cxn modelId="{D73E36BF-5D8C-4CA9-9AFF-4C8223417EDA}" srcId="{99358DB7-DC77-4B4C-B012-81796DD57A46}" destId="{0092F943-0CE5-4BBB-9FC0-03565C28F69B}" srcOrd="2" destOrd="0" parTransId="{324328A7-1045-4862-8DDD-B160E3EB561D}" sibTransId="{18390BE7-E065-47E8-97DB-914C82CA2118}"/>
    <dgm:cxn modelId="{761739BF-98B3-4821-AED2-D4647B7CB7A1}" type="presOf" srcId="{DA607334-9AE1-430E-A21C-FDE6EF7A85BF}" destId="{058DDCB4-88C9-4974-B5D0-1BCD755C098A}" srcOrd="0" destOrd="0" presId="urn:microsoft.com/office/officeart/2008/layout/VerticalCurvedList"/>
    <dgm:cxn modelId="{574AD59E-E81E-4754-972C-4527C47B8B5B}" type="presParOf" srcId="{A2E22B93-2CB6-4D5E-83F8-9AB6740B41D1}" destId="{116673BC-9653-447F-8717-47FAAD2496B1}" srcOrd="0" destOrd="0" presId="urn:microsoft.com/office/officeart/2008/layout/VerticalCurvedList"/>
    <dgm:cxn modelId="{5A0AF8FA-CD60-4328-9290-7A4AB3BDF768}" type="presParOf" srcId="{116673BC-9653-447F-8717-47FAAD2496B1}" destId="{41B69029-B6EF-43D0-8DA8-E6DAD20269EB}" srcOrd="0" destOrd="0" presId="urn:microsoft.com/office/officeart/2008/layout/VerticalCurvedList"/>
    <dgm:cxn modelId="{F36F2AD9-C13C-42F8-85C9-215F4F7A5A64}" type="presParOf" srcId="{41B69029-B6EF-43D0-8DA8-E6DAD20269EB}" destId="{F7D6B61F-19FC-4117-8674-019F2ABB02D5}" srcOrd="0" destOrd="0" presId="urn:microsoft.com/office/officeart/2008/layout/VerticalCurvedList"/>
    <dgm:cxn modelId="{94C31EF8-B2BF-4CB8-A569-432710CF7293}" type="presParOf" srcId="{41B69029-B6EF-43D0-8DA8-E6DAD20269EB}" destId="{058DDCB4-88C9-4974-B5D0-1BCD755C098A}" srcOrd="1" destOrd="0" presId="urn:microsoft.com/office/officeart/2008/layout/VerticalCurvedList"/>
    <dgm:cxn modelId="{866B791A-54AC-426D-A00B-8455A1FED485}" type="presParOf" srcId="{41B69029-B6EF-43D0-8DA8-E6DAD20269EB}" destId="{AB121113-96AA-4CC4-8A06-AA955781800A}" srcOrd="2" destOrd="0" presId="urn:microsoft.com/office/officeart/2008/layout/VerticalCurvedList"/>
    <dgm:cxn modelId="{59C77745-E976-426A-82B3-DB631FAA5D1B}" type="presParOf" srcId="{41B69029-B6EF-43D0-8DA8-E6DAD20269EB}" destId="{F4D59621-38E0-4F31-A0D4-1311EBA53058}" srcOrd="3" destOrd="0" presId="urn:microsoft.com/office/officeart/2008/layout/VerticalCurvedList"/>
    <dgm:cxn modelId="{FDB6A13F-47E5-4555-A194-34E3EEA680C5}" type="presParOf" srcId="{116673BC-9653-447F-8717-47FAAD2496B1}" destId="{D0C44774-D7B1-45C0-87B6-26FAC98FDC21}" srcOrd="1" destOrd="0" presId="urn:microsoft.com/office/officeart/2008/layout/VerticalCurvedList"/>
    <dgm:cxn modelId="{282CF5D1-81B8-45F4-8756-BB9B26F075EE}" type="presParOf" srcId="{116673BC-9653-447F-8717-47FAAD2496B1}" destId="{64D24425-4EFE-49E6-8175-848891C38381}" srcOrd="2" destOrd="0" presId="urn:microsoft.com/office/officeart/2008/layout/VerticalCurvedList"/>
    <dgm:cxn modelId="{7D769F9A-4F3F-49F0-85FA-E07FDB8E0281}" type="presParOf" srcId="{64D24425-4EFE-49E6-8175-848891C38381}" destId="{6F6CF8D5-2919-4826-A991-DCCC49B39F71}" srcOrd="0" destOrd="0" presId="urn:microsoft.com/office/officeart/2008/layout/VerticalCurvedList"/>
    <dgm:cxn modelId="{ACDCABB5-E582-4AA7-8EE5-DBE4D50CE31B}" type="presParOf" srcId="{116673BC-9653-447F-8717-47FAAD2496B1}" destId="{75D0F52C-1EA6-4F85-8633-E22426738ADE}" srcOrd="3" destOrd="0" presId="urn:microsoft.com/office/officeart/2008/layout/VerticalCurvedList"/>
    <dgm:cxn modelId="{DEF2236C-C9BB-42C1-B3C8-146C87B8D046}" type="presParOf" srcId="{116673BC-9653-447F-8717-47FAAD2496B1}" destId="{D28E868E-3C74-42E4-8BF8-F88ECC48DBC8}" srcOrd="4" destOrd="0" presId="urn:microsoft.com/office/officeart/2008/layout/VerticalCurvedList"/>
    <dgm:cxn modelId="{B83B5D3F-18B5-4298-A7A3-9D37C67D2087}" type="presParOf" srcId="{D28E868E-3C74-42E4-8BF8-F88ECC48DBC8}" destId="{68431D73-2666-4AA1-AD1C-44CCB7B8A6CF}" srcOrd="0" destOrd="0" presId="urn:microsoft.com/office/officeart/2008/layout/VerticalCurvedList"/>
    <dgm:cxn modelId="{978C4395-BF2A-4CFE-9873-FC25960F3E3C}" type="presParOf" srcId="{116673BC-9653-447F-8717-47FAAD2496B1}" destId="{6881F595-84BE-4842-A953-8C4D8B61BAFF}" srcOrd="5" destOrd="0" presId="urn:microsoft.com/office/officeart/2008/layout/VerticalCurvedList"/>
    <dgm:cxn modelId="{F77F2647-76E9-456F-B188-3ABB964D8CD4}" type="presParOf" srcId="{116673BC-9653-447F-8717-47FAAD2496B1}" destId="{9F78C5DC-3D3D-4E60-ABE6-70645BBA1954}" srcOrd="6" destOrd="0" presId="urn:microsoft.com/office/officeart/2008/layout/VerticalCurvedList"/>
    <dgm:cxn modelId="{55614B72-1C6E-420A-B36D-CA4F78F737A3}" type="presParOf" srcId="{9F78C5DC-3D3D-4E60-ABE6-70645BBA1954}" destId="{458F0CD7-477E-48CF-951A-F0CB9C8A0AC6}" srcOrd="0" destOrd="0" presId="urn:microsoft.com/office/officeart/2008/layout/VerticalCurvedList"/>
    <dgm:cxn modelId="{574BFF45-785F-4539-80B3-418C67CF4BBA}" type="presParOf" srcId="{116673BC-9653-447F-8717-47FAAD2496B1}" destId="{519D3E6A-AD93-4FEB-8C3B-B42EF10FA7D3}" srcOrd="7" destOrd="0" presId="urn:microsoft.com/office/officeart/2008/layout/VerticalCurvedList"/>
    <dgm:cxn modelId="{2C1545D1-32FD-4E2C-B3F0-D75664D1FE9B}" type="presParOf" srcId="{116673BC-9653-447F-8717-47FAAD2496B1}" destId="{C1A70E4A-698B-40A2-A6EA-705882EE8D0D}" srcOrd="8" destOrd="0" presId="urn:microsoft.com/office/officeart/2008/layout/VerticalCurvedList"/>
    <dgm:cxn modelId="{0E865493-D9E5-4A3C-8DD4-2EDE1EE8024C}" type="presParOf" srcId="{C1A70E4A-698B-40A2-A6EA-705882EE8D0D}" destId="{48CDBD72-1C5C-4C83-AE68-828AC3E11B6D}" srcOrd="0" destOrd="0" presId="urn:microsoft.com/office/officeart/2008/layout/VerticalCurvedList"/>
    <dgm:cxn modelId="{A0177E4A-6290-46DB-98AE-2B5A46BA2B86}" type="presParOf" srcId="{116673BC-9653-447F-8717-47FAAD2496B1}" destId="{A18329BB-B0D8-4144-9378-6359DF91B656}" srcOrd="9" destOrd="0" presId="urn:microsoft.com/office/officeart/2008/layout/VerticalCurvedList"/>
    <dgm:cxn modelId="{962E6681-19B5-424D-BB7A-21F26DBE3EC1}" type="presParOf" srcId="{116673BC-9653-447F-8717-47FAAD2496B1}" destId="{5D98DC6F-E50C-4F38-B5D3-B8CD32B6A2D5}" srcOrd="10" destOrd="0" presId="urn:microsoft.com/office/officeart/2008/layout/VerticalCurvedList"/>
    <dgm:cxn modelId="{97E15C80-DC47-42A4-916A-2A4C8A3D79BD}" type="presParOf" srcId="{5D98DC6F-E50C-4F38-B5D3-B8CD32B6A2D5}" destId="{CC5F2069-E9A0-4B73-AAA5-F2CA13CBBBB1}" srcOrd="0" destOrd="0" presId="urn:microsoft.com/office/officeart/2008/layout/VerticalCurvedList"/>
    <dgm:cxn modelId="{584CBF89-D2D8-4F6E-A2E7-D938CC1D5AD3}" type="presParOf" srcId="{116673BC-9653-447F-8717-47FAAD2496B1}" destId="{3768043D-9F80-4175-8024-D2E04A652515}" srcOrd="11" destOrd="0" presId="urn:microsoft.com/office/officeart/2008/layout/VerticalCurvedList"/>
    <dgm:cxn modelId="{0B9BA088-C69A-4A5A-BD14-ECE42B030FF8}" type="presParOf" srcId="{116673BC-9653-447F-8717-47FAAD2496B1}" destId="{24050E71-50D3-45B5-9E7C-CFE3F8DFC08B}" srcOrd="12" destOrd="0" presId="urn:microsoft.com/office/officeart/2008/layout/VerticalCurvedList"/>
    <dgm:cxn modelId="{1A2B2883-F5BB-4E1E-AA15-D018CB227C8F}" type="presParOf" srcId="{24050E71-50D3-45B5-9E7C-CFE3F8DFC08B}" destId="{38027EBF-8385-4A7E-A198-E1560AA84D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D8738-7263-6041-BBC7-22A413EC6AA9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9CF35A-2277-664B-8282-7F8CEAFB715D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2</a:t>
          </a:r>
        </a:p>
      </dgm:t>
    </dgm:pt>
    <dgm:pt modelId="{C1D93312-51E0-A54D-B7A4-DA099CFB21BA}" type="parTrans" cxnId="{F30CB3A7-D0E0-7249-80ED-724053F1EC1E}">
      <dgm:prSet/>
      <dgm:spPr/>
      <dgm:t>
        <a:bodyPr/>
        <a:lstStyle/>
        <a:p>
          <a:endParaRPr lang="en-US"/>
        </a:p>
      </dgm:t>
    </dgm:pt>
    <dgm:pt modelId="{6942FDC4-2933-934A-9C35-E39C6968EA27}" type="sibTrans" cxnId="{F30CB3A7-D0E0-7249-80ED-724053F1EC1E}">
      <dgm:prSet/>
      <dgm:spPr/>
      <dgm:t>
        <a:bodyPr/>
        <a:lstStyle/>
        <a:p>
          <a:endParaRPr lang="en-US"/>
        </a:p>
      </dgm:t>
    </dgm:pt>
    <dgm:pt modelId="{2AE1F494-74D5-0443-B0DD-50FF69157D06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3</a:t>
          </a:r>
        </a:p>
      </dgm:t>
    </dgm:pt>
    <dgm:pt modelId="{D2B2B1E5-A610-5D48-9214-17A1A25E8183}" type="parTrans" cxnId="{34D40D43-F852-C64A-8EAC-7AA1D64DCE7B}">
      <dgm:prSet/>
      <dgm:spPr/>
      <dgm:t>
        <a:bodyPr/>
        <a:lstStyle/>
        <a:p>
          <a:endParaRPr lang="en-US"/>
        </a:p>
      </dgm:t>
    </dgm:pt>
    <dgm:pt modelId="{3BCA0E63-EABC-D444-AEB5-C904473C9F5A}" type="sibTrans" cxnId="{34D40D43-F852-C64A-8EAC-7AA1D64DCE7B}">
      <dgm:prSet/>
      <dgm:spPr/>
      <dgm:t>
        <a:bodyPr/>
        <a:lstStyle/>
        <a:p>
          <a:endParaRPr lang="en-US"/>
        </a:p>
      </dgm:t>
    </dgm:pt>
    <dgm:pt modelId="{4EEB3CEC-6C3F-4F41-8835-5D2122A194BE}">
      <dgm:prSet phldrT="[Text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1</a:t>
          </a:r>
        </a:p>
      </dgm:t>
    </dgm:pt>
    <dgm:pt modelId="{E2848F97-ADC9-2847-A486-EACD1EC0CF7F}" type="parTrans" cxnId="{DF97A368-D8E9-E54E-891A-A90BC9B3DAAB}">
      <dgm:prSet/>
      <dgm:spPr/>
      <dgm:t>
        <a:bodyPr/>
        <a:lstStyle/>
        <a:p>
          <a:endParaRPr lang="en-US"/>
        </a:p>
      </dgm:t>
    </dgm:pt>
    <dgm:pt modelId="{F18DBC4C-0312-C949-AF43-31AF0F2DCE40}" type="sibTrans" cxnId="{DF97A368-D8E9-E54E-891A-A90BC9B3DAAB}">
      <dgm:prSet/>
      <dgm:spPr/>
      <dgm:t>
        <a:bodyPr/>
        <a:lstStyle/>
        <a:p>
          <a:pPr rtl="0"/>
          <a:endParaRPr lang="en-US"/>
        </a:p>
      </dgm:t>
    </dgm:pt>
    <dgm:pt modelId="{5227C780-A351-9B4C-A1A7-0809165B1C57}" type="pres">
      <dgm:prSet presAssocID="{6F5D8738-7263-6041-BBC7-22A413EC6AA9}" presName="cycle" presStyleCnt="0">
        <dgm:presLayoutVars>
          <dgm:dir/>
          <dgm:resizeHandles val="exact"/>
        </dgm:presLayoutVars>
      </dgm:prSet>
      <dgm:spPr/>
    </dgm:pt>
    <dgm:pt modelId="{94F3522F-5995-F646-95F6-FAC3430A82A2}" type="pres">
      <dgm:prSet presAssocID="{549CF35A-2277-664B-8282-7F8CEAFB715D}" presName="node" presStyleLbl="node1" presStyleIdx="0" presStyleCnt="3">
        <dgm:presLayoutVars>
          <dgm:bulletEnabled val="1"/>
        </dgm:presLayoutVars>
      </dgm:prSet>
      <dgm:spPr/>
    </dgm:pt>
    <dgm:pt modelId="{55A6D1B9-2A36-7E4F-AD12-2F12D4361E6E}" type="pres">
      <dgm:prSet presAssocID="{6942FDC4-2933-934A-9C35-E39C6968EA27}" presName="sibTrans" presStyleLbl="sibTrans2D1" presStyleIdx="0" presStyleCnt="3"/>
      <dgm:spPr/>
    </dgm:pt>
    <dgm:pt modelId="{70359D7D-7C15-5D4D-924E-0F8B3793EC5C}" type="pres">
      <dgm:prSet presAssocID="{6942FDC4-2933-934A-9C35-E39C6968EA27}" presName="connectorText" presStyleLbl="sibTrans2D1" presStyleIdx="0" presStyleCnt="3"/>
      <dgm:spPr/>
    </dgm:pt>
    <dgm:pt modelId="{F9202200-A29E-694B-8D73-4B329A0C3C82}" type="pres">
      <dgm:prSet presAssocID="{2AE1F494-74D5-0443-B0DD-50FF69157D06}" presName="node" presStyleLbl="node1" presStyleIdx="1" presStyleCnt="3">
        <dgm:presLayoutVars>
          <dgm:bulletEnabled val="1"/>
        </dgm:presLayoutVars>
      </dgm:prSet>
      <dgm:spPr/>
    </dgm:pt>
    <dgm:pt modelId="{7743E497-8ABF-7E45-A03E-B947D0DBA452}" type="pres">
      <dgm:prSet presAssocID="{3BCA0E63-EABC-D444-AEB5-C904473C9F5A}" presName="sibTrans" presStyleLbl="sibTrans2D1" presStyleIdx="1" presStyleCnt="3"/>
      <dgm:spPr/>
    </dgm:pt>
    <dgm:pt modelId="{F43D99F1-0719-164C-A173-DC1CAB06B773}" type="pres">
      <dgm:prSet presAssocID="{3BCA0E63-EABC-D444-AEB5-C904473C9F5A}" presName="connectorText" presStyleLbl="sibTrans2D1" presStyleIdx="1" presStyleCnt="3"/>
      <dgm:spPr/>
    </dgm:pt>
    <dgm:pt modelId="{77233BA4-BF59-5F43-AEF6-C54F6E3E07AC}" type="pres">
      <dgm:prSet presAssocID="{4EEB3CEC-6C3F-4F41-8835-5D2122A194BE}" presName="node" presStyleLbl="node1" presStyleIdx="2" presStyleCnt="3">
        <dgm:presLayoutVars>
          <dgm:bulletEnabled val="1"/>
        </dgm:presLayoutVars>
      </dgm:prSet>
      <dgm:spPr/>
    </dgm:pt>
    <dgm:pt modelId="{B7293CA8-B36E-9B4F-8AEA-F63329A83489}" type="pres">
      <dgm:prSet presAssocID="{F18DBC4C-0312-C949-AF43-31AF0F2DCE40}" presName="sibTrans" presStyleLbl="sibTrans2D1" presStyleIdx="2" presStyleCnt="3"/>
      <dgm:spPr/>
    </dgm:pt>
    <dgm:pt modelId="{A2725AA7-6885-1541-AB97-4E034558BB81}" type="pres">
      <dgm:prSet presAssocID="{F18DBC4C-0312-C949-AF43-31AF0F2DCE40}" presName="connectorText" presStyleLbl="sibTrans2D1" presStyleIdx="2" presStyleCnt="3"/>
      <dgm:spPr/>
    </dgm:pt>
  </dgm:ptLst>
  <dgm:cxnLst>
    <dgm:cxn modelId="{07CF782C-92A1-594E-91B3-D38FE7B04B54}" type="presOf" srcId="{6F5D8738-7263-6041-BBC7-22A413EC6AA9}" destId="{5227C780-A351-9B4C-A1A7-0809165B1C57}" srcOrd="0" destOrd="0" presId="urn:microsoft.com/office/officeart/2005/8/layout/cycle2"/>
    <dgm:cxn modelId="{D77FCE38-0B22-1E43-BE78-565DAFA28903}" type="presOf" srcId="{2AE1F494-74D5-0443-B0DD-50FF69157D06}" destId="{F9202200-A29E-694B-8D73-4B329A0C3C82}" srcOrd="0" destOrd="0" presId="urn:microsoft.com/office/officeart/2005/8/layout/cycle2"/>
    <dgm:cxn modelId="{34D40D43-F852-C64A-8EAC-7AA1D64DCE7B}" srcId="{6F5D8738-7263-6041-BBC7-22A413EC6AA9}" destId="{2AE1F494-74D5-0443-B0DD-50FF69157D06}" srcOrd="1" destOrd="0" parTransId="{D2B2B1E5-A610-5D48-9214-17A1A25E8183}" sibTransId="{3BCA0E63-EABC-D444-AEB5-C904473C9F5A}"/>
    <dgm:cxn modelId="{DF97A368-D8E9-E54E-891A-A90BC9B3DAAB}" srcId="{6F5D8738-7263-6041-BBC7-22A413EC6AA9}" destId="{4EEB3CEC-6C3F-4F41-8835-5D2122A194BE}" srcOrd="2" destOrd="0" parTransId="{E2848F97-ADC9-2847-A486-EACD1EC0CF7F}" sibTransId="{F18DBC4C-0312-C949-AF43-31AF0F2DCE40}"/>
    <dgm:cxn modelId="{D1946F6E-2554-5442-8086-14528AA7022C}" type="presOf" srcId="{4EEB3CEC-6C3F-4F41-8835-5D2122A194BE}" destId="{77233BA4-BF59-5F43-AEF6-C54F6E3E07AC}" srcOrd="0" destOrd="0" presId="urn:microsoft.com/office/officeart/2005/8/layout/cycle2"/>
    <dgm:cxn modelId="{EB137A6E-B91C-DA42-9154-7F6CF00611F9}" type="presOf" srcId="{F18DBC4C-0312-C949-AF43-31AF0F2DCE40}" destId="{A2725AA7-6885-1541-AB97-4E034558BB81}" srcOrd="1" destOrd="0" presId="urn:microsoft.com/office/officeart/2005/8/layout/cycle2"/>
    <dgm:cxn modelId="{1EF04150-A93E-8249-98D9-D2CD26D07AA9}" type="presOf" srcId="{3BCA0E63-EABC-D444-AEB5-C904473C9F5A}" destId="{F43D99F1-0719-164C-A173-DC1CAB06B773}" srcOrd="1" destOrd="0" presId="urn:microsoft.com/office/officeart/2005/8/layout/cycle2"/>
    <dgm:cxn modelId="{D13442A3-7A45-4344-A292-305C5119909F}" type="presOf" srcId="{549CF35A-2277-664B-8282-7F8CEAFB715D}" destId="{94F3522F-5995-F646-95F6-FAC3430A82A2}" srcOrd="0" destOrd="0" presId="urn:microsoft.com/office/officeart/2005/8/layout/cycle2"/>
    <dgm:cxn modelId="{F30CB3A7-D0E0-7249-80ED-724053F1EC1E}" srcId="{6F5D8738-7263-6041-BBC7-22A413EC6AA9}" destId="{549CF35A-2277-664B-8282-7F8CEAFB715D}" srcOrd="0" destOrd="0" parTransId="{C1D93312-51E0-A54D-B7A4-DA099CFB21BA}" sibTransId="{6942FDC4-2933-934A-9C35-E39C6968EA27}"/>
    <dgm:cxn modelId="{3F95ADB3-31DF-9842-9102-F0AB4A07891B}" type="presOf" srcId="{3BCA0E63-EABC-D444-AEB5-C904473C9F5A}" destId="{7743E497-8ABF-7E45-A03E-B947D0DBA452}" srcOrd="0" destOrd="0" presId="urn:microsoft.com/office/officeart/2005/8/layout/cycle2"/>
    <dgm:cxn modelId="{A6A299CD-E92D-D640-AFF7-EE4DC5BB7C68}" type="presOf" srcId="{6942FDC4-2933-934A-9C35-E39C6968EA27}" destId="{55A6D1B9-2A36-7E4F-AD12-2F12D4361E6E}" srcOrd="0" destOrd="0" presId="urn:microsoft.com/office/officeart/2005/8/layout/cycle2"/>
    <dgm:cxn modelId="{9261FCE8-4DBD-2E46-8694-B4C67891B38A}" type="presOf" srcId="{6942FDC4-2933-934A-9C35-E39C6968EA27}" destId="{70359D7D-7C15-5D4D-924E-0F8B3793EC5C}" srcOrd="1" destOrd="0" presId="urn:microsoft.com/office/officeart/2005/8/layout/cycle2"/>
    <dgm:cxn modelId="{701C94F5-1E05-A74C-BD3D-8C8D67A5D5C0}" type="presOf" srcId="{F18DBC4C-0312-C949-AF43-31AF0F2DCE40}" destId="{B7293CA8-B36E-9B4F-8AEA-F63329A83489}" srcOrd="0" destOrd="0" presId="urn:microsoft.com/office/officeart/2005/8/layout/cycle2"/>
    <dgm:cxn modelId="{1A47C614-F0DA-7D45-BC48-F7B92CB2AB32}" type="presParOf" srcId="{5227C780-A351-9B4C-A1A7-0809165B1C57}" destId="{94F3522F-5995-F646-95F6-FAC3430A82A2}" srcOrd="0" destOrd="0" presId="urn:microsoft.com/office/officeart/2005/8/layout/cycle2"/>
    <dgm:cxn modelId="{FB234BC3-4698-D64A-963C-5F54943AA824}" type="presParOf" srcId="{5227C780-A351-9B4C-A1A7-0809165B1C57}" destId="{55A6D1B9-2A36-7E4F-AD12-2F12D4361E6E}" srcOrd="1" destOrd="0" presId="urn:microsoft.com/office/officeart/2005/8/layout/cycle2"/>
    <dgm:cxn modelId="{AA3B51F5-7580-C14A-B3DE-B9F9033FE9D4}" type="presParOf" srcId="{55A6D1B9-2A36-7E4F-AD12-2F12D4361E6E}" destId="{70359D7D-7C15-5D4D-924E-0F8B3793EC5C}" srcOrd="0" destOrd="0" presId="urn:microsoft.com/office/officeart/2005/8/layout/cycle2"/>
    <dgm:cxn modelId="{A73F21FC-AF32-A948-AB1A-663A7351D747}" type="presParOf" srcId="{5227C780-A351-9B4C-A1A7-0809165B1C57}" destId="{F9202200-A29E-694B-8D73-4B329A0C3C82}" srcOrd="2" destOrd="0" presId="urn:microsoft.com/office/officeart/2005/8/layout/cycle2"/>
    <dgm:cxn modelId="{727006D5-C8E9-6C4C-9030-401CBE67EE77}" type="presParOf" srcId="{5227C780-A351-9B4C-A1A7-0809165B1C57}" destId="{7743E497-8ABF-7E45-A03E-B947D0DBA452}" srcOrd="3" destOrd="0" presId="urn:microsoft.com/office/officeart/2005/8/layout/cycle2"/>
    <dgm:cxn modelId="{0BE65E34-B6BB-EC40-8B4C-394F8CA4698A}" type="presParOf" srcId="{7743E497-8ABF-7E45-A03E-B947D0DBA452}" destId="{F43D99F1-0719-164C-A173-DC1CAB06B773}" srcOrd="0" destOrd="0" presId="urn:microsoft.com/office/officeart/2005/8/layout/cycle2"/>
    <dgm:cxn modelId="{C890365F-B817-6C45-8D33-7210D6741BCB}" type="presParOf" srcId="{5227C780-A351-9B4C-A1A7-0809165B1C57}" destId="{77233BA4-BF59-5F43-AEF6-C54F6E3E07AC}" srcOrd="4" destOrd="0" presId="urn:microsoft.com/office/officeart/2005/8/layout/cycle2"/>
    <dgm:cxn modelId="{A45747C7-1299-0242-9C70-997D28616F34}" type="presParOf" srcId="{5227C780-A351-9B4C-A1A7-0809165B1C57}" destId="{B7293CA8-B36E-9B4F-8AEA-F63329A83489}" srcOrd="5" destOrd="0" presId="urn:microsoft.com/office/officeart/2005/8/layout/cycle2"/>
    <dgm:cxn modelId="{E2C52F86-D3D7-D447-B409-E42449F94266}" type="presParOf" srcId="{B7293CA8-B36E-9B4F-8AEA-F63329A83489}" destId="{A2725AA7-6885-1541-AB97-4E034558BB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4166E3-8D89-704A-B05B-2F87D4F59611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E09B3B-05ED-8841-9614-42C2859149EB}">
      <dgm:prSet/>
      <dgm:spPr/>
      <dgm:t>
        <a:bodyPr/>
        <a:lstStyle/>
        <a:p>
          <a:pPr rtl="0"/>
          <a:r>
            <a:rPr lang="en-US" dirty="0"/>
            <a:t>Response of a homeostatic system occurs through a feedback loop:</a:t>
          </a:r>
        </a:p>
      </dgm:t>
    </dgm:pt>
    <dgm:pt modelId="{15C009D5-E277-A040-8AE4-AA18A179EC93}" type="parTrans" cxnId="{9F47E1A0-4AA9-4C48-8164-8DF129204FC0}">
      <dgm:prSet/>
      <dgm:spPr/>
      <dgm:t>
        <a:bodyPr/>
        <a:lstStyle/>
        <a:p>
          <a:endParaRPr lang="en-US"/>
        </a:p>
      </dgm:t>
    </dgm:pt>
    <dgm:pt modelId="{1B838CD2-D065-2A45-A477-0B1DDD9C31D9}" type="sibTrans" cxnId="{9F47E1A0-4AA9-4C48-8164-8DF129204FC0}">
      <dgm:prSet/>
      <dgm:spPr/>
      <dgm:t>
        <a:bodyPr/>
        <a:lstStyle/>
        <a:p>
          <a:endParaRPr lang="en-US"/>
        </a:p>
      </dgm:t>
    </dgm:pt>
    <dgm:pt modelId="{6E6CC9E0-72DF-684A-8E6E-AF6EEE52C7F2}">
      <dgm:prSet/>
      <dgm:spPr/>
      <dgm:t>
        <a:bodyPr/>
        <a:lstStyle/>
        <a:p>
          <a:pPr rtl="0"/>
          <a:r>
            <a:rPr lang="en-US" dirty="0"/>
            <a:t>Stimulus</a:t>
          </a:r>
        </a:p>
      </dgm:t>
    </dgm:pt>
    <dgm:pt modelId="{987C3F22-8CCA-4142-8234-5F59041C9590}" type="parTrans" cxnId="{5AF37340-8D4C-3944-A0B9-4A3516BBFCCA}">
      <dgm:prSet/>
      <dgm:spPr/>
      <dgm:t>
        <a:bodyPr/>
        <a:lstStyle/>
        <a:p>
          <a:endParaRPr lang="en-US"/>
        </a:p>
      </dgm:t>
    </dgm:pt>
    <dgm:pt modelId="{54112CCF-B3DB-D140-B1D4-C112C1B297B3}" type="sibTrans" cxnId="{5AF37340-8D4C-3944-A0B9-4A3516BBFCCA}">
      <dgm:prSet/>
      <dgm:spPr/>
      <dgm:t>
        <a:bodyPr/>
        <a:lstStyle/>
        <a:p>
          <a:endParaRPr lang="en-US"/>
        </a:p>
      </dgm:t>
    </dgm:pt>
    <dgm:pt modelId="{564F74CD-9E0A-D44C-951E-E9F7F49EFAC7}">
      <dgm:prSet/>
      <dgm:spPr/>
      <dgm:t>
        <a:bodyPr/>
        <a:lstStyle/>
        <a:p>
          <a:pPr rtl="0"/>
          <a:r>
            <a:rPr lang="en-US" dirty="0"/>
            <a:t>detection of stimulus by a receptor</a:t>
          </a:r>
        </a:p>
      </dgm:t>
    </dgm:pt>
    <dgm:pt modelId="{DFAFC62E-F431-D34A-ABBA-3CC9160BFA80}" type="parTrans" cxnId="{093E220F-58C9-5E47-B02A-0C5D510679F5}">
      <dgm:prSet/>
      <dgm:spPr/>
      <dgm:t>
        <a:bodyPr/>
        <a:lstStyle/>
        <a:p>
          <a:endParaRPr lang="en-US"/>
        </a:p>
      </dgm:t>
    </dgm:pt>
    <dgm:pt modelId="{F924B737-483F-484A-9583-5BEC4C170711}" type="sibTrans" cxnId="{093E220F-58C9-5E47-B02A-0C5D510679F5}">
      <dgm:prSet/>
      <dgm:spPr/>
      <dgm:t>
        <a:bodyPr/>
        <a:lstStyle/>
        <a:p>
          <a:endParaRPr lang="en-US"/>
        </a:p>
      </dgm:t>
    </dgm:pt>
    <dgm:pt modelId="{43359F09-04DF-544D-9F5A-6D0F77FCA7EA}">
      <dgm:prSet/>
      <dgm:spPr/>
      <dgm:t>
        <a:bodyPr/>
        <a:lstStyle/>
        <a:p>
          <a:pPr rtl="0"/>
          <a:r>
            <a:rPr lang="en-US"/>
            <a:t>information relayed to the control center</a:t>
          </a:r>
        </a:p>
      </dgm:t>
    </dgm:pt>
    <dgm:pt modelId="{8AF16ACA-7774-904A-A556-A905B3660878}" type="parTrans" cxnId="{C0911439-6250-CA42-974D-591C93B6FB0D}">
      <dgm:prSet/>
      <dgm:spPr/>
      <dgm:t>
        <a:bodyPr/>
        <a:lstStyle/>
        <a:p>
          <a:endParaRPr lang="en-US"/>
        </a:p>
      </dgm:t>
    </dgm:pt>
    <dgm:pt modelId="{5B6144E7-AB12-094F-8980-7290F47051A6}" type="sibTrans" cxnId="{C0911439-6250-CA42-974D-591C93B6FB0D}">
      <dgm:prSet/>
      <dgm:spPr/>
      <dgm:t>
        <a:bodyPr/>
        <a:lstStyle/>
        <a:p>
          <a:endParaRPr lang="en-US"/>
        </a:p>
      </dgm:t>
    </dgm:pt>
    <dgm:pt modelId="{419D4A5C-2E89-DF49-B537-FF9E0D984BD7}">
      <dgm:prSet/>
      <dgm:spPr/>
      <dgm:t>
        <a:bodyPr/>
        <a:lstStyle/>
        <a:p>
          <a:pPr rtl="0"/>
          <a:r>
            <a:rPr lang="en-US" dirty="0"/>
            <a:t>integration of the input by control center and initiation of change through effectors</a:t>
          </a:r>
        </a:p>
      </dgm:t>
    </dgm:pt>
    <dgm:pt modelId="{1D4F4440-5FAE-D24B-8EE4-08256BB6A03A}" type="parTrans" cxnId="{046A19BA-7BE7-5945-93E6-2CA053225CB6}">
      <dgm:prSet/>
      <dgm:spPr/>
      <dgm:t>
        <a:bodyPr/>
        <a:lstStyle/>
        <a:p>
          <a:endParaRPr lang="en-US"/>
        </a:p>
      </dgm:t>
    </dgm:pt>
    <dgm:pt modelId="{5076171B-96DD-114B-85B6-28FD07580243}" type="sibTrans" cxnId="{046A19BA-7BE7-5945-93E6-2CA053225CB6}">
      <dgm:prSet/>
      <dgm:spPr/>
      <dgm:t>
        <a:bodyPr/>
        <a:lstStyle/>
        <a:p>
          <a:endParaRPr lang="en-US"/>
        </a:p>
      </dgm:t>
    </dgm:pt>
    <dgm:pt modelId="{16546541-0C95-414B-BF03-50E978DEB6A4}">
      <dgm:prSet/>
      <dgm:spPr/>
      <dgm:t>
        <a:bodyPr/>
        <a:lstStyle/>
        <a:p>
          <a:pPr rtl="0"/>
          <a:r>
            <a:rPr lang="en-US" dirty="0"/>
            <a:t>return of homeostasis by the actions of effectors</a:t>
          </a:r>
        </a:p>
      </dgm:t>
    </dgm:pt>
    <dgm:pt modelId="{9214D0B5-FF7C-DD45-A3B3-36E444D5C4B5}" type="parTrans" cxnId="{0A31CC5D-1900-AE4A-BD04-345AD9BFEB19}">
      <dgm:prSet/>
      <dgm:spPr/>
      <dgm:t>
        <a:bodyPr/>
        <a:lstStyle/>
        <a:p>
          <a:endParaRPr lang="en-US"/>
        </a:p>
      </dgm:t>
    </dgm:pt>
    <dgm:pt modelId="{A3F0C483-928D-B448-B2B0-AAE78D4770CD}" type="sibTrans" cxnId="{0A31CC5D-1900-AE4A-BD04-345AD9BFEB19}">
      <dgm:prSet/>
      <dgm:spPr/>
      <dgm:t>
        <a:bodyPr/>
        <a:lstStyle/>
        <a:p>
          <a:pPr rtl="0"/>
          <a:endParaRPr lang="en-US"/>
        </a:p>
      </dgm:t>
    </dgm:pt>
    <dgm:pt modelId="{86FFCA1D-A64B-7849-A4AB-20602BD9ECC9}" type="pres">
      <dgm:prSet presAssocID="{404166E3-8D89-704A-B05B-2F87D4F59611}" presName="Name0" presStyleCnt="0">
        <dgm:presLayoutVars>
          <dgm:dir/>
          <dgm:resizeHandles val="exact"/>
        </dgm:presLayoutVars>
      </dgm:prSet>
      <dgm:spPr/>
    </dgm:pt>
    <dgm:pt modelId="{8BB81238-1598-4A4F-862B-D282DA93C0B0}" type="pres">
      <dgm:prSet presAssocID="{74E09B3B-05ED-8841-9614-42C2859149EB}" presName="node" presStyleLbl="node1" presStyleIdx="0" presStyleCnt="1" custLinFactNeighborX="-342" custLinFactNeighborY="2083">
        <dgm:presLayoutVars>
          <dgm:bulletEnabled val="1"/>
        </dgm:presLayoutVars>
      </dgm:prSet>
      <dgm:spPr>
        <a:prstGeom prst="downArrow">
          <a:avLst/>
        </a:prstGeom>
      </dgm:spPr>
    </dgm:pt>
  </dgm:ptLst>
  <dgm:cxnLst>
    <dgm:cxn modelId="{093E220F-58C9-5E47-B02A-0C5D510679F5}" srcId="{74E09B3B-05ED-8841-9614-42C2859149EB}" destId="{564F74CD-9E0A-D44C-951E-E9F7F49EFAC7}" srcOrd="1" destOrd="0" parTransId="{DFAFC62E-F431-D34A-ABBA-3CC9160BFA80}" sibTransId="{F924B737-483F-484A-9583-5BEC4C170711}"/>
    <dgm:cxn modelId="{829B0E19-9129-3240-9F71-E42BC2BCC2A8}" type="presOf" srcId="{419D4A5C-2E89-DF49-B537-FF9E0D984BD7}" destId="{8BB81238-1598-4A4F-862B-D282DA93C0B0}" srcOrd="0" destOrd="4" presId="urn:microsoft.com/office/officeart/2005/8/layout/process1"/>
    <dgm:cxn modelId="{44B0C11F-C663-2E45-8732-FB2FA1481C04}" type="presOf" srcId="{404166E3-8D89-704A-B05B-2F87D4F59611}" destId="{86FFCA1D-A64B-7849-A4AB-20602BD9ECC9}" srcOrd="0" destOrd="0" presId="urn:microsoft.com/office/officeart/2005/8/layout/process1"/>
    <dgm:cxn modelId="{0B051924-D6D7-6A45-A333-2EE64FF65485}" type="presOf" srcId="{6E6CC9E0-72DF-684A-8E6E-AF6EEE52C7F2}" destId="{8BB81238-1598-4A4F-862B-D282DA93C0B0}" srcOrd="0" destOrd="1" presId="urn:microsoft.com/office/officeart/2005/8/layout/process1"/>
    <dgm:cxn modelId="{C0911439-6250-CA42-974D-591C93B6FB0D}" srcId="{74E09B3B-05ED-8841-9614-42C2859149EB}" destId="{43359F09-04DF-544D-9F5A-6D0F77FCA7EA}" srcOrd="2" destOrd="0" parTransId="{8AF16ACA-7774-904A-A556-A905B3660878}" sibTransId="{5B6144E7-AB12-094F-8980-7290F47051A6}"/>
    <dgm:cxn modelId="{5AF37340-8D4C-3944-A0B9-4A3516BBFCCA}" srcId="{74E09B3B-05ED-8841-9614-42C2859149EB}" destId="{6E6CC9E0-72DF-684A-8E6E-AF6EEE52C7F2}" srcOrd="0" destOrd="0" parTransId="{987C3F22-8CCA-4142-8234-5F59041C9590}" sibTransId="{54112CCF-B3DB-D140-B1D4-C112C1B297B3}"/>
    <dgm:cxn modelId="{0A31CC5D-1900-AE4A-BD04-345AD9BFEB19}" srcId="{74E09B3B-05ED-8841-9614-42C2859149EB}" destId="{16546541-0C95-414B-BF03-50E978DEB6A4}" srcOrd="4" destOrd="0" parTransId="{9214D0B5-FF7C-DD45-A3B3-36E444D5C4B5}" sibTransId="{A3F0C483-928D-B448-B2B0-AAE78D4770CD}"/>
    <dgm:cxn modelId="{2CD65D42-EDD0-1149-BC6A-0745BC5F296F}" type="presOf" srcId="{564F74CD-9E0A-D44C-951E-E9F7F49EFAC7}" destId="{8BB81238-1598-4A4F-862B-D282DA93C0B0}" srcOrd="0" destOrd="2" presId="urn:microsoft.com/office/officeart/2005/8/layout/process1"/>
    <dgm:cxn modelId="{EBAD394A-E3CD-5D44-B260-957664B95B5E}" type="presOf" srcId="{16546541-0C95-414B-BF03-50E978DEB6A4}" destId="{8BB81238-1598-4A4F-862B-D282DA93C0B0}" srcOrd="0" destOrd="5" presId="urn:microsoft.com/office/officeart/2005/8/layout/process1"/>
    <dgm:cxn modelId="{B0AD364B-A917-FB44-9D0C-144BC1530E3B}" type="presOf" srcId="{43359F09-04DF-544D-9F5A-6D0F77FCA7EA}" destId="{8BB81238-1598-4A4F-862B-D282DA93C0B0}" srcOrd="0" destOrd="3" presId="urn:microsoft.com/office/officeart/2005/8/layout/process1"/>
    <dgm:cxn modelId="{9F47E1A0-4AA9-4C48-8164-8DF129204FC0}" srcId="{404166E3-8D89-704A-B05B-2F87D4F59611}" destId="{74E09B3B-05ED-8841-9614-42C2859149EB}" srcOrd="0" destOrd="0" parTransId="{15C009D5-E277-A040-8AE4-AA18A179EC93}" sibTransId="{1B838CD2-D065-2A45-A477-0B1DDD9C31D9}"/>
    <dgm:cxn modelId="{046A19BA-7BE7-5945-93E6-2CA053225CB6}" srcId="{74E09B3B-05ED-8841-9614-42C2859149EB}" destId="{419D4A5C-2E89-DF49-B537-FF9E0D984BD7}" srcOrd="3" destOrd="0" parTransId="{1D4F4440-5FAE-D24B-8EE4-08256BB6A03A}" sibTransId="{5076171B-96DD-114B-85B6-28FD07580243}"/>
    <dgm:cxn modelId="{F8D026C5-D62B-744F-935E-34A36F81341F}" type="presOf" srcId="{74E09B3B-05ED-8841-9614-42C2859149EB}" destId="{8BB81238-1598-4A4F-862B-D282DA93C0B0}" srcOrd="0" destOrd="0" presId="urn:microsoft.com/office/officeart/2005/8/layout/process1"/>
    <dgm:cxn modelId="{11FDD56B-F6A5-8640-8F7C-22EE44A8D815}" type="presParOf" srcId="{86FFCA1D-A64B-7849-A4AB-20602BD9ECC9}" destId="{8BB81238-1598-4A4F-862B-D282DA93C0B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DDCB4-88C9-4974-B5D0-1BCD755C098A}">
      <dsp:nvSpPr>
        <dsp:cNvPr id="0" name=""/>
        <dsp:cNvSpPr/>
      </dsp:nvSpPr>
      <dsp:spPr>
        <a:xfrm>
          <a:off x="-3743952" y="-575127"/>
          <a:ext cx="4462622" cy="4462622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44774-D7B1-45C0-87B6-26FAC98FDC21}">
      <dsp:nvSpPr>
        <dsp:cNvPr id="0" name=""/>
        <dsp:cNvSpPr/>
      </dsp:nvSpPr>
      <dsp:spPr>
        <a:xfrm>
          <a:off x="269040" y="174429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Females &amp; Males Slides</a:t>
          </a:r>
          <a:endParaRPr lang="ar-SA" sz="2000" kern="1200" dirty="0"/>
        </a:p>
      </dsp:txBody>
      <dsp:txXfrm>
        <a:off x="269040" y="174429"/>
        <a:ext cx="4800212" cy="348726"/>
      </dsp:txXfrm>
    </dsp:sp>
    <dsp:sp modelId="{6F6CF8D5-2919-4826-A991-DCCC49B39F71}">
      <dsp:nvSpPr>
        <dsp:cNvPr id="0" name=""/>
        <dsp:cNvSpPr/>
      </dsp:nvSpPr>
      <dsp:spPr>
        <a:xfrm>
          <a:off x="51087" y="130838"/>
          <a:ext cx="435907" cy="435907"/>
        </a:xfrm>
        <a:prstGeom prst="ellipse">
          <a:avLst/>
        </a:prstGeom>
        <a:solidFill>
          <a:schemeClr val="tx1"/>
        </a:solidFill>
        <a:ln w="9525" cap="flat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D0F52C-1EA6-4F85-8633-E22426738ADE}">
      <dsp:nvSpPr>
        <dsp:cNvPr id="0" name=""/>
        <dsp:cNvSpPr/>
      </dsp:nvSpPr>
      <dsp:spPr>
        <a:xfrm>
          <a:off x="555892" y="697452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Males’ slides</a:t>
          </a:r>
          <a:endParaRPr lang="ar-SA" sz="2000" kern="1200" dirty="0"/>
        </a:p>
      </dsp:txBody>
      <dsp:txXfrm>
        <a:off x="555892" y="697452"/>
        <a:ext cx="4513361" cy="348726"/>
      </dsp:txXfrm>
    </dsp:sp>
    <dsp:sp modelId="{68431D73-2666-4AA1-AD1C-44CCB7B8A6CF}">
      <dsp:nvSpPr>
        <dsp:cNvPr id="0" name=""/>
        <dsp:cNvSpPr/>
      </dsp:nvSpPr>
      <dsp:spPr>
        <a:xfrm>
          <a:off x="337938" y="653861"/>
          <a:ext cx="435907" cy="435907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81F595-84BE-4842-A953-8C4D8B61BAFF}">
      <dsp:nvSpPr>
        <dsp:cNvPr id="0" name=""/>
        <dsp:cNvSpPr/>
      </dsp:nvSpPr>
      <dsp:spPr>
        <a:xfrm>
          <a:off x="687061" y="1220475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Only Found in Females’ slides </a:t>
          </a:r>
          <a:endParaRPr lang="ar-SA" sz="2000" kern="1200" dirty="0"/>
        </a:p>
      </dsp:txBody>
      <dsp:txXfrm>
        <a:off x="687061" y="1220475"/>
        <a:ext cx="4382191" cy="348726"/>
      </dsp:txXfrm>
    </dsp:sp>
    <dsp:sp modelId="{458F0CD7-477E-48CF-951A-F0CB9C8A0AC6}">
      <dsp:nvSpPr>
        <dsp:cNvPr id="0" name=""/>
        <dsp:cNvSpPr/>
      </dsp:nvSpPr>
      <dsp:spPr>
        <a:xfrm>
          <a:off x="469107" y="1176884"/>
          <a:ext cx="435907" cy="435907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9D3E6A-AD93-4FEB-8C3B-B42EF10FA7D3}">
      <dsp:nvSpPr>
        <dsp:cNvPr id="0" name=""/>
        <dsp:cNvSpPr/>
      </dsp:nvSpPr>
      <dsp:spPr>
        <a:xfrm>
          <a:off x="687061" y="1743166"/>
          <a:ext cx="438219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Vary Important Notes</a:t>
          </a:r>
          <a:endParaRPr lang="ar-SA" sz="2000" kern="1200" dirty="0"/>
        </a:p>
      </dsp:txBody>
      <dsp:txXfrm>
        <a:off x="687061" y="1743166"/>
        <a:ext cx="4382191" cy="348726"/>
      </dsp:txXfrm>
    </dsp:sp>
    <dsp:sp modelId="{48CDBD72-1C5C-4C83-AE68-828AC3E11B6D}">
      <dsp:nvSpPr>
        <dsp:cNvPr id="0" name=""/>
        <dsp:cNvSpPr/>
      </dsp:nvSpPr>
      <dsp:spPr>
        <a:xfrm>
          <a:off x="469107" y="1699576"/>
          <a:ext cx="435907" cy="435907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329BB-B0D8-4144-9378-6359DF91B656}">
      <dsp:nvSpPr>
        <dsp:cNvPr id="0" name=""/>
        <dsp:cNvSpPr/>
      </dsp:nvSpPr>
      <dsp:spPr>
        <a:xfrm>
          <a:off x="555892" y="2266189"/>
          <a:ext cx="4513361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Notes</a:t>
          </a:r>
          <a:endParaRPr lang="ar-SA" sz="2000" kern="1200" dirty="0"/>
        </a:p>
      </dsp:txBody>
      <dsp:txXfrm>
        <a:off x="555892" y="2266189"/>
        <a:ext cx="4513361" cy="348726"/>
      </dsp:txXfrm>
    </dsp:sp>
    <dsp:sp modelId="{CC5F2069-E9A0-4B73-AAA5-F2CA13CBBBB1}">
      <dsp:nvSpPr>
        <dsp:cNvPr id="0" name=""/>
        <dsp:cNvSpPr/>
      </dsp:nvSpPr>
      <dsp:spPr>
        <a:xfrm>
          <a:off x="337938" y="2222598"/>
          <a:ext cx="435907" cy="435907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68043D-9F80-4175-8024-D2E04A652515}">
      <dsp:nvSpPr>
        <dsp:cNvPr id="0" name=""/>
        <dsp:cNvSpPr/>
      </dsp:nvSpPr>
      <dsp:spPr>
        <a:xfrm>
          <a:off x="269040" y="2789212"/>
          <a:ext cx="4800212" cy="3487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6801" tIns="50800" rIns="50800" bIns="50800" numCol="1" spcCol="1270" anchor="ctr" anchorCtr="0">
          <a:noAutofit/>
        </a:bodyPr>
        <a:lstStyle/>
        <a:p>
          <a:pPr marL="0" lvl="0" indent="0" algn="l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Extra Information</a:t>
          </a:r>
          <a:endParaRPr lang="ar-SA" sz="2000" kern="1200" dirty="0"/>
        </a:p>
      </dsp:txBody>
      <dsp:txXfrm>
        <a:off x="269040" y="2789212"/>
        <a:ext cx="4800212" cy="348726"/>
      </dsp:txXfrm>
    </dsp:sp>
    <dsp:sp modelId="{38027EBF-8385-4A7E-A198-E1560AA84D85}">
      <dsp:nvSpPr>
        <dsp:cNvPr id="0" name=""/>
        <dsp:cNvSpPr/>
      </dsp:nvSpPr>
      <dsp:spPr>
        <a:xfrm>
          <a:off x="51087" y="2745621"/>
          <a:ext cx="435907" cy="435907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3522F-5995-F646-95F6-FAC3430A82A2}">
      <dsp:nvSpPr>
        <dsp:cNvPr id="0" name=""/>
        <dsp:cNvSpPr/>
      </dsp:nvSpPr>
      <dsp:spPr>
        <a:xfrm>
          <a:off x="710797" y="52"/>
          <a:ext cx="594628" cy="594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2</a:t>
          </a:r>
        </a:p>
      </dsp:txBody>
      <dsp:txXfrm>
        <a:off x="797878" y="87133"/>
        <a:ext cx="420466" cy="420466"/>
      </dsp:txXfrm>
    </dsp:sp>
    <dsp:sp modelId="{55A6D1B9-2A36-7E4F-AD12-2F12D4361E6E}">
      <dsp:nvSpPr>
        <dsp:cNvPr id="0" name=""/>
        <dsp:cNvSpPr/>
      </dsp:nvSpPr>
      <dsp:spPr>
        <a:xfrm rot="3600000">
          <a:off x="1150054" y="579856"/>
          <a:ext cx="158173" cy="20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161917" y="599446"/>
        <a:ext cx="110721" cy="120413"/>
      </dsp:txXfrm>
    </dsp:sp>
    <dsp:sp modelId="{F9202200-A29E-694B-8D73-4B329A0C3C82}">
      <dsp:nvSpPr>
        <dsp:cNvPr id="0" name=""/>
        <dsp:cNvSpPr/>
      </dsp:nvSpPr>
      <dsp:spPr>
        <a:xfrm>
          <a:off x="1157332" y="773472"/>
          <a:ext cx="594628" cy="594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3</a:t>
          </a:r>
        </a:p>
      </dsp:txBody>
      <dsp:txXfrm>
        <a:off x="1244413" y="860553"/>
        <a:ext cx="420466" cy="420466"/>
      </dsp:txXfrm>
    </dsp:sp>
    <dsp:sp modelId="{7743E497-8ABF-7E45-A03E-B947D0DBA452}">
      <dsp:nvSpPr>
        <dsp:cNvPr id="0" name=""/>
        <dsp:cNvSpPr/>
      </dsp:nvSpPr>
      <dsp:spPr>
        <a:xfrm rot="10800000">
          <a:off x="933501" y="970443"/>
          <a:ext cx="158173" cy="20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 rot="10800000">
        <a:off x="980953" y="1010580"/>
        <a:ext cx="110721" cy="120413"/>
      </dsp:txXfrm>
    </dsp:sp>
    <dsp:sp modelId="{77233BA4-BF59-5F43-AEF6-C54F6E3E07AC}">
      <dsp:nvSpPr>
        <dsp:cNvPr id="0" name=""/>
        <dsp:cNvSpPr/>
      </dsp:nvSpPr>
      <dsp:spPr>
        <a:xfrm>
          <a:off x="264263" y="773472"/>
          <a:ext cx="594628" cy="5946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1</a:t>
          </a:r>
        </a:p>
      </dsp:txBody>
      <dsp:txXfrm>
        <a:off x="351344" y="860553"/>
        <a:ext cx="420466" cy="420466"/>
      </dsp:txXfrm>
    </dsp:sp>
    <dsp:sp modelId="{B7293CA8-B36E-9B4F-8AEA-F63329A83489}">
      <dsp:nvSpPr>
        <dsp:cNvPr id="0" name=""/>
        <dsp:cNvSpPr/>
      </dsp:nvSpPr>
      <dsp:spPr>
        <a:xfrm rot="18000000">
          <a:off x="703519" y="587609"/>
          <a:ext cx="158173" cy="2006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6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15382" y="648293"/>
        <a:ext cx="110721" cy="1204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1238-1598-4A4F-862B-D282DA93C0B0}">
      <dsp:nvSpPr>
        <dsp:cNvPr id="0" name=""/>
        <dsp:cNvSpPr/>
      </dsp:nvSpPr>
      <dsp:spPr>
        <a:xfrm>
          <a:off x="0" y="0"/>
          <a:ext cx="9135070" cy="4176464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Response of a homeostatic system occurs through a feedback loop: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Stimulus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detection of stimulus by a receptor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information relayed to the control center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integration of the input by control center and initiation of change through effectors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return of homeostasis by the actions of effectors</a:t>
          </a:r>
        </a:p>
      </dsp:txBody>
      <dsp:txXfrm>
        <a:off x="2283768" y="0"/>
        <a:ext cx="4567535" cy="3132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1506-C332-40A6-8532-39EFD9B4C354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B651-FB63-4BA7-8740-74ACCB496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3B651-FB63-4BA7-8740-74ACCB496C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D4DBD66-CEC7-49EA-ABDB-1A32EABD9BEA}" type="datetimeFigureOut">
              <a:rPr lang="ar-SA" smtClean="0"/>
              <a:t>20/01/1439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F6C6C20-8AED-4B03-991F-42BA115EAC81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 t="8738" r="8659" b="6976"/>
          <a:stretch/>
        </p:blipFill>
        <p:spPr>
          <a:xfrm>
            <a:off x="5503488" y="188640"/>
            <a:ext cx="3172968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71181" y="4066886"/>
            <a:ext cx="434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Gill Sans MT" pitchFamily="34" charset="0"/>
              </a:rPr>
              <a:t>PHYSIOLOGY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6500875"/>
              </p:ext>
            </p:extLst>
          </p:nvPr>
        </p:nvGraphicFramePr>
        <p:xfrm>
          <a:off x="3995936" y="2924944"/>
          <a:ext cx="5112569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71" b="7142"/>
          <a:stretch/>
        </p:blipFill>
        <p:spPr>
          <a:xfrm>
            <a:off x="467544" y="188639"/>
            <a:ext cx="316835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0E31B90-C9FD-4B4F-9079-10F41D12EA4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t="10640" r="7160" b="9680"/>
          <a:stretch/>
        </p:blipFill>
        <p:spPr>
          <a:xfrm>
            <a:off x="0" y="5129808"/>
            <a:ext cx="185828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6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4AA1A5-86FE-4B76-A636-6EE158800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69" y="476672"/>
            <a:ext cx="8229600" cy="5994784"/>
          </a:xfrm>
        </p:spPr>
        <p:txBody>
          <a:bodyPr>
            <a:normAutofit/>
          </a:bodyPr>
          <a:lstStyle/>
          <a:p>
            <a:pPr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body maintains homeostasis by using homeostatic control systems 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Three components associated with each system:</a:t>
            </a:r>
          </a:p>
          <a:p>
            <a:pPr lvl="2" algn="l" rtl="0"/>
            <a:r>
              <a:rPr lang="en-US" altLang="ar-SA" sz="2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</a:t>
            </a:r>
            <a:r>
              <a:rPr lang="en-US" altLang="ar-SA" sz="2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-Receptor      </a:t>
            </a:r>
            <a:r>
              <a:rPr lang="en-US" altLang="ar-SA" sz="2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</a:t>
            </a:r>
            <a:r>
              <a:rPr lang="en-US" altLang="ar-SA" sz="2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-control center            </a:t>
            </a:r>
            <a:r>
              <a:rPr lang="en-US" altLang="ar-SA" sz="2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</a:t>
            </a:r>
            <a:r>
              <a:rPr lang="en-US" altLang="ar-SA" sz="2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-effector</a:t>
            </a:r>
          </a:p>
          <a:p>
            <a:pPr algn="l" rtl="0">
              <a:buNone/>
            </a:pPr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Receptor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The structure that detects changes in a variable, the </a:t>
            </a:r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stimulus</a:t>
            </a:r>
          </a:p>
          <a:p>
            <a:pPr lvl="2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e.g., a change in temperature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Consists of sensory nerves</a:t>
            </a:r>
          </a:p>
          <a:p>
            <a:pPr algn="l" rtl="0">
              <a:buNone/>
            </a:pPr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center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structure that interprets input from the receptor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Initiates changes through the effector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portion of the nervous system or an endocrine organ</a:t>
            </a:r>
          </a:p>
          <a:p>
            <a:pPr algn="l" rtl="0">
              <a:buNone/>
            </a:pPr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Effector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structure that brings about change to alter the stimulus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Most body structures.  e.g., muscles or glands</a:t>
            </a:r>
          </a:p>
          <a:p>
            <a:pPr algn="l" rtl="0"/>
            <a:endParaRPr lang="ar-SA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D96DAC-859A-43FD-B763-25F07C26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692696"/>
          </a:xfrm>
        </p:spPr>
        <p:txBody>
          <a:bodyPr>
            <a:normAutofit/>
          </a:bodyPr>
          <a:lstStyle/>
          <a:p>
            <a:pPr rtl="0"/>
            <a:r>
              <a:rPr lang="en-US" alt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Components of Homeostatic Systems</a:t>
            </a:r>
            <a:endParaRPr lang="ar-S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6960509"/>
              </p:ext>
            </p:extLst>
          </p:nvPr>
        </p:nvGraphicFramePr>
        <p:xfrm>
          <a:off x="7132290" y="865286"/>
          <a:ext cx="2016224" cy="136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904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13C141-4939-42F0-B691-2AA904BB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"/>
          <a:stretch>
            <a:fillRect/>
          </a:stretch>
        </p:blipFill>
        <p:spPr bwMode="auto">
          <a:xfrm>
            <a:off x="887413" y="457200"/>
            <a:ext cx="7435850" cy="58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604C92-4E39-43DD-A856-DFE356181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4175125"/>
            <a:ext cx="1111250" cy="877888"/>
          </a:xfrm>
          <a:prstGeom prst="rect">
            <a:avLst/>
          </a:prstGeom>
          <a:solidFill>
            <a:schemeClr val="accent1"/>
          </a:solidFill>
          <a:ln w="15240">
            <a:solidFill>
              <a:srgbClr val="0099FF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SA" sz="1200" b="1"/>
              <a:t>Stimulus:</a:t>
            </a:r>
            <a:br>
              <a:rPr lang="en-US" altLang="ar-SA" sz="1200" b="1"/>
            </a:br>
            <a:r>
              <a:rPr lang="en-US" altLang="ar-SA" sz="1200" b="1"/>
              <a:t>Produces</a:t>
            </a:r>
            <a:br>
              <a:rPr lang="en-US" altLang="ar-SA" sz="1200" b="1"/>
            </a:br>
            <a:r>
              <a:rPr lang="en-US" altLang="ar-SA" sz="1200" b="1"/>
              <a:t>change</a:t>
            </a:r>
            <a:br>
              <a:rPr lang="en-US" altLang="ar-SA" sz="1200" b="1"/>
            </a:br>
            <a:r>
              <a:rPr lang="en-US" altLang="ar-SA" sz="1200" b="1"/>
              <a:t>in variable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CC11C74-CE4A-4348-9014-378C005A3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0" y="4254500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ar-SA" sz="1200" b="1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698A79-B804-4270-ADF3-F0D0C517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2732088"/>
            <a:ext cx="193675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ar-SA" sz="1200" b="1"/>
              <a:t>2</a:t>
            </a:r>
            <a:endParaRPr lang="en-US" altLang="ar-SA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544EA5-B48A-4797-95C0-2E0F9C1C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675" y="577850"/>
            <a:ext cx="192088" cy="19526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ar-SA" sz="1200" b="1"/>
              <a:t>3</a:t>
            </a:r>
            <a:endParaRPr lang="en-US" altLang="ar-SA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DC6278-0A40-4AF2-B934-32A9E3E5F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2700338"/>
            <a:ext cx="10128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SA" sz="1200" b="1"/>
              <a:t>Change</a:t>
            </a:r>
            <a:br>
              <a:rPr lang="en-US" altLang="ar-SA" sz="1200" b="1"/>
            </a:br>
            <a:r>
              <a:rPr lang="en-US" altLang="ar-SA" sz="1200" b="1"/>
              <a:t>detected</a:t>
            </a:r>
            <a:br>
              <a:rPr lang="en-US" altLang="ar-SA" sz="1200" b="1"/>
            </a:br>
            <a:r>
              <a:rPr lang="en-US" altLang="ar-SA" sz="1200" b="1"/>
              <a:t>by receptor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84A767-8D9B-4B0B-938B-4C313393A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546100"/>
            <a:ext cx="10795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SA" sz="1200" b="1"/>
              <a:t>Input:</a:t>
            </a:r>
            <a:br>
              <a:rPr lang="en-US" altLang="ar-SA" sz="1200" b="1"/>
            </a:br>
            <a:r>
              <a:rPr lang="en-US" altLang="ar-SA" sz="1200" b="1"/>
              <a:t>Information</a:t>
            </a:r>
            <a:br>
              <a:rPr lang="en-US" altLang="ar-SA" sz="1200" b="1"/>
            </a:br>
            <a:r>
              <a:rPr lang="en-US" altLang="ar-SA" sz="1200" b="1"/>
              <a:t>sent along</a:t>
            </a:r>
            <a:br>
              <a:rPr lang="en-US" altLang="ar-SA" sz="1200" b="1"/>
            </a:br>
            <a:r>
              <a:rPr lang="en-US" altLang="ar-SA" sz="1200" b="1"/>
              <a:t>afferent</a:t>
            </a:r>
            <a:br>
              <a:rPr lang="en-US" altLang="ar-SA" sz="1200" b="1"/>
            </a:br>
            <a:r>
              <a:rPr lang="en-US" altLang="ar-SA" sz="1200" b="1"/>
              <a:t>pathway to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B7B736-A12A-447D-8E10-EEB20E04D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213" y="3660775"/>
            <a:ext cx="192087" cy="193675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ar-SA" sz="1200" b="1"/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F78E8-4AEB-4BE3-B735-683BCA911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3629025"/>
            <a:ext cx="14303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SA" sz="1200" b="1"/>
              <a:t>Response of</a:t>
            </a:r>
            <a:br>
              <a:rPr lang="en-US" altLang="ar-SA" sz="1200" b="1"/>
            </a:br>
            <a:r>
              <a:rPr lang="en-US" altLang="ar-SA" sz="1200" b="1"/>
              <a:t>effector feeds</a:t>
            </a:r>
            <a:br>
              <a:rPr lang="en-US" altLang="ar-SA" sz="1200" b="1"/>
            </a:br>
            <a:r>
              <a:rPr lang="en-US" altLang="ar-SA" sz="1200" b="1"/>
              <a:t>back to influence</a:t>
            </a:r>
            <a:br>
              <a:rPr lang="en-US" altLang="ar-SA" sz="1200" b="1"/>
            </a:br>
            <a:r>
              <a:rPr lang="en-US" altLang="ar-SA" sz="1200" b="1"/>
              <a:t>magnitude of </a:t>
            </a:r>
            <a:br>
              <a:rPr lang="en-US" altLang="ar-SA" sz="1200" b="1"/>
            </a:br>
            <a:r>
              <a:rPr lang="en-US" altLang="ar-SA" sz="1200" b="1"/>
              <a:t>stimulus and</a:t>
            </a:r>
            <a:br>
              <a:rPr lang="en-US" altLang="ar-SA" sz="1200" b="1"/>
            </a:br>
            <a:r>
              <a:rPr lang="en-US" altLang="ar-SA" sz="1200" b="1"/>
              <a:t>returns</a:t>
            </a:r>
            <a:br>
              <a:rPr lang="en-US" altLang="ar-SA" sz="1200" b="1"/>
            </a:br>
            <a:r>
              <a:rPr lang="en-US" altLang="ar-SA" sz="1200" b="1"/>
              <a:t>variable to</a:t>
            </a:r>
            <a:br>
              <a:rPr lang="en-US" altLang="ar-SA" sz="1200" b="1"/>
            </a:br>
            <a:r>
              <a:rPr lang="en-US" altLang="ar-SA" sz="1200" b="1"/>
              <a:t>homeostasis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FB19D-9CE7-4168-8305-0DFC875B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5013325"/>
            <a:ext cx="23304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ar-SA" sz="1400" b="1"/>
              <a:t>Variable (in homeostasis)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01413B-5616-4545-B275-CD95E39F449B}"/>
              </a:ext>
            </a:extLst>
          </p:cNvPr>
          <p:cNvSpPr>
            <a:spLocks noChangeArrowheads="1"/>
          </p:cNvSpPr>
          <p:nvPr/>
        </p:nvSpPr>
        <p:spPr bwMode="auto">
          <a:xfrm rot="1420519">
            <a:off x="2667000" y="4462463"/>
            <a:ext cx="10509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ar-SA" sz="1400" b="1"/>
              <a:t>Imbalance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6E3538-9309-4179-9176-B1D28D5D2E10}"/>
              </a:ext>
            </a:extLst>
          </p:cNvPr>
          <p:cNvSpPr>
            <a:spLocks noChangeArrowheads="1"/>
          </p:cNvSpPr>
          <p:nvPr/>
        </p:nvSpPr>
        <p:spPr bwMode="auto">
          <a:xfrm rot="1420519">
            <a:off x="4973638" y="5526088"/>
            <a:ext cx="10509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ar-SA" sz="1400" b="1"/>
              <a:t>Imbalance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2515EA-1D44-49A1-B516-F5055E87C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7025" y="1925638"/>
            <a:ext cx="1662113" cy="350837"/>
          </a:xfrm>
          <a:prstGeom prst="rect">
            <a:avLst/>
          </a:prstGeom>
          <a:solidFill>
            <a:schemeClr val="accent1"/>
          </a:solidFill>
          <a:ln w="1587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ar-SA" sz="1200" b="1"/>
              <a:t>Receptor (sensor)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5ED709-4EB7-4281-98CB-32CF1706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506413"/>
            <a:ext cx="854075" cy="419100"/>
          </a:xfrm>
          <a:prstGeom prst="rect">
            <a:avLst/>
          </a:prstGeom>
          <a:solidFill>
            <a:srgbClr val="FFCC66"/>
          </a:solidFill>
          <a:ln w="15875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ar-SA" sz="1200" b="1"/>
              <a:t>Control</a:t>
            </a:r>
            <a:br>
              <a:rPr lang="en-US" altLang="ar-SA" sz="1200" b="1"/>
            </a:br>
            <a:r>
              <a:rPr lang="en-US" altLang="ar-SA" sz="1200" b="1"/>
              <a:t>center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768F5C-1C91-4350-970B-258563B2E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925" y="617538"/>
            <a:ext cx="192088" cy="195262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ar-SA" sz="1200" b="1"/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1B21D-47FD-4B5F-BA18-85F7D456D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587375"/>
            <a:ext cx="1379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SA" sz="1200" b="1"/>
              <a:t>Output:</a:t>
            </a:r>
            <a:br>
              <a:rPr lang="en-US" altLang="ar-SA" sz="1200" b="1"/>
            </a:br>
            <a:r>
              <a:rPr lang="en-US" altLang="ar-SA" sz="1200" b="1"/>
              <a:t>Information sent</a:t>
            </a:r>
            <a:br>
              <a:rPr lang="en-US" altLang="ar-SA" sz="1200" b="1"/>
            </a:br>
            <a:r>
              <a:rPr lang="en-US" altLang="ar-SA" sz="1200" b="1"/>
              <a:t>along efferent</a:t>
            </a:r>
            <a:br>
              <a:rPr lang="en-US" altLang="ar-SA" sz="1200" b="1"/>
            </a:br>
            <a:r>
              <a:rPr lang="en-US" altLang="ar-SA" sz="1200" b="1"/>
              <a:t>pathway 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0E3196-6566-479C-B663-BCF71FC8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238" y="1858963"/>
            <a:ext cx="1169987" cy="350837"/>
          </a:xfrm>
          <a:prstGeom prst="rect">
            <a:avLst/>
          </a:prstGeom>
          <a:solidFill>
            <a:srgbClr val="FFCCCC"/>
          </a:solidFill>
          <a:ln w="158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ar-SA" sz="1200" b="1"/>
              <a:t>Effector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D280D3-190F-4DAB-94EB-456677C269FF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2852738"/>
            <a:ext cx="4572000" cy="603250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defRPr/>
            </a:pPr>
            <a:r>
              <a:rPr lang="en-US"/>
              <a:t>Homeostatic Control Mechanisms</a:t>
            </a:r>
            <a:endParaRPr lang="en-US" dirty="0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40AEAF37-2103-416D-B113-881A665F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57442E-6F1B-42D2-B30C-25194CF1B2C9}" type="slidenum">
              <a:rPr lang="en-US" altLang="ar-SA"/>
              <a:pPr/>
              <a:t>11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0898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utoUpdateAnimBg="0"/>
      <p:bldP spid="9" grpId="0" autoUpdateAnimBg="0"/>
      <p:bldP spid="10" grpId="0" animBg="1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nimBg="1" autoUpdateAnimBg="0"/>
      <p:bldP spid="16" grpId="0" animBg="1" autoUpdateAnimBg="0"/>
      <p:bldP spid="17" grpId="0" animBg="1" autoUpdateAnimBg="0"/>
      <p:bldP spid="18" grpId="0" autoUpdateAnimBg="0"/>
      <p:bldP spid="1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igure_01_03_labeled">
            <a:extLst>
              <a:ext uri="{FF2B5EF4-FFF2-40B4-BE49-F238E27FC236}">
                <a16:creationId xmlns:a16="http://schemas.microsoft.com/office/drawing/2014/main" id="{FAB0F6A3-4A93-431D-A23F-10E36F2E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"/>
          <a:stretch>
            <a:fillRect/>
          </a:stretch>
        </p:blipFill>
        <p:spPr bwMode="auto">
          <a:xfrm>
            <a:off x="1524000" y="1446213"/>
            <a:ext cx="617220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2B11AE-B2E4-4D36-A748-BA90D76D5E0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609600"/>
            <a:ext cx="7543800" cy="76200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0"/>
            <a:r>
              <a:rPr lang="en-US" altLang="ar-S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Control of Room Temperature</a:t>
            </a:r>
          </a:p>
        </p:txBody>
      </p:sp>
    </p:spTree>
    <p:extLst>
      <p:ext uri="{BB962C8B-B14F-4D97-AF65-F5344CB8AC3E}">
        <p14:creationId xmlns:p14="http://schemas.microsoft.com/office/powerpoint/2010/main" val="255945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92F88F-3DA8-4A0A-BFCC-CEB748E43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7584"/>
            <a:ext cx="8229600" cy="5769768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Nervous system: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Controls and coordinates bodily activities that require rapid responses.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Detects and initiates reactions to changes in external environment.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regulation of blood pressure upon rising.</a:t>
            </a:r>
          </a:p>
          <a:p>
            <a:pPr marL="393192" lvl="1" indent="0" algn="l" rtl="0">
              <a:lnSpc>
                <a:spcPct val="90000"/>
              </a:lnSpc>
              <a:buNone/>
              <a:defRPr/>
            </a:pPr>
            <a:r>
              <a:rPr lang="en-US" altLang="en-US" sz="1800" dirty="0">
                <a:solidFill>
                  <a:srgbClr val="00B05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- Response faster than endocrine system</a:t>
            </a:r>
          </a:p>
          <a:p>
            <a:pPr marL="457200" lvl="1" indent="0" algn="l" rtl="0">
              <a:lnSpc>
                <a:spcPct val="90000"/>
              </a:lnSpc>
              <a:buNone/>
              <a:defRPr/>
            </a:pPr>
            <a:endParaRPr 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Endocrine system: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Secreting glands of endocrine regulate activities that require duration rather than speed.</a:t>
            </a:r>
          </a:p>
          <a:p>
            <a:pPr lvl="1" algn="l" rtl="0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parathyroid hormone regulating calcium levels.</a:t>
            </a:r>
            <a:endParaRPr lang="en-US" altLang="en-US" sz="2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l" rtl="0">
              <a:buNone/>
            </a:pPr>
            <a:r>
              <a:rPr lang="en-US" sz="220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 pitchFamily="34" charset="0"/>
              </a:rPr>
              <a:t>-</a:t>
            </a:r>
            <a:r>
              <a:rPr lang="en-US" sz="2200" dirty="0">
                <a:solidFill>
                  <a:srgbClr val="00B05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Response slower than nervous system</a:t>
            </a:r>
            <a:endParaRPr lang="ar-SA" sz="1800" dirty="0">
              <a:solidFill>
                <a:srgbClr val="00B050"/>
              </a:solidFill>
              <a:latin typeface="Bodoni MT Black" panose="02070A03080606020203" pitchFamily="18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483341-53D8-4687-AE15-05532F0D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/>
          </a:bodyPr>
          <a:lstStyle/>
          <a:p>
            <a:r>
              <a:rPr lang="en-US" altLang="ar-SA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of Homeostasis</a:t>
            </a:r>
            <a:endParaRPr lang="ar-SA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172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F6BF7B13-705F-404C-B9F9-9EEDF28B4F8F}"/>
              </a:ext>
            </a:extLst>
          </p:cNvPr>
          <p:cNvSpPr/>
          <p:nvPr/>
        </p:nvSpPr>
        <p:spPr>
          <a:xfrm>
            <a:off x="2987802" y="1742185"/>
            <a:ext cx="3456431" cy="3096387"/>
          </a:xfrm>
          <a:custGeom>
            <a:avLst/>
            <a:gdLst>
              <a:gd name="connsiteX0" fmla="*/ 0 w 3456431"/>
              <a:gd name="connsiteY0" fmla="*/ 1548129 h 3096387"/>
              <a:gd name="connsiteX1" fmla="*/ 1728216 w 3456431"/>
              <a:gd name="connsiteY1" fmla="*/ 0 h 3096387"/>
              <a:gd name="connsiteX2" fmla="*/ 3456432 w 3456431"/>
              <a:gd name="connsiteY2" fmla="*/ 1548129 h 3096387"/>
              <a:gd name="connsiteX3" fmla="*/ 1728216 w 3456431"/>
              <a:gd name="connsiteY3" fmla="*/ 3096387 h 3096387"/>
              <a:gd name="connsiteX4" fmla="*/ 0 w 3456431"/>
              <a:gd name="connsiteY4" fmla="*/ 1548129 h 3096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6431" h="3096387">
                <a:moveTo>
                  <a:pt x="0" y="1548129"/>
                </a:moveTo>
                <a:cubicBezTo>
                  <a:pt x="0" y="693166"/>
                  <a:pt x="773811" y="0"/>
                  <a:pt x="1728216" y="0"/>
                </a:cubicBezTo>
                <a:cubicBezTo>
                  <a:pt x="2682748" y="0"/>
                  <a:pt x="3456432" y="693166"/>
                  <a:pt x="3456432" y="1548129"/>
                </a:cubicBezTo>
                <a:cubicBezTo>
                  <a:pt x="3456432" y="2403221"/>
                  <a:pt x="2682748" y="3096387"/>
                  <a:pt x="1728216" y="3096387"/>
                </a:cubicBezTo>
                <a:cubicBezTo>
                  <a:pt x="773811" y="3096387"/>
                  <a:pt x="0" y="2403221"/>
                  <a:pt x="0" y="1548129"/>
                </a:cubicBezTo>
              </a:path>
            </a:pathLst>
          </a:custGeom>
          <a:solidFill>
            <a:srgbClr val="D6EBF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E0A043-11BB-486E-A045-6DD76ABE8DFA}"/>
              </a:ext>
            </a:extLst>
          </p:cNvPr>
          <p:cNvSpPr/>
          <p:nvPr/>
        </p:nvSpPr>
        <p:spPr>
          <a:xfrm>
            <a:off x="4174109" y="4976876"/>
            <a:ext cx="179069" cy="173735"/>
          </a:xfrm>
          <a:custGeom>
            <a:avLst/>
            <a:gdLst>
              <a:gd name="connsiteX0" fmla="*/ 177926 w 179069"/>
              <a:gd name="connsiteY0" fmla="*/ 83565 h 173735"/>
              <a:gd name="connsiteX1" fmla="*/ 179069 w 179069"/>
              <a:gd name="connsiteY1" fmla="*/ 85344 h 173735"/>
              <a:gd name="connsiteX2" fmla="*/ 178815 w 179069"/>
              <a:gd name="connsiteY2" fmla="*/ 88138 h 173735"/>
              <a:gd name="connsiteX3" fmla="*/ 176783 w 179069"/>
              <a:gd name="connsiteY3" fmla="*/ 92202 h 173735"/>
              <a:gd name="connsiteX4" fmla="*/ 172846 w 179069"/>
              <a:gd name="connsiteY4" fmla="*/ 98044 h 173735"/>
              <a:gd name="connsiteX5" fmla="*/ 168147 w 179069"/>
              <a:gd name="connsiteY5" fmla="*/ 103504 h 173735"/>
              <a:gd name="connsiteX6" fmla="*/ 164719 w 179069"/>
              <a:gd name="connsiteY6" fmla="*/ 106552 h 173735"/>
              <a:gd name="connsiteX7" fmla="*/ 162178 w 179069"/>
              <a:gd name="connsiteY7" fmla="*/ 107569 h 173735"/>
              <a:gd name="connsiteX8" fmla="*/ 160146 w 179069"/>
              <a:gd name="connsiteY8" fmla="*/ 106807 h 173735"/>
              <a:gd name="connsiteX9" fmla="*/ 113791 w 179069"/>
              <a:gd name="connsiteY9" fmla="*/ 71373 h 173735"/>
              <a:gd name="connsiteX10" fmla="*/ 80898 w 179069"/>
              <a:gd name="connsiteY10" fmla="*/ 114300 h 173735"/>
              <a:gd name="connsiteX11" fmla="*/ 127253 w 179069"/>
              <a:gd name="connsiteY11" fmla="*/ 149733 h 173735"/>
              <a:gd name="connsiteX12" fmla="*/ 128523 w 179069"/>
              <a:gd name="connsiteY12" fmla="*/ 151510 h 173735"/>
              <a:gd name="connsiteX13" fmla="*/ 128142 w 179069"/>
              <a:gd name="connsiteY13" fmla="*/ 154304 h 173735"/>
              <a:gd name="connsiteX14" fmla="*/ 126237 w 179069"/>
              <a:gd name="connsiteY14" fmla="*/ 158369 h 173735"/>
              <a:gd name="connsiteX15" fmla="*/ 122173 w 179069"/>
              <a:gd name="connsiteY15" fmla="*/ 164210 h 173735"/>
              <a:gd name="connsiteX16" fmla="*/ 117601 w 179069"/>
              <a:gd name="connsiteY16" fmla="*/ 169671 h 173735"/>
              <a:gd name="connsiteX17" fmla="*/ 114045 w 179069"/>
              <a:gd name="connsiteY17" fmla="*/ 172720 h 173735"/>
              <a:gd name="connsiteX18" fmla="*/ 111505 w 179069"/>
              <a:gd name="connsiteY18" fmla="*/ 173735 h 173735"/>
              <a:gd name="connsiteX19" fmla="*/ 109473 w 179069"/>
              <a:gd name="connsiteY19" fmla="*/ 173101 h 173735"/>
              <a:gd name="connsiteX20" fmla="*/ 1142 w 179069"/>
              <a:gd name="connsiteY20" fmla="*/ 90170 h 173735"/>
              <a:gd name="connsiteX21" fmla="*/ 0 w 179069"/>
              <a:gd name="connsiteY21" fmla="*/ 88391 h 173735"/>
              <a:gd name="connsiteX22" fmla="*/ 253 w 179069"/>
              <a:gd name="connsiteY22" fmla="*/ 85597 h 173735"/>
              <a:gd name="connsiteX23" fmla="*/ 2285 w 179069"/>
              <a:gd name="connsiteY23" fmla="*/ 81407 h 173735"/>
              <a:gd name="connsiteX24" fmla="*/ 6350 w 179069"/>
              <a:gd name="connsiteY24" fmla="*/ 75691 h 173735"/>
              <a:gd name="connsiteX25" fmla="*/ 10921 w 179069"/>
              <a:gd name="connsiteY25" fmla="*/ 70103 h 173735"/>
              <a:gd name="connsiteX26" fmla="*/ 14350 w 179069"/>
              <a:gd name="connsiteY26" fmla="*/ 67183 h 173735"/>
              <a:gd name="connsiteX27" fmla="*/ 17017 w 179069"/>
              <a:gd name="connsiteY27" fmla="*/ 66166 h 173735"/>
              <a:gd name="connsiteX28" fmla="*/ 18922 w 179069"/>
              <a:gd name="connsiteY28" fmla="*/ 66928 h 173735"/>
              <a:gd name="connsiteX29" fmla="*/ 61086 w 179069"/>
              <a:gd name="connsiteY29" fmla="*/ 99059 h 173735"/>
              <a:gd name="connsiteX30" fmla="*/ 93852 w 179069"/>
              <a:gd name="connsiteY30" fmla="*/ 56133 h 173735"/>
              <a:gd name="connsiteX31" fmla="*/ 51815 w 179069"/>
              <a:gd name="connsiteY31" fmla="*/ 24002 h 173735"/>
              <a:gd name="connsiteX32" fmla="*/ 50672 w 179069"/>
              <a:gd name="connsiteY32" fmla="*/ 22225 h 173735"/>
              <a:gd name="connsiteX33" fmla="*/ 50926 w 179069"/>
              <a:gd name="connsiteY33" fmla="*/ 19430 h 173735"/>
              <a:gd name="connsiteX34" fmla="*/ 52958 w 179069"/>
              <a:gd name="connsiteY34" fmla="*/ 15366 h 173735"/>
              <a:gd name="connsiteX35" fmla="*/ 57022 w 179069"/>
              <a:gd name="connsiteY35" fmla="*/ 9397 h 173735"/>
              <a:gd name="connsiteX36" fmla="*/ 61594 w 179069"/>
              <a:gd name="connsiteY36" fmla="*/ 4064 h 173735"/>
              <a:gd name="connsiteX37" fmla="*/ 65023 w 179069"/>
              <a:gd name="connsiteY37" fmla="*/ 1015 h 173735"/>
              <a:gd name="connsiteX38" fmla="*/ 67563 w 179069"/>
              <a:gd name="connsiteY38" fmla="*/ 0 h 173735"/>
              <a:gd name="connsiteX39" fmla="*/ 69595 w 179069"/>
              <a:gd name="connsiteY39" fmla="*/ 634 h 173735"/>
              <a:gd name="connsiteX40" fmla="*/ 177926 w 179069"/>
              <a:gd name="connsiteY40" fmla="*/ 83565 h 173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</a:cxnLst>
            <a:rect l="l" t="t" r="r" b="b"/>
            <a:pathLst>
              <a:path w="179069" h="173735">
                <a:moveTo>
                  <a:pt x="177926" y="83565"/>
                </a:moveTo>
                <a:cubicBezTo>
                  <a:pt x="178561" y="84073"/>
                  <a:pt x="178942" y="84582"/>
                  <a:pt x="179069" y="85344"/>
                </a:cubicBezTo>
                <a:cubicBezTo>
                  <a:pt x="179323" y="86105"/>
                  <a:pt x="179196" y="86995"/>
                  <a:pt x="178815" y="88138"/>
                </a:cubicBezTo>
                <a:cubicBezTo>
                  <a:pt x="178434" y="89280"/>
                  <a:pt x="177800" y="90677"/>
                  <a:pt x="176783" y="92202"/>
                </a:cubicBezTo>
                <a:cubicBezTo>
                  <a:pt x="175894" y="93852"/>
                  <a:pt x="174497" y="95758"/>
                  <a:pt x="172846" y="98044"/>
                </a:cubicBezTo>
                <a:cubicBezTo>
                  <a:pt x="171069" y="100329"/>
                  <a:pt x="169417" y="102108"/>
                  <a:pt x="168147" y="103504"/>
                </a:cubicBezTo>
                <a:cubicBezTo>
                  <a:pt x="166877" y="104902"/>
                  <a:pt x="165734" y="105917"/>
                  <a:pt x="164719" y="106552"/>
                </a:cubicBezTo>
                <a:cubicBezTo>
                  <a:pt x="163829" y="107188"/>
                  <a:pt x="162940" y="107441"/>
                  <a:pt x="162178" y="107569"/>
                </a:cubicBezTo>
                <a:cubicBezTo>
                  <a:pt x="161416" y="107569"/>
                  <a:pt x="160654" y="107314"/>
                  <a:pt x="160146" y="106807"/>
                </a:cubicBezTo>
                <a:lnTo>
                  <a:pt x="113791" y="71373"/>
                </a:lnTo>
                <a:lnTo>
                  <a:pt x="80898" y="114300"/>
                </a:lnTo>
                <a:lnTo>
                  <a:pt x="127253" y="149733"/>
                </a:lnTo>
                <a:cubicBezTo>
                  <a:pt x="127888" y="150240"/>
                  <a:pt x="128269" y="150748"/>
                  <a:pt x="128523" y="151510"/>
                </a:cubicBezTo>
                <a:cubicBezTo>
                  <a:pt x="128650" y="152272"/>
                  <a:pt x="128523" y="153161"/>
                  <a:pt x="128142" y="154304"/>
                </a:cubicBezTo>
                <a:cubicBezTo>
                  <a:pt x="127761" y="155320"/>
                  <a:pt x="127126" y="156717"/>
                  <a:pt x="126237" y="158369"/>
                </a:cubicBezTo>
                <a:cubicBezTo>
                  <a:pt x="125221" y="160020"/>
                  <a:pt x="123825" y="161925"/>
                  <a:pt x="122173" y="164210"/>
                </a:cubicBezTo>
                <a:cubicBezTo>
                  <a:pt x="120395" y="166496"/>
                  <a:pt x="118871" y="168275"/>
                  <a:pt x="117601" y="169671"/>
                </a:cubicBezTo>
                <a:cubicBezTo>
                  <a:pt x="116204" y="171069"/>
                  <a:pt x="115061" y="172084"/>
                  <a:pt x="114045" y="172720"/>
                </a:cubicBezTo>
                <a:cubicBezTo>
                  <a:pt x="113156" y="173354"/>
                  <a:pt x="112267" y="173735"/>
                  <a:pt x="111505" y="173735"/>
                </a:cubicBezTo>
                <a:cubicBezTo>
                  <a:pt x="110744" y="173735"/>
                  <a:pt x="109981" y="173482"/>
                  <a:pt x="109473" y="173101"/>
                </a:cubicBezTo>
                <a:lnTo>
                  <a:pt x="1142" y="90170"/>
                </a:lnTo>
                <a:cubicBezTo>
                  <a:pt x="507" y="89789"/>
                  <a:pt x="126" y="89153"/>
                  <a:pt x="0" y="88391"/>
                </a:cubicBezTo>
                <a:cubicBezTo>
                  <a:pt x="-254" y="87629"/>
                  <a:pt x="-127" y="86740"/>
                  <a:pt x="253" y="85597"/>
                </a:cubicBezTo>
                <a:cubicBezTo>
                  <a:pt x="634" y="84454"/>
                  <a:pt x="1396" y="83058"/>
                  <a:pt x="2285" y="81407"/>
                </a:cubicBezTo>
                <a:cubicBezTo>
                  <a:pt x="3301" y="79755"/>
                  <a:pt x="4571" y="77851"/>
                  <a:pt x="6350" y="75691"/>
                </a:cubicBezTo>
                <a:cubicBezTo>
                  <a:pt x="8127" y="73278"/>
                  <a:pt x="9651" y="71501"/>
                  <a:pt x="10921" y="70103"/>
                </a:cubicBezTo>
                <a:cubicBezTo>
                  <a:pt x="12319" y="68833"/>
                  <a:pt x="13461" y="67817"/>
                  <a:pt x="14350" y="67183"/>
                </a:cubicBezTo>
                <a:cubicBezTo>
                  <a:pt x="15366" y="66547"/>
                  <a:pt x="16255" y="66166"/>
                  <a:pt x="17017" y="66166"/>
                </a:cubicBezTo>
                <a:cubicBezTo>
                  <a:pt x="17652" y="66166"/>
                  <a:pt x="18414" y="66420"/>
                  <a:pt x="18922" y="66928"/>
                </a:cubicBezTo>
                <a:lnTo>
                  <a:pt x="61086" y="99059"/>
                </a:lnTo>
                <a:lnTo>
                  <a:pt x="93852" y="56133"/>
                </a:lnTo>
                <a:lnTo>
                  <a:pt x="51815" y="24002"/>
                </a:lnTo>
                <a:cubicBezTo>
                  <a:pt x="51180" y="23495"/>
                  <a:pt x="50800" y="22859"/>
                  <a:pt x="50672" y="22225"/>
                </a:cubicBezTo>
                <a:cubicBezTo>
                  <a:pt x="50419" y="21463"/>
                  <a:pt x="50545" y="20446"/>
                  <a:pt x="50926" y="19430"/>
                </a:cubicBezTo>
                <a:cubicBezTo>
                  <a:pt x="51307" y="18288"/>
                  <a:pt x="51942" y="17017"/>
                  <a:pt x="52958" y="15366"/>
                </a:cubicBezTo>
                <a:cubicBezTo>
                  <a:pt x="53847" y="13715"/>
                  <a:pt x="55244" y="11683"/>
                  <a:pt x="57022" y="9397"/>
                </a:cubicBezTo>
                <a:cubicBezTo>
                  <a:pt x="58800" y="7111"/>
                  <a:pt x="60325" y="5333"/>
                  <a:pt x="61594" y="4064"/>
                </a:cubicBezTo>
                <a:cubicBezTo>
                  <a:pt x="62864" y="2666"/>
                  <a:pt x="64007" y="1651"/>
                  <a:pt x="65023" y="1015"/>
                </a:cubicBezTo>
                <a:cubicBezTo>
                  <a:pt x="65912" y="380"/>
                  <a:pt x="66801" y="0"/>
                  <a:pt x="67563" y="0"/>
                </a:cubicBezTo>
                <a:cubicBezTo>
                  <a:pt x="68325" y="0"/>
                  <a:pt x="69087" y="253"/>
                  <a:pt x="69595" y="634"/>
                </a:cubicBezTo>
                <a:lnTo>
                  <a:pt x="177926" y="83565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1968CA2-9A45-4FF3-B319-13F2A2904B51}"/>
              </a:ext>
            </a:extLst>
          </p:cNvPr>
          <p:cNvSpPr/>
          <p:nvPr/>
        </p:nvSpPr>
        <p:spPr>
          <a:xfrm>
            <a:off x="4300220" y="4947158"/>
            <a:ext cx="106807" cy="95503"/>
          </a:xfrm>
          <a:custGeom>
            <a:avLst/>
            <a:gdLst>
              <a:gd name="connsiteX0" fmla="*/ 101853 w 106807"/>
              <a:gd name="connsiteY0" fmla="*/ 41401 h 95503"/>
              <a:gd name="connsiteX1" fmla="*/ 104647 w 106807"/>
              <a:gd name="connsiteY1" fmla="*/ 43814 h 95503"/>
              <a:gd name="connsiteX2" fmla="*/ 106298 w 106807"/>
              <a:gd name="connsiteY2" fmla="*/ 45846 h 95503"/>
              <a:gd name="connsiteX3" fmla="*/ 106807 w 106807"/>
              <a:gd name="connsiteY3" fmla="*/ 47370 h 95503"/>
              <a:gd name="connsiteX4" fmla="*/ 106298 w 106807"/>
              <a:gd name="connsiteY4" fmla="*/ 48640 h 95503"/>
              <a:gd name="connsiteX5" fmla="*/ 72644 w 106807"/>
              <a:gd name="connsiteY5" fmla="*/ 92709 h 95503"/>
              <a:gd name="connsiteX6" fmla="*/ 70739 w 106807"/>
              <a:gd name="connsiteY6" fmla="*/ 94741 h 95503"/>
              <a:gd name="connsiteX7" fmla="*/ 68579 w 106807"/>
              <a:gd name="connsiteY7" fmla="*/ 95503 h 95503"/>
              <a:gd name="connsiteX8" fmla="*/ 66039 w 106807"/>
              <a:gd name="connsiteY8" fmla="*/ 94869 h 95503"/>
              <a:gd name="connsiteX9" fmla="*/ 62483 w 106807"/>
              <a:gd name="connsiteY9" fmla="*/ 92582 h 95503"/>
              <a:gd name="connsiteX10" fmla="*/ 59182 w 106807"/>
              <a:gd name="connsiteY10" fmla="*/ 89915 h 95503"/>
              <a:gd name="connsiteX11" fmla="*/ 57276 w 106807"/>
              <a:gd name="connsiteY11" fmla="*/ 87376 h 95503"/>
              <a:gd name="connsiteX12" fmla="*/ 56007 w 106807"/>
              <a:gd name="connsiteY12" fmla="*/ 84454 h 95503"/>
              <a:gd name="connsiteX13" fmla="*/ 55245 w 106807"/>
              <a:gd name="connsiteY13" fmla="*/ 80771 h 95503"/>
              <a:gd name="connsiteX14" fmla="*/ 51180 w 106807"/>
              <a:gd name="connsiteY14" fmla="*/ 56769 h 95503"/>
              <a:gd name="connsiteX15" fmla="*/ 48514 w 106807"/>
              <a:gd name="connsiteY15" fmla="*/ 44576 h 95503"/>
              <a:gd name="connsiteX16" fmla="*/ 45211 w 106807"/>
              <a:gd name="connsiteY16" fmla="*/ 36067 h 95503"/>
              <a:gd name="connsiteX17" fmla="*/ 41528 w 106807"/>
              <a:gd name="connsiteY17" fmla="*/ 30226 h 95503"/>
              <a:gd name="connsiteX18" fmla="*/ 37338 w 106807"/>
              <a:gd name="connsiteY18" fmla="*/ 26288 h 95503"/>
              <a:gd name="connsiteX19" fmla="*/ 33146 w 106807"/>
              <a:gd name="connsiteY19" fmla="*/ 24129 h 95503"/>
              <a:gd name="connsiteX20" fmla="*/ 28701 w 106807"/>
              <a:gd name="connsiteY20" fmla="*/ 23621 h 95503"/>
              <a:gd name="connsiteX21" fmla="*/ 24383 w 106807"/>
              <a:gd name="connsiteY21" fmla="*/ 25019 h 95503"/>
              <a:gd name="connsiteX22" fmla="*/ 20320 w 106807"/>
              <a:gd name="connsiteY22" fmla="*/ 28828 h 95503"/>
              <a:gd name="connsiteX23" fmla="*/ 16509 w 106807"/>
              <a:gd name="connsiteY23" fmla="*/ 35686 h 95503"/>
              <a:gd name="connsiteX24" fmla="*/ 14858 w 106807"/>
              <a:gd name="connsiteY24" fmla="*/ 41909 h 95503"/>
              <a:gd name="connsiteX25" fmla="*/ 14223 w 106807"/>
              <a:gd name="connsiteY25" fmla="*/ 46863 h 95503"/>
              <a:gd name="connsiteX26" fmla="*/ 13589 w 106807"/>
              <a:gd name="connsiteY26" fmla="*/ 49657 h 95503"/>
              <a:gd name="connsiteX27" fmla="*/ 12572 w 106807"/>
              <a:gd name="connsiteY27" fmla="*/ 50291 h 95503"/>
              <a:gd name="connsiteX28" fmla="*/ 10795 w 106807"/>
              <a:gd name="connsiteY28" fmla="*/ 50038 h 95503"/>
              <a:gd name="connsiteX29" fmla="*/ 8382 w 106807"/>
              <a:gd name="connsiteY29" fmla="*/ 48767 h 95503"/>
              <a:gd name="connsiteX30" fmla="*/ 4826 w 106807"/>
              <a:gd name="connsiteY30" fmla="*/ 46227 h 95503"/>
              <a:gd name="connsiteX31" fmla="*/ 2666 w 106807"/>
              <a:gd name="connsiteY31" fmla="*/ 44450 h 95503"/>
              <a:gd name="connsiteX32" fmla="*/ 1270 w 106807"/>
              <a:gd name="connsiteY32" fmla="*/ 42926 h 95503"/>
              <a:gd name="connsiteX33" fmla="*/ 380 w 106807"/>
              <a:gd name="connsiteY33" fmla="*/ 41528 h 95503"/>
              <a:gd name="connsiteX34" fmla="*/ 0 w 106807"/>
              <a:gd name="connsiteY34" fmla="*/ 39623 h 95503"/>
              <a:gd name="connsiteX35" fmla="*/ 253 w 106807"/>
              <a:gd name="connsiteY35" fmla="*/ 35559 h 95503"/>
              <a:gd name="connsiteX36" fmla="*/ 1904 w 106807"/>
              <a:gd name="connsiteY36" fmla="*/ 28955 h 95503"/>
              <a:gd name="connsiteX37" fmla="*/ 5079 w 106807"/>
              <a:gd name="connsiteY37" fmla="*/ 21335 h 95503"/>
              <a:gd name="connsiteX38" fmla="*/ 9905 w 106807"/>
              <a:gd name="connsiteY38" fmla="*/ 13461 h 95503"/>
              <a:gd name="connsiteX39" fmla="*/ 19303 w 106807"/>
              <a:gd name="connsiteY39" fmla="*/ 4190 h 95503"/>
              <a:gd name="connsiteX40" fmla="*/ 29209 w 106807"/>
              <a:gd name="connsiteY40" fmla="*/ 0 h 95503"/>
              <a:gd name="connsiteX41" fmla="*/ 38989 w 106807"/>
              <a:gd name="connsiteY41" fmla="*/ 507 h 95503"/>
              <a:gd name="connsiteX42" fmla="*/ 48005 w 106807"/>
              <a:gd name="connsiteY42" fmla="*/ 5079 h 95503"/>
              <a:gd name="connsiteX43" fmla="*/ 54864 w 106807"/>
              <a:gd name="connsiteY43" fmla="*/ 11429 h 95503"/>
              <a:gd name="connsiteX44" fmla="*/ 60325 w 106807"/>
              <a:gd name="connsiteY44" fmla="*/ 20320 h 95503"/>
              <a:gd name="connsiteX45" fmla="*/ 64770 w 106807"/>
              <a:gd name="connsiteY45" fmla="*/ 33654 h 95503"/>
              <a:gd name="connsiteX46" fmla="*/ 68198 w 106807"/>
              <a:gd name="connsiteY46" fmla="*/ 53466 h 95503"/>
              <a:gd name="connsiteX47" fmla="*/ 70484 w 106807"/>
              <a:gd name="connsiteY47" fmla="*/ 69469 h 95503"/>
              <a:gd name="connsiteX48" fmla="*/ 93598 w 106807"/>
              <a:gd name="connsiteY48" fmla="*/ 39242 h 95503"/>
              <a:gd name="connsiteX49" fmla="*/ 94741 w 106807"/>
              <a:gd name="connsiteY49" fmla="*/ 38480 h 95503"/>
              <a:gd name="connsiteX50" fmla="*/ 96520 w 106807"/>
              <a:gd name="connsiteY50" fmla="*/ 38480 h 95503"/>
              <a:gd name="connsiteX51" fmla="*/ 98805 w 106807"/>
              <a:gd name="connsiteY51" fmla="*/ 39370 h 95503"/>
              <a:gd name="connsiteX52" fmla="*/ 101853 w 106807"/>
              <a:gd name="connsiteY52" fmla="*/ 41401 h 955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</a:cxnLst>
            <a:rect l="l" t="t" r="r" b="b"/>
            <a:pathLst>
              <a:path w="106807" h="95503">
                <a:moveTo>
                  <a:pt x="101853" y="41401"/>
                </a:moveTo>
                <a:cubicBezTo>
                  <a:pt x="102996" y="42290"/>
                  <a:pt x="103885" y="43052"/>
                  <a:pt x="104647" y="43814"/>
                </a:cubicBezTo>
                <a:cubicBezTo>
                  <a:pt x="105409" y="44576"/>
                  <a:pt x="105917" y="45211"/>
                  <a:pt x="106298" y="45846"/>
                </a:cubicBezTo>
                <a:cubicBezTo>
                  <a:pt x="106679" y="46354"/>
                  <a:pt x="106807" y="46863"/>
                  <a:pt x="106807" y="47370"/>
                </a:cubicBezTo>
                <a:cubicBezTo>
                  <a:pt x="106807" y="47878"/>
                  <a:pt x="106679" y="48259"/>
                  <a:pt x="106298" y="48640"/>
                </a:cubicBezTo>
                <a:lnTo>
                  <a:pt x="72644" y="92709"/>
                </a:lnTo>
                <a:cubicBezTo>
                  <a:pt x="72008" y="93471"/>
                  <a:pt x="71373" y="94233"/>
                  <a:pt x="70739" y="94741"/>
                </a:cubicBezTo>
                <a:cubicBezTo>
                  <a:pt x="70103" y="95250"/>
                  <a:pt x="69341" y="95503"/>
                  <a:pt x="68579" y="95503"/>
                </a:cubicBezTo>
                <a:cubicBezTo>
                  <a:pt x="67817" y="95630"/>
                  <a:pt x="67055" y="95376"/>
                  <a:pt x="66039" y="94869"/>
                </a:cubicBezTo>
                <a:cubicBezTo>
                  <a:pt x="65023" y="94360"/>
                  <a:pt x="63753" y="93598"/>
                  <a:pt x="62483" y="92582"/>
                </a:cubicBezTo>
                <a:cubicBezTo>
                  <a:pt x="61086" y="91566"/>
                  <a:pt x="60070" y="90677"/>
                  <a:pt x="59182" y="89915"/>
                </a:cubicBezTo>
                <a:cubicBezTo>
                  <a:pt x="58420" y="89026"/>
                  <a:pt x="57784" y="88138"/>
                  <a:pt x="57276" y="87376"/>
                </a:cubicBezTo>
                <a:cubicBezTo>
                  <a:pt x="56769" y="86486"/>
                  <a:pt x="56388" y="85470"/>
                  <a:pt x="56007" y="84454"/>
                </a:cubicBezTo>
                <a:cubicBezTo>
                  <a:pt x="55752" y="83438"/>
                  <a:pt x="55498" y="82295"/>
                  <a:pt x="55245" y="80771"/>
                </a:cubicBezTo>
                <a:lnTo>
                  <a:pt x="51180" y="56769"/>
                </a:lnTo>
                <a:cubicBezTo>
                  <a:pt x="50419" y="51942"/>
                  <a:pt x="49529" y="47878"/>
                  <a:pt x="48514" y="44576"/>
                </a:cubicBezTo>
                <a:cubicBezTo>
                  <a:pt x="47497" y="41275"/>
                  <a:pt x="46354" y="38353"/>
                  <a:pt x="45211" y="36067"/>
                </a:cubicBezTo>
                <a:cubicBezTo>
                  <a:pt x="44069" y="33654"/>
                  <a:pt x="42798" y="31750"/>
                  <a:pt x="41528" y="30226"/>
                </a:cubicBezTo>
                <a:cubicBezTo>
                  <a:pt x="40132" y="28701"/>
                  <a:pt x="38734" y="27432"/>
                  <a:pt x="37338" y="26288"/>
                </a:cubicBezTo>
                <a:cubicBezTo>
                  <a:pt x="36067" y="25272"/>
                  <a:pt x="34670" y="24510"/>
                  <a:pt x="33146" y="24129"/>
                </a:cubicBezTo>
                <a:cubicBezTo>
                  <a:pt x="31750" y="23621"/>
                  <a:pt x="30226" y="23495"/>
                  <a:pt x="28701" y="23621"/>
                </a:cubicBezTo>
                <a:cubicBezTo>
                  <a:pt x="27304" y="23748"/>
                  <a:pt x="25780" y="24257"/>
                  <a:pt x="24383" y="25019"/>
                </a:cubicBezTo>
                <a:cubicBezTo>
                  <a:pt x="22986" y="25907"/>
                  <a:pt x="21589" y="27177"/>
                  <a:pt x="20320" y="28828"/>
                </a:cubicBezTo>
                <a:cubicBezTo>
                  <a:pt x="18541" y="31114"/>
                  <a:pt x="17271" y="33401"/>
                  <a:pt x="16509" y="35686"/>
                </a:cubicBezTo>
                <a:cubicBezTo>
                  <a:pt x="15747" y="37845"/>
                  <a:pt x="15239" y="40004"/>
                  <a:pt x="14858" y="41909"/>
                </a:cubicBezTo>
                <a:cubicBezTo>
                  <a:pt x="14604" y="43814"/>
                  <a:pt x="14351" y="45465"/>
                  <a:pt x="14223" y="46863"/>
                </a:cubicBezTo>
                <a:cubicBezTo>
                  <a:pt x="14223" y="48259"/>
                  <a:pt x="13970" y="49148"/>
                  <a:pt x="13589" y="49657"/>
                </a:cubicBezTo>
                <a:cubicBezTo>
                  <a:pt x="13334" y="50038"/>
                  <a:pt x="12953" y="50291"/>
                  <a:pt x="12572" y="50291"/>
                </a:cubicBezTo>
                <a:cubicBezTo>
                  <a:pt x="12064" y="50419"/>
                  <a:pt x="11557" y="50291"/>
                  <a:pt x="10795" y="50038"/>
                </a:cubicBezTo>
                <a:cubicBezTo>
                  <a:pt x="10159" y="49783"/>
                  <a:pt x="9397" y="49276"/>
                  <a:pt x="8382" y="48767"/>
                </a:cubicBezTo>
                <a:cubicBezTo>
                  <a:pt x="7365" y="48132"/>
                  <a:pt x="6222" y="47244"/>
                  <a:pt x="4826" y="46227"/>
                </a:cubicBezTo>
                <a:cubicBezTo>
                  <a:pt x="3936" y="45592"/>
                  <a:pt x="3175" y="44957"/>
                  <a:pt x="2666" y="44450"/>
                </a:cubicBezTo>
                <a:cubicBezTo>
                  <a:pt x="2032" y="43941"/>
                  <a:pt x="1651" y="43433"/>
                  <a:pt x="1270" y="42926"/>
                </a:cubicBezTo>
                <a:cubicBezTo>
                  <a:pt x="889" y="42545"/>
                  <a:pt x="634" y="42036"/>
                  <a:pt x="380" y="41528"/>
                </a:cubicBezTo>
                <a:cubicBezTo>
                  <a:pt x="253" y="41147"/>
                  <a:pt x="126" y="40513"/>
                  <a:pt x="0" y="39623"/>
                </a:cubicBezTo>
                <a:cubicBezTo>
                  <a:pt x="-127" y="38734"/>
                  <a:pt x="0" y="37338"/>
                  <a:pt x="253" y="35559"/>
                </a:cubicBezTo>
                <a:cubicBezTo>
                  <a:pt x="508" y="33654"/>
                  <a:pt x="1142" y="31495"/>
                  <a:pt x="1904" y="28955"/>
                </a:cubicBezTo>
                <a:cubicBezTo>
                  <a:pt x="2666" y="26542"/>
                  <a:pt x="3683" y="24002"/>
                  <a:pt x="5079" y="21335"/>
                </a:cubicBezTo>
                <a:cubicBezTo>
                  <a:pt x="6350" y="18669"/>
                  <a:pt x="8001" y="16001"/>
                  <a:pt x="9905" y="13461"/>
                </a:cubicBezTo>
                <a:cubicBezTo>
                  <a:pt x="12953" y="9525"/>
                  <a:pt x="16128" y="6350"/>
                  <a:pt x="19303" y="4190"/>
                </a:cubicBezTo>
                <a:cubicBezTo>
                  <a:pt x="22605" y="2032"/>
                  <a:pt x="25908" y="634"/>
                  <a:pt x="29209" y="0"/>
                </a:cubicBezTo>
                <a:cubicBezTo>
                  <a:pt x="32511" y="-635"/>
                  <a:pt x="35814" y="-380"/>
                  <a:pt x="38989" y="507"/>
                </a:cubicBezTo>
                <a:cubicBezTo>
                  <a:pt x="42164" y="1396"/>
                  <a:pt x="45211" y="2920"/>
                  <a:pt x="48005" y="5079"/>
                </a:cubicBezTo>
                <a:cubicBezTo>
                  <a:pt x="50545" y="6984"/>
                  <a:pt x="52832" y="9144"/>
                  <a:pt x="54864" y="11429"/>
                </a:cubicBezTo>
                <a:cubicBezTo>
                  <a:pt x="56895" y="13715"/>
                  <a:pt x="58673" y="16763"/>
                  <a:pt x="60325" y="20320"/>
                </a:cubicBezTo>
                <a:cubicBezTo>
                  <a:pt x="61976" y="24002"/>
                  <a:pt x="63372" y="28447"/>
                  <a:pt x="64770" y="33654"/>
                </a:cubicBezTo>
                <a:cubicBezTo>
                  <a:pt x="66039" y="38988"/>
                  <a:pt x="67183" y="45592"/>
                  <a:pt x="68198" y="53466"/>
                </a:cubicBezTo>
                <a:lnTo>
                  <a:pt x="70484" y="69469"/>
                </a:lnTo>
                <a:lnTo>
                  <a:pt x="93598" y="39242"/>
                </a:lnTo>
                <a:cubicBezTo>
                  <a:pt x="93852" y="38861"/>
                  <a:pt x="94233" y="38607"/>
                  <a:pt x="94741" y="38480"/>
                </a:cubicBezTo>
                <a:cubicBezTo>
                  <a:pt x="95250" y="38353"/>
                  <a:pt x="95884" y="38353"/>
                  <a:pt x="96520" y="38480"/>
                </a:cubicBezTo>
                <a:cubicBezTo>
                  <a:pt x="97154" y="38607"/>
                  <a:pt x="97916" y="38861"/>
                  <a:pt x="98805" y="39370"/>
                </a:cubicBezTo>
                <a:cubicBezTo>
                  <a:pt x="99695" y="39877"/>
                  <a:pt x="100710" y="40639"/>
                  <a:pt x="101853" y="41401"/>
                </a:cubicBez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A2187D5E-2074-4DFB-9A3F-6C2EC9E60F29}"/>
              </a:ext>
            </a:extLst>
          </p:cNvPr>
          <p:cNvSpPr/>
          <p:nvPr/>
        </p:nvSpPr>
        <p:spPr>
          <a:xfrm>
            <a:off x="3334765" y="4438904"/>
            <a:ext cx="128397" cy="146684"/>
          </a:xfrm>
          <a:custGeom>
            <a:avLst/>
            <a:gdLst>
              <a:gd name="connsiteX0" fmla="*/ 54610 w 128397"/>
              <a:gd name="connsiteY0" fmla="*/ 4699 h 146684"/>
              <a:gd name="connsiteX1" fmla="*/ 59055 w 128397"/>
              <a:gd name="connsiteY1" fmla="*/ 8255 h 146684"/>
              <a:gd name="connsiteX2" fmla="*/ 61341 w 128397"/>
              <a:gd name="connsiteY2" fmla="*/ 11176 h 146684"/>
              <a:gd name="connsiteX3" fmla="*/ 62230 w 128397"/>
              <a:gd name="connsiteY3" fmla="*/ 13461 h 146684"/>
              <a:gd name="connsiteX4" fmla="*/ 61722 w 128397"/>
              <a:gd name="connsiteY4" fmla="*/ 15367 h 146684"/>
              <a:gd name="connsiteX5" fmla="*/ 33655 w 128397"/>
              <a:gd name="connsiteY5" fmla="*/ 53340 h 146684"/>
              <a:gd name="connsiteX6" fmla="*/ 64897 w 128397"/>
              <a:gd name="connsiteY6" fmla="*/ 76454 h 146684"/>
              <a:gd name="connsiteX7" fmla="*/ 91186 w 128397"/>
              <a:gd name="connsiteY7" fmla="*/ 40767 h 146684"/>
              <a:gd name="connsiteX8" fmla="*/ 92710 w 128397"/>
              <a:gd name="connsiteY8" fmla="*/ 39624 h 146684"/>
              <a:gd name="connsiteX9" fmla="*/ 94996 w 128397"/>
              <a:gd name="connsiteY9" fmla="*/ 39624 h 146684"/>
              <a:gd name="connsiteX10" fmla="*/ 98425 w 128397"/>
              <a:gd name="connsiteY10" fmla="*/ 41021 h 146684"/>
              <a:gd name="connsiteX11" fmla="*/ 103124 w 128397"/>
              <a:gd name="connsiteY11" fmla="*/ 44196 h 146684"/>
              <a:gd name="connsiteX12" fmla="*/ 107442 w 128397"/>
              <a:gd name="connsiteY12" fmla="*/ 47625 h 146684"/>
              <a:gd name="connsiteX13" fmla="*/ 109855 w 128397"/>
              <a:gd name="connsiteY13" fmla="*/ 50546 h 146684"/>
              <a:gd name="connsiteX14" fmla="*/ 110744 w 128397"/>
              <a:gd name="connsiteY14" fmla="*/ 52959 h 146684"/>
              <a:gd name="connsiteX15" fmla="*/ 110109 w 128397"/>
              <a:gd name="connsiteY15" fmla="*/ 54736 h 146684"/>
              <a:gd name="connsiteX16" fmla="*/ 83820 w 128397"/>
              <a:gd name="connsiteY16" fmla="*/ 90424 h 146684"/>
              <a:gd name="connsiteX17" fmla="*/ 127127 w 128397"/>
              <a:gd name="connsiteY17" fmla="*/ 122301 h 146684"/>
              <a:gd name="connsiteX18" fmla="*/ 128397 w 128397"/>
              <a:gd name="connsiteY18" fmla="*/ 124079 h 146684"/>
              <a:gd name="connsiteX19" fmla="*/ 128143 w 128397"/>
              <a:gd name="connsiteY19" fmla="*/ 127000 h 146684"/>
              <a:gd name="connsiteX20" fmla="*/ 126238 w 128397"/>
              <a:gd name="connsiteY20" fmla="*/ 131191 h 146684"/>
              <a:gd name="connsiteX21" fmla="*/ 122301 w 128397"/>
              <a:gd name="connsiteY21" fmla="*/ 137160 h 146684"/>
              <a:gd name="connsiteX22" fmla="*/ 117855 w 128397"/>
              <a:gd name="connsiteY22" fmla="*/ 142621 h 146684"/>
              <a:gd name="connsiteX23" fmla="*/ 114300 w 128397"/>
              <a:gd name="connsiteY23" fmla="*/ 145669 h 146684"/>
              <a:gd name="connsiteX24" fmla="*/ 111760 w 128397"/>
              <a:gd name="connsiteY24" fmla="*/ 146685 h 146684"/>
              <a:gd name="connsiteX25" fmla="*/ 109601 w 128397"/>
              <a:gd name="connsiteY25" fmla="*/ 146050 h 146684"/>
              <a:gd name="connsiteX26" fmla="*/ 4318 w 128397"/>
              <a:gd name="connsiteY26" fmla="*/ 68326 h 146684"/>
              <a:gd name="connsiteX27" fmla="*/ 0 w 128397"/>
              <a:gd name="connsiteY27" fmla="*/ 61976 h 146684"/>
              <a:gd name="connsiteX28" fmla="*/ 2032 w 128397"/>
              <a:gd name="connsiteY28" fmla="*/ 55753 h 146684"/>
              <a:gd name="connsiteX29" fmla="*/ 42418 w 128397"/>
              <a:gd name="connsiteY29" fmla="*/ 1016 h 146684"/>
              <a:gd name="connsiteX30" fmla="*/ 43942 w 128397"/>
              <a:gd name="connsiteY30" fmla="*/ 0 h 146684"/>
              <a:gd name="connsiteX31" fmla="*/ 46355 w 128397"/>
              <a:gd name="connsiteY31" fmla="*/ 127 h 146684"/>
              <a:gd name="connsiteX32" fmla="*/ 49911 w 128397"/>
              <a:gd name="connsiteY32" fmla="*/ 1524 h 146684"/>
              <a:gd name="connsiteX33" fmla="*/ 54610 w 128397"/>
              <a:gd name="connsiteY33" fmla="*/ 4699 h 146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</a:cxnLst>
            <a:rect l="l" t="t" r="r" b="b"/>
            <a:pathLst>
              <a:path w="128397" h="146684">
                <a:moveTo>
                  <a:pt x="54610" y="4699"/>
                </a:moveTo>
                <a:cubicBezTo>
                  <a:pt x="56388" y="6096"/>
                  <a:pt x="57912" y="7239"/>
                  <a:pt x="59055" y="8255"/>
                </a:cubicBezTo>
                <a:cubicBezTo>
                  <a:pt x="60071" y="9398"/>
                  <a:pt x="60960" y="10286"/>
                  <a:pt x="61341" y="11176"/>
                </a:cubicBezTo>
                <a:cubicBezTo>
                  <a:pt x="61849" y="12065"/>
                  <a:pt x="62103" y="12827"/>
                  <a:pt x="62230" y="13461"/>
                </a:cubicBezTo>
                <a:cubicBezTo>
                  <a:pt x="62230" y="14224"/>
                  <a:pt x="62103" y="14859"/>
                  <a:pt x="61722" y="15367"/>
                </a:cubicBezTo>
                <a:lnTo>
                  <a:pt x="33655" y="53340"/>
                </a:lnTo>
                <a:lnTo>
                  <a:pt x="64897" y="76454"/>
                </a:lnTo>
                <a:lnTo>
                  <a:pt x="91186" y="40767"/>
                </a:lnTo>
                <a:cubicBezTo>
                  <a:pt x="91567" y="40259"/>
                  <a:pt x="92075" y="39878"/>
                  <a:pt x="92710" y="39624"/>
                </a:cubicBezTo>
                <a:cubicBezTo>
                  <a:pt x="93345" y="39497"/>
                  <a:pt x="94107" y="39497"/>
                  <a:pt x="94996" y="39624"/>
                </a:cubicBezTo>
                <a:cubicBezTo>
                  <a:pt x="96012" y="39878"/>
                  <a:pt x="97155" y="40259"/>
                  <a:pt x="98425" y="41021"/>
                </a:cubicBezTo>
                <a:cubicBezTo>
                  <a:pt x="99822" y="41783"/>
                  <a:pt x="101346" y="42799"/>
                  <a:pt x="103124" y="44196"/>
                </a:cubicBezTo>
                <a:cubicBezTo>
                  <a:pt x="104902" y="45466"/>
                  <a:pt x="106299" y="46609"/>
                  <a:pt x="107442" y="47625"/>
                </a:cubicBezTo>
                <a:cubicBezTo>
                  <a:pt x="108585" y="48767"/>
                  <a:pt x="109347" y="49657"/>
                  <a:pt x="109855" y="50546"/>
                </a:cubicBezTo>
                <a:cubicBezTo>
                  <a:pt x="110363" y="51435"/>
                  <a:pt x="110744" y="52324"/>
                  <a:pt x="110744" y="52959"/>
                </a:cubicBezTo>
                <a:cubicBezTo>
                  <a:pt x="110744" y="53594"/>
                  <a:pt x="110490" y="54229"/>
                  <a:pt x="110109" y="54736"/>
                </a:cubicBezTo>
                <a:lnTo>
                  <a:pt x="83820" y="90424"/>
                </a:lnTo>
                <a:lnTo>
                  <a:pt x="127127" y="122301"/>
                </a:lnTo>
                <a:cubicBezTo>
                  <a:pt x="127762" y="122809"/>
                  <a:pt x="128143" y="123444"/>
                  <a:pt x="128397" y="124079"/>
                </a:cubicBezTo>
                <a:cubicBezTo>
                  <a:pt x="128651" y="124841"/>
                  <a:pt x="128524" y="125857"/>
                  <a:pt x="128143" y="127000"/>
                </a:cubicBezTo>
                <a:cubicBezTo>
                  <a:pt x="127889" y="128142"/>
                  <a:pt x="127127" y="129540"/>
                  <a:pt x="126238" y="131191"/>
                </a:cubicBezTo>
                <a:cubicBezTo>
                  <a:pt x="125349" y="132842"/>
                  <a:pt x="123952" y="134747"/>
                  <a:pt x="122301" y="137160"/>
                </a:cubicBezTo>
                <a:cubicBezTo>
                  <a:pt x="120650" y="139446"/>
                  <a:pt x="119126" y="141224"/>
                  <a:pt x="117855" y="142621"/>
                </a:cubicBezTo>
                <a:cubicBezTo>
                  <a:pt x="116459" y="144017"/>
                  <a:pt x="115316" y="145034"/>
                  <a:pt x="114300" y="145669"/>
                </a:cubicBezTo>
                <a:cubicBezTo>
                  <a:pt x="113411" y="146304"/>
                  <a:pt x="112522" y="146685"/>
                  <a:pt x="111760" y="146685"/>
                </a:cubicBezTo>
                <a:cubicBezTo>
                  <a:pt x="110998" y="146811"/>
                  <a:pt x="110236" y="146558"/>
                  <a:pt x="109601" y="146050"/>
                </a:cubicBezTo>
                <a:lnTo>
                  <a:pt x="4318" y="68326"/>
                </a:lnTo>
                <a:cubicBezTo>
                  <a:pt x="1651" y="66294"/>
                  <a:pt x="254" y="64261"/>
                  <a:pt x="0" y="61976"/>
                </a:cubicBezTo>
                <a:cubicBezTo>
                  <a:pt x="-126" y="59817"/>
                  <a:pt x="508" y="57785"/>
                  <a:pt x="2032" y="55753"/>
                </a:cubicBezTo>
                <a:lnTo>
                  <a:pt x="42418" y="1016"/>
                </a:lnTo>
                <a:cubicBezTo>
                  <a:pt x="42799" y="508"/>
                  <a:pt x="43307" y="127"/>
                  <a:pt x="43942" y="0"/>
                </a:cubicBezTo>
                <a:cubicBezTo>
                  <a:pt x="44577" y="-126"/>
                  <a:pt x="45339" y="-126"/>
                  <a:pt x="46355" y="127"/>
                </a:cubicBezTo>
                <a:cubicBezTo>
                  <a:pt x="47371" y="254"/>
                  <a:pt x="48514" y="761"/>
                  <a:pt x="49911" y="1524"/>
                </a:cubicBezTo>
                <a:cubicBezTo>
                  <a:pt x="51308" y="2413"/>
                  <a:pt x="52832" y="3429"/>
                  <a:pt x="54610" y="4699"/>
                </a:cubicBezTo>
              </a:path>
            </a:pathLst>
          </a:custGeom>
          <a:solidFill>
            <a:srgbClr val="F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7B05C1DC-DB9C-49B3-B348-173A2E3E2DBB}"/>
              </a:ext>
            </a:extLst>
          </p:cNvPr>
          <p:cNvSpPr/>
          <p:nvPr/>
        </p:nvSpPr>
        <p:spPr>
          <a:xfrm>
            <a:off x="7170166" y="554494"/>
            <a:ext cx="1888235" cy="720585"/>
          </a:xfrm>
          <a:custGeom>
            <a:avLst/>
            <a:gdLst>
              <a:gd name="connsiteX0" fmla="*/ 6350 w 1888235"/>
              <a:gd name="connsiteY0" fmla="*/ 714235 h 720585"/>
              <a:gd name="connsiteX1" fmla="*/ 1881885 w 1888235"/>
              <a:gd name="connsiteY1" fmla="*/ 714235 h 720585"/>
              <a:gd name="connsiteX2" fmla="*/ 1881885 w 1888235"/>
              <a:gd name="connsiteY2" fmla="*/ 6350 h 720585"/>
              <a:gd name="connsiteX3" fmla="*/ 6350 w 1888235"/>
              <a:gd name="connsiteY3" fmla="*/ 6350 h 720585"/>
              <a:gd name="connsiteX4" fmla="*/ 6350 w 1888235"/>
              <a:gd name="connsiteY4" fmla="*/ 714235 h 720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88235" h="720585">
                <a:moveTo>
                  <a:pt x="6350" y="714235"/>
                </a:moveTo>
                <a:lnTo>
                  <a:pt x="1881885" y="714235"/>
                </a:lnTo>
                <a:lnTo>
                  <a:pt x="1881885" y="6350"/>
                </a:lnTo>
                <a:lnTo>
                  <a:pt x="6350" y="6350"/>
                </a:lnTo>
                <a:lnTo>
                  <a:pt x="6350" y="71423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00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F01C7FB-5B96-4EE2-B9D2-ADD85BCF7C92}"/>
              </a:ext>
            </a:extLst>
          </p:cNvPr>
          <p:cNvSpPr/>
          <p:nvPr/>
        </p:nvSpPr>
        <p:spPr>
          <a:xfrm>
            <a:off x="2785364" y="696722"/>
            <a:ext cx="1788159" cy="405383"/>
          </a:xfrm>
          <a:custGeom>
            <a:avLst/>
            <a:gdLst>
              <a:gd name="connsiteX0" fmla="*/ 1775459 w 1788159"/>
              <a:gd name="connsiteY0" fmla="*/ 12700 h 405383"/>
              <a:gd name="connsiteX1" fmla="*/ 1775459 w 1788159"/>
              <a:gd name="connsiteY1" fmla="*/ 202691 h 405383"/>
              <a:gd name="connsiteX2" fmla="*/ 12700 w 1788159"/>
              <a:gd name="connsiteY2" fmla="*/ 202691 h 405383"/>
              <a:gd name="connsiteX3" fmla="*/ 12700 w 1788159"/>
              <a:gd name="connsiteY3" fmla="*/ 392683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788159" h="405383">
                <a:moveTo>
                  <a:pt x="1775459" y="12700"/>
                </a:moveTo>
                <a:lnTo>
                  <a:pt x="1775459" y="202691"/>
                </a:lnTo>
                <a:lnTo>
                  <a:pt x="12700" y="202691"/>
                </a:lnTo>
                <a:lnTo>
                  <a:pt x="12700" y="392683"/>
                </a:lnTo>
              </a:path>
            </a:pathLst>
          </a:custGeom>
          <a:ln w="25400">
            <a:solidFill>
              <a:srgbClr val="4E854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503FAC8E-0DC3-4DF4-80C2-6E5A1B9093C0}"/>
              </a:ext>
            </a:extLst>
          </p:cNvPr>
          <p:cNvSpPr/>
          <p:nvPr/>
        </p:nvSpPr>
        <p:spPr>
          <a:xfrm>
            <a:off x="4548124" y="696722"/>
            <a:ext cx="1840229" cy="405383"/>
          </a:xfrm>
          <a:custGeom>
            <a:avLst/>
            <a:gdLst>
              <a:gd name="connsiteX0" fmla="*/ 12700 w 1840229"/>
              <a:gd name="connsiteY0" fmla="*/ 12700 h 405383"/>
              <a:gd name="connsiteX1" fmla="*/ 12700 w 1840229"/>
              <a:gd name="connsiteY1" fmla="*/ 202691 h 405383"/>
              <a:gd name="connsiteX2" fmla="*/ 1827529 w 1840229"/>
              <a:gd name="connsiteY2" fmla="*/ 202691 h 405383"/>
              <a:gd name="connsiteX3" fmla="*/ 1827529 w 1840229"/>
              <a:gd name="connsiteY3" fmla="*/ 392683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40229" h="405383">
                <a:moveTo>
                  <a:pt x="12700" y="12700"/>
                </a:moveTo>
                <a:lnTo>
                  <a:pt x="12700" y="202691"/>
                </a:lnTo>
                <a:lnTo>
                  <a:pt x="1827529" y="202691"/>
                </a:lnTo>
                <a:lnTo>
                  <a:pt x="1827529" y="392683"/>
                </a:lnTo>
              </a:path>
            </a:pathLst>
          </a:custGeom>
          <a:ln w="25400">
            <a:solidFill>
              <a:srgbClr val="4E8542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C08DDC0-36D1-4258-9658-1397146A3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496"/>
          <a:stretch/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43701A-0F56-4B6F-92CD-0E3511FB7F9A}"/>
              </a:ext>
            </a:extLst>
          </p:cNvPr>
          <p:cNvSpPr txBox="1"/>
          <p:nvPr/>
        </p:nvSpPr>
        <p:spPr>
          <a:xfrm>
            <a:off x="4102100" y="3073400"/>
            <a:ext cx="1206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28600" algn="l"/>
              </a:tabLst>
            </a:pPr>
            <a:r>
              <a:rPr lang="en-US" altLang="zh-CN" dirty="0"/>
              <a:t>	</a:t>
            </a:r>
            <a:r>
              <a:rPr lang="en-US" altLang="zh-CN" sz="1800" b="1" i="1" dirty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  <a:p>
            <a:pPr>
              <a:lnSpc>
                <a:spcPts val="2100"/>
              </a:lnSpc>
              <a:tabLst>
                <a:tab pos="228600" algn="l"/>
              </a:tabLst>
            </a:pPr>
            <a:r>
              <a:rPr lang="en-US" altLang="zh-CN" sz="1800" b="1" i="1" dirty="0">
                <a:solidFill>
                  <a:srgbClr val="14425D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2E52FBA3-4D85-4287-8341-018C4BF9146D}"/>
              </a:ext>
            </a:extLst>
          </p:cNvPr>
          <p:cNvSpPr txBox="1"/>
          <p:nvPr/>
        </p:nvSpPr>
        <p:spPr>
          <a:xfrm>
            <a:off x="3149600" y="3035300"/>
            <a:ext cx="342900" cy="78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O</a:t>
            </a:r>
            <a:r>
              <a:rPr lang="en-US" altLang="zh-CN" sz="1200" b="1" dirty="0">
                <a:solidFill>
                  <a:srgbClr val="002060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/>
            </a:pPr>
            <a:r>
              <a:rPr lang="en-US" altLang="zh-CN" sz="18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CO</a:t>
            </a:r>
            <a:r>
              <a:rPr lang="en-US" altLang="zh-CN" sz="12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7FF5CFE1-0625-4D21-B2C5-CCD75BAA82D4}"/>
              </a:ext>
            </a:extLst>
          </p:cNvPr>
          <p:cNvSpPr txBox="1"/>
          <p:nvPr/>
        </p:nvSpPr>
        <p:spPr>
          <a:xfrm>
            <a:off x="7106494" y="325894"/>
            <a:ext cx="1663700" cy="88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42900" algn="l"/>
                <a:tab pos="609600" algn="l"/>
              </a:tabLst>
            </a:pPr>
            <a:r>
              <a:rPr lang="en-US" altLang="zh-CN" dirty="0"/>
              <a:t>	</a:t>
            </a:r>
            <a:r>
              <a:rPr lang="en-US" altLang="zh-CN" sz="2004" b="1" dirty="0">
                <a:solidFill>
                  <a:srgbClr val="660066"/>
                </a:solidFill>
                <a:latin typeface="Calibri" pitchFamily="18" charset="0"/>
                <a:cs typeface="Calibri" pitchFamily="18" charset="0"/>
              </a:rPr>
              <a:t>Protection</a:t>
            </a:r>
          </a:p>
          <a:p>
            <a:pPr>
              <a:lnSpc>
                <a:spcPts val="2500"/>
              </a:lnSpc>
              <a:tabLst>
                <a:tab pos="342900" algn="l"/>
                <a:tab pos="609600" algn="l"/>
              </a:tabLst>
            </a:pPr>
            <a:r>
              <a:rPr lang="en-US" altLang="zh-CN" dirty="0"/>
              <a:t>		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Skin</a:t>
            </a:r>
          </a:p>
          <a:p>
            <a:pPr>
              <a:lnSpc>
                <a:spcPts val="2400"/>
              </a:lnSpc>
              <a:tabLst>
                <a:tab pos="342900" algn="l"/>
                <a:tab pos="609600" algn="l"/>
              </a:tabLst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Immune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5050852E-CD45-457E-B4B7-71CB3400051B}"/>
              </a:ext>
            </a:extLst>
          </p:cNvPr>
          <p:cNvSpPr txBox="1"/>
          <p:nvPr/>
        </p:nvSpPr>
        <p:spPr>
          <a:xfrm>
            <a:off x="3492500" y="325894"/>
            <a:ext cx="149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7DEC52CD-6931-4DD5-A742-B4B6A2595829}"/>
              </a:ext>
            </a:extLst>
          </p:cNvPr>
          <p:cNvSpPr txBox="1"/>
          <p:nvPr/>
        </p:nvSpPr>
        <p:spPr>
          <a:xfrm>
            <a:off x="1964279" y="1346389"/>
            <a:ext cx="7874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635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Nervous</a:t>
            </a:r>
          </a:p>
          <a:p>
            <a:pPr>
              <a:lnSpc>
                <a:spcPts val="1900"/>
              </a:lnSpc>
              <a:tabLst>
                <a:tab pos="635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CA81D580-AD2F-4C92-8F8D-F93534A392CF}"/>
              </a:ext>
            </a:extLst>
          </p:cNvPr>
          <p:cNvSpPr txBox="1"/>
          <p:nvPr/>
        </p:nvSpPr>
        <p:spPr>
          <a:xfrm>
            <a:off x="5622713" y="1328927"/>
            <a:ext cx="939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016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Endocrine</a:t>
            </a:r>
          </a:p>
          <a:p>
            <a:pPr>
              <a:lnSpc>
                <a:spcPts val="1900"/>
              </a:lnSpc>
              <a:tabLst>
                <a:tab pos="1016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2182378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530002-F145-4F0F-88EE-DB5BC3CDF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 of nutrient molecules. </a:t>
            </a:r>
            <a:r>
              <a:rPr lang="en-US" sz="2200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Ex: Glucose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 of water, salt, and other electrolytes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 of waste products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Concentration of O</a:t>
            </a:r>
            <a:r>
              <a:rPr lang="en-US" sz="22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100mmHg and CO</a:t>
            </a:r>
            <a:r>
              <a:rPr lang="en-US" sz="22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 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 mmHg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= 7.35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Blood volume 4-6 L and pressure 120/80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= 37</a:t>
            </a:r>
            <a:r>
              <a:rPr lang="en-US" sz="22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ar-SA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EDA3DC-DD52-4B06-A64B-5E103A587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Factors </a:t>
            </a:r>
            <a:r>
              <a:rPr lang="en-US" sz="3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Homeostatically</a:t>
            </a:r>
            <a:r>
              <a:rPr lang="en-US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Regulated</a:t>
            </a:r>
            <a:endParaRPr lang="ar-SA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8E06477-2B32-4E68-8661-8E80A67B6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4870" t="16002" b="5900"/>
          <a:stretch/>
        </p:blipFill>
        <p:spPr bwMode="auto">
          <a:xfrm>
            <a:off x="4397556" y="2924944"/>
            <a:ext cx="4732181" cy="394674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75F98-E9BD-4DB9-93C5-8BCBF6FB3A42}"/>
              </a:ext>
            </a:extLst>
          </p:cNvPr>
          <p:cNvSpPr txBox="1"/>
          <p:nvPr/>
        </p:nvSpPr>
        <p:spPr>
          <a:xfrm>
            <a:off x="14263" y="4077072"/>
            <a:ext cx="449661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constituents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normally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regulated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rather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fixed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230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r="1"/>
          <a:stretch/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767736" y="6421978"/>
            <a:ext cx="23762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</a:rPr>
              <a:t>من </a:t>
            </a:r>
            <a:r>
              <a:rPr lang="ar-SA" b="1" dirty="0" err="1">
                <a:solidFill>
                  <a:srgbClr val="7030A0"/>
                </a:solidFill>
              </a:rPr>
              <a:t>سلايدات</a:t>
            </a:r>
            <a:r>
              <a:rPr lang="ar-SA" b="1" dirty="0">
                <a:solidFill>
                  <a:srgbClr val="7030A0"/>
                </a:solidFill>
              </a:rPr>
              <a:t> البنات بالكامل </a:t>
            </a:r>
          </a:p>
        </p:txBody>
      </p:sp>
    </p:spTree>
    <p:extLst>
      <p:ext uri="{BB962C8B-B14F-4D97-AF65-F5344CB8AC3E}">
        <p14:creationId xmlns:p14="http://schemas.microsoft.com/office/powerpoint/2010/main" val="312032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959439"/>
              </p:ext>
            </p:extLst>
          </p:nvPr>
        </p:nvGraphicFramePr>
        <p:xfrm>
          <a:off x="0" y="2652522"/>
          <a:ext cx="9144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7C36A74-6F95-411A-9C03-D9766CDD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2" y="188640"/>
            <a:ext cx="8964488" cy="3816424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400" b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is meant by feedback?</a:t>
            </a:r>
            <a:br>
              <a:rPr lang="en-US" altLang="zh-CN" sz="2400" b="0" dirty="0">
                <a:solidFill>
                  <a:srgbClr val="63252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loop system in which the system responds to perturbation either in the </a:t>
            </a:r>
            <a:r>
              <a:rPr lang="en-US" altLang="zh-CN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same direction 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  <a:r>
              <a:rPr lang="en-US" altLang="zh-CN" sz="2400" b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en-US" altLang="zh-CN" sz="2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zh-CN" sz="2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 in the </a:t>
            </a:r>
            <a:r>
              <a:rPr lang="en-US" altLang="zh-CN" sz="240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opposite direction </a:t>
            </a:r>
            <a:r>
              <a:rPr lang="en-US" altLang="zh-CN" sz="2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400" b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negative feedback</a:t>
            </a:r>
            <a:r>
              <a:rPr lang="en-US" altLang="zh-CN" sz="2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US" altLang="zh-CN" sz="2400" b="0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400" i="1" dirty="0">
                <a:solidFill>
                  <a:srgbClr val="6325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924972" y="4293096"/>
            <a:ext cx="21957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من </a:t>
            </a:r>
            <a:r>
              <a:rPr lang="ar-SA" b="1" dirty="0" err="1">
                <a:solidFill>
                  <a:srgbClr val="0070C0"/>
                </a:solidFill>
              </a:rPr>
              <a:t>سلايدات</a:t>
            </a:r>
            <a:r>
              <a:rPr lang="ar-SA" b="1" dirty="0">
                <a:solidFill>
                  <a:srgbClr val="0070C0"/>
                </a:solidFill>
              </a:rPr>
              <a:t> الاولاد</a:t>
            </a:r>
          </a:p>
        </p:txBody>
      </p:sp>
    </p:spTree>
    <p:extLst>
      <p:ext uri="{BB962C8B-B14F-4D97-AF65-F5344CB8AC3E}">
        <p14:creationId xmlns:p14="http://schemas.microsoft.com/office/powerpoint/2010/main" val="114322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2CD758-086E-47E4-BE2C-B7C6033D2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2962672" cy="5341099"/>
          </a:xfrm>
        </p:spPr>
        <p:txBody>
          <a:bodyPr>
            <a:normAutofit lnSpcReduction="10000"/>
          </a:bodyPr>
          <a:lstStyle/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-Negative feedback loop 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stimulus reversed. 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for conditions that need frequent adjustment.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feedback systems in the body are negative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 rtl="0">
              <a:spcBef>
                <a:spcPct val="20000"/>
              </a:spcBef>
              <a:buNone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-Positive feedback loop 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original stimulus intensified.</a:t>
            </a: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seen during normal childbirth.</a:t>
            </a:r>
          </a:p>
          <a:p>
            <a:pPr marL="0" indent="0" algn="l" rtl="0">
              <a:spcBef>
                <a:spcPct val="20000"/>
              </a:spcBef>
              <a:buNone/>
              <a:defRPr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FC4021-07FF-495C-B447-B21C096F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6827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ar-S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Loops: Types</a:t>
            </a:r>
            <a:endParaRPr lang="ar-SA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1447A4-B8B6-4F3A-82FF-FEB024FA2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852738"/>
              </p:ext>
            </p:extLst>
          </p:nvPr>
        </p:nvGraphicFramePr>
        <p:xfrm>
          <a:off x="3713659" y="619760"/>
          <a:ext cx="5400600" cy="60655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700300">
                  <a:extLst>
                    <a:ext uri="{9D8B030D-6E8A-4147-A177-3AD203B41FA5}">
                      <a16:colId xmlns:a16="http://schemas.microsoft.com/office/drawing/2014/main" val="112881440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val="3579419306"/>
                    </a:ext>
                  </a:extLst>
                </a:gridCol>
              </a:tblGrid>
              <a:tr h="632279">
                <a:tc>
                  <a:txBody>
                    <a:bodyPr/>
                    <a:lstStyle/>
                    <a:p>
                      <a:pPr algn="ctr" rtl="1"/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Positive</a:t>
                      </a:r>
                      <a:r>
                        <a:rPr lang="en-US" altLang="zh-CN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feedback</a:t>
                      </a:r>
                      <a:endParaRPr lang="ar-S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Negative</a:t>
                      </a:r>
                      <a:r>
                        <a:rPr lang="en-US" altLang="zh-CN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2000" b="1" dirty="0">
                          <a:solidFill>
                            <a:srgbClr val="000000"/>
                          </a:solidFill>
                          <a:latin typeface="Calibri" pitchFamily="18" charset="0"/>
                          <a:cs typeface="Calibri" pitchFamily="18" charset="0"/>
                        </a:rPr>
                        <a:t>feedback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25974"/>
                  </a:ext>
                </a:extLst>
              </a:tr>
              <a:tr h="5341730">
                <a:tc>
                  <a:txBody>
                    <a:bodyPr/>
                    <a:lstStyle/>
                    <a:p>
                      <a:pPr algn="l" rtl="0">
                        <a:lnSpc>
                          <a:spcPts val="2200"/>
                        </a:lnSpc>
                        <a:tabLst>
                          <a:tab pos="596900" algn="l"/>
                          <a:tab pos="939800" algn="l"/>
                          <a:tab pos="12954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effector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same</a:t>
                      </a:r>
                      <a:r>
                        <a:rPr lang="en-US" altLang="zh-CN" sz="1800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direction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stimulus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initiated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response.</a:t>
                      </a:r>
                      <a:endParaRPr lang="en-US" altLang="zh-CN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ts val="2200"/>
                        </a:lnSpc>
                        <a:tabLst>
                          <a:tab pos="596900" algn="l"/>
                          <a:tab pos="939800" algn="l"/>
                          <a:tab pos="1295400" algn="l"/>
                        </a:tabLst>
                      </a:pPr>
                      <a:r>
                        <a:rPr lang="en-US" altLang="zh-CN" sz="1800" i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algn="l" rtl="0">
                        <a:lnSpc>
                          <a:spcPts val="2600"/>
                        </a:lnSpc>
                        <a:tabLst>
                          <a:tab pos="596900" algn="l"/>
                          <a:tab pos="939800" algn="l"/>
                          <a:tab pos="12954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nerve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signaling,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entry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small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amount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Na+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into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Na+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channels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causing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Na+ to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enter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 rtl="0">
                        <a:lnSpc>
                          <a:spcPts val="1000"/>
                        </a:lnSpc>
                      </a:pPr>
                      <a:endParaRPr lang="en-US" altLang="zh-CN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ts val="3200"/>
                        </a:lnSpc>
                        <a:tabLst>
                          <a:tab pos="596900" algn="l"/>
                          <a:tab pos="939800" algn="l"/>
                          <a:tab pos="12954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Only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few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display positive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feedback mechanisms..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WHY?</a:t>
                      </a:r>
                    </a:p>
                    <a:p>
                      <a:pPr algn="l" rtl="0">
                        <a:lnSpc>
                          <a:spcPts val="1000"/>
                        </a:lnSpc>
                      </a:pPr>
                      <a:endParaRPr lang="en-US" altLang="zh-CN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2000"/>
                        </a:lnSpc>
                        <a:tabLst>
                          <a:tab pos="342900" algn="l"/>
                          <a:tab pos="4953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effector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opposite</a:t>
                      </a:r>
                      <a:r>
                        <a:rPr lang="en-US" altLang="zh-CN" sz="1800" b="1" i="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direction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stimulus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that</a:t>
                      </a:r>
                      <a:r>
                        <a:rPr lang="en-US" altLang="zh-CN" sz="1800" i="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initiated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response.</a:t>
                      </a:r>
                      <a:endParaRPr lang="en-US" altLang="zh-CN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ts val="2800"/>
                        </a:lnSpc>
                        <a:tabLst>
                          <a:tab pos="342900" algn="l"/>
                          <a:tab pos="495300" algn="l"/>
                        </a:tabLst>
                      </a:pPr>
                      <a:r>
                        <a:rPr lang="en-US" altLang="zh-CN" sz="1800" i="0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E.g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</a:t>
                      </a:r>
                    </a:p>
                    <a:p>
                      <a:pPr algn="l" rtl="0">
                        <a:lnSpc>
                          <a:spcPts val="2400"/>
                        </a:lnSpc>
                        <a:tabLst>
                          <a:tab pos="342900" algn="l"/>
                          <a:tab pos="4953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US" altLang="zh-CN" sz="12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ECF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pulmonary ventilation,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increasing the amount of CO</a:t>
                      </a:r>
                      <a:r>
                        <a:rPr lang="en-US" altLang="zh-CN" sz="12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expired which will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bring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CO</a:t>
                      </a:r>
                      <a:r>
                        <a:rPr lang="en-US" altLang="zh-CN" sz="12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ECF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down</a:t>
                      </a:r>
                      <a:r>
                        <a:rPr lang="en-US" altLang="zh-CN" sz="180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l" rtl="0">
                        <a:lnSpc>
                          <a:spcPts val="1000"/>
                        </a:lnSpc>
                      </a:pPr>
                      <a:endParaRPr lang="en-US" altLang="zh-CN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rtl="0">
                        <a:lnSpc>
                          <a:spcPts val="3000"/>
                        </a:lnSpc>
                        <a:tabLst>
                          <a:tab pos="342900" algn="l"/>
                          <a:tab pos="495300" algn="l"/>
                        </a:tabLst>
                      </a:pP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 systems of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body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by</a:t>
                      </a:r>
                      <a:r>
                        <a:rPr lang="en-US" altLang="zh-CN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altLang="zh-CN" sz="1800" i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feedback.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351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21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AA1075-A783-479E-8412-1F21902C1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/>
          <a:lstStyle/>
          <a:p>
            <a:pPr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feedback 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 type of homeostatic control system that maintains the variable within a normal range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Variable maintained within a normal level, its </a:t>
            </a:r>
            <a:r>
              <a:rPr lang="en-US" altLang="ar-SA" sz="2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set point</a:t>
            </a:r>
          </a:p>
          <a:p>
            <a:pPr lvl="2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fluctuates around the set point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stimulus increases, homeostatic control system activated to cause a decrease in the stimulus 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If stimulus decreases, homeostatic control system activated to cause an increase in the stimulus</a:t>
            </a:r>
          </a:p>
          <a:p>
            <a:pPr algn="l" rtl="0"/>
            <a:endParaRPr lang="ar-SA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98F0B0-9442-4F48-B698-B6FFD39ED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ar-S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Homeostatic Systems Regulated by Negative Feedback</a:t>
            </a:r>
            <a:endParaRPr lang="ar-SA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5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636912"/>
            <a:ext cx="4717638" cy="87716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ctr">
              <a:defRPr/>
            </a:pPr>
            <a:r>
              <a:rPr lang="en-IE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I</a:t>
            </a:r>
            <a:endParaRPr lang="en-GB" sz="5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1451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>
            <a:extLst>
              <a:ext uri="{FF2B5EF4-FFF2-40B4-BE49-F238E27FC236}">
                <a16:creationId xmlns:a16="http://schemas.microsoft.com/office/drawing/2014/main" id="{2C16DE32-BC76-4959-93A2-11EA19D8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4221" r="29617" b="2579"/>
          <a:stretch>
            <a:fillRect/>
          </a:stretch>
        </p:blipFill>
        <p:spPr bwMode="auto">
          <a:xfrm>
            <a:off x="4606925" y="3423"/>
            <a:ext cx="4537075" cy="68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7">
            <a:extLst>
              <a:ext uri="{FF2B5EF4-FFF2-40B4-BE49-F238E27FC236}">
                <a16:creationId xmlns:a16="http://schemas.microsoft.com/office/drawing/2014/main" id="{FE61C2F9-706D-4946-9F89-5D9CDB03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" t="4942" r="28098" b="3796"/>
          <a:stretch>
            <a:fillRect/>
          </a:stretch>
        </p:blipFill>
        <p:spPr bwMode="auto">
          <a:xfrm>
            <a:off x="-25400" y="3423"/>
            <a:ext cx="4632325" cy="685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265640" y="6211669"/>
            <a:ext cx="18722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من </a:t>
            </a:r>
            <a:r>
              <a:rPr lang="ar-SA" b="1" dirty="0" err="1">
                <a:solidFill>
                  <a:srgbClr val="0070C0"/>
                </a:solidFill>
              </a:rPr>
              <a:t>سلايدات</a:t>
            </a:r>
            <a:r>
              <a:rPr lang="ar-SA" b="1" dirty="0">
                <a:solidFill>
                  <a:srgbClr val="0070C0"/>
                </a:solidFill>
              </a:rPr>
              <a:t> الاولاد بالكامل</a:t>
            </a:r>
          </a:p>
        </p:txBody>
      </p:sp>
    </p:spTree>
    <p:extLst>
      <p:ext uri="{BB962C8B-B14F-4D97-AF65-F5344CB8AC3E}">
        <p14:creationId xmlns:p14="http://schemas.microsoft.com/office/powerpoint/2010/main" val="2838339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B2E092-4396-4192-AFAF-040E44039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-35346" y="156796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</a:rPr>
              <a:t>من </a:t>
            </a:r>
            <a:r>
              <a:rPr lang="ar-SA" b="1" dirty="0" err="1">
                <a:solidFill>
                  <a:srgbClr val="7030A0"/>
                </a:solidFill>
              </a:rPr>
              <a:t>سلايدات</a:t>
            </a:r>
            <a:r>
              <a:rPr lang="ar-SA" b="1" dirty="0">
                <a:solidFill>
                  <a:srgbClr val="7030A0"/>
                </a:solidFill>
              </a:rPr>
              <a:t> البنات</a:t>
            </a:r>
          </a:p>
        </p:txBody>
      </p:sp>
    </p:spTree>
    <p:extLst>
      <p:ext uri="{BB962C8B-B14F-4D97-AF65-F5344CB8AC3E}">
        <p14:creationId xmlns:p14="http://schemas.microsoft.com/office/powerpoint/2010/main" val="260543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9777CE7-6222-46D8-A483-6122ED5118D0}"/>
              </a:ext>
            </a:extLst>
          </p:cNvPr>
          <p:cNvSpPr/>
          <p:nvPr/>
        </p:nvSpPr>
        <p:spPr>
          <a:xfrm>
            <a:off x="1096568" y="1200150"/>
            <a:ext cx="7598994" cy="76200"/>
          </a:xfrm>
          <a:custGeom>
            <a:avLst/>
            <a:gdLst>
              <a:gd name="connsiteX0" fmla="*/ 19050 w 7598994"/>
              <a:gd name="connsiteY0" fmla="*/ 19050 h 76200"/>
              <a:gd name="connsiteX1" fmla="*/ 7579944 w 7598994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98994" h="76200">
                <a:moveTo>
                  <a:pt x="19050" y="19050"/>
                </a:moveTo>
                <a:lnTo>
                  <a:pt x="7579944" y="19050"/>
                </a:lnTo>
              </a:path>
            </a:pathLst>
          </a:custGeom>
          <a:ln w="38100">
            <a:solidFill>
              <a:srgbClr val="9933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E3B4676-C7C8-4802-856A-010147A1956A}"/>
              </a:ext>
            </a:extLst>
          </p:cNvPr>
          <p:cNvSpPr/>
          <p:nvPr/>
        </p:nvSpPr>
        <p:spPr>
          <a:xfrm>
            <a:off x="3581908" y="1337500"/>
            <a:ext cx="2956178" cy="412813"/>
          </a:xfrm>
          <a:custGeom>
            <a:avLst/>
            <a:gdLst>
              <a:gd name="connsiteX0" fmla="*/ 6350 w 2956178"/>
              <a:gd name="connsiteY0" fmla="*/ 406463 h 412813"/>
              <a:gd name="connsiteX1" fmla="*/ 2949828 w 2956178"/>
              <a:gd name="connsiteY1" fmla="*/ 406463 h 412813"/>
              <a:gd name="connsiteX2" fmla="*/ 2949828 w 2956178"/>
              <a:gd name="connsiteY2" fmla="*/ 6350 h 412813"/>
              <a:gd name="connsiteX3" fmla="*/ 6350 w 2956178"/>
              <a:gd name="connsiteY3" fmla="*/ 6350 h 412813"/>
              <a:gd name="connsiteX4" fmla="*/ 6350 w 2956178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6178" h="412813">
                <a:moveTo>
                  <a:pt x="6350" y="406463"/>
                </a:moveTo>
                <a:lnTo>
                  <a:pt x="2949828" y="406463"/>
                </a:lnTo>
                <a:lnTo>
                  <a:pt x="2949828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698EB18-D3BB-4580-A68F-1D43AE21F044}"/>
              </a:ext>
            </a:extLst>
          </p:cNvPr>
          <p:cNvSpPr/>
          <p:nvPr/>
        </p:nvSpPr>
        <p:spPr>
          <a:xfrm>
            <a:off x="3581908" y="1337500"/>
            <a:ext cx="2956178" cy="412813"/>
          </a:xfrm>
          <a:custGeom>
            <a:avLst/>
            <a:gdLst>
              <a:gd name="connsiteX0" fmla="*/ 6350 w 2956178"/>
              <a:gd name="connsiteY0" fmla="*/ 406463 h 412813"/>
              <a:gd name="connsiteX1" fmla="*/ 2949828 w 2956178"/>
              <a:gd name="connsiteY1" fmla="*/ 406463 h 412813"/>
              <a:gd name="connsiteX2" fmla="*/ 2949828 w 2956178"/>
              <a:gd name="connsiteY2" fmla="*/ 6350 h 412813"/>
              <a:gd name="connsiteX3" fmla="*/ 6350 w 2956178"/>
              <a:gd name="connsiteY3" fmla="*/ 6350 h 412813"/>
              <a:gd name="connsiteX4" fmla="*/ 6350 w 2956178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6178" h="412813">
                <a:moveTo>
                  <a:pt x="6350" y="406463"/>
                </a:moveTo>
                <a:lnTo>
                  <a:pt x="2949828" y="406463"/>
                </a:lnTo>
                <a:lnTo>
                  <a:pt x="2949828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E2532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97E2102-FDF0-43EE-80E1-30D0F2BE48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997" r="-69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8A2D9B-A5C5-48BA-8DAA-8ABAE1F072AA}"/>
              </a:ext>
            </a:extLst>
          </p:cNvPr>
          <p:cNvSpPr txBox="1"/>
          <p:nvPr/>
        </p:nvSpPr>
        <p:spPr>
          <a:xfrm>
            <a:off x="1295400" y="101600"/>
            <a:ext cx="7150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204" dirty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Examples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of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Negative</a:t>
            </a:r>
            <a:r>
              <a:rPr lang="en-US" altLang="zh-CN" sz="32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Feedback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11654E0E-3DE7-466F-B6E4-2A9C4BA14327}"/>
              </a:ext>
            </a:extLst>
          </p:cNvPr>
          <p:cNvSpPr txBox="1"/>
          <p:nvPr/>
        </p:nvSpPr>
        <p:spPr>
          <a:xfrm>
            <a:off x="3479800" y="596900"/>
            <a:ext cx="27686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206" dirty="0">
                <a:solidFill>
                  <a:srgbClr val="660033"/>
                </a:solidFill>
                <a:latin typeface="Arial Black" pitchFamily="18" charset="0"/>
                <a:cs typeface="Arial Black" pitchFamily="18" charset="0"/>
              </a:rPr>
              <a:t>Mechanisms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06D1FA8E-0E8D-4AEA-9BFF-FDBC3568E97F}"/>
              </a:ext>
            </a:extLst>
          </p:cNvPr>
          <p:cNvSpPr txBox="1"/>
          <p:nvPr/>
        </p:nvSpPr>
        <p:spPr>
          <a:xfrm>
            <a:off x="3347864" y="1441450"/>
            <a:ext cx="273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temperature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88456" y="6392108"/>
            <a:ext cx="20162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</a:rPr>
              <a:t>من </a:t>
            </a:r>
            <a:r>
              <a:rPr lang="ar-SA" b="1" dirty="0" err="1">
                <a:solidFill>
                  <a:srgbClr val="7030A0"/>
                </a:solidFill>
              </a:rPr>
              <a:t>سلايدات</a:t>
            </a:r>
            <a:r>
              <a:rPr lang="ar-SA" b="1" dirty="0">
                <a:solidFill>
                  <a:srgbClr val="7030A0"/>
                </a:solidFill>
              </a:rPr>
              <a:t> البنات</a:t>
            </a:r>
          </a:p>
        </p:txBody>
      </p:sp>
    </p:spTree>
    <p:extLst>
      <p:ext uri="{BB962C8B-B14F-4D97-AF65-F5344CB8AC3E}">
        <p14:creationId xmlns:p14="http://schemas.microsoft.com/office/powerpoint/2010/main" val="899437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86C319-73DE-4126-8020-E2925EE6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196752"/>
            <a:ext cx="4464496" cy="4886003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feedback during breastfeeding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Sensory detectors detect baby suckling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Message is transmitted to the hypothalamus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Hypothalamus signals posterior pituitary to release the hormone oxytocin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Oxytocin stimulates the mammary gland to eject breast milk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Cycle repeats as long as the baby suckles</a:t>
            </a:r>
          </a:p>
          <a:p>
            <a:pPr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examples of positive feedback: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blood clotting cascade</a:t>
            </a:r>
          </a:p>
          <a:p>
            <a:pPr lvl="1" algn="l" rtl="0"/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uterine contractions of labor</a:t>
            </a:r>
          </a:p>
          <a:p>
            <a:pPr algn="l" rtl="0"/>
            <a:endParaRPr lang="ar-SA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116D70-C3FC-41C7-AF72-0EE03B5D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86344"/>
            <a:ext cx="4392488" cy="1110408"/>
          </a:xfrm>
        </p:spPr>
        <p:txBody>
          <a:bodyPr>
            <a:normAutofit/>
          </a:bodyPr>
          <a:lstStyle/>
          <a:p>
            <a:pPr rtl="0"/>
            <a:r>
              <a:rPr lang="en-US" alt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Homeostatic Systems Regulated by Positive Feedback</a:t>
            </a:r>
            <a:endParaRPr lang="ar-SA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>
            <a:off x="4427984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" y="86344"/>
            <a:ext cx="4112078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42798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368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0">
            <a:extLst>
              <a:ext uri="{FF2B5EF4-FFF2-40B4-BE49-F238E27FC236}">
                <a16:creationId xmlns:a16="http://schemas.microsoft.com/office/drawing/2014/main" id="{EEE65C94-4902-42F4-AFD8-BCB5A4DD5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>
            <a:fillRect/>
          </a:stretch>
        </p:blipFill>
        <p:spPr bwMode="auto">
          <a:xfrm>
            <a:off x="899592" y="3212976"/>
            <a:ext cx="8280375" cy="36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2F87E-C4A8-40F5-A81D-F58ABE375777}"/>
              </a:ext>
            </a:extLst>
          </p:cNvPr>
          <p:cNvSpPr txBox="1"/>
          <p:nvPr/>
        </p:nvSpPr>
        <p:spPr>
          <a:xfrm>
            <a:off x="1403648" y="260648"/>
            <a:ext cx="712879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altLang="ar-SA" sz="3000" b="1" dirty="0">
                <a:latin typeface="Calibri" panose="020F0502020204030204" pitchFamily="34" charset="0"/>
                <a:cs typeface="Calibri" panose="020F0502020204030204" pitchFamily="34" charset="0"/>
              </a:rPr>
              <a:t>Positive Feedback during Childbirth</a:t>
            </a:r>
            <a:endParaRPr lang="ar-SA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E8216-6D4C-474D-9DE8-9915E0516D55}"/>
              </a:ext>
            </a:extLst>
          </p:cNvPr>
          <p:cNvSpPr txBox="1"/>
          <p:nvPr/>
        </p:nvSpPr>
        <p:spPr>
          <a:xfrm>
            <a:off x="395536" y="1196752"/>
            <a:ext cx="7920880" cy="23945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Stretch receptors in walls of uterus send signals to the brain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 induces release of hormone (oxytocin) into bloodstream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Uterine smooth muscle contracts more forcefully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stretch, more hormone, more contraction etc.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 ends with birth of the baby &amp; decrease in stretch</a:t>
            </a:r>
          </a:p>
          <a:p>
            <a:pPr algn="l" rtl="0"/>
            <a:endParaRPr lang="ar-SA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7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-70"/>
          <a:stretch/>
        </p:blipFill>
        <p:spPr bwMode="auto">
          <a:xfrm>
            <a:off x="0" y="184666"/>
            <a:ext cx="4427984" cy="667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/>
          <a:stretch/>
        </p:blipFill>
        <p:spPr bwMode="auto">
          <a:xfrm>
            <a:off x="4427984" y="369332"/>
            <a:ext cx="4716016" cy="648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0" y="0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</a:rPr>
              <a:t>من </a:t>
            </a:r>
            <a:r>
              <a:rPr lang="ar-SA" b="1" dirty="0" err="1">
                <a:solidFill>
                  <a:srgbClr val="7030A0"/>
                </a:solidFill>
              </a:rPr>
              <a:t>سلايدات</a:t>
            </a:r>
            <a:r>
              <a:rPr lang="ar-SA" b="1" dirty="0">
                <a:solidFill>
                  <a:srgbClr val="7030A0"/>
                </a:solidFill>
              </a:rPr>
              <a:t> البنات بالكامل</a:t>
            </a:r>
          </a:p>
        </p:txBody>
      </p:sp>
    </p:spTree>
    <p:extLst>
      <p:ext uri="{BB962C8B-B14F-4D97-AF65-F5344CB8AC3E}">
        <p14:creationId xmlns:p14="http://schemas.microsoft.com/office/powerpoint/2010/main" val="1796798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DA390A-0EF7-419D-9A4A-801A93E93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Baroreceptors in walls of blood vessels detect an increase in BP.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Brain receives input and signals from blood vessels and heart.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Blood vessels dilate,  HR decreases.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BP decreases</a:t>
            </a:r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5AF13-3ECA-4456-9759-A3FF5ED1F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ar-SA" sz="2700" dirty="0">
                <a:latin typeface="Calibri" panose="020F0502020204030204" pitchFamily="34" charset="0"/>
                <a:cs typeface="Calibri" panose="020F0502020204030204" pitchFamily="34" charset="0"/>
              </a:rPr>
              <a:t>Homeostasis of Blood Pressure</a:t>
            </a:r>
            <a:endParaRPr lang="ar-SA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4" descr="170259">
            <a:extLst>
              <a:ext uri="{FF2B5EF4-FFF2-40B4-BE49-F238E27FC236}">
                <a16:creationId xmlns:a16="http://schemas.microsoft.com/office/drawing/2014/main" id="{CD6CF092-69E0-49CB-917E-44E16318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5437188" y="41275"/>
            <a:ext cx="3249612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45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6E8E21C-4301-43CE-8516-BD36B279D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3877"/>
          <a:stretch>
            <a:fillRect/>
          </a:stretch>
        </p:blipFill>
        <p:spPr bwMode="auto">
          <a:xfrm>
            <a:off x="844550" y="609600"/>
            <a:ext cx="7385050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6804248" y="108030"/>
            <a:ext cx="2339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من </a:t>
            </a:r>
            <a:r>
              <a:rPr lang="ar-SA" b="1" dirty="0" err="1">
                <a:solidFill>
                  <a:srgbClr val="0070C0"/>
                </a:solidFill>
              </a:rPr>
              <a:t>سلايدات</a:t>
            </a:r>
            <a:r>
              <a:rPr lang="ar-SA" b="1" dirty="0">
                <a:solidFill>
                  <a:srgbClr val="0070C0"/>
                </a:solidFill>
              </a:rPr>
              <a:t> الاولاد</a:t>
            </a:r>
          </a:p>
        </p:txBody>
      </p:sp>
    </p:spTree>
    <p:extLst>
      <p:ext uri="{BB962C8B-B14F-4D97-AF65-F5344CB8AC3E}">
        <p14:creationId xmlns:p14="http://schemas.microsoft.com/office/powerpoint/2010/main" val="3672885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1047D1-DEFD-46FF-897A-163E1459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12" y="1340768"/>
            <a:ext cx="8219256" cy="3387831"/>
          </a:xfrm>
        </p:spPr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altLang="ar-SA" sz="2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Temperature regulation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Body temperature drops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Sensory receptors detect this and signal the hypothalamus (component of the brain)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Hypothalamus alerts nerve impulses in blood vessels in the skin to decrease the inside opening of the vessels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This decreases amount of amount of blood circulating to the surface of the body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Less heat is released through skin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Nerve impulses are sent to skeletal muscles, causing </a:t>
            </a:r>
            <a:r>
              <a:rPr lang="en-US" altLang="ar-SA" sz="2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shivering</a:t>
            </a:r>
          </a:p>
          <a:p>
            <a:pPr lvl="1" algn="l" rtl="0"/>
            <a:r>
              <a:rPr lang="en-US" altLang="ar-SA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Nerve impulses are sent to smooth muscles of hair follicles, causing 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“</a:t>
            </a:r>
            <a:r>
              <a:rPr lang="en-US" altLang="ja-JP" sz="2200" dirty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goosebumps</a:t>
            </a: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”</a:t>
            </a:r>
            <a:endParaRPr lang="en-US" altLang="ar-SA" sz="2200" dirty="0">
              <a:solidFill>
                <a:srgbClr val="0070C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l" rtl="0"/>
            <a:endParaRPr lang="ar-SA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DB2C3-0DFA-494B-AA12-75603F6D1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51" y="260648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altLang="ar-SA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Homeostatic Systems Regulated by Negative Feedback</a:t>
            </a:r>
            <a:endParaRPr lang="ar-SA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01" y="4437112"/>
            <a:ext cx="8261350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10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6A00F-FF40-47AD-A5BF-7F697E69F7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5610" y="1007743"/>
            <a:ext cx="8229600" cy="194310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altLang="ar-S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</a:t>
            </a:r>
            <a:r>
              <a:rPr lang="en-US" altLang="zh-CN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body cells live in the same environment</a:t>
            </a:r>
            <a:r>
              <a:rPr lang="en-US" altLang="ar-S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   </a:t>
            </a:r>
            <a:endParaRPr lang="en-US" altLang="ar-SA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09728" indent="0" algn="l" rtl="0">
              <a:buNone/>
            </a:pPr>
            <a:r>
              <a:rPr lang="en-US" altLang="ar-SA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altLang="zh-CN" sz="20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Somatic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Nerve 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Stimulus 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All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8A7F0-B968-4D2D-B755-67658679FE26}"/>
              </a:ext>
            </a:extLst>
          </p:cNvPr>
          <p:cNvSpPr txBox="1"/>
          <p:nvPr/>
        </p:nvSpPr>
        <p:spPr>
          <a:xfrm>
            <a:off x="-972616" y="411164"/>
            <a:ext cx="46085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Quiz  (Fill the boxes)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8242300" cy="287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27" y="4005064"/>
            <a:ext cx="127952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306760" y="942003"/>
            <a:ext cx="4320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1</a:t>
            </a:r>
            <a:endParaRPr lang="ar-SA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39552" y="3359732"/>
            <a:ext cx="4320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2003"/>
            <a:ext cx="12795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54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9427" y="830530"/>
            <a:ext cx="8273053" cy="32111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 rtl="0">
              <a:lnSpc>
                <a:spcPts val="2000"/>
              </a:lnSpc>
              <a:tabLst/>
            </a:pP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end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session,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students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should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able</a:t>
            </a:r>
            <a:r>
              <a:rPr lang="en-US" altLang="zh-CN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to: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27584" y="72400"/>
            <a:ext cx="2382640" cy="76431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600"/>
              </a:lnSpc>
              <a:tabLst/>
            </a:pPr>
            <a:r>
              <a:rPr lang="en-US" altLang="zh-CN" sz="3200" dirty="0">
                <a:latin typeface="Arial Black" pitchFamily="18" charset="0"/>
                <a:cs typeface="Arial Black" pitchFamily="18" charset="0"/>
              </a:rPr>
              <a:t>Objectives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979712" y="5733256"/>
            <a:ext cx="2744213" cy="2787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i="1" u="sng" dirty="0"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u="sng" dirty="0">
                <a:latin typeface="Calibri" pitchFamily="18" charset="0"/>
                <a:cs typeface="Calibri" pitchFamily="18" charset="0"/>
              </a:rPr>
              <a:t>source</a:t>
            </a:r>
            <a:r>
              <a:rPr lang="en-US" altLang="zh-CN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u="sng" dirty="0"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u="sng" dirty="0">
                <a:latin typeface="Calibri" pitchFamily="18" charset="0"/>
                <a:cs typeface="Calibri" pitchFamily="18" charset="0"/>
              </a:rPr>
              <a:t>this</a:t>
            </a:r>
            <a:r>
              <a:rPr lang="en-US" altLang="zh-CN" sz="1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u="sng" dirty="0">
                <a:latin typeface="Calibri" pitchFamily="18" charset="0"/>
                <a:cs typeface="Calibri" pitchFamily="18" charset="0"/>
              </a:rPr>
              <a:t>lecture</a:t>
            </a:r>
            <a:r>
              <a:rPr lang="en-US" altLang="zh-CN" sz="1800" u="sng" dirty="0">
                <a:latin typeface="Calibri" pitchFamily="18" charset="0"/>
                <a:cs typeface="Calibri" pitchFamily="18" charset="0"/>
              </a:rPr>
              <a:t>: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2031525" y="5999956"/>
            <a:ext cx="6159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(Guyton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Hall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Textbook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Medical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Physiology,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13</a:t>
            </a:r>
            <a:r>
              <a:rPr lang="en-US" altLang="zh-CN" sz="12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ed,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Chapter</a:t>
            </a:r>
            <a:r>
              <a:rPr lang="en-US" altLang="zh-CN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4)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57C87A65-7FA0-4D3E-8782-C9BB7FF259F5}"/>
              </a:ext>
            </a:extLst>
          </p:cNvPr>
          <p:cNvSpPr txBox="1"/>
          <p:nvPr/>
        </p:nvSpPr>
        <p:spPr>
          <a:xfrm>
            <a:off x="1251153" y="1216731"/>
            <a:ext cx="63881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positive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negative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</a:p>
        </p:txBody>
      </p:sp>
      <p:sp>
        <p:nvSpPr>
          <p:cNvPr id="23" name="TextBox 1">
            <a:extLst>
              <a:ext uri="{FF2B5EF4-FFF2-40B4-BE49-F238E27FC236}">
                <a16:creationId xmlns:a16="http://schemas.microsoft.com/office/drawing/2014/main" id="{CCE38D24-A44A-4B91-B901-CF935909FC32}"/>
              </a:ext>
            </a:extLst>
          </p:cNvPr>
          <p:cNvSpPr txBox="1"/>
          <p:nvPr/>
        </p:nvSpPr>
        <p:spPr>
          <a:xfrm>
            <a:off x="1655028" y="1550653"/>
            <a:ext cx="5930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give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examples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each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AFDF4E7C-FC48-4E26-B22E-C4E1F4D05F14}"/>
              </a:ext>
            </a:extLst>
          </p:cNvPr>
          <p:cNvSpPr txBox="1"/>
          <p:nvPr/>
        </p:nvSpPr>
        <p:spPr>
          <a:xfrm>
            <a:off x="1126671" y="1919022"/>
            <a:ext cx="7261603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6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feedback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mechanism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describe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its</a:t>
            </a:r>
            <a:r>
              <a:rPr lang="en-US" altLang="zh-CN" sz="21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components.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A66D11-1EF6-41CE-948A-BD7B9DD65FA0}"/>
              </a:ext>
            </a:extLst>
          </p:cNvPr>
          <p:cNvSpPr txBox="1"/>
          <p:nvPr/>
        </p:nvSpPr>
        <p:spPr>
          <a:xfrm>
            <a:off x="1126671" y="4758519"/>
            <a:ext cx="7532127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“internal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environment”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its</a:t>
            </a: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4761AB13-79A0-48E8-A9BA-CFD013FA34B3}"/>
              </a:ext>
            </a:extLst>
          </p:cNvPr>
          <p:cNvSpPr txBox="1"/>
          <p:nvPr/>
        </p:nvSpPr>
        <p:spPr>
          <a:xfrm>
            <a:off x="1601703" y="5104167"/>
            <a:ext cx="2723438" cy="320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importance.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3B4C7C58-CD03-4D52-98FC-504A8F9837F3}"/>
              </a:ext>
            </a:extLst>
          </p:cNvPr>
          <p:cNvSpPr txBox="1"/>
          <p:nvPr/>
        </p:nvSpPr>
        <p:spPr>
          <a:xfrm>
            <a:off x="1097511" y="5416620"/>
            <a:ext cx="7526035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Differentiate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2198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environments.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4E5653B3-9F58-4B9C-B107-32DD1FD2A28E}"/>
              </a:ext>
            </a:extLst>
          </p:cNvPr>
          <p:cNvSpPr txBox="1"/>
          <p:nvPr/>
        </p:nvSpPr>
        <p:spPr>
          <a:xfrm>
            <a:off x="1111438" y="4216580"/>
            <a:ext cx="6588535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Define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discuss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concept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homeostasis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its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35BFD78A-7B71-45C4-BBE0-E8E5470EA75A}"/>
              </a:ext>
            </a:extLst>
          </p:cNvPr>
          <p:cNvSpPr txBox="1"/>
          <p:nvPr/>
        </p:nvSpPr>
        <p:spPr>
          <a:xfrm>
            <a:off x="1601703" y="4489902"/>
            <a:ext cx="3940951" cy="320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importance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living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organism.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4DD705A6-E8DF-41C4-9A75-914E6AED7B19}"/>
              </a:ext>
            </a:extLst>
          </p:cNvPr>
          <p:cNvSpPr txBox="1"/>
          <p:nvPr/>
        </p:nvSpPr>
        <p:spPr>
          <a:xfrm>
            <a:off x="1111438" y="3633223"/>
            <a:ext cx="6763968" cy="36676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Discuss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physiologic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mechanisms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that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enable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9DACC45C-2705-40AD-B103-097F096376BC}"/>
              </a:ext>
            </a:extLst>
          </p:cNvPr>
          <p:cNvSpPr txBox="1"/>
          <p:nvPr/>
        </p:nvSpPr>
        <p:spPr>
          <a:xfrm>
            <a:off x="1601703" y="3927602"/>
            <a:ext cx="6037550" cy="32066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maintenance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normal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steady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state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body.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0AA76A-9C3E-4B75-893C-3138EC78AAE3}"/>
              </a:ext>
            </a:extLst>
          </p:cNvPr>
          <p:cNvSpPr/>
          <p:nvPr/>
        </p:nvSpPr>
        <p:spPr>
          <a:xfrm>
            <a:off x="1097511" y="2245952"/>
            <a:ext cx="71247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how homeostatic mechanisms regulated by negative feedback detect and respond to environmental changes + Define positive and negative feedback </a:t>
            </a:r>
            <a:endParaRPr lang="ar-SA" sz="2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5F6B3C-2C7D-4016-950E-F7C715BAFE7D}"/>
              </a:ext>
            </a:extLst>
          </p:cNvPr>
          <p:cNvSpPr/>
          <p:nvPr/>
        </p:nvSpPr>
        <p:spPr>
          <a:xfrm>
            <a:off x="1097511" y="3228138"/>
            <a:ext cx="6438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actions of a positive feedback loop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6748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6A00F-FF40-47AD-A5BF-7F697E69F7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481" y="630242"/>
            <a:ext cx="8229600" cy="255101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altLang="ar-SA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A structure that detects changes in a variable is called</a:t>
            </a:r>
            <a:endParaRPr lang="en-US" altLang="zh-CN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24078" indent="-514350" algn="l" rtl="0">
              <a:buFont typeface="+mj-lt"/>
              <a:buAutoNum type="arabicParenR"/>
            </a:pPr>
            <a:endParaRPr lang="en-US" altLang="zh-CN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Stimulus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Skin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receptor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None of these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22240" y="184666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3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3573016"/>
            <a:ext cx="82423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/>
          <p:cNvSpPr txBox="1"/>
          <p:nvPr/>
        </p:nvSpPr>
        <p:spPr>
          <a:xfrm>
            <a:off x="80864" y="3203684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4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94656"/>
            <a:ext cx="12795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1279525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20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6A00F-FF40-47AD-A5BF-7F697E69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70475"/>
            <a:ext cx="8229600" cy="2482461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altLang="zh-CN" sz="2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Essentially all the functions of the </a:t>
            </a:r>
          </a:p>
          <a:p>
            <a:pPr marL="109728" indent="0" algn="l" rtl="0">
              <a:buNone/>
            </a:pPr>
            <a:r>
              <a:rPr lang="en-US" altLang="zh-CN" sz="2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organs and tissues aim at keeping the </a:t>
            </a:r>
          </a:p>
          <a:p>
            <a:pPr marL="109728" indent="0" algn="l" rtl="0">
              <a:buNone/>
            </a:pPr>
            <a:r>
              <a:rPr lang="en-US" altLang="zh-CN" sz="25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internal environment at a nearly constant state</a:t>
            </a:r>
          </a:p>
          <a:p>
            <a:pPr marL="109728" indent="0" algn="l" rtl="0">
              <a:buNone/>
            </a:pPr>
            <a:endParaRPr lang="en-US" altLang="zh-CN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Internal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Body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External</a:t>
            </a:r>
          </a:p>
          <a:p>
            <a:pPr marL="624078" indent="-514350" algn="l" rtl="0">
              <a:buFont typeface="+mj-lt"/>
              <a:buAutoNum type="arabicParenR"/>
            </a:pPr>
            <a:r>
              <a:rPr lang="en-US" altLang="zh-CN" sz="28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Cardiovascular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BBA3B7-9FE4-4ECC-90F5-FDBA3A477FA8}"/>
              </a:ext>
            </a:extLst>
          </p:cNvPr>
          <p:cNvSpPr/>
          <p:nvPr/>
        </p:nvSpPr>
        <p:spPr>
          <a:xfrm>
            <a:off x="4572000" y="260648"/>
            <a:ext cx="144016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07504" y="39615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5</a:t>
            </a:r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07504" y="2996952"/>
            <a:ext cx="5040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6</a:t>
            </a:r>
            <a:endParaRPr lang="ar-S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66285"/>
            <a:ext cx="1279525" cy="70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7" y="3645024"/>
            <a:ext cx="8242300" cy="255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777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FC551CF-0D2B-44FC-AC0D-6EC6451A5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494356"/>
              </p:ext>
            </p:extLst>
          </p:nvPr>
        </p:nvGraphicFramePr>
        <p:xfrm>
          <a:off x="457200" y="1481138"/>
          <a:ext cx="8229600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373888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0895475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257112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gency FB" panose="020B0503020202020204" pitchFamily="34" charset="0"/>
                        </a:rPr>
                        <a:t>Slide 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19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5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04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8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3461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26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gency FB" panose="020B0503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195614"/>
                  </a:ext>
                </a:extLst>
              </a:tr>
            </a:tbl>
          </a:graphicData>
        </a:graphic>
      </p:graphicFrame>
      <p:sp>
        <p:nvSpPr>
          <p:cNvPr id="4" name="Title 2">
            <a:extLst>
              <a:ext uri="{FF2B5EF4-FFF2-40B4-BE49-F238E27FC236}">
                <a16:creationId xmlns:a16="http://schemas.microsoft.com/office/drawing/2014/main" id="{BB628E7D-DA2F-493C-9161-9D7E2051E1A1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128002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&amp; good luck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645026" y="5410200"/>
            <a:ext cx="4041775" cy="125916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Team Leaders:</a:t>
            </a:r>
          </a:p>
          <a:p>
            <a:pPr algn="ctr"/>
            <a:r>
              <a:rPr lang="en-US" b="1" dirty="0"/>
              <a:t>-</a:t>
            </a:r>
            <a:r>
              <a:rPr lang="en-GB" b="1" dirty="0" err="1"/>
              <a:t>مها</a:t>
            </a:r>
            <a:r>
              <a:rPr lang="en-GB" b="1" dirty="0"/>
              <a:t> </a:t>
            </a:r>
            <a:r>
              <a:rPr lang="en-GB" b="1" dirty="0" err="1"/>
              <a:t>بركة</a:t>
            </a:r>
            <a:r>
              <a:rPr lang="en-GB" b="1" dirty="0"/>
              <a:t>         - </a:t>
            </a:r>
            <a:r>
              <a:rPr lang="en-GB" b="1" dirty="0" err="1"/>
              <a:t>طارق</a:t>
            </a:r>
            <a:r>
              <a:rPr lang="en-GB" b="1" dirty="0"/>
              <a:t> </a:t>
            </a:r>
            <a:r>
              <a:rPr lang="en-GB" b="1" dirty="0" err="1"/>
              <a:t>العميم</a:t>
            </a:r>
            <a:endParaRPr lang="en-US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56888" y="1259148"/>
            <a:ext cx="4041775" cy="3941763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Girls team members:</a:t>
            </a:r>
          </a:p>
          <a:p>
            <a:r>
              <a:rPr lang="en-GB" dirty="0" err="1"/>
              <a:t>مها</a:t>
            </a:r>
            <a:r>
              <a:rPr lang="en-GB" dirty="0"/>
              <a:t> </a:t>
            </a:r>
            <a:r>
              <a:rPr lang="en-GB" dirty="0" err="1"/>
              <a:t>العمري</a:t>
            </a:r>
            <a:r>
              <a:rPr lang="en-GB" dirty="0"/>
              <a:t> </a:t>
            </a:r>
          </a:p>
          <a:p>
            <a:r>
              <a:rPr lang="en-GB" dirty="0" err="1"/>
              <a:t>هديل</a:t>
            </a:r>
            <a:r>
              <a:rPr lang="en-GB" dirty="0"/>
              <a:t> </a:t>
            </a:r>
            <a:r>
              <a:rPr lang="en-GB" dirty="0" err="1"/>
              <a:t>عورتاني</a:t>
            </a:r>
            <a:endParaRPr lang="en-GB" dirty="0"/>
          </a:p>
          <a:p>
            <a:r>
              <a:rPr lang="en-GB" dirty="0" err="1"/>
              <a:t>ريما</a:t>
            </a:r>
            <a:r>
              <a:rPr lang="en-GB" dirty="0"/>
              <a:t> </a:t>
            </a:r>
            <a:r>
              <a:rPr lang="en-GB" dirty="0" err="1"/>
              <a:t>العنزي</a:t>
            </a:r>
            <a:endParaRPr lang="en-GB" dirty="0"/>
          </a:p>
          <a:p>
            <a:r>
              <a:rPr lang="en-GB" dirty="0" err="1"/>
              <a:t>روتانا</a:t>
            </a:r>
            <a:r>
              <a:rPr lang="en-GB" dirty="0"/>
              <a:t> </a:t>
            </a:r>
            <a:r>
              <a:rPr lang="en-GB" dirty="0" err="1"/>
              <a:t>خطيب</a:t>
            </a:r>
            <a:endParaRPr lang="en-GB" dirty="0"/>
          </a:p>
          <a:p>
            <a:r>
              <a:rPr lang="en-GB" dirty="0" err="1"/>
              <a:t>لجين</a:t>
            </a:r>
            <a:r>
              <a:rPr lang="en-GB" dirty="0"/>
              <a:t> </a:t>
            </a:r>
            <a:r>
              <a:rPr lang="en-GB" dirty="0" err="1"/>
              <a:t>عزيز</a:t>
            </a:r>
            <a:r>
              <a:rPr lang="en-GB" dirty="0"/>
              <a:t> </a:t>
            </a:r>
            <a:r>
              <a:rPr lang="en-GB" dirty="0" err="1"/>
              <a:t>الرحمن</a:t>
            </a:r>
            <a:endParaRPr lang="en-GB" dirty="0"/>
          </a:p>
          <a:p>
            <a:r>
              <a:rPr lang="en-GB" dirty="0" err="1"/>
              <a:t>العنود</a:t>
            </a:r>
            <a:r>
              <a:rPr lang="en-GB" dirty="0"/>
              <a:t> </a:t>
            </a:r>
            <a:r>
              <a:rPr lang="en-GB" dirty="0" err="1"/>
              <a:t>المفرج</a:t>
            </a:r>
            <a:endParaRPr lang="en-GB" dirty="0"/>
          </a:p>
          <a:p>
            <a:r>
              <a:rPr lang="en-GB" dirty="0" err="1"/>
              <a:t>ريم</a:t>
            </a:r>
            <a:r>
              <a:rPr lang="en-GB" dirty="0"/>
              <a:t> </a:t>
            </a:r>
            <a:r>
              <a:rPr lang="en-GB" dirty="0" err="1"/>
              <a:t>القرني</a:t>
            </a:r>
            <a:endParaRPr lang="en-GB" dirty="0"/>
          </a:p>
          <a:p>
            <a:r>
              <a:rPr lang="en-GB" dirty="0" err="1"/>
              <a:t>عهد</a:t>
            </a:r>
            <a:r>
              <a:rPr lang="en-GB" dirty="0"/>
              <a:t> </a:t>
            </a:r>
            <a:r>
              <a:rPr lang="en-GB" dirty="0" err="1"/>
              <a:t>القرين</a:t>
            </a:r>
            <a:endParaRPr lang="en-GB" dirty="0"/>
          </a:p>
          <a:p>
            <a:r>
              <a:rPr lang="en-GB" dirty="0" err="1"/>
              <a:t>العنود</a:t>
            </a:r>
            <a:r>
              <a:rPr lang="en-GB" dirty="0"/>
              <a:t> </a:t>
            </a:r>
            <a:r>
              <a:rPr lang="en-GB" dirty="0" err="1"/>
              <a:t>المنصور</a:t>
            </a:r>
            <a:endParaRPr lang="en-GB" dirty="0"/>
          </a:p>
          <a:p>
            <a:r>
              <a:rPr lang="en-GB" dirty="0" err="1"/>
              <a:t>مها</a:t>
            </a:r>
            <a:r>
              <a:rPr lang="en-GB" dirty="0"/>
              <a:t> </a:t>
            </a:r>
            <a:r>
              <a:rPr lang="en-GB" dirty="0" err="1"/>
              <a:t>النهدي</a:t>
            </a:r>
            <a:r>
              <a:rPr lang="en-GB" dirty="0"/>
              <a:t> </a:t>
            </a:r>
          </a:p>
          <a:p>
            <a:r>
              <a:rPr lang="en-GB" dirty="0" err="1"/>
              <a:t>بلقيس</a:t>
            </a:r>
            <a:r>
              <a:rPr lang="en-GB" dirty="0"/>
              <a:t> </a:t>
            </a:r>
            <a:r>
              <a:rPr lang="en-GB" dirty="0" err="1"/>
              <a:t>الراجحي</a:t>
            </a:r>
            <a:endParaRPr lang="en-GB" dirty="0"/>
          </a:p>
          <a:p>
            <a:r>
              <a:rPr lang="en-GB" dirty="0" err="1"/>
              <a:t>سارة</a:t>
            </a:r>
            <a:r>
              <a:rPr lang="en-GB" dirty="0"/>
              <a:t> </a:t>
            </a:r>
            <a:r>
              <a:rPr lang="en-GB" dirty="0" err="1"/>
              <a:t>البليهد</a:t>
            </a:r>
            <a:r>
              <a:rPr lang="en-GB" dirty="0"/>
              <a:t> </a:t>
            </a:r>
          </a:p>
          <a:p>
            <a:r>
              <a:rPr lang="en-GB" dirty="0" err="1"/>
              <a:t>ميعاد</a:t>
            </a:r>
            <a:r>
              <a:rPr lang="en-GB" dirty="0"/>
              <a:t> </a:t>
            </a:r>
            <a:r>
              <a:rPr lang="en-GB" dirty="0" err="1"/>
              <a:t>النفيعي</a:t>
            </a:r>
            <a:endParaRPr lang="en-GB" dirty="0"/>
          </a:p>
          <a:p>
            <a:r>
              <a:rPr lang="en-GB" dirty="0" err="1"/>
              <a:t>نورة</a:t>
            </a:r>
            <a:r>
              <a:rPr lang="en-GB" dirty="0"/>
              <a:t> </a:t>
            </a:r>
            <a:r>
              <a:rPr lang="en-GB" dirty="0" err="1"/>
              <a:t>البسام</a:t>
            </a:r>
            <a:endParaRPr lang="en-GB" dirty="0"/>
          </a:p>
          <a:p>
            <a:r>
              <a:rPr lang="en-GB" dirty="0" err="1"/>
              <a:t>عبير</a:t>
            </a:r>
            <a:r>
              <a:rPr lang="en-GB" dirty="0"/>
              <a:t> </a:t>
            </a:r>
            <a:r>
              <a:rPr lang="en-GB" dirty="0" err="1"/>
              <a:t>العبدالجبار</a:t>
            </a:r>
            <a:endParaRPr lang="en-GB" dirty="0"/>
          </a:p>
          <a:p>
            <a:r>
              <a:rPr lang="en-GB" dirty="0" err="1"/>
              <a:t>وجدان</a:t>
            </a:r>
            <a:r>
              <a:rPr lang="en-GB" dirty="0"/>
              <a:t> </a:t>
            </a:r>
            <a:r>
              <a:rPr lang="en-GB" dirty="0" err="1"/>
              <a:t>الشامري</a:t>
            </a:r>
            <a:endParaRPr lang="en-GB" dirty="0"/>
          </a:p>
          <a:p>
            <a:r>
              <a:rPr lang="en-GB" dirty="0" err="1"/>
              <a:t>الجوهرة</a:t>
            </a:r>
            <a:r>
              <a:rPr lang="en-GB" dirty="0"/>
              <a:t> </a:t>
            </a:r>
            <a:r>
              <a:rPr lang="en-GB" dirty="0" err="1"/>
              <a:t>الشنيفي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36950" y="1259148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rmAutofit fontScale="70000" lnSpcReduction="20000"/>
          </a:bodyPr>
          <a:lstStyle>
            <a:lvl1pPr marL="365760" indent="-256032" algn="r" rtl="1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r" rtl="1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r" rtl="1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800" dirty="0"/>
              <a:t>Boys team members:</a:t>
            </a:r>
          </a:p>
          <a:p>
            <a:r>
              <a:rPr lang="ar-SA" dirty="0"/>
              <a:t>هشام الشايع</a:t>
            </a:r>
          </a:p>
          <a:p>
            <a:r>
              <a:rPr lang="ar-SA" dirty="0"/>
              <a:t>سعود الاحمري</a:t>
            </a:r>
          </a:p>
          <a:p>
            <a:r>
              <a:rPr lang="ar-SA" dirty="0"/>
              <a:t>عبدالرحمن آل الشيخ</a:t>
            </a:r>
          </a:p>
          <a:p>
            <a:r>
              <a:rPr lang="ar-SA" dirty="0"/>
              <a:t>فايز الدرسوني</a:t>
            </a:r>
          </a:p>
          <a:p>
            <a:r>
              <a:rPr lang="ar-SA" dirty="0"/>
              <a:t>محمد الحسن</a:t>
            </a:r>
          </a:p>
          <a:p>
            <a:r>
              <a:rPr lang="ar-SA" dirty="0"/>
              <a:t>محمد الصويغ</a:t>
            </a:r>
          </a:p>
          <a:p>
            <a:r>
              <a:rPr lang="ar-SA" dirty="0"/>
              <a:t>محمد المنجومي</a:t>
            </a:r>
          </a:p>
          <a:p>
            <a:r>
              <a:rPr lang="ar-SA" dirty="0"/>
              <a:t>معاذ الحمود</a:t>
            </a:r>
          </a:p>
          <a:p>
            <a:r>
              <a:rPr lang="ar-SA" dirty="0"/>
              <a:t>منصور العبرة</a:t>
            </a:r>
          </a:p>
          <a:p>
            <a:r>
              <a:rPr lang="ar-SA" dirty="0"/>
              <a:t>احمد الصبي</a:t>
            </a:r>
          </a:p>
          <a:p>
            <a:r>
              <a:rPr lang="ar-SA" dirty="0"/>
              <a:t>خالد العقيلي </a:t>
            </a:r>
          </a:p>
          <a:p>
            <a:r>
              <a:rPr lang="ar-SA" dirty="0"/>
              <a:t>عبدالجبار اليماني </a:t>
            </a:r>
          </a:p>
          <a:p>
            <a:r>
              <a:rPr lang="ar-SA" dirty="0"/>
              <a:t>عمر الفوزان </a:t>
            </a:r>
            <a:endParaRPr lang="en-GB" dirty="0"/>
          </a:p>
          <a:p>
            <a:pPr marL="109728" indent="0">
              <a:buFont typeface="Wingdings 3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87973"/>
            <a:ext cx="4041648" cy="16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FB7A9B-8F1C-4AA7-9178-B90B2A09C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02627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 All the cells in the body are continuously bathing in fluid , Because this fluid is </a:t>
            </a:r>
            <a:r>
              <a:rPr lang="en-US" altLang="zh-CN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outside</a:t>
            </a:r>
            <a:r>
              <a:rPr lang="en-US" altLang="zh-CN" sz="22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cell, it is called </a:t>
            </a:r>
            <a:r>
              <a:rPr lang="en-US" altLang="zh-C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extracellular</a:t>
            </a:r>
            <a:r>
              <a:rPr lang="en-US" altLang="zh-CN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fluid</a:t>
            </a:r>
            <a:r>
              <a:rPr lang="en-US" altLang="zh-CN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zh-CN" sz="22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ECF</a:t>
            </a:r>
            <a:r>
              <a:rPr lang="en-US" altLang="zh-CN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109728" indent="0" algn="l" rtl="0">
              <a:buNone/>
            </a:pP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  It is from the ECF that cells get the ions and nutrients needed</a:t>
            </a:r>
          </a:p>
          <a:p>
            <a:pPr marL="109728" indent="0" algn="l" rtl="0">
              <a:lnSpc>
                <a:spcPts val="2100"/>
              </a:lnSpc>
              <a:buNone/>
              <a:tabLst/>
            </a:pP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maintain life.</a:t>
            </a:r>
          </a:p>
          <a:p>
            <a:pPr marL="109728" indent="0" algn="l" rtl="0">
              <a:buNone/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body cells live in the same environment (i.e. ECF).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altLang="zh-CN" sz="2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composition of ECF is almost similar between the different species.</a:t>
            </a:r>
          </a:p>
          <a:p>
            <a:pPr marL="109728" indent="0" algn="l" rtl="0">
              <a:buNone/>
            </a:pPr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58467D-2871-40EE-B4D0-DC5DEF83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328903"/>
            <a:ext cx="8229600" cy="576064"/>
          </a:xfrm>
        </p:spPr>
        <p:txBody>
          <a:bodyPr>
            <a:noAutofit/>
          </a:bodyPr>
          <a:lstStyle/>
          <a:p>
            <a:pPr rtl="0"/>
            <a:r>
              <a:rPr lang="en-US" altLang="zh-C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Internal Environment</a:t>
            </a:r>
            <a:br>
              <a:rPr lang="en-US" altLang="zh-CN" sz="3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ar-SA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4D773-2C99-439E-A2BA-86B190D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7600" y="3429000"/>
            <a:ext cx="3759200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84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77900" y="2730500"/>
            <a:ext cx="3378200" cy="3302000"/>
          </a:xfrm>
          <a:custGeom>
            <a:avLst/>
            <a:gdLst>
              <a:gd name="connsiteX0" fmla="*/ 12700 w 3378200"/>
              <a:gd name="connsiteY0" fmla="*/ 1651000 h 3302000"/>
              <a:gd name="connsiteX1" fmla="*/ 1689100 w 3378200"/>
              <a:gd name="connsiteY1" fmla="*/ 12700 h 3302000"/>
              <a:gd name="connsiteX2" fmla="*/ 3365500 w 3378200"/>
              <a:gd name="connsiteY2" fmla="*/ 1651000 h 3302000"/>
              <a:gd name="connsiteX3" fmla="*/ 1689100 w 3378200"/>
              <a:gd name="connsiteY3" fmla="*/ 3289300 h 3302000"/>
              <a:gd name="connsiteX4" fmla="*/ 12700 w 3378200"/>
              <a:gd name="connsiteY4" fmla="*/ 1651000 h 3302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378200" h="3302000">
                <a:moveTo>
                  <a:pt x="12700" y="1651000"/>
                </a:moveTo>
                <a:cubicBezTo>
                  <a:pt x="12700" y="746252"/>
                  <a:pt x="763270" y="12700"/>
                  <a:pt x="1689100" y="12700"/>
                </a:cubicBezTo>
                <a:cubicBezTo>
                  <a:pt x="2614930" y="12700"/>
                  <a:pt x="3365500" y="746252"/>
                  <a:pt x="3365500" y="1651000"/>
                </a:cubicBezTo>
                <a:cubicBezTo>
                  <a:pt x="3365500" y="2555748"/>
                  <a:pt x="2614930" y="3289300"/>
                  <a:pt x="1689100" y="3289300"/>
                </a:cubicBezTo>
                <a:cubicBezTo>
                  <a:pt x="763270" y="3289300"/>
                  <a:pt x="12700" y="2555748"/>
                  <a:pt x="12700" y="165100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385D8A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17650" y="1212786"/>
            <a:ext cx="2959989" cy="412813"/>
          </a:xfrm>
          <a:custGeom>
            <a:avLst/>
            <a:gdLst>
              <a:gd name="connsiteX0" fmla="*/ 6350 w 2959989"/>
              <a:gd name="connsiteY0" fmla="*/ 406463 h 412813"/>
              <a:gd name="connsiteX1" fmla="*/ 2953639 w 2959989"/>
              <a:gd name="connsiteY1" fmla="*/ 406463 h 412813"/>
              <a:gd name="connsiteX2" fmla="*/ 2953639 w 2959989"/>
              <a:gd name="connsiteY2" fmla="*/ 6350 h 412813"/>
              <a:gd name="connsiteX3" fmla="*/ 6350 w 2959989"/>
              <a:gd name="connsiteY3" fmla="*/ 6350 h 412813"/>
              <a:gd name="connsiteX4" fmla="*/ 6350 w 2959989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959989" h="412813">
                <a:moveTo>
                  <a:pt x="6350" y="406463"/>
                </a:moveTo>
                <a:lnTo>
                  <a:pt x="2953639" y="406463"/>
                </a:lnTo>
                <a:lnTo>
                  <a:pt x="2953639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865368" y="1212786"/>
            <a:ext cx="2751582" cy="412813"/>
          </a:xfrm>
          <a:custGeom>
            <a:avLst/>
            <a:gdLst>
              <a:gd name="connsiteX0" fmla="*/ 6350 w 2751582"/>
              <a:gd name="connsiteY0" fmla="*/ 406463 h 412813"/>
              <a:gd name="connsiteX1" fmla="*/ 2745232 w 2751582"/>
              <a:gd name="connsiteY1" fmla="*/ 406463 h 412813"/>
              <a:gd name="connsiteX2" fmla="*/ 2745232 w 2751582"/>
              <a:gd name="connsiteY2" fmla="*/ 6350 h 412813"/>
              <a:gd name="connsiteX3" fmla="*/ 6350 w 2751582"/>
              <a:gd name="connsiteY3" fmla="*/ 6350 h 412813"/>
              <a:gd name="connsiteX4" fmla="*/ 6350 w 2751582"/>
              <a:gd name="connsiteY4" fmla="*/ 406463 h 4128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51582" h="412813">
                <a:moveTo>
                  <a:pt x="6350" y="406463"/>
                </a:moveTo>
                <a:lnTo>
                  <a:pt x="2745232" y="406463"/>
                </a:lnTo>
                <a:lnTo>
                  <a:pt x="2745232" y="6350"/>
                </a:lnTo>
                <a:lnTo>
                  <a:pt x="6350" y="6350"/>
                </a:lnTo>
                <a:lnTo>
                  <a:pt x="6350" y="40646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5452237" y="1409700"/>
            <a:ext cx="38100" cy="5305425"/>
          </a:xfrm>
          <a:custGeom>
            <a:avLst/>
            <a:gdLst>
              <a:gd name="connsiteX0" fmla="*/ 9525 w 38100"/>
              <a:gd name="connsiteY0" fmla="*/ 9525 h 5305425"/>
              <a:gd name="connsiteX1" fmla="*/ 9525 w 38100"/>
              <a:gd name="connsiteY1" fmla="*/ 5295900 h 5305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5305425">
                <a:moveTo>
                  <a:pt x="9525" y="9525"/>
                </a:moveTo>
                <a:lnTo>
                  <a:pt x="9525" y="5295900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6435" b="11151"/>
          <a:stretch/>
        </p:blipFill>
        <p:spPr bwMode="auto">
          <a:xfrm>
            <a:off x="899592" y="0"/>
            <a:ext cx="4574108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3613299"/>
            <a:ext cx="977900" cy="825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1800" y="5346700"/>
            <a:ext cx="1917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“Internal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environment”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612900" y="1333500"/>
            <a:ext cx="27305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33400" algn="l"/>
              </a:tabLst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Multicellular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15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“External</a:t>
            </a:r>
            <a:r>
              <a:rPr lang="en-US" altLang="zh-CN" sz="159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environment”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115616" y="372885"/>
            <a:ext cx="7920880" cy="57490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lnSpc>
                <a:spcPts val="4400"/>
              </a:lnSpc>
              <a:tabLst>
                <a:tab pos="876300" algn="l"/>
              </a:tabLst>
            </a:pPr>
            <a:r>
              <a:rPr lang="en-US" altLang="zh-CN" sz="3200" dirty="0">
                <a:latin typeface="Arial Black" pitchFamily="18" charset="0"/>
                <a:cs typeface="Arial Black" pitchFamily="18" charset="0"/>
              </a:rPr>
              <a:t>External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 err="1">
                <a:latin typeface="Arial Black" pitchFamily="18" charset="0"/>
                <a:cs typeface="Arial Black" pitchFamily="18" charset="0"/>
              </a:rPr>
              <a:t>vs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dirty="0">
                <a:latin typeface="Arial Black" pitchFamily="18" charset="0"/>
                <a:cs typeface="Arial Black" pitchFamily="18" charset="0"/>
              </a:rPr>
              <a:t>Internal environment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956300" y="1320800"/>
            <a:ext cx="2527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Unicellular</a:t>
            </a:r>
            <a:r>
              <a:rPr lang="en-US" altLang="zh-CN" sz="20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organisms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664200" y="3149600"/>
            <a:ext cx="32639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Internal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External</a:t>
            </a:r>
            <a:r>
              <a:rPr lang="en-US" altLang="zh-CN" sz="14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6" dirty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40260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08050" y="1365250"/>
            <a:ext cx="2832100" cy="4965700"/>
          </a:xfrm>
          <a:custGeom>
            <a:avLst/>
            <a:gdLst>
              <a:gd name="connsiteX0" fmla="*/ 6350 w 2832100"/>
              <a:gd name="connsiteY0" fmla="*/ 4959350 h 4965700"/>
              <a:gd name="connsiteX1" fmla="*/ 2825750 w 2832100"/>
              <a:gd name="connsiteY1" fmla="*/ 4959350 h 4965700"/>
              <a:gd name="connsiteX2" fmla="*/ 2825750 w 2832100"/>
              <a:gd name="connsiteY2" fmla="*/ 6350 h 4965700"/>
              <a:gd name="connsiteX3" fmla="*/ 6350 w 2832100"/>
              <a:gd name="connsiteY3" fmla="*/ 6350 h 4965700"/>
              <a:gd name="connsiteX4" fmla="*/ 6350 w 2832100"/>
              <a:gd name="connsiteY4" fmla="*/ 4959350 h 4965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32100" h="4965700">
                <a:moveTo>
                  <a:pt x="6350" y="4959350"/>
                </a:moveTo>
                <a:lnTo>
                  <a:pt x="2825750" y="4959350"/>
                </a:lnTo>
                <a:lnTo>
                  <a:pt x="2825750" y="6350"/>
                </a:lnTo>
                <a:lnTo>
                  <a:pt x="6350" y="6350"/>
                </a:lnTo>
                <a:lnTo>
                  <a:pt x="6350" y="4959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5373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10105" b="6951"/>
          <a:stretch/>
        </p:blipFill>
        <p:spPr bwMode="auto">
          <a:xfrm>
            <a:off x="755576" y="-19735"/>
            <a:ext cx="8003108" cy="63813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09000" y="64770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2" dirty="0">
                <a:solidFill>
                  <a:srgbClr val="898989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043608" y="620688"/>
            <a:ext cx="2288512" cy="545790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l">
              <a:lnSpc>
                <a:spcPts val="44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	</a:t>
            </a:r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3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604" b="1" i="1" dirty="0">
                <a:latin typeface="Calibri" pitchFamily="18" charset="0"/>
                <a:cs typeface="Calibri" pitchFamily="18" charset="0"/>
              </a:rPr>
              <a:t>ECF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i="1" dirty="0">
                <a:latin typeface="Calibri" pitchFamily="18" charset="0"/>
                <a:cs typeface="Calibri" pitchFamily="18" charset="0"/>
              </a:rPr>
              <a:t>=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i="1" dirty="0">
                <a:latin typeface="Calibri" pitchFamily="18" charset="0"/>
                <a:cs typeface="Calibri" pitchFamily="18" charset="0"/>
              </a:rPr>
              <a:t>the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b="1" i="1" dirty="0">
                <a:latin typeface="Calibri" pitchFamily="18" charset="0"/>
                <a:cs typeface="Calibri" pitchFamily="18" charset="0"/>
              </a:rPr>
              <a:t>internal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6" b="1" i="1" dirty="0"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606" dirty="0">
                <a:latin typeface="Calibri" pitchFamily="18" charset="0"/>
                <a:cs typeface="Calibri" pitchFamily="18" charset="0"/>
              </a:rPr>
              <a:t>.</a:t>
            </a:r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1000"/>
              </a:lnSpc>
            </a:pPr>
            <a:endParaRPr lang="en-US" altLang="zh-CN" dirty="0"/>
          </a:p>
          <a:p>
            <a:pPr algn="l">
              <a:lnSpc>
                <a:spcPts val="3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•  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skin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6" dirty="0">
                <a:latin typeface="Calibri" pitchFamily="18" charset="0"/>
                <a:cs typeface="Calibri" pitchFamily="18" charset="0"/>
              </a:rPr>
              <a:t>separates</a:t>
            </a:r>
            <a:r>
              <a:rPr lang="en-US" altLang="zh-CN" sz="260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>
                <a:latin typeface="Calibri" pitchFamily="18" charset="0"/>
                <a:cs typeface="Calibri" pitchFamily="18" charset="0"/>
              </a:rPr>
              <a:t>this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environment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from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outside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world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which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60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the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6" b="1" i="1" dirty="0">
                <a:latin typeface="Calibri" pitchFamily="18" charset="0"/>
                <a:cs typeface="Calibri" pitchFamily="18" charset="0"/>
              </a:rPr>
              <a:t>external</a:t>
            </a:r>
          </a:p>
          <a:p>
            <a:pPr algn="l">
              <a:lnSpc>
                <a:spcPts val="28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dirty="0"/>
              <a:t>	</a:t>
            </a:r>
            <a:r>
              <a:rPr lang="en-US" altLang="zh-CN" sz="2604" b="1" i="1" dirty="0"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604" dirty="0">
                <a:latin typeface="Calibri" pitchFamily="18" charset="0"/>
                <a:cs typeface="Calibri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9712" y="180578"/>
            <a:ext cx="5676691" cy="1025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  <a:tabLst>
                <a:tab pos="342900" algn="l"/>
                <a:tab pos="1219200" algn="l"/>
                <a:tab pos="2095500" algn="l"/>
              </a:tabLst>
            </a:pPr>
            <a:r>
              <a:rPr lang="en-US" altLang="zh-CN" sz="2400" dirty="0">
                <a:latin typeface="Arial Black" pitchFamily="18" charset="0"/>
                <a:cs typeface="Arial Black" pitchFamily="18" charset="0"/>
              </a:rPr>
              <a:t>External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>
                <a:latin typeface="Arial Black" pitchFamily="18" charset="0"/>
                <a:cs typeface="Arial Black" pitchFamily="18" charset="0"/>
              </a:rPr>
              <a:t>vs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Arial Black" pitchFamily="18" charset="0"/>
                <a:cs typeface="Arial Black" pitchFamily="18" charset="0"/>
              </a:rPr>
              <a:t>Internal environment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153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/>
          <a:stretch/>
        </p:blipFill>
        <p:spPr bwMode="auto">
          <a:xfrm>
            <a:off x="1" y="116632"/>
            <a:ext cx="478802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8" t="-1730" b="-1"/>
          <a:stretch/>
        </p:blipFill>
        <p:spPr bwMode="auto">
          <a:xfrm>
            <a:off x="4788024" y="0"/>
            <a:ext cx="4355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7478" y="0"/>
            <a:ext cx="23042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7030A0"/>
                </a:solidFill>
              </a:rPr>
              <a:t>من </a:t>
            </a:r>
            <a:r>
              <a:rPr lang="ar-SA" b="1" dirty="0" err="1">
                <a:solidFill>
                  <a:srgbClr val="7030A0"/>
                </a:solidFill>
              </a:rPr>
              <a:t>سلايدات</a:t>
            </a:r>
            <a:r>
              <a:rPr lang="ar-SA" b="1" dirty="0">
                <a:solidFill>
                  <a:srgbClr val="7030A0"/>
                </a:solidFill>
              </a:rPr>
              <a:t> البنات بالكامل </a:t>
            </a:r>
          </a:p>
        </p:txBody>
      </p:sp>
    </p:spTree>
    <p:extLst>
      <p:ext uri="{BB962C8B-B14F-4D97-AF65-F5344CB8AC3E}">
        <p14:creationId xmlns:p14="http://schemas.microsoft.com/office/powerpoint/2010/main" val="307547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763D51-5CD1-4C7E-BE41-D77E7AAE8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66738"/>
            <a:ext cx="8229600" cy="5774630"/>
          </a:xfrm>
        </p:spPr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process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which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keeps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internal environment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despite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changes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 external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known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as</a:t>
            </a:r>
            <a:r>
              <a:rPr lang="en-US" altLang="zh-CN" sz="2200" b="1" dirty="0" err="1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“Homeostasis</a:t>
            </a:r>
            <a:r>
              <a:rPr lang="en-US" altLang="zh-CN" sz="2200" b="1" dirty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”.</a:t>
            </a:r>
          </a:p>
          <a:p>
            <a:pPr marL="109728" indent="0" algn="l" rtl="0">
              <a:lnSpc>
                <a:spcPts val="2700"/>
              </a:lnSpc>
              <a:buNone/>
              <a:tabLst/>
            </a:pP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Homeo-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: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sameness,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similarity</a:t>
            </a:r>
          </a:p>
          <a:p>
            <a:pPr marL="109728" indent="0" algn="l" rtl="0">
              <a:lnSpc>
                <a:spcPts val="2800"/>
              </a:lnSpc>
              <a:buNone/>
              <a:tabLst/>
            </a:pP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stasis: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standing</a:t>
            </a:r>
          </a:p>
          <a:p>
            <a:pPr marL="109728" indent="0" algn="l" rtl="0">
              <a:lnSpc>
                <a:spcPts val="2800"/>
              </a:lnSpc>
              <a:buNone/>
              <a:tabLst/>
            </a:pPr>
            <a:endParaRPr lang="en-US" altLang="zh-CN" sz="2200" dirty="0">
              <a:solidFill>
                <a:srgbClr val="7030A0"/>
              </a:solidFill>
              <a:latin typeface="Calibri" pitchFamily="18" charset="0"/>
              <a:cs typeface="Calibri" pitchFamily="18" charset="0"/>
            </a:endParaRPr>
          </a:p>
          <a:p>
            <a:pPr marL="109728" indent="0" algn="l" rtl="0">
              <a:lnSpc>
                <a:spcPts val="2700"/>
              </a:lnSpc>
              <a:buNone/>
              <a:tabLst/>
            </a:pP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Essentially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functions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body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organs and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tissues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aim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keeping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internal</a:t>
            </a:r>
          </a:p>
          <a:p>
            <a:pPr marL="109728" indent="0" algn="l" rtl="0">
              <a:lnSpc>
                <a:spcPts val="2500"/>
              </a:lnSpc>
              <a:buNone/>
              <a:tabLst/>
            </a:pP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nearly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constant</a:t>
            </a:r>
            <a:r>
              <a:rPr lang="en-US" altLang="zh-CN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>
                <a:solidFill>
                  <a:srgbClr val="7030A0"/>
                </a:solidFill>
                <a:latin typeface="Calibri" pitchFamily="18" charset="0"/>
                <a:cs typeface="Calibri" pitchFamily="18" charset="0"/>
              </a:rPr>
              <a:t>state.</a:t>
            </a:r>
          </a:p>
          <a:p>
            <a:pPr algn="l" rtl="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Chemical, thermal, and neural factors interact to maintain homeostasis.</a:t>
            </a:r>
          </a:p>
          <a:p>
            <a:pPr marL="109728" indent="0" algn="l" rtl="0">
              <a:lnSpc>
                <a:spcPts val="2800"/>
              </a:lnSpc>
              <a:buNone/>
              <a:tabLst/>
            </a:pPr>
            <a:r>
              <a:rPr lang="en-US" altLang="zh-CN" sz="1800" dirty="0">
                <a:solidFill>
                  <a:srgbClr val="00B050"/>
                </a:solidFill>
                <a:latin typeface="Calibri" pitchFamily="18" charset="0"/>
                <a:cs typeface="Calibri" pitchFamily="18" charset="0"/>
              </a:rPr>
              <a:t>-</a:t>
            </a:r>
            <a:r>
              <a:rPr lang="en-US" altLang="zh-CN" sz="1800" dirty="0">
                <a:solidFill>
                  <a:srgbClr val="0070C0"/>
                </a:solidFill>
                <a:latin typeface="Berlin Sans FB Demi" panose="020E0802020502020306" pitchFamily="34" charset="0"/>
                <a:cs typeface="Calibri" pitchFamily="18" charset="0"/>
              </a:rPr>
              <a:t>Hemostasis : Is the tendency to the internal balance </a:t>
            </a:r>
            <a:r>
              <a:rPr lang="en-US" altLang="zh-CN" sz="1800" dirty="0">
                <a:solidFill>
                  <a:srgbClr val="00B050"/>
                </a:solidFill>
                <a:latin typeface="Berlin Sans FB Demi" panose="020E0802020502020306" pitchFamily="34" charset="0"/>
                <a:cs typeface="Calibri" pitchFamily="18" charset="0"/>
              </a:rPr>
              <a:t>or is the maintenance of nearly constant conditions in the internal environment. </a:t>
            </a:r>
          </a:p>
          <a:p>
            <a:pPr marL="109728" indent="0" algn="l" rtl="0">
              <a:buNone/>
            </a:pPr>
            <a:endParaRPr lang="en-US" altLang="zh-CN" sz="2200" b="1" dirty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 algn="l" rtl="0"/>
            <a:endParaRPr lang="ar-S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0FBCF2-713B-4E0C-B03F-9B7B4602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778098"/>
          </a:xfrm>
        </p:spPr>
        <p:txBody>
          <a:bodyPr/>
          <a:lstStyle/>
          <a:p>
            <a:pPr algn="ctr"/>
            <a:r>
              <a:rPr lang="en-US" dirty="0"/>
              <a:t>Homeostasis</a:t>
            </a:r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81642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 rot="16200000">
            <a:off x="7736624" y="2720953"/>
            <a:ext cx="22656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من </a:t>
            </a:r>
            <a:r>
              <a:rPr lang="ar-SA" b="1" dirty="0" err="1">
                <a:solidFill>
                  <a:srgbClr val="0070C0"/>
                </a:solidFill>
              </a:rPr>
              <a:t>سلايدات</a:t>
            </a:r>
            <a:r>
              <a:rPr lang="ar-SA" b="1" dirty="0">
                <a:solidFill>
                  <a:srgbClr val="0070C0"/>
                </a:solidFill>
              </a:rPr>
              <a:t> الاولاد </a:t>
            </a:r>
          </a:p>
        </p:txBody>
      </p:sp>
    </p:spTree>
    <p:extLst>
      <p:ext uri="{BB962C8B-B14F-4D97-AF65-F5344CB8AC3E}">
        <p14:creationId xmlns:p14="http://schemas.microsoft.com/office/powerpoint/2010/main" val="321705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AC1171-4CDA-4FA0-A23F-097490830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4" y="548680"/>
            <a:ext cx="8229600" cy="4525963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  <a:defRPr/>
            </a:pPr>
            <a:endParaRPr lang="en-GB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internal environment of the body (ECF) is in a </a:t>
            </a:r>
            <a:r>
              <a:rPr lang="en-GB" alt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state of equilibrium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different body systems operate in harmony to provide homeostasis</a:t>
            </a:r>
          </a:p>
          <a:p>
            <a:pPr algn="l" rtl="0">
              <a:buFont typeface="Arial" panose="020B0604020202020204" pitchFamily="34" charset="0"/>
              <a:buChar char="•"/>
              <a:defRPr/>
            </a:pP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Extreme dysfunction leads </a:t>
            </a:r>
            <a:r>
              <a:rPr lang="en-GB" alt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death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moderate dysfunction leads to </a:t>
            </a:r>
            <a:r>
              <a:rPr lang="en-GB" altLang="en-US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sickness</a:t>
            </a:r>
            <a:r>
              <a:rPr lang="en-GB" altLang="en-US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09728" indent="0" algn="l" rtl="0">
              <a:buNone/>
              <a:defRPr/>
            </a:pPr>
            <a:r>
              <a:rPr lang="en-GB" altLang="en-US" sz="1800" dirty="0">
                <a:solidFill>
                  <a:srgbClr val="00B050"/>
                </a:solidFill>
                <a:latin typeface="Berlin Sans FB" panose="020E0602020502020306" pitchFamily="34" charset="0"/>
                <a:cs typeface="Calibri" panose="020F0502020204030204" pitchFamily="34" charset="0"/>
              </a:rPr>
              <a:t>-</a:t>
            </a:r>
            <a:r>
              <a:rPr lang="en-GB" altLang="en-US" sz="1600" dirty="0">
                <a:solidFill>
                  <a:srgbClr val="00B05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Internal environment is always in dynamic state to maintain </a:t>
            </a:r>
            <a:r>
              <a:rPr lang="en-GB" altLang="en-US" sz="1600" dirty="0" err="1">
                <a:solidFill>
                  <a:srgbClr val="00B05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hemostasis</a:t>
            </a:r>
            <a:endParaRPr lang="en-GB" altLang="en-US" sz="1600" dirty="0">
              <a:solidFill>
                <a:srgbClr val="00B050"/>
              </a:solidFill>
              <a:latin typeface="Berlin Sans FB" panose="020E0602020502020306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ar-SA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0BC4C6-57EC-4246-B676-B87DE7DC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74" y="215516"/>
            <a:ext cx="8229600" cy="666328"/>
          </a:xfrm>
        </p:spPr>
        <p:txBody>
          <a:bodyPr>
            <a:normAutofit fontScale="90000"/>
          </a:bodyPr>
          <a:lstStyle/>
          <a:p>
            <a:r>
              <a:rPr lang="en-GB" altLang="ar-SA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 of Homeostasis</a:t>
            </a:r>
            <a:endParaRPr lang="ar-SA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A7895F7-EA66-41BF-B682-6671DEB38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9480" t="52100"/>
          <a:stretch/>
        </p:blipFill>
        <p:spPr bwMode="auto">
          <a:xfrm>
            <a:off x="4589910" y="4045713"/>
            <a:ext cx="4554090" cy="233561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"/>
            <a:ext cx="3707904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956"/>
            <a:ext cx="4589910" cy="2216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539552" y="3861047"/>
            <a:ext cx="244827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1460" y="3697322"/>
            <a:ext cx="22934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0070C0"/>
                </a:solidFill>
              </a:rPr>
              <a:t>من </a:t>
            </a:r>
            <a:r>
              <a:rPr lang="ar-SA" b="1" dirty="0" err="1">
                <a:solidFill>
                  <a:srgbClr val="0070C0"/>
                </a:solidFill>
              </a:rPr>
              <a:t>سلايدات</a:t>
            </a:r>
            <a:r>
              <a:rPr lang="ar-SA" b="1" dirty="0">
                <a:solidFill>
                  <a:srgbClr val="0070C0"/>
                </a:solidFill>
              </a:rPr>
              <a:t> الاولاد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668344" y="490365"/>
            <a:ext cx="1368152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000" b="1" dirty="0"/>
              <a:t>من </a:t>
            </a:r>
            <a:r>
              <a:rPr lang="ar-SA" sz="1000" b="1" dirty="0" err="1"/>
              <a:t>سلايدات</a:t>
            </a:r>
            <a:r>
              <a:rPr lang="ar-SA" sz="1000" b="1" dirty="0"/>
              <a:t> البنات</a:t>
            </a:r>
          </a:p>
        </p:txBody>
      </p:sp>
    </p:spTree>
    <p:extLst>
      <p:ext uri="{BB962C8B-B14F-4D97-AF65-F5344CB8AC3E}">
        <p14:creationId xmlns:p14="http://schemas.microsoft.com/office/powerpoint/2010/main" val="1066782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HYSIOLOG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</TotalTime>
  <Words>1451</Words>
  <Application>Microsoft Office PowerPoint</Application>
  <PresentationFormat>On-screen Show (4:3)</PresentationFormat>
  <Paragraphs>309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MS PGothic</vt:lpstr>
      <vt:lpstr>黑体</vt:lpstr>
      <vt:lpstr>Agency FB</vt:lpstr>
      <vt:lpstr>Arial</vt:lpstr>
      <vt:lpstr>Arial Black</vt:lpstr>
      <vt:lpstr>Berlin Sans FB</vt:lpstr>
      <vt:lpstr>Berlin Sans FB Demi</vt:lpstr>
      <vt:lpstr>Bodoni MT Black</vt:lpstr>
      <vt:lpstr>Calibri</vt:lpstr>
      <vt:lpstr>Gill Sans MT</vt:lpstr>
      <vt:lpstr>Lucida Sans Unicode</vt:lpstr>
      <vt:lpstr>Times New Roman</vt:lpstr>
      <vt:lpstr>Verdana</vt:lpstr>
      <vt:lpstr>Wingdings</vt:lpstr>
      <vt:lpstr>Wingdings 2</vt:lpstr>
      <vt:lpstr>Wingdings 3</vt:lpstr>
      <vt:lpstr>PHYSIOLOGY</vt:lpstr>
      <vt:lpstr>PowerPoint Presentation</vt:lpstr>
      <vt:lpstr>PowerPoint Presentation</vt:lpstr>
      <vt:lpstr>PowerPoint Presentation</vt:lpstr>
      <vt:lpstr>The Internal Environment </vt:lpstr>
      <vt:lpstr>PowerPoint Presentation</vt:lpstr>
      <vt:lpstr>PowerPoint Presentation</vt:lpstr>
      <vt:lpstr>PowerPoint Presentation</vt:lpstr>
      <vt:lpstr>Homeostasis</vt:lpstr>
      <vt:lpstr>Concept of Homeostasis</vt:lpstr>
      <vt:lpstr>Components of Homeostatic Systems</vt:lpstr>
      <vt:lpstr>PowerPoint Presentation</vt:lpstr>
      <vt:lpstr>PowerPoint Presentation</vt:lpstr>
      <vt:lpstr>Maintenance of Homeostasis</vt:lpstr>
      <vt:lpstr>PowerPoint Presentation</vt:lpstr>
      <vt:lpstr>Factors Homeostatically Regulated</vt:lpstr>
      <vt:lpstr>PowerPoint Presentation</vt:lpstr>
      <vt:lpstr>What is meant by feedback? A loop system in which the system responds to perturbation either in the same direction (positive feedback) or in the opposite direction (negative feedback).    </vt:lpstr>
      <vt:lpstr>Feedback Loops: Types</vt:lpstr>
      <vt:lpstr>Homeostatic Systems Regulated by Negative Feedback</vt:lpstr>
      <vt:lpstr>PowerPoint Presentation</vt:lpstr>
      <vt:lpstr>PowerPoint Presentation</vt:lpstr>
      <vt:lpstr>PowerPoint Presentation</vt:lpstr>
      <vt:lpstr>Homeostatic Systems Regulated by Positive Feedback</vt:lpstr>
      <vt:lpstr>PowerPoint Presentation</vt:lpstr>
      <vt:lpstr>PowerPoint Presentation</vt:lpstr>
      <vt:lpstr>Homeostasis of Blood Pressure</vt:lpstr>
      <vt:lpstr>PowerPoint Presentation</vt:lpstr>
      <vt:lpstr>Homeostatic Systems Regulated by Negative Feedback</vt:lpstr>
      <vt:lpstr>PowerPoint Presentation</vt:lpstr>
      <vt:lpstr>PowerPoint Presentation</vt:lpstr>
      <vt:lpstr>PowerPoint Presentation</vt:lpstr>
      <vt:lpstr>PowerPoint Presentation</vt:lpstr>
      <vt:lpstr>Thank you &amp; good luck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naif almansour</dc:creator>
  <cp:lastModifiedBy>Dana Al-Kadi</cp:lastModifiedBy>
  <cp:revision>93</cp:revision>
  <dcterms:created xsi:type="dcterms:W3CDTF">2017-09-22T20:24:13Z</dcterms:created>
  <dcterms:modified xsi:type="dcterms:W3CDTF">2017-10-10T19:43:46Z</dcterms:modified>
</cp:coreProperties>
</file>