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1" r:id="rId1"/>
  </p:sldMasterIdLst>
  <p:notesMasterIdLst>
    <p:notesMasterId r:id="rId50"/>
  </p:notesMasterIdLst>
  <p:sldIdLst>
    <p:sldId id="256" r:id="rId2"/>
    <p:sldId id="329" r:id="rId3"/>
    <p:sldId id="258" r:id="rId4"/>
    <p:sldId id="260" r:id="rId5"/>
    <p:sldId id="262" r:id="rId6"/>
    <p:sldId id="263" r:id="rId7"/>
    <p:sldId id="264" r:id="rId8"/>
    <p:sldId id="267" r:id="rId9"/>
    <p:sldId id="269" r:id="rId10"/>
    <p:sldId id="273" r:id="rId11"/>
    <p:sldId id="271" r:id="rId12"/>
    <p:sldId id="274" r:id="rId13"/>
    <p:sldId id="275" r:id="rId14"/>
    <p:sldId id="279" r:id="rId15"/>
    <p:sldId id="276" r:id="rId16"/>
    <p:sldId id="287" r:id="rId17"/>
    <p:sldId id="326" r:id="rId18"/>
    <p:sldId id="286" r:id="rId19"/>
    <p:sldId id="288" r:id="rId20"/>
    <p:sldId id="295" r:id="rId21"/>
    <p:sldId id="297" r:id="rId22"/>
    <p:sldId id="289" r:id="rId23"/>
    <p:sldId id="317" r:id="rId24"/>
    <p:sldId id="327" r:id="rId25"/>
    <p:sldId id="328" r:id="rId26"/>
    <p:sldId id="299" r:id="rId27"/>
    <p:sldId id="290" r:id="rId28"/>
    <p:sldId id="291" r:id="rId29"/>
    <p:sldId id="292" r:id="rId30"/>
    <p:sldId id="293" r:id="rId31"/>
    <p:sldId id="306" r:id="rId32"/>
    <p:sldId id="301" r:id="rId33"/>
    <p:sldId id="325" r:id="rId34"/>
    <p:sldId id="307" r:id="rId35"/>
    <p:sldId id="304" r:id="rId36"/>
    <p:sldId id="300" r:id="rId37"/>
    <p:sldId id="305" r:id="rId38"/>
    <p:sldId id="314" r:id="rId39"/>
    <p:sldId id="315" r:id="rId40"/>
    <p:sldId id="316" r:id="rId41"/>
    <p:sldId id="308" r:id="rId42"/>
    <p:sldId id="310" r:id="rId43"/>
    <p:sldId id="312" r:id="rId44"/>
    <p:sldId id="311" r:id="rId45"/>
    <p:sldId id="318" r:id="rId46"/>
    <p:sldId id="321" r:id="rId47"/>
    <p:sldId id="322" r:id="rId48"/>
    <p:sldId id="323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6" autoAdjust="0"/>
    <p:restoredTop sz="94660" autoAdjust="0"/>
  </p:normalViewPr>
  <p:slideViewPr>
    <p:cSldViewPr>
      <p:cViewPr varScale="1">
        <p:scale>
          <a:sx n="93" d="100"/>
          <a:sy n="93" d="100"/>
        </p:scale>
        <p:origin x="4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58DB7-DC77-4B4C-B012-81796DD57A46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BD3588-3A56-47EE-B3D2-22799C585B86}">
      <dgm:prSet custT="1"/>
      <dgm:spPr/>
      <dgm:t>
        <a:bodyPr/>
        <a:lstStyle/>
        <a:p>
          <a:pPr rtl="1"/>
          <a:r>
            <a:rPr lang="en-US" sz="2000" dirty="0"/>
            <a:t>Extra Information</a:t>
          </a:r>
          <a:endParaRPr lang="ar-SA" sz="2000" dirty="0"/>
        </a:p>
      </dgm:t>
    </dgm:pt>
    <dgm:pt modelId="{FEF3AC0C-38FD-446F-8CEE-86F422F51B50}" type="parTrans" cxnId="{7BB214AB-51E9-41C3-A34E-DFBC7BC23C9D}">
      <dgm:prSet/>
      <dgm:spPr/>
      <dgm:t>
        <a:bodyPr/>
        <a:lstStyle/>
        <a:p>
          <a:endParaRPr lang="en-US"/>
        </a:p>
      </dgm:t>
    </dgm:pt>
    <dgm:pt modelId="{0E4BB789-A1D6-4703-85F4-A84708E24242}" type="sibTrans" cxnId="{7BB214AB-51E9-41C3-A34E-DFBC7BC23C9D}">
      <dgm:prSet/>
      <dgm:spPr/>
      <dgm:t>
        <a:bodyPr/>
        <a:lstStyle/>
        <a:p>
          <a:endParaRPr lang="en-US"/>
        </a:p>
      </dgm:t>
    </dgm:pt>
    <dgm:pt modelId="{BEA775B3-87F4-488B-A58F-063BD484BA18}">
      <dgm:prSet custT="1"/>
      <dgm:spPr/>
      <dgm:t>
        <a:bodyPr/>
        <a:lstStyle/>
        <a:p>
          <a:pPr rtl="1"/>
          <a:r>
            <a:rPr lang="en-US" sz="2000" dirty="0"/>
            <a:t>Only Found in Males’ slides</a:t>
          </a:r>
          <a:endParaRPr lang="ar-SA" sz="2000" dirty="0"/>
        </a:p>
      </dgm:t>
    </dgm:pt>
    <dgm:pt modelId="{3C35AE90-71F9-4A05-A485-D15F2E83B65B}" type="parTrans" cxnId="{7A6E4468-1C9D-47BF-9AE1-543C283A0044}">
      <dgm:prSet/>
      <dgm:spPr/>
      <dgm:t>
        <a:bodyPr/>
        <a:lstStyle/>
        <a:p>
          <a:endParaRPr lang="en-US"/>
        </a:p>
      </dgm:t>
    </dgm:pt>
    <dgm:pt modelId="{0CA8E296-C236-4544-9EB7-BEA874E2E237}" type="sibTrans" cxnId="{7A6E4468-1C9D-47BF-9AE1-543C283A0044}">
      <dgm:prSet/>
      <dgm:spPr/>
      <dgm:t>
        <a:bodyPr/>
        <a:lstStyle/>
        <a:p>
          <a:endParaRPr lang="en-US"/>
        </a:p>
      </dgm:t>
    </dgm:pt>
    <dgm:pt modelId="{0092F943-0CE5-4BBB-9FC0-03565C28F69B}">
      <dgm:prSet custT="1"/>
      <dgm:spPr/>
      <dgm:t>
        <a:bodyPr/>
        <a:lstStyle/>
        <a:p>
          <a:pPr rtl="1"/>
          <a:r>
            <a:rPr lang="en-US" sz="2000" dirty="0"/>
            <a:t>Only Found in Females’ slides </a:t>
          </a:r>
          <a:endParaRPr lang="ar-SA" sz="2000" dirty="0"/>
        </a:p>
      </dgm:t>
    </dgm:pt>
    <dgm:pt modelId="{324328A7-1045-4862-8DDD-B160E3EB561D}" type="parTrans" cxnId="{D73E36BF-5D8C-4CA9-9AFF-4C8223417EDA}">
      <dgm:prSet/>
      <dgm:spPr/>
      <dgm:t>
        <a:bodyPr/>
        <a:lstStyle/>
        <a:p>
          <a:endParaRPr lang="en-US"/>
        </a:p>
      </dgm:t>
    </dgm:pt>
    <dgm:pt modelId="{18390BE7-E065-47E8-97DB-914C82CA2118}" type="sibTrans" cxnId="{D73E36BF-5D8C-4CA9-9AFF-4C8223417EDA}">
      <dgm:prSet/>
      <dgm:spPr/>
      <dgm:t>
        <a:bodyPr/>
        <a:lstStyle/>
        <a:p>
          <a:endParaRPr lang="en-US"/>
        </a:p>
      </dgm:t>
    </dgm:pt>
    <dgm:pt modelId="{4208FB9F-4039-4D8C-B765-83C08B2BDAE7}">
      <dgm:prSet custT="1"/>
      <dgm:spPr/>
      <dgm:t>
        <a:bodyPr/>
        <a:lstStyle/>
        <a:p>
          <a:pPr rtl="1"/>
          <a:r>
            <a:rPr lang="en-US" sz="2000" dirty="0"/>
            <a:t>Females &amp; Males Slides</a:t>
          </a:r>
          <a:endParaRPr lang="ar-SA" sz="2000" dirty="0"/>
        </a:p>
      </dgm:t>
    </dgm:pt>
    <dgm:pt modelId="{78D6CC0C-7D82-4FC3-8B0A-CAB250E43556}" type="parTrans" cxnId="{5A8B8B38-E4DD-46A8-8494-4F24C8E7DD46}">
      <dgm:prSet/>
      <dgm:spPr/>
      <dgm:t>
        <a:bodyPr/>
        <a:lstStyle/>
        <a:p>
          <a:endParaRPr lang="en-US"/>
        </a:p>
      </dgm:t>
    </dgm:pt>
    <dgm:pt modelId="{DA607334-9AE1-430E-A21C-FDE6EF7A85BF}" type="sibTrans" cxnId="{5A8B8B38-E4DD-46A8-8494-4F24C8E7DD46}">
      <dgm:prSet/>
      <dgm:spPr/>
      <dgm:t>
        <a:bodyPr/>
        <a:lstStyle/>
        <a:p>
          <a:endParaRPr lang="en-US"/>
        </a:p>
      </dgm:t>
    </dgm:pt>
    <dgm:pt modelId="{4BC3F8B8-7E13-4F05-8756-288425AC29C7}">
      <dgm:prSet phldrT="[Text]" custT="1"/>
      <dgm:spPr/>
      <dgm:t>
        <a:bodyPr/>
        <a:lstStyle/>
        <a:p>
          <a:pPr rtl="1"/>
          <a:r>
            <a:rPr lang="en-US" sz="2000" dirty="0"/>
            <a:t>Vary Important Notes</a:t>
          </a:r>
          <a:endParaRPr lang="ar-SA" sz="2000" dirty="0"/>
        </a:p>
      </dgm:t>
    </dgm:pt>
    <dgm:pt modelId="{CEF23173-F29E-4367-AEFE-FA5637F17199}" type="parTrans" cxnId="{34C21D3B-507D-4D5B-8064-CCFE11D36D50}">
      <dgm:prSet/>
      <dgm:spPr/>
      <dgm:t>
        <a:bodyPr/>
        <a:lstStyle/>
        <a:p>
          <a:endParaRPr lang="en-US"/>
        </a:p>
      </dgm:t>
    </dgm:pt>
    <dgm:pt modelId="{E0B02E76-6599-4ECB-9B15-AB017F558DF6}" type="sibTrans" cxnId="{34C21D3B-507D-4D5B-8064-CCFE11D36D50}">
      <dgm:prSet/>
      <dgm:spPr/>
      <dgm:t>
        <a:bodyPr/>
        <a:lstStyle/>
        <a:p>
          <a:endParaRPr lang="en-US"/>
        </a:p>
      </dgm:t>
    </dgm:pt>
    <dgm:pt modelId="{19479CC2-25FA-4F67-A7E6-D4C043F44379}">
      <dgm:prSet phldrT="[Text]" custT="1"/>
      <dgm:spPr/>
      <dgm:t>
        <a:bodyPr/>
        <a:lstStyle/>
        <a:p>
          <a:pPr rtl="1"/>
          <a:r>
            <a:rPr lang="en-US" sz="2000" dirty="0"/>
            <a:t>Notes</a:t>
          </a:r>
          <a:endParaRPr lang="ar-SA" sz="2000" dirty="0"/>
        </a:p>
      </dgm:t>
    </dgm:pt>
    <dgm:pt modelId="{D3A85E3D-CA4A-4570-B9A3-AC5A7C41D310}" type="sib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B4780C1C-E9EE-4D82-A517-CD09178A120F}" type="par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A2E22B93-2CB6-4D5E-83F8-9AB6740B41D1}" type="pres">
      <dgm:prSet presAssocID="{99358DB7-DC77-4B4C-B012-81796DD57A46}" presName="Name0" presStyleCnt="0">
        <dgm:presLayoutVars>
          <dgm:chMax val="7"/>
          <dgm:chPref val="7"/>
          <dgm:dir/>
        </dgm:presLayoutVars>
      </dgm:prSet>
      <dgm:spPr/>
    </dgm:pt>
    <dgm:pt modelId="{116673BC-9653-447F-8717-47FAAD2496B1}" type="pres">
      <dgm:prSet presAssocID="{99358DB7-DC77-4B4C-B012-81796DD57A46}" presName="Name1" presStyleCnt="0"/>
      <dgm:spPr/>
    </dgm:pt>
    <dgm:pt modelId="{41B69029-B6EF-43D0-8DA8-E6DAD20269EB}" type="pres">
      <dgm:prSet presAssocID="{99358DB7-DC77-4B4C-B012-81796DD57A46}" presName="cycle" presStyleCnt="0"/>
      <dgm:spPr/>
    </dgm:pt>
    <dgm:pt modelId="{F7D6B61F-19FC-4117-8674-019F2ABB02D5}" type="pres">
      <dgm:prSet presAssocID="{99358DB7-DC77-4B4C-B012-81796DD57A46}" presName="srcNode" presStyleLbl="node1" presStyleIdx="0" presStyleCnt="6"/>
      <dgm:spPr/>
    </dgm:pt>
    <dgm:pt modelId="{058DDCB4-88C9-4974-B5D0-1BCD755C098A}" type="pres">
      <dgm:prSet presAssocID="{99358DB7-DC77-4B4C-B012-81796DD57A46}" presName="conn" presStyleLbl="parChTrans1D2" presStyleIdx="0" presStyleCnt="1"/>
      <dgm:spPr/>
    </dgm:pt>
    <dgm:pt modelId="{AB121113-96AA-4CC4-8A06-AA955781800A}" type="pres">
      <dgm:prSet presAssocID="{99358DB7-DC77-4B4C-B012-81796DD57A46}" presName="extraNode" presStyleLbl="node1" presStyleIdx="0" presStyleCnt="6"/>
      <dgm:spPr/>
    </dgm:pt>
    <dgm:pt modelId="{F4D59621-38E0-4F31-A0D4-1311EBA53058}" type="pres">
      <dgm:prSet presAssocID="{99358DB7-DC77-4B4C-B012-81796DD57A46}" presName="dstNode" presStyleLbl="node1" presStyleIdx="0" presStyleCnt="6"/>
      <dgm:spPr/>
    </dgm:pt>
    <dgm:pt modelId="{D0C44774-D7B1-45C0-87B6-26FAC98FDC21}" type="pres">
      <dgm:prSet presAssocID="{4208FB9F-4039-4D8C-B765-83C08B2BDAE7}" presName="text_1" presStyleLbl="node1" presStyleIdx="0" presStyleCnt="6">
        <dgm:presLayoutVars>
          <dgm:bulletEnabled val="1"/>
        </dgm:presLayoutVars>
      </dgm:prSet>
      <dgm:spPr/>
    </dgm:pt>
    <dgm:pt modelId="{64D24425-4EFE-49E6-8175-848891C38381}" type="pres">
      <dgm:prSet presAssocID="{4208FB9F-4039-4D8C-B765-83C08B2BDAE7}" presName="accent_1" presStyleCnt="0"/>
      <dgm:spPr/>
    </dgm:pt>
    <dgm:pt modelId="{6F6CF8D5-2919-4826-A991-DCCC49B39F71}" type="pres">
      <dgm:prSet presAssocID="{4208FB9F-4039-4D8C-B765-83C08B2BDAE7}" presName="accentRepeatNode" presStyleLbl="solidFgAcc1" presStyleIdx="0" presStyleCnt="6"/>
      <dgm:spPr>
        <a:solidFill>
          <a:schemeClr val="tx1"/>
        </a:solidFill>
        <a:ln>
          <a:solidFill>
            <a:schemeClr val="tx1"/>
          </a:solidFill>
        </a:ln>
      </dgm:spPr>
    </dgm:pt>
    <dgm:pt modelId="{75D0F52C-1EA6-4F85-8633-E22426738ADE}" type="pres">
      <dgm:prSet presAssocID="{BEA775B3-87F4-488B-A58F-063BD484BA18}" presName="text_2" presStyleLbl="node1" presStyleIdx="1" presStyleCnt="6">
        <dgm:presLayoutVars>
          <dgm:bulletEnabled val="1"/>
        </dgm:presLayoutVars>
      </dgm:prSet>
      <dgm:spPr/>
    </dgm:pt>
    <dgm:pt modelId="{D28E868E-3C74-42E4-8BF8-F88ECC48DBC8}" type="pres">
      <dgm:prSet presAssocID="{BEA775B3-87F4-488B-A58F-063BD484BA18}" presName="accent_2" presStyleCnt="0"/>
      <dgm:spPr/>
    </dgm:pt>
    <dgm:pt modelId="{68431D73-2666-4AA1-AD1C-44CCB7B8A6CF}" type="pres">
      <dgm:prSet presAssocID="{BEA775B3-87F4-488B-A58F-063BD484BA18}" presName="accentRepeatNode" presStyleLbl="solidFgAcc1" presStyleIdx="1" presStyleCnt="6"/>
      <dgm:spPr>
        <a:solidFill>
          <a:srgbClr val="0070C0"/>
        </a:solidFill>
      </dgm:spPr>
    </dgm:pt>
    <dgm:pt modelId="{6881F595-84BE-4842-A953-8C4D8B61BAFF}" type="pres">
      <dgm:prSet presAssocID="{0092F943-0CE5-4BBB-9FC0-03565C28F69B}" presName="text_3" presStyleLbl="node1" presStyleIdx="2" presStyleCnt="6">
        <dgm:presLayoutVars>
          <dgm:bulletEnabled val="1"/>
        </dgm:presLayoutVars>
      </dgm:prSet>
      <dgm:spPr/>
    </dgm:pt>
    <dgm:pt modelId="{9F78C5DC-3D3D-4E60-ABE6-70645BBA1954}" type="pres">
      <dgm:prSet presAssocID="{0092F943-0CE5-4BBB-9FC0-03565C28F69B}" presName="accent_3" presStyleCnt="0"/>
      <dgm:spPr/>
    </dgm:pt>
    <dgm:pt modelId="{458F0CD7-477E-48CF-951A-F0CB9C8A0AC6}" type="pres">
      <dgm:prSet presAssocID="{0092F943-0CE5-4BBB-9FC0-03565C28F69B}" presName="accentRepeatNode" presStyleLbl="solidFgAcc1" presStyleIdx="2" presStyleCnt="6"/>
      <dgm:spPr>
        <a:solidFill>
          <a:srgbClr val="7030A0"/>
        </a:solidFill>
      </dgm:spPr>
    </dgm:pt>
    <dgm:pt modelId="{519D3E6A-AD93-4FEB-8C3B-B42EF10FA7D3}" type="pres">
      <dgm:prSet presAssocID="{4BC3F8B8-7E13-4F05-8756-288425AC29C7}" presName="text_4" presStyleLbl="node1" presStyleIdx="3" presStyleCnt="6">
        <dgm:presLayoutVars>
          <dgm:bulletEnabled val="1"/>
        </dgm:presLayoutVars>
      </dgm:prSet>
      <dgm:spPr/>
    </dgm:pt>
    <dgm:pt modelId="{C1A70E4A-698B-40A2-A6EA-705882EE8D0D}" type="pres">
      <dgm:prSet presAssocID="{4BC3F8B8-7E13-4F05-8756-288425AC29C7}" presName="accent_4" presStyleCnt="0"/>
      <dgm:spPr/>
    </dgm:pt>
    <dgm:pt modelId="{48CDBD72-1C5C-4C83-AE68-828AC3E11B6D}" type="pres">
      <dgm:prSet presAssocID="{4BC3F8B8-7E13-4F05-8756-288425AC29C7}" presName="accentRepeatNode" presStyleLbl="solidFgAcc1" presStyleIdx="3" presStyleCnt="6"/>
      <dgm:spPr>
        <a:solidFill>
          <a:srgbClr val="FF0000"/>
        </a:solidFill>
      </dgm:spPr>
    </dgm:pt>
    <dgm:pt modelId="{A18329BB-B0D8-4144-9378-6359DF91B656}" type="pres">
      <dgm:prSet presAssocID="{19479CC2-25FA-4F67-A7E6-D4C043F44379}" presName="text_5" presStyleLbl="node1" presStyleIdx="4" presStyleCnt="6">
        <dgm:presLayoutVars>
          <dgm:bulletEnabled val="1"/>
        </dgm:presLayoutVars>
      </dgm:prSet>
      <dgm:spPr/>
    </dgm:pt>
    <dgm:pt modelId="{5D98DC6F-E50C-4F38-B5D3-B8CD32B6A2D5}" type="pres">
      <dgm:prSet presAssocID="{19479CC2-25FA-4F67-A7E6-D4C043F44379}" presName="accent_5" presStyleCnt="0"/>
      <dgm:spPr/>
    </dgm:pt>
    <dgm:pt modelId="{CC5F2069-E9A0-4B73-AAA5-F2CA13CBBBB1}" type="pres">
      <dgm:prSet presAssocID="{19479CC2-25FA-4F67-A7E6-D4C043F44379}" presName="accentRepeatNode" presStyleLbl="solidFgAcc1" presStyleIdx="4" presStyleCnt="6"/>
      <dgm:spPr>
        <a:solidFill>
          <a:srgbClr val="00B050"/>
        </a:solidFill>
      </dgm:spPr>
    </dgm:pt>
    <dgm:pt modelId="{3768043D-9F80-4175-8024-D2E04A652515}" type="pres">
      <dgm:prSet presAssocID="{D1BD3588-3A56-47EE-B3D2-22799C585B86}" presName="text_6" presStyleLbl="node1" presStyleIdx="5" presStyleCnt="6">
        <dgm:presLayoutVars>
          <dgm:bulletEnabled val="1"/>
        </dgm:presLayoutVars>
      </dgm:prSet>
      <dgm:spPr/>
    </dgm:pt>
    <dgm:pt modelId="{24050E71-50D3-45B5-9E7C-CFE3F8DFC08B}" type="pres">
      <dgm:prSet presAssocID="{D1BD3588-3A56-47EE-B3D2-22799C585B86}" presName="accent_6" presStyleCnt="0"/>
      <dgm:spPr/>
    </dgm:pt>
    <dgm:pt modelId="{38027EBF-8385-4A7E-A198-E1560AA84D85}" type="pres">
      <dgm:prSet presAssocID="{D1BD3588-3A56-47EE-B3D2-22799C585B86}" presName="accentRepeatNode" presStyleLbl="solidFgAcc1" presStyleIdx="5" presStyleCnt="6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369B0518-2E4B-4F8D-B50E-115537D88453}" type="presOf" srcId="{4BC3F8B8-7E13-4F05-8756-288425AC29C7}" destId="{519D3E6A-AD93-4FEB-8C3B-B42EF10FA7D3}" srcOrd="0" destOrd="0" presId="urn:microsoft.com/office/officeart/2008/layout/VerticalCurvedList"/>
    <dgm:cxn modelId="{CAE67825-A589-44F0-87CC-AED8B441FC6D}" type="presOf" srcId="{4208FB9F-4039-4D8C-B765-83C08B2BDAE7}" destId="{D0C44774-D7B1-45C0-87B6-26FAC98FDC21}" srcOrd="0" destOrd="0" presId="urn:microsoft.com/office/officeart/2008/layout/VerticalCurvedList"/>
    <dgm:cxn modelId="{5A8B8B38-E4DD-46A8-8494-4F24C8E7DD46}" srcId="{99358DB7-DC77-4B4C-B012-81796DD57A46}" destId="{4208FB9F-4039-4D8C-B765-83C08B2BDAE7}" srcOrd="0" destOrd="0" parTransId="{78D6CC0C-7D82-4FC3-8B0A-CAB250E43556}" sibTransId="{DA607334-9AE1-430E-A21C-FDE6EF7A85BF}"/>
    <dgm:cxn modelId="{34C21D3B-507D-4D5B-8064-CCFE11D36D50}" srcId="{99358DB7-DC77-4B4C-B012-81796DD57A46}" destId="{4BC3F8B8-7E13-4F05-8756-288425AC29C7}" srcOrd="3" destOrd="0" parTransId="{CEF23173-F29E-4367-AEFE-FA5637F17199}" sibTransId="{E0B02E76-6599-4ECB-9B15-AB017F558DF6}"/>
    <dgm:cxn modelId="{9212725D-483F-4E27-8982-EEC15B76842B}" type="presOf" srcId="{0092F943-0CE5-4BBB-9FC0-03565C28F69B}" destId="{6881F595-84BE-4842-A953-8C4D8B61BAFF}" srcOrd="0" destOrd="0" presId="urn:microsoft.com/office/officeart/2008/layout/VerticalCurvedList"/>
    <dgm:cxn modelId="{478ED364-99D6-4467-8C15-A10E6CBFEB04}" type="presOf" srcId="{BEA775B3-87F4-488B-A58F-063BD484BA18}" destId="{75D0F52C-1EA6-4F85-8633-E22426738ADE}" srcOrd="0" destOrd="0" presId="urn:microsoft.com/office/officeart/2008/layout/VerticalCurvedList"/>
    <dgm:cxn modelId="{7A6E4468-1C9D-47BF-9AE1-543C283A0044}" srcId="{99358DB7-DC77-4B4C-B012-81796DD57A46}" destId="{BEA775B3-87F4-488B-A58F-063BD484BA18}" srcOrd="1" destOrd="0" parTransId="{3C35AE90-71F9-4A05-A485-D15F2E83B65B}" sibTransId="{0CA8E296-C236-4544-9EB7-BEA874E2E237}"/>
    <dgm:cxn modelId="{19E0EE84-B20B-442B-9EF5-772CF9634871}" type="presOf" srcId="{19479CC2-25FA-4F67-A7E6-D4C043F44379}" destId="{A18329BB-B0D8-4144-9378-6359DF91B656}" srcOrd="0" destOrd="0" presId="urn:microsoft.com/office/officeart/2008/layout/VerticalCurvedList"/>
    <dgm:cxn modelId="{47E33889-B77E-4827-9EC1-31E7B0061D81}" type="presOf" srcId="{99358DB7-DC77-4B4C-B012-81796DD57A46}" destId="{A2E22B93-2CB6-4D5E-83F8-9AB6740B41D1}" srcOrd="0" destOrd="0" presId="urn:microsoft.com/office/officeart/2008/layout/VerticalCurvedList"/>
    <dgm:cxn modelId="{0CB5538C-63DB-4D69-85CC-E4659260ABC3}" type="presOf" srcId="{D1BD3588-3A56-47EE-B3D2-22799C585B86}" destId="{3768043D-9F80-4175-8024-D2E04A652515}" srcOrd="0" destOrd="0" presId="urn:microsoft.com/office/officeart/2008/layout/VerticalCurvedList"/>
    <dgm:cxn modelId="{04FEF4A2-45E3-40CE-838A-03E9DE26E40E}" srcId="{99358DB7-DC77-4B4C-B012-81796DD57A46}" destId="{19479CC2-25FA-4F67-A7E6-D4C043F44379}" srcOrd="4" destOrd="0" parTransId="{B4780C1C-E9EE-4D82-A517-CD09178A120F}" sibTransId="{D3A85E3D-CA4A-4570-B9A3-AC5A7C41D310}"/>
    <dgm:cxn modelId="{7BB214AB-51E9-41C3-A34E-DFBC7BC23C9D}" srcId="{99358DB7-DC77-4B4C-B012-81796DD57A46}" destId="{D1BD3588-3A56-47EE-B3D2-22799C585B86}" srcOrd="5" destOrd="0" parTransId="{FEF3AC0C-38FD-446F-8CEE-86F422F51B50}" sibTransId="{0E4BB789-A1D6-4703-85F4-A84708E24242}"/>
    <dgm:cxn modelId="{D73E36BF-5D8C-4CA9-9AFF-4C8223417EDA}" srcId="{99358DB7-DC77-4B4C-B012-81796DD57A46}" destId="{0092F943-0CE5-4BBB-9FC0-03565C28F69B}" srcOrd="2" destOrd="0" parTransId="{324328A7-1045-4862-8DDD-B160E3EB561D}" sibTransId="{18390BE7-E065-47E8-97DB-914C82CA2118}"/>
    <dgm:cxn modelId="{761739BF-98B3-4821-AED2-D4647B7CB7A1}" type="presOf" srcId="{DA607334-9AE1-430E-A21C-FDE6EF7A85BF}" destId="{058DDCB4-88C9-4974-B5D0-1BCD755C098A}" srcOrd="0" destOrd="0" presId="urn:microsoft.com/office/officeart/2008/layout/VerticalCurvedList"/>
    <dgm:cxn modelId="{574AD59E-E81E-4754-972C-4527C47B8B5B}" type="presParOf" srcId="{A2E22B93-2CB6-4D5E-83F8-9AB6740B41D1}" destId="{116673BC-9653-447F-8717-47FAAD2496B1}" srcOrd="0" destOrd="0" presId="urn:microsoft.com/office/officeart/2008/layout/VerticalCurvedList"/>
    <dgm:cxn modelId="{5A0AF8FA-CD60-4328-9290-7A4AB3BDF768}" type="presParOf" srcId="{116673BC-9653-447F-8717-47FAAD2496B1}" destId="{41B69029-B6EF-43D0-8DA8-E6DAD20269EB}" srcOrd="0" destOrd="0" presId="urn:microsoft.com/office/officeart/2008/layout/VerticalCurvedList"/>
    <dgm:cxn modelId="{F36F2AD9-C13C-42F8-85C9-215F4F7A5A64}" type="presParOf" srcId="{41B69029-B6EF-43D0-8DA8-E6DAD20269EB}" destId="{F7D6B61F-19FC-4117-8674-019F2ABB02D5}" srcOrd="0" destOrd="0" presId="urn:microsoft.com/office/officeart/2008/layout/VerticalCurvedList"/>
    <dgm:cxn modelId="{94C31EF8-B2BF-4CB8-A569-432710CF7293}" type="presParOf" srcId="{41B69029-B6EF-43D0-8DA8-E6DAD20269EB}" destId="{058DDCB4-88C9-4974-B5D0-1BCD755C098A}" srcOrd="1" destOrd="0" presId="urn:microsoft.com/office/officeart/2008/layout/VerticalCurvedList"/>
    <dgm:cxn modelId="{866B791A-54AC-426D-A00B-8455A1FED485}" type="presParOf" srcId="{41B69029-B6EF-43D0-8DA8-E6DAD20269EB}" destId="{AB121113-96AA-4CC4-8A06-AA955781800A}" srcOrd="2" destOrd="0" presId="urn:microsoft.com/office/officeart/2008/layout/VerticalCurvedList"/>
    <dgm:cxn modelId="{59C77745-E976-426A-82B3-DB631FAA5D1B}" type="presParOf" srcId="{41B69029-B6EF-43D0-8DA8-E6DAD20269EB}" destId="{F4D59621-38E0-4F31-A0D4-1311EBA53058}" srcOrd="3" destOrd="0" presId="urn:microsoft.com/office/officeart/2008/layout/VerticalCurvedList"/>
    <dgm:cxn modelId="{FDB6A13F-47E5-4555-A194-34E3EEA680C5}" type="presParOf" srcId="{116673BC-9653-447F-8717-47FAAD2496B1}" destId="{D0C44774-D7B1-45C0-87B6-26FAC98FDC21}" srcOrd="1" destOrd="0" presId="urn:microsoft.com/office/officeart/2008/layout/VerticalCurvedList"/>
    <dgm:cxn modelId="{282CF5D1-81B8-45F4-8756-BB9B26F075EE}" type="presParOf" srcId="{116673BC-9653-447F-8717-47FAAD2496B1}" destId="{64D24425-4EFE-49E6-8175-848891C38381}" srcOrd="2" destOrd="0" presId="urn:microsoft.com/office/officeart/2008/layout/VerticalCurvedList"/>
    <dgm:cxn modelId="{7D769F9A-4F3F-49F0-85FA-E07FDB8E0281}" type="presParOf" srcId="{64D24425-4EFE-49E6-8175-848891C38381}" destId="{6F6CF8D5-2919-4826-A991-DCCC49B39F71}" srcOrd="0" destOrd="0" presId="urn:microsoft.com/office/officeart/2008/layout/VerticalCurvedList"/>
    <dgm:cxn modelId="{ACDCABB5-E582-4AA7-8EE5-DBE4D50CE31B}" type="presParOf" srcId="{116673BC-9653-447F-8717-47FAAD2496B1}" destId="{75D0F52C-1EA6-4F85-8633-E22426738ADE}" srcOrd="3" destOrd="0" presId="urn:microsoft.com/office/officeart/2008/layout/VerticalCurvedList"/>
    <dgm:cxn modelId="{DEF2236C-C9BB-42C1-B3C8-146C87B8D046}" type="presParOf" srcId="{116673BC-9653-447F-8717-47FAAD2496B1}" destId="{D28E868E-3C74-42E4-8BF8-F88ECC48DBC8}" srcOrd="4" destOrd="0" presId="urn:microsoft.com/office/officeart/2008/layout/VerticalCurvedList"/>
    <dgm:cxn modelId="{B83B5D3F-18B5-4298-A7A3-9D37C67D2087}" type="presParOf" srcId="{D28E868E-3C74-42E4-8BF8-F88ECC48DBC8}" destId="{68431D73-2666-4AA1-AD1C-44CCB7B8A6CF}" srcOrd="0" destOrd="0" presId="urn:microsoft.com/office/officeart/2008/layout/VerticalCurvedList"/>
    <dgm:cxn modelId="{978C4395-BF2A-4CFE-9873-FC25960F3E3C}" type="presParOf" srcId="{116673BC-9653-447F-8717-47FAAD2496B1}" destId="{6881F595-84BE-4842-A953-8C4D8B61BAFF}" srcOrd="5" destOrd="0" presId="urn:microsoft.com/office/officeart/2008/layout/VerticalCurvedList"/>
    <dgm:cxn modelId="{F77F2647-76E9-456F-B188-3ABB964D8CD4}" type="presParOf" srcId="{116673BC-9653-447F-8717-47FAAD2496B1}" destId="{9F78C5DC-3D3D-4E60-ABE6-70645BBA1954}" srcOrd="6" destOrd="0" presId="urn:microsoft.com/office/officeart/2008/layout/VerticalCurvedList"/>
    <dgm:cxn modelId="{55614B72-1C6E-420A-B36D-CA4F78F737A3}" type="presParOf" srcId="{9F78C5DC-3D3D-4E60-ABE6-70645BBA1954}" destId="{458F0CD7-477E-48CF-951A-F0CB9C8A0AC6}" srcOrd="0" destOrd="0" presId="urn:microsoft.com/office/officeart/2008/layout/VerticalCurvedList"/>
    <dgm:cxn modelId="{574BFF45-785F-4539-80B3-418C67CF4BBA}" type="presParOf" srcId="{116673BC-9653-447F-8717-47FAAD2496B1}" destId="{519D3E6A-AD93-4FEB-8C3B-B42EF10FA7D3}" srcOrd="7" destOrd="0" presId="urn:microsoft.com/office/officeart/2008/layout/VerticalCurvedList"/>
    <dgm:cxn modelId="{2C1545D1-32FD-4E2C-B3F0-D75664D1FE9B}" type="presParOf" srcId="{116673BC-9653-447F-8717-47FAAD2496B1}" destId="{C1A70E4A-698B-40A2-A6EA-705882EE8D0D}" srcOrd="8" destOrd="0" presId="urn:microsoft.com/office/officeart/2008/layout/VerticalCurvedList"/>
    <dgm:cxn modelId="{0E865493-D9E5-4A3C-8DD4-2EDE1EE8024C}" type="presParOf" srcId="{C1A70E4A-698B-40A2-A6EA-705882EE8D0D}" destId="{48CDBD72-1C5C-4C83-AE68-828AC3E11B6D}" srcOrd="0" destOrd="0" presId="urn:microsoft.com/office/officeart/2008/layout/VerticalCurvedList"/>
    <dgm:cxn modelId="{A0177E4A-6290-46DB-98AE-2B5A46BA2B86}" type="presParOf" srcId="{116673BC-9653-447F-8717-47FAAD2496B1}" destId="{A18329BB-B0D8-4144-9378-6359DF91B656}" srcOrd="9" destOrd="0" presId="urn:microsoft.com/office/officeart/2008/layout/VerticalCurvedList"/>
    <dgm:cxn modelId="{962E6681-19B5-424D-BB7A-21F26DBE3EC1}" type="presParOf" srcId="{116673BC-9653-447F-8717-47FAAD2496B1}" destId="{5D98DC6F-E50C-4F38-B5D3-B8CD32B6A2D5}" srcOrd="10" destOrd="0" presId="urn:microsoft.com/office/officeart/2008/layout/VerticalCurvedList"/>
    <dgm:cxn modelId="{97E15C80-DC47-42A4-916A-2A4C8A3D79BD}" type="presParOf" srcId="{5D98DC6F-E50C-4F38-B5D3-B8CD32B6A2D5}" destId="{CC5F2069-E9A0-4B73-AAA5-F2CA13CBBBB1}" srcOrd="0" destOrd="0" presId="urn:microsoft.com/office/officeart/2008/layout/VerticalCurvedList"/>
    <dgm:cxn modelId="{584CBF89-D2D8-4F6E-A2E7-D938CC1D5AD3}" type="presParOf" srcId="{116673BC-9653-447F-8717-47FAAD2496B1}" destId="{3768043D-9F80-4175-8024-D2E04A652515}" srcOrd="11" destOrd="0" presId="urn:microsoft.com/office/officeart/2008/layout/VerticalCurvedList"/>
    <dgm:cxn modelId="{0B9BA088-C69A-4A5A-BD14-ECE42B030FF8}" type="presParOf" srcId="{116673BC-9653-447F-8717-47FAAD2496B1}" destId="{24050E71-50D3-45B5-9E7C-CFE3F8DFC08B}" srcOrd="12" destOrd="0" presId="urn:microsoft.com/office/officeart/2008/layout/VerticalCurvedList"/>
    <dgm:cxn modelId="{1A2B2883-F5BB-4E1E-AA15-D018CB227C8F}" type="presParOf" srcId="{24050E71-50D3-45B5-9E7C-CFE3F8DFC08B}" destId="{38027EBF-8385-4A7E-A198-E1560AA84D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315C6-B59D-48D9-84FA-B7FA7FAD773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2E841-99E8-4FCD-B023-22C2CD9C84F0}">
      <dgm:prSet phldrT="[Text]" custT="1"/>
      <dgm:spPr/>
      <dgm:t>
        <a:bodyPr/>
        <a:lstStyle/>
        <a:p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the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portion of the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blood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,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25% of the ECF.</a:t>
          </a:r>
          <a:r>
            <a:rPr lang="fr-CA" altLang="en-US" sz="1600" b="1" i="1" dirty="0">
              <a:latin typeface="Abadi MT Condensed Light" charset="0"/>
              <a:ea typeface="Abadi MT Condensed Light" charset="0"/>
              <a:cs typeface="Abadi MT Condensed Light" charset="0"/>
            </a:rPr>
            <a:t>       Blood volume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,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80 ml/kg of body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(8%).</a:t>
          </a:r>
          <a:endParaRPr lang="en-US" sz="1600" dirty="0"/>
        </a:p>
      </dgm:t>
    </dgm:pt>
    <dgm:pt modelId="{C323B658-5D52-4208-831A-2C4D7BC20655}" type="parTrans" cxnId="{941AAF79-9DA0-41CF-A70D-F6CFA90A6DA1}">
      <dgm:prSet/>
      <dgm:spPr/>
      <dgm:t>
        <a:bodyPr/>
        <a:lstStyle/>
        <a:p>
          <a:endParaRPr lang="en-US"/>
        </a:p>
      </dgm:t>
    </dgm:pt>
    <dgm:pt modelId="{88B791A7-F7AB-4C0A-B77E-194B01099129}" type="sibTrans" cxnId="{941AAF79-9DA0-41CF-A70D-F6CFA90A6DA1}">
      <dgm:prSet custT="1"/>
      <dgm:spPr/>
      <dgm:t>
        <a:bodyPr/>
        <a:lstStyle/>
        <a:p>
          <a:pPr algn="ctr"/>
          <a:r>
            <a:rPr lang="en-US" sz="2800" dirty="0"/>
            <a:t>Plasma</a:t>
          </a:r>
        </a:p>
      </dgm:t>
    </dgm:pt>
    <dgm:pt modelId="{D9A8BC23-0A5C-4715-BB0B-CC49B6F4EE76}">
      <dgm:prSet phldrT="[Text]" custT="1"/>
      <dgm:spPr/>
      <dgm:t>
        <a:bodyPr/>
        <a:lstStyle/>
        <a:p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sourrounds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all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cells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except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blood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cells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and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includes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Lymph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(2-3%) of total body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.</a:t>
          </a:r>
        </a:p>
        <a:p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The ISF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15% of the total body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and 75% of the ECF.</a:t>
          </a:r>
          <a:endParaRPr lang="en-US" sz="1600" dirty="0"/>
        </a:p>
      </dgm:t>
    </dgm:pt>
    <dgm:pt modelId="{EE8A48AC-3748-4686-8163-C0344099EB74}" type="parTrans" cxnId="{EC70CC56-0F01-4B41-AD3D-BE2719DBF85E}">
      <dgm:prSet/>
      <dgm:spPr/>
      <dgm:t>
        <a:bodyPr/>
        <a:lstStyle/>
        <a:p>
          <a:endParaRPr lang="en-US"/>
        </a:p>
      </dgm:t>
    </dgm:pt>
    <dgm:pt modelId="{D0101B25-AE7B-4263-80A0-3F7CBC3510F7}" type="sibTrans" cxnId="{EC70CC56-0F01-4B41-AD3D-BE2719DBF85E}">
      <dgm:prSet custT="1"/>
      <dgm:spPr/>
      <dgm:t>
        <a:bodyPr/>
        <a:lstStyle/>
        <a:p>
          <a:pPr algn="ctr"/>
          <a:r>
            <a:rPr lang="fr-CA" altLang="en-US" sz="1800" b="1" i="1" dirty="0" err="1">
              <a:latin typeface="Abadi MT Condensed Light" charset="0"/>
              <a:ea typeface="Abadi MT Condensed Light" charset="0"/>
              <a:cs typeface="Abadi MT Condensed Light" charset="0"/>
            </a:rPr>
            <a:t>Interstitial</a:t>
          </a:r>
          <a:r>
            <a:rPr lang="fr-CA" altLang="en-US" sz="1800" b="1" i="1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800" b="1" i="1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800" b="1" i="1" dirty="0">
              <a:latin typeface="Abadi MT Condensed Light" charset="0"/>
              <a:ea typeface="Abadi MT Condensed Light" charset="0"/>
              <a:cs typeface="Abadi MT Condensed Light" charset="0"/>
            </a:rPr>
            <a:t> (ISF)</a:t>
          </a:r>
          <a:endParaRPr lang="en-US" sz="1800" dirty="0"/>
        </a:p>
      </dgm:t>
    </dgm:pt>
    <dgm:pt modelId="{DA489CA0-9851-4565-A4F3-6CE92C88AA3D}">
      <dgm:prSet phldrT="[Text]" custT="1"/>
      <dgm:spPr/>
      <dgm:t>
        <a:bodyPr/>
        <a:lstStyle/>
        <a:p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is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about 1 L,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occupies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15 ml/kg of body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(1.5%).</a:t>
          </a:r>
          <a:r>
            <a:rPr lang="fr-CA" altLang="en-US" sz="1600" b="1" dirty="0">
              <a:latin typeface="Abadi MT Condensed Light" charset="0"/>
              <a:ea typeface="Abadi MT Condensed Light" charset="0"/>
              <a:cs typeface="Abadi MT Condensed Light" charset="0"/>
            </a:rPr>
            <a:t>*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in the </a:t>
          </a:r>
          <a:r>
            <a:rPr lang="fr-CA" altLang="en-US" sz="1600" b="1" dirty="0">
              <a:latin typeface="Abadi MT Condensed Light" charset="0"/>
              <a:ea typeface="Abadi MT Condensed Light" charset="0"/>
              <a:cs typeface="Abadi MT Condensed Light" charset="0"/>
            </a:rPr>
            <a:t>lumen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of structures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lined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by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epithelium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and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includes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 digestive </a:t>
          </a:r>
          <a:r>
            <a:rPr lang="fr-CA" altLang="en-US" sz="1600" dirty="0" err="1">
              <a:latin typeface="Abadi MT Condensed Light" charset="0"/>
              <a:ea typeface="Abadi MT Condensed Light" charset="0"/>
              <a:cs typeface="Abadi MT Condensed Light" charset="0"/>
            </a:rPr>
            <a:t>secretions</a:t>
          </a:r>
          <a:r>
            <a:rPr lang="fr-CA" altLang="en-US" sz="1600" dirty="0">
              <a:latin typeface="Abadi MT Condensed Light" charset="0"/>
              <a:ea typeface="Abadi MT Condensed Light" charset="0"/>
              <a:cs typeface="Abadi MT Condensed Light" charset="0"/>
            </a:rPr>
            <a:t>… etc.</a:t>
          </a:r>
          <a:endParaRPr lang="en-US" sz="1600" dirty="0"/>
        </a:p>
      </dgm:t>
    </dgm:pt>
    <dgm:pt modelId="{A32799DA-9E85-4807-BDF5-7E51DC2A7ECC}" type="parTrans" cxnId="{410FA43D-1C06-484D-86B4-8A34263D430F}">
      <dgm:prSet/>
      <dgm:spPr/>
      <dgm:t>
        <a:bodyPr/>
        <a:lstStyle/>
        <a:p>
          <a:endParaRPr lang="en-US"/>
        </a:p>
      </dgm:t>
    </dgm:pt>
    <dgm:pt modelId="{06D9BCC9-7BA2-4E25-BB6C-5C41FB1709AF}" type="sibTrans" cxnId="{410FA43D-1C06-484D-86B4-8A34263D430F}">
      <dgm:prSet custT="1"/>
      <dgm:spPr/>
      <dgm:t>
        <a:bodyPr/>
        <a:lstStyle/>
        <a:p>
          <a:pPr algn="ctr"/>
          <a:r>
            <a:rPr lang="fr-CA" altLang="en-US" sz="1800" b="1" i="1" dirty="0" err="1">
              <a:latin typeface="Abadi MT Condensed Light" charset="0"/>
              <a:ea typeface="Abadi MT Condensed Light" charset="0"/>
              <a:cs typeface="Abadi MT Condensed Light" charset="0"/>
            </a:rPr>
            <a:t>Transcellular</a:t>
          </a:r>
          <a:r>
            <a:rPr lang="fr-CA" altLang="en-US" sz="1800" b="1" i="1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800" b="1" i="1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800" b="1" i="1" dirty="0">
              <a:latin typeface="Abadi MT Condensed Light" charset="0"/>
              <a:ea typeface="Abadi MT Condensed Light" charset="0"/>
              <a:cs typeface="Abadi MT Condensed Light" charset="0"/>
            </a:rPr>
            <a:t> volume</a:t>
          </a:r>
          <a:endParaRPr lang="en-US" sz="1800" dirty="0"/>
        </a:p>
      </dgm:t>
    </dgm:pt>
    <dgm:pt modelId="{F84ACC3A-6AA6-4ECE-8FC8-9911FFE58B4F}" type="pres">
      <dgm:prSet presAssocID="{EBD315C6-B59D-48D9-84FA-B7FA7FAD77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96FB24-CCFF-436F-98EA-F9267421D8B3}" type="pres">
      <dgm:prSet presAssocID="{3A82E841-99E8-4FCD-B023-22C2CD9C84F0}" presName="hierRoot1" presStyleCnt="0">
        <dgm:presLayoutVars>
          <dgm:hierBranch val="init"/>
        </dgm:presLayoutVars>
      </dgm:prSet>
      <dgm:spPr/>
    </dgm:pt>
    <dgm:pt modelId="{698E0CCC-C2A4-4024-A521-4E3EB54CE05B}" type="pres">
      <dgm:prSet presAssocID="{3A82E841-99E8-4FCD-B023-22C2CD9C84F0}" presName="rootComposite1" presStyleCnt="0"/>
      <dgm:spPr/>
    </dgm:pt>
    <dgm:pt modelId="{6A5EE90F-7675-4837-AF47-B76F78094A2E}" type="pres">
      <dgm:prSet presAssocID="{3A82E841-99E8-4FCD-B023-22C2CD9C84F0}" presName="rootText1" presStyleLbl="node0" presStyleIdx="0" presStyleCnt="3" custScaleX="112931" custScaleY="279787" custLinFactNeighborX="5158" custLinFactNeighborY="-2445">
        <dgm:presLayoutVars>
          <dgm:chMax/>
          <dgm:chPref val="3"/>
        </dgm:presLayoutVars>
      </dgm:prSet>
      <dgm:spPr/>
    </dgm:pt>
    <dgm:pt modelId="{1794E5E2-22F4-4845-B467-C6F2F4769B6E}" type="pres">
      <dgm:prSet presAssocID="{3A82E841-99E8-4FCD-B023-22C2CD9C84F0}" presName="titleText1" presStyleLbl="fgAcc0" presStyleIdx="0" presStyleCnt="3" custScaleX="112931" custScaleY="279787" custLinFactY="200000" custLinFactNeighborX="-15473" custLinFactNeighborY="259254">
        <dgm:presLayoutVars>
          <dgm:chMax val="0"/>
          <dgm:chPref val="0"/>
        </dgm:presLayoutVars>
      </dgm:prSet>
      <dgm:spPr/>
    </dgm:pt>
    <dgm:pt modelId="{FE716B24-F932-4C83-B194-91049AACAD33}" type="pres">
      <dgm:prSet presAssocID="{3A82E841-99E8-4FCD-B023-22C2CD9C84F0}" presName="rootConnector1" presStyleLbl="node1" presStyleIdx="0" presStyleCnt="0"/>
      <dgm:spPr/>
    </dgm:pt>
    <dgm:pt modelId="{BD6636A7-99FF-4C8B-8E9A-56AC2DA5C644}" type="pres">
      <dgm:prSet presAssocID="{3A82E841-99E8-4FCD-B023-22C2CD9C84F0}" presName="hierChild2" presStyleCnt="0"/>
      <dgm:spPr/>
    </dgm:pt>
    <dgm:pt modelId="{E85640FE-098A-4294-8B1A-D438190A7490}" type="pres">
      <dgm:prSet presAssocID="{3A82E841-99E8-4FCD-B023-22C2CD9C84F0}" presName="hierChild3" presStyleCnt="0"/>
      <dgm:spPr/>
    </dgm:pt>
    <dgm:pt modelId="{1B25F6D9-049F-4AB4-B01A-7B5F28D87648}" type="pres">
      <dgm:prSet presAssocID="{D9A8BC23-0A5C-4715-BB0B-CC49B6F4EE76}" presName="hierRoot1" presStyleCnt="0">
        <dgm:presLayoutVars>
          <dgm:hierBranch val="init"/>
        </dgm:presLayoutVars>
      </dgm:prSet>
      <dgm:spPr/>
    </dgm:pt>
    <dgm:pt modelId="{A890E36C-8F00-458D-B51C-7DDBC5DE9CD2}" type="pres">
      <dgm:prSet presAssocID="{D9A8BC23-0A5C-4715-BB0B-CC49B6F4EE76}" presName="rootComposite1" presStyleCnt="0"/>
      <dgm:spPr/>
    </dgm:pt>
    <dgm:pt modelId="{24E4B545-9092-410B-B900-EFD1A8FAB8BE}" type="pres">
      <dgm:prSet presAssocID="{D9A8BC23-0A5C-4715-BB0B-CC49B6F4EE76}" presName="rootText1" presStyleLbl="node0" presStyleIdx="1" presStyleCnt="3" custScaleX="112931" custScaleY="279787">
        <dgm:presLayoutVars>
          <dgm:chMax/>
          <dgm:chPref val="3"/>
        </dgm:presLayoutVars>
      </dgm:prSet>
      <dgm:spPr/>
    </dgm:pt>
    <dgm:pt modelId="{F34F3A3A-1FAC-4FB1-8A5E-3E15DB237828}" type="pres">
      <dgm:prSet presAssocID="{D9A8BC23-0A5C-4715-BB0B-CC49B6F4EE76}" presName="titleText1" presStyleLbl="fgAcc0" presStyleIdx="1" presStyleCnt="3" custScaleX="112931" custScaleY="279787" custLinFactY="200000" custLinFactNeighborX="-21298" custLinFactNeighborY="259121">
        <dgm:presLayoutVars>
          <dgm:chMax val="0"/>
          <dgm:chPref val="0"/>
        </dgm:presLayoutVars>
      </dgm:prSet>
      <dgm:spPr/>
    </dgm:pt>
    <dgm:pt modelId="{72B5E1E2-A423-4C19-8144-2778FEC4885D}" type="pres">
      <dgm:prSet presAssocID="{D9A8BC23-0A5C-4715-BB0B-CC49B6F4EE76}" presName="rootConnector1" presStyleLbl="node1" presStyleIdx="0" presStyleCnt="0"/>
      <dgm:spPr/>
    </dgm:pt>
    <dgm:pt modelId="{10A63D4D-AC6C-4C9A-8546-75AFE6777868}" type="pres">
      <dgm:prSet presAssocID="{D9A8BC23-0A5C-4715-BB0B-CC49B6F4EE76}" presName="hierChild2" presStyleCnt="0"/>
      <dgm:spPr/>
    </dgm:pt>
    <dgm:pt modelId="{179505F6-19B6-40FF-8565-13AEC79BCD3F}" type="pres">
      <dgm:prSet presAssocID="{D9A8BC23-0A5C-4715-BB0B-CC49B6F4EE76}" presName="hierChild3" presStyleCnt="0"/>
      <dgm:spPr/>
    </dgm:pt>
    <dgm:pt modelId="{FC9CA25B-5016-4A92-A082-C9B5F579AE2C}" type="pres">
      <dgm:prSet presAssocID="{DA489CA0-9851-4565-A4F3-6CE92C88AA3D}" presName="hierRoot1" presStyleCnt="0">
        <dgm:presLayoutVars>
          <dgm:hierBranch val="init"/>
        </dgm:presLayoutVars>
      </dgm:prSet>
      <dgm:spPr/>
    </dgm:pt>
    <dgm:pt modelId="{13B46DC9-D3A5-4D0F-9906-846730C1A5C4}" type="pres">
      <dgm:prSet presAssocID="{DA489CA0-9851-4565-A4F3-6CE92C88AA3D}" presName="rootComposite1" presStyleCnt="0"/>
      <dgm:spPr/>
    </dgm:pt>
    <dgm:pt modelId="{4CD72157-5E70-4D20-A82B-EA9EF858AF2B}" type="pres">
      <dgm:prSet presAssocID="{DA489CA0-9851-4565-A4F3-6CE92C88AA3D}" presName="rootText1" presStyleLbl="node0" presStyleIdx="2" presStyleCnt="3" custScaleX="112931" custScaleY="279787">
        <dgm:presLayoutVars>
          <dgm:chMax/>
          <dgm:chPref val="3"/>
        </dgm:presLayoutVars>
      </dgm:prSet>
      <dgm:spPr/>
    </dgm:pt>
    <dgm:pt modelId="{A825B227-357A-4682-ADE1-AE47674A1FB4}" type="pres">
      <dgm:prSet presAssocID="{DA489CA0-9851-4565-A4F3-6CE92C88AA3D}" presName="titleText1" presStyleLbl="fgAcc0" presStyleIdx="2" presStyleCnt="3" custScaleX="112931" custScaleY="279787" custLinFactY="200000" custLinFactNeighborX="-15473" custLinFactNeighborY="259254">
        <dgm:presLayoutVars>
          <dgm:chMax val="0"/>
          <dgm:chPref val="0"/>
        </dgm:presLayoutVars>
      </dgm:prSet>
      <dgm:spPr/>
    </dgm:pt>
    <dgm:pt modelId="{205C23E7-EF99-4634-AF3A-FDC56DA6D156}" type="pres">
      <dgm:prSet presAssocID="{DA489CA0-9851-4565-A4F3-6CE92C88AA3D}" presName="rootConnector1" presStyleLbl="node1" presStyleIdx="0" presStyleCnt="0"/>
      <dgm:spPr/>
    </dgm:pt>
    <dgm:pt modelId="{CB3A51C8-A9DE-4247-ADDE-37D7862E6E87}" type="pres">
      <dgm:prSet presAssocID="{DA489CA0-9851-4565-A4F3-6CE92C88AA3D}" presName="hierChild2" presStyleCnt="0"/>
      <dgm:spPr/>
    </dgm:pt>
    <dgm:pt modelId="{44F68AE6-0865-43FD-B3E1-B8187C25A3E8}" type="pres">
      <dgm:prSet presAssocID="{DA489CA0-9851-4565-A4F3-6CE92C88AA3D}" presName="hierChild3" presStyleCnt="0"/>
      <dgm:spPr/>
    </dgm:pt>
  </dgm:ptLst>
  <dgm:cxnLst>
    <dgm:cxn modelId="{55C24E0E-EE27-46D9-88BC-43BE2613139C}" type="presOf" srcId="{DA489CA0-9851-4565-A4F3-6CE92C88AA3D}" destId="{4CD72157-5E70-4D20-A82B-EA9EF858AF2B}" srcOrd="0" destOrd="0" presId="urn:microsoft.com/office/officeart/2008/layout/NameandTitleOrganizationalChart"/>
    <dgm:cxn modelId="{50FB580E-B697-4273-BFDE-9B50791F6DA7}" type="presOf" srcId="{D0101B25-AE7B-4263-80A0-3F7CBC3510F7}" destId="{F34F3A3A-1FAC-4FB1-8A5E-3E15DB237828}" srcOrd="0" destOrd="0" presId="urn:microsoft.com/office/officeart/2008/layout/NameandTitleOrganizationalChart"/>
    <dgm:cxn modelId="{DD35B430-0757-45BA-B095-A24D8D16F465}" type="presOf" srcId="{EBD315C6-B59D-48D9-84FA-B7FA7FAD7732}" destId="{F84ACC3A-6AA6-4ECE-8FC8-9911FFE58B4F}" srcOrd="0" destOrd="0" presId="urn:microsoft.com/office/officeart/2008/layout/NameandTitleOrganizationalChart"/>
    <dgm:cxn modelId="{410FA43D-1C06-484D-86B4-8A34263D430F}" srcId="{EBD315C6-B59D-48D9-84FA-B7FA7FAD7732}" destId="{DA489CA0-9851-4565-A4F3-6CE92C88AA3D}" srcOrd="2" destOrd="0" parTransId="{A32799DA-9E85-4807-BDF5-7E51DC2A7ECC}" sibTransId="{06D9BCC9-7BA2-4E25-BB6C-5C41FB1709AF}"/>
    <dgm:cxn modelId="{4E77AC3F-6D92-4A30-B1F1-344E0E8356A0}" type="presOf" srcId="{88B791A7-F7AB-4C0A-B77E-194B01099129}" destId="{1794E5E2-22F4-4845-B467-C6F2F4769B6E}" srcOrd="0" destOrd="0" presId="urn:microsoft.com/office/officeart/2008/layout/NameandTitleOrganizationalChart"/>
    <dgm:cxn modelId="{EC70CC56-0F01-4B41-AD3D-BE2719DBF85E}" srcId="{EBD315C6-B59D-48D9-84FA-B7FA7FAD7732}" destId="{D9A8BC23-0A5C-4715-BB0B-CC49B6F4EE76}" srcOrd="1" destOrd="0" parTransId="{EE8A48AC-3748-4686-8163-C0344099EB74}" sibTransId="{D0101B25-AE7B-4263-80A0-3F7CBC3510F7}"/>
    <dgm:cxn modelId="{941AAF79-9DA0-41CF-A70D-F6CFA90A6DA1}" srcId="{EBD315C6-B59D-48D9-84FA-B7FA7FAD7732}" destId="{3A82E841-99E8-4FCD-B023-22C2CD9C84F0}" srcOrd="0" destOrd="0" parTransId="{C323B658-5D52-4208-831A-2C4D7BC20655}" sibTransId="{88B791A7-F7AB-4C0A-B77E-194B01099129}"/>
    <dgm:cxn modelId="{12E71480-AD82-40BF-B035-A4357DFC45D5}" type="presOf" srcId="{D9A8BC23-0A5C-4715-BB0B-CC49B6F4EE76}" destId="{24E4B545-9092-410B-B900-EFD1A8FAB8BE}" srcOrd="0" destOrd="0" presId="urn:microsoft.com/office/officeart/2008/layout/NameandTitleOrganizationalChart"/>
    <dgm:cxn modelId="{41408C86-8D2D-46AB-BF9E-8C081F5446AC}" type="presOf" srcId="{DA489CA0-9851-4565-A4F3-6CE92C88AA3D}" destId="{205C23E7-EF99-4634-AF3A-FDC56DA6D156}" srcOrd="1" destOrd="0" presId="urn:microsoft.com/office/officeart/2008/layout/NameandTitleOrganizationalChart"/>
    <dgm:cxn modelId="{89E64FA3-4E57-46D6-B54A-5E4A1B3ADFC8}" type="presOf" srcId="{D9A8BC23-0A5C-4715-BB0B-CC49B6F4EE76}" destId="{72B5E1E2-A423-4C19-8144-2778FEC4885D}" srcOrd="1" destOrd="0" presId="urn:microsoft.com/office/officeart/2008/layout/NameandTitleOrganizationalChart"/>
    <dgm:cxn modelId="{63884BC4-7EFD-480D-AD45-B0506A17CE2F}" type="presOf" srcId="{06D9BCC9-7BA2-4E25-BB6C-5C41FB1709AF}" destId="{A825B227-357A-4682-ADE1-AE47674A1FB4}" srcOrd="0" destOrd="0" presId="urn:microsoft.com/office/officeart/2008/layout/NameandTitleOrganizationalChart"/>
    <dgm:cxn modelId="{BB458BF5-87BC-4A46-9A28-AAD1EF676D51}" type="presOf" srcId="{3A82E841-99E8-4FCD-B023-22C2CD9C84F0}" destId="{FE716B24-F932-4C83-B194-91049AACAD33}" srcOrd="1" destOrd="0" presId="urn:microsoft.com/office/officeart/2008/layout/NameandTitleOrganizationalChart"/>
    <dgm:cxn modelId="{8092A0FA-21F7-43B1-8F52-B5273ED38B6B}" type="presOf" srcId="{3A82E841-99E8-4FCD-B023-22C2CD9C84F0}" destId="{6A5EE90F-7675-4837-AF47-B76F78094A2E}" srcOrd="0" destOrd="0" presId="urn:microsoft.com/office/officeart/2008/layout/NameandTitleOrganizationalChart"/>
    <dgm:cxn modelId="{315CF478-9E54-4709-8E9A-D94853A7DF10}" type="presParOf" srcId="{F84ACC3A-6AA6-4ECE-8FC8-9911FFE58B4F}" destId="{CB96FB24-CCFF-436F-98EA-F9267421D8B3}" srcOrd="0" destOrd="0" presId="urn:microsoft.com/office/officeart/2008/layout/NameandTitleOrganizationalChart"/>
    <dgm:cxn modelId="{008F1959-0514-447F-8D32-E89FAF76A84F}" type="presParOf" srcId="{CB96FB24-CCFF-436F-98EA-F9267421D8B3}" destId="{698E0CCC-C2A4-4024-A521-4E3EB54CE05B}" srcOrd="0" destOrd="0" presId="urn:microsoft.com/office/officeart/2008/layout/NameandTitleOrganizationalChart"/>
    <dgm:cxn modelId="{2D8B7F79-D4AB-4DA1-8BFF-4B099ACF6ECE}" type="presParOf" srcId="{698E0CCC-C2A4-4024-A521-4E3EB54CE05B}" destId="{6A5EE90F-7675-4837-AF47-B76F78094A2E}" srcOrd="0" destOrd="0" presId="urn:microsoft.com/office/officeart/2008/layout/NameandTitleOrganizationalChart"/>
    <dgm:cxn modelId="{E89941C3-D0D9-4380-BF31-3235D986FEC8}" type="presParOf" srcId="{698E0CCC-C2A4-4024-A521-4E3EB54CE05B}" destId="{1794E5E2-22F4-4845-B467-C6F2F4769B6E}" srcOrd="1" destOrd="0" presId="urn:microsoft.com/office/officeart/2008/layout/NameandTitleOrganizationalChart"/>
    <dgm:cxn modelId="{0CB78606-61C2-4D44-8417-FBF4C092C357}" type="presParOf" srcId="{698E0CCC-C2A4-4024-A521-4E3EB54CE05B}" destId="{FE716B24-F932-4C83-B194-91049AACAD33}" srcOrd="2" destOrd="0" presId="urn:microsoft.com/office/officeart/2008/layout/NameandTitleOrganizationalChart"/>
    <dgm:cxn modelId="{6733B3AB-4CCF-4FED-B55D-B6A23F11D3F6}" type="presParOf" srcId="{CB96FB24-CCFF-436F-98EA-F9267421D8B3}" destId="{BD6636A7-99FF-4C8B-8E9A-56AC2DA5C644}" srcOrd="1" destOrd="0" presId="urn:microsoft.com/office/officeart/2008/layout/NameandTitleOrganizationalChart"/>
    <dgm:cxn modelId="{4A9E759E-551E-493F-88E5-0481F5AD6EF7}" type="presParOf" srcId="{CB96FB24-CCFF-436F-98EA-F9267421D8B3}" destId="{E85640FE-098A-4294-8B1A-D438190A7490}" srcOrd="2" destOrd="0" presId="urn:microsoft.com/office/officeart/2008/layout/NameandTitleOrganizationalChart"/>
    <dgm:cxn modelId="{49C73A26-FC1F-4615-A574-23CC57FF5648}" type="presParOf" srcId="{F84ACC3A-6AA6-4ECE-8FC8-9911FFE58B4F}" destId="{1B25F6D9-049F-4AB4-B01A-7B5F28D87648}" srcOrd="1" destOrd="0" presId="urn:microsoft.com/office/officeart/2008/layout/NameandTitleOrganizationalChart"/>
    <dgm:cxn modelId="{E233D320-FB14-452C-B2AD-1C39DD4C0C3E}" type="presParOf" srcId="{1B25F6D9-049F-4AB4-B01A-7B5F28D87648}" destId="{A890E36C-8F00-458D-B51C-7DDBC5DE9CD2}" srcOrd="0" destOrd="0" presId="urn:microsoft.com/office/officeart/2008/layout/NameandTitleOrganizationalChart"/>
    <dgm:cxn modelId="{A714CBA0-B254-4D9A-A426-37C7F8539086}" type="presParOf" srcId="{A890E36C-8F00-458D-B51C-7DDBC5DE9CD2}" destId="{24E4B545-9092-410B-B900-EFD1A8FAB8BE}" srcOrd="0" destOrd="0" presId="urn:microsoft.com/office/officeart/2008/layout/NameandTitleOrganizationalChart"/>
    <dgm:cxn modelId="{C99A5279-4D33-4389-B5BB-C3DB9A4A5F32}" type="presParOf" srcId="{A890E36C-8F00-458D-B51C-7DDBC5DE9CD2}" destId="{F34F3A3A-1FAC-4FB1-8A5E-3E15DB237828}" srcOrd="1" destOrd="0" presId="urn:microsoft.com/office/officeart/2008/layout/NameandTitleOrganizationalChart"/>
    <dgm:cxn modelId="{908C97AA-0FE8-42AC-9BFB-68C38AF533E3}" type="presParOf" srcId="{A890E36C-8F00-458D-B51C-7DDBC5DE9CD2}" destId="{72B5E1E2-A423-4C19-8144-2778FEC4885D}" srcOrd="2" destOrd="0" presId="urn:microsoft.com/office/officeart/2008/layout/NameandTitleOrganizationalChart"/>
    <dgm:cxn modelId="{B5B0616D-5D8B-4CF1-BCFC-C32FA7D6B39D}" type="presParOf" srcId="{1B25F6D9-049F-4AB4-B01A-7B5F28D87648}" destId="{10A63D4D-AC6C-4C9A-8546-75AFE6777868}" srcOrd="1" destOrd="0" presId="urn:microsoft.com/office/officeart/2008/layout/NameandTitleOrganizationalChart"/>
    <dgm:cxn modelId="{55FA6038-DE88-4A21-8028-6DF31B20CB47}" type="presParOf" srcId="{1B25F6D9-049F-4AB4-B01A-7B5F28D87648}" destId="{179505F6-19B6-40FF-8565-13AEC79BCD3F}" srcOrd="2" destOrd="0" presId="urn:microsoft.com/office/officeart/2008/layout/NameandTitleOrganizationalChart"/>
    <dgm:cxn modelId="{747F3DE0-3182-4B0E-AECB-88AB4118315E}" type="presParOf" srcId="{F84ACC3A-6AA6-4ECE-8FC8-9911FFE58B4F}" destId="{FC9CA25B-5016-4A92-A082-C9B5F579AE2C}" srcOrd="2" destOrd="0" presId="urn:microsoft.com/office/officeart/2008/layout/NameandTitleOrganizationalChart"/>
    <dgm:cxn modelId="{75947940-3E7C-4404-9EA0-09782AE0F6C3}" type="presParOf" srcId="{FC9CA25B-5016-4A92-A082-C9B5F579AE2C}" destId="{13B46DC9-D3A5-4D0F-9906-846730C1A5C4}" srcOrd="0" destOrd="0" presId="urn:microsoft.com/office/officeart/2008/layout/NameandTitleOrganizationalChart"/>
    <dgm:cxn modelId="{FDB99375-69F3-4573-B9BD-35AF7705C44E}" type="presParOf" srcId="{13B46DC9-D3A5-4D0F-9906-846730C1A5C4}" destId="{4CD72157-5E70-4D20-A82B-EA9EF858AF2B}" srcOrd="0" destOrd="0" presId="urn:microsoft.com/office/officeart/2008/layout/NameandTitleOrganizationalChart"/>
    <dgm:cxn modelId="{0A421C3D-8276-40EC-8280-DC76A9832290}" type="presParOf" srcId="{13B46DC9-D3A5-4D0F-9906-846730C1A5C4}" destId="{A825B227-357A-4682-ADE1-AE47674A1FB4}" srcOrd="1" destOrd="0" presId="urn:microsoft.com/office/officeart/2008/layout/NameandTitleOrganizationalChart"/>
    <dgm:cxn modelId="{06234977-87AE-479F-B5D6-3DC4B8CA7A9F}" type="presParOf" srcId="{13B46DC9-D3A5-4D0F-9906-846730C1A5C4}" destId="{205C23E7-EF99-4634-AF3A-FDC56DA6D156}" srcOrd="2" destOrd="0" presId="urn:microsoft.com/office/officeart/2008/layout/NameandTitleOrganizationalChart"/>
    <dgm:cxn modelId="{83CE333B-4E47-4B8D-BC39-AF8DE44132BE}" type="presParOf" srcId="{FC9CA25B-5016-4A92-A082-C9B5F579AE2C}" destId="{CB3A51C8-A9DE-4247-ADDE-37D7862E6E87}" srcOrd="1" destOrd="0" presId="urn:microsoft.com/office/officeart/2008/layout/NameandTitleOrganizationalChart"/>
    <dgm:cxn modelId="{877B5A74-20E9-4A50-B289-9D3CEF361072}" type="presParOf" srcId="{FC9CA25B-5016-4A92-A082-C9B5F579AE2C}" destId="{44F68AE6-0865-43FD-B3E1-B8187C25A3E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DCB4-88C9-4974-B5D0-1BCD755C098A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44774-D7B1-45C0-87B6-26FAC98FDC21}">
      <dsp:nvSpPr>
        <dsp:cNvPr id="0" name=""/>
        <dsp:cNvSpPr/>
      </dsp:nvSpPr>
      <dsp:spPr>
        <a:xfrm>
          <a:off x="269040" y="174429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Females &amp; Males Slides</a:t>
          </a:r>
          <a:endParaRPr lang="ar-SA" sz="2000" kern="1200" dirty="0"/>
        </a:p>
      </dsp:txBody>
      <dsp:txXfrm>
        <a:off x="269040" y="174429"/>
        <a:ext cx="4800212" cy="348726"/>
      </dsp:txXfrm>
    </dsp:sp>
    <dsp:sp modelId="{6F6CF8D5-2919-4826-A991-DCCC49B39F71}">
      <dsp:nvSpPr>
        <dsp:cNvPr id="0" name=""/>
        <dsp:cNvSpPr/>
      </dsp:nvSpPr>
      <dsp:spPr>
        <a:xfrm>
          <a:off x="51087" y="130838"/>
          <a:ext cx="435907" cy="435907"/>
        </a:xfrm>
        <a:prstGeom prst="ellipse">
          <a:avLst/>
        </a:prstGeom>
        <a:solidFill>
          <a:schemeClr val="tx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0F52C-1EA6-4F85-8633-E22426738ADE}">
      <dsp:nvSpPr>
        <dsp:cNvPr id="0" name=""/>
        <dsp:cNvSpPr/>
      </dsp:nvSpPr>
      <dsp:spPr>
        <a:xfrm>
          <a:off x="555892" y="697452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Males’ slides</a:t>
          </a:r>
          <a:endParaRPr lang="ar-SA" sz="2000" kern="1200" dirty="0"/>
        </a:p>
      </dsp:txBody>
      <dsp:txXfrm>
        <a:off x="555892" y="697452"/>
        <a:ext cx="4513361" cy="348726"/>
      </dsp:txXfrm>
    </dsp:sp>
    <dsp:sp modelId="{68431D73-2666-4AA1-AD1C-44CCB7B8A6CF}">
      <dsp:nvSpPr>
        <dsp:cNvPr id="0" name=""/>
        <dsp:cNvSpPr/>
      </dsp:nvSpPr>
      <dsp:spPr>
        <a:xfrm>
          <a:off x="337938" y="653861"/>
          <a:ext cx="435907" cy="435907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1F595-84BE-4842-A953-8C4D8B61BAFF}">
      <dsp:nvSpPr>
        <dsp:cNvPr id="0" name=""/>
        <dsp:cNvSpPr/>
      </dsp:nvSpPr>
      <dsp:spPr>
        <a:xfrm>
          <a:off x="687061" y="1220475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Females’ slides </a:t>
          </a:r>
          <a:endParaRPr lang="ar-SA" sz="2000" kern="1200" dirty="0"/>
        </a:p>
      </dsp:txBody>
      <dsp:txXfrm>
        <a:off x="687061" y="1220475"/>
        <a:ext cx="4382191" cy="348726"/>
      </dsp:txXfrm>
    </dsp:sp>
    <dsp:sp modelId="{458F0CD7-477E-48CF-951A-F0CB9C8A0AC6}">
      <dsp:nvSpPr>
        <dsp:cNvPr id="0" name=""/>
        <dsp:cNvSpPr/>
      </dsp:nvSpPr>
      <dsp:spPr>
        <a:xfrm>
          <a:off x="469107" y="1176884"/>
          <a:ext cx="435907" cy="435907"/>
        </a:xfrm>
        <a:prstGeom prst="ellipse">
          <a:avLst/>
        </a:prstGeom>
        <a:solidFill>
          <a:srgbClr val="7030A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D3E6A-AD93-4FEB-8C3B-B42EF10FA7D3}">
      <dsp:nvSpPr>
        <dsp:cNvPr id="0" name=""/>
        <dsp:cNvSpPr/>
      </dsp:nvSpPr>
      <dsp:spPr>
        <a:xfrm>
          <a:off x="687061" y="1743166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Vary Important Notes</a:t>
          </a:r>
          <a:endParaRPr lang="ar-SA" sz="2000" kern="1200" dirty="0"/>
        </a:p>
      </dsp:txBody>
      <dsp:txXfrm>
        <a:off x="687061" y="1743166"/>
        <a:ext cx="4382191" cy="348726"/>
      </dsp:txXfrm>
    </dsp:sp>
    <dsp:sp modelId="{48CDBD72-1C5C-4C83-AE68-828AC3E11B6D}">
      <dsp:nvSpPr>
        <dsp:cNvPr id="0" name=""/>
        <dsp:cNvSpPr/>
      </dsp:nvSpPr>
      <dsp:spPr>
        <a:xfrm>
          <a:off x="469107" y="1699576"/>
          <a:ext cx="435907" cy="435907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329BB-B0D8-4144-9378-6359DF91B656}">
      <dsp:nvSpPr>
        <dsp:cNvPr id="0" name=""/>
        <dsp:cNvSpPr/>
      </dsp:nvSpPr>
      <dsp:spPr>
        <a:xfrm>
          <a:off x="555892" y="2266189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Notes</a:t>
          </a:r>
          <a:endParaRPr lang="ar-SA" sz="2000" kern="1200" dirty="0"/>
        </a:p>
      </dsp:txBody>
      <dsp:txXfrm>
        <a:off x="555892" y="2266189"/>
        <a:ext cx="4513361" cy="348726"/>
      </dsp:txXfrm>
    </dsp:sp>
    <dsp:sp modelId="{CC5F2069-E9A0-4B73-AAA5-F2CA13CBBBB1}">
      <dsp:nvSpPr>
        <dsp:cNvPr id="0" name=""/>
        <dsp:cNvSpPr/>
      </dsp:nvSpPr>
      <dsp:spPr>
        <a:xfrm>
          <a:off x="337938" y="2222598"/>
          <a:ext cx="435907" cy="435907"/>
        </a:xfrm>
        <a:prstGeom prst="ellipse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8043D-9F80-4175-8024-D2E04A652515}">
      <dsp:nvSpPr>
        <dsp:cNvPr id="0" name=""/>
        <dsp:cNvSpPr/>
      </dsp:nvSpPr>
      <dsp:spPr>
        <a:xfrm>
          <a:off x="269040" y="2789212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Extra Information</a:t>
          </a:r>
          <a:endParaRPr lang="ar-SA" sz="2000" kern="1200" dirty="0"/>
        </a:p>
      </dsp:txBody>
      <dsp:txXfrm>
        <a:off x="269040" y="2789212"/>
        <a:ext cx="4800212" cy="348726"/>
      </dsp:txXfrm>
    </dsp:sp>
    <dsp:sp modelId="{38027EBF-8385-4A7E-A198-E1560AA84D85}">
      <dsp:nvSpPr>
        <dsp:cNvPr id="0" name=""/>
        <dsp:cNvSpPr/>
      </dsp:nvSpPr>
      <dsp:spPr>
        <a:xfrm>
          <a:off x="51087" y="2745621"/>
          <a:ext cx="435907" cy="43590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E90F-7675-4837-AF47-B76F78094A2E}">
      <dsp:nvSpPr>
        <dsp:cNvPr id="0" name=""/>
        <dsp:cNvSpPr/>
      </dsp:nvSpPr>
      <dsp:spPr>
        <a:xfrm>
          <a:off x="181716" y="394405"/>
          <a:ext cx="2188398" cy="28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157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the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portion of the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blood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,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25% of the ECF.</a:t>
          </a:r>
          <a:r>
            <a:rPr lang="fr-CA" altLang="en-US" sz="1600" b="1" i="1" kern="1200" dirty="0">
              <a:latin typeface="Abadi MT Condensed Light" charset="0"/>
              <a:ea typeface="Abadi MT Condensed Light" charset="0"/>
              <a:cs typeface="Abadi MT Condensed Light" charset="0"/>
            </a:rPr>
            <a:t>       Blood volume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,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80 ml/kg of body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(8%).</a:t>
          </a:r>
          <a:endParaRPr lang="en-US" sz="1600" kern="1200" dirty="0"/>
        </a:p>
      </dsp:txBody>
      <dsp:txXfrm>
        <a:off x="181716" y="394405"/>
        <a:ext cx="2188398" cy="2807150"/>
      </dsp:txXfrm>
    </dsp:sp>
    <dsp:sp modelId="{1794E5E2-22F4-4845-B467-C6F2F4769B6E}">
      <dsp:nvSpPr>
        <dsp:cNvPr id="0" name=""/>
        <dsp:cNvSpPr/>
      </dsp:nvSpPr>
      <dsp:spPr>
        <a:xfrm>
          <a:off x="212001" y="2709307"/>
          <a:ext cx="1969558" cy="935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Plasma</a:t>
          </a:r>
        </a:p>
      </dsp:txBody>
      <dsp:txXfrm>
        <a:off x="212001" y="2709307"/>
        <a:ext cx="1969558" cy="935716"/>
      </dsp:txXfrm>
    </dsp:sp>
    <dsp:sp modelId="{24E4B545-9092-410B-B900-EFD1A8FAB8BE}">
      <dsp:nvSpPr>
        <dsp:cNvPr id="0" name=""/>
        <dsp:cNvSpPr/>
      </dsp:nvSpPr>
      <dsp:spPr>
        <a:xfrm>
          <a:off x="2919629" y="418936"/>
          <a:ext cx="2188398" cy="28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157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sourrounds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all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cells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except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blood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cells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and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includes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Lymph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(2-3%) of total body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The ISF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15% of the total body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and 75% of the ECF.</a:t>
          </a:r>
          <a:endParaRPr lang="en-US" sz="1600" kern="1200" dirty="0"/>
        </a:p>
      </dsp:txBody>
      <dsp:txXfrm>
        <a:off x="2919629" y="418936"/>
        <a:ext cx="2188398" cy="2807150"/>
      </dsp:txXfrm>
    </dsp:sp>
    <dsp:sp modelId="{F34F3A3A-1FAC-4FB1-8A5E-3E15DB237828}">
      <dsp:nvSpPr>
        <dsp:cNvPr id="0" name=""/>
        <dsp:cNvSpPr/>
      </dsp:nvSpPr>
      <dsp:spPr>
        <a:xfrm>
          <a:off x="2948277" y="2709307"/>
          <a:ext cx="1969558" cy="935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800" b="1" i="1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Interstitial</a:t>
          </a:r>
          <a:r>
            <a:rPr lang="fr-CA" altLang="en-US" sz="1800" b="1" i="1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800" b="1" i="1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800" b="1" i="1" kern="1200" dirty="0">
              <a:latin typeface="Abadi MT Condensed Light" charset="0"/>
              <a:ea typeface="Abadi MT Condensed Light" charset="0"/>
              <a:cs typeface="Abadi MT Condensed Light" charset="0"/>
            </a:rPr>
            <a:t> (ISF)</a:t>
          </a:r>
          <a:endParaRPr lang="en-US" sz="1800" kern="1200" dirty="0"/>
        </a:p>
      </dsp:txBody>
      <dsp:txXfrm>
        <a:off x="2948277" y="2709307"/>
        <a:ext cx="1969558" cy="935716"/>
      </dsp:txXfrm>
    </dsp:sp>
    <dsp:sp modelId="{4CD72157-5E70-4D20-A82B-EA9EF858AF2B}">
      <dsp:nvSpPr>
        <dsp:cNvPr id="0" name=""/>
        <dsp:cNvSpPr/>
      </dsp:nvSpPr>
      <dsp:spPr>
        <a:xfrm>
          <a:off x="5757495" y="418936"/>
          <a:ext cx="2188398" cy="2807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157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is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about 1 L,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occupies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approximately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15 ml/kg of body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weight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(1.5%).</a:t>
          </a:r>
          <a:r>
            <a:rPr lang="fr-CA" altLang="en-US" sz="1600" b="1" kern="1200" dirty="0">
              <a:latin typeface="Abadi MT Condensed Light" charset="0"/>
              <a:ea typeface="Abadi MT Condensed Light" charset="0"/>
              <a:cs typeface="Abadi MT Condensed Light" charset="0"/>
            </a:rPr>
            <a:t>*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Represents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in the </a:t>
          </a:r>
          <a:r>
            <a:rPr lang="fr-CA" altLang="en-US" sz="1600" b="1" kern="1200" dirty="0">
              <a:latin typeface="Abadi MT Condensed Light" charset="0"/>
              <a:ea typeface="Abadi MT Condensed Light" charset="0"/>
              <a:cs typeface="Abadi MT Condensed Light" charset="0"/>
            </a:rPr>
            <a:t>lumen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of structures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lined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by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epithelium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and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includes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 digestive </a:t>
          </a:r>
          <a:r>
            <a:rPr lang="fr-CA" altLang="en-US" sz="1600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secretions</a:t>
          </a:r>
          <a:r>
            <a:rPr lang="fr-CA" altLang="en-US" sz="1600" kern="1200" dirty="0">
              <a:latin typeface="Abadi MT Condensed Light" charset="0"/>
              <a:ea typeface="Abadi MT Condensed Light" charset="0"/>
              <a:cs typeface="Abadi MT Condensed Light" charset="0"/>
            </a:rPr>
            <a:t>… etc.</a:t>
          </a:r>
          <a:endParaRPr lang="en-US" sz="1600" kern="1200" dirty="0"/>
        </a:p>
      </dsp:txBody>
      <dsp:txXfrm>
        <a:off x="5757495" y="418936"/>
        <a:ext cx="2188398" cy="2807150"/>
      </dsp:txXfrm>
    </dsp:sp>
    <dsp:sp modelId="{A825B227-357A-4682-ADE1-AE47674A1FB4}">
      <dsp:nvSpPr>
        <dsp:cNvPr id="0" name=""/>
        <dsp:cNvSpPr/>
      </dsp:nvSpPr>
      <dsp:spPr>
        <a:xfrm>
          <a:off x="5887733" y="2709307"/>
          <a:ext cx="1969558" cy="935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altLang="en-US" sz="1800" b="1" i="1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Transcellular</a:t>
          </a:r>
          <a:r>
            <a:rPr lang="fr-CA" altLang="en-US" sz="1800" b="1" i="1" kern="1200" dirty="0">
              <a:latin typeface="Abadi MT Condensed Light" charset="0"/>
              <a:ea typeface="Abadi MT Condensed Light" charset="0"/>
              <a:cs typeface="Abadi MT Condensed Light" charset="0"/>
            </a:rPr>
            <a:t> </a:t>
          </a:r>
          <a:r>
            <a:rPr lang="fr-CA" altLang="en-US" sz="1800" b="1" i="1" kern="1200" dirty="0" err="1">
              <a:latin typeface="Abadi MT Condensed Light" charset="0"/>
              <a:ea typeface="Abadi MT Condensed Light" charset="0"/>
              <a:cs typeface="Abadi MT Condensed Light" charset="0"/>
            </a:rPr>
            <a:t>fluid</a:t>
          </a:r>
          <a:r>
            <a:rPr lang="fr-CA" altLang="en-US" sz="1800" b="1" i="1" kern="1200" dirty="0">
              <a:latin typeface="Abadi MT Condensed Light" charset="0"/>
              <a:ea typeface="Abadi MT Condensed Light" charset="0"/>
              <a:cs typeface="Abadi MT Condensed Light" charset="0"/>
            </a:rPr>
            <a:t> volume</a:t>
          </a:r>
          <a:endParaRPr lang="en-US" sz="1800" kern="1200" dirty="0"/>
        </a:p>
      </dsp:txBody>
      <dsp:txXfrm>
        <a:off x="5887733" y="2709307"/>
        <a:ext cx="1969558" cy="935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FB2D8-7B61-4BDA-ABDA-05A82875D00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DC6A-3D9A-41CA-B85B-B1C744FBC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45F2D30-2319-423B-B9C1-2E59EBEE1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CCA32C-1DEC-4ED4-B65A-B353D289C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6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998474-0893-4B99-8A0F-8F1F5E540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4BDCEBF-4187-4367-B240-348F39E84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9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6B89E6E-8DA5-4B74-885F-C8CD76CFB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1873E0E-B9A5-43FB-B451-37CB8EC9A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4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82A6109-74EA-493F-8F77-23B4EF705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C935679-D7D9-4A14-9878-50B92CA1F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EB99-E939-4EF1-ADC7-17385643EE78}" type="slidenum">
              <a:rPr lang="en-US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3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8738" r="8659" b="6976"/>
          <a:stretch/>
        </p:blipFill>
        <p:spPr>
          <a:xfrm>
            <a:off x="5503488" y="188640"/>
            <a:ext cx="317296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1181" y="4066886"/>
            <a:ext cx="434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PHYSIOLOGY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6500875"/>
              </p:ext>
            </p:extLst>
          </p:nvPr>
        </p:nvGraphicFramePr>
        <p:xfrm>
          <a:off x="3995936" y="2924944"/>
          <a:ext cx="511256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7142"/>
          <a:stretch/>
        </p:blipFill>
        <p:spPr>
          <a:xfrm>
            <a:off x="467544" y="188639"/>
            <a:ext cx="316835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C0928-EFC5-441C-93B0-5D8FED183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0640" r="9680" b="9680"/>
          <a:stretch/>
        </p:blipFill>
        <p:spPr>
          <a:xfrm>
            <a:off x="1373" y="5169396"/>
            <a:ext cx="1762315" cy="16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9D27CE1C-0994-488B-96A1-B287A98A7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6616"/>
          <a:stretch/>
        </p:blipFill>
        <p:spPr>
          <a:xfrm>
            <a:off x="5086446" y="1677982"/>
            <a:ext cx="4040105" cy="5027324"/>
          </a:xfrm>
          <a:prstGeom prst="rect">
            <a:avLst/>
          </a:prstGeom>
          <a:noFill/>
        </p:spPr>
      </p:pic>
      <p:sp>
        <p:nvSpPr>
          <p:cNvPr id="6" name="Freeform 3"/>
          <p:cNvSpPr/>
          <p:nvPr/>
        </p:nvSpPr>
        <p:spPr>
          <a:xfrm>
            <a:off x="103325" y="1677982"/>
            <a:ext cx="2092411" cy="358601"/>
          </a:xfrm>
          <a:custGeom>
            <a:avLst/>
            <a:gdLst>
              <a:gd name="connsiteX0" fmla="*/ 6350 w 2581656"/>
              <a:gd name="connsiteY0" fmla="*/ 406463 h 412813"/>
              <a:gd name="connsiteX1" fmla="*/ 2575306 w 2581656"/>
              <a:gd name="connsiteY1" fmla="*/ 406463 h 412813"/>
              <a:gd name="connsiteX2" fmla="*/ 2575306 w 2581656"/>
              <a:gd name="connsiteY2" fmla="*/ 6350 h 412813"/>
              <a:gd name="connsiteX3" fmla="*/ 6350 w 2581656"/>
              <a:gd name="connsiteY3" fmla="*/ 6350 h 412813"/>
              <a:gd name="connsiteX4" fmla="*/ 6350 w 2581656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1656" h="412813">
                <a:moveTo>
                  <a:pt x="6350" y="406463"/>
                </a:moveTo>
                <a:lnTo>
                  <a:pt x="2575306" y="406463"/>
                </a:lnTo>
                <a:lnTo>
                  <a:pt x="257530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483768" y="1702247"/>
            <a:ext cx="2973596" cy="358601"/>
          </a:xfrm>
          <a:custGeom>
            <a:avLst/>
            <a:gdLst>
              <a:gd name="connsiteX0" fmla="*/ 6350 w 3829177"/>
              <a:gd name="connsiteY0" fmla="*/ 406463 h 412813"/>
              <a:gd name="connsiteX1" fmla="*/ 3822826 w 3829177"/>
              <a:gd name="connsiteY1" fmla="*/ 406463 h 412813"/>
              <a:gd name="connsiteX2" fmla="*/ 3822826 w 3829177"/>
              <a:gd name="connsiteY2" fmla="*/ 6350 h 412813"/>
              <a:gd name="connsiteX3" fmla="*/ 6350 w 3829177"/>
              <a:gd name="connsiteY3" fmla="*/ 6350 h 412813"/>
              <a:gd name="connsiteX4" fmla="*/ 6350 w 3829177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412813">
                <a:moveTo>
                  <a:pt x="6350" y="406463"/>
                </a:moveTo>
                <a:lnTo>
                  <a:pt x="3822826" y="406463"/>
                </a:lnTo>
                <a:lnTo>
                  <a:pt x="382282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l="21341" t="22463" r="-3336" b="-137"/>
          <a:stretch/>
        </p:blipFill>
        <p:spPr bwMode="auto">
          <a:xfrm>
            <a:off x="-149239" y="2104581"/>
            <a:ext cx="5256584" cy="29879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23861" y="118331"/>
            <a:ext cx="5596724" cy="5682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Regulation of Fluid Balance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3528" y="5133052"/>
            <a:ext cx="1171666" cy="27699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00" b="1" i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Major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input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275856" y="5133052"/>
            <a:ext cx="1253767" cy="27699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Major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ouput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8695" y="1790936"/>
            <a:ext cx="1954028" cy="3026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000"/>
              </a:lnSpc>
              <a:tabLst/>
            </a:pP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Modify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intake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thirst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83768" y="1797893"/>
            <a:ext cx="2852426" cy="3026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Modify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output→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Kidney</a:t>
            </a: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400" b="1" i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excretion</a:t>
            </a:r>
          </a:p>
        </p:txBody>
      </p:sp>
      <p:sp>
        <p:nvSpPr>
          <p:cNvPr id="13" name="مستطيل 1"/>
          <p:cNvSpPr/>
          <p:nvPr/>
        </p:nvSpPr>
        <p:spPr>
          <a:xfrm>
            <a:off x="3131840" y="65905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C351C"/>
              </a:buClr>
              <a:buSzPct val="125000"/>
            </a:pPr>
            <a:r>
              <a:rPr lang="en-US" altLang="en-US" sz="14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Amount ingested = amount eliminated.</a:t>
            </a:r>
          </a:p>
          <a:p>
            <a:pPr algn="l" rtl="0"/>
            <a:endParaRPr lang="en-US" altLang="en-US" sz="1400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68" y="1414716"/>
            <a:ext cx="3394456" cy="652462"/>
          </a:xfrm>
          <a:custGeom>
            <a:avLst/>
            <a:gdLst>
              <a:gd name="connsiteX0" fmla="*/ 6350 w 3394456"/>
              <a:gd name="connsiteY0" fmla="*/ 646112 h 652462"/>
              <a:gd name="connsiteX1" fmla="*/ 3388106 w 3394456"/>
              <a:gd name="connsiteY1" fmla="*/ 646112 h 652462"/>
              <a:gd name="connsiteX2" fmla="*/ 3388106 w 3394456"/>
              <a:gd name="connsiteY2" fmla="*/ 6350 h 652462"/>
              <a:gd name="connsiteX3" fmla="*/ 6350 w 3394456"/>
              <a:gd name="connsiteY3" fmla="*/ 6350 h 652462"/>
              <a:gd name="connsiteX4" fmla="*/ 6350 w 339445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456" h="652462">
                <a:moveTo>
                  <a:pt x="6350" y="646112"/>
                </a:moveTo>
                <a:lnTo>
                  <a:pt x="3388106" y="646112"/>
                </a:lnTo>
                <a:lnTo>
                  <a:pt x="338810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09268" y="1414716"/>
            <a:ext cx="3394456" cy="652462"/>
          </a:xfrm>
          <a:custGeom>
            <a:avLst/>
            <a:gdLst>
              <a:gd name="connsiteX0" fmla="*/ 6350 w 3394456"/>
              <a:gd name="connsiteY0" fmla="*/ 646112 h 652462"/>
              <a:gd name="connsiteX1" fmla="*/ 3388106 w 3394456"/>
              <a:gd name="connsiteY1" fmla="*/ 646112 h 652462"/>
              <a:gd name="connsiteX2" fmla="*/ 3388106 w 3394456"/>
              <a:gd name="connsiteY2" fmla="*/ 6350 h 652462"/>
              <a:gd name="connsiteX3" fmla="*/ 6350 w 3394456"/>
              <a:gd name="connsiteY3" fmla="*/ 6350 h 652462"/>
              <a:gd name="connsiteX4" fmla="*/ 6350 w 339445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456" h="652462">
                <a:moveTo>
                  <a:pt x="6350" y="646112"/>
                </a:moveTo>
                <a:lnTo>
                  <a:pt x="3388106" y="646112"/>
                </a:lnTo>
                <a:lnTo>
                  <a:pt x="338810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9513"/>
          <a:stretch/>
        </p:blipFill>
        <p:spPr bwMode="auto">
          <a:xfrm>
            <a:off x="588554" y="1124744"/>
            <a:ext cx="7933715" cy="48245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3823" y="2230069"/>
            <a:ext cx="3709552" cy="5168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400"/>
              </a:lnSpc>
              <a:tabLst>
                <a:tab pos="431800" algn="l"/>
                <a:tab pos="457200" algn="l"/>
              </a:tabLst>
            </a:pPr>
            <a:r>
              <a:rPr lang="en-US" altLang="zh-CN" sz="2400" dirty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Water/fluid</a:t>
            </a:r>
            <a:r>
              <a:rPr lang="en-US" altLang="zh-C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intake</a:t>
            </a:r>
          </a:p>
          <a:p>
            <a:pPr algn="ctr">
              <a:lnSpc>
                <a:spcPts val="1000"/>
              </a:lnSpc>
            </a:pPr>
            <a:endParaRPr lang="en-US" altLang="zh-CN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76260" y="943384"/>
            <a:ext cx="7428316" cy="6170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3602" dirty="0">
                <a:latin typeface="Arial Black" pitchFamily="18" charset="0"/>
                <a:cs typeface="Arial Black" pitchFamily="18" charset="0"/>
              </a:rPr>
              <a:t>Disturbances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893A81F-E071-412C-9401-2789A7A95C5B}"/>
              </a:ext>
            </a:extLst>
          </p:cNvPr>
          <p:cNvSpPr txBox="1"/>
          <p:nvPr/>
        </p:nvSpPr>
        <p:spPr>
          <a:xfrm>
            <a:off x="4905308" y="2311035"/>
            <a:ext cx="3378062" cy="12259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</a:rPr>
              <a:t>	</a:t>
            </a:r>
            <a:r>
              <a:rPr lang="en-US" altLang="zh-CN" sz="28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Water/fluid</a:t>
            </a: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output</a:t>
            </a:r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2400"/>
              </a:lnSpc>
              <a:tabLst>
                <a:tab pos="241300" algn="l"/>
              </a:tabLst>
            </a:pPr>
            <a:endParaRPr lang="en-US" altLang="zh-CN" sz="24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l">
              <a:lnSpc>
                <a:spcPts val="2400"/>
              </a:lnSpc>
              <a:tabLst>
                <a:tab pos="241300" algn="l"/>
              </a:tabLst>
            </a:pPr>
            <a:endParaRPr lang="en-US" altLang="zh-CN" sz="2400" dirty="0">
              <a:solidFill>
                <a:srgbClr val="7030A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50481" y="2774374"/>
            <a:ext cx="3206500" cy="20415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3400"/>
              </a:lnSpc>
              <a:tabLst>
                <a:tab pos="431800" algn="l"/>
                <a:tab pos="4572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Intake is variable </a:t>
            </a:r>
          </a:p>
          <a:p>
            <a:pPr algn="l">
              <a:lnSpc>
                <a:spcPts val="3400"/>
              </a:lnSpc>
              <a:tabLst>
                <a:tab pos="431800" algn="l"/>
                <a:tab pos="4572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  Depends on:</a:t>
            </a:r>
          </a:p>
          <a:p>
            <a:pPr algn="l"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–  Climate.</a:t>
            </a:r>
          </a:p>
          <a:p>
            <a:pPr algn="l"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–  Habits.</a:t>
            </a:r>
          </a:p>
          <a:p>
            <a:pPr algn="l"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–  Physical activity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876531" y="2774374"/>
            <a:ext cx="3026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41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Burns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 Exercise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-Hot</a:t>
            </a:r>
            <a:r>
              <a:rPr lang="en-US" altLang="zh-C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weather.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-Diarrhea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-Vomiting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-Blood</a:t>
            </a:r>
            <a:r>
              <a:rPr lang="en-US" altLang="zh-C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loss</a:t>
            </a:r>
            <a:endParaRPr lang="en-US" altLang="zh-CN" sz="2000" dirty="0">
              <a:solidFill>
                <a:srgbClr val="7030A0"/>
              </a:solidFill>
            </a:endParaRPr>
          </a:p>
          <a:p>
            <a:pPr algn="l">
              <a:tabLst>
                <a:tab pos="241300" algn="l"/>
              </a:tabLst>
            </a:pPr>
            <a:r>
              <a:rPr lang="en-US" altLang="zh-CN" sz="20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-Diabetes</a:t>
            </a:r>
          </a:p>
        </p:txBody>
      </p:sp>
    </p:spTree>
    <p:extLst>
      <p:ext uri="{BB962C8B-B14F-4D97-AF65-F5344CB8AC3E}">
        <p14:creationId xmlns:p14="http://schemas.microsoft.com/office/powerpoint/2010/main" val="26661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4163" y="1196752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4525" y="1844824"/>
            <a:ext cx="4267423" cy="4557522"/>
          </a:xfrm>
          <a:custGeom>
            <a:avLst/>
            <a:gdLst>
              <a:gd name="connsiteX0" fmla="*/ 6350 w 3757168"/>
              <a:gd name="connsiteY0" fmla="*/ 4551172 h 4557522"/>
              <a:gd name="connsiteX1" fmla="*/ 3750818 w 3757168"/>
              <a:gd name="connsiteY1" fmla="*/ 4551172 h 4557522"/>
              <a:gd name="connsiteX2" fmla="*/ 3750818 w 3757168"/>
              <a:gd name="connsiteY2" fmla="*/ 6350 h 4557522"/>
              <a:gd name="connsiteX3" fmla="*/ 6350 w 3757168"/>
              <a:gd name="connsiteY3" fmla="*/ 6350 h 4557522"/>
              <a:gd name="connsiteX4" fmla="*/ 6350 w 3757168"/>
              <a:gd name="connsiteY4" fmla="*/ 4551172 h 4557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4557522">
                <a:moveTo>
                  <a:pt x="6350" y="4551172"/>
                </a:moveTo>
                <a:lnTo>
                  <a:pt x="3750818" y="455117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455117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76945" y="1207833"/>
            <a:ext cx="3426518" cy="652462"/>
          </a:xfrm>
          <a:custGeom>
            <a:avLst/>
            <a:gdLst>
              <a:gd name="connsiteX0" fmla="*/ 6350 w 3551428"/>
              <a:gd name="connsiteY0" fmla="*/ 646112 h 652462"/>
              <a:gd name="connsiteX1" fmla="*/ 3545078 w 3551428"/>
              <a:gd name="connsiteY1" fmla="*/ 646112 h 652462"/>
              <a:gd name="connsiteX2" fmla="*/ 3545078 w 3551428"/>
              <a:gd name="connsiteY2" fmla="*/ 6350 h 652462"/>
              <a:gd name="connsiteX3" fmla="*/ 6350 w 3551428"/>
              <a:gd name="connsiteY3" fmla="*/ 6350 h 652462"/>
              <a:gd name="connsiteX4" fmla="*/ 6350 w 355142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652462">
                <a:moveTo>
                  <a:pt x="6350" y="646112"/>
                </a:moveTo>
                <a:lnTo>
                  <a:pt x="3545078" y="646112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875246" y="1869406"/>
            <a:ext cx="3873218" cy="4532939"/>
          </a:xfrm>
          <a:custGeom>
            <a:avLst/>
            <a:gdLst>
              <a:gd name="connsiteX0" fmla="*/ 6350 w 3551428"/>
              <a:gd name="connsiteY0" fmla="*/ 4605655 h 4612005"/>
              <a:gd name="connsiteX1" fmla="*/ 3545078 w 3551428"/>
              <a:gd name="connsiteY1" fmla="*/ 4605655 h 4612005"/>
              <a:gd name="connsiteX2" fmla="*/ 3545078 w 3551428"/>
              <a:gd name="connsiteY2" fmla="*/ 6350 h 4612005"/>
              <a:gd name="connsiteX3" fmla="*/ 6350 w 3551428"/>
              <a:gd name="connsiteY3" fmla="*/ 6350 h 4612005"/>
              <a:gd name="connsiteX4" fmla="*/ 6350 w 3551428"/>
              <a:gd name="connsiteY4" fmla="*/ 4605655 h 4612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4612005">
                <a:moveTo>
                  <a:pt x="6350" y="4605655"/>
                </a:moveTo>
                <a:lnTo>
                  <a:pt x="3545078" y="4605655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46056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16238" y="1716933"/>
            <a:ext cx="2135739" cy="15107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dirty="0">
                <a:solidFill>
                  <a:srgbClr val="7030A0"/>
                </a:solidFill>
              </a:rPr>
              <a:t>	</a:t>
            </a:r>
            <a:endParaRPr lang="en-US" altLang="zh-CN" sz="2400" b="1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600"/>
              </a:lnSpc>
              <a:tabLst>
                <a:tab pos="457200" algn="l"/>
                <a:tab pos="965200" algn="l"/>
              </a:tabLst>
            </a:pPr>
            <a:r>
              <a:rPr lang="en-US" altLang="zh-CN" sz="20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Input &lt; output.</a:t>
            </a:r>
          </a:p>
          <a:p>
            <a:pPr algn="l"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sz="20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Leads to:</a:t>
            </a:r>
          </a:p>
          <a:p>
            <a:pPr algn="l"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17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Hypovolemia</a:t>
            </a:r>
          </a:p>
          <a:p>
            <a:pPr algn="l"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170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Dehydration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54100" y="3302000"/>
            <a:ext cx="8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479014" y="3302000"/>
            <a:ext cx="283410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000"/>
              </a:lnSpc>
              <a:tabLst/>
            </a:pPr>
            <a:r>
              <a:rPr lang="en-US" altLang="zh-CN" sz="2000" b="1" u="sng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Physiologic</a:t>
            </a:r>
            <a:r>
              <a:rPr lang="en-US" altLang="zh-CN" sz="2000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u="sng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regulation: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241383" y="3636082"/>
            <a:ext cx="3048399" cy="11105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000"/>
              </a:lnSpc>
              <a:tabLst>
                <a:tab pos="342900" algn="l"/>
                <a:tab pos="457200" algn="l"/>
              </a:tabLst>
            </a:pPr>
            <a:r>
              <a:rPr lang="en-US" altLang="zh-CN" sz="16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Activates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Hypothalamic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>
              <a:lnSpc>
                <a:spcPts val="2000"/>
              </a:lnSpc>
              <a:tabLst>
                <a:tab pos="342900" algn="l"/>
                <a:tab pos="457200" algn="l"/>
              </a:tabLst>
            </a:pP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Thirst </a:t>
            </a:r>
            <a:r>
              <a:rPr lang="en-US" altLang="zh-CN" sz="1600" b="1" i="1" dirty="0" err="1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centre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↑fluid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intake</a:t>
            </a:r>
          </a:p>
          <a:p>
            <a:pPr algn="l">
              <a:lnSpc>
                <a:spcPts val="2400"/>
              </a:lnSpc>
              <a:tabLst>
                <a:tab pos="342900" algn="l"/>
                <a:tab pos="4572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The hypothalamic thirst centre</a:t>
            </a:r>
          </a:p>
          <a:p>
            <a:pPr algn="l">
              <a:lnSpc>
                <a:spcPts val="1900"/>
              </a:lnSpc>
              <a:tabLst>
                <a:tab pos="342900" algn="l"/>
                <a:tab pos="4572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is activated by: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05416" y="4705193"/>
            <a:ext cx="3251586" cy="134139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900"/>
              </a:lnSpc>
              <a:tabLst/>
            </a:pPr>
            <a:r>
              <a:rPr lang="en-US" altLang="zh-CN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↓ ECF volume (10-15%)</a:t>
            </a:r>
          </a:p>
          <a:p>
            <a:pPr algn="l">
              <a:lnSpc>
                <a:spcPts val="2000"/>
              </a:lnSpc>
              <a:tabLst/>
            </a:pP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↑ ECF osmolarity (1-2%)</a:t>
            </a:r>
          </a:p>
          <a:p>
            <a:pPr algn="l">
              <a:lnSpc>
                <a:spcPts val="2400"/>
              </a:lnSpc>
              <a:tabLst/>
            </a:pP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2. ↑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ADH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secretion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by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posterior</a:t>
            </a:r>
          </a:p>
          <a:p>
            <a:pPr algn="l">
              <a:lnSpc>
                <a:spcPts val="1900"/>
              </a:lnSpc>
              <a:tabLst/>
            </a:pP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pituitary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↑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 reabsorption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by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kidney.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710276" y="1972097"/>
            <a:ext cx="2164118" cy="22134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300"/>
              </a:lnSpc>
              <a:tabLst>
                <a:tab pos="457200" algn="l"/>
                <a:tab pos="850900" algn="l"/>
              </a:tabLst>
            </a:pPr>
            <a:r>
              <a:rPr lang="en-US" altLang="zh-CN" dirty="0">
                <a:solidFill>
                  <a:srgbClr val="7030A0"/>
                </a:solidFill>
              </a:rPr>
              <a:t>	</a:t>
            </a: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Input &gt; output</a:t>
            </a:r>
          </a:p>
          <a:p>
            <a:pPr algn="l">
              <a:lnSpc>
                <a:spcPts val="3400"/>
              </a:lnSpc>
              <a:tabLst>
                <a:tab pos="457200" algn="l"/>
                <a:tab pos="850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Leads to:</a:t>
            </a:r>
          </a:p>
          <a:p>
            <a:pPr algn="l">
              <a:lnSpc>
                <a:spcPts val="2800"/>
              </a:lnSpc>
              <a:tabLst>
                <a:tab pos="457200" algn="l"/>
                <a:tab pos="850900" algn="l"/>
              </a:tabLst>
            </a:pPr>
            <a:r>
              <a:rPr lang="en-US" altLang="zh-CN" sz="1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Hypervolemia</a:t>
            </a:r>
          </a:p>
          <a:p>
            <a:pPr algn="l">
              <a:lnSpc>
                <a:spcPts val="2800"/>
              </a:lnSpc>
              <a:tabLst>
                <a:tab pos="457200" algn="l"/>
                <a:tab pos="8509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Edema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tabLst>
                <a:tab pos="457200" algn="l"/>
                <a:tab pos="850900" algn="l"/>
              </a:tabLst>
            </a:pPr>
            <a:endParaRPr lang="en-US" altLang="zh-CN" sz="2006" dirty="0">
              <a:solidFill>
                <a:srgbClr val="7030A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800"/>
              </a:lnSpc>
              <a:tabLst>
                <a:tab pos="457200" algn="l"/>
                <a:tab pos="850900" algn="l"/>
              </a:tabLst>
            </a:pPr>
            <a:endParaRPr lang="en-US" altLang="zh-CN" sz="2006" dirty="0">
              <a:solidFill>
                <a:srgbClr val="7030A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139865" y="3431768"/>
            <a:ext cx="3135474" cy="2546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700"/>
              </a:lnSpc>
              <a:tabLst/>
            </a:pPr>
            <a:r>
              <a:rPr lang="en-US" altLang="zh-CN" sz="2000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  </a:t>
            </a:r>
            <a:r>
              <a:rPr lang="en-US" altLang="zh-CN" sz="2000" b="1" u="sng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Physiologic</a:t>
            </a:r>
            <a:r>
              <a:rPr lang="en-US" altLang="zh-CN" sz="2000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u="sng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regulation</a:t>
            </a:r>
            <a:r>
              <a:rPr lang="en-US" altLang="zh-CN" sz="2000" b="1" dirty="0">
                <a:solidFill>
                  <a:srgbClr val="660066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:</a:t>
            </a:r>
          </a:p>
          <a:p>
            <a:pPr algn="l">
              <a:lnSpc>
                <a:spcPts val="1000"/>
              </a:lnSpc>
            </a:pPr>
            <a:endParaRPr lang="en-US" altLang="zh-CN" sz="1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400"/>
              </a:lnSpc>
              <a:tabLst/>
            </a:pPr>
            <a:r>
              <a:rPr lang="en-US" altLang="zh-CN" sz="20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1. ↓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ADH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secretion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 </a:t>
            </a:r>
          </a:p>
          <a:p>
            <a:pPr algn="l">
              <a:lnSpc>
                <a:spcPts val="2400"/>
              </a:lnSpc>
              <a:tabLst>
                <a:tab pos="457200" algn="l"/>
              </a:tabLst>
            </a:pPr>
            <a:r>
              <a:rPr lang="en-US" altLang="zh-CN" dirty="0"/>
              <a:t>	      </a:t>
            </a:r>
            <a:r>
              <a:rPr lang="en-US" altLang="zh-CN" sz="20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↓w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ater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reabsorption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</a:t>
            </a:r>
            <a:endParaRPr lang="en-US" altLang="zh-CN" b="1" i="1" dirty="0">
              <a:solidFill>
                <a:srgbClr val="FF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400"/>
              </a:lnSpc>
              <a:tabLst>
                <a:tab pos="457200" algn="l"/>
              </a:tabLst>
            </a:pP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   ↑water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excretion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by</a:t>
            </a:r>
          </a:p>
          <a:p>
            <a:pPr algn="l"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      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kidney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  <a:p>
            <a:pPr algn="l">
              <a:lnSpc>
                <a:spcPts val="1000"/>
              </a:lnSpc>
            </a:pPr>
            <a:endParaRPr lang="en-US" altLang="zh-CN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400"/>
              </a:lnSpc>
              <a:tabLst>
                <a:tab pos="457200" algn="l"/>
              </a:tabLst>
            </a:pP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2.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Decrease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thirst</a:t>
            </a:r>
          </a:p>
          <a:p>
            <a:pPr algn="l">
              <a:lnSpc>
                <a:spcPts val="2400"/>
              </a:lnSpc>
              <a:tabLst/>
            </a:pPr>
            <a:endParaRPr lang="en-US" altLang="zh-CN" sz="2000" b="1" i="1" dirty="0">
              <a:solidFill>
                <a:srgbClr val="FF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36624" y="210937"/>
            <a:ext cx="7388976" cy="6239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3602" b="1" dirty="0">
                <a:latin typeface="American Typewriter" charset="0"/>
                <a:ea typeface="American Typewriter" charset="0"/>
                <a:cs typeface="American Typewriter" charset="0"/>
              </a:rPr>
              <a:t>Regulation of Fluid Balance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796136" y="1372557"/>
            <a:ext cx="2015163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  <a:tab pos="850900" algn="l"/>
              </a:tabLst>
            </a:pPr>
            <a:r>
              <a:rPr lang="en-US" altLang="zh-CN" sz="1400" dirty="0">
                <a:solidFill>
                  <a:srgbClr val="7030A0"/>
                </a:solidFill>
              </a:rPr>
              <a:t>	</a:t>
            </a:r>
            <a:r>
              <a:rPr lang="en-US" altLang="zh-CN" sz="20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excess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886213" y="1284631"/>
            <a:ext cx="335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zh-CN" sz="1400" dirty="0">
                <a:solidFill>
                  <a:srgbClr val="7030A0"/>
                </a:solidFill>
              </a:rPr>
              <a:t>	</a:t>
            </a:r>
            <a:r>
              <a:rPr lang="en-US" altLang="zh-CN" sz="24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4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deficit</a:t>
            </a:r>
            <a:endParaRPr lang="ar-SA" sz="2400" u="sng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0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A5F295-2FE6-41AD-ABE6-46DD5789B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08"/>
          <a:stretch/>
        </p:blipFill>
        <p:spPr bwMode="auto">
          <a:xfrm>
            <a:off x="1187624" y="188640"/>
            <a:ext cx="6264696" cy="6333117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95536" y="5013176"/>
            <a:ext cx="19442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dirty="0"/>
              <a:t>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ADH hormone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هو هرمون يعيد امتصاص الماء في الكلية”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37259" y="5656643"/>
            <a:ext cx="6565392" cy="936028"/>
          </a:xfrm>
          <a:custGeom>
            <a:avLst/>
            <a:gdLst>
              <a:gd name="connsiteX0" fmla="*/ 6350 w 6565392"/>
              <a:gd name="connsiteY0" fmla="*/ 929677 h 936028"/>
              <a:gd name="connsiteX1" fmla="*/ 6559041 w 6565392"/>
              <a:gd name="connsiteY1" fmla="*/ 929677 h 936028"/>
              <a:gd name="connsiteX2" fmla="*/ 6559041 w 6565392"/>
              <a:gd name="connsiteY2" fmla="*/ 6350 h 936028"/>
              <a:gd name="connsiteX3" fmla="*/ 6350 w 6565392"/>
              <a:gd name="connsiteY3" fmla="*/ 6350 h 936028"/>
              <a:gd name="connsiteX4" fmla="*/ 6350 w 6565392"/>
              <a:gd name="connsiteY4" fmla="*/ 929677 h 93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65392" h="936028">
                <a:moveTo>
                  <a:pt x="6350" y="929677"/>
                </a:moveTo>
                <a:lnTo>
                  <a:pt x="6559041" y="929677"/>
                </a:lnTo>
                <a:lnTo>
                  <a:pt x="6559041" y="6350"/>
                </a:lnTo>
                <a:lnTo>
                  <a:pt x="6350" y="6350"/>
                </a:lnTo>
                <a:lnTo>
                  <a:pt x="6350" y="929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37259" y="4574781"/>
            <a:ext cx="5485256" cy="1028357"/>
          </a:xfrm>
          <a:custGeom>
            <a:avLst/>
            <a:gdLst>
              <a:gd name="connsiteX0" fmla="*/ 6350 w 5485256"/>
              <a:gd name="connsiteY0" fmla="*/ 1022007 h 1028357"/>
              <a:gd name="connsiteX1" fmla="*/ 5478906 w 5485256"/>
              <a:gd name="connsiteY1" fmla="*/ 1022007 h 1028357"/>
              <a:gd name="connsiteX2" fmla="*/ 5478906 w 5485256"/>
              <a:gd name="connsiteY2" fmla="*/ 6350 h 1028357"/>
              <a:gd name="connsiteX3" fmla="*/ 6350 w 5485256"/>
              <a:gd name="connsiteY3" fmla="*/ 6350 h 1028357"/>
              <a:gd name="connsiteX4" fmla="*/ 6350 w 5485256"/>
              <a:gd name="connsiteY4" fmla="*/ 1022007 h 1028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5256" h="1028357">
                <a:moveTo>
                  <a:pt x="6350" y="1022007"/>
                </a:moveTo>
                <a:lnTo>
                  <a:pt x="5478906" y="1022007"/>
                </a:lnTo>
                <a:lnTo>
                  <a:pt x="5478906" y="6350"/>
                </a:lnTo>
                <a:lnTo>
                  <a:pt x="6350" y="6350"/>
                </a:lnTo>
                <a:lnTo>
                  <a:pt x="6350" y="10220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335146" y="6018466"/>
            <a:ext cx="1969643" cy="807610"/>
          </a:xfrm>
          <a:custGeom>
            <a:avLst/>
            <a:gdLst>
              <a:gd name="connsiteX0" fmla="*/ 984885 w 1969643"/>
              <a:gd name="connsiteY0" fmla="*/ 222732 h 807610"/>
              <a:gd name="connsiteX1" fmla="*/ 1319784 w 1969643"/>
              <a:gd name="connsiteY1" fmla="*/ 12700 h 807610"/>
              <a:gd name="connsiteX2" fmla="*/ 1286764 w 1969643"/>
              <a:gd name="connsiteY2" fmla="*/ 205537 h 807610"/>
              <a:gd name="connsiteX3" fmla="*/ 1667129 w 1969643"/>
              <a:gd name="connsiteY3" fmla="*/ 174104 h 807610"/>
              <a:gd name="connsiteX4" fmla="*/ 1516126 w 1969643"/>
              <a:gd name="connsiteY4" fmla="*/ 277596 h 807610"/>
              <a:gd name="connsiteX5" fmla="*/ 1911604 w 1969643"/>
              <a:gd name="connsiteY5" fmla="*/ 307365 h 807610"/>
              <a:gd name="connsiteX6" fmla="*/ 1597533 w 1969643"/>
              <a:gd name="connsiteY6" fmla="*/ 392036 h 807610"/>
              <a:gd name="connsiteX7" fmla="*/ 1956943 w 1969643"/>
              <a:gd name="connsiteY7" fmla="*/ 493979 h 807610"/>
              <a:gd name="connsiteX8" fmla="*/ 1528191 w 1969643"/>
              <a:gd name="connsiteY8" fmla="*/ 481368 h 807610"/>
              <a:gd name="connsiteX9" fmla="*/ 1645920 w 1969643"/>
              <a:gd name="connsiteY9" fmla="*/ 667982 h 807610"/>
              <a:gd name="connsiteX10" fmla="*/ 1274699 w 1969643"/>
              <a:gd name="connsiteY10" fmla="*/ 536232 h 807610"/>
              <a:gd name="connsiteX11" fmla="*/ 1205103 w 1969643"/>
              <a:gd name="connsiteY11" fmla="*/ 727443 h 807610"/>
              <a:gd name="connsiteX12" fmla="*/ 960755 w 1969643"/>
              <a:gd name="connsiteY12" fmla="*/ 553542 h 807610"/>
              <a:gd name="connsiteX13" fmla="*/ 776478 w 1969643"/>
              <a:gd name="connsiteY13" fmla="*/ 794910 h 807610"/>
              <a:gd name="connsiteX14" fmla="*/ 707136 w 1969643"/>
              <a:gd name="connsiteY14" fmla="*/ 578599 h 807610"/>
              <a:gd name="connsiteX15" fmla="*/ 441325 w 1969643"/>
              <a:gd name="connsiteY15" fmla="*/ 650672 h 807610"/>
              <a:gd name="connsiteX16" fmla="*/ 522859 w 1969643"/>
              <a:gd name="connsiteY16" fmla="*/ 517398 h 807610"/>
              <a:gd name="connsiteX17" fmla="*/ 24892 w 1969643"/>
              <a:gd name="connsiteY17" fmla="*/ 540944 h 807610"/>
              <a:gd name="connsiteX18" fmla="*/ 347726 w 1969643"/>
              <a:gd name="connsiteY18" fmla="*/ 439115 h 807610"/>
              <a:gd name="connsiteX19" fmla="*/ 12700 w 1969643"/>
              <a:gd name="connsiteY19" fmla="*/ 324675 h 807610"/>
              <a:gd name="connsiteX20" fmla="*/ 429133 w 1969643"/>
              <a:gd name="connsiteY20" fmla="*/ 288531 h 807610"/>
              <a:gd name="connsiteX21" fmla="*/ 45974 w 1969643"/>
              <a:gd name="connsiteY21" fmla="*/ 95808 h 807610"/>
              <a:gd name="connsiteX22" fmla="*/ 670814 w 1969643"/>
              <a:gd name="connsiteY22" fmla="*/ 241566 h 807610"/>
              <a:gd name="connsiteX23" fmla="*/ 764540 w 1969643"/>
              <a:gd name="connsiteY23" fmla="*/ 95808 h 807610"/>
              <a:gd name="connsiteX24" fmla="*/ 984885 w 1969643"/>
              <a:gd name="connsiteY24" fmla="*/ 222732 h 807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969643" h="807610">
                <a:moveTo>
                  <a:pt x="984885" y="222732"/>
                </a:moveTo>
                <a:lnTo>
                  <a:pt x="1319784" y="12700"/>
                </a:lnTo>
                <a:lnTo>
                  <a:pt x="1286764" y="205537"/>
                </a:lnTo>
                <a:lnTo>
                  <a:pt x="1667129" y="174104"/>
                </a:lnTo>
                <a:lnTo>
                  <a:pt x="1516126" y="277596"/>
                </a:lnTo>
                <a:lnTo>
                  <a:pt x="1911604" y="307365"/>
                </a:lnTo>
                <a:lnTo>
                  <a:pt x="1597533" y="392036"/>
                </a:lnTo>
                <a:lnTo>
                  <a:pt x="1956943" y="493979"/>
                </a:lnTo>
                <a:lnTo>
                  <a:pt x="1528191" y="481368"/>
                </a:lnTo>
                <a:lnTo>
                  <a:pt x="1645920" y="667982"/>
                </a:lnTo>
                <a:lnTo>
                  <a:pt x="1274699" y="536232"/>
                </a:lnTo>
                <a:lnTo>
                  <a:pt x="1205103" y="727443"/>
                </a:lnTo>
                <a:lnTo>
                  <a:pt x="960755" y="553542"/>
                </a:lnTo>
                <a:lnTo>
                  <a:pt x="776478" y="794910"/>
                </a:lnTo>
                <a:lnTo>
                  <a:pt x="707136" y="578599"/>
                </a:lnTo>
                <a:lnTo>
                  <a:pt x="441325" y="650672"/>
                </a:lnTo>
                <a:lnTo>
                  <a:pt x="522859" y="517398"/>
                </a:lnTo>
                <a:lnTo>
                  <a:pt x="24892" y="540944"/>
                </a:lnTo>
                <a:lnTo>
                  <a:pt x="347726" y="439115"/>
                </a:lnTo>
                <a:lnTo>
                  <a:pt x="12700" y="324675"/>
                </a:lnTo>
                <a:lnTo>
                  <a:pt x="429133" y="288531"/>
                </a:lnTo>
                <a:lnTo>
                  <a:pt x="45974" y="95808"/>
                </a:lnTo>
                <a:lnTo>
                  <a:pt x="670814" y="241566"/>
                </a:lnTo>
                <a:lnTo>
                  <a:pt x="764540" y="95808"/>
                </a:lnTo>
                <a:lnTo>
                  <a:pt x="984885" y="2227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9297"/>
          <a:stretch/>
        </p:blipFill>
        <p:spPr bwMode="auto">
          <a:xfrm>
            <a:off x="692376" y="-265329"/>
            <a:ext cx="809810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32301" y="2924944"/>
            <a:ext cx="3521798" cy="7209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</a:t>
            </a:r>
            <a:r>
              <a:rPr lang="en-US" altLang="zh-CN" sz="28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2/3</a:t>
            </a:r>
            <a:r>
              <a:rPr lang="en-US" altLang="zh-CN" sz="28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28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(40%</a:t>
            </a:r>
            <a:r>
              <a:rPr lang="en-US" altLang="zh-CN" sz="28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28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of</a:t>
            </a:r>
            <a:r>
              <a:rPr lang="en-US" altLang="zh-CN" sz="28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28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TBW)</a:t>
            </a:r>
          </a:p>
          <a:p>
            <a:pPr algn="ctr">
              <a:lnSpc>
                <a:spcPts val="1000"/>
              </a:lnSpc>
            </a:pPr>
            <a:endParaRPr lang="en-US" altLang="zh-CN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2400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zh-CN" sz="28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Intracellular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804219" y="2852936"/>
            <a:ext cx="194123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16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1/3</a:t>
            </a:r>
            <a:r>
              <a:rPr lang="en-US" altLang="zh-CN" sz="16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(20%</a:t>
            </a:r>
            <a:r>
              <a:rPr lang="en-US" altLang="zh-CN" sz="16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of</a:t>
            </a:r>
            <a:r>
              <a:rPr lang="en-US" altLang="zh-CN" sz="16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TBW)</a:t>
            </a:r>
          </a:p>
          <a:p>
            <a:pPr algn="ctr">
              <a:lnSpc>
                <a:spcPts val="1000"/>
              </a:lnSpc>
            </a:pPr>
            <a:endParaRPr lang="en-US" altLang="zh-CN" sz="1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1200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zh-CN" sz="1600" b="1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Extracellular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856517" y="4171483"/>
            <a:ext cx="1184556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4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¾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(15%)</a:t>
            </a:r>
          </a:p>
          <a:p>
            <a:pPr algn="ctr">
              <a:lnSpc>
                <a:spcPts val="1500"/>
              </a:lnSpc>
              <a:tabLst>
                <a:tab pos="292100" algn="l"/>
              </a:tabLst>
            </a:pPr>
            <a:r>
              <a:rPr lang="en-US" altLang="zh-CN" sz="1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Interstitial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224755" y="4158264"/>
            <a:ext cx="52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¼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(5%)</a:t>
            </a: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sz="14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7600" y="257343"/>
            <a:ext cx="8049315" cy="19475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700"/>
              </a:lnSpc>
              <a:tabLst>
                <a:tab pos="342900" algn="l"/>
              </a:tabLst>
            </a:pPr>
            <a:r>
              <a:rPr lang="en-US" altLang="zh-CN" sz="4000" b="1" dirty="0">
                <a:latin typeface="American Typewriter" charset="0"/>
                <a:ea typeface="American Typewriter" charset="0"/>
                <a:cs typeface="American Typewriter" charset="0"/>
              </a:rPr>
              <a:t>Body Fluid Compartments</a:t>
            </a:r>
          </a:p>
          <a:p>
            <a:pPr algn="ctr">
              <a:lnSpc>
                <a:spcPts val="1000"/>
              </a:lnSpc>
            </a:pPr>
            <a:endParaRPr lang="en-US" altLang="zh-CN" sz="1600" dirty="0"/>
          </a:p>
          <a:p>
            <a:pPr>
              <a:lnSpc>
                <a:spcPts val="1000"/>
              </a:lnSpc>
            </a:pPr>
            <a:endParaRPr lang="en-US" altLang="zh-CN" sz="1600" dirty="0"/>
          </a:p>
          <a:p>
            <a:pPr>
              <a:lnSpc>
                <a:spcPts val="1000"/>
              </a:lnSpc>
            </a:pPr>
            <a:endParaRPr lang="en-US" altLang="zh-CN" sz="1600" dirty="0"/>
          </a:p>
          <a:p>
            <a:pPr>
              <a:lnSpc>
                <a:spcPts val="1000"/>
              </a:lnSpc>
            </a:pPr>
            <a:endParaRPr lang="en-US" altLang="zh-CN" sz="1600" dirty="0"/>
          </a:p>
          <a:p>
            <a:pPr algn="ctr">
              <a:lnSpc>
                <a:spcPts val="5500"/>
              </a:lnSpc>
              <a:tabLst>
                <a:tab pos="342900" algn="l"/>
              </a:tabLst>
            </a:pP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4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4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sz="4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sz="4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60%</a:t>
            </a:r>
            <a:r>
              <a:rPr lang="en-US" altLang="zh-CN" sz="4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TBW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43608" y="4365104"/>
            <a:ext cx="5424690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0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Transcellular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(specialised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type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ECF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e.g.</a:t>
            </a:r>
          </a:p>
          <a:p>
            <a:pPr algn="l">
              <a:lnSpc>
                <a:spcPts val="20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synovial,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CSF,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ocular,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pericardial,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pleural, peritoneal </a:t>
            </a:r>
          </a:p>
          <a:p>
            <a:pPr algn="l">
              <a:lnSpc>
                <a:spcPts val="20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fluids)=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1-2L</a:t>
            </a:r>
          </a:p>
          <a:p>
            <a:pPr algn="l"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37259" y="5228203"/>
            <a:ext cx="7495147" cy="15978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sz="16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	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N.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B.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fractions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refer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its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relation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with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preceding</a:t>
            </a:r>
          </a:p>
          <a:p>
            <a:pPr algn="l"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16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compartment.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While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percentage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refers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its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relation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</a:p>
          <a:p>
            <a:pPr algn="ctr"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2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		</a:t>
            </a:r>
            <a:r>
              <a:rPr lang="en-US" altLang="zh-CN" sz="24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2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Weight</a:t>
            </a:r>
            <a:r>
              <a:rPr lang="en-US" altLang="zh-CN" sz="2400" b="1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1600" dirty="0"/>
              <a:t>				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Ch-25)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926" y="6290663"/>
            <a:ext cx="213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هذي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من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سلايدات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البنات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C9B1-400C-4743-8528-3A0D8D46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77" y="-171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Body Fluid Compartment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91149D0-B02C-49E3-AD4A-128C63ED3614}"/>
              </a:ext>
            </a:extLst>
          </p:cNvPr>
          <p:cNvSpPr txBox="1">
            <a:spLocks/>
          </p:cNvSpPr>
          <p:nvPr/>
        </p:nvSpPr>
        <p:spPr>
          <a:xfrm>
            <a:off x="471127" y="98072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>
              <a:lnSpc>
                <a:spcPct val="90000"/>
              </a:lnSpc>
              <a:buClr>
                <a:srgbClr val="CC351C"/>
              </a:buClr>
              <a:buSzPct val="125000"/>
              <a:buNone/>
              <a:defRPr/>
            </a:pPr>
            <a:r>
              <a:rPr lang="fr-CA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The water content of the body is divided into two compartments.</a:t>
            </a:r>
            <a:endParaRPr lang="ar-SA" sz="16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109728" indent="0" algn="l">
              <a:lnSpc>
                <a:spcPct val="90000"/>
              </a:lnSpc>
              <a:buClr>
                <a:srgbClr val="CC351C"/>
              </a:buClr>
              <a:buSzPct val="125000"/>
              <a:buNone/>
              <a:defRPr/>
            </a:pPr>
            <a:r>
              <a:rPr lang="ar-SA" sz="1600" dirty="0">
                <a:latin typeface="Arial" charset="0"/>
                <a:cs typeface="Arial" charset="0"/>
              </a:rPr>
              <a:t> </a:t>
            </a:r>
            <a:endParaRPr lang="fr-CA" sz="1600" dirty="0"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fr-CA" sz="1600" dirty="0">
                <a:latin typeface="Arial" charset="0"/>
                <a:cs typeface="Arial" charset="0"/>
              </a:rPr>
              <a:t>	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1) </a:t>
            </a:r>
            <a:r>
              <a:rPr lang="fr-CA" sz="1600" b="1" i="1" u="sng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Intracellular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fr-CA" sz="1600" b="1" i="1" u="sng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compartment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  <a:sym typeface="Wingdings" panose="05000000000000000000" pitchFamily="2" charset="2"/>
              </a:rPr>
              <a:t>(ICF)    </a:t>
            </a:r>
            <a:endParaRPr lang="fr-CA" sz="1600" b="1" i="1" u="sng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fr-CA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fr-CA" sz="1600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Contained</a:t>
            </a:r>
            <a:r>
              <a:rPr lang="fr-CA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within the cell, represent approximately 67% of the total body water, 40% of total body weight.</a:t>
            </a: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endParaRPr lang="fr-CA" sz="16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fr-CA" sz="1600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	2) </a:t>
            </a:r>
            <a:r>
              <a:rPr lang="fr-CA" sz="1600" b="1" i="1" u="sng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Extracellular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fr-CA" sz="1600" b="1" i="1" u="sng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Compartment</a:t>
            </a:r>
            <a:r>
              <a:rPr lang="fr-CA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:</a:t>
            </a:r>
            <a:r>
              <a:rPr lang="en-US" sz="1600" b="1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(ECF)</a:t>
            </a:r>
            <a:endParaRPr lang="fr-CA" sz="1600" b="1" i="1" u="sng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ct val="90000"/>
              </a:lnSpc>
              <a:buFont typeface="Arial" charset="0"/>
              <a:buNone/>
              <a:defRPr/>
            </a:pPr>
            <a:r>
              <a:rPr lang="fr-CA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fr-CA" sz="1600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Contained</a:t>
            </a:r>
            <a:r>
              <a:rPr lang="fr-CA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within the vessels of the cardiovascular system, is the remaining 33% of the total body water, about 20 % of total body weight</a:t>
            </a:r>
            <a:r>
              <a:rPr lang="en-US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  <a:r>
              <a:rPr lang="fr-CA" sz="1600" dirty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3361039"/>
              </p:ext>
            </p:extLst>
          </p:nvPr>
        </p:nvGraphicFramePr>
        <p:xfrm>
          <a:off x="755576" y="3068960"/>
          <a:ext cx="8208911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2240" y="306715"/>
            <a:ext cx="213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هذي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من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سلايدات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الأولاد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6FD7808-2B50-4D02-B01A-1F32D1797DD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5" r="2597"/>
          <a:stretch/>
        </p:blipFill>
        <p:spPr bwMode="auto">
          <a:xfrm>
            <a:off x="32010" y="122097"/>
            <a:ext cx="4151027" cy="34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02" y="3119032"/>
            <a:ext cx="4262119" cy="347832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9010" y="3717032"/>
            <a:ext cx="4647426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ctr" defTabSz="914400" rtl="0" eaLnBrk="1" latinLnBrk="0" hangingPunct="1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”intercellular space basically means the </a:t>
            </a:r>
          </a:p>
          <a:p>
            <a:pPr marL="0" algn="ctr" defTabSz="914400" rtl="0" eaLnBrk="1" latinLnBrk="0" hangingPunct="1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space between cells which is in essence </a:t>
            </a:r>
          </a:p>
          <a:p>
            <a:pPr marL="0" algn="ctr" defTabSz="914400" rtl="0" eaLnBrk="1" latinLnBrk="0" hangingPunct="1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 interstitial space (interstitium). While </a:t>
            </a:r>
          </a:p>
          <a:p>
            <a:pPr marL="0" algn="ctr" defTabSz="914400" rtl="0" eaLnBrk="1" latinLnBrk="0" hangingPunct="1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Extracellular comprises both the interstitium</a:t>
            </a:r>
          </a:p>
          <a:p>
            <a:pPr marL="0" algn="ctr" defTabSz="914400" rtl="0" eaLnBrk="1" latinLnBrk="0" hangingPunct="1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And the plasma” </a:t>
            </a:r>
            <a:r>
              <a:rPr lang="en-US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Dr</a:t>
            </a:r>
            <a:r>
              <a:rPr lang="en-US" b="1" i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.Maha</a:t>
            </a:r>
            <a:endParaRPr lang="en-US" b="1" i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6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37" y="156626"/>
            <a:ext cx="470595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50" y="52493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Don’t mix up between </a:t>
            </a:r>
            <a:r>
              <a:rPr lang="en-US" sz="1400" b="1" i="1" u="sng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Intracelular</a:t>
            </a:r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Fluid </a:t>
            </a:r>
          </a:p>
          <a:p>
            <a:pPr algn="ctr" rtl="0"/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 inside the cell )</a:t>
            </a:r>
          </a:p>
          <a:p>
            <a:pPr algn="ctr" rtl="0"/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and </a:t>
            </a:r>
            <a:r>
              <a:rPr lang="en-US" sz="1400" b="1" i="1" u="sng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Intercellular</a:t>
            </a:r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fluid</a:t>
            </a:r>
          </a:p>
          <a:p>
            <a:pPr algn="ctr" rtl="0"/>
            <a:r>
              <a:rPr lang="en-US" sz="1400" b="1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</a:t>
            </a:r>
            <a:r>
              <a:rPr lang="en-US" sz="1400" b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space between cells)</a:t>
            </a:r>
            <a:endParaRPr lang="ar-SA" sz="1400" b="1" i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0"/>
            <a:ext cx="6896100" cy="787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Fluid Compartments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914400" y="1549400"/>
            <a:ext cx="7239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21243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04670" y="830364"/>
            <a:ext cx="6014085" cy="966813"/>
          </a:xfrm>
          <a:custGeom>
            <a:avLst/>
            <a:gdLst>
              <a:gd name="connsiteX0" fmla="*/ 6350 w 6014085"/>
              <a:gd name="connsiteY0" fmla="*/ 960462 h 966813"/>
              <a:gd name="connsiteX1" fmla="*/ 6007735 w 6014085"/>
              <a:gd name="connsiteY1" fmla="*/ 960462 h 966813"/>
              <a:gd name="connsiteX2" fmla="*/ 6007735 w 6014085"/>
              <a:gd name="connsiteY2" fmla="*/ 6350 h 966813"/>
              <a:gd name="connsiteX3" fmla="*/ 6350 w 6014085"/>
              <a:gd name="connsiteY3" fmla="*/ 6350 h 966813"/>
              <a:gd name="connsiteX4" fmla="*/ 6350 w 6014085"/>
              <a:gd name="connsiteY4" fmla="*/ 960462 h 966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14085" h="966813">
                <a:moveTo>
                  <a:pt x="6350" y="960462"/>
                </a:moveTo>
                <a:lnTo>
                  <a:pt x="6007735" y="960462"/>
                </a:lnTo>
                <a:lnTo>
                  <a:pt x="6007735" y="6350"/>
                </a:lnTo>
                <a:lnTo>
                  <a:pt x="6350" y="6350"/>
                </a:lnTo>
                <a:lnTo>
                  <a:pt x="6350" y="96046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06093" y="611124"/>
            <a:ext cx="7579944" cy="38100"/>
          </a:xfrm>
          <a:custGeom>
            <a:avLst/>
            <a:gdLst>
              <a:gd name="connsiteX0" fmla="*/ 9525 w 7579944"/>
              <a:gd name="connsiteY0" fmla="*/ 9525 h 38100"/>
              <a:gd name="connsiteX1" fmla="*/ 7570419 w 757994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79944" h="38100">
                <a:moveTo>
                  <a:pt x="9525" y="9525"/>
                </a:moveTo>
                <a:lnTo>
                  <a:pt x="7570419" y="9525"/>
                </a:lnTo>
              </a:path>
            </a:pathLst>
          </a:custGeom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11760" y="329686"/>
            <a:ext cx="5162439" cy="17517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2000" dirty="0"/>
              <a:t>	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Let’s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back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30-year-old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man</a:t>
            </a:r>
          </a:p>
          <a:p>
            <a:pPr>
              <a:lnSpc>
                <a:spcPts val="1000"/>
              </a:lnSpc>
            </a:pPr>
            <a:endParaRPr lang="en-US" altLang="zh-CN" sz="2000" dirty="0"/>
          </a:p>
          <a:p>
            <a:pPr>
              <a:lnSpc>
                <a:spcPts val="1000"/>
              </a:lnSpc>
            </a:pPr>
            <a:endParaRPr lang="en-US" altLang="zh-CN" sz="2000" dirty="0"/>
          </a:p>
          <a:p>
            <a:pPr>
              <a:lnSpc>
                <a:spcPts val="1000"/>
              </a:lnSpc>
            </a:pPr>
            <a:endParaRPr lang="en-US" altLang="zh-CN" sz="2000" dirty="0"/>
          </a:p>
          <a:p>
            <a:pPr algn="ctr">
              <a:lnSpc>
                <a:spcPts val="30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2000" dirty="0"/>
              <a:t>		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Calculate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content</a:t>
            </a:r>
          </a:p>
          <a:p>
            <a:pPr algn="ctr">
              <a:lnSpc>
                <a:spcPts val="33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		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40-year-old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70kg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man?</a:t>
            </a:r>
          </a:p>
          <a:p>
            <a:pPr algn="ctr">
              <a:lnSpc>
                <a:spcPts val="1000"/>
              </a:lnSpc>
            </a:pPr>
            <a:endParaRPr lang="en-US" altLang="zh-CN" sz="20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1000"/>
              </a:lnSpc>
            </a:pPr>
            <a:endParaRPr lang="en-US" altLang="zh-CN" sz="20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47800" y="3644494"/>
            <a:ext cx="3815083" cy="1508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800"/>
              </a:lnSpc>
              <a:tabLst/>
            </a:pPr>
            <a:r>
              <a:rPr lang="en-US" altLang="zh-CN" sz="2000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How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many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litres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lie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extracellularly?</a:t>
            </a:r>
          </a:p>
          <a:p>
            <a:pPr algn="l">
              <a:lnSpc>
                <a:spcPts val="3800"/>
              </a:lnSpc>
            </a:pP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42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X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⅓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14L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70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X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20/100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14L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 </a:t>
            </a:r>
          </a:p>
          <a:p>
            <a:pPr>
              <a:lnSpc>
                <a:spcPts val="3800"/>
              </a:lnSpc>
              <a:tabLst/>
            </a:pPr>
            <a:endParaRPr lang="en-US" altLang="zh-CN" sz="2000" b="1" i="1" dirty="0">
              <a:solidFill>
                <a:srgbClr val="99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406796" y="4978630"/>
            <a:ext cx="7737204" cy="112338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800"/>
              </a:lnSpc>
              <a:tabLst>
                <a:tab pos="342900" algn="l"/>
              </a:tabLst>
            </a:pPr>
            <a:r>
              <a:rPr lang="en-US" altLang="zh-CN" sz="2000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sz="20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How many litres constitute the interstitial fluid?</a:t>
            </a:r>
          </a:p>
          <a:p>
            <a:pPr algn="l"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20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How many litres are plasma?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9518" y="2245013"/>
            <a:ext cx="2515725" cy="2539237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1406796" y="1978317"/>
            <a:ext cx="4572000" cy="2336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37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TBW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42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litres</a:t>
            </a:r>
            <a:endParaRPr lang="en-US" altLang="zh-CN" sz="2000" dirty="0">
              <a:solidFill>
                <a:srgbClr val="0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46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b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</a:t>
            </a:r>
            <a:r>
              <a:rPr lang="en-US" altLang="zh-CN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How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many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 err="1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litres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lie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intracellularly?</a:t>
            </a:r>
          </a:p>
          <a:p>
            <a:pPr algn="l">
              <a:lnSpc>
                <a:spcPts val="46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42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X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⅔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28L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b="1" i="1" dirty="0">
                <a:solidFill>
                  <a:srgbClr val="99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70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X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40/100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28L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  <a:p>
            <a:pPr algn="l">
              <a:lnSpc>
                <a:spcPts val="4600"/>
              </a:lnSpc>
              <a:tabLst>
                <a:tab pos="101600" algn="l"/>
                <a:tab pos="939800" algn="l"/>
                <a:tab pos="1803400" algn="l"/>
              </a:tabLst>
            </a:pPr>
            <a:endParaRPr lang="en-US" altLang="zh-CN" i="1" dirty="0">
              <a:solidFill>
                <a:srgbClr val="99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9F180F38-7E34-4A27-BD97-287E3F825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279" t="18837"/>
          <a:stretch/>
        </p:blipFill>
        <p:spPr bwMode="auto">
          <a:xfrm>
            <a:off x="179512" y="2739456"/>
            <a:ext cx="4824536" cy="414716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504C-D0CD-4DEE-87CB-261C37A2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3A4B-AC47-482D-A25D-A22B8F5ACBF3}" type="slidenum">
              <a:rPr lang="fr-CA" altLang="en-US" smtClean="0"/>
              <a:pPr/>
              <a:t>19</a:t>
            </a:fld>
            <a:endParaRPr lang="fr-CA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1A764-A96A-4C72-8E30-4C0112149AC6}"/>
              </a:ext>
            </a:extLst>
          </p:cNvPr>
          <p:cNvSpPr txBox="1"/>
          <p:nvPr/>
        </p:nvSpPr>
        <p:spPr>
          <a:xfrm>
            <a:off x="1151620" y="974152"/>
            <a:ext cx="6696744" cy="428131"/>
          </a:xfrm>
          <a:prstGeom prst="rect">
            <a:avLst/>
          </a:prstGeom>
          <a:solidFill>
            <a:srgbClr val="969696">
              <a:alpha val="14902"/>
            </a:srgbClr>
          </a:solidFill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Does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composition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different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ar-SA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compartments</a:t>
            </a: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i="1" dirty="0">
                <a:solidFill>
                  <a:srgbClr val="6600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differ?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7A025-6385-41DE-B279-CA307DB5B514}"/>
              </a:ext>
            </a:extLst>
          </p:cNvPr>
          <p:cNvSpPr/>
          <p:nvPr/>
        </p:nvSpPr>
        <p:spPr>
          <a:xfrm>
            <a:off x="431540" y="74017"/>
            <a:ext cx="7704856" cy="68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5200"/>
              </a:lnSpc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COMPOSITION OF BODY</a:t>
            </a:r>
            <a:r>
              <a:rPr lang="ar-SA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FLUIDS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E84168-7A2C-4B14-87F1-83014E03E043}"/>
              </a:ext>
            </a:extLst>
          </p:cNvPr>
          <p:cNvSpPr/>
          <p:nvPr/>
        </p:nvSpPr>
        <p:spPr>
          <a:xfrm>
            <a:off x="1151620" y="1948770"/>
            <a:ext cx="6696744" cy="400110"/>
          </a:xfrm>
          <a:prstGeom prst="rect">
            <a:avLst/>
          </a:prstGeom>
          <a:solidFill>
            <a:srgbClr val="969696">
              <a:alpha val="20000"/>
            </a:srgb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fr-CA" altLang="en-US" sz="2000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 major body fluid compartment and membranes separate them</a:t>
            </a:r>
            <a:endParaRPr lang="en-US" sz="2000" b="1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4" name="Picture 4" descr="S02401-025-f001">
            <a:extLst>
              <a:ext uri="{FF2B5EF4-FFF2-40B4-BE49-F238E27FC236}">
                <a16:creationId xmlns:a16="http://schemas.microsoft.com/office/drawing/2014/main" id="{3AC12B55-ECCB-41FD-A4CB-6A03689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40" y="2855188"/>
            <a:ext cx="4577860" cy="39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649" y="1052736"/>
            <a:ext cx="7886700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fluids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8650" y="1988840"/>
            <a:ext cx="7886700" cy="34563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محاضرة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fluids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البنات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والأولاد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</a:p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بداية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محاضرة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 2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الأولاد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55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A4E96A0F-5201-4D8E-BC82-603B501111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7388"/>
            <a:ext cx="429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fr-CA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Constitutes of extracellular and intracellular fluids: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EC98186C-FF06-4D1D-B0B0-B8F8E009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85" y="2276872"/>
            <a:ext cx="5184576" cy="38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A4F21C7-4F34-429C-B0DB-E476B922874A}"/>
              </a:ext>
            </a:extLst>
          </p:cNvPr>
          <p:cNvSpPr txBox="1">
            <a:spLocks/>
          </p:cNvSpPr>
          <p:nvPr/>
        </p:nvSpPr>
        <p:spPr bwMode="auto">
          <a:xfrm>
            <a:off x="4950296" y="1700808"/>
            <a:ext cx="392392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351C"/>
              </a:buClr>
              <a:buSzPct val="125000"/>
            </a:pPr>
            <a:r>
              <a:rPr lang="fr-CA" altLang="en-US" sz="2000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 plasma and interstitial fluid are separated only by highly permeable capillary membranes, their ionic composition is similar but protein is higher in the plasma.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CA" altLang="en-US" sz="2000" b="1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eaLnBrk="1" hangingPunct="1">
              <a:lnSpc>
                <a:spcPct val="90000"/>
              </a:lnSpc>
              <a:buClr>
                <a:srgbClr val="CC351C"/>
              </a:buClr>
              <a:buSzPct val="125000"/>
              <a:buFontTx/>
              <a:buChar char="•"/>
            </a:pPr>
            <a:r>
              <a:rPr lang="fr-CA" altLang="en-US" sz="2000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 intracellular fluid is separated from extracellular fluid by a cell membrane that is highly permeable to water but not to most of the electrolytes in the body.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F4AC00-2250-49A3-834A-6621E351A36D}"/>
              </a:ext>
            </a:extLst>
          </p:cNvPr>
          <p:cNvSpPr/>
          <p:nvPr/>
        </p:nvSpPr>
        <p:spPr>
          <a:xfrm>
            <a:off x="5004048" y="1139850"/>
            <a:ext cx="3816424" cy="509746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190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S02401-025-f002">
            <a:extLst>
              <a:ext uri="{FF2B5EF4-FFF2-40B4-BE49-F238E27FC236}">
                <a16:creationId xmlns:a16="http://schemas.microsoft.com/office/drawing/2014/main" id="{9136DFF4-5E64-488E-8CDC-92B21D06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35596"/>
            <a:ext cx="5400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0260BF-1039-44B7-B6B2-7A50BA144676}"/>
              </a:ext>
            </a:extLst>
          </p:cNvPr>
          <p:cNvSpPr/>
          <p:nvPr/>
        </p:nvSpPr>
        <p:spPr>
          <a:xfrm>
            <a:off x="480281" y="1691927"/>
            <a:ext cx="3528640" cy="4377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338" name="Titre 1">
            <a:extLst>
              <a:ext uri="{FF2B5EF4-FFF2-40B4-BE49-F238E27FC236}">
                <a16:creationId xmlns:a16="http://schemas.microsoft.com/office/drawing/2014/main" id="{D3A95A99-0FE4-453B-BCBF-9454A2D66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025" y="115888"/>
            <a:ext cx="84359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Solute Overview:</a:t>
            </a:r>
            <a:b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 Intracellular vs. Extracellular</a:t>
            </a:r>
            <a:endParaRPr lang="fr-CA" altLang="en-US" sz="28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358F5-814C-49EE-8437-D47D0F8AE6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282" y="2314972"/>
            <a:ext cx="3322638" cy="3744913"/>
          </a:xfrm>
        </p:spPr>
        <p:txBody>
          <a:bodyPr/>
          <a:lstStyle/>
          <a:p>
            <a:pPr algn="l" rtl="0">
              <a:buClr>
                <a:srgbClr val="CC351C"/>
              </a:buClr>
              <a:buSzPct val="125000"/>
            </a:pPr>
            <a:r>
              <a:rPr lang="en-US" altLang="en-US" sz="24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Ionic composition very different</a:t>
            </a:r>
          </a:p>
          <a:p>
            <a:pPr algn="l" rtl="0">
              <a:buClr>
                <a:srgbClr val="CC351C"/>
              </a:buClr>
              <a:buSzPct val="125000"/>
            </a:pPr>
            <a:r>
              <a:rPr lang="en-US" altLang="en-US" sz="24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Total ionic concentration very similar</a:t>
            </a:r>
          </a:p>
          <a:p>
            <a:pPr algn="l" rtl="0">
              <a:buClr>
                <a:srgbClr val="CC351C"/>
              </a:buClr>
              <a:buSzPct val="125000"/>
            </a:pPr>
            <a:r>
              <a:rPr lang="en-US" altLang="en-US" sz="24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Total osmotic concentrations virtually identical</a:t>
            </a:r>
          </a:p>
          <a:p>
            <a:pPr eaLnBrk="1" hangingPunct="1">
              <a:lnSpc>
                <a:spcPct val="90000"/>
              </a:lnSpc>
            </a:pPr>
            <a:endParaRPr lang="fr-CA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95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7E02D7-AEB4-45A3-80CF-FDAA58F45AB7}"/>
              </a:ext>
            </a:extLst>
          </p:cNvPr>
          <p:cNvSpPr/>
          <p:nvPr/>
        </p:nvSpPr>
        <p:spPr>
          <a:xfrm>
            <a:off x="1547664" y="191442"/>
            <a:ext cx="597666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0F202-1535-42F5-B6B5-A76CB73D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68660"/>
            <a:ext cx="4392488" cy="828092"/>
          </a:xfrm>
        </p:spPr>
        <p:txBody>
          <a:bodyPr>
            <a:normAutofit fontScale="90000"/>
          </a:bodyPr>
          <a:lstStyle/>
          <a:p>
            <a:pPr algn="ctr">
              <a:lnSpc>
                <a:spcPts val="4700"/>
              </a:lnSpc>
              <a:tabLst>
                <a:tab pos="342900" algn="l"/>
              </a:tabLst>
            </a:pPr>
            <a:br>
              <a:rPr lang="en-US" altLang="zh-CN" sz="2000" dirty="0">
                <a:latin typeface="Arial Black" pitchFamily="18" charset="0"/>
                <a:cs typeface="Arial Black" pitchFamily="18" charset="0"/>
              </a:rPr>
            </a:b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Constituents of the Different Body Fluid Compartments </a:t>
            </a:r>
            <a:br>
              <a:rPr lang="en-US" altLang="zh-CN" sz="2400" dirty="0">
                <a:latin typeface="Arial Black" pitchFamily="18" charset="0"/>
                <a:cs typeface="Arial Black" pitchFamily="18" charset="0"/>
              </a:rPr>
            </a:b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F16EE-4688-4669-B108-B283B50D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11921"/>
            <a:ext cx="7211144" cy="4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2" y="1484784"/>
            <a:ext cx="8964488" cy="41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62000" y="1354138"/>
            <a:ext cx="7620000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•Ion fluxes are restricted and move selectively by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active transport.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Nutrients, respiratory gases, and wastes move</a:t>
            </a:r>
          </a:p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Unidirectionally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Plasma is the only fluid that circulates throughout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body and links external and internal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Environments.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Osmolarities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of all body fluids are equal; changes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 solute concentrations are quickly followed by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osmotic changes.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62000" y="649288"/>
            <a:ext cx="7620000" cy="615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Extracellular and Intracellular Fluids</a:t>
            </a:r>
          </a:p>
        </p:txBody>
      </p:sp>
    </p:spTree>
    <p:extLst>
      <p:ext uri="{BB962C8B-B14F-4D97-AF65-F5344CB8AC3E}">
        <p14:creationId xmlns:p14="http://schemas.microsoft.com/office/powerpoint/2010/main" val="2278843147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685800"/>
            <a:ext cx="53133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00075" y="5649913"/>
            <a:ext cx="427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Continuous exchange of Body Fluids</a:t>
            </a:r>
          </a:p>
        </p:txBody>
      </p:sp>
    </p:spTree>
    <p:extLst>
      <p:ext uri="{BB962C8B-B14F-4D97-AF65-F5344CB8AC3E}">
        <p14:creationId xmlns:p14="http://schemas.microsoft.com/office/powerpoint/2010/main" val="2328500876"/>
      </p:ext>
    </p:extLst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73617C1D-F0DD-4AC3-8602-8074232722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445789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en-US" sz="3200" b="1" dirty="0">
                <a:solidFill>
                  <a:schemeClr val="bg2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Factors That Affect TBW: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BCFBC-44DD-445B-B93B-B9C556DC60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988840"/>
            <a:ext cx="3960440" cy="446449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	</a:t>
            </a:r>
            <a:r>
              <a:rPr lang="en-US" altLang="en-US" sz="2400" b="1" u="sng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Physiological factor:</a:t>
            </a:r>
            <a:endParaRPr lang="en-US" altLang="en-US" sz="2400" b="1" i="1" u="sng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ct val="80000"/>
              </a:lnSpc>
            </a:pPr>
            <a:endParaRPr lang="en-US" altLang="en-US" sz="2400" i="1" u="sng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Age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Sex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 fat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Climate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Physical activity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5FEB76E-E608-4034-8A8F-8BC0B8C94615}"/>
              </a:ext>
            </a:extLst>
          </p:cNvPr>
          <p:cNvSpPr txBox="1">
            <a:spLocks/>
          </p:cNvSpPr>
          <p:nvPr/>
        </p:nvSpPr>
        <p:spPr bwMode="auto">
          <a:xfrm>
            <a:off x="4788024" y="1988840"/>
            <a:ext cx="3981128" cy="44644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u="sng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Pathological factors: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Vomiting</a:t>
            </a:r>
          </a:p>
          <a:p>
            <a:pPr marL="457200" indent="-4572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Diarrhea</a:t>
            </a:r>
          </a:p>
          <a:p>
            <a:pPr marL="457200" indent="-4572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Diseases with excessive loss of water (DM, excessive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sweating,etc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marL="457200" indent="-4572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Blood loss</a:t>
            </a:r>
          </a:p>
        </p:txBody>
      </p:sp>
    </p:spTree>
    <p:extLst>
      <p:ext uri="{BB962C8B-B14F-4D97-AF65-F5344CB8AC3E}">
        <p14:creationId xmlns:p14="http://schemas.microsoft.com/office/powerpoint/2010/main" val="578882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84E9EB5-42B2-425E-929C-12458E84009A}"/>
              </a:ext>
            </a:extLst>
          </p:cNvPr>
          <p:cNvSpPr txBox="1">
            <a:spLocks/>
          </p:cNvSpPr>
          <p:nvPr/>
        </p:nvSpPr>
        <p:spPr bwMode="auto">
          <a:xfrm>
            <a:off x="579778" y="332656"/>
            <a:ext cx="7992888" cy="1143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latin typeface="American Typewriter" charset="0"/>
                <a:ea typeface="American Typewriter" charset="0"/>
                <a:cs typeface="American Typewriter" charset="0"/>
              </a:rPr>
              <a:t>Osmolarity vs Tonicity?</a:t>
            </a:r>
            <a:endParaRPr lang="fr-CA" altLang="en-US" sz="3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AAF1E-9FBE-459D-8D26-5E4FA586B464}"/>
              </a:ext>
            </a:extLst>
          </p:cNvPr>
          <p:cNvSpPr/>
          <p:nvPr/>
        </p:nvSpPr>
        <p:spPr>
          <a:xfrm>
            <a:off x="467544" y="1630200"/>
            <a:ext cx="84609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altLang="en-US" sz="2400" b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Osmolarity:</a:t>
            </a:r>
            <a:endParaRPr lang="en-GB" altLang="en-US" sz="2400" dirty="0">
              <a:solidFill>
                <a:srgbClr val="FF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A unit of concentration.</a:t>
            </a:r>
            <a:endParaRPr lang="en-US" altLang="en-US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It measures how concentrated or diluted a</a:t>
            </a:r>
            <a:r>
              <a:rPr lang="ar-SA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solution is.</a:t>
            </a:r>
            <a:endParaRPr lang="en-GB" altLang="en-US" sz="160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Defined as, the number of osmoles of a solute per litre of solution.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The normal osmolarity of body fluids is ≈ 300 </a:t>
            </a:r>
            <a:r>
              <a:rPr lang="en-GB" altLang="en-US" sz="2000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mOsm</a:t>
            </a:r>
            <a:r>
              <a:rPr lang="en-GB" altLang="en-US" sz="2000" dirty="0">
                <a:latin typeface="Abadi MT Condensed Light" charset="0"/>
                <a:ea typeface="Abadi MT Condensed Light" charset="0"/>
                <a:cs typeface="Abadi MT Condensed Light" charset="0"/>
              </a:rPr>
              <a:t>/L</a:t>
            </a:r>
            <a:endParaRPr lang="ar-SA" altLang="en-US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describes the concentration of </a:t>
            </a:r>
            <a:r>
              <a:rPr lang="en-US" altLang="zh-CN" sz="20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one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solution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It is the movement of water across a semi-permeable membrane from a region of low solute concentration to a region of high solute concentration</a:t>
            </a:r>
            <a:r>
              <a:rPr lang="en-US" altLang="zh-CN" sz="20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  <a:endParaRPr lang="en-GB" altLang="en-US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/>
            <a:r>
              <a:rPr lang="en-GB" altLang="en-US" sz="2400" b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Tonicity: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Ability of a solution to change the volume or pressure of the cell by osmosis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is used to compare between the osmolarities of</a:t>
            </a: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  <a:r>
              <a:rPr lang="en-US" altLang="zh-CN" sz="20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two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or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more                                 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solutions   separated by a semi-permeable</a:t>
            </a: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membrane.</a:t>
            </a:r>
          </a:p>
          <a:p>
            <a:pPr lvl="1" algn="l" rtl="0"/>
            <a:endParaRPr lang="en-GB" altLang="en-US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 algn="l" rtl="0">
              <a:buFont typeface="Arial" panose="020B0604020202020204" pitchFamily="34" charset="0"/>
              <a:buNone/>
            </a:pPr>
            <a:endParaRPr lang="en-US" altLang="en-US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1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63867BB-01E1-460E-9439-2B492CB8F4DF}"/>
              </a:ext>
            </a:extLst>
          </p:cNvPr>
          <p:cNvSpPr txBox="1">
            <a:spLocks/>
          </p:cNvSpPr>
          <p:nvPr/>
        </p:nvSpPr>
        <p:spPr bwMode="auto">
          <a:xfrm>
            <a:off x="457200" y="1543490"/>
            <a:ext cx="8229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The difference in tonicity between two different solutions separated by a semi-permeable membrane determines the movement of water.</a:t>
            </a:r>
            <a:endParaRPr lang="en-US" alt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  <a:p>
            <a:pPr lvl="1"/>
            <a:endParaRPr lang="en-GB" altLang="en-US" sz="2400" dirty="0"/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9363AA-9CE5-4631-8379-4C3487B7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5758519" cy="269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CF6B54-E7AA-45A0-A565-FADD9883C694}"/>
              </a:ext>
            </a:extLst>
          </p:cNvPr>
          <p:cNvSpPr/>
          <p:nvPr/>
        </p:nvSpPr>
        <p:spPr>
          <a:xfrm>
            <a:off x="2396084" y="511132"/>
            <a:ext cx="4423840" cy="6281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Why Is tonicity important?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F1774E-79A7-4A80-9359-0F93A5752103}"/>
              </a:ext>
            </a:extLst>
          </p:cNvPr>
          <p:cNvSpPr/>
          <p:nvPr/>
        </p:nvSpPr>
        <p:spPr>
          <a:xfrm>
            <a:off x="251520" y="260648"/>
            <a:ext cx="8712968" cy="6496192"/>
          </a:xfrm>
          <a:prstGeom prst="roundRect">
            <a:avLst>
              <a:gd name="adj" fmla="val 769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6215720" y="4415825"/>
            <a:ext cx="25202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B050"/>
                </a:solidFill>
              </a:rPr>
              <a:t>“Water move from low</a:t>
            </a:r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Concentration to high concentration”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16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23920-A29B-41AD-AE3D-122C8410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697" y="7024314"/>
            <a:ext cx="2133600" cy="365125"/>
          </a:xfrm>
        </p:spPr>
        <p:txBody>
          <a:bodyPr/>
          <a:lstStyle/>
          <a:p>
            <a:fld id="{81233A4B-AC47-482D-A25D-A22B8F5ACBF3}" type="slidenum">
              <a:rPr lang="fr-CA" altLang="en-US" smtClean="0"/>
              <a:pPr/>
              <a:t>29</a:t>
            </a:fld>
            <a:endParaRPr lang="fr-CA" alt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9DFB99-E1F9-48AE-96CE-59B707291BD7}"/>
              </a:ext>
            </a:extLst>
          </p:cNvPr>
          <p:cNvSpPr txBox="1">
            <a:spLocks/>
          </p:cNvSpPr>
          <p:nvPr/>
        </p:nvSpPr>
        <p:spPr bwMode="auto">
          <a:xfrm>
            <a:off x="6445696" y="7025594"/>
            <a:ext cx="2106323" cy="3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D3BE4B6A-B1D9-42CC-AB53-04CC8B65D5EA}" type="slidenum">
              <a:rPr lang="fr-CA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fr-CA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mck54615_04_12_C">
            <a:extLst>
              <a:ext uri="{FF2B5EF4-FFF2-40B4-BE49-F238E27FC236}">
                <a16:creationId xmlns:a16="http://schemas.microsoft.com/office/drawing/2014/main" id="{97EAC987-3FD2-4570-8913-ABBF1963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10419" b="3485"/>
          <a:stretch>
            <a:fillRect/>
          </a:stretch>
        </p:blipFill>
        <p:spPr bwMode="auto">
          <a:xfrm>
            <a:off x="6215509" y="2172914"/>
            <a:ext cx="28209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ck54615_04_12_A">
            <a:extLst>
              <a:ext uri="{FF2B5EF4-FFF2-40B4-BE49-F238E27FC236}">
                <a16:creationId xmlns:a16="http://schemas.microsoft.com/office/drawing/2014/main" id="{EAEA017B-625F-4F77-8F12-0B35FB14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r="10583" b="6456"/>
          <a:stretch>
            <a:fillRect/>
          </a:stretch>
        </p:blipFill>
        <p:spPr bwMode="auto">
          <a:xfrm>
            <a:off x="60770" y="2172914"/>
            <a:ext cx="2944417" cy="43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ck54615_04_12_B">
            <a:extLst>
              <a:ext uri="{FF2B5EF4-FFF2-40B4-BE49-F238E27FC236}">
                <a16:creationId xmlns:a16="http://schemas.microsoft.com/office/drawing/2014/main" id="{A6B1FCB7-49F1-402C-AB92-FA1D52C5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r="13196" b="3909"/>
          <a:stretch>
            <a:fillRect/>
          </a:stretch>
        </p:blipFill>
        <p:spPr bwMode="auto">
          <a:xfrm>
            <a:off x="3184971" y="2172914"/>
            <a:ext cx="2809619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897EF4B8-13EA-473B-B28B-6F691DC5B5AA}"/>
              </a:ext>
            </a:extLst>
          </p:cNvPr>
          <p:cNvSpPr>
            <a:spLocks noChangeAspect="1"/>
          </p:cNvSpPr>
          <p:nvPr/>
        </p:nvSpPr>
        <p:spPr bwMode="auto">
          <a:xfrm>
            <a:off x="1908620" y="3998117"/>
            <a:ext cx="216001" cy="370286"/>
          </a:xfrm>
          <a:custGeom>
            <a:avLst/>
            <a:gdLst>
              <a:gd name="T0" fmla="*/ 2147483647 w 124"/>
              <a:gd name="T1" fmla="*/ 2147483647 h 212"/>
              <a:gd name="T2" fmla="*/ 2147483647 w 124"/>
              <a:gd name="T3" fmla="*/ 2147483647 h 212"/>
              <a:gd name="T4" fmla="*/ 2147483647 w 124"/>
              <a:gd name="T5" fmla="*/ 0 h 212"/>
              <a:gd name="T6" fmla="*/ 0 w 124"/>
              <a:gd name="T7" fmla="*/ 2147483647 h 212"/>
              <a:gd name="T8" fmla="*/ 2147483647 w 124"/>
              <a:gd name="T9" fmla="*/ 2147483647 h 212"/>
              <a:gd name="T10" fmla="*/ 2147483647 w 124"/>
              <a:gd name="T11" fmla="*/ 2147483647 h 212"/>
              <a:gd name="T12" fmla="*/ 2147483647 w 124"/>
              <a:gd name="T13" fmla="*/ 2147483647 h 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212"/>
              <a:gd name="T23" fmla="*/ 124 w 124"/>
              <a:gd name="T24" fmla="*/ 212 h 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212">
                <a:moveTo>
                  <a:pt x="124" y="212"/>
                </a:moveTo>
                <a:lnTo>
                  <a:pt x="124" y="66"/>
                </a:lnTo>
                <a:lnTo>
                  <a:pt x="10" y="0"/>
                </a:lnTo>
                <a:lnTo>
                  <a:pt x="0" y="18"/>
                </a:lnTo>
                <a:lnTo>
                  <a:pt x="102" y="78"/>
                </a:lnTo>
                <a:lnTo>
                  <a:pt x="102" y="212"/>
                </a:lnTo>
                <a:lnTo>
                  <a:pt x="124" y="2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4360558C-5368-4C05-B465-1A14F89EFD59}"/>
              </a:ext>
            </a:extLst>
          </p:cNvPr>
          <p:cNvSpPr>
            <a:spLocks noChangeAspect="1"/>
          </p:cNvSpPr>
          <p:nvPr/>
        </p:nvSpPr>
        <p:spPr bwMode="auto">
          <a:xfrm>
            <a:off x="8001446" y="3987247"/>
            <a:ext cx="315067" cy="449865"/>
          </a:xfrm>
          <a:custGeom>
            <a:avLst/>
            <a:gdLst>
              <a:gd name="T0" fmla="*/ 2147483647 w 180"/>
              <a:gd name="T1" fmla="*/ 2147483647 h 258"/>
              <a:gd name="T2" fmla="*/ 2147483647 w 180"/>
              <a:gd name="T3" fmla="*/ 2147483647 h 258"/>
              <a:gd name="T4" fmla="*/ 2147483647 w 180"/>
              <a:gd name="T5" fmla="*/ 0 h 258"/>
              <a:gd name="T6" fmla="*/ 0 w 180"/>
              <a:gd name="T7" fmla="*/ 2147483647 h 258"/>
              <a:gd name="T8" fmla="*/ 2147483647 w 180"/>
              <a:gd name="T9" fmla="*/ 2147483647 h 258"/>
              <a:gd name="T10" fmla="*/ 2147483647 w 180"/>
              <a:gd name="T11" fmla="*/ 2147483647 h 258"/>
              <a:gd name="T12" fmla="*/ 2147483647 w 180"/>
              <a:gd name="T13" fmla="*/ 2147483647 h 2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58"/>
              <a:gd name="T23" fmla="*/ 180 w 180"/>
              <a:gd name="T24" fmla="*/ 258 h 2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58">
                <a:moveTo>
                  <a:pt x="180" y="258"/>
                </a:moveTo>
                <a:lnTo>
                  <a:pt x="180" y="112"/>
                </a:lnTo>
                <a:lnTo>
                  <a:pt x="10" y="0"/>
                </a:lnTo>
                <a:lnTo>
                  <a:pt x="0" y="18"/>
                </a:lnTo>
                <a:lnTo>
                  <a:pt x="160" y="124"/>
                </a:lnTo>
                <a:lnTo>
                  <a:pt x="160" y="258"/>
                </a:lnTo>
                <a:lnTo>
                  <a:pt x="180" y="258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AEBE76FB-EEAB-4A49-AF33-3FF4F07FA024}"/>
              </a:ext>
            </a:extLst>
          </p:cNvPr>
          <p:cNvSpPr>
            <a:spLocks noChangeAspect="1"/>
          </p:cNvSpPr>
          <p:nvPr/>
        </p:nvSpPr>
        <p:spPr bwMode="auto">
          <a:xfrm>
            <a:off x="5075684" y="3997517"/>
            <a:ext cx="216000" cy="295579"/>
          </a:xfrm>
          <a:custGeom>
            <a:avLst/>
            <a:gdLst>
              <a:gd name="T0" fmla="*/ 2147483647 w 124"/>
              <a:gd name="T1" fmla="*/ 2147483647 h 170"/>
              <a:gd name="T2" fmla="*/ 2147483647 w 124"/>
              <a:gd name="T3" fmla="*/ 2147483647 h 170"/>
              <a:gd name="T4" fmla="*/ 2147483647 w 124"/>
              <a:gd name="T5" fmla="*/ 0 h 170"/>
              <a:gd name="T6" fmla="*/ 0 w 124"/>
              <a:gd name="T7" fmla="*/ 2147483647 h 170"/>
              <a:gd name="T8" fmla="*/ 2147483647 w 124"/>
              <a:gd name="T9" fmla="*/ 2147483647 h 170"/>
              <a:gd name="T10" fmla="*/ 2147483647 w 124"/>
              <a:gd name="T11" fmla="*/ 2147483647 h 170"/>
              <a:gd name="T12" fmla="*/ 2147483647 w 124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170"/>
              <a:gd name="T23" fmla="*/ 124 w 124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170">
                <a:moveTo>
                  <a:pt x="124" y="170"/>
                </a:moveTo>
                <a:lnTo>
                  <a:pt x="124" y="66"/>
                </a:lnTo>
                <a:lnTo>
                  <a:pt x="12" y="0"/>
                </a:lnTo>
                <a:lnTo>
                  <a:pt x="0" y="18"/>
                </a:lnTo>
                <a:lnTo>
                  <a:pt x="104" y="78"/>
                </a:lnTo>
                <a:lnTo>
                  <a:pt x="104" y="170"/>
                </a:lnTo>
                <a:lnTo>
                  <a:pt x="124" y="17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D01D7F21-42CA-489C-B646-ADD41A84E11E}"/>
              </a:ext>
            </a:extLst>
          </p:cNvPr>
          <p:cNvSpPr>
            <a:spLocks noChangeAspect="1"/>
          </p:cNvSpPr>
          <p:nvPr/>
        </p:nvSpPr>
        <p:spPr bwMode="auto">
          <a:xfrm>
            <a:off x="1073596" y="5879993"/>
            <a:ext cx="888360" cy="693472"/>
          </a:xfrm>
          <a:custGeom>
            <a:avLst/>
            <a:gdLst>
              <a:gd name="T0" fmla="*/ 0 w 402"/>
              <a:gd name="T1" fmla="*/ 0 h 314"/>
              <a:gd name="T2" fmla="*/ 0 w 402"/>
              <a:gd name="T3" fmla="*/ 2147483647 h 314"/>
              <a:gd name="T4" fmla="*/ 2147483647 w 402"/>
              <a:gd name="T5" fmla="*/ 2147483647 h 314"/>
              <a:gd name="T6" fmla="*/ 2147483647 w 402"/>
              <a:gd name="T7" fmla="*/ 2147483647 h 314"/>
              <a:gd name="T8" fmla="*/ 2147483647 w 402"/>
              <a:gd name="T9" fmla="*/ 2147483647 h 314"/>
              <a:gd name="T10" fmla="*/ 2147483647 w 402"/>
              <a:gd name="T11" fmla="*/ 0 h 314"/>
              <a:gd name="T12" fmla="*/ 0 w 402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314"/>
              <a:gd name="T23" fmla="*/ 402 w 402"/>
              <a:gd name="T24" fmla="*/ 314 h 3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314">
                <a:moveTo>
                  <a:pt x="0" y="0"/>
                </a:moveTo>
                <a:lnTo>
                  <a:pt x="0" y="314"/>
                </a:lnTo>
                <a:lnTo>
                  <a:pt x="402" y="108"/>
                </a:lnTo>
                <a:lnTo>
                  <a:pt x="392" y="90"/>
                </a:lnTo>
                <a:lnTo>
                  <a:pt x="22" y="28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95290AF9-F54F-4EE9-A634-5ADF15EA8D99}"/>
              </a:ext>
            </a:extLst>
          </p:cNvPr>
          <p:cNvSpPr>
            <a:spLocks noChangeAspect="1"/>
          </p:cNvSpPr>
          <p:nvPr/>
        </p:nvSpPr>
        <p:spPr bwMode="auto">
          <a:xfrm>
            <a:off x="3862834" y="5467922"/>
            <a:ext cx="813651" cy="1086493"/>
          </a:xfrm>
          <a:custGeom>
            <a:avLst/>
            <a:gdLst>
              <a:gd name="T0" fmla="*/ 2147483647 w 416"/>
              <a:gd name="T1" fmla="*/ 0 h 556"/>
              <a:gd name="T2" fmla="*/ 2147483647 w 416"/>
              <a:gd name="T3" fmla="*/ 2147483647 h 556"/>
              <a:gd name="T4" fmla="*/ 2147483647 w 416"/>
              <a:gd name="T5" fmla="*/ 2147483647 h 556"/>
              <a:gd name="T6" fmla="*/ 0 w 416"/>
              <a:gd name="T7" fmla="*/ 2147483647 h 556"/>
              <a:gd name="T8" fmla="*/ 2147483647 w 416"/>
              <a:gd name="T9" fmla="*/ 2147483647 h 556"/>
              <a:gd name="T10" fmla="*/ 2147483647 w 416"/>
              <a:gd name="T11" fmla="*/ 0 h 556"/>
              <a:gd name="T12" fmla="*/ 2147483647 w 416"/>
              <a:gd name="T13" fmla="*/ 0 h 5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6"/>
              <a:gd name="T22" fmla="*/ 0 h 556"/>
              <a:gd name="T23" fmla="*/ 416 w 416"/>
              <a:gd name="T24" fmla="*/ 556 h 5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6" h="556">
                <a:moveTo>
                  <a:pt x="394" y="0"/>
                </a:moveTo>
                <a:lnTo>
                  <a:pt x="394" y="516"/>
                </a:lnTo>
                <a:lnTo>
                  <a:pt x="12" y="242"/>
                </a:lnTo>
                <a:lnTo>
                  <a:pt x="0" y="258"/>
                </a:lnTo>
                <a:lnTo>
                  <a:pt x="416" y="556"/>
                </a:lnTo>
                <a:lnTo>
                  <a:pt x="416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3A819A24-D11C-4806-B94A-C417531FC849}"/>
              </a:ext>
            </a:extLst>
          </p:cNvPr>
          <p:cNvSpPr>
            <a:spLocks noChangeAspect="1"/>
          </p:cNvSpPr>
          <p:nvPr/>
        </p:nvSpPr>
        <p:spPr bwMode="auto">
          <a:xfrm>
            <a:off x="7461696" y="5358452"/>
            <a:ext cx="591156" cy="1224538"/>
          </a:xfrm>
          <a:custGeom>
            <a:avLst/>
            <a:gdLst>
              <a:gd name="T0" fmla="*/ 0 w 292"/>
              <a:gd name="T1" fmla="*/ 2147483647 h 606"/>
              <a:gd name="T2" fmla="*/ 0 w 292"/>
              <a:gd name="T3" fmla="*/ 2147483647 h 606"/>
              <a:gd name="T4" fmla="*/ 2147483647 w 292"/>
              <a:gd name="T5" fmla="*/ 2147483647 h 606"/>
              <a:gd name="T6" fmla="*/ 2147483647 w 292"/>
              <a:gd name="T7" fmla="*/ 2147483647 h 606"/>
              <a:gd name="T8" fmla="*/ 2147483647 w 292"/>
              <a:gd name="T9" fmla="*/ 0 h 606"/>
              <a:gd name="T10" fmla="*/ 2147483647 w 292"/>
              <a:gd name="T11" fmla="*/ 2147483647 h 606"/>
              <a:gd name="T12" fmla="*/ 2147483647 w 292"/>
              <a:gd name="T13" fmla="*/ 2147483647 h 606"/>
              <a:gd name="T14" fmla="*/ 0 w 292"/>
              <a:gd name="T15" fmla="*/ 2147483647 h 6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2"/>
              <a:gd name="T25" fmla="*/ 0 h 606"/>
              <a:gd name="T26" fmla="*/ 292 w 292"/>
              <a:gd name="T27" fmla="*/ 606 h 6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" h="606">
                <a:moveTo>
                  <a:pt x="0" y="378"/>
                </a:moveTo>
                <a:lnTo>
                  <a:pt x="0" y="602"/>
                </a:lnTo>
                <a:lnTo>
                  <a:pt x="20" y="606"/>
                </a:lnTo>
                <a:lnTo>
                  <a:pt x="292" y="8"/>
                </a:lnTo>
                <a:lnTo>
                  <a:pt x="272" y="0"/>
                </a:lnTo>
                <a:lnTo>
                  <a:pt x="20" y="554"/>
                </a:lnTo>
                <a:lnTo>
                  <a:pt x="20" y="378"/>
                </a:lnTo>
                <a:lnTo>
                  <a:pt x="0" y="378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72467003-7F37-49BE-B600-484E6F2219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783359" y="6088887"/>
            <a:ext cx="708097" cy="13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929497"/>
                </a:solidFill>
              </a:rPr>
              <a:t>SEM 11,550x</a:t>
            </a:r>
            <a:endParaRPr lang="en-US" altLang="en-US" sz="4400" b="1"/>
          </a:p>
        </p:txBody>
      </p:sp>
      <p:sp>
        <p:nvSpPr>
          <p:cNvPr id="19" name="Text Box 437">
            <a:extLst>
              <a:ext uri="{FF2B5EF4-FFF2-40B4-BE49-F238E27FC236}">
                <a16:creationId xmlns:a16="http://schemas.microsoft.com/office/drawing/2014/main" id="{D1420AA3-8A35-4DE9-9E2C-88E74D1A25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51347" y="2348808"/>
            <a:ext cx="1347970" cy="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Isotonic solution</a:t>
            </a:r>
          </a:p>
        </p:txBody>
      </p:sp>
      <p:sp>
        <p:nvSpPr>
          <p:cNvPr id="20" name="Text Box 438">
            <a:extLst>
              <a:ext uri="{FF2B5EF4-FFF2-40B4-BE49-F238E27FC236}">
                <a16:creationId xmlns:a16="http://schemas.microsoft.com/office/drawing/2014/main" id="{4AEFBE51-B63A-4464-9789-E8076C3F3D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866009" y="2276872"/>
            <a:ext cx="1512000" cy="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b="1" dirty="0"/>
              <a:t>Hypotonic solution</a:t>
            </a:r>
          </a:p>
        </p:txBody>
      </p:sp>
      <p:sp>
        <p:nvSpPr>
          <p:cNvPr id="21" name="Text Box 439">
            <a:extLst>
              <a:ext uri="{FF2B5EF4-FFF2-40B4-BE49-F238E27FC236}">
                <a16:creationId xmlns:a16="http://schemas.microsoft.com/office/drawing/2014/main" id="{64FF9503-7C49-4F3A-B959-DFF1F190AD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65560" y="2695427"/>
            <a:ext cx="2106402" cy="3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Interstitial fluid is the same</a:t>
            </a:r>
          </a:p>
          <a:p>
            <a:r>
              <a:rPr lang="en-US" altLang="en-US" sz="1200" b="1" dirty="0"/>
              <a:t>concentration as cytosol.</a:t>
            </a:r>
          </a:p>
        </p:txBody>
      </p:sp>
      <p:sp>
        <p:nvSpPr>
          <p:cNvPr id="22" name="Text Box 440">
            <a:extLst>
              <a:ext uri="{FF2B5EF4-FFF2-40B4-BE49-F238E27FC236}">
                <a16:creationId xmlns:a16="http://schemas.microsoft.com/office/drawing/2014/main" id="{2B2831EB-09BA-47BF-9A21-91FF495A78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300859" y="2551411"/>
            <a:ext cx="2078794" cy="3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Interstitial fluid is less</a:t>
            </a:r>
          </a:p>
          <a:p>
            <a:r>
              <a:rPr lang="en-US" altLang="en-US" sz="1200" b="1" dirty="0"/>
              <a:t>concentrated than cytosol.</a:t>
            </a:r>
          </a:p>
        </p:txBody>
      </p:sp>
      <p:sp>
        <p:nvSpPr>
          <p:cNvPr id="23" name="Text Box 441">
            <a:extLst>
              <a:ext uri="{FF2B5EF4-FFF2-40B4-BE49-F238E27FC236}">
                <a16:creationId xmlns:a16="http://schemas.microsoft.com/office/drawing/2014/main" id="{BB9047D6-4CA7-4D51-B10E-D345B959AA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13996" y="2284737"/>
            <a:ext cx="1560723" cy="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/>
              <a:t>Hypertonic solution</a:t>
            </a:r>
          </a:p>
        </p:txBody>
      </p:sp>
      <p:sp>
        <p:nvSpPr>
          <p:cNvPr id="24" name="Text Box 442">
            <a:extLst>
              <a:ext uri="{FF2B5EF4-FFF2-40B4-BE49-F238E27FC236}">
                <a16:creationId xmlns:a16="http://schemas.microsoft.com/office/drawing/2014/main" id="{0E2F7972-F153-4F65-A82E-C951BE1E705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67909" y="2623419"/>
            <a:ext cx="2078794" cy="3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Interstitial fluid is more</a:t>
            </a:r>
          </a:p>
          <a:p>
            <a:r>
              <a:rPr lang="en-US" altLang="en-US" sz="1200" b="1" dirty="0"/>
              <a:t>concentrated than cytosol.</a:t>
            </a:r>
          </a:p>
        </p:txBody>
      </p:sp>
      <p:sp>
        <p:nvSpPr>
          <p:cNvPr id="25" name="Text Box 443">
            <a:extLst>
              <a:ext uri="{FF2B5EF4-FFF2-40B4-BE49-F238E27FC236}">
                <a16:creationId xmlns:a16="http://schemas.microsoft.com/office/drawing/2014/main" id="{0B845A20-3CB0-4BCA-8B07-89DD4C8509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8284" y="3446388"/>
            <a:ext cx="793749" cy="5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</a:rPr>
              <a:t>Water</a:t>
            </a:r>
          </a:p>
          <a:p>
            <a:r>
              <a:rPr lang="en-US" altLang="en-US" sz="1200" b="1" dirty="0">
                <a:solidFill>
                  <a:schemeClr val="bg1"/>
                </a:solidFill>
              </a:rPr>
              <a:t>enters</a:t>
            </a:r>
          </a:p>
          <a:p>
            <a:r>
              <a:rPr lang="en-US" altLang="en-US" sz="1200" b="1" dirty="0">
                <a:solidFill>
                  <a:schemeClr val="bg1"/>
                </a:solidFill>
              </a:rPr>
              <a:t>cell.</a:t>
            </a:r>
          </a:p>
        </p:txBody>
      </p:sp>
      <p:sp>
        <p:nvSpPr>
          <p:cNvPr id="26" name="Text Box 444">
            <a:extLst>
              <a:ext uri="{FF2B5EF4-FFF2-40B4-BE49-F238E27FC236}">
                <a16:creationId xmlns:a16="http://schemas.microsoft.com/office/drawing/2014/main" id="{3457E48C-A436-4AED-B2B1-5DE15A85B8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05969" y="3372757"/>
            <a:ext cx="873743" cy="5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>
                <a:solidFill>
                  <a:schemeClr val="bg1"/>
                </a:solidFill>
              </a:rPr>
              <a:t>No net</a:t>
            </a:r>
          </a:p>
          <a:p>
            <a:r>
              <a:rPr lang="en-US" altLang="en-US" sz="1200" b="1" dirty="0">
                <a:solidFill>
                  <a:schemeClr val="bg1"/>
                </a:solidFill>
              </a:rPr>
              <a:t>movement</a:t>
            </a:r>
          </a:p>
          <a:p>
            <a:r>
              <a:rPr lang="en-US" altLang="en-US" sz="1200" b="1" dirty="0">
                <a:solidFill>
                  <a:schemeClr val="bg1"/>
                </a:solidFill>
              </a:rPr>
              <a:t>of water.</a:t>
            </a:r>
          </a:p>
        </p:txBody>
      </p:sp>
      <p:sp>
        <p:nvSpPr>
          <p:cNvPr id="27" name="Text Box 445">
            <a:extLst>
              <a:ext uri="{FF2B5EF4-FFF2-40B4-BE49-F238E27FC236}">
                <a16:creationId xmlns:a16="http://schemas.microsoft.com/office/drawing/2014/main" id="{33D46125-D432-40BE-9912-74691E0609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14060" y="3425043"/>
            <a:ext cx="568420" cy="5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Water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leaves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cell.</a:t>
            </a:r>
          </a:p>
        </p:txBody>
      </p:sp>
      <p:sp>
        <p:nvSpPr>
          <p:cNvPr id="28" name="Text Box 447">
            <a:extLst>
              <a:ext uri="{FF2B5EF4-FFF2-40B4-BE49-F238E27FC236}">
                <a16:creationId xmlns:a16="http://schemas.microsoft.com/office/drawing/2014/main" id="{06210E52-85A9-4934-8A93-F9CD311685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94871" y="6852531"/>
            <a:ext cx="254976" cy="15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b="1"/>
              <a:t>(c)</a:t>
            </a:r>
          </a:p>
        </p:txBody>
      </p:sp>
      <p:sp>
        <p:nvSpPr>
          <p:cNvPr id="29" name="Text Box 448">
            <a:extLst>
              <a:ext uri="{FF2B5EF4-FFF2-40B4-BE49-F238E27FC236}">
                <a16:creationId xmlns:a16="http://schemas.microsoft.com/office/drawing/2014/main" id="{87917B94-0A09-4F03-BCCA-1C18080F7D5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56771" y="6583513"/>
            <a:ext cx="2695932" cy="1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Erythrocytes undergoing crenation</a:t>
            </a:r>
          </a:p>
        </p:txBody>
      </p:sp>
      <p:sp>
        <p:nvSpPr>
          <p:cNvPr id="30" name="Text Box 449">
            <a:extLst>
              <a:ext uri="{FF2B5EF4-FFF2-40B4-BE49-F238E27FC236}">
                <a16:creationId xmlns:a16="http://schemas.microsoft.com/office/drawing/2014/main" id="{4F2DE4B9-B962-4E05-90C0-40DC8D9175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189735" y="6839794"/>
            <a:ext cx="261472" cy="1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b="1"/>
              <a:t>(b)</a:t>
            </a:r>
          </a:p>
        </p:txBody>
      </p:sp>
      <p:sp>
        <p:nvSpPr>
          <p:cNvPr id="31" name="Text Box 450">
            <a:extLst>
              <a:ext uri="{FF2B5EF4-FFF2-40B4-BE49-F238E27FC236}">
                <a16:creationId xmlns:a16="http://schemas.microsoft.com/office/drawing/2014/main" id="{321F8D3F-A9F0-47B9-B001-700302F7A8F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04047" y="6574023"/>
            <a:ext cx="2455576" cy="1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/>
              <a:t>Erythrocytes nearing hemolysis</a:t>
            </a:r>
          </a:p>
        </p:txBody>
      </p:sp>
      <p:sp>
        <p:nvSpPr>
          <p:cNvPr id="32" name="Rectangle 451">
            <a:extLst>
              <a:ext uri="{FF2B5EF4-FFF2-40B4-BE49-F238E27FC236}">
                <a16:creationId xmlns:a16="http://schemas.microsoft.com/office/drawing/2014/main" id="{EB51AE1E-9684-49F0-BC92-F51262EFEC9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2807925" y="6138695"/>
            <a:ext cx="609020" cy="1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929497"/>
                </a:solidFill>
              </a:rPr>
              <a:t>SEM 9030x</a:t>
            </a:r>
            <a:endParaRPr lang="en-US" altLang="en-US" sz="4400" b="1"/>
          </a:p>
        </p:txBody>
      </p:sp>
      <p:sp>
        <p:nvSpPr>
          <p:cNvPr id="33" name="Rectangle 454">
            <a:extLst>
              <a:ext uri="{FF2B5EF4-FFF2-40B4-BE49-F238E27FC236}">
                <a16:creationId xmlns:a16="http://schemas.microsoft.com/office/drawing/2014/main" id="{282FB050-17EB-45E7-8136-2E8AF86CEFC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-276587" y="6138695"/>
            <a:ext cx="609020" cy="1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929497"/>
                </a:solidFill>
              </a:rPr>
              <a:t>SEM 6900x</a:t>
            </a:r>
            <a:endParaRPr lang="en-US" altLang="en-US" sz="4400" b="1"/>
          </a:p>
        </p:txBody>
      </p:sp>
      <p:sp>
        <p:nvSpPr>
          <p:cNvPr id="34" name="Text Box 455">
            <a:extLst>
              <a:ext uri="{FF2B5EF4-FFF2-40B4-BE49-F238E27FC236}">
                <a16:creationId xmlns:a16="http://schemas.microsoft.com/office/drawing/2014/main" id="{E1FDE4D5-A387-4A94-B9EC-25E0B54F4A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9509" y="6863608"/>
            <a:ext cx="253352" cy="1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b="1"/>
              <a:t>(a)</a:t>
            </a:r>
          </a:p>
        </p:txBody>
      </p:sp>
      <p:sp>
        <p:nvSpPr>
          <p:cNvPr id="35" name="Text Box 456">
            <a:extLst>
              <a:ext uri="{FF2B5EF4-FFF2-40B4-BE49-F238E27FC236}">
                <a16:creationId xmlns:a16="http://schemas.microsoft.com/office/drawing/2014/main" id="{0E8773AB-BEEE-4DB0-A411-6662AF6D10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9696" y="6574023"/>
            <a:ext cx="1606194" cy="1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/>
              <a:t>Normal erythrocytes</a:t>
            </a:r>
          </a:p>
        </p:txBody>
      </p:sp>
      <p:sp>
        <p:nvSpPr>
          <p:cNvPr id="36" name="Freeform 465">
            <a:extLst>
              <a:ext uri="{FF2B5EF4-FFF2-40B4-BE49-F238E27FC236}">
                <a16:creationId xmlns:a16="http://schemas.microsoft.com/office/drawing/2014/main" id="{79FFF9C7-574B-47D3-9606-14DB2350B29E}"/>
              </a:ext>
            </a:extLst>
          </p:cNvPr>
          <p:cNvSpPr>
            <a:spLocks noChangeAspect="1"/>
          </p:cNvSpPr>
          <p:nvPr/>
        </p:nvSpPr>
        <p:spPr bwMode="auto">
          <a:xfrm>
            <a:off x="1914971" y="4009436"/>
            <a:ext cx="194886" cy="355668"/>
          </a:xfrm>
          <a:custGeom>
            <a:avLst/>
            <a:gdLst>
              <a:gd name="T0" fmla="*/ 2147483647 w 112"/>
              <a:gd name="T1" fmla="*/ 2147483647 h 204"/>
              <a:gd name="T2" fmla="*/ 2147483647 w 112"/>
              <a:gd name="T3" fmla="*/ 2147483647 h 204"/>
              <a:gd name="T4" fmla="*/ 2147483647 w 112"/>
              <a:gd name="T5" fmla="*/ 0 h 204"/>
              <a:gd name="T6" fmla="*/ 0 w 112"/>
              <a:gd name="T7" fmla="*/ 2147483647 h 204"/>
              <a:gd name="T8" fmla="*/ 2147483647 w 112"/>
              <a:gd name="T9" fmla="*/ 2147483647 h 204"/>
              <a:gd name="T10" fmla="*/ 2147483647 w 112"/>
              <a:gd name="T11" fmla="*/ 2147483647 h 204"/>
              <a:gd name="T12" fmla="*/ 2147483647 w 112"/>
              <a:gd name="T13" fmla="*/ 2147483647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204"/>
              <a:gd name="T23" fmla="*/ 112 w 112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204">
                <a:moveTo>
                  <a:pt x="112" y="204"/>
                </a:moveTo>
                <a:lnTo>
                  <a:pt x="112" y="62"/>
                </a:lnTo>
                <a:lnTo>
                  <a:pt x="2" y="0"/>
                </a:lnTo>
                <a:lnTo>
                  <a:pt x="0" y="4"/>
                </a:lnTo>
                <a:lnTo>
                  <a:pt x="106" y="66"/>
                </a:lnTo>
                <a:lnTo>
                  <a:pt x="106" y="204"/>
                </a:lnTo>
                <a:lnTo>
                  <a:pt x="112" y="20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466">
            <a:extLst>
              <a:ext uri="{FF2B5EF4-FFF2-40B4-BE49-F238E27FC236}">
                <a16:creationId xmlns:a16="http://schemas.microsoft.com/office/drawing/2014/main" id="{B6770D45-7FEA-4323-9FCB-D9672D5C4493}"/>
              </a:ext>
            </a:extLst>
          </p:cNvPr>
          <p:cNvSpPr>
            <a:spLocks noChangeAspect="1"/>
          </p:cNvSpPr>
          <p:nvPr/>
        </p:nvSpPr>
        <p:spPr bwMode="auto">
          <a:xfrm>
            <a:off x="8009383" y="3986584"/>
            <a:ext cx="292331" cy="438495"/>
          </a:xfrm>
          <a:custGeom>
            <a:avLst/>
            <a:gdLst>
              <a:gd name="T0" fmla="*/ 2147483647 w 168"/>
              <a:gd name="T1" fmla="*/ 2147483647 h 252"/>
              <a:gd name="T2" fmla="*/ 2147483647 w 168"/>
              <a:gd name="T3" fmla="*/ 2147483647 h 252"/>
              <a:gd name="T4" fmla="*/ 2147483647 w 168"/>
              <a:gd name="T5" fmla="*/ 0 h 252"/>
              <a:gd name="T6" fmla="*/ 0 w 168"/>
              <a:gd name="T7" fmla="*/ 2147483647 h 252"/>
              <a:gd name="T8" fmla="*/ 2147483647 w 168"/>
              <a:gd name="T9" fmla="*/ 2147483647 h 252"/>
              <a:gd name="T10" fmla="*/ 2147483647 w 168"/>
              <a:gd name="T11" fmla="*/ 2147483647 h 252"/>
              <a:gd name="T12" fmla="*/ 2147483647 w 168"/>
              <a:gd name="T13" fmla="*/ 2147483647 h 2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"/>
              <a:gd name="T22" fmla="*/ 0 h 252"/>
              <a:gd name="T23" fmla="*/ 168 w 168"/>
              <a:gd name="T24" fmla="*/ 252 h 2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" h="252">
                <a:moveTo>
                  <a:pt x="168" y="252"/>
                </a:moveTo>
                <a:lnTo>
                  <a:pt x="168" y="110"/>
                </a:lnTo>
                <a:lnTo>
                  <a:pt x="2" y="0"/>
                </a:lnTo>
                <a:lnTo>
                  <a:pt x="0" y="4"/>
                </a:lnTo>
                <a:lnTo>
                  <a:pt x="164" y="114"/>
                </a:lnTo>
                <a:lnTo>
                  <a:pt x="164" y="252"/>
                </a:lnTo>
                <a:lnTo>
                  <a:pt x="168" y="2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467">
            <a:extLst>
              <a:ext uri="{FF2B5EF4-FFF2-40B4-BE49-F238E27FC236}">
                <a16:creationId xmlns:a16="http://schemas.microsoft.com/office/drawing/2014/main" id="{78477B84-6E00-4CBB-A6A0-763752365169}"/>
              </a:ext>
            </a:extLst>
          </p:cNvPr>
          <p:cNvSpPr>
            <a:spLocks noChangeAspect="1"/>
          </p:cNvSpPr>
          <p:nvPr/>
        </p:nvSpPr>
        <p:spPr bwMode="auto">
          <a:xfrm>
            <a:off x="5082034" y="4005064"/>
            <a:ext cx="196511" cy="282587"/>
          </a:xfrm>
          <a:custGeom>
            <a:avLst/>
            <a:gdLst>
              <a:gd name="T0" fmla="*/ 2147483647 w 112"/>
              <a:gd name="T1" fmla="*/ 2147483647 h 162"/>
              <a:gd name="T2" fmla="*/ 2147483647 w 112"/>
              <a:gd name="T3" fmla="*/ 2147483647 h 162"/>
              <a:gd name="T4" fmla="*/ 2147483647 w 112"/>
              <a:gd name="T5" fmla="*/ 0 h 162"/>
              <a:gd name="T6" fmla="*/ 0 w 112"/>
              <a:gd name="T7" fmla="*/ 2147483647 h 162"/>
              <a:gd name="T8" fmla="*/ 2147483647 w 112"/>
              <a:gd name="T9" fmla="*/ 2147483647 h 162"/>
              <a:gd name="T10" fmla="*/ 2147483647 w 112"/>
              <a:gd name="T11" fmla="*/ 2147483647 h 162"/>
              <a:gd name="T12" fmla="*/ 2147483647 w 112"/>
              <a:gd name="T13" fmla="*/ 2147483647 h 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162"/>
              <a:gd name="T23" fmla="*/ 112 w 112"/>
              <a:gd name="T24" fmla="*/ 162 h 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162">
                <a:moveTo>
                  <a:pt x="112" y="162"/>
                </a:moveTo>
                <a:lnTo>
                  <a:pt x="112" y="62"/>
                </a:lnTo>
                <a:lnTo>
                  <a:pt x="4" y="0"/>
                </a:lnTo>
                <a:lnTo>
                  <a:pt x="0" y="4"/>
                </a:lnTo>
                <a:lnTo>
                  <a:pt x="106" y="66"/>
                </a:lnTo>
                <a:lnTo>
                  <a:pt x="106" y="162"/>
                </a:lnTo>
                <a:lnTo>
                  <a:pt x="112" y="16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468">
            <a:extLst>
              <a:ext uri="{FF2B5EF4-FFF2-40B4-BE49-F238E27FC236}">
                <a16:creationId xmlns:a16="http://schemas.microsoft.com/office/drawing/2014/main" id="{77D36183-2002-416F-BE7A-58C7832334B3}"/>
              </a:ext>
            </a:extLst>
          </p:cNvPr>
          <p:cNvSpPr>
            <a:spLocks noChangeAspect="1"/>
          </p:cNvSpPr>
          <p:nvPr/>
        </p:nvSpPr>
        <p:spPr bwMode="auto">
          <a:xfrm>
            <a:off x="1094234" y="5891799"/>
            <a:ext cx="860750" cy="662615"/>
          </a:xfrm>
          <a:custGeom>
            <a:avLst/>
            <a:gdLst>
              <a:gd name="T0" fmla="*/ 0 w 390"/>
              <a:gd name="T1" fmla="*/ 0 h 300"/>
              <a:gd name="T2" fmla="*/ 0 w 390"/>
              <a:gd name="T3" fmla="*/ 2147483647 h 300"/>
              <a:gd name="T4" fmla="*/ 2147483647 w 390"/>
              <a:gd name="T5" fmla="*/ 2147483647 h 300"/>
              <a:gd name="T6" fmla="*/ 2147483647 w 390"/>
              <a:gd name="T7" fmla="*/ 2147483647 h 300"/>
              <a:gd name="T8" fmla="*/ 2147483647 w 390"/>
              <a:gd name="T9" fmla="*/ 2147483647 h 300"/>
              <a:gd name="T10" fmla="*/ 2147483647 w 390"/>
              <a:gd name="T11" fmla="*/ 0 h 300"/>
              <a:gd name="T12" fmla="*/ 0 w 390"/>
              <a:gd name="T13" fmla="*/ 0 h 3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0"/>
              <a:gd name="T22" fmla="*/ 0 h 300"/>
              <a:gd name="T23" fmla="*/ 390 w 390"/>
              <a:gd name="T24" fmla="*/ 300 h 3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0" h="300">
                <a:moveTo>
                  <a:pt x="0" y="0"/>
                </a:moveTo>
                <a:lnTo>
                  <a:pt x="0" y="300"/>
                </a:lnTo>
                <a:lnTo>
                  <a:pt x="390" y="102"/>
                </a:lnTo>
                <a:lnTo>
                  <a:pt x="388" y="96"/>
                </a:lnTo>
                <a:lnTo>
                  <a:pt x="6" y="29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469">
            <a:extLst>
              <a:ext uri="{FF2B5EF4-FFF2-40B4-BE49-F238E27FC236}">
                <a16:creationId xmlns:a16="http://schemas.microsoft.com/office/drawing/2014/main" id="{C7A21CB5-5AC6-40EB-8F48-9DD04EC43FFC}"/>
              </a:ext>
            </a:extLst>
          </p:cNvPr>
          <p:cNvSpPr>
            <a:spLocks noChangeAspect="1"/>
          </p:cNvSpPr>
          <p:nvPr/>
        </p:nvSpPr>
        <p:spPr bwMode="auto">
          <a:xfrm>
            <a:off x="3870772" y="5471717"/>
            <a:ext cx="789292" cy="1058885"/>
          </a:xfrm>
          <a:custGeom>
            <a:avLst/>
            <a:gdLst>
              <a:gd name="T0" fmla="*/ 2147483647 w 404"/>
              <a:gd name="T1" fmla="*/ 0 h 542"/>
              <a:gd name="T2" fmla="*/ 2147483647 w 404"/>
              <a:gd name="T3" fmla="*/ 2147483647 h 542"/>
              <a:gd name="T4" fmla="*/ 2147483647 w 404"/>
              <a:gd name="T5" fmla="*/ 2147483647 h 542"/>
              <a:gd name="T6" fmla="*/ 0 w 404"/>
              <a:gd name="T7" fmla="*/ 2147483647 h 542"/>
              <a:gd name="T8" fmla="*/ 2147483647 w 404"/>
              <a:gd name="T9" fmla="*/ 2147483647 h 542"/>
              <a:gd name="T10" fmla="*/ 2147483647 w 404"/>
              <a:gd name="T11" fmla="*/ 0 h 542"/>
              <a:gd name="T12" fmla="*/ 2147483647 w 404"/>
              <a:gd name="T13" fmla="*/ 0 h 5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542"/>
              <a:gd name="T23" fmla="*/ 404 w 404"/>
              <a:gd name="T24" fmla="*/ 542 h 5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542">
                <a:moveTo>
                  <a:pt x="398" y="0"/>
                </a:moveTo>
                <a:lnTo>
                  <a:pt x="398" y="530"/>
                </a:lnTo>
                <a:lnTo>
                  <a:pt x="4" y="248"/>
                </a:lnTo>
                <a:lnTo>
                  <a:pt x="0" y="252"/>
                </a:lnTo>
                <a:lnTo>
                  <a:pt x="404" y="542"/>
                </a:lnTo>
                <a:lnTo>
                  <a:pt x="404" y="0"/>
                </a:lnTo>
                <a:lnTo>
                  <a:pt x="3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70">
            <a:extLst>
              <a:ext uri="{FF2B5EF4-FFF2-40B4-BE49-F238E27FC236}">
                <a16:creationId xmlns:a16="http://schemas.microsoft.com/office/drawing/2014/main" id="{70F7376A-4A36-480D-ACFD-FEBCCE82C933}"/>
              </a:ext>
            </a:extLst>
          </p:cNvPr>
          <p:cNvSpPr>
            <a:spLocks noChangeAspect="1"/>
          </p:cNvSpPr>
          <p:nvPr/>
        </p:nvSpPr>
        <p:spPr bwMode="auto">
          <a:xfrm>
            <a:off x="7477572" y="5358706"/>
            <a:ext cx="557052" cy="1213172"/>
          </a:xfrm>
          <a:custGeom>
            <a:avLst/>
            <a:gdLst>
              <a:gd name="T0" fmla="*/ 0 w 276"/>
              <a:gd name="T1" fmla="*/ 2147483647 h 600"/>
              <a:gd name="T2" fmla="*/ 0 w 276"/>
              <a:gd name="T3" fmla="*/ 2147483647 h 600"/>
              <a:gd name="T4" fmla="*/ 2147483647 w 276"/>
              <a:gd name="T5" fmla="*/ 2147483647 h 600"/>
              <a:gd name="T6" fmla="*/ 2147483647 w 276"/>
              <a:gd name="T7" fmla="*/ 2147483647 h 600"/>
              <a:gd name="T8" fmla="*/ 2147483647 w 276"/>
              <a:gd name="T9" fmla="*/ 0 h 600"/>
              <a:gd name="T10" fmla="*/ 2147483647 w 276"/>
              <a:gd name="T11" fmla="*/ 2147483647 h 600"/>
              <a:gd name="T12" fmla="*/ 2147483647 w 276"/>
              <a:gd name="T13" fmla="*/ 2147483647 h 600"/>
              <a:gd name="T14" fmla="*/ 0 w 2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6"/>
              <a:gd name="T25" fmla="*/ 0 h 600"/>
              <a:gd name="T26" fmla="*/ 276 w 2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6" h="600">
                <a:moveTo>
                  <a:pt x="0" y="376"/>
                </a:moveTo>
                <a:lnTo>
                  <a:pt x="0" y="600"/>
                </a:lnTo>
                <a:lnTo>
                  <a:pt x="4" y="600"/>
                </a:lnTo>
                <a:lnTo>
                  <a:pt x="276" y="2"/>
                </a:lnTo>
                <a:lnTo>
                  <a:pt x="272" y="0"/>
                </a:lnTo>
                <a:lnTo>
                  <a:pt x="4" y="588"/>
                </a:lnTo>
                <a:lnTo>
                  <a:pt x="4" y="376"/>
                </a:lnTo>
                <a:lnTo>
                  <a:pt x="0" y="37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id="{72771775-E140-455C-B251-F44FA46868A5}"/>
              </a:ext>
            </a:extLst>
          </p:cNvPr>
          <p:cNvSpPr>
            <a:spLocks noChangeAspect="1"/>
          </p:cNvSpPr>
          <p:nvPr/>
        </p:nvSpPr>
        <p:spPr bwMode="auto">
          <a:xfrm>
            <a:off x="4820096" y="4293096"/>
            <a:ext cx="951699" cy="147790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1F70B320-DA22-4E5F-ADEC-22E500C301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10572" y="4300909"/>
            <a:ext cx="958194" cy="1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Erythrocyte</a:t>
            </a: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F0CB7D97-49BA-4438-89FF-DF5264F85BA7}"/>
              </a:ext>
            </a:extLst>
          </p:cNvPr>
          <p:cNvSpPr>
            <a:spLocks noChangeAspect="1"/>
          </p:cNvSpPr>
          <p:nvPr/>
        </p:nvSpPr>
        <p:spPr bwMode="auto">
          <a:xfrm>
            <a:off x="1568896" y="4431715"/>
            <a:ext cx="951696" cy="1494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FABBFE09-BCAE-47B6-B8EB-CD72D38A0C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614935" y="4394361"/>
            <a:ext cx="958194" cy="18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/>
              <a:t>Erythrocyte</a:t>
            </a:r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9B405FC2-48AC-4D7E-AD76-12F0220E85A4}"/>
              </a:ext>
            </a:extLst>
          </p:cNvPr>
          <p:cNvSpPr>
            <a:spLocks noChangeAspect="1"/>
          </p:cNvSpPr>
          <p:nvPr/>
        </p:nvSpPr>
        <p:spPr bwMode="auto">
          <a:xfrm>
            <a:off x="7884368" y="4433338"/>
            <a:ext cx="951699" cy="147790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660AF792-88AA-4EAD-A9CA-8D6F5E48F1A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04610" y="4446275"/>
            <a:ext cx="958194" cy="1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/>
              <a:t>Erythrocyte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2092A1-F2CF-40E0-BE4C-2650F92D08A9}"/>
              </a:ext>
            </a:extLst>
          </p:cNvPr>
          <p:cNvSpPr/>
          <p:nvPr/>
        </p:nvSpPr>
        <p:spPr>
          <a:xfrm>
            <a:off x="2825443" y="23928"/>
            <a:ext cx="2364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American Typewriter" charset="0"/>
                <a:ea typeface="American Typewriter" charset="0"/>
                <a:cs typeface="American Typewriter" charset="0"/>
              </a:rPr>
              <a:t>Tonicity</a:t>
            </a:r>
            <a:endParaRPr lang="en-US" sz="2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090B8C-5168-4349-93A2-A20471C79D7A}"/>
              </a:ext>
            </a:extLst>
          </p:cNvPr>
          <p:cNvSpPr/>
          <p:nvPr/>
        </p:nvSpPr>
        <p:spPr>
          <a:xfrm>
            <a:off x="119509" y="596718"/>
            <a:ext cx="2844543" cy="157619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09BDED-4429-4B57-A6D2-AB3C42E27EA4}"/>
              </a:ext>
            </a:extLst>
          </p:cNvPr>
          <p:cNvSpPr/>
          <p:nvPr/>
        </p:nvSpPr>
        <p:spPr>
          <a:xfrm>
            <a:off x="3112435" y="620688"/>
            <a:ext cx="2838141" cy="158417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893A2F-4A10-4AD3-B7A0-491974ADB0A9}"/>
              </a:ext>
            </a:extLst>
          </p:cNvPr>
          <p:cNvSpPr/>
          <p:nvPr/>
        </p:nvSpPr>
        <p:spPr>
          <a:xfrm>
            <a:off x="6012160" y="611052"/>
            <a:ext cx="3024336" cy="162076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428E25-55EA-4D68-9030-5184830FB4C2}"/>
              </a:ext>
            </a:extLst>
          </p:cNvPr>
          <p:cNvSpPr txBox="1"/>
          <p:nvPr/>
        </p:nvSpPr>
        <p:spPr>
          <a:xfrm>
            <a:off x="148731" y="642192"/>
            <a:ext cx="269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CC351C"/>
              </a:buClr>
              <a:buSzPct val="125000"/>
            </a:pPr>
            <a:r>
              <a:rPr lang="en-US" altLang="en-US" sz="2000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Isotonic:</a:t>
            </a:r>
          </a:p>
          <a:p>
            <a:pPr algn="ctr" rtl="0">
              <a:buClr>
                <a:srgbClr val="CC351C"/>
              </a:buClr>
              <a:buSzPct val="125000"/>
            </a:pPr>
            <a:r>
              <a:rPr lang="en-US" altLang="en-US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Equal tension to plasma.</a:t>
            </a:r>
          </a:p>
          <a:p>
            <a:pPr algn="ctr" rtl="0">
              <a:buClr>
                <a:srgbClr val="CC351C"/>
              </a:buClr>
              <a:buSzPct val="125000"/>
            </a:pPr>
            <a:r>
              <a:rPr lang="en-US" altLang="en-US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RBCs will not gain or lose H</a:t>
            </a:r>
            <a:r>
              <a:rPr lang="en-US" altLang="en-US" baseline="-25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0.</a:t>
            </a:r>
          </a:p>
          <a:p>
            <a:pPr algn="l" rtl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789050-4480-4C76-9EDF-FFDA4E2DEC83}"/>
              </a:ext>
            </a:extLst>
          </p:cNvPr>
          <p:cNvSpPr/>
          <p:nvPr/>
        </p:nvSpPr>
        <p:spPr>
          <a:xfrm>
            <a:off x="3068142" y="663776"/>
            <a:ext cx="29879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CC351C"/>
              </a:buClr>
              <a:buSzPct val="125000"/>
            </a:pPr>
            <a:r>
              <a:rPr lang="en-US" altLang="en-US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Hypotonic: </a:t>
            </a:r>
          </a:p>
          <a:p>
            <a:pPr algn="ctr" rtl="0">
              <a:buClr>
                <a:srgbClr val="CC351C"/>
              </a:buClr>
              <a:buSzPct val="125000"/>
            </a:pPr>
            <a:r>
              <a:rPr lang="en-US" altLang="en-US" sz="16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Osmotically active solutes in a lower osmolality and osmotic pressure than plasma. RBC will </a:t>
            </a:r>
            <a:r>
              <a:rPr lang="en-US" altLang="en-US" sz="1600" dirty="0" err="1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hemolyse</a:t>
            </a:r>
            <a:r>
              <a:rPr lang="en-US" altLang="en-US" sz="1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C69E58-5A5E-4A00-9096-6F504551F7FA}"/>
              </a:ext>
            </a:extLst>
          </p:cNvPr>
          <p:cNvSpPr/>
          <p:nvPr/>
        </p:nvSpPr>
        <p:spPr>
          <a:xfrm>
            <a:off x="6136925" y="670690"/>
            <a:ext cx="2841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CC351C"/>
              </a:buClr>
              <a:buSzPct val="125000"/>
            </a:pPr>
            <a:r>
              <a:rPr lang="en-US" altLang="en-US" b="1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Hypertonic:</a:t>
            </a:r>
          </a:p>
          <a:p>
            <a:pPr algn="ctr" rtl="0">
              <a:buClr>
                <a:srgbClr val="CC351C"/>
              </a:buClr>
              <a:buSzPct val="125000"/>
            </a:pPr>
            <a:r>
              <a:rPr lang="en-US" altLang="en-US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Osmotically active solutes in a higher osmolality and osmotic pressure than plasma. RBC will crenate.</a:t>
            </a:r>
          </a:p>
        </p:txBody>
      </p:sp>
    </p:spTree>
    <p:extLst>
      <p:ext uri="{BB962C8B-B14F-4D97-AF65-F5344CB8AC3E}">
        <p14:creationId xmlns:p14="http://schemas.microsoft.com/office/powerpoint/2010/main" val="262936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1DCB6-29B7-4EAB-B474-39AFCB7C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merican Typewriter" charset="0"/>
                <a:ea typeface="American Typewriter" charset="0"/>
                <a:cs typeface="American Typewriter" charset="0"/>
              </a:rPr>
              <a:t>Objectives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D174A3-C5E3-4CDA-B694-0BE25A6504AA}"/>
              </a:ext>
            </a:extLst>
          </p:cNvPr>
          <p:cNvSpPr txBox="1">
            <a:spLocks/>
          </p:cNvSpPr>
          <p:nvPr/>
        </p:nvSpPr>
        <p:spPr bwMode="auto">
          <a:xfrm>
            <a:off x="225352" y="543005"/>
            <a:ext cx="8918648" cy="60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en-US" altLang="en-US" sz="1600" dirty="0">
              <a:solidFill>
                <a:srgbClr val="0070C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  <a:p>
            <a:pPr algn="l"/>
            <a:r>
              <a:rPr lang="en-US" altLang="en-US" sz="1600" dirty="0">
                <a:solidFill>
                  <a:srgbClr val="0070C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List and describe of body fluid compartments as intra‐cellular fluid (ICF), Extra‐cellular fluid (ECF), interstitial fluid, trans‐cellular fluid, and total body water (TBW) </a:t>
            </a:r>
            <a:r>
              <a:rPr lang="en-US" altLang="zh-CN" sz="1600" dirty="0">
                <a:solidFill>
                  <a:srgbClr val="0070C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and state their normal value.</a:t>
            </a:r>
          </a:p>
          <a:p>
            <a:r>
              <a:rPr lang="en-US" altLang="en-US" sz="1600" dirty="0">
                <a:solidFill>
                  <a:srgbClr val="0070C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Describe the physiological and pathological factors influencing the body fluid. </a:t>
            </a:r>
            <a:endParaRPr lang="en-US" altLang="zh-CN" sz="1600" dirty="0">
              <a:solidFill>
                <a:srgbClr val="0070C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  <a:p>
            <a:r>
              <a:rPr lang="en-US" altLang="en-US" sz="1600" dirty="0">
                <a:latin typeface="American Typewriter"/>
                <a:ea typeface="Abadi MT Condensed Light" charset="0"/>
                <a:cs typeface="Abadi MT Condensed Light" charset="0"/>
              </a:rPr>
              <a:t>Identify and describe daily intake and output of water and maintenance of water balance</a:t>
            </a:r>
            <a:endParaRPr lang="en-US" altLang="zh-CN" sz="1600" dirty="0">
              <a:solidFill>
                <a:srgbClr val="0070C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  <a:p>
            <a:pPr algn="l">
              <a:buClr>
                <a:schemeClr val="tx1"/>
              </a:buClr>
            </a:pPr>
            <a:r>
              <a:rPr lang="en-US" altLang="en-US" sz="1600" dirty="0">
                <a:solidFill>
                  <a:srgbClr val="0070C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 </a:t>
            </a:r>
            <a:r>
              <a:rPr lang="en-US" altLang="en-US" sz="1600" dirty="0">
                <a:latin typeface="American Typewriter"/>
                <a:ea typeface="Abadi MT Condensed Light" charset="0"/>
                <a:cs typeface="Abadi MT Condensed Light" charset="0"/>
              </a:rPr>
              <a:t>Describe the composition of each fluid compartment, in terms of volume and ions and represent them in graphic forms. </a:t>
            </a:r>
          </a:p>
          <a:p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State the water content of the body.</a:t>
            </a:r>
          </a:p>
          <a:p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Discuss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water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balance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in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the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body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with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regards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to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intake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and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output.</a:t>
            </a:r>
            <a:endParaRPr lang="en-US" altLang="zh-CN" sz="1600" dirty="0">
              <a:solidFill>
                <a:srgbClr val="7030A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  <a:p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Enumerate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the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different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body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fluid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compartments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and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state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their normal volume.</a:t>
            </a:r>
          </a:p>
          <a:p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Describe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the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physiologic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mechanisms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involved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in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water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balance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(the role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of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ADH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hormone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and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thirst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American Typewriter"/>
                <a:cs typeface="Calibri" pitchFamily="18" charset="0"/>
              </a:rPr>
              <a:t>mechanism).</a:t>
            </a:r>
            <a:endParaRPr lang="en-US" altLang="en-US" sz="1600" dirty="0">
              <a:solidFill>
                <a:srgbClr val="7030A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  <a:p>
            <a:pPr algn="l"/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Define osmolarity and state the normal osmolarity of body fluids.</a:t>
            </a:r>
          </a:p>
          <a:p>
            <a:pPr algn="l"/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Explain the effects of placing a cell in solutions with varying tonicity on the cell volume.</a:t>
            </a:r>
          </a:p>
          <a:p>
            <a:pPr algn="l"/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Enumerate fluids used in clinical practice and state their tonicity compare to that on normal body fluids.</a:t>
            </a:r>
          </a:p>
          <a:p>
            <a:pPr marL="0" indent="0" algn="l">
              <a:buNone/>
            </a:pPr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•    Describe the effects of infusing IV fluids with different tonicities on the       </a:t>
            </a:r>
          </a:p>
          <a:p>
            <a:pPr marL="0" indent="0" algn="l">
              <a:buNone/>
            </a:pPr>
            <a:r>
              <a:rPr lang="en-US" altLang="zh-CN" sz="1600" dirty="0">
                <a:solidFill>
                  <a:srgbClr val="7030A0"/>
                </a:solidFill>
                <a:latin typeface="American Typewriter"/>
                <a:ea typeface="Abadi MT Condensed Light" charset="0"/>
                <a:cs typeface="Abadi MT Condensed Light" charset="0"/>
              </a:rPr>
              <a:t>     volume and osmolarity of the different body compartments.</a:t>
            </a:r>
            <a:endParaRPr lang="en-US" altLang="en-US" sz="1600" dirty="0">
              <a:solidFill>
                <a:srgbClr val="7030A0"/>
              </a:solidFill>
              <a:latin typeface="American Typewriter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F617A-26E8-4232-8E35-77D2BB7E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75012"/>
            <a:ext cx="3540935" cy="28256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313A44-0118-43BD-AA15-61B5F12941C8}"/>
              </a:ext>
            </a:extLst>
          </p:cNvPr>
          <p:cNvSpPr/>
          <p:nvPr/>
        </p:nvSpPr>
        <p:spPr>
          <a:xfrm>
            <a:off x="179511" y="531312"/>
            <a:ext cx="4407971" cy="6281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How does it apply to physiology</a:t>
            </a:r>
            <a:r>
              <a:rPr lang="en-US" altLang="zh-CN" sz="2000" b="1" dirty="0">
                <a:latin typeface="American Typewriter" charset="0"/>
                <a:ea typeface="American Typewriter" charset="0"/>
                <a:cs typeface="American Typewriter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8066BF-B221-4F6D-8665-BF807C17D743}"/>
              </a:ext>
            </a:extLst>
          </p:cNvPr>
          <p:cNvSpPr/>
          <p:nvPr/>
        </p:nvSpPr>
        <p:spPr>
          <a:xfrm>
            <a:off x="179511" y="1252545"/>
            <a:ext cx="4407971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altLang="zh-CN" sz="20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The cell membrane is a semi-permeable membrane (Allows only water to move freely across it)</a:t>
            </a:r>
          </a:p>
          <a:p>
            <a:pPr algn="l">
              <a:lnSpc>
                <a:spcPts val="2400"/>
              </a:lnSpc>
              <a:tabLst/>
            </a:pPr>
            <a:endParaRPr lang="en-US" altLang="zh-CN" sz="2000" b="1" dirty="0">
              <a:solidFill>
                <a:srgbClr val="7030A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2113-0667-4C59-9CEB-BFC4D333B2AB}"/>
              </a:ext>
            </a:extLst>
          </p:cNvPr>
          <p:cNvSpPr/>
          <p:nvPr/>
        </p:nvSpPr>
        <p:spPr>
          <a:xfrm>
            <a:off x="4932040" y="489762"/>
            <a:ext cx="3888432" cy="12011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4700"/>
              </a:lnSpc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How is it related to patient care</a:t>
            </a:r>
            <a:r>
              <a:rPr lang="en-US" altLang="zh-CN" sz="2000" b="1" dirty="0">
                <a:latin typeface="American Typewriter" charset="0"/>
                <a:ea typeface="American Typewriter" charset="0"/>
                <a:cs typeface="American Typewriter" charset="0"/>
              </a:rPr>
              <a:t>?</a:t>
            </a:r>
          </a:p>
          <a:p>
            <a:pPr algn="l">
              <a:lnSpc>
                <a:spcPts val="4700"/>
              </a:lnSpc>
              <a:tabLst/>
            </a:pPr>
            <a:endParaRPr lang="en-US" altLang="zh-CN" sz="1600" dirty="0">
              <a:solidFill>
                <a:srgbClr val="660033"/>
              </a:solidFill>
              <a:latin typeface="Arial Black" pitchFamily="18" charset="0"/>
              <a:cs typeface="Arial Black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F8B6C-8FF4-4796-8275-623F266A2E96}"/>
              </a:ext>
            </a:extLst>
          </p:cNvPr>
          <p:cNvSpPr txBox="1"/>
          <p:nvPr/>
        </p:nvSpPr>
        <p:spPr>
          <a:xfrm>
            <a:off x="4932040" y="1373063"/>
            <a:ext cx="3888432" cy="50295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ts val="3000"/>
              </a:lnSpc>
              <a:tabLst/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1.  Physicians administer fluids to patients for various reasons that may change the </a:t>
            </a:r>
            <a:r>
              <a:rPr lang="en-US" altLang="zh-CN" dirty="0" err="1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osmolarity</a:t>
            </a: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of ECF.</a:t>
            </a:r>
          </a:p>
          <a:p>
            <a:pPr algn="l" rtl="0">
              <a:lnSpc>
                <a:spcPts val="3000"/>
              </a:lnSpc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2.  Abnormalities in electrolytes can change the osmolarity of ECF and can affect the cells</a:t>
            </a:r>
          </a:p>
          <a:p>
            <a:pPr algn="l" rtl="0">
              <a:lnSpc>
                <a:spcPts val="2600"/>
              </a:lnSpc>
              <a:tabLst/>
            </a:pP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a.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  </a:t>
            </a:r>
            <a:r>
              <a:rPr lang="en-US" altLang="zh-CN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Hypernatremia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 rtl="0">
              <a:lnSpc>
                <a:spcPts val="2600"/>
              </a:lnSpc>
              <a:tabLst/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(↑ Na conc. In ECF)</a:t>
            </a:r>
          </a:p>
          <a:p>
            <a:pPr marL="342900" indent="-342900" algn="l" rtl="0">
              <a:lnSpc>
                <a:spcPts val="3100"/>
              </a:lnSpc>
              <a:buAutoNum type="alphaLcPeriod" startAt="2"/>
              <a:tabLst/>
            </a:pPr>
            <a:r>
              <a:rPr lang="en-US" altLang="zh-CN" b="1" i="1" dirty="0" err="1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Hyponatremia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 rtl="0">
              <a:lnSpc>
                <a:spcPts val="3100"/>
              </a:lnSpc>
              <a:tabLst/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(↓ Na conc. In ECF)</a:t>
            </a:r>
          </a:p>
          <a:p>
            <a:pPr algn="l" rtl="0">
              <a:lnSpc>
                <a:spcPts val="3100"/>
              </a:lnSpc>
              <a:tabLst/>
            </a:pPr>
            <a:endParaRPr lang="en-US" altLang="zh-CN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3000"/>
              </a:lnSpc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There are many types of IV fluids with different tonicities.</a:t>
            </a:r>
            <a:endParaRPr lang="en-US" altLang="zh-CN" dirty="0">
              <a:solidFill>
                <a:srgbClr val="00000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761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Some factors can cause the change: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           - dehydration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           - intravenous infusion (IV)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           - abnormal sweating.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    - etc..  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4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86101" y="1351851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86101" y="1351851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86101" y="1991702"/>
            <a:ext cx="3757168" cy="4251960"/>
          </a:xfrm>
          <a:custGeom>
            <a:avLst/>
            <a:gdLst>
              <a:gd name="connsiteX0" fmla="*/ 6350 w 3757168"/>
              <a:gd name="connsiteY0" fmla="*/ 4245610 h 4251960"/>
              <a:gd name="connsiteX1" fmla="*/ 3750818 w 3757168"/>
              <a:gd name="connsiteY1" fmla="*/ 4245610 h 4251960"/>
              <a:gd name="connsiteX2" fmla="*/ 3750818 w 3757168"/>
              <a:gd name="connsiteY2" fmla="*/ 6350 h 4251960"/>
              <a:gd name="connsiteX3" fmla="*/ 6350 w 3757168"/>
              <a:gd name="connsiteY3" fmla="*/ 6350 h 4251960"/>
              <a:gd name="connsiteX4" fmla="*/ 6350 w 3757168"/>
              <a:gd name="connsiteY4" fmla="*/ 4245610 h 425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4251960">
                <a:moveTo>
                  <a:pt x="6350" y="4245610"/>
                </a:moveTo>
                <a:lnTo>
                  <a:pt x="3750818" y="4245610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42456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690564" y="1334452"/>
            <a:ext cx="3829177" cy="652462"/>
          </a:xfrm>
          <a:custGeom>
            <a:avLst/>
            <a:gdLst>
              <a:gd name="connsiteX0" fmla="*/ 6350 w 3829177"/>
              <a:gd name="connsiteY0" fmla="*/ 646112 h 652462"/>
              <a:gd name="connsiteX1" fmla="*/ 3822827 w 3829177"/>
              <a:gd name="connsiteY1" fmla="*/ 646112 h 652462"/>
              <a:gd name="connsiteX2" fmla="*/ 3822827 w 3829177"/>
              <a:gd name="connsiteY2" fmla="*/ 6350 h 652462"/>
              <a:gd name="connsiteX3" fmla="*/ 6350 w 3829177"/>
              <a:gd name="connsiteY3" fmla="*/ 6350 h 652462"/>
              <a:gd name="connsiteX4" fmla="*/ 6350 w 3829177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652462">
                <a:moveTo>
                  <a:pt x="6350" y="646112"/>
                </a:moveTo>
                <a:lnTo>
                  <a:pt x="3822827" y="646112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90564" y="1334452"/>
            <a:ext cx="3829177" cy="652462"/>
          </a:xfrm>
          <a:custGeom>
            <a:avLst/>
            <a:gdLst>
              <a:gd name="connsiteX0" fmla="*/ 6350 w 3829177"/>
              <a:gd name="connsiteY0" fmla="*/ 646112 h 652462"/>
              <a:gd name="connsiteX1" fmla="*/ 3822827 w 3829177"/>
              <a:gd name="connsiteY1" fmla="*/ 646112 h 652462"/>
              <a:gd name="connsiteX2" fmla="*/ 3822827 w 3829177"/>
              <a:gd name="connsiteY2" fmla="*/ 6350 h 652462"/>
              <a:gd name="connsiteX3" fmla="*/ 6350 w 3829177"/>
              <a:gd name="connsiteY3" fmla="*/ 6350 h 652462"/>
              <a:gd name="connsiteX4" fmla="*/ 6350 w 3829177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652462">
                <a:moveTo>
                  <a:pt x="6350" y="646112"/>
                </a:moveTo>
                <a:lnTo>
                  <a:pt x="3822827" y="646112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90564" y="1974177"/>
            <a:ext cx="3829177" cy="4269486"/>
          </a:xfrm>
          <a:custGeom>
            <a:avLst/>
            <a:gdLst>
              <a:gd name="connsiteX0" fmla="*/ 6350 w 3829177"/>
              <a:gd name="connsiteY0" fmla="*/ 4263136 h 4269486"/>
              <a:gd name="connsiteX1" fmla="*/ 3822827 w 3829177"/>
              <a:gd name="connsiteY1" fmla="*/ 4263136 h 4269486"/>
              <a:gd name="connsiteX2" fmla="*/ 3822827 w 3829177"/>
              <a:gd name="connsiteY2" fmla="*/ 6350 h 4269486"/>
              <a:gd name="connsiteX3" fmla="*/ 6350 w 3829177"/>
              <a:gd name="connsiteY3" fmla="*/ 6350 h 4269486"/>
              <a:gd name="connsiteX4" fmla="*/ 6350 w 3829177"/>
              <a:gd name="connsiteY4" fmla="*/ 4263136 h 4269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4269486">
                <a:moveTo>
                  <a:pt x="6350" y="4263136"/>
                </a:moveTo>
                <a:lnTo>
                  <a:pt x="3822827" y="4263136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426313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184961" y="1076301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9149" y="-27384"/>
            <a:ext cx="50419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151" y="1333500"/>
            <a:ext cx="38354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09184" y="1377364"/>
            <a:ext cx="2999219" cy="4855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27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</a:rPr>
              <a:t>		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796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Hyponatremia</a:t>
            </a:r>
          </a:p>
          <a:p>
            <a:pPr algn="l" rtl="0">
              <a:lnSpc>
                <a:spcPts val="2700"/>
              </a:lnSpc>
              <a:tabLst>
                <a:tab pos="342900" algn="l"/>
                <a:tab pos="457200" algn="l"/>
                <a:tab pos="723900" algn="l"/>
              </a:tabLst>
            </a:pPr>
            <a:endParaRPr lang="en-US" altLang="zh-CN" sz="2796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28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8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↓↓ Plasma [Na+] →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↓↓ECF osmolarity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causing cells to swell.</a:t>
            </a:r>
          </a:p>
          <a:p>
            <a:pPr algn="l" rtl="0">
              <a:lnSpc>
                <a:spcPts val="1000"/>
              </a:lnSpc>
            </a:pPr>
            <a:endParaRPr lang="en-US" altLang="zh-CN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1000"/>
              </a:lnSpc>
            </a:pPr>
            <a:endParaRPr lang="en-US" altLang="zh-CN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3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Brain cell edema leads to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8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neurologic symptoms;</a:t>
            </a:r>
          </a:p>
          <a:p>
            <a:pPr algn="l" rtl="0"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</a:t>
            </a:r>
            <a:r>
              <a:rPr lang="en-US" altLang="zh-CN" sz="1895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Headache.</a:t>
            </a:r>
          </a:p>
          <a:p>
            <a:pPr algn="l" rtl="0"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</a:t>
            </a:r>
            <a:r>
              <a:rPr lang="en-US" altLang="zh-CN" sz="1895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Nausea.</a:t>
            </a:r>
          </a:p>
          <a:p>
            <a:pPr algn="l" rtl="0"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</a:t>
            </a:r>
            <a:r>
              <a:rPr lang="en-US" altLang="zh-CN" sz="1895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–   Lethargy &amp; disorientation.</a:t>
            </a:r>
          </a:p>
          <a:p>
            <a:pPr algn="l" rtl="0">
              <a:lnSpc>
                <a:spcPts val="1000"/>
              </a:lnSpc>
            </a:pPr>
            <a:endParaRPr lang="en-US" altLang="zh-CN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1000"/>
              </a:lnSpc>
            </a:pPr>
            <a:endParaRPr lang="en-US" altLang="zh-CN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29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8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 [Na+] &lt; 115-120mmol/L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→ seizures, coma,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permanent brain damage</a:t>
            </a:r>
          </a:p>
          <a:p>
            <a:pPr algn="l" rtl="0"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19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&amp; death.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41106" y="1510526"/>
            <a:ext cx="3475310" cy="19184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2700"/>
              </a:lnSpc>
              <a:tabLst>
                <a:tab pos="342900" algn="l"/>
                <a:tab pos="711200" algn="l"/>
              </a:tabLst>
            </a:pPr>
            <a:r>
              <a:rPr lang="en-US" altLang="zh-CN" dirty="0">
                <a:solidFill>
                  <a:srgbClr val="7030A0"/>
                </a:solidFill>
              </a:rPr>
              <a:t>	</a:t>
            </a: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796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Hypernatremia</a:t>
            </a:r>
          </a:p>
          <a:p>
            <a:pPr algn="l" rtl="0">
              <a:lnSpc>
                <a:spcPts val="2700"/>
              </a:lnSpc>
              <a:tabLst>
                <a:tab pos="342900" algn="l"/>
                <a:tab pos="711200" algn="l"/>
              </a:tabLst>
            </a:pPr>
            <a:endParaRPr lang="en-US" altLang="zh-CN" sz="2796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 rtl="0">
              <a:lnSpc>
                <a:spcPts val="3600"/>
              </a:lnSpc>
              <a:tabLst>
                <a:tab pos="342900" algn="l"/>
                <a:tab pos="711200" algn="l"/>
              </a:tabLst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↑↑ Plasma [Na+] → ↑↑</a:t>
            </a:r>
          </a:p>
          <a:p>
            <a:pPr algn="l" rtl="0">
              <a:lnSpc>
                <a:spcPts val="2800"/>
              </a:lnSpc>
              <a:tabLst>
                <a:tab pos="342900" algn="l"/>
                <a:tab pos="7112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402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ECF osmolarity causing</a:t>
            </a:r>
          </a:p>
          <a:p>
            <a:pPr algn="l" rtl="0">
              <a:lnSpc>
                <a:spcPts val="2800"/>
              </a:lnSpc>
              <a:tabLst>
                <a:tab pos="342900" algn="l"/>
                <a:tab pos="711200" algn="l"/>
              </a:tabLst>
            </a:pPr>
            <a:r>
              <a:rPr lang="en-US" altLang="zh-CN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cells to shrink.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37089" y="88900"/>
            <a:ext cx="7134389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4200"/>
              </a:lnSpc>
              <a:tabLst>
                <a:tab pos="2120900" algn="l"/>
              </a:tabLst>
            </a:pPr>
            <a:r>
              <a:rPr lang="en-US" altLang="zh-CN" sz="3204" b="1" dirty="0">
                <a:latin typeface="American Typewriter" charset="0"/>
                <a:ea typeface="American Typewriter" charset="0"/>
                <a:cs typeface="American Typewriter" charset="0"/>
              </a:rPr>
              <a:t>Clinical Manifestations of Hypo- &amp;</a:t>
            </a:r>
          </a:p>
          <a:p>
            <a:pPr algn="l" rtl="0">
              <a:lnSpc>
                <a:spcPts val="3800"/>
              </a:lnSpc>
              <a:tabLst>
                <a:tab pos="2120900" algn="l"/>
              </a:tabLst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zh-CN" sz="3204" b="1" dirty="0">
                <a:latin typeface="American Typewriter" charset="0"/>
                <a:ea typeface="American Typewriter" charset="0"/>
                <a:cs typeface="American Typewriter" charset="0"/>
              </a:rPr>
              <a:t>Hypernatremia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2DB5A-A820-4022-9A76-AED3C8D6EBDC}"/>
              </a:ext>
            </a:extLst>
          </p:cNvPr>
          <p:cNvSpPr/>
          <p:nvPr/>
        </p:nvSpPr>
        <p:spPr>
          <a:xfrm>
            <a:off x="-1339007" y="-28337"/>
            <a:ext cx="1885999" cy="688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9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A2DEA-E7EE-4931-973D-C102DA43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3959"/>
            <a:ext cx="7050796" cy="61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827584" y="183806"/>
            <a:ext cx="7620000" cy="5609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 volume</a:t>
            </a:r>
            <a:endParaRPr lang="en-US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359" y="744802"/>
            <a:ext cx="4305121" cy="5924558"/>
          </a:xfrm>
        </p:spPr>
        <p:txBody>
          <a:bodyPr>
            <a:normAutofit fontScale="92500" lnSpcReduction="10000"/>
          </a:bodyPr>
          <a:lstStyle/>
          <a:p>
            <a:pPr marL="342900" lvl="4" indent="-342900" algn="ctr">
              <a:buFontTx/>
              <a:buNone/>
              <a:defRPr/>
            </a:pPr>
            <a:r>
              <a:rPr lang="en-US" sz="19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pitchFamily="34" charset="0"/>
              </a:rPr>
              <a:t>Volume expansion</a:t>
            </a:r>
          </a:p>
          <a:p>
            <a:pPr marL="342900" lvl="4" indent="-342900" algn="ctr" defTabSz="914400">
              <a:buNone/>
              <a:defRPr/>
            </a:pPr>
            <a:r>
              <a:rPr lang="en-US" sz="1900" b="1" u="sng" dirty="0">
                <a:ea typeface="Arial" pitchFamily="34" charset="0"/>
              </a:rPr>
              <a:t>(Adding):</a:t>
            </a:r>
          </a:p>
          <a:p>
            <a:pPr marL="342900" lvl="4" indent="-342900" algn="ctr" defTabSz="914400"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1900" b="1" i="1" dirty="0">
                <a:solidFill>
                  <a:srgbClr val="FF0000"/>
                </a:solidFill>
              </a:rPr>
              <a:t>1- isotonic </a:t>
            </a:r>
            <a:r>
              <a:rPr lang="en-US" sz="1900" dirty="0">
                <a:solidFill>
                  <a:srgbClr val="FF0000"/>
                </a:solidFill>
              </a:rPr>
              <a:t>solution.</a:t>
            </a:r>
          </a:p>
          <a:p>
            <a:pPr marL="0" indent="0" algn="ctr">
              <a:buNone/>
            </a:pPr>
            <a:r>
              <a:rPr lang="en-US" sz="1500" b="1" dirty="0"/>
              <a:t>e.g. Infusion of isotonic </a:t>
            </a:r>
            <a:r>
              <a:rPr lang="en-US" sz="1500" b="1" dirty="0" err="1"/>
              <a:t>NaCl</a:t>
            </a:r>
            <a:r>
              <a:rPr lang="en-US" sz="1500" b="1" dirty="0"/>
              <a:t>.</a:t>
            </a:r>
          </a:p>
          <a:p>
            <a:pPr marL="0" indent="0" algn="ctr">
              <a:buNone/>
            </a:pPr>
            <a:r>
              <a:rPr lang="en-US" sz="1500" dirty="0">
                <a:ea typeface="Arial" panose="020B0604020202020204" pitchFamily="34" charset="0"/>
              </a:rPr>
              <a:t>in ECF volume.   </a:t>
            </a:r>
          </a:p>
          <a:p>
            <a:pPr marL="0" indent="0" algn="ctr">
              <a:buNone/>
            </a:pPr>
            <a:r>
              <a:rPr lang="en-US" sz="1500" dirty="0">
                <a:ea typeface="Arial" panose="020B0604020202020204" pitchFamily="34" charset="0"/>
              </a:rPr>
              <a:t>No change in </a:t>
            </a:r>
            <a:r>
              <a:rPr lang="en-US" sz="1500" dirty="0" err="1">
                <a:ea typeface="Arial" panose="020B0604020202020204" pitchFamily="34" charset="0"/>
              </a:rPr>
              <a:t>osmolarity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en-US" sz="1700" b="1" i="1" dirty="0"/>
              <a:t>(</a:t>
            </a:r>
            <a:r>
              <a:rPr lang="en-US" sz="1700" b="1" i="1" dirty="0" err="1"/>
              <a:t>Isomotic</a:t>
            </a:r>
            <a:r>
              <a:rPr lang="en-US" sz="1700" b="1" i="1" dirty="0"/>
              <a:t> expansion)</a:t>
            </a:r>
            <a:endParaRPr lang="en-US" sz="2800" dirty="0"/>
          </a:p>
          <a:p>
            <a:pPr algn="ctr">
              <a:buFontTx/>
              <a:buNone/>
              <a:defRPr/>
            </a:pPr>
            <a:r>
              <a:rPr lang="en-US" sz="1900" b="1" i="1" dirty="0">
                <a:solidFill>
                  <a:srgbClr val="FF0000"/>
                </a:solidFill>
              </a:rPr>
              <a:t>2- hypertonic </a:t>
            </a:r>
            <a:r>
              <a:rPr lang="en-US" sz="1900" dirty="0">
                <a:solidFill>
                  <a:srgbClr val="FF0000"/>
                </a:solidFill>
              </a:rPr>
              <a:t>solution.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e.g. </a:t>
            </a:r>
            <a:r>
              <a:rPr lang="en-US" sz="1500" b="1" dirty="0"/>
              <a:t>High </a:t>
            </a:r>
            <a:r>
              <a:rPr lang="en-US" sz="1500" b="1" dirty="0" err="1"/>
              <a:t>NaCl</a:t>
            </a:r>
            <a:r>
              <a:rPr lang="en-US" sz="1500" b="1" dirty="0"/>
              <a:t> intake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/>
              <a:t>    eating salt.</a:t>
            </a:r>
          </a:p>
          <a:p>
            <a:pPr marL="0" indent="0" algn="ctr">
              <a:buNone/>
            </a:pPr>
            <a:r>
              <a:rPr lang="en-US" sz="1500" dirty="0"/>
              <a:t>      </a:t>
            </a:r>
            <a:r>
              <a:rPr lang="en-US" sz="1500" dirty="0" err="1"/>
              <a:t>osmolarity</a:t>
            </a:r>
            <a:r>
              <a:rPr lang="en-US" sz="1500" dirty="0"/>
              <a:t> in both.</a:t>
            </a:r>
          </a:p>
          <a:p>
            <a:pPr marL="0" indent="0" algn="ctr">
              <a:buNone/>
            </a:pPr>
            <a:r>
              <a:rPr lang="en-US" sz="1500" dirty="0"/>
              <a:t>    volume of ICF .</a:t>
            </a:r>
          </a:p>
          <a:p>
            <a:pPr marL="0" indent="0" algn="ctr">
              <a:buNone/>
            </a:pPr>
            <a:r>
              <a:rPr lang="en-US" sz="1500" dirty="0"/>
              <a:t>     volume of ECF .</a:t>
            </a:r>
          </a:p>
          <a:p>
            <a:pPr marL="0" indent="0" algn="ctr">
              <a:buNone/>
            </a:pPr>
            <a:r>
              <a:rPr lang="en-US" sz="1700" b="1" i="1" dirty="0"/>
              <a:t>(hyperosmotic volume expansion)</a:t>
            </a:r>
            <a:r>
              <a:rPr lang="en-US" sz="2800" dirty="0"/>
              <a:t>.</a:t>
            </a:r>
          </a:p>
          <a:p>
            <a:pPr algn="ctr">
              <a:buFontTx/>
              <a:buNone/>
              <a:defRPr/>
            </a:pPr>
            <a:r>
              <a:rPr lang="en-US" sz="1900" b="1" i="1" dirty="0">
                <a:solidFill>
                  <a:srgbClr val="FF0000"/>
                </a:solidFill>
              </a:rPr>
              <a:t>3- hypotonic </a:t>
            </a:r>
            <a:r>
              <a:rPr lang="en-US" sz="1900" i="1" dirty="0">
                <a:solidFill>
                  <a:srgbClr val="FF0000"/>
                </a:solidFill>
              </a:rPr>
              <a:t>solution</a:t>
            </a:r>
            <a:r>
              <a:rPr lang="en-US" sz="1900" b="1" i="1" dirty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  <a:defRPr/>
            </a:pPr>
            <a:r>
              <a:rPr lang="en-US" sz="1500" b="1" dirty="0"/>
              <a:t>e.g. Syndrome of inappropriate </a:t>
            </a:r>
            <a:r>
              <a:rPr lang="en-US" sz="1500" b="1" dirty="0" err="1"/>
              <a:t>antidiurtic</a:t>
            </a:r>
            <a:r>
              <a:rPr lang="en-US" sz="1500" b="1" dirty="0"/>
              <a:t> hormone (SIADH)</a:t>
            </a:r>
          </a:p>
          <a:p>
            <a:pPr marL="0" indent="0" algn="ctr">
              <a:buNone/>
            </a:pPr>
            <a:r>
              <a:rPr lang="en-US" sz="1500" dirty="0"/>
              <a:t>volume</a:t>
            </a:r>
          </a:p>
          <a:p>
            <a:pPr marL="0" indent="0" algn="ctr">
              <a:buNone/>
            </a:pPr>
            <a:r>
              <a:rPr lang="en-US" sz="1500" dirty="0"/>
              <a:t>  </a:t>
            </a:r>
            <a:r>
              <a:rPr lang="en-US" sz="1500" dirty="0" err="1"/>
              <a:t>osmolarity</a:t>
            </a:r>
            <a:endParaRPr lang="en-GB" sz="1500" dirty="0"/>
          </a:p>
          <a:p>
            <a:pPr algn="ctr">
              <a:buFontTx/>
              <a:buNone/>
              <a:defRPr/>
            </a:pP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" y="744802"/>
            <a:ext cx="4572001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4" indent="-342900" algn="ctr">
              <a:buFontTx/>
              <a:buNone/>
              <a:defRPr/>
            </a:pPr>
            <a:r>
              <a:rPr lang="en-US" b="1" u="sng" dirty="0">
                <a:ea typeface="Arial" pitchFamily="34" charset="0"/>
              </a:rPr>
              <a:t>Volume contraction</a:t>
            </a:r>
          </a:p>
          <a:p>
            <a:pPr marL="342900" lvl="4" indent="-342900" algn="ctr">
              <a:buFontTx/>
              <a:buNone/>
              <a:defRPr/>
            </a:pPr>
            <a:r>
              <a:rPr lang="en-US" b="1" u="sng" dirty="0">
                <a:solidFill>
                  <a:srgbClr val="000000"/>
                </a:solidFill>
                <a:ea typeface="Arial" pitchFamily="34" charset="0"/>
              </a:rPr>
              <a:t>(R</a:t>
            </a:r>
            <a:r>
              <a:rPr lang="en-US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pitchFamily="34" charset="0"/>
              </a:rPr>
              <a:t>emoving)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pitchFamily="34" charset="0"/>
              </a:rPr>
              <a:t>:</a:t>
            </a:r>
          </a:p>
          <a:p>
            <a:pPr algn="ctr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1- </a:t>
            </a:r>
            <a:r>
              <a:rPr lang="en-US" b="1" i="1" dirty="0">
                <a:solidFill>
                  <a:srgbClr val="FF0000"/>
                </a:solidFill>
              </a:rPr>
              <a:t>isotonic</a:t>
            </a:r>
            <a:r>
              <a:rPr lang="en-US" dirty="0">
                <a:solidFill>
                  <a:srgbClr val="FF0000"/>
                </a:solidFill>
              </a:rPr>
              <a:t> solution.</a:t>
            </a:r>
          </a:p>
          <a:p>
            <a:pPr algn="ctr">
              <a:buFontTx/>
              <a:buNone/>
              <a:defRPr/>
            </a:pPr>
            <a:r>
              <a:rPr lang="en-US" sz="1600" b="1" dirty="0"/>
              <a:t>e.g. Diarrhea</a:t>
            </a:r>
          </a:p>
          <a:p>
            <a:pPr marL="742950" indent="-742950" algn="ctr"/>
            <a:r>
              <a:rPr lang="en-US" sz="1400" b="1" dirty="0" err="1"/>
              <a:t>osmolarity</a:t>
            </a:r>
            <a:r>
              <a:rPr lang="en-US" sz="1400" b="1" dirty="0"/>
              <a:t> of fluid lost ≈ </a:t>
            </a:r>
            <a:r>
              <a:rPr lang="en-US" sz="1400" b="1" dirty="0" err="1"/>
              <a:t>osmolarity</a:t>
            </a:r>
            <a:r>
              <a:rPr lang="en-US" sz="1400" b="1" dirty="0"/>
              <a:t> of ECF</a:t>
            </a:r>
          </a:p>
          <a:p>
            <a:pPr marL="742950" indent="-742950" algn="ctr"/>
            <a:r>
              <a:rPr lang="en-US" sz="1400" b="1" dirty="0">
                <a:ea typeface="Arial" panose="020B0604020202020204" pitchFamily="34" charset="0"/>
              </a:rPr>
              <a:t>   (loss of isosmotic fluid) </a:t>
            </a:r>
          </a:p>
          <a:p>
            <a:pPr marL="2209800" lvl="4" indent="-381000" algn="ctr"/>
            <a:r>
              <a:rPr lang="en-US" sz="1400" dirty="0">
                <a:ea typeface="Arial" panose="020B0604020202020204" pitchFamily="34" charset="0"/>
              </a:rPr>
              <a:t>                                    volume in ECF.  </a:t>
            </a:r>
          </a:p>
          <a:p>
            <a:pPr marL="2209800" lvl="4" indent="-381000" algn="ctr"/>
            <a:r>
              <a:rPr lang="en-US" sz="1400" dirty="0">
                <a:ea typeface="Arial" panose="020B0604020202020204" pitchFamily="34" charset="0"/>
              </a:rPr>
              <a:t>                                  arterial pressure</a:t>
            </a:r>
            <a:endParaRPr lang="en-US" sz="1400" dirty="0"/>
          </a:p>
          <a:p>
            <a:pPr marL="2209800" lvl="4" indent="-381000" algn="ctr"/>
            <a:endParaRPr lang="en-US" sz="2000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2- </a:t>
            </a:r>
            <a:r>
              <a:rPr lang="en-US" b="1" i="1" dirty="0">
                <a:solidFill>
                  <a:srgbClr val="FF0000"/>
                </a:solidFill>
              </a:rPr>
              <a:t>hypertonic</a:t>
            </a:r>
            <a:r>
              <a:rPr lang="en-US" dirty="0">
                <a:solidFill>
                  <a:srgbClr val="FF0000"/>
                </a:solidFill>
              </a:rPr>
              <a:t> solution.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e.g. Water deprivation</a:t>
            </a:r>
            <a:endParaRPr lang="en-US" sz="1600" dirty="0"/>
          </a:p>
          <a:p>
            <a:pPr marL="609600" indent="-609600" algn="ctr"/>
            <a:r>
              <a:rPr lang="en-US" sz="1400" b="1" dirty="0" err="1"/>
              <a:t>Osmolarity</a:t>
            </a:r>
            <a:r>
              <a:rPr lang="en-US" sz="1400" b="1" dirty="0"/>
              <a:t> and volume will change .</a:t>
            </a:r>
          </a:p>
          <a:p>
            <a:pPr marL="609600" indent="-609600" algn="ctr"/>
            <a:r>
              <a:rPr lang="en-US" sz="1400" dirty="0" err="1"/>
              <a:t>Osmolarity</a:t>
            </a:r>
            <a:r>
              <a:rPr lang="en-US" sz="1400" dirty="0"/>
              <a:t> in both ECF and ICF.</a:t>
            </a:r>
          </a:p>
          <a:p>
            <a:pPr marL="609600" indent="-609600" algn="ctr"/>
            <a:r>
              <a:rPr lang="en-US" sz="1400" dirty="0"/>
              <a:t>Volume in both ECF and ICF</a:t>
            </a:r>
            <a:r>
              <a:rPr lang="en-US" sz="1200" dirty="0"/>
              <a:t>.</a:t>
            </a:r>
            <a:endParaRPr lang="en-US" sz="2800" dirty="0"/>
          </a:p>
          <a:p>
            <a:pPr marL="609600" indent="-609600" algn="ctr"/>
            <a:endParaRPr lang="en-US" sz="2000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3- </a:t>
            </a:r>
            <a:r>
              <a:rPr lang="en-US" b="1" i="1" dirty="0">
                <a:solidFill>
                  <a:srgbClr val="FF0000"/>
                </a:solidFill>
              </a:rPr>
              <a:t>hypotonic</a:t>
            </a:r>
            <a:r>
              <a:rPr lang="en-US" dirty="0">
                <a:solidFill>
                  <a:srgbClr val="FF0000"/>
                </a:solidFill>
              </a:rPr>
              <a:t> solution.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Adrenal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insufficiency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1400" dirty="0"/>
              <a:t> </a:t>
            </a:r>
            <a:r>
              <a:rPr lang="en-US" sz="1400" b="1" dirty="0"/>
              <a:t>i.e. Aldosterone deficiency.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2045959" y="2636912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1691680" y="4061618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28" name="Rectangle 27"/>
          <p:cNvSpPr/>
          <p:nvPr/>
        </p:nvSpPr>
        <p:spPr>
          <a:xfrm>
            <a:off x="-827949" y="54725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Na</a:t>
            </a:r>
            <a:r>
              <a:rPr lang="en-US" sz="1400" baseline="30000" dirty="0"/>
              <a:t>+  </a:t>
            </a:r>
            <a:r>
              <a:rPr lang="en-US" sz="1400" dirty="0"/>
              <a:t> in the ECF.</a:t>
            </a:r>
          </a:p>
          <a:p>
            <a:pPr>
              <a:defRPr/>
            </a:pPr>
            <a:r>
              <a:rPr lang="en-US" sz="1400" dirty="0" err="1"/>
              <a:t>osmolarity</a:t>
            </a:r>
            <a:r>
              <a:rPr lang="en-US" sz="1400" dirty="0"/>
              <a:t> in both .</a:t>
            </a:r>
          </a:p>
          <a:p>
            <a:pPr>
              <a:defRPr/>
            </a:pPr>
            <a:r>
              <a:rPr lang="en-US" sz="1400" dirty="0"/>
              <a:t>in ECF volume.</a:t>
            </a:r>
          </a:p>
          <a:p>
            <a:pPr>
              <a:defRPr/>
            </a:pPr>
            <a:r>
              <a:rPr lang="en-US" sz="1400" dirty="0"/>
              <a:t>in ICF volume.</a:t>
            </a: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H="1">
            <a:off x="3347864" y="2892030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1691680" y="4331491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H="1">
            <a:off x="2407539" y="6012411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H="1">
            <a:off x="2067729" y="5795313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2407539" y="5554392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2407539" y="6204790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flipV="1">
            <a:off x="5964107" y="2204864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V="1">
            <a:off x="6229219" y="3707081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6012160" y="3941681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6115197" y="4509120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6124977" y="4265660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H="1">
            <a:off x="6229219" y="6276798"/>
            <a:ext cx="4221" cy="1316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V="1">
            <a:off x="6229219" y="5949553"/>
            <a:ext cx="0" cy="14401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58" name="TextBox 57"/>
          <p:cNvSpPr txBox="1"/>
          <p:nvPr/>
        </p:nvSpPr>
        <p:spPr>
          <a:xfrm>
            <a:off x="-110851" y="1411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سلايد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كاملة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من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الأولاد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محاضرة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homeostasis 2</a:t>
            </a:r>
          </a:p>
        </p:txBody>
      </p:sp>
    </p:spTree>
    <p:extLst>
      <p:ext uri="{BB962C8B-B14F-4D97-AF65-F5344CB8AC3E}">
        <p14:creationId xmlns:p14="http://schemas.microsoft.com/office/powerpoint/2010/main" val="26727394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673" y="0"/>
            <a:ext cx="9093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3270" y="241300"/>
            <a:ext cx="6953057" cy="4280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What happens to body fluid compartments in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355726" y="609600"/>
            <a:ext cx="4808561" cy="4243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different clinical situations?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24416-6190-4397-BFDF-B74D63DD66BA}"/>
              </a:ext>
            </a:extLst>
          </p:cNvPr>
          <p:cNvSpPr/>
          <p:nvPr/>
        </p:nvSpPr>
        <p:spPr>
          <a:xfrm>
            <a:off x="-1274439" y="-28337"/>
            <a:ext cx="1885999" cy="688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4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/>
          <a:srcRect l="14231" t="23600" r="41776" b="70782"/>
          <a:stretch/>
        </p:blipFill>
        <p:spPr bwMode="auto">
          <a:xfrm>
            <a:off x="467544" y="2248154"/>
            <a:ext cx="2665811" cy="443881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00327" y="1888987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7544" y="2780928"/>
            <a:ext cx="2731643" cy="2178438"/>
          </a:xfrm>
          <a:custGeom>
            <a:avLst/>
            <a:gdLst>
              <a:gd name="connsiteX0" fmla="*/ 6350 w 2731643"/>
              <a:gd name="connsiteY0" fmla="*/ 1760728 h 1767078"/>
              <a:gd name="connsiteX1" fmla="*/ 2725293 w 2731643"/>
              <a:gd name="connsiteY1" fmla="*/ 1760728 h 1767078"/>
              <a:gd name="connsiteX2" fmla="*/ 2725293 w 2731643"/>
              <a:gd name="connsiteY2" fmla="*/ 6350 h 1767078"/>
              <a:gd name="connsiteX3" fmla="*/ 6350 w 2731643"/>
              <a:gd name="connsiteY3" fmla="*/ 6350 h 1767078"/>
              <a:gd name="connsiteX4" fmla="*/ 6350 w 2731643"/>
              <a:gd name="connsiteY4" fmla="*/ 1760728 h 1767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31643" h="1767078">
                <a:moveTo>
                  <a:pt x="6350" y="1760728"/>
                </a:moveTo>
                <a:lnTo>
                  <a:pt x="2725293" y="1760728"/>
                </a:lnTo>
                <a:lnTo>
                  <a:pt x="2725293" y="6350"/>
                </a:lnTo>
                <a:lnTo>
                  <a:pt x="6350" y="6350"/>
                </a:lnTo>
                <a:lnTo>
                  <a:pt x="6350" y="176072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419872" y="2757429"/>
            <a:ext cx="2312924" cy="2183739"/>
          </a:xfrm>
          <a:custGeom>
            <a:avLst/>
            <a:gdLst>
              <a:gd name="connsiteX0" fmla="*/ 6350 w 2312924"/>
              <a:gd name="connsiteY0" fmla="*/ 2037715 h 2044065"/>
              <a:gd name="connsiteX1" fmla="*/ 2306574 w 2312924"/>
              <a:gd name="connsiteY1" fmla="*/ 2037715 h 2044065"/>
              <a:gd name="connsiteX2" fmla="*/ 2306574 w 2312924"/>
              <a:gd name="connsiteY2" fmla="*/ 6350 h 2044065"/>
              <a:gd name="connsiteX3" fmla="*/ 6350 w 2312924"/>
              <a:gd name="connsiteY3" fmla="*/ 6350 h 2044065"/>
              <a:gd name="connsiteX4" fmla="*/ 6350 w 2312924"/>
              <a:gd name="connsiteY4" fmla="*/ 2037715 h 204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2924" h="2044065">
                <a:moveTo>
                  <a:pt x="6350" y="2037715"/>
                </a:moveTo>
                <a:lnTo>
                  <a:pt x="2306574" y="2037715"/>
                </a:lnTo>
                <a:lnTo>
                  <a:pt x="2306574" y="6350"/>
                </a:lnTo>
                <a:lnTo>
                  <a:pt x="6350" y="6350"/>
                </a:lnTo>
                <a:lnTo>
                  <a:pt x="6350" y="20377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cc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60283" t="23840" r="434" b="70482"/>
          <a:stretch/>
        </p:blipFill>
        <p:spPr bwMode="auto">
          <a:xfrm>
            <a:off x="3409320" y="2248154"/>
            <a:ext cx="2402915" cy="407131"/>
          </a:xfrm>
          <a:prstGeom prst="rect">
            <a:avLst/>
          </a:prstGeom>
          <a:noFill/>
          <a:ln>
            <a:solidFill>
              <a:srgbClr val="F5801F"/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267062"/>
            <a:ext cx="2667000" cy="40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4854" y="349893"/>
            <a:ext cx="7974512" cy="17774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600"/>
              </a:lnSpc>
              <a:tabLst>
                <a:tab pos="1104900" algn="l"/>
                <a:tab pos="3098800" algn="l"/>
              </a:tabLst>
            </a:pPr>
            <a:r>
              <a:rPr lang="en-US" altLang="zh-CN" dirty="0"/>
              <a:t>	</a:t>
            </a:r>
            <a:r>
              <a:rPr lang="en-US" altLang="zh-CN" sz="2798" b="1" dirty="0">
                <a:latin typeface="American Typewriter" charset="0"/>
                <a:ea typeface="American Typewriter" charset="0"/>
                <a:cs typeface="American Typewriter" charset="0"/>
              </a:rPr>
              <a:t>What happens to the different</a:t>
            </a:r>
          </a:p>
          <a:p>
            <a:pPr algn="ctr">
              <a:lnSpc>
                <a:spcPts val="3300"/>
              </a:lnSpc>
              <a:tabLst>
                <a:tab pos="1104900" algn="l"/>
                <a:tab pos="3098800" algn="l"/>
              </a:tabLst>
            </a:pPr>
            <a:r>
              <a:rPr lang="en-US" altLang="zh-CN" sz="2796" b="1" dirty="0">
                <a:latin typeface="American Typewriter" charset="0"/>
                <a:ea typeface="American Typewriter" charset="0"/>
                <a:cs typeface="American Typewriter" charset="0"/>
              </a:rPr>
              <a:t>compartments with the administration</a:t>
            </a:r>
          </a:p>
          <a:p>
            <a:pPr algn="ctr">
              <a:lnSpc>
                <a:spcPts val="3300"/>
              </a:lnSpc>
              <a:tabLst>
                <a:tab pos="1104900" algn="l"/>
                <a:tab pos="3098800" algn="l"/>
              </a:tabLst>
            </a:pPr>
            <a:r>
              <a:rPr lang="en-US" altLang="zh-CN" sz="2796" b="1" dirty="0">
                <a:latin typeface="American Typewriter" charset="0"/>
                <a:ea typeface="American Typewriter" charset="0"/>
                <a:cs typeface="American Typewriter" charset="0"/>
              </a:rPr>
              <a:t> of IV fluids?</a:t>
            </a:r>
          </a:p>
          <a:p>
            <a:pPr algn="ctr">
              <a:lnSpc>
                <a:spcPts val="3300"/>
              </a:lnSpc>
              <a:tabLst>
                <a:tab pos="1104900" algn="l"/>
                <a:tab pos="3098800" algn="l"/>
              </a:tabLst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endParaRPr lang="en-US" altLang="zh-CN" sz="2796" b="1" dirty="0">
              <a:solidFill>
                <a:srgbClr val="660033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58124" y="2409432"/>
            <a:ext cx="2249014" cy="26314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↑ ECF osmolarity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Water moves out of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cells into ECF.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ICF volume decreases.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ECF volume increases.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•↑ ICF osmolarity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491880" y="2923734"/>
            <a:ext cx="2648037" cy="189282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ct val="1500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No change in ECF</a:t>
            </a:r>
          </a:p>
          <a:p>
            <a:pPr algn="l">
              <a:lnSpc>
                <a:spcPct val="1500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osmolarity.</a:t>
            </a:r>
          </a:p>
          <a:p>
            <a:pPr algn="l">
              <a:lnSpc>
                <a:spcPct val="1500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• No osmosis occurs</a:t>
            </a:r>
          </a:p>
          <a:p>
            <a:pPr algn="l">
              <a:lnSpc>
                <a:spcPct val="1500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	through cell membrane.</a:t>
            </a:r>
          </a:p>
          <a:p>
            <a:pPr algn="l">
              <a:lnSpc>
                <a:spcPct val="1500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• ECF volume increases</a:t>
            </a:r>
            <a:r>
              <a:rPr lang="en-US" altLang="zh-CN" sz="16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314" y="2276872"/>
            <a:ext cx="26725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dding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hypertonic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872" y="2268612"/>
            <a:ext cx="24288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  <a:tabLst>
                <a:tab pos="76200" algn="l"/>
                <a:tab pos="3683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Adding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B45F07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isotonic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7234" y="2313747"/>
            <a:ext cx="26212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tabLst>
                <a:tab pos="647700" algn="l"/>
                <a:tab pos="10795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Adding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b="1" i="1" dirty="0">
                <a:solidFill>
                  <a:srgbClr val="14425D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hypotonic</a:t>
            </a:r>
            <a:r>
              <a:rPr lang="en-US" altLang="zh-CN" sz="16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solution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316924" y="2409432"/>
            <a:ext cx="2317942" cy="26314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↓ ECF osmolarity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Water moves from ECF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into ICF.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ICF volume increases.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ECF volume increase.</a:t>
            </a:r>
          </a:p>
          <a:p>
            <a:pPr algn="l">
              <a:lnSpc>
                <a:spcPct val="150000"/>
              </a:lnSpc>
              <a:tabLst>
                <a:tab pos="279400" algn="l"/>
              </a:tabLst>
            </a:pPr>
            <a:r>
              <a:rPr lang="en-US" altLang="zh-CN" sz="16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•↓ ICF osmolarity</a:t>
            </a:r>
          </a:p>
        </p:txBody>
      </p:sp>
      <p:sp>
        <p:nvSpPr>
          <p:cNvPr id="19" name="Freeform 3"/>
          <p:cNvSpPr/>
          <p:nvPr/>
        </p:nvSpPr>
        <p:spPr>
          <a:xfrm>
            <a:off x="6149398" y="2775627"/>
            <a:ext cx="2536539" cy="2183739"/>
          </a:xfrm>
          <a:custGeom>
            <a:avLst/>
            <a:gdLst>
              <a:gd name="connsiteX0" fmla="*/ 6350 w 2312924"/>
              <a:gd name="connsiteY0" fmla="*/ 2037715 h 2044065"/>
              <a:gd name="connsiteX1" fmla="*/ 2306574 w 2312924"/>
              <a:gd name="connsiteY1" fmla="*/ 2037715 h 2044065"/>
              <a:gd name="connsiteX2" fmla="*/ 2306574 w 2312924"/>
              <a:gd name="connsiteY2" fmla="*/ 6350 h 2044065"/>
              <a:gd name="connsiteX3" fmla="*/ 6350 w 2312924"/>
              <a:gd name="connsiteY3" fmla="*/ 6350 h 2044065"/>
              <a:gd name="connsiteX4" fmla="*/ 6350 w 2312924"/>
              <a:gd name="connsiteY4" fmla="*/ 2037715 h 204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2924" h="2044065">
                <a:moveTo>
                  <a:pt x="6350" y="2037715"/>
                </a:moveTo>
                <a:lnTo>
                  <a:pt x="2306574" y="2037715"/>
                </a:lnTo>
                <a:lnTo>
                  <a:pt x="2306574" y="6350"/>
                </a:lnTo>
                <a:lnTo>
                  <a:pt x="6350" y="6350"/>
                </a:lnTo>
                <a:lnTo>
                  <a:pt x="6350" y="20377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35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43E983-D7B3-4F33-AF77-6FCC8FDB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66" y="1482520"/>
            <a:ext cx="6747670" cy="4844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9448D-29D4-4089-AE27-F770B55E288F}"/>
              </a:ext>
            </a:extLst>
          </p:cNvPr>
          <p:cNvSpPr/>
          <p:nvPr/>
        </p:nvSpPr>
        <p:spPr>
          <a:xfrm>
            <a:off x="1025352" y="29522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3600"/>
              </a:lnSpc>
            </a:pPr>
            <a:r>
              <a:rPr lang="en-US" altLang="zh-CN" sz="2000" b="1" dirty="0">
                <a:latin typeface="American Typewriter" charset="0"/>
                <a:ea typeface="American Typewriter" charset="0"/>
                <a:cs typeface="American Typewriter" charset="0"/>
              </a:rPr>
              <a:t>What happens to the different compartments with the administration of IV fluids?</a:t>
            </a:r>
          </a:p>
          <a:p>
            <a:pPr algn="ctr" rtl="0">
              <a:lnSpc>
                <a:spcPts val="3600"/>
              </a:lnSpc>
              <a:tabLst/>
            </a:pPr>
            <a:endParaRPr lang="en-US" altLang="zh-CN" sz="2000" dirty="0">
              <a:solidFill>
                <a:srgbClr val="660033"/>
              </a:solidFill>
              <a:latin typeface="Arial Black" pitchFamily="18" charset="0"/>
              <a:cs typeface="Arial Black" pitchFamily="18" charset="0"/>
            </a:endParaRPr>
          </a:p>
          <a:p>
            <a:pPr algn="ctr" rtl="0">
              <a:lnSpc>
                <a:spcPts val="3600"/>
              </a:lnSpc>
              <a:tabLst/>
            </a:pPr>
            <a:endParaRPr lang="en-US" altLang="zh-CN" sz="2000" dirty="0">
              <a:solidFill>
                <a:srgbClr val="660033"/>
              </a:solidFill>
              <a:latin typeface="Arial Black" pitchFamily="18" charset="0"/>
              <a:cs typeface="Arial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4439" y="3746207"/>
            <a:ext cx="1834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1-The concentration of salt will increase , that’s why vertical axis (</a:t>
            </a:r>
            <a:r>
              <a:rPr lang="en-US" sz="1400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osmolarity</a:t>
            </a:r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) will increase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2- the ICF will move outside to ECF that’s why the cell shrinks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158" y="378904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1- the concentration of salt decreases so the vertical axis (</a:t>
            </a:r>
            <a:r>
              <a:rPr lang="en-US" sz="1400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osmolarity</a:t>
            </a:r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) will decrease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2- The ECF will move to the ICF and that’s why the cell swelled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9" name="Left-Up Arrow 8"/>
          <p:cNvSpPr/>
          <p:nvPr/>
        </p:nvSpPr>
        <p:spPr>
          <a:xfrm>
            <a:off x="7481686" y="5661248"/>
            <a:ext cx="654202" cy="695103"/>
          </a:xfrm>
          <a:prstGeom prst="leftUpArrow">
            <a:avLst>
              <a:gd name="adj1" fmla="val 8716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 rot="5400000">
            <a:off x="1611501" y="5687741"/>
            <a:ext cx="792088" cy="569658"/>
          </a:xfrm>
          <a:prstGeom prst="leftUpArrow">
            <a:avLst>
              <a:gd name="adj1" fmla="val 9416"/>
              <a:gd name="adj2" fmla="val 25000"/>
              <a:gd name="adj3" fmla="val 3279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618554" y="2135553"/>
            <a:ext cx="2143760" cy="447675"/>
          </a:xfrm>
          <a:custGeom>
            <a:avLst/>
            <a:gdLst>
              <a:gd name="connsiteX0" fmla="*/ 2131060 w 2143760"/>
              <a:gd name="connsiteY0" fmla="*/ 12700 h 447675"/>
              <a:gd name="connsiteX1" fmla="*/ 2131060 w 2143760"/>
              <a:gd name="connsiteY1" fmla="*/ 223901 h 447675"/>
              <a:gd name="connsiteX2" fmla="*/ 12700 w 2143760"/>
              <a:gd name="connsiteY2" fmla="*/ 223901 h 447675"/>
              <a:gd name="connsiteX3" fmla="*/ 12700 w 2143760"/>
              <a:gd name="connsiteY3" fmla="*/ 434975 h 44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3760" h="447675">
                <a:moveTo>
                  <a:pt x="2131060" y="12700"/>
                </a:moveTo>
                <a:lnTo>
                  <a:pt x="2131060" y="223901"/>
                </a:lnTo>
                <a:lnTo>
                  <a:pt x="12700" y="223901"/>
                </a:lnTo>
                <a:lnTo>
                  <a:pt x="12700" y="4349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473903" y="3569002"/>
            <a:ext cx="1170051" cy="472947"/>
          </a:xfrm>
          <a:custGeom>
            <a:avLst/>
            <a:gdLst>
              <a:gd name="connsiteX0" fmla="*/ 1157351 w 1170051"/>
              <a:gd name="connsiteY0" fmla="*/ 12700 h 472947"/>
              <a:gd name="connsiteX1" fmla="*/ 1157351 w 1170051"/>
              <a:gd name="connsiteY1" fmla="*/ 236473 h 472947"/>
              <a:gd name="connsiteX2" fmla="*/ 12700 w 1170051"/>
              <a:gd name="connsiteY2" fmla="*/ 236473 h 472947"/>
              <a:gd name="connsiteX3" fmla="*/ 12700 w 1170051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70051" h="472947">
                <a:moveTo>
                  <a:pt x="1157351" y="12700"/>
                </a:moveTo>
                <a:lnTo>
                  <a:pt x="1157351" y="236473"/>
                </a:lnTo>
                <a:lnTo>
                  <a:pt x="12700" y="236473"/>
                </a:lnTo>
                <a:lnTo>
                  <a:pt x="12700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18554" y="3569002"/>
            <a:ext cx="1146048" cy="472947"/>
          </a:xfrm>
          <a:custGeom>
            <a:avLst/>
            <a:gdLst>
              <a:gd name="connsiteX0" fmla="*/ 12700 w 1146048"/>
              <a:gd name="connsiteY0" fmla="*/ 12700 h 472947"/>
              <a:gd name="connsiteX1" fmla="*/ 12700 w 1146048"/>
              <a:gd name="connsiteY1" fmla="*/ 236473 h 472947"/>
              <a:gd name="connsiteX2" fmla="*/ 1133348 w 1146048"/>
              <a:gd name="connsiteY2" fmla="*/ 236473 h 472947"/>
              <a:gd name="connsiteX3" fmla="*/ 1133348 w 1146048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6048" h="472947">
                <a:moveTo>
                  <a:pt x="12700" y="12700"/>
                </a:moveTo>
                <a:lnTo>
                  <a:pt x="12700" y="236473"/>
                </a:lnTo>
                <a:lnTo>
                  <a:pt x="1133348" y="236473"/>
                </a:lnTo>
                <a:lnTo>
                  <a:pt x="1133348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736914" y="2135553"/>
            <a:ext cx="2143760" cy="447675"/>
          </a:xfrm>
          <a:custGeom>
            <a:avLst/>
            <a:gdLst>
              <a:gd name="connsiteX0" fmla="*/ 12700 w 2143760"/>
              <a:gd name="connsiteY0" fmla="*/ 12700 h 447675"/>
              <a:gd name="connsiteX1" fmla="*/ 12700 w 2143760"/>
              <a:gd name="connsiteY1" fmla="*/ 223901 h 447675"/>
              <a:gd name="connsiteX2" fmla="*/ 2131060 w 2143760"/>
              <a:gd name="connsiteY2" fmla="*/ 223901 h 447675"/>
              <a:gd name="connsiteX3" fmla="*/ 2131060 w 2143760"/>
              <a:gd name="connsiteY3" fmla="*/ 434975 h 44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3760" h="447675">
                <a:moveTo>
                  <a:pt x="12700" y="12700"/>
                </a:moveTo>
                <a:lnTo>
                  <a:pt x="12700" y="223901"/>
                </a:lnTo>
                <a:lnTo>
                  <a:pt x="2131060" y="223901"/>
                </a:lnTo>
                <a:lnTo>
                  <a:pt x="2131060" y="4349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869500" y="3569002"/>
            <a:ext cx="1011174" cy="472947"/>
          </a:xfrm>
          <a:custGeom>
            <a:avLst/>
            <a:gdLst>
              <a:gd name="connsiteX0" fmla="*/ 998474 w 1011174"/>
              <a:gd name="connsiteY0" fmla="*/ 12700 h 472947"/>
              <a:gd name="connsiteX1" fmla="*/ 998474 w 1011174"/>
              <a:gd name="connsiteY1" fmla="*/ 236473 h 472947"/>
              <a:gd name="connsiteX2" fmla="*/ 12700 w 1011174"/>
              <a:gd name="connsiteY2" fmla="*/ 236473 h 472947"/>
              <a:gd name="connsiteX3" fmla="*/ 12700 w 1011174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11174" h="472947">
                <a:moveTo>
                  <a:pt x="998474" y="12700"/>
                </a:moveTo>
                <a:lnTo>
                  <a:pt x="998474" y="236473"/>
                </a:lnTo>
                <a:lnTo>
                  <a:pt x="12700" y="236473"/>
                </a:lnTo>
                <a:lnTo>
                  <a:pt x="12700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55274" y="3569002"/>
            <a:ext cx="1011301" cy="454914"/>
          </a:xfrm>
          <a:custGeom>
            <a:avLst/>
            <a:gdLst>
              <a:gd name="connsiteX0" fmla="*/ 12700 w 1011301"/>
              <a:gd name="connsiteY0" fmla="*/ 12700 h 454914"/>
              <a:gd name="connsiteX1" fmla="*/ 12700 w 1011301"/>
              <a:gd name="connsiteY1" fmla="*/ 227457 h 454914"/>
              <a:gd name="connsiteX2" fmla="*/ 998600 w 1011301"/>
              <a:gd name="connsiteY2" fmla="*/ 227457 h 454914"/>
              <a:gd name="connsiteX3" fmla="*/ 998600 w 1011301"/>
              <a:gd name="connsiteY3" fmla="*/ 442214 h 454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11301" h="454914">
                <a:moveTo>
                  <a:pt x="12700" y="12700"/>
                </a:moveTo>
                <a:lnTo>
                  <a:pt x="12700" y="227457"/>
                </a:lnTo>
                <a:lnTo>
                  <a:pt x="998600" y="227457"/>
                </a:lnTo>
                <a:lnTo>
                  <a:pt x="998600" y="442214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28006" y="1553766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875856" y="5154203"/>
            <a:ext cx="1828800" cy="954113"/>
          </a:xfrm>
          <a:custGeom>
            <a:avLst/>
            <a:gdLst>
              <a:gd name="connsiteX0" fmla="*/ 0 w 1828800"/>
              <a:gd name="connsiteY0" fmla="*/ 954113 h 954113"/>
              <a:gd name="connsiteX1" fmla="*/ 1828800 w 1828800"/>
              <a:gd name="connsiteY1" fmla="*/ 954113 h 954113"/>
              <a:gd name="connsiteX2" fmla="*/ 1828800 w 1828800"/>
              <a:gd name="connsiteY2" fmla="*/ 0 h 954113"/>
              <a:gd name="connsiteX3" fmla="*/ 0 w 1828800"/>
              <a:gd name="connsiteY3" fmla="*/ 0 h 954113"/>
              <a:gd name="connsiteX4" fmla="*/ 0 w 1828800"/>
              <a:gd name="connsiteY4" fmla="*/ 954113 h 954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954113">
                <a:moveTo>
                  <a:pt x="0" y="954113"/>
                </a:moveTo>
                <a:lnTo>
                  <a:pt x="1828800" y="954113"/>
                </a:lnTo>
                <a:lnTo>
                  <a:pt x="1828800" y="0"/>
                </a:lnTo>
                <a:lnTo>
                  <a:pt x="0" y="0"/>
                </a:lnTo>
                <a:lnTo>
                  <a:pt x="0" y="95411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863156" y="5141503"/>
            <a:ext cx="1854200" cy="979513"/>
          </a:xfrm>
          <a:custGeom>
            <a:avLst/>
            <a:gdLst>
              <a:gd name="connsiteX0" fmla="*/ 12700 w 1854200"/>
              <a:gd name="connsiteY0" fmla="*/ 966813 h 979513"/>
              <a:gd name="connsiteX1" fmla="*/ 1841500 w 1854200"/>
              <a:gd name="connsiteY1" fmla="*/ 966813 h 979513"/>
              <a:gd name="connsiteX2" fmla="*/ 1841500 w 1854200"/>
              <a:gd name="connsiteY2" fmla="*/ 12700 h 979513"/>
              <a:gd name="connsiteX3" fmla="*/ 12700 w 1854200"/>
              <a:gd name="connsiteY3" fmla="*/ 12700 h 979513"/>
              <a:gd name="connsiteX4" fmla="*/ 12700 w 1854200"/>
              <a:gd name="connsiteY4" fmla="*/ 966813 h 979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979513">
                <a:moveTo>
                  <a:pt x="12700" y="966813"/>
                </a:moveTo>
                <a:lnTo>
                  <a:pt x="1841500" y="966813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96681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89856" y="5154216"/>
            <a:ext cx="1828800" cy="523214"/>
          </a:xfrm>
          <a:custGeom>
            <a:avLst/>
            <a:gdLst>
              <a:gd name="connsiteX0" fmla="*/ 0 w 1828800"/>
              <a:gd name="connsiteY0" fmla="*/ 523214 h 523214"/>
              <a:gd name="connsiteX1" fmla="*/ 1828800 w 1828800"/>
              <a:gd name="connsiteY1" fmla="*/ 523214 h 523214"/>
              <a:gd name="connsiteX2" fmla="*/ 1828800 w 1828800"/>
              <a:gd name="connsiteY2" fmla="*/ 0 h 523214"/>
              <a:gd name="connsiteX3" fmla="*/ 0 w 1828800"/>
              <a:gd name="connsiteY3" fmla="*/ 0 h 523214"/>
              <a:gd name="connsiteX4" fmla="*/ 0 w 1828800"/>
              <a:gd name="connsiteY4" fmla="*/ 523214 h 52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523214">
                <a:moveTo>
                  <a:pt x="0" y="523214"/>
                </a:moveTo>
                <a:lnTo>
                  <a:pt x="1828800" y="523214"/>
                </a:lnTo>
                <a:lnTo>
                  <a:pt x="1828800" y="0"/>
                </a:lnTo>
                <a:lnTo>
                  <a:pt x="0" y="0"/>
                </a:lnTo>
                <a:lnTo>
                  <a:pt x="0" y="52321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77156" y="5141516"/>
            <a:ext cx="1854200" cy="548614"/>
          </a:xfrm>
          <a:custGeom>
            <a:avLst/>
            <a:gdLst>
              <a:gd name="connsiteX0" fmla="*/ 12700 w 1854200"/>
              <a:gd name="connsiteY0" fmla="*/ 535914 h 548614"/>
              <a:gd name="connsiteX1" fmla="*/ 1841500 w 1854200"/>
              <a:gd name="connsiteY1" fmla="*/ 535914 h 548614"/>
              <a:gd name="connsiteX2" fmla="*/ 1841500 w 1854200"/>
              <a:gd name="connsiteY2" fmla="*/ 12700 h 548614"/>
              <a:gd name="connsiteX3" fmla="*/ 12700 w 1854200"/>
              <a:gd name="connsiteY3" fmla="*/ 12700 h 548614"/>
              <a:gd name="connsiteX4" fmla="*/ 12700 w 1854200"/>
              <a:gd name="connsiteY4" fmla="*/ 535914 h 548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548614">
                <a:moveTo>
                  <a:pt x="12700" y="535914"/>
                </a:moveTo>
                <a:lnTo>
                  <a:pt x="1841500" y="535914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535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009456" y="5153073"/>
            <a:ext cx="1828800" cy="954112"/>
          </a:xfrm>
          <a:custGeom>
            <a:avLst/>
            <a:gdLst>
              <a:gd name="connsiteX0" fmla="*/ 0 w 1828800"/>
              <a:gd name="connsiteY0" fmla="*/ 954112 h 954112"/>
              <a:gd name="connsiteX1" fmla="*/ 1828800 w 1828800"/>
              <a:gd name="connsiteY1" fmla="*/ 954112 h 954112"/>
              <a:gd name="connsiteX2" fmla="*/ 1828800 w 1828800"/>
              <a:gd name="connsiteY2" fmla="*/ 0 h 954112"/>
              <a:gd name="connsiteX3" fmla="*/ 0 w 1828800"/>
              <a:gd name="connsiteY3" fmla="*/ 0 h 954112"/>
              <a:gd name="connsiteX4" fmla="*/ 0 w 1828800"/>
              <a:gd name="connsiteY4" fmla="*/ 954112 h 954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954112">
                <a:moveTo>
                  <a:pt x="0" y="954112"/>
                </a:moveTo>
                <a:lnTo>
                  <a:pt x="1828800" y="954112"/>
                </a:lnTo>
                <a:lnTo>
                  <a:pt x="1828800" y="0"/>
                </a:lnTo>
                <a:lnTo>
                  <a:pt x="0" y="0"/>
                </a:lnTo>
                <a:lnTo>
                  <a:pt x="0" y="95411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996756" y="5140373"/>
            <a:ext cx="1854200" cy="979512"/>
          </a:xfrm>
          <a:custGeom>
            <a:avLst/>
            <a:gdLst>
              <a:gd name="connsiteX0" fmla="*/ 12700 w 1854200"/>
              <a:gd name="connsiteY0" fmla="*/ 966812 h 979512"/>
              <a:gd name="connsiteX1" fmla="*/ 1841500 w 1854200"/>
              <a:gd name="connsiteY1" fmla="*/ 966812 h 979512"/>
              <a:gd name="connsiteX2" fmla="*/ 1841500 w 1854200"/>
              <a:gd name="connsiteY2" fmla="*/ 12700 h 979512"/>
              <a:gd name="connsiteX3" fmla="*/ 12700 w 1854200"/>
              <a:gd name="connsiteY3" fmla="*/ 12700 h 979512"/>
              <a:gd name="connsiteX4" fmla="*/ 12700 w 1854200"/>
              <a:gd name="connsiteY4" fmla="*/ 966812 h 9795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979512">
                <a:moveTo>
                  <a:pt x="12700" y="966812"/>
                </a:moveTo>
                <a:lnTo>
                  <a:pt x="1841500" y="966812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9668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914456" y="5154165"/>
            <a:ext cx="1828800" cy="307771"/>
          </a:xfrm>
          <a:custGeom>
            <a:avLst/>
            <a:gdLst>
              <a:gd name="connsiteX0" fmla="*/ 0 w 1828800"/>
              <a:gd name="connsiteY0" fmla="*/ 307771 h 307771"/>
              <a:gd name="connsiteX1" fmla="*/ 1828800 w 1828800"/>
              <a:gd name="connsiteY1" fmla="*/ 307771 h 307771"/>
              <a:gd name="connsiteX2" fmla="*/ 1828800 w 1828800"/>
              <a:gd name="connsiteY2" fmla="*/ 0 h 307771"/>
              <a:gd name="connsiteX3" fmla="*/ 0 w 1828800"/>
              <a:gd name="connsiteY3" fmla="*/ 0 h 307771"/>
              <a:gd name="connsiteX4" fmla="*/ 0 w 1828800"/>
              <a:gd name="connsiteY4" fmla="*/ 307771 h 307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307771">
                <a:moveTo>
                  <a:pt x="0" y="307771"/>
                </a:moveTo>
                <a:lnTo>
                  <a:pt x="1828800" y="307771"/>
                </a:lnTo>
                <a:lnTo>
                  <a:pt x="1828800" y="0"/>
                </a:lnTo>
                <a:lnTo>
                  <a:pt x="0" y="0"/>
                </a:lnTo>
                <a:lnTo>
                  <a:pt x="0" y="3077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01756" y="5141465"/>
            <a:ext cx="1854200" cy="333171"/>
          </a:xfrm>
          <a:custGeom>
            <a:avLst/>
            <a:gdLst>
              <a:gd name="connsiteX0" fmla="*/ 12700 w 1854200"/>
              <a:gd name="connsiteY0" fmla="*/ 320471 h 333171"/>
              <a:gd name="connsiteX1" fmla="*/ 1841500 w 1854200"/>
              <a:gd name="connsiteY1" fmla="*/ 320471 h 333171"/>
              <a:gd name="connsiteX2" fmla="*/ 1841500 w 1854200"/>
              <a:gd name="connsiteY2" fmla="*/ 12700 h 333171"/>
              <a:gd name="connsiteX3" fmla="*/ 12700 w 1854200"/>
              <a:gd name="connsiteY3" fmla="*/ 12700 h 333171"/>
              <a:gd name="connsiteX4" fmla="*/ 12700 w 1854200"/>
              <a:gd name="connsiteY4" fmla="*/ 320471 h 333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333171">
                <a:moveTo>
                  <a:pt x="12700" y="320471"/>
                </a:moveTo>
                <a:lnTo>
                  <a:pt x="1841500" y="320471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32047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9634" r="244"/>
          <a:stretch/>
        </p:blipFill>
        <p:spPr bwMode="auto">
          <a:xfrm>
            <a:off x="187567" y="-99392"/>
            <a:ext cx="8939126" cy="68474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56501" y="2723083"/>
            <a:ext cx="1749711" cy="7122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↑</a:t>
            </a:r>
            <a:r>
              <a:rPr lang="en-US" altLang="zh-CN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[Na+]</a:t>
            </a:r>
          </a:p>
          <a:p>
            <a:pPr algn="ctr">
              <a:lnSpc>
                <a:spcPts val="1000"/>
              </a:lnSpc>
            </a:pPr>
            <a:endParaRPr lang="en-US" altLang="zh-CN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2000"/>
              </a:lnSpc>
              <a:tabLst>
                <a:tab pos="469900" algn="l"/>
              </a:tabLst>
            </a:pP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“Hypernatremia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”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203089" y="2733592"/>
            <a:ext cx="1657250" cy="7122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4318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↓</a:t>
            </a:r>
            <a:r>
              <a:rPr lang="en-US" altLang="zh-CN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[Na+]</a:t>
            </a:r>
          </a:p>
          <a:p>
            <a:pPr algn="ctr">
              <a:lnSpc>
                <a:spcPts val="1000"/>
              </a:lnSpc>
            </a:pPr>
            <a:endParaRPr lang="en-US" altLang="zh-CN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2000"/>
              </a:lnSpc>
              <a:tabLst>
                <a:tab pos="431800" algn="l"/>
              </a:tabLst>
            </a:pPr>
            <a:r>
              <a:rPr lang="en-US" altLang="zh-CN" sz="24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“Hyponatremia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”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909838" y="4157465"/>
            <a:ext cx="1678921" cy="25167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  <a:p>
            <a:pPr algn="ctr">
              <a:lnSpc>
                <a:spcPts val="22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				</a:t>
            </a:r>
            <a:r>
              <a:rPr lang="en-US" altLang="zh-CN" sz="20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7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	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deficiency</a:t>
            </a:r>
          </a:p>
          <a:p>
            <a:pPr algn="ctr"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</a:p>
          <a:p>
            <a:pPr algn="ctr"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(excessive</a:t>
            </a:r>
          </a:p>
          <a:p>
            <a:pPr algn="ctr"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				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sweating)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	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Hypernatremia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 algn="ctr">
              <a:lnSpc>
                <a:spcPts val="19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/>
              <a:t>					</a:t>
            </a:r>
            <a:r>
              <a:rPr lang="en-US" altLang="zh-CN" sz="1598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60887" y="4196781"/>
            <a:ext cx="1435265" cy="25295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Na+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 algn="ctr">
              <a:lnSpc>
                <a:spcPts val="22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/>
              <a:t>			</a:t>
            </a:r>
            <a:r>
              <a:rPr lang="en-US" altLang="zh-CN" sz="20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7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aldosterone</a:t>
            </a:r>
          </a:p>
          <a:p>
            <a:pPr algn="ctr">
              <a:lnSpc>
                <a:spcPts val="16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/>
              <a:t>	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hormone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9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Hypernatremia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 algn="ctr">
              <a:lnSpc>
                <a:spcPts val="19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/>
              <a:t>	</a:t>
            </a:r>
            <a:r>
              <a:rPr lang="en-US" altLang="zh-CN" sz="1598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overhydration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147277" y="4177572"/>
            <a:ext cx="15875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		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Na+</a:t>
            </a:r>
          </a:p>
          <a:p>
            <a:pPr>
              <a:lnSpc>
                <a:spcPts val="22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			</a:t>
            </a:r>
            <a:r>
              <a:rPr lang="en-US" altLang="zh-CN" sz="20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Decreasealdosterone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			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secretion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Overuse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diuretics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Vomiting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diarrhea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	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Hyponatremia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>
              <a:lnSpc>
                <a:spcPts val="19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/>
              <a:t>					</a:t>
            </a:r>
            <a:r>
              <a:rPr lang="en-US" altLang="zh-CN" sz="1598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396774" y="4201210"/>
            <a:ext cx="1486689" cy="2546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0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/>
              <a:t>				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Excess</a:t>
            </a:r>
          </a:p>
          <a:p>
            <a:pPr algn="ctr">
              <a:lnSpc>
                <a:spcPts val="22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8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(SIADH)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6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 err="1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Hyponatremia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 algn="ctr">
              <a:lnSpc>
                <a:spcPts val="19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/>
              <a:t>			</a:t>
            </a:r>
            <a:r>
              <a:rPr lang="en-US" altLang="zh-CN" sz="1598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overhydration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3363660" y="1655153"/>
            <a:ext cx="4251988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  <a:tabLst>
                <a:tab pos="1282700" algn="l"/>
                <a:tab pos="1295400" algn="l"/>
                <a:tab pos="1866900" algn="l"/>
              </a:tabLst>
            </a:pP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			</a:t>
            </a:r>
            <a:r>
              <a:rPr lang="en-US" altLang="zh-CN" sz="20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Plasma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Na+</a:t>
            </a:r>
            <a:r>
              <a:rPr lang="en-US" altLang="zh-CN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concentration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927677" y="459336"/>
            <a:ext cx="705622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Clinical abnormalities of fluid volume</a:t>
            </a:r>
          </a:p>
          <a:p>
            <a:pPr marL="0" algn="ctr" defTabSz="914400" rtl="0" eaLnBrk="1" latinLnBrk="0" hangingPunct="1"/>
            <a:r>
              <a:rPr 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 regulation hypo- &amp; hypernatremia</a:t>
            </a:r>
            <a:endParaRPr lang="ar-SA" sz="28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49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931CDD2-85F0-4E94-80DD-DE471157C2D1}"/>
              </a:ext>
            </a:extLst>
          </p:cNvPr>
          <p:cNvSpPr txBox="1">
            <a:spLocks/>
          </p:cNvSpPr>
          <p:nvPr/>
        </p:nvSpPr>
        <p:spPr bwMode="auto">
          <a:xfrm>
            <a:off x="440420" y="188640"/>
            <a:ext cx="8435975" cy="658465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Regulation of fluids and electrolytes:</a:t>
            </a:r>
            <a:endParaRPr lang="fr-CA" altLang="en-US" sz="28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E66AB-F64E-4ED3-B988-9852CA14439E}"/>
              </a:ext>
            </a:extLst>
          </p:cNvPr>
          <p:cNvSpPr txBox="1">
            <a:spLocks/>
          </p:cNvSpPr>
          <p:nvPr/>
        </p:nvSpPr>
        <p:spPr bwMode="auto">
          <a:xfrm>
            <a:off x="463087" y="924236"/>
            <a:ext cx="8435975" cy="2290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Homeostatic mechanisms respond to changes in ECF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No receptors directly monitor fluid or electrolyte balance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Respond to changes in plasma volume or osmotic concentrations.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All water moves passively in response to osmotic gradients.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 content of water or electrolytes rises if intake exceeds outflow.</a:t>
            </a:r>
          </a:p>
          <a:p>
            <a:pPr eaLnBrk="1" hangingPunct="1">
              <a:lnSpc>
                <a:spcPct val="90000"/>
              </a:lnSpc>
            </a:pPr>
            <a:endParaRPr lang="fr-CA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C043F4-791A-44D5-A51B-CDEB01B1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BC1287-866B-4DAD-85D7-1D5A13091285}" type="slidenum">
              <a:rPr lang="fr-CA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fr-CA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ABAED6-AB58-4C01-8D84-F4E274A001CE}"/>
              </a:ext>
            </a:extLst>
          </p:cNvPr>
          <p:cNvSpPr txBox="1">
            <a:spLocks/>
          </p:cNvSpPr>
          <p:nvPr/>
        </p:nvSpPr>
        <p:spPr bwMode="auto">
          <a:xfrm>
            <a:off x="455811" y="3356992"/>
            <a:ext cx="8435974" cy="576935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Primary regulatory hormones:</a:t>
            </a:r>
            <a:endParaRPr lang="fr-CA" altLang="en-US" sz="28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8C745E2-20F5-4007-864A-D8AFC37ADE67}"/>
              </a:ext>
            </a:extLst>
          </p:cNvPr>
          <p:cNvSpPr txBox="1">
            <a:spLocks/>
          </p:cNvSpPr>
          <p:nvPr/>
        </p:nvSpPr>
        <p:spPr bwMode="auto">
          <a:xfrm>
            <a:off x="432010" y="3991122"/>
            <a:ext cx="8459775" cy="2768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Antidiuretic hormone (ADH):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Stimulates water conservation and the thirst center.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Regulates the concentration of body fluid.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Aldosterone: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Controls Na</a:t>
            </a:r>
            <a:r>
              <a:rPr lang="en-US" altLang="en-US" sz="1800" baseline="30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+</a:t>
            </a: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absorption and K</a:t>
            </a:r>
            <a:r>
              <a:rPr lang="en-US" altLang="en-US" sz="1800" baseline="30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+</a:t>
            </a: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loss by kidney.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Regulates the volume of body fluid compartment .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Natriuretic peptides:</a:t>
            </a:r>
          </a:p>
          <a:p>
            <a:pPr lvl="1" eaLnBrk="1" hangingPunct="1">
              <a:buClr>
                <a:srgbClr val="CC351C"/>
              </a:buClr>
              <a:buSzPct val="125000"/>
            </a:pPr>
            <a:r>
              <a:rPr lang="en-US" altLang="en-US" sz="18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Reduce thirst and block the release of ADH and aldosterone </a:t>
            </a:r>
            <a:r>
              <a:rPr lang="en-US" altLang="en-US" sz="1800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fr-CA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756E466-F51F-4AE6-856B-1B62A7FA619F}"/>
              </a:ext>
            </a:extLst>
          </p:cNvPr>
          <p:cNvSpPr txBox="1">
            <a:spLocks/>
          </p:cNvSpPr>
          <p:nvPr/>
        </p:nvSpPr>
        <p:spPr bwMode="auto">
          <a:xfrm>
            <a:off x="10872985" y="6508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r" defTabSz="914400" rtl="1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90AF8F8D-3593-4F12-9F84-8DD2ABF7B59F}" type="slidenum">
              <a:rPr lang="fr-CA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fr-CA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6B5B4E6-9EAB-430B-A1A0-7D8CAA2F0698}"/>
              </a:ext>
            </a:extLst>
          </p:cNvPr>
          <p:cNvSpPr txBox="1">
            <a:spLocks/>
          </p:cNvSpPr>
          <p:nvPr/>
        </p:nvSpPr>
        <p:spPr bwMode="auto">
          <a:xfrm>
            <a:off x="446990" y="212377"/>
            <a:ext cx="3962400" cy="733326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latin typeface="American Typewriter" charset="0"/>
                <a:ea typeface="American Typewriter" charset="0"/>
                <a:cs typeface="American Typewriter" charset="0"/>
              </a:rPr>
              <a:t>Sodium balance:</a:t>
            </a:r>
            <a:endParaRPr lang="fr-CA" altLang="en-US" sz="32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EF08AFD-8512-493D-88A0-9D129FE2DE56}"/>
              </a:ext>
            </a:extLst>
          </p:cNvPr>
          <p:cNvSpPr txBox="1">
            <a:spLocks/>
          </p:cNvSpPr>
          <p:nvPr/>
        </p:nvSpPr>
        <p:spPr bwMode="auto">
          <a:xfrm>
            <a:off x="446990" y="1039213"/>
            <a:ext cx="3962400" cy="551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Rate of sodium uptake across digestive tract directly proportional to dietary intake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Sodium losses occur through urine and perspiration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Shifts in sodium balance result in expansion or contraction of ECF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Large variations corrected by homeostatic mechanisms</a:t>
            </a:r>
          </a:p>
          <a:p>
            <a:pPr lvl="2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Too low, ADH / aldosterone secreted</a:t>
            </a:r>
          </a:p>
          <a:p>
            <a:pPr lvl="2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Too high, ANP secreted</a:t>
            </a:r>
          </a:p>
          <a:p>
            <a:pPr eaLnBrk="1" hangingPunct="1">
              <a:lnSpc>
                <a:spcPct val="90000"/>
              </a:lnSpc>
            </a:pPr>
            <a:endParaRPr lang="fr-CA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7BBE2B3-74EF-4A80-A7A7-E08977761162}"/>
              </a:ext>
            </a:extLst>
          </p:cNvPr>
          <p:cNvSpPr txBox="1">
            <a:spLocks/>
          </p:cNvSpPr>
          <p:nvPr/>
        </p:nvSpPr>
        <p:spPr bwMode="auto">
          <a:xfrm>
            <a:off x="4860032" y="188640"/>
            <a:ext cx="3962400" cy="733326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American Typewriter" charset="0"/>
                <a:ea typeface="American Typewriter" charset="0"/>
                <a:cs typeface="American Typewriter" charset="0"/>
              </a:rPr>
              <a:t>Potassium balance:</a:t>
            </a:r>
            <a:endParaRPr lang="fr-CA" altLang="en-US" sz="28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C0887FC-E873-4A4D-A698-6EB0D307981B}"/>
              </a:ext>
            </a:extLst>
          </p:cNvPr>
          <p:cNvSpPr txBox="1">
            <a:spLocks/>
          </p:cNvSpPr>
          <p:nvPr/>
        </p:nvSpPr>
        <p:spPr bwMode="auto">
          <a:xfrm>
            <a:off x="4860032" y="1039213"/>
            <a:ext cx="3962400" cy="551477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Potassium ion concentrations in ECF are low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Not as closely regulated as sodium 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Potassium ion excretion increases as </a:t>
            </a:r>
          </a:p>
          <a:p>
            <a:pPr lvl="2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ECF concentrations rise</a:t>
            </a:r>
          </a:p>
          <a:p>
            <a:pPr lvl="2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Aldosterone secreted</a:t>
            </a:r>
          </a:p>
          <a:p>
            <a:pPr lvl="2" eaLnBrk="1" hangingPunct="1">
              <a:buClr>
                <a:srgbClr val="CC351C"/>
              </a:buClr>
              <a:buSzPct val="125000"/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 rises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0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Potassium retention occurs when pH falls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CA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71601" y="1154935"/>
            <a:ext cx="5954396" cy="5082377"/>
          </a:xfrm>
          <a:custGeom>
            <a:avLst/>
            <a:gdLst>
              <a:gd name="connsiteX0" fmla="*/ 6350 w 5275453"/>
              <a:gd name="connsiteY0" fmla="*/ 5245735 h 5252085"/>
              <a:gd name="connsiteX1" fmla="*/ 5269103 w 5275453"/>
              <a:gd name="connsiteY1" fmla="*/ 5245735 h 5252085"/>
              <a:gd name="connsiteX2" fmla="*/ 5269103 w 5275453"/>
              <a:gd name="connsiteY2" fmla="*/ 6350 h 5252085"/>
              <a:gd name="connsiteX3" fmla="*/ 6350 w 5275453"/>
              <a:gd name="connsiteY3" fmla="*/ 6350 h 5252085"/>
              <a:gd name="connsiteX4" fmla="*/ 6350 w 5275453"/>
              <a:gd name="connsiteY4" fmla="*/ 5245735 h 5252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75453" h="5252085">
                <a:moveTo>
                  <a:pt x="6350" y="5245735"/>
                </a:moveTo>
                <a:lnTo>
                  <a:pt x="5269103" y="5245735"/>
                </a:lnTo>
                <a:lnTo>
                  <a:pt x="5269103" y="6350"/>
                </a:lnTo>
                <a:lnTo>
                  <a:pt x="6350" y="6350"/>
                </a:lnTo>
                <a:lnTo>
                  <a:pt x="6350" y="52457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7308342" y="2553068"/>
            <a:ext cx="633971" cy="369328"/>
          </a:xfrm>
          <a:custGeom>
            <a:avLst/>
            <a:gdLst>
              <a:gd name="connsiteX0" fmla="*/ 0 w 633971"/>
              <a:gd name="connsiteY0" fmla="*/ 369328 h 369328"/>
              <a:gd name="connsiteX1" fmla="*/ 633971 w 633971"/>
              <a:gd name="connsiteY1" fmla="*/ 369328 h 369328"/>
              <a:gd name="connsiteX2" fmla="*/ 633971 w 633971"/>
              <a:gd name="connsiteY2" fmla="*/ 0 h 369328"/>
              <a:gd name="connsiteX3" fmla="*/ 0 w 633971"/>
              <a:gd name="connsiteY3" fmla="*/ 0 h 369328"/>
              <a:gd name="connsiteX4" fmla="*/ 0 w 633971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3971" h="369328">
                <a:moveTo>
                  <a:pt x="0" y="369328"/>
                </a:moveTo>
                <a:lnTo>
                  <a:pt x="633971" y="369328"/>
                </a:lnTo>
                <a:lnTo>
                  <a:pt x="633971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382891" y="2973476"/>
            <a:ext cx="573455" cy="430885"/>
          </a:xfrm>
          <a:custGeom>
            <a:avLst/>
            <a:gdLst>
              <a:gd name="connsiteX0" fmla="*/ 0 w 573455"/>
              <a:gd name="connsiteY0" fmla="*/ 430885 h 430885"/>
              <a:gd name="connsiteX1" fmla="*/ 573455 w 573455"/>
              <a:gd name="connsiteY1" fmla="*/ 430885 h 430885"/>
              <a:gd name="connsiteX2" fmla="*/ 573455 w 573455"/>
              <a:gd name="connsiteY2" fmla="*/ 0 h 430885"/>
              <a:gd name="connsiteX3" fmla="*/ 0 w 573455"/>
              <a:gd name="connsiteY3" fmla="*/ 0 h 430885"/>
              <a:gd name="connsiteX4" fmla="*/ 0 w 573455"/>
              <a:gd name="connsiteY4" fmla="*/ 430885 h 430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3455" h="430885">
                <a:moveTo>
                  <a:pt x="0" y="430885"/>
                </a:moveTo>
                <a:lnTo>
                  <a:pt x="573455" y="430885"/>
                </a:lnTo>
                <a:lnTo>
                  <a:pt x="573455" y="0"/>
                </a:lnTo>
                <a:lnTo>
                  <a:pt x="0" y="0"/>
                </a:lnTo>
                <a:lnTo>
                  <a:pt x="0" y="430885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325" y="1109853"/>
            <a:ext cx="1968500" cy="535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74338" y="2328182"/>
            <a:ext cx="4231799" cy="9129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359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fluids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+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dissolved</a:t>
            </a:r>
          </a:p>
          <a:p>
            <a:pPr algn="l"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solutes.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42530" y="3817316"/>
            <a:ext cx="1027525" cy="4143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Solutes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669618" y="2451982"/>
            <a:ext cx="533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2400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60%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68840" y="280586"/>
            <a:ext cx="7203895" cy="1969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342900" algn="l"/>
                <a:tab pos="812800" algn="l"/>
              </a:tabLst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zh-CN" sz="4404" b="1" dirty="0">
                <a:latin typeface="American Typewriter" charset="0"/>
                <a:ea typeface="American Typewriter" charset="0"/>
                <a:cs typeface="American Typewriter" charset="0"/>
              </a:rPr>
              <a:t>Body Fluid Content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4300"/>
              </a:lnSpc>
              <a:tabLst>
                <a:tab pos="342900" algn="l"/>
                <a:tab pos="812800" algn="l"/>
              </a:tabLst>
            </a:pPr>
            <a:r>
              <a:rPr lang="en-US" altLang="zh-CN" sz="3359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fluids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≈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60%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(50-70%)</a:t>
            </a:r>
          </a:p>
          <a:p>
            <a:pPr algn="l">
              <a:lnSpc>
                <a:spcPts val="3000"/>
              </a:lnSpc>
              <a:tabLst>
                <a:tab pos="342900" algn="l"/>
                <a:tab pos="812800" algn="l"/>
              </a:tabLst>
            </a:pP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weight</a:t>
            </a:r>
            <a:r>
              <a:rPr lang="en-US" altLang="zh-CN" sz="2796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(TBW).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48632" y="3341483"/>
            <a:ext cx="1657505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400"/>
              </a:lnSpc>
              <a:tabLst/>
            </a:pPr>
            <a:r>
              <a:rPr lang="en-US" altLang="zh-CN" sz="2402" b="1" i="1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Electrolytes</a:t>
            </a:r>
          </a:p>
          <a:p>
            <a:pPr algn="l"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(Na+,</a:t>
            </a:r>
            <a:r>
              <a:rPr lang="en-US" altLang="zh-CN" sz="1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K+,</a:t>
            </a:r>
            <a:r>
              <a:rPr lang="en-US" altLang="zh-CN" sz="1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Cl-,</a:t>
            </a:r>
            <a:r>
              <a:rPr lang="en-US" altLang="zh-CN" sz="1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HCO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3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-</a:t>
            </a:r>
          </a:p>
          <a:p>
            <a:pPr algn="l"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,</a:t>
            </a:r>
            <a:r>
              <a:rPr lang="en-US" altLang="zh-CN" sz="1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Mg+2,</a:t>
            </a:r>
            <a:r>
              <a:rPr lang="en-US" altLang="zh-CN" sz="1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Ca+2)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576111" y="4137659"/>
            <a:ext cx="208823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400"/>
              </a:lnSpc>
              <a:tabLst>
                <a:tab pos="2374900" algn="l"/>
                <a:tab pos="3251200" algn="l"/>
              </a:tabLst>
            </a:pPr>
            <a:r>
              <a:rPr lang="en-US" altLang="zh-CN" sz="2400" b="1" i="1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Non-electrolytes</a:t>
            </a:r>
          </a:p>
          <a:p>
            <a:pPr algn="l">
              <a:lnSpc>
                <a:spcPts val="2100"/>
              </a:lnSpc>
              <a:tabLst>
                <a:tab pos="2374900" algn="l"/>
                <a:tab pos="3251200" algn="l"/>
              </a:tabLst>
            </a:pP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(glucose,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urea,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creatinine)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492700" y="5459373"/>
            <a:ext cx="4511864" cy="1426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800"/>
              </a:lnSpc>
              <a:tabLst>
                <a:tab pos="2374900" algn="l"/>
                <a:tab pos="3251200" algn="l"/>
              </a:tabLst>
            </a:pPr>
            <a:r>
              <a:rPr lang="en-US" altLang="zh-CN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body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≈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60%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TBW.</a:t>
            </a:r>
          </a:p>
          <a:p>
            <a:pPr algn="ctr">
              <a:lnSpc>
                <a:spcPts val="1000"/>
              </a:lnSpc>
            </a:pPr>
            <a:endParaRPr lang="en-US" altLang="zh-CN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1000"/>
              </a:lnSpc>
            </a:pPr>
            <a:endParaRPr lang="en-US" altLang="zh-CN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1000"/>
              </a:lnSpc>
            </a:pPr>
            <a:endParaRPr lang="en-US" altLang="zh-CN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1800"/>
              </a:lnSpc>
              <a:tabLst>
                <a:tab pos="2374900" algn="l"/>
                <a:tab pos="3251200" algn="l"/>
              </a:tabLst>
            </a:pPr>
            <a:r>
              <a:rPr lang="en-US" altLang="zh-CN" dirty="0">
                <a:latin typeface="Abadi MT Condensed Light" charset="0"/>
                <a:ea typeface="Abadi MT Condensed Light" charset="0"/>
                <a:cs typeface="Abadi MT Condensed Light" charset="0"/>
              </a:rPr>
              <a:t>		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(Guyton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and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Hall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Textbook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of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Medical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Physiology.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13</a:t>
            </a:r>
            <a:r>
              <a:rPr lang="en-US" altLang="zh-CN" sz="8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ed.</a:t>
            </a:r>
            <a:r>
              <a:rPr lang="en-US" altLang="zh-CN" sz="12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Ch-25</a:t>
            </a:r>
            <a:r>
              <a:rPr lang="en-US" altLang="zh-CN" sz="1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هذي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السلايد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من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البنات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69283" y="3573016"/>
            <a:ext cx="60682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9283" y="4137659"/>
            <a:ext cx="606828" cy="22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13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189E3E-0ECA-4DE2-AF81-D77ACA3886FB}"/>
              </a:ext>
            </a:extLst>
          </p:cNvPr>
          <p:cNvSpPr/>
          <p:nvPr/>
        </p:nvSpPr>
        <p:spPr>
          <a:xfrm>
            <a:off x="899592" y="548680"/>
            <a:ext cx="3384376" cy="64807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Calcium balance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8006E-E6D0-4B57-A8B6-0125ACBCB04F}"/>
              </a:ext>
            </a:extLst>
          </p:cNvPr>
          <p:cNvSpPr/>
          <p:nvPr/>
        </p:nvSpPr>
        <p:spPr>
          <a:xfrm>
            <a:off x="899592" y="3442897"/>
            <a:ext cx="3384376" cy="64807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Phosphate balance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4126C-9E9A-48C6-AE5E-A5D8CEA13826}"/>
              </a:ext>
            </a:extLst>
          </p:cNvPr>
          <p:cNvSpPr/>
          <p:nvPr/>
        </p:nvSpPr>
        <p:spPr>
          <a:xfrm>
            <a:off x="4861012" y="3442897"/>
            <a:ext cx="3384376" cy="64807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Chloride balance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D7442-8149-45EF-9C71-F1E20FC19473}"/>
              </a:ext>
            </a:extLst>
          </p:cNvPr>
          <p:cNvSpPr/>
          <p:nvPr/>
        </p:nvSpPr>
        <p:spPr>
          <a:xfrm>
            <a:off x="4861012" y="529444"/>
            <a:ext cx="3384376" cy="64807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Magnesium balance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1A133-C263-4FEC-B971-2F00F149E424}"/>
              </a:ext>
            </a:extLst>
          </p:cNvPr>
          <p:cNvSpPr/>
          <p:nvPr/>
        </p:nvSpPr>
        <p:spPr>
          <a:xfrm>
            <a:off x="899592" y="1196752"/>
            <a:ext cx="338437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Bone reserves, absorption in the digestive tract, and loss at kidneys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D729C-2A6E-446A-9C1D-EEAE5A2EE182}"/>
              </a:ext>
            </a:extLst>
          </p:cNvPr>
          <p:cNvSpPr/>
          <p:nvPr/>
        </p:nvSpPr>
        <p:spPr>
          <a:xfrm>
            <a:off x="899592" y="4077072"/>
            <a:ext cx="338437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Absorbed by the PCT in response to calcitriol 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66E4F-CAC0-4EEA-880D-3E019251F9BE}"/>
              </a:ext>
            </a:extLst>
          </p:cNvPr>
          <p:cNvSpPr/>
          <p:nvPr/>
        </p:nvSpPr>
        <p:spPr>
          <a:xfrm>
            <a:off x="4860032" y="4077072"/>
            <a:ext cx="338437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Absorbed at digestive tract to balance losses in urine and sweat 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6DEC3-4B8E-4C51-A052-1406C24D8D12}"/>
              </a:ext>
            </a:extLst>
          </p:cNvPr>
          <p:cNvSpPr/>
          <p:nvPr/>
        </p:nvSpPr>
        <p:spPr>
          <a:xfrm>
            <a:off x="4860032" y="1196752"/>
            <a:ext cx="338437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rgbClr val="0070C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Absorbed by the PCT to keep pace with urinary losses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5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6249" y="0"/>
            <a:ext cx="8166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9407" y="188640"/>
            <a:ext cx="7297895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52400" algn="l"/>
              </a:tabLst>
            </a:pPr>
            <a:r>
              <a:rPr lang="en-US" altLang="zh-CN" sz="3204" b="1" dirty="0">
                <a:latin typeface="American Typewriter" charset="0"/>
                <a:ea typeface="American Typewriter" charset="0"/>
                <a:cs typeface="American Typewriter" charset="0"/>
              </a:rPr>
              <a:t>What are the feedback mechanisms</a:t>
            </a:r>
          </a:p>
          <a:p>
            <a:pPr>
              <a:lnSpc>
                <a:spcPts val="3800"/>
              </a:lnSpc>
              <a:tabLst>
                <a:tab pos="152400" algn="l"/>
              </a:tabLst>
            </a:pPr>
            <a:r>
              <a:rPr lang="en-US" altLang="zh-CN" b="1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zh-CN" sz="3206" b="1" dirty="0">
                <a:latin typeface="American Typewriter" charset="0"/>
                <a:ea typeface="American Typewriter" charset="0"/>
                <a:cs typeface="American Typewriter" charset="0"/>
              </a:rPr>
              <a:t>operating in fluid balance control?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2C0AC5-73E2-473C-9B12-B703491CD213}"/>
              </a:ext>
            </a:extLst>
          </p:cNvPr>
          <p:cNvSpPr/>
          <p:nvPr/>
        </p:nvSpPr>
        <p:spPr>
          <a:xfrm>
            <a:off x="-1490463" y="-953"/>
            <a:ext cx="1885999" cy="688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84961" y="117492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3920" t="16775" r="-4146" b="1196"/>
          <a:stretch/>
        </p:blipFill>
        <p:spPr bwMode="auto">
          <a:xfrm>
            <a:off x="-789800" y="1412776"/>
            <a:ext cx="6513928" cy="56338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64629" y="50800"/>
            <a:ext cx="5975996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4700"/>
              </a:lnSpc>
              <a:tabLst>
                <a:tab pos="3048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latin typeface="American Typewriter" charset="0"/>
                <a:ea typeface="American Typewriter" charset="0"/>
                <a:cs typeface="American Typewriter" charset="0"/>
              </a:rPr>
              <a:t>Feedback Mechanisms</a:t>
            </a:r>
          </a:p>
          <a:p>
            <a:pPr algn="ctr">
              <a:lnSpc>
                <a:spcPts val="4300"/>
              </a:lnSpc>
              <a:tabLst>
                <a:tab pos="304800" algn="l"/>
              </a:tabLst>
            </a:pPr>
            <a:r>
              <a:rPr lang="en-US" altLang="zh-CN" sz="3600" b="1" dirty="0">
                <a:latin typeface="American Typewriter" charset="0"/>
                <a:ea typeface="American Typewriter" charset="0"/>
                <a:cs typeface="American Typewriter" charset="0"/>
              </a:rPr>
              <a:t>Controlling Fluid Balance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55E53-D920-45F9-90FB-A47777C33B38}"/>
              </a:ext>
            </a:extLst>
          </p:cNvPr>
          <p:cNvSpPr/>
          <p:nvPr/>
        </p:nvSpPr>
        <p:spPr>
          <a:xfrm>
            <a:off x="-1764704" y="-28337"/>
            <a:ext cx="1885999" cy="688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993" y="-116632"/>
            <a:ext cx="8420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76949" y="177800"/>
            <a:ext cx="3989234" cy="699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5000"/>
              </a:lnSpc>
              <a:tabLst/>
            </a:pPr>
            <a:r>
              <a:rPr lang="en-US" altLang="zh-CN" sz="5004" b="1" dirty="0">
                <a:latin typeface="American Typewriter" charset="0"/>
                <a:ea typeface="American Typewriter" charset="0"/>
                <a:cs typeface="American Typewriter" charset="0"/>
              </a:rPr>
              <a:t>In</a:t>
            </a:r>
            <a:r>
              <a:rPr lang="en-US" altLang="zh-CN" sz="5004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5004" b="1" dirty="0">
                <a:latin typeface="American Typewriter" charset="0"/>
                <a:ea typeface="American Typewriter" charset="0"/>
                <a:cs typeface="American Typewriter" charset="0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C0689-981D-4852-9836-5D9551D72DD8}"/>
              </a:ext>
            </a:extLst>
          </p:cNvPr>
          <p:cNvSpPr/>
          <p:nvPr/>
        </p:nvSpPr>
        <p:spPr>
          <a:xfrm>
            <a:off x="-943000" y="-387424"/>
            <a:ext cx="1885999" cy="7157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7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17566" y="1362519"/>
            <a:ext cx="7704150" cy="95250"/>
          </a:xfrm>
          <a:custGeom>
            <a:avLst/>
            <a:gdLst>
              <a:gd name="connsiteX0" fmla="*/ 23812 w 7704150"/>
              <a:gd name="connsiteY0" fmla="*/ 23812 h 95250"/>
              <a:gd name="connsiteX1" fmla="*/ 7680338 w 7704150"/>
              <a:gd name="connsiteY1" fmla="*/ 23812 h 95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04150" h="95250">
                <a:moveTo>
                  <a:pt x="23812" y="23812"/>
                </a:moveTo>
                <a:lnTo>
                  <a:pt x="7680338" y="23812"/>
                </a:lnTo>
              </a:path>
            </a:pathLst>
          </a:custGeom>
          <a:ln w="50800">
            <a:solidFill>
              <a:srgbClr val="B45F0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/>
        </p:nvSpPr>
        <p:spPr>
          <a:xfrm>
            <a:off x="1187624" y="4941168"/>
            <a:ext cx="1584176" cy="13157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100"/>
              </a:lnSpc>
              <a:tabLst/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-ICF</a:t>
            </a:r>
          </a:p>
          <a:p>
            <a:pPr algn="l"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-ECF</a:t>
            </a:r>
          </a:p>
          <a:p>
            <a:pPr algn="l"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-IF</a:t>
            </a:r>
          </a:p>
          <a:p>
            <a:pPr algn="l"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-Plasma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9512" y="332656"/>
            <a:ext cx="9199057" cy="43678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9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/>
              <a:t>	</a:t>
            </a:r>
            <a:r>
              <a:rPr lang="en-US" altLang="zh-CN" sz="3996" b="1" dirty="0">
                <a:latin typeface="American Typewriter" charset="0"/>
                <a:ea typeface="American Typewriter" charset="0"/>
                <a:cs typeface="American Typewriter" charset="0"/>
              </a:rPr>
              <a:t>Water</a:t>
            </a:r>
            <a:r>
              <a:rPr lang="en-US" altLang="zh-CN" sz="3996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3996" b="1" dirty="0">
                <a:latin typeface="American Typewriter" charset="0"/>
                <a:ea typeface="American Typewriter" charset="0"/>
                <a:cs typeface="American Typewriter" charset="0"/>
              </a:rPr>
              <a:t>distribution</a:t>
            </a:r>
            <a:r>
              <a:rPr lang="en-US" altLang="zh-CN" sz="3996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3996" b="1" dirty="0">
                <a:latin typeface="American Typewriter" charset="0"/>
                <a:ea typeface="American Typewriter" charset="0"/>
                <a:cs typeface="American Typewriter" charset="0"/>
              </a:rPr>
              <a:t>in</a:t>
            </a:r>
            <a:r>
              <a:rPr lang="en-US" altLang="zh-CN" sz="3996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3996" b="1" dirty="0">
                <a:latin typeface="American Typewriter" charset="0"/>
                <a:ea typeface="American Typewriter" charset="0"/>
                <a:cs typeface="American Typewriter" charset="0"/>
              </a:rPr>
              <a:t>the</a:t>
            </a:r>
            <a:r>
              <a:rPr lang="en-US" altLang="zh-CN" sz="3996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3996" b="1" dirty="0">
                <a:latin typeface="American Typewriter" charset="0"/>
                <a:ea typeface="American Typewriter" charset="0"/>
                <a:cs typeface="American Typewriter" charset="0"/>
              </a:rPr>
              <a:t>body</a:t>
            </a:r>
          </a:p>
          <a:p>
            <a:pPr algn="ctr">
              <a:lnSpc>
                <a:spcPts val="38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zh-CN" sz="3204" b="1" dirty="0">
                <a:latin typeface="American Typewriter" charset="0"/>
                <a:ea typeface="American Typewriter" charset="0"/>
                <a:cs typeface="American Typewriter" charset="0"/>
              </a:rPr>
              <a:t>An</a:t>
            </a:r>
            <a:r>
              <a:rPr lang="en-US" altLang="zh-CN" sz="3204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altLang="zh-CN" sz="3204" b="1" dirty="0">
                <a:latin typeface="American Typewriter" charset="0"/>
                <a:ea typeface="American Typewriter" charset="0"/>
                <a:cs typeface="American Typewriter" charset="0"/>
              </a:rPr>
              <a:t>exercise</a:t>
            </a:r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  After learning about water content of the human body</a:t>
            </a:r>
          </a:p>
          <a:p>
            <a:pPr algn="l"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, a </a:t>
            </a:r>
            <a:r>
              <a:rPr lang="en-US" altLang="zh-CN" sz="28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60kg</a:t>
            </a: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medical student was curious to calculate her</a:t>
            </a:r>
          </a:p>
          <a:p>
            <a:pPr algn="l"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own body water content. What would you expect the</a:t>
            </a:r>
            <a:r>
              <a:rPr lang="en-US" altLang="zh-C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800" b="1" u="sng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 volume of her body water </a:t>
            </a: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 be?</a:t>
            </a:r>
          </a:p>
          <a:p>
            <a:pPr algn="l"/>
            <a:endParaRPr lang="en-US" altLang="zh-CN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/>
            <a:endParaRPr lang="en-US" altLang="zh-CN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/>
            <a:endParaRPr lang="en-US" altLang="zh-CN" sz="2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And what is the volume of the following compartments?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2689" y="57952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</a:t>
            </a:r>
            <a:r>
              <a:rPr lang="en-US" sz="2400" dirty="0"/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606" y="54422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 </a:t>
            </a:r>
            <a:r>
              <a:rPr lang="en-US" sz="2400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5666" y="50892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 </a:t>
            </a:r>
            <a:r>
              <a:rPr lang="en-US" sz="2400" dirty="0"/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9652" y="47794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26 </a:t>
            </a:r>
            <a:r>
              <a:rPr lang="en-US" sz="2400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28483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 </a:t>
            </a:r>
            <a:r>
              <a:rPr lang="en-US" sz="2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5397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9713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merican Typewriter" charset="0"/>
                <a:ea typeface="American Typewriter" charset="0"/>
                <a:cs typeface="American Typewriter" charset="0"/>
              </a:rPr>
              <a:t>Chick your understanding !</a:t>
            </a:r>
            <a:endParaRPr lang="ar-SA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1- Calculate the total body water content of a 30 year old 60kg man ?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a/ 40 L         b/ 25 L           c/36 L           d/ 33 L</a:t>
            </a:r>
            <a:endParaRPr lang="ar-SA" sz="2400" dirty="0">
              <a:solidFill>
                <a:schemeClr val="tx2">
                  <a:lumMod val="7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l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2- ECFs are constantly mixing and have the same composition except for proteins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T/F</a:t>
            </a:r>
          </a:p>
          <a:p>
            <a:pPr marL="0" indent="0" algn="l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l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3- Which of the following isn’t physiological factors?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a/ blood lose  b/age  c/sex  d/body fat 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0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36712"/>
            <a:ext cx="98650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4-Which of the following is incorrect: 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(by adding isotonic solution)</a:t>
            </a: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endParaRPr lang="en-US"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a/ No change in ECF </a:t>
            </a:r>
            <a:r>
              <a:rPr lang="en-US" sz="2400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Osmolarity</a:t>
            </a: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 </a:t>
            </a: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b/ECF volume increases.    </a:t>
            </a: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endParaRPr lang="en-US"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>
              <a:lnSpc>
                <a:spcPts val="2100"/>
              </a:lnSpc>
              <a:tabLst>
                <a:tab pos="279400" algn="l"/>
              </a:tabLst>
            </a:pP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c/ Osmolarity of ECF increase.</a:t>
            </a:r>
          </a:p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     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5-The Osmolarity describe the concentration of two solution </a:t>
            </a:r>
          </a:p>
          <a:p>
            <a:pPr algn="l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T/F</a:t>
            </a:r>
          </a:p>
          <a:p>
            <a:pPr algn="l"/>
            <a:endParaRPr lang="en-US" sz="2400" dirty="0">
              <a:solidFill>
                <a:schemeClr val="accent1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/>
            <a:endParaRPr lang="en-US" sz="2400" dirty="0">
              <a:solidFill>
                <a:schemeClr val="accent1">
                  <a:lumMod val="50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6- Intracellular compartment represent 33% of the total</a:t>
            </a: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body water, about 20 % of total body weight </a:t>
            </a:r>
          </a:p>
          <a:p>
            <a:pPr algn="l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657210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1328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merican Typewriter" charset="0"/>
                <a:ea typeface="American Typewriter" charset="0"/>
                <a:cs typeface="American Typewriter" charset="0"/>
              </a:rPr>
              <a:t>Answers / 1-c , 2-T , 3-a , 4-c , 5-F , 6- F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861048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0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41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&amp; good luck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6524" y="5567028"/>
            <a:ext cx="4041775" cy="125916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Team Leaders:</a:t>
            </a:r>
          </a:p>
          <a:p>
            <a:pPr algn="ctr"/>
            <a:r>
              <a:rPr lang="en-US" b="1" dirty="0"/>
              <a:t>-</a:t>
            </a:r>
            <a:r>
              <a:rPr lang="en-GB" b="1" dirty="0" err="1"/>
              <a:t>مها</a:t>
            </a:r>
            <a:r>
              <a:rPr lang="en-GB" b="1" dirty="0"/>
              <a:t> </a:t>
            </a:r>
            <a:r>
              <a:rPr lang="en-GB" b="1" dirty="0" err="1"/>
              <a:t>بركة</a:t>
            </a:r>
            <a:r>
              <a:rPr lang="en-GB" b="1" dirty="0"/>
              <a:t>         - </a:t>
            </a:r>
            <a:r>
              <a:rPr lang="en-GB" b="1" dirty="0" err="1"/>
              <a:t>طارق</a:t>
            </a:r>
            <a:r>
              <a:rPr lang="en-GB" b="1" dirty="0"/>
              <a:t> </a:t>
            </a:r>
            <a:r>
              <a:rPr lang="en-GB" b="1" dirty="0" err="1"/>
              <a:t>العميم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56888" y="1259148"/>
            <a:ext cx="4041775" cy="3941763"/>
          </a:xfrm>
        </p:spPr>
        <p:txBody>
          <a:bodyPr>
            <a:noAutofit/>
          </a:bodyPr>
          <a:lstStyle/>
          <a:p>
            <a:r>
              <a:rPr lang="en-US" sz="1600" b="1" dirty="0"/>
              <a:t>Girls team members:</a:t>
            </a:r>
          </a:p>
          <a:p>
            <a:r>
              <a:rPr lang="en-GB" sz="1050" b="1" dirty="0" err="1"/>
              <a:t>مها</a:t>
            </a:r>
            <a:r>
              <a:rPr lang="en-GB" sz="1050" b="1" dirty="0"/>
              <a:t> </a:t>
            </a:r>
            <a:r>
              <a:rPr lang="en-GB" sz="1050" b="1" dirty="0" err="1"/>
              <a:t>العمري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هديل</a:t>
            </a:r>
            <a:r>
              <a:rPr lang="en-GB" sz="1050" b="1" dirty="0"/>
              <a:t> </a:t>
            </a:r>
            <a:r>
              <a:rPr lang="en-GB" sz="1050" b="1" dirty="0" err="1"/>
              <a:t>عورتاني</a:t>
            </a:r>
            <a:endParaRPr lang="en-GB" sz="1050" b="1" dirty="0"/>
          </a:p>
          <a:p>
            <a:r>
              <a:rPr lang="en-GB" sz="1050" b="1" dirty="0" err="1"/>
              <a:t>ريما</a:t>
            </a:r>
            <a:r>
              <a:rPr lang="en-GB" sz="1050" b="1" dirty="0"/>
              <a:t> </a:t>
            </a:r>
            <a:r>
              <a:rPr lang="en-GB" sz="1050" b="1" dirty="0" err="1"/>
              <a:t>العنزي</a:t>
            </a:r>
            <a:endParaRPr lang="en-GB" sz="1050" b="1" dirty="0"/>
          </a:p>
          <a:p>
            <a:r>
              <a:rPr lang="en-GB" sz="1050" b="1" dirty="0" err="1"/>
              <a:t>روتانا</a:t>
            </a:r>
            <a:r>
              <a:rPr lang="en-GB" sz="1050" b="1" dirty="0"/>
              <a:t> </a:t>
            </a:r>
            <a:r>
              <a:rPr lang="en-GB" sz="1050" b="1" dirty="0" err="1"/>
              <a:t>خطيب</a:t>
            </a:r>
            <a:endParaRPr lang="en-GB" sz="1050" b="1" dirty="0"/>
          </a:p>
          <a:p>
            <a:r>
              <a:rPr lang="en-GB" sz="1050" b="1" dirty="0" err="1"/>
              <a:t>لجين</a:t>
            </a:r>
            <a:r>
              <a:rPr lang="en-GB" sz="1050" b="1" dirty="0"/>
              <a:t> </a:t>
            </a:r>
            <a:r>
              <a:rPr lang="en-GB" sz="1050" b="1" dirty="0" err="1"/>
              <a:t>عزيز</a:t>
            </a:r>
            <a:r>
              <a:rPr lang="en-GB" sz="1050" b="1" dirty="0"/>
              <a:t> </a:t>
            </a:r>
            <a:r>
              <a:rPr lang="en-GB" sz="1050" b="1" dirty="0" err="1"/>
              <a:t>الرحمن</a:t>
            </a:r>
            <a:endParaRPr lang="en-GB" sz="1050" b="1" dirty="0"/>
          </a:p>
          <a:p>
            <a:r>
              <a:rPr lang="en-GB" sz="1050" b="1" dirty="0" err="1"/>
              <a:t>العنود</a:t>
            </a:r>
            <a:r>
              <a:rPr lang="en-GB" sz="1050" b="1" dirty="0"/>
              <a:t> </a:t>
            </a:r>
            <a:r>
              <a:rPr lang="en-GB" sz="1050" b="1" dirty="0" err="1"/>
              <a:t>المفرج</a:t>
            </a:r>
            <a:endParaRPr lang="en-GB" sz="1050" b="1" dirty="0"/>
          </a:p>
          <a:p>
            <a:r>
              <a:rPr lang="en-GB" sz="1050" b="1" dirty="0" err="1"/>
              <a:t>ريم</a:t>
            </a:r>
            <a:r>
              <a:rPr lang="en-GB" sz="1050" b="1" dirty="0"/>
              <a:t> </a:t>
            </a:r>
            <a:r>
              <a:rPr lang="en-GB" sz="1050" b="1" dirty="0" err="1"/>
              <a:t>القرني</a:t>
            </a:r>
            <a:endParaRPr lang="en-GB" sz="1050" b="1" dirty="0"/>
          </a:p>
          <a:p>
            <a:r>
              <a:rPr lang="en-GB" sz="1050" b="1" dirty="0" err="1"/>
              <a:t>عهد</a:t>
            </a:r>
            <a:r>
              <a:rPr lang="en-GB" sz="1050" b="1" dirty="0"/>
              <a:t> </a:t>
            </a:r>
            <a:r>
              <a:rPr lang="en-GB" sz="1050" b="1" dirty="0" err="1"/>
              <a:t>القرين</a:t>
            </a:r>
            <a:endParaRPr lang="en-GB" sz="1050" b="1" dirty="0"/>
          </a:p>
          <a:p>
            <a:r>
              <a:rPr lang="en-GB" sz="1050" b="1" dirty="0" err="1"/>
              <a:t>العنود</a:t>
            </a:r>
            <a:r>
              <a:rPr lang="en-GB" sz="1050" b="1" dirty="0"/>
              <a:t> </a:t>
            </a:r>
            <a:r>
              <a:rPr lang="en-GB" sz="1050" b="1" dirty="0" err="1"/>
              <a:t>المنصور</a:t>
            </a:r>
            <a:endParaRPr lang="en-GB" sz="1050" b="1" dirty="0"/>
          </a:p>
          <a:p>
            <a:r>
              <a:rPr lang="en-GB" sz="1050" b="1" dirty="0" err="1"/>
              <a:t>مها</a:t>
            </a:r>
            <a:r>
              <a:rPr lang="en-GB" sz="1050" b="1" dirty="0"/>
              <a:t> </a:t>
            </a:r>
            <a:r>
              <a:rPr lang="en-GB" sz="1050" b="1" dirty="0" err="1"/>
              <a:t>النهدي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بلقيس</a:t>
            </a:r>
            <a:r>
              <a:rPr lang="en-GB" sz="1050" b="1" dirty="0"/>
              <a:t> </a:t>
            </a:r>
            <a:r>
              <a:rPr lang="en-GB" sz="1050" b="1" dirty="0" err="1"/>
              <a:t>الراجحي</a:t>
            </a:r>
            <a:endParaRPr lang="en-GB" sz="1050" b="1" dirty="0"/>
          </a:p>
          <a:p>
            <a:r>
              <a:rPr lang="en-GB" sz="1050" b="1" dirty="0" err="1"/>
              <a:t>سارة</a:t>
            </a:r>
            <a:r>
              <a:rPr lang="en-GB" sz="1050" b="1" dirty="0"/>
              <a:t> </a:t>
            </a:r>
            <a:r>
              <a:rPr lang="en-GB" sz="1050" b="1" dirty="0" err="1"/>
              <a:t>البليهد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ميعاد</a:t>
            </a:r>
            <a:r>
              <a:rPr lang="en-GB" sz="1050" b="1" dirty="0"/>
              <a:t> </a:t>
            </a:r>
            <a:r>
              <a:rPr lang="en-GB" sz="1050" b="1" dirty="0" err="1"/>
              <a:t>النفيعي</a:t>
            </a:r>
            <a:endParaRPr lang="en-GB" sz="1050" b="1" dirty="0"/>
          </a:p>
          <a:p>
            <a:r>
              <a:rPr lang="en-GB" sz="1050" b="1" dirty="0" err="1"/>
              <a:t>نورة</a:t>
            </a:r>
            <a:r>
              <a:rPr lang="en-GB" sz="1050" b="1" dirty="0"/>
              <a:t> </a:t>
            </a:r>
            <a:r>
              <a:rPr lang="en-GB" sz="1050" b="1" dirty="0" err="1"/>
              <a:t>البسام</a:t>
            </a:r>
            <a:endParaRPr lang="en-GB" sz="1050" b="1" dirty="0"/>
          </a:p>
          <a:p>
            <a:r>
              <a:rPr lang="en-GB" sz="1050" b="1" dirty="0" err="1"/>
              <a:t>عبير</a:t>
            </a:r>
            <a:r>
              <a:rPr lang="en-GB" sz="1050" b="1" dirty="0"/>
              <a:t> </a:t>
            </a:r>
            <a:r>
              <a:rPr lang="en-GB" sz="1050" b="1" dirty="0" err="1"/>
              <a:t>العبدالجبار</a:t>
            </a:r>
            <a:endParaRPr lang="en-GB" sz="1050" b="1" dirty="0"/>
          </a:p>
          <a:p>
            <a:r>
              <a:rPr lang="en-GB" sz="1050" b="1" dirty="0" err="1"/>
              <a:t>وجدان</a:t>
            </a:r>
            <a:r>
              <a:rPr lang="en-GB" sz="1050" b="1" dirty="0"/>
              <a:t> </a:t>
            </a:r>
            <a:r>
              <a:rPr lang="en-GB" sz="1050" b="1" dirty="0" err="1"/>
              <a:t>الشامري</a:t>
            </a:r>
            <a:endParaRPr lang="en-GB" sz="1050" b="1" dirty="0"/>
          </a:p>
          <a:p>
            <a:r>
              <a:rPr lang="en-GB" sz="1050" b="1" dirty="0" err="1"/>
              <a:t>الجوهرة</a:t>
            </a:r>
            <a:r>
              <a:rPr lang="en-GB" sz="1050" b="1" dirty="0"/>
              <a:t> </a:t>
            </a:r>
            <a:r>
              <a:rPr lang="en-GB" sz="1050" b="1" dirty="0" err="1"/>
              <a:t>الشنيفي</a:t>
            </a:r>
            <a:r>
              <a:rPr lang="en-GB" sz="1050" b="1" dirty="0"/>
              <a:t> </a:t>
            </a:r>
            <a:endParaRPr lang="en-US" sz="105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6950" y="1259148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 fontScale="70000" lnSpcReduction="20000"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800" b="1" dirty="0"/>
              <a:t>Boys team members:</a:t>
            </a:r>
          </a:p>
          <a:p>
            <a:r>
              <a:rPr lang="ar-SA" b="1" dirty="0"/>
              <a:t>هشام الشايع</a:t>
            </a:r>
          </a:p>
          <a:p>
            <a:r>
              <a:rPr lang="ar-SA" b="1" dirty="0"/>
              <a:t>سعود الاحمري</a:t>
            </a:r>
          </a:p>
          <a:p>
            <a:r>
              <a:rPr lang="ar-SA" b="1" dirty="0"/>
              <a:t>عبدالرحمن آل الشيخ</a:t>
            </a:r>
          </a:p>
          <a:p>
            <a:r>
              <a:rPr lang="ar-SA" b="1" dirty="0"/>
              <a:t>فايز الدرسوني</a:t>
            </a:r>
          </a:p>
          <a:p>
            <a:r>
              <a:rPr lang="ar-SA" b="1" dirty="0"/>
              <a:t>محمد الحسن</a:t>
            </a:r>
          </a:p>
          <a:p>
            <a:r>
              <a:rPr lang="ar-SA" b="1" dirty="0"/>
              <a:t>محمد الصويغ</a:t>
            </a:r>
          </a:p>
          <a:p>
            <a:r>
              <a:rPr lang="ar-SA" b="1" dirty="0"/>
              <a:t>محمد المنجومي</a:t>
            </a:r>
          </a:p>
          <a:p>
            <a:r>
              <a:rPr lang="ar-SA" b="1" dirty="0"/>
              <a:t>معاذ الحمود</a:t>
            </a:r>
          </a:p>
          <a:p>
            <a:r>
              <a:rPr lang="ar-SA" b="1" dirty="0"/>
              <a:t>منصور العبرة</a:t>
            </a:r>
          </a:p>
          <a:p>
            <a:r>
              <a:rPr lang="ar-SA" b="1" dirty="0"/>
              <a:t>احمد الصبي</a:t>
            </a:r>
          </a:p>
          <a:p>
            <a:r>
              <a:rPr lang="ar-SA" b="1" dirty="0"/>
              <a:t>خالد العقيلي </a:t>
            </a:r>
          </a:p>
          <a:p>
            <a:r>
              <a:rPr lang="ar-SA" b="1" dirty="0"/>
              <a:t>عبدالجبار اليماني </a:t>
            </a:r>
          </a:p>
          <a:p>
            <a:r>
              <a:rPr lang="ar-SA" b="1" dirty="0"/>
              <a:t>عمر الفوزان </a:t>
            </a:r>
            <a:endParaRPr lang="en-GB" b="1" dirty="0"/>
          </a:p>
          <a:p>
            <a:pPr marL="109728" indent="0">
              <a:buFont typeface="Wingdings 3"/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87973"/>
            <a:ext cx="4041648" cy="16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1EDF637F-3880-48DE-B7CD-6E7947F7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45758"/>
            <a:ext cx="8435975" cy="11430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fr-CA" altLang="en-US" sz="4000" b="1" dirty="0">
                <a:latin typeface="American Typewriter" charset="0"/>
                <a:ea typeface="American Typewriter" charset="0"/>
                <a:cs typeface="American Typewriter" charset="0"/>
              </a:rPr>
              <a:t>Body Water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AB649-69DC-4188-8BB2-18EDB06E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98957"/>
            <a:ext cx="8229600" cy="437485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CC351C"/>
              </a:buClr>
              <a:buSzPct val="125000"/>
              <a:buFont typeface="Arial" panose="020B0604020202020204" pitchFamily="34" charset="0"/>
              <a:buNone/>
            </a:pPr>
            <a:r>
              <a:rPr lang="fr-CA" altLang="en-US" dirty="0"/>
              <a:t>	</a:t>
            </a:r>
            <a:r>
              <a:rPr lang="fr-CA" alt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</a:t>
            </a:r>
            <a:r>
              <a:rPr lang="fr-CA" alt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human body made mainly of water, which constitutes about 60% of body weight in the adult, however the amount of water varies with age.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99A4AAA-A1F9-4BB0-A6E4-43A11E90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r="16093"/>
          <a:stretch>
            <a:fillRect/>
          </a:stretch>
        </p:blipFill>
        <p:spPr bwMode="auto">
          <a:xfrm>
            <a:off x="250823" y="2497113"/>
            <a:ext cx="4393184" cy="35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44C50A9-3B8A-4313-B2E1-F6A60FCEE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3964" t="16057" r="-759" b="9680"/>
          <a:stretch/>
        </p:blipFill>
        <p:spPr bwMode="auto">
          <a:xfrm>
            <a:off x="4644007" y="2447565"/>
            <a:ext cx="3880315" cy="3009224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4536046" y="5579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“Increase in age lead to decrease in the percentage of water” </a:t>
            </a:r>
            <a:endParaRPr lang="ar-SA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855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9DCE6-C519-4154-8F97-FC88AFBB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361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Total Body Fluid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8A50CC7-4DC9-4380-8667-95F23DA28D7E}"/>
              </a:ext>
            </a:extLst>
          </p:cNvPr>
          <p:cNvSpPr txBox="1">
            <a:spLocks/>
          </p:cNvSpPr>
          <p:nvPr/>
        </p:nvSpPr>
        <p:spPr bwMode="auto">
          <a:xfrm>
            <a:off x="683568" y="1127362"/>
            <a:ext cx="71287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Total body </a:t>
            </a:r>
            <a:r>
              <a:rPr kumimoji="0" lang="fr-CA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water</a:t>
            </a: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 (TBW):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	consititutes 55-60% of the body weight in young </a:t>
            </a:r>
            <a:r>
              <a:rPr kumimoji="0" lang="fr-CA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men</a:t>
            </a: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 and 45-50% in young women. 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fr-CA" altLang="en-US" sz="2000" dirty="0">
                <a:solidFill>
                  <a:sysClr val="windowText" lastClr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  </a:t>
            </a:r>
            <a:r>
              <a:rPr kumimoji="0" lang="fr-CA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Why</a:t>
            </a:r>
            <a:r>
              <a:rPr kumimoji="0" lang="fr-CA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 the percentage is lower in </a:t>
            </a:r>
            <a:r>
              <a:rPr kumimoji="0" lang="fr-CA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women</a:t>
            </a:r>
            <a:r>
              <a:rPr kumimoji="0" lang="fr-CA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?</a:t>
            </a:r>
            <a:endParaRPr lang="fr-CA" altLang="en-US" sz="2000" i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fr-CA" sz="2000" i="1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“The percentage of water is lower in women because  they have higher fat content than men” 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endParaRPr lang="ar-SA" sz="2000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The TBW Is distributed as follows: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None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	Muscle (50%)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None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	Skin (20%)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None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	Other organs (20%)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None/>
              <a:tabLst/>
              <a:defRPr/>
            </a:pPr>
            <a:r>
              <a:rPr kumimoji="0" lang="fr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	Blood (10%)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Infants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 have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low body fat, low bone mass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 MT Condensed Light" charset="0"/>
                <a:ea typeface="Abadi MT Condensed Light" charset="0"/>
                <a:cs typeface="Abadi MT Condensed Light" charset="0"/>
              </a:rPr>
              <a:t>, and are 73% or more water.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51C"/>
              </a:buClr>
              <a:buSzPct val="125000"/>
              <a:buFontTx/>
              <a:buNone/>
              <a:tabLst/>
              <a:defRPr/>
            </a:pPr>
            <a:endParaRPr kumimoji="0" lang="fr-CA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C8641-C04C-46D7-BFF4-B27504D9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10840"/>
            <a:ext cx="3429000" cy="4978400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3C5E1D6-3CB4-40BD-8CBB-874E80235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5439" t="21000" r="571" b="22301"/>
          <a:stretch/>
        </p:blipFill>
        <p:spPr bwMode="auto">
          <a:xfrm>
            <a:off x="4139952" y="1340768"/>
            <a:ext cx="434131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56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50982" t="19979" r="-2511" b="21838"/>
          <a:stretch/>
        </p:blipFill>
        <p:spPr bwMode="auto">
          <a:xfrm>
            <a:off x="5652120" y="4052127"/>
            <a:ext cx="3257060" cy="278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299466"/>
            <a:ext cx="8423596" cy="10720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600"/>
              </a:lnSpc>
              <a:tabLst/>
            </a:pPr>
            <a:r>
              <a:rPr lang="en-US" altLang="zh-CN" sz="2604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Cells are largely made of water and are surrounded</a:t>
            </a:r>
          </a:p>
          <a:p>
            <a:pPr algn="l">
              <a:lnSpc>
                <a:spcPts val="2400"/>
              </a:lnSpc>
              <a:tabLst/>
            </a:pP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by a “sea” of water.</a:t>
            </a:r>
          </a:p>
          <a:p>
            <a:pPr>
              <a:lnSpc>
                <a:spcPts val="3000"/>
              </a:lnSpc>
              <a:tabLst/>
            </a:pPr>
            <a:endParaRPr lang="en-US" altLang="zh-CN" sz="2604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11560" y="2564986"/>
            <a:ext cx="8030981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600"/>
              </a:lnSpc>
              <a:tabLst/>
            </a:pPr>
            <a:r>
              <a:rPr lang="en-US" altLang="zh-CN" sz="2604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Water is constantly being exchanged between the</a:t>
            </a:r>
          </a:p>
          <a:p>
            <a:pPr algn="l">
              <a:lnSpc>
                <a:spcPts val="2400"/>
              </a:lnSpc>
              <a:tabLst/>
            </a:pP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cells and surrounding </a:t>
            </a:r>
            <a:r>
              <a:rPr lang="en-US" altLang="zh-CN" sz="2606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environment</a:t>
            </a:r>
            <a:r>
              <a:rPr lang="en-US" altLang="zh-CN" sz="260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3000"/>
              </a:lnSpc>
              <a:tabLst/>
            </a:pPr>
            <a:endParaRPr lang="en-US" altLang="zh-CN" sz="2604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1560" y="3788167"/>
            <a:ext cx="7625549" cy="1585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604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Keeping a constant volume of water is </a:t>
            </a: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essential </a:t>
            </a:r>
          </a:p>
          <a:p>
            <a:pPr algn="l">
              <a:lnSpc>
                <a:spcPts val="3000"/>
              </a:lnSpc>
            </a:pPr>
            <a:r>
              <a:rPr lang="en-US" altLang="zh-CN" sz="28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for homeostasis</a:t>
            </a:r>
            <a:r>
              <a:rPr lang="en-US" altLang="zh-CN" sz="28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 algn="l">
              <a:lnSpc>
                <a:spcPts val="3000"/>
              </a:lnSpc>
            </a:pPr>
            <a:r>
              <a:rPr lang="en-US" altLang="zh-CN" sz="2604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l">
              <a:lnSpc>
                <a:spcPts val="3000"/>
              </a:lnSpc>
              <a:tabLst/>
            </a:pPr>
            <a:endParaRPr lang="en-US" altLang="zh-CN" sz="2604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59922" y="454660"/>
            <a:ext cx="4128824" cy="748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4" b="1" dirty="0">
                <a:latin typeface="American Typewriter" charset="0"/>
                <a:ea typeface="American Typewriter" charset="0"/>
                <a:cs typeface="American Typewriter" charset="0"/>
              </a:rPr>
              <a:t>Water Balance</a:t>
            </a:r>
          </a:p>
        </p:txBody>
      </p:sp>
    </p:spTree>
    <p:extLst>
      <p:ext uri="{BB962C8B-B14F-4D97-AF65-F5344CB8AC3E}">
        <p14:creationId xmlns:p14="http://schemas.microsoft.com/office/powerpoint/2010/main" val="142717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74799" y="4762327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351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351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074799" y="4762327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351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351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492240" y="3690066"/>
            <a:ext cx="954023" cy="15240"/>
          </a:xfrm>
          <a:custGeom>
            <a:avLst/>
            <a:gdLst>
              <a:gd name="connsiteX0" fmla="*/ 0 w 954023"/>
              <a:gd name="connsiteY0" fmla="*/ 0 h 15240"/>
              <a:gd name="connsiteX1" fmla="*/ 477011 w 954023"/>
              <a:gd name="connsiteY1" fmla="*/ 0 h 15240"/>
              <a:gd name="connsiteX2" fmla="*/ 954023 w 954023"/>
              <a:gd name="connsiteY2" fmla="*/ 0 h 15240"/>
              <a:gd name="connsiteX3" fmla="*/ 954023 w 954023"/>
              <a:gd name="connsiteY3" fmla="*/ 15240 h 15240"/>
              <a:gd name="connsiteX4" fmla="*/ 477011 w 954023"/>
              <a:gd name="connsiteY4" fmla="*/ 15240 h 15240"/>
              <a:gd name="connsiteX5" fmla="*/ 0 w 954023"/>
              <a:gd name="connsiteY5" fmla="*/ 15240 h 15240"/>
              <a:gd name="connsiteX6" fmla="*/ 0 w 954023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54023" h="15240">
                <a:moveTo>
                  <a:pt x="0" y="0"/>
                </a:moveTo>
                <a:lnTo>
                  <a:pt x="477011" y="0"/>
                </a:lnTo>
                <a:lnTo>
                  <a:pt x="954023" y="0"/>
                </a:lnTo>
                <a:lnTo>
                  <a:pt x="954023" y="15240"/>
                </a:lnTo>
                <a:lnTo>
                  <a:pt x="477011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7764"/>
          <a:stretch/>
        </p:blipFill>
        <p:spPr bwMode="auto">
          <a:xfrm>
            <a:off x="983434" y="0"/>
            <a:ext cx="6961135" cy="633818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3887" y="3645024"/>
            <a:ext cx="1981312" cy="13187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457200" algn="l"/>
              </a:tabLst>
            </a:pPr>
            <a:r>
              <a:rPr lang="en-US" altLang="zh-CN" sz="1200" b="1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W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ater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intake:</a:t>
            </a:r>
          </a:p>
          <a:p>
            <a:pPr algn="ctr">
              <a:lnSpc>
                <a:spcPts val="2100"/>
              </a:lnSpc>
              <a:tabLst>
                <a:tab pos="4572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Fluids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ingested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(2100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ml).</a:t>
            </a:r>
          </a:p>
          <a:p>
            <a:pPr algn="ctr">
              <a:lnSpc>
                <a:spcPts val="2100"/>
              </a:lnSpc>
              <a:tabLst>
                <a:tab pos="4572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From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metabolism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(200ml)</a:t>
            </a:r>
          </a:p>
          <a:p>
            <a:pPr algn="ctr">
              <a:lnSpc>
                <a:spcPts val="1000"/>
              </a:lnSpc>
            </a:pPr>
            <a:endParaRPr lang="en-US" altLang="zh-CN" sz="120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1000"/>
              </a:lnSpc>
            </a:pPr>
            <a:endParaRPr lang="en-US" altLang="zh-CN" sz="120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2200"/>
              </a:lnSpc>
              <a:tabLst>
                <a:tab pos="4572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intake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2300</a:t>
            </a:r>
            <a:r>
              <a:rPr lang="en-US" altLang="zh-CN" sz="120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999075" y="3284984"/>
            <a:ext cx="2430217" cy="181588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800"/>
              </a:lnSpc>
              <a:tabLst>
                <a:tab pos="88900" algn="l"/>
              </a:tabLst>
            </a:pP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Daily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loss:</a:t>
            </a:r>
          </a:p>
          <a:p>
            <a:pPr algn="ctr"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Insensible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loss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(700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ml).</a:t>
            </a:r>
          </a:p>
          <a:p>
            <a:pPr algn="ctr"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Sweat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(100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ml).</a:t>
            </a:r>
          </a:p>
          <a:p>
            <a:pPr algn="ctr"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Feces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(100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ml).</a:t>
            </a:r>
          </a:p>
          <a:p>
            <a:pPr algn="ctr"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•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Urine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(1400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ml).</a:t>
            </a:r>
          </a:p>
          <a:p>
            <a:pPr algn="ctr">
              <a:lnSpc>
                <a:spcPts val="1000"/>
              </a:lnSpc>
            </a:pPr>
            <a:endParaRPr lang="en-US" altLang="zh-CN" sz="1050" dirty="0">
              <a:solidFill>
                <a:srgbClr val="7030A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>
              <a:lnSpc>
                <a:spcPts val="2600"/>
              </a:lnSpc>
              <a:tabLst>
                <a:tab pos="88900" algn="l"/>
              </a:tabLst>
            </a:pP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Total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loss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2300</a:t>
            </a:r>
            <a:r>
              <a:rPr lang="en-US" altLang="zh-CN" sz="1050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altLang="zh-CN" sz="1050" b="1" dirty="0">
                <a:solidFill>
                  <a:srgbClr val="7030A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ml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91032" y="0"/>
            <a:ext cx="4323298" cy="5682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4700"/>
              </a:lnSpc>
              <a:tabLst/>
            </a:pPr>
            <a:r>
              <a:rPr lang="en-US" altLang="zh-CN" sz="2400" b="1" dirty="0">
                <a:latin typeface="American Typewriter" charset="0"/>
                <a:ea typeface="American Typewriter" charset="0"/>
                <a:cs typeface="American Typewriter" charset="0"/>
              </a:rPr>
              <a:t>Maintenance of Fluid Balance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8" y="5326564"/>
            <a:ext cx="4680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Insensible loss</a:t>
            </a:r>
            <a:r>
              <a:rPr lang="ar-SA" sz="1600" b="1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 rtl="0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يعني الماء اللي نخسره من أجسامنا بدون إدراك أو وعي مننا. وهو يحصل خلال: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Evaporation through the respiratory tract. (breathing)</a:t>
            </a:r>
          </a:p>
          <a:p>
            <a:pPr algn="l" rtl="0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(تبخر الماء من الجهاز التنفسي أثناء عملية التنفس)</a:t>
            </a:r>
          </a:p>
          <a:p>
            <a:pPr algn="l" rt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.Diffusion through the skin 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يختلف عن التعرق)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742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2334</Words>
  <Application>Microsoft Office PowerPoint</Application>
  <PresentationFormat>On-screen Show (4:3)</PresentationFormat>
  <Paragraphs>620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DengXian</vt:lpstr>
      <vt:lpstr>DengXian Light</vt:lpstr>
      <vt:lpstr>MS PGothic</vt:lpstr>
      <vt:lpstr>Abadi MT Condensed Light</vt:lpstr>
      <vt:lpstr>American Typewriter</vt:lpstr>
      <vt:lpstr>Arial</vt:lpstr>
      <vt:lpstr>Arial Black</vt:lpstr>
      <vt:lpstr>Calibri</vt:lpstr>
      <vt:lpstr>Calibri Light</vt:lpstr>
      <vt:lpstr>Gill Sans MT</vt:lpstr>
      <vt:lpstr>Times New Roman</vt:lpstr>
      <vt:lpstr>Wingdings</vt:lpstr>
      <vt:lpstr>Wingdings 3</vt:lpstr>
      <vt:lpstr>نسق Office</vt:lpstr>
      <vt:lpstr>PowerPoint Presentation</vt:lpstr>
      <vt:lpstr>Body fluids </vt:lpstr>
      <vt:lpstr>Objectives</vt:lpstr>
      <vt:lpstr>PowerPoint Presentation</vt:lpstr>
      <vt:lpstr>Body Water</vt:lpstr>
      <vt:lpstr>Total Body Fluid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Fluid Compartment</vt:lpstr>
      <vt:lpstr>PowerPoint Presentation</vt:lpstr>
      <vt:lpstr>Fluid Compartments</vt:lpstr>
      <vt:lpstr>PowerPoint Presentation</vt:lpstr>
      <vt:lpstr>PowerPoint Presentation</vt:lpstr>
      <vt:lpstr>Constitutes of extracellular and intracellular fluids:</vt:lpstr>
      <vt:lpstr>Solute Overview:  Intracellular vs. Extracellular</vt:lpstr>
      <vt:lpstr> Constituents of the Different Body Fluid Compartments  </vt:lpstr>
      <vt:lpstr>PowerPoint Presentation</vt:lpstr>
      <vt:lpstr>PowerPoint Presentation</vt:lpstr>
      <vt:lpstr>PowerPoint Presentation</vt:lpstr>
      <vt:lpstr>Factors That Affect TBW: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Chick your understanding !</vt:lpstr>
      <vt:lpstr>PowerPoint Presentation</vt:lpstr>
      <vt:lpstr>PowerPoint Presentation</vt:lpstr>
      <vt:lpstr>Thank you &amp;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naif almansour</dc:creator>
  <cp:lastModifiedBy>Dana Al-Kadi</cp:lastModifiedBy>
  <cp:revision>149</cp:revision>
  <dcterms:created xsi:type="dcterms:W3CDTF">2017-09-22T20:24:13Z</dcterms:created>
  <dcterms:modified xsi:type="dcterms:W3CDTF">2017-10-10T18:13:59Z</dcterms:modified>
</cp:coreProperties>
</file>