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9" r:id="rId12"/>
    <p:sldId id="279" r:id="rId13"/>
    <p:sldId id="265" r:id="rId14"/>
    <p:sldId id="266" r:id="rId15"/>
    <p:sldId id="267" r:id="rId16"/>
    <p:sldId id="268" r:id="rId17"/>
    <p:sldId id="270" r:id="rId18"/>
    <p:sldId id="277" r:id="rId19"/>
    <p:sldId id="275" r:id="rId20"/>
    <p:sldId id="276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548F78-CA00-4D2E-958E-55E52D1B1295}">
  <a:tblStyle styleId="{3B548F78-CA00-4D2E-958E-55E52D1B1295}" styleName="Table_0">
    <a:wholeTbl>
      <a:tcTxStyle b="off" i="off">
        <a:font>
          <a:latin typeface="Lucida Sans Unicode"/>
          <a:ea typeface="Lucida Sans Unicode"/>
          <a:cs typeface="Lucida Sans Unicod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ucida Sans Unicode"/>
          <a:ea typeface="Lucida Sans Unicode"/>
          <a:cs typeface="Lucida Sans Unicod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73" autoAdjust="0"/>
  </p:normalViewPr>
  <p:slideViewPr>
    <p:cSldViewPr snapToGrid="0">
      <p:cViewPr>
        <p:scale>
          <a:sx n="86" d="100"/>
          <a:sy n="86" d="100"/>
        </p:scale>
        <p:origin x="930" y="1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1C19E-4ED6-44D6-B99D-77C7DC8557F5}" type="doc">
      <dgm:prSet loTypeId="urn:microsoft.com/office/officeart/2005/8/layout/process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x-none"/>
        </a:p>
      </dgm:t>
    </dgm:pt>
    <dgm:pt modelId="{411B5F31-E468-46D9-9523-308ED68F8A7F}">
      <dgm:prSet custT="1"/>
      <dgm:spPr/>
      <dgm:t>
        <a:bodyPr/>
        <a:lstStyle/>
        <a:p>
          <a:pPr rtl="0"/>
          <a:r>
            <a:rPr lang="en-US" sz="3200" b="1"/>
            <a:t>inflammation of tissues.</a:t>
          </a:r>
          <a:endParaRPr lang="en-US" sz="3200" b="1" dirty="0"/>
        </a:p>
      </dgm:t>
    </dgm:pt>
    <dgm:pt modelId="{753E2B6F-C5FF-4F03-A5FB-D9586B46DEC2}" type="parTrans" cxnId="{EE8A20D5-5A1C-41CF-A2DA-8D74034644D2}">
      <dgm:prSet/>
      <dgm:spPr/>
      <dgm:t>
        <a:bodyPr/>
        <a:lstStyle/>
        <a:p>
          <a:pPr rtl="1"/>
          <a:endParaRPr lang="x-none" sz="3200"/>
        </a:p>
      </dgm:t>
    </dgm:pt>
    <dgm:pt modelId="{066F35D3-1835-405F-8934-7AE8B6A0A312}" type="sibTrans" cxnId="{EE8A20D5-5A1C-41CF-A2DA-8D74034644D2}">
      <dgm:prSet/>
      <dgm:spPr/>
      <dgm:t>
        <a:bodyPr/>
        <a:lstStyle/>
        <a:p>
          <a:pPr rtl="1"/>
          <a:endParaRPr lang="x-none" sz="3200"/>
        </a:p>
      </dgm:t>
    </dgm:pt>
    <dgm:pt modelId="{90226686-5000-4627-B708-2BA0C69EF76B}">
      <dgm:prSet custT="1"/>
      <dgm:spPr/>
      <dgm:t>
        <a:bodyPr/>
        <a:lstStyle/>
        <a:p>
          <a:pPr rtl="0"/>
          <a:r>
            <a:rPr lang="en-US" sz="3200" b="1"/>
            <a:t>membrane permeability. </a:t>
          </a:r>
          <a:endParaRPr lang="x-none" sz="3200" b="1" dirty="0"/>
        </a:p>
      </dgm:t>
    </dgm:pt>
    <dgm:pt modelId="{FBBB60F0-F7D4-4FE7-9161-47F5AB346F55}" type="parTrans" cxnId="{FE7180CB-C22E-4C31-96D6-0A133DE01D35}">
      <dgm:prSet/>
      <dgm:spPr/>
      <dgm:t>
        <a:bodyPr/>
        <a:lstStyle/>
        <a:p>
          <a:pPr rtl="1"/>
          <a:endParaRPr lang="x-none" sz="3200"/>
        </a:p>
      </dgm:t>
    </dgm:pt>
    <dgm:pt modelId="{0F43EAD7-6188-4669-A768-D32EF32A937D}" type="sibTrans" cxnId="{FE7180CB-C22E-4C31-96D6-0A133DE01D35}">
      <dgm:prSet/>
      <dgm:spPr/>
      <dgm:t>
        <a:bodyPr/>
        <a:lstStyle/>
        <a:p>
          <a:pPr rtl="1"/>
          <a:endParaRPr lang="x-none" sz="3200"/>
        </a:p>
      </dgm:t>
    </dgm:pt>
    <dgm:pt modelId="{D0998EB7-80B3-4A78-A9D9-4381ECC2596A}">
      <dgm:prSet custT="1"/>
      <dgm:spPr/>
      <dgm:t>
        <a:bodyPr/>
        <a:lstStyle/>
        <a:p>
          <a:pPr rtl="1"/>
          <a:r>
            <a:rPr lang="en-US" sz="3200" b="1"/>
            <a:t>Na inside cells.</a:t>
          </a:r>
          <a:endParaRPr lang="x-none" sz="3200" b="1" dirty="0"/>
        </a:p>
      </dgm:t>
    </dgm:pt>
    <dgm:pt modelId="{ED900644-9E5A-40B4-950A-C3507D525B7D}" type="parTrans" cxnId="{B810CB94-D147-4F18-85B5-89E6D6C6AF38}">
      <dgm:prSet/>
      <dgm:spPr/>
      <dgm:t>
        <a:bodyPr/>
        <a:lstStyle/>
        <a:p>
          <a:pPr rtl="1"/>
          <a:endParaRPr lang="x-none" sz="3200"/>
        </a:p>
      </dgm:t>
    </dgm:pt>
    <dgm:pt modelId="{484AF42F-EB6D-4EAE-B585-1F03F0572BEC}" type="sibTrans" cxnId="{B810CB94-D147-4F18-85B5-89E6D6C6AF38}">
      <dgm:prSet/>
      <dgm:spPr/>
      <dgm:t>
        <a:bodyPr/>
        <a:lstStyle/>
        <a:p>
          <a:pPr rtl="1"/>
          <a:endParaRPr lang="x-none" sz="3200"/>
        </a:p>
      </dgm:t>
    </dgm:pt>
    <dgm:pt modelId="{29279143-375F-463F-ADEC-BDD464B5F34D}">
      <dgm:prSet custT="1"/>
      <dgm:spPr/>
      <dgm:t>
        <a:bodyPr/>
        <a:lstStyle/>
        <a:p>
          <a:pPr rtl="1"/>
          <a:r>
            <a:rPr lang="en-US" sz="3200" b="1"/>
            <a:t>water</a:t>
          </a:r>
          <a:endParaRPr lang="x-none" sz="3200" b="1" dirty="0"/>
        </a:p>
      </dgm:t>
    </dgm:pt>
    <dgm:pt modelId="{076AA41F-7118-4C26-BA07-6E57F3296AD9}" type="parTrans" cxnId="{C1A4F17C-9742-4077-8DE2-F9F0129B2390}">
      <dgm:prSet/>
      <dgm:spPr/>
      <dgm:t>
        <a:bodyPr/>
        <a:lstStyle/>
        <a:p>
          <a:pPr rtl="1"/>
          <a:endParaRPr lang="x-none" sz="3200"/>
        </a:p>
      </dgm:t>
    </dgm:pt>
    <dgm:pt modelId="{A0F2E208-8295-404D-B80E-21C2C9252069}" type="sibTrans" cxnId="{C1A4F17C-9742-4077-8DE2-F9F0129B2390}">
      <dgm:prSet/>
      <dgm:spPr/>
      <dgm:t>
        <a:bodyPr/>
        <a:lstStyle/>
        <a:p>
          <a:pPr rtl="1"/>
          <a:endParaRPr lang="x-none" sz="3200"/>
        </a:p>
      </dgm:t>
    </dgm:pt>
    <dgm:pt modelId="{F0036EED-8765-47AE-B411-AEC85CD29F05}">
      <dgm:prSet custT="1"/>
      <dgm:spPr/>
      <dgm:t>
        <a:bodyPr/>
        <a:lstStyle/>
        <a:p>
          <a:pPr rtl="1"/>
          <a:r>
            <a:rPr lang="en-US" sz="3200" b="1"/>
            <a:t>edema</a:t>
          </a:r>
          <a:endParaRPr lang="x-none" sz="3200" b="1" dirty="0"/>
        </a:p>
      </dgm:t>
    </dgm:pt>
    <dgm:pt modelId="{C6D03AA2-9FEB-4200-9DB6-E14AA62BC415}" type="parTrans" cxnId="{82B1C54F-B7A1-44CF-BC8F-45E7DADED452}">
      <dgm:prSet/>
      <dgm:spPr/>
      <dgm:t>
        <a:bodyPr/>
        <a:lstStyle/>
        <a:p>
          <a:pPr rtl="1"/>
          <a:endParaRPr lang="x-none" sz="3200"/>
        </a:p>
      </dgm:t>
    </dgm:pt>
    <dgm:pt modelId="{7C11BAD0-85AE-4443-957B-C76DE80661B5}" type="sibTrans" cxnId="{82B1C54F-B7A1-44CF-BC8F-45E7DADED452}">
      <dgm:prSet/>
      <dgm:spPr/>
      <dgm:t>
        <a:bodyPr/>
        <a:lstStyle/>
        <a:p>
          <a:pPr rtl="1"/>
          <a:endParaRPr lang="x-none" sz="3200"/>
        </a:p>
      </dgm:t>
    </dgm:pt>
    <dgm:pt modelId="{D413DE7F-6B0C-4DB8-A3EF-9ACECB11FE3B}" type="pres">
      <dgm:prSet presAssocID="{6AD1C19E-4ED6-44D6-B99D-77C7DC8557F5}" presName="Name0" presStyleCnt="0">
        <dgm:presLayoutVars>
          <dgm:dir/>
          <dgm:animLvl val="lvl"/>
          <dgm:resizeHandles val="exact"/>
        </dgm:presLayoutVars>
      </dgm:prSet>
      <dgm:spPr/>
    </dgm:pt>
    <dgm:pt modelId="{522A3F99-6E1D-4C7F-B71C-B4D9E1669EDD}" type="pres">
      <dgm:prSet presAssocID="{F0036EED-8765-47AE-B411-AEC85CD29F05}" presName="boxAndChildren" presStyleCnt="0"/>
      <dgm:spPr/>
    </dgm:pt>
    <dgm:pt modelId="{D06F8725-AD24-426C-A88C-A34CE208ED28}" type="pres">
      <dgm:prSet presAssocID="{F0036EED-8765-47AE-B411-AEC85CD29F05}" presName="parentTextBox" presStyleLbl="node1" presStyleIdx="0" presStyleCnt="5"/>
      <dgm:spPr/>
    </dgm:pt>
    <dgm:pt modelId="{AE824276-D672-4182-B03F-B9287C94DE6D}" type="pres">
      <dgm:prSet presAssocID="{A0F2E208-8295-404D-B80E-21C2C9252069}" presName="sp" presStyleCnt="0"/>
      <dgm:spPr/>
    </dgm:pt>
    <dgm:pt modelId="{692FAD59-BDC5-4382-992B-13A8B268220B}" type="pres">
      <dgm:prSet presAssocID="{29279143-375F-463F-ADEC-BDD464B5F34D}" presName="arrowAndChildren" presStyleCnt="0"/>
      <dgm:spPr/>
    </dgm:pt>
    <dgm:pt modelId="{76D400B7-F54A-4EBA-B1E6-331871BFD112}" type="pres">
      <dgm:prSet presAssocID="{29279143-375F-463F-ADEC-BDD464B5F34D}" presName="parentTextArrow" presStyleLbl="node1" presStyleIdx="1" presStyleCnt="5" custLinFactNeighborY="982"/>
      <dgm:spPr/>
    </dgm:pt>
    <dgm:pt modelId="{B8D8B5D8-20D9-4856-902E-F548B810B7A0}" type="pres">
      <dgm:prSet presAssocID="{484AF42F-EB6D-4EAE-B585-1F03F0572BEC}" presName="sp" presStyleCnt="0"/>
      <dgm:spPr/>
    </dgm:pt>
    <dgm:pt modelId="{EE05D40C-5FBC-4B75-9738-7EECA6F762A9}" type="pres">
      <dgm:prSet presAssocID="{D0998EB7-80B3-4A78-A9D9-4381ECC2596A}" presName="arrowAndChildren" presStyleCnt="0"/>
      <dgm:spPr/>
    </dgm:pt>
    <dgm:pt modelId="{6F527CA3-93C7-447E-995B-DEAF78CB0353}" type="pres">
      <dgm:prSet presAssocID="{D0998EB7-80B3-4A78-A9D9-4381ECC2596A}" presName="parentTextArrow" presStyleLbl="node1" presStyleIdx="2" presStyleCnt="5"/>
      <dgm:spPr/>
    </dgm:pt>
    <dgm:pt modelId="{DD06F7E1-7544-41E2-A428-9FCE51CA4F97}" type="pres">
      <dgm:prSet presAssocID="{0F43EAD7-6188-4669-A768-D32EF32A937D}" presName="sp" presStyleCnt="0"/>
      <dgm:spPr/>
    </dgm:pt>
    <dgm:pt modelId="{E546F1D8-701F-4CDF-9941-EED73548A366}" type="pres">
      <dgm:prSet presAssocID="{90226686-5000-4627-B708-2BA0C69EF76B}" presName="arrowAndChildren" presStyleCnt="0"/>
      <dgm:spPr/>
    </dgm:pt>
    <dgm:pt modelId="{072F9DF9-7306-4AE3-BC46-E1563EC9BAC5}" type="pres">
      <dgm:prSet presAssocID="{90226686-5000-4627-B708-2BA0C69EF76B}" presName="parentTextArrow" presStyleLbl="node1" presStyleIdx="3" presStyleCnt="5" custLinFactNeighborX="391" custLinFactNeighborY="3091"/>
      <dgm:spPr/>
    </dgm:pt>
    <dgm:pt modelId="{8914C780-F6C4-4ABE-BBEA-B8FD41FE00EA}" type="pres">
      <dgm:prSet presAssocID="{066F35D3-1835-405F-8934-7AE8B6A0A312}" presName="sp" presStyleCnt="0"/>
      <dgm:spPr/>
    </dgm:pt>
    <dgm:pt modelId="{CC431BFE-059F-42BE-96D7-7094EB254C4F}" type="pres">
      <dgm:prSet presAssocID="{411B5F31-E468-46D9-9523-308ED68F8A7F}" presName="arrowAndChildren" presStyleCnt="0"/>
      <dgm:spPr/>
    </dgm:pt>
    <dgm:pt modelId="{0A22112A-4870-471D-B460-4BE28B6A68F4}" type="pres">
      <dgm:prSet presAssocID="{411B5F31-E468-46D9-9523-308ED68F8A7F}" presName="parentTextArrow" presStyleLbl="node1" presStyleIdx="4" presStyleCnt="5"/>
      <dgm:spPr/>
    </dgm:pt>
  </dgm:ptLst>
  <dgm:cxnLst>
    <dgm:cxn modelId="{7EFFFD46-4051-440E-8F7F-7FD2C4DDB62F}" type="presOf" srcId="{D0998EB7-80B3-4A78-A9D9-4381ECC2596A}" destId="{6F527CA3-93C7-447E-995B-DEAF78CB0353}" srcOrd="0" destOrd="0" presId="urn:microsoft.com/office/officeart/2005/8/layout/process4"/>
    <dgm:cxn modelId="{B813A46C-E051-4E6A-8E7D-81554C906C19}" type="presOf" srcId="{411B5F31-E468-46D9-9523-308ED68F8A7F}" destId="{0A22112A-4870-471D-B460-4BE28B6A68F4}" srcOrd="0" destOrd="0" presId="urn:microsoft.com/office/officeart/2005/8/layout/process4"/>
    <dgm:cxn modelId="{82B1C54F-B7A1-44CF-BC8F-45E7DADED452}" srcId="{6AD1C19E-4ED6-44D6-B99D-77C7DC8557F5}" destId="{F0036EED-8765-47AE-B411-AEC85CD29F05}" srcOrd="4" destOrd="0" parTransId="{C6D03AA2-9FEB-4200-9DB6-E14AA62BC415}" sibTransId="{7C11BAD0-85AE-4443-957B-C76DE80661B5}"/>
    <dgm:cxn modelId="{6C08B874-888C-4167-B05F-FF99CBA59530}" type="presOf" srcId="{90226686-5000-4627-B708-2BA0C69EF76B}" destId="{072F9DF9-7306-4AE3-BC46-E1563EC9BAC5}" srcOrd="0" destOrd="0" presId="urn:microsoft.com/office/officeart/2005/8/layout/process4"/>
    <dgm:cxn modelId="{C1A4F17C-9742-4077-8DE2-F9F0129B2390}" srcId="{6AD1C19E-4ED6-44D6-B99D-77C7DC8557F5}" destId="{29279143-375F-463F-ADEC-BDD464B5F34D}" srcOrd="3" destOrd="0" parTransId="{076AA41F-7118-4C26-BA07-6E57F3296AD9}" sibTransId="{A0F2E208-8295-404D-B80E-21C2C9252069}"/>
    <dgm:cxn modelId="{3350A094-965A-4A88-A534-90C342A05370}" type="presOf" srcId="{29279143-375F-463F-ADEC-BDD464B5F34D}" destId="{76D400B7-F54A-4EBA-B1E6-331871BFD112}" srcOrd="0" destOrd="0" presId="urn:microsoft.com/office/officeart/2005/8/layout/process4"/>
    <dgm:cxn modelId="{B810CB94-D147-4F18-85B5-89E6D6C6AF38}" srcId="{6AD1C19E-4ED6-44D6-B99D-77C7DC8557F5}" destId="{D0998EB7-80B3-4A78-A9D9-4381ECC2596A}" srcOrd="2" destOrd="0" parTransId="{ED900644-9E5A-40B4-950A-C3507D525B7D}" sibTransId="{484AF42F-EB6D-4EAE-B585-1F03F0572BEC}"/>
    <dgm:cxn modelId="{FE7180CB-C22E-4C31-96D6-0A133DE01D35}" srcId="{6AD1C19E-4ED6-44D6-B99D-77C7DC8557F5}" destId="{90226686-5000-4627-B708-2BA0C69EF76B}" srcOrd="1" destOrd="0" parTransId="{FBBB60F0-F7D4-4FE7-9161-47F5AB346F55}" sibTransId="{0F43EAD7-6188-4669-A768-D32EF32A937D}"/>
    <dgm:cxn modelId="{EE8A20D5-5A1C-41CF-A2DA-8D74034644D2}" srcId="{6AD1C19E-4ED6-44D6-B99D-77C7DC8557F5}" destId="{411B5F31-E468-46D9-9523-308ED68F8A7F}" srcOrd="0" destOrd="0" parTransId="{753E2B6F-C5FF-4F03-A5FB-D9586B46DEC2}" sibTransId="{066F35D3-1835-405F-8934-7AE8B6A0A312}"/>
    <dgm:cxn modelId="{58BF44D5-C278-42CF-B096-C778C3BF122C}" type="presOf" srcId="{F0036EED-8765-47AE-B411-AEC85CD29F05}" destId="{D06F8725-AD24-426C-A88C-A34CE208ED28}" srcOrd="0" destOrd="0" presId="urn:microsoft.com/office/officeart/2005/8/layout/process4"/>
    <dgm:cxn modelId="{31F388F3-BFE9-46A4-94AB-B9885070E4F7}" type="presOf" srcId="{6AD1C19E-4ED6-44D6-B99D-77C7DC8557F5}" destId="{D413DE7F-6B0C-4DB8-A3EF-9ACECB11FE3B}" srcOrd="0" destOrd="0" presId="urn:microsoft.com/office/officeart/2005/8/layout/process4"/>
    <dgm:cxn modelId="{38524AD4-A3A9-4D31-8249-9D78C37C67F2}" type="presParOf" srcId="{D413DE7F-6B0C-4DB8-A3EF-9ACECB11FE3B}" destId="{522A3F99-6E1D-4C7F-B71C-B4D9E1669EDD}" srcOrd="0" destOrd="0" presId="urn:microsoft.com/office/officeart/2005/8/layout/process4"/>
    <dgm:cxn modelId="{8B0C3C13-B314-4706-852B-129340836779}" type="presParOf" srcId="{522A3F99-6E1D-4C7F-B71C-B4D9E1669EDD}" destId="{D06F8725-AD24-426C-A88C-A34CE208ED28}" srcOrd="0" destOrd="0" presId="urn:microsoft.com/office/officeart/2005/8/layout/process4"/>
    <dgm:cxn modelId="{B1A97CC0-8025-4C73-84D8-C18139D163D7}" type="presParOf" srcId="{D413DE7F-6B0C-4DB8-A3EF-9ACECB11FE3B}" destId="{AE824276-D672-4182-B03F-B9287C94DE6D}" srcOrd="1" destOrd="0" presId="urn:microsoft.com/office/officeart/2005/8/layout/process4"/>
    <dgm:cxn modelId="{91A1C262-94FA-4206-91A6-B3B13087C21E}" type="presParOf" srcId="{D413DE7F-6B0C-4DB8-A3EF-9ACECB11FE3B}" destId="{692FAD59-BDC5-4382-992B-13A8B268220B}" srcOrd="2" destOrd="0" presId="urn:microsoft.com/office/officeart/2005/8/layout/process4"/>
    <dgm:cxn modelId="{9511DE34-A391-4270-BFF8-A69DECC55134}" type="presParOf" srcId="{692FAD59-BDC5-4382-992B-13A8B268220B}" destId="{76D400B7-F54A-4EBA-B1E6-331871BFD112}" srcOrd="0" destOrd="0" presId="urn:microsoft.com/office/officeart/2005/8/layout/process4"/>
    <dgm:cxn modelId="{EDF1513B-E465-4D30-8E33-00740E2F3662}" type="presParOf" srcId="{D413DE7F-6B0C-4DB8-A3EF-9ACECB11FE3B}" destId="{B8D8B5D8-20D9-4856-902E-F548B810B7A0}" srcOrd="3" destOrd="0" presId="urn:microsoft.com/office/officeart/2005/8/layout/process4"/>
    <dgm:cxn modelId="{D580C02A-3DDE-4CDA-87C4-D7F046050D22}" type="presParOf" srcId="{D413DE7F-6B0C-4DB8-A3EF-9ACECB11FE3B}" destId="{EE05D40C-5FBC-4B75-9738-7EECA6F762A9}" srcOrd="4" destOrd="0" presId="urn:microsoft.com/office/officeart/2005/8/layout/process4"/>
    <dgm:cxn modelId="{F5AAED16-1FE4-49F0-B2D8-411753B26F1C}" type="presParOf" srcId="{EE05D40C-5FBC-4B75-9738-7EECA6F762A9}" destId="{6F527CA3-93C7-447E-995B-DEAF78CB0353}" srcOrd="0" destOrd="0" presId="urn:microsoft.com/office/officeart/2005/8/layout/process4"/>
    <dgm:cxn modelId="{02C7E8D8-A717-435A-928B-FCD5934B727E}" type="presParOf" srcId="{D413DE7F-6B0C-4DB8-A3EF-9ACECB11FE3B}" destId="{DD06F7E1-7544-41E2-A428-9FCE51CA4F97}" srcOrd="5" destOrd="0" presId="urn:microsoft.com/office/officeart/2005/8/layout/process4"/>
    <dgm:cxn modelId="{38879352-5EFA-479B-A292-F295EA909FEE}" type="presParOf" srcId="{D413DE7F-6B0C-4DB8-A3EF-9ACECB11FE3B}" destId="{E546F1D8-701F-4CDF-9941-EED73548A366}" srcOrd="6" destOrd="0" presId="urn:microsoft.com/office/officeart/2005/8/layout/process4"/>
    <dgm:cxn modelId="{4BC4929E-B2B7-4047-BC3C-890E52DC59D1}" type="presParOf" srcId="{E546F1D8-701F-4CDF-9941-EED73548A366}" destId="{072F9DF9-7306-4AE3-BC46-E1563EC9BAC5}" srcOrd="0" destOrd="0" presId="urn:microsoft.com/office/officeart/2005/8/layout/process4"/>
    <dgm:cxn modelId="{50CD5894-ED60-4054-B398-A29DBD2E7F7D}" type="presParOf" srcId="{D413DE7F-6B0C-4DB8-A3EF-9ACECB11FE3B}" destId="{8914C780-F6C4-4ABE-BBEA-B8FD41FE00EA}" srcOrd="7" destOrd="0" presId="urn:microsoft.com/office/officeart/2005/8/layout/process4"/>
    <dgm:cxn modelId="{A41E5A65-FA78-495E-9D9A-34E1D3FBABEF}" type="presParOf" srcId="{D413DE7F-6B0C-4DB8-A3EF-9ACECB11FE3B}" destId="{CC431BFE-059F-42BE-96D7-7094EB254C4F}" srcOrd="8" destOrd="0" presId="urn:microsoft.com/office/officeart/2005/8/layout/process4"/>
    <dgm:cxn modelId="{CFDE4B6F-B8D4-48C5-9306-90A3DF034B27}" type="presParOf" srcId="{CC431BFE-059F-42BE-96D7-7094EB254C4F}" destId="{0A22112A-4870-471D-B460-4BE28B6A68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8725-AD24-426C-A88C-A34CE208ED28}">
      <dsp:nvSpPr>
        <dsp:cNvPr id="0" name=""/>
        <dsp:cNvSpPr/>
      </dsp:nvSpPr>
      <dsp:spPr>
        <a:xfrm>
          <a:off x="0" y="4056619"/>
          <a:ext cx="6072166" cy="6655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edema</a:t>
          </a:r>
          <a:endParaRPr lang="x-none" sz="3200" b="1" kern="1200" dirty="0"/>
        </a:p>
      </dsp:txBody>
      <dsp:txXfrm>
        <a:off x="0" y="4056619"/>
        <a:ext cx="6072166" cy="665522"/>
      </dsp:txXfrm>
    </dsp:sp>
    <dsp:sp modelId="{76D400B7-F54A-4EBA-B1E6-331871BFD112}">
      <dsp:nvSpPr>
        <dsp:cNvPr id="0" name=""/>
        <dsp:cNvSpPr/>
      </dsp:nvSpPr>
      <dsp:spPr>
        <a:xfrm rot="10800000">
          <a:off x="0" y="3053080"/>
          <a:ext cx="6072166" cy="102357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water</a:t>
          </a:r>
          <a:endParaRPr lang="x-none" sz="3200" b="1" kern="1200" dirty="0"/>
        </a:p>
      </dsp:txBody>
      <dsp:txXfrm rot="10800000">
        <a:off x="0" y="3053080"/>
        <a:ext cx="6072166" cy="665087"/>
      </dsp:txXfrm>
    </dsp:sp>
    <dsp:sp modelId="{6F527CA3-93C7-447E-995B-DEAF78CB0353}">
      <dsp:nvSpPr>
        <dsp:cNvPr id="0" name=""/>
        <dsp:cNvSpPr/>
      </dsp:nvSpPr>
      <dsp:spPr>
        <a:xfrm rot="10800000">
          <a:off x="0" y="2029438"/>
          <a:ext cx="6072166" cy="102357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Na inside cells.</a:t>
          </a:r>
          <a:endParaRPr lang="x-none" sz="3200" b="1" kern="1200" dirty="0"/>
        </a:p>
      </dsp:txBody>
      <dsp:txXfrm rot="10800000">
        <a:off x="0" y="2029438"/>
        <a:ext cx="6072166" cy="665087"/>
      </dsp:txXfrm>
    </dsp:sp>
    <dsp:sp modelId="{072F9DF9-7306-4AE3-BC46-E1563EC9BAC5}">
      <dsp:nvSpPr>
        <dsp:cNvPr id="0" name=""/>
        <dsp:cNvSpPr/>
      </dsp:nvSpPr>
      <dsp:spPr>
        <a:xfrm rot="10800000">
          <a:off x="0" y="1047487"/>
          <a:ext cx="6072166" cy="1023573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membrane permeability. </a:t>
          </a:r>
          <a:endParaRPr lang="x-none" sz="3200" b="1" kern="1200" dirty="0"/>
        </a:p>
      </dsp:txBody>
      <dsp:txXfrm rot="10800000">
        <a:off x="0" y="1047487"/>
        <a:ext cx="6072166" cy="665087"/>
      </dsp:txXfrm>
    </dsp:sp>
    <dsp:sp modelId="{0A22112A-4870-471D-B460-4BE28B6A68F4}">
      <dsp:nvSpPr>
        <dsp:cNvPr id="0" name=""/>
        <dsp:cNvSpPr/>
      </dsp:nvSpPr>
      <dsp:spPr>
        <a:xfrm rot="10800000">
          <a:off x="0" y="2258"/>
          <a:ext cx="6072166" cy="1023573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inflammation of tissues.</a:t>
          </a:r>
          <a:endParaRPr lang="en-US" sz="3200" b="1" kern="1200" dirty="0"/>
        </a:p>
      </dsp:txBody>
      <dsp:txXfrm rot="10800000">
        <a:off x="0" y="2258"/>
        <a:ext cx="6072166" cy="665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971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35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16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6644BA-7373-457F-BA59-4FDF26AB52C4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879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6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779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2800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34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855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7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5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888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008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133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132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83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63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2423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922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5B90DA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64008" lvl="0" indent="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700" b="0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ctr" rtl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ct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ct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ct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ctr" rtl="1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ctr" rtl="1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ctr" rtl="1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ctr" rtl="1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Shape 24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A4B8DA">
                <a:alpha val="40000"/>
              </a:srgb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" name="Shape 27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CB2D5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rgbClr val="E8ECF4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03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lt2"/>
              </a:buClr>
              <a:buFont typeface="Rambla"/>
              <a:buNone/>
              <a:defRPr sz="48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r" rtl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3255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3255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8839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1023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 i="0" u="none" strike="noStrike" cap="none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240791" algn="r" rtl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237236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228600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228600" algn="r" rtl="1">
              <a:spcBef>
                <a:spcPts val="35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2598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32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6299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8483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1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016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18288" lvl="0" indent="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16459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7373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714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714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 i="0" u="none" strike="noStrike" cap="none">
                <a:solidFill>
                  <a:schemeClr val="accen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8" name="Shape 8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0" marR="0" lvl="0" indent="-147573" algn="r" rtl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r" rtl="1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r" rtl="1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r" rtl="1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u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7rsKesb7WAhVM1BoKHRwMDs8QjRwIBw&amp;url=http://accessmedicine.mhmedical.com/content.aspx?bookid=1088&amp;sectionid=61698622&amp;psig=AFQjCNHq6ZCdZ2CCfGktn4_t3p3KjmA6Ig&amp;ust=150636175926132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s://www.google.com.sa/url?sa=i&amp;rct=j&amp;q=&amp;esrc=s&amp;source=images&amp;cd=&amp;cad=rja&amp;uact=8&amp;ved=0ahUKEwiK6on_pqrWAhVELhoKHUOfBJIQjRwIBw&amp;url=http://www.biogetica.com/is-edema-treatment-a-cure&amp;psig=AFQjCNHHw2AizfnrfflC027E6qYEBf8Drw&amp;ust=150567166135597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8wR1MUvgys4/UHr2IrW_95I/AAAAAAAAAbU/hMmm6N0G5sY/s1600/edema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5291"/>
            <a:ext cx="9143999" cy="691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6746" t="8737" r="8658" b="6975"/>
          <a:stretch/>
        </p:blipFill>
        <p:spPr>
          <a:xfrm>
            <a:off x="5503488" y="188640"/>
            <a:ext cx="3164507" cy="24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4146306" y="4161486"/>
            <a:ext cx="4349700" cy="92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5400" b="0" cap="none" dirty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PHYSIOLOGY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t="11970" b="7142"/>
          <a:stretch/>
        </p:blipFill>
        <p:spPr>
          <a:xfrm>
            <a:off x="467544" y="188639"/>
            <a:ext cx="3166504" cy="244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44700" y="3550525"/>
            <a:ext cx="4191000" cy="30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D9A0DF-2753-4C1B-A586-46CB26FF6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679" y="5205679"/>
            <a:ext cx="1652321" cy="16523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Shape 227"/>
          <p:cNvGraphicFramePr/>
          <p:nvPr>
            <p:extLst>
              <p:ext uri="{D42A27DB-BD31-4B8C-83A1-F6EECF244321}">
                <p14:modId xmlns:p14="http://schemas.microsoft.com/office/powerpoint/2010/main" val="3961670767"/>
              </p:ext>
            </p:extLst>
          </p:nvPr>
        </p:nvGraphicFramePr>
        <p:xfrm>
          <a:off x="457200" y="274638"/>
          <a:ext cx="8229600" cy="3454450"/>
        </p:xfrm>
        <a:graphic>
          <a:graphicData uri="http://schemas.openxmlformats.org/drawingml/2006/table">
            <a:tbl>
              <a:tblPr firstRow="1" bandRow="1">
                <a:noFill/>
                <a:tableStyleId>{3B548F78-CA00-4D2E-958E-55E52D1B1295}</a:tableStyleId>
              </a:tblPr>
              <a:tblGrid>
                <a:gridCol w="438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</a:rPr>
                        <a:t>Colloid osmotic pressure (oncotic)(πp)</a:t>
                      </a:r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tr-TR" sz="1400" b="1" i="0" u="none" strike="noStrike" cap="none" dirty="0">
                          <a:solidFill>
                            <a:srgbClr val="0070C0"/>
                          </a:solidFill>
                          <a:latin typeface="Arial" charset="0"/>
                          <a:ea typeface="Lucida Sans Unicode"/>
                          <a:cs typeface="Lucida Sans Unicode"/>
                          <a:sym typeface="Arial"/>
                        </a:rPr>
                        <a:t>Formed by plasma proteins (especially albumin)</a:t>
                      </a:r>
                      <a:endParaRPr lang="en-US" sz="1400" b="1" i="0" u="none" strike="noStrike" cap="none" dirty="0">
                        <a:solidFill>
                          <a:srgbClr val="0070C0"/>
                        </a:solidFill>
                        <a:latin typeface="Arial" charset="0"/>
                        <a:ea typeface="Lucida Sans Unicode"/>
                        <a:cs typeface="Lucida Sans Unicode"/>
                        <a:sym typeface="Arial"/>
                      </a:endParaRPr>
                    </a:p>
                    <a:p>
                      <a:pPr lvl="1">
                        <a:spcBef>
                          <a:spcPct val="50000"/>
                        </a:spcBef>
                        <a:buFont typeface="Arial" pitchFamily="34" charset="0"/>
                        <a:buChar char="•"/>
                        <a:defRPr/>
                      </a:pPr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Arial" charset="0"/>
                          <a:ea typeface="Lucida Sans Unicode"/>
                          <a:cs typeface="Lucida Sans Unicode"/>
                          <a:sym typeface="Arial"/>
                        </a:rPr>
                        <a:t> </a:t>
                      </a:r>
                      <a:r>
                        <a:rPr lang="tr-TR" sz="1400" b="1" i="0" u="none" strike="noStrike" cap="none" dirty="0">
                          <a:solidFill>
                            <a:srgbClr val="0070C0"/>
                          </a:solidFill>
                          <a:latin typeface="Arial" charset="0"/>
                          <a:ea typeface="Lucida Sans Unicode"/>
                          <a:cs typeface="Lucida Sans Unicode"/>
                          <a:sym typeface="Arial"/>
                        </a:rPr>
                        <a:t>It tries to keep the fluid in the capillary</a:t>
                      </a:r>
                      <a:endParaRPr lang="en-US" sz="1400" b="1" i="0" u="none" strike="noStrike" cap="none" dirty="0">
                        <a:solidFill>
                          <a:srgbClr val="0070C0"/>
                        </a:solidFill>
                        <a:latin typeface="Arial" charset="0"/>
                        <a:ea typeface="Lucida Sans Unicode"/>
                        <a:cs typeface="Lucida Sans Unicode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dirty="0">
                          <a:solidFill>
                            <a:schemeClr val="dk1"/>
                          </a:solidFill>
                        </a:rPr>
                        <a:t>Hydrostatic pressure (Pc)</a:t>
                      </a: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latin typeface="Arial" charset="0"/>
                        </a:rPr>
                        <a:t>I</a:t>
                      </a:r>
                      <a:r>
                        <a:rPr lang="tr-TR" sz="1400" dirty="0">
                          <a:solidFill>
                            <a:srgbClr val="0070C0"/>
                          </a:solidFill>
                          <a:latin typeface="Arial" charset="0"/>
                        </a:rPr>
                        <a:t>t forces the blood fluid pass into the tissues through the capillary wall.</a:t>
                      </a:r>
                      <a:endParaRPr lang="en-US" sz="1400" dirty="0">
                        <a:solidFill>
                          <a:srgbClr val="0070C0"/>
                        </a:solidFill>
                        <a:latin typeface="Arial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lvl="0" algn="ctr" rtl="1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rgbClr val="0070C0"/>
                          </a:solidFill>
                        </a:rPr>
                        <a:t>25mmHg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0070C0"/>
                          </a:solidFill>
                        </a:rPr>
                        <a:t>Arterial end =37 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7030A0"/>
                          </a:solidFill>
                        </a:rPr>
                        <a:t>28mmHg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0070C0"/>
                          </a:solidFill>
                        </a:rPr>
                        <a:t>Venous end =17 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Rambla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</a:rPr>
                        <a:t>Colloid osmotic pressure (oncotic)(πIf)</a:t>
                      </a: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>
                          <a:solidFill>
                            <a:srgbClr val="7030A0"/>
                          </a:solidFill>
                        </a:rPr>
                        <a:t>Arterial end = 30 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7030A0"/>
                          </a:solidFill>
                        </a:rPr>
                        <a:t>8 mmHg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7030A0"/>
                          </a:solidFill>
                        </a:rPr>
                        <a:t>Venous end = 10 mmHg (usually 15-25 mmHg less than arterial end)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9" name="Shape 229"/>
          <p:cNvSpPr txBox="1"/>
          <p:nvPr/>
        </p:nvSpPr>
        <p:spPr>
          <a:xfrm>
            <a:off x="500034" y="4146706"/>
            <a:ext cx="6072230" cy="52322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*IF hydrostatic pressure  (</a:t>
            </a:r>
            <a:r>
              <a:rPr lang="en-US" sz="1400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PIf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)  is usually </a:t>
            </a:r>
            <a:r>
              <a:rPr lang="en-US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subatmospheric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in loose connective tissue (~ - 3 mmHg)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500034" y="5312868"/>
            <a:ext cx="3786214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FF0000"/>
                </a:solidFill>
                <a:latin typeface="Rambla"/>
                <a:ea typeface="Rambla"/>
                <a:cs typeface="Rambla"/>
                <a:sym typeface="Rambla"/>
              </a:rPr>
              <a:t>*Negative charge  means sucking or absorption</a:t>
            </a:r>
          </a:p>
        </p:txBody>
      </p:sp>
      <p:sp>
        <p:nvSpPr>
          <p:cNvPr id="231" name="Shape 231"/>
          <p:cNvSpPr/>
          <p:nvPr/>
        </p:nvSpPr>
        <p:spPr>
          <a:xfrm>
            <a:off x="500034" y="4669926"/>
            <a:ext cx="6072230" cy="642942"/>
          </a:xfrm>
          <a:prstGeom prst="rect">
            <a:avLst/>
          </a:prstGeom>
          <a:noFill/>
          <a:ln w="9525" cap="flat" cmpd="sng">
            <a:solidFill>
              <a:srgbClr val="395E89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The increase of pressure at the </a:t>
            </a:r>
            <a:r>
              <a:rPr lang="en-US" sz="1400" dirty="0" err="1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venule</a:t>
            </a:r>
            <a:r>
              <a:rPr lang="en-US" sz="14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 end ⇒Fluid cannot return capillary and stay at the </a:t>
            </a:r>
            <a:r>
              <a:rPr lang="en-US" sz="1400" dirty="0" err="1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interstitium</a:t>
            </a:r>
            <a:r>
              <a:rPr lang="en-US" sz="14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</p:txBody>
      </p:sp>
      <p:sp>
        <p:nvSpPr>
          <p:cNvPr id="232" name="Shape 232"/>
          <p:cNvSpPr/>
          <p:nvPr/>
        </p:nvSpPr>
        <p:spPr>
          <a:xfrm>
            <a:off x="500034" y="5832116"/>
            <a:ext cx="2571768" cy="357190"/>
          </a:xfrm>
          <a:prstGeom prst="rect">
            <a:avLst/>
          </a:prstGeom>
          <a:noFill/>
          <a:ln w="12700" cap="flat" cmpd="sng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00B050"/>
                </a:solidFill>
                <a:latin typeface="Rambla"/>
                <a:ea typeface="Rambla"/>
                <a:cs typeface="Rambla"/>
                <a:sym typeface="Rambla"/>
              </a:rPr>
              <a:t>Pc+πif-</a:t>
            </a:r>
            <a:r>
              <a:rPr lang="en-US" sz="1800" dirty="0" err="1">
                <a:solidFill>
                  <a:srgbClr val="00B050"/>
                </a:solidFill>
                <a:latin typeface="Rambla"/>
                <a:ea typeface="Rambla"/>
                <a:cs typeface="Rambla"/>
                <a:sym typeface="Rambla"/>
              </a:rPr>
              <a:t>Pif</a:t>
            </a:r>
            <a:r>
              <a:rPr lang="en-US" sz="1800" dirty="0">
                <a:solidFill>
                  <a:srgbClr val="00B050"/>
                </a:solidFill>
                <a:latin typeface="Rambla"/>
                <a:ea typeface="Rambla"/>
                <a:cs typeface="Rambla"/>
                <a:sym typeface="Rambla"/>
              </a:rPr>
              <a:t>-πc=</a:t>
            </a:r>
          </a:p>
        </p:txBody>
      </p:sp>
      <p:cxnSp>
        <p:nvCxnSpPr>
          <p:cNvPr id="233" name="Shape 233"/>
          <p:cNvCxnSpPr/>
          <p:nvPr/>
        </p:nvCxnSpPr>
        <p:spPr>
          <a:xfrm rot="10800000">
            <a:off x="3071802" y="6170124"/>
            <a:ext cx="1143008" cy="714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34" name="Shape 234"/>
          <p:cNvSpPr/>
          <p:nvPr/>
        </p:nvSpPr>
        <p:spPr>
          <a:xfrm>
            <a:off x="4214810" y="5812934"/>
            <a:ext cx="2428892" cy="785818"/>
          </a:xfrm>
          <a:prstGeom prst="ellipse">
            <a:avLst/>
          </a:prstGeom>
          <a:noFill/>
          <a:ln w="55000" cap="flat" cmpd="thickThin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قد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تكون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قيمة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Pif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موجبة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حسب</a:t>
            </a:r>
            <a:r>
              <a:rPr lang="en-US" sz="1600" dirty="0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V Boli" panose="02000500030200090000" pitchFamily="2" charset="0"/>
                <a:ea typeface="Yu Gothic" panose="020B0400000000000000" pitchFamily="34" charset="-128"/>
                <a:cs typeface="MV Boli" panose="02000500030200090000" pitchFamily="2" charset="0"/>
                <a:sym typeface="Rambla"/>
              </a:rPr>
              <a:t>المعطى</a:t>
            </a:r>
            <a:endParaRPr lang="en-US" sz="1600" dirty="0">
              <a:solidFill>
                <a:srgbClr val="00B050"/>
              </a:solidFill>
              <a:latin typeface="MV Boli" panose="02000500030200090000" pitchFamily="2" charset="0"/>
              <a:ea typeface="Yu Gothic" panose="020B0400000000000000" pitchFamily="34" charset="-128"/>
              <a:cs typeface="MV Boli" panose="02000500030200090000" pitchFamily="2" charset="0"/>
              <a:sym typeface="Rambla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214282" y="1785926"/>
            <a:ext cx="4143404" cy="4000528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480"/>
              <a:buFont typeface="Rambla"/>
              <a:buAutoNum type="arabicPeriod"/>
            </a:pPr>
            <a:r>
              <a:rPr lang="en-US" sz="1687" b="1" i="1" u="none" strike="noStrike" cap="none" dirty="0">
                <a:solidFill>
                  <a:srgbClr val="953734"/>
                </a:solidFill>
                <a:latin typeface="Rambla"/>
                <a:ea typeface="Rambla"/>
                <a:cs typeface="Rambla"/>
                <a:sym typeface="Rambla"/>
              </a:rPr>
              <a:t>Increased capillary pressure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Kidney failure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Heart failure.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Venous obstruction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None/>
            </a:pPr>
            <a:endParaRPr sz="143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480"/>
              <a:buFont typeface="Rambla"/>
              <a:buAutoNum type="arabicPeriod"/>
            </a:pPr>
            <a:r>
              <a:rPr lang="en-US" sz="1687" b="1" i="1" u="none" strike="noStrike" cap="none" dirty="0">
                <a:solidFill>
                  <a:srgbClr val="953734"/>
                </a:solidFill>
                <a:latin typeface="Rambla"/>
                <a:ea typeface="Rambla"/>
                <a:cs typeface="Rambla"/>
                <a:sym typeface="Rambla"/>
              </a:rPr>
              <a:t>Decreased plasma oncotic pressure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Loss of proteins (</a:t>
            </a:r>
            <a:r>
              <a:rPr lang="en-US" sz="1437" b="0" i="0" u="none" strike="noStrike" cap="none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nephrotic</a:t>
            </a: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syndrome, burns).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Inability to synthesize proteins (liver failure, malnutrition).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None/>
            </a:pPr>
            <a:endParaRPr sz="143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7200" lvl="0" indent="-457200" algn="l" rtl="0">
              <a:lnSpc>
                <a:spcPct val="80000"/>
              </a:lnSpc>
              <a:buSzPct val="67480"/>
              <a:buFont typeface="Rambla"/>
              <a:buAutoNum type="arabicPeriod"/>
            </a:pPr>
            <a:r>
              <a:rPr lang="en-US" sz="1687" b="1" i="1" u="none" strike="noStrike" cap="none" dirty="0">
                <a:solidFill>
                  <a:srgbClr val="953734"/>
                </a:solidFill>
                <a:latin typeface="Rambla"/>
                <a:ea typeface="Rambla"/>
                <a:cs typeface="Rambla"/>
                <a:sym typeface="Rambla"/>
              </a:rPr>
              <a:t>Increased capillary permeability</a:t>
            </a:r>
            <a:endParaRPr lang="en-US" sz="1400" b="1" i="1" dirty="0">
              <a:solidFill>
                <a:srgbClr val="953734"/>
              </a:solidFill>
            </a:endParaRP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Inflammation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Infection.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2642"/>
              <a:buFont typeface="Verdana"/>
              <a:buChar char="◦"/>
            </a:pPr>
            <a:r>
              <a:rPr lang="en-US" sz="1437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Immune reactions.</a:t>
            </a:r>
            <a:endParaRPr lang="en-US" sz="1437" dirty="0">
              <a:solidFill>
                <a:srgbClr val="7030A0"/>
              </a:solidFill>
            </a:endParaRPr>
          </a:p>
          <a:p>
            <a:pPr marL="381001" marR="0" lvl="1" indent="0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102642"/>
              <a:buNone/>
            </a:pPr>
            <a:endParaRPr lang="en-US" sz="1437" b="0" i="0" u="none" strike="noStrike" cap="none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400" b="1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Edema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5032529" y="1785954"/>
            <a:ext cx="3825875" cy="40005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Lymphatic obstruction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Infection (</a:t>
            </a:r>
            <a:r>
              <a:rPr lang="en-US" sz="2000" b="0" i="0" u="none" strike="noStrike" cap="none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filaria</a:t>
            </a:r>
            <a:r>
              <a:rPr lang="en-US" sz="20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).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Surgery.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Congenital absence.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0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Cancer.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214282" y="1285860"/>
            <a:ext cx="4143404" cy="500066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Increase capillary filtration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5032529" y="1285860"/>
            <a:ext cx="3825751" cy="500066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Decrease lymph uptake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015" y="454879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هذي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السلايد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البنات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Slayt Numarası Yer Tutucusu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10E9E1-5B68-44AD-81C2-D422C601275B}" type="slidenum">
              <a:rPr lang="en-US"/>
              <a:pPr/>
              <a:t>12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66940" y="1181645"/>
            <a:ext cx="90324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1800" dirty="0">
                <a:solidFill>
                  <a:srgbClr val="0070C0"/>
                </a:solidFill>
                <a:latin typeface="Arial" charset="0"/>
              </a:rPr>
              <a:t>Plasma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</a:rPr>
              <a:t>protin</a:t>
            </a:r>
            <a:r>
              <a:rPr lang="tr-TR" sz="1800" dirty="0">
                <a:solidFill>
                  <a:srgbClr val="0070C0"/>
                </a:solidFill>
                <a:latin typeface="Arial" charset="0"/>
              </a:rPr>
              <a:t> content &gt; İnterstitial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</a:rPr>
              <a:t>protein</a:t>
            </a:r>
            <a:r>
              <a:rPr lang="tr-TR" sz="1800" dirty="0">
                <a:solidFill>
                  <a:srgbClr val="0070C0"/>
                </a:solidFill>
                <a:latin typeface="Arial" charset="0"/>
              </a:rPr>
              <a:t> content 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</a:t>
            </a:r>
          </a:p>
          <a:p>
            <a:pPr>
              <a:spcBef>
                <a:spcPct val="50000"/>
              </a:spcBef>
              <a:defRPr/>
            </a:pP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Plasma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oncotic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pressure &gt; ınterstitial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oncotic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pressre</a:t>
            </a:r>
          </a:p>
          <a:p>
            <a:pPr>
              <a:spcBef>
                <a:spcPct val="50000"/>
              </a:spcBef>
              <a:defRPr/>
            </a:pPr>
            <a:endParaRPr lang="tr-TR" sz="1800" dirty="0">
              <a:solidFill>
                <a:srgbClr val="0070C0"/>
              </a:solidFill>
              <a:latin typeface="Arial" charset="0"/>
              <a:sym typeface="Symbol" pitchFamily="18" charset="2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Effective oncotic pressure =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Plasma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oncotic pressure –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Interstitium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oncotic pressure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Effective oncotic pressure </a:t>
            </a:r>
            <a:r>
              <a:rPr lang="tr-T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 pitchFamily="18" charset="2"/>
              </a:rPr>
              <a:t>DECREASES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: </a:t>
            </a:r>
          </a:p>
          <a:p>
            <a:pPr>
              <a:spcBef>
                <a:spcPct val="50000"/>
              </a:spcBef>
              <a:defRPr/>
            </a:pP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  - As the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decreasing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plasma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oncotic pressure ( cirrhosis, malnutrition, nephrotic syndrome)</a:t>
            </a:r>
          </a:p>
          <a:p>
            <a:pPr>
              <a:spcBef>
                <a:spcPct val="50000"/>
              </a:spcBef>
              <a:defRPr/>
            </a:pP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  - As the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increasing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tr-TR" sz="1800" u="sng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interstitium</a:t>
            </a:r>
            <a:r>
              <a:rPr lang="tr-TR" sz="18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 oncotic pressure (Increasing of permeability – inflamatory / allergy)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049" y="315095"/>
            <a:ext cx="3010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tr-T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Oncotic pressure: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4869" y="315095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هذي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السلايد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</a:t>
            </a: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الأولاد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815905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5" y="1357298"/>
            <a:ext cx="7172353" cy="463411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Forces that determine fluid movement through capillary membrane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2900354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The reabsorption pressure causes 9/10 of the filtered fluid to be reabsorbed while 1/10</a:t>
            </a:r>
            <a:r>
              <a:rPr lang="en-US" sz="1600" b="0" i="0" u="none" strike="noStrike" cap="none" baseline="300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</a:t>
            </a:r>
            <a:r>
              <a:rPr lang="en-US" sz="16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2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r>
              <a:rPr lang="en-US" sz="18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remains in the interstitial fluid.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1800" b="0" i="0" u="none" strike="noStrike" cap="none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The lymphatic cells return the 1/10</a:t>
            </a:r>
            <a:r>
              <a:rPr lang="en-US" sz="1800" b="0" i="0" u="none" strike="noStrike" cap="none" baseline="300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 </a:t>
            </a:r>
            <a:r>
              <a:rPr lang="en-US" sz="18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of the remaining fluid to the blood vessel.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1800" b="0" i="0" u="none" strike="noStrike" cap="none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The total quantity of lymph ≈ 2-3L/day                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lymphatic system 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81" y="1000108"/>
            <a:ext cx="5561728" cy="500310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7015500" y="3783700"/>
            <a:ext cx="2128500" cy="12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B1B1B1"/>
                </a:solidFill>
              </a:rPr>
              <a:t>Lymphatic System plays key role in:</a:t>
            </a:r>
          </a:p>
          <a:p>
            <a:pPr marL="457200" lvl="0" indent="-228600" rtl="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>
                <a:solidFill>
                  <a:srgbClr val="B1B1B1"/>
                </a:solidFill>
              </a:rPr>
              <a:t>Controlling concentration of proteins in interstitial fluids</a:t>
            </a:r>
          </a:p>
          <a:p>
            <a:pPr marL="457200" lvl="0" indent="-228600" rtl="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>
                <a:solidFill>
                  <a:srgbClr val="B1B1B1"/>
                </a:solidFill>
              </a:rPr>
              <a:t>the volume of interstitial fluid</a:t>
            </a:r>
          </a:p>
          <a:p>
            <a:pPr marL="457200" lvl="0" indent="-22860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>
                <a:solidFill>
                  <a:srgbClr val="B1B1B1"/>
                </a:solidFill>
              </a:rPr>
              <a:t>the interstitial fluid pressure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7290" y="1357298"/>
            <a:ext cx="6643734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summary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2285984" y="500042"/>
            <a:ext cx="4643470" cy="857256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Edama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excessive accumulation of fluid in the EC fluid </a:t>
            </a:r>
          </a:p>
        </p:txBody>
      </p:sp>
      <p:sp>
        <p:nvSpPr>
          <p:cNvPr id="260" name="Shape 260"/>
          <p:cNvSpPr/>
          <p:nvPr/>
        </p:nvSpPr>
        <p:spPr>
          <a:xfrm>
            <a:off x="4429124" y="1357298"/>
            <a:ext cx="396000" cy="3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DE9D8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3071802" y="1643050"/>
            <a:ext cx="2857520" cy="428628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Two main reasons</a:t>
            </a:r>
          </a:p>
        </p:txBody>
      </p:sp>
      <p:cxnSp>
        <p:nvCxnSpPr>
          <p:cNvPr id="262" name="Shape 262"/>
          <p:cNvCxnSpPr/>
          <p:nvPr/>
        </p:nvCxnSpPr>
        <p:spPr>
          <a:xfrm>
            <a:off x="5072066" y="2071679"/>
            <a:ext cx="2286000" cy="36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3" name="Shape 263"/>
          <p:cNvCxnSpPr/>
          <p:nvPr/>
        </p:nvCxnSpPr>
        <p:spPr>
          <a:xfrm flipH="1">
            <a:off x="1714458" y="2071678"/>
            <a:ext cx="2214600" cy="36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64" name="Shape 264"/>
          <p:cNvSpPr txBox="1"/>
          <p:nvPr/>
        </p:nvSpPr>
        <p:spPr>
          <a:xfrm>
            <a:off x="5643570" y="2428868"/>
            <a:ext cx="3357586" cy="830997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731520" marR="0" lvl="1" indent="-464819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Abnormal leakage of fluid from plasma to interstitial space.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285720" y="2428868"/>
            <a:ext cx="3357586" cy="869469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731520" marR="0" lvl="1" indent="-464819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Failure of lymphatic uptake.</a:t>
            </a:r>
          </a:p>
          <a:p>
            <a:pPr marL="731520" marR="0" lvl="1" indent="-464819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None/>
            </a:pPr>
            <a:endParaRPr sz="1600" b="0" i="0" u="none" strike="noStrike" cap="none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1877" y="3476638"/>
            <a:ext cx="4703121" cy="251738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2210041" y="5534200"/>
            <a:ext cx="1223400" cy="36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800" b="1" i="1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↓↓ uptake</a:t>
            </a:r>
          </a:p>
        </p:txBody>
      </p:sp>
      <p:sp>
        <p:nvSpPr>
          <p:cNvPr id="268" name="Shape 268"/>
          <p:cNvSpPr/>
          <p:nvPr/>
        </p:nvSpPr>
        <p:spPr>
          <a:xfrm>
            <a:off x="3357554" y="5072074"/>
            <a:ext cx="267046" cy="19415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5000" cap="flat" cmpd="thickTh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4357686" y="5786454"/>
            <a:ext cx="915635" cy="369332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Edema</a:t>
            </a:r>
          </a:p>
        </p:txBody>
      </p:sp>
      <p:cxnSp>
        <p:nvCxnSpPr>
          <p:cNvPr id="270" name="Shape 270"/>
          <p:cNvCxnSpPr/>
          <p:nvPr/>
        </p:nvCxnSpPr>
        <p:spPr>
          <a:xfrm flipH="1">
            <a:off x="4786314" y="5429264"/>
            <a:ext cx="1" cy="240268"/>
          </a:xfrm>
          <a:prstGeom prst="straightConnector1">
            <a:avLst/>
          </a:prstGeom>
          <a:noFill/>
          <a:ln w="55000" cap="flat" cmpd="thickThin">
            <a:solidFill>
              <a:schemeClr val="accent6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71" name="Shape 271"/>
          <p:cNvSpPr/>
          <p:nvPr/>
        </p:nvSpPr>
        <p:spPr>
          <a:xfrm>
            <a:off x="5357818" y="5357826"/>
            <a:ext cx="642942" cy="390524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5000" cap="flat" cmpd="thickThin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5933434" y="5786454"/>
            <a:ext cx="147027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en-US" sz="1800" b="1" i="1">
                <a:solidFill>
                  <a:srgbClr val="974806"/>
                </a:solidFill>
                <a:latin typeface="Rambla"/>
                <a:ea typeface="Rambla"/>
                <a:cs typeface="Rambla"/>
                <a:sym typeface="Rambla"/>
              </a:rPr>
              <a:t>↑↑ filtration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0" y="3476638"/>
            <a:ext cx="2700000" cy="219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B1B1B1"/>
                </a:solidFill>
              </a:rPr>
              <a:t>Capillary filtration= </a:t>
            </a:r>
            <a:r>
              <a:rPr lang="en-US" dirty="0" err="1">
                <a:solidFill>
                  <a:srgbClr val="B1B1B1"/>
                </a:solidFill>
              </a:rPr>
              <a:t>Kf</a:t>
            </a:r>
            <a:r>
              <a:rPr lang="en-US" dirty="0">
                <a:solidFill>
                  <a:srgbClr val="B1B1B1"/>
                </a:solidFill>
              </a:rPr>
              <a:t>(coefficient of capillary filtration) x NFP (net filtration pressure slide 7) so:</a:t>
            </a:r>
          </a:p>
          <a:p>
            <a:pPr marL="457200" lvl="0" indent="-228600" rtl="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 dirty="0">
                <a:solidFill>
                  <a:srgbClr val="B1B1B1"/>
                </a:solidFill>
              </a:rPr>
              <a:t>increased </a:t>
            </a:r>
            <a:r>
              <a:rPr lang="en-US" dirty="0" err="1">
                <a:solidFill>
                  <a:srgbClr val="B1B1B1"/>
                </a:solidFill>
              </a:rPr>
              <a:t>Kf</a:t>
            </a:r>
            <a:endParaRPr lang="en-US" dirty="0">
              <a:solidFill>
                <a:srgbClr val="B1B1B1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 dirty="0">
                <a:solidFill>
                  <a:srgbClr val="B1B1B1"/>
                </a:solidFill>
              </a:rPr>
              <a:t>Increased Pc</a:t>
            </a:r>
          </a:p>
          <a:p>
            <a:pPr marL="457200" lvl="0" indent="-228600" rtl="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 dirty="0">
                <a:solidFill>
                  <a:srgbClr val="B1B1B1"/>
                </a:solidFill>
              </a:rPr>
              <a:t>Decreased </a:t>
            </a:r>
            <a:r>
              <a:rPr lang="en-US" dirty="0" err="1">
                <a:solidFill>
                  <a:srgbClr val="B1B1B1"/>
                </a:solidFill>
              </a:rPr>
              <a:t>ㅠp</a:t>
            </a:r>
            <a:endParaRPr lang="en-US" dirty="0">
              <a:solidFill>
                <a:srgbClr val="B1B1B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B1B1B1"/>
                </a:solidFill>
              </a:rPr>
              <a:t>can cause ↑ capillary filtration rate which is the most  common clinical cause of IF accumulation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B1B1B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 descr="Related image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01575" y="330805"/>
            <a:ext cx="7143800" cy="5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0" y="1066800"/>
            <a:ext cx="6429375" cy="5043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80" name="Slide Number Placeholder 1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21C3BC-A1C8-478A-AF63-5BF3443BD5C7}" type="slidenum">
              <a:rPr lang="en-US"/>
              <a:pPr/>
              <a:t>18</a:t>
            </a:fld>
            <a:endParaRPr lang="en-US"/>
          </a:p>
        </p:txBody>
      </p:sp>
      <p:sp>
        <p:nvSpPr>
          <p:cNvPr id="30729" name="Rectangle 10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239000" cy="76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Intracellular Edema: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200400" y="1995488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1752600" y="2528888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200400" y="2986088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V="1">
            <a:off x="1828800" y="3443288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200400" y="4052888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3200400" y="5043488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35458526"/>
              </p:ext>
            </p:extLst>
          </p:nvPr>
        </p:nvGraphicFramePr>
        <p:xfrm>
          <a:off x="1524000" y="1462087"/>
          <a:ext cx="607216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2057400" y="2605088"/>
            <a:ext cx="0" cy="4572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08144048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234" y="297365"/>
            <a:ext cx="6081131" cy="603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2231" y="312218"/>
            <a:ext cx="8229600" cy="1488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54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Edema</a:t>
            </a:r>
            <a:br>
              <a:rPr lang="en-US" sz="54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وهي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الجزء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الثاني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من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محاضرة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الأولاد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homeostasis 2</a:t>
            </a:r>
            <a:endParaRPr lang="en-US" sz="5400" b="1" i="0" u="none" strike="noStrike" cap="none" dirty="0">
              <a:solidFill>
                <a:schemeClr val="dk2"/>
              </a:solidFill>
              <a:latin typeface="Arial" panose="020B0604020202020204" pitchFamily="34" charset="0"/>
              <a:cs typeface="Arial" panose="020B0604020202020204" pitchFamily="34" charset="0"/>
              <a:sym typeface="Rambla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225300" y="1473791"/>
            <a:ext cx="8918700" cy="47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u="sng" dirty="0"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Edema and describe its different types.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and describe the Starling forces governing fluid exchange across capillary walls.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 changes of hydrostatic and osmotic pressure to the pathogenesis of edema.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49" y="408878"/>
            <a:ext cx="7239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118250" y="472950"/>
            <a:ext cx="8844600" cy="61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Quiz :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marL="457200" lvl="0" indent="-381000" algn="ctr" rtl="0">
              <a:spcBef>
                <a:spcPts val="0"/>
              </a:spcBef>
              <a:buSzPct val="100000"/>
              <a:buChar char="-"/>
            </a:pPr>
            <a:r>
              <a:rPr lang="en-US" sz="2400"/>
              <a:t>True or False 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marL="457200" lvl="0" indent="-381000" algn="ctr" rtl="0">
              <a:spcBef>
                <a:spcPts val="0"/>
              </a:spcBef>
              <a:buSzPct val="100000"/>
              <a:buAutoNum type="arabicParenBoth"/>
            </a:pPr>
            <a:r>
              <a:rPr lang="en-US" sz="2400"/>
              <a:t>The lack of nutrition to the cells can cause Extracellular Edema.   ( True / False ) </a:t>
            </a:r>
          </a:p>
          <a:p>
            <a:pPr marL="457200" lvl="0" indent="-381000" algn="ctr" rtl="0">
              <a:spcBef>
                <a:spcPts val="0"/>
              </a:spcBef>
              <a:buSzPct val="100000"/>
              <a:buAutoNum type="arabicParenBoth"/>
            </a:pPr>
            <a:r>
              <a:rPr lang="en-US" sz="2400"/>
              <a:t>Fluid is reabsorbed from plasma to interstitium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( True / False )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(3) Increased capillary pressure can lead to Kidney failure and  heart failure.  ( True / False )</a:t>
            </a:r>
          </a:p>
          <a:p>
            <a:pPr lvl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520275" y="0"/>
            <a:ext cx="7851300" cy="567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MCQ: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marL="457200" lvl="0" indent="-381000" algn="ctr" rtl="0">
              <a:spcBef>
                <a:spcPts val="0"/>
              </a:spcBef>
              <a:buSzPct val="100000"/>
              <a:buAutoNum type="arabicParenBoth"/>
            </a:pPr>
            <a:r>
              <a:rPr lang="en-US" sz="2400"/>
              <a:t>Starling forces : are forces that control movement of fluid in / out of a :</a:t>
            </a:r>
          </a:p>
          <a:p>
            <a:pPr marL="457200" lvl="0" indent="-381000" algn="ctr" rtl="0">
              <a:spcBef>
                <a:spcPts val="0"/>
              </a:spcBef>
              <a:buSzPct val="100000"/>
              <a:buAutoNum type="alphaUcParenBoth"/>
            </a:pPr>
            <a:r>
              <a:rPr lang="en-US" sz="2400"/>
              <a:t>Capillary (B) Vessels (C)  Cell membrane 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 (2)  Capillary with a “hydrostatic “ pressure moves fluid :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marL="457200" lvl="0" indent="-381000" algn="ctr" rtl="0">
              <a:spcBef>
                <a:spcPts val="0"/>
              </a:spcBef>
              <a:buSzPct val="100000"/>
              <a:buAutoNum type="alphaUcParenBoth"/>
            </a:pPr>
            <a:r>
              <a:rPr lang="en-US" sz="2400"/>
              <a:t>Out of blood (B) Into blood  (C) Both A&amp;B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(3) Edema occurs mainly in the……..Compartments but it can involve the……..Compartments as well. 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marL="457200" lvl="0" indent="-381000" algn="ctr" rtl="0">
              <a:spcBef>
                <a:spcPts val="0"/>
              </a:spcBef>
              <a:buSzPct val="100000"/>
              <a:buAutoNum type="alphaUcParenBoth"/>
            </a:pPr>
            <a:r>
              <a:rPr lang="en-US" sz="2400"/>
              <a:t>EFC , IEF     (B) ECF , ICF    (C) ECF, IFC</a:t>
            </a:r>
          </a:p>
          <a:p>
            <a:pPr lvl="0" algn="ctr" rtl="0">
              <a:spcBef>
                <a:spcPts val="0"/>
              </a:spcBef>
              <a:buNone/>
            </a:pPr>
            <a:endParaRPr sz="2400"/>
          </a:p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780400" y="567550"/>
            <a:ext cx="7189200" cy="543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/>
              <a:t>Answers :</a:t>
            </a:r>
          </a:p>
          <a:p>
            <a:pPr lvl="0" algn="ctr">
              <a:spcBef>
                <a:spcPts val="0"/>
              </a:spcBef>
              <a:buNone/>
            </a:pPr>
            <a:endParaRPr sz="3000"/>
          </a:p>
          <a:p>
            <a:pPr marL="457200" lvl="0" indent="-419100" algn="ctr" rtl="0">
              <a:spcBef>
                <a:spcPts val="0"/>
              </a:spcBef>
              <a:buSzPct val="100000"/>
              <a:buChar char="-"/>
            </a:pPr>
            <a:r>
              <a:rPr lang="en-US" sz="3000"/>
              <a:t>True and False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3000"/>
              <a:t> </a:t>
            </a:r>
          </a:p>
          <a:p>
            <a:pPr marL="457200" lvl="0" indent="-419100" algn="ctr" rtl="0">
              <a:spcBef>
                <a:spcPts val="0"/>
              </a:spcBef>
              <a:buSzPct val="100000"/>
              <a:buAutoNum type="arabicParenBoth"/>
            </a:pPr>
            <a:r>
              <a:rPr lang="en-US" sz="3000"/>
              <a:t>False (2) False (3) True </a:t>
            </a:r>
          </a:p>
          <a:p>
            <a:pPr lvl="0" algn="ctr" rtl="0">
              <a:spcBef>
                <a:spcPts val="0"/>
              </a:spcBef>
              <a:buNone/>
            </a:pPr>
            <a:endParaRPr sz="3000"/>
          </a:p>
          <a:p>
            <a:pPr marL="457200" lvl="0" indent="-419100" algn="ctr" rtl="0">
              <a:spcBef>
                <a:spcPts val="0"/>
              </a:spcBef>
              <a:buSzPct val="100000"/>
              <a:buChar char="-"/>
            </a:pPr>
            <a:r>
              <a:rPr lang="en-US" sz="3000"/>
              <a:t>MCQ </a:t>
            </a:r>
          </a:p>
          <a:p>
            <a:pPr lvl="0" algn="ctr">
              <a:spcBef>
                <a:spcPts val="0"/>
              </a:spcBef>
              <a:buNone/>
            </a:pPr>
            <a:endParaRPr sz="3000"/>
          </a:p>
          <a:p>
            <a:pPr marL="457200" lvl="0" indent="-419100" algn="ctr" rtl="0">
              <a:spcBef>
                <a:spcPts val="0"/>
              </a:spcBef>
              <a:buSzPct val="100000"/>
              <a:buAutoNum type="arabicParenBoth"/>
            </a:pPr>
            <a:r>
              <a:rPr lang="en-US" sz="3000"/>
              <a:t>A    (2) A  (3)  B </a:t>
            </a:r>
          </a:p>
          <a:p>
            <a:pPr lvl="0" algn="ctr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841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&amp; good luck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6524" y="5567028"/>
            <a:ext cx="4041775" cy="125916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Team Leaders:</a:t>
            </a:r>
          </a:p>
          <a:p>
            <a:pPr algn="ctr"/>
            <a:r>
              <a:rPr lang="en-US" b="1" dirty="0"/>
              <a:t>-</a:t>
            </a:r>
            <a:r>
              <a:rPr lang="en-GB" b="1" dirty="0"/>
              <a:t>مها بركة         - ط</a:t>
            </a:r>
            <a:r>
              <a:rPr lang="ar-SA" b="1" dirty="0"/>
              <a:t>ـ</a:t>
            </a:r>
            <a:r>
              <a:rPr lang="en-GB" b="1" dirty="0"/>
              <a:t>ارق ال</a:t>
            </a:r>
            <a:r>
              <a:rPr lang="ar-SA" b="1" dirty="0"/>
              <a:t>ـ</a:t>
            </a:r>
            <a:r>
              <a:rPr lang="en-GB" b="1" dirty="0"/>
              <a:t>ع</a:t>
            </a:r>
            <a:r>
              <a:rPr lang="ar-SA" b="1" dirty="0"/>
              <a:t>ـ</a:t>
            </a:r>
            <a:r>
              <a:rPr lang="en-GB" b="1" dirty="0"/>
              <a:t>ميم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56888" y="1259148"/>
            <a:ext cx="4041775" cy="3941763"/>
          </a:xfrm>
        </p:spPr>
        <p:txBody>
          <a:bodyPr>
            <a:noAutofit/>
          </a:bodyPr>
          <a:lstStyle/>
          <a:p>
            <a:r>
              <a:rPr lang="en-US" sz="1600" b="1" dirty="0"/>
              <a:t>Girls team members:</a:t>
            </a:r>
          </a:p>
          <a:p>
            <a:r>
              <a:rPr lang="en-GB" sz="1050" b="1" dirty="0"/>
              <a:t>مها العمري </a:t>
            </a:r>
          </a:p>
          <a:p>
            <a:r>
              <a:rPr lang="en-GB" sz="1050" b="1" dirty="0"/>
              <a:t>هديل عورتاني</a:t>
            </a:r>
          </a:p>
          <a:p>
            <a:r>
              <a:rPr lang="en-GB" sz="1050" b="1" dirty="0" err="1"/>
              <a:t>ريما</a:t>
            </a:r>
            <a:r>
              <a:rPr lang="en-GB" sz="1050" b="1" dirty="0"/>
              <a:t> </a:t>
            </a:r>
            <a:r>
              <a:rPr lang="en-GB" sz="1050" b="1" dirty="0" err="1"/>
              <a:t>العنزي</a:t>
            </a:r>
            <a:endParaRPr lang="en-GB" sz="1050" b="1" dirty="0"/>
          </a:p>
          <a:p>
            <a:r>
              <a:rPr lang="en-GB" sz="1050" b="1" dirty="0" err="1"/>
              <a:t>روتانا</a:t>
            </a:r>
            <a:r>
              <a:rPr lang="en-GB" sz="1050" b="1" dirty="0"/>
              <a:t> </a:t>
            </a:r>
            <a:r>
              <a:rPr lang="en-GB" sz="1050" b="1" dirty="0" err="1"/>
              <a:t>خطيب</a:t>
            </a:r>
            <a:endParaRPr lang="en-GB" sz="1050" b="1" dirty="0"/>
          </a:p>
          <a:p>
            <a:r>
              <a:rPr lang="en-GB" sz="1050" b="1" dirty="0" err="1"/>
              <a:t>لجين</a:t>
            </a:r>
            <a:r>
              <a:rPr lang="en-GB" sz="1050" b="1" dirty="0"/>
              <a:t> </a:t>
            </a:r>
            <a:r>
              <a:rPr lang="en-GB" sz="1050" b="1" dirty="0" err="1"/>
              <a:t>عزيز</a:t>
            </a:r>
            <a:r>
              <a:rPr lang="en-GB" sz="1050" b="1" dirty="0"/>
              <a:t> </a:t>
            </a:r>
            <a:r>
              <a:rPr lang="en-GB" sz="1050" b="1" dirty="0" err="1"/>
              <a:t>الرحمن</a:t>
            </a:r>
            <a:endParaRPr lang="en-GB" sz="1050" b="1" dirty="0"/>
          </a:p>
          <a:p>
            <a:r>
              <a:rPr lang="en-GB" sz="1050" b="1" dirty="0" err="1"/>
              <a:t>العنود</a:t>
            </a:r>
            <a:r>
              <a:rPr lang="en-GB" sz="1050" b="1" dirty="0"/>
              <a:t> </a:t>
            </a:r>
            <a:r>
              <a:rPr lang="en-GB" sz="1050" b="1" dirty="0" err="1"/>
              <a:t>المفرج</a:t>
            </a:r>
            <a:endParaRPr lang="en-GB" sz="1050" b="1" dirty="0"/>
          </a:p>
          <a:p>
            <a:r>
              <a:rPr lang="en-GB" sz="1050" b="1" dirty="0" err="1"/>
              <a:t>ريم</a:t>
            </a:r>
            <a:r>
              <a:rPr lang="en-GB" sz="1050" b="1" dirty="0"/>
              <a:t> </a:t>
            </a:r>
            <a:r>
              <a:rPr lang="en-GB" sz="1050" b="1" dirty="0" err="1"/>
              <a:t>القرني</a:t>
            </a:r>
            <a:endParaRPr lang="en-GB" sz="1050" b="1" dirty="0"/>
          </a:p>
          <a:p>
            <a:r>
              <a:rPr lang="en-GB" sz="1050" b="1" dirty="0" err="1"/>
              <a:t>عهد</a:t>
            </a:r>
            <a:r>
              <a:rPr lang="en-GB" sz="1050" b="1" dirty="0"/>
              <a:t> </a:t>
            </a:r>
            <a:r>
              <a:rPr lang="en-GB" sz="1050" b="1" dirty="0" err="1"/>
              <a:t>القرين</a:t>
            </a:r>
            <a:endParaRPr lang="en-GB" sz="1050" b="1" dirty="0"/>
          </a:p>
          <a:p>
            <a:r>
              <a:rPr lang="en-GB" sz="1050" b="1" dirty="0" err="1"/>
              <a:t>العنود</a:t>
            </a:r>
            <a:r>
              <a:rPr lang="en-GB" sz="1050" b="1" dirty="0"/>
              <a:t> </a:t>
            </a:r>
            <a:r>
              <a:rPr lang="en-GB" sz="1050" b="1" dirty="0" err="1"/>
              <a:t>المنصور</a:t>
            </a:r>
            <a:endParaRPr lang="en-GB" sz="1050" b="1" dirty="0"/>
          </a:p>
          <a:p>
            <a:r>
              <a:rPr lang="en-GB" sz="1050" b="1" dirty="0" err="1"/>
              <a:t>مها</a:t>
            </a:r>
            <a:r>
              <a:rPr lang="en-GB" sz="1050" b="1" dirty="0"/>
              <a:t> </a:t>
            </a:r>
            <a:r>
              <a:rPr lang="en-GB" sz="1050" b="1" dirty="0" err="1"/>
              <a:t>النهدي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بلقيس</a:t>
            </a:r>
            <a:r>
              <a:rPr lang="en-GB" sz="1050" b="1" dirty="0"/>
              <a:t> </a:t>
            </a:r>
            <a:r>
              <a:rPr lang="en-GB" sz="1050" b="1" dirty="0" err="1"/>
              <a:t>الراجحي</a:t>
            </a:r>
            <a:endParaRPr lang="en-GB" sz="1050" b="1" dirty="0"/>
          </a:p>
          <a:p>
            <a:r>
              <a:rPr lang="en-GB" sz="1050" b="1" dirty="0" err="1"/>
              <a:t>سارة</a:t>
            </a:r>
            <a:r>
              <a:rPr lang="en-GB" sz="1050" b="1" dirty="0"/>
              <a:t> </a:t>
            </a:r>
            <a:r>
              <a:rPr lang="en-GB" sz="1050" b="1" dirty="0" err="1"/>
              <a:t>البليهد</a:t>
            </a:r>
            <a:r>
              <a:rPr lang="en-GB" sz="1050" b="1" dirty="0"/>
              <a:t> </a:t>
            </a:r>
          </a:p>
          <a:p>
            <a:r>
              <a:rPr lang="en-GB" sz="1050" b="1" dirty="0" err="1"/>
              <a:t>ميعاد</a:t>
            </a:r>
            <a:r>
              <a:rPr lang="en-GB" sz="1050" b="1" dirty="0"/>
              <a:t> </a:t>
            </a:r>
            <a:r>
              <a:rPr lang="en-GB" sz="1050" b="1" dirty="0" err="1"/>
              <a:t>النفيعي</a:t>
            </a:r>
            <a:endParaRPr lang="en-GB" sz="1050" b="1" dirty="0"/>
          </a:p>
          <a:p>
            <a:r>
              <a:rPr lang="en-GB" sz="1050" b="1" dirty="0" err="1"/>
              <a:t>نورة</a:t>
            </a:r>
            <a:r>
              <a:rPr lang="en-GB" sz="1050" b="1" dirty="0"/>
              <a:t> </a:t>
            </a:r>
            <a:r>
              <a:rPr lang="en-GB" sz="1050" b="1" dirty="0" err="1"/>
              <a:t>البسام</a:t>
            </a:r>
            <a:endParaRPr lang="en-GB" sz="1050" b="1" dirty="0"/>
          </a:p>
          <a:p>
            <a:r>
              <a:rPr lang="en-GB" sz="1050" b="1" dirty="0" err="1"/>
              <a:t>عبير</a:t>
            </a:r>
            <a:r>
              <a:rPr lang="en-GB" sz="1050" b="1" dirty="0"/>
              <a:t> </a:t>
            </a:r>
            <a:r>
              <a:rPr lang="en-GB" sz="1050" b="1" dirty="0" err="1"/>
              <a:t>العبدالجبار</a:t>
            </a:r>
            <a:endParaRPr lang="en-GB" sz="1050" b="1" dirty="0"/>
          </a:p>
          <a:p>
            <a:r>
              <a:rPr lang="en-GB" sz="1050" b="1" dirty="0" err="1"/>
              <a:t>وجدان</a:t>
            </a:r>
            <a:r>
              <a:rPr lang="en-GB" sz="1050" b="1" dirty="0"/>
              <a:t> </a:t>
            </a:r>
            <a:r>
              <a:rPr lang="en-GB" sz="1050" b="1" dirty="0" err="1"/>
              <a:t>الشامري</a:t>
            </a:r>
            <a:endParaRPr lang="en-GB" sz="1050" b="1" dirty="0"/>
          </a:p>
          <a:p>
            <a:r>
              <a:rPr lang="en-GB" sz="1050" b="1" dirty="0" err="1"/>
              <a:t>الجوهرة</a:t>
            </a:r>
            <a:r>
              <a:rPr lang="en-GB" sz="1050" b="1" dirty="0"/>
              <a:t> </a:t>
            </a:r>
            <a:r>
              <a:rPr lang="en-GB" sz="1050" b="1" dirty="0" err="1"/>
              <a:t>الشنيفي</a:t>
            </a:r>
            <a:r>
              <a:rPr lang="en-GB" sz="1050" b="1" dirty="0"/>
              <a:t> </a:t>
            </a:r>
            <a:endParaRPr lang="en-US" sz="1050" b="1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6950" y="1259148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 fontScale="55000" lnSpcReduction="20000"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800" b="1" dirty="0"/>
              <a:t>Boys team members:</a:t>
            </a:r>
          </a:p>
          <a:p>
            <a:r>
              <a:rPr lang="ar-SA" b="1" dirty="0"/>
              <a:t>هشام الشايع</a:t>
            </a:r>
          </a:p>
          <a:p>
            <a:r>
              <a:rPr lang="ar-SA" b="1" dirty="0"/>
              <a:t>محمد الحسن</a:t>
            </a:r>
          </a:p>
          <a:p>
            <a:r>
              <a:rPr lang="ar-SA" b="1" dirty="0"/>
              <a:t>محمد الصويغ</a:t>
            </a:r>
          </a:p>
          <a:p>
            <a:r>
              <a:rPr lang="ar-SA" b="1" dirty="0"/>
              <a:t>محمد المنجومي</a:t>
            </a:r>
          </a:p>
          <a:p>
            <a:r>
              <a:rPr lang="ar-SA" b="1" dirty="0"/>
              <a:t>معاذ الحمود</a:t>
            </a:r>
          </a:p>
          <a:p>
            <a:r>
              <a:rPr lang="ar-SA" b="1" dirty="0"/>
              <a:t>خالد العقيلي </a:t>
            </a:r>
          </a:p>
          <a:p>
            <a:r>
              <a:rPr lang="ar-SA" b="1" dirty="0"/>
              <a:t>عبدالجبار اليماني </a:t>
            </a:r>
          </a:p>
          <a:p>
            <a:r>
              <a:rPr lang="ar-SA" b="1" dirty="0"/>
              <a:t>عمر الفوزان </a:t>
            </a:r>
          </a:p>
          <a:p>
            <a:r>
              <a:rPr lang="ar-SA" b="1" dirty="0"/>
              <a:t>فهد الحسين </a:t>
            </a:r>
          </a:p>
          <a:p>
            <a:r>
              <a:rPr lang="ar-SA" b="1" dirty="0"/>
              <a:t>سعد الهداب </a:t>
            </a:r>
          </a:p>
          <a:p>
            <a:r>
              <a:rPr lang="ar-SA" b="1" dirty="0"/>
              <a:t>نواف </a:t>
            </a:r>
            <a:r>
              <a:rPr lang="ar-SA" b="1" dirty="0" err="1"/>
              <a:t>اللويمي</a:t>
            </a:r>
            <a:endParaRPr lang="ar-SA" b="1" dirty="0"/>
          </a:p>
          <a:p>
            <a:r>
              <a:rPr lang="ar-SA" b="1" dirty="0"/>
              <a:t>انس السيف </a:t>
            </a:r>
          </a:p>
          <a:p>
            <a:r>
              <a:rPr lang="ar-SA" b="1" dirty="0"/>
              <a:t>سيف المشاري </a:t>
            </a:r>
          </a:p>
          <a:p>
            <a:r>
              <a:rPr lang="ar-SA" b="1" dirty="0"/>
              <a:t>سعود </a:t>
            </a:r>
            <a:r>
              <a:rPr lang="ar-SA" b="1" dirty="0" err="1"/>
              <a:t>العطوي</a:t>
            </a:r>
            <a:r>
              <a:rPr lang="ar-SA" b="1" dirty="0"/>
              <a:t> </a:t>
            </a:r>
          </a:p>
          <a:p>
            <a:r>
              <a:rPr lang="ar-SA" b="1" dirty="0"/>
              <a:t>نايف المطيري </a:t>
            </a:r>
          </a:p>
          <a:p>
            <a:r>
              <a:rPr lang="ar-SA" b="1" dirty="0"/>
              <a:t>عبدالرحمن العقيلي </a:t>
            </a:r>
            <a:endParaRPr lang="en-GB" b="1" dirty="0"/>
          </a:p>
          <a:p>
            <a:pPr marL="109728" indent="0">
              <a:buFont typeface="Wingdings 3"/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87973"/>
            <a:ext cx="4041648" cy="16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4437112"/>
            <a:ext cx="8229600" cy="1803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Edema = Swelling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It is the presence of abnormally large amounts of fluid in the intercellular tissue spaces of the body.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It is excessive accumulation of fluid in the tissues.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Edema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57200" y="1268760"/>
            <a:ext cx="8075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1386235"/>
            <a:ext cx="2230388" cy="285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Image result for edema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6360" y="1386234"/>
            <a:ext cx="3187065" cy="2836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0C0C0C"/>
                </a:solidFill>
                <a:latin typeface="Rambla"/>
                <a:ea typeface="Rambla"/>
                <a:cs typeface="Rambla"/>
                <a:sym typeface="Rambla"/>
              </a:rPr>
              <a:t>Edema occurs mainly in ECF compartment</a:t>
            </a:r>
            <a:r>
              <a:rPr lang="en-US" sz="1800" b="0" i="0" u="none" strike="noStrike" cap="none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, but it can involve the ICF compartment as well.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1800" b="0" i="0" u="none" strike="noStrike" cap="none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Types of Edema</a:t>
            </a:r>
          </a:p>
        </p:txBody>
      </p:sp>
      <p:grpSp>
        <p:nvGrpSpPr>
          <p:cNvPr id="132" name="Shape 132"/>
          <p:cNvGrpSpPr/>
          <p:nvPr/>
        </p:nvGrpSpPr>
        <p:grpSpPr>
          <a:xfrm>
            <a:off x="1274212" y="2337458"/>
            <a:ext cx="6667582" cy="1488912"/>
            <a:chOff x="302612" y="318220"/>
            <a:chExt cx="6667582" cy="1488912"/>
          </a:xfrm>
        </p:grpSpPr>
        <p:sp>
          <p:nvSpPr>
            <p:cNvPr id="133" name="Shape 133"/>
            <p:cNvSpPr/>
            <p:nvPr/>
          </p:nvSpPr>
          <p:spPr>
            <a:xfrm>
              <a:off x="2339697" y="318220"/>
              <a:ext cx="2593413" cy="68148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EC9A9B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2359657" y="338180"/>
              <a:ext cx="2553493" cy="6415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Edema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37868" y="999705"/>
              <a:ext cx="1798535" cy="3285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55000" cap="flat" cmpd="thickThin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" name="Shape 136"/>
            <p:cNvSpPr/>
            <p:nvPr/>
          </p:nvSpPr>
          <p:spPr>
            <a:xfrm>
              <a:off x="302612" y="1328232"/>
              <a:ext cx="3070511" cy="4789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A9D4"/>
                </a:gs>
                <a:gs pos="65000">
                  <a:srgbClr val="DED4ED"/>
                </a:gs>
                <a:gs pos="100000">
                  <a:srgbClr val="E7DFF3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316639" y="1342259"/>
              <a:ext cx="3042457" cy="450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Intracellular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3636404" y="999705"/>
              <a:ext cx="1798535" cy="3285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55000" cap="flat" cmpd="thickThin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9" name="Shape 139"/>
            <p:cNvSpPr/>
            <p:nvPr/>
          </p:nvSpPr>
          <p:spPr>
            <a:xfrm>
              <a:off x="3899683" y="1328232"/>
              <a:ext cx="3070511" cy="4789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BA9D4"/>
                </a:gs>
                <a:gs pos="65000">
                  <a:srgbClr val="DED4ED"/>
                </a:gs>
                <a:gs pos="100000">
                  <a:srgbClr val="E7DFF3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3913710" y="1342259"/>
              <a:ext cx="3042457" cy="450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675" tIns="106675" rIns="106675" bIns="10667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Rambla"/>
                  <a:ea typeface="Rambla"/>
                  <a:cs typeface="Rambla"/>
                  <a:sym typeface="Rambla"/>
                </a:rPr>
                <a:t>Extracellular</a:t>
              </a:r>
            </a:p>
          </p:txBody>
        </p:sp>
      </p:grpSp>
      <p:sp>
        <p:nvSpPr>
          <p:cNvPr id="141" name="Shape 141"/>
          <p:cNvSpPr txBox="1"/>
          <p:nvPr/>
        </p:nvSpPr>
        <p:spPr>
          <a:xfrm>
            <a:off x="881362" y="4117265"/>
            <a:ext cx="3600300" cy="230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Due to intracellular swelling.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Caused by: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Hyponatremia</a:t>
            </a: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Depressed metabolism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Lack of nutrition to the cells.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Inflammation</a:t>
            </a:r>
            <a:r>
              <a:rPr lang="en-US"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857752" y="3995690"/>
            <a:ext cx="3541530" cy="286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More common clinically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Due to abnormal accumulation of fluid in the extracellular space.</a:t>
            </a:r>
          </a:p>
          <a:p>
            <a:pPr marR="0" lvl="0" algn="l" rtl="0">
              <a:spcBef>
                <a:spcPts val="0"/>
              </a:spcBef>
              <a:buClr>
                <a:srgbClr val="7030A0"/>
              </a:buClr>
              <a:buSzPct val="100000"/>
            </a:pPr>
            <a:r>
              <a:rPr lang="en-GB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         (</a:t>
            </a: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I.e. interstitial space )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7030A0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Can be caused by many conditions.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A common clinical cause is excessive capillary fluid filtration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idx="1"/>
          </p:nvPr>
        </p:nvSpPr>
        <p:spPr>
          <a:xfrm>
            <a:off x="500260" y="1412776"/>
            <a:ext cx="4164928" cy="494211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222505" indent="0" algn="l">
              <a:buNone/>
            </a:pPr>
            <a:r>
              <a:rPr lang="en-US" sz="1600" dirty="0">
                <a:solidFill>
                  <a:srgbClr val="7030A0"/>
                </a:solidFill>
              </a:rPr>
              <a:t>. Normally, fluid is constantly moving in &amp; out of the interstitial space to allow ECF to distribute between plasma and IF.</a:t>
            </a:r>
          </a:p>
          <a:p>
            <a:pPr marL="222505" indent="0" algn="l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22505" indent="0" algn="l">
              <a:buNone/>
            </a:pPr>
            <a:r>
              <a:rPr lang="en-US" sz="1600" dirty="0">
                <a:solidFill>
                  <a:srgbClr val="7030A0"/>
                </a:solidFill>
              </a:rPr>
              <a:t>. This process happens without fluid accumulating between the cells.</a:t>
            </a:r>
          </a:p>
          <a:p>
            <a:pPr marL="222505" indent="0" algn="l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22505" indent="0" algn="l">
              <a:buNone/>
            </a:pPr>
            <a:r>
              <a:rPr lang="en-US" sz="1600" dirty="0">
                <a:solidFill>
                  <a:srgbClr val="7030A0"/>
                </a:solidFill>
              </a:rPr>
              <a:t>. Fluid exchange between blood and tissue cells occurs at the level of the capillaries.</a:t>
            </a:r>
          </a:p>
          <a:p>
            <a:pPr marL="222505" indent="0" algn="l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22505" indent="0" algn="l">
              <a:buNone/>
            </a:pPr>
            <a:r>
              <a:rPr lang="en-US" sz="1600" dirty="0">
                <a:solidFill>
                  <a:srgbClr val="7030A0"/>
                </a:solidFill>
              </a:rPr>
              <a:t>. The capillaries are the smallest blood vessels in our vascular tree.</a:t>
            </a:r>
          </a:p>
          <a:p>
            <a:pPr marL="222505" indent="0" algn="l">
              <a:buNone/>
            </a:pPr>
            <a:endParaRPr lang="en-US" sz="1600" dirty="0">
              <a:solidFill>
                <a:srgbClr val="7030A0"/>
              </a:solidFill>
            </a:endParaRPr>
          </a:p>
          <a:p>
            <a:pPr marL="222505" indent="0" algn="l">
              <a:buNone/>
            </a:pPr>
            <a:r>
              <a:rPr lang="en-US" sz="1600" dirty="0">
                <a:solidFill>
                  <a:srgbClr val="7030A0"/>
                </a:solidFill>
              </a:rPr>
              <a:t>. These vessels are very small and have a very thin wall allowing easy exchange of fluid across the walls.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43" y="1412776"/>
            <a:ext cx="2981909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6896" y="44624"/>
            <a:ext cx="8229600" cy="1183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Fluid Exchange Between Blood &amp; Interstitial Fluid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93" y="3667967"/>
            <a:ext cx="4744011" cy="31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858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▶"/>
            </a:pPr>
            <a:r>
              <a:rPr lang="en-US" sz="1800" b="0" i="0" u="none" strike="noStrike" cap="none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Excessive capillary fluid filtration is a common cause for Extracellular Edema.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Fluid Filtration Across Capillaries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5" y="2143634"/>
            <a:ext cx="5175849" cy="379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2129998" y="5357826"/>
            <a:ext cx="1697156" cy="98465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F497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Fluid filters from plasma to </a:t>
            </a:r>
            <a:r>
              <a:rPr lang="en-US" sz="1600" dirty="0" err="1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interstitium</a:t>
            </a:r>
            <a:endParaRPr lang="en-US" sz="1600" dirty="0">
              <a:solidFill>
                <a:srgbClr val="7030A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5286380" y="5357826"/>
            <a:ext cx="2000264" cy="107721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F497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Fluid is reabsorbed from interstitium into plasma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547681" y="1751242"/>
            <a:ext cx="440283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As blood passes through capillaries…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7026587" y="1820607"/>
            <a:ext cx="1861200" cy="351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999999"/>
              </a:buClr>
              <a:buChar char="●"/>
            </a:pPr>
            <a:r>
              <a:rPr lang="en-US" dirty="0">
                <a:solidFill>
                  <a:srgbClr val="999999"/>
                </a:solidFill>
              </a:rPr>
              <a:t>Substances are primarily transferred between the plasma and the interstitial fluid by diffusion</a:t>
            </a:r>
          </a:p>
          <a:p>
            <a:pPr marL="457200" lvl="0" indent="-228600">
              <a:spcBef>
                <a:spcPts val="0"/>
              </a:spcBef>
              <a:buClr>
                <a:srgbClr val="999999"/>
              </a:buClr>
              <a:buChar char="●"/>
            </a:pPr>
            <a:r>
              <a:rPr lang="en-US" dirty="0">
                <a:solidFill>
                  <a:srgbClr val="999999"/>
                </a:solidFill>
              </a:rPr>
              <a:t>Water-soluble substances and some proteins pass through capillary membrane through capillary pores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-215075" y="1612975"/>
            <a:ext cx="2266800" cy="253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B1B1B1"/>
              </a:buClr>
              <a:buChar char="●"/>
            </a:pPr>
            <a:r>
              <a:rPr lang="en-US" dirty="0">
                <a:solidFill>
                  <a:srgbClr val="999999"/>
                </a:solidFill>
              </a:rPr>
              <a:t>The rate of diffusion through the capillary membrane is proportional to the concentration difference of the substance between two sides of the membrane, for example: Oxygen in the capillary is greater than in the ISF, but CO2 is greater in the ISF than in the capillary-so the excess CO2 will move into blood and the O2 will move into </a:t>
            </a:r>
            <a:r>
              <a:rPr lang="en-US" dirty="0">
                <a:solidFill>
                  <a:srgbClr val="666666"/>
                </a:solidFill>
              </a:rPr>
              <a:t>ISF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Factors controlling fluid filtration across capillary walls</a:t>
            </a:r>
          </a:p>
        </p:txBody>
      </p:sp>
      <p:sp>
        <p:nvSpPr>
          <p:cNvPr id="160" name="Shape 160"/>
          <p:cNvSpPr/>
          <p:nvPr/>
        </p:nvSpPr>
        <p:spPr>
          <a:xfrm>
            <a:off x="571472" y="1000108"/>
            <a:ext cx="1764435" cy="1500199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Movement of fluids across capillary walls depends on the </a:t>
            </a:r>
            <a:r>
              <a:rPr lang="en-US" sz="1200" u="sng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balance of starling forces </a:t>
            </a:r>
            <a:r>
              <a:rPr lang="en-US" sz="120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acting across the capillary walls.</a:t>
            </a:r>
          </a:p>
        </p:txBody>
      </p:sp>
      <p:sp>
        <p:nvSpPr>
          <p:cNvPr id="161" name="Shape 161"/>
          <p:cNvSpPr/>
          <p:nvPr/>
        </p:nvSpPr>
        <p:spPr>
          <a:xfrm>
            <a:off x="2857488" y="1500174"/>
            <a:ext cx="3786214" cy="857256"/>
          </a:xfrm>
          <a:prstGeom prst="rect">
            <a:avLst/>
          </a:prstGeom>
          <a:gradFill>
            <a:gsLst>
              <a:gs pos="0">
                <a:srgbClr val="98D8F1"/>
              </a:gs>
              <a:gs pos="65000">
                <a:srgbClr val="C8EEFF"/>
              </a:gs>
              <a:gs pos="100000">
                <a:srgbClr val="D7F5FF"/>
              </a:gs>
            </a:gsLst>
            <a:lin ang="162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Starling forces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Forces that control the movement of fluid in/out of the capillary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5000628" y="2357431"/>
            <a:ext cx="2643300" cy="576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3" name="Shape 163"/>
          <p:cNvCxnSpPr/>
          <p:nvPr/>
        </p:nvCxnSpPr>
        <p:spPr>
          <a:xfrm flipH="1">
            <a:off x="2286038" y="2357430"/>
            <a:ext cx="2357400" cy="5400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64" name="Shape 164"/>
          <p:cNvSpPr/>
          <p:nvPr/>
        </p:nvSpPr>
        <p:spPr>
          <a:xfrm>
            <a:off x="6286512" y="3000372"/>
            <a:ext cx="2643206" cy="500066"/>
          </a:xfrm>
          <a:prstGeom prst="roundRect">
            <a:avLst>
              <a:gd name="adj" fmla="val 16667"/>
            </a:avLst>
          </a:prstGeom>
          <a:solidFill>
            <a:srgbClr val="D8D8D8">
              <a:alpha val="16862"/>
            </a:srgbClr>
          </a:solidFill>
          <a:ln w="9525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Colloid osmotic(oncotic) pressure</a:t>
            </a: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π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357950" y="3500438"/>
            <a:ext cx="2571768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The osmotic pressure created by the non-diffusible plasma proteins 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inside the blood vessel.</a:t>
            </a:r>
          </a:p>
        </p:txBody>
      </p:sp>
      <p:sp>
        <p:nvSpPr>
          <p:cNvPr id="166" name="Shape 166"/>
          <p:cNvSpPr/>
          <p:nvPr/>
        </p:nvSpPr>
        <p:spPr>
          <a:xfrm rot="5400000">
            <a:off x="7108049" y="4107661"/>
            <a:ext cx="1143008" cy="2071702"/>
          </a:xfrm>
          <a:prstGeom prst="can">
            <a:avLst>
              <a:gd name="adj" fmla="val 25000"/>
            </a:avLst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6986606" y="4833948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7486672" y="4857760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7200920" y="5119700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7986738" y="4833948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7772424" y="5143512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915168" y="5429264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7429520" y="5357826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986738" y="5429264"/>
            <a:ext cx="228600" cy="95250"/>
          </a:xfrm>
          <a:prstGeom prst="ellipse">
            <a:avLst/>
          </a:prstGeom>
          <a:solidFill>
            <a:srgbClr val="632423"/>
          </a:solidFill>
          <a:ln w="55000" cap="flat" cmpd="thickThin">
            <a:solidFill>
              <a:srgbClr val="632423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75" name="Shape 175"/>
          <p:cNvCxnSpPr/>
          <p:nvPr/>
        </p:nvCxnSpPr>
        <p:spPr>
          <a:xfrm rot="-5400000">
            <a:off x="6857222" y="5785660"/>
            <a:ext cx="285752" cy="1588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6" name="Shape 176"/>
          <p:cNvCxnSpPr/>
          <p:nvPr/>
        </p:nvCxnSpPr>
        <p:spPr>
          <a:xfrm rot="-5400000">
            <a:off x="8001818" y="5785660"/>
            <a:ext cx="285752" cy="1588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7" name="Shape 177"/>
          <p:cNvCxnSpPr/>
          <p:nvPr/>
        </p:nvCxnSpPr>
        <p:spPr>
          <a:xfrm rot="-5400000">
            <a:off x="7214412" y="5785660"/>
            <a:ext cx="285752" cy="1588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8" name="Shape 178"/>
          <p:cNvCxnSpPr/>
          <p:nvPr/>
        </p:nvCxnSpPr>
        <p:spPr>
          <a:xfrm rot="-5400000">
            <a:off x="7643039" y="5785660"/>
            <a:ext cx="285752" cy="1588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79" name="Shape 179"/>
          <p:cNvCxnSpPr/>
          <p:nvPr/>
        </p:nvCxnSpPr>
        <p:spPr>
          <a:xfrm rot="5400000">
            <a:off x="6857222" y="4571214"/>
            <a:ext cx="285752" cy="1588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0" name="Shape 180"/>
          <p:cNvCxnSpPr/>
          <p:nvPr/>
        </p:nvCxnSpPr>
        <p:spPr>
          <a:xfrm rot="5400000">
            <a:off x="7214412" y="4572008"/>
            <a:ext cx="286546" cy="794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1" name="Shape 181"/>
          <p:cNvCxnSpPr/>
          <p:nvPr/>
        </p:nvCxnSpPr>
        <p:spPr>
          <a:xfrm rot="5400000">
            <a:off x="7653794" y="4581968"/>
            <a:ext cx="263650" cy="2181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2" name="Shape 182"/>
          <p:cNvCxnSpPr/>
          <p:nvPr/>
        </p:nvCxnSpPr>
        <p:spPr>
          <a:xfrm rot="-5400000" flipH="1">
            <a:off x="8010985" y="4562048"/>
            <a:ext cx="277944" cy="12113"/>
          </a:xfrm>
          <a:prstGeom prst="straightConnector1">
            <a:avLst/>
          </a:prstGeom>
          <a:noFill/>
          <a:ln w="31750" cap="flat" cmpd="sng">
            <a:solidFill>
              <a:srgbClr val="00206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83" name="Shape 183"/>
          <p:cNvSpPr txBox="1"/>
          <p:nvPr/>
        </p:nvSpPr>
        <p:spPr>
          <a:xfrm>
            <a:off x="6768131" y="6072206"/>
            <a:ext cx="1875835" cy="338554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Pulls </a:t>
            </a:r>
            <a:r>
              <a:rPr lang="en-US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fluid </a:t>
            </a:r>
            <a:r>
              <a:rPr lang="en-US" sz="16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INSIDE</a:t>
            </a:r>
          </a:p>
        </p:txBody>
      </p:sp>
      <p:sp>
        <p:nvSpPr>
          <p:cNvPr id="184" name="Shape 184"/>
          <p:cNvSpPr/>
          <p:nvPr/>
        </p:nvSpPr>
        <p:spPr>
          <a:xfrm>
            <a:off x="714348" y="2928934"/>
            <a:ext cx="2643206" cy="500066"/>
          </a:xfrm>
          <a:prstGeom prst="roundRect">
            <a:avLst>
              <a:gd name="adj" fmla="val 16667"/>
            </a:avLst>
          </a:prstGeom>
          <a:solidFill>
            <a:srgbClr val="D8D8D8">
              <a:alpha val="16862"/>
            </a:srgbClr>
          </a:solidFill>
          <a:ln w="9525" cap="flat" cmpd="sng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Hydrostatic pressure</a:t>
            </a:r>
            <a:r>
              <a:rPr lang="en-US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57158" y="3571876"/>
            <a:ext cx="371477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The pressure exerted by blood (water) on the walls of the blood vessel.   </a:t>
            </a:r>
          </a:p>
        </p:txBody>
      </p:sp>
      <p:grpSp>
        <p:nvGrpSpPr>
          <p:cNvPr id="186" name="Shape 186"/>
          <p:cNvGrpSpPr/>
          <p:nvPr/>
        </p:nvGrpSpPr>
        <p:grpSpPr>
          <a:xfrm>
            <a:off x="1000100" y="4429132"/>
            <a:ext cx="2143140" cy="1143008"/>
            <a:chOff x="990600" y="4038600"/>
            <a:chExt cx="2133600" cy="1295400"/>
          </a:xfrm>
        </p:grpSpPr>
        <p:sp>
          <p:nvSpPr>
            <p:cNvPr id="187" name="Shape 187"/>
            <p:cNvSpPr/>
            <p:nvPr/>
          </p:nvSpPr>
          <p:spPr>
            <a:xfrm rot="5400000">
              <a:off x="1409700" y="3619500"/>
              <a:ext cx="1295400" cy="2133600"/>
            </a:xfrm>
            <a:prstGeom prst="can">
              <a:avLst>
                <a:gd name="adj" fmla="val 25000"/>
              </a:avLst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188" name="Shape 188"/>
            <p:cNvCxnSpPr/>
            <p:nvPr/>
          </p:nvCxnSpPr>
          <p:spPr>
            <a:xfrm rot="10800000">
              <a:off x="1364285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89" name="Shape 189"/>
            <p:cNvCxnSpPr/>
            <p:nvPr/>
          </p:nvCxnSpPr>
          <p:spPr>
            <a:xfrm rot="10800000">
              <a:off x="1600200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0" name="Shape 190"/>
            <p:cNvCxnSpPr/>
            <p:nvPr/>
          </p:nvCxnSpPr>
          <p:spPr>
            <a:xfrm rot="10800000">
              <a:off x="1828800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1" name="Shape 191"/>
            <p:cNvCxnSpPr/>
            <p:nvPr/>
          </p:nvCxnSpPr>
          <p:spPr>
            <a:xfrm rot="10800000">
              <a:off x="2057400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2" name="Shape 192"/>
            <p:cNvCxnSpPr/>
            <p:nvPr/>
          </p:nvCxnSpPr>
          <p:spPr>
            <a:xfrm rot="10800000">
              <a:off x="2286000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3" name="Shape 193"/>
            <p:cNvCxnSpPr/>
            <p:nvPr/>
          </p:nvCxnSpPr>
          <p:spPr>
            <a:xfrm rot="10800000">
              <a:off x="2514600" y="40386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4" name="Shape 194"/>
            <p:cNvCxnSpPr/>
            <p:nvPr/>
          </p:nvCxnSpPr>
          <p:spPr>
            <a:xfrm>
              <a:off x="13716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5" name="Shape 195"/>
            <p:cNvCxnSpPr/>
            <p:nvPr/>
          </p:nvCxnSpPr>
          <p:spPr>
            <a:xfrm>
              <a:off x="16002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6" name="Shape 196"/>
            <p:cNvCxnSpPr/>
            <p:nvPr/>
          </p:nvCxnSpPr>
          <p:spPr>
            <a:xfrm>
              <a:off x="18288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7" name="Shape 197"/>
            <p:cNvCxnSpPr/>
            <p:nvPr/>
          </p:nvCxnSpPr>
          <p:spPr>
            <a:xfrm>
              <a:off x="20574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8" name="Shape 198"/>
            <p:cNvCxnSpPr/>
            <p:nvPr/>
          </p:nvCxnSpPr>
          <p:spPr>
            <a:xfrm>
              <a:off x="22860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99" name="Shape 199"/>
            <p:cNvCxnSpPr/>
            <p:nvPr/>
          </p:nvCxnSpPr>
          <p:spPr>
            <a:xfrm>
              <a:off x="2514600" y="4876800"/>
              <a:ext cx="0" cy="381000"/>
            </a:xfrm>
            <a:prstGeom prst="straightConnector1">
              <a:avLst/>
            </a:prstGeom>
            <a:gradFill>
              <a:gsLst>
                <a:gs pos="0">
                  <a:srgbClr val="ED9A9A"/>
                </a:gs>
                <a:gs pos="65000">
                  <a:srgbClr val="FCCCCA"/>
                </a:gs>
                <a:gs pos="100000">
                  <a:srgbClr val="FFD7D8"/>
                </a:gs>
              </a:gsLst>
              <a:lin ang="16200000" scaled="0"/>
            </a:gradFill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50800" dist="38100" dir="5400000" rotWithShape="0">
                <a:srgbClr val="000000">
                  <a:alpha val="34901"/>
                </a:srgbClr>
              </a:outerShdw>
            </a:effectLst>
          </p:spPr>
        </p:cxnSp>
      </p:grpSp>
      <p:sp>
        <p:nvSpPr>
          <p:cNvPr id="200" name="Shape 200"/>
          <p:cNvSpPr txBox="1"/>
          <p:nvPr/>
        </p:nvSpPr>
        <p:spPr>
          <a:xfrm>
            <a:off x="1071538" y="5715016"/>
            <a:ext cx="2053767" cy="307777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Pushes fluid </a:t>
            </a:r>
            <a:r>
              <a:rPr lang="en-US" sz="1400" u="sng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OUTSIDE</a:t>
            </a:r>
          </a:p>
        </p:txBody>
      </p:sp>
      <p:sp>
        <p:nvSpPr>
          <p:cNvPr id="201" name="Shape 201"/>
          <p:cNvSpPr/>
          <p:nvPr/>
        </p:nvSpPr>
        <p:spPr>
          <a:xfrm>
            <a:off x="4643438" y="3786190"/>
            <a:ext cx="1357322" cy="64294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accent2"/>
                </a:solidFill>
                <a:latin typeface="Rambla"/>
                <a:ea typeface="Rambla"/>
                <a:cs typeface="Rambla"/>
                <a:sym typeface="Rambla"/>
              </a:rPr>
              <a:t>(especially albumin)</a:t>
            </a:r>
          </a:p>
        </p:txBody>
      </p:sp>
      <p:cxnSp>
        <p:nvCxnSpPr>
          <p:cNvPr id="202" name="Shape 202"/>
          <p:cNvCxnSpPr/>
          <p:nvPr/>
        </p:nvCxnSpPr>
        <p:spPr>
          <a:xfrm>
            <a:off x="6072198" y="4214818"/>
            <a:ext cx="357190" cy="158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500034" y="2428868"/>
            <a:ext cx="8229600" cy="2304862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Starling's equation</a:t>
            </a:r>
            <a:r>
              <a:rPr lang="en-US" sz="2000" b="0" i="0" u="none" strike="noStrike" cap="non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: states that the rate of leakage of fluid is determined by the difference between two forces and also by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the permeability of the vessel wall to water, which determines the rate of flow for a given force imbalance.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959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Starling forces acting across capillary membrane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694800" y="5005550"/>
            <a:ext cx="5833200" cy="94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B1B1B1"/>
                </a:solidFill>
              </a:rPr>
              <a:t>Net Filteration Pressure=  Pc-Pif-ㅠp-ㅠif</a:t>
            </a:r>
            <a:r>
              <a:rPr lang="en-US" sz="1100">
                <a:solidFill>
                  <a:schemeClr val="dk1"/>
                </a:solidFill>
              </a:rPr>
              <a:t>		 	 	 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	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solidFill>
                  <a:schemeClr val="dk1"/>
                </a:solidFill>
              </a:rPr>
              <a:t>		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B1B1B1"/>
              </a:solidFill>
            </a:endParaRPr>
          </a:p>
        </p:txBody>
      </p:sp>
      <p:pic>
        <p:nvPicPr>
          <p:cNvPr id="5" name="Picture 2" descr="http://4.bp.blogspot.com/-8wR1MUvgys4/UHr2IrW_95I/AAAAAAAAAbU/hMmm6N0G5sY/s1600/edema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80" y="3997086"/>
            <a:ext cx="3410803" cy="24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1428737"/>
            <a:ext cx="5857916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Starling forces acting across capillary membrane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571472" y="4000504"/>
            <a:ext cx="6929486" cy="1384995"/>
          </a:xfrm>
          <a:prstGeom prst="rect">
            <a:avLst/>
          </a:prstGeom>
          <a:noFill/>
          <a:ln w="9525" cap="flat" cmpd="sng">
            <a:solidFill>
              <a:srgbClr val="31859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Four primary forces determine whether fluid moves in or out of blood “Starling forces”: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capillary </a:t>
            </a:r>
            <a:r>
              <a:rPr lang="en-US" sz="1400" b="1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“hydrostatic “ 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pressure           out of blood.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IF </a:t>
            </a:r>
            <a:r>
              <a:rPr lang="en-US" sz="1400" b="1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“hydrostatic” 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pressure                      into blood.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 .  Plasma </a:t>
            </a:r>
            <a:r>
              <a:rPr lang="en-US" sz="1400" b="1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“colloid osmotic “ 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pressure     into blood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IF </a:t>
            </a:r>
            <a:r>
              <a:rPr lang="en-US" sz="1400" b="1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“colloid osmotic “ </a:t>
            </a:r>
            <a:r>
              <a:rPr lang="en-US" sz="1400" dirty="0">
                <a:solidFill>
                  <a:srgbClr val="7030A0"/>
                </a:solidFill>
                <a:latin typeface="Rambla"/>
                <a:ea typeface="Rambla"/>
                <a:cs typeface="Rambla"/>
                <a:sym typeface="Rambla"/>
              </a:rPr>
              <a:t>pressure              out of blood.</a:t>
            </a:r>
            <a:r>
              <a:rPr lang="en-US" sz="14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</a:p>
        </p:txBody>
      </p:sp>
      <p:cxnSp>
        <p:nvCxnSpPr>
          <p:cNvPr id="217" name="Shape 217"/>
          <p:cNvCxnSpPr/>
          <p:nvPr/>
        </p:nvCxnSpPr>
        <p:spPr>
          <a:xfrm>
            <a:off x="3107530" y="4356909"/>
            <a:ext cx="357300" cy="1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8" name="Shape 218"/>
          <p:cNvCxnSpPr/>
          <p:nvPr/>
        </p:nvCxnSpPr>
        <p:spPr>
          <a:xfrm>
            <a:off x="2669289" y="4606948"/>
            <a:ext cx="571500" cy="1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398680" y="4788787"/>
            <a:ext cx="142800" cy="1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20" name="Shape 220"/>
          <p:cNvCxnSpPr/>
          <p:nvPr/>
        </p:nvCxnSpPr>
        <p:spPr>
          <a:xfrm>
            <a:off x="2888379" y="5018064"/>
            <a:ext cx="428700" cy="1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21" name="Shape 221"/>
          <p:cNvSpPr txBox="1"/>
          <p:nvPr/>
        </p:nvSpPr>
        <p:spPr>
          <a:xfrm>
            <a:off x="571472" y="5429264"/>
            <a:ext cx="6858048" cy="1154106"/>
          </a:xfrm>
          <a:prstGeom prst="rect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rtl="1">
              <a:buSzPct val="25000"/>
            </a:pPr>
            <a:r>
              <a:rPr lang="en-US" sz="14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Arteriolar end: Hydrostatic pressure &gt; Oncotic pressure</a:t>
            </a:r>
            <a:r>
              <a:rPr lang="tr-TR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Symbol" panose="05050102010706020507" pitchFamily="18" charset="2"/>
              </a:rPr>
              <a:t> Fluid passes into interstitium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endParaRPr lang="en-US" sz="1400" dirty="0">
              <a:solidFill>
                <a:srgbClr val="0070C0"/>
              </a:solidFill>
              <a:latin typeface="Rambla"/>
              <a:ea typeface="Rambla"/>
              <a:cs typeface="Rambla"/>
              <a:sym typeface="Rambla"/>
            </a:endParaRPr>
          </a:p>
          <a:p>
            <a:pPr rtl="1">
              <a:buSzPct val="25000"/>
            </a:pPr>
            <a:r>
              <a:rPr lang="en-US" sz="1400" dirty="0" err="1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Venule</a:t>
            </a:r>
            <a:r>
              <a:rPr lang="en-US" sz="1400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Rambla"/>
              </a:rPr>
              <a:t> end: Oncotic pressure &gt; Hydrostatic pressure</a:t>
            </a:r>
            <a:r>
              <a:rPr lang="tr-TR" dirty="0">
                <a:solidFill>
                  <a:srgbClr val="0070C0"/>
                </a:solidFill>
                <a:latin typeface="Rambla"/>
                <a:ea typeface="Rambla"/>
                <a:cs typeface="Rambla"/>
                <a:sym typeface="Symbol" panose="05050102010706020507" pitchFamily="18" charset="2"/>
              </a:rPr>
              <a:t> Fluid returns capillary bed</a:t>
            </a:r>
          </a:p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endParaRPr lang="en-US" sz="1400" dirty="0">
              <a:solidFill>
                <a:srgbClr val="0070C0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259722" y="2699704"/>
            <a:ext cx="22860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>
                <a:solidFill>
                  <a:srgbClr val="B1B1B1"/>
                </a:solidFill>
              </a:rPr>
              <a:t>Pif</a:t>
            </a:r>
            <a:r>
              <a:rPr lang="en-US" dirty="0">
                <a:solidFill>
                  <a:srgbClr val="B1B1B1"/>
                </a:solidFill>
              </a:rPr>
              <a:t>=lower than </a:t>
            </a:r>
            <a:r>
              <a:rPr lang="en-US" dirty="0" err="1">
                <a:solidFill>
                  <a:srgbClr val="B1B1B1"/>
                </a:solidFill>
              </a:rPr>
              <a:t>atm</a:t>
            </a:r>
            <a:r>
              <a:rPr lang="en-US" dirty="0">
                <a:solidFill>
                  <a:srgbClr val="B1B1B1"/>
                </a:solidFill>
              </a:rPr>
              <a:t> (so is negative) causing a light suction in tissues that helps hold tissues together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HYSIOLOG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1359</Words>
  <Application>Microsoft Office PowerPoint</Application>
  <PresentationFormat>On-screen Show (4:3)</PresentationFormat>
  <Paragraphs>241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MS PGothic</vt:lpstr>
      <vt:lpstr>Yu Gothic</vt:lpstr>
      <vt:lpstr>Arial</vt:lpstr>
      <vt:lpstr>Arial Black</vt:lpstr>
      <vt:lpstr>Cabin</vt:lpstr>
      <vt:lpstr>Calibri</vt:lpstr>
      <vt:lpstr>Lucida Sans Unicode</vt:lpstr>
      <vt:lpstr>MV Boli</vt:lpstr>
      <vt:lpstr>Noto Sans Symbols</vt:lpstr>
      <vt:lpstr>Rambla</vt:lpstr>
      <vt:lpstr>Symbol</vt:lpstr>
      <vt:lpstr>Verdana</vt:lpstr>
      <vt:lpstr>Wingdings 3</vt:lpstr>
      <vt:lpstr>PHYSIOLOGY</vt:lpstr>
      <vt:lpstr>PowerPoint Presentation</vt:lpstr>
      <vt:lpstr>Edema وهي الجزء الثاني من محاضرة الأولاد homeostasis 2</vt:lpstr>
      <vt:lpstr>Edema</vt:lpstr>
      <vt:lpstr>Types of Edema</vt:lpstr>
      <vt:lpstr>PowerPoint Presentation</vt:lpstr>
      <vt:lpstr>Fluid Filtration Across Capillaries</vt:lpstr>
      <vt:lpstr>Factors controlling fluid filtration across capillary walls</vt:lpstr>
      <vt:lpstr>Starling forces acting across capillary membrane</vt:lpstr>
      <vt:lpstr>Starling forces acting across capillary membrane</vt:lpstr>
      <vt:lpstr>PowerPoint Presentation</vt:lpstr>
      <vt:lpstr>Edema</vt:lpstr>
      <vt:lpstr>PowerPoint Presentation</vt:lpstr>
      <vt:lpstr>Forces that determine fluid movement through capillary membrane </vt:lpstr>
      <vt:lpstr>The lymphatic system </vt:lpstr>
      <vt:lpstr>summary</vt:lpstr>
      <vt:lpstr>PowerPoint Presentation</vt:lpstr>
      <vt:lpstr>PowerPoint Presentation</vt:lpstr>
      <vt:lpstr>Intracellular Edema: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&amp;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dr.Arafah</dc:creator>
  <cp:lastModifiedBy>Dana Al-Kadi</cp:lastModifiedBy>
  <cp:revision>13</cp:revision>
  <dcterms:modified xsi:type="dcterms:W3CDTF">2017-10-10T18:11:38Z</dcterms:modified>
</cp:coreProperties>
</file>