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image48.jpg" ContentType="image/jp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5"/>
  </p:notesMasterIdLst>
  <p:sldIdLst>
    <p:sldId id="279" r:id="rId2"/>
    <p:sldId id="311" r:id="rId3"/>
    <p:sldId id="335" r:id="rId4"/>
    <p:sldId id="336" r:id="rId5"/>
    <p:sldId id="257" r:id="rId6"/>
    <p:sldId id="282" r:id="rId7"/>
    <p:sldId id="368" r:id="rId8"/>
    <p:sldId id="317" r:id="rId9"/>
    <p:sldId id="318" r:id="rId10"/>
    <p:sldId id="319" r:id="rId11"/>
    <p:sldId id="320" r:id="rId12"/>
    <p:sldId id="321" r:id="rId13"/>
    <p:sldId id="322" r:id="rId14"/>
    <p:sldId id="334" r:id="rId15"/>
    <p:sldId id="337" r:id="rId16"/>
    <p:sldId id="338" r:id="rId17"/>
    <p:sldId id="339" r:id="rId18"/>
    <p:sldId id="340" r:id="rId19"/>
    <p:sldId id="341" r:id="rId20"/>
    <p:sldId id="343" r:id="rId21"/>
    <p:sldId id="346" r:id="rId22"/>
    <p:sldId id="345" r:id="rId23"/>
    <p:sldId id="348" r:id="rId24"/>
    <p:sldId id="349" r:id="rId25"/>
    <p:sldId id="352" r:id="rId26"/>
    <p:sldId id="353" r:id="rId27"/>
    <p:sldId id="350" r:id="rId28"/>
    <p:sldId id="354" r:id="rId29"/>
    <p:sldId id="356" r:id="rId30"/>
    <p:sldId id="360" r:id="rId31"/>
    <p:sldId id="370" r:id="rId32"/>
    <p:sldId id="361" r:id="rId33"/>
    <p:sldId id="299" r:id="rId34"/>
    <p:sldId id="259" r:id="rId35"/>
    <p:sldId id="312" r:id="rId36"/>
    <p:sldId id="330" r:id="rId37"/>
    <p:sldId id="367" r:id="rId38"/>
    <p:sldId id="313" r:id="rId39"/>
    <p:sldId id="314" r:id="rId40"/>
    <p:sldId id="315" r:id="rId41"/>
    <p:sldId id="316" r:id="rId42"/>
    <p:sldId id="295" r:id="rId43"/>
    <p:sldId id="333" r:id="rId44"/>
    <p:sldId id="328" r:id="rId45"/>
    <p:sldId id="329" r:id="rId46"/>
    <p:sldId id="378" r:id="rId47"/>
    <p:sldId id="379" r:id="rId48"/>
    <p:sldId id="332" r:id="rId49"/>
    <p:sldId id="331" r:id="rId50"/>
    <p:sldId id="376" r:id="rId51"/>
    <p:sldId id="377" r:id="rId52"/>
    <p:sldId id="274" r:id="rId53"/>
    <p:sldId id="275" r:id="rId54"/>
    <p:sldId id="373" r:id="rId55"/>
    <p:sldId id="374" r:id="rId56"/>
    <p:sldId id="276" r:id="rId57"/>
    <p:sldId id="375" r:id="rId58"/>
    <p:sldId id="366" r:id="rId59"/>
    <p:sldId id="277" r:id="rId60"/>
    <p:sldId id="365" r:id="rId61"/>
    <p:sldId id="283" r:id="rId62"/>
    <p:sldId id="291" r:id="rId63"/>
    <p:sldId id="292" r:id="rId64"/>
    <p:sldId id="293" r:id="rId65"/>
    <p:sldId id="294" r:id="rId66"/>
    <p:sldId id="297" r:id="rId67"/>
    <p:sldId id="298" r:id="rId68"/>
    <p:sldId id="301" r:id="rId69"/>
    <p:sldId id="302" r:id="rId70"/>
    <p:sldId id="303" r:id="rId71"/>
    <p:sldId id="305" r:id="rId72"/>
    <p:sldId id="327" r:id="rId73"/>
    <p:sldId id="28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0D6"/>
    <a:srgbClr val="6F5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72" autoAdjust="0"/>
    <p:restoredTop sz="94685"/>
  </p:normalViewPr>
  <p:slideViewPr>
    <p:cSldViewPr snapToGrid="0" snapToObjects="1">
      <p:cViewPr varScale="1">
        <p:scale>
          <a:sx n="86" d="100"/>
          <a:sy n="86" d="100"/>
        </p:scale>
        <p:origin x="44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58DB7-DC77-4B4C-B012-81796DD57A46}"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pPr rtl="1"/>
          <a:endParaRPr lang="ar-SA"/>
        </a:p>
      </dgm:t>
    </dgm:pt>
    <dgm:pt modelId="{D1BD3588-3A56-47EE-B3D2-22799C585B86}">
      <dgm:prSet custT="1"/>
      <dgm:spPr/>
      <dgm:t>
        <a:bodyPr/>
        <a:lstStyle/>
        <a:p>
          <a:pPr rtl="1"/>
          <a:r>
            <a:rPr lang="en-US" sz="2000" dirty="0"/>
            <a:t>Extra Information</a:t>
          </a:r>
          <a:endParaRPr lang="ar-SA" sz="2000" dirty="0"/>
        </a:p>
      </dgm:t>
    </dgm:pt>
    <dgm:pt modelId="{FEF3AC0C-38FD-446F-8CEE-86F422F51B50}" type="parTrans" cxnId="{7BB214AB-51E9-41C3-A34E-DFBC7BC23C9D}">
      <dgm:prSet/>
      <dgm:spPr/>
      <dgm:t>
        <a:bodyPr/>
        <a:lstStyle/>
        <a:p>
          <a:endParaRPr lang="en-US"/>
        </a:p>
      </dgm:t>
    </dgm:pt>
    <dgm:pt modelId="{0E4BB789-A1D6-4703-85F4-A84708E24242}" type="sibTrans" cxnId="{7BB214AB-51E9-41C3-A34E-DFBC7BC23C9D}">
      <dgm:prSet/>
      <dgm:spPr/>
      <dgm:t>
        <a:bodyPr/>
        <a:lstStyle/>
        <a:p>
          <a:endParaRPr lang="en-US"/>
        </a:p>
      </dgm:t>
    </dgm:pt>
    <dgm:pt modelId="{BEA775B3-87F4-488B-A58F-063BD484BA18}">
      <dgm:prSet custT="1"/>
      <dgm:spPr/>
      <dgm:t>
        <a:bodyPr/>
        <a:lstStyle/>
        <a:p>
          <a:pPr rtl="1"/>
          <a:r>
            <a:rPr lang="en-US" sz="2000" dirty="0"/>
            <a:t>Only Found in Males’ slides</a:t>
          </a:r>
          <a:endParaRPr lang="ar-SA" sz="2000" dirty="0"/>
        </a:p>
      </dgm:t>
    </dgm:pt>
    <dgm:pt modelId="{3C35AE90-71F9-4A05-A485-D15F2E83B65B}" type="parTrans" cxnId="{7A6E4468-1C9D-47BF-9AE1-543C283A0044}">
      <dgm:prSet/>
      <dgm:spPr/>
      <dgm:t>
        <a:bodyPr/>
        <a:lstStyle/>
        <a:p>
          <a:endParaRPr lang="en-US"/>
        </a:p>
      </dgm:t>
    </dgm:pt>
    <dgm:pt modelId="{0CA8E296-C236-4544-9EB7-BEA874E2E237}" type="sibTrans" cxnId="{7A6E4468-1C9D-47BF-9AE1-543C283A0044}">
      <dgm:prSet/>
      <dgm:spPr/>
      <dgm:t>
        <a:bodyPr/>
        <a:lstStyle/>
        <a:p>
          <a:endParaRPr lang="en-US"/>
        </a:p>
      </dgm:t>
    </dgm:pt>
    <dgm:pt modelId="{0092F943-0CE5-4BBB-9FC0-03565C28F69B}">
      <dgm:prSet custT="1"/>
      <dgm:spPr/>
      <dgm:t>
        <a:bodyPr/>
        <a:lstStyle/>
        <a:p>
          <a:pPr rtl="1"/>
          <a:r>
            <a:rPr lang="en-US" sz="2000" dirty="0"/>
            <a:t>Only Found in Females’ slides </a:t>
          </a:r>
          <a:endParaRPr lang="ar-SA" sz="2000" dirty="0"/>
        </a:p>
      </dgm:t>
    </dgm:pt>
    <dgm:pt modelId="{324328A7-1045-4862-8DDD-B160E3EB561D}" type="parTrans" cxnId="{D73E36BF-5D8C-4CA9-9AFF-4C8223417EDA}">
      <dgm:prSet/>
      <dgm:spPr/>
      <dgm:t>
        <a:bodyPr/>
        <a:lstStyle/>
        <a:p>
          <a:endParaRPr lang="en-US"/>
        </a:p>
      </dgm:t>
    </dgm:pt>
    <dgm:pt modelId="{18390BE7-E065-47E8-97DB-914C82CA2118}" type="sibTrans" cxnId="{D73E36BF-5D8C-4CA9-9AFF-4C8223417EDA}">
      <dgm:prSet/>
      <dgm:spPr/>
      <dgm:t>
        <a:bodyPr/>
        <a:lstStyle/>
        <a:p>
          <a:endParaRPr lang="en-US"/>
        </a:p>
      </dgm:t>
    </dgm:pt>
    <dgm:pt modelId="{4208FB9F-4039-4D8C-B765-83C08B2BDAE7}">
      <dgm:prSet custT="1"/>
      <dgm:spPr/>
      <dgm:t>
        <a:bodyPr/>
        <a:lstStyle/>
        <a:p>
          <a:pPr rtl="1"/>
          <a:r>
            <a:rPr lang="en-US" sz="2000" dirty="0"/>
            <a:t>Females &amp; Males Slides</a:t>
          </a:r>
          <a:endParaRPr lang="ar-SA" sz="2000" dirty="0"/>
        </a:p>
      </dgm:t>
    </dgm:pt>
    <dgm:pt modelId="{78D6CC0C-7D82-4FC3-8B0A-CAB250E43556}" type="parTrans" cxnId="{5A8B8B38-E4DD-46A8-8494-4F24C8E7DD46}">
      <dgm:prSet/>
      <dgm:spPr/>
      <dgm:t>
        <a:bodyPr/>
        <a:lstStyle/>
        <a:p>
          <a:endParaRPr lang="en-US"/>
        </a:p>
      </dgm:t>
    </dgm:pt>
    <dgm:pt modelId="{DA607334-9AE1-430E-A21C-FDE6EF7A85BF}" type="sibTrans" cxnId="{5A8B8B38-E4DD-46A8-8494-4F24C8E7DD46}">
      <dgm:prSet/>
      <dgm:spPr/>
      <dgm:t>
        <a:bodyPr/>
        <a:lstStyle/>
        <a:p>
          <a:endParaRPr lang="en-US"/>
        </a:p>
      </dgm:t>
    </dgm:pt>
    <dgm:pt modelId="{4BC3F8B8-7E13-4F05-8756-288425AC29C7}">
      <dgm:prSet phldrT="[Text]" custT="1"/>
      <dgm:spPr/>
      <dgm:t>
        <a:bodyPr/>
        <a:lstStyle/>
        <a:p>
          <a:pPr rtl="1"/>
          <a:r>
            <a:rPr lang="en-US" sz="2000" dirty="0"/>
            <a:t>Vary Important Notes</a:t>
          </a:r>
          <a:endParaRPr lang="ar-SA" sz="2000" dirty="0"/>
        </a:p>
      </dgm:t>
    </dgm:pt>
    <dgm:pt modelId="{CEF23173-F29E-4367-AEFE-FA5637F17199}" type="parTrans" cxnId="{34C21D3B-507D-4D5B-8064-CCFE11D36D50}">
      <dgm:prSet/>
      <dgm:spPr/>
      <dgm:t>
        <a:bodyPr/>
        <a:lstStyle/>
        <a:p>
          <a:endParaRPr lang="en-US"/>
        </a:p>
      </dgm:t>
    </dgm:pt>
    <dgm:pt modelId="{E0B02E76-6599-4ECB-9B15-AB017F558DF6}" type="sibTrans" cxnId="{34C21D3B-507D-4D5B-8064-CCFE11D36D50}">
      <dgm:prSet/>
      <dgm:spPr/>
      <dgm:t>
        <a:bodyPr/>
        <a:lstStyle/>
        <a:p>
          <a:endParaRPr lang="en-US"/>
        </a:p>
      </dgm:t>
    </dgm:pt>
    <dgm:pt modelId="{19479CC2-25FA-4F67-A7E6-D4C043F44379}">
      <dgm:prSet phldrT="[Text]" custT="1"/>
      <dgm:spPr/>
      <dgm:t>
        <a:bodyPr/>
        <a:lstStyle/>
        <a:p>
          <a:pPr rtl="1"/>
          <a:r>
            <a:rPr lang="en-US" sz="2000" dirty="0"/>
            <a:t>Notes</a:t>
          </a:r>
          <a:endParaRPr lang="ar-SA" sz="2000" dirty="0"/>
        </a:p>
      </dgm:t>
    </dgm:pt>
    <dgm:pt modelId="{D3A85E3D-CA4A-4570-B9A3-AC5A7C41D310}" type="sibTrans" cxnId="{04FEF4A2-45E3-40CE-838A-03E9DE26E40E}">
      <dgm:prSet/>
      <dgm:spPr/>
      <dgm:t>
        <a:bodyPr/>
        <a:lstStyle/>
        <a:p>
          <a:pPr rtl="1"/>
          <a:endParaRPr lang="ar-SA"/>
        </a:p>
      </dgm:t>
    </dgm:pt>
    <dgm:pt modelId="{B4780C1C-E9EE-4D82-A517-CD09178A120F}" type="parTrans" cxnId="{04FEF4A2-45E3-40CE-838A-03E9DE26E40E}">
      <dgm:prSet/>
      <dgm:spPr/>
      <dgm:t>
        <a:bodyPr/>
        <a:lstStyle/>
        <a:p>
          <a:pPr rtl="1"/>
          <a:endParaRPr lang="ar-SA"/>
        </a:p>
      </dgm:t>
    </dgm:pt>
    <dgm:pt modelId="{A2E22B93-2CB6-4D5E-83F8-9AB6740B41D1}" type="pres">
      <dgm:prSet presAssocID="{99358DB7-DC77-4B4C-B012-81796DD57A46}" presName="Name0" presStyleCnt="0">
        <dgm:presLayoutVars>
          <dgm:chMax val="7"/>
          <dgm:chPref val="7"/>
          <dgm:dir/>
        </dgm:presLayoutVars>
      </dgm:prSet>
      <dgm:spPr/>
    </dgm:pt>
    <dgm:pt modelId="{116673BC-9653-447F-8717-47FAAD2496B1}" type="pres">
      <dgm:prSet presAssocID="{99358DB7-DC77-4B4C-B012-81796DD57A46}" presName="Name1" presStyleCnt="0"/>
      <dgm:spPr/>
    </dgm:pt>
    <dgm:pt modelId="{41B69029-B6EF-43D0-8DA8-E6DAD20269EB}" type="pres">
      <dgm:prSet presAssocID="{99358DB7-DC77-4B4C-B012-81796DD57A46}" presName="cycle" presStyleCnt="0"/>
      <dgm:spPr/>
    </dgm:pt>
    <dgm:pt modelId="{F7D6B61F-19FC-4117-8674-019F2ABB02D5}" type="pres">
      <dgm:prSet presAssocID="{99358DB7-DC77-4B4C-B012-81796DD57A46}" presName="srcNode" presStyleLbl="node1" presStyleIdx="0" presStyleCnt="6"/>
      <dgm:spPr/>
    </dgm:pt>
    <dgm:pt modelId="{058DDCB4-88C9-4974-B5D0-1BCD755C098A}" type="pres">
      <dgm:prSet presAssocID="{99358DB7-DC77-4B4C-B012-81796DD57A46}" presName="conn" presStyleLbl="parChTrans1D2" presStyleIdx="0" presStyleCnt="1"/>
      <dgm:spPr/>
    </dgm:pt>
    <dgm:pt modelId="{AB121113-96AA-4CC4-8A06-AA955781800A}" type="pres">
      <dgm:prSet presAssocID="{99358DB7-DC77-4B4C-B012-81796DD57A46}" presName="extraNode" presStyleLbl="node1" presStyleIdx="0" presStyleCnt="6"/>
      <dgm:spPr/>
    </dgm:pt>
    <dgm:pt modelId="{F4D59621-38E0-4F31-A0D4-1311EBA53058}" type="pres">
      <dgm:prSet presAssocID="{99358DB7-DC77-4B4C-B012-81796DD57A46}" presName="dstNode" presStyleLbl="node1" presStyleIdx="0" presStyleCnt="6"/>
      <dgm:spPr/>
    </dgm:pt>
    <dgm:pt modelId="{D0C44774-D7B1-45C0-87B6-26FAC98FDC21}" type="pres">
      <dgm:prSet presAssocID="{4208FB9F-4039-4D8C-B765-83C08B2BDAE7}" presName="text_1" presStyleLbl="node1" presStyleIdx="0" presStyleCnt="6">
        <dgm:presLayoutVars>
          <dgm:bulletEnabled val="1"/>
        </dgm:presLayoutVars>
      </dgm:prSet>
      <dgm:spPr/>
    </dgm:pt>
    <dgm:pt modelId="{64D24425-4EFE-49E6-8175-848891C38381}" type="pres">
      <dgm:prSet presAssocID="{4208FB9F-4039-4D8C-B765-83C08B2BDAE7}" presName="accent_1" presStyleCnt="0"/>
      <dgm:spPr/>
    </dgm:pt>
    <dgm:pt modelId="{6F6CF8D5-2919-4826-A991-DCCC49B39F71}" type="pres">
      <dgm:prSet presAssocID="{4208FB9F-4039-4D8C-B765-83C08B2BDAE7}" presName="accentRepeatNode" presStyleLbl="solidFgAcc1" presStyleIdx="0" presStyleCnt="6"/>
      <dgm:spPr>
        <a:solidFill>
          <a:schemeClr val="tx1"/>
        </a:solidFill>
        <a:ln>
          <a:solidFill>
            <a:schemeClr val="tx1"/>
          </a:solidFill>
        </a:ln>
      </dgm:spPr>
    </dgm:pt>
    <dgm:pt modelId="{75D0F52C-1EA6-4F85-8633-E22426738ADE}" type="pres">
      <dgm:prSet presAssocID="{BEA775B3-87F4-488B-A58F-063BD484BA18}" presName="text_2" presStyleLbl="node1" presStyleIdx="1" presStyleCnt="6">
        <dgm:presLayoutVars>
          <dgm:bulletEnabled val="1"/>
        </dgm:presLayoutVars>
      </dgm:prSet>
      <dgm:spPr/>
    </dgm:pt>
    <dgm:pt modelId="{D28E868E-3C74-42E4-8BF8-F88ECC48DBC8}" type="pres">
      <dgm:prSet presAssocID="{BEA775B3-87F4-488B-A58F-063BD484BA18}" presName="accent_2" presStyleCnt="0"/>
      <dgm:spPr/>
    </dgm:pt>
    <dgm:pt modelId="{68431D73-2666-4AA1-AD1C-44CCB7B8A6CF}" type="pres">
      <dgm:prSet presAssocID="{BEA775B3-87F4-488B-A58F-063BD484BA18}" presName="accentRepeatNode" presStyleLbl="solidFgAcc1" presStyleIdx="1" presStyleCnt="6"/>
      <dgm:spPr>
        <a:solidFill>
          <a:srgbClr val="0070C0"/>
        </a:solidFill>
      </dgm:spPr>
    </dgm:pt>
    <dgm:pt modelId="{6881F595-84BE-4842-A953-8C4D8B61BAFF}" type="pres">
      <dgm:prSet presAssocID="{0092F943-0CE5-4BBB-9FC0-03565C28F69B}" presName="text_3" presStyleLbl="node1" presStyleIdx="2" presStyleCnt="6">
        <dgm:presLayoutVars>
          <dgm:bulletEnabled val="1"/>
        </dgm:presLayoutVars>
      </dgm:prSet>
      <dgm:spPr/>
    </dgm:pt>
    <dgm:pt modelId="{9F78C5DC-3D3D-4E60-ABE6-70645BBA1954}" type="pres">
      <dgm:prSet presAssocID="{0092F943-0CE5-4BBB-9FC0-03565C28F69B}" presName="accent_3" presStyleCnt="0"/>
      <dgm:spPr/>
    </dgm:pt>
    <dgm:pt modelId="{458F0CD7-477E-48CF-951A-F0CB9C8A0AC6}" type="pres">
      <dgm:prSet presAssocID="{0092F943-0CE5-4BBB-9FC0-03565C28F69B}" presName="accentRepeatNode" presStyleLbl="solidFgAcc1" presStyleIdx="2" presStyleCnt="6"/>
      <dgm:spPr>
        <a:solidFill>
          <a:srgbClr val="7030A0"/>
        </a:solidFill>
      </dgm:spPr>
    </dgm:pt>
    <dgm:pt modelId="{519D3E6A-AD93-4FEB-8C3B-B42EF10FA7D3}" type="pres">
      <dgm:prSet presAssocID="{4BC3F8B8-7E13-4F05-8756-288425AC29C7}" presName="text_4" presStyleLbl="node1" presStyleIdx="3" presStyleCnt="6">
        <dgm:presLayoutVars>
          <dgm:bulletEnabled val="1"/>
        </dgm:presLayoutVars>
      </dgm:prSet>
      <dgm:spPr/>
    </dgm:pt>
    <dgm:pt modelId="{C1A70E4A-698B-40A2-A6EA-705882EE8D0D}" type="pres">
      <dgm:prSet presAssocID="{4BC3F8B8-7E13-4F05-8756-288425AC29C7}" presName="accent_4" presStyleCnt="0"/>
      <dgm:spPr/>
    </dgm:pt>
    <dgm:pt modelId="{48CDBD72-1C5C-4C83-AE68-828AC3E11B6D}" type="pres">
      <dgm:prSet presAssocID="{4BC3F8B8-7E13-4F05-8756-288425AC29C7}" presName="accentRepeatNode" presStyleLbl="solidFgAcc1" presStyleIdx="3" presStyleCnt="6"/>
      <dgm:spPr>
        <a:solidFill>
          <a:srgbClr val="FF0000"/>
        </a:solidFill>
      </dgm:spPr>
    </dgm:pt>
    <dgm:pt modelId="{A18329BB-B0D8-4144-9378-6359DF91B656}" type="pres">
      <dgm:prSet presAssocID="{19479CC2-25FA-4F67-A7E6-D4C043F44379}" presName="text_5" presStyleLbl="node1" presStyleIdx="4" presStyleCnt="6">
        <dgm:presLayoutVars>
          <dgm:bulletEnabled val="1"/>
        </dgm:presLayoutVars>
      </dgm:prSet>
      <dgm:spPr/>
    </dgm:pt>
    <dgm:pt modelId="{5D98DC6F-E50C-4F38-B5D3-B8CD32B6A2D5}" type="pres">
      <dgm:prSet presAssocID="{19479CC2-25FA-4F67-A7E6-D4C043F44379}" presName="accent_5" presStyleCnt="0"/>
      <dgm:spPr/>
    </dgm:pt>
    <dgm:pt modelId="{CC5F2069-E9A0-4B73-AAA5-F2CA13CBBBB1}" type="pres">
      <dgm:prSet presAssocID="{19479CC2-25FA-4F67-A7E6-D4C043F44379}" presName="accentRepeatNode" presStyleLbl="solidFgAcc1" presStyleIdx="4" presStyleCnt="6"/>
      <dgm:spPr>
        <a:solidFill>
          <a:srgbClr val="00B050"/>
        </a:solidFill>
      </dgm:spPr>
    </dgm:pt>
    <dgm:pt modelId="{3768043D-9F80-4175-8024-D2E04A652515}" type="pres">
      <dgm:prSet presAssocID="{D1BD3588-3A56-47EE-B3D2-22799C585B86}" presName="text_6" presStyleLbl="node1" presStyleIdx="5" presStyleCnt="6">
        <dgm:presLayoutVars>
          <dgm:bulletEnabled val="1"/>
        </dgm:presLayoutVars>
      </dgm:prSet>
      <dgm:spPr/>
    </dgm:pt>
    <dgm:pt modelId="{24050E71-50D3-45B5-9E7C-CFE3F8DFC08B}" type="pres">
      <dgm:prSet presAssocID="{D1BD3588-3A56-47EE-B3D2-22799C585B86}" presName="accent_6" presStyleCnt="0"/>
      <dgm:spPr/>
    </dgm:pt>
    <dgm:pt modelId="{38027EBF-8385-4A7E-A198-E1560AA84D85}" type="pres">
      <dgm:prSet presAssocID="{D1BD3588-3A56-47EE-B3D2-22799C585B86}" presName="accentRepeatNode" presStyleLbl="solidFgAcc1" presStyleIdx="5" presStyleCnt="6"/>
      <dgm:spPr>
        <a:solidFill>
          <a:schemeClr val="tx1">
            <a:lumMod val="50000"/>
            <a:lumOff val="50000"/>
          </a:schemeClr>
        </a:solidFill>
      </dgm:spPr>
    </dgm:pt>
  </dgm:ptLst>
  <dgm:cxnLst>
    <dgm:cxn modelId="{64E73E03-C7ED-EE47-AE37-CC1EF74DDC69}" type="presOf" srcId="{19479CC2-25FA-4F67-A7E6-D4C043F44379}" destId="{A18329BB-B0D8-4144-9378-6359DF91B656}" srcOrd="0" destOrd="0" presId="urn:microsoft.com/office/officeart/2008/layout/VerticalCurvedList"/>
    <dgm:cxn modelId="{0B35562C-DD14-404D-A9DB-95051B51D3B5}" type="presOf" srcId="{BEA775B3-87F4-488B-A58F-063BD484BA18}" destId="{75D0F52C-1EA6-4F85-8633-E22426738ADE}" srcOrd="0" destOrd="0" presId="urn:microsoft.com/office/officeart/2008/layout/VerticalCurvedList"/>
    <dgm:cxn modelId="{5A8B8B38-E4DD-46A8-8494-4F24C8E7DD46}" srcId="{99358DB7-DC77-4B4C-B012-81796DD57A46}" destId="{4208FB9F-4039-4D8C-B765-83C08B2BDAE7}" srcOrd="0" destOrd="0" parTransId="{78D6CC0C-7D82-4FC3-8B0A-CAB250E43556}" sibTransId="{DA607334-9AE1-430E-A21C-FDE6EF7A85BF}"/>
    <dgm:cxn modelId="{34C21D3B-507D-4D5B-8064-CCFE11D36D50}" srcId="{99358DB7-DC77-4B4C-B012-81796DD57A46}" destId="{4BC3F8B8-7E13-4F05-8756-288425AC29C7}" srcOrd="3" destOrd="0" parTransId="{CEF23173-F29E-4367-AEFE-FA5637F17199}" sibTransId="{E0B02E76-6599-4ECB-9B15-AB017F558DF6}"/>
    <dgm:cxn modelId="{7A6E4468-1C9D-47BF-9AE1-543C283A0044}" srcId="{99358DB7-DC77-4B4C-B012-81796DD57A46}" destId="{BEA775B3-87F4-488B-A58F-063BD484BA18}" srcOrd="1" destOrd="0" parTransId="{3C35AE90-71F9-4A05-A485-D15F2E83B65B}" sibTransId="{0CA8E296-C236-4544-9EB7-BEA874E2E237}"/>
    <dgm:cxn modelId="{A0F8CB48-40EC-8F49-ACFB-97330272DAC0}" type="presOf" srcId="{0092F943-0CE5-4BBB-9FC0-03565C28F69B}" destId="{6881F595-84BE-4842-A953-8C4D8B61BAFF}" srcOrd="0" destOrd="0" presId="urn:microsoft.com/office/officeart/2008/layout/VerticalCurvedList"/>
    <dgm:cxn modelId="{001BA570-AA1D-6949-83E3-48C9570A9626}" type="presOf" srcId="{4BC3F8B8-7E13-4F05-8756-288425AC29C7}" destId="{519D3E6A-AD93-4FEB-8C3B-B42EF10FA7D3}" srcOrd="0" destOrd="0" presId="urn:microsoft.com/office/officeart/2008/layout/VerticalCurvedList"/>
    <dgm:cxn modelId="{606A0E7A-542F-124F-ACDB-BF824CAD78DD}" type="presOf" srcId="{4208FB9F-4039-4D8C-B765-83C08B2BDAE7}" destId="{D0C44774-D7B1-45C0-87B6-26FAC98FDC21}" srcOrd="0" destOrd="0" presId="urn:microsoft.com/office/officeart/2008/layout/VerticalCurvedList"/>
    <dgm:cxn modelId="{6D93AE9C-E11D-4B48-BCA3-89BA7451AF50}" type="presOf" srcId="{D1BD3588-3A56-47EE-B3D2-22799C585B86}" destId="{3768043D-9F80-4175-8024-D2E04A652515}" srcOrd="0" destOrd="0" presId="urn:microsoft.com/office/officeart/2008/layout/VerticalCurvedList"/>
    <dgm:cxn modelId="{04FEF4A2-45E3-40CE-838A-03E9DE26E40E}" srcId="{99358DB7-DC77-4B4C-B012-81796DD57A46}" destId="{19479CC2-25FA-4F67-A7E6-D4C043F44379}" srcOrd="4" destOrd="0" parTransId="{B4780C1C-E9EE-4D82-A517-CD09178A120F}" sibTransId="{D3A85E3D-CA4A-4570-B9A3-AC5A7C41D310}"/>
    <dgm:cxn modelId="{7BB214AB-51E9-41C3-A34E-DFBC7BC23C9D}" srcId="{99358DB7-DC77-4B4C-B012-81796DD57A46}" destId="{D1BD3588-3A56-47EE-B3D2-22799C585B86}" srcOrd="5" destOrd="0" parTransId="{FEF3AC0C-38FD-446F-8CEE-86F422F51B50}" sibTransId="{0E4BB789-A1D6-4703-85F4-A84708E24242}"/>
    <dgm:cxn modelId="{D73E36BF-5D8C-4CA9-9AFF-4C8223417EDA}" srcId="{99358DB7-DC77-4B4C-B012-81796DD57A46}" destId="{0092F943-0CE5-4BBB-9FC0-03565C28F69B}" srcOrd="2" destOrd="0" parTransId="{324328A7-1045-4862-8DDD-B160E3EB561D}" sibTransId="{18390BE7-E065-47E8-97DB-914C82CA2118}"/>
    <dgm:cxn modelId="{A058EAD9-3EFB-8F44-A86D-5905D87F8D7B}" type="presOf" srcId="{99358DB7-DC77-4B4C-B012-81796DD57A46}" destId="{A2E22B93-2CB6-4D5E-83F8-9AB6740B41D1}" srcOrd="0" destOrd="0" presId="urn:microsoft.com/office/officeart/2008/layout/VerticalCurvedList"/>
    <dgm:cxn modelId="{9BD1D0DE-A2BE-E34B-A939-092D69AA607C}" type="presOf" srcId="{DA607334-9AE1-430E-A21C-FDE6EF7A85BF}" destId="{058DDCB4-88C9-4974-B5D0-1BCD755C098A}" srcOrd="0" destOrd="0" presId="urn:microsoft.com/office/officeart/2008/layout/VerticalCurvedList"/>
    <dgm:cxn modelId="{BA1762F8-F5E3-4143-9967-42D4E18CBA8A}" type="presParOf" srcId="{A2E22B93-2CB6-4D5E-83F8-9AB6740B41D1}" destId="{116673BC-9653-447F-8717-47FAAD2496B1}" srcOrd="0" destOrd="0" presId="urn:microsoft.com/office/officeart/2008/layout/VerticalCurvedList"/>
    <dgm:cxn modelId="{31C82E3B-A7F8-3F44-BB9E-816B9B2E9622}" type="presParOf" srcId="{116673BC-9653-447F-8717-47FAAD2496B1}" destId="{41B69029-B6EF-43D0-8DA8-E6DAD20269EB}" srcOrd="0" destOrd="0" presId="urn:microsoft.com/office/officeart/2008/layout/VerticalCurvedList"/>
    <dgm:cxn modelId="{ADD5DFCD-385E-094A-AC50-AD301FEBF9F5}" type="presParOf" srcId="{41B69029-B6EF-43D0-8DA8-E6DAD20269EB}" destId="{F7D6B61F-19FC-4117-8674-019F2ABB02D5}" srcOrd="0" destOrd="0" presId="urn:microsoft.com/office/officeart/2008/layout/VerticalCurvedList"/>
    <dgm:cxn modelId="{768AA9DF-F848-234F-BAB0-11872F542E8C}" type="presParOf" srcId="{41B69029-B6EF-43D0-8DA8-E6DAD20269EB}" destId="{058DDCB4-88C9-4974-B5D0-1BCD755C098A}" srcOrd="1" destOrd="0" presId="urn:microsoft.com/office/officeart/2008/layout/VerticalCurvedList"/>
    <dgm:cxn modelId="{8633611D-8D32-DD48-B052-F32B54E8EAA1}" type="presParOf" srcId="{41B69029-B6EF-43D0-8DA8-E6DAD20269EB}" destId="{AB121113-96AA-4CC4-8A06-AA955781800A}" srcOrd="2" destOrd="0" presId="urn:microsoft.com/office/officeart/2008/layout/VerticalCurvedList"/>
    <dgm:cxn modelId="{FC47402B-664D-3F45-AE29-604CE3E3F967}" type="presParOf" srcId="{41B69029-B6EF-43D0-8DA8-E6DAD20269EB}" destId="{F4D59621-38E0-4F31-A0D4-1311EBA53058}" srcOrd="3" destOrd="0" presId="urn:microsoft.com/office/officeart/2008/layout/VerticalCurvedList"/>
    <dgm:cxn modelId="{F0912CD6-80EE-C445-A911-54A120CC5441}" type="presParOf" srcId="{116673BC-9653-447F-8717-47FAAD2496B1}" destId="{D0C44774-D7B1-45C0-87B6-26FAC98FDC21}" srcOrd="1" destOrd="0" presId="urn:microsoft.com/office/officeart/2008/layout/VerticalCurvedList"/>
    <dgm:cxn modelId="{0E1922B4-13DC-5346-BA36-8577A8DE5F03}" type="presParOf" srcId="{116673BC-9653-447F-8717-47FAAD2496B1}" destId="{64D24425-4EFE-49E6-8175-848891C38381}" srcOrd="2" destOrd="0" presId="urn:microsoft.com/office/officeart/2008/layout/VerticalCurvedList"/>
    <dgm:cxn modelId="{1E1C38A9-F45C-4D48-941F-E3BF3ED9059A}" type="presParOf" srcId="{64D24425-4EFE-49E6-8175-848891C38381}" destId="{6F6CF8D5-2919-4826-A991-DCCC49B39F71}" srcOrd="0" destOrd="0" presId="urn:microsoft.com/office/officeart/2008/layout/VerticalCurvedList"/>
    <dgm:cxn modelId="{6D167926-51D8-3E42-B391-6C717B367755}" type="presParOf" srcId="{116673BC-9653-447F-8717-47FAAD2496B1}" destId="{75D0F52C-1EA6-4F85-8633-E22426738ADE}" srcOrd="3" destOrd="0" presId="urn:microsoft.com/office/officeart/2008/layout/VerticalCurvedList"/>
    <dgm:cxn modelId="{8FFD458F-58BF-1D45-BF63-4CBCEA1D76CC}" type="presParOf" srcId="{116673BC-9653-447F-8717-47FAAD2496B1}" destId="{D28E868E-3C74-42E4-8BF8-F88ECC48DBC8}" srcOrd="4" destOrd="0" presId="urn:microsoft.com/office/officeart/2008/layout/VerticalCurvedList"/>
    <dgm:cxn modelId="{D8D1856D-2802-D84D-89B4-1A0F276C4757}" type="presParOf" srcId="{D28E868E-3C74-42E4-8BF8-F88ECC48DBC8}" destId="{68431D73-2666-4AA1-AD1C-44CCB7B8A6CF}" srcOrd="0" destOrd="0" presId="urn:microsoft.com/office/officeart/2008/layout/VerticalCurvedList"/>
    <dgm:cxn modelId="{C74E95F5-90B2-894D-B799-6F78B5EDDB81}" type="presParOf" srcId="{116673BC-9653-447F-8717-47FAAD2496B1}" destId="{6881F595-84BE-4842-A953-8C4D8B61BAFF}" srcOrd="5" destOrd="0" presId="urn:microsoft.com/office/officeart/2008/layout/VerticalCurvedList"/>
    <dgm:cxn modelId="{00CB26D9-E730-4046-8F04-F6E66F4D1F1B}" type="presParOf" srcId="{116673BC-9653-447F-8717-47FAAD2496B1}" destId="{9F78C5DC-3D3D-4E60-ABE6-70645BBA1954}" srcOrd="6" destOrd="0" presId="urn:microsoft.com/office/officeart/2008/layout/VerticalCurvedList"/>
    <dgm:cxn modelId="{3AF34702-959D-9341-B68E-F99A72E34E7B}" type="presParOf" srcId="{9F78C5DC-3D3D-4E60-ABE6-70645BBA1954}" destId="{458F0CD7-477E-48CF-951A-F0CB9C8A0AC6}" srcOrd="0" destOrd="0" presId="urn:microsoft.com/office/officeart/2008/layout/VerticalCurvedList"/>
    <dgm:cxn modelId="{4BB7962C-9706-2C46-9FE9-27B800F16D49}" type="presParOf" srcId="{116673BC-9653-447F-8717-47FAAD2496B1}" destId="{519D3E6A-AD93-4FEB-8C3B-B42EF10FA7D3}" srcOrd="7" destOrd="0" presId="urn:microsoft.com/office/officeart/2008/layout/VerticalCurvedList"/>
    <dgm:cxn modelId="{AA007433-0CDA-8A44-8B14-530C2D52D137}" type="presParOf" srcId="{116673BC-9653-447F-8717-47FAAD2496B1}" destId="{C1A70E4A-698B-40A2-A6EA-705882EE8D0D}" srcOrd="8" destOrd="0" presId="urn:microsoft.com/office/officeart/2008/layout/VerticalCurvedList"/>
    <dgm:cxn modelId="{2716FCDA-A28F-6742-B2CC-4A33CE928CBD}" type="presParOf" srcId="{C1A70E4A-698B-40A2-A6EA-705882EE8D0D}" destId="{48CDBD72-1C5C-4C83-AE68-828AC3E11B6D}" srcOrd="0" destOrd="0" presId="urn:microsoft.com/office/officeart/2008/layout/VerticalCurvedList"/>
    <dgm:cxn modelId="{8CF94ABA-6C8F-3C49-92DF-6AA680F54A5E}" type="presParOf" srcId="{116673BC-9653-447F-8717-47FAAD2496B1}" destId="{A18329BB-B0D8-4144-9378-6359DF91B656}" srcOrd="9" destOrd="0" presId="urn:microsoft.com/office/officeart/2008/layout/VerticalCurvedList"/>
    <dgm:cxn modelId="{643AEF6D-CB98-244B-81B0-863022164561}" type="presParOf" srcId="{116673BC-9653-447F-8717-47FAAD2496B1}" destId="{5D98DC6F-E50C-4F38-B5D3-B8CD32B6A2D5}" srcOrd="10" destOrd="0" presId="urn:microsoft.com/office/officeart/2008/layout/VerticalCurvedList"/>
    <dgm:cxn modelId="{B6A1F0FE-2F45-114E-AFAA-F819F6FB666D}" type="presParOf" srcId="{5D98DC6F-E50C-4F38-B5D3-B8CD32B6A2D5}" destId="{CC5F2069-E9A0-4B73-AAA5-F2CA13CBBBB1}" srcOrd="0" destOrd="0" presId="urn:microsoft.com/office/officeart/2008/layout/VerticalCurvedList"/>
    <dgm:cxn modelId="{80FC6C25-44C1-7C4A-9EB3-40B2AFB26DE9}" type="presParOf" srcId="{116673BC-9653-447F-8717-47FAAD2496B1}" destId="{3768043D-9F80-4175-8024-D2E04A652515}" srcOrd="11" destOrd="0" presId="urn:microsoft.com/office/officeart/2008/layout/VerticalCurvedList"/>
    <dgm:cxn modelId="{8A1AEA3D-26E6-1041-B373-829F98E3EFF0}" type="presParOf" srcId="{116673BC-9653-447F-8717-47FAAD2496B1}" destId="{24050E71-50D3-45B5-9E7C-CFE3F8DFC08B}" srcOrd="12" destOrd="0" presId="urn:microsoft.com/office/officeart/2008/layout/VerticalCurvedList"/>
    <dgm:cxn modelId="{2832D7A8-EC79-5144-9C84-E80E77DB8B27}" type="presParOf" srcId="{24050E71-50D3-45B5-9E7C-CFE3F8DFC08B}" destId="{38027EBF-8385-4A7E-A198-E1560AA84D8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9444CE-C60E-4680-9B18-DC45AA426758}" type="doc">
      <dgm:prSet loTypeId="urn:microsoft.com/office/officeart/2005/8/layout/hProcess9" loCatId="process" qsTypeId="urn:microsoft.com/office/officeart/2005/8/quickstyle/simple1" qsCatId="simple" csTypeId="urn:microsoft.com/office/officeart/2005/8/colors/accent1_2" csCatId="accent1" phldr="1"/>
      <dgm:spPr/>
    </dgm:pt>
    <dgm:pt modelId="{95938765-7598-41A5-9F86-17700CCF356B}">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err="1">
              <a:solidFill>
                <a:srgbClr val="1E00D6"/>
              </a:solidFill>
              <a:latin typeface="Calibri" pitchFamily="34" charset="0"/>
              <a:cs typeface="Calibri" pitchFamily="34" charset="0"/>
            </a:rPr>
            <a:t>Biliverdin</a:t>
          </a:r>
          <a:r>
            <a:rPr lang="en-US" dirty="0">
              <a:solidFill>
                <a:srgbClr val="1E00D6"/>
              </a:solidFill>
              <a:latin typeface="Calibri" pitchFamily="34" charset="0"/>
              <a:cs typeface="Calibri" pitchFamily="34" charset="0"/>
            </a:rPr>
            <a:t> (green) </a:t>
          </a:r>
          <a:endParaRPr lang="en-US" dirty="0"/>
        </a:p>
      </dgm:t>
    </dgm:pt>
    <dgm:pt modelId="{E89E5569-E3C8-4A32-BAD2-8194D9E56998}" type="parTrans" cxnId="{7E832D25-A243-4EAF-8BCD-C654458AEF0A}">
      <dgm:prSet/>
      <dgm:spPr/>
      <dgm:t>
        <a:bodyPr/>
        <a:lstStyle/>
        <a:p>
          <a:endParaRPr lang="en-US"/>
        </a:p>
      </dgm:t>
    </dgm:pt>
    <dgm:pt modelId="{0538A6D6-219D-4D8E-8854-955441B4DF72}" type="sibTrans" cxnId="{7E832D25-A243-4EAF-8BCD-C654458AEF0A}">
      <dgm:prSet/>
      <dgm:spPr/>
      <dgm:t>
        <a:bodyPr/>
        <a:lstStyle/>
        <a:p>
          <a:endParaRPr lang="en-US"/>
        </a:p>
      </dgm:t>
    </dgm:pt>
    <dgm:pt modelId="{97E19668-6EED-4478-B32D-E4BC6BE7464D}">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a:solidFill>
                <a:srgbClr val="1E00D6"/>
              </a:solidFill>
              <a:latin typeface="Calibri" pitchFamily="34" charset="0"/>
              <a:cs typeface="Calibri" pitchFamily="34" charset="0"/>
            </a:rPr>
            <a:t>bilirubin</a:t>
          </a:r>
          <a:r>
            <a:rPr lang="en-US" dirty="0">
              <a:solidFill>
                <a:srgbClr val="1E00D6"/>
              </a:solidFill>
              <a:latin typeface="Calibri" pitchFamily="34" charset="0"/>
              <a:cs typeface="Calibri" pitchFamily="34" charset="0"/>
            </a:rPr>
            <a:t> (yellow)</a:t>
          </a:r>
        </a:p>
        <a:p>
          <a:r>
            <a:rPr lang="en-US" dirty="0">
              <a:solidFill>
                <a:srgbClr val="1E00D6"/>
              </a:solidFill>
              <a:latin typeface="Calibri" pitchFamily="34" charset="0"/>
              <a:cs typeface="Calibri" pitchFamily="34" charset="0"/>
            </a:rPr>
            <a:t>secreted by </a:t>
          </a:r>
          <a:r>
            <a:rPr lang="en-US" u="sng" dirty="0">
              <a:solidFill>
                <a:srgbClr val="1E00D6"/>
              </a:solidFill>
              <a:latin typeface="Calibri" pitchFamily="34" charset="0"/>
              <a:cs typeface="Calibri" pitchFamily="34" charset="0"/>
            </a:rPr>
            <a:t>liver</a:t>
          </a:r>
          <a:r>
            <a:rPr lang="en-US" dirty="0">
              <a:solidFill>
                <a:srgbClr val="1E00D6"/>
              </a:solidFill>
              <a:latin typeface="Calibri" pitchFamily="34" charset="0"/>
              <a:cs typeface="Calibri" pitchFamily="34" charset="0"/>
            </a:rPr>
            <a:t> into bile </a:t>
          </a:r>
          <a:endParaRPr lang="en-US" dirty="0"/>
        </a:p>
      </dgm:t>
    </dgm:pt>
    <dgm:pt modelId="{611339DB-D134-4265-BD63-D2F615EC7961}" type="parTrans" cxnId="{D6685EB7-588B-4E18-9EC8-BEB0953BDC50}">
      <dgm:prSet/>
      <dgm:spPr/>
      <dgm:t>
        <a:bodyPr/>
        <a:lstStyle/>
        <a:p>
          <a:endParaRPr lang="en-US"/>
        </a:p>
      </dgm:t>
    </dgm:pt>
    <dgm:pt modelId="{A630544D-86DF-40C0-99E8-7CF39398DE4B}" type="sibTrans" cxnId="{D6685EB7-588B-4E18-9EC8-BEB0953BDC50}">
      <dgm:prSet/>
      <dgm:spPr/>
      <dgm:t>
        <a:bodyPr/>
        <a:lstStyle/>
        <a:p>
          <a:endParaRPr lang="en-US"/>
        </a:p>
      </dgm:t>
    </dgm:pt>
    <dgm:pt modelId="{E08F0062-2C15-4099-898C-DF859994A425}">
      <dgm:prSet phldrT="[Text]">
        <dgm:style>
          <a:lnRef idx="2">
            <a:schemeClr val="accent1"/>
          </a:lnRef>
          <a:fillRef idx="1">
            <a:schemeClr val="lt1"/>
          </a:fillRef>
          <a:effectRef idx="0">
            <a:schemeClr val="accent1"/>
          </a:effectRef>
          <a:fontRef idx="minor">
            <a:schemeClr val="dk1"/>
          </a:fontRef>
        </dgm:style>
      </dgm:prSet>
      <dgm:spPr/>
      <dgm:t>
        <a:bodyPr/>
        <a:lstStyle/>
        <a:p>
          <a:r>
            <a:rPr lang="en-US" b="1" dirty="0" err="1">
              <a:solidFill>
                <a:srgbClr val="1E00D6"/>
              </a:solidFill>
              <a:latin typeface="Calibri" pitchFamily="34" charset="0"/>
              <a:cs typeface="Calibri" pitchFamily="34" charset="0"/>
            </a:rPr>
            <a:t>Urobilinogen</a:t>
          </a:r>
          <a:endParaRPr lang="en-US" b="1" dirty="0"/>
        </a:p>
      </dgm:t>
    </dgm:pt>
    <dgm:pt modelId="{5644BDC3-DA27-4BC1-A3B0-BAD2AE14A65D}" type="parTrans" cxnId="{D6D6DA59-B3DB-45CF-95AD-712648D8946D}">
      <dgm:prSet/>
      <dgm:spPr/>
      <dgm:t>
        <a:bodyPr/>
        <a:lstStyle/>
        <a:p>
          <a:endParaRPr lang="en-US"/>
        </a:p>
      </dgm:t>
    </dgm:pt>
    <dgm:pt modelId="{F1B64C4C-385C-4BA4-B971-61DFC5374E26}" type="sibTrans" cxnId="{D6D6DA59-B3DB-45CF-95AD-712648D8946D}">
      <dgm:prSet/>
      <dgm:spPr/>
      <dgm:t>
        <a:bodyPr/>
        <a:lstStyle/>
        <a:p>
          <a:endParaRPr lang="en-US"/>
        </a:p>
      </dgm:t>
    </dgm:pt>
    <dgm:pt modelId="{7B54CDE9-6EA8-4B60-8EBE-86E5F94D64F3}">
      <dgm:prSet phldrT="[Text]">
        <dgm:style>
          <a:lnRef idx="2">
            <a:schemeClr val="accent1"/>
          </a:lnRef>
          <a:fillRef idx="1">
            <a:schemeClr val="lt1"/>
          </a:fillRef>
          <a:effectRef idx="0">
            <a:schemeClr val="accent1"/>
          </a:effectRef>
          <a:fontRef idx="minor">
            <a:schemeClr val="dk1"/>
          </a:fontRef>
        </dgm:style>
      </dgm:prSet>
      <dgm:spPr/>
      <dgm:t>
        <a:bodyPr/>
        <a:lstStyle/>
        <a:p>
          <a:pPr rtl="0"/>
          <a:r>
            <a:rPr lang="en-US" b="1" dirty="0" err="1">
              <a:solidFill>
                <a:srgbClr val="1E00D6"/>
              </a:solidFill>
              <a:latin typeface="Calibri" pitchFamily="34" charset="0"/>
              <a:cs typeface="Calibri" pitchFamily="34" charset="0"/>
            </a:rPr>
            <a:t>stercobilin</a:t>
          </a:r>
          <a:r>
            <a:rPr lang="en-US" dirty="0">
              <a:solidFill>
                <a:srgbClr val="1E00D6"/>
              </a:solidFill>
              <a:latin typeface="Calibri" pitchFamily="34" charset="0"/>
              <a:cs typeface="Calibri" pitchFamily="34" charset="0"/>
            </a:rPr>
            <a:t> (brown pigment in feces) </a:t>
          </a:r>
          <a:endParaRPr lang="en-US" dirty="0"/>
        </a:p>
      </dgm:t>
    </dgm:pt>
    <dgm:pt modelId="{0066811D-C422-4F1F-BDE2-DE3277925393}" type="parTrans" cxnId="{5A5B15FB-C30A-4816-814B-A6B43D911D12}">
      <dgm:prSet/>
      <dgm:spPr/>
      <dgm:t>
        <a:bodyPr/>
        <a:lstStyle/>
        <a:p>
          <a:endParaRPr lang="en-US"/>
        </a:p>
      </dgm:t>
    </dgm:pt>
    <dgm:pt modelId="{8C65367D-4C67-4854-8DBE-CC3041D47C99}" type="sibTrans" cxnId="{5A5B15FB-C30A-4816-814B-A6B43D911D12}">
      <dgm:prSet/>
      <dgm:spPr/>
      <dgm:t>
        <a:bodyPr/>
        <a:lstStyle/>
        <a:p>
          <a:endParaRPr lang="en-US"/>
        </a:p>
      </dgm:t>
    </dgm:pt>
    <dgm:pt modelId="{8BAB0705-6905-4FCB-80B1-FC41554C53FB}" type="pres">
      <dgm:prSet presAssocID="{8B9444CE-C60E-4680-9B18-DC45AA426758}" presName="CompostProcess" presStyleCnt="0">
        <dgm:presLayoutVars>
          <dgm:dir/>
          <dgm:resizeHandles val="exact"/>
        </dgm:presLayoutVars>
      </dgm:prSet>
      <dgm:spPr/>
    </dgm:pt>
    <dgm:pt modelId="{14D71D63-1A2C-4AE5-9F04-C8E61C7AF76D}" type="pres">
      <dgm:prSet presAssocID="{8B9444CE-C60E-4680-9B18-DC45AA426758}" presName="arrow" presStyleLbl="bgShp" presStyleIdx="0" presStyleCnt="1" custLinFactNeighborX="5187" custLinFactNeighborY="-36031"/>
      <dgm:spPr/>
    </dgm:pt>
    <dgm:pt modelId="{3E612B88-1391-40DE-8F5D-77CB607FD01E}" type="pres">
      <dgm:prSet presAssocID="{8B9444CE-C60E-4680-9B18-DC45AA426758}" presName="linearProcess" presStyleCnt="0"/>
      <dgm:spPr/>
    </dgm:pt>
    <dgm:pt modelId="{7AAD0389-7DE8-4E9E-8762-8672FC01E6EC}" type="pres">
      <dgm:prSet presAssocID="{95938765-7598-41A5-9F86-17700CCF356B}" presName="textNode" presStyleLbl="node1" presStyleIdx="0" presStyleCnt="4">
        <dgm:presLayoutVars>
          <dgm:bulletEnabled val="1"/>
        </dgm:presLayoutVars>
      </dgm:prSet>
      <dgm:spPr/>
    </dgm:pt>
    <dgm:pt modelId="{77F6FCA5-29D0-4183-B07B-D988B9F5379F}" type="pres">
      <dgm:prSet presAssocID="{0538A6D6-219D-4D8E-8854-955441B4DF72}" presName="sibTrans" presStyleCnt="0"/>
      <dgm:spPr/>
    </dgm:pt>
    <dgm:pt modelId="{9733F4A1-9708-41E2-819C-C626D0A65072}" type="pres">
      <dgm:prSet presAssocID="{97E19668-6EED-4478-B32D-E4BC6BE7464D}" presName="textNode" presStyleLbl="node1" presStyleIdx="1" presStyleCnt="4">
        <dgm:presLayoutVars>
          <dgm:bulletEnabled val="1"/>
        </dgm:presLayoutVars>
      </dgm:prSet>
      <dgm:spPr/>
    </dgm:pt>
    <dgm:pt modelId="{6AA5D537-B8DD-4896-8405-A46EE39A27C1}" type="pres">
      <dgm:prSet presAssocID="{A630544D-86DF-40C0-99E8-7CF39398DE4B}" presName="sibTrans" presStyleCnt="0"/>
      <dgm:spPr/>
    </dgm:pt>
    <dgm:pt modelId="{69CC3D96-2187-4423-8299-36C2B8601C09}" type="pres">
      <dgm:prSet presAssocID="{E08F0062-2C15-4099-898C-DF859994A425}" presName="textNode" presStyleLbl="node1" presStyleIdx="2" presStyleCnt="4">
        <dgm:presLayoutVars>
          <dgm:bulletEnabled val="1"/>
        </dgm:presLayoutVars>
      </dgm:prSet>
      <dgm:spPr/>
    </dgm:pt>
    <dgm:pt modelId="{BA472EAA-EE0E-4A3F-8220-2AFCA6306254}" type="pres">
      <dgm:prSet presAssocID="{F1B64C4C-385C-4BA4-B971-61DFC5374E26}" presName="sibTrans" presStyleCnt="0"/>
      <dgm:spPr/>
    </dgm:pt>
    <dgm:pt modelId="{061DF4B5-07C3-4D83-9DEB-74D8FE0084FA}" type="pres">
      <dgm:prSet presAssocID="{7B54CDE9-6EA8-4B60-8EBE-86E5F94D64F3}" presName="textNode" presStyleLbl="node1" presStyleIdx="3" presStyleCnt="4">
        <dgm:presLayoutVars>
          <dgm:bulletEnabled val="1"/>
        </dgm:presLayoutVars>
      </dgm:prSet>
      <dgm:spPr/>
    </dgm:pt>
  </dgm:ptLst>
  <dgm:cxnLst>
    <dgm:cxn modelId="{3023600B-B633-4276-BBD0-418171E42D6C}" type="presOf" srcId="{7B54CDE9-6EA8-4B60-8EBE-86E5F94D64F3}" destId="{061DF4B5-07C3-4D83-9DEB-74D8FE0084FA}" srcOrd="0" destOrd="0" presId="urn:microsoft.com/office/officeart/2005/8/layout/hProcess9"/>
    <dgm:cxn modelId="{CBBE2B0D-F83C-43E4-B9B7-3DD933DADAFA}" type="presOf" srcId="{97E19668-6EED-4478-B32D-E4BC6BE7464D}" destId="{9733F4A1-9708-41E2-819C-C626D0A65072}" srcOrd="0" destOrd="0" presId="urn:microsoft.com/office/officeart/2005/8/layout/hProcess9"/>
    <dgm:cxn modelId="{562FC917-D384-41C6-914C-82BA96B2C83A}" type="presOf" srcId="{95938765-7598-41A5-9F86-17700CCF356B}" destId="{7AAD0389-7DE8-4E9E-8762-8672FC01E6EC}" srcOrd="0" destOrd="0" presId="urn:microsoft.com/office/officeart/2005/8/layout/hProcess9"/>
    <dgm:cxn modelId="{7E832D25-A243-4EAF-8BCD-C654458AEF0A}" srcId="{8B9444CE-C60E-4680-9B18-DC45AA426758}" destId="{95938765-7598-41A5-9F86-17700CCF356B}" srcOrd="0" destOrd="0" parTransId="{E89E5569-E3C8-4A32-BAD2-8194D9E56998}" sibTransId="{0538A6D6-219D-4D8E-8854-955441B4DF72}"/>
    <dgm:cxn modelId="{EF73CE63-BE35-4387-8E58-667DC1D5E92E}" type="presOf" srcId="{8B9444CE-C60E-4680-9B18-DC45AA426758}" destId="{8BAB0705-6905-4FCB-80B1-FC41554C53FB}" srcOrd="0" destOrd="0" presId="urn:microsoft.com/office/officeart/2005/8/layout/hProcess9"/>
    <dgm:cxn modelId="{D6D6DA59-B3DB-45CF-95AD-712648D8946D}" srcId="{8B9444CE-C60E-4680-9B18-DC45AA426758}" destId="{E08F0062-2C15-4099-898C-DF859994A425}" srcOrd="2" destOrd="0" parTransId="{5644BDC3-DA27-4BC1-A3B0-BAD2AE14A65D}" sibTransId="{F1B64C4C-385C-4BA4-B971-61DFC5374E26}"/>
    <dgm:cxn modelId="{D6685EB7-588B-4E18-9EC8-BEB0953BDC50}" srcId="{8B9444CE-C60E-4680-9B18-DC45AA426758}" destId="{97E19668-6EED-4478-B32D-E4BC6BE7464D}" srcOrd="1" destOrd="0" parTransId="{611339DB-D134-4265-BD63-D2F615EC7961}" sibTransId="{A630544D-86DF-40C0-99E8-7CF39398DE4B}"/>
    <dgm:cxn modelId="{0C23C1E1-3173-4C2E-8723-7CA9BFE213A4}" type="presOf" srcId="{E08F0062-2C15-4099-898C-DF859994A425}" destId="{69CC3D96-2187-4423-8299-36C2B8601C09}" srcOrd="0" destOrd="0" presId="urn:microsoft.com/office/officeart/2005/8/layout/hProcess9"/>
    <dgm:cxn modelId="{5A5B15FB-C30A-4816-814B-A6B43D911D12}" srcId="{8B9444CE-C60E-4680-9B18-DC45AA426758}" destId="{7B54CDE9-6EA8-4B60-8EBE-86E5F94D64F3}" srcOrd="3" destOrd="0" parTransId="{0066811D-C422-4F1F-BDE2-DE3277925393}" sibTransId="{8C65367D-4C67-4854-8DBE-CC3041D47C99}"/>
    <dgm:cxn modelId="{0523A327-5B81-4B35-B1A2-49C1F3B1D95E}" type="presParOf" srcId="{8BAB0705-6905-4FCB-80B1-FC41554C53FB}" destId="{14D71D63-1A2C-4AE5-9F04-C8E61C7AF76D}" srcOrd="0" destOrd="0" presId="urn:microsoft.com/office/officeart/2005/8/layout/hProcess9"/>
    <dgm:cxn modelId="{5F57F771-039A-4FCA-BA38-BD387BC64857}" type="presParOf" srcId="{8BAB0705-6905-4FCB-80B1-FC41554C53FB}" destId="{3E612B88-1391-40DE-8F5D-77CB607FD01E}" srcOrd="1" destOrd="0" presId="urn:microsoft.com/office/officeart/2005/8/layout/hProcess9"/>
    <dgm:cxn modelId="{2341B4D4-FE84-4040-A715-A9C80F6DA2FC}" type="presParOf" srcId="{3E612B88-1391-40DE-8F5D-77CB607FD01E}" destId="{7AAD0389-7DE8-4E9E-8762-8672FC01E6EC}" srcOrd="0" destOrd="0" presId="urn:microsoft.com/office/officeart/2005/8/layout/hProcess9"/>
    <dgm:cxn modelId="{A5D0BC8E-7D62-4EAA-B797-B9545CFC8786}" type="presParOf" srcId="{3E612B88-1391-40DE-8F5D-77CB607FD01E}" destId="{77F6FCA5-29D0-4183-B07B-D988B9F5379F}" srcOrd="1" destOrd="0" presId="urn:microsoft.com/office/officeart/2005/8/layout/hProcess9"/>
    <dgm:cxn modelId="{7A727AEB-F7ED-4787-8E03-64DC97DA7E0E}" type="presParOf" srcId="{3E612B88-1391-40DE-8F5D-77CB607FD01E}" destId="{9733F4A1-9708-41E2-819C-C626D0A65072}" srcOrd="2" destOrd="0" presId="urn:microsoft.com/office/officeart/2005/8/layout/hProcess9"/>
    <dgm:cxn modelId="{64730457-8BCE-4999-85A2-D6C79199683D}" type="presParOf" srcId="{3E612B88-1391-40DE-8F5D-77CB607FD01E}" destId="{6AA5D537-B8DD-4896-8405-A46EE39A27C1}" srcOrd="3" destOrd="0" presId="urn:microsoft.com/office/officeart/2005/8/layout/hProcess9"/>
    <dgm:cxn modelId="{5C605536-1476-4B2D-9AC7-E53F385E95D7}" type="presParOf" srcId="{3E612B88-1391-40DE-8F5D-77CB607FD01E}" destId="{69CC3D96-2187-4423-8299-36C2B8601C09}" srcOrd="4" destOrd="0" presId="urn:microsoft.com/office/officeart/2005/8/layout/hProcess9"/>
    <dgm:cxn modelId="{6B92B2D6-4CEC-485C-9DBF-E4F0684DC85B}" type="presParOf" srcId="{3E612B88-1391-40DE-8F5D-77CB607FD01E}" destId="{BA472EAA-EE0E-4A3F-8220-2AFCA6306254}" srcOrd="5" destOrd="0" presId="urn:microsoft.com/office/officeart/2005/8/layout/hProcess9"/>
    <dgm:cxn modelId="{E4F830BC-363A-4E17-9D31-63195021C304}" type="presParOf" srcId="{3E612B88-1391-40DE-8F5D-77CB607FD01E}" destId="{061DF4B5-07C3-4D83-9DEB-74D8FE0084F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518B34-3D6A-4528-9935-4772FB03716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FD18DCF-974A-483D-82EC-F20A65E01AE5}">
      <dgm:prSet phldrT="[Text]" custT="1">
        <dgm:style>
          <a:lnRef idx="2">
            <a:schemeClr val="dk1"/>
          </a:lnRef>
          <a:fillRef idx="1">
            <a:schemeClr val="lt1"/>
          </a:fillRef>
          <a:effectRef idx="0">
            <a:schemeClr val="dk1"/>
          </a:effectRef>
          <a:fontRef idx="minor">
            <a:schemeClr val="dk1"/>
          </a:fontRef>
        </dgm:style>
      </dgm:prSet>
      <dgm:spPr/>
      <dgm:t>
        <a:bodyPr/>
        <a:lstStyle/>
        <a:p>
          <a:pPr rtl="0"/>
          <a:r>
            <a:rPr lang="en-US" sz="2400" b="1" dirty="0">
              <a:effectLst>
                <a:outerShdw blurRad="38100" dist="38100" dir="2700000" algn="tl">
                  <a:srgbClr val="C0C0C0"/>
                </a:outerShdw>
              </a:effectLst>
              <a:latin typeface="Calibri" pitchFamily="34" charset="0"/>
              <a:cs typeface="Calibri" pitchFamily="34" charset="0"/>
            </a:rPr>
            <a:t>Functions of Blood</a:t>
          </a:r>
          <a:endParaRPr lang="en-US" sz="2400" b="1" dirty="0"/>
        </a:p>
      </dgm:t>
    </dgm:pt>
    <dgm:pt modelId="{6579648A-CAF9-468B-8D76-0A95C7348977}" type="parTrans" cxnId="{147F70B0-6783-45DF-BE3B-50A794C141BE}">
      <dgm:prSet/>
      <dgm:spPr/>
      <dgm:t>
        <a:bodyPr/>
        <a:lstStyle/>
        <a:p>
          <a:endParaRPr lang="en-US"/>
        </a:p>
      </dgm:t>
    </dgm:pt>
    <dgm:pt modelId="{4CABA12D-3D20-469F-80D7-C8D0C82619BD}" type="sibTrans" cxnId="{147F70B0-6783-45DF-BE3B-50A794C141BE}">
      <dgm:prSet/>
      <dgm:spPr/>
      <dgm:t>
        <a:bodyPr/>
        <a:lstStyle/>
        <a:p>
          <a:endParaRPr lang="en-US"/>
        </a:p>
      </dgm:t>
    </dgm:pt>
    <dgm:pt modelId="{8A1CE857-55C3-49E2-8EC1-82F612DAC69A}">
      <dgm:prSet phldrT="[Text]">
        <dgm:style>
          <a:lnRef idx="2">
            <a:schemeClr val="dk1"/>
          </a:lnRef>
          <a:fillRef idx="1">
            <a:schemeClr val="lt1"/>
          </a:fillRef>
          <a:effectRef idx="0">
            <a:schemeClr val="dk1"/>
          </a:effectRef>
          <a:fontRef idx="minor">
            <a:schemeClr val="dk1"/>
          </a:fontRef>
        </dgm:style>
      </dgm:prSet>
      <dgm:spPr/>
      <dgm:t>
        <a:bodyPr/>
        <a:lstStyle/>
        <a:p>
          <a:pPr rtl="0"/>
          <a:r>
            <a:rPr lang="en-US" b="1" dirty="0">
              <a:solidFill>
                <a:srgbClr val="FF0000"/>
              </a:solidFill>
              <a:latin typeface="Calibri" pitchFamily="34" charset="0"/>
              <a:cs typeface="Calibri" pitchFamily="34" charset="0"/>
            </a:rPr>
            <a:t>Blood transports:</a:t>
          </a:r>
          <a:endParaRPr lang="en-US" b="1" dirty="0"/>
        </a:p>
      </dgm:t>
    </dgm:pt>
    <dgm:pt modelId="{32877FE9-66D4-406D-9EE0-5AAF68286CFF}" type="parTrans" cxnId="{5CF34866-385B-4063-AF29-6BEA7413F9DC}">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FECDC755-22B9-4045-AF0C-9F7F0A8B9FF8}" type="sibTrans" cxnId="{5CF34866-385B-4063-AF29-6BEA7413F9DC}">
      <dgm:prSet/>
      <dgm:spPr/>
      <dgm:t>
        <a:bodyPr/>
        <a:lstStyle/>
        <a:p>
          <a:endParaRPr lang="en-US"/>
        </a:p>
      </dgm:t>
    </dgm:pt>
    <dgm:pt modelId="{5C22CA57-CC5F-4A23-B20F-52E064063A57}">
      <dgm:prSet phldrT="[Text]">
        <dgm:style>
          <a:lnRef idx="2">
            <a:schemeClr val="dk1"/>
          </a:lnRef>
          <a:fillRef idx="1">
            <a:schemeClr val="lt1"/>
          </a:fillRef>
          <a:effectRef idx="0">
            <a:schemeClr val="dk1"/>
          </a:effectRef>
          <a:fontRef idx="minor">
            <a:schemeClr val="dk1"/>
          </a:fontRef>
        </dgm:style>
      </dgm:prSet>
      <dgm:spPr/>
      <dgm:t>
        <a:bodyPr/>
        <a:lstStyle/>
        <a:p>
          <a:pPr rtl="0"/>
          <a:r>
            <a:rPr lang="en-US" b="1" dirty="0">
              <a:solidFill>
                <a:srgbClr val="FF0000"/>
              </a:solidFill>
              <a:latin typeface="Calibri" pitchFamily="34" charset="0"/>
              <a:cs typeface="Calibri" pitchFamily="34" charset="0"/>
            </a:rPr>
            <a:t>Blood maintains:</a:t>
          </a:r>
          <a:endParaRPr lang="en-US" b="1" dirty="0"/>
        </a:p>
      </dgm:t>
    </dgm:pt>
    <dgm:pt modelId="{6EA6B594-48EE-4CED-A011-29B60A90175F}" type="parTrans" cxnId="{B9AC2397-80C0-4509-AC00-48F4CEE5A93C}">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8E6E0F0B-90AF-449F-A6DC-B7019F88F00F}" type="sibTrans" cxnId="{B9AC2397-80C0-4509-AC00-48F4CEE5A93C}">
      <dgm:prSet/>
      <dgm:spPr/>
      <dgm:t>
        <a:bodyPr/>
        <a:lstStyle/>
        <a:p>
          <a:endParaRPr lang="en-US"/>
        </a:p>
      </dgm:t>
    </dgm:pt>
    <dgm:pt modelId="{1FA84AF8-3772-4810-B99B-5CA986355A73}">
      <dgm:prSet phldrT="[Text]">
        <dgm:style>
          <a:lnRef idx="2">
            <a:schemeClr val="dk1"/>
          </a:lnRef>
          <a:fillRef idx="1">
            <a:schemeClr val="lt1"/>
          </a:fillRef>
          <a:effectRef idx="0">
            <a:schemeClr val="dk1"/>
          </a:effectRef>
          <a:fontRef idx="minor">
            <a:schemeClr val="dk1"/>
          </a:fontRef>
        </dgm:style>
      </dgm:prSet>
      <dgm:spPr/>
      <dgm:t>
        <a:bodyPr/>
        <a:lstStyle/>
        <a:p>
          <a:pPr rtl="0"/>
          <a:r>
            <a:rPr lang="en-US" b="1" dirty="0">
              <a:solidFill>
                <a:srgbClr val="FF0000"/>
              </a:solidFill>
              <a:latin typeface="Calibri" pitchFamily="34" charset="0"/>
              <a:cs typeface="Calibri" pitchFamily="34" charset="0"/>
            </a:rPr>
            <a:t>Blood prevents blood loss by:</a:t>
          </a:r>
          <a:endParaRPr lang="en-US" b="1" dirty="0"/>
        </a:p>
      </dgm:t>
    </dgm:pt>
    <dgm:pt modelId="{F37AAA67-58BC-4B5D-AD66-0DB2FDBF5A0F}" type="parTrans" cxnId="{027F7532-2008-4238-8BA3-CDB7DE4097F0}">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082A8EA0-275D-4196-B614-F0A6D7C5D2FC}" type="sibTrans" cxnId="{027F7532-2008-4238-8BA3-CDB7DE4097F0}">
      <dgm:prSet/>
      <dgm:spPr/>
      <dgm:t>
        <a:bodyPr/>
        <a:lstStyle/>
        <a:p>
          <a:endParaRPr lang="en-US"/>
        </a:p>
      </dgm:t>
    </dgm:pt>
    <dgm:pt modelId="{C3A4C2D6-9DC7-47C6-B626-AB9F75AAABFF}">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 Oxygen from the lungs and nutrients from the digestive tract</a:t>
          </a:r>
          <a:endParaRPr lang="en-US" b="0" dirty="0"/>
        </a:p>
      </dgm:t>
    </dgm:pt>
    <dgm:pt modelId="{CB699B8A-51FC-4CAB-89D5-D54437E104A8}" type="parTrans" cxnId="{0154A71F-46A8-4C9A-A790-D801B00D02F9}">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DA2CA0E-ABA4-4D1A-8BD2-1FE673243FB6}" type="sibTrans" cxnId="{0154A71F-46A8-4C9A-A790-D801B00D02F9}">
      <dgm:prSet/>
      <dgm:spPr/>
      <dgm:t>
        <a:bodyPr/>
        <a:lstStyle/>
        <a:p>
          <a:endParaRPr lang="en-US"/>
        </a:p>
      </dgm:t>
    </dgm:pt>
    <dgm:pt modelId="{82D90A64-5228-43E1-9286-7DEC2108B61E}">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 Hormones from endocrine glands to target organs</a:t>
          </a:r>
          <a:endParaRPr lang="en-US" b="0" dirty="0"/>
        </a:p>
      </dgm:t>
    </dgm:pt>
    <dgm:pt modelId="{98733815-02C2-445D-96D8-1373220389E2}" type="parTrans" cxnId="{FFDA49FB-3313-46E2-BD70-6FCAD82D46DB}">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003AD8CC-236F-445B-8657-D7BAC335E322}" type="sibTrans" cxnId="{FFDA49FB-3313-46E2-BD70-6FCAD82D46DB}">
      <dgm:prSet/>
      <dgm:spPr/>
      <dgm:t>
        <a:bodyPr/>
        <a:lstStyle/>
        <a:p>
          <a:endParaRPr lang="en-US"/>
        </a:p>
      </dgm:t>
    </dgm:pt>
    <dgm:pt modelId="{52A17DC4-CAF3-4E09-A872-A70FCCF94A2D}">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 Metabolic wastes from cells to the lungs and kidneys for elimination</a:t>
          </a:r>
          <a:endParaRPr lang="en-US" b="0" dirty="0"/>
        </a:p>
      </dgm:t>
    </dgm:pt>
    <dgm:pt modelId="{EB3FD857-740D-4DA6-B464-4520F3FB519F}" type="parTrans" cxnId="{F3870695-121F-4068-9101-D68D144ED4AC}">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6DF4E61-403D-49DD-87B5-32949EE00C12}" type="sibTrans" cxnId="{F3870695-121F-4068-9101-D68D144ED4AC}">
      <dgm:prSet/>
      <dgm:spPr/>
      <dgm:t>
        <a:bodyPr/>
        <a:lstStyle/>
        <a:p>
          <a:endParaRPr lang="en-US"/>
        </a:p>
      </dgm:t>
    </dgm:pt>
    <dgm:pt modelId="{54C4F7BD-E306-445D-836B-0B90B360A764}">
      <dgm:prSet>
        <dgm:style>
          <a:lnRef idx="2">
            <a:schemeClr val="dk1"/>
          </a:lnRef>
          <a:fillRef idx="1">
            <a:schemeClr val="lt1"/>
          </a:fillRef>
          <a:effectRef idx="0">
            <a:schemeClr val="dk1"/>
          </a:effectRef>
          <a:fontRef idx="minor">
            <a:schemeClr val="dk1"/>
          </a:fontRef>
        </dgm:style>
      </dgm:prSet>
      <dgm:spPr/>
      <dgm:t>
        <a:bodyPr/>
        <a:lstStyle/>
        <a:p>
          <a:pPr rtl="0"/>
          <a:r>
            <a:rPr lang="en-US" b="1" dirty="0">
              <a:solidFill>
                <a:srgbClr val="FF0000"/>
              </a:solidFill>
              <a:latin typeface="Calibri" pitchFamily="34" charset="0"/>
              <a:cs typeface="Calibri" pitchFamily="34" charset="0"/>
            </a:rPr>
            <a:t>Blood prevents infection by: </a:t>
          </a:r>
          <a:endParaRPr lang="en-US" b="1" dirty="0"/>
        </a:p>
      </dgm:t>
    </dgm:pt>
    <dgm:pt modelId="{2214AD60-F757-4FFF-A10A-6FCC0EF35D2B}" type="parTrans" cxnId="{2282DD54-A11D-4CB1-9929-FF4C6D5C8A32}">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3DB7E6A2-25F3-427D-A6C2-EE697398B546}" type="sibTrans" cxnId="{2282DD54-A11D-4CB1-9929-FF4C6D5C8A32}">
      <dgm:prSet/>
      <dgm:spPr/>
      <dgm:t>
        <a:bodyPr/>
        <a:lstStyle/>
        <a:p>
          <a:endParaRPr lang="en-US"/>
        </a:p>
      </dgm:t>
    </dgm:pt>
    <dgm:pt modelId="{7825436E-7FC2-4616-ADFC-EE4168A45254}">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 adequate </a:t>
          </a:r>
          <a:r>
            <a:rPr lang="en-US" b="0" u="sng" dirty="0">
              <a:latin typeface="Calibri" pitchFamily="34" charset="0"/>
              <a:cs typeface="Calibri" pitchFamily="34" charset="0"/>
            </a:rPr>
            <a:t>fluid volume</a:t>
          </a:r>
          <a:r>
            <a:rPr lang="en-US" b="0" dirty="0">
              <a:latin typeface="Calibri" pitchFamily="34" charset="0"/>
              <a:cs typeface="Calibri" pitchFamily="34" charset="0"/>
            </a:rPr>
            <a:t> in the circulatory system</a:t>
          </a:r>
          <a:endParaRPr lang="en-US" b="0" dirty="0"/>
        </a:p>
      </dgm:t>
    </dgm:pt>
    <dgm:pt modelId="{53145C01-5E3E-45EC-9DCF-74601E6D852B}" type="parTrans" cxnId="{A506992B-72DE-4434-A718-9D21DE492E65}">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00D83893-3137-40E1-8254-6F4353BCE07E}" type="sibTrans" cxnId="{A506992B-72DE-4434-A718-9D21DE492E65}">
      <dgm:prSet/>
      <dgm:spPr/>
      <dgm:t>
        <a:bodyPr/>
        <a:lstStyle/>
        <a:p>
          <a:endParaRPr lang="en-US"/>
        </a:p>
      </dgm:t>
    </dgm:pt>
    <dgm:pt modelId="{73C6B87F-3720-457B-99E2-2E012F733046}">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Appropriate </a:t>
          </a:r>
          <a:r>
            <a:rPr lang="en-US" b="0" u="sng" dirty="0">
              <a:latin typeface="Calibri" pitchFamily="34" charset="0"/>
              <a:cs typeface="Calibri" pitchFamily="34" charset="0"/>
            </a:rPr>
            <a:t>body temperature </a:t>
          </a:r>
          <a:r>
            <a:rPr lang="en-US" b="0" dirty="0">
              <a:latin typeface="Calibri" pitchFamily="34" charset="0"/>
              <a:cs typeface="Calibri" pitchFamily="34" charset="0"/>
            </a:rPr>
            <a:t>by absorbing and distributing heat</a:t>
          </a:r>
          <a:endParaRPr lang="en-US" b="0" dirty="0"/>
        </a:p>
      </dgm:t>
    </dgm:pt>
    <dgm:pt modelId="{055BDE58-5126-444F-A43E-11BBAD472E43}" type="parTrans" cxnId="{25BCC93A-2150-4B4E-A368-D24A4AA7C92E}">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823EE68A-C845-427C-9DCF-0448BD3D83B6}" type="sibTrans" cxnId="{25BCC93A-2150-4B4E-A368-D24A4AA7C92E}">
      <dgm:prSet/>
      <dgm:spPr/>
      <dgm:t>
        <a:bodyPr/>
        <a:lstStyle/>
        <a:p>
          <a:endParaRPr lang="en-US"/>
        </a:p>
      </dgm:t>
    </dgm:pt>
    <dgm:pt modelId="{0DF47C08-18B4-4395-B341-93532F3624C0}">
      <dgm:prSet>
        <dgm:style>
          <a:lnRef idx="2">
            <a:schemeClr val="dk1"/>
          </a:lnRef>
          <a:fillRef idx="1">
            <a:schemeClr val="lt1"/>
          </a:fillRef>
          <a:effectRef idx="0">
            <a:schemeClr val="dk1"/>
          </a:effectRef>
          <a:fontRef idx="minor">
            <a:schemeClr val="dk1"/>
          </a:fontRef>
        </dgm:style>
      </dgm:prSet>
      <dgm:spPr/>
      <dgm:t>
        <a:bodyPr/>
        <a:lstStyle/>
        <a:p>
          <a:pPr rtl="0"/>
          <a:r>
            <a:rPr lang="en-US" b="0" u="sng" dirty="0">
              <a:latin typeface="Calibri" pitchFamily="34" charset="0"/>
              <a:cs typeface="Calibri" pitchFamily="34" charset="0"/>
            </a:rPr>
            <a:t>Normal pH </a:t>
          </a:r>
          <a:r>
            <a:rPr lang="en-US" b="0" dirty="0">
              <a:latin typeface="Calibri" pitchFamily="34" charset="0"/>
              <a:cs typeface="Calibri" pitchFamily="34" charset="0"/>
            </a:rPr>
            <a:t>in body tissues using buffer systems</a:t>
          </a:r>
          <a:endParaRPr lang="en-US" b="0" dirty="0"/>
        </a:p>
      </dgm:t>
    </dgm:pt>
    <dgm:pt modelId="{25B27673-A72B-4FD4-A202-E9CEE8B16D89}" type="parTrans" cxnId="{9F48699F-0684-479C-9609-CA5D97ED7544}">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821E7C39-B61C-48C0-BFA5-CE3F26B94BA6}" type="sibTrans" cxnId="{9F48699F-0684-479C-9609-CA5D97ED7544}">
      <dgm:prSet/>
      <dgm:spPr/>
      <dgm:t>
        <a:bodyPr/>
        <a:lstStyle/>
        <a:p>
          <a:endParaRPr lang="en-US"/>
        </a:p>
      </dgm:t>
    </dgm:pt>
    <dgm:pt modelId="{7B07AAB8-E591-4F93-88D7-7FE904D6E4DB}">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 Initiating clot formation when a vessel is broken</a:t>
          </a:r>
          <a:endParaRPr lang="en-US" b="0" dirty="0"/>
        </a:p>
      </dgm:t>
    </dgm:pt>
    <dgm:pt modelId="{12AE16E4-BD3A-4168-9570-3062DC02A13B}" type="parTrans" cxnId="{74691AF7-A7BC-4CF0-A5BA-6630865D39C9}">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B8BBF85-56FC-4249-8654-AF90425049D5}" type="sibTrans" cxnId="{74691AF7-A7BC-4CF0-A5BA-6630865D39C9}">
      <dgm:prSet/>
      <dgm:spPr/>
      <dgm:t>
        <a:bodyPr/>
        <a:lstStyle/>
        <a:p>
          <a:endParaRPr lang="en-US"/>
        </a:p>
      </dgm:t>
    </dgm:pt>
    <dgm:pt modelId="{6D7E435C-5D4E-4854-8020-E13CBA424891}">
      <dgm:prSet>
        <dgm:style>
          <a:lnRef idx="2">
            <a:schemeClr val="dk1"/>
          </a:lnRef>
          <a:fillRef idx="1">
            <a:schemeClr val="lt1"/>
          </a:fillRef>
          <a:effectRef idx="0">
            <a:schemeClr val="dk1"/>
          </a:effectRef>
          <a:fontRef idx="minor">
            <a:schemeClr val="dk1"/>
          </a:fontRef>
        </dgm:style>
      </dgm:prSet>
      <dgm:spPr/>
      <dgm:t>
        <a:bodyPr/>
        <a:lstStyle/>
        <a:p>
          <a:pPr rtl="0"/>
          <a:r>
            <a:rPr lang="en-US" b="0" dirty="0">
              <a:solidFill>
                <a:schemeClr val="accent1">
                  <a:lumMod val="75000"/>
                </a:schemeClr>
              </a:solidFill>
              <a:latin typeface="Calibri" pitchFamily="34" charset="0"/>
              <a:cs typeface="Calibri" pitchFamily="34" charset="0"/>
            </a:rPr>
            <a:t>Activating plasma proteins and platelets </a:t>
          </a:r>
          <a:endParaRPr lang="en-US" b="0" dirty="0"/>
        </a:p>
      </dgm:t>
    </dgm:pt>
    <dgm:pt modelId="{4CD13928-7525-471C-BD6E-D4254975B82D}" type="parTrans" cxnId="{818E988E-0C5D-465E-AB13-B0AF60A13F33}">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CC36F6F4-F03E-4619-B887-829C8B39D8F2}" type="sibTrans" cxnId="{818E988E-0C5D-465E-AB13-B0AF60A13F33}">
      <dgm:prSet/>
      <dgm:spPr/>
      <dgm:t>
        <a:bodyPr/>
        <a:lstStyle/>
        <a:p>
          <a:endParaRPr lang="en-US"/>
        </a:p>
      </dgm:t>
    </dgm:pt>
    <dgm:pt modelId="{928C7509-B2FD-486A-A6AF-6EBB8C4A88DA}">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Activating </a:t>
          </a:r>
          <a:r>
            <a:rPr lang="en-US" b="0" u="sng" dirty="0">
              <a:latin typeface="Calibri" pitchFamily="34" charset="0"/>
              <a:cs typeface="Calibri" pitchFamily="34" charset="0"/>
            </a:rPr>
            <a:t>WBCs</a:t>
          </a:r>
          <a:r>
            <a:rPr lang="en-US" b="0" dirty="0">
              <a:latin typeface="Calibri" pitchFamily="34" charset="0"/>
              <a:cs typeface="Calibri" pitchFamily="34" charset="0"/>
            </a:rPr>
            <a:t> to defend the body against foreign invaders </a:t>
          </a:r>
          <a:endParaRPr lang="en-US" b="0" dirty="0"/>
        </a:p>
      </dgm:t>
    </dgm:pt>
    <dgm:pt modelId="{A0E87BE2-9763-47C2-A073-0D63D56F4D5B}" type="parTrans" cxnId="{BE7165B2-D354-4EB5-8172-98BD7B4B68DC}">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022B3D95-A225-4C06-B7C9-AF75F6CBDB84}" type="sibTrans" cxnId="{BE7165B2-D354-4EB5-8172-98BD7B4B68DC}">
      <dgm:prSet/>
      <dgm:spPr/>
      <dgm:t>
        <a:bodyPr/>
        <a:lstStyle/>
        <a:p>
          <a:endParaRPr lang="en-US"/>
        </a:p>
      </dgm:t>
    </dgm:pt>
    <dgm:pt modelId="{DCC7A049-057E-4B92-89C7-033ABDEB4F7D}">
      <dgm:prSet>
        <dgm:style>
          <a:lnRef idx="2">
            <a:schemeClr val="dk1"/>
          </a:lnRef>
          <a:fillRef idx="1">
            <a:schemeClr val="lt1"/>
          </a:fillRef>
          <a:effectRef idx="0">
            <a:schemeClr val="dk1"/>
          </a:effectRef>
          <a:fontRef idx="minor">
            <a:schemeClr val="dk1"/>
          </a:fontRef>
        </dgm:style>
      </dgm:prSet>
      <dgm:spPr/>
      <dgm:t>
        <a:bodyPr/>
        <a:lstStyle/>
        <a:p>
          <a:pPr rtl="0"/>
          <a:r>
            <a:rPr lang="en-US" b="0" dirty="0">
              <a:latin typeface="Calibri" pitchFamily="34" charset="0"/>
              <a:cs typeface="Calibri" pitchFamily="34" charset="0"/>
            </a:rPr>
            <a:t>Synthesizing and utilizing </a:t>
          </a:r>
          <a:r>
            <a:rPr lang="en-US" b="0" u="sng" dirty="0">
              <a:latin typeface="Calibri" pitchFamily="34" charset="0"/>
              <a:cs typeface="Calibri" pitchFamily="34" charset="0"/>
            </a:rPr>
            <a:t>antibodies</a:t>
          </a:r>
          <a:endParaRPr lang="en-US" b="0" u="sng" dirty="0"/>
        </a:p>
      </dgm:t>
    </dgm:pt>
    <dgm:pt modelId="{B072C57C-34F7-4A5D-98F6-BB3B88FAB770}" type="parTrans" cxnId="{2164335B-6848-45AE-ABFB-DD497C98D3CB}">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29101382-8EA4-4309-9372-48A4353BAFC3}" type="sibTrans" cxnId="{2164335B-6848-45AE-ABFB-DD497C98D3CB}">
      <dgm:prSet/>
      <dgm:spPr/>
      <dgm:t>
        <a:bodyPr/>
        <a:lstStyle/>
        <a:p>
          <a:endParaRPr lang="en-US"/>
        </a:p>
      </dgm:t>
    </dgm:pt>
    <dgm:pt modelId="{B84D2834-D8C3-4C8F-B005-8461E4EE9B16}">
      <dgm:prSet>
        <dgm:style>
          <a:lnRef idx="2">
            <a:schemeClr val="dk1"/>
          </a:lnRef>
          <a:fillRef idx="1">
            <a:schemeClr val="lt1"/>
          </a:fillRef>
          <a:effectRef idx="0">
            <a:schemeClr val="dk1"/>
          </a:effectRef>
          <a:fontRef idx="minor">
            <a:schemeClr val="dk1"/>
          </a:fontRef>
        </dgm:style>
      </dgm:prSet>
      <dgm:spPr/>
      <dgm:t>
        <a:bodyPr/>
        <a:lstStyle/>
        <a:p>
          <a:pPr rtl="0"/>
          <a:r>
            <a:rPr lang="en-US" b="0" dirty="0">
              <a:solidFill>
                <a:schemeClr val="accent1">
                  <a:lumMod val="75000"/>
                </a:schemeClr>
              </a:solidFill>
              <a:latin typeface="Calibri" pitchFamily="34" charset="0"/>
              <a:cs typeface="Calibri" pitchFamily="34" charset="0"/>
            </a:rPr>
            <a:t>  Activating complement </a:t>
          </a:r>
          <a:r>
            <a:rPr lang="en-US" b="0" u="sng" dirty="0">
              <a:solidFill>
                <a:schemeClr val="accent1">
                  <a:lumMod val="75000"/>
                </a:schemeClr>
              </a:solidFill>
              <a:latin typeface="Calibri" pitchFamily="34" charset="0"/>
              <a:cs typeface="Calibri" pitchFamily="34" charset="0"/>
            </a:rPr>
            <a:t>proteins</a:t>
          </a:r>
          <a:endParaRPr lang="en-US" b="0" u="sng" dirty="0"/>
        </a:p>
      </dgm:t>
    </dgm:pt>
    <dgm:pt modelId="{B56E8ADD-FFE2-4357-AF96-CB70092DA52C}" type="parTrans" cxnId="{3846CC3F-A31C-4730-A83A-BB70A78CF983}">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BCE9AFA6-D3F5-41E8-BA55-E785887730FE}" type="sibTrans" cxnId="{3846CC3F-A31C-4730-A83A-BB70A78CF983}">
      <dgm:prSet/>
      <dgm:spPr/>
      <dgm:t>
        <a:bodyPr/>
        <a:lstStyle/>
        <a:p>
          <a:endParaRPr lang="en-US"/>
        </a:p>
      </dgm:t>
    </dgm:pt>
    <dgm:pt modelId="{E0B486DE-216B-4450-9B11-EE3824E08A1D}" type="pres">
      <dgm:prSet presAssocID="{69518B34-3D6A-4528-9935-4772FB03716F}" presName="hierChild1" presStyleCnt="0">
        <dgm:presLayoutVars>
          <dgm:orgChart val="1"/>
          <dgm:chPref val="1"/>
          <dgm:dir/>
          <dgm:animOne val="branch"/>
          <dgm:animLvl val="lvl"/>
          <dgm:resizeHandles/>
        </dgm:presLayoutVars>
      </dgm:prSet>
      <dgm:spPr/>
    </dgm:pt>
    <dgm:pt modelId="{69E3B68E-C8E1-475D-BE64-DA99F8655B5A}" type="pres">
      <dgm:prSet presAssocID="{DFD18DCF-974A-483D-82EC-F20A65E01AE5}" presName="hierRoot1" presStyleCnt="0">
        <dgm:presLayoutVars>
          <dgm:hierBranch val="init"/>
        </dgm:presLayoutVars>
      </dgm:prSet>
      <dgm:spPr/>
    </dgm:pt>
    <dgm:pt modelId="{0D4BF787-D97E-4A72-BC14-7135B6CB5C0C}" type="pres">
      <dgm:prSet presAssocID="{DFD18DCF-974A-483D-82EC-F20A65E01AE5}" presName="rootComposite1" presStyleCnt="0"/>
      <dgm:spPr/>
    </dgm:pt>
    <dgm:pt modelId="{5B575EF9-9EB2-4DFD-AD1E-15C0B9F6ABA6}" type="pres">
      <dgm:prSet presAssocID="{DFD18DCF-974A-483D-82EC-F20A65E01AE5}" presName="rootText1" presStyleLbl="node0" presStyleIdx="0" presStyleCnt="1">
        <dgm:presLayoutVars>
          <dgm:chPref val="3"/>
        </dgm:presLayoutVars>
      </dgm:prSet>
      <dgm:spPr/>
    </dgm:pt>
    <dgm:pt modelId="{FA64A61B-861A-4F43-BEC5-D6725A50CC62}" type="pres">
      <dgm:prSet presAssocID="{DFD18DCF-974A-483D-82EC-F20A65E01AE5}" presName="rootConnector1" presStyleLbl="node1" presStyleIdx="0" presStyleCnt="0"/>
      <dgm:spPr/>
    </dgm:pt>
    <dgm:pt modelId="{A71E0E89-E840-4094-8D81-5E272F51A479}" type="pres">
      <dgm:prSet presAssocID="{DFD18DCF-974A-483D-82EC-F20A65E01AE5}" presName="hierChild2" presStyleCnt="0"/>
      <dgm:spPr/>
    </dgm:pt>
    <dgm:pt modelId="{3317C031-2BA1-4190-A2CF-2AE77E3A9D8B}" type="pres">
      <dgm:prSet presAssocID="{32877FE9-66D4-406D-9EE0-5AAF68286CFF}" presName="Name37" presStyleLbl="parChTrans1D2" presStyleIdx="0" presStyleCnt="4"/>
      <dgm:spPr/>
    </dgm:pt>
    <dgm:pt modelId="{4A98CD1E-C101-494F-937E-6ECA5D5E78A7}" type="pres">
      <dgm:prSet presAssocID="{8A1CE857-55C3-49E2-8EC1-82F612DAC69A}" presName="hierRoot2" presStyleCnt="0">
        <dgm:presLayoutVars>
          <dgm:hierBranch val="init"/>
        </dgm:presLayoutVars>
      </dgm:prSet>
      <dgm:spPr/>
    </dgm:pt>
    <dgm:pt modelId="{6552D2DF-099D-45C9-AC0C-78E91C4C34D2}" type="pres">
      <dgm:prSet presAssocID="{8A1CE857-55C3-49E2-8EC1-82F612DAC69A}" presName="rootComposite" presStyleCnt="0"/>
      <dgm:spPr/>
    </dgm:pt>
    <dgm:pt modelId="{010FA6EC-101A-4995-A201-2CE623CD4C7F}" type="pres">
      <dgm:prSet presAssocID="{8A1CE857-55C3-49E2-8EC1-82F612DAC69A}" presName="rootText" presStyleLbl="node2" presStyleIdx="0" presStyleCnt="4">
        <dgm:presLayoutVars>
          <dgm:chPref val="3"/>
        </dgm:presLayoutVars>
      </dgm:prSet>
      <dgm:spPr/>
    </dgm:pt>
    <dgm:pt modelId="{839D02B8-8767-4FAE-8533-32ED24294BF2}" type="pres">
      <dgm:prSet presAssocID="{8A1CE857-55C3-49E2-8EC1-82F612DAC69A}" presName="rootConnector" presStyleLbl="node2" presStyleIdx="0" presStyleCnt="4"/>
      <dgm:spPr/>
    </dgm:pt>
    <dgm:pt modelId="{8CFB8B4B-5E11-4C80-B2D9-D27DF6E79CB9}" type="pres">
      <dgm:prSet presAssocID="{8A1CE857-55C3-49E2-8EC1-82F612DAC69A}" presName="hierChild4" presStyleCnt="0"/>
      <dgm:spPr/>
    </dgm:pt>
    <dgm:pt modelId="{9A347798-D29E-4BDF-B619-A160F6329ADE}" type="pres">
      <dgm:prSet presAssocID="{CB699B8A-51FC-4CAB-89D5-D54437E104A8}" presName="Name37" presStyleLbl="parChTrans1D3" presStyleIdx="0" presStyleCnt="11"/>
      <dgm:spPr/>
    </dgm:pt>
    <dgm:pt modelId="{21A108BB-5EF3-4ECA-9603-9D454F41A8C5}" type="pres">
      <dgm:prSet presAssocID="{C3A4C2D6-9DC7-47C6-B626-AB9F75AAABFF}" presName="hierRoot2" presStyleCnt="0">
        <dgm:presLayoutVars>
          <dgm:hierBranch val="init"/>
        </dgm:presLayoutVars>
      </dgm:prSet>
      <dgm:spPr/>
    </dgm:pt>
    <dgm:pt modelId="{373D61FB-3632-4A89-A443-3BD715EE4C39}" type="pres">
      <dgm:prSet presAssocID="{C3A4C2D6-9DC7-47C6-B626-AB9F75AAABFF}" presName="rootComposite" presStyleCnt="0"/>
      <dgm:spPr/>
    </dgm:pt>
    <dgm:pt modelId="{E4EC9F15-ACD7-4E9A-880E-B56B081DB5DB}" type="pres">
      <dgm:prSet presAssocID="{C3A4C2D6-9DC7-47C6-B626-AB9F75AAABFF}" presName="rootText" presStyleLbl="node3" presStyleIdx="0" presStyleCnt="11">
        <dgm:presLayoutVars>
          <dgm:chPref val="3"/>
        </dgm:presLayoutVars>
      </dgm:prSet>
      <dgm:spPr/>
    </dgm:pt>
    <dgm:pt modelId="{430F61FE-04F7-4D07-8D55-FC33FE413CEF}" type="pres">
      <dgm:prSet presAssocID="{C3A4C2D6-9DC7-47C6-B626-AB9F75AAABFF}" presName="rootConnector" presStyleLbl="node3" presStyleIdx="0" presStyleCnt="11"/>
      <dgm:spPr/>
    </dgm:pt>
    <dgm:pt modelId="{1582B224-5ED2-419C-A0F4-042D7FF626B7}" type="pres">
      <dgm:prSet presAssocID="{C3A4C2D6-9DC7-47C6-B626-AB9F75AAABFF}" presName="hierChild4" presStyleCnt="0"/>
      <dgm:spPr/>
    </dgm:pt>
    <dgm:pt modelId="{118BF54A-AEAA-488C-979D-F6C9293436B7}" type="pres">
      <dgm:prSet presAssocID="{C3A4C2D6-9DC7-47C6-B626-AB9F75AAABFF}" presName="hierChild5" presStyleCnt="0"/>
      <dgm:spPr/>
    </dgm:pt>
    <dgm:pt modelId="{3220CA86-A8C9-406F-A003-399649AC15E0}" type="pres">
      <dgm:prSet presAssocID="{EB3FD857-740D-4DA6-B464-4520F3FB519F}" presName="Name37" presStyleLbl="parChTrans1D3" presStyleIdx="1" presStyleCnt="11"/>
      <dgm:spPr/>
    </dgm:pt>
    <dgm:pt modelId="{62FD5ADA-C137-4E85-8B6F-08F34FAB3C0A}" type="pres">
      <dgm:prSet presAssocID="{52A17DC4-CAF3-4E09-A872-A70FCCF94A2D}" presName="hierRoot2" presStyleCnt="0">
        <dgm:presLayoutVars>
          <dgm:hierBranch val="init"/>
        </dgm:presLayoutVars>
      </dgm:prSet>
      <dgm:spPr/>
    </dgm:pt>
    <dgm:pt modelId="{8BB9E393-3B40-4185-8EBE-B5A4A65245B0}" type="pres">
      <dgm:prSet presAssocID="{52A17DC4-CAF3-4E09-A872-A70FCCF94A2D}" presName="rootComposite" presStyleCnt="0"/>
      <dgm:spPr/>
    </dgm:pt>
    <dgm:pt modelId="{F3634E6D-2A91-4983-BAD0-F6D8CD966073}" type="pres">
      <dgm:prSet presAssocID="{52A17DC4-CAF3-4E09-A872-A70FCCF94A2D}" presName="rootText" presStyleLbl="node3" presStyleIdx="1" presStyleCnt="11">
        <dgm:presLayoutVars>
          <dgm:chPref val="3"/>
        </dgm:presLayoutVars>
      </dgm:prSet>
      <dgm:spPr/>
    </dgm:pt>
    <dgm:pt modelId="{BF1D6F9C-A34C-4363-A540-F97311ECEEA0}" type="pres">
      <dgm:prSet presAssocID="{52A17DC4-CAF3-4E09-A872-A70FCCF94A2D}" presName="rootConnector" presStyleLbl="node3" presStyleIdx="1" presStyleCnt="11"/>
      <dgm:spPr/>
    </dgm:pt>
    <dgm:pt modelId="{73635ED8-5FFD-4E1A-B90E-F134338DFFBC}" type="pres">
      <dgm:prSet presAssocID="{52A17DC4-CAF3-4E09-A872-A70FCCF94A2D}" presName="hierChild4" presStyleCnt="0"/>
      <dgm:spPr/>
    </dgm:pt>
    <dgm:pt modelId="{65224C2D-CE3C-4EA6-92AD-AB12A3B10708}" type="pres">
      <dgm:prSet presAssocID="{52A17DC4-CAF3-4E09-A872-A70FCCF94A2D}" presName="hierChild5" presStyleCnt="0"/>
      <dgm:spPr/>
    </dgm:pt>
    <dgm:pt modelId="{64FCCA89-BAEB-462F-B69B-B8FABE0BB51B}" type="pres">
      <dgm:prSet presAssocID="{98733815-02C2-445D-96D8-1373220389E2}" presName="Name37" presStyleLbl="parChTrans1D3" presStyleIdx="2" presStyleCnt="11"/>
      <dgm:spPr/>
    </dgm:pt>
    <dgm:pt modelId="{611DC8CB-96DF-48C4-B2C3-424043858A34}" type="pres">
      <dgm:prSet presAssocID="{82D90A64-5228-43E1-9286-7DEC2108B61E}" presName="hierRoot2" presStyleCnt="0">
        <dgm:presLayoutVars>
          <dgm:hierBranch val="init"/>
        </dgm:presLayoutVars>
      </dgm:prSet>
      <dgm:spPr/>
    </dgm:pt>
    <dgm:pt modelId="{B992E15F-4E14-41C0-880E-E515FA30B2BD}" type="pres">
      <dgm:prSet presAssocID="{82D90A64-5228-43E1-9286-7DEC2108B61E}" presName="rootComposite" presStyleCnt="0"/>
      <dgm:spPr/>
    </dgm:pt>
    <dgm:pt modelId="{A5AB62A4-09E0-4586-BFD5-05C6105750B3}" type="pres">
      <dgm:prSet presAssocID="{82D90A64-5228-43E1-9286-7DEC2108B61E}" presName="rootText" presStyleLbl="node3" presStyleIdx="2" presStyleCnt="11">
        <dgm:presLayoutVars>
          <dgm:chPref val="3"/>
        </dgm:presLayoutVars>
      </dgm:prSet>
      <dgm:spPr/>
    </dgm:pt>
    <dgm:pt modelId="{AB6F37A4-2A06-4BE5-8722-2CD3DDBFB5B3}" type="pres">
      <dgm:prSet presAssocID="{82D90A64-5228-43E1-9286-7DEC2108B61E}" presName="rootConnector" presStyleLbl="node3" presStyleIdx="2" presStyleCnt="11"/>
      <dgm:spPr/>
    </dgm:pt>
    <dgm:pt modelId="{E14A41A0-2086-4E2C-9661-D1265ECE6E27}" type="pres">
      <dgm:prSet presAssocID="{82D90A64-5228-43E1-9286-7DEC2108B61E}" presName="hierChild4" presStyleCnt="0"/>
      <dgm:spPr/>
    </dgm:pt>
    <dgm:pt modelId="{3B74E24A-0836-485F-A4BB-654CA928D8E3}" type="pres">
      <dgm:prSet presAssocID="{82D90A64-5228-43E1-9286-7DEC2108B61E}" presName="hierChild5" presStyleCnt="0"/>
      <dgm:spPr/>
    </dgm:pt>
    <dgm:pt modelId="{C9980862-2944-46A6-A91F-0E248F3CFAB1}" type="pres">
      <dgm:prSet presAssocID="{8A1CE857-55C3-49E2-8EC1-82F612DAC69A}" presName="hierChild5" presStyleCnt="0"/>
      <dgm:spPr/>
    </dgm:pt>
    <dgm:pt modelId="{DCA6242C-1017-47CD-A04E-7DA12D4BE69B}" type="pres">
      <dgm:prSet presAssocID="{6EA6B594-48EE-4CED-A011-29B60A90175F}" presName="Name37" presStyleLbl="parChTrans1D2" presStyleIdx="1" presStyleCnt="4"/>
      <dgm:spPr/>
    </dgm:pt>
    <dgm:pt modelId="{DFD61EB7-6D86-4180-B1F3-4D880F789705}" type="pres">
      <dgm:prSet presAssocID="{5C22CA57-CC5F-4A23-B20F-52E064063A57}" presName="hierRoot2" presStyleCnt="0">
        <dgm:presLayoutVars>
          <dgm:hierBranch val="init"/>
        </dgm:presLayoutVars>
      </dgm:prSet>
      <dgm:spPr/>
    </dgm:pt>
    <dgm:pt modelId="{C51DC781-75DA-4F32-B153-D6D727F452B5}" type="pres">
      <dgm:prSet presAssocID="{5C22CA57-CC5F-4A23-B20F-52E064063A57}" presName="rootComposite" presStyleCnt="0"/>
      <dgm:spPr/>
    </dgm:pt>
    <dgm:pt modelId="{78C24CF2-43D1-4098-B4C6-C4B47ECB4BF2}" type="pres">
      <dgm:prSet presAssocID="{5C22CA57-CC5F-4A23-B20F-52E064063A57}" presName="rootText" presStyleLbl="node2" presStyleIdx="1" presStyleCnt="4">
        <dgm:presLayoutVars>
          <dgm:chPref val="3"/>
        </dgm:presLayoutVars>
      </dgm:prSet>
      <dgm:spPr/>
    </dgm:pt>
    <dgm:pt modelId="{1B7AA8C3-FEE8-4FE9-80A0-3609F2E11333}" type="pres">
      <dgm:prSet presAssocID="{5C22CA57-CC5F-4A23-B20F-52E064063A57}" presName="rootConnector" presStyleLbl="node2" presStyleIdx="1" presStyleCnt="4"/>
      <dgm:spPr/>
    </dgm:pt>
    <dgm:pt modelId="{A42BCEF0-D4B7-45E1-B34D-11C3DA7E90E2}" type="pres">
      <dgm:prSet presAssocID="{5C22CA57-CC5F-4A23-B20F-52E064063A57}" presName="hierChild4" presStyleCnt="0"/>
      <dgm:spPr/>
    </dgm:pt>
    <dgm:pt modelId="{FFA67BBA-D5E1-4C99-A85A-520632F1D722}" type="pres">
      <dgm:prSet presAssocID="{055BDE58-5126-444F-A43E-11BBAD472E43}" presName="Name37" presStyleLbl="parChTrans1D3" presStyleIdx="3" presStyleCnt="11"/>
      <dgm:spPr/>
    </dgm:pt>
    <dgm:pt modelId="{D3DE4AE3-16BA-4F9F-A204-9D324581FFF1}" type="pres">
      <dgm:prSet presAssocID="{73C6B87F-3720-457B-99E2-2E012F733046}" presName="hierRoot2" presStyleCnt="0">
        <dgm:presLayoutVars>
          <dgm:hierBranch val="init"/>
        </dgm:presLayoutVars>
      </dgm:prSet>
      <dgm:spPr/>
    </dgm:pt>
    <dgm:pt modelId="{6E272EC4-C633-4E2E-85BF-0E4BFF2EFC10}" type="pres">
      <dgm:prSet presAssocID="{73C6B87F-3720-457B-99E2-2E012F733046}" presName="rootComposite" presStyleCnt="0"/>
      <dgm:spPr/>
    </dgm:pt>
    <dgm:pt modelId="{9A28C576-F7B5-4E30-B2EF-D28160D290CC}" type="pres">
      <dgm:prSet presAssocID="{73C6B87F-3720-457B-99E2-2E012F733046}" presName="rootText" presStyleLbl="node3" presStyleIdx="3" presStyleCnt="11">
        <dgm:presLayoutVars>
          <dgm:chPref val="3"/>
        </dgm:presLayoutVars>
      </dgm:prSet>
      <dgm:spPr/>
    </dgm:pt>
    <dgm:pt modelId="{D9A0AB44-EDDD-4AA7-ABAF-248AC51D1068}" type="pres">
      <dgm:prSet presAssocID="{73C6B87F-3720-457B-99E2-2E012F733046}" presName="rootConnector" presStyleLbl="node3" presStyleIdx="3" presStyleCnt="11"/>
      <dgm:spPr/>
    </dgm:pt>
    <dgm:pt modelId="{53557996-0807-454F-9EF6-97E684EFFDB5}" type="pres">
      <dgm:prSet presAssocID="{73C6B87F-3720-457B-99E2-2E012F733046}" presName="hierChild4" presStyleCnt="0"/>
      <dgm:spPr/>
    </dgm:pt>
    <dgm:pt modelId="{7373B459-48FB-4765-9A68-10BBF0AD40E7}" type="pres">
      <dgm:prSet presAssocID="{73C6B87F-3720-457B-99E2-2E012F733046}" presName="hierChild5" presStyleCnt="0"/>
      <dgm:spPr/>
    </dgm:pt>
    <dgm:pt modelId="{467B5BCB-1461-4803-8FC2-FE8F8A57DC75}" type="pres">
      <dgm:prSet presAssocID="{25B27673-A72B-4FD4-A202-E9CEE8B16D89}" presName="Name37" presStyleLbl="parChTrans1D3" presStyleIdx="4" presStyleCnt="11"/>
      <dgm:spPr/>
    </dgm:pt>
    <dgm:pt modelId="{DD917213-8432-4787-9937-C71E0942C3D5}" type="pres">
      <dgm:prSet presAssocID="{0DF47C08-18B4-4395-B341-93532F3624C0}" presName="hierRoot2" presStyleCnt="0">
        <dgm:presLayoutVars>
          <dgm:hierBranch val="init"/>
        </dgm:presLayoutVars>
      </dgm:prSet>
      <dgm:spPr/>
    </dgm:pt>
    <dgm:pt modelId="{07DA8569-4756-4FCC-B278-D7E50D77CA64}" type="pres">
      <dgm:prSet presAssocID="{0DF47C08-18B4-4395-B341-93532F3624C0}" presName="rootComposite" presStyleCnt="0"/>
      <dgm:spPr/>
    </dgm:pt>
    <dgm:pt modelId="{572D626D-A9E5-4CD6-8FFC-63AF2E1B5794}" type="pres">
      <dgm:prSet presAssocID="{0DF47C08-18B4-4395-B341-93532F3624C0}" presName="rootText" presStyleLbl="node3" presStyleIdx="4" presStyleCnt="11">
        <dgm:presLayoutVars>
          <dgm:chPref val="3"/>
        </dgm:presLayoutVars>
      </dgm:prSet>
      <dgm:spPr/>
    </dgm:pt>
    <dgm:pt modelId="{7C6EA7AC-7BA3-4E48-9E08-D78AF6B0A6FB}" type="pres">
      <dgm:prSet presAssocID="{0DF47C08-18B4-4395-B341-93532F3624C0}" presName="rootConnector" presStyleLbl="node3" presStyleIdx="4" presStyleCnt="11"/>
      <dgm:spPr/>
    </dgm:pt>
    <dgm:pt modelId="{7E252AD9-8BF6-47CA-8442-CC99A7017568}" type="pres">
      <dgm:prSet presAssocID="{0DF47C08-18B4-4395-B341-93532F3624C0}" presName="hierChild4" presStyleCnt="0"/>
      <dgm:spPr/>
    </dgm:pt>
    <dgm:pt modelId="{93CC6EC2-20FC-4998-AE2A-4612F9E57D97}" type="pres">
      <dgm:prSet presAssocID="{0DF47C08-18B4-4395-B341-93532F3624C0}" presName="hierChild5" presStyleCnt="0"/>
      <dgm:spPr/>
    </dgm:pt>
    <dgm:pt modelId="{8DE25639-5610-484A-8BC6-393AABCF988D}" type="pres">
      <dgm:prSet presAssocID="{53145C01-5E3E-45EC-9DCF-74601E6D852B}" presName="Name37" presStyleLbl="parChTrans1D3" presStyleIdx="5" presStyleCnt="11"/>
      <dgm:spPr/>
    </dgm:pt>
    <dgm:pt modelId="{27DC9B7F-5F60-40FE-B92B-A5DC54B757FD}" type="pres">
      <dgm:prSet presAssocID="{7825436E-7FC2-4616-ADFC-EE4168A45254}" presName="hierRoot2" presStyleCnt="0">
        <dgm:presLayoutVars>
          <dgm:hierBranch val="init"/>
        </dgm:presLayoutVars>
      </dgm:prSet>
      <dgm:spPr/>
    </dgm:pt>
    <dgm:pt modelId="{BFC37088-DE9C-470A-8BB5-6BE0C3D87C1D}" type="pres">
      <dgm:prSet presAssocID="{7825436E-7FC2-4616-ADFC-EE4168A45254}" presName="rootComposite" presStyleCnt="0"/>
      <dgm:spPr/>
    </dgm:pt>
    <dgm:pt modelId="{37D9F421-BD76-4B0A-8D1E-FF2A69F3D07C}" type="pres">
      <dgm:prSet presAssocID="{7825436E-7FC2-4616-ADFC-EE4168A45254}" presName="rootText" presStyleLbl="node3" presStyleIdx="5" presStyleCnt="11">
        <dgm:presLayoutVars>
          <dgm:chPref val="3"/>
        </dgm:presLayoutVars>
      </dgm:prSet>
      <dgm:spPr/>
    </dgm:pt>
    <dgm:pt modelId="{DA14A923-C1C8-45D7-866D-EEDD5DE0D4AA}" type="pres">
      <dgm:prSet presAssocID="{7825436E-7FC2-4616-ADFC-EE4168A45254}" presName="rootConnector" presStyleLbl="node3" presStyleIdx="5" presStyleCnt="11"/>
      <dgm:spPr/>
    </dgm:pt>
    <dgm:pt modelId="{B1515F0E-8CBB-4722-A1E7-1EB03939F3A0}" type="pres">
      <dgm:prSet presAssocID="{7825436E-7FC2-4616-ADFC-EE4168A45254}" presName="hierChild4" presStyleCnt="0"/>
      <dgm:spPr/>
    </dgm:pt>
    <dgm:pt modelId="{CA3846FD-9EA1-488D-805C-2617DAB7B611}" type="pres">
      <dgm:prSet presAssocID="{7825436E-7FC2-4616-ADFC-EE4168A45254}" presName="hierChild5" presStyleCnt="0"/>
      <dgm:spPr/>
    </dgm:pt>
    <dgm:pt modelId="{BEFBF416-7FC4-44EF-8B27-143CFE04444C}" type="pres">
      <dgm:prSet presAssocID="{5C22CA57-CC5F-4A23-B20F-52E064063A57}" presName="hierChild5" presStyleCnt="0"/>
      <dgm:spPr/>
    </dgm:pt>
    <dgm:pt modelId="{1AD78D00-DD86-420B-B766-CE6C504D869E}" type="pres">
      <dgm:prSet presAssocID="{F37AAA67-58BC-4B5D-AD66-0DB2FDBF5A0F}" presName="Name37" presStyleLbl="parChTrans1D2" presStyleIdx="2" presStyleCnt="4"/>
      <dgm:spPr/>
    </dgm:pt>
    <dgm:pt modelId="{1936D0FF-38F1-4C05-BFDA-5D8BD013484A}" type="pres">
      <dgm:prSet presAssocID="{1FA84AF8-3772-4810-B99B-5CA986355A73}" presName="hierRoot2" presStyleCnt="0">
        <dgm:presLayoutVars>
          <dgm:hierBranch val="init"/>
        </dgm:presLayoutVars>
      </dgm:prSet>
      <dgm:spPr/>
    </dgm:pt>
    <dgm:pt modelId="{1EA0C8A3-DAAC-4753-9F16-00340B5F6437}" type="pres">
      <dgm:prSet presAssocID="{1FA84AF8-3772-4810-B99B-5CA986355A73}" presName="rootComposite" presStyleCnt="0"/>
      <dgm:spPr/>
    </dgm:pt>
    <dgm:pt modelId="{9001D289-F70D-43F0-952E-7524DF102245}" type="pres">
      <dgm:prSet presAssocID="{1FA84AF8-3772-4810-B99B-5CA986355A73}" presName="rootText" presStyleLbl="node2" presStyleIdx="2" presStyleCnt="4">
        <dgm:presLayoutVars>
          <dgm:chPref val="3"/>
        </dgm:presLayoutVars>
      </dgm:prSet>
      <dgm:spPr/>
    </dgm:pt>
    <dgm:pt modelId="{A64298CF-1BA9-488A-9122-FAC75649AB96}" type="pres">
      <dgm:prSet presAssocID="{1FA84AF8-3772-4810-B99B-5CA986355A73}" presName="rootConnector" presStyleLbl="node2" presStyleIdx="2" presStyleCnt="4"/>
      <dgm:spPr/>
    </dgm:pt>
    <dgm:pt modelId="{5136FEF1-442E-4EF0-9EC4-4061F4A37F76}" type="pres">
      <dgm:prSet presAssocID="{1FA84AF8-3772-4810-B99B-5CA986355A73}" presName="hierChild4" presStyleCnt="0"/>
      <dgm:spPr/>
    </dgm:pt>
    <dgm:pt modelId="{E9B28EDD-C215-4E49-98BA-407793D2E7D1}" type="pres">
      <dgm:prSet presAssocID="{4CD13928-7525-471C-BD6E-D4254975B82D}" presName="Name37" presStyleLbl="parChTrans1D3" presStyleIdx="6" presStyleCnt="11"/>
      <dgm:spPr/>
    </dgm:pt>
    <dgm:pt modelId="{B85F4E14-DED1-4051-BCBB-F67E419CA663}" type="pres">
      <dgm:prSet presAssocID="{6D7E435C-5D4E-4854-8020-E13CBA424891}" presName="hierRoot2" presStyleCnt="0">
        <dgm:presLayoutVars>
          <dgm:hierBranch val="init"/>
        </dgm:presLayoutVars>
      </dgm:prSet>
      <dgm:spPr/>
    </dgm:pt>
    <dgm:pt modelId="{9BBAAD80-B679-4D7A-A64B-3F1CBD24B503}" type="pres">
      <dgm:prSet presAssocID="{6D7E435C-5D4E-4854-8020-E13CBA424891}" presName="rootComposite" presStyleCnt="0"/>
      <dgm:spPr/>
    </dgm:pt>
    <dgm:pt modelId="{14871266-5F09-42EE-93D8-150A42A6F28A}" type="pres">
      <dgm:prSet presAssocID="{6D7E435C-5D4E-4854-8020-E13CBA424891}" presName="rootText" presStyleLbl="node3" presStyleIdx="6" presStyleCnt="11">
        <dgm:presLayoutVars>
          <dgm:chPref val="3"/>
        </dgm:presLayoutVars>
      </dgm:prSet>
      <dgm:spPr/>
    </dgm:pt>
    <dgm:pt modelId="{50FAA07D-8AB5-46C1-BDA5-4D963AF185B3}" type="pres">
      <dgm:prSet presAssocID="{6D7E435C-5D4E-4854-8020-E13CBA424891}" presName="rootConnector" presStyleLbl="node3" presStyleIdx="6" presStyleCnt="11"/>
      <dgm:spPr/>
    </dgm:pt>
    <dgm:pt modelId="{D573AB1E-92D0-4598-871E-FF3B31A16089}" type="pres">
      <dgm:prSet presAssocID="{6D7E435C-5D4E-4854-8020-E13CBA424891}" presName="hierChild4" presStyleCnt="0"/>
      <dgm:spPr/>
    </dgm:pt>
    <dgm:pt modelId="{10DD5924-8685-43A8-A0D5-51B68A19309D}" type="pres">
      <dgm:prSet presAssocID="{6D7E435C-5D4E-4854-8020-E13CBA424891}" presName="hierChild5" presStyleCnt="0"/>
      <dgm:spPr/>
    </dgm:pt>
    <dgm:pt modelId="{7519B209-9DDE-414C-8AC1-B91055E81D76}" type="pres">
      <dgm:prSet presAssocID="{12AE16E4-BD3A-4168-9570-3062DC02A13B}" presName="Name37" presStyleLbl="parChTrans1D3" presStyleIdx="7" presStyleCnt="11"/>
      <dgm:spPr/>
    </dgm:pt>
    <dgm:pt modelId="{E6C76AC9-A7BE-4716-8D69-49E08D73F157}" type="pres">
      <dgm:prSet presAssocID="{7B07AAB8-E591-4F93-88D7-7FE904D6E4DB}" presName="hierRoot2" presStyleCnt="0">
        <dgm:presLayoutVars>
          <dgm:hierBranch val="init"/>
        </dgm:presLayoutVars>
      </dgm:prSet>
      <dgm:spPr/>
    </dgm:pt>
    <dgm:pt modelId="{DC9B47B6-FB40-4AA9-8E19-B588342D93F3}" type="pres">
      <dgm:prSet presAssocID="{7B07AAB8-E591-4F93-88D7-7FE904D6E4DB}" presName="rootComposite" presStyleCnt="0"/>
      <dgm:spPr/>
    </dgm:pt>
    <dgm:pt modelId="{49C280ED-ABAC-439A-B623-0119377133CC}" type="pres">
      <dgm:prSet presAssocID="{7B07AAB8-E591-4F93-88D7-7FE904D6E4DB}" presName="rootText" presStyleLbl="node3" presStyleIdx="7" presStyleCnt="11">
        <dgm:presLayoutVars>
          <dgm:chPref val="3"/>
        </dgm:presLayoutVars>
      </dgm:prSet>
      <dgm:spPr/>
    </dgm:pt>
    <dgm:pt modelId="{FA569CC6-7695-4BC7-A468-51C2D2475F0E}" type="pres">
      <dgm:prSet presAssocID="{7B07AAB8-E591-4F93-88D7-7FE904D6E4DB}" presName="rootConnector" presStyleLbl="node3" presStyleIdx="7" presStyleCnt="11"/>
      <dgm:spPr/>
    </dgm:pt>
    <dgm:pt modelId="{A98EEEA2-3C57-4C96-8809-8BF1BAF7A32B}" type="pres">
      <dgm:prSet presAssocID="{7B07AAB8-E591-4F93-88D7-7FE904D6E4DB}" presName="hierChild4" presStyleCnt="0"/>
      <dgm:spPr/>
    </dgm:pt>
    <dgm:pt modelId="{F3AC4862-4ED9-4D20-9298-F71A0C2B6EE3}" type="pres">
      <dgm:prSet presAssocID="{7B07AAB8-E591-4F93-88D7-7FE904D6E4DB}" presName="hierChild5" presStyleCnt="0"/>
      <dgm:spPr/>
    </dgm:pt>
    <dgm:pt modelId="{0AEC9C41-AD80-4E13-BCB0-CCD6B4573B01}" type="pres">
      <dgm:prSet presAssocID="{1FA84AF8-3772-4810-B99B-5CA986355A73}" presName="hierChild5" presStyleCnt="0"/>
      <dgm:spPr/>
    </dgm:pt>
    <dgm:pt modelId="{4F4FA900-1FEB-48B7-952A-27C7FF54EB12}" type="pres">
      <dgm:prSet presAssocID="{2214AD60-F757-4FFF-A10A-6FCC0EF35D2B}" presName="Name37" presStyleLbl="parChTrans1D2" presStyleIdx="3" presStyleCnt="4"/>
      <dgm:spPr/>
    </dgm:pt>
    <dgm:pt modelId="{56E4D7C6-DB7F-4EC7-B415-F4F1B822E382}" type="pres">
      <dgm:prSet presAssocID="{54C4F7BD-E306-445D-836B-0B90B360A764}" presName="hierRoot2" presStyleCnt="0">
        <dgm:presLayoutVars>
          <dgm:hierBranch val="init"/>
        </dgm:presLayoutVars>
      </dgm:prSet>
      <dgm:spPr/>
    </dgm:pt>
    <dgm:pt modelId="{D6866466-6764-497B-8532-56123ADC841E}" type="pres">
      <dgm:prSet presAssocID="{54C4F7BD-E306-445D-836B-0B90B360A764}" presName="rootComposite" presStyleCnt="0"/>
      <dgm:spPr/>
    </dgm:pt>
    <dgm:pt modelId="{ABA0955C-7297-4203-8619-EFC424054513}" type="pres">
      <dgm:prSet presAssocID="{54C4F7BD-E306-445D-836B-0B90B360A764}" presName="rootText" presStyleLbl="node2" presStyleIdx="3" presStyleCnt="4">
        <dgm:presLayoutVars>
          <dgm:chPref val="3"/>
        </dgm:presLayoutVars>
      </dgm:prSet>
      <dgm:spPr/>
    </dgm:pt>
    <dgm:pt modelId="{B38F72A7-B022-4FB5-A191-FE5A8FC94DF9}" type="pres">
      <dgm:prSet presAssocID="{54C4F7BD-E306-445D-836B-0B90B360A764}" presName="rootConnector" presStyleLbl="node2" presStyleIdx="3" presStyleCnt="4"/>
      <dgm:spPr/>
    </dgm:pt>
    <dgm:pt modelId="{C44DBE0A-A8EF-447F-9F34-005B4F9040DB}" type="pres">
      <dgm:prSet presAssocID="{54C4F7BD-E306-445D-836B-0B90B360A764}" presName="hierChild4" presStyleCnt="0"/>
      <dgm:spPr/>
    </dgm:pt>
    <dgm:pt modelId="{B8280639-93D2-4562-B183-55FAC36F1A5C}" type="pres">
      <dgm:prSet presAssocID="{B072C57C-34F7-4A5D-98F6-BB3B88FAB770}" presName="Name37" presStyleLbl="parChTrans1D3" presStyleIdx="8" presStyleCnt="11"/>
      <dgm:spPr/>
    </dgm:pt>
    <dgm:pt modelId="{BE235A40-D907-4807-BD1C-8E78E9EA3A38}" type="pres">
      <dgm:prSet presAssocID="{DCC7A049-057E-4B92-89C7-033ABDEB4F7D}" presName="hierRoot2" presStyleCnt="0">
        <dgm:presLayoutVars>
          <dgm:hierBranch val="init"/>
        </dgm:presLayoutVars>
      </dgm:prSet>
      <dgm:spPr/>
    </dgm:pt>
    <dgm:pt modelId="{FF38AEF0-075E-4B73-8678-D3D45A9A376A}" type="pres">
      <dgm:prSet presAssocID="{DCC7A049-057E-4B92-89C7-033ABDEB4F7D}" presName="rootComposite" presStyleCnt="0"/>
      <dgm:spPr/>
    </dgm:pt>
    <dgm:pt modelId="{C580F7E4-6647-4A2D-A788-3141F02F4128}" type="pres">
      <dgm:prSet presAssocID="{DCC7A049-057E-4B92-89C7-033ABDEB4F7D}" presName="rootText" presStyleLbl="node3" presStyleIdx="8" presStyleCnt="11">
        <dgm:presLayoutVars>
          <dgm:chPref val="3"/>
        </dgm:presLayoutVars>
      </dgm:prSet>
      <dgm:spPr/>
    </dgm:pt>
    <dgm:pt modelId="{46BBD6BD-2E87-4A55-A322-A456E43EA905}" type="pres">
      <dgm:prSet presAssocID="{DCC7A049-057E-4B92-89C7-033ABDEB4F7D}" presName="rootConnector" presStyleLbl="node3" presStyleIdx="8" presStyleCnt="11"/>
      <dgm:spPr/>
    </dgm:pt>
    <dgm:pt modelId="{B11254A2-EE24-4820-A107-4E507A6B3E36}" type="pres">
      <dgm:prSet presAssocID="{DCC7A049-057E-4B92-89C7-033ABDEB4F7D}" presName="hierChild4" presStyleCnt="0"/>
      <dgm:spPr/>
    </dgm:pt>
    <dgm:pt modelId="{C5F5B49F-FA9A-4E3F-BC34-B11731BAC008}" type="pres">
      <dgm:prSet presAssocID="{DCC7A049-057E-4B92-89C7-033ABDEB4F7D}" presName="hierChild5" presStyleCnt="0"/>
      <dgm:spPr/>
    </dgm:pt>
    <dgm:pt modelId="{739F7C08-0936-4EB2-9402-382DFF5E46C5}" type="pres">
      <dgm:prSet presAssocID="{B56E8ADD-FFE2-4357-AF96-CB70092DA52C}" presName="Name37" presStyleLbl="parChTrans1D3" presStyleIdx="9" presStyleCnt="11"/>
      <dgm:spPr/>
    </dgm:pt>
    <dgm:pt modelId="{3CAC62AC-0354-4AE6-8252-48D71DF67930}" type="pres">
      <dgm:prSet presAssocID="{B84D2834-D8C3-4C8F-B005-8461E4EE9B16}" presName="hierRoot2" presStyleCnt="0">
        <dgm:presLayoutVars>
          <dgm:hierBranch val="init"/>
        </dgm:presLayoutVars>
      </dgm:prSet>
      <dgm:spPr/>
    </dgm:pt>
    <dgm:pt modelId="{4CEA91B6-7027-411C-B8E6-9A6053CD3671}" type="pres">
      <dgm:prSet presAssocID="{B84D2834-D8C3-4C8F-B005-8461E4EE9B16}" presName="rootComposite" presStyleCnt="0"/>
      <dgm:spPr/>
    </dgm:pt>
    <dgm:pt modelId="{DDFECDE1-4DE6-4286-B2D0-9DDD2DCA4FC5}" type="pres">
      <dgm:prSet presAssocID="{B84D2834-D8C3-4C8F-B005-8461E4EE9B16}" presName="rootText" presStyleLbl="node3" presStyleIdx="9" presStyleCnt="11">
        <dgm:presLayoutVars>
          <dgm:chPref val="3"/>
        </dgm:presLayoutVars>
      </dgm:prSet>
      <dgm:spPr/>
    </dgm:pt>
    <dgm:pt modelId="{66C92C00-EC65-4B4C-8B22-CB4AED117B58}" type="pres">
      <dgm:prSet presAssocID="{B84D2834-D8C3-4C8F-B005-8461E4EE9B16}" presName="rootConnector" presStyleLbl="node3" presStyleIdx="9" presStyleCnt="11"/>
      <dgm:spPr/>
    </dgm:pt>
    <dgm:pt modelId="{2C5D5813-FF68-41CD-B5E5-95ABE49E01EF}" type="pres">
      <dgm:prSet presAssocID="{B84D2834-D8C3-4C8F-B005-8461E4EE9B16}" presName="hierChild4" presStyleCnt="0"/>
      <dgm:spPr/>
    </dgm:pt>
    <dgm:pt modelId="{7B6C620F-FA96-4D38-A112-A2BA03917C74}" type="pres">
      <dgm:prSet presAssocID="{B84D2834-D8C3-4C8F-B005-8461E4EE9B16}" presName="hierChild5" presStyleCnt="0"/>
      <dgm:spPr/>
    </dgm:pt>
    <dgm:pt modelId="{05EBD89D-16C1-4915-8E27-7CD4664D19B8}" type="pres">
      <dgm:prSet presAssocID="{A0E87BE2-9763-47C2-A073-0D63D56F4D5B}" presName="Name37" presStyleLbl="parChTrans1D3" presStyleIdx="10" presStyleCnt="11"/>
      <dgm:spPr/>
    </dgm:pt>
    <dgm:pt modelId="{B00E5013-F08F-435A-8D7B-FA010505CB94}" type="pres">
      <dgm:prSet presAssocID="{928C7509-B2FD-486A-A6AF-6EBB8C4A88DA}" presName="hierRoot2" presStyleCnt="0">
        <dgm:presLayoutVars>
          <dgm:hierBranch val="init"/>
        </dgm:presLayoutVars>
      </dgm:prSet>
      <dgm:spPr/>
    </dgm:pt>
    <dgm:pt modelId="{56AAC9FA-DB09-48D4-BD53-26A0147684A8}" type="pres">
      <dgm:prSet presAssocID="{928C7509-B2FD-486A-A6AF-6EBB8C4A88DA}" presName="rootComposite" presStyleCnt="0"/>
      <dgm:spPr/>
    </dgm:pt>
    <dgm:pt modelId="{7293A983-5A1E-44A4-90C0-12A3B6DED8E9}" type="pres">
      <dgm:prSet presAssocID="{928C7509-B2FD-486A-A6AF-6EBB8C4A88DA}" presName="rootText" presStyleLbl="node3" presStyleIdx="10" presStyleCnt="11">
        <dgm:presLayoutVars>
          <dgm:chPref val="3"/>
        </dgm:presLayoutVars>
      </dgm:prSet>
      <dgm:spPr/>
    </dgm:pt>
    <dgm:pt modelId="{D529D660-9A3B-4F5C-8E55-B48F715C3705}" type="pres">
      <dgm:prSet presAssocID="{928C7509-B2FD-486A-A6AF-6EBB8C4A88DA}" presName="rootConnector" presStyleLbl="node3" presStyleIdx="10" presStyleCnt="11"/>
      <dgm:spPr/>
    </dgm:pt>
    <dgm:pt modelId="{2766AE21-1A17-4D2B-A4A3-8C2AD46352EC}" type="pres">
      <dgm:prSet presAssocID="{928C7509-B2FD-486A-A6AF-6EBB8C4A88DA}" presName="hierChild4" presStyleCnt="0"/>
      <dgm:spPr/>
    </dgm:pt>
    <dgm:pt modelId="{6566B1CF-D81A-4DC3-ACA2-05B42AD8A7E8}" type="pres">
      <dgm:prSet presAssocID="{928C7509-B2FD-486A-A6AF-6EBB8C4A88DA}" presName="hierChild5" presStyleCnt="0"/>
      <dgm:spPr/>
    </dgm:pt>
    <dgm:pt modelId="{BF5B8AD3-4FEE-41FD-B89C-4D82A7371DE5}" type="pres">
      <dgm:prSet presAssocID="{54C4F7BD-E306-445D-836B-0B90B360A764}" presName="hierChild5" presStyleCnt="0"/>
      <dgm:spPr/>
    </dgm:pt>
    <dgm:pt modelId="{57CF380C-F03C-4350-88A3-2FE0F1CDC787}" type="pres">
      <dgm:prSet presAssocID="{DFD18DCF-974A-483D-82EC-F20A65E01AE5}" presName="hierChild3" presStyleCnt="0"/>
      <dgm:spPr/>
    </dgm:pt>
  </dgm:ptLst>
  <dgm:cxnLst>
    <dgm:cxn modelId="{B3716F0B-CDBA-4304-BF6A-CE45E3C815A3}" type="presOf" srcId="{73C6B87F-3720-457B-99E2-2E012F733046}" destId="{D9A0AB44-EDDD-4AA7-ABAF-248AC51D1068}" srcOrd="1" destOrd="0" presId="urn:microsoft.com/office/officeart/2005/8/layout/orgChart1"/>
    <dgm:cxn modelId="{32354C0C-42AD-4696-B08B-E17D71E6A50F}" type="presOf" srcId="{DCC7A049-057E-4B92-89C7-033ABDEB4F7D}" destId="{46BBD6BD-2E87-4A55-A322-A456E43EA905}" srcOrd="1" destOrd="0" presId="urn:microsoft.com/office/officeart/2005/8/layout/orgChart1"/>
    <dgm:cxn modelId="{D6991A0E-1FF3-4075-A7DC-67946EC25067}" type="presOf" srcId="{B56E8ADD-FFE2-4357-AF96-CB70092DA52C}" destId="{739F7C08-0936-4EB2-9402-382DFF5E46C5}" srcOrd="0" destOrd="0" presId="urn:microsoft.com/office/officeart/2005/8/layout/orgChart1"/>
    <dgm:cxn modelId="{392A7D1B-18E2-45B5-A7A3-76A06F98C06A}" type="presOf" srcId="{82D90A64-5228-43E1-9286-7DEC2108B61E}" destId="{AB6F37A4-2A06-4BE5-8722-2CD3DDBFB5B3}" srcOrd="1" destOrd="0" presId="urn:microsoft.com/office/officeart/2005/8/layout/orgChart1"/>
    <dgm:cxn modelId="{0154A71F-46A8-4C9A-A790-D801B00D02F9}" srcId="{8A1CE857-55C3-49E2-8EC1-82F612DAC69A}" destId="{C3A4C2D6-9DC7-47C6-B626-AB9F75AAABFF}" srcOrd="0" destOrd="0" parTransId="{CB699B8A-51FC-4CAB-89D5-D54437E104A8}" sibTransId="{ADA2CA0E-ABA4-4D1A-8BD2-1FE673243FB6}"/>
    <dgm:cxn modelId="{45620D23-5541-4EFD-90B4-B98BB2176D43}" type="presOf" srcId="{DFD18DCF-974A-483D-82EC-F20A65E01AE5}" destId="{FA64A61B-861A-4F43-BEC5-D6725A50CC62}" srcOrd="1" destOrd="0" presId="urn:microsoft.com/office/officeart/2005/8/layout/orgChart1"/>
    <dgm:cxn modelId="{B4263B29-FAAF-4C81-96FA-7DD23E8DC70D}" type="presOf" srcId="{DFD18DCF-974A-483D-82EC-F20A65E01AE5}" destId="{5B575EF9-9EB2-4DFD-AD1E-15C0B9F6ABA6}" srcOrd="0" destOrd="0" presId="urn:microsoft.com/office/officeart/2005/8/layout/orgChart1"/>
    <dgm:cxn modelId="{A506992B-72DE-4434-A718-9D21DE492E65}" srcId="{5C22CA57-CC5F-4A23-B20F-52E064063A57}" destId="{7825436E-7FC2-4616-ADFC-EE4168A45254}" srcOrd="2" destOrd="0" parTransId="{53145C01-5E3E-45EC-9DCF-74601E6D852B}" sibTransId="{00D83893-3137-40E1-8254-6F4353BCE07E}"/>
    <dgm:cxn modelId="{8B5F212C-6638-4A17-AADB-CB205D046D7F}" type="presOf" srcId="{C3A4C2D6-9DC7-47C6-B626-AB9F75AAABFF}" destId="{E4EC9F15-ACD7-4E9A-880E-B56B081DB5DB}" srcOrd="0" destOrd="0" presId="urn:microsoft.com/office/officeart/2005/8/layout/orgChart1"/>
    <dgm:cxn modelId="{05245332-ED21-442F-B696-F7B2B776787D}" type="presOf" srcId="{1FA84AF8-3772-4810-B99B-5CA986355A73}" destId="{9001D289-F70D-43F0-952E-7524DF102245}" srcOrd="0" destOrd="0" presId="urn:microsoft.com/office/officeart/2005/8/layout/orgChart1"/>
    <dgm:cxn modelId="{027F7532-2008-4238-8BA3-CDB7DE4097F0}" srcId="{DFD18DCF-974A-483D-82EC-F20A65E01AE5}" destId="{1FA84AF8-3772-4810-B99B-5CA986355A73}" srcOrd="2" destOrd="0" parTransId="{F37AAA67-58BC-4B5D-AD66-0DB2FDBF5A0F}" sibTransId="{082A8EA0-275D-4196-B614-F0A6D7C5D2FC}"/>
    <dgm:cxn modelId="{8FF1EA34-F034-4BE8-8D60-CED058086EF4}" type="presOf" srcId="{B84D2834-D8C3-4C8F-B005-8461E4EE9B16}" destId="{DDFECDE1-4DE6-4286-B2D0-9DDD2DCA4FC5}" srcOrd="0" destOrd="0" presId="urn:microsoft.com/office/officeart/2005/8/layout/orgChart1"/>
    <dgm:cxn modelId="{25BCC93A-2150-4B4E-A368-D24A4AA7C92E}" srcId="{5C22CA57-CC5F-4A23-B20F-52E064063A57}" destId="{73C6B87F-3720-457B-99E2-2E012F733046}" srcOrd="0" destOrd="0" parTransId="{055BDE58-5126-444F-A43E-11BBAD472E43}" sibTransId="{823EE68A-C845-427C-9DCF-0448BD3D83B6}"/>
    <dgm:cxn modelId="{A04D263D-8443-4EE8-9B67-932A9E7A7B4C}" type="presOf" srcId="{EB3FD857-740D-4DA6-B464-4520F3FB519F}" destId="{3220CA86-A8C9-406F-A003-399649AC15E0}" srcOrd="0" destOrd="0" presId="urn:microsoft.com/office/officeart/2005/8/layout/orgChart1"/>
    <dgm:cxn modelId="{3846CC3F-A31C-4730-A83A-BB70A78CF983}" srcId="{54C4F7BD-E306-445D-836B-0B90B360A764}" destId="{B84D2834-D8C3-4C8F-B005-8461E4EE9B16}" srcOrd="1" destOrd="0" parTransId="{B56E8ADD-FFE2-4357-AF96-CB70092DA52C}" sibTransId="{BCE9AFA6-D3F5-41E8-BA55-E785887730FE}"/>
    <dgm:cxn modelId="{2164335B-6848-45AE-ABFB-DD497C98D3CB}" srcId="{54C4F7BD-E306-445D-836B-0B90B360A764}" destId="{DCC7A049-057E-4B92-89C7-033ABDEB4F7D}" srcOrd="0" destOrd="0" parTransId="{B072C57C-34F7-4A5D-98F6-BB3B88FAB770}" sibTransId="{29101382-8EA4-4309-9372-48A4353BAFC3}"/>
    <dgm:cxn modelId="{6001EF41-96B5-4C3B-AF48-19CB46A033CF}" type="presOf" srcId="{69518B34-3D6A-4528-9935-4772FB03716F}" destId="{E0B486DE-216B-4450-9B11-EE3824E08A1D}" srcOrd="0" destOrd="0" presId="urn:microsoft.com/office/officeart/2005/8/layout/orgChart1"/>
    <dgm:cxn modelId="{7DF62866-F961-4C72-B012-DAB695D5FA3E}" type="presOf" srcId="{F37AAA67-58BC-4B5D-AD66-0DB2FDBF5A0F}" destId="{1AD78D00-DD86-420B-B766-CE6C504D869E}" srcOrd="0" destOrd="0" presId="urn:microsoft.com/office/officeart/2005/8/layout/orgChart1"/>
    <dgm:cxn modelId="{5CF34866-385B-4063-AF29-6BEA7413F9DC}" srcId="{DFD18DCF-974A-483D-82EC-F20A65E01AE5}" destId="{8A1CE857-55C3-49E2-8EC1-82F612DAC69A}" srcOrd="0" destOrd="0" parTransId="{32877FE9-66D4-406D-9EE0-5AAF68286CFF}" sibTransId="{FECDC755-22B9-4045-AF0C-9F7F0A8B9FF8}"/>
    <dgm:cxn modelId="{5922A266-5EB3-4C62-A41B-9BA491FA9C16}" type="presOf" srcId="{8A1CE857-55C3-49E2-8EC1-82F612DAC69A}" destId="{010FA6EC-101A-4995-A201-2CE623CD4C7F}" srcOrd="0" destOrd="0" presId="urn:microsoft.com/office/officeart/2005/8/layout/orgChart1"/>
    <dgm:cxn modelId="{B2122868-B62F-4E74-AF05-F12F9589C2C0}" type="presOf" srcId="{B84D2834-D8C3-4C8F-B005-8461E4EE9B16}" destId="{66C92C00-EC65-4B4C-8B22-CB4AED117B58}" srcOrd="1" destOrd="0" presId="urn:microsoft.com/office/officeart/2005/8/layout/orgChart1"/>
    <dgm:cxn modelId="{D90A9F6A-585D-49B9-A5AE-376EE7ED684F}" type="presOf" srcId="{6D7E435C-5D4E-4854-8020-E13CBA424891}" destId="{14871266-5F09-42EE-93D8-150A42A6F28A}" srcOrd="0" destOrd="0" presId="urn:microsoft.com/office/officeart/2005/8/layout/orgChart1"/>
    <dgm:cxn modelId="{441D9A50-2D62-4524-A48E-CFF8383E94C9}" type="presOf" srcId="{CB699B8A-51FC-4CAB-89D5-D54437E104A8}" destId="{9A347798-D29E-4BDF-B619-A160F6329ADE}" srcOrd="0" destOrd="0" presId="urn:microsoft.com/office/officeart/2005/8/layout/orgChart1"/>
    <dgm:cxn modelId="{2282DD54-A11D-4CB1-9929-FF4C6D5C8A32}" srcId="{DFD18DCF-974A-483D-82EC-F20A65E01AE5}" destId="{54C4F7BD-E306-445D-836B-0B90B360A764}" srcOrd="3" destOrd="0" parTransId="{2214AD60-F757-4FFF-A10A-6FCC0EF35D2B}" sibTransId="{3DB7E6A2-25F3-427D-A6C2-EE697398B546}"/>
    <dgm:cxn modelId="{E17DDD56-D7BD-4E5C-A347-CBB0572ABC19}" type="presOf" srcId="{54C4F7BD-E306-445D-836B-0B90B360A764}" destId="{ABA0955C-7297-4203-8619-EFC424054513}" srcOrd="0" destOrd="0" presId="urn:microsoft.com/office/officeart/2005/8/layout/orgChart1"/>
    <dgm:cxn modelId="{E3D02377-E435-46AB-A72E-2A8FFEC336C9}" type="presOf" srcId="{6D7E435C-5D4E-4854-8020-E13CBA424891}" destId="{50FAA07D-8AB5-46C1-BDA5-4D963AF185B3}" srcOrd="1" destOrd="0" presId="urn:microsoft.com/office/officeart/2005/8/layout/orgChart1"/>
    <dgm:cxn modelId="{A8B0727A-FFC2-4304-B173-C7D3876160EF}" type="presOf" srcId="{6EA6B594-48EE-4CED-A011-29B60A90175F}" destId="{DCA6242C-1017-47CD-A04E-7DA12D4BE69B}" srcOrd="0" destOrd="0" presId="urn:microsoft.com/office/officeart/2005/8/layout/orgChart1"/>
    <dgm:cxn modelId="{C100A483-B9A4-49C8-84E1-3AB0F656D8B2}" type="presOf" srcId="{54C4F7BD-E306-445D-836B-0B90B360A764}" destId="{B38F72A7-B022-4FB5-A191-FE5A8FC94DF9}" srcOrd="1" destOrd="0" presId="urn:microsoft.com/office/officeart/2005/8/layout/orgChart1"/>
    <dgm:cxn modelId="{4537A585-C968-4834-A9CE-524A1D7367D0}" type="presOf" srcId="{DCC7A049-057E-4B92-89C7-033ABDEB4F7D}" destId="{C580F7E4-6647-4A2D-A788-3141F02F4128}" srcOrd="0" destOrd="0" presId="urn:microsoft.com/office/officeart/2005/8/layout/orgChart1"/>
    <dgm:cxn modelId="{59BEF088-9B0E-4329-8524-8870C0BBCBCB}" type="presOf" srcId="{055BDE58-5126-444F-A43E-11BBAD472E43}" destId="{FFA67BBA-D5E1-4C99-A85A-520632F1D722}" srcOrd="0" destOrd="0" presId="urn:microsoft.com/office/officeart/2005/8/layout/orgChart1"/>
    <dgm:cxn modelId="{D3E1D38B-7C68-4A6F-9499-6E235491F815}" type="presOf" srcId="{7B07AAB8-E591-4F93-88D7-7FE904D6E4DB}" destId="{FA569CC6-7695-4BC7-A468-51C2D2475F0E}" srcOrd="1" destOrd="0" presId="urn:microsoft.com/office/officeart/2005/8/layout/orgChart1"/>
    <dgm:cxn modelId="{ECE8098C-1D5C-458C-BF6F-FEB1D5449CE2}" type="presOf" srcId="{7825436E-7FC2-4616-ADFC-EE4168A45254}" destId="{37D9F421-BD76-4B0A-8D1E-FF2A69F3D07C}" srcOrd="0" destOrd="0" presId="urn:microsoft.com/office/officeart/2005/8/layout/orgChart1"/>
    <dgm:cxn modelId="{818E988E-0C5D-465E-AB13-B0AF60A13F33}" srcId="{1FA84AF8-3772-4810-B99B-5CA986355A73}" destId="{6D7E435C-5D4E-4854-8020-E13CBA424891}" srcOrd="0" destOrd="0" parTransId="{4CD13928-7525-471C-BD6E-D4254975B82D}" sibTransId="{CC36F6F4-F03E-4619-B887-829C8B39D8F2}"/>
    <dgm:cxn modelId="{F3870695-121F-4068-9101-D68D144ED4AC}" srcId="{8A1CE857-55C3-49E2-8EC1-82F612DAC69A}" destId="{52A17DC4-CAF3-4E09-A872-A70FCCF94A2D}" srcOrd="1" destOrd="0" parTransId="{EB3FD857-740D-4DA6-B464-4520F3FB519F}" sibTransId="{A6DF4E61-403D-49DD-87B5-32949EE00C12}"/>
    <dgm:cxn modelId="{02AA3595-EFC3-4F32-B231-8126155FDE80}" type="presOf" srcId="{928C7509-B2FD-486A-A6AF-6EBB8C4A88DA}" destId="{7293A983-5A1E-44A4-90C0-12A3B6DED8E9}" srcOrd="0" destOrd="0" presId="urn:microsoft.com/office/officeart/2005/8/layout/orgChart1"/>
    <dgm:cxn modelId="{B9AC2397-80C0-4509-AC00-48F4CEE5A93C}" srcId="{DFD18DCF-974A-483D-82EC-F20A65E01AE5}" destId="{5C22CA57-CC5F-4A23-B20F-52E064063A57}" srcOrd="1" destOrd="0" parTransId="{6EA6B594-48EE-4CED-A011-29B60A90175F}" sibTransId="{8E6E0F0B-90AF-449F-A6DC-B7019F88F00F}"/>
    <dgm:cxn modelId="{AACEF59D-969E-4EA1-8CA6-F4D1E333FC4B}" type="presOf" srcId="{53145C01-5E3E-45EC-9DCF-74601E6D852B}" destId="{8DE25639-5610-484A-8BC6-393AABCF988D}" srcOrd="0" destOrd="0" presId="urn:microsoft.com/office/officeart/2005/8/layout/orgChart1"/>
    <dgm:cxn modelId="{9F48699F-0684-479C-9609-CA5D97ED7544}" srcId="{5C22CA57-CC5F-4A23-B20F-52E064063A57}" destId="{0DF47C08-18B4-4395-B341-93532F3624C0}" srcOrd="1" destOrd="0" parTransId="{25B27673-A72B-4FD4-A202-E9CEE8B16D89}" sibTransId="{821E7C39-B61C-48C0-BFA5-CE3F26B94BA6}"/>
    <dgm:cxn modelId="{767825AD-FBBD-4993-9AB2-1E6BBE3A8C6D}" type="presOf" srcId="{8A1CE857-55C3-49E2-8EC1-82F612DAC69A}" destId="{839D02B8-8767-4FAE-8533-32ED24294BF2}" srcOrd="1" destOrd="0" presId="urn:microsoft.com/office/officeart/2005/8/layout/orgChart1"/>
    <dgm:cxn modelId="{147F70B0-6783-45DF-BE3B-50A794C141BE}" srcId="{69518B34-3D6A-4528-9935-4772FB03716F}" destId="{DFD18DCF-974A-483D-82EC-F20A65E01AE5}" srcOrd="0" destOrd="0" parTransId="{6579648A-CAF9-468B-8D76-0A95C7348977}" sibTransId="{4CABA12D-3D20-469F-80D7-C8D0C82619BD}"/>
    <dgm:cxn modelId="{BE7165B2-D354-4EB5-8172-98BD7B4B68DC}" srcId="{54C4F7BD-E306-445D-836B-0B90B360A764}" destId="{928C7509-B2FD-486A-A6AF-6EBB8C4A88DA}" srcOrd="2" destOrd="0" parTransId="{A0E87BE2-9763-47C2-A073-0D63D56F4D5B}" sibTransId="{022B3D95-A225-4C06-B7C9-AF75F6CBDB84}"/>
    <dgm:cxn modelId="{3A34EAB6-BD67-473B-913D-4183C43F8470}" type="presOf" srcId="{7825436E-7FC2-4616-ADFC-EE4168A45254}" destId="{DA14A923-C1C8-45D7-866D-EEDD5DE0D4AA}" srcOrd="1" destOrd="0" presId="urn:microsoft.com/office/officeart/2005/8/layout/orgChart1"/>
    <dgm:cxn modelId="{F0C824B8-0C1A-4D63-8CB3-AB686FAE479B}" type="presOf" srcId="{98733815-02C2-445D-96D8-1373220389E2}" destId="{64FCCA89-BAEB-462F-B69B-B8FABE0BB51B}" srcOrd="0" destOrd="0" presId="urn:microsoft.com/office/officeart/2005/8/layout/orgChart1"/>
    <dgm:cxn modelId="{D15598BC-BB22-431B-A138-FFD2E6282B8B}" type="presOf" srcId="{32877FE9-66D4-406D-9EE0-5AAF68286CFF}" destId="{3317C031-2BA1-4190-A2CF-2AE77E3A9D8B}" srcOrd="0" destOrd="0" presId="urn:microsoft.com/office/officeart/2005/8/layout/orgChart1"/>
    <dgm:cxn modelId="{32C0F9BD-68A7-419C-BE38-1A33934535B8}" type="presOf" srcId="{12AE16E4-BD3A-4168-9570-3062DC02A13B}" destId="{7519B209-9DDE-414C-8AC1-B91055E81D76}" srcOrd="0" destOrd="0" presId="urn:microsoft.com/office/officeart/2005/8/layout/orgChart1"/>
    <dgm:cxn modelId="{D3DA18BE-60BA-42CE-B064-93C6C8593436}" type="presOf" srcId="{C3A4C2D6-9DC7-47C6-B626-AB9F75AAABFF}" destId="{430F61FE-04F7-4D07-8D55-FC33FE413CEF}" srcOrd="1" destOrd="0" presId="urn:microsoft.com/office/officeart/2005/8/layout/orgChart1"/>
    <dgm:cxn modelId="{FB1733BE-D88E-4CE2-8A74-CD3BE77FC668}" type="presOf" srcId="{B072C57C-34F7-4A5D-98F6-BB3B88FAB770}" destId="{B8280639-93D2-4562-B183-55FAC36F1A5C}" srcOrd="0" destOrd="0" presId="urn:microsoft.com/office/officeart/2005/8/layout/orgChart1"/>
    <dgm:cxn modelId="{F3ACC0C3-F66F-4C8F-9EED-4C841A5D4BF7}" type="presOf" srcId="{1FA84AF8-3772-4810-B99B-5CA986355A73}" destId="{A64298CF-1BA9-488A-9122-FAC75649AB96}" srcOrd="1" destOrd="0" presId="urn:microsoft.com/office/officeart/2005/8/layout/orgChart1"/>
    <dgm:cxn modelId="{52EA14C4-B14E-4870-A904-57987DDAEB48}" type="presOf" srcId="{0DF47C08-18B4-4395-B341-93532F3624C0}" destId="{7C6EA7AC-7BA3-4E48-9E08-D78AF6B0A6FB}" srcOrd="1" destOrd="0" presId="urn:microsoft.com/office/officeart/2005/8/layout/orgChart1"/>
    <dgm:cxn modelId="{379E48C4-A3B9-4F02-BA94-A68D97163F32}" type="presOf" srcId="{52A17DC4-CAF3-4E09-A872-A70FCCF94A2D}" destId="{BF1D6F9C-A34C-4363-A540-F97311ECEEA0}" srcOrd="1" destOrd="0" presId="urn:microsoft.com/office/officeart/2005/8/layout/orgChart1"/>
    <dgm:cxn modelId="{88329CC4-DCD1-48CB-A39D-E0DD2313579E}" type="presOf" srcId="{5C22CA57-CC5F-4A23-B20F-52E064063A57}" destId="{1B7AA8C3-FEE8-4FE9-80A0-3609F2E11333}" srcOrd="1" destOrd="0" presId="urn:microsoft.com/office/officeart/2005/8/layout/orgChart1"/>
    <dgm:cxn modelId="{8AC0F6C4-AD81-415B-85DE-609355ED2C82}" type="presOf" srcId="{A0E87BE2-9763-47C2-A073-0D63D56F4D5B}" destId="{05EBD89D-16C1-4915-8E27-7CD4664D19B8}" srcOrd="0" destOrd="0" presId="urn:microsoft.com/office/officeart/2005/8/layout/orgChart1"/>
    <dgm:cxn modelId="{E82490D1-FF28-47F1-A905-B22D4CF1EC79}" type="presOf" srcId="{82D90A64-5228-43E1-9286-7DEC2108B61E}" destId="{A5AB62A4-09E0-4586-BFD5-05C6105750B3}" srcOrd="0" destOrd="0" presId="urn:microsoft.com/office/officeart/2005/8/layout/orgChart1"/>
    <dgm:cxn modelId="{2D53A8D1-BD4B-4E02-A898-5E0A8F430886}" type="presOf" srcId="{5C22CA57-CC5F-4A23-B20F-52E064063A57}" destId="{78C24CF2-43D1-4098-B4C6-C4B47ECB4BF2}" srcOrd="0" destOrd="0" presId="urn:microsoft.com/office/officeart/2005/8/layout/orgChart1"/>
    <dgm:cxn modelId="{5383B2D6-E17C-481D-A398-3F46978BFB54}" type="presOf" srcId="{2214AD60-F757-4FFF-A10A-6FCC0EF35D2B}" destId="{4F4FA900-1FEB-48B7-952A-27C7FF54EB12}" srcOrd="0" destOrd="0" presId="urn:microsoft.com/office/officeart/2005/8/layout/orgChart1"/>
    <dgm:cxn modelId="{2824A0DB-D1CE-4C45-89EE-E77E40D4C0AB}" type="presOf" srcId="{52A17DC4-CAF3-4E09-A872-A70FCCF94A2D}" destId="{F3634E6D-2A91-4983-BAD0-F6D8CD966073}" srcOrd="0" destOrd="0" presId="urn:microsoft.com/office/officeart/2005/8/layout/orgChart1"/>
    <dgm:cxn modelId="{2765A6DF-41AA-4DD2-9A71-4B6AF3E5173A}" type="presOf" srcId="{0DF47C08-18B4-4395-B341-93532F3624C0}" destId="{572D626D-A9E5-4CD6-8FFC-63AF2E1B5794}" srcOrd="0" destOrd="0" presId="urn:microsoft.com/office/officeart/2005/8/layout/orgChart1"/>
    <dgm:cxn modelId="{54C6DBE3-73EE-433E-B5D5-64E04332AACE}" type="presOf" srcId="{73C6B87F-3720-457B-99E2-2E012F733046}" destId="{9A28C576-F7B5-4E30-B2EF-D28160D290CC}" srcOrd="0" destOrd="0" presId="urn:microsoft.com/office/officeart/2005/8/layout/orgChart1"/>
    <dgm:cxn modelId="{59653AED-D6F3-407E-A200-461CDC1BB502}" type="presOf" srcId="{4CD13928-7525-471C-BD6E-D4254975B82D}" destId="{E9B28EDD-C215-4E49-98BA-407793D2E7D1}" srcOrd="0" destOrd="0" presId="urn:microsoft.com/office/officeart/2005/8/layout/orgChart1"/>
    <dgm:cxn modelId="{81E93AF1-8806-4B4E-BF9C-D69DC18DB346}" type="presOf" srcId="{928C7509-B2FD-486A-A6AF-6EBB8C4A88DA}" destId="{D529D660-9A3B-4F5C-8E55-B48F715C3705}" srcOrd="1" destOrd="0" presId="urn:microsoft.com/office/officeart/2005/8/layout/orgChart1"/>
    <dgm:cxn modelId="{8440B4F1-3E17-4AD1-BCBB-85E8BB83039D}" type="presOf" srcId="{25B27673-A72B-4FD4-A202-E9CEE8B16D89}" destId="{467B5BCB-1461-4803-8FC2-FE8F8A57DC75}" srcOrd="0" destOrd="0" presId="urn:microsoft.com/office/officeart/2005/8/layout/orgChart1"/>
    <dgm:cxn modelId="{74691AF7-A7BC-4CF0-A5BA-6630865D39C9}" srcId="{1FA84AF8-3772-4810-B99B-5CA986355A73}" destId="{7B07AAB8-E591-4F93-88D7-7FE904D6E4DB}" srcOrd="1" destOrd="0" parTransId="{12AE16E4-BD3A-4168-9570-3062DC02A13B}" sibTransId="{AB8BBF85-56FC-4249-8654-AF90425049D5}"/>
    <dgm:cxn modelId="{36C06DF7-3764-44FD-8788-FE01BCB103E5}" type="presOf" srcId="{7B07AAB8-E591-4F93-88D7-7FE904D6E4DB}" destId="{49C280ED-ABAC-439A-B623-0119377133CC}" srcOrd="0" destOrd="0" presId="urn:microsoft.com/office/officeart/2005/8/layout/orgChart1"/>
    <dgm:cxn modelId="{FFDA49FB-3313-46E2-BD70-6FCAD82D46DB}" srcId="{8A1CE857-55C3-49E2-8EC1-82F612DAC69A}" destId="{82D90A64-5228-43E1-9286-7DEC2108B61E}" srcOrd="2" destOrd="0" parTransId="{98733815-02C2-445D-96D8-1373220389E2}" sibTransId="{003AD8CC-236F-445B-8657-D7BAC335E322}"/>
    <dgm:cxn modelId="{AEFF5F4F-9C30-46DE-A5E8-66DD5DB83997}" type="presParOf" srcId="{E0B486DE-216B-4450-9B11-EE3824E08A1D}" destId="{69E3B68E-C8E1-475D-BE64-DA99F8655B5A}" srcOrd="0" destOrd="0" presId="urn:microsoft.com/office/officeart/2005/8/layout/orgChart1"/>
    <dgm:cxn modelId="{591B348A-F0F1-4816-B08F-D1238F168AC8}" type="presParOf" srcId="{69E3B68E-C8E1-475D-BE64-DA99F8655B5A}" destId="{0D4BF787-D97E-4A72-BC14-7135B6CB5C0C}" srcOrd="0" destOrd="0" presId="urn:microsoft.com/office/officeart/2005/8/layout/orgChart1"/>
    <dgm:cxn modelId="{817CA8C7-9E77-4431-8049-685F0A958974}" type="presParOf" srcId="{0D4BF787-D97E-4A72-BC14-7135B6CB5C0C}" destId="{5B575EF9-9EB2-4DFD-AD1E-15C0B9F6ABA6}" srcOrd="0" destOrd="0" presId="urn:microsoft.com/office/officeart/2005/8/layout/orgChart1"/>
    <dgm:cxn modelId="{439066A8-5A7C-4803-B10B-8471ECA84B8C}" type="presParOf" srcId="{0D4BF787-D97E-4A72-BC14-7135B6CB5C0C}" destId="{FA64A61B-861A-4F43-BEC5-D6725A50CC62}" srcOrd="1" destOrd="0" presId="urn:microsoft.com/office/officeart/2005/8/layout/orgChart1"/>
    <dgm:cxn modelId="{A72FD69F-1E60-4EAF-81B7-02F9C3F38562}" type="presParOf" srcId="{69E3B68E-C8E1-475D-BE64-DA99F8655B5A}" destId="{A71E0E89-E840-4094-8D81-5E272F51A479}" srcOrd="1" destOrd="0" presId="urn:microsoft.com/office/officeart/2005/8/layout/orgChart1"/>
    <dgm:cxn modelId="{C3AFF5DD-822A-419A-A28E-7BBDD3AF75F8}" type="presParOf" srcId="{A71E0E89-E840-4094-8D81-5E272F51A479}" destId="{3317C031-2BA1-4190-A2CF-2AE77E3A9D8B}" srcOrd="0" destOrd="0" presId="urn:microsoft.com/office/officeart/2005/8/layout/orgChart1"/>
    <dgm:cxn modelId="{85767B3D-78E4-4689-B1CD-EF547DB85C3A}" type="presParOf" srcId="{A71E0E89-E840-4094-8D81-5E272F51A479}" destId="{4A98CD1E-C101-494F-937E-6ECA5D5E78A7}" srcOrd="1" destOrd="0" presId="urn:microsoft.com/office/officeart/2005/8/layout/orgChart1"/>
    <dgm:cxn modelId="{2D990A42-E30A-4B4C-9FCD-0688D7738E74}" type="presParOf" srcId="{4A98CD1E-C101-494F-937E-6ECA5D5E78A7}" destId="{6552D2DF-099D-45C9-AC0C-78E91C4C34D2}" srcOrd="0" destOrd="0" presId="urn:microsoft.com/office/officeart/2005/8/layout/orgChart1"/>
    <dgm:cxn modelId="{A566CA07-0B0E-4ACE-92DA-1DB55C190136}" type="presParOf" srcId="{6552D2DF-099D-45C9-AC0C-78E91C4C34D2}" destId="{010FA6EC-101A-4995-A201-2CE623CD4C7F}" srcOrd="0" destOrd="0" presId="urn:microsoft.com/office/officeart/2005/8/layout/orgChart1"/>
    <dgm:cxn modelId="{E1E956D9-294C-4D42-97D0-1D61D28E3045}" type="presParOf" srcId="{6552D2DF-099D-45C9-AC0C-78E91C4C34D2}" destId="{839D02B8-8767-4FAE-8533-32ED24294BF2}" srcOrd="1" destOrd="0" presId="urn:microsoft.com/office/officeart/2005/8/layout/orgChart1"/>
    <dgm:cxn modelId="{8D2E2D3E-3411-41F0-87BA-A26B227DA326}" type="presParOf" srcId="{4A98CD1E-C101-494F-937E-6ECA5D5E78A7}" destId="{8CFB8B4B-5E11-4C80-B2D9-D27DF6E79CB9}" srcOrd="1" destOrd="0" presId="urn:microsoft.com/office/officeart/2005/8/layout/orgChart1"/>
    <dgm:cxn modelId="{C1CD7C5E-9748-437B-9807-4A0586D2982E}" type="presParOf" srcId="{8CFB8B4B-5E11-4C80-B2D9-D27DF6E79CB9}" destId="{9A347798-D29E-4BDF-B619-A160F6329ADE}" srcOrd="0" destOrd="0" presId="urn:microsoft.com/office/officeart/2005/8/layout/orgChart1"/>
    <dgm:cxn modelId="{C625E4D5-B192-4706-88FF-4207C17C242A}" type="presParOf" srcId="{8CFB8B4B-5E11-4C80-B2D9-D27DF6E79CB9}" destId="{21A108BB-5EF3-4ECA-9603-9D454F41A8C5}" srcOrd="1" destOrd="0" presId="urn:microsoft.com/office/officeart/2005/8/layout/orgChart1"/>
    <dgm:cxn modelId="{7DDE3AFF-1504-4359-90A1-0084628C8ACC}" type="presParOf" srcId="{21A108BB-5EF3-4ECA-9603-9D454F41A8C5}" destId="{373D61FB-3632-4A89-A443-3BD715EE4C39}" srcOrd="0" destOrd="0" presId="urn:microsoft.com/office/officeart/2005/8/layout/orgChart1"/>
    <dgm:cxn modelId="{8C37DF65-F576-46BA-9418-23EDF9C7770E}" type="presParOf" srcId="{373D61FB-3632-4A89-A443-3BD715EE4C39}" destId="{E4EC9F15-ACD7-4E9A-880E-B56B081DB5DB}" srcOrd="0" destOrd="0" presId="urn:microsoft.com/office/officeart/2005/8/layout/orgChart1"/>
    <dgm:cxn modelId="{B138D6EA-A760-41EC-92AE-0826C01E2CDC}" type="presParOf" srcId="{373D61FB-3632-4A89-A443-3BD715EE4C39}" destId="{430F61FE-04F7-4D07-8D55-FC33FE413CEF}" srcOrd="1" destOrd="0" presId="urn:microsoft.com/office/officeart/2005/8/layout/orgChart1"/>
    <dgm:cxn modelId="{1DF3B17D-D5D6-4BB2-AEF1-E90F1DF71B24}" type="presParOf" srcId="{21A108BB-5EF3-4ECA-9603-9D454F41A8C5}" destId="{1582B224-5ED2-419C-A0F4-042D7FF626B7}" srcOrd="1" destOrd="0" presId="urn:microsoft.com/office/officeart/2005/8/layout/orgChart1"/>
    <dgm:cxn modelId="{28E49D35-5B0C-4A89-8DB2-5A53E60C3396}" type="presParOf" srcId="{21A108BB-5EF3-4ECA-9603-9D454F41A8C5}" destId="{118BF54A-AEAA-488C-979D-F6C9293436B7}" srcOrd="2" destOrd="0" presId="urn:microsoft.com/office/officeart/2005/8/layout/orgChart1"/>
    <dgm:cxn modelId="{0A107B9C-AF4C-4522-A645-5E374A1EBA47}" type="presParOf" srcId="{8CFB8B4B-5E11-4C80-B2D9-D27DF6E79CB9}" destId="{3220CA86-A8C9-406F-A003-399649AC15E0}" srcOrd="2" destOrd="0" presId="urn:microsoft.com/office/officeart/2005/8/layout/orgChart1"/>
    <dgm:cxn modelId="{DF29F734-910C-49BF-A46F-2FC6B6B92E45}" type="presParOf" srcId="{8CFB8B4B-5E11-4C80-B2D9-D27DF6E79CB9}" destId="{62FD5ADA-C137-4E85-8B6F-08F34FAB3C0A}" srcOrd="3" destOrd="0" presId="urn:microsoft.com/office/officeart/2005/8/layout/orgChart1"/>
    <dgm:cxn modelId="{FFC2A74D-0990-4D46-8C88-CAD710E76B1B}" type="presParOf" srcId="{62FD5ADA-C137-4E85-8B6F-08F34FAB3C0A}" destId="{8BB9E393-3B40-4185-8EBE-B5A4A65245B0}" srcOrd="0" destOrd="0" presId="urn:microsoft.com/office/officeart/2005/8/layout/orgChart1"/>
    <dgm:cxn modelId="{27BD7DEF-4DCE-4D44-A7BD-1E3E3FF012CE}" type="presParOf" srcId="{8BB9E393-3B40-4185-8EBE-B5A4A65245B0}" destId="{F3634E6D-2A91-4983-BAD0-F6D8CD966073}" srcOrd="0" destOrd="0" presId="urn:microsoft.com/office/officeart/2005/8/layout/orgChart1"/>
    <dgm:cxn modelId="{6959780F-4699-4528-A627-56FFD03D4BA3}" type="presParOf" srcId="{8BB9E393-3B40-4185-8EBE-B5A4A65245B0}" destId="{BF1D6F9C-A34C-4363-A540-F97311ECEEA0}" srcOrd="1" destOrd="0" presId="urn:microsoft.com/office/officeart/2005/8/layout/orgChart1"/>
    <dgm:cxn modelId="{2E4317BA-C003-484B-B07D-3FD56D3D070E}" type="presParOf" srcId="{62FD5ADA-C137-4E85-8B6F-08F34FAB3C0A}" destId="{73635ED8-5FFD-4E1A-B90E-F134338DFFBC}" srcOrd="1" destOrd="0" presId="urn:microsoft.com/office/officeart/2005/8/layout/orgChart1"/>
    <dgm:cxn modelId="{ED231D80-E4D2-473C-A095-3D5AF6F61573}" type="presParOf" srcId="{62FD5ADA-C137-4E85-8B6F-08F34FAB3C0A}" destId="{65224C2D-CE3C-4EA6-92AD-AB12A3B10708}" srcOrd="2" destOrd="0" presId="urn:microsoft.com/office/officeart/2005/8/layout/orgChart1"/>
    <dgm:cxn modelId="{A1F37A0C-3124-412A-A04C-EF9B74413BB7}" type="presParOf" srcId="{8CFB8B4B-5E11-4C80-B2D9-D27DF6E79CB9}" destId="{64FCCA89-BAEB-462F-B69B-B8FABE0BB51B}" srcOrd="4" destOrd="0" presId="urn:microsoft.com/office/officeart/2005/8/layout/orgChart1"/>
    <dgm:cxn modelId="{22DA9436-8B22-477C-ABB4-8DABAD4009EF}" type="presParOf" srcId="{8CFB8B4B-5E11-4C80-B2D9-D27DF6E79CB9}" destId="{611DC8CB-96DF-48C4-B2C3-424043858A34}" srcOrd="5" destOrd="0" presId="urn:microsoft.com/office/officeart/2005/8/layout/orgChart1"/>
    <dgm:cxn modelId="{68B86D57-D900-4F1D-BAFD-5438730F9DAF}" type="presParOf" srcId="{611DC8CB-96DF-48C4-B2C3-424043858A34}" destId="{B992E15F-4E14-41C0-880E-E515FA30B2BD}" srcOrd="0" destOrd="0" presId="urn:microsoft.com/office/officeart/2005/8/layout/orgChart1"/>
    <dgm:cxn modelId="{E4B71AE2-7AF5-4352-9EA2-77E53528CCEA}" type="presParOf" srcId="{B992E15F-4E14-41C0-880E-E515FA30B2BD}" destId="{A5AB62A4-09E0-4586-BFD5-05C6105750B3}" srcOrd="0" destOrd="0" presId="urn:microsoft.com/office/officeart/2005/8/layout/orgChart1"/>
    <dgm:cxn modelId="{A417E8C2-6A28-4D8C-97EE-F68B902B0A92}" type="presParOf" srcId="{B992E15F-4E14-41C0-880E-E515FA30B2BD}" destId="{AB6F37A4-2A06-4BE5-8722-2CD3DDBFB5B3}" srcOrd="1" destOrd="0" presId="urn:microsoft.com/office/officeart/2005/8/layout/orgChart1"/>
    <dgm:cxn modelId="{A3691822-5774-47EC-881F-5689E44BD919}" type="presParOf" srcId="{611DC8CB-96DF-48C4-B2C3-424043858A34}" destId="{E14A41A0-2086-4E2C-9661-D1265ECE6E27}" srcOrd="1" destOrd="0" presId="urn:microsoft.com/office/officeart/2005/8/layout/orgChart1"/>
    <dgm:cxn modelId="{186A5CEC-CF8E-40C0-85B2-82513402716B}" type="presParOf" srcId="{611DC8CB-96DF-48C4-B2C3-424043858A34}" destId="{3B74E24A-0836-485F-A4BB-654CA928D8E3}" srcOrd="2" destOrd="0" presId="urn:microsoft.com/office/officeart/2005/8/layout/orgChart1"/>
    <dgm:cxn modelId="{1111FD51-91D0-468E-AC13-7182AF559904}" type="presParOf" srcId="{4A98CD1E-C101-494F-937E-6ECA5D5E78A7}" destId="{C9980862-2944-46A6-A91F-0E248F3CFAB1}" srcOrd="2" destOrd="0" presId="urn:microsoft.com/office/officeart/2005/8/layout/orgChart1"/>
    <dgm:cxn modelId="{CCCE002E-686F-4227-8A1B-C2D30844E4AF}" type="presParOf" srcId="{A71E0E89-E840-4094-8D81-5E272F51A479}" destId="{DCA6242C-1017-47CD-A04E-7DA12D4BE69B}" srcOrd="2" destOrd="0" presId="urn:microsoft.com/office/officeart/2005/8/layout/orgChart1"/>
    <dgm:cxn modelId="{66D9B653-105D-444D-908D-8AA100686B3C}" type="presParOf" srcId="{A71E0E89-E840-4094-8D81-5E272F51A479}" destId="{DFD61EB7-6D86-4180-B1F3-4D880F789705}" srcOrd="3" destOrd="0" presId="urn:microsoft.com/office/officeart/2005/8/layout/orgChart1"/>
    <dgm:cxn modelId="{8816973F-343A-4FC2-8104-BF7617F767FB}" type="presParOf" srcId="{DFD61EB7-6D86-4180-B1F3-4D880F789705}" destId="{C51DC781-75DA-4F32-B153-D6D727F452B5}" srcOrd="0" destOrd="0" presId="urn:microsoft.com/office/officeart/2005/8/layout/orgChart1"/>
    <dgm:cxn modelId="{FD3AAA39-FAC4-4351-A390-8AAB12A95972}" type="presParOf" srcId="{C51DC781-75DA-4F32-B153-D6D727F452B5}" destId="{78C24CF2-43D1-4098-B4C6-C4B47ECB4BF2}" srcOrd="0" destOrd="0" presId="urn:microsoft.com/office/officeart/2005/8/layout/orgChart1"/>
    <dgm:cxn modelId="{DDCC7A20-B19F-4266-A36A-595F54659E3D}" type="presParOf" srcId="{C51DC781-75DA-4F32-B153-D6D727F452B5}" destId="{1B7AA8C3-FEE8-4FE9-80A0-3609F2E11333}" srcOrd="1" destOrd="0" presId="urn:microsoft.com/office/officeart/2005/8/layout/orgChart1"/>
    <dgm:cxn modelId="{16773053-E7AC-43D0-B590-128BA75EDF60}" type="presParOf" srcId="{DFD61EB7-6D86-4180-B1F3-4D880F789705}" destId="{A42BCEF0-D4B7-45E1-B34D-11C3DA7E90E2}" srcOrd="1" destOrd="0" presId="urn:microsoft.com/office/officeart/2005/8/layout/orgChart1"/>
    <dgm:cxn modelId="{A1423419-3040-4EF6-973E-3218688E47FC}" type="presParOf" srcId="{A42BCEF0-D4B7-45E1-B34D-11C3DA7E90E2}" destId="{FFA67BBA-D5E1-4C99-A85A-520632F1D722}" srcOrd="0" destOrd="0" presId="urn:microsoft.com/office/officeart/2005/8/layout/orgChart1"/>
    <dgm:cxn modelId="{9941AF70-36AE-4711-9319-91BC18629E52}" type="presParOf" srcId="{A42BCEF0-D4B7-45E1-B34D-11C3DA7E90E2}" destId="{D3DE4AE3-16BA-4F9F-A204-9D324581FFF1}" srcOrd="1" destOrd="0" presId="urn:microsoft.com/office/officeart/2005/8/layout/orgChart1"/>
    <dgm:cxn modelId="{9752980F-82FD-45CA-A9B1-8D22C59F7ACE}" type="presParOf" srcId="{D3DE4AE3-16BA-4F9F-A204-9D324581FFF1}" destId="{6E272EC4-C633-4E2E-85BF-0E4BFF2EFC10}" srcOrd="0" destOrd="0" presId="urn:microsoft.com/office/officeart/2005/8/layout/orgChart1"/>
    <dgm:cxn modelId="{DDB90F42-D9FB-4B5D-8CA2-69190003333D}" type="presParOf" srcId="{6E272EC4-C633-4E2E-85BF-0E4BFF2EFC10}" destId="{9A28C576-F7B5-4E30-B2EF-D28160D290CC}" srcOrd="0" destOrd="0" presId="urn:microsoft.com/office/officeart/2005/8/layout/orgChart1"/>
    <dgm:cxn modelId="{75D24F56-8D5E-4BDC-AB30-E5F0CAEA7388}" type="presParOf" srcId="{6E272EC4-C633-4E2E-85BF-0E4BFF2EFC10}" destId="{D9A0AB44-EDDD-4AA7-ABAF-248AC51D1068}" srcOrd="1" destOrd="0" presId="urn:microsoft.com/office/officeart/2005/8/layout/orgChart1"/>
    <dgm:cxn modelId="{FDD45797-0B48-45A8-938A-9BC63FDBD5DB}" type="presParOf" srcId="{D3DE4AE3-16BA-4F9F-A204-9D324581FFF1}" destId="{53557996-0807-454F-9EF6-97E684EFFDB5}" srcOrd="1" destOrd="0" presId="urn:microsoft.com/office/officeart/2005/8/layout/orgChart1"/>
    <dgm:cxn modelId="{5BB432E5-B48D-4BFA-8A41-53335EC3207B}" type="presParOf" srcId="{D3DE4AE3-16BA-4F9F-A204-9D324581FFF1}" destId="{7373B459-48FB-4765-9A68-10BBF0AD40E7}" srcOrd="2" destOrd="0" presId="urn:microsoft.com/office/officeart/2005/8/layout/orgChart1"/>
    <dgm:cxn modelId="{DA3DA375-FA56-4287-A70C-16DA558CE202}" type="presParOf" srcId="{A42BCEF0-D4B7-45E1-B34D-11C3DA7E90E2}" destId="{467B5BCB-1461-4803-8FC2-FE8F8A57DC75}" srcOrd="2" destOrd="0" presId="urn:microsoft.com/office/officeart/2005/8/layout/orgChart1"/>
    <dgm:cxn modelId="{9494E042-5FF2-4218-B463-7DA7549D2B57}" type="presParOf" srcId="{A42BCEF0-D4B7-45E1-B34D-11C3DA7E90E2}" destId="{DD917213-8432-4787-9937-C71E0942C3D5}" srcOrd="3" destOrd="0" presId="urn:microsoft.com/office/officeart/2005/8/layout/orgChart1"/>
    <dgm:cxn modelId="{2534FBB6-CAFB-4CF6-9AD7-0217018621D3}" type="presParOf" srcId="{DD917213-8432-4787-9937-C71E0942C3D5}" destId="{07DA8569-4756-4FCC-B278-D7E50D77CA64}" srcOrd="0" destOrd="0" presId="urn:microsoft.com/office/officeart/2005/8/layout/orgChart1"/>
    <dgm:cxn modelId="{1EBFE624-4C16-4620-9647-36FFE940DF99}" type="presParOf" srcId="{07DA8569-4756-4FCC-B278-D7E50D77CA64}" destId="{572D626D-A9E5-4CD6-8FFC-63AF2E1B5794}" srcOrd="0" destOrd="0" presId="urn:microsoft.com/office/officeart/2005/8/layout/orgChart1"/>
    <dgm:cxn modelId="{C3B37B5B-A6B1-455B-BF73-65DF8C6C054C}" type="presParOf" srcId="{07DA8569-4756-4FCC-B278-D7E50D77CA64}" destId="{7C6EA7AC-7BA3-4E48-9E08-D78AF6B0A6FB}" srcOrd="1" destOrd="0" presId="urn:microsoft.com/office/officeart/2005/8/layout/orgChart1"/>
    <dgm:cxn modelId="{CADBF104-282A-481D-BE38-F9525D3946A5}" type="presParOf" srcId="{DD917213-8432-4787-9937-C71E0942C3D5}" destId="{7E252AD9-8BF6-47CA-8442-CC99A7017568}" srcOrd="1" destOrd="0" presId="urn:microsoft.com/office/officeart/2005/8/layout/orgChart1"/>
    <dgm:cxn modelId="{2A3795EC-5344-4862-ABF0-1E71857B87DD}" type="presParOf" srcId="{DD917213-8432-4787-9937-C71E0942C3D5}" destId="{93CC6EC2-20FC-4998-AE2A-4612F9E57D97}" srcOrd="2" destOrd="0" presId="urn:microsoft.com/office/officeart/2005/8/layout/orgChart1"/>
    <dgm:cxn modelId="{98BB49E3-70D8-4C47-BACB-3BE35D57A50E}" type="presParOf" srcId="{A42BCEF0-D4B7-45E1-B34D-11C3DA7E90E2}" destId="{8DE25639-5610-484A-8BC6-393AABCF988D}" srcOrd="4" destOrd="0" presId="urn:microsoft.com/office/officeart/2005/8/layout/orgChart1"/>
    <dgm:cxn modelId="{0062D174-684E-4CFC-8449-F182754F806C}" type="presParOf" srcId="{A42BCEF0-D4B7-45E1-B34D-11C3DA7E90E2}" destId="{27DC9B7F-5F60-40FE-B92B-A5DC54B757FD}" srcOrd="5" destOrd="0" presId="urn:microsoft.com/office/officeart/2005/8/layout/orgChart1"/>
    <dgm:cxn modelId="{C15E3052-61D1-4F07-9358-D2C8B28F349F}" type="presParOf" srcId="{27DC9B7F-5F60-40FE-B92B-A5DC54B757FD}" destId="{BFC37088-DE9C-470A-8BB5-6BE0C3D87C1D}" srcOrd="0" destOrd="0" presId="urn:microsoft.com/office/officeart/2005/8/layout/orgChart1"/>
    <dgm:cxn modelId="{FE4A1D6E-C57A-4C64-9BED-7402D895C524}" type="presParOf" srcId="{BFC37088-DE9C-470A-8BB5-6BE0C3D87C1D}" destId="{37D9F421-BD76-4B0A-8D1E-FF2A69F3D07C}" srcOrd="0" destOrd="0" presId="urn:microsoft.com/office/officeart/2005/8/layout/orgChart1"/>
    <dgm:cxn modelId="{B836B834-73F4-42FA-BD8A-934CE8E5F330}" type="presParOf" srcId="{BFC37088-DE9C-470A-8BB5-6BE0C3D87C1D}" destId="{DA14A923-C1C8-45D7-866D-EEDD5DE0D4AA}" srcOrd="1" destOrd="0" presId="urn:microsoft.com/office/officeart/2005/8/layout/orgChart1"/>
    <dgm:cxn modelId="{4C402ED3-6D9D-4D56-B5B6-7315D0A2BC87}" type="presParOf" srcId="{27DC9B7F-5F60-40FE-B92B-A5DC54B757FD}" destId="{B1515F0E-8CBB-4722-A1E7-1EB03939F3A0}" srcOrd="1" destOrd="0" presId="urn:microsoft.com/office/officeart/2005/8/layout/orgChart1"/>
    <dgm:cxn modelId="{E8887428-9915-46F5-8F1D-250FF5D89915}" type="presParOf" srcId="{27DC9B7F-5F60-40FE-B92B-A5DC54B757FD}" destId="{CA3846FD-9EA1-488D-805C-2617DAB7B611}" srcOrd="2" destOrd="0" presId="urn:microsoft.com/office/officeart/2005/8/layout/orgChart1"/>
    <dgm:cxn modelId="{6557C098-493D-492B-90A9-F3DB676F8ABD}" type="presParOf" srcId="{DFD61EB7-6D86-4180-B1F3-4D880F789705}" destId="{BEFBF416-7FC4-44EF-8B27-143CFE04444C}" srcOrd="2" destOrd="0" presId="urn:microsoft.com/office/officeart/2005/8/layout/orgChart1"/>
    <dgm:cxn modelId="{F56502D1-C9BD-4FAB-859E-A62622408B07}" type="presParOf" srcId="{A71E0E89-E840-4094-8D81-5E272F51A479}" destId="{1AD78D00-DD86-420B-B766-CE6C504D869E}" srcOrd="4" destOrd="0" presId="urn:microsoft.com/office/officeart/2005/8/layout/orgChart1"/>
    <dgm:cxn modelId="{8EFB945D-95FF-48B5-A785-76FBEAB625D3}" type="presParOf" srcId="{A71E0E89-E840-4094-8D81-5E272F51A479}" destId="{1936D0FF-38F1-4C05-BFDA-5D8BD013484A}" srcOrd="5" destOrd="0" presId="urn:microsoft.com/office/officeart/2005/8/layout/orgChart1"/>
    <dgm:cxn modelId="{33DD031A-D8FB-4A50-96EA-D69A9AAEF674}" type="presParOf" srcId="{1936D0FF-38F1-4C05-BFDA-5D8BD013484A}" destId="{1EA0C8A3-DAAC-4753-9F16-00340B5F6437}" srcOrd="0" destOrd="0" presId="urn:microsoft.com/office/officeart/2005/8/layout/orgChart1"/>
    <dgm:cxn modelId="{032CAB1E-CACB-4E2C-B071-010606FD39CF}" type="presParOf" srcId="{1EA0C8A3-DAAC-4753-9F16-00340B5F6437}" destId="{9001D289-F70D-43F0-952E-7524DF102245}" srcOrd="0" destOrd="0" presId="urn:microsoft.com/office/officeart/2005/8/layout/orgChart1"/>
    <dgm:cxn modelId="{960F3C84-557F-44B0-9DAA-C2153134B19E}" type="presParOf" srcId="{1EA0C8A3-DAAC-4753-9F16-00340B5F6437}" destId="{A64298CF-1BA9-488A-9122-FAC75649AB96}" srcOrd="1" destOrd="0" presId="urn:microsoft.com/office/officeart/2005/8/layout/orgChart1"/>
    <dgm:cxn modelId="{67F743DC-626E-44FB-AC2D-0B52273A03E7}" type="presParOf" srcId="{1936D0FF-38F1-4C05-BFDA-5D8BD013484A}" destId="{5136FEF1-442E-4EF0-9EC4-4061F4A37F76}" srcOrd="1" destOrd="0" presId="urn:microsoft.com/office/officeart/2005/8/layout/orgChart1"/>
    <dgm:cxn modelId="{459AD25C-4C71-4A60-8F61-B2F36CAE76C4}" type="presParOf" srcId="{5136FEF1-442E-4EF0-9EC4-4061F4A37F76}" destId="{E9B28EDD-C215-4E49-98BA-407793D2E7D1}" srcOrd="0" destOrd="0" presId="urn:microsoft.com/office/officeart/2005/8/layout/orgChart1"/>
    <dgm:cxn modelId="{D15FC7A8-595C-45B0-8B87-E43F4635FA3E}" type="presParOf" srcId="{5136FEF1-442E-4EF0-9EC4-4061F4A37F76}" destId="{B85F4E14-DED1-4051-BCBB-F67E419CA663}" srcOrd="1" destOrd="0" presId="urn:microsoft.com/office/officeart/2005/8/layout/orgChart1"/>
    <dgm:cxn modelId="{41D7E441-58E5-4764-A878-5BD74C3345C3}" type="presParOf" srcId="{B85F4E14-DED1-4051-BCBB-F67E419CA663}" destId="{9BBAAD80-B679-4D7A-A64B-3F1CBD24B503}" srcOrd="0" destOrd="0" presId="urn:microsoft.com/office/officeart/2005/8/layout/orgChart1"/>
    <dgm:cxn modelId="{E6AF9CB0-96EE-45BF-B469-1B9807DB1A69}" type="presParOf" srcId="{9BBAAD80-B679-4D7A-A64B-3F1CBD24B503}" destId="{14871266-5F09-42EE-93D8-150A42A6F28A}" srcOrd="0" destOrd="0" presId="urn:microsoft.com/office/officeart/2005/8/layout/orgChart1"/>
    <dgm:cxn modelId="{E5564508-F235-4387-AAA7-B53A2B9F178F}" type="presParOf" srcId="{9BBAAD80-B679-4D7A-A64B-3F1CBD24B503}" destId="{50FAA07D-8AB5-46C1-BDA5-4D963AF185B3}" srcOrd="1" destOrd="0" presId="urn:microsoft.com/office/officeart/2005/8/layout/orgChart1"/>
    <dgm:cxn modelId="{6D948FFA-15C7-41BE-9771-D05819E685B0}" type="presParOf" srcId="{B85F4E14-DED1-4051-BCBB-F67E419CA663}" destId="{D573AB1E-92D0-4598-871E-FF3B31A16089}" srcOrd="1" destOrd="0" presId="urn:microsoft.com/office/officeart/2005/8/layout/orgChart1"/>
    <dgm:cxn modelId="{2F1E16A6-86D0-4515-BEF4-FBE2BED05334}" type="presParOf" srcId="{B85F4E14-DED1-4051-BCBB-F67E419CA663}" destId="{10DD5924-8685-43A8-A0D5-51B68A19309D}" srcOrd="2" destOrd="0" presId="urn:microsoft.com/office/officeart/2005/8/layout/orgChart1"/>
    <dgm:cxn modelId="{E7DD8357-C918-42E7-84A9-1EB02DB2EC29}" type="presParOf" srcId="{5136FEF1-442E-4EF0-9EC4-4061F4A37F76}" destId="{7519B209-9DDE-414C-8AC1-B91055E81D76}" srcOrd="2" destOrd="0" presId="urn:microsoft.com/office/officeart/2005/8/layout/orgChart1"/>
    <dgm:cxn modelId="{FB70F947-94C0-425D-B862-281B11E52CA4}" type="presParOf" srcId="{5136FEF1-442E-4EF0-9EC4-4061F4A37F76}" destId="{E6C76AC9-A7BE-4716-8D69-49E08D73F157}" srcOrd="3" destOrd="0" presId="urn:microsoft.com/office/officeart/2005/8/layout/orgChart1"/>
    <dgm:cxn modelId="{0FDF9768-C74E-44FE-815F-B64154EC86CC}" type="presParOf" srcId="{E6C76AC9-A7BE-4716-8D69-49E08D73F157}" destId="{DC9B47B6-FB40-4AA9-8E19-B588342D93F3}" srcOrd="0" destOrd="0" presId="urn:microsoft.com/office/officeart/2005/8/layout/orgChart1"/>
    <dgm:cxn modelId="{A68AAA94-A562-4E75-8CDE-49B206F24F02}" type="presParOf" srcId="{DC9B47B6-FB40-4AA9-8E19-B588342D93F3}" destId="{49C280ED-ABAC-439A-B623-0119377133CC}" srcOrd="0" destOrd="0" presId="urn:microsoft.com/office/officeart/2005/8/layout/orgChart1"/>
    <dgm:cxn modelId="{E91C2CC9-2FE6-4713-9A0D-A59BC0A679B2}" type="presParOf" srcId="{DC9B47B6-FB40-4AA9-8E19-B588342D93F3}" destId="{FA569CC6-7695-4BC7-A468-51C2D2475F0E}" srcOrd="1" destOrd="0" presId="urn:microsoft.com/office/officeart/2005/8/layout/orgChart1"/>
    <dgm:cxn modelId="{721B269D-9F8B-453B-B1BF-92AD0469FA11}" type="presParOf" srcId="{E6C76AC9-A7BE-4716-8D69-49E08D73F157}" destId="{A98EEEA2-3C57-4C96-8809-8BF1BAF7A32B}" srcOrd="1" destOrd="0" presId="urn:microsoft.com/office/officeart/2005/8/layout/orgChart1"/>
    <dgm:cxn modelId="{9D785DFD-2E76-4689-9599-BEF014EE831D}" type="presParOf" srcId="{E6C76AC9-A7BE-4716-8D69-49E08D73F157}" destId="{F3AC4862-4ED9-4D20-9298-F71A0C2B6EE3}" srcOrd="2" destOrd="0" presId="urn:microsoft.com/office/officeart/2005/8/layout/orgChart1"/>
    <dgm:cxn modelId="{A3D90B8C-C1A0-4757-A9D9-2CEF2D9D43A2}" type="presParOf" srcId="{1936D0FF-38F1-4C05-BFDA-5D8BD013484A}" destId="{0AEC9C41-AD80-4E13-BCB0-CCD6B4573B01}" srcOrd="2" destOrd="0" presId="urn:microsoft.com/office/officeart/2005/8/layout/orgChart1"/>
    <dgm:cxn modelId="{33B77877-234F-4210-87CE-54D415B23392}" type="presParOf" srcId="{A71E0E89-E840-4094-8D81-5E272F51A479}" destId="{4F4FA900-1FEB-48B7-952A-27C7FF54EB12}" srcOrd="6" destOrd="0" presId="urn:microsoft.com/office/officeart/2005/8/layout/orgChart1"/>
    <dgm:cxn modelId="{6CBF91D3-3282-4D8D-BA9F-7216EB4AE66E}" type="presParOf" srcId="{A71E0E89-E840-4094-8D81-5E272F51A479}" destId="{56E4D7C6-DB7F-4EC7-B415-F4F1B822E382}" srcOrd="7" destOrd="0" presId="urn:microsoft.com/office/officeart/2005/8/layout/orgChart1"/>
    <dgm:cxn modelId="{B2D2877B-9F36-43C0-B22E-3C40DB42EC87}" type="presParOf" srcId="{56E4D7C6-DB7F-4EC7-B415-F4F1B822E382}" destId="{D6866466-6764-497B-8532-56123ADC841E}" srcOrd="0" destOrd="0" presId="urn:microsoft.com/office/officeart/2005/8/layout/orgChart1"/>
    <dgm:cxn modelId="{0D94D51D-04E0-4E2C-A74C-42E877BF5011}" type="presParOf" srcId="{D6866466-6764-497B-8532-56123ADC841E}" destId="{ABA0955C-7297-4203-8619-EFC424054513}" srcOrd="0" destOrd="0" presId="urn:microsoft.com/office/officeart/2005/8/layout/orgChart1"/>
    <dgm:cxn modelId="{B08A88D9-9343-4DF8-A44A-34F13515E4D6}" type="presParOf" srcId="{D6866466-6764-497B-8532-56123ADC841E}" destId="{B38F72A7-B022-4FB5-A191-FE5A8FC94DF9}" srcOrd="1" destOrd="0" presId="urn:microsoft.com/office/officeart/2005/8/layout/orgChart1"/>
    <dgm:cxn modelId="{B843F1BD-DFCD-459C-B623-69FBCFC7BEAF}" type="presParOf" srcId="{56E4D7C6-DB7F-4EC7-B415-F4F1B822E382}" destId="{C44DBE0A-A8EF-447F-9F34-005B4F9040DB}" srcOrd="1" destOrd="0" presId="urn:microsoft.com/office/officeart/2005/8/layout/orgChart1"/>
    <dgm:cxn modelId="{DC6ABF92-8E07-43B1-8D86-A55911592109}" type="presParOf" srcId="{C44DBE0A-A8EF-447F-9F34-005B4F9040DB}" destId="{B8280639-93D2-4562-B183-55FAC36F1A5C}" srcOrd="0" destOrd="0" presId="urn:microsoft.com/office/officeart/2005/8/layout/orgChart1"/>
    <dgm:cxn modelId="{EBDCC01C-77A4-46A3-80E8-93BBC44E3360}" type="presParOf" srcId="{C44DBE0A-A8EF-447F-9F34-005B4F9040DB}" destId="{BE235A40-D907-4807-BD1C-8E78E9EA3A38}" srcOrd="1" destOrd="0" presId="urn:microsoft.com/office/officeart/2005/8/layout/orgChart1"/>
    <dgm:cxn modelId="{E34CAFF1-F12E-418C-A324-473CAC72905E}" type="presParOf" srcId="{BE235A40-D907-4807-BD1C-8E78E9EA3A38}" destId="{FF38AEF0-075E-4B73-8678-D3D45A9A376A}" srcOrd="0" destOrd="0" presId="urn:microsoft.com/office/officeart/2005/8/layout/orgChart1"/>
    <dgm:cxn modelId="{84EB0E7C-A593-4BE2-A43F-4F024D788B90}" type="presParOf" srcId="{FF38AEF0-075E-4B73-8678-D3D45A9A376A}" destId="{C580F7E4-6647-4A2D-A788-3141F02F4128}" srcOrd="0" destOrd="0" presId="urn:microsoft.com/office/officeart/2005/8/layout/orgChart1"/>
    <dgm:cxn modelId="{2209C42A-9243-4E0D-AC91-F72BF04EE1F2}" type="presParOf" srcId="{FF38AEF0-075E-4B73-8678-D3D45A9A376A}" destId="{46BBD6BD-2E87-4A55-A322-A456E43EA905}" srcOrd="1" destOrd="0" presId="urn:microsoft.com/office/officeart/2005/8/layout/orgChart1"/>
    <dgm:cxn modelId="{31F6FA37-1C7D-44E2-AC52-CA70DFD52BD9}" type="presParOf" srcId="{BE235A40-D907-4807-BD1C-8E78E9EA3A38}" destId="{B11254A2-EE24-4820-A107-4E507A6B3E36}" srcOrd="1" destOrd="0" presId="urn:microsoft.com/office/officeart/2005/8/layout/orgChart1"/>
    <dgm:cxn modelId="{D760D626-082E-4D6C-9AAB-3C1CD03DF595}" type="presParOf" srcId="{BE235A40-D907-4807-BD1C-8E78E9EA3A38}" destId="{C5F5B49F-FA9A-4E3F-BC34-B11731BAC008}" srcOrd="2" destOrd="0" presId="urn:microsoft.com/office/officeart/2005/8/layout/orgChart1"/>
    <dgm:cxn modelId="{71632A2F-3BFF-40D0-9199-E16ED60B1B4E}" type="presParOf" srcId="{C44DBE0A-A8EF-447F-9F34-005B4F9040DB}" destId="{739F7C08-0936-4EB2-9402-382DFF5E46C5}" srcOrd="2" destOrd="0" presId="urn:microsoft.com/office/officeart/2005/8/layout/orgChart1"/>
    <dgm:cxn modelId="{48EB18FE-778D-49DF-9BF0-03D62CCF6708}" type="presParOf" srcId="{C44DBE0A-A8EF-447F-9F34-005B4F9040DB}" destId="{3CAC62AC-0354-4AE6-8252-48D71DF67930}" srcOrd="3" destOrd="0" presId="urn:microsoft.com/office/officeart/2005/8/layout/orgChart1"/>
    <dgm:cxn modelId="{EE62ED3A-6B79-4091-8073-5AF8272986F6}" type="presParOf" srcId="{3CAC62AC-0354-4AE6-8252-48D71DF67930}" destId="{4CEA91B6-7027-411C-B8E6-9A6053CD3671}" srcOrd="0" destOrd="0" presId="urn:microsoft.com/office/officeart/2005/8/layout/orgChart1"/>
    <dgm:cxn modelId="{86A096A1-7B70-428F-B506-03077C11F09B}" type="presParOf" srcId="{4CEA91B6-7027-411C-B8E6-9A6053CD3671}" destId="{DDFECDE1-4DE6-4286-B2D0-9DDD2DCA4FC5}" srcOrd="0" destOrd="0" presId="urn:microsoft.com/office/officeart/2005/8/layout/orgChart1"/>
    <dgm:cxn modelId="{3DCA7221-250F-4E5E-A818-D66308E3F6C3}" type="presParOf" srcId="{4CEA91B6-7027-411C-B8E6-9A6053CD3671}" destId="{66C92C00-EC65-4B4C-8B22-CB4AED117B58}" srcOrd="1" destOrd="0" presId="urn:microsoft.com/office/officeart/2005/8/layout/orgChart1"/>
    <dgm:cxn modelId="{DFA4AF94-05B1-4746-A9FD-AEF2C10B9DF8}" type="presParOf" srcId="{3CAC62AC-0354-4AE6-8252-48D71DF67930}" destId="{2C5D5813-FF68-41CD-B5E5-95ABE49E01EF}" srcOrd="1" destOrd="0" presId="urn:microsoft.com/office/officeart/2005/8/layout/orgChart1"/>
    <dgm:cxn modelId="{A8DD90C0-2515-424D-BC64-BBAA43C1C51E}" type="presParOf" srcId="{3CAC62AC-0354-4AE6-8252-48D71DF67930}" destId="{7B6C620F-FA96-4D38-A112-A2BA03917C74}" srcOrd="2" destOrd="0" presId="urn:microsoft.com/office/officeart/2005/8/layout/orgChart1"/>
    <dgm:cxn modelId="{C4A755B2-4F54-4563-B5EF-D8DD2BFCF5A0}" type="presParOf" srcId="{C44DBE0A-A8EF-447F-9F34-005B4F9040DB}" destId="{05EBD89D-16C1-4915-8E27-7CD4664D19B8}" srcOrd="4" destOrd="0" presId="urn:microsoft.com/office/officeart/2005/8/layout/orgChart1"/>
    <dgm:cxn modelId="{A9A8A950-EE69-4FFE-A899-21B714D5B69B}" type="presParOf" srcId="{C44DBE0A-A8EF-447F-9F34-005B4F9040DB}" destId="{B00E5013-F08F-435A-8D7B-FA010505CB94}" srcOrd="5" destOrd="0" presId="urn:microsoft.com/office/officeart/2005/8/layout/orgChart1"/>
    <dgm:cxn modelId="{639770C8-1326-4472-8308-5173D9BEC403}" type="presParOf" srcId="{B00E5013-F08F-435A-8D7B-FA010505CB94}" destId="{56AAC9FA-DB09-48D4-BD53-26A0147684A8}" srcOrd="0" destOrd="0" presId="urn:microsoft.com/office/officeart/2005/8/layout/orgChart1"/>
    <dgm:cxn modelId="{8EBFDBE6-6E39-4A85-9210-27B8AA539B94}" type="presParOf" srcId="{56AAC9FA-DB09-48D4-BD53-26A0147684A8}" destId="{7293A983-5A1E-44A4-90C0-12A3B6DED8E9}" srcOrd="0" destOrd="0" presId="urn:microsoft.com/office/officeart/2005/8/layout/orgChart1"/>
    <dgm:cxn modelId="{46509D44-E389-464B-82CA-BAC0398E32DA}" type="presParOf" srcId="{56AAC9FA-DB09-48D4-BD53-26A0147684A8}" destId="{D529D660-9A3B-4F5C-8E55-B48F715C3705}" srcOrd="1" destOrd="0" presId="urn:microsoft.com/office/officeart/2005/8/layout/orgChart1"/>
    <dgm:cxn modelId="{3EE2E3F6-A969-4975-B419-4F5E26E1E7AA}" type="presParOf" srcId="{B00E5013-F08F-435A-8D7B-FA010505CB94}" destId="{2766AE21-1A17-4D2B-A4A3-8C2AD46352EC}" srcOrd="1" destOrd="0" presId="urn:microsoft.com/office/officeart/2005/8/layout/orgChart1"/>
    <dgm:cxn modelId="{6EA4C5E2-FFAD-491F-ADCC-C5938794CF5C}" type="presParOf" srcId="{B00E5013-F08F-435A-8D7B-FA010505CB94}" destId="{6566B1CF-D81A-4DC3-ACA2-05B42AD8A7E8}" srcOrd="2" destOrd="0" presId="urn:microsoft.com/office/officeart/2005/8/layout/orgChart1"/>
    <dgm:cxn modelId="{D549148A-8BA6-4D22-A8FC-F6FA63CFB276}" type="presParOf" srcId="{56E4D7C6-DB7F-4EC7-B415-F4F1B822E382}" destId="{BF5B8AD3-4FEE-41FD-B89C-4D82A7371DE5}" srcOrd="2" destOrd="0" presId="urn:microsoft.com/office/officeart/2005/8/layout/orgChart1"/>
    <dgm:cxn modelId="{0083F645-1D64-45C6-B240-978C2820D5AC}" type="presParOf" srcId="{69E3B68E-C8E1-475D-BE64-DA99F8655B5A}" destId="{57CF380C-F03C-4350-88A3-2FE0F1CDC78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EAAA52-7898-45CD-87E6-98EC8C52EFA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62EDB34-09E6-4D60-9632-39DE3557569E}">
      <dgm:prSet phldrT="[Text]">
        <dgm:style>
          <a:lnRef idx="2">
            <a:schemeClr val="dk1"/>
          </a:lnRef>
          <a:fillRef idx="1">
            <a:schemeClr val="lt1"/>
          </a:fillRef>
          <a:effectRef idx="0">
            <a:schemeClr val="dk1"/>
          </a:effectRef>
          <a:fontRef idx="minor">
            <a:schemeClr val="dk1"/>
          </a:fontRef>
        </dgm:style>
      </dgm:prSet>
      <dgm:spPr/>
      <dgm:t>
        <a:bodyPr/>
        <a:lstStyle/>
        <a:p>
          <a:r>
            <a:rPr lang="en-US" dirty="0"/>
            <a:t>WBC               (leucocytes)</a:t>
          </a:r>
        </a:p>
      </dgm:t>
    </dgm:pt>
    <dgm:pt modelId="{B1C71831-32E9-46FE-8657-BF03F0EFF7E3}" type="parTrans" cxnId="{BE898349-742F-4A32-A47D-AA7F82013209}">
      <dgm:prSet/>
      <dgm:spPr/>
      <dgm:t>
        <a:bodyPr/>
        <a:lstStyle/>
        <a:p>
          <a:endParaRPr lang="en-US"/>
        </a:p>
      </dgm:t>
    </dgm:pt>
    <dgm:pt modelId="{EE4B2AC2-A50D-4BE8-9002-BC696F0FA950}" type="sibTrans" cxnId="{BE898349-742F-4A32-A47D-AA7F82013209}">
      <dgm:prSet/>
      <dgm:spPr/>
      <dgm:t>
        <a:bodyPr/>
        <a:lstStyle/>
        <a:p>
          <a:endParaRPr lang="en-US"/>
        </a:p>
      </dgm:t>
    </dgm:pt>
    <dgm:pt modelId="{24501C26-2468-494F-86B4-195BFD474206}"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a:t>Granular </a:t>
          </a:r>
        </a:p>
      </dgm:t>
    </dgm:pt>
    <dgm:pt modelId="{2C85A99E-DAB0-4B64-9C2E-F44FEB96E60C}" type="parTrans" cxnId="{80644F98-A2CE-4FDA-9219-E0E1770821F1}">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04640410-53D7-4D1B-8D6B-A27345953733}" type="sibTrans" cxnId="{80644F98-A2CE-4FDA-9219-E0E1770821F1}">
      <dgm:prSet/>
      <dgm:spPr/>
      <dgm:t>
        <a:bodyPr/>
        <a:lstStyle/>
        <a:p>
          <a:endParaRPr lang="en-US"/>
        </a:p>
      </dgm:t>
    </dgm:pt>
    <dgm:pt modelId="{76BFD5F4-6CD3-4244-B06F-1A857EA25C81}"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err="1"/>
            <a:t>Agranular</a:t>
          </a:r>
          <a:endParaRPr lang="en-US" dirty="0"/>
        </a:p>
      </dgm:t>
    </dgm:pt>
    <dgm:pt modelId="{A5088901-F16A-4158-974F-67798639148A}" type="parTrans" cxnId="{FD23284C-2BB4-4188-B7B2-B2471DE5C67C}">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117AD6DF-65CD-438C-B4F9-EA8F922755BA}" type="sibTrans" cxnId="{FD23284C-2BB4-4188-B7B2-B2471DE5C67C}">
      <dgm:prSet/>
      <dgm:spPr/>
      <dgm:t>
        <a:bodyPr/>
        <a:lstStyle/>
        <a:p>
          <a:endParaRPr lang="en-US"/>
        </a:p>
      </dgm:t>
    </dgm:pt>
    <dgm:pt modelId="{5A72F21D-B197-498A-BE40-B3E3B4EE536E}"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err="1"/>
            <a:t>Neutrophls</a:t>
          </a:r>
          <a:endParaRPr lang="en-US" dirty="0"/>
        </a:p>
      </dgm:t>
    </dgm:pt>
    <dgm:pt modelId="{85D849BE-F81B-451B-8F38-234A15688F93}" type="parTrans" cxnId="{6BB53901-9969-41AB-BC05-EAB316C5DB99}">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60A8A1AD-3BB5-4AE5-9267-E7023BCA4A97}" type="sibTrans" cxnId="{6BB53901-9969-41AB-BC05-EAB316C5DB99}">
      <dgm:prSet/>
      <dgm:spPr/>
      <dgm:t>
        <a:bodyPr/>
        <a:lstStyle/>
        <a:p>
          <a:endParaRPr lang="en-US"/>
        </a:p>
      </dgm:t>
    </dgm:pt>
    <dgm:pt modelId="{D01C31AA-2FAE-48C0-96C6-52ACD55F6F83}"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err="1"/>
            <a:t>Eosinophils</a:t>
          </a:r>
          <a:endParaRPr lang="en-US" dirty="0"/>
        </a:p>
      </dgm:t>
    </dgm:pt>
    <dgm:pt modelId="{8AABFEC0-6CB1-43F1-BB08-73AE83D68D89}" type="parTrans" cxnId="{F67F61D6-4694-4F71-A968-83B06CC2EB2D}">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96DA3860-4460-4504-BEB7-E6DEB0E0C72E}" type="sibTrans" cxnId="{F67F61D6-4694-4F71-A968-83B06CC2EB2D}">
      <dgm:prSet/>
      <dgm:spPr/>
      <dgm:t>
        <a:bodyPr/>
        <a:lstStyle/>
        <a:p>
          <a:endParaRPr lang="en-US"/>
        </a:p>
      </dgm:t>
    </dgm:pt>
    <dgm:pt modelId="{83B5657A-DA22-4AD3-A6B6-272F3F6DFABE}"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a:t>basophils</a:t>
          </a:r>
        </a:p>
      </dgm:t>
    </dgm:pt>
    <dgm:pt modelId="{90B90030-B9DA-405D-B6E9-ECBF19784E4F}" type="parTrans" cxnId="{563C90FC-D62C-4901-AA72-1B97D8C1FD49}">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86429249-5734-49A3-A02B-9EC723F68B91}" type="sibTrans" cxnId="{563C90FC-D62C-4901-AA72-1B97D8C1FD49}">
      <dgm:prSet/>
      <dgm:spPr/>
      <dgm:t>
        <a:bodyPr/>
        <a:lstStyle/>
        <a:p>
          <a:endParaRPr lang="en-US"/>
        </a:p>
      </dgm:t>
    </dgm:pt>
    <dgm:pt modelId="{8914F5CE-1406-48D5-BBDB-0A5A17DF39A4}"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a:t>Lymphocytes</a:t>
          </a:r>
        </a:p>
      </dgm:t>
    </dgm:pt>
    <dgm:pt modelId="{AF95ACB7-3516-463E-B6F8-0EE2283898F0}" type="parTrans" cxnId="{9F86321C-9CE3-4BC0-A571-E927E2148038}">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1ADB7B4E-F84C-4E18-84C8-1C1F7B451CBB}" type="sibTrans" cxnId="{9F86321C-9CE3-4BC0-A571-E927E2148038}">
      <dgm:prSet/>
      <dgm:spPr/>
      <dgm:t>
        <a:bodyPr/>
        <a:lstStyle/>
        <a:p>
          <a:endParaRPr lang="en-US"/>
        </a:p>
      </dgm:t>
    </dgm:pt>
    <dgm:pt modelId="{CDC20733-CC2A-42C0-BF6C-5FEFA868BE39}"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a:t>T cells</a:t>
          </a:r>
        </a:p>
      </dgm:t>
    </dgm:pt>
    <dgm:pt modelId="{D953F16F-A9F3-44C1-9D5E-270220C29EF1}" type="parTrans" cxnId="{9379B155-6CFD-4276-940A-EBD85B393E79}">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712D20C9-CBE7-48C2-8B4D-1B2FC8CE4063}" type="sibTrans" cxnId="{9379B155-6CFD-4276-940A-EBD85B393E79}">
      <dgm:prSet/>
      <dgm:spPr/>
      <dgm:t>
        <a:bodyPr/>
        <a:lstStyle/>
        <a:p>
          <a:endParaRPr lang="en-US"/>
        </a:p>
      </dgm:t>
    </dgm:pt>
    <dgm:pt modelId="{245A30FC-C65C-4147-B7F6-D32798228ADC}" type="asst">
      <dgm:prSet phldrT="[Text]">
        <dgm:style>
          <a:lnRef idx="2">
            <a:schemeClr val="dk1"/>
          </a:lnRef>
          <a:fillRef idx="1">
            <a:schemeClr val="lt1"/>
          </a:fillRef>
          <a:effectRef idx="0">
            <a:schemeClr val="dk1"/>
          </a:effectRef>
          <a:fontRef idx="minor">
            <a:schemeClr val="dk1"/>
          </a:fontRef>
        </dgm:style>
      </dgm:prSet>
      <dgm:spPr/>
      <dgm:t>
        <a:bodyPr/>
        <a:lstStyle/>
        <a:p>
          <a:r>
            <a:rPr lang="en-US" dirty="0"/>
            <a:t>B cells</a:t>
          </a:r>
        </a:p>
      </dgm:t>
    </dgm:pt>
    <dgm:pt modelId="{7DC58720-C356-4CED-84F7-96E95C7D3849}" type="parTrans" cxnId="{EC4F3E0B-7924-4834-A043-49FECC55750A}">
      <dgm:prSet>
        <dgm:style>
          <a:lnRef idx="2">
            <a:schemeClr val="dk1"/>
          </a:lnRef>
          <a:fillRef idx="1">
            <a:schemeClr val="lt1"/>
          </a:fillRef>
          <a:effectRef idx="0">
            <a:schemeClr val="dk1"/>
          </a:effectRef>
          <a:fontRef idx="minor">
            <a:schemeClr val="dk1"/>
          </a:fontRef>
        </dgm:style>
      </dgm:prSet>
      <dgm:spPr/>
      <dgm:t>
        <a:bodyPr/>
        <a:lstStyle/>
        <a:p>
          <a:endParaRPr lang="en-US"/>
        </a:p>
      </dgm:t>
    </dgm:pt>
    <dgm:pt modelId="{A6331700-E0C3-4EEE-8C0C-443966252333}" type="sibTrans" cxnId="{EC4F3E0B-7924-4834-A043-49FECC55750A}">
      <dgm:prSet/>
      <dgm:spPr/>
      <dgm:t>
        <a:bodyPr/>
        <a:lstStyle/>
        <a:p>
          <a:endParaRPr lang="en-US"/>
        </a:p>
      </dgm:t>
    </dgm:pt>
    <dgm:pt modelId="{B5D28BD1-3D11-48B8-90DB-5CC6595BD1C9}" type="pres">
      <dgm:prSet presAssocID="{48EAAA52-7898-45CD-87E6-98EC8C52EFAA}" presName="diagram" presStyleCnt="0">
        <dgm:presLayoutVars>
          <dgm:chPref val="1"/>
          <dgm:dir/>
          <dgm:animOne val="branch"/>
          <dgm:animLvl val="lvl"/>
          <dgm:resizeHandles val="exact"/>
        </dgm:presLayoutVars>
      </dgm:prSet>
      <dgm:spPr/>
    </dgm:pt>
    <dgm:pt modelId="{34F96FDF-5572-4E1F-9C59-8FFC8C420A55}" type="pres">
      <dgm:prSet presAssocID="{D62EDB34-09E6-4D60-9632-39DE3557569E}" presName="root1" presStyleCnt="0"/>
      <dgm:spPr/>
    </dgm:pt>
    <dgm:pt modelId="{03E7B213-6175-4492-909F-205F4E0FDEF6}" type="pres">
      <dgm:prSet presAssocID="{D62EDB34-09E6-4D60-9632-39DE3557569E}" presName="LevelOneTextNode" presStyleLbl="node0" presStyleIdx="0" presStyleCnt="1">
        <dgm:presLayoutVars>
          <dgm:chPref val="3"/>
        </dgm:presLayoutVars>
      </dgm:prSet>
      <dgm:spPr/>
    </dgm:pt>
    <dgm:pt modelId="{F1C62023-71DE-4B6B-B3C3-B9122267A67B}" type="pres">
      <dgm:prSet presAssocID="{D62EDB34-09E6-4D60-9632-39DE3557569E}" presName="level2hierChild" presStyleCnt="0"/>
      <dgm:spPr/>
    </dgm:pt>
    <dgm:pt modelId="{35E1FF35-8181-4B0A-A7AA-781E83DC6078}" type="pres">
      <dgm:prSet presAssocID="{2C85A99E-DAB0-4B64-9C2E-F44FEB96E60C}" presName="conn2-1" presStyleLbl="parChTrans1D2" presStyleIdx="0" presStyleCnt="2"/>
      <dgm:spPr/>
    </dgm:pt>
    <dgm:pt modelId="{4BDC4624-6A13-40D1-AFB7-9860C974680B}" type="pres">
      <dgm:prSet presAssocID="{2C85A99E-DAB0-4B64-9C2E-F44FEB96E60C}" presName="connTx" presStyleLbl="parChTrans1D2" presStyleIdx="0" presStyleCnt="2"/>
      <dgm:spPr/>
    </dgm:pt>
    <dgm:pt modelId="{E3D42396-1F2A-4F5D-B441-240BFE40228F}" type="pres">
      <dgm:prSet presAssocID="{24501C26-2468-494F-86B4-195BFD474206}" presName="root2" presStyleCnt="0"/>
      <dgm:spPr/>
    </dgm:pt>
    <dgm:pt modelId="{EC22B434-9984-4BCE-B19A-AAA82F70C258}" type="pres">
      <dgm:prSet presAssocID="{24501C26-2468-494F-86B4-195BFD474206}" presName="LevelTwoTextNode" presStyleLbl="asst1" presStyleIdx="0" presStyleCnt="8">
        <dgm:presLayoutVars>
          <dgm:chPref val="3"/>
        </dgm:presLayoutVars>
      </dgm:prSet>
      <dgm:spPr/>
    </dgm:pt>
    <dgm:pt modelId="{8C4F6F1A-8595-4B1F-8024-97A81A957857}" type="pres">
      <dgm:prSet presAssocID="{24501C26-2468-494F-86B4-195BFD474206}" presName="level3hierChild" presStyleCnt="0"/>
      <dgm:spPr/>
    </dgm:pt>
    <dgm:pt modelId="{BA259EAF-8B5C-4ABC-A6CA-D56EDFCBE343}" type="pres">
      <dgm:prSet presAssocID="{85D849BE-F81B-451B-8F38-234A15688F93}" presName="conn2-1" presStyleLbl="parChTrans1D3" presStyleIdx="0" presStyleCnt="4"/>
      <dgm:spPr/>
    </dgm:pt>
    <dgm:pt modelId="{FD45AEAA-DA4E-4D6D-8E95-8972C91B778D}" type="pres">
      <dgm:prSet presAssocID="{85D849BE-F81B-451B-8F38-234A15688F93}" presName="connTx" presStyleLbl="parChTrans1D3" presStyleIdx="0" presStyleCnt="4"/>
      <dgm:spPr/>
    </dgm:pt>
    <dgm:pt modelId="{8D383219-48B2-4A0F-9709-43953E23F1DA}" type="pres">
      <dgm:prSet presAssocID="{5A72F21D-B197-498A-BE40-B3E3B4EE536E}" presName="root2" presStyleCnt="0"/>
      <dgm:spPr/>
    </dgm:pt>
    <dgm:pt modelId="{7FBBA452-A4D6-4D45-8D43-E1C301858583}" type="pres">
      <dgm:prSet presAssocID="{5A72F21D-B197-498A-BE40-B3E3B4EE536E}" presName="LevelTwoTextNode" presStyleLbl="asst1" presStyleIdx="1" presStyleCnt="8">
        <dgm:presLayoutVars>
          <dgm:chPref val="3"/>
        </dgm:presLayoutVars>
      </dgm:prSet>
      <dgm:spPr/>
    </dgm:pt>
    <dgm:pt modelId="{0CC842E7-8AA0-4041-9209-6ADA3FB412DE}" type="pres">
      <dgm:prSet presAssocID="{5A72F21D-B197-498A-BE40-B3E3B4EE536E}" presName="level3hierChild" presStyleCnt="0"/>
      <dgm:spPr/>
    </dgm:pt>
    <dgm:pt modelId="{9ECBEC47-64B2-4AD3-BA45-76AE06B08D3F}" type="pres">
      <dgm:prSet presAssocID="{8AABFEC0-6CB1-43F1-BB08-73AE83D68D89}" presName="conn2-1" presStyleLbl="parChTrans1D3" presStyleIdx="1" presStyleCnt="4"/>
      <dgm:spPr/>
    </dgm:pt>
    <dgm:pt modelId="{ADB94EFC-CFE9-4499-9780-8935052E71E8}" type="pres">
      <dgm:prSet presAssocID="{8AABFEC0-6CB1-43F1-BB08-73AE83D68D89}" presName="connTx" presStyleLbl="parChTrans1D3" presStyleIdx="1" presStyleCnt="4"/>
      <dgm:spPr/>
    </dgm:pt>
    <dgm:pt modelId="{A8037436-E241-4383-A255-72185C196F13}" type="pres">
      <dgm:prSet presAssocID="{D01C31AA-2FAE-48C0-96C6-52ACD55F6F83}" presName="root2" presStyleCnt="0"/>
      <dgm:spPr/>
    </dgm:pt>
    <dgm:pt modelId="{76B37A00-4C18-47C8-94F6-47C6169CF0E4}" type="pres">
      <dgm:prSet presAssocID="{D01C31AA-2FAE-48C0-96C6-52ACD55F6F83}" presName="LevelTwoTextNode" presStyleLbl="asst1" presStyleIdx="2" presStyleCnt="8">
        <dgm:presLayoutVars>
          <dgm:chPref val="3"/>
        </dgm:presLayoutVars>
      </dgm:prSet>
      <dgm:spPr/>
    </dgm:pt>
    <dgm:pt modelId="{BA47A9BA-E186-4125-80E8-F2C1079F36AD}" type="pres">
      <dgm:prSet presAssocID="{D01C31AA-2FAE-48C0-96C6-52ACD55F6F83}" presName="level3hierChild" presStyleCnt="0"/>
      <dgm:spPr/>
    </dgm:pt>
    <dgm:pt modelId="{7B1C03DC-FE44-42D6-B68E-B8C2BA5B615C}" type="pres">
      <dgm:prSet presAssocID="{90B90030-B9DA-405D-B6E9-ECBF19784E4F}" presName="conn2-1" presStyleLbl="parChTrans1D3" presStyleIdx="2" presStyleCnt="4"/>
      <dgm:spPr/>
    </dgm:pt>
    <dgm:pt modelId="{AF8BF4D3-5D04-49F6-8AA8-AFABFCC3D04E}" type="pres">
      <dgm:prSet presAssocID="{90B90030-B9DA-405D-B6E9-ECBF19784E4F}" presName="connTx" presStyleLbl="parChTrans1D3" presStyleIdx="2" presStyleCnt="4"/>
      <dgm:spPr/>
    </dgm:pt>
    <dgm:pt modelId="{1ABEA62C-FD22-415C-B53C-0C6DF5F3D084}" type="pres">
      <dgm:prSet presAssocID="{83B5657A-DA22-4AD3-A6B6-272F3F6DFABE}" presName="root2" presStyleCnt="0"/>
      <dgm:spPr/>
    </dgm:pt>
    <dgm:pt modelId="{1C35C9FC-B88C-4B5B-9ABF-1069C4D78F0B}" type="pres">
      <dgm:prSet presAssocID="{83B5657A-DA22-4AD3-A6B6-272F3F6DFABE}" presName="LevelTwoTextNode" presStyleLbl="asst1" presStyleIdx="3" presStyleCnt="8">
        <dgm:presLayoutVars>
          <dgm:chPref val="3"/>
        </dgm:presLayoutVars>
      </dgm:prSet>
      <dgm:spPr/>
    </dgm:pt>
    <dgm:pt modelId="{9046424A-F084-4334-9E68-3C6CD609DCF7}" type="pres">
      <dgm:prSet presAssocID="{83B5657A-DA22-4AD3-A6B6-272F3F6DFABE}" presName="level3hierChild" presStyleCnt="0"/>
      <dgm:spPr/>
    </dgm:pt>
    <dgm:pt modelId="{ABC3C606-73FD-415D-AEF0-811B030B4354}" type="pres">
      <dgm:prSet presAssocID="{A5088901-F16A-4158-974F-67798639148A}" presName="conn2-1" presStyleLbl="parChTrans1D2" presStyleIdx="1" presStyleCnt="2"/>
      <dgm:spPr/>
    </dgm:pt>
    <dgm:pt modelId="{5C13B150-A4C1-48FD-96DD-8131797D048D}" type="pres">
      <dgm:prSet presAssocID="{A5088901-F16A-4158-974F-67798639148A}" presName="connTx" presStyleLbl="parChTrans1D2" presStyleIdx="1" presStyleCnt="2"/>
      <dgm:spPr/>
    </dgm:pt>
    <dgm:pt modelId="{C6B3A63B-0D30-4FB4-8884-F9F25B2793B2}" type="pres">
      <dgm:prSet presAssocID="{76BFD5F4-6CD3-4244-B06F-1A857EA25C81}" presName="root2" presStyleCnt="0"/>
      <dgm:spPr/>
    </dgm:pt>
    <dgm:pt modelId="{D5357CFC-C21C-425B-A408-B29334E13914}" type="pres">
      <dgm:prSet presAssocID="{76BFD5F4-6CD3-4244-B06F-1A857EA25C81}" presName="LevelTwoTextNode" presStyleLbl="asst1" presStyleIdx="4" presStyleCnt="8">
        <dgm:presLayoutVars>
          <dgm:chPref val="3"/>
        </dgm:presLayoutVars>
      </dgm:prSet>
      <dgm:spPr/>
    </dgm:pt>
    <dgm:pt modelId="{70554591-6CF9-4532-966E-13A808856D8D}" type="pres">
      <dgm:prSet presAssocID="{76BFD5F4-6CD3-4244-B06F-1A857EA25C81}" presName="level3hierChild" presStyleCnt="0"/>
      <dgm:spPr/>
    </dgm:pt>
    <dgm:pt modelId="{CBC8104E-27E5-4D0A-8F33-7835A2915D06}" type="pres">
      <dgm:prSet presAssocID="{AF95ACB7-3516-463E-B6F8-0EE2283898F0}" presName="conn2-1" presStyleLbl="parChTrans1D3" presStyleIdx="3" presStyleCnt="4"/>
      <dgm:spPr/>
    </dgm:pt>
    <dgm:pt modelId="{51D5B18A-6E0E-4971-ACE5-8B02397AB8D9}" type="pres">
      <dgm:prSet presAssocID="{AF95ACB7-3516-463E-B6F8-0EE2283898F0}" presName="connTx" presStyleLbl="parChTrans1D3" presStyleIdx="3" presStyleCnt="4"/>
      <dgm:spPr/>
    </dgm:pt>
    <dgm:pt modelId="{4886E3D3-F2C0-4AE8-A82C-AE5A603024C3}" type="pres">
      <dgm:prSet presAssocID="{8914F5CE-1406-48D5-BBDB-0A5A17DF39A4}" presName="root2" presStyleCnt="0"/>
      <dgm:spPr/>
    </dgm:pt>
    <dgm:pt modelId="{BC61D250-9601-48C0-9B3D-4194EF62EEB8}" type="pres">
      <dgm:prSet presAssocID="{8914F5CE-1406-48D5-BBDB-0A5A17DF39A4}" presName="LevelTwoTextNode" presStyleLbl="asst1" presStyleIdx="5" presStyleCnt="8">
        <dgm:presLayoutVars>
          <dgm:chPref val="3"/>
        </dgm:presLayoutVars>
      </dgm:prSet>
      <dgm:spPr/>
    </dgm:pt>
    <dgm:pt modelId="{CBA2AAC6-2318-471D-B6A8-A70B6716200D}" type="pres">
      <dgm:prSet presAssocID="{8914F5CE-1406-48D5-BBDB-0A5A17DF39A4}" presName="level3hierChild" presStyleCnt="0"/>
      <dgm:spPr/>
    </dgm:pt>
    <dgm:pt modelId="{B5BE2CEC-7E77-44A3-8EE5-59C67906C9F8}" type="pres">
      <dgm:prSet presAssocID="{D953F16F-A9F3-44C1-9D5E-270220C29EF1}" presName="conn2-1" presStyleLbl="parChTrans1D4" presStyleIdx="0" presStyleCnt="2"/>
      <dgm:spPr/>
    </dgm:pt>
    <dgm:pt modelId="{15CCA615-32DC-4C52-A7C5-4657E03DE7C8}" type="pres">
      <dgm:prSet presAssocID="{D953F16F-A9F3-44C1-9D5E-270220C29EF1}" presName="connTx" presStyleLbl="parChTrans1D4" presStyleIdx="0" presStyleCnt="2"/>
      <dgm:spPr/>
    </dgm:pt>
    <dgm:pt modelId="{26FF6DBB-E06B-41BB-A97A-3F033CD7101F}" type="pres">
      <dgm:prSet presAssocID="{CDC20733-CC2A-42C0-BF6C-5FEFA868BE39}" presName="root2" presStyleCnt="0"/>
      <dgm:spPr/>
    </dgm:pt>
    <dgm:pt modelId="{D67B9DD8-020B-47A2-A50F-A13521E2AABF}" type="pres">
      <dgm:prSet presAssocID="{CDC20733-CC2A-42C0-BF6C-5FEFA868BE39}" presName="LevelTwoTextNode" presStyleLbl="asst1" presStyleIdx="6" presStyleCnt="8">
        <dgm:presLayoutVars>
          <dgm:chPref val="3"/>
        </dgm:presLayoutVars>
      </dgm:prSet>
      <dgm:spPr/>
    </dgm:pt>
    <dgm:pt modelId="{86C73365-2087-466F-AD16-4ED7AF6EE693}" type="pres">
      <dgm:prSet presAssocID="{CDC20733-CC2A-42C0-BF6C-5FEFA868BE39}" presName="level3hierChild" presStyleCnt="0"/>
      <dgm:spPr/>
    </dgm:pt>
    <dgm:pt modelId="{DC2C7C44-8547-4A0D-9CAC-AC73D57A6F93}" type="pres">
      <dgm:prSet presAssocID="{7DC58720-C356-4CED-84F7-96E95C7D3849}" presName="conn2-1" presStyleLbl="parChTrans1D4" presStyleIdx="1" presStyleCnt="2"/>
      <dgm:spPr/>
    </dgm:pt>
    <dgm:pt modelId="{E344007F-9673-41F0-A693-B27CAD91C687}" type="pres">
      <dgm:prSet presAssocID="{7DC58720-C356-4CED-84F7-96E95C7D3849}" presName="connTx" presStyleLbl="parChTrans1D4" presStyleIdx="1" presStyleCnt="2"/>
      <dgm:spPr/>
    </dgm:pt>
    <dgm:pt modelId="{5B76FDDA-5644-43CA-986C-3C022B1F2EE3}" type="pres">
      <dgm:prSet presAssocID="{245A30FC-C65C-4147-B7F6-D32798228ADC}" presName="root2" presStyleCnt="0"/>
      <dgm:spPr/>
    </dgm:pt>
    <dgm:pt modelId="{FDA9CC51-9495-48D4-9A71-FACC97BCD5A3}" type="pres">
      <dgm:prSet presAssocID="{245A30FC-C65C-4147-B7F6-D32798228ADC}" presName="LevelTwoTextNode" presStyleLbl="asst1" presStyleIdx="7" presStyleCnt="8">
        <dgm:presLayoutVars>
          <dgm:chPref val="3"/>
        </dgm:presLayoutVars>
      </dgm:prSet>
      <dgm:spPr/>
    </dgm:pt>
    <dgm:pt modelId="{A9FABF65-4A9D-4985-A7C7-793B791E4DA1}" type="pres">
      <dgm:prSet presAssocID="{245A30FC-C65C-4147-B7F6-D32798228ADC}" presName="level3hierChild" presStyleCnt="0"/>
      <dgm:spPr/>
    </dgm:pt>
  </dgm:ptLst>
  <dgm:cxnLst>
    <dgm:cxn modelId="{B5BA5000-490C-4B39-A127-D2827994C155}" type="presOf" srcId="{AF95ACB7-3516-463E-B6F8-0EE2283898F0}" destId="{CBC8104E-27E5-4D0A-8F33-7835A2915D06}" srcOrd="0" destOrd="0" presId="urn:microsoft.com/office/officeart/2005/8/layout/hierarchy2"/>
    <dgm:cxn modelId="{0FDC8900-443C-4880-B38A-787A8C1E8F92}" type="presOf" srcId="{90B90030-B9DA-405D-B6E9-ECBF19784E4F}" destId="{7B1C03DC-FE44-42D6-B68E-B8C2BA5B615C}" srcOrd="0" destOrd="0" presId="urn:microsoft.com/office/officeart/2005/8/layout/hierarchy2"/>
    <dgm:cxn modelId="{6BB53901-9969-41AB-BC05-EAB316C5DB99}" srcId="{24501C26-2468-494F-86B4-195BFD474206}" destId="{5A72F21D-B197-498A-BE40-B3E3B4EE536E}" srcOrd="0" destOrd="0" parTransId="{85D849BE-F81B-451B-8F38-234A15688F93}" sibTransId="{60A8A1AD-3BB5-4AE5-9267-E7023BCA4A97}"/>
    <dgm:cxn modelId="{EC4F3E0B-7924-4834-A043-49FECC55750A}" srcId="{8914F5CE-1406-48D5-BBDB-0A5A17DF39A4}" destId="{245A30FC-C65C-4147-B7F6-D32798228ADC}" srcOrd="1" destOrd="0" parTransId="{7DC58720-C356-4CED-84F7-96E95C7D3849}" sibTransId="{A6331700-E0C3-4EEE-8C0C-443966252333}"/>
    <dgm:cxn modelId="{97F44E11-271F-4EBD-A334-2DE26B180D9C}" type="presOf" srcId="{8AABFEC0-6CB1-43F1-BB08-73AE83D68D89}" destId="{9ECBEC47-64B2-4AD3-BA45-76AE06B08D3F}" srcOrd="0" destOrd="0" presId="urn:microsoft.com/office/officeart/2005/8/layout/hierarchy2"/>
    <dgm:cxn modelId="{18E8EE19-CE0A-40E1-B6D6-D3FB26842607}" type="presOf" srcId="{D953F16F-A9F3-44C1-9D5E-270220C29EF1}" destId="{B5BE2CEC-7E77-44A3-8EE5-59C67906C9F8}" srcOrd="0" destOrd="0" presId="urn:microsoft.com/office/officeart/2005/8/layout/hierarchy2"/>
    <dgm:cxn modelId="{9F86321C-9CE3-4BC0-A571-E927E2148038}" srcId="{76BFD5F4-6CD3-4244-B06F-1A857EA25C81}" destId="{8914F5CE-1406-48D5-BBDB-0A5A17DF39A4}" srcOrd="0" destOrd="0" parTransId="{AF95ACB7-3516-463E-B6F8-0EE2283898F0}" sibTransId="{1ADB7B4E-F84C-4E18-84C8-1C1F7B451CBB}"/>
    <dgm:cxn modelId="{EA1AE626-6487-4A79-8F0C-11A7C762CD76}" type="presOf" srcId="{D01C31AA-2FAE-48C0-96C6-52ACD55F6F83}" destId="{76B37A00-4C18-47C8-94F6-47C6169CF0E4}" srcOrd="0" destOrd="0" presId="urn:microsoft.com/office/officeart/2005/8/layout/hierarchy2"/>
    <dgm:cxn modelId="{FA623C3B-D42B-4405-AC16-6A30C91A60BA}" type="presOf" srcId="{7DC58720-C356-4CED-84F7-96E95C7D3849}" destId="{DC2C7C44-8547-4A0D-9CAC-AC73D57A6F93}" srcOrd="0" destOrd="0" presId="urn:microsoft.com/office/officeart/2005/8/layout/hierarchy2"/>
    <dgm:cxn modelId="{72D4435B-FAB8-45E5-AF49-CD14AADAFD2C}" type="presOf" srcId="{D62EDB34-09E6-4D60-9632-39DE3557569E}" destId="{03E7B213-6175-4492-909F-205F4E0FDEF6}" srcOrd="0" destOrd="0" presId="urn:microsoft.com/office/officeart/2005/8/layout/hierarchy2"/>
    <dgm:cxn modelId="{72687D5D-323A-4B58-A0D0-8005874D79D7}" type="presOf" srcId="{85D849BE-F81B-451B-8F38-234A15688F93}" destId="{FD45AEAA-DA4E-4D6D-8E95-8972C91B778D}" srcOrd="1" destOrd="0" presId="urn:microsoft.com/office/officeart/2005/8/layout/hierarchy2"/>
    <dgm:cxn modelId="{293F8263-4B6B-4D74-AA54-84FF409D5CF9}" type="presOf" srcId="{76BFD5F4-6CD3-4244-B06F-1A857EA25C81}" destId="{D5357CFC-C21C-425B-A408-B29334E13914}" srcOrd="0" destOrd="0" presId="urn:microsoft.com/office/officeart/2005/8/layout/hierarchy2"/>
    <dgm:cxn modelId="{6CBDDE63-7079-4006-8F53-D17F7BCC9703}" type="presOf" srcId="{85D849BE-F81B-451B-8F38-234A15688F93}" destId="{BA259EAF-8B5C-4ABC-A6CA-D56EDFCBE343}" srcOrd="0" destOrd="0" presId="urn:microsoft.com/office/officeart/2005/8/layout/hierarchy2"/>
    <dgm:cxn modelId="{12870547-A8ED-4878-BF1E-E1F8B65F52FE}" type="presOf" srcId="{83B5657A-DA22-4AD3-A6B6-272F3F6DFABE}" destId="{1C35C9FC-B88C-4B5B-9ABF-1069C4D78F0B}" srcOrd="0" destOrd="0" presId="urn:microsoft.com/office/officeart/2005/8/layout/hierarchy2"/>
    <dgm:cxn modelId="{BE898349-742F-4A32-A47D-AA7F82013209}" srcId="{48EAAA52-7898-45CD-87E6-98EC8C52EFAA}" destId="{D62EDB34-09E6-4D60-9632-39DE3557569E}" srcOrd="0" destOrd="0" parTransId="{B1C71831-32E9-46FE-8657-BF03F0EFF7E3}" sibTransId="{EE4B2AC2-A50D-4BE8-9002-BC696F0FA950}"/>
    <dgm:cxn modelId="{4F98746A-C222-4A01-865B-B17DBF4F2C6E}" type="presOf" srcId="{8AABFEC0-6CB1-43F1-BB08-73AE83D68D89}" destId="{ADB94EFC-CFE9-4499-9780-8935052E71E8}" srcOrd="1" destOrd="0" presId="urn:microsoft.com/office/officeart/2005/8/layout/hierarchy2"/>
    <dgm:cxn modelId="{FD23284C-2BB4-4188-B7B2-B2471DE5C67C}" srcId="{D62EDB34-09E6-4D60-9632-39DE3557569E}" destId="{76BFD5F4-6CD3-4244-B06F-1A857EA25C81}" srcOrd="1" destOrd="0" parTransId="{A5088901-F16A-4158-974F-67798639148A}" sibTransId="{117AD6DF-65CD-438C-B4F9-EA8F922755BA}"/>
    <dgm:cxn modelId="{D4082451-028A-41F4-A49B-41A181B32FBF}" type="presOf" srcId="{A5088901-F16A-4158-974F-67798639148A}" destId="{ABC3C606-73FD-415D-AEF0-811B030B4354}" srcOrd="0" destOrd="0" presId="urn:microsoft.com/office/officeart/2005/8/layout/hierarchy2"/>
    <dgm:cxn modelId="{9379B155-6CFD-4276-940A-EBD85B393E79}" srcId="{8914F5CE-1406-48D5-BBDB-0A5A17DF39A4}" destId="{CDC20733-CC2A-42C0-BF6C-5FEFA868BE39}" srcOrd="0" destOrd="0" parTransId="{D953F16F-A9F3-44C1-9D5E-270220C29EF1}" sibTransId="{712D20C9-CBE7-48C2-8B4D-1B2FC8CE4063}"/>
    <dgm:cxn modelId="{DCA6F75A-FB3A-416A-95E1-4969D2FB4EB6}" type="presOf" srcId="{8914F5CE-1406-48D5-BBDB-0A5A17DF39A4}" destId="{BC61D250-9601-48C0-9B3D-4194EF62EEB8}" srcOrd="0" destOrd="0" presId="urn:microsoft.com/office/officeart/2005/8/layout/hierarchy2"/>
    <dgm:cxn modelId="{43026D87-96AD-48DA-AC28-2183995906CF}" type="presOf" srcId="{90B90030-B9DA-405D-B6E9-ECBF19784E4F}" destId="{AF8BF4D3-5D04-49F6-8AA8-AFABFCC3D04E}" srcOrd="1" destOrd="0" presId="urn:microsoft.com/office/officeart/2005/8/layout/hierarchy2"/>
    <dgm:cxn modelId="{7498E88D-F6AF-4B26-9AC5-DC576D653B38}" type="presOf" srcId="{5A72F21D-B197-498A-BE40-B3E3B4EE536E}" destId="{7FBBA452-A4D6-4D45-8D43-E1C301858583}" srcOrd="0" destOrd="0" presId="urn:microsoft.com/office/officeart/2005/8/layout/hierarchy2"/>
    <dgm:cxn modelId="{A898CF8E-DD10-4ED4-BB91-BAC3D9EC2AFA}" type="presOf" srcId="{7DC58720-C356-4CED-84F7-96E95C7D3849}" destId="{E344007F-9673-41F0-A693-B27CAD91C687}" srcOrd="1" destOrd="0" presId="urn:microsoft.com/office/officeart/2005/8/layout/hierarchy2"/>
    <dgm:cxn modelId="{80644F98-A2CE-4FDA-9219-E0E1770821F1}" srcId="{D62EDB34-09E6-4D60-9632-39DE3557569E}" destId="{24501C26-2468-494F-86B4-195BFD474206}" srcOrd="0" destOrd="0" parTransId="{2C85A99E-DAB0-4B64-9C2E-F44FEB96E60C}" sibTransId="{04640410-53D7-4D1B-8D6B-A27345953733}"/>
    <dgm:cxn modelId="{08383BA9-54CF-4FDC-A5F5-84820E8263E6}" type="presOf" srcId="{245A30FC-C65C-4147-B7F6-D32798228ADC}" destId="{FDA9CC51-9495-48D4-9A71-FACC97BCD5A3}" srcOrd="0" destOrd="0" presId="urn:microsoft.com/office/officeart/2005/8/layout/hierarchy2"/>
    <dgm:cxn modelId="{B3B4FCAB-36A2-4087-A27B-832D0E1C79DE}" type="presOf" srcId="{D953F16F-A9F3-44C1-9D5E-270220C29EF1}" destId="{15CCA615-32DC-4C52-A7C5-4657E03DE7C8}" srcOrd="1" destOrd="0" presId="urn:microsoft.com/office/officeart/2005/8/layout/hierarchy2"/>
    <dgm:cxn modelId="{2A54D8D2-F737-474F-95EC-E24F29E76231}" type="presOf" srcId="{A5088901-F16A-4158-974F-67798639148A}" destId="{5C13B150-A4C1-48FD-96DD-8131797D048D}" srcOrd="1" destOrd="0" presId="urn:microsoft.com/office/officeart/2005/8/layout/hierarchy2"/>
    <dgm:cxn modelId="{F67F61D6-4694-4F71-A968-83B06CC2EB2D}" srcId="{24501C26-2468-494F-86B4-195BFD474206}" destId="{D01C31AA-2FAE-48C0-96C6-52ACD55F6F83}" srcOrd="1" destOrd="0" parTransId="{8AABFEC0-6CB1-43F1-BB08-73AE83D68D89}" sibTransId="{96DA3860-4460-4504-BEB7-E6DEB0E0C72E}"/>
    <dgm:cxn modelId="{EBF086D8-4F0D-4E55-90EA-A76F76052DCB}" type="presOf" srcId="{24501C26-2468-494F-86B4-195BFD474206}" destId="{EC22B434-9984-4BCE-B19A-AAA82F70C258}" srcOrd="0" destOrd="0" presId="urn:microsoft.com/office/officeart/2005/8/layout/hierarchy2"/>
    <dgm:cxn modelId="{2C4DFDDC-600C-414A-BCAA-AAFFB73504AB}" type="presOf" srcId="{2C85A99E-DAB0-4B64-9C2E-F44FEB96E60C}" destId="{35E1FF35-8181-4B0A-A7AA-781E83DC6078}" srcOrd="0" destOrd="0" presId="urn:microsoft.com/office/officeart/2005/8/layout/hierarchy2"/>
    <dgm:cxn modelId="{23ACE8E5-0A7C-4BFC-8C6F-8A4AA1982996}" type="presOf" srcId="{AF95ACB7-3516-463E-B6F8-0EE2283898F0}" destId="{51D5B18A-6E0E-4971-ACE5-8B02397AB8D9}" srcOrd="1" destOrd="0" presId="urn:microsoft.com/office/officeart/2005/8/layout/hierarchy2"/>
    <dgm:cxn modelId="{FF40E3EC-988E-49BD-9B4D-E3135E8C2111}" type="presOf" srcId="{CDC20733-CC2A-42C0-BF6C-5FEFA868BE39}" destId="{D67B9DD8-020B-47A2-A50F-A13521E2AABF}" srcOrd="0" destOrd="0" presId="urn:microsoft.com/office/officeart/2005/8/layout/hierarchy2"/>
    <dgm:cxn modelId="{7CAE29F4-94B4-4C55-89B5-B6CC4FA96CAF}" type="presOf" srcId="{2C85A99E-DAB0-4B64-9C2E-F44FEB96E60C}" destId="{4BDC4624-6A13-40D1-AFB7-9860C974680B}" srcOrd="1" destOrd="0" presId="urn:microsoft.com/office/officeart/2005/8/layout/hierarchy2"/>
    <dgm:cxn modelId="{91A872F4-5B4C-4A9E-B03D-AD38064388E3}" type="presOf" srcId="{48EAAA52-7898-45CD-87E6-98EC8C52EFAA}" destId="{B5D28BD1-3D11-48B8-90DB-5CC6595BD1C9}" srcOrd="0" destOrd="0" presId="urn:microsoft.com/office/officeart/2005/8/layout/hierarchy2"/>
    <dgm:cxn modelId="{563C90FC-D62C-4901-AA72-1B97D8C1FD49}" srcId="{24501C26-2468-494F-86B4-195BFD474206}" destId="{83B5657A-DA22-4AD3-A6B6-272F3F6DFABE}" srcOrd="2" destOrd="0" parTransId="{90B90030-B9DA-405D-B6E9-ECBF19784E4F}" sibTransId="{86429249-5734-49A3-A02B-9EC723F68B91}"/>
    <dgm:cxn modelId="{5FA22203-7AA1-44C8-942C-D009665ED263}" type="presParOf" srcId="{B5D28BD1-3D11-48B8-90DB-5CC6595BD1C9}" destId="{34F96FDF-5572-4E1F-9C59-8FFC8C420A55}" srcOrd="0" destOrd="0" presId="urn:microsoft.com/office/officeart/2005/8/layout/hierarchy2"/>
    <dgm:cxn modelId="{EDE10C12-98FE-4464-AB23-F7A82CB6A533}" type="presParOf" srcId="{34F96FDF-5572-4E1F-9C59-8FFC8C420A55}" destId="{03E7B213-6175-4492-909F-205F4E0FDEF6}" srcOrd="0" destOrd="0" presId="urn:microsoft.com/office/officeart/2005/8/layout/hierarchy2"/>
    <dgm:cxn modelId="{434FAA05-43E6-4BCE-A667-D3C7502B6852}" type="presParOf" srcId="{34F96FDF-5572-4E1F-9C59-8FFC8C420A55}" destId="{F1C62023-71DE-4B6B-B3C3-B9122267A67B}" srcOrd="1" destOrd="0" presId="urn:microsoft.com/office/officeart/2005/8/layout/hierarchy2"/>
    <dgm:cxn modelId="{72F35618-6AD4-45E3-8E71-9E21EA165795}" type="presParOf" srcId="{F1C62023-71DE-4B6B-B3C3-B9122267A67B}" destId="{35E1FF35-8181-4B0A-A7AA-781E83DC6078}" srcOrd="0" destOrd="0" presId="urn:microsoft.com/office/officeart/2005/8/layout/hierarchy2"/>
    <dgm:cxn modelId="{92F7EB9D-2089-4F52-902D-9292FF8809E0}" type="presParOf" srcId="{35E1FF35-8181-4B0A-A7AA-781E83DC6078}" destId="{4BDC4624-6A13-40D1-AFB7-9860C974680B}" srcOrd="0" destOrd="0" presId="urn:microsoft.com/office/officeart/2005/8/layout/hierarchy2"/>
    <dgm:cxn modelId="{2ADC5F11-0FC6-48CB-8446-22D9C049D9E1}" type="presParOf" srcId="{F1C62023-71DE-4B6B-B3C3-B9122267A67B}" destId="{E3D42396-1F2A-4F5D-B441-240BFE40228F}" srcOrd="1" destOrd="0" presId="urn:microsoft.com/office/officeart/2005/8/layout/hierarchy2"/>
    <dgm:cxn modelId="{32B0BD90-6481-4027-9234-835215921286}" type="presParOf" srcId="{E3D42396-1F2A-4F5D-B441-240BFE40228F}" destId="{EC22B434-9984-4BCE-B19A-AAA82F70C258}" srcOrd="0" destOrd="0" presId="urn:microsoft.com/office/officeart/2005/8/layout/hierarchy2"/>
    <dgm:cxn modelId="{F0E7823D-5223-461F-9169-B85B2A9131A1}" type="presParOf" srcId="{E3D42396-1F2A-4F5D-B441-240BFE40228F}" destId="{8C4F6F1A-8595-4B1F-8024-97A81A957857}" srcOrd="1" destOrd="0" presId="urn:microsoft.com/office/officeart/2005/8/layout/hierarchy2"/>
    <dgm:cxn modelId="{F3C3BFBC-8C2C-4E6D-8C8F-6F1673D8E548}" type="presParOf" srcId="{8C4F6F1A-8595-4B1F-8024-97A81A957857}" destId="{BA259EAF-8B5C-4ABC-A6CA-D56EDFCBE343}" srcOrd="0" destOrd="0" presId="urn:microsoft.com/office/officeart/2005/8/layout/hierarchy2"/>
    <dgm:cxn modelId="{84F5E2F3-5B73-4BB4-AD2F-DD1812B4759B}" type="presParOf" srcId="{BA259EAF-8B5C-4ABC-A6CA-D56EDFCBE343}" destId="{FD45AEAA-DA4E-4D6D-8E95-8972C91B778D}" srcOrd="0" destOrd="0" presId="urn:microsoft.com/office/officeart/2005/8/layout/hierarchy2"/>
    <dgm:cxn modelId="{8DA6CEC5-D9EE-4D13-A71A-68971D5D25CE}" type="presParOf" srcId="{8C4F6F1A-8595-4B1F-8024-97A81A957857}" destId="{8D383219-48B2-4A0F-9709-43953E23F1DA}" srcOrd="1" destOrd="0" presId="urn:microsoft.com/office/officeart/2005/8/layout/hierarchy2"/>
    <dgm:cxn modelId="{5BC5A5B4-987F-4C4E-A70B-47D2BD231D6B}" type="presParOf" srcId="{8D383219-48B2-4A0F-9709-43953E23F1DA}" destId="{7FBBA452-A4D6-4D45-8D43-E1C301858583}" srcOrd="0" destOrd="0" presId="urn:microsoft.com/office/officeart/2005/8/layout/hierarchy2"/>
    <dgm:cxn modelId="{77B5207C-88E6-4E2B-B3BC-2F271A0A07AA}" type="presParOf" srcId="{8D383219-48B2-4A0F-9709-43953E23F1DA}" destId="{0CC842E7-8AA0-4041-9209-6ADA3FB412DE}" srcOrd="1" destOrd="0" presId="urn:microsoft.com/office/officeart/2005/8/layout/hierarchy2"/>
    <dgm:cxn modelId="{76417F17-54D9-46F0-AA0F-32FBFD78DEBC}" type="presParOf" srcId="{8C4F6F1A-8595-4B1F-8024-97A81A957857}" destId="{9ECBEC47-64B2-4AD3-BA45-76AE06B08D3F}" srcOrd="2" destOrd="0" presId="urn:microsoft.com/office/officeart/2005/8/layout/hierarchy2"/>
    <dgm:cxn modelId="{341BC864-7AE6-4189-A4C7-D9F5A84533D9}" type="presParOf" srcId="{9ECBEC47-64B2-4AD3-BA45-76AE06B08D3F}" destId="{ADB94EFC-CFE9-4499-9780-8935052E71E8}" srcOrd="0" destOrd="0" presId="urn:microsoft.com/office/officeart/2005/8/layout/hierarchy2"/>
    <dgm:cxn modelId="{78B511BD-5CBD-4DD9-B84F-D46C2DBCB99F}" type="presParOf" srcId="{8C4F6F1A-8595-4B1F-8024-97A81A957857}" destId="{A8037436-E241-4383-A255-72185C196F13}" srcOrd="3" destOrd="0" presId="urn:microsoft.com/office/officeart/2005/8/layout/hierarchy2"/>
    <dgm:cxn modelId="{47587502-A896-48E0-9E0F-F85BC750B1A3}" type="presParOf" srcId="{A8037436-E241-4383-A255-72185C196F13}" destId="{76B37A00-4C18-47C8-94F6-47C6169CF0E4}" srcOrd="0" destOrd="0" presId="urn:microsoft.com/office/officeart/2005/8/layout/hierarchy2"/>
    <dgm:cxn modelId="{BC5573A3-C622-4F89-BB29-C1C03625FB20}" type="presParOf" srcId="{A8037436-E241-4383-A255-72185C196F13}" destId="{BA47A9BA-E186-4125-80E8-F2C1079F36AD}" srcOrd="1" destOrd="0" presId="urn:microsoft.com/office/officeart/2005/8/layout/hierarchy2"/>
    <dgm:cxn modelId="{28820B92-F577-42ED-B206-EEB2EF1199F6}" type="presParOf" srcId="{8C4F6F1A-8595-4B1F-8024-97A81A957857}" destId="{7B1C03DC-FE44-42D6-B68E-B8C2BA5B615C}" srcOrd="4" destOrd="0" presId="urn:microsoft.com/office/officeart/2005/8/layout/hierarchy2"/>
    <dgm:cxn modelId="{B18B63FA-A530-4926-A7AB-98E9874BEA71}" type="presParOf" srcId="{7B1C03DC-FE44-42D6-B68E-B8C2BA5B615C}" destId="{AF8BF4D3-5D04-49F6-8AA8-AFABFCC3D04E}" srcOrd="0" destOrd="0" presId="urn:microsoft.com/office/officeart/2005/8/layout/hierarchy2"/>
    <dgm:cxn modelId="{8EEF3C0A-02D1-4D7D-9B67-63A7A098DFE5}" type="presParOf" srcId="{8C4F6F1A-8595-4B1F-8024-97A81A957857}" destId="{1ABEA62C-FD22-415C-B53C-0C6DF5F3D084}" srcOrd="5" destOrd="0" presId="urn:microsoft.com/office/officeart/2005/8/layout/hierarchy2"/>
    <dgm:cxn modelId="{B2EF530C-048F-4884-9F0E-87403CFCD309}" type="presParOf" srcId="{1ABEA62C-FD22-415C-B53C-0C6DF5F3D084}" destId="{1C35C9FC-B88C-4B5B-9ABF-1069C4D78F0B}" srcOrd="0" destOrd="0" presId="urn:microsoft.com/office/officeart/2005/8/layout/hierarchy2"/>
    <dgm:cxn modelId="{5BAD7DD2-464C-43DC-9BB6-32A99A0DBA7C}" type="presParOf" srcId="{1ABEA62C-FD22-415C-B53C-0C6DF5F3D084}" destId="{9046424A-F084-4334-9E68-3C6CD609DCF7}" srcOrd="1" destOrd="0" presId="urn:microsoft.com/office/officeart/2005/8/layout/hierarchy2"/>
    <dgm:cxn modelId="{4000C69C-FBB4-4993-A12F-33CA1E53471B}" type="presParOf" srcId="{F1C62023-71DE-4B6B-B3C3-B9122267A67B}" destId="{ABC3C606-73FD-415D-AEF0-811B030B4354}" srcOrd="2" destOrd="0" presId="urn:microsoft.com/office/officeart/2005/8/layout/hierarchy2"/>
    <dgm:cxn modelId="{FB00E272-6A3F-4419-8140-6922C0130686}" type="presParOf" srcId="{ABC3C606-73FD-415D-AEF0-811B030B4354}" destId="{5C13B150-A4C1-48FD-96DD-8131797D048D}" srcOrd="0" destOrd="0" presId="urn:microsoft.com/office/officeart/2005/8/layout/hierarchy2"/>
    <dgm:cxn modelId="{E9221C1C-331B-4604-B060-8E45BB7EA70F}" type="presParOf" srcId="{F1C62023-71DE-4B6B-B3C3-B9122267A67B}" destId="{C6B3A63B-0D30-4FB4-8884-F9F25B2793B2}" srcOrd="3" destOrd="0" presId="urn:microsoft.com/office/officeart/2005/8/layout/hierarchy2"/>
    <dgm:cxn modelId="{75C51A71-9F36-4E0F-9F67-6D6FA4B47529}" type="presParOf" srcId="{C6B3A63B-0D30-4FB4-8884-F9F25B2793B2}" destId="{D5357CFC-C21C-425B-A408-B29334E13914}" srcOrd="0" destOrd="0" presId="urn:microsoft.com/office/officeart/2005/8/layout/hierarchy2"/>
    <dgm:cxn modelId="{D7674025-E799-4FBD-B5DC-6B5E0349470A}" type="presParOf" srcId="{C6B3A63B-0D30-4FB4-8884-F9F25B2793B2}" destId="{70554591-6CF9-4532-966E-13A808856D8D}" srcOrd="1" destOrd="0" presId="urn:microsoft.com/office/officeart/2005/8/layout/hierarchy2"/>
    <dgm:cxn modelId="{33475F2A-0F94-4D72-8503-7DC1553C4C53}" type="presParOf" srcId="{70554591-6CF9-4532-966E-13A808856D8D}" destId="{CBC8104E-27E5-4D0A-8F33-7835A2915D06}" srcOrd="0" destOrd="0" presId="urn:microsoft.com/office/officeart/2005/8/layout/hierarchy2"/>
    <dgm:cxn modelId="{C08D2366-B22E-4732-AB50-52FC6331F5B8}" type="presParOf" srcId="{CBC8104E-27E5-4D0A-8F33-7835A2915D06}" destId="{51D5B18A-6E0E-4971-ACE5-8B02397AB8D9}" srcOrd="0" destOrd="0" presId="urn:microsoft.com/office/officeart/2005/8/layout/hierarchy2"/>
    <dgm:cxn modelId="{6F413EF5-E770-4429-A5FF-46E47C2DB3AF}" type="presParOf" srcId="{70554591-6CF9-4532-966E-13A808856D8D}" destId="{4886E3D3-F2C0-4AE8-A82C-AE5A603024C3}" srcOrd="1" destOrd="0" presId="urn:microsoft.com/office/officeart/2005/8/layout/hierarchy2"/>
    <dgm:cxn modelId="{96934E68-4DD0-4DB8-8004-027E36BE7070}" type="presParOf" srcId="{4886E3D3-F2C0-4AE8-A82C-AE5A603024C3}" destId="{BC61D250-9601-48C0-9B3D-4194EF62EEB8}" srcOrd="0" destOrd="0" presId="urn:microsoft.com/office/officeart/2005/8/layout/hierarchy2"/>
    <dgm:cxn modelId="{141F677B-B6F2-4301-8F2B-DEFB064B0E35}" type="presParOf" srcId="{4886E3D3-F2C0-4AE8-A82C-AE5A603024C3}" destId="{CBA2AAC6-2318-471D-B6A8-A70B6716200D}" srcOrd="1" destOrd="0" presId="urn:microsoft.com/office/officeart/2005/8/layout/hierarchy2"/>
    <dgm:cxn modelId="{25714B28-DF3A-4C4E-BC7C-EC5F5A8BD17B}" type="presParOf" srcId="{CBA2AAC6-2318-471D-B6A8-A70B6716200D}" destId="{B5BE2CEC-7E77-44A3-8EE5-59C67906C9F8}" srcOrd="0" destOrd="0" presId="urn:microsoft.com/office/officeart/2005/8/layout/hierarchy2"/>
    <dgm:cxn modelId="{9186E256-23CD-4AB9-AC94-C2C01E295AEF}" type="presParOf" srcId="{B5BE2CEC-7E77-44A3-8EE5-59C67906C9F8}" destId="{15CCA615-32DC-4C52-A7C5-4657E03DE7C8}" srcOrd="0" destOrd="0" presId="urn:microsoft.com/office/officeart/2005/8/layout/hierarchy2"/>
    <dgm:cxn modelId="{1BCCD336-CF19-42EA-A603-CEF7109390EF}" type="presParOf" srcId="{CBA2AAC6-2318-471D-B6A8-A70B6716200D}" destId="{26FF6DBB-E06B-41BB-A97A-3F033CD7101F}" srcOrd="1" destOrd="0" presId="urn:microsoft.com/office/officeart/2005/8/layout/hierarchy2"/>
    <dgm:cxn modelId="{4978E7D6-CE09-441B-8349-607D2477D97E}" type="presParOf" srcId="{26FF6DBB-E06B-41BB-A97A-3F033CD7101F}" destId="{D67B9DD8-020B-47A2-A50F-A13521E2AABF}" srcOrd="0" destOrd="0" presId="urn:microsoft.com/office/officeart/2005/8/layout/hierarchy2"/>
    <dgm:cxn modelId="{A390AB49-BF5D-465D-A2B5-CE8278A83D35}" type="presParOf" srcId="{26FF6DBB-E06B-41BB-A97A-3F033CD7101F}" destId="{86C73365-2087-466F-AD16-4ED7AF6EE693}" srcOrd="1" destOrd="0" presId="urn:microsoft.com/office/officeart/2005/8/layout/hierarchy2"/>
    <dgm:cxn modelId="{679B80B0-A9F2-4548-87D9-28F8D454E492}" type="presParOf" srcId="{CBA2AAC6-2318-471D-B6A8-A70B6716200D}" destId="{DC2C7C44-8547-4A0D-9CAC-AC73D57A6F93}" srcOrd="2" destOrd="0" presId="urn:microsoft.com/office/officeart/2005/8/layout/hierarchy2"/>
    <dgm:cxn modelId="{7635FFC3-5D7C-4289-A6BE-3347E5024F97}" type="presParOf" srcId="{DC2C7C44-8547-4A0D-9CAC-AC73D57A6F93}" destId="{E344007F-9673-41F0-A693-B27CAD91C687}" srcOrd="0" destOrd="0" presId="urn:microsoft.com/office/officeart/2005/8/layout/hierarchy2"/>
    <dgm:cxn modelId="{F2931A13-D148-400F-B579-09B7121E5262}" type="presParOf" srcId="{CBA2AAC6-2318-471D-B6A8-A70B6716200D}" destId="{5B76FDDA-5644-43CA-986C-3C022B1F2EE3}" srcOrd="3" destOrd="0" presId="urn:microsoft.com/office/officeart/2005/8/layout/hierarchy2"/>
    <dgm:cxn modelId="{6B40F125-5014-4D6E-A4E3-A5DD3D20E126}" type="presParOf" srcId="{5B76FDDA-5644-43CA-986C-3C022B1F2EE3}" destId="{FDA9CC51-9495-48D4-9A71-FACC97BCD5A3}" srcOrd="0" destOrd="0" presId="urn:microsoft.com/office/officeart/2005/8/layout/hierarchy2"/>
    <dgm:cxn modelId="{E8D8FB17-2683-4422-AB66-F6C51D497128}" type="presParOf" srcId="{5B76FDDA-5644-43CA-986C-3C022B1F2EE3}" destId="{A9FABF65-4A9D-4985-A7C7-793B791E4DA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FC3227-F094-C541-9F96-2ACF71072067}" type="doc">
      <dgm:prSet loTypeId="urn:microsoft.com/office/officeart/2005/8/layout/hierarchy2" loCatId="" qsTypeId="urn:microsoft.com/office/officeart/2005/8/quickstyle/simple3" qsCatId="simple" csTypeId="urn:microsoft.com/office/officeart/2005/8/colors/accent1_2" csCatId="accent1" phldr="1"/>
      <dgm:spPr/>
      <dgm:t>
        <a:bodyPr/>
        <a:lstStyle/>
        <a:p>
          <a:endParaRPr lang="en-US"/>
        </a:p>
      </dgm:t>
    </dgm:pt>
    <dgm:pt modelId="{EF704CE3-9E3A-7D43-B4F1-C18875BEE19A}">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altLang="en-US" sz="1200" b="1" dirty="0">
              <a:latin typeface="Calibri" panose="020F0502020204030204" pitchFamily="34" charset="0"/>
            </a:rPr>
            <a:t>Blood Cells Formation</a:t>
          </a:r>
          <a:endParaRPr lang="en-US" sz="1200" dirty="0"/>
        </a:p>
      </dgm:t>
    </dgm:pt>
    <dgm:pt modelId="{5F19D560-222B-2A4C-BDAC-C39EBEF4D8C1}" type="parTrans" cxnId="{AD60F5A5-BD57-9F46-948C-917E072D1BDB}">
      <dgm:prSet/>
      <dgm:spPr/>
      <dgm:t>
        <a:bodyPr/>
        <a:lstStyle/>
        <a:p>
          <a:endParaRPr lang="en-US"/>
        </a:p>
      </dgm:t>
    </dgm:pt>
    <dgm:pt modelId="{2164BBB4-67CC-3D43-8DEA-CE9E1EE9BE1B}" type="sibTrans" cxnId="{AD60F5A5-BD57-9F46-948C-917E072D1BDB}">
      <dgm:prSet/>
      <dgm:spPr/>
      <dgm:t>
        <a:bodyPr/>
        <a:lstStyle/>
        <a:p>
          <a:endParaRPr lang="en-US"/>
        </a:p>
      </dgm:t>
    </dgm:pt>
    <dgm:pt modelId="{0F182800-ED1A-814D-A6BC-AF1594B4F7C3}">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sz="1600" b="1" dirty="0">
              <a:latin typeface="Calibri" panose="020F0502020204030204" pitchFamily="34" charset="0"/>
            </a:rPr>
            <a:t>Erythropoiesis: Formation of RBC (erythrocytes)</a:t>
          </a:r>
          <a:endParaRPr lang="en-US" sz="1600" dirty="0"/>
        </a:p>
      </dgm:t>
    </dgm:pt>
    <dgm:pt modelId="{11CEC6C8-12DC-004C-B6EF-A2940A6C7CDC}" type="parTrans" cxnId="{40863ECB-2BA0-554C-ACDC-40E5A219FAE6}">
      <dgm:prSet/>
      <dgm:spPr/>
      <dgm:t>
        <a:bodyPr/>
        <a:lstStyle/>
        <a:p>
          <a:endParaRPr lang="en-US"/>
        </a:p>
      </dgm:t>
    </dgm:pt>
    <dgm:pt modelId="{1B1D2694-1E79-F945-B069-C48F190DE2C2}" type="sibTrans" cxnId="{40863ECB-2BA0-554C-ACDC-40E5A219FAE6}">
      <dgm:prSet/>
      <dgm:spPr/>
      <dgm:t>
        <a:bodyPr/>
        <a:lstStyle/>
        <a:p>
          <a:endParaRPr lang="en-US"/>
        </a:p>
      </dgm:t>
    </dgm:pt>
    <dgm:pt modelId="{A7CFF6C6-861F-064F-A13A-21BE8D2F3489}">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sz="1600" b="1" dirty="0">
              <a:latin typeface="Calibri" pitchFamily="34" charset="0"/>
              <a:cs typeface="Calibri" pitchFamily="34" charset="0"/>
            </a:rPr>
            <a:t>granular leukocytes</a:t>
          </a:r>
          <a:endParaRPr lang="en-US" sz="1600" dirty="0"/>
        </a:p>
      </dgm:t>
    </dgm:pt>
    <dgm:pt modelId="{DA7E6348-87AB-EE42-89DF-0F1D7505D4C9}" type="parTrans" cxnId="{5040E2D4-0C40-EA4F-93F4-8EE31ED1431D}">
      <dgm:prSet/>
      <dgm:spPr/>
      <dgm:t>
        <a:bodyPr/>
        <a:lstStyle/>
        <a:p>
          <a:endParaRPr lang="en-US"/>
        </a:p>
      </dgm:t>
    </dgm:pt>
    <dgm:pt modelId="{70615D16-F67E-9D4D-A9FB-BA66619EF950}" type="sibTrans" cxnId="{5040E2D4-0C40-EA4F-93F4-8EE31ED1431D}">
      <dgm:prSet/>
      <dgm:spPr/>
      <dgm:t>
        <a:bodyPr/>
        <a:lstStyle/>
        <a:p>
          <a:endParaRPr lang="en-US"/>
        </a:p>
      </dgm:t>
    </dgm:pt>
    <dgm:pt modelId="{6D852D9D-ACA4-0F4B-863D-60B108188D55}">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sz="1600" b="1" dirty="0">
              <a:latin typeface="Calibri" pitchFamily="34" charset="0"/>
              <a:cs typeface="Calibri" pitchFamily="34" charset="0"/>
            </a:rPr>
            <a:t>A granular leukocytes</a:t>
          </a:r>
          <a:endParaRPr lang="en-US" sz="1600" dirty="0"/>
        </a:p>
      </dgm:t>
    </dgm:pt>
    <dgm:pt modelId="{EA42EB21-736F-C347-BF65-16A79781B9C1}" type="parTrans" cxnId="{941EA4A5-7A7E-8145-A7CD-E444D54EF4B7}">
      <dgm:prSet/>
      <dgm:spPr/>
      <dgm:t>
        <a:bodyPr/>
        <a:lstStyle/>
        <a:p>
          <a:endParaRPr lang="en-US"/>
        </a:p>
      </dgm:t>
    </dgm:pt>
    <dgm:pt modelId="{25271A9C-D984-1540-88D3-80FF895EFBE9}" type="sibTrans" cxnId="{941EA4A5-7A7E-8145-A7CD-E444D54EF4B7}">
      <dgm:prSet/>
      <dgm:spPr/>
      <dgm:t>
        <a:bodyPr/>
        <a:lstStyle/>
        <a:p>
          <a:endParaRPr lang="en-US"/>
        </a:p>
      </dgm:t>
    </dgm:pt>
    <dgm:pt modelId="{2A9EDD4E-8338-9746-9A43-614BA06F7015}">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sz="1600" b="1" dirty="0" err="1">
              <a:latin typeface="Calibri" panose="020F0502020204030204" pitchFamily="34" charset="0"/>
            </a:rPr>
            <a:t>Thrombopoiesis</a:t>
          </a:r>
          <a:r>
            <a:rPr lang="en-US" sz="1600" b="1" dirty="0">
              <a:latin typeface="Calibri" panose="020F0502020204030204" pitchFamily="34" charset="0"/>
            </a:rPr>
            <a:t>: Formation of platelets (thrombocytes)</a:t>
          </a:r>
          <a:endParaRPr lang="en-US" sz="1600" dirty="0"/>
        </a:p>
      </dgm:t>
    </dgm:pt>
    <dgm:pt modelId="{B3D469AD-992E-F742-830A-720DD2757468}" type="parTrans" cxnId="{4CE30EB8-952B-8D46-9647-B9B776202215}">
      <dgm:prSet/>
      <dgm:spPr/>
      <dgm:t>
        <a:bodyPr/>
        <a:lstStyle/>
        <a:p>
          <a:endParaRPr lang="en-US"/>
        </a:p>
      </dgm:t>
    </dgm:pt>
    <dgm:pt modelId="{134E7AF0-7BB1-DF4D-825C-62EA5D204CE7}" type="sibTrans" cxnId="{4CE30EB8-952B-8D46-9647-B9B776202215}">
      <dgm:prSet/>
      <dgm:spPr/>
      <dgm:t>
        <a:bodyPr/>
        <a:lstStyle/>
        <a:p>
          <a:endParaRPr lang="en-US"/>
        </a:p>
      </dgm:t>
    </dgm:pt>
    <dgm:pt modelId="{6A6D8CC6-5054-4F63-B553-4036DB863FB5}">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pPr rtl="0"/>
          <a:r>
            <a:rPr lang="en-US" sz="1600" b="1" dirty="0">
              <a:latin typeface="Calibri" panose="020F0502020204030204" pitchFamily="34" charset="0"/>
            </a:rPr>
            <a:t>Leucopoiesis: Formation of WBC (leucocytes) </a:t>
          </a:r>
          <a:endParaRPr lang="en-US" sz="1600" dirty="0"/>
        </a:p>
      </dgm:t>
    </dgm:pt>
    <dgm:pt modelId="{F7D3A714-8BFD-45F7-B105-5174A26AB02A}" type="parTrans" cxnId="{818B5ABB-F945-4384-8C50-9D6244E72837}">
      <dgm:prSet/>
      <dgm:spPr/>
      <dgm:t>
        <a:bodyPr/>
        <a:lstStyle/>
        <a:p>
          <a:endParaRPr lang="en-US"/>
        </a:p>
      </dgm:t>
    </dgm:pt>
    <dgm:pt modelId="{B3FB8A04-2C8B-4697-B91D-4878CEFB231F}" type="sibTrans" cxnId="{818B5ABB-F945-4384-8C50-9D6244E72837}">
      <dgm:prSet/>
      <dgm:spPr/>
      <dgm:t>
        <a:bodyPr/>
        <a:lstStyle/>
        <a:p>
          <a:endParaRPr lang="en-US"/>
        </a:p>
      </dgm:t>
    </dgm:pt>
    <dgm:pt modelId="{FF29EC27-E858-4B25-B6B9-5D845407583C}">
      <dgm:prSet custT="1"/>
      <dgm:spPr>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dgm:spPr>
      <dgm:t>
        <a:bodyPr/>
        <a:lstStyle/>
        <a:p>
          <a:r>
            <a:rPr lang="en-US" sz="1600" b="1" dirty="0">
              <a:latin typeface="Calibri" pitchFamily="34" charset="0"/>
              <a:cs typeface="Calibri" pitchFamily="34" charset="0"/>
            </a:rPr>
            <a:t>basophils</a:t>
          </a:r>
          <a:endParaRPr lang="en-US" sz="1600" dirty="0"/>
        </a:p>
      </dgm:t>
    </dgm:pt>
    <dgm:pt modelId="{F63D8B3D-688E-4565-9B33-8957D1B182C7}" type="parTrans" cxnId="{40B2F9C0-8CC7-4CBB-80A3-35202305F002}">
      <dgm:prSet/>
      <dgm:spPr/>
      <dgm:t>
        <a:bodyPr/>
        <a:lstStyle/>
        <a:p>
          <a:endParaRPr lang="en-US"/>
        </a:p>
      </dgm:t>
    </dgm:pt>
    <dgm:pt modelId="{C5FC5B0C-8B25-4DA8-95E8-9404DAABBE24}" type="sibTrans" cxnId="{40B2F9C0-8CC7-4CBB-80A3-35202305F002}">
      <dgm:prSet/>
      <dgm:spPr/>
      <dgm:t>
        <a:bodyPr/>
        <a:lstStyle/>
        <a:p>
          <a:endParaRPr lang="en-US"/>
        </a:p>
      </dgm:t>
    </dgm:pt>
    <dgm:pt modelId="{58295C14-43B9-4E63-9F02-E10BDB574824}">
      <dgm:prSet custT="1"/>
      <dgm:spPr>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dgm:spPr>
      <dgm:t>
        <a:bodyPr/>
        <a:lstStyle/>
        <a:p>
          <a:r>
            <a:rPr lang="en-US" sz="1600" b="1" dirty="0">
              <a:latin typeface="Calibri" pitchFamily="34" charset="0"/>
              <a:cs typeface="Calibri" pitchFamily="34" charset="0"/>
            </a:rPr>
            <a:t>neutrophils</a:t>
          </a:r>
          <a:endParaRPr lang="en-US" sz="1600" dirty="0"/>
        </a:p>
      </dgm:t>
    </dgm:pt>
    <dgm:pt modelId="{24572A29-28EE-42E7-AB05-FA1E67BB4AA2}" type="parTrans" cxnId="{4EE8760F-9A2A-42EF-ACAD-1A3D4E0DBF70}">
      <dgm:prSet/>
      <dgm:spPr/>
      <dgm:t>
        <a:bodyPr/>
        <a:lstStyle/>
        <a:p>
          <a:endParaRPr lang="en-US"/>
        </a:p>
      </dgm:t>
    </dgm:pt>
    <dgm:pt modelId="{3056CB2A-19B2-4865-A6CD-C2AB688CAFC8}" type="sibTrans" cxnId="{4EE8760F-9A2A-42EF-ACAD-1A3D4E0DBF70}">
      <dgm:prSet/>
      <dgm:spPr/>
      <dgm:t>
        <a:bodyPr/>
        <a:lstStyle/>
        <a:p>
          <a:endParaRPr lang="en-US"/>
        </a:p>
      </dgm:t>
    </dgm:pt>
    <dgm:pt modelId="{787EFA6E-62FC-4FF6-8670-0689629E1F1E}">
      <dgm:prSet custT="1"/>
      <dgm:spPr>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dgm:spPr>
      <dgm:t>
        <a:bodyPr/>
        <a:lstStyle/>
        <a:p>
          <a:r>
            <a:rPr lang="en-US" sz="1600" b="1" dirty="0" err="1">
              <a:latin typeface="Calibri" pitchFamily="34" charset="0"/>
              <a:cs typeface="Calibri" pitchFamily="34" charset="0"/>
            </a:rPr>
            <a:t>eosinophils</a:t>
          </a:r>
          <a:endParaRPr lang="en-US" sz="1600" dirty="0"/>
        </a:p>
      </dgm:t>
    </dgm:pt>
    <dgm:pt modelId="{2125482C-6AD5-489E-936D-5AFFF636A2A9}" type="parTrans" cxnId="{388116D9-C9B8-421A-92FC-F724E90A6060}">
      <dgm:prSet/>
      <dgm:spPr/>
      <dgm:t>
        <a:bodyPr/>
        <a:lstStyle/>
        <a:p>
          <a:endParaRPr lang="en-US"/>
        </a:p>
      </dgm:t>
    </dgm:pt>
    <dgm:pt modelId="{6D09F571-FF89-4D75-B932-B61A6D0FDEBE}" type="sibTrans" cxnId="{388116D9-C9B8-421A-92FC-F724E90A6060}">
      <dgm:prSet/>
      <dgm:spPr/>
      <dgm:t>
        <a:bodyPr/>
        <a:lstStyle/>
        <a:p>
          <a:endParaRPr lang="en-US"/>
        </a:p>
      </dgm:t>
    </dgm:pt>
    <dgm:pt modelId="{AA6355F9-0783-4CD1-98F0-2627AA84ECF2}">
      <dgm:prSet custT="1"/>
      <dgm:spPr>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dgm:spPr>
      <dgm:t>
        <a:bodyPr/>
        <a:lstStyle/>
        <a:p>
          <a:r>
            <a:rPr lang="en-US" sz="1600" b="1" dirty="0">
              <a:latin typeface="Calibri" pitchFamily="34" charset="0"/>
              <a:cs typeface="Calibri" pitchFamily="34" charset="0"/>
            </a:rPr>
            <a:t>monocytes</a:t>
          </a:r>
          <a:endParaRPr lang="en-US" sz="1600" dirty="0"/>
        </a:p>
      </dgm:t>
    </dgm:pt>
    <dgm:pt modelId="{36371DEC-1D01-429C-A4F5-617191588D0F}" type="parTrans" cxnId="{90BD3CCC-D784-4B41-BD72-B40DF41009F2}">
      <dgm:prSet/>
      <dgm:spPr/>
      <dgm:t>
        <a:bodyPr/>
        <a:lstStyle/>
        <a:p>
          <a:endParaRPr lang="en-US"/>
        </a:p>
      </dgm:t>
    </dgm:pt>
    <dgm:pt modelId="{465496D8-88C0-4CBB-88DA-097CD1E6C5D3}" type="sibTrans" cxnId="{90BD3CCC-D784-4B41-BD72-B40DF41009F2}">
      <dgm:prSet/>
      <dgm:spPr/>
      <dgm:t>
        <a:bodyPr/>
        <a:lstStyle/>
        <a:p>
          <a:endParaRPr lang="en-US"/>
        </a:p>
      </dgm:t>
    </dgm:pt>
    <dgm:pt modelId="{74705900-0F3D-4EF5-839B-A83556DA8396}">
      <dgm:prSet custT="1"/>
      <dgm:spPr>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dgm:spPr>
      <dgm:t>
        <a:bodyPr/>
        <a:lstStyle/>
        <a:p>
          <a:r>
            <a:rPr lang="en-US" sz="1200" b="1" dirty="0">
              <a:latin typeface="Calibri" pitchFamily="34" charset="0"/>
              <a:cs typeface="Calibri" pitchFamily="34" charset="0"/>
            </a:rPr>
            <a:t>lymphocytes =        T cells, B cells</a:t>
          </a:r>
          <a:endParaRPr lang="en-US" sz="1200" dirty="0"/>
        </a:p>
      </dgm:t>
    </dgm:pt>
    <dgm:pt modelId="{1557C3BE-CE5F-40B3-908D-0DA21F0E9205}" type="parTrans" cxnId="{C89E1BFD-1929-4912-8250-5FDF4153B35D}">
      <dgm:prSet/>
      <dgm:spPr/>
      <dgm:t>
        <a:bodyPr/>
        <a:lstStyle/>
        <a:p>
          <a:endParaRPr lang="en-US"/>
        </a:p>
      </dgm:t>
    </dgm:pt>
    <dgm:pt modelId="{91904467-D136-4A4B-836F-89C89567ECEC}" type="sibTrans" cxnId="{C89E1BFD-1929-4912-8250-5FDF4153B35D}">
      <dgm:prSet/>
      <dgm:spPr/>
      <dgm:t>
        <a:bodyPr/>
        <a:lstStyle/>
        <a:p>
          <a:endParaRPr lang="en-US"/>
        </a:p>
      </dgm:t>
    </dgm:pt>
    <dgm:pt modelId="{E8BDC0C9-D69D-3C45-8F4E-E86B44BC3335}" type="pres">
      <dgm:prSet presAssocID="{B2FC3227-F094-C541-9F96-2ACF71072067}" presName="diagram" presStyleCnt="0">
        <dgm:presLayoutVars>
          <dgm:chPref val="1"/>
          <dgm:dir/>
          <dgm:animOne val="branch"/>
          <dgm:animLvl val="lvl"/>
          <dgm:resizeHandles val="exact"/>
        </dgm:presLayoutVars>
      </dgm:prSet>
      <dgm:spPr/>
    </dgm:pt>
    <dgm:pt modelId="{9E962056-B6BB-5344-9D93-D4C9AB3E0244}" type="pres">
      <dgm:prSet presAssocID="{EF704CE3-9E3A-7D43-B4F1-C18875BEE19A}" presName="root1" presStyleCnt="0"/>
      <dgm:spPr/>
    </dgm:pt>
    <dgm:pt modelId="{1D980D6F-AD72-1E42-B67F-36872B20E185}" type="pres">
      <dgm:prSet presAssocID="{EF704CE3-9E3A-7D43-B4F1-C18875BEE19A}" presName="LevelOneTextNode" presStyleLbl="node0" presStyleIdx="0" presStyleCnt="1" custScaleX="56971" custScaleY="55377">
        <dgm:presLayoutVars>
          <dgm:chPref val="3"/>
        </dgm:presLayoutVars>
      </dgm:prSet>
      <dgm:spPr/>
    </dgm:pt>
    <dgm:pt modelId="{518E5DE7-C2D2-604A-801E-34D9B2CE7D28}" type="pres">
      <dgm:prSet presAssocID="{EF704CE3-9E3A-7D43-B4F1-C18875BEE19A}" presName="level2hierChild" presStyleCnt="0"/>
      <dgm:spPr/>
    </dgm:pt>
    <dgm:pt modelId="{C9B5C68E-394C-A44B-9803-B54B1B0FA660}" type="pres">
      <dgm:prSet presAssocID="{11CEC6C8-12DC-004C-B6EF-A2940A6C7CDC}" presName="conn2-1" presStyleLbl="parChTrans1D2" presStyleIdx="0" presStyleCnt="3"/>
      <dgm:spPr/>
    </dgm:pt>
    <dgm:pt modelId="{AD556935-1998-AC42-B56F-CC322445AD51}" type="pres">
      <dgm:prSet presAssocID="{11CEC6C8-12DC-004C-B6EF-A2940A6C7CDC}" presName="connTx" presStyleLbl="parChTrans1D2" presStyleIdx="0" presStyleCnt="3"/>
      <dgm:spPr/>
    </dgm:pt>
    <dgm:pt modelId="{4256AB6A-236D-1444-ACA9-82F3FBBD7595}" type="pres">
      <dgm:prSet presAssocID="{0F182800-ED1A-814D-A6BC-AF1594B4F7C3}" presName="root2" presStyleCnt="0"/>
      <dgm:spPr/>
    </dgm:pt>
    <dgm:pt modelId="{E1F73548-7063-1548-97AE-ADB184F5DA89}" type="pres">
      <dgm:prSet presAssocID="{0F182800-ED1A-814D-A6BC-AF1594B4F7C3}" presName="LevelTwoTextNode" presStyleLbl="node2" presStyleIdx="0" presStyleCnt="3">
        <dgm:presLayoutVars>
          <dgm:chPref val="3"/>
        </dgm:presLayoutVars>
      </dgm:prSet>
      <dgm:spPr/>
    </dgm:pt>
    <dgm:pt modelId="{4DDED132-58DA-8946-A765-16FC5CBD37FE}" type="pres">
      <dgm:prSet presAssocID="{0F182800-ED1A-814D-A6BC-AF1594B4F7C3}" presName="level3hierChild" presStyleCnt="0"/>
      <dgm:spPr/>
    </dgm:pt>
    <dgm:pt modelId="{E961EB88-9B6F-46CB-A93C-C50523ED1097}" type="pres">
      <dgm:prSet presAssocID="{F7D3A714-8BFD-45F7-B105-5174A26AB02A}" presName="conn2-1" presStyleLbl="parChTrans1D2" presStyleIdx="1" presStyleCnt="3"/>
      <dgm:spPr/>
    </dgm:pt>
    <dgm:pt modelId="{2908A19D-0B1B-47F7-8674-09382FDF4CFF}" type="pres">
      <dgm:prSet presAssocID="{F7D3A714-8BFD-45F7-B105-5174A26AB02A}" presName="connTx" presStyleLbl="parChTrans1D2" presStyleIdx="1" presStyleCnt="3"/>
      <dgm:spPr/>
    </dgm:pt>
    <dgm:pt modelId="{8808CAA2-F284-4A4C-BD6C-5B776BDDB12D}" type="pres">
      <dgm:prSet presAssocID="{6A6D8CC6-5054-4F63-B553-4036DB863FB5}" presName="root2" presStyleCnt="0"/>
      <dgm:spPr/>
    </dgm:pt>
    <dgm:pt modelId="{040CD2EF-6EEA-40AF-A676-15FC95596465}" type="pres">
      <dgm:prSet presAssocID="{6A6D8CC6-5054-4F63-B553-4036DB863FB5}" presName="LevelTwoTextNode" presStyleLbl="node2" presStyleIdx="1" presStyleCnt="3">
        <dgm:presLayoutVars>
          <dgm:chPref val="3"/>
        </dgm:presLayoutVars>
      </dgm:prSet>
      <dgm:spPr/>
    </dgm:pt>
    <dgm:pt modelId="{20281B7D-5464-4F1C-9181-F6675112834F}" type="pres">
      <dgm:prSet presAssocID="{6A6D8CC6-5054-4F63-B553-4036DB863FB5}" presName="level3hierChild" presStyleCnt="0"/>
      <dgm:spPr/>
    </dgm:pt>
    <dgm:pt modelId="{EA587E05-100E-5547-A3E9-37B17E1E122C}" type="pres">
      <dgm:prSet presAssocID="{DA7E6348-87AB-EE42-89DF-0F1D7505D4C9}" presName="conn2-1" presStyleLbl="parChTrans1D3" presStyleIdx="0" presStyleCnt="2"/>
      <dgm:spPr/>
    </dgm:pt>
    <dgm:pt modelId="{31A133D9-A672-B34D-8E1D-D26368D4E98D}" type="pres">
      <dgm:prSet presAssocID="{DA7E6348-87AB-EE42-89DF-0F1D7505D4C9}" presName="connTx" presStyleLbl="parChTrans1D3" presStyleIdx="0" presStyleCnt="2"/>
      <dgm:spPr/>
    </dgm:pt>
    <dgm:pt modelId="{101010BE-F7B5-454A-8820-CB37493865E6}" type="pres">
      <dgm:prSet presAssocID="{A7CFF6C6-861F-064F-A13A-21BE8D2F3489}" presName="root2" presStyleCnt="0"/>
      <dgm:spPr/>
    </dgm:pt>
    <dgm:pt modelId="{879FBF83-E4E9-A144-98C3-A559D100B178}" type="pres">
      <dgm:prSet presAssocID="{A7CFF6C6-861F-064F-A13A-21BE8D2F3489}" presName="LevelTwoTextNode" presStyleLbl="node3" presStyleIdx="0" presStyleCnt="2" custScaleX="127008">
        <dgm:presLayoutVars>
          <dgm:chPref val="3"/>
        </dgm:presLayoutVars>
      </dgm:prSet>
      <dgm:spPr/>
    </dgm:pt>
    <dgm:pt modelId="{EC7B0AAB-3BB0-D24A-B240-0F28CFE09D24}" type="pres">
      <dgm:prSet presAssocID="{A7CFF6C6-861F-064F-A13A-21BE8D2F3489}" presName="level3hierChild" presStyleCnt="0"/>
      <dgm:spPr/>
    </dgm:pt>
    <dgm:pt modelId="{144AAD67-9907-4383-A802-E400FAEE2B52}" type="pres">
      <dgm:prSet presAssocID="{24572A29-28EE-42E7-AB05-FA1E67BB4AA2}" presName="conn2-1" presStyleLbl="parChTrans1D4" presStyleIdx="0" presStyleCnt="5"/>
      <dgm:spPr/>
    </dgm:pt>
    <dgm:pt modelId="{718EA47C-DED1-4258-BCC8-CEE138003AA2}" type="pres">
      <dgm:prSet presAssocID="{24572A29-28EE-42E7-AB05-FA1E67BB4AA2}" presName="connTx" presStyleLbl="parChTrans1D4" presStyleIdx="0" presStyleCnt="5"/>
      <dgm:spPr/>
    </dgm:pt>
    <dgm:pt modelId="{F5DD6171-3BCF-43FF-BB7C-234C73542B74}" type="pres">
      <dgm:prSet presAssocID="{58295C14-43B9-4E63-9F02-E10BDB574824}" presName="root2" presStyleCnt="0"/>
      <dgm:spPr/>
    </dgm:pt>
    <dgm:pt modelId="{18713C7C-9B56-4EAC-86DF-2381CE346EDF}" type="pres">
      <dgm:prSet presAssocID="{58295C14-43B9-4E63-9F02-E10BDB574824}" presName="LevelTwoTextNode" presStyleLbl="node4" presStyleIdx="0" presStyleCnt="5" custScaleX="67774" custScaleY="37931">
        <dgm:presLayoutVars>
          <dgm:chPref val="3"/>
        </dgm:presLayoutVars>
      </dgm:prSet>
      <dgm:spPr/>
    </dgm:pt>
    <dgm:pt modelId="{27F40AC3-7167-4CF2-98E9-8796129ED0C9}" type="pres">
      <dgm:prSet presAssocID="{58295C14-43B9-4E63-9F02-E10BDB574824}" presName="level3hierChild" presStyleCnt="0"/>
      <dgm:spPr/>
    </dgm:pt>
    <dgm:pt modelId="{71143689-A07D-4B49-B41C-1CC069F4B1C8}" type="pres">
      <dgm:prSet presAssocID="{2125482C-6AD5-489E-936D-5AFFF636A2A9}" presName="conn2-1" presStyleLbl="parChTrans1D4" presStyleIdx="1" presStyleCnt="5"/>
      <dgm:spPr/>
    </dgm:pt>
    <dgm:pt modelId="{6F66472A-D040-42C1-8A4F-86BAC80BB853}" type="pres">
      <dgm:prSet presAssocID="{2125482C-6AD5-489E-936D-5AFFF636A2A9}" presName="connTx" presStyleLbl="parChTrans1D4" presStyleIdx="1" presStyleCnt="5"/>
      <dgm:spPr/>
    </dgm:pt>
    <dgm:pt modelId="{CB39E7A5-E0CF-4710-A5E3-03F47B53AEAA}" type="pres">
      <dgm:prSet presAssocID="{787EFA6E-62FC-4FF6-8670-0689629E1F1E}" presName="root2" presStyleCnt="0"/>
      <dgm:spPr/>
    </dgm:pt>
    <dgm:pt modelId="{C1FE6BFD-A877-4B20-AD2C-34D9E133481B}" type="pres">
      <dgm:prSet presAssocID="{787EFA6E-62FC-4FF6-8670-0689629E1F1E}" presName="LevelTwoTextNode" presStyleLbl="node4" presStyleIdx="1" presStyleCnt="5" custScaleX="67774" custScaleY="37931">
        <dgm:presLayoutVars>
          <dgm:chPref val="3"/>
        </dgm:presLayoutVars>
      </dgm:prSet>
      <dgm:spPr/>
    </dgm:pt>
    <dgm:pt modelId="{2DF37C6F-9ED1-467F-B43D-00B43AED3B1B}" type="pres">
      <dgm:prSet presAssocID="{787EFA6E-62FC-4FF6-8670-0689629E1F1E}" presName="level3hierChild" presStyleCnt="0"/>
      <dgm:spPr/>
    </dgm:pt>
    <dgm:pt modelId="{E7221922-1A8A-4956-8DFF-8A4F315098DF}" type="pres">
      <dgm:prSet presAssocID="{F63D8B3D-688E-4565-9B33-8957D1B182C7}" presName="conn2-1" presStyleLbl="parChTrans1D4" presStyleIdx="2" presStyleCnt="5"/>
      <dgm:spPr/>
    </dgm:pt>
    <dgm:pt modelId="{1D1DC5E1-3C11-4B38-9C2F-8D4D62388894}" type="pres">
      <dgm:prSet presAssocID="{F63D8B3D-688E-4565-9B33-8957D1B182C7}" presName="connTx" presStyleLbl="parChTrans1D4" presStyleIdx="2" presStyleCnt="5"/>
      <dgm:spPr/>
    </dgm:pt>
    <dgm:pt modelId="{0C28A945-EED5-4257-A0E8-29901E04E028}" type="pres">
      <dgm:prSet presAssocID="{FF29EC27-E858-4B25-B6B9-5D845407583C}" presName="root2" presStyleCnt="0"/>
      <dgm:spPr/>
    </dgm:pt>
    <dgm:pt modelId="{F5293C33-F35F-44B4-B084-DC2F42FB0AC9}" type="pres">
      <dgm:prSet presAssocID="{FF29EC27-E858-4B25-B6B9-5D845407583C}" presName="LevelTwoTextNode" presStyleLbl="node4" presStyleIdx="2" presStyleCnt="5" custScaleX="67774" custScaleY="37931">
        <dgm:presLayoutVars>
          <dgm:chPref val="3"/>
        </dgm:presLayoutVars>
      </dgm:prSet>
      <dgm:spPr/>
    </dgm:pt>
    <dgm:pt modelId="{52521E84-0E05-41B3-9E79-6E3FF69307C2}" type="pres">
      <dgm:prSet presAssocID="{FF29EC27-E858-4B25-B6B9-5D845407583C}" presName="level3hierChild" presStyleCnt="0"/>
      <dgm:spPr/>
    </dgm:pt>
    <dgm:pt modelId="{AF2C2FFD-78E7-034D-839B-64DDF0068B59}" type="pres">
      <dgm:prSet presAssocID="{EA42EB21-736F-C347-BF65-16A79781B9C1}" presName="conn2-1" presStyleLbl="parChTrans1D3" presStyleIdx="1" presStyleCnt="2"/>
      <dgm:spPr/>
    </dgm:pt>
    <dgm:pt modelId="{33A0288D-A899-CD43-9346-58BB75D9D606}" type="pres">
      <dgm:prSet presAssocID="{EA42EB21-736F-C347-BF65-16A79781B9C1}" presName="connTx" presStyleLbl="parChTrans1D3" presStyleIdx="1" presStyleCnt="2"/>
      <dgm:spPr/>
    </dgm:pt>
    <dgm:pt modelId="{30F7CC3F-88C1-5143-A649-40D3A898B46E}" type="pres">
      <dgm:prSet presAssocID="{6D852D9D-ACA4-0F4B-863D-60B108188D55}" presName="root2" presStyleCnt="0"/>
      <dgm:spPr/>
    </dgm:pt>
    <dgm:pt modelId="{DD60D29A-A4F3-EC4A-B91B-4F053956F751}" type="pres">
      <dgm:prSet presAssocID="{6D852D9D-ACA4-0F4B-863D-60B108188D55}" presName="LevelTwoTextNode" presStyleLbl="node3" presStyleIdx="1" presStyleCnt="2" custScaleX="126263">
        <dgm:presLayoutVars>
          <dgm:chPref val="3"/>
        </dgm:presLayoutVars>
      </dgm:prSet>
      <dgm:spPr/>
    </dgm:pt>
    <dgm:pt modelId="{0388E29B-9980-6B4A-8EA7-9464CD2BC132}" type="pres">
      <dgm:prSet presAssocID="{6D852D9D-ACA4-0F4B-863D-60B108188D55}" presName="level3hierChild" presStyleCnt="0"/>
      <dgm:spPr/>
    </dgm:pt>
    <dgm:pt modelId="{28E74363-03DD-458F-817B-DE00E65227FC}" type="pres">
      <dgm:prSet presAssocID="{36371DEC-1D01-429C-A4F5-617191588D0F}" presName="conn2-1" presStyleLbl="parChTrans1D4" presStyleIdx="3" presStyleCnt="5"/>
      <dgm:spPr/>
    </dgm:pt>
    <dgm:pt modelId="{FF62998A-9DA2-4FC1-B1FA-F148BBA8DAD2}" type="pres">
      <dgm:prSet presAssocID="{36371DEC-1D01-429C-A4F5-617191588D0F}" presName="connTx" presStyleLbl="parChTrans1D4" presStyleIdx="3" presStyleCnt="5"/>
      <dgm:spPr/>
    </dgm:pt>
    <dgm:pt modelId="{B0265E89-E5F3-4231-B2A5-763DDADF3055}" type="pres">
      <dgm:prSet presAssocID="{AA6355F9-0783-4CD1-98F0-2627AA84ECF2}" presName="root2" presStyleCnt="0"/>
      <dgm:spPr/>
    </dgm:pt>
    <dgm:pt modelId="{44A703EF-29C5-478B-84D3-D16D0C950840}" type="pres">
      <dgm:prSet presAssocID="{AA6355F9-0783-4CD1-98F0-2627AA84ECF2}" presName="LevelTwoTextNode" presStyleLbl="node4" presStyleIdx="3" presStyleCnt="5" custScaleX="67774" custScaleY="37931">
        <dgm:presLayoutVars>
          <dgm:chPref val="3"/>
        </dgm:presLayoutVars>
      </dgm:prSet>
      <dgm:spPr/>
    </dgm:pt>
    <dgm:pt modelId="{CDFFA450-E2C3-4E45-9598-82767182075A}" type="pres">
      <dgm:prSet presAssocID="{AA6355F9-0783-4CD1-98F0-2627AA84ECF2}" presName="level3hierChild" presStyleCnt="0"/>
      <dgm:spPr/>
    </dgm:pt>
    <dgm:pt modelId="{F2CAC22C-F35F-40BA-82D6-ABF8CE4DEDAF}" type="pres">
      <dgm:prSet presAssocID="{1557C3BE-CE5F-40B3-908D-0DA21F0E9205}" presName="conn2-1" presStyleLbl="parChTrans1D4" presStyleIdx="4" presStyleCnt="5"/>
      <dgm:spPr/>
    </dgm:pt>
    <dgm:pt modelId="{3763BCB4-471A-4321-B5BC-4D4486A4E48D}" type="pres">
      <dgm:prSet presAssocID="{1557C3BE-CE5F-40B3-908D-0DA21F0E9205}" presName="connTx" presStyleLbl="parChTrans1D4" presStyleIdx="4" presStyleCnt="5"/>
      <dgm:spPr/>
    </dgm:pt>
    <dgm:pt modelId="{576B4FD6-C2FA-46F2-AB55-2C341D811735}" type="pres">
      <dgm:prSet presAssocID="{74705900-0F3D-4EF5-839B-A83556DA8396}" presName="root2" presStyleCnt="0"/>
      <dgm:spPr/>
    </dgm:pt>
    <dgm:pt modelId="{6352D7A4-6895-448C-8452-81F89E4DC2EF}" type="pres">
      <dgm:prSet presAssocID="{74705900-0F3D-4EF5-839B-A83556DA8396}" presName="LevelTwoTextNode" presStyleLbl="node4" presStyleIdx="4" presStyleCnt="5" custScaleX="67125" custScaleY="36181">
        <dgm:presLayoutVars>
          <dgm:chPref val="3"/>
        </dgm:presLayoutVars>
      </dgm:prSet>
      <dgm:spPr/>
    </dgm:pt>
    <dgm:pt modelId="{56A7DD5D-A6ED-4C34-8A72-2E25FE5FDD2F}" type="pres">
      <dgm:prSet presAssocID="{74705900-0F3D-4EF5-839B-A83556DA8396}" presName="level3hierChild" presStyleCnt="0"/>
      <dgm:spPr/>
    </dgm:pt>
    <dgm:pt modelId="{12F3DD92-5FAE-FC4F-BACA-F87D49BF72E3}" type="pres">
      <dgm:prSet presAssocID="{B3D469AD-992E-F742-830A-720DD2757468}" presName="conn2-1" presStyleLbl="parChTrans1D2" presStyleIdx="2" presStyleCnt="3"/>
      <dgm:spPr/>
    </dgm:pt>
    <dgm:pt modelId="{534D31BD-69F0-D54D-8591-00B6A199DBEC}" type="pres">
      <dgm:prSet presAssocID="{B3D469AD-992E-F742-830A-720DD2757468}" presName="connTx" presStyleLbl="parChTrans1D2" presStyleIdx="2" presStyleCnt="3"/>
      <dgm:spPr/>
    </dgm:pt>
    <dgm:pt modelId="{31E3B169-92AA-3A47-8C94-F0750D999D44}" type="pres">
      <dgm:prSet presAssocID="{2A9EDD4E-8338-9746-9A43-614BA06F7015}" presName="root2" presStyleCnt="0"/>
      <dgm:spPr/>
    </dgm:pt>
    <dgm:pt modelId="{9AFF1542-D9D1-734C-B746-8E961024A86E}" type="pres">
      <dgm:prSet presAssocID="{2A9EDD4E-8338-9746-9A43-614BA06F7015}" presName="LevelTwoTextNode" presStyleLbl="node2" presStyleIdx="2" presStyleCnt="3">
        <dgm:presLayoutVars>
          <dgm:chPref val="3"/>
        </dgm:presLayoutVars>
      </dgm:prSet>
      <dgm:spPr/>
    </dgm:pt>
    <dgm:pt modelId="{C45EB65B-2FC7-FF49-9A34-1A90624CF325}" type="pres">
      <dgm:prSet presAssocID="{2A9EDD4E-8338-9746-9A43-614BA06F7015}" presName="level3hierChild" presStyleCnt="0"/>
      <dgm:spPr/>
    </dgm:pt>
  </dgm:ptLst>
  <dgm:cxnLst>
    <dgm:cxn modelId="{CE68CC01-3267-4BAE-BA77-550D5F4FD1A4}" type="presOf" srcId="{2A9EDD4E-8338-9746-9A43-614BA06F7015}" destId="{9AFF1542-D9D1-734C-B746-8E961024A86E}" srcOrd="0" destOrd="0" presId="urn:microsoft.com/office/officeart/2005/8/layout/hierarchy2"/>
    <dgm:cxn modelId="{A6E40906-785A-4640-8F6B-66945315D3B7}" type="presOf" srcId="{EA42EB21-736F-C347-BF65-16A79781B9C1}" destId="{33A0288D-A899-CD43-9346-58BB75D9D606}" srcOrd="1" destOrd="0" presId="urn:microsoft.com/office/officeart/2005/8/layout/hierarchy2"/>
    <dgm:cxn modelId="{34E2280A-A935-49B4-9AF2-8C906DA164E0}" type="presOf" srcId="{FF29EC27-E858-4B25-B6B9-5D845407583C}" destId="{F5293C33-F35F-44B4-B084-DC2F42FB0AC9}" srcOrd="0" destOrd="0" presId="urn:microsoft.com/office/officeart/2005/8/layout/hierarchy2"/>
    <dgm:cxn modelId="{9001390E-421A-4082-9C5D-EFD744CD62C1}" type="presOf" srcId="{74705900-0F3D-4EF5-839B-A83556DA8396}" destId="{6352D7A4-6895-448C-8452-81F89E4DC2EF}" srcOrd="0" destOrd="0" presId="urn:microsoft.com/office/officeart/2005/8/layout/hierarchy2"/>
    <dgm:cxn modelId="{4EE8760F-9A2A-42EF-ACAD-1A3D4E0DBF70}" srcId="{A7CFF6C6-861F-064F-A13A-21BE8D2F3489}" destId="{58295C14-43B9-4E63-9F02-E10BDB574824}" srcOrd="0" destOrd="0" parTransId="{24572A29-28EE-42E7-AB05-FA1E67BB4AA2}" sibTransId="{3056CB2A-19B2-4865-A6CD-C2AB688CAFC8}"/>
    <dgm:cxn modelId="{86459312-0A1C-4F23-AA46-EA939AC423A0}" type="presOf" srcId="{2125482C-6AD5-489E-936D-5AFFF636A2A9}" destId="{6F66472A-D040-42C1-8A4F-86BAC80BB853}" srcOrd="1" destOrd="0" presId="urn:microsoft.com/office/officeart/2005/8/layout/hierarchy2"/>
    <dgm:cxn modelId="{650C8617-5D69-481E-AC7E-01F3CBE2EFE2}" type="presOf" srcId="{F63D8B3D-688E-4565-9B33-8957D1B182C7}" destId="{E7221922-1A8A-4956-8DFF-8A4F315098DF}" srcOrd="0" destOrd="0" presId="urn:microsoft.com/office/officeart/2005/8/layout/hierarchy2"/>
    <dgm:cxn modelId="{C85BA023-DB52-4F51-9150-4DB9FE68C31F}" type="presOf" srcId="{B3D469AD-992E-F742-830A-720DD2757468}" destId="{534D31BD-69F0-D54D-8591-00B6A199DBEC}" srcOrd="1" destOrd="0" presId="urn:microsoft.com/office/officeart/2005/8/layout/hierarchy2"/>
    <dgm:cxn modelId="{FB745F27-5E6E-42B2-A150-E4A0DB64550B}" type="presOf" srcId="{2125482C-6AD5-489E-936D-5AFFF636A2A9}" destId="{71143689-A07D-4B49-B41C-1CC069F4B1C8}" srcOrd="0" destOrd="0" presId="urn:microsoft.com/office/officeart/2005/8/layout/hierarchy2"/>
    <dgm:cxn modelId="{E86A5A3A-0332-4428-A55F-6420C17B4A4E}" type="presOf" srcId="{EA42EB21-736F-C347-BF65-16A79781B9C1}" destId="{AF2C2FFD-78E7-034D-839B-64DDF0068B59}" srcOrd="0" destOrd="0" presId="urn:microsoft.com/office/officeart/2005/8/layout/hierarchy2"/>
    <dgm:cxn modelId="{E80FAB3F-4CF7-41DC-9FF9-19C089905E57}" type="presOf" srcId="{11CEC6C8-12DC-004C-B6EF-A2940A6C7CDC}" destId="{C9B5C68E-394C-A44B-9803-B54B1B0FA660}" srcOrd="0" destOrd="0" presId="urn:microsoft.com/office/officeart/2005/8/layout/hierarchy2"/>
    <dgm:cxn modelId="{7501FC5C-F8F7-4749-AA9A-A9C7750AEF3B}" type="presOf" srcId="{1557C3BE-CE5F-40B3-908D-0DA21F0E9205}" destId="{3763BCB4-471A-4321-B5BC-4D4486A4E48D}" srcOrd="1" destOrd="0" presId="urn:microsoft.com/office/officeart/2005/8/layout/hierarchy2"/>
    <dgm:cxn modelId="{942A326E-F77E-4747-A44C-374A4B72DB5F}" type="presOf" srcId="{24572A29-28EE-42E7-AB05-FA1E67BB4AA2}" destId="{144AAD67-9907-4383-A802-E400FAEE2B52}" srcOrd="0" destOrd="0" presId="urn:microsoft.com/office/officeart/2005/8/layout/hierarchy2"/>
    <dgm:cxn modelId="{61718376-5787-48DA-BF74-0A97C1B01255}" type="presOf" srcId="{6D852D9D-ACA4-0F4B-863D-60B108188D55}" destId="{DD60D29A-A4F3-EC4A-B91B-4F053956F751}" srcOrd="0" destOrd="0" presId="urn:microsoft.com/office/officeart/2005/8/layout/hierarchy2"/>
    <dgm:cxn modelId="{A95C6A59-5405-4F43-A96B-2D1366619077}" type="presOf" srcId="{36371DEC-1D01-429C-A4F5-617191588D0F}" destId="{28E74363-03DD-458F-817B-DE00E65227FC}" srcOrd="0" destOrd="0" presId="urn:microsoft.com/office/officeart/2005/8/layout/hierarchy2"/>
    <dgm:cxn modelId="{37763C7B-3239-4CD8-B409-4ABE85E9B416}" type="presOf" srcId="{A7CFF6C6-861F-064F-A13A-21BE8D2F3489}" destId="{879FBF83-E4E9-A144-98C3-A559D100B178}" srcOrd="0" destOrd="0" presId="urn:microsoft.com/office/officeart/2005/8/layout/hierarchy2"/>
    <dgm:cxn modelId="{76A45380-4133-4CEF-8100-05B47EA1F221}" type="presOf" srcId="{24572A29-28EE-42E7-AB05-FA1E67BB4AA2}" destId="{718EA47C-DED1-4258-BCC8-CEE138003AA2}" srcOrd="1" destOrd="0" presId="urn:microsoft.com/office/officeart/2005/8/layout/hierarchy2"/>
    <dgm:cxn modelId="{BE5B3F81-1749-4D09-B800-2BD4DB3C1D75}" type="presOf" srcId="{58295C14-43B9-4E63-9F02-E10BDB574824}" destId="{18713C7C-9B56-4EAC-86DF-2381CE346EDF}" srcOrd="0" destOrd="0" presId="urn:microsoft.com/office/officeart/2005/8/layout/hierarchy2"/>
    <dgm:cxn modelId="{32757A8D-BF9D-4F79-88CC-3BA6495654B7}" type="presOf" srcId="{F7D3A714-8BFD-45F7-B105-5174A26AB02A}" destId="{E961EB88-9B6F-46CB-A93C-C50523ED1097}" srcOrd="0" destOrd="0" presId="urn:microsoft.com/office/officeart/2005/8/layout/hierarchy2"/>
    <dgm:cxn modelId="{969A0997-E0F7-4A9F-8F5D-1283EEA49F99}" type="presOf" srcId="{F63D8B3D-688E-4565-9B33-8957D1B182C7}" destId="{1D1DC5E1-3C11-4B38-9C2F-8D4D62388894}" srcOrd="1" destOrd="0" presId="urn:microsoft.com/office/officeart/2005/8/layout/hierarchy2"/>
    <dgm:cxn modelId="{5979A898-A6FE-464E-981A-0BD7C4FEC9FF}" type="presOf" srcId="{6A6D8CC6-5054-4F63-B553-4036DB863FB5}" destId="{040CD2EF-6EEA-40AF-A676-15FC95596465}" srcOrd="0" destOrd="0" presId="urn:microsoft.com/office/officeart/2005/8/layout/hierarchy2"/>
    <dgm:cxn modelId="{0902429C-F841-4412-A51B-1C936DA682A4}" type="presOf" srcId="{0F182800-ED1A-814D-A6BC-AF1594B4F7C3}" destId="{E1F73548-7063-1548-97AE-ADB184F5DA89}" srcOrd="0" destOrd="0" presId="urn:microsoft.com/office/officeart/2005/8/layout/hierarchy2"/>
    <dgm:cxn modelId="{941EA4A5-7A7E-8145-A7CD-E444D54EF4B7}" srcId="{6A6D8CC6-5054-4F63-B553-4036DB863FB5}" destId="{6D852D9D-ACA4-0F4B-863D-60B108188D55}" srcOrd="1" destOrd="0" parTransId="{EA42EB21-736F-C347-BF65-16A79781B9C1}" sibTransId="{25271A9C-D984-1540-88D3-80FF895EFBE9}"/>
    <dgm:cxn modelId="{AD60F5A5-BD57-9F46-948C-917E072D1BDB}" srcId="{B2FC3227-F094-C541-9F96-2ACF71072067}" destId="{EF704CE3-9E3A-7D43-B4F1-C18875BEE19A}" srcOrd="0" destOrd="0" parTransId="{5F19D560-222B-2A4C-BDAC-C39EBEF4D8C1}" sibTransId="{2164BBB4-67CC-3D43-8DEA-CE9E1EE9BE1B}"/>
    <dgm:cxn modelId="{F690E6A7-1277-4F86-890D-36D34425BF27}" type="presOf" srcId="{11CEC6C8-12DC-004C-B6EF-A2940A6C7CDC}" destId="{AD556935-1998-AC42-B56F-CC322445AD51}" srcOrd="1" destOrd="0" presId="urn:microsoft.com/office/officeart/2005/8/layout/hierarchy2"/>
    <dgm:cxn modelId="{AB72B5AB-553B-47BD-88D4-49448567D5FD}" type="presOf" srcId="{F7D3A714-8BFD-45F7-B105-5174A26AB02A}" destId="{2908A19D-0B1B-47F7-8674-09382FDF4CFF}" srcOrd="1" destOrd="0" presId="urn:microsoft.com/office/officeart/2005/8/layout/hierarchy2"/>
    <dgm:cxn modelId="{A9CF76B6-8EE6-49D2-9E0C-0C451127DA48}" type="presOf" srcId="{1557C3BE-CE5F-40B3-908D-0DA21F0E9205}" destId="{F2CAC22C-F35F-40BA-82D6-ABF8CE4DEDAF}" srcOrd="0" destOrd="0" presId="urn:microsoft.com/office/officeart/2005/8/layout/hierarchy2"/>
    <dgm:cxn modelId="{4CE30EB8-952B-8D46-9647-B9B776202215}" srcId="{EF704CE3-9E3A-7D43-B4F1-C18875BEE19A}" destId="{2A9EDD4E-8338-9746-9A43-614BA06F7015}" srcOrd="2" destOrd="0" parTransId="{B3D469AD-992E-F742-830A-720DD2757468}" sibTransId="{134E7AF0-7BB1-DF4D-825C-62EA5D204CE7}"/>
    <dgm:cxn modelId="{818B5ABB-F945-4384-8C50-9D6244E72837}" srcId="{EF704CE3-9E3A-7D43-B4F1-C18875BEE19A}" destId="{6A6D8CC6-5054-4F63-B553-4036DB863FB5}" srcOrd="1" destOrd="0" parTransId="{F7D3A714-8BFD-45F7-B105-5174A26AB02A}" sibTransId="{B3FB8A04-2C8B-4697-B91D-4878CEFB231F}"/>
    <dgm:cxn modelId="{DD4784BF-617A-499E-8577-DCBB00419D11}" type="presOf" srcId="{787EFA6E-62FC-4FF6-8670-0689629E1F1E}" destId="{C1FE6BFD-A877-4B20-AD2C-34D9E133481B}" srcOrd="0" destOrd="0" presId="urn:microsoft.com/office/officeart/2005/8/layout/hierarchy2"/>
    <dgm:cxn modelId="{40B2F9C0-8CC7-4CBB-80A3-35202305F002}" srcId="{A7CFF6C6-861F-064F-A13A-21BE8D2F3489}" destId="{FF29EC27-E858-4B25-B6B9-5D845407583C}" srcOrd="2" destOrd="0" parTransId="{F63D8B3D-688E-4565-9B33-8957D1B182C7}" sibTransId="{C5FC5B0C-8B25-4DA8-95E8-9404DAABBE24}"/>
    <dgm:cxn modelId="{BCB7B4C4-AD86-490E-899D-B82F4319A14A}" type="presOf" srcId="{B3D469AD-992E-F742-830A-720DD2757468}" destId="{12F3DD92-5FAE-FC4F-BACA-F87D49BF72E3}" srcOrd="0" destOrd="0" presId="urn:microsoft.com/office/officeart/2005/8/layout/hierarchy2"/>
    <dgm:cxn modelId="{40863ECB-2BA0-554C-ACDC-40E5A219FAE6}" srcId="{EF704CE3-9E3A-7D43-B4F1-C18875BEE19A}" destId="{0F182800-ED1A-814D-A6BC-AF1594B4F7C3}" srcOrd="0" destOrd="0" parTransId="{11CEC6C8-12DC-004C-B6EF-A2940A6C7CDC}" sibTransId="{1B1D2694-1E79-F945-B069-C48F190DE2C2}"/>
    <dgm:cxn modelId="{90BD3CCC-D784-4B41-BD72-B40DF41009F2}" srcId="{6D852D9D-ACA4-0F4B-863D-60B108188D55}" destId="{AA6355F9-0783-4CD1-98F0-2627AA84ECF2}" srcOrd="0" destOrd="0" parTransId="{36371DEC-1D01-429C-A4F5-617191588D0F}" sibTransId="{465496D8-88C0-4CBB-88DA-097CD1E6C5D3}"/>
    <dgm:cxn modelId="{0902D2D2-D6E9-4E91-B79B-BC42126990D2}" type="presOf" srcId="{B2FC3227-F094-C541-9F96-2ACF71072067}" destId="{E8BDC0C9-D69D-3C45-8F4E-E86B44BC3335}" srcOrd="0" destOrd="0" presId="urn:microsoft.com/office/officeart/2005/8/layout/hierarchy2"/>
    <dgm:cxn modelId="{5040E2D4-0C40-EA4F-93F4-8EE31ED1431D}" srcId="{6A6D8CC6-5054-4F63-B553-4036DB863FB5}" destId="{A7CFF6C6-861F-064F-A13A-21BE8D2F3489}" srcOrd="0" destOrd="0" parTransId="{DA7E6348-87AB-EE42-89DF-0F1D7505D4C9}" sibTransId="{70615D16-F67E-9D4D-A9FB-BA66619EF950}"/>
    <dgm:cxn modelId="{6050F2D6-A2AA-4B85-9FB9-FE9A48A4F3B2}" type="presOf" srcId="{DA7E6348-87AB-EE42-89DF-0F1D7505D4C9}" destId="{31A133D9-A672-B34D-8E1D-D26368D4E98D}" srcOrd="1" destOrd="0" presId="urn:microsoft.com/office/officeart/2005/8/layout/hierarchy2"/>
    <dgm:cxn modelId="{388116D9-C9B8-421A-92FC-F724E90A6060}" srcId="{A7CFF6C6-861F-064F-A13A-21BE8D2F3489}" destId="{787EFA6E-62FC-4FF6-8670-0689629E1F1E}" srcOrd="1" destOrd="0" parTransId="{2125482C-6AD5-489E-936D-5AFFF636A2A9}" sibTransId="{6D09F571-FF89-4D75-B932-B61A6D0FDEBE}"/>
    <dgm:cxn modelId="{00DA3EDA-DC62-4118-8218-D5E86BEFD23E}" type="presOf" srcId="{AA6355F9-0783-4CD1-98F0-2627AA84ECF2}" destId="{44A703EF-29C5-478B-84D3-D16D0C950840}" srcOrd="0" destOrd="0" presId="urn:microsoft.com/office/officeart/2005/8/layout/hierarchy2"/>
    <dgm:cxn modelId="{AB7376F1-C978-4854-82FF-651CD8546BEC}" type="presOf" srcId="{36371DEC-1D01-429C-A4F5-617191588D0F}" destId="{FF62998A-9DA2-4FC1-B1FA-F148BBA8DAD2}" srcOrd="1" destOrd="0" presId="urn:microsoft.com/office/officeart/2005/8/layout/hierarchy2"/>
    <dgm:cxn modelId="{F3F05DF4-A537-4934-B957-3BA96E90D4FF}" type="presOf" srcId="{EF704CE3-9E3A-7D43-B4F1-C18875BEE19A}" destId="{1D980D6F-AD72-1E42-B67F-36872B20E185}" srcOrd="0" destOrd="0" presId="urn:microsoft.com/office/officeart/2005/8/layout/hierarchy2"/>
    <dgm:cxn modelId="{8324C7F7-712B-46BB-A468-F8B1B03734A2}" type="presOf" srcId="{DA7E6348-87AB-EE42-89DF-0F1D7505D4C9}" destId="{EA587E05-100E-5547-A3E9-37B17E1E122C}" srcOrd="0" destOrd="0" presId="urn:microsoft.com/office/officeart/2005/8/layout/hierarchy2"/>
    <dgm:cxn modelId="{C89E1BFD-1929-4912-8250-5FDF4153B35D}" srcId="{6D852D9D-ACA4-0F4B-863D-60B108188D55}" destId="{74705900-0F3D-4EF5-839B-A83556DA8396}" srcOrd="1" destOrd="0" parTransId="{1557C3BE-CE5F-40B3-908D-0DA21F0E9205}" sibTransId="{91904467-D136-4A4B-836F-89C89567ECEC}"/>
    <dgm:cxn modelId="{AD0147C1-89F4-4CD6-9D4F-9A06371F70C5}" type="presParOf" srcId="{E8BDC0C9-D69D-3C45-8F4E-E86B44BC3335}" destId="{9E962056-B6BB-5344-9D93-D4C9AB3E0244}" srcOrd="0" destOrd="0" presId="urn:microsoft.com/office/officeart/2005/8/layout/hierarchy2"/>
    <dgm:cxn modelId="{5ABB886C-D7C4-416D-9FC0-F4009BCF562E}" type="presParOf" srcId="{9E962056-B6BB-5344-9D93-D4C9AB3E0244}" destId="{1D980D6F-AD72-1E42-B67F-36872B20E185}" srcOrd="0" destOrd="0" presId="urn:microsoft.com/office/officeart/2005/8/layout/hierarchy2"/>
    <dgm:cxn modelId="{FB70F9AE-A5E0-4F34-9782-0346622EC911}" type="presParOf" srcId="{9E962056-B6BB-5344-9D93-D4C9AB3E0244}" destId="{518E5DE7-C2D2-604A-801E-34D9B2CE7D28}" srcOrd="1" destOrd="0" presId="urn:microsoft.com/office/officeart/2005/8/layout/hierarchy2"/>
    <dgm:cxn modelId="{DD89905C-DD87-4AB1-AA08-64413F5FDD6C}" type="presParOf" srcId="{518E5DE7-C2D2-604A-801E-34D9B2CE7D28}" destId="{C9B5C68E-394C-A44B-9803-B54B1B0FA660}" srcOrd="0" destOrd="0" presId="urn:microsoft.com/office/officeart/2005/8/layout/hierarchy2"/>
    <dgm:cxn modelId="{6AF16BCB-0A91-47D9-BF41-6217A5A01FF2}" type="presParOf" srcId="{C9B5C68E-394C-A44B-9803-B54B1B0FA660}" destId="{AD556935-1998-AC42-B56F-CC322445AD51}" srcOrd="0" destOrd="0" presId="urn:microsoft.com/office/officeart/2005/8/layout/hierarchy2"/>
    <dgm:cxn modelId="{B2242946-0076-4F86-AD14-544FE5B87BBA}" type="presParOf" srcId="{518E5DE7-C2D2-604A-801E-34D9B2CE7D28}" destId="{4256AB6A-236D-1444-ACA9-82F3FBBD7595}" srcOrd="1" destOrd="0" presId="urn:microsoft.com/office/officeart/2005/8/layout/hierarchy2"/>
    <dgm:cxn modelId="{ED812C54-B5D5-4268-835E-DAF1C8D12744}" type="presParOf" srcId="{4256AB6A-236D-1444-ACA9-82F3FBBD7595}" destId="{E1F73548-7063-1548-97AE-ADB184F5DA89}" srcOrd="0" destOrd="0" presId="urn:microsoft.com/office/officeart/2005/8/layout/hierarchy2"/>
    <dgm:cxn modelId="{B5199871-377D-43A4-8DD9-65ACE5937883}" type="presParOf" srcId="{4256AB6A-236D-1444-ACA9-82F3FBBD7595}" destId="{4DDED132-58DA-8946-A765-16FC5CBD37FE}" srcOrd="1" destOrd="0" presId="urn:microsoft.com/office/officeart/2005/8/layout/hierarchy2"/>
    <dgm:cxn modelId="{F85D0EF4-C2DF-4E56-B39A-050C0C1CCD2D}" type="presParOf" srcId="{518E5DE7-C2D2-604A-801E-34D9B2CE7D28}" destId="{E961EB88-9B6F-46CB-A93C-C50523ED1097}" srcOrd="2" destOrd="0" presId="urn:microsoft.com/office/officeart/2005/8/layout/hierarchy2"/>
    <dgm:cxn modelId="{5D36C90D-0BAD-4490-90CB-B033AC73F921}" type="presParOf" srcId="{E961EB88-9B6F-46CB-A93C-C50523ED1097}" destId="{2908A19D-0B1B-47F7-8674-09382FDF4CFF}" srcOrd="0" destOrd="0" presId="urn:microsoft.com/office/officeart/2005/8/layout/hierarchy2"/>
    <dgm:cxn modelId="{54F1BEF2-95FF-429B-947F-69F177F0A61A}" type="presParOf" srcId="{518E5DE7-C2D2-604A-801E-34D9B2CE7D28}" destId="{8808CAA2-F284-4A4C-BD6C-5B776BDDB12D}" srcOrd="3" destOrd="0" presId="urn:microsoft.com/office/officeart/2005/8/layout/hierarchy2"/>
    <dgm:cxn modelId="{8577D39F-CBD1-4589-9895-081FA2C4DA1C}" type="presParOf" srcId="{8808CAA2-F284-4A4C-BD6C-5B776BDDB12D}" destId="{040CD2EF-6EEA-40AF-A676-15FC95596465}" srcOrd="0" destOrd="0" presId="urn:microsoft.com/office/officeart/2005/8/layout/hierarchy2"/>
    <dgm:cxn modelId="{D1772D46-A054-43F6-BC8D-380A376EFCD9}" type="presParOf" srcId="{8808CAA2-F284-4A4C-BD6C-5B776BDDB12D}" destId="{20281B7D-5464-4F1C-9181-F6675112834F}" srcOrd="1" destOrd="0" presId="urn:microsoft.com/office/officeart/2005/8/layout/hierarchy2"/>
    <dgm:cxn modelId="{2130D67F-EE1A-4A7E-99D9-7A0B608E7072}" type="presParOf" srcId="{20281B7D-5464-4F1C-9181-F6675112834F}" destId="{EA587E05-100E-5547-A3E9-37B17E1E122C}" srcOrd="0" destOrd="0" presId="urn:microsoft.com/office/officeart/2005/8/layout/hierarchy2"/>
    <dgm:cxn modelId="{406934A8-E8F4-405B-9FE1-964AA4317389}" type="presParOf" srcId="{EA587E05-100E-5547-A3E9-37B17E1E122C}" destId="{31A133D9-A672-B34D-8E1D-D26368D4E98D}" srcOrd="0" destOrd="0" presId="urn:microsoft.com/office/officeart/2005/8/layout/hierarchy2"/>
    <dgm:cxn modelId="{2E844D10-7471-4FBC-A070-4A98A197FE0C}" type="presParOf" srcId="{20281B7D-5464-4F1C-9181-F6675112834F}" destId="{101010BE-F7B5-454A-8820-CB37493865E6}" srcOrd="1" destOrd="0" presId="urn:microsoft.com/office/officeart/2005/8/layout/hierarchy2"/>
    <dgm:cxn modelId="{3BFAAC62-36BE-45CA-9958-BFF460B5FA3F}" type="presParOf" srcId="{101010BE-F7B5-454A-8820-CB37493865E6}" destId="{879FBF83-E4E9-A144-98C3-A559D100B178}" srcOrd="0" destOrd="0" presId="urn:microsoft.com/office/officeart/2005/8/layout/hierarchy2"/>
    <dgm:cxn modelId="{F392B8B5-20CA-459B-994D-96A24A86873E}" type="presParOf" srcId="{101010BE-F7B5-454A-8820-CB37493865E6}" destId="{EC7B0AAB-3BB0-D24A-B240-0F28CFE09D24}" srcOrd="1" destOrd="0" presId="urn:microsoft.com/office/officeart/2005/8/layout/hierarchy2"/>
    <dgm:cxn modelId="{12A1321D-D7D8-4F11-83F8-996911FBD5DC}" type="presParOf" srcId="{EC7B0AAB-3BB0-D24A-B240-0F28CFE09D24}" destId="{144AAD67-9907-4383-A802-E400FAEE2B52}" srcOrd="0" destOrd="0" presId="urn:microsoft.com/office/officeart/2005/8/layout/hierarchy2"/>
    <dgm:cxn modelId="{8E873C8B-E56C-453E-96C1-0B22FF12522F}" type="presParOf" srcId="{144AAD67-9907-4383-A802-E400FAEE2B52}" destId="{718EA47C-DED1-4258-BCC8-CEE138003AA2}" srcOrd="0" destOrd="0" presId="urn:microsoft.com/office/officeart/2005/8/layout/hierarchy2"/>
    <dgm:cxn modelId="{F380000C-E854-453C-8EA6-90F96735B787}" type="presParOf" srcId="{EC7B0AAB-3BB0-D24A-B240-0F28CFE09D24}" destId="{F5DD6171-3BCF-43FF-BB7C-234C73542B74}" srcOrd="1" destOrd="0" presId="urn:microsoft.com/office/officeart/2005/8/layout/hierarchy2"/>
    <dgm:cxn modelId="{7E4FF873-76AF-42DC-A7D9-3A4EEEB51ED9}" type="presParOf" srcId="{F5DD6171-3BCF-43FF-BB7C-234C73542B74}" destId="{18713C7C-9B56-4EAC-86DF-2381CE346EDF}" srcOrd="0" destOrd="0" presId="urn:microsoft.com/office/officeart/2005/8/layout/hierarchy2"/>
    <dgm:cxn modelId="{42F99719-F7F2-4B81-BB1D-EA733FE91706}" type="presParOf" srcId="{F5DD6171-3BCF-43FF-BB7C-234C73542B74}" destId="{27F40AC3-7167-4CF2-98E9-8796129ED0C9}" srcOrd="1" destOrd="0" presId="urn:microsoft.com/office/officeart/2005/8/layout/hierarchy2"/>
    <dgm:cxn modelId="{75F80E31-E28A-4A99-9E75-6F35515032C6}" type="presParOf" srcId="{EC7B0AAB-3BB0-D24A-B240-0F28CFE09D24}" destId="{71143689-A07D-4B49-B41C-1CC069F4B1C8}" srcOrd="2" destOrd="0" presId="urn:microsoft.com/office/officeart/2005/8/layout/hierarchy2"/>
    <dgm:cxn modelId="{CB8FB7ED-02AF-406F-8639-A75B2AEF60EF}" type="presParOf" srcId="{71143689-A07D-4B49-B41C-1CC069F4B1C8}" destId="{6F66472A-D040-42C1-8A4F-86BAC80BB853}" srcOrd="0" destOrd="0" presId="urn:microsoft.com/office/officeart/2005/8/layout/hierarchy2"/>
    <dgm:cxn modelId="{B33990AE-E79F-4D66-ACC6-D7224DCAAD96}" type="presParOf" srcId="{EC7B0AAB-3BB0-D24A-B240-0F28CFE09D24}" destId="{CB39E7A5-E0CF-4710-A5E3-03F47B53AEAA}" srcOrd="3" destOrd="0" presId="urn:microsoft.com/office/officeart/2005/8/layout/hierarchy2"/>
    <dgm:cxn modelId="{F996645E-69AF-4242-9CCA-DB2E124D1672}" type="presParOf" srcId="{CB39E7A5-E0CF-4710-A5E3-03F47B53AEAA}" destId="{C1FE6BFD-A877-4B20-AD2C-34D9E133481B}" srcOrd="0" destOrd="0" presId="urn:microsoft.com/office/officeart/2005/8/layout/hierarchy2"/>
    <dgm:cxn modelId="{F52167F1-7E59-425D-9FA9-9B860A544D93}" type="presParOf" srcId="{CB39E7A5-E0CF-4710-A5E3-03F47B53AEAA}" destId="{2DF37C6F-9ED1-467F-B43D-00B43AED3B1B}" srcOrd="1" destOrd="0" presId="urn:microsoft.com/office/officeart/2005/8/layout/hierarchy2"/>
    <dgm:cxn modelId="{3B6381EC-3601-458C-8B31-2F5F824CC795}" type="presParOf" srcId="{EC7B0AAB-3BB0-D24A-B240-0F28CFE09D24}" destId="{E7221922-1A8A-4956-8DFF-8A4F315098DF}" srcOrd="4" destOrd="0" presId="urn:microsoft.com/office/officeart/2005/8/layout/hierarchy2"/>
    <dgm:cxn modelId="{639DFCC2-672B-412B-A025-A9D65678A521}" type="presParOf" srcId="{E7221922-1A8A-4956-8DFF-8A4F315098DF}" destId="{1D1DC5E1-3C11-4B38-9C2F-8D4D62388894}" srcOrd="0" destOrd="0" presId="urn:microsoft.com/office/officeart/2005/8/layout/hierarchy2"/>
    <dgm:cxn modelId="{DF2F71ED-4194-4682-BC77-F78073DD3630}" type="presParOf" srcId="{EC7B0AAB-3BB0-D24A-B240-0F28CFE09D24}" destId="{0C28A945-EED5-4257-A0E8-29901E04E028}" srcOrd="5" destOrd="0" presId="urn:microsoft.com/office/officeart/2005/8/layout/hierarchy2"/>
    <dgm:cxn modelId="{AD1AF672-9C09-4975-84A3-73A904991880}" type="presParOf" srcId="{0C28A945-EED5-4257-A0E8-29901E04E028}" destId="{F5293C33-F35F-44B4-B084-DC2F42FB0AC9}" srcOrd="0" destOrd="0" presId="urn:microsoft.com/office/officeart/2005/8/layout/hierarchy2"/>
    <dgm:cxn modelId="{581A7635-BC7D-4756-964F-F4712FD1578B}" type="presParOf" srcId="{0C28A945-EED5-4257-A0E8-29901E04E028}" destId="{52521E84-0E05-41B3-9E79-6E3FF69307C2}" srcOrd="1" destOrd="0" presId="urn:microsoft.com/office/officeart/2005/8/layout/hierarchy2"/>
    <dgm:cxn modelId="{D0034056-DBAC-44A4-BFEC-771680CCD15E}" type="presParOf" srcId="{20281B7D-5464-4F1C-9181-F6675112834F}" destId="{AF2C2FFD-78E7-034D-839B-64DDF0068B59}" srcOrd="2" destOrd="0" presId="urn:microsoft.com/office/officeart/2005/8/layout/hierarchy2"/>
    <dgm:cxn modelId="{228D62F8-EBB6-4F3B-8C6B-70232A6F11BC}" type="presParOf" srcId="{AF2C2FFD-78E7-034D-839B-64DDF0068B59}" destId="{33A0288D-A899-CD43-9346-58BB75D9D606}" srcOrd="0" destOrd="0" presId="urn:microsoft.com/office/officeart/2005/8/layout/hierarchy2"/>
    <dgm:cxn modelId="{2FD3702D-9EA5-41FD-8209-CFD13545B3A7}" type="presParOf" srcId="{20281B7D-5464-4F1C-9181-F6675112834F}" destId="{30F7CC3F-88C1-5143-A649-40D3A898B46E}" srcOrd="3" destOrd="0" presId="urn:microsoft.com/office/officeart/2005/8/layout/hierarchy2"/>
    <dgm:cxn modelId="{A4564320-649D-4D98-970C-9F9961F5164A}" type="presParOf" srcId="{30F7CC3F-88C1-5143-A649-40D3A898B46E}" destId="{DD60D29A-A4F3-EC4A-B91B-4F053956F751}" srcOrd="0" destOrd="0" presId="urn:microsoft.com/office/officeart/2005/8/layout/hierarchy2"/>
    <dgm:cxn modelId="{9D0EF2EB-1789-4C98-8FEB-B11BCC7B9BDA}" type="presParOf" srcId="{30F7CC3F-88C1-5143-A649-40D3A898B46E}" destId="{0388E29B-9980-6B4A-8EA7-9464CD2BC132}" srcOrd="1" destOrd="0" presId="urn:microsoft.com/office/officeart/2005/8/layout/hierarchy2"/>
    <dgm:cxn modelId="{D09AA892-12F1-417A-957D-D72C78F49E9F}" type="presParOf" srcId="{0388E29B-9980-6B4A-8EA7-9464CD2BC132}" destId="{28E74363-03DD-458F-817B-DE00E65227FC}" srcOrd="0" destOrd="0" presId="urn:microsoft.com/office/officeart/2005/8/layout/hierarchy2"/>
    <dgm:cxn modelId="{5D30BB48-F754-44B9-8A18-E49000427000}" type="presParOf" srcId="{28E74363-03DD-458F-817B-DE00E65227FC}" destId="{FF62998A-9DA2-4FC1-B1FA-F148BBA8DAD2}" srcOrd="0" destOrd="0" presId="urn:microsoft.com/office/officeart/2005/8/layout/hierarchy2"/>
    <dgm:cxn modelId="{38E4363A-6D85-405E-B58F-F88308C43E2A}" type="presParOf" srcId="{0388E29B-9980-6B4A-8EA7-9464CD2BC132}" destId="{B0265E89-E5F3-4231-B2A5-763DDADF3055}" srcOrd="1" destOrd="0" presId="urn:microsoft.com/office/officeart/2005/8/layout/hierarchy2"/>
    <dgm:cxn modelId="{3BEC1173-8571-48D6-A576-F86028D01AC0}" type="presParOf" srcId="{B0265E89-E5F3-4231-B2A5-763DDADF3055}" destId="{44A703EF-29C5-478B-84D3-D16D0C950840}" srcOrd="0" destOrd="0" presId="urn:microsoft.com/office/officeart/2005/8/layout/hierarchy2"/>
    <dgm:cxn modelId="{4105FD55-D948-42E7-90D8-DCB73360282F}" type="presParOf" srcId="{B0265E89-E5F3-4231-B2A5-763DDADF3055}" destId="{CDFFA450-E2C3-4E45-9598-82767182075A}" srcOrd="1" destOrd="0" presId="urn:microsoft.com/office/officeart/2005/8/layout/hierarchy2"/>
    <dgm:cxn modelId="{2715FA09-A5A4-409F-9BBE-3A1D0DF308F0}" type="presParOf" srcId="{0388E29B-9980-6B4A-8EA7-9464CD2BC132}" destId="{F2CAC22C-F35F-40BA-82D6-ABF8CE4DEDAF}" srcOrd="2" destOrd="0" presId="urn:microsoft.com/office/officeart/2005/8/layout/hierarchy2"/>
    <dgm:cxn modelId="{1EE00653-783A-4B75-A235-31E0E8BB2B28}" type="presParOf" srcId="{F2CAC22C-F35F-40BA-82D6-ABF8CE4DEDAF}" destId="{3763BCB4-471A-4321-B5BC-4D4486A4E48D}" srcOrd="0" destOrd="0" presId="urn:microsoft.com/office/officeart/2005/8/layout/hierarchy2"/>
    <dgm:cxn modelId="{E8458517-59F5-4C95-AEDA-669BDA67EF51}" type="presParOf" srcId="{0388E29B-9980-6B4A-8EA7-9464CD2BC132}" destId="{576B4FD6-C2FA-46F2-AB55-2C341D811735}" srcOrd="3" destOrd="0" presId="urn:microsoft.com/office/officeart/2005/8/layout/hierarchy2"/>
    <dgm:cxn modelId="{3DFFEB0E-89BE-4140-B29D-5FD957F71A13}" type="presParOf" srcId="{576B4FD6-C2FA-46F2-AB55-2C341D811735}" destId="{6352D7A4-6895-448C-8452-81F89E4DC2EF}" srcOrd="0" destOrd="0" presId="urn:microsoft.com/office/officeart/2005/8/layout/hierarchy2"/>
    <dgm:cxn modelId="{999AB483-1362-48E5-8D75-886D5018B5A1}" type="presParOf" srcId="{576B4FD6-C2FA-46F2-AB55-2C341D811735}" destId="{56A7DD5D-A6ED-4C34-8A72-2E25FE5FDD2F}" srcOrd="1" destOrd="0" presId="urn:microsoft.com/office/officeart/2005/8/layout/hierarchy2"/>
    <dgm:cxn modelId="{EE41CFF4-EE1D-40E8-941E-F939168C0171}" type="presParOf" srcId="{518E5DE7-C2D2-604A-801E-34D9B2CE7D28}" destId="{12F3DD92-5FAE-FC4F-BACA-F87D49BF72E3}" srcOrd="4" destOrd="0" presId="urn:microsoft.com/office/officeart/2005/8/layout/hierarchy2"/>
    <dgm:cxn modelId="{4293BE02-6D13-4AA0-8237-11C1B00C8C60}" type="presParOf" srcId="{12F3DD92-5FAE-FC4F-BACA-F87D49BF72E3}" destId="{534D31BD-69F0-D54D-8591-00B6A199DBEC}" srcOrd="0" destOrd="0" presId="urn:microsoft.com/office/officeart/2005/8/layout/hierarchy2"/>
    <dgm:cxn modelId="{844343F2-442E-4BC3-A8E1-389D8D559FEE}" type="presParOf" srcId="{518E5DE7-C2D2-604A-801E-34D9B2CE7D28}" destId="{31E3B169-92AA-3A47-8C94-F0750D999D44}" srcOrd="5" destOrd="0" presId="urn:microsoft.com/office/officeart/2005/8/layout/hierarchy2"/>
    <dgm:cxn modelId="{33B6B4D8-A0A3-4A11-B802-370D3060AA63}" type="presParOf" srcId="{31E3B169-92AA-3A47-8C94-F0750D999D44}" destId="{9AFF1542-D9D1-734C-B746-8E961024A86E}" srcOrd="0" destOrd="0" presId="urn:microsoft.com/office/officeart/2005/8/layout/hierarchy2"/>
    <dgm:cxn modelId="{6E53D1DA-CECB-47C3-B827-FDB3E1F9971B}" type="presParOf" srcId="{31E3B169-92AA-3A47-8C94-F0750D999D44}" destId="{C45EB65B-2FC7-FF49-9A34-1A90624CF32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67C492-8D56-4707-BD13-F3E4840C682D}"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C0C6D44E-C94B-48C3-8D88-E0D319827D20}">
      <dgm:prSet phldrT="[Text]" custT="1"/>
      <dgm:spPr>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dgm:spPr>
      <dgm:t>
        <a:bodyPr/>
        <a:lstStyle/>
        <a:p>
          <a:r>
            <a:rPr lang="en-US" sz="2400" b="1" dirty="0">
              <a:latin typeface="Calibri" pitchFamily="34" charset="0"/>
              <a:cs typeface="Calibri" pitchFamily="34" charset="0"/>
            </a:rPr>
            <a:t>Erythropoiesis</a:t>
          </a:r>
          <a:endParaRPr lang="en-US" sz="2400" dirty="0"/>
        </a:p>
      </dgm:t>
    </dgm:pt>
    <dgm:pt modelId="{A447D1A3-93EB-4BD1-8B87-A48EFEB50DEA}" type="parTrans" cxnId="{003B0119-E213-489E-BEC8-F8E44502D959}">
      <dgm:prSet/>
      <dgm:spPr/>
      <dgm:t>
        <a:bodyPr/>
        <a:lstStyle/>
        <a:p>
          <a:endParaRPr lang="en-US"/>
        </a:p>
      </dgm:t>
    </dgm:pt>
    <dgm:pt modelId="{F6ED2CCD-637B-47CB-8CA5-4452CE9B01F8}" type="sibTrans" cxnId="{003B0119-E213-489E-BEC8-F8E44502D959}">
      <dgm:prSet/>
      <dgm:spPr/>
      <dgm:t>
        <a:bodyPr/>
        <a:lstStyle/>
        <a:p>
          <a:endParaRPr lang="en-US"/>
        </a:p>
      </dgm:t>
    </dgm:pt>
    <dgm:pt modelId="{AA1B0906-EDB5-4436-9B6E-53DBA2C6F167}">
      <dgm:prSet phldrT="[Text]" custT="1"/>
      <dgm:spPr/>
      <dgm:t>
        <a:bodyPr/>
        <a:lstStyle/>
        <a:p>
          <a:r>
            <a:rPr lang="en-US" sz="2400" b="1" dirty="0">
              <a:latin typeface="Calibri" pitchFamily="34" charset="0"/>
              <a:cs typeface="Calibri" pitchFamily="34" charset="0"/>
            </a:rPr>
            <a:t>Formation of erythrocytes (RBC)</a:t>
          </a:r>
          <a:endParaRPr lang="en-US" sz="2400" dirty="0"/>
        </a:p>
      </dgm:t>
    </dgm:pt>
    <dgm:pt modelId="{46E3639D-C8FF-41DE-8DEA-361486A649D2}" type="parTrans" cxnId="{18D55BBC-500B-4CF0-B6DE-46D529DD4684}">
      <dgm:prSet/>
      <dgm:spPr/>
      <dgm:t>
        <a:bodyPr/>
        <a:lstStyle/>
        <a:p>
          <a:endParaRPr lang="en-US"/>
        </a:p>
      </dgm:t>
    </dgm:pt>
    <dgm:pt modelId="{BE6F7C99-78DA-42EA-A7A2-45AF878A0F9C}" type="sibTrans" cxnId="{18D55BBC-500B-4CF0-B6DE-46D529DD4684}">
      <dgm:prSet/>
      <dgm:spPr/>
      <dgm:t>
        <a:bodyPr/>
        <a:lstStyle/>
        <a:p>
          <a:endParaRPr lang="en-US"/>
        </a:p>
      </dgm:t>
    </dgm:pt>
    <dgm:pt modelId="{915590E3-CE3C-4BE7-9912-A5E306F92549}">
      <dgm:prSet phldrT="[Text]" custT="1"/>
      <dgm:spPr>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dgm:spPr>
      <dgm:t>
        <a:bodyPr/>
        <a:lstStyle/>
        <a:p>
          <a:r>
            <a:rPr lang="en-US" sz="2400" b="1" dirty="0">
              <a:latin typeface="Calibri" pitchFamily="34" charset="0"/>
              <a:cs typeface="Calibri" pitchFamily="34" charset="0"/>
            </a:rPr>
            <a:t>Leucopoiesis</a:t>
          </a:r>
          <a:endParaRPr lang="en-US" sz="2400" dirty="0"/>
        </a:p>
      </dgm:t>
    </dgm:pt>
    <dgm:pt modelId="{16946253-D64E-4DE9-B8CC-FC884FEBDD7A}" type="parTrans" cxnId="{07492449-396D-48F1-95DE-1DAA8AE924CD}">
      <dgm:prSet/>
      <dgm:spPr/>
      <dgm:t>
        <a:bodyPr/>
        <a:lstStyle/>
        <a:p>
          <a:endParaRPr lang="en-US"/>
        </a:p>
      </dgm:t>
    </dgm:pt>
    <dgm:pt modelId="{5026B34E-47D2-47FB-9FB5-DED863F914A8}" type="sibTrans" cxnId="{07492449-396D-48F1-95DE-1DAA8AE924CD}">
      <dgm:prSet/>
      <dgm:spPr/>
      <dgm:t>
        <a:bodyPr/>
        <a:lstStyle/>
        <a:p>
          <a:endParaRPr lang="en-US"/>
        </a:p>
      </dgm:t>
    </dgm:pt>
    <dgm:pt modelId="{538B36B1-97AD-47A2-95FC-1663FC3486B2}">
      <dgm:prSet phldrT="[Text]" custT="1"/>
      <dgm:spPr/>
      <dgm:t>
        <a:bodyPr/>
        <a:lstStyle/>
        <a:p>
          <a:r>
            <a:rPr lang="en-US" sz="2400" b="1" dirty="0">
              <a:latin typeface="Calibri" pitchFamily="34" charset="0"/>
              <a:cs typeface="Calibri" pitchFamily="34" charset="0"/>
            </a:rPr>
            <a:t>Formation of leucocytes (WBC)</a:t>
          </a:r>
          <a:endParaRPr lang="en-US" sz="2400" dirty="0"/>
        </a:p>
      </dgm:t>
    </dgm:pt>
    <dgm:pt modelId="{3F87B262-8AA4-481C-8187-2095DD288C6B}" type="parTrans" cxnId="{64A545E6-A707-4EF1-8DB9-2EA0DA609B2B}">
      <dgm:prSet/>
      <dgm:spPr/>
      <dgm:t>
        <a:bodyPr/>
        <a:lstStyle/>
        <a:p>
          <a:endParaRPr lang="en-US"/>
        </a:p>
      </dgm:t>
    </dgm:pt>
    <dgm:pt modelId="{17C035E1-4906-443E-A1E4-C46B3BFC7682}" type="sibTrans" cxnId="{64A545E6-A707-4EF1-8DB9-2EA0DA609B2B}">
      <dgm:prSet/>
      <dgm:spPr/>
      <dgm:t>
        <a:bodyPr/>
        <a:lstStyle/>
        <a:p>
          <a:endParaRPr lang="en-US"/>
        </a:p>
      </dgm:t>
    </dgm:pt>
    <dgm:pt modelId="{F3A430FB-4D11-4670-9950-F77A986C94AE}">
      <dgm:prSet phldrT="[Text]" custT="1"/>
      <dgm:spPr>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dgm:spPr>
      <dgm:t>
        <a:bodyPr/>
        <a:lstStyle/>
        <a:p>
          <a:r>
            <a:rPr lang="en-US" sz="2400" b="1" dirty="0" err="1">
              <a:latin typeface="Calibri" pitchFamily="34" charset="0"/>
              <a:cs typeface="Calibri" pitchFamily="34" charset="0"/>
            </a:rPr>
            <a:t>Thrombopiesis</a:t>
          </a:r>
          <a:endParaRPr lang="en-US" sz="2400" b="1" dirty="0">
            <a:latin typeface="Calibri" pitchFamily="34" charset="0"/>
            <a:cs typeface="Calibri" pitchFamily="34" charset="0"/>
          </a:endParaRPr>
        </a:p>
      </dgm:t>
    </dgm:pt>
    <dgm:pt modelId="{183BAF1A-FE1C-4BF0-8185-A56C74870A0C}" type="parTrans" cxnId="{9501732F-3740-43F3-A5DF-045C794785F3}">
      <dgm:prSet/>
      <dgm:spPr/>
      <dgm:t>
        <a:bodyPr/>
        <a:lstStyle/>
        <a:p>
          <a:endParaRPr lang="en-US"/>
        </a:p>
      </dgm:t>
    </dgm:pt>
    <dgm:pt modelId="{6AFCA517-F24C-4659-ABB2-D835E983AC0C}" type="sibTrans" cxnId="{9501732F-3740-43F3-A5DF-045C794785F3}">
      <dgm:prSet/>
      <dgm:spPr/>
      <dgm:t>
        <a:bodyPr/>
        <a:lstStyle/>
        <a:p>
          <a:endParaRPr lang="en-US"/>
        </a:p>
      </dgm:t>
    </dgm:pt>
    <dgm:pt modelId="{F00B8FB7-07DF-421C-AC14-54D2F98E9B97}">
      <dgm:prSet phldrT="[Text]" custT="1"/>
      <dgm:spPr>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dgm:spPr>
      <dgm:t>
        <a:bodyPr/>
        <a:lstStyle/>
        <a:p>
          <a:r>
            <a:rPr lang="en-US" sz="2400" b="1" dirty="0" err="1">
              <a:latin typeface="Calibri" pitchFamily="34" charset="0"/>
              <a:cs typeface="Calibri" pitchFamily="34" charset="0"/>
            </a:rPr>
            <a:t>Haematopoiesis</a:t>
          </a:r>
          <a:endParaRPr lang="en-US" sz="2400" dirty="0"/>
        </a:p>
      </dgm:t>
    </dgm:pt>
    <dgm:pt modelId="{69E5407E-C436-45F7-9B03-09447053C25B}" type="parTrans" cxnId="{EF6832F2-2C54-4FC7-947B-EAA9930E4BE7}">
      <dgm:prSet/>
      <dgm:spPr/>
      <dgm:t>
        <a:bodyPr/>
        <a:lstStyle/>
        <a:p>
          <a:endParaRPr lang="en-US"/>
        </a:p>
      </dgm:t>
    </dgm:pt>
    <dgm:pt modelId="{2558BC07-6E69-40F2-9795-ACE3B865A1FF}" type="sibTrans" cxnId="{EF6832F2-2C54-4FC7-947B-EAA9930E4BE7}">
      <dgm:prSet/>
      <dgm:spPr/>
      <dgm:t>
        <a:bodyPr/>
        <a:lstStyle/>
        <a:p>
          <a:endParaRPr lang="en-US"/>
        </a:p>
      </dgm:t>
    </dgm:pt>
    <dgm:pt modelId="{1E7048B5-66DB-444D-AF45-33DF03968526}">
      <dgm:prSet custT="1"/>
      <dgm:spPr/>
      <dgm:t>
        <a:bodyPr/>
        <a:lstStyle/>
        <a:p>
          <a:r>
            <a:rPr lang="en-US" sz="2400" b="1" dirty="0">
              <a:latin typeface="Calibri" pitchFamily="34" charset="0"/>
              <a:cs typeface="Calibri" pitchFamily="34" charset="0"/>
            </a:rPr>
            <a:t>Formation of thrombocytes (platelets)</a:t>
          </a:r>
          <a:endParaRPr lang="en-US" sz="2400" dirty="0"/>
        </a:p>
      </dgm:t>
    </dgm:pt>
    <dgm:pt modelId="{3FEAA543-D59F-4849-9C6B-147B80D691A9}" type="parTrans" cxnId="{7775D458-09C4-4687-85F3-85666A98F1E3}">
      <dgm:prSet/>
      <dgm:spPr/>
      <dgm:t>
        <a:bodyPr/>
        <a:lstStyle/>
        <a:p>
          <a:endParaRPr lang="en-US"/>
        </a:p>
      </dgm:t>
    </dgm:pt>
    <dgm:pt modelId="{D3991802-7047-4CEA-A996-735743416C98}" type="sibTrans" cxnId="{7775D458-09C4-4687-85F3-85666A98F1E3}">
      <dgm:prSet/>
      <dgm:spPr/>
      <dgm:t>
        <a:bodyPr/>
        <a:lstStyle/>
        <a:p>
          <a:endParaRPr lang="en-US"/>
        </a:p>
      </dgm:t>
    </dgm:pt>
    <dgm:pt modelId="{ABB35F09-09E0-4737-9F40-F6A3C953490E}">
      <dgm:prSet custT="1"/>
      <dgm:spPr/>
      <dgm:t>
        <a:bodyPr/>
        <a:lstStyle/>
        <a:p>
          <a:r>
            <a:rPr lang="en-US" sz="2400" b="1" dirty="0">
              <a:latin typeface="Calibri" pitchFamily="34" charset="0"/>
              <a:cs typeface="Calibri" pitchFamily="34" charset="0"/>
            </a:rPr>
            <a:t>Formation of blood</a:t>
          </a:r>
          <a:endParaRPr lang="en-US" sz="2400" dirty="0"/>
        </a:p>
      </dgm:t>
    </dgm:pt>
    <dgm:pt modelId="{B086E58A-6745-4149-A629-550BA9D63533}" type="parTrans" cxnId="{7328C20B-62FA-4329-B3AE-8CE2F24EFB48}">
      <dgm:prSet/>
      <dgm:spPr/>
      <dgm:t>
        <a:bodyPr/>
        <a:lstStyle/>
        <a:p>
          <a:endParaRPr lang="en-US"/>
        </a:p>
      </dgm:t>
    </dgm:pt>
    <dgm:pt modelId="{5051699F-96F9-4019-8B9B-895E90A3D0F9}" type="sibTrans" cxnId="{7328C20B-62FA-4329-B3AE-8CE2F24EFB48}">
      <dgm:prSet/>
      <dgm:spPr/>
      <dgm:t>
        <a:bodyPr/>
        <a:lstStyle/>
        <a:p>
          <a:endParaRPr lang="en-US"/>
        </a:p>
      </dgm:t>
    </dgm:pt>
    <dgm:pt modelId="{020972E2-FEF2-48E7-A792-0522C4410C68}" type="pres">
      <dgm:prSet presAssocID="{8C67C492-8D56-4707-BD13-F3E4840C682D}" presName="linear" presStyleCnt="0">
        <dgm:presLayoutVars>
          <dgm:animLvl val="lvl"/>
          <dgm:resizeHandles val="exact"/>
        </dgm:presLayoutVars>
      </dgm:prSet>
      <dgm:spPr/>
    </dgm:pt>
    <dgm:pt modelId="{110E6D5B-E624-45B3-A221-8949B2C53BA7}" type="pres">
      <dgm:prSet presAssocID="{C0C6D44E-C94B-48C3-8D88-E0D319827D20}" presName="parentText" presStyleLbl="node1" presStyleIdx="0" presStyleCnt="4">
        <dgm:presLayoutVars>
          <dgm:chMax val="0"/>
          <dgm:bulletEnabled val="1"/>
        </dgm:presLayoutVars>
      </dgm:prSet>
      <dgm:spPr/>
    </dgm:pt>
    <dgm:pt modelId="{D971985C-5BF9-436F-80D3-8DA37F1ADD76}" type="pres">
      <dgm:prSet presAssocID="{C0C6D44E-C94B-48C3-8D88-E0D319827D20}" presName="childText" presStyleLbl="revTx" presStyleIdx="0" presStyleCnt="4">
        <dgm:presLayoutVars>
          <dgm:bulletEnabled val="1"/>
        </dgm:presLayoutVars>
      </dgm:prSet>
      <dgm:spPr/>
    </dgm:pt>
    <dgm:pt modelId="{B0115E34-729A-46A3-B700-B98CB2CE8876}" type="pres">
      <dgm:prSet presAssocID="{915590E3-CE3C-4BE7-9912-A5E306F92549}" presName="parentText" presStyleLbl="node1" presStyleIdx="1" presStyleCnt="4">
        <dgm:presLayoutVars>
          <dgm:chMax val="0"/>
          <dgm:bulletEnabled val="1"/>
        </dgm:presLayoutVars>
      </dgm:prSet>
      <dgm:spPr/>
    </dgm:pt>
    <dgm:pt modelId="{6F5B297C-B161-4601-A023-047C81A9AADF}" type="pres">
      <dgm:prSet presAssocID="{915590E3-CE3C-4BE7-9912-A5E306F92549}" presName="childText" presStyleLbl="revTx" presStyleIdx="1" presStyleCnt="4">
        <dgm:presLayoutVars>
          <dgm:bulletEnabled val="1"/>
        </dgm:presLayoutVars>
      </dgm:prSet>
      <dgm:spPr/>
    </dgm:pt>
    <dgm:pt modelId="{3FE3516B-023A-471B-82FE-E1AF5883D795}" type="pres">
      <dgm:prSet presAssocID="{F3A430FB-4D11-4670-9950-F77A986C94AE}" presName="parentText" presStyleLbl="node1" presStyleIdx="2" presStyleCnt="4">
        <dgm:presLayoutVars>
          <dgm:chMax val="0"/>
          <dgm:bulletEnabled val="1"/>
        </dgm:presLayoutVars>
      </dgm:prSet>
      <dgm:spPr/>
    </dgm:pt>
    <dgm:pt modelId="{3200292B-7EA0-4369-BE82-E78E5C6309D6}" type="pres">
      <dgm:prSet presAssocID="{F3A430FB-4D11-4670-9950-F77A986C94AE}" presName="childText" presStyleLbl="revTx" presStyleIdx="2" presStyleCnt="4">
        <dgm:presLayoutVars>
          <dgm:bulletEnabled val="1"/>
        </dgm:presLayoutVars>
      </dgm:prSet>
      <dgm:spPr/>
    </dgm:pt>
    <dgm:pt modelId="{619D8B56-3648-4E59-8E83-A0E1D68DBFEA}" type="pres">
      <dgm:prSet presAssocID="{F00B8FB7-07DF-421C-AC14-54D2F98E9B97}" presName="parentText" presStyleLbl="node1" presStyleIdx="3" presStyleCnt="4">
        <dgm:presLayoutVars>
          <dgm:chMax val="0"/>
          <dgm:bulletEnabled val="1"/>
        </dgm:presLayoutVars>
      </dgm:prSet>
      <dgm:spPr/>
    </dgm:pt>
    <dgm:pt modelId="{76820D10-BAC0-4CF9-BFEF-8EC2FA3D073E}" type="pres">
      <dgm:prSet presAssocID="{F00B8FB7-07DF-421C-AC14-54D2F98E9B97}" presName="childText" presStyleLbl="revTx" presStyleIdx="3" presStyleCnt="4">
        <dgm:presLayoutVars>
          <dgm:bulletEnabled val="1"/>
        </dgm:presLayoutVars>
      </dgm:prSet>
      <dgm:spPr/>
    </dgm:pt>
  </dgm:ptLst>
  <dgm:cxnLst>
    <dgm:cxn modelId="{7328C20B-62FA-4329-B3AE-8CE2F24EFB48}" srcId="{F00B8FB7-07DF-421C-AC14-54D2F98E9B97}" destId="{ABB35F09-09E0-4737-9F40-F6A3C953490E}" srcOrd="0" destOrd="0" parTransId="{B086E58A-6745-4149-A629-550BA9D63533}" sibTransId="{5051699F-96F9-4019-8B9B-895E90A3D0F9}"/>
    <dgm:cxn modelId="{003B0119-E213-489E-BEC8-F8E44502D959}" srcId="{8C67C492-8D56-4707-BD13-F3E4840C682D}" destId="{C0C6D44E-C94B-48C3-8D88-E0D319827D20}" srcOrd="0" destOrd="0" parTransId="{A447D1A3-93EB-4BD1-8B87-A48EFEB50DEA}" sibTransId="{F6ED2CCD-637B-47CB-8CA5-4452CE9B01F8}"/>
    <dgm:cxn modelId="{33D51124-65AD-4AAB-91E9-11A68CC90C66}" type="presOf" srcId="{8C67C492-8D56-4707-BD13-F3E4840C682D}" destId="{020972E2-FEF2-48E7-A792-0522C4410C68}" srcOrd="0" destOrd="0" presId="urn:microsoft.com/office/officeart/2005/8/layout/vList2"/>
    <dgm:cxn modelId="{9501732F-3740-43F3-A5DF-045C794785F3}" srcId="{8C67C492-8D56-4707-BD13-F3E4840C682D}" destId="{F3A430FB-4D11-4670-9950-F77A986C94AE}" srcOrd="2" destOrd="0" parTransId="{183BAF1A-FE1C-4BF0-8185-A56C74870A0C}" sibTransId="{6AFCA517-F24C-4659-ABB2-D835E983AC0C}"/>
    <dgm:cxn modelId="{92AF9A33-C56B-47B4-A63E-E63910BEFFAE}" type="presOf" srcId="{F3A430FB-4D11-4670-9950-F77A986C94AE}" destId="{3FE3516B-023A-471B-82FE-E1AF5883D795}" srcOrd="0" destOrd="0" presId="urn:microsoft.com/office/officeart/2005/8/layout/vList2"/>
    <dgm:cxn modelId="{73C4D93F-537E-420C-853B-13DD81D3DFA3}" type="presOf" srcId="{538B36B1-97AD-47A2-95FC-1663FC3486B2}" destId="{6F5B297C-B161-4601-A023-047C81A9AADF}" srcOrd="0" destOrd="0" presId="urn:microsoft.com/office/officeart/2005/8/layout/vList2"/>
    <dgm:cxn modelId="{07492449-396D-48F1-95DE-1DAA8AE924CD}" srcId="{8C67C492-8D56-4707-BD13-F3E4840C682D}" destId="{915590E3-CE3C-4BE7-9912-A5E306F92549}" srcOrd="1" destOrd="0" parTransId="{16946253-D64E-4DE9-B8CC-FC884FEBDD7A}" sibTransId="{5026B34E-47D2-47FB-9FB5-DED863F914A8}"/>
    <dgm:cxn modelId="{CB586972-E9E3-4D8B-AF57-D5FF2AAC9035}" type="presOf" srcId="{C0C6D44E-C94B-48C3-8D88-E0D319827D20}" destId="{110E6D5B-E624-45B3-A221-8949B2C53BA7}" srcOrd="0" destOrd="0" presId="urn:microsoft.com/office/officeart/2005/8/layout/vList2"/>
    <dgm:cxn modelId="{7775D458-09C4-4687-85F3-85666A98F1E3}" srcId="{F3A430FB-4D11-4670-9950-F77A986C94AE}" destId="{1E7048B5-66DB-444D-AF45-33DF03968526}" srcOrd="0" destOrd="0" parTransId="{3FEAA543-D59F-4849-9C6B-147B80D691A9}" sibTransId="{D3991802-7047-4CEA-A996-735743416C98}"/>
    <dgm:cxn modelId="{D721418C-A63B-4E86-924E-D32A5A12A151}" type="presOf" srcId="{ABB35F09-09E0-4737-9F40-F6A3C953490E}" destId="{76820D10-BAC0-4CF9-BFEF-8EC2FA3D073E}" srcOrd="0" destOrd="0" presId="urn:microsoft.com/office/officeart/2005/8/layout/vList2"/>
    <dgm:cxn modelId="{F0A98FA1-3CDB-44C5-80FB-C14182519739}" type="presOf" srcId="{1E7048B5-66DB-444D-AF45-33DF03968526}" destId="{3200292B-7EA0-4369-BE82-E78E5C6309D6}" srcOrd="0" destOrd="0" presId="urn:microsoft.com/office/officeart/2005/8/layout/vList2"/>
    <dgm:cxn modelId="{C93365A4-2439-48CA-A84E-7744272D3B9A}" type="presOf" srcId="{AA1B0906-EDB5-4436-9B6E-53DBA2C6F167}" destId="{D971985C-5BF9-436F-80D3-8DA37F1ADD76}" srcOrd="0" destOrd="0" presId="urn:microsoft.com/office/officeart/2005/8/layout/vList2"/>
    <dgm:cxn modelId="{A9C90BB2-90A7-49E2-A077-901F63F9F1AA}" type="presOf" srcId="{F00B8FB7-07DF-421C-AC14-54D2F98E9B97}" destId="{619D8B56-3648-4E59-8E83-A0E1D68DBFEA}" srcOrd="0" destOrd="0" presId="urn:microsoft.com/office/officeart/2005/8/layout/vList2"/>
    <dgm:cxn modelId="{18D55BBC-500B-4CF0-B6DE-46D529DD4684}" srcId="{C0C6D44E-C94B-48C3-8D88-E0D319827D20}" destId="{AA1B0906-EDB5-4436-9B6E-53DBA2C6F167}" srcOrd="0" destOrd="0" parTransId="{46E3639D-C8FF-41DE-8DEA-361486A649D2}" sibTransId="{BE6F7C99-78DA-42EA-A7A2-45AF878A0F9C}"/>
    <dgm:cxn modelId="{B6572DD8-3E2E-412F-B9BF-8CDA4B092B1D}" type="presOf" srcId="{915590E3-CE3C-4BE7-9912-A5E306F92549}" destId="{B0115E34-729A-46A3-B700-B98CB2CE8876}" srcOrd="0" destOrd="0" presId="urn:microsoft.com/office/officeart/2005/8/layout/vList2"/>
    <dgm:cxn modelId="{64A545E6-A707-4EF1-8DB9-2EA0DA609B2B}" srcId="{915590E3-CE3C-4BE7-9912-A5E306F92549}" destId="{538B36B1-97AD-47A2-95FC-1663FC3486B2}" srcOrd="0" destOrd="0" parTransId="{3F87B262-8AA4-481C-8187-2095DD288C6B}" sibTransId="{17C035E1-4906-443E-A1E4-C46B3BFC7682}"/>
    <dgm:cxn modelId="{EF6832F2-2C54-4FC7-947B-EAA9930E4BE7}" srcId="{8C67C492-8D56-4707-BD13-F3E4840C682D}" destId="{F00B8FB7-07DF-421C-AC14-54D2F98E9B97}" srcOrd="3" destOrd="0" parTransId="{69E5407E-C436-45F7-9B03-09447053C25B}" sibTransId="{2558BC07-6E69-40F2-9795-ACE3B865A1FF}"/>
    <dgm:cxn modelId="{34564B3E-6403-4BE3-A08A-5FC954285C7A}" type="presParOf" srcId="{020972E2-FEF2-48E7-A792-0522C4410C68}" destId="{110E6D5B-E624-45B3-A221-8949B2C53BA7}" srcOrd="0" destOrd="0" presId="urn:microsoft.com/office/officeart/2005/8/layout/vList2"/>
    <dgm:cxn modelId="{17062ACC-BBA4-4E76-B03E-0E880986D1FE}" type="presParOf" srcId="{020972E2-FEF2-48E7-A792-0522C4410C68}" destId="{D971985C-5BF9-436F-80D3-8DA37F1ADD76}" srcOrd="1" destOrd="0" presId="urn:microsoft.com/office/officeart/2005/8/layout/vList2"/>
    <dgm:cxn modelId="{E260D4D7-A416-4119-B6F2-F781D8289A2A}" type="presParOf" srcId="{020972E2-FEF2-48E7-A792-0522C4410C68}" destId="{B0115E34-729A-46A3-B700-B98CB2CE8876}" srcOrd="2" destOrd="0" presId="urn:microsoft.com/office/officeart/2005/8/layout/vList2"/>
    <dgm:cxn modelId="{C7BE7615-043B-4708-9099-04B7AC36C386}" type="presParOf" srcId="{020972E2-FEF2-48E7-A792-0522C4410C68}" destId="{6F5B297C-B161-4601-A023-047C81A9AADF}" srcOrd="3" destOrd="0" presId="urn:microsoft.com/office/officeart/2005/8/layout/vList2"/>
    <dgm:cxn modelId="{5C876521-4A59-44E1-9A41-3F68133663BD}" type="presParOf" srcId="{020972E2-FEF2-48E7-A792-0522C4410C68}" destId="{3FE3516B-023A-471B-82FE-E1AF5883D795}" srcOrd="4" destOrd="0" presId="urn:microsoft.com/office/officeart/2005/8/layout/vList2"/>
    <dgm:cxn modelId="{B4E7C2C6-560C-4925-BDFE-BD2AC1422561}" type="presParOf" srcId="{020972E2-FEF2-48E7-A792-0522C4410C68}" destId="{3200292B-7EA0-4369-BE82-E78E5C6309D6}" srcOrd="5" destOrd="0" presId="urn:microsoft.com/office/officeart/2005/8/layout/vList2"/>
    <dgm:cxn modelId="{26282BC7-D13E-4A19-A4D6-C3BBF5152941}" type="presParOf" srcId="{020972E2-FEF2-48E7-A792-0522C4410C68}" destId="{619D8B56-3648-4E59-8E83-A0E1D68DBFEA}" srcOrd="6" destOrd="0" presId="urn:microsoft.com/office/officeart/2005/8/layout/vList2"/>
    <dgm:cxn modelId="{813F5A6A-FD81-4C49-A5B0-76C2438CE509}" type="presParOf" srcId="{020972E2-FEF2-48E7-A792-0522C4410C68}" destId="{76820D10-BAC0-4CF9-BFEF-8EC2FA3D073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F5BF75-B79D-450F-97DF-56F008BF4FD8}"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en-US"/>
        </a:p>
      </dgm:t>
    </dgm:pt>
    <dgm:pt modelId="{6A010894-3866-4A57-93C3-A88B5A07255B}">
      <dgm:prSet phldrT="[Text]" custT="1"/>
      <dgm:spPr/>
      <dgm:t>
        <a:bodyPr/>
        <a:lstStyle/>
        <a:p>
          <a:pPr>
            <a:buFont typeface="Wingdings" pitchFamily="2" charset="2"/>
            <a:buChar char="q"/>
          </a:pPr>
          <a:r>
            <a:rPr lang="en-US" sz="1800" b="1" dirty="0">
              <a:latin typeface="Calibri" pitchFamily="34" charset="0"/>
              <a:cs typeface="Calibri" pitchFamily="34" charset="0"/>
            </a:rPr>
            <a:t>High level of erythropoietin are produced in response to hypoxia (↓ O</a:t>
          </a:r>
          <a:r>
            <a:rPr lang="en-US" sz="1800" b="1" baseline="-25000" dirty="0">
              <a:latin typeface="Calibri" pitchFamily="34" charset="0"/>
              <a:cs typeface="Calibri" pitchFamily="34" charset="0"/>
            </a:rPr>
            <a:t>2</a:t>
          </a:r>
          <a:r>
            <a:rPr lang="en-US" sz="1800" b="1" dirty="0">
              <a:latin typeface="Calibri" pitchFamily="34" charset="0"/>
              <a:cs typeface="Calibri" pitchFamily="34" charset="0"/>
            </a:rPr>
            <a:t>), which can be caused by:</a:t>
          </a:r>
          <a:endParaRPr lang="en-US" sz="1800" dirty="0"/>
        </a:p>
      </dgm:t>
    </dgm:pt>
    <dgm:pt modelId="{E0318101-9B43-4592-8A57-2EE8428D6568}" type="parTrans" cxnId="{C3FD3FB9-0C82-4257-AA02-44E160557FA8}">
      <dgm:prSet/>
      <dgm:spPr/>
      <dgm:t>
        <a:bodyPr/>
        <a:lstStyle/>
        <a:p>
          <a:endParaRPr lang="en-US"/>
        </a:p>
      </dgm:t>
    </dgm:pt>
    <dgm:pt modelId="{54187D35-DD69-44E3-8846-8273AC4C8BFD}" type="sibTrans" cxnId="{C3FD3FB9-0C82-4257-AA02-44E160557FA8}">
      <dgm:prSet/>
      <dgm:spPr/>
      <dgm:t>
        <a:bodyPr/>
        <a:lstStyle/>
        <a:p>
          <a:endParaRPr lang="en-US"/>
        </a:p>
      </dgm:t>
    </dgm:pt>
    <dgm:pt modelId="{E2EBDFBD-8726-4DE2-BCEC-F7A26FD936D8}">
      <dgm:prSet phldrT="[Text]" custT="1"/>
      <dgm:spPr/>
      <dgm:t>
        <a:bodyPr/>
        <a:lstStyle/>
        <a:p>
          <a:pPr>
            <a:buFont typeface="Wingdings" pitchFamily="2" charset="2"/>
            <a:buChar char="q"/>
          </a:pPr>
          <a:r>
            <a:rPr lang="en-US" altLang="en-US" sz="1400" b="1" dirty="0">
              <a:solidFill>
                <a:schemeClr val="bg1"/>
              </a:solidFill>
              <a:latin typeface="Calibri" pitchFamily="34" charset="0"/>
              <a:cs typeface="Calibri" pitchFamily="34" charset="0"/>
            </a:rPr>
            <a:t>Low RBC count (Anemia)</a:t>
          </a:r>
          <a:endParaRPr lang="en-US" sz="1400" dirty="0">
            <a:solidFill>
              <a:schemeClr val="bg1"/>
            </a:solidFill>
          </a:endParaRPr>
        </a:p>
      </dgm:t>
    </dgm:pt>
    <dgm:pt modelId="{C3F13695-AEA4-4B5F-A209-0FA6C7CBD43C}" type="parTrans" cxnId="{F4B64101-935C-4403-AB61-CFEC36767185}">
      <dgm:prSet/>
      <dgm:spPr/>
      <dgm:t>
        <a:bodyPr/>
        <a:lstStyle/>
        <a:p>
          <a:endParaRPr lang="en-US"/>
        </a:p>
      </dgm:t>
    </dgm:pt>
    <dgm:pt modelId="{A64409B3-05A5-418C-B74A-118AB52A4B5A}" type="sibTrans" cxnId="{F4B64101-935C-4403-AB61-CFEC36767185}">
      <dgm:prSet/>
      <dgm:spPr/>
      <dgm:t>
        <a:bodyPr/>
        <a:lstStyle/>
        <a:p>
          <a:endParaRPr lang="en-US"/>
        </a:p>
      </dgm:t>
    </dgm:pt>
    <dgm:pt modelId="{EA4ED124-A64C-44DF-BA50-9995013ACD6A}">
      <dgm:prSet phldrT="[Text]" custT="1"/>
      <dgm:spPr/>
      <dgm:t>
        <a:bodyPr/>
        <a:lstStyle/>
        <a:p>
          <a:pPr>
            <a:buFont typeface="Wingdings" pitchFamily="2" charset="2"/>
            <a:buChar char="q"/>
          </a:pPr>
          <a:r>
            <a:rPr lang="en-US" altLang="en-US" sz="1600" b="1" dirty="0">
              <a:solidFill>
                <a:schemeClr val="bg1"/>
              </a:solidFill>
              <a:latin typeface="Calibri" pitchFamily="34" charset="0"/>
              <a:cs typeface="Calibri" pitchFamily="34" charset="0"/>
            </a:rPr>
            <a:t>Prolong heart failure</a:t>
          </a:r>
          <a:endParaRPr lang="en-US" sz="1600" dirty="0">
            <a:solidFill>
              <a:schemeClr val="bg1"/>
            </a:solidFill>
          </a:endParaRPr>
        </a:p>
      </dgm:t>
    </dgm:pt>
    <dgm:pt modelId="{51FB6EF8-DDDF-4747-A609-584C776AF644}" type="parTrans" cxnId="{0A9D52EE-1706-417A-B9E6-13ECB0107F7A}">
      <dgm:prSet/>
      <dgm:spPr/>
      <dgm:t>
        <a:bodyPr/>
        <a:lstStyle/>
        <a:p>
          <a:endParaRPr lang="en-US"/>
        </a:p>
      </dgm:t>
    </dgm:pt>
    <dgm:pt modelId="{4093DE6E-B5CB-4C1F-A313-DC0CDA11A608}" type="sibTrans" cxnId="{0A9D52EE-1706-417A-B9E6-13ECB0107F7A}">
      <dgm:prSet/>
      <dgm:spPr/>
      <dgm:t>
        <a:bodyPr/>
        <a:lstStyle/>
        <a:p>
          <a:endParaRPr lang="en-US"/>
        </a:p>
      </dgm:t>
    </dgm:pt>
    <dgm:pt modelId="{4E203CDC-5BBC-449E-8F17-235E3FC5BCCC}">
      <dgm:prSet phldrT="[Text]" custT="1"/>
      <dgm:spPr/>
      <dgm:t>
        <a:bodyPr/>
        <a:lstStyle/>
        <a:p>
          <a:pPr>
            <a:buFont typeface="Wingdings" pitchFamily="2" charset="2"/>
            <a:buChar char="q"/>
          </a:pPr>
          <a:r>
            <a:rPr lang="en-US" altLang="en-US" sz="1600" b="1" dirty="0">
              <a:solidFill>
                <a:schemeClr val="bg1"/>
              </a:solidFill>
              <a:latin typeface="Calibri" pitchFamily="34" charset="0"/>
              <a:cs typeface="Calibri" pitchFamily="34" charset="0"/>
            </a:rPr>
            <a:t>Lung disease </a:t>
          </a:r>
          <a:endParaRPr lang="en-US" sz="1600" dirty="0">
            <a:solidFill>
              <a:schemeClr val="bg1"/>
            </a:solidFill>
          </a:endParaRPr>
        </a:p>
      </dgm:t>
    </dgm:pt>
    <dgm:pt modelId="{58922131-C130-46BE-8255-AE240BB6E662}" type="parTrans" cxnId="{323D4054-DA73-4D0F-BEC8-7D74FD8276D6}">
      <dgm:prSet/>
      <dgm:spPr/>
      <dgm:t>
        <a:bodyPr/>
        <a:lstStyle/>
        <a:p>
          <a:endParaRPr lang="en-US"/>
        </a:p>
      </dgm:t>
    </dgm:pt>
    <dgm:pt modelId="{CED29C7F-0679-4DF9-AF0B-51D4F4B493C5}" type="sibTrans" cxnId="{323D4054-DA73-4D0F-BEC8-7D74FD8276D6}">
      <dgm:prSet/>
      <dgm:spPr/>
      <dgm:t>
        <a:bodyPr/>
        <a:lstStyle/>
        <a:p>
          <a:endParaRPr lang="en-US"/>
        </a:p>
      </dgm:t>
    </dgm:pt>
    <dgm:pt modelId="{52318CBC-A2E5-493D-AAAB-5C705C70D76C}">
      <dgm:prSet custT="1"/>
      <dgm:spPr/>
      <dgm:t>
        <a:bodyPr/>
        <a:lstStyle/>
        <a:p>
          <a:pPr>
            <a:buFont typeface="Wingdings" pitchFamily="2" charset="2"/>
            <a:buChar char="q"/>
          </a:pPr>
          <a:r>
            <a:rPr lang="en-US" altLang="en-US" sz="1600" b="1" dirty="0">
              <a:solidFill>
                <a:schemeClr val="bg1"/>
              </a:solidFill>
              <a:latin typeface="Calibri" pitchFamily="34" charset="0"/>
              <a:cs typeface="Calibri" pitchFamily="34" charset="0"/>
            </a:rPr>
            <a:t>Hemorrhage</a:t>
          </a:r>
          <a:endParaRPr lang="en-US" sz="1600" dirty="0">
            <a:solidFill>
              <a:schemeClr val="bg1"/>
            </a:solidFill>
          </a:endParaRPr>
        </a:p>
      </dgm:t>
    </dgm:pt>
    <dgm:pt modelId="{1DC795D4-AC36-446D-A53C-FF3F18C83C03}" type="parTrans" cxnId="{0CE215E7-6D09-4C3B-BA21-2A439C265540}">
      <dgm:prSet/>
      <dgm:spPr/>
      <dgm:t>
        <a:bodyPr/>
        <a:lstStyle/>
        <a:p>
          <a:endParaRPr lang="en-US"/>
        </a:p>
      </dgm:t>
    </dgm:pt>
    <dgm:pt modelId="{27E6BBF7-20AB-45F9-8E89-1594CA336B57}" type="sibTrans" cxnId="{0CE215E7-6D09-4C3B-BA21-2A439C265540}">
      <dgm:prSet/>
      <dgm:spPr/>
      <dgm:t>
        <a:bodyPr/>
        <a:lstStyle/>
        <a:p>
          <a:endParaRPr lang="en-US"/>
        </a:p>
      </dgm:t>
    </dgm:pt>
    <dgm:pt modelId="{A73BC007-04CC-4177-AEE0-52FC3B722C7C}">
      <dgm:prSet custT="1"/>
      <dgm:spPr/>
      <dgm:t>
        <a:bodyPr/>
        <a:lstStyle/>
        <a:p>
          <a:pPr>
            <a:buFont typeface="Wingdings" pitchFamily="2" charset="2"/>
            <a:buChar char="q"/>
          </a:pPr>
          <a:r>
            <a:rPr lang="en-US" altLang="en-US" sz="1600" b="1" dirty="0">
              <a:solidFill>
                <a:schemeClr val="bg1"/>
              </a:solidFill>
              <a:latin typeface="Calibri" pitchFamily="34" charset="0"/>
              <a:cs typeface="Calibri" pitchFamily="34" charset="0"/>
            </a:rPr>
            <a:t>High altitude</a:t>
          </a:r>
          <a:endParaRPr lang="en-US" sz="1600" dirty="0">
            <a:solidFill>
              <a:schemeClr val="bg1"/>
            </a:solidFill>
          </a:endParaRPr>
        </a:p>
      </dgm:t>
    </dgm:pt>
    <dgm:pt modelId="{ED5D2BE2-B2B7-48B4-AC7B-5C95AF912555}" type="parTrans" cxnId="{1E50866A-877F-4E0F-811A-C5836C02FB79}">
      <dgm:prSet/>
      <dgm:spPr/>
      <dgm:t>
        <a:bodyPr/>
        <a:lstStyle/>
        <a:p>
          <a:endParaRPr lang="en-US"/>
        </a:p>
      </dgm:t>
    </dgm:pt>
    <dgm:pt modelId="{ED9B5B51-4458-405C-834C-39C69E9BA0BC}" type="sibTrans" cxnId="{1E50866A-877F-4E0F-811A-C5836C02FB79}">
      <dgm:prSet/>
      <dgm:spPr/>
      <dgm:t>
        <a:bodyPr/>
        <a:lstStyle/>
        <a:p>
          <a:endParaRPr lang="en-US"/>
        </a:p>
      </dgm:t>
    </dgm:pt>
    <dgm:pt modelId="{9FE54F7E-0BD1-45FD-AFD3-B9E311BD22B2}" type="pres">
      <dgm:prSet presAssocID="{F5F5BF75-B79D-450F-97DF-56F008BF4FD8}" presName="hierChild1" presStyleCnt="0">
        <dgm:presLayoutVars>
          <dgm:orgChart val="1"/>
          <dgm:chPref val="1"/>
          <dgm:dir/>
          <dgm:animOne val="branch"/>
          <dgm:animLvl val="lvl"/>
          <dgm:resizeHandles/>
        </dgm:presLayoutVars>
      </dgm:prSet>
      <dgm:spPr/>
    </dgm:pt>
    <dgm:pt modelId="{720BF8E0-35A4-4D87-8E34-99546FC8486B}" type="pres">
      <dgm:prSet presAssocID="{6A010894-3866-4A57-93C3-A88B5A07255B}" presName="hierRoot1" presStyleCnt="0">
        <dgm:presLayoutVars>
          <dgm:hierBranch val="init"/>
        </dgm:presLayoutVars>
      </dgm:prSet>
      <dgm:spPr/>
    </dgm:pt>
    <dgm:pt modelId="{2661A7CC-97DE-4BBE-AB03-F6AFB2FDCEF0}" type="pres">
      <dgm:prSet presAssocID="{6A010894-3866-4A57-93C3-A88B5A07255B}" presName="rootComposite1" presStyleCnt="0"/>
      <dgm:spPr/>
    </dgm:pt>
    <dgm:pt modelId="{95E3F090-5162-47E5-89A0-96C482BA7CDF}" type="pres">
      <dgm:prSet presAssocID="{6A010894-3866-4A57-93C3-A88B5A07255B}" presName="rootText1" presStyleLbl="node0" presStyleIdx="0" presStyleCnt="1" custScaleX="482977">
        <dgm:presLayoutVars>
          <dgm:chPref val="3"/>
        </dgm:presLayoutVars>
      </dgm:prSet>
      <dgm:spPr/>
    </dgm:pt>
    <dgm:pt modelId="{BC0F607E-D603-4991-B206-7689FD51FC58}" type="pres">
      <dgm:prSet presAssocID="{6A010894-3866-4A57-93C3-A88B5A07255B}" presName="rootConnector1" presStyleLbl="node1" presStyleIdx="0" presStyleCnt="0"/>
      <dgm:spPr/>
    </dgm:pt>
    <dgm:pt modelId="{95D28993-B78F-45C9-A16F-FE44FF92FF29}" type="pres">
      <dgm:prSet presAssocID="{6A010894-3866-4A57-93C3-A88B5A07255B}" presName="hierChild2" presStyleCnt="0"/>
      <dgm:spPr/>
    </dgm:pt>
    <dgm:pt modelId="{ECB6A3B8-F1FB-4A0A-9393-2F68E40236EC}" type="pres">
      <dgm:prSet presAssocID="{C3F13695-AEA4-4B5F-A209-0FA6C7CBD43C}" presName="Name37" presStyleLbl="parChTrans1D2" presStyleIdx="0" presStyleCnt="5"/>
      <dgm:spPr/>
    </dgm:pt>
    <dgm:pt modelId="{329FC7D6-D8A1-4F62-A581-AC586D8345FE}" type="pres">
      <dgm:prSet presAssocID="{E2EBDFBD-8726-4DE2-BCEC-F7A26FD936D8}" presName="hierRoot2" presStyleCnt="0">
        <dgm:presLayoutVars>
          <dgm:hierBranch/>
        </dgm:presLayoutVars>
      </dgm:prSet>
      <dgm:spPr/>
    </dgm:pt>
    <dgm:pt modelId="{70CA63D0-C448-43E8-B294-B76F693FF76B}" type="pres">
      <dgm:prSet presAssocID="{E2EBDFBD-8726-4DE2-BCEC-F7A26FD936D8}" presName="rootComposite" presStyleCnt="0"/>
      <dgm:spPr/>
    </dgm:pt>
    <dgm:pt modelId="{5EFCAD4A-1434-47E2-9A03-7681CFBED3CA}" type="pres">
      <dgm:prSet presAssocID="{E2EBDFBD-8726-4DE2-BCEC-F7A26FD936D8}" presName="rootText" presStyleLbl="node2" presStyleIdx="0" presStyleCnt="5">
        <dgm:presLayoutVars>
          <dgm:chPref val="3"/>
        </dgm:presLayoutVars>
      </dgm:prSet>
      <dgm:spPr/>
    </dgm:pt>
    <dgm:pt modelId="{AB7873C9-B78B-4D93-8574-9F45403B77E0}" type="pres">
      <dgm:prSet presAssocID="{E2EBDFBD-8726-4DE2-BCEC-F7A26FD936D8}" presName="rootConnector" presStyleLbl="node2" presStyleIdx="0" presStyleCnt="5"/>
      <dgm:spPr/>
    </dgm:pt>
    <dgm:pt modelId="{F9F07C93-B606-4D94-9A0A-E30BD278C5A9}" type="pres">
      <dgm:prSet presAssocID="{E2EBDFBD-8726-4DE2-BCEC-F7A26FD936D8}" presName="hierChild4" presStyleCnt="0"/>
      <dgm:spPr/>
    </dgm:pt>
    <dgm:pt modelId="{B9AA4FE5-8874-45E4-BCDA-E9196D8502B7}" type="pres">
      <dgm:prSet presAssocID="{E2EBDFBD-8726-4DE2-BCEC-F7A26FD936D8}" presName="hierChild5" presStyleCnt="0"/>
      <dgm:spPr/>
    </dgm:pt>
    <dgm:pt modelId="{0473C0CC-F6A7-4DD6-AEE9-3F0EBF61C97C}" type="pres">
      <dgm:prSet presAssocID="{1DC795D4-AC36-446D-A53C-FF3F18C83C03}" presName="Name37" presStyleLbl="parChTrans1D2" presStyleIdx="1" presStyleCnt="5"/>
      <dgm:spPr/>
    </dgm:pt>
    <dgm:pt modelId="{EFE76BCC-54D8-4B2B-A95D-2E73C41812D8}" type="pres">
      <dgm:prSet presAssocID="{52318CBC-A2E5-493D-AAAB-5C705C70D76C}" presName="hierRoot2" presStyleCnt="0">
        <dgm:presLayoutVars>
          <dgm:hierBranch val="init"/>
        </dgm:presLayoutVars>
      </dgm:prSet>
      <dgm:spPr/>
    </dgm:pt>
    <dgm:pt modelId="{22D9035C-72B2-4F19-8DE5-EC9890AC9FC9}" type="pres">
      <dgm:prSet presAssocID="{52318CBC-A2E5-493D-AAAB-5C705C70D76C}" presName="rootComposite" presStyleCnt="0"/>
      <dgm:spPr/>
    </dgm:pt>
    <dgm:pt modelId="{7443C342-F92C-4D73-A716-88254D97C5B1}" type="pres">
      <dgm:prSet presAssocID="{52318CBC-A2E5-493D-AAAB-5C705C70D76C}" presName="rootText" presStyleLbl="node2" presStyleIdx="1" presStyleCnt="5">
        <dgm:presLayoutVars>
          <dgm:chPref val="3"/>
        </dgm:presLayoutVars>
      </dgm:prSet>
      <dgm:spPr/>
    </dgm:pt>
    <dgm:pt modelId="{77B5845A-F572-4D9B-A400-4CA257DB6159}" type="pres">
      <dgm:prSet presAssocID="{52318CBC-A2E5-493D-AAAB-5C705C70D76C}" presName="rootConnector" presStyleLbl="node2" presStyleIdx="1" presStyleCnt="5"/>
      <dgm:spPr/>
    </dgm:pt>
    <dgm:pt modelId="{655F1147-A3EA-448E-9785-B4527AF54E34}" type="pres">
      <dgm:prSet presAssocID="{52318CBC-A2E5-493D-AAAB-5C705C70D76C}" presName="hierChild4" presStyleCnt="0"/>
      <dgm:spPr/>
    </dgm:pt>
    <dgm:pt modelId="{8173E266-C9BF-409B-A264-D5125F36A922}" type="pres">
      <dgm:prSet presAssocID="{52318CBC-A2E5-493D-AAAB-5C705C70D76C}" presName="hierChild5" presStyleCnt="0"/>
      <dgm:spPr/>
    </dgm:pt>
    <dgm:pt modelId="{65FC64BD-FC47-42F5-9C7D-2B3F4F125453}" type="pres">
      <dgm:prSet presAssocID="{ED5D2BE2-B2B7-48B4-AC7B-5C95AF912555}" presName="Name37" presStyleLbl="parChTrans1D2" presStyleIdx="2" presStyleCnt="5"/>
      <dgm:spPr/>
    </dgm:pt>
    <dgm:pt modelId="{A02BAF1B-AC9B-4F2D-9807-EA7C056D0709}" type="pres">
      <dgm:prSet presAssocID="{A73BC007-04CC-4177-AEE0-52FC3B722C7C}" presName="hierRoot2" presStyleCnt="0">
        <dgm:presLayoutVars>
          <dgm:hierBranch val="init"/>
        </dgm:presLayoutVars>
      </dgm:prSet>
      <dgm:spPr/>
    </dgm:pt>
    <dgm:pt modelId="{A6E93F79-139A-438F-83E1-2BFC85CBD2D1}" type="pres">
      <dgm:prSet presAssocID="{A73BC007-04CC-4177-AEE0-52FC3B722C7C}" presName="rootComposite" presStyleCnt="0"/>
      <dgm:spPr/>
    </dgm:pt>
    <dgm:pt modelId="{6056BC1B-B193-4EFC-BD73-D75AD85F2E7D}" type="pres">
      <dgm:prSet presAssocID="{A73BC007-04CC-4177-AEE0-52FC3B722C7C}" presName="rootText" presStyleLbl="node2" presStyleIdx="2" presStyleCnt="5">
        <dgm:presLayoutVars>
          <dgm:chPref val="3"/>
        </dgm:presLayoutVars>
      </dgm:prSet>
      <dgm:spPr/>
    </dgm:pt>
    <dgm:pt modelId="{B4561666-E624-417C-A305-B8D53C44B3F5}" type="pres">
      <dgm:prSet presAssocID="{A73BC007-04CC-4177-AEE0-52FC3B722C7C}" presName="rootConnector" presStyleLbl="node2" presStyleIdx="2" presStyleCnt="5"/>
      <dgm:spPr/>
    </dgm:pt>
    <dgm:pt modelId="{7274B7A1-E2BD-4A26-81EE-B2079BDFE0C7}" type="pres">
      <dgm:prSet presAssocID="{A73BC007-04CC-4177-AEE0-52FC3B722C7C}" presName="hierChild4" presStyleCnt="0"/>
      <dgm:spPr/>
    </dgm:pt>
    <dgm:pt modelId="{C69BA963-A68C-4573-9991-E9AA9252B164}" type="pres">
      <dgm:prSet presAssocID="{A73BC007-04CC-4177-AEE0-52FC3B722C7C}" presName="hierChild5" presStyleCnt="0"/>
      <dgm:spPr/>
    </dgm:pt>
    <dgm:pt modelId="{E527E773-EA5A-4E4E-8F4F-538A1F7BC89E}" type="pres">
      <dgm:prSet presAssocID="{51FB6EF8-DDDF-4747-A609-584C776AF644}" presName="Name37" presStyleLbl="parChTrans1D2" presStyleIdx="3" presStyleCnt="5"/>
      <dgm:spPr/>
    </dgm:pt>
    <dgm:pt modelId="{670A141B-9130-4F26-8EEC-D0DC5030CABD}" type="pres">
      <dgm:prSet presAssocID="{EA4ED124-A64C-44DF-BA50-9995013ACD6A}" presName="hierRoot2" presStyleCnt="0">
        <dgm:presLayoutVars>
          <dgm:hierBranch val="init"/>
        </dgm:presLayoutVars>
      </dgm:prSet>
      <dgm:spPr/>
    </dgm:pt>
    <dgm:pt modelId="{E62A2EC8-D646-410B-8159-7981CE8D15C3}" type="pres">
      <dgm:prSet presAssocID="{EA4ED124-A64C-44DF-BA50-9995013ACD6A}" presName="rootComposite" presStyleCnt="0"/>
      <dgm:spPr/>
    </dgm:pt>
    <dgm:pt modelId="{F17702DD-57A5-4714-9A23-512712A13307}" type="pres">
      <dgm:prSet presAssocID="{EA4ED124-A64C-44DF-BA50-9995013ACD6A}" presName="rootText" presStyleLbl="node2" presStyleIdx="3" presStyleCnt="5">
        <dgm:presLayoutVars>
          <dgm:chPref val="3"/>
        </dgm:presLayoutVars>
      </dgm:prSet>
      <dgm:spPr/>
    </dgm:pt>
    <dgm:pt modelId="{4928DF22-A288-4431-BB8E-5F8B015A0A88}" type="pres">
      <dgm:prSet presAssocID="{EA4ED124-A64C-44DF-BA50-9995013ACD6A}" presName="rootConnector" presStyleLbl="node2" presStyleIdx="3" presStyleCnt="5"/>
      <dgm:spPr/>
    </dgm:pt>
    <dgm:pt modelId="{081F31F5-B02F-40F9-887F-3271D83D72B9}" type="pres">
      <dgm:prSet presAssocID="{EA4ED124-A64C-44DF-BA50-9995013ACD6A}" presName="hierChild4" presStyleCnt="0"/>
      <dgm:spPr/>
    </dgm:pt>
    <dgm:pt modelId="{87B6B46E-D72E-4DEE-8171-E7677B96C683}" type="pres">
      <dgm:prSet presAssocID="{EA4ED124-A64C-44DF-BA50-9995013ACD6A}" presName="hierChild5" presStyleCnt="0"/>
      <dgm:spPr/>
    </dgm:pt>
    <dgm:pt modelId="{9B13EB68-2C3E-4ED2-ADF4-C9B6A26C7543}" type="pres">
      <dgm:prSet presAssocID="{58922131-C130-46BE-8255-AE240BB6E662}" presName="Name37" presStyleLbl="parChTrans1D2" presStyleIdx="4" presStyleCnt="5"/>
      <dgm:spPr/>
    </dgm:pt>
    <dgm:pt modelId="{CCA9D79B-4E01-4564-BADD-2EE1533B0868}" type="pres">
      <dgm:prSet presAssocID="{4E203CDC-5BBC-449E-8F17-235E3FC5BCCC}" presName="hierRoot2" presStyleCnt="0">
        <dgm:presLayoutVars>
          <dgm:hierBranch val="init"/>
        </dgm:presLayoutVars>
      </dgm:prSet>
      <dgm:spPr/>
    </dgm:pt>
    <dgm:pt modelId="{F6AB31F2-205A-448D-9F9B-4A6280BF7F20}" type="pres">
      <dgm:prSet presAssocID="{4E203CDC-5BBC-449E-8F17-235E3FC5BCCC}" presName="rootComposite" presStyleCnt="0"/>
      <dgm:spPr/>
    </dgm:pt>
    <dgm:pt modelId="{849BB636-040A-47D4-99D8-F36CD8A1FF91}" type="pres">
      <dgm:prSet presAssocID="{4E203CDC-5BBC-449E-8F17-235E3FC5BCCC}" presName="rootText" presStyleLbl="node2" presStyleIdx="4" presStyleCnt="5">
        <dgm:presLayoutVars>
          <dgm:chPref val="3"/>
        </dgm:presLayoutVars>
      </dgm:prSet>
      <dgm:spPr/>
    </dgm:pt>
    <dgm:pt modelId="{38F4CA93-231C-4F07-B655-504B5AF58F77}" type="pres">
      <dgm:prSet presAssocID="{4E203CDC-5BBC-449E-8F17-235E3FC5BCCC}" presName="rootConnector" presStyleLbl="node2" presStyleIdx="4" presStyleCnt="5"/>
      <dgm:spPr/>
    </dgm:pt>
    <dgm:pt modelId="{61FC36DF-6C77-4800-B1A4-1F1C1FF3380F}" type="pres">
      <dgm:prSet presAssocID="{4E203CDC-5BBC-449E-8F17-235E3FC5BCCC}" presName="hierChild4" presStyleCnt="0"/>
      <dgm:spPr/>
    </dgm:pt>
    <dgm:pt modelId="{297341ED-8C1E-492B-8B38-DE484ABF0AB8}" type="pres">
      <dgm:prSet presAssocID="{4E203CDC-5BBC-449E-8F17-235E3FC5BCCC}" presName="hierChild5" presStyleCnt="0"/>
      <dgm:spPr/>
    </dgm:pt>
    <dgm:pt modelId="{1A8C1143-231D-44AA-96F6-F9993256DCBD}" type="pres">
      <dgm:prSet presAssocID="{6A010894-3866-4A57-93C3-A88B5A07255B}" presName="hierChild3" presStyleCnt="0"/>
      <dgm:spPr/>
    </dgm:pt>
  </dgm:ptLst>
  <dgm:cxnLst>
    <dgm:cxn modelId="{F4B64101-935C-4403-AB61-CFEC36767185}" srcId="{6A010894-3866-4A57-93C3-A88B5A07255B}" destId="{E2EBDFBD-8726-4DE2-BCEC-F7A26FD936D8}" srcOrd="0" destOrd="0" parTransId="{C3F13695-AEA4-4B5F-A209-0FA6C7CBD43C}" sibTransId="{A64409B3-05A5-418C-B74A-118AB52A4B5A}"/>
    <dgm:cxn modelId="{BA046D07-1274-4198-88B3-7A5C3EFFAFCB}" type="presOf" srcId="{F5F5BF75-B79D-450F-97DF-56F008BF4FD8}" destId="{9FE54F7E-0BD1-45FD-AFD3-B9E311BD22B2}" srcOrd="0" destOrd="0" presId="urn:microsoft.com/office/officeart/2005/8/layout/orgChart1"/>
    <dgm:cxn modelId="{2BFD720A-E278-4B2B-A966-61A2A5BC2E13}" type="presOf" srcId="{4E203CDC-5BBC-449E-8F17-235E3FC5BCCC}" destId="{38F4CA93-231C-4F07-B655-504B5AF58F77}" srcOrd="1" destOrd="0" presId="urn:microsoft.com/office/officeart/2005/8/layout/orgChart1"/>
    <dgm:cxn modelId="{CEB82D12-7533-4E8C-8A8E-A634BD600D54}" type="presOf" srcId="{EA4ED124-A64C-44DF-BA50-9995013ACD6A}" destId="{F17702DD-57A5-4714-9A23-512712A13307}" srcOrd="0" destOrd="0" presId="urn:microsoft.com/office/officeart/2005/8/layout/orgChart1"/>
    <dgm:cxn modelId="{40177913-E043-4794-B86C-3D8D193C121B}" type="presOf" srcId="{ED5D2BE2-B2B7-48B4-AC7B-5C95AF912555}" destId="{65FC64BD-FC47-42F5-9C7D-2B3F4F125453}" srcOrd="0" destOrd="0" presId="urn:microsoft.com/office/officeart/2005/8/layout/orgChart1"/>
    <dgm:cxn modelId="{F002EE1C-70E1-404A-B85A-253076A8810D}" type="presOf" srcId="{A73BC007-04CC-4177-AEE0-52FC3B722C7C}" destId="{B4561666-E624-417C-A305-B8D53C44B3F5}" srcOrd="1" destOrd="0" presId="urn:microsoft.com/office/officeart/2005/8/layout/orgChart1"/>
    <dgm:cxn modelId="{F22A7537-CEDA-4355-B183-65E7CD28CDB5}" type="presOf" srcId="{EA4ED124-A64C-44DF-BA50-9995013ACD6A}" destId="{4928DF22-A288-4431-BB8E-5F8B015A0A88}" srcOrd="1" destOrd="0" presId="urn:microsoft.com/office/officeart/2005/8/layout/orgChart1"/>
    <dgm:cxn modelId="{66AF053E-87E2-485A-B765-2B5AC8065A18}" type="presOf" srcId="{6A010894-3866-4A57-93C3-A88B5A07255B}" destId="{BC0F607E-D603-4991-B206-7689FD51FC58}" srcOrd="1" destOrd="0" presId="urn:microsoft.com/office/officeart/2005/8/layout/orgChart1"/>
    <dgm:cxn modelId="{8655FE67-49A9-4298-A5D8-5947B2DEC165}" type="presOf" srcId="{1DC795D4-AC36-446D-A53C-FF3F18C83C03}" destId="{0473C0CC-F6A7-4DD6-AEE9-3F0EBF61C97C}" srcOrd="0" destOrd="0" presId="urn:microsoft.com/office/officeart/2005/8/layout/orgChart1"/>
    <dgm:cxn modelId="{1E50866A-877F-4E0F-811A-C5836C02FB79}" srcId="{6A010894-3866-4A57-93C3-A88B5A07255B}" destId="{A73BC007-04CC-4177-AEE0-52FC3B722C7C}" srcOrd="2" destOrd="0" parTransId="{ED5D2BE2-B2B7-48B4-AC7B-5C95AF912555}" sibTransId="{ED9B5B51-4458-405C-834C-39C69E9BA0BC}"/>
    <dgm:cxn modelId="{50BFA66F-6EE0-4E83-8758-0E135ED408CA}" type="presOf" srcId="{52318CBC-A2E5-493D-AAAB-5C705C70D76C}" destId="{7443C342-F92C-4D73-A716-88254D97C5B1}" srcOrd="0" destOrd="0" presId="urn:microsoft.com/office/officeart/2005/8/layout/orgChart1"/>
    <dgm:cxn modelId="{A8D2A771-0E78-4E47-ADAF-A534EFCE1D21}" type="presOf" srcId="{52318CBC-A2E5-493D-AAAB-5C705C70D76C}" destId="{77B5845A-F572-4D9B-A400-4CA257DB6159}" srcOrd="1" destOrd="0" presId="urn:microsoft.com/office/officeart/2005/8/layout/orgChart1"/>
    <dgm:cxn modelId="{323D4054-DA73-4D0F-BEC8-7D74FD8276D6}" srcId="{6A010894-3866-4A57-93C3-A88B5A07255B}" destId="{4E203CDC-5BBC-449E-8F17-235E3FC5BCCC}" srcOrd="4" destOrd="0" parTransId="{58922131-C130-46BE-8255-AE240BB6E662}" sibTransId="{CED29C7F-0679-4DF9-AF0B-51D4F4B493C5}"/>
    <dgm:cxn modelId="{0D012083-BDEF-4740-B19F-B959CEA6D58D}" type="presOf" srcId="{58922131-C130-46BE-8255-AE240BB6E662}" destId="{9B13EB68-2C3E-4ED2-ADF4-C9B6A26C7543}" srcOrd="0" destOrd="0" presId="urn:microsoft.com/office/officeart/2005/8/layout/orgChart1"/>
    <dgm:cxn modelId="{124F868B-A87F-4D62-B088-7AFA019DCA36}" type="presOf" srcId="{A73BC007-04CC-4177-AEE0-52FC3B722C7C}" destId="{6056BC1B-B193-4EFC-BD73-D75AD85F2E7D}" srcOrd="0" destOrd="0" presId="urn:microsoft.com/office/officeart/2005/8/layout/orgChart1"/>
    <dgm:cxn modelId="{C3FD3FB9-0C82-4257-AA02-44E160557FA8}" srcId="{F5F5BF75-B79D-450F-97DF-56F008BF4FD8}" destId="{6A010894-3866-4A57-93C3-A88B5A07255B}" srcOrd="0" destOrd="0" parTransId="{E0318101-9B43-4592-8A57-2EE8428D6568}" sibTransId="{54187D35-DD69-44E3-8846-8273AC4C8BFD}"/>
    <dgm:cxn modelId="{052075BF-C596-4D9E-80BD-766B870B9F1C}" type="presOf" srcId="{E2EBDFBD-8726-4DE2-BCEC-F7A26FD936D8}" destId="{5EFCAD4A-1434-47E2-9A03-7681CFBED3CA}" srcOrd="0" destOrd="0" presId="urn:microsoft.com/office/officeart/2005/8/layout/orgChart1"/>
    <dgm:cxn modelId="{ACB06CC5-B916-4313-B6A2-C41F2483F648}" type="presOf" srcId="{E2EBDFBD-8726-4DE2-BCEC-F7A26FD936D8}" destId="{AB7873C9-B78B-4D93-8574-9F45403B77E0}" srcOrd="1" destOrd="0" presId="urn:microsoft.com/office/officeart/2005/8/layout/orgChart1"/>
    <dgm:cxn modelId="{222F26DB-F286-4B68-8F54-033854337818}" type="presOf" srcId="{4E203CDC-5BBC-449E-8F17-235E3FC5BCCC}" destId="{849BB636-040A-47D4-99D8-F36CD8A1FF91}" srcOrd="0" destOrd="0" presId="urn:microsoft.com/office/officeart/2005/8/layout/orgChart1"/>
    <dgm:cxn modelId="{0CE215E7-6D09-4C3B-BA21-2A439C265540}" srcId="{6A010894-3866-4A57-93C3-A88B5A07255B}" destId="{52318CBC-A2E5-493D-AAAB-5C705C70D76C}" srcOrd="1" destOrd="0" parTransId="{1DC795D4-AC36-446D-A53C-FF3F18C83C03}" sibTransId="{27E6BBF7-20AB-45F9-8E89-1594CA336B57}"/>
    <dgm:cxn modelId="{BBDC87E7-99F5-4B8E-86D9-AC256065B0E2}" type="presOf" srcId="{C3F13695-AEA4-4B5F-A209-0FA6C7CBD43C}" destId="{ECB6A3B8-F1FB-4A0A-9393-2F68E40236EC}" srcOrd="0" destOrd="0" presId="urn:microsoft.com/office/officeart/2005/8/layout/orgChart1"/>
    <dgm:cxn modelId="{DECE68EC-28C0-4C37-9F5B-C0629114755C}" type="presOf" srcId="{51FB6EF8-DDDF-4747-A609-584C776AF644}" destId="{E527E773-EA5A-4E4E-8F4F-538A1F7BC89E}" srcOrd="0" destOrd="0" presId="urn:microsoft.com/office/officeart/2005/8/layout/orgChart1"/>
    <dgm:cxn modelId="{0A9D52EE-1706-417A-B9E6-13ECB0107F7A}" srcId="{6A010894-3866-4A57-93C3-A88B5A07255B}" destId="{EA4ED124-A64C-44DF-BA50-9995013ACD6A}" srcOrd="3" destOrd="0" parTransId="{51FB6EF8-DDDF-4747-A609-584C776AF644}" sibTransId="{4093DE6E-B5CB-4C1F-A313-DC0CDA11A608}"/>
    <dgm:cxn modelId="{13B766F0-140E-4339-B38D-A78019B12324}" type="presOf" srcId="{6A010894-3866-4A57-93C3-A88B5A07255B}" destId="{95E3F090-5162-47E5-89A0-96C482BA7CDF}" srcOrd="0" destOrd="0" presId="urn:microsoft.com/office/officeart/2005/8/layout/orgChart1"/>
    <dgm:cxn modelId="{9EE566B7-89FF-4542-ADB5-ECF4366665C9}" type="presParOf" srcId="{9FE54F7E-0BD1-45FD-AFD3-B9E311BD22B2}" destId="{720BF8E0-35A4-4D87-8E34-99546FC8486B}" srcOrd="0" destOrd="0" presId="urn:microsoft.com/office/officeart/2005/8/layout/orgChart1"/>
    <dgm:cxn modelId="{5DAFBA95-D0C6-4176-A6E9-9CFE95D88571}" type="presParOf" srcId="{720BF8E0-35A4-4D87-8E34-99546FC8486B}" destId="{2661A7CC-97DE-4BBE-AB03-F6AFB2FDCEF0}" srcOrd="0" destOrd="0" presId="urn:microsoft.com/office/officeart/2005/8/layout/orgChart1"/>
    <dgm:cxn modelId="{221CA5C6-3DB3-4C32-B3FF-195CE1E0FB55}" type="presParOf" srcId="{2661A7CC-97DE-4BBE-AB03-F6AFB2FDCEF0}" destId="{95E3F090-5162-47E5-89A0-96C482BA7CDF}" srcOrd="0" destOrd="0" presId="urn:microsoft.com/office/officeart/2005/8/layout/orgChart1"/>
    <dgm:cxn modelId="{B1E5A124-323D-44B6-9B70-7B3D2311AB4E}" type="presParOf" srcId="{2661A7CC-97DE-4BBE-AB03-F6AFB2FDCEF0}" destId="{BC0F607E-D603-4991-B206-7689FD51FC58}" srcOrd="1" destOrd="0" presId="urn:microsoft.com/office/officeart/2005/8/layout/orgChart1"/>
    <dgm:cxn modelId="{49370A73-1FB0-4BA6-9004-3CDC3145C3AF}" type="presParOf" srcId="{720BF8E0-35A4-4D87-8E34-99546FC8486B}" destId="{95D28993-B78F-45C9-A16F-FE44FF92FF29}" srcOrd="1" destOrd="0" presId="urn:microsoft.com/office/officeart/2005/8/layout/orgChart1"/>
    <dgm:cxn modelId="{DBDC0875-B814-4BE5-A445-E43ABB1D138F}" type="presParOf" srcId="{95D28993-B78F-45C9-A16F-FE44FF92FF29}" destId="{ECB6A3B8-F1FB-4A0A-9393-2F68E40236EC}" srcOrd="0" destOrd="0" presId="urn:microsoft.com/office/officeart/2005/8/layout/orgChart1"/>
    <dgm:cxn modelId="{AEC02F54-7FDD-4E1C-895D-C104949067D0}" type="presParOf" srcId="{95D28993-B78F-45C9-A16F-FE44FF92FF29}" destId="{329FC7D6-D8A1-4F62-A581-AC586D8345FE}" srcOrd="1" destOrd="0" presId="urn:microsoft.com/office/officeart/2005/8/layout/orgChart1"/>
    <dgm:cxn modelId="{426E1B10-62B5-4F57-A42B-52D2B71300A9}" type="presParOf" srcId="{329FC7D6-D8A1-4F62-A581-AC586D8345FE}" destId="{70CA63D0-C448-43E8-B294-B76F693FF76B}" srcOrd="0" destOrd="0" presId="urn:microsoft.com/office/officeart/2005/8/layout/orgChart1"/>
    <dgm:cxn modelId="{2CD1B55E-95CF-440D-981E-911965E44050}" type="presParOf" srcId="{70CA63D0-C448-43E8-B294-B76F693FF76B}" destId="{5EFCAD4A-1434-47E2-9A03-7681CFBED3CA}" srcOrd="0" destOrd="0" presId="urn:microsoft.com/office/officeart/2005/8/layout/orgChart1"/>
    <dgm:cxn modelId="{862A6B8F-5151-402B-AC7E-D49C2B73EE7C}" type="presParOf" srcId="{70CA63D0-C448-43E8-B294-B76F693FF76B}" destId="{AB7873C9-B78B-4D93-8574-9F45403B77E0}" srcOrd="1" destOrd="0" presId="urn:microsoft.com/office/officeart/2005/8/layout/orgChart1"/>
    <dgm:cxn modelId="{8E6C0FE7-1407-4FC2-8205-36618B6B937A}" type="presParOf" srcId="{329FC7D6-D8A1-4F62-A581-AC586D8345FE}" destId="{F9F07C93-B606-4D94-9A0A-E30BD278C5A9}" srcOrd="1" destOrd="0" presId="urn:microsoft.com/office/officeart/2005/8/layout/orgChart1"/>
    <dgm:cxn modelId="{62AA3A99-CFEF-4896-864F-47AE8E580A01}" type="presParOf" srcId="{329FC7D6-D8A1-4F62-A581-AC586D8345FE}" destId="{B9AA4FE5-8874-45E4-BCDA-E9196D8502B7}" srcOrd="2" destOrd="0" presId="urn:microsoft.com/office/officeart/2005/8/layout/orgChart1"/>
    <dgm:cxn modelId="{A12469B7-DA6A-4F17-8B81-4D84E4F06F1F}" type="presParOf" srcId="{95D28993-B78F-45C9-A16F-FE44FF92FF29}" destId="{0473C0CC-F6A7-4DD6-AEE9-3F0EBF61C97C}" srcOrd="2" destOrd="0" presId="urn:microsoft.com/office/officeart/2005/8/layout/orgChart1"/>
    <dgm:cxn modelId="{FA673497-5F77-4BF8-8E06-CA343CA44877}" type="presParOf" srcId="{95D28993-B78F-45C9-A16F-FE44FF92FF29}" destId="{EFE76BCC-54D8-4B2B-A95D-2E73C41812D8}" srcOrd="3" destOrd="0" presId="urn:microsoft.com/office/officeart/2005/8/layout/orgChart1"/>
    <dgm:cxn modelId="{4315D222-4D34-4C6D-8BC5-F2E4C117EB04}" type="presParOf" srcId="{EFE76BCC-54D8-4B2B-A95D-2E73C41812D8}" destId="{22D9035C-72B2-4F19-8DE5-EC9890AC9FC9}" srcOrd="0" destOrd="0" presId="urn:microsoft.com/office/officeart/2005/8/layout/orgChart1"/>
    <dgm:cxn modelId="{9DCD59F8-1C9A-4C5A-9D6B-1575602FF58C}" type="presParOf" srcId="{22D9035C-72B2-4F19-8DE5-EC9890AC9FC9}" destId="{7443C342-F92C-4D73-A716-88254D97C5B1}" srcOrd="0" destOrd="0" presId="urn:microsoft.com/office/officeart/2005/8/layout/orgChart1"/>
    <dgm:cxn modelId="{5E008F97-3DAA-4688-990C-DB5738A7732B}" type="presParOf" srcId="{22D9035C-72B2-4F19-8DE5-EC9890AC9FC9}" destId="{77B5845A-F572-4D9B-A400-4CA257DB6159}" srcOrd="1" destOrd="0" presId="urn:microsoft.com/office/officeart/2005/8/layout/orgChart1"/>
    <dgm:cxn modelId="{ADA4A577-59FC-4D85-8F31-88B53D7FB6DD}" type="presParOf" srcId="{EFE76BCC-54D8-4B2B-A95D-2E73C41812D8}" destId="{655F1147-A3EA-448E-9785-B4527AF54E34}" srcOrd="1" destOrd="0" presId="urn:microsoft.com/office/officeart/2005/8/layout/orgChart1"/>
    <dgm:cxn modelId="{B2D6FEE3-6746-4DCE-9236-846D1AD32A0E}" type="presParOf" srcId="{EFE76BCC-54D8-4B2B-A95D-2E73C41812D8}" destId="{8173E266-C9BF-409B-A264-D5125F36A922}" srcOrd="2" destOrd="0" presId="urn:microsoft.com/office/officeart/2005/8/layout/orgChart1"/>
    <dgm:cxn modelId="{D86C5967-BDCB-4222-B995-CECF8ADFEDE8}" type="presParOf" srcId="{95D28993-B78F-45C9-A16F-FE44FF92FF29}" destId="{65FC64BD-FC47-42F5-9C7D-2B3F4F125453}" srcOrd="4" destOrd="0" presId="urn:microsoft.com/office/officeart/2005/8/layout/orgChart1"/>
    <dgm:cxn modelId="{6D97F12E-A9BE-4FB5-81FD-D3C9AABD9491}" type="presParOf" srcId="{95D28993-B78F-45C9-A16F-FE44FF92FF29}" destId="{A02BAF1B-AC9B-4F2D-9807-EA7C056D0709}" srcOrd="5" destOrd="0" presId="urn:microsoft.com/office/officeart/2005/8/layout/orgChart1"/>
    <dgm:cxn modelId="{CCF37343-9DFE-4423-A38B-DD3104D8C376}" type="presParOf" srcId="{A02BAF1B-AC9B-4F2D-9807-EA7C056D0709}" destId="{A6E93F79-139A-438F-83E1-2BFC85CBD2D1}" srcOrd="0" destOrd="0" presId="urn:microsoft.com/office/officeart/2005/8/layout/orgChart1"/>
    <dgm:cxn modelId="{0142BFCA-7A5C-4500-8872-F18938232E03}" type="presParOf" srcId="{A6E93F79-139A-438F-83E1-2BFC85CBD2D1}" destId="{6056BC1B-B193-4EFC-BD73-D75AD85F2E7D}" srcOrd="0" destOrd="0" presId="urn:microsoft.com/office/officeart/2005/8/layout/orgChart1"/>
    <dgm:cxn modelId="{73A64322-97BB-49C5-9A8F-EC9A99AE0018}" type="presParOf" srcId="{A6E93F79-139A-438F-83E1-2BFC85CBD2D1}" destId="{B4561666-E624-417C-A305-B8D53C44B3F5}" srcOrd="1" destOrd="0" presId="urn:microsoft.com/office/officeart/2005/8/layout/orgChart1"/>
    <dgm:cxn modelId="{FC58C2E0-4133-43ED-BA61-F8E5139A14A6}" type="presParOf" srcId="{A02BAF1B-AC9B-4F2D-9807-EA7C056D0709}" destId="{7274B7A1-E2BD-4A26-81EE-B2079BDFE0C7}" srcOrd="1" destOrd="0" presId="urn:microsoft.com/office/officeart/2005/8/layout/orgChart1"/>
    <dgm:cxn modelId="{092C31C1-0E1E-43EC-958E-2C74394CCA49}" type="presParOf" srcId="{A02BAF1B-AC9B-4F2D-9807-EA7C056D0709}" destId="{C69BA963-A68C-4573-9991-E9AA9252B164}" srcOrd="2" destOrd="0" presId="urn:microsoft.com/office/officeart/2005/8/layout/orgChart1"/>
    <dgm:cxn modelId="{DB72894F-ED16-43F2-A29A-800EB8ECD8AB}" type="presParOf" srcId="{95D28993-B78F-45C9-A16F-FE44FF92FF29}" destId="{E527E773-EA5A-4E4E-8F4F-538A1F7BC89E}" srcOrd="6" destOrd="0" presId="urn:microsoft.com/office/officeart/2005/8/layout/orgChart1"/>
    <dgm:cxn modelId="{B09CD18D-55C0-42A7-81AE-D477DFF93BAE}" type="presParOf" srcId="{95D28993-B78F-45C9-A16F-FE44FF92FF29}" destId="{670A141B-9130-4F26-8EEC-D0DC5030CABD}" srcOrd="7" destOrd="0" presId="urn:microsoft.com/office/officeart/2005/8/layout/orgChart1"/>
    <dgm:cxn modelId="{1EAE8B59-A587-43F4-B159-86AF4EE3BD22}" type="presParOf" srcId="{670A141B-9130-4F26-8EEC-D0DC5030CABD}" destId="{E62A2EC8-D646-410B-8159-7981CE8D15C3}" srcOrd="0" destOrd="0" presId="urn:microsoft.com/office/officeart/2005/8/layout/orgChart1"/>
    <dgm:cxn modelId="{EFBAB1A2-5A61-4E02-BD66-99BA46E2DC96}" type="presParOf" srcId="{E62A2EC8-D646-410B-8159-7981CE8D15C3}" destId="{F17702DD-57A5-4714-9A23-512712A13307}" srcOrd="0" destOrd="0" presId="urn:microsoft.com/office/officeart/2005/8/layout/orgChart1"/>
    <dgm:cxn modelId="{1C8F89D5-03AB-4699-A760-1D71E7B2D589}" type="presParOf" srcId="{E62A2EC8-D646-410B-8159-7981CE8D15C3}" destId="{4928DF22-A288-4431-BB8E-5F8B015A0A88}" srcOrd="1" destOrd="0" presId="urn:microsoft.com/office/officeart/2005/8/layout/orgChart1"/>
    <dgm:cxn modelId="{2E33FA64-CE22-46AF-BA6F-0209833D0453}" type="presParOf" srcId="{670A141B-9130-4F26-8EEC-D0DC5030CABD}" destId="{081F31F5-B02F-40F9-887F-3271D83D72B9}" srcOrd="1" destOrd="0" presId="urn:microsoft.com/office/officeart/2005/8/layout/orgChart1"/>
    <dgm:cxn modelId="{31571795-2872-4CF4-B92E-42CFDD301480}" type="presParOf" srcId="{670A141B-9130-4F26-8EEC-D0DC5030CABD}" destId="{87B6B46E-D72E-4DEE-8171-E7677B96C683}" srcOrd="2" destOrd="0" presId="urn:microsoft.com/office/officeart/2005/8/layout/orgChart1"/>
    <dgm:cxn modelId="{6F817A3F-4483-4F75-92E4-EF67F2C94A86}" type="presParOf" srcId="{95D28993-B78F-45C9-A16F-FE44FF92FF29}" destId="{9B13EB68-2C3E-4ED2-ADF4-C9B6A26C7543}" srcOrd="8" destOrd="0" presId="urn:microsoft.com/office/officeart/2005/8/layout/orgChart1"/>
    <dgm:cxn modelId="{42DEBCE2-DDF5-4173-A738-BFE175C6263F}" type="presParOf" srcId="{95D28993-B78F-45C9-A16F-FE44FF92FF29}" destId="{CCA9D79B-4E01-4564-BADD-2EE1533B0868}" srcOrd="9" destOrd="0" presId="urn:microsoft.com/office/officeart/2005/8/layout/orgChart1"/>
    <dgm:cxn modelId="{DA7CE51F-F92E-408C-853E-0483AFF0DDBC}" type="presParOf" srcId="{CCA9D79B-4E01-4564-BADD-2EE1533B0868}" destId="{F6AB31F2-205A-448D-9F9B-4A6280BF7F20}" srcOrd="0" destOrd="0" presId="urn:microsoft.com/office/officeart/2005/8/layout/orgChart1"/>
    <dgm:cxn modelId="{885666D4-4985-4EBA-B107-3552F2788432}" type="presParOf" srcId="{F6AB31F2-205A-448D-9F9B-4A6280BF7F20}" destId="{849BB636-040A-47D4-99D8-F36CD8A1FF91}" srcOrd="0" destOrd="0" presId="urn:microsoft.com/office/officeart/2005/8/layout/orgChart1"/>
    <dgm:cxn modelId="{AB1BFCF1-85AA-4327-93D1-196E3BC939DA}" type="presParOf" srcId="{F6AB31F2-205A-448D-9F9B-4A6280BF7F20}" destId="{38F4CA93-231C-4F07-B655-504B5AF58F77}" srcOrd="1" destOrd="0" presId="urn:microsoft.com/office/officeart/2005/8/layout/orgChart1"/>
    <dgm:cxn modelId="{854E9B9C-E5CA-4C2E-AD58-201EE499A233}" type="presParOf" srcId="{CCA9D79B-4E01-4564-BADD-2EE1533B0868}" destId="{61FC36DF-6C77-4800-B1A4-1F1C1FF3380F}" srcOrd="1" destOrd="0" presId="urn:microsoft.com/office/officeart/2005/8/layout/orgChart1"/>
    <dgm:cxn modelId="{40B11C2A-4545-44AD-8A79-362C64AF66CE}" type="presParOf" srcId="{CCA9D79B-4E01-4564-BADD-2EE1533B0868}" destId="{297341ED-8C1E-492B-8B38-DE484ABF0AB8}" srcOrd="2" destOrd="0" presId="urn:microsoft.com/office/officeart/2005/8/layout/orgChart1"/>
    <dgm:cxn modelId="{BAA55474-24F1-477A-84CD-76B5ED7F6B7C}" type="presParOf" srcId="{720BF8E0-35A4-4D87-8E34-99546FC8486B}" destId="{1A8C1143-231D-44AA-96F6-F9993256DCB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CFC732-3121-D342-ADDF-4DFCBC7F7580}"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C8EC31E6-0DA2-904E-A60A-445745A313F4}">
      <dgm:prSet phldrT="[Text]"/>
      <dgm:spPr/>
      <dgm:t>
        <a:bodyPr/>
        <a:lstStyle/>
        <a:p>
          <a:r>
            <a:rPr lang="en-US" dirty="0"/>
            <a:t>Causes of deficiencies</a:t>
          </a:r>
        </a:p>
      </dgm:t>
    </dgm:pt>
    <dgm:pt modelId="{34BDE287-3BDF-7D4E-905B-26D37C11CB30}" type="parTrans" cxnId="{6E28FA1E-A9BA-1146-A274-C324C577D378}">
      <dgm:prSet/>
      <dgm:spPr/>
      <dgm:t>
        <a:bodyPr/>
        <a:lstStyle/>
        <a:p>
          <a:endParaRPr lang="en-US"/>
        </a:p>
      </dgm:t>
    </dgm:pt>
    <dgm:pt modelId="{22BDABDD-D9A2-FE46-AD77-674600266525}" type="sibTrans" cxnId="{6E28FA1E-A9BA-1146-A274-C324C577D378}">
      <dgm:prSet/>
      <dgm:spPr/>
      <dgm:t>
        <a:bodyPr/>
        <a:lstStyle/>
        <a:p>
          <a:endParaRPr lang="en-US"/>
        </a:p>
      </dgm:t>
    </dgm:pt>
    <dgm:pt modelId="{874C16D9-3E58-2C46-AA76-3B3D941B597D}">
      <dgm:prSet phldrT="[Text]"/>
      <dgm:spPr/>
      <dgm:t>
        <a:bodyPr/>
        <a:lstStyle/>
        <a:p>
          <a:r>
            <a:rPr lang="en-US" dirty="0"/>
            <a:t>Inadequate intake (low intake)</a:t>
          </a:r>
        </a:p>
      </dgm:t>
    </dgm:pt>
    <dgm:pt modelId="{0A0CACAC-11AA-E841-AFC9-B8D249893F6E}" type="parTrans" cxnId="{A80F6C58-EE93-4447-ACE2-93662469C9A1}">
      <dgm:prSet/>
      <dgm:spPr/>
      <dgm:t>
        <a:bodyPr/>
        <a:lstStyle/>
        <a:p>
          <a:endParaRPr lang="en-US"/>
        </a:p>
      </dgm:t>
    </dgm:pt>
    <dgm:pt modelId="{40E1EBC8-0534-9B4A-AEC1-3DBDE3E80E85}" type="sibTrans" cxnId="{A80F6C58-EE93-4447-ACE2-93662469C9A1}">
      <dgm:prSet/>
      <dgm:spPr/>
      <dgm:t>
        <a:bodyPr/>
        <a:lstStyle/>
        <a:p>
          <a:endParaRPr lang="en-US"/>
        </a:p>
      </dgm:t>
    </dgm:pt>
    <dgm:pt modelId="{AD3EEE17-8EF3-5A4F-9BED-5841038EED60}">
      <dgm:prSet phldrT="[Text]"/>
      <dgm:spPr/>
      <dgm:t>
        <a:bodyPr/>
        <a:lstStyle/>
        <a:p>
          <a:r>
            <a:rPr lang="en-US" dirty="0"/>
            <a:t>Poor absorption due to Intestinal disease</a:t>
          </a:r>
        </a:p>
      </dgm:t>
    </dgm:pt>
    <dgm:pt modelId="{85DEF943-054F-604C-8B9E-75A3F1BE9AAB}" type="parTrans" cxnId="{9446A749-3FE3-F442-A11C-317AC575F07B}">
      <dgm:prSet/>
      <dgm:spPr/>
      <dgm:t>
        <a:bodyPr/>
        <a:lstStyle/>
        <a:p>
          <a:endParaRPr lang="en-US"/>
        </a:p>
      </dgm:t>
    </dgm:pt>
    <dgm:pt modelId="{D4A865E4-9E53-C844-9C64-17098C8498DD}" type="sibTrans" cxnId="{9446A749-3FE3-F442-A11C-317AC575F07B}">
      <dgm:prSet/>
      <dgm:spPr/>
      <dgm:t>
        <a:bodyPr/>
        <a:lstStyle/>
        <a:p>
          <a:endParaRPr lang="en-US"/>
        </a:p>
      </dgm:t>
    </dgm:pt>
    <dgm:pt modelId="{9E318C90-A698-3546-B952-52F6C7B780BE}" type="pres">
      <dgm:prSet presAssocID="{D9CFC732-3121-D342-ADDF-4DFCBC7F7580}" presName="hierChild1" presStyleCnt="0">
        <dgm:presLayoutVars>
          <dgm:chPref val="1"/>
          <dgm:dir/>
          <dgm:animOne val="branch"/>
          <dgm:animLvl val="lvl"/>
          <dgm:resizeHandles/>
        </dgm:presLayoutVars>
      </dgm:prSet>
      <dgm:spPr/>
    </dgm:pt>
    <dgm:pt modelId="{54299987-FB84-4C40-9EB8-DC06A4386229}" type="pres">
      <dgm:prSet presAssocID="{C8EC31E6-0DA2-904E-A60A-445745A313F4}" presName="hierRoot1" presStyleCnt="0"/>
      <dgm:spPr/>
    </dgm:pt>
    <dgm:pt modelId="{4862649D-A9E8-3D4C-8212-9E422A13738F}" type="pres">
      <dgm:prSet presAssocID="{C8EC31E6-0DA2-904E-A60A-445745A313F4}" presName="composite" presStyleCnt="0"/>
      <dgm:spPr/>
    </dgm:pt>
    <dgm:pt modelId="{0BDF2526-2F74-8A49-A0B5-FBA4C22F3C1D}" type="pres">
      <dgm:prSet presAssocID="{C8EC31E6-0DA2-904E-A60A-445745A313F4}" presName="background" presStyleLbl="node0" presStyleIdx="0" presStyleCnt="1"/>
      <dgm:spPr/>
    </dgm:pt>
    <dgm:pt modelId="{52589791-CE0A-7D4F-8804-110142E33E44}" type="pres">
      <dgm:prSet presAssocID="{C8EC31E6-0DA2-904E-A60A-445745A313F4}" presName="text" presStyleLbl="fgAcc0" presStyleIdx="0" presStyleCnt="1">
        <dgm:presLayoutVars>
          <dgm:chPref val="3"/>
        </dgm:presLayoutVars>
      </dgm:prSet>
      <dgm:spPr/>
    </dgm:pt>
    <dgm:pt modelId="{91DD187A-D253-7343-A47B-5A2573646328}" type="pres">
      <dgm:prSet presAssocID="{C8EC31E6-0DA2-904E-A60A-445745A313F4}" presName="hierChild2" presStyleCnt="0"/>
      <dgm:spPr/>
    </dgm:pt>
    <dgm:pt modelId="{30DDB72C-D95A-9740-8E5D-295734F727FA}" type="pres">
      <dgm:prSet presAssocID="{0A0CACAC-11AA-E841-AFC9-B8D249893F6E}" presName="Name10" presStyleLbl="parChTrans1D2" presStyleIdx="0" presStyleCnt="2"/>
      <dgm:spPr/>
    </dgm:pt>
    <dgm:pt modelId="{D8824440-F81E-5D45-84C1-A98233052662}" type="pres">
      <dgm:prSet presAssocID="{874C16D9-3E58-2C46-AA76-3B3D941B597D}" presName="hierRoot2" presStyleCnt="0"/>
      <dgm:spPr/>
    </dgm:pt>
    <dgm:pt modelId="{943DA8CC-79B8-8E42-A7E9-4027E56D24F9}" type="pres">
      <dgm:prSet presAssocID="{874C16D9-3E58-2C46-AA76-3B3D941B597D}" presName="composite2" presStyleCnt="0"/>
      <dgm:spPr/>
    </dgm:pt>
    <dgm:pt modelId="{9C0A6397-4AA6-5A44-90DE-695A0D92748B}" type="pres">
      <dgm:prSet presAssocID="{874C16D9-3E58-2C46-AA76-3B3D941B597D}" presName="background2" presStyleLbl="node2" presStyleIdx="0" presStyleCnt="2"/>
      <dgm:spPr/>
    </dgm:pt>
    <dgm:pt modelId="{259408BF-B5FD-8D4B-B0AC-529670715D35}" type="pres">
      <dgm:prSet presAssocID="{874C16D9-3E58-2C46-AA76-3B3D941B597D}" presName="text2" presStyleLbl="fgAcc2" presStyleIdx="0" presStyleCnt="2">
        <dgm:presLayoutVars>
          <dgm:chPref val="3"/>
        </dgm:presLayoutVars>
      </dgm:prSet>
      <dgm:spPr/>
    </dgm:pt>
    <dgm:pt modelId="{8705F0CD-9F57-154F-A5F1-EF19DA81236B}" type="pres">
      <dgm:prSet presAssocID="{874C16D9-3E58-2C46-AA76-3B3D941B597D}" presName="hierChild3" presStyleCnt="0"/>
      <dgm:spPr/>
    </dgm:pt>
    <dgm:pt modelId="{AAEE8C1E-B18D-B748-9FE3-960E5DBA994B}" type="pres">
      <dgm:prSet presAssocID="{85DEF943-054F-604C-8B9E-75A3F1BE9AAB}" presName="Name10" presStyleLbl="parChTrans1D2" presStyleIdx="1" presStyleCnt="2"/>
      <dgm:spPr/>
    </dgm:pt>
    <dgm:pt modelId="{10EDBACA-357D-6B47-AE96-DDF4B31F6AEC}" type="pres">
      <dgm:prSet presAssocID="{AD3EEE17-8EF3-5A4F-9BED-5841038EED60}" presName="hierRoot2" presStyleCnt="0"/>
      <dgm:spPr/>
    </dgm:pt>
    <dgm:pt modelId="{F297B785-A8D2-4E44-A2CC-647949A2ECC1}" type="pres">
      <dgm:prSet presAssocID="{AD3EEE17-8EF3-5A4F-9BED-5841038EED60}" presName="composite2" presStyleCnt="0"/>
      <dgm:spPr/>
    </dgm:pt>
    <dgm:pt modelId="{E58A333C-D495-E746-8F96-2A2CF8F8BE9D}" type="pres">
      <dgm:prSet presAssocID="{AD3EEE17-8EF3-5A4F-9BED-5841038EED60}" presName="background2" presStyleLbl="node2" presStyleIdx="1" presStyleCnt="2"/>
      <dgm:spPr/>
    </dgm:pt>
    <dgm:pt modelId="{E04B3F1E-92ED-9C40-925D-3B7E7B6EF539}" type="pres">
      <dgm:prSet presAssocID="{AD3EEE17-8EF3-5A4F-9BED-5841038EED60}" presName="text2" presStyleLbl="fgAcc2" presStyleIdx="1" presStyleCnt="2">
        <dgm:presLayoutVars>
          <dgm:chPref val="3"/>
        </dgm:presLayoutVars>
      </dgm:prSet>
      <dgm:spPr/>
    </dgm:pt>
    <dgm:pt modelId="{31ECADAC-7952-DE45-8BD4-1769E0537AD7}" type="pres">
      <dgm:prSet presAssocID="{AD3EEE17-8EF3-5A4F-9BED-5841038EED60}" presName="hierChild3" presStyleCnt="0"/>
      <dgm:spPr/>
    </dgm:pt>
  </dgm:ptLst>
  <dgm:cxnLst>
    <dgm:cxn modelId="{845A4E1A-9D3B-4431-8CA6-6DC43828A6FE}" type="presOf" srcId="{0A0CACAC-11AA-E841-AFC9-B8D249893F6E}" destId="{30DDB72C-D95A-9740-8E5D-295734F727FA}" srcOrd="0" destOrd="0" presId="urn:microsoft.com/office/officeart/2005/8/layout/hierarchy1"/>
    <dgm:cxn modelId="{6E28FA1E-A9BA-1146-A274-C324C577D378}" srcId="{D9CFC732-3121-D342-ADDF-4DFCBC7F7580}" destId="{C8EC31E6-0DA2-904E-A60A-445745A313F4}" srcOrd="0" destOrd="0" parTransId="{34BDE287-3BDF-7D4E-905B-26D37C11CB30}" sibTransId="{22BDABDD-D9A2-FE46-AD77-674600266525}"/>
    <dgm:cxn modelId="{720CBD3A-EE5B-4148-88E3-F6031C1829D3}" type="presOf" srcId="{AD3EEE17-8EF3-5A4F-9BED-5841038EED60}" destId="{E04B3F1E-92ED-9C40-925D-3B7E7B6EF539}" srcOrd="0" destOrd="0" presId="urn:microsoft.com/office/officeart/2005/8/layout/hierarchy1"/>
    <dgm:cxn modelId="{94CD8540-B161-4C3E-966A-B7A7E119DD99}" type="presOf" srcId="{C8EC31E6-0DA2-904E-A60A-445745A313F4}" destId="{52589791-CE0A-7D4F-8804-110142E33E44}" srcOrd="0" destOrd="0" presId="urn:microsoft.com/office/officeart/2005/8/layout/hierarchy1"/>
    <dgm:cxn modelId="{9446A749-3FE3-F442-A11C-317AC575F07B}" srcId="{C8EC31E6-0DA2-904E-A60A-445745A313F4}" destId="{AD3EEE17-8EF3-5A4F-9BED-5841038EED60}" srcOrd="1" destOrd="0" parTransId="{85DEF943-054F-604C-8B9E-75A3F1BE9AAB}" sibTransId="{D4A865E4-9E53-C844-9C64-17098C8498DD}"/>
    <dgm:cxn modelId="{A80F6C58-EE93-4447-ACE2-93662469C9A1}" srcId="{C8EC31E6-0DA2-904E-A60A-445745A313F4}" destId="{874C16D9-3E58-2C46-AA76-3B3D941B597D}" srcOrd="0" destOrd="0" parTransId="{0A0CACAC-11AA-E841-AFC9-B8D249893F6E}" sibTransId="{40E1EBC8-0534-9B4A-AEC1-3DBDE3E80E85}"/>
    <dgm:cxn modelId="{712B6891-B4A7-43A3-911E-5BC2F950F4A6}" type="presOf" srcId="{874C16D9-3E58-2C46-AA76-3B3D941B597D}" destId="{259408BF-B5FD-8D4B-B0AC-529670715D35}" srcOrd="0" destOrd="0" presId="urn:microsoft.com/office/officeart/2005/8/layout/hierarchy1"/>
    <dgm:cxn modelId="{FBCA7DDA-E18E-4108-9727-F2C96D10D6A7}" type="presOf" srcId="{D9CFC732-3121-D342-ADDF-4DFCBC7F7580}" destId="{9E318C90-A698-3546-B952-52F6C7B780BE}" srcOrd="0" destOrd="0" presId="urn:microsoft.com/office/officeart/2005/8/layout/hierarchy1"/>
    <dgm:cxn modelId="{F8B90DED-A4AA-4950-A1BC-9F1A0D5CE277}" type="presOf" srcId="{85DEF943-054F-604C-8B9E-75A3F1BE9AAB}" destId="{AAEE8C1E-B18D-B748-9FE3-960E5DBA994B}" srcOrd="0" destOrd="0" presId="urn:microsoft.com/office/officeart/2005/8/layout/hierarchy1"/>
    <dgm:cxn modelId="{5F02A346-A144-4531-B1E1-CE1B9BD9FAC3}" type="presParOf" srcId="{9E318C90-A698-3546-B952-52F6C7B780BE}" destId="{54299987-FB84-4C40-9EB8-DC06A4386229}" srcOrd="0" destOrd="0" presId="urn:microsoft.com/office/officeart/2005/8/layout/hierarchy1"/>
    <dgm:cxn modelId="{9F5A0726-1A68-4BDD-9C74-2E1728AB55A3}" type="presParOf" srcId="{54299987-FB84-4C40-9EB8-DC06A4386229}" destId="{4862649D-A9E8-3D4C-8212-9E422A13738F}" srcOrd="0" destOrd="0" presId="urn:microsoft.com/office/officeart/2005/8/layout/hierarchy1"/>
    <dgm:cxn modelId="{E02661C6-66FA-445A-B89E-DD1B7A0CDBBB}" type="presParOf" srcId="{4862649D-A9E8-3D4C-8212-9E422A13738F}" destId="{0BDF2526-2F74-8A49-A0B5-FBA4C22F3C1D}" srcOrd="0" destOrd="0" presId="urn:microsoft.com/office/officeart/2005/8/layout/hierarchy1"/>
    <dgm:cxn modelId="{35BC1CA3-E62C-471F-87DA-146AA44AB8F2}" type="presParOf" srcId="{4862649D-A9E8-3D4C-8212-9E422A13738F}" destId="{52589791-CE0A-7D4F-8804-110142E33E44}" srcOrd="1" destOrd="0" presId="urn:microsoft.com/office/officeart/2005/8/layout/hierarchy1"/>
    <dgm:cxn modelId="{B3CCC4D5-C70F-42B8-86B6-F83A91E409A6}" type="presParOf" srcId="{54299987-FB84-4C40-9EB8-DC06A4386229}" destId="{91DD187A-D253-7343-A47B-5A2573646328}" srcOrd="1" destOrd="0" presId="urn:microsoft.com/office/officeart/2005/8/layout/hierarchy1"/>
    <dgm:cxn modelId="{EF578B16-10A0-483E-ADE6-348093A446FF}" type="presParOf" srcId="{91DD187A-D253-7343-A47B-5A2573646328}" destId="{30DDB72C-D95A-9740-8E5D-295734F727FA}" srcOrd="0" destOrd="0" presId="urn:microsoft.com/office/officeart/2005/8/layout/hierarchy1"/>
    <dgm:cxn modelId="{075A8768-2B93-4E53-A8A1-DC192319E85F}" type="presParOf" srcId="{91DD187A-D253-7343-A47B-5A2573646328}" destId="{D8824440-F81E-5D45-84C1-A98233052662}" srcOrd="1" destOrd="0" presId="urn:microsoft.com/office/officeart/2005/8/layout/hierarchy1"/>
    <dgm:cxn modelId="{0E712CCE-D080-4ED9-8E18-B6DEF25EDC61}" type="presParOf" srcId="{D8824440-F81E-5D45-84C1-A98233052662}" destId="{943DA8CC-79B8-8E42-A7E9-4027E56D24F9}" srcOrd="0" destOrd="0" presId="urn:microsoft.com/office/officeart/2005/8/layout/hierarchy1"/>
    <dgm:cxn modelId="{231A49EE-BE93-4FD3-A4A2-FE3F5919A029}" type="presParOf" srcId="{943DA8CC-79B8-8E42-A7E9-4027E56D24F9}" destId="{9C0A6397-4AA6-5A44-90DE-695A0D92748B}" srcOrd="0" destOrd="0" presId="urn:microsoft.com/office/officeart/2005/8/layout/hierarchy1"/>
    <dgm:cxn modelId="{56AFEE6C-F2B8-46A2-821C-65ECC7C05FEB}" type="presParOf" srcId="{943DA8CC-79B8-8E42-A7E9-4027E56D24F9}" destId="{259408BF-B5FD-8D4B-B0AC-529670715D35}" srcOrd="1" destOrd="0" presId="urn:microsoft.com/office/officeart/2005/8/layout/hierarchy1"/>
    <dgm:cxn modelId="{AD28D2D6-2988-47E1-B77D-125F949E5236}" type="presParOf" srcId="{D8824440-F81E-5D45-84C1-A98233052662}" destId="{8705F0CD-9F57-154F-A5F1-EF19DA81236B}" srcOrd="1" destOrd="0" presId="urn:microsoft.com/office/officeart/2005/8/layout/hierarchy1"/>
    <dgm:cxn modelId="{22713B08-D149-4957-BD27-2840D56F4A02}" type="presParOf" srcId="{91DD187A-D253-7343-A47B-5A2573646328}" destId="{AAEE8C1E-B18D-B748-9FE3-960E5DBA994B}" srcOrd="2" destOrd="0" presId="urn:microsoft.com/office/officeart/2005/8/layout/hierarchy1"/>
    <dgm:cxn modelId="{E2544FBF-4144-4789-AA56-846DE7CDC301}" type="presParOf" srcId="{91DD187A-D253-7343-A47B-5A2573646328}" destId="{10EDBACA-357D-6B47-AE96-DDF4B31F6AEC}" srcOrd="3" destOrd="0" presId="urn:microsoft.com/office/officeart/2005/8/layout/hierarchy1"/>
    <dgm:cxn modelId="{62F24573-C60A-4C5F-B73D-728AE8C7B6C3}" type="presParOf" srcId="{10EDBACA-357D-6B47-AE96-DDF4B31F6AEC}" destId="{F297B785-A8D2-4E44-A2CC-647949A2ECC1}" srcOrd="0" destOrd="0" presId="urn:microsoft.com/office/officeart/2005/8/layout/hierarchy1"/>
    <dgm:cxn modelId="{3CD78577-A5B6-4909-9EBC-08B1DEF209DA}" type="presParOf" srcId="{F297B785-A8D2-4E44-A2CC-647949A2ECC1}" destId="{E58A333C-D495-E746-8F96-2A2CF8F8BE9D}" srcOrd="0" destOrd="0" presId="urn:microsoft.com/office/officeart/2005/8/layout/hierarchy1"/>
    <dgm:cxn modelId="{65A6CAB7-5102-463F-A431-748930A64A2B}" type="presParOf" srcId="{F297B785-A8D2-4E44-A2CC-647949A2ECC1}" destId="{E04B3F1E-92ED-9C40-925D-3B7E7B6EF539}" srcOrd="1" destOrd="0" presId="urn:microsoft.com/office/officeart/2005/8/layout/hierarchy1"/>
    <dgm:cxn modelId="{A94EE4CF-B334-4CF0-8E33-C014238213E6}" type="presParOf" srcId="{10EDBACA-357D-6B47-AE96-DDF4B31F6AEC}" destId="{31ECADAC-7952-DE45-8BD4-1769E0537AD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C43C31-B6EF-934B-BD3B-D1D6D699466F}"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77AAA5B3-8A20-9D4A-8E25-3B924DF8861F}">
      <dgm:prSet phldrT="[Text]"/>
      <dgm:spPr>
        <a:gradFill rotWithShape="0">
          <a:gsLst>
            <a:gs pos="50000">
              <a:schemeClr val="accent4">
                <a:lumMod val="75000"/>
              </a:schemeClr>
            </a:gs>
            <a:gs pos="0">
              <a:srgbClr val="7030A0"/>
            </a:gs>
            <a:gs pos="100000">
              <a:srgbClr val="7030A0"/>
            </a:gs>
          </a:gsLst>
        </a:gradFill>
      </dgm:spPr>
      <dgm:t>
        <a:bodyPr/>
        <a:lstStyle/>
        <a:p>
          <a:r>
            <a:rPr lang="en-US" b="1" dirty="0"/>
            <a:t>Iron in food mostly in </a:t>
          </a:r>
          <a:r>
            <a:rPr lang="en-US" b="1" u="sng" dirty="0"/>
            <a:t>ox</a:t>
          </a:r>
          <a:r>
            <a:rPr lang="en-US" b="1" u="sng" dirty="0">
              <a:solidFill>
                <a:srgbClr val="FF0000"/>
              </a:solidFill>
            </a:rPr>
            <a:t>i</a:t>
          </a:r>
          <a:r>
            <a:rPr lang="en-US" b="1" u="sng" dirty="0"/>
            <a:t>dized</a:t>
          </a:r>
          <a:r>
            <a:rPr lang="en-US" b="1" dirty="0"/>
            <a:t> form </a:t>
          </a:r>
          <a:endParaRPr lang="en-US" dirty="0"/>
        </a:p>
      </dgm:t>
    </dgm:pt>
    <dgm:pt modelId="{81D0D50E-2F0D-6142-888E-8BD592C5F061}" type="parTrans" cxnId="{7DA05F61-2666-A944-92BC-9B36EA52645E}">
      <dgm:prSet/>
      <dgm:spPr/>
      <dgm:t>
        <a:bodyPr/>
        <a:lstStyle/>
        <a:p>
          <a:endParaRPr lang="en-US"/>
        </a:p>
      </dgm:t>
    </dgm:pt>
    <dgm:pt modelId="{3CDE05D3-3DBF-6A4D-BC58-B6AC2DCEACED}" type="sibTrans" cxnId="{7DA05F61-2666-A944-92BC-9B36EA52645E}">
      <dgm:prSet/>
      <dgm:spPr/>
      <dgm:t>
        <a:bodyPr/>
        <a:lstStyle/>
        <a:p>
          <a:endParaRPr lang="en-US"/>
        </a:p>
      </dgm:t>
    </dgm:pt>
    <dgm:pt modelId="{32B07614-4852-CA47-993D-A8C8EE29C057}">
      <dgm:prSet phldrT="[Text]"/>
      <dgm:spPr>
        <a:gradFill rotWithShape="0">
          <a:gsLst>
            <a:gs pos="50000">
              <a:schemeClr val="accent4">
                <a:lumMod val="75000"/>
              </a:schemeClr>
            </a:gs>
            <a:gs pos="0">
              <a:srgbClr val="7030A0"/>
            </a:gs>
            <a:gs pos="100000">
              <a:srgbClr val="7030A0"/>
            </a:gs>
          </a:gsLst>
        </a:gradFill>
      </dgm:spPr>
      <dgm:t>
        <a:bodyPr/>
        <a:lstStyle/>
        <a:p>
          <a:r>
            <a:rPr lang="en-US" b="1" dirty="0"/>
            <a:t>Iron in stomach is reduced by</a:t>
          </a:r>
        </a:p>
        <a:p>
          <a:r>
            <a:rPr lang="en-US" b="1" dirty="0"/>
            <a:t> gastric acid + </a:t>
          </a:r>
          <a:r>
            <a:rPr lang="en-US" b="1" dirty="0" err="1"/>
            <a:t>vit</a:t>
          </a:r>
          <a:r>
            <a:rPr lang="en-US" b="1" dirty="0"/>
            <a:t>. C</a:t>
          </a:r>
          <a:endParaRPr lang="en-US" dirty="0"/>
        </a:p>
      </dgm:t>
    </dgm:pt>
    <dgm:pt modelId="{B0E3B186-D96C-BD4C-8006-4219F5A7EAEB}" type="parTrans" cxnId="{C3797DB1-4106-6841-A1CF-EBB80DE3247E}">
      <dgm:prSet/>
      <dgm:spPr/>
      <dgm:t>
        <a:bodyPr/>
        <a:lstStyle/>
        <a:p>
          <a:endParaRPr lang="en-US"/>
        </a:p>
      </dgm:t>
    </dgm:pt>
    <dgm:pt modelId="{AD6389F0-11E9-C54B-A668-8CA5230E9E7D}" type="sibTrans" cxnId="{C3797DB1-4106-6841-A1CF-EBB80DE3247E}">
      <dgm:prSet/>
      <dgm:spPr/>
      <dgm:t>
        <a:bodyPr/>
        <a:lstStyle/>
        <a:p>
          <a:endParaRPr lang="en-US"/>
        </a:p>
      </dgm:t>
    </dgm:pt>
    <dgm:pt modelId="{33410CAB-FD65-CB40-90C6-4B2808747F08}">
      <dgm:prSet phldrT="[Text]"/>
      <dgm:spPr/>
      <dgm:t>
        <a:bodyPr/>
        <a:lstStyle/>
        <a:p>
          <a:pPr algn="ctr"/>
          <a:r>
            <a:rPr lang="en-US" dirty="0"/>
            <a:t>Ferro</a:t>
          </a:r>
          <a:r>
            <a:rPr lang="en-US" dirty="0">
              <a:solidFill>
                <a:srgbClr val="FFFF00"/>
              </a:solidFill>
            </a:rPr>
            <a:t>u</a:t>
          </a:r>
          <a:r>
            <a:rPr lang="en-US" dirty="0"/>
            <a:t>s F</a:t>
          </a:r>
          <a:r>
            <a:rPr lang="en-US" baseline="30000" dirty="0"/>
            <a:t>+2</a:t>
          </a:r>
          <a:endParaRPr lang="en-US" dirty="0"/>
        </a:p>
      </dgm:t>
    </dgm:pt>
    <dgm:pt modelId="{9F37CF1A-F34E-B348-8200-34302B43A893}" type="parTrans" cxnId="{93E0F4B5-8C18-634F-9E05-F1B08E4E75EC}">
      <dgm:prSet/>
      <dgm:spPr/>
      <dgm:t>
        <a:bodyPr/>
        <a:lstStyle/>
        <a:p>
          <a:endParaRPr lang="en-US"/>
        </a:p>
      </dgm:t>
    </dgm:pt>
    <dgm:pt modelId="{76716C54-5F50-0C4D-BD5A-027AEB3D499D}" type="sibTrans" cxnId="{93E0F4B5-8C18-634F-9E05-F1B08E4E75EC}">
      <dgm:prSet/>
      <dgm:spPr/>
      <dgm:t>
        <a:bodyPr/>
        <a:lstStyle/>
        <a:p>
          <a:endParaRPr lang="en-US"/>
        </a:p>
      </dgm:t>
    </dgm:pt>
    <dgm:pt modelId="{105B085E-4006-5746-912F-A6A8E3E98106}">
      <dgm:prSet/>
      <dgm:spPr>
        <a:gradFill rotWithShape="0">
          <a:gsLst>
            <a:gs pos="50000">
              <a:schemeClr val="accent4">
                <a:lumMod val="75000"/>
              </a:schemeClr>
            </a:gs>
            <a:gs pos="0">
              <a:srgbClr val="7030A0"/>
            </a:gs>
            <a:gs pos="100000">
              <a:srgbClr val="7030A0"/>
            </a:gs>
          </a:gsLst>
        </a:gradFill>
      </dgm:spPr>
      <dgm:t>
        <a:bodyPr/>
        <a:lstStyle/>
        <a:p>
          <a:endParaRPr lang="en-US"/>
        </a:p>
      </dgm:t>
    </dgm:pt>
    <dgm:pt modelId="{198E77A2-107B-4B42-AB59-5C6502968AF7}" type="parTrans" cxnId="{501DC0CF-A8E2-4345-B3AE-9FD612144895}">
      <dgm:prSet/>
      <dgm:spPr/>
      <dgm:t>
        <a:bodyPr/>
        <a:lstStyle/>
        <a:p>
          <a:endParaRPr lang="en-US"/>
        </a:p>
      </dgm:t>
    </dgm:pt>
    <dgm:pt modelId="{70106714-C010-D84E-96A5-579E29AF570F}" type="sibTrans" cxnId="{501DC0CF-A8E2-4345-B3AE-9FD612144895}">
      <dgm:prSet/>
      <dgm:spPr/>
      <dgm:t>
        <a:bodyPr/>
        <a:lstStyle/>
        <a:p>
          <a:endParaRPr lang="en-US"/>
        </a:p>
      </dgm:t>
    </dgm:pt>
    <dgm:pt modelId="{CD23E723-F2B4-884A-9B84-C7DAC3D2CCDD}">
      <dgm:prSet phldrT="[Text]"/>
      <dgm:spPr/>
      <dgm:t>
        <a:bodyPr/>
        <a:lstStyle/>
        <a:p>
          <a:pPr algn="ctr"/>
          <a:r>
            <a:rPr lang="en-US" dirty="0"/>
            <a:t>Ferr</a:t>
          </a:r>
          <a:r>
            <a:rPr lang="en-US" dirty="0">
              <a:solidFill>
                <a:srgbClr val="FF0000"/>
              </a:solidFill>
            </a:rPr>
            <a:t>i</a:t>
          </a:r>
          <a:r>
            <a:rPr lang="en-US" dirty="0"/>
            <a:t>c F</a:t>
          </a:r>
          <a:r>
            <a:rPr lang="en-US" baseline="30000" dirty="0"/>
            <a:t>+3</a:t>
          </a:r>
          <a:endParaRPr lang="en-US" dirty="0"/>
        </a:p>
      </dgm:t>
    </dgm:pt>
    <dgm:pt modelId="{08D67510-C4E1-FB47-A166-B5AF97377CDF}" type="sibTrans" cxnId="{555E952C-890B-6C43-B404-50C70C59489B}">
      <dgm:prSet/>
      <dgm:spPr/>
      <dgm:t>
        <a:bodyPr/>
        <a:lstStyle/>
        <a:p>
          <a:endParaRPr lang="en-US"/>
        </a:p>
      </dgm:t>
    </dgm:pt>
    <dgm:pt modelId="{DD2263EE-DB03-8A41-B886-EC8F60134BFE}" type="parTrans" cxnId="{555E952C-890B-6C43-B404-50C70C59489B}">
      <dgm:prSet/>
      <dgm:spPr/>
      <dgm:t>
        <a:bodyPr/>
        <a:lstStyle/>
        <a:p>
          <a:endParaRPr lang="en-US"/>
        </a:p>
      </dgm:t>
    </dgm:pt>
    <dgm:pt modelId="{0292BD26-E622-6F4E-A17D-5946CA8A0399}" type="pres">
      <dgm:prSet presAssocID="{BBC43C31-B6EF-934B-BD3B-D1D6D699466F}" presName="Name0" presStyleCnt="0">
        <dgm:presLayoutVars>
          <dgm:dir/>
          <dgm:animLvl val="lvl"/>
          <dgm:resizeHandles/>
        </dgm:presLayoutVars>
      </dgm:prSet>
      <dgm:spPr/>
    </dgm:pt>
    <dgm:pt modelId="{697318CD-8394-4540-9006-2F3DF19AC1F1}" type="pres">
      <dgm:prSet presAssocID="{77AAA5B3-8A20-9D4A-8E25-3B924DF8861F}" presName="linNode" presStyleCnt="0"/>
      <dgm:spPr/>
    </dgm:pt>
    <dgm:pt modelId="{903CD15D-AF4C-704B-9646-0819D0FCD3B2}" type="pres">
      <dgm:prSet presAssocID="{77AAA5B3-8A20-9D4A-8E25-3B924DF8861F}" presName="parentShp" presStyleLbl="node1" presStyleIdx="0" presStyleCnt="3">
        <dgm:presLayoutVars>
          <dgm:bulletEnabled val="1"/>
        </dgm:presLayoutVars>
      </dgm:prSet>
      <dgm:spPr/>
    </dgm:pt>
    <dgm:pt modelId="{6B3E3A35-1DC9-E742-BDD6-FBF115A3954B}" type="pres">
      <dgm:prSet presAssocID="{77AAA5B3-8A20-9D4A-8E25-3B924DF8861F}" presName="childShp" presStyleLbl="bgAccFollowNode1" presStyleIdx="0" presStyleCnt="3" custScaleY="54918">
        <dgm:presLayoutVars>
          <dgm:bulletEnabled val="1"/>
        </dgm:presLayoutVars>
      </dgm:prSet>
      <dgm:spPr/>
    </dgm:pt>
    <dgm:pt modelId="{24F1C66E-F4B3-F24E-950E-AD1C375A3386}" type="pres">
      <dgm:prSet presAssocID="{3CDE05D3-3DBF-6A4D-BC58-B6AC2DCEACED}" presName="spacing" presStyleCnt="0"/>
      <dgm:spPr/>
    </dgm:pt>
    <dgm:pt modelId="{4FB166CC-7CC4-C54C-8192-9045B54D30D2}" type="pres">
      <dgm:prSet presAssocID="{105B085E-4006-5746-912F-A6A8E3E98106}" presName="linNode" presStyleCnt="0"/>
      <dgm:spPr/>
    </dgm:pt>
    <dgm:pt modelId="{2085F14A-78C8-984C-A647-319BBC261364}" type="pres">
      <dgm:prSet presAssocID="{105B085E-4006-5746-912F-A6A8E3E98106}" presName="parentShp" presStyleLbl="node1" presStyleIdx="1" presStyleCnt="3" custLinFactNeighborX="-765" custLinFactNeighborY="0">
        <dgm:presLayoutVars>
          <dgm:bulletEnabled val="1"/>
        </dgm:presLayoutVars>
      </dgm:prSet>
      <dgm:spPr/>
    </dgm:pt>
    <dgm:pt modelId="{2F87F27D-6BE3-4640-BA25-29064D39798F}" type="pres">
      <dgm:prSet presAssocID="{105B085E-4006-5746-912F-A6A8E3E98106}" presName="childShp" presStyleLbl="bgAccFollowNode1" presStyleIdx="1" presStyleCnt="3" custScaleY="27081" custLinFactY="82" custLinFactNeighborX="25574" custLinFactNeighborY="100000">
        <dgm:presLayoutVars>
          <dgm:bulletEnabled val="1"/>
        </dgm:presLayoutVars>
      </dgm:prSet>
      <dgm:spPr>
        <a:noFill/>
        <a:ln>
          <a:noFill/>
        </a:ln>
      </dgm:spPr>
    </dgm:pt>
    <dgm:pt modelId="{7C23AD0D-1339-3548-8ABC-F9966157C34B}" type="pres">
      <dgm:prSet presAssocID="{70106714-C010-D84E-96A5-579E29AF570F}" presName="spacing" presStyleCnt="0"/>
      <dgm:spPr/>
    </dgm:pt>
    <dgm:pt modelId="{D8637FA8-1782-2449-A8B1-CA904D75C2D3}" type="pres">
      <dgm:prSet presAssocID="{32B07614-4852-CA47-993D-A8C8EE29C057}" presName="linNode" presStyleCnt="0"/>
      <dgm:spPr/>
    </dgm:pt>
    <dgm:pt modelId="{B0262C99-2811-FD40-AB1C-DE179F1D2864}" type="pres">
      <dgm:prSet presAssocID="{32B07614-4852-CA47-993D-A8C8EE29C057}" presName="parentShp" presStyleLbl="node1" presStyleIdx="2" presStyleCnt="3" custLinFactNeighborX="-1148" custLinFactNeighborY="1418">
        <dgm:presLayoutVars>
          <dgm:bulletEnabled val="1"/>
        </dgm:presLayoutVars>
      </dgm:prSet>
      <dgm:spPr/>
    </dgm:pt>
    <dgm:pt modelId="{88BED086-08B5-C544-859D-5ACE910DA30A}" type="pres">
      <dgm:prSet presAssocID="{32B07614-4852-CA47-993D-A8C8EE29C057}" presName="childShp" presStyleLbl="bgAccFollowNode1" presStyleIdx="2" presStyleCnt="3" custScaleY="55064" custLinFactY="-9869" custLinFactNeighborY="-100000">
        <dgm:presLayoutVars>
          <dgm:bulletEnabled val="1"/>
        </dgm:presLayoutVars>
      </dgm:prSet>
      <dgm:spPr/>
    </dgm:pt>
  </dgm:ptLst>
  <dgm:cxnLst>
    <dgm:cxn modelId="{231A4E1F-0275-1A4C-86BD-48A60FEB5FDF}" type="presOf" srcId="{32B07614-4852-CA47-993D-A8C8EE29C057}" destId="{B0262C99-2811-FD40-AB1C-DE179F1D2864}" srcOrd="0" destOrd="0" presId="urn:microsoft.com/office/officeart/2005/8/layout/vList6"/>
    <dgm:cxn modelId="{D7850229-2F4F-474F-81D1-8A6C325F64C3}" type="presOf" srcId="{77AAA5B3-8A20-9D4A-8E25-3B924DF8861F}" destId="{903CD15D-AF4C-704B-9646-0819D0FCD3B2}" srcOrd="0" destOrd="0" presId="urn:microsoft.com/office/officeart/2005/8/layout/vList6"/>
    <dgm:cxn modelId="{555E952C-890B-6C43-B404-50C70C59489B}" srcId="{77AAA5B3-8A20-9D4A-8E25-3B924DF8861F}" destId="{CD23E723-F2B4-884A-9B84-C7DAC3D2CCDD}" srcOrd="0" destOrd="0" parTransId="{DD2263EE-DB03-8A41-B886-EC8F60134BFE}" sibTransId="{08D67510-C4E1-FB47-A166-B5AF97377CDF}"/>
    <dgm:cxn modelId="{AAD6CC32-8C73-F345-8144-D49E4A9B321A}" type="presOf" srcId="{CD23E723-F2B4-884A-9B84-C7DAC3D2CCDD}" destId="{6B3E3A35-1DC9-E742-BDD6-FBF115A3954B}" srcOrd="0" destOrd="0" presId="urn:microsoft.com/office/officeart/2005/8/layout/vList6"/>
    <dgm:cxn modelId="{7DA05F61-2666-A944-92BC-9B36EA52645E}" srcId="{BBC43C31-B6EF-934B-BD3B-D1D6D699466F}" destId="{77AAA5B3-8A20-9D4A-8E25-3B924DF8861F}" srcOrd="0" destOrd="0" parTransId="{81D0D50E-2F0D-6142-888E-8BD592C5F061}" sibTransId="{3CDE05D3-3DBF-6A4D-BC58-B6AC2DCEACED}"/>
    <dgm:cxn modelId="{78C4156C-356D-5C42-9D2C-4DDE109DE4BF}" type="presOf" srcId="{105B085E-4006-5746-912F-A6A8E3E98106}" destId="{2085F14A-78C8-984C-A647-319BBC261364}" srcOrd="0" destOrd="0" presId="urn:microsoft.com/office/officeart/2005/8/layout/vList6"/>
    <dgm:cxn modelId="{575A1E9F-38F0-2844-92F1-3FED9D353DA8}" type="presOf" srcId="{BBC43C31-B6EF-934B-BD3B-D1D6D699466F}" destId="{0292BD26-E622-6F4E-A17D-5946CA8A0399}" srcOrd="0" destOrd="0" presId="urn:microsoft.com/office/officeart/2005/8/layout/vList6"/>
    <dgm:cxn modelId="{C3797DB1-4106-6841-A1CF-EBB80DE3247E}" srcId="{BBC43C31-B6EF-934B-BD3B-D1D6D699466F}" destId="{32B07614-4852-CA47-993D-A8C8EE29C057}" srcOrd="2" destOrd="0" parTransId="{B0E3B186-D96C-BD4C-8006-4219F5A7EAEB}" sibTransId="{AD6389F0-11E9-C54B-A668-8CA5230E9E7D}"/>
    <dgm:cxn modelId="{93E0F4B5-8C18-634F-9E05-F1B08E4E75EC}" srcId="{32B07614-4852-CA47-993D-A8C8EE29C057}" destId="{33410CAB-FD65-CB40-90C6-4B2808747F08}" srcOrd="0" destOrd="0" parTransId="{9F37CF1A-F34E-B348-8200-34302B43A893}" sibTransId="{76716C54-5F50-0C4D-BD5A-027AEB3D499D}"/>
    <dgm:cxn modelId="{501DC0CF-A8E2-4345-B3AE-9FD612144895}" srcId="{BBC43C31-B6EF-934B-BD3B-D1D6D699466F}" destId="{105B085E-4006-5746-912F-A6A8E3E98106}" srcOrd="1" destOrd="0" parTransId="{198E77A2-107B-4B42-AB59-5C6502968AF7}" sibTransId="{70106714-C010-D84E-96A5-579E29AF570F}"/>
    <dgm:cxn modelId="{19D7FDD5-4105-7249-9DFC-D2FFC2DC19BE}" type="presOf" srcId="{33410CAB-FD65-CB40-90C6-4B2808747F08}" destId="{88BED086-08B5-C544-859D-5ACE910DA30A}" srcOrd="0" destOrd="0" presId="urn:microsoft.com/office/officeart/2005/8/layout/vList6"/>
    <dgm:cxn modelId="{D56E8D11-7A3F-8C41-853F-48D3F1DFF6A7}" type="presParOf" srcId="{0292BD26-E622-6F4E-A17D-5946CA8A0399}" destId="{697318CD-8394-4540-9006-2F3DF19AC1F1}" srcOrd="0" destOrd="0" presId="urn:microsoft.com/office/officeart/2005/8/layout/vList6"/>
    <dgm:cxn modelId="{60ACEB40-FEA8-BC4E-8C40-20CB7B436BBA}" type="presParOf" srcId="{697318CD-8394-4540-9006-2F3DF19AC1F1}" destId="{903CD15D-AF4C-704B-9646-0819D0FCD3B2}" srcOrd="0" destOrd="0" presId="urn:microsoft.com/office/officeart/2005/8/layout/vList6"/>
    <dgm:cxn modelId="{05D38BA6-A723-E44A-AB0B-DF816B1A4B39}" type="presParOf" srcId="{697318CD-8394-4540-9006-2F3DF19AC1F1}" destId="{6B3E3A35-1DC9-E742-BDD6-FBF115A3954B}" srcOrd="1" destOrd="0" presId="urn:microsoft.com/office/officeart/2005/8/layout/vList6"/>
    <dgm:cxn modelId="{E3778674-5895-5547-8444-D0AF0EFB8975}" type="presParOf" srcId="{0292BD26-E622-6F4E-A17D-5946CA8A0399}" destId="{24F1C66E-F4B3-F24E-950E-AD1C375A3386}" srcOrd="1" destOrd="0" presId="urn:microsoft.com/office/officeart/2005/8/layout/vList6"/>
    <dgm:cxn modelId="{D7A57F20-BD71-1F4F-9D65-EDBC6AB4BD4A}" type="presParOf" srcId="{0292BD26-E622-6F4E-A17D-5946CA8A0399}" destId="{4FB166CC-7CC4-C54C-8192-9045B54D30D2}" srcOrd="2" destOrd="0" presId="urn:microsoft.com/office/officeart/2005/8/layout/vList6"/>
    <dgm:cxn modelId="{1C65F806-B46B-7B42-9AA2-E1D8346C92E8}" type="presParOf" srcId="{4FB166CC-7CC4-C54C-8192-9045B54D30D2}" destId="{2085F14A-78C8-984C-A647-319BBC261364}" srcOrd="0" destOrd="0" presId="urn:microsoft.com/office/officeart/2005/8/layout/vList6"/>
    <dgm:cxn modelId="{7229CDEF-184D-8E41-82E6-52DDB69DE374}" type="presParOf" srcId="{4FB166CC-7CC4-C54C-8192-9045B54D30D2}" destId="{2F87F27D-6BE3-4640-BA25-29064D39798F}" srcOrd="1" destOrd="0" presId="urn:microsoft.com/office/officeart/2005/8/layout/vList6"/>
    <dgm:cxn modelId="{4A803856-FEED-1A4C-8700-A4781E532AF8}" type="presParOf" srcId="{0292BD26-E622-6F4E-A17D-5946CA8A0399}" destId="{7C23AD0D-1339-3548-8ABC-F9966157C34B}" srcOrd="3" destOrd="0" presId="urn:microsoft.com/office/officeart/2005/8/layout/vList6"/>
    <dgm:cxn modelId="{8ECD204E-F5C1-3F4E-BA73-275C05B794F9}" type="presParOf" srcId="{0292BD26-E622-6F4E-A17D-5946CA8A0399}" destId="{D8637FA8-1782-2449-A8B1-CA904D75C2D3}" srcOrd="4" destOrd="0" presId="urn:microsoft.com/office/officeart/2005/8/layout/vList6"/>
    <dgm:cxn modelId="{A05463D2-D42F-9249-8932-002E7CD8DFD0}" type="presParOf" srcId="{D8637FA8-1782-2449-A8B1-CA904D75C2D3}" destId="{B0262C99-2811-FD40-AB1C-DE179F1D2864}" srcOrd="0" destOrd="0" presId="urn:microsoft.com/office/officeart/2005/8/layout/vList6"/>
    <dgm:cxn modelId="{EDCA6757-B94B-AF4D-B054-4C830D54D758}" type="presParOf" srcId="{D8637FA8-1782-2449-A8B1-CA904D75C2D3}" destId="{88BED086-08B5-C544-859D-5ACE910DA30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FC3227-F094-C541-9F96-2ACF71072067}" type="doc">
      <dgm:prSet loTypeId="urn:microsoft.com/office/officeart/2005/8/layout/hierarchy2" loCatId="" qsTypeId="urn:microsoft.com/office/officeart/2005/8/quickstyle/simple3" qsCatId="simple" csTypeId="urn:microsoft.com/office/officeart/2005/8/colors/accent1_2" csCatId="accent1" phldr="1"/>
      <dgm:spPr/>
      <dgm:t>
        <a:bodyPr/>
        <a:lstStyle/>
        <a:p>
          <a:endParaRPr lang="en-US"/>
        </a:p>
      </dgm:t>
    </dgm:pt>
    <dgm:pt modelId="{EF704CE3-9E3A-7D43-B4F1-C18875BEE19A}">
      <dgm:prSet phldrT="[Text]" custT="1"/>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sz="1900" dirty="0"/>
            <a:t>Storage and transport of </a:t>
          </a:r>
          <a:r>
            <a:rPr lang="en-US" sz="2800" b="1" dirty="0"/>
            <a:t>iron</a:t>
          </a:r>
          <a:endParaRPr lang="en-US" sz="1900" b="1" dirty="0"/>
        </a:p>
      </dgm:t>
    </dgm:pt>
    <dgm:pt modelId="{5F19D560-222B-2A4C-BDAC-C39EBEF4D8C1}" type="parTrans" cxnId="{AD60F5A5-BD57-9F46-948C-917E072D1BDB}">
      <dgm:prSet/>
      <dgm:spPr/>
      <dgm:t>
        <a:bodyPr/>
        <a:lstStyle/>
        <a:p>
          <a:endParaRPr lang="en-US"/>
        </a:p>
      </dgm:t>
    </dgm:pt>
    <dgm:pt modelId="{2164BBB4-67CC-3D43-8DEA-CE9E1EE9BE1B}" type="sibTrans" cxnId="{AD60F5A5-BD57-9F46-948C-917E072D1BDB}">
      <dgm:prSet/>
      <dgm:spPr/>
      <dgm:t>
        <a:bodyPr/>
        <a:lstStyle/>
        <a:p>
          <a:endParaRPr lang="en-US"/>
        </a:p>
      </dgm:t>
    </dgm:pt>
    <dgm:pt modelId="{0F182800-ED1A-814D-A6BC-AF1594B4F7C3}">
      <dgm:prSet phldrT="[Text]"/>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dirty="0"/>
            <a:t>Forms of </a:t>
          </a:r>
          <a:r>
            <a:rPr lang="en-US" u="sng" dirty="0"/>
            <a:t>storage</a:t>
          </a:r>
        </a:p>
      </dgm:t>
    </dgm:pt>
    <dgm:pt modelId="{11CEC6C8-12DC-004C-B6EF-A2940A6C7CDC}" type="parTrans" cxnId="{40863ECB-2BA0-554C-ACDC-40E5A219FAE6}">
      <dgm:prSet/>
      <dgm:spPr/>
      <dgm:t>
        <a:bodyPr/>
        <a:lstStyle/>
        <a:p>
          <a:endParaRPr lang="en-US"/>
        </a:p>
      </dgm:t>
    </dgm:pt>
    <dgm:pt modelId="{1B1D2694-1E79-F945-B069-C48F190DE2C2}" type="sibTrans" cxnId="{40863ECB-2BA0-554C-ACDC-40E5A219FAE6}">
      <dgm:prSet/>
      <dgm:spPr/>
      <dgm:t>
        <a:bodyPr/>
        <a:lstStyle/>
        <a:p>
          <a:endParaRPr lang="en-US"/>
        </a:p>
      </dgm:t>
    </dgm:pt>
    <dgm:pt modelId="{A7CFF6C6-861F-064F-A13A-21BE8D2F3489}">
      <dgm:prSet phldrT="[Text]"/>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b="1" dirty="0"/>
            <a:t>Ferritin</a:t>
          </a:r>
          <a:r>
            <a:rPr lang="en-US" dirty="0"/>
            <a:t> (</a:t>
          </a:r>
          <a:r>
            <a:rPr lang="en-US" dirty="0" err="1"/>
            <a:t>apoferritin</a:t>
          </a:r>
          <a:r>
            <a:rPr lang="en-US" dirty="0"/>
            <a:t> + iron)</a:t>
          </a:r>
        </a:p>
      </dgm:t>
    </dgm:pt>
    <dgm:pt modelId="{DA7E6348-87AB-EE42-89DF-0F1D7505D4C9}" type="parTrans" cxnId="{5040E2D4-0C40-EA4F-93F4-8EE31ED1431D}">
      <dgm:prSet/>
      <dgm:spPr/>
      <dgm:t>
        <a:bodyPr/>
        <a:lstStyle/>
        <a:p>
          <a:endParaRPr lang="en-US"/>
        </a:p>
      </dgm:t>
    </dgm:pt>
    <dgm:pt modelId="{70615D16-F67E-9D4D-A9FB-BA66619EF950}" type="sibTrans" cxnId="{5040E2D4-0C40-EA4F-93F4-8EE31ED1431D}">
      <dgm:prSet/>
      <dgm:spPr/>
      <dgm:t>
        <a:bodyPr/>
        <a:lstStyle/>
        <a:p>
          <a:endParaRPr lang="en-US"/>
        </a:p>
      </dgm:t>
    </dgm:pt>
    <dgm:pt modelId="{6D852D9D-ACA4-0F4B-863D-60B108188D55}">
      <dgm:prSet phldrT="[Text]"/>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b="1" dirty="0"/>
            <a:t>Hemosiderin</a:t>
          </a:r>
          <a:r>
            <a:rPr lang="en-US" dirty="0"/>
            <a:t> (insoluble complex molecule) in </a:t>
          </a:r>
          <a:r>
            <a:rPr lang="en-US" u="sng" dirty="0"/>
            <a:t>liver</a:t>
          </a:r>
          <a:r>
            <a:rPr lang="en-US" dirty="0"/>
            <a:t>, </a:t>
          </a:r>
          <a:r>
            <a:rPr lang="en-US" u="sng" dirty="0">
              <a:solidFill>
                <a:schemeClr val="tx1"/>
              </a:solidFill>
            </a:rPr>
            <a:t>spleen</a:t>
          </a:r>
          <a:r>
            <a:rPr lang="en-US" dirty="0"/>
            <a:t>, and </a:t>
          </a:r>
          <a:r>
            <a:rPr lang="en-US" b="0" u="sng" dirty="0"/>
            <a:t>bone marrow</a:t>
          </a:r>
        </a:p>
      </dgm:t>
    </dgm:pt>
    <dgm:pt modelId="{EA42EB21-736F-C347-BF65-16A79781B9C1}" type="parTrans" cxnId="{941EA4A5-7A7E-8145-A7CD-E444D54EF4B7}">
      <dgm:prSet/>
      <dgm:spPr/>
      <dgm:t>
        <a:bodyPr/>
        <a:lstStyle/>
        <a:p>
          <a:endParaRPr lang="en-US"/>
        </a:p>
      </dgm:t>
    </dgm:pt>
    <dgm:pt modelId="{25271A9C-D984-1540-88D3-80FF895EFBE9}" type="sibTrans" cxnId="{941EA4A5-7A7E-8145-A7CD-E444D54EF4B7}">
      <dgm:prSet/>
      <dgm:spPr/>
      <dgm:t>
        <a:bodyPr/>
        <a:lstStyle/>
        <a:p>
          <a:endParaRPr lang="en-US"/>
        </a:p>
      </dgm:t>
    </dgm:pt>
    <dgm:pt modelId="{2A9EDD4E-8338-9746-9A43-614BA06F7015}">
      <dgm:prSet phldrT="[Text]"/>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dirty="0"/>
            <a:t>Form of </a:t>
          </a:r>
          <a:r>
            <a:rPr lang="en-US" u="sng" dirty="0"/>
            <a:t>transportation </a:t>
          </a:r>
        </a:p>
        <a:p>
          <a:r>
            <a:rPr lang="en-US" dirty="0"/>
            <a:t>(in plasma)</a:t>
          </a:r>
        </a:p>
      </dgm:t>
    </dgm:pt>
    <dgm:pt modelId="{B3D469AD-992E-F742-830A-720DD2757468}" type="parTrans" cxnId="{4CE30EB8-952B-8D46-9647-B9B776202215}">
      <dgm:prSet/>
      <dgm:spPr/>
      <dgm:t>
        <a:bodyPr/>
        <a:lstStyle/>
        <a:p>
          <a:endParaRPr lang="en-US"/>
        </a:p>
      </dgm:t>
    </dgm:pt>
    <dgm:pt modelId="{134E7AF0-7BB1-DF4D-825C-62EA5D204CE7}" type="sibTrans" cxnId="{4CE30EB8-952B-8D46-9647-B9B776202215}">
      <dgm:prSet/>
      <dgm:spPr/>
      <dgm:t>
        <a:bodyPr/>
        <a:lstStyle/>
        <a:p>
          <a:endParaRPr lang="en-US"/>
        </a:p>
      </dgm:t>
    </dgm:pt>
    <dgm:pt modelId="{B37BEA10-D1A2-3B45-99D0-D7C8AACD4C67}">
      <dgm:prSet phldrT="[Text]"/>
      <dgm:spPr>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gradFill>
      </dgm:spPr>
      <dgm:t>
        <a:bodyPr/>
        <a:lstStyle/>
        <a:p>
          <a:r>
            <a:rPr lang="en-US" b="1" dirty="0"/>
            <a:t>Transferrin</a:t>
          </a:r>
          <a:r>
            <a:rPr lang="en-US" dirty="0"/>
            <a:t> (</a:t>
          </a:r>
          <a:r>
            <a:rPr lang="en-US" dirty="0" err="1"/>
            <a:t>apotransferrin</a:t>
          </a:r>
          <a:r>
            <a:rPr lang="en-US" dirty="0"/>
            <a:t> + iron)</a:t>
          </a:r>
        </a:p>
      </dgm:t>
    </dgm:pt>
    <dgm:pt modelId="{0A861517-46C6-D142-BA7E-5C1160D841AF}" type="parTrans" cxnId="{D8C4B5FB-FA6F-F445-A832-3A1E85F07006}">
      <dgm:prSet/>
      <dgm:spPr/>
      <dgm:t>
        <a:bodyPr/>
        <a:lstStyle/>
        <a:p>
          <a:endParaRPr lang="en-US"/>
        </a:p>
      </dgm:t>
    </dgm:pt>
    <dgm:pt modelId="{40F727B7-932B-1646-A0ED-09276ED0C1CC}" type="sibTrans" cxnId="{D8C4B5FB-FA6F-F445-A832-3A1E85F07006}">
      <dgm:prSet/>
      <dgm:spPr/>
      <dgm:t>
        <a:bodyPr/>
        <a:lstStyle/>
        <a:p>
          <a:pPr rtl="0"/>
          <a:endParaRPr lang="en-US"/>
        </a:p>
      </dgm:t>
    </dgm:pt>
    <dgm:pt modelId="{E8BDC0C9-D69D-3C45-8F4E-E86B44BC3335}" type="pres">
      <dgm:prSet presAssocID="{B2FC3227-F094-C541-9F96-2ACF71072067}" presName="diagram" presStyleCnt="0">
        <dgm:presLayoutVars>
          <dgm:chPref val="1"/>
          <dgm:dir/>
          <dgm:animOne val="branch"/>
          <dgm:animLvl val="lvl"/>
          <dgm:resizeHandles val="exact"/>
        </dgm:presLayoutVars>
      </dgm:prSet>
      <dgm:spPr/>
    </dgm:pt>
    <dgm:pt modelId="{9E962056-B6BB-5344-9D93-D4C9AB3E0244}" type="pres">
      <dgm:prSet presAssocID="{EF704CE3-9E3A-7D43-B4F1-C18875BEE19A}" presName="root1" presStyleCnt="0"/>
      <dgm:spPr/>
    </dgm:pt>
    <dgm:pt modelId="{1D980D6F-AD72-1E42-B67F-36872B20E185}" type="pres">
      <dgm:prSet presAssocID="{EF704CE3-9E3A-7D43-B4F1-C18875BEE19A}" presName="LevelOneTextNode" presStyleLbl="node0" presStyleIdx="0" presStyleCnt="1">
        <dgm:presLayoutVars>
          <dgm:chPref val="3"/>
        </dgm:presLayoutVars>
      </dgm:prSet>
      <dgm:spPr/>
    </dgm:pt>
    <dgm:pt modelId="{518E5DE7-C2D2-604A-801E-34D9B2CE7D28}" type="pres">
      <dgm:prSet presAssocID="{EF704CE3-9E3A-7D43-B4F1-C18875BEE19A}" presName="level2hierChild" presStyleCnt="0"/>
      <dgm:spPr/>
    </dgm:pt>
    <dgm:pt modelId="{C9B5C68E-394C-A44B-9803-B54B1B0FA660}" type="pres">
      <dgm:prSet presAssocID="{11CEC6C8-12DC-004C-B6EF-A2940A6C7CDC}" presName="conn2-1" presStyleLbl="parChTrans1D2" presStyleIdx="0" presStyleCnt="2"/>
      <dgm:spPr/>
    </dgm:pt>
    <dgm:pt modelId="{AD556935-1998-AC42-B56F-CC322445AD51}" type="pres">
      <dgm:prSet presAssocID="{11CEC6C8-12DC-004C-B6EF-A2940A6C7CDC}" presName="connTx" presStyleLbl="parChTrans1D2" presStyleIdx="0" presStyleCnt="2"/>
      <dgm:spPr/>
    </dgm:pt>
    <dgm:pt modelId="{4256AB6A-236D-1444-ACA9-82F3FBBD7595}" type="pres">
      <dgm:prSet presAssocID="{0F182800-ED1A-814D-A6BC-AF1594B4F7C3}" presName="root2" presStyleCnt="0"/>
      <dgm:spPr/>
    </dgm:pt>
    <dgm:pt modelId="{E1F73548-7063-1548-97AE-ADB184F5DA89}" type="pres">
      <dgm:prSet presAssocID="{0F182800-ED1A-814D-A6BC-AF1594B4F7C3}" presName="LevelTwoTextNode" presStyleLbl="node2" presStyleIdx="0" presStyleCnt="2">
        <dgm:presLayoutVars>
          <dgm:chPref val="3"/>
        </dgm:presLayoutVars>
      </dgm:prSet>
      <dgm:spPr/>
    </dgm:pt>
    <dgm:pt modelId="{4DDED132-58DA-8946-A765-16FC5CBD37FE}" type="pres">
      <dgm:prSet presAssocID="{0F182800-ED1A-814D-A6BC-AF1594B4F7C3}" presName="level3hierChild" presStyleCnt="0"/>
      <dgm:spPr/>
    </dgm:pt>
    <dgm:pt modelId="{EA587E05-100E-5547-A3E9-37B17E1E122C}" type="pres">
      <dgm:prSet presAssocID="{DA7E6348-87AB-EE42-89DF-0F1D7505D4C9}" presName="conn2-1" presStyleLbl="parChTrans1D3" presStyleIdx="0" presStyleCnt="3"/>
      <dgm:spPr/>
    </dgm:pt>
    <dgm:pt modelId="{31A133D9-A672-B34D-8E1D-D26368D4E98D}" type="pres">
      <dgm:prSet presAssocID="{DA7E6348-87AB-EE42-89DF-0F1D7505D4C9}" presName="connTx" presStyleLbl="parChTrans1D3" presStyleIdx="0" presStyleCnt="3"/>
      <dgm:spPr/>
    </dgm:pt>
    <dgm:pt modelId="{101010BE-F7B5-454A-8820-CB37493865E6}" type="pres">
      <dgm:prSet presAssocID="{A7CFF6C6-861F-064F-A13A-21BE8D2F3489}" presName="root2" presStyleCnt="0"/>
      <dgm:spPr/>
    </dgm:pt>
    <dgm:pt modelId="{879FBF83-E4E9-A144-98C3-A559D100B178}" type="pres">
      <dgm:prSet presAssocID="{A7CFF6C6-861F-064F-A13A-21BE8D2F3489}" presName="LevelTwoTextNode" presStyleLbl="node3" presStyleIdx="0" presStyleCnt="3" custScaleX="155669">
        <dgm:presLayoutVars>
          <dgm:chPref val="3"/>
        </dgm:presLayoutVars>
      </dgm:prSet>
      <dgm:spPr/>
    </dgm:pt>
    <dgm:pt modelId="{EC7B0AAB-3BB0-D24A-B240-0F28CFE09D24}" type="pres">
      <dgm:prSet presAssocID="{A7CFF6C6-861F-064F-A13A-21BE8D2F3489}" presName="level3hierChild" presStyleCnt="0"/>
      <dgm:spPr/>
    </dgm:pt>
    <dgm:pt modelId="{AF2C2FFD-78E7-034D-839B-64DDF0068B59}" type="pres">
      <dgm:prSet presAssocID="{EA42EB21-736F-C347-BF65-16A79781B9C1}" presName="conn2-1" presStyleLbl="parChTrans1D3" presStyleIdx="1" presStyleCnt="3"/>
      <dgm:spPr/>
    </dgm:pt>
    <dgm:pt modelId="{33A0288D-A899-CD43-9346-58BB75D9D606}" type="pres">
      <dgm:prSet presAssocID="{EA42EB21-736F-C347-BF65-16A79781B9C1}" presName="connTx" presStyleLbl="parChTrans1D3" presStyleIdx="1" presStyleCnt="3"/>
      <dgm:spPr/>
    </dgm:pt>
    <dgm:pt modelId="{30F7CC3F-88C1-5143-A649-40D3A898B46E}" type="pres">
      <dgm:prSet presAssocID="{6D852D9D-ACA4-0F4B-863D-60B108188D55}" presName="root2" presStyleCnt="0"/>
      <dgm:spPr/>
    </dgm:pt>
    <dgm:pt modelId="{DD60D29A-A4F3-EC4A-B91B-4F053956F751}" type="pres">
      <dgm:prSet presAssocID="{6D852D9D-ACA4-0F4B-863D-60B108188D55}" presName="LevelTwoTextNode" presStyleLbl="node3" presStyleIdx="1" presStyleCnt="3" custScaleX="154756">
        <dgm:presLayoutVars>
          <dgm:chPref val="3"/>
        </dgm:presLayoutVars>
      </dgm:prSet>
      <dgm:spPr/>
    </dgm:pt>
    <dgm:pt modelId="{0388E29B-9980-6B4A-8EA7-9464CD2BC132}" type="pres">
      <dgm:prSet presAssocID="{6D852D9D-ACA4-0F4B-863D-60B108188D55}" presName="level3hierChild" presStyleCnt="0"/>
      <dgm:spPr/>
    </dgm:pt>
    <dgm:pt modelId="{12F3DD92-5FAE-FC4F-BACA-F87D49BF72E3}" type="pres">
      <dgm:prSet presAssocID="{B3D469AD-992E-F742-830A-720DD2757468}" presName="conn2-1" presStyleLbl="parChTrans1D2" presStyleIdx="1" presStyleCnt="2"/>
      <dgm:spPr/>
    </dgm:pt>
    <dgm:pt modelId="{534D31BD-69F0-D54D-8591-00B6A199DBEC}" type="pres">
      <dgm:prSet presAssocID="{B3D469AD-992E-F742-830A-720DD2757468}" presName="connTx" presStyleLbl="parChTrans1D2" presStyleIdx="1" presStyleCnt="2"/>
      <dgm:spPr/>
    </dgm:pt>
    <dgm:pt modelId="{31E3B169-92AA-3A47-8C94-F0750D999D44}" type="pres">
      <dgm:prSet presAssocID="{2A9EDD4E-8338-9746-9A43-614BA06F7015}" presName="root2" presStyleCnt="0"/>
      <dgm:spPr/>
    </dgm:pt>
    <dgm:pt modelId="{9AFF1542-D9D1-734C-B746-8E961024A86E}" type="pres">
      <dgm:prSet presAssocID="{2A9EDD4E-8338-9746-9A43-614BA06F7015}" presName="LevelTwoTextNode" presStyleLbl="node2" presStyleIdx="1" presStyleCnt="2">
        <dgm:presLayoutVars>
          <dgm:chPref val="3"/>
        </dgm:presLayoutVars>
      </dgm:prSet>
      <dgm:spPr/>
    </dgm:pt>
    <dgm:pt modelId="{C45EB65B-2FC7-FF49-9A34-1A90624CF325}" type="pres">
      <dgm:prSet presAssocID="{2A9EDD4E-8338-9746-9A43-614BA06F7015}" presName="level3hierChild" presStyleCnt="0"/>
      <dgm:spPr/>
    </dgm:pt>
    <dgm:pt modelId="{939C88E1-2F03-364E-A687-3FF6578BBC51}" type="pres">
      <dgm:prSet presAssocID="{0A861517-46C6-D142-BA7E-5C1160D841AF}" presName="conn2-1" presStyleLbl="parChTrans1D3" presStyleIdx="2" presStyleCnt="3"/>
      <dgm:spPr/>
    </dgm:pt>
    <dgm:pt modelId="{0F7DD91A-8369-B74D-A22E-CD0F1E8EE8FC}" type="pres">
      <dgm:prSet presAssocID="{0A861517-46C6-D142-BA7E-5C1160D841AF}" presName="connTx" presStyleLbl="parChTrans1D3" presStyleIdx="2" presStyleCnt="3"/>
      <dgm:spPr/>
    </dgm:pt>
    <dgm:pt modelId="{74007B6B-6A33-6D47-A9A0-A8C8FEDAA7F2}" type="pres">
      <dgm:prSet presAssocID="{B37BEA10-D1A2-3B45-99D0-D7C8AACD4C67}" presName="root2" presStyleCnt="0"/>
      <dgm:spPr/>
    </dgm:pt>
    <dgm:pt modelId="{CF6F1F79-0C6E-094C-9D21-66F87B1E1F3C}" type="pres">
      <dgm:prSet presAssocID="{B37BEA10-D1A2-3B45-99D0-D7C8AACD4C67}" presName="LevelTwoTextNode" presStyleLbl="node3" presStyleIdx="2" presStyleCnt="3" custScaleX="158409">
        <dgm:presLayoutVars>
          <dgm:chPref val="3"/>
        </dgm:presLayoutVars>
      </dgm:prSet>
      <dgm:spPr/>
    </dgm:pt>
    <dgm:pt modelId="{8780FA7E-1272-6F4F-9520-3C4386FD3439}" type="pres">
      <dgm:prSet presAssocID="{B37BEA10-D1A2-3B45-99D0-D7C8AACD4C67}" presName="level3hierChild" presStyleCnt="0"/>
      <dgm:spPr/>
    </dgm:pt>
  </dgm:ptLst>
  <dgm:cxnLst>
    <dgm:cxn modelId="{B01CD602-5B75-FB4D-9354-A200A74C055F}" type="presOf" srcId="{DA7E6348-87AB-EE42-89DF-0F1D7505D4C9}" destId="{31A133D9-A672-B34D-8E1D-D26368D4E98D}" srcOrd="1" destOrd="0" presId="urn:microsoft.com/office/officeart/2005/8/layout/hierarchy2"/>
    <dgm:cxn modelId="{91BE1D18-CD6A-B347-843A-C88ECC003522}" type="presOf" srcId="{A7CFF6C6-861F-064F-A13A-21BE8D2F3489}" destId="{879FBF83-E4E9-A144-98C3-A559D100B178}" srcOrd="0" destOrd="0" presId="urn:microsoft.com/office/officeart/2005/8/layout/hierarchy2"/>
    <dgm:cxn modelId="{3526E128-D7B2-BB46-9D92-FF6D0AC07A27}" type="presOf" srcId="{6D852D9D-ACA4-0F4B-863D-60B108188D55}" destId="{DD60D29A-A4F3-EC4A-B91B-4F053956F751}" srcOrd="0" destOrd="0" presId="urn:microsoft.com/office/officeart/2005/8/layout/hierarchy2"/>
    <dgm:cxn modelId="{06F91C40-45AD-C54D-8849-359F52BAAAE2}" type="presOf" srcId="{EA42EB21-736F-C347-BF65-16A79781B9C1}" destId="{AF2C2FFD-78E7-034D-839B-64DDF0068B59}" srcOrd="0" destOrd="0" presId="urn:microsoft.com/office/officeart/2005/8/layout/hierarchy2"/>
    <dgm:cxn modelId="{89C15F65-934B-A940-905B-48CAC202050C}" type="presOf" srcId="{B3D469AD-992E-F742-830A-720DD2757468}" destId="{534D31BD-69F0-D54D-8591-00B6A199DBEC}" srcOrd="1" destOrd="0" presId="urn:microsoft.com/office/officeart/2005/8/layout/hierarchy2"/>
    <dgm:cxn modelId="{58FDD974-6222-AF48-AE01-A7853CF2B7DB}" type="presOf" srcId="{0A861517-46C6-D142-BA7E-5C1160D841AF}" destId="{0F7DD91A-8369-B74D-A22E-CD0F1E8EE8FC}" srcOrd="1" destOrd="0" presId="urn:microsoft.com/office/officeart/2005/8/layout/hierarchy2"/>
    <dgm:cxn modelId="{2A59135A-512C-8241-B8D1-5980F6E7F0DF}" type="presOf" srcId="{11CEC6C8-12DC-004C-B6EF-A2940A6C7CDC}" destId="{AD556935-1998-AC42-B56F-CC322445AD51}" srcOrd="1" destOrd="0" presId="urn:microsoft.com/office/officeart/2005/8/layout/hierarchy2"/>
    <dgm:cxn modelId="{DD3CF48E-E75C-4040-87B8-D036B4376BE5}" type="presOf" srcId="{2A9EDD4E-8338-9746-9A43-614BA06F7015}" destId="{9AFF1542-D9D1-734C-B746-8E961024A86E}" srcOrd="0" destOrd="0" presId="urn:microsoft.com/office/officeart/2005/8/layout/hierarchy2"/>
    <dgm:cxn modelId="{6C91CF91-FF2D-0743-910E-ABDE5AABF8DC}" type="presOf" srcId="{B2FC3227-F094-C541-9F96-2ACF71072067}" destId="{E8BDC0C9-D69D-3C45-8F4E-E86B44BC3335}" srcOrd="0" destOrd="0" presId="urn:microsoft.com/office/officeart/2005/8/layout/hierarchy2"/>
    <dgm:cxn modelId="{941EA4A5-7A7E-8145-A7CD-E444D54EF4B7}" srcId="{0F182800-ED1A-814D-A6BC-AF1594B4F7C3}" destId="{6D852D9D-ACA4-0F4B-863D-60B108188D55}" srcOrd="1" destOrd="0" parTransId="{EA42EB21-736F-C347-BF65-16A79781B9C1}" sibTransId="{25271A9C-D984-1540-88D3-80FF895EFBE9}"/>
    <dgm:cxn modelId="{AD60F5A5-BD57-9F46-948C-917E072D1BDB}" srcId="{B2FC3227-F094-C541-9F96-2ACF71072067}" destId="{EF704CE3-9E3A-7D43-B4F1-C18875BEE19A}" srcOrd="0" destOrd="0" parTransId="{5F19D560-222B-2A4C-BDAC-C39EBEF4D8C1}" sibTransId="{2164BBB4-67CC-3D43-8DEA-CE9E1EE9BE1B}"/>
    <dgm:cxn modelId="{31076EB4-F2B7-F146-9A3F-1F27051B14B5}" type="presOf" srcId="{B37BEA10-D1A2-3B45-99D0-D7C8AACD4C67}" destId="{CF6F1F79-0C6E-094C-9D21-66F87B1E1F3C}" srcOrd="0" destOrd="0" presId="urn:microsoft.com/office/officeart/2005/8/layout/hierarchy2"/>
    <dgm:cxn modelId="{4CE30EB8-952B-8D46-9647-B9B776202215}" srcId="{EF704CE3-9E3A-7D43-B4F1-C18875BEE19A}" destId="{2A9EDD4E-8338-9746-9A43-614BA06F7015}" srcOrd="1" destOrd="0" parTransId="{B3D469AD-992E-F742-830A-720DD2757468}" sibTransId="{134E7AF0-7BB1-DF4D-825C-62EA5D204CE7}"/>
    <dgm:cxn modelId="{ED9BC5BA-63F5-B64B-B7AE-23D3A7943008}" type="presOf" srcId="{0F182800-ED1A-814D-A6BC-AF1594B4F7C3}" destId="{E1F73548-7063-1548-97AE-ADB184F5DA89}" srcOrd="0" destOrd="0" presId="urn:microsoft.com/office/officeart/2005/8/layout/hierarchy2"/>
    <dgm:cxn modelId="{812659C8-FAB4-1445-9C7C-FD2C3E17C298}" type="presOf" srcId="{EA42EB21-736F-C347-BF65-16A79781B9C1}" destId="{33A0288D-A899-CD43-9346-58BB75D9D606}" srcOrd="1" destOrd="0" presId="urn:microsoft.com/office/officeart/2005/8/layout/hierarchy2"/>
    <dgm:cxn modelId="{40863ECB-2BA0-554C-ACDC-40E5A219FAE6}" srcId="{EF704CE3-9E3A-7D43-B4F1-C18875BEE19A}" destId="{0F182800-ED1A-814D-A6BC-AF1594B4F7C3}" srcOrd="0" destOrd="0" parTransId="{11CEC6C8-12DC-004C-B6EF-A2940A6C7CDC}" sibTransId="{1B1D2694-1E79-F945-B069-C48F190DE2C2}"/>
    <dgm:cxn modelId="{096F2BCC-53F3-7140-87AB-9DD15B228B72}" type="presOf" srcId="{B3D469AD-992E-F742-830A-720DD2757468}" destId="{12F3DD92-5FAE-FC4F-BACA-F87D49BF72E3}" srcOrd="0" destOrd="0" presId="urn:microsoft.com/office/officeart/2005/8/layout/hierarchy2"/>
    <dgm:cxn modelId="{5040E2D4-0C40-EA4F-93F4-8EE31ED1431D}" srcId="{0F182800-ED1A-814D-A6BC-AF1594B4F7C3}" destId="{A7CFF6C6-861F-064F-A13A-21BE8D2F3489}" srcOrd="0" destOrd="0" parTransId="{DA7E6348-87AB-EE42-89DF-0F1D7505D4C9}" sibTransId="{70615D16-F67E-9D4D-A9FB-BA66619EF950}"/>
    <dgm:cxn modelId="{D18D11DB-7BFA-A742-B71E-EBD6F725C8FC}" type="presOf" srcId="{EF704CE3-9E3A-7D43-B4F1-C18875BEE19A}" destId="{1D980D6F-AD72-1E42-B67F-36872B20E185}" srcOrd="0" destOrd="0" presId="urn:microsoft.com/office/officeart/2005/8/layout/hierarchy2"/>
    <dgm:cxn modelId="{F56A15DD-300E-F74D-98CF-D0F5F708C553}" type="presOf" srcId="{11CEC6C8-12DC-004C-B6EF-A2940A6C7CDC}" destId="{C9B5C68E-394C-A44B-9803-B54B1B0FA660}" srcOrd="0" destOrd="0" presId="urn:microsoft.com/office/officeart/2005/8/layout/hierarchy2"/>
    <dgm:cxn modelId="{C07D7FE6-701C-5640-AEB5-EACBC9284D27}" type="presOf" srcId="{0A861517-46C6-D142-BA7E-5C1160D841AF}" destId="{939C88E1-2F03-364E-A687-3FF6578BBC51}" srcOrd="0" destOrd="0" presId="urn:microsoft.com/office/officeart/2005/8/layout/hierarchy2"/>
    <dgm:cxn modelId="{D8C4B5FB-FA6F-F445-A832-3A1E85F07006}" srcId="{2A9EDD4E-8338-9746-9A43-614BA06F7015}" destId="{B37BEA10-D1A2-3B45-99D0-D7C8AACD4C67}" srcOrd="0" destOrd="0" parTransId="{0A861517-46C6-D142-BA7E-5C1160D841AF}" sibTransId="{40F727B7-932B-1646-A0ED-09276ED0C1CC}"/>
    <dgm:cxn modelId="{DBD2A9FC-FF39-3B4C-A1E9-E7DC087CA73A}" type="presOf" srcId="{DA7E6348-87AB-EE42-89DF-0F1D7505D4C9}" destId="{EA587E05-100E-5547-A3E9-37B17E1E122C}" srcOrd="0" destOrd="0" presId="urn:microsoft.com/office/officeart/2005/8/layout/hierarchy2"/>
    <dgm:cxn modelId="{E74520B4-2269-564D-BE0A-8A37D939A725}" type="presParOf" srcId="{E8BDC0C9-D69D-3C45-8F4E-E86B44BC3335}" destId="{9E962056-B6BB-5344-9D93-D4C9AB3E0244}" srcOrd="0" destOrd="0" presId="urn:microsoft.com/office/officeart/2005/8/layout/hierarchy2"/>
    <dgm:cxn modelId="{9F21D9F2-F358-364C-A592-9D2C2CD53B62}" type="presParOf" srcId="{9E962056-B6BB-5344-9D93-D4C9AB3E0244}" destId="{1D980D6F-AD72-1E42-B67F-36872B20E185}" srcOrd="0" destOrd="0" presId="urn:microsoft.com/office/officeart/2005/8/layout/hierarchy2"/>
    <dgm:cxn modelId="{87C3E233-3831-AA4A-AA3D-F2ADACAF25D2}" type="presParOf" srcId="{9E962056-B6BB-5344-9D93-D4C9AB3E0244}" destId="{518E5DE7-C2D2-604A-801E-34D9B2CE7D28}" srcOrd="1" destOrd="0" presId="urn:microsoft.com/office/officeart/2005/8/layout/hierarchy2"/>
    <dgm:cxn modelId="{AB4798D0-96CD-2247-B1AA-5137CED29EAD}" type="presParOf" srcId="{518E5DE7-C2D2-604A-801E-34D9B2CE7D28}" destId="{C9B5C68E-394C-A44B-9803-B54B1B0FA660}" srcOrd="0" destOrd="0" presId="urn:microsoft.com/office/officeart/2005/8/layout/hierarchy2"/>
    <dgm:cxn modelId="{CDFE7CD5-1682-DB47-9111-E49B7A68BFAF}" type="presParOf" srcId="{C9B5C68E-394C-A44B-9803-B54B1B0FA660}" destId="{AD556935-1998-AC42-B56F-CC322445AD51}" srcOrd="0" destOrd="0" presId="urn:microsoft.com/office/officeart/2005/8/layout/hierarchy2"/>
    <dgm:cxn modelId="{B9C9B1F5-C349-C049-BF5E-A8F1DE68F0B1}" type="presParOf" srcId="{518E5DE7-C2D2-604A-801E-34D9B2CE7D28}" destId="{4256AB6A-236D-1444-ACA9-82F3FBBD7595}" srcOrd="1" destOrd="0" presId="urn:microsoft.com/office/officeart/2005/8/layout/hierarchy2"/>
    <dgm:cxn modelId="{6CD02BCE-8F3F-0D45-BC6F-2171F068230A}" type="presParOf" srcId="{4256AB6A-236D-1444-ACA9-82F3FBBD7595}" destId="{E1F73548-7063-1548-97AE-ADB184F5DA89}" srcOrd="0" destOrd="0" presId="urn:microsoft.com/office/officeart/2005/8/layout/hierarchy2"/>
    <dgm:cxn modelId="{834883F2-D295-7A41-B785-FF8357B32AD7}" type="presParOf" srcId="{4256AB6A-236D-1444-ACA9-82F3FBBD7595}" destId="{4DDED132-58DA-8946-A765-16FC5CBD37FE}" srcOrd="1" destOrd="0" presId="urn:microsoft.com/office/officeart/2005/8/layout/hierarchy2"/>
    <dgm:cxn modelId="{79D1573F-8241-A746-8584-6928999EAE56}" type="presParOf" srcId="{4DDED132-58DA-8946-A765-16FC5CBD37FE}" destId="{EA587E05-100E-5547-A3E9-37B17E1E122C}" srcOrd="0" destOrd="0" presId="urn:microsoft.com/office/officeart/2005/8/layout/hierarchy2"/>
    <dgm:cxn modelId="{0678DC49-CF06-9241-8A56-9559EA8BBBFA}" type="presParOf" srcId="{EA587E05-100E-5547-A3E9-37B17E1E122C}" destId="{31A133D9-A672-B34D-8E1D-D26368D4E98D}" srcOrd="0" destOrd="0" presId="urn:microsoft.com/office/officeart/2005/8/layout/hierarchy2"/>
    <dgm:cxn modelId="{238200FF-4977-8B43-9DB0-3810E6CE10A7}" type="presParOf" srcId="{4DDED132-58DA-8946-A765-16FC5CBD37FE}" destId="{101010BE-F7B5-454A-8820-CB37493865E6}" srcOrd="1" destOrd="0" presId="urn:microsoft.com/office/officeart/2005/8/layout/hierarchy2"/>
    <dgm:cxn modelId="{09EC1BAF-363E-0342-8400-51DEFD7604D6}" type="presParOf" srcId="{101010BE-F7B5-454A-8820-CB37493865E6}" destId="{879FBF83-E4E9-A144-98C3-A559D100B178}" srcOrd="0" destOrd="0" presId="urn:microsoft.com/office/officeart/2005/8/layout/hierarchy2"/>
    <dgm:cxn modelId="{55042DFA-AF40-2F49-8B08-0945F2D781A1}" type="presParOf" srcId="{101010BE-F7B5-454A-8820-CB37493865E6}" destId="{EC7B0AAB-3BB0-D24A-B240-0F28CFE09D24}" srcOrd="1" destOrd="0" presId="urn:microsoft.com/office/officeart/2005/8/layout/hierarchy2"/>
    <dgm:cxn modelId="{1BB754B1-C9DC-0F4B-97B5-C06D372118FF}" type="presParOf" srcId="{4DDED132-58DA-8946-A765-16FC5CBD37FE}" destId="{AF2C2FFD-78E7-034D-839B-64DDF0068B59}" srcOrd="2" destOrd="0" presId="urn:microsoft.com/office/officeart/2005/8/layout/hierarchy2"/>
    <dgm:cxn modelId="{AA681DA7-F12C-D64B-A5D3-3F9C141EB0E0}" type="presParOf" srcId="{AF2C2FFD-78E7-034D-839B-64DDF0068B59}" destId="{33A0288D-A899-CD43-9346-58BB75D9D606}" srcOrd="0" destOrd="0" presId="urn:microsoft.com/office/officeart/2005/8/layout/hierarchy2"/>
    <dgm:cxn modelId="{13FF721E-4F94-AA44-BAA1-5CFFD7B7DB6B}" type="presParOf" srcId="{4DDED132-58DA-8946-A765-16FC5CBD37FE}" destId="{30F7CC3F-88C1-5143-A649-40D3A898B46E}" srcOrd="3" destOrd="0" presId="urn:microsoft.com/office/officeart/2005/8/layout/hierarchy2"/>
    <dgm:cxn modelId="{7D6C184C-95B2-6D48-8487-527820D019EC}" type="presParOf" srcId="{30F7CC3F-88C1-5143-A649-40D3A898B46E}" destId="{DD60D29A-A4F3-EC4A-B91B-4F053956F751}" srcOrd="0" destOrd="0" presId="urn:microsoft.com/office/officeart/2005/8/layout/hierarchy2"/>
    <dgm:cxn modelId="{9C4B1955-8B34-1546-AAFB-2B399408C829}" type="presParOf" srcId="{30F7CC3F-88C1-5143-A649-40D3A898B46E}" destId="{0388E29B-9980-6B4A-8EA7-9464CD2BC132}" srcOrd="1" destOrd="0" presId="urn:microsoft.com/office/officeart/2005/8/layout/hierarchy2"/>
    <dgm:cxn modelId="{B8B67AEB-6D13-104E-B200-BB1B5A046528}" type="presParOf" srcId="{518E5DE7-C2D2-604A-801E-34D9B2CE7D28}" destId="{12F3DD92-5FAE-FC4F-BACA-F87D49BF72E3}" srcOrd="2" destOrd="0" presId="urn:microsoft.com/office/officeart/2005/8/layout/hierarchy2"/>
    <dgm:cxn modelId="{7F7F23A3-6313-CA41-9043-C15D588354B2}" type="presParOf" srcId="{12F3DD92-5FAE-FC4F-BACA-F87D49BF72E3}" destId="{534D31BD-69F0-D54D-8591-00B6A199DBEC}" srcOrd="0" destOrd="0" presId="urn:microsoft.com/office/officeart/2005/8/layout/hierarchy2"/>
    <dgm:cxn modelId="{FD447D99-0AAA-EA4B-99BE-4E86575D9A47}" type="presParOf" srcId="{518E5DE7-C2D2-604A-801E-34D9B2CE7D28}" destId="{31E3B169-92AA-3A47-8C94-F0750D999D44}" srcOrd="3" destOrd="0" presId="urn:microsoft.com/office/officeart/2005/8/layout/hierarchy2"/>
    <dgm:cxn modelId="{4CFD4DEB-9582-F146-8448-CA52EBC4A0D6}" type="presParOf" srcId="{31E3B169-92AA-3A47-8C94-F0750D999D44}" destId="{9AFF1542-D9D1-734C-B746-8E961024A86E}" srcOrd="0" destOrd="0" presId="urn:microsoft.com/office/officeart/2005/8/layout/hierarchy2"/>
    <dgm:cxn modelId="{5C189147-2129-0145-8249-96DA5F34BF22}" type="presParOf" srcId="{31E3B169-92AA-3A47-8C94-F0750D999D44}" destId="{C45EB65B-2FC7-FF49-9A34-1A90624CF325}" srcOrd="1" destOrd="0" presId="urn:microsoft.com/office/officeart/2005/8/layout/hierarchy2"/>
    <dgm:cxn modelId="{A4E3557B-5D99-754C-BB7F-4553679D3A21}" type="presParOf" srcId="{C45EB65B-2FC7-FF49-9A34-1A90624CF325}" destId="{939C88E1-2F03-364E-A687-3FF6578BBC51}" srcOrd="0" destOrd="0" presId="urn:microsoft.com/office/officeart/2005/8/layout/hierarchy2"/>
    <dgm:cxn modelId="{D557B2C6-E4F0-994D-A021-81D81A8A06D1}" type="presParOf" srcId="{939C88E1-2F03-364E-A687-3FF6578BBC51}" destId="{0F7DD91A-8369-B74D-A22E-CD0F1E8EE8FC}" srcOrd="0" destOrd="0" presId="urn:microsoft.com/office/officeart/2005/8/layout/hierarchy2"/>
    <dgm:cxn modelId="{1489FDC0-29E7-634B-8A58-B2E1C0B34A38}" type="presParOf" srcId="{C45EB65B-2FC7-FF49-9A34-1A90624CF325}" destId="{74007B6B-6A33-6D47-A9A0-A8C8FEDAA7F2}" srcOrd="1" destOrd="0" presId="urn:microsoft.com/office/officeart/2005/8/layout/hierarchy2"/>
    <dgm:cxn modelId="{81FF84B0-714F-4F4E-99B4-2EA38FDC7E83}" type="presParOf" srcId="{74007B6B-6A33-6D47-A9A0-A8C8FEDAA7F2}" destId="{CF6F1F79-0C6E-094C-9D21-66F87B1E1F3C}" srcOrd="0" destOrd="0" presId="urn:microsoft.com/office/officeart/2005/8/layout/hierarchy2"/>
    <dgm:cxn modelId="{851A90EB-166E-3E42-BE47-1423AF217D34}" type="presParOf" srcId="{74007B6B-6A33-6D47-A9A0-A8C8FEDAA7F2}" destId="{8780FA7E-1272-6F4F-9520-3C4386FD343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DDCB4-88C9-4974-B5D0-1BCD755C098A}">
      <dsp:nvSpPr>
        <dsp:cNvPr id="0" name=""/>
        <dsp:cNvSpPr/>
      </dsp:nvSpPr>
      <dsp:spPr>
        <a:xfrm>
          <a:off x="-3743952" y="-575127"/>
          <a:ext cx="4462622" cy="4462622"/>
        </a:xfrm>
        <a:prstGeom prst="blockArc">
          <a:avLst>
            <a:gd name="adj1" fmla="val 18900000"/>
            <a:gd name="adj2" fmla="val 2700000"/>
            <a:gd name="adj3" fmla="val 484"/>
          </a:avLst>
        </a:prstGeom>
        <a:noFill/>
        <a:ln w="55000" cap="flat" cmpd="thickThin"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0C44774-D7B1-45C0-87B6-26FAC98FDC21}">
      <dsp:nvSpPr>
        <dsp:cNvPr id="0" name=""/>
        <dsp:cNvSpPr/>
      </dsp:nvSpPr>
      <dsp:spPr>
        <a:xfrm>
          <a:off x="269040" y="174429"/>
          <a:ext cx="4800212"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Females &amp; Males Slides</a:t>
          </a:r>
          <a:endParaRPr lang="ar-SA" sz="2000" kern="1200" dirty="0"/>
        </a:p>
      </dsp:txBody>
      <dsp:txXfrm>
        <a:off x="269040" y="174429"/>
        <a:ext cx="4800212" cy="348726"/>
      </dsp:txXfrm>
    </dsp:sp>
    <dsp:sp modelId="{6F6CF8D5-2919-4826-A991-DCCC49B39F71}">
      <dsp:nvSpPr>
        <dsp:cNvPr id="0" name=""/>
        <dsp:cNvSpPr/>
      </dsp:nvSpPr>
      <dsp:spPr>
        <a:xfrm>
          <a:off x="51087" y="130838"/>
          <a:ext cx="435907" cy="435907"/>
        </a:xfrm>
        <a:prstGeom prst="ellipse">
          <a:avLst/>
        </a:prstGeom>
        <a:solidFill>
          <a:schemeClr val="tx1"/>
        </a:solidFill>
        <a:ln w="9525" cap="flat" cmpd="sng" algn="ctr">
          <a:solidFill>
            <a:schemeClr val="tx1"/>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5D0F52C-1EA6-4F85-8633-E22426738ADE}">
      <dsp:nvSpPr>
        <dsp:cNvPr id="0" name=""/>
        <dsp:cNvSpPr/>
      </dsp:nvSpPr>
      <dsp:spPr>
        <a:xfrm>
          <a:off x="555892" y="697452"/>
          <a:ext cx="4513361"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Only Found in Males’ slides</a:t>
          </a:r>
          <a:endParaRPr lang="ar-SA" sz="2000" kern="1200" dirty="0"/>
        </a:p>
      </dsp:txBody>
      <dsp:txXfrm>
        <a:off x="555892" y="697452"/>
        <a:ext cx="4513361" cy="348726"/>
      </dsp:txXfrm>
    </dsp:sp>
    <dsp:sp modelId="{68431D73-2666-4AA1-AD1C-44CCB7B8A6CF}">
      <dsp:nvSpPr>
        <dsp:cNvPr id="0" name=""/>
        <dsp:cNvSpPr/>
      </dsp:nvSpPr>
      <dsp:spPr>
        <a:xfrm>
          <a:off x="337938" y="653861"/>
          <a:ext cx="435907" cy="435907"/>
        </a:xfrm>
        <a:prstGeom prst="ellipse">
          <a:avLst/>
        </a:prstGeom>
        <a:solidFill>
          <a:srgbClr val="0070C0"/>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881F595-84BE-4842-A953-8C4D8B61BAFF}">
      <dsp:nvSpPr>
        <dsp:cNvPr id="0" name=""/>
        <dsp:cNvSpPr/>
      </dsp:nvSpPr>
      <dsp:spPr>
        <a:xfrm>
          <a:off x="687061" y="1220475"/>
          <a:ext cx="4382191"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Only Found in Females’ slides </a:t>
          </a:r>
          <a:endParaRPr lang="ar-SA" sz="2000" kern="1200" dirty="0"/>
        </a:p>
      </dsp:txBody>
      <dsp:txXfrm>
        <a:off x="687061" y="1220475"/>
        <a:ext cx="4382191" cy="348726"/>
      </dsp:txXfrm>
    </dsp:sp>
    <dsp:sp modelId="{458F0CD7-477E-48CF-951A-F0CB9C8A0AC6}">
      <dsp:nvSpPr>
        <dsp:cNvPr id="0" name=""/>
        <dsp:cNvSpPr/>
      </dsp:nvSpPr>
      <dsp:spPr>
        <a:xfrm>
          <a:off x="469107" y="1176884"/>
          <a:ext cx="435907" cy="435907"/>
        </a:xfrm>
        <a:prstGeom prst="ellipse">
          <a:avLst/>
        </a:prstGeom>
        <a:solidFill>
          <a:srgbClr val="7030A0"/>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19D3E6A-AD93-4FEB-8C3B-B42EF10FA7D3}">
      <dsp:nvSpPr>
        <dsp:cNvPr id="0" name=""/>
        <dsp:cNvSpPr/>
      </dsp:nvSpPr>
      <dsp:spPr>
        <a:xfrm>
          <a:off x="687061" y="1743166"/>
          <a:ext cx="4382191"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Vary Important Notes</a:t>
          </a:r>
          <a:endParaRPr lang="ar-SA" sz="2000" kern="1200" dirty="0"/>
        </a:p>
      </dsp:txBody>
      <dsp:txXfrm>
        <a:off x="687061" y="1743166"/>
        <a:ext cx="4382191" cy="348726"/>
      </dsp:txXfrm>
    </dsp:sp>
    <dsp:sp modelId="{48CDBD72-1C5C-4C83-AE68-828AC3E11B6D}">
      <dsp:nvSpPr>
        <dsp:cNvPr id="0" name=""/>
        <dsp:cNvSpPr/>
      </dsp:nvSpPr>
      <dsp:spPr>
        <a:xfrm>
          <a:off x="469107" y="1699576"/>
          <a:ext cx="435907" cy="435907"/>
        </a:xfrm>
        <a:prstGeom prst="ellipse">
          <a:avLst/>
        </a:prstGeom>
        <a:solidFill>
          <a:srgbClr val="FF0000"/>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18329BB-B0D8-4144-9378-6359DF91B656}">
      <dsp:nvSpPr>
        <dsp:cNvPr id="0" name=""/>
        <dsp:cNvSpPr/>
      </dsp:nvSpPr>
      <dsp:spPr>
        <a:xfrm>
          <a:off x="555892" y="2266189"/>
          <a:ext cx="4513361"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Notes</a:t>
          </a:r>
          <a:endParaRPr lang="ar-SA" sz="2000" kern="1200" dirty="0"/>
        </a:p>
      </dsp:txBody>
      <dsp:txXfrm>
        <a:off x="555892" y="2266189"/>
        <a:ext cx="4513361" cy="348726"/>
      </dsp:txXfrm>
    </dsp:sp>
    <dsp:sp modelId="{CC5F2069-E9A0-4B73-AAA5-F2CA13CBBBB1}">
      <dsp:nvSpPr>
        <dsp:cNvPr id="0" name=""/>
        <dsp:cNvSpPr/>
      </dsp:nvSpPr>
      <dsp:spPr>
        <a:xfrm>
          <a:off x="337938" y="2222598"/>
          <a:ext cx="435907" cy="435907"/>
        </a:xfrm>
        <a:prstGeom prst="ellipse">
          <a:avLst/>
        </a:prstGeom>
        <a:solidFill>
          <a:srgbClr val="00B050"/>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768043D-9F80-4175-8024-D2E04A652515}">
      <dsp:nvSpPr>
        <dsp:cNvPr id="0" name=""/>
        <dsp:cNvSpPr/>
      </dsp:nvSpPr>
      <dsp:spPr>
        <a:xfrm>
          <a:off x="269040" y="2789212"/>
          <a:ext cx="4800212" cy="348726"/>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6801" tIns="50800" rIns="50800" bIns="50800" numCol="1" spcCol="1270" anchor="ctr" anchorCtr="0">
          <a:noAutofit/>
        </a:bodyPr>
        <a:lstStyle/>
        <a:p>
          <a:pPr marL="0" lvl="0" indent="0" algn="l" defTabSz="889000" rtl="1">
            <a:lnSpc>
              <a:spcPct val="90000"/>
            </a:lnSpc>
            <a:spcBef>
              <a:spcPct val="0"/>
            </a:spcBef>
            <a:spcAft>
              <a:spcPct val="35000"/>
            </a:spcAft>
            <a:buNone/>
          </a:pPr>
          <a:r>
            <a:rPr lang="en-US" sz="2000" kern="1200" dirty="0"/>
            <a:t>Extra Information</a:t>
          </a:r>
          <a:endParaRPr lang="ar-SA" sz="2000" kern="1200" dirty="0"/>
        </a:p>
      </dsp:txBody>
      <dsp:txXfrm>
        <a:off x="269040" y="2789212"/>
        <a:ext cx="4800212" cy="348726"/>
      </dsp:txXfrm>
    </dsp:sp>
    <dsp:sp modelId="{38027EBF-8385-4A7E-A198-E1560AA84D85}">
      <dsp:nvSpPr>
        <dsp:cNvPr id="0" name=""/>
        <dsp:cNvSpPr/>
      </dsp:nvSpPr>
      <dsp:spPr>
        <a:xfrm>
          <a:off x="51087" y="2745621"/>
          <a:ext cx="435907" cy="435907"/>
        </a:xfrm>
        <a:prstGeom prst="ellipse">
          <a:avLst/>
        </a:prstGeom>
        <a:solidFill>
          <a:schemeClr val="tx1">
            <a:lumMod val="50000"/>
            <a:lumOff val="5000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71D63-1A2C-4AE5-9F04-C8E61C7AF76D}">
      <dsp:nvSpPr>
        <dsp:cNvPr id="0" name=""/>
        <dsp:cNvSpPr/>
      </dsp:nvSpPr>
      <dsp:spPr>
        <a:xfrm>
          <a:off x="1112531" y="0"/>
          <a:ext cx="7940678" cy="327648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AD0389-7DE8-4E9E-8762-8672FC01E6EC}">
      <dsp:nvSpPr>
        <dsp:cNvPr id="0" name=""/>
        <dsp:cNvSpPr/>
      </dsp:nvSpPr>
      <dsp:spPr>
        <a:xfrm>
          <a:off x="1140" y="982945"/>
          <a:ext cx="2215183" cy="1310594"/>
        </a:xfrm>
        <a:prstGeom prst="roundRect">
          <a:avLst/>
        </a:prstGeom>
        <a:solidFill>
          <a:schemeClr val="lt1"/>
        </a:solidFill>
        <a:ln w="55000" cap="flat" cmpd="thickThin"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1E00D6"/>
              </a:solidFill>
              <a:latin typeface="Calibri" pitchFamily="34" charset="0"/>
              <a:cs typeface="Calibri" pitchFamily="34" charset="0"/>
            </a:rPr>
            <a:t>Biliverdin</a:t>
          </a:r>
          <a:r>
            <a:rPr lang="en-US" sz="2000" kern="1200" dirty="0">
              <a:solidFill>
                <a:srgbClr val="1E00D6"/>
              </a:solidFill>
              <a:latin typeface="Calibri" pitchFamily="34" charset="0"/>
              <a:cs typeface="Calibri" pitchFamily="34" charset="0"/>
            </a:rPr>
            <a:t> (green) </a:t>
          </a:r>
          <a:endParaRPr lang="en-US" sz="2000" kern="1200" dirty="0"/>
        </a:p>
      </dsp:txBody>
      <dsp:txXfrm>
        <a:off x="65118" y="1046923"/>
        <a:ext cx="2087227" cy="1182638"/>
      </dsp:txXfrm>
    </dsp:sp>
    <dsp:sp modelId="{9733F4A1-9708-41E2-819C-C626D0A65072}">
      <dsp:nvSpPr>
        <dsp:cNvPr id="0" name=""/>
        <dsp:cNvSpPr/>
      </dsp:nvSpPr>
      <dsp:spPr>
        <a:xfrm>
          <a:off x="2375977" y="982945"/>
          <a:ext cx="2215183" cy="1310594"/>
        </a:xfrm>
        <a:prstGeom prst="roundRect">
          <a:avLst/>
        </a:prstGeom>
        <a:solidFill>
          <a:schemeClr val="lt1"/>
        </a:solidFill>
        <a:ln w="55000" cap="flat" cmpd="thickThin"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1E00D6"/>
              </a:solidFill>
              <a:latin typeface="Calibri" pitchFamily="34" charset="0"/>
              <a:cs typeface="Calibri" pitchFamily="34" charset="0"/>
            </a:rPr>
            <a:t>bilirubin</a:t>
          </a:r>
          <a:r>
            <a:rPr lang="en-US" sz="2000" kern="1200" dirty="0">
              <a:solidFill>
                <a:srgbClr val="1E00D6"/>
              </a:solidFill>
              <a:latin typeface="Calibri" pitchFamily="34" charset="0"/>
              <a:cs typeface="Calibri" pitchFamily="34" charset="0"/>
            </a:rPr>
            <a:t> (yellow)</a:t>
          </a:r>
        </a:p>
        <a:p>
          <a:pPr marL="0" lvl="0" indent="0" algn="ctr" defTabSz="889000">
            <a:lnSpc>
              <a:spcPct val="90000"/>
            </a:lnSpc>
            <a:spcBef>
              <a:spcPct val="0"/>
            </a:spcBef>
            <a:spcAft>
              <a:spcPct val="35000"/>
            </a:spcAft>
            <a:buNone/>
          </a:pPr>
          <a:r>
            <a:rPr lang="en-US" sz="2000" kern="1200" dirty="0">
              <a:solidFill>
                <a:srgbClr val="1E00D6"/>
              </a:solidFill>
              <a:latin typeface="Calibri" pitchFamily="34" charset="0"/>
              <a:cs typeface="Calibri" pitchFamily="34" charset="0"/>
            </a:rPr>
            <a:t>secreted by </a:t>
          </a:r>
          <a:r>
            <a:rPr lang="en-US" sz="2000" u="sng" kern="1200" dirty="0">
              <a:solidFill>
                <a:srgbClr val="1E00D6"/>
              </a:solidFill>
              <a:latin typeface="Calibri" pitchFamily="34" charset="0"/>
              <a:cs typeface="Calibri" pitchFamily="34" charset="0"/>
            </a:rPr>
            <a:t>liver</a:t>
          </a:r>
          <a:r>
            <a:rPr lang="en-US" sz="2000" kern="1200" dirty="0">
              <a:solidFill>
                <a:srgbClr val="1E00D6"/>
              </a:solidFill>
              <a:latin typeface="Calibri" pitchFamily="34" charset="0"/>
              <a:cs typeface="Calibri" pitchFamily="34" charset="0"/>
            </a:rPr>
            <a:t> into bile </a:t>
          </a:r>
          <a:endParaRPr lang="en-US" sz="2000" kern="1200" dirty="0"/>
        </a:p>
      </dsp:txBody>
      <dsp:txXfrm>
        <a:off x="2439955" y="1046923"/>
        <a:ext cx="2087227" cy="1182638"/>
      </dsp:txXfrm>
    </dsp:sp>
    <dsp:sp modelId="{69CC3D96-2187-4423-8299-36C2B8601C09}">
      <dsp:nvSpPr>
        <dsp:cNvPr id="0" name=""/>
        <dsp:cNvSpPr/>
      </dsp:nvSpPr>
      <dsp:spPr>
        <a:xfrm>
          <a:off x="4750813" y="982945"/>
          <a:ext cx="2215183" cy="1310594"/>
        </a:xfrm>
        <a:prstGeom prst="roundRect">
          <a:avLst/>
        </a:prstGeom>
        <a:solidFill>
          <a:schemeClr val="lt1"/>
        </a:solidFill>
        <a:ln w="55000" cap="flat" cmpd="thickThin"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1E00D6"/>
              </a:solidFill>
              <a:latin typeface="Calibri" pitchFamily="34" charset="0"/>
              <a:cs typeface="Calibri" pitchFamily="34" charset="0"/>
            </a:rPr>
            <a:t>Urobilinogen</a:t>
          </a:r>
          <a:endParaRPr lang="en-US" sz="2000" b="1" kern="1200" dirty="0"/>
        </a:p>
      </dsp:txBody>
      <dsp:txXfrm>
        <a:off x="4814791" y="1046923"/>
        <a:ext cx="2087227" cy="1182638"/>
      </dsp:txXfrm>
    </dsp:sp>
    <dsp:sp modelId="{061DF4B5-07C3-4D83-9DEB-74D8FE0084FA}">
      <dsp:nvSpPr>
        <dsp:cNvPr id="0" name=""/>
        <dsp:cNvSpPr/>
      </dsp:nvSpPr>
      <dsp:spPr>
        <a:xfrm>
          <a:off x="7125650" y="982945"/>
          <a:ext cx="2215183" cy="1310594"/>
        </a:xfrm>
        <a:prstGeom prst="roundRect">
          <a:avLst/>
        </a:prstGeom>
        <a:solidFill>
          <a:schemeClr val="lt1"/>
        </a:solidFill>
        <a:ln w="55000" cap="flat" cmpd="thickThin"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err="1">
              <a:solidFill>
                <a:srgbClr val="1E00D6"/>
              </a:solidFill>
              <a:latin typeface="Calibri" pitchFamily="34" charset="0"/>
              <a:cs typeface="Calibri" pitchFamily="34" charset="0"/>
            </a:rPr>
            <a:t>stercobilin</a:t>
          </a:r>
          <a:r>
            <a:rPr lang="en-US" sz="2000" kern="1200" dirty="0">
              <a:solidFill>
                <a:srgbClr val="1E00D6"/>
              </a:solidFill>
              <a:latin typeface="Calibri" pitchFamily="34" charset="0"/>
              <a:cs typeface="Calibri" pitchFamily="34" charset="0"/>
            </a:rPr>
            <a:t> (brown pigment in feces) </a:t>
          </a:r>
          <a:endParaRPr lang="en-US" sz="2000" kern="1200" dirty="0"/>
        </a:p>
      </dsp:txBody>
      <dsp:txXfrm>
        <a:off x="7189628" y="1046923"/>
        <a:ext cx="2087227" cy="1182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BD89D-16C1-4915-8E27-7CD4664D19B8}">
      <dsp:nvSpPr>
        <dsp:cNvPr id="0" name=""/>
        <dsp:cNvSpPr/>
      </dsp:nvSpPr>
      <dsp:spPr>
        <a:xfrm>
          <a:off x="8076582" y="2251410"/>
          <a:ext cx="278713" cy="3493205"/>
        </a:xfrm>
        <a:custGeom>
          <a:avLst/>
          <a:gdLst/>
          <a:ahLst/>
          <a:cxnLst/>
          <a:rect l="0" t="0" r="0" b="0"/>
          <a:pathLst>
            <a:path>
              <a:moveTo>
                <a:pt x="0" y="0"/>
              </a:moveTo>
              <a:lnTo>
                <a:pt x="0" y="3493205"/>
              </a:lnTo>
              <a:lnTo>
                <a:pt x="278713" y="3493205"/>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739F7C08-0936-4EB2-9402-382DFF5E46C5}">
      <dsp:nvSpPr>
        <dsp:cNvPr id="0" name=""/>
        <dsp:cNvSpPr/>
      </dsp:nvSpPr>
      <dsp:spPr>
        <a:xfrm>
          <a:off x="8076582" y="2251410"/>
          <a:ext cx="278713" cy="2173963"/>
        </a:xfrm>
        <a:custGeom>
          <a:avLst/>
          <a:gdLst/>
          <a:ahLst/>
          <a:cxnLst/>
          <a:rect l="0" t="0" r="0" b="0"/>
          <a:pathLst>
            <a:path>
              <a:moveTo>
                <a:pt x="0" y="0"/>
              </a:moveTo>
              <a:lnTo>
                <a:pt x="0" y="2173963"/>
              </a:lnTo>
              <a:lnTo>
                <a:pt x="278713" y="2173963"/>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B8280639-93D2-4562-B183-55FAC36F1A5C}">
      <dsp:nvSpPr>
        <dsp:cNvPr id="0" name=""/>
        <dsp:cNvSpPr/>
      </dsp:nvSpPr>
      <dsp:spPr>
        <a:xfrm>
          <a:off x="8076582" y="2251410"/>
          <a:ext cx="278713" cy="854720"/>
        </a:xfrm>
        <a:custGeom>
          <a:avLst/>
          <a:gdLst/>
          <a:ahLst/>
          <a:cxnLst/>
          <a:rect l="0" t="0" r="0" b="0"/>
          <a:pathLst>
            <a:path>
              <a:moveTo>
                <a:pt x="0" y="0"/>
              </a:moveTo>
              <a:lnTo>
                <a:pt x="0" y="854720"/>
              </a:lnTo>
              <a:lnTo>
                <a:pt x="278713" y="854720"/>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4F4FA900-1FEB-48B7-952A-27C7FF54EB12}">
      <dsp:nvSpPr>
        <dsp:cNvPr id="0" name=""/>
        <dsp:cNvSpPr/>
      </dsp:nvSpPr>
      <dsp:spPr>
        <a:xfrm>
          <a:off x="5447387" y="932168"/>
          <a:ext cx="3372430" cy="390198"/>
        </a:xfrm>
        <a:custGeom>
          <a:avLst/>
          <a:gdLst/>
          <a:ahLst/>
          <a:cxnLst/>
          <a:rect l="0" t="0" r="0" b="0"/>
          <a:pathLst>
            <a:path>
              <a:moveTo>
                <a:pt x="0" y="0"/>
              </a:moveTo>
              <a:lnTo>
                <a:pt x="0" y="195099"/>
              </a:lnTo>
              <a:lnTo>
                <a:pt x="3372430" y="195099"/>
              </a:lnTo>
              <a:lnTo>
                <a:pt x="3372430" y="390198"/>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7519B209-9DDE-414C-8AC1-B91055E81D76}">
      <dsp:nvSpPr>
        <dsp:cNvPr id="0" name=""/>
        <dsp:cNvSpPr/>
      </dsp:nvSpPr>
      <dsp:spPr>
        <a:xfrm>
          <a:off x="5828296" y="2251410"/>
          <a:ext cx="278713" cy="2173963"/>
        </a:xfrm>
        <a:custGeom>
          <a:avLst/>
          <a:gdLst/>
          <a:ahLst/>
          <a:cxnLst/>
          <a:rect l="0" t="0" r="0" b="0"/>
          <a:pathLst>
            <a:path>
              <a:moveTo>
                <a:pt x="0" y="0"/>
              </a:moveTo>
              <a:lnTo>
                <a:pt x="0" y="2173963"/>
              </a:lnTo>
              <a:lnTo>
                <a:pt x="278713" y="2173963"/>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E9B28EDD-C215-4E49-98BA-407793D2E7D1}">
      <dsp:nvSpPr>
        <dsp:cNvPr id="0" name=""/>
        <dsp:cNvSpPr/>
      </dsp:nvSpPr>
      <dsp:spPr>
        <a:xfrm>
          <a:off x="5828296" y="2251410"/>
          <a:ext cx="278713" cy="854720"/>
        </a:xfrm>
        <a:custGeom>
          <a:avLst/>
          <a:gdLst/>
          <a:ahLst/>
          <a:cxnLst/>
          <a:rect l="0" t="0" r="0" b="0"/>
          <a:pathLst>
            <a:path>
              <a:moveTo>
                <a:pt x="0" y="0"/>
              </a:moveTo>
              <a:lnTo>
                <a:pt x="0" y="854720"/>
              </a:lnTo>
              <a:lnTo>
                <a:pt x="278713" y="854720"/>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1AD78D00-DD86-420B-B766-CE6C504D869E}">
      <dsp:nvSpPr>
        <dsp:cNvPr id="0" name=""/>
        <dsp:cNvSpPr/>
      </dsp:nvSpPr>
      <dsp:spPr>
        <a:xfrm>
          <a:off x="5447387" y="932168"/>
          <a:ext cx="1124143" cy="390198"/>
        </a:xfrm>
        <a:custGeom>
          <a:avLst/>
          <a:gdLst/>
          <a:ahLst/>
          <a:cxnLst/>
          <a:rect l="0" t="0" r="0" b="0"/>
          <a:pathLst>
            <a:path>
              <a:moveTo>
                <a:pt x="0" y="0"/>
              </a:moveTo>
              <a:lnTo>
                <a:pt x="0" y="195099"/>
              </a:lnTo>
              <a:lnTo>
                <a:pt x="1124143" y="195099"/>
              </a:lnTo>
              <a:lnTo>
                <a:pt x="1124143" y="390198"/>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8DE25639-5610-484A-8BC6-393AABCF988D}">
      <dsp:nvSpPr>
        <dsp:cNvPr id="0" name=""/>
        <dsp:cNvSpPr/>
      </dsp:nvSpPr>
      <dsp:spPr>
        <a:xfrm>
          <a:off x="3580009" y="2251410"/>
          <a:ext cx="278713" cy="3493205"/>
        </a:xfrm>
        <a:custGeom>
          <a:avLst/>
          <a:gdLst/>
          <a:ahLst/>
          <a:cxnLst/>
          <a:rect l="0" t="0" r="0" b="0"/>
          <a:pathLst>
            <a:path>
              <a:moveTo>
                <a:pt x="0" y="0"/>
              </a:moveTo>
              <a:lnTo>
                <a:pt x="0" y="3493205"/>
              </a:lnTo>
              <a:lnTo>
                <a:pt x="278713" y="3493205"/>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467B5BCB-1461-4803-8FC2-FE8F8A57DC75}">
      <dsp:nvSpPr>
        <dsp:cNvPr id="0" name=""/>
        <dsp:cNvSpPr/>
      </dsp:nvSpPr>
      <dsp:spPr>
        <a:xfrm>
          <a:off x="3580009" y="2251410"/>
          <a:ext cx="278713" cy="2173963"/>
        </a:xfrm>
        <a:custGeom>
          <a:avLst/>
          <a:gdLst/>
          <a:ahLst/>
          <a:cxnLst/>
          <a:rect l="0" t="0" r="0" b="0"/>
          <a:pathLst>
            <a:path>
              <a:moveTo>
                <a:pt x="0" y="0"/>
              </a:moveTo>
              <a:lnTo>
                <a:pt x="0" y="2173963"/>
              </a:lnTo>
              <a:lnTo>
                <a:pt x="278713" y="2173963"/>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FFA67BBA-D5E1-4C99-A85A-520632F1D722}">
      <dsp:nvSpPr>
        <dsp:cNvPr id="0" name=""/>
        <dsp:cNvSpPr/>
      </dsp:nvSpPr>
      <dsp:spPr>
        <a:xfrm>
          <a:off x="3580009" y="2251410"/>
          <a:ext cx="278713" cy="854720"/>
        </a:xfrm>
        <a:custGeom>
          <a:avLst/>
          <a:gdLst/>
          <a:ahLst/>
          <a:cxnLst/>
          <a:rect l="0" t="0" r="0" b="0"/>
          <a:pathLst>
            <a:path>
              <a:moveTo>
                <a:pt x="0" y="0"/>
              </a:moveTo>
              <a:lnTo>
                <a:pt x="0" y="854720"/>
              </a:lnTo>
              <a:lnTo>
                <a:pt x="278713" y="854720"/>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DCA6242C-1017-47CD-A04E-7DA12D4BE69B}">
      <dsp:nvSpPr>
        <dsp:cNvPr id="0" name=""/>
        <dsp:cNvSpPr/>
      </dsp:nvSpPr>
      <dsp:spPr>
        <a:xfrm>
          <a:off x="4323244" y="932168"/>
          <a:ext cx="1124143" cy="390198"/>
        </a:xfrm>
        <a:custGeom>
          <a:avLst/>
          <a:gdLst/>
          <a:ahLst/>
          <a:cxnLst/>
          <a:rect l="0" t="0" r="0" b="0"/>
          <a:pathLst>
            <a:path>
              <a:moveTo>
                <a:pt x="1124143" y="0"/>
              </a:moveTo>
              <a:lnTo>
                <a:pt x="1124143" y="195099"/>
              </a:lnTo>
              <a:lnTo>
                <a:pt x="0" y="195099"/>
              </a:lnTo>
              <a:lnTo>
                <a:pt x="0" y="390198"/>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64FCCA89-BAEB-462F-B69B-B8FABE0BB51B}">
      <dsp:nvSpPr>
        <dsp:cNvPr id="0" name=""/>
        <dsp:cNvSpPr/>
      </dsp:nvSpPr>
      <dsp:spPr>
        <a:xfrm>
          <a:off x="1331722" y="2251410"/>
          <a:ext cx="278713" cy="3493205"/>
        </a:xfrm>
        <a:custGeom>
          <a:avLst/>
          <a:gdLst/>
          <a:ahLst/>
          <a:cxnLst/>
          <a:rect l="0" t="0" r="0" b="0"/>
          <a:pathLst>
            <a:path>
              <a:moveTo>
                <a:pt x="0" y="0"/>
              </a:moveTo>
              <a:lnTo>
                <a:pt x="0" y="3493205"/>
              </a:lnTo>
              <a:lnTo>
                <a:pt x="278713" y="3493205"/>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3220CA86-A8C9-406F-A003-399649AC15E0}">
      <dsp:nvSpPr>
        <dsp:cNvPr id="0" name=""/>
        <dsp:cNvSpPr/>
      </dsp:nvSpPr>
      <dsp:spPr>
        <a:xfrm>
          <a:off x="1331722" y="2251410"/>
          <a:ext cx="278713" cy="2173963"/>
        </a:xfrm>
        <a:custGeom>
          <a:avLst/>
          <a:gdLst/>
          <a:ahLst/>
          <a:cxnLst/>
          <a:rect l="0" t="0" r="0" b="0"/>
          <a:pathLst>
            <a:path>
              <a:moveTo>
                <a:pt x="0" y="0"/>
              </a:moveTo>
              <a:lnTo>
                <a:pt x="0" y="2173963"/>
              </a:lnTo>
              <a:lnTo>
                <a:pt x="278713" y="2173963"/>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9A347798-D29E-4BDF-B619-A160F6329ADE}">
      <dsp:nvSpPr>
        <dsp:cNvPr id="0" name=""/>
        <dsp:cNvSpPr/>
      </dsp:nvSpPr>
      <dsp:spPr>
        <a:xfrm>
          <a:off x="1331722" y="2251410"/>
          <a:ext cx="278713" cy="854720"/>
        </a:xfrm>
        <a:custGeom>
          <a:avLst/>
          <a:gdLst/>
          <a:ahLst/>
          <a:cxnLst/>
          <a:rect l="0" t="0" r="0" b="0"/>
          <a:pathLst>
            <a:path>
              <a:moveTo>
                <a:pt x="0" y="0"/>
              </a:moveTo>
              <a:lnTo>
                <a:pt x="0" y="854720"/>
              </a:lnTo>
              <a:lnTo>
                <a:pt x="278713" y="854720"/>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3317C031-2BA1-4190-A2CF-2AE77E3A9D8B}">
      <dsp:nvSpPr>
        <dsp:cNvPr id="0" name=""/>
        <dsp:cNvSpPr/>
      </dsp:nvSpPr>
      <dsp:spPr>
        <a:xfrm>
          <a:off x="2074957" y="932168"/>
          <a:ext cx="3372430" cy="390198"/>
        </a:xfrm>
        <a:custGeom>
          <a:avLst/>
          <a:gdLst/>
          <a:ahLst/>
          <a:cxnLst/>
          <a:rect l="0" t="0" r="0" b="0"/>
          <a:pathLst>
            <a:path>
              <a:moveTo>
                <a:pt x="3372430" y="0"/>
              </a:moveTo>
              <a:lnTo>
                <a:pt x="3372430" y="195099"/>
              </a:lnTo>
              <a:lnTo>
                <a:pt x="0" y="195099"/>
              </a:lnTo>
              <a:lnTo>
                <a:pt x="0" y="390198"/>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5B575EF9-9EB2-4DFD-AD1E-15C0B9F6ABA6}">
      <dsp:nvSpPr>
        <dsp:cNvPr id="0" name=""/>
        <dsp:cNvSpPr/>
      </dsp:nvSpPr>
      <dsp:spPr>
        <a:xfrm>
          <a:off x="4518343" y="3124"/>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C0C0C0"/>
                </a:outerShdw>
              </a:effectLst>
              <a:latin typeface="Calibri" pitchFamily="34" charset="0"/>
              <a:cs typeface="Calibri" pitchFamily="34" charset="0"/>
            </a:rPr>
            <a:t>Functions of Blood</a:t>
          </a:r>
          <a:endParaRPr lang="en-US" sz="2400" b="1" kern="1200" dirty="0"/>
        </a:p>
      </dsp:txBody>
      <dsp:txXfrm>
        <a:off x="4518343" y="3124"/>
        <a:ext cx="1858088" cy="929044"/>
      </dsp:txXfrm>
    </dsp:sp>
    <dsp:sp modelId="{010FA6EC-101A-4995-A201-2CE623CD4C7F}">
      <dsp:nvSpPr>
        <dsp:cNvPr id="0" name=""/>
        <dsp:cNvSpPr/>
      </dsp:nvSpPr>
      <dsp:spPr>
        <a:xfrm>
          <a:off x="1145913" y="1322366"/>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FF0000"/>
              </a:solidFill>
              <a:latin typeface="Calibri" pitchFamily="34" charset="0"/>
              <a:cs typeface="Calibri" pitchFamily="34" charset="0"/>
            </a:rPr>
            <a:t>Blood transports:</a:t>
          </a:r>
          <a:endParaRPr lang="en-US" sz="1500" b="1" kern="1200" dirty="0"/>
        </a:p>
      </dsp:txBody>
      <dsp:txXfrm>
        <a:off x="1145913" y="1322366"/>
        <a:ext cx="1858088" cy="929044"/>
      </dsp:txXfrm>
    </dsp:sp>
    <dsp:sp modelId="{E4EC9F15-ACD7-4E9A-880E-B56B081DB5DB}">
      <dsp:nvSpPr>
        <dsp:cNvPr id="0" name=""/>
        <dsp:cNvSpPr/>
      </dsp:nvSpPr>
      <dsp:spPr>
        <a:xfrm>
          <a:off x="1610435" y="2641609"/>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 Oxygen from the lungs and nutrients from the digestive tract</a:t>
          </a:r>
          <a:endParaRPr lang="en-US" sz="1500" b="0" kern="1200" dirty="0"/>
        </a:p>
      </dsp:txBody>
      <dsp:txXfrm>
        <a:off x="1610435" y="2641609"/>
        <a:ext cx="1858088" cy="929044"/>
      </dsp:txXfrm>
    </dsp:sp>
    <dsp:sp modelId="{F3634E6D-2A91-4983-BAD0-F6D8CD966073}">
      <dsp:nvSpPr>
        <dsp:cNvPr id="0" name=""/>
        <dsp:cNvSpPr/>
      </dsp:nvSpPr>
      <dsp:spPr>
        <a:xfrm>
          <a:off x="1610435" y="3960852"/>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 Metabolic wastes from cells to the lungs and kidneys for elimination</a:t>
          </a:r>
          <a:endParaRPr lang="en-US" sz="1500" b="0" kern="1200" dirty="0"/>
        </a:p>
      </dsp:txBody>
      <dsp:txXfrm>
        <a:off x="1610435" y="3960852"/>
        <a:ext cx="1858088" cy="929044"/>
      </dsp:txXfrm>
    </dsp:sp>
    <dsp:sp modelId="{A5AB62A4-09E0-4586-BFD5-05C6105750B3}">
      <dsp:nvSpPr>
        <dsp:cNvPr id="0" name=""/>
        <dsp:cNvSpPr/>
      </dsp:nvSpPr>
      <dsp:spPr>
        <a:xfrm>
          <a:off x="1610435" y="5280094"/>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 Hormones from endocrine glands to target organs</a:t>
          </a:r>
          <a:endParaRPr lang="en-US" sz="1500" b="0" kern="1200" dirty="0"/>
        </a:p>
      </dsp:txBody>
      <dsp:txXfrm>
        <a:off x="1610435" y="5280094"/>
        <a:ext cx="1858088" cy="929044"/>
      </dsp:txXfrm>
    </dsp:sp>
    <dsp:sp modelId="{78C24CF2-43D1-4098-B4C6-C4B47ECB4BF2}">
      <dsp:nvSpPr>
        <dsp:cNvPr id="0" name=""/>
        <dsp:cNvSpPr/>
      </dsp:nvSpPr>
      <dsp:spPr>
        <a:xfrm>
          <a:off x="3394200" y="1322366"/>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FF0000"/>
              </a:solidFill>
              <a:latin typeface="Calibri" pitchFamily="34" charset="0"/>
              <a:cs typeface="Calibri" pitchFamily="34" charset="0"/>
            </a:rPr>
            <a:t>Blood maintains:</a:t>
          </a:r>
          <a:endParaRPr lang="en-US" sz="1500" b="1" kern="1200" dirty="0"/>
        </a:p>
      </dsp:txBody>
      <dsp:txXfrm>
        <a:off x="3394200" y="1322366"/>
        <a:ext cx="1858088" cy="929044"/>
      </dsp:txXfrm>
    </dsp:sp>
    <dsp:sp modelId="{9A28C576-F7B5-4E30-B2EF-D28160D290CC}">
      <dsp:nvSpPr>
        <dsp:cNvPr id="0" name=""/>
        <dsp:cNvSpPr/>
      </dsp:nvSpPr>
      <dsp:spPr>
        <a:xfrm>
          <a:off x="3858722" y="2641609"/>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Appropriate </a:t>
          </a:r>
          <a:r>
            <a:rPr lang="en-US" sz="1500" b="0" u="sng" kern="1200" dirty="0">
              <a:latin typeface="Calibri" pitchFamily="34" charset="0"/>
              <a:cs typeface="Calibri" pitchFamily="34" charset="0"/>
            </a:rPr>
            <a:t>body temperature </a:t>
          </a:r>
          <a:r>
            <a:rPr lang="en-US" sz="1500" b="0" kern="1200" dirty="0">
              <a:latin typeface="Calibri" pitchFamily="34" charset="0"/>
              <a:cs typeface="Calibri" pitchFamily="34" charset="0"/>
            </a:rPr>
            <a:t>by absorbing and distributing heat</a:t>
          </a:r>
          <a:endParaRPr lang="en-US" sz="1500" b="0" kern="1200" dirty="0"/>
        </a:p>
      </dsp:txBody>
      <dsp:txXfrm>
        <a:off x="3858722" y="2641609"/>
        <a:ext cx="1858088" cy="929044"/>
      </dsp:txXfrm>
    </dsp:sp>
    <dsp:sp modelId="{572D626D-A9E5-4CD6-8FFC-63AF2E1B5794}">
      <dsp:nvSpPr>
        <dsp:cNvPr id="0" name=""/>
        <dsp:cNvSpPr/>
      </dsp:nvSpPr>
      <dsp:spPr>
        <a:xfrm>
          <a:off x="3858722" y="3960852"/>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u="sng" kern="1200" dirty="0">
              <a:latin typeface="Calibri" pitchFamily="34" charset="0"/>
              <a:cs typeface="Calibri" pitchFamily="34" charset="0"/>
            </a:rPr>
            <a:t>Normal pH </a:t>
          </a:r>
          <a:r>
            <a:rPr lang="en-US" sz="1500" b="0" kern="1200" dirty="0">
              <a:latin typeface="Calibri" pitchFamily="34" charset="0"/>
              <a:cs typeface="Calibri" pitchFamily="34" charset="0"/>
            </a:rPr>
            <a:t>in body tissues using buffer systems</a:t>
          </a:r>
          <a:endParaRPr lang="en-US" sz="1500" b="0" kern="1200" dirty="0"/>
        </a:p>
      </dsp:txBody>
      <dsp:txXfrm>
        <a:off x="3858722" y="3960852"/>
        <a:ext cx="1858088" cy="929044"/>
      </dsp:txXfrm>
    </dsp:sp>
    <dsp:sp modelId="{37D9F421-BD76-4B0A-8D1E-FF2A69F3D07C}">
      <dsp:nvSpPr>
        <dsp:cNvPr id="0" name=""/>
        <dsp:cNvSpPr/>
      </dsp:nvSpPr>
      <dsp:spPr>
        <a:xfrm>
          <a:off x="3858722" y="5280094"/>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 adequate </a:t>
          </a:r>
          <a:r>
            <a:rPr lang="en-US" sz="1500" b="0" u="sng" kern="1200" dirty="0">
              <a:latin typeface="Calibri" pitchFamily="34" charset="0"/>
              <a:cs typeface="Calibri" pitchFamily="34" charset="0"/>
            </a:rPr>
            <a:t>fluid volume</a:t>
          </a:r>
          <a:r>
            <a:rPr lang="en-US" sz="1500" b="0" kern="1200" dirty="0">
              <a:latin typeface="Calibri" pitchFamily="34" charset="0"/>
              <a:cs typeface="Calibri" pitchFamily="34" charset="0"/>
            </a:rPr>
            <a:t> in the circulatory system</a:t>
          </a:r>
          <a:endParaRPr lang="en-US" sz="1500" b="0" kern="1200" dirty="0"/>
        </a:p>
      </dsp:txBody>
      <dsp:txXfrm>
        <a:off x="3858722" y="5280094"/>
        <a:ext cx="1858088" cy="929044"/>
      </dsp:txXfrm>
    </dsp:sp>
    <dsp:sp modelId="{9001D289-F70D-43F0-952E-7524DF102245}">
      <dsp:nvSpPr>
        <dsp:cNvPr id="0" name=""/>
        <dsp:cNvSpPr/>
      </dsp:nvSpPr>
      <dsp:spPr>
        <a:xfrm>
          <a:off x="5642487" y="1322366"/>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FF0000"/>
              </a:solidFill>
              <a:latin typeface="Calibri" pitchFamily="34" charset="0"/>
              <a:cs typeface="Calibri" pitchFamily="34" charset="0"/>
            </a:rPr>
            <a:t>Blood prevents blood loss by:</a:t>
          </a:r>
          <a:endParaRPr lang="en-US" sz="1500" b="1" kern="1200" dirty="0"/>
        </a:p>
      </dsp:txBody>
      <dsp:txXfrm>
        <a:off x="5642487" y="1322366"/>
        <a:ext cx="1858088" cy="929044"/>
      </dsp:txXfrm>
    </dsp:sp>
    <dsp:sp modelId="{14871266-5F09-42EE-93D8-150A42A6F28A}">
      <dsp:nvSpPr>
        <dsp:cNvPr id="0" name=""/>
        <dsp:cNvSpPr/>
      </dsp:nvSpPr>
      <dsp:spPr>
        <a:xfrm>
          <a:off x="6107009" y="2641609"/>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solidFill>
                <a:schemeClr val="accent1">
                  <a:lumMod val="75000"/>
                </a:schemeClr>
              </a:solidFill>
              <a:latin typeface="Calibri" pitchFamily="34" charset="0"/>
              <a:cs typeface="Calibri" pitchFamily="34" charset="0"/>
            </a:rPr>
            <a:t>Activating plasma proteins and platelets </a:t>
          </a:r>
          <a:endParaRPr lang="en-US" sz="1500" b="0" kern="1200" dirty="0"/>
        </a:p>
      </dsp:txBody>
      <dsp:txXfrm>
        <a:off x="6107009" y="2641609"/>
        <a:ext cx="1858088" cy="929044"/>
      </dsp:txXfrm>
    </dsp:sp>
    <dsp:sp modelId="{49C280ED-ABAC-439A-B623-0119377133CC}">
      <dsp:nvSpPr>
        <dsp:cNvPr id="0" name=""/>
        <dsp:cNvSpPr/>
      </dsp:nvSpPr>
      <dsp:spPr>
        <a:xfrm>
          <a:off x="6107009" y="3960852"/>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 Initiating clot formation when a vessel is broken</a:t>
          </a:r>
          <a:endParaRPr lang="en-US" sz="1500" b="0" kern="1200" dirty="0"/>
        </a:p>
      </dsp:txBody>
      <dsp:txXfrm>
        <a:off x="6107009" y="3960852"/>
        <a:ext cx="1858088" cy="929044"/>
      </dsp:txXfrm>
    </dsp:sp>
    <dsp:sp modelId="{ABA0955C-7297-4203-8619-EFC424054513}">
      <dsp:nvSpPr>
        <dsp:cNvPr id="0" name=""/>
        <dsp:cNvSpPr/>
      </dsp:nvSpPr>
      <dsp:spPr>
        <a:xfrm>
          <a:off x="7890774" y="1322366"/>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FF0000"/>
              </a:solidFill>
              <a:latin typeface="Calibri" pitchFamily="34" charset="0"/>
              <a:cs typeface="Calibri" pitchFamily="34" charset="0"/>
            </a:rPr>
            <a:t>Blood prevents infection by: </a:t>
          </a:r>
          <a:endParaRPr lang="en-US" sz="1500" b="1" kern="1200" dirty="0"/>
        </a:p>
      </dsp:txBody>
      <dsp:txXfrm>
        <a:off x="7890774" y="1322366"/>
        <a:ext cx="1858088" cy="929044"/>
      </dsp:txXfrm>
    </dsp:sp>
    <dsp:sp modelId="{C580F7E4-6647-4A2D-A788-3141F02F4128}">
      <dsp:nvSpPr>
        <dsp:cNvPr id="0" name=""/>
        <dsp:cNvSpPr/>
      </dsp:nvSpPr>
      <dsp:spPr>
        <a:xfrm>
          <a:off x="8355296" y="2641609"/>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Synthesizing and utilizing </a:t>
          </a:r>
          <a:r>
            <a:rPr lang="en-US" sz="1500" b="0" u="sng" kern="1200" dirty="0">
              <a:latin typeface="Calibri" pitchFamily="34" charset="0"/>
              <a:cs typeface="Calibri" pitchFamily="34" charset="0"/>
            </a:rPr>
            <a:t>antibodies</a:t>
          </a:r>
          <a:endParaRPr lang="en-US" sz="1500" b="0" u="sng" kern="1200" dirty="0"/>
        </a:p>
      </dsp:txBody>
      <dsp:txXfrm>
        <a:off x="8355296" y="2641609"/>
        <a:ext cx="1858088" cy="929044"/>
      </dsp:txXfrm>
    </dsp:sp>
    <dsp:sp modelId="{DDFECDE1-4DE6-4286-B2D0-9DDD2DCA4FC5}">
      <dsp:nvSpPr>
        <dsp:cNvPr id="0" name=""/>
        <dsp:cNvSpPr/>
      </dsp:nvSpPr>
      <dsp:spPr>
        <a:xfrm>
          <a:off x="8355296" y="3960852"/>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solidFill>
                <a:schemeClr val="accent1">
                  <a:lumMod val="75000"/>
                </a:schemeClr>
              </a:solidFill>
              <a:latin typeface="Calibri" pitchFamily="34" charset="0"/>
              <a:cs typeface="Calibri" pitchFamily="34" charset="0"/>
            </a:rPr>
            <a:t>  Activating complement </a:t>
          </a:r>
          <a:r>
            <a:rPr lang="en-US" sz="1500" b="0" u="sng" kern="1200" dirty="0">
              <a:solidFill>
                <a:schemeClr val="accent1">
                  <a:lumMod val="75000"/>
                </a:schemeClr>
              </a:solidFill>
              <a:latin typeface="Calibri" pitchFamily="34" charset="0"/>
              <a:cs typeface="Calibri" pitchFamily="34" charset="0"/>
            </a:rPr>
            <a:t>proteins</a:t>
          </a:r>
          <a:endParaRPr lang="en-US" sz="1500" b="0" u="sng" kern="1200" dirty="0"/>
        </a:p>
      </dsp:txBody>
      <dsp:txXfrm>
        <a:off x="8355296" y="3960852"/>
        <a:ext cx="1858088" cy="929044"/>
      </dsp:txXfrm>
    </dsp:sp>
    <dsp:sp modelId="{7293A983-5A1E-44A4-90C0-12A3B6DED8E9}">
      <dsp:nvSpPr>
        <dsp:cNvPr id="0" name=""/>
        <dsp:cNvSpPr/>
      </dsp:nvSpPr>
      <dsp:spPr>
        <a:xfrm>
          <a:off x="8355296" y="5280094"/>
          <a:ext cx="1858088" cy="929044"/>
        </a:xfrm>
        <a:prstGeom prst="rect">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b="0" kern="1200" dirty="0">
              <a:latin typeface="Calibri" pitchFamily="34" charset="0"/>
              <a:cs typeface="Calibri" pitchFamily="34" charset="0"/>
            </a:rPr>
            <a:t>Activating </a:t>
          </a:r>
          <a:r>
            <a:rPr lang="en-US" sz="1500" b="0" u="sng" kern="1200" dirty="0">
              <a:latin typeface="Calibri" pitchFamily="34" charset="0"/>
              <a:cs typeface="Calibri" pitchFamily="34" charset="0"/>
            </a:rPr>
            <a:t>WBCs</a:t>
          </a:r>
          <a:r>
            <a:rPr lang="en-US" sz="1500" b="0" kern="1200" dirty="0">
              <a:latin typeface="Calibri" pitchFamily="34" charset="0"/>
              <a:cs typeface="Calibri" pitchFamily="34" charset="0"/>
            </a:rPr>
            <a:t> to defend the body against foreign invaders </a:t>
          </a:r>
          <a:endParaRPr lang="en-US" sz="1500" b="0" kern="1200" dirty="0"/>
        </a:p>
      </dsp:txBody>
      <dsp:txXfrm>
        <a:off x="8355296" y="5280094"/>
        <a:ext cx="1858088" cy="9290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7B213-6175-4492-909F-205F4E0FDEF6}">
      <dsp:nvSpPr>
        <dsp:cNvPr id="0" name=""/>
        <dsp:cNvSpPr/>
      </dsp:nvSpPr>
      <dsp:spPr>
        <a:xfrm>
          <a:off x="2188" y="1495907"/>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WBC               (leucocytes)</a:t>
          </a:r>
        </a:p>
      </dsp:txBody>
      <dsp:txXfrm>
        <a:off x="14354" y="1508073"/>
        <a:ext cx="806432" cy="391050"/>
      </dsp:txXfrm>
    </dsp:sp>
    <dsp:sp modelId="{35E1FF35-8181-4B0A-A7AA-781E83DC6078}">
      <dsp:nvSpPr>
        <dsp:cNvPr id="0" name=""/>
        <dsp:cNvSpPr/>
      </dsp:nvSpPr>
      <dsp:spPr>
        <a:xfrm rot="17945813">
          <a:off x="657429" y="1393243"/>
          <a:ext cx="683351" cy="23598"/>
        </a:xfrm>
        <a:custGeom>
          <a:avLst/>
          <a:gdLst/>
          <a:ahLst/>
          <a:cxnLst/>
          <a:rect l="0" t="0" r="0" b="0"/>
          <a:pathLst>
            <a:path>
              <a:moveTo>
                <a:pt x="0" y="11799"/>
              </a:moveTo>
              <a:lnTo>
                <a:pt x="683351"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82021" y="1387958"/>
        <a:ext cx="34167" cy="34167"/>
      </dsp:txXfrm>
    </dsp:sp>
    <dsp:sp modelId="{EC22B434-9984-4BCE-B19A-AAA82F70C258}">
      <dsp:nvSpPr>
        <dsp:cNvPr id="0" name=""/>
        <dsp:cNvSpPr/>
      </dsp:nvSpPr>
      <dsp:spPr>
        <a:xfrm>
          <a:off x="1165258" y="898795"/>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Granular </a:t>
          </a:r>
        </a:p>
      </dsp:txBody>
      <dsp:txXfrm>
        <a:off x="1177424" y="910961"/>
        <a:ext cx="806432" cy="391050"/>
      </dsp:txXfrm>
    </dsp:sp>
    <dsp:sp modelId="{BA259EAF-8B5C-4ABC-A6CA-D56EDFCBE343}">
      <dsp:nvSpPr>
        <dsp:cNvPr id="0" name=""/>
        <dsp:cNvSpPr/>
      </dsp:nvSpPr>
      <dsp:spPr>
        <a:xfrm rot="18289469">
          <a:off x="1871222" y="855842"/>
          <a:ext cx="581905" cy="23598"/>
        </a:xfrm>
        <a:custGeom>
          <a:avLst/>
          <a:gdLst/>
          <a:ahLst/>
          <a:cxnLst/>
          <a:rect l="0" t="0" r="0" b="0"/>
          <a:pathLst>
            <a:path>
              <a:moveTo>
                <a:pt x="0" y="11799"/>
              </a:moveTo>
              <a:lnTo>
                <a:pt x="58190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7627" y="853094"/>
        <a:ext cx="29095" cy="29095"/>
      </dsp:txXfrm>
    </dsp:sp>
    <dsp:sp modelId="{7FBBA452-A4D6-4D45-8D43-E1C301858583}">
      <dsp:nvSpPr>
        <dsp:cNvPr id="0" name=""/>
        <dsp:cNvSpPr/>
      </dsp:nvSpPr>
      <dsp:spPr>
        <a:xfrm>
          <a:off x="2328328" y="421106"/>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t>Neutrophls</a:t>
          </a:r>
          <a:endParaRPr lang="en-US" sz="900" kern="1200" dirty="0"/>
        </a:p>
      </dsp:txBody>
      <dsp:txXfrm>
        <a:off x="2340494" y="433272"/>
        <a:ext cx="806432" cy="391050"/>
      </dsp:txXfrm>
    </dsp:sp>
    <dsp:sp modelId="{9ECBEC47-64B2-4AD3-BA45-76AE06B08D3F}">
      <dsp:nvSpPr>
        <dsp:cNvPr id="0" name=""/>
        <dsp:cNvSpPr/>
      </dsp:nvSpPr>
      <dsp:spPr>
        <a:xfrm>
          <a:off x="1996022" y="1094687"/>
          <a:ext cx="332305" cy="23598"/>
        </a:xfrm>
        <a:custGeom>
          <a:avLst/>
          <a:gdLst/>
          <a:ahLst/>
          <a:cxnLst/>
          <a:rect l="0" t="0" r="0" b="0"/>
          <a:pathLst>
            <a:path>
              <a:moveTo>
                <a:pt x="0" y="11799"/>
              </a:moveTo>
              <a:lnTo>
                <a:pt x="33230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3867" y="1098178"/>
        <a:ext cx="16615" cy="16615"/>
      </dsp:txXfrm>
    </dsp:sp>
    <dsp:sp modelId="{76B37A00-4C18-47C8-94F6-47C6169CF0E4}">
      <dsp:nvSpPr>
        <dsp:cNvPr id="0" name=""/>
        <dsp:cNvSpPr/>
      </dsp:nvSpPr>
      <dsp:spPr>
        <a:xfrm>
          <a:off x="2328328" y="898795"/>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t>Eosinophils</a:t>
          </a:r>
          <a:endParaRPr lang="en-US" sz="900" kern="1200" dirty="0"/>
        </a:p>
      </dsp:txBody>
      <dsp:txXfrm>
        <a:off x="2340494" y="910961"/>
        <a:ext cx="806432" cy="391050"/>
      </dsp:txXfrm>
    </dsp:sp>
    <dsp:sp modelId="{7B1C03DC-FE44-42D6-B68E-B8C2BA5B615C}">
      <dsp:nvSpPr>
        <dsp:cNvPr id="0" name=""/>
        <dsp:cNvSpPr/>
      </dsp:nvSpPr>
      <dsp:spPr>
        <a:xfrm rot="3310531">
          <a:off x="1871222" y="1333531"/>
          <a:ext cx="581905" cy="23598"/>
        </a:xfrm>
        <a:custGeom>
          <a:avLst/>
          <a:gdLst/>
          <a:ahLst/>
          <a:cxnLst/>
          <a:rect l="0" t="0" r="0" b="0"/>
          <a:pathLst>
            <a:path>
              <a:moveTo>
                <a:pt x="0" y="11799"/>
              </a:moveTo>
              <a:lnTo>
                <a:pt x="58190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7627" y="1330783"/>
        <a:ext cx="29095" cy="29095"/>
      </dsp:txXfrm>
    </dsp:sp>
    <dsp:sp modelId="{1C35C9FC-B88C-4B5B-9ABF-1069C4D78F0B}">
      <dsp:nvSpPr>
        <dsp:cNvPr id="0" name=""/>
        <dsp:cNvSpPr/>
      </dsp:nvSpPr>
      <dsp:spPr>
        <a:xfrm>
          <a:off x="2328328" y="1376484"/>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basophils</a:t>
          </a:r>
        </a:p>
      </dsp:txBody>
      <dsp:txXfrm>
        <a:off x="2340494" y="1388650"/>
        <a:ext cx="806432" cy="391050"/>
      </dsp:txXfrm>
    </dsp:sp>
    <dsp:sp modelId="{ABC3C606-73FD-415D-AEF0-811B030B4354}">
      <dsp:nvSpPr>
        <dsp:cNvPr id="0" name=""/>
        <dsp:cNvSpPr/>
      </dsp:nvSpPr>
      <dsp:spPr>
        <a:xfrm rot="3654187">
          <a:off x="657429" y="1990354"/>
          <a:ext cx="683351" cy="23598"/>
        </a:xfrm>
        <a:custGeom>
          <a:avLst/>
          <a:gdLst/>
          <a:ahLst/>
          <a:cxnLst/>
          <a:rect l="0" t="0" r="0" b="0"/>
          <a:pathLst>
            <a:path>
              <a:moveTo>
                <a:pt x="0" y="11799"/>
              </a:moveTo>
              <a:lnTo>
                <a:pt x="683351"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82021" y="1985070"/>
        <a:ext cx="34167" cy="34167"/>
      </dsp:txXfrm>
    </dsp:sp>
    <dsp:sp modelId="{D5357CFC-C21C-425B-A408-B29334E13914}">
      <dsp:nvSpPr>
        <dsp:cNvPr id="0" name=""/>
        <dsp:cNvSpPr/>
      </dsp:nvSpPr>
      <dsp:spPr>
        <a:xfrm>
          <a:off x="1165258" y="2093019"/>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err="1"/>
            <a:t>Agranular</a:t>
          </a:r>
          <a:endParaRPr lang="en-US" sz="900" kern="1200" dirty="0"/>
        </a:p>
      </dsp:txBody>
      <dsp:txXfrm>
        <a:off x="1177424" y="2105185"/>
        <a:ext cx="806432" cy="391050"/>
      </dsp:txXfrm>
    </dsp:sp>
    <dsp:sp modelId="{CBC8104E-27E5-4D0A-8F33-7835A2915D06}">
      <dsp:nvSpPr>
        <dsp:cNvPr id="0" name=""/>
        <dsp:cNvSpPr/>
      </dsp:nvSpPr>
      <dsp:spPr>
        <a:xfrm>
          <a:off x="1996022" y="2288910"/>
          <a:ext cx="332305" cy="23598"/>
        </a:xfrm>
        <a:custGeom>
          <a:avLst/>
          <a:gdLst/>
          <a:ahLst/>
          <a:cxnLst/>
          <a:rect l="0" t="0" r="0" b="0"/>
          <a:pathLst>
            <a:path>
              <a:moveTo>
                <a:pt x="0" y="11799"/>
              </a:moveTo>
              <a:lnTo>
                <a:pt x="33230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3867" y="2292402"/>
        <a:ext cx="16615" cy="16615"/>
      </dsp:txXfrm>
    </dsp:sp>
    <dsp:sp modelId="{BC61D250-9601-48C0-9B3D-4194EF62EEB8}">
      <dsp:nvSpPr>
        <dsp:cNvPr id="0" name=""/>
        <dsp:cNvSpPr/>
      </dsp:nvSpPr>
      <dsp:spPr>
        <a:xfrm>
          <a:off x="2328328" y="2093019"/>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Lymphocytes</a:t>
          </a:r>
        </a:p>
      </dsp:txBody>
      <dsp:txXfrm>
        <a:off x="2340494" y="2105185"/>
        <a:ext cx="806432" cy="391050"/>
      </dsp:txXfrm>
    </dsp:sp>
    <dsp:sp modelId="{B5BE2CEC-7E77-44A3-8EE5-59C67906C9F8}">
      <dsp:nvSpPr>
        <dsp:cNvPr id="0" name=""/>
        <dsp:cNvSpPr/>
      </dsp:nvSpPr>
      <dsp:spPr>
        <a:xfrm rot="19457599">
          <a:off x="3120627" y="2169488"/>
          <a:ext cx="409235" cy="23598"/>
        </a:xfrm>
        <a:custGeom>
          <a:avLst/>
          <a:gdLst/>
          <a:ahLst/>
          <a:cxnLst/>
          <a:rect l="0" t="0" r="0" b="0"/>
          <a:pathLst>
            <a:path>
              <a:moveTo>
                <a:pt x="0" y="11799"/>
              </a:moveTo>
              <a:lnTo>
                <a:pt x="40923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5014" y="2171056"/>
        <a:ext cx="20461" cy="20461"/>
      </dsp:txXfrm>
    </dsp:sp>
    <dsp:sp modelId="{D67B9DD8-020B-47A2-A50F-A13521E2AABF}">
      <dsp:nvSpPr>
        <dsp:cNvPr id="0" name=""/>
        <dsp:cNvSpPr/>
      </dsp:nvSpPr>
      <dsp:spPr>
        <a:xfrm>
          <a:off x="3491398" y="1854174"/>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T cells</a:t>
          </a:r>
        </a:p>
      </dsp:txBody>
      <dsp:txXfrm>
        <a:off x="3503564" y="1866340"/>
        <a:ext cx="806432" cy="391050"/>
      </dsp:txXfrm>
    </dsp:sp>
    <dsp:sp modelId="{DC2C7C44-8547-4A0D-9CAC-AC73D57A6F93}">
      <dsp:nvSpPr>
        <dsp:cNvPr id="0" name=""/>
        <dsp:cNvSpPr/>
      </dsp:nvSpPr>
      <dsp:spPr>
        <a:xfrm rot="2142401">
          <a:off x="3120627" y="2408333"/>
          <a:ext cx="409235" cy="23598"/>
        </a:xfrm>
        <a:custGeom>
          <a:avLst/>
          <a:gdLst/>
          <a:ahLst/>
          <a:cxnLst/>
          <a:rect l="0" t="0" r="0" b="0"/>
          <a:pathLst>
            <a:path>
              <a:moveTo>
                <a:pt x="0" y="11799"/>
              </a:moveTo>
              <a:lnTo>
                <a:pt x="409235" y="11799"/>
              </a:lnTo>
            </a:path>
          </a:pathLst>
        </a:custGeom>
        <a:no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15014" y="2409901"/>
        <a:ext cx="20461" cy="20461"/>
      </dsp:txXfrm>
    </dsp:sp>
    <dsp:sp modelId="{FDA9CC51-9495-48D4-9A71-FACC97BCD5A3}">
      <dsp:nvSpPr>
        <dsp:cNvPr id="0" name=""/>
        <dsp:cNvSpPr/>
      </dsp:nvSpPr>
      <dsp:spPr>
        <a:xfrm>
          <a:off x="3491398" y="2331863"/>
          <a:ext cx="830764" cy="415382"/>
        </a:xfrm>
        <a:prstGeom prst="roundRect">
          <a:avLst>
            <a:gd name="adj" fmla="val 10000"/>
          </a:avLst>
        </a:prstGeom>
        <a:solidFill>
          <a:schemeClr val="lt1"/>
        </a:solidFill>
        <a:ln w="55000" cap="flat" cmpd="thickThin"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B cells</a:t>
          </a:r>
        </a:p>
      </dsp:txBody>
      <dsp:txXfrm>
        <a:off x="3503564" y="2344029"/>
        <a:ext cx="806432" cy="391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80D6F-AD72-1E42-B67F-36872B20E185}">
      <dsp:nvSpPr>
        <dsp:cNvPr id="0" name=""/>
        <dsp:cNvSpPr/>
      </dsp:nvSpPr>
      <dsp:spPr>
        <a:xfrm>
          <a:off x="7849" y="2804064"/>
          <a:ext cx="1054607" cy="512550"/>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en-US" sz="1200" b="1" kern="1200" dirty="0">
              <a:latin typeface="Calibri" panose="020F0502020204030204" pitchFamily="34" charset="0"/>
            </a:rPr>
            <a:t>Blood Cells Formation</a:t>
          </a:r>
          <a:endParaRPr lang="en-US" sz="1200" kern="1200" dirty="0"/>
        </a:p>
      </dsp:txBody>
      <dsp:txXfrm>
        <a:off x="22861" y="2819076"/>
        <a:ext cx="1024583" cy="482526"/>
      </dsp:txXfrm>
    </dsp:sp>
    <dsp:sp modelId="{C9B5C68E-394C-A44B-9803-B54B1B0FA660}">
      <dsp:nvSpPr>
        <dsp:cNvPr id="0" name=""/>
        <dsp:cNvSpPr/>
      </dsp:nvSpPr>
      <dsp:spPr>
        <a:xfrm rot="18289469">
          <a:off x="784374" y="2514530"/>
          <a:ext cx="1296617" cy="27219"/>
        </a:xfrm>
        <a:custGeom>
          <a:avLst/>
          <a:gdLst/>
          <a:ahLst/>
          <a:cxnLst/>
          <a:rect l="0" t="0" r="0" b="0"/>
          <a:pathLst>
            <a:path>
              <a:moveTo>
                <a:pt x="0" y="13609"/>
              </a:moveTo>
              <a:lnTo>
                <a:pt x="1296617" y="1360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0268" y="2495724"/>
        <a:ext cx="64830" cy="64830"/>
      </dsp:txXfrm>
    </dsp:sp>
    <dsp:sp modelId="{E1F73548-7063-1548-97AE-ADB184F5DA89}">
      <dsp:nvSpPr>
        <dsp:cNvPr id="0" name=""/>
        <dsp:cNvSpPr/>
      </dsp:nvSpPr>
      <dsp:spPr>
        <a:xfrm>
          <a:off x="1802909" y="1533157"/>
          <a:ext cx="1851130" cy="925565"/>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rPr>
            <a:t>Erythropoiesis: Formation of RBC (erythrocytes)</a:t>
          </a:r>
          <a:endParaRPr lang="en-US" sz="1600" kern="1200" dirty="0"/>
        </a:p>
      </dsp:txBody>
      <dsp:txXfrm>
        <a:off x="1830018" y="1560266"/>
        <a:ext cx="1796912" cy="871347"/>
      </dsp:txXfrm>
    </dsp:sp>
    <dsp:sp modelId="{E961EB88-9B6F-46CB-A93C-C50523ED1097}">
      <dsp:nvSpPr>
        <dsp:cNvPr id="0" name=""/>
        <dsp:cNvSpPr/>
      </dsp:nvSpPr>
      <dsp:spPr>
        <a:xfrm>
          <a:off x="1062457" y="3046730"/>
          <a:ext cx="740452" cy="27219"/>
        </a:xfrm>
        <a:custGeom>
          <a:avLst/>
          <a:gdLst/>
          <a:ahLst/>
          <a:cxnLst/>
          <a:rect l="0" t="0" r="0" b="0"/>
          <a:pathLst>
            <a:path>
              <a:moveTo>
                <a:pt x="0" y="13609"/>
              </a:moveTo>
              <a:lnTo>
                <a:pt x="740452" y="1360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4172" y="3041828"/>
        <a:ext cx="37022" cy="37022"/>
      </dsp:txXfrm>
    </dsp:sp>
    <dsp:sp modelId="{040CD2EF-6EEA-40AF-A676-15FC95596465}">
      <dsp:nvSpPr>
        <dsp:cNvPr id="0" name=""/>
        <dsp:cNvSpPr/>
      </dsp:nvSpPr>
      <dsp:spPr>
        <a:xfrm>
          <a:off x="1802909" y="2597557"/>
          <a:ext cx="1851130" cy="925565"/>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Calibri" panose="020F0502020204030204" pitchFamily="34" charset="0"/>
            </a:rPr>
            <a:t>Leucopoiesis: Formation of WBC (leucocytes) </a:t>
          </a:r>
          <a:endParaRPr lang="en-US" sz="1600" kern="1200" dirty="0"/>
        </a:p>
      </dsp:txBody>
      <dsp:txXfrm>
        <a:off x="1830018" y="2624666"/>
        <a:ext cx="1796912" cy="871347"/>
      </dsp:txXfrm>
    </dsp:sp>
    <dsp:sp modelId="{EA587E05-100E-5547-A3E9-37B17E1E122C}">
      <dsp:nvSpPr>
        <dsp:cNvPr id="0" name=""/>
        <dsp:cNvSpPr/>
      </dsp:nvSpPr>
      <dsp:spPr>
        <a:xfrm rot="19235653">
          <a:off x="3545114" y="2742560"/>
          <a:ext cx="958303" cy="27219"/>
        </a:xfrm>
        <a:custGeom>
          <a:avLst/>
          <a:gdLst/>
          <a:ahLst/>
          <a:cxnLst/>
          <a:rect l="0" t="0" r="0" b="0"/>
          <a:pathLst>
            <a:path>
              <a:moveTo>
                <a:pt x="0" y="13609"/>
              </a:moveTo>
              <a:lnTo>
                <a:pt x="958303"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0308" y="2732212"/>
        <a:ext cx="47915" cy="47915"/>
      </dsp:txXfrm>
    </dsp:sp>
    <dsp:sp modelId="{879FBF83-E4E9-A144-98C3-A559D100B178}">
      <dsp:nvSpPr>
        <dsp:cNvPr id="0" name=""/>
        <dsp:cNvSpPr/>
      </dsp:nvSpPr>
      <dsp:spPr>
        <a:xfrm>
          <a:off x="4394492" y="1989217"/>
          <a:ext cx="2351084" cy="925565"/>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cs typeface="Calibri" pitchFamily="34" charset="0"/>
            </a:rPr>
            <a:t>granular leukocytes</a:t>
          </a:r>
          <a:endParaRPr lang="en-US" sz="1600" kern="1200" dirty="0"/>
        </a:p>
      </dsp:txBody>
      <dsp:txXfrm>
        <a:off x="4421601" y="2016326"/>
        <a:ext cx="2296866" cy="871347"/>
      </dsp:txXfrm>
    </dsp:sp>
    <dsp:sp modelId="{144AAD67-9907-4383-A802-E400FAEE2B52}">
      <dsp:nvSpPr>
        <dsp:cNvPr id="0" name=""/>
        <dsp:cNvSpPr/>
      </dsp:nvSpPr>
      <dsp:spPr>
        <a:xfrm rot="19590593">
          <a:off x="6671876" y="2193435"/>
          <a:ext cx="887852" cy="27219"/>
        </a:xfrm>
        <a:custGeom>
          <a:avLst/>
          <a:gdLst/>
          <a:ahLst/>
          <a:cxnLst/>
          <a:rect l="0" t="0" r="0" b="0"/>
          <a:pathLst>
            <a:path>
              <a:moveTo>
                <a:pt x="0" y="13609"/>
              </a:moveTo>
              <a:lnTo>
                <a:pt x="887852"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3606" y="2184848"/>
        <a:ext cx="44392" cy="44392"/>
      </dsp:txXfrm>
    </dsp:sp>
    <dsp:sp modelId="{18713C7C-9B56-4EAC-86DF-2381CE346EDF}">
      <dsp:nvSpPr>
        <dsp:cNvPr id="0" name=""/>
        <dsp:cNvSpPr/>
      </dsp:nvSpPr>
      <dsp:spPr>
        <a:xfrm>
          <a:off x="7486029" y="1786551"/>
          <a:ext cx="1254585" cy="351076"/>
        </a:xfrm>
        <a:prstGeom prst="roundRect">
          <a:avLst>
            <a:gd name="adj" fmla="val 10000"/>
          </a:avLst>
        </a:prstGeom>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cs typeface="Calibri" pitchFamily="34" charset="0"/>
            </a:rPr>
            <a:t>neutrophils</a:t>
          </a:r>
          <a:endParaRPr lang="en-US" sz="1600" kern="1200" dirty="0"/>
        </a:p>
      </dsp:txBody>
      <dsp:txXfrm>
        <a:off x="7496312" y="1796834"/>
        <a:ext cx="1234019" cy="330510"/>
      </dsp:txXfrm>
    </dsp:sp>
    <dsp:sp modelId="{71143689-A07D-4B49-B41C-1CC069F4B1C8}">
      <dsp:nvSpPr>
        <dsp:cNvPr id="0" name=""/>
        <dsp:cNvSpPr/>
      </dsp:nvSpPr>
      <dsp:spPr>
        <a:xfrm>
          <a:off x="6745576" y="2438390"/>
          <a:ext cx="740452" cy="27219"/>
        </a:xfrm>
        <a:custGeom>
          <a:avLst/>
          <a:gdLst/>
          <a:ahLst/>
          <a:cxnLst/>
          <a:rect l="0" t="0" r="0" b="0"/>
          <a:pathLst>
            <a:path>
              <a:moveTo>
                <a:pt x="0" y="13609"/>
              </a:moveTo>
              <a:lnTo>
                <a:pt x="740452"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7291" y="2433489"/>
        <a:ext cx="37022" cy="37022"/>
      </dsp:txXfrm>
    </dsp:sp>
    <dsp:sp modelId="{C1FE6BFD-A877-4B20-AD2C-34D9E133481B}">
      <dsp:nvSpPr>
        <dsp:cNvPr id="0" name=""/>
        <dsp:cNvSpPr/>
      </dsp:nvSpPr>
      <dsp:spPr>
        <a:xfrm>
          <a:off x="7486029" y="2276462"/>
          <a:ext cx="1254585" cy="351076"/>
        </a:xfrm>
        <a:prstGeom prst="roundRect">
          <a:avLst>
            <a:gd name="adj" fmla="val 10000"/>
          </a:avLst>
        </a:prstGeom>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Calibri" pitchFamily="34" charset="0"/>
              <a:cs typeface="Calibri" pitchFamily="34" charset="0"/>
            </a:rPr>
            <a:t>eosinophils</a:t>
          </a:r>
          <a:endParaRPr lang="en-US" sz="1600" kern="1200" dirty="0"/>
        </a:p>
      </dsp:txBody>
      <dsp:txXfrm>
        <a:off x="7496312" y="2286745"/>
        <a:ext cx="1234019" cy="330510"/>
      </dsp:txXfrm>
    </dsp:sp>
    <dsp:sp modelId="{E7221922-1A8A-4956-8DFF-8A4F315098DF}">
      <dsp:nvSpPr>
        <dsp:cNvPr id="0" name=""/>
        <dsp:cNvSpPr/>
      </dsp:nvSpPr>
      <dsp:spPr>
        <a:xfrm rot="2009407">
          <a:off x="6671876" y="2683346"/>
          <a:ext cx="887852" cy="27219"/>
        </a:xfrm>
        <a:custGeom>
          <a:avLst/>
          <a:gdLst/>
          <a:ahLst/>
          <a:cxnLst/>
          <a:rect l="0" t="0" r="0" b="0"/>
          <a:pathLst>
            <a:path>
              <a:moveTo>
                <a:pt x="0" y="13609"/>
              </a:moveTo>
              <a:lnTo>
                <a:pt x="887852"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93606" y="2674759"/>
        <a:ext cx="44392" cy="44392"/>
      </dsp:txXfrm>
    </dsp:sp>
    <dsp:sp modelId="{F5293C33-F35F-44B4-B084-DC2F42FB0AC9}">
      <dsp:nvSpPr>
        <dsp:cNvPr id="0" name=""/>
        <dsp:cNvSpPr/>
      </dsp:nvSpPr>
      <dsp:spPr>
        <a:xfrm>
          <a:off x="7486029" y="2766373"/>
          <a:ext cx="1254585" cy="351076"/>
        </a:xfrm>
        <a:prstGeom prst="roundRect">
          <a:avLst>
            <a:gd name="adj" fmla="val 10000"/>
          </a:avLst>
        </a:prstGeom>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cs typeface="Calibri" pitchFamily="34" charset="0"/>
            </a:rPr>
            <a:t>basophils</a:t>
          </a:r>
          <a:endParaRPr lang="en-US" sz="1600" kern="1200" dirty="0"/>
        </a:p>
      </dsp:txBody>
      <dsp:txXfrm>
        <a:off x="7496312" y="2776656"/>
        <a:ext cx="1234019" cy="330510"/>
      </dsp:txXfrm>
    </dsp:sp>
    <dsp:sp modelId="{AF2C2FFD-78E7-034D-839B-64DDF0068B59}">
      <dsp:nvSpPr>
        <dsp:cNvPr id="0" name=""/>
        <dsp:cNvSpPr/>
      </dsp:nvSpPr>
      <dsp:spPr>
        <a:xfrm rot="2364347">
          <a:off x="3545114" y="3350899"/>
          <a:ext cx="958303" cy="27219"/>
        </a:xfrm>
        <a:custGeom>
          <a:avLst/>
          <a:gdLst/>
          <a:ahLst/>
          <a:cxnLst/>
          <a:rect l="0" t="0" r="0" b="0"/>
          <a:pathLst>
            <a:path>
              <a:moveTo>
                <a:pt x="0" y="13609"/>
              </a:moveTo>
              <a:lnTo>
                <a:pt x="958303"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0308" y="3340552"/>
        <a:ext cx="47915" cy="47915"/>
      </dsp:txXfrm>
    </dsp:sp>
    <dsp:sp modelId="{DD60D29A-A4F3-EC4A-B91B-4F053956F751}">
      <dsp:nvSpPr>
        <dsp:cNvPr id="0" name=""/>
        <dsp:cNvSpPr/>
      </dsp:nvSpPr>
      <dsp:spPr>
        <a:xfrm>
          <a:off x="4394492" y="3205896"/>
          <a:ext cx="2337293" cy="925565"/>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cs typeface="Calibri" pitchFamily="34" charset="0"/>
            </a:rPr>
            <a:t>A granular leukocytes</a:t>
          </a:r>
          <a:endParaRPr lang="en-US" sz="1600" kern="1200" dirty="0"/>
        </a:p>
      </dsp:txBody>
      <dsp:txXfrm>
        <a:off x="4421601" y="3233005"/>
        <a:ext cx="2283075" cy="871347"/>
      </dsp:txXfrm>
    </dsp:sp>
    <dsp:sp modelId="{28E74363-03DD-458F-817B-DE00E65227FC}">
      <dsp:nvSpPr>
        <dsp:cNvPr id="0" name=""/>
        <dsp:cNvSpPr/>
      </dsp:nvSpPr>
      <dsp:spPr>
        <a:xfrm rot="20535690">
          <a:off x="6713305" y="3536641"/>
          <a:ext cx="777412" cy="27219"/>
        </a:xfrm>
        <a:custGeom>
          <a:avLst/>
          <a:gdLst/>
          <a:ahLst/>
          <a:cxnLst/>
          <a:rect l="0" t="0" r="0" b="0"/>
          <a:pathLst>
            <a:path>
              <a:moveTo>
                <a:pt x="0" y="13609"/>
              </a:moveTo>
              <a:lnTo>
                <a:pt x="777412"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2576" y="3530815"/>
        <a:ext cx="38870" cy="38870"/>
      </dsp:txXfrm>
    </dsp:sp>
    <dsp:sp modelId="{44A703EF-29C5-478B-84D3-D16D0C950840}">
      <dsp:nvSpPr>
        <dsp:cNvPr id="0" name=""/>
        <dsp:cNvSpPr/>
      </dsp:nvSpPr>
      <dsp:spPr>
        <a:xfrm>
          <a:off x="7472238" y="3256284"/>
          <a:ext cx="1254585" cy="351076"/>
        </a:xfrm>
        <a:prstGeom prst="roundRect">
          <a:avLst>
            <a:gd name="adj" fmla="val 10000"/>
          </a:avLst>
        </a:prstGeom>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itchFamily="34" charset="0"/>
              <a:cs typeface="Calibri" pitchFamily="34" charset="0"/>
            </a:rPr>
            <a:t>monocytes</a:t>
          </a:r>
          <a:endParaRPr lang="en-US" sz="1600" kern="1200" dirty="0"/>
        </a:p>
      </dsp:txBody>
      <dsp:txXfrm>
        <a:off x="7482521" y="3266567"/>
        <a:ext cx="1234019" cy="330510"/>
      </dsp:txXfrm>
    </dsp:sp>
    <dsp:sp modelId="{F2CAC22C-F35F-40BA-82D6-ABF8CE4DEDAF}">
      <dsp:nvSpPr>
        <dsp:cNvPr id="0" name=""/>
        <dsp:cNvSpPr/>
      </dsp:nvSpPr>
      <dsp:spPr>
        <a:xfrm rot="1098311">
          <a:off x="6712052" y="3777547"/>
          <a:ext cx="779918" cy="27219"/>
        </a:xfrm>
        <a:custGeom>
          <a:avLst/>
          <a:gdLst/>
          <a:ahLst/>
          <a:cxnLst/>
          <a:rect l="0" t="0" r="0" b="0"/>
          <a:pathLst>
            <a:path>
              <a:moveTo>
                <a:pt x="0" y="13609"/>
              </a:moveTo>
              <a:lnTo>
                <a:pt x="779918" y="1360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2513" y="3771659"/>
        <a:ext cx="38995" cy="38995"/>
      </dsp:txXfrm>
    </dsp:sp>
    <dsp:sp modelId="{6352D7A4-6895-448C-8452-81F89E4DC2EF}">
      <dsp:nvSpPr>
        <dsp:cNvPr id="0" name=""/>
        <dsp:cNvSpPr/>
      </dsp:nvSpPr>
      <dsp:spPr>
        <a:xfrm>
          <a:off x="7472238" y="3746195"/>
          <a:ext cx="1242571" cy="334878"/>
        </a:xfrm>
        <a:prstGeom prst="roundRect">
          <a:avLst>
            <a:gd name="adj" fmla="val 10000"/>
          </a:avLst>
        </a:prstGeom>
        <a:gradFill flip="none" rotWithShape="1">
          <a:gsLst>
            <a:gs pos="96000">
              <a:schemeClr val="accent4">
                <a:lumMod val="60000"/>
                <a:lumOff val="40000"/>
              </a:schemeClr>
            </a:gs>
            <a:gs pos="9000">
              <a:schemeClr val="accent1">
                <a:hueOff val="0"/>
                <a:satOff val="0"/>
                <a:lumOff val="0"/>
                <a:alphaOff val="0"/>
                <a:tint val="23000"/>
                <a:satMod val="300000"/>
              </a:schemeClr>
            </a:gs>
          </a:gsLst>
          <a:lin ang="2700000" scaled="1"/>
          <a:tileRect/>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Calibri" pitchFamily="34" charset="0"/>
              <a:cs typeface="Calibri" pitchFamily="34" charset="0"/>
            </a:rPr>
            <a:t>lymphocytes =        T cells, B cells</a:t>
          </a:r>
          <a:endParaRPr lang="en-US" sz="1200" kern="1200" dirty="0"/>
        </a:p>
      </dsp:txBody>
      <dsp:txXfrm>
        <a:off x="7482046" y="3756003"/>
        <a:ext cx="1222955" cy="315262"/>
      </dsp:txXfrm>
    </dsp:sp>
    <dsp:sp modelId="{12F3DD92-5FAE-FC4F-BACA-F87D49BF72E3}">
      <dsp:nvSpPr>
        <dsp:cNvPr id="0" name=""/>
        <dsp:cNvSpPr/>
      </dsp:nvSpPr>
      <dsp:spPr>
        <a:xfrm rot="3310531">
          <a:off x="784374" y="3578930"/>
          <a:ext cx="1296617" cy="27219"/>
        </a:xfrm>
        <a:custGeom>
          <a:avLst/>
          <a:gdLst/>
          <a:ahLst/>
          <a:cxnLst/>
          <a:rect l="0" t="0" r="0" b="0"/>
          <a:pathLst>
            <a:path>
              <a:moveTo>
                <a:pt x="0" y="13609"/>
              </a:moveTo>
              <a:lnTo>
                <a:pt x="1296617" y="13609"/>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0268" y="3560124"/>
        <a:ext cx="64830" cy="64830"/>
      </dsp:txXfrm>
    </dsp:sp>
    <dsp:sp modelId="{9AFF1542-D9D1-734C-B746-8E961024A86E}">
      <dsp:nvSpPr>
        <dsp:cNvPr id="0" name=""/>
        <dsp:cNvSpPr/>
      </dsp:nvSpPr>
      <dsp:spPr>
        <a:xfrm>
          <a:off x="1802909" y="3661957"/>
          <a:ext cx="1851130" cy="925565"/>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latin typeface="Calibri" panose="020F0502020204030204" pitchFamily="34" charset="0"/>
            </a:rPr>
            <a:t>Thrombopoiesis</a:t>
          </a:r>
          <a:r>
            <a:rPr lang="en-US" sz="1600" b="1" kern="1200" dirty="0">
              <a:latin typeface="Calibri" panose="020F0502020204030204" pitchFamily="34" charset="0"/>
            </a:rPr>
            <a:t>: Formation of platelets (thrombocytes)</a:t>
          </a:r>
          <a:endParaRPr lang="en-US" sz="1600" kern="1200" dirty="0"/>
        </a:p>
      </dsp:txBody>
      <dsp:txXfrm>
        <a:off x="1830018" y="3689066"/>
        <a:ext cx="1796912" cy="871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E6D5B-E624-45B3-A221-8949B2C53BA7}">
      <dsp:nvSpPr>
        <dsp:cNvPr id="0" name=""/>
        <dsp:cNvSpPr/>
      </dsp:nvSpPr>
      <dsp:spPr>
        <a:xfrm>
          <a:off x="0" y="452"/>
          <a:ext cx="6504384" cy="678600"/>
        </a:xfrm>
        <a:prstGeom prst="roundRect">
          <a:avLst/>
        </a:prstGeom>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pitchFamily="34" charset="0"/>
              <a:cs typeface="Calibri" pitchFamily="34" charset="0"/>
            </a:rPr>
            <a:t>Erythropoiesis</a:t>
          </a:r>
          <a:endParaRPr lang="en-US" sz="2400" kern="1200" dirty="0"/>
        </a:p>
      </dsp:txBody>
      <dsp:txXfrm>
        <a:off x="33127" y="33579"/>
        <a:ext cx="6438130" cy="612346"/>
      </dsp:txXfrm>
    </dsp:sp>
    <dsp:sp modelId="{D971985C-5BF9-436F-80D3-8DA37F1ADD76}">
      <dsp:nvSpPr>
        <dsp:cNvPr id="0" name=""/>
        <dsp:cNvSpPr/>
      </dsp:nvSpPr>
      <dsp:spPr>
        <a:xfrm>
          <a:off x="0" y="679052"/>
          <a:ext cx="6504384" cy="49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Calibri" pitchFamily="34" charset="0"/>
              <a:cs typeface="Calibri" pitchFamily="34" charset="0"/>
            </a:rPr>
            <a:t>Formation of erythrocytes (RBC)</a:t>
          </a:r>
          <a:endParaRPr lang="en-US" sz="2400" kern="1200" dirty="0"/>
        </a:p>
      </dsp:txBody>
      <dsp:txXfrm>
        <a:off x="0" y="679052"/>
        <a:ext cx="6504384" cy="495247"/>
      </dsp:txXfrm>
    </dsp:sp>
    <dsp:sp modelId="{B0115E34-729A-46A3-B700-B98CB2CE8876}">
      <dsp:nvSpPr>
        <dsp:cNvPr id="0" name=""/>
        <dsp:cNvSpPr/>
      </dsp:nvSpPr>
      <dsp:spPr>
        <a:xfrm>
          <a:off x="0" y="1174300"/>
          <a:ext cx="6504384" cy="678600"/>
        </a:xfrm>
        <a:prstGeom prst="roundRect">
          <a:avLst/>
        </a:prstGeom>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pitchFamily="34" charset="0"/>
              <a:cs typeface="Calibri" pitchFamily="34" charset="0"/>
            </a:rPr>
            <a:t>Leucopoiesis</a:t>
          </a:r>
          <a:endParaRPr lang="en-US" sz="2400" kern="1200" dirty="0"/>
        </a:p>
      </dsp:txBody>
      <dsp:txXfrm>
        <a:off x="33127" y="1207427"/>
        <a:ext cx="6438130" cy="612346"/>
      </dsp:txXfrm>
    </dsp:sp>
    <dsp:sp modelId="{6F5B297C-B161-4601-A023-047C81A9AADF}">
      <dsp:nvSpPr>
        <dsp:cNvPr id="0" name=""/>
        <dsp:cNvSpPr/>
      </dsp:nvSpPr>
      <dsp:spPr>
        <a:xfrm>
          <a:off x="0" y="1852900"/>
          <a:ext cx="6504384" cy="49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Calibri" pitchFamily="34" charset="0"/>
              <a:cs typeface="Calibri" pitchFamily="34" charset="0"/>
            </a:rPr>
            <a:t>Formation of leucocytes (WBC)</a:t>
          </a:r>
          <a:endParaRPr lang="en-US" sz="2400" kern="1200" dirty="0"/>
        </a:p>
      </dsp:txBody>
      <dsp:txXfrm>
        <a:off x="0" y="1852900"/>
        <a:ext cx="6504384" cy="495247"/>
      </dsp:txXfrm>
    </dsp:sp>
    <dsp:sp modelId="{3FE3516B-023A-471B-82FE-E1AF5883D795}">
      <dsp:nvSpPr>
        <dsp:cNvPr id="0" name=""/>
        <dsp:cNvSpPr/>
      </dsp:nvSpPr>
      <dsp:spPr>
        <a:xfrm>
          <a:off x="0" y="2348148"/>
          <a:ext cx="6504384" cy="678600"/>
        </a:xfrm>
        <a:prstGeom prst="roundRect">
          <a:avLst/>
        </a:prstGeom>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Calibri" pitchFamily="34" charset="0"/>
              <a:cs typeface="Calibri" pitchFamily="34" charset="0"/>
            </a:rPr>
            <a:t>Thrombopiesis</a:t>
          </a:r>
          <a:endParaRPr lang="en-US" sz="2400" b="1" kern="1200" dirty="0">
            <a:latin typeface="Calibri" pitchFamily="34" charset="0"/>
            <a:cs typeface="Calibri" pitchFamily="34" charset="0"/>
          </a:endParaRPr>
        </a:p>
      </dsp:txBody>
      <dsp:txXfrm>
        <a:off x="33127" y="2381275"/>
        <a:ext cx="6438130" cy="612346"/>
      </dsp:txXfrm>
    </dsp:sp>
    <dsp:sp modelId="{3200292B-7EA0-4369-BE82-E78E5C6309D6}">
      <dsp:nvSpPr>
        <dsp:cNvPr id="0" name=""/>
        <dsp:cNvSpPr/>
      </dsp:nvSpPr>
      <dsp:spPr>
        <a:xfrm>
          <a:off x="0" y="3026747"/>
          <a:ext cx="6504384" cy="49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Calibri" pitchFamily="34" charset="0"/>
              <a:cs typeface="Calibri" pitchFamily="34" charset="0"/>
            </a:rPr>
            <a:t>Formation of thrombocytes (platelets)</a:t>
          </a:r>
          <a:endParaRPr lang="en-US" sz="2400" kern="1200" dirty="0"/>
        </a:p>
      </dsp:txBody>
      <dsp:txXfrm>
        <a:off x="0" y="3026747"/>
        <a:ext cx="6504384" cy="495247"/>
      </dsp:txXfrm>
    </dsp:sp>
    <dsp:sp modelId="{619D8B56-3648-4E59-8E83-A0E1D68DBFEA}">
      <dsp:nvSpPr>
        <dsp:cNvPr id="0" name=""/>
        <dsp:cNvSpPr/>
      </dsp:nvSpPr>
      <dsp:spPr>
        <a:xfrm>
          <a:off x="0" y="3521995"/>
          <a:ext cx="6504384" cy="678600"/>
        </a:xfrm>
        <a:prstGeom prst="roundRect">
          <a:avLst/>
        </a:prstGeom>
        <a:gradFill flip="none" rotWithShape="1">
          <a:gsLst>
            <a:gs pos="0">
              <a:schemeClr val="accent1">
                <a:hueOff val="0"/>
                <a:satOff val="0"/>
                <a:lumOff val="0"/>
                <a:alphaOff val="0"/>
                <a:shade val="15000"/>
                <a:satMod val="180000"/>
              </a:schemeClr>
            </a:gs>
            <a:gs pos="89000">
              <a:schemeClr val="accent4">
                <a:lumMod val="75000"/>
              </a:schemeClr>
            </a:gs>
            <a:gs pos="54000">
              <a:schemeClr val="accent4">
                <a:lumMod val="40000"/>
                <a:lumOff val="60000"/>
              </a:schemeClr>
            </a:gs>
          </a:gsLst>
          <a:lin ang="18900000" scaled="1"/>
          <a:tileRect/>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Calibri" pitchFamily="34" charset="0"/>
              <a:cs typeface="Calibri" pitchFamily="34" charset="0"/>
            </a:rPr>
            <a:t>Haematopoiesis</a:t>
          </a:r>
          <a:endParaRPr lang="en-US" sz="2400" kern="1200" dirty="0"/>
        </a:p>
      </dsp:txBody>
      <dsp:txXfrm>
        <a:off x="33127" y="3555122"/>
        <a:ext cx="6438130" cy="612346"/>
      </dsp:txXfrm>
    </dsp:sp>
    <dsp:sp modelId="{76820D10-BAC0-4CF9-BFEF-8EC2FA3D073E}">
      <dsp:nvSpPr>
        <dsp:cNvPr id="0" name=""/>
        <dsp:cNvSpPr/>
      </dsp:nvSpPr>
      <dsp:spPr>
        <a:xfrm>
          <a:off x="0" y="4200595"/>
          <a:ext cx="6504384" cy="495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5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latin typeface="Calibri" pitchFamily="34" charset="0"/>
              <a:cs typeface="Calibri" pitchFamily="34" charset="0"/>
            </a:rPr>
            <a:t>Formation of blood</a:t>
          </a:r>
          <a:endParaRPr lang="en-US" sz="2400" kern="1200" dirty="0"/>
        </a:p>
      </dsp:txBody>
      <dsp:txXfrm>
        <a:off x="0" y="4200595"/>
        <a:ext cx="6504384" cy="4952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3EB68-2C3E-4ED2-ADF4-C9B6A26C7543}">
      <dsp:nvSpPr>
        <dsp:cNvPr id="0" name=""/>
        <dsp:cNvSpPr/>
      </dsp:nvSpPr>
      <dsp:spPr>
        <a:xfrm>
          <a:off x="3675320" y="1042759"/>
          <a:ext cx="3045464" cy="264275"/>
        </a:xfrm>
        <a:custGeom>
          <a:avLst/>
          <a:gdLst/>
          <a:ahLst/>
          <a:cxnLst/>
          <a:rect l="0" t="0" r="0" b="0"/>
          <a:pathLst>
            <a:path>
              <a:moveTo>
                <a:pt x="0" y="0"/>
              </a:moveTo>
              <a:lnTo>
                <a:pt x="0" y="132137"/>
              </a:lnTo>
              <a:lnTo>
                <a:pt x="3045464" y="132137"/>
              </a:lnTo>
              <a:lnTo>
                <a:pt x="3045464" y="264275"/>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7E773-EA5A-4E4E-8F4F-538A1F7BC89E}">
      <dsp:nvSpPr>
        <dsp:cNvPr id="0" name=""/>
        <dsp:cNvSpPr/>
      </dsp:nvSpPr>
      <dsp:spPr>
        <a:xfrm>
          <a:off x="3675320" y="1042759"/>
          <a:ext cx="1522732" cy="264275"/>
        </a:xfrm>
        <a:custGeom>
          <a:avLst/>
          <a:gdLst/>
          <a:ahLst/>
          <a:cxnLst/>
          <a:rect l="0" t="0" r="0" b="0"/>
          <a:pathLst>
            <a:path>
              <a:moveTo>
                <a:pt x="0" y="0"/>
              </a:moveTo>
              <a:lnTo>
                <a:pt x="0" y="132137"/>
              </a:lnTo>
              <a:lnTo>
                <a:pt x="1522732" y="132137"/>
              </a:lnTo>
              <a:lnTo>
                <a:pt x="1522732" y="264275"/>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FC64BD-FC47-42F5-9C7D-2B3F4F125453}">
      <dsp:nvSpPr>
        <dsp:cNvPr id="0" name=""/>
        <dsp:cNvSpPr/>
      </dsp:nvSpPr>
      <dsp:spPr>
        <a:xfrm>
          <a:off x="3629600" y="1042759"/>
          <a:ext cx="91440" cy="264275"/>
        </a:xfrm>
        <a:custGeom>
          <a:avLst/>
          <a:gdLst/>
          <a:ahLst/>
          <a:cxnLst/>
          <a:rect l="0" t="0" r="0" b="0"/>
          <a:pathLst>
            <a:path>
              <a:moveTo>
                <a:pt x="45720" y="0"/>
              </a:moveTo>
              <a:lnTo>
                <a:pt x="45720" y="264275"/>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73C0CC-F6A7-4DD6-AEE9-3F0EBF61C97C}">
      <dsp:nvSpPr>
        <dsp:cNvPr id="0" name=""/>
        <dsp:cNvSpPr/>
      </dsp:nvSpPr>
      <dsp:spPr>
        <a:xfrm>
          <a:off x="2152588" y="1042759"/>
          <a:ext cx="1522732" cy="264275"/>
        </a:xfrm>
        <a:custGeom>
          <a:avLst/>
          <a:gdLst/>
          <a:ahLst/>
          <a:cxnLst/>
          <a:rect l="0" t="0" r="0" b="0"/>
          <a:pathLst>
            <a:path>
              <a:moveTo>
                <a:pt x="1522732" y="0"/>
              </a:moveTo>
              <a:lnTo>
                <a:pt x="1522732" y="132137"/>
              </a:lnTo>
              <a:lnTo>
                <a:pt x="0" y="132137"/>
              </a:lnTo>
              <a:lnTo>
                <a:pt x="0" y="264275"/>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B6A3B8-F1FB-4A0A-9393-2F68E40236EC}">
      <dsp:nvSpPr>
        <dsp:cNvPr id="0" name=""/>
        <dsp:cNvSpPr/>
      </dsp:nvSpPr>
      <dsp:spPr>
        <a:xfrm>
          <a:off x="629856" y="1042759"/>
          <a:ext cx="3045464" cy="264275"/>
        </a:xfrm>
        <a:custGeom>
          <a:avLst/>
          <a:gdLst/>
          <a:ahLst/>
          <a:cxnLst/>
          <a:rect l="0" t="0" r="0" b="0"/>
          <a:pathLst>
            <a:path>
              <a:moveTo>
                <a:pt x="3045464" y="0"/>
              </a:moveTo>
              <a:lnTo>
                <a:pt x="3045464" y="132137"/>
              </a:lnTo>
              <a:lnTo>
                <a:pt x="0" y="132137"/>
              </a:lnTo>
              <a:lnTo>
                <a:pt x="0" y="264275"/>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E3F090-5162-47E5-89A0-96C482BA7CDF}">
      <dsp:nvSpPr>
        <dsp:cNvPr id="0" name=""/>
        <dsp:cNvSpPr/>
      </dsp:nvSpPr>
      <dsp:spPr>
        <a:xfrm>
          <a:off x="636293" y="413531"/>
          <a:ext cx="6078054" cy="629228"/>
        </a:xfrm>
        <a:prstGeom prst="rect">
          <a:avLst/>
        </a:prstGeom>
        <a:solidFill>
          <a:schemeClr val="accent1">
            <a:alpha val="8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Wingdings" pitchFamily="2" charset="2"/>
            <a:buNone/>
          </a:pPr>
          <a:r>
            <a:rPr lang="en-US" sz="1800" b="1" kern="1200" dirty="0">
              <a:latin typeface="Calibri" pitchFamily="34" charset="0"/>
              <a:cs typeface="Calibri" pitchFamily="34" charset="0"/>
            </a:rPr>
            <a:t>High level of erythropoietin are produced in response to hypoxia (↓ O</a:t>
          </a:r>
          <a:r>
            <a:rPr lang="en-US" sz="1800" b="1" kern="1200" baseline="-25000" dirty="0">
              <a:latin typeface="Calibri" pitchFamily="34" charset="0"/>
              <a:cs typeface="Calibri" pitchFamily="34" charset="0"/>
            </a:rPr>
            <a:t>2</a:t>
          </a:r>
          <a:r>
            <a:rPr lang="en-US" sz="1800" b="1" kern="1200" dirty="0">
              <a:latin typeface="Calibri" pitchFamily="34" charset="0"/>
              <a:cs typeface="Calibri" pitchFamily="34" charset="0"/>
            </a:rPr>
            <a:t>), which can be caused by:</a:t>
          </a:r>
          <a:endParaRPr lang="en-US" sz="1800" kern="1200" dirty="0"/>
        </a:p>
      </dsp:txBody>
      <dsp:txXfrm>
        <a:off x="636293" y="413531"/>
        <a:ext cx="6078054" cy="629228"/>
      </dsp:txXfrm>
    </dsp:sp>
    <dsp:sp modelId="{5EFCAD4A-1434-47E2-9A03-7681CFBED3CA}">
      <dsp:nvSpPr>
        <dsp:cNvPr id="0" name=""/>
        <dsp:cNvSpPr/>
      </dsp:nvSpPr>
      <dsp:spPr>
        <a:xfrm>
          <a:off x="628" y="1307035"/>
          <a:ext cx="1258456" cy="629228"/>
        </a:xfrm>
        <a:prstGeom prst="rect">
          <a:avLst/>
        </a:prstGeom>
        <a:solidFill>
          <a:schemeClr val="accent1">
            <a:alpha val="7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Font typeface="Wingdings" pitchFamily="2" charset="2"/>
            <a:buNone/>
          </a:pPr>
          <a:r>
            <a:rPr lang="en-US" altLang="en-US" sz="1400" b="1" kern="1200" dirty="0">
              <a:solidFill>
                <a:schemeClr val="bg1"/>
              </a:solidFill>
              <a:latin typeface="Calibri" pitchFamily="34" charset="0"/>
              <a:cs typeface="Calibri" pitchFamily="34" charset="0"/>
            </a:rPr>
            <a:t>Low RBC count (Anemia)</a:t>
          </a:r>
          <a:endParaRPr lang="en-US" sz="1400" kern="1200" dirty="0">
            <a:solidFill>
              <a:schemeClr val="bg1"/>
            </a:solidFill>
          </a:endParaRPr>
        </a:p>
      </dsp:txBody>
      <dsp:txXfrm>
        <a:off x="628" y="1307035"/>
        <a:ext cx="1258456" cy="629228"/>
      </dsp:txXfrm>
    </dsp:sp>
    <dsp:sp modelId="{7443C342-F92C-4D73-A716-88254D97C5B1}">
      <dsp:nvSpPr>
        <dsp:cNvPr id="0" name=""/>
        <dsp:cNvSpPr/>
      </dsp:nvSpPr>
      <dsp:spPr>
        <a:xfrm>
          <a:off x="1523360" y="1307035"/>
          <a:ext cx="1258456" cy="629228"/>
        </a:xfrm>
        <a:prstGeom prst="rect">
          <a:avLst/>
        </a:prstGeom>
        <a:solidFill>
          <a:schemeClr val="accent1">
            <a:alpha val="7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altLang="en-US" sz="1600" b="1" kern="1200" dirty="0">
              <a:solidFill>
                <a:schemeClr val="bg1"/>
              </a:solidFill>
              <a:latin typeface="Calibri" pitchFamily="34" charset="0"/>
              <a:cs typeface="Calibri" pitchFamily="34" charset="0"/>
            </a:rPr>
            <a:t>Hemorrhage</a:t>
          </a:r>
          <a:endParaRPr lang="en-US" sz="1600" kern="1200" dirty="0">
            <a:solidFill>
              <a:schemeClr val="bg1"/>
            </a:solidFill>
          </a:endParaRPr>
        </a:p>
      </dsp:txBody>
      <dsp:txXfrm>
        <a:off x="1523360" y="1307035"/>
        <a:ext cx="1258456" cy="629228"/>
      </dsp:txXfrm>
    </dsp:sp>
    <dsp:sp modelId="{6056BC1B-B193-4EFC-BD73-D75AD85F2E7D}">
      <dsp:nvSpPr>
        <dsp:cNvPr id="0" name=""/>
        <dsp:cNvSpPr/>
      </dsp:nvSpPr>
      <dsp:spPr>
        <a:xfrm>
          <a:off x="3046092" y="1307035"/>
          <a:ext cx="1258456" cy="629228"/>
        </a:xfrm>
        <a:prstGeom prst="rect">
          <a:avLst/>
        </a:prstGeom>
        <a:solidFill>
          <a:schemeClr val="accent1">
            <a:alpha val="7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altLang="en-US" sz="1600" b="1" kern="1200" dirty="0">
              <a:solidFill>
                <a:schemeClr val="bg1"/>
              </a:solidFill>
              <a:latin typeface="Calibri" pitchFamily="34" charset="0"/>
              <a:cs typeface="Calibri" pitchFamily="34" charset="0"/>
            </a:rPr>
            <a:t>High altitude</a:t>
          </a:r>
          <a:endParaRPr lang="en-US" sz="1600" kern="1200" dirty="0">
            <a:solidFill>
              <a:schemeClr val="bg1"/>
            </a:solidFill>
          </a:endParaRPr>
        </a:p>
      </dsp:txBody>
      <dsp:txXfrm>
        <a:off x="3046092" y="1307035"/>
        <a:ext cx="1258456" cy="629228"/>
      </dsp:txXfrm>
    </dsp:sp>
    <dsp:sp modelId="{F17702DD-57A5-4714-9A23-512712A13307}">
      <dsp:nvSpPr>
        <dsp:cNvPr id="0" name=""/>
        <dsp:cNvSpPr/>
      </dsp:nvSpPr>
      <dsp:spPr>
        <a:xfrm>
          <a:off x="4568824" y="1307035"/>
          <a:ext cx="1258456" cy="629228"/>
        </a:xfrm>
        <a:prstGeom prst="rect">
          <a:avLst/>
        </a:prstGeom>
        <a:solidFill>
          <a:schemeClr val="accent1">
            <a:alpha val="7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altLang="en-US" sz="1600" b="1" kern="1200" dirty="0">
              <a:solidFill>
                <a:schemeClr val="bg1"/>
              </a:solidFill>
              <a:latin typeface="Calibri" pitchFamily="34" charset="0"/>
              <a:cs typeface="Calibri" pitchFamily="34" charset="0"/>
            </a:rPr>
            <a:t>Prolong heart failure</a:t>
          </a:r>
          <a:endParaRPr lang="en-US" sz="1600" kern="1200" dirty="0">
            <a:solidFill>
              <a:schemeClr val="bg1"/>
            </a:solidFill>
          </a:endParaRPr>
        </a:p>
      </dsp:txBody>
      <dsp:txXfrm>
        <a:off x="4568824" y="1307035"/>
        <a:ext cx="1258456" cy="629228"/>
      </dsp:txXfrm>
    </dsp:sp>
    <dsp:sp modelId="{849BB636-040A-47D4-99D8-F36CD8A1FF91}">
      <dsp:nvSpPr>
        <dsp:cNvPr id="0" name=""/>
        <dsp:cNvSpPr/>
      </dsp:nvSpPr>
      <dsp:spPr>
        <a:xfrm>
          <a:off x="6091556" y="1307035"/>
          <a:ext cx="1258456" cy="629228"/>
        </a:xfrm>
        <a:prstGeom prst="rect">
          <a:avLst/>
        </a:prstGeom>
        <a:solidFill>
          <a:schemeClr val="accent1">
            <a:alpha val="7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Wingdings" pitchFamily="2" charset="2"/>
            <a:buNone/>
          </a:pPr>
          <a:r>
            <a:rPr lang="en-US" altLang="en-US" sz="1600" b="1" kern="1200" dirty="0">
              <a:solidFill>
                <a:schemeClr val="bg1"/>
              </a:solidFill>
              <a:latin typeface="Calibri" pitchFamily="34" charset="0"/>
              <a:cs typeface="Calibri" pitchFamily="34" charset="0"/>
            </a:rPr>
            <a:t>Lung disease </a:t>
          </a:r>
          <a:endParaRPr lang="en-US" sz="1600" kern="1200" dirty="0">
            <a:solidFill>
              <a:schemeClr val="bg1"/>
            </a:solidFill>
          </a:endParaRPr>
        </a:p>
      </dsp:txBody>
      <dsp:txXfrm>
        <a:off x="6091556" y="1307035"/>
        <a:ext cx="1258456" cy="6292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E8C1E-B18D-B748-9FE3-960E5DBA994B}">
      <dsp:nvSpPr>
        <dsp:cNvPr id="0" name=""/>
        <dsp:cNvSpPr/>
      </dsp:nvSpPr>
      <dsp:spPr>
        <a:xfrm>
          <a:off x="2571133" y="2250825"/>
          <a:ext cx="1413760" cy="672821"/>
        </a:xfrm>
        <a:custGeom>
          <a:avLst/>
          <a:gdLst/>
          <a:ahLst/>
          <a:cxnLst/>
          <a:rect l="0" t="0" r="0" b="0"/>
          <a:pathLst>
            <a:path>
              <a:moveTo>
                <a:pt x="0" y="0"/>
              </a:moveTo>
              <a:lnTo>
                <a:pt x="0" y="458508"/>
              </a:lnTo>
              <a:lnTo>
                <a:pt x="1413760" y="458508"/>
              </a:lnTo>
              <a:lnTo>
                <a:pt x="1413760" y="67282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DDB72C-D95A-9740-8E5D-295734F727FA}">
      <dsp:nvSpPr>
        <dsp:cNvPr id="0" name=""/>
        <dsp:cNvSpPr/>
      </dsp:nvSpPr>
      <dsp:spPr>
        <a:xfrm>
          <a:off x="1157372" y="2250825"/>
          <a:ext cx="1413760" cy="672821"/>
        </a:xfrm>
        <a:custGeom>
          <a:avLst/>
          <a:gdLst/>
          <a:ahLst/>
          <a:cxnLst/>
          <a:rect l="0" t="0" r="0" b="0"/>
          <a:pathLst>
            <a:path>
              <a:moveTo>
                <a:pt x="1413760" y="0"/>
              </a:moveTo>
              <a:lnTo>
                <a:pt x="1413760" y="458508"/>
              </a:lnTo>
              <a:lnTo>
                <a:pt x="0" y="458508"/>
              </a:lnTo>
              <a:lnTo>
                <a:pt x="0" y="67282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DF2526-2F74-8A49-A0B5-FBA4C22F3C1D}">
      <dsp:nvSpPr>
        <dsp:cNvPr id="0" name=""/>
        <dsp:cNvSpPr/>
      </dsp:nvSpPr>
      <dsp:spPr>
        <a:xfrm>
          <a:off x="1414419" y="781799"/>
          <a:ext cx="2313426" cy="146902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589791-CE0A-7D4F-8804-110142E33E44}">
      <dsp:nvSpPr>
        <dsp:cNvPr id="0" name=""/>
        <dsp:cNvSpPr/>
      </dsp:nvSpPr>
      <dsp:spPr>
        <a:xfrm>
          <a:off x="1671467" y="1025994"/>
          <a:ext cx="2313426" cy="146902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Causes of deficiencies</a:t>
          </a:r>
        </a:p>
      </dsp:txBody>
      <dsp:txXfrm>
        <a:off x="1714493" y="1069020"/>
        <a:ext cx="2227374" cy="1382974"/>
      </dsp:txXfrm>
    </dsp:sp>
    <dsp:sp modelId="{9C0A6397-4AA6-5A44-90DE-695A0D92748B}">
      <dsp:nvSpPr>
        <dsp:cNvPr id="0" name=""/>
        <dsp:cNvSpPr/>
      </dsp:nvSpPr>
      <dsp:spPr>
        <a:xfrm>
          <a:off x="659" y="2923646"/>
          <a:ext cx="2313426" cy="146902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9408BF-B5FD-8D4B-B0AC-529670715D35}">
      <dsp:nvSpPr>
        <dsp:cNvPr id="0" name=""/>
        <dsp:cNvSpPr/>
      </dsp:nvSpPr>
      <dsp:spPr>
        <a:xfrm>
          <a:off x="257706" y="3167841"/>
          <a:ext cx="2313426" cy="146902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Inadequate intake (low intake)</a:t>
          </a:r>
        </a:p>
      </dsp:txBody>
      <dsp:txXfrm>
        <a:off x="300732" y="3210867"/>
        <a:ext cx="2227374" cy="1382974"/>
      </dsp:txXfrm>
    </dsp:sp>
    <dsp:sp modelId="{E58A333C-D495-E746-8F96-2A2CF8F8BE9D}">
      <dsp:nvSpPr>
        <dsp:cNvPr id="0" name=""/>
        <dsp:cNvSpPr/>
      </dsp:nvSpPr>
      <dsp:spPr>
        <a:xfrm>
          <a:off x="2828180" y="2923646"/>
          <a:ext cx="2313426" cy="146902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04B3F1E-92ED-9C40-925D-3B7E7B6EF539}">
      <dsp:nvSpPr>
        <dsp:cNvPr id="0" name=""/>
        <dsp:cNvSpPr/>
      </dsp:nvSpPr>
      <dsp:spPr>
        <a:xfrm>
          <a:off x="3085228" y="3167841"/>
          <a:ext cx="2313426" cy="146902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Poor absorption due to Intestinal disease</a:t>
          </a:r>
        </a:p>
      </dsp:txBody>
      <dsp:txXfrm>
        <a:off x="3128254" y="3210867"/>
        <a:ext cx="2227374" cy="1382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E3A35-1DC9-E742-BDD6-FBF115A3954B}">
      <dsp:nvSpPr>
        <dsp:cNvPr id="0" name=""/>
        <dsp:cNvSpPr/>
      </dsp:nvSpPr>
      <dsp:spPr>
        <a:xfrm>
          <a:off x="3251199" y="327969"/>
          <a:ext cx="4876800" cy="799052"/>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ctr" defTabSz="1377950">
            <a:lnSpc>
              <a:spcPct val="90000"/>
            </a:lnSpc>
            <a:spcBef>
              <a:spcPct val="0"/>
            </a:spcBef>
            <a:spcAft>
              <a:spcPct val="15000"/>
            </a:spcAft>
            <a:buChar char="•"/>
          </a:pPr>
          <a:r>
            <a:rPr lang="en-US" sz="3100" kern="1200" dirty="0"/>
            <a:t>Ferr</a:t>
          </a:r>
          <a:r>
            <a:rPr lang="en-US" sz="3100" kern="1200" dirty="0">
              <a:solidFill>
                <a:srgbClr val="FF0000"/>
              </a:solidFill>
            </a:rPr>
            <a:t>i</a:t>
          </a:r>
          <a:r>
            <a:rPr lang="en-US" sz="3100" kern="1200" dirty="0"/>
            <a:t>c F</a:t>
          </a:r>
          <a:r>
            <a:rPr lang="en-US" sz="3100" kern="1200" baseline="30000" dirty="0"/>
            <a:t>+3</a:t>
          </a:r>
          <a:endParaRPr lang="en-US" sz="3100" kern="1200" dirty="0"/>
        </a:p>
      </dsp:txBody>
      <dsp:txXfrm>
        <a:off x="3251199" y="427851"/>
        <a:ext cx="4577156" cy="599289"/>
      </dsp:txXfrm>
    </dsp:sp>
    <dsp:sp modelId="{903CD15D-AF4C-704B-9646-0819D0FCD3B2}">
      <dsp:nvSpPr>
        <dsp:cNvPr id="0" name=""/>
        <dsp:cNvSpPr/>
      </dsp:nvSpPr>
      <dsp:spPr>
        <a:xfrm>
          <a:off x="0" y="0"/>
          <a:ext cx="3251200" cy="1454992"/>
        </a:xfrm>
        <a:prstGeom prst="roundRect">
          <a:avLst/>
        </a:prstGeom>
        <a:gradFill rotWithShape="0">
          <a:gsLst>
            <a:gs pos="50000">
              <a:schemeClr val="accent4">
                <a:lumMod val="75000"/>
              </a:schemeClr>
            </a:gs>
            <a:gs pos="0">
              <a:srgbClr val="7030A0"/>
            </a:gs>
            <a:gs pos="100000">
              <a:srgbClr val="7030A0"/>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Iron in food mostly in </a:t>
          </a:r>
          <a:r>
            <a:rPr lang="en-US" sz="2000" b="1" u="sng" kern="1200" dirty="0"/>
            <a:t>ox</a:t>
          </a:r>
          <a:r>
            <a:rPr lang="en-US" sz="2000" b="1" u="sng" kern="1200" dirty="0">
              <a:solidFill>
                <a:srgbClr val="FF0000"/>
              </a:solidFill>
            </a:rPr>
            <a:t>i</a:t>
          </a:r>
          <a:r>
            <a:rPr lang="en-US" sz="2000" b="1" u="sng" kern="1200" dirty="0"/>
            <a:t>dized</a:t>
          </a:r>
          <a:r>
            <a:rPr lang="en-US" sz="2000" b="1" kern="1200" dirty="0"/>
            <a:t> form </a:t>
          </a:r>
          <a:endParaRPr lang="en-US" sz="2000" kern="1200" dirty="0"/>
        </a:p>
      </dsp:txBody>
      <dsp:txXfrm>
        <a:off x="71027" y="71027"/>
        <a:ext cx="3109146" cy="1312938"/>
      </dsp:txXfrm>
    </dsp:sp>
    <dsp:sp modelId="{2F87F27D-6BE3-4640-BA25-29064D39798F}">
      <dsp:nvSpPr>
        <dsp:cNvPr id="0" name=""/>
        <dsp:cNvSpPr/>
      </dsp:nvSpPr>
      <dsp:spPr>
        <a:xfrm>
          <a:off x="3251199" y="3587160"/>
          <a:ext cx="4876800" cy="394026"/>
        </a:xfrm>
        <a:prstGeom prst="rightArrow">
          <a:avLst>
            <a:gd name="adj1" fmla="val 75000"/>
            <a:gd name="adj2" fmla="val 5000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2085F14A-78C8-984C-A647-319BBC261364}">
      <dsp:nvSpPr>
        <dsp:cNvPr id="0" name=""/>
        <dsp:cNvSpPr/>
      </dsp:nvSpPr>
      <dsp:spPr>
        <a:xfrm>
          <a:off x="0" y="1600491"/>
          <a:ext cx="3251200" cy="1454992"/>
        </a:xfrm>
        <a:prstGeom prst="roundRect">
          <a:avLst/>
        </a:prstGeom>
        <a:gradFill rotWithShape="0">
          <a:gsLst>
            <a:gs pos="50000">
              <a:schemeClr val="accent4">
                <a:lumMod val="75000"/>
              </a:schemeClr>
            </a:gs>
            <a:gs pos="0">
              <a:srgbClr val="7030A0"/>
            </a:gs>
            <a:gs pos="100000">
              <a:srgbClr val="7030A0"/>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027" y="1671518"/>
        <a:ext cx="3109146" cy="1312938"/>
      </dsp:txXfrm>
    </dsp:sp>
    <dsp:sp modelId="{88BED086-08B5-C544-859D-5ACE910DA30A}">
      <dsp:nvSpPr>
        <dsp:cNvPr id="0" name=""/>
        <dsp:cNvSpPr/>
      </dsp:nvSpPr>
      <dsp:spPr>
        <a:xfrm>
          <a:off x="3251199" y="1929305"/>
          <a:ext cx="4876800" cy="80117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ctr" defTabSz="1377950">
            <a:lnSpc>
              <a:spcPct val="90000"/>
            </a:lnSpc>
            <a:spcBef>
              <a:spcPct val="0"/>
            </a:spcBef>
            <a:spcAft>
              <a:spcPct val="15000"/>
            </a:spcAft>
            <a:buChar char="•"/>
          </a:pPr>
          <a:r>
            <a:rPr lang="en-US" sz="3100" kern="1200" dirty="0"/>
            <a:t>Ferro</a:t>
          </a:r>
          <a:r>
            <a:rPr lang="en-US" sz="3100" kern="1200" dirty="0">
              <a:solidFill>
                <a:srgbClr val="FFFF00"/>
              </a:solidFill>
            </a:rPr>
            <a:t>u</a:t>
          </a:r>
          <a:r>
            <a:rPr lang="en-US" sz="3100" kern="1200" dirty="0"/>
            <a:t>s F</a:t>
          </a:r>
          <a:r>
            <a:rPr lang="en-US" sz="3100" kern="1200" baseline="30000" dirty="0"/>
            <a:t>+2</a:t>
          </a:r>
          <a:endParaRPr lang="en-US" sz="3100" kern="1200" dirty="0"/>
        </a:p>
      </dsp:txBody>
      <dsp:txXfrm>
        <a:off x="3251199" y="2029452"/>
        <a:ext cx="4576359" cy="600883"/>
      </dsp:txXfrm>
    </dsp:sp>
    <dsp:sp modelId="{B0262C99-2811-FD40-AB1C-DE179F1D2864}">
      <dsp:nvSpPr>
        <dsp:cNvPr id="0" name=""/>
        <dsp:cNvSpPr/>
      </dsp:nvSpPr>
      <dsp:spPr>
        <a:xfrm>
          <a:off x="0" y="3200983"/>
          <a:ext cx="3251200" cy="1454992"/>
        </a:xfrm>
        <a:prstGeom prst="roundRect">
          <a:avLst/>
        </a:prstGeom>
        <a:gradFill rotWithShape="0">
          <a:gsLst>
            <a:gs pos="50000">
              <a:schemeClr val="accent4">
                <a:lumMod val="75000"/>
              </a:schemeClr>
            </a:gs>
            <a:gs pos="0">
              <a:srgbClr val="7030A0"/>
            </a:gs>
            <a:gs pos="100000">
              <a:srgbClr val="7030A0"/>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Iron in stomach is reduced by</a:t>
          </a:r>
        </a:p>
        <a:p>
          <a:pPr marL="0" lvl="0" indent="0" algn="ctr" defTabSz="889000">
            <a:lnSpc>
              <a:spcPct val="90000"/>
            </a:lnSpc>
            <a:spcBef>
              <a:spcPct val="0"/>
            </a:spcBef>
            <a:spcAft>
              <a:spcPct val="35000"/>
            </a:spcAft>
            <a:buNone/>
          </a:pPr>
          <a:r>
            <a:rPr lang="en-US" sz="2000" b="1" kern="1200" dirty="0"/>
            <a:t> gastric acid + </a:t>
          </a:r>
          <a:r>
            <a:rPr lang="en-US" sz="2000" b="1" kern="1200" dirty="0" err="1"/>
            <a:t>vit</a:t>
          </a:r>
          <a:r>
            <a:rPr lang="en-US" sz="2000" b="1" kern="1200" dirty="0"/>
            <a:t>. C</a:t>
          </a:r>
          <a:endParaRPr lang="en-US" sz="2000" kern="1200" dirty="0"/>
        </a:p>
      </dsp:txBody>
      <dsp:txXfrm>
        <a:off x="71027" y="3272010"/>
        <a:ext cx="3109146" cy="13129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80D6F-AD72-1E42-B67F-36872B20E185}">
      <dsp:nvSpPr>
        <dsp:cNvPr id="0" name=""/>
        <dsp:cNvSpPr/>
      </dsp:nvSpPr>
      <dsp:spPr>
        <a:xfrm>
          <a:off x="529387" y="1895742"/>
          <a:ext cx="2634599"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Storage and transport of </a:t>
          </a:r>
          <a:r>
            <a:rPr lang="en-US" sz="2800" b="1" kern="1200" dirty="0"/>
            <a:t>iron</a:t>
          </a:r>
          <a:endParaRPr lang="en-US" sz="1900" b="1" kern="1200" dirty="0"/>
        </a:p>
      </dsp:txBody>
      <dsp:txXfrm>
        <a:off x="567969" y="1934324"/>
        <a:ext cx="2557435" cy="1240135"/>
      </dsp:txXfrm>
    </dsp:sp>
    <dsp:sp modelId="{C9B5C68E-394C-A44B-9803-B54B1B0FA660}">
      <dsp:nvSpPr>
        <dsp:cNvPr id="0" name=""/>
        <dsp:cNvSpPr/>
      </dsp:nvSpPr>
      <dsp:spPr>
        <a:xfrm rot="18770822">
          <a:off x="2916073" y="1959061"/>
          <a:ext cx="1549665" cy="54492"/>
        </a:xfrm>
        <a:custGeom>
          <a:avLst/>
          <a:gdLst/>
          <a:ahLst/>
          <a:cxnLst/>
          <a:rect l="0" t="0" r="0" b="0"/>
          <a:pathLst>
            <a:path>
              <a:moveTo>
                <a:pt x="0" y="27246"/>
              </a:moveTo>
              <a:lnTo>
                <a:pt x="1549665" y="2724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164" y="1947565"/>
        <a:ext cx="77483" cy="77483"/>
      </dsp:txXfrm>
    </dsp:sp>
    <dsp:sp modelId="{E1F73548-7063-1548-97AE-ADB184F5DA89}">
      <dsp:nvSpPr>
        <dsp:cNvPr id="0" name=""/>
        <dsp:cNvSpPr/>
      </dsp:nvSpPr>
      <dsp:spPr>
        <a:xfrm>
          <a:off x="4217826" y="759571"/>
          <a:ext cx="2634599"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Forms of </a:t>
          </a:r>
          <a:r>
            <a:rPr lang="en-US" sz="1900" u="sng" kern="1200" dirty="0"/>
            <a:t>storage</a:t>
          </a:r>
        </a:p>
      </dsp:txBody>
      <dsp:txXfrm>
        <a:off x="4256408" y="798153"/>
        <a:ext cx="2557435" cy="1240135"/>
      </dsp:txXfrm>
    </dsp:sp>
    <dsp:sp modelId="{EA587E05-100E-5547-A3E9-37B17E1E122C}">
      <dsp:nvSpPr>
        <dsp:cNvPr id="0" name=""/>
        <dsp:cNvSpPr/>
      </dsp:nvSpPr>
      <dsp:spPr>
        <a:xfrm rot="19457599">
          <a:off x="6730441" y="1012252"/>
          <a:ext cx="1297807" cy="54492"/>
        </a:xfrm>
        <a:custGeom>
          <a:avLst/>
          <a:gdLst/>
          <a:ahLst/>
          <a:cxnLst/>
          <a:rect l="0" t="0" r="0" b="0"/>
          <a:pathLst>
            <a:path>
              <a:moveTo>
                <a:pt x="0" y="27246"/>
              </a:moveTo>
              <a:lnTo>
                <a:pt x="1297807" y="27246"/>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6900" y="1007052"/>
        <a:ext cx="64890" cy="64890"/>
      </dsp:txXfrm>
    </dsp:sp>
    <dsp:sp modelId="{879FBF83-E4E9-A144-98C3-A559D100B178}">
      <dsp:nvSpPr>
        <dsp:cNvPr id="0" name=""/>
        <dsp:cNvSpPr/>
      </dsp:nvSpPr>
      <dsp:spPr>
        <a:xfrm>
          <a:off x="7906265" y="2124"/>
          <a:ext cx="4101254"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Ferritin</a:t>
          </a:r>
          <a:r>
            <a:rPr lang="en-US" sz="1900" kern="1200" dirty="0"/>
            <a:t> (</a:t>
          </a:r>
          <a:r>
            <a:rPr lang="en-US" sz="1900" kern="1200" dirty="0" err="1"/>
            <a:t>apoferritin</a:t>
          </a:r>
          <a:r>
            <a:rPr lang="en-US" sz="1900" kern="1200" dirty="0"/>
            <a:t> + iron)</a:t>
          </a:r>
        </a:p>
      </dsp:txBody>
      <dsp:txXfrm>
        <a:off x="7944847" y="40706"/>
        <a:ext cx="4024090" cy="1240135"/>
      </dsp:txXfrm>
    </dsp:sp>
    <dsp:sp modelId="{AF2C2FFD-78E7-034D-839B-64DDF0068B59}">
      <dsp:nvSpPr>
        <dsp:cNvPr id="0" name=""/>
        <dsp:cNvSpPr/>
      </dsp:nvSpPr>
      <dsp:spPr>
        <a:xfrm rot="2142401">
          <a:off x="6730441" y="1769699"/>
          <a:ext cx="1297807" cy="54492"/>
        </a:xfrm>
        <a:custGeom>
          <a:avLst/>
          <a:gdLst/>
          <a:ahLst/>
          <a:cxnLst/>
          <a:rect l="0" t="0" r="0" b="0"/>
          <a:pathLst>
            <a:path>
              <a:moveTo>
                <a:pt x="0" y="27246"/>
              </a:moveTo>
              <a:lnTo>
                <a:pt x="1297807" y="27246"/>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6900" y="1764500"/>
        <a:ext cx="64890" cy="64890"/>
      </dsp:txXfrm>
    </dsp:sp>
    <dsp:sp modelId="{DD60D29A-A4F3-EC4A-B91B-4F053956F751}">
      <dsp:nvSpPr>
        <dsp:cNvPr id="0" name=""/>
        <dsp:cNvSpPr/>
      </dsp:nvSpPr>
      <dsp:spPr>
        <a:xfrm>
          <a:off x="7906265" y="1517019"/>
          <a:ext cx="4077200"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Hemosiderin</a:t>
          </a:r>
          <a:r>
            <a:rPr lang="en-US" sz="1900" kern="1200" dirty="0"/>
            <a:t> (insoluble complex molecule) in </a:t>
          </a:r>
          <a:r>
            <a:rPr lang="en-US" sz="1900" u="sng" kern="1200" dirty="0"/>
            <a:t>liver</a:t>
          </a:r>
          <a:r>
            <a:rPr lang="en-US" sz="1900" kern="1200" dirty="0"/>
            <a:t>, </a:t>
          </a:r>
          <a:r>
            <a:rPr lang="en-US" sz="1900" u="sng" kern="1200" dirty="0">
              <a:solidFill>
                <a:schemeClr val="tx1"/>
              </a:solidFill>
            </a:rPr>
            <a:t>spleen</a:t>
          </a:r>
          <a:r>
            <a:rPr lang="en-US" sz="1900" kern="1200" dirty="0"/>
            <a:t>, and </a:t>
          </a:r>
          <a:r>
            <a:rPr lang="en-US" sz="1900" b="0" u="sng" kern="1200" dirty="0"/>
            <a:t>bone marrow</a:t>
          </a:r>
        </a:p>
      </dsp:txBody>
      <dsp:txXfrm>
        <a:off x="7944847" y="1555601"/>
        <a:ext cx="4000036" cy="1240135"/>
      </dsp:txXfrm>
    </dsp:sp>
    <dsp:sp modelId="{12F3DD92-5FAE-FC4F-BACA-F87D49BF72E3}">
      <dsp:nvSpPr>
        <dsp:cNvPr id="0" name=""/>
        <dsp:cNvSpPr/>
      </dsp:nvSpPr>
      <dsp:spPr>
        <a:xfrm rot="2829178">
          <a:off x="2916073" y="3095231"/>
          <a:ext cx="1549665" cy="54492"/>
        </a:xfrm>
        <a:custGeom>
          <a:avLst/>
          <a:gdLst/>
          <a:ahLst/>
          <a:cxnLst/>
          <a:rect l="0" t="0" r="0" b="0"/>
          <a:pathLst>
            <a:path>
              <a:moveTo>
                <a:pt x="0" y="27246"/>
              </a:moveTo>
              <a:lnTo>
                <a:pt x="1549665" y="2724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52164" y="3083736"/>
        <a:ext cx="77483" cy="77483"/>
      </dsp:txXfrm>
    </dsp:sp>
    <dsp:sp modelId="{9AFF1542-D9D1-734C-B746-8E961024A86E}">
      <dsp:nvSpPr>
        <dsp:cNvPr id="0" name=""/>
        <dsp:cNvSpPr/>
      </dsp:nvSpPr>
      <dsp:spPr>
        <a:xfrm>
          <a:off x="4217826" y="3031913"/>
          <a:ext cx="2634599"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Form of </a:t>
          </a:r>
          <a:r>
            <a:rPr lang="en-US" sz="1900" u="sng" kern="1200" dirty="0"/>
            <a:t>transportation </a:t>
          </a:r>
        </a:p>
        <a:p>
          <a:pPr marL="0" lvl="0" indent="0" algn="ctr" defTabSz="844550">
            <a:lnSpc>
              <a:spcPct val="90000"/>
            </a:lnSpc>
            <a:spcBef>
              <a:spcPct val="0"/>
            </a:spcBef>
            <a:spcAft>
              <a:spcPct val="35000"/>
            </a:spcAft>
            <a:buNone/>
          </a:pPr>
          <a:r>
            <a:rPr lang="en-US" sz="1900" kern="1200" dirty="0"/>
            <a:t>(in plasma)</a:t>
          </a:r>
        </a:p>
      </dsp:txBody>
      <dsp:txXfrm>
        <a:off x="4256408" y="3070495"/>
        <a:ext cx="2557435" cy="1240135"/>
      </dsp:txXfrm>
    </dsp:sp>
    <dsp:sp modelId="{939C88E1-2F03-364E-A687-3FF6578BBC51}">
      <dsp:nvSpPr>
        <dsp:cNvPr id="0" name=""/>
        <dsp:cNvSpPr/>
      </dsp:nvSpPr>
      <dsp:spPr>
        <a:xfrm>
          <a:off x="6852425" y="3663317"/>
          <a:ext cx="1053839" cy="54492"/>
        </a:xfrm>
        <a:custGeom>
          <a:avLst/>
          <a:gdLst/>
          <a:ahLst/>
          <a:cxnLst/>
          <a:rect l="0" t="0" r="0" b="0"/>
          <a:pathLst>
            <a:path>
              <a:moveTo>
                <a:pt x="0" y="27246"/>
              </a:moveTo>
              <a:lnTo>
                <a:pt x="1053839" y="27246"/>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52999" y="3664217"/>
        <a:ext cx="52691" cy="52691"/>
      </dsp:txXfrm>
    </dsp:sp>
    <dsp:sp modelId="{CF6F1F79-0C6E-094C-9D21-66F87B1E1F3C}">
      <dsp:nvSpPr>
        <dsp:cNvPr id="0" name=""/>
        <dsp:cNvSpPr/>
      </dsp:nvSpPr>
      <dsp:spPr>
        <a:xfrm>
          <a:off x="7906265" y="3031913"/>
          <a:ext cx="4173442" cy="1317299"/>
        </a:xfrm>
        <a:prstGeom prst="roundRect">
          <a:avLst>
            <a:gd name="adj" fmla="val 10000"/>
          </a:avLst>
        </a:prstGeom>
        <a:gradFill rotWithShape="0">
          <a:gsLst>
            <a:gs pos="0">
              <a:schemeClr val="accent4">
                <a:lumMod val="60000"/>
                <a:lumOff val="40000"/>
              </a:schemeClr>
            </a:gs>
            <a:gs pos="65000">
              <a:schemeClr val="accent4">
                <a:lumMod val="20000"/>
                <a:lumOff val="80000"/>
              </a:schemeClr>
            </a:gs>
            <a:gs pos="100000">
              <a:schemeClr val="accent1">
                <a:hueOff val="0"/>
                <a:satOff val="0"/>
                <a:lumOff val="0"/>
                <a:alphaOff val="0"/>
                <a:tint val="23000"/>
                <a:satMod val="300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Transferrin</a:t>
          </a:r>
          <a:r>
            <a:rPr lang="en-US" sz="1900" kern="1200" dirty="0"/>
            <a:t> (</a:t>
          </a:r>
          <a:r>
            <a:rPr lang="en-US" sz="1900" kern="1200" dirty="0" err="1"/>
            <a:t>apotransferrin</a:t>
          </a:r>
          <a:r>
            <a:rPr lang="en-US" sz="1900" kern="1200" dirty="0"/>
            <a:t> + iron)</a:t>
          </a:r>
        </a:p>
      </dsp:txBody>
      <dsp:txXfrm>
        <a:off x="7944847" y="3070495"/>
        <a:ext cx="4096278" cy="124013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565BE-6FDF-4A4C-B278-EF5A52863D5D}" type="datetimeFigureOut">
              <a:rPr lang="en-US" smtClean="0"/>
              <a:t>11/6/2017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6B480-B5C8-4C31-AC04-D90924B7DFAF}" type="slidenum">
              <a:rPr lang="en-US" smtClean="0"/>
              <a:t>‹#›</a:t>
            </a:fld>
            <a:endParaRPr lang="en-US"/>
          </a:p>
        </p:txBody>
      </p:sp>
    </p:spTree>
    <p:extLst>
      <p:ext uri="{BB962C8B-B14F-4D97-AF65-F5344CB8AC3E}">
        <p14:creationId xmlns:p14="http://schemas.microsoft.com/office/powerpoint/2010/main" val="95953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C80887-CBD1-4E67-994D-200B287AF302}" type="slidenum">
              <a:rPr lang="ar-SA"/>
              <a:pPr eaLnBrk="1" hangingPunct="1"/>
              <a:t>16</a:t>
            </a:fld>
            <a:endParaRPr lang="en-U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en-US">
              <a:latin typeface="Arial" panose="020B0604020202020204" pitchFamily="34" charset="0"/>
            </a:endParaRPr>
          </a:p>
        </p:txBody>
      </p:sp>
    </p:spTree>
    <p:extLst>
      <p:ext uri="{BB962C8B-B14F-4D97-AF65-F5344CB8AC3E}">
        <p14:creationId xmlns:p14="http://schemas.microsoft.com/office/powerpoint/2010/main" val="319971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CB6FBB1F-4698-4B47-9029-D2BFC4147BD3}" type="slidenum">
              <a:rPr lang="ar-SA" smtClean="0"/>
              <a:t>19</a:t>
            </a:fld>
            <a:endParaRPr lang="ar-SA"/>
          </a:p>
        </p:txBody>
      </p:sp>
    </p:spTree>
    <p:extLst>
      <p:ext uri="{BB962C8B-B14F-4D97-AF65-F5344CB8AC3E}">
        <p14:creationId xmlns:p14="http://schemas.microsoft.com/office/powerpoint/2010/main" val="137129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US" dirty="0"/>
          </a:p>
        </p:txBody>
      </p:sp>
      <p:sp>
        <p:nvSpPr>
          <p:cNvPr id="4" name="Slide Number Placeholder 3"/>
          <p:cNvSpPr>
            <a:spLocks noGrp="1"/>
          </p:cNvSpPr>
          <p:nvPr>
            <p:ph type="sldNum" sz="quarter" idx="10"/>
          </p:nvPr>
        </p:nvSpPr>
        <p:spPr/>
        <p:txBody>
          <a:bodyPr/>
          <a:lstStyle/>
          <a:p>
            <a:fld id="{E0D3B651-FB63-4BA7-8740-74ACCB496CA8}" type="slidenum">
              <a:rPr lang="en-US" smtClean="0"/>
              <a:t>23</a:t>
            </a:fld>
            <a:endParaRPr lang="en-US"/>
          </a:p>
        </p:txBody>
      </p:sp>
    </p:spTree>
    <p:extLst>
      <p:ext uri="{BB962C8B-B14F-4D97-AF65-F5344CB8AC3E}">
        <p14:creationId xmlns:p14="http://schemas.microsoft.com/office/powerpoint/2010/main" val="190083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2DDA5C05-6B9E-4B47-9FEE-F2006B498099}" type="slidenum">
              <a:rPr lang="ar-SA" smtClean="0"/>
              <a:t>61</a:t>
            </a:fld>
            <a:endParaRPr lang="ar-SA"/>
          </a:p>
        </p:txBody>
      </p:sp>
    </p:spTree>
    <p:extLst>
      <p:ext uri="{BB962C8B-B14F-4D97-AF65-F5344CB8AC3E}">
        <p14:creationId xmlns:p14="http://schemas.microsoft.com/office/powerpoint/2010/main" val="3248620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3B651-FB63-4BA7-8740-74ACCB496CA8}" type="slidenum">
              <a:rPr lang="en-US" smtClean="0"/>
              <a:t>66</a:t>
            </a:fld>
            <a:endParaRPr lang="en-US"/>
          </a:p>
        </p:txBody>
      </p:sp>
    </p:spTree>
    <p:extLst>
      <p:ext uri="{BB962C8B-B14F-4D97-AF65-F5344CB8AC3E}">
        <p14:creationId xmlns:p14="http://schemas.microsoft.com/office/powerpoint/2010/main" val="1269954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25AE98E-FAA6-C741-877F-D8F0E4DFD202}" type="datetimeFigureOut">
              <a:rPr lang="en-US" smtClean="0"/>
              <a:t>11/6/2017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96F75B1-DA0D-E64E-B6C9-FF14745A95D8}" type="slidenum">
              <a:rPr lang="en-US" smtClean="0"/>
              <a:t>‹#›</a:t>
            </a:fld>
            <a:endParaRPr lang="en-US"/>
          </a:p>
        </p:txBody>
      </p:sp>
    </p:spTree>
    <p:extLst>
      <p:ext uri="{BB962C8B-B14F-4D97-AF65-F5344CB8AC3E}">
        <p14:creationId xmlns:p14="http://schemas.microsoft.com/office/powerpoint/2010/main" val="44671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5AE98E-FAA6-C741-877F-D8F0E4DFD20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F75B1-DA0D-E64E-B6C9-FF14745A95D8}" type="slidenum">
              <a:rPr lang="en-US" smtClean="0"/>
              <a:t>‹#›</a:t>
            </a:fld>
            <a:endParaRPr lang="en-US"/>
          </a:p>
        </p:txBody>
      </p:sp>
    </p:spTree>
    <p:extLst>
      <p:ext uri="{BB962C8B-B14F-4D97-AF65-F5344CB8AC3E}">
        <p14:creationId xmlns:p14="http://schemas.microsoft.com/office/powerpoint/2010/main" val="89088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5AE98E-FAA6-C741-877F-D8F0E4DFD20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F75B1-DA0D-E64E-B6C9-FF14745A95D8}" type="slidenum">
              <a:rPr lang="en-US" smtClean="0"/>
              <a:t>‹#›</a:t>
            </a:fld>
            <a:endParaRPr lang="en-US"/>
          </a:p>
        </p:txBody>
      </p:sp>
    </p:spTree>
    <p:extLst>
      <p:ext uri="{BB962C8B-B14F-4D97-AF65-F5344CB8AC3E}">
        <p14:creationId xmlns:p14="http://schemas.microsoft.com/office/powerpoint/2010/main" val="76479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5AE98E-FAA6-C741-877F-D8F0E4DFD20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F75B1-DA0D-E64E-B6C9-FF14745A95D8}"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358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25AE98E-FAA6-C741-877F-D8F0E4DFD202}" type="datetimeFigureOut">
              <a:rPr lang="en-US" smtClean="0"/>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F75B1-DA0D-E64E-B6C9-FF14745A95D8}"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963437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25AE98E-FAA6-C741-877F-D8F0E4DFD202}"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6F75B1-DA0D-E64E-B6C9-FF14745A95D8}"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6235563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5AE98E-FAA6-C741-877F-D8F0E4DFD202}" type="datetimeFigureOut">
              <a:rPr lang="en-US" smtClean="0"/>
              <a:t>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6F75B1-DA0D-E64E-B6C9-FF14745A95D8}" type="slidenum">
              <a:rPr lang="en-US" smtClean="0"/>
              <a:t>‹#›</a:t>
            </a:fld>
            <a:endParaRPr lang="en-US"/>
          </a:p>
        </p:txBody>
      </p:sp>
    </p:spTree>
    <p:extLst>
      <p:ext uri="{BB962C8B-B14F-4D97-AF65-F5344CB8AC3E}">
        <p14:creationId xmlns:p14="http://schemas.microsoft.com/office/powerpoint/2010/main" val="12153057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5AE98E-FAA6-C741-877F-D8F0E4DFD202}" type="datetimeFigureOut">
              <a:rPr lang="en-US" smtClean="0"/>
              <a:t>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6F75B1-DA0D-E64E-B6C9-FF14745A95D8}"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92747952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AE98E-FAA6-C741-877F-D8F0E4DFD202}" type="datetimeFigureOut">
              <a:rPr lang="en-US" smtClean="0"/>
              <a:t>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6F75B1-DA0D-E64E-B6C9-FF14745A95D8}" type="slidenum">
              <a:rPr lang="en-US" smtClean="0"/>
              <a:t>‹#›</a:t>
            </a:fld>
            <a:endParaRPr lang="en-US"/>
          </a:p>
        </p:txBody>
      </p:sp>
    </p:spTree>
    <p:extLst>
      <p:ext uri="{BB962C8B-B14F-4D97-AF65-F5344CB8AC3E}">
        <p14:creationId xmlns:p14="http://schemas.microsoft.com/office/powerpoint/2010/main" val="171210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25AE98E-FAA6-C741-877F-D8F0E4DFD202}" type="datetimeFigureOut">
              <a:rPr lang="en-US" smtClean="0"/>
              <a:t>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6F75B1-DA0D-E64E-B6C9-FF14745A95D8}" type="slidenum">
              <a:rPr lang="en-US" smtClean="0"/>
              <a:t>‹#›</a:t>
            </a:fld>
            <a:endParaRPr lang="en-US"/>
          </a:p>
        </p:txBody>
      </p:sp>
    </p:spTree>
    <p:extLst>
      <p:ext uri="{BB962C8B-B14F-4D97-AF65-F5344CB8AC3E}">
        <p14:creationId xmlns:p14="http://schemas.microsoft.com/office/powerpoint/2010/main" val="113741478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Drag picture to placeholder or click icon to add</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25AE98E-FAA6-C741-877F-D8F0E4DFD202}" type="datetimeFigureOut">
              <a:rPr lang="en-US" smtClean="0"/>
              <a:t>11/6/2017</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96F75B1-DA0D-E64E-B6C9-FF14745A95D8}"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77839996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825AE98E-FAA6-C741-877F-D8F0E4DFD202}" type="datetimeFigureOut">
              <a:rPr lang="en-US" smtClean="0"/>
              <a:t>11/6/2017</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996F75B1-DA0D-E64E-B6C9-FF14745A95D8}" type="slidenum">
              <a:rPr lang="en-US" smtClean="0"/>
              <a:t>‹#›</a:t>
            </a:fld>
            <a:endParaRPr lang="en-US"/>
          </a:p>
        </p:txBody>
      </p:sp>
    </p:spTree>
    <p:extLst>
      <p:ext uri="{BB962C8B-B14F-4D97-AF65-F5344CB8AC3E}">
        <p14:creationId xmlns:p14="http://schemas.microsoft.com/office/powerpoint/2010/main" val="210596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0c19-01c_1.jpg%20%20%20%20%20%20%20%20%20%20%20%20%20%20%20%20%20%20%20%20%20%20%20%20%20%20%20%20%20%20%20%20%20%20%20%20%20%20%20%20%20%20%20%20%20%20%20%20%20%20%200001C664%0e%20%20Macintosh%20HD%20%20%20%20%20%20%20%20%20%20%20%20%20%20%20%20%20BA03BFA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3" y="44334"/>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46" t="8738" r="8659" b="6976"/>
          <a:stretch/>
        </p:blipFill>
        <p:spPr>
          <a:xfrm>
            <a:off x="7027488" y="188641"/>
            <a:ext cx="3172968" cy="2448273"/>
          </a:xfrm>
          <a:prstGeom prst="rect">
            <a:avLst/>
          </a:prstGeom>
          <a:ln>
            <a:noFill/>
          </a:ln>
          <a:effectLst>
            <a:softEdge rad="112500"/>
          </a:effectLst>
        </p:spPr>
      </p:pic>
      <p:sp>
        <p:nvSpPr>
          <p:cNvPr id="6" name="Rectangle 5"/>
          <p:cNvSpPr/>
          <p:nvPr/>
        </p:nvSpPr>
        <p:spPr>
          <a:xfrm>
            <a:off x="1695182" y="4066886"/>
            <a:ext cx="4349845" cy="923330"/>
          </a:xfrm>
          <a:prstGeom prst="rect">
            <a:avLst/>
          </a:prstGeom>
          <a:noFill/>
        </p:spPr>
        <p:txBody>
          <a:bodyPr wrap="none" lIns="91440" tIns="45720" rIns="91440" bIns="45720">
            <a:spAutoFit/>
          </a:bodyPr>
          <a:lstStyle/>
          <a:p>
            <a:pPr algn="ctr"/>
            <a:r>
              <a:rPr lang="en-US" sz="5400" dirty="0">
                <a:ln w="10160">
                  <a:solidFill>
                    <a:schemeClr val="accent1"/>
                  </a:solidFill>
                  <a:prstDash val="solid"/>
                </a:ln>
                <a:solidFill>
                  <a:srgbClr val="FFFFFF"/>
                </a:solidFill>
                <a:effectLst>
                  <a:outerShdw blurRad="38100" dist="32000" dir="5400000" algn="tl">
                    <a:srgbClr val="000000">
                      <a:alpha val="30000"/>
                    </a:srgbClr>
                  </a:outerShdw>
                </a:effectLst>
                <a:latin typeface="Gill Sans MT" pitchFamily="34" charset="0"/>
              </a:rPr>
              <a:t>PHYSIOLOGY</a:t>
            </a:r>
          </a:p>
        </p:txBody>
      </p:sp>
      <p:graphicFrame>
        <p:nvGraphicFramePr>
          <p:cNvPr id="3" name="Diagram 2"/>
          <p:cNvGraphicFramePr/>
          <p:nvPr>
            <p:extLst/>
          </p:nvPr>
        </p:nvGraphicFramePr>
        <p:xfrm>
          <a:off x="5519937" y="2924944"/>
          <a:ext cx="5112569" cy="3312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rotWithShape="1">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t="11971" b="7142"/>
          <a:stretch/>
        </p:blipFill>
        <p:spPr>
          <a:xfrm>
            <a:off x="1991544" y="188640"/>
            <a:ext cx="3168352" cy="2448273"/>
          </a:xfrm>
          <a:prstGeom prst="rect">
            <a:avLst/>
          </a:prstGeom>
          <a:ln>
            <a:noFill/>
          </a:ln>
          <a:effectLst>
            <a:softEdge rad="112500"/>
          </a:effec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9426" y="426202"/>
            <a:ext cx="1973147" cy="1973147"/>
          </a:xfrm>
          <a:prstGeom prst="rect">
            <a:avLst/>
          </a:prstGeom>
          <a:ln>
            <a:noFill/>
          </a:ln>
          <a:effectLst>
            <a:softEdge rad="112500"/>
          </a:effectLst>
        </p:spPr>
      </p:pic>
    </p:spTree>
    <p:extLst>
      <p:ext uri="{BB962C8B-B14F-4D97-AF65-F5344CB8AC3E}">
        <p14:creationId xmlns:p14="http://schemas.microsoft.com/office/powerpoint/2010/main" val="184451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3506143"/>
              </p:ext>
            </p:extLst>
          </p:nvPr>
        </p:nvGraphicFramePr>
        <p:xfrm>
          <a:off x="612744" y="226243"/>
          <a:ext cx="11359298" cy="6212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1147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65088"/>
            <a:ext cx="8229600" cy="1143001"/>
          </a:xfrm>
        </p:spPr>
        <p:txBody>
          <a:bodyPr>
            <a:normAutofit/>
          </a:bodyPr>
          <a:lstStyle/>
          <a:p>
            <a:pPr algn="ctr"/>
            <a:r>
              <a:rPr lang="en-US" sz="4000" dirty="0">
                <a:solidFill>
                  <a:schemeClr val="tx1">
                    <a:lumMod val="95000"/>
                    <a:lumOff val="5000"/>
                  </a:schemeClr>
                </a:solidFill>
                <a:latin typeface="Calibri" panose="020F0502020204030204" pitchFamily="34" charset="0"/>
              </a:rPr>
              <a:t>Blood Composition</a:t>
            </a:r>
          </a:p>
        </p:txBody>
      </p:sp>
      <p:sp>
        <p:nvSpPr>
          <p:cNvPr id="5" name="Content Placeholder 4"/>
          <p:cNvSpPr>
            <a:spLocks noGrp="1"/>
          </p:cNvSpPr>
          <p:nvPr>
            <p:ph sz="quarter" idx="4294967295"/>
          </p:nvPr>
        </p:nvSpPr>
        <p:spPr>
          <a:xfrm>
            <a:off x="1524000" y="1077913"/>
            <a:ext cx="4572001" cy="3941762"/>
          </a:xfrm>
        </p:spPr>
        <p:txBody>
          <a:bodyPr>
            <a:normAutofit fontScale="70000" lnSpcReduction="20000"/>
          </a:bodyPr>
          <a:lstStyle/>
          <a:p>
            <a:pPr marL="511175" lvl="1" indent="-282575" algn="l" rtl="0">
              <a:lnSpc>
                <a:spcPct val="90000"/>
              </a:lnSpc>
              <a:buFontTx/>
              <a:buAutoNum type="arabicPeriod"/>
              <a:defRPr/>
            </a:pPr>
            <a:r>
              <a:rPr lang="en-US" sz="2800" b="1" u="sng" dirty="0">
                <a:solidFill>
                  <a:srgbClr val="C00000"/>
                </a:solidFill>
                <a:latin typeface="Calibri" panose="020F0502020204030204" pitchFamily="34" charset="0"/>
              </a:rPr>
              <a:t>Cellular components</a:t>
            </a:r>
            <a:r>
              <a:rPr lang="en-US" sz="2800" b="1" dirty="0">
                <a:solidFill>
                  <a:srgbClr val="CC0066"/>
                </a:solidFill>
                <a:latin typeface="Calibri" pitchFamily="34" charset="0"/>
                <a:cs typeface="Calibri" pitchFamily="34" charset="0"/>
              </a:rPr>
              <a:t> </a:t>
            </a:r>
            <a:r>
              <a:rPr lang="en-US" sz="2900" b="1" u="sng" dirty="0">
                <a:solidFill>
                  <a:srgbClr val="C00000"/>
                </a:solidFill>
                <a:latin typeface="Calibri" panose="020F0502020204030204" pitchFamily="34" charset="0"/>
              </a:rPr>
              <a:t>45%</a:t>
            </a:r>
            <a:r>
              <a:rPr lang="en-US" sz="2800" b="1" dirty="0">
                <a:solidFill>
                  <a:srgbClr val="CC0066"/>
                </a:solidFill>
                <a:latin typeface="Calibri" pitchFamily="34" charset="0"/>
                <a:cs typeface="Calibri" pitchFamily="34" charset="0"/>
              </a:rPr>
              <a:t> </a:t>
            </a:r>
            <a:r>
              <a:rPr lang="en-US" sz="2800" b="1" u="sng" dirty="0">
                <a:solidFill>
                  <a:srgbClr val="C00000"/>
                </a:solidFill>
                <a:latin typeface="Calibri" panose="020F0502020204030204" pitchFamily="34" charset="0"/>
              </a:rPr>
              <a:t>:</a:t>
            </a:r>
          </a:p>
          <a:p>
            <a:pPr marL="511175" lvl="1" indent="-282575" algn="l" rtl="0">
              <a:lnSpc>
                <a:spcPct val="90000"/>
              </a:lnSpc>
              <a:buFontTx/>
              <a:buAutoNum type="arabicPeriod"/>
              <a:defRPr/>
            </a:pPr>
            <a:endParaRPr lang="en-US" sz="2800" b="1" dirty="0">
              <a:solidFill>
                <a:schemeClr val="bg2">
                  <a:lumMod val="10000"/>
                </a:schemeClr>
              </a:solidFill>
              <a:latin typeface="Calibri" panose="020F0502020204030204" pitchFamily="34" charset="0"/>
            </a:endParaRPr>
          </a:p>
          <a:p>
            <a:pPr marL="511175" lvl="2" indent="-282575" algn="l" rtl="0">
              <a:lnSpc>
                <a:spcPct val="90000"/>
              </a:lnSpc>
              <a:buFont typeface="Arial"/>
              <a:buChar char="○"/>
              <a:defRPr/>
            </a:pPr>
            <a:r>
              <a:rPr lang="en-US" sz="2800" b="1" dirty="0">
                <a:solidFill>
                  <a:schemeClr val="bg2">
                    <a:lumMod val="10000"/>
                  </a:schemeClr>
                </a:solidFill>
                <a:latin typeface="Calibri" panose="020F0502020204030204" pitchFamily="34" charset="0"/>
              </a:rPr>
              <a:t>Red Blood Cells </a:t>
            </a:r>
            <a:r>
              <a:rPr lang="en-US" sz="2800" b="1" dirty="0">
                <a:latin typeface="Calibri" pitchFamily="34" charset="0"/>
                <a:cs typeface="Calibri" pitchFamily="34" charset="0"/>
              </a:rPr>
              <a:t>99% </a:t>
            </a:r>
            <a:r>
              <a:rPr lang="en-US" sz="2800" dirty="0">
                <a:solidFill>
                  <a:schemeClr val="bg2">
                    <a:lumMod val="10000"/>
                  </a:schemeClr>
                </a:solidFill>
                <a:latin typeface="Calibri" panose="020F0502020204030204" pitchFamily="34" charset="0"/>
              </a:rPr>
              <a:t>(Erythrocytes)</a:t>
            </a:r>
          </a:p>
          <a:p>
            <a:pPr marL="511175" lvl="2" indent="-282575" algn="l" rtl="0">
              <a:lnSpc>
                <a:spcPct val="90000"/>
              </a:lnSpc>
              <a:buFont typeface="Arial"/>
              <a:buChar char="○"/>
              <a:defRPr/>
            </a:pPr>
            <a:r>
              <a:rPr lang="en-US" sz="2800" b="1" dirty="0">
                <a:solidFill>
                  <a:schemeClr val="bg2">
                    <a:lumMod val="10000"/>
                  </a:schemeClr>
                </a:solidFill>
                <a:latin typeface="Calibri" panose="020F0502020204030204" pitchFamily="34" charset="0"/>
              </a:rPr>
              <a:t>White Blood Cells</a:t>
            </a:r>
            <a:r>
              <a:rPr lang="en-US" sz="2800" b="1" dirty="0">
                <a:latin typeface="Calibri" pitchFamily="34" charset="0"/>
                <a:cs typeface="Calibri" pitchFamily="34" charset="0"/>
              </a:rPr>
              <a:t> &lt; 1%</a:t>
            </a:r>
            <a:r>
              <a:rPr lang="en-US" sz="2800" b="1" dirty="0">
                <a:solidFill>
                  <a:schemeClr val="bg2">
                    <a:lumMod val="10000"/>
                  </a:schemeClr>
                </a:solidFill>
                <a:latin typeface="Calibri" panose="020F0502020204030204" pitchFamily="34" charset="0"/>
              </a:rPr>
              <a:t> </a:t>
            </a:r>
            <a:r>
              <a:rPr lang="en-US" sz="2800" dirty="0">
                <a:solidFill>
                  <a:schemeClr val="bg2">
                    <a:lumMod val="10000"/>
                  </a:schemeClr>
                </a:solidFill>
                <a:latin typeface="Calibri" panose="020F0502020204030204" pitchFamily="34" charset="0"/>
              </a:rPr>
              <a:t>(Leucocytes)</a:t>
            </a:r>
          </a:p>
          <a:p>
            <a:pPr marL="511175" lvl="2" indent="-282575" algn="l" rtl="0">
              <a:lnSpc>
                <a:spcPct val="90000"/>
              </a:lnSpc>
              <a:buFont typeface="Arial"/>
              <a:buChar char="○"/>
              <a:defRPr/>
            </a:pPr>
            <a:r>
              <a:rPr lang="en-US" sz="2800" b="1" dirty="0">
                <a:solidFill>
                  <a:schemeClr val="bg2">
                    <a:lumMod val="10000"/>
                  </a:schemeClr>
                </a:solidFill>
                <a:latin typeface="Calibri" panose="020F0502020204030204" pitchFamily="34" charset="0"/>
              </a:rPr>
              <a:t>Platelets </a:t>
            </a:r>
            <a:r>
              <a:rPr lang="en-US" sz="2800" dirty="0">
                <a:solidFill>
                  <a:schemeClr val="bg2">
                    <a:lumMod val="10000"/>
                  </a:schemeClr>
                </a:solidFill>
                <a:latin typeface="Calibri" panose="020F0502020204030204" pitchFamily="34" charset="0"/>
              </a:rPr>
              <a:t>(Thrombocytes)</a:t>
            </a:r>
          </a:p>
          <a:p>
            <a:pPr marL="511175" lvl="2" indent="-282575" algn="l" rtl="0">
              <a:lnSpc>
                <a:spcPct val="90000"/>
              </a:lnSpc>
              <a:buFont typeface="Arial"/>
              <a:buChar char="○"/>
              <a:defRPr/>
            </a:pPr>
            <a:endParaRPr lang="en-US" sz="1600" b="1" dirty="0">
              <a:solidFill>
                <a:schemeClr val="bg2">
                  <a:lumMod val="10000"/>
                </a:schemeClr>
              </a:solidFill>
              <a:latin typeface="Calibri" panose="020F0502020204030204" pitchFamily="34" charset="0"/>
            </a:endParaRPr>
          </a:p>
          <a:p>
            <a:pPr marL="511175" lvl="1" indent="-282575" algn="l" rtl="0">
              <a:lnSpc>
                <a:spcPct val="90000"/>
              </a:lnSpc>
              <a:buFontTx/>
              <a:buAutoNum type="arabicPeriod" startAt="2"/>
              <a:defRPr/>
            </a:pPr>
            <a:r>
              <a:rPr lang="en-US" sz="2800" b="1" u="sng" dirty="0">
                <a:solidFill>
                  <a:srgbClr val="C00000"/>
                </a:solidFill>
                <a:latin typeface="Calibri" panose="020F0502020204030204" pitchFamily="34" charset="0"/>
              </a:rPr>
              <a:t>Plasma</a:t>
            </a:r>
            <a:r>
              <a:rPr lang="en-US" sz="2800" b="1" dirty="0">
                <a:solidFill>
                  <a:srgbClr val="CC0066"/>
                </a:solidFill>
                <a:latin typeface="Calibri" pitchFamily="34" charset="0"/>
                <a:cs typeface="Calibri" pitchFamily="34" charset="0"/>
              </a:rPr>
              <a:t> </a:t>
            </a:r>
            <a:r>
              <a:rPr lang="en-US" sz="2800" b="1" dirty="0">
                <a:solidFill>
                  <a:srgbClr val="C00000"/>
                </a:solidFill>
                <a:latin typeface="Calibri" pitchFamily="34" charset="0"/>
                <a:cs typeface="Calibri" pitchFamily="34" charset="0"/>
              </a:rPr>
              <a:t>makes up </a:t>
            </a:r>
            <a:r>
              <a:rPr lang="en-US" sz="2800" b="1" u="sng" dirty="0">
                <a:solidFill>
                  <a:srgbClr val="C00000"/>
                </a:solidFill>
                <a:latin typeface="Calibri" pitchFamily="34" charset="0"/>
                <a:cs typeface="Calibri" pitchFamily="34" charset="0"/>
              </a:rPr>
              <a:t>55%</a:t>
            </a:r>
            <a:r>
              <a:rPr lang="en-US" sz="2800" b="1" dirty="0">
                <a:solidFill>
                  <a:srgbClr val="C00000"/>
                </a:solidFill>
                <a:latin typeface="Calibri" pitchFamily="34" charset="0"/>
                <a:cs typeface="Calibri" pitchFamily="34" charset="0"/>
              </a:rPr>
              <a:t> of blood volume</a:t>
            </a:r>
            <a:r>
              <a:rPr lang="en-US" sz="2800" b="1" dirty="0">
                <a:solidFill>
                  <a:srgbClr val="CC0066"/>
                </a:solidFill>
                <a:latin typeface="Calibri" pitchFamily="34" charset="0"/>
                <a:cs typeface="Calibri" pitchFamily="34" charset="0"/>
              </a:rPr>
              <a:t> </a:t>
            </a:r>
            <a:r>
              <a:rPr lang="en-US" sz="2800" b="1" u="sng" dirty="0">
                <a:solidFill>
                  <a:srgbClr val="C00000"/>
                </a:solidFill>
                <a:latin typeface="Calibri" panose="020F0502020204030204" pitchFamily="34" charset="0"/>
              </a:rPr>
              <a:t>:</a:t>
            </a:r>
          </a:p>
          <a:p>
            <a:pPr marL="511175" lvl="1" indent="-282575" algn="l" rtl="0">
              <a:lnSpc>
                <a:spcPct val="90000"/>
              </a:lnSpc>
              <a:buFontTx/>
              <a:buAutoNum type="arabicPeriod" startAt="2"/>
              <a:defRPr/>
            </a:pPr>
            <a:endParaRPr lang="en-US" sz="1400" b="1" dirty="0">
              <a:solidFill>
                <a:schemeClr val="bg2">
                  <a:lumMod val="10000"/>
                </a:schemeClr>
              </a:solidFill>
              <a:latin typeface="Calibri" panose="020F0502020204030204" pitchFamily="34" charset="0"/>
            </a:endParaRPr>
          </a:p>
          <a:p>
            <a:pPr marL="511175" lvl="2" indent="-282575" algn="l" rtl="0">
              <a:lnSpc>
                <a:spcPct val="90000"/>
              </a:lnSpc>
              <a:buFont typeface="Arial"/>
              <a:buChar char="○"/>
              <a:defRPr/>
            </a:pPr>
            <a:r>
              <a:rPr lang="en-US" sz="2800" b="1" dirty="0">
                <a:solidFill>
                  <a:schemeClr val="bg2">
                    <a:lumMod val="10000"/>
                  </a:schemeClr>
                </a:solidFill>
                <a:latin typeface="Calibri" panose="020F0502020204030204" pitchFamily="34" charset="0"/>
              </a:rPr>
              <a:t>98% water + ions + plasma proteins e.g. </a:t>
            </a:r>
          </a:p>
          <a:p>
            <a:pPr marL="511175" lvl="2" indent="-282575" algn="l" rtl="0">
              <a:lnSpc>
                <a:spcPct val="90000"/>
              </a:lnSpc>
              <a:buNone/>
              <a:defRPr/>
            </a:pPr>
            <a:r>
              <a:rPr lang="en-US" sz="2800" dirty="0">
                <a:solidFill>
                  <a:schemeClr val="bg2">
                    <a:lumMod val="10000"/>
                  </a:schemeClr>
                </a:solidFill>
                <a:latin typeface="Calibri" panose="020F0502020204030204" pitchFamily="34" charset="0"/>
              </a:rPr>
              <a:t>(Albumin, globulin, Fibrinogen)</a:t>
            </a:r>
          </a:p>
          <a:p>
            <a:pPr marL="511175" lvl="2" indent="-282575" algn="l" rtl="0">
              <a:lnSpc>
                <a:spcPct val="90000"/>
              </a:lnSpc>
              <a:buFont typeface="Arial"/>
              <a:buChar char="○"/>
              <a:defRPr/>
            </a:pPr>
            <a:endParaRPr lang="en-US" sz="1100" b="1" dirty="0">
              <a:solidFill>
                <a:schemeClr val="bg2">
                  <a:lumMod val="10000"/>
                </a:schemeClr>
              </a:solidFill>
              <a:latin typeface="Calibri" panose="020F0502020204030204" pitchFamily="34" charset="0"/>
            </a:endParaRPr>
          </a:p>
          <a:p>
            <a:pPr marL="511175" lvl="2" indent="-282575" algn="l" rtl="0">
              <a:lnSpc>
                <a:spcPct val="90000"/>
              </a:lnSpc>
              <a:buFont typeface="Wingdings" panose="05000000000000000000" pitchFamily="2" charset="2"/>
              <a:buChar char="v"/>
              <a:defRPr/>
            </a:pPr>
            <a:r>
              <a:rPr lang="en-US" sz="2800" b="1" dirty="0">
                <a:solidFill>
                  <a:srgbClr val="C00000"/>
                </a:solidFill>
                <a:latin typeface="Calibri" panose="020F0502020204030204" pitchFamily="34" charset="0"/>
              </a:rPr>
              <a:t>Same ionic composition as interstitial  fluid.</a:t>
            </a:r>
          </a:p>
          <a:p>
            <a:endParaRPr lang="en-US" dirty="0"/>
          </a:p>
        </p:txBody>
      </p:sp>
      <p:pic>
        <p:nvPicPr>
          <p:cNvPr id="9" name="Picture 8" descr="11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737" y="3510284"/>
            <a:ext cx="3850790" cy="328958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nvPr>
        </p:nvGraphicFramePr>
        <p:xfrm>
          <a:off x="1918522" y="3933056"/>
          <a:ext cx="4324351"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Left-Up Arrow 13"/>
          <p:cNvSpPr/>
          <p:nvPr/>
        </p:nvSpPr>
        <p:spPr>
          <a:xfrm rot="10800000">
            <a:off x="1631504" y="1988840"/>
            <a:ext cx="179512" cy="3240360"/>
          </a:xfrm>
          <a:prstGeom prst="leftUpArrow">
            <a:avLst>
              <a:gd name="adj1" fmla="val 7421"/>
              <a:gd name="adj2" fmla="val 9179"/>
              <a:gd name="adj3" fmla="val 13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62845" y="6488668"/>
            <a:ext cx="3096344" cy="369332"/>
          </a:xfrm>
          <a:prstGeom prst="rect">
            <a:avLst/>
          </a:prstGeom>
          <a:noFill/>
        </p:spPr>
        <p:txBody>
          <a:bodyPr wrap="square" rtlCol="0">
            <a:spAutoFit/>
          </a:bodyPr>
          <a:lstStyle/>
          <a:p>
            <a:r>
              <a:rPr lang="en-US" sz="1400" dirty="0"/>
              <a:t>Will be in detail in WBC lectur</a:t>
            </a:r>
            <a:r>
              <a:rPr lang="en-US" dirty="0"/>
              <a:t>e</a:t>
            </a:r>
          </a:p>
        </p:txBody>
      </p:sp>
      <p:sp>
        <p:nvSpPr>
          <p:cNvPr id="3" name="مربع نص 2"/>
          <p:cNvSpPr txBox="1"/>
          <p:nvPr/>
        </p:nvSpPr>
        <p:spPr>
          <a:xfrm>
            <a:off x="6697738" y="2747162"/>
            <a:ext cx="4440011" cy="738664"/>
          </a:xfrm>
          <a:prstGeom prst="rect">
            <a:avLst/>
          </a:prstGeom>
          <a:noFill/>
        </p:spPr>
        <p:txBody>
          <a:bodyPr wrap="square" rtlCol="1">
            <a:spAutoFit/>
          </a:bodyPr>
          <a:lstStyle/>
          <a:p>
            <a:pPr algn="l"/>
            <a:r>
              <a:rPr lang="en-US" sz="1400" dirty="0">
                <a:solidFill>
                  <a:srgbClr val="00B050"/>
                </a:solidFill>
              </a:rPr>
              <a:t>NOTE: </a:t>
            </a:r>
            <a:r>
              <a:rPr lang="en-US" sz="1400" b="1" dirty="0">
                <a:solidFill>
                  <a:srgbClr val="00B050"/>
                </a:solidFill>
              </a:rPr>
              <a:t>red blood cells </a:t>
            </a:r>
            <a:r>
              <a:rPr lang="en-US" sz="1400" dirty="0">
                <a:solidFill>
                  <a:srgbClr val="00B050"/>
                </a:solidFill>
              </a:rPr>
              <a:t>are in </a:t>
            </a:r>
            <a:r>
              <a:rPr lang="en-US" sz="1400" b="1" dirty="0">
                <a:solidFill>
                  <a:srgbClr val="00B050"/>
                </a:solidFill>
              </a:rPr>
              <a:t>millions </a:t>
            </a:r>
            <a:endParaRPr lang="en-US" sz="1400" dirty="0">
              <a:solidFill>
                <a:srgbClr val="00B050"/>
              </a:solidFill>
            </a:endParaRPr>
          </a:p>
          <a:p>
            <a:pPr algn="l"/>
            <a:r>
              <a:rPr lang="en-US" sz="1400" dirty="0">
                <a:solidFill>
                  <a:srgbClr val="00B050"/>
                </a:solidFill>
              </a:rPr>
              <a:t>• </a:t>
            </a:r>
            <a:r>
              <a:rPr lang="en-US" sz="1400" b="1" dirty="0">
                <a:solidFill>
                  <a:srgbClr val="00B050"/>
                </a:solidFill>
              </a:rPr>
              <a:t>Platelets </a:t>
            </a:r>
            <a:r>
              <a:rPr lang="en-US" sz="1400" dirty="0">
                <a:solidFill>
                  <a:srgbClr val="00B050"/>
                </a:solidFill>
              </a:rPr>
              <a:t>are </a:t>
            </a:r>
            <a:r>
              <a:rPr lang="en-US" sz="1400" b="1" dirty="0">
                <a:solidFill>
                  <a:srgbClr val="00B050"/>
                </a:solidFill>
              </a:rPr>
              <a:t>hundred thousands </a:t>
            </a:r>
            <a:endParaRPr lang="en-US" sz="1400" dirty="0">
              <a:solidFill>
                <a:srgbClr val="00B050"/>
              </a:solidFill>
            </a:endParaRPr>
          </a:p>
          <a:p>
            <a:pPr algn="l"/>
            <a:r>
              <a:rPr lang="en-US" sz="1400" dirty="0">
                <a:solidFill>
                  <a:srgbClr val="00B050"/>
                </a:solidFill>
              </a:rPr>
              <a:t>• </a:t>
            </a:r>
            <a:r>
              <a:rPr lang="en-US" sz="1400" b="1" dirty="0">
                <a:solidFill>
                  <a:srgbClr val="00B050"/>
                </a:solidFill>
              </a:rPr>
              <a:t>white blood cells </a:t>
            </a:r>
            <a:r>
              <a:rPr lang="en-US" sz="1400" dirty="0">
                <a:solidFill>
                  <a:srgbClr val="00B050"/>
                </a:solidFill>
              </a:rPr>
              <a:t>are in </a:t>
            </a:r>
            <a:r>
              <a:rPr lang="en-US" sz="1400" b="1" dirty="0">
                <a:solidFill>
                  <a:srgbClr val="00B050"/>
                </a:solidFill>
              </a:rPr>
              <a:t>thousands</a:t>
            </a:r>
            <a:r>
              <a:rPr lang="en-US" sz="1400" dirty="0">
                <a:solidFill>
                  <a:srgbClr val="00B050"/>
                </a:solidFill>
              </a:rPr>
              <a:t>. </a:t>
            </a:r>
          </a:p>
        </p:txBody>
      </p:sp>
      <p:pic>
        <p:nvPicPr>
          <p:cNvPr id="1025" name="Picture 1" descr="age3image14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3132" y="302494"/>
            <a:ext cx="2163316" cy="242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6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77522"/>
          <p:cNvPicPr>
            <a:picLocks noChangeAspect="1" noChangeArrowheads="1"/>
          </p:cNvPicPr>
          <p:nvPr/>
        </p:nvPicPr>
        <p:blipFill>
          <a:blip r:embed="rId2">
            <a:extLst>
              <a:ext uri="{28A0092B-C50C-407E-A947-70E740481C1C}">
                <a14:useLocalDpi xmlns:a14="http://schemas.microsoft.com/office/drawing/2010/main" val="0"/>
              </a:ext>
            </a:extLst>
          </a:blip>
          <a:srcRect b="8815"/>
          <a:stretch>
            <a:fillRect/>
          </a:stretch>
        </p:blipFill>
        <p:spPr bwMode="auto">
          <a:xfrm>
            <a:off x="2439986" y="16024"/>
            <a:ext cx="7128792" cy="61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752184" y="6197312"/>
            <a:ext cx="2700810" cy="523220"/>
          </a:xfrm>
          <a:prstGeom prst="rect">
            <a:avLst/>
          </a:prstGeom>
          <a:noFill/>
        </p:spPr>
        <p:txBody>
          <a:bodyPr wrap="square" rtlCol="0">
            <a:spAutoFit/>
          </a:bodyPr>
          <a:lstStyle/>
          <a:p>
            <a:pPr algn="r"/>
            <a:r>
              <a:rPr lang="en-GB" sz="1400" dirty="0" err="1">
                <a:solidFill>
                  <a:srgbClr val="1E00D6"/>
                </a:solidFill>
              </a:rPr>
              <a:t>صورة</a:t>
            </a:r>
            <a:r>
              <a:rPr lang="en-GB" sz="1400" dirty="0">
                <a:solidFill>
                  <a:srgbClr val="1E00D6"/>
                </a:solidFill>
              </a:rPr>
              <a:t> </a:t>
            </a:r>
            <a:r>
              <a:rPr lang="en-GB" sz="1400" dirty="0" err="1">
                <a:solidFill>
                  <a:srgbClr val="1E00D6"/>
                </a:solidFill>
              </a:rPr>
              <a:t>من</a:t>
            </a:r>
            <a:r>
              <a:rPr lang="en-GB" sz="1400" dirty="0">
                <a:solidFill>
                  <a:srgbClr val="1E00D6"/>
                </a:solidFill>
              </a:rPr>
              <a:t> </a:t>
            </a:r>
            <a:r>
              <a:rPr lang="en-GB" sz="1400" dirty="0" err="1">
                <a:solidFill>
                  <a:srgbClr val="1E00D6"/>
                </a:solidFill>
              </a:rPr>
              <a:t>سلايدات</a:t>
            </a:r>
            <a:r>
              <a:rPr lang="en-GB" sz="1400" dirty="0">
                <a:solidFill>
                  <a:srgbClr val="1E00D6"/>
                </a:solidFill>
              </a:rPr>
              <a:t> </a:t>
            </a:r>
            <a:r>
              <a:rPr lang="en-GB" sz="1400" dirty="0" err="1">
                <a:solidFill>
                  <a:srgbClr val="1E00D6"/>
                </a:solidFill>
              </a:rPr>
              <a:t>الأولاد</a:t>
            </a:r>
            <a:r>
              <a:rPr lang="en-GB" sz="1400" dirty="0">
                <a:solidFill>
                  <a:srgbClr val="1E00D6"/>
                </a:solidFill>
              </a:rPr>
              <a:t> </a:t>
            </a:r>
            <a:r>
              <a:rPr lang="en-GB" sz="1400" dirty="0" err="1">
                <a:solidFill>
                  <a:srgbClr val="1E00D6"/>
                </a:solidFill>
              </a:rPr>
              <a:t>أحس</a:t>
            </a:r>
            <a:r>
              <a:rPr lang="en-GB" sz="1400" dirty="0">
                <a:solidFill>
                  <a:srgbClr val="1E00D6"/>
                </a:solidFill>
              </a:rPr>
              <a:t> </a:t>
            </a:r>
            <a:r>
              <a:rPr lang="en-GB" sz="1400" dirty="0" err="1">
                <a:solidFill>
                  <a:srgbClr val="1E00D6"/>
                </a:solidFill>
              </a:rPr>
              <a:t>للاطلاع</a:t>
            </a:r>
            <a:endParaRPr lang="en-GB" sz="1400" dirty="0">
              <a:solidFill>
                <a:srgbClr val="1E00D6"/>
              </a:solidFill>
            </a:endParaRPr>
          </a:p>
          <a:p>
            <a:pPr algn="r"/>
            <a:r>
              <a:rPr lang="en-GB" sz="1400" dirty="0">
                <a:solidFill>
                  <a:srgbClr val="1E00D6"/>
                </a:solidFill>
              </a:rPr>
              <a:t>=) </a:t>
            </a:r>
            <a:r>
              <a:rPr lang="en-GB" sz="1400" dirty="0" err="1">
                <a:solidFill>
                  <a:srgbClr val="1E00D6"/>
                </a:solidFill>
              </a:rPr>
              <a:t>بس</a:t>
            </a:r>
            <a:r>
              <a:rPr lang="en-GB" sz="1400" dirty="0">
                <a:solidFill>
                  <a:srgbClr val="1E00D6"/>
                </a:solidFill>
              </a:rPr>
              <a:t> </a:t>
            </a:r>
            <a:r>
              <a:rPr lang="en-GB" sz="1400" dirty="0" err="1">
                <a:solidFill>
                  <a:srgbClr val="1E00D6"/>
                </a:solidFill>
              </a:rPr>
              <a:t>كيفكم</a:t>
            </a:r>
            <a:r>
              <a:rPr lang="en-GB" sz="1400" dirty="0">
                <a:solidFill>
                  <a:srgbClr val="1E00D6"/>
                </a:solidFill>
              </a:rPr>
              <a:t> </a:t>
            </a:r>
            <a:r>
              <a:rPr lang="en-GB" sz="1400" dirty="0" err="1">
                <a:solidFill>
                  <a:srgbClr val="1E00D6"/>
                </a:solidFill>
              </a:rPr>
              <a:t>إذا</a:t>
            </a:r>
            <a:r>
              <a:rPr lang="en-GB" sz="1400" dirty="0">
                <a:solidFill>
                  <a:srgbClr val="1E00D6"/>
                </a:solidFill>
              </a:rPr>
              <a:t> </a:t>
            </a:r>
            <a:r>
              <a:rPr lang="en-GB" sz="1400" dirty="0" err="1">
                <a:solidFill>
                  <a:srgbClr val="1E00D6"/>
                </a:solidFill>
              </a:rPr>
              <a:t>بتحفظونها</a:t>
            </a:r>
            <a:endParaRPr lang="en-US" sz="1400" dirty="0">
              <a:solidFill>
                <a:srgbClr val="1E00D6"/>
              </a:solidFill>
            </a:endParaRPr>
          </a:p>
        </p:txBody>
      </p:sp>
    </p:spTree>
    <p:extLst>
      <p:ext uri="{BB962C8B-B14F-4D97-AF65-F5344CB8AC3E}">
        <p14:creationId xmlns:p14="http://schemas.microsoft.com/office/powerpoint/2010/main" val="169722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96008" y="332656"/>
            <a:ext cx="9144000" cy="609600"/>
          </a:xfrm>
          <a:prstGeom prst="rect">
            <a:avLst/>
          </a:prstGeom>
          <a:noFill/>
          <a:ln w="9525">
            <a:noFill/>
            <a:miter lim="800000"/>
            <a:headEnd/>
            <a:tailEnd/>
          </a:ln>
          <a:effectLst/>
        </p:spPr>
        <p:txBody>
          <a:bodyPr anchor="ctr"/>
          <a:lstStyle/>
          <a:p>
            <a:pPr algn="ctr">
              <a:defRPr/>
            </a:pPr>
            <a:r>
              <a:rPr lang="en-US" sz="3911" b="1" dirty="0">
                <a:solidFill>
                  <a:srgbClr val="FF0000"/>
                </a:solidFill>
                <a:effectLst>
                  <a:outerShdw blurRad="38100" dist="38100" dir="2700000" algn="tl">
                    <a:srgbClr val="C0C0C0"/>
                  </a:outerShdw>
                </a:effectLst>
                <a:latin typeface="Calibri" pitchFamily="34" charset="0"/>
                <a:cs typeface="Calibri" pitchFamily="34" charset="0"/>
              </a:rPr>
              <a:t>Composition of Blood</a:t>
            </a:r>
          </a:p>
        </p:txBody>
      </p:sp>
      <p:pic>
        <p:nvPicPr>
          <p:cNvPr id="16386" name="Picture 2" descr="Image result for centrifuging blood and obtaining se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824" y="1124744"/>
            <a:ext cx="7742368" cy="5256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96824" y="5858108"/>
            <a:ext cx="2700810" cy="523220"/>
          </a:xfrm>
          <a:prstGeom prst="rect">
            <a:avLst/>
          </a:prstGeom>
          <a:noFill/>
        </p:spPr>
        <p:txBody>
          <a:bodyPr wrap="square" rtlCol="0">
            <a:spAutoFit/>
          </a:bodyPr>
          <a:lstStyle/>
          <a:p>
            <a:pPr algn="r"/>
            <a:r>
              <a:rPr lang="en-GB" sz="1400" dirty="0" err="1">
                <a:solidFill>
                  <a:srgbClr val="1E00D6"/>
                </a:solidFill>
              </a:rPr>
              <a:t>صورة</a:t>
            </a:r>
            <a:r>
              <a:rPr lang="en-GB" sz="1400" dirty="0">
                <a:solidFill>
                  <a:srgbClr val="1E00D6"/>
                </a:solidFill>
              </a:rPr>
              <a:t> </a:t>
            </a:r>
            <a:r>
              <a:rPr lang="en-GB" sz="1400" dirty="0" err="1">
                <a:solidFill>
                  <a:srgbClr val="1E00D6"/>
                </a:solidFill>
              </a:rPr>
              <a:t>من</a:t>
            </a:r>
            <a:r>
              <a:rPr lang="en-GB" sz="1400" dirty="0">
                <a:solidFill>
                  <a:srgbClr val="1E00D6"/>
                </a:solidFill>
              </a:rPr>
              <a:t> </a:t>
            </a:r>
            <a:r>
              <a:rPr lang="en-GB" sz="1400" dirty="0" err="1">
                <a:solidFill>
                  <a:srgbClr val="1E00D6"/>
                </a:solidFill>
              </a:rPr>
              <a:t>سلايدات</a:t>
            </a:r>
            <a:r>
              <a:rPr lang="en-GB" sz="1400" dirty="0">
                <a:solidFill>
                  <a:srgbClr val="1E00D6"/>
                </a:solidFill>
              </a:rPr>
              <a:t> </a:t>
            </a:r>
            <a:r>
              <a:rPr lang="en-GB" sz="1400" dirty="0" err="1">
                <a:solidFill>
                  <a:srgbClr val="1E00D6"/>
                </a:solidFill>
              </a:rPr>
              <a:t>الأولاد</a:t>
            </a:r>
            <a:r>
              <a:rPr lang="en-GB" sz="1400" dirty="0">
                <a:solidFill>
                  <a:srgbClr val="1E00D6"/>
                </a:solidFill>
              </a:rPr>
              <a:t> </a:t>
            </a:r>
            <a:r>
              <a:rPr lang="en-GB" sz="1400" dirty="0" err="1">
                <a:solidFill>
                  <a:srgbClr val="1E00D6"/>
                </a:solidFill>
              </a:rPr>
              <a:t>أحس</a:t>
            </a:r>
            <a:r>
              <a:rPr lang="en-GB" sz="1400" dirty="0">
                <a:solidFill>
                  <a:srgbClr val="1E00D6"/>
                </a:solidFill>
              </a:rPr>
              <a:t> </a:t>
            </a:r>
            <a:r>
              <a:rPr lang="en-GB" sz="1400" dirty="0" err="1">
                <a:solidFill>
                  <a:srgbClr val="1E00D6"/>
                </a:solidFill>
              </a:rPr>
              <a:t>للاطلاع</a:t>
            </a:r>
            <a:endParaRPr lang="en-GB" sz="1400" dirty="0">
              <a:solidFill>
                <a:srgbClr val="1E00D6"/>
              </a:solidFill>
            </a:endParaRPr>
          </a:p>
          <a:p>
            <a:pPr algn="r"/>
            <a:r>
              <a:rPr lang="en-GB" sz="1400" dirty="0">
                <a:solidFill>
                  <a:srgbClr val="1E00D6"/>
                </a:solidFill>
              </a:rPr>
              <a:t>=) </a:t>
            </a:r>
            <a:r>
              <a:rPr lang="en-GB" sz="1400" dirty="0" err="1">
                <a:solidFill>
                  <a:srgbClr val="1E00D6"/>
                </a:solidFill>
              </a:rPr>
              <a:t>بس</a:t>
            </a:r>
            <a:r>
              <a:rPr lang="en-GB" sz="1400" dirty="0">
                <a:solidFill>
                  <a:srgbClr val="1E00D6"/>
                </a:solidFill>
              </a:rPr>
              <a:t> </a:t>
            </a:r>
            <a:r>
              <a:rPr lang="en-GB" sz="1400" dirty="0" err="1">
                <a:solidFill>
                  <a:srgbClr val="1E00D6"/>
                </a:solidFill>
              </a:rPr>
              <a:t>كيفكم</a:t>
            </a:r>
            <a:r>
              <a:rPr lang="en-GB" sz="1400" dirty="0">
                <a:solidFill>
                  <a:srgbClr val="1E00D6"/>
                </a:solidFill>
              </a:rPr>
              <a:t> </a:t>
            </a:r>
            <a:r>
              <a:rPr lang="en-GB" sz="1400" dirty="0" err="1">
                <a:solidFill>
                  <a:srgbClr val="1E00D6"/>
                </a:solidFill>
              </a:rPr>
              <a:t>إذا</a:t>
            </a:r>
            <a:r>
              <a:rPr lang="en-GB" sz="1400" dirty="0">
                <a:solidFill>
                  <a:srgbClr val="1E00D6"/>
                </a:solidFill>
              </a:rPr>
              <a:t> </a:t>
            </a:r>
            <a:r>
              <a:rPr lang="en-GB" sz="1400" dirty="0" err="1">
                <a:solidFill>
                  <a:srgbClr val="1E00D6"/>
                </a:solidFill>
              </a:rPr>
              <a:t>بتحفظونها</a:t>
            </a:r>
            <a:endParaRPr lang="en-US" sz="1400" dirty="0">
              <a:solidFill>
                <a:srgbClr val="1E00D6"/>
              </a:solidFill>
            </a:endParaRPr>
          </a:p>
        </p:txBody>
      </p:sp>
    </p:spTree>
    <p:extLst>
      <p:ext uri="{BB962C8B-B14F-4D97-AF65-F5344CB8AC3E}">
        <p14:creationId xmlns:p14="http://schemas.microsoft.com/office/powerpoint/2010/main" val="293473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3"/>
          <p:cNvGraphicFramePr>
            <a:graphicFrameLocks/>
          </p:cNvGraphicFramePr>
          <p:nvPr>
            <p:extLst>
              <p:ext uri="{D42A27DB-BD31-4B8C-83A1-F6EECF244321}">
                <p14:modId xmlns:p14="http://schemas.microsoft.com/office/powerpoint/2010/main" val="2361168160"/>
              </p:ext>
            </p:extLst>
          </p:nvPr>
        </p:nvGraphicFramePr>
        <p:xfrm>
          <a:off x="1631504" y="-819472"/>
          <a:ext cx="8748464"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6" descr="177523"/>
          <p:cNvPicPr>
            <a:picLocks noChangeAspect="1" noChangeArrowheads="1"/>
          </p:cNvPicPr>
          <p:nvPr/>
        </p:nvPicPr>
        <p:blipFill>
          <a:blip r:embed="rId7">
            <a:extLst>
              <a:ext uri="{28A0092B-C50C-407E-A947-70E740481C1C}">
                <a14:useLocalDpi xmlns:a14="http://schemas.microsoft.com/office/drawing/2010/main" val="0"/>
              </a:ext>
            </a:extLst>
          </a:blip>
          <a:srcRect t="62643" b="22667"/>
          <a:stretch>
            <a:fillRect/>
          </a:stretch>
        </p:blipFill>
        <p:spPr bwMode="auto">
          <a:xfrm>
            <a:off x="1650094" y="4581128"/>
            <a:ext cx="899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19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67408" y="548680"/>
            <a:ext cx="10287000" cy="533400"/>
          </a:xfrm>
          <a:prstGeom prst="rect">
            <a:avLst/>
          </a:prstGeom>
          <a:noFill/>
          <a:ln w="9525">
            <a:noFill/>
            <a:miter lim="800000"/>
            <a:headEnd/>
            <a:tailEnd/>
          </a:ln>
          <a:effectLst/>
        </p:spPr>
        <p:txBody>
          <a:bodyPr anchor="ctr"/>
          <a:lstStyle/>
          <a:p>
            <a:pPr algn="ctr">
              <a:defRPr/>
            </a:pPr>
            <a:r>
              <a:rPr lang="en-US" sz="4400" b="1" dirty="0">
                <a:effectLst>
                  <a:outerShdw blurRad="38100" dist="38100" dir="2700000" algn="tl">
                    <a:srgbClr val="C0C0C0"/>
                  </a:outerShdw>
                </a:effectLst>
                <a:latin typeface="Calibri" pitchFamily="34" charset="0"/>
                <a:cs typeface="Calibri" pitchFamily="34" charset="0"/>
              </a:rPr>
              <a:t>Formation of Blood Cells</a:t>
            </a:r>
          </a:p>
        </p:txBody>
      </p:sp>
      <p:graphicFrame>
        <p:nvGraphicFramePr>
          <p:cNvPr id="6" name="Diagram 5"/>
          <p:cNvGraphicFramePr/>
          <p:nvPr/>
        </p:nvGraphicFramePr>
        <p:xfrm>
          <a:off x="3048000" y="1397000"/>
          <a:ext cx="6504384"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2966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01c_1.jpg                                                   0001C664  Macintosh HD                 BA03BFAA:"/>
          <p:cNvPicPr preferRelativeResize="0">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25589" y="138114"/>
            <a:ext cx="9140825"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209800" y="4572000"/>
            <a:ext cx="1219200" cy="381000"/>
          </a:xfrm>
          <a:prstGeom prst="round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2438400" y="5943600"/>
            <a:ext cx="7620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3287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01" b="7651"/>
          <a:stretch/>
        </p:blipFill>
        <p:spPr>
          <a:xfrm>
            <a:off x="1548988" y="103798"/>
            <a:ext cx="7339647" cy="3512874"/>
          </a:xfrm>
          <a:prstGeom prst="rect">
            <a:avLst/>
          </a:prstGeom>
        </p:spPr>
      </p:pic>
      <p:pic>
        <p:nvPicPr>
          <p:cNvPr id="6" name="Picture 2" descr="http://radioguraphics.net/tt/attach/1/3002320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560" y="3616672"/>
            <a:ext cx="4464496"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44272" y="306893"/>
            <a:ext cx="1512168" cy="369332"/>
          </a:xfrm>
          <a:prstGeom prst="rect">
            <a:avLst/>
          </a:prstGeom>
          <a:noFill/>
        </p:spPr>
        <p:txBody>
          <a:bodyPr wrap="square" rtlCol="0">
            <a:spAutoFit/>
          </a:bodyPr>
          <a:lstStyle/>
          <a:p>
            <a:pPr algn="l" rtl="0"/>
            <a:r>
              <a:rPr lang="en-US" dirty="0">
                <a:solidFill>
                  <a:srgbClr val="1E00D6"/>
                </a:solidFill>
                <a:latin typeface="Calibri" charset="0"/>
                <a:ea typeface="Calibri" charset="0"/>
                <a:cs typeface="Calibri" charset="0"/>
              </a:rPr>
              <a:t>1</a:t>
            </a:r>
            <a:r>
              <a:rPr lang="en-US" baseline="30000" dirty="0">
                <a:solidFill>
                  <a:srgbClr val="1E00D6"/>
                </a:solidFill>
                <a:latin typeface="Calibri" charset="0"/>
                <a:ea typeface="Calibri" charset="0"/>
                <a:cs typeface="Calibri" charset="0"/>
              </a:rPr>
              <a:t>st</a:t>
            </a:r>
            <a:r>
              <a:rPr lang="en-US" dirty="0">
                <a:solidFill>
                  <a:srgbClr val="1E00D6"/>
                </a:solidFill>
                <a:latin typeface="Calibri" charset="0"/>
                <a:ea typeface="Calibri" charset="0"/>
                <a:cs typeface="Calibri" charset="0"/>
              </a:rPr>
              <a:t> 8 weeks</a:t>
            </a:r>
          </a:p>
        </p:txBody>
      </p:sp>
      <p:sp>
        <p:nvSpPr>
          <p:cNvPr id="3" name="TextBox 2"/>
          <p:cNvSpPr txBox="1"/>
          <p:nvPr/>
        </p:nvSpPr>
        <p:spPr>
          <a:xfrm>
            <a:off x="8742548" y="1501993"/>
            <a:ext cx="1925452" cy="369332"/>
          </a:xfrm>
          <a:prstGeom prst="rect">
            <a:avLst/>
          </a:prstGeom>
          <a:noFill/>
        </p:spPr>
        <p:txBody>
          <a:bodyPr wrap="square" rtlCol="0">
            <a:spAutoFit/>
          </a:bodyPr>
          <a:lstStyle/>
          <a:p>
            <a:r>
              <a:rPr lang="en-US" dirty="0">
                <a:solidFill>
                  <a:srgbClr val="1E00D6"/>
                </a:solidFill>
                <a:latin typeface="Calibri" charset="0"/>
                <a:ea typeface="Calibri" charset="0"/>
                <a:cs typeface="Calibri" charset="0"/>
              </a:rPr>
              <a:t>5</a:t>
            </a:r>
            <a:r>
              <a:rPr lang="en-US" baseline="30000" dirty="0">
                <a:solidFill>
                  <a:srgbClr val="1E00D6"/>
                </a:solidFill>
                <a:latin typeface="Calibri" charset="0"/>
                <a:ea typeface="Calibri" charset="0"/>
                <a:cs typeface="Calibri" charset="0"/>
              </a:rPr>
              <a:t>th</a:t>
            </a:r>
            <a:r>
              <a:rPr lang="en-US" dirty="0">
                <a:solidFill>
                  <a:srgbClr val="1E00D6"/>
                </a:solidFill>
                <a:latin typeface="Calibri" charset="0"/>
                <a:ea typeface="Calibri" charset="0"/>
                <a:cs typeface="Calibri" charset="0"/>
              </a:rPr>
              <a:t> month and on</a:t>
            </a:r>
          </a:p>
        </p:txBody>
      </p:sp>
      <p:sp>
        <p:nvSpPr>
          <p:cNvPr id="4" name="TextBox 3"/>
          <p:cNvSpPr txBox="1"/>
          <p:nvPr/>
        </p:nvSpPr>
        <p:spPr>
          <a:xfrm>
            <a:off x="765211" y="4299830"/>
            <a:ext cx="3995936" cy="923330"/>
          </a:xfrm>
          <a:prstGeom prst="rect">
            <a:avLst/>
          </a:prstGeom>
          <a:noFill/>
        </p:spPr>
        <p:txBody>
          <a:bodyPr wrap="square" rtlCol="0">
            <a:spAutoFit/>
          </a:bodyPr>
          <a:lstStyle/>
          <a:p>
            <a:pPr algn="ctr" rtl="1"/>
            <a:r>
              <a:rPr lang="ar-SA" dirty="0">
                <a:solidFill>
                  <a:schemeClr val="bg1">
                    <a:lumMod val="50000"/>
                  </a:schemeClr>
                </a:solidFill>
              </a:rPr>
              <a:t>هذي السلايد نفسها موجوده</a:t>
            </a:r>
            <a:r>
              <a:rPr lang="en-US" dirty="0">
                <a:solidFill>
                  <a:schemeClr val="bg1">
                    <a:lumMod val="50000"/>
                  </a:schemeClr>
                </a:solidFill>
              </a:rPr>
              <a:t> </a:t>
            </a:r>
            <a:r>
              <a:rPr lang="en-GB" dirty="0" err="1">
                <a:solidFill>
                  <a:schemeClr val="bg1">
                    <a:lumMod val="50000"/>
                  </a:schemeClr>
                </a:solidFill>
              </a:rPr>
              <a:t>عند</a:t>
            </a:r>
            <a:r>
              <a:rPr lang="en-GB" dirty="0">
                <a:solidFill>
                  <a:schemeClr val="bg1">
                    <a:lumMod val="50000"/>
                  </a:schemeClr>
                </a:solidFill>
              </a:rPr>
              <a:t> </a:t>
            </a:r>
            <a:r>
              <a:rPr lang="ar-SA" dirty="0">
                <a:solidFill>
                  <a:schemeClr val="bg1">
                    <a:lumMod val="50000"/>
                  </a:schemeClr>
                </a:solidFill>
              </a:rPr>
              <a:t>الأولاد بس بصيغه ثانيه وتحت مسمى</a:t>
            </a:r>
            <a:r>
              <a:rPr lang="en-US" dirty="0">
                <a:solidFill>
                  <a:schemeClr val="bg1">
                    <a:lumMod val="50000"/>
                  </a:schemeClr>
                </a:solidFill>
              </a:rPr>
              <a:t> </a:t>
            </a:r>
          </a:p>
          <a:p>
            <a:pPr algn="ctr" rtl="1"/>
            <a:r>
              <a:rPr lang="ar-SA" dirty="0">
                <a:solidFill>
                  <a:schemeClr val="bg1">
                    <a:lumMod val="50000"/>
                  </a:schemeClr>
                </a:solidFill>
              </a:rPr>
              <a:t>”location of erythropoiesis”</a:t>
            </a:r>
            <a:endParaRPr lang="en-US" dirty="0">
              <a:solidFill>
                <a:schemeClr val="bg1">
                  <a:lumMod val="50000"/>
                </a:schemeClr>
              </a:solidFill>
            </a:endParaRPr>
          </a:p>
        </p:txBody>
      </p:sp>
      <p:sp>
        <p:nvSpPr>
          <p:cNvPr id="8" name="TextBox 7"/>
          <p:cNvSpPr txBox="1"/>
          <p:nvPr/>
        </p:nvSpPr>
        <p:spPr>
          <a:xfrm>
            <a:off x="8749137" y="960200"/>
            <a:ext cx="1800200" cy="369332"/>
          </a:xfrm>
          <a:prstGeom prst="rect">
            <a:avLst/>
          </a:prstGeom>
          <a:noFill/>
        </p:spPr>
        <p:txBody>
          <a:bodyPr wrap="square" rtlCol="0">
            <a:spAutoFit/>
          </a:bodyPr>
          <a:lstStyle/>
          <a:p>
            <a:pPr algn="l" rtl="0"/>
            <a:r>
              <a:rPr lang="en-US">
                <a:solidFill>
                  <a:srgbClr val="1E00D6"/>
                </a:solidFill>
                <a:latin typeface="Calibri" charset="0"/>
                <a:ea typeface="Calibri" charset="0"/>
                <a:cs typeface="Calibri" charset="0"/>
              </a:rPr>
              <a:t>2</a:t>
            </a:r>
            <a:r>
              <a:rPr lang="en-US" baseline="30000">
                <a:solidFill>
                  <a:srgbClr val="1E00D6"/>
                </a:solidFill>
                <a:latin typeface="Calibri" charset="0"/>
                <a:ea typeface="Calibri" charset="0"/>
                <a:cs typeface="Calibri" charset="0"/>
              </a:rPr>
              <a:t>nd</a:t>
            </a:r>
            <a:r>
              <a:rPr lang="en-US">
                <a:solidFill>
                  <a:srgbClr val="1E00D6"/>
                </a:solidFill>
                <a:latin typeface="Calibri" charset="0"/>
                <a:ea typeface="Calibri" charset="0"/>
                <a:cs typeface="Calibri" charset="0"/>
              </a:rPr>
              <a:t> to 5</a:t>
            </a:r>
            <a:r>
              <a:rPr lang="en-US" baseline="30000">
                <a:solidFill>
                  <a:srgbClr val="1E00D6"/>
                </a:solidFill>
                <a:latin typeface="Calibri" charset="0"/>
                <a:ea typeface="Calibri" charset="0"/>
                <a:cs typeface="Calibri" charset="0"/>
              </a:rPr>
              <a:t>th</a:t>
            </a:r>
            <a:r>
              <a:rPr lang="en-US">
                <a:solidFill>
                  <a:srgbClr val="1E00D6"/>
                </a:solidFill>
                <a:latin typeface="Calibri" charset="0"/>
                <a:ea typeface="Calibri" charset="0"/>
                <a:cs typeface="Calibri" charset="0"/>
              </a:rPr>
              <a:t> </a:t>
            </a:r>
            <a:r>
              <a:rPr lang="en-US" dirty="0">
                <a:solidFill>
                  <a:srgbClr val="1E00D6"/>
                </a:solidFill>
                <a:latin typeface="Calibri" charset="0"/>
                <a:ea typeface="Calibri" charset="0"/>
                <a:cs typeface="Calibri" charset="0"/>
              </a:rPr>
              <a:t>months</a:t>
            </a:r>
          </a:p>
        </p:txBody>
      </p:sp>
      <p:sp>
        <p:nvSpPr>
          <p:cNvPr id="9" name="TextBox 8"/>
          <p:cNvSpPr txBox="1"/>
          <p:nvPr/>
        </p:nvSpPr>
        <p:spPr>
          <a:xfrm>
            <a:off x="1975944" y="3973265"/>
            <a:ext cx="1574470" cy="369332"/>
          </a:xfrm>
          <a:prstGeom prst="rect">
            <a:avLst/>
          </a:prstGeom>
          <a:noFill/>
        </p:spPr>
        <p:txBody>
          <a:bodyPr wrap="none" rtlCol="0">
            <a:spAutoFit/>
          </a:bodyPr>
          <a:lstStyle/>
          <a:p>
            <a:r>
              <a:rPr lang="en-US" dirty="0">
                <a:solidFill>
                  <a:srgbClr val="7030A0"/>
                </a:solidFill>
              </a:rPr>
              <a:t>Female slide</a:t>
            </a:r>
          </a:p>
        </p:txBody>
      </p:sp>
    </p:spTree>
    <p:extLst>
      <p:ext uri="{BB962C8B-B14F-4D97-AF65-F5344CB8AC3E}">
        <p14:creationId xmlns:p14="http://schemas.microsoft.com/office/powerpoint/2010/main" val="2816165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5600" y="332656"/>
            <a:ext cx="7344816" cy="707886"/>
          </a:xfrm>
          <a:prstGeom prst="rect">
            <a:avLst/>
          </a:prstGeom>
          <a:noFill/>
        </p:spPr>
        <p:txBody>
          <a:bodyPr wrap="square" rtlCol="0">
            <a:spAutoFit/>
          </a:bodyPr>
          <a:lstStyle/>
          <a:p>
            <a:pPr algn="ctr"/>
            <a:r>
              <a:rPr lang="en-US" sz="4000" b="1" dirty="0">
                <a:latin typeface="Calibri" charset="0"/>
                <a:ea typeface="Calibri" charset="0"/>
                <a:cs typeface="Calibri" charset="0"/>
              </a:rPr>
              <a:t>Location of Erythropoiesis </a:t>
            </a:r>
          </a:p>
        </p:txBody>
      </p:sp>
      <p:sp>
        <p:nvSpPr>
          <p:cNvPr id="4" name="Rectangle 4"/>
          <p:cNvSpPr>
            <a:spLocks noChangeArrowheads="1"/>
          </p:cNvSpPr>
          <p:nvPr/>
        </p:nvSpPr>
        <p:spPr bwMode="auto">
          <a:xfrm>
            <a:off x="641023" y="1069922"/>
            <a:ext cx="1128388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dirty="0">
                <a:latin typeface="Calibri" pitchFamily="34" charset="0"/>
                <a:cs typeface="Calibri" pitchFamily="34" charset="0"/>
              </a:rPr>
              <a:t> </a:t>
            </a:r>
            <a:r>
              <a:rPr lang="en-US" b="1" u="sng" dirty="0">
                <a:solidFill>
                  <a:srgbClr val="FF0000"/>
                </a:solidFill>
                <a:latin typeface="Calibri" pitchFamily="34" charset="0"/>
                <a:cs typeface="Calibri" pitchFamily="34" charset="0"/>
              </a:rPr>
              <a:t>embryonic development: </a:t>
            </a:r>
          </a:p>
          <a:p>
            <a:pPr>
              <a:spcBef>
                <a:spcPct val="20000"/>
              </a:spcBef>
            </a:pPr>
            <a:r>
              <a:rPr lang="en-US" b="1" dirty="0">
                <a:latin typeface="Calibri" pitchFamily="34" charset="0"/>
                <a:cs typeface="Calibri" pitchFamily="34" charset="0"/>
              </a:rPr>
              <a:t>During the</a:t>
            </a:r>
            <a:r>
              <a:rPr lang="en-US" b="1" dirty="0">
                <a:solidFill>
                  <a:schemeClr val="hlink"/>
                </a:solidFill>
                <a:latin typeface="Calibri" pitchFamily="34" charset="0"/>
                <a:cs typeface="Calibri" pitchFamily="34" charset="0"/>
              </a:rPr>
              <a:t> 1</a:t>
            </a:r>
            <a:r>
              <a:rPr lang="en-US" b="1" baseline="30000" dirty="0">
                <a:solidFill>
                  <a:schemeClr val="hlink"/>
                </a:solidFill>
                <a:latin typeface="Calibri" pitchFamily="34" charset="0"/>
                <a:cs typeface="Calibri" pitchFamily="34" charset="0"/>
              </a:rPr>
              <a:t>st</a:t>
            </a:r>
            <a:r>
              <a:rPr lang="en-US" b="1" dirty="0">
                <a:solidFill>
                  <a:schemeClr val="hlink"/>
                </a:solidFill>
                <a:latin typeface="Calibri" pitchFamily="34" charset="0"/>
                <a:cs typeface="Calibri" pitchFamily="34" charset="0"/>
              </a:rPr>
              <a:t> 8 weeks</a:t>
            </a:r>
            <a:r>
              <a:rPr lang="en-US" b="1" dirty="0">
                <a:latin typeface="Calibri" pitchFamily="34" charset="0"/>
                <a:cs typeface="Calibri" pitchFamily="34" charset="0"/>
              </a:rPr>
              <a:t> of, RBCs are formed in </a:t>
            </a:r>
            <a:r>
              <a:rPr lang="en-US" b="1" dirty="0">
                <a:solidFill>
                  <a:schemeClr val="hlink"/>
                </a:solidFill>
                <a:latin typeface="Calibri" pitchFamily="34" charset="0"/>
                <a:cs typeface="Calibri" pitchFamily="34" charset="0"/>
              </a:rPr>
              <a:t>yolk sac</a:t>
            </a:r>
          </a:p>
          <a:p>
            <a:pPr>
              <a:spcBef>
                <a:spcPct val="20000"/>
              </a:spcBef>
            </a:pPr>
            <a:r>
              <a:rPr lang="en-US" b="1" dirty="0">
                <a:latin typeface="Calibri" pitchFamily="34" charset="0"/>
                <a:cs typeface="Calibri" pitchFamily="34" charset="0"/>
              </a:rPr>
              <a:t>During the </a:t>
            </a:r>
            <a:r>
              <a:rPr lang="en-US" b="1" dirty="0">
                <a:solidFill>
                  <a:schemeClr val="hlink"/>
                </a:solidFill>
                <a:latin typeface="Calibri" pitchFamily="34" charset="0"/>
                <a:cs typeface="Calibri" pitchFamily="34" charset="0"/>
              </a:rPr>
              <a:t>2</a:t>
            </a:r>
            <a:r>
              <a:rPr lang="en-US" b="1" baseline="30000" dirty="0">
                <a:solidFill>
                  <a:schemeClr val="hlink"/>
                </a:solidFill>
                <a:latin typeface="Calibri" pitchFamily="34" charset="0"/>
                <a:cs typeface="Calibri" pitchFamily="34" charset="0"/>
              </a:rPr>
              <a:t>nd</a:t>
            </a:r>
            <a:r>
              <a:rPr lang="en-US" b="1" dirty="0">
                <a:solidFill>
                  <a:schemeClr val="hlink"/>
                </a:solidFill>
                <a:latin typeface="Calibri" pitchFamily="34" charset="0"/>
                <a:cs typeface="Calibri" pitchFamily="34" charset="0"/>
              </a:rPr>
              <a:t> to 5</a:t>
            </a:r>
            <a:r>
              <a:rPr lang="en-US" b="1" baseline="30000" dirty="0">
                <a:solidFill>
                  <a:schemeClr val="hlink"/>
                </a:solidFill>
                <a:latin typeface="Calibri" pitchFamily="34" charset="0"/>
                <a:cs typeface="Calibri" pitchFamily="34" charset="0"/>
              </a:rPr>
              <a:t>th</a:t>
            </a:r>
            <a:r>
              <a:rPr lang="en-US" b="1" dirty="0">
                <a:latin typeface="Calibri" pitchFamily="34" charset="0"/>
                <a:cs typeface="Calibri" pitchFamily="34" charset="0"/>
              </a:rPr>
              <a:t> </a:t>
            </a:r>
            <a:r>
              <a:rPr lang="en-US" b="1" dirty="0">
                <a:solidFill>
                  <a:schemeClr val="hlink"/>
                </a:solidFill>
                <a:latin typeface="Calibri" pitchFamily="34" charset="0"/>
                <a:cs typeface="Calibri" pitchFamily="34" charset="0"/>
              </a:rPr>
              <a:t>months</a:t>
            </a:r>
            <a:r>
              <a:rPr lang="en-US" b="1" dirty="0">
                <a:latin typeface="Calibri" pitchFamily="34" charset="0"/>
                <a:cs typeface="Calibri" pitchFamily="34" charset="0"/>
              </a:rPr>
              <a:t>, RBCs are formed in </a:t>
            </a:r>
            <a:r>
              <a:rPr lang="en-US" b="1" dirty="0">
                <a:solidFill>
                  <a:schemeClr val="hlink"/>
                </a:solidFill>
                <a:latin typeface="Calibri" pitchFamily="34" charset="0"/>
                <a:cs typeface="Calibri" pitchFamily="34" charset="0"/>
              </a:rPr>
              <a:t>liver</a:t>
            </a:r>
            <a:r>
              <a:rPr lang="en-US" b="1" dirty="0">
                <a:latin typeface="Calibri" pitchFamily="34" charset="0"/>
                <a:cs typeface="Calibri" pitchFamily="34" charset="0"/>
              </a:rPr>
              <a:t> (main supplier) and </a:t>
            </a:r>
            <a:r>
              <a:rPr lang="en-US" b="1" dirty="0">
                <a:solidFill>
                  <a:schemeClr val="hlink"/>
                </a:solidFill>
                <a:latin typeface="Calibri" pitchFamily="34" charset="0"/>
                <a:cs typeface="Calibri" pitchFamily="34" charset="0"/>
              </a:rPr>
              <a:t>spleen</a:t>
            </a:r>
          </a:p>
          <a:p>
            <a:pPr algn="l">
              <a:spcBef>
                <a:spcPct val="20000"/>
              </a:spcBef>
            </a:pPr>
            <a:r>
              <a:rPr lang="en-US" b="1" dirty="0">
                <a:latin typeface="Calibri" pitchFamily="34" charset="0"/>
                <a:cs typeface="Calibri" pitchFamily="34" charset="0"/>
              </a:rPr>
              <a:t>From the </a:t>
            </a:r>
            <a:r>
              <a:rPr lang="en-US" b="1" dirty="0">
                <a:solidFill>
                  <a:schemeClr val="hlink"/>
                </a:solidFill>
                <a:latin typeface="Calibri" pitchFamily="34" charset="0"/>
                <a:cs typeface="Calibri" pitchFamily="34" charset="0"/>
              </a:rPr>
              <a:t>5</a:t>
            </a:r>
            <a:r>
              <a:rPr lang="en-US" b="1" baseline="30000" dirty="0">
                <a:solidFill>
                  <a:schemeClr val="hlink"/>
                </a:solidFill>
                <a:latin typeface="Calibri" pitchFamily="34" charset="0"/>
                <a:cs typeface="Calibri" pitchFamily="34" charset="0"/>
              </a:rPr>
              <a:t>th</a:t>
            </a:r>
            <a:r>
              <a:rPr lang="en-US" b="1" dirty="0">
                <a:solidFill>
                  <a:schemeClr val="hlink"/>
                </a:solidFill>
                <a:latin typeface="Calibri" pitchFamily="34" charset="0"/>
                <a:cs typeface="Calibri" pitchFamily="34" charset="0"/>
              </a:rPr>
              <a:t> month</a:t>
            </a:r>
            <a:r>
              <a:rPr lang="en-US" b="1" dirty="0">
                <a:latin typeface="Calibri" pitchFamily="34" charset="0"/>
                <a:cs typeface="Calibri" pitchFamily="34" charset="0"/>
              </a:rPr>
              <a:t> </a:t>
            </a:r>
            <a:r>
              <a:rPr lang="en-US" b="1" dirty="0">
                <a:solidFill>
                  <a:schemeClr val="hlink"/>
                </a:solidFill>
                <a:latin typeface="Calibri" pitchFamily="34" charset="0"/>
                <a:cs typeface="Calibri" pitchFamily="34" charset="0"/>
              </a:rPr>
              <a:t>on</a:t>
            </a:r>
            <a:r>
              <a:rPr lang="en-US" b="1" dirty="0">
                <a:latin typeface="Calibri" pitchFamily="34" charset="0"/>
                <a:cs typeface="Calibri" pitchFamily="34" charset="0"/>
              </a:rPr>
              <a:t>, RBCs formed in </a:t>
            </a:r>
            <a:r>
              <a:rPr lang="en-US" b="1" dirty="0">
                <a:solidFill>
                  <a:schemeClr val="hlink"/>
                </a:solidFill>
                <a:latin typeface="Calibri" pitchFamily="34" charset="0"/>
                <a:cs typeface="Calibri" pitchFamily="34" charset="0"/>
              </a:rPr>
              <a:t>bone marrow</a:t>
            </a:r>
          </a:p>
          <a:p>
            <a:pPr algn="l">
              <a:spcBef>
                <a:spcPct val="20000"/>
              </a:spcBef>
            </a:pPr>
            <a:endParaRPr lang="en-US" b="1" dirty="0">
              <a:solidFill>
                <a:schemeClr val="hlink"/>
              </a:solidFill>
              <a:latin typeface="Calibri" pitchFamily="34" charset="0"/>
              <a:cs typeface="Calibri" pitchFamily="34" charset="0"/>
            </a:endParaRPr>
          </a:p>
          <a:p>
            <a:pPr algn="l">
              <a:spcBef>
                <a:spcPct val="20000"/>
              </a:spcBef>
            </a:pPr>
            <a:r>
              <a:rPr lang="en-US" b="1" dirty="0">
                <a:solidFill>
                  <a:schemeClr val="hlink"/>
                </a:solidFill>
                <a:latin typeface="Calibri" pitchFamily="34" charset="0"/>
                <a:cs typeface="Calibri" pitchFamily="34" charset="0"/>
              </a:rPr>
              <a:t> </a:t>
            </a:r>
            <a:r>
              <a:rPr lang="en-US" b="1" u="sng" dirty="0">
                <a:solidFill>
                  <a:srgbClr val="FF0000"/>
                </a:solidFill>
                <a:latin typeface="Calibri" pitchFamily="34" charset="0"/>
                <a:cs typeface="Calibri" pitchFamily="34" charset="0"/>
              </a:rPr>
              <a:t>After birth </a:t>
            </a:r>
          </a:p>
          <a:p>
            <a:pPr algn="l">
              <a:spcBef>
                <a:spcPct val="20000"/>
              </a:spcBef>
            </a:pPr>
            <a:r>
              <a:rPr lang="en-US" b="1" dirty="0">
                <a:latin typeface="Calibri" pitchFamily="34" charset="0"/>
                <a:cs typeface="Calibri" pitchFamily="34" charset="0"/>
              </a:rPr>
              <a:t>and in </a:t>
            </a:r>
            <a:r>
              <a:rPr lang="en-US" b="1" dirty="0">
                <a:solidFill>
                  <a:schemeClr val="hlink"/>
                </a:solidFill>
                <a:latin typeface="Calibri" pitchFamily="34" charset="0"/>
                <a:cs typeface="Calibri" pitchFamily="34" charset="0"/>
              </a:rPr>
              <a:t>adults</a:t>
            </a:r>
            <a:r>
              <a:rPr lang="en-US" b="1" dirty="0">
                <a:latin typeface="Calibri" pitchFamily="34" charset="0"/>
                <a:cs typeface="Calibri" pitchFamily="34" charset="0"/>
              </a:rPr>
              <a:t>, RBCs are formed in </a:t>
            </a:r>
            <a:r>
              <a:rPr lang="en-US" b="1" dirty="0">
                <a:solidFill>
                  <a:schemeClr val="hlink"/>
                </a:solidFill>
                <a:latin typeface="Calibri" pitchFamily="34" charset="0"/>
                <a:cs typeface="Calibri" pitchFamily="34" charset="0"/>
              </a:rPr>
              <a:t>red bone marrow</a:t>
            </a:r>
            <a:endParaRPr lang="en-US" b="1" dirty="0">
              <a:latin typeface="Calibri" pitchFamily="34" charset="0"/>
              <a:cs typeface="Calibri" pitchFamily="34" charset="0"/>
            </a:endParaRPr>
          </a:p>
          <a:p>
            <a:pPr marL="285750" lvl="1" indent="-285750" eaLnBrk="0" hangingPunct="0">
              <a:spcBef>
                <a:spcPct val="20000"/>
              </a:spcBef>
              <a:buFont typeface="Wingdings" pitchFamily="2" charset="2"/>
              <a:buChar char="q"/>
            </a:pPr>
            <a:r>
              <a:rPr lang="en-US" u="sng" dirty="0">
                <a:solidFill>
                  <a:srgbClr val="1E00D6"/>
                </a:solidFill>
                <a:latin typeface="Calibri" pitchFamily="34" charset="0"/>
                <a:cs typeface="Calibri" pitchFamily="34" charset="0"/>
              </a:rPr>
              <a:t>Bone marrow of </a:t>
            </a:r>
            <a:r>
              <a:rPr lang="en-US" b="1" u="sng" dirty="0">
                <a:solidFill>
                  <a:srgbClr val="1E00D6"/>
                </a:solidFill>
                <a:latin typeface="Calibri" pitchFamily="34" charset="0"/>
                <a:cs typeface="Calibri" pitchFamily="34" charset="0"/>
              </a:rPr>
              <a:t>all bones </a:t>
            </a:r>
            <a:r>
              <a:rPr lang="en-US" dirty="0">
                <a:solidFill>
                  <a:srgbClr val="1E00D6"/>
                </a:solidFill>
                <a:latin typeface="Calibri" pitchFamily="34" charset="0"/>
                <a:cs typeface="Calibri" pitchFamily="34" charset="0"/>
              </a:rPr>
              <a:t>produces red blood cells until a person is </a:t>
            </a:r>
            <a:r>
              <a:rPr lang="en-US" b="1" dirty="0">
                <a:solidFill>
                  <a:srgbClr val="1E00D6"/>
                </a:solidFill>
                <a:latin typeface="Calibri" pitchFamily="34" charset="0"/>
                <a:cs typeface="Calibri" pitchFamily="34" charset="0"/>
              </a:rPr>
              <a:t>5 years old</a:t>
            </a:r>
            <a:r>
              <a:rPr lang="en-US" dirty="0">
                <a:solidFill>
                  <a:srgbClr val="1E00D6"/>
                </a:solidFill>
                <a:latin typeface="Calibri" pitchFamily="34" charset="0"/>
                <a:cs typeface="Calibri" pitchFamily="34" charset="0"/>
              </a:rPr>
              <a:t>. </a:t>
            </a:r>
          </a:p>
          <a:p>
            <a:pPr marL="285750" lvl="1" indent="-285750" eaLnBrk="0" hangingPunct="0">
              <a:spcBef>
                <a:spcPct val="20000"/>
              </a:spcBef>
              <a:buFont typeface="Wingdings" pitchFamily="2" charset="2"/>
              <a:buChar char="q"/>
            </a:pPr>
            <a:r>
              <a:rPr lang="en-US" u="sng" dirty="0">
                <a:solidFill>
                  <a:srgbClr val="1E00D6"/>
                </a:solidFill>
                <a:latin typeface="Calibri" pitchFamily="34" charset="0"/>
                <a:cs typeface="Calibri" pitchFamily="34" charset="0"/>
              </a:rPr>
              <a:t>Bone marrow of </a:t>
            </a:r>
            <a:r>
              <a:rPr lang="en-US" b="1" u="sng" dirty="0">
                <a:solidFill>
                  <a:srgbClr val="1E00D6"/>
                </a:solidFill>
                <a:latin typeface="Calibri" pitchFamily="34" charset="0"/>
                <a:cs typeface="Calibri" pitchFamily="34" charset="0"/>
              </a:rPr>
              <a:t>long bones</a:t>
            </a:r>
            <a:r>
              <a:rPr lang="en-US" dirty="0">
                <a:solidFill>
                  <a:srgbClr val="1E00D6"/>
                </a:solidFill>
                <a:latin typeface="Calibri" pitchFamily="34" charset="0"/>
                <a:cs typeface="Calibri" pitchFamily="34" charset="0"/>
              </a:rPr>
              <a:t>, except for the proximal portions of the </a:t>
            </a:r>
            <a:r>
              <a:rPr lang="en-US" dirty="0" err="1">
                <a:solidFill>
                  <a:srgbClr val="1E00D6"/>
                </a:solidFill>
                <a:latin typeface="Calibri" pitchFamily="34" charset="0"/>
                <a:cs typeface="Calibri" pitchFamily="34" charset="0"/>
              </a:rPr>
              <a:t>humeri</a:t>
            </a:r>
            <a:r>
              <a:rPr lang="en-US" dirty="0">
                <a:solidFill>
                  <a:srgbClr val="1E00D6"/>
                </a:solidFill>
                <a:latin typeface="Calibri" pitchFamily="34" charset="0"/>
                <a:cs typeface="Calibri" pitchFamily="34" charset="0"/>
              </a:rPr>
              <a:t> and tibiae, </a:t>
            </a:r>
            <a:r>
              <a:rPr lang="en-US" b="1" dirty="0">
                <a:solidFill>
                  <a:srgbClr val="1E00D6"/>
                </a:solidFill>
                <a:latin typeface="Calibri" pitchFamily="34" charset="0"/>
                <a:cs typeface="Calibri" pitchFamily="34" charset="0"/>
              </a:rPr>
              <a:t>becomes quite fatty </a:t>
            </a:r>
            <a:r>
              <a:rPr lang="en-US" dirty="0">
                <a:solidFill>
                  <a:srgbClr val="1E00D6"/>
                </a:solidFill>
                <a:latin typeface="Calibri" pitchFamily="34" charset="0"/>
                <a:cs typeface="Calibri" pitchFamily="34" charset="0"/>
              </a:rPr>
              <a:t>and </a:t>
            </a:r>
            <a:r>
              <a:rPr lang="en-US" dirty="0">
                <a:solidFill>
                  <a:srgbClr val="FF0000"/>
                </a:solidFill>
                <a:latin typeface="Calibri" pitchFamily="34" charset="0"/>
                <a:cs typeface="Calibri" pitchFamily="34" charset="0"/>
              </a:rPr>
              <a:t>produces</a:t>
            </a:r>
            <a:r>
              <a:rPr lang="en-US" dirty="0">
                <a:solidFill>
                  <a:srgbClr val="1E00D6"/>
                </a:solidFill>
                <a:latin typeface="Calibri" pitchFamily="34" charset="0"/>
                <a:cs typeface="Calibri" pitchFamily="34" charset="0"/>
              </a:rPr>
              <a:t> </a:t>
            </a:r>
            <a:r>
              <a:rPr lang="en-US" dirty="0">
                <a:solidFill>
                  <a:srgbClr val="FF0000"/>
                </a:solidFill>
                <a:latin typeface="Calibri" pitchFamily="34" charset="0"/>
                <a:cs typeface="Calibri" pitchFamily="34" charset="0"/>
              </a:rPr>
              <a:t>no more </a:t>
            </a:r>
            <a:r>
              <a:rPr lang="en-US" dirty="0">
                <a:solidFill>
                  <a:srgbClr val="1E00D6"/>
                </a:solidFill>
                <a:latin typeface="Calibri" pitchFamily="34" charset="0"/>
                <a:cs typeface="Calibri" pitchFamily="34" charset="0"/>
              </a:rPr>
              <a:t>red blood cells after about </a:t>
            </a:r>
            <a:r>
              <a:rPr lang="en-US" b="1" dirty="0">
                <a:solidFill>
                  <a:srgbClr val="1E00D6"/>
                </a:solidFill>
                <a:latin typeface="Calibri" pitchFamily="34" charset="0"/>
                <a:cs typeface="Calibri" pitchFamily="34" charset="0"/>
              </a:rPr>
              <a:t>age 20 years</a:t>
            </a:r>
            <a:r>
              <a:rPr lang="en-US" dirty="0">
                <a:solidFill>
                  <a:srgbClr val="1E00D6"/>
                </a:solidFill>
                <a:latin typeface="Calibri" pitchFamily="34" charset="0"/>
                <a:cs typeface="Calibri" pitchFamily="34" charset="0"/>
              </a:rPr>
              <a:t>. </a:t>
            </a:r>
          </a:p>
          <a:p>
            <a:pPr marL="285750" lvl="1" indent="-285750" eaLnBrk="0" hangingPunct="0">
              <a:spcBef>
                <a:spcPct val="20000"/>
              </a:spcBef>
              <a:buFont typeface="Wingdings" pitchFamily="2" charset="2"/>
              <a:buChar char="q"/>
            </a:pPr>
            <a:r>
              <a:rPr lang="en-US" b="1" dirty="0">
                <a:solidFill>
                  <a:srgbClr val="1E00D6"/>
                </a:solidFill>
                <a:latin typeface="Calibri" pitchFamily="34" charset="0"/>
                <a:cs typeface="Calibri" pitchFamily="34" charset="0"/>
              </a:rPr>
              <a:t>Beyond this age</a:t>
            </a:r>
            <a:r>
              <a:rPr lang="en-US" dirty="0">
                <a:solidFill>
                  <a:srgbClr val="1E00D6"/>
                </a:solidFill>
                <a:latin typeface="Calibri" pitchFamily="34" charset="0"/>
                <a:cs typeface="Calibri" pitchFamily="34" charset="0"/>
              </a:rPr>
              <a:t>, most red cells continue to be produced in the marrow of the </a:t>
            </a:r>
            <a:r>
              <a:rPr lang="en-US" u="sng" dirty="0">
                <a:solidFill>
                  <a:srgbClr val="1E00D6"/>
                </a:solidFill>
                <a:latin typeface="Calibri" pitchFamily="34" charset="0"/>
                <a:cs typeface="Calibri" pitchFamily="34" charset="0"/>
              </a:rPr>
              <a:t>vertebrae</a:t>
            </a:r>
            <a:r>
              <a:rPr lang="en-US" dirty="0">
                <a:solidFill>
                  <a:srgbClr val="1E00D6"/>
                </a:solidFill>
                <a:latin typeface="Calibri" pitchFamily="34" charset="0"/>
                <a:cs typeface="Calibri" pitchFamily="34" charset="0"/>
              </a:rPr>
              <a:t>, </a:t>
            </a:r>
            <a:r>
              <a:rPr lang="en-US" u="sng" dirty="0">
                <a:solidFill>
                  <a:srgbClr val="1E00D6"/>
                </a:solidFill>
                <a:latin typeface="Calibri" pitchFamily="34" charset="0"/>
                <a:cs typeface="Calibri" pitchFamily="34" charset="0"/>
              </a:rPr>
              <a:t>sternum</a:t>
            </a:r>
            <a:r>
              <a:rPr lang="en-US" dirty="0">
                <a:solidFill>
                  <a:srgbClr val="1E00D6"/>
                </a:solidFill>
                <a:latin typeface="Calibri" pitchFamily="34" charset="0"/>
                <a:cs typeface="Calibri" pitchFamily="34" charset="0"/>
              </a:rPr>
              <a:t> and </a:t>
            </a:r>
            <a:r>
              <a:rPr lang="en-US" u="sng" dirty="0">
                <a:solidFill>
                  <a:srgbClr val="1E00D6"/>
                </a:solidFill>
                <a:latin typeface="Calibri" pitchFamily="34" charset="0"/>
                <a:cs typeface="Calibri" pitchFamily="34" charset="0"/>
              </a:rPr>
              <a:t>ribs</a:t>
            </a:r>
            <a:r>
              <a:rPr lang="en-US" dirty="0">
                <a:solidFill>
                  <a:srgbClr val="1E00D6"/>
                </a:solidFill>
                <a:latin typeface="Calibri" pitchFamily="34" charset="0"/>
                <a:cs typeface="Calibri" pitchFamily="34" charset="0"/>
              </a:rPr>
              <a:t>.</a:t>
            </a:r>
          </a:p>
          <a:p>
            <a:pPr algn="l">
              <a:spcBef>
                <a:spcPct val="20000"/>
              </a:spcBef>
            </a:pPr>
            <a:endParaRPr lang="en-US" b="1" dirty="0">
              <a:latin typeface="Calibri" pitchFamily="34" charset="0"/>
              <a:cs typeface="Calibri" pitchFamily="34" charset="0"/>
            </a:endParaRPr>
          </a:p>
          <a:p>
            <a:pPr lvl="1" algn="l">
              <a:spcBef>
                <a:spcPct val="20000"/>
              </a:spcBef>
            </a:pPr>
            <a:r>
              <a:rPr lang="en-US" b="1" dirty="0">
                <a:latin typeface="Calibri" pitchFamily="34" charset="0"/>
                <a:cs typeface="Calibri" pitchFamily="34" charset="0"/>
              </a:rPr>
              <a:t>Portions of: vertebrae, ribs, scapulae, skull, pelvis, proximal heads of femur and </a:t>
            </a:r>
            <a:r>
              <a:rPr lang="en-US" b="1" dirty="0" err="1">
                <a:latin typeface="Calibri" pitchFamily="34" charset="0"/>
                <a:cs typeface="Calibri" pitchFamily="34" charset="0"/>
              </a:rPr>
              <a:t>humerus</a:t>
            </a:r>
            <a:endParaRPr lang="en-US" b="1" dirty="0">
              <a:latin typeface="Calibri" pitchFamily="34" charset="0"/>
              <a:cs typeface="Calibri" pitchFamily="34" charset="0"/>
            </a:endParaRPr>
          </a:p>
          <a:p>
            <a:pPr lvl="1" algn="l">
              <a:spcBef>
                <a:spcPct val="20000"/>
              </a:spcBef>
            </a:pPr>
            <a:r>
              <a:rPr lang="en-US" b="1" dirty="0">
                <a:latin typeface="Calibri" pitchFamily="34" charset="0"/>
                <a:cs typeface="Calibri" pitchFamily="34" charset="0"/>
              </a:rPr>
              <a:t>Yellow marrow of medullary cavities can be converted back into red marrow, if needed</a:t>
            </a:r>
          </a:p>
        </p:txBody>
      </p:sp>
      <p:sp>
        <p:nvSpPr>
          <p:cNvPr id="5" name="TextBox 4"/>
          <p:cNvSpPr txBox="1"/>
          <p:nvPr/>
        </p:nvSpPr>
        <p:spPr>
          <a:xfrm>
            <a:off x="10479532" y="301994"/>
            <a:ext cx="1306769" cy="369332"/>
          </a:xfrm>
          <a:prstGeom prst="rect">
            <a:avLst/>
          </a:prstGeom>
          <a:noFill/>
        </p:spPr>
        <p:txBody>
          <a:bodyPr wrap="none" rtlCol="0">
            <a:spAutoFit/>
          </a:bodyPr>
          <a:lstStyle/>
          <a:p>
            <a:r>
              <a:rPr lang="en-US" dirty="0">
                <a:solidFill>
                  <a:srgbClr val="1E00D6"/>
                </a:solidFill>
              </a:rPr>
              <a:t>Male slide</a:t>
            </a:r>
          </a:p>
        </p:txBody>
      </p:sp>
    </p:spTree>
    <p:extLst>
      <p:ext uri="{BB962C8B-B14F-4D97-AF65-F5344CB8AC3E}">
        <p14:creationId xmlns:p14="http://schemas.microsoft.com/office/powerpoint/2010/main" val="32101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5"/>
          <p:cNvGrpSpPr>
            <a:grpSpLocks/>
          </p:cNvGrpSpPr>
          <p:nvPr/>
        </p:nvGrpSpPr>
        <p:grpSpPr bwMode="auto">
          <a:xfrm>
            <a:off x="2331156" y="1532468"/>
            <a:ext cx="7061200" cy="3757789"/>
            <a:chOff x="672" y="1392"/>
            <a:chExt cx="4973" cy="2160"/>
          </a:xfrm>
        </p:grpSpPr>
        <p:grpSp>
          <p:nvGrpSpPr>
            <p:cNvPr id="23577" name="Group 6"/>
            <p:cNvGrpSpPr>
              <a:grpSpLocks/>
            </p:cNvGrpSpPr>
            <p:nvPr/>
          </p:nvGrpSpPr>
          <p:grpSpPr bwMode="auto">
            <a:xfrm>
              <a:off x="672" y="1392"/>
              <a:ext cx="4815" cy="1840"/>
              <a:chOff x="672" y="1392"/>
              <a:chExt cx="4815" cy="1840"/>
            </a:xfrm>
          </p:grpSpPr>
          <p:sp>
            <p:nvSpPr>
              <p:cNvPr id="23584" name="Line 7"/>
              <p:cNvSpPr>
                <a:spLocks noChangeShapeType="1"/>
              </p:cNvSpPr>
              <p:nvPr/>
            </p:nvSpPr>
            <p:spPr bwMode="auto">
              <a:xfrm>
                <a:off x="1185" y="3152"/>
                <a:ext cx="43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nvGrpSpPr>
              <p:cNvPr id="23585" name="Group 8"/>
              <p:cNvGrpSpPr>
                <a:grpSpLocks/>
              </p:cNvGrpSpPr>
              <p:nvPr/>
            </p:nvGrpSpPr>
            <p:grpSpPr bwMode="auto">
              <a:xfrm>
                <a:off x="1106" y="1472"/>
                <a:ext cx="79" cy="1680"/>
                <a:chOff x="2448" y="11232"/>
                <a:chExt cx="144" cy="3024"/>
              </a:xfrm>
            </p:grpSpPr>
            <p:sp>
              <p:nvSpPr>
                <p:cNvPr id="23604" name="Line 9"/>
                <p:cNvSpPr>
                  <a:spLocks noChangeShapeType="1"/>
                </p:cNvSpPr>
                <p:nvPr/>
              </p:nvSpPr>
              <p:spPr bwMode="auto">
                <a:xfrm flipV="1">
                  <a:off x="2592" y="11232"/>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605" name="Line 10"/>
                <p:cNvSpPr>
                  <a:spLocks noChangeShapeType="1"/>
                </p:cNvSpPr>
                <p:nvPr/>
              </p:nvSpPr>
              <p:spPr bwMode="auto">
                <a:xfrm flipH="1">
                  <a:off x="2448" y="112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606" name="Line 11"/>
                <p:cNvSpPr>
                  <a:spLocks noChangeShapeType="1"/>
                </p:cNvSpPr>
                <p:nvPr/>
              </p:nvSpPr>
              <p:spPr bwMode="auto">
                <a:xfrm flipH="1">
                  <a:off x="2448" y="1267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grpSp>
            <p:nvGrpSpPr>
              <p:cNvPr id="23586" name="Group 12"/>
              <p:cNvGrpSpPr>
                <a:grpSpLocks/>
              </p:cNvGrpSpPr>
              <p:nvPr/>
            </p:nvGrpSpPr>
            <p:grpSpPr bwMode="auto">
              <a:xfrm>
                <a:off x="3908" y="1472"/>
                <a:ext cx="79" cy="1680"/>
                <a:chOff x="2448" y="11232"/>
                <a:chExt cx="144" cy="3024"/>
              </a:xfrm>
            </p:grpSpPr>
            <p:sp>
              <p:nvSpPr>
                <p:cNvPr id="23601" name="Line 13"/>
                <p:cNvSpPr>
                  <a:spLocks noChangeShapeType="1"/>
                </p:cNvSpPr>
                <p:nvPr/>
              </p:nvSpPr>
              <p:spPr bwMode="auto">
                <a:xfrm flipV="1">
                  <a:off x="2592" y="11232"/>
                  <a:ext cx="0" cy="30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602" name="Line 14"/>
                <p:cNvSpPr>
                  <a:spLocks noChangeShapeType="1"/>
                </p:cNvSpPr>
                <p:nvPr/>
              </p:nvSpPr>
              <p:spPr bwMode="auto">
                <a:xfrm flipH="1">
                  <a:off x="2448" y="1123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603" name="Line 15"/>
                <p:cNvSpPr>
                  <a:spLocks noChangeShapeType="1"/>
                </p:cNvSpPr>
                <p:nvPr/>
              </p:nvSpPr>
              <p:spPr bwMode="auto">
                <a:xfrm flipH="1">
                  <a:off x="2448" y="1267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sp>
            <p:nvSpPr>
              <p:cNvPr id="23587" name="Text Box 16"/>
              <p:cNvSpPr txBox="1">
                <a:spLocks noChangeArrowheads="1"/>
              </p:cNvSpPr>
              <p:nvPr/>
            </p:nvSpPr>
            <p:spPr bwMode="auto">
              <a:xfrm>
                <a:off x="672" y="1392"/>
                <a:ext cx="39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100</a:t>
                </a:r>
                <a:endParaRPr lang="en-US" sz="933" b="1">
                  <a:latin typeface="Calibri" pitchFamily="34" charset="0"/>
                  <a:cs typeface="Calibri" pitchFamily="34" charset="0"/>
                </a:endParaRPr>
              </a:p>
            </p:txBody>
          </p:sp>
          <p:sp>
            <p:nvSpPr>
              <p:cNvPr id="23588" name="Text Box 17"/>
              <p:cNvSpPr txBox="1">
                <a:spLocks noChangeArrowheads="1"/>
              </p:cNvSpPr>
              <p:nvPr/>
            </p:nvSpPr>
            <p:spPr bwMode="auto">
              <a:xfrm>
                <a:off x="672" y="2192"/>
                <a:ext cx="39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50</a:t>
                </a:r>
                <a:endParaRPr lang="en-US" sz="933" b="1">
                  <a:latin typeface="Calibri" pitchFamily="34" charset="0"/>
                  <a:cs typeface="Calibri" pitchFamily="34" charset="0"/>
                </a:endParaRPr>
              </a:p>
            </p:txBody>
          </p:sp>
          <p:grpSp>
            <p:nvGrpSpPr>
              <p:cNvPr id="23589" name="Group 18"/>
              <p:cNvGrpSpPr>
                <a:grpSpLocks/>
              </p:cNvGrpSpPr>
              <p:nvPr/>
            </p:nvGrpSpPr>
            <p:grpSpPr bwMode="auto">
              <a:xfrm>
                <a:off x="4698" y="3152"/>
                <a:ext cx="789" cy="80"/>
                <a:chOff x="4032" y="14256"/>
                <a:chExt cx="1440" cy="144"/>
              </a:xfrm>
            </p:grpSpPr>
            <p:sp>
              <p:nvSpPr>
                <p:cNvPr id="23599" name="Line 19"/>
                <p:cNvSpPr>
                  <a:spLocks noChangeShapeType="1"/>
                </p:cNvSpPr>
                <p:nvPr/>
              </p:nvSpPr>
              <p:spPr bwMode="auto">
                <a:xfrm>
                  <a:off x="4032" y="14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600" name="Line 20"/>
                <p:cNvSpPr>
                  <a:spLocks noChangeShapeType="1"/>
                </p:cNvSpPr>
                <p:nvPr/>
              </p:nvSpPr>
              <p:spPr bwMode="auto">
                <a:xfrm>
                  <a:off x="5472" y="1425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sp>
            <p:nvSpPr>
              <p:cNvPr id="23590" name="Line 21"/>
              <p:cNvSpPr>
                <a:spLocks noChangeShapeType="1"/>
              </p:cNvSpPr>
              <p:nvPr/>
            </p:nvSpPr>
            <p:spPr bwMode="auto">
              <a:xfrm>
                <a:off x="1463"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1" name="Line 22"/>
              <p:cNvSpPr>
                <a:spLocks noChangeShapeType="1"/>
              </p:cNvSpPr>
              <p:nvPr/>
            </p:nvSpPr>
            <p:spPr bwMode="auto">
              <a:xfrm>
                <a:off x="1779"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2" name="Line 23"/>
              <p:cNvSpPr>
                <a:spLocks noChangeShapeType="1"/>
              </p:cNvSpPr>
              <p:nvPr/>
            </p:nvSpPr>
            <p:spPr bwMode="auto">
              <a:xfrm>
                <a:off x="2093"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3" name="Line 24"/>
              <p:cNvSpPr>
                <a:spLocks noChangeShapeType="1"/>
              </p:cNvSpPr>
              <p:nvPr/>
            </p:nvSpPr>
            <p:spPr bwMode="auto">
              <a:xfrm>
                <a:off x="2409"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4" name="Line 25"/>
              <p:cNvSpPr>
                <a:spLocks noChangeShapeType="1"/>
              </p:cNvSpPr>
              <p:nvPr/>
            </p:nvSpPr>
            <p:spPr bwMode="auto">
              <a:xfrm>
                <a:off x="2724"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5" name="Line 26"/>
              <p:cNvSpPr>
                <a:spLocks noChangeShapeType="1"/>
              </p:cNvSpPr>
              <p:nvPr/>
            </p:nvSpPr>
            <p:spPr bwMode="auto">
              <a:xfrm>
                <a:off x="3038"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6" name="Line 27"/>
              <p:cNvSpPr>
                <a:spLocks noChangeShapeType="1"/>
              </p:cNvSpPr>
              <p:nvPr/>
            </p:nvSpPr>
            <p:spPr bwMode="auto">
              <a:xfrm>
                <a:off x="3356"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7" name="Line 28"/>
              <p:cNvSpPr>
                <a:spLocks noChangeShapeType="1"/>
              </p:cNvSpPr>
              <p:nvPr/>
            </p:nvSpPr>
            <p:spPr bwMode="auto">
              <a:xfrm>
                <a:off x="3672"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98" name="Line 29"/>
              <p:cNvSpPr>
                <a:spLocks noChangeShapeType="1"/>
              </p:cNvSpPr>
              <p:nvPr/>
            </p:nvSpPr>
            <p:spPr bwMode="auto">
              <a:xfrm>
                <a:off x="3986" y="3152"/>
                <a:ext cx="0" cy="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sp>
          <p:nvSpPr>
            <p:cNvPr id="23578" name="Text Box 30"/>
            <p:cNvSpPr txBox="1">
              <a:spLocks noChangeArrowheads="1"/>
            </p:cNvSpPr>
            <p:nvPr/>
          </p:nvSpPr>
          <p:spPr bwMode="auto">
            <a:xfrm>
              <a:off x="1968" y="3312"/>
              <a:ext cx="23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3</a:t>
              </a:r>
            </a:p>
          </p:txBody>
        </p:sp>
        <p:sp>
          <p:nvSpPr>
            <p:cNvPr id="23579" name="Text Box 31"/>
            <p:cNvSpPr txBox="1">
              <a:spLocks noChangeArrowheads="1"/>
            </p:cNvSpPr>
            <p:nvPr/>
          </p:nvSpPr>
          <p:spPr bwMode="auto">
            <a:xfrm>
              <a:off x="2961" y="3312"/>
              <a:ext cx="23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6</a:t>
              </a:r>
            </a:p>
          </p:txBody>
        </p:sp>
        <p:sp>
          <p:nvSpPr>
            <p:cNvPr id="23580" name="Text Box 32"/>
            <p:cNvSpPr txBox="1">
              <a:spLocks noChangeArrowheads="1"/>
            </p:cNvSpPr>
            <p:nvPr/>
          </p:nvSpPr>
          <p:spPr bwMode="auto">
            <a:xfrm>
              <a:off x="4619" y="3312"/>
              <a:ext cx="23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3</a:t>
              </a:r>
            </a:p>
          </p:txBody>
        </p:sp>
        <p:sp>
          <p:nvSpPr>
            <p:cNvPr id="23581" name="Text Box 33"/>
            <p:cNvSpPr txBox="1">
              <a:spLocks noChangeArrowheads="1"/>
            </p:cNvSpPr>
            <p:nvPr/>
          </p:nvSpPr>
          <p:spPr bwMode="auto">
            <a:xfrm>
              <a:off x="5408" y="3312"/>
              <a:ext cx="23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6</a:t>
              </a:r>
            </a:p>
          </p:txBody>
        </p:sp>
        <p:sp>
          <p:nvSpPr>
            <p:cNvPr id="23582" name="Text Box 34"/>
            <p:cNvSpPr txBox="1">
              <a:spLocks noChangeArrowheads="1"/>
            </p:cNvSpPr>
            <p:nvPr/>
          </p:nvSpPr>
          <p:spPr bwMode="auto">
            <a:xfrm>
              <a:off x="3751" y="3312"/>
              <a:ext cx="47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22" b="1">
                  <a:latin typeface="Calibri" pitchFamily="34" charset="0"/>
                  <a:cs typeface="Calibri" pitchFamily="34" charset="0"/>
                </a:rPr>
                <a:t>Birth</a:t>
              </a:r>
            </a:p>
          </p:txBody>
        </p:sp>
        <p:sp>
          <p:nvSpPr>
            <p:cNvPr id="23583" name="Text Box 35"/>
            <p:cNvSpPr txBox="1">
              <a:spLocks noChangeArrowheads="1"/>
            </p:cNvSpPr>
            <p:nvPr/>
          </p:nvSpPr>
          <p:spPr bwMode="auto">
            <a:xfrm>
              <a:off x="672" y="1712"/>
              <a:ext cx="39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778" b="1">
                  <a:latin typeface="Calibri" pitchFamily="34" charset="0"/>
                  <a:cs typeface="Calibri" pitchFamily="34" charset="0"/>
                </a:rPr>
                <a:t>%</a:t>
              </a:r>
              <a:endParaRPr lang="en-US" sz="1244" b="1">
                <a:latin typeface="Calibri" pitchFamily="34" charset="0"/>
                <a:cs typeface="Calibri" pitchFamily="34" charset="0"/>
              </a:endParaRPr>
            </a:p>
          </p:txBody>
        </p:sp>
      </p:grpSp>
      <p:sp>
        <p:nvSpPr>
          <p:cNvPr id="23555" name="Text Box 36"/>
          <p:cNvSpPr txBox="1">
            <a:spLocks noChangeArrowheads="1"/>
          </p:cNvSpPr>
          <p:nvPr/>
        </p:nvSpPr>
        <p:spPr bwMode="auto">
          <a:xfrm>
            <a:off x="5244807" y="5215468"/>
            <a:ext cx="1158817" cy="41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133" b="1" dirty="0">
                <a:solidFill>
                  <a:schemeClr val="bg1"/>
                </a:solidFill>
                <a:latin typeface="Calibri" pitchFamily="34" charset="0"/>
                <a:cs typeface="Calibri" pitchFamily="34" charset="0"/>
              </a:rPr>
              <a:t>Month</a:t>
            </a:r>
            <a:endParaRPr lang="en-US" sz="2489" b="1" dirty="0">
              <a:solidFill>
                <a:schemeClr val="bg1"/>
              </a:solidFill>
              <a:latin typeface="Calibri" pitchFamily="34" charset="0"/>
              <a:cs typeface="Calibri" pitchFamily="34" charset="0"/>
            </a:endParaRPr>
          </a:p>
        </p:txBody>
      </p:sp>
      <p:grpSp>
        <p:nvGrpSpPr>
          <p:cNvPr id="23556" name="Group 55"/>
          <p:cNvGrpSpPr>
            <a:grpSpLocks/>
          </p:cNvGrpSpPr>
          <p:nvPr/>
        </p:nvGrpSpPr>
        <p:grpSpPr bwMode="auto">
          <a:xfrm>
            <a:off x="3227213" y="1810456"/>
            <a:ext cx="979311" cy="2784122"/>
            <a:chOff x="1436488" y="1670422"/>
            <a:chExt cx="1261862" cy="3131242"/>
          </a:xfrm>
        </p:grpSpPr>
        <p:sp>
          <p:nvSpPr>
            <p:cNvPr id="23572" name="Line 39"/>
            <p:cNvSpPr>
              <a:spLocks noChangeShapeType="1"/>
            </p:cNvSpPr>
            <p:nvPr/>
          </p:nvSpPr>
          <p:spPr bwMode="auto">
            <a:xfrm>
              <a:off x="1815047" y="1670422"/>
              <a:ext cx="126186" cy="3131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nvGrpSpPr>
            <p:cNvPr id="23573" name="Group 54"/>
            <p:cNvGrpSpPr>
              <a:grpSpLocks/>
            </p:cNvGrpSpPr>
            <p:nvPr/>
          </p:nvGrpSpPr>
          <p:grpSpPr bwMode="auto">
            <a:xfrm>
              <a:off x="1436488" y="1670422"/>
              <a:ext cx="1261862" cy="3131242"/>
              <a:chOff x="1436488" y="1670422"/>
              <a:chExt cx="1261862" cy="3131242"/>
            </a:xfrm>
          </p:grpSpPr>
          <p:sp>
            <p:nvSpPr>
              <p:cNvPr id="23574" name="Line 37"/>
              <p:cNvSpPr>
                <a:spLocks noChangeShapeType="1"/>
              </p:cNvSpPr>
              <p:nvPr/>
            </p:nvSpPr>
            <p:spPr bwMode="auto">
              <a:xfrm flipV="1">
                <a:off x="1436488" y="1826984"/>
                <a:ext cx="126186" cy="297468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75" name="Line 38"/>
              <p:cNvSpPr>
                <a:spLocks noChangeShapeType="1"/>
              </p:cNvSpPr>
              <p:nvPr/>
            </p:nvSpPr>
            <p:spPr bwMode="auto">
              <a:xfrm flipV="1">
                <a:off x="1562674" y="1670422"/>
                <a:ext cx="252372" cy="156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76" name="Line 40"/>
              <p:cNvSpPr>
                <a:spLocks noChangeShapeType="1"/>
              </p:cNvSpPr>
              <p:nvPr/>
            </p:nvSpPr>
            <p:spPr bwMode="auto">
              <a:xfrm>
                <a:off x="1941233" y="1983546"/>
                <a:ext cx="757117" cy="281811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grpSp>
      <p:sp>
        <p:nvSpPr>
          <p:cNvPr id="23557" name="Freeform 41"/>
          <p:cNvSpPr>
            <a:spLocks/>
          </p:cNvSpPr>
          <p:nvPr/>
        </p:nvSpPr>
        <p:spPr bwMode="auto">
          <a:xfrm>
            <a:off x="5379157" y="1786468"/>
            <a:ext cx="2352323" cy="2784123"/>
          </a:xfrm>
          <a:custGeom>
            <a:avLst/>
            <a:gdLst>
              <a:gd name="T0" fmla="*/ 0 w 3024"/>
              <a:gd name="T1" fmla="*/ 2147483647 h 2880"/>
              <a:gd name="T2" fmla="*/ 2147483647 w 3024"/>
              <a:gd name="T3" fmla="*/ 0 h 2880"/>
              <a:gd name="T4" fmla="*/ 0 60000 65536"/>
              <a:gd name="T5" fmla="*/ 0 60000 65536"/>
              <a:gd name="T6" fmla="*/ 0 w 3024"/>
              <a:gd name="T7" fmla="*/ 0 h 2880"/>
              <a:gd name="T8" fmla="*/ 3024 w 3024"/>
              <a:gd name="T9" fmla="*/ 2880 h 2880"/>
            </a:gdLst>
            <a:ahLst/>
            <a:cxnLst>
              <a:cxn ang="T4">
                <a:pos x="T0" y="T1"/>
              </a:cxn>
              <a:cxn ang="T5">
                <a:pos x="T2" y="T3"/>
              </a:cxn>
            </a:cxnLst>
            <a:rect l="T6" t="T7" r="T8" b="T9"/>
            <a:pathLst>
              <a:path w="3024" h="2880">
                <a:moveTo>
                  <a:pt x="0" y="2880"/>
                </a:moveTo>
                <a:cubicBezTo>
                  <a:pt x="1260" y="1680"/>
                  <a:pt x="2520" y="480"/>
                  <a:pt x="3024" y="0"/>
                </a:cubicBezTo>
              </a:path>
            </a:pathLst>
          </a:custGeom>
          <a:noFill/>
          <a:ln w="28575">
            <a:solidFill>
              <a:srgbClr val="00B0F0"/>
            </a:solidFill>
            <a:prstDash val="lgDashDotDot"/>
            <a:round/>
            <a:headEnd/>
            <a:tailEnd/>
          </a:ln>
          <a:extLst>
            <a:ext uri="{909E8E84-426E-40DD-AFC4-6F175D3DCCD1}">
              <a14:hiddenFill xmlns:a14="http://schemas.microsoft.com/office/drawing/2010/main">
                <a:solidFill>
                  <a:srgbClr val="FFFFFF"/>
                </a:solidFill>
              </a14:hiddenFill>
            </a:ext>
          </a:extLst>
        </p:spPr>
        <p:txBody>
          <a:bodyPr/>
          <a:lstStyle/>
          <a:p>
            <a:endParaRPr lang="ar-SA" sz="1778" b="1">
              <a:latin typeface="Calibri" pitchFamily="34" charset="0"/>
            </a:endParaRPr>
          </a:p>
        </p:txBody>
      </p:sp>
      <p:sp>
        <p:nvSpPr>
          <p:cNvPr id="23558" name="Line 42"/>
          <p:cNvSpPr>
            <a:spLocks noChangeShapeType="1"/>
          </p:cNvSpPr>
          <p:nvPr/>
        </p:nvSpPr>
        <p:spPr bwMode="auto">
          <a:xfrm flipV="1">
            <a:off x="3932767" y="1684868"/>
            <a:ext cx="222956" cy="1669345"/>
          </a:xfrm>
          <a:prstGeom prst="line">
            <a:avLst/>
          </a:prstGeom>
          <a:noFill/>
          <a:ln w="285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59" name="Line 44"/>
          <p:cNvSpPr>
            <a:spLocks noChangeShapeType="1"/>
          </p:cNvSpPr>
          <p:nvPr/>
        </p:nvSpPr>
        <p:spPr bwMode="auto">
          <a:xfrm flipV="1">
            <a:off x="3675945" y="3341512"/>
            <a:ext cx="256822" cy="1253067"/>
          </a:xfrm>
          <a:prstGeom prst="line">
            <a:avLst/>
          </a:prstGeom>
          <a:noFill/>
          <a:ln w="285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0" name="Line 45"/>
          <p:cNvSpPr>
            <a:spLocks noChangeShapeType="1"/>
          </p:cNvSpPr>
          <p:nvPr/>
        </p:nvSpPr>
        <p:spPr bwMode="auto">
          <a:xfrm>
            <a:off x="4143023" y="1693333"/>
            <a:ext cx="903111" cy="1508478"/>
          </a:xfrm>
          <a:prstGeom prst="line">
            <a:avLst/>
          </a:prstGeom>
          <a:noFill/>
          <a:ln w="285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1" name="Line 46"/>
          <p:cNvSpPr>
            <a:spLocks noChangeShapeType="1"/>
          </p:cNvSpPr>
          <p:nvPr/>
        </p:nvSpPr>
        <p:spPr bwMode="auto">
          <a:xfrm>
            <a:off x="5046135" y="3201812"/>
            <a:ext cx="1285523" cy="1392766"/>
          </a:xfrm>
          <a:prstGeom prst="line">
            <a:avLst/>
          </a:prstGeom>
          <a:noFill/>
          <a:ln w="285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nvGrpSpPr>
          <p:cNvPr id="23562" name="Group 56"/>
          <p:cNvGrpSpPr>
            <a:grpSpLocks/>
          </p:cNvGrpSpPr>
          <p:nvPr/>
        </p:nvGrpSpPr>
        <p:grpSpPr bwMode="auto">
          <a:xfrm>
            <a:off x="4092222" y="4045656"/>
            <a:ext cx="1906412" cy="557388"/>
            <a:chOff x="2572290" y="4175110"/>
            <a:chExt cx="2143693" cy="627062"/>
          </a:xfrm>
        </p:grpSpPr>
        <p:sp>
          <p:nvSpPr>
            <p:cNvPr id="23569" name="Line 47"/>
            <p:cNvSpPr>
              <a:spLocks noChangeShapeType="1"/>
            </p:cNvSpPr>
            <p:nvPr/>
          </p:nvSpPr>
          <p:spPr bwMode="auto">
            <a:xfrm flipV="1">
              <a:off x="2572290" y="4175110"/>
              <a:ext cx="631435" cy="627062"/>
            </a:xfrm>
            <a:prstGeom prst="line">
              <a:avLst/>
            </a:prstGeom>
            <a:noFill/>
            <a:ln w="28575">
              <a:solidFill>
                <a:schemeClr val="accent2"/>
              </a:solidFill>
              <a:prstDash val="lgDash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70" name="Line 48"/>
            <p:cNvSpPr>
              <a:spLocks noChangeShapeType="1"/>
            </p:cNvSpPr>
            <p:nvPr/>
          </p:nvSpPr>
          <p:spPr bwMode="auto">
            <a:xfrm>
              <a:off x="3203724" y="4175110"/>
              <a:ext cx="502760" cy="0"/>
            </a:xfrm>
            <a:prstGeom prst="line">
              <a:avLst/>
            </a:prstGeom>
            <a:noFill/>
            <a:ln w="28575">
              <a:solidFill>
                <a:schemeClr val="accent2"/>
              </a:solidFill>
              <a:prstDash val="lgDash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71" name="Line 49"/>
            <p:cNvSpPr>
              <a:spLocks noChangeShapeType="1"/>
            </p:cNvSpPr>
            <p:nvPr/>
          </p:nvSpPr>
          <p:spPr bwMode="auto">
            <a:xfrm>
              <a:off x="3706484" y="4175110"/>
              <a:ext cx="1009499" cy="627062"/>
            </a:xfrm>
            <a:prstGeom prst="line">
              <a:avLst/>
            </a:prstGeom>
            <a:noFill/>
            <a:ln w="28575">
              <a:solidFill>
                <a:schemeClr val="accent2"/>
              </a:solidFill>
              <a:prstDash val="lgDash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grpSp>
      <p:sp>
        <p:nvSpPr>
          <p:cNvPr id="23563" name="Line 50"/>
          <p:cNvSpPr>
            <a:spLocks noChangeShapeType="1"/>
          </p:cNvSpPr>
          <p:nvPr/>
        </p:nvSpPr>
        <p:spPr bwMode="auto">
          <a:xfrm>
            <a:off x="7622824" y="2961923"/>
            <a:ext cx="45014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4" name="Line 51"/>
          <p:cNvSpPr>
            <a:spLocks noChangeShapeType="1"/>
          </p:cNvSpPr>
          <p:nvPr/>
        </p:nvSpPr>
        <p:spPr bwMode="auto">
          <a:xfrm>
            <a:off x="7622824" y="3241323"/>
            <a:ext cx="450145" cy="0"/>
          </a:xfrm>
          <a:prstGeom prst="line">
            <a:avLst/>
          </a:prstGeom>
          <a:noFill/>
          <a:ln w="285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5" name="Line 52"/>
          <p:cNvSpPr>
            <a:spLocks noChangeShapeType="1"/>
          </p:cNvSpPr>
          <p:nvPr/>
        </p:nvSpPr>
        <p:spPr bwMode="auto">
          <a:xfrm>
            <a:off x="7622824" y="3519311"/>
            <a:ext cx="450145" cy="0"/>
          </a:xfrm>
          <a:prstGeom prst="line">
            <a:avLst/>
          </a:prstGeom>
          <a:noFill/>
          <a:ln w="28575">
            <a:solidFill>
              <a:schemeClr val="accent2"/>
            </a:solidFill>
            <a:prstDash val="lgDash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6" name="Line 53"/>
          <p:cNvSpPr>
            <a:spLocks noChangeShapeType="1"/>
          </p:cNvSpPr>
          <p:nvPr/>
        </p:nvSpPr>
        <p:spPr bwMode="auto">
          <a:xfrm>
            <a:off x="7622824" y="3797300"/>
            <a:ext cx="450145" cy="0"/>
          </a:xfrm>
          <a:prstGeom prst="line">
            <a:avLst/>
          </a:prstGeom>
          <a:noFill/>
          <a:ln w="28575">
            <a:solidFill>
              <a:srgbClr val="00B0F0"/>
            </a:solidFill>
            <a:prstDash val="lgDashDotDot"/>
            <a:round/>
            <a:headEnd/>
            <a:tailEnd/>
          </a:ln>
          <a:extLst>
            <a:ext uri="{909E8E84-426E-40DD-AFC4-6F175D3DCCD1}">
              <a14:hiddenFill xmlns:a14="http://schemas.microsoft.com/office/drawing/2010/main">
                <a:noFill/>
              </a14:hiddenFill>
            </a:ext>
          </a:extLst>
        </p:spPr>
        <p:txBody>
          <a:bodyPr/>
          <a:lstStyle/>
          <a:p>
            <a:endParaRPr lang="ar-SA" sz="1778" b="1">
              <a:latin typeface="Calibri" pitchFamily="34" charset="0"/>
            </a:endParaRPr>
          </a:p>
        </p:txBody>
      </p:sp>
      <p:sp>
        <p:nvSpPr>
          <p:cNvPr id="23567" name="Text Box 54"/>
          <p:cNvSpPr txBox="1">
            <a:spLocks noChangeArrowheads="1"/>
          </p:cNvSpPr>
          <p:nvPr/>
        </p:nvSpPr>
        <p:spPr bwMode="auto">
          <a:xfrm>
            <a:off x="8181624" y="2683934"/>
            <a:ext cx="1233311" cy="13617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nSpc>
                <a:spcPct val="160000"/>
              </a:lnSpc>
            </a:pPr>
            <a:r>
              <a:rPr lang="en-US" sz="1244" b="1" dirty="0">
                <a:solidFill>
                  <a:schemeClr val="tx2"/>
                </a:solidFill>
                <a:latin typeface="Calibri" pitchFamily="34" charset="0"/>
                <a:cs typeface="Calibri" pitchFamily="34" charset="0"/>
              </a:rPr>
              <a:t>Yolk sac</a:t>
            </a:r>
          </a:p>
          <a:p>
            <a:pPr>
              <a:lnSpc>
                <a:spcPct val="160000"/>
              </a:lnSpc>
            </a:pPr>
            <a:r>
              <a:rPr lang="en-US" sz="1244" b="1" dirty="0">
                <a:solidFill>
                  <a:schemeClr val="tx2"/>
                </a:solidFill>
                <a:latin typeface="Calibri" pitchFamily="34" charset="0"/>
                <a:cs typeface="Calibri" pitchFamily="34" charset="0"/>
              </a:rPr>
              <a:t>Liver</a:t>
            </a:r>
          </a:p>
          <a:p>
            <a:pPr>
              <a:lnSpc>
                <a:spcPct val="160000"/>
              </a:lnSpc>
            </a:pPr>
            <a:r>
              <a:rPr lang="en-US" sz="1244" b="1" dirty="0">
                <a:solidFill>
                  <a:schemeClr val="tx2"/>
                </a:solidFill>
                <a:latin typeface="Calibri" pitchFamily="34" charset="0"/>
                <a:cs typeface="Calibri" pitchFamily="34" charset="0"/>
              </a:rPr>
              <a:t>Spleen</a:t>
            </a:r>
          </a:p>
          <a:p>
            <a:pPr>
              <a:lnSpc>
                <a:spcPct val="160000"/>
              </a:lnSpc>
            </a:pPr>
            <a:r>
              <a:rPr lang="en-US" sz="1244" b="1" dirty="0">
                <a:solidFill>
                  <a:schemeClr val="tx2"/>
                </a:solidFill>
                <a:latin typeface="Calibri" pitchFamily="34" charset="0"/>
                <a:cs typeface="Calibri" pitchFamily="34" charset="0"/>
              </a:rPr>
              <a:t>Bone Marrow</a:t>
            </a:r>
          </a:p>
          <a:p>
            <a:pPr>
              <a:lnSpc>
                <a:spcPct val="160000"/>
              </a:lnSpc>
            </a:pPr>
            <a:endParaRPr lang="en-US" sz="933" b="1" dirty="0">
              <a:solidFill>
                <a:schemeClr val="tx2"/>
              </a:solidFill>
              <a:latin typeface="Calibri" pitchFamily="34" charset="0"/>
              <a:cs typeface="Calibri" pitchFamily="34" charset="0"/>
            </a:endParaRPr>
          </a:p>
          <a:p>
            <a:pPr>
              <a:lnSpc>
                <a:spcPct val="160000"/>
              </a:lnSpc>
            </a:pPr>
            <a:endParaRPr lang="en-US" sz="933" b="1" dirty="0">
              <a:solidFill>
                <a:schemeClr val="tx2"/>
              </a:solidFill>
              <a:latin typeface="Calibri" pitchFamily="34" charset="0"/>
              <a:cs typeface="Calibri" pitchFamily="34" charset="0"/>
            </a:endParaRPr>
          </a:p>
        </p:txBody>
      </p:sp>
      <p:sp>
        <p:nvSpPr>
          <p:cNvPr id="33849" name="Rectangle 57"/>
          <p:cNvSpPr>
            <a:spLocks noChangeArrowheads="1"/>
          </p:cNvSpPr>
          <p:nvPr/>
        </p:nvSpPr>
        <p:spPr bwMode="auto">
          <a:xfrm>
            <a:off x="1524000" y="584201"/>
            <a:ext cx="9144000" cy="474133"/>
          </a:xfrm>
          <a:prstGeom prst="rect">
            <a:avLst/>
          </a:prstGeom>
          <a:noFill/>
          <a:ln w="9525">
            <a:noFill/>
            <a:miter lim="800000"/>
            <a:headEnd/>
            <a:tailEnd/>
          </a:ln>
          <a:effectLst/>
        </p:spPr>
        <p:txBody>
          <a:bodyPr anchor="ctr"/>
          <a:lstStyle/>
          <a:p>
            <a:pPr algn="ctr">
              <a:defRPr/>
            </a:pPr>
            <a:r>
              <a:rPr lang="en-US" sz="3556" b="1" dirty="0">
                <a:solidFill>
                  <a:srgbClr val="FF0000"/>
                </a:solidFill>
                <a:effectLst>
                  <a:outerShdw blurRad="38100" dist="38100" dir="2700000" algn="tl">
                    <a:srgbClr val="C0C0C0"/>
                  </a:outerShdw>
                </a:effectLst>
                <a:latin typeface="Calibri" pitchFamily="34" charset="0"/>
                <a:cs typeface="Calibri" pitchFamily="34" charset="0"/>
              </a:rPr>
              <a:t>Locations of Erythropoiesis</a:t>
            </a:r>
          </a:p>
        </p:txBody>
      </p:sp>
    </p:spTree>
    <p:extLst>
      <p:ext uri="{BB962C8B-B14F-4D97-AF65-F5344CB8AC3E}">
        <p14:creationId xmlns:p14="http://schemas.microsoft.com/office/powerpoint/2010/main" val="1649821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739" y="480766"/>
            <a:ext cx="10891255" cy="4553147"/>
          </a:xfr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Blood physiology (1,2) </a:t>
            </a:r>
            <a:br>
              <a:rPr lang="en-U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en-GB"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r>
              <a:rPr lang="en-U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female-</a:t>
            </a:r>
            <a:br>
              <a:rPr lang="en-US" dirty="0"/>
            </a:br>
            <a:r>
              <a:rPr lang="en-GB" altLang="en-GB" sz="4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itchFamily="34" charset="0"/>
                <a:cs typeface="Calibri" pitchFamily="34" charset="0"/>
              </a:rPr>
              <a:t>Erythropoiesis</a:t>
            </a:r>
            <a:br>
              <a:rPr lang="en-US" sz="4000" dirty="0"/>
            </a:br>
            <a:r>
              <a:rPr lang="en-GB" altLang="en-GB" sz="4400" dirty="0">
                <a:solidFill>
                  <a:srgbClr val="0070C0"/>
                </a:solidFill>
                <a:effectLst>
                  <a:outerShdw blurRad="38100" dist="38100" dir="2700000" algn="tl">
                    <a:srgbClr val="C0C0C0"/>
                  </a:outerShdw>
                </a:effectLst>
                <a:latin typeface="Calibri" pitchFamily="34" charset="0"/>
                <a:cs typeface="Calibri" pitchFamily="34" charset="0"/>
              </a:rPr>
              <a:t>Composition and Functions of the Blood</a:t>
            </a:r>
            <a:br>
              <a:rPr lang="en-GB" altLang="en-GB" sz="4400" dirty="0">
                <a:solidFill>
                  <a:srgbClr val="0070C0"/>
                </a:solidFill>
                <a:effectLst>
                  <a:outerShdw blurRad="38100" dist="38100" dir="2700000" algn="tl">
                    <a:srgbClr val="C0C0C0"/>
                  </a:outerShdw>
                </a:effectLst>
                <a:latin typeface="Calibri" pitchFamily="34" charset="0"/>
                <a:cs typeface="Calibri" pitchFamily="34" charset="0"/>
              </a:rPr>
            </a:br>
            <a:r>
              <a:rPr lang="en-GB" altLang="en-GB" sz="3200" b="0" dirty="0">
                <a:ln w="0"/>
                <a:solidFill>
                  <a:schemeClr val="accent1"/>
                </a:solidFill>
                <a:effectLst>
                  <a:outerShdw blurRad="38100" dist="25400" dir="5400000" algn="ctr" rotWithShape="0">
                    <a:srgbClr val="6E747A">
                      <a:alpha val="43000"/>
                    </a:srgbClr>
                  </a:outerShdw>
                </a:effectLst>
                <a:latin typeface="Calibri" pitchFamily="34" charset="0"/>
                <a:cs typeface="Calibri" pitchFamily="34" charset="0"/>
              </a:rPr>
              <a:t>control of Erythropoiesis Iron Metabolism and Haemoglobin</a:t>
            </a:r>
            <a:br>
              <a:rPr lang="en-GB" altLang="en-GB" sz="4400" dirty="0">
                <a:solidFill>
                  <a:srgbClr val="0070C0"/>
                </a:solidFill>
                <a:effectLst>
                  <a:outerShdw blurRad="38100" dist="38100" dir="2700000" algn="tl">
                    <a:srgbClr val="C0C0C0"/>
                  </a:outerShdw>
                </a:effectLst>
                <a:latin typeface="Calibri" pitchFamily="34" charset="0"/>
                <a:cs typeface="Calibri" pitchFamily="34" charset="0"/>
              </a:rPr>
            </a:br>
            <a:r>
              <a:rPr lang="en-GB" altLang="en-GB" sz="4400" dirty="0">
                <a:solidFill>
                  <a:srgbClr val="0070C0"/>
                </a:solidFill>
                <a:effectLst>
                  <a:outerShdw blurRad="38100" dist="38100" dir="2700000" algn="tl">
                    <a:srgbClr val="C0C0C0"/>
                  </a:outerShdw>
                </a:effectLst>
                <a:latin typeface="Calibri" pitchFamily="34" charset="0"/>
                <a:cs typeface="Calibri" pitchFamily="34" charset="0"/>
              </a:rPr>
              <a:t>-male-</a:t>
            </a:r>
            <a:endParaRPr lang="en-US" dirty="0"/>
          </a:p>
        </p:txBody>
      </p:sp>
    </p:spTree>
    <p:extLst>
      <p:ext uri="{BB962C8B-B14F-4D97-AF65-F5344CB8AC3E}">
        <p14:creationId xmlns:p14="http://schemas.microsoft.com/office/powerpoint/2010/main" val="1730004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49" name="Rectangle 57"/>
          <p:cNvSpPr>
            <a:spLocks noChangeArrowheads="1"/>
          </p:cNvSpPr>
          <p:nvPr/>
        </p:nvSpPr>
        <p:spPr bwMode="auto">
          <a:xfrm>
            <a:off x="1524000" y="584201"/>
            <a:ext cx="9144000" cy="474133"/>
          </a:xfrm>
          <a:prstGeom prst="rect">
            <a:avLst/>
          </a:prstGeom>
          <a:noFill/>
          <a:ln w="9525">
            <a:noFill/>
            <a:miter lim="800000"/>
            <a:headEnd/>
            <a:tailEnd/>
          </a:ln>
          <a:effectLst/>
        </p:spPr>
        <p:txBody>
          <a:bodyPr anchor="ctr"/>
          <a:lstStyle/>
          <a:p>
            <a:pPr algn="ctr">
              <a:defRPr/>
            </a:pPr>
            <a:r>
              <a:rPr lang="en-US" sz="3556" b="1" dirty="0">
                <a:solidFill>
                  <a:srgbClr val="FF0000"/>
                </a:solidFill>
                <a:effectLst>
                  <a:outerShdw blurRad="38100" dist="38100" dir="2700000" algn="tl">
                    <a:srgbClr val="C0C0C0"/>
                  </a:outerShdw>
                </a:effectLst>
                <a:latin typeface="Calibri" pitchFamily="34" charset="0"/>
                <a:cs typeface="Calibri" pitchFamily="34" charset="0"/>
              </a:rPr>
              <a:t>Locations of Erythropoiesis</a:t>
            </a:r>
          </a:p>
        </p:txBody>
      </p:sp>
      <p:pic>
        <p:nvPicPr>
          <p:cNvPr id="5" name="Picture 2" descr="http://images.radiopaedia.org/images/2898475/2f6e0f47b8b308f0becb034aed62e8.png"/>
          <p:cNvPicPr>
            <a:picLocks noChangeAspect="1" noChangeArrowheads="1"/>
          </p:cNvPicPr>
          <p:nvPr/>
        </p:nvPicPr>
        <p:blipFill>
          <a:blip r:embed="rId2" cstate="print">
            <a:extLst>
              <a:ext uri="{28A0092B-C50C-407E-A947-70E740481C1C}">
                <a14:useLocalDpi xmlns:a14="http://schemas.microsoft.com/office/drawing/2010/main" val="0"/>
              </a:ext>
            </a:extLst>
          </a:blip>
          <a:srcRect b="18013"/>
          <a:stretch>
            <a:fillRect/>
          </a:stretch>
        </p:blipFill>
        <p:spPr bwMode="auto">
          <a:xfrm>
            <a:off x="829559" y="1159497"/>
            <a:ext cx="10253221" cy="528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29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281" y="130434"/>
            <a:ext cx="2343805" cy="201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1"/>
          <p:cNvPicPr>
            <a:picLocks noChangeAspect="1" noChangeArrowheads="1"/>
          </p:cNvPicPr>
          <p:nvPr/>
        </p:nvPicPr>
        <p:blipFill rotWithShape="1">
          <a:blip r:embed="rId3">
            <a:extLst>
              <a:ext uri="{28A0092B-C50C-407E-A947-70E740481C1C}">
                <a14:useLocalDpi xmlns:a14="http://schemas.microsoft.com/office/drawing/2010/main" val="0"/>
              </a:ext>
            </a:extLst>
          </a:blip>
          <a:srcRect b="2593"/>
          <a:stretch/>
        </p:blipFill>
        <p:spPr>
          <a:xfrm>
            <a:off x="735165" y="2148603"/>
            <a:ext cx="5523135" cy="3220498"/>
          </a:xfrm>
          <a:prstGeom prst="rect">
            <a:avLst/>
          </a:prstGeom>
        </p:spPr>
      </p:pic>
      <p:sp>
        <p:nvSpPr>
          <p:cNvPr id="3" name="TextBox 2"/>
          <p:cNvSpPr txBox="1"/>
          <p:nvPr/>
        </p:nvSpPr>
        <p:spPr>
          <a:xfrm>
            <a:off x="2639616" y="258035"/>
            <a:ext cx="6840760" cy="646331"/>
          </a:xfrm>
          <a:prstGeom prst="rect">
            <a:avLst/>
          </a:prstGeom>
          <a:noFill/>
        </p:spPr>
        <p:txBody>
          <a:bodyPr wrap="square" rtlCol="0">
            <a:spAutoFit/>
          </a:bodyPr>
          <a:lstStyle/>
          <a:p>
            <a:pPr algn="ctr"/>
            <a:r>
              <a:rPr lang="en-US" sz="3600" b="1" dirty="0">
                <a:latin typeface="Calibri" charset="0"/>
                <a:ea typeface="Calibri" charset="0"/>
                <a:cs typeface="Calibri" charset="0"/>
              </a:rPr>
              <a:t>Production of RBC</a:t>
            </a:r>
          </a:p>
        </p:txBody>
      </p:sp>
      <p:sp>
        <p:nvSpPr>
          <p:cNvPr id="4" name="مستطيل 3"/>
          <p:cNvSpPr/>
          <p:nvPr/>
        </p:nvSpPr>
        <p:spPr>
          <a:xfrm>
            <a:off x="3773996" y="5626115"/>
            <a:ext cx="4572000" cy="646331"/>
          </a:xfrm>
          <a:prstGeom prst="rect">
            <a:avLst/>
          </a:prstGeom>
        </p:spPr>
        <p:txBody>
          <a:bodyPr>
            <a:spAutoFit/>
          </a:bodyPr>
          <a:lstStyle/>
          <a:p>
            <a:pPr algn="ctr"/>
            <a:r>
              <a:rPr lang="en-US">
                <a:solidFill>
                  <a:srgbClr val="00B050"/>
                </a:solidFill>
              </a:rPr>
              <a:t>“Children need </a:t>
            </a:r>
            <a:r>
              <a:rPr lang="en-US" b="1">
                <a:solidFill>
                  <a:srgbClr val="00B050"/>
                </a:solidFill>
              </a:rPr>
              <a:t>RBC </a:t>
            </a:r>
            <a:r>
              <a:rPr lang="en-US">
                <a:solidFill>
                  <a:srgbClr val="00B050"/>
                </a:solidFill>
              </a:rPr>
              <a:t>more than adults for their growth” </a:t>
            </a:r>
            <a:endParaRPr lang="en-US" dirty="0">
              <a:solidFill>
                <a:srgbClr val="00B050"/>
              </a:solidFill>
            </a:endParaRPr>
          </a:p>
        </p:txBody>
      </p:sp>
      <p:pic>
        <p:nvPicPr>
          <p:cNvPr id="5" name="Picture 4" descr="http://www.studentconsult.com/common/showimage.cfm?mediaISBN=0721602401&amp;FigFile=S02401-032-f001.jpg&amp;size=fullsize"/>
          <p:cNvPicPr>
            <a:picLocks noChangeAspect="1" noChangeArrowheads="1"/>
          </p:cNvPicPr>
          <p:nvPr/>
        </p:nvPicPr>
        <p:blipFill rotWithShape="1">
          <a:blip r:embed="rId4">
            <a:extLst>
              <a:ext uri="{28A0092B-C50C-407E-A947-70E740481C1C}">
                <a14:useLocalDpi xmlns:a14="http://schemas.microsoft.com/office/drawing/2010/main" val="0"/>
              </a:ext>
            </a:extLst>
          </a:blip>
          <a:srcRect l="14560" r="14932" b="6763"/>
          <a:stretch/>
        </p:blipFill>
        <p:spPr bwMode="auto">
          <a:xfrm>
            <a:off x="6740514" y="2148603"/>
            <a:ext cx="4821139" cy="322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23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612" y="882553"/>
            <a:ext cx="9271456" cy="5098832"/>
          </a:xfrm>
          <a:prstGeom prst="rect">
            <a:avLst/>
          </a:prstGeom>
          <a:noFill/>
        </p:spPr>
        <p:txBody>
          <a:bodyPr wrap="square" rtlCol="0">
            <a:spAutoFit/>
          </a:bodyPr>
          <a:lstStyle/>
          <a:p>
            <a:pPr marL="285750" indent="-285750" fontAlgn="base">
              <a:buFont typeface="Wingdings" charset="2"/>
              <a:buChar char="q"/>
            </a:pPr>
            <a:r>
              <a:rPr lang="en-US" dirty="0">
                <a:solidFill>
                  <a:srgbClr val="000000"/>
                </a:solidFill>
                <a:latin typeface="Calibri" charset="0"/>
              </a:rPr>
              <a:t>Flat biconcave disc </a:t>
            </a:r>
          </a:p>
          <a:p>
            <a:pPr marL="285750" indent="-285750" fontAlgn="base">
              <a:buFont typeface="Wingdings" charset="2"/>
              <a:buChar char="q"/>
            </a:pPr>
            <a:r>
              <a:rPr lang="en-US" dirty="0">
                <a:solidFill>
                  <a:srgbClr val="000000"/>
                </a:solidFill>
                <a:latin typeface="Calibri" charset="0"/>
              </a:rPr>
              <a:t>Non-nucleated</a:t>
            </a:r>
          </a:p>
          <a:p>
            <a:pPr marL="285750" indent="-285750" fontAlgn="base">
              <a:buFont typeface="Wingdings" charset="2"/>
              <a:buChar char="q"/>
            </a:pPr>
            <a:r>
              <a:rPr lang="en-US" dirty="0">
                <a:solidFill>
                  <a:srgbClr val="000000"/>
                </a:solidFill>
                <a:latin typeface="Calibri" charset="0"/>
              </a:rPr>
              <a:t>Flexible</a:t>
            </a:r>
          </a:p>
          <a:p>
            <a:pPr marL="285750" indent="-285750" fontAlgn="base">
              <a:buFont typeface="Wingdings" charset="2"/>
              <a:buChar char="q"/>
            </a:pPr>
            <a:r>
              <a:rPr lang="en-US" dirty="0">
                <a:solidFill>
                  <a:srgbClr val="000000"/>
                </a:solidFill>
                <a:latin typeface="Calibri" charset="0"/>
              </a:rPr>
              <a:t>Number = 4.7 </a:t>
            </a:r>
            <a:r>
              <a:rPr lang="mr-IN" dirty="0">
                <a:solidFill>
                  <a:srgbClr val="000000"/>
                </a:solidFill>
                <a:latin typeface="Calibri" charset="0"/>
              </a:rPr>
              <a:t>–</a:t>
            </a:r>
            <a:r>
              <a:rPr lang="en-US" dirty="0">
                <a:solidFill>
                  <a:srgbClr val="000000"/>
                </a:solidFill>
                <a:latin typeface="Calibri" charset="0"/>
              </a:rPr>
              <a:t> 5 x10</a:t>
            </a:r>
            <a:r>
              <a:rPr lang="en-US" baseline="30000" dirty="0">
                <a:solidFill>
                  <a:srgbClr val="000000"/>
                </a:solidFill>
                <a:latin typeface="Calibri" charset="0"/>
              </a:rPr>
              <a:t>6</a:t>
            </a:r>
            <a:endParaRPr lang="en-US" dirty="0">
              <a:solidFill>
                <a:srgbClr val="000000"/>
              </a:solidFill>
              <a:latin typeface="Calibri" charset="0"/>
            </a:endParaRPr>
          </a:p>
          <a:p>
            <a:pPr marL="285750" indent="-285750" fontAlgn="base">
              <a:buFont typeface="Wingdings" charset="2"/>
              <a:buChar char="q"/>
            </a:pPr>
            <a:r>
              <a:rPr lang="en-US" dirty="0">
                <a:solidFill>
                  <a:srgbClr val="000000"/>
                </a:solidFill>
                <a:latin typeface="Calibri" charset="0"/>
              </a:rPr>
              <a:t>Dimensions are about (7.5X2X1 µm) </a:t>
            </a:r>
          </a:p>
          <a:p>
            <a:pPr marL="285750" indent="-285750" fontAlgn="base">
              <a:buFont typeface="Wingdings" charset="2"/>
              <a:buChar char="q"/>
            </a:pPr>
            <a:r>
              <a:rPr lang="en-US" dirty="0">
                <a:solidFill>
                  <a:srgbClr val="000000"/>
                </a:solidFill>
                <a:latin typeface="Calibri" charset="0"/>
              </a:rPr>
              <a:t>Average volume is about  90-95 µm</a:t>
            </a:r>
            <a:r>
              <a:rPr lang="en-US" baseline="30000" dirty="0">
                <a:solidFill>
                  <a:srgbClr val="000000"/>
                </a:solidFill>
                <a:latin typeface="Calibri" charset="0"/>
              </a:rPr>
              <a:t>3</a:t>
            </a:r>
          </a:p>
          <a:p>
            <a:pPr marL="285750" indent="-285750" fontAlgn="base">
              <a:buFont typeface="Wingdings" charset="2"/>
              <a:buChar char="q"/>
            </a:pPr>
            <a:r>
              <a:rPr lang="en-US" dirty="0">
                <a:solidFill>
                  <a:srgbClr val="000000"/>
                </a:solidFill>
                <a:latin typeface="Calibri" charset="0"/>
              </a:rPr>
              <a:t>Hb - 14-16 g/dl in the blood</a:t>
            </a:r>
          </a:p>
          <a:p>
            <a:pPr fontAlgn="base"/>
            <a:endParaRPr lang="en-US" baseline="30000" dirty="0">
              <a:solidFill>
                <a:srgbClr val="1E00D6"/>
              </a:solidFill>
              <a:latin typeface="Calibri" charset="0"/>
            </a:endParaRPr>
          </a:p>
          <a:p>
            <a:pPr marL="285750" indent="-285750" fontAlgn="base">
              <a:buFont typeface="Wingdings" charset="2"/>
              <a:buChar char="q"/>
            </a:pPr>
            <a:endParaRPr lang="en-US" baseline="30000" dirty="0">
              <a:solidFill>
                <a:srgbClr val="1E00D6"/>
              </a:solidFill>
              <a:latin typeface="Calibri" charset="0"/>
            </a:endParaRPr>
          </a:p>
          <a:p>
            <a:pPr marL="285750" indent="-285750" fontAlgn="base">
              <a:buFont typeface="Wingdings" charset="2"/>
              <a:buChar char="q"/>
            </a:pPr>
            <a:r>
              <a:rPr lang="en-US" dirty="0">
                <a:solidFill>
                  <a:srgbClr val="1E00D6"/>
                </a:solidFill>
                <a:latin typeface="Calibri" charset="0"/>
              </a:rPr>
              <a:t>it doesn’t have nucleus, mitochondria, ribosomes, endoplasmic reticulum or </a:t>
            </a:r>
            <a:r>
              <a:rPr lang="en-US" dirty="0" err="1">
                <a:solidFill>
                  <a:srgbClr val="1E00D6"/>
                </a:solidFill>
                <a:latin typeface="Calibri" charset="0"/>
              </a:rPr>
              <a:t>golgi</a:t>
            </a:r>
            <a:r>
              <a:rPr lang="en-US" dirty="0">
                <a:solidFill>
                  <a:srgbClr val="1E00D6"/>
                </a:solidFill>
                <a:latin typeface="Calibri" charset="0"/>
              </a:rPr>
              <a:t> apparatus. </a:t>
            </a:r>
          </a:p>
          <a:p>
            <a:pPr marL="285750" indent="-285750" fontAlgn="base">
              <a:buFont typeface="Wingdings" charset="2"/>
              <a:buChar char="q"/>
            </a:pPr>
            <a:endParaRPr lang="en-US" dirty="0">
              <a:solidFill>
                <a:srgbClr val="1E00D6"/>
              </a:solidFill>
              <a:latin typeface="Calibri" charset="0"/>
            </a:endParaRPr>
          </a:p>
          <a:p>
            <a:pPr marL="285750" indent="-285750" fontAlgn="base">
              <a:buFont typeface="Wingdings" charset="2"/>
              <a:buChar char="q"/>
            </a:pPr>
            <a:r>
              <a:rPr lang="en-US" dirty="0">
                <a:solidFill>
                  <a:srgbClr val="1E00D6"/>
                </a:solidFill>
                <a:latin typeface="Calibri" charset="0"/>
              </a:rPr>
              <a:t>What does the </a:t>
            </a:r>
            <a:r>
              <a:rPr lang="en-US" u="sng" dirty="0">
                <a:solidFill>
                  <a:srgbClr val="1E00D6"/>
                </a:solidFill>
                <a:latin typeface="Calibri" charset="0"/>
              </a:rPr>
              <a:t>cytoplasm</a:t>
            </a:r>
            <a:r>
              <a:rPr lang="en-US" dirty="0">
                <a:solidFill>
                  <a:srgbClr val="1E00D6"/>
                </a:solidFill>
                <a:latin typeface="Calibri" charset="0"/>
              </a:rPr>
              <a:t> contains?</a:t>
            </a:r>
          </a:p>
          <a:p>
            <a:pPr marL="742950" lvl="1" indent="-285750" fontAlgn="base">
              <a:buFont typeface="Wingdings" charset="2"/>
              <a:buChar char="q"/>
            </a:pPr>
            <a:r>
              <a:rPr lang="en-US" dirty="0">
                <a:solidFill>
                  <a:srgbClr val="1E00D6"/>
                </a:solidFill>
                <a:latin typeface="Calibri" charset="0"/>
              </a:rPr>
              <a:t>Hemoglobin (protein that functions in gas transport)</a:t>
            </a:r>
          </a:p>
          <a:p>
            <a:pPr marL="742950" lvl="1" indent="-285750" fontAlgn="base">
              <a:buFont typeface="Wingdings" charset="2"/>
              <a:buChar char="q"/>
            </a:pPr>
            <a:r>
              <a:rPr lang="en-US" dirty="0">
                <a:solidFill>
                  <a:srgbClr val="1E00D6"/>
                </a:solidFill>
                <a:latin typeface="Calibri" charset="0"/>
              </a:rPr>
              <a:t>Carbonic Anhydrase (enzyme)</a:t>
            </a:r>
          </a:p>
          <a:p>
            <a:pPr marL="742950" lvl="1" indent="-285750" fontAlgn="base">
              <a:buFont typeface="Wingdings" charset="2"/>
              <a:buChar char="q"/>
            </a:pPr>
            <a:r>
              <a:rPr lang="en-US" dirty="0">
                <a:solidFill>
                  <a:srgbClr val="1E00D6"/>
                </a:solidFill>
                <a:latin typeface="Calibri" charset="0"/>
              </a:rPr>
              <a:t>Other enzymes responsible for glucose metabolism and 2,3 DPG synthesis</a:t>
            </a:r>
          </a:p>
          <a:p>
            <a:pPr marL="1200150" lvl="2" indent="-285750" fontAlgn="base">
              <a:buFont typeface="Wingdings" charset="2"/>
              <a:buChar char="q"/>
            </a:pPr>
            <a:r>
              <a:rPr lang="en-US" dirty="0">
                <a:solidFill>
                  <a:srgbClr val="1E00D6"/>
                </a:solidFill>
                <a:latin typeface="Calibri" charset="0"/>
              </a:rPr>
              <a:t>Glucose enters RBC by facilitated (carrier-mediated) diffusion. </a:t>
            </a:r>
          </a:p>
          <a:p>
            <a:pPr marL="1200150" lvl="2" indent="-285750" fontAlgn="base">
              <a:spcAft>
                <a:spcPts val="1600"/>
              </a:spcAft>
              <a:buFont typeface="Wingdings" charset="2"/>
              <a:buChar char="q"/>
            </a:pPr>
            <a:r>
              <a:rPr lang="en-US" dirty="0">
                <a:solidFill>
                  <a:srgbClr val="1E00D6"/>
                </a:solidFill>
                <a:latin typeface="Calibri" charset="0"/>
              </a:rPr>
              <a:t>Glycolysis accounts for 90% and HMP Shunt for 10% of glucose metabolism. </a:t>
            </a:r>
          </a:p>
          <a:p>
            <a:pPr marL="285750" indent="-285750">
              <a:buFont typeface="Wingdings" charset="2"/>
              <a:buChar char="q"/>
            </a:pPr>
            <a:endParaRPr lang="en-US" dirty="0"/>
          </a:p>
        </p:txBody>
      </p:sp>
      <p:grpSp>
        <p:nvGrpSpPr>
          <p:cNvPr id="3" name="Group 7"/>
          <p:cNvGrpSpPr>
            <a:grpSpLocks/>
          </p:cNvGrpSpPr>
          <p:nvPr/>
        </p:nvGrpSpPr>
        <p:grpSpPr bwMode="auto">
          <a:xfrm>
            <a:off x="8311034" y="332656"/>
            <a:ext cx="1693491" cy="2420888"/>
            <a:chOff x="4416" y="1008"/>
            <a:chExt cx="816" cy="1584"/>
          </a:xfrm>
        </p:grpSpPr>
        <p:pic>
          <p:nvPicPr>
            <p:cNvPr id="4" name="Picture 8" descr="177524"/>
            <p:cNvPicPr>
              <a:picLocks noChangeAspect="1" noChangeArrowheads="1"/>
            </p:cNvPicPr>
            <p:nvPr/>
          </p:nvPicPr>
          <p:blipFill>
            <a:blip r:embed="rId2">
              <a:extLst>
                <a:ext uri="{28A0092B-C50C-407E-A947-70E740481C1C}">
                  <a14:useLocalDpi xmlns:a14="http://schemas.microsoft.com/office/drawing/2010/main" val="0"/>
                </a:ext>
              </a:extLst>
            </a:blip>
            <a:srcRect t="11020" r="83000" b="18457"/>
            <a:stretch>
              <a:fillRect/>
            </a:stretch>
          </p:blipFill>
          <p:spPr bwMode="auto">
            <a:xfrm>
              <a:off x="4416" y="1056"/>
              <a:ext cx="816"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5136" y="1008"/>
              <a:ext cx="96"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80000"/>
                <a:buFont typeface="Wingdings 2" charset="2"/>
                <a:buChar char=""/>
                <a:defRPr sz="3000">
                  <a:solidFill>
                    <a:schemeClr val="tx1"/>
                  </a:solidFill>
                  <a:latin typeface="Arial" charset="0"/>
                </a:defRPr>
              </a:lvl1pPr>
              <a:lvl2pPr marL="742950" indent="-285750">
                <a:spcBef>
                  <a:spcPct val="20000"/>
                </a:spcBef>
                <a:buClr>
                  <a:schemeClr val="accent1"/>
                </a:buClr>
                <a:buSzPct val="90000"/>
                <a:buFont typeface="Wingdings 2" charset="2"/>
                <a:buChar char=""/>
                <a:defRPr sz="2600">
                  <a:solidFill>
                    <a:schemeClr val="tx1"/>
                  </a:solidFill>
                  <a:latin typeface="Arial" charset="0"/>
                </a:defRPr>
              </a:lvl2pPr>
              <a:lvl3pPr marL="1143000" indent="-228600">
                <a:spcBef>
                  <a:spcPct val="20000"/>
                </a:spcBef>
                <a:buClr>
                  <a:schemeClr val="accent2"/>
                </a:buClr>
                <a:buSzPct val="85000"/>
                <a:buFont typeface="Arial" charset="0"/>
                <a:buChar char="○"/>
                <a:defRPr sz="2400">
                  <a:solidFill>
                    <a:schemeClr val="tx1"/>
                  </a:solidFill>
                  <a:latin typeface="Arial" charset="0"/>
                </a:defRPr>
              </a:lvl3pPr>
              <a:lvl4pPr marL="1600200" indent="-228600">
                <a:spcBef>
                  <a:spcPct val="20000"/>
                </a:spcBef>
                <a:buClr>
                  <a:srgbClr val="8D89A4"/>
                </a:buClr>
                <a:buSzPct val="90000"/>
                <a:buFont typeface="Wingdings 2" charset="2"/>
                <a:buChar char=""/>
                <a:defRPr sz="2000">
                  <a:solidFill>
                    <a:schemeClr val="tx1"/>
                  </a:solidFill>
                  <a:latin typeface="Arial" charset="0"/>
                </a:defRPr>
              </a:lvl4pPr>
              <a:lvl5pPr marL="2057400" indent="-228600">
                <a:spcBef>
                  <a:spcPct val="20000"/>
                </a:spcBef>
                <a:buClr>
                  <a:srgbClr val="748560"/>
                </a:buClr>
                <a:buSzPct val="100000"/>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Clr>
                  <a:srgbClr val="748560"/>
                </a:buClr>
                <a:buSzPct val="100000"/>
                <a:buFont typeface="Arial" charset="0"/>
                <a:buChar char="-"/>
                <a:defRPr sz="2000">
                  <a:solidFill>
                    <a:schemeClr val="tx1"/>
                  </a:solidFill>
                  <a:latin typeface="Arial" charset="0"/>
                </a:defRPr>
              </a:lvl9pPr>
            </a:lstStyle>
            <a:p>
              <a:pPr eaLnBrk="1" hangingPunct="1">
                <a:spcBef>
                  <a:spcPct val="0"/>
                </a:spcBef>
                <a:buClrTx/>
                <a:buSzTx/>
                <a:buFontTx/>
                <a:buNone/>
              </a:pPr>
              <a:endParaRPr lang="ar-SA" altLang="en-US" sz="1800">
                <a:latin typeface="Times New Roman" charset="0"/>
              </a:endParaRPr>
            </a:p>
          </p:txBody>
        </p:sp>
      </p:grpSp>
      <p:sp>
        <p:nvSpPr>
          <p:cNvPr id="7" name="مربع نص 6"/>
          <p:cNvSpPr txBox="1"/>
          <p:nvPr/>
        </p:nvSpPr>
        <p:spPr>
          <a:xfrm>
            <a:off x="8185111" y="5902346"/>
            <a:ext cx="3240360" cy="369332"/>
          </a:xfrm>
          <a:prstGeom prst="rect">
            <a:avLst/>
          </a:prstGeom>
          <a:noFill/>
        </p:spPr>
        <p:txBody>
          <a:bodyPr wrap="square" rtlCol="1">
            <a:spAutoFit/>
          </a:bodyPr>
          <a:lstStyle/>
          <a:p>
            <a:r>
              <a:rPr lang="en-US" dirty="0">
                <a:solidFill>
                  <a:srgbClr val="00B050"/>
                </a:solidFill>
              </a:rPr>
              <a:t>RBC : able of storage</a:t>
            </a:r>
            <a:endParaRPr lang="ar-SA" dirty="0">
              <a:solidFill>
                <a:srgbClr val="00B050"/>
              </a:solidFill>
            </a:endParaRPr>
          </a:p>
        </p:txBody>
      </p:sp>
      <p:sp>
        <p:nvSpPr>
          <p:cNvPr id="8" name="Rectangle 2"/>
          <p:cNvSpPr txBox="1">
            <a:spLocks noChangeArrowheads="1"/>
          </p:cNvSpPr>
          <p:nvPr/>
        </p:nvSpPr>
        <p:spPr>
          <a:xfrm>
            <a:off x="2164940" y="311053"/>
            <a:ext cx="7772400" cy="1143000"/>
          </a:xfrm>
          <a:prstGeom prst="rect">
            <a:avLst/>
          </a:prstGeom>
        </p:spPr>
        <p:txBody>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sz="2400" dirty="0">
                <a:solidFill>
                  <a:srgbClr val="FF0000"/>
                </a:solidFill>
                <a:latin typeface="Arial Black" panose="020B0A04020102020204" pitchFamily="34" charset="0"/>
              </a:rPr>
              <a:t>Red Blood Cells Shape &amp; size</a:t>
            </a:r>
            <a:br>
              <a:rPr lang="en-US" altLang="en-US" sz="2400" u="sng" dirty="0">
                <a:solidFill>
                  <a:srgbClr val="FFFF00"/>
                </a:solidFill>
              </a:rPr>
            </a:br>
            <a:endParaRPr lang="en-US" altLang="en-US" sz="2400" i="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850459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1556792"/>
            <a:ext cx="8676456" cy="3970318"/>
          </a:xfrm>
          <a:prstGeom prst="rect">
            <a:avLst/>
          </a:prstGeom>
          <a:noFill/>
        </p:spPr>
        <p:txBody>
          <a:bodyPr wrap="square" rtlCol="0">
            <a:spAutoFit/>
          </a:bodyPr>
          <a:lstStyle/>
          <a:p>
            <a:pPr marL="285750" indent="-285750" fontAlgn="base">
              <a:buFont typeface="Wingdings" charset="2"/>
              <a:buChar char="q"/>
            </a:pPr>
            <a:r>
              <a:rPr lang="en-US" dirty="0">
                <a:latin typeface="Calibri" charset="0"/>
                <a:ea typeface="Calibri" charset="0"/>
                <a:cs typeface="Calibri" charset="0"/>
              </a:rPr>
              <a:t>The </a:t>
            </a:r>
            <a:r>
              <a:rPr lang="en-US" u="sng" dirty="0">
                <a:latin typeface="Calibri" charset="0"/>
                <a:ea typeface="Calibri" charset="0"/>
                <a:cs typeface="Calibri" charset="0"/>
              </a:rPr>
              <a:t>Pluripotent hematopoietic stem cells</a:t>
            </a:r>
            <a:r>
              <a:rPr lang="ar-SA" u="sng" dirty="0">
                <a:latin typeface="Calibri" charset="0"/>
                <a:ea typeface="Calibri" charset="0"/>
                <a:cs typeface="Calibri" charset="0"/>
              </a:rPr>
              <a:t> </a:t>
            </a:r>
            <a:r>
              <a:rPr lang="en-US" dirty="0">
                <a:latin typeface="Calibri" charset="0"/>
                <a:ea typeface="Calibri" charset="0"/>
                <a:cs typeface="Calibri" charset="0"/>
              </a:rPr>
              <a:t>(PHSC); hemocytoblast from which all the cells of the circulating blood are eventually derived. </a:t>
            </a:r>
          </a:p>
          <a:p>
            <a:pPr marL="285750" indent="-285750" fontAlgn="base">
              <a:buFont typeface="Wingdings" charset="2"/>
              <a:buChar char="q"/>
            </a:pPr>
            <a:r>
              <a:rPr lang="en-US" dirty="0">
                <a:solidFill>
                  <a:srgbClr val="893AC5"/>
                </a:solidFill>
                <a:latin typeface="Calibri" charset="0"/>
                <a:ea typeface="Calibri" charset="0"/>
                <a:cs typeface="Calibri" charset="0"/>
              </a:rPr>
              <a:t>(Committed Cells) is where all blood cells are formed from.</a:t>
            </a:r>
            <a:r>
              <a:rPr lang="ar-SA" dirty="0">
                <a:solidFill>
                  <a:srgbClr val="893AC5"/>
                </a:solidFill>
                <a:latin typeface="Calibri" charset="0"/>
                <a:ea typeface="Calibri" charset="0"/>
                <a:cs typeface="Calibri" charset="0"/>
              </a:rPr>
              <a:t> </a:t>
            </a:r>
            <a:endParaRPr lang="ar-SA" dirty="0">
              <a:latin typeface="Calibri" charset="0"/>
              <a:ea typeface="Calibri" charset="0"/>
              <a:cs typeface="Calibri" charset="0"/>
            </a:endParaRPr>
          </a:p>
          <a:p>
            <a:pPr marL="342900" indent="-342900">
              <a:buFont typeface="Wingdings" pitchFamily="2" charset="2"/>
              <a:buChar char="q"/>
            </a:pPr>
            <a:r>
              <a:rPr lang="en-US" altLang="en-US" dirty="0">
                <a:solidFill>
                  <a:srgbClr val="1E00D6"/>
                </a:solidFill>
                <a:latin typeface="Calibri" pitchFamily="34" charset="0"/>
                <a:cs typeface="Calibri" pitchFamily="34" charset="0"/>
              </a:rPr>
              <a:t>These </a:t>
            </a:r>
            <a:r>
              <a:rPr lang="en-US" altLang="en-US" dirty="0">
                <a:solidFill>
                  <a:srgbClr val="FF0000"/>
                </a:solidFill>
                <a:latin typeface="Calibri" pitchFamily="34" charset="0"/>
                <a:cs typeface="Calibri" pitchFamily="34" charset="0"/>
              </a:rPr>
              <a:t>PHSC</a:t>
            </a:r>
            <a:r>
              <a:rPr lang="en-US" altLang="en-US" dirty="0">
                <a:solidFill>
                  <a:srgbClr val="1E00D6"/>
                </a:solidFill>
                <a:latin typeface="Calibri" pitchFamily="34" charset="0"/>
                <a:cs typeface="Calibri" pitchFamily="34" charset="0"/>
              </a:rPr>
              <a:t> are least differentiated and </a:t>
            </a:r>
            <a:r>
              <a:rPr lang="en-US" altLang="en-US" dirty="0">
                <a:solidFill>
                  <a:srgbClr val="FF0000"/>
                </a:solidFill>
                <a:latin typeface="Calibri" pitchFamily="34" charset="0"/>
                <a:cs typeface="Calibri" pitchFamily="34" charset="0"/>
              </a:rPr>
              <a:t>can develop into any blood cell</a:t>
            </a:r>
            <a:r>
              <a:rPr lang="en-US" altLang="en-US" dirty="0">
                <a:solidFill>
                  <a:srgbClr val="1E00D6"/>
                </a:solidFill>
                <a:latin typeface="Calibri" pitchFamily="34" charset="0"/>
                <a:cs typeface="Calibri" pitchFamily="34" charset="0"/>
              </a:rPr>
              <a:t>.</a:t>
            </a:r>
            <a:endParaRPr lang="en-US" dirty="0">
              <a:solidFill>
                <a:srgbClr val="1E00D6"/>
              </a:solidFill>
              <a:latin typeface="Calibri" pitchFamily="34" charset="0"/>
              <a:cs typeface="Calibri" pitchFamily="34" charset="0"/>
            </a:endParaRPr>
          </a:p>
          <a:p>
            <a:pPr marL="342900" indent="-342900">
              <a:buFont typeface="Wingdings" pitchFamily="2" charset="2"/>
              <a:buChar char="q"/>
            </a:pPr>
            <a:r>
              <a:rPr lang="en-US" dirty="0">
                <a:solidFill>
                  <a:srgbClr val="1E00D6"/>
                </a:solidFill>
                <a:latin typeface="Calibri" pitchFamily="34" charset="0"/>
                <a:cs typeface="Calibri" pitchFamily="34" charset="0"/>
              </a:rPr>
              <a:t>They give rise to </a:t>
            </a:r>
            <a:r>
              <a:rPr lang="en-US" u="sng" dirty="0">
                <a:solidFill>
                  <a:srgbClr val="1E00D6"/>
                </a:solidFill>
                <a:latin typeface="Calibri" pitchFamily="34" charset="0"/>
                <a:cs typeface="Calibri" pitchFamily="34" charset="0"/>
              </a:rPr>
              <a:t>uncommitted stem </a:t>
            </a:r>
            <a:r>
              <a:rPr lang="en-US" dirty="0">
                <a:solidFill>
                  <a:srgbClr val="1E00D6"/>
                </a:solidFill>
                <a:latin typeface="Calibri" pitchFamily="34" charset="0"/>
                <a:cs typeface="Calibri" pitchFamily="34" charset="0"/>
              </a:rPr>
              <a:t>cells that in turn give rise to </a:t>
            </a:r>
            <a:r>
              <a:rPr lang="en-US" altLang="en-US" u="sng" dirty="0">
                <a:solidFill>
                  <a:srgbClr val="1E00D6"/>
                </a:solidFill>
                <a:latin typeface="Calibri" pitchFamily="34" charset="0"/>
                <a:cs typeface="Calibri" pitchFamily="34" charset="0"/>
              </a:rPr>
              <a:t>committed stem cells</a:t>
            </a:r>
            <a:r>
              <a:rPr lang="en-US" altLang="en-US" dirty="0">
                <a:solidFill>
                  <a:srgbClr val="1E00D6"/>
                </a:solidFill>
                <a:latin typeface="Calibri" pitchFamily="34" charset="0"/>
                <a:cs typeface="Calibri" pitchFamily="34" charset="0"/>
              </a:rPr>
              <a:t>; </a:t>
            </a:r>
            <a:r>
              <a:rPr lang="en-US" altLang="en-US" u="sng" dirty="0">
                <a:solidFill>
                  <a:srgbClr val="1E00D6"/>
                </a:solidFill>
                <a:latin typeface="Calibri" pitchFamily="34" charset="0"/>
                <a:cs typeface="Calibri" pitchFamily="34" charset="0"/>
              </a:rPr>
              <a:t>committed progenitor cells</a:t>
            </a:r>
            <a:r>
              <a:rPr lang="en-US" altLang="en-US" dirty="0">
                <a:solidFill>
                  <a:srgbClr val="1E00D6"/>
                </a:solidFill>
                <a:latin typeface="Calibri" pitchFamily="34" charset="0"/>
                <a:cs typeface="Calibri" pitchFamily="34" charset="0"/>
              </a:rPr>
              <a:t>; </a:t>
            </a:r>
            <a:r>
              <a:rPr lang="en-US" altLang="en-US" u="sng" dirty="0">
                <a:solidFill>
                  <a:srgbClr val="1E00D6"/>
                </a:solidFill>
                <a:latin typeface="Calibri" pitchFamily="34" charset="0"/>
                <a:cs typeface="Calibri" pitchFamily="34" charset="0"/>
              </a:rPr>
              <a:t>progenitor cells </a:t>
            </a:r>
            <a:r>
              <a:rPr lang="en-US" dirty="0">
                <a:solidFill>
                  <a:srgbClr val="1E00D6"/>
                </a:solidFill>
                <a:latin typeface="Calibri" pitchFamily="34" charset="0"/>
                <a:cs typeface="Calibri" pitchFamily="34" charset="0"/>
              </a:rPr>
              <a:t>(colony-forming units).</a:t>
            </a:r>
          </a:p>
          <a:p>
            <a:pPr marL="342900" indent="-342900">
              <a:buFont typeface="Wingdings" pitchFamily="2" charset="2"/>
              <a:buChar char="q"/>
            </a:pPr>
            <a:r>
              <a:rPr lang="en-US" dirty="0">
                <a:solidFill>
                  <a:srgbClr val="1E00D6"/>
                </a:solidFill>
                <a:latin typeface="Calibri" pitchFamily="34" charset="0"/>
                <a:cs typeface="Calibri" pitchFamily="34" charset="0"/>
              </a:rPr>
              <a:t>A committed stem cell that produces </a:t>
            </a:r>
            <a:r>
              <a:rPr lang="en-US" u="sng" dirty="0">
                <a:solidFill>
                  <a:srgbClr val="1E00D6"/>
                </a:solidFill>
                <a:latin typeface="Calibri" pitchFamily="34" charset="0"/>
                <a:cs typeface="Calibri" pitchFamily="34" charset="0"/>
              </a:rPr>
              <a:t>erythrocytes</a:t>
            </a:r>
            <a:r>
              <a:rPr lang="en-US" dirty="0">
                <a:solidFill>
                  <a:srgbClr val="1E00D6"/>
                </a:solidFill>
                <a:latin typeface="Calibri" pitchFamily="34" charset="0"/>
                <a:cs typeface="Calibri" pitchFamily="34" charset="0"/>
              </a:rPr>
              <a:t> is called a </a:t>
            </a:r>
            <a:r>
              <a:rPr lang="en-US" i="1" u="sng" dirty="0">
                <a:solidFill>
                  <a:srgbClr val="1E00D6"/>
                </a:solidFill>
                <a:latin typeface="Calibri" pitchFamily="34" charset="0"/>
                <a:cs typeface="Calibri" pitchFamily="34" charset="0"/>
              </a:rPr>
              <a:t>colony-forming unit-erythrocyte</a:t>
            </a:r>
            <a:r>
              <a:rPr lang="en-US" i="1" dirty="0">
                <a:solidFill>
                  <a:srgbClr val="1E00D6"/>
                </a:solidFill>
                <a:latin typeface="Calibri" pitchFamily="34" charset="0"/>
                <a:cs typeface="Calibri" pitchFamily="34" charset="0"/>
              </a:rPr>
              <a:t> (CFU-E).</a:t>
            </a:r>
            <a:endParaRPr lang="en-US" dirty="0">
              <a:solidFill>
                <a:srgbClr val="1E00D6"/>
              </a:solidFill>
              <a:latin typeface="Calibri" pitchFamily="34" charset="0"/>
              <a:cs typeface="Calibri" pitchFamily="34" charset="0"/>
            </a:endParaRPr>
          </a:p>
          <a:p>
            <a:pPr marL="342900" indent="-342900">
              <a:buFont typeface="Wingdings" pitchFamily="2" charset="2"/>
              <a:buChar char="q"/>
            </a:pPr>
            <a:r>
              <a:rPr lang="en-US" dirty="0">
                <a:solidFill>
                  <a:srgbClr val="1E00D6"/>
                </a:solidFill>
                <a:latin typeface="Calibri" pitchFamily="34" charset="0"/>
                <a:cs typeface="Calibri" pitchFamily="34" charset="0"/>
              </a:rPr>
              <a:t>CFUs </a:t>
            </a:r>
            <a:r>
              <a:rPr lang="en-US" altLang="en-US" dirty="0">
                <a:solidFill>
                  <a:srgbClr val="1E00D6"/>
                </a:solidFill>
                <a:latin typeface="Calibri" pitchFamily="34" charset="0"/>
                <a:cs typeface="Calibri" pitchFamily="34" charset="0"/>
              </a:rPr>
              <a:t>form differentiation lines leading to RBCs, megakaryocytes and most WBCs.</a:t>
            </a:r>
            <a:endParaRPr lang="en-US" dirty="0">
              <a:solidFill>
                <a:srgbClr val="1E00D6"/>
              </a:solidFill>
              <a:latin typeface="Calibri" pitchFamily="34" charset="0"/>
              <a:cs typeface="Calibri" pitchFamily="34" charset="0"/>
            </a:endParaRPr>
          </a:p>
          <a:p>
            <a:pPr marL="342900" indent="-342900">
              <a:buFont typeface="Wingdings" pitchFamily="2" charset="2"/>
              <a:buChar char="q"/>
            </a:pPr>
            <a:r>
              <a:rPr lang="en-US" dirty="0">
                <a:solidFill>
                  <a:srgbClr val="1E00D6"/>
                </a:solidFill>
                <a:latin typeface="Calibri" pitchFamily="34" charset="0"/>
                <a:cs typeface="Calibri" pitchFamily="34" charset="0"/>
              </a:rPr>
              <a:t>Thus, the CFUs are specialized to form specific cell types.</a:t>
            </a:r>
          </a:p>
          <a:p>
            <a:pPr marL="342900" indent="-342900">
              <a:buFont typeface="Wingdings" pitchFamily="2" charset="2"/>
              <a:buChar char="q"/>
            </a:pPr>
            <a:r>
              <a:rPr lang="en-US" dirty="0">
                <a:solidFill>
                  <a:srgbClr val="1E00D6"/>
                </a:solidFill>
                <a:latin typeface="Calibri" pitchFamily="34" charset="0"/>
                <a:cs typeface="Calibri" pitchFamily="34" charset="0"/>
              </a:rPr>
              <a:t>For example: CFU-E develops eventually into only red blood cells</a:t>
            </a:r>
            <a:endParaRPr lang="ar-SA" dirty="0">
              <a:solidFill>
                <a:srgbClr val="993FDD"/>
              </a:solidFill>
              <a:latin typeface="Calibri" charset="0"/>
              <a:ea typeface="Calibri" charset="0"/>
              <a:cs typeface="Calibri" charset="0"/>
            </a:endParaRPr>
          </a:p>
          <a:p>
            <a:pPr marL="342900" indent="-342900">
              <a:buFont typeface="Wingdings" pitchFamily="2" charset="2"/>
              <a:buChar char="q"/>
            </a:pPr>
            <a:r>
              <a:rPr lang="en-US" dirty="0">
                <a:solidFill>
                  <a:srgbClr val="993FDD"/>
                </a:solidFill>
                <a:latin typeface="Calibri" charset="0"/>
                <a:ea typeface="Calibri" charset="0"/>
                <a:cs typeface="Calibri" charset="0"/>
              </a:rPr>
              <a:t>There are two separate committed cells for both RBC and WBC. </a:t>
            </a:r>
          </a:p>
          <a:p>
            <a:pPr marL="285750" indent="-285750" fontAlgn="base">
              <a:buFont typeface="Wingdings" charset="2"/>
              <a:buChar char="q"/>
            </a:pPr>
            <a:r>
              <a:rPr lang="en-US" u="sng" dirty="0">
                <a:latin typeface="Calibri" charset="0"/>
                <a:ea typeface="Calibri" charset="0"/>
                <a:cs typeface="Calibri" charset="0"/>
              </a:rPr>
              <a:t>Growth factors</a:t>
            </a:r>
            <a:r>
              <a:rPr lang="en-US" dirty="0">
                <a:latin typeface="Calibri" charset="0"/>
                <a:ea typeface="Calibri" charset="0"/>
                <a:cs typeface="Calibri" charset="0"/>
              </a:rPr>
              <a:t> are what controls the growth of the different stem cells</a:t>
            </a:r>
            <a:r>
              <a:rPr lang="en-US" dirty="0">
                <a:solidFill>
                  <a:srgbClr val="993FDD"/>
                </a:solidFill>
                <a:latin typeface="Calibri" charset="0"/>
                <a:ea typeface="Calibri" charset="0"/>
                <a:cs typeface="Calibri" charset="0"/>
              </a:rPr>
              <a:t>.</a:t>
            </a:r>
          </a:p>
          <a:p>
            <a:endParaRPr lang="en-US" dirty="0">
              <a:solidFill>
                <a:srgbClr val="993FDD"/>
              </a:solidFill>
              <a:latin typeface="Calibri" charset="0"/>
              <a:ea typeface="Calibri" charset="0"/>
              <a:cs typeface="Calibri" charset="0"/>
            </a:endParaRPr>
          </a:p>
        </p:txBody>
      </p:sp>
      <p:sp>
        <p:nvSpPr>
          <p:cNvPr id="3" name="TextBox 2"/>
          <p:cNvSpPr txBox="1"/>
          <p:nvPr/>
        </p:nvSpPr>
        <p:spPr>
          <a:xfrm>
            <a:off x="1826444" y="260649"/>
            <a:ext cx="7992888" cy="646331"/>
          </a:xfrm>
          <a:prstGeom prst="rect">
            <a:avLst/>
          </a:prstGeom>
          <a:noFill/>
        </p:spPr>
        <p:txBody>
          <a:bodyPr wrap="square" rtlCol="0">
            <a:spAutoFit/>
          </a:bodyPr>
          <a:lstStyle/>
          <a:p>
            <a:pPr algn="ctr" rtl="0"/>
            <a:r>
              <a:rPr lang="en-US" altLang="en-US" sz="3600" b="1" dirty="0">
                <a:latin typeface="Calibri" charset="0"/>
                <a:ea typeface="Calibri" charset="0"/>
                <a:cs typeface="Calibri" charset="0"/>
              </a:rPr>
              <a:t>Genesis (Production) of RBC</a:t>
            </a:r>
            <a:endParaRPr lang="en-US" sz="3600" dirty="0">
              <a:latin typeface="Calibri" charset="0"/>
              <a:ea typeface="Calibri" charset="0"/>
              <a:cs typeface="Calibri" charset="0"/>
            </a:endParaRPr>
          </a:p>
        </p:txBody>
      </p:sp>
      <p:sp>
        <p:nvSpPr>
          <p:cNvPr id="4" name="TextBox 3"/>
          <p:cNvSpPr txBox="1"/>
          <p:nvPr/>
        </p:nvSpPr>
        <p:spPr>
          <a:xfrm>
            <a:off x="5229291" y="5785619"/>
            <a:ext cx="5436096" cy="646331"/>
          </a:xfrm>
          <a:prstGeom prst="rect">
            <a:avLst/>
          </a:prstGeom>
          <a:noFill/>
        </p:spPr>
        <p:txBody>
          <a:bodyPr wrap="square" rtlCol="0">
            <a:spAutoFit/>
          </a:bodyPr>
          <a:lstStyle/>
          <a:p>
            <a:pPr algn="r" rtl="1"/>
            <a:r>
              <a:rPr lang="ar-SA" dirty="0">
                <a:solidFill>
                  <a:schemeClr val="bg1">
                    <a:lumMod val="65000"/>
                  </a:schemeClr>
                </a:solidFill>
              </a:rPr>
              <a:t>* الكلام اللي بالأزرق م</a:t>
            </a:r>
            <a:r>
              <a:rPr lang="en-GB" dirty="0">
                <a:solidFill>
                  <a:schemeClr val="bg1">
                    <a:lumMod val="65000"/>
                  </a:schemeClr>
                </a:solidFill>
              </a:rPr>
              <a:t>و</a:t>
            </a:r>
            <a:r>
              <a:rPr lang="ar-SA" dirty="0">
                <a:solidFill>
                  <a:schemeClr val="bg1">
                    <a:lumMod val="65000"/>
                  </a:schemeClr>
                </a:solidFill>
              </a:rPr>
              <a:t>موجود بسلايدز البنات بس موجود بصوره حاطتها د. نيرفانا </a:t>
            </a:r>
            <a:r>
              <a:rPr lang="en-GB" dirty="0">
                <a:solidFill>
                  <a:schemeClr val="bg1">
                    <a:lumMod val="65000"/>
                  </a:schemeClr>
                </a:solidFill>
              </a:rPr>
              <a:t>)</a:t>
            </a:r>
            <a:r>
              <a:rPr lang="en-GB" dirty="0" err="1">
                <a:solidFill>
                  <a:schemeClr val="bg1">
                    <a:lumMod val="65000"/>
                  </a:schemeClr>
                </a:solidFill>
              </a:rPr>
              <a:t>السلايد</a:t>
            </a:r>
            <a:r>
              <a:rPr lang="en-GB" dirty="0">
                <a:solidFill>
                  <a:schemeClr val="bg1">
                    <a:lumMod val="65000"/>
                  </a:schemeClr>
                </a:solidFill>
              </a:rPr>
              <a:t> </a:t>
            </a:r>
            <a:r>
              <a:rPr lang="en-GB" dirty="0" err="1">
                <a:solidFill>
                  <a:schemeClr val="bg1">
                    <a:lumMod val="65000"/>
                  </a:schemeClr>
                </a:solidFill>
              </a:rPr>
              <a:t>الجاية</a:t>
            </a:r>
            <a:r>
              <a:rPr lang="en-GB" dirty="0">
                <a:solidFill>
                  <a:schemeClr val="bg1">
                    <a:lumMod val="65000"/>
                  </a:schemeClr>
                </a:solidFill>
              </a:rPr>
              <a:t> (</a:t>
            </a:r>
            <a:r>
              <a:rPr lang="ar-SA" dirty="0">
                <a:solidFill>
                  <a:schemeClr val="bg1">
                    <a:lumMod val="65000"/>
                  </a:schemeClr>
                </a:solidFill>
              </a:rPr>
              <a:t>.</a:t>
            </a:r>
            <a:endParaRPr lang="en-US" dirty="0">
              <a:solidFill>
                <a:schemeClr val="bg1">
                  <a:lumMod val="65000"/>
                </a:schemeClr>
              </a:solidFill>
            </a:endParaRPr>
          </a:p>
        </p:txBody>
      </p:sp>
    </p:spTree>
    <p:extLst>
      <p:ext uri="{BB962C8B-B14F-4D97-AF65-F5344CB8AC3E}">
        <p14:creationId xmlns:p14="http://schemas.microsoft.com/office/powerpoint/2010/main" val="548149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2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08667" y="1100983"/>
            <a:ext cx="9624768" cy="5473972"/>
          </a:xfrm>
          <a:prstGeom prst="rect">
            <a:avLst/>
          </a:prstGeom>
        </p:spPr>
      </p:pic>
      <p:sp>
        <p:nvSpPr>
          <p:cNvPr id="3" name="Rectangle 2"/>
          <p:cNvSpPr txBox="1">
            <a:spLocks noChangeArrowheads="1"/>
          </p:cNvSpPr>
          <p:nvPr/>
        </p:nvSpPr>
        <p:spPr>
          <a:xfrm>
            <a:off x="2423592" y="346121"/>
            <a:ext cx="7772400" cy="1143000"/>
          </a:xfrm>
          <a:prstGeom prst="rect">
            <a:avLst/>
          </a:prstGeom>
        </p:spPr>
        <p:txBody>
          <a:bodyPr>
            <a:normAutofit fontScale="97500"/>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a:solidFill>
                  <a:srgbClr val="FF0000"/>
                </a:solidFill>
                <a:latin typeface="+mn-lt"/>
              </a:rPr>
              <a:t>Genesis (production) of RBC</a:t>
            </a:r>
            <a:endParaRPr lang="en-US" dirty="0">
              <a:solidFill>
                <a:srgbClr val="FF0000"/>
              </a:solidFill>
              <a:latin typeface="+mn-lt"/>
            </a:endParaRPr>
          </a:p>
        </p:txBody>
      </p:sp>
      <p:sp>
        <p:nvSpPr>
          <p:cNvPr id="4" name="TextBox 3"/>
          <p:cNvSpPr txBox="1"/>
          <p:nvPr/>
        </p:nvSpPr>
        <p:spPr>
          <a:xfrm>
            <a:off x="2135560" y="1089625"/>
            <a:ext cx="1574470" cy="369332"/>
          </a:xfrm>
          <a:prstGeom prst="rect">
            <a:avLst/>
          </a:prstGeom>
          <a:noFill/>
        </p:spPr>
        <p:txBody>
          <a:bodyPr wrap="none" rtlCol="0">
            <a:spAutoFit/>
          </a:bodyPr>
          <a:lstStyle/>
          <a:p>
            <a:r>
              <a:rPr lang="en-US" dirty="0">
                <a:solidFill>
                  <a:srgbClr val="7030A0"/>
                </a:solidFill>
              </a:rPr>
              <a:t>Female slide</a:t>
            </a:r>
          </a:p>
        </p:txBody>
      </p:sp>
    </p:spTree>
    <p:extLst>
      <p:ext uri="{BB962C8B-B14F-4D97-AF65-F5344CB8AC3E}">
        <p14:creationId xmlns:p14="http://schemas.microsoft.com/office/powerpoint/2010/main" val="236555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3512" y="1340769"/>
            <a:ext cx="8352928" cy="4247317"/>
          </a:xfrm>
          <a:prstGeom prst="rect">
            <a:avLst/>
          </a:prstGeom>
          <a:noFill/>
        </p:spPr>
        <p:txBody>
          <a:bodyPr wrap="square" rtlCol="0">
            <a:spAutoFit/>
          </a:bodyPr>
          <a:lstStyle/>
          <a:p>
            <a:pPr marL="285750" indent="-285750" eaLnBrk="0" hangingPunct="0">
              <a:buFont typeface="Wingdings" pitchFamily="2" charset="2"/>
              <a:buChar char="q"/>
            </a:pPr>
            <a:r>
              <a:rPr lang="en-US" dirty="0">
                <a:solidFill>
                  <a:srgbClr val="1E00D6"/>
                </a:solidFill>
                <a:latin typeface="Calibri" pitchFamily="34" charset="0"/>
                <a:cs typeface="Calibri" pitchFamily="34" charset="0"/>
              </a:rPr>
              <a:t>Growth and reproduction of the different stem cells are controlled by multiple proteins called </a:t>
            </a:r>
            <a:r>
              <a:rPr lang="en-US" b="1" u="sng" dirty="0">
                <a:solidFill>
                  <a:srgbClr val="1E00D6"/>
                </a:solidFill>
                <a:latin typeface="Calibri" pitchFamily="34" charset="0"/>
                <a:cs typeface="Calibri" pitchFamily="34" charset="0"/>
              </a:rPr>
              <a:t>growth inducers</a:t>
            </a:r>
            <a:r>
              <a:rPr lang="en-US" u="sng" dirty="0">
                <a:solidFill>
                  <a:srgbClr val="1E00D6"/>
                </a:solidFill>
                <a:latin typeface="Calibri" pitchFamily="34" charset="0"/>
                <a:cs typeface="Calibri" pitchFamily="34" charset="0"/>
              </a:rPr>
              <a:t>.</a:t>
            </a:r>
            <a:r>
              <a:rPr lang="en-US" dirty="0">
                <a:solidFill>
                  <a:srgbClr val="1E00D6"/>
                </a:solidFill>
                <a:latin typeface="Calibri" pitchFamily="34" charset="0"/>
                <a:cs typeface="Calibri" pitchFamily="34" charset="0"/>
              </a:rPr>
              <a:t> One of these</a:t>
            </a:r>
            <a:r>
              <a:rPr lang="en-US" b="1" dirty="0">
                <a:solidFill>
                  <a:srgbClr val="1E00D6"/>
                </a:solidFill>
                <a:latin typeface="Calibri" pitchFamily="34" charset="0"/>
                <a:cs typeface="Calibri" pitchFamily="34" charset="0"/>
              </a:rPr>
              <a:t>, interleukin-3</a:t>
            </a:r>
            <a:r>
              <a:rPr lang="en-US" dirty="0">
                <a:solidFill>
                  <a:srgbClr val="1E00D6"/>
                </a:solidFill>
                <a:latin typeface="Calibri" pitchFamily="34" charset="0"/>
                <a:cs typeface="Calibri" pitchFamily="34" charset="0"/>
              </a:rPr>
              <a:t>, </a:t>
            </a:r>
            <a:r>
              <a:rPr lang="en-US" u="sng" dirty="0">
                <a:solidFill>
                  <a:srgbClr val="1E00D6"/>
                </a:solidFill>
                <a:latin typeface="Calibri" pitchFamily="34" charset="0"/>
                <a:cs typeface="Calibri" pitchFamily="34" charset="0"/>
              </a:rPr>
              <a:t>promotes growth and reproduction of virtually all the different types of committed stem cells</a:t>
            </a:r>
            <a:r>
              <a:rPr lang="en-US" dirty="0">
                <a:solidFill>
                  <a:srgbClr val="1E00D6"/>
                </a:solidFill>
                <a:latin typeface="Calibri" pitchFamily="34" charset="0"/>
                <a:cs typeface="Calibri" pitchFamily="34" charset="0"/>
              </a:rPr>
              <a:t>, whereas the others induce growth of only specific types of cells.  </a:t>
            </a:r>
          </a:p>
          <a:p>
            <a:pPr marL="285750" indent="-285750" eaLnBrk="0" hangingPunct="0">
              <a:buFont typeface="Wingdings" pitchFamily="2" charset="2"/>
              <a:buChar char="q"/>
            </a:pPr>
            <a:endParaRPr lang="en-US" dirty="0">
              <a:solidFill>
                <a:srgbClr val="1E00D6"/>
              </a:solidFill>
              <a:latin typeface="Calibri" pitchFamily="34" charset="0"/>
              <a:cs typeface="Calibri" pitchFamily="34" charset="0"/>
            </a:endParaRPr>
          </a:p>
          <a:p>
            <a:pPr marL="285750" indent="-285750" eaLnBrk="0" hangingPunct="0">
              <a:buFont typeface="Wingdings" pitchFamily="2" charset="2"/>
              <a:buChar char="q"/>
            </a:pPr>
            <a:r>
              <a:rPr lang="en-US" dirty="0">
                <a:solidFill>
                  <a:srgbClr val="1E00D6"/>
                </a:solidFill>
                <a:latin typeface="Calibri" pitchFamily="34" charset="0"/>
                <a:cs typeface="Calibri" pitchFamily="34" charset="0"/>
              </a:rPr>
              <a:t>Differentiation of the cells is the function of another set of proteins called </a:t>
            </a:r>
            <a:r>
              <a:rPr lang="en-US" u="sng" dirty="0">
                <a:solidFill>
                  <a:srgbClr val="1E00D6"/>
                </a:solidFill>
                <a:latin typeface="Calibri" pitchFamily="34" charset="0"/>
                <a:cs typeface="Calibri" pitchFamily="34" charset="0"/>
              </a:rPr>
              <a:t>differentiation inducers.</a:t>
            </a:r>
            <a:r>
              <a:rPr lang="en-US" dirty="0">
                <a:solidFill>
                  <a:srgbClr val="1E00D6"/>
                </a:solidFill>
                <a:latin typeface="Calibri" pitchFamily="34" charset="0"/>
                <a:cs typeface="Calibri" pitchFamily="34" charset="0"/>
              </a:rPr>
              <a:t> Each of these causes one type of committed stem cell to differentiate one or more steps toward a final adult blood cell.  </a:t>
            </a:r>
          </a:p>
          <a:p>
            <a:pPr marL="285750" indent="-285750" eaLnBrk="0" hangingPunct="0">
              <a:buFont typeface="Wingdings" pitchFamily="2" charset="2"/>
              <a:buChar char="q"/>
            </a:pPr>
            <a:endParaRPr lang="en-US" dirty="0">
              <a:solidFill>
                <a:srgbClr val="1E00D6"/>
              </a:solidFill>
              <a:latin typeface="Calibri" pitchFamily="34" charset="0"/>
              <a:cs typeface="Calibri" pitchFamily="34" charset="0"/>
            </a:endParaRPr>
          </a:p>
          <a:p>
            <a:pPr marL="285750" indent="-285750" eaLnBrk="0" hangingPunct="0">
              <a:buFont typeface="Wingdings" pitchFamily="2" charset="2"/>
              <a:buChar char="q"/>
            </a:pPr>
            <a:r>
              <a:rPr lang="en-US" dirty="0">
                <a:solidFill>
                  <a:srgbClr val="1E00D6"/>
                </a:solidFill>
                <a:latin typeface="Calibri" pitchFamily="34" charset="0"/>
                <a:cs typeface="Calibri" pitchFamily="34" charset="0"/>
              </a:rPr>
              <a:t>Formation of the growth inducers and differentiation inducers is itself </a:t>
            </a:r>
            <a:r>
              <a:rPr lang="en-US" u="sng" dirty="0">
                <a:solidFill>
                  <a:srgbClr val="1E00D6"/>
                </a:solidFill>
                <a:latin typeface="Calibri" pitchFamily="34" charset="0"/>
                <a:cs typeface="Calibri" pitchFamily="34" charset="0"/>
              </a:rPr>
              <a:t>controlled by factors outside the bone marrow</a:t>
            </a:r>
            <a:r>
              <a:rPr lang="en-US" dirty="0">
                <a:solidFill>
                  <a:srgbClr val="1E00D6"/>
                </a:solidFill>
                <a:latin typeface="Calibri" pitchFamily="34" charset="0"/>
                <a:cs typeface="Calibri" pitchFamily="34" charset="0"/>
              </a:rPr>
              <a:t>. For instance, in the case of erythrocytes (red blood cells), exposure of the blood to low oxygen for a long time results in growth induction, differentiation, and production of greatly increased numbers of erythrocytes.</a:t>
            </a:r>
          </a:p>
          <a:p>
            <a:endParaRPr lang="en-US" dirty="0">
              <a:solidFill>
                <a:srgbClr val="1E00D6"/>
              </a:solidFill>
            </a:endParaRPr>
          </a:p>
        </p:txBody>
      </p:sp>
      <p:sp>
        <p:nvSpPr>
          <p:cNvPr id="3" name="TextBox 2"/>
          <p:cNvSpPr txBox="1"/>
          <p:nvPr/>
        </p:nvSpPr>
        <p:spPr>
          <a:xfrm>
            <a:off x="1524000" y="332656"/>
            <a:ext cx="8820472" cy="707886"/>
          </a:xfrm>
          <a:prstGeom prst="rect">
            <a:avLst/>
          </a:prstGeom>
          <a:noFill/>
        </p:spPr>
        <p:txBody>
          <a:bodyPr wrap="square" rtlCol="0">
            <a:spAutoFit/>
          </a:bodyPr>
          <a:lstStyle/>
          <a:p>
            <a:pPr algn="ctr"/>
            <a:r>
              <a:rPr lang="en-US" sz="4000" b="1" dirty="0">
                <a:latin typeface="Calibri" charset="0"/>
                <a:ea typeface="Calibri" charset="0"/>
                <a:cs typeface="Calibri" charset="0"/>
              </a:rPr>
              <a:t>Growth and reproduction of stem cells</a:t>
            </a:r>
          </a:p>
        </p:txBody>
      </p:sp>
    </p:spTree>
    <p:extLst>
      <p:ext uri="{BB962C8B-B14F-4D97-AF65-F5344CB8AC3E}">
        <p14:creationId xmlns:p14="http://schemas.microsoft.com/office/powerpoint/2010/main" val="31524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1503638"/>
            <a:ext cx="6609140" cy="490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2810" y="476673"/>
            <a:ext cx="7758385" cy="2923877"/>
          </a:xfrm>
          <a:prstGeom prst="rect">
            <a:avLst/>
          </a:prstGeom>
          <a:noFill/>
        </p:spPr>
        <p:txBody>
          <a:bodyPr wrap="square" rtlCol="0">
            <a:spAutoFit/>
          </a:bodyPr>
          <a:lstStyle/>
          <a:p>
            <a:pPr algn="ctr"/>
            <a:r>
              <a:rPr lang="en-GB" sz="4400" b="1" dirty="0">
                <a:latin typeface="Calibri" pitchFamily="34" charset="0"/>
                <a:cs typeface="Calibri" pitchFamily="34" charset="0"/>
              </a:rPr>
              <a:t>Required Growth factors:</a:t>
            </a:r>
            <a:r>
              <a:rPr lang="en-US" sz="1600" b="1" dirty="0">
                <a:solidFill>
                  <a:srgbClr val="1E00D6"/>
                </a:solidFill>
                <a:latin typeface="Calibri" pitchFamily="34" charset="0"/>
                <a:cs typeface="Calibri" pitchFamily="34" charset="0"/>
              </a:rPr>
              <a:t>(</a:t>
            </a:r>
            <a:r>
              <a:rPr lang="en-US" sz="1600" b="1" u="sng" dirty="0">
                <a:solidFill>
                  <a:srgbClr val="1E00D6"/>
                </a:solidFill>
                <a:latin typeface="Calibri" pitchFamily="34" charset="0"/>
                <a:cs typeface="Calibri" pitchFamily="34" charset="0"/>
              </a:rPr>
              <a:t>growth inducers)</a:t>
            </a:r>
            <a:endParaRPr lang="en-US" sz="4400" b="1" dirty="0">
              <a:latin typeface="Calibri" pitchFamily="34" charset="0"/>
              <a:cs typeface="Calibri" pitchFamily="34" charset="0"/>
            </a:endParaRPr>
          </a:p>
          <a:p>
            <a:pPr algn="ctr"/>
            <a:endParaRPr lang="en-GB" sz="4400" b="1" dirty="0">
              <a:latin typeface="Calibri" pitchFamily="34" charset="0"/>
              <a:cs typeface="Calibri" pitchFamily="34" charset="0"/>
            </a:endParaRPr>
          </a:p>
          <a:p>
            <a:pPr marL="342900" indent="-342900">
              <a:buFont typeface="Wingdings" charset="2"/>
              <a:buChar char="q"/>
            </a:pPr>
            <a:r>
              <a:rPr lang="en-GB" sz="2400" b="1" dirty="0">
                <a:solidFill>
                  <a:srgbClr val="1E00D6"/>
                </a:solidFill>
                <a:latin typeface="Calibri" pitchFamily="34" charset="0"/>
                <a:cs typeface="Calibri" pitchFamily="34" charset="0"/>
              </a:rPr>
              <a:t>Erythropoietin</a:t>
            </a:r>
          </a:p>
          <a:p>
            <a:pPr marL="342900" indent="-342900">
              <a:buFont typeface="Wingdings" charset="2"/>
              <a:buChar char="q"/>
            </a:pPr>
            <a:r>
              <a:rPr lang="en-GB" sz="2400" b="1" dirty="0">
                <a:solidFill>
                  <a:srgbClr val="1E00D6"/>
                </a:solidFill>
                <a:latin typeface="Calibri" pitchFamily="34" charset="0"/>
                <a:cs typeface="Calibri" pitchFamily="34" charset="0"/>
              </a:rPr>
              <a:t>Colony stimulating factors</a:t>
            </a:r>
          </a:p>
          <a:p>
            <a:pPr marL="342900" indent="-342900">
              <a:buFont typeface="Wingdings" charset="2"/>
              <a:buChar char="q"/>
            </a:pPr>
            <a:r>
              <a:rPr lang="en-GB" sz="2400" b="1" dirty="0">
                <a:solidFill>
                  <a:srgbClr val="1E00D6"/>
                </a:solidFill>
                <a:latin typeface="Calibri" pitchFamily="34" charset="0"/>
                <a:cs typeface="Calibri" pitchFamily="34" charset="0"/>
              </a:rPr>
              <a:t>Interleukins</a:t>
            </a:r>
          </a:p>
          <a:p>
            <a:pPr marL="342900" indent="-342900">
              <a:buFont typeface="Wingdings" charset="2"/>
              <a:buChar char="q"/>
            </a:pPr>
            <a:r>
              <a:rPr lang="en-GB" sz="2400" b="1" dirty="0" err="1">
                <a:solidFill>
                  <a:srgbClr val="1E00D6"/>
                </a:solidFill>
                <a:latin typeface="Calibri" pitchFamily="34" charset="0"/>
                <a:cs typeface="Calibri" pitchFamily="34" charset="0"/>
              </a:rPr>
              <a:t>Thrombopoietin</a:t>
            </a:r>
            <a:endParaRPr lang="en-GB" sz="2400" b="1" dirty="0">
              <a:solidFill>
                <a:srgbClr val="1E00D6"/>
              </a:solidFill>
              <a:latin typeface="Calibri" pitchFamily="34" charset="0"/>
              <a:cs typeface="Calibri" pitchFamily="34" charset="0"/>
            </a:endParaRPr>
          </a:p>
        </p:txBody>
      </p:sp>
    </p:spTree>
    <p:extLst>
      <p:ext uri="{BB962C8B-B14F-4D97-AF65-F5344CB8AC3E}">
        <p14:creationId xmlns:p14="http://schemas.microsoft.com/office/powerpoint/2010/main" val="120403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grayscl/>
            <a:extLst>
              <a:ext uri="{28A0092B-C50C-407E-A947-70E740481C1C}">
                <a14:useLocalDpi xmlns:a14="http://schemas.microsoft.com/office/drawing/2010/main" val="0"/>
              </a:ext>
            </a:extLst>
          </a:blip>
          <a:srcRect l="1839" t="5600" r="2910" b="8132"/>
          <a:stretch/>
        </p:blipFill>
        <p:spPr>
          <a:xfrm>
            <a:off x="3959258" y="4260693"/>
            <a:ext cx="5627801" cy="25169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426" y="262517"/>
            <a:ext cx="7411160" cy="3034168"/>
          </a:xfrm>
          <a:prstGeom prst="rect">
            <a:avLst/>
          </a:prstGeom>
        </p:spPr>
      </p:pic>
      <p:sp>
        <p:nvSpPr>
          <p:cNvPr id="4" name="TextBox 3"/>
          <p:cNvSpPr txBox="1"/>
          <p:nvPr/>
        </p:nvSpPr>
        <p:spPr>
          <a:xfrm>
            <a:off x="77589" y="157859"/>
            <a:ext cx="6912768" cy="646331"/>
          </a:xfrm>
          <a:prstGeom prst="rect">
            <a:avLst/>
          </a:prstGeom>
          <a:noFill/>
        </p:spPr>
        <p:txBody>
          <a:bodyPr wrap="square" rtlCol="0">
            <a:spAutoFit/>
          </a:bodyPr>
          <a:lstStyle/>
          <a:p>
            <a:pPr algn="ctr"/>
            <a:r>
              <a:rPr lang="en-US" sz="3600" b="1" dirty="0">
                <a:latin typeface="Calibri" charset="0"/>
                <a:ea typeface="Calibri" charset="0"/>
                <a:cs typeface="Calibri" charset="0"/>
              </a:rPr>
              <a:t>Stages of differentiation od RBC:</a:t>
            </a:r>
          </a:p>
        </p:txBody>
      </p:sp>
      <p:sp>
        <p:nvSpPr>
          <p:cNvPr id="5" name="TextBox 4"/>
          <p:cNvSpPr txBox="1"/>
          <p:nvPr/>
        </p:nvSpPr>
        <p:spPr>
          <a:xfrm>
            <a:off x="-479594" y="3083713"/>
            <a:ext cx="6192688" cy="1034129"/>
          </a:xfrm>
          <a:prstGeom prst="rect">
            <a:avLst/>
          </a:prstGeom>
          <a:noFill/>
        </p:spPr>
        <p:txBody>
          <a:bodyPr wrap="square" rtlCol="0">
            <a:spAutoFit/>
          </a:bodyPr>
          <a:lstStyle/>
          <a:p>
            <a:pPr marL="1257300" lvl="2" indent="-342900">
              <a:lnSpc>
                <a:spcPct val="90000"/>
              </a:lnSpc>
              <a:buFont typeface="Wingdings" charset="2"/>
              <a:buChar char="q"/>
            </a:pPr>
            <a:r>
              <a:rPr lang="en-US" altLang="en-US" sz="2400" b="1" dirty="0">
                <a:latin typeface="Calibri" charset="0"/>
                <a:ea typeface="Calibri" charset="0"/>
                <a:cs typeface="Calibri" charset="0"/>
              </a:rPr>
              <a:t>In cases of rapid RBC production                         </a:t>
            </a:r>
            <a:r>
              <a:rPr lang="en-US" altLang="en-US" sz="2400" b="1" dirty="0">
                <a:latin typeface="Calibri" charset="0"/>
                <a:ea typeface="Calibri" charset="0"/>
                <a:cs typeface="Calibri" charset="0"/>
                <a:sym typeface="Symbol" charset="2"/>
              </a:rPr>
              <a:t>  reticulocytes in the circulation.</a:t>
            </a:r>
          </a:p>
          <a:p>
            <a:pPr marL="285750" indent="-285750">
              <a:buFont typeface="Wingdings" charset="2"/>
              <a:buChar char="q"/>
            </a:pPr>
            <a:endParaRPr lang="en-US" dirty="0">
              <a:latin typeface="Calibri" charset="0"/>
              <a:ea typeface="Calibri" charset="0"/>
              <a:cs typeface="Calibri" charset="0"/>
            </a:endParaRPr>
          </a:p>
        </p:txBody>
      </p:sp>
      <p:sp>
        <p:nvSpPr>
          <p:cNvPr id="2" name="TextBox 1"/>
          <p:cNvSpPr txBox="1"/>
          <p:nvPr/>
        </p:nvSpPr>
        <p:spPr>
          <a:xfrm>
            <a:off x="8514680" y="291791"/>
            <a:ext cx="3403560" cy="646331"/>
          </a:xfrm>
          <a:prstGeom prst="rect">
            <a:avLst/>
          </a:prstGeom>
          <a:noFill/>
        </p:spPr>
        <p:txBody>
          <a:bodyPr wrap="none" rtlCol="0">
            <a:spAutoFit/>
          </a:bodyPr>
          <a:lstStyle/>
          <a:p>
            <a:r>
              <a:rPr lang="en-US" u="sng" dirty="0">
                <a:solidFill>
                  <a:srgbClr val="FF0000"/>
                </a:solidFill>
              </a:rPr>
              <a:t>You have to know the stages</a:t>
            </a:r>
          </a:p>
          <a:p>
            <a:pPr algn="r"/>
            <a:r>
              <a:rPr lang="en-GB" u="sng" dirty="0">
                <a:solidFill>
                  <a:srgbClr val="FF0000"/>
                </a:solidFill>
              </a:rPr>
              <a:t>.د</a:t>
            </a:r>
            <a:r>
              <a:rPr lang="en-US" u="sng" dirty="0">
                <a:solidFill>
                  <a:srgbClr val="FF0000"/>
                </a:solidFill>
              </a:rPr>
              <a:t> </a:t>
            </a:r>
            <a:r>
              <a:rPr lang="en-GB" u="sng" dirty="0" err="1">
                <a:solidFill>
                  <a:srgbClr val="FF0000"/>
                </a:solidFill>
              </a:rPr>
              <a:t>نيرفانا</a:t>
            </a:r>
            <a:r>
              <a:rPr lang="en-GB" u="sng" dirty="0">
                <a:solidFill>
                  <a:srgbClr val="FF0000"/>
                </a:solidFill>
              </a:rPr>
              <a:t> </a:t>
            </a:r>
            <a:r>
              <a:rPr lang="en-GB" u="sng" dirty="0" err="1">
                <a:solidFill>
                  <a:srgbClr val="FF0000"/>
                </a:solidFill>
              </a:rPr>
              <a:t>أكدت</a:t>
            </a:r>
            <a:r>
              <a:rPr lang="en-GB" u="sng" dirty="0">
                <a:solidFill>
                  <a:srgbClr val="FF0000"/>
                </a:solidFill>
              </a:rPr>
              <a:t> </a:t>
            </a:r>
            <a:r>
              <a:rPr lang="en-GB" u="sng" dirty="0" err="1">
                <a:solidFill>
                  <a:srgbClr val="FF0000"/>
                </a:solidFill>
              </a:rPr>
              <a:t>عليها</a:t>
            </a:r>
            <a:endParaRPr lang="en-US" u="sng" dirty="0">
              <a:solidFill>
                <a:srgbClr val="FF0000"/>
              </a:solidFill>
            </a:endParaRPr>
          </a:p>
        </p:txBody>
      </p:sp>
      <p:sp>
        <p:nvSpPr>
          <p:cNvPr id="6" name="Rectangle 5"/>
          <p:cNvSpPr/>
          <p:nvPr/>
        </p:nvSpPr>
        <p:spPr>
          <a:xfrm>
            <a:off x="6446264" y="2418322"/>
            <a:ext cx="1693333" cy="666721"/>
          </a:xfrm>
          <a:prstGeom prst="rect">
            <a:avLst/>
          </a:prstGeom>
          <a:solidFill>
            <a:srgbClr val="FFFF00"/>
          </a:solidFill>
        </p:spPr>
        <p:txBody>
          <a:bodyPr wrap="square">
            <a:spAutoFit/>
          </a:bodyPr>
          <a:lstStyle/>
          <a:p>
            <a:r>
              <a:rPr lang="en-US" sz="1244" b="1" dirty="0">
                <a:solidFill>
                  <a:srgbClr val="FF0000"/>
                </a:solidFill>
                <a:latin typeface="Calibri" pitchFamily="34" charset="0"/>
                <a:cs typeface="Calibri" pitchFamily="34" charset="0"/>
              </a:rPr>
              <a:t>First cell to appear in the circulation. It matures in 1 – 2 days</a:t>
            </a:r>
            <a:endParaRPr lang="ar-SA" sz="1244" b="1" dirty="0">
              <a:solidFill>
                <a:srgbClr val="FF0000"/>
              </a:solidFill>
              <a:latin typeface="Calibri" pitchFamily="34" charset="0"/>
            </a:endParaRPr>
          </a:p>
        </p:txBody>
      </p:sp>
      <p:sp>
        <p:nvSpPr>
          <p:cNvPr id="7" name="Rectangle 6"/>
          <p:cNvSpPr/>
          <p:nvPr/>
        </p:nvSpPr>
        <p:spPr>
          <a:xfrm>
            <a:off x="1097290" y="2060586"/>
            <a:ext cx="1693333" cy="283796"/>
          </a:xfrm>
          <a:prstGeom prst="rect">
            <a:avLst/>
          </a:prstGeom>
          <a:solidFill>
            <a:srgbClr val="FFFF00"/>
          </a:solidFill>
        </p:spPr>
        <p:txBody>
          <a:bodyPr wrap="square">
            <a:spAutoFit/>
          </a:bodyPr>
          <a:lstStyle/>
          <a:p>
            <a:r>
              <a:rPr lang="en-US" sz="1244" b="1" dirty="0">
                <a:solidFill>
                  <a:srgbClr val="FF0000"/>
                </a:solidFill>
                <a:latin typeface="Calibri" pitchFamily="34" charset="0"/>
                <a:cs typeface="Calibri" pitchFamily="34" charset="0"/>
              </a:rPr>
              <a:t>First Identifiable cell</a:t>
            </a:r>
            <a:endParaRPr lang="ar-SA" sz="1244" b="1" dirty="0">
              <a:solidFill>
                <a:srgbClr val="FF0000"/>
              </a:solidFill>
              <a:latin typeface="Calibri" pitchFamily="34" charset="0"/>
            </a:endParaRPr>
          </a:p>
        </p:txBody>
      </p:sp>
      <p:sp>
        <p:nvSpPr>
          <p:cNvPr id="8" name="TextBox 7"/>
          <p:cNvSpPr txBox="1"/>
          <p:nvPr/>
        </p:nvSpPr>
        <p:spPr>
          <a:xfrm>
            <a:off x="-858515" y="4260693"/>
            <a:ext cx="8784976"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Calibri" charset="0"/>
                <a:ea typeface="Calibri" charset="0"/>
                <a:cs typeface="Calibri" charset="0"/>
              </a:rPr>
              <a:t>RBC development is characterized by:</a:t>
            </a:r>
          </a:p>
        </p:txBody>
      </p:sp>
      <p:cxnSp>
        <p:nvCxnSpPr>
          <p:cNvPr id="11" name="Straight Arrow Connector 10"/>
          <p:cNvCxnSpPr>
            <a:endCxn id="6" idx="0"/>
          </p:cNvCxnSpPr>
          <p:nvPr/>
        </p:nvCxnSpPr>
        <p:spPr>
          <a:xfrm>
            <a:off x="7292931" y="1915297"/>
            <a:ext cx="0" cy="5030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50212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0480" y="1196752"/>
            <a:ext cx="7992888" cy="4565096"/>
          </a:xfrm>
          <a:prstGeom prst="rect">
            <a:avLst/>
          </a:prstGeom>
          <a:noFill/>
        </p:spPr>
        <p:txBody>
          <a:bodyPr wrap="square" rtlCol="0">
            <a:spAutoFit/>
          </a:bodyPr>
          <a:lstStyle/>
          <a:p>
            <a:pPr marL="457200" indent="-457200">
              <a:lnSpc>
                <a:spcPct val="95000"/>
              </a:lnSpc>
              <a:buFont typeface="Wingdings" pitchFamily="2" charset="2"/>
              <a:buChar char="q"/>
            </a:pPr>
            <a:r>
              <a:rPr lang="en-US" sz="2000" dirty="0">
                <a:solidFill>
                  <a:srgbClr val="3333CC"/>
                </a:solidFill>
                <a:latin typeface="Calibri" pitchFamily="34" charset="0"/>
                <a:cs typeface="Calibri" pitchFamily="34" charset="0"/>
              </a:rPr>
              <a:t>RBCs are formed from </a:t>
            </a:r>
            <a:r>
              <a:rPr lang="en-US" sz="2000" b="1" dirty="0">
                <a:solidFill>
                  <a:srgbClr val="3333CC"/>
                </a:solidFill>
                <a:latin typeface="Calibri" pitchFamily="34" charset="0"/>
                <a:cs typeface="Calibri" pitchFamily="34" charset="0"/>
              </a:rPr>
              <a:t>PHSC</a:t>
            </a:r>
            <a:r>
              <a:rPr lang="en-US" sz="2000" dirty="0">
                <a:solidFill>
                  <a:srgbClr val="3333CC"/>
                </a:solidFill>
                <a:latin typeface="Calibri" pitchFamily="34" charset="0"/>
                <a:cs typeface="Calibri" pitchFamily="34" charset="0"/>
              </a:rPr>
              <a:t> (hemocytoblasts).</a:t>
            </a:r>
          </a:p>
          <a:p>
            <a:pPr marL="457200" indent="-457200">
              <a:lnSpc>
                <a:spcPct val="95000"/>
              </a:lnSpc>
              <a:buFont typeface="Wingdings" pitchFamily="2" charset="2"/>
              <a:buChar char="q"/>
            </a:pPr>
            <a:r>
              <a:rPr lang="en-US" sz="2000" dirty="0">
                <a:solidFill>
                  <a:srgbClr val="3333CC"/>
                </a:solidFill>
                <a:latin typeface="Calibri" pitchFamily="34" charset="0"/>
                <a:cs typeface="Calibri" pitchFamily="34" charset="0"/>
              </a:rPr>
              <a:t>These give rise to </a:t>
            </a:r>
            <a:r>
              <a:rPr lang="en-US" sz="2000" b="1" dirty="0">
                <a:solidFill>
                  <a:srgbClr val="3333CC"/>
                </a:solidFill>
                <a:latin typeface="Calibri" pitchFamily="34" charset="0"/>
                <a:cs typeface="Calibri" pitchFamily="34" charset="0"/>
              </a:rPr>
              <a:t>uncommitted stem cells</a:t>
            </a:r>
            <a:r>
              <a:rPr lang="en-US" sz="2000" dirty="0">
                <a:solidFill>
                  <a:srgbClr val="3333CC"/>
                </a:solidFill>
                <a:latin typeface="Calibri" pitchFamily="34" charset="0"/>
                <a:cs typeface="Calibri" pitchFamily="34" charset="0"/>
              </a:rPr>
              <a:t>, which in turn give rise to </a:t>
            </a:r>
            <a:r>
              <a:rPr lang="en-US" sz="2000" b="1" dirty="0">
                <a:solidFill>
                  <a:srgbClr val="3333CC"/>
                </a:solidFill>
                <a:latin typeface="Calibri" pitchFamily="34" charset="0"/>
                <a:cs typeface="Calibri" pitchFamily="34" charset="0"/>
              </a:rPr>
              <a:t>committed stem </a:t>
            </a:r>
            <a:r>
              <a:rPr lang="en-US" sz="2000" dirty="0">
                <a:solidFill>
                  <a:srgbClr val="3333CC"/>
                </a:solidFill>
                <a:latin typeface="Calibri" pitchFamily="34" charset="0"/>
                <a:cs typeface="Calibri" pitchFamily="34" charset="0"/>
              </a:rPr>
              <a:t>(progenitor) cells (CFU-E), which give rise to </a:t>
            </a:r>
            <a:r>
              <a:rPr lang="en-US" sz="2000" b="1" dirty="0" err="1">
                <a:solidFill>
                  <a:srgbClr val="3333CC"/>
                </a:solidFill>
                <a:latin typeface="Calibri" pitchFamily="34" charset="0"/>
                <a:cs typeface="Calibri" pitchFamily="34" charset="0"/>
              </a:rPr>
              <a:t>proerythroblasts</a:t>
            </a:r>
            <a:r>
              <a:rPr lang="en-US" sz="2000" dirty="0">
                <a:solidFill>
                  <a:srgbClr val="3333CC"/>
                </a:solidFill>
                <a:latin typeface="Calibri" pitchFamily="34" charset="0"/>
                <a:cs typeface="Calibri" pitchFamily="34" charset="0"/>
              </a:rPr>
              <a:t>.</a:t>
            </a:r>
          </a:p>
          <a:p>
            <a:pPr marL="457200" indent="-457200">
              <a:lnSpc>
                <a:spcPct val="95000"/>
              </a:lnSpc>
              <a:buFont typeface="Wingdings" pitchFamily="2" charset="2"/>
              <a:buChar char="q"/>
            </a:pPr>
            <a:r>
              <a:rPr lang="en-US" sz="2000" dirty="0">
                <a:solidFill>
                  <a:srgbClr val="3333CC"/>
                </a:solidFill>
                <a:latin typeface="Calibri" pitchFamily="34" charset="0"/>
                <a:cs typeface="Calibri" pitchFamily="34" charset="0"/>
              </a:rPr>
              <a:t>The </a:t>
            </a:r>
            <a:r>
              <a:rPr lang="en-US" sz="2000" b="1" u="sng" dirty="0" err="1">
                <a:solidFill>
                  <a:srgbClr val="3333CC"/>
                </a:solidFill>
                <a:latin typeface="Calibri" pitchFamily="34" charset="0"/>
                <a:cs typeface="Calibri" pitchFamily="34" charset="0"/>
              </a:rPr>
              <a:t>proerythroblasts</a:t>
            </a:r>
            <a:r>
              <a:rPr lang="en-US" sz="2000" dirty="0">
                <a:solidFill>
                  <a:srgbClr val="3333CC"/>
                </a:solidFill>
                <a:latin typeface="Calibri" pitchFamily="34" charset="0"/>
                <a:cs typeface="Calibri" pitchFamily="34" charset="0"/>
              </a:rPr>
              <a:t> are considered as differentiated RBC precursors.</a:t>
            </a:r>
          </a:p>
          <a:p>
            <a:pPr marL="457200" indent="-457200">
              <a:lnSpc>
                <a:spcPct val="95000"/>
              </a:lnSpc>
              <a:buFont typeface="Wingdings" pitchFamily="2" charset="2"/>
              <a:buChar char="q"/>
            </a:pPr>
            <a:r>
              <a:rPr lang="en-US" sz="2000" dirty="0">
                <a:solidFill>
                  <a:srgbClr val="3333CC"/>
                </a:solidFill>
                <a:latin typeface="Calibri" pitchFamily="34" charset="0"/>
                <a:cs typeface="Calibri" pitchFamily="34" charset="0"/>
              </a:rPr>
              <a:t>They are the </a:t>
            </a:r>
            <a:r>
              <a:rPr lang="en-US" sz="2000" u="sng" dirty="0">
                <a:solidFill>
                  <a:srgbClr val="3333CC"/>
                </a:solidFill>
                <a:latin typeface="Calibri" pitchFamily="34" charset="0"/>
                <a:cs typeface="Calibri" pitchFamily="34" charset="0"/>
              </a:rPr>
              <a:t>first</a:t>
            </a:r>
            <a:r>
              <a:rPr lang="en-US" sz="2000" dirty="0">
                <a:solidFill>
                  <a:srgbClr val="3333CC"/>
                </a:solidFill>
                <a:latin typeface="Calibri" pitchFamily="34" charset="0"/>
                <a:cs typeface="Calibri" pitchFamily="34" charset="0"/>
              </a:rPr>
              <a:t> cells that can be identified as belonging to the red blood cell series.</a:t>
            </a:r>
          </a:p>
          <a:p>
            <a:pPr marL="457200" indent="-457200">
              <a:lnSpc>
                <a:spcPct val="95000"/>
              </a:lnSpc>
              <a:buFont typeface="Wingdings" pitchFamily="2" charset="2"/>
              <a:buChar char="q"/>
            </a:pPr>
            <a:r>
              <a:rPr lang="en-US" sz="2000" dirty="0">
                <a:latin typeface="Calibri" pitchFamily="34" charset="0"/>
                <a:cs typeface="Calibri" pitchFamily="34" charset="0"/>
              </a:rPr>
              <a:t>The </a:t>
            </a:r>
            <a:r>
              <a:rPr lang="en-US" sz="2000" dirty="0" err="1">
                <a:latin typeface="Calibri" pitchFamily="34" charset="0"/>
                <a:cs typeface="Calibri" pitchFamily="34" charset="0"/>
              </a:rPr>
              <a:t>proerythroblasts</a:t>
            </a:r>
            <a:r>
              <a:rPr lang="en-US" sz="2000" dirty="0">
                <a:latin typeface="Calibri" pitchFamily="34" charset="0"/>
                <a:cs typeface="Calibri" pitchFamily="34" charset="0"/>
              </a:rPr>
              <a:t> give rise to </a:t>
            </a:r>
            <a:r>
              <a:rPr lang="en-US" sz="2000" b="1" i="1" dirty="0">
                <a:latin typeface="Calibri" pitchFamily="34" charset="0"/>
                <a:cs typeface="Calibri" pitchFamily="34" charset="0"/>
              </a:rPr>
              <a:t>basophil</a:t>
            </a:r>
            <a:r>
              <a:rPr lang="en-US" sz="2000" i="1" dirty="0">
                <a:latin typeface="Calibri" pitchFamily="34" charset="0"/>
                <a:cs typeface="Calibri" pitchFamily="34" charset="0"/>
              </a:rPr>
              <a:t> </a:t>
            </a:r>
            <a:r>
              <a:rPr lang="en-US" sz="2000" b="1" i="1" dirty="0">
                <a:latin typeface="Calibri" pitchFamily="34" charset="0"/>
                <a:cs typeface="Calibri" pitchFamily="34" charset="0"/>
              </a:rPr>
              <a:t>erythroblasts</a:t>
            </a:r>
            <a:r>
              <a:rPr lang="en-US" sz="2000" b="1" dirty="0">
                <a:latin typeface="Calibri" pitchFamily="34" charset="0"/>
                <a:cs typeface="Calibri" pitchFamily="34" charset="0"/>
              </a:rPr>
              <a:t> </a:t>
            </a:r>
          </a:p>
          <a:p>
            <a:pPr marL="457200" indent="-457200">
              <a:lnSpc>
                <a:spcPct val="95000"/>
              </a:lnSpc>
              <a:buFont typeface="Wingdings" pitchFamily="2" charset="2"/>
              <a:buChar char="à"/>
            </a:pPr>
            <a:r>
              <a:rPr lang="en-US" sz="2000" b="1" dirty="0">
                <a:solidFill>
                  <a:srgbClr val="3333CC"/>
                </a:solidFill>
                <a:latin typeface="Calibri" pitchFamily="34" charset="0"/>
                <a:cs typeface="Calibri" pitchFamily="34" charset="0"/>
              </a:rPr>
              <a:t>erythroblasts</a:t>
            </a:r>
            <a:r>
              <a:rPr lang="en-US" sz="2000" dirty="0">
                <a:solidFill>
                  <a:srgbClr val="3333CC"/>
                </a:solidFill>
                <a:latin typeface="Calibri" pitchFamily="34" charset="0"/>
                <a:cs typeface="Calibri" pitchFamily="34" charset="0"/>
              </a:rPr>
              <a:t>: synthesize Hb</a:t>
            </a:r>
          </a:p>
          <a:p>
            <a:pPr marL="457200" indent="-457200">
              <a:lnSpc>
                <a:spcPct val="95000"/>
              </a:lnSpc>
              <a:buFont typeface="Wingdings" pitchFamily="2" charset="2"/>
              <a:buChar char="à"/>
            </a:pPr>
            <a:r>
              <a:rPr lang="en-US" sz="2000" b="1" dirty="0" err="1">
                <a:solidFill>
                  <a:srgbClr val="3333CC"/>
                </a:solidFill>
                <a:latin typeface="Calibri" pitchFamily="34" charset="0"/>
                <a:cs typeface="Calibri" pitchFamily="34" charset="0"/>
              </a:rPr>
              <a:t>normoblasts</a:t>
            </a:r>
            <a:r>
              <a:rPr lang="en-US" sz="2000" dirty="0">
                <a:solidFill>
                  <a:srgbClr val="3333CC"/>
                </a:solidFill>
                <a:latin typeface="Calibri" pitchFamily="34" charset="0"/>
                <a:cs typeface="Calibri" pitchFamily="34" charset="0"/>
              </a:rPr>
              <a:t>: lose nucleus , some mitochondria</a:t>
            </a:r>
          </a:p>
          <a:p>
            <a:pPr marL="457200" indent="-457200">
              <a:lnSpc>
                <a:spcPct val="95000"/>
              </a:lnSpc>
              <a:buFont typeface="Wingdings" pitchFamily="2" charset="2"/>
              <a:buChar char="à"/>
            </a:pPr>
            <a:r>
              <a:rPr lang="en-US" sz="2000" b="1" dirty="0">
                <a:solidFill>
                  <a:srgbClr val="3333CC"/>
                </a:solidFill>
                <a:latin typeface="Calibri" pitchFamily="34" charset="0"/>
                <a:cs typeface="Calibri" pitchFamily="34" charset="0"/>
              </a:rPr>
              <a:t>Reticulocytes</a:t>
            </a:r>
            <a:r>
              <a:rPr lang="en-US" sz="2000" dirty="0">
                <a:solidFill>
                  <a:srgbClr val="3333CC"/>
                </a:solidFill>
                <a:latin typeface="Calibri" pitchFamily="34" charset="0"/>
                <a:cs typeface="Calibri" pitchFamily="34" charset="0"/>
              </a:rPr>
              <a:t> contain ribosomes and mitochondria (but no nucleus)</a:t>
            </a:r>
          </a:p>
          <a:p>
            <a:pPr algn="l" rtl="0">
              <a:lnSpc>
                <a:spcPct val="95000"/>
              </a:lnSpc>
            </a:pPr>
            <a:r>
              <a:rPr lang="en-US" sz="2000" dirty="0">
                <a:solidFill>
                  <a:srgbClr val="3333CC"/>
                </a:solidFill>
                <a:latin typeface="Calibri" pitchFamily="34" charset="0"/>
                <a:cs typeface="Calibri" pitchFamily="34" charset="0"/>
              </a:rPr>
              <a:t>	reticulocyte count: normally 0.8-2.0% of RBC population</a:t>
            </a:r>
            <a:endParaRPr lang="en-US" sz="2000" dirty="0">
              <a:solidFill>
                <a:srgbClr val="3333CC"/>
              </a:solidFill>
              <a:latin typeface="Calibri" pitchFamily="34" charset="0"/>
              <a:cs typeface="Calibri" pitchFamily="34" charset="0"/>
              <a:sym typeface="Wingdings" pitchFamily="2" charset="2"/>
            </a:endParaRPr>
          </a:p>
          <a:p>
            <a:pPr marL="977900" lvl="1" indent="-406400">
              <a:lnSpc>
                <a:spcPct val="95000"/>
              </a:lnSpc>
            </a:pPr>
            <a:r>
              <a:rPr lang="en-US" sz="2000" dirty="0">
                <a:solidFill>
                  <a:srgbClr val="3333CC"/>
                </a:solidFill>
                <a:latin typeface="Calibri" pitchFamily="34" charset="0"/>
                <a:cs typeface="Calibri" pitchFamily="34" charset="0"/>
              </a:rPr>
              <a:t>	In 1-2 days, reticulocytes eject the remaining organelles to become a </a:t>
            </a:r>
            <a:r>
              <a:rPr lang="en-US" sz="2000" b="1" dirty="0">
                <a:solidFill>
                  <a:srgbClr val="3333CC"/>
                </a:solidFill>
                <a:latin typeface="Calibri" pitchFamily="34" charset="0"/>
                <a:cs typeface="Calibri" pitchFamily="34" charset="0"/>
              </a:rPr>
              <a:t>mature RBC</a:t>
            </a:r>
          </a:p>
          <a:p>
            <a:pPr algn="l" rtl="0"/>
            <a:endParaRPr lang="en-US" sz="16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b="11386"/>
          <a:stretch>
            <a:fillRect/>
          </a:stretch>
        </p:blipFill>
        <p:spPr bwMode="auto">
          <a:xfrm>
            <a:off x="1528275" y="5489848"/>
            <a:ext cx="88773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768550" y="404665"/>
            <a:ext cx="6396751" cy="646331"/>
          </a:xfrm>
          <a:prstGeom prst="rect">
            <a:avLst/>
          </a:prstGeom>
        </p:spPr>
        <p:txBody>
          <a:bodyPr wrap="none">
            <a:spAutoFit/>
          </a:bodyPr>
          <a:lstStyle/>
          <a:p>
            <a:pPr lvl="0" algn="ctr" rtl="0"/>
            <a:r>
              <a:rPr lang="en-US" sz="3600" b="1" dirty="0">
                <a:solidFill>
                  <a:prstClr val="black"/>
                </a:solidFill>
                <a:latin typeface="Calibri" charset="0"/>
                <a:ea typeface="Calibri" charset="0"/>
                <a:cs typeface="Calibri" charset="0"/>
              </a:rPr>
              <a:t>Stages of differentiation of RBC:</a:t>
            </a:r>
          </a:p>
        </p:txBody>
      </p:sp>
    </p:spTree>
    <p:extLst>
      <p:ext uri="{BB962C8B-B14F-4D97-AF65-F5344CB8AC3E}">
        <p14:creationId xmlns:p14="http://schemas.microsoft.com/office/powerpoint/2010/main" val="1875034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73" y="239183"/>
            <a:ext cx="5713589" cy="380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development of R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062" y="2557743"/>
            <a:ext cx="5695549" cy="36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6"/>
          <p:cNvSpPr>
            <a:spLocks noChangeArrowheads="1"/>
          </p:cNvSpPr>
          <p:nvPr/>
        </p:nvSpPr>
        <p:spPr bwMode="auto">
          <a:xfrm>
            <a:off x="6773333" y="1329267"/>
            <a:ext cx="3657600" cy="812800"/>
          </a:xfrm>
          <a:prstGeom prst="rect">
            <a:avLst/>
          </a:prstGeom>
          <a:noFill/>
          <a:ln w="9525">
            <a:noFill/>
            <a:miter lim="800000"/>
            <a:headEnd/>
            <a:tailEnd/>
          </a:ln>
          <a:effectLst/>
        </p:spPr>
        <p:txBody>
          <a:bodyPr anchor="ctr"/>
          <a:lstStyle/>
          <a:p>
            <a:pPr algn="ctr">
              <a:defRPr/>
            </a:pPr>
            <a:r>
              <a:rPr lang="en-US" sz="3378" b="1" dirty="0">
                <a:solidFill>
                  <a:srgbClr val="FF0000"/>
                </a:solidFill>
                <a:effectLst>
                  <a:outerShdw blurRad="38100" dist="38100" dir="2700000" algn="tl">
                    <a:srgbClr val="C0C0C0"/>
                  </a:outerShdw>
                </a:effectLst>
                <a:latin typeface="Calibri" pitchFamily="34" charset="0"/>
                <a:cs typeface="Calibri" pitchFamily="34" charset="0"/>
              </a:rPr>
              <a:t>Stages of Erythropoiesis</a:t>
            </a:r>
          </a:p>
        </p:txBody>
      </p:sp>
    </p:spTree>
    <p:extLst>
      <p:ext uri="{BB962C8B-B14F-4D97-AF65-F5344CB8AC3E}">
        <p14:creationId xmlns:p14="http://schemas.microsoft.com/office/powerpoint/2010/main" val="342477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452" y="1168640"/>
            <a:ext cx="9144000" cy="5828084"/>
          </a:xfrm>
        </p:spPr>
        <p:txBody>
          <a:bodyPr numCol="1">
            <a:noAutofit/>
          </a:bodyPr>
          <a:lstStyle/>
          <a:p>
            <a:pPr marL="109728" indent="0" algn="l" rtl="0">
              <a:lnSpc>
                <a:spcPct val="90000"/>
              </a:lnSpc>
              <a:spcBef>
                <a:spcPct val="20000"/>
              </a:spcBef>
              <a:buNone/>
            </a:pPr>
            <a:endParaRPr lang="en-US" altLang="en-US" sz="1600" b="1" dirty="0">
              <a:solidFill>
                <a:srgbClr val="7030A0"/>
              </a:solidFill>
              <a:latin typeface="+mj-lt"/>
              <a:ea typeface="Tahoma" panose="020B0604030504040204" pitchFamily="34" charset="0"/>
              <a:cs typeface="Tahoma" panose="020B0604030504040204" pitchFamily="34" charset="0"/>
            </a:endParaRPr>
          </a:p>
          <a:p>
            <a:pPr marL="0" indent="0" algn="l">
              <a:buNone/>
              <a:defRPr/>
            </a:pPr>
            <a:r>
              <a:rPr lang="en-US" sz="1600" b="1" dirty="0">
                <a:solidFill>
                  <a:srgbClr val="7030A0"/>
                </a:solidFill>
                <a:latin typeface="+mj-lt"/>
                <a:cs typeface="Calibri" pitchFamily="34" charset="0"/>
              </a:rPr>
              <a:t>-</a:t>
            </a:r>
            <a:r>
              <a:rPr lang="en-US" sz="1600" b="1" dirty="0">
                <a:solidFill>
                  <a:srgbClr val="7030A0"/>
                </a:solidFill>
                <a:latin typeface="+mj-lt"/>
                <a:ea typeface="Tahoma" pitchFamily="34" charset="0"/>
              </a:rPr>
              <a:t>Describe Cellular and non-cellular components    of blood.</a:t>
            </a:r>
          </a:p>
          <a:p>
            <a:pPr marL="0" indent="0" algn="l">
              <a:buNone/>
              <a:defRPr/>
            </a:pPr>
            <a:endParaRPr lang="en-US" sz="1600" b="1" dirty="0">
              <a:solidFill>
                <a:srgbClr val="7030A0"/>
              </a:solidFill>
              <a:latin typeface="+mj-lt"/>
              <a:ea typeface="Tahoma" pitchFamily="34" charset="0"/>
            </a:endParaRPr>
          </a:p>
          <a:p>
            <a:pPr marL="0" indent="0" algn="l">
              <a:buNone/>
              <a:defRPr/>
            </a:pPr>
            <a:r>
              <a:rPr lang="en-US" sz="1600" b="1" dirty="0">
                <a:solidFill>
                  <a:srgbClr val="7030A0"/>
                </a:solidFill>
                <a:latin typeface="+mj-lt"/>
                <a:ea typeface="Tahoma" pitchFamily="34" charset="0"/>
              </a:rPr>
              <a:t>-Recognize functions of blood.</a:t>
            </a:r>
          </a:p>
          <a:p>
            <a:pPr marL="0" indent="0" algn="l">
              <a:buNone/>
              <a:defRPr/>
            </a:pPr>
            <a:r>
              <a:rPr lang="en-US" sz="1600" b="1" dirty="0">
                <a:solidFill>
                  <a:srgbClr val="7030A0"/>
                </a:solidFill>
                <a:latin typeface="+mj-lt"/>
                <a:ea typeface="Tahoma" pitchFamily="34" charset="0"/>
              </a:rPr>
              <a:t>-Define Erythropoiesis; leucopoiesis, </a:t>
            </a:r>
            <a:r>
              <a:rPr lang="en-US" sz="1600" b="1" dirty="0" err="1">
                <a:solidFill>
                  <a:srgbClr val="7030A0"/>
                </a:solidFill>
                <a:latin typeface="+mj-lt"/>
                <a:ea typeface="Tahoma" pitchFamily="34" charset="0"/>
              </a:rPr>
              <a:t>thrombopoiesis</a:t>
            </a:r>
            <a:r>
              <a:rPr lang="en-US" sz="1600" b="1" dirty="0">
                <a:solidFill>
                  <a:srgbClr val="7030A0"/>
                </a:solidFill>
                <a:latin typeface="+mj-lt"/>
                <a:ea typeface="Tahoma" pitchFamily="34" charset="0"/>
              </a:rPr>
              <a:t>.</a:t>
            </a:r>
          </a:p>
          <a:p>
            <a:pPr marL="0" indent="0" algn="l">
              <a:buNone/>
              <a:defRPr/>
            </a:pPr>
            <a:endParaRPr lang="en-US" sz="1600" b="1" dirty="0">
              <a:solidFill>
                <a:srgbClr val="7030A0"/>
              </a:solidFill>
              <a:latin typeface="+mj-lt"/>
              <a:ea typeface="Tahoma" pitchFamily="34" charset="0"/>
            </a:endParaRPr>
          </a:p>
          <a:p>
            <a:pPr marL="0" indent="0" algn="l">
              <a:buNone/>
              <a:defRPr/>
            </a:pPr>
            <a:r>
              <a:rPr lang="en-US" sz="1600" b="1" dirty="0">
                <a:solidFill>
                  <a:srgbClr val="7030A0"/>
                </a:solidFill>
                <a:latin typeface="+mj-lt"/>
                <a:ea typeface="Tahoma" pitchFamily="34" charset="0"/>
              </a:rPr>
              <a:t>-Recognize sites of RBC formation at  different developmental age.</a:t>
            </a:r>
          </a:p>
          <a:p>
            <a:pPr marL="0" indent="0" algn="l">
              <a:buNone/>
            </a:pPr>
            <a:r>
              <a:rPr lang="en-US" altLang="en-US" sz="1600" b="1" dirty="0">
                <a:solidFill>
                  <a:srgbClr val="7030A0"/>
                </a:solidFill>
                <a:latin typeface="+mj-lt"/>
                <a:cs typeface="Tahoma" panose="020B0604030504040204" pitchFamily="34" charset="0"/>
              </a:rPr>
              <a:t>-Describe different stages of RBC </a:t>
            </a:r>
            <a:r>
              <a:rPr lang="en-US" altLang="en-US" sz="1600" b="1" dirty="0" err="1">
                <a:solidFill>
                  <a:srgbClr val="7030A0"/>
                </a:solidFill>
                <a:latin typeface="+mj-lt"/>
                <a:cs typeface="Tahoma" panose="020B0604030504040204" pitchFamily="34" charset="0"/>
              </a:rPr>
              <a:t>differenation</a:t>
            </a:r>
            <a:r>
              <a:rPr lang="en-US" altLang="en-US" sz="1600" b="1" dirty="0">
                <a:solidFill>
                  <a:srgbClr val="7030A0"/>
                </a:solidFill>
                <a:latin typeface="+mj-lt"/>
                <a:cs typeface="Tahoma" panose="020B0604030504040204" pitchFamily="34" charset="0"/>
              </a:rPr>
              <a:t>.</a:t>
            </a:r>
          </a:p>
          <a:p>
            <a:pPr marL="0" indent="0" algn="l">
              <a:buNone/>
            </a:pPr>
            <a:endParaRPr lang="en-US" altLang="en-US" sz="1600" b="1" dirty="0">
              <a:solidFill>
                <a:srgbClr val="7030A0"/>
              </a:solidFill>
              <a:latin typeface="+mj-lt"/>
              <a:cs typeface="Tahoma" panose="020B0604030504040204" pitchFamily="34" charset="0"/>
            </a:endParaRPr>
          </a:p>
          <a:p>
            <a:pPr marL="0" indent="0" algn="l">
              <a:buNone/>
            </a:pPr>
            <a:r>
              <a:rPr lang="en-US" altLang="en-US" sz="1600" b="1" dirty="0">
                <a:solidFill>
                  <a:srgbClr val="7030A0"/>
                </a:solidFill>
                <a:latin typeface="+mj-lt"/>
                <a:cs typeface="Tahoma" panose="020B0604030504040204" pitchFamily="34" charset="0"/>
              </a:rPr>
              <a:t>-Describe features of RBC maturation.</a:t>
            </a:r>
          </a:p>
          <a:p>
            <a:pPr marL="0" indent="0" algn="l">
              <a:buNone/>
            </a:pPr>
            <a:endParaRPr lang="en-US" altLang="en-US" sz="1600" b="1" dirty="0">
              <a:solidFill>
                <a:srgbClr val="7030A0"/>
              </a:solidFill>
              <a:latin typeface="+mj-lt"/>
              <a:cs typeface="Tahoma" panose="020B0604030504040204" pitchFamily="34" charset="0"/>
            </a:endParaRPr>
          </a:p>
          <a:p>
            <a:pPr marL="0" indent="0" algn="l">
              <a:buNone/>
            </a:pPr>
            <a:r>
              <a:rPr lang="en-US" altLang="en-US" sz="1600" b="1" dirty="0">
                <a:solidFill>
                  <a:srgbClr val="7030A0"/>
                </a:solidFill>
                <a:latin typeface="+mj-lt"/>
                <a:cs typeface="Tahoma" panose="020B0604030504040204" pitchFamily="34" charset="0"/>
              </a:rPr>
              <a:t>-Describe regulation of RBC production and erythropoietin hormone secretion in response to hypoxia.</a:t>
            </a:r>
          </a:p>
          <a:p>
            <a:pPr marL="0" indent="0" algn="l">
              <a:buNone/>
            </a:pPr>
            <a:endParaRPr lang="en-US" altLang="en-US" sz="1600" b="1" dirty="0">
              <a:solidFill>
                <a:srgbClr val="7030A0"/>
              </a:solidFill>
              <a:latin typeface="+mj-lt"/>
              <a:cs typeface="Tahoma" panose="020B0604030504040204" pitchFamily="34" charset="0"/>
            </a:endParaRPr>
          </a:p>
          <a:p>
            <a:pPr marL="0" indent="0" algn="l">
              <a:buNone/>
            </a:pPr>
            <a:r>
              <a:rPr lang="en-US" altLang="en-US" sz="1600" b="1" dirty="0">
                <a:solidFill>
                  <a:srgbClr val="7030A0"/>
                </a:solidFill>
                <a:latin typeface="+mj-lt"/>
                <a:cs typeface="Tahoma" panose="020B0604030504040204" pitchFamily="34" charset="0"/>
              </a:rPr>
              <a:t>-Recognize clinical conditions associated with    high level of </a:t>
            </a:r>
            <a:r>
              <a:rPr lang="en-US" altLang="en-US" sz="1600" b="1" dirty="0" err="1">
                <a:solidFill>
                  <a:srgbClr val="7030A0"/>
                </a:solidFill>
                <a:latin typeface="+mj-lt"/>
                <a:cs typeface="Tahoma" panose="020B0604030504040204" pitchFamily="34" charset="0"/>
              </a:rPr>
              <a:t>erythropoitein</a:t>
            </a:r>
            <a:r>
              <a:rPr lang="en-US" altLang="en-US" sz="1600" b="1" dirty="0">
                <a:solidFill>
                  <a:srgbClr val="7030A0"/>
                </a:solidFill>
                <a:latin typeface="+mj-lt"/>
                <a:cs typeface="Tahoma" panose="020B0604030504040204" pitchFamily="34" charset="0"/>
              </a:rPr>
              <a:t> in the blood.</a:t>
            </a:r>
          </a:p>
          <a:p>
            <a:pPr marL="109728" indent="0" algn="l">
              <a:lnSpc>
                <a:spcPct val="90000"/>
              </a:lnSpc>
              <a:spcBef>
                <a:spcPct val="20000"/>
              </a:spcBef>
              <a:buNone/>
            </a:pPr>
            <a:endParaRPr lang="en-US" sz="1600" b="1" dirty="0">
              <a:solidFill>
                <a:srgbClr val="1E00D6"/>
              </a:solidFill>
              <a:latin typeface="+mj-lt"/>
              <a:ea typeface="Tahoma" pitchFamily="34" charset="0"/>
              <a:cs typeface="Calibri" pitchFamily="34" charset="0"/>
            </a:endParaRPr>
          </a:p>
          <a:p>
            <a:pPr marL="109728" indent="0" algn="l">
              <a:lnSpc>
                <a:spcPct val="90000"/>
              </a:lnSpc>
              <a:spcBef>
                <a:spcPct val="20000"/>
              </a:spcBef>
              <a:buNone/>
            </a:pPr>
            <a:endParaRPr lang="en-US" sz="1600" b="1" dirty="0">
              <a:solidFill>
                <a:srgbClr val="1E00D6"/>
              </a:solidFill>
              <a:latin typeface="+mj-lt"/>
              <a:ea typeface="Tahoma" pitchFamily="34" charset="0"/>
              <a:cs typeface="Calibri" pitchFamily="34" charset="0"/>
            </a:endParaRPr>
          </a:p>
          <a:p>
            <a:pPr marL="109728" indent="0" algn="l">
              <a:lnSpc>
                <a:spcPct val="90000"/>
              </a:lnSpc>
              <a:spcBef>
                <a:spcPct val="20000"/>
              </a:spcBef>
              <a:buNone/>
            </a:pPr>
            <a:endParaRPr lang="en-US" sz="1600" b="1" dirty="0">
              <a:solidFill>
                <a:srgbClr val="1E00D6"/>
              </a:solidFill>
              <a:latin typeface="+mj-lt"/>
              <a:ea typeface="Tahoma" pitchFamily="34" charset="0"/>
              <a:cs typeface="Calibri" pitchFamily="34" charset="0"/>
            </a:endParaRPr>
          </a:p>
          <a:p>
            <a:pPr marL="109728" indent="0" algn="l" rtl="0">
              <a:lnSpc>
                <a:spcPct val="90000"/>
              </a:lnSpc>
              <a:spcBef>
                <a:spcPct val="20000"/>
              </a:spcBef>
              <a:buNone/>
            </a:pPr>
            <a:endParaRPr lang="en-US" altLang="en-US" sz="1600" b="1" dirty="0">
              <a:solidFill>
                <a:srgbClr val="1E00D6"/>
              </a:solidFill>
              <a:latin typeface="+mj-lt"/>
              <a:ea typeface="Tahoma" panose="020B0604030504040204" pitchFamily="34" charset="0"/>
              <a:cs typeface="Tahoma" panose="020B0604030504040204" pitchFamily="34" charset="0"/>
            </a:endParaRPr>
          </a:p>
          <a:p>
            <a:pPr marL="109728" indent="0" algn="l">
              <a:buNone/>
            </a:pPr>
            <a:endParaRPr lang="en-US" sz="1600" b="1" dirty="0">
              <a:solidFill>
                <a:srgbClr val="1E00D6"/>
              </a:solidFill>
              <a:latin typeface="+mj-lt"/>
            </a:endParaRPr>
          </a:p>
        </p:txBody>
      </p:sp>
      <p:sp>
        <p:nvSpPr>
          <p:cNvPr id="6" name="Title 2"/>
          <p:cNvSpPr txBox="1">
            <a:spLocks/>
          </p:cNvSpPr>
          <p:nvPr/>
        </p:nvSpPr>
        <p:spPr>
          <a:xfrm>
            <a:off x="5261489" y="527617"/>
            <a:ext cx="3340384" cy="641023"/>
          </a:xfrm>
          <a:prstGeom prst="rect">
            <a:avLst/>
          </a:prstGeo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p:spPr>
        <p:style>
          <a:lnRef idx="2">
            <a:schemeClr val="accent1"/>
          </a:lnRef>
          <a:fillRef idx="1">
            <a:schemeClr val="lt1"/>
          </a:fillRef>
          <a:effectRef idx="0">
            <a:schemeClr val="accent1"/>
          </a:effectRef>
          <a:fontRef idx="minor">
            <a:schemeClr val="dk1"/>
          </a:fontRef>
        </p:style>
        <p:txBody>
          <a:bodyPr vert="horz" rtlCol="0" anchor="ctr">
            <a:normAutofit fontScale="550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a:r>
              <a:rPr lang="en-US"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Blood physiology (1)</a:t>
            </a:r>
            <a:endParaRPr lang="en-US" dirty="0"/>
          </a:p>
        </p:txBody>
      </p:sp>
      <p:sp>
        <p:nvSpPr>
          <p:cNvPr id="7" name="Title 1"/>
          <p:cNvSpPr txBox="1">
            <a:spLocks/>
          </p:cNvSpPr>
          <p:nvPr/>
        </p:nvSpPr>
        <p:spPr>
          <a:xfrm>
            <a:off x="-2652075" y="274638"/>
            <a:ext cx="1097280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a:solidFill>
                  <a:schemeClr val="tx1"/>
                </a:solidFill>
                <a:latin typeface="Calibri" charset="0"/>
                <a:ea typeface="Calibri" charset="0"/>
                <a:cs typeface="Calibri" charset="0"/>
              </a:rPr>
              <a:t>Objectives”female”:</a:t>
            </a:r>
            <a:endParaRPr lang="en-US" sz="40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2534695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p:cNvPr>
          <p:cNvSpPr txBox="1">
            <a:spLocks/>
          </p:cNvSpPr>
          <p:nvPr/>
        </p:nvSpPr>
        <p:spPr>
          <a:xfrm>
            <a:off x="609600" y="274638"/>
            <a:ext cx="10972800" cy="661027"/>
          </a:xfrm>
          <a:prstGeom prst="rect">
            <a:avLst/>
          </a:prstGeom>
        </p:spPr>
        <p:txBody>
          <a:bodyPr>
            <a:noAutofit/>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4000">
                <a:solidFill>
                  <a:schemeClr val="tx2">
                    <a:lumMod val="75000"/>
                  </a:schemeClr>
                </a:solidFill>
                <a:effectLst>
                  <a:outerShdw blurRad="38100" dist="38100" dir="2700000" algn="tl">
                    <a:srgbClr val="C0C0C0"/>
                  </a:outerShdw>
                </a:effectLst>
                <a:latin typeface="Calibri" pitchFamily="34" charset="0"/>
                <a:cs typeface="Calibri" pitchFamily="34" charset="0"/>
              </a:rPr>
              <a:t>Erythropoietin</a:t>
            </a:r>
            <a:endParaRPr lang="en-US" sz="4000" dirty="0">
              <a:solidFill>
                <a:schemeClr val="tx2">
                  <a:lumMod val="75000"/>
                </a:schemeClr>
              </a:solidFill>
            </a:endParaRPr>
          </a:p>
        </p:txBody>
      </p:sp>
      <p:sp>
        <p:nvSpPr>
          <p:cNvPr id="4" name="Rectangle 3">
            <a:extLst/>
          </p:cNvPr>
          <p:cNvSpPr/>
          <p:nvPr/>
        </p:nvSpPr>
        <p:spPr>
          <a:xfrm>
            <a:off x="361506" y="1219005"/>
            <a:ext cx="6812088" cy="344140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Arial" panose="020B0604020202020204" pitchFamily="34" charset="0"/>
              <a:buChar char="•"/>
            </a:pPr>
            <a:endParaRPr lang="en-US" altLang="en-US" b="1" dirty="0">
              <a:latin typeface="Calibri" pitchFamily="34" charset="0"/>
              <a:cs typeface="Calibri" pitchFamily="34" charset="0"/>
            </a:endParaRPr>
          </a:p>
          <a:p>
            <a:pPr marL="342900"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When hypoxia ( low oxygen in blood) occurs the kidney response by producing a hormone called </a:t>
            </a:r>
            <a:r>
              <a:rPr lang="en-US" b="1" u="sng" dirty="0">
                <a:latin typeface="Calibri" panose="020F0502020204030204" pitchFamily="34" charset="0"/>
                <a:cs typeface="Calibri" panose="020F0502020204030204" pitchFamily="34" charset="0"/>
              </a:rPr>
              <a:t>Erythropoietin</a:t>
            </a:r>
            <a:r>
              <a:rPr lang="en-US" b="1" dirty="0">
                <a:latin typeface="Calibri" panose="020F0502020204030204" pitchFamily="34" charset="0"/>
                <a:cs typeface="Calibri" panose="020F0502020204030204" pitchFamily="34" charset="0"/>
              </a:rPr>
              <a:t> which stimulate </a:t>
            </a:r>
            <a:r>
              <a:rPr lang="en-US" b="1" u="sng" dirty="0">
                <a:latin typeface="Calibri" panose="020F0502020204030204" pitchFamily="34" charset="0"/>
                <a:cs typeface="Calibri" panose="020F0502020204030204" pitchFamily="34" charset="0"/>
              </a:rPr>
              <a:t>Erythropoiesis</a:t>
            </a:r>
            <a:endParaRPr lang="ar-SA" b="1" u="sng"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en-US" b="1" dirty="0">
                <a:latin typeface="Calibri" pitchFamily="34" charset="0"/>
                <a:cs typeface="Calibri" pitchFamily="34" charset="0"/>
              </a:rPr>
              <a:t>Erythropoiesis is stimulated by erythropoietin </a:t>
            </a:r>
          </a:p>
          <a:p>
            <a:pPr marL="342900" indent="-342900">
              <a:buFont typeface="Arial" panose="020B0604020202020204" pitchFamily="34" charset="0"/>
              <a:buChar char="•"/>
            </a:pPr>
            <a:r>
              <a:rPr lang="en-US" b="1" dirty="0">
                <a:latin typeface="Calibri" pitchFamily="34" charset="0"/>
                <a:cs typeface="Calibri" pitchFamily="34" charset="0"/>
              </a:rPr>
              <a:t>Erythropoietin is a glycoprotein, which is synthesized from renal cortex (kidney) (90%) and the liver (10%)</a:t>
            </a:r>
          </a:p>
          <a:p>
            <a:pPr marL="342900" indent="-342900">
              <a:buFont typeface="Arial" panose="020B0604020202020204" pitchFamily="34" charset="0"/>
              <a:buChar char="•"/>
            </a:pPr>
            <a:r>
              <a:rPr lang="en-US" b="1" dirty="0">
                <a:latin typeface="Calibri" pitchFamily="34" charset="0"/>
                <a:cs typeface="Calibri" pitchFamily="34" charset="0"/>
              </a:rPr>
              <a:t>Stimulate the growth </a:t>
            </a:r>
            <a:r>
              <a:rPr lang="en-US" b="1" dirty="0" err="1">
                <a:latin typeface="Calibri" pitchFamily="34" charset="0"/>
                <a:cs typeface="Calibri" pitchFamily="34" charset="0"/>
              </a:rPr>
              <a:t>og</a:t>
            </a:r>
            <a:r>
              <a:rPr lang="en-US" b="1" dirty="0">
                <a:latin typeface="Calibri" pitchFamily="34" charset="0"/>
                <a:cs typeface="Calibri" pitchFamily="34" charset="0"/>
              </a:rPr>
              <a:t> early stem cells</a:t>
            </a:r>
          </a:p>
          <a:p>
            <a:pPr marL="342900" indent="-342900">
              <a:buFont typeface="Arial" panose="020B0604020202020204" pitchFamily="34" charset="0"/>
              <a:buChar char="•"/>
            </a:pPr>
            <a:r>
              <a:rPr lang="en-US" b="1" dirty="0" err="1">
                <a:latin typeface="Calibri" pitchFamily="34" charset="0"/>
                <a:cs typeface="Calibri" pitchFamily="34" charset="0"/>
              </a:rPr>
              <a:t>Doce</a:t>
            </a:r>
            <a:r>
              <a:rPr lang="en-US" b="1" dirty="0">
                <a:latin typeface="Calibri" pitchFamily="34" charset="0"/>
                <a:cs typeface="Calibri" pitchFamily="34" charset="0"/>
              </a:rPr>
              <a:t> not affect maturation process</a:t>
            </a:r>
          </a:p>
          <a:p>
            <a:pPr marL="342900" indent="-342900">
              <a:buFont typeface="Arial" panose="020B0604020202020204" pitchFamily="34" charset="0"/>
              <a:buChar char="•"/>
            </a:pPr>
            <a:r>
              <a:rPr lang="en-US" b="1" dirty="0">
                <a:solidFill>
                  <a:srgbClr val="FF0000"/>
                </a:solidFill>
                <a:latin typeface="Calibri" pitchFamily="34" charset="0"/>
                <a:cs typeface="Calibri" pitchFamily="34" charset="0"/>
              </a:rPr>
              <a:t>Erythropoietin stimulate the production of </a:t>
            </a:r>
            <a:r>
              <a:rPr lang="en-US" b="1" dirty="0" err="1">
                <a:solidFill>
                  <a:srgbClr val="FF0000"/>
                </a:solidFill>
                <a:latin typeface="Calibri" pitchFamily="34" charset="0"/>
                <a:cs typeface="Calibri" pitchFamily="34" charset="0"/>
              </a:rPr>
              <a:t>proerythroblasts</a:t>
            </a:r>
            <a:r>
              <a:rPr lang="en-US" b="1" dirty="0">
                <a:solidFill>
                  <a:srgbClr val="FF0000"/>
                </a:solidFill>
                <a:latin typeface="Calibri" pitchFamily="34" charset="0"/>
                <a:cs typeface="Calibri" pitchFamily="34" charset="0"/>
              </a:rPr>
              <a:t> from hematopoietic stem cells in the bone marrow. Once the </a:t>
            </a:r>
            <a:r>
              <a:rPr lang="en-US" b="1" dirty="0" err="1">
                <a:solidFill>
                  <a:srgbClr val="FF0000"/>
                </a:solidFill>
                <a:latin typeface="Calibri" pitchFamily="34" charset="0"/>
                <a:cs typeface="Calibri" pitchFamily="34" charset="0"/>
              </a:rPr>
              <a:t>proerythroblasts</a:t>
            </a:r>
            <a:r>
              <a:rPr lang="en-US" b="1" dirty="0">
                <a:solidFill>
                  <a:srgbClr val="FF0000"/>
                </a:solidFill>
                <a:latin typeface="Calibri" pitchFamily="34" charset="0"/>
                <a:cs typeface="Calibri" pitchFamily="34" charset="0"/>
              </a:rPr>
              <a:t> are formed, erythropoietin causes these cells to pass more rapidly through the different erythroblastic stages and can increase it to perhaps 10 or more times normal</a:t>
            </a:r>
            <a:endParaRPr lang="ar-SA" b="1" dirty="0">
              <a:latin typeface="Calibri" pitchFamily="34" charset="0"/>
            </a:endParaRPr>
          </a:p>
          <a:p>
            <a:pPr marL="342900" indent="-342900">
              <a:buFont typeface="Arial" panose="020B0604020202020204" pitchFamily="34" charset="0"/>
              <a:buChar char="•"/>
            </a:pPr>
            <a:r>
              <a:rPr lang="en-US" b="1" dirty="0">
                <a:latin typeface="Calibri" pitchFamily="34" charset="0"/>
                <a:cs typeface="Calibri" pitchFamily="34" charset="0"/>
              </a:rPr>
              <a:t>Erythropoietin can be measured in plasma &amp; urine</a:t>
            </a:r>
          </a:p>
          <a:p>
            <a:pPr marL="285750" indent="-285750" algn="ctr">
              <a:buFont typeface="Arial" panose="020B0604020202020204" pitchFamily="34" charset="0"/>
              <a:buChar char="•"/>
            </a:pPr>
            <a:endParaRPr lang="en-US" dirty="0"/>
          </a:p>
        </p:txBody>
      </p:sp>
      <p:pic>
        <p:nvPicPr>
          <p:cNvPr id="5" name="Picture 4" descr="4">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4717" y="1479922"/>
            <a:ext cx="4692500" cy="475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3">
            <a:extLst/>
          </p:cNvPr>
          <p:cNvGraphicFramePr>
            <a:graphicFrameLocks/>
          </p:cNvGraphicFramePr>
          <p:nvPr>
            <p:extLst/>
          </p:nvPr>
        </p:nvGraphicFramePr>
        <p:xfrm>
          <a:off x="361506" y="4550735"/>
          <a:ext cx="7350641" cy="2349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p:cNvPr>
          <p:cNvSpPr/>
          <p:nvPr/>
        </p:nvSpPr>
        <p:spPr>
          <a:xfrm>
            <a:off x="7428777" y="818895"/>
            <a:ext cx="3898440" cy="400110"/>
          </a:xfrm>
          <a:prstGeom prst="rect">
            <a:avLst/>
          </a:prstGeom>
        </p:spPr>
        <p:txBody>
          <a:bodyPr wrap="none">
            <a:spAutoFit/>
          </a:bodyPr>
          <a:lstStyle/>
          <a:p>
            <a:pPr algn="ctr">
              <a:defRPr/>
            </a:pPr>
            <a:r>
              <a:rPr lang="en-US" sz="2000" b="1"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Feedback Control of Erythropoiesis</a:t>
            </a:r>
          </a:p>
        </p:txBody>
      </p:sp>
    </p:spTree>
    <p:extLst>
      <p:ext uri="{BB962C8B-B14F-4D97-AF65-F5344CB8AC3E}">
        <p14:creationId xmlns:p14="http://schemas.microsoft.com/office/powerpoint/2010/main" val="843984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p:cNvPr>
          <p:cNvSpPr/>
          <p:nvPr/>
        </p:nvSpPr>
        <p:spPr>
          <a:xfrm>
            <a:off x="8208335" y="3701457"/>
            <a:ext cx="3785191" cy="30035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p:cNvPr>
          <p:cNvSpPr/>
          <p:nvPr/>
        </p:nvSpPr>
        <p:spPr>
          <a:xfrm>
            <a:off x="4699591" y="4760564"/>
            <a:ext cx="2746745" cy="16004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a:extLst/>
          </p:cNvPr>
          <p:cNvSpPr/>
          <p:nvPr/>
        </p:nvSpPr>
        <p:spPr>
          <a:xfrm>
            <a:off x="4699591" y="2870791"/>
            <a:ext cx="2768009" cy="10816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Content Placeholder 4">
            <a:extLst/>
          </p:cNvPr>
          <p:cNvSpPr>
            <a:spLocks noGrp="1"/>
          </p:cNvSpPr>
          <p:nvPr>
            <p:ph idx="1"/>
          </p:nvPr>
        </p:nvSpPr>
        <p:spPr>
          <a:xfrm>
            <a:off x="262271" y="1121684"/>
            <a:ext cx="10972800" cy="4880241"/>
          </a:xfrm>
          <a:noFill/>
          <a:ln>
            <a:noFill/>
          </a:ln>
        </p:spPr>
        <p:style>
          <a:lnRef idx="2">
            <a:schemeClr val="accent1"/>
          </a:lnRef>
          <a:fillRef idx="1">
            <a:schemeClr val="lt1"/>
          </a:fillRef>
          <a:effectRef idx="0">
            <a:schemeClr val="accent1"/>
          </a:effectRef>
          <a:fontRef idx="minor">
            <a:schemeClr val="dk1"/>
          </a:fontRef>
        </p:style>
        <p:txBody>
          <a:bodyPr/>
          <a:lstStyle/>
          <a:p>
            <a:pPr algn="l" rtl="0"/>
            <a:r>
              <a:rPr lang="en-US" sz="2800" b="1" dirty="0">
                <a:solidFill>
                  <a:schemeClr val="tx2"/>
                </a:solidFill>
                <a:latin typeface="Calibri" pitchFamily="34" charset="0"/>
                <a:cs typeface="Calibri" pitchFamily="34" charset="0"/>
              </a:rPr>
              <a:t>Erythropoiesis is under the influence of </a:t>
            </a:r>
            <a:r>
              <a:rPr lang="en-US" sz="2800" b="1" dirty="0">
                <a:solidFill>
                  <a:srgbClr val="FF0000"/>
                </a:solidFill>
                <a:latin typeface="Calibri" pitchFamily="34" charset="0"/>
                <a:cs typeface="Calibri" pitchFamily="34" charset="0"/>
              </a:rPr>
              <a:t>erythropoietin</a:t>
            </a:r>
          </a:p>
          <a:p>
            <a:pPr algn="l" rtl="0"/>
            <a:endParaRPr lang="en-US" dirty="0"/>
          </a:p>
        </p:txBody>
      </p:sp>
      <p:sp>
        <p:nvSpPr>
          <p:cNvPr id="8" name="Title 6">
            <a:extLst/>
          </p:cNvPr>
          <p:cNvSpPr>
            <a:spLocks noGrp="1"/>
          </p:cNvSpPr>
          <p:nvPr>
            <p:ph type="title"/>
          </p:nvPr>
        </p:nvSpPr>
        <p:spPr>
          <a:xfrm>
            <a:off x="609600" y="274638"/>
            <a:ext cx="10972800" cy="852413"/>
          </a:xfrm>
        </p:spPr>
        <p:txBody>
          <a:bodyPr>
            <a:normAutofit/>
          </a:bodyPr>
          <a:lstStyle/>
          <a:p>
            <a:r>
              <a:rPr lang="en-US" sz="3200" dirty="0">
                <a:solidFill>
                  <a:schemeClr val="tx1"/>
                </a:solidFill>
                <a:effectLst>
                  <a:outerShdw blurRad="38100" dist="38100" dir="2700000" algn="tl">
                    <a:srgbClr val="C0C0C0"/>
                  </a:outerShdw>
                </a:effectLst>
                <a:latin typeface="Calibri" pitchFamily="34" charset="0"/>
                <a:cs typeface="Calibri" pitchFamily="34" charset="0"/>
              </a:rPr>
              <a:t>Regulation of Erythropoiesis</a:t>
            </a:r>
            <a:endParaRPr lang="en-US" sz="3200" dirty="0">
              <a:solidFill>
                <a:schemeClr val="tx1"/>
              </a:solidFill>
            </a:endParaRPr>
          </a:p>
        </p:txBody>
      </p:sp>
      <p:sp>
        <p:nvSpPr>
          <p:cNvPr id="9" name="Rectangle: Rounded Corners 7">
            <a:extLst/>
          </p:cNvPr>
          <p:cNvSpPr/>
          <p:nvPr/>
        </p:nvSpPr>
        <p:spPr>
          <a:xfrm>
            <a:off x="425302" y="1701209"/>
            <a:ext cx="10504968" cy="489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pitchFamily="34" charset="0"/>
                <a:cs typeface="Calibri" pitchFamily="34" charset="0"/>
              </a:rPr>
              <a:t>Other Factors Influencing Rate of Erythropoiesis</a:t>
            </a:r>
            <a:endParaRPr lang="en-US" sz="2400" dirty="0">
              <a:solidFill>
                <a:schemeClr val="bg1"/>
              </a:solidFill>
            </a:endParaRPr>
          </a:p>
        </p:txBody>
      </p:sp>
      <p:cxnSp>
        <p:nvCxnSpPr>
          <p:cNvPr id="10" name="Connector: Elbow 11">
            <a:extLst/>
          </p:cNvPr>
          <p:cNvCxnSpPr>
            <a:cxnSpLocks/>
          </p:cNvCxnSpPr>
          <p:nvPr/>
        </p:nvCxnSpPr>
        <p:spPr>
          <a:xfrm rot="10800000" flipV="1">
            <a:off x="1332615" y="2381693"/>
            <a:ext cx="4274291" cy="340242"/>
          </a:xfrm>
          <a:prstGeom prst="bentConnector3">
            <a:avLst>
              <a:gd name="adj1" fmla="val 1007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7">
            <a:extLst/>
          </p:cNvPr>
          <p:cNvCxnSpPr>
            <a:cxnSpLocks/>
          </p:cNvCxnSpPr>
          <p:nvPr/>
        </p:nvCxnSpPr>
        <p:spPr>
          <a:xfrm>
            <a:off x="6131445" y="2424223"/>
            <a:ext cx="4479848" cy="170121"/>
          </a:xfrm>
          <a:prstGeom prst="bentConnector3">
            <a:avLst>
              <a:gd name="adj1" fmla="val 98892"/>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p:cNvPr>
          <p:cNvSpPr/>
          <p:nvPr/>
        </p:nvSpPr>
        <p:spPr>
          <a:xfrm>
            <a:off x="262271" y="2764466"/>
            <a:ext cx="3416594" cy="172247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hlink"/>
                </a:solidFill>
                <a:latin typeface="Calibri" pitchFamily="34" charset="0"/>
                <a:cs typeface="Calibri" pitchFamily="34" charset="0"/>
              </a:rPr>
              <a:t>Hormones:</a:t>
            </a:r>
            <a:r>
              <a:rPr lang="en-US" sz="1600" b="1" dirty="0">
                <a:latin typeface="Calibri" pitchFamily="34" charset="0"/>
                <a:cs typeface="Calibri" pitchFamily="34" charset="0"/>
              </a:rPr>
              <a:t> androgens (testosterone), thyroxin, growth hormone and cortisol stimulate erythropoiesis. Defic</a:t>
            </a:r>
            <a:r>
              <a:rPr lang="en-US" sz="1600" b="1" spc="-5" dirty="0">
                <a:latin typeface="Calibri" pitchFamily="34" charset="0"/>
                <a:cs typeface="Calibri" pitchFamily="34" charset="0"/>
              </a:rPr>
              <a:t>iency </a:t>
            </a:r>
            <a:r>
              <a:rPr lang="en-US" sz="1600" b="1" dirty="0">
                <a:latin typeface="Calibri" pitchFamily="34" charset="0"/>
                <a:cs typeface="Calibri" pitchFamily="34" charset="0"/>
              </a:rPr>
              <a:t>of</a:t>
            </a:r>
            <a:r>
              <a:rPr lang="en-US" sz="1600" b="1" spc="-15" dirty="0">
                <a:latin typeface="Calibri" pitchFamily="34" charset="0"/>
                <a:cs typeface="Calibri" pitchFamily="34" charset="0"/>
              </a:rPr>
              <a:t> </a:t>
            </a:r>
            <a:r>
              <a:rPr lang="en-US" sz="1600" b="1" dirty="0">
                <a:latin typeface="Calibri" pitchFamily="34" charset="0"/>
                <a:cs typeface="Calibri" pitchFamily="34" charset="0"/>
              </a:rPr>
              <a:t>any</a:t>
            </a:r>
            <a:r>
              <a:rPr lang="en-US" sz="1600" b="1" spc="-10" dirty="0">
                <a:latin typeface="Calibri" pitchFamily="34" charset="0"/>
                <a:cs typeface="Calibri" pitchFamily="34" charset="0"/>
              </a:rPr>
              <a:t> </a:t>
            </a:r>
            <a:r>
              <a:rPr lang="en-US" sz="1600" b="1" dirty="0">
                <a:latin typeface="Calibri" pitchFamily="34" charset="0"/>
                <a:cs typeface="Calibri" pitchFamily="34" charset="0"/>
              </a:rPr>
              <a:t>of these hormones</a:t>
            </a:r>
            <a:r>
              <a:rPr lang="en-US" sz="1600" b="1" spc="-25" dirty="0">
                <a:latin typeface="Calibri" pitchFamily="34" charset="0"/>
                <a:cs typeface="Calibri" pitchFamily="34" charset="0"/>
              </a:rPr>
              <a:t> </a:t>
            </a:r>
            <a:r>
              <a:rPr lang="en-US" sz="1600" b="1" spc="-5" dirty="0">
                <a:latin typeface="Calibri" pitchFamily="34" charset="0"/>
                <a:cs typeface="Calibri" pitchFamily="34" charset="0"/>
              </a:rPr>
              <a:t>r</a:t>
            </a:r>
            <a:r>
              <a:rPr lang="en-US" sz="1600" b="1" spc="-10" dirty="0">
                <a:latin typeface="Calibri" pitchFamily="34" charset="0"/>
                <a:cs typeface="Calibri" pitchFamily="34" charset="0"/>
              </a:rPr>
              <a:t>e</a:t>
            </a:r>
            <a:r>
              <a:rPr lang="en-US" sz="1600" b="1" dirty="0">
                <a:latin typeface="Calibri" pitchFamily="34" charset="0"/>
                <a:cs typeface="Calibri" pitchFamily="34" charset="0"/>
              </a:rPr>
              <a:t>sults</a:t>
            </a:r>
            <a:r>
              <a:rPr lang="en-US" sz="1600" b="1" spc="-20" dirty="0">
                <a:latin typeface="Calibri" pitchFamily="34" charset="0"/>
                <a:cs typeface="Calibri" pitchFamily="34" charset="0"/>
              </a:rPr>
              <a:t> </a:t>
            </a:r>
            <a:r>
              <a:rPr lang="en-US" sz="1600" b="1" spc="-5" dirty="0">
                <a:latin typeface="Calibri" pitchFamily="34" charset="0"/>
                <a:cs typeface="Calibri" pitchFamily="34" charset="0"/>
              </a:rPr>
              <a:t>i</a:t>
            </a:r>
            <a:r>
              <a:rPr lang="en-US" sz="1600" b="1" dirty="0">
                <a:latin typeface="Calibri" pitchFamily="34" charset="0"/>
                <a:cs typeface="Calibri" pitchFamily="34" charset="0"/>
              </a:rPr>
              <a:t>n</a:t>
            </a:r>
            <a:r>
              <a:rPr lang="en-US" sz="1600" b="1" spc="-5" dirty="0">
                <a:latin typeface="Calibri" pitchFamily="34" charset="0"/>
                <a:cs typeface="Calibri" pitchFamily="34" charset="0"/>
              </a:rPr>
              <a:t> </a:t>
            </a:r>
            <a:r>
              <a:rPr lang="en-US" sz="1600" b="1" dirty="0">
                <a:latin typeface="Calibri" pitchFamily="34" charset="0"/>
                <a:cs typeface="Calibri" pitchFamily="34" charset="0"/>
              </a:rPr>
              <a:t>anemia</a:t>
            </a:r>
          </a:p>
          <a:p>
            <a:pPr algn="ctr"/>
            <a:endParaRPr lang="en-US" sz="1600" dirty="0"/>
          </a:p>
        </p:txBody>
      </p:sp>
      <p:sp>
        <p:nvSpPr>
          <p:cNvPr id="13" name="Rectangle 12">
            <a:extLst/>
          </p:cNvPr>
          <p:cNvSpPr/>
          <p:nvPr/>
        </p:nvSpPr>
        <p:spPr>
          <a:xfrm>
            <a:off x="8371369" y="2702482"/>
            <a:ext cx="3416594" cy="52981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hlink"/>
                </a:solidFill>
                <a:latin typeface="Calibri" pitchFamily="34" charset="0"/>
                <a:cs typeface="Calibri" pitchFamily="34" charset="0"/>
              </a:rPr>
              <a:t>Adequate diet</a:t>
            </a:r>
            <a:endParaRPr lang="en-US" sz="1600" dirty="0"/>
          </a:p>
        </p:txBody>
      </p:sp>
      <p:sp>
        <p:nvSpPr>
          <p:cNvPr id="14" name="Rectangle 13">
            <a:extLst/>
          </p:cNvPr>
          <p:cNvSpPr/>
          <p:nvPr/>
        </p:nvSpPr>
        <p:spPr>
          <a:xfrm>
            <a:off x="4029742" y="2998382"/>
            <a:ext cx="3437858" cy="954107"/>
          </a:xfrm>
          <a:prstGeom prst="rect">
            <a:avLst/>
          </a:prstGeom>
        </p:spPr>
        <p:txBody>
          <a:bodyPr wrap="square">
            <a:spAutoFit/>
          </a:bodyPr>
          <a:lstStyle/>
          <a:p>
            <a:pPr lvl="2">
              <a:defRPr/>
            </a:pPr>
            <a:r>
              <a:rPr lang="en-US" sz="1400" b="1" dirty="0">
                <a:latin typeface="Calibri" pitchFamily="34" charset="0"/>
                <a:cs typeface="Calibri" pitchFamily="34" charset="0"/>
              </a:rPr>
              <a:t>Amino acids: </a:t>
            </a:r>
            <a:r>
              <a:rPr lang="en-US" sz="1400" dirty="0">
                <a:latin typeface="Calibri" pitchFamily="34" charset="0"/>
                <a:cs typeface="Calibri" pitchFamily="34" charset="0"/>
              </a:rPr>
              <a:t>are important for the formation of globin in </a:t>
            </a:r>
            <a:r>
              <a:rPr lang="en-US" sz="1400" dirty="0" err="1">
                <a:latin typeface="Calibri" pitchFamily="34" charset="0"/>
                <a:cs typeface="Calibri" pitchFamily="34" charset="0"/>
              </a:rPr>
              <a:t>Hb</a:t>
            </a:r>
            <a:r>
              <a:rPr lang="en-US" sz="1400" dirty="0">
                <a:latin typeface="Calibri" pitchFamily="34" charset="0"/>
                <a:cs typeface="Calibri" pitchFamily="34" charset="0"/>
              </a:rPr>
              <a:t>. Severe protein deficiency → anemia</a:t>
            </a:r>
          </a:p>
        </p:txBody>
      </p:sp>
      <p:sp>
        <p:nvSpPr>
          <p:cNvPr id="15" name="Rectangle 14">
            <a:extLst/>
          </p:cNvPr>
          <p:cNvSpPr/>
          <p:nvPr/>
        </p:nvSpPr>
        <p:spPr>
          <a:xfrm>
            <a:off x="4029742" y="4760564"/>
            <a:ext cx="3416594" cy="1600438"/>
          </a:xfrm>
          <a:prstGeom prst="rect">
            <a:avLst/>
          </a:prstGeom>
        </p:spPr>
        <p:txBody>
          <a:bodyPr wrap="square">
            <a:spAutoFit/>
          </a:bodyPr>
          <a:lstStyle/>
          <a:p>
            <a:pPr lvl="2">
              <a:defRPr/>
            </a:pPr>
            <a:r>
              <a:rPr lang="en-US" sz="1400" b="1" dirty="0">
                <a:latin typeface="Calibri" pitchFamily="34" charset="0"/>
                <a:cs typeface="Calibri" pitchFamily="34" charset="0"/>
              </a:rPr>
              <a:t>Iron (Fe): </a:t>
            </a:r>
            <a:r>
              <a:rPr lang="en-GB" sz="1400" dirty="0">
                <a:latin typeface="Calibri" pitchFamily="34" charset="0"/>
                <a:cs typeface="Calibri" pitchFamily="34" charset="0"/>
              </a:rPr>
              <a:t>60-70% of iron in the body is in the </a:t>
            </a:r>
            <a:r>
              <a:rPr lang="en-GB" sz="1400" dirty="0" err="1">
                <a:latin typeface="Calibri" pitchFamily="34" charset="0"/>
                <a:cs typeface="Calibri" pitchFamily="34" charset="0"/>
              </a:rPr>
              <a:t>Hb</a:t>
            </a:r>
            <a:r>
              <a:rPr lang="en-GB" sz="1400" dirty="0">
                <a:latin typeface="Calibri" pitchFamily="34" charset="0"/>
                <a:cs typeface="Calibri" pitchFamily="34" charset="0"/>
              </a:rPr>
              <a:t> inside the RBCs. Fe is important for the formation of </a:t>
            </a:r>
            <a:r>
              <a:rPr lang="en-GB" sz="1400" dirty="0" err="1">
                <a:latin typeface="Calibri" pitchFamily="34" charset="0"/>
                <a:cs typeface="Calibri" pitchFamily="34" charset="0"/>
              </a:rPr>
              <a:t>heme</a:t>
            </a:r>
            <a:r>
              <a:rPr lang="en-GB" sz="1400" dirty="0">
                <a:latin typeface="Calibri" pitchFamily="34" charset="0"/>
                <a:cs typeface="Calibri" pitchFamily="34" charset="0"/>
              </a:rPr>
              <a:t> in </a:t>
            </a:r>
            <a:r>
              <a:rPr lang="en-GB" sz="1400" dirty="0" err="1">
                <a:latin typeface="Calibri" pitchFamily="34" charset="0"/>
                <a:cs typeface="Calibri" pitchFamily="34" charset="0"/>
              </a:rPr>
              <a:t>Hb</a:t>
            </a:r>
            <a:r>
              <a:rPr lang="en-GB" sz="1400" dirty="0">
                <a:latin typeface="Calibri" pitchFamily="34" charset="0"/>
                <a:cs typeface="Calibri" pitchFamily="34" charset="0"/>
              </a:rPr>
              <a:t>.  </a:t>
            </a:r>
            <a:r>
              <a:rPr lang="en-US" sz="1400" dirty="0">
                <a:latin typeface="Calibri" pitchFamily="34" charset="0"/>
                <a:cs typeface="Calibri" pitchFamily="34" charset="0"/>
              </a:rPr>
              <a:t>Iron deficiency → iron-deficiency anemia (microcytic hypochromic anemia)</a:t>
            </a:r>
          </a:p>
        </p:txBody>
      </p:sp>
      <p:sp>
        <p:nvSpPr>
          <p:cNvPr id="16" name="Rectangle 15">
            <a:extLst/>
          </p:cNvPr>
          <p:cNvSpPr/>
          <p:nvPr/>
        </p:nvSpPr>
        <p:spPr>
          <a:xfrm>
            <a:off x="7269127" y="3701457"/>
            <a:ext cx="4880345" cy="3108543"/>
          </a:xfrm>
          <a:prstGeom prst="rect">
            <a:avLst/>
          </a:prstGeom>
        </p:spPr>
        <p:txBody>
          <a:bodyPr wrap="square">
            <a:spAutoFit/>
          </a:bodyPr>
          <a:lstStyle/>
          <a:p>
            <a:pPr lvl="2">
              <a:defRPr/>
            </a:pPr>
            <a:r>
              <a:rPr lang="en-US" sz="1400" b="1" dirty="0">
                <a:latin typeface="Calibri" pitchFamily="34" charset="0"/>
                <a:cs typeface="Calibri" pitchFamily="34" charset="0"/>
              </a:rPr>
              <a:t>Vitamins: </a:t>
            </a:r>
          </a:p>
          <a:p>
            <a:pPr lvl="2">
              <a:defRPr/>
            </a:pPr>
            <a:r>
              <a:rPr lang="en-US" sz="1400" dirty="0">
                <a:latin typeface="Calibri" pitchFamily="34" charset="0"/>
                <a:cs typeface="Calibri" pitchFamily="34" charset="0"/>
              </a:rPr>
              <a:t>-Vitamins B</a:t>
            </a:r>
            <a:r>
              <a:rPr lang="en-US" sz="1400" baseline="-25000" dirty="0">
                <a:latin typeface="Calibri" pitchFamily="34" charset="0"/>
                <a:cs typeface="Calibri" pitchFamily="34" charset="0"/>
              </a:rPr>
              <a:t>12</a:t>
            </a:r>
            <a:r>
              <a:rPr lang="en-US" sz="1400" dirty="0">
                <a:latin typeface="Calibri" pitchFamily="34" charset="0"/>
                <a:cs typeface="Calibri" pitchFamily="34" charset="0"/>
              </a:rPr>
              <a:t> and folic acid are important for the synthesis of nucleoproteins (DNA) and final maturation of RBCs. Deficiency of Vitamins B</a:t>
            </a:r>
            <a:r>
              <a:rPr lang="en-US" sz="1400" baseline="-25000" dirty="0">
                <a:latin typeface="Calibri" pitchFamily="34" charset="0"/>
                <a:cs typeface="Calibri" pitchFamily="34" charset="0"/>
              </a:rPr>
              <a:t>12</a:t>
            </a:r>
            <a:r>
              <a:rPr lang="en-US" sz="1400" dirty="0">
                <a:latin typeface="Calibri" pitchFamily="34" charset="0"/>
                <a:cs typeface="Calibri" pitchFamily="34" charset="0"/>
              </a:rPr>
              <a:t>, folic acid → megaloblastic anemia. </a:t>
            </a:r>
            <a:r>
              <a:rPr lang="en-US" sz="1400" dirty="0">
                <a:solidFill>
                  <a:srgbClr val="FF0000"/>
                </a:solidFill>
                <a:latin typeface="Calibri" pitchFamily="34" charset="0"/>
                <a:cs typeface="Calibri" pitchFamily="34" charset="0"/>
              </a:rPr>
              <a:t>Pernicious anemia</a:t>
            </a:r>
            <a:r>
              <a:rPr lang="en-US" sz="1400" dirty="0">
                <a:latin typeface="Calibri" pitchFamily="34" charset="0"/>
                <a:cs typeface="Calibri" pitchFamily="34" charset="0"/>
              </a:rPr>
              <a:t> is due to deficiency of </a:t>
            </a:r>
            <a:r>
              <a:rPr lang="en-US" sz="1400" dirty="0" err="1">
                <a:latin typeface="Calibri" pitchFamily="34" charset="0"/>
                <a:cs typeface="Calibri" pitchFamily="34" charset="0"/>
              </a:rPr>
              <a:t>Vit</a:t>
            </a:r>
            <a:r>
              <a:rPr lang="en-US" sz="1400" dirty="0">
                <a:latin typeface="Calibri" pitchFamily="34" charset="0"/>
                <a:cs typeface="Calibri" pitchFamily="34" charset="0"/>
              </a:rPr>
              <a:t>. B</a:t>
            </a:r>
            <a:r>
              <a:rPr lang="en-US" sz="1400" baseline="-25000" dirty="0">
                <a:latin typeface="Calibri" pitchFamily="34" charset="0"/>
                <a:cs typeface="Calibri" pitchFamily="34" charset="0"/>
              </a:rPr>
              <a:t>12</a:t>
            </a:r>
            <a:r>
              <a:rPr lang="en-US" sz="1400" dirty="0">
                <a:latin typeface="Calibri" pitchFamily="34" charset="0"/>
                <a:cs typeface="Calibri" pitchFamily="34" charset="0"/>
              </a:rPr>
              <a:t> due to lack of intrinsic factor produced by gastric mucosa, which is needed for </a:t>
            </a:r>
            <a:r>
              <a:rPr lang="en-US" sz="1400" dirty="0" err="1">
                <a:latin typeface="Calibri" pitchFamily="34" charset="0"/>
                <a:cs typeface="Calibri" pitchFamily="34" charset="0"/>
              </a:rPr>
              <a:t>Vit</a:t>
            </a:r>
            <a:r>
              <a:rPr lang="en-US" sz="1400" dirty="0">
                <a:latin typeface="Calibri" pitchFamily="34" charset="0"/>
                <a:cs typeface="Calibri" pitchFamily="34" charset="0"/>
              </a:rPr>
              <a:t> B</a:t>
            </a:r>
            <a:r>
              <a:rPr lang="en-US" sz="1400" baseline="-25000" dirty="0">
                <a:latin typeface="Calibri" pitchFamily="34" charset="0"/>
                <a:cs typeface="Calibri" pitchFamily="34" charset="0"/>
              </a:rPr>
              <a:t>12 </a:t>
            </a:r>
            <a:r>
              <a:rPr lang="en-US" sz="1400" dirty="0">
                <a:latin typeface="Calibri" pitchFamily="34" charset="0"/>
                <a:cs typeface="Calibri" pitchFamily="34" charset="0"/>
              </a:rPr>
              <a:t>absorption. </a:t>
            </a:r>
            <a:r>
              <a:rPr lang="en-US" sz="1400" dirty="0">
                <a:solidFill>
                  <a:srgbClr val="FF0000"/>
                </a:solidFill>
                <a:latin typeface="Calibri" pitchFamily="34" charset="0"/>
                <a:cs typeface="Calibri" pitchFamily="34" charset="0"/>
              </a:rPr>
              <a:t>Pernicious anemia</a:t>
            </a:r>
            <a:r>
              <a:rPr lang="en-US" sz="1400" dirty="0">
                <a:latin typeface="Calibri" pitchFamily="34" charset="0"/>
                <a:cs typeface="Calibri" pitchFamily="34" charset="0"/>
              </a:rPr>
              <a:t> is an autoimmune condition in which the body's immune system attacks the actual intrinsic factor protein or the parietal cells in the lining of the stomach that make it.</a:t>
            </a:r>
          </a:p>
          <a:p>
            <a:pPr lvl="2">
              <a:defRPr/>
            </a:pPr>
            <a:r>
              <a:rPr lang="sv-SE" sz="1400" spc="-5" dirty="0">
                <a:latin typeface="Calibri" pitchFamily="34" charset="0"/>
                <a:cs typeface="Calibri" pitchFamily="34" charset="0"/>
              </a:rPr>
              <a:t>-Ot</a:t>
            </a:r>
            <a:r>
              <a:rPr lang="sv-SE" sz="1400" spc="5" dirty="0">
                <a:latin typeface="Calibri" pitchFamily="34" charset="0"/>
                <a:cs typeface="Calibri" pitchFamily="34" charset="0"/>
              </a:rPr>
              <a:t>h</a:t>
            </a:r>
            <a:r>
              <a:rPr lang="sv-SE" sz="1400" spc="-5" dirty="0">
                <a:latin typeface="Calibri" pitchFamily="34" charset="0"/>
                <a:cs typeface="Calibri" pitchFamily="34" charset="0"/>
              </a:rPr>
              <a:t>e</a:t>
            </a:r>
            <a:r>
              <a:rPr lang="sv-SE" sz="1400" dirty="0">
                <a:latin typeface="Calibri" pitchFamily="34" charset="0"/>
                <a:cs typeface="Calibri" pitchFamily="34" charset="0"/>
              </a:rPr>
              <a:t>r vitamins</a:t>
            </a:r>
            <a:r>
              <a:rPr lang="sv-SE" sz="1400" spc="-45" dirty="0">
                <a:latin typeface="Calibri" pitchFamily="34" charset="0"/>
                <a:cs typeface="Calibri" pitchFamily="34" charset="0"/>
              </a:rPr>
              <a:t> </a:t>
            </a:r>
            <a:r>
              <a:rPr lang="sv-SE" sz="1400" dirty="0">
                <a:latin typeface="Calibri" pitchFamily="34" charset="0"/>
                <a:cs typeface="Calibri" pitchFamily="34" charset="0"/>
              </a:rPr>
              <a:t>:Vit</a:t>
            </a:r>
            <a:r>
              <a:rPr lang="sv-SE" sz="1400" spc="-10" dirty="0">
                <a:latin typeface="Calibri" pitchFamily="34" charset="0"/>
                <a:cs typeface="Calibri" pitchFamily="34" charset="0"/>
              </a:rPr>
              <a:t> </a:t>
            </a:r>
            <a:r>
              <a:rPr lang="sv-SE" sz="1400" spc="-5" dirty="0">
                <a:latin typeface="Calibri" pitchFamily="34" charset="0"/>
                <a:cs typeface="Calibri" pitchFamily="34" charset="0"/>
              </a:rPr>
              <a:t>B</a:t>
            </a:r>
            <a:r>
              <a:rPr lang="sv-SE" sz="1400" spc="-5" baseline="-25000" dirty="0">
                <a:latin typeface="Calibri" pitchFamily="34" charset="0"/>
                <a:cs typeface="Calibri" pitchFamily="34" charset="0"/>
              </a:rPr>
              <a:t>6</a:t>
            </a:r>
            <a:r>
              <a:rPr lang="sv-SE" sz="1400" dirty="0">
                <a:latin typeface="Calibri" pitchFamily="34" charset="0"/>
                <a:cs typeface="Calibri" pitchFamily="34" charset="0"/>
              </a:rPr>
              <a:t>, </a:t>
            </a:r>
            <a:r>
              <a:rPr lang="sv-SE" sz="1400" spc="-5" dirty="0">
                <a:latin typeface="Calibri" pitchFamily="34" charset="0"/>
                <a:cs typeface="Calibri" pitchFamily="34" charset="0"/>
              </a:rPr>
              <a:t>Riboflavin</a:t>
            </a:r>
            <a:r>
              <a:rPr lang="sv-SE" sz="1400" dirty="0">
                <a:latin typeface="Calibri" pitchFamily="34" charset="0"/>
                <a:cs typeface="Calibri" pitchFamily="34" charset="0"/>
              </a:rPr>
              <a:t>,</a:t>
            </a:r>
            <a:r>
              <a:rPr lang="sv-SE" sz="1400" spc="10" dirty="0">
                <a:latin typeface="Calibri" pitchFamily="34" charset="0"/>
                <a:cs typeface="Calibri" pitchFamily="34" charset="0"/>
              </a:rPr>
              <a:t> </a:t>
            </a:r>
            <a:r>
              <a:rPr lang="sv-SE" sz="1400" spc="-5" dirty="0">
                <a:latin typeface="Calibri" pitchFamily="34" charset="0"/>
                <a:cs typeface="Calibri" pitchFamily="34" charset="0"/>
              </a:rPr>
              <a:t>ni</a:t>
            </a:r>
            <a:r>
              <a:rPr lang="sv-SE" sz="1400" spc="5" dirty="0">
                <a:latin typeface="Calibri" pitchFamily="34" charset="0"/>
                <a:cs typeface="Calibri" pitchFamily="34" charset="0"/>
              </a:rPr>
              <a:t>c</a:t>
            </a:r>
            <a:r>
              <a:rPr lang="sv-SE" sz="1400" dirty="0">
                <a:latin typeface="Calibri" pitchFamily="34" charset="0"/>
                <a:cs typeface="Calibri" pitchFamily="34" charset="0"/>
              </a:rPr>
              <a:t>otinic</a:t>
            </a:r>
            <a:r>
              <a:rPr lang="sv-SE" sz="1400" spc="5" dirty="0">
                <a:latin typeface="Calibri" pitchFamily="34" charset="0"/>
                <a:cs typeface="Calibri" pitchFamily="34" charset="0"/>
              </a:rPr>
              <a:t> </a:t>
            </a:r>
            <a:r>
              <a:rPr lang="sv-SE" sz="1400" spc="-5" dirty="0">
                <a:latin typeface="Calibri" pitchFamily="34" charset="0"/>
                <a:cs typeface="Calibri" pitchFamily="34" charset="0"/>
              </a:rPr>
              <a:t>acid, biotin (B</a:t>
            </a:r>
            <a:r>
              <a:rPr lang="sv-SE" sz="1400" spc="-5" baseline="-25000" dirty="0">
                <a:latin typeface="Calibri" pitchFamily="34" charset="0"/>
                <a:cs typeface="Calibri" pitchFamily="34" charset="0"/>
              </a:rPr>
              <a:t>7</a:t>
            </a:r>
            <a:r>
              <a:rPr lang="sv-SE" sz="1400" spc="-5" dirty="0">
                <a:latin typeface="Calibri" pitchFamily="34" charset="0"/>
                <a:cs typeface="Calibri" pitchFamily="34" charset="0"/>
              </a:rPr>
              <a:t>)</a:t>
            </a:r>
            <a:r>
              <a:rPr lang="sv-SE" sz="1400" dirty="0">
                <a:latin typeface="Calibri" pitchFamily="34" charset="0"/>
                <a:cs typeface="Calibri" pitchFamily="34" charset="0"/>
              </a:rPr>
              <a:t>,</a:t>
            </a:r>
            <a:r>
              <a:rPr lang="sv-SE" sz="1400" spc="-20" dirty="0">
                <a:latin typeface="Calibri" pitchFamily="34" charset="0"/>
                <a:cs typeface="Calibri" pitchFamily="34" charset="0"/>
              </a:rPr>
              <a:t> </a:t>
            </a:r>
            <a:r>
              <a:rPr lang="sv-SE" sz="1400" dirty="0">
                <a:latin typeface="Calibri" pitchFamily="34" charset="0"/>
                <a:cs typeface="Calibri" pitchFamily="34" charset="0"/>
              </a:rPr>
              <a:t>Vit</a:t>
            </a:r>
            <a:r>
              <a:rPr lang="sv-SE" sz="1400" spc="-5" dirty="0">
                <a:latin typeface="Calibri" pitchFamily="34" charset="0"/>
                <a:cs typeface="Calibri" pitchFamily="34" charset="0"/>
              </a:rPr>
              <a:t> </a:t>
            </a:r>
            <a:r>
              <a:rPr lang="sv-SE" sz="1400" dirty="0">
                <a:latin typeface="Calibri" pitchFamily="34" charset="0"/>
                <a:cs typeface="Calibri" pitchFamily="34" charset="0"/>
              </a:rPr>
              <a:t>C,</a:t>
            </a:r>
            <a:r>
              <a:rPr lang="sv-SE" sz="1400" spc="-15" dirty="0">
                <a:latin typeface="Calibri" pitchFamily="34" charset="0"/>
                <a:cs typeface="Calibri" pitchFamily="34" charset="0"/>
              </a:rPr>
              <a:t> </a:t>
            </a:r>
            <a:r>
              <a:rPr lang="sv-SE" sz="1400" dirty="0">
                <a:latin typeface="Calibri" pitchFamily="34" charset="0"/>
                <a:cs typeface="Calibri" pitchFamily="34" charset="0"/>
              </a:rPr>
              <a:t>Vit</a:t>
            </a:r>
            <a:r>
              <a:rPr lang="sv-SE" sz="1400" spc="-5" dirty="0">
                <a:latin typeface="Calibri" pitchFamily="34" charset="0"/>
                <a:cs typeface="Calibri" pitchFamily="34" charset="0"/>
              </a:rPr>
              <a:t> </a:t>
            </a:r>
            <a:r>
              <a:rPr lang="sv-SE" sz="1400" dirty="0">
                <a:latin typeface="Calibri" pitchFamily="34" charset="0"/>
                <a:cs typeface="Calibri" pitchFamily="34" charset="0"/>
              </a:rPr>
              <a:t>E</a:t>
            </a:r>
          </a:p>
        </p:txBody>
      </p:sp>
      <p:cxnSp>
        <p:nvCxnSpPr>
          <p:cNvPr id="17" name="Straight Arrow Connector 16">
            <a:extLst/>
          </p:cNvPr>
          <p:cNvCxnSpPr/>
          <p:nvPr/>
        </p:nvCxnSpPr>
        <p:spPr>
          <a:xfrm flipH="1">
            <a:off x="7467600" y="3411640"/>
            <a:ext cx="740735" cy="1075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p:cNvPr>
          <p:cNvCxnSpPr/>
          <p:nvPr/>
        </p:nvCxnSpPr>
        <p:spPr>
          <a:xfrm flipH="1">
            <a:off x="7549117" y="3063502"/>
            <a:ext cx="659218" cy="179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p:cNvPr>
          <p:cNvCxnSpPr>
            <a:stCxn id="13" idx="2"/>
          </p:cNvCxnSpPr>
          <p:nvPr/>
        </p:nvCxnSpPr>
        <p:spPr>
          <a:xfrm>
            <a:off x="10079666" y="3232299"/>
            <a:ext cx="0" cy="3641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778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43673" y="1124744"/>
            <a:ext cx="6099175" cy="4725988"/>
          </a:xfrm>
          <a:prstGeom prst="rect">
            <a:avLst/>
          </a:prstGeom>
        </p:spPr>
      </p:pic>
      <p:sp>
        <p:nvSpPr>
          <p:cNvPr id="3" name="TextBox 2"/>
          <p:cNvSpPr txBox="1"/>
          <p:nvPr/>
        </p:nvSpPr>
        <p:spPr>
          <a:xfrm>
            <a:off x="2063552" y="332657"/>
            <a:ext cx="7344816" cy="646331"/>
          </a:xfrm>
          <a:prstGeom prst="rect">
            <a:avLst/>
          </a:prstGeom>
          <a:noFill/>
        </p:spPr>
        <p:txBody>
          <a:bodyPr wrap="square" rtlCol="0">
            <a:spAutoFit/>
          </a:bodyPr>
          <a:lstStyle/>
          <a:p>
            <a:pPr algn="l" rtl="0"/>
            <a:r>
              <a:rPr lang="en-US" sz="3600" b="1" dirty="0">
                <a:latin typeface="Calibri" charset="0"/>
                <a:ea typeface="Calibri" charset="0"/>
                <a:cs typeface="Calibri" charset="0"/>
              </a:rPr>
              <a:t>Role of the kidneys in RBC formation</a:t>
            </a:r>
          </a:p>
        </p:txBody>
      </p:sp>
      <p:sp>
        <p:nvSpPr>
          <p:cNvPr id="4" name="مربع نص 3"/>
          <p:cNvSpPr txBox="1"/>
          <p:nvPr/>
        </p:nvSpPr>
        <p:spPr>
          <a:xfrm>
            <a:off x="7643664" y="5273214"/>
            <a:ext cx="3024336" cy="1446550"/>
          </a:xfrm>
          <a:prstGeom prst="rect">
            <a:avLst/>
          </a:prstGeom>
          <a:noFill/>
        </p:spPr>
        <p:txBody>
          <a:bodyPr wrap="square" rtlCol="1">
            <a:spAutoFit/>
          </a:bodyPr>
          <a:lstStyle/>
          <a:p>
            <a:pPr algn="ctr"/>
            <a:r>
              <a:rPr lang="en-US" sz="1400" dirty="0">
                <a:solidFill>
                  <a:srgbClr val="00B050"/>
                </a:solidFill>
              </a:rPr>
              <a:t>“Healthy kidneys produce a hormone called erythropoietin and prompts the bone marrow to make red blood cells, which then carry oxygen throughout the body</a:t>
            </a:r>
            <a:r>
              <a:rPr lang="en-US" dirty="0"/>
              <a:t>”</a:t>
            </a:r>
            <a:r>
              <a:rPr lang="ar-SA" dirty="0"/>
              <a:t> </a:t>
            </a:r>
            <a:endParaRPr lang="en-US" dirty="0"/>
          </a:p>
        </p:txBody>
      </p:sp>
    </p:spTree>
    <p:extLst>
      <p:ext uri="{BB962C8B-B14F-4D97-AF65-F5344CB8AC3E}">
        <p14:creationId xmlns:p14="http://schemas.microsoft.com/office/powerpoint/2010/main" val="2235629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696" y="194166"/>
            <a:ext cx="2581493" cy="23720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455051" y="773142"/>
            <a:ext cx="1132161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0" rIns="91440" bIns="0" numCol="1" anchor="ctr" anchorCtr="0" compatLnSpc="1">
            <a:prstTxWarp prst="textNoShape">
              <a:avLst/>
            </a:prstTxWarp>
            <a:spAutoFit/>
          </a:bodyPr>
          <a:lstStyle/>
          <a:p>
            <a:pPr eaLnBrk="0" fontAlgn="base" hangingPunct="0">
              <a:spcBef>
                <a:spcPct val="0"/>
              </a:spcBef>
              <a:spcAft>
                <a:spcPct val="0"/>
              </a:spcAft>
            </a:pPr>
            <a:endParaRPr lang="en-US" altLang="en-US" dirty="0">
              <a:solidFill>
                <a:srgbClr val="993FDD"/>
              </a:solidFill>
              <a:latin typeface="Calibri" charset="0"/>
              <a:ea typeface="Calibri" charset="0"/>
              <a:cs typeface="Calibri" charset="0"/>
            </a:endParaRPr>
          </a:p>
          <a:p>
            <a:pPr marL="285750" lvl="1" indent="-285750" eaLnBrk="0" fontAlgn="base" hangingPunct="0">
              <a:spcBef>
                <a:spcPct val="0"/>
              </a:spcBef>
              <a:spcAft>
                <a:spcPct val="0"/>
              </a:spcAft>
              <a:buFont typeface="Wingdings" charset="2"/>
              <a:buChar char="q"/>
            </a:pPr>
            <a:r>
              <a:rPr lang="en-US" altLang="en-US" b="1" dirty="0">
                <a:latin typeface="Calibri" charset="0"/>
                <a:ea typeface="Calibri" charset="0"/>
                <a:cs typeface="Calibri" charset="0"/>
              </a:rPr>
              <a:t>Transportation of O</a:t>
            </a:r>
            <a:r>
              <a:rPr lang="en-US" altLang="en-US" b="1" baseline="-25000" dirty="0">
                <a:latin typeface="Calibri" charset="0"/>
                <a:ea typeface="Calibri" charset="0"/>
                <a:cs typeface="Calibri" charset="0"/>
              </a:rPr>
              <a:t>2*</a:t>
            </a:r>
            <a:r>
              <a:rPr lang="en-US" altLang="en-US" b="1" dirty="0">
                <a:latin typeface="Calibri" charset="0"/>
                <a:ea typeface="Calibri" charset="0"/>
                <a:cs typeface="Calibri" charset="0"/>
              </a:rPr>
              <a:t> and CO</a:t>
            </a:r>
            <a:r>
              <a:rPr lang="en-US" altLang="en-US" b="1" baseline="-25000" dirty="0">
                <a:latin typeface="Calibri" charset="0"/>
                <a:ea typeface="Calibri" charset="0"/>
                <a:cs typeface="Calibri" charset="0"/>
              </a:rPr>
              <a:t>2</a:t>
            </a:r>
            <a:r>
              <a:rPr lang="en-US" altLang="en-US" b="1" dirty="0">
                <a:latin typeface="Calibri" charset="0"/>
                <a:ea typeface="Calibri" charset="0"/>
                <a:cs typeface="Calibri" charset="0"/>
              </a:rPr>
              <a:t> from the lungs to the tissues:</a:t>
            </a:r>
          </a:p>
          <a:p>
            <a:pPr lvl="1" eaLnBrk="0" fontAlgn="base" hangingPunct="0">
              <a:spcBef>
                <a:spcPct val="0"/>
              </a:spcBef>
              <a:spcAft>
                <a:spcPct val="0"/>
              </a:spcAft>
            </a:pPr>
            <a:r>
              <a:rPr lang="en-US" altLang="en-US" b="1" dirty="0">
                <a:solidFill>
                  <a:srgbClr val="6F57FF"/>
                </a:solidFill>
                <a:effectLst>
                  <a:outerShdw blurRad="38100" dist="38100" dir="2700000" algn="tl">
                    <a:srgbClr val="000000">
                      <a:alpha val="43137"/>
                    </a:srgbClr>
                  </a:outerShdw>
                </a:effectLst>
                <a:latin typeface="Calibri" charset="0"/>
                <a:ea typeface="Calibri" charset="0"/>
                <a:cs typeface="Calibri" charset="0"/>
              </a:rPr>
              <a:t>-</a:t>
            </a:r>
            <a:r>
              <a:rPr lang="en-US" altLang="en-US" dirty="0">
                <a:solidFill>
                  <a:srgbClr val="6F57FF"/>
                </a:solidFill>
                <a:latin typeface="Calibri" charset="0"/>
                <a:ea typeface="Calibri" charset="0"/>
                <a:cs typeface="Calibri" charset="0"/>
              </a:rPr>
              <a:t>Hemoglobin combines reversibly with oxygen as blood passes through </a:t>
            </a:r>
          </a:p>
          <a:p>
            <a:pPr lvl="1" eaLnBrk="0" fontAlgn="base" hangingPunct="0">
              <a:spcBef>
                <a:spcPct val="0"/>
              </a:spcBef>
              <a:spcAft>
                <a:spcPct val="0"/>
              </a:spcAft>
            </a:pPr>
            <a:r>
              <a:rPr lang="en-US" altLang="en-US" dirty="0">
                <a:solidFill>
                  <a:srgbClr val="6F57FF"/>
                </a:solidFill>
                <a:latin typeface="Calibri" charset="0"/>
                <a:ea typeface="Calibri" charset="0"/>
                <a:cs typeface="Calibri" charset="0"/>
              </a:rPr>
              <a:t>pulmonary capillaries in the lungs where oxygen is high.</a:t>
            </a:r>
          </a:p>
          <a:p>
            <a:pPr lvl="1" eaLnBrk="0" fontAlgn="base" hangingPunct="0">
              <a:spcBef>
                <a:spcPct val="0"/>
              </a:spcBef>
              <a:spcAft>
                <a:spcPct val="0"/>
              </a:spcAft>
            </a:pPr>
            <a:r>
              <a:rPr lang="en-US" altLang="en-US" b="1" dirty="0">
                <a:solidFill>
                  <a:srgbClr val="6F57FF"/>
                </a:solidFill>
                <a:effectLst>
                  <a:outerShdw blurRad="38100" dist="38100" dir="2700000" algn="tl">
                    <a:srgbClr val="000000">
                      <a:alpha val="43137"/>
                    </a:srgbClr>
                  </a:outerShdw>
                </a:effectLst>
                <a:latin typeface="Calibri" charset="0"/>
                <a:ea typeface="Calibri" charset="0"/>
                <a:cs typeface="Calibri" charset="0"/>
              </a:rPr>
              <a:t>-</a:t>
            </a:r>
            <a:r>
              <a:rPr lang="en-US" altLang="en-US" dirty="0">
                <a:solidFill>
                  <a:srgbClr val="6F57FF"/>
                </a:solidFill>
                <a:latin typeface="Calibri" charset="0"/>
                <a:ea typeface="Calibri" charset="0"/>
                <a:cs typeface="Calibri" charset="0"/>
              </a:rPr>
              <a:t>Hemoglobin releases oxygen as  blood passes through systemic capillaries in </a:t>
            </a:r>
          </a:p>
          <a:p>
            <a:pPr lvl="1" eaLnBrk="0" fontAlgn="base" hangingPunct="0">
              <a:spcBef>
                <a:spcPct val="0"/>
              </a:spcBef>
              <a:spcAft>
                <a:spcPct val="0"/>
              </a:spcAft>
            </a:pPr>
            <a:r>
              <a:rPr lang="en-US" altLang="en-US" dirty="0">
                <a:solidFill>
                  <a:srgbClr val="6F57FF"/>
                </a:solidFill>
                <a:latin typeface="Calibri" charset="0"/>
                <a:ea typeface="Calibri" charset="0"/>
                <a:cs typeface="Calibri" charset="0"/>
              </a:rPr>
              <a:t>the tissues where oxygen is low.</a:t>
            </a:r>
          </a:p>
          <a:p>
            <a:pPr lvl="1" eaLnBrk="0" fontAlgn="base" hangingPunct="0">
              <a:spcBef>
                <a:spcPct val="0"/>
              </a:spcBef>
              <a:spcAft>
                <a:spcPct val="0"/>
              </a:spcAft>
            </a:pPr>
            <a:endParaRPr lang="en-US" altLang="en-US" dirty="0">
              <a:solidFill>
                <a:srgbClr val="0000FF"/>
              </a:solidFill>
              <a:latin typeface="Calibri" charset="0"/>
              <a:ea typeface="Calibri" charset="0"/>
              <a:cs typeface="Calibri" charset="0"/>
            </a:endParaRPr>
          </a:p>
          <a:p>
            <a:pPr marL="285750" indent="-285750" fontAlgn="base">
              <a:buFont typeface="Wingdings" charset="2"/>
              <a:buChar char="q"/>
            </a:pPr>
            <a:r>
              <a:rPr lang="en-US" dirty="0">
                <a:solidFill>
                  <a:srgbClr val="1E00D6"/>
                </a:solidFill>
                <a:latin typeface="Calibri" charset="0"/>
                <a:ea typeface="Calibri" charset="0"/>
                <a:cs typeface="Calibri" charset="0"/>
              </a:rPr>
              <a:t>RBCs contain the enzyme </a:t>
            </a:r>
            <a:r>
              <a:rPr lang="en-US" b="1" u="sng" dirty="0">
                <a:solidFill>
                  <a:srgbClr val="FF0000"/>
                </a:solidFill>
                <a:latin typeface="Calibri" charset="0"/>
                <a:ea typeface="Calibri" charset="0"/>
                <a:cs typeface="Calibri" charset="0"/>
              </a:rPr>
              <a:t>carbonic anhydrase</a:t>
            </a:r>
            <a:r>
              <a:rPr lang="en-US" dirty="0">
                <a:solidFill>
                  <a:srgbClr val="1E00D6"/>
                </a:solidFill>
                <a:latin typeface="Calibri" charset="0"/>
                <a:ea typeface="Calibri" charset="0"/>
                <a:cs typeface="Calibri" charset="0"/>
              </a:rPr>
              <a:t>. This enzyme that catalyzes the reversible reaction between carbon dioxide </a:t>
            </a:r>
            <a:r>
              <a:rPr lang="en-US" b="1" dirty="0">
                <a:solidFill>
                  <a:srgbClr val="FF0000"/>
                </a:solidFill>
                <a:latin typeface="Calibri" charset="0"/>
                <a:ea typeface="Calibri" charset="0"/>
                <a:cs typeface="Calibri" charset="0"/>
              </a:rPr>
              <a:t>(CO</a:t>
            </a:r>
            <a:r>
              <a:rPr lang="en-US" b="1" baseline="-25000" dirty="0">
                <a:solidFill>
                  <a:srgbClr val="FF0000"/>
                </a:solidFill>
                <a:latin typeface="Calibri" charset="0"/>
                <a:ea typeface="Calibri" charset="0"/>
                <a:cs typeface="Calibri" charset="0"/>
              </a:rPr>
              <a:t>2</a:t>
            </a:r>
            <a:r>
              <a:rPr lang="en-US" b="1" dirty="0">
                <a:solidFill>
                  <a:srgbClr val="FF0000"/>
                </a:solidFill>
                <a:latin typeface="Calibri" charset="0"/>
                <a:ea typeface="Calibri" charset="0"/>
                <a:cs typeface="Calibri" charset="0"/>
              </a:rPr>
              <a:t>)</a:t>
            </a:r>
            <a:r>
              <a:rPr lang="en-US" b="1" dirty="0">
                <a:solidFill>
                  <a:srgbClr val="1E00D6"/>
                </a:solidFill>
                <a:latin typeface="Calibri" charset="0"/>
                <a:ea typeface="Calibri" charset="0"/>
                <a:cs typeface="Calibri" charset="0"/>
              </a:rPr>
              <a:t> </a:t>
            </a:r>
            <a:r>
              <a:rPr lang="en-US" dirty="0">
                <a:solidFill>
                  <a:srgbClr val="1E00D6"/>
                </a:solidFill>
                <a:latin typeface="Calibri" charset="0"/>
                <a:ea typeface="Calibri" charset="0"/>
                <a:cs typeface="Calibri" charset="0"/>
              </a:rPr>
              <a:t>and </a:t>
            </a:r>
            <a:r>
              <a:rPr lang="en-US" b="1" dirty="0">
                <a:solidFill>
                  <a:srgbClr val="FF0000"/>
                </a:solidFill>
                <a:latin typeface="Calibri" charset="0"/>
                <a:ea typeface="Calibri" charset="0"/>
                <a:cs typeface="Calibri" charset="0"/>
              </a:rPr>
              <a:t>H</a:t>
            </a:r>
            <a:r>
              <a:rPr lang="en-US" b="1" baseline="-25000" dirty="0">
                <a:solidFill>
                  <a:srgbClr val="FF0000"/>
                </a:solidFill>
                <a:latin typeface="Calibri" charset="0"/>
                <a:ea typeface="Calibri" charset="0"/>
                <a:cs typeface="Calibri" charset="0"/>
              </a:rPr>
              <a:t>2</a:t>
            </a:r>
            <a:r>
              <a:rPr lang="en-US" b="1" dirty="0">
                <a:solidFill>
                  <a:srgbClr val="FF0000"/>
                </a:solidFill>
                <a:latin typeface="Calibri" charset="0"/>
                <a:ea typeface="Calibri" charset="0"/>
                <a:cs typeface="Calibri" charset="0"/>
              </a:rPr>
              <a:t>O</a:t>
            </a:r>
            <a:r>
              <a:rPr lang="en-US" dirty="0">
                <a:solidFill>
                  <a:srgbClr val="1E00D6"/>
                </a:solidFill>
                <a:latin typeface="Calibri" charset="0"/>
                <a:ea typeface="Calibri" charset="0"/>
                <a:cs typeface="Calibri" charset="0"/>
              </a:rPr>
              <a:t> to form </a:t>
            </a:r>
            <a:r>
              <a:rPr lang="en-US" b="1" dirty="0">
                <a:solidFill>
                  <a:srgbClr val="FF0000"/>
                </a:solidFill>
                <a:latin typeface="Calibri" charset="0"/>
                <a:ea typeface="Calibri" charset="0"/>
                <a:cs typeface="Calibri" charset="0"/>
              </a:rPr>
              <a:t>carbonic acid (H</a:t>
            </a:r>
            <a:r>
              <a:rPr lang="en-US" b="1" baseline="-25000" dirty="0">
                <a:solidFill>
                  <a:srgbClr val="FF0000"/>
                </a:solidFill>
                <a:latin typeface="Calibri" charset="0"/>
                <a:ea typeface="Calibri" charset="0"/>
                <a:cs typeface="Calibri" charset="0"/>
              </a:rPr>
              <a:t>2</a:t>
            </a:r>
            <a:r>
              <a:rPr lang="en-US" b="1" dirty="0">
                <a:solidFill>
                  <a:srgbClr val="FF0000"/>
                </a:solidFill>
                <a:latin typeface="Calibri" charset="0"/>
                <a:ea typeface="Calibri" charset="0"/>
                <a:cs typeface="Calibri" charset="0"/>
              </a:rPr>
              <a:t>CO</a:t>
            </a:r>
            <a:r>
              <a:rPr lang="en-US" b="1" baseline="-25000" dirty="0">
                <a:solidFill>
                  <a:srgbClr val="FF0000"/>
                </a:solidFill>
                <a:latin typeface="Calibri" charset="0"/>
                <a:ea typeface="Calibri" charset="0"/>
                <a:cs typeface="Calibri" charset="0"/>
              </a:rPr>
              <a:t>3</a:t>
            </a:r>
            <a:r>
              <a:rPr lang="en-US" b="1" dirty="0">
                <a:solidFill>
                  <a:srgbClr val="FF0000"/>
                </a:solidFill>
                <a:latin typeface="Calibri" charset="0"/>
                <a:ea typeface="Calibri" charset="0"/>
                <a:cs typeface="Calibri" charset="0"/>
              </a:rPr>
              <a:t>)</a:t>
            </a:r>
            <a:r>
              <a:rPr lang="en-US" dirty="0">
                <a:solidFill>
                  <a:srgbClr val="FF0000"/>
                </a:solidFill>
                <a:latin typeface="Calibri" charset="0"/>
                <a:ea typeface="Calibri" charset="0"/>
                <a:cs typeface="Calibri" charset="0"/>
              </a:rPr>
              <a:t>, </a:t>
            </a:r>
            <a:r>
              <a:rPr lang="en-US" dirty="0">
                <a:solidFill>
                  <a:srgbClr val="1E00D6"/>
                </a:solidFill>
                <a:latin typeface="Calibri" charset="0"/>
                <a:ea typeface="Calibri" charset="0"/>
                <a:cs typeface="Calibri" charset="0"/>
              </a:rPr>
              <a:t>increasing the rate of this reaction several thousand fold.</a:t>
            </a:r>
          </a:p>
          <a:p>
            <a:pPr fontAlgn="base"/>
            <a:endParaRPr lang="en-US" dirty="0">
              <a:solidFill>
                <a:srgbClr val="1E00D6"/>
              </a:solidFill>
              <a:latin typeface="Calibri" charset="0"/>
              <a:ea typeface="Calibri" charset="0"/>
              <a:cs typeface="Calibri" charset="0"/>
            </a:endParaRPr>
          </a:p>
          <a:p>
            <a:pPr marL="285750" indent="-285750" fontAlgn="base">
              <a:buFont typeface="Wingdings" charset="2"/>
              <a:buChar char="q"/>
            </a:pPr>
            <a:r>
              <a:rPr lang="en-US" dirty="0">
                <a:solidFill>
                  <a:srgbClr val="1E00D6"/>
                </a:solidFill>
                <a:latin typeface="Calibri" charset="0"/>
                <a:ea typeface="Calibri" charset="0"/>
                <a:cs typeface="Calibri" charset="0"/>
              </a:rPr>
              <a:t>The rapidity of this reaction makes it possible for the water of the blood to transport enormous quantities of CO</a:t>
            </a:r>
            <a:r>
              <a:rPr lang="en-US" baseline="-25000" dirty="0">
                <a:solidFill>
                  <a:srgbClr val="1E00D6"/>
                </a:solidFill>
                <a:latin typeface="Calibri" charset="0"/>
                <a:ea typeface="Calibri" charset="0"/>
                <a:cs typeface="Calibri" charset="0"/>
              </a:rPr>
              <a:t>2</a:t>
            </a:r>
            <a:r>
              <a:rPr lang="en-US" dirty="0">
                <a:solidFill>
                  <a:srgbClr val="1E00D6"/>
                </a:solidFill>
                <a:latin typeface="Calibri" charset="0"/>
                <a:ea typeface="Calibri" charset="0"/>
                <a:cs typeface="Calibri" charset="0"/>
              </a:rPr>
              <a:t> in the form of bicarbonate ion (HCO3</a:t>
            </a:r>
            <a:r>
              <a:rPr lang="en-US" baseline="30000" dirty="0">
                <a:solidFill>
                  <a:srgbClr val="1E00D6"/>
                </a:solidFill>
                <a:latin typeface="Calibri" charset="0"/>
                <a:ea typeface="Calibri" charset="0"/>
                <a:cs typeface="Calibri" charset="0"/>
              </a:rPr>
              <a:t>−</a:t>
            </a:r>
            <a:r>
              <a:rPr lang="en-US" dirty="0">
                <a:solidFill>
                  <a:srgbClr val="1E00D6"/>
                </a:solidFill>
                <a:latin typeface="Calibri" charset="0"/>
                <a:ea typeface="Calibri" charset="0"/>
                <a:cs typeface="Calibri" charset="0"/>
              </a:rPr>
              <a:t>) from the tissues to the lungs, where it is reconverted to CO</a:t>
            </a:r>
            <a:r>
              <a:rPr lang="en-US" baseline="-25000" dirty="0">
                <a:solidFill>
                  <a:srgbClr val="1E00D6"/>
                </a:solidFill>
                <a:latin typeface="Calibri" charset="0"/>
                <a:ea typeface="Calibri" charset="0"/>
                <a:cs typeface="Calibri" charset="0"/>
              </a:rPr>
              <a:t>2</a:t>
            </a:r>
            <a:r>
              <a:rPr lang="en-US" dirty="0">
                <a:solidFill>
                  <a:srgbClr val="1E00D6"/>
                </a:solidFill>
                <a:latin typeface="Calibri" charset="0"/>
                <a:ea typeface="Calibri" charset="0"/>
                <a:cs typeface="Calibri" charset="0"/>
              </a:rPr>
              <a:t> and expelled into the atmosphere as a body waste product.</a:t>
            </a:r>
          </a:p>
          <a:p>
            <a:pPr lvl="1" eaLnBrk="0" fontAlgn="base" hangingPunct="0">
              <a:spcBef>
                <a:spcPct val="0"/>
              </a:spcBef>
              <a:spcAft>
                <a:spcPct val="0"/>
              </a:spcAft>
            </a:pPr>
            <a:r>
              <a:rPr lang="en-US" altLang="en-US" dirty="0">
                <a:solidFill>
                  <a:srgbClr val="0000FF"/>
                </a:solidFill>
                <a:latin typeface="Calibri" charset="0"/>
                <a:ea typeface="Calibri" charset="0"/>
                <a:cs typeface="Calibri" charset="0"/>
              </a:rPr>
              <a:t> </a:t>
            </a:r>
            <a:endParaRPr lang="en-US" altLang="en-US" u="sng" dirty="0">
              <a:latin typeface="Calibri" charset="0"/>
              <a:ea typeface="Calibri" charset="0"/>
              <a:cs typeface="Calibri" charset="0"/>
            </a:endParaRPr>
          </a:p>
          <a:p>
            <a:pPr marL="285750" indent="-285750" eaLnBrk="0" fontAlgn="base" hangingPunct="0">
              <a:spcBef>
                <a:spcPct val="0"/>
              </a:spcBef>
              <a:spcAft>
                <a:spcPct val="0"/>
              </a:spcAft>
              <a:buFont typeface="Wingdings" charset="2"/>
              <a:buChar char="q"/>
            </a:pPr>
            <a:r>
              <a:rPr lang="en-US" altLang="en-US" b="1" dirty="0">
                <a:latin typeface="Calibri" charset="0"/>
                <a:ea typeface="Calibri" charset="0"/>
                <a:cs typeface="Calibri" charset="0"/>
              </a:rPr>
              <a:t>Buffer</a:t>
            </a:r>
          </a:p>
          <a:p>
            <a:pPr eaLnBrk="0" fontAlgn="base" hangingPunct="0">
              <a:spcBef>
                <a:spcPct val="0"/>
              </a:spcBef>
              <a:spcAft>
                <a:spcPct val="0"/>
              </a:spcAft>
            </a:pPr>
            <a:br>
              <a:rPr lang="en-US" altLang="en-US" dirty="0">
                <a:latin typeface="Calibri" charset="0"/>
                <a:ea typeface="Calibri" charset="0"/>
                <a:cs typeface="Calibri" charset="0"/>
              </a:rPr>
            </a:br>
            <a:endParaRPr lang="en-US" altLang="en-US" dirty="0">
              <a:latin typeface="Calibri" charset="0"/>
              <a:ea typeface="Calibri" charset="0"/>
              <a:cs typeface="Calibri" charset="0"/>
            </a:endParaRPr>
          </a:p>
        </p:txBody>
      </p:sp>
      <p:sp>
        <p:nvSpPr>
          <p:cNvPr id="4" name="TextBox 3"/>
          <p:cNvSpPr txBox="1"/>
          <p:nvPr/>
        </p:nvSpPr>
        <p:spPr>
          <a:xfrm>
            <a:off x="1991544" y="188640"/>
            <a:ext cx="7632848" cy="923330"/>
          </a:xfrm>
          <a:prstGeom prst="rect">
            <a:avLst/>
          </a:prstGeom>
          <a:noFill/>
        </p:spPr>
        <p:txBody>
          <a:bodyPr wrap="square" rtlCol="0">
            <a:spAutoFit/>
          </a:bodyPr>
          <a:lstStyle/>
          <a:p>
            <a:pPr lvl="0" algn="ctr" rtl="0" eaLnBrk="0" fontAlgn="base" hangingPunct="0">
              <a:spcBef>
                <a:spcPct val="0"/>
              </a:spcBef>
              <a:spcAft>
                <a:spcPct val="0"/>
              </a:spcAft>
            </a:pPr>
            <a:r>
              <a:rPr lang="en-US" altLang="en-US" sz="3600" b="1" dirty="0">
                <a:solidFill>
                  <a:prstClr val="black"/>
                </a:solidFill>
                <a:latin typeface="Calibri" charset="0"/>
                <a:ea typeface="Calibri" charset="0"/>
                <a:cs typeface="Calibri" charset="0"/>
              </a:rPr>
              <a:t>Functions of Red Blood Cells:</a:t>
            </a:r>
          </a:p>
          <a:p>
            <a:endParaRPr lang="en-US" dirty="0"/>
          </a:p>
        </p:txBody>
      </p:sp>
      <p:pic>
        <p:nvPicPr>
          <p:cNvPr id="6" name="Picture 2" descr="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636" y="4127886"/>
            <a:ext cx="2828553" cy="25722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391" y="4128452"/>
            <a:ext cx="3197277" cy="257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02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7030A0"/>
                </a:solidFill>
              </a:rPr>
              <a:t>Essential elements for RBCs formation and maturation </a:t>
            </a:r>
          </a:p>
        </p:txBody>
      </p:sp>
      <p:cxnSp>
        <p:nvCxnSpPr>
          <p:cNvPr id="5" name="Straight Arrow Connector 4"/>
          <p:cNvCxnSpPr/>
          <p:nvPr/>
        </p:nvCxnSpPr>
        <p:spPr>
          <a:xfrm flipH="1">
            <a:off x="4257207" y="1690688"/>
            <a:ext cx="1079291" cy="1277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370818" y="1690688"/>
            <a:ext cx="569628" cy="1412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50698" y="3308730"/>
            <a:ext cx="2788168" cy="1661993"/>
          </a:xfrm>
          <a:prstGeom prst="rect">
            <a:avLst/>
          </a:prstGeom>
          <a:noFill/>
        </p:spPr>
        <p:txBody>
          <a:bodyPr wrap="square" rtlCol="0">
            <a:spAutoFit/>
          </a:bodyPr>
          <a:lstStyle/>
          <a:p>
            <a:r>
              <a:rPr lang="en-US" sz="2400" dirty="0">
                <a:solidFill>
                  <a:srgbClr val="7030A0"/>
                </a:solidFill>
              </a:rPr>
              <a:t>Amino Acids</a:t>
            </a:r>
            <a:r>
              <a:rPr lang="en-US" dirty="0">
                <a:solidFill>
                  <a:srgbClr val="7030A0"/>
                </a:solidFill>
              </a:rPr>
              <a:t>:</a:t>
            </a:r>
          </a:p>
          <a:p>
            <a:r>
              <a:rPr lang="en-US" sz="2000" dirty="0">
                <a:solidFill>
                  <a:srgbClr val="7030A0"/>
                </a:solidFill>
              </a:rPr>
              <a:t>Formation of globin in </a:t>
            </a:r>
            <a:r>
              <a:rPr lang="en-US" sz="2000" dirty="0" err="1">
                <a:solidFill>
                  <a:srgbClr val="7030A0"/>
                </a:solidFill>
              </a:rPr>
              <a:t>haemogloin</a:t>
            </a:r>
            <a:r>
              <a:rPr lang="en-US" sz="2000" dirty="0">
                <a:solidFill>
                  <a:srgbClr val="7030A0"/>
                </a:solidFill>
              </a:rPr>
              <a:t> </a:t>
            </a:r>
          </a:p>
          <a:p>
            <a:endParaRPr lang="en-US" dirty="0">
              <a:solidFill>
                <a:srgbClr val="7030A0"/>
              </a:solidFill>
            </a:endParaRPr>
          </a:p>
          <a:p>
            <a:r>
              <a:rPr lang="en-US" sz="2000" dirty="0">
                <a:solidFill>
                  <a:srgbClr val="7030A0"/>
                </a:solidFill>
              </a:rPr>
              <a:t>-sever protein deficiency</a:t>
            </a:r>
          </a:p>
        </p:txBody>
      </p:sp>
      <p:sp>
        <p:nvSpPr>
          <p:cNvPr id="12" name="TextBox 11"/>
          <p:cNvSpPr txBox="1"/>
          <p:nvPr/>
        </p:nvSpPr>
        <p:spPr>
          <a:xfrm>
            <a:off x="6168453" y="3083828"/>
            <a:ext cx="2818150" cy="2369880"/>
          </a:xfrm>
          <a:prstGeom prst="rect">
            <a:avLst/>
          </a:prstGeom>
          <a:noFill/>
        </p:spPr>
        <p:txBody>
          <a:bodyPr wrap="square" rtlCol="0">
            <a:spAutoFit/>
          </a:bodyPr>
          <a:lstStyle/>
          <a:p>
            <a:r>
              <a:rPr lang="en-US" sz="2400" dirty="0">
                <a:solidFill>
                  <a:srgbClr val="7030A0"/>
                </a:solidFill>
              </a:rPr>
              <a:t>Iron:</a:t>
            </a:r>
          </a:p>
          <a:p>
            <a:r>
              <a:rPr lang="en-US" sz="2000" dirty="0">
                <a:solidFill>
                  <a:srgbClr val="7030A0"/>
                </a:solidFill>
              </a:rPr>
              <a:t>Formation of </a:t>
            </a:r>
            <a:r>
              <a:rPr lang="en-US" sz="2000" dirty="0" err="1">
                <a:solidFill>
                  <a:srgbClr val="7030A0"/>
                </a:solidFill>
              </a:rPr>
              <a:t>haemoglobin</a:t>
            </a:r>
            <a:endParaRPr lang="en-US" sz="2000" dirty="0">
              <a:solidFill>
                <a:srgbClr val="7030A0"/>
              </a:solidFill>
            </a:endParaRPr>
          </a:p>
          <a:p>
            <a:endParaRPr lang="en-US" sz="2000" dirty="0">
              <a:solidFill>
                <a:srgbClr val="7030A0"/>
              </a:solidFill>
            </a:endParaRPr>
          </a:p>
          <a:p>
            <a:r>
              <a:rPr lang="en-US" sz="2000" dirty="0">
                <a:solidFill>
                  <a:srgbClr val="7030A0"/>
                </a:solidFill>
              </a:rPr>
              <a:t>-deficiency</a:t>
            </a:r>
          </a:p>
          <a:p>
            <a:endParaRPr lang="en-US" sz="2400" dirty="0">
              <a:solidFill>
                <a:srgbClr val="7030A0"/>
              </a:solidFill>
            </a:endParaRPr>
          </a:p>
          <a:p>
            <a:endParaRPr lang="en-US" sz="2000" dirty="0">
              <a:solidFill>
                <a:srgbClr val="7030A0"/>
              </a:solidFill>
            </a:endParaRPr>
          </a:p>
        </p:txBody>
      </p:sp>
      <p:cxnSp>
        <p:nvCxnSpPr>
          <p:cNvPr id="14" name="Straight Arrow Connector 13"/>
          <p:cNvCxnSpPr>
            <a:stCxn id="11" idx="2"/>
          </p:cNvCxnSpPr>
          <p:nvPr/>
        </p:nvCxnSpPr>
        <p:spPr>
          <a:xfrm>
            <a:off x="4144782" y="4970723"/>
            <a:ext cx="1041815" cy="860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70818" y="4975213"/>
            <a:ext cx="809469" cy="855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76734" y="5831174"/>
            <a:ext cx="1738859" cy="461665"/>
          </a:xfrm>
          <a:prstGeom prst="rect">
            <a:avLst/>
          </a:prstGeom>
          <a:noFill/>
        </p:spPr>
        <p:txBody>
          <a:bodyPr wrap="square" rtlCol="0">
            <a:spAutoFit/>
          </a:bodyPr>
          <a:lstStyle/>
          <a:p>
            <a:pPr algn="ctr"/>
            <a:r>
              <a:rPr lang="en-US" sz="2400" dirty="0" err="1">
                <a:solidFill>
                  <a:srgbClr val="7030A0"/>
                </a:solidFill>
              </a:rPr>
              <a:t>Anaemia</a:t>
            </a:r>
            <a:endParaRPr lang="en-US" sz="2400" dirty="0">
              <a:solidFill>
                <a:srgbClr val="7030A0"/>
              </a:solidFill>
            </a:endParaRPr>
          </a:p>
        </p:txBody>
      </p:sp>
      <p:cxnSp>
        <p:nvCxnSpPr>
          <p:cNvPr id="22" name="Straight Arrow Connector 21"/>
          <p:cNvCxnSpPr/>
          <p:nvPr/>
        </p:nvCxnSpPr>
        <p:spPr>
          <a:xfrm flipH="1">
            <a:off x="2068642" y="1473331"/>
            <a:ext cx="2443397" cy="848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322689" y="1637058"/>
            <a:ext cx="1438435" cy="1000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499107" y="1473331"/>
            <a:ext cx="2083949" cy="985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99802" y="2637552"/>
            <a:ext cx="2450895" cy="3262432"/>
          </a:xfrm>
          <a:prstGeom prst="rect">
            <a:avLst/>
          </a:prstGeom>
          <a:noFill/>
        </p:spPr>
        <p:txBody>
          <a:bodyPr wrap="square" rtlCol="0">
            <a:spAutoFit/>
          </a:bodyPr>
          <a:lstStyle/>
          <a:p>
            <a:r>
              <a:rPr lang="en-US" sz="2400" dirty="0">
                <a:solidFill>
                  <a:srgbClr val="7030A0"/>
                </a:solidFill>
              </a:rPr>
              <a:t>Vitamins:</a:t>
            </a:r>
          </a:p>
          <a:p>
            <a:r>
              <a:rPr lang="en-US" dirty="0">
                <a:solidFill>
                  <a:srgbClr val="7030A0"/>
                </a:solidFill>
              </a:rPr>
              <a:t>B12 , Folic acid</a:t>
            </a:r>
            <a:endParaRPr lang="en-US" sz="1400" dirty="0">
              <a:solidFill>
                <a:srgbClr val="7030A0"/>
              </a:solidFill>
            </a:endParaRPr>
          </a:p>
          <a:p>
            <a:r>
              <a:rPr lang="en-US" dirty="0">
                <a:solidFill>
                  <a:srgbClr val="7030A0"/>
                </a:solidFill>
              </a:rPr>
              <a:t>(synthesis of nucleoprotein)</a:t>
            </a:r>
          </a:p>
          <a:p>
            <a:r>
              <a:rPr lang="en-US" dirty="0">
                <a:solidFill>
                  <a:srgbClr val="7030A0"/>
                </a:solidFill>
              </a:rPr>
              <a:t>Other Vitamins:</a:t>
            </a:r>
          </a:p>
          <a:p>
            <a:r>
              <a:rPr lang="en-US" dirty="0">
                <a:solidFill>
                  <a:srgbClr val="7030A0"/>
                </a:solidFill>
              </a:rPr>
              <a:t>B6 , C , E , biotin , Riboflavin , nicotinic acid</a:t>
            </a:r>
          </a:p>
          <a:p>
            <a:endParaRPr lang="en-US" dirty="0">
              <a:solidFill>
                <a:srgbClr val="7030A0"/>
              </a:solidFill>
            </a:endParaRPr>
          </a:p>
          <a:p>
            <a:r>
              <a:rPr lang="en-US" dirty="0">
                <a:solidFill>
                  <a:srgbClr val="7030A0"/>
                </a:solidFill>
              </a:rPr>
              <a:t>-deficiency</a:t>
            </a:r>
          </a:p>
          <a:p>
            <a:endParaRPr lang="en-US" sz="2000" dirty="0">
              <a:solidFill>
                <a:srgbClr val="7030A0"/>
              </a:solidFill>
            </a:endParaRPr>
          </a:p>
        </p:txBody>
      </p:sp>
      <p:cxnSp>
        <p:nvCxnSpPr>
          <p:cNvPr id="31" name="Straight Arrow Connector 30"/>
          <p:cNvCxnSpPr>
            <a:endCxn id="19" idx="1"/>
          </p:cNvCxnSpPr>
          <p:nvPr/>
        </p:nvCxnSpPr>
        <p:spPr>
          <a:xfrm>
            <a:off x="1514007" y="5486400"/>
            <a:ext cx="3462727" cy="57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14610" y="3035670"/>
            <a:ext cx="1753849" cy="2400657"/>
          </a:xfrm>
          <a:prstGeom prst="rect">
            <a:avLst/>
          </a:prstGeom>
          <a:noFill/>
        </p:spPr>
        <p:txBody>
          <a:bodyPr wrap="square" rtlCol="0">
            <a:spAutoFit/>
          </a:bodyPr>
          <a:lstStyle/>
          <a:p>
            <a:r>
              <a:rPr lang="en-US" sz="2400" dirty="0">
                <a:solidFill>
                  <a:srgbClr val="7030A0"/>
                </a:solidFill>
              </a:rPr>
              <a:t>Hormones</a:t>
            </a:r>
          </a:p>
          <a:p>
            <a:r>
              <a:rPr lang="en-US" dirty="0">
                <a:solidFill>
                  <a:srgbClr val="7030A0"/>
                </a:solidFill>
              </a:rPr>
              <a:t>Androgens , thyroid , cortisol , growth hormones</a:t>
            </a:r>
          </a:p>
          <a:p>
            <a:endParaRPr lang="en-US" dirty="0">
              <a:solidFill>
                <a:srgbClr val="7030A0"/>
              </a:solidFill>
            </a:endParaRPr>
          </a:p>
          <a:p>
            <a:r>
              <a:rPr lang="en-US" dirty="0">
                <a:solidFill>
                  <a:srgbClr val="7030A0"/>
                </a:solidFill>
              </a:rPr>
              <a:t>-deficiency</a:t>
            </a:r>
          </a:p>
        </p:txBody>
      </p:sp>
      <p:cxnSp>
        <p:nvCxnSpPr>
          <p:cNvPr id="37" name="Straight Arrow Connector 36"/>
          <p:cNvCxnSpPr>
            <a:endCxn id="19" idx="3"/>
          </p:cNvCxnSpPr>
          <p:nvPr/>
        </p:nvCxnSpPr>
        <p:spPr>
          <a:xfrm flipH="1">
            <a:off x="6715593" y="5336498"/>
            <a:ext cx="1888761" cy="725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0138347" y="2730651"/>
            <a:ext cx="1963711" cy="1409075"/>
          </a:xfrm>
          <a:prstGeom prst="rect">
            <a:avLst/>
          </a:prstGeom>
          <a:noFill/>
        </p:spPr>
        <p:txBody>
          <a:bodyPr wrap="square" rtlCol="0">
            <a:spAutoFit/>
          </a:bodyPr>
          <a:lstStyle/>
          <a:p>
            <a:r>
              <a:rPr lang="en-US" sz="2400" dirty="0">
                <a:solidFill>
                  <a:srgbClr val="7030A0"/>
                </a:solidFill>
              </a:rPr>
              <a:t>Essential elements:</a:t>
            </a:r>
          </a:p>
          <a:p>
            <a:r>
              <a:rPr lang="en-US" dirty="0">
                <a:solidFill>
                  <a:srgbClr val="7030A0"/>
                </a:solidFill>
              </a:rPr>
              <a:t>Copper , cobalt , zinc , manganese</a:t>
            </a:r>
          </a:p>
        </p:txBody>
      </p:sp>
    </p:spTree>
    <p:extLst>
      <p:ext uri="{BB962C8B-B14F-4D97-AF65-F5344CB8AC3E}">
        <p14:creationId xmlns:p14="http://schemas.microsoft.com/office/powerpoint/2010/main" val="112719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372" y="874906"/>
            <a:ext cx="5459960" cy="4801314"/>
          </a:xfrm>
          <a:prstGeom prst="rect">
            <a:avLst/>
          </a:prstGeom>
        </p:spPr>
        <p:txBody>
          <a:bodyPr wrap="square">
            <a:spAutoFit/>
          </a:bodyPr>
          <a:lstStyle/>
          <a:p>
            <a:pPr marL="342900" indent="-342900" fontAlgn="base">
              <a:spcBef>
                <a:spcPts val="100"/>
              </a:spcBef>
              <a:buFont typeface="Wingdings" charset="2"/>
              <a:buChar char="q"/>
            </a:pPr>
            <a:r>
              <a:rPr lang="en-US" b="1" dirty="0">
                <a:solidFill>
                  <a:srgbClr val="0000FF"/>
                </a:solidFill>
                <a:latin typeface="Calibri" charset="0"/>
              </a:rPr>
              <a:t> Hemoglobin is a Globular protein</a:t>
            </a:r>
            <a:endParaRPr lang="en-US" dirty="0">
              <a:solidFill>
                <a:srgbClr val="0000FF"/>
              </a:solidFill>
              <a:latin typeface="Arial" charset="0"/>
            </a:endParaRPr>
          </a:p>
          <a:p>
            <a:pPr marL="342900" indent="-342900" fontAlgn="base">
              <a:buFont typeface="Wingdings" charset="2"/>
              <a:buChar char="q"/>
            </a:pPr>
            <a:r>
              <a:rPr lang="en-US" b="1" dirty="0">
                <a:solidFill>
                  <a:srgbClr val="0000FF"/>
                </a:solidFill>
                <a:latin typeface="Calibri" charset="0"/>
              </a:rPr>
              <a:t>Accounts for more than 95% of protein in RBC.</a:t>
            </a:r>
          </a:p>
          <a:p>
            <a:pPr marL="342900" indent="-342900" fontAlgn="base">
              <a:buFont typeface="Wingdings" charset="2"/>
              <a:buChar char="q"/>
            </a:pPr>
            <a:r>
              <a:rPr lang="en-US" b="1" dirty="0">
                <a:solidFill>
                  <a:srgbClr val="0000FF"/>
                </a:solidFill>
                <a:latin typeface="Calibri" charset="0"/>
              </a:rPr>
              <a:t>Concentration of </a:t>
            </a:r>
            <a:r>
              <a:rPr lang="en-US" b="1" dirty="0" err="1">
                <a:solidFill>
                  <a:srgbClr val="0000FF"/>
                </a:solidFill>
                <a:latin typeface="Calibri" charset="0"/>
              </a:rPr>
              <a:t>Hb</a:t>
            </a:r>
            <a:r>
              <a:rPr lang="en-US" b="1" dirty="0">
                <a:solidFill>
                  <a:srgbClr val="0000FF"/>
                </a:solidFill>
                <a:latin typeface="Calibri" charset="0"/>
              </a:rPr>
              <a:t> in the Blood Measured as g/dl </a:t>
            </a:r>
            <a:r>
              <a:rPr lang="en-US" dirty="0">
                <a:solidFill>
                  <a:srgbClr val="0000FF"/>
                </a:solidFill>
                <a:latin typeface="Calibri" charset="0"/>
              </a:rPr>
              <a:t>(grams per deciliter, or per 100 ml)</a:t>
            </a:r>
          </a:p>
          <a:p>
            <a:pPr marL="342900" indent="-342900" fontAlgn="base">
              <a:buFont typeface="Wingdings" charset="2"/>
              <a:buChar char="q"/>
            </a:pPr>
            <a:endParaRPr lang="en-US" b="1" dirty="0">
              <a:solidFill>
                <a:srgbClr val="000000"/>
              </a:solidFill>
              <a:latin typeface="Calibri" charset="0"/>
            </a:endParaRPr>
          </a:p>
          <a:p>
            <a:pPr marL="342900" indent="-342900" fontAlgn="base">
              <a:buFont typeface="Wingdings" charset="2"/>
              <a:buChar char="q"/>
            </a:pPr>
            <a:r>
              <a:rPr lang="en-US" b="1" dirty="0">
                <a:solidFill>
                  <a:srgbClr val="000000"/>
                </a:solidFill>
                <a:latin typeface="Calibri" charset="0"/>
              </a:rPr>
              <a:t>Main function: </a:t>
            </a:r>
            <a:endParaRPr lang="en-US" b="1" dirty="0">
              <a:solidFill>
                <a:srgbClr val="595959"/>
              </a:solidFill>
              <a:latin typeface="Calibri" charset="0"/>
            </a:endParaRPr>
          </a:p>
          <a:p>
            <a:pPr marL="800100" lvl="1" indent="-342900" fontAlgn="base">
              <a:buFont typeface="Wingdings" charset="2"/>
              <a:buChar char="q"/>
            </a:pPr>
            <a:r>
              <a:rPr lang="en-US" b="1" dirty="0">
                <a:solidFill>
                  <a:srgbClr val="FF0000"/>
                </a:solidFill>
                <a:latin typeface="Calibri" charset="0"/>
              </a:rPr>
              <a:t>Carriage of O2 </a:t>
            </a:r>
            <a:r>
              <a:rPr lang="en-US" dirty="0">
                <a:solidFill>
                  <a:srgbClr val="0000FF"/>
                </a:solidFill>
                <a:latin typeface="Calibri" charset="0"/>
              </a:rPr>
              <a:t>It carries ~ 98.5% of all O2</a:t>
            </a:r>
            <a:endParaRPr lang="en-US" dirty="0">
              <a:solidFill>
                <a:srgbClr val="000000"/>
              </a:solidFill>
              <a:latin typeface="Calibri" charset="0"/>
            </a:endParaRPr>
          </a:p>
          <a:p>
            <a:pPr lvl="1" fontAlgn="base"/>
            <a:r>
              <a:rPr lang="en-US" b="1" dirty="0">
                <a:solidFill>
                  <a:srgbClr val="000000"/>
                </a:solidFill>
                <a:latin typeface="Calibri" charset="0"/>
              </a:rPr>
              <a:t>HP reversibly bind O2 (</a:t>
            </a:r>
            <a:r>
              <a:rPr lang="en-US" b="1" u="sng" dirty="0" err="1">
                <a:solidFill>
                  <a:srgbClr val="000000"/>
                </a:solidFill>
                <a:latin typeface="Calibri" charset="0"/>
              </a:rPr>
              <a:t>oxyhemoglobin</a:t>
            </a:r>
            <a:r>
              <a:rPr lang="en-US" b="1" u="sng" dirty="0">
                <a:solidFill>
                  <a:srgbClr val="000000"/>
                </a:solidFill>
                <a:latin typeface="Calibri" charset="0"/>
              </a:rPr>
              <a:t>)</a:t>
            </a:r>
            <a:r>
              <a:rPr lang="en-US" b="1" dirty="0">
                <a:solidFill>
                  <a:srgbClr val="000000"/>
                </a:solidFill>
                <a:latin typeface="Calibri" charset="0"/>
              </a:rPr>
              <a:t> , </a:t>
            </a:r>
          </a:p>
          <a:p>
            <a:pPr lvl="1" fontAlgn="base"/>
            <a:r>
              <a:rPr lang="en-US" b="1" dirty="0">
                <a:solidFill>
                  <a:srgbClr val="000000"/>
                </a:solidFill>
                <a:latin typeface="Calibri" charset="0"/>
              </a:rPr>
              <a:t>affected by PH , temperature , h+</a:t>
            </a:r>
          </a:p>
          <a:p>
            <a:pPr marL="800100" lvl="1" indent="-342900" fontAlgn="base">
              <a:buFont typeface="Wingdings" charset="2"/>
              <a:buChar char="q"/>
            </a:pPr>
            <a:r>
              <a:rPr lang="en-US" b="1" dirty="0">
                <a:solidFill>
                  <a:srgbClr val="FF0000"/>
                </a:solidFill>
                <a:latin typeface="Calibri" charset="0"/>
              </a:rPr>
              <a:t>Carriage of CO2</a:t>
            </a:r>
          </a:p>
          <a:p>
            <a:pPr lvl="1" fontAlgn="base"/>
            <a:r>
              <a:rPr lang="en-US" b="1" dirty="0">
                <a:solidFill>
                  <a:srgbClr val="000000"/>
                </a:solidFill>
                <a:latin typeface="Calibri" charset="0"/>
              </a:rPr>
              <a:t>HP bind CO2 (</a:t>
            </a:r>
            <a:r>
              <a:rPr lang="en-US" b="1" dirty="0" err="1">
                <a:solidFill>
                  <a:srgbClr val="000000"/>
                </a:solidFill>
                <a:latin typeface="Calibri" charset="0"/>
              </a:rPr>
              <a:t>carboxyhemoglobin</a:t>
            </a:r>
            <a:r>
              <a:rPr lang="en-US" b="1" dirty="0">
                <a:solidFill>
                  <a:srgbClr val="000000"/>
                </a:solidFill>
                <a:latin typeface="Calibri" charset="0"/>
              </a:rPr>
              <a:t>)</a:t>
            </a:r>
          </a:p>
          <a:p>
            <a:pPr marL="800100" lvl="1" indent="-342900" fontAlgn="base">
              <a:buFont typeface="Wingdings" charset="2"/>
              <a:buChar char="q"/>
            </a:pPr>
            <a:r>
              <a:rPr lang="en-US" b="1" dirty="0">
                <a:solidFill>
                  <a:srgbClr val="FF0000"/>
                </a:solidFill>
                <a:latin typeface="Calibri" charset="0"/>
              </a:rPr>
              <a:t>Buffer</a:t>
            </a:r>
          </a:p>
          <a:p>
            <a:pPr marL="800100" lvl="1" indent="-342900" fontAlgn="base">
              <a:buFont typeface="Wingdings" charset="2"/>
              <a:buChar char="q"/>
            </a:pPr>
            <a:r>
              <a:rPr lang="en-US" b="1" dirty="0">
                <a:solidFill>
                  <a:srgbClr val="FF0000"/>
                </a:solidFill>
                <a:latin typeface="Calibri" charset="0"/>
              </a:rPr>
              <a:t>Main component of blood</a:t>
            </a:r>
          </a:p>
          <a:p>
            <a:pPr marL="342900" indent="-342900" fontAlgn="base">
              <a:buFont typeface="Wingdings" charset="2"/>
              <a:buChar char="q"/>
            </a:pPr>
            <a:endParaRPr lang="en-US" b="1" dirty="0">
              <a:solidFill>
                <a:srgbClr val="0000FF"/>
              </a:solidFill>
              <a:latin typeface="Calibri" charset="0"/>
            </a:endParaRPr>
          </a:p>
          <a:p>
            <a:pPr marL="342900" indent="-342900" fontAlgn="base">
              <a:buFont typeface="Wingdings" charset="2"/>
              <a:buChar char="q"/>
            </a:pPr>
            <a:endParaRPr lang="en-US" b="1" dirty="0">
              <a:solidFill>
                <a:srgbClr val="0000FF"/>
              </a:solidFill>
              <a:latin typeface="Calibri" charset="0"/>
            </a:endParaRPr>
          </a:p>
          <a:p>
            <a:pPr fontAlgn="base"/>
            <a:br>
              <a:rPr lang="en-US" dirty="0"/>
            </a:br>
            <a:endParaRPr lang="en-US" dirty="0"/>
          </a:p>
        </p:txBody>
      </p:sp>
      <p:sp>
        <p:nvSpPr>
          <p:cNvPr id="5" name="TextBox 4"/>
          <p:cNvSpPr txBox="1"/>
          <p:nvPr/>
        </p:nvSpPr>
        <p:spPr>
          <a:xfrm>
            <a:off x="-1968763" y="228575"/>
            <a:ext cx="8640960" cy="646331"/>
          </a:xfrm>
          <a:prstGeom prst="rect">
            <a:avLst/>
          </a:prstGeom>
          <a:noFill/>
        </p:spPr>
        <p:txBody>
          <a:bodyPr wrap="square" rtlCol="0">
            <a:spAutoFit/>
          </a:bodyPr>
          <a:lstStyle/>
          <a:p>
            <a:pPr algn="ctr"/>
            <a:r>
              <a:rPr lang="en-US" sz="3600" b="1" dirty="0">
                <a:latin typeface="Calibri" charset="0"/>
                <a:ea typeface="Calibri" charset="0"/>
                <a:cs typeface="Calibri" charset="0"/>
              </a:rPr>
              <a:t>Hemoglobin</a:t>
            </a:r>
          </a:p>
        </p:txBody>
      </p:sp>
      <p:cxnSp>
        <p:nvCxnSpPr>
          <p:cNvPr id="6" name="Straight Arrow Connector 5">
            <a:extLst>
              <a:ext uri="{FF2B5EF4-FFF2-40B4-BE49-F238E27FC236}">
                <a16:creationId xmlns:a16="http://schemas.microsoft.com/office/drawing/2014/main" id="{FDA6A8CA-F443-4F03-97F7-2B2E2F37DF90}"/>
              </a:ext>
            </a:extLst>
          </p:cNvPr>
          <p:cNvCxnSpPr/>
          <p:nvPr/>
        </p:nvCxnSpPr>
        <p:spPr>
          <a:xfrm>
            <a:off x="2176901" y="4083522"/>
            <a:ext cx="994316"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061F2873-5F33-4B38-92A1-EEF178EDFFD0}"/>
              </a:ext>
            </a:extLst>
          </p:cNvPr>
          <p:cNvSpPr txBox="1"/>
          <p:nvPr/>
        </p:nvSpPr>
        <p:spPr>
          <a:xfrm>
            <a:off x="3171217" y="3929633"/>
            <a:ext cx="2637992" cy="307777"/>
          </a:xfrm>
          <a:prstGeom prst="rect">
            <a:avLst/>
          </a:prstGeom>
          <a:noFill/>
        </p:spPr>
        <p:txBody>
          <a:bodyPr wrap="square" rtlCol="0">
            <a:spAutoFit/>
          </a:bodyPr>
          <a:lstStyle/>
          <a:p>
            <a:r>
              <a:rPr lang="en-US" sz="1400" b="1" u="sng" dirty="0">
                <a:solidFill>
                  <a:schemeClr val="accent2">
                    <a:lumMod val="75000"/>
                  </a:schemeClr>
                </a:solidFill>
              </a:rPr>
              <a:t>Because Protein</a:t>
            </a:r>
          </a:p>
        </p:txBody>
      </p:sp>
      <p:sp>
        <p:nvSpPr>
          <p:cNvPr id="10" name="Oval 9">
            <a:extLst>
              <a:ext uri="{FF2B5EF4-FFF2-40B4-BE49-F238E27FC236}">
                <a16:creationId xmlns:a16="http://schemas.microsoft.com/office/drawing/2014/main" id="{29A0EF56-2B6F-4AC6-90B0-09AA6791FAA8}"/>
              </a:ext>
            </a:extLst>
          </p:cNvPr>
          <p:cNvSpPr/>
          <p:nvPr/>
        </p:nvSpPr>
        <p:spPr>
          <a:xfrm>
            <a:off x="244016" y="4731418"/>
            <a:ext cx="2842134" cy="194119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lumMod val="50000"/>
                  </a:schemeClr>
                </a:solidFill>
              </a:rPr>
              <a:t>Carbon Monoxide CO</a:t>
            </a:r>
          </a:p>
          <a:p>
            <a:pPr algn="ctr"/>
            <a:r>
              <a:rPr lang="en-US" sz="1600" dirty="0">
                <a:solidFill>
                  <a:schemeClr val="bg1">
                    <a:lumMod val="50000"/>
                  </a:schemeClr>
                </a:solidFill>
              </a:rPr>
              <a:t>Attaches IRREVERSIBLY </a:t>
            </a:r>
          </a:p>
          <a:p>
            <a:pPr algn="ctr"/>
            <a:r>
              <a:rPr lang="ar-SA" sz="1600" dirty="0">
                <a:solidFill>
                  <a:schemeClr val="accent2">
                    <a:lumMod val="75000"/>
                  </a:schemeClr>
                </a:solidFill>
              </a:rPr>
              <a:t>(يمسك و ما بيسيبهوش)</a:t>
            </a:r>
            <a:endParaRPr lang="ar-SA" sz="1600" dirty="0">
              <a:solidFill>
                <a:schemeClr val="bg1">
                  <a:lumMod val="50000"/>
                </a:schemeClr>
              </a:solidFill>
            </a:endParaRPr>
          </a:p>
          <a:p>
            <a:pPr algn="ctr"/>
            <a:r>
              <a:rPr lang="ar-SA" sz="1600" dirty="0">
                <a:solidFill>
                  <a:schemeClr val="bg1">
                    <a:lumMod val="50000"/>
                  </a:schemeClr>
                </a:solidFill>
              </a:rPr>
              <a:t>يسبب اختناق ويشب نار</a:t>
            </a:r>
          </a:p>
          <a:p>
            <a:pPr algn="ctr"/>
            <a:r>
              <a:rPr lang="ar-SA" sz="1600" dirty="0">
                <a:solidFill>
                  <a:schemeClr val="bg1">
                    <a:lumMod val="50000"/>
                  </a:schemeClr>
                </a:solidFill>
              </a:rPr>
              <a:t>زي الدفاية وقت الشتاء</a:t>
            </a:r>
            <a:endParaRPr lang="en-US" sz="1600" dirty="0">
              <a:solidFill>
                <a:schemeClr val="bg1">
                  <a:lumMod val="50000"/>
                </a:schemeClr>
              </a:solidFill>
            </a:endParaRPr>
          </a:p>
        </p:txBody>
      </p:sp>
      <p:sp>
        <p:nvSpPr>
          <p:cNvPr id="8" name="TextBox 7"/>
          <p:cNvSpPr txBox="1"/>
          <p:nvPr/>
        </p:nvSpPr>
        <p:spPr>
          <a:xfrm>
            <a:off x="6642843" y="917552"/>
            <a:ext cx="5368377" cy="3776418"/>
          </a:xfrm>
          <a:prstGeom prst="rect">
            <a:avLst/>
          </a:prstGeom>
          <a:noFill/>
        </p:spPr>
        <p:txBody>
          <a:bodyPr wrap="square" rtlCol="0">
            <a:spAutoFit/>
          </a:bodyPr>
          <a:lstStyle/>
          <a:p>
            <a:pPr marL="342900" indent="-342900">
              <a:lnSpc>
                <a:spcPct val="125000"/>
              </a:lnSpc>
              <a:spcBef>
                <a:spcPct val="20000"/>
              </a:spcBef>
              <a:buFont typeface="Wingdings" pitchFamily="2" charset="2"/>
              <a:buChar char="q"/>
            </a:pPr>
            <a:r>
              <a:rPr lang="en-GB" altLang="en-GB" b="1" dirty="0" err="1">
                <a:solidFill>
                  <a:srgbClr val="1E00D6"/>
                </a:solidFill>
                <a:latin typeface="Calibri" pitchFamily="34" charset="0"/>
                <a:cs typeface="Calibri" pitchFamily="34" charset="0"/>
              </a:rPr>
              <a:t>Hemoglobin</a:t>
            </a:r>
            <a:r>
              <a:rPr lang="en-GB" altLang="en-GB" dirty="0">
                <a:solidFill>
                  <a:srgbClr val="1E00D6"/>
                </a:solidFill>
                <a:latin typeface="Calibri" pitchFamily="34" charset="0"/>
                <a:cs typeface="Calibri" pitchFamily="34" charset="0"/>
              </a:rPr>
              <a:t> synthesis occurs in the </a:t>
            </a:r>
            <a:r>
              <a:rPr lang="en-GB" altLang="en-GB" u="sng" dirty="0">
                <a:solidFill>
                  <a:srgbClr val="1E00D6"/>
                </a:solidFill>
                <a:latin typeface="Calibri" pitchFamily="34" charset="0"/>
                <a:cs typeface="Calibri" pitchFamily="34" charset="0"/>
              </a:rPr>
              <a:t>mitochondria</a:t>
            </a:r>
            <a:r>
              <a:rPr lang="en-GB" altLang="en-GB" dirty="0">
                <a:solidFill>
                  <a:srgbClr val="1E00D6"/>
                </a:solidFill>
                <a:latin typeface="Calibri" pitchFamily="34" charset="0"/>
                <a:cs typeface="Calibri" pitchFamily="34" charset="0"/>
              </a:rPr>
              <a:t> of the developing RBC in </a:t>
            </a:r>
            <a:r>
              <a:rPr lang="en-GB" altLang="en-GB" u="sng" dirty="0">
                <a:solidFill>
                  <a:srgbClr val="1E00D6"/>
                </a:solidFill>
                <a:latin typeface="Calibri" pitchFamily="34" charset="0"/>
                <a:cs typeface="Calibri" pitchFamily="34" charset="0"/>
              </a:rPr>
              <a:t>bone marrow</a:t>
            </a:r>
          </a:p>
          <a:p>
            <a:pPr marL="342900" indent="-342900">
              <a:lnSpc>
                <a:spcPct val="125000"/>
              </a:lnSpc>
              <a:spcBef>
                <a:spcPct val="20000"/>
              </a:spcBef>
              <a:buFont typeface="Wingdings" pitchFamily="2" charset="2"/>
              <a:buChar char="q"/>
            </a:pPr>
            <a:r>
              <a:rPr lang="en-GB" altLang="en-GB" b="1" u="sng" dirty="0">
                <a:solidFill>
                  <a:srgbClr val="1E00D6"/>
                </a:solidFill>
                <a:latin typeface="Calibri" pitchFamily="34" charset="0"/>
                <a:cs typeface="Calibri" pitchFamily="34" charset="0"/>
              </a:rPr>
              <a:t>Transferrin</a:t>
            </a:r>
            <a:r>
              <a:rPr lang="en-GB" altLang="en-GB" dirty="0">
                <a:solidFill>
                  <a:srgbClr val="1E00D6"/>
                </a:solidFill>
                <a:latin typeface="Calibri" pitchFamily="34" charset="0"/>
                <a:cs typeface="Calibri" pitchFamily="34" charset="0"/>
              </a:rPr>
              <a:t> attaches to surface receptor</a:t>
            </a:r>
          </a:p>
          <a:p>
            <a:pPr marL="342900" indent="-342900">
              <a:lnSpc>
                <a:spcPct val="125000"/>
              </a:lnSpc>
              <a:spcBef>
                <a:spcPct val="20000"/>
              </a:spcBef>
              <a:buFont typeface="Wingdings" pitchFamily="2" charset="2"/>
              <a:buChar char="q"/>
            </a:pPr>
            <a:r>
              <a:rPr lang="en-GB" altLang="en-GB" b="1" u="sng" dirty="0">
                <a:latin typeface="Calibri" pitchFamily="34" charset="0"/>
                <a:cs typeface="Calibri" pitchFamily="34" charset="0"/>
              </a:rPr>
              <a:t>Iron</a:t>
            </a:r>
            <a:r>
              <a:rPr lang="en-US" dirty="0"/>
              <a:t>(F</a:t>
            </a:r>
            <a:r>
              <a:rPr lang="en-US" baseline="30000" dirty="0"/>
              <a:t>2+</a:t>
            </a:r>
            <a:r>
              <a:rPr lang="en-US" dirty="0"/>
              <a:t>) </a:t>
            </a:r>
            <a:r>
              <a:rPr lang="en-GB" altLang="en-GB" dirty="0">
                <a:latin typeface="Calibri" pitchFamily="34" charset="0"/>
                <a:cs typeface="Calibri" pitchFamily="34" charset="0"/>
              </a:rPr>
              <a:t>is released and transported to mitochondria where it combines with </a:t>
            </a:r>
            <a:r>
              <a:rPr lang="en-GB" altLang="en-GB" b="1" u="sng" dirty="0" err="1">
                <a:latin typeface="Calibri" pitchFamily="34" charset="0"/>
                <a:cs typeface="Calibri" pitchFamily="34" charset="0"/>
              </a:rPr>
              <a:t>protoporphyrin</a:t>
            </a:r>
            <a:r>
              <a:rPr lang="en-GB" altLang="en-GB" b="1" u="sng" dirty="0">
                <a:latin typeface="Calibri" pitchFamily="34" charset="0"/>
                <a:cs typeface="Calibri" pitchFamily="34" charset="0"/>
              </a:rPr>
              <a:t> ring</a:t>
            </a:r>
            <a:r>
              <a:rPr lang="en-GB" altLang="en-GB" dirty="0">
                <a:latin typeface="Calibri" pitchFamily="34" charset="0"/>
                <a:cs typeface="Calibri" pitchFamily="34" charset="0"/>
              </a:rPr>
              <a:t> to form </a:t>
            </a:r>
            <a:r>
              <a:rPr lang="en-GB" altLang="en-GB" b="1" dirty="0" err="1">
                <a:solidFill>
                  <a:srgbClr val="FF0000"/>
                </a:solidFill>
                <a:latin typeface="Calibri" pitchFamily="34" charset="0"/>
                <a:cs typeface="Calibri" pitchFamily="34" charset="0"/>
              </a:rPr>
              <a:t>heme</a:t>
            </a:r>
            <a:endParaRPr lang="en-GB" altLang="en-GB" b="1" dirty="0">
              <a:solidFill>
                <a:srgbClr val="FF0000"/>
              </a:solidFill>
              <a:latin typeface="Calibri" pitchFamily="34" charset="0"/>
              <a:cs typeface="Calibri" pitchFamily="34" charset="0"/>
            </a:endParaRPr>
          </a:p>
          <a:p>
            <a:pPr marL="342900" indent="-342900">
              <a:lnSpc>
                <a:spcPct val="125000"/>
              </a:lnSpc>
              <a:spcBef>
                <a:spcPct val="20000"/>
              </a:spcBef>
              <a:buFont typeface="Wingdings" pitchFamily="2" charset="2"/>
              <a:buChar char="q"/>
            </a:pPr>
            <a:r>
              <a:rPr lang="en-GB" altLang="en-GB" b="1" u="sng" dirty="0" err="1">
                <a:solidFill>
                  <a:srgbClr val="1E00D6"/>
                </a:solidFill>
                <a:latin typeface="Calibri" pitchFamily="34" charset="0"/>
                <a:cs typeface="Calibri" pitchFamily="34" charset="0"/>
              </a:rPr>
              <a:t>Heme</a:t>
            </a:r>
            <a:r>
              <a:rPr lang="en-GB" altLang="en-GB" dirty="0">
                <a:solidFill>
                  <a:srgbClr val="1E00D6"/>
                </a:solidFill>
                <a:latin typeface="Calibri" pitchFamily="34" charset="0"/>
                <a:cs typeface="Calibri" pitchFamily="34" charset="0"/>
              </a:rPr>
              <a:t> combines with </a:t>
            </a:r>
            <a:r>
              <a:rPr lang="el-GR" altLang="en-GB" b="1" u="sng" dirty="0">
                <a:solidFill>
                  <a:srgbClr val="1E00D6"/>
                </a:solidFill>
                <a:latin typeface="Calibri" pitchFamily="34" charset="0"/>
                <a:cs typeface="Calibri" pitchFamily="34" charset="0"/>
              </a:rPr>
              <a:t>α</a:t>
            </a:r>
            <a:r>
              <a:rPr lang="en-GB" altLang="en-GB" b="1" u="sng" dirty="0">
                <a:solidFill>
                  <a:srgbClr val="1E00D6"/>
                </a:solidFill>
                <a:latin typeface="Calibri" pitchFamily="34" charset="0"/>
                <a:cs typeface="Calibri" pitchFamily="34" charset="0"/>
              </a:rPr>
              <a:t> and </a:t>
            </a:r>
            <a:r>
              <a:rPr lang="el-GR" altLang="en-GB" b="1" u="sng" dirty="0">
                <a:solidFill>
                  <a:srgbClr val="1E00D6"/>
                </a:solidFill>
                <a:latin typeface="Calibri" pitchFamily="34" charset="0"/>
                <a:cs typeface="Calibri" pitchFamily="34" charset="0"/>
              </a:rPr>
              <a:t>β</a:t>
            </a:r>
            <a:r>
              <a:rPr lang="en-GB" altLang="en-GB" b="1" u="sng" dirty="0">
                <a:solidFill>
                  <a:srgbClr val="1E00D6"/>
                </a:solidFill>
                <a:latin typeface="Calibri" pitchFamily="34" charset="0"/>
                <a:cs typeface="Calibri" pitchFamily="34" charset="0"/>
              </a:rPr>
              <a:t> protein chains</a:t>
            </a:r>
            <a:r>
              <a:rPr lang="en-GB" altLang="en-GB" b="1" dirty="0">
                <a:solidFill>
                  <a:srgbClr val="1E00D6"/>
                </a:solidFill>
                <a:latin typeface="Calibri" pitchFamily="34" charset="0"/>
                <a:cs typeface="Calibri" pitchFamily="34" charset="0"/>
              </a:rPr>
              <a:t> </a:t>
            </a:r>
            <a:r>
              <a:rPr lang="en-GB" altLang="en-GB" dirty="0">
                <a:solidFill>
                  <a:srgbClr val="1E00D6"/>
                </a:solidFill>
                <a:latin typeface="Calibri" pitchFamily="34" charset="0"/>
                <a:cs typeface="Calibri" pitchFamily="34" charset="0"/>
              </a:rPr>
              <a:t>formed on the ribosomes to make </a:t>
            </a:r>
            <a:r>
              <a:rPr lang="en-GB" altLang="en-GB" b="1" dirty="0">
                <a:solidFill>
                  <a:srgbClr val="FF0000"/>
                </a:solidFill>
                <a:latin typeface="Calibri" pitchFamily="34" charset="0"/>
                <a:cs typeface="Calibri" pitchFamily="34" charset="0"/>
              </a:rPr>
              <a:t>haemoglobin</a:t>
            </a:r>
          </a:p>
          <a:p>
            <a:pPr marL="342900" indent="-342900">
              <a:lnSpc>
                <a:spcPct val="125000"/>
              </a:lnSpc>
              <a:spcBef>
                <a:spcPct val="20000"/>
              </a:spcBef>
              <a:buFont typeface="Wingdings" pitchFamily="2" charset="2"/>
              <a:buChar char="q"/>
            </a:pPr>
            <a:r>
              <a:rPr lang="en-GB" altLang="en-GB" b="1" dirty="0" err="1">
                <a:solidFill>
                  <a:srgbClr val="FF0000"/>
                </a:solidFill>
                <a:latin typeface="Calibri" pitchFamily="34" charset="0"/>
                <a:cs typeface="Calibri" pitchFamily="34" charset="0"/>
              </a:rPr>
              <a:t>Hemoglobin</a:t>
            </a:r>
            <a:r>
              <a:rPr lang="en-GB" altLang="en-GB" dirty="0">
                <a:solidFill>
                  <a:srgbClr val="FF0000"/>
                </a:solidFill>
                <a:latin typeface="Calibri" pitchFamily="34" charset="0"/>
                <a:cs typeface="Calibri" pitchFamily="34" charset="0"/>
              </a:rPr>
              <a:t> </a:t>
            </a:r>
            <a:r>
              <a:rPr lang="en-US" dirty="0">
                <a:latin typeface="Calibri" pitchFamily="34" charset="0"/>
                <a:cs typeface="Calibri" pitchFamily="34" charset="0"/>
              </a:rPr>
              <a:t>molecules consist of </a:t>
            </a:r>
            <a:r>
              <a:rPr lang="en-US" u="sng" dirty="0">
                <a:latin typeface="Calibri" pitchFamily="34" charset="0"/>
                <a:cs typeface="Calibri" pitchFamily="34" charset="0"/>
              </a:rPr>
              <a:t>4 chains</a:t>
            </a:r>
            <a:r>
              <a:rPr lang="en-US" dirty="0">
                <a:latin typeface="Calibri" pitchFamily="34" charset="0"/>
                <a:cs typeface="Calibri" pitchFamily="34" charset="0"/>
              </a:rPr>
              <a:t> each formed of (</a:t>
            </a:r>
            <a:r>
              <a:rPr lang="en-US" dirty="0" err="1">
                <a:latin typeface="Calibri" pitchFamily="34" charset="0"/>
                <a:cs typeface="Calibri" pitchFamily="34" charset="0"/>
              </a:rPr>
              <a:t>Heme</a:t>
            </a:r>
            <a:r>
              <a:rPr lang="en-US" dirty="0">
                <a:latin typeface="Calibri" pitchFamily="34" charset="0"/>
                <a:cs typeface="Calibri" pitchFamily="34" charset="0"/>
              </a:rPr>
              <a:t>) and polypeptide chain (Globin).</a:t>
            </a:r>
            <a:endParaRPr lang="en-GB" altLang="en-GB" dirty="0">
              <a:latin typeface="Calibri" pitchFamily="34" charset="0"/>
              <a:cs typeface="Calibri" pitchFamily="34" charset="0"/>
            </a:endParaRPr>
          </a:p>
        </p:txBody>
      </p:sp>
      <p:sp>
        <p:nvSpPr>
          <p:cNvPr id="9" name="Rectangle 2"/>
          <p:cNvSpPr>
            <a:spLocks noChangeArrowheads="1"/>
          </p:cNvSpPr>
          <p:nvPr/>
        </p:nvSpPr>
        <p:spPr bwMode="auto">
          <a:xfrm>
            <a:off x="6672197" y="243732"/>
            <a:ext cx="5029200" cy="533400"/>
          </a:xfrm>
          <a:prstGeom prst="rect">
            <a:avLst/>
          </a:prstGeom>
          <a:noFill/>
          <a:ln w="9525">
            <a:noFill/>
            <a:miter lim="800000"/>
            <a:headEnd/>
            <a:tailEnd/>
          </a:ln>
          <a:effectLst/>
        </p:spPr>
        <p:txBody>
          <a:bodyPr anchor="ctr"/>
          <a:lstStyle/>
          <a:p>
            <a:pPr algn="ctr">
              <a:defRPr/>
            </a:pPr>
            <a:r>
              <a:rPr lang="en-US" sz="3400" b="1" dirty="0">
                <a:effectLst>
                  <a:outerShdw blurRad="38100" dist="38100" dir="2700000" algn="tl">
                    <a:srgbClr val="C0C0C0"/>
                  </a:outerShdw>
                </a:effectLst>
                <a:latin typeface="Calibri" pitchFamily="34" charset="0"/>
                <a:cs typeface="Calibri" pitchFamily="34" charset="0"/>
              </a:rPr>
              <a:t>Hemoglobin (</a:t>
            </a:r>
            <a:r>
              <a:rPr lang="en-US" sz="3400" b="1" dirty="0" err="1">
                <a:effectLst>
                  <a:outerShdw blurRad="38100" dist="38100" dir="2700000" algn="tl">
                    <a:srgbClr val="C0C0C0"/>
                  </a:outerShdw>
                </a:effectLst>
                <a:latin typeface="Calibri" pitchFamily="34" charset="0"/>
                <a:cs typeface="Calibri" pitchFamily="34" charset="0"/>
              </a:rPr>
              <a:t>Hb</a:t>
            </a:r>
            <a:r>
              <a:rPr lang="en-US" sz="3400" b="1" dirty="0">
                <a:effectLst>
                  <a:outerShdw blurRad="38100" dist="38100" dir="2700000" algn="tl">
                    <a:srgbClr val="C0C0C0"/>
                  </a:outerShdw>
                </a:effectLst>
                <a:latin typeface="Calibri" pitchFamily="34" charset="0"/>
                <a:cs typeface="Calibri" pitchFamily="34" charset="0"/>
              </a:rPr>
              <a:t>) Synthesis</a:t>
            </a:r>
          </a:p>
        </p:txBody>
      </p:sp>
      <p:sp>
        <p:nvSpPr>
          <p:cNvPr id="11" name="object 7"/>
          <p:cNvSpPr/>
          <p:nvPr/>
        </p:nvSpPr>
        <p:spPr>
          <a:xfrm>
            <a:off x="9822482" y="4731418"/>
            <a:ext cx="2188738" cy="1941190"/>
          </a:xfrm>
          <a:prstGeom prst="rect">
            <a:avLst/>
          </a:prstGeom>
          <a:blipFill>
            <a:blip r:embed="rId2" cstate="print"/>
            <a:stretch>
              <a:fillRect/>
            </a:stretch>
          </a:blipFill>
        </p:spPr>
        <p:txBody>
          <a:bodyPr wrap="square" lIns="0" tIns="0" rIns="0" bIns="0" rtlCol="0"/>
          <a:lstStyle/>
          <a:p>
            <a:endParaRPr/>
          </a:p>
        </p:txBody>
      </p:sp>
      <p:pic>
        <p:nvPicPr>
          <p:cNvPr id="12" name="Picture 7" descr="17-04_Hemoglobi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628" y="4693970"/>
            <a:ext cx="3231737" cy="210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haemoglobin synthe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5165" y="4731418"/>
            <a:ext cx="2743242" cy="210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6060332" y="531341"/>
            <a:ext cx="0" cy="404065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9931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4645"/>
            <a:ext cx="10972800" cy="1143000"/>
          </a:xfrm>
        </p:spPr>
        <p:txBody>
          <a:bodyPr>
            <a:normAutofit/>
          </a:bodyPr>
          <a:lstStyle/>
          <a:p>
            <a:pPr algn="ctr">
              <a:defRPr/>
            </a:pPr>
            <a:r>
              <a:rPr lang="en-US" sz="4000" dirty="0">
                <a:solidFill>
                  <a:srgbClr val="FF0000"/>
                </a:solidFill>
                <a:effectLst>
                  <a:outerShdw blurRad="38100" dist="38100" dir="2700000" algn="tl">
                    <a:srgbClr val="C0C0C0"/>
                  </a:outerShdw>
                </a:effectLst>
                <a:latin typeface="Calibri" panose="020F0502020204030204" pitchFamily="34" charset="0"/>
                <a:cs typeface="Arial" charset="0"/>
              </a:rPr>
              <a:t>Types of Hemoglobin (</a:t>
            </a:r>
            <a:r>
              <a:rPr lang="en-US" sz="4000" dirty="0" err="1">
                <a:solidFill>
                  <a:srgbClr val="FF0000"/>
                </a:solidFill>
                <a:effectLst>
                  <a:outerShdw blurRad="38100" dist="38100" dir="2700000" algn="tl">
                    <a:srgbClr val="C0C0C0"/>
                  </a:outerShdw>
                </a:effectLst>
                <a:latin typeface="Calibri" panose="020F0502020204030204" pitchFamily="34" charset="0"/>
                <a:cs typeface="Arial" charset="0"/>
              </a:rPr>
              <a:t>Hb</a:t>
            </a:r>
            <a:r>
              <a:rPr lang="en-US" sz="4000" dirty="0">
                <a:solidFill>
                  <a:srgbClr val="FF0000"/>
                </a:solidFill>
                <a:effectLst>
                  <a:outerShdw blurRad="38100" dist="38100" dir="2700000" algn="tl">
                    <a:srgbClr val="C0C0C0"/>
                  </a:outerShdw>
                </a:effectLst>
                <a:latin typeface="Calibri" panose="020F0502020204030204" pitchFamily="34" charset="0"/>
                <a:cs typeface="Arial" charset="0"/>
              </a:rPr>
              <a:t>)</a:t>
            </a:r>
          </a:p>
        </p:txBody>
      </p:sp>
      <p:cxnSp>
        <p:nvCxnSpPr>
          <p:cNvPr id="5" name="Straight Arrow Connector 4"/>
          <p:cNvCxnSpPr/>
          <p:nvPr/>
        </p:nvCxnSpPr>
        <p:spPr>
          <a:xfrm>
            <a:off x="6116429" y="1233930"/>
            <a:ext cx="2133600" cy="420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949002" y="1236921"/>
            <a:ext cx="2137007" cy="491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116429" y="1233930"/>
            <a:ext cx="0" cy="962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783314" y="1769936"/>
                <a:ext cx="2966865" cy="1785104"/>
              </a:xfrm>
              <a:prstGeom prst="rect">
                <a:avLst/>
              </a:prstGeom>
              <a:noFill/>
            </p:spPr>
            <p:txBody>
              <a:bodyPr wrap="square" rtlCol="0">
                <a:spAutoFit/>
              </a:bodyPr>
              <a:lstStyle/>
              <a:p>
                <a:pPr algn="ctr"/>
                <a:r>
                  <a:rPr lang="en-US" sz="2200" dirty="0">
                    <a:solidFill>
                      <a:schemeClr val="tx1"/>
                    </a:solidFill>
                  </a:rPr>
                  <a:t>HB A :</a:t>
                </a:r>
              </a:p>
              <a:p>
                <a:pPr algn="ctr"/>
                <a:r>
                  <a:rPr lang="en-US" sz="2200" dirty="0">
                    <a:solidFill>
                      <a:schemeClr val="tx1"/>
                    </a:solidFill>
                  </a:rPr>
                  <a:t>(Adult HP)</a:t>
                </a:r>
              </a:p>
              <a:p>
                <a:pPr algn="ctr"/>
                <a:r>
                  <a:rPr lang="en-US" sz="2200" dirty="0">
                    <a:solidFill>
                      <a:schemeClr val="tx1"/>
                    </a:solidFill>
                  </a:rPr>
                  <a:t>2</a:t>
                </a:r>
                <a14:m>
                  <m:oMath xmlns:m="http://schemas.openxmlformats.org/officeDocument/2006/math">
                    <m:r>
                      <a:rPr lang="en-US" sz="2200" i="1" smtClean="0">
                        <a:solidFill>
                          <a:schemeClr val="tx1"/>
                        </a:solidFill>
                        <a:latin typeface="Cambria Math" charset="0"/>
                        <a:ea typeface="Cambria Math" charset="0"/>
                        <a:cs typeface="Cambria Math" charset="0"/>
                      </a:rPr>
                      <m:t>𝛼</m:t>
                    </m:r>
                  </m:oMath>
                </a14:m>
                <a:r>
                  <a:rPr lang="en-US" sz="2200" dirty="0">
                    <a:solidFill>
                      <a:schemeClr val="tx1"/>
                    </a:solidFill>
                  </a:rPr>
                  <a:t> and 2</a:t>
                </a:r>
                <a14:m>
                  <m:oMath xmlns:m="http://schemas.openxmlformats.org/officeDocument/2006/math">
                    <m:r>
                      <a:rPr lang="en-US" sz="2200" i="1" smtClean="0">
                        <a:solidFill>
                          <a:schemeClr val="tx1"/>
                        </a:solidFill>
                        <a:latin typeface="Cambria Math" charset="0"/>
                        <a:ea typeface="Cambria Math" charset="0"/>
                        <a:cs typeface="Cambria Math" charset="0"/>
                      </a:rPr>
                      <m:t>𝛽</m:t>
                    </m:r>
                  </m:oMath>
                </a14:m>
                <a:r>
                  <a:rPr lang="en-US" sz="2200" dirty="0">
                    <a:solidFill>
                      <a:schemeClr val="tx1"/>
                    </a:solidFill>
                  </a:rPr>
                  <a:t> chains</a:t>
                </a:r>
              </a:p>
              <a:p>
                <a:pPr algn="ctr"/>
                <a:r>
                  <a:rPr lang="en-US" sz="2200" dirty="0">
                    <a:solidFill>
                      <a:schemeClr val="tx1"/>
                    </a:solidFill>
                  </a:rPr>
                  <a:t>98% </a:t>
                </a:r>
              </a:p>
              <a:p>
                <a:pPr algn="ctr"/>
                <a:endParaRPr lang="en-US" sz="22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83314" y="1769936"/>
                <a:ext cx="2966865" cy="1785104"/>
              </a:xfrm>
              <a:prstGeom prst="rect">
                <a:avLst/>
              </a:prstGeom>
              <a:blipFill rotWithShape="0">
                <a:blip r:embed="rId2"/>
                <a:stretch>
                  <a:fillRect t="-2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486550" y="2290954"/>
                <a:ext cx="3259757" cy="1785104"/>
              </a:xfrm>
              <a:prstGeom prst="rect">
                <a:avLst/>
              </a:prstGeom>
              <a:noFill/>
            </p:spPr>
            <p:txBody>
              <a:bodyPr wrap="square" rtlCol="0">
                <a:spAutoFit/>
              </a:bodyPr>
              <a:lstStyle/>
              <a:p>
                <a:pPr algn="ctr"/>
                <a:r>
                  <a:rPr lang="en-US" sz="2200" dirty="0">
                    <a:solidFill>
                      <a:schemeClr val="tx1"/>
                    </a:solidFill>
                  </a:rPr>
                  <a:t>HB A2 :</a:t>
                </a:r>
              </a:p>
              <a:p>
                <a:pPr algn="ctr"/>
                <a:r>
                  <a:rPr lang="en-US" sz="2200" dirty="0">
                    <a:solidFill>
                      <a:schemeClr val="tx1"/>
                    </a:solidFill>
                    <a:latin typeface="Calibri" pitchFamily="34" charset="0"/>
                    <a:cs typeface="Calibri" pitchFamily="34" charset="0"/>
                  </a:rPr>
                  <a:t>(Minor Adult Form)</a:t>
                </a:r>
                <a:endParaRPr lang="en-US" sz="2200" dirty="0">
                  <a:solidFill>
                    <a:schemeClr val="tx1"/>
                  </a:solidFill>
                </a:endParaRPr>
              </a:p>
              <a:p>
                <a:pPr algn="ctr"/>
                <a:r>
                  <a:rPr lang="en-US" sz="2200" dirty="0">
                    <a:solidFill>
                      <a:schemeClr val="tx1"/>
                    </a:solidFill>
                  </a:rPr>
                  <a:t>2</a:t>
                </a:r>
                <a14:m>
                  <m:oMath xmlns:m="http://schemas.openxmlformats.org/officeDocument/2006/math">
                    <m:r>
                      <a:rPr lang="en-US" sz="2200" b="0" i="1" smtClean="0">
                        <a:solidFill>
                          <a:schemeClr val="tx1"/>
                        </a:solidFill>
                        <a:latin typeface="Cambria Math" charset="0"/>
                        <a:ea typeface="Cambria Math" charset="0"/>
                        <a:cs typeface="Cambria Math" charset="0"/>
                      </a:rPr>
                      <m:t>𝛼</m:t>
                    </m:r>
                  </m:oMath>
                </a14:m>
                <a:r>
                  <a:rPr lang="en-US" sz="2200" dirty="0">
                    <a:solidFill>
                      <a:schemeClr val="tx1"/>
                    </a:solidFill>
                  </a:rPr>
                  <a:t> and 2 </a:t>
                </a:r>
                <a14:m>
                  <m:oMath xmlns:m="http://schemas.openxmlformats.org/officeDocument/2006/math">
                    <m:r>
                      <a:rPr lang="en-GB" sz="2200" b="0" i="1" smtClean="0">
                        <a:solidFill>
                          <a:schemeClr val="tx1"/>
                        </a:solidFill>
                        <a:latin typeface="Cambria Math" charset="0"/>
                      </a:rPr>
                      <m:t>𝑑𝑒𝑙𝑡𝑎</m:t>
                    </m:r>
                  </m:oMath>
                </a14:m>
                <a:r>
                  <a:rPr lang="en-GB" sz="2200" dirty="0">
                    <a:solidFill>
                      <a:schemeClr val="tx1"/>
                    </a:solidFill>
                  </a:rPr>
                  <a:t> (</a:t>
                </a:r>
                <a:r>
                  <a:rPr lang="el-GR" altLang="en-US" sz="2200" kern="0" dirty="0">
                    <a:solidFill>
                      <a:schemeClr val="tx1"/>
                    </a:solidFill>
                    <a:latin typeface="Calibri" panose="020F0502020204030204" pitchFamily="34" charset="0"/>
                  </a:rPr>
                  <a:t>α</a:t>
                </a:r>
                <a:r>
                  <a:rPr lang="en-US" altLang="en-US" sz="2200" kern="0" baseline="-25000" dirty="0">
                    <a:solidFill>
                      <a:schemeClr val="tx1"/>
                    </a:solidFill>
                    <a:latin typeface="Calibri" panose="020F0502020204030204" pitchFamily="34" charset="0"/>
                  </a:rPr>
                  <a:t>2</a:t>
                </a:r>
                <a:r>
                  <a:rPr lang="el-GR" altLang="en-US" sz="2200" kern="0" dirty="0">
                    <a:solidFill>
                      <a:schemeClr val="tx1"/>
                    </a:solidFill>
                    <a:latin typeface="Calibri" panose="020F0502020204030204" pitchFamily="34" charset="0"/>
                  </a:rPr>
                  <a:t>δ</a:t>
                </a:r>
                <a:r>
                  <a:rPr lang="en-US" altLang="en-US" sz="2200" kern="0" baseline="-25000" dirty="0">
                    <a:solidFill>
                      <a:schemeClr val="tx1"/>
                    </a:solidFill>
                    <a:latin typeface="Calibri" panose="020F0502020204030204" pitchFamily="34" charset="0"/>
                  </a:rPr>
                  <a:t>2</a:t>
                </a:r>
                <a:r>
                  <a:rPr lang="en-US" sz="2200" dirty="0">
                    <a:solidFill>
                      <a:schemeClr val="tx1"/>
                    </a:solidFill>
                    <a:latin typeface="Calibri" pitchFamily="34" charset="0"/>
                    <a:cs typeface="Calibri" pitchFamily="34" charset="0"/>
                  </a:rPr>
                  <a:t>)</a:t>
                </a:r>
                <a:endParaRPr lang="en-GB" sz="2200" dirty="0">
                  <a:solidFill>
                    <a:schemeClr val="tx1"/>
                  </a:solidFill>
                </a:endParaRPr>
              </a:p>
              <a:p>
                <a:pPr algn="ctr"/>
                <a:r>
                  <a:rPr lang="en-GB" sz="2200" dirty="0">
                    <a:solidFill>
                      <a:schemeClr val="tx1"/>
                    </a:solidFill>
                  </a:rPr>
                  <a:t>chains </a:t>
                </a:r>
              </a:p>
              <a:p>
                <a:pPr algn="ctr"/>
                <a:r>
                  <a:rPr lang="en-GB" sz="2200" dirty="0">
                    <a:solidFill>
                      <a:schemeClr val="tx1"/>
                    </a:solidFill>
                  </a:rPr>
                  <a:t>2%-2.5%</a:t>
                </a:r>
              </a:p>
            </p:txBody>
          </p:sp>
        </mc:Choice>
        <mc:Fallback xmlns="">
          <p:sp>
            <p:nvSpPr>
              <p:cNvPr id="14" name="TextBox 13"/>
              <p:cNvSpPr txBox="1">
                <a:spLocks noRot="1" noChangeAspect="1" noMove="1" noResize="1" noEditPoints="1" noAdjustHandles="1" noChangeArrowheads="1" noChangeShapeType="1" noTextEdit="1"/>
              </p:cNvSpPr>
              <p:nvPr/>
            </p:nvSpPr>
            <p:spPr>
              <a:xfrm>
                <a:off x="4486550" y="2290954"/>
                <a:ext cx="3259757" cy="1785104"/>
              </a:xfrm>
              <a:prstGeom prst="rect">
                <a:avLst/>
              </a:prstGeom>
              <a:blipFill rotWithShape="0">
                <a:blip r:embed="rId3"/>
                <a:stretch>
                  <a:fillRect t="-2389" b="-58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36905" y="1638218"/>
                <a:ext cx="2998033" cy="2185214"/>
              </a:xfrm>
              <a:prstGeom prst="rect">
                <a:avLst/>
              </a:prstGeom>
              <a:noFill/>
            </p:spPr>
            <p:txBody>
              <a:bodyPr wrap="square" rtlCol="0">
                <a:spAutoFit/>
              </a:bodyPr>
              <a:lstStyle/>
              <a:p>
                <a:pPr algn="ctr"/>
                <a:r>
                  <a:rPr lang="en-US" sz="2200" dirty="0">
                    <a:solidFill>
                      <a:schemeClr val="tx1"/>
                    </a:solidFill>
                  </a:rPr>
                  <a:t>HB F :</a:t>
                </a:r>
              </a:p>
              <a:p>
                <a:pPr algn="ctr"/>
                <a:r>
                  <a:rPr lang="en-US" sz="2200" dirty="0">
                    <a:solidFill>
                      <a:schemeClr val="tx1"/>
                    </a:solidFill>
                    <a:latin typeface="Calibri" pitchFamily="34" charset="0"/>
                    <a:cs typeface="Calibri" pitchFamily="34" charset="0"/>
                  </a:rPr>
                  <a:t>(Fetal Hemoglobin)</a:t>
                </a:r>
                <a:r>
                  <a:rPr lang="en-US" sz="2400" dirty="0">
                    <a:solidFill>
                      <a:schemeClr val="accent1">
                        <a:lumMod val="75000"/>
                      </a:schemeClr>
                    </a:solidFill>
                  </a:rPr>
                  <a:t> </a:t>
                </a:r>
                <a:r>
                  <a:rPr lang="en-US" sz="2200" dirty="0">
                    <a:latin typeface="Calibri" pitchFamily="34" charset="0"/>
                    <a:cs typeface="Calibri" pitchFamily="34" charset="0"/>
                  </a:rPr>
                  <a:t>intrauterine life</a:t>
                </a:r>
              </a:p>
              <a:p>
                <a:pPr algn="ctr"/>
                <a:r>
                  <a:rPr lang="en-US" sz="2200" dirty="0">
                    <a:solidFill>
                      <a:schemeClr val="tx1"/>
                    </a:solidFill>
                  </a:rPr>
                  <a:t>2</a:t>
                </a:r>
                <a14:m>
                  <m:oMath xmlns:m="http://schemas.openxmlformats.org/officeDocument/2006/math">
                    <m:r>
                      <a:rPr lang="en-US" sz="2200" b="0" i="1" smtClean="0">
                        <a:solidFill>
                          <a:schemeClr val="tx1"/>
                        </a:solidFill>
                        <a:latin typeface="Cambria Math" charset="0"/>
                        <a:ea typeface="Cambria Math" charset="0"/>
                        <a:cs typeface="Cambria Math" charset="0"/>
                      </a:rPr>
                      <m:t>𝛼</m:t>
                    </m:r>
                  </m:oMath>
                </a14:m>
                <a:r>
                  <a:rPr lang="en-US" sz="2200" dirty="0">
                    <a:solidFill>
                      <a:schemeClr val="tx1"/>
                    </a:solidFill>
                  </a:rPr>
                  <a:t> and 2</a:t>
                </a:r>
                <a14:m>
                  <m:oMath xmlns:m="http://schemas.openxmlformats.org/officeDocument/2006/math">
                    <m:r>
                      <a:rPr lang="en-US" sz="2200" b="0" i="1" smtClean="0">
                        <a:solidFill>
                          <a:schemeClr val="tx1"/>
                        </a:solidFill>
                        <a:latin typeface="Cambria Math" charset="0"/>
                        <a:ea typeface="Cambria Math" charset="0"/>
                        <a:cs typeface="Cambria Math" charset="0"/>
                      </a:rPr>
                      <m:t>𝛾</m:t>
                    </m:r>
                  </m:oMath>
                </a14:m>
                <a:r>
                  <a:rPr lang="en-US" sz="2200" dirty="0">
                    <a:solidFill>
                      <a:schemeClr val="tx1"/>
                    </a:solidFill>
                  </a:rPr>
                  <a:t> chains</a:t>
                </a:r>
              </a:p>
              <a:p>
                <a:pPr algn="ctr"/>
                <a:r>
                  <a:rPr lang="en-US" sz="2200" dirty="0">
                    <a:solidFill>
                      <a:schemeClr val="tx1"/>
                    </a:solidFill>
                    <a:latin typeface="Calibri" pitchFamily="34" charset="0"/>
                    <a:cs typeface="Calibri" pitchFamily="34" charset="0"/>
                  </a:rPr>
                  <a:t>80-90% of fetal </a:t>
                </a:r>
                <a:r>
                  <a:rPr lang="en-US" sz="2200" dirty="0" err="1">
                    <a:solidFill>
                      <a:schemeClr val="tx1"/>
                    </a:solidFill>
                    <a:latin typeface="Calibri" pitchFamily="34" charset="0"/>
                    <a:cs typeface="Calibri" pitchFamily="34" charset="0"/>
                  </a:rPr>
                  <a:t>Hb</a:t>
                </a:r>
                <a:r>
                  <a:rPr lang="en-US" sz="2200" dirty="0">
                    <a:solidFill>
                      <a:schemeClr val="tx1"/>
                    </a:solidFill>
                    <a:latin typeface="Calibri" pitchFamily="34" charset="0"/>
                    <a:cs typeface="Calibri" pitchFamily="34" charset="0"/>
                  </a:rPr>
                  <a:t> at birth</a:t>
                </a:r>
                <a:r>
                  <a:rPr lang="en-US" sz="2200" dirty="0">
                    <a:solidFill>
                      <a:schemeClr val="tx1"/>
                    </a:solidFill>
                  </a:rPr>
                  <a:t> </a:t>
                </a:r>
              </a:p>
            </p:txBody>
          </p:sp>
        </mc:Choice>
        <mc:Fallback xmlns="">
          <p:sp>
            <p:nvSpPr>
              <p:cNvPr id="16" name="TextBox 15"/>
              <p:cNvSpPr txBox="1">
                <a:spLocks noRot="1" noChangeAspect="1" noMove="1" noResize="1" noEditPoints="1" noAdjustHandles="1" noChangeArrowheads="1" noChangeShapeType="1" noTextEdit="1"/>
              </p:cNvSpPr>
              <p:nvPr/>
            </p:nvSpPr>
            <p:spPr>
              <a:xfrm>
                <a:off x="7636905" y="1638218"/>
                <a:ext cx="2998033" cy="2185214"/>
              </a:xfrm>
              <a:prstGeom prst="rect">
                <a:avLst/>
              </a:prstGeom>
              <a:blipFill rotWithShape="0">
                <a:blip r:embed="rId4"/>
                <a:stretch>
                  <a:fillRect t="-1955" b="-2514"/>
                </a:stretch>
              </a:blipFill>
            </p:spPr>
            <p:txBody>
              <a:bodyPr/>
              <a:lstStyle/>
              <a:p>
                <a:r>
                  <a:rPr lang="en-US">
                    <a:noFill/>
                  </a:rPr>
                  <a:t> </a:t>
                </a:r>
              </a:p>
            </p:txBody>
          </p:sp>
        </mc:Fallback>
      </mc:AlternateContent>
      <p:sp>
        <p:nvSpPr>
          <p:cNvPr id="17" name="TextBox 16"/>
          <p:cNvSpPr txBox="1"/>
          <p:nvPr/>
        </p:nvSpPr>
        <p:spPr>
          <a:xfrm>
            <a:off x="944462" y="4803017"/>
            <a:ext cx="9983450" cy="923330"/>
          </a:xfrm>
          <a:prstGeom prst="rect">
            <a:avLst/>
          </a:prstGeom>
          <a:noFill/>
        </p:spPr>
        <p:txBody>
          <a:bodyPr wrap="square" rtlCol="0">
            <a:spAutoFit/>
          </a:bodyPr>
          <a:lstStyle/>
          <a:p>
            <a:r>
              <a:rPr lang="en-US" dirty="0"/>
              <a:t>-Abnormality in the polypeptide chain will lead </a:t>
            </a:r>
          </a:p>
          <a:p>
            <a:r>
              <a:rPr lang="en-US" dirty="0"/>
              <a:t>to an abnormal HP (</a:t>
            </a:r>
            <a:r>
              <a:rPr lang="en-US" dirty="0" err="1"/>
              <a:t>hemoglobinopathies</a:t>
            </a:r>
            <a:r>
              <a:rPr lang="en-US" dirty="0"/>
              <a:t>) </a:t>
            </a:r>
          </a:p>
          <a:p>
            <a:r>
              <a:rPr lang="en-US" dirty="0" err="1"/>
              <a:t>e.g</a:t>
            </a:r>
            <a:r>
              <a:rPr lang="en-US" dirty="0"/>
              <a:t> </a:t>
            </a:r>
            <a:r>
              <a:rPr lang="en-US" dirty="0" err="1"/>
              <a:t>thalassemias</a:t>
            </a:r>
            <a:r>
              <a:rPr lang="en-US" dirty="0"/>
              <a:t> ,sickle cell anemia (</a:t>
            </a:r>
            <a:r>
              <a:rPr lang="en-US" dirty="0" err="1"/>
              <a:t>HbS</a:t>
            </a:r>
            <a:r>
              <a:rPr lang="en-US" dirty="0"/>
              <a:t>).</a:t>
            </a:r>
          </a:p>
        </p:txBody>
      </p:sp>
      <p:sp>
        <p:nvSpPr>
          <p:cNvPr id="3" name="Rectangle 2">
            <a:extLst>
              <a:ext uri="{FF2B5EF4-FFF2-40B4-BE49-F238E27FC236}">
                <a16:creationId xmlns:a16="http://schemas.microsoft.com/office/drawing/2014/main" id="{C260F295-F29B-4080-874D-7BE2454FCE54}"/>
              </a:ext>
            </a:extLst>
          </p:cNvPr>
          <p:cNvSpPr/>
          <p:nvPr/>
        </p:nvSpPr>
        <p:spPr>
          <a:xfrm>
            <a:off x="9405257" y="224748"/>
            <a:ext cx="2518787" cy="12536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50000"/>
                  </a:schemeClr>
                </a:solidFill>
              </a:rPr>
              <a:t>HB </a:t>
            </a:r>
            <a:r>
              <a:rPr lang="en-US" sz="1400" dirty="0">
                <a:solidFill>
                  <a:schemeClr val="accent2">
                    <a:lumMod val="75000"/>
                  </a:schemeClr>
                </a:solidFill>
              </a:rPr>
              <a:t>F</a:t>
            </a:r>
            <a:r>
              <a:rPr lang="en-US" sz="1400" dirty="0">
                <a:solidFill>
                  <a:schemeClr val="bg1">
                    <a:lumMod val="50000"/>
                  </a:schemeClr>
                </a:solidFill>
              </a:rPr>
              <a:t> = </a:t>
            </a:r>
            <a:r>
              <a:rPr lang="en-US" sz="1400" dirty="0">
                <a:solidFill>
                  <a:schemeClr val="accent2">
                    <a:lumMod val="75000"/>
                  </a:schemeClr>
                </a:solidFill>
              </a:rPr>
              <a:t>Fetal </a:t>
            </a:r>
            <a:r>
              <a:rPr lang="en-US" sz="1400" dirty="0">
                <a:solidFill>
                  <a:schemeClr val="bg1">
                    <a:lumMod val="50000"/>
                  </a:schemeClr>
                </a:solidFill>
              </a:rPr>
              <a:t>Life</a:t>
            </a:r>
          </a:p>
          <a:p>
            <a:pPr algn="ctr"/>
            <a:r>
              <a:rPr lang="en-US" sz="1400" dirty="0">
                <a:solidFill>
                  <a:schemeClr val="bg1">
                    <a:lumMod val="50000"/>
                  </a:schemeClr>
                </a:solidFill>
              </a:rPr>
              <a:t>-higher affinity to oxygen</a:t>
            </a:r>
          </a:p>
          <a:p>
            <a:pPr algn="ctr"/>
            <a:r>
              <a:rPr lang="ar-SA" sz="1400" dirty="0">
                <a:solidFill>
                  <a:schemeClr val="bg1">
                    <a:lumMod val="50000"/>
                  </a:schemeClr>
                </a:solidFill>
              </a:rPr>
              <a:t>(يسحب الاكسجين بكمية اكبر)</a:t>
            </a:r>
          </a:p>
          <a:p>
            <a:pPr algn="ctr"/>
            <a:r>
              <a:rPr lang="ar-SA" sz="1400" dirty="0">
                <a:solidFill>
                  <a:schemeClr val="bg1">
                    <a:lumMod val="50000"/>
                  </a:schemeClr>
                </a:solidFill>
              </a:rPr>
              <a:t>-</a:t>
            </a:r>
            <a:r>
              <a:rPr lang="en-US" sz="1400" b="1" u="sng" dirty="0">
                <a:solidFill>
                  <a:schemeClr val="bg1">
                    <a:lumMod val="50000"/>
                  </a:schemeClr>
                </a:solidFill>
              </a:rPr>
              <a:t>Baby </a:t>
            </a:r>
            <a:r>
              <a:rPr lang="ar-SA" sz="1400" b="1" u="sng" dirty="0">
                <a:solidFill>
                  <a:schemeClr val="bg1">
                    <a:lumMod val="50000"/>
                  </a:schemeClr>
                </a:solidFill>
              </a:rPr>
              <a:t>اناني</a:t>
            </a:r>
            <a:endParaRPr lang="en-US" sz="1400" b="1" u="sng" dirty="0">
              <a:solidFill>
                <a:schemeClr val="bg1">
                  <a:lumMod val="50000"/>
                </a:schemeClr>
              </a:solidFill>
            </a:endParaRPr>
          </a:p>
          <a:p>
            <a:pPr algn="ctr"/>
            <a:r>
              <a:rPr lang="en-US" sz="1400" b="1" dirty="0">
                <a:solidFill>
                  <a:schemeClr val="accent6">
                    <a:lumMod val="75000"/>
                  </a:schemeClr>
                </a:solidFill>
              </a:rPr>
              <a:t>GROWS THEN TO HB A</a:t>
            </a:r>
          </a:p>
        </p:txBody>
      </p:sp>
      <p:cxnSp>
        <p:nvCxnSpPr>
          <p:cNvPr id="6" name="Straight Arrow Connector 5">
            <a:extLst>
              <a:ext uri="{FF2B5EF4-FFF2-40B4-BE49-F238E27FC236}">
                <a16:creationId xmlns:a16="http://schemas.microsoft.com/office/drawing/2014/main" id="{7C4DDEBF-3EED-4D13-B399-FF078AB5B356}"/>
              </a:ext>
            </a:extLst>
          </p:cNvPr>
          <p:cNvCxnSpPr/>
          <p:nvPr/>
        </p:nvCxnSpPr>
        <p:spPr>
          <a:xfrm>
            <a:off x="9350086" y="2922630"/>
            <a:ext cx="350688" cy="6324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5D3CD45-9850-4ADD-B791-AFADCE9CE96E}"/>
              </a:ext>
            </a:extLst>
          </p:cNvPr>
          <p:cNvSpPr txBox="1"/>
          <p:nvPr/>
        </p:nvSpPr>
        <p:spPr>
          <a:xfrm>
            <a:off x="9700774" y="3541553"/>
            <a:ext cx="1083213" cy="369332"/>
          </a:xfrm>
          <a:prstGeom prst="rect">
            <a:avLst/>
          </a:prstGeom>
          <a:noFill/>
        </p:spPr>
        <p:txBody>
          <a:bodyPr wrap="square" rtlCol="0">
            <a:spAutoFit/>
          </a:bodyPr>
          <a:lstStyle/>
          <a:p>
            <a:r>
              <a:rPr lang="en-US" dirty="0">
                <a:highlight>
                  <a:srgbClr val="FFFF00"/>
                </a:highlight>
              </a:rPr>
              <a:t>Gamma</a:t>
            </a:r>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06381" y="4170511"/>
            <a:ext cx="4821531" cy="259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126199" y="3082616"/>
            <a:ext cx="2309484" cy="1200329"/>
          </a:xfrm>
          <a:prstGeom prst="rect">
            <a:avLst/>
          </a:prstGeom>
          <a:noFill/>
        </p:spPr>
        <p:txBody>
          <a:bodyPr wrap="square" rtlCol="0">
            <a:spAutoFit/>
          </a:bodyPr>
          <a:lstStyle/>
          <a:p>
            <a:pPr>
              <a:defRPr/>
            </a:pPr>
            <a:r>
              <a:rPr lang="en-US" altLang="en-US" b="1" dirty="0" err="1">
                <a:solidFill>
                  <a:srgbClr val="1E00D6"/>
                </a:solidFill>
                <a:latin typeface="Calibri" panose="020F0502020204030204" pitchFamily="34" charset="0"/>
              </a:rPr>
              <a:t>tetrameric</a:t>
            </a:r>
            <a:r>
              <a:rPr lang="en-US" altLang="en-US" b="1" dirty="0">
                <a:solidFill>
                  <a:srgbClr val="1E00D6"/>
                </a:solidFill>
                <a:latin typeface="Calibri" panose="020F0502020204030204" pitchFamily="34" charset="0"/>
              </a:rPr>
              <a:t> protein </a:t>
            </a:r>
          </a:p>
          <a:p>
            <a:pPr>
              <a:defRPr/>
            </a:pPr>
            <a:r>
              <a:rPr lang="en-US" altLang="en-US" b="1" dirty="0">
                <a:solidFill>
                  <a:srgbClr val="1E00D6"/>
                </a:solidFill>
                <a:latin typeface="Calibri" panose="020F0502020204030204" pitchFamily="34" charset="0"/>
              </a:rPr>
              <a:t>alpha 141 </a:t>
            </a:r>
            <a:r>
              <a:rPr lang="en-US" altLang="en-US" b="1" dirty="0" err="1">
                <a:solidFill>
                  <a:srgbClr val="1E00D6"/>
                </a:solidFill>
                <a:latin typeface="Calibri" panose="020F0502020204030204" pitchFamily="34" charset="0"/>
              </a:rPr>
              <a:t>aa</a:t>
            </a:r>
            <a:r>
              <a:rPr lang="en-US" altLang="en-US" b="1" dirty="0">
                <a:solidFill>
                  <a:srgbClr val="1E00D6"/>
                </a:solidFill>
                <a:latin typeface="Calibri" panose="020F0502020204030204" pitchFamily="34" charset="0"/>
              </a:rPr>
              <a:t> residues</a:t>
            </a:r>
          </a:p>
          <a:p>
            <a:pPr>
              <a:defRPr/>
            </a:pPr>
            <a:r>
              <a:rPr lang="en-US" altLang="en-US" b="1" dirty="0">
                <a:solidFill>
                  <a:srgbClr val="1E00D6"/>
                </a:solidFill>
                <a:latin typeface="Calibri" panose="020F0502020204030204" pitchFamily="34" charset="0"/>
              </a:rPr>
              <a:t>beta  146 aa residues</a:t>
            </a:r>
          </a:p>
          <a:p>
            <a:pPr algn="l"/>
            <a:endParaRPr lang="en-US" dirty="0">
              <a:solidFill>
                <a:srgbClr val="1E00D6"/>
              </a:solidFill>
            </a:endParaRPr>
          </a:p>
        </p:txBody>
      </p:sp>
    </p:spTree>
    <p:extLst>
      <p:ext uri="{BB962C8B-B14F-4D97-AF65-F5344CB8AC3E}">
        <p14:creationId xmlns:p14="http://schemas.microsoft.com/office/powerpoint/2010/main" val="37309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rtl="0"/>
            <a:r>
              <a:rPr lang="en-US" sz="4400" dirty="0">
                <a:solidFill>
                  <a:schemeClr val="tx1"/>
                </a:solidFill>
                <a:effectLst>
                  <a:outerShdw blurRad="38100" dist="38100" dir="2700000" algn="tl">
                    <a:srgbClr val="C0C0C0"/>
                  </a:outerShdw>
                </a:effectLst>
                <a:latin typeface="Calibri" pitchFamily="34" charset="0"/>
                <a:cs typeface="Calibri" pitchFamily="34" charset="0"/>
              </a:rPr>
              <a:t>Fate of Components of </a:t>
            </a:r>
            <a:r>
              <a:rPr lang="en-US" sz="4400" dirty="0" err="1">
                <a:solidFill>
                  <a:schemeClr val="tx1"/>
                </a:solidFill>
                <a:effectLst>
                  <a:outerShdw blurRad="38100" dist="38100" dir="2700000" algn="tl">
                    <a:srgbClr val="C0C0C0"/>
                  </a:outerShdw>
                </a:effectLst>
                <a:latin typeface="Calibri" pitchFamily="34" charset="0"/>
                <a:cs typeface="Calibri" pitchFamily="34" charset="0"/>
              </a:rPr>
              <a:t>Heme</a:t>
            </a:r>
            <a:br>
              <a:rPr lang="en-US" sz="4400" dirty="0">
                <a:solidFill>
                  <a:schemeClr val="tx1"/>
                </a:solidFill>
                <a:effectLst>
                  <a:outerShdw blurRad="38100" dist="38100" dir="2700000" algn="tl">
                    <a:srgbClr val="C0C0C0"/>
                  </a:outerShdw>
                </a:effectLst>
                <a:latin typeface="Calibri" pitchFamily="34" charset="0"/>
                <a:cs typeface="Calibri" pitchFamily="34" charset="0"/>
              </a:rPr>
            </a:br>
            <a:endParaRPr lang="en-US" sz="4000" dirty="0">
              <a:solidFill>
                <a:schemeClr val="tx1"/>
              </a:solidFill>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000"/>
          <a:stretch>
            <a:fillRect/>
          </a:stretch>
        </p:blipFill>
        <p:spPr bwMode="auto">
          <a:xfrm>
            <a:off x="1332951" y="1025890"/>
            <a:ext cx="9526098" cy="52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14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505"/>
          <a:stretch/>
        </p:blipFill>
        <p:spPr>
          <a:xfrm>
            <a:off x="742657" y="-95565"/>
            <a:ext cx="10518467" cy="5963889"/>
          </a:xfrm>
          <a:prstGeom prst="rect">
            <a:avLst/>
          </a:prstGeom>
        </p:spPr>
      </p:pic>
    </p:spTree>
    <p:extLst>
      <p:ext uri="{BB962C8B-B14F-4D97-AF65-F5344CB8AC3E}">
        <p14:creationId xmlns:p14="http://schemas.microsoft.com/office/powerpoint/2010/main" val="3116643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81" y="188639"/>
            <a:ext cx="10231395" cy="5853469"/>
          </a:xfrm>
          <a:prstGeom prst="rect">
            <a:avLst/>
          </a:prstGeom>
        </p:spPr>
      </p:pic>
    </p:spTree>
    <p:extLst>
      <p:ext uri="{BB962C8B-B14F-4D97-AF65-F5344CB8AC3E}">
        <p14:creationId xmlns:p14="http://schemas.microsoft.com/office/powerpoint/2010/main" val="138561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8348" y="1144822"/>
            <a:ext cx="7600976" cy="3776418"/>
          </a:xfrm>
          <a:prstGeom prst="rect">
            <a:avLst/>
          </a:prstGeom>
        </p:spPr>
        <p:txBody>
          <a:bodyPr wrap="square">
            <a:spAutoFit/>
          </a:bodyPr>
          <a:lstStyle/>
          <a:p>
            <a:pPr marL="109728">
              <a:lnSpc>
                <a:spcPct val="90000"/>
              </a:lnSpc>
              <a:spcBef>
                <a:spcPct val="20000"/>
              </a:spcBef>
            </a:pPr>
            <a:endParaRPr lang="en-US" b="1" dirty="0">
              <a:solidFill>
                <a:schemeClr val="accent1">
                  <a:lumMod val="75000"/>
                </a:schemeClr>
              </a:solidFill>
              <a:latin typeface="+mj-lt"/>
              <a:ea typeface="Tahoma" pitchFamily="34" charset="0"/>
              <a:cs typeface="Calibri" pitchFamily="34" charset="0"/>
            </a:endParaRPr>
          </a:p>
          <a:p>
            <a:pPr marL="109728" rtl="1">
              <a:lnSpc>
                <a:spcPct val="70000"/>
              </a:lnSpc>
              <a:spcBef>
                <a:spcPct val="20000"/>
              </a:spcBef>
              <a:buClr>
                <a:schemeClr val="accent1"/>
              </a:buClr>
              <a:buSzPct val="68000"/>
            </a:pPr>
            <a:r>
              <a:rPr lang="en-US" b="1" dirty="0">
                <a:solidFill>
                  <a:schemeClr val="accent1">
                    <a:lumMod val="75000"/>
                  </a:schemeClr>
                </a:solidFill>
                <a:latin typeface="+mj-lt"/>
                <a:ea typeface="Tahoma" pitchFamily="34" charset="0"/>
                <a:cs typeface="Calibri" pitchFamily="34" charset="0"/>
              </a:rPr>
              <a:t>-</a:t>
            </a:r>
            <a:r>
              <a:rPr lang="en-US" b="1" dirty="0">
                <a:solidFill>
                  <a:srgbClr val="0070C0"/>
                </a:solidFill>
                <a:latin typeface="Calibri" pitchFamily="34" charset="0"/>
                <a:cs typeface="Calibri" pitchFamily="34" charset="0"/>
              </a:rPr>
              <a:t>Define erythropoiesis, leucopoiesis, and </a:t>
            </a:r>
            <a:r>
              <a:rPr lang="en-US" b="1" dirty="0" err="1">
                <a:solidFill>
                  <a:srgbClr val="0070C0"/>
                </a:solidFill>
                <a:latin typeface="Calibri" pitchFamily="34" charset="0"/>
                <a:cs typeface="Calibri" pitchFamily="34" charset="0"/>
              </a:rPr>
              <a:t>thrombopoiesis</a:t>
            </a:r>
            <a:r>
              <a:rPr lang="en-US" b="1" dirty="0">
                <a:solidFill>
                  <a:srgbClr val="0070C0"/>
                </a:solidFill>
                <a:latin typeface="Calibri" pitchFamily="34" charset="0"/>
                <a:cs typeface="Calibri" pitchFamily="34" charset="0"/>
              </a:rPr>
              <a:t> </a:t>
            </a:r>
          </a:p>
          <a:p>
            <a:pPr marL="109728" rtl="1">
              <a:lnSpc>
                <a:spcPct val="70000"/>
              </a:lnSpc>
              <a:spcBef>
                <a:spcPct val="20000"/>
              </a:spcBef>
              <a:buClr>
                <a:schemeClr val="accent1"/>
              </a:buClr>
              <a:buSzPct val="68000"/>
            </a:pPr>
            <a:endParaRPr lang="en-US" b="1" dirty="0">
              <a:solidFill>
                <a:srgbClr val="0070C0"/>
              </a:solidFill>
              <a:latin typeface="Calibri" pitchFamily="34" charset="0"/>
              <a:cs typeface="Calibri" pitchFamily="34" charset="0"/>
            </a:endParaRP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-List the sites (areas) of the body that produce red blood cells</a:t>
            </a:r>
          </a:p>
          <a:p>
            <a:pPr marL="109728" rtl="1">
              <a:lnSpc>
                <a:spcPct val="70000"/>
              </a:lnSpc>
              <a:spcBef>
                <a:spcPct val="20000"/>
              </a:spcBef>
              <a:buClr>
                <a:schemeClr val="accent1"/>
              </a:buClr>
              <a:buSzPct val="68000"/>
            </a:pPr>
            <a:endParaRPr lang="en-US" b="1" dirty="0">
              <a:solidFill>
                <a:srgbClr val="0070C0"/>
              </a:solidFill>
              <a:latin typeface="Calibri" pitchFamily="34" charset="0"/>
              <a:cs typeface="Calibri" pitchFamily="34" charset="0"/>
            </a:endParaRP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-Describe the steps involved in erythropoiesis from differentiation of   	   stem cell to progenitor cell to final RBC</a:t>
            </a:r>
          </a:p>
          <a:p>
            <a:pPr marL="109728" rtl="1">
              <a:lnSpc>
                <a:spcPct val="70000"/>
              </a:lnSpc>
              <a:spcBef>
                <a:spcPct val="20000"/>
              </a:spcBef>
              <a:buClr>
                <a:schemeClr val="accent1"/>
              </a:buClr>
              <a:buSzPct val="68000"/>
            </a:pPr>
            <a:endParaRPr lang="en-US" b="1" dirty="0">
              <a:solidFill>
                <a:srgbClr val="0070C0"/>
              </a:solidFill>
              <a:latin typeface="Calibri" pitchFamily="34" charset="0"/>
              <a:cs typeface="Calibri" pitchFamily="34" charset="0"/>
            </a:endParaRP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-Outline </a:t>
            </a:r>
            <a:r>
              <a:rPr lang="en-US" altLang="en-US" b="1" dirty="0">
                <a:solidFill>
                  <a:srgbClr val="0070C0"/>
                </a:solidFill>
                <a:latin typeface="Calibri" pitchFamily="34" charset="0"/>
                <a:cs typeface="Calibri" pitchFamily="34" charset="0"/>
              </a:rPr>
              <a:t>the features of RBC maturation</a:t>
            </a: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a:t>
            </a: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-Summarize the synthesis of Hemoglobin</a:t>
            </a: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a:t>
            </a: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-Recognize hemoglobin structure and its functions</a:t>
            </a:r>
          </a:p>
          <a:p>
            <a:pPr marL="109728" rtl="1">
              <a:lnSpc>
                <a:spcPct val="70000"/>
              </a:lnSpc>
              <a:spcBef>
                <a:spcPct val="20000"/>
              </a:spcBef>
              <a:buClr>
                <a:schemeClr val="accent1"/>
              </a:buClr>
              <a:buSzPct val="68000"/>
            </a:pPr>
            <a:endParaRPr lang="en-US" b="1" dirty="0">
              <a:solidFill>
                <a:srgbClr val="0070C0"/>
              </a:solidFill>
              <a:latin typeface="Calibri" pitchFamily="34" charset="0"/>
              <a:cs typeface="Calibri" pitchFamily="34" charset="0"/>
            </a:endParaRPr>
          </a:p>
          <a:p>
            <a:pPr marL="109728" rtl="1">
              <a:lnSpc>
                <a:spcPct val="70000"/>
              </a:lnSpc>
              <a:spcBef>
                <a:spcPct val="20000"/>
              </a:spcBef>
              <a:buClr>
                <a:schemeClr val="accent1"/>
              </a:buClr>
              <a:buSzPct val="68000"/>
            </a:pPr>
            <a:r>
              <a:rPr lang="en-US" b="1" dirty="0">
                <a:solidFill>
                  <a:srgbClr val="0070C0"/>
                </a:solidFill>
                <a:latin typeface="Calibri" pitchFamily="34" charset="0"/>
                <a:cs typeface="Calibri" pitchFamily="34" charset="0"/>
              </a:rPr>
              <a:t> -Describe the life cycle of normal RBCs</a:t>
            </a:r>
          </a:p>
        </p:txBody>
      </p:sp>
      <p:sp>
        <p:nvSpPr>
          <p:cNvPr id="6" name="Title 2"/>
          <p:cNvSpPr txBox="1">
            <a:spLocks/>
          </p:cNvSpPr>
          <p:nvPr/>
        </p:nvSpPr>
        <p:spPr>
          <a:xfrm>
            <a:off x="4838463" y="475820"/>
            <a:ext cx="2684126" cy="640722"/>
          </a:xfrm>
          <a:prstGeom prst="rect">
            <a:avLst/>
          </a:prstGeo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p:spPr>
        <p:style>
          <a:lnRef idx="2">
            <a:schemeClr val="accent1"/>
          </a:lnRef>
          <a:fillRef idx="1">
            <a:schemeClr val="lt1"/>
          </a:fillRef>
          <a:effectRef idx="0">
            <a:schemeClr val="accent1"/>
          </a:effectRef>
          <a:fontRef idx="minor">
            <a:schemeClr val="dk1"/>
          </a:fontRef>
        </p:style>
        <p:txBody>
          <a:bodyPr vert="horz" rtlCol="0"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a:br>
              <a:rPr lang="en-US" sz="2800" dirty="0"/>
            </a:br>
            <a:r>
              <a:rPr lang="en-GB" altLang="en-GB" sz="28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itchFamily="34" charset="0"/>
                <a:cs typeface="Calibri" pitchFamily="34" charset="0"/>
              </a:rPr>
              <a:t>Erythropoiesis</a:t>
            </a:r>
            <a:br>
              <a:rPr lang="en-US" sz="2800" dirty="0"/>
            </a:br>
            <a:endParaRPr lang="en-US" sz="2800" dirty="0"/>
          </a:p>
        </p:txBody>
      </p:sp>
      <p:sp>
        <p:nvSpPr>
          <p:cNvPr id="8" name="Title 1">
            <a:extLst>
              <a:ext uri="{FF2B5EF4-FFF2-40B4-BE49-F238E27FC236}">
                <a16:creationId xmlns:a16="http://schemas.microsoft.com/office/drawing/2014/main" id="{6B11CE82-52D3-4CD6-BEAA-65BB6C162825}"/>
              </a:ext>
            </a:extLst>
          </p:cNvPr>
          <p:cNvSpPr txBox="1">
            <a:spLocks/>
          </p:cNvSpPr>
          <p:nvPr/>
        </p:nvSpPr>
        <p:spPr>
          <a:xfrm>
            <a:off x="-2793476" y="211105"/>
            <a:ext cx="10972800" cy="1143000"/>
          </a:xfrm>
          <a:prstGeom prst="rect">
            <a:avLst/>
          </a:prstGeom>
        </p:spPr>
        <p:txBody>
          <a:bodyPr vert="horz" rtlCol="0" anchor="ctr">
            <a:norm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a:solidFill>
                  <a:schemeClr val="tx1"/>
                </a:solidFill>
                <a:latin typeface="Calibri" charset="0"/>
                <a:ea typeface="Calibri" charset="0"/>
                <a:cs typeface="Calibri" charset="0"/>
              </a:rPr>
              <a:t>Objectives”male”:</a:t>
            </a:r>
            <a:endParaRPr lang="en-US" sz="40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872457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972" y="332656"/>
            <a:ext cx="9067800" cy="5279132"/>
          </a:xfrm>
          <a:prstGeom prst="rect">
            <a:avLst/>
          </a:prstGeom>
        </p:spPr>
      </p:pic>
    </p:spTree>
    <p:extLst>
      <p:ext uri="{BB962C8B-B14F-4D97-AF65-F5344CB8AC3E}">
        <p14:creationId xmlns:p14="http://schemas.microsoft.com/office/powerpoint/2010/main" val="18371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535" y="188640"/>
            <a:ext cx="10360184" cy="6213832"/>
          </a:xfrm>
          <a:prstGeom prst="rect">
            <a:avLst/>
          </a:prstGeom>
        </p:spPr>
      </p:pic>
    </p:spTree>
    <p:extLst>
      <p:ext uri="{BB962C8B-B14F-4D97-AF65-F5344CB8AC3E}">
        <p14:creationId xmlns:p14="http://schemas.microsoft.com/office/powerpoint/2010/main" val="706666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5232" y="332656"/>
            <a:ext cx="9191029" cy="6063198"/>
          </a:xfrm>
          <a:prstGeom prst="rect">
            <a:avLst/>
          </a:prstGeom>
          <a:noFill/>
        </p:spPr>
        <p:txBody>
          <a:bodyPr wrap="square" rtlCol="0">
            <a:spAutoFit/>
          </a:bodyPr>
          <a:lstStyle/>
          <a:p>
            <a:pPr algn="ctr" rtl="0"/>
            <a:r>
              <a:rPr lang="en-US" sz="4000" b="1" dirty="0">
                <a:solidFill>
                  <a:srgbClr val="002060"/>
                </a:solidFill>
                <a:effectLst>
                  <a:outerShdw blurRad="38100" dist="38100" dir="2700000" algn="tl">
                    <a:srgbClr val="C0C0C0"/>
                  </a:outerShdw>
                </a:effectLst>
                <a:latin typeface="Calibri" pitchFamily="34" charset="0"/>
                <a:cs typeface="Calibri" pitchFamily="34" charset="0"/>
              </a:rPr>
              <a:t>Hematocrit; </a:t>
            </a:r>
            <a:r>
              <a:rPr lang="en-US" sz="4000" b="1" dirty="0" err="1">
                <a:solidFill>
                  <a:srgbClr val="002060"/>
                </a:solidFill>
                <a:effectLst>
                  <a:outerShdw blurRad="38100" dist="38100" dir="2700000" algn="tl">
                    <a:srgbClr val="C0C0C0"/>
                  </a:outerShdw>
                </a:effectLst>
                <a:latin typeface="Calibri" pitchFamily="34" charset="0"/>
                <a:cs typeface="Calibri" pitchFamily="34" charset="0"/>
              </a:rPr>
              <a:t>Hct</a:t>
            </a:r>
            <a:r>
              <a:rPr lang="en-US" sz="4000" b="1" dirty="0">
                <a:solidFill>
                  <a:srgbClr val="002060"/>
                </a:solidFill>
                <a:effectLst>
                  <a:outerShdw blurRad="38100" dist="38100" dir="2700000" algn="tl">
                    <a:srgbClr val="C0C0C0"/>
                  </a:outerShdw>
                </a:effectLst>
                <a:latin typeface="Calibri" pitchFamily="34" charset="0"/>
                <a:cs typeface="Calibri" pitchFamily="34" charset="0"/>
              </a:rPr>
              <a:t> (PCV)</a:t>
            </a:r>
            <a:endParaRPr lang="en-US" sz="3200" b="1" dirty="0">
              <a:solidFill>
                <a:schemeClr val="accent1">
                  <a:lumMod val="75000"/>
                </a:schemeClr>
              </a:solidFill>
              <a:effectLst>
                <a:outerShdw blurRad="38100" dist="38100" dir="2700000" algn="tl">
                  <a:srgbClr val="C0C0C0"/>
                </a:outerShdw>
              </a:effectLst>
              <a:latin typeface="Calibri" pitchFamily="34" charset="0"/>
              <a:cs typeface="Calibri" pitchFamily="34" charset="0"/>
            </a:endParaRPr>
          </a:p>
          <a:p>
            <a:pPr algn="l" rtl="0">
              <a:spcBef>
                <a:spcPct val="20000"/>
              </a:spcBef>
            </a:pPr>
            <a:r>
              <a:rPr lang="en-US" sz="2000" b="1" dirty="0">
                <a:latin typeface="Calibri" pitchFamily="34" charset="0"/>
                <a:cs typeface="Calibri" pitchFamily="34" charset="0"/>
              </a:rPr>
              <a:t>- </a:t>
            </a:r>
            <a:r>
              <a:rPr lang="en-US" sz="3200" b="1" dirty="0" err="1">
                <a:latin typeface="Calibri" pitchFamily="34" charset="0"/>
                <a:cs typeface="Calibri" pitchFamily="34" charset="0"/>
              </a:rPr>
              <a:t>Hct</a:t>
            </a:r>
            <a:r>
              <a:rPr lang="en-US" sz="3200" b="1" dirty="0">
                <a:latin typeface="Calibri" pitchFamily="34" charset="0"/>
                <a:cs typeface="Calibri" pitchFamily="34" charset="0"/>
              </a:rPr>
              <a:t> </a:t>
            </a:r>
            <a:r>
              <a:rPr lang="en-US" sz="2000" b="1" dirty="0">
                <a:solidFill>
                  <a:srgbClr val="FF0000"/>
                </a:solidFill>
                <a:latin typeface="Calibri" pitchFamily="34" charset="0"/>
                <a:cs typeface="Calibri" pitchFamily="34" charset="0"/>
              </a:rPr>
              <a:t>is the ratio of </a:t>
            </a:r>
            <a:r>
              <a:rPr lang="en-US" sz="2000" b="1" u="sng" dirty="0">
                <a:solidFill>
                  <a:srgbClr val="FF0000"/>
                </a:solidFill>
                <a:latin typeface="Calibri" pitchFamily="34" charset="0"/>
                <a:cs typeface="Calibri" pitchFamily="34" charset="0"/>
              </a:rPr>
              <a:t>formed elements </a:t>
            </a:r>
            <a:r>
              <a:rPr lang="en-US" sz="2000" b="1" dirty="0">
                <a:solidFill>
                  <a:srgbClr val="FF0000"/>
                </a:solidFill>
                <a:latin typeface="Calibri" pitchFamily="34" charset="0"/>
                <a:cs typeface="Calibri" pitchFamily="34" charset="0"/>
              </a:rPr>
              <a:t>to whole blood</a:t>
            </a:r>
          </a:p>
          <a:p>
            <a:pPr algn="l" rtl="0" eaLnBrk="0" hangingPunct="0"/>
            <a:r>
              <a:rPr lang="en-GB" sz="2000" b="1" dirty="0">
                <a:latin typeface="Calibri" pitchFamily="34" charset="0"/>
                <a:cs typeface="Calibri" pitchFamily="34" charset="0"/>
              </a:rPr>
              <a:t>- It is the proportion of blood made up of cells (mainly RBCs)</a:t>
            </a:r>
          </a:p>
          <a:p>
            <a:pPr algn="l" rtl="0">
              <a:spcBef>
                <a:spcPct val="20000"/>
              </a:spcBef>
            </a:pPr>
            <a:r>
              <a:rPr lang="en-US" sz="2000" b="1" dirty="0">
                <a:latin typeface="Calibri" pitchFamily="34" charset="0"/>
                <a:cs typeface="Calibri" pitchFamily="34" charset="0"/>
              </a:rPr>
              <a:t> -It is expressed as </a:t>
            </a:r>
            <a:r>
              <a:rPr lang="en-US" sz="2000" b="1" dirty="0">
                <a:effectLst>
                  <a:outerShdw blurRad="38100" dist="38100" dir="2700000" algn="tl">
                    <a:srgbClr val="000000">
                      <a:alpha val="43137"/>
                    </a:srgbClr>
                  </a:outerShdw>
                </a:effectLst>
                <a:latin typeface="Calibri" pitchFamily="34" charset="0"/>
                <a:cs typeface="Calibri" pitchFamily="34" charset="0"/>
              </a:rPr>
              <a:t>percentage</a:t>
            </a:r>
          </a:p>
          <a:p>
            <a:pPr algn="l" rtl="0">
              <a:spcBef>
                <a:spcPct val="20000"/>
              </a:spcBef>
            </a:pPr>
            <a:r>
              <a:rPr lang="en-US" sz="2000" b="1" dirty="0">
                <a:latin typeface="Calibri" pitchFamily="34" charset="0"/>
                <a:cs typeface="Calibri" pitchFamily="34" charset="0"/>
              </a:rPr>
              <a:t> -Percentage of blood made up of cells</a:t>
            </a:r>
          </a:p>
          <a:p>
            <a:pPr algn="l" rtl="0">
              <a:spcBef>
                <a:spcPct val="20000"/>
              </a:spcBef>
            </a:pPr>
            <a:r>
              <a:rPr lang="en-US" sz="2000" b="1" dirty="0">
                <a:solidFill>
                  <a:srgbClr val="1E00D6"/>
                </a:solidFill>
                <a:latin typeface="Calibri" pitchFamily="34" charset="0"/>
                <a:cs typeface="Calibri" pitchFamily="34" charset="0"/>
              </a:rPr>
              <a:t>   -Males: average 47% (range: 42-52%)</a:t>
            </a:r>
          </a:p>
          <a:p>
            <a:pPr algn="l" rtl="0">
              <a:spcBef>
                <a:spcPct val="20000"/>
              </a:spcBef>
            </a:pPr>
            <a:r>
              <a:rPr lang="en-US" sz="2000" b="1" dirty="0">
                <a:solidFill>
                  <a:srgbClr val="1E00D6"/>
                </a:solidFill>
                <a:latin typeface="Calibri" pitchFamily="34" charset="0"/>
                <a:cs typeface="Calibri" pitchFamily="34" charset="0"/>
              </a:rPr>
              <a:t>   -Females: average 42% (range 37-47%)</a:t>
            </a:r>
          </a:p>
          <a:p>
            <a:pPr algn="l" rtl="0">
              <a:spcBef>
                <a:spcPct val="20000"/>
              </a:spcBef>
            </a:pPr>
            <a:r>
              <a:rPr lang="en-US" sz="2000" b="1" dirty="0">
                <a:solidFill>
                  <a:srgbClr val="1E00D6"/>
                </a:solidFill>
                <a:latin typeface="Calibri" pitchFamily="34" charset="0"/>
                <a:cs typeface="Calibri" pitchFamily="34" charset="0"/>
              </a:rPr>
              <a:t>   -Minimum hematocrit to donate blood = 38%</a:t>
            </a:r>
          </a:p>
          <a:p>
            <a:pPr lvl="1" algn="l" rtl="0">
              <a:spcBef>
                <a:spcPct val="20000"/>
              </a:spcBef>
            </a:pPr>
            <a:endParaRPr lang="en-US" sz="2000" b="1" dirty="0">
              <a:solidFill>
                <a:srgbClr val="CC0066"/>
              </a:solidFill>
              <a:latin typeface="Calibri" pitchFamily="34" charset="0"/>
              <a:cs typeface="Calibri" pitchFamily="34" charset="0"/>
            </a:endParaRPr>
          </a:p>
          <a:p>
            <a:pPr algn="l" rtl="0">
              <a:spcBef>
                <a:spcPct val="20000"/>
              </a:spcBef>
            </a:pPr>
            <a:r>
              <a:rPr lang="en-US" sz="2000" b="1" dirty="0">
                <a:latin typeface="Calibri" pitchFamily="34" charset="0"/>
                <a:cs typeface="Calibri" pitchFamily="34" charset="0"/>
              </a:rPr>
              <a:t> -</a:t>
            </a:r>
            <a:r>
              <a:rPr lang="en-US" sz="2800" b="1" dirty="0" err="1">
                <a:latin typeface="Calibri" pitchFamily="34" charset="0"/>
                <a:cs typeface="Calibri" pitchFamily="34" charset="0"/>
              </a:rPr>
              <a:t>Hct</a:t>
            </a:r>
            <a:r>
              <a:rPr lang="en-US" sz="2800" b="1" dirty="0">
                <a:latin typeface="Calibri" pitchFamily="34" charset="0"/>
                <a:cs typeface="Calibri" pitchFamily="34" charset="0"/>
              </a:rPr>
              <a:t> </a:t>
            </a:r>
            <a:r>
              <a:rPr lang="en-US" sz="2000" b="1" dirty="0">
                <a:latin typeface="Calibri" pitchFamily="34" charset="0"/>
                <a:cs typeface="Calibri" pitchFamily="34" charset="0"/>
              </a:rPr>
              <a:t>is measured by </a:t>
            </a:r>
            <a:r>
              <a:rPr lang="en-US" sz="2000" b="1" dirty="0">
                <a:solidFill>
                  <a:srgbClr val="FF0000"/>
                </a:solidFill>
                <a:latin typeface="Calibri" pitchFamily="34" charset="0"/>
                <a:cs typeface="Calibri" pitchFamily="34" charset="0"/>
              </a:rPr>
              <a:t>centrifuging</a:t>
            </a:r>
            <a:r>
              <a:rPr lang="en-US" sz="2000" b="1" dirty="0">
                <a:latin typeface="Calibri" pitchFamily="34" charset="0"/>
                <a:cs typeface="Calibri" pitchFamily="34" charset="0"/>
              </a:rPr>
              <a:t> a tiny sample of blood</a:t>
            </a:r>
          </a:p>
          <a:p>
            <a:pPr algn="l" rtl="0">
              <a:spcBef>
                <a:spcPct val="20000"/>
              </a:spcBef>
            </a:pPr>
            <a:r>
              <a:rPr lang="en-US" sz="2000" b="1" dirty="0">
                <a:latin typeface="Calibri" pitchFamily="34" charset="0"/>
                <a:cs typeface="Calibri" pitchFamily="34" charset="0"/>
              </a:rPr>
              <a:t>- Centrifugation separates formed elements from plasma</a:t>
            </a:r>
          </a:p>
          <a:p>
            <a:pPr algn="l" rtl="0">
              <a:spcBef>
                <a:spcPct val="20000"/>
              </a:spcBef>
            </a:pPr>
            <a:r>
              <a:rPr lang="en-GB" sz="2000" b="1" dirty="0">
                <a:latin typeface="Calibri" pitchFamily="34" charset="0"/>
                <a:cs typeface="Calibri" pitchFamily="34" charset="0"/>
              </a:rPr>
              <a:t>- After centrifugation the heavier red blood cells settle to the bottom of the tube. The plasma remains at the top.  </a:t>
            </a:r>
          </a:p>
          <a:p>
            <a:pPr algn="l" rtl="0">
              <a:spcBef>
                <a:spcPct val="20000"/>
              </a:spcBef>
            </a:pPr>
            <a:r>
              <a:rPr lang="en-GB" sz="2000" b="1" dirty="0">
                <a:latin typeface="Calibri" pitchFamily="34" charset="0"/>
                <a:cs typeface="Calibri" pitchFamily="34" charset="0"/>
              </a:rPr>
              <a:t>-The two layers are separated by a ‘</a:t>
            </a:r>
            <a:r>
              <a:rPr lang="en-GB" sz="2000" b="1" dirty="0">
                <a:effectLst>
                  <a:outerShdw blurRad="38100" dist="38100" dir="2700000" algn="tl">
                    <a:srgbClr val="000000">
                      <a:alpha val="43137"/>
                    </a:srgbClr>
                  </a:outerShdw>
                </a:effectLst>
                <a:latin typeface="Calibri" pitchFamily="34" charset="0"/>
                <a:cs typeface="Calibri" pitchFamily="34" charset="0"/>
              </a:rPr>
              <a:t>buffy coat</a:t>
            </a:r>
            <a:r>
              <a:rPr lang="en-GB" sz="2000" b="1" dirty="0">
                <a:latin typeface="Calibri" pitchFamily="34" charset="0"/>
                <a:cs typeface="Calibri" pitchFamily="34" charset="0"/>
              </a:rPr>
              <a:t>’ of </a:t>
            </a:r>
            <a:r>
              <a:rPr lang="en-GB" sz="2000" b="1" u="sng" dirty="0">
                <a:latin typeface="Calibri" pitchFamily="34" charset="0"/>
                <a:cs typeface="Calibri" pitchFamily="34" charset="0"/>
              </a:rPr>
              <a:t>white cells </a:t>
            </a:r>
            <a:r>
              <a:rPr lang="en-GB" sz="2000" b="1" dirty="0">
                <a:latin typeface="Calibri" pitchFamily="34" charset="0"/>
                <a:cs typeface="Calibri" pitchFamily="34" charset="0"/>
              </a:rPr>
              <a:t>and </a:t>
            </a:r>
            <a:r>
              <a:rPr lang="en-GB" sz="2000" b="1" u="sng" dirty="0">
                <a:latin typeface="Calibri" pitchFamily="34" charset="0"/>
                <a:cs typeface="Calibri" pitchFamily="34" charset="0"/>
              </a:rPr>
              <a:t>platelets</a:t>
            </a:r>
            <a:r>
              <a:rPr lang="en-GB" sz="2000" b="1" dirty="0">
                <a:latin typeface="Calibri" pitchFamily="34" charset="0"/>
                <a:cs typeface="Calibri" pitchFamily="34" charset="0"/>
              </a:rPr>
              <a:t>.</a:t>
            </a:r>
            <a:endParaRPr lang="en-US" sz="2000" b="1" dirty="0">
              <a:solidFill>
                <a:srgbClr val="CC0066"/>
              </a:solidFill>
              <a:latin typeface="Calibri" pitchFamily="34" charset="0"/>
              <a:cs typeface="Calibri" pitchFamily="34" charset="0"/>
            </a:endParaRPr>
          </a:p>
          <a:p>
            <a:endParaRPr lang="en-US" sz="2000" dirty="0"/>
          </a:p>
        </p:txBody>
      </p:sp>
      <p:sp>
        <p:nvSpPr>
          <p:cNvPr id="3" name="TextBox 2"/>
          <p:cNvSpPr txBox="1"/>
          <p:nvPr/>
        </p:nvSpPr>
        <p:spPr>
          <a:xfrm>
            <a:off x="10049457" y="493553"/>
            <a:ext cx="1693608"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2236860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07503A3-FE36-43E1-8139-74FCDE711795}"/>
              </a:ext>
            </a:extLst>
          </p:cNvPr>
          <p:cNvSpPr>
            <a:spLocks noChangeArrowheads="1"/>
          </p:cNvSpPr>
          <p:nvPr/>
        </p:nvSpPr>
        <p:spPr bwMode="auto">
          <a:xfrm>
            <a:off x="1733035" y="720811"/>
            <a:ext cx="8001000" cy="457200"/>
          </a:xfrm>
          <a:prstGeom prst="rect">
            <a:avLst/>
          </a:prstGeom>
          <a:noFill/>
          <a:ln w="9525">
            <a:noFill/>
            <a:miter lim="800000"/>
            <a:headEnd/>
            <a:tailEnd/>
          </a:ln>
          <a:effectLst/>
        </p:spPr>
        <p:txBody>
          <a:bodyPr lIns="137617" tIns="68809" rIns="137617" bIns="68809" anchor="ctr"/>
          <a:lstStyle/>
          <a:p>
            <a:pPr algn="ctr">
              <a:defRPr/>
            </a:pPr>
            <a:r>
              <a:rPr lang="en-GB" sz="3800" b="1" dirty="0" err="1">
                <a:effectLst>
                  <a:outerShdw blurRad="38100" dist="38100" dir="2700000" algn="tl">
                    <a:srgbClr val="C0C0C0"/>
                  </a:outerShdw>
                </a:effectLst>
                <a:latin typeface="Trebuchet MS" pitchFamily="34" charset="0"/>
                <a:cs typeface="Arial" charset="0"/>
              </a:rPr>
              <a:t>Hct</a:t>
            </a:r>
            <a:r>
              <a:rPr lang="en-GB" sz="3800" b="1" dirty="0">
                <a:effectLst>
                  <a:outerShdw blurRad="38100" dist="38100" dir="2700000" algn="tl">
                    <a:srgbClr val="C0C0C0"/>
                  </a:outerShdw>
                </a:effectLst>
                <a:latin typeface="Trebuchet MS" pitchFamily="34" charset="0"/>
                <a:cs typeface="Arial" charset="0"/>
              </a:rPr>
              <a:t> under various conditions</a:t>
            </a:r>
            <a:endParaRPr lang="en-US" sz="3800" b="1" dirty="0">
              <a:effectLst>
                <a:outerShdw blurRad="38100" dist="38100" dir="2700000" algn="tl">
                  <a:srgbClr val="C0C0C0"/>
                </a:outerShdw>
              </a:effectLst>
              <a:latin typeface="Trebuchet MS" pitchFamily="34" charset="0"/>
              <a:cs typeface="Arial" charset="0"/>
            </a:endParaRPr>
          </a:p>
        </p:txBody>
      </p:sp>
      <p:pic>
        <p:nvPicPr>
          <p:cNvPr id="5" name="Picture 4" descr="11f05">
            <a:extLst>
              <a:ext uri="{FF2B5EF4-FFF2-40B4-BE49-F238E27FC236}">
                <a16:creationId xmlns:a16="http://schemas.microsoft.com/office/drawing/2014/main" id="{10A0EBE4-56BB-4276-A129-C1DEDA598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09" y="2100650"/>
            <a:ext cx="5429051" cy="35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centrifuging blood and obtaining se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292" y="2100650"/>
            <a:ext cx="5744928" cy="359058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5894173" y="1973563"/>
            <a:ext cx="0" cy="400358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98043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549"/>
            <a:ext cx="10972800" cy="1143000"/>
          </a:xfrm>
        </p:spPr>
        <p:txBody>
          <a:bodyPr>
            <a:normAutofit/>
          </a:bodyPr>
          <a:lstStyle/>
          <a:p>
            <a:pPr algn="ctr"/>
            <a:r>
              <a:rPr lang="en-US" sz="4000" dirty="0" err="1">
                <a:solidFill>
                  <a:schemeClr val="tx1"/>
                </a:solidFill>
                <a:latin typeface="Calibri" charset="0"/>
                <a:ea typeface="Calibri" charset="0"/>
                <a:cs typeface="Calibri" charset="0"/>
              </a:rPr>
              <a:t>Anaemia</a:t>
            </a:r>
            <a:r>
              <a:rPr lang="en-US" sz="4000" dirty="0">
                <a:solidFill>
                  <a:schemeClr val="tx1"/>
                </a:solidFill>
                <a:latin typeface="Calibri" charset="0"/>
                <a:ea typeface="Calibri" charset="0"/>
                <a:cs typeface="Calibri" charset="0"/>
              </a:rPr>
              <a:t> </a:t>
            </a:r>
          </a:p>
        </p:txBody>
      </p:sp>
      <p:sp>
        <p:nvSpPr>
          <p:cNvPr id="4" name="TextBox 3"/>
          <p:cNvSpPr txBox="1"/>
          <p:nvPr/>
        </p:nvSpPr>
        <p:spPr>
          <a:xfrm>
            <a:off x="1559753" y="936432"/>
            <a:ext cx="7997456" cy="1227259"/>
          </a:xfrm>
          <a:prstGeom prst="rect">
            <a:avLst/>
          </a:prstGeom>
          <a:noFill/>
        </p:spPr>
        <p:txBody>
          <a:bodyPr wrap="square" rtlCol="0">
            <a:spAutoFit/>
          </a:bodyPr>
          <a:lstStyle/>
          <a:p>
            <a:pPr>
              <a:lnSpc>
                <a:spcPct val="125000"/>
              </a:lnSpc>
            </a:pPr>
            <a:r>
              <a:rPr lang="en-US" sz="2000" b="1" dirty="0">
                <a:latin typeface="Calibri" pitchFamily="34" charset="0"/>
                <a:cs typeface="Calibri" pitchFamily="34" charset="0"/>
              </a:rPr>
              <a:t>Anemia is decrease in RBC mass as determined by </a:t>
            </a:r>
            <a:r>
              <a:rPr lang="en-US" sz="2000" b="1" dirty="0" err="1">
                <a:latin typeface="Calibri" pitchFamily="34" charset="0"/>
                <a:cs typeface="Calibri" pitchFamily="34" charset="0"/>
              </a:rPr>
              <a:t>Hct</a:t>
            </a:r>
            <a:r>
              <a:rPr lang="en-US" sz="2000" b="1" dirty="0">
                <a:latin typeface="Calibri" pitchFamily="34" charset="0"/>
                <a:cs typeface="Calibri" pitchFamily="34" charset="0"/>
              </a:rPr>
              <a:t> or </a:t>
            </a:r>
            <a:r>
              <a:rPr lang="en-US" sz="2000" b="1" dirty="0" err="1">
                <a:latin typeface="Calibri" pitchFamily="34" charset="0"/>
                <a:cs typeface="Calibri" pitchFamily="34" charset="0"/>
              </a:rPr>
              <a:t>Hb</a:t>
            </a:r>
            <a:r>
              <a:rPr lang="en-US" sz="2000" b="1" dirty="0">
                <a:latin typeface="Calibri" pitchFamily="34" charset="0"/>
                <a:cs typeface="Calibri" pitchFamily="34" charset="0"/>
              </a:rPr>
              <a:t> values </a:t>
            </a:r>
            <a:r>
              <a:rPr lang="en-GB" altLang="en-GB" sz="2000" b="1" dirty="0">
                <a:latin typeface="Calibri" pitchFamily="34" charset="0"/>
                <a:cs typeface="Calibri" pitchFamily="34" charset="0"/>
              </a:rPr>
              <a:t>below reference level for age and gender.</a:t>
            </a:r>
            <a:br>
              <a:rPr lang="en-GB" altLang="en-GB" sz="2000" b="1" dirty="0">
                <a:latin typeface="Calibri" pitchFamily="34" charset="0"/>
                <a:cs typeface="Calibri" pitchFamily="34" charset="0"/>
              </a:rPr>
            </a:br>
            <a:r>
              <a:rPr lang="en-US" sz="2000" b="1" dirty="0"/>
              <a:t>Symptoms</a:t>
            </a:r>
            <a:r>
              <a:rPr lang="en-US" sz="2000" dirty="0"/>
              <a:t>: tired , fatigue , short of breath , heart failure</a:t>
            </a:r>
          </a:p>
        </p:txBody>
      </p:sp>
      <p:sp>
        <p:nvSpPr>
          <p:cNvPr id="11" name="TextBox 10"/>
          <p:cNvSpPr txBox="1"/>
          <p:nvPr/>
        </p:nvSpPr>
        <p:spPr>
          <a:xfrm>
            <a:off x="1067439" y="3582160"/>
            <a:ext cx="3438993" cy="166199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solidFill>
                  <a:srgbClr val="7030A0"/>
                </a:solidFill>
              </a:rPr>
              <a:t> </a:t>
            </a:r>
            <a:r>
              <a:rPr lang="en-US" sz="2400" dirty="0">
                <a:solidFill>
                  <a:srgbClr val="7030A0"/>
                </a:solidFill>
              </a:rPr>
              <a:t>Macrocytic anemia:</a:t>
            </a:r>
          </a:p>
          <a:p>
            <a:endParaRPr lang="en-US" sz="2400" dirty="0">
              <a:solidFill>
                <a:srgbClr val="7030A0"/>
              </a:solidFill>
            </a:endParaRPr>
          </a:p>
          <a:p>
            <a:r>
              <a:rPr lang="en-US" dirty="0">
                <a:solidFill>
                  <a:srgbClr val="7030A0"/>
                </a:solidFill>
              </a:rPr>
              <a:t>-The RBC are almost as large as the lymphocyte.</a:t>
            </a:r>
          </a:p>
          <a:p>
            <a:r>
              <a:rPr lang="en-US" dirty="0">
                <a:solidFill>
                  <a:srgbClr val="7030A0"/>
                </a:solidFill>
              </a:rPr>
              <a:t>-Fewer RBCs.</a:t>
            </a:r>
            <a:endParaRPr lang="en-US" sz="1400" dirty="0">
              <a:solidFill>
                <a:srgbClr val="7030A0"/>
              </a:solidFill>
            </a:endParaRPr>
          </a:p>
        </p:txBody>
      </p:sp>
      <p:sp>
        <p:nvSpPr>
          <p:cNvPr id="12" name="TextBox 11"/>
          <p:cNvSpPr txBox="1"/>
          <p:nvPr/>
        </p:nvSpPr>
        <p:spPr>
          <a:xfrm>
            <a:off x="7425128" y="3582160"/>
            <a:ext cx="4766872" cy="34163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2400" dirty="0">
                <a:solidFill>
                  <a:srgbClr val="7030A0"/>
                </a:solidFill>
              </a:rPr>
              <a:t>Microcytic anemia:</a:t>
            </a:r>
          </a:p>
          <a:p>
            <a:endParaRPr lang="en-US" sz="2400" dirty="0">
              <a:solidFill>
                <a:srgbClr val="7030A0"/>
              </a:solidFill>
            </a:endParaRPr>
          </a:p>
          <a:p>
            <a:r>
              <a:rPr lang="en-US" dirty="0">
                <a:solidFill>
                  <a:srgbClr val="7030A0"/>
                </a:solidFill>
              </a:rPr>
              <a:t>-The RBCs are smaller than normal and </a:t>
            </a:r>
            <a:r>
              <a:rPr lang="en-US" b="1" dirty="0">
                <a:solidFill>
                  <a:srgbClr val="7030A0"/>
                </a:solidFill>
              </a:rPr>
              <a:t>have an increased zone of central pallor</a:t>
            </a:r>
            <a:r>
              <a:rPr lang="en-US" dirty="0">
                <a:solidFill>
                  <a:srgbClr val="7030A0"/>
                </a:solidFill>
              </a:rPr>
              <a:t>.</a:t>
            </a:r>
          </a:p>
          <a:p>
            <a:r>
              <a:rPr lang="en-US" dirty="0">
                <a:solidFill>
                  <a:srgbClr val="7030A0"/>
                </a:solidFill>
              </a:rPr>
              <a:t>-This is indicative of a microcytic (smaller size)and hypochromic (less hemoglobin) anemia.</a:t>
            </a:r>
            <a:r>
              <a:rPr lang="ar-SA" dirty="0">
                <a:solidFill>
                  <a:srgbClr val="7030A0"/>
                </a:solidFill>
              </a:rPr>
              <a:t> </a:t>
            </a:r>
            <a:r>
              <a:rPr lang="ar-SA" dirty="0">
                <a:solidFill>
                  <a:schemeClr val="bg1">
                    <a:lumMod val="50000"/>
                  </a:schemeClr>
                </a:solidFill>
              </a:rPr>
              <a:t>(باهتة) </a:t>
            </a:r>
          </a:p>
          <a:p>
            <a:r>
              <a:rPr lang="en-US" dirty="0">
                <a:solidFill>
                  <a:srgbClr val="7030A0"/>
                </a:solidFill>
              </a:rPr>
              <a:t>-There is also increased </a:t>
            </a:r>
            <a:r>
              <a:rPr lang="en-US" b="1" dirty="0">
                <a:solidFill>
                  <a:srgbClr val="7030A0"/>
                </a:solidFill>
              </a:rPr>
              <a:t>anisocytosis</a:t>
            </a:r>
            <a:r>
              <a:rPr lang="en-US" dirty="0">
                <a:solidFill>
                  <a:srgbClr val="7030A0"/>
                </a:solidFill>
              </a:rPr>
              <a:t> (variation in size) and </a:t>
            </a:r>
            <a:r>
              <a:rPr lang="en-US" b="1" dirty="0" err="1">
                <a:solidFill>
                  <a:srgbClr val="7030A0"/>
                </a:solidFill>
              </a:rPr>
              <a:t>poikilocytosis</a:t>
            </a:r>
            <a:r>
              <a:rPr lang="en-US" dirty="0">
                <a:solidFill>
                  <a:srgbClr val="7030A0"/>
                </a:solidFill>
              </a:rPr>
              <a:t> (variation in shape).</a:t>
            </a:r>
          </a:p>
          <a:p>
            <a:endParaRPr lang="en-US" sz="2400" dirty="0">
              <a:solidFill>
                <a:srgbClr val="7030A0"/>
              </a:solidFill>
            </a:endParaRPr>
          </a:p>
        </p:txBody>
      </p:sp>
      <p:cxnSp>
        <p:nvCxnSpPr>
          <p:cNvPr id="9" name="Straight Arrow Connector 8">
            <a:extLst>
              <a:ext uri="{FF2B5EF4-FFF2-40B4-BE49-F238E27FC236}">
                <a16:creationId xmlns:a16="http://schemas.microsoft.com/office/drawing/2014/main" id="{6C24F7B6-224A-43A5-ACAF-E5E3333E19B0}"/>
              </a:ext>
            </a:extLst>
          </p:cNvPr>
          <p:cNvCxnSpPr/>
          <p:nvPr/>
        </p:nvCxnSpPr>
        <p:spPr>
          <a:xfrm flipH="1">
            <a:off x="3338623" y="2488019"/>
            <a:ext cx="1488558" cy="8506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F30FBFFA-0A21-43EF-9543-261E051503FD}"/>
              </a:ext>
            </a:extLst>
          </p:cNvPr>
          <p:cNvCxnSpPr/>
          <p:nvPr/>
        </p:nvCxnSpPr>
        <p:spPr>
          <a:xfrm>
            <a:off x="6549656" y="2488019"/>
            <a:ext cx="1743739" cy="8506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Rectangle: Rounded Corners 6">
            <a:extLst>
              <a:ext uri="{FF2B5EF4-FFF2-40B4-BE49-F238E27FC236}">
                <a16:creationId xmlns:a16="http://schemas.microsoft.com/office/drawing/2014/main" id="{4DD6FA6A-F88E-4544-8ABC-7AEF45877CCF}"/>
              </a:ext>
            </a:extLst>
          </p:cNvPr>
          <p:cNvSpPr/>
          <p:nvPr/>
        </p:nvSpPr>
        <p:spPr>
          <a:xfrm>
            <a:off x="9158067" y="1441086"/>
            <a:ext cx="2836985" cy="163642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endParaRPr>
          </a:p>
          <a:p>
            <a:pPr algn="ctr"/>
            <a:r>
              <a:rPr lang="en-US" sz="1400" b="1" dirty="0">
                <a:solidFill>
                  <a:schemeClr val="bg1">
                    <a:lumMod val="50000"/>
                  </a:schemeClr>
                </a:solidFill>
              </a:rPr>
              <a:t>VERY IMP.</a:t>
            </a:r>
          </a:p>
          <a:p>
            <a:pPr algn="ctr"/>
            <a:r>
              <a:rPr lang="en-US" sz="1400" b="1" dirty="0">
                <a:solidFill>
                  <a:schemeClr val="bg1">
                    <a:lumMod val="50000"/>
                  </a:schemeClr>
                </a:solidFill>
              </a:rPr>
              <a:t>You compare for the same AGE and the same SEX</a:t>
            </a:r>
          </a:p>
          <a:p>
            <a:pPr algn="ctr"/>
            <a:r>
              <a:rPr lang="en-US" sz="1400" b="1" dirty="0">
                <a:solidFill>
                  <a:schemeClr val="bg1">
                    <a:lumMod val="50000"/>
                  </a:schemeClr>
                </a:solidFill>
              </a:rPr>
              <a:t>(women </a:t>
            </a:r>
            <a:r>
              <a:rPr lang="en-US" sz="1400" b="1" dirty="0" err="1">
                <a:solidFill>
                  <a:schemeClr val="bg1">
                    <a:lumMod val="50000"/>
                  </a:schemeClr>
                </a:solidFill>
              </a:rPr>
              <a:t>Hb</a:t>
            </a:r>
            <a:r>
              <a:rPr lang="en-US" sz="1400" b="1" dirty="0">
                <a:solidFill>
                  <a:schemeClr val="bg1">
                    <a:lumMod val="50000"/>
                  </a:schemeClr>
                </a:solidFill>
              </a:rPr>
              <a:t> count to normal women </a:t>
            </a:r>
            <a:r>
              <a:rPr lang="en-US" sz="1400" b="1" dirty="0" err="1">
                <a:solidFill>
                  <a:schemeClr val="bg1">
                    <a:lumMod val="50000"/>
                  </a:schemeClr>
                </a:solidFill>
              </a:rPr>
              <a:t>Hb</a:t>
            </a:r>
            <a:r>
              <a:rPr lang="en-US" sz="1400" b="1" dirty="0">
                <a:solidFill>
                  <a:schemeClr val="bg1">
                    <a:lumMod val="50000"/>
                  </a:schemeClr>
                </a:solidFill>
              </a:rPr>
              <a:t> count. NOT MEN</a:t>
            </a:r>
            <a:r>
              <a:rPr lang="en-US" sz="1400" dirty="0">
                <a:solidFill>
                  <a:schemeClr val="bg1">
                    <a:lumMod val="50000"/>
                  </a:schemeClr>
                </a:solidFill>
              </a:rPr>
              <a:t>)</a:t>
            </a:r>
            <a:r>
              <a:rPr lang="en-US" sz="1400" dirty="0"/>
              <a:t> </a:t>
            </a:r>
          </a:p>
          <a:p>
            <a:pPr algn="ctr"/>
            <a:endParaRPr lang="en-US" dirty="0"/>
          </a:p>
        </p:txBody>
      </p:sp>
    </p:spTree>
    <p:extLst>
      <p:ext uri="{BB962C8B-B14F-4D97-AF65-F5344CB8AC3E}">
        <p14:creationId xmlns:p14="http://schemas.microsoft.com/office/powerpoint/2010/main" val="2470383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556"/>
            <a:ext cx="10515600" cy="5686444"/>
          </a:xfrm>
        </p:spPr>
        <p:txBody>
          <a:bodyPr>
            <a:normAutofit/>
          </a:bodyPr>
          <a:lstStyle/>
          <a:p>
            <a:pPr algn="l" rtl="0"/>
            <a:r>
              <a:rPr lang="en-US" b="1" dirty="0"/>
              <a:t>Blood loss: </a:t>
            </a:r>
          </a:p>
          <a:p>
            <a:pPr marL="0" indent="0" algn="l" rtl="0">
              <a:buNone/>
            </a:pPr>
            <a:r>
              <a:rPr lang="en-US" sz="2000" dirty="0"/>
              <a:t>-acute            accident (RBC return to normal 3-6 weeks).</a:t>
            </a:r>
          </a:p>
          <a:p>
            <a:pPr marL="0" indent="0" algn="l" rtl="0">
              <a:buNone/>
            </a:pPr>
            <a:r>
              <a:rPr lang="en-US" dirty="0"/>
              <a:t>-</a:t>
            </a:r>
            <a:r>
              <a:rPr lang="en-US" sz="2000" dirty="0"/>
              <a:t>chronic       microcytic hypochromic </a:t>
            </a:r>
            <a:r>
              <a:rPr lang="en-US" sz="2000" dirty="0" err="1"/>
              <a:t>anaemia</a:t>
            </a:r>
            <a:r>
              <a:rPr lang="en-US" sz="2000" dirty="0"/>
              <a:t> (ulcer , worms ).</a:t>
            </a:r>
          </a:p>
          <a:p>
            <a:pPr algn="l" rtl="0"/>
            <a:r>
              <a:rPr lang="en-US" b="1" dirty="0"/>
              <a:t>Decrease RBC production:</a:t>
            </a:r>
          </a:p>
          <a:p>
            <a:pPr marL="0" indent="0" algn="l" rtl="0">
              <a:buNone/>
            </a:pPr>
            <a:r>
              <a:rPr lang="en-US" sz="2000" dirty="0"/>
              <a:t>-Nutritional causes:</a:t>
            </a:r>
          </a:p>
          <a:p>
            <a:pPr marL="0" indent="0" algn="l" rtl="0">
              <a:buNone/>
            </a:pPr>
            <a:r>
              <a:rPr lang="en-US" sz="2000" dirty="0"/>
              <a:t>Iron          microcytic hypochromic </a:t>
            </a:r>
            <a:r>
              <a:rPr lang="en-US" sz="2000" dirty="0" err="1"/>
              <a:t>anaemia</a:t>
            </a:r>
            <a:r>
              <a:rPr lang="en-US" sz="2000" dirty="0"/>
              <a:t>. </a:t>
            </a:r>
          </a:p>
          <a:p>
            <a:pPr marL="0" indent="0" algn="l" rtl="0">
              <a:buNone/>
            </a:pPr>
            <a:r>
              <a:rPr lang="en-US" sz="2000" dirty="0" err="1"/>
              <a:t>Vit</a:t>
            </a:r>
            <a:r>
              <a:rPr lang="en-US" sz="2000" dirty="0"/>
              <a:t> B12 and Folic Acid         megaloblastic </a:t>
            </a:r>
            <a:r>
              <a:rPr lang="en-US" sz="2000" dirty="0" err="1"/>
              <a:t>anaemia</a:t>
            </a:r>
            <a:r>
              <a:rPr lang="en-US" sz="2000" dirty="0"/>
              <a:t>.</a:t>
            </a:r>
          </a:p>
          <a:p>
            <a:pPr marL="0" indent="0" algn="l" rtl="0">
              <a:buNone/>
            </a:pPr>
            <a:r>
              <a:rPr lang="en-US" sz="2000" dirty="0"/>
              <a:t>-Non-nutritional causes:</a:t>
            </a:r>
            <a:endParaRPr lang="en-US" sz="1800" dirty="0"/>
          </a:p>
          <a:p>
            <a:pPr marL="0" indent="0" algn="l" rtl="0">
              <a:buNone/>
            </a:pPr>
            <a:r>
              <a:rPr lang="en-US" sz="1800" dirty="0"/>
              <a:t>Bone marrow failure, destruction by cancer , radiation , drugs , Aplastic </a:t>
            </a:r>
            <a:r>
              <a:rPr lang="en-US" sz="1800" dirty="0" err="1"/>
              <a:t>anaemia</a:t>
            </a:r>
            <a:r>
              <a:rPr lang="en-US" sz="1800" dirty="0"/>
              <a:t>.</a:t>
            </a:r>
          </a:p>
          <a:p>
            <a:pPr algn="l" rtl="0"/>
            <a:r>
              <a:rPr lang="en-US" b="1" dirty="0" err="1"/>
              <a:t>Haemolytic</a:t>
            </a:r>
            <a:r>
              <a:rPr lang="en-US" b="1" dirty="0"/>
              <a:t>        excessive destruction:</a:t>
            </a:r>
          </a:p>
          <a:p>
            <a:pPr marL="0" indent="0" algn="l" rtl="0">
              <a:buNone/>
            </a:pPr>
            <a:r>
              <a:rPr lang="en-US" sz="1800" dirty="0"/>
              <a:t>-Abnormal cells or HB </a:t>
            </a:r>
            <a:r>
              <a:rPr lang="ar-SA" sz="1800" dirty="0"/>
              <a:t>           </a:t>
            </a:r>
            <a:r>
              <a:rPr lang="en-US" sz="1800" dirty="0"/>
              <a:t>(</a:t>
            </a:r>
            <a:r>
              <a:rPr lang="en-US" sz="1800" dirty="0" err="1"/>
              <a:t>Sepherocytosis</a:t>
            </a:r>
            <a:r>
              <a:rPr lang="en-US" sz="1800" dirty="0"/>
              <a:t> , sickle cells) </a:t>
            </a:r>
          </a:p>
          <a:p>
            <a:pPr marL="0" indent="0" algn="l" rtl="0">
              <a:buNone/>
            </a:pPr>
            <a:r>
              <a:rPr lang="en-US" sz="1800" dirty="0"/>
              <a:t>-Incompatible blood transfusion.</a:t>
            </a:r>
          </a:p>
          <a:p>
            <a:pPr marL="0" indent="0" algn="l" rtl="0">
              <a:buNone/>
            </a:pPr>
            <a:r>
              <a:rPr lang="en-US" sz="1800" dirty="0"/>
              <a:t>-Erythroblastosis </a:t>
            </a:r>
            <a:r>
              <a:rPr lang="en-US" sz="1800" dirty="0" err="1"/>
              <a:t>fetalis</a:t>
            </a:r>
            <a:r>
              <a:rPr lang="en-US" sz="1800" dirty="0"/>
              <a:t>.</a:t>
            </a:r>
          </a:p>
        </p:txBody>
      </p:sp>
      <p:sp>
        <p:nvSpPr>
          <p:cNvPr id="2" name="Title 1"/>
          <p:cNvSpPr>
            <a:spLocks noGrp="1"/>
          </p:cNvSpPr>
          <p:nvPr>
            <p:ph type="title"/>
          </p:nvPr>
        </p:nvSpPr>
        <p:spPr>
          <a:xfrm>
            <a:off x="838200" y="187566"/>
            <a:ext cx="10515600" cy="983990"/>
          </a:xfrm>
        </p:spPr>
        <p:txBody>
          <a:bodyPr>
            <a:normAutofit/>
          </a:bodyPr>
          <a:lstStyle/>
          <a:p>
            <a:r>
              <a:rPr lang="en-US" sz="4000" dirty="0">
                <a:solidFill>
                  <a:schemeClr val="tx1"/>
                </a:solidFill>
                <a:latin typeface="Calibri" charset="0"/>
                <a:ea typeface="Calibri" charset="0"/>
                <a:cs typeface="Calibri" charset="0"/>
              </a:rPr>
              <a:t>Causes of anemia:</a:t>
            </a:r>
          </a:p>
        </p:txBody>
      </p:sp>
      <p:cxnSp>
        <p:nvCxnSpPr>
          <p:cNvPr id="5" name="Straight Arrow Connector 4"/>
          <p:cNvCxnSpPr/>
          <p:nvPr/>
        </p:nvCxnSpPr>
        <p:spPr>
          <a:xfrm>
            <a:off x="1808657" y="1817323"/>
            <a:ext cx="5996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08460" y="2254848"/>
            <a:ext cx="299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48671" y="3459447"/>
            <a:ext cx="539646" cy="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62999" y="3806565"/>
            <a:ext cx="509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23599" y="4887496"/>
            <a:ext cx="5696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48205" y="5307922"/>
            <a:ext cx="5696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B9429B-332A-470D-B441-4587F3B50E52}"/>
              </a:ext>
            </a:extLst>
          </p:cNvPr>
          <p:cNvSpPr/>
          <p:nvPr/>
        </p:nvSpPr>
        <p:spPr>
          <a:xfrm>
            <a:off x="8918917" y="1490697"/>
            <a:ext cx="3132406" cy="98399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Chronic: </a:t>
            </a:r>
            <a:r>
              <a:rPr lang="ar-SA" dirty="0">
                <a:solidFill>
                  <a:schemeClr val="bg1">
                    <a:lumMod val="50000"/>
                  </a:schemeClr>
                </a:solidFill>
              </a:rPr>
              <a:t>كمية بسيطة </a:t>
            </a:r>
            <a:r>
              <a:rPr lang="en-GB" dirty="0" err="1">
                <a:solidFill>
                  <a:schemeClr val="bg1">
                    <a:lumMod val="50000"/>
                  </a:schemeClr>
                </a:solidFill>
              </a:rPr>
              <a:t>يدوم</a:t>
            </a:r>
            <a:r>
              <a:rPr lang="en-GB" dirty="0">
                <a:solidFill>
                  <a:schemeClr val="bg1">
                    <a:lumMod val="50000"/>
                  </a:schemeClr>
                </a:solidFill>
              </a:rPr>
              <a:t> </a:t>
            </a:r>
            <a:r>
              <a:rPr lang="en-GB" dirty="0" err="1">
                <a:solidFill>
                  <a:schemeClr val="bg1">
                    <a:lumMod val="50000"/>
                  </a:schemeClr>
                </a:solidFill>
              </a:rPr>
              <a:t>لفترة</a:t>
            </a:r>
            <a:r>
              <a:rPr lang="en-GB" dirty="0">
                <a:solidFill>
                  <a:schemeClr val="bg1">
                    <a:lumMod val="50000"/>
                  </a:schemeClr>
                </a:solidFill>
              </a:rPr>
              <a:t> </a:t>
            </a:r>
            <a:r>
              <a:rPr lang="en-GB" dirty="0" err="1">
                <a:solidFill>
                  <a:schemeClr val="bg1">
                    <a:lumMod val="50000"/>
                  </a:schemeClr>
                </a:solidFill>
              </a:rPr>
              <a:t>طويلة</a:t>
            </a:r>
            <a:r>
              <a:rPr lang="en-GB" dirty="0">
                <a:solidFill>
                  <a:schemeClr val="bg1">
                    <a:lumMod val="50000"/>
                  </a:schemeClr>
                </a:solidFill>
              </a:rPr>
              <a:t> </a:t>
            </a:r>
            <a:r>
              <a:rPr lang="en-US" dirty="0">
                <a:solidFill>
                  <a:schemeClr val="bg1">
                    <a:lumMod val="50000"/>
                  </a:schemeClr>
                </a:solidFill>
              </a:rPr>
              <a:t> (Menstruation)</a:t>
            </a:r>
            <a:endParaRPr lang="ar-SA" dirty="0">
              <a:solidFill>
                <a:schemeClr val="bg1">
                  <a:lumMod val="50000"/>
                </a:schemeClr>
              </a:solidFill>
            </a:endParaRPr>
          </a:p>
          <a:p>
            <a:pPr algn="ctr"/>
            <a:r>
              <a:rPr lang="en-US" dirty="0">
                <a:solidFill>
                  <a:schemeClr val="bg1">
                    <a:lumMod val="50000"/>
                  </a:schemeClr>
                </a:solidFill>
              </a:rPr>
              <a:t>Acute: </a:t>
            </a:r>
            <a:r>
              <a:rPr lang="ar-SA" dirty="0">
                <a:solidFill>
                  <a:schemeClr val="bg1">
                    <a:lumMod val="50000"/>
                  </a:schemeClr>
                </a:solidFill>
              </a:rPr>
              <a:t>حاد (نقل دم , حوادث)</a:t>
            </a:r>
            <a:endParaRPr lang="en-US" dirty="0">
              <a:solidFill>
                <a:schemeClr val="bg1">
                  <a:lumMod val="50000"/>
                </a:schemeClr>
              </a:solidFill>
            </a:endParaRPr>
          </a:p>
        </p:txBody>
      </p:sp>
      <p:sp>
        <p:nvSpPr>
          <p:cNvPr id="8" name="Rectangle 7">
            <a:extLst>
              <a:ext uri="{FF2B5EF4-FFF2-40B4-BE49-F238E27FC236}">
                <a16:creationId xmlns:a16="http://schemas.microsoft.com/office/drawing/2014/main" id="{150515FB-E56A-4FC1-BF4F-3C96DC71D958}"/>
              </a:ext>
            </a:extLst>
          </p:cNvPr>
          <p:cNvSpPr/>
          <p:nvPr/>
        </p:nvSpPr>
        <p:spPr>
          <a:xfrm>
            <a:off x="9313984" y="4762286"/>
            <a:ext cx="2039816" cy="724114"/>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bg1">
                    <a:lumMod val="50000"/>
                  </a:schemeClr>
                </a:solidFill>
              </a:rPr>
              <a:t>تصنيع مع عيوب</a:t>
            </a:r>
            <a:endParaRPr lang="en-US" dirty="0">
              <a:solidFill>
                <a:schemeClr val="bg1">
                  <a:lumMod val="50000"/>
                </a:schemeClr>
              </a:solidFill>
            </a:endParaRPr>
          </a:p>
        </p:txBody>
      </p:sp>
      <p:cxnSp>
        <p:nvCxnSpPr>
          <p:cNvPr id="12" name="Straight Arrow Connector 11">
            <a:extLst>
              <a:ext uri="{FF2B5EF4-FFF2-40B4-BE49-F238E27FC236}">
                <a16:creationId xmlns:a16="http://schemas.microsoft.com/office/drawing/2014/main" id="{DA8A50C3-7FF8-442E-B94A-8D793A5CC70E}"/>
              </a:ext>
            </a:extLst>
          </p:cNvPr>
          <p:cNvCxnSpPr>
            <a:cxnSpLocks/>
          </p:cNvCxnSpPr>
          <p:nvPr/>
        </p:nvCxnSpPr>
        <p:spPr>
          <a:xfrm flipH="1" flipV="1">
            <a:off x="7737231" y="5008098"/>
            <a:ext cx="1322363" cy="1125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Rectangle 14">
            <a:extLst>
              <a:ext uri="{FF2B5EF4-FFF2-40B4-BE49-F238E27FC236}">
                <a16:creationId xmlns:a16="http://schemas.microsoft.com/office/drawing/2014/main" id="{8E938E67-D0CD-4C1A-9FDE-222C891C3A79}"/>
              </a:ext>
            </a:extLst>
          </p:cNvPr>
          <p:cNvSpPr/>
          <p:nvPr/>
        </p:nvSpPr>
        <p:spPr>
          <a:xfrm>
            <a:off x="5219113" y="187566"/>
            <a:ext cx="2729133" cy="969923"/>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again; the </a:t>
            </a:r>
            <a:r>
              <a:rPr lang="en-US" dirty="0">
                <a:solidFill>
                  <a:schemeClr val="bg1">
                    <a:lumMod val="50000"/>
                  </a:schemeClr>
                </a:solidFill>
                <a:highlight>
                  <a:srgbClr val="FFFF00"/>
                </a:highlight>
              </a:rPr>
              <a:t>Causes</a:t>
            </a:r>
            <a:r>
              <a:rPr lang="en-US" dirty="0">
                <a:solidFill>
                  <a:schemeClr val="bg1">
                    <a:lumMod val="50000"/>
                  </a:schemeClr>
                </a:solidFill>
              </a:rPr>
              <a:t> and the </a:t>
            </a:r>
            <a:r>
              <a:rPr lang="en-US" dirty="0">
                <a:solidFill>
                  <a:schemeClr val="bg1">
                    <a:lumMod val="50000"/>
                  </a:schemeClr>
                </a:solidFill>
                <a:highlight>
                  <a:srgbClr val="FFFF00"/>
                </a:highlight>
              </a:rPr>
              <a:t>shape of Anemia </a:t>
            </a:r>
            <a:r>
              <a:rPr lang="en-US" dirty="0">
                <a:solidFill>
                  <a:schemeClr val="bg1">
                    <a:lumMod val="50000"/>
                  </a:schemeClr>
                </a:solidFill>
              </a:rPr>
              <a:t>it gives</a:t>
            </a:r>
          </a:p>
        </p:txBody>
      </p:sp>
    </p:spTree>
    <p:extLst>
      <p:ext uri="{BB962C8B-B14F-4D97-AF65-F5344CB8AC3E}">
        <p14:creationId xmlns:p14="http://schemas.microsoft.com/office/powerpoint/2010/main" val="846829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1">
            <a:extLst/>
          </p:cNvPr>
          <p:cNvGraphicFramePr>
            <a:graphicFrameLocks noGrp="1"/>
          </p:cNvGraphicFramePr>
          <p:nvPr>
            <p:extLst/>
          </p:nvPr>
        </p:nvGraphicFramePr>
        <p:xfrm>
          <a:off x="276447" y="1019888"/>
          <a:ext cx="7230138" cy="4864580"/>
        </p:xfrm>
        <a:graphic>
          <a:graphicData uri="http://schemas.openxmlformats.org/drawingml/2006/table">
            <a:tbl>
              <a:tblPr/>
              <a:tblGrid>
                <a:gridCol w="2410046">
                  <a:extLst>
                    <a:ext uri="{9D8B030D-6E8A-4147-A177-3AD203B41FA5}">
                      <a16:colId xmlns:a16="http://schemas.microsoft.com/office/drawing/2014/main" val="20000"/>
                    </a:ext>
                  </a:extLst>
                </a:gridCol>
                <a:gridCol w="2410046">
                  <a:extLst>
                    <a:ext uri="{9D8B030D-6E8A-4147-A177-3AD203B41FA5}">
                      <a16:colId xmlns:a16="http://schemas.microsoft.com/office/drawing/2014/main" val="20001"/>
                    </a:ext>
                  </a:extLst>
                </a:gridCol>
                <a:gridCol w="2410046">
                  <a:extLst>
                    <a:ext uri="{9D8B030D-6E8A-4147-A177-3AD203B41FA5}">
                      <a16:colId xmlns:a16="http://schemas.microsoft.com/office/drawing/2014/main" val="20002"/>
                    </a:ext>
                  </a:extLst>
                </a:gridCol>
              </a:tblGrid>
              <a:tr h="4839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rPr>
                        <a:t>RBC loss without RBC Destruction</a:t>
                      </a:r>
                      <a:endParaRPr kumimoji="0" 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rPr>
                        <a:t>Decreased RBC Production</a:t>
                      </a:r>
                      <a:endParaRPr kumimoji="0" 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rPr>
                        <a:t>Increased RBC Destruction over Production (Hemolytic Anemias)</a:t>
                      </a:r>
                      <a:endParaRPr kumimoji="0" lang="en-US" sz="1600" b="1" i="0" u="none" strike="noStrike" cap="none" normalizeH="0" baseline="0" dirty="0">
                        <a:ln>
                          <a:noFill/>
                        </a:ln>
                        <a:solidFill>
                          <a:srgbClr val="FF0000"/>
                        </a:solidFill>
                        <a:effectLst>
                          <a:outerShdw blurRad="38100" dist="38100" dir="2700000" algn="tl">
                            <a:srgbClr val="C0C0C0"/>
                          </a:outerShdw>
                        </a:effectLst>
                        <a:latin typeface="Calibri" pitchFamily="34" charset="0"/>
                        <a:cs typeface="Calibri"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80040">
                <a:tc>
                  <a:txBody>
                    <a:bodyPr/>
                    <a:lstStyle/>
                    <a:p>
                      <a:pPr marL="457200" marR="0" lvl="1" indent="0" algn="l" defTabSz="914400" rtl="0" eaLnBrk="1" fontAlgn="base" latinLnBrk="0" hangingPunct="1">
                        <a:lnSpc>
                          <a:spcPct val="9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Hemorrhage </a:t>
                      </a:r>
                    </a:p>
                    <a:p>
                      <a:pPr marL="914400" marR="0" lvl="2"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Due to trauma</a:t>
                      </a:r>
                    </a:p>
                    <a:p>
                      <a:pPr marL="914400" marR="0" lvl="2"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Due to disorders: </a:t>
                      </a:r>
                      <a:r>
                        <a:rPr kumimoji="0" lang="en-US" altLang="en-US" sz="1600" b="1" i="0" u="none" strike="noStrike" cap="none" normalizeH="0" baseline="0" dirty="0" err="1">
                          <a:ln>
                            <a:noFill/>
                          </a:ln>
                          <a:solidFill>
                            <a:schemeClr val="tx1"/>
                          </a:solidFill>
                          <a:effectLst/>
                          <a:latin typeface="Calibri" pitchFamily="34" charset="0"/>
                          <a:cs typeface="Calibri" pitchFamily="34" charset="0"/>
                        </a:rPr>
                        <a:t>e.g.cancer</a:t>
                      </a:r>
                      <a:r>
                        <a:rPr kumimoji="0" lang="en-US" altLang="en-US" sz="1600" b="1" i="0" u="none" strike="noStrike" cap="none" normalizeH="0" baseline="0" dirty="0">
                          <a:ln>
                            <a:noFill/>
                          </a:ln>
                          <a:solidFill>
                            <a:schemeClr val="tx1"/>
                          </a:solidFill>
                          <a:effectLst/>
                          <a:latin typeface="Calibri" pitchFamily="34" charset="0"/>
                          <a:cs typeface="Calibri" pitchFamily="34" charset="0"/>
                        </a:rPr>
                        <a:t>, ulcers</a:t>
                      </a:r>
                    </a:p>
                    <a:p>
                      <a:pPr marL="457200" marR="0" lvl="1" indent="0" algn="l" defTabSz="914400" rtl="0" eaLnBrk="1" fontAlgn="base" latinLnBrk="0" hangingPunct="1">
                        <a:lnSpc>
                          <a:spcPct val="9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Menstrual flow</a:t>
                      </a:r>
                    </a:p>
                    <a:p>
                      <a:pPr marL="457200" marR="0" lvl="1" indent="0" algn="l" defTabSz="914400" rtl="0" eaLnBrk="1" fontAlgn="base" latinLnBrk="0" hangingPunct="1">
                        <a:lnSpc>
                          <a:spcPct val="9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Gynecological disorders</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Parasitism </a:t>
                      </a:r>
                    </a:p>
                    <a:p>
                      <a:pPr marL="914400" marR="0" lvl="2"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Hookworms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Neoplasia</a:t>
                      </a:r>
                    </a:p>
                    <a:p>
                      <a:pPr marL="914400" marR="0" lvl="2"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Leukemia</a:t>
                      </a:r>
                    </a:p>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Myelofibrosis</a:t>
                      </a:r>
                    </a:p>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Pernicious anemia</a:t>
                      </a:r>
                    </a:p>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Iron Deficiency anemia</a:t>
                      </a:r>
                    </a:p>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 Aplastic anemia Chloramphenicol administration</a:t>
                      </a:r>
                    </a:p>
                    <a:p>
                      <a:pPr marL="457200" marR="0" lvl="1" indent="0" algn="l" defTabSz="914400" rtl="0" eaLnBrk="1" fontAlgn="base" latinLnBrk="0" hangingPunct="1">
                        <a:lnSpc>
                          <a:spcPct val="100000"/>
                        </a:lnSpc>
                        <a:spcBef>
                          <a:spcPct val="2000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Renal disease (lack of erythropoietin production)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914400" rtl="0" eaLnBrk="1" fontAlgn="base" latinLnBrk="0" hangingPunct="1">
                        <a:lnSpc>
                          <a:spcPct val="90000"/>
                        </a:lnSpc>
                        <a:spcBef>
                          <a:spcPct val="20000"/>
                        </a:spcBef>
                        <a:spcAft>
                          <a:spcPct val="0"/>
                        </a:spcAft>
                        <a:buClrTx/>
                        <a:buSzTx/>
                        <a:buFontTx/>
                        <a:buChar char="–"/>
                        <a:tabLst/>
                      </a:pPr>
                      <a:r>
                        <a:rPr kumimoji="0" lang="en-US" altLang="en-US" sz="1600" b="1" i="0" u="none" strike="noStrike" cap="none" normalizeH="0" baseline="0" dirty="0">
                          <a:ln>
                            <a:noFill/>
                          </a:ln>
                          <a:solidFill>
                            <a:srgbClr val="660066"/>
                          </a:solidFill>
                          <a:effectLst/>
                          <a:latin typeface="Calibri" pitchFamily="34" charset="0"/>
                          <a:cs typeface="Calibri" pitchFamily="34" charset="0"/>
                        </a:rPr>
                        <a:t> Intrinsic Abnormalities </a:t>
                      </a:r>
                      <a:r>
                        <a:rPr kumimoji="0" lang="en-US" altLang="en-US" sz="1600" b="1" i="0" u="none" strike="noStrike" cap="none" normalizeH="0" baseline="0" dirty="0">
                          <a:ln>
                            <a:noFill/>
                          </a:ln>
                          <a:solidFill>
                            <a:schemeClr val="tx1"/>
                          </a:solidFill>
                          <a:effectLst/>
                          <a:latin typeface="Calibri" pitchFamily="34" charset="0"/>
                          <a:cs typeface="Calibri" pitchFamily="34" charset="0"/>
                        </a:rPr>
                        <a:t>Hereditary Spherocytosis Thalassemia</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Sickle Cell Anemia</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G6PD deficiency</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Hexokinase deficiency</a:t>
                      </a:r>
                    </a:p>
                    <a:p>
                      <a:pPr marL="457200" marR="0" lvl="1" indent="0" algn="l" defTabSz="914400" rtl="0" eaLnBrk="1" fontAlgn="base" latinLnBrk="0" hangingPunct="1">
                        <a:lnSpc>
                          <a:spcPct val="90000"/>
                        </a:lnSpc>
                        <a:spcBef>
                          <a:spcPct val="20000"/>
                        </a:spcBef>
                        <a:spcAft>
                          <a:spcPct val="0"/>
                        </a:spcAft>
                        <a:buClrTx/>
                        <a:buSzTx/>
                        <a:buFontTx/>
                        <a:buChar char="–"/>
                        <a:tabLst/>
                      </a:pPr>
                      <a:r>
                        <a:rPr kumimoji="0" lang="en-US" altLang="en-US" sz="1600" b="1" i="0" u="none" strike="noStrike" cap="none" normalizeH="0" baseline="0" dirty="0">
                          <a:ln>
                            <a:noFill/>
                          </a:ln>
                          <a:solidFill>
                            <a:srgbClr val="660066"/>
                          </a:solidFill>
                          <a:effectLst/>
                          <a:latin typeface="Calibri" pitchFamily="34" charset="0"/>
                          <a:cs typeface="Calibri" pitchFamily="34" charset="0"/>
                        </a:rPr>
                        <a:t> Extrinsic Abnormalities</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Infections</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Malaria</a:t>
                      </a:r>
                    </a:p>
                    <a:p>
                      <a:pPr marL="457200" marR="0" lvl="1" indent="0" algn="l" defTabSz="914400" rtl="0" eaLnBrk="1" fontAlgn="base" latinLnBrk="0" hangingPunct="1">
                        <a:lnSpc>
                          <a:spcPct val="9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itchFamily="34" charset="0"/>
                          <a:cs typeface="Calibri" pitchFamily="34" charset="0"/>
                        </a:rPr>
                        <a:t>Mycoplasma</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Rectangle 4">
            <a:extLst/>
          </p:cNvPr>
          <p:cNvSpPr/>
          <p:nvPr/>
        </p:nvSpPr>
        <p:spPr>
          <a:xfrm>
            <a:off x="589899" y="193186"/>
            <a:ext cx="1826141" cy="707886"/>
          </a:xfrm>
          <a:prstGeom prst="rect">
            <a:avLst/>
          </a:prstGeom>
        </p:spPr>
        <p:txBody>
          <a:bodyPr wrap="none">
            <a:spAutoFit/>
          </a:bodyPr>
          <a:lstStyle/>
          <a:p>
            <a:r>
              <a:rPr lang="en-US" sz="4000" b="1" dirty="0">
                <a:solidFill>
                  <a:srgbClr val="0070C0"/>
                </a:solidFill>
                <a:effectLst>
                  <a:outerShdw blurRad="38100" dist="38100" dir="2700000" algn="tl">
                    <a:srgbClr val="C0C0C0"/>
                  </a:outerShdw>
                </a:effectLst>
                <a:latin typeface="Calibri" pitchFamily="34" charset="0"/>
                <a:cs typeface="Calibri" pitchFamily="34" charset="0"/>
              </a:rPr>
              <a:t>Anemia</a:t>
            </a:r>
            <a:endParaRPr lang="en-US" sz="4000" dirty="0">
              <a:solidFill>
                <a:srgbClr val="0070C0"/>
              </a:solidFill>
            </a:endParaRPr>
          </a:p>
        </p:txBody>
      </p:sp>
      <p:pic>
        <p:nvPicPr>
          <p:cNvPr id="6" name="Picture 2">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585" y="193186"/>
            <a:ext cx="4535639" cy="286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p:cNvPr>
          <p:cNvSpPr/>
          <p:nvPr/>
        </p:nvSpPr>
        <p:spPr>
          <a:xfrm>
            <a:off x="8460134" y="3267512"/>
            <a:ext cx="2628540" cy="369332"/>
          </a:xfrm>
          <a:prstGeom prst="rect">
            <a:avLst/>
          </a:prstGeom>
        </p:spPr>
        <p:txBody>
          <a:bodyPr wrap="none">
            <a:spAutoFit/>
          </a:bodyPr>
          <a:lstStyle/>
          <a:p>
            <a:pPr algn="ctr">
              <a:defRPr/>
            </a:pPr>
            <a:r>
              <a:rPr lang="en-GB" b="1" dirty="0">
                <a:solidFill>
                  <a:srgbClr val="FF0000"/>
                </a:solidFill>
                <a:effectLst>
                  <a:outerShdw blurRad="38100" dist="38100" dir="2700000" algn="tl">
                    <a:srgbClr val="C0C0C0"/>
                  </a:outerShdw>
                </a:effectLst>
                <a:latin typeface="Calibri" pitchFamily="34" charset="0"/>
                <a:cs typeface="Calibri" pitchFamily="34" charset="0"/>
              </a:rPr>
              <a:t>Clinical Picture of </a:t>
            </a:r>
            <a:r>
              <a:rPr lang="en-GB" b="1" dirty="0" err="1">
                <a:solidFill>
                  <a:srgbClr val="FF0000"/>
                </a:solidFill>
                <a:effectLst>
                  <a:outerShdw blurRad="38100" dist="38100" dir="2700000" algn="tl">
                    <a:srgbClr val="C0C0C0"/>
                  </a:outerShdw>
                </a:effectLst>
                <a:latin typeface="Calibri" pitchFamily="34" charset="0"/>
                <a:cs typeface="Calibri" pitchFamily="34" charset="0"/>
              </a:rPr>
              <a:t>Anemia</a:t>
            </a:r>
            <a:endParaRPr lang="en-US" b="1" dirty="0">
              <a:solidFill>
                <a:srgbClr val="FF0000"/>
              </a:solidFill>
              <a:effectLst>
                <a:outerShdw blurRad="38100" dist="38100" dir="2700000" algn="tl">
                  <a:srgbClr val="C0C0C0"/>
                </a:outerShdw>
              </a:effectLst>
              <a:latin typeface="Calibri" pitchFamily="34" charset="0"/>
              <a:cs typeface="Calibri" pitchFamily="34" charset="0"/>
            </a:endParaRPr>
          </a:p>
        </p:txBody>
      </p:sp>
      <p:pic>
        <p:nvPicPr>
          <p:cNvPr id="8" name="Picture 4" descr="pallor-1">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032" y="3843626"/>
            <a:ext cx="1365018" cy="11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alor-2">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7032" y="5320961"/>
            <a:ext cx="1400018" cy="112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linical signs iron deficiency">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5628" y="3843627"/>
            <a:ext cx="2057107" cy="244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p:cNvPr>
          <p:cNvSpPr/>
          <p:nvPr/>
        </p:nvSpPr>
        <p:spPr>
          <a:xfrm>
            <a:off x="106326" y="274638"/>
            <a:ext cx="3721395" cy="6393794"/>
          </a:xfrm>
          <a:prstGeom prst="roundRect">
            <a:avLst/>
          </a:prstGeom>
          <a:solidFill>
            <a:schemeClr val="bg1"/>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 name="Rectangle 4">
            <a:extLst/>
          </p:cNvPr>
          <p:cNvSpPr/>
          <p:nvPr/>
        </p:nvSpPr>
        <p:spPr>
          <a:xfrm>
            <a:off x="-148855" y="1429572"/>
            <a:ext cx="3976576" cy="6020110"/>
          </a:xfrm>
          <a:prstGeom prst="rect">
            <a:avLst/>
          </a:prstGeom>
        </p:spPr>
        <p:txBody>
          <a:bodyPr wrap="square">
            <a:spAutoFit/>
          </a:bodyPr>
          <a:lstStyle/>
          <a:p>
            <a:pPr lvl="1">
              <a:spcBef>
                <a:spcPct val="20000"/>
              </a:spcBef>
            </a:pPr>
            <a:r>
              <a:rPr lang="en-GB" b="1" dirty="0">
                <a:latin typeface="Calibri" pitchFamily="34" charset="0"/>
                <a:cs typeface="Calibri" pitchFamily="34" charset="0"/>
              </a:rPr>
              <a:t> Review of blood count, blood smear and RBC indices (MCV, MCH, MCHC)</a:t>
            </a:r>
          </a:p>
          <a:p>
            <a:pPr lvl="1">
              <a:spcBef>
                <a:spcPct val="20000"/>
              </a:spcBef>
            </a:pPr>
            <a:r>
              <a:rPr lang="en-US" altLang="en-US" b="1" i="1" dirty="0">
                <a:solidFill>
                  <a:srgbClr val="CC0066"/>
                </a:solidFill>
                <a:latin typeface="Calibri" pitchFamily="34" charset="0"/>
                <a:cs typeface="Calibri" pitchFamily="34" charset="0"/>
              </a:rPr>
              <a:t>	</a:t>
            </a:r>
            <a:r>
              <a:rPr lang="en-US" altLang="en-US" b="1" i="1" dirty="0">
                <a:solidFill>
                  <a:srgbClr val="0070C0"/>
                </a:solidFill>
                <a:latin typeface="Calibri" pitchFamily="34" charset="0"/>
                <a:cs typeface="Calibri" pitchFamily="34" charset="0"/>
              </a:rPr>
              <a:t>MCV is the most accurate method of measuring red blood cells 	and most</a:t>
            </a:r>
            <a:r>
              <a:rPr lang="en-GB" altLang="en-GB" b="1" i="1" dirty="0">
                <a:solidFill>
                  <a:srgbClr val="0070C0"/>
                </a:solidFill>
                <a:latin typeface="Calibri" pitchFamily="34" charset="0"/>
                <a:cs typeface="Calibri" pitchFamily="34" charset="0"/>
              </a:rPr>
              <a:t> useful in classification of anaemia as: </a:t>
            </a:r>
            <a:r>
              <a:rPr lang="en-GB" altLang="en-GB" b="1" i="1" dirty="0">
                <a:solidFill>
                  <a:srgbClr val="CC0066"/>
                </a:solidFill>
                <a:latin typeface="Calibri" pitchFamily="34" charset="0"/>
                <a:cs typeface="Calibri" pitchFamily="34" charset="0"/>
              </a:rPr>
              <a:t>	</a:t>
            </a:r>
            <a:endParaRPr lang="en-GB" b="1" dirty="0">
              <a:latin typeface="Calibri" pitchFamily="34" charset="0"/>
              <a:cs typeface="Calibri" pitchFamily="34" charset="0"/>
            </a:endParaRPr>
          </a:p>
          <a:p>
            <a:pPr lvl="1">
              <a:spcBef>
                <a:spcPct val="20000"/>
              </a:spcBef>
            </a:pPr>
            <a:r>
              <a:rPr lang="en-GB" b="1" dirty="0">
                <a:latin typeface="Calibri" pitchFamily="34" charset="0"/>
                <a:cs typeface="Calibri" pitchFamily="34" charset="0"/>
              </a:rPr>
              <a:t> Reticulocyte index</a:t>
            </a:r>
          </a:p>
          <a:p>
            <a:pPr lvl="1">
              <a:spcBef>
                <a:spcPct val="20000"/>
              </a:spcBef>
            </a:pPr>
            <a:r>
              <a:rPr lang="en-GB" b="1" dirty="0">
                <a:latin typeface="Calibri" pitchFamily="34" charset="0"/>
                <a:cs typeface="Calibri" pitchFamily="34" charset="0"/>
              </a:rPr>
              <a:t>= reticulocyte count (%)  x [observed haematocrit  / normal haematocrit] </a:t>
            </a:r>
            <a:r>
              <a:rPr lang="en-GB" b="1" i="1" dirty="0" err="1">
                <a:latin typeface="Calibri" pitchFamily="34" charset="0"/>
                <a:cs typeface="Calibri" pitchFamily="34" charset="0"/>
              </a:rPr>
              <a:t>ie</a:t>
            </a:r>
            <a:r>
              <a:rPr lang="en-GB" b="1" dirty="0">
                <a:latin typeface="Calibri" pitchFamily="34" charset="0"/>
                <a:cs typeface="Calibri" pitchFamily="34" charset="0"/>
              </a:rPr>
              <a:t> normalized for </a:t>
            </a:r>
            <a:r>
              <a:rPr lang="en-GB" b="1" dirty="0" err="1">
                <a:latin typeface="Calibri" pitchFamily="34" charset="0"/>
                <a:cs typeface="Calibri" pitchFamily="34" charset="0"/>
              </a:rPr>
              <a:t>hematocrit</a:t>
            </a:r>
            <a:endParaRPr lang="en-GB" b="1" dirty="0">
              <a:solidFill>
                <a:srgbClr val="162B75"/>
              </a:solidFill>
              <a:latin typeface="Calibri" pitchFamily="34" charset="0"/>
              <a:cs typeface="Calibri" pitchFamily="34" charset="0"/>
            </a:endParaRPr>
          </a:p>
          <a:p>
            <a:pPr lvl="2">
              <a:spcBef>
                <a:spcPct val="20000"/>
              </a:spcBef>
            </a:pPr>
            <a:r>
              <a:rPr lang="en-GB" b="1" dirty="0">
                <a:solidFill>
                  <a:srgbClr val="0070C0"/>
                </a:solidFill>
                <a:latin typeface="Calibri" pitchFamily="34" charset="0"/>
                <a:cs typeface="Calibri" pitchFamily="34" charset="0"/>
              </a:rPr>
              <a:t>Reticulocyte index &gt; 2% indicates excessive RBC destruction or loss</a:t>
            </a:r>
          </a:p>
          <a:p>
            <a:pPr lvl="2">
              <a:spcBef>
                <a:spcPct val="20000"/>
              </a:spcBef>
            </a:pPr>
            <a:r>
              <a:rPr lang="en-GB" b="1" dirty="0">
                <a:solidFill>
                  <a:srgbClr val="0070C0"/>
                </a:solidFill>
                <a:latin typeface="Calibri" pitchFamily="34" charset="0"/>
                <a:cs typeface="Calibri" pitchFamily="34" charset="0"/>
              </a:rPr>
              <a:t>Reticulocyte index &lt; 2% indicates decreased production</a:t>
            </a:r>
          </a:p>
          <a:p>
            <a:pPr lvl="3">
              <a:spcBef>
                <a:spcPct val="20000"/>
              </a:spcBef>
            </a:pPr>
            <a:endParaRPr lang="en-GB" b="1" dirty="0">
              <a:solidFill>
                <a:srgbClr val="0070C0"/>
              </a:solidFill>
              <a:latin typeface="Calibri" pitchFamily="34" charset="0"/>
              <a:cs typeface="Calibri" pitchFamily="34" charset="0"/>
            </a:endParaRPr>
          </a:p>
          <a:p>
            <a:pPr marL="914400" lvl="1" indent="-457200">
              <a:spcBef>
                <a:spcPct val="20000"/>
              </a:spcBef>
              <a:buFont typeface="Arial" panose="020B0604020202020204" pitchFamily="34" charset="0"/>
              <a:buChar char="•"/>
            </a:pPr>
            <a:endParaRPr lang="en-GB" altLang="en-GB" b="1" dirty="0">
              <a:solidFill>
                <a:srgbClr val="162B75"/>
              </a:solidFill>
              <a:latin typeface="Calibri" pitchFamily="34" charset="0"/>
              <a:cs typeface="Calibri" pitchFamily="34" charset="0"/>
            </a:endParaRPr>
          </a:p>
        </p:txBody>
      </p:sp>
      <p:sp>
        <p:nvSpPr>
          <p:cNvPr id="6" name="Rectangle 5">
            <a:extLst/>
          </p:cNvPr>
          <p:cNvSpPr/>
          <p:nvPr/>
        </p:nvSpPr>
        <p:spPr>
          <a:xfrm>
            <a:off x="197496" y="567846"/>
            <a:ext cx="3630225" cy="461665"/>
          </a:xfrm>
          <a:prstGeom prst="rect">
            <a:avLst/>
          </a:prstGeom>
        </p:spPr>
        <p:txBody>
          <a:bodyPr wrap="none">
            <a:spAutoFit/>
          </a:bodyPr>
          <a:lstStyle/>
          <a:p>
            <a:pPr algn="ctr">
              <a:defRPr/>
            </a:pPr>
            <a:r>
              <a:rPr lang="en-GB" sz="2400" b="1" dirty="0">
                <a:solidFill>
                  <a:srgbClr val="0070C0"/>
                </a:solidFill>
                <a:effectLst>
                  <a:outerShdw blurRad="38100" dist="38100" dir="2700000" algn="tl">
                    <a:srgbClr val="C0C0C0"/>
                  </a:outerShdw>
                </a:effectLst>
                <a:latin typeface="Calibri" pitchFamily="34" charset="0"/>
                <a:cs typeface="Calibri" pitchFamily="34" charset="0"/>
              </a:rPr>
              <a:t>Basic Evaluation of </a:t>
            </a:r>
            <a:r>
              <a:rPr lang="en-GB" sz="2400" b="1" dirty="0" err="1">
                <a:solidFill>
                  <a:srgbClr val="0070C0"/>
                </a:solidFill>
                <a:effectLst>
                  <a:outerShdw blurRad="38100" dist="38100" dir="2700000" algn="tl">
                    <a:srgbClr val="C0C0C0"/>
                  </a:outerShdw>
                </a:effectLst>
                <a:latin typeface="Calibri" pitchFamily="34" charset="0"/>
                <a:cs typeface="Calibri" pitchFamily="34" charset="0"/>
              </a:rPr>
              <a:t>Anemia</a:t>
            </a:r>
            <a:endParaRPr lang="en-US" sz="2400" b="1" dirty="0">
              <a:solidFill>
                <a:srgbClr val="0070C0"/>
              </a:solidFill>
              <a:effectLst>
                <a:outerShdw blurRad="38100" dist="38100" dir="2700000" algn="tl">
                  <a:srgbClr val="C0C0C0"/>
                </a:outerShdw>
              </a:effectLst>
              <a:latin typeface="Calibri" pitchFamily="34" charset="0"/>
              <a:cs typeface="Calibri" pitchFamily="34" charset="0"/>
            </a:endParaRPr>
          </a:p>
        </p:txBody>
      </p:sp>
      <p:sp>
        <p:nvSpPr>
          <p:cNvPr id="7" name="Rectangle: Rounded Corners 8">
            <a:extLst/>
          </p:cNvPr>
          <p:cNvSpPr/>
          <p:nvPr/>
        </p:nvSpPr>
        <p:spPr>
          <a:xfrm>
            <a:off x="4043918" y="299448"/>
            <a:ext cx="3721395" cy="639379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Rectangle 7">
            <a:extLst/>
          </p:cNvPr>
          <p:cNvSpPr/>
          <p:nvPr/>
        </p:nvSpPr>
        <p:spPr>
          <a:xfrm>
            <a:off x="4069337" y="734883"/>
            <a:ext cx="3670556" cy="369332"/>
          </a:xfrm>
          <a:prstGeom prst="rect">
            <a:avLst/>
          </a:prstGeom>
        </p:spPr>
        <p:txBody>
          <a:bodyPr wrap="none">
            <a:spAutoFit/>
          </a:bodyPr>
          <a:lstStyle/>
          <a:p>
            <a:pPr algn="ctr">
              <a:defRPr/>
            </a:pPr>
            <a:r>
              <a:rPr lang="en-GB" b="1" dirty="0">
                <a:solidFill>
                  <a:srgbClr val="0070C0"/>
                </a:solidFill>
                <a:effectLst>
                  <a:outerShdw blurRad="38100" dist="38100" dir="2700000" algn="tl">
                    <a:srgbClr val="C0C0C0"/>
                  </a:outerShdw>
                </a:effectLst>
                <a:latin typeface="Calibri" pitchFamily="34" charset="0"/>
                <a:cs typeface="Calibri" pitchFamily="34" charset="0"/>
              </a:rPr>
              <a:t>Effects of </a:t>
            </a:r>
            <a:r>
              <a:rPr lang="en-GB" b="1" dirty="0" err="1">
                <a:solidFill>
                  <a:srgbClr val="0070C0"/>
                </a:solidFill>
                <a:effectLst>
                  <a:outerShdw blurRad="38100" dist="38100" dir="2700000" algn="tl">
                    <a:srgbClr val="C0C0C0"/>
                  </a:outerShdw>
                </a:effectLst>
                <a:latin typeface="Calibri" pitchFamily="34" charset="0"/>
                <a:cs typeface="Calibri" pitchFamily="34" charset="0"/>
              </a:rPr>
              <a:t>Anemia</a:t>
            </a:r>
            <a:r>
              <a:rPr lang="en-GB" b="1" dirty="0">
                <a:solidFill>
                  <a:srgbClr val="0070C0"/>
                </a:solidFill>
                <a:effectLst>
                  <a:outerShdw blurRad="38100" dist="38100" dir="2700000" algn="tl">
                    <a:srgbClr val="C0C0C0"/>
                  </a:outerShdw>
                </a:effectLst>
                <a:latin typeface="Calibri" pitchFamily="34" charset="0"/>
                <a:cs typeface="Calibri" pitchFamily="34" charset="0"/>
              </a:rPr>
              <a:t> on Body Functions</a:t>
            </a:r>
            <a:endParaRPr lang="en-US" b="1" dirty="0">
              <a:solidFill>
                <a:srgbClr val="0070C0"/>
              </a:solidFill>
              <a:effectLst>
                <a:outerShdw blurRad="38100" dist="38100" dir="2700000" algn="tl">
                  <a:srgbClr val="C0C0C0"/>
                </a:outerShdw>
              </a:effectLst>
              <a:latin typeface="Calibri" pitchFamily="34" charset="0"/>
              <a:cs typeface="Calibri" pitchFamily="34" charset="0"/>
            </a:endParaRPr>
          </a:p>
        </p:txBody>
      </p:sp>
      <p:sp>
        <p:nvSpPr>
          <p:cNvPr id="9" name="Rectangle 8">
            <a:extLst/>
          </p:cNvPr>
          <p:cNvSpPr/>
          <p:nvPr/>
        </p:nvSpPr>
        <p:spPr>
          <a:xfrm>
            <a:off x="4146700" y="1501875"/>
            <a:ext cx="3405958" cy="4909036"/>
          </a:xfrm>
          <a:prstGeom prst="rect">
            <a:avLst/>
          </a:prstGeom>
        </p:spPr>
        <p:txBody>
          <a:bodyPr wrap="square">
            <a:spAutoFit/>
          </a:bodyPr>
          <a:lstStyle/>
          <a:p>
            <a:pPr marL="457200" indent="-457200" eaLnBrk="0" hangingPunct="0">
              <a:spcBef>
                <a:spcPct val="20000"/>
              </a:spcBef>
              <a:spcAft>
                <a:spcPts val="600"/>
              </a:spcAft>
              <a:buFont typeface="Wingdings" panose="05000000000000000000" pitchFamily="2" charset="2"/>
              <a:buChar char="v"/>
            </a:pPr>
            <a:r>
              <a:rPr lang="en-US" b="1" dirty="0">
                <a:latin typeface="Calibri" pitchFamily="34" charset="0"/>
                <a:cs typeface="Calibri" pitchFamily="34" charset="0"/>
              </a:rPr>
              <a:t>Increased cardiac output, as well as increased pumping workload on the heart, because of decreased viscosity and vasodilation. </a:t>
            </a:r>
          </a:p>
          <a:p>
            <a:pPr marL="457200" indent="-457200" eaLnBrk="0" hangingPunct="0">
              <a:spcBef>
                <a:spcPct val="20000"/>
              </a:spcBef>
              <a:spcAft>
                <a:spcPts val="600"/>
              </a:spcAft>
              <a:buFont typeface="Wingdings" panose="05000000000000000000" pitchFamily="2" charset="2"/>
              <a:buChar char="v"/>
            </a:pPr>
            <a:endParaRPr lang="en-US" b="1" dirty="0">
              <a:latin typeface="Calibri" pitchFamily="34" charset="0"/>
              <a:cs typeface="Calibri" pitchFamily="34" charset="0"/>
            </a:endParaRPr>
          </a:p>
          <a:p>
            <a:pPr marL="457200" indent="-457200" eaLnBrk="0" hangingPunct="0">
              <a:spcBef>
                <a:spcPct val="20000"/>
              </a:spcBef>
              <a:spcAft>
                <a:spcPts val="600"/>
              </a:spcAft>
              <a:buFont typeface="Wingdings" panose="05000000000000000000" pitchFamily="2" charset="2"/>
              <a:buChar char="v"/>
            </a:pPr>
            <a:r>
              <a:rPr lang="en-US" b="1" dirty="0">
                <a:latin typeface="Calibri" pitchFamily="34" charset="0"/>
                <a:cs typeface="Calibri" pitchFamily="34" charset="0"/>
              </a:rPr>
              <a:t>Reduced oxygen-carrying capacity of blood and lack of O</a:t>
            </a:r>
            <a:r>
              <a:rPr lang="en-US" b="1" baseline="-25000" dirty="0">
                <a:latin typeface="Calibri" pitchFamily="34" charset="0"/>
                <a:cs typeface="Calibri" pitchFamily="34" charset="0"/>
              </a:rPr>
              <a:t>2</a:t>
            </a:r>
            <a:r>
              <a:rPr lang="en-US" b="1" dirty="0">
                <a:latin typeface="Calibri" pitchFamily="34" charset="0"/>
                <a:cs typeface="Calibri" pitchFamily="34" charset="0"/>
              </a:rPr>
              <a:t> for ATP and heat production, manifested mostly during exertion.</a:t>
            </a:r>
          </a:p>
          <a:p>
            <a:pPr marL="457200" indent="-457200" eaLnBrk="0" hangingPunct="0">
              <a:spcBef>
                <a:spcPct val="20000"/>
              </a:spcBef>
              <a:spcAft>
                <a:spcPts val="600"/>
              </a:spcAft>
              <a:buFont typeface="Wingdings" panose="05000000000000000000" pitchFamily="2" charset="2"/>
              <a:buChar char="v"/>
            </a:pPr>
            <a:endParaRPr lang="en-US" b="1" dirty="0">
              <a:latin typeface="Calibri" pitchFamily="34" charset="0"/>
              <a:cs typeface="Calibri" pitchFamily="34" charset="0"/>
            </a:endParaRPr>
          </a:p>
          <a:p>
            <a:pPr marL="457200" indent="-457200" eaLnBrk="0" hangingPunct="0">
              <a:spcBef>
                <a:spcPct val="20000"/>
              </a:spcBef>
              <a:spcAft>
                <a:spcPts val="600"/>
              </a:spcAft>
              <a:buFont typeface="Wingdings" panose="05000000000000000000" pitchFamily="2" charset="2"/>
              <a:buChar char="v"/>
            </a:pPr>
            <a:r>
              <a:rPr lang="en-US" b="1" dirty="0">
                <a:latin typeface="Calibri" pitchFamily="34" charset="0"/>
                <a:cs typeface="Calibri" pitchFamily="34" charset="0"/>
              </a:rPr>
              <a:t> If severe, can lead to heart failure</a:t>
            </a:r>
          </a:p>
          <a:p>
            <a:pPr marL="457200" indent="-457200" eaLnBrk="0" hangingPunct="0">
              <a:spcBef>
                <a:spcPct val="20000"/>
              </a:spcBef>
              <a:spcAft>
                <a:spcPts val="600"/>
              </a:spcAft>
              <a:buFont typeface="Wingdings" panose="05000000000000000000" pitchFamily="2" charset="2"/>
              <a:buChar char="v"/>
            </a:pPr>
            <a:endParaRPr lang="en-US" b="1" dirty="0">
              <a:latin typeface="Calibri" pitchFamily="34" charset="0"/>
              <a:cs typeface="Calibri" pitchFamily="34" charset="0"/>
            </a:endParaRPr>
          </a:p>
        </p:txBody>
      </p:sp>
      <p:sp>
        <p:nvSpPr>
          <p:cNvPr id="10" name="Rectangle: Rounded Corners 11">
            <a:extLst/>
          </p:cNvPr>
          <p:cNvSpPr/>
          <p:nvPr/>
        </p:nvSpPr>
        <p:spPr>
          <a:xfrm>
            <a:off x="7985055" y="304257"/>
            <a:ext cx="3721395" cy="639379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1" name="Rectangle 10">
            <a:extLst/>
          </p:cNvPr>
          <p:cNvSpPr/>
          <p:nvPr/>
        </p:nvSpPr>
        <p:spPr>
          <a:xfrm>
            <a:off x="8393047" y="660179"/>
            <a:ext cx="2905411" cy="400110"/>
          </a:xfrm>
          <a:prstGeom prst="rect">
            <a:avLst/>
          </a:prstGeom>
        </p:spPr>
        <p:txBody>
          <a:bodyPr wrap="none">
            <a:spAutoFit/>
          </a:bodyPr>
          <a:lstStyle/>
          <a:p>
            <a:pPr algn="ctr">
              <a:defRPr/>
            </a:pPr>
            <a:r>
              <a:rPr lang="en-GB" sz="2000" b="1" dirty="0">
                <a:solidFill>
                  <a:srgbClr val="0070C0"/>
                </a:solidFill>
                <a:effectLst>
                  <a:outerShdw blurRad="38100" dist="38100" dir="2700000" algn="tl">
                    <a:srgbClr val="C0C0C0"/>
                  </a:outerShdw>
                </a:effectLst>
                <a:latin typeface="Calibri" pitchFamily="34" charset="0"/>
                <a:cs typeface="Calibri" pitchFamily="34" charset="0"/>
              </a:rPr>
              <a:t>Clinical Picture of </a:t>
            </a:r>
            <a:r>
              <a:rPr lang="en-GB" sz="2000" b="1" dirty="0" err="1">
                <a:solidFill>
                  <a:srgbClr val="0070C0"/>
                </a:solidFill>
                <a:effectLst>
                  <a:outerShdw blurRad="38100" dist="38100" dir="2700000" algn="tl">
                    <a:srgbClr val="C0C0C0"/>
                  </a:outerShdw>
                </a:effectLst>
                <a:latin typeface="Calibri" pitchFamily="34" charset="0"/>
                <a:cs typeface="Calibri" pitchFamily="34" charset="0"/>
              </a:rPr>
              <a:t>Anemia</a:t>
            </a:r>
            <a:endParaRPr lang="en-US" sz="2000" b="1" dirty="0">
              <a:solidFill>
                <a:srgbClr val="0070C0"/>
              </a:solidFill>
              <a:effectLst>
                <a:outerShdw blurRad="38100" dist="38100" dir="2700000" algn="tl">
                  <a:srgbClr val="C0C0C0"/>
                </a:outerShdw>
              </a:effectLst>
              <a:latin typeface="Calibri" pitchFamily="34" charset="0"/>
              <a:cs typeface="Calibri" pitchFamily="34" charset="0"/>
            </a:endParaRPr>
          </a:p>
        </p:txBody>
      </p:sp>
      <p:sp>
        <p:nvSpPr>
          <p:cNvPr id="12" name="Rectangle 11">
            <a:extLst/>
          </p:cNvPr>
          <p:cNvSpPr/>
          <p:nvPr/>
        </p:nvSpPr>
        <p:spPr>
          <a:xfrm>
            <a:off x="7985055" y="1256913"/>
            <a:ext cx="3721395" cy="5244513"/>
          </a:xfrm>
          <a:prstGeom prst="rect">
            <a:avLst/>
          </a:prstGeom>
        </p:spPr>
        <p:txBody>
          <a:bodyPr wrap="square">
            <a:spAutoFit/>
          </a:bodyPr>
          <a:lstStyle/>
          <a:p>
            <a:pPr marL="342900" indent="-342900">
              <a:spcBef>
                <a:spcPct val="20000"/>
              </a:spcBef>
              <a:buFont typeface="Courier New" panose="02070309020205020404" pitchFamily="49" charset="0"/>
              <a:buChar char="o"/>
            </a:pPr>
            <a:r>
              <a:rPr lang="en-US" b="1" dirty="0">
                <a:latin typeface="Calibri" pitchFamily="34" charset="0"/>
                <a:cs typeface="Calibri" pitchFamily="34" charset="0"/>
              </a:rPr>
              <a:t>Symptoms</a:t>
            </a:r>
          </a:p>
          <a:p>
            <a:pPr lvl="1">
              <a:spcBef>
                <a:spcPct val="20000"/>
              </a:spcBef>
            </a:pPr>
            <a:r>
              <a:rPr lang="en-US" b="1" dirty="0">
                <a:latin typeface="Calibri" pitchFamily="34" charset="0"/>
                <a:cs typeface="Calibri" pitchFamily="34" charset="0"/>
              </a:rPr>
              <a:t>-fatigue, cold intolerance and paleness</a:t>
            </a:r>
          </a:p>
          <a:p>
            <a:pPr lvl="1">
              <a:spcBef>
                <a:spcPct val="20000"/>
              </a:spcBef>
            </a:pPr>
            <a:r>
              <a:rPr lang="en-US" b="1" dirty="0">
                <a:latin typeface="Calibri" pitchFamily="34" charset="0"/>
                <a:cs typeface="Calibri" pitchFamily="34" charset="0"/>
              </a:rPr>
              <a:t>-oxygen-carrying capacity of blood is reduced</a:t>
            </a:r>
          </a:p>
          <a:p>
            <a:pPr lvl="1">
              <a:spcBef>
                <a:spcPct val="20000"/>
              </a:spcBef>
            </a:pPr>
            <a:r>
              <a:rPr lang="en-US" b="1" dirty="0">
                <a:latin typeface="Calibri" pitchFamily="34" charset="0"/>
                <a:cs typeface="Calibri" pitchFamily="34" charset="0"/>
              </a:rPr>
              <a:t>- lack of O</a:t>
            </a:r>
            <a:r>
              <a:rPr lang="en-US" b="1" baseline="-25000" dirty="0">
                <a:latin typeface="Calibri" pitchFamily="34" charset="0"/>
                <a:cs typeface="Calibri" pitchFamily="34" charset="0"/>
              </a:rPr>
              <a:t>2</a:t>
            </a:r>
            <a:r>
              <a:rPr lang="en-US" b="1" dirty="0">
                <a:latin typeface="Calibri" pitchFamily="34" charset="0"/>
                <a:cs typeface="Calibri" pitchFamily="34" charset="0"/>
              </a:rPr>
              <a:t> for ATP and heat production</a:t>
            </a:r>
          </a:p>
          <a:p>
            <a:pPr marL="342900" indent="-342900">
              <a:spcBef>
                <a:spcPct val="20000"/>
              </a:spcBef>
              <a:buFont typeface="Courier New" panose="02070309020205020404" pitchFamily="49" charset="0"/>
              <a:buChar char="o"/>
            </a:pPr>
            <a:r>
              <a:rPr lang="en-US" b="1" dirty="0">
                <a:latin typeface="Calibri" pitchFamily="34" charset="0"/>
                <a:cs typeface="Calibri" pitchFamily="34" charset="0"/>
              </a:rPr>
              <a:t>Signs</a:t>
            </a:r>
          </a:p>
          <a:p>
            <a:pPr>
              <a:spcBef>
                <a:spcPct val="20000"/>
              </a:spcBef>
            </a:pPr>
            <a:r>
              <a:rPr lang="en-US" altLang="en-GB" b="1" dirty="0">
                <a:solidFill>
                  <a:schemeClr val="tx2"/>
                </a:solidFill>
                <a:latin typeface="Calibri" pitchFamily="34" charset="0"/>
                <a:cs typeface="Calibri" pitchFamily="34" charset="0"/>
              </a:rPr>
              <a:t>-</a:t>
            </a:r>
            <a:r>
              <a:rPr lang="en-GB" altLang="en-GB" b="1" dirty="0">
                <a:solidFill>
                  <a:schemeClr val="tx2"/>
                </a:solidFill>
                <a:latin typeface="Calibri" pitchFamily="34" charset="0"/>
                <a:cs typeface="Calibri" pitchFamily="34" charset="0"/>
              </a:rPr>
              <a:t>Pallor: </a:t>
            </a:r>
            <a:r>
              <a:rPr lang="en-US" b="1" dirty="0">
                <a:latin typeface="Calibri" pitchFamily="34" charset="0"/>
                <a:cs typeface="Calibri" pitchFamily="34" charset="0"/>
              </a:rPr>
              <a:t>an abnormal loss of skin or mucous membrane color.</a:t>
            </a:r>
            <a:r>
              <a:rPr lang="en-GB" altLang="en-GB" b="1" dirty="0">
                <a:solidFill>
                  <a:schemeClr val="tx2"/>
                </a:solidFill>
                <a:latin typeface="Calibri" pitchFamily="34" charset="0"/>
                <a:cs typeface="Calibri" pitchFamily="34" charset="0"/>
              </a:rPr>
              <a:t>  </a:t>
            </a:r>
          </a:p>
          <a:p>
            <a:pPr>
              <a:spcBef>
                <a:spcPct val="20000"/>
              </a:spcBef>
            </a:pPr>
            <a:r>
              <a:rPr lang="en-GB" altLang="en-GB" b="1" dirty="0">
                <a:solidFill>
                  <a:schemeClr val="tx2"/>
                </a:solidFill>
                <a:latin typeface="Calibri" pitchFamily="34" charset="0"/>
                <a:cs typeface="Calibri" pitchFamily="34" charset="0"/>
              </a:rPr>
              <a:t>-Koilonychia: </a:t>
            </a:r>
            <a:r>
              <a:rPr lang="en-US" b="1" dirty="0">
                <a:latin typeface="Calibri" pitchFamily="34" charset="0"/>
                <a:cs typeface="Calibri" pitchFamily="34" charset="0"/>
              </a:rPr>
              <a:t>is when the nail curves upwards (becomes spoon-shaped) </a:t>
            </a:r>
            <a:endParaRPr lang="en-GB" b="1" dirty="0">
              <a:solidFill>
                <a:srgbClr val="162B75"/>
              </a:solidFill>
              <a:latin typeface="Calibri" pitchFamily="34" charset="0"/>
              <a:cs typeface="Calibri" pitchFamily="34" charset="0"/>
            </a:endParaRPr>
          </a:p>
          <a:p>
            <a:pPr>
              <a:spcBef>
                <a:spcPct val="20000"/>
              </a:spcBef>
            </a:pPr>
            <a:r>
              <a:rPr lang="en-GB" altLang="en-GB" b="1" dirty="0">
                <a:solidFill>
                  <a:srgbClr val="162B75"/>
                </a:solidFill>
                <a:latin typeface="Calibri" pitchFamily="34" charset="0"/>
                <a:cs typeface="Calibri" pitchFamily="34" charset="0"/>
              </a:rPr>
              <a:t>-</a:t>
            </a:r>
            <a:r>
              <a:rPr lang="en-GB" altLang="en-GB" b="1" dirty="0">
                <a:solidFill>
                  <a:schemeClr val="tx2"/>
                </a:solidFill>
                <a:latin typeface="Calibri" pitchFamily="34" charset="0"/>
                <a:cs typeface="Calibri" pitchFamily="34" charset="0"/>
              </a:rPr>
              <a:t>Angular stomatitis: </a:t>
            </a:r>
            <a:r>
              <a:rPr lang="en-US" b="1" dirty="0">
                <a:latin typeface="Calibri" pitchFamily="34" charset="0"/>
                <a:cs typeface="Calibri" pitchFamily="34" charset="0"/>
              </a:rPr>
              <a:t>deep cracks and splits form at the corners of the mouth</a:t>
            </a:r>
            <a:endParaRPr lang="en-GB" b="1" dirty="0">
              <a:solidFill>
                <a:schemeClr val="tx2"/>
              </a:solidFill>
              <a:latin typeface="Calibri" pitchFamily="34" charset="0"/>
              <a:cs typeface="Calibri" pitchFamily="34" charset="0"/>
            </a:endParaRPr>
          </a:p>
          <a:p>
            <a:pPr>
              <a:spcBef>
                <a:spcPct val="20000"/>
              </a:spcBef>
            </a:pPr>
            <a:r>
              <a:rPr lang="en-GB" altLang="en-GB" b="1" dirty="0">
                <a:solidFill>
                  <a:schemeClr val="tx2"/>
                </a:solidFill>
                <a:latin typeface="Calibri" pitchFamily="34" charset="0"/>
                <a:cs typeface="Calibri" pitchFamily="34" charset="0"/>
              </a:rPr>
              <a:t>-Glossitis: </a:t>
            </a:r>
            <a:r>
              <a:rPr lang="en-US" b="1" dirty="0">
                <a:latin typeface="Calibri" pitchFamily="34" charset="0"/>
                <a:cs typeface="Calibri" pitchFamily="34" charset="0"/>
              </a:rPr>
              <a:t>is inflammation or infection of the tongue</a:t>
            </a:r>
            <a:endParaRPr lang="en-GB" altLang="en-GB" b="1" dirty="0">
              <a:solidFill>
                <a:schemeClr val="tx2"/>
              </a:solidFill>
              <a:latin typeface="Calibri" pitchFamily="34" charset="0"/>
              <a:cs typeface="Calibri" pitchFamily="34" charset="0"/>
            </a:endParaRPr>
          </a:p>
        </p:txBody>
      </p:sp>
    </p:spTree>
    <p:extLst>
      <p:ext uri="{BB962C8B-B14F-4D97-AF65-F5344CB8AC3E}">
        <p14:creationId xmlns:p14="http://schemas.microsoft.com/office/powerpoint/2010/main" val="3754594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340"/>
            <a:ext cx="10515600" cy="1628567"/>
          </a:xfrm>
        </p:spPr>
        <p:txBody>
          <a:bodyPr>
            <a:normAutofit fontScale="90000"/>
          </a:bodyPr>
          <a:lstStyle/>
          <a:p>
            <a:pPr algn="ctr"/>
            <a:r>
              <a:rPr lang="en-US" sz="4000" dirty="0">
                <a:solidFill>
                  <a:schemeClr val="tx1"/>
                </a:solidFill>
                <a:latin typeface="Calibri" charset="0"/>
                <a:ea typeface="Calibri" charset="0"/>
                <a:cs typeface="Calibri" charset="0"/>
              </a:rPr>
              <a:t>Polycythemia</a:t>
            </a:r>
            <a:br>
              <a:rPr lang="en-US" dirty="0">
                <a:solidFill>
                  <a:schemeClr val="tx1"/>
                </a:solidFill>
              </a:rPr>
            </a:br>
            <a:r>
              <a:rPr lang="en-GB" altLang="en-GB" sz="2400" dirty="0">
                <a:solidFill>
                  <a:schemeClr val="tx1"/>
                </a:solidFill>
                <a:latin typeface="Calibri" pitchFamily="34" charset="0"/>
                <a:cs typeface="Calibri" pitchFamily="34" charset="0"/>
              </a:rPr>
              <a:t>Polycythaemia is </a:t>
            </a:r>
            <a:r>
              <a:rPr lang="en-GB" altLang="en-GB" sz="2400" dirty="0">
                <a:solidFill>
                  <a:schemeClr val="tx1"/>
                </a:solidFill>
                <a:highlight>
                  <a:srgbClr val="FFFF00"/>
                </a:highlight>
                <a:latin typeface="Calibri" pitchFamily="34" charset="0"/>
                <a:cs typeface="Calibri" pitchFamily="34" charset="0"/>
              </a:rPr>
              <a:t>increase in </a:t>
            </a:r>
            <a:r>
              <a:rPr lang="en-US" sz="2400" dirty="0">
                <a:solidFill>
                  <a:schemeClr val="tx1"/>
                </a:solidFill>
                <a:highlight>
                  <a:srgbClr val="FFFF00"/>
                </a:highlight>
                <a:latin typeface="Calibri" pitchFamily="34" charset="0"/>
                <a:cs typeface="Calibri" pitchFamily="34" charset="0"/>
              </a:rPr>
              <a:t>RBC </a:t>
            </a:r>
            <a:r>
              <a:rPr lang="en-US" sz="2400" dirty="0">
                <a:solidFill>
                  <a:schemeClr val="tx1"/>
                </a:solidFill>
                <a:latin typeface="Calibri" pitchFamily="34" charset="0"/>
                <a:cs typeface="Calibri" pitchFamily="34" charset="0"/>
              </a:rPr>
              <a:t>mass as determined by </a:t>
            </a:r>
            <a:r>
              <a:rPr lang="en-US" sz="2400" dirty="0" err="1">
                <a:solidFill>
                  <a:schemeClr val="tx1"/>
                </a:solidFill>
                <a:latin typeface="Calibri" pitchFamily="34" charset="0"/>
                <a:cs typeface="Calibri" pitchFamily="34" charset="0"/>
              </a:rPr>
              <a:t>Hct</a:t>
            </a:r>
            <a:r>
              <a:rPr lang="en-US" sz="2400" dirty="0">
                <a:solidFill>
                  <a:schemeClr val="tx1"/>
                </a:solidFill>
                <a:latin typeface="Calibri" pitchFamily="34" charset="0"/>
                <a:cs typeface="Calibri" pitchFamily="34" charset="0"/>
              </a:rPr>
              <a:t> or </a:t>
            </a:r>
            <a:r>
              <a:rPr lang="en-US" sz="2400" dirty="0" err="1">
                <a:solidFill>
                  <a:schemeClr val="tx1"/>
                </a:solidFill>
                <a:latin typeface="Calibri" pitchFamily="34" charset="0"/>
                <a:cs typeface="Calibri" pitchFamily="34" charset="0"/>
              </a:rPr>
              <a:t>Hb</a:t>
            </a:r>
            <a:r>
              <a:rPr lang="en-US" sz="2400" dirty="0">
                <a:solidFill>
                  <a:schemeClr val="tx1"/>
                </a:solidFill>
                <a:latin typeface="Calibri" pitchFamily="34" charset="0"/>
                <a:cs typeface="Calibri" pitchFamily="34" charset="0"/>
              </a:rPr>
              <a:t> values </a:t>
            </a:r>
            <a:r>
              <a:rPr lang="en-GB" altLang="en-GB" sz="2400" dirty="0">
                <a:solidFill>
                  <a:schemeClr val="tx1"/>
                </a:solidFill>
                <a:latin typeface="Calibri" pitchFamily="34" charset="0"/>
                <a:cs typeface="Calibri" pitchFamily="34" charset="0"/>
              </a:rPr>
              <a:t>above reference level for age and gender</a:t>
            </a:r>
            <a:br>
              <a:rPr lang="en-US" sz="2400" dirty="0">
                <a:solidFill>
                  <a:schemeClr val="tx1"/>
                </a:solidFill>
                <a:latin typeface="Calibri" pitchFamily="34" charset="0"/>
                <a:cs typeface="Calibri" pitchFamily="34" charset="0"/>
              </a:rPr>
            </a:br>
            <a:br>
              <a:rPr lang="en-US" sz="2700" dirty="0">
                <a:solidFill>
                  <a:schemeClr val="tx1"/>
                </a:solidFill>
              </a:rPr>
            </a:br>
            <a:r>
              <a:rPr lang="en-US" sz="2700" dirty="0">
                <a:solidFill>
                  <a:schemeClr val="tx1"/>
                </a:solidFill>
              </a:rPr>
              <a:t>types are:</a:t>
            </a:r>
            <a:endParaRPr lang="en-US" dirty="0">
              <a:solidFill>
                <a:schemeClr val="tx1"/>
              </a:solidFill>
            </a:endParaRPr>
          </a:p>
        </p:txBody>
      </p:sp>
      <p:cxnSp>
        <p:nvCxnSpPr>
          <p:cNvPr id="5" name="Straight Arrow Connector 4"/>
          <p:cNvCxnSpPr>
            <a:cxnSpLocks/>
          </p:cNvCxnSpPr>
          <p:nvPr/>
        </p:nvCxnSpPr>
        <p:spPr>
          <a:xfrm flipH="1">
            <a:off x="3927423" y="2130302"/>
            <a:ext cx="2168577" cy="344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a:cxnSpLocks/>
          </p:cNvCxnSpPr>
          <p:nvPr/>
        </p:nvCxnSpPr>
        <p:spPr>
          <a:xfrm>
            <a:off x="6096000" y="2130302"/>
            <a:ext cx="2178570" cy="344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838200" y="2746642"/>
            <a:ext cx="4498298" cy="1015663"/>
          </a:xfrm>
          <a:prstGeom prst="rect">
            <a:avLst/>
          </a:prstGeom>
          <a:noFill/>
        </p:spPr>
        <p:txBody>
          <a:bodyPr wrap="square" rtlCol="0">
            <a:spAutoFit/>
          </a:bodyPr>
          <a:lstStyle/>
          <a:p>
            <a:r>
              <a:rPr lang="en-US" sz="2000" b="1" dirty="0"/>
              <a:t>Primary (polycythemia </a:t>
            </a:r>
            <a:r>
              <a:rPr lang="en-US" sz="2000" b="1" dirty="0" err="1"/>
              <a:t>rubra</a:t>
            </a:r>
            <a:r>
              <a:rPr lang="en-US" sz="2000" b="1" dirty="0"/>
              <a:t> </a:t>
            </a:r>
            <a:r>
              <a:rPr lang="en-US" sz="2000" b="1" dirty="0" err="1"/>
              <a:t>vera</a:t>
            </a:r>
            <a:r>
              <a:rPr lang="en-US" sz="2000" b="1" dirty="0"/>
              <a:t> – PRV ):</a:t>
            </a:r>
          </a:p>
          <a:p>
            <a:r>
              <a:rPr lang="en-US" sz="2000" dirty="0"/>
              <a:t>Uncontrolled RBC production.</a:t>
            </a:r>
            <a:endParaRPr lang="en-US" dirty="0"/>
          </a:p>
        </p:txBody>
      </p:sp>
      <p:sp>
        <p:nvSpPr>
          <p:cNvPr id="13" name="TextBox 12"/>
          <p:cNvSpPr txBox="1"/>
          <p:nvPr/>
        </p:nvSpPr>
        <p:spPr>
          <a:xfrm>
            <a:off x="6790544" y="2746642"/>
            <a:ext cx="4563256" cy="1323439"/>
          </a:xfrm>
          <a:prstGeom prst="rect">
            <a:avLst/>
          </a:prstGeom>
          <a:noFill/>
        </p:spPr>
        <p:txBody>
          <a:bodyPr wrap="square" rtlCol="0">
            <a:spAutoFit/>
          </a:bodyPr>
          <a:lstStyle/>
          <a:p>
            <a:r>
              <a:rPr lang="en-US" sz="2000" b="1" dirty="0"/>
              <a:t>Secondary to </a:t>
            </a:r>
            <a:r>
              <a:rPr lang="en-US" sz="2000" b="1" dirty="0">
                <a:highlight>
                  <a:srgbClr val="FFFF00"/>
                </a:highlight>
              </a:rPr>
              <a:t>hypoxia</a:t>
            </a:r>
            <a:r>
              <a:rPr lang="en-US" sz="2000" b="1" dirty="0"/>
              <a:t>:</a:t>
            </a:r>
          </a:p>
          <a:p>
            <a:r>
              <a:rPr lang="en-US" sz="2000" dirty="0"/>
              <a:t>High altitude (physiological) , chronic respiratory or cardiac disease.</a:t>
            </a:r>
            <a:endParaRPr lang="en-US" dirty="0"/>
          </a:p>
        </p:txBody>
      </p:sp>
      <p:sp>
        <p:nvSpPr>
          <p:cNvPr id="3" name="Rectangle 2">
            <a:extLst>
              <a:ext uri="{FF2B5EF4-FFF2-40B4-BE49-F238E27FC236}">
                <a16:creationId xmlns:a16="http://schemas.microsoft.com/office/drawing/2014/main" id="{41B1BAC5-8CD2-46E3-8109-BF1A88A641AC}"/>
              </a:ext>
            </a:extLst>
          </p:cNvPr>
          <p:cNvSpPr/>
          <p:nvPr/>
        </p:nvSpPr>
        <p:spPr>
          <a:xfrm>
            <a:off x="148857" y="4709025"/>
            <a:ext cx="12437768" cy="2308324"/>
          </a:xfrm>
          <a:prstGeom prst="rect">
            <a:avLst/>
          </a:prstGeom>
        </p:spPr>
        <p:txBody>
          <a:bodyPr wrap="square">
            <a:spAutoFit/>
          </a:bodyPr>
          <a:lstStyle/>
          <a:p>
            <a:pPr marL="342900" indent="-342900">
              <a:buFont typeface="Arial" panose="020B0604020202020204" pitchFamily="34" charset="0"/>
              <a:buChar char="•"/>
            </a:pPr>
            <a:r>
              <a:rPr lang="en-US" sz="2400" b="1" dirty="0">
                <a:latin typeface="Calibri" pitchFamily="34" charset="0"/>
                <a:cs typeface="Calibri" pitchFamily="34" charset="0"/>
              </a:rPr>
              <a:t>Relative</a:t>
            </a:r>
          </a:p>
          <a:p>
            <a:pPr lvl="2"/>
            <a:r>
              <a:rPr lang="en-US" sz="2400" b="1" dirty="0">
                <a:latin typeface="Calibri" pitchFamily="34" charset="0"/>
                <a:cs typeface="Calibri" pitchFamily="34" charset="0"/>
              </a:rPr>
              <a:t>Hemoconcentration:</a:t>
            </a:r>
          </a:p>
          <a:p>
            <a:r>
              <a:rPr lang="en-US" sz="2400" dirty="0">
                <a:latin typeface="Calibri" pitchFamily="34" charset="0"/>
                <a:cs typeface="Calibri" pitchFamily="34" charset="0"/>
              </a:rPr>
              <a:t>	» </a:t>
            </a:r>
            <a:r>
              <a:rPr lang="en-US" sz="2400" b="1" dirty="0">
                <a:latin typeface="Calibri" pitchFamily="34" charset="0"/>
                <a:cs typeface="Calibri" pitchFamily="34" charset="0"/>
              </a:rPr>
              <a:t>loss of body fluid in vomiting, diarrhea, sweating</a:t>
            </a:r>
          </a:p>
          <a:p>
            <a:pPr algn="ctr"/>
            <a:r>
              <a:rPr lang="en-US" sz="2400" b="1" u="sng" dirty="0">
                <a:solidFill>
                  <a:srgbClr val="FF0000"/>
                </a:solidFill>
                <a:latin typeface="Calibri" pitchFamily="34" charset="0"/>
                <a:cs typeface="Calibri" pitchFamily="34" charset="0"/>
              </a:rPr>
              <a:t>Complications</a:t>
            </a:r>
            <a:r>
              <a:rPr lang="en-US" sz="2400" b="1" dirty="0">
                <a:solidFill>
                  <a:srgbClr val="FF0000"/>
                </a:solidFill>
                <a:latin typeface="Calibri" pitchFamily="34" charset="0"/>
                <a:cs typeface="Calibri" pitchFamily="34" charset="0"/>
              </a:rPr>
              <a:t> of polycythemia: </a:t>
            </a:r>
            <a:r>
              <a:rPr lang="en-US" sz="2400" b="1" u="sng" dirty="0" err="1">
                <a:solidFill>
                  <a:srgbClr val="FF0000"/>
                </a:solidFill>
                <a:latin typeface="Calibri" pitchFamily="34" charset="0"/>
                <a:cs typeface="Calibri" pitchFamily="34" charset="0"/>
              </a:rPr>
              <a:t>hyperviscosity</a:t>
            </a:r>
            <a:r>
              <a:rPr lang="en-US" sz="2400" b="1" dirty="0">
                <a:solidFill>
                  <a:srgbClr val="FF0000"/>
                </a:solidFill>
                <a:latin typeface="Calibri" pitchFamily="34" charset="0"/>
                <a:cs typeface="Calibri" pitchFamily="34" charset="0"/>
              </a:rPr>
              <a:t> of the blood</a:t>
            </a:r>
          </a:p>
          <a:p>
            <a:endParaRPr lang="en-US" sz="2400" b="1" dirty="0">
              <a:latin typeface="Calibri" pitchFamily="34" charset="0"/>
              <a:cs typeface="Calibri" pitchFamily="34" charset="0"/>
            </a:endParaRPr>
          </a:p>
          <a:p>
            <a:pPr marL="342900" indent="-342900">
              <a:buFont typeface="Arial" panose="020B0604020202020204" pitchFamily="34" charset="0"/>
              <a:buChar char="•"/>
            </a:pPr>
            <a:endParaRPr lang="en-US" sz="2400" b="1" dirty="0">
              <a:latin typeface="Calibri" pitchFamily="34" charset="0"/>
              <a:cs typeface="Calibri" pitchFamily="34" charset="0"/>
            </a:endParaRPr>
          </a:p>
        </p:txBody>
      </p:sp>
      <p:sp>
        <p:nvSpPr>
          <p:cNvPr id="6" name="Rectangle: Rounded Corners 5">
            <a:extLst>
              <a:ext uri="{FF2B5EF4-FFF2-40B4-BE49-F238E27FC236}">
                <a16:creationId xmlns:a16="http://schemas.microsoft.com/office/drawing/2014/main" id="{4DD86027-3ECF-4E17-99FB-9C6314C654F8}"/>
              </a:ext>
            </a:extLst>
          </p:cNvPr>
          <p:cNvSpPr/>
          <p:nvPr/>
        </p:nvSpPr>
        <p:spPr>
          <a:xfrm>
            <a:off x="148857" y="1087425"/>
            <a:ext cx="2489982" cy="1073411"/>
          </a:xfrm>
          <a:prstGeom prst="round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75000"/>
                  </a:schemeClr>
                </a:solidFill>
              </a:rPr>
              <a:t>Normal: 5 million</a:t>
            </a:r>
          </a:p>
          <a:p>
            <a:pPr algn="ctr"/>
            <a:r>
              <a:rPr lang="en-US" dirty="0">
                <a:solidFill>
                  <a:schemeClr val="accent4">
                    <a:lumMod val="75000"/>
                  </a:schemeClr>
                </a:solidFill>
              </a:rPr>
              <a:t>Polycythemia: 15 million</a:t>
            </a:r>
          </a:p>
        </p:txBody>
      </p:sp>
      <p:sp>
        <p:nvSpPr>
          <p:cNvPr id="8" name="Right Brace 7">
            <a:extLst>
              <a:ext uri="{FF2B5EF4-FFF2-40B4-BE49-F238E27FC236}">
                <a16:creationId xmlns:a16="http://schemas.microsoft.com/office/drawing/2014/main" id="{7C03455D-187B-44C1-84AA-7537A7299682}"/>
              </a:ext>
            </a:extLst>
          </p:cNvPr>
          <p:cNvSpPr/>
          <p:nvPr/>
        </p:nvSpPr>
        <p:spPr>
          <a:xfrm>
            <a:off x="4267584" y="3842098"/>
            <a:ext cx="124072" cy="75965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C016C71-6969-4B0C-BB46-8964F4278A05}"/>
              </a:ext>
            </a:extLst>
          </p:cNvPr>
          <p:cNvSpPr txBox="1"/>
          <p:nvPr/>
        </p:nvSpPr>
        <p:spPr>
          <a:xfrm>
            <a:off x="897007" y="3860967"/>
            <a:ext cx="3494649" cy="646331"/>
          </a:xfrm>
          <a:prstGeom prst="rect">
            <a:avLst/>
          </a:prstGeom>
          <a:noFill/>
        </p:spPr>
        <p:txBody>
          <a:bodyPr wrap="square" rtlCol="0">
            <a:spAutoFit/>
          </a:bodyPr>
          <a:lstStyle/>
          <a:p>
            <a:pPr algn="ctr"/>
            <a:r>
              <a:rPr lang="ar-SA" dirty="0">
                <a:solidFill>
                  <a:schemeClr val="accent2">
                    <a:lumMod val="75000"/>
                  </a:schemeClr>
                </a:solidFill>
              </a:rPr>
              <a:t>سبب غير معلوم. </a:t>
            </a:r>
          </a:p>
          <a:p>
            <a:pPr algn="ctr"/>
            <a:r>
              <a:rPr lang="en-US" dirty="0">
                <a:solidFill>
                  <a:schemeClr val="accent2">
                    <a:lumMod val="75000"/>
                  </a:schemeClr>
                </a:solidFill>
              </a:rPr>
              <a:t>Type of autoimmune disease</a:t>
            </a:r>
          </a:p>
        </p:txBody>
      </p:sp>
      <p:sp>
        <p:nvSpPr>
          <p:cNvPr id="14" name="Right Brace 13">
            <a:extLst>
              <a:ext uri="{FF2B5EF4-FFF2-40B4-BE49-F238E27FC236}">
                <a16:creationId xmlns:a16="http://schemas.microsoft.com/office/drawing/2014/main" id="{1BBA1EC6-5371-42EC-91DA-D8B5D9496FD9}"/>
              </a:ext>
            </a:extLst>
          </p:cNvPr>
          <p:cNvSpPr/>
          <p:nvPr/>
        </p:nvSpPr>
        <p:spPr>
          <a:xfrm rot="10800000">
            <a:off x="897007" y="3842098"/>
            <a:ext cx="179458" cy="75965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B717D5CA-1AC1-46B0-A722-F15D6FB37D31}"/>
              </a:ext>
            </a:extLst>
          </p:cNvPr>
          <p:cNvCxnSpPr/>
          <p:nvPr/>
        </p:nvCxnSpPr>
        <p:spPr>
          <a:xfrm flipH="1">
            <a:off x="9537895" y="2130302"/>
            <a:ext cx="365760" cy="36900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733D2D95-EF6B-46B5-8C4F-FE7625A6CF35}"/>
              </a:ext>
            </a:extLst>
          </p:cNvPr>
          <p:cNvSpPr txBox="1"/>
          <p:nvPr/>
        </p:nvSpPr>
        <p:spPr>
          <a:xfrm>
            <a:off x="9720775" y="1791748"/>
            <a:ext cx="1167619" cy="369332"/>
          </a:xfrm>
          <a:prstGeom prst="rect">
            <a:avLst/>
          </a:prstGeom>
          <a:noFill/>
        </p:spPr>
        <p:txBody>
          <a:bodyPr wrap="square" rtlCol="0">
            <a:spAutoFit/>
          </a:bodyPr>
          <a:lstStyle/>
          <a:p>
            <a:pPr algn="ctr"/>
            <a:r>
              <a:rPr lang="en-US" b="1" dirty="0">
                <a:solidFill>
                  <a:schemeClr val="accent5">
                    <a:lumMod val="75000"/>
                  </a:schemeClr>
                </a:solidFill>
                <a:highlight>
                  <a:srgbClr val="FFFF00"/>
                </a:highlight>
              </a:rPr>
              <a:t>CAUSE</a:t>
            </a:r>
          </a:p>
        </p:txBody>
      </p:sp>
      <p:sp>
        <p:nvSpPr>
          <p:cNvPr id="17" name="Rectangle 16">
            <a:extLst>
              <a:ext uri="{FF2B5EF4-FFF2-40B4-BE49-F238E27FC236}">
                <a16:creationId xmlns:a16="http://schemas.microsoft.com/office/drawing/2014/main" id="{7D6002D0-D41C-4020-9A9B-613D0CB751E9}"/>
              </a:ext>
            </a:extLst>
          </p:cNvPr>
          <p:cNvSpPr/>
          <p:nvPr/>
        </p:nvSpPr>
        <p:spPr>
          <a:xfrm>
            <a:off x="8274569" y="3842098"/>
            <a:ext cx="2754501" cy="83850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solidFill>
                  <a:schemeClr val="accent5">
                    <a:lumMod val="75000"/>
                  </a:schemeClr>
                </a:solidFill>
              </a:rPr>
              <a:t>يعوض الجسم عن نقص</a:t>
            </a:r>
            <a:endParaRPr lang="en-US" dirty="0">
              <a:solidFill>
                <a:schemeClr val="accent5">
                  <a:lumMod val="75000"/>
                </a:schemeClr>
              </a:solidFill>
            </a:endParaRPr>
          </a:p>
          <a:p>
            <a:pPr algn="ctr"/>
            <a:r>
              <a:rPr lang="en-US" dirty="0">
                <a:solidFill>
                  <a:schemeClr val="accent5">
                    <a:lumMod val="75000"/>
                  </a:schemeClr>
                </a:solidFill>
              </a:rPr>
              <a:t>Oxygen</a:t>
            </a:r>
          </a:p>
          <a:p>
            <a:pPr algn="ctr"/>
            <a:r>
              <a:rPr lang="en-US" dirty="0">
                <a:solidFill>
                  <a:schemeClr val="accent5">
                    <a:lumMod val="75000"/>
                  </a:schemeClr>
                </a:solidFill>
              </a:rPr>
              <a:t>(Type of Adaption)</a:t>
            </a:r>
          </a:p>
        </p:txBody>
      </p:sp>
    </p:spTree>
    <p:extLst>
      <p:ext uri="{BB962C8B-B14F-4D97-AF65-F5344CB8AC3E}">
        <p14:creationId xmlns:p14="http://schemas.microsoft.com/office/powerpoint/2010/main" val="106186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990" y="1825625"/>
            <a:ext cx="5830876" cy="4351338"/>
          </a:xfrm>
        </p:spPr>
        <p:txBody>
          <a:bodyPr>
            <a:normAutofit/>
          </a:bodyPr>
          <a:lstStyle/>
          <a:p>
            <a:pPr algn="l" rtl="0"/>
            <a:r>
              <a:rPr lang="en-US" sz="2400" b="1" dirty="0">
                <a:solidFill>
                  <a:srgbClr val="7030A0"/>
                </a:solidFill>
              </a:rPr>
              <a:t>Pernicious Anemia: lack of vitamin B12</a:t>
            </a:r>
          </a:p>
          <a:p>
            <a:pPr algn="l" rtl="0"/>
            <a:r>
              <a:rPr lang="en-US" sz="2400" b="1" dirty="0" err="1">
                <a:solidFill>
                  <a:srgbClr val="7030A0"/>
                </a:solidFill>
              </a:rPr>
              <a:t>Vit</a:t>
            </a:r>
            <a:r>
              <a:rPr lang="en-US" sz="2400" b="1" dirty="0">
                <a:solidFill>
                  <a:srgbClr val="7030A0"/>
                </a:solidFill>
              </a:rPr>
              <a:t>. B12 needs an </a:t>
            </a:r>
            <a:r>
              <a:rPr lang="en-US" sz="2400" b="1" dirty="0">
                <a:solidFill>
                  <a:srgbClr val="7030A0"/>
                </a:solidFill>
                <a:highlight>
                  <a:srgbClr val="FFFF00"/>
                </a:highlight>
              </a:rPr>
              <a:t>intrinsic factor </a:t>
            </a:r>
            <a:r>
              <a:rPr lang="en-US" sz="2400" b="1" dirty="0">
                <a:solidFill>
                  <a:srgbClr val="7030A0"/>
                </a:solidFill>
              </a:rPr>
              <a:t>to get absorbed, therefore it gets released by parietal cells of </a:t>
            </a:r>
            <a:r>
              <a:rPr lang="en-US" sz="2400" b="1" u="sng" dirty="0">
                <a:solidFill>
                  <a:srgbClr val="7030A0"/>
                </a:solidFill>
              </a:rPr>
              <a:t>stomach</a:t>
            </a:r>
            <a:r>
              <a:rPr lang="en-US" sz="2400" b="1" dirty="0">
                <a:solidFill>
                  <a:srgbClr val="7030A0"/>
                </a:solidFill>
              </a:rPr>
              <a:t>. </a:t>
            </a:r>
          </a:p>
          <a:p>
            <a:pPr algn="l" rtl="0"/>
            <a:r>
              <a:rPr lang="en-US" sz="2400" b="1" dirty="0">
                <a:solidFill>
                  <a:srgbClr val="7030A0"/>
                </a:solidFill>
              </a:rPr>
              <a:t>Then the </a:t>
            </a:r>
            <a:r>
              <a:rPr lang="en-US" sz="2400" b="1" dirty="0" err="1">
                <a:solidFill>
                  <a:srgbClr val="7030A0"/>
                </a:solidFill>
              </a:rPr>
              <a:t>Vit</a:t>
            </a:r>
            <a:r>
              <a:rPr lang="en-US" sz="2400" b="1" dirty="0">
                <a:solidFill>
                  <a:srgbClr val="7030A0"/>
                </a:solidFill>
              </a:rPr>
              <a:t>. B12 binds to the intrinsic factor which get absorbed in the </a:t>
            </a:r>
            <a:r>
              <a:rPr lang="en-US" sz="2400" b="1" i="1" u="sng" dirty="0">
                <a:solidFill>
                  <a:schemeClr val="accent2">
                    <a:lumMod val="50000"/>
                  </a:schemeClr>
                </a:solidFill>
              </a:rPr>
              <a:t>terminal ileum </a:t>
            </a:r>
            <a:endParaRPr lang="ar-SA" sz="2400" b="1" i="1" u="sng" dirty="0">
              <a:solidFill>
                <a:schemeClr val="accent2">
                  <a:lumMod val="50000"/>
                </a:schemeClr>
              </a:solidFill>
            </a:endParaRPr>
          </a:p>
          <a:p>
            <a:pPr marL="109728" indent="0" algn="ctr" rtl="0">
              <a:buNone/>
            </a:pPr>
            <a:r>
              <a:rPr lang="en-US" sz="1600" dirty="0">
                <a:solidFill>
                  <a:schemeClr val="bg1">
                    <a:lumMod val="50000"/>
                  </a:schemeClr>
                </a:solidFill>
              </a:rPr>
              <a:t>   </a:t>
            </a:r>
            <a:r>
              <a:rPr lang="ar-SA" sz="1600" dirty="0">
                <a:solidFill>
                  <a:schemeClr val="bg1">
                    <a:lumMod val="50000"/>
                  </a:schemeClr>
                </a:solidFill>
              </a:rPr>
              <a:t> (رخيص و بكل مكان فيكون في تحت)</a:t>
            </a:r>
            <a:r>
              <a:rPr lang="en-US" sz="1600" dirty="0">
                <a:solidFill>
                  <a:schemeClr val="bg1">
                    <a:lumMod val="50000"/>
                  </a:schemeClr>
                </a:solidFill>
              </a:rPr>
              <a:t>VB12</a:t>
            </a:r>
          </a:p>
          <a:p>
            <a:pPr algn="l" rtl="0"/>
            <a:endParaRPr lang="en-US" sz="2400" b="1" dirty="0">
              <a:solidFill>
                <a:srgbClr val="7030A0"/>
              </a:solidFill>
            </a:endParaRPr>
          </a:p>
        </p:txBody>
      </p:sp>
      <p:sp>
        <p:nvSpPr>
          <p:cNvPr id="2" name="Title 1"/>
          <p:cNvSpPr>
            <a:spLocks noGrp="1"/>
          </p:cNvSpPr>
          <p:nvPr>
            <p:ph type="title"/>
          </p:nvPr>
        </p:nvSpPr>
        <p:spPr/>
        <p:txBody>
          <a:bodyPr>
            <a:normAutofit/>
          </a:bodyPr>
          <a:lstStyle/>
          <a:p>
            <a:pPr algn="ctr"/>
            <a:r>
              <a:rPr lang="en-US" sz="4000" b="1" dirty="0">
                <a:solidFill>
                  <a:schemeClr val="tx1"/>
                </a:solidFill>
                <a:latin typeface="Calibri" charset="0"/>
                <a:ea typeface="Calibri" charset="0"/>
                <a:cs typeface="Calibri" charset="0"/>
              </a:rPr>
              <a:t>Malabsorption of Vitamin B12</a:t>
            </a:r>
          </a:p>
        </p:txBody>
      </p:sp>
      <p:graphicFrame>
        <p:nvGraphicFramePr>
          <p:cNvPr id="4" name="Diagram 3"/>
          <p:cNvGraphicFramePr/>
          <p:nvPr>
            <p:extLst/>
          </p:nvPr>
        </p:nvGraphicFramePr>
        <p:xfrm>
          <a:off x="6792686" y="750813"/>
          <a:ext cx="539931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a:extLst>
              <a:ext uri="{FF2B5EF4-FFF2-40B4-BE49-F238E27FC236}">
                <a16:creationId xmlns:a16="http://schemas.microsoft.com/office/drawing/2014/main" id="{BA296C0F-1B66-4D6B-B052-CF082E590CFD}"/>
              </a:ext>
            </a:extLst>
          </p:cNvPr>
          <p:cNvCxnSpPr>
            <a:cxnSpLocks/>
          </p:cNvCxnSpPr>
          <p:nvPr/>
        </p:nvCxnSpPr>
        <p:spPr>
          <a:xfrm flipH="1">
            <a:off x="5721178" y="2329779"/>
            <a:ext cx="491245" cy="32692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8573A8CB-2B7B-4E2B-992D-11613533BB70}"/>
              </a:ext>
            </a:extLst>
          </p:cNvPr>
          <p:cNvSpPr txBox="1"/>
          <p:nvPr/>
        </p:nvSpPr>
        <p:spPr>
          <a:xfrm>
            <a:off x="6054132" y="1969962"/>
            <a:ext cx="1477108" cy="461665"/>
          </a:xfrm>
          <a:prstGeom prst="rect">
            <a:avLst/>
          </a:prstGeom>
          <a:noFill/>
        </p:spPr>
        <p:txBody>
          <a:bodyPr wrap="square" rtlCol="0">
            <a:spAutoFit/>
          </a:bodyPr>
          <a:lstStyle/>
          <a:p>
            <a:pPr algn="ctr"/>
            <a:r>
              <a:rPr lang="ar-SA" sz="2400" b="1" u="sng" dirty="0">
                <a:highlight>
                  <a:srgbClr val="FFFF00"/>
                </a:highlight>
              </a:rPr>
              <a:t>المشكلة هنا</a:t>
            </a:r>
            <a:endParaRPr lang="en-US" sz="2400" b="1" u="sng" dirty="0">
              <a:highlight>
                <a:srgbClr val="FFFF00"/>
              </a:highlight>
            </a:endParaRPr>
          </a:p>
        </p:txBody>
      </p:sp>
      <p:sp>
        <p:nvSpPr>
          <p:cNvPr id="14" name="Rectangle: Rounded Corners 13">
            <a:extLst>
              <a:ext uri="{FF2B5EF4-FFF2-40B4-BE49-F238E27FC236}">
                <a16:creationId xmlns:a16="http://schemas.microsoft.com/office/drawing/2014/main" id="{39E1A428-E4B4-40CB-B5A5-2B2A533C22F1}"/>
              </a:ext>
            </a:extLst>
          </p:cNvPr>
          <p:cNvSpPr/>
          <p:nvPr/>
        </p:nvSpPr>
        <p:spPr>
          <a:xfrm>
            <a:off x="140677" y="154744"/>
            <a:ext cx="2588456" cy="154057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ar-SA" dirty="0">
                <a:solidFill>
                  <a:schemeClr val="bg1">
                    <a:lumMod val="50000"/>
                  </a:schemeClr>
                </a:solidFill>
              </a:rPr>
              <a:t>مافي </a:t>
            </a:r>
            <a:r>
              <a:rPr lang="en-US" dirty="0">
                <a:solidFill>
                  <a:schemeClr val="bg1">
                    <a:lumMod val="50000"/>
                  </a:schemeClr>
                </a:solidFill>
              </a:rPr>
              <a:t> intrinsic</a:t>
            </a:r>
          </a:p>
          <a:p>
            <a:pPr algn="ctr"/>
            <a:endParaRPr lang="en-US" dirty="0"/>
          </a:p>
          <a:p>
            <a:pPr algn="ctr"/>
            <a:endParaRPr lang="en-US" dirty="0"/>
          </a:p>
          <a:p>
            <a:pPr algn="ctr"/>
            <a:r>
              <a:rPr lang="ar-SA" dirty="0">
                <a:solidFill>
                  <a:schemeClr val="bg1">
                    <a:lumMod val="50000"/>
                  </a:schemeClr>
                </a:solidFill>
              </a:rPr>
              <a:t>يصير </a:t>
            </a:r>
            <a:r>
              <a:rPr lang="en-US" dirty="0">
                <a:solidFill>
                  <a:schemeClr val="bg1">
                    <a:lumMod val="50000"/>
                  </a:schemeClr>
                </a:solidFill>
              </a:rPr>
              <a:t> pernicious Anemia</a:t>
            </a:r>
          </a:p>
          <a:p>
            <a:pPr algn="ctr"/>
            <a:endParaRPr lang="en-US" dirty="0"/>
          </a:p>
        </p:txBody>
      </p:sp>
      <p:cxnSp>
        <p:nvCxnSpPr>
          <p:cNvPr id="16" name="Straight Arrow Connector 15">
            <a:extLst>
              <a:ext uri="{FF2B5EF4-FFF2-40B4-BE49-F238E27FC236}">
                <a16:creationId xmlns:a16="http://schemas.microsoft.com/office/drawing/2014/main" id="{712ED9DF-B24E-44A9-9119-E00C7A84F977}"/>
              </a:ext>
            </a:extLst>
          </p:cNvPr>
          <p:cNvCxnSpPr>
            <a:cxnSpLocks/>
          </p:cNvCxnSpPr>
          <p:nvPr/>
        </p:nvCxnSpPr>
        <p:spPr>
          <a:xfrm>
            <a:off x="1406769" y="582001"/>
            <a:ext cx="0" cy="395972"/>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Rounded Corners 17">
            <a:extLst>
              <a:ext uri="{FF2B5EF4-FFF2-40B4-BE49-F238E27FC236}">
                <a16:creationId xmlns:a16="http://schemas.microsoft.com/office/drawing/2014/main" id="{05A47469-3462-4226-916B-0C0291DA4896}"/>
              </a:ext>
            </a:extLst>
          </p:cNvPr>
          <p:cNvSpPr/>
          <p:nvPr/>
        </p:nvSpPr>
        <p:spPr>
          <a:xfrm>
            <a:off x="5436974" y="5558007"/>
            <a:ext cx="6145426" cy="117127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r>
              <a:rPr lang="en-US" dirty="0">
                <a:solidFill>
                  <a:schemeClr val="tx1"/>
                </a:solidFill>
              </a:rPr>
              <a:t>V B12 + Intrinsic = absorbed in the </a:t>
            </a:r>
            <a:r>
              <a:rPr lang="en-US" u="sng" dirty="0">
                <a:solidFill>
                  <a:schemeClr val="tx1"/>
                </a:solidFill>
              </a:rPr>
              <a:t>terminal ileum</a:t>
            </a:r>
          </a:p>
          <a:p>
            <a:endParaRPr lang="en-US" i="1" u="sng" dirty="0">
              <a:solidFill>
                <a:schemeClr val="tx1"/>
              </a:solidFill>
            </a:endParaRPr>
          </a:p>
          <a:p>
            <a:r>
              <a:rPr lang="en-US" i="1" dirty="0">
                <a:solidFill>
                  <a:schemeClr val="tx1"/>
                </a:solidFill>
              </a:rPr>
              <a:t>       released in the</a:t>
            </a:r>
          </a:p>
          <a:p>
            <a:r>
              <a:rPr lang="en-US" i="1" dirty="0">
                <a:solidFill>
                  <a:schemeClr val="tx1"/>
                </a:solidFill>
              </a:rPr>
              <a:t>           stomach </a:t>
            </a:r>
            <a:endParaRPr lang="ar-SA" i="1" dirty="0">
              <a:solidFill>
                <a:schemeClr val="tx1"/>
              </a:solidFill>
            </a:endParaRPr>
          </a:p>
          <a:p>
            <a:endParaRPr lang="en-US" dirty="0">
              <a:solidFill>
                <a:schemeClr val="tx1"/>
              </a:solidFill>
            </a:endParaRPr>
          </a:p>
        </p:txBody>
      </p:sp>
      <p:sp>
        <p:nvSpPr>
          <p:cNvPr id="19" name="Rectangle: Rounded Corners 18">
            <a:extLst>
              <a:ext uri="{FF2B5EF4-FFF2-40B4-BE49-F238E27FC236}">
                <a16:creationId xmlns:a16="http://schemas.microsoft.com/office/drawing/2014/main" id="{23ED2B70-9B7D-463D-AA85-4C4C756CD3E5}"/>
              </a:ext>
            </a:extLst>
          </p:cNvPr>
          <p:cNvSpPr/>
          <p:nvPr/>
        </p:nvSpPr>
        <p:spPr>
          <a:xfrm>
            <a:off x="9492343" y="209207"/>
            <a:ext cx="1941341" cy="745588"/>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Megaloblastic </a:t>
            </a:r>
          </a:p>
          <a:p>
            <a:pPr algn="ctr"/>
            <a:r>
              <a:rPr lang="en-US" dirty="0"/>
              <a:t>(macrocytic)</a:t>
            </a:r>
          </a:p>
        </p:txBody>
      </p:sp>
      <p:cxnSp>
        <p:nvCxnSpPr>
          <p:cNvPr id="12" name="Straight Arrow Connector 11">
            <a:extLst>
              <a:ext uri="{FF2B5EF4-FFF2-40B4-BE49-F238E27FC236}">
                <a16:creationId xmlns:a16="http://schemas.microsoft.com/office/drawing/2014/main" id="{BA296C0F-1B66-4D6B-B052-CF082E590CFD}"/>
              </a:ext>
            </a:extLst>
          </p:cNvPr>
          <p:cNvCxnSpPr>
            <a:cxnSpLocks/>
          </p:cNvCxnSpPr>
          <p:nvPr/>
        </p:nvCxnSpPr>
        <p:spPr>
          <a:xfrm>
            <a:off x="6946766" y="5851931"/>
            <a:ext cx="1" cy="2080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0276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sz="1800" dirty="0">
                <a:solidFill>
                  <a:srgbClr val="7030A0"/>
                </a:solidFill>
              </a:rPr>
              <a:t>Describe essential elements needed for RBC formation.</a:t>
            </a:r>
          </a:p>
          <a:p>
            <a:pPr algn="l" rtl="0"/>
            <a:r>
              <a:rPr lang="en-US" sz="1800" dirty="0">
                <a:solidFill>
                  <a:srgbClr val="7030A0"/>
                </a:solidFill>
              </a:rPr>
              <a:t>Describe the process of </a:t>
            </a:r>
            <a:r>
              <a:rPr lang="en-US" sz="1800" dirty="0" err="1">
                <a:solidFill>
                  <a:srgbClr val="7030A0"/>
                </a:solidFill>
              </a:rPr>
              <a:t>Vit</a:t>
            </a:r>
            <a:r>
              <a:rPr lang="en-US" sz="1800" dirty="0">
                <a:solidFill>
                  <a:srgbClr val="7030A0"/>
                </a:solidFill>
              </a:rPr>
              <a:t> B12 absorption and its malabsorption.</a:t>
            </a:r>
          </a:p>
          <a:p>
            <a:pPr algn="l" rtl="0"/>
            <a:r>
              <a:rPr lang="en-US" sz="1800" dirty="0">
                <a:solidFill>
                  <a:srgbClr val="7030A0"/>
                </a:solidFill>
              </a:rPr>
              <a:t>Recognize </a:t>
            </a:r>
            <a:r>
              <a:rPr lang="en-US" sz="1800" dirty="0" err="1">
                <a:solidFill>
                  <a:srgbClr val="7030A0"/>
                </a:solidFill>
              </a:rPr>
              <a:t>haemaglobin</a:t>
            </a:r>
            <a:r>
              <a:rPr lang="en-US" sz="1800" dirty="0">
                <a:solidFill>
                  <a:srgbClr val="7030A0"/>
                </a:solidFill>
              </a:rPr>
              <a:t> structure and its functions.</a:t>
            </a:r>
          </a:p>
          <a:p>
            <a:pPr algn="l" rtl="0"/>
            <a:r>
              <a:rPr lang="en-US" sz="1800" dirty="0">
                <a:solidFill>
                  <a:srgbClr val="7030A0"/>
                </a:solidFill>
              </a:rPr>
              <a:t>Discuss iron metabolism ( absorption , storage , transport ).</a:t>
            </a:r>
          </a:p>
          <a:p>
            <a:pPr algn="l" rtl="0"/>
            <a:r>
              <a:rPr lang="en-US" sz="1800" dirty="0">
                <a:solidFill>
                  <a:srgbClr val="7030A0"/>
                </a:solidFill>
              </a:rPr>
              <a:t>Describe the fate of old RBC.</a:t>
            </a:r>
          </a:p>
          <a:p>
            <a:pPr algn="l" rtl="0"/>
            <a:r>
              <a:rPr lang="en-US" sz="1800" dirty="0">
                <a:solidFill>
                  <a:srgbClr val="7030A0"/>
                </a:solidFill>
              </a:rPr>
              <a:t>Describe anemia and its causes. </a:t>
            </a:r>
          </a:p>
          <a:p>
            <a:pPr algn="l" rtl="0"/>
            <a:r>
              <a:rPr lang="en-US" sz="1800" dirty="0">
                <a:solidFill>
                  <a:srgbClr val="7030A0"/>
                </a:solidFill>
              </a:rPr>
              <a:t>Recognize causes of polycythemia. </a:t>
            </a:r>
          </a:p>
        </p:txBody>
      </p:sp>
      <p:sp>
        <p:nvSpPr>
          <p:cNvPr id="2" name="Title 1"/>
          <p:cNvSpPr>
            <a:spLocks noGrp="1"/>
          </p:cNvSpPr>
          <p:nvPr>
            <p:ph type="title"/>
          </p:nvPr>
        </p:nvSpPr>
        <p:spPr>
          <a:xfrm>
            <a:off x="-2652075" y="274638"/>
            <a:ext cx="10972800" cy="1143000"/>
          </a:xfrm>
        </p:spPr>
        <p:txBody>
          <a:bodyPr>
            <a:normAutofit/>
          </a:bodyPr>
          <a:lstStyle/>
          <a:p>
            <a:pPr algn="ctr"/>
            <a:r>
              <a:rPr lang="en-US" sz="4000" dirty="0" err="1">
                <a:solidFill>
                  <a:schemeClr val="tx1"/>
                </a:solidFill>
                <a:latin typeface="Calibri" charset="0"/>
                <a:ea typeface="Calibri" charset="0"/>
                <a:cs typeface="Calibri" charset="0"/>
              </a:rPr>
              <a:t>Objectives”female</a:t>
            </a:r>
            <a:r>
              <a:rPr lang="en-US" sz="4000" dirty="0">
                <a:solidFill>
                  <a:schemeClr val="tx1"/>
                </a:solidFill>
                <a:latin typeface="Calibri" charset="0"/>
                <a:ea typeface="Calibri" charset="0"/>
                <a:cs typeface="Calibri" charset="0"/>
              </a:rPr>
              <a:t>”:</a:t>
            </a:r>
          </a:p>
        </p:txBody>
      </p:sp>
      <p:sp>
        <p:nvSpPr>
          <p:cNvPr id="4" name="Title 2"/>
          <p:cNvSpPr txBox="1">
            <a:spLocks/>
          </p:cNvSpPr>
          <p:nvPr/>
        </p:nvSpPr>
        <p:spPr>
          <a:xfrm>
            <a:off x="5266288" y="572760"/>
            <a:ext cx="4056821" cy="546755"/>
          </a:xfrm>
          <a:prstGeom prst="rect">
            <a:avLst/>
          </a:prstGeo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p:spPr>
        <p:style>
          <a:lnRef idx="2">
            <a:schemeClr val="accent1"/>
          </a:lnRef>
          <a:fillRef idx="1">
            <a:schemeClr val="lt1"/>
          </a:fillRef>
          <a:effectRef idx="0">
            <a:schemeClr val="accent1"/>
          </a:effectRef>
          <a:fontRef idx="minor">
            <a:schemeClr val="dk1"/>
          </a:fontRef>
        </p:style>
        <p:txBody>
          <a:bodyPr vert="horz" rtlCol="0" anchor="ctr">
            <a:noAutofit/>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a:r>
              <a:rPr lang="en-US" sz="24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Blood physiology (2)</a:t>
            </a:r>
            <a:endParaRPr lang="en-US" sz="2400" dirty="0"/>
          </a:p>
        </p:txBody>
      </p:sp>
    </p:spTree>
    <p:extLst>
      <p:ext uri="{BB962C8B-B14F-4D97-AF65-F5344CB8AC3E}">
        <p14:creationId xmlns:p14="http://schemas.microsoft.com/office/powerpoint/2010/main" val="503933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p:cNvPr>
          <p:cNvSpPr>
            <a:spLocks noGrp="1"/>
          </p:cNvSpPr>
          <p:nvPr>
            <p:ph type="title"/>
          </p:nvPr>
        </p:nvSpPr>
        <p:spPr>
          <a:xfrm>
            <a:off x="609600" y="274638"/>
            <a:ext cx="10972800" cy="575967"/>
          </a:xfrm>
        </p:spPr>
        <p:txBody>
          <a:bodyPr>
            <a:noAutofit/>
          </a:bodyPr>
          <a:lstStyle/>
          <a:p>
            <a:pPr algn="ctr">
              <a:defRPr/>
            </a:pPr>
            <a:r>
              <a:rPr lang="en-US" sz="32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Vitamin B</a:t>
            </a:r>
            <a:r>
              <a:rPr lang="en-US" sz="3200" baseline="-250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12</a:t>
            </a:r>
            <a:r>
              <a:rPr lang="en-US" sz="32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 and Folic Acid</a:t>
            </a:r>
          </a:p>
        </p:txBody>
      </p:sp>
      <p:sp>
        <p:nvSpPr>
          <p:cNvPr id="5" name="Rectangle 4">
            <a:extLst/>
          </p:cNvPr>
          <p:cNvSpPr/>
          <p:nvPr/>
        </p:nvSpPr>
        <p:spPr>
          <a:xfrm>
            <a:off x="241005" y="1540656"/>
            <a:ext cx="6096000" cy="3871316"/>
          </a:xfrm>
          <a:prstGeom prst="rect">
            <a:avLst/>
          </a:prstGeom>
        </p:spPr>
        <p:txBody>
          <a:bodyPr>
            <a:spAutoFit/>
          </a:bodyPr>
          <a:lstStyle/>
          <a:p>
            <a:pPr marL="394970" marR="5080" indent="-382270">
              <a:lnSpc>
                <a:spcPct val="80000"/>
              </a:lnSpc>
              <a:buClr>
                <a:srgbClr val="6D9FAF"/>
              </a:buClr>
              <a:buSzPct val="79166"/>
              <a:buFont typeface="Arial" panose="020B0604020202020204" pitchFamily="34" charset="0"/>
              <a:buChar char="•"/>
              <a:tabLst>
                <a:tab pos="395605" algn="l"/>
              </a:tabLst>
            </a:pPr>
            <a:r>
              <a:rPr lang="en-US" sz="2150" b="1" dirty="0">
                <a:latin typeface="Calibri" pitchFamily="34" charset="0"/>
                <a:cs typeface="Calibri" pitchFamily="34" charset="0"/>
              </a:rPr>
              <a:t>I</a:t>
            </a:r>
            <a:r>
              <a:rPr lang="en-US" sz="2150" b="1" spc="5" dirty="0">
                <a:latin typeface="Calibri" pitchFamily="34" charset="0"/>
                <a:cs typeface="Calibri" pitchFamily="34" charset="0"/>
              </a:rPr>
              <a:t>m</a:t>
            </a:r>
            <a:r>
              <a:rPr lang="en-US" sz="2150" b="1" dirty="0">
                <a:latin typeface="Calibri" pitchFamily="34" charset="0"/>
                <a:cs typeface="Calibri" pitchFamily="34" charset="0"/>
              </a:rPr>
              <a:t>por</a:t>
            </a:r>
            <a:r>
              <a:rPr lang="en-US" sz="2150" b="1" spc="5" dirty="0">
                <a:latin typeface="Calibri" pitchFamily="34" charset="0"/>
                <a:cs typeface="Calibri" pitchFamily="34" charset="0"/>
              </a:rPr>
              <a:t>t</a:t>
            </a:r>
            <a:r>
              <a:rPr lang="en-US" sz="2150" b="1" dirty="0">
                <a:latin typeface="Calibri" pitchFamily="34" charset="0"/>
                <a:cs typeface="Calibri" pitchFamily="34" charset="0"/>
              </a:rPr>
              <a:t>ant</a:t>
            </a:r>
            <a:r>
              <a:rPr lang="en-US" sz="2150" b="1" spc="-30" dirty="0">
                <a:latin typeface="Calibri" pitchFamily="34" charset="0"/>
                <a:cs typeface="Calibri" pitchFamily="34" charset="0"/>
              </a:rPr>
              <a:t> </a:t>
            </a:r>
            <a:r>
              <a:rPr lang="en-US" sz="2150" b="1" dirty="0">
                <a:latin typeface="Calibri" pitchFamily="34" charset="0"/>
                <a:cs typeface="Calibri" pitchFamily="34" charset="0"/>
              </a:rPr>
              <a:t>for</a:t>
            </a:r>
            <a:r>
              <a:rPr lang="en-US" sz="2150" b="1" spc="5" dirty="0">
                <a:latin typeface="Calibri" pitchFamily="34" charset="0"/>
                <a:cs typeface="Calibri" pitchFamily="34" charset="0"/>
              </a:rPr>
              <a:t> </a:t>
            </a:r>
            <a:r>
              <a:rPr lang="en-US" sz="2150" b="1" spc="-10" dirty="0">
                <a:latin typeface="Calibri" pitchFamily="34" charset="0"/>
                <a:cs typeface="Calibri" pitchFamily="34" charset="0"/>
              </a:rPr>
              <a:t>D</a:t>
            </a:r>
            <a:r>
              <a:rPr lang="en-US" sz="2150" b="1" dirty="0">
                <a:latin typeface="Calibri" pitchFamily="34" charset="0"/>
                <a:cs typeface="Calibri" pitchFamily="34" charset="0"/>
              </a:rPr>
              <a:t>NA</a:t>
            </a:r>
            <a:r>
              <a:rPr lang="en-US" sz="2150" b="1" spc="-75" dirty="0">
                <a:latin typeface="Calibri" pitchFamily="34" charset="0"/>
                <a:cs typeface="Calibri" pitchFamily="34" charset="0"/>
              </a:rPr>
              <a:t> </a:t>
            </a:r>
            <a:r>
              <a:rPr lang="en-US" sz="2150" b="1" dirty="0">
                <a:latin typeface="Calibri" pitchFamily="34" charset="0"/>
                <a:cs typeface="Calibri" pitchFamily="34" charset="0"/>
              </a:rPr>
              <a:t>s</a:t>
            </a:r>
            <a:r>
              <a:rPr lang="en-US" sz="2150" b="1" spc="-25" dirty="0">
                <a:latin typeface="Calibri" pitchFamily="34" charset="0"/>
                <a:cs typeface="Calibri" pitchFamily="34" charset="0"/>
              </a:rPr>
              <a:t>y</a:t>
            </a:r>
            <a:r>
              <a:rPr lang="en-US" sz="2150" b="1" dirty="0">
                <a:latin typeface="Calibri" pitchFamily="34" charset="0"/>
                <a:cs typeface="Calibri" pitchFamily="34" charset="0"/>
              </a:rPr>
              <a:t>nthes</a:t>
            </a:r>
            <a:r>
              <a:rPr lang="en-US" sz="2150" b="1" spc="5" dirty="0">
                <a:latin typeface="Calibri" pitchFamily="34" charset="0"/>
                <a:cs typeface="Calibri" pitchFamily="34" charset="0"/>
              </a:rPr>
              <a:t>i</a:t>
            </a:r>
            <a:r>
              <a:rPr lang="en-US" sz="2150" b="1" dirty="0">
                <a:latin typeface="Calibri" pitchFamily="34" charset="0"/>
                <a:cs typeface="Calibri" pitchFamily="34" charset="0"/>
              </a:rPr>
              <a:t>s</a:t>
            </a:r>
            <a:r>
              <a:rPr lang="en-US" sz="2150" b="1" spc="25" dirty="0">
                <a:latin typeface="Calibri" pitchFamily="34" charset="0"/>
                <a:cs typeface="Calibri" pitchFamily="34" charset="0"/>
              </a:rPr>
              <a:t> </a:t>
            </a:r>
            <a:r>
              <a:rPr lang="en-US" sz="2150" b="1" dirty="0">
                <a:latin typeface="Calibri" pitchFamily="34" charset="0"/>
                <a:cs typeface="Calibri" pitchFamily="34" charset="0"/>
              </a:rPr>
              <a:t>and </a:t>
            </a:r>
            <a:r>
              <a:rPr lang="en-US" sz="2150" b="1" spc="5" dirty="0">
                <a:latin typeface="Calibri" pitchFamily="34" charset="0"/>
                <a:cs typeface="Calibri" pitchFamily="34" charset="0"/>
              </a:rPr>
              <a:t>f</a:t>
            </a:r>
            <a:r>
              <a:rPr lang="en-US" sz="2150" b="1" dirty="0">
                <a:latin typeface="Calibri" pitchFamily="34" charset="0"/>
                <a:cs typeface="Calibri" pitchFamily="34" charset="0"/>
              </a:rPr>
              <a:t>inal</a:t>
            </a:r>
            <a:r>
              <a:rPr lang="en-US" sz="2150" b="1" spc="-25" dirty="0">
                <a:latin typeface="Calibri" pitchFamily="34" charset="0"/>
                <a:cs typeface="Calibri" pitchFamily="34" charset="0"/>
              </a:rPr>
              <a:t> </a:t>
            </a:r>
            <a:r>
              <a:rPr lang="en-US" sz="2150" b="1" dirty="0">
                <a:latin typeface="Calibri" pitchFamily="34" charset="0"/>
                <a:cs typeface="Calibri" pitchFamily="34" charset="0"/>
              </a:rPr>
              <a:t>ma</a:t>
            </a:r>
            <a:r>
              <a:rPr lang="en-US" sz="2150" b="1" spc="5" dirty="0">
                <a:latin typeface="Calibri" pitchFamily="34" charset="0"/>
                <a:cs typeface="Calibri" pitchFamily="34" charset="0"/>
              </a:rPr>
              <a:t>t</a:t>
            </a:r>
            <a:r>
              <a:rPr lang="en-US" sz="2150" b="1" dirty="0">
                <a:latin typeface="Calibri" pitchFamily="34" charset="0"/>
                <a:cs typeface="Calibri" pitchFamily="34" charset="0"/>
              </a:rPr>
              <a:t>ura</a:t>
            </a:r>
            <a:r>
              <a:rPr lang="en-US" sz="2150" b="1" spc="5" dirty="0">
                <a:latin typeface="Calibri" pitchFamily="34" charset="0"/>
                <a:cs typeface="Calibri" pitchFamily="34" charset="0"/>
              </a:rPr>
              <a:t>t</a:t>
            </a:r>
            <a:r>
              <a:rPr lang="en-US" sz="2150" b="1" dirty="0">
                <a:latin typeface="Calibri" pitchFamily="34" charset="0"/>
                <a:cs typeface="Calibri" pitchFamily="34" charset="0"/>
              </a:rPr>
              <a:t>ion of</a:t>
            </a:r>
            <a:r>
              <a:rPr lang="en-US" sz="2150" b="1" spc="-15" dirty="0">
                <a:latin typeface="Calibri" pitchFamily="34" charset="0"/>
                <a:cs typeface="Calibri" pitchFamily="34" charset="0"/>
              </a:rPr>
              <a:t> </a:t>
            </a:r>
            <a:r>
              <a:rPr lang="en-US" sz="2150" b="1" dirty="0">
                <a:latin typeface="Calibri" pitchFamily="34" charset="0"/>
                <a:cs typeface="Calibri" pitchFamily="34" charset="0"/>
              </a:rPr>
              <a:t>RBCs.</a:t>
            </a:r>
            <a:endParaRPr lang="en-US" sz="2150" dirty="0">
              <a:latin typeface="Calibri" pitchFamily="34" charset="0"/>
              <a:cs typeface="Calibri" pitchFamily="34" charset="0"/>
            </a:endParaRPr>
          </a:p>
          <a:p>
            <a:pPr marL="342900" indent="-342900">
              <a:lnSpc>
                <a:spcPct val="100000"/>
              </a:lnSpc>
              <a:spcBef>
                <a:spcPts val="50"/>
              </a:spcBef>
              <a:buClr>
                <a:srgbClr val="6D9FAF"/>
              </a:buClr>
              <a:buFont typeface="Arial" panose="020B0604020202020204" pitchFamily="34" charset="0"/>
              <a:buChar char="•"/>
            </a:pPr>
            <a:endParaRPr lang="en-US" sz="2150" dirty="0">
              <a:latin typeface="Calibri" pitchFamily="34" charset="0"/>
              <a:cs typeface="Calibri" pitchFamily="34" charset="0"/>
            </a:endParaRPr>
          </a:p>
          <a:p>
            <a:pPr marL="394970" marR="1009015" indent="-382270">
              <a:lnSpc>
                <a:spcPts val="2300"/>
              </a:lnSpc>
              <a:buClr>
                <a:srgbClr val="6D9FAF"/>
              </a:buClr>
              <a:buSzPct val="79166"/>
              <a:buFont typeface="Arial" panose="020B0604020202020204" pitchFamily="34" charset="0"/>
              <a:buChar char="•"/>
              <a:tabLst>
                <a:tab pos="395605" algn="l"/>
              </a:tabLst>
            </a:pPr>
            <a:r>
              <a:rPr lang="en-US" sz="2150" b="1" dirty="0">
                <a:latin typeface="Calibri" pitchFamily="34" charset="0"/>
                <a:cs typeface="Calibri" pitchFamily="34" charset="0"/>
              </a:rPr>
              <a:t>Dietary</a:t>
            </a:r>
            <a:r>
              <a:rPr lang="en-US" sz="2150" b="1" spc="-5" dirty="0">
                <a:latin typeface="Calibri" pitchFamily="34" charset="0"/>
                <a:cs typeface="Calibri" pitchFamily="34" charset="0"/>
              </a:rPr>
              <a:t> </a:t>
            </a:r>
            <a:r>
              <a:rPr lang="en-US" sz="2150" b="1" dirty="0">
                <a:latin typeface="Calibri" pitchFamily="34" charset="0"/>
                <a:cs typeface="Calibri" pitchFamily="34" charset="0"/>
              </a:rPr>
              <a:t>sources include:</a:t>
            </a:r>
            <a:r>
              <a:rPr lang="en-US" sz="2150" b="1" spc="20" dirty="0">
                <a:latin typeface="Calibri" pitchFamily="34" charset="0"/>
                <a:cs typeface="Calibri" pitchFamily="34" charset="0"/>
              </a:rPr>
              <a:t> </a:t>
            </a:r>
            <a:r>
              <a:rPr lang="en-US" sz="2150" b="1" dirty="0">
                <a:latin typeface="Calibri" pitchFamily="34" charset="0"/>
                <a:cs typeface="Calibri" pitchFamily="34" charset="0"/>
              </a:rPr>
              <a:t>mea</a:t>
            </a:r>
            <a:r>
              <a:rPr lang="en-US" sz="2150" b="1" spc="5" dirty="0">
                <a:latin typeface="Calibri" pitchFamily="34" charset="0"/>
                <a:cs typeface="Calibri" pitchFamily="34" charset="0"/>
              </a:rPr>
              <a:t>t</a:t>
            </a:r>
            <a:r>
              <a:rPr lang="en-US" sz="2150" b="1" dirty="0">
                <a:latin typeface="Calibri" pitchFamily="34" charset="0"/>
                <a:cs typeface="Calibri" pitchFamily="34" charset="0"/>
              </a:rPr>
              <a:t>, milk,</a:t>
            </a:r>
            <a:r>
              <a:rPr lang="en-US" sz="2150" b="1" spc="-25" dirty="0">
                <a:latin typeface="Calibri" pitchFamily="34" charset="0"/>
                <a:cs typeface="Calibri" pitchFamily="34" charset="0"/>
              </a:rPr>
              <a:t> </a:t>
            </a:r>
            <a:r>
              <a:rPr lang="en-US" sz="2150" b="1" dirty="0">
                <a:latin typeface="Calibri" pitchFamily="34" charset="0"/>
                <a:cs typeface="Calibri" pitchFamily="34" charset="0"/>
              </a:rPr>
              <a:t>l</a:t>
            </a:r>
            <a:r>
              <a:rPr lang="en-US" sz="2150" b="1" spc="5" dirty="0">
                <a:latin typeface="Calibri" pitchFamily="34" charset="0"/>
                <a:cs typeface="Calibri" pitchFamily="34" charset="0"/>
              </a:rPr>
              <a:t>i</a:t>
            </a:r>
            <a:r>
              <a:rPr lang="en-US" sz="2150" b="1" dirty="0">
                <a:latin typeface="Calibri" pitchFamily="34" charset="0"/>
                <a:cs typeface="Calibri" pitchFamily="34" charset="0"/>
              </a:rPr>
              <a:t>ve</a:t>
            </a:r>
            <a:r>
              <a:rPr lang="en-US" sz="2150" b="1" spc="-130" dirty="0">
                <a:latin typeface="Calibri" pitchFamily="34" charset="0"/>
                <a:cs typeface="Calibri" pitchFamily="34" charset="0"/>
              </a:rPr>
              <a:t>r</a:t>
            </a:r>
            <a:r>
              <a:rPr lang="en-US" sz="2150" b="1" dirty="0">
                <a:latin typeface="Calibri" pitchFamily="34" charset="0"/>
                <a:cs typeface="Calibri" pitchFamily="34" charset="0"/>
              </a:rPr>
              <a:t>,</a:t>
            </a:r>
            <a:r>
              <a:rPr lang="en-US" sz="2150" b="1" spc="-15" dirty="0">
                <a:latin typeface="Calibri" pitchFamily="34" charset="0"/>
                <a:cs typeface="Calibri" pitchFamily="34" charset="0"/>
              </a:rPr>
              <a:t> </a:t>
            </a:r>
            <a:r>
              <a:rPr lang="en-US" sz="2150" b="1" dirty="0">
                <a:latin typeface="Calibri" pitchFamily="34" charset="0"/>
                <a:cs typeface="Calibri" pitchFamily="34" charset="0"/>
              </a:rPr>
              <a:t>fa</a:t>
            </a:r>
            <a:r>
              <a:rPr lang="en-US" sz="2150" b="1" spc="5" dirty="0">
                <a:latin typeface="Calibri" pitchFamily="34" charset="0"/>
                <a:cs typeface="Calibri" pitchFamily="34" charset="0"/>
              </a:rPr>
              <a:t>t</a:t>
            </a:r>
            <a:r>
              <a:rPr lang="en-US" sz="2150" b="1" dirty="0">
                <a:latin typeface="Calibri" pitchFamily="34" charset="0"/>
                <a:cs typeface="Calibri" pitchFamily="34" charset="0"/>
              </a:rPr>
              <a:t>,</a:t>
            </a:r>
            <a:r>
              <a:rPr lang="en-US" sz="2150" b="1" spc="-15" dirty="0">
                <a:latin typeface="Calibri" pitchFamily="34" charset="0"/>
                <a:cs typeface="Calibri" pitchFamily="34" charset="0"/>
              </a:rPr>
              <a:t> </a:t>
            </a:r>
            <a:r>
              <a:rPr lang="en-US" sz="2150" b="1" dirty="0">
                <a:latin typeface="Calibri" pitchFamily="34" charset="0"/>
                <a:cs typeface="Calibri" pitchFamily="34" charset="0"/>
              </a:rPr>
              <a:t>green vegetab</a:t>
            </a:r>
            <a:r>
              <a:rPr lang="en-US" sz="2150" b="1" spc="5" dirty="0">
                <a:latin typeface="Calibri" pitchFamily="34" charset="0"/>
                <a:cs typeface="Calibri" pitchFamily="34" charset="0"/>
              </a:rPr>
              <a:t>l</a:t>
            </a:r>
            <a:r>
              <a:rPr lang="en-US" sz="2150" b="1" dirty="0">
                <a:latin typeface="Calibri" pitchFamily="34" charset="0"/>
                <a:cs typeface="Calibri" pitchFamily="34" charset="0"/>
              </a:rPr>
              <a:t>es.</a:t>
            </a:r>
            <a:endParaRPr lang="en-US" sz="2150" dirty="0">
              <a:latin typeface="Calibri" pitchFamily="34" charset="0"/>
              <a:cs typeface="Calibri" pitchFamily="34" charset="0"/>
            </a:endParaRPr>
          </a:p>
          <a:p>
            <a:pPr marL="342900" indent="-342900">
              <a:lnSpc>
                <a:spcPct val="100000"/>
              </a:lnSpc>
              <a:spcBef>
                <a:spcPts val="27"/>
              </a:spcBef>
              <a:buClr>
                <a:srgbClr val="6D9FAF"/>
              </a:buClr>
              <a:buFont typeface="Arial" panose="020B0604020202020204" pitchFamily="34" charset="0"/>
              <a:buChar char="•"/>
            </a:pPr>
            <a:endParaRPr lang="en-US" sz="2150" dirty="0">
              <a:latin typeface="Calibri" pitchFamily="34" charset="0"/>
              <a:cs typeface="Calibri" pitchFamily="34" charset="0"/>
            </a:endParaRPr>
          </a:p>
          <a:p>
            <a:pPr marL="394970" indent="-382270">
              <a:lnSpc>
                <a:spcPct val="100000"/>
              </a:lnSpc>
              <a:buClr>
                <a:srgbClr val="6D9FAF"/>
              </a:buClr>
              <a:buSzPct val="79166"/>
              <a:buFont typeface="Arial" panose="020B0604020202020204" pitchFamily="34" charset="0"/>
              <a:buChar char="•"/>
              <a:tabLst>
                <a:tab pos="395605" algn="l"/>
              </a:tabLst>
            </a:pPr>
            <a:r>
              <a:rPr lang="en-US" sz="2150" b="1" dirty="0">
                <a:latin typeface="Calibri" pitchFamily="34" charset="0"/>
                <a:cs typeface="Calibri" pitchFamily="34" charset="0"/>
              </a:rPr>
              <a:t>Defic</a:t>
            </a:r>
            <a:r>
              <a:rPr lang="en-US" sz="2150" b="1" spc="5" dirty="0">
                <a:latin typeface="Calibri" pitchFamily="34" charset="0"/>
                <a:cs typeface="Calibri" pitchFamily="34" charset="0"/>
              </a:rPr>
              <a:t>i</a:t>
            </a:r>
            <a:r>
              <a:rPr lang="en-US" sz="2150" b="1" dirty="0">
                <a:latin typeface="Calibri" pitchFamily="34" charset="0"/>
                <a:cs typeface="Calibri" pitchFamily="34" charset="0"/>
              </a:rPr>
              <a:t>ency</a:t>
            </a:r>
            <a:r>
              <a:rPr lang="en-US" sz="2150" b="1" spc="-10" dirty="0">
                <a:latin typeface="Calibri" pitchFamily="34" charset="0"/>
                <a:cs typeface="Calibri" pitchFamily="34" charset="0"/>
              </a:rPr>
              <a:t> </a:t>
            </a:r>
            <a:r>
              <a:rPr lang="en-US" sz="2150" b="1" dirty="0">
                <a:latin typeface="Calibri" pitchFamily="34" charset="0"/>
                <a:cs typeface="Calibri" pitchFamily="34" charset="0"/>
              </a:rPr>
              <a:t>leads</a:t>
            </a:r>
            <a:r>
              <a:rPr lang="en-US" sz="2150" b="1" spc="5" dirty="0">
                <a:latin typeface="Calibri" pitchFamily="34" charset="0"/>
                <a:cs typeface="Calibri" pitchFamily="34" charset="0"/>
              </a:rPr>
              <a:t> </a:t>
            </a:r>
            <a:r>
              <a:rPr lang="en-US" sz="2150" b="1" dirty="0">
                <a:latin typeface="Calibri" pitchFamily="34" charset="0"/>
                <a:cs typeface="Calibri" pitchFamily="34" charset="0"/>
              </a:rPr>
              <a:t>to:</a:t>
            </a:r>
            <a:endParaRPr lang="en-US" sz="2150" dirty="0">
              <a:latin typeface="Calibri" pitchFamily="34" charset="0"/>
              <a:cs typeface="Calibri" pitchFamily="34" charset="0"/>
            </a:endParaRPr>
          </a:p>
          <a:p>
            <a:pPr marL="768350" lvl="1" indent="-342900">
              <a:lnSpc>
                <a:spcPct val="100000"/>
              </a:lnSpc>
              <a:buClr>
                <a:srgbClr val="6D9FAF"/>
              </a:buClr>
              <a:buSzPct val="89583"/>
              <a:buFont typeface="Arial" panose="020B0604020202020204" pitchFamily="34" charset="0"/>
              <a:buChar char="•"/>
              <a:tabLst>
                <a:tab pos="699135" algn="l"/>
              </a:tabLst>
            </a:pPr>
            <a:r>
              <a:rPr lang="en-US" sz="2150" b="1" dirty="0">
                <a:latin typeface="Calibri" pitchFamily="34" charset="0"/>
                <a:cs typeface="Calibri" pitchFamily="34" charset="0"/>
              </a:rPr>
              <a:t>Fai</a:t>
            </a:r>
            <a:r>
              <a:rPr lang="en-US" sz="2150" b="1" spc="5" dirty="0">
                <a:latin typeface="Calibri" pitchFamily="34" charset="0"/>
                <a:cs typeface="Calibri" pitchFamily="34" charset="0"/>
              </a:rPr>
              <a:t>l</a:t>
            </a:r>
            <a:r>
              <a:rPr lang="en-US" sz="2150" b="1" dirty="0">
                <a:latin typeface="Calibri" pitchFamily="34" charset="0"/>
                <a:cs typeface="Calibri" pitchFamily="34" charset="0"/>
              </a:rPr>
              <a:t>ure</a:t>
            </a:r>
            <a:r>
              <a:rPr lang="en-US" sz="2150" b="1" spc="-30" dirty="0">
                <a:latin typeface="Calibri" pitchFamily="34" charset="0"/>
                <a:cs typeface="Calibri" pitchFamily="34" charset="0"/>
              </a:rPr>
              <a:t> </a:t>
            </a:r>
            <a:r>
              <a:rPr lang="en-US" sz="2150" b="1" dirty="0">
                <a:latin typeface="Calibri" pitchFamily="34" charset="0"/>
                <a:cs typeface="Calibri" pitchFamily="34" charset="0"/>
              </a:rPr>
              <a:t>of nuclear</a:t>
            </a:r>
            <a:r>
              <a:rPr lang="en-US" sz="2150" b="1" spc="5" dirty="0">
                <a:latin typeface="Calibri" pitchFamily="34" charset="0"/>
                <a:cs typeface="Calibri" pitchFamily="34" charset="0"/>
              </a:rPr>
              <a:t> </a:t>
            </a:r>
            <a:r>
              <a:rPr lang="en-US" sz="2150" b="1" dirty="0">
                <a:latin typeface="Calibri" pitchFamily="34" charset="0"/>
                <a:cs typeface="Calibri" pitchFamily="34" charset="0"/>
              </a:rPr>
              <a:t>ma</a:t>
            </a:r>
            <a:r>
              <a:rPr lang="en-US" sz="2150" b="1" spc="5" dirty="0">
                <a:latin typeface="Calibri" pitchFamily="34" charset="0"/>
                <a:cs typeface="Calibri" pitchFamily="34" charset="0"/>
              </a:rPr>
              <a:t>t</a:t>
            </a:r>
            <a:r>
              <a:rPr lang="en-US" sz="2150" b="1" dirty="0">
                <a:latin typeface="Calibri" pitchFamily="34" charset="0"/>
                <a:cs typeface="Calibri" pitchFamily="34" charset="0"/>
              </a:rPr>
              <a:t>ura</a:t>
            </a:r>
            <a:r>
              <a:rPr lang="en-US" sz="2150" b="1" spc="5" dirty="0">
                <a:latin typeface="Calibri" pitchFamily="34" charset="0"/>
                <a:cs typeface="Calibri" pitchFamily="34" charset="0"/>
              </a:rPr>
              <a:t>t</a:t>
            </a:r>
            <a:r>
              <a:rPr lang="en-US" sz="2150" b="1" dirty="0">
                <a:latin typeface="Calibri" pitchFamily="34" charset="0"/>
                <a:cs typeface="Calibri" pitchFamily="34" charset="0"/>
              </a:rPr>
              <a:t>ion</a:t>
            </a:r>
            <a:r>
              <a:rPr lang="en-US" sz="2150" b="1" spc="-15" dirty="0">
                <a:latin typeface="Calibri" pitchFamily="34" charset="0"/>
                <a:cs typeface="Calibri" pitchFamily="34" charset="0"/>
              </a:rPr>
              <a:t> </a:t>
            </a:r>
            <a:r>
              <a:rPr lang="en-US" sz="2150" b="1" dirty="0">
                <a:latin typeface="Calibri" pitchFamily="34" charset="0"/>
                <a:cs typeface="Calibri" pitchFamily="34" charset="0"/>
              </a:rPr>
              <a:t>&amp; div</a:t>
            </a:r>
            <a:r>
              <a:rPr lang="en-US" sz="2150" b="1" spc="5" dirty="0">
                <a:latin typeface="Calibri" pitchFamily="34" charset="0"/>
                <a:cs typeface="Calibri" pitchFamily="34" charset="0"/>
              </a:rPr>
              <a:t>i</a:t>
            </a:r>
            <a:r>
              <a:rPr lang="en-US" sz="2150" b="1" dirty="0">
                <a:latin typeface="Calibri" pitchFamily="34" charset="0"/>
                <a:cs typeface="Calibri" pitchFamily="34" charset="0"/>
              </a:rPr>
              <a:t>sion</a:t>
            </a:r>
            <a:endParaRPr lang="en-US" sz="2150" dirty="0">
              <a:latin typeface="Calibri" pitchFamily="34" charset="0"/>
              <a:cs typeface="Calibri" pitchFamily="34" charset="0"/>
            </a:endParaRPr>
          </a:p>
          <a:p>
            <a:pPr marL="768350" lvl="1" indent="-342900">
              <a:lnSpc>
                <a:spcPct val="100000"/>
              </a:lnSpc>
              <a:buClr>
                <a:srgbClr val="6D9FAF"/>
              </a:buClr>
              <a:buSzPct val="89583"/>
              <a:buFont typeface="Arial" panose="020B0604020202020204" pitchFamily="34" charset="0"/>
              <a:buChar char="•"/>
              <a:tabLst>
                <a:tab pos="699135" algn="l"/>
              </a:tabLst>
            </a:pPr>
            <a:r>
              <a:rPr lang="en-US" sz="2150" b="1" dirty="0">
                <a:latin typeface="Calibri" pitchFamily="34" charset="0"/>
                <a:cs typeface="Calibri" pitchFamily="34" charset="0"/>
              </a:rPr>
              <a:t>Abnormal</a:t>
            </a:r>
            <a:r>
              <a:rPr lang="en-US" sz="2150" b="1" spc="5" dirty="0">
                <a:latin typeface="Calibri" pitchFamily="34" charset="0"/>
                <a:cs typeface="Calibri" pitchFamily="34" charset="0"/>
              </a:rPr>
              <a:t>l</a:t>
            </a:r>
            <a:r>
              <a:rPr lang="en-US" sz="2150" b="1" dirty="0">
                <a:latin typeface="Calibri" pitchFamily="34" charset="0"/>
                <a:cs typeface="Calibri" pitchFamily="34" charset="0"/>
              </a:rPr>
              <a:t>y</a:t>
            </a:r>
            <a:r>
              <a:rPr lang="en-US" sz="2150" b="1" spc="-25" dirty="0">
                <a:latin typeface="Calibri" pitchFamily="34" charset="0"/>
                <a:cs typeface="Calibri" pitchFamily="34" charset="0"/>
              </a:rPr>
              <a:t> </a:t>
            </a:r>
            <a:r>
              <a:rPr lang="en-US" sz="2150" b="1" spc="5" dirty="0">
                <a:latin typeface="Calibri" pitchFamily="34" charset="0"/>
                <a:cs typeface="Calibri" pitchFamily="34" charset="0"/>
              </a:rPr>
              <a:t>l</a:t>
            </a:r>
            <a:r>
              <a:rPr lang="en-US" sz="2150" b="1" dirty="0">
                <a:latin typeface="Calibri" pitchFamily="34" charset="0"/>
                <a:cs typeface="Calibri" pitchFamily="34" charset="0"/>
              </a:rPr>
              <a:t>arge</a:t>
            </a:r>
            <a:r>
              <a:rPr lang="en-US" sz="2150" b="1" spc="5" dirty="0">
                <a:latin typeface="Calibri" pitchFamily="34" charset="0"/>
                <a:cs typeface="Calibri" pitchFamily="34" charset="0"/>
              </a:rPr>
              <a:t> </a:t>
            </a:r>
            <a:r>
              <a:rPr lang="en-US" sz="2150" b="1" dirty="0">
                <a:latin typeface="Calibri" pitchFamily="34" charset="0"/>
                <a:cs typeface="Calibri" pitchFamily="34" charset="0"/>
              </a:rPr>
              <a:t>&amp; oval </a:t>
            </a:r>
            <a:r>
              <a:rPr lang="en-US" sz="2150" b="1" spc="-10" dirty="0">
                <a:latin typeface="Calibri" pitchFamily="34" charset="0"/>
                <a:cs typeface="Calibri" pitchFamily="34" charset="0"/>
              </a:rPr>
              <a:t>s</a:t>
            </a:r>
            <a:r>
              <a:rPr lang="en-US" sz="2150" b="1" dirty="0">
                <a:latin typeface="Calibri" pitchFamily="34" charset="0"/>
                <a:cs typeface="Calibri" pitchFamily="34" charset="0"/>
              </a:rPr>
              <a:t>haped RBCs</a:t>
            </a:r>
            <a:endParaRPr lang="en-US" sz="2150" dirty="0">
              <a:latin typeface="Calibri" pitchFamily="34" charset="0"/>
              <a:cs typeface="Calibri" pitchFamily="34" charset="0"/>
            </a:endParaRPr>
          </a:p>
          <a:p>
            <a:pPr marL="768350" lvl="1" indent="-342900">
              <a:lnSpc>
                <a:spcPct val="100000"/>
              </a:lnSpc>
              <a:buClr>
                <a:srgbClr val="6D9FAF"/>
              </a:buClr>
              <a:buSzPct val="89583"/>
              <a:buFont typeface="Arial" panose="020B0604020202020204" pitchFamily="34" charset="0"/>
              <a:buChar char="•"/>
              <a:tabLst>
                <a:tab pos="699135" algn="l"/>
              </a:tabLst>
            </a:pPr>
            <a:r>
              <a:rPr lang="en-US" sz="2150" b="1" dirty="0">
                <a:latin typeface="Calibri" pitchFamily="34" charset="0"/>
                <a:cs typeface="Calibri" pitchFamily="34" charset="0"/>
              </a:rPr>
              <a:t>Short</a:t>
            </a:r>
            <a:r>
              <a:rPr lang="en-US" sz="2150" b="1" spc="-20" dirty="0">
                <a:latin typeface="Calibri" pitchFamily="34" charset="0"/>
                <a:cs typeface="Calibri" pitchFamily="34" charset="0"/>
              </a:rPr>
              <a:t> </a:t>
            </a:r>
            <a:r>
              <a:rPr lang="en-US" sz="2150" b="1" dirty="0">
                <a:latin typeface="Calibri" pitchFamily="34" charset="0"/>
                <a:cs typeface="Calibri" pitchFamily="34" charset="0"/>
              </a:rPr>
              <a:t>life</a:t>
            </a:r>
            <a:r>
              <a:rPr lang="en-US" sz="2150" b="1" spc="-20" dirty="0">
                <a:latin typeface="Calibri" pitchFamily="34" charset="0"/>
                <a:cs typeface="Calibri" pitchFamily="34" charset="0"/>
              </a:rPr>
              <a:t> </a:t>
            </a:r>
            <a:r>
              <a:rPr lang="en-US" sz="2150" b="1" dirty="0">
                <a:latin typeface="Calibri" pitchFamily="34" charset="0"/>
                <a:cs typeface="Calibri" pitchFamily="34" charset="0"/>
              </a:rPr>
              <a:t>span of RBCs</a:t>
            </a:r>
            <a:endParaRPr lang="en-US" sz="2150" dirty="0">
              <a:latin typeface="Calibri" pitchFamily="34" charset="0"/>
              <a:cs typeface="Calibri" pitchFamily="34" charset="0"/>
            </a:endParaRPr>
          </a:p>
          <a:p>
            <a:pPr marL="768350" lvl="1" indent="-342900">
              <a:lnSpc>
                <a:spcPct val="100000"/>
              </a:lnSpc>
              <a:buClr>
                <a:srgbClr val="6D9FAF"/>
              </a:buClr>
              <a:buSzPct val="89583"/>
              <a:buFont typeface="Arial" panose="020B0604020202020204" pitchFamily="34" charset="0"/>
              <a:buChar char="•"/>
              <a:tabLst>
                <a:tab pos="699135" algn="l"/>
              </a:tabLst>
            </a:pPr>
            <a:r>
              <a:rPr lang="en-US" sz="2150" b="1" dirty="0">
                <a:latin typeface="Calibri" pitchFamily="34" charset="0"/>
                <a:cs typeface="Calibri" pitchFamily="34" charset="0"/>
              </a:rPr>
              <a:t>Reduced R</a:t>
            </a:r>
            <a:r>
              <a:rPr lang="en-US" sz="2150" b="1" spc="-10" dirty="0">
                <a:latin typeface="Calibri" pitchFamily="34" charset="0"/>
                <a:cs typeface="Calibri" pitchFamily="34" charset="0"/>
              </a:rPr>
              <a:t>B</a:t>
            </a:r>
            <a:r>
              <a:rPr lang="en-US" sz="2150" b="1" dirty="0">
                <a:latin typeface="Calibri" pitchFamily="34" charset="0"/>
                <a:cs typeface="Calibri" pitchFamily="34" charset="0"/>
              </a:rPr>
              <a:t>C</a:t>
            </a:r>
            <a:r>
              <a:rPr lang="en-US" sz="2150" b="1" spc="20" dirty="0">
                <a:latin typeface="Calibri" pitchFamily="34" charset="0"/>
                <a:cs typeface="Calibri" pitchFamily="34" charset="0"/>
              </a:rPr>
              <a:t> </a:t>
            </a:r>
            <a:r>
              <a:rPr lang="en-US" sz="2150" b="1" dirty="0">
                <a:latin typeface="Calibri" pitchFamily="34" charset="0"/>
                <a:cs typeface="Calibri" pitchFamily="34" charset="0"/>
              </a:rPr>
              <a:t>count &amp; </a:t>
            </a:r>
            <a:r>
              <a:rPr lang="en-US" sz="2150" b="1" dirty="0" err="1">
                <a:latin typeface="Calibri" pitchFamily="34" charset="0"/>
                <a:cs typeface="Calibri" pitchFamily="34" charset="0"/>
              </a:rPr>
              <a:t>Hb</a:t>
            </a:r>
            <a:r>
              <a:rPr lang="en-US" sz="2150" b="1" dirty="0">
                <a:latin typeface="Calibri" pitchFamily="34" charset="0"/>
                <a:cs typeface="Calibri" pitchFamily="34" charset="0"/>
              </a:rPr>
              <a:t> concentration</a:t>
            </a:r>
            <a:endParaRPr lang="en-US" sz="2150" dirty="0">
              <a:latin typeface="Calibri" pitchFamily="34" charset="0"/>
              <a:cs typeface="Calibri" pitchFamily="34" charset="0"/>
            </a:endParaRPr>
          </a:p>
          <a:p>
            <a:pPr marL="768350" lvl="1" indent="-342900">
              <a:lnSpc>
                <a:spcPct val="100000"/>
              </a:lnSpc>
              <a:buClr>
                <a:srgbClr val="6D9FAF"/>
              </a:buClr>
              <a:buSzPct val="89583"/>
              <a:buFont typeface="Arial" panose="020B0604020202020204" pitchFamily="34" charset="0"/>
              <a:buChar char="•"/>
              <a:tabLst>
                <a:tab pos="699135" algn="l"/>
              </a:tabLst>
            </a:pPr>
            <a:r>
              <a:rPr lang="en-US" sz="2150" b="1" dirty="0">
                <a:latin typeface="Calibri" pitchFamily="34" charset="0"/>
                <a:cs typeface="Calibri" pitchFamily="34" charset="0"/>
              </a:rPr>
              <a:t>Macroc</a:t>
            </a:r>
            <a:r>
              <a:rPr lang="en-US" sz="2150" b="1" spc="-20" dirty="0">
                <a:latin typeface="Calibri" pitchFamily="34" charset="0"/>
                <a:cs typeface="Calibri" pitchFamily="34" charset="0"/>
              </a:rPr>
              <a:t>y</a:t>
            </a:r>
            <a:r>
              <a:rPr lang="en-US" sz="2150" b="1" dirty="0">
                <a:latin typeface="Calibri" pitchFamily="34" charset="0"/>
                <a:cs typeface="Calibri" pitchFamily="34" charset="0"/>
              </a:rPr>
              <a:t>t</a:t>
            </a:r>
            <a:r>
              <a:rPr lang="en-US" sz="2150" b="1" spc="5" dirty="0">
                <a:latin typeface="Calibri" pitchFamily="34" charset="0"/>
                <a:cs typeface="Calibri" pitchFamily="34" charset="0"/>
              </a:rPr>
              <a:t>i</a:t>
            </a:r>
            <a:r>
              <a:rPr lang="en-US" sz="2150" b="1" dirty="0">
                <a:latin typeface="Calibri" pitchFamily="34" charset="0"/>
                <a:cs typeface="Calibri" pitchFamily="34" charset="0"/>
              </a:rPr>
              <a:t>c</a:t>
            </a:r>
            <a:r>
              <a:rPr lang="en-US" sz="2150" b="1" spc="10" dirty="0">
                <a:latin typeface="Calibri" pitchFamily="34" charset="0"/>
                <a:cs typeface="Calibri" pitchFamily="34" charset="0"/>
              </a:rPr>
              <a:t> </a:t>
            </a:r>
            <a:r>
              <a:rPr lang="en-US" sz="2150" b="1" dirty="0">
                <a:latin typeface="Calibri" pitchFamily="34" charset="0"/>
                <a:cs typeface="Calibri" pitchFamily="34" charset="0"/>
              </a:rPr>
              <a:t>(</a:t>
            </a:r>
            <a:r>
              <a:rPr lang="en-US" sz="2150" b="1" spc="5" dirty="0">
                <a:latin typeface="Calibri" pitchFamily="34" charset="0"/>
                <a:cs typeface="Calibri" pitchFamily="34" charset="0"/>
              </a:rPr>
              <a:t>m</a:t>
            </a:r>
            <a:r>
              <a:rPr lang="en-US" sz="2150" b="1" dirty="0">
                <a:latin typeface="Calibri" pitchFamily="34" charset="0"/>
                <a:cs typeface="Calibri" pitchFamily="34" charset="0"/>
              </a:rPr>
              <a:t>egalob</a:t>
            </a:r>
            <a:r>
              <a:rPr lang="en-US" sz="2150" b="1" spc="5" dirty="0">
                <a:latin typeface="Calibri" pitchFamily="34" charset="0"/>
                <a:cs typeface="Calibri" pitchFamily="34" charset="0"/>
              </a:rPr>
              <a:t>l</a:t>
            </a:r>
            <a:r>
              <a:rPr lang="en-US" sz="2150" b="1" dirty="0">
                <a:latin typeface="Calibri" pitchFamily="34" charset="0"/>
                <a:cs typeface="Calibri" pitchFamily="34" charset="0"/>
              </a:rPr>
              <a:t>ast</a:t>
            </a:r>
            <a:r>
              <a:rPr lang="en-US" sz="2150" b="1" spc="5" dirty="0">
                <a:latin typeface="Calibri" pitchFamily="34" charset="0"/>
                <a:cs typeface="Calibri" pitchFamily="34" charset="0"/>
              </a:rPr>
              <a:t>i</a:t>
            </a:r>
            <a:r>
              <a:rPr lang="en-US" sz="2150" b="1" dirty="0">
                <a:latin typeface="Calibri" pitchFamily="34" charset="0"/>
                <a:cs typeface="Calibri" pitchFamily="34" charset="0"/>
              </a:rPr>
              <a:t>c)</a:t>
            </a:r>
            <a:r>
              <a:rPr lang="en-US" sz="2150" b="1" spc="-15" dirty="0">
                <a:latin typeface="Calibri" pitchFamily="34" charset="0"/>
                <a:cs typeface="Calibri" pitchFamily="34" charset="0"/>
              </a:rPr>
              <a:t> </a:t>
            </a:r>
            <a:r>
              <a:rPr lang="en-US" sz="2150" b="1" dirty="0">
                <a:latin typeface="Calibri" pitchFamily="34" charset="0"/>
                <a:cs typeface="Calibri" pitchFamily="34" charset="0"/>
              </a:rPr>
              <a:t>anem</a:t>
            </a:r>
            <a:r>
              <a:rPr lang="en-US" sz="2150" b="1" spc="5" dirty="0">
                <a:latin typeface="Calibri" pitchFamily="34" charset="0"/>
                <a:cs typeface="Calibri" pitchFamily="34" charset="0"/>
              </a:rPr>
              <a:t>i</a:t>
            </a:r>
            <a:r>
              <a:rPr lang="en-US" sz="2150" b="1" dirty="0">
                <a:latin typeface="Calibri" pitchFamily="34" charset="0"/>
                <a:cs typeface="Calibri" pitchFamily="34" charset="0"/>
              </a:rPr>
              <a:t>a</a:t>
            </a:r>
            <a:endParaRPr lang="en-US" dirty="0"/>
          </a:p>
        </p:txBody>
      </p:sp>
      <p:sp>
        <p:nvSpPr>
          <p:cNvPr id="6" name="object 8">
            <a:extLst/>
          </p:cNvPr>
          <p:cNvSpPr/>
          <p:nvPr/>
        </p:nvSpPr>
        <p:spPr>
          <a:xfrm>
            <a:off x="6337005" y="1295400"/>
            <a:ext cx="4890977" cy="3404191"/>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Rectangle 6">
            <a:extLst/>
          </p:cNvPr>
          <p:cNvSpPr/>
          <p:nvPr/>
        </p:nvSpPr>
        <p:spPr>
          <a:xfrm>
            <a:off x="6337005" y="4811807"/>
            <a:ext cx="4912242" cy="1200329"/>
          </a:xfrm>
          <a:prstGeom prst="rect">
            <a:avLst/>
          </a:prstGeom>
        </p:spPr>
        <p:txBody>
          <a:bodyPr wrap="square">
            <a:spAutoFit/>
          </a:bodyPr>
          <a:lstStyle/>
          <a:p>
            <a:pPr marL="12700" marR="5080"/>
            <a:r>
              <a:rPr lang="en-US" b="1" dirty="0">
                <a:solidFill>
                  <a:srgbClr val="FF0000"/>
                </a:solidFill>
                <a:latin typeface="Calibri" pitchFamily="34" charset="0"/>
                <a:cs typeface="Calibri" pitchFamily="34" charset="0"/>
              </a:rPr>
              <a:t>No</a:t>
            </a:r>
            <a:r>
              <a:rPr lang="en-US" b="1" spc="5" dirty="0">
                <a:solidFill>
                  <a:srgbClr val="FF0000"/>
                </a:solidFill>
                <a:latin typeface="Calibri" pitchFamily="34" charset="0"/>
                <a:cs typeface="Calibri" pitchFamily="34" charset="0"/>
              </a:rPr>
              <a:t>t</a:t>
            </a:r>
            <a:r>
              <a:rPr lang="en-US" b="1" dirty="0">
                <a:solidFill>
                  <a:srgbClr val="FF0000"/>
                </a:solidFill>
                <a:latin typeface="Calibri" pitchFamily="34" charset="0"/>
                <a:cs typeface="Calibri" pitchFamily="34" charset="0"/>
              </a:rPr>
              <a:t>e</a:t>
            </a:r>
            <a:r>
              <a:rPr lang="en-US" b="1" spc="-3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the </a:t>
            </a:r>
            <a:r>
              <a:rPr lang="en-US" b="1" dirty="0" err="1">
                <a:solidFill>
                  <a:srgbClr val="FF0000"/>
                </a:solidFill>
                <a:latin typeface="Calibri" pitchFamily="34" charset="0"/>
                <a:cs typeface="Calibri" pitchFamily="34" charset="0"/>
              </a:rPr>
              <a:t>h</a:t>
            </a:r>
            <a:r>
              <a:rPr lang="en-US" b="1" spc="-35" dirty="0" err="1">
                <a:solidFill>
                  <a:srgbClr val="FF0000"/>
                </a:solidFill>
                <a:latin typeface="Calibri" pitchFamily="34" charset="0"/>
                <a:cs typeface="Calibri" pitchFamily="34" charset="0"/>
              </a:rPr>
              <a:t>y</a:t>
            </a:r>
            <a:r>
              <a:rPr lang="en-US" b="1" dirty="0" err="1">
                <a:solidFill>
                  <a:srgbClr val="FF0000"/>
                </a:solidFill>
                <a:latin typeface="Calibri" pitchFamily="34" charset="0"/>
                <a:cs typeface="Calibri" pitchFamily="34" charset="0"/>
              </a:rPr>
              <a:t>persegment</a:t>
            </a:r>
            <a:r>
              <a:rPr lang="en-US" b="1" spc="5" dirty="0" err="1">
                <a:solidFill>
                  <a:srgbClr val="FF0000"/>
                </a:solidFill>
                <a:latin typeface="Calibri" pitchFamily="34" charset="0"/>
                <a:cs typeface="Calibri" pitchFamily="34" charset="0"/>
              </a:rPr>
              <a:t>e</a:t>
            </a:r>
            <a:r>
              <a:rPr lang="en-US" b="1" dirty="0" err="1">
                <a:solidFill>
                  <a:srgbClr val="FF0000"/>
                </a:solidFill>
                <a:latin typeface="Calibri" pitchFamily="34" charset="0"/>
                <a:cs typeface="Calibri" pitchFamily="34" charset="0"/>
              </a:rPr>
              <a:t>d</a:t>
            </a:r>
            <a:r>
              <a:rPr lang="en-US" b="1" dirty="0">
                <a:solidFill>
                  <a:srgbClr val="FF0000"/>
                </a:solidFill>
                <a:latin typeface="Calibri" pitchFamily="34" charset="0"/>
                <a:cs typeface="Calibri" pitchFamily="34" charset="0"/>
              </a:rPr>
              <a:t> </a:t>
            </a:r>
            <a:r>
              <a:rPr lang="en-US" b="1" dirty="0" err="1">
                <a:solidFill>
                  <a:srgbClr val="FF0000"/>
                </a:solidFill>
                <a:latin typeface="Calibri" pitchFamily="34" charset="0"/>
                <a:cs typeface="Calibri" pitchFamily="34" charset="0"/>
              </a:rPr>
              <a:t>neurotrophil</a:t>
            </a:r>
            <a:r>
              <a:rPr lang="en-US" b="1" spc="-4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and also</a:t>
            </a:r>
            <a:r>
              <a:rPr lang="en-US" b="1" spc="-3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that</a:t>
            </a:r>
            <a:r>
              <a:rPr lang="en-US" b="1" spc="-2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the</a:t>
            </a:r>
            <a:r>
              <a:rPr lang="en-US" b="1" spc="-1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RBC are</a:t>
            </a:r>
            <a:r>
              <a:rPr lang="en-US" b="1" spc="-2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al</a:t>
            </a:r>
            <a:r>
              <a:rPr lang="en-US" b="1" spc="-10" dirty="0">
                <a:solidFill>
                  <a:srgbClr val="FF0000"/>
                </a:solidFill>
                <a:latin typeface="Calibri" pitchFamily="34" charset="0"/>
                <a:cs typeface="Calibri" pitchFamily="34" charset="0"/>
              </a:rPr>
              <a:t>m</a:t>
            </a:r>
            <a:r>
              <a:rPr lang="en-US" b="1" dirty="0">
                <a:solidFill>
                  <a:srgbClr val="FF0000"/>
                </a:solidFill>
                <a:latin typeface="Calibri" pitchFamily="34" charset="0"/>
                <a:cs typeface="Calibri" pitchFamily="34" charset="0"/>
              </a:rPr>
              <a:t>ost</a:t>
            </a:r>
            <a:r>
              <a:rPr lang="en-US" b="1" spc="-2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as large</a:t>
            </a:r>
            <a:r>
              <a:rPr lang="en-US" b="1" spc="-3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as</a:t>
            </a:r>
            <a:r>
              <a:rPr lang="en-US" b="1" spc="-1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the l</a:t>
            </a:r>
            <a:r>
              <a:rPr lang="en-US" b="1" spc="-40" dirty="0">
                <a:solidFill>
                  <a:srgbClr val="FF0000"/>
                </a:solidFill>
                <a:latin typeface="Calibri" pitchFamily="34" charset="0"/>
                <a:cs typeface="Calibri" pitchFamily="34" charset="0"/>
              </a:rPr>
              <a:t>y</a:t>
            </a:r>
            <a:r>
              <a:rPr lang="en-US" b="1" dirty="0">
                <a:solidFill>
                  <a:srgbClr val="FF0000"/>
                </a:solidFill>
                <a:latin typeface="Calibri" pitchFamily="34" charset="0"/>
                <a:cs typeface="Calibri" pitchFamily="34" charset="0"/>
              </a:rPr>
              <a:t>mp</a:t>
            </a:r>
            <a:r>
              <a:rPr lang="en-US" b="1" spc="-10" dirty="0">
                <a:solidFill>
                  <a:srgbClr val="FF0000"/>
                </a:solidFill>
                <a:latin typeface="Calibri" pitchFamily="34" charset="0"/>
                <a:cs typeface="Calibri" pitchFamily="34" charset="0"/>
              </a:rPr>
              <a:t>h</a:t>
            </a:r>
            <a:r>
              <a:rPr lang="en-US" b="1" dirty="0">
                <a:solidFill>
                  <a:srgbClr val="FF0000"/>
                </a:solidFill>
                <a:latin typeface="Calibri" pitchFamily="34" charset="0"/>
                <a:cs typeface="Calibri" pitchFamily="34" charset="0"/>
              </a:rPr>
              <a:t>oc</a:t>
            </a:r>
            <a:r>
              <a:rPr lang="en-US" b="1" spc="-35" dirty="0">
                <a:solidFill>
                  <a:srgbClr val="FF0000"/>
                </a:solidFill>
                <a:latin typeface="Calibri" pitchFamily="34" charset="0"/>
                <a:cs typeface="Calibri" pitchFamily="34" charset="0"/>
              </a:rPr>
              <a:t>y</a:t>
            </a:r>
            <a:r>
              <a:rPr lang="en-US" b="1" dirty="0">
                <a:solidFill>
                  <a:srgbClr val="FF0000"/>
                </a:solidFill>
                <a:latin typeface="Calibri" pitchFamily="34" charset="0"/>
                <a:cs typeface="Calibri" pitchFamily="34" charset="0"/>
              </a:rPr>
              <a:t>t</a:t>
            </a:r>
            <a:r>
              <a:rPr lang="en-US" b="1" spc="5" dirty="0">
                <a:solidFill>
                  <a:srgbClr val="FF0000"/>
                </a:solidFill>
                <a:latin typeface="Calibri" pitchFamily="34" charset="0"/>
                <a:cs typeface="Calibri" pitchFamily="34" charset="0"/>
              </a:rPr>
              <a:t>e</a:t>
            </a:r>
            <a:r>
              <a:rPr lang="en-US" b="1" dirty="0">
                <a:solidFill>
                  <a:srgbClr val="FF0000"/>
                </a:solidFill>
                <a:latin typeface="Calibri" pitchFamily="34" charset="0"/>
                <a:cs typeface="Calibri" pitchFamily="34" charset="0"/>
              </a:rPr>
              <a:t>.</a:t>
            </a:r>
            <a:endParaRPr lang="en-US" dirty="0">
              <a:solidFill>
                <a:srgbClr val="FF0000"/>
              </a:solidFill>
              <a:latin typeface="Calibri" pitchFamily="34" charset="0"/>
              <a:cs typeface="Calibri" pitchFamily="34" charset="0"/>
            </a:endParaRPr>
          </a:p>
          <a:p>
            <a:pPr marL="12700" marR="125095"/>
            <a:r>
              <a:rPr lang="en-US" b="1" dirty="0">
                <a:solidFill>
                  <a:srgbClr val="FF0000"/>
                </a:solidFill>
                <a:latin typeface="Calibri" pitchFamily="34" charset="0"/>
                <a:cs typeface="Calibri" pitchFamily="34" charset="0"/>
              </a:rPr>
              <a:t>F</a:t>
            </a:r>
            <a:r>
              <a:rPr lang="en-US" b="1" spc="-10" dirty="0">
                <a:solidFill>
                  <a:srgbClr val="FF0000"/>
                </a:solidFill>
                <a:latin typeface="Calibri" pitchFamily="34" charset="0"/>
                <a:cs typeface="Calibri" pitchFamily="34" charset="0"/>
              </a:rPr>
              <a:t>i</a:t>
            </a:r>
            <a:r>
              <a:rPr lang="en-US" b="1" dirty="0">
                <a:solidFill>
                  <a:srgbClr val="FF0000"/>
                </a:solidFill>
                <a:latin typeface="Calibri" pitchFamily="34" charset="0"/>
                <a:cs typeface="Calibri" pitchFamily="34" charset="0"/>
              </a:rPr>
              <a:t>na</a:t>
            </a:r>
            <a:r>
              <a:rPr lang="en-US" b="1" spc="-10" dirty="0">
                <a:solidFill>
                  <a:srgbClr val="FF0000"/>
                </a:solidFill>
                <a:latin typeface="Calibri" pitchFamily="34" charset="0"/>
                <a:cs typeface="Calibri" pitchFamily="34" charset="0"/>
              </a:rPr>
              <a:t>l</a:t>
            </a:r>
            <a:r>
              <a:rPr lang="en-US" b="1" dirty="0">
                <a:solidFill>
                  <a:srgbClr val="FF0000"/>
                </a:solidFill>
                <a:latin typeface="Calibri" pitchFamily="34" charset="0"/>
                <a:cs typeface="Calibri" pitchFamily="34" charset="0"/>
              </a:rPr>
              <a:t>l</a:t>
            </a:r>
            <a:r>
              <a:rPr lang="en-US" b="1" spc="-185" dirty="0">
                <a:solidFill>
                  <a:srgbClr val="FF0000"/>
                </a:solidFill>
                <a:latin typeface="Calibri" pitchFamily="34" charset="0"/>
                <a:cs typeface="Calibri" pitchFamily="34" charset="0"/>
              </a:rPr>
              <a:t>y</a:t>
            </a:r>
            <a:r>
              <a:rPr lang="en-US" b="1" dirty="0">
                <a:solidFill>
                  <a:srgbClr val="FF0000"/>
                </a:solidFill>
                <a:latin typeface="Calibri" pitchFamily="34" charset="0"/>
                <a:cs typeface="Calibri" pitchFamily="34" charset="0"/>
              </a:rPr>
              <a:t>,</a:t>
            </a:r>
            <a:r>
              <a:rPr lang="en-US" b="1" spc="-15"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note</a:t>
            </a:r>
            <a:r>
              <a:rPr lang="en-US" b="1" spc="-2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that there</a:t>
            </a:r>
            <a:r>
              <a:rPr lang="en-US" b="1" spc="-4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are</a:t>
            </a:r>
            <a:r>
              <a:rPr lang="en-US" b="1" spc="-10" dirty="0">
                <a:solidFill>
                  <a:srgbClr val="FF0000"/>
                </a:solidFill>
                <a:latin typeface="Calibri" pitchFamily="34" charset="0"/>
                <a:cs typeface="Calibri" pitchFamily="34" charset="0"/>
              </a:rPr>
              <a:t> </a:t>
            </a:r>
            <a:r>
              <a:rPr lang="en-US" b="1" dirty="0">
                <a:solidFill>
                  <a:srgbClr val="FF0000"/>
                </a:solidFill>
                <a:latin typeface="Calibri" pitchFamily="34" charset="0"/>
                <a:cs typeface="Calibri" pitchFamily="34" charset="0"/>
              </a:rPr>
              <a:t>fe</a:t>
            </a:r>
            <a:r>
              <a:rPr lang="en-US" b="1" spc="30" dirty="0">
                <a:solidFill>
                  <a:srgbClr val="FF0000"/>
                </a:solidFill>
                <a:latin typeface="Calibri" pitchFamily="34" charset="0"/>
                <a:cs typeface="Calibri" pitchFamily="34" charset="0"/>
              </a:rPr>
              <a:t>w</a:t>
            </a:r>
            <a:r>
              <a:rPr lang="en-US" b="1" dirty="0">
                <a:solidFill>
                  <a:srgbClr val="FF0000"/>
                </a:solidFill>
                <a:latin typeface="Calibri" pitchFamily="34" charset="0"/>
                <a:cs typeface="Calibri" pitchFamily="34" charset="0"/>
              </a:rPr>
              <a:t>er R</a:t>
            </a:r>
            <a:r>
              <a:rPr lang="en-US" b="1" spc="5" dirty="0">
                <a:solidFill>
                  <a:srgbClr val="FF0000"/>
                </a:solidFill>
                <a:latin typeface="Calibri" pitchFamily="34" charset="0"/>
                <a:cs typeface="Calibri" pitchFamily="34" charset="0"/>
              </a:rPr>
              <a:t>B</a:t>
            </a:r>
            <a:r>
              <a:rPr lang="en-US" b="1" dirty="0">
                <a:solidFill>
                  <a:srgbClr val="FF0000"/>
                </a:solidFill>
                <a:latin typeface="Calibri" pitchFamily="34" charset="0"/>
                <a:cs typeface="Calibri" pitchFamily="34" charset="0"/>
              </a:rPr>
              <a:t>Cs.</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942059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637" y="846138"/>
            <a:ext cx="8848725" cy="5836203"/>
          </a:xfrm>
          <a:prstGeom prst="rect">
            <a:avLst/>
          </a:prstGeom>
        </p:spPr>
      </p:pic>
      <p:sp>
        <p:nvSpPr>
          <p:cNvPr id="5" name="Rectangle 4">
            <a:extLst/>
          </p:cNvPr>
          <p:cNvSpPr>
            <a:spLocks noChangeArrowheads="1"/>
          </p:cNvSpPr>
          <p:nvPr/>
        </p:nvSpPr>
        <p:spPr bwMode="auto">
          <a:xfrm>
            <a:off x="808075" y="274638"/>
            <a:ext cx="10287000" cy="533400"/>
          </a:xfrm>
          <a:prstGeom prst="rect">
            <a:avLst/>
          </a:prstGeom>
          <a:noFill/>
          <a:ln w="9525">
            <a:noFill/>
            <a:miter lim="800000"/>
            <a:headEnd/>
            <a:tailEnd/>
          </a:ln>
          <a:effectLst/>
        </p:spPr>
        <p:txBody>
          <a:bodyPr anchor="ctr"/>
          <a:lstStyle/>
          <a:p>
            <a:pPr algn="ctr">
              <a:defRPr/>
            </a:pPr>
            <a:r>
              <a:rPr lang="en-US" sz="4400" b="1"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Causes of Vitamin B</a:t>
            </a:r>
            <a:r>
              <a:rPr lang="en-US" sz="4400" b="1" baseline="-250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12</a:t>
            </a:r>
            <a:r>
              <a:rPr lang="en-US" sz="4400" b="1"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 Deficiency </a:t>
            </a:r>
          </a:p>
        </p:txBody>
      </p:sp>
    </p:spTree>
    <p:extLst>
      <p:ext uri="{BB962C8B-B14F-4D97-AF65-F5344CB8AC3E}">
        <p14:creationId xmlns:p14="http://schemas.microsoft.com/office/powerpoint/2010/main" val="1477247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p:cNvPr>
          <p:cNvSpPr txBox="1">
            <a:spLocks/>
          </p:cNvSpPr>
          <p:nvPr/>
        </p:nvSpPr>
        <p:spPr>
          <a:xfrm>
            <a:off x="609600" y="1041991"/>
            <a:ext cx="10972800" cy="4965301"/>
          </a:xfrm>
          <a:prstGeom prst="rect">
            <a:avLst/>
          </a:prstGeom>
        </p:spPr>
        <p:txBody>
          <a:bodyPr vert="horz">
            <a:normAutofit/>
          </a:bodyPr>
          <a:lst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l" rtl="0"/>
            <a:r>
              <a:rPr lang="en-US" b="1">
                <a:latin typeface="Calibri" pitchFamily="34" charset="0"/>
                <a:cs typeface="Calibri" pitchFamily="34" charset="0"/>
              </a:rPr>
              <a:t>I</a:t>
            </a:r>
            <a:r>
              <a:rPr lang="en-US" b="1" spc="5">
                <a:latin typeface="Calibri" pitchFamily="34" charset="0"/>
                <a:cs typeface="Calibri" pitchFamily="34" charset="0"/>
              </a:rPr>
              <a:t>r</a:t>
            </a:r>
            <a:r>
              <a:rPr lang="en-US" b="1">
                <a:latin typeface="Calibri" pitchFamily="34" charset="0"/>
                <a:cs typeface="Calibri" pitchFamily="34" charset="0"/>
              </a:rPr>
              <a:t>on</a:t>
            </a:r>
            <a:r>
              <a:rPr lang="en-US" b="1" spc="-35">
                <a:latin typeface="Calibri" pitchFamily="34" charset="0"/>
                <a:cs typeface="Calibri" pitchFamily="34" charset="0"/>
              </a:rPr>
              <a:t> </a:t>
            </a:r>
            <a:r>
              <a:rPr lang="en-US" b="1">
                <a:latin typeface="Calibri" pitchFamily="34" charset="0"/>
                <a:cs typeface="Calibri" pitchFamily="34" charset="0"/>
              </a:rPr>
              <a:t>is needed for the</a:t>
            </a:r>
            <a:r>
              <a:rPr lang="en-US" b="1" spc="-10">
                <a:latin typeface="Calibri" pitchFamily="34" charset="0"/>
                <a:cs typeface="Calibri" pitchFamily="34" charset="0"/>
              </a:rPr>
              <a:t> </a:t>
            </a:r>
            <a:r>
              <a:rPr lang="en-US" b="1">
                <a:latin typeface="Calibri" pitchFamily="34" charset="0"/>
                <a:cs typeface="Calibri" pitchFamily="34" charset="0"/>
              </a:rPr>
              <a:t>s</a:t>
            </a:r>
            <a:r>
              <a:rPr lang="en-US" b="1" spc="-25">
                <a:latin typeface="Calibri" pitchFamily="34" charset="0"/>
                <a:cs typeface="Calibri" pitchFamily="34" charset="0"/>
              </a:rPr>
              <a:t>y</a:t>
            </a:r>
            <a:r>
              <a:rPr lang="en-US" b="1">
                <a:latin typeface="Calibri" pitchFamily="34" charset="0"/>
                <a:cs typeface="Calibri" pitchFamily="34" charset="0"/>
              </a:rPr>
              <a:t>nthes</a:t>
            </a:r>
            <a:r>
              <a:rPr lang="en-US" b="1" spc="5">
                <a:latin typeface="Calibri" pitchFamily="34" charset="0"/>
                <a:cs typeface="Calibri" pitchFamily="34" charset="0"/>
              </a:rPr>
              <a:t>i</a:t>
            </a:r>
            <a:r>
              <a:rPr lang="en-US" b="1">
                <a:latin typeface="Calibri" pitchFamily="34" charset="0"/>
                <a:cs typeface="Calibri" pitchFamily="34" charset="0"/>
              </a:rPr>
              <a:t>s</a:t>
            </a:r>
            <a:r>
              <a:rPr lang="en-US" b="1" spc="25">
                <a:latin typeface="Calibri" pitchFamily="34" charset="0"/>
                <a:cs typeface="Calibri" pitchFamily="34" charset="0"/>
              </a:rPr>
              <a:t> </a:t>
            </a:r>
            <a:r>
              <a:rPr lang="en-US" b="1">
                <a:latin typeface="Calibri" pitchFamily="34" charset="0"/>
                <a:cs typeface="Calibri" pitchFamily="34" charset="0"/>
              </a:rPr>
              <a:t>of</a:t>
            </a:r>
            <a:r>
              <a:rPr lang="en-US" b="1" spc="-40">
                <a:latin typeface="Calibri" pitchFamily="34" charset="0"/>
                <a:cs typeface="Calibri" pitchFamily="34" charset="0"/>
              </a:rPr>
              <a:t> </a:t>
            </a:r>
            <a:r>
              <a:rPr lang="en-US" b="1">
                <a:latin typeface="Calibri" pitchFamily="34" charset="0"/>
                <a:cs typeface="Calibri" pitchFamily="34" charset="0"/>
              </a:rPr>
              <a:t>hemoglobin, m</a:t>
            </a:r>
            <a:r>
              <a:rPr lang="en-US" b="1" spc="-25">
                <a:latin typeface="Calibri" pitchFamily="34" charset="0"/>
                <a:cs typeface="Calibri" pitchFamily="34" charset="0"/>
              </a:rPr>
              <a:t>y</a:t>
            </a:r>
            <a:r>
              <a:rPr lang="en-US" b="1">
                <a:latin typeface="Calibri" pitchFamily="34" charset="0"/>
                <a:cs typeface="Calibri" pitchFamily="34" charset="0"/>
              </a:rPr>
              <a:t>oglobin,</a:t>
            </a:r>
            <a:r>
              <a:rPr lang="en-US" b="1" spc="-25">
                <a:latin typeface="Calibri" pitchFamily="34" charset="0"/>
                <a:cs typeface="Calibri" pitchFamily="34" charset="0"/>
              </a:rPr>
              <a:t> </a:t>
            </a:r>
            <a:r>
              <a:rPr lang="en-US" b="1">
                <a:latin typeface="Calibri" pitchFamily="34" charset="0"/>
                <a:cs typeface="Calibri" pitchFamily="34" charset="0"/>
              </a:rPr>
              <a:t>c</a:t>
            </a:r>
            <a:r>
              <a:rPr lang="en-US" b="1" spc="-30">
                <a:latin typeface="Calibri" pitchFamily="34" charset="0"/>
                <a:cs typeface="Calibri" pitchFamily="34" charset="0"/>
              </a:rPr>
              <a:t>y</a:t>
            </a:r>
            <a:r>
              <a:rPr lang="en-US" b="1">
                <a:latin typeface="Calibri" pitchFamily="34" charset="0"/>
                <a:cs typeface="Calibri" pitchFamily="34" charset="0"/>
              </a:rPr>
              <a:t>tochrome</a:t>
            </a:r>
            <a:r>
              <a:rPr lang="en-US" b="1" spc="10">
                <a:latin typeface="Calibri" pitchFamily="34" charset="0"/>
                <a:cs typeface="Calibri" pitchFamily="34" charset="0"/>
              </a:rPr>
              <a:t> </a:t>
            </a:r>
            <a:r>
              <a:rPr lang="en-US" b="1">
                <a:latin typeface="Calibri" pitchFamily="34" charset="0"/>
                <a:cs typeface="Calibri" pitchFamily="34" charset="0"/>
              </a:rPr>
              <a:t>oxidase,</a:t>
            </a:r>
            <a:r>
              <a:rPr lang="en-US" b="1" spc="5">
                <a:latin typeface="Calibri" pitchFamily="34" charset="0"/>
                <a:cs typeface="Calibri" pitchFamily="34" charset="0"/>
              </a:rPr>
              <a:t> </a:t>
            </a:r>
            <a:r>
              <a:rPr lang="en-US" b="1">
                <a:latin typeface="Calibri" pitchFamily="34" charset="0"/>
                <a:cs typeface="Calibri" pitchFamily="34" charset="0"/>
              </a:rPr>
              <a:t>peroxidase</a:t>
            </a:r>
            <a:r>
              <a:rPr lang="en-US" b="1" spc="-20">
                <a:latin typeface="Calibri" pitchFamily="34" charset="0"/>
                <a:cs typeface="Calibri" pitchFamily="34" charset="0"/>
              </a:rPr>
              <a:t> </a:t>
            </a:r>
            <a:r>
              <a:rPr lang="en-US" b="1">
                <a:latin typeface="Calibri" pitchFamily="34" charset="0"/>
                <a:cs typeface="Calibri" pitchFamily="34" charset="0"/>
              </a:rPr>
              <a:t>&amp; cata</a:t>
            </a:r>
            <a:r>
              <a:rPr lang="en-US" b="1" spc="5">
                <a:latin typeface="Calibri" pitchFamily="34" charset="0"/>
                <a:cs typeface="Calibri" pitchFamily="34" charset="0"/>
              </a:rPr>
              <a:t>l</a:t>
            </a:r>
            <a:r>
              <a:rPr lang="en-US" b="1">
                <a:latin typeface="Calibri" pitchFamily="34" charset="0"/>
                <a:cs typeface="Calibri" pitchFamily="34" charset="0"/>
              </a:rPr>
              <a:t>ase</a:t>
            </a:r>
          </a:p>
          <a:p>
            <a:pPr algn="l" rtl="0"/>
            <a:endParaRPr lang="en-US" dirty="0"/>
          </a:p>
        </p:txBody>
      </p:sp>
      <p:sp>
        <p:nvSpPr>
          <p:cNvPr id="8" name="Title 2">
            <a:extLst/>
          </p:cNvPr>
          <p:cNvSpPr txBox="1">
            <a:spLocks/>
          </p:cNvSpPr>
          <p:nvPr/>
        </p:nvSpPr>
        <p:spPr>
          <a:xfrm>
            <a:off x="609600" y="274638"/>
            <a:ext cx="10972800" cy="597232"/>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a:solidFill>
                  <a:schemeClr val="accent1">
                    <a:lumMod val="75000"/>
                  </a:schemeClr>
                </a:solidFill>
                <a:effectLst>
                  <a:outerShdw blurRad="38100" dist="38100" dir="2700000" algn="tl">
                    <a:srgbClr val="C0C0C0"/>
                  </a:outerShdw>
                </a:effectLst>
                <a:latin typeface="Calibri" pitchFamily="34" charset="0"/>
                <a:cs typeface="Calibri" pitchFamily="34" charset="0"/>
              </a:rPr>
              <a:t>Iron Metabolism</a:t>
            </a:r>
            <a:endParaRPr lang="en-US" dirty="0">
              <a:solidFill>
                <a:schemeClr val="accent1">
                  <a:lumMod val="75000"/>
                </a:schemeClr>
              </a:solidFill>
            </a:endParaRPr>
          </a:p>
        </p:txBody>
      </p:sp>
      <p:graphicFrame>
        <p:nvGraphicFramePr>
          <p:cNvPr id="9" name="Table 8">
            <a:extLst/>
          </p:cNvPr>
          <p:cNvGraphicFramePr>
            <a:graphicFrameLocks noGrp="1"/>
          </p:cNvGraphicFramePr>
          <p:nvPr>
            <p:extLst>
              <p:ext uri="{D42A27DB-BD31-4B8C-83A1-F6EECF244321}">
                <p14:modId xmlns:p14="http://schemas.microsoft.com/office/powerpoint/2010/main" val="2396222897"/>
              </p:ext>
            </p:extLst>
          </p:nvPr>
        </p:nvGraphicFramePr>
        <p:xfrm>
          <a:off x="798623" y="2119816"/>
          <a:ext cx="10429358" cy="2219960"/>
        </p:xfrm>
        <a:graphic>
          <a:graphicData uri="http://schemas.openxmlformats.org/drawingml/2006/table">
            <a:tbl>
              <a:tblPr firstRow="1" bandRow="1">
                <a:tableStyleId>{69012ECD-51FC-41F1-AA8D-1B2483CD663E}</a:tableStyleId>
              </a:tblPr>
              <a:tblGrid>
                <a:gridCol w="10429358">
                  <a:extLst>
                    <a:ext uri="{9D8B030D-6E8A-4147-A177-3AD203B41FA5}">
                      <a16:colId xmlns:a16="http://schemas.microsoft.com/office/drawing/2014/main" val="3099258075"/>
                    </a:ext>
                  </a:extLst>
                </a:gridCol>
              </a:tblGrid>
              <a:tr h="3435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alibri" pitchFamily="34" charset="0"/>
                          <a:cs typeface="Calibri" pitchFamily="34" charset="0"/>
                        </a:rPr>
                        <a:t>The total quantity of iron in the body averages 4-5 g</a:t>
                      </a:r>
                    </a:p>
                  </a:txBody>
                  <a:tcPr>
                    <a:solidFill>
                      <a:schemeClr val="bg1">
                        <a:lumMod val="65000"/>
                      </a:schemeClr>
                    </a:solidFill>
                  </a:tcPr>
                </a:tc>
                <a:extLst>
                  <a:ext uri="{0D108BD9-81ED-4DB2-BD59-A6C34878D82A}">
                    <a16:rowId xmlns:a16="http://schemas.microsoft.com/office/drawing/2014/main" val="227729930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itchFamily="34" charset="0"/>
                          <a:cs typeface="Calibri" pitchFamily="34" charset="0"/>
                        </a:rPr>
                        <a:t>Hemoglobin: 65-75% (3 g)</a:t>
                      </a:r>
                    </a:p>
                  </a:txBody>
                  <a:tcPr/>
                </a:tc>
                <a:extLst>
                  <a:ext uri="{0D108BD9-81ED-4DB2-BD59-A6C34878D82A}">
                    <a16:rowId xmlns:a16="http://schemas.microsoft.com/office/drawing/2014/main" val="23014909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itchFamily="34" charset="0"/>
                          <a:cs typeface="Calibri" pitchFamily="34" charset="0"/>
                        </a:rPr>
                        <a:t>Stored iron: 15-30%, </a:t>
                      </a:r>
                      <a:r>
                        <a:rPr lang="en-US" b="1" u="sng" dirty="0">
                          <a:solidFill>
                            <a:schemeClr val="tx1"/>
                          </a:solidFill>
                          <a:latin typeface="Calibri" pitchFamily="34" charset="0"/>
                          <a:cs typeface="Calibri" pitchFamily="34" charset="0"/>
                        </a:rPr>
                        <a:t>particularly</a:t>
                      </a:r>
                      <a:r>
                        <a:rPr lang="en-US" b="1" dirty="0">
                          <a:solidFill>
                            <a:schemeClr val="tx1"/>
                          </a:solidFill>
                          <a:latin typeface="Calibri" pitchFamily="34" charset="0"/>
                          <a:cs typeface="Calibri" pitchFamily="34" charset="0"/>
                        </a:rPr>
                        <a:t> in</a:t>
                      </a:r>
                      <a:r>
                        <a:rPr lang="en-US" b="1" spc="-15"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the</a:t>
                      </a:r>
                      <a:r>
                        <a:rPr lang="en-US" b="1" spc="5"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fo</a:t>
                      </a:r>
                      <a:r>
                        <a:rPr lang="en-US" b="1" spc="5" dirty="0">
                          <a:solidFill>
                            <a:schemeClr val="tx1"/>
                          </a:solidFill>
                          <a:latin typeface="Calibri" pitchFamily="34" charset="0"/>
                          <a:cs typeface="Calibri" pitchFamily="34" charset="0"/>
                        </a:rPr>
                        <a:t>r</a:t>
                      </a:r>
                      <a:r>
                        <a:rPr lang="en-US" b="1" dirty="0">
                          <a:solidFill>
                            <a:schemeClr val="tx1"/>
                          </a:solidFill>
                          <a:latin typeface="Calibri" pitchFamily="34" charset="0"/>
                          <a:cs typeface="Calibri" pitchFamily="34" charset="0"/>
                        </a:rPr>
                        <a:t>m of</a:t>
                      </a:r>
                      <a:r>
                        <a:rPr lang="en-US" b="1" spc="-45"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fe</a:t>
                      </a:r>
                      <a:r>
                        <a:rPr lang="en-US" b="1" spc="5" dirty="0">
                          <a:solidFill>
                            <a:schemeClr val="tx1"/>
                          </a:solidFill>
                          <a:latin typeface="Calibri" pitchFamily="34" charset="0"/>
                          <a:cs typeface="Calibri" pitchFamily="34" charset="0"/>
                        </a:rPr>
                        <a:t>r</a:t>
                      </a:r>
                      <a:r>
                        <a:rPr lang="en-US" b="1" dirty="0">
                          <a:solidFill>
                            <a:schemeClr val="tx1"/>
                          </a:solidFill>
                          <a:latin typeface="Calibri" pitchFamily="34" charset="0"/>
                          <a:cs typeface="Calibri" pitchFamily="34" charset="0"/>
                        </a:rPr>
                        <a:t>r</a:t>
                      </a:r>
                      <a:r>
                        <a:rPr lang="en-US" b="1" spc="5" dirty="0">
                          <a:solidFill>
                            <a:schemeClr val="tx1"/>
                          </a:solidFill>
                          <a:latin typeface="Calibri" pitchFamily="34" charset="0"/>
                          <a:cs typeface="Calibri" pitchFamily="34" charset="0"/>
                        </a:rPr>
                        <a:t>i</a:t>
                      </a:r>
                      <a:r>
                        <a:rPr lang="en-US" b="1" dirty="0">
                          <a:solidFill>
                            <a:schemeClr val="tx1"/>
                          </a:solidFill>
                          <a:latin typeface="Calibri" pitchFamily="34" charset="0"/>
                          <a:cs typeface="Calibri" pitchFamily="34" charset="0"/>
                        </a:rPr>
                        <a:t>t</a:t>
                      </a:r>
                      <a:r>
                        <a:rPr lang="en-US" b="1" spc="5" dirty="0">
                          <a:solidFill>
                            <a:schemeClr val="tx1"/>
                          </a:solidFill>
                          <a:latin typeface="Calibri" pitchFamily="34" charset="0"/>
                          <a:cs typeface="Calibri" pitchFamily="34" charset="0"/>
                        </a:rPr>
                        <a:t>i</a:t>
                      </a:r>
                      <a:r>
                        <a:rPr lang="en-US" b="1" dirty="0">
                          <a:solidFill>
                            <a:schemeClr val="tx1"/>
                          </a:solidFill>
                          <a:latin typeface="Calibri" pitchFamily="34" charset="0"/>
                          <a:cs typeface="Calibri" pitchFamily="34" charset="0"/>
                        </a:rPr>
                        <a:t>n in</a:t>
                      </a:r>
                      <a:r>
                        <a:rPr lang="en-US" b="1" spc="-30"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the live</a:t>
                      </a:r>
                      <a:r>
                        <a:rPr lang="en-US" b="1" spc="-125" dirty="0">
                          <a:solidFill>
                            <a:schemeClr val="tx1"/>
                          </a:solidFill>
                          <a:latin typeface="Calibri" pitchFamily="34" charset="0"/>
                          <a:cs typeface="Calibri" pitchFamily="34" charset="0"/>
                        </a:rPr>
                        <a:t>r</a:t>
                      </a:r>
                      <a:r>
                        <a:rPr lang="en-US" b="1" dirty="0">
                          <a:solidFill>
                            <a:schemeClr val="tx1"/>
                          </a:solidFill>
                          <a:latin typeface="Calibri" pitchFamily="34" charset="0"/>
                          <a:cs typeface="Calibri" pitchFamily="34" charset="0"/>
                        </a:rPr>
                        <a:t>,</a:t>
                      </a:r>
                      <a:r>
                        <a:rPr lang="en-US" b="1" spc="-15"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spleen</a:t>
                      </a:r>
                      <a:r>
                        <a:rPr lang="en-US" b="1" spc="5"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and</a:t>
                      </a:r>
                      <a:r>
                        <a:rPr lang="en-US" b="1" spc="-10" dirty="0">
                          <a:solidFill>
                            <a:schemeClr val="tx1"/>
                          </a:solidFill>
                          <a:latin typeface="Calibri" pitchFamily="34" charset="0"/>
                          <a:cs typeface="Calibri" pitchFamily="34" charset="0"/>
                        </a:rPr>
                        <a:t> </a:t>
                      </a:r>
                      <a:r>
                        <a:rPr lang="en-US" b="1" dirty="0">
                          <a:solidFill>
                            <a:schemeClr val="tx1"/>
                          </a:solidFill>
                          <a:latin typeface="Calibri" pitchFamily="34" charset="0"/>
                          <a:cs typeface="Calibri" pitchFamily="34" charset="0"/>
                        </a:rPr>
                        <a:t>bone </a:t>
                      </a:r>
                      <a:r>
                        <a:rPr lang="en-US" b="1" spc="5" dirty="0">
                          <a:solidFill>
                            <a:schemeClr val="tx1"/>
                          </a:solidFill>
                          <a:latin typeface="Calibri" pitchFamily="34" charset="0"/>
                          <a:cs typeface="Calibri" pitchFamily="34" charset="0"/>
                        </a:rPr>
                        <a:t>m</a:t>
                      </a:r>
                      <a:r>
                        <a:rPr lang="en-US" b="1" dirty="0">
                          <a:solidFill>
                            <a:schemeClr val="tx1"/>
                          </a:solidFill>
                          <a:latin typeface="Calibri" pitchFamily="34" charset="0"/>
                          <a:cs typeface="Calibri" pitchFamily="34" charset="0"/>
                        </a:rPr>
                        <a:t>ar</a:t>
                      </a:r>
                      <a:r>
                        <a:rPr lang="en-US" b="1" spc="5" dirty="0">
                          <a:solidFill>
                            <a:schemeClr val="tx1"/>
                          </a:solidFill>
                          <a:latin typeface="Calibri" pitchFamily="34" charset="0"/>
                          <a:cs typeface="Calibri" pitchFamily="34" charset="0"/>
                        </a:rPr>
                        <a:t>r</a:t>
                      </a:r>
                      <a:r>
                        <a:rPr lang="en-US" b="1" dirty="0">
                          <a:solidFill>
                            <a:schemeClr val="tx1"/>
                          </a:solidFill>
                          <a:latin typeface="Calibri" pitchFamily="34" charset="0"/>
                          <a:cs typeface="Calibri" pitchFamily="34" charset="0"/>
                        </a:rPr>
                        <a:t>o</a:t>
                      </a:r>
                      <a:r>
                        <a:rPr lang="en-US" b="1" spc="-55" dirty="0">
                          <a:solidFill>
                            <a:schemeClr val="tx1"/>
                          </a:solidFill>
                          <a:latin typeface="Calibri" pitchFamily="34" charset="0"/>
                          <a:cs typeface="Calibri" pitchFamily="34" charset="0"/>
                        </a:rPr>
                        <a:t>w</a:t>
                      </a:r>
                      <a:r>
                        <a:rPr lang="en-US" b="1" dirty="0">
                          <a:solidFill>
                            <a:schemeClr val="tx1"/>
                          </a:solidFill>
                          <a:latin typeface="Calibri" pitchFamily="34" charset="0"/>
                          <a:cs typeface="Calibri" pitchFamily="34" charset="0"/>
                        </a:rPr>
                        <a:t>.</a:t>
                      </a:r>
                    </a:p>
                  </a:txBody>
                  <a:tcPr/>
                </a:tc>
                <a:extLst>
                  <a:ext uri="{0D108BD9-81ED-4DB2-BD59-A6C34878D82A}">
                    <a16:rowId xmlns:a16="http://schemas.microsoft.com/office/drawing/2014/main" val="29506591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itchFamily="34" charset="0"/>
                          <a:cs typeface="Calibri" pitchFamily="34" charset="0"/>
                        </a:rPr>
                        <a:t>Myoglobin: 4%</a:t>
                      </a:r>
                    </a:p>
                  </a:txBody>
                  <a:tcPr/>
                </a:tc>
                <a:extLst>
                  <a:ext uri="{0D108BD9-81ED-4DB2-BD59-A6C34878D82A}">
                    <a16:rowId xmlns:a16="http://schemas.microsoft.com/office/drawing/2014/main" val="179783099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chemeClr val="tx1"/>
                          </a:solidFill>
                          <a:latin typeface="Calibri" pitchFamily="34" charset="0"/>
                          <a:cs typeface="Calibri" pitchFamily="34" charset="0"/>
                        </a:rPr>
                        <a:t>Heme</a:t>
                      </a:r>
                      <a:r>
                        <a:rPr lang="en-US" b="1" dirty="0">
                          <a:solidFill>
                            <a:schemeClr val="tx1"/>
                          </a:solidFill>
                          <a:latin typeface="Calibri" pitchFamily="34" charset="0"/>
                          <a:cs typeface="Calibri" pitchFamily="34" charset="0"/>
                        </a:rPr>
                        <a:t> compounds that promote intracellular oxidation (cytochrome):  1%</a:t>
                      </a:r>
                    </a:p>
                  </a:txBody>
                  <a:tcPr/>
                </a:tc>
                <a:extLst>
                  <a:ext uri="{0D108BD9-81ED-4DB2-BD59-A6C34878D82A}">
                    <a16:rowId xmlns:a16="http://schemas.microsoft.com/office/drawing/2014/main" val="396797941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tx1"/>
                          </a:solidFill>
                          <a:latin typeface="Calibri" pitchFamily="34" charset="0"/>
                          <a:cs typeface="Calibri" pitchFamily="34" charset="0"/>
                        </a:rPr>
                        <a:t>Plasma </a:t>
                      </a:r>
                      <a:r>
                        <a:rPr lang="es-ES" b="1" dirty="0" err="1">
                          <a:solidFill>
                            <a:schemeClr val="tx1"/>
                          </a:solidFill>
                          <a:latin typeface="Calibri" pitchFamily="34" charset="0"/>
                          <a:cs typeface="Calibri" pitchFamily="34" charset="0"/>
                        </a:rPr>
                        <a:t>iron</a:t>
                      </a:r>
                      <a:r>
                        <a:rPr lang="es-ES" b="1" dirty="0">
                          <a:solidFill>
                            <a:schemeClr val="tx1"/>
                          </a:solidFill>
                          <a:latin typeface="Calibri" pitchFamily="34" charset="0"/>
                          <a:cs typeface="Calibri" pitchFamily="34" charset="0"/>
                        </a:rPr>
                        <a:t>: (</a:t>
                      </a:r>
                      <a:r>
                        <a:rPr lang="es-ES" b="1" dirty="0" err="1">
                          <a:solidFill>
                            <a:schemeClr val="tx1"/>
                          </a:solidFill>
                          <a:latin typeface="Calibri" pitchFamily="34" charset="0"/>
                          <a:cs typeface="Calibri" pitchFamily="34" charset="0"/>
                        </a:rPr>
                        <a:t>transferrin</a:t>
                      </a:r>
                      <a:r>
                        <a:rPr lang="es-ES" b="1" dirty="0">
                          <a:solidFill>
                            <a:schemeClr val="tx1"/>
                          </a:solidFill>
                          <a:latin typeface="Calibri" pitchFamily="34" charset="0"/>
                          <a:cs typeface="Calibri" pitchFamily="34" charset="0"/>
                        </a:rPr>
                        <a:t>): 0.1%</a:t>
                      </a:r>
                    </a:p>
                  </a:txBody>
                  <a:tcPr/>
                </a:tc>
                <a:extLst>
                  <a:ext uri="{0D108BD9-81ED-4DB2-BD59-A6C34878D82A}">
                    <a16:rowId xmlns:a16="http://schemas.microsoft.com/office/drawing/2014/main" val="611788936"/>
                  </a:ext>
                </a:extLst>
              </a:tr>
            </a:tbl>
          </a:graphicData>
        </a:graphic>
      </p:graphicFrame>
      <p:sp>
        <p:nvSpPr>
          <p:cNvPr id="10" name="Rectangle 9">
            <a:extLst/>
          </p:cNvPr>
          <p:cNvSpPr/>
          <p:nvPr/>
        </p:nvSpPr>
        <p:spPr>
          <a:xfrm>
            <a:off x="691116" y="4370316"/>
            <a:ext cx="10809767" cy="2308324"/>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b="1" dirty="0">
                <a:latin typeface="Calibri" pitchFamily="34" charset="0"/>
                <a:cs typeface="Calibri" pitchFamily="34" charset="0"/>
              </a:rPr>
              <a:t>A man excretes about 0.6 mg of iron each day, mainly into the feces. Additional quantities of iron are lost when bleeding occurs. For a woman, additional menstrual loss of blood brings long-term iron loss to an average of about 1.3 mg/day.</a:t>
            </a:r>
            <a:endParaRPr lang="en-US" b="1" dirty="0">
              <a:solidFill>
                <a:prstClr val="black"/>
              </a:solidFill>
              <a:latin typeface="Calibri" pitchFamily="34" charset="0"/>
              <a:cs typeface="Calibri" pitchFamily="34" charset="0"/>
            </a:endParaRPr>
          </a:p>
          <a:p>
            <a:pPr marL="342900" indent="-342900">
              <a:buFont typeface="Arial" panose="020B0604020202020204" pitchFamily="34" charset="0"/>
              <a:buChar char="•"/>
            </a:pPr>
            <a:endParaRPr lang="en-US" b="1" dirty="0">
              <a:latin typeface="Calibri" pitchFamily="34" charset="0"/>
              <a:cs typeface="Calibri" pitchFamily="34" charset="0"/>
            </a:endParaRPr>
          </a:p>
          <a:p>
            <a:pPr marL="342900" indent="-342900">
              <a:buFont typeface="Arial" panose="020B0604020202020204" pitchFamily="34" charset="0"/>
              <a:buChar char="•"/>
            </a:pPr>
            <a:r>
              <a:rPr lang="en-US" b="1" dirty="0">
                <a:latin typeface="Calibri" pitchFamily="34" charset="0"/>
                <a:cs typeface="Calibri" pitchFamily="34" charset="0"/>
              </a:rPr>
              <a:t>Diet provides 10-20 mg iron per day.</a:t>
            </a:r>
          </a:p>
          <a:p>
            <a:pPr marL="342900" lvl="0" indent="-342900">
              <a:buFont typeface="Arial" panose="020B0604020202020204" pitchFamily="34" charset="0"/>
              <a:buChar char="•"/>
            </a:pPr>
            <a:r>
              <a:rPr lang="en-US" b="1" kern="0" dirty="0">
                <a:latin typeface="Calibri" pitchFamily="34" charset="0"/>
                <a:cs typeface="Calibri" pitchFamily="34" charset="0"/>
              </a:rPr>
              <a:t>Only 10% of dietary iron is absorbed (1 – 2 mg ). </a:t>
            </a:r>
          </a:p>
          <a:p>
            <a:pPr marL="342900" lvl="0" indent="-342900">
              <a:buFont typeface="Arial" panose="020B0604020202020204" pitchFamily="34" charset="0"/>
              <a:buChar char="•"/>
            </a:pPr>
            <a:r>
              <a:rPr lang="en-US" b="1" dirty="0">
                <a:latin typeface="Calibri" pitchFamily="34" charset="0"/>
                <a:cs typeface="Calibri" pitchFamily="34" charset="0"/>
              </a:rPr>
              <a:t>Iron in f</a:t>
            </a:r>
            <a:r>
              <a:rPr lang="en-US" b="1" spc="5" dirty="0">
                <a:latin typeface="Calibri" pitchFamily="34" charset="0"/>
                <a:cs typeface="Calibri" pitchFamily="34" charset="0"/>
              </a:rPr>
              <a:t>o</a:t>
            </a:r>
            <a:r>
              <a:rPr lang="en-US" b="1" dirty="0">
                <a:latin typeface="Calibri" pitchFamily="34" charset="0"/>
                <a:cs typeface="Calibri" pitchFamily="34" charset="0"/>
              </a:rPr>
              <a:t>od</a:t>
            </a:r>
            <a:r>
              <a:rPr lang="en-US" b="1" spc="20" dirty="0">
                <a:latin typeface="Calibri" pitchFamily="34" charset="0"/>
                <a:cs typeface="Calibri" pitchFamily="34" charset="0"/>
              </a:rPr>
              <a:t> </a:t>
            </a:r>
            <a:r>
              <a:rPr lang="en-US" b="1" dirty="0">
                <a:latin typeface="Calibri" pitchFamily="34" charset="0"/>
                <a:cs typeface="Calibri" pitchFamily="34" charset="0"/>
              </a:rPr>
              <a:t>mostly in</a:t>
            </a:r>
            <a:r>
              <a:rPr lang="en-US" b="1" spc="-10" dirty="0">
                <a:latin typeface="Calibri" pitchFamily="34" charset="0"/>
                <a:cs typeface="Calibri" pitchFamily="34" charset="0"/>
              </a:rPr>
              <a:t> </a:t>
            </a:r>
            <a:r>
              <a:rPr lang="en-US" b="1" dirty="0">
                <a:latin typeface="Calibri" pitchFamily="34" charset="0"/>
                <a:cs typeface="Calibri" pitchFamily="34" charset="0"/>
              </a:rPr>
              <a:t>oxidized</a:t>
            </a:r>
            <a:r>
              <a:rPr lang="en-US" b="1" spc="-5" dirty="0">
                <a:latin typeface="Calibri" pitchFamily="34" charset="0"/>
                <a:cs typeface="Calibri" pitchFamily="34" charset="0"/>
              </a:rPr>
              <a:t> </a:t>
            </a:r>
            <a:r>
              <a:rPr lang="en-US" b="1" dirty="0">
                <a:latin typeface="Calibri" pitchFamily="34" charset="0"/>
                <a:cs typeface="Calibri" pitchFamily="34" charset="0"/>
              </a:rPr>
              <a:t>form (Ferric,</a:t>
            </a:r>
            <a:r>
              <a:rPr lang="en-US" b="1" spc="-10" dirty="0">
                <a:latin typeface="Calibri" pitchFamily="34" charset="0"/>
                <a:cs typeface="Calibri" pitchFamily="34" charset="0"/>
              </a:rPr>
              <a:t> </a:t>
            </a:r>
            <a:r>
              <a:rPr lang="en-US" b="1" spc="-5" dirty="0">
                <a:latin typeface="Calibri" pitchFamily="34" charset="0"/>
                <a:cs typeface="Calibri" pitchFamily="34" charset="0"/>
              </a:rPr>
              <a:t>F</a:t>
            </a:r>
            <a:r>
              <a:rPr lang="en-US" b="1" spc="30" baseline="25132" dirty="0">
                <a:latin typeface="Calibri" pitchFamily="34" charset="0"/>
                <a:cs typeface="Calibri" pitchFamily="34" charset="0"/>
              </a:rPr>
              <a:t>+3</a:t>
            </a:r>
            <a:r>
              <a:rPr lang="en-US" b="1" dirty="0">
                <a:latin typeface="Calibri" pitchFamily="34" charset="0"/>
                <a:cs typeface="Calibri" pitchFamily="34" charset="0"/>
              </a:rPr>
              <a:t>).  It is b</a:t>
            </a:r>
            <a:r>
              <a:rPr lang="en-US" b="1" spc="5" dirty="0">
                <a:latin typeface="Calibri" pitchFamily="34" charset="0"/>
                <a:cs typeface="Calibri" pitchFamily="34" charset="0"/>
              </a:rPr>
              <a:t>e</a:t>
            </a:r>
            <a:r>
              <a:rPr lang="en-US" b="1" dirty="0">
                <a:latin typeface="Calibri" pitchFamily="34" charset="0"/>
                <a:cs typeface="Calibri" pitchFamily="34" charset="0"/>
              </a:rPr>
              <a:t>tter</a:t>
            </a:r>
            <a:r>
              <a:rPr lang="en-US" b="1" spc="-20" dirty="0">
                <a:latin typeface="Calibri" pitchFamily="34" charset="0"/>
                <a:cs typeface="Calibri" pitchFamily="34" charset="0"/>
              </a:rPr>
              <a:t> </a:t>
            </a:r>
            <a:r>
              <a:rPr lang="en-US" b="1" dirty="0">
                <a:latin typeface="Calibri" pitchFamily="34" charset="0"/>
                <a:cs typeface="Calibri" pitchFamily="34" charset="0"/>
              </a:rPr>
              <a:t>ab</a:t>
            </a:r>
            <a:r>
              <a:rPr lang="en-US" b="1" spc="5" dirty="0">
                <a:latin typeface="Calibri" pitchFamily="34" charset="0"/>
                <a:cs typeface="Calibri" pitchFamily="34" charset="0"/>
              </a:rPr>
              <a:t>s</a:t>
            </a:r>
            <a:r>
              <a:rPr lang="en-US" b="1" dirty="0">
                <a:latin typeface="Calibri" pitchFamily="34" charset="0"/>
                <a:cs typeface="Calibri" pitchFamily="34" charset="0"/>
              </a:rPr>
              <a:t>or</a:t>
            </a:r>
            <a:r>
              <a:rPr lang="en-US" b="1" spc="5" dirty="0">
                <a:latin typeface="Calibri" pitchFamily="34" charset="0"/>
                <a:cs typeface="Calibri" pitchFamily="34" charset="0"/>
              </a:rPr>
              <a:t>b</a:t>
            </a:r>
            <a:r>
              <a:rPr lang="en-US" b="1" dirty="0">
                <a:latin typeface="Calibri" pitchFamily="34" charset="0"/>
                <a:cs typeface="Calibri" pitchFamily="34" charset="0"/>
              </a:rPr>
              <a:t>ed</a:t>
            </a:r>
            <a:r>
              <a:rPr lang="en-US" b="1" spc="-10" dirty="0">
                <a:latin typeface="Calibri" pitchFamily="34" charset="0"/>
                <a:cs typeface="Calibri" pitchFamily="34" charset="0"/>
              </a:rPr>
              <a:t> </a:t>
            </a:r>
            <a:r>
              <a:rPr lang="en-US" b="1" dirty="0">
                <a:latin typeface="Calibri" pitchFamily="34" charset="0"/>
                <a:cs typeface="Calibri" pitchFamily="34" charset="0"/>
              </a:rPr>
              <a:t>in</a:t>
            </a:r>
            <a:r>
              <a:rPr lang="en-US" b="1" spc="-5" dirty="0">
                <a:latin typeface="Calibri" pitchFamily="34" charset="0"/>
                <a:cs typeface="Calibri" pitchFamily="34" charset="0"/>
              </a:rPr>
              <a:t> </a:t>
            </a:r>
            <a:r>
              <a:rPr lang="en-US" b="1" dirty="0">
                <a:latin typeface="Calibri" pitchFamily="34" charset="0"/>
                <a:cs typeface="Calibri" pitchFamily="34" charset="0"/>
              </a:rPr>
              <a:t>red</a:t>
            </a:r>
            <a:r>
              <a:rPr lang="en-US" b="1" spc="5" dirty="0">
                <a:latin typeface="Calibri" pitchFamily="34" charset="0"/>
                <a:cs typeface="Calibri" pitchFamily="34" charset="0"/>
              </a:rPr>
              <a:t>u</a:t>
            </a:r>
            <a:r>
              <a:rPr lang="en-US" b="1" dirty="0">
                <a:latin typeface="Calibri" pitchFamily="34" charset="0"/>
                <a:cs typeface="Calibri" pitchFamily="34" charset="0"/>
              </a:rPr>
              <a:t>ced</a:t>
            </a:r>
            <a:r>
              <a:rPr lang="en-US" b="1" spc="-10" dirty="0">
                <a:latin typeface="Calibri" pitchFamily="34" charset="0"/>
                <a:cs typeface="Calibri" pitchFamily="34" charset="0"/>
              </a:rPr>
              <a:t> </a:t>
            </a:r>
            <a:r>
              <a:rPr lang="en-US" b="1" dirty="0">
                <a:latin typeface="Calibri" pitchFamily="34" charset="0"/>
                <a:cs typeface="Calibri" pitchFamily="34" charset="0"/>
              </a:rPr>
              <a:t>form </a:t>
            </a:r>
            <a:r>
              <a:rPr lang="en-US" b="1" spc="-5" dirty="0">
                <a:latin typeface="Calibri" pitchFamily="34" charset="0"/>
                <a:cs typeface="Calibri" pitchFamily="34" charset="0"/>
              </a:rPr>
              <a:t>(</a:t>
            </a:r>
            <a:r>
              <a:rPr lang="en-US" b="1" dirty="0">
                <a:latin typeface="Calibri" pitchFamily="34" charset="0"/>
                <a:cs typeface="Calibri" pitchFamily="34" charset="0"/>
              </a:rPr>
              <a:t>Ferro</a:t>
            </a:r>
            <a:r>
              <a:rPr lang="en-US" b="1" spc="5" dirty="0">
                <a:latin typeface="Calibri" pitchFamily="34" charset="0"/>
                <a:cs typeface="Calibri" pitchFamily="34" charset="0"/>
              </a:rPr>
              <a:t>u</a:t>
            </a:r>
            <a:r>
              <a:rPr lang="en-US" b="1" spc="-10" dirty="0">
                <a:latin typeface="Calibri" pitchFamily="34" charset="0"/>
                <a:cs typeface="Calibri" pitchFamily="34" charset="0"/>
              </a:rPr>
              <a:t>s</a:t>
            </a:r>
            <a:r>
              <a:rPr lang="en-US" b="1" dirty="0">
                <a:latin typeface="Calibri" pitchFamily="34" charset="0"/>
                <a:cs typeface="Calibri" pitchFamily="34" charset="0"/>
              </a:rPr>
              <a:t>,</a:t>
            </a:r>
            <a:r>
              <a:rPr lang="en-US" b="1" spc="-15" dirty="0">
                <a:latin typeface="Calibri" pitchFamily="34" charset="0"/>
                <a:cs typeface="Calibri" pitchFamily="34" charset="0"/>
              </a:rPr>
              <a:t> </a:t>
            </a:r>
            <a:r>
              <a:rPr lang="en-US" spc="-5" dirty="0">
                <a:latin typeface="Calibri" pitchFamily="34" charset="0"/>
                <a:cs typeface="Calibri" pitchFamily="34" charset="0"/>
              </a:rPr>
              <a:t>F</a:t>
            </a:r>
            <a:r>
              <a:rPr lang="en-US" spc="-7" baseline="24305" dirty="0">
                <a:latin typeface="Calibri" pitchFamily="34" charset="0"/>
                <a:cs typeface="Calibri" pitchFamily="34" charset="0"/>
              </a:rPr>
              <a:t>+2</a:t>
            </a:r>
            <a:r>
              <a:rPr lang="en-US" b="1" dirty="0">
                <a:latin typeface="Calibri" pitchFamily="34" charset="0"/>
                <a:cs typeface="Calibri" pitchFamily="34" charset="0"/>
              </a:rPr>
              <a:t>). Iron</a:t>
            </a:r>
            <a:r>
              <a:rPr lang="en-US" b="1" spc="5" dirty="0">
                <a:latin typeface="Calibri" pitchFamily="34" charset="0"/>
                <a:cs typeface="Calibri" pitchFamily="34" charset="0"/>
              </a:rPr>
              <a:t> </a:t>
            </a:r>
            <a:r>
              <a:rPr lang="en-US" b="1" dirty="0">
                <a:latin typeface="Calibri" pitchFamily="34" charset="0"/>
                <a:cs typeface="Calibri" pitchFamily="34" charset="0"/>
              </a:rPr>
              <a:t>in st</a:t>
            </a:r>
            <a:r>
              <a:rPr lang="en-US" b="1" spc="5" dirty="0">
                <a:latin typeface="Calibri" pitchFamily="34" charset="0"/>
                <a:cs typeface="Calibri" pitchFamily="34" charset="0"/>
              </a:rPr>
              <a:t>o</a:t>
            </a:r>
            <a:r>
              <a:rPr lang="en-US" b="1" dirty="0">
                <a:latin typeface="Calibri" pitchFamily="34" charset="0"/>
                <a:cs typeface="Calibri" pitchFamily="34" charset="0"/>
              </a:rPr>
              <a:t>mach</a:t>
            </a:r>
            <a:r>
              <a:rPr lang="en-US" b="1" spc="5" dirty="0">
                <a:latin typeface="Calibri" pitchFamily="34" charset="0"/>
                <a:cs typeface="Calibri" pitchFamily="34" charset="0"/>
              </a:rPr>
              <a:t> </a:t>
            </a:r>
            <a:r>
              <a:rPr lang="en-US" b="1" spc="-15" dirty="0">
                <a:latin typeface="Calibri" pitchFamily="34" charset="0"/>
                <a:cs typeface="Calibri" pitchFamily="34" charset="0"/>
              </a:rPr>
              <a:t>i</a:t>
            </a:r>
            <a:r>
              <a:rPr lang="en-US" b="1" dirty="0">
                <a:latin typeface="Calibri" pitchFamily="34" charset="0"/>
                <a:cs typeface="Calibri" pitchFamily="34" charset="0"/>
              </a:rPr>
              <a:t>s</a:t>
            </a:r>
            <a:r>
              <a:rPr lang="en-US" b="1" spc="-5" dirty="0">
                <a:latin typeface="Calibri" pitchFamily="34" charset="0"/>
                <a:cs typeface="Calibri" pitchFamily="34" charset="0"/>
              </a:rPr>
              <a:t> </a:t>
            </a:r>
            <a:r>
              <a:rPr lang="en-US" b="1" dirty="0">
                <a:latin typeface="Calibri" pitchFamily="34" charset="0"/>
                <a:cs typeface="Calibri" pitchFamily="34" charset="0"/>
              </a:rPr>
              <a:t>red</a:t>
            </a:r>
            <a:r>
              <a:rPr lang="en-US" b="1" spc="5" dirty="0">
                <a:latin typeface="Calibri" pitchFamily="34" charset="0"/>
                <a:cs typeface="Calibri" pitchFamily="34" charset="0"/>
              </a:rPr>
              <a:t>u</a:t>
            </a:r>
            <a:r>
              <a:rPr lang="en-US" b="1" dirty="0">
                <a:latin typeface="Calibri" pitchFamily="34" charset="0"/>
                <a:cs typeface="Calibri" pitchFamily="34" charset="0"/>
              </a:rPr>
              <a:t>ced</a:t>
            </a:r>
            <a:r>
              <a:rPr lang="en-US" b="1" spc="-10" dirty="0">
                <a:latin typeface="Calibri" pitchFamily="34" charset="0"/>
                <a:cs typeface="Calibri" pitchFamily="34" charset="0"/>
              </a:rPr>
              <a:t> </a:t>
            </a:r>
            <a:r>
              <a:rPr lang="en-US" b="1" dirty="0">
                <a:latin typeface="Calibri" pitchFamily="34" charset="0"/>
                <a:cs typeface="Calibri" pitchFamily="34" charset="0"/>
              </a:rPr>
              <a:t>by</a:t>
            </a:r>
            <a:r>
              <a:rPr lang="en-US" b="1" spc="5" dirty="0">
                <a:latin typeface="Calibri" pitchFamily="34" charset="0"/>
                <a:cs typeface="Calibri" pitchFamily="34" charset="0"/>
              </a:rPr>
              <a:t> </a:t>
            </a:r>
            <a:r>
              <a:rPr lang="en-US" b="1" dirty="0">
                <a:latin typeface="Calibri" pitchFamily="34" charset="0"/>
                <a:cs typeface="Calibri" pitchFamily="34" charset="0"/>
              </a:rPr>
              <a:t>ga</a:t>
            </a:r>
            <a:r>
              <a:rPr lang="en-US" b="1" spc="5" dirty="0">
                <a:latin typeface="Calibri" pitchFamily="34" charset="0"/>
                <a:cs typeface="Calibri" pitchFamily="34" charset="0"/>
              </a:rPr>
              <a:t>s</a:t>
            </a:r>
            <a:r>
              <a:rPr lang="en-US" b="1" dirty="0">
                <a:latin typeface="Calibri" pitchFamily="34" charset="0"/>
                <a:cs typeface="Calibri" pitchFamily="34" charset="0"/>
              </a:rPr>
              <a:t>tric acid, and </a:t>
            </a:r>
            <a:r>
              <a:rPr lang="en-US" b="1" spc="-40" dirty="0">
                <a:latin typeface="Calibri" pitchFamily="34" charset="0"/>
                <a:cs typeface="Calibri" pitchFamily="34" charset="0"/>
              </a:rPr>
              <a:t>V</a:t>
            </a:r>
            <a:r>
              <a:rPr lang="en-US" b="1" dirty="0">
                <a:latin typeface="Calibri" pitchFamily="34" charset="0"/>
                <a:cs typeface="Calibri" pitchFamily="34" charset="0"/>
              </a:rPr>
              <a:t>itam</a:t>
            </a:r>
            <a:r>
              <a:rPr lang="en-US" b="1" spc="-15" dirty="0">
                <a:latin typeface="Calibri" pitchFamily="34" charset="0"/>
                <a:cs typeface="Calibri" pitchFamily="34" charset="0"/>
              </a:rPr>
              <a:t>i</a:t>
            </a:r>
            <a:r>
              <a:rPr lang="en-US" b="1" dirty="0">
                <a:latin typeface="Calibri" pitchFamily="34" charset="0"/>
                <a:cs typeface="Calibri" pitchFamily="34" charset="0"/>
              </a:rPr>
              <a:t>n</a:t>
            </a:r>
            <a:r>
              <a:rPr lang="en-US" b="1" spc="5" dirty="0">
                <a:latin typeface="Calibri" pitchFamily="34" charset="0"/>
                <a:cs typeface="Calibri" pitchFamily="34" charset="0"/>
              </a:rPr>
              <a:t> </a:t>
            </a:r>
            <a:r>
              <a:rPr lang="en-US" b="1" dirty="0">
                <a:latin typeface="Calibri" pitchFamily="34" charset="0"/>
                <a:cs typeface="Calibri" pitchFamily="34" charset="0"/>
              </a:rPr>
              <a:t>C.</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31070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chemeClr val="tx1"/>
                </a:solidFill>
                <a:latin typeface="Calibri" charset="0"/>
                <a:ea typeface="Calibri" charset="0"/>
                <a:cs typeface="Calibri" charset="0"/>
              </a:rPr>
              <a:t>Iron absorption</a:t>
            </a:r>
          </a:p>
        </p:txBody>
      </p:sp>
      <p:graphicFrame>
        <p:nvGraphicFramePr>
          <p:cNvPr id="20" name="Diagram 19"/>
          <p:cNvGraphicFramePr/>
          <p:nvPr>
            <p:extLst>
              <p:ext uri="{D42A27DB-BD31-4B8C-83A1-F6EECF244321}">
                <p14:modId xmlns:p14="http://schemas.microsoft.com/office/powerpoint/2010/main" val="602098536"/>
              </p:ext>
            </p:extLst>
          </p:nvPr>
        </p:nvGraphicFramePr>
        <p:xfrm>
          <a:off x="1381125" y="1160449"/>
          <a:ext cx="8128000" cy="4655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p:cNvSpPr txBox="1"/>
          <p:nvPr/>
        </p:nvSpPr>
        <p:spPr>
          <a:xfrm>
            <a:off x="1495782" y="2795939"/>
            <a:ext cx="2836506" cy="1815882"/>
          </a:xfrm>
          <a:prstGeom prst="rect">
            <a:avLst/>
          </a:prstGeom>
          <a:noFill/>
        </p:spPr>
        <p:txBody>
          <a:bodyPr wrap="square" rtlCol="0">
            <a:spAutoFit/>
          </a:bodyPr>
          <a:lstStyle/>
          <a:p>
            <a:pPr lvl="0" algn="ctr"/>
            <a:r>
              <a:rPr lang="en-US" sz="2800" b="1" kern="0" dirty="0">
                <a:solidFill>
                  <a:schemeClr val="bg1"/>
                </a:solidFill>
              </a:rPr>
              <a:t>Better absorbed in </a:t>
            </a:r>
            <a:r>
              <a:rPr lang="en-US" sz="2800" b="1" u="sng" kern="0" dirty="0">
                <a:solidFill>
                  <a:schemeClr val="bg1"/>
                </a:solidFill>
              </a:rPr>
              <a:t>red</a:t>
            </a:r>
            <a:r>
              <a:rPr lang="en-US" sz="2800" b="1" u="sng" kern="0" dirty="0">
                <a:solidFill>
                  <a:srgbClr val="FFFF00"/>
                </a:solidFill>
              </a:rPr>
              <a:t>u</a:t>
            </a:r>
            <a:r>
              <a:rPr lang="en-US" sz="2800" b="1" u="sng" kern="0" dirty="0">
                <a:solidFill>
                  <a:schemeClr val="bg1"/>
                </a:solidFill>
              </a:rPr>
              <a:t>ced</a:t>
            </a:r>
            <a:r>
              <a:rPr lang="en-US" sz="2800" b="1" kern="0" dirty="0">
                <a:solidFill>
                  <a:schemeClr val="bg1"/>
                </a:solidFill>
              </a:rPr>
              <a:t> form</a:t>
            </a:r>
            <a:endParaRPr lang="en-US" sz="2800" kern="0" dirty="0">
              <a:solidFill>
                <a:schemeClr val="bg1"/>
              </a:solidFill>
            </a:endParaRPr>
          </a:p>
          <a:p>
            <a:pPr algn="ctr"/>
            <a:endParaRPr lang="en-US" sz="2800" dirty="0">
              <a:solidFill>
                <a:schemeClr val="bg1"/>
              </a:solidFill>
            </a:endParaRPr>
          </a:p>
        </p:txBody>
      </p:sp>
      <p:sp>
        <p:nvSpPr>
          <p:cNvPr id="24" name="TextBox 23"/>
          <p:cNvSpPr txBox="1"/>
          <p:nvPr/>
        </p:nvSpPr>
        <p:spPr>
          <a:xfrm>
            <a:off x="4902200" y="5559235"/>
            <a:ext cx="7158718" cy="707886"/>
          </a:xfrm>
          <a:prstGeom prst="rect">
            <a:avLst/>
          </a:prstGeom>
          <a:noFill/>
          <a:ln>
            <a:solidFill>
              <a:srgbClr val="7030A0"/>
            </a:solidFill>
          </a:ln>
        </p:spPr>
        <p:txBody>
          <a:bodyPr wrap="square" rtlCol="0">
            <a:spAutoFit/>
          </a:bodyPr>
          <a:lstStyle/>
          <a:p>
            <a:r>
              <a:rPr lang="en-US" sz="2000" b="1" dirty="0">
                <a:solidFill>
                  <a:srgbClr val="7030A0"/>
                </a:solidFill>
              </a:rPr>
              <a:t>* Rate of absorption depends on the amount of iron stored.</a:t>
            </a:r>
          </a:p>
        </p:txBody>
      </p:sp>
    </p:spTree>
    <p:extLst>
      <p:ext uri="{BB962C8B-B14F-4D97-AF65-F5344CB8AC3E}">
        <p14:creationId xmlns:p14="http://schemas.microsoft.com/office/powerpoint/2010/main" val="358627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p:cNvPr>
          <p:cNvSpPr>
            <a:spLocks noGrp="1"/>
          </p:cNvSpPr>
          <p:nvPr>
            <p:ph idx="1"/>
          </p:nvPr>
        </p:nvSpPr>
        <p:spPr>
          <a:xfrm>
            <a:off x="290623" y="1190847"/>
            <a:ext cx="6003851" cy="5050362"/>
          </a:xfrm>
        </p:spPr>
        <p:txBody>
          <a:bodyPr>
            <a:normAutofit/>
          </a:bodyPr>
          <a:lstStyle/>
          <a:p>
            <a:pPr marL="457200" indent="-457200" algn="l" rtl="0">
              <a:buFont typeface="Wingdings" panose="05000000000000000000" pitchFamily="2" charset="2"/>
              <a:buChar char="v"/>
            </a:pPr>
            <a:r>
              <a:rPr lang="en-US" sz="2000" b="1" dirty="0">
                <a:latin typeface="Calibri" pitchFamily="34" charset="0"/>
                <a:cs typeface="Calibri" pitchFamily="34" charset="0"/>
              </a:rPr>
              <a:t>Iron is absorbed from all parts of the small intestine,</a:t>
            </a:r>
          </a:p>
          <a:p>
            <a:pPr marL="457200" indent="-457200" algn="l" rtl="0">
              <a:buFont typeface="Wingdings" panose="05000000000000000000" pitchFamily="2" charset="2"/>
              <a:buChar char="v"/>
            </a:pPr>
            <a:r>
              <a:rPr lang="en-US" sz="2000" b="1" dirty="0">
                <a:latin typeface="Calibri" pitchFamily="34" charset="0"/>
                <a:cs typeface="Calibri" pitchFamily="34" charset="0"/>
              </a:rPr>
              <a:t>The liver secretes  </a:t>
            </a:r>
            <a:r>
              <a:rPr lang="en-US" sz="2000" b="1" dirty="0" err="1">
                <a:latin typeface="Calibri" pitchFamily="34" charset="0"/>
                <a:cs typeface="Calibri" pitchFamily="34" charset="0"/>
              </a:rPr>
              <a:t>apotransferrin</a:t>
            </a:r>
            <a:r>
              <a:rPr lang="en-US" sz="2000" b="1" dirty="0">
                <a:latin typeface="Calibri" pitchFamily="34" charset="0"/>
                <a:cs typeface="Calibri" pitchFamily="34" charset="0"/>
              </a:rPr>
              <a:t> into the bile. </a:t>
            </a:r>
          </a:p>
          <a:p>
            <a:pPr marL="457200" indent="-457200" algn="l" rtl="0">
              <a:buFont typeface="Wingdings" panose="05000000000000000000" pitchFamily="2" charset="2"/>
              <a:buChar char="v"/>
            </a:pPr>
            <a:r>
              <a:rPr lang="en-US" sz="2000" b="1" dirty="0">
                <a:latin typeface="Calibri" pitchFamily="34" charset="0"/>
                <a:cs typeface="Calibri" pitchFamily="34" charset="0"/>
              </a:rPr>
              <a:t>In the duodenum, the </a:t>
            </a:r>
            <a:r>
              <a:rPr lang="en-US" sz="2000" b="1" dirty="0" err="1">
                <a:latin typeface="Calibri" pitchFamily="34" charset="0"/>
                <a:cs typeface="Calibri" pitchFamily="34" charset="0"/>
              </a:rPr>
              <a:t>apotransferrin</a:t>
            </a:r>
            <a:r>
              <a:rPr lang="en-US" sz="2000" b="1" dirty="0">
                <a:latin typeface="Calibri" pitchFamily="34" charset="0"/>
                <a:cs typeface="Calibri" pitchFamily="34" charset="0"/>
              </a:rPr>
              <a:t> binds with iron forming transferrin.</a:t>
            </a:r>
          </a:p>
          <a:p>
            <a:pPr marL="457200" indent="-457200" algn="l" rtl="0">
              <a:buFont typeface="Wingdings" panose="05000000000000000000" pitchFamily="2" charset="2"/>
              <a:buChar char="v"/>
            </a:pPr>
            <a:r>
              <a:rPr lang="en-US" sz="2000" b="1" dirty="0">
                <a:latin typeface="Calibri" pitchFamily="34" charset="0"/>
                <a:cs typeface="Calibri" pitchFamily="34" charset="0"/>
              </a:rPr>
              <a:t>The formed transferrin is absorbed into in the intestinal epithelial cells by receptor-mediated pinocytosis. This is later released into the blood capillaries in the form of plasma transferrin.</a:t>
            </a:r>
          </a:p>
          <a:p>
            <a:pPr marL="457200" indent="-457200" algn="l" rtl="0">
              <a:buFont typeface="Wingdings" panose="05000000000000000000" pitchFamily="2" charset="2"/>
              <a:buChar char="v"/>
            </a:pPr>
            <a:r>
              <a:rPr lang="en-US" sz="2000" b="1" dirty="0">
                <a:latin typeface="Calibri" pitchFamily="34" charset="0"/>
                <a:cs typeface="Calibri" pitchFamily="34" charset="0"/>
              </a:rPr>
              <a:t>Only a few milligrams of iron can be absorbed per day. Thus, even when tremendous quantities of iron are present in the food, only small proportions can be absorbed. </a:t>
            </a:r>
            <a:endParaRPr lang="ar-SA" sz="2000" b="1" dirty="0">
              <a:latin typeface="Calibri" pitchFamily="34" charset="0"/>
            </a:endParaRPr>
          </a:p>
          <a:p>
            <a:pPr algn="l" rtl="0">
              <a:buFont typeface="Wingdings" panose="05000000000000000000" pitchFamily="2" charset="2"/>
              <a:buChar char="v"/>
            </a:pPr>
            <a:endParaRPr lang="en-US" sz="2000" dirty="0"/>
          </a:p>
        </p:txBody>
      </p:sp>
      <p:sp>
        <p:nvSpPr>
          <p:cNvPr id="5" name="Title 2">
            <a:extLst/>
          </p:cNvPr>
          <p:cNvSpPr>
            <a:spLocks noGrp="1"/>
          </p:cNvSpPr>
          <p:nvPr>
            <p:ph type="title"/>
          </p:nvPr>
        </p:nvSpPr>
        <p:spPr>
          <a:xfrm>
            <a:off x="609600" y="274638"/>
            <a:ext cx="10972800" cy="682292"/>
          </a:xfrm>
        </p:spPr>
        <p:txBody>
          <a:bodyPr>
            <a:normAutofit fontScale="90000"/>
          </a:bodyPr>
          <a:lstStyle/>
          <a:p>
            <a:pPr algn="ctr"/>
            <a:r>
              <a:rPr lang="en-US" sz="40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Iron Absorption, Transport and Metabolism</a:t>
            </a:r>
            <a:endParaRPr lang="en-US" dirty="0">
              <a:solidFill>
                <a:schemeClr val="accent1">
                  <a:lumMod val="75000"/>
                </a:schemeClr>
              </a:solidFill>
            </a:endParaRPr>
          </a:p>
        </p:txBody>
      </p:sp>
      <p:pic>
        <p:nvPicPr>
          <p:cNvPr id="6" name="Picture 2">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474" y="1190847"/>
            <a:ext cx="5287926" cy="444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655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p:cNvPr>
          <p:cNvSpPr>
            <a:spLocks noGrp="1"/>
          </p:cNvSpPr>
          <p:nvPr>
            <p:ph idx="1"/>
          </p:nvPr>
        </p:nvSpPr>
        <p:spPr>
          <a:xfrm>
            <a:off x="226828" y="1218799"/>
            <a:ext cx="8768316" cy="4965301"/>
          </a:xfrm>
        </p:spPr>
        <p:txBody>
          <a:bodyPr>
            <a:normAutofit fontScale="92500" lnSpcReduction="20000"/>
          </a:bodyPr>
          <a:lstStyle/>
          <a:p>
            <a:pPr marL="285750" indent="-285750" algn="l" rtl="0">
              <a:buFont typeface="Wingdings" pitchFamily="2" charset="2"/>
              <a:buChar char="q"/>
            </a:pPr>
            <a:r>
              <a:rPr lang="en-US" sz="2000" b="1" dirty="0">
                <a:latin typeface="Calibri" pitchFamily="34" charset="0"/>
                <a:cs typeface="Calibri" pitchFamily="34" charset="0"/>
              </a:rPr>
              <a:t>When iron is absorbed from the small intestine, it immediately combines in the blood plasma with </a:t>
            </a:r>
            <a:r>
              <a:rPr lang="en-US" sz="2000" b="1" i="1" dirty="0" err="1">
                <a:latin typeface="Calibri" pitchFamily="34" charset="0"/>
                <a:cs typeface="Calibri" pitchFamily="34" charset="0"/>
              </a:rPr>
              <a:t>apotransferrin</a:t>
            </a:r>
            <a:r>
              <a:rPr lang="en-US" sz="2000" b="1" i="1" dirty="0">
                <a:latin typeface="Calibri" pitchFamily="34" charset="0"/>
                <a:cs typeface="Calibri" pitchFamily="34" charset="0"/>
              </a:rPr>
              <a:t>, </a:t>
            </a:r>
            <a:r>
              <a:rPr lang="en-US" sz="2000" b="1" dirty="0">
                <a:latin typeface="Calibri" pitchFamily="34" charset="0"/>
                <a:cs typeface="Calibri" pitchFamily="34" charset="0"/>
              </a:rPr>
              <a:t>to form </a:t>
            </a:r>
            <a:r>
              <a:rPr lang="en-US" sz="2000" b="1" i="1" dirty="0">
                <a:latin typeface="Calibri" pitchFamily="34" charset="0"/>
                <a:cs typeface="Calibri" pitchFamily="34" charset="0"/>
              </a:rPr>
              <a:t>transferrin, </a:t>
            </a:r>
            <a:r>
              <a:rPr lang="en-US" sz="2000" b="1" dirty="0">
                <a:latin typeface="Calibri" pitchFamily="34" charset="0"/>
                <a:cs typeface="Calibri" pitchFamily="34" charset="0"/>
              </a:rPr>
              <a:t>which is then transported in the plasma. </a:t>
            </a:r>
          </a:p>
          <a:p>
            <a:pPr marL="285750" indent="-285750" algn="l" rtl="0">
              <a:buFont typeface="Wingdings" pitchFamily="2" charset="2"/>
              <a:buChar char="q"/>
            </a:pPr>
            <a:endParaRPr lang="en-US" sz="2000" b="1" dirty="0">
              <a:latin typeface="Calibri" pitchFamily="34" charset="0"/>
              <a:cs typeface="Calibri" pitchFamily="34" charset="0"/>
            </a:endParaRPr>
          </a:p>
          <a:p>
            <a:pPr marL="285750" indent="-285750" algn="l" rtl="0">
              <a:buFont typeface="Wingdings" pitchFamily="2" charset="2"/>
              <a:buChar char="q"/>
            </a:pPr>
            <a:r>
              <a:rPr lang="en-US" sz="2000" b="1" dirty="0">
                <a:latin typeface="Calibri" pitchFamily="34" charset="0"/>
                <a:cs typeface="Calibri" pitchFamily="34" charset="0"/>
              </a:rPr>
              <a:t>The iron is loosely bound in the transferrin and, consequently, can be released to any tissue cell at any point in the body. </a:t>
            </a:r>
          </a:p>
          <a:p>
            <a:pPr marL="285750" indent="-285750" algn="l" rtl="0">
              <a:buFont typeface="Wingdings" pitchFamily="2" charset="2"/>
              <a:buChar char="q"/>
            </a:pPr>
            <a:endParaRPr lang="en-US" sz="2000" b="1" dirty="0">
              <a:latin typeface="Calibri" pitchFamily="34" charset="0"/>
              <a:cs typeface="Calibri" pitchFamily="34" charset="0"/>
            </a:endParaRPr>
          </a:p>
          <a:p>
            <a:pPr marL="285750" indent="-285750" algn="l" rtl="0">
              <a:buFont typeface="Wingdings" pitchFamily="2" charset="2"/>
              <a:buChar char="q"/>
            </a:pPr>
            <a:r>
              <a:rPr lang="en-US" sz="2000" b="1" dirty="0">
                <a:latin typeface="Calibri" pitchFamily="34" charset="0"/>
                <a:cs typeface="Calibri" pitchFamily="34" charset="0"/>
              </a:rPr>
              <a:t>Excess iron in the blood is deposited and stored especially in the liver hepatocytes and less in the Reticuloendothelial cells of the bone marrow.</a:t>
            </a:r>
            <a:endParaRPr lang="ar-SA" sz="2000" b="1" dirty="0">
              <a:latin typeface="Calibri" pitchFamily="34" charset="0"/>
            </a:endParaRPr>
          </a:p>
          <a:p>
            <a:pPr marL="285750" indent="-285750" algn="l" rtl="0">
              <a:buFont typeface="Wingdings" pitchFamily="2" charset="2"/>
              <a:buChar char="q"/>
            </a:pPr>
            <a:r>
              <a:rPr lang="en-US" sz="2000" b="1" dirty="0">
                <a:latin typeface="Calibri" pitchFamily="34" charset="0"/>
                <a:cs typeface="Calibri" pitchFamily="34" charset="0"/>
              </a:rPr>
              <a:t>When the body has become saturated with iron so that all apoferritin is already combined with iron, the rate of additional iron absorption from the intestinal tract becomes greatly decreased. </a:t>
            </a:r>
          </a:p>
          <a:p>
            <a:pPr marL="285750" indent="-285750" algn="l" rtl="0">
              <a:buFont typeface="Wingdings" pitchFamily="2" charset="2"/>
              <a:buChar char="q"/>
            </a:pPr>
            <a:endParaRPr lang="en-US" sz="2000" b="1" dirty="0">
              <a:latin typeface="Calibri" pitchFamily="34" charset="0"/>
              <a:cs typeface="Calibri" pitchFamily="34" charset="0"/>
            </a:endParaRPr>
          </a:p>
          <a:p>
            <a:pPr marL="285750" indent="-285750" algn="l" rtl="0">
              <a:buFont typeface="Wingdings" pitchFamily="2" charset="2"/>
              <a:buChar char="q"/>
            </a:pPr>
            <a:r>
              <a:rPr lang="en-US" sz="2000" b="1" dirty="0">
                <a:latin typeface="Calibri" pitchFamily="34" charset="0"/>
                <a:cs typeface="Calibri" pitchFamily="34" charset="0"/>
              </a:rPr>
              <a:t>Conversely, when the iron stores have become depleted, the rate of absorption can accelerate probably five or more times normal. </a:t>
            </a:r>
          </a:p>
          <a:p>
            <a:pPr marL="285750" indent="-285750" algn="l" rtl="0">
              <a:buFont typeface="Wingdings" pitchFamily="2" charset="2"/>
              <a:buChar char="q"/>
            </a:pPr>
            <a:endParaRPr lang="en-US" sz="2000" b="1" dirty="0">
              <a:latin typeface="Calibri" pitchFamily="34" charset="0"/>
              <a:cs typeface="Calibri" pitchFamily="34" charset="0"/>
            </a:endParaRPr>
          </a:p>
          <a:p>
            <a:pPr marL="285750" indent="-285750" algn="l" rtl="0">
              <a:buFont typeface="Wingdings" pitchFamily="2" charset="2"/>
              <a:buChar char="q"/>
            </a:pPr>
            <a:r>
              <a:rPr lang="en-US" sz="2000" b="1" dirty="0">
                <a:latin typeface="Calibri" pitchFamily="34" charset="0"/>
                <a:cs typeface="Calibri" pitchFamily="34" charset="0"/>
              </a:rPr>
              <a:t>Thus, total body iron is regulated mainly by altering the rate of absorption.</a:t>
            </a:r>
            <a:endParaRPr lang="ar-SA" sz="2000" b="1" dirty="0">
              <a:latin typeface="Calibri" pitchFamily="34" charset="0"/>
            </a:endParaRPr>
          </a:p>
          <a:p>
            <a:pPr algn="l" rtl="0"/>
            <a:endParaRPr lang="en-US" sz="1800" dirty="0"/>
          </a:p>
        </p:txBody>
      </p:sp>
      <p:sp>
        <p:nvSpPr>
          <p:cNvPr id="5" name="Title 2">
            <a:extLst/>
          </p:cNvPr>
          <p:cNvSpPr>
            <a:spLocks noGrp="1"/>
          </p:cNvSpPr>
          <p:nvPr>
            <p:ph type="title"/>
          </p:nvPr>
        </p:nvSpPr>
        <p:spPr>
          <a:xfrm>
            <a:off x="609600" y="274638"/>
            <a:ext cx="10972800" cy="767353"/>
          </a:xfrm>
        </p:spPr>
        <p:txBody>
          <a:bodyPr>
            <a:normAutofit/>
          </a:bodyPr>
          <a:lstStyle/>
          <a:p>
            <a:r>
              <a:rPr lang="en-US" sz="44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Iron Absorption, Transport and Metabolism</a:t>
            </a:r>
            <a:endParaRPr lang="en-US" dirty="0">
              <a:solidFill>
                <a:schemeClr val="accent1">
                  <a:lumMod val="75000"/>
                </a:schemeClr>
              </a:solidFill>
            </a:endParaRPr>
          </a:p>
        </p:txBody>
      </p:sp>
      <p:sp>
        <p:nvSpPr>
          <p:cNvPr id="6" name="Rectangle 5">
            <a:extLst/>
          </p:cNvPr>
          <p:cNvSpPr/>
          <p:nvPr/>
        </p:nvSpPr>
        <p:spPr>
          <a:xfrm>
            <a:off x="9144000" y="1041991"/>
            <a:ext cx="2849526"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b="1" dirty="0">
                <a:solidFill>
                  <a:srgbClr val="3333CC"/>
                </a:solidFill>
                <a:latin typeface="Calibri" pitchFamily="34" charset="0"/>
                <a:cs typeface="Calibri" pitchFamily="34" charset="0"/>
              </a:rPr>
              <a:t>In the cell cytoplasm, iron combines mainly with a protein, </a:t>
            </a:r>
            <a:r>
              <a:rPr lang="en-US" b="1" i="1" dirty="0">
                <a:solidFill>
                  <a:srgbClr val="3333CC"/>
                </a:solidFill>
                <a:latin typeface="Calibri" pitchFamily="34" charset="0"/>
                <a:cs typeface="Calibri" pitchFamily="34" charset="0"/>
              </a:rPr>
              <a:t>apoferritin, </a:t>
            </a:r>
            <a:r>
              <a:rPr lang="en-US" b="1" dirty="0">
                <a:solidFill>
                  <a:srgbClr val="3333CC"/>
                </a:solidFill>
                <a:latin typeface="Calibri" pitchFamily="34" charset="0"/>
                <a:cs typeface="Calibri" pitchFamily="34" charset="0"/>
              </a:rPr>
              <a:t>to form </a:t>
            </a:r>
            <a:r>
              <a:rPr lang="en-US" b="1" i="1" dirty="0">
                <a:solidFill>
                  <a:srgbClr val="3333CC"/>
                </a:solidFill>
                <a:latin typeface="Calibri" pitchFamily="34" charset="0"/>
                <a:cs typeface="Calibri" pitchFamily="34" charset="0"/>
              </a:rPr>
              <a:t>ferritin. </a:t>
            </a:r>
            <a:r>
              <a:rPr lang="en-US" b="1" dirty="0">
                <a:solidFill>
                  <a:srgbClr val="3333CC"/>
                </a:solidFill>
                <a:latin typeface="Calibri" pitchFamily="34" charset="0"/>
                <a:cs typeface="Calibri" pitchFamily="34" charset="0"/>
              </a:rPr>
              <a:t>This iron stored as ferritin is called </a:t>
            </a:r>
            <a:r>
              <a:rPr lang="en-US" b="1" i="1" dirty="0">
                <a:solidFill>
                  <a:srgbClr val="3333CC"/>
                </a:solidFill>
                <a:latin typeface="Calibri" pitchFamily="34" charset="0"/>
                <a:cs typeface="Calibri" pitchFamily="34" charset="0"/>
              </a:rPr>
              <a:t>storage iron.</a:t>
            </a:r>
          </a:p>
          <a:p>
            <a:pPr marL="285750" indent="-285750">
              <a:buFont typeface="Arial" panose="020B0604020202020204" pitchFamily="34" charset="0"/>
              <a:buChar char="•"/>
            </a:pPr>
            <a:endParaRPr lang="en-US" b="1" i="1" dirty="0">
              <a:solidFill>
                <a:srgbClr val="3333CC"/>
              </a:solidFill>
              <a:latin typeface="Calibri" pitchFamily="34" charset="0"/>
              <a:cs typeface="Calibri" pitchFamily="34" charset="0"/>
            </a:endParaRPr>
          </a:p>
          <a:p>
            <a:pPr marL="285750" indent="-285750">
              <a:buFont typeface="Arial" panose="020B0604020202020204" pitchFamily="34" charset="0"/>
              <a:buChar char="•"/>
            </a:pPr>
            <a:r>
              <a:rPr lang="en-US" b="1" dirty="0">
                <a:solidFill>
                  <a:srgbClr val="3333CC"/>
                </a:solidFill>
                <a:latin typeface="Calibri" pitchFamily="34" charset="0"/>
                <a:cs typeface="Calibri" pitchFamily="34" charset="0"/>
              </a:rPr>
              <a:t>Smaller quantities of the iron in the storage pool are in an extremely insoluble form called </a:t>
            </a:r>
            <a:r>
              <a:rPr lang="en-US" b="1" i="1" dirty="0">
                <a:solidFill>
                  <a:srgbClr val="3333CC"/>
                </a:solidFill>
                <a:latin typeface="Calibri" pitchFamily="34" charset="0"/>
                <a:cs typeface="Calibri" pitchFamily="34" charset="0"/>
              </a:rPr>
              <a:t>hemosiderin. </a:t>
            </a:r>
            <a:r>
              <a:rPr lang="en-US" b="1" dirty="0">
                <a:solidFill>
                  <a:srgbClr val="3333CC"/>
                </a:solidFill>
                <a:latin typeface="Calibri" pitchFamily="34" charset="0"/>
                <a:cs typeface="Calibri" pitchFamily="34" charset="0"/>
              </a:rPr>
              <a:t>This is especially true when the total quantity of iron in the body is more than the apoferritin storage pool can accommodate.</a:t>
            </a:r>
          </a:p>
        </p:txBody>
      </p:sp>
    </p:spTree>
    <p:extLst>
      <p:ext uri="{BB962C8B-B14F-4D97-AF65-F5344CB8AC3E}">
        <p14:creationId xmlns:p14="http://schemas.microsoft.com/office/powerpoint/2010/main" val="470482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34197111"/>
              </p:ext>
            </p:extLst>
          </p:nvPr>
        </p:nvGraphicFramePr>
        <p:xfrm>
          <a:off x="-312822" y="694657"/>
          <a:ext cx="1260909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88569" y="5753237"/>
            <a:ext cx="7162799" cy="707886"/>
          </a:xfrm>
          <a:prstGeom prst="rect">
            <a:avLst/>
          </a:prstGeom>
          <a:noFill/>
          <a:ln>
            <a:solidFill>
              <a:srgbClr val="7030A0"/>
            </a:solidFill>
          </a:ln>
        </p:spPr>
        <p:txBody>
          <a:bodyPr wrap="square" rtlCol="0">
            <a:spAutoFit/>
          </a:bodyPr>
          <a:lstStyle/>
          <a:p>
            <a:pPr marL="0" lvl="1"/>
            <a:r>
              <a:rPr lang="en-US" sz="2000" b="1" dirty="0">
                <a:solidFill>
                  <a:srgbClr val="7030A0"/>
                </a:solidFill>
              </a:rPr>
              <a:t>* Daily loss of iron is 0.6 mg in male &amp; 1.3mg/day in females.</a:t>
            </a:r>
          </a:p>
          <a:p>
            <a:pPr marL="0" lvl="1"/>
            <a:endParaRPr lang="en-US" sz="2000" b="1" dirty="0">
              <a:solidFill>
                <a:srgbClr val="7030A0"/>
              </a:solidFill>
            </a:endParaRPr>
          </a:p>
        </p:txBody>
      </p:sp>
    </p:spTree>
    <p:extLst>
      <p:ext uri="{BB962C8B-B14F-4D97-AF65-F5344CB8AC3E}">
        <p14:creationId xmlns:p14="http://schemas.microsoft.com/office/powerpoint/2010/main" val="1616724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p:cNvPr>
          <p:cNvSpPr>
            <a:spLocks noGrp="1"/>
          </p:cNvSpPr>
          <p:nvPr>
            <p:ph idx="1"/>
          </p:nvPr>
        </p:nvSpPr>
        <p:spPr>
          <a:xfrm>
            <a:off x="838200" y="1825625"/>
            <a:ext cx="10515600" cy="4351338"/>
          </a:xfrm>
        </p:spPr>
        <p:txBody>
          <a:bodyPr/>
          <a:lstStyle/>
          <a:p>
            <a:endParaRPr lang="en-US" dirty="0"/>
          </a:p>
        </p:txBody>
      </p:sp>
      <p:sp>
        <p:nvSpPr>
          <p:cNvPr id="5" name="Title 2">
            <a:extLst/>
          </p:cNvPr>
          <p:cNvSpPr>
            <a:spLocks noGrp="1"/>
          </p:cNvSpPr>
          <p:nvPr>
            <p:ph type="title"/>
          </p:nvPr>
        </p:nvSpPr>
        <p:spPr>
          <a:xfrm>
            <a:off x="609600" y="274638"/>
            <a:ext cx="10972800" cy="1143000"/>
          </a:xfrm>
        </p:spPr>
        <p:txBody>
          <a:bodyPr>
            <a:normAutofit fontScale="90000"/>
          </a:bodyPr>
          <a:lstStyle/>
          <a:p>
            <a:pPr algn="ctr"/>
            <a:r>
              <a:rPr lang="en-US" sz="44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t>Serum Iron and Total Iron Binding Capacity (TIBC)</a:t>
            </a:r>
            <a:br>
              <a:rPr lang="en-US" sz="4400" dirty="0">
                <a:solidFill>
                  <a:schemeClr val="accent1">
                    <a:lumMod val="75000"/>
                  </a:schemeClr>
                </a:solidFill>
                <a:effectLst>
                  <a:outerShdw blurRad="38100" dist="38100" dir="2700000" algn="tl">
                    <a:srgbClr val="C0C0C0"/>
                  </a:outerShdw>
                </a:effectLst>
                <a:latin typeface="Calibri" pitchFamily="34" charset="0"/>
                <a:cs typeface="Calibri" pitchFamily="34" charset="0"/>
              </a:rPr>
            </a:br>
            <a:endParaRPr lang="en-US" dirty="0">
              <a:solidFill>
                <a:schemeClr val="accent1">
                  <a:lumMod val="75000"/>
                </a:schemeClr>
              </a:solidFill>
            </a:endParaRPr>
          </a:p>
        </p:txBody>
      </p:sp>
      <p:pic>
        <p:nvPicPr>
          <p:cNvPr id="6" name="Picture 5">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768" y="1377912"/>
            <a:ext cx="3357563" cy="3986213"/>
          </a:xfrm>
          <a:prstGeom prst="rect">
            <a:avLst/>
          </a:prstGeom>
        </p:spPr>
      </p:pic>
      <p:pic>
        <p:nvPicPr>
          <p:cNvPr id="7" name="Picture 2" descr="Related image">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568" y="1676997"/>
            <a:ext cx="5129213" cy="28860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p:cNvPr>
          <p:cNvSpPr/>
          <p:nvPr/>
        </p:nvSpPr>
        <p:spPr>
          <a:xfrm>
            <a:off x="1138568" y="4724997"/>
            <a:ext cx="9677400" cy="1477328"/>
          </a:xfrm>
          <a:prstGeom prst="rect">
            <a:avLst/>
          </a:prstGeom>
        </p:spPr>
        <p:txBody>
          <a:bodyPr wrap="square">
            <a:spAutoFit/>
          </a:bodyPr>
          <a:lstStyle/>
          <a:p>
            <a:pPr marL="285750" indent="-285750">
              <a:buFont typeface="Wingdings" pitchFamily="2" charset="2"/>
              <a:buChar char="q"/>
            </a:pPr>
            <a:r>
              <a:rPr lang="en-US" b="1" dirty="0">
                <a:solidFill>
                  <a:srgbClr val="3333CC"/>
                </a:solidFill>
                <a:latin typeface="Calibri" pitchFamily="34" charset="0"/>
                <a:cs typeface="Calibri" pitchFamily="34" charset="0"/>
              </a:rPr>
              <a:t>Normally transferrin in the plasma is 30-40% saturated with iron, giving a plasma iron level of 100-130 µg/100ml)</a:t>
            </a:r>
          </a:p>
          <a:p>
            <a:pPr marL="285750" indent="-285750">
              <a:buFont typeface="Wingdings" pitchFamily="2" charset="2"/>
              <a:buChar char="q"/>
            </a:pPr>
            <a:endParaRPr lang="en-US" b="1" dirty="0">
              <a:solidFill>
                <a:srgbClr val="3333CC"/>
              </a:solidFill>
              <a:latin typeface="Calibri" pitchFamily="34" charset="0"/>
              <a:cs typeface="Calibri" pitchFamily="34" charset="0"/>
            </a:endParaRPr>
          </a:p>
          <a:p>
            <a:pPr marL="285750" indent="-285750">
              <a:buFont typeface="Wingdings" pitchFamily="2" charset="2"/>
              <a:buChar char="q"/>
            </a:pPr>
            <a:r>
              <a:rPr lang="en-US" b="1" dirty="0">
                <a:solidFill>
                  <a:srgbClr val="3333CC"/>
                </a:solidFill>
                <a:latin typeface="Calibri" pitchFamily="34" charset="0"/>
                <a:cs typeface="Calibri" pitchFamily="34" charset="0"/>
              </a:rPr>
              <a:t>When transferrin is 100% saturated with iron → plasma iron level reaches 300 µg/100ml. This is referred to as Total Iron Binding Capacity (TIBC)</a:t>
            </a:r>
            <a:endParaRPr lang="ar-SA" dirty="0">
              <a:solidFill>
                <a:srgbClr val="3333CC"/>
              </a:solidFill>
              <a:latin typeface="Calibri" pitchFamily="34" charset="0"/>
            </a:endParaRPr>
          </a:p>
        </p:txBody>
      </p:sp>
    </p:spTree>
    <p:extLst>
      <p:ext uri="{BB962C8B-B14F-4D97-AF65-F5344CB8AC3E}">
        <p14:creationId xmlns:p14="http://schemas.microsoft.com/office/powerpoint/2010/main" val="957143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9989"/>
            <a:ext cx="10972800" cy="1143000"/>
          </a:xfrm>
        </p:spPr>
        <p:txBody>
          <a:bodyPr>
            <a:normAutofit fontScale="90000"/>
          </a:bodyPr>
          <a:lstStyle/>
          <a:p>
            <a:pPr algn="ctr" rtl="0"/>
            <a:r>
              <a:rPr lang="en-US" sz="4400" dirty="0">
                <a:solidFill>
                  <a:schemeClr val="tx1"/>
                </a:solidFill>
                <a:effectLst>
                  <a:outerShdw blurRad="38100" dist="38100" dir="2700000" algn="tl">
                    <a:srgbClr val="C0C0C0"/>
                  </a:outerShdw>
                </a:effectLst>
                <a:latin typeface="Calibri" pitchFamily="34" charset="0"/>
                <a:cs typeface="Calibri" pitchFamily="34" charset="0"/>
              </a:rPr>
              <a:t>Fate of Components of </a:t>
            </a:r>
            <a:r>
              <a:rPr lang="en-US" sz="4400" dirty="0" err="1">
                <a:solidFill>
                  <a:schemeClr val="tx1"/>
                </a:solidFill>
                <a:effectLst>
                  <a:outerShdw blurRad="38100" dist="38100" dir="2700000" algn="tl">
                    <a:srgbClr val="C0C0C0"/>
                  </a:outerShdw>
                </a:effectLst>
                <a:latin typeface="Calibri" pitchFamily="34" charset="0"/>
                <a:cs typeface="Calibri" pitchFamily="34" charset="0"/>
              </a:rPr>
              <a:t>Heme</a:t>
            </a:r>
            <a:br>
              <a:rPr lang="en-US" sz="4400" dirty="0">
                <a:solidFill>
                  <a:schemeClr val="tx1"/>
                </a:solidFill>
                <a:effectLst>
                  <a:outerShdw blurRad="38100" dist="38100" dir="2700000" algn="tl">
                    <a:srgbClr val="C0C0C0"/>
                  </a:outerShdw>
                </a:effectLst>
                <a:latin typeface="Calibri" pitchFamily="34" charset="0"/>
                <a:cs typeface="Calibri" pitchFamily="34" charset="0"/>
              </a:rPr>
            </a:br>
            <a:endParaRPr lang="en-US" dirty="0">
              <a:solidFill>
                <a:schemeClr val="tx1"/>
              </a:solidFill>
            </a:endParaRPr>
          </a:p>
        </p:txBody>
      </p:sp>
      <p:sp>
        <p:nvSpPr>
          <p:cNvPr id="4" name="TextBox 3"/>
          <p:cNvSpPr txBox="1"/>
          <p:nvPr/>
        </p:nvSpPr>
        <p:spPr>
          <a:xfrm>
            <a:off x="214183" y="4609070"/>
            <a:ext cx="11228174" cy="1532727"/>
          </a:xfrm>
          <a:prstGeom prst="rect">
            <a:avLst/>
          </a:prstGeom>
          <a:noFill/>
        </p:spPr>
        <p:txBody>
          <a:bodyPr wrap="square" rtlCol="0">
            <a:spAutoFit/>
          </a:bodyPr>
          <a:lstStyle/>
          <a:p>
            <a:pPr>
              <a:lnSpc>
                <a:spcPct val="90000"/>
              </a:lnSpc>
              <a:spcBef>
                <a:spcPct val="20000"/>
              </a:spcBef>
            </a:pPr>
            <a:endParaRPr lang="en-US" sz="2400" dirty="0">
              <a:solidFill>
                <a:srgbClr val="1E00D6"/>
              </a:solidFill>
              <a:latin typeface="Calibri" pitchFamily="34" charset="0"/>
              <a:cs typeface="Calibri" pitchFamily="34" charset="0"/>
            </a:endParaRPr>
          </a:p>
          <a:p>
            <a:pPr lvl="2" algn="l" rtl="0">
              <a:lnSpc>
                <a:spcPct val="90000"/>
              </a:lnSpc>
              <a:spcBef>
                <a:spcPct val="20000"/>
              </a:spcBef>
            </a:pPr>
            <a:r>
              <a:rPr lang="en-US" sz="2400" dirty="0">
                <a:solidFill>
                  <a:srgbClr val="1E00D6"/>
                </a:solidFill>
                <a:latin typeface="Calibri" pitchFamily="34" charset="0"/>
                <a:cs typeface="Calibri" pitchFamily="34" charset="0"/>
              </a:rPr>
              <a:t>- if </a:t>
            </a:r>
            <a:r>
              <a:rPr lang="en-US" sz="2400" b="1" dirty="0">
                <a:solidFill>
                  <a:srgbClr val="1E00D6"/>
                </a:solidFill>
                <a:latin typeface="Calibri" pitchFamily="34" charset="0"/>
                <a:cs typeface="Calibri" pitchFamily="34" charset="0"/>
              </a:rPr>
              <a:t>urobilinogen</a:t>
            </a:r>
            <a:r>
              <a:rPr lang="en-US" sz="2400" dirty="0">
                <a:solidFill>
                  <a:srgbClr val="1E00D6"/>
                </a:solidFill>
                <a:latin typeface="Calibri" pitchFamily="34" charset="0"/>
                <a:cs typeface="Calibri" pitchFamily="34" charset="0"/>
              </a:rPr>
              <a:t> is reabsorbed from intestines into blood, it will be converted to a yellow pigment, </a:t>
            </a:r>
            <a:r>
              <a:rPr lang="en-US" sz="2400" b="1" dirty="0" err="1">
                <a:solidFill>
                  <a:srgbClr val="1E00D6"/>
                </a:solidFill>
                <a:latin typeface="Calibri" pitchFamily="34" charset="0"/>
                <a:cs typeface="Calibri" pitchFamily="34" charset="0"/>
              </a:rPr>
              <a:t>urobilin</a:t>
            </a:r>
            <a:r>
              <a:rPr lang="en-US" sz="2400" dirty="0">
                <a:solidFill>
                  <a:srgbClr val="1E00D6"/>
                </a:solidFill>
                <a:latin typeface="Calibri" pitchFamily="34" charset="0"/>
                <a:cs typeface="Calibri" pitchFamily="34" charset="0"/>
              </a:rPr>
              <a:t> and excreted in </a:t>
            </a:r>
            <a:r>
              <a:rPr lang="en-US" sz="2400" u="sng" dirty="0">
                <a:solidFill>
                  <a:srgbClr val="1E00D6"/>
                </a:solidFill>
                <a:latin typeface="Calibri" pitchFamily="34" charset="0"/>
                <a:cs typeface="Calibri" pitchFamily="34" charset="0"/>
              </a:rPr>
              <a:t>urine</a:t>
            </a:r>
            <a:r>
              <a:rPr lang="en-US" sz="2400" dirty="0">
                <a:solidFill>
                  <a:srgbClr val="1E00D6"/>
                </a:solidFill>
                <a:latin typeface="Calibri" pitchFamily="34" charset="0"/>
                <a:cs typeface="Calibri" pitchFamily="34" charset="0"/>
              </a:rPr>
              <a:t>.</a:t>
            </a:r>
          </a:p>
          <a:p>
            <a:pPr marL="342900" indent="-342900">
              <a:buFont typeface="Wingdings" charset="2"/>
              <a:buChar char="q"/>
            </a:pPr>
            <a:endParaRPr lang="en-US" sz="2400" dirty="0">
              <a:solidFill>
                <a:srgbClr val="1E00D6"/>
              </a:solidFill>
            </a:endParaRPr>
          </a:p>
        </p:txBody>
      </p:sp>
      <p:graphicFrame>
        <p:nvGraphicFramePr>
          <p:cNvPr id="2" name="Diagram 1"/>
          <p:cNvGraphicFramePr/>
          <p:nvPr>
            <p:extLst>
              <p:ext uri="{D42A27DB-BD31-4B8C-83A1-F6EECF244321}">
                <p14:modId xmlns:p14="http://schemas.microsoft.com/office/powerpoint/2010/main" val="2720911310"/>
              </p:ext>
            </p:extLst>
          </p:nvPr>
        </p:nvGraphicFramePr>
        <p:xfrm>
          <a:off x="1425012" y="1332585"/>
          <a:ext cx="9341975" cy="3276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0498392" y="423095"/>
            <a:ext cx="1693608" cy="369332"/>
          </a:xfrm>
          <a:prstGeom prst="rect">
            <a:avLst/>
          </a:prstGeom>
          <a:noFill/>
        </p:spPr>
        <p:txBody>
          <a:bodyPr wrap="square" rtlCol="0">
            <a:spAutoFit/>
          </a:bodyPr>
          <a:lstStyle/>
          <a:p>
            <a:r>
              <a:rPr lang="en-US" dirty="0">
                <a:solidFill>
                  <a:srgbClr val="0070C0"/>
                </a:solidFill>
              </a:rPr>
              <a:t>Male slide</a:t>
            </a:r>
          </a:p>
        </p:txBody>
      </p:sp>
      <p:sp>
        <p:nvSpPr>
          <p:cNvPr id="18" name="Curved Up Arrow 17"/>
          <p:cNvSpPr/>
          <p:nvPr/>
        </p:nvSpPr>
        <p:spPr>
          <a:xfrm>
            <a:off x="7698259" y="3660825"/>
            <a:ext cx="1161536" cy="388966"/>
          </a:xfrm>
          <a:prstGeom prst="curved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9" name="Rectangle 18"/>
          <p:cNvSpPr/>
          <p:nvPr/>
        </p:nvSpPr>
        <p:spPr>
          <a:xfrm>
            <a:off x="6085337" y="4073458"/>
            <a:ext cx="3830792" cy="341632"/>
          </a:xfrm>
          <a:prstGeom prst="rect">
            <a:avLst/>
          </a:prstGeom>
        </p:spPr>
        <p:txBody>
          <a:bodyPr wrap="none">
            <a:spAutoFit/>
          </a:bodyPr>
          <a:lstStyle/>
          <a:p>
            <a:pPr lvl="2">
              <a:lnSpc>
                <a:spcPct val="90000"/>
              </a:lnSpc>
              <a:spcBef>
                <a:spcPct val="20000"/>
              </a:spcBef>
            </a:pPr>
            <a:r>
              <a:rPr lang="en-US" dirty="0">
                <a:solidFill>
                  <a:srgbClr val="1E00D6"/>
                </a:solidFill>
                <a:effectLst>
                  <a:outerShdw blurRad="38100" dist="38100" dir="2700000" algn="tl">
                    <a:srgbClr val="000000">
                      <a:alpha val="43137"/>
                    </a:srgbClr>
                  </a:outerShdw>
                </a:effectLst>
                <a:latin typeface="Calibri" pitchFamily="34" charset="0"/>
                <a:cs typeface="Calibri" pitchFamily="34" charset="0"/>
              </a:rPr>
              <a:t>by bacteria of large intestine</a:t>
            </a:r>
          </a:p>
        </p:txBody>
      </p:sp>
    </p:spTree>
    <p:extLst>
      <p:ext uri="{BB962C8B-B14F-4D97-AF65-F5344CB8AC3E}">
        <p14:creationId xmlns:p14="http://schemas.microsoft.com/office/powerpoint/2010/main" val="43814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9675"/>
            <a:ext cx="12191999" cy="5788325"/>
          </a:xfrm>
        </p:spPr>
        <p:txBody>
          <a:bodyPr>
            <a:noAutofit/>
          </a:bodyPr>
          <a:lstStyle/>
          <a:p>
            <a:pPr algn="l" rtl="0">
              <a:buFont typeface="Wingdings" charset="2"/>
              <a:buChar char="Ø"/>
            </a:pPr>
            <a:r>
              <a:rPr lang="en-US" sz="2400" b="1" dirty="0">
                <a:latin typeface="Calibri" charset="0"/>
                <a:ea typeface="Calibri" charset="0"/>
                <a:cs typeface="Calibri" charset="0"/>
              </a:rPr>
              <a:t>RBC life span in circulation = </a:t>
            </a:r>
            <a:r>
              <a:rPr lang="en-US" sz="2400" b="1" u="sng" dirty="0">
                <a:solidFill>
                  <a:srgbClr val="FF0000"/>
                </a:solidFill>
                <a:latin typeface="Calibri" charset="0"/>
                <a:ea typeface="Calibri" charset="0"/>
                <a:cs typeface="Calibri" charset="0"/>
              </a:rPr>
              <a:t>120 days.</a:t>
            </a:r>
          </a:p>
          <a:p>
            <a:pPr algn="l" rtl="0">
              <a:buFont typeface="Wingdings" charset="2"/>
              <a:buChar char="Ø"/>
            </a:pPr>
            <a:r>
              <a:rPr lang="en-US" sz="2400" b="1" u="sng" dirty="0">
                <a:solidFill>
                  <a:srgbClr val="7030A0"/>
                </a:solidFill>
                <a:latin typeface="Calibri" charset="0"/>
                <a:ea typeface="Calibri" charset="0"/>
                <a:cs typeface="Calibri" charset="0"/>
              </a:rPr>
              <a:t>Metabolic active </a:t>
            </a:r>
            <a:r>
              <a:rPr lang="en-US" sz="2400" b="1" dirty="0">
                <a:solidFill>
                  <a:srgbClr val="7030A0"/>
                </a:solidFill>
                <a:latin typeface="Calibri" charset="0"/>
                <a:ea typeface="Calibri" charset="0"/>
                <a:cs typeface="Calibri" charset="0"/>
              </a:rPr>
              <a:t>cells.</a:t>
            </a:r>
          </a:p>
          <a:p>
            <a:pPr algn="l" rtl="0">
              <a:buFont typeface="Wingdings" charset="2"/>
              <a:buChar char="Ø"/>
            </a:pPr>
            <a:r>
              <a:rPr lang="en-US" sz="2400" b="1" dirty="0">
                <a:latin typeface="Calibri" charset="0"/>
                <a:ea typeface="Calibri" charset="0"/>
                <a:cs typeface="Calibri" charset="0"/>
              </a:rPr>
              <a:t>Old cell has a fragile cell membrane, cell will </a:t>
            </a:r>
            <a:r>
              <a:rPr lang="en-US" sz="2400" b="1" u="sng" dirty="0">
                <a:latin typeface="Calibri" charset="0"/>
                <a:ea typeface="Calibri" charset="0"/>
                <a:cs typeface="Calibri" charset="0"/>
              </a:rPr>
              <a:t>rupture</a:t>
            </a:r>
            <a:r>
              <a:rPr lang="en-US" sz="2400" b="1" dirty="0">
                <a:latin typeface="Calibri" charset="0"/>
                <a:ea typeface="Calibri" charset="0"/>
                <a:cs typeface="Calibri" charset="0"/>
              </a:rPr>
              <a:t> as it passes in narrow </a:t>
            </a:r>
            <a:r>
              <a:rPr lang="en-US" sz="2400" b="1" dirty="0">
                <a:solidFill>
                  <a:srgbClr val="FF0000"/>
                </a:solidFill>
                <a:latin typeface="Calibri" charset="0"/>
                <a:ea typeface="Calibri" charset="0"/>
                <a:cs typeface="Calibri" charset="0"/>
              </a:rPr>
              <a:t>capillaries          of the spleen</a:t>
            </a:r>
            <a:r>
              <a:rPr lang="en-US" sz="2400" b="1" dirty="0">
                <a:latin typeface="Calibri" charset="0"/>
                <a:ea typeface="Calibri" charset="0"/>
                <a:cs typeface="Calibri" charset="0"/>
              </a:rPr>
              <a:t>. </a:t>
            </a:r>
          </a:p>
          <a:p>
            <a:pPr algn="l" rtl="0">
              <a:buFont typeface="Wingdings" charset="2"/>
              <a:buChar char="Ø"/>
            </a:pPr>
            <a:r>
              <a:rPr lang="en-US" sz="2400" b="1" dirty="0">
                <a:latin typeface="Calibri" charset="0"/>
                <a:ea typeface="Calibri" charset="0"/>
                <a:cs typeface="Calibri" charset="0"/>
              </a:rPr>
              <a:t>Released Hemoglobin is taken up by </a:t>
            </a:r>
            <a:r>
              <a:rPr lang="en-US" sz="2400" b="1" u="sng" dirty="0">
                <a:solidFill>
                  <a:srgbClr val="FF0000"/>
                </a:solidFill>
                <a:latin typeface="Calibri" charset="0"/>
                <a:ea typeface="Calibri" charset="0"/>
                <a:cs typeface="Calibri" charset="0"/>
              </a:rPr>
              <a:t>macrophages</a:t>
            </a:r>
            <a:r>
              <a:rPr lang="en-US" sz="2400" b="1" dirty="0">
                <a:solidFill>
                  <a:srgbClr val="FF0000"/>
                </a:solidFill>
                <a:latin typeface="Calibri" charset="0"/>
                <a:ea typeface="Calibri" charset="0"/>
                <a:cs typeface="Calibri" charset="0"/>
              </a:rPr>
              <a:t> </a:t>
            </a:r>
            <a:r>
              <a:rPr lang="en-US" sz="2400" b="1" dirty="0">
                <a:latin typeface="Calibri" charset="0"/>
                <a:ea typeface="Calibri" charset="0"/>
                <a:cs typeface="Calibri" charset="0"/>
              </a:rPr>
              <a:t>in </a:t>
            </a:r>
            <a:r>
              <a:rPr lang="en-US" sz="2400" b="1" dirty="0">
                <a:solidFill>
                  <a:srgbClr val="FF0000"/>
                </a:solidFill>
                <a:latin typeface="Calibri" charset="0"/>
                <a:ea typeface="Calibri" charset="0"/>
                <a:cs typeface="Calibri" charset="0"/>
              </a:rPr>
              <a:t>liver</a:t>
            </a:r>
            <a:r>
              <a:rPr lang="en-US" sz="2400" b="1" dirty="0">
                <a:latin typeface="Calibri" charset="0"/>
                <a:ea typeface="Calibri" charset="0"/>
                <a:cs typeface="Calibri" charset="0"/>
              </a:rPr>
              <a:t>, </a:t>
            </a:r>
            <a:r>
              <a:rPr lang="en-US" sz="2400" b="1" dirty="0">
                <a:solidFill>
                  <a:srgbClr val="FF0000"/>
                </a:solidFill>
                <a:latin typeface="Calibri" charset="0"/>
                <a:ea typeface="Calibri" charset="0"/>
                <a:cs typeface="Calibri" charset="0"/>
              </a:rPr>
              <a:t>spleen</a:t>
            </a:r>
            <a:r>
              <a:rPr lang="en-US" sz="2400" b="1" dirty="0">
                <a:latin typeface="Calibri" charset="0"/>
                <a:ea typeface="Calibri" charset="0"/>
                <a:cs typeface="Calibri" charset="0"/>
              </a:rPr>
              <a:t> &amp; </a:t>
            </a:r>
            <a:r>
              <a:rPr lang="en-US" sz="2400" b="1" dirty="0">
                <a:solidFill>
                  <a:srgbClr val="FF0000"/>
                </a:solidFill>
                <a:latin typeface="Calibri" charset="0"/>
                <a:ea typeface="Calibri" charset="0"/>
                <a:cs typeface="Calibri" charset="0"/>
              </a:rPr>
              <a:t>bone marrow</a:t>
            </a:r>
            <a:r>
              <a:rPr lang="en-US" sz="2400" b="1" dirty="0">
                <a:latin typeface="Calibri" charset="0"/>
                <a:ea typeface="Calibri" charset="0"/>
                <a:cs typeface="Calibri" charset="0"/>
              </a:rPr>
              <a:t>:</a:t>
            </a:r>
          </a:p>
          <a:p>
            <a:pPr lvl="1" algn="l" rtl="0">
              <a:buFont typeface="Wingdings" charset="2"/>
              <a:buChar char="Ø"/>
            </a:pPr>
            <a:r>
              <a:rPr lang="en-US" sz="2000" b="1" dirty="0">
                <a:latin typeface="Calibri" charset="0"/>
                <a:ea typeface="Calibri" charset="0"/>
                <a:cs typeface="Calibri" charset="0"/>
              </a:rPr>
              <a:t>Hemoglobin is broken into its component:</a:t>
            </a:r>
          </a:p>
          <a:p>
            <a:pPr lvl="1" algn="l" rtl="0">
              <a:buFont typeface="Wingdings" charset="2"/>
              <a:buChar char="Ø"/>
            </a:pPr>
            <a:r>
              <a:rPr lang="en-US" sz="2000" b="1" u="sng" dirty="0">
                <a:solidFill>
                  <a:srgbClr val="FF0000"/>
                </a:solidFill>
                <a:latin typeface="Calibri" charset="0"/>
                <a:ea typeface="Calibri" charset="0"/>
                <a:cs typeface="Calibri" charset="0"/>
              </a:rPr>
              <a:t>Globin</a:t>
            </a:r>
            <a:r>
              <a:rPr lang="en-US" sz="2000" b="1" u="sng" dirty="0">
                <a:latin typeface="Calibri" charset="0"/>
                <a:ea typeface="Calibri" charset="0"/>
                <a:cs typeface="Calibri" charset="0"/>
              </a:rPr>
              <a:t>:</a:t>
            </a:r>
          </a:p>
          <a:p>
            <a:pPr lvl="2" algn="l" rtl="0">
              <a:buFont typeface="Wingdings" charset="2"/>
              <a:buChar char="Ø"/>
            </a:pPr>
            <a:r>
              <a:rPr lang="en-US" sz="1800" dirty="0">
                <a:latin typeface="Calibri" charset="0"/>
                <a:ea typeface="Calibri" charset="0"/>
                <a:cs typeface="Calibri" charset="0"/>
              </a:rPr>
              <a:t>Polypeptide          amino acids (protein pool = storage)</a:t>
            </a:r>
          </a:p>
          <a:p>
            <a:pPr lvl="1" algn="l" rtl="0">
              <a:buFont typeface="Wingdings" charset="2"/>
              <a:buChar char="Ø"/>
            </a:pPr>
            <a:r>
              <a:rPr lang="en-US" sz="2000" b="1" u="sng" dirty="0" err="1">
                <a:solidFill>
                  <a:srgbClr val="FF0000"/>
                </a:solidFill>
                <a:latin typeface="Calibri" charset="0"/>
                <a:ea typeface="Calibri" charset="0"/>
                <a:cs typeface="Calibri" charset="0"/>
              </a:rPr>
              <a:t>Heme</a:t>
            </a:r>
            <a:r>
              <a:rPr lang="en-US" sz="2000" b="1" u="sng" dirty="0">
                <a:latin typeface="Calibri" charset="0"/>
                <a:ea typeface="Calibri" charset="0"/>
                <a:cs typeface="Calibri" charset="0"/>
              </a:rPr>
              <a:t>:</a:t>
            </a:r>
          </a:p>
          <a:p>
            <a:pPr lvl="2" algn="l" rtl="0">
              <a:buFont typeface="Wingdings" charset="2"/>
              <a:buChar char="Ø"/>
            </a:pPr>
            <a:r>
              <a:rPr lang="en-US" sz="1800" dirty="0">
                <a:latin typeface="Calibri" charset="0"/>
                <a:ea typeface="Calibri" charset="0"/>
                <a:cs typeface="Calibri" charset="0"/>
              </a:rPr>
              <a:t>Iron (get away from the </a:t>
            </a:r>
            <a:r>
              <a:rPr lang="en-US" sz="1800" dirty="0" err="1">
                <a:latin typeface="Calibri" charset="0"/>
                <a:ea typeface="Calibri" charset="0"/>
                <a:cs typeface="Calibri" charset="0"/>
              </a:rPr>
              <a:t>heme</a:t>
            </a:r>
            <a:r>
              <a:rPr lang="en-US" sz="1800" dirty="0">
                <a:latin typeface="Calibri" charset="0"/>
                <a:ea typeface="Calibri" charset="0"/>
                <a:cs typeface="Calibri" charset="0"/>
              </a:rPr>
              <a:t>)          ferritin (iron without </a:t>
            </a:r>
            <a:r>
              <a:rPr lang="en-US" sz="1800" dirty="0" err="1">
                <a:latin typeface="Calibri" charset="0"/>
                <a:ea typeface="Calibri" charset="0"/>
                <a:cs typeface="Calibri" charset="0"/>
              </a:rPr>
              <a:t>heme</a:t>
            </a:r>
            <a:r>
              <a:rPr lang="en-US" sz="1800" dirty="0">
                <a:latin typeface="Calibri" charset="0"/>
                <a:ea typeface="Calibri" charset="0"/>
                <a:cs typeface="Calibri" charset="0"/>
              </a:rPr>
              <a:t>)</a:t>
            </a:r>
          </a:p>
          <a:p>
            <a:pPr marL="630936" lvl="2" indent="0" algn="l" rtl="0">
              <a:buNone/>
            </a:pPr>
            <a:endParaRPr lang="en-US" sz="1800" dirty="0">
              <a:latin typeface="Calibri" charset="0"/>
              <a:ea typeface="Calibri" charset="0"/>
              <a:cs typeface="Calibri" charset="0"/>
            </a:endParaRPr>
          </a:p>
          <a:p>
            <a:pPr lvl="2" algn="l" rtl="0">
              <a:buFont typeface="Wingdings" charset="2"/>
              <a:buChar char="Ø"/>
            </a:pPr>
            <a:r>
              <a:rPr lang="en-US" sz="1800" dirty="0" err="1">
                <a:latin typeface="Calibri" charset="0"/>
                <a:ea typeface="Calibri" charset="0"/>
                <a:cs typeface="Calibri" charset="0"/>
              </a:rPr>
              <a:t>Porphyrin</a:t>
            </a:r>
            <a:r>
              <a:rPr lang="en-US" sz="1800" dirty="0">
                <a:latin typeface="Calibri" charset="0"/>
                <a:ea typeface="Calibri" charset="0"/>
                <a:cs typeface="Calibri" charset="0"/>
              </a:rPr>
              <a:t>           </a:t>
            </a:r>
            <a:r>
              <a:rPr lang="en-US" sz="1800" dirty="0" err="1">
                <a:latin typeface="Calibri" charset="0"/>
                <a:ea typeface="Calibri" charset="0"/>
                <a:cs typeface="Calibri" charset="0"/>
              </a:rPr>
              <a:t>biliverdin</a:t>
            </a:r>
            <a:r>
              <a:rPr lang="en-US" sz="1800" dirty="0">
                <a:latin typeface="Calibri" pitchFamily="34" charset="0"/>
                <a:cs typeface="Calibri" pitchFamily="34" charset="0"/>
              </a:rPr>
              <a:t> (</a:t>
            </a:r>
            <a:r>
              <a:rPr lang="en-US" sz="1800" dirty="0">
                <a:latin typeface="Calibri" charset="0"/>
                <a:ea typeface="Calibri" charset="0"/>
                <a:cs typeface="Calibri" charset="0"/>
              </a:rPr>
              <a:t>bilirubin)            secreted by the liver into bile. (excess destruction of RBC causes Jaundice)</a:t>
            </a:r>
          </a:p>
          <a:p>
            <a:pPr algn="l" rtl="0">
              <a:buFont typeface="Wingdings" charset="2"/>
              <a:buChar char="Ø"/>
            </a:pPr>
            <a:endParaRPr lang="en-US" sz="2400" b="1" dirty="0">
              <a:solidFill>
                <a:srgbClr val="7030A0"/>
              </a:solidFill>
              <a:latin typeface="Calibri" charset="0"/>
              <a:ea typeface="Calibri" charset="0"/>
              <a:cs typeface="Calibri" charset="0"/>
            </a:endParaRPr>
          </a:p>
        </p:txBody>
      </p:sp>
      <p:sp>
        <p:nvSpPr>
          <p:cNvPr id="2" name="Title 1"/>
          <p:cNvSpPr>
            <a:spLocks noGrp="1"/>
          </p:cNvSpPr>
          <p:nvPr>
            <p:ph type="title"/>
          </p:nvPr>
        </p:nvSpPr>
        <p:spPr>
          <a:xfrm>
            <a:off x="838200" y="0"/>
            <a:ext cx="10515600" cy="1069675"/>
          </a:xfrm>
        </p:spPr>
        <p:txBody>
          <a:bodyPr>
            <a:normAutofit/>
          </a:bodyPr>
          <a:lstStyle/>
          <a:p>
            <a:pPr algn="ctr"/>
            <a:r>
              <a:rPr lang="en-US" sz="4000" b="1" dirty="0">
                <a:solidFill>
                  <a:schemeClr val="tx1"/>
                </a:solidFill>
                <a:latin typeface="Calibri" charset="0"/>
                <a:ea typeface="Calibri" charset="0"/>
                <a:cs typeface="Calibri" charset="0"/>
              </a:rPr>
              <a:t>Destruction of RBC</a:t>
            </a:r>
          </a:p>
        </p:txBody>
      </p:sp>
      <p:sp>
        <p:nvSpPr>
          <p:cNvPr id="7" name="Right Arrow 6"/>
          <p:cNvSpPr/>
          <p:nvPr/>
        </p:nvSpPr>
        <p:spPr>
          <a:xfrm>
            <a:off x="3874444" y="4566489"/>
            <a:ext cx="365760"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ight Arrow 5"/>
          <p:cNvSpPr/>
          <p:nvPr/>
        </p:nvSpPr>
        <p:spPr>
          <a:xfrm>
            <a:off x="4421629" y="5198740"/>
            <a:ext cx="365760"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ight Arrow 7"/>
          <p:cNvSpPr/>
          <p:nvPr/>
        </p:nvSpPr>
        <p:spPr>
          <a:xfrm>
            <a:off x="1959054" y="5197996"/>
            <a:ext cx="365760"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p:cNvSpPr/>
          <p:nvPr/>
        </p:nvSpPr>
        <p:spPr>
          <a:xfrm>
            <a:off x="2141934" y="3872397"/>
            <a:ext cx="365760"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9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9FF33E-3041-48E8-ACE7-3AA654A29AC2}"/>
              </a:ext>
            </a:extLst>
          </p:cNvPr>
          <p:cNvSpPr>
            <a:spLocks noGrp="1"/>
          </p:cNvSpPr>
          <p:nvPr>
            <p:ph idx="1"/>
          </p:nvPr>
        </p:nvSpPr>
        <p:spPr>
          <a:xfrm>
            <a:off x="609600" y="1481329"/>
            <a:ext cx="10972800" cy="4525963"/>
          </a:xfrm>
        </p:spPr>
        <p:txBody>
          <a:bodyPr>
            <a:normAutofit/>
          </a:bodyPr>
          <a:lstStyle/>
          <a:p>
            <a:pPr marL="109728" indent="0" algn="l">
              <a:lnSpc>
                <a:spcPct val="90000"/>
              </a:lnSpc>
              <a:spcBef>
                <a:spcPct val="20000"/>
              </a:spcBef>
              <a:buNone/>
            </a:pPr>
            <a:r>
              <a:rPr lang="en-US" sz="1800" dirty="0">
                <a:solidFill>
                  <a:srgbClr val="0070C0"/>
                </a:solidFill>
                <a:latin typeface="Calibri" pitchFamily="34" charset="0"/>
                <a:cs typeface="Calibri" pitchFamily="34" charset="0"/>
              </a:rPr>
              <a:t> - </a:t>
            </a:r>
            <a:r>
              <a:rPr lang="en-US" altLang="en-US" sz="1800" b="1" dirty="0">
                <a:solidFill>
                  <a:srgbClr val="0070C0"/>
                </a:solidFill>
                <a:latin typeface="Calibri" pitchFamily="34" charset="0"/>
                <a:cs typeface="Calibri" pitchFamily="34" charset="0"/>
              </a:rPr>
              <a:t>List the functions of the blood</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 Describe the physical characteristics of blood</a:t>
            </a:r>
            <a:endParaRPr lang="en-US" altLang="en-US" sz="1800" b="1" dirty="0">
              <a:solidFill>
                <a:srgbClr val="0070C0"/>
              </a:solidFill>
              <a:latin typeface="Calibri" pitchFamily="34" charset="0"/>
              <a:cs typeface="Calibri" pitchFamily="34" charset="0"/>
            </a:endParaRPr>
          </a:p>
          <a:p>
            <a:pPr marL="109728" indent="0" algn="l">
              <a:lnSpc>
                <a:spcPct val="90000"/>
              </a:lnSpc>
              <a:spcBef>
                <a:spcPct val="20000"/>
              </a:spcBef>
              <a:buNone/>
            </a:pPr>
            <a:r>
              <a:rPr lang="en-US" altLang="en-US" sz="1800" b="1" dirty="0">
                <a:solidFill>
                  <a:srgbClr val="0070C0"/>
                </a:solidFill>
                <a:latin typeface="Calibri" pitchFamily="34" charset="0"/>
                <a:cs typeface="Calibri" pitchFamily="34" charset="0"/>
              </a:rPr>
              <a:t> - Discuss the composition of the blood</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 Differentiate between the terms formed elements, Packed Cell Volume, plasma and serum</a:t>
            </a:r>
            <a:endParaRPr lang="en-US" altLang="en-US" sz="1800" b="1" dirty="0">
              <a:solidFill>
                <a:srgbClr val="0070C0"/>
              </a:solidFill>
              <a:latin typeface="Calibri" pitchFamily="34" charset="0"/>
              <a:cs typeface="Calibri" pitchFamily="34" charset="0"/>
            </a:endParaRPr>
          </a:p>
          <a:p>
            <a:pPr marL="109728" indent="0" algn="l">
              <a:lnSpc>
                <a:spcPct val="90000"/>
              </a:lnSpc>
              <a:spcBef>
                <a:spcPct val="20000"/>
              </a:spcBef>
              <a:buNone/>
            </a:pPr>
            <a:r>
              <a:rPr lang="en-US" altLang="en-US" sz="1800" b="1" dirty="0">
                <a:solidFill>
                  <a:srgbClr val="0070C0"/>
                </a:solidFill>
                <a:latin typeface="Calibri" pitchFamily="34" charset="0"/>
                <a:cs typeface="Calibri" pitchFamily="34" charset="0"/>
              </a:rPr>
              <a:t> - Outline the functions of the plasma proteins</a:t>
            </a:r>
          </a:p>
          <a:p>
            <a:pPr marL="109728" indent="0" algn="l">
              <a:lnSpc>
                <a:spcPct val="90000"/>
              </a:lnSpc>
              <a:spcBef>
                <a:spcPct val="20000"/>
              </a:spcBef>
              <a:buNone/>
            </a:pPr>
            <a:r>
              <a:rPr lang="en-US" altLang="en-US" sz="1800" b="1" dirty="0">
                <a:solidFill>
                  <a:srgbClr val="0070C0"/>
                </a:solidFill>
                <a:latin typeface="Calibri" pitchFamily="34" charset="0"/>
                <a:cs typeface="Calibri" pitchFamily="34" charset="0"/>
              </a:rPr>
              <a:t> - </a:t>
            </a:r>
            <a:r>
              <a:rPr lang="en-US" sz="1800" b="1" dirty="0">
                <a:solidFill>
                  <a:srgbClr val="0070C0"/>
                </a:solidFill>
                <a:latin typeface="Calibri" pitchFamily="34" charset="0"/>
                <a:cs typeface="Calibri" pitchFamily="34" charset="0"/>
              </a:rPr>
              <a:t>Describe the shape of mature red blood cells and explain the advantages of this shape</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 Explain what maintains the shape of the normal red blood cell and outline the pathogenesis of                       </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hereditary spherocytosis </a:t>
            </a:r>
          </a:p>
          <a:p>
            <a:pPr marL="109728" indent="0" algn="l">
              <a:lnSpc>
                <a:spcPct val="90000"/>
              </a:lnSpc>
              <a:spcBef>
                <a:spcPct val="20000"/>
              </a:spcBef>
              <a:buNone/>
            </a:pPr>
            <a:r>
              <a:rPr lang="en-US" altLang="en-US" sz="1800" b="1" dirty="0">
                <a:solidFill>
                  <a:srgbClr val="0070C0"/>
                </a:solidFill>
                <a:latin typeface="Calibri" pitchFamily="34" charset="0"/>
                <a:cs typeface="Calibri" pitchFamily="34" charset="0"/>
              </a:rPr>
              <a:t> - Summarize the functions of red blood cells </a:t>
            </a:r>
          </a:p>
          <a:p>
            <a:pPr marL="109728" indent="0" algn="l">
              <a:lnSpc>
                <a:spcPct val="90000"/>
              </a:lnSpc>
              <a:spcBef>
                <a:spcPct val="20000"/>
              </a:spcBef>
              <a:buNone/>
            </a:pPr>
            <a:r>
              <a:rPr lang="en-US" altLang="en-US" sz="1800" b="1" dirty="0">
                <a:solidFill>
                  <a:srgbClr val="0070C0"/>
                </a:solidFill>
                <a:latin typeface="Calibri" pitchFamily="34" charset="0"/>
                <a:cs typeface="Calibri" pitchFamily="34" charset="0"/>
              </a:rPr>
              <a:t> - Describe the different hematological indices and indicate their physiological significance </a:t>
            </a:r>
          </a:p>
          <a:p>
            <a:pPr marL="109728" indent="0" algn="l" rtl="0">
              <a:buNone/>
            </a:pPr>
            <a:endParaRPr lang="en-US" sz="1800" dirty="0">
              <a:solidFill>
                <a:srgbClr val="0070C0"/>
              </a:solidFill>
            </a:endParaRPr>
          </a:p>
        </p:txBody>
      </p:sp>
      <p:sp>
        <p:nvSpPr>
          <p:cNvPr id="4" name="Title 1">
            <a:extLst>
              <a:ext uri="{FF2B5EF4-FFF2-40B4-BE49-F238E27FC236}">
                <a16:creationId xmlns:a16="http://schemas.microsoft.com/office/drawing/2014/main" id="{6B11CE82-52D3-4CD6-BEAA-65BB6C162825}"/>
              </a:ext>
            </a:extLst>
          </p:cNvPr>
          <p:cNvSpPr>
            <a:spLocks noGrp="1"/>
          </p:cNvSpPr>
          <p:nvPr>
            <p:ph type="title"/>
          </p:nvPr>
        </p:nvSpPr>
        <p:spPr>
          <a:xfrm>
            <a:off x="-2793476" y="211105"/>
            <a:ext cx="10972800" cy="1143000"/>
          </a:xfrm>
        </p:spPr>
        <p:txBody>
          <a:bodyPr>
            <a:normAutofit/>
          </a:bodyPr>
          <a:lstStyle/>
          <a:p>
            <a:pPr algn="ctr"/>
            <a:r>
              <a:rPr lang="en-US" sz="4000" dirty="0" err="1">
                <a:solidFill>
                  <a:schemeClr val="tx1"/>
                </a:solidFill>
                <a:latin typeface="Calibri" charset="0"/>
                <a:ea typeface="Calibri" charset="0"/>
                <a:cs typeface="Calibri" charset="0"/>
              </a:rPr>
              <a:t>Objectives”male</a:t>
            </a:r>
            <a:r>
              <a:rPr lang="en-US" sz="4000" dirty="0">
                <a:solidFill>
                  <a:schemeClr val="tx1"/>
                </a:solidFill>
                <a:latin typeface="Calibri" charset="0"/>
                <a:ea typeface="Calibri" charset="0"/>
                <a:cs typeface="Calibri" charset="0"/>
              </a:rPr>
              <a:t>”:</a:t>
            </a:r>
          </a:p>
        </p:txBody>
      </p:sp>
      <p:sp>
        <p:nvSpPr>
          <p:cNvPr id="5" name="Title 2"/>
          <p:cNvSpPr txBox="1">
            <a:spLocks/>
          </p:cNvSpPr>
          <p:nvPr/>
        </p:nvSpPr>
        <p:spPr>
          <a:xfrm>
            <a:off x="4750880" y="560001"/>
            <a:ext cx="4059963" cy="445207"/>
          </a:xfrm>
          <a:prstGeom prst="rect">
            <a:avLst/>
          </a:prstGeo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p:spPr>
        <p:style>
          <a:lnRef idx="2">
            <a:schemeClr val="accent1"/>
          </a:lnRef>
          <a:fillRef idx="1">
            <a:schemeClr val="lt1"/>
          </a:fillRef>
          <a:effectRef idx="0">
            <a:schemeClr val="accent1"/>
          </a:effectRef>
          <a:fontRef idx="minor">
            <a:schemeClr val="dk1"/>
          </a:fontRef>
        </p:style>
        <p:txBody>
          <a:bodyPr vert="horz" rtlCol="0" anchor="ctr">
            <a:normAutofit fontScale="3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a:br>
              <a:rPr lang="en-US" sz="4000" dirty="0"/>
            </a:br>
            <a:r>
              <a:rPr lang="en-GB" altLang="en-GB" sz="4400" dirty="0">
                <a:solidFill>
                  <a:srgbClr val="0070C0"/>
                </a:solidFill>
                <a:effectLst>
                  <a:outerShdw blurRad="38100" dist="38100" dir="2700000" algn="tl">
                    <a:srgbClr val="C0C0C0"/>
                  </a:outerShdw>
                </a:effectLst>
                <a:latin typeface="Calibri" pitchFamily="34" charset="0"/>
                <a:cs typeface="Calibri" pitchFamily="34" charset="0"/>
              </a:rPr>
              <a:t>Composition and Functions of the Blood</a:t>
            </a:r>
            <a:endParaRPr lang="en-US" dirty="0"/>
          </a:p>
        </p:txBody>
      </p:sp>
    </p:spTree>
    <p:extLst>
      <p:ext uri="{BB962C8B-B14F-4D97-AF65-F5344CB8AC3E}">
        <p14:creationId xmlns:p14="http://schemas.microsoft.com/office/powerpoint/2010/main" val="540467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1493" y="-8308"/>
            <a:ext cx="8229600" cy="1143000"/>
          </a:xfrm>
        </p:spPr>
        <p:txBody>
          <a:bodyPr>
            <a:normAutofit/>
          </a:bodyPr>
          <a:lstStyle/>
          <a:p>
            <a:pPr algn="ctr" rtl="0"/>
            <a:r>
              <a:rPr lang="en-US" sz="6000" dirty="0">
                <a:solidFill>
                  <a:schemeClr val="tx1"/>
                </a:solidFill>
                <a:latin typeface="Calibri" charset="0"/>
                <a:ea typeface="Calibri" charset="0"/>
                <a:cs typeface="Calibri" charset="0"/>
              </a:rPr>
              <a:t>RBC life cycle </a:t>
            </a:r>
          </a:p>
        </p:txBody>
      </p:sp>
      <p:sp>
        <p:nvSpPr>
          <p:cNvPr id="4" name="TextBox 3"/>
          <p:cNvSpPr txBox="1"/>
          <p:nvPr/>
        </p:nvSpPr>
        <p:spPr>
          <a:xfrm>
            <a:off x="2128656" y="1058051"/>
            <a:ext cx="7344816" cy="1446550"/>
          </a:xfrm>
          <a:prstGeom prst="rect">
            <a:avLst/>
          </a:prstGeom>
          <a:noFill/>
        </p:spPr>
        <p:txBody>
          <a:bodyPr wrap="square" rtlCol="0">
            <a:spAutoFit/>
          </a:bodyPr>
          <a:lstStyle/>
          <a:p>
            <a:pPr marL="342900" indent="-342900">
              <a:spcBef>
                <a:spcPct val="20000"/>
              </a:spcBef>
              <a:buFont typeface="Wingdings" charset="2"/>
              <a:buChar char="q"/>
            </a:pPr>
            <a:r>
              <a:rPr lang="en-US" sz="2000" dirty="0">
                <a:solidFill>
                  <a:srgbClr val="1E00D6"/>
                </a:solidFill>
                <a:latin typeface="Calibri" pitchFamily="34" charset="0"/>
                <a:cs typeface="Calibri" pitchFamily="34" charset="0"/>
              </a:rPr>
              <a:t>Cells wear out from bending to fit through capillaries</a:t>
            </a:r>
          </a:p>
          <a:p>
            <a:pPr marL="342900" indent="-342900">
              <a:spcBef>
                <a:spcPct val="20000"/>
              </a:spcBef>
              <a:buFont typeface="Wingdings" charset="2"/>
              <a:buChar char="q"/>
            </a:pPr>
            <a:r>
              <a:rPr lang="en-US" sz="2000" dirty="0">
                <a:solidFill>
                  <a:srgbClr val="1E00D6"/>
                </a:solidFill>
                <a:latin typeface="Calibri" pitchFamily="34" charset="0"/>
                <a:cs typeface="Calibri" pitchFamily="34" charset="0"/>
              </a:rPr>
              <a:t>Repair is not possible due to lack of organelles</a:t>
            </a:r>
          </a:p>
          <a:p>
            <a:pPr marL="342900" indent="-342900">
              <a:spcBef>
                <a:spcPct val="20000"/>
              </a:spcBef>
              <a:buFont typeface="Wingdings" charset="2"/>
              <a:buChar char="q"/>
            </a:pPr>
            <a:r>
              <a:rPr lang="en-US" sz="2000" dirty="0">
                <a:solidFill>
                  <a:srgbClr val="1E00D6"/>
                </a:solidFill>
                <a:latin typeface="Calibri" pitchFamily="34" charset="0"/>
                <a:cs typeface="Calibri" pitchFamily="34" charset="0"/>
              </a:rPr>
              <a:t>Breakdown products are recycled</a:t>
            </a:r>
          </a:p>
          <a:p>
            <a:pPr marL="285750" indent="-285750">
              <a:buFont typeface="Wingdings" charset="2"/>
              <a:buChar char="q"/>
            </a:pPr>
            <a:endParaRPr lang="en-US" sz="2000" dirty="0"/>
          </a:p>
        </p:txBody>
      </p:sp>
      <p:pic>
        <p:nvPicPr>
          <p:cNvPr id="6" name="Picture 6" descr="177525"/>
          <p:cNvPicPr>
            <a:picLocks noChangeAspect="1" noChangeArrowheads="1"/>
          </p:cNvPicPr>
          <p:nvPr/>
        </p:nvPicPr>
        <p:blipFill>
          <a:blip r:embed="rId2">
            <a:extLst>
              <a:ext uri="{28A0092B-C50C-407E-A947-70E740481C1C}">
                <a14:useLocalDpi xmlns:a14="http://schemas.microsoft.com/office/drawing/2010/main" val="0"/>
              </a:ext>
            </a:extLst>
          </a:blip>
          <a:srcRect l="2000" t="4599" r="2000" b="7730"/>
          <a:stretch>
            <a:fillRect/>
          </a:stretch>
        </p:blipFill>
        <p:spPr bwMode="auto">
          <a:xfrm>
            <a:off x="2026523" y="2321887"/>
            <a:ext cx="7277233" cy="37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528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dy fluid compart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1" y="3158067"/>
            <a:ext cx="4051300" cy="3041650"/>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ChangeArrowheads="1"/>
          </p:cNvSpPr>
          <p:nvPr/>
        </p:nvSpPr>
        <p:spPr bwMode="auto">
          <a:xfrm>
            <a:off x="1794935" y="1363133"/>
            <a:ext cx="335139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FontTx/>
              <a:buBlip>
                <a:blip r:embed="rId4"/>
              </a:buBlip>
            </a:pPr>
            <a:r>
              <a:rPr lang="en-US" sz="2489" b="1" dirty="0">
                <a:latin typeface="Calibri" pitchFamily="34" charset="0"/>
                <a:cs typeface="Calibri" pitchFamily="34" charset="0"/>
              </a:rPr>
              <a:t> Heart</a:t>
            </a:r>
          </a:p>
          <a:p>
            <a:pPr>
              <a:spcBef>
                <a:spcPct val="20000"/>
              </a:spcBef>
              <a:buFontTx/>
              <a:buBlip>
                <a:blip r:embed="rId4"/>
              </a:buBlip>
            </a:pPr>
            <a:r>
              <a:rPr lang="en-US" sz="2489" b="1" dirty="0">
                <a:latin typeface="Calibri" pitchFamily="34" charset="0"/>
                <a:cs typeface="Calibri" pitchFamily="34" charset="0"/>
              </a:rPr>
              <a:t> Blood vessels</a:t>
            </a:r>
          </a:p>
          <a:p>
            <a:pPr>
              <a:spcBef>
                <a:spcPct val="20000"/>
              </a:spcBef>
              <a:buBlip>
                <a:blip r:embed="rId4"/>
              </a:buBlip>
            </a:pPr>
            <a:r>
              <a:rPr lang="en-US" sz="2489" b="1" dirty="0">
                <a:latin typeface="Calibri" pitchFamily="34" charset="0"/>
                <a:cs typeface="Calibri" pitchFamily="34" charset="0"/>
              </a:rPr>
              <a:t> Blood</a:t>
            </a:r>
          </a:p>
          <a:p>
            <a:pPr>
              <a:spcBef>
                <a:spcPct val="20000"/>
              </a:spcBef>
            </a:pPr>
            <a:endParaRPr lang="en-US" sz="2489" b="1" dirty="0">
              <a:latin typeface="Calibri" pitchFamily="34" charset="0"/>
              <a:cs typeface="Calibri"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054" y="1044788"/>
            <a:ext cx="4483947" cy="4890347"/>
          </a:xfrm>
          <a:prstGeom prst="rect">
            <a:avLst/>
          </a:prstGeom>
        </p:spPr>
      </p:pic>
      <p:sp>
        <p:nvSpPr>
          <p:cNvPr id="7170" name="Rectangle 2"/>
          <p:cNvSpPr>
            <a:spLocks noChangeArrowheads="1"/>
          </p:cNvSpPr>
          <p:nvPr/>
        </p:nvSpPr>
        <p:spPr bwMode="auto">
          <a:xfrm>
            <a:off x="1524002" y="448733"/>
            <a:ext cx="9143999" cy="914400"/>
          </a:xfrm>
          <a:prstGeom prst="rect">
            <a:avLst/>
          </a:prstGeom>
          <a:noFill/>
          <a:ln w="9525">
            <a:noFill/>
            <a:miter lim="800000"/>
            <a:headEnd/>
            <a:tailEnd/>
          </a:ln>
          <a:effectLst/>
        </p:spPr>
        <p:txBody>
          <a:bodyPr anchor="ctr"/>
          <a:lstStyle/>
          <a:p>
            <a:pPr algn="ctr">
              <a:defRPr/>
            </a:pPr>
            <a:r>
              <a:rPr lang="en-US" sz="3200" b="1" dirty="0">
                <a:solidFill>
                  <a:srgbClr val="FF0000"/>
                </a:solidFill>
                <a:effectLst>
                  <a:outerShdw blurRad="38100" dist="38100" dir="2700000" algn="tl">
                    <a:srgbClr val="C0C0C0"/>
                  </a:outerShdw>
                </a:effectLst>
                <a:latin typeface="Calibri" pitchFamily="34" charset="0"/>
                <a:cs typeface="Calibri" pitchFamily="34" charset="0"/>
              </a:rPr>
              <a:t>Major Components of the Circulatory System</a:t>
            </a:r>
          </a:p>
        </p:txBody>
      </p:sp>
    </p:spTree>
    <p:extLst>
      <p:ext uri="{BB962C8B-B14F-4D97-AF65-F5344CB8AC3E}">
        <p14:creationId xmlns:p14="http://schemas.microsoft.com/office/powerpoint/2010/main" val="532229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9178" y="312914"/>
            <a:ext cx="10243752" cy="6397136"/>
          </a:xfrm>
          <a:prstGeom prst="rect">
            <a:avLst/>
          </a:prstGeom>
          <a:noFill/>
        </p:spPr>
        <p:txBody>
          <a:bodyPr wrap="square" rtlCol="0">
            <a:spAutoFit/>
          </a:bodyPr>
          <a:lstStyle/>
          <a:p>
            <a:pPr algn="ctr" rtl="0"/>
            <a:r>
              <a:rPr lang="en-US" sz="3200" b="1" dirty="0">
                <a:solidFill>
                  <a:srgbClr val="002060"/>
                </a:solidFill>
                <a:effectLst>
                  <a:outerShdw blurRad="38100" dist="38100" dir="2700000" algn="tl">
                    <a:srgbClr val="C0C0C0"/>
                  </a:outerShdw>
                </a:effectLst>
                <a:latin typeface="Calibri" pitchFamily="34" charset="0"/>
                <a:cs typeface="Calibri" pitchFamily="34" charset="0"/>
              </a:rPr>
              <a:t>Plasma: Definition and Composition</a:t>
            </a:r>
          </a:p>
          <a:p>
            <a:pPr algn="l" rtl="0"/>
            <a:endParaRPr lang="en-US" sz="1050" dirty="0"/>
          </a:p>
          <a:p>
            <a:pPr algn="l" rtl="0">
              <a:spcBef>
                <a:spcPct val="20000"/>
              </a:spcBef>
            </a:pPr>
            <a:r>
              <a:rPr lang="en-US" sz="2800" b="1" dirty="0">
                <a:solidFill>
                  <a:srgbClr val="002060"/>
                </a:solidFill>
                <a:latin typeface="Calibri" pitchFamily="34" charset="0"/>
                <a:cs typeface="Calibri" pitchFamily="34" charset="0"/>
              </a:rPr>
              <a:t>Plasma </a:t>
            </a:r>
            <a:r>
              <a:rPr lang="en-US" sz="2000" b="1" dirty="0">
                <a:solidFill>
                  <a:srgbClr val="002060"/>
                </a:solidFill>
                <a:latin typeface="Calibri" pitchFamily="34" charset="0"/>
                <a:cs typeface="Calibri" pitchFamily="34" charset="0"/>
              </a:rPr>
              <a:t>= </a:t>
            </a:r>
            <a:r>
              <a:rPr lang="en-US" sz="2000" b="1" dirty="0">
                <a:solidFill>
                  <a:srgbClr val="FF0000"/>
                </a:solidFill>
                <a:latin typeface="Calibri" pitchFamily="34" charset="0"/>
                <a:cs typeface="Calibri" pitchFamily="34" charset="0"/>
              </a:rPr>
              <a:t>whole blood </a:t>
            </a:r>
            <a:r>
              <a:rPr lang="en-US" sz="2000" b="1" dirty="0">
                <a:latin typeface="Calibri" pitchFamily="34" charset="0"/>
                <a:cs typeface="Calibri" pitchFamily="34" charset="0"/>
              </a:rPr>
              <a:t>minus </a:t>
            </a:r>
            <a:r>
              <a:rPr lang="en-US" sz="2000" b="1" u="sng" dirty="0">
                <a:latin typeface="Calibri" pitchFamily="34" charset="0"/>
                <a:cs typeface="Calibri" pitchFamily="34" charset="0"/>
              </a:rPr>
              <a:t>cells</a:t>
            </a:r>
            <a:r>
              <a:rPr lang="en-US" sz="2000" b="1" dirty="0">
                <a:latin typeface="Calibri" pitchFamily="34" charset="0"/>
                <a:cs typeface="Calibri" pitchFamily="34" charset="0"/>
              </a:rPr>
              <a:t> </a:t>
            </a:r>
          </a:p>
          <a:p>
            <a:pPr algn="l" rtl="0">
              <a:spcBef>
                <a:spcPct val="20000"/>
              </a:spcBef>
            </a:pPr>
            <a:r>
              <a:rPr lang="en-US" sz="2800" b="1" dirty="0">
                <a:solidFill>
                  <a:srgbClr val="002060"/>
                </a:solidFill>
                <a:latin typeface="Calibri" pitchFamily="34" charset="0"/>
                <a:cs typeface="Calibri" pitchFamily="34" charset="0"/>
              </a:rPr>
              <a:t>Serum </a:t>
            </a:r>
            <a:r>
              <a:rPr lang="en-US" sz="2000" b="1" dirty="0">
                <a:solidFill>
                  <a:srgbClr val="002060"/>
                </a:solidFill>
                <a:latin typeface="Calibri" pitchFamily="34" charset="0"/>
                <a:cs typeface="Calibri" pitchFamily="34" charset="0"/>
              </a:rPr>
              <a:t>= </a:t>
            </a:r>
            <a:r>
              <a:rPr lang="en-US" sz="2000" b="1" dirty="0">
                <a:solidFill>
                  <a:srgbClr val="FF0000"/>
                </a:solidFill>
                <a:latin typeface="Calibri" pitchFamily="34" charset="0"/>
                <a:cs typeface="Calibri" pitchFamily="34" charset="0"/>
              </a:rPr>
              <a:t>plasma</a:t>
            </a:r>
            <a:r>
              <a:rPr lang="en-US" sz="2000" b="1" dirty="0">
                <a:latin typeface="Calibri" pitchFamily="34" charset="0"/>
                <a:cs typeface="Calibri" pitchFamily="34" charset="0"/>
              </a:rPr>
              <a:t> minus </a:t>
            </a:r>
            <a:r>
              <a:rPr lang="en-US" sz="2000" b="1" u="sng" dirty="0">
                <a:latin typeface="Calibri" pitchFamily="34" charset="0"/>
                <a:cs typeface="Calibri" pitchFamily="34" charset="0"/>
              </a:rPr>
              <a:t>clotting proteins</a:t>
            </a:r>
          </a:p>
          <a:p>
            <a:pPr lvl="1" algn="l" rtl="0">
              <a:spcBef>
                <a:spcPct val="20000"/>
              </a:spcBef>
            </a:pPr>
            <a:r>
              <a:rPr lang="en-US" sz="1600" b="1" dirty="0">
                <a:latin typeface="Calibri" pitchFamily="34" charset="0"/>
                <a:cs typeface="Calibri" pitchFamily="34" charset="0"/>
              </a:rPr>
              <a:t>-  </a:t>
            </a:r>
            <a:r>
              <a:rPr lang="en-US" b="1" dirty="0">
                <a:latin typeface="Calibri" pitchFamily="34" charset="0"/>
                <a:cs typeface="Calibri" pitchFamily="34" charset="0"/>
              </a:rPr>
              <a:t>If w</a:t>
            </a:r>
            <a:r>
              <a:rPr lang="en-GB" b="1" dirty="0">
                <a:latin typeface="Calibri" pitchFamily="34" charset="0"/>
                <a:cs typeface="Calibri" pitchFamily="34" charset="0"/>
              </a:rPr>
              <a:t>hole blood is allowed to clot </a:t>
            </a:r>
          </a:p>
          <a:p>
            <a:pPr lvl="1" algn="l" rtl="0">
              <a:spcBef>
                <a:spcPct val="20000"/>
              </a:spcBef>
            </a:pPr>
            <a:r>
              <a:rPr lang="en-GB" b="1" dirty="0">
                <a:latin typeface="Calibri" pitchFamily="34" charset="0"/>
                <a:cs typeface="Calibri" pitchFamily="34" charset="0"/>
              </a:rPr>
              <a:t>- Then, clot is removed, the remaining fluid is SERUM</a:t>
            </a:r>
          </a:p>
          <a:p>
            <a:pPr lvl="1" algn="l" rtl="0">
              <a:spcBef>
                <a:spcPct val="20000"/>
              </a:spcBef>
            </a:pPr>
            <a:r>
              <a:rPr lang="en-GB" b="1" dirty="0">
                <a:latin typeface="Calibri" pitchFamily="34" charset="0"/>
                <a:cs typeface="Calibri" pitchFamily="34" charset="0"/>
              </a:rPr>
              <a:t>- Thus, serum </a:t>
            </a:r>
            <a:r>
              <a:rPr lang="en-GB" b="1" u="sng" dirty="0">
                <a:solidFill>
                  <a:srgbClr val="FF0000"/>
                </a:solidFill>
                <a:latin typeface="Calibri" pitchFamily="34" charset="0"/>
                <a:cs typeface="Calibri" pitchFamily="34" charset="0"/>
              </a:rPr>
              <a:t>doesn't</a:t>
            </a:r>
            <a:r>
              <a:rPr lang="en-GB" b="1" dirty="0">
                <a:solidFill>
                  <a:srgbClr val="FF0000"/>
                </a:solidFill>
                <a:latin typeface="Calibri" pitchFamily="34" charset="0"/>
                <a:cs typeface="Calibri" pitchFamily="34" charset="0"/>
              </a:rPr>
              <a:t> </a:t>
            </a:r>
            <a:r>
              <a:rPr lang="en-GB" b="1" dirty="0">
                <a:latin typeface="Calibri" pitchFamily="34" charset="0"/>
                <a:cs typeface="Calibri" pitchFamily="34" charset="0"/>
              </a:rPr>
              <a:t>contain coagulation factors</a:t>
            </a:r>
          </a:p>
          <a:p>
            <a:pPr algn="l" rtl="0">
              <a:spcBef>
                <a:spcPct val="20000"/>
              </a:spcBef>
            </a:pPr>
            <a:endParaRPr lang="en-US" sz="1200" b="1" dirty="0">
              <a:latin typeface="Calibri" pitchFamily="34" charset="0"/>
              <a:cs typeface="Calibri" pitchFamily="34" charset="0"/>
            </a:endParaRPr>
          </a:p>
          <a:p>
            <a:pPr algn="l" rtl="0">
              <a:spcBef>
                <a:spcPct val="20000"/>
              </a:spcBef>
            </a:pPr>
            <a:r>
              <a:rPr lang="en-US" sz="2000" b="1" dirty="0">
                <a:solidFill>
                  <a:srgbClr val="002060"/>
                </a:solidFill>
                <a:latin typeface="Calibri" pitchFamily="34" charset="0"/>
                <a:cs typeface="Calibri" pitchFamily="34" charset="0"/>
              </a:rPr>
              <a:t>-</a:t>
            </a:r>
            <a:r>
              <a:rPr lang="en-US" sz="2000" b="1" dirty="0">
                <a:solidFill>
                  <a:srgbClr val="CC0066"/>
                </a:solidFill>
                <a:latin typeface="Calibri" pitchFamily="34" charset="0"/>
                <a:cs typeface="Calibri" pitchFamily="34" charset="0"/>
              </a:rPr>
              <a:t> </a:t>
            </a:r>
            <a:r>
              <a:rPr lang="en-US" sz="2800" b="1" dirty="0">
                <a:solidFill>
                  <a:srgbClr val="002060"/>
                </a:solidFill>
                <a:latin typeface="Calibri" pitchFamily="34" charset="0"/>
                <a:cs typeface="Calibri" pitchFamily="34" charset="0"/>
              </a:rPr>
              <a:t>Constituents of plasma </a:t>
            </a:r>
          </a:p>
          <a:p>
            <a:pPr lvl="1" algn="l" rtl="0">
              <a:spcBef>
                <a:spcPct val="20000"/>
              </a:spcBef>
            </a:pPr>
            <a:r>
              <a:rPr lang="en-US" b="1" dirty="0">
                <a:latin typeface="Calibri" pitchFamily="34" charset="0"/>
                <a:cs typeface="Calibri" pitchFamily="34" charset="0"/>
              </a:rPr>
              <a:t>- 91.5% water</a:t>
            </a:r>
          </a:p>
          <a:p>
            <a:pPr lvl="1" algn="l" rtl="0">
              <a:spcBef>
                <a:spcPct val="20000"/>
              </a:spcBef>
            </a:pPr>
            <a:r>
              <a:rPr lang="en-US" b="1" dirty="0">
                <a:latin typeface="Calibri" pitchFamily="34" charset="0"/>
                <a:cs typeface="Calibri" pitchFamily="34" charset="0"/>
              </a:rPr>
              <a:t>- 7% plasma proteins</a:t>
            </a:r>
          </a:p>
          <a:p>
            <a:pPr lvl="1" algn="l" rtl="0">
              <a:spcBef>
                <a:spcPct val="20000"/>
              </a:spcBef>
            </a:pPr>
            <a:r>
              <a:rPr lang="en-US" b="1" dirty="0">
                <a:latin typeface="Calibri" pitchFamily="34" charset="0"/>
                <a:cs typeface="Calibri" pitchFamily="34" charset="0"/>
              </a:rPr>
              <a:t>- 1.5% other solutes including:</a:t>
            </a:r>
          </a:p>
          <a:p>
            <a:pPr lvl="2" algn="l" rtl="0">
              <a:spcBef>
                <a:spcPct val="20000"/>
              </a:spcBef>
            </a:pPr>
            <a:r>
              <a:rPr lang="en-US" b="1" dirty="0">
                <a:latin typeface="Calibri" pitchFamily="34" charset="0"/>
                <a:cs typeface="Calibri" pitchFamily="34" charset="0"/>
              </a:rPr>
              <a:t>-Electrolytes</a:t>
            </a:r>
          </a:p>
          <a:p>
            <a:pPr lvl="2" algn="l" rtl="0">
              <a:spcBef>
                <a:spcPct val="20000"/>
              </a:spcBef>
            </a:pPr>
            <a:r>
              <a:rPr lang="en-US" b="1" dirty="0">
                <a:latin typeface="Calibri" pitchFamily="34" charset="0"/>
                <a:cs typeface="Calibri" pitchFamily="34" charset="0"/>
              </a:rPr>
              <a:t>-Organic nutrients and wastes</a:t>
            </a:r>
          </a:p>
          <a:p>
            <a:pPr lvl="2" algn="l" rtl="0">
              <a:spcBef>
                <a:spcPct val="20000"/>
              </a:spcBef>
            </a:pPr>
            <a:r>
              <a:rPr lang="en-US" b="1" dirty="0">
                <a:latin typeface="Calibri" pitchFamily="34" charset="0"/>
                <a:cs typeface="Calibri" pitchFamily="34" charset="0"/>
              </a:rPr>
              <a:t>-Respiratory gases</a:t>
            </a:r>
          </a:p>
          <a:p>
            <a:pPr lvl="2" algn="l" rtl="0">
              <a:spcBef>
                <a:spcPct val="20000"/>
              </a:spcBef>
            </a:pPr>
            <a:r>
              <a:rPr lang="en-US" b="1" dirty="0">
                <a:latin typeface="Calibri" pitchFamily="34" charset="0"/>
                <a:cs typeface="Calibri" pitchFamily="34" charset="0"/>
              </a:rPr>
              <a:t>-Vitamins</a:t>
            </a:r>
          </a:p>
          <a:p>
            <a:endParaRPr lang="en-US" dirty="0"/>
          </a:p>
          <a:p>
            <a:endParaRPr lang="en-US" dirty="0"/>
          </a:p>
        </p:txBody>
      </p:sp>
      <p:sp>
        <p:nvSpPr>
          <p:cNvPr id="3" name="TextBox 2"/>
          <p:cNvSpPr txBox="1"/>
          <p:nvPr/>
        </p:nvSpPr>
        <p:spPr>
          <a:xfrm>
            <a:off x="8755689" y="6156052"/>
            <a:ext cx="1584176" cy="369332"/>
          </a:xfrm>
          <a:prstGeom prst="rect">
            <a:avLst/>
          </a:prstGeom>
          <a:noFill/>
        </p:spPr>
        <p:txBody>
          <a:bodyPr wrap="square" rtlCol="0">
            <a:spAutoFit/>
          </a:bodyPr>
          <a:lstStyle/>
          <a:p>
            <a:r>
              <a:rPr lang="en-US" dirty="0">
                <a:solidFill>
                  <a:srgbClr val="1E00D6"/>
                </a:solidFill>
              </a:rPr>
              <a:t>Male slide</a:t>
            </a:r>
          </a:p>
        </p:txBody>
      </p:sp>
      <p:pic>
        <p:nvPicPr>
          <p:cNvPr id="4" name="Picture 5" descr="Image result for centrifuging blood and obtaining se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178" y="2852936"/>
            <a:ext cx="4333875" cy="240030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p:cNvSpPr/>
          <p:nvPr/>
        </p:nvSpPr>
        <p:spPr>
          <a:xfrm>
            <a:off x="3107887" y="3769660"/>
            <a:ext cx="2154225" cy="382212"/>
          </a:xfrm>
          <a:prstGeom prst="leftArrow">
            <a:avLst>
              <a:gd name="adj1" fmla="val 100000"/>
              <a:gd name="adj2" fmla="val 54379"/>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solidFill>
                  <a:schemeClr val="tx1"/>
                </a:solidFill>
              </a:rPr>
              <a:t>In female 98% </a:t>
            </a:r>
          </a:p>
          <a:p>
            <a:pPr algn="ctr"/>
            <a:r>
              <a:rPr lang="en-US" sz="1200" dirty="0">
                <a:solidFill>
                  <a:schemeClr val="tx1"/>
                </a:solidFill>
              </a:rPr>
              <a:t> so its 90~99</a:t>
            </a:r>
            <a:endParaRPr lang="en-US" sz="1200" dirty="0"/>
          </a:p>
        </p:txBody>
      </p:sp>
    </p:spTree>
    <p:extLst>
      <p:ext uri="{BB962C8B-B14F-4D97-AF65-F5344CB8AC3E}">
        <p14:creationId xmlns:p14="http://schemas.microsoft.com/office/powerpoint/2010/main" val="212700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15f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367" y="1107723"/>
            <a:ext cx="5439834" cy="530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855475" y="1261533"/>
            <a:ext cx="3297766"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489" b="1" dirty="0">
                <a:solidFill>
                  <a:srgbClr val="FF0000"/>
                </a:solidFill>
                <a:latin typeface="Calibri" pitchFamily="34" charset="0"/>
                <a:cs typeface="Calibri" pitchFamily="34" charset="0"/>
              </a:rPr>
              <a:t>Ionic composition of the </a:t>
            </a:r>
            <a:r>
              <a:rPr lang="en-US" sz="2489" b="1" u="sng" dirty="0">
                <a:solidFill>
                  <a:srgbClr val="FF0000"/>
                </a:solidFill>
                <a:latin typeface="Calibri" pitchFamily="34" charset="0"/>
                <a:cs typeface="Calibri" pitchFamily="34" charset="0"/>
              </a:rPr>
              <a:t>plasma</a:t>
            </a:r>
            <a:r>
              <a:rPr lang="en-US" sz="2489" b="1" dirty="0">
                <a:solidFill>
                  <a:srgbClr val="FF0000"/>
                </a:solidFill>
                <a:latin typeface="Calibri" pitchFamily="34" charset="0"/>
                <a:cs typeface="Calibri" pitchFamily="34" charset="0"/>
              </a:rPr>
              <a:t> is very similar to that of the </a:t>
            </a:r>
            <a:r>
              <a:rPr lang="en-US" sz="2489" b="1" u="sng" dirty="0">
                <a:solidFill>
                  <a:srgbClr val="FF0000"/>
                </a:solidFill>
                <a:latin typeface="Calibri" pitchFamily="34" charset="0"/>
                <a:cs typeface="Calibri" pitchFamily="34" charset="0"/>
              </a:rPr>
              <a:t>interstitial fluid</a:t>
            </a:r>
            <a:endParaRPr lang="en-US" sz="1778" b="1" u="sng" dirty="0">
              <a:solidFill>
                <a:srgbClr val="FF0000"/>
              </a:solidFill>
              <a:latin typeface="Calibri" pitchFamily="34" charset="0"/>
              <a:cs typeface="Calibri" pitchFamily="34" charset="0"/>
            </a:endParaRPr>
          </a:p>
        </p:txBody>
      </p:sp>
      <p:sp>
        <p:nvSpPr>
          <p:cNvPr id="5" name="Rectangle 2"/>
          <p:cNvSpPr>
            <a:spLocks noChangeArrowheads="1"/>
          </p:cNvSpPr>
          <p:nvPr/>
        </p:nvSpPr>
        <p:spPr bwMode="auto">
          <a:xfrm>
            <a:off x="1524000" y="584201"/>
            <a:ext cx="9144000" cy="523523"/>
          </a:xfrm>
          <a:prstGeom prst="rect">
            <a:avLst/>
          </a:prstGeom>
          <a:noFill/>
          <a:ln w="9525">
            <a:noFill/>
            <a:miter lim="800000"/>
            <a:headEnd/>
            <a:tailEnd/>
          </a:ln>
          <a:effectLst/>
        </p:spPr>
        <p:txBody>
          <a:bodyPr anchor="ctr"/>
          <a:lstStyle/>
          <a:p>
            <a:pPr algn="ctr">
              <a:defRPr/>
            </a:pPr>
            <a:r>
              <a:rPr lang="en-US" sz="3200" b="1" dirty="0">
                <a:effectLst>
                  <a:outerShdw blurRad="38100" dist="38100" dir="2700000" algn="tl">
                    <a:srgbClr val="C0C0C0"/>
                  </a:outerShdw>
                </a:effectLst>
                <a:latin typeface="Calibri" pitchFamily="34" charset="0"/>
                <a:cs typeface="Calibri" pitchFamily="34" charset="0"/>
              </a:rPr>
              <a:t>Ionic Composition of the Plasma</a:t>
            </a:r>
          </a:p>
        </p:txBody>
      </p:sp>
    </p:spTree>
    <p:extLst>
      <p:ext uri="{BB962C8B-B14F-4D97-AF65-F5344CB8AC3E}">
        <p14:creationId xmlns:p14="http://schemas.microsoft.com/office/powerpoint/2010/main" val="419257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639" y="373992"/>
            <a:ext cx="7799711" cy="5724644"/>
          </a:xfrm>
          <a:prstGeom prst="rect">
            <a:avLst/>
          </a:prstGeom>
          <a:noFill/>
        </p:spPr>
        <p:txBody>
          <a:bodyPr wrap="square" rtlCol="0">
            <a:spAutoFit/>
          </a:bodyPr>
          <a:lstStyle/>
          <a:p>
            <a:pPr algn="ctr" rtl="0"/>
            <a:r>
              <a:rPr lang="en-US" sz="3200" b="1" dirty="0">
                <a:solidFill>
                  <a:srgbClr val="002060"/>
                </a:solidFill>
                <a:effectLst>
                  <a:outerShdw blurRad="38100" dist="38100" dir="2700000" algn="tl">
                    <a:srgbClr val="C0C0C0"/>
                  </a:outerShdw>
                </a:effectLst>
                <a:latin typeface="Calibri" panose="020F0502020204030204" pitchFamily="34" charset="0"/>
                <a:cs typeface="Arial" charset="0"/>
              </a:rPr>
              <a:t>Functions of Plasma Proteins</a:t>
            </a:r>
          </a:p>
          <a:p>
            <a:pPr algn="l" rtl="0"/>
            <a:endParaRPr lang="en-US" dirty="0"/>
          </a:p>
          <a:p>
            <a:pPr marL="457200" indent="-457200">
              <a:buFont typeface="Wingdings" pitchFamily="2" charset="2"/>
              <a:buChar char="q"/>
            </a:pPr>
            <a:r>
              <a:rPr lang="en-US" altLang="en-US" b="1" dirty="0">
                <a:solidFill>
                  <a:srgbClr val="0070C0"/>
                </a:solidFill>
                <a:latin typeface="Calibri" pitchFamily="34" charset="0"/>
              </a:rPr>
              <a:t>Generation of plasma </a:t>
            </a:r>
            <a:r>
              <a:rPr lang="en-US" altLang="en-US" sz="2000" b="1" dirty="0">
                <a:solidFill>
                  <a:srgbClr val="0070C0"/>
                </a:solidFill>
                <a:effectLst>
                  <a:outerShdw blurRad="38100" dist="38100" dir="2700000" algn="tl">
                    <a:srgbClr val="000000">
                      <a:alpha val="43137"/>
                    </a:srgbClr>
                  </a:outerShdw>
                </a:effectLst>
                <a:latin typeface="Calibri" pitchFamily="34" charset="0"/>
              </a:rPr>
              <a:t>colloid osmotic pressure </a:t>
            </a:r>
            <a:r>
              <a:rPr lang="en-US" altLang="en-US" b="1" dirty="0">
                <a:solidFill>
                  <a:srgbClr val="0070C0"/>
                </a:solidFill>
                <a:latin typeface="Calibri" pitchFamily="34" charset="0"/>
              </a:rPr>
              <a:t>(oncotic pressure): </a:t>
            </a:r>
            <a:r>
              <a:rPr lang="en-US" altLang="en-US" b="1" dirty="0">
                <a:latin typeface="Calibri" pitchFamily="34" charset="0"/>
              </a:rPr>
              <a:t>most capillary walls are relatively impermeable to the proteins in plasma, and the proteins therefore exert an osmotic force of about 25 mm Hg across the capillary wall (oncotic pressure that pulls water into the blood.) </a:t>
            </a:r>
            <a:r>
              <a:rPr lang="en-US" altLang="en-US" b="1" dirty="0">
                <a:solidFill>
                  <a:srgbClr val="FF0000"/>
                </a:solidFill>
                <a:latin typeface="Calibri" pitchFamily="34" charset="0"/>
                <a:cs typeface="Calibri" pitchFamily="34" charset="0"/>
              </a:rPr>
              <a:t>Albumin</a:t>
            </a:r>
            <a:r>
              <a:rPr lang="en-US" altLang="en-US" b="1" dirty="0">
                <a:latin typeface="Calibri" pitchFamily="34" charset="0"/>
                <a:cs typeface="Calibri" pitchFamily="34" charset="0"/>
              </a:rPr>
              <a:t> is the most abundant protein in plasma: about half of all plasma protein. It provides about 80% of plasma oncotic pressure.</a:t>
            </a:r>
          </a:p>
          <a:p>
            <a:pPr marL="457200" indent="-457200">
              <a:buFont typeface="Wingdings" pitchFamily="2" charset="2"/>
              <a:buChar char="q"/>
            </a:pPr>
            <a:endParaRPr lang="en-US" altLang="en-US" b="1" dirty="0">
              <a:solidFill>
                <a:srgbClr val="FF0000"/>
              </a:solidFill>
              <a:latin typeface="Calibri" pitchFamily="34" charset="0"/>
              <a:cs typeface="Calibri" pitchFamily="34" charset="0"/>
            </a:endParaRPr>
          </a:p>
          <a:p>
            <a:pPr marL="457200" indent="-457200">
              <a:buFont typeface="Wingdings" pitchFamily="2" charset="2"/>
              <a:buChar char="q"/>
            </a:pPr>
            <a:r>
              <a:rPr lang="en-US" altLang="en-US" sz="2000" b="1" dirty="0">
                <a:solidFill>
                  <a:srgbClr val="0070C0"/>
                </a:solidFill>
                <a:effectLst>
                  <a:outerShdw blurRad="38100" dist="38100" dir="2700000" algn="tl">
                    <a:srgbClr val="000000">
                      <a:alpha val="43137"/>
                    </a:srgbClr>
                  </a:outerShdw>
                </a:effectLst>
                <a:latin typeface="Calibri" pitchFamily="34" charset="0"/>
              </a:rPr>
              <a:t>Buffering</a:t>
            </a:r>
            <a:r>
              <a:rPr lang="en-US" altLang="en-US" sz="2000" b="1" dirty="0">
                <a:solidFill>
                  <a:srgbClr val="0070C0"/>
                </a:solidFill>
                <a:latin typeface="Calibri" pitchFamily="34" charset="0"/>
              </a:rPr>
              <a:t> </a:t>
            </a:r>
            <a:r>
              <a:rPr lang="en-US" altLang="en-US" b="1" dirty="0">
                <a:solidFill>
                  <a:srgbClr val="0070C0"/>
                </a:solidFill>
                <a:latin typeface="Calibri" pitchFamily="34" charset="0"/>
              </a:rPr>
              <a:t>function of plasma proteins: </a:t>
            </a:r>
            <a:r>
              <a:rPr lang="en-US" altLang="en-US" b="1" dirty="0">
                <a:latin typeface="Calibri" pitchFamily="34" charset="0"/>
              </a:rPr>
              <a:t>the plasma proteins are also responsible for 15% of the buffering capacity of the blood. </a:t>
            </a:r>
          </a:p>
          <a:p>
            <a:pPr marL="457200" indent="-457200">
              <a:buFont typeface="Wingdings" pitchFamily="2" charset="2"/>
              <a:buChar char="q"/>
            </a:pPr>
            <a:endParaRPr lang="en-US" altLang="en-US" b="1" dirty="0">
              <a:solidFill>
                <a:srgbClr val="FF0000"/>
              </a:solidFill>
              <a:latin typeface="Calibri" pitchFamily="34" charset="0"/>
            </a:endParaRPr>
          </a:p>
          <a:p>
            <a:pPr marL="457200" indent="-457200">
              <a:buFont typeface="Wingdings" pitchFamily="2" charset="2"/>
              <a:buChar char="q"/>
            </a:pPr>
            <a:r>
              <a:rPr lang="en-US" altLang="en-US" b="1" dirty="0">
                <a:solidFill>
                  <a:srgbClr val="0070C0"/>
                </a:solidFill>
                <a:latin typeface="Calibri" pitchFamily="34" charset="0"/>
              </a:rPr>
              <a:t>Plasma proteins function as </a:t>
            </a:r>
            <a:r>
              <a:rPr lang="en-US" altLang="en-US" sz="2000" b="1" dirty="0">
                <a:solidFill>
                  <a:srgbClr val="0070C0"/>
                </a:solidFill>
                <a:effectLst>
                  <a:outerShdw blurRad="38100" dist="38100" dir="2700000" algn="tl">
                    <a:srgbClr val="000000">
                      <a:alpha val="43137"/>
                    </a:srgbClr>
                  </a:outerShdw>
                </a:effectLst>
                <a:latin typeface="Calibri" pitchFamily="34" charset="0"/>
              </a:rPr>
              <a:t>nonspecific carriers </a:t>
            </a:r>
            <a:r>
              <a:rPr lang="en-US" altLang="en-US" b="1" dirty="0">
                <a:solidFill>
                  <a:srgbClr val="0070C0"/>
                </a:solidFill>
                <a:latin typeface="Calibri" pitchFamily="34" charset="0"/>
              </a:rPr>
              <a:t>: </a:t>
            </a:r>
            <a:r>
              <a:rPr lang="en-US" altLang="en-US" b="1" dirty="0">
                <a:latin typeface="Calibri" pitchFamily="34" charset="0"/>
              </a:rPr>
              <a:t>for various </a:t>
            </a:r>
            <a:r>
              <a:rPr lang="en-US" altLang="en-US" b="1" u="sng" dirty="0">
                <a:latin typeface="Calibri" pitchFamily="34" charset="0"/>
              </a:rPr>
              <a:t>hormones</a:t>
            </a:r>
            <a:r>
              <a:rPr lang="en-US" altLang="en-US" b="1" dirty="0">
                <a:latin typeface="Calibri" pitchFamily="34" charset="0"/>
              </a:rPr>
              <a:t> (e.g., cortisol, thyroxin), other </a:t>
            </a:r>
            <a:r>
              <a:rPr lang="en-US" altLang="en-US" b="1" u="sng" dirty="0">
                <a:latin typeface="Calibri" pitchFamily="34" charset="0"/>
              </a:rPr>
              <a:t>solutes</a:t>
            </a:r>
            <a:r>
              <a:rPr lang="en-US" altLang="en-US" b="1" dirty="0">
                <a:latin typeface="Calibri" pitchFamily="34" charset="0"/>
              </a:rPr>
              <a:t> (e.g., iron, cupper), and drugs. </a:t>
            </a:r>
          </a:p>
          <a:p>
            <a:pPr marL="457200" indent="-457200">
              <a:buFont typeface="Wingdings" pitchFamily="2" charset="2"/>
              <a:buChar char="q"/>
            </a:pPr>
            <a:endParaRPr lang="en-US" altLang="en-US" b="1" dirty="0">
              <a:solidFill>
                <a:srgbClr val="FF0000"/>
              </a:solidFill>
              <a:latin typeface="Calibri" pitchFamily="34" charset="0"/>
            </a:endParaRPr>
          </a:p>
          <a:p>
            <a:pPr marL="457200" indent="-457200">
              <a:buFont typeface="Wingdings" pitchFamily="2" charset="2"/>
              <a:buChar char="q"/>
            </a:pPr>
            <a:r>
              <a:rPr lang="en-US" altLang="en-US" sz="2000" b="1" dirty="0">
                <a:solidFill>
                  <a:srgbClr val="0070C0"/>
                </a:solidFill>
                <a:effectLst>
                  <a:outerShdw blurRad="38100" dist="38100" dir="2700000" algn="tl">
                    <a:srgbClr val="000000">
                      <a:alpha val="43137"/>
                    </a:srgbClr>
                  </a:outerShdw>
                </a:effectLst>
                <a:latin typeface="Calibri" pitchFamily="34" charset="0"/>
              </a:rPr>
              <a:t>Defense</a:t>
            </a:r>
            <a:r>
              <a:rPr lang="en-US" altLang="en-US" b="1" dirty="0">
                <a:solidFill>
                  <a:srgbClr val="0070C0"/>
                </a:solidFill>
                <a:latin typeface="Calibri" pitchFamily="34" charset="0"/>
              </a:rPr>
              <a:t>:</a:t>
            </a:r>
            <a:r>
              <a:rPr lang="en-US" altLang="en-US" b="1" dirty="0">
                <a:latin typeface="Calibri" pitchFamily="34" charset="0"/>
              </a:rPr>
              <a:t> Gamma globulins are </a:t>
            </a:r>
            <a:r>
              <a:rPr lang="en-US" altLang="en-US" b="1" u="sng" dirty="0">
                <a:latin typeface="Calibri" pitchFamily="34" charset="0"/>
              </a:rPr>
              <a:t>antibodies </a:t>
            </a:r>
          </a:p>
          <a:p>
            <a:endParaRPr lang="en-US" altLang="en-US" b="1" dirty="0">
              <a:solidFill>
                <a:srgbClr val="FF0000"/>
              </a:solidFill>
              <a:latin typeface="Calibri" pitchFamily="34" charset="0"/>
            </a:endParaRPr>
          </a:p>
          <a:p>
            <a:pPr marL="457200" indent="-457200">
              <a:buFont typeface="Wingdings" pitchFamily="2" charset="2"/>
              <a:buChar char="q"/>
            </a:pPr>
            <a:r>
              <a:rPr lang="en-US" altLang="en-US" b="1" dirty="0">
                <a:solidFill>
                  <a:srgbClr val="0070C0"/>
                </a:solidFill>
                <a:latin typeface="Calibri" pitchFamily="34" charset="0"/>
              </a:rPr>
              <a:t>Plasma proteins include proteins concerned with </a:t>
            </a:r>
            <a:r>
              <a:rPr lang="en-US" altLang="en-US" sz="2000" b="1" dirty="0">
                <a:solidFill>
                  <a:srgbClr val="0070C0"/>
                </a:solidFill>
                <a:effectLst>
                  <a:outerShdw blurRad="38100" dist="38100" dir="2700000" algn="tl">
                    <a:srgbClr val="000000">
                      <a:alpha val="43137"/>
                    </a:srgbClr>
                  </a:outerShdw>
                </a:effectLst>
                <a:latin typeface="Calibri" pitchFamily="34" charset="0"/>
              </a:rPr>
              <a:t>blood clotting</a:t>
            </a:r>
            <a:r>
              <a:rPr lang="en-US" altLang="en-US" b="1" dirty="0">
                <a:solidFill>
                  <a:srgbClr val="0070C0"/>
                </a:solidFill>
                <a:latin typeface="Calibri" pitchFamily="34" charset="0"/>
              </a:rPr>
              <a:t>.</a:t>
            </a:r>
          </a:p>
          <a:p>
            <a:endParaRPr lang="en-US" dirty="0"/>
          </a:p>
        </p:txBody>
      </p:sp>
      <p:sp>
        <p:nvSpPr>
          <p:cNvPr id="4" name="TextBox 3"/>
          <p:cNvSpPr txBox="1"/>
          <p:nvPr/>
        </p:nvSpPr>
        <p:spPr>
          <a:xfrm>
            <a:off x="10276350" y="6249786"/>
            <a:ext cx="1584176"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3198184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5043031" y="548680"/>
            <a:ext cx="5252439" cy="609600"/>
          </a:xfrm>
          <a:prstGeom prst="rect">
            <a:avLst/>
          </a:prstGeom>
          <a:noFill/>
          <a:ln w="9525">
            <a:noFill/>
            <a:miter lim="800000"/>
            <a:headEnd/>
            <a:tailEnd/>
          </a:ln>
          <a:effectLst/>
        </p:spPr>
        <p:txBody>
          <a:bodyPr anchor="ctr"/>
          <a:lstStyle/>
          <a:p>
            <a:pPr algn="ctr">
              <a:defRPr/>
            </a:pPr>
            <a:r>
              <a:rPr lang="en-US" sz="3200" b="1" dirty="0">
                <a:solidFill>
                  <a:srgbClr val="0070C0"/>
                </a:solidFill>
                <a:effectLst>
                  <a:outerShdw blurRad="38100" dist="38100" dir="2700000" algn="tl">
                    <a:srgbClr val="C0C0C0"/>
                  </a:outerShdw>
                </a:effectLst>
                <a:latin typeface="Calibri" pitchFamily="34" charset="0"/>
                <a:cs typeface="Calibri" pitchFamily="34" charset="0"/>
              </a:rPr>
              <a:t>Blood Film (Blood Smear)</a:t>
            </a:r>
            <a:r>
              <a:rPr lang="en-US" sz="3200" b="1" dirty="0">
                <a:solidFill>
                  <a:srgbClr val="FF0000"/>
                </a:solidFill>
                <a:effectLst>
                  <a:outerShdw blurRad="38100" dist="38100" dir="2700000" algn="tl">
                    <a:srgbClr val="C0C0C0"/>
                  </a:outerShdw>
                </a:effectLst>
                <a:latin typeface="Calibri" pitchFamily="34" charset="0"/>
                <a:cs typeface="Calibri" pitchFamily="34" charset="0"/>
              </a:rPr>
              <a:t> </a:t>
            </a:r>
            <a:r>
              <a:rPr lang="en-US" sz="3200" b="1" dirty="0">
                <a:solidFill>
                  <a:srgbClr val="0070C0"/>
                </a:solidFill>
                <a:effectLst>
                  <a:outerShdw blurRad="38100" dist="38100" dir="2700000" algn="tl">
                    <a:srgbClr val="C0C0C0"/>
                  </a:outerShdw>
                </a:effectLst>
                <a:latin typeface="Calibri" pitchFamily="34" charset="0"/>
                <a:cs typeface="Calibri" pitchFamily="34" charset="0"/>
              </a:rPr>
              <a:t>Technique</a:t>
            </a:r>
          </a:p>
        </p:txBody>
      </p:sp>
      <p:pic>
        <p:nvPicPr>
          <p:cNvPr id="19458" name="Picture 2" descr="Image result for blood fi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576" y="2427740"/>
            <a:ext cx="2975331" cy="195403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normal blood film morph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52" y="3483154"/>
            <a:ext cx="3194474" cy="3194474"/>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normal blood film morph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799" y="4581129"/>
            <a:ext cx="2975331" cy="19643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Bl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74471" y="334713"/>
            <a:ext cx="2975331" cy="1993350"/>
          </a:xfrm>
          <a:prstGeom prst="rect">
            <a:avLst/>
          </a:prstGeom>
          <a:noFill/>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0322" y="1534993"/>
            <a:ext cx="5685095" cy="1586141"/>
          </a:xfrm>
          <a:prstGeom prst="rect">
            <a:avLst/>
          </a:prstGeom>
        </p:spPr>
      </p:pic>
    </p:spTree>
    <p:extLst>
      <p:ext uri="{BB962C8B-B14F-4D97-AF65-F5344CB8AC3E}">
        <p14:creationId xmlns:p14="http://schemas.microsoft.com/office/powerpoint/2010/main" val="2859570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5791" y="1892595"/>
            <a:ext cx="184731" cy="369332"/>
          </a:xfrm>
          <a:prstGeom prst="rect">
            <a:avLst/>
          </a:prstGeom>
          <a:noFill/>
        </p:spPr>
        <p:txBody>
          <a:bodyPr wrap="none" rtlCol="0">
            <a:spAutoFit/>
          </a:bodyPr>
          <a:lstStyle/>
          <a:p>
            <a:endParaRPr lang="en-US" dirty="0"/>
          </a:p>
        </p:txBody>
      </p:sp>
      <p:sp>
        <p:nvSpPr>
          <p:cNvPr id="3" name="TextBox 2"/>
          <p:cNvSpPr txBox="1"/>
          <p:nvPr/>
        </p:nvSpPr>
        <p:spPr>
          <a:xfrm>
            <a:off x="1053774" y="1356193"/>
            <a:ext cx="6126748" cy="4933396"/>
          </a:xfrm>
          <a:prstGeom prst="rect">
            <a:avLst/>
          </a:prstGeom>
          <a:noFill/>
        </p:spPr>
        <p:txBody>
          <a:bodyPr wrap="square" rtlCol="0">
            <a:spAutoFit/>
          </a:bodyPr>
          <a:lstStyle/>
          <a:p>
            <a:pPr marL="285750" indent="-285750" fontAlgn="base">
              <a:buFont typeface="Wingdings" charset="2"/>
              <a:buChar char="q"/>
            </a:pPr>
            <a:r>
              <a:rPr lang="en-US" dirty="0">
                <a:solidFill>
                  <a:srgbClr val="1E00D6"/>
                </a:solidFill>
                <a:latin typeface="Calibri" charset="0"/>
                <a:ea typeface="Calibri" charset="0"/>
                <a:cs typeface="Calibri" charset="0"/>
              </a:rPr>
              <a:t>What does the </a:t>
            </a:r>
            <a:r>
              <a:rPr lang="en-US" u="sng" dirty="0">
                <a:solidFill>
                  <a:srgbClr val="1E00D6"/>
                </a:solidFill>
                <a:latin typeface="Calibri" charset="0"/>
                <a:ea typeface="Calibri" charset="0"/>
                <a:cs typeface="Calibri" charset="0"/>
              </a:rPr>
              <a:t>plasma membrane</a:t>
            </a:r>
            <a:r>
              <a:rPr lang="en-US" dirty="0">
                <a:solidFill>
                  <a:srgbClr val="1E00D6"/>
                </a:solidFill>
                <a:latin typeface="Calibri" charset="0"/>
                <a:ea typeface="Calibri" charset="0"/>
                <a:cs typeface="Calibri" charset="0"/>
              </a:rPr>
              <a:t> contains?</a:t>
            </a:r>
          </a:p>
          <a:p>
            <a:pPr marL="742950" lvl="1" indent="-285750" fontAlgn="base">
              <a:buFont typeface="Wingdings" charset="2"/>
              <a:buChar char="q"/>
            </a:pPr>
            <a:r>
              <a:rPr lang="en-US" dirty="0">
                <a:solidFill>
                  <a:srgbClr val="1E00D6"/>
                </a:solidFill>
                <a:latin typeface="Calibri" charset="0"/>
                <a:ea typeface="Calibri" charset="0"/>
                <a:cs typeface="Calibri" charset="0"/>
              </a:rPr>
              <a:t>Protein </a:t>
            </a:r>
            <a:r>
              <a:rPr lang="en-US" sz="2400" dirty="0" err="1">
                <a:solidFill>
                  <a:srgbClr val="FF0000"/>
                </a:solidFill>
                <a:latin typeface="Calibri" charset="0"/>
                <a:ea typeface="Calibri" charset="0"/>
                <a:cs typeface="Calibri" charset="0"/>
              </a:rPr>
              <a:t>spectrin</a:t>
            </a:r>
            <a:r>
              <a:rPr lang="en-US" sz="2400" dirty="0">
                <a:solidFill>
                  <a:srgbClr val="FF0000"/>
                </a:solidFill>
                <a:latin typeface="Calibri" charset="0"/>
                <a:ea typeface="Calibri" charset="0"/>
                <a:cs typeface="Calibri" charset="0"/>
              </a:rPr>
              <a:t> </a:t>
            </a:r>
            <a:r>
              <a:rPr lang="en-US" dirty="0">
                <a:solidFill>
                  <a:srgbClr val="1E00D6"/>
                </a:solidFill>
                <a:latin typeface="Calibri" charset="0"/>
                <a:ea typeface="Calibri" charset="0"/>
                <a:cs typeface="Calibri" charset="0"/>
              </a:rPr>
              <a:t>which responsible for:</a:t>
            </a:r>
          </a:p>
          <a:p>
            <a:pPr marL="1200150" lvl="2" indent="-285750" fontAlgn="base">
              <a:buFont typeface="Wingdings" charset="2"/>
              <a:buChar char="q"/>
            </a:pPr>
            <a:r>
              <a:rPr lang="en-US" dirty="0">
                <a:solidFill>
                  <a:srgbClr val="1E00D6"/>
                </a:solidFill>
                <a:latin typeface="Calibri" charset="0"/>
                <a:ea typeface="Calibri" charset="0"/>
                <a:cs typeface="Calibri" charset="0"/>
              </a:rPr>
              <a:t>Giving RBCs their </a:t>
            </a:r>
            <a:r>
              <a:rPr lang="en-US" b="1" dirty="0">
                <a:solidFill>
                  <a:srgbClr val="1E00D6"/>
                </a:solidFill>
                <a:latin typeface="Calibri" charset="0"/>
                <a:ea typeface="Calibri" charset="0"/>
                <a:cs typeface="Calibri" charset="0"/>
              </a:rPr>
              <a:t>flexibility</a:t>
            </a:r>
            <a:r>
              <a:rPr lang="en-US" dirty="0">
                <a:solidFill>
                  <a:srgbClr val="1E00D6"/>
                </a:solidFill>
                <a:latin typeface="Calibri" charset="0"/>
                <a:ea typeface="Calibri" charset="0"/>
                <a:cs typeface="Calibri" charset="0"/>
              </a:rPr>
              <a:t>.</a:t>
            </a:r>
          </a:p>
          <a:p>
            <a:pPr marL="1200150" lvl="2" indent="-285750" fontAlgn="base">
              <a:spcAft>
                <a:spcPts val="1600"/>
              </a:spcAft>
              <a:buFont typeface="Wingdings" charset="2"/>
              <a:buChar char="q"/>
            </a:pPr>
            <a:r>
              <a:rPr lang="en-US" b="1" dirty="0">
                <a:solidFill>
                  <a:srgbClr val="1E00D6"/>
                </a:solidFill>
                <a:latin typeface="Calibri" charset="0"/>
                <a:ea typeface="Calibri" charset="0"/>
                <a:cs typeface="Calibri" charset="0"/>
              </a:rPr>
              <a:t>Change shapes</a:t>
            </a:r>
            <a:r>
              <a:rPr lang="en-US" dirty="0">
                <a:solidFill>
                  <a:srgbClr val="1E00D6"/>
                </a:solidFill>
                <a:latin typeface="Calibri" charset="0"/>
                <a:ea typeface="Calibri" charset="0"/>
                <a:cs typeface="Calibri" charset="0"/>
              </a:rPr>
              <a:t> as necessary with significantly smaller forces.</a:t>
            </a:r>
          </a:p>
          <a:p>
            <a:pPr marL="285750" indent="-285750" fontAlgn="base">
              <a:buFont typeface="Wingdings" charset="2"/>
              <a:buChar char="q"/>
            </a:pPr>
            <a:r>
              <a:rPr lang="en-US" dirty="0">
                <a:solidFill>
                  <a:srgbClr val="1E00D6"/>
                </a:solidFill>
                <a:latin typeface="Calibri" charset="0"/>
                <a:ea typeface="Calibri" charset="0"/>
                <a:cs typeface="Calibri" charset="0"/>
              </a:rPr>
              <a:t>An example of the complementarities of structure and function are </a:t>
            </a:r>
            <a:r>
              <a:rPr lang="en-US" b="1" dirty="0">
                <a:solidFill>
                  <a:srgbClr val="1E00D6"/>
                </a:solidFill>
                <a:latin typeface="Calibri" charset="0"/>
                <a:ea typeface="Calibri" charset="0"/>
                <a:cs typeface="Calibri" charset="0"/>
              </a:rPr>
              <a:t>Erythrocytes </a:t>
            </a:r>
          </a:p>
          <a:p>
            <a:pPr marL="285750" indent="-285750" fontAlgn="base">
              <a:buFont typeface="Wingdings" charset="2"/>
              <a:buChar char="q"/>
            </a:pPr>
            <a:r>
              <a:rPr lang="en-US" dirty="0">
                <a:solidFill>
                  <a:srgbClr val="1E00D6"/>
                </a:solidFill>
                <a:latin typeface="Calibri" charset="0"/>
                <a:ea typeface="Calibri" charset="0"/>
                <a:cs typeface="Calibri" charset="0"/>
              </a:rPr>
              <a:t>What are the structural characteristics that contribute to gas transport function?</a:t>
            </a:r>
          </a:p>
          <a:p>
            <a:pPr marL="742950" lvl="1" indent="-285750" fontAlgn="base">
              <a:buFont typeface="Wingdings" charset="2"/>
              <a:buChar char="q"/>
            </a:pPr>
            <a:r>
              <a:rPr lang="en-US" b="1" dirty="0">
                <a:solidFill>
                  <a:srgbClr val="1E00D6"/>
                </a:solidFill>
                <a:latin typeface="Calibri" charset="0"/>
                <a:ea typeface="Calibri" charset="0"/>
                <a:cs typeface="Calibri" charset="0"/>
              </a:rPr>
              <a:t>Biconcave</a:t>
            </a:r>
            <a:r>
              <a:rPr lang="en-US" dirty="0">
                <a:solidFill>
                  <a:srgbClr val="1E00D6"/>
                </a:solidFill>
                <a:latin typeface="Calibri" charset="0"/>
                <a:ea typeface="Calibri" charset="0"/>
                <a:cs typeface="Calibri" charset="0"/>
              </a:rPr>
              <a:t> shape that has a huge surface area to volume ratio which is is essential for gas exchange.</a:t>
            </a:r>
          </a:p>
          <a:p>
            <a:pPr marL="742950" lvl="1" indent="-285750" fontAlgn="base">
              <a:buFont typeface="Wingdings" charset="2"/>
              <a:buChar char="q"/>
            </a:pPr>
            <a:r>
              <a:rPr lang="en-US" b="1" dirty="0">
                <a:solidFill>
                  <a:srgbClr val="1E00D6"/>
                </a:solidFill>
                <a:latin typeface="Calibri" charset="0"/>
                <a:ea typeface="Calibri" charset="0"/>
                <a:cs typeface="Calibri" charset="0"/>
              </a:rPr>
              <a:t>Discounting water content</a:t>
            </a:r>
            <a:r>
              <a:rPr lang="en-US" dirty="0">
                <a:solidFill>
                  <a:srgbClr val="1E00D6"/>
                </a:solidFill>
                <a:latin typeface="Calibri" charset="0"/>
                <a:ea typeface="Calibri" charset="0"/>
                <a:cs typeface="Calibri" charset="0"/>
              </a:rPr>
              <a:t>, </a:t>
            </a:r>
            <a:r>
              <a:rPr lang="en-US" u="sng" dirty="0">
                <a:solidFill>
                  <a:srgbClr val="1E00D6"/>
                </a:solidFill>
                <a:latin typeface="Calibri" charset="0"/>
                <a:ea typeface="Calibri" charset="0"/>
                <a:cs typeface="Calibri" charset="0"/>
              </a:rPr>
              <a:t>erythrocytes are 97% hemoglobin</a:t>
            </a:r>
          </a:p>
          <a:p>
            <a:pPr marL="742950" lvl="1" indent="-285750" fontAlgn="base">
              <a:buFont typeface="Wingdings" charset="2"/>
              <a:buChar char="q"/>
            </a:pPr>
            <a:r>
              <a:rPr lang="en-US" dirty="0">
                <a:solidFill>
                  <a:srgbClr val="1E00D6"/>
                </a:solidFill>
                <a:latin typeface="Calibri" charset="0"/>
                <a:ea typeface="Calibri" charset="0"/>
                <a:cs typeface="Calibri" charset="0"/>
              </a:rPr>
              <a:t>ATP is generated </a:t>
            </a:r>
            <a:r>
              <a:rPr lang="en-US" b="1" dirty="0">
                <a:solidFill>
                  <a:srgbClr val="1E00D6"/>
                </a:solidFill>
                <a:latin typeface="Calibri" charset="0"/>
                <a:ea typeface="Calibri" charset="0"/>
                <a:cs typeface="Calibri" charset="0"/>
              </a:rPr>
              <a:t>anaerobically</a:t>
            </a:r>
            <a:r>
              <a:rPr lang="en-US" dirty="0">
                <a:solidFill>
                  <a:srgbClr val="1E00D6"/>
                </a:solidFill>
                <a:latin typeface="Calibri" charset="0"/>
                <a:ea typeface="Calibri" charset="0"/>
                <a:cs typeface="Calibri" charset="0"/>
              </a:rPr>
              <a:t> </a:t>
            </a:r>
            <a:r>
              <a:rPr lang="en-US" dirty="0">
                <a:solidFill>
                  <a:srgbClr val="FF0000"/>
                </a:solidFill>
                <a:latin typeface="Calibri" charset="0"/>
                <a:ea typeface="Calibri" charset="0"/>
                <a:cs typeface="Calibri" charset="0"/>
              </a:rPr>
              <a:t>so RBCs don’t consume the oxygen they transport</a:t>
            </a:r>
            <a:r>
              <a:rPr lang="en-US" dirty="0">
                <a:solidFill>
                  <a:srgbClr val="1E00D6"/>
                </a:solidFill>
                <a:latin typeface="Calibri" charset="0"/>
                <a:ea typeface="Calibri" charset="0"/>
                <a:cs typeface="Calibri" charset="0"/>
              </a:rPr>
              <a:t>.</a:t>
            </a:r>
          </a:p>
          <a:p>
            <a:pPr marL="285750" indent="-285750">
              <a:buFont typeface="Wingdings" charset="2"/>
              <a:buChar char="q"/>
            </a:pPr>
            <a:endParaRPr lang="en-US" dirty="0">
              <a:solidFill>
                <a:srgbClr val="0070C0"/>
              </a:solidFill>
              <a:latin typeface="Calibri" charset="0"/>
              <a:ea typeface="Calibri" charset="0"/>
              <a:cs typeface="Calibri" charset="0"/>
            </a:endParaRPr>
          </a:p>
        </p:txBody>
      </p:sp>
      <p:pic>
        <p:nvPicPr>
          <p:cNvPr id="1026" name="Picture 2" descr="icture2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908" y="1461723"/>
            <a:ext cx="2406005" cy="51279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256294" y="381000"/>
            <a:ext cx="7427608" cy="896056"/>
          </a:xfrm>
          <a:prstGeom prst="rect">
            <a:avLst/>
          </a:prstGeom>
          <a:noFill/>
          <a:ln w="9525">
            <a:noFill/>
            <a:miter lim="800000"/>
            <a:headEnd/>
            <a:tailEnd/>
          </a:ln>
          <a:effectLst/>
        </p:spPr>
        <p:txBody>
          <a:bodyPr anchor="ctr"/>
          <a:lstStyle/>
          <a:p>
            <a:pPr algn="ctr">
              <a:defRPr/>
            </a:pPr>
            <a:r>
              <a:rPr lang="en-AU" sz="2800" b="1" dirty="0">
                <a:effectLst>
                  <a:outerShdw blurRad="38100" dist="38100" dir="2700000" algn="tl">
                    <a:srgbClr val="C0C0C0"/>
                  </a:outerShdw>
                </a:effectLst>
                <a:latin typeface="Calibri" pitchFamily="34" charset="0"/>
                <a:cs typeface="Calibri" pitchFamily="34" charset="0"/>
              </a:rPr>
              <a:t>Characteristics of a Mature Erythrocytes (RBC)</a:t>
            </a:r>
          </a:p>
        </p:txBody>
      </p:sp>
      <p:sp>
        <p:nvSpPr>
          <p:cNvPr id="6" name="TextBox 5"/>
          <p:cNvSpPr txBox="1"/>
          <p:nvPr/>
        </p:nvSpPr>
        <p:spPr>
          <a:xfrm>
            <a:off x="8832304" y="459696"/>
            <a:ext cx="1693608"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3622005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5617615"/>
              </p:ext>
            </p:extLst>
          </p:nvPr>
        </p:nvGraphicFramePr>
        <p:xfrm>
          <a:off x="2590148" y="1585771"/>
          <a:ext cx="5825182" cy="1121300"/>
        </p:xfrm>
        <a:graphic>
          <a:graphicData uri="http://schemas.openxmlformats.org/drawingml/2006/table">
            <a:tbl>
              <a:tblPr/>
              <a:tblGrid>
                <a:gridCol w="3094031">
                  <a:extLst>
                    <a:ext uri="{9D8B030D-6E8A-4147-A177-3AD203B41FA5}">
                      <a16:colId xmlns:a16="http://schemas.microsoft.com/office/drawing/2014/main" val="20000"/>
                    </a:ext>
                  </a:extLst>
                </a:gridCol>
                <a:gridCol w="1270080">
                  <a:extLst>
                    <a:ext uri="{9D8B030D-6E8A-4147-A177-3AD203B41FA5}">
                      <a16:colId xmlns:a16="http://schemas.microsoft.com/office/drawing/2014/main" val="20001"/>
                    </a:ext>
                  </a:extLst>
                </a:gridCol>
                <a:gridCol w="1461071">
                  <a:extLst>
                    <a:ext uri="{9D8B030D-6E8A-4147-A177-3AD203B41FA5}">
                      <a16:colId xmlns:a16="http://schemas.microsoft.com/office/drawing/2014/main" val="20002"/>
                    </a:ext>
                  </a:extLst>
                </a:gridCol>
              </a:tblGrid>
              <a:tr h="476140">
                <a:tc>
                  <a:txBody>
                    <a:bodyPr/>
                    <a:lstStyle/>
                    <a:p>
                      <a:pPr algn="ctr" fontAlgn="t"/>
                      <a:r>
                        <a:rPr lang="sk-SK" dirty="0">
                          <a:effectLst/>
                        </a:rPr>
                        <a:t> </a:t>
                      </a: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a:solidFill>
                            <a:srgbClr val="000000"/>
                          </a:solidFill>
                          <a:effectLst/>
                          <a:latin typeface="Arial" charset="0"/>
                        </a:rPr>
                        <a:t>Males</a:t>
                      </a:r>
                      <a:endParaRPr lang="en-US">
                        <a:effectLst/>
                      </a:endParaRP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400" b="0" i="0" u="none" strike="noStrike" dirty="0">
                          <a:solidFill>
                            <a:srgbClr val="000000"/>
                          </a:solidFill>
                          <a:effectLst/>
                          <a:latin typeface="Arial" charset="0"/>
                        </a:rPr>
                        <a:t>Females</a:t>
                      </a:r>
                      <a:endParaRPr lang="en-US" dirty="0">
                        <a:effectLst/>
                      </a:endParaRP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4000">
                <a:tc>
                  <a:txBody>
                    <a:bodyPr/>
                    <a:lstStyle/>
                    <a:p>
                      <a:pPr algn="ctr" rtl="0" fontAlgn="t">
                        <a:spcBef>
                          <a:spcPts val="0"/>
                        </a:spcBef>
                        <a:spcAft>
                          <a:spcPts val="0"/>
                        </a:spcAft>
                      </a:pPr>
                      <a:r>
                        <a:rPr lang="en-US" sz="1400" b="0" i="0" u="none" strike="noStrike" dirty="0">
                          <a:solidFill>
                            <a:srgbClr val="000000"/>
                          </a:solidFill>
                          <a:effectLst/>
                          <a:latin typeface="Arial" charset="0"/>
                        </a:rPr>
                        <a:t>Average number of RBCs per cubic millimeter</a:t>
                      </a:r>
                      <a:endParaRPr lang="en-US" dirty="0">
                        <a:effectLst/>
                      </a:endParaRP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700" b="0" i="0" u="none" strike="noStrike">
                          <a:solidFill>
                            <a:srgbClr val="0000FF"/>
                          </a:solidFill>
                          <a:effectLst/>
                          <a:latin typeface="Calibri" charset="0"/>
                        </a:rPr>
                        <a:t>5,200,000 (±300,000)</a:t>
                      </a:r>
                      <a:endParaRPr lang="en-US">
                        <a:effectLst/>
                      </a:endParaRP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700" b="0" i="0" u="none" strike="noStrike" dirty="0">
                          <a:solidFill>
                            <a:srgbClr val="0000FF"/>
                          </a:solidFill>
                          <a:effectLst/>
                          <a:latin typeface="Calibri" charset="0"/>
                        </a:rPr>
                        <a:t>4,700,000 (±300,000) </a:t>
                      </a:r>
                      <a:endParaRPr lang="en-US" dirty="0">
                        <a:effectLst/>
                      </a:endParaRPr>
                    </a:p>
                  </a:txBody>
                  <a:tcPr marL="63500" marR="63500" marT="63500" marB="63500">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2150075" y="220787"/>
            <a:ext cx="841495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0" rIns="91440" bIns="0" numCol="1" anchor="ctr" anchorCtr="0" compatLnSpc="1">
            <a:prstTxWarp prst="textNoShape">
              <a:avLst/>
            </a:prstTxWarp>
            <a:spAutoFit/>
          </a:bodyPr>
          <a:lstStyle/>
          <a:p>
            <a:pPr marL="342900" indent="-342900" eaLnBrk="0" fontAlgn="base" hangingPunct="0">
              <a:spcBef>
                <a:spcPct val="0"/>
              </a:spcBef>
              <a:spcAft>
                <a:spcPct val="0"/>
              </a:spcAft>
              <a:buFont typeface="Wingdings" charset="2"/>
              <a:buChar char="q"/>
            </a:pPr>
            <a:endParaRPr lang="en-US" altLang="en-US" dirty="0">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r>
              <a:rPr lang="en-US" altLang="en-US" dirty="0">
                <a:solidFill>
                  <a:srgbClr val="000000"/>
                </a:solidFill>
                <a:latin typeface="Calibri" charset="0"/>
                <a:ea typeface="Calibri" charset="0"/>
                <a:cs typeface="Calibri" charset="0"/>
              </a:rPr>
              <a:t>Normally, RBCs account for &gt;99% of all formed elements </a:t>
            </a: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r>
              <a:rPr lang="en-US" altLang="en-US" dirty="0">
                <a:solidFill>
                  <a:srgbClr val="0000FF"/>
                </a:solidFill>
                <a:latin typeface="Calibri" charset="0"/>
                <a:ea typeface="Calibri" charset="0"/>
                <a:cs typeface="Calibri" charset="0"/>
              </a:rPr>
              <a:t>Red blood cell count:</a:t>
            </a: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solidFill>
                <a:srgbClr val="0000FF"/>
              </a:solidFill>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endParaRPr lang="en-US" altLang="en-US" dirty="0">
              <a:latin typeface="Calibri" charset="0"/>
              <a:ea typeface="Calibri" charset="0"/>
              <a:cs typeface="Calibri" charset="0"/>
            </a:endParaRPr>
          </a:p>
          <a:p>
            <a:pPr marL="342900" indent="-342900" eaLnBrk="0" fontAlgn="base" hangingPunct="0">
              <a:spcBef>
                <a:spcPct val="0"/>
              </a:spcBef>
              <a:spcAft>
                <a:spcPct val="0"/>
              </a:spcAft>
              <a:buFont typeface="Wingdings" charset="2"/>
              <a:buChar char="q"/>
            </a:pPr>
            <a:r>
              <a:rPr lang="en-US" altLang="en-US" dirty="0">
                <a:latin typeface="Calibri" charset="0"/>
                <a:ea typeface="Calibri" charset="0"/>
                <a:cs typeface="Calibri" charset="0"/>
              </a:rPr>
              <a:t>Persons living at high altitudes have greater numbers of red blood cells</a:t>
            </a:r>
            <a:r>
              <a:rPr lang="en-US" altLang="en-US" dirty="0">
                <a:solidFill>
                  <a:srgbClr val="0000FF"/>
                </a:solidFill>
                <a:latin typeface="Calibri" charset="0"/>
                <a:ea typeface="Calibri" charset="0"/>
                <a:cs typeface="Calibri" charset="0"/>
              </a:rPr>
              <a:t>.</a:t>
            </a:r>
          </a:p>
          <a:p>
            <a:pPr eaLnBrk="0" fontAlgn="base" hangingPunct="0">
              <a:spcBef>
                <a:spcPct val="0"/>
              </a:spcBef>
              <a:spcAft>
                <a:spcPct val="0"/>
              </a:spcAft>
            </a:pPr>
            <a:r>
              <a:rPr lang="en-GB" altLang="en-US" dirty="0">
                <a:solidFill>
                  <a:srgbClr val="00B050"/>
                </a:solidFill>
                <a:latin typeface="Calibri" charset="0"/>
                <a:ea typeface="Calibri" charset="0"/>
                <a:cs typeface="Calibri" charset="0"/>
              </a:rPr>
              <a:t>                                (</a:t>
            </a:r>
            <a:r>
              <a:rPr lang="en-US" altLang="en-US" dirty="0">
                <a:solidFill>
                  <a:srgbClr val="00B050"/>
                </a:solidFill>
                <a:latin typeface="Calibri" charset="0"/>
                <a:ea typeface="Calibri" charset="0"/>
                <a:cs typeface="Calibri" charset="0"/>
              </a:rPr>
              <a:t>polycythemia</a:t>
            </a:r>
            <a:r>
              <a:rPr lang="en-GB" altLang="en-US" dirty="0" err="1">
                <a:solidFill>
                  <a:srgbClr val="00B050"/>
                </a:solidFill>
                <a:latin typeface="Calibri" charset="0"/>
                <a:ea typeface="Calibri" charset="0"/>
                <a:cs typeface="Calibri" charset="0"/>
              </a:rPr>
              <a:t>وممكن</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يسوي</a:t>
            </a:r>
            <a:r>
              <a:rPr lang="en-GB" altLang="en-US" dirty="0">
                <a:solidFill>
                  <a:srgbClr val="00B050"/>
                </a:solidFill>
                <a:latin typeface="Calibri" charset="0"/>
                <a:ea typeface="Calibri" charset="0"/>
                <a:cs typeface="Calibri" charset="0"/>
              </a:rPr>
              <a:t> </a:t>
            </a:r>
            <a:r>
              <a:rPr lang="en-US"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RBCsلأنه</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الأوكسجين</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أقل</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وبالتالي</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رح</a:t>
            </a:r>
            <a:r>
              <a:rPr lang="en-GB" altLang="en-US" dirty="0">
                <a:solidFill>
                  <a:srgbClr val="00B050"/>
                </a:solidFill>
                <a:latin typeface="Calibri" charset="0"/>
                <a:ea typeface="Calibri" charset="0"/>
                <a:cs typeface="Calibri" charset="0"/>
              </a:rPr>
              <a:t> </a:t>
            </a:r>
            <a:r>
              <a:rPr lang="en-GB" altLang="en-US" dirty="0" err="1">
                <a:solidFill>
                  <a:srgbClr val="00B050"/>
                </a:solidFill>
                <a:latin typeface="Calibri" charset="0"/>
                <a:ea typeface="Calibri" charset="0"/>
                <a:cs typeface="Calibri" charset="0"/>
              </a:rPr>
              <a:t>تزيد</a:t>
            </a:r>
            <a:r>
              <a:rPr lang="en-GB" altLang="en-US" dirty="0">
                <a:solidFill>
                  <a:srgbClr val="00B050"/>
                </a:solidFill>
                <a:latin typeface="Calibri" charset="0"/>
                <a:ea typeface="Calibri" charset="0"/>
                <a:cs typeface="Calibri" charset="0"/>
              </a:rPr>
              <a:t>   </a:t>
            </a:r>
            <a:endParaRPr lang="en-US" altLang="en-US" dirty="0">
              <a:solidFill>
                <a:srgbClr val="00B050"/>
              </a:solidFill>
              <a:latin typeface="Calibri" charset="0"/>
              <a:ea typeface="Calibri" charset="0"/>
              <a:cs typeface="Calibri" charset="0"/>
            </a:endParaRPr>
          </a:p>
        </p:txBody>
      </p:sp>
      <p:pic>
        <p:nvPicPr>
          <p:cNvPr id="2050" name="Picture 2" descr="ict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557" y="3945140"/>
            <a:ext cx="3352694" cy="271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97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36870" y="4191000"/>
            <a:ext cx="184731" cy="369332"/>
          </a:xfrm>
          <a:prstGeom prst="rect">
            <a:avLst/>
          </a:prstGeom>
          <a:noFill/>
        </p:spPr>
        <p:txBody>
          <a:bodyPr wrap="none" rtlCol="0">
            <a:spAutoFit/>
          </a:bodyPr>
          <a:lstStyle/>
          <a:p>
            <a:endParaRPr lang="en-US" dirty="0"/>
          </a:p>
        </p:txBody>
      </p:sp>
      <p:sp>
        <p:nvSpPr>
          <p:cNvPr id="3" name="TextBox 2"/>
          <p:cNvSpPr txBox="1"/>
          <p:nvPr/>
        </p:nvSpPr>
        <p:spPr>
          <a:xfrm>
            <a:off x="1637432" y="921916"/>
            <a:ext cx="6242472" cy="5355312"/>
          </a:xfrm>
          <a:prstGeom prst="rect">
            <a:avLst/>
          </a:prstGeom>
          <a:noFill/>
        </p:spPr>
        <p:txBody>
          <a:bodyPr wrap="square" rtlCol="0">
            <a:spAutoFit/>
          </a:bodyPr>
          <a:lstStyle/>
          <a:p>
            <a:pPr marL="285750" indent="-285750" fontAlgn="base">
              <a:buFont typeface="Wingdings" charset="2"/>
              <a:buChar char="q"/>
            </a:pPr>
            <a:r>
              <a:rPr lang="en-US" dirty="0">
                <a:solidFill>
                  <a:srgbClr val="1E00D6"/>
                </a:solidFill>
              </a:rPr>
              <a:t>Blood capillaries are very </a:t>
            </a:r>
            <a:r>
              <a:rPr lang="en-US" u="sng" dirty="0">
                <a:solidFill>
                  <a:srgbClr val="1E00D6"/>
                </a:solidFill>
              </a:rPr>
              <a:t>narrow blood vessels.</a:t>
            </a:r>
            <a:endParaRPr lang="en-US" dirty="0">
              <a:solidFill>
                <a:srgbClr val="1E00D6"/>
              </a:solidFill>
            </a:endParaRPr>
          </a:p>
          <a:p>
            <a:pPr marL="285750" indent="-285750" fontAlgn="base">
              <a:buFont typeface="Wingdings" charset="2"/>
              <a:buChar char="q"/>
            </a:pPr>
            <a:endParaRPr lang="en-US" dirty="0">
              <a:solidFill>
                <a:srgbClr val="1E00D6"/>
              </a:solidFill>
            </a:endParaRPr>
          </a:p>
          <a:p>
            <a:pPr marL="285750" indent="-285750" fontAlgn="base">
              <a:buFont typeface="Wingdings" charset="2"/>
              <a:buChar char="q"/>
            </a:pPr>
            <a:r>
              <a:rPr lang="en-US" dirty="0">
                <a:solidFill>
                  <a:srgbClr val="1E00D6"/>
                </a:solidFill>
              </a:rPr>
              <a:t>The shapes of RBCs can change as the cells  pass through blood capillaries since they squeeze through capillaries. </a:t>
            </a:r>
          </a:p>
          <a:p>
            <a:pPr marL="285750" indent="-285750" fontAlgn="base">
              <a:buFont typeface="Wingdings" charset="2"/>
              <a:buChar char="q"/>
            </a:pPr>
            <a:endParaRPr lang="en-US" dirty="0">
              <a:solidFill>
                <a:srgbClr val="1E00D6"/>
              </a:solidFill>
            </a:endParaRPr>
          </a:p>
          <a:p>
            <a:pPr marL="285750" indent="-285750" fontAlgn="base">
              <a:buFont typeface="Wingdings" charset="2"/>
              <a:buChar char="q"/>
            </a:pPr>
            <a:r>
              <a:rPr lang="en-US" dirty="0">
                <a:solidFill>
                  <a:srgbClr val="1E00D6"/>
                </a:solidFill>
              </a:rPr>
              <a:t>RBC is a bag of hemoglobin that </a:t>
            </a:r>
            <a:r>
              <a:rPr lang="en-US" u="sng" dirty="0">
                <a:solidFill>
                  <a:srgbClr val="1E00D6"/>
                </a:solidFill>
              </a:rPr>
              <a:t>can be deformed into almost any shape. </a:t>
            </a:r>
            <a:endParaRPr lang="en-US" dirty="0">
              <a:solidFill>
                <a:srgbClr val="1E00D6"/>
              </a:solidFill>
            </a:endParaRPr>
          </a:p>
          <a:p>
            <a:pPr marL="285750" indent="-285750" fontAlgn="base">
              <a:buFont typeface="Wingdings" charset="2"/>
              <a:buChar char="q"/>
            </a:pPr>
            <a:endParaRPr lang="en-US" dirty="0">
              <a:solidFill>
                <a:srgbClr val="1E00D6"/>
              </a:solidFill>
            </a:endParaRPr>
          </a:p>
          <a:p>
            <a:pPr marL="285750" indent="-285750" fontAlgn="base">
              <a:buFont typeface="Wingdings" charset="2"/>
              <a:buChar char="q"/>
            </a:pPr>
            <a:r>
              <a:rPr lang="en-US" dirty="0">
                <a:solidFill>
                  <a:srgbClr val="1E00D6"/>
                </a:solidFill>
              </a:rPr>
              <a:t>This keeps them in very close contact with the capillary walls, which </a:t>
            </a:r>
            <a:r>
              <a:rPr lang="en-US" u="sng" dirty="0">
                <a:solidFill>
                  <a:srgbClr val="1E00D6"/>
                </a:solidFill>
              </a:rPr>
              <a:t>reduce  the diffusion distance for gas exchange</a:t>
            </a:r>
            <a:r>
              <a:rPr lang="en-US" dirty="0">
                <a:solidFill>
                  <a:srgbClr val="1E00D6"/>
                </a:solidFill>
              </a:rPr>
              <a:t> with the surrounding tissues.</a:t>
            </a:r>
          </a:p>
          <a:p>
            <a:pPr marL="285750" indent="-285750" fontAlgn="base">
              <a:buFont typeface="Wingdings" charset="2"/>
              <a:buChar char="q"/>
            </a:pPr>
            <a:endParaRPr lang="en-US" dirty="0">
              <a:solidFill>
                <a:srgbClr val="1E00D6"/>
              </a:solidFill>
            </a:endParaRPr>
          </a:p>
          <a:p>
            <a:pPr marL="285750" indent="-285750" fontAlgn="base">
              <a:buFont typeface="Wingdings" charset="2"/>
              <a:buChar char="q"/>
            </a:pPr>
            <a:r>
              <a:rPr lang="en-US" dirty="0">
                <a:solidFill>
                  <a:srgbClr val="1E00D6"/>
                </a:solidFill>
              </a:rPr>
              <a:t>Because RBC has a great excess of cell membrane for the quantity of material inside, deformation </a:t>
            </a:r>
            <a:r>
              <a:rPr lang="en-US" u="sng" dirty="0">
                <a:solidFill>
                  <a:srgbClr val="1E00D6"/>
                </a:solidFill>
              </a:rPr>
              <a:t>does not stretch the membrane</a:t>
            </a:r>
            <a:r>
              <a:rPr lang="en-US" dirty="0">
                <a:solidFill>
                  <a:srgbClr val="1E00D6"/>
                </a:solidFill>
              </a:rPr>
              <a:t> greatly and it consequently </a:t>
            </a:r>
            <a:r>
              <a:rPr lang="en-US" u="sng" dirty="0">
                <a:solidFill>
                  <a:srgbClr val="1E00D6"/>
                </a:solidFill>
              </a:rPr>
              <a:t>does rupture the cell</a:t>
            </a:r>
            <a:r>
              <a:rPr lang="en-US" dirty="0">
                <a:solidFill>
                  <a:srgbClr val="1E00D6"/>
                </a:solidFill>
              </a:rPr>
              <a:t> just like any other cell.</a:t>
            </a:r>
          </a:p>
          <a:p>
            <a:pPr marL="285750" indent="-285750">
              <a:buFont typeface="Wingdings" charset="2"/>
              <a:buChar char="q"/>
            </a:pPr>
            <a:endParaRPr lang="en-US" dirty="0">
              <a:solidFill>
                <a:srgbClr val="1E00D6"/>
              </a:solidFill>
            </a:endParaRPr>
          </a:p>
        </p:txBody>
      </p:sp>
      <p:pic>
        <p:nvPicPr>
          <p:cNvPr id="5122" name="Picture 2" descr="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682" y="1804883"/>
            <a:ext cx="3352388" cy="3390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51584" y="136531"/>
            <a:ext cx="7848872" cy="1754326"/>
          </a:xfrm>
          <a:prstGeom prst="rect">
            <a:avLst/>
          </a:prstGeom>
          <a:noFill/>
        </p:spPr>
        <p:txBody>
          <a:bodyPr wrap="square" rtlCol="0">
            <a:spAutoFit/>
          </a:bodyPr>
          <a:lstStyle/>
          <a:p>
            <a:pPr algn="ctr"/>
            <a:r>
              <a:rPr lang="en-US" sz="3600" b="1" dirty="0">
                <a:solidFill>
                  <a:srgbClr val="000000"/>
                </a:solidFill>
                <a:latin typeface="Calibri" charset="0"/>
                <a:ea typeface="Calibri" charset="0"/>
                <a:cs typeface="Calibri" charset="0"/>
              </a:rPr>
              <a:t>Red Blood Cells in Blood Capillaries</a:t>
            </a:r>
            <a:endParaRPr lang="en-US" sz="3600" dirty="0">
              <a:latin typeface="Calibri" charset="0"/>
              <a:ea typeface="Calibri" charset="0"/>
              <a:cs typeface="Calibri" charset="0"/>
            </a:endParaRPr>
          </a:p>
          <a:p>
            <a:pPr algn="ctr"/>
            <a:br>
              <a:rPr lang="en-US" sz="3600" dirty="0">
                <a:latin typeface="Calibri" charset="0"/>
                <a:ea typeface="Calibri" charset="0"/>
                <a:cs typeface="Calibri" charset="0"/>
              </a:rPr>
            </a:br>
            <a:endParaRPr lang="en-US" sz="3600" dirty="0">
              <a:latin typeface="Calibri" charset="0"/>
              <a:ea typeface="Calibri" charset="0"/>
              <a:cs typeface="Calibri" charset="0"/>
            </a:endParaRPr>
          </a:p>
        </p:txBody>
      </p:sp>
      <p:sp>
        <p:nvSpPr>
          <p:cNvPr id="6" name="TextBox 5"/>
          <p:cNvSpPr txBox="1"/>
          <p:nvPr/>
        </p:nvSpPr>
        <p:spPr>
          <a:xfrm>
            <a:off x="9834078" y="644362"/>
            <a:ext cx="1693608"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656144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5068" y="1530928"/>
            <a:ext cx="9419702" cy="1631216"/>
          </a:xfrm>
          <a:prstGeom prst="rect">
            <a:avLst/>
          </a:prstGeom>
          <a:noFill/>
        </p:spPr>
        <p:txBody>
          <a:bodyPr wrap="square" rtlCol="0">
            <a:spAutoFit/>
          </a:bodyPr>
          <a:lstStyle/>
          <a:p>
            <a:pPr marL="285750" indent="-285750" fontAlgn="base">
              <a:buFont typeface="Wingdings" charset="2"/>
              <a:buChar char="q"/>
            </a:pPr>
            <a:r>
              <a:rPr lang="en-US" sz="2000" dirty="0">
                <a:solidFill>
                  <a:srgbClr val="1E00D6"/>
                </a:solidFill>
                <a:latin typeface="Calibri" charset="0"/>
                <a:ea typeface="Calibri" charset="0"/>
                <a:cs typeface="Calibri" charset="0"/>
              </a:rPr>
              <a:t>RBCs in </a:t>
            </a:r>
            <a:r>
              <a:rPr lang="en-US" sz="2000" b="1" dirty="0">
                <a:solidFill>
                  <a:srgbClr val="1E00D6"/>
                </a:solidFill>
                <a:latin typeface="Calibri" charset="0"/>
                <a:ea typeface="Calibri" charset="0"/>
                <a:cs typeface="Calibri" charset="0"/>
              </a:rPr>
              <a:t>single file</a:t>
            </a:r>
          </a:p>
          <a:p>
            <a:pPr marL="285750" indent="-285750" fontAlgn="base">
              <a:buFont typeface="Wingdings" charset="2"/>
              <a:buChar char="q"/>
            </a:pPr>
            <a:r>
              <a:rPr lang="en-US" sz="2000" dirty="0">
                <a:solidFill>
                  <a:srgbClr val="1E00D6"/>
                </a:solidFill>
                <a:latin typeface="Calibri" charset="0"/>
                <a:ea typeface="Calibri" charset="0"/>
                <a:cs typeface="Calibri" charset="0"/>
              </a:rPr>
              <a:t>RBCs are </a:t>
            </a:r>
            <a:r>
              <a:rPr lang="en-US" sz="2000" b="1" dirty="0">
                <a:solidFill>
                  <a:srgbClr val="1E00D6"/>
                </a:solidFill>
                <a:latin typeface="Calibri" charset="0"/>
                <a:ea typeface="Calibri" charset="0"/>
                <a:cs typeface="Calibri" charset="0"/>
              </a:rPr>
              <a:t>flexible</a:t>
            </a:r>
            <a:r>
              <a:rPr lang="en-US" sz="2000" dirty="0">
                <a:solidFill>
                  <a:srgbClr val="1E00D6"/>
                </a:solidFill>
                <a:latin typeface="Calibri" charset="0"/>
                <a:ea typeface="Calibri" charset="0"/>
                <a:cs typeface="Calibri" charset="0"/>
              </a:rPr>
              <a:t> and </a:t>
            </a:r>
            <a:r>
              <a:rPr lang="en-US" sz="2000" b="1" dirty="0">
                <a:solidFill>
                  <a:srgbClr val="1E00D6"/>
                </a:solidFill>
                <a:latin typeface="Calibri" charset="0"/>
                <a:ea typeface="Calibri" charset="0"/>
                <a:cs typeface="Calibri" charset="0"/>
              </a:rPr>
              <a:t>elastic</a:t>
            </a:r>
          </a:p>
          <a:p>
            <a:pPr marL="285750" indent="-285750" fontAlgn="base">
              <a:buFont typeface="Wingdings" charset="2"/>
              <a:buChar char="q"/>
            </a:pPr>
            <a:r>
              <a:rPr lang="en-US" sz="2000" dirty="0">
                <a:solidFill>
                  <a:srgbClr val="1E00D6"/>
                </a:solidFill>
                <a:latin typeface="Calibri" charset="0"/>
                <a:ea typeface="Calibri" charset="0"/>
                <a:cs typeface="Calibri" charset="0"/>
              </a:rPr>
              <a:t>They are subject to high amounts of shear stress as they traverse the narrow capillaries of the microvasculature since they </a:t>
            </a:r>
            <a:r>
              <a:rPr lang="en-US" sz="2000" b="1" dirty="0">
                <a:solidFill>
                  <a:srgbClr val="1E00D6"/>
                </a:solidFill>
                <a:latin typeface="Calibri" charset="0"/>
                <a:ea typeface="Calibri" charset="0"/>
                <a:cs typeface="Calibri" charset="0"/>
              </a:rPr>
              <a:t>squeeze through the narrow capillaries</a:t>
            </a:r>
            <a:r>
              <a:rPr lang="en-US" sz="2000" dirty="0">
                <a:solidFill>
                  <a:srgbClr val="1E00D6"/>
                </a:solidFill>
                <a:latin typeface="Calibri" charset="0"/>
                <a:ea typeface="Calibri" charset="0"/>
                <a:cs typeface="Calibri" charset="0"/>
              </a:rPr>
              <a:t>. </a:t>
            </a:r>
          </a:p>
          <a:p>
            <a:pPr marL="285750" indent="-285750">
              <a:buFont typeface="Wingdings" charset="2"/>
              <a:buChar char="q"/>
            </a:pPr>
            <a:endParaRPr lang="en-US" sz="2000" dirty="0">
              <a:solidFill>
                <a:srgbClr val="1E00D6"/>
              </a:solidFill>
              <a:latin typeface="Calibri" charset="0"/>
              <a:ea typeface="Calibri" charset="0"/>
              <a:cs typeface="Calibri" charset="0"/>
            </a:endParaRPr>
          </a:p>
        </p:txBody>
      </p:sp>
      <p:sp>
        <p:nvSpPr>
          <p:cNvPr id="3" name="TextBox 2"/>
          <p:cNvSpPr txBox="1"/>
          <p:nvPr/>
        </p:nvSpPr>
        <p:spPr>
          <a:xfrm>
            <a:off x="1524000" y="607761"/>
            <a:ext cx="9144000" cy="646331"/>
          </a:xfrm>
          <a:prstGeom prst="rect">
            <a:avLst/>
          </a:prstGeom>
          <a:noFill/>
        </p:spPr>
        <p:txBody>
          <a:bodyPr wrap="square" rtlCol="0">
            <a:spAutoFit/>
          </a:bodyPr>
          <a:lstStyle/>
          <a:p>
            <a:pPr algn="ctr" rtl="0"/>
            <a:r>
              <a:rPr lang="en-US" sz="3600" b="1" dirty="0">
                <a:latin typeface="Calibri" charset="0"/>
                <a:ea typeface="Calibri" charset="0"/>
                <a:cs typeface="Calibri" charset="0"/>
              </a:rPr>
              <a:t>Characteristics of RBCs in Blood Capillaries:</a:t>
            </a:r>
            <a:endParaRPr lang="en-US" sz="3600" dirty="0">
              <a:latin typeface="Calibri" charset="0"/>
              <a:ea typeface="Calibri" charset="0"/>
              <a:cs typeface="Calibri"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45" y="3423776"/>
            <a:ext cx="3291840" cy="302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498392" y="423095"/>
            <a:ext cx="1693608"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75703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-Discuss regulation of erythropoiesis </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-Describe the factors required for normal erythropoiesis and the role of erythropoietin in erythropoiesis </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a:t>
            </a:r>
            <a:r>
              <a:rPr lang="en-US" altLang="en-US" sz="1800" b="1" dirty="0">
                <a:solidFill>
                  <a:srgbClr val="0070C0"/>
                </a:solidFill>
                <a:latin typeface="Calibri" pitchFamily="34" charset="0"/>
                <a:cs typeface="Calibri" pitchFamily="34" charset="0"/>
              </a:rPr>
              <a:t>Recognize clinical conditions associated with high level of erythropoietin in the blood</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-Summarize the synthesis of Hemoglobin </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-Recognize hemoglobin structure and its functions</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-Describe metabolism of iron and vitamin B12</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-Define anemia</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-Classify anemia and explain its assessment</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-Describe the physiological consequences and clinical picture of anemia </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-Define polycythemia</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-Classify polycythemia</a:t>
            </a:r>
          </a:p>
          <a:p>
            <a:pPr marL="109728" indent="0" algn="l">
              <a:lnSpc>
                <a:spcPct val="90000"/>
              </a:lnSpc>
              <a:spcBef>
                <a:spcPct val="20000"/>
              </a:spcBef>
              <a:buNone/>
            </a:pPr>
            <a:r>
              <a:rPr lang="en-US" sz="1800" b="1" dirty="0">
                <a:solidFill>
                  <a:srgbClr val="0070C0"/>
                </a:solidFill>
                <a:latin typeface="Calibri" pitchFamily="34" charset="0"/>
                <a:cs typeface="Calibri" pitchFamily="34" charset="0"/>
              </a:rPr>
              <a:t> -Describe the physiological consequences of polycythemia </a:t>
            </a:r>
          </a:p>
          <a:p>
            <a:pPr marL="109728" indent="0" algn="l">
              <a:buNone/>
            </a:pPr>
            <a:endParaRPr lang="en-US" sz="1800" dirty="0"/>
          </a:p>
        </p:txBody>
      </p:sp>
      <p:sp>
        <p:nvSpPr>
          <p:cNvPr id="4" name="Title 1">
            <a:extLst>
              <a:ext uri="{FF2B5EF4-FFF2-40B4-BE49-F238E27FC236}">
                <a16:creationId xmlns:a16="http://schemas.microsoft.com/office/drawing/2014/main" id="{6B11CE82-52D3-4CD6-BEAA-65BB6C162825}"/>
              </a:ext>
            </a:extLst>
          </p:cNvPr>
          <p:cNvSpPr>
            <a:spLocks noGrp="1"/>
          </p:cNvSpPr>
          <p:nvPr>
            <p:ph type="title"/>
          </p:nvPr>
        </p:nvSpPr>
        <p:spPr>
          <a:xfrm>
            <a:off x="-2793476" y="211105"/>
            <a:ext cx="10972800" cy="1143000"/>
          </a:xfrm>
        </p:spPr>
        <p:txBody>
          <a:bodyPr>
            <a:normAutofit/>
          </a:bodyPr>
          <a:lstStyle/>
          <a:p>
            <a:pPr algn="ctr"/>
            <a:r>
              <a:rPr lang="en-US" sz="4000" dirty="0" err="1">
                <a:solidFill>
                  <a:schemeClr val="tx1"/>
                </a:solidFill>
                <a:latin typeface="Calibri" charset="0"/>
                <a:ea typeface="Calibri" charset="0"/>
                <a:cs typeface="Calibri" charset="0"/>
              </a:rPr>
              <a:t>Objectives”male</a:t>
            </a:r>
            <a:r>
              <a:rPr lang="en-US" sz="4000" dirty="0">
                <a:solidFill>
                  <a:schemeClr val="tx1"/>
                </a:solidFill>
                <a:latin typeface="Calibri" charset="0"/>
                <a:ea typeface="Calibri" charset="0"/>
                <a:cs typeface="Calibri" charset="0"/>
              </a:rPr>
              <a:t>”:</a:t>
            </a:r>
          </a:p>
        </p:txBody>
      </p:sp>
      <p:sp>
        <p:nvSpPr>
          <p:cNvPr id="5" name="Title 2"/>
          <p:cNvSpPr txBox="1">
            <a:spLocks/>
          </p:cNvSpPr>
          <p:nvPr/>
        </p:nvSpPr>
        <p:spPr>
          <a:xfrm>
            <a:off x="4750880" y="560001"/>
            <a:ext cx="4930448" cy="445207"/>
          </a:xfrm>
          <a:prstGeom prst="rect">
            <a:avLst/>
          </a:prstGeom>
          <a:gradFill flip="none" rotWithShape="1">
            <a:gsLst>
              <a:gs pos="0">
                <a:schemeClr val="accent4">
                  <a:lumMod val="40000"/>
                  <a:lumOff val="60000"/>
                </a:schemeClr>
              </a:gs>
              <a:gs pos="100000">
                <a:schemeClr val="accent4">
                  <a:lumMod val="20000"/>
                  <a:lumOff val="80000"/>
                </a:schemeClr>
              </a:gs>
              <a:gs pos="57000">
                <a:schemeClr val="accent1">
                  <a:hueOff val="0"/>
                  <a:satOff val="0"/>
                  <a:lumOff val="0"/>
                  <a:alphaOff val="0"/>
                  <a:tint val="23000"/>
                  <a:satMod val="300000"/>
                </a:schemeClr>
              </a:gs>
            </a:gsLst>
            <a:lin ang="8100000" scaled="1"/>
            <a:tileRect/>
          </a:gradFill>
        </p:spPr>
        <p:style>
          <a:lnRef idx="2">
            <a:schemeClr val="accent1"/>
          </a:lnRef>
          <a:fillRef idx="1">
            <a:schemeClr val="lt1"/>
          </a:fillRef>
          <a:effectRef idx="0">
            <a:schemeClr val="accent1"/>
          </a:effectRef>
          <a:fontRef idx="minor">
            <a:schemeClr val="dk1"/>
          </a:fontRef>
        </p:style>
        <p:txBody>
          <a:bodyPr vert="horz" rtlCol="0" anchor="ctr">
            <a:normAutofit fontScale="32500" lnSpcReduction="20000"/>
            <a:scene3d>
              <a:camera prst="orthographicFront"/>
              <a:lightRig rig="soft" dir="t"/>
            </a:scene3d>
            <a:sp3d prstMaterial="softEdge">
              <a:bevelT w="25400" h="25400"/>
            </a:sp3d>
          </a:bodyPr>
          <a:lstStyle>
            <a:lvl1pPr algn="l" rtl="1" eaLnBrk="1" latinLnBrk="0" hangingPunct="1">
              <a:spcBef>
                <a:spcPct val="0"/>
              </a:spcBef>
              <a:buNone/>
              <a:defRPr kumimoji="0" sz="4100" b="1" kern="1200">
                <a:solidFill>
                  <a:schemeClr val="dk1"/>
                </a:solidFill>
                <a:effectLst>
                  <a:outerShdw blurRad="31750" dist="25400" dir="5400000" algn="tl" rotWithShape="0">
                    <a:srgbClr val="000000">
                      <a:alpha val="25000"/>
                    </a:srgbClr>
                  </a:outerShdw>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extLst/>
          </a:lstStyle>
          <a:p>
            <a:pPr algn="ctr"/>
            <a:r>
              <a:rPr lang="en-GB" altLang="en-GB" sz="4000" b="0" dirty="0">
                <a:ln w="0"/>
                <a:solidFill>
                  <a:schemeClr val="accent1"/>
                </a:solidFill>
                <a:effectLst>
                  <a:outerShdw blurRad="38100" dist="25400" dir="5400000" algn="ctr" rotWithShape="0">
                    <a:srgbClr val="6E747A">
                      <a:alpha val="43000"/>
                    </a:srgbClr>
                  </a:outerShdw>
                </a:effectLst>
                <a:latin typeface="Calibri" pitchFamily="34" charset="0"/>
                <a:cs typeface="Calibri" pitchFamily="34" charset="0"/>
              </a:rPr>
              <a:t>control of Erythropoiesis Iron Metabolism and Haemoglobin</a:t>
            </a:r>
            <a:endParaRPr lang="en-US" dirty="0"/>
          </a:p>
        </p:txBody>
      </p:sp>
    </p:spTree>
    <p:extLst>
      <p:ext uri="{BB962C8B-B14F-4D97-AF65-F5344CB8AC3E}">
        <p14:creationId xmlns:p14="http://schemas.microsoft.com/office/powerpoint/2010/main" val="2594447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732" y="1137811"/>
            <a:ext cx="5064164" cy="3477875"/>
          </a:xfrm>
          <a:prstGeom prst="rect">
            <a:avLst/>
          </a:prstGeom>
          <a:noFill/>
        </p:spPr>
        <p:txBody>
          <a:bodyPr wrap="square" rtlCol="0">
            <a:spAutoFit/>
          </a:bodyPr>
          <a:lstStyle/>
          <a:p>
            <a:pPr marL="342900" indent="-342900" fontAlgn="base">
              <a:buFont typeface="Wingdings" charset="2"/>
              <a:buChar char="q"/>
            </a:pPr>
            <a:r>
              <a:rPr lang="en-US" sz="2000" dirty="0">
                <a:solidFill>
                  <a:srgbClr val="1E00D6"/>
                </a:solidFill>
                <a:latin typeface="Calibri" charset="0"/>
                <a:ea typeface="Calibri" charset="0"/>
                <a:cs typeface="Calibri" charset="0"/>
              </a:rPr>
              <a:t>The RBC, as it continuously circulates the narrow capillaries of the microvasculature, must be able to undergo extensive passive deformation and to resist fragmentation.</a:t>
            </a:r>
          </a:p>
          <a:p>
            <a:pPr marL="342900" indent="-342900" fontAlgn="base">
              <a:buFont typeface="Wingdings" charset="2"/>
              <a:buChar char="q"/>
            </a:pPr>
            <a:r>
              <a:rPr lang="en-US" sz="2000" dirty="0">
                <a:solidFill>
                  <a:srgbClr val="1E00D6"/>
                </a:solidFill>
                <a:latin typeface="Calibri" charset="0"/>
                <a:ea typeface="Calibri" charset="0"/>
                <a:cs typeface="Calibri" charset="0"/>
              </a:rPr>
              <a:t>This requires a highly deformable yet remarkably stable membrane.</a:t>
            </a:r>
          </a:p>
          <a:p>
            <a:pPr marL="342900" indent="-342900" fontAlgn="base">
              <a:buFont typeface="Wingdings" charset="2"/>
              <a:buChar char="q"/>
            </a:pPr>
            <a:r>
              <a:rPr lang="en-US" sz="2000" dirty="0">
                <a:solidFill>
                  <a:srgbClr val="1E00D6"/>
                </a:solidFill>
                <a:latin typeface="Calibri" charset="0"/>
                <a:ea typeface="Calibri" charset="0"/>
                <a:cs typeface="Calibri" charset="0"/>
              </a:rPr>
              <a:t>The </a:t>
            </a:r>
            <a:r>
              <a:rPr lang="en-US" sz="2000" b="1" dirty="0">
                <a:solidFill>
                  <a:srgbClr val="1E00D6"/>
                </a:solidFill>
                <a:effectLst>
                  <a:outerShdw blurRad="38100" dist="38100" dir="2700000" algn="tl">
                    <a:srgbClr val="000000">
                      <a:alpha val="43137"/>
                    </a:srgbClr>
                  </a:outerShdw>
                </a:effectLst>
                <a:latin typeface="Calibri" charset="0"/>
                <a:ea typeface="Calibri" charset="0"/>
                <a:cs typeface="Calibri" charset="0"/>
              </a:rPr>
              <a:t>cytoskeletal proteins </a:t>
            </a:r>
            <a:r>
              <a:rPr lang="en-US" sz="2000" dirty="0">
                <a:solidFill>
                  <a:srgbClr val="1E00D6"/>
                </a:solidFill>
                <a:latin typeface="Calibri" charset="0"/>
                <a:ea typeface="Calibri" charset="0"/>
                <a:cs typeface="Calibri" charset="0"/>
              </a:rPr>
              <a:t>are responsible for these important characteristics of the plasma membrane and give the red blood cell the unique biconcave shape.</a:t>
            </a:r>
            <a:br>
              <a:rPr lang="en-US" sz="2000" dirty="0">
                <a:solidFill>
                  <a:srgbClr val="1E00D6"/>
                </a:solidFill>
                <a:latin typeface="Calibri" charset="0"/>
                <a:ea typeface="Calibri" charset="0"/>
                <a:cs typeface="Calibri" charset="0"/>
              </a:rPr>
            </a:br>
            <a:endParaRPr lang="en-US" sz="2000" dirty="0">
              <a:solidFill>
                <a:srgbClr val="1E00D6"/>
              </a:solidFill>
              <a:latin typeface="Calibri" charset="0"/>
              <a:ea typeface="Calibri" charset="0"/>
              <a:cs typeface="Calibri" charset="0"/>
            </a:endParaRPr>
          </a:p>
        </p:txBody>
      </p:sp>
      <p:sp>
        <p:nvSpPr>
          <p:cNvPr id="6" name="TextBox 5"/>
          <p:cNvSpPr txBox="1"/>
          <p:nvPr/>
        </p:nvSpPr>
        <p:spPr>
          <a:xfrm>
            <a:off x="1775520" y="260648"/>
            <a:ext cx="8352928" cy="1754326"/>
          </a:xfrm>
          <a:prstGeom prst="rect">
            <a:avLst/>
          </a:prstGeom>
          <a:noFill/>
        </p:spPr>
        <p:txBody>
          <a:bodyPr wrap="square" rtlCol="0">
            <a:spAutoFit/>
          </a:bodyPr>
          <a:lstStyle/>
          <a:p>
            <a:pPr algn="ctr" rtl="0"/>
            <a:r>
              <a:rPr lang="en-US" sz="3600" b="1" dirty="0">
                <a:latin typeface="Calibri" charset="0"/>
                <a:ea typeface="Calibri" charset="0"/>
                <a:cs typeface="Calibri" charset="0"/>
              </a:rPr>
              <a:t>Red Blood Cell Cytoskeleton</a:t>
            </a:r>
            <a:endParaRPr lang="en-US" sz="3600" dirty="0">
              <a:latin typeface="Calibri" charset="0"/>
              <a:ea typeface="Calibri" charset="0"/>
              <a:cs typeface="Calibri" charset="0"/>
            </a:endParaRPr>
          </a:p>
          <a:p>
            <a:pPr algn="ctr"/>
            <a:br>
              <a:rPr lang="en-US" sz="3600" dirty="0">
                <a:latin typeface="Calibri" charset="0"/>
                <a:ea typeface="Calibri" charset="0"/>
                <a:cs typeface="Calibri" charset="0"/>
              </a:rPr>
            </a:br>
            <a:endParaRPr lang="en-US" sz="3600" dirty="0">
              <a:latin typeface="Calibri" charset="0"/>
              <a:ea typeface="Calibri" charset="0"/>
              <a:cs typeface="Calibri"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176"/>
          <a:stretch/>
        </p:blipFill>
        <p:spPr>
          <a:xfrm>
            <a:off x="5436973" y="1137811"/>
            <a:ext cx="6599911" cy="4793432"/>
          </a:xfrm>
          <a:prstGeom prst="rect">
            <a:avLst/>
          </a:prstGeom>
        </p:spPr>
      </p:pic>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231" y="3752762"/>
            <a:ext cx="3019424" cy="2665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498392" y="423095"/>
            <a:ext cx="1693608" cy="369332"/>
          </a:xfrm>
          <a:prstGeom prst="rect">
            <a:avLst/>
          </a:prstGeom>
          <a:noFill/>
        </p:spPr>
        <p:txBody>
          <a:bodyPr wrap="square" rtlCol="0">
            <a:spAutoFit/>
          </a:bodyPr>
          <a:lstStyle/>
          <a:p>
            <a:r>
              <a:rPr lang="en-US" dirty="0">
                <a:solidFill>
                  <a:srgbClr val="0070C0"/>
                </a:solidFill>
              </a:rPr>
              <a:t>Male slide</a:t>
            </a:r>
          </a:p>
        </p:txBody>
      </p:sp>
    </p:spTree>
    <p:extLst>
      <p:ext uri="{BB962C8B-B14F-4D97-AF65-F5344CB8AC3E}">
        <p14:creationId xmlns:p14="http://schemas.microsoft.com/office/powerpoint/2010/main" val="1853662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0" t="2758"/>
          <a:stretch/>
        </p:blipFill>
        <p:spPr>
          <a:xfrm>
            <a:off x="1410286" y="311285"/>
            <a:ext cx="9179892" cy="6309320"/>
          </a:xfrm>
          <a:prstGeom prst="rect">
            <a:avLst/>
          </a:prstGeom>
        </p:spPr>
      </p:pic>
    </p:spTree>
    <p:extLst>
      <p:ext uri="{BB962C8B-B14F-4D97-AF65-F5344CB8AC3E}">
        <p14:creationId xmlns:p14="http://schemas.microsoft.com/office/powerpoint/2010/main" val="785731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FB49F8-F547-4E6C-8660-45ED863EDA29}"/>
              </a:ext>
            </a:extLst>
          </p:cNvPr>
          <p:cNvSpPr>
            <a:spLocks noGrp="1"/>
          </p:cNvSpPr>
          <p:nvPr>
            <p:ph type="title"/>
          </p:nvPr>
        </p:nvSpPr>
        <p:spPr>
          <a:xfrm>
            <a:off x="172999" y="135927"/>
            <a:ext cx="10972800" cy="801603"/>
          </a:xfrm>
        </p:spPr>
        <p:txBody>
          <a:bodyPr/>
          <a:lstStyle/>
          <a:p>
            <a:r>
              <a:rPr lang="en-US" dirty="0"/>
              <a:t>Quiz: </a:t>
            </a:r>
          </a:p>
        </p:txBody>
      </p:sp>
      <p:sp>
        <p:nvSpPr>
          <p:cNvPr id="6" name="TextBox 5"/>
          <p:cNvSpPr txBox="1"/>
          <p:nvPr/>
        </p:nvSpPr>
        <p:spPr>
          <a:xfrm>
            <a:off x="172999" y="961806"/>
            <a:ext cx="11582400" cy="646331"/>
          </a:xfrm>
          <a:prstGeom prst="rect">
            <a:avLst/>
          </a:prstGeom>
          <a:noFill/>
        </p:spPr>
        <p:txBody>
          <a:bodyPr wrap="square" rtlCol="1">
            <a:spAutoFit/>
          </a:bodyPr>
          <a:lstStyle/>
          <a:p>
            <a:r>
              <a:rPr lang="en-US" sz="2000" dirty="0">
                <a:solidFill>
                  <a:schemeClr val="accent1">
                    <a:lumMod val="75000"/>
                  </a:schemeClr>
                </a:solidFill>
              </a:rPr>
              <a:t>1-Have an increase zone of central pallor?</a:t>
            </a:r>
            <a:endParaRPr lang="ar-SA" sz="2000" dirty="0">
              <a:solidFill>
                <a:schemeClr val="accent1">
                  <a:lumMod val="75000"/>
                </a:schemeClr>
              </a:solidFill>
            </a:endParaRPr>
          </a:p>
          <a:p>
            <a:r>
              <a:rPr lang="en-US" sz="1600" dirty="0">
                <a:solidFill>
                  <a:schemeClr val="accent1">
                    <a:lumMod val="75000"/>
                  </a:schemeClr>
                </a:solidFill>
              </a:rPr>
              <a:t>A-</a:t>
            </a:r>
            <a:r>
              <a:rPr lang="en-US" sz="1600" dirty="0"/>
              <a:t> microcytic hypochromic anemia     </a:t>
            </a:r>
            <a:r>
              <a:rPr lang="en-US" sz="1600" dirty="0">
                <a:solidFill>
                  <a:schemeClr val="accent1">
                    <a:lumMod val="75000"/>
                  </a:schemeClr>
                </a:solidFill>
              </a:rPr>
              <a:t>B-</a:t>
            </a:r>
            <a:r>
              <a:rPr lang="en-US" sz="1600" dirty="0"/>
              <a:t>macrocytic anemia     </a:t>
            </a:r>
            <a:r>
              <a:rPr lang="en-US" sz="1600" dirty="0">
                <a:solidFill>
                  <a:schemeClr val="accent1">
                    <a:lumMod val="75000"/>
                  </a:schemeClr>
                </a:solidFill>
              </a:rPr>
              <a:t>C-</a:t>
            </a:r>
            <a:r>
              <a:rPr lang="en-US" sz="1600" dirty="0"/>
              <a:t>aplastic anemia     </a:t>
            </a:r>
            <a:r>
              <a:rPr lang="en-US" sz="1600" dirty="0">
                <a:solidFill>
                  <a:schemeClr val="accent1">
                    <a:lumMod val="75000"/>
                  </a:schemeClr>
                </a:solidFill>
              </a:rPr>
              <a:t>D-</a:t>
            </a:r>
            <a:r>
              <a:rPr lang="en-US" sz="1600" dirty="0"/>
              <a:t>pernicious anemia </a:t>
            </a:r>
            <a:endParaRPr lang="ar-SA" sz="1600" dirty="0"/>
          </a:p>
        </p:txBody>
      </p:sp>
      <p:sp>
        <p:nvSpPr>
          <p:cNvPr id="7" name="TextBox 6"/>
          <p:cNvSpPr txBox="1"/>
          <p:nvPr/>
        </p:nvSpPr>
        <p:spPr>
          <a:xfrm>
            <a:off x="172999" y="1807070"/>
            <a:ext cx="11903384" cy="615553"/>
          </a:xfrm>
          <a:prstGeom prst="rect">
            <a:avLst/>
          </a:prstGeom>
          <a:noFill/>
        </p:spPr>
        <p:txBody>
          <a:bodyPr wrap="square" rtlCol="1">
            <a:spAutoFit/>
          </a:bodyPr>
          <a:lstStyle/>
          <a:p>
            <a:r>
              <a:rPr lang="en-US" dirty="0">
                <a:solidFill>
                  <a:schemeClr val="accent1">
                    <a:lumMod val="75000"/>
                  </a:schemeClr>
                </a:solidFill>
              </a:rPr>
              <a:t>2-Heme (in hemoglobin) consist of?</a:t>
            </a:r>
            <a:endParaRPr lang="en-US" dirty="0"/>
          </a:p>
          <a:p>
            <a:r>
              <a:rPr lang="en-US" sz="1600" dirty="0">
                <a:solidFill>
                  <a:schemeClr val="accent1">
                    <a:lumMod val="75000"/>
                  </a:schemeClr>
                </a:solidFill>
              </a:rPr>
              <a:t>A-</a:t>
            </a:r>
            <a:r>
              <a:rPr lang="en-US" sz="1600" dirty="0"/>
              <a:t>folic acid and </a:t>
            </a:r>
            <a:r>
              <a:rPr lang="en-US" sz="1600" dirty="0" err="1"/>
              <a:t>Vit</a:t>
            </a:r>
            <a:r>
              <a:rPr lang="en-US" sz="1600" dirty="0"/>
              <a:t> B12     </a:t>
            </a:r>
            <a:r>
              <a:rPr lang="en-US" sz="1600" dirty="0">
                <a:solidFill>
                  <a:schemeClr val="accent1">
                    <a:lumMod val="75000"/>
                  </a:schemeClr>
                </a:solidFill>
              </a:rPr>
              <a:t>B-</a:t>
            </a:r>
            <a:r>
              <a:rPr lang="en-US" sz="1600" dirty="0"/>
              <a:t>iron and </a:t>
            </a:r>
            <a:r>
              <a:rPr lang="en-US" sz="1600" dirty="0" err="1"/>
              <a:t>Vit</a:t>
            </a:r>
            <a:r>
              <a:rPr lang="en-US" sz="1600" dirty="0"/>
              <a:t> B6     </a:t>
            </a:r>
            <a:r>
              <a:rPr lang="en-US" sz="1600" dirty="0">
                <a:solidFill>
                  <a:schemeClr val="accent1">
                    <a:lumMod val="75000"/>
                  </a:schemeClr>
                </a:solidFill>
              </a:rPr>
              <a:t>C-</a:t>
            </a:r>
            <a:r>
              <a:rPr lang="en-US" sz="1600" dirty="0" err="1"/>
              <a:t>protoporphyrin</a:t>
            </a:r>
            <a:r>
              <a:rPr lang="en-US" sz="1600" dirty="0"/>
              <a:t> ring and iron     </a:t>
            </a:r>
            <a:r>
              <a:rPr lang="en-US" sz="1600" dirty="0">
                <a:solidFill>
                  <a:schemeClr val="accent1">
                    <a:lumMod val="75000"/>
                  </a:schemeClr>
                </a:solidFill>
              </a:rPr>
              <a:t>D-</a:t>
            </a:r>
            <a:r>
              <a:rPr lang="en-US" sz="1600" dirty="0" err="1"/>
              <a:t>apotransferrin</a:t>
            </a:r>
            <a:r>
              <a:rPr lang="en-US" sz="1600" dirty="0"/>
              <a:t> and iron</a:t>
            </a:r>
            <a:endParaRPr lang="ar-SA" sz="1600" dirty="0"/>
          </a:p>
        </p:txBody>
      </p:sp>
      <p:sp>
        <p:nvSpPr>
          <p:cNvPr id="9" name="TextBox 8"/>
          <p:cNvSpPr txBox="1"/>
          <p:nvPr/>
        </p:nvSpPr>
        <p:spPr>
          <a:xfrm>
            <a:off x="172999" y="2647651"/>
            <a:ext cx="12192000" cy="646331"/>
          </a:xfrm>
          <a:prstGeom prst="rect">
            <a:avLst/>
          </a:prstGeom>
          <a:noFill/>
        </p:spPr>
        <p:txBody>
          <a:bodyPr wrap="square" rtlCol="1">
            <a:spAutoFit/>
          </a:bodyPr>
          <a:lstStyle/>
          <a:p>
            <a:r>
              <a:rPr lang="en-US" sz="2000" dirty="0">
                <a:solidFill>
                  <a:schemeClr val="accent1">
                    <a:lumMod val="75000"/>
                  </a:schemeClr>
                </a:solidFill>
              </a:rPr>
              <a:t>3-Intrinsic factors are secreted by?</a:t>
            </a:r>
            <a:endParaRPr lang="en-US" dirty="0"/>
          </a:p>
          <a:p>
            <a:r>
              <a:rPr lang="en-US" sz="1600" dirty="0">
                <a:solidFill>
                  <a:schemeClr val="accent1">
                    <a:lumMod val="75000"/>
                  </a:schemeClr>
                </a:solidFill>
              </a:rPr>
              <a:t>A-</a:t>
            </a:r>
            <a:r>
              <a:rPr lang="en-US" sz="1600" dirty="0"/>
              <a:t>metabolic active cell      </a:t>
            </a:r>
            <a:r>
              <a:rPr lang="en-US" sz="1600" dirty="0">
                <a:solidFill>
                  <a:schemeClr val="accent1">
                    <a:lumMod val="75000"/>
                  </a:schemeClr>
                </a:solidFill>
              </a:rPr>
              <a:t>B-</a:t>
            </a:r>
            <a:r>
              <a:rPr lang="en-US" sz="1600" dirty="0"/>
              <a:t>parietal cell in stomach      </a:t>
            </a:r>
            <a:r>
              <a:rPr lang="en-US" sz="1600" dirty="0">
                <a:solidFill>
                  <a:schemeClr val="accent1">
                    <a:lumMod val="75000"/>
                  </a:schemeClr>
                </a:solidFill>
              </a:rPr>
              <a:t>C-</a:t>
            </a:r>
            <a:r>
              <a:rPr lang="en-US" sz="1600" dirty="0"/>
              <a:t>sickle cell     </a:t>
            </a:r>
            <a:r>
              <a:rPr lang="en-US" sz="1600" dirty="0">
                <a:solidFill>
                  <a:schemeClr val="accent1">
                    <a:lumMod val="75000"/>
                  </a:schemeClr>
                </a:solidFill>
              </a:rPr>
              <a:t>D-</a:t>
            </a:r>
            <a:r>
              <a:rPr lang="en-US" sz="1600" dirty="0"/>
              <a:t>terminal Ileum </a:t>
            </a:r>
            <a:endParaRPr lang="ar-SA" sz="1600" dirty="0"/>
          </a:p>
        </p:txBody>
      </p:sp>
      <p:sp>
        <p:nvSpPr>
          <p:cNvPr id="10" name="TextBox 9"/>
          <p:cNvSpPr txBox="1"/>
          <p:nvPr/>
        </p:nvSpPr>
        <p:spPr>
          <a:xfrm>
            <a:off x="172999" y="3519011"/>
            <a:ext cx="12192000" cy="646331"/>
          </a:xfrm>
          <a:prstGeom prst="rect">
            <a:avLst/>
          </a:prstGeom>
          <a:noFill/>
        </p:spPr>
        <p:txBody>
          <a:bodyPr wrap="square" rtlCol="1">
            <a:spAutoFit/>
          </a:bodyPr>
          <a:lstStyle/>
          <a:p>
            <a:r>
              <a:rPr lang="en-US" sz="2000" dirty="0">
                <a:solidFill>
                  <a:schemeClr val="accent1">
                    <a:lumMod val="75000"/>
                  </a:schemeClr>
                </a:solidFill>
              </a:rPr>
              <a:t>4-Irone in stomach is reduced by?</a:t>
            </a:r>
            <a:endParaRPr lang="en-US" dirty="0"/>
          </a:p>
          <a:p>
            <a:r>
              <a:rPr lang="en-US" sz="1600" dirty="0">
                <a:solidFill>
                  <a:schemeClr val="accent1">
                    <a:lumMod val="75000"/>
                  </a:schemeClr>
                </a:solidFill>
              </a:rPr>
              <a:t>A-</a:t>
            </a:r>
            <a:r>
              <a:rPr lang="en-US" sz="1600" dirty="0"/>
              <a:t>gastric acid and </a:t>
            </a:r>
            <a:r>
              <a:rPr lang="en-US" sz="1600" dirty="0" err="1"/>
              <a:t>Vit</a:t>
            </a:r>
            <a:r>
              <a:rPr lang="en-US" sz="1600" dirty="0"/>
              <a:t> C      </a:t>
            </a:r>
            <a:r>
              <a:rPr lang="en-US" sz="1600" dirty="0">
                <a:solidFill>
                  <a:schemeClr val="accent1">
                    <a:lumMod val="75000"/>
                  </a:schemeClr>
                </a:solidFill>
              </a:rPr>
              <a:t>B-</a:t>
            </a:r>
            <a:r>
              <a:rPr lang="en-US" sz="1600" dirty="0"/>
              <a:t>folic acid and </a:t>
            </a:r>
            <a:r>
              <a:rPr lang="en-US" sz="1600" dirty="0" err="1"/>
              <a:t>Vit</a:t>
            </a:r>
            <a:r>
              <a:rPr lang="en-US" sz="1600" dirty="0"/>
              <a:t> B12      </a:t>
            </a:r>
            <a:r>
              <a:rPr lang="en-US" sz="1600" dirty="0">
                <a:solidFill>
                  <a:schemeClr val="accent1">
                    <a:lumMod val="75000"/>
                  </a:schemeClr>
                </a:solidFill>
              </a:rPr>
              <a:t>C-</a:t>
            </a:r>
            <a:r>
              <a:rPr lang="en-US" sz="1600" dirty="0"/>
              <a:t>iron and </a:t>
            </a:r>
            <a:r>
              <a:rPr lang="en-US" sz="1600" dirty="0" err="1"/>
              <a:t>Vit</a:t>
            </a:r>
            <a:r>
              <a:rPr lang="en-US" sz="1600" dirty="0"/>
              <a:t> B6      </a:t>
            </a:r>
            <a:r>
              <a:rPr lang="en-US" sz="1600" dirty="0">
                <a:solidFill>
                  <a:schemeClr val="accent1">
                    <a:lumMod val="75000"/>
                  </a:schemeClr>
                </a:solidFill>
              </a:rPr>
              <a:t>D-</a:t>
            </a:r>
            <a:r>
              <a:rPr lang="en-US" sz="1600" dirty="0"/>
              <a:t>riboflavin </a:t>
            </a:r>
            <a:endParaRPr lang="ar-SA" sz="1600" dirty="0"/>
          </a:p>
        </p:txBody>
      </p:sp>
      <p:sp>
        <p:nvSpPr>
          <p:cNvPr id="11" name="TextBox 10"/>
          <p:cNvSpPr txBox="1"/>
          <p:nvPr/>
        </p:nvSpPr>
        <p:spPr>
          <a:xfrm>
            <a:off x="173000" y="4390371"/>
            <a:ext cx="12191999" cy="892552"/>
          </a:xfrm>
          <a:prstGeom prst="rect">
            <a:avLst/>
          </a:prstGeom>
          <a:noFill/>
        </p:spPr>
        <p:txBody>
          <a:bodyPr wrap="square" rtlCol="1">
            <a:spAutoFit/>
          </a:bodyPr>
          <a:lstStyle/>
          <a:p>
            <a:r>
              <a:rPr lang="en-US" sz="2000" dirty="0">
                <a:solidFill>
                  <a:schemeClr val="accent1">
                    <a:lumMod val="75000"/>
                  </a:schemeClr>
                </a:solidFill>
              </a:rPr>
              <a:t>5-Haemoglobin (</a:t>
            </a:r>
            <a:r>
              <a:rPr lang="en-US" sz="2000" dirty="0" err="1">
                <a:solidFill>
                  <a:schemeClr val="accent1">
                    <a:lumMod val="75000"/>
                  </a:schemeClr>
                </a:solidFill>
              </a:rPr>
              <a:t>Hb</a:t>
            </a:r>
            <a:r>
              <a:rPr lang="en-US" sz="2000" dirty="0">
                <a:solidFill>
                  <a:schemeClr val="accent1">
                    <a:lumMod val="75000"/>
                  </a:schemeClr>
                </a:solidFill>
              </a:rPr>
              <a:t>) of intrauterine life is?</a:t>
            </a:r>
            <a:endParaRPr lang="en-US" dirty="0"/>
          </a:p>
          <a:p>
            <a:r>
              <a:rPr lang="en-US" sz="1600" dirty="0">
                <a:solidFill>
                  <a:schemeClr val="accent1">
                    <a:lumMod val="75000"/>
                  </a:schemeClr>
                </a:solidFill>
              </a:rPr>
              <a:t>A-</a:t>
            </a:r>
            <a:r>
              <a:rPr lang="en-US" sz="1600" dirty="0" err="1"/>
              <a:t>Hb</a:t>
            </a:r>
            <a:r>
              <a:rPr lang="en-US" sz="1600" dirty="0"/>
              <a:t> A           </a:t>
            </a:r>
            <a:r>
              <a:rPr lang="en-US" sz="1600" dirty="0">
                <a:solidFill>
                  <a:schemeClr val="accent1">
                    <a:lumMod val="75000"/>
                  </a:schemeClr>
                </a:solidFill>
              </a:rPr>
              <a:t>B-</a:t>
            </a:r>
            <a:r>
              <a:rPr lang="en-US" sz="1600" dirty="0" err="1"/>
              <a:t>Hb</a:t>
            </a:r>
            <a:r>
              <a:rPr lang="en-US" sz="1600" dirty="0"/>
              <a:t> A2          </a:t>
            </a:r>
            <a:r>
              <a:rPr lang="en-US" sz="1600" dirty="0">
                <a:solidFill>
                  <a:schemeClr val="accent1">
                    <a:lumMod val="75000"/>
                  </a:schemeClr>
                </a:solidFill>
              </a:rPr>
              <a:t>C-</a:t>
            </a:r>
            <a:r>
              <a:rPr lang="en-US" sz="1600" dirty="0" err="1"/>
              <a:t>Hb</a:t>
            </a:r>
            <a:r>
              <a:rPr lang="en-US" sz="1600" dirty="0"/>
              <a:t> F</a:t>
            </a:r>
            <a:br>
              <a:rPr lang="en-US" sz="1600" dirty="0"/>
            </a:br>
            <a:endParaRPr lang="ar-SA" sz="1600" dirty="0"/>
          </a:p>
        </p:txBody>
      </p:sp>
      <p:sp>
        <p:nvSpPr>
          <p:cNvPr id="12" name="TextBox 11"/>
          <p:cNvSpPr txBox="1"/>
          <p:nvPr/>
        </p:nvSpPr>
        <p:spPr>
          <a:xfrm>
            <a:off x="10985161" y="4948250"/>
            <a:ext cx="995318" cy="1569660"/>
          </a:xfrm>
          <a:prstGeom prst="rect">
            <a:avLst/>
          </a:prstGeom>
          <a:noFill/>
        </p:spPr>
        <p:txBody>
          <a:bodyPr wrap="square" rtlCol="1">
            <a:spAutoFit/>
          </a:bodyPr>
          <a:lstStyle/>
          <a:p>
            <a:r>
              <a:rPr lang="en-US" sz="1600" dirty="0">
                <a:solidFill>
                  <a:schemeClr val="accent1">
                    <a:lumMod val="75000"/>
                  </a:schemeClr>
                </a:solidFill>
              </a:rPr>
              <a:t>1-</a:t>
            </a:r>
            <a:r>
              <a:rPr lang="en-US" sz="1600" dirty="0"/>
              <a:t>A</a:t>
            </a:r>
          </a:p>
          <a:p>
            <a:r>
              <a:rPr lang="en-US" sz="1600" dirty="0">
                <a:solidFill>
                  <a:schemeClr val="accent1">
                    <a:lumMod val="75000"/>
                  </a:schemeClr>
                </a:solidFill>
              </a:rPr>
              <a:t>2-</a:t>
            </a:r>
            <a:r>
              <a:rPr lang="en-US" sz="1600" dirty="0"/>
              <a:t>C</a:t>
            </a:r>
          </a:p>
          <a:p>
            <a:r>
              <a:rPr lang="en-US" sz="1600" dirty="0">
                <a:solidFill>
                  <a:schemeClr val="accent1">
                    <a:lumMod val="75000"/>
                  </a:schemeClr>
                </a:solidFill>
              </a:rPr>
              <a:t>3-</a:t>
            </a:r>
            <a:r>
              <a:rPr lang="en-US" sz="1600" dirty="0"/>
              <a:t>B</a:t>
            </a:r>
          </a:p>
          <a:p>
            <a:r>
              <a:rPr lang="en-US" sz="1600" dirty="0">
                <a:solidFill>
                  <a:schemeClr val="accent1">
                    <a:lumMod val="75000"/>
                  </a:schemeClr>
                </a:solidFill>
              </a:rPr>
              <a:t>4-</a:t>
            </a:r>
            <a:r>
              <a:rPr lang="en-US" sz="1600" dirty="0"/>
              <a:t>A</a:t>
            </a:r>
          </a:p>
          <a:p>
            <a:r>
              <a:rPr lang="en-US" sz="1600" dirty="0">
                <a:solidFill>
                  <a:schemeClr val="accent1">
                    <a:lumMod val="75000"/>
                  </a:schemeClr>
                </a:solidFill>
              </a:rPr>
              <a:t>5-</a:t>
            </a:r>
            <a:r>
              <a:rPr lang="en-US" sz="1600" dirty="0"/>
              <a:t>C</a:t>
            </a:r>
          </a:p>
          <a:p>
            <a:r>
              <a:rPr lang="en-US" sz="1600" dirty="0">
                <a:solidFill>
                  <a:schemeClr val="accent1">
                    <a:lumMod val="75000"/>
                  </a:schemeClr>
                </a:solidFill>
              </a:rPr>
              <a:t>6- </a:t>
            </a:r>
            <a:r>
              <a:rPr lang="en-US" sz="1600" dirty="0"/>
              <a:t>b</a:t>
            </a:r>
            <a:endParaRPr lang="ar-SA" sz="1600" dirty="0"/>
          </a:p>
        </p:txBody>
      </p:sp>
      <p:sp>
        <p:nvSpPr>
          <p:cNvPr id="13" name="TextBox 12"/>
          <p:cNvSpPr txBox="1"/>
          <p:nvPr/>
        </p:nvSpPr>
        <p:spPr>
          <a:xfrm>
            <a:off x="173000" y="5154009"/>
            <a:ext cx="11161356" cy="707886"/>
          </a:xfrm>
          <a:prstGeom prst="rect">
            <a:avLst/>
          </a:prstGeom>
          <a:noFill/>
        </p:spPr>
        <p:txBody>
          <a:bodyPr wrap="square" rtlCol="1">
            <a:spAutoFit/>
          </a:bodyPr>
          <a:lstStyle/>
          <a:p>
            <a:r>
              <a:rPr lang="en-US" sz="2000" dirty="0">
                <a:solidFill>
                  <a:schemeClr val="accent1">
                    <a:lumMod val="75000"/>
                  </a:schemeClr>
                </a:solidFill>
              </a:rPr>
              <a:t>6- The RBCs are flat biconcave disc and nucleated </a:t>
            </a:r>
          </a:p>
          <a:p>
            <a:r>
              <a:rPr lang="en-US" sz="2000" dirty="0"/>
              <a:t>a – T     b – F  </a:t>
            </a:r>
            <a:endParaRPr lang="ar-SA" sz="2000" dirty="0"/>
          </a:p>
        </p:txBody>
      </p:sp>
    </p:spTree>
    <p:extLst>
      <p:ext uri="{BB962C8B-B14F-4D97-AF65-F5344CB8AC3E}">
        <p14:creationId xmlns:p14="http://schemas.microsoft.com/office/powerpoint/2010/main" val="989349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Thank you &amp; good luck</a:t>
            </a:r>
          </a:p>
        </p:txBody>
      </p:sp>
      <p:sp>
        <p:nvSpPr>
          <p:cNvPr id="6" name="Text Placeholder 5"/>
          <p:cNvSpPr>
            <a:spLocks noGrp="1"/>
          </p:cNvSpPr>
          <p:nvPr>
            <p:ph type="body" idx="1"/>
          </p:nvPr>
        </p:nvSpPr>
        <p:spPr>
          <a:xfrm>
            <a:off x="6169027" y="5410200"/>
            <a:ext cx="4041775" cy="1259160"/>
          </a:xfrm>
        </p:spPr>
        <p:txBody>
          <a:bodyPr>
            <a:normAutofit/>
          </a:bodyPr>
          <a:lstStyle/>
          <a:p>
            <a:pPr algn="l"/>
            <a:r>
              <a:rPr lang="en-US" b="1" dirty="0"/>
              <a:t>Team Leaders:</a:t>
            </a:r>
          </a:p>
          <a:p>
            <a:pPr algn="ctr"/>
            <a:r>
              <a:rPr lang="en-US" b="1" dirty="0"/>
              <a:t>-</a:t>
            </a:r>
            <a:r>
              <a:rPr lang="en-GB" b="1" dirty="0" err="1"/>
              <a:t>مها</a:t>
            </a:r>
            <a:r>
              <a:rPr lang="en-GB" b="1" dirty="0"/>
              <a:t> </a:t>
            </a:r>
            <a:r>
              <a:rPr lang="en-GB" b="1" dirty="0" err="1"/>
              <a:t>بركة</a:t>
            </a:r>
            <a:r>
              <a:rPr lang="en-GB" b="1" dirty="0"/>
              <a:t>         - </a:t>
            </a:r>
            <a:r>
              <a:rPr lang="en-GB" b="1" dirty="0" err="1"/>
              <a:t>طارق</a:t>
            </a:r>
            <a:r>
              <a:rPr lang="en-GB" b="1" dirty="0"/>
              <a:t> </a:t>
            </a:r>
            <a:r>
              <a:rPr lang="en-GB" b="1" dirty="0" err="1"/>
              <a:t>العميم</a:t>
            </a:r>
            <a:endParaRPr lang="en-US" b="1" dirty="0"/>
          </a:p>
          <a:p>
            <a:endParaRPr lang="en-US" dirty="0"/>
          </a:p>
        </p:txBody>
      </p:sp>
      <p:sp>
        <p:nvSpPr>
          <p:cNvPr id="7" name="Content Placeholder 6"/>
          <p:cNvSpPr>
            <a:spLocks noGrp="1"/>
          </p:cNvSpPr>
          <p:nvPr>
            <p:ph sz="quarter" idx="2"/>
          </p:nvPr>
        </p:nvSpPr>
        <p:spPr>
          <a:xfrm>
            <a:off x="6180889" y="1259149"/>
            <a:ext cx="4041775" cy="3941763"/>
          </a:xfrm>
        </p:spPr>
        <p:txBody>
          <a:bodyPr>
            <a:normAutofit fontScale="55000" lnSpcReduction="20000"/>
          </a:bodyPr>
          <a:lstStyle/>
          <a:p>
            <a:r>
              <a:rPr lang="en-US" sz="3400" dirty="0"/>
              <a:t>Girls team members:</a:t>
            </a:r>
          </a:p>
          <a:p>
            <a:r>
              <a:rPr lang="en-GB" dirty="0" err="1"/>
              <a:t>مها</a:t>
            </a:r>
            <a:r>
              <a:rPr lang="en-GB" dirty="0"/>
              <a:t> </a:t>
            </a:r>
            <a:r>
              <a:rPr lang="en-GB" dirty="0" err="1"/>
              <a:t>العمري</a:t>
            </a:r>
            <a:r>
              <a:rPr lang="en-GB" dirty="0"/>
              <a:t> </a:t>
            </a:r>
          </a:p>
          <a:p>
            <a:r>
              <a:rPr lang="en-GB" dirty="0" err="1"/>
              <a:t>هديل</a:t>
            </a:r>
            <a:r>
              <a:rPr lang="en-GB" dirty="0"/>
              <a:t> </a:t>
            </a:r>
            <a:r>
              <a:rPr lang="en-GB" dirty="0" err="1"/>
              <a:t>عورتاني</a:t>
            </a:r>
            <a:endParaRPr lang="en-GB" dirty="0"/>
          </a:p>
          <a:p>
            <a:r>
              <a:rPr lang="en-GB" dirty="0" err="1"/>
              <a:t>ريما</a:t>
            </a:r>
            <a:r>
              <a:rPr lang="en-GB" dirty="0"/>
              <a:t> </a:t>
            </a:r>
            <a:r>
              <a:rPr lang="en-GB" dirty="0" err="1"/>
              <a:t>العنزي</a:t>
            </a:r>
            <a:endParaRPr lang="en-GB" dirty="0"/>
          </a:p>
          <a:p>
            <a:r>
              <a:rPr lang="en-GB" dirty="0" err="1"/>
              <a:t>روتانا</a:t>
            </a:r>
            <a:r>
              <a:rPr lang="en-GB" dirty="0"/>
              <a:t> </a:t>
            </a:r>
            <a:r>
              <a:rPr lang="en-GB" dirty="0" err="1"/>
              <a:t>خطيب</a:t>
            </a:r>
            <a:endParaRPr lang="en-GB" dirty="0"/>
          </a:p>
          <a:p>
            <a:r>
              <a:rPr lang="en-GB" dirty="0" err="1"/>
              <a:t>لجين</a:t>
            </a:r>
            <a:r>
              <a:rPr lang="en-GB" dirty="0"/>
              <a:t> </a:t>
            </a:r>
            <a:r>
              <a:rPr lang="en-GB" dirty="0" err="1"/>
              <a:t>عزيز</a:t>
            </a:r>
            <a:r>
              <a:rPr lang="en-GB" dirty="0"/>
              <a:t> </a:t>
            </a:r>
            <a:r>
              <a:rPr lang="en-GB" dirty="0" err="1"/>
              <a:t>الرحمن</a:t>
            </a:r>
            <a:endParaRPr lang="en-GB" dirty="0"/>
          </a:p>
          <a:p>
            <a:r>
              <a:rPr lang="en-GB" dirty="0" err="1"/>
              <a:t>العنود</a:t>
            </a:r>
            <a:r>
              <a:rPr lang="en-GB" dirty="0"/>
              <a:t> </a:t>
            </a:r>
            <a:r>
              <a:rPr lang="en-GB" dirty="0" err="1"/>
              <a:t>المفرج</a:t>
            </a:r>
            <a:endParaRPr lang="en-GB" dirty="0"/>
          </a:p>
          <a:p>
            <a:r>
              <a:rPr lang="en-GB" dirty="0" err="1"/>
              <a:t>ريم</a:t>
            </a:r>
            <a:r>
              <a:rPr lang="en-GB" dirty="0"/>
              <a:t> </a:t>
            </a:r>
            <a:r>
              <a:rPr lang="en-GB" dirty="0" err="1"/>
              <a:t>القرني</a:t>
            </a:r>
            <a:endParaRPr lang="en-GB" dirty="0"/>
          </a:p>
          <a:p>
            <a:r>
              <a:rPr lang="en-GB" dirty="0" err="1"/>
              <a:t>عهد</a:t>
            </a:r>
            <a:r>
              <a:rPr lang="en-GB" dirty="0"/>
              <a:t> </a:t>
            </a:r>
            <a:r>
              <a:rPr lang="en-GB" dirty="0" err="1"/>
              <a:t>القرين</a:t>
            </a:r>
            <a:endParaRPr lang="en-GB" dirty="0"/>
          </a:p>
          <a:p>
            <a:r>
              <a:rPr lang="en-GB" dirty="0" err="1"/>
              <a:t>العنود</a:t>
            </a:r>
            <a:r>
              <a:rPr lang="en-GB" dirty="0"/>
              <a:t> </a:t>
            </a:r>
            <a:r>
              <a:rPr lang="en-GB" dirty="0" err="1"/>
              <a:t>المنصور</a:t>
            </a:r>
            <a:endParaRPr lang="en-GB" dirty="0"/>
          </a:p>
          <a:p>
            <a:r>
              <a:rPr lang="en-GB" dirty="0" err="1"/>
              <a:t>مها</a:t>
            </a:r>
            <a:r>
              <a:rPr lang="en-GB" dirty="0"/>
              <a:t> </a:t>
            </a:r>
            <a:r>
              <a:rPr lang="en-GB" dirty="0" err="1"/>
              <a:t>النهدي</a:t>
            </a:r>
            <a:r>
              <a:rPr lang="en-GB" dirty="0"/>
              <a:t> </a:t>
            </a:r>
          </a:p>
          <a:p>
            <a:r>
              <a:rPr lang="en-GB" dirty="0" err="1"/>
              <a:t>بلقيس</a:t>
            </a:r>
            <a:r>
              <a:rPr lang="en-GB" dirty="0"/>
              <a:t> </a:t>
            </a:r>
            <a:r>
              <a:rPr lang="en-GB" dirty="0" err="1"/>
              <a:t>الراجحي</a:t>
            </a:r>
            <a:endParaRPr lang="en-GB" dirty="0"/>
          </a:p>
          <a:p>
            <a:r>
              <a:rPr lang="en-GB" dirty="0" err="1"/>
              <a:t>ميعاد</a:t>
            </a:r>
            <a:r>
              <a:rPr lang="en-GB" dirty="0"/>
              <a:t> </a:t>
            </a:r>
            <a:r>
              <a:rPr lang="en-GB" dirty="0" err="1"/>
              <a:t>النفيعي</a:t>
            </a:r>
            <a:endParaRPr lang="en-GB" dirty="0"/>
          </a:p>
          <a:p>
            <a:r>
              <a:rPr lang="en-GB" dirty="0" err="1"/>
              <a:t>نورة</a:t>
            </a:r>
            <a:r>
              <a:rPr lang="en-GB" dirty="0"/>
              <a:t> </a:t>
            </a:r>
            <a:r>
              <a:rPr lang="en-GB" dirty="0" err="1"/>
              <a:t>البسام</a:t>
            </a:r>
            <a:endParaRPr lang="en-GB" dirty="0"/>
          </a:p>
          <a:p>
            <a:r>
              <a:rPr lang="en-GB" dirty="0" err="1"/>
              <a:t>عبير</a:t>
            </a:r>
            <a:r>
              <a:rPr lang="en-GB" dirty="0"/>
              <a:t> </a:t>
            </a:r>
            <a:r>
              <a:rPr lang="en-GB" dirty="0" err="1"/>
              <a:t>العبدالجبار</a:t>
            </a:r>
            <a:endParaRPr lang="en-GB" dirty="0"/>
          </a:p>
          <a:p>
            <a:r>
              <a:rPr lang="en-GB" dirty="0" err="1"/>
              <a:t>وجدان</a:t>
            </a:r>
            <a:r>
              <a:rPr lang="en-GB" dirty="0"/>
              <a:t> </a:t>
            </a:r>
            <a:r>
              <a:rPr lang="en-GB" dirty="0" err="1"/>
              <a:t>الشامري</a:t>
            </a:r>
            <a:endParaRPr lang="en-GB" dirty="0"/>
          </a:p>
          <a:p>
            <a:r>
              <a:rPr lang="en-GB" dirty="0" err="1"/>
              <a:t>الجوهرة</a:t>
            </a:r>
            <a:r>
              <a:rPr lang="en-GB" dirty="0"/>
              <a:t> </a:t>
            </a:r>
            <a:r>
              <a:rPr lang="en-GB" dirty="0" err="1"/>
              <a:t>الشنيفي</a:t>
            </a:r>
            <a:r>
              <a:rPr lang="en-GB" dirty="0"/>
              <a:t> </a:t>
            </a:r>
            <a:endParaRPr lang="en-US" dirty="0"/>
          </a:p>
        </p:txBody>
      </p:sp>
      <p:sp>
        <p:nvSpPr>
          <p:cNvPr id="9" name="Content Placeholder 4"/>
          <p:cNvSpPr txBox="1">
            <a:spLocks/>
          </p:cNvSpPr>
          <p:nvPr/>
        </p:nvSpPr>
        <p:spPr>
          <a:xfrm>
            <a:off x="2060950" y="1259149"/>
            <a:ext cx="4040188" cy="3941763"/>
          </a:xfrm>
          <a:prstGeom prst="rect">
            <a:avLst/>
          </a:prstGeom>
          <a:ln>
            <a:noFill/>
            <a:prstDash val="sysDash"/>
            <a:miter lim="800000"/>
          </a:ln>
        </p:spPr>
        <p:txBody>
          <a:bodyPr vert="horz">
            <a:normAutofit fontScale="70000" lnSpcReduction="20000"/>
          </a:bodyPr>
          <a:lstStyle>
            <a:lvl1pPr marL="365760" indent="-256032" algn="r" rtl="1" eaLnBrk="1" latinLnBrk="0" hangingPunct="1">
              <a:spcBef>
                <a:spcPts val="40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3800" dirty="0"/>
              <a:t>Boys team members:</a:t>
            </a:r>
          </a:p>
          <a:p>
            <a:r>
              <a:rPr lang="ar-SA" dirty="0"/>
              <a:t>هشام الشايع</a:t>
            </a:r>
          </a:p>
          <a:p>
            <a:r>
              <a:rPr lang="ar-SA" dirty="0"/>
              <a:t>سعود الاحمري</a:t>
            </a:r>
          </a:p>
          <a:p>
            <a:r>
              <a:rPr lang="ar-SA" dirty="0"/>
              <a:t>عبدالرحمن آل الشيخ</a:t>
            </a:r>
          </a:p>
          <a:p>
            <a:r>
              <a:rPr lang="ar-SA" dirty="0"/>
              <a:t>فايز الدرسوني</a:t>
            </a:r>
          </a:p>
          <a:p>
            <a:r>
              <a:rPr lang="ar-SA" dirty="0"/>
              <a:t>محمد الحسن</a:t>
            </a:r>
          </a:p>
          <a:p>
            <a:r>
              <a:rPr lang="ar-SA" dirty="0"/>
              <a:t>محمد الصويغ</a:t>
            </a:r>
          </a:p>
          <a:p>
            <a:r>
              <a:rPr lang="ar-SA" dirty="0"/>
              <a:t>محمد المنجومي</a:t>
            </a:r>
          </a:p>
          <a:p>
            <a:r>
              <a:rPr lang="ar-SA" dirty="0"/>
              <a:t>معاذ الحمود</a:t>
            </a:r>
          </a:p>
          <a:p>
            <a:r>
              <a:rPr lang="ar-SA" dirty="0"/>
              <a:t>منصور العبرة</a:t>
            </a:r>
          </a:p>
          <a:p>
            <a:r>
              <a:rPr lang="ar-SA" dirty="0"/>
              <a:t>احمد الصبي</a:t>
            </a:r>
          </a:p>
          <a:p>
            <a:r>
              <a:rPr lang="ar-SA" dirty="0"/>
              <a:t>خالد العقيلي </a:t>
            </a:r>
          </a:p>
          <a:p>
            <a:r>
              <a:rPr lang="ar-SA" dirty="0"/>
              <a:t>عبدالجبار اليماني </a:t>
            </a:r>
          </a:p>
          <a:p>
            <a:r>
              <a:rPr lang="ar-SA" dirty="0"/>
              <a:t>عمر الفوزان </a:t>
            </a:r>
            <a:endParaRPr lang="en-GB" dirty="0"/>
          </a:p>
          <a:p>
            <a:pPr marL="109728"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5187974"/>
            <a:ext cx="4041648" cy="1638215"/>
          </a:xfrm>
          <a:prstGeom prst="rect">
            <a:avLst/>
          </a:prstGeom>
        </p:spPr>
      </p:pic>
    </p:spTree>
    <p:extLst>
      <p:ext uri="{BB962C8B-B14F-4D97-AF65-F5344CB8AC3E}">
        <p14:creationId xmlns:p14="http://schemas.microsoft.com/office/powerpoint/2010/main" val="67415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30169214"/>
              </p:ext>
            </p:extLst>
          </p:nvPr>
        </p:nvGraphicFramePr>
        <p:xfrm>
          <a:off x="1703512" y="692696"/>
          <a:ext cx="8843888" cy="5184576"/>
        </p:xfrm>
        <a:graphic>
          <a:graphicData uri="http://schemas.openxmlformats.org/drawingml/2006/table">
            <a:tbl>
              <a:tblPr/>
              <a:tblGrid>
                <a:gridCol w="1743127">
                  <a:extLst>
                    <a:ext uri="{9D8B030D-6E8A-4147-A177-3AD203B41FA5}">
                      <a16:colId xmlns:a16="http://schemas.microsoft.com/office/drawing/2014/main" val="20000"/>
                    </a:ext>
                  </a:extLst>
                </a:gridCol>
                <a:gridCol w="7100761">
                  <a:extLst>
                    <a:ext uri="{9D8B030D-6E8A-4147-A177-3AD203B41FA5}">
                      <a16:colId xmlns:a16="http://schemas.microsoft.com/office/drawing/2014/main" val="20001"/>
                    </a:ext>
                  </a:extLst>
                </a:gridCol>
              </a:tblGrid>
              <a:tr h="1296144">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2400" b="1" dirty="0">
                          <a:solidFill>
                            <a:schemeClr val="bg1"/>
                          </a:solidFill>
                          <a:latin typeface="Calibri" pitchFamily="34" charset="0"/>
                          <a:cs typeface="Calibri" pitchFamily="34" charset="0"/>
                        </a:rPr>
                        <a:t>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174625" lvl="2" indent="0" algn="l" rtl="0">
                        <a:spcBef>
                          <a:spcPct val="20000"/>
                        </a:spcBef>
                        <a:buFontTx/>
                        <a:buNone/>
                      </a:pPr>
                      <a:r>
                        <a:rPr lang="en-US" sz="1600" b="1" dirty="0">
                          <a:latin typeface="Calibri" pitchFamily="34" charset="0"/>
                          <a:cs typeface="Calibri" pitchFamily="34" charset="0"/>
                        </a:rPr>
                        <a:t>- Blood makes up 7-9% of body weight </a:t>
                      </a:r>
                    </a:p>
                    <a:p>
                      <a:pPr marL="460375" lvl="2" indent="-285750" algn="l" rtl="0">
                        <a:spcBef>
                          <a:spcPct val="20000"/>
                        </a:spcBef>
                        <a:buFontTx/>
                        <a:buChar char="-"/>
                      </a:pPr>
                      <a:r>
                        <a:rPr lang="en-US" sz="1600" b="1" dirty="0">
                          <a:latin typeface="Calibri" pitchFamily="34" charset="0"/>
                          <a:cs typeface="Calibri" pitchFamily="34" charset="0"/>
                        </a:rPr>
                        <a:t>Blood volume is</a:t>
                      </a:r>
                      <a:r>
                        <a:rPr lang="en-US" sz="1600" b="1" baseline="0" dirty="0">
                          <a:latin typeface="Calibri" pitchFamily="34" charset="0"/>
                          <a:cs typeface="Calibri" pitchFamily="34" charset="0"/>
                        </a:rPr>
                        <a:t> </a:t>
                      </a:r>
                      <a:r>
                        <a:rPr lang="en-US" sz="1600" b="1" dirty="0">
                          <a:latin typeface="Calibri" pitchFamily="34" charset="0"/>
                          <a:cs typeface="Calibri" pitchFamily="34" charset="0"/>
                        </a:rPr>
                        <a:t>5 to 6 liters in adult males ,</a:t>
                      </a:r>
                      <a:r>
                        <a:rPr lang="en-US" sz="1600" b="1" baseline="0" dirty="0">
                          <a:latin typeface="Calibri" pitchFamily="34" charset="0"/>
                          <a:cs typeface="Calibri" pitchFamily="34" charset="0"/>
                        </a:rPr>
                        <a:t> </a:t>
                      </a:r>
                      <a:r>
                        <a:rPr lang="en-US" sz="1600" b="1" dirty="0">
                          <a:latin typeface="Calibri" pitchFamily="34" charset="0"/>
                          <a:cs typeface="Calibri" pitchFamily="34" charset="0"/>
                        </a:rPr>
                        <a:t>4 to 5 liters in adult females</a:t>
                      </a:r>
                    </a:p>
                    <a:p>
                      <a:pPr marL="284163" lvl="2" indent="519113" algn="l" rtl="0" eaLnBrk="1" hangingPunct="1"/>
                      <a:r>
                        <a:rPr lang="en-US" altLang="en-US" sz="1600" b="1" dirty="0">
                          <a:solidFill>
                            <a:srgbClr val="FF0000"/>
                          </a:solidFill>
                          <a:latin typeface="Calibri" panose="020F0502020204030204" pitchFamily="34" charset="0"/>
                        </a:rPr>
                        <a:t>45% </a:t>
                      </a:r>
                      <a:r>
                        <a:rPr lang="en-US" altLang="en-US" sz="1600" b="1" dirty="0">
                          <a:solidFill>
                            <a:schemeClr val="tx1"/>
                          </a:solidFill>
                          <a:latin typeface="Calibri" panose="020F0502020204030204" pitchFamily="34" charset="0"/>
                        </a:rPr>
                        <a:t>is packed cells volume (PCV).</a:t>
                      </a:r>
                    </a:p>
                    <a:p>
                      <a:pPr marL="284163" lvl="2" indent="519113" algn="l" rtl="0" eaLnBrk="1" hangingPunct="1"/>
                      <a:r>
                        <a:rPr lang="en-US" altLang="en-US" sz="1600" b="1" dirty="0">
                          <a:solidFill>
                            <a:srgbClr val="FF0000"/>
                          </a:solidFill>
                          <a:latin typeface="Calibri" panose="020F0502020204030204" pitchFamily="34" charset="0"/>
                        </a:rPr>
                        <a:t>55% </a:t>
                      </a:r>
                      <a:r>
                        <a:rPr lang="en-US" altLang="en-US" sz="1600" b="1" dirty="0">
                          <a:solidFill>
                            <a:schemeClr val="tx1"/>
                          </a:solidFill>
                          <a:latin typeface="Calibri" panose="020F0502020204030204" pitchFamily="34" charset="0"/>
                        </a:rPr>
                        <a:t>is plasma 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en-US" sz="2400" b="1" dirty="0">
                        <a:solidFill>
                          <a:schemeClr val="bg1"/>
                        </a:solidFill>
                        <a:latin typeface="Calibri" pitchFamily="34" charset="0"/>
                        <a:cs typeface="Calibri"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itchFamily="34" charset="0"/>
                          <a:cs typeface="Calibri" pitchFamily="34" charset="0"/>
                        </a:rPr>
                        <a:t>Viscosity</a:t>
                      </a:r>
                      <a:endParaRPr lang="en-US" sz="1400" b="1" dirty="0">
                        <a:solidFill>
                          <a:schemeClr val="bg1"/>
                        </a:solidFill>
                        <a:latin typeface="Calibri" pitchFamily="34" charset="0"/>
                        <a:cs typeface="Calibri" pitchFamily="34" charset="0"/>
                      </a:endParaRPr>
                    </a:p>
                    <a:p>
                      <a:pPr marL="0" marR="0" indent="0" algn="ctr" defTabSz="914400" rtl="1" eaLnBrk="1" fontAlgn="auto" latinLnBrk="0" hangingPunct="1">
                        <a:lnSpc>
                          <a:spcPct val="100000"/>
                        </a:lnSpc>
                        <a:spcBef>
                          <a:spcPts val="0"/>
                        </a:spcBef>
                        <a:spcAft>
                          <a:spcPts val="0"/>
                        </a:spcAft>
                        <a:buClrTx/>
                        <a:buSzTx/>
                        <a:buFontTx/>
                        <a:buNone/>
                        <a:tabLst/>
                        <a:defRPr/>
                      </a:pPr>
                      <a:r>
                        <a:rPr lang="en-US" sz="1400" b="1" dirty="0">
                          <a:solidFill>
                            <a:srgbClr val="CC0066"/>
                          </a:solidFill>
                          <a:latin typeface="Calibri" pitchFamily="34" charset="0"/>
                          <a:cs typeface="Calibri" pitchFamily="34" charset="0"/>
                        </a:rPr>
                        <a:t> </a:t>
                      </a:r>
                      <a:r>
                        <a:rPr lang="en-US" sz="1400" b="0" dirty="0">
                          <a:solidFill>
                            <a:schemeClr val="bg1"/>
                          </a:solidFill>
                          <a:latin typeface="Calibri" pitchFamily="34" charset="0"/>
                          <a:cs typeface="Calibri" pitchFamily="34" charset="0"/>
                        </a:rPr>
                        <a:t>(thickness and stickiness of blood)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228600" lvl="2" indent="0" algn="l" rtl="0">
                        <a:spcBef>
                          <a:spcPct val="20000"/>
                        </a:spcBef>
                        <a:buFontTx/>
                        <a:buNone/>
                      </a:pPr>
                      <a:r>
                        <a:rPr lang="en-US" sz="1600" b="1" dirty="0">
                          <a:latin typeface="Calibri" pitchFamily="34" charset="0"/>
                          <a:cs typeface="Calibri" pitchFamily="34" charset="0"/>
                        </a:rPr>
                        <a:t>- Blood is thicker (more viscous) than water and flows more slowly than water</a:t>
                      </a:r>
                    </a:p>
                    <a:p>
                      <a:pPr marL="228600" lvl="2" indent="0" algn="l" rtl="0">
                        <a:spcBef>
                          <a:spcPct val="20000"/>
                        </a:spcBef>
                        <a:buFontTx/>
                        <a:buNone/>
                      </a:pPr>
                      <a:r>
                        <a:rPr lang="en-US" sz="1600" b="1" dirty="0">
                          <a:latin typeface="Calibri" pitchFamily="34" charset="0"/>
                          <a:cs typeface="Calibri" pitchFamily="34" charset="0"/>
                        </a:rPr>
                        <a:t>- </a:t>
                      </a:r>
                      <a:r>
                        <a:rPr lang="en-US" sz="1600" b="1" u="sng" dirty="0">
                          <a:solidFill>
                            <a:srgbClr val="FF0000"/>
                          </a:solidFill>
                          <a:latin typeface="Calibri" pitchFamily="34" charset="0"/>
                          <a:cs typeface="Calibri" pitchFamily="34" charset="0"/>
                        </a:rPr>
                        <a:t>Plasma</a:t>
                      </a:r>
                      <a:r>
                        <a:rPr lang="en-US" sz="1600" b="1" dirty="0">
                          <a:solidFill>
                            <a:srgbClr val="FF0000"/>
                          </a:solidFill>
                          <a:latin typeface="Calibri" pitchFamily="34" charset="0"/>
                          <a:cs typeface="Calibri" pitchFamily="34" charset="0"/>
                        </a:rPr>
                        <a:t> </a:t>
                      </a:r>
                      <a:r>
                        <a:rPr lang="en-US" sz="1600" b="1" dirty="0">
                          <a:latin typeface="Calibri" pitchFamily="34" charset="0"/>
                          <a:cs typeface="Calibri" pitchFamily="34" charset="0"/>
                        </a:rPr>
                        <a:t>at 37°C is about 1.8-times more viscous than water; therefore, the relative viscosity of plasma (compared to water) is about </a:t>
                      </a:r>
                      <a:r>
                        <a:rPr lang="en-US" sz="1600" b="1" u="sng" dirty="0">
                          <a:latin typeface="Calibri" pitchFamily="34" charset="0"/>
                          <a:cs typeface="Calibri" pitchFamily="34" charset="0"/>
                        </a:rPr>
                        <a:t>1.8</a:t>
                      </a:r>
                    </a:p>
                    <a:p>
                      <a:pPr marL="228600" lvl="2" indent="0" algn="l" rtl="0">
                        <a:spcBef>
                          <a:spcPct val="20000"/>
                        </a:spcBef>
                        <a:buFontTx/>
                        <a:buNone/>
                      </a:pPr>
                      <a:r>
                        <a:rPr lang="en-US" sz="1800" b="1" u="sng" dirty="0">
                          <a:latin typeface="Calibri" pitchFamily="34" charset="0"/>
                          <a:cs typeface="Calibri" pitchFamily="34" charset="0"/>
                        </a:rPr>
                        <a:t>- </a:t>
                      </a:r>
                      <a:r>
                        <a:rPr lang="en-US" sz="1800" b="1" u="sng" dirty="0">
                          <a:solidFill>
                            <a:srgbClr val="FF0000"/>
                          </a:solidFill>
                          <a:latin typeface="Calibri" pitchFamily="34" charset="0"/>
                          <a:cs typeface="Calibri" pitchFamily="34" charset="0"/>
                        </a:rPr>
                        <a:t>Whole blood viscosity </a:t>
                      </a:r>
                      <a:r>
                        <a:rPr lang="en-US" sz="1800" b="1" u="sng" dirty="0">
                          <a:latin typeface="Calibri" pitchFamily="34" charset="0"/>
                          <a:cs typeface="Calibri" pitchFamily="34" charset="0"/>
                        </a:rPr>
                        <a:t>(relative to water) = 4.5-5.5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4663">
                <a:tc>
                  <a:txBody>
                    <a:bodyPr/>
                    <a:lstStyle/>
                    <a:p>
                      <a:pPr algn="ctr" rtl="0">
                        <a:lnSpc>
                          <a:spcPct val="150000"/>
                        </a:lnSpc>
                      </a:pPr>
                      <a:r>
                        <a:rPr lang="en-US" sz="2800" b="1" dirty="0">
                          <a:solidFill>
                            <a:schemeClr val="bg1"/>
                          </a:solidFill>
                          <a:latin typeface="Calibri" panose="020F0502020204030204" pitchFamily="34" charset="0"/>
                        </a:rPr>
                        <a:t>PH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228600" lvl="2" indent="0" algn="l" rtl="0">
                        <a:spcBef>
                          <a:spcPct val="20000"/>
                        </a:spcBef>
                        <a:buFontTx/>
                        <a:buNone/>
                      </a:pPr>
                      <a:r>
                        <a:rPr lang="en-US" sz="1600" b="1" dirty="0">
                          <a:latin typeface="Calibri" pitchFamily="34" charset="0"/>
                          <a:cs typeface="Calibri" pitchFamily="34" charset="0"/>
                        </a:rPr>
                        <a:t>- Slightly alkaline: </a:t>
                      </a:r>
                      <a:r>
                        <a:rPr lang="en-US" sz="1600" b="1" dirty="0">
                          <a:solidFill>
                            <a:srgbClr val="FF0000"/>
                          </a:solidFill>
                          <a:latin typeface="Calibri" pitchFamily="34" charset="0"/>
                          <a:cs typeface="Calibri" pitchFamily="34" charset="0"/>
                        </a:rPr>
                        <a:t>7.4</a:t>
                      </a:r>
                    </a:p>
                    <a:p>
                      <a:pPr marL="228600" lvl="2" indent="0" algn="l" rtl="0">
                        <a:spcBef>
                          <a:spcPct val="20000"/>
                        </a:spcBef>
                        <a:buFontTx/>
                        <a:buNone/>
                      </a:pPr>
                      <a:r>
                        <a:rPr lang="en-US" sz="1600" b="1" dirty="0">
                          <a:latin typeface="Calibri" pitchFamily="34" charset="0"/>
                          <a:cs typeface="Calibri" pitchFamily="34" charset="0"/>
                        </a:rPr>
                        <a:t>- Ranges from 7.35 to 7.45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54663">
                <a:tc>
                  <a:txBody>
                    <a:bodyPr/>
                    <a:lstStyle/>
                    <a:p>
                      <a:pPr algn="ctr" rtl="0">
                        <a:lnSpc>
                          <a:spcPct val="150000"/>
                        </a:lnSpc>
                        <a:buFontTx/>
                        <a:buNone/>
                      </a:pPr>
                      <a:r>
                        <a:rPr lang="en-US" sz="2800" b="1" dirty="0">
                          <a:solidFill>
                            <a:schemeClr val="bg1"/>
                          </a:solidFill>
                          <a:latin typeface="Calibri" panose="020F0502020204030204" pitchFamily="34" charset="0"/>
                        </a:rPr>
                        <a:t>color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174625" lvl="1" indent="53975" algn="l" rtl="0">
                        <a:spcBef>
                          <a:spcPct val="20000"/>
                        </a:spcBef>
                        <a:buFontTx/>
                        <a:buNone/>
                      </a:pPr>
                      <a:r>
                        <a:rPr lang="en-US" sz="1600" b="1" dirty="0">
                          <a:latin typeface="Calibri" pitchFamily="34" charset="0"/>
                          <a:cs typeface="Calibri" pitchFamily="34" charset="0"/>
                        </a:rPr>
                        <a:t>- Bright red = O</a:t>
                      </a:r>
                      <a:r>
                        <a:rPr lang="en-US" sz="1600" b="1" baseline="-25000" dirty="0">
                          <a:latin typeface="Calibri" pitchFamily="34" charset="0"/>
                          <a:cs typeface="Calibri" pitchFamily="34" charset="0"/>
                        </a:rPr>
                        <a:t>2</a:t>
                      </a:r>
                      <a:r>
                        <a:rPr lang="en-US" sz="1600" b="1" dirty="0">
                          <a:latin typeface="Calibri" pitchFamily="34" charset="0"/>
                          <a:cs typeface="Calibri" pitchFamily="34" charset="0"/>
                        </a:rPr>
                        <a:t> rich </a:t>
                      </a:r>
                    </a:p>
                    <a:p>
                      <a:pPr marL="174625" lvl="1" indent="53975" algn="l" rtl="0">
                        <a:spcBef>
                          <a:spcPct val="20000"/>
                        </a:spcBef>
                        <a:buFontTx/>
                        <a:buNone/>
                      </a:pPr>
                      <a:r>
                        <a:rPr lang="en-US" sz="1600" b="1" dirty="0">
                          <a:latin typeface="Calibri" pitchFamily="34" charset="0"/>
                          <a:cs typeface="Calibri" pitchFamily="34" charset="0"/>
                        </a:rPr>
                        <a:t>- Dull red = O</a:t>
                      </a:r>
                      <a:r>
                        <a:rPr lang="en-US" sz="1600" b="1" baseline="-25000" dirty="0">
                          <a:latin typeface="Calibri" pitchFamily="34" charset="0"/>
                          <a:cs typeface="Calibri" pitchFamily="34" charset="0"/>
                        </a:rPr>
                        <a:t>2</a:t>
                      </a:r>
                      <a:r>
                        <a:rPr lang="en-US" sz="1600" b="1" dirty="0">
                          <a:latin typeface="Calibri" pitchFamily="34" charset="0"/>
                          <a:cs typeface="Calibri" pitchFamily="34" charset="0"/>
                        </a:rPr>
                        <a:t> poor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38946">
                <a:tc>
                  <a:txBody>
                    <a:bodyPr/>
                    <a:lstStyle/>
                    <a:p>
                      <a:pPr marL="0" marR="0" indent="0" algn="ctr" defTabSz="914400" rtl="0" eaLnBrk="1" fontAlgn="auto" latinLnBrk="0" hangingPunct="1">
                        <a:lnSpc>
                          <a:spcPct val="200000"/>
                        </a:lnSpc>
                        <a:spcBef>
                          <a:spcPts val="0"/>
                        </a:spcBef>
                        <a:spcAft>
                          <a:spcPts val="0"/>
                        </a:spcAft>
                        <a:buClrTx/>
                        <a:buSzTx/>
                        <a:buFontTx/>
                        <a:buNone/>
                        <a:tabLst/>
                        <a:defRPr/>
                      </a:pPr>
                      <a:r>
                        <a:rPr lang="en-US" sz="2400" b="1" dirty="0" err="1">
                          <a:solidFill>
                            <a:schemeClr val="bg1"/>
                          </a:solidFill>
                          <a:latin typeface="Calibri" pitchFamily="34" charset="0"/>
                          <a:cs typeface="Calibri" pitchFamily="34" charset="0"/>
                        </a:rPr>
                        <a:t>Osmolarity</a:t>
                      </a:r>
                      <a:endParaRPr lang="en-US" sz="2400" b="1" dirty="0">
                        <a:solidFill>
                          <a:schemeClr val="bg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228600" lvl="1" indent="0" algn="l" rtl="0">
                        <a:buFontTx/>
                        <a:buNone/>
                      </a:pPr>
                      <a:r>
                        <a:rPr lang="en-US" sz="1600" b="1" dirty="0">
                          <a:latin typeface="Calibri" pitchFamily="34" charset="0"/>
                          <a:cs typeface="Calibri" pitchFamily="34" charset="0"/>
                        </a:rPr>
                        <a:t>- Plasma </a:t>
                      </a:r>
                      <a:r>
                        <a:rPr lang="en-US" sz="1600" b="1" dirty="0" err="1">
                          <a:latin typeface="Calibri" pitchFamily="34" charset="0"/>
                          <a:cs typeface="Calibri" pitchFamily="34" charset="0"/>
                        </a:rPr>
                        <a:t>osmolarity</a:t>
                      </a:r>
                      <a:r>
                        <a:rPr lang="en-US" sz="1600" b="1" dirty="0">
                          <a:latin typeface="Calibri" pitchFamily="34" charset="0"/>
                          <a:cs typeface="Calibri" pitchFamily="34" charset="0"/>
                        </a:rPr>
                        <a:t> is about 300 </a:t>
                      </a:r>
                      <a:r>
                        <a:rPr lang="en-US" sz="1600" b="1" dirty="0" err="1">
                          <a:latin typeface="Calibri" pitchFamily="34" charset="0"/>
                          <a:cs typeface="Calibri" pitchFamily="34" charset="0"/>
                        </a:rPr>
                        <a:t>mOsmol</a:t>
                      </a:r>
                      <a:r>
                        <a:rPr lang="en-US" sz="1600" b="1" dirty="0">
                          <a:latin typeface="Calibri" pitchFamily="34" charset="0"/>
                          <a:cs typeface="Calibri" pitchFamily="34" charset="0"/>
                        </a:rPr>
                        <a:t>/L</a:t>
                      </a:r>
                    </a:p>
                    <a:p>
                      <a:pPr marL="228600" lvl="1" indent="0" algn="l" rtl="0">
                        <a:buFontTx/>
                        <a:buNone/>
                      </a:pPr>
                      <a:r>
                        <a:rPr lang="en-US" sz="1600" b="1" dirty="0">
                          <a:latin typeface="Calibri" pitchFamily="34" charset="0"/>
                          <a:cs typeface="Calibri" pitchFamily="34" charset="0"/>
                        </a:rPr>
                        <a:t>- Plasma </a:t>
                      </a:r>
                      <a:r>
                        <a:rPr lang="en-US" sz="1600" b="1" dirty="0" err="1">
                          <a:latin typeface="Calibri" pitchFamily="34" charset="0"/>
                          <a:cs typeface="Calibri" pitchFamily="34" charset="0"/>
                        </a:rPr>
                        <a:t>osmolarity</a:t>
                      </a:r>
                      <a:r>
                        <a:rPr lang="en-US" sz="1600" b="1" dirty="0">
                          <a:latin typeface="Calibri" pitchFamily="34" charset="0"/>
                          <a:cs typeface="Calibri" pitchFamily="34" charset="0"/>
                        </a:rPr>
                        <a:t> is equal to the </a:t>
                      </a:r>
                      <a:r>
                        <a:rPr lang="en-US" sz="1600" b="1" dirty="0" err="1">
                          <a:latin typeface="Calibri" pitchFamily="34" charset="0"/>
                          <a:cs typeface="Calibri" pitchFamily="34" charset="0"/>
                        </a:rPr>
                        <a:t>osmolarity</a:t>
                      </a:r>
                      <a:r>
                        <a:rPr lang="en-US" sz="1600" b="1" dirty="0">
                          <a:latin typeface="Calibri" pitchFamily="34" charset="0"/>
                          <a:cs typeface="Calibri" pitchFamily="34" charset="0"/>
                        </a:rPr>
                        <a:t> of Normal Saline = 0.9% </a:t>
                      </a:r>
                      <a:r>
                        <a:rPr lang="en-US" sz="1600" b="1" dirty="0" err="1">
                          <a:latin typeface="Calibri" pitchFamily="34" charset="0"/>
                          <a:cs typeface="Calibri" pitchFamily="34" charset="0"/>
                        </a:rPr>
                        <a:t>NaCl</a:t>
                      </a:r>
                      <a:r>
                        <a:rPr lang="en-US" sz="1600" b="1" dirty="0">
                          <a:latin typeface="Calibri" pitchFamily="34" charset="0"/>
                          <a:cs typeface="Calibri" pitchFamily="34" charset="0"/>
                        </a:rPr>
                        <a:t> Solution. Hence, Normal Saline is an </a:t>
                      </a:r>
                      <a:r>
                        <a:rPr lang="en-US" sz="1600" b="1" dirty="0">
                          <a:solidFill>
                            <a:srgbClr val="FF0000"/>
                          </a:solidFill>
                          <a:latin typeface="Calibri" pitchFamily="34" charset="0"/>
                          <a:cs typeface="Calibri" pitchFamily="34" charset="0"/>
                        </a:rPr>
                        <a:t>Isotonic</a:t>
                      </a:r>
                      <a:r>
                        <a:rPr lang="en-US" sz="1600" b="1" dirty="0">
                          <a:latin typeface="Calibri" pitchFamily="34" charset="0"/>
                          <a:cs typeface="Calibri" pitchFamily="34" charset="0"/>
                        </a:rPr>
                        <a:t>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1703512" y="116632"/>
            <a:ext cx="8856984" cy="836712"/>
          </a:xfrm>
          <a:prstGeom prst="rect">
            <a:avLst/>
          </a:prstGeom>
        </p:spPr>
        <p:txBody>
          <a:bodyPr>
            <a:normAutofit fontScale="75000" lnSpcReduction="20000"/>
          </a:bodyPr>
          <a:lst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dirty="0">
                <a:solidFill>
                  <a:srgbClr val="002060"/>
                </a:solidFill>
                <a:effectLst>
                  <a:outerShdw blurRad="38100" dist="38100" dir="2700000" algn="tl">
                    <a:srgbClr val="C0C0C0"/>
                  </a:outerShdw>
                </a:effectLst>
                <a:latin typeface="Calibri" pitchFamily="34" charset="0"/>
                <a:cs typeface="Calibri" pitchFamily="34" charset="0"/>
              </a:rPr>
              <a:t>Physical Characteristics of Blood</a:t>
            </a:r>
            <a:br>
              <a:rPr lang="en-US" sz="4000" dirty="0">
                <a:solidFill>
                  <a:srgbClr val="FF0000"/>
                </a:solidFill>
                <a:effectLst>
                  <a:outerShdw blurRad="38100" dist="38100" dir="2700000" algn="tl">
                    <a:srgbClr val="C0C0C0"/>
                  </a:outerShdw>
                </a:effectLst>
                <a:latin typeface="Calibri" pitchFamily="34" charset="0"/>
                <a:cs typeface="Calibri" pitchFamily="34" charset="0"/>
              </a:rPr>
            </a:br>
            <a:endParaRPr lang="en-US" dirty="0"/>
          </a:p>
        </p:txBody>
      </p:sp>
      <p:sp>
        <p:nvSpPr>
          <p:cNvPr id="5" name="TextBox 4"/>
          <p:cNvSpPr txBox="1"/>
          <p:nvPr/>
        </p:nvSpPr>
        <p:spPr>
          <a:xfrm>
            <a:off x="8138803" y="6165304"/>
            <a:ext cx="2448272" cy="369332"/>
          </a:xfrm>
          <a:prstGeom prst="rect">
            <a:avLst/>
          </a:prstGeom>
          <a:noFill/>
        </p:spPr>
        <p:txBody>
          <a:bodyPr wrap="square" rtlCol="0">
            <a:spAutoFit/>
          </a:bodyPr>
          <a:lstStyle/>
          <a:p>
            <a:pPr algn="ctr"/>
            <a:r>
              <a:rPr lang="en-US" dirty="0">
                <a:solidFill>
                  <a:schemeClr val="tx2">
                    <a:lumMod val="75000"/>
                  </a:schemeClr>
                </a:solidFill>
              </a:rPr>
              <a:t>Male slide</a:t>
            </a:r>
          </a:p>
        </p:txBody>
      </p:sp>
    </p:spTree>
    <p:extLst>
      <p:ext uri="{BB962C8B-B14F-4D97-AF65-F5344CB8AC3E}">
        <p14:creationId xmlns:p14="http://schemas.microsoft.com/office/powerpoint/2010/main" val="269251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33891" y="619758"/>
            <a:ext cx="6443663" cy="149225"/>
          </a:xfrm>
        </p:spPr>
        <p:txBody>
          <a:bodyPr>
            <a:normAutofit fontScale="90000"/>
          </a:bodyPr>
          <a:lstStyle/>
          <a:p>
            <a:pPr algn="ctr" rtl="0"/>
            <a:r>
              <a:rPr lang="en-US" sz="3600" dirty="0">
                <a:solidFill>
                  <a:srgbClr val="002060"/>
                </a:solidFill>
                <a:effectLst>
                  <a:outerShdw blurRad="38100" dist="38100" dir="2700000" algn="tl">
                    <a:srgbClr val="C0C0C0"/>
                  </a:outerShdw>
                </a:effectLst>
                <a:latin typeface="Calibri" pitchFamily="34" charset="0"/>
                <a:cs typeface="Calibri" pitchFamily="34" charset="0"/>
              </a:rPr>
              <a:t>Physical Characteristics of Blood</a:t>
            </a:r>
            <a:br>
              <a:rPr lang="en-US" sz="4000" dirty="0">
                <a:solidFill>
                  <a:srgbClr val="002060"/>
                </a:solidFill>
                <a:effectLst>
                  <a:outerShdw blurRad="38100" dist="38100" dir="2700000" algn="tl">
                    <a:srgbClr val="C0C0C0"/>
                  </a:outerShdw>
                </a:effectLst>
                <a:latin typeface="Calibri" pitchFamily="34" charset="0"/>
                <a:cs typeface="Calibri" pitchFamily="34" charset="0"/>
              </a:rPr>
            </a:br>
            <a:endParaRPr lang="en-US" sz="4000" dirty="0">
              <a:solidFill>
                <a:srgbClr val="002060"/>
              </a:solidFill>
            </a:endParaRPr>
          </a:p>
        </p:txBody>
      </p:sp>
      <p:sp>
        <p:nvSpPr>
          <p:cNvPr id="3" name="Subtitle 2"/>
          <p:cNvSpPr>
            <a:spLocks noGrp="1"/>
          </p:cNvSpPr>
          <p:nvPr>
            <p:ph type="subTitle" idx="4294967295"/>
          </p:nvPr>
        </p:nvSpPr>
        <p:spPr>
          <a:xfrm>
            <a:off x="1668462" y="1018859"/>
            <a:ext cx="8999538" cy="1800225"/>
          </a:xfrm>
        </p:spPr>
        <p:txBody>
          <a:bodyPr>
            <a:normAutofit fontScale="92500" lnSpcReduction="10000"/>
          </a:bodyPr>
          <a:lstStyle/>
          <a:p>
            <a:pPr marL="0" indent="0" algn="l" rtl="0">
              <a:spcBef>
                <a:spcPct val="20000"/>
              </a:spcBef>
              <a:buNone/>
            </a:pPr>
            <a:r>
              <a:rPr lang="en-US" sz="2600" b="1" dirty="0">
                <a:solidFill>
                  <a:schemeClr val="accent1">
                    <a:lumMod val="75000"/>
                  </a:schemeClr>
                </a:solidFill>
                <a:latin typeface="Calibri" pitchFamily="34" charset="0"/>
                <a:cs typeface="Calibri" pitchFamily="34" charset="0"/>
              </a:rPr>
              <a:t>Osmotic Pressure</a:t>
            </a:r>
            <a:r>
              <a:rPr lang="en-US" sz="1800" b="1" dirty="0">
                <a:solidFill>
                  <a:schemeClr val="accent1">
                    <a:lumMod val="75000"/>
                  </a:schemeClr>
                </a:solidFill>
                <a:latin typeface="Calibri" pitchFamily="34" charset="0"/>
                <a:cs typeface="Calibri" pitchFamily="34" charset="0"/>
              </a:rPr>
              <a:t>: is the pressure necessary to </a:t>
            </a:r>
            <a:r>
              <a:rPr lang="en-US" sz="1800" b="1" u="sng" dirty="0">
                <a:solidFill>
                  <a:schemeClr val="accent1">
                    <a:lumMod val="75000"/>
                  </a:schemeClr>
                </a:solidFill>
                <a:latin typeface="Calibri" pitchFamily="34" charset="0"/>
                <a:cs typeface="Calibri" pitchFamily="34" charset="0"/>
              </a:rPr>
              <a:t>prevent net movement of water </a:t>
            </a:r>
            <a:r>
              <a:rPr lang="en-US" sz="1800" b="1" dirty="0">
                <a:solidFill>
                  <a:schemeClr val="accent1">
                    <a:lumMod val="75000"/>
                  </a:schemeClr>
                </a:solidFill>
                <a:latin typeface="Calibri" pitchFamily="34" charset="0"/>
                <a:cs typeface="Calibri" pitchFamily="34" charset="0"/>
              </a:rPr>
              <a:t>(in osmosis)</a:t>
            </a:r>
          </a:p>
          <a:p>
            <a:pPr marL="0" lvl="1" indent="0" algn="l" rtl="0">
              <a:buNone/>
            </a:pPr>
            <a:r>
              <a:rPr lang="en-US" sz="1700" b="1" dirty="0">
                <a:latin typeface="Calibri" pitchFamily="34" charset="0"/>
                <a:cs typeface="Calibri" pitchFamily="34" charset="0"/>
              </a:rPr>
              <a:t>In other words, osmotic pressure is the pressure </a:t>
            </a:r>
            <a:r>
              <a:rPr lang="en-US" sz="1700" b="1" u="sng" dirty="0">
                <a:latin typeface="Calibri" pitchFamily="34" charset="0"/>
                <a:cs typeface="Calibri" pitchFamily="34" charset="0"/>
              </a:rPr>
              <a:t>developed by solutes dissolved in water </a:t>
            </a:r>
            <a:r>
              <a:rPr lang="en-US" sz="1700" b="1" dirty="0">
                <a:latin typeface="Calibri" pitchFamily="34" charset="0"/>
                <a:cs typeface="Calibri" pitchFamily="34" charset="0"/>
              </a:rPr>
              <a:t>working across a selectively permeable membrane.</a:t>
            </a:r>
          </a:p>
          <a:p>
            <a:pPr marL="0" lvl="1" indent="0" algn="l" rtl="0">
              <a:buNone/>
            </a:pPr>
            <a:endParaRPr lang="en-US" sz="1700" b="1" dirty="0">
              <a:solidFill>
                <a:schemeClr val="accent1">
                  <a:lumMod val="75000"/>
                </a:schemeClr>
              </a:solidFill>
              <a:latin typeface="Calibri" pitchFamily="34" charset="0"/>
              <a:cs typeface="Calibri" pitchFamily="34" charset="0"/>
            </a:endParaRPr>
          </a:p>
          <a:p>
            <a:pPr marL="285750" lvl="1" indent="-285750" algn="l" rtl="0">
              <a:buFontTx/>
              <a:buChar char="-"/>
            </a:pPr>
            <a:r>
              <a:rPr lang="en-US" sz="1700" b="1" dirty="0">
                <a:latin typeface="Calibri" pitchFamily="34" charset="0"/>
                <a:cs typeface="Calibri" pitchFamily="34" charset="0"/>
              </a:rPr>
              <a:t>At normal plasma </a:t>
            </a:r>
            <a:r>
              <a:rPr lang="en-US" sz="1700" b="1" dirty="0" err="1">
                <a:latin typeface="Calibri" pitchFamily="34" charset="0"/>
                <a:cs typeface="Calibri" pitchFamily="34" charset="0"/>
              </a:rPr>
              <a:t>osmolarity</a:t>
            </a:r>
            <a:r>
              <a:rPr lang="en-US" sz="1700" b="1" dirty="0">
                <a:latin typeface="Calibri" pitchFamily="34" charset="0"/>
                <a:cs typeface="Calibri" pitchFamily="34" charset="0"/>
              </a:rPr>
              <a:t> of about </a:t>
            </a:r>
            <a:r>
              <a:rPr lang="en-US" sz="1700" b="1" u="sng" dirty="0">
                <a:solidFill>
                  <a:schemeClr val="accent1">
                    <a:lumMod val="75000"/>
                  </a:schemeClr>
                </a:solidFill>
                <a:latin typeface="Calibri" pitchFamily="34" charset="0"/>
                <a:cs typeface="Calibri" pitchFamily="34" charset="0"/>
              </a:rPr>
              <a:t>300 </a:t>
            </a:r>
            <a:r>
              <a:rPr lang="en-US" sz="1700" b="1" u="sng" dirty="0" err="1">
                <a:solidFill>
                  <a:schemeClr val="accent1">
                    <a:lumMod val="75000"/>
                  </a:schemeClr>
                </a:solidFill>
                <a:latin typeface="Calibri" pitchFamily="34" charset="0"/>
                <a:cs typeface="Calibri" pitchFamily="34" charset="0"/>
              </a:rPr>
              <a:t>mOsmol</a:t>
            </a:r>
            <a:r>
              <a:rPr lang="en-US" sz="1700" b="1" u="sng" dirty="0">
                <a:solidFill>
                  <a:schemeClr val="accent1">
                    <a:lumMod val="75000"/>
                  </a:schemeClr>
                </a:solidFill>
                <a:latin typeface="Calibri" pitchFamily="34" charset="0"/>
                <a:cs typeface="Calibri" pitchFamily="34" charset="0"/>
              </a:rPr>
              <a:t>/L</a:t>
            </a:r>
            <a:r>
              <a:rPr lang="en-US" sz="1700" b="1" dirty="0">
                <a:latin typeface="Calibri" pitchFamily="34" charset="0"/>
                <a:cs typeface="Calibri" pitchFamily="34" charset="0"/>
              </a:rPr>
              <a:t>, </a:t>
            </a:r>
          </a:p>
          <a:p>
            <a:pPr marL="285750" lvl="1" indent="-285750" algn="l" rtl="0">
              <a:buFontTx/>
              <a:buChar char="-"/>
            </a:pPr>
            <a:r>
              <a:rPr lang="en-US" sz="1700" b="1" dirty="0">
                <a:latin typeface="Calibri" pitchFamily="34" charset="0"/>
                <a:cs typeface="Calibri" pitchFamily="34" charset="0"/>
              </a:rPr>
              <a:t>plasma osmotic pressure is about </a:t>
            </a:r>
            <a:r>
              <a:rPr lang="en-US" sz="1700" b="1" u="sng" dirty="0">
                <a:solidFill>
                  <a:schemeClr val="accent1">
                    <a:lumMod val="75000"/>
                  </a:schemeClr>
                </a:solidFill>
                <a:latin typeface="Calibri" pitchFamily="34" charset="0"/>
                <a:cs typeface="Calibri" pitchFamily="34" charset="0"/>
              </a:rPr>
              <a:t>5540 mmHg</a:t>
            </a:r>
            <a:r>
              <a:rPr lang="en-US" sz="1700" b="1" dirty="0">
                <a:latin typeface="Calibri" pitchFamily="34" charset="0"/>
                <a:cs typeface="Calibri" pitchFamily="34" charset="0"/>
              </a:rPr>
              <a:t>. </a:t>
            </a:r>
          </a:p>
          <a:p>
            <a:endParaRPr lang="en-US" dirty="0"/>
          </a:p>
        </p:txBody>
      </p:sp>
      <p:sp>
        <p:nvSpPr>
          <p:cNvPr id="4" name="Subtitle 2"/>
          <p:cNvSpPr txBox="1">
            <a:spLocks/>
          </p:cNvSpPr>
          <p:nvPr/>
        </p:nvSpPr>
        <p:spPr>
          <a:xfrm>
            <a:off x="1383508" y="2908922"/>
            <a:ext cx="9396452" cy="3510732"/>
          </a:xfrm>
          <a:prstGeom prst="rect">
            <a:avLst/>
          </a:prstGeom>
        </p:spPr>
        <p:txBody>
          <a:bodyPr vert="horz" lIns="45720" rIns="45720" numCol="2">
            <a:normAutofit fontScale="62500" lnSpcReduction="20000"/>
          </a:bodyPr>
          <a:lstStyle>
            <a:lvl1pPr marL="0" marR="64008" indent="0" algn="r" rtl="1"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1"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1"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1"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1"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1"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1"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1"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1"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marL="228600" algn="l" rtl="0">
              <a:spcBef>
                <a:spcPct val="20000"/>
              </a:spcBef>
            </a:pPr>
            <a:r>
              <a:rPr lang="en-US" sz="2800" b="1" dirty="0">
                <a:solidFill>
                  <a:srgbClr val="002060"/>
                </a:solidFill>
                <a:latin typeface="Calibri" pitchFamily="34" charset="0"/>
                <a:cs typeface="Calibri" pitchFamily="34" charset="0"/>
              </a:rPr>
              <a:t> </a:t>
            </a:r>
            <a:r>
              <a:rPr lang="en-US" sz="3500" b="1" dirty="0">
                <a:solidFill>
                  <a:srgbClr val="002060"/>
                </a:solidFill>
                <a:latin typeface="Calibri" pitchFamily="34" charset="0"/>
                <a:cs typeface="Calibri" pitchFamily="34" charset="0"/>
              </a:rPr>
              <a:t>Plasma Osmotic Pressure :</a:t>
            </a:r>
          </a:p>
          <a:p>
            <a:pPr marL="228600" algn="l" rtl="0"/>
            <a:endParaRPr lang="en-US" sz="2600" b="1" dirty="0">
              <a:latin typeface="Calibri" pitchFamily="34" charset="0"/>
              <a:cs typeface="Calibri" pitchFamily="34" charset="0"/>
            </a:endParaRPr>
          </a:p>
          <a:p>
            <a:pPr marL="342900" algn="l" rtl="0"/>
            <a:r>
              <a:rPr lang="en-US" sz="2900" b="1" u="sng" dirty="0">
                <a:solidFill>
                  <a:srgbClr val="3333CC"/>
                </a:solidFill>
                <a:latin typeface="Calibri" pitchFamily="34" charset="0"/>
                <a:cs typeface="Calibri" pitchFamily="34" charset="0"/>
              </a:rPr>
              <a:t>Crystalloid</a:t>
            </a:r>
            <a:r>
              <a:rPr lang="en-US" sz="2900" b="1" dirty="0">
                <a:solidFill>
                  <a:srgbClr val="3333CC"/>
                </a:solidFill>
                <a:latin typeface="Calibri" pitchFamily="34" charset="0"/>
                <a:cs typeface="Calibri" pitchFamily="34" charset="0"/>
              </a:rPr>
              <a:t> osmotic pressure</a:t>
            </a:r>
            <a:r>
              <a:rPr lang="en-US" sz="2900" dirty="0">
                <a:solidFill>
                  <a:srgbClr val="3333CC"/>
                </a:solidFill>
                <a:latin typeface="Calibri" pitchFamily="34" charset="0"/>
                <a:cs typeface="Calibri" pitchFamily="34" charset="0"/>
              </a:rPr>
              <a:t>:</a:t>
            </a:r>
            <a:r>
              <a:rPr lang="en-US" sz="2900" dirty="0">
                <a:solidFill>
                  <a:schemeClr val="tx1"/>
                </a:solidFill>
                <a:latin typeface="Calibri" pitchFamily="34" charset="0"/>
                <a:cs typeface="Calibri" pitchFamily="34" charset="0"/>
              </a:rPr>
              <a:t> </a:t>
            </a:r>
          </a:p>
          <a:p>
            <a:pPr marL="342900" algn="l" rtl="0"/>
            <a:endParaRPr lang="en-US" sz="2600" dirty="0">
              <a:solidFill>
                <a:schemeClr val="tx1"/>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is the pressure generated by all </a:t>
            </a:r>
            <a:r>
              <a:rPr lang="en-US" sz="2600" u="sng" dirty="0">
                <a:solidFill>
                  <a:srgbClr val="FF0000"/>
                </a:solidFill>
                <a:latin typeface="Calibri" pitchFamily="34" charset="0"/>
                <a:cs typeface="Calibri" pitchFamily="34" charset="0"/>
              </a:rPr>
              <a:t>crystal</a:t>
            </a:r>
            <a:r>
              <a:rPr lang="en-US" sz="2600" dirty="0">
                <a:solidFill>
                  <a:srgbClr val="FF0000"/>
                </a:solidFill>
                <a:latin typeface="Calibri" pitchFamily="34" charset="0"/>
                <a:cs typeface="Calibri" pitchFamily="34" charset="0"/>
              </a:rPr>
              <a:t> </a:t>
            </a:r>
            <a:r>
              <a:rPr lang="en-US" sz="2600" dirty="0">
                <a:solidFill>
                  <a:schemeClr val="tx1"/>
                </a:solidFill>
                <a:latin typeface="Calibri" pitchFamily="34" charset="0"/>
                <a:cs typeface="Calibri" pitchFamily="34" charset="0"/>
              </a:rPr>
              <a:t>substances, particularly </a:t>
            </a:r>
            <a:r>
              <a:rPr lang="en-US" sz="2600" u="sng" dirty="0">
                <a:solidFill>
                  <a:srgbClr val="FF0000"/>
                </a:solidFill>
                <a:latin typeface="Calibri" pitchFamily="34" charset="0"/>
                <a:cs typeface="Calibri" pitchFamily="34" charset="0"/>
              </a:rPr>
              <a:t>electrolytes</a:t>
            </a:r>
            <a:r>
              <a:rPr lang="en-US" sz="2600" dirty="0">
                <a:solidFill>
                  <a:srgbClr val="FF0000"/>
                </a:solidFill>
                <a:latin typeface="Calibri" pitchFamily="34" charset="0"/>
                <a:cs typeface="Calibri" pitchFamily="34" charset="0"/>
              </a:rPr>
              <a:t> </a:t>
            </a:r>
            <a:r>
              <a:rPr lang="en-US" sz="2600" dirty="0">
                <a:solidFill>
                  <a:schemeClr val="tx1"/>
                </a:solidFill>
                <a:latin typeface="Calibri" pitchFamily="34" charset="0"/>
                <a:cs typeface="Calibri" pitchFamily="34" charset="0"/>
              </a:rPr>
              <a:t>(mainly </a:t>
            </a:r>
            <a:r>
              <a:rPr lang="en-US" sz="2600" dirty="0" err="1">
                <a:solidFill>
                  <a:schemeClr val="tx1"/>
                </a:solidFill>
                <a:latin typeface="Calibri" pitchFamily="34" charset="0"/>
                <a:cs typeface="Calibri" pitchFamily="34" charset="0"/>
              </a:rPr>
              <a:t>NaCl</a:t>
            </a:r>
            <a:r>
              <a:rPr lang="en-US" sz="2600" dirty="0">
                <a:solidFill>
                  <a:schemeClr val="tx1"/>
                </a:solidFill>
                <a:latin typeface="Calibri" pitchFamily="34" charset="0"/>
                <a:cs typeface="Calibri" pitchFamily="34" charset="0"/>
              </a:rPr>
              <a:t>). </a:t>
            </a:r>
          </a:p>
          <a:p>
            <a:pPr marL="342900" algn="l" rtl="0"/>
            <a:endParaRPr lang="en-US" sz="2600" dirty="0">
              <a:solidFill>
                <a:schemeClr val="tx1"/>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This pressure modulates water distribution between inside and outside of </a:t>
            </a:r>
            <a:r>
              <a:rPr lang="en-US" sz="2600" dirty="0">
                <a:solidFill>
                  <a:srgbClr val="FF0000"/>
                </a:solidFill>
                <a:latin typeface="Calibri" pitchFamily="34" charset="0"/>
                <a:cs typeface="Calibri" pitchFamily="34" charset="0"/>
              </a:rPr>
              <a:t>cells</a:t>
            </a:r>
          </a:p>
          <a:p>
            <a:pPr marL="342900" algn="l" rtl="0"/>
            <a:endParaRPr lang="en-US" sz="2600" dirty="0">
              <a:solidFill>
                <a:srgbClr val="FF0000"/>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it is important in </a:t>
            </a:r>
            <a:r>
              <a:rPr lang="en-US" sz="2600" dirty="0">
                <a:solidFill>
                  <a:schemeClr val="tx1"/>
                </a:solidFill>
                <a:effectLst>
                  <a:outerShdw blurRad="38100" dist="38100" dir="2700000" algn="tl">
                    <a:srgbClr val="000000">
                      <a:alpha val="43137"/>
                    </a:srgbClr>
                  </a:outerShdw>
                </a:effectLst>
                <a:latin typeface="Calibri" pitchFamily="34" charset="0"/>
                <a:cs typeface="Calibri" pitchFamily="34" charset="0"/>
              </a:rPr>
              <a:t>maintaining fluid balance across cell membranes</a:t>
            </a:r>
            <a:r>
              <a:rPr lang="en-US" sz="2600" dirty="0">
                <a:solidFill>
                  <a:schemeClr val="tx1"/>
                </a:solidFill>
                <a:latin typeface="Calibri" pitchFamily="34" charset="0"/>
                <a:cs typeface="Calibri" pitchFamily="34" charset="0"/>
              </a:rPr>
              <a:t>.</a:t>
            </a:r>
          </a:p>
          <a:p>
            <a:pPr marL="514350" indent="-171450" algn="l" rtl="0">
              <a:buFont typeface="+mj-lt"/>
              <a:buAutoNum type="arabicPeriod"/>
            </a:pPr>
            <a:endParaRPr lang="en-US" sz="2600" dirty="0">
              <a:solidFill>
                <a:schemeClr val="tx1"/>
              </a:solidFill>
              <a:latin typeface="Calibri" pitchFamily="34" charset="0"/>
              <a:cs typeface="Calibri" pitchFamily="34" charset="0"/>
            </a:endParaRPr>
          </a:p>
          <a:p>
            <a:pPr marL="514350" indent="-171450" algn="l" rtl="0">
              <a:buFont typeface="+mj-lt"/>
              <a:buAutoNum type="arabicPeriod"/>
            </a:pPr>
            <a:endParaRPr lang="en-US" sz="2600" dirty="0">
              <a:solidFill>
                <a:schemeClr val="tx1"/>
              </a:solidFill>
              <a:latin typeface="Calibri" pitchFamily="34" charset="0"/>
              <a:cs typeface="Calibri" pitchFamily="34" charset="0"/>
            </a:endParaRPr>
          </a:p>
          <a:p>
            <a:pPr marL="342900" algn="l" rtl="0"/>
            <a:endParaRPr lang="en-US" sz="2600" dirty="0">
              <a:solidFill>
                <a:srgbClr val="3333CC"/>
              </a:solidFill>
              <a:latin typeface="Calibri" pitchFamily="34" charset="0"/>
              <a:cs typeface="Calibri" pitchFamily="34" charset="0"/>
            </a:endParaRPr>
          </a:p>
          <a:p>
            <a:pPr marL="342900" algn="l" rtl="0"/>
            <a:endParaRPr lang="en-US" sz="2600" b="1" u="sng" dirty="0">
              <a:solidFill>
                <a:srgbClr val="3333CC"/>
              </a:solidFill>
              <a:latin typeface="Calibri" pitchFamily="34" charset="0"/>
              <a:cs typeface="Calibri" pitchFamily="34" charset="0"/>
            </a:endParaRPr>
          </a:p>
          <a:p>
            <a:pPr marL="342900" algn="l" rtl="0"/>
            <a:r>
              <a:rPr lang="en-US" sz="2900" b="1" u="sng" dirty="0">
                <a:solidFill>
                  <a:srgbClr val="3333CC"/>
                </a:solidFill>
                <a:latin typeface="Calibri" pitchFamily="34" charset="0"/>
                <a:cs typeface="Calibri" pitchFamily="34" charset="0"/>
              </a:rPr>
              <a:t>Colloid</a:t>
            </a:r>
            <a:r>
              <a:rPr lang="en-US" sz="2900" b="1" dirty="0">
                <a:solidFill>
                  <a:srgbClr val="3333CC"/>
                </a:solidFill>
                <a:latin typeface="Calibri" pitchFamily="34" charset="0"/>
                <a:cs typeface="Calibri" pitchFamily="34" charset="0"/>
              </a:rPr>
              <a:t> osmotic pressure</a:t>
            </a:r>
            <a:r>
              <a:rPr lang="en-US" sz="2900" dirty="0">
                <a:solidFill>
                  <a:srgbClr val="3333CC"/>
                </a:solidFill>
                <a:latin typeface="Calibri" pitchFamily="34" charset="0"/>
                <a:cs typeface="Calibri" pitchFamily="34" charset="0"/>
              </a:rPr>
              <a:t>:</a:t>
            </a:r>
          </a:p>
          <a:p>
            <a:pPr marL="342900" algn="l" rtl="0"/>
            <a:endParaRPr lang="en-US" sz="2600" dirty="0">
              <a:solidFill>
                <a:srgbClr val="3333CC"/>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is the pressure generated by </a:t>
            </a:r>
            <a:r>
              <a:rPr lang="en-US" sz="2600" u="sng" dirty="0">
                <a:solidFill>
                  <a:srgbClr val="FF0000"/>
                </a:solidFill>
                <a:latin typeface="Calibri" pitchFamily="34" charset="0"/>
                <a:cs typeface="Calibri" pitchFamily="34" charset="0"/>
              </a:rPr>
              <a:t>plasma proteins</a:t>
            </a:r>
            <a:r>
              <a:rPr lang="en-US" sz="2600" dirty="0">
                <a:solidFill>
                  <a:schemeClr val="tx1"/>
                </a:solidFill>
                <a:latin typeface="Calibri" pitchFamily="34" charset="0"/>
                <a:cs typeface="Calibri" pitchFamily="34" charset="0"/>
              </a:rPr>
              <a:t>, particularly </a:t>
            </a:r>
            <a:r>
              <a:rPr lang="en-US" sz="2600" u="sng" dirty="0">
                <a:solidFill>
                  <a:srgbClr val="FF0000"/>
                </a:solidFill>
                <a:latin typeface="Calibri" pitchFamily="34" charset="0"/>
                <a:cs typeface="Calibri" pitchFamily="34" charset="0"/>
              </a:rPr>
              <a:t>albumin</a:t>
            </a:r>
            <a:r>
              <a:rPr lang="en-US" sz="2600" dirty="0">
                <a:solidFill>
                  <a:schemeClr val="tx1"/>
                </a:solidFill>
                <a:latin typeface="Calibri" pitchFamily="34" charset="0"/>
                <a:cs typeface="Calibri" pitchFamily="34" charset="0"/>
              </a:rPr>
              <a:t>. </a:t>
            </a:r>
          </a:p>
          <a:p>
            <a:pPr marL="342900" algn="l" rtl="0"/>
            <a:endParaRPr lang="en-US" sz="2600" dirty="0">
              <a:solidFill>
                <a:schemeClr val="tx1"/>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This pressure modulates water distribution between inside and outside of </a:t>
            </a:r>
            <a:r>
              <a:rPr lang="en-US" sz="2600" dirty="0">
                <a:solidFill>
                  <a:srgbClr val="FF0000"/>
                </a:solidFill>
                <a:latin typeface="Calibri" pitchFamily="34" charset="0"/>
                <a:cs typeface="Calibri" pitchFamily="34" charset="0"/>
              </a:rPr>
              <a:t>blood capillaries</a:t>
            </a:r>
            <a:r>
              <a:rPr lang="en-US" sz="2600" dirty="0">
                <a:solidFill>
                  <a:schemeClr val="tx1"/>
                </a:solidFill>
                <a:latin typeface="Calibri" pitchFamily="34" charset="0"/>
                <a:cs typeface="Calibri" pitchFamily="34" charset="0"/>
              </a:rPr>
              <a:t>.</a:t>
            </a:r>
          </a:p>
          <a:p>
            <a:pPr marL="342900" algn="l" rtl="0"/>
            <a:endParaRPr lang="en-US" sz="2600" dirty="0">
              <a:solidFill>
                <a:schemeClr val="tx1"/>
              </a:solidFill>
              <a:latin typeface="Calibri" pitchFamily="34" charset="0"/>
              <a:cs typeface="Calibri" pitchFamily="34" charset="0"/>
            </a:endParaRPr>
          </a:p>
          <a:p>
            <a:pPr marL="342900" algn="l" rtl="0"/>
            <a:r>
              <a:rPr lang="en-US" sz="2600" dirty="0">
                <a:solidFill>
                  <a:schemeClr val="tx1"/>
                </a:solidFill>
                <a:latin typeface="Calibri" pitchFamily="34" charset="0"/>
                <a:cs typeface="Calibri" pitchFamily="34" charset="0"/>
              </a:rPr>
              <a:t> it is important in</a:t>
            </a:r>
            <a:r>
              <a:rPr lang="en-US" sz="2600" dirty="0">
                <a:solidFill>
                  <a:schemeClr val="tx1"/>
                </a:solidFill>
                <a:effectLst>
                  <a:outerShdw blurRad="38100" dist="38100" dir="2700000" algn="tl">
                    <a:srgbClr val="000000">
                      <a:alpha val="43137"/>
                    </a:srgbClr>
                  </a:outerShdw>
                </a:effectLst>
                <a:latin typeface="Calibri" pitchFamily="34" charset="0"/>
                <a:cs typeface="Calibri" pitchFamily="34" charset="0"/>
              </a:rPr>
              <a:t> fluid transfer across capillaries</a:t>
            </a:r>
            <a:r>
              <a:rPr lang="en-US" sz="2600" dirty="0">
                <a:latin typeface="Calibri" pitchFamily="34" charset="0"/>
                <a:cs typeface="Calibri" pitchFamily="34" charset="0"/>
              </a:rPr>
              <a:t>.   </a:t>
            </a:r>
            <a:r>
              <a:rPr lang="en-US" sz="2600" dirty="0">
                <a:solidFill>
                  <a:schemeClr val="accent1">
                    <a:lumMod val="75000"/>
                  </a:schemeClr>
                </a:solidFill>
                <a:latin typeface="Calibri" pitchFamily="34" charset="0"/>
                <a:cs typeface="Calibri" pitchFamily="34" charset="0"/>
              </a:rPr>
              <a:t>It is normally about 25 mmHg, which represents about 0.5% of the total plasma osmotic pressure.</a:t>
            </a:r>
          </a:p>
          <a:p>
            <a:pPr marL="285750" indent="-285750">
              <a:spcBef>
                <a:spcPct val="20000"/>
              </a:spcBef>
              <a:buFont typeface="Wingdings" pitchFamily="2" charset="2"/>
              <a:buChar char="q"/>
            </a:pPr>
            <a:endParaRPr lang="en-US" dirty="0"/>
          </a:p>
        </p:txBody>
      </p:sp>
      <p:sp>
        <p:nvSpPr>
          <p:cNvPr id="6" name="TextBox 5"/>
          <p:cNvSpPr txBox="1"/>
          <p:nvPr/>
        </p:nvSpPr>
        <p:spPr>
          <a:xfrm>
            <a:off x="9821196" y="6128826"/>
            <a:ext cx="1693608" cy="369332"/>
          </a:xfrm>
          <a:prstGeom prst="rect">
            <a:avLst/>
          </a:prstGeom>
          <a:noFill/>
        </p:spPr>
        <p:txBody>
          <a:bodyPr wrap="square" rtlCol="0">
            <a:spAutoFit/>
          </a:bodyPr>
          <a:lstStyle/>
          <a:p>
            <a:r>
              <a:rPr lang="en-US" dirty="0">
                <a:solidFill>
                  <a:schemeClr val="tx2"/>
                </a:solidFill>
              </a:rPr>
              <a:t>Male slide</a:t>
            </a:r>
          </a:p>
        </p:txBody>
      </p:sp>
      <p:cxnSp>
        <p:nvCxnSpPr>
          <p:cNvPr id="7" name="Straight Connector 6"/>
          <p:cNvCxnSpPr/>
          <p:nvPr/>
        </p:nvCxnSpPr>
        <p:spPr>
          <a:xfrm>
            <a:off x="5967167" y="3506771"/>
            <a:ext cx="0" cy="2526384"/>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flipH="1">
            <a:off x="1668462" y="3808429"/>
            <a:ext cx="8399365"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19944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Theme1" id="{EE9899C8-A20C-6143-9095-23888E89A89F}" vid="{114F2574-CC6F-6B46-9CC3-7F92129654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7417</TotalTime>
  <Words>5236</Words>
  <Application>Microsoft Office PowerPoint</Application>
  <PresentationFormat>Widescreen</PresentationFormat>
  <Paragraphs>793</Paragraphs>
  <Slides>73</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73</vt:i4>
      </vt:variant>
    </vt:vector>
  </HeadingPairs>
  <TitlesOfParts>
    <vt:vector size="90" baseType="lpstr">
      <vt:lpstr>Arial</vt:lpstr>
      <vt:lpstr>Arial Black</vt:lpstr>
      <vt:lpstr>Calibri</vt:lpstr>
      <vt:lpstr>Cambria Math</vt:lpstr>
      <vt:lpstr>Courier New</vt:lpstr>
      <vt:lpstr>Gill Sans MT</vt:lpstr>
      <vt:lpstr>Lucida Sans Unicode</vt:lpstr>
      <vt:lpstr>Mangal</vt:lpstr>
      <vt:lpstr>Symbol</vt:lpstr>
      <vt:lpstr>Tahoma</vt:lpstr>
      <vt:lpstr>Times New Roman</vt:lpstr>
      <vt:lpstr>Trebuchet MS</vt:lpstr>
      <vt:lpstr>Verdana</vt:lpstr>
      <vt:lpstr>Wingdings</vt:lpstr>
      <vt:lpstr>Wingdings 2</vt:lpstr>
      <vt:lpstr>Wingdings 3</vt:lpstr>
      <vt:lpstr>Theme1</vt:lpstr>
      <vt:lpstr>PowerPoint Presentation</vt:lpstr>
      <vt:lpstr>Blood physiology (1,2)  –female- Erythropoiesis Composition and Functions of the Blood control of Erythropoiesis Iron Metabolism and Haemoglobin -male-</vt:lpstr>
      <vt:lpstr>PowerPoint Presentation</vt:lpstr>
      <vt:lpstr>PowerPoint Presentation</vt:lpstr>
      <vt:lpstr>Objectives”female”:</vt:lpstr>
      <vt:lpstr>Objectives”male”:</vt:lpstr>
      <vt:lpstr>Objectives”male”:</vt:lpstr>
      <vt:lpstr>PowerPoint Presentation</vt:lpstr>
      <vt:lpstr>Physical Characteristics of Blood </vt:lpstr>
      <vt:lpstr>PowerPoint Presentation</vt:lpstr>
      <vt:lpstr>Blood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Regulation of Erythropoiesis</vt:lpstr>
      <vt:lpstr>PowerPoint Presentation</vt:lpstr>
      <vt:lpstr>PowerPoint Presentation</vt:lpstr>
      <vt:lpstr>Essential elements for RBCs formation and maturation </vt:lpstr>
      <vt:lpstr>PowerPoint Presentation</vt:lpstr>
      <vt:lpstr>Types of Hemoglobin (Hb)</vt:lpstr>
      <vt:lpstr>Fate of Components of Heme </vt:lpstr>
      <vt:lpstr>PowerPoint Presentation</vt:lpstr>
      <vt:lpstr>PowerPoint Presentation</vt:lpstr>
      <vt:lpstr>PowerPoint Presentation</vt:lpstr>
      <vt:lpstr>PowerPoint Presentation</vt:lpstr>
      <vt:lpstr>PowerPoint Presentation</vt:lpstr>
      <vt:lpstr>PowerPoint Presentation</vt:lpstr>
      <vt:lpstr>Anaemia </vt:lpstr>
      <vt:lpstr>Causes of anemia:</vt:lpstr>
      <vt:lpstr>PowerPoint Presentation</vt:lpstr>
      <vt:lpstr>PowerPoint Presentation</vt:lpstr>
      <vt:lpstr>Polycythemia Polycythaemia is increase in RBC mass as determined by Hct or Hb values above reference level for age and gender  types are:</vt:lpstr>
      <vt:lpstr>Malabsorption of Vitamin B12</vt:lpstr>
      <vt:lpstr>Vitamin B12 and Folic Acid</vt:lpstr>
      <vt:lpstr>PowerPoint Presentation</vt:lpstr>
      <vt:lpstr>PowerPoint Presentation</vt:lpstr>
      <vt:lpstr>Iron absorption</vt:lpstr>
      <vt:lpstr>Iron Absorption, Transport and Metabolism</vt:lpstr>
      <vt:lpstr>Iron Absorption, Transport and Metabolism</vt:lpstr>
      <vt:lpstr>PowerPoint Presentation</vt:lpstr>
      <vt:lpstr>Serum Iron and Total Iron Binding Capacity (TIBC) </vt:lpstr>
      <vt:lpstr>Fate of Components of Heme </vt:lpstr>
      <vt:lpstr>Destruction of RBC</vt:lpstr>
      <vt:lpstr>RBC life cycle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vt:lpstr>
      <vt:lpstr>Thank you &amp; 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Physiology Lecture 2</dc:title>
  <dc:creator>reema alenezy</dc:creator>
  <cp:lastModifiedBy>Dana Al-Kadi</cp:lastModifiedBy>
  <cp:revision>144</cp:revision>
  <dcterms:created xsi:type="dcterms:W3CDTF">2017-10-01T17:41:24Z</dcterms:created>
  <dcterms:modified xsi:type="dcterms:W3CDTF">2017-11-06T14:39:54Z</dcterms:modified>
</cp:coreProperties>
</file>