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68"/>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340" r:id="rId22"/>
    <p:sldId id="279" r:id="rId23"/>
    <p:sldId id="280"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6" r:id="rId37"/>
    <p:sldId id="297" r:id="rId38"/>
    <p:sldId id="300" r:id="rId39"/>
    <p:sldId id="301" r:id="rId40"/>
    <p:sldId id="302" r:id="rId41"/>
    <p:sldId id="303" r:id="rId42"/>
    <p:sldId id="305" r:id="rId43"/>
    <p:sldId id="306" r:id="rId44"/>
    <p:sldId id="307" r:id="rId45"/>
    <p:sldId id="309" r:id="rId46"/>
    <p:sldId id="310" r:id="rId47"/>
    <p:sldId id="311" r:id="rId48"/>
    <p:sldId id="312" r:id="rId49"/>
    <p:sldId id="313" r:id="rId50"/>
    <p:sldId id="321" r:id="rId51"/>
    <p:sldId id="320" r:id="rId52"/>
    <p:sldId id="318" r:id="rId53"/>
    <p:sldId id="317" r:id="rId54"/>
    <p:sldId id="322" r:id="rId55"/>
    <p:sldId id="323" r:id="rId56"/>
    <p:sldId id="324" r:id="rId57"/>
    <p:sldId id="325" r:id="rId58"/>
    <p:sldId id="326" r:id="rId59"/>
    <p:sldId id="327" r:id="rId60"/>
    <p:sldId id="328" r:id="rId61"/>
    <p:sldId id="330" r:id="rId62"/>
    <p:sldId id="331" r:id="rId63"/>
    <p:sldId id="332" r:id="rId64"/>
    <p:sldId id="333" r:id="rId65"/>
    <p:sldId id="335" r:id="rId66"/>
    <p:sldId id="339" r:id="rId67"/>
  </p:sldIdLst>
  <p:sldSz cx="9144000" cy="6858000" type="screen4x3"/>
  <p:notesSz cx="6858000" cy="9144000"/>
  <p:embeddedFontLst>
    <p:embeddedFont>
      <p:font typeface="Tahoma" panose="020B0604030504040204" pitchFamily="34" charset="0"/>
      <p:regular r:id="rId69"/>
      <p:bold r:id="rId70"/>
    </p:embeddedFont>
    <p:embeddedFont>
      <p:font typeface="Roboto" panose="020B0604020202020204" charset="0"/>
      <p:regular r:id="rId71"/>
      <p:bold r:id="rId72"/>
      <p:italic r:id="rId73"/>
      <p:boldItalic r:id="rId74"/>
    </p:embeddedFont>
    <p:embeddedFont>
      <p:font typeface="Cabin"/>
      <p:regular r:id="rId75"/>
      <p:bold r:id="rId76"/>
      <p:italic r:id="rId77"/>
      <p:boldItalic r:id="rId78"/>
    </p:embeddedFont>
    <p:embeddedFont>
      <p:font typeface="MV Boli" panose="02000500030200090000" pitchFamily="2" charset="0"/>
      <p:regular r:id="rId79"/>
    </p:embeddedFont>
    <p:embeddedFont>
      <p:font typeface="Calibri" panose="020F0502020204030204" pitchFamily="34" charset="0"/>
      <p:regular r:id="rId80"/>
      <p:bold r:id="rId81"/>
      <p:italic r:id="rId82"/>
      <p:boldItalic r:id="rId83"/>
    </p:embeddedFont>
    <p:embeddedFont>
      <p:font typeface="AR HERMANN" panose="020B0604020202020204" charset="0"/>
      <p:regular r:id="rId84"/>
    </p:embeddedFont>
    <p:embeddedFont>
      <p:font typeface="Verdana" panose="020B0604030504040204" pitchFamily="34" charset="0"/>
      <p:regular r:id="rId85"/>
      <p:bold r:id="rId86"/>
      <p:italic r:id="rId87"/>
      <p:boldItalic r:id="rId88"/>
    </p:embeddedFont>
    <p:embeddedFont>
      <p:font typeface="Lucida Sans Unicode" panose="020B0602030504020204" pitchFamily="34" charset="0"/>
      <p:regular r:id="rId89"/>
    </p:embeddedFont>
    <p:embeddedFont>
      <p:font typeface="Nunito" panose="020B0604020202020204" charset="0"/>
      <p:bold r:id="rId90"/>
      <p:boldItalic r:id="rId91"/>
    </p:embeddedFont>
    <p:embeddedFont>
      <p:font typeface="Comic Sans MS" panose="030F0702030302020204" pitchFamily="66" charset="0"/>
      <p:regular r:id="rId92"/>
      <p:bold r:id="rId93"/>
      <p:italic r:id="rId94"/>
      <p:boldItalic r:id="rId95"/>
    </p:embeddedFont>
    <p:embeddedFont>
      <p:font typeface="Alegreya" panose="020B0604020202020204" charset="0"/>
      <p:regular r:id="rId96"/>
      <p:bold r:id="rId97"/>
      <p:italic r:id="rId98"/>
      <p:boldItalic r:id="rId99"/>
    </p:embeddedFont>
    <p:embeddedFont>
      <p:font typeface="Rambla" panose="020B0604020202020204" charset="0"/>
      <p:regular r:id="rId100"/>
      <p:bold r:id="rId101"/>
      <p:italic r:id="rId102"/>
      <p:boldItalic r:id="rId103"/>
    </p:embeddedFont>
    <p:embeddedFont>
      <p:font typeface="Cooper Black" panose="0208090404030B020404" pitchFamily="18" charset="0"/>
      <p:regular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823F917-E006-46B5-9D55-A05EFE1BF26B}">
  <a:tblStyle styleId="{D823F917-E006-46B5-9D55-A05EFE1BF26B}" styleName="Table_0">
    <a:wholeTbl>
      <a:tcTxStyle b="off" i="off">
        <a:font>
          <a:latin typeface="Lucida Sans Unicode"/>
          <a:ea typeface="Lucida Sans Unicode"/>
          <a:cs typeface="Lucida Sans Unicode"/>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med" len="med"/>
              <a:tailEnd type="none" w="med" len="med"/>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med" len="med"/>
              <a:tailEnd type="none" w="med" len="med"/>
            </a:ln>
          </a:bottom>
        </a:tcBdr>
        <a:fill>
          <a:solidFill>
            <a:srgbClr val="FFFFFF">
              <a:alpha val="0"/>
            </a:srgbClr>
          </a:solidFill>
        </a:fill>
      </a:tcStyle>
    </a:firstRow>
    <a:neCell>
      <a:tcTxStyle/>
      <a:tcStyle>
        <a:tcBdr/>
      </a:tcStyle>
    </a:neCell>
    <a:nwCell>
      <a:tcTxStyle/>
      <a:tcStyle>
        <a:tcBdr/>
      </a:tcStyle>
    </a:nwCell>
  </a:tblStyle>
  <a:tblStyle styleId="{BF51D82B-5DDD-41FC-903F-DD588755FDE9}" styleName="Table_1">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930" y="4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font" Target="fonts/font19.fntdata"/><Relationship Id="rId102" Type="http://schemas.openxmlformats.org/officeDocument/2006/relationships/font" Target="fonts/font34.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4.fntdata"/><Relationship Id="rId90" Type="http://schemas.openxmlformats.org/officeDocument/2006/relationships/font" Target="fonts/font22.fntdata"/><Relationship Id="rId95" Type="http://schemas.openxmlformats.org/officeDocument/2006/relationships/font" Target="fonts/font2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100" Type="http://schemas.openxmlformats.org/officeDocument/2006/relationships/font" Target="fonts/font32.fntdata"/><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openxmlformats.org/officeDocument/2006/relationships/font" Target="fonts/font25.fntdata"/><Relationship Id="rId98" Type="http://schemas.openxmlformats.org/officeDocument/2006/relationships/font" Target="fonts/font3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35.fntdata"/><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font" Target="fonts/font26.fntdata"/><Relationship Id="rId99" Type="http://schemas.openxmlformats.org/officeDocument/2006/relationships/font" Target="fonts/font31.fntdata"/><Relationship Id="rId101" Type="http://schemas.openxmlformats.org/officeDocument/2006/relationships/font" Target="fonts/font3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97" Type="http://schemas.openxmlformats.org/officeDocument/2006/relationships/font" Target="fonts/font29.fntdata"/><Relationship Id="rId104" Type="http://schemas.openxmlformats.org/officeDocument/2006/relationships/font" Target="fonts/font36.fntdata"/><Relationship Id="rId7" Type="http://schemas.openxmlformats.org/officeDocument/2006/relationships/slide" Target="slides/slide5.xml"/><Relationship Id="rId71" Type="http://schemas.openxmlformats.org/officeDocument/2006/relationships/font" Target="fonts/font3.fntdata"/><Relationship Id="rId92"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D180B-927F-4454-9625-7C7319C0BB0A}"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ABDB4959-DE9A-4FD9-89F9-253418490197}">
      <dgm:prSet phldrT="[Text]" custT="1"/>
      <dgm:spPr/>
      <dgm:t>
        <a:bodyPr/>
        <a:lstStyle/>
        <a:p>
          <a:r>
            <a:rPr lang="en-US" sz="1800" b="1" spc="-10" dirty="0">
              <a:latin typeface="Tahoma"/>
              <a:cs typeface="Tahoma"/>
            </a:rPr>
            <a:t>Granu</a:t>
          </a:r>
          <a:r>
            <a:rPr lang="en-US" sz="1800" b="1" spc="-15" dirty="0">
              <a:latin typeface="Tahoma"/>
              <a:cs typeface="Tahoma"/>
            </a:rPr>
            <a:t>l</a:t>
          </a:r>
          <a:r>
            <a:rPr lang="en-US" sz="1800" b="1" spc="-10" dirty="0">
              <a:latin typeface="Tahoma"/>
              <a:cs typeface="Tahoma"/>
            </a:rPr>
            <a:t>ocytes</a:t>
          </a:r>
        </a:p>
        <a:p>
          <a:r>
            <a:rPr lang="en-US" sz="1200" b="1" u="sng" spc="-5" dirty="0">
              <a:solidFill>
                <a:srgbClr val="7030A0"/>
              </a:solidFill>
              <a:latin typeface="Tahoma"/>
              <a:cs typeface="Tahoma"/>
            </a:rPr>
            <a:t>Ne</a:t>
          </a:r>
          <a:r>
            <a:rPr lang="en-US" sz="1200" b="1" u="sng" spc="-10" dirty="0">
              <a:solidFill>
                <a:srgbClr val="7030A0"/>
              </a:solidFill>
              <a:latin typeface="Tahoma"/>
              <a:cs typeface="Tahoma"/>
            </a:rPr>
            <a:t>ut</a:t>
          </a:r>
          <a:r>
            <a:rPr lang="en-US" sz="1200" b="1" u="sng" dirty="0">
              <a:solidFill>
                <a:srgbClr val="7030A0"/>
              </a:solidFill>
              <a:latin typeface="Tahoma"/>
              <a:cs typeface="Tahoma"/>
            </a:rPr>
            <a:t>rop</a:t>
          </a:r>
          <a:r>
            <a:rPr lang="en-US" sz="1200" b="1" u="sng" spc="-5" dirty="0">
              <a:solidFill>
                <a:srgbClr val="7030A0"/>
              </a:solidFill>
              <a:latin typeface="Tahoma"/>
              <a:cs typeface="Tahoma"/>
            </a:rPr>
            <a:t>h</a:t>
          </a:r>
          <a:r>
            <a:rPr lang="en-US" sz="1200" b="1" u="sng" spc="-20" dirty="0">
              <a:solidFill>
                <a:srgbClr val="7030A0"/>
              </a:solidFill>
              <a:latin typeface="Tahoma"/>
              <a:cs typeface="Tahoma"/>
            </a:rPr>
            <a:t>i</a:t>
          </a:r>
          <a:r>
            <a:rPr lang="en-US" sz="1200" b="1" u="sng" spc="-5" dirty="0">
              <a:solidFill>
                <a:srgbClr val="7030A0"/>
              </a:solidFill>
              <a:latin typeface="Tahoma"/>
              <a:cs typeface="Tahoma"/>
            </a:rPr>
            <a:t>l, </a:t>
          </a:r>
          <a:r>
            <a:rPr lang="en-US" sz="1200" b="1" u="sng" spc="-5" dirty="0">
              <a:solidFill>
                <a:srgbClr val="FF0000"/>
              </a:solidFill>
              <a:latin typeface="Tahoma"/>
              <a:cs typeface="Tahoma"/>
            </a:rPr>
            <a:t>E</a:t>
          </a:r>
          <a:r>
            <a:rPr lang="en-US" sz="1200" b="1" u="sng" spc="-10" dirty="0">
              <a:solidFill>
                <a:srgbClr val="FF0000"/>
              </a:solidFill>
              <a:latin typeface="Tahoma"/>
              <a:cs typeface="Tahoma"/>
            </a:rPr>
            <a:t>o</a:t>
          </a:r>
          <a:r>
            <a:rPr lang="en-US" sz="1200" b="1" u="sng" spc="-5" dirty="0">
              <a:solidFill>
                <a:srgbClr val="FF0000"/>
              </a:solidFill>
              <a:latin typeface="Tahoma"/>
              <a:cs typeface="Tahoma"/>
            </a:rPr>
            <a:t>s</a:t>
          </a:r>
          <a:r>
            <a:rPr lang="en-US" sz="1200" b="1" u="sng" spc="-20" dirty="0">
              <a:solidFill>
                <a:srgbClr val="FF0000"/>
              </a:solidFill>
              <a:latin typeface="Tahoma"/>
              <a:cs typeface="Tahoma"/>
            </a:rPr>
            <a:t>i</a:t>
          </a:r>
          <a:r>
            <a:rPr lang="en-US" sz="1200" b="1" u="sng" spc="-5" dirty="0">
              <a:solidFill>
                <a:srgbClr val="FF0000"/>
              </a:solidFill>
              <a:latin typeface="Tahoma"/>
              <a:cs typeface="Tahoma"/>
            </a:rPr>
            <a:t>n</a:t>
          </a:r>
          <a:r>
            <a:rPr lang="en-US" sz="1200" b="1" u="sng" spc="-10" dirty="0">
              <a:solidFill>
                <a:srgbClr val="FF0000"/>
              </a:solidFill>
              <a:latin typeface="Tahoma"/>
              <a:cs typeface="Tahoma"/>
            </a:rPr>
            <a:t>o</a:t>
          </a:r>
          <a:r>
            <a:rPr lang="en-US" sz="1200" b="1" u="sng" spc="-5" dirty="0">
              <a:solidFill>
                <a:srgbClr val="FF0000"/>
              </a:solidFill>
              <a:latin typeface="Tahoma"/>
              <a:cs typeface="Tahoma"/>
            </a:rPr>
            <a:t>ph</a:t>
          </a:r>
          <a:r>
            <a:rPr lang="en-US" sz="1200" b="1" u="sng" spc="-20" dirty="0">
              <a:solidFill>
                <a:srgbClr val="FF0000"/>
              </a:solidFill>
              <a:latin typeface="Tahoma"/>
              <a:cs typeface="Tahoma"/>
            </a:rPr>
            <a:t>i</a:t>
          </a:r>
          <a:r>
            <a:rPr lang="en-US" sz="1200" b="1" u="sng" dirty="0">
              <a:solidFill>
                <a:srgbClr val="FF0000"/>
              </a:solidFill>
              <a:latin typeface="Tahoma"/>
              <a:cs typeface="Tahoma"/>
            </a:rPr>
            <a:t>l, </a:t>
          </a:r>
          <a:r>
            <a:rPr lang="en-US" sz="1200" b="1" u="sng" dirty="0">
              <a:solidFill>
                <a:srgbClr val="0070C0"/>
              </a:solidFill>
              <a:latin typeface="Tahoma"/>
              <a:cs typeface="Tahoma"/>
            </a:rPr>
            <a:t>Bas</a:t>
          </a:r>
          <a:r>
            <a:rPr lang="en-US" sz="1200" b="1" u="sng" spc="-10" dirty="0">
              <a:solidFill>
                <a:srgbClr val="0070C0"/>
              </a:solidFill>
              <a:latin typeface="Tahoma"/>
              <a:cs typeface="Tahoma"/>
            </a:rPr>
            <a:t>o</a:t>
          </a:r>
          <a:r>
            <a:rPr lang="en-US" sz="1200" b="1" u="sng" spc="-5" dirty="0">
              <a:solidFill>
                <a:srgbClr val="0070C0"/>
              </a:solidFill>
              <a:latin typeface="Tahoma"/>
              <a:cs typeface="Tahoma"/>
            </a:rPr>
            <a:t>phi</a:t>
          </a:r>
          <a:r>
            <a:rPr lang="en-US" sz="1200" b="1" u="sng" dirty="0">
              <a:solidFill>
                <a:srgbClr val="0070C0"/>
              </a:solidFill>
              <a:latin typeface="Tahoma"/>
              <a:cs typeface="Tahoma"/>
            </a:rPr>
            <a:t>l</a:t>
          </a:r>
          <a:endParaRPr lang="en-US" sz="1200" dirty="0"/>
        </a:p>
      </dgm:t>
    </dgm:pt>
    <dgm:pt modelId="{F12D188B-CD3F-46A7-9AC1-70A94378FA6A}" type="parTrans" cxnId="{FED5EEA4-23DC-4237-ADC9-8F70D41D7C83}">
      <dgm:prSet/>
      <dgm:spPr/>
      <dgm:t>
        <a:bodyPr/>
        <a:lstStyle/>
        <a:p>
          <a:endParaRPr lang="en-US"/>
        </a:p>
      </dgm:t>
    </dgm:pt>
    <dgm:pt modelId="{EB4342A5-368C-496A-B110-26041F071FBB}" type="sibTrans" cxnId="{FED5EEA4-23DC-4237-ADC9-8F70D41D7C83}">
      <dgm:prSet/>
      <dgm:spPr/>
      <dgm:t>
        <a:bodyPr/>
        <a:lstStyle/>
        <a:p>
          <a:endParaRPr lang="en-US"/>
        </a:p>
      </dgm:t>
    </dgm:pt>
    <dgm:pt modelId="{5867D8C7-B9DD-4141-B0B4-35D2B8EF6DEC}">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b="0" spc="-5" dirty="0">
              <a:latin typeface="Tahoma"/>
              <a:cs typeface="Tahoma"/>
            </a:rPr>
            <a:t>in</a:t>
          </a:r>
          <a:r>
            <a:rPr lang="en-US" sz="1600" b="0" spc="10" dirty="0">
              <a:latin typeface="Tahoma"/>
              <a:cs typeface="Tahoma"/>
            </a:rPr>
            <a:t> </a:t>
          </a:r>
          <a:r>
            <a:rPr lang="en-US" sz="1600" b="0" u="sng" spc="-5" dirty="0">
              <a:latin typeface="Tahoma"/>
              <a:cs typeface="Tahoma"/>
            </a:rPr>
            <a:t>tissu</a:t>
          </a:r>
          <a:r>
            <a:rPr lang="en-US" sz="1600" b="0" u="sng" spc="-20" dirty="0">
              <a:latin typeface="Tahoma"/>
              <a:cs typeface="Tahoma"/>
            </a:rPr>
            <a:t>e</a:t>
          </a:r>
          <a:r>
            <a:rPr lang="en-US" sz="1600" b="0" u="sng" spc="-5" dirty="0">
              <a:latin typeface="Tahoma"/>
              <a:cs typeface="Tahoma"/>
            </a:rPr>
            <a:t>s</a:t>
          </a:r>
          <a:endParaRPr lang="en-US" sz="1600" b="0" u="sng" dirty="0"/>
        </a:p>
        <a:p>
          <a:pPr marL="171450" indent="0" algn="l" defTabSz="711200">
            <a:lnSpc>
              <a:spcPct val="90000"/>
            </a:lnSpc>
            <a:spcBef>
              <a:spcPct val="0"/>
            </a:spcBef>
            <a:spcAft>
              <a:spcPct val="15000"/>
            </a:spcAft>
            <a:buNone/>
          </a:pPr>
          <a:r>
            <a:rPr lang="en-US" sz="1600" b="1" spc="-5" dirty="0">
              <a:latin typeface="Tahoma"/>
              <a:cs typeface="Tahoma"/>
            </a:rPr>
            <a:t>4</a:t>
          </a:r>
          <a:r>
            <a:rPr lang="en-US" sz="1600" b="1" spc="-15" dirty="0">
              <a:latin typeface="Tahoma"/>
              <a:cs typeface="Tahoma"/>
            </a:rPr>
            <a:t>-</a:t>
          </a:r>
          <a:r>
            <a:rPr lang="en-US" sz="1600" b="1" spc="-5" dirty="0">
              <a:latin typeface="Tahoma"/>
              <a:cs typeface="Tahoma"/>
            </a:rPr>
            <a:t>5</a:t>
          </a:r>
          <a:r>
            <a:rPr lang="en-US" sz="1600" b="0" spc="35" dirty="0">
              <a:latin typeface="Tahoma"/>
              <a:cs typeface="Tahoma"/>
            </a:rPr>
            <a:t> </a:t>
          </a:r>
          <a:r>
            <a:rPr lang="en-US" sz="1600" b="1" spc="-10" dirty="0">
              <a:latin typeface="Tahoma"/>
              <a:cs typeface="Tahoma"/>
            </a:rPr>
            <a:t>day</a:t>
          </a:r>
          <a:r>
            <a:rPr lang="en-US" sz="1600" b="1" spc="-5" dirty="0">
              <a:latin typeface="Tahoma"/>
              <a:cs typeface="Tahoma"/>
            </a:rPr>
            <a:t>s</a:t>
          </a:r>
          <a:endParaRPr lang="en-US" sz="1600" b="0" u="sng" dirty="0"/>
        </a:p>
      </dgm:t>
    </dgm:pt>
    <dgm:pt modelId="{421DFB27-F474-4930-82FC-AF2FA012FBAC}" type="parTrans" cxnId="{4C266B3D-57A1-46ED-A36D-3CFE0C5682DA}">
      <dgm:prSet/>
      <dgm:spPr/>
      <dgm:t>
        <a:bodyPr/>
        <a:lstStyle/>
        <a:p>
          <a:endParaRPr lang="en-US"/>
        </a:p>
      </dgm:t>
    </dgm:pt>
    <dgm:pt modelId="{FA6BB502-D4B7-4AAE-8CC1-F5708D59804D}" type="sibTrans" cxnId="{4C266B3D-57A1-46ED-A36D-3CFE0C5682DA}">
      <dgm:prSet/>
      <dgm:spPr/>
      <dgm:t>
        <a:bodyPr/>
        <a:lstStyle/>
        <a:p>
          <a:endParaRPr lang="en-US"/>
        </a:p>
      </dgm:t>
    </dgm:pt>
    <dgm:pt modelId="{5CDC66EC-A956-4139-AA9B-3A9FE71D139D}">
      <dgm:prSet phldrT="[Text]" custT="1"/>
      <dgm:spPr/>
      <dgm:t>
        <a:bodyPr/>
        <a:lstStyle/>
        <a:p>
          <a:pPr marL="171450" indent="0" algn="l" defTabSz="711200">
            <a:lnSpc>
              <a:spcPct val="90000"/>
            </a:lnSpc>
            <a:spcBef>
              <a:spcPct val="0"/>
            </a:spcBef>
            <a:spcAft>
              <a:spcPct val="15000"/>
            </a:spcAft>
            <a:buNone/>
          </a:pPr>
          <a:r>
            <a:rPr lang="en-US" sz="1600" b="0" dirty="0"/>
            <a:t>During </a:t>
          </a:r>
          <a:r>
            <a:rPr lang="en-US" sz="1600" b="0" u="sng" dirty="0"/>
            <a:t>Infection</a:t>
          </a:r>
          <a:r>
            <a:rPr lang="en-US" sz="1600" b="0" u="none" dirty="0"/>
            <a:t>:          </a:t>
          </a:r>
          <a:r>
            <a:rPr lang="en-US" sz="1600" b="0" dirty="0">
              <a:latin typeface="Tahoma"/>
              <a:cs typeface="Tahoma"/>
            </a:rPr>
            <a:t>o</a:t>
          </a:r>
          <a:r>
            <a:rPr lang="en-US" sz="1600" b="0" spc="-10" dirty="0">
              <a:latin typeface="Tahoma"/>
              <a:cs typeface="Tahoma"/>
            </a:rPr>
            <a:t>nl</a:t>
          </a:r>
          <a:r>
            <a:rPr lang="en-US" sz="1600" b="0" spc="-5" dirty="0">
              <a:latin typeface="Tahoma"/>
              <a:cs typeface="Tahoma"/>
            </a:rPr>
            <a:t>y</a:t>
          </a:r>
          <a:r>
            <a:rPr lang="en-US" sz="1600" b="0" dirty="0">
              <a:latin typeface="Tahoma"/>
              <a:cs typeface="Tahoma"/>
            </a:rPr>
            <a:t> </a:t>
          </a:r>
          <a:r>
            <a:rPr lang="en-US" sz="1600" b="0" spc="-10" dirty="0">
              <a:latin typeface="Tahoma"/>
              <a:cs typeface="Tahoma"/>
            </a:rPr>
            <a:t>fe</a:t>
          </a:r>
          <a:r>
            <a:rPr lang="en-US" sz="1600" b="0" spc="-5" dirty="0">
              <a:latin typeface="Tahoma"/>
              <a:cs typeface="Tahoma"/>
            </a:rPr>
            <a:t>w</a:t>
          </a:r>
          <a:r>
            <a:rPr lang="en-US" sz="1600" b="0" spc="5" dirty="0">
              <a:latin typeface="Tahoma"/>
              <a:cs typeface="Tahoma"/>
            </a:rPr>
            <a:t> </a:t>
          </a:r>
          <a:r>
            <a:rPr lang="en-US" sz="1600" b="0" spc="-10" dirty="0">
              <a:latin typeface="Tahoma"/>
              <a:cs typeface="Tahoma"/>
            </a:rPr>
            <a:t>hour</a:t>
          </a:r>
          <a:r>
            <a:rPr lang="en-US" sz="1600" b="0" spc="-5" dirty="0">
              <a:latin typeface="Tahoma"/>
              <a:cs typeface="Tahoma"/>
            </a:rPr>
            <a:t>s            </a:t>
          </a:r>
          <a:r>
            <a:rPr lang="en-US" sz="1400" b="0" dirty="0">
              <a:latin typeface="Tahoma"/>
              <a:cs typeface="Tahoma"/>
            </a:rPr>
            <a:t>(</a:t>
          </a:r>
          <a:r>
            <a:rPr lang="en-US" sz="1400" b="0" spc="-5" dirty="0">
              <a:latin typeface="Tahoma"/>
              <a:cs typeface="Tahoma"/>
            </a:rPr>
            <a:t>th</a:t>
          </a:r>
          <a:r>
            <a:rPr lang="en-US" sz="1400" b="0" spc="-15" dirty="0">
              <a:latin typeface="Tahoma"/>
              <a:cs typeface="Tahoma"/>
            </a:rPr>
            <a:t>e</a:t>
          </a:r>
          <a:r>
            <a:rPr lang="en-US" sz="1400" b="0" spc="-5" dirty="0">
              <a:latin typeface="Tahoma"/>
              <a:cs typeface="Tahoma"/>
            </a:rPr>
            <a:t>y</a:t>
          </a:r>
          <a:r>
            <a:rPr lang="en-US" sz="1400" b="0" dirty="0">
              <a:latin typeface="Tahoma"/>
              <a:cs typeface="Tahoma"/>
            </a:rPr>
            <a:t> </a:t>
          </a:r>
          <a:r>
            <a:rPr lang="en-US" sz="1400" b="0" spc="-10" dirty="0">
              <a:latin typeface="Tahoma"/>
              <a:cs typeface="Tahoma"/>
            </a:rPr>
            <a:t>d</a:t>
          </a:r>
          <a:r>
            <a:rPr lang="en-US" sz="1400" b="0" spc="-15" dirty="0">
              <a:latin typeface="Tahoma"/>
              <a:cs typeface="Tahoma"/>
            </a:rPr>
            <a:t>i</a:t>
          </a:r>
          <a:r>
            <a:rPr lang="en-US" sz="1400" b="0" spc="-5" dirty="0">
              <a:latin typeface="Tahoma"/>
              <a:cs typeface="Tahoma"/>
            </a:rPr>
            <a:t>e</a:t>
          </a:r>
          <a:r>
            <a:rPr lang="en-US" sz="1400" b="0" spc="10" dirty="0">
              <a:latin typeface="Tahoma"/>
              <a:cs typeface="Tahoma"/>
            </a:rPr>
            <a:t> </a:t>
          </a:r>
          <a:r>
            <a:rPr lang="en-US" sz="1400" b="0" spc="-5" dirty="0">
              <a:latin typeface="Tahoma"/>
              <a:cs typeface="Tahoma"/>
            </a:rPr>
            <a:t>a</a:t>
          </a:r>
          <a:r>
            <a:rPr lang="en-US" sz="1400" b="0" spc="-15" dirty="0">
              <a:latin typeface="Tahoma"/>
              <a:cs typeface="Tahoma"/>
            </a:rPr>
            <a:t>f</a:t>
          </a:r>
          <a:r>
            <a:rPr lang="en-US" sz="1400" b="0" spc="-5" dirty="0">
              <a:latin typeface="Tahoma"/>
              <a:cs typeface="Tahoma"/>
            </a:rPr>
            <a:t>ter</a:t>
          </a:r>
          <a:r>
            <a:rPr lang="en-US" sz="1400" b="0" spc="15" dirty="0">
              <a:latin typeface="Tahoma"/>
              <a:cs typeface="Tahoma"/>
            </a:rPr>
            <a:t> </a:t>
          </a:r>
          <a:r>
            <a:rPr lang="en-US" sz="1400" b="0" spc="-5" dirty="0">
              <a:latin typeface="Tahoma"/>
              <a:cs typeface="Tahoma"/>
            </a:rPr>
            <a:t>ing</a:t>
          </a:r>
          <a:r>
            <a:rPr lang="en-US" sz="1400" b="0" spc="-20" dirty="0">
              <a:latin typeface="Tahoma"/>
              <a:cs typeface="Tahoma"/>
            </a:rPr>
            <a:t>e</a:t>
          </a:r>
          <a:r>
            <a:rPr lang="en-US" sz="1400" b="0" spc="-5" dirty="0">
              <a:latin typeface="Tahoma"/>
              <a:cs typeface="Tahoma"/>
            </a:rPr>
            <a:t>sti</a:t>
          </a:r>
          <a:r>
            <a:rPr lang="en-US" sz="1400" b="0" spc="-15" dirty="0">
              <a:latin typeface="Tahoma"/>
              <a:cs typeface="Tahoma"/>
            </a:rPr>
            <a:t>n</a:t>
          </a:r>
          <a:r>
            <a:rPr lang="en-US" sz="1400" b="0" dirty="0">
              <a:latin typeface="Tahoma"/>
              <a:cs typeface="Tahoma"/>
            </a:rPr>
            <a:t>g </a:t>
          </a:r>
          <a:r>
            <a:rPr lang="en-US" sz="1400" b="0" spc="-5" dirty="0">
              <a:latin typeface="Tahoma"/>
              <a:cs typeface="Tahoma"/>
            </a:rPr>
            <a:t>b</a:t>
          </a:r>
          <a:r>
            <a:rPr lang="en-US" sz="1400" b="0" spc="-20" dirty="0">
              <a:latin typeface="Tahoma"/>
              <a:cs typeface="Tahoma"/>
            </a:rPr>
            <a:t>a</a:t>
          </a:r>
          <a:r>
            <a:rPr lang="en-US" sz="1400" b="0" spc="-10" dirty="0">
              <a:latin typeface="Tahoma"/>
              <a:cs typeface="Tahoma"/>
            </a:rPr>
            <a:t>cter</a:t>
          </a:r>
          <a:r>
            <a:rPr lang="en-US" sz="1400" b="0" spc="-15" dirty="0">
              <a:latin typeface="Tahoma"/>
              <a:cs typeface="Tahoma"/>
            </a:rPr>
            <a:t>i</a:t>
          </a:r>
          <a:r>
            <a:rPr lang="en-US" sz="1400" b="0" spc="-5" dirty="0">
              <a:latin typeface="Tahoma"/>
              <a:cs typeface="Tahoma"/>
            </a:rPr>
            <a:t>a)</a:t>
          </a:r>
          <a:endParaRPr lang="en-US" sz="1400" b="0" dirty="0"/>
        </a:p>
      </dgm:t>
    </dgm:pt>
    <dgm:pt modelId="{3F019489-DA69-400D-8F98-FFFB35878045}" type="parTrans" cxnId="{DA152AFC-EAA9-4F0D-9679-204E5E906B95}">
      <dgm:prSet/>
      <dgm:spPr/>
      <dgm:t>
        <a:bodyPr/>
        <a:lstStyle/>
        <a:p>
          <a:endParaRPr lang="en-US"/>
        </a:p>
      </dgm:t>
    </dgm:pt>
    <dgm:pt modelId="{13041230-0B6C-4E3A-A9FB-8D7A91495892}" type="sibTrans" cxnId="{DA152AFC-EAA9-4F0D-9679-204E5E906B95}">
      <dgm:prSet/>
      <dgm:spPr/>
      <dgm:t>
        <a:bodyPr/>
        <a:lstStyle/>
        <a:p>
          <a:endParaRPr lang="en-US"/>
        </a:p>
      </dgm:t>
    </dgm:pt>
    <dgm:pt modelId="{C5848355-FC21-4DB2-B03A-F8E1303FFB02}">
      <dgm:prSet phldrT="[Text]"/>
      <dgm:spPr/>
      <dgm:t>
        <a:bodyPr/>
        <a:lstStyle/>
        <a:p>
          <a:r>
            <a:rPr lang="en-US" b="1" spc="-10" dirty="0">
              <a:latin typeface="Tahoma"/>
              <a:cs typeface="Tahoma"/>
            </a:rPr>
            <a:t>Monocyte</a:t>
          </a:r>
          <a:r>
            <a:rPr lang="en-US" b="1" spc="-5" dirty="0">
              <a:latin typeface="Tahoma"/>
              <a:cs typeface="Tahoma"/>
            </a:rPr>
            <a:t>s</a:t>
          </a:r>
          <a:r>
            <a:rPr lang="en-US" b="1" dirty="0">
              <a:latin typeface="Tahoma"/>
              <a:cs typeface="Tahoma"/>
            </a:rPr>
            <a:t> </a:t>
          </a:r>
          <a:endParaRPr lang="en-US" dirty="0"/>
        </a:p>
      </dgm:t>
    </dgm:pt>
    <dgm:pt modelId="{3401C1E4-355C-4ED3-AC6C-BCBF7F543A2C}" type="parTrans" cxnId="{F767CC0C-A944-4F52-B8E1-12E7760EFC71}">
      <dgm:prSet/>
      <dgm:spPr/>
      <dgm:t>
        <a:bodyPr/>
        <a:lstStyle/>
        <a:p>
          <a:endParaRPr lang="en-US"/>
        </a:p>
      </dgm:t>
    </dgm:pt>
    <dgm:pt modelId="{2DEAF3A6-7885-4325-A60B-621F8CF2E3E3}" type="sibTrans" cxnId="{F767CC0C-A944-4F52-B8E1-12E7760EFC71}">
      <dgm:prSet/>
      <dgm:spPr/>
      <dgm:t>
        <a:bodyPr/>
        <a:lstStyle/>
        <a:p>
          <a:endParaRPr lang="en-US"/>
        </a:p>
      </dgm:t>
    </dgm:pt>
    <dgm:pt modelId="{4BE6CBA7-9F88-4E38-A987-E9771043B2C1}">
      <dgm:prSet phldrT="[Text]" custT="1"/>
      <dgm:spPr/>
      <dgm:t>
        <a:bodyPr/>
        <a:lstStyle/>
        <a:p>
          <a:r>
            <a:rPr lang="en-US" sz="1600" b="0" spc="-5">
              <a:latin typeface="Tahoma"/>
              <a:cs typeface="Tahoma"/>
            </a:rPr>
            <a:t>In </a:t>
          </a:r>
          <a:r>
            <a:rPr lang="en-US" sz="1600" b="0" u="sng" spc="-5">
              <a:latin typeface="Tahoma"/>
              <a:cs typeface="Tahoma"/>
            </a:rPr>
            <a:t>blood</a:t>
          </a:r>
          <a:r>
            <a:rPr lang="en-US" sz="1600" b="0" spc="-5">
              <a:latin typeface="Tahoma"/>
              <a:cs typeface="Tahoma"/>
            </a:rPr>
            <a:t>:                    </a:t>
          </a:r>
          <a:r>
            <a:rPr lang="en-US" sz="1600" b="1" spc="-5">
              <a:latin typeface="Tahoma"/>
              <a:cs typeface="Tahoma"/>
            </a:rPr>
            <a:t>1</a:t>
          </a:r>
          <a:r>
            <a:rPr lang="en-US" sz="1600" b="1" spc="-15">
              <a:latin typeface="Tahoma"/>
              <a:cs typeface="Tahoma"/>
            </a:rPr>
            <a:t>0-</a:t>
          </a:r>
          <a:r>
            <a:rPr lang="en-US" sz="1600" b="1">
              <a:latin typeface="Tahoma"/>
              <a:cs typeface="Tahoma"/>
            </a:rPr>
            <a:t>20</a:t>
          </a:r>
          <a:r>
            <a:rPr lang="en-US" sz="1600" b="0" spc="50">
              <a:latin typeface="Tahoma"/>
              <a:cs typeface="Tahoma"/>
            </a:rPr>
            <a:t> </a:t>
          </a:r>
          <a:r>
            <a:rPr lang="en-US" sz="1600" b="0" spc="-10">
              <a:latin typeface="Tahoma"/>
              <a:cs typeface="Tahoma"/>
            </a:rPr>
            <a:t>hour</a:t>
          </a:r>
          <a:r>
            <a:rPr lang="en-US" sz="1600" b="0" spc="-5">
              <a:latin typeface="Tahoma"/>
              <a:cs typeface="Tahoma"/>
            </a:rPr>
            <a:t>s</a:t>
          </a:r>
          <a:r>
            <a:rPr lang="en-US" sz="1600" b="0">
              <a:latin typeface="Tahoma"/>
              <a:cs typeface="Tahoma"/>
            </a:rPr>
            <a:t> </a:t>
          </a:r>
          <a:endParaRPr lang="en-US" sz="1600" b="0" dirty="0"/>
        </a:p>
      </dgm:t>
    </dgm:pt>
    <dgm:pt modelId="{15AB914F-9534-4580-94AF-82431E97E3AD}" type="parTrans" cxnId="{14EE22A1-D6BB-4CCA-9F22-EE4D4779219C}">
      <dgm:prSet/>
      <dgm:spPr/>
      <dgm:t>
        <a:bodyPr/>
        <a:lstStyle/>
        <a:p>
          <a:endParaRPr lang="en-US"/>
        </a:p>
      </dgm:t>
    </dgm:pt>
    <dgm:pt modelId="{0DFFE11D-015D-4978-A72F-3DC4680F6008}" type="sibTrans" cxnId="{14EE22A1-D6BB-4CCA-9F22-EE4D4779219C}">
      <dgm:prSet/>
      <dgm:spPr/>
      <dgm:t>
        <a:bodyPr/>
        <a:lstStyle/>
        <a:p>
          <a:endParaRPr lang="en-US"/>
        </a:p>
      </dgm:t>
    </dgm:pt>
    <dgm:pt modelId="{D73B0521-C3E5-403C-AE22-8175ADB4DB01}">
      <dgm:prSet phldrT="[Text]" custT="1"/>
      <dgm:spPr/>
      <dgm:t>
        <a:bodyPr/>
        <a:lstStyle/>
        <a:p>
          <a:r>
            <a:rPr lang="en-US" sz="1600" b="0"/>
            <a:t>Leave to the </a:t>
          </a:r>
          <a:r>
            <a:rPr lang="en-US" sz="1600" b="0" u="sng"/>
            <a:t>tissue</a:t>
          </a:r>
          <a:r>
            <a:rPr lang="en-US" sz="1600" b="0"/>
            <a:t>:            </a:t>
          </a:r>
          <a:r>
            <a:rPr lang="en-US" sz="1800" b="0"/>
            <a:t>- </a:t>
          </a:r>
          <a:r>
            <a:rPr lang="en-US" sz="1600" b="0" spc="-5">
              <a:latin typeface="Tahoma"/>
              <a:cs typeface="Tahoma"/>
            </a:rPr>
            <a:t>tra</a:t>
          </a:r>
          <a:r>
            <a:rPr lang="en-US" sz="1600" b="0" spc="-15">
              <a:latin typeface="Tahoma"/>
              <a:cs typeface="Tahoma"/>
            </a:rPr>
            <a:t>n</a:t>
          </a:r>
          <a:r>
            <a:rPr lang="en-US" sz="1600" b="0" spc="-5">
              <a:latin typeface="Tahoma"/>
              <a:cs typeface="Tahoma"/>
            </a:rPr>
            <a:t>sform</a:t>
          </a:r>
          <a:r>
            <a:rPr lang="en-US" sz="1600" b="0" spc="5">
              <a:latin typeface="Tahoma"/>
              <a:cs typeface="Tahoma"/>
            </a:rPr>
            <a:t> </a:t>
          </a:r>
          <a:r>
            <a:rPr lang="en-US" sz="1600" b="0" spc="-5">
              <a:latin typeface="Tahoma"/>
              <a:cs typeface="Tahoma"/>
            </a:rPr>
            <a:t>into </a:t>
          </a:r>
          <a:r>
            <a:rPr lang="en-US" sz="1600" b="0" spc="-10">
              <a:latin typeface="Tahoma"/>
              <a:cs typeface="Tahoma"/>
            </a:rPr>
            <a:t>m</a:t>
          </a:r>
          <a:r>
            <a:rPr lang="en-US" sz="1600" b="0" spc="-20">
              <a:latin typeface="Tahoma"/>
              <a:cs typeface="Tahoma"/>
            </a:rPr>
            <a:t>a</a:t>
          </a:r>
          <a:r>
            <a:rPr lang="en-US" sz="1600" b="0" spc="-10">
              <a:latin typeface="Tahoma"/>
              <a:cs typeface="Tahoma"/>
            </a:rPr>
            <a:t>cro</a:t>
          </a:r>
          <a:r>
            <a:rPr lang="en-US" sz="1600" b="0">
              <a:latin typeface="Tahoma"/>
              <a:cs typeface="Tahoma"/>
            </a:rPr>
            <a:t>p</a:t>
          </a:r>
          <a:r>
            <a:rPr lang="en-US" sz="1600" b="0" spc="-10">
              <a:latin typeface="Tahoma"/>
              <a:cs typeface="Tahoma"/>
            </a:rPr>
            <a:t>hage                    – stay up to </a:t>
          </a:r>
          <a:r>
            <a:rPr lang="en-US" sz="1600" b="1" spc="-10">
              <a:latin typeface="Tahoma"/>
              <a:cs typeface="Tahoma"/>
            </a:rPr>
            <a:t>months</a:t>
          </a:r>
          <a:endParaRPr lang="en-US" sz="1600" b="1" dirty="0"/>
        </a:p>
      </dgm:t>
    </dgm:pt>
    <dgm:pt modelId="{FAB7972A-4139-4F37-99FC-EDB3A3C1133B}" type="parTrans" cxnId="{28B26DB9-F18D-4C45-BB2E-10CF56787E49}">
      <dgm:prSet/>
      <dgm:spPr/>
      <dgm:t>
        <a:bodyPr/>
        <a:lstStyle/>
        <a:p>
          <a:endParaRPr lang="en-US"/>
        </a:p>
      </dgm:t>
    </dgm:pt>
    <dgm:pt modelId="{46517B49-49F8-4516-9A22-52796BAD0F9A}" type="sibTrans" cxnId="{28B26DB9-F18D-4C45-BB2E-10CF56787E49}">
      <dgm:prSet/>
      <dgm:spPr/>
      <dgm:t>
        <a:bodyPr/>
        <a:lstStyle/>
        <a:p>
          <a:endParaRPr lang="en-US"/>
        </a:p>
      </dgm:t>
    </dgm:pt>
    <dgm:pt modelId="{87826A89-37F9-4ED9-B6D7-34C2349013FB}">
      <dgm:prSet phldrT="[Text]"/>
      <dgm:spPr/>
      <dgm:t>
        <a:bodyPr/>
        <a:lstStyle/>
        <a:p>
          <a:r>
            <a:rPr lang="en-US" b="1" spc="-15" dirty="0">
              <a:latin typeface="Tahoma"/>
              <a:cs typeface="Tahoma"/>
            </a:rPr>
            <a:t>L</a:t>
          </a:r>
          <a:r>
            <a:rPr lang="en-US" b="1" spc="-25" dirty="0">
              <a:latin typeface="Tahoma"/>
              <a:cs typeface="Tahoma"/>
            </a:rPr>
            <a:t>y</a:t>
          </a:r>
          <a:r>
            <a:rPr lang="en-US" b="1" spc="-5" dirty="0">
              <a:latin typeface="Tahoma"/>
              <a:cs typeface="Tahoma"/>
            </a:rPr>
            <a:t>mphocy</a:t>
          </a:r>
          <a:r>
            <a:rPr lang="en-US" b="1" spc="-15" dirty="0">
              <a:latin typeface="Tahoma"/>
              <a:cs typeface="Tahoma"/>
            </a:rPr>
            <a:t>t</a:t>
          </a:r>
          <a:r>
            <a:rPr lang="en-US" b="1" spc="-25" dirty="0">
              <a:latin typeface="Tahoma"/>
              <a:cs typeface="Tahoma"/>
            </a:rPr>
            <a:t>e</a:t>
          </a:r>
          <a:r>
            <a:rPr lang="en-US" b="1" spc="-5" dirty="0">
              <a:latin typeface="Tahoma"/>
              <a:cs typeface="Tahoma"/>
            </a:rPr>
            <a:t>s</a:t>
          </a:r>
          <a:r>
            <a:rPr lang="en-US" b="1" spc="40" dirty="0">
              <a:latin typeface="Tahoma"/>
              <a:cs typeface="Tahoma"/>
            </a:rPr>
            <a:t> </a:t>
          </a:r>
          <a:endParaRPr lang="en-US" dirty="0"/>
        </a:p>
      </dgm:t>
    </dgm:pt>
    <dgm:pt modelId="{04686B99-E19F-46E1-8CB8-1B4959E7559A}" type="parTrans" cxnId="{E7C4FA9E-887A-4FE3-A1D1-188F3DCC0E2B}">
      <dgm:prSet/>
      <dgm:spPr/>
      <dgm:t>
        <a:bodyPr/>
        <a:lstStyle/>
        <a:p>
          <a:endParaRPr lang="en-US"/>
        </a:p>
      </dgm:t>
    </dgm:pt>
    <dgm:pt modelId="{F2DC9AE7-8B56-4B18-B09D-E36E0966AB71}" type="sibTrans" cxnId="{E7C4FA9E-887A-4FE3-A1D1-188F3DCC0E2B}">
      <dgm:prSet/>
      <dgm:spPr/>
      <dgm:t>
        <a:bodyPr/>
        <a:lstStyle/>
        <a:p>
          <a:endParaRPr lang="en-US"/>
        </a:p>
      </dgm:t>
    </dgm:pt>
    <dgm:pt modelId="{21CB94B9-3934-4AE6-B581-BBB3B7411C14}">
      <dgm:prSet phldrT="[Text]" custT="1"/>
      <dgm:spPr/>
      <dgm:t>
        <a:bodyPr/>
        <a:lstStyle/>
        <a:p>
          <a:r>
            <a:rPr lang="en-US" sz="1800" b="1" spc="-5" dirty="0">
              <a:latin typeface="Tahoma"/>
              <a:cs typeface="Tahoma"/>
            </a:rPr>
            <a:t>w</a:t>
          </a:r>
          <a:r>
            <a:rPr lang="en-US" sz="1800" b="1" spc="-20" dirty="0">
              <a:latin typeface="Tahoma"/>
              <a:cs typeface="Tahoma"/>
            </a:rPr>
            <a:t>e</a:t>
          </a:r>
          <a:r>
            <a:rPr lang="en-US" sz="1800" b="1" spc="-5" dirty="0">
              <a:latin typeface="Tahoma"/>
              <a:cs typeface="Tahoma"/>
            </a:rPr>
            <a:t>e</a:t>
          </a:r>
          <a:r>
            <a:rPr lang="en-US" sz="1800" b="1" spc="-20" dirty="0">
              <a:latin typeface="Tahoma"/>
              <a:cs typeface="Tahoma"/>
            </a:rPr>
            <a:t>k</a:t>
          </a:r>
          <a:r>
            <a:rPr lang="en-US" sz="1800" b="1" spc="-5" dirty="0">
              <a:latin typeface="Tahoma"/>
              <a:cs typeface="Tahoma"/>
            </a:rPr>
            <a:t>s</a:t>
          </a:r>
          <a:r>
            <a:rPr lang="en-US" sz="1800" b="0" spc="15" dirty="0">
              <a:latin typeface="Tahoma"/>
              <a:cs typeface="Tahoma"/>
            </a:rPr>
            <a:t> </a:t>
          </a:r>
          <a:r>
            <a:rPr lang="en-US" sz="1800" b="0" spc="-5" dirty="0">
              <a:latin typeface="Tahoma"/>
              <a:cs typeface="Tahoma"/>
            </a:rPr>
            <a:t>to</a:t>
          </a:r>
          <a:r>
            <a:rPr lang="en-US" sz="1800" b="0" dirty="0">
              <a:latin typeface="Tahoma"/>
              <a:cs typeface="Tahoma"/>
            </a:rPr>
            <a:t> </a:t>
          </a:r>
          <a:r>
            <a:rPr lang="en-US" sz="1800" b="1" spc="-5" dirty="0">
              <a:latin typeface="Tahoma"/>
              <a:cs typeface="Tahoma"/>
            </a:rPr>
            <a:t>mon</a:t>
          </a:r>
          <a:r>
            <a:rPr lang="en-US" sz="1800" b="1" spc="-15" dirty="0">
              <a:latin typeface="Tahoma"/>
              <a:cs typeface="Tahoma"/>
            </a:rPr>
            <a:t>t</a:t>
          </a:r>
          <a:r>
            <a:rPr lang="en-US" sz="1800" b="1" spc="-25" dirty="0">
              <a:latin typeface="Tahoma"/>
              <a:cs typeface="Tahoma"/>
            </a:rPr>
            <a:t>h</a:t>
          </a:r>
          <a:r>
            <a:rPr lang="en-US" sz="1800" b="1" spc="-5" dirty="0">
              <a:latin typeface="Tahoma"/>
              <a:cs typeface="Tahoma"/>
            </a:rPr>
            <a:t>s</a:t>
          </a:r>
          <a:r>
            <a:rPr lang="en-US" sz="1800" b="0" spc="-5" dirty="0">
              <a:latin typeface="Tahoma"/>
              <a:cs typeface="Tahoma"/>
            </a:rPr>
            <a:t> according</a:t>
          </a:r>
          <a:r>
            <a:rPr lang="en-US" sz="1800" b="0" spc="-120" dirty="0">
              <a:latin typeface="Tahoma"/>
              <a:cs typeface="Tahoma"/>
            </a:rPr>
            <a:t> </a:t>
          </a:r>
          <a:r>
            <a:rPr lang="en-US" sz="1800" b="0" spc="-5" dirty="0">
              <a:latin typeface="Tahoma"/>
              <a:cs typeface="Tahoma"/>
            </a:rPr>
            <a:t>to</a:t>
          </a:r>
          <a:r>
            <a:rPr lang="en-US" sz="1800" b="0" spc="-30" dirty="0">
              <a:latin typeface="Tahoma"/>
              <a:cs typeface="Tahoma"/>
            </a:rPr>
            <a:t> </a:t>
          </a:r>
          <a:r>
            <a:rPr lang="en-US" sz="1800" b="0" spc="-5" dirty="0">
              <a:latin typeface="Tahoma"/>
              <a:cs typeface="Tahoma"/>
            </a:rPr>
            <a:t>its</a:t>
          </a:r>
          <a:r>
            <a:rPr lang="en-US" sz="1800" b="0" spc="75" dirty="0">
              <a:latin typeface="Tahoma"/>
              <a:cs typeface="Tahoma"/>
            </a:rPr>
            <a:t> </a:t>
          </a:r>
          <a:r>
            <a:rPr lang="en-US" sz="1800" b="0" spc="-5" dirty="0">
              <a:latin typeface="Tahoma"/>
              <a:cs typeface="Tahoma"/>
            </a:rPr>
            <a:t>type</a:t>
          </a:r>
          <a:endParaRPr lang="en-US" sz="1800" b="0" dirty="0"/>
        </a:p>
      </dgm:t>
    </dgm:pt>
    <dgm:pt modelId="{C2FB6EA4-AC1D-4666-B322-4CB908C94F91}" type="parTrans" cxnId="{25C2C91E-BEE5-458C-89EB-126C1A5BFFA0}">
      <dgm:prSet/>
      <dgm:spPr/>
      <dgm:t>
        <a:bodyPr/>
        <a:lstStyle/>
        <a:p>
          <a:endParaRPr lang="en-US"/>
        </a:p>
      </dgm:t>
    </dgm:pt>
    <dgm:pt modelId="{F9004A41-5CA5-42EC-B4D1-5C2871DBBB67}" type="sibTrans" cxnId="{25C2C91E-BEE5-458C-89EB-126C1A5BFFA0}">
      <dgm:prSet/>
      <dgm:spPr/>
      <dgm:t>
        <a:bodyPr/>
        <a:lstStyle/>
        <a:p>
          <a:endParaRPr lang="en-US"/>
        </a:p>
      </dgm:t>
    </dgm:pt>
    <dgm:pt modelId="{4E2178E1-F013-4588-AB5A-C255D2653E9A}">
      <dgm:prSet phldrT="[Text]" custT="1"/>
      <dgm:spPr/>
      <dgm:t>
        <a:bodyPr/>
        <a:lstStyle/>
        <a:p>
          <a:r>
            <a:rPr lang="en-US" sz="1400" b="0" dirty="0">
              <a:solidFill>
                <a:schemeClr val="tx1">
                  <a:lumMod val="50000"/>
                  <a:lumOff val="50000"/>
                </a:schemeClr>
              </a:solidFill>
            </a:rPr>
            <a:t>B &gt; few weeks                       T &gt; year (100-300day)</a:t>
          </a:r>
        </a:p>
      </dgm:t>
    </dgm:pt>
    <dgm:pt modelId="{7D9B9D60-4EC2-4681-B837-C6D326CF06DA}" type="parTrans" cxnId="{316D9084-6873-4257-9EDA-D12B1D5B4E65}">
      <dgm:prSet/>
      <dgm:spPr/>
      <dgm:t>
        <a:bodyPr/>
        <a:lstStyle/>
        <a:p>
          <a:endParaRPr lang="en-US"/>
        </a:p>
      </dgm:t>
    </dgm:pt>
    <dgm:pt modelId="{EBB0D3D1-CA2E-4E03-87C5-507B35C79D2C}" type="sibTrans" cxnId="{316D9084-6873-4257-9EDA-D12B1D5B4E65}">
      <dgm:prSet/>
      <dgm:spPr/>
      <dgm:t>
        <a:bodyPr/>
        <a:lstStyle/>
        <a:p>
          <a:endParaRPr lang="en-US"/>
        </a:p>
      </dgm:t>
    </dgm:pt>
    <dgm:pt modelId="{EF63ACC0-59BB-4763-AB8A-94518AC2BE91}" type="pres">
      <dgm:prSet presAssocID="{3ADD180B-927F-4454-9625-7C7319C0BB0A}" presName="Name0" presStyleCnt="0">
        <dgm:presLayoutVars>
          <dgm:dir/>
          <dgm:animLvl val="lvl"/>
          <dgm:resizeHandles val="exact"/>
        </dgm:presLayoutVars>
      </dgm:prSet>
      <dgm:spPr/>
    </dgm:pt>
    <dgm:pt modelId="{E93C4A6C-99F2-494D-85E2-CFF67C5AE39E}" type="pres">
      <dgm:prSet presAssocID="{ABDB4959-DE9A-4FD9-89F9-253418490197}" presName="composite" presStyleCnt="0"/>
      <dgm:spPr/>
    </dgm:pt>
    <dgm:pt modelId="{63180AD5-C354-4E72-9C39-55E16AF2D22E}" type="pres">
      <dgm:prSet presAssocID="{ABDB4959-DE9A-4FD9-89F9-253418490197}" presName="parTx" presStyleLbl="alignNode1" presStyleIdx="0" presStyleCnt="3">
        <dgm:presLayoutVars>
          <dgm:chMax val="0"/>
          <dgm:chPref val="0"/>
          <dgm:bulletEnabled val="1"/>
        </dgm:presLayoutVars>
      </dgm:prSet>
      <dgm:spPr/>
    </dgm:pt>
    <dgm:pt modelId="{16A265CE-286E-4A2E-A1B4-50DF52448ADE}" type="pres">
      <dgm:prSet presAssocID="{ABDB4959-DE9A-4FD9-89F9-253418490197}" presName="desTx" presStyleLbl="alignAccFollowNode1" presStyleIdx="0" presStyleCnt="3">
        <dgm:presLayoutVars>
          <dgm:bulletEnabled val="1"/>
        </dgm:presLayoutVars>
      </dgm:prSet>
      <dgm:spPr/>
    </dgm:pt>
    <dgm:pt modelId="{07F0A079-A134-40FC-AFBF-580E1BE08776}" type="pres">
      <dgm:prSet presAssocID="{EB4342A5-368C-496A-B110-26041F071FBB}" presName="space" presStyleCnt="0"/>
      <dgm:spPr/>
    </dgm:pt>
    <dgm:pt modelId="{3642521F-CFE8-4E71-850D-70703A986074}" type="pres">
      <dgm:prSet presAssocID="{C5848355-FC21-4DB2-B03A-F8E1303FFB02}" presName="composite" presStyleCnt="0"/>
      <dgm:spPr/>
    </dgm:pt>
    <dgm:pt modelId="{42291DE0-1582-4A5E-A4DF-AC2DD56A2787}" type="pres">
      <dgm:prSet presAssocID="{C5848355-FC21-4DB2-B03A-F8E1303FFB02}" presName="parTx" presStyleLbl="alignNode1" presStyleIdx="1" presStyleCnt="3">
        <dgm:presLayoutVars>
          <dgm:chMax val="0"/>
          <dgm:chPref val="0"/>
          <dgm:bulletEnabled val="1"/>
        </dgm:presLayoutVars>
      </dgm:prSet>
      <dgm:spPr/>
    </dgm:pt>
    <dgm:pt modelId="{2ECD8803-9D4D-4025-935D-310BF89D106C}" type="pres">
      <dgm:prSet presAssocID="{C5848355-FC21-4DB2-B03A-F8E1303FFB02}" presName="desTx" presStyleLbl="alignAccFollowNode1" presStyleIdx="1" presStyleCnt="3">
        <dgm:presLayoutVars>
          <dgm:bulletEnabled val="1"/>
        </dgm:presLayoutVars>
      </dgm:prSet>
      <dgm:spPr/>
    </dgm:pt>
    <dgm:pt modelId="{C12B8851-7959-4EBD-AB43-E5E46BA39C08}" type="pres">
      <dgm:prSet presAssocID="{2DEAF3A6-7885-4325-A60B-621F8CF2E3E3}" presName="space" presStyleCnt="0"/>
      <dgm:spPr/>
    </dgm:pt>
    <dgm:pt modelId="{01E80136-4447-4220-899A-81CD7799CFA9}" type="pres">
      <dgm:prSet presAssocID="{87826A89-37F9-4ED9-B6D7-34C2349013FB}" presName="composite" presStyleCnt="0"/>
      <dgm:spPr/>
    </dgm:pt>
    <dgm:pt modelId="{3AFDD8DE-62D8-427D-ADEE-C9D8195A1155}" type="pres">
      <dgm:prSet presAssocID="{87826A89-37F9-4ED9-B6D7-34C2349013FB}" presName="parTx" presStyleLbl="alignNode1" presStyleIdx="2" presStyleCnt="3">
        <dgm:presLayoutVars>
          <dgm:chMax val="0"/>
          <dgm:chPref val="0"/>
          <dgm:bulletEnabled val="1"/>
        </dgm:presLayoutVars>
      </dgm:prSet>
      <dgm:spPr/>
    </dgm:pt>
    <dgm:pt modelId="{7325EAB0-F560-4E1F-8D68-0458EA15A2DA}" type="pres">
      <dgm:prSet presAssocID="{87826A89-37F9-4ED9-B6D7-34C2349013FB}" presName="desTx" presStyleLbl="alignAccFollowNode1" presStyleIdx="2" presStyleCnt="3">
        <dgm:presLayoutVars>
          <dgm:bulletEnabled val="1"/>
        </dgm:presLayoutVars>
      </dgm:prSet>
      <dgm:spPr/>
    </dgm:pt>
  </dgm:ptLst>
  <dgm:cxnLst>
    <dgm:cxn modelId="{F767CC0C-A944-4F52-B8E1-12E7760EFC71}" srcId="{3ADD180B-927F-4454-9625-7C7319C0BB0A}" destId="{C5848355-FC21-4DB2-B03A-F8E1303FFB02}" srcOrd="1" destOrd="0" parTransId="{3401C1E4-355C-4ED3-AC6C-BCBF7F543A2C}" sibTransId="{2DEAF3A6-7885-4325-A60B-621F8CF2E3E3}"/>
    <dgm:cxn modelId="{C41F930F-F8F3-4C2D-8503-C4B053F6B2D0}" type="presOf" srcId="{5867D8C7-B9DD-4141-B0B4-35D2B8EF6DEC}" destId="{16A265CE-286E-4A2E-A1B4-50DF52448ADE}" srcOrd="0" destOrd="0" presId="urn:microsoft.com/office/officeart/2005/8/layout/hList1"/>
    <dgm:cxn modelId="{C6E8811A-BFA6-4DA6-9161-B6E1B73689FC}" type="presOf" srcId="{C5848355-FC21-4DB2-B03A-F8E1303FFB02}" destId="{42291DE0-1582-4A5E-A4DF-AC2DD56A2787}" srcOrd="0" destOrd="0" presId="urn:microsoft.com/office/officeart/2005/8/layout/hList1"/>
    <dgm:cxn modelId="{25C2C91E-BEE5-458C-89EB-126C1A5BFFA0}" srcId="{87826A89-37F9-4ED9-B6D7-34C2349013FB}" destId="{21CB94B9-3934-4AE6-B581-BBB3B7411C14}" srcOrd="0" destOrd="0" parTransId="{C2FB6EA4-AC1D-4666-B322-4CB908C94F91}" sibTransId="{F9004A41-5CA5-42EC-B4D1-5C2871DBBB67}"/>
    <dgm:cxn modelId="{59865A31-35BF-4163-842A-21A03C91F3A2}" type="presOf" srcId="{D73B0521-C3E5-403C-AE22-8175ADB4DB01}" destId="{2ECD8803-9D4D-4025-935D-310BF89D106C}" srcOrd="0" destOrd="1" presId="urn:microsoft.com/office/officeart/2005/8/layout/hList1"/>
    <dgm:cxn modelId="{4C266B3D-57A1-46ED-A36D-3CFE0C5682DA}" srcId="{ABDB4959-DE9A-4FD9-89F9-253418490197}" destId="{5867D8C7-B9DD-4141-B0B4-35D2B8EF6DEC}" srcOrd="0" destOrd="0" parTransId="{421DFB27-F474-4930-82FC-AF2FA012FBAC}" sibTransId="{FA6BB502-D4B7-4AAE-8CC1-F5708D59804D}"/>
    <dgm:cxn modelId="{1E99B575-25C3-45BA-B785-AF90BE6A7E49}" type="presOf" srcId="{5CDC66EC-A956-4139-AA9B-3A9FE71D139D}" destId="{16A265CE-286E-4A2E-A1B4-50DF52448ADE}" srcOrd="0" destOrd="1" presId="urn:microsoft.com/office/officeart/2005/8/layout/hList1"/>
    <dgm:cxn modelId="{316D9084-6873-4257-9EDA-D12B1D5B4E65}" srcId="{87826A89-37F9-4ED9-B6D7-34C2349013FB}" destId="{4E2178E1-F013-4588-AB5A-C255D2653E9A}" srcOrd="1" destOrd="0" parTransId="{7D9B9D60-4EC2-4681-B837-C6D326CF06DA}" sibTransId="{EBB0D3D1-CA2E-4E03-87C5-507B35C79D2C}"/>
    <dgm:cxn modelId="{FA6C8497-8527-4BDB-8D59-04C41D6893F8}" type="presOf" srcId="{21CB94B9-3934-4AE6-B581-BBB3B7411C14}" destId="{7325EAB0-F560-4E1F-8D68-0458EA15A2DA}" srcOrd="0" destOrd="0" presId="urn:microsoft.com/office/officeart/2005/8/layout/hList1"/>
    <dgm:cxn modelId="{E7C4FA9E-887A-4FE3-A1D1-188F3DCC0E2B}" srcId="{3ADD180B-927F-4454-9625-7C7319C0BB0A}" destId="{87826A89-37F9-4ED9-B6D7-34C2349013FB}" srcOrd="2" destOrd="0" parTransId="{04686B99-E19F-46E1-8CB8-1B4959E7559A}" sibTransId="{F2DC9AE7-8B56-4B18-B09D-E36E0966AB71}"/>
    <dgm:cxn modelId="{14EE22A1-D6BB-4CCA-9F22-EE4D4779219C}" srcId="{C5848355-FC21-4DB2-B03A-F8E1303FFB02}" destId="{4BE6CBA7-9F88-4E38-A987-E9771043B2C1}" srcOrd="0" destOrd="0" parTransId="{15AB914F-9534-4580-94AF-82431E97E3AD}" sibTransId="{0DFFE11D-015D-4978-A72F-3DC4680F6008}"/>
    <dgm:cxn modelId="{0E1CDCA4-05E2-423E-8C0E-F64D8EDA477C}" type="presOf" srcId="{3ADD180B-927F-4454-9625-7C7319C0BB0A}" destId="{EF63ACC0-59BB-4763-AB8A-94518AC2BE91}" srcOrd="0" destOrd="0" presId="urn:microsoft.com/office/officeart/2005/8/layout/hList1"/>
    <dgm:cxn modelId="{FED5EEA4-23DC-4237-ADC9-8F70D41D7C83}" srcId="{3ADD180B-927F-4454-9625-7C7319C0BB0A}" destId="{ABDB4959-DE9A-4FD9-89F9-253418490197}" srcOrd="0" destOrd="0" parTransId="{F12D188B-CD3F-46A7-9AC1-70A94378FA6A}" sibTransId="{EB4342A5-368C-496A-B110-26041F071FBB}"/>
    <dgm:cxn modelId="{28B26DB9-F18D-4C45-BB2E-10CF56787E49}" srcId="{C5848355-FC21-4DB2-B03A-F8E1303FFB02}" destId="{D73B0521-C3E5-403C-AE22-8175ADB4DB01}" srcOrd="1" destOrd="0" parTransId="{FAB7972A-4139-4F37-99FC-EDB3A3C1133B}" sibTransId="{46517B49-49F8-4516-9A22-52796BAD0F9A}"/>
    <dgm:cxn modelId="{297F43BD-283A-41BE-9401-CEB953E0A001}" type="presOf" srcId="{4E2178E1-F013-4588-AB5A-C255D2653E9A}" destId="{7325EAB0-F560-4E1F-8D68-0458EA15A2DA}" srcOrd="0" destOrd="1" presId="urn:microsoft.com/office/officeart/2005/8/layout/hList1"/>
    <dgm:cxn modelId="{0C6274D1-F95F-45ED-914F-2CC9D5B83B2A}" type="presOf" srcId="{ABDB4959-DE9A-4FD9-89F9-253418490197}" destId="{63180AD5-C354-4E72-9C39-55E16AF2D22E}" srcOrd="0" destOrd="0" presId="urn:microsoft.com/office/officeart/2005/8/layout/hList1"/>
    <dgm:cxn modelId="{C8E984D3-9B85-4F27-B34E-9689986D31CF}" type="presOf" srcId="{4BE6CBA7-9F88-4E38-A987-E9771043B2C1}" destId="{2ECD8803-9D4D-4025-935D-310BF89D106C}" srcOrd="0" destOrd="0" presId="urn:microsoft.com/office/officeart/2005/8/layout/hList1"/>
    <dgm:cxn modelId="{61FFCCE7-F6A5-435A-B15F-790BF359596B}" type="presOf" srcId="{87826A89-37F9-4ED9-B6D7-34C2349013FB}" destId="{3AFDD8DE-62D8-427D-ADEE-C9D8195A1155}" srcOrd="0" destOrd="0" presId="urn:microsoft.com/office/officeart/2005/8/layout/hList1"/>
    <dgm:cxn modelId="{DA152AFC-EAA9-4F0D-9679-204E5E906B95}" srcId="{ABDB4959-DE9A-4FD9-89F9-253418490197}" destId="{5CDC66EC-A956-4139-AA9B-3A9FE71D139D}" srcOrd="1" destOrd="0" parTransId="{3F019489-DA69-400D-8F98-FFFB35878045}" sibTransId="{13041230-0B6C-4E3A-A9FB-8D7A91495892}"/>
    <dgm:cxn modelId="{EBA309A3-C5CC-4CBB-94A6-5029B1B9E601}" type="presParOf" srcId="{EF63ACC0-59BB-4763-AB8A-94518AC2BE91}" destId="{E93C4A6C-99F2-494D-85E2-CFF67C5AE39E}" srcOrd="0" destOrd="0" presId="urn:microsoft.com/office/officeart/2005/8/layout/hList1"/>
    <dgm:cxn modelId="{25FA52CB-84A9-4234-BE71-2BE60C01DD32}" type="presParOf" srcId="{E93C4A6C-99F2-494D-85E2-CFF67C5AE39E}" destId="{63180AD5-C354-4E72-9C39-55E16AF2D22E}" srcOrd="0" destOrd="0" presId="urn:microsoft.com/office/officeart/2005/8/layout/hList1"/>
    <dgm:cxn modelId="{B3D1239A-87FD-4508-AF07-0C2A4FE309FA}" type="presParOf" srcId="{E93C4A6C-99F2-494D-85E2-CFF67C5AE39E}" destId="{16A265CE-286E-4A2E-A1B4-50DF52448ADE}" srcOrd="1" destOrd="0" presId="urn:microsoft.com/office/officeart/2005/8/layout/hList1"/>
    <dgm:cxn modelId="{510639BF-C449-4462-A287-2732A2604059}" type="presParOf" srcId="{EF63ACC0-59BB-4763-AB8A-94518AC2BE91}" destId="{07F0A079-A134-40FC-AFBF-580E1BE08776}" srcOrd="1" destOrd="0" presId="urn:microsoft.com/office/officeart/2005/8/layout/hList1"/>
    <dgm:cxn modelId="{F58EA5E4-E8D7-41A8-96C2-6E881B2702CA}" type="presParOf" srcId="{EF63ACC0-59BB-4763-AB8A-94518AC2BE91}" destId="{3642521F-CFE8-4E71-850D-70703A986074}" srcOrd="2" destOrd="0" presId="urn:microsoft.com/office/officeart/2005/8/layout/hList1"/>
    <dgm:cxn modelId="{6570ACE9-2802-4DAA-A560-F882D235F4E4}" type="presParOf" srcId="{3642521F-CFE8-4E71-850D-70703A986074}" destId="{42291DE0-1582-4A5E-A4DF-AC2DD56A2787}" srcOrd="0" destOrd="0" presId="urn:microsoft.com/office/officeart/2005/8/layout/hList1"/>
    <dgm:cxn modelId="{E6E0CC42-1E1B-47B3-A578-9725149974D4}" type="presParOf" srcId="{3642521F-CFE8-4E71-850D-70703A986074}" destId="{2ECD8803-9D4D-4025-935D-310BF89D106C}" srcOrd="1" destOrd="0" presId="urn:microsoft.com/office/officeart/2005/8/layout/hList1"/>
    <dgm:cxn modelId="{A3D49610-8B95-4269-83EE-B750D8AA003B}" type="presParOf" srcId="{EF63ACC0-59BB-4763-AB8A-94518AC2BE91}" destId="{C12B8851-7959-4EBD-AB43-E5E46BA39C08}" srcOrd="3" destOrd="0" presId="urn:microsoft.com/office/officeart/2005/8/layout/hList1"/>
    <dgm:cxn modelId="{3D230CC8-C285-444D-8836-759E49300EE7}" type="presParOf" srcId="{EF63ACC0-59BB-4763-AB8A-94518AC2BE91}" destId="{01E80136-4447-4220-899A-81CD7799CFA9}" srcOrd="4" destOrd="0" presId="urn:microsoft.com/office/officeart/2005/8/layout/hList1"/>
    <dgm:cxn modelId="{1B79BAAB-783D-4B2E-8255-25113CAA4BA3}" type="presParOf" srcId="{01E80136-4447-4220-899A-81CD7799CFA9}" destId="{3AFDD8DE-62D8-427D-ADEE-C9D8195A1155}" srcOrd="0" destOrd="0" presId="urn:microsoft.com/office/officeart/2005/8/layout/hList1"/>
    <dgm:cxn modelId="{08672C1A-F6D0-4DA9-AE8A-1A3BA0BF811D}" type="presParOf" srcId="{01E80136-4447-4220-899A-81CD7799CFA9}" destId="{7325EAB0-F560-4E1F-8D68-0458EA15A2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4C2A8-2A28-4D56-8C6B-7AE44F46A273}"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F0CFF4ED-A447-4873-BB56-161A2906F879}">
      <dgm:prSet phldrT="[Text]" custT="1"/>
      <dgm:spPr/>
      <dgm:t>
        <a:bodyPr/>
        <a:lstStyle/>
        <a:p>
          <a:pPr rtl="0"/>
          <a:r>
            <a:rPr lang="en-US" sz="1100" b="1" dirty="0">
              <a:latin typeface="Tahoma"/>
              <a:ea typeface="Tahoma"/>
              <a:cs typeface="Tahoma"/>
              <a:sym typeface="Tahoma"/>
            </a:rPr>
            <a:t>Muscular exercise</a:t>
          </a:r>
          <a:endParaRPr lang="en-US" sz="1100" dirty="0"/>
        </a:p>
      </dgm:t>
    </dgm:pt>
    <dgm:pt modelId="{8D292F19-9014-4233-814B-505983E79069}" type="parTrans" cxnId="{6B817E70-0A67-4DE2-8EFC-1FBE979BD2D4}">
      <dgm:prSet/>
      <dgm:spPr/>
      <dgm:t>
        <a:bodyPr/>
        <a:lstStyle/>
        <a:p>
          <a:endParaRPr lang="en-US"/>
        </a:p>
      </dgm:t>
    </dgm:pt>
    <dgm:pt modelId="{17C932C3-1D33-4C80-A546-6D92B5AB3A33}" type="sibTrans" cxnId="{6B817E70-0A67-4DE2-8EFC-1FBE979BD2D4}">
      <dgm:prSet custT="1"/>
      <dgm:spPr/>
      <dgm:t>
        <a:bodyPr/>
        <a:lstStyle/>
        <a:p>
          <a:r>
            <a:rPr lang="en-US" sz="1100" b="1" dirty="0">
              <a:latin typeface="Tahoma"/>
              <a:ea typeface="Tahoma"/>
              <a:cs typeface="Tahoma"/>
              <a:sym typeface="Tahoma"/>
            </a:rPr>
            <a:t>Anesthesia </a:t>
          </a:r>
          <a:endParaRPr lang="en-US" sz="1100" dirty="0"/>
        </a:p>
      </dgm:t>
    </dgm:pt>
    <dgm:pt modelId="{DE107C41-DA93-4B71-9FAE-592C2ECDEA36}">
      <dgm:prSet phldrT="[Text]"/>
      <dgm:spPr/>
      <dgm:t>
        <a:bodyPr/>
        <a:lstStyle/>
        <a:p>
          <a:endParaRPr lang="en-US" dirty="0"/>
        </a:p>
      </dgm:t>
    </dgm:pt>
    <dgm:pt modelId="{7F830806-87C3-4D44-87CF-A466E798B7DD}" type="parTrans" cxnId="{61AC8807-99B4-4787-930A-36BC886C492A}">
      <dgm:prSet/>
      <dgm:spPr/>
      <dgm:t>
        <a:bodyPr/>
        <a:lstStyle/>
        <a:p>
          <a:endParaRPr lang="en-US"/>
        </a:p>
      </dgm:t>
    </dgm:pt>
    <dgm:pt modelId="{973BB89F-B6A4-446A-8602-F84EADF08539}" type="sibTrans" cxnId="{61AC8807-99B4-4787-930A-36BC886C492A}">
      <dgm:prSet/>
      <dgm:spPr/>
      <dgm:t>
        <a:bodyPr/>
        <a:lstStyle/>
        <a:p>
          <a:endParaRPr lang="en-US"/>
        </a:p>
      </dgm:t>
    </dgm:pt>
    <dgm:pt modelId="{3AD81D1D-E19F-459A-A03D-B5341587E93F}">
      <dgm:prSet phldrT="[Text]" custT="1"/>
      <dgm:spPr/>
      <dgm:t>
        <a:bodyPr/>
        <a:lstStyle/>
        <a:p>
          <a:pPr rtl="0"/>
          <a:r>
            <a:rPr lang="en-US" sz="1200" b="1" dirty="0">
              <a:latin typeface="Tahoma"/>
              <a:ea typeface="Tahoma"/>
              <a:cs typeface="Tahoma"/>
              <a:sym typeface="Tahoma"/>
            </a:rPr>
            <a:t>Cold or hot weather</a:t>
          </a:r>
          <a:endParaRPr lang="en-US" sz="1200" dirty="0"/>
        </a:p>
      </dgm:t>
    </dgm:pt>
    <dgm:pt modelId="{A04C80AC-A5F6-4E2A-8F91-D8B09944CB50}" type="parTrans" cxnId="{10E682F8-0E13-4365-8B33-A8BF3EB24423}">
      <dgm:prSet/>
      <dgm:spPr/>
      <dgm:t>
        <a:bodyPr/>
        <a:lstStyle/>
        <a:p>
          <a:endParaRPr lang="en-US"/>
        </a:p>
      </dgm:t>
    </dgm:pt>
    <dgm:pt modelId="{56DD4C59-F5AD-42AE-8633-FC9A425CFE0C}" type="sibTrans" cxnId="{10E682F8-0E13-4365-8B33-A8BF3EB24423}">
      <dgm:prSet/>
      <dgm:spPr/>
      <dgm:t>
        <a:bodyPr/>
        <a:lstStyle/>
        <a:p>
          <a:pPr rtl="0"/>
          <a:r>
            <a:rPr lang="en-US" b="1">
              <a:latin typeface="Tahoma"/>
              <a:ea typeface="Tahoma"/>
              <a:cs typeface="Tahoma"/>
              <a:sym typeface="Tahoma"/>
            </a:rPr>
            <a:t>Bacterial and warm infection</a:t>
          </a:r>
          <a:endParaRPr lang="en-US" dirty="0"/>
        </a:p>
      </dgm:t>
    </dgm:pt>
    <dgm:pt modelId="{E28229EC-8925-462A-9CB9-536FB779C950}">
      <dgm:prSet phldrT="[Text]"/>
      <dgm:spPr/>
      <dgm:t>
        <a:bodyPr/>
        <a:lstStyle/>
        <a:p>
          <a:pPr rtl="0"/>
          <a:endParaRPr lang="en-US" dirty="0"/>
        </a:p>
      </dgm:t>
    </dgm:pt>
    <dgm:pt modelId="{2085195F-F561-496B-8BA6-7E21579A42AA}" type="parTrans" cxnId="{FBF31426-165C-4FA4-A069-375115D54537}">
      <dgm:prSet/>
      <dgm:spPr/>
      <dgm:t>
        <a:bodyPr/>
        <a:lstStyle/>
        <a:p>
          <a:endParaRPr lang="en-US"/>
        </a:p>
      </dgm:t>
    </dgm:pt>
    <dgm:pt modelId="{1AED8839-ECC2-4BE5-A59A-48AF59789003}" type="sibTrans" cxnId="{FBF31426-165C-4FA4-A069-375115D54537}">
      <dgm:prSet/>
      <dgm:spPr/>
      <dgm:t>
        <a:bodyPr/>
        <a:lstStyle/>
        <a:p>
          <a:endParaRPr lang="en-US"/>
        </a:p>
      </dgm:t>
    </dgm:pt>
    <dgm:pt modelId="{A1712A53-5BF5-4625-ACB5-E7C135288D43}">
      <dgm:prSet phldrT="[Text]" custT="1"/>
      <dgm:spPr/>
      <dgm:t>
        <a:bodyPr/>
        <a:lstStyle/>
        <a:p>
          <a:r>
            <a:rPr lang="en-US" sz="1000" b="1" dirty="0">
              <a:latin typeface="Tahoma"/>
              <a:ea typeface="Tahoma"/>
              <a:cs typeface="Tahoma"/>
              <a:sym typeface="Tahoma"/>
            </a:rPr>
            <a:t>Pregnancy</a:t>
          </a:r>
          <a:endParaRPr lang="en-US" sz="1000" dirty="0"/>
        </a:p>
      </dgm:t>
    </dgm:pt>
    <dgm:pt modelId="{EC828A17-66E5-4BD3-99F6-666986A6FEEB}" type="parTrans" cxnId="{7402426A-6CED-4D4A-943D-0CF9439450B9}">
      <dgm:prSet/>
      <dgm:spPr/>
      <dgm:t>
        <a:bodyPr/>
        <a:lstStyle/>
        <a:p>
          <a:endParaRPr lang="en-US"/>
        </a:p>
      </dgm:t>
    </dgm:pt>
    <dgm:pt modelId="{C098920F-016A-4A0E-A396-DACA74A76F7A}" type="sibTrans" cxnId="{7402426A-6CED-4D4A-943D-0CF9439450B9}">
      <dgm:prSet/>
      <dgm:spPr/>
      <dgm:t>
        <a:bodyPr/>
        <a:lstStyle/>
        <a:p>
          <a:r>
            <a:rPr lang="en-US" dirty="0">
              <a:latin typeface="Tahoma"/>
              <a:ea typeface="Tahoma"/>
              <a:cs typeface="Tahoma"/>
              <a:sym typeface="Tahoma"/>
            </a:rPr>
            <a:t>Diurnal   </a:t>
          </a:r>
          <a:r>
            <a:rPr lang="en-US" dirty="0">
              <a:latin typeface="Noto Sans Symbols"/>
              <a:ea typeface="Noto Sans Symbols"/>
              <a:cs typeface="Noto Sans Symbols"/>
              <a:sym typeface="Noto Sans Symbols"/>
            </a:rPr>
            <a:t>↓</a:t>
          </a:r>
          <a:r>
            <a:rPr lang="en-US" dirty="0">
              <a:latin typeface="Tahoma"/>
              <a:ea typeface="Tahoma"/>
              <a:cs typeface="Tahoma"/>
              <a:sym typeface="Tahoma"/>
            </a:rPr>
            <a:t>morning </a:t>
          </a:r>
          <a:r>
            <a:rPr lang="en-US" dirty="0">
              <a:latin typeface="Noto Sans Symbols"/>
              <a:ea typeface="Noto Sans Symbols"/>
              <a:cs typeface="Noto Sans Symbols"/>
              <a:sym typeface="Noto Sans Symbols"/>
            </a:rPr>
            <a:t>↑</a:t>
          </a:r>
          <a:r>
            <a:rPr lang="en-US" dirty="0">
              <a:latin typeface="Times New Roman"/>
              <a:ea typeface="Times New Roman"/>
              <a:cs typeface="Times New Roman"/>
              <a:sym typeface="Times New Roman"/>
            </a:rPr>
            <a:t> </a:t>
          </a:r>
          <a:r>
            <a:rPr lang="en-US" dirty="0">
              <a:latin typeface="Tahoma"/>
              <a:ea typeface="Tahoma"/>
              <a:cs typeface="Tahoma"/>
              <a:sym typeface="Tahoma"/>
            </a:rPr>
            <a:t>evening</a:t>
          </a:r>
          <a:endParaRPr lang="en-US" dirty="0"/>
        </a:p>
      </dgm:t>
    </dgm:pt>
    <dgm:pt modelId="{5FAABE4C-D031-4732-A253-EBCF925F2272}">
      <dgm:prSet phldrT="[Text]"/>
      <dgm:spPr/>
      <dgm:t>
        <a:bodyPr/>
        <a:lstStyle/>
        <a:p>
          <a:endParaRPr lang="en-US" dirty="0"/>
        </a:p>
      </dgm:t>
    </dgm:pt>
    <dgm:pt modelId="{00CECFDD-68DE-474E-B69D-406FDA66126A}" type="parTrans" cxnId="{BF89D8E2-F0D5-47AD-85DA-71F79AF7626D}">
      <dgm:prSet/>
      <dgm:spPr/>
      <dgm:t>
        <a:bodyPr/>
        <a:lstStyle/>
        <a:p>
          <a:endParaRPr lang="en-US"/>
        </a:p>
      </dgm:t>
    </dgm:pt>
    <dgm:pt modelId="{6A48663B-03C5-4EE5-B124-A7F86A1CBB50}" type="sibTrans" cxnId="{BF89D8E2-F0D5-47AD-85DA-71F79AF7626D}">
      <dgm:prSet/>
      <dgm:spPr/>
      <dgm:t>
        <a:bodyPr/>
        <a:lstStyle/>
        <a:p>
          <a:endParaRPr lang="en-US"/>
        </a:p>
      </dgm:t>
    </dgm:pt>
    <dgm:pt modelId="{DA8F3E04-F56C-40A7-B3FB-8F0D2F4383B1}">
      <dgm:prSet phldrT="[Text]"/>
      <dgm:spPr/>
      <dgm:t>
        <a:bodyPr/>
        <a:lstStyle/>
        <a:p>
          <a:endParaRPr lang="en-US" dirty="0"/>
        </a:p>
      </dgm:t>
    </dgm:pt>
    <dgm:pt modelId="{39228C8B-617D-4590-ABDC-8DC2A0D369D0}" type="parTrans" cxnId="{54C02064-E58C-4988-BEE7-19222D8D0236}">
      <dgm:prSet/>
      <dgm:spPr/>
      <dgm:t>
        <a:bodyPr/>
        <a:lstStyle/>
        <a:p>
          <a:endParaRPr lang="en-US"/>
        </a:p>
      </dgm:t>
    </dgm:pt>
    <dgm:pt modelId="{B5599EFA-00CE-44D1-B121-BEA3761EC592}" type="sibTrans" cxnId="{54C02064-E58C-4988-BEE7-19222D8D0236}">
      <dgm:prSet/>
      <dgm:spPr/>
      <dgm:t>
        <a:bodyPr/>
        <a:lstStyle/>
        <a:p>
          <a:endParaRPr lang="en-US"/>
        </a:p>
      </dgm:t>
    </dgm:pt>
    <dgm:pt modelId="{B62BBACA-2608-42DA-9859-EF727742B2F5}">
      <dgm:prSet custT="1"/>
      <dgm:spPr/>
      <dgm:t>
        <a:bodyPr/>
        <a:lstStyle/>
        <a:p>
          <a:r>
            <a:rPr lang="en-US" sz="1600" b="1" dirty="0">
              <a:latin typeface="Tahoma"/>
              <a:ea typeface="Tahoma"/>
              <a:cs typeface="Tahoma"/>
              <a:sym typeface="Tahoma"/>
            </a:rPr>
            <a:t>Labor</a:t>
          </a:r>
          <a:endParaRPr lang="en-US" sz="1000" dirty="0"/>
        </a:p>
      </dgm:t>
    </dgm:pt>
    <dgm:pt modelId="{CE7B2729-9154-4CE2-BE05-51E1FCBA75E6}" type="parTrans" cxnId="{871D21E2-9709-4D41-9EC8-591B0A1289DA}">
      <dgm:prSet/>
      <dgm:spPr/>
      <dgm:t>
        <a:bodyPr/>
        <a:lstStyle/>
        <a:p>
          <a:endParaRPr lang="en-US"/>
        </a:p>
      </dgm:t>
    </dgm:pt>
    <dgm:pt modelId="{0B0657D3-818C-4C45-8473-F6F8E1BDC002}" type="sibTrans" cxnId="{871D21E2-9709-4D41-9EC8-591B0A1289DA}">
      <dgm:prSet/>
      <dgm:spPr/>
      <dgm:t>
        <a:bodyPr/>
        <a:lstStyle/>
        <a:p>
          <a:pPr rtl="0"/>
          <a:r>
            <a:rPr lang="en-US" b="1" dirty="0">
              <a:latin typeface="Tahoma"/>
              <a:ea typeface="Tahoma"/>
              <a:cs typeface="Tahoma"/>
              <a:sym typeface="Tahoma"/>
            </a:rPr>
            <a:t>After meals</a:t>
          </a:r>
          <a:endParaRPr lang="en-US" dirty="0"/>
        </a:p>
      </dgm:t>
    </dgm:pt>
    <dgm:pt modelId="{5DF4474E-6D37-49E1-B517-0E5FD047951D}">
      <dgm:prSet custT="1"/>
      <dgm:spPr/>
      <dgm:t>
        <a:bodyPr/>
        <a:lstStyle/>
        <a:p>
          <a:r>
            <a:rPr lang="en-US" sz="2000" b="1" dirty="0">
              <a:latin typeface="Tahoma"/>
              <a:ea typeface="Tahoma"/>
              <a:cs typeface="Tahoma"/>
              <a:sym typeface="Tahoma"/>
            </a:rPr>
            <a:t>Pain</a:t>
          </a:r>
          <a:endParaRPr lang="en-US" sz="1000" dirty="0"/>
        </a:p>
      </dgm:t>
    </dgm:pt>
    <dgm:pt modelId="{FEFD8D1A-3308-4A5E-BCA1-2ACFC74428C3}" type="sibTrans" cxnId="{2684597B-A664-419D-A644-7887747E3D40}">
      <dgm:prSet/>
      <dgm:spPr/>
      <dgm:t>
        <a:bodyPr/>
        <a:lstStyle/>
        <a:p>
          <a:r>
            <a:rPr lang="en-US" b="1" dirty="0">
              <a:latin typeface="Tahoma"/>
              <a:ea typeface="Tahoma"/>
              <a:cs typeface="Tahoma"/>
              <a:sym typeface="Tahoma"/>
            </a:rPr>
            <a:t>Emotions</a:t>
          </a:r>
          <a:endParaRPr lang="en-US" dirty="0"/>
        </a:p>
      </dgm:t>
    </dgm:pt>
    <dgm:pt modelId="{5FCC0D8C-AB9F-49AC-8B0E-8723F00A7378}" type="parTrans" cxnId="{2684597B-A664-419D-A644-7887747E3D40}">
      <dgm:prSet/>
      <dgm:spPr/>
      <dgm:t>
        <a:bodyPr/>
        <a:lstStyle/>
        <a:p>
          <a:endParaRPr lang="en-US"/>
        </a:p>
      </dgm:t>
    </dgm:pt>
    <dgm:pt modelId="{D3E0704D-1A12-485F-9BBC-BABB27BBAA53}">
      <dgm:prSet phldrT="[Text]" custT="1"/>
      <dgm:spPr/>
      <dgm:t>
        <a:bodyPr/>
        <a:lstStyle/>
        <a:p>
          <a:r>
            <a:rPr lang="en-US" sz="1100" b="1" dirty="0">
              <a:latin typeface="Tahoma"/>
              <a:ea typeface="Tahoma"/>
              <a:cs typeface="Tahoma"/>
              <a:sym typeface="Tahoma"/>
            </a:rPr>
            <a:t>Emotions</a:t>
          </a:r>
          <a:endParaRPr lang="en-US" sz="1100" dirty="0"/>
        </a:p>
      </dgm:t>
    </dgm:pt>
    <dgm:pt modelId="{AE35E400-9153-4285-82A4-833E36A20736}" type="sibTrans" cxnId="{BAF44244-F4BB-441E-9A33-A5805696A92C}">
      <dgm:prSet/>
      <dgm:spPr/>
      <dgm:t>
        <a:bodyPr/>
        <a:lstStyle/>
        <a:p>
          <a:pPr rtl="0"/>
          <a:r>
            <a:rPr lang="en-US" b="1">
              <a:latin typeface="Tahoma"/>
              <a:ea typeface="Tahoma"/>
              <a:cs typeface="Tahoma"/>
              <a:sym typeface="Tahoma"/>
            </a:rPr>
            <a:t>Cold bath</a:t>
          </a:r>
          <a:endParaRPr lang="en-US" dirty="0"/>
        </a:p>
      </dgm:t>
    </dgm:pt>
    <dgm:pt modelId="{C75DA598-C988-4049-B804-57407B9EE620}" type="parTrans" cxnId="{BAF44244-F4BB-441E-9A33-A5805696A92C}">
      <dgm:prSet/>
      <dgm:spPr/>
      <dgm:t>
        <a:bodyPr/>
        <a:lstStyle/>
        <a:p>
          <a:endParaRPr lang="en-US"/>
        </a:p>
      </dgm:t>
    </dgm:pt>
    <dgm:pt modelId="{7C052BF4-B670-4E77-A1A1-2692FA3DA4F0}" type="pres">
      <dgm:prSet presAssocID="{D254C2A8-2A28-4D56-8C6B-7AE44F46A273}" presName="Name0" presStyleCnt="0">
        <dgm:presLayoutVars>
          <dgm:chMax/>
          <dgm:chPref/>
          <dgm:dir/>
          <dgm:animLvl val="lvl"/>
        </dgm:presLayoutVars>
      </dgm:prSet>
      <dgm:spPr/>
    </dgm:pt>
    <dgm:pt modelId="{F51CD71E-2B28-4D1C-AD0A-7C2E4633C0C5}" type="pres">
      <dgm:prSet presAssocID="{F0CFF4ED-A447-4873-BB56-161A2906F879}" presName="composite" presStyleCnt="0"/>
      <dgm:spPr/>
    </dgm:pt>
    <dgm:pt modelId="{9750756F-C329-4378-930E-D50D7AD6DE05}" type="pres">
      <dgm:prSet presAssocID="{F0CFF4ED-A447-4873-BB56-161A2906F879}" presName="Parent1" presStyleLbl="node1" presStyleIdx="0" presStyleCnt="12" custLinFactX="-59902" custLinFactY="100000" custLinFactNeighborX="-100000" custLinFactNeighborY="159101">
        <dgm:presLayoutVars>
          <dgm:chMax val="1"/>
          <dgm:chPref val="1"/>
          <dgm:bulletEnabled val="1"/>
        </dgm:presLayoutVars>
      </dgm:prSet>
      <dgm:spPr/>
    </dgm:pt>
    <dgm:pt modelId="{1097C52A-FCD7-4985-BBA8-BF3DB1594D70}" type="pres">
      <dgm:prSet presAssocID="{F0CFF4ED-A447-4873-BB56-161A2906F879}" presName="Childtext1" presStyleLbl="revTx" presStyleIdx="0" presStyleCnt="6">
        <dgm:presLayoutVars>
          <dgm:chMax val="0"/>
          <dgm:chPref val="0"/>
          <dgm:bulletEnabled val="1"/>
        </dgm:presLayoutVars>
      </dgm:prSet>
      <dgm:spPr/>
    </dgm:pt>
    <dgm:pt modelId="{AAC58E4D-D5DC-4A37-8326-16AC15190C26}" type="pres">
      <dgm:prSet presAssocID="{F0CFF4ED-A447-4873-BB56-161A2906F879}" presName="BalanceSpacing" presStyleCnt="0"/>
      <dgm:spPr/>
    </dgm:pt>
    <dgm:pt modelId="{E54B4DEB-C78E-4578-9A6F-43F4E9177723}" type="pres">
      <dgm:prSet presAssocID="{F0CFF4ED-A447-4873-BB56-161A2906F879}" presName="BalanceSpacing1" presStyleCnt="0"/>
      <dgm:spPr/>
    </dgm:pt>
    <dgm:pt modelId="{F1B0C18B-99CA-4E56-8D9E-09FA44C3EE4B}" type="pres">
      <dgm:prSet presAssocID="{17C932C3-1D33-4C80-A546-6D92B5AB3A33}" presName="Accent1Text" presStyleLbl="node1" presStyleIdx="1" presStyleCnt="12" custLinFactX="100000" custLinFactY="71285" custLinFactNeighborX="115868" custLinFactNeighborY="100000"/>
      <dgm:spPr/>
    </dgm:pt>
    <dgm:pt modelId="{32F10243-7E32-4C92-A3FB-5D6BCC606427}" type="pres">
      <dgm:prSet presAssocID="{17C932C3-1D33-4C80-A546-6D92B5AB3A33}" presName="spaceBetweenRectangles" presStyleCnt="0"/>
      <dgm:spPr/>
    </dgm:pt>
    <dgm:pt modelId="{73AB55E8-CBEB-4ABF-8B54-5129B077138E}" type="pres">
      <dgm:prSet presAssocID="{3AD81D1D-E19F-459A-A03D-B5341587E93F}" presName="composite" presStyleCnt="0"/>
      <dgm:spPr/>
    </dgm:pt>
    <dgm:pt modelId="{47DA5425-3EFF-47CE-9AF3-EBABF69BC6AF}" type="pres">
      <dgm:prSet presAssocID="{3AD81D1D-E19F-459A-A03D-B5341587E93F}" presName="Parent1" presStyleLbl="node1" presStyleIdx="2" presStyleCnt="12" custLinFactNeighborX="-54966" custLinFactNeighborY="88686">
        <dgm:presLayoutVars>
          <dgm:chMax val="1"/>
          <dgm:chPref val="1"/>
          <dgm:bulletEnabled val="1"/>
        </dgm:presLayoutVars>
      </dgm:prSet>
      <dgm:spPr/>
    </dgm:pt>
    <dgm:pt modelId="{42019B55-19B9-401A-9F9F-ACB41657D001}" type="pres">
      <dgm:prSet presAssocID="{3AD81D1D-E19F-459A-A03D-B5341587E93F}" presName="Childtext1" presStyleLbl="revTx" presStyleIdx="1" presStyleCnt="6">
        <dgm:presLayoutVars>
          <dgm:chMax val="0"/>
          <dgm:chPref val="0"/>
          <dgm:bulletEnabled val="1"/>
        </dgm:presLayoutVars>
      </dgm:prSet>
      <dgm:spPr/>
    </dgm:pt>
    <dgm:pt modelId="{5C300CFE-C543-4F07-BF80-7766605F62EB}" type="pres">
      <dgm:prSet presAssocID="{3AD81D1D-E19F-459A-A03D-B5341587E93F}" presName="BalanceSpacing" presStyleCnt="0"/>
      <dgm:spPr/>
    </dgm:pt>
    <dgm:pt modelId="{F23C68A1-16CC-4451-8BEF-BCDB9EAAB601}" type="pres">
      <dgm:prSet presAssocID="{3AD81D1D-E19F-459A-A03D-B5341587E93F}" presName="BalanceSpacing1" presStyleCnt="0"/>
      <dgm:spPr/>
    </dgm:pt>
    <dgm:pt modelId="{5D0D4C40-DDAE-4C01-A807-0CE8331088E0}" type="pres">
      <dgm:prSet presAssocID="{56DD4C59-F5AD-42AE-8633-FC9A425CFE0C}" presName="Accent1Text" presStyleLbl="node1" presStyleIdx="3" presStyleCnt="12" custLinFactNeighborX="-53967" custLinFactNeighborY="82600"/>
      <dgm:spPr/>
    </dgm:pt>
    <dgm:pt modelId="{ADAF88F9-FF85-42BF-A64F-A8D88A86929C}" type="pres">
      <dgm:prSet presAssocID="{56DD4C59-F5AD-42AE-8633-FC9A425CFE0C}" presName="spaceBetweenRectangles" presStyleCnt="0"/>
      <dgm:spPr/>
    </dgm:pt>
    <dgm:pt modelId="{601444EA-B5FB-41EB-895D-E288E83D82D2}" type="pres">
      <dgm:prSet presAssocID="{A1712A53-5BF5-4625-ACB5-E7C135288D43}" presName="composite" presStyleCnt="0"/>
      <dgm:spPr/>
    </dgm:pt>
    <dgm:pt modelId="{DDD8CD7C-CCBC-45EA-A18F-19C4239D6040}" type="pres">
      <dgm:prSet presAssocID="{A1712A53-5BF5-4625-ACB5-E7C135288D43}" presName="Parent1" presStyleLbl="node1" presStyleIdx="4" presStyleCnt="12" custLinFactX="5776" custLinFactY="71409" custLinFactNeighborX="100000" custLinFactNeighborY="100000">
        <dgm:presLayoutVars>
          <dgm:chMax val="1"/>
          <dgm:chPref val="1"/>
          <dgm:bulletEnabled val="1"/>
        </dgm:presLayoutVars>
      </dgm:prSet>
      <dgm:spPr/>
    </dgm:pt>
    <dgm:pt modelId="{790C5030-0ABF-4193-8E68-8AD30C4B6159}" type="pres">
      <dgm:prSet presAssocID="{A1712A53-5BF5-4625-ACB5-E7C135288D43}" presName="Childtext1" presStyleLbl="revTx" presStyleIdx="2" presStyleCnt="6">
        <dgm:presLayoutVars>
          <dgm:chMax val="0"/>
          <dgm:chPref val="0"/>
          <dgm:bulletEnabled val="1"/>
        </dgm:presLayoutVars>
      </dgm:prSet>
      <dgm:spPr/>
    </dgm:pt>
    <dgm:pt modelId="{D58EB3A8-0B51-40BE-BC0B-99DF4364128E}" type="pres">
      <dgm:prSet presAssocID="{A1712A53-5BF5-4625-ACB5-E7C135288D43}" presName="BalanceSpacing" presStyleCnt="0"/>
      <dgm:spPr/>
    </dgm:pt>
    <dgm:pt modelId="{0804ACF5-3972-40D0-A7B1-8DD94C280C8F}" type="pres">
      <dgm:prSet presAssocID="{A1712A53-5BF5-4625-ACB5-E7C135288D43}" presName="BalanceSpacing1" presStyleCnt="0"/>
      <dgm:spPr/>
    </dgm:pt>
    <dgm:pt modelId="{91179A82-F98E-40A3-807C-FE8BD2014B27}" type="pres">
      <dgm:prSet presAssocID="{C098920F-016A-4A0E-A396-DACA74A76F7A}" presName="Accent1Text" presStyleLbl="node1" presStyleIdx="5" presStyleCnt="12" custLinFactX="100000" custLinFactNeighborX="167836" custLinFactNeighborY="88686"/>
      <dgm:spPr/>
    </dgm:pt>
    <dgm:pt modelId="{4BCA03F4-C04E-4E95-9D25-872D0FA4E471}" type="pres">
      <dgm:prSet presAssocID="{C098920F-016A-4A0E-A396-DACA74A76F7A}" presName="spaceBetweenRectangles" presStyleCnt="0"/>
      <dgm:spPr/>
    </dgm:pt>
    <dgm:pt modelId="{7BA6B977-31A2-4E24-9545-ACC8345E05A8}" type="pres">
      <dgm:prSet presAssocID="{B62BBACA-2608-42DA-9859-EF727742B2F5}" presName="composite" presStyleCnt="0"/>
      <dgm:spPr/>
    </dgm:pt>
    <dgm:pt modelId="{233489C3-B9BE-4F73-ABBF-520B9F6D3F1A}" type="pres">
      <dgm:prSet presAssocID="{B62BBACA-2608-42DA-9859-EF727742B2F5}" presName="Parent1" presStyleLbl="node1" presStyleIdx="6" presStyleCnt="12">
        <dgm:presLayoutVars>
          <dgm:chMax val="1"/>
          <dgm:chPref val="1"/>
          <dgm:bulletEnabled val="1"/>
        </dgm:presLayoutVars>
      </dgm:prSet>
      <dgm:spPr/>
    </dgm:pt>
    <dgm:pt modelId="{1FD3F9A4-1B9A-4C44-8DA1-6EC3EBCCA371}" type="pres">
      <dgm:prSet presAssocID="{B62BBACA-2608-42DA-9859-EF727742B2F5}" presName="Childtext1" presStyleLbl="revTx" presStyleIdx="3" presStyleCnt="6">
        <dgm:presLayoutVars>
          <dgm:chMax val="0"/>
          <dgm:chPref val="0"/>
          <dgm:bulletEnabled val="1"/>
        </dgm:presLayoutVars>
      </dgm:prSet>
      <dgm:spPr/>
    </dgm:pt>
    <dgm:pt modelId="{3D188743-F4B9-44D7-9902-6E03BD9575B9}" type="pres">
      <dgm:prSet presAssocID="{B62BBACA-2608-42DA-9859-EF727742B2F5}" presName="BalanceSpacing" presStyleCnt="0"/>
      <dgm:spPr/>
    </dgm:pt>
    <dgm:pt modelId="{46B53A45-2178-4181-8855-66C48007AA02}" type="pres">
      <dgm:prSet presAssocID="{B62BBACA-2608-42DA-9859-EF727742B2F5}" presName="BalanceSpacing1" presStyleCnt="0"/>
      <dgm:spPr/>
    </dgm:pt>
    <dgm:pt modelId="{C8E10B53-967D-4DB7-ABFC-B517A3517024}" type="pres">
      <dgm:prSet presAssocID="{0B0657D3-818C-4C45-8473-F6F8E1BDC002}" presName="Accent1Text" presStyleLbl="node1" presStyleIdx="7" presStyleCnt="12"/>
      <dgm:spPr/>
    </dgm:pt>
    <dgm:pt modelId="{BACB93F5-DCB2-4110-A4A0-2509EE675C42}" type="pres">
      <dgm:prSet presAssocID="{0B0657D3-818C-4C45-8473-F6F8E1BDC002}" presName="spaceBetweenRectangles" presStyleCnt="0"/>
      <dgm:spPr/>
    </dgm:pt>
    <dgm:pt modelId="{C117D983-6F3A-4F53-82BF-8F1849D3DE0D}" type="pres">
      <dgm:prSet presAssocID="{5DF4474E-6D37-49E1-B517-0E5FD047951D}" presName="composite" presStyleCnt="0"/>
      <dgm:spPr/>
    </dgm:pt>
    <dgm:pt modelId="{9DE42216-D898-4635-8871-BD0D27418628}" type="pres">
      <dgm:prSet presAssocID="{5DF4474E-6D37-49E1-B517-0E5FD047951D}" presName="Parent1" presStyleLbl="node1" presStyleIdx="8" presStyleCnt="12">
        <dgm:presLayoutVars>
          <dgm:chMax val="1"/>
          <dgm:chPref val="1"/>
          <dgm:bulletEnabled val="1"/>
        </dgm:presLayoutVars>
      </dgm:prSet>
      <dgm:spPr/>
    </dgm:pt>
    <dgm:pt modelId="{B495B5DE-6ABA-4D3E-97D7-5BEB8EBCD9BA}" type="pres">
      <dgm:prSet presAssocID="{5DF4474E-6D37-49E1-B517-0E5FD047951D}" presName="Childtext1" presStyleLbl="revTx" presStyleIdx="4" presStyleCnt="6">
        <dgm:presLayoutVars>
          <dgm:chMax val="0"/>
          <dgm:chPref val="0"/>
          <dgm:bulletEnabled val="1"/>
        </dgm:presLayoutVars>
      </dgm:prSet>
      <dgm:spPr/>
    </dgm:pt>
    <dgm:pt modelId="{ECC42AE6-79F6-411E-A630-12CD03654C55}" type="pres">
      <dgm:prSet presAssocID="{5DF4474E-6D37-49E1-B517-0E5FD047951D}" presName="BalanceSpacing" presStyleCnt="0"/>
      <dgm:spPr/>
    </dgm:pt>
    <dgm:pt modelId="{CC333D29-D448-4FB0-B686-811CB76D5715}" type="pres">
      <dgm:prSet presAssocID="{5DF4474E-6D37-49E1-B517-0E5FD047951D}" presName="BalanceSpacing1" presStyleCnt="0"/>
      <dgm:spPr/>
    </dgm:pt>
    <dgm:pt modelId="{6E0A1FB6-03CD-4DFD-9ECC-B8E634C22892}" type="pres">
      <dgm:prSet presAssocID="{FEFD8D1A-3308-4A5E-BCA1-2ACFC74428C3}" presName="Accent1Text" presStyleLbl="node1" presStyleIdx="9" presStyleCnt="12"/>
      <dgm:spPr/>
    </dgm:pt>
    <dgm:pt modelId="{5E71E52D-7F1A-44B6-829B-ACCC5241AA87}" type="pres">
      <dgm:prSet presAssocID="{FEFD8D1A-3308-4A5E-BCA1-2ACFC74428C3}" presName="spaceBetweenRectangles" presStyleCnt="0"/>
      <dgm:spPr/>
    </dgm:pt>
    <dgm:pt modelId="{86442AC2-F159-48EC-916B-39ED28391340}" type="pres">
      <dgm:prSet presAssocID="{D3E0704D-1A12-485F-9BBC-BABB27BBAA53}" presName="composite" presStyleCnt="0"/>
      <dgm:spPr/>
    </dgm:pt>
    <dgm:pt modelId="{0E972A24-DF68-4CB4-A82E-68E92EF07DCB}" type="pres">
      <dgm:prSet presAssocID="{D3E0704D-1A12-485F-9BBC-BABB27BBAA53}" presName="Parent1" presStyleLbl="node1" presStyleIdx="10" presStyleCnt="12">
        <dgm:presLayoutVars>
          <dgm:chMax val="1"/>
          <dgm:chPref val="1"/>
          <dgm:bulletEnabled val="1"/>
        </dgm:presLayoutVars>
      </dgm:prSet>
      <dgm:spPr/>
    </dgm:pt>
    <dgm:pt modelId="{709B3E95-C561-4D14-9ED0-BDEBDF9E2409}" type="pres">
      <dgm:prSet presAssocID="{D3E0704D-1A12-485F-9BBC-BABB27BBAA53}" presName="Childtext1" presStyleLbl="revTx" presStyleIdx="5" presStyleCnt="6">
        <dgm:presLayoutVars>
          <dgm:chMax val="0"/>
          <dgm:chPref val="0"/>
          <dgm:bulletEnabled val="1"/>
        </dgm:presLayoutVars>
      </dgm:prSet>
      <dgm:spPr/>
    </dgm:pt>
    <dgm:pt modelId="{2EE6B3B7-71A1-4A5A-85B8-24CA789815D1}" type="pres">
      <dgm:prSet presAssocID="{D3E0704D-1A12-485F-9BBC-BABB27BBAA53}" presName="BalanceSpacing" presStyleCnt="0"/>
      <dgm:spPr/>
    </dgm:pt>
    <dgm:pt modelId="{A6160974-B734-49B8-886A-C07201408C73}" type="pres">
      <dgm:prSet presAssocID="{D3E0704D-1A12-485F-9BBC-BABB27BBAA53}" presName="BalanceSpacing1" presStyleCnt="0"/>
      <dgm:spPr/>
    </dgm:pt>
    <dgm:pt modelId="{8A415296-5DD7-482F-991E-9651F2E51511}" type="pres">
      <dgm:prSet presAssocID="{AE35E400-9153-4285-82A4-833E36A20736}" presName="Accent1Text" presStyleLbl="node1" presStyleIdx="11" presStyleCnt="12"/>
      <dgm:spPr/>
    </dgm:pt>
  </dgm:ptLst>
  <dgm:cxnLst>
    <dgm:cxn modelId="{A8C11D02-02F0-43EE-9C6E-5745EE154C4E}" type="presOf" srcId="{E28229EC-8925-462A-9CB9-536FB779C950}" destId="{42019B55-19B9-401A-9F9F-ACB41657D001}" srcOrd="0" destOrd="0" presId="urn:microsoft.com/office/officeart/2008/layout/AlternatingHexagons"/>
    <dgm:cxn modelId="{61AC8807-99B4-4787-930A-36BC886C492A}" srcId="{F0CFF4ED-A447-4873-BB56-161A2906F879}" destId="{DE107C41-DA93-4B71-9FAE-592C2ECDEA36}" srcOrd="0" destOrd="0" parTransId="{7F830806-87C3-4D44-87CF-A466E798B7DD}" sibTransId="{973BB89F-B6A4-446A-8602-F84EADF08539}"/>
    <dgm:cxn modelId="{4730370D-2EAD-412F-8584-68EC519F351D}" type="presOf" srcId="{C098920F-016A-4A0E-A396-DACA74A76F7A}" destId="{91179A82-F98E-40A3-807C-FE8BD2014B27}" srcOrd="0" destOrd="0" presId="urn:microsoft.com/office/officeart/2008/layout/AlternatingHexagons"/>
    <dgm:cxn modelId="{4728E40D-C82B-49FA-ABD1-61A53B10E8D0}" type="presOf" srcId="{D3E0704D-1A12-485F-9BBC-BABB27BBAA53}" destId="{0E972A24-DF68-4CB4-A82E-68E92EF07DCB}" srcOrd="0" destOrd="0" presId="urn:microsoft.com/office/officeart/2008/layout/AlternatingHexagons"/>
    <dgm:cxn modelId="{1C89E017-DB7E-480D-9630-07DA0C7014ED}" type="presOf" srcId="{DE107C41-DA93-4B71-9FAE-592C2ECDEA36}" destId="{1097C52A-FCD7-4985-BBA8-BF3DB1594D70}" srcOrd="0" destOrd="0" presId="urn:microsoft.com/office/officeart/2008/layout/AlternatingHexagons"/>
    <dgm:cxn modelId="{13BAFC23-6D8E-44FC-93E4-EC5D77312608}" type="presOf" srcId="{A1712A53-5BF5-4625-ACB5-E7C135288D43}" destId="{DDD8CD7C-CCBC-45EA-A18F-19C4239D6040}" srcOrd="0" destOrd="0" presId="urn:microsoft.com/office/officeart/2008/layout/AlternatingHexagons"/>
    <dgm:cxn modelId="{FBF31426-165C-4FA4-A069-375115D54537}" srcId="{3AD81D1D-E19F-459A-A03D-B5341587E93F}" destId="{E28229EC-8925-462A-9CB9-536FB779C950}" srcOrd="0" destOrd="0" parTransId="{2085195F-F561-496B-8BA6-7E21579A42AA}" sibTransId="{1AED8839-ECC2-4BE5-A59A-48AF59789003}"/>
    <dgm:cxn modelId="{54C02064-E58C-4988-BEE7-19222D8D0236}" srcId="{A1712A53-5BF5-4625-ACB5-E7C135288D43}" destId="{DA8F3E04-F56C-40A7-B3FB-8F0D2F4383B1}" srcOrd="1" destOrd="0" parTransId="{39228C8B-617D-4590-ABDC-8DC2A0D369D0}" sibTransId="{B5599EFA-00CE-44D1-B121-BEA3761EC592}"/>
    <dgm:cxn modelId="{BAF44244-F4BB-441E-9A33-A5805696A92C}" srcId="{D254C2A8-2A28-4D56-8C6B-7AE44F46A273}" destId="{D3E0704D-1A12-485F-9BBC-BABB27BBAA53}" srcOrd="5" destOrd="0" parTransId="{C75DA598-C988-4049-B804-57407B9EE620}" sibTransId="{AE35E400-9153-4285-82A4-833E36A20736}"/>
    <dgm:cxn modelId="{7402426A-6CED-4D4A-943D-0CF9439450B9}" srcId="{D254C2A8-2A28-4D56-8C6B-7AE44F46A273}" destId="{A1712A53-5BF5-4625-ACB5-E7C135288D43}" srcOrd="2" destOrd="0" parTransId="{EC828A17-66E5-4BD3-99F6-666986A6FEEB}" sibTransId="{C098920F-016A-4A0E-A396-DACA74A76F7A}"/>
    <dgm:cxn modelId="{F9AC1C4C-5EBB-44D5-818C-7B39BE7C62B0}" type="presOf" srcId="{F0CFF4ED-A447-4873-BB56-161A2906F879}" destId="{9750756F-C329-4378-930E-D50D7AD6DE05}" srcOrd="0" destOrd="0" presId="urn:microsoft.com/office/officeart/2008/layout/AlternatingHexagons"/>
    <dgm:cxn modelId="{6B817E70-0A67-4DE2-8EFC-1FBE979BD2D4}" srcId="{D254C2A8-2A28-4D56-8C6B-7AE44F46A273}" destId="{F0CFF4ED-A447-4873-BB56-161A2906F879}" srcOrd="0" destOrd="0" parTransId="{8D292F19-9014-4233-814B-505983E79069}" sibTransId="{17C932C3-1D33-4C80-A546-6D92B5AB3A33}"/>
    <dgm:cxn modelId="{19BEC750-A1AF-47E7-8762-E9AD278DAACC}" type="presOf" srcId="{DA8F3E04-F56C-40A7-B3FB-8F0D2F4383B1}" destId="{790C5030-0ABF-4193-8E68-8AD30C4B6159}" srcOrd="0" destOrd="1" presId="urn:microsoft.com/office/officeart/2008/layout/AlternatingHexagons"/>
    <dgm:cxn modelId="{2684597B-A664-419D-A644-7887747E3D40}" srcId="{D254C2A8-2A28-4D56-8C6B-7AE44F46A273}" destId="{5DF4474E-6D37-49E1-B517-0E5FD047951D}" srcOrd="4" destOrd="0" parTransId="{5FCC0D8C-AB9F-49AC-8B0E-8723F00A7378}" sibTransId="{FEFD8D1A-3308-4A5E-BCA1-2ACFC74428C3}"/>
    <dgm:cxn modelId="{E267D57E-EBA5-4183-88B5-304C16E8E0A5}" type="presOf" srcId="{0B0657D3-818C-4C45-8473-F6F8E1BDC002}" destId="{C8E10B53-967D-4DB7-ABFC-B517A3517024}" srcOrd="0" destOrd="0" presId="urn:microsoft.com/office/officeart/2008/layout/AlternatingHexagons"/>
    <dgm:cxn modelId="{3DE1DA85-52B9-4FA5-86F4-DE66BCAB8BB6}" type="presOf" srcId="{3AD81D1D-E19F-459A-A03D-B5341587E93F}" destId="{47DA5425-3EFF-47CE-9AF3-EBABF69BC6AF}" srcOrd="0" destOrd="0" presId="urn:microsoft.com/office/officeart/2008/layout/AlternatingHexagons"/>
    <dgm:cxn modelId="{68110C9A-8145-4D9D-AEFC-C9F2EC3BE605}" type="presOf" srcId="{D254C2A8-2A28-4D56-8C6B-7AE44F46A273}" destId="{7C052BF4-B670-4E77-A1A1-2692FA3DA4F0}" srcOrd="0" destOrd="0" presId="urn:microsoft.com/office/officeart/2008/layout/AlternatingHexagons"/>
    <dgm:cxn modelId="{EE8E03C7-3A7E-4CC1-8D58-26927E75DE2E}" type="presOf" srcId="{56DD4C59-F5AD-42AE-8633-FC9A425CFE0C}" destId="{5D0D4C40-DDAE-4C01-A807-0CE8331088E0}" srcOrd="0" destOrd="0" presId="urn:microsoft.com/office/officeart/2008/layout/AlternatingHexagons"/>
    <dgm:cxn modelId="{8CA2A3CB-4109-4227-A190-6565F00A44F7}" type="presOf" srcId="{FEFD8D1A-3308-4A5E-BCA1-2ACFC74428C3}" destId="{6E0A1FB6-03CD-4DFD-9ECC-B8E634C22892}" srcOrd="0" destOrd="0" presId="urn:microsoft.com/office/officeart/2008/layout/AlternatingHexagons"/>
    <dgm:cxn modelId="{FD14BDCC-0541-4462-AE8A-841EF2EC0F57}" type="presOf" srcId="{AE35E400-9153-4285-82A4-833E36A20736}" destId="{8A415296-5DD7-482F-991E-9651F2E51511}" srcOrd="0" destOrd="0" presId="urn:microsoft.com/office/officeart/2008/layout/AlternatingHexagons"/>
    <dgm:cxn modelId="{A76C75CE-C941-437F-98D4-EC47968A0B72}" type="presOf" srcId="{5FAABE4C-D031-4732-A253-EBCF925F2272}" destId="{790C5030-0ABF-4193-8E68-8AD30C4B6159}" srcOrd="0" destOrd="0" presId="urn:microsoft.com/office/officeart/2008/layout/AlternatingHexagons"/>
    <dgm:cxn modelId="{D57F1CD8-BD9D-419E-BC65-2C411203C1D1}" type="presOf" srcId="{B62BBACA-2608-42DA-9859-EF727742B2F5}" destId="{233489C3-B9BE-4F73-ABBF-520B9F6D3F1A}" srcOrd="0" destOrd="0" presId="urn:microsoft.com/office/officeart/2008/layout/AlternatingHexagons"/>
    <dgm:cxn modelId="{66AE45D8-F110-4326-9E88-BDBC4FF606E5}" type="presOf" srcId="{5DF4474E-6D37-49E1-B517-0E5FD047951D}" destId="{9DE42216-D898-4635-8871-BD0D27418628}" srcOrd="0" destOrd="0" presId="urn:microsoft.com/office/officeart/2008/layout/AlternatingHexagons"/>
    <dgm:cxn modelId="{871D21E2-9709-4D41-9EC8-591B0A1289DA}" srcId="{D254C2A8-2A28-4D56-8C6B-7AE44F46A273}" destId="{B62BBACA-2608-42DA-9859-EF727742B2F5}" srcOrd="3" destOrd="0" parTransId="{CE7B2729-9154-4CE2-BE05-51E1FCBA75E6}" sibTransId="{0B0657D3-818C-4C45-8473-F6F8E1BDC002}"/>
    <dgm:cxn modelId="{BF89D8E2-F0D5-47AD-85DA-71F79AF7626D}" srcId="{A1712A53-5BF5-4625-ACB5-E7C135288D43}" destId="{5FAABE4C-D031-4732-A253-EBCF925F2272}" srcOrd="0" destOrd="0" parTransId="{00CECFDD-68DE-474E-B69D-406FDA66126A}" sibTransId="{6A48663B-03C5-4EE5-B124-A7F86A1CBB50}"/>
    <dgm:cxn modelId="{09772AE9-85F1-4992-84E7-4A98EF5CA8EC}" type="presOf" srcId="{17C932C3-1D33-4C80-A546-6D92B5AB3A33}" destId="{F1B0C18B-99CA-4E56-8D9E-09FA44C3EE4B}" srcOrd="0" destOrd="0" presId="urn:microsoft.com/office/officeart/2008/layout/AlternatingHexagons"/>
    <dgm:cxn modelId="{10E682F8-0E13-4365-8B33-A8BF3EB24423}" srcId="{D254C2A8-2A28-4D56-8C6B-7AE44F46A273}" destId="{3AD81D1D-E19F-459A-A03D-B5341587E93F}" srcOrd="1" destOrd="0" parTransId="{A04C80AC-A5F6-4E2A-8F91-D8B09944CB50}" sibTransId="{56DD4C59-F5AD-42AE-8633-FC9A425CFE0C}"/>
    <dgm:cxn modelId="{C1B31F60-11F3-4C49-8E84-D68C3BE3CCBE}" type="presParOf" srcId="{7C052BF4-B670-4E77-A1A1-2692FA3DA4F0}" destId="{F51CD71E-2B28-4D1C-AD0A-7C2E4633C0C5}" srcOrd="0" destOrd="0" presId="urn:microsoft.com/office/officeart/2008/layout/AlternatingHexagons"/>
    <dgm:cxn modelId="{FADD5944-DF43-41E6-AB2F-0F619ED93C38}" type="presParOf" srcId="{F51CD71E-2B28-4D1C-AD0A-7C2E4633C0C5}" destId="{9750756F-C329-4378-930E-D50D7AD6DE05}" srcOrd="0" destOrd="0" presId="urn:microsoft.com/office/officeart/2008/layout/AlternatingHexagons"/>
    <dgm:cxn modelId="{E6B3D872-9108-4737-BC9B-731EED88193B}" type="presParOf" srcId="{F51CD71E-2B28-4D1C-AD0A-7C2E4633C0C5}" destId="{1097C52A-FCD7-4985-BBA8-BF3DB1594D70}" srcOrd="1" destOrd="0" presId="urn:microsoft.com/office/officeart/2008/layout/AlternatingHexagons"/>
    <dgm:cxn modelId="{12B985AD-951C-4C17-B3EA-2366950D9487}" type="presParOf" srcId="{F51CD71E-2B28-4D1C-AD0A-7C2E4633C0C5}" destId="{AAC58E4D-D5DC-4A37-8326-16AC15190C26}" srcOrd="2" destOrd="0" presId="urn:microsoft.com/office/officeart/2008/layout/AlternatingHexagons"/>
    <dgm:cxn modelId="{C4F85FDC-B00E-4EFA-AB9D-AB51EC124F26}" type="presParOf" srcId="{F51CD71E-2B28-4D1C-AD0A-7C2E4633C0C5}" destId="{E54B4DEB-C78E-4578-9A6F-43F4E9177723}" srcOrd="3" destOrd="0" presId="urn:microsoft.com/office/officeart/2008/layout/AlternatingHexagons"/>
    <dgm:cxn modelId="{52462585-4BAA-41AD-8ED8-862C1D8623C9}" type="presParOf" srcId="{F51CD71E-2B28-4D1C-AD0A-7C2E4633C0C5}" destId="{F1B0C18B-99CA-4E56-8D9E-09FA44C3EE4B}" srcOrd="4" destOrd="0" presId="urn:microsoft.com/office/officeart/2008/layout/AlternatingHexagons"/>
    <dgm:cxn modelId="{B42C29AB-6F91-4632-BCB2-A66FAA1A9E33}" type="presParOf" srcId="{7C052BF4-B670-4E77-A1A1-2692FA3DA4F0}" destId="{32F10243-7E32-4C92-A3FB-5D6BCC606427}" srcOrd="1" destOrd="0" presId="urn:microsoft.com/office/officeart/2008/layout/AlternatingHexagons"/>
    <dgm:cxn modelId="{4531322A-CF0F-481E-8148-FCEF5CE55D1C}" type="presParOf" srcId="{7C052BF4-B670-4E77-A1A1-2692FA3DA4F0}" destId="{73AB55E8-CBEB-4ABF-8B54-5129B077138E}" srcOrd="2" destOrd="0" presId="urn:microsoft.com/office/officeart/2008/layout/AlternatingHexagons"/>
    <dgm:cxn modelId="{49136E8F-6797-442F-B5CA-55C16B4154A9}" type="presParOf" srcId="{73AB55E8-CBEB-4ABF-8B54-5129B077138E}" destId="{47DA5425-3EFF-47CE-9AF3-EBABF69BC6AF}" srcOrd="0" destOrd="0" presId="urn:microsoft.com/office/officeart/2008/layout/AlternatingHexagons"/>
    <dgm:cxn modelId="{26E727EA-CA0E-4273-B0BA-4AA0B81426B1}" type="presParOf" srcId="{73AB55E8-CBEB-4ABF-8B54-5129B077138E}" destId="{42019B55-19B9-401A-9F9F-ACB41657D001}" srcOrd="1" destOrd="0" presId="urn:microsoft.com/office/officeart/2008/layout/AlternatingHexagons"/>
    <dgm:cxn modelId="{DC04A1AB-7E33-4F97-B483-1388068D775A}" type="presParOf" srcId="{73AB55E8-CBEB-4ABF-8B54-5129B077138E}" destId="{5C300CFE-C543-4F07-BF80-7766605F62EB}" srcOrd="2" destOrd="0" presId="urn:microsoft.com/office/officeart/2008/layout/AlternatingHexagons"/>
    <dgm:cxn modelId="{682B83EA-5B63-4F23-9A54-92730A8733D4}" type="presParOf" srcId="{73AB55E8-CBEB-4ABF-8B54-5129B077138E}" destId="{F23C68A1-16CC-4451-8BEF-BCDB9EAAB601}" srcOrd="3" destOrd="0" presId="urn:microsoft.com/office/officeart/2008/layout/AlternatingHexagons"/>
    <dgm:cxn modelId="{E2B6333B-A0E9-4036-BBE2-00C21126284B}" type="presParOf" srcId="{73AB55E8-CBEB-4ABF-8B54-5129B077138E}" destId="{5D0D4C40-DDAE-4C01-A807-0CE8331088E0}" srcOrd="4" destOrd="0" presId="urn:microsoft.com/office/officeart/2008/layout/AlternatingHexagons"/>
    <dgm:cxn modelId="{319FBEB5-0093-4C92-8478-A40C6B0ED965}" type="presParOf" srcId="{7C052BF4-B670-4E77-A1A1-2692FA3DA4F0}" destId="{ADAF88F9-FF85-42BF-A64F-A8D88A86929C}" srcOrd="3" destOrd="0" presId="urn:microsoft.com/office/officeart/2008/layout/AlternatingHexagons"/>
    <dgm:cxn modelId="{9B68A346-29EC-467C-AEBB-603772DC9491}" type="presParOf" srcId="{7C052BF4-B670-4E77-A1A1-2692FA3DA4F0}" destId="{601444EA-B5FB-41EB-895D-E288E83D82D2}" srcOrd="4" destOrd="0" presId="urn:microsoft.com/office/officeart/2008/layout/AlternatingHexagons"/>
    <dgm:cxn modelId="{2BBDD9CC-0220-4EAD-ABA4-EB9404546DFC}" type="presParOf" srcId="{601444EA-B5FB-41EB-895D-E288E83D82D2}" destId="{DDD8CD7C-CCBC-45EA-A18F-19C4239D6040}" srcOrd="0" destOrd="0" presId="urn:microsoft.com/office/officeart/2008/layout/AlternatingHexagons"/>
    <dgm:cxn modelId="{E7B9A5AC-28C9-49BF-8A8B-AAF61C1A46A1}" type="presParOf" srcId="{601444EA-B5FB-41EB-895D-E288E83D82D2}" destId="{790C5030-0ABF-4193-8E68-8AD30C4B6159}" srcOrd="1" destOrd="0" presId="urn:microsoft.com/office/officeart/2008/layout/AlternatingHexagons"/>
    <dgm:cxn modelId="{66704FB9-7647-48AE-AF32-9A52F1CBEB3A}" type="presParOf" srcId="{601444EA-B5FB-41EB-895D-E288E83D82D2}" destId="{D58EB3A8-0B51-40BE-BC0B-99DF4364128E}" srcOrd="2" destOrd="0" presId="urn:microsoft.com/office/officeart/2008/layout/AlternatingHexagons"/>
    <dgm:cxn modelId="{0749C3A1-9833-447B-A087-45E71E4B0FC6}" type="presParOf" srcId="{601444EA-B5FB-41EB-895D-E288E83D82D2}" destId="{0804ACF5-3972-40D0-A7B1-8DD94C280C8F}" srcOrd="3" destOrd="0" presId="urn:microsoft.com/office/officeart/2008/layout/AlternatingHexagons"/>
    <dgm:cxn modelId="{CFC0250B-6CA7-42E1-A360-92C11BEBC41C}" type="presParOf" srcId="{601444EA-B5FB-41EB-895D-E288E83D82D2}" destId="{91179A82-F98E-40A3-807C-FE8BD2014B27}" srcOrd="4" destOrd="0" presId="urn:microsoft.com/office/officeart/2008/layout/AlternatingHexagons"/>
    <dgm:cxn modelId="{46E08239-C242-4642-B967-C1884C57A1BA}" type="presParOf" srcId="{7C052BF4-B670-4E77-A1A1-2692FA3DA4F0}" destId="{4BCA03F4-C04E-4E95-9D25-872D0FA4E471}" srcOrd="5" destOrd="0" presId="urn:microsoft.com/office/officeart/2008/layout/AlternatingHexagons"/>
    <dgm:cxn modelId="{8F95A394-2401-47CE-8F7C-ABECC41F2245}" type="presParOf" srcId="{7C052BF4-B670-4E77-A1A1-2692FA3DA4F0}" destId="{7BA6B977-31A2-4E24-9545-ACC8345E05A8}" srcOrd="6" destOrd="0" presId="urn:microsoft.com/office/officeart/2008/layout/AlternatingHexagons"/>
    <dgm:cxn modelId="{444B893E-0D78-42B6-8A1E-4E1380E5120D}" type="presParOf" srcId="{7BA6B977-31A2-4E24-9545-ACC8345E05A8}" destId="{233489C3-B9BE-4F73-ABBF-520B9F6D3F1A}" srcOrd="0" destOrd="0" presId="urn:microsoft.com/office/officeart/2008/layout/AlternatingHexagons"/>
    <dgm:cxn modelId="{F53FF52A-69A1-4843-A1B5-FA61A8BB28CE}" type="presParOf" srcId="{7BA6B977-31A2-4E24-9545-ACC8345E05A8}" destId="{1FD3F9A4-1B9A-4C44-8DA1-6EC3EBCCA371}" srcOrd="1" destOrd="0" presId="urn:microsoft.com/office/officeart/2008/layout/AlternatingHexagons"/>
    <dgm:cxn modelId="{46292825-CCFD-4164-857A-6FB1EAA47A88}" type="presParOf" srcId="{7BA6B977-31A2-4E24-9545-ACC8345E05A8}" destId="{3D188743-F4B9-44D7-9902-6E03BD9575B9}" srcOrd="2" destOrd="0" presId="urn:microsoft.com/office/officeart/2008/layout/AlternatingHexagons"/>
    <dgm:cxn modelId="{4DDDBC6C-B87C-484D-BEB7-188F237129B3}" type="presParOf" srcId="{7BA6B977-31A2-4E24-9545-ACC8345E05A8}" destId="{46B53A45-2178-4181-8855-66C48007AA02}" srcOrd="3" destOrd="0" presId="urn:microsoft.com/office/officeart/2008/layout/AlternatingHexagons"/>
    <dgm:cxn modelId="{5B919C85-B833-4BF4-95B4-F5CC4D52D918}" type="presParOf" srcId="{7BA6B977-31A2-4E24-9545-ACC8345E05A8}" destId="{C8E10B53-967D-4DB7-ABFC-B517A3517024}" srcOrd="4" destOrd="0" presId="urn:microsoft.com/office/officeart/2008/layout/AlternatingHexagons"/>
    <dgm:cxn modelId="{02B50A1A-0A16-4195-993D-AFD911FDBC46}" type="presParOf" srcId="{7C052BF4-B670-4E77-A1A1-2692FA3DA4F0}" destId="{BACB93F5-DCB2-4110-A4A0-2509EE675C42}" srcOrd="7" destOrd="0" presId="urn:microsoft.com/office/officeart/2008/layout/AlternatingHexagons"/>
    <dgm:cxn modelId="{0F27AE10-52DA-4FB4-B5CB-05EA55B78CD0}" type="presParOf" srcId="{7C052BF4-B670-4E77-A1A1-2692FA3DA4F0}" destId="{C117D983-6F3A-4F53-82BF-8F1849D3DE0D}" srcOrd="8" destOrd="0" presId="urn:microsoft.com/office/officeart/2008/layout/AlternatingHexagons"/>
    <dgm:cxn modelId="{7984AE63-D324-42D3-BFDB-37E818ED4828}" type="presParOf" srcId="{C117D983-6F3A-4F53-82BF-8F1849D3DE0D}" destId="{9DE42216-D898-4635-8871-BD0D27418628}" srcOrd="0" destOrd="0" presId="urn:microsoft.com/office/officeart/2008/layout/AlternatingHexagons"/>
    <dgm:cxn modelId="{DAE00BD6-D9F4-4910-AF70-BD3310B2D826}" type="presParOf" srcId="{C117D983-6F3A-4F53-82BF-8F1849D3DE0D}" destId="{B495B5DE-6ABA-4D3E-97D7-5BEB8EBCD9BA}" srcOrd="1" destOrd="0" presId="urn:microsoft.com/office/officeart/2008/layout/AlternatingHexagons"/>
    <dgm:cxn modelId="{7E6ABA09-4959-4DB7-8CD4-98B6266C7F0A}" type="presParOf" srcId="{C117D983-6F3A-4F53-82BF-8F1849D3DE0D}" destId="{ECC42AE6-79F6-411E-A630-12CD03654C55}" srcOrd="2" destOrd="0" presId="urn:microsoft.com/office/officeart/2008/layout/AlternatingHexagons"/>
    <dgm:cxn modelId="{9AD34199-54C3-4D6A-84A7-B27FF1C580ED}" type="presParOf" srcId="{C117D983-6F3A-4F53-82BF-8F1849D3DE0D}" destId="{CC333D29-D448-4FB0-B686-811CB76D5715}" srcOrd="3" destOrd="0" presId="urn:microsoft.com/office/officeart/2008/layout/AlternatingHexagons"/>
    <dgm:cxn modelId="{BDB3858B-97F5-4F71-80C8-3B26487C3827}" type="presParOf" srcId="{C117D983-6F3A-4F53-82BF-8F1849D3DE0D}" destId="{6E0A1FB6-03CD-4DFD-9ECC-B8E634C22892}" srcOrd="4" destOrd="0" presId="urn:microsoft.com/office/officeart/2008/layout/AlternatingHexagons"/>
    <dgm:cxn modelId="{F69DCBA8-0D7E-4170-A5E4-CB55AFCE770C}" type="presParOf" srcId="{7C052BF4-B670-4E77-A1A1-2692FA3DA4F0}" destId="{5E71E52D-7F1A-44B6-829B-ACCC5241AA87}" srcOrd="9" destOrd="0" presId="urn:microsoft.com/office/officeart/2008/layout/AlternatingHexagons"/>
    <dgm:cxn modelId="{C5099C01-6C78-4F28-B02C-FAF8A46948AD}" type="presParOf" srcId="{7C052BF4-B670-4E77-A1A1-2692FA3DA4F0}" destId="{86442AC2-F159-48EC-916B-39ED28391340}" srcOrd="10" destOrd="0" presId="urn:microsoft.com/office/officeart/2008/layout/AlternatingHexagons"/>
    <dgm:cxn modelId="{FCF70637-37D3-4AB3-B38B-442DEDB4A3CD}" type="presParOf" srcId="{86442AC2-F159-48EC-916B-39ED28391340}" destId="{0E972A24-DF68-4CB4-A82E-68E92EF07DCB}" srcOrd="0" destOrd="0" presId="urn:microsoft.com/office/officeart/2008/layout/AlternatingHexagons"/>
    <dgm:cxn modelId="{B4D87950-3CA2-42E3-A01E-C7BECA6C5382}" type="presParOf" srcId="{86442AC2-F159-48EC-916B-39ED28391340}" destId="{709B3E95-C561-4D14-9ED0-BDEBDF9E2409}" srcOrd="1" destOrd="0" presId="urn:microsoft.com/office/officeart/2008/layout/AlternatingHexagons"/>
    <dgm:cxn modelId="{2FB75484-BB3F-4C40-A0B0-C3F756F70964}" type="presParOf" srcId="{86442AC2-F159-48EC-916B-39ED28391340}" destId="{2EE6B3B7-71A1-4A5A-85B8-24CA789815D1}" srcOrd="2" destOrd="0" presId="urn:microsoft.com/office/officeart/2008/layout/AlternatingHexagons"/>
    <dgm:cxn modelId="{9C91FCE5-1C8D-44CA-AFE6-AC30520A1814}" type="presParOf" srcId="{86442AC2-F159-48EC-916B-39ED28391340}" destId="{A6160974-B734-49B8-886A-C07201408C73}" srcOrd="3" destOrd="0" presId="urn:microsoft.com/office/officeart/2008/layout/AlternatingHexagons"/>
    <dgm:cxn modelId="{C1720242-A468-4B78-BD38-BEE49D34E844}" type="presParOf" srcId="{86442AC2-F159-48EC-916B-39ED28391340}" destId="{8A415296-5DD7-482F-991E-9651F2E5151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83C7E-13FC-4999-997C-7B78B2BFCA0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7807C26F-BE24-4890-AACA-560DC68ABC01}">
      <dgm:prSet phldrT="[Text]"/>
      <dgm:spPr/>
      <dgm:t>
        <a:bodyPr/>
        <a:lstStyle/>
        <a:p>
          <a:pPr rtl="0"/>
          <a:r>
            <a:rPr lang="en-US" b="1" dirty="0">
              <a:latin typeface="Calibri"/>
              <a:ea typeface="Calibri"/>
              <a:cs typeface="Calibri"/>
              <a:sym typeface="Calibri"/>
            </a:rPr>
            <a:t>Bone marrow depression by radiation, drugs, and cancer chemotherapy.</a:t>
          </a:r>
          <a:r>
            <a:rPr lang="en-US" b="1" baseline="-25000" dirty="0">
              <a:latin typeface="Calibri"/>
              <a:ea typeface="Calibri"/>
              <a:cs typeface="Calibri"/>
              <a:sym typeface="Calibri"/>
            </a:rPr>
            <a:t> </a:t>
          </a:r>
          <a:endParaRPr lang="en-US" dirty="0"/>
        </a:p>
      </dgm:t>
    </dgm:pt>
    <dgm:pt modelId="{D608C6CE-782D-4CC5-90F3-E645E54B1EAA}" type="parTrans" cxnId="{B2668057-8257-4ED5-882F-45B3E9BDDAC2}">
      <dgm:prSet/>
      <dgm:spPr/>
      <dgm:t>
        <a:bodyPr/>
        <a:lstStyle/>
        <a:p>
          <a:endParaRPr lang="en-US"/>
        </a:p>
      </dgm:t>
    </dgm:pt>
    <dgm:pt modelId="{D062E243-AF8B-427F-8033-C4F5110A9B69}" type="sibTrans" cxnId="{B2668057-8257-4ED5-882F-45B3E9BDDAC2}">
      <dgm:prSet/>
      <dgm:spPr/>
      <dgm:t>
        <a:bodyPr/>
        <a:lstStyle/>
        <a:p>
          <a:endParaRPr lang="en-US"/>
        </a:p>
      </dgm:t>
    </dgm:pt>
    <dgm:pt modelId="{FA113EA2-59BB-4185-B92B-036EE7AF52BF}">
      <dgm:prSet phldrT="[Text]"/>
      <dgm:spPr/>
      <dgm:t>
        <a:bodyPr/>
        <a:lstStyle/>
        <a:p>
          <a:pPr rtl="0"/>
          <a:r>
            <a:rPr lang="en-US" b="1" dirty="0">
              <a:latin typeface="Calibri"/>
              <a:ea typeface="Calibri"/>
              <a:cs typeface="Calibri"/>
              <a:sym typeface="Calibri"/>
            </a:rPr>
            <a:t>Some bacterial infections as </a:t>
          </a:r>
          <a:r>
            <a:rPr lang="en-US" b="1" dirty="0">
              <a:solidFill>
                <a:srgbClr val="FF0000"/>
              </a:solidFill>
              <a:latin typeface="Calibri"/>
              <a:ea typeface="Calibri"/>
              <a:cs typeface="Calibri"/>
              <a:sym typeface="Calibri"/>
            </a:rPr>
            <a:t>typhoid fever</a:t>
          </a:r>
          <a:r>
            <a:rPr lang="en-US" b="1" dirty="0">
              <a:latin typeface="Calibri"/>
              <a:ea typeface="Calibri"/>
              <a:cs typeface="Calibri"/>
              <a:sym typeface="Calibri"/>
            </a:rPr>
            <a:t>, brucellosis.</a:t>
          </a:r>
          <a:endParaRPr lang="en-US" dirty="0"/>
        </a:p>
      </dgm:t>
    </dgm:pt>
    <dgm:pt modelId="{CEEA102C-451F-4B4D-AEC9-2F715AC19DFB}" type="parTrans" cxnId="{721837D7-CF37-483C-A272-9D070DF61107}">
      <dgm:prSet/>
      <dgm:spPr/>
      <dgm:t>
        <a:bodyPr/>
        <a:lstStyle/>
        <a:p>
          <a:endParaRPr lang="en-US"/>
        </a:p>
      </dgm:t>
    </dgm:pt>
    <dgm:pt modelId="{58939B62-D71B-4DDB-9A40-71E1432BE8C3}" type="sibTrans" cxnId="{721837D7-CF37-483C-A272-9D070DF61107}">
      <dgm:prSet/>
      <dgm:spPr/>
      <dgm:t>
        <a:bodyPr/>
        <a:lstStyle/>
        <a:p>
          <a:endParaRPr lang="en-US"/>
        </a:p>
      </dgm:t>
    </dgm:pt>
    <dgm:pt modelId="{1F0EEC2E-E742-43D5-AFE9-2A5E03317E51}">
      <dgm:prSet phldrT="[Text]"/>
      <dgm:spPr/>
      <dgm:t>
        <a:bodyPr/>
        <a:lstStyle/>
        <a:p>
          <a:pPr rtl="0"/>
          <a:r>
            <a:rPr lang="en-US" b="1" dirty="0">
              <a:latin typeface="Calibri"/>
              <a:ea typeface="Calibri"/>
              <a:cs typeface="Calibri"/>
              <a:sym typeface="Calibri"/>
            </a:rPr>
            <a:t>Some viral infections as AIDS, influenza, hepatitis.</a:t>
          </a:r>
          <a:endParaRPr lang="en-US" dirty="0"/>
        </a:p>
      </dgm:t>
    </dgm:pt>
    <dgm:pt modelId="{8943D5EA-23C8-4C35-B588-7EB25569AB4D}" type="parTrans" cxnId="{7B5E8408-BC61-46AF-A306-B6B39E8586CD}">
      <dgm:prSet/>
      <dgm:spPr/>
      <dgm:t>
        <a:bodyPr/>
        <a:lstStyle/>
        <a:p>
          <a:endParaRPr lang="en-US"/>
        </a:p>
      </dgm:t>
    </dgm:pt>
    <dgm:pt modelId="{1CC2AEB9-C4B4-407D-9309-0CEB4F28EB3E}" type="sibTrans" cxnId="{7B5E8408-BC61-46AF-A306-B6B39E8586CD}">
      <dgm:prSet/>
      <dgm:spPr/>
      <dgm:t>
        <a:bodyPr/>
        <a:lstStyle/>
        <a:p>
          <a:endParaRPr lang="en-US"/>
        </a:p>
      </dgm:t>
    </dgm:pt>
    <dgm:pt modelId="{B068A5FC-8A7F-46A5-BF3D-AF1CF240ED81}">
      <dgm:prSet phldrT="[Text]"/>
      <dgm:spPr/>
      <dgm:t>
        <a:bodyPr/>
        <a:lstStyle/>
        <a:p>
          <a:pPr rtl="0"/>
          <a:r>
            <a:rPr lang="en-US" dirty="0"/>
            <a:t>Malnutrition (</a:t>
          </a:r>
          <a:r>
            <a:rPr lang="en-US" b="1" dirty="0">
              <a:latin typeface="Calibri"/>
              <a:ea typeface="Calibri"/>
              <a:cs typeface="Calibri"/>
              <a:sym typeface="Calibri"/>
            </a:rPr>
            <a:t>decrease B12, folic acid)</a:t>
          </a:r>
          <a:endParaRPr lang="en-US" dirty="0"/>
        </a:p>
      </dgm:t>
    </dgm:pt>
    <dgm:pt modelId="{3C20CF95-8A87-4098-9B4F-DEFFA6774E91}" type="parTrans" cxnId="{95FC0E2D-E026-4E8B-9FF2-D2732283D8C5}">
      <dgm:prSet/>
      <dgm:spPr/>
      <dgm:t>
        <a:bodyPr/>
        <a:lstStyle/>
        <a:p>
          <a:endParaRPr lang="en-US"/>
        </a:p>
      </dgm:t>
    </dgm:pt>
    <dgm:pt modelId="{1B37FD0F-1CF7-4A9C-8EDD-EBEC194AD91D}" type="sibTrans" cxnId="{95FC0E2D-E026-4E8B-9FF2-D2732283D8C5}">
      <dgm:prSet/>
      <dgm:spPr/>
      <dgm:t>
        <a:bodyPr/>
        <a:lstStyle/>
        <a:p>
          <a:endParaRPr lang="en-US"/>
        </a:p>
      </dgm:t>
    </dgm:pt>
    <dgm:pt modelId="{49FE47E6-F3FB-4038-95C3-12C730C5ECD9}" type="pres">
      <dgm:prSet presAssocID="{FEE83C7E-13FC-4999-997C-7B78B2BFCA0D}" presName="diagram" presStyleCnt="0">
        <dgm:presLayoutVars>
          <dgm:dir/>
          <dgm:resizeHandles val="exact"/>
        </dgm:presLayoutVars>
      </dgm:prSet>
      <dgm:spPr/>
    </dgm:pt>
    <dgm:pt modelId="{5C867A9C-7654-4BB4-923C-C4EB47798A74}" type="pres">
      <dgm:prSet presAssocID="{7807C26F-BE24-4890-AACA-560DC68ABC01}" presName="node" presStyleLbl="node1" presStyleIdx="0" presStyleCnt="4">
        <dgm:presLayoutVars>
          <dgm:bulletEnabled val="1"/>
        </dgm:presLayoutVars>
      </dgm:prSet>
      <dgm:spPr/>
    </dgm:pt>
    <dgm:pt modelId="{00B23C85-0BAB-4FE5-9BF1-1521BA9F038B}" type="pres">
      <dgm:prSet presAssocID="{D062E243-AF8B-427F-8033-C4F5110A9B69}" presName="sibTrans" presStyleCnt="0"/>
      <dgm:spPr/>
    </dgm:pt>
    <dgm:pt modelId="{EFF5102A-E1F4-4E00-BB70-B5BBDFA8E50F}" type="pres">
      <dgm:prSet presAssocID="{FA113EA2-59BB-4185-B92B-036EE7AF52BF}" presName="node" presStyleLbl="node1" presStyleIdx="1" presStyleCnt="4">
        <dgm:presLayoutVars>
          <dgm:bulletEnabled val="1"/>
        </dgm:presLayoutVars>
      </dgm:prSet>
      <dgm:spPr/>
    </dgm:pt>
    <dgm:pt modelId="{2A90B534-9BA4-4699-BBA6-2043AAFCC907}" type="pres">
      <dgm:prSet presAssocID="{58939B62-D71B-4DDB-9A40-71E1432BE8C3}" presName="sibTrans" presStyleCnt="0"/>
      <dgm:spPr/>
    </dgm:pt>
    <dgm:pt modelId="{E68025BE-0092-4AFE-AE23-9EBA4066EBEC}" type="pres">
      <dgm:prSet presAssocID="{1F0EEC2E-E742-43D5-AFE9-2A5E03317E51}" presName="node" presStyleLbl="node1" presStyleIdx="2" presStyleCnt="4">
        <dgm:presLayoutVars>
          <dgm:bulletEnabled val="1"/>
        </dgm:presLayoutVars>
      </dgm:prSet>
      <dgm:spPr/>
    </dgm:pt>
    <dgm:pt modelId="{AACD044E-E1B5-4860-87FF-FF669B20CAA0}" type="pres">
      <dgm:prSet presAssocID="{1CC2AEB9-C4B4-407D-9309-0CEB4F28EB3E}" presName="sibTrans" presStyleCnt="0"/>
      <dgm:spPr/>
    </dgm:pt>
    <dgm:pt modelId="{466B7BEC-EC3F-481B-B8EE-E3010329B5F5}" type="pres">
      <dgm:prSet presAssocID="{B068A5FC-8A7F-46A5-BF3D-AF1CF240ED81}" presName="node" presStyleLbl="node1" presStyleIdx="3" presStyleCnt="4">
        <dgm:presLayoutVars>
          <dgm:bulletEnabled val="1"/>
        </dgm:presLayoutVars>
      </dgm:prSet>
      <dgm:spPr/>
    </dgm:pt>
  </dgm:ptLst>
  <dgm:cxnLst>
    <dgm:cxn modelId="{7B5E8408-BC61-46AF-A306-B6B39E8586CD}" srcId="{FEE83C7E-13FC-4999-997C-7B78B2BFCA0D}" destId="{1F0EEC2E-E742-43D5-AFE9-2A5E03317E51}" srcOrd="2" destOrd="0" parTransId="{8943D5EA-23C8-4C35-B588-7EB25569AB4D}" sibTransId="{1CC2AEB9-C4B4-407D-9309-0CEB4F28EB3E}"/>
    <dgm:cxn modelId="{95FC0E2D-E026-4E8B-9FF2-D2732283D8C5}" srcId="{FEE83C7E-13FC-4999-997C-7B78B2BFCA0D}" destId="{B068A5FC-8A7F-46A5-BF3D-AF1CF240ED81}" srcOrd="3" destOrd="0" parTransId="{3C20CF95-8A87-4098-9B4F-DEFFA6774E91}" sibTransId="{1B37FD0F-1CF7-4A9C-8EDD-EBEC194AD91D}"/>
    <dgm:cxn modelId="{E4F4A031-E193-45D7-8EA1-8A5335CF464B}" type="presOf" srcId="{7807C26F-BE24-4890-AACA-560DC68ABC01}" destId="{5C867A9C-7654-4BB4-923C-C4EB47798A74}" srcOrd="0" destOrd="0" presId="urn:microsoft.com/office/officeart/2005/8/layout/default"/>
    <dgm:cxn modelId="{B2668057-8257-4ED5-882F-45B3E9BDDAC2}" srcId="{FEE83C7E-13FC-4999-997C-7B78B2BFCA0D}" destId="{7807C26F-BE24-4890-AACA-560DC68ABC01}" srcOrd="0" destOrd="0" parTransId="{D608C6CE-782D-4CC5-90F3-E645E54B1EAA}" sibTransId="{D062E243-AF8B-427F-8033-C4F5110A9B69}"/>
    <dgm:cxn modelId="{0AEB0878-11DD-49C9-957D-13C69A1D6912}" type="presOf" srcId="{B068A5FC-8A7F-46A5-BF3D-AF1CF240ED81}" destId="{466B7BEC-EC3F-481B-B8EE-E3010329B5F5}" srcOrd="0" destOrd="0" presId="urn:microsoft.com/office/officeart/2005/8/layout/default"/>
    <dgm:cxn modelId="{CA067FB9-7A0F-42AE-B3A0-C1E4778E9022}" type="presOf" srcId="{FA113EA2-59BB-4185-B92B-036EE7AF52BF}" destId="{EFF5102A-E1F4-4E00-BB70-B5BBDFA8E50F}" srcOrd="0" destOrd="0" presId="urn:microsoft.com/office/officeart/2005/8/layout/default"/>
    <dgm:cxn modelId="{E81016C5-9BA2-4651-980B-A02288CEAE33}" type="presOf" srcId="{FEE83C7E-13FC-4999-997C-7B78B2BFCA0D}" destId="{49FE47E6-F3FB-4038-95C3-12C730C5ECD9}" srcOrd="0" destOrd="0" presId="urn:microsoft.com/office/officeart/2005/8/layout/default"/>
    <dgm:cxn modelId="{721837D7-CF37-483C-A272-9D070DF61107}" srcId="{FEE83C7E-13FC-4999-997C-7B78B2BFCA0D}" destId="{FA113EA2-59BB-4185-B92B-036EE7AF52BF}" srcOrd="1" destOrd="0" parTransId="{CEEA102C-451F-4B4D-AEC9-2F715AC19DFB}" sibTransId="{58939B62-D71B-4DDB-9A40-71E1432BE8C3}"/>
    <dgm:cxn modelId="{43EC4CFA-636E-4633-BBE5-0CB3847509F6}" type="presOf" srcId="{1F0EEC2E-E742-43D5-AFE9-2A5E03317E51}" destId="{E68025BE-0092-4AFE-AE23-9EBA4066EBEC}" srcOrd="0" destOrd="0" presId="urn:microsoft.com/office/officeart/2005/8/layout/default"/>
    <dgm:cxn modelId="{D8EB6EDE-6803-452C-AF2D-DE3B5286D47E}" type="presParOf" srcId="{49FE47E6-F3FB-4038-95C3-12C730C5ECD9}" destId="{5C867A9C-7654-4BB4-923C-C4EB47798A74}" srcOrd="0" destOrd="0" presId="urn:microsoft.com/office/officeart/2005/8/layout/default"/>
    <dgm:cxn modelId="{90464C64-FEEF-4477-9674-DFF701CCE6C0}" type="presParOf" srcId="{49FE47E6-F3FB-4038-95C3-12C730C5ECD9}" destId="{00B23C85-0BAB-4FE5-9BF1-1521BA9F038B}" srcOrd="1" destOrd="0" presId="urn:microsoft.com/office/officeart/2005/8/layout/default"/>
    <dgm:cxn modelId="{35362D79-EB35-4F49-9C8D-614930F6065E}" type="presParOf" srcId="{49FE47E6-F3FB-4038-95C3-12C730C5ECD9}" destId="{EFF5102A-E1F4-4E00-BB70-B5BBDFA8E50F}" srcOrd="2" destOrd="0" presId="urn:microsoft.com/office/officeart/2005/8/layout/default"/>
    <dgm:cxn modelId="{7192679E-9A66-4343-A1FC-C3ED70A75639}" type="presParOf" srcId="{49FE47E6-F3FB-4038-95C3-12C730C5ECD9}" destId="{2A90B534-9BA4-4699-BBA6-2043AAFCC907}" srcOrd="3" destOrd="0" presId="urn:microsoft.com/office/officeart/2005/8/layout/default"/>
    <dgm:cxn modelId="{70218977-6F20-42F2-A62C-0DCDEF41DC17}" type="presParOf" srcId="{49FE47E6-F3FB-4038-95C3-12C730C5ECD9}" destId="{E68025BE-0092-4AFE-AE23-9EBA4066EBEC}" srcOrd="4" destOrd="0" presId="urn:microsoft.com/office/officeart/2005/8/layout/default"/>
    <dgm:cxn modelId="{557BBF70-02B1-455D-9599-CF4E2212FFEF}" type="presParOf" srcId="{49FE47E6-F3FB-4038-95C3-12C730C5ECD9}" destId="{AACD044E-E1B5-4860-87FF-FF669B20CAA0}" srcOrd="5" destOrd="0" presId="urn:microsoft.com/office/officeart/2005/8/layout/default"/>
    <dgm:cxn modelId="{8F419F37-5301-48C6-8E1F-68411F78627E}" type="presParOf" srcId="{49FE47E6-F3FB-4038-95C3-12C730C5ECD9}" destId="{466B7BEC-EC3F-481B-B8EE-E3010329B5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80AD5-C354-4E72-9C39-55E16AF2D22E}">
      <dsp:nvSpPr>
        <dsp:cNvPr id="0" name=""/>
        <dsp:cNvSpPr/>
      </dsp:nvSpPr>
      <dsp:spPr>
        <a:xfrm>
          <a:off x="2585" y="2065813"/>
          <a:ext cx="2520656" cy="8280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spc="-10" dirty="0">
              <a:latin typeface="Tahoma"/>
              <a:cs typeface="Tahoma"/>
            </a:rPr>
            <a:t>Granu</a:t>
          </a:r>
          <a:r>
            <a:rPr lang="en-US" sz="1800" b="1" kern="1200" spc="-15" dirty="0">
              <a:latin typeface="Tahoma"/>
              <a:cs typeface="Tahoma"/>
            </a:rPr>
            <a:t>l</a:t>
          </a:r>
          <a:r>
            <a:rPr lang="en-US" sz="1800" b="1" kern="1200" spc="-10" dirty="0">
              <a:latin typeface="Tahoma"/>
              <a:cs typeface="Tahoma"/>
            </a:rPr>
            <a:t>ocytes</a:t>
          </a:r>
        </a:p>
        <a:p>
          <a:pPr marL="0" lvl="0" indent="0" algn="ctr" defTabSz="800100">
            <a:lnSpc>
              <a:spcPct val="90000"/>
            </a:lnSpc>
            <a:spcBef>
              <a:spcPct val="0"/>
            </a:spcBef>
            <a:spcAft>
              <a:spcPct val="35000"/>
            </a:spcAft>
            <a:buNone/>
          </a:pPr>
          <a:r>
            <a:rPr lang="en-US" sz="1200" b="1" u="sng" kern="1200" spc="-5" dirty="0">
              <a:solidFill>
                <a:srgbClr val="7030A0"/>
              </a:solidFill>
              <a:latin typeface="Tahoma"/>
              <a:cs typeface="Tahoma"/>
            </a:rPr>
            <a:t>Ne</a:t>
          </a:r>
          <a:r>
            <a:rPr lang="en-US" sz="1200" b="1" u="sng" kern="1200" spc="-10" dirty="0">
              <a:solidFill>
                <a:srgbClr val="7030A0"/>
              </a:solidFill>
              <a:latin typeface="Tahoma"/>
              <a:cs typeface="Tahoma"/>
            </a:rPr>
            <a:t>ut</a:t>
          </a:r>
          <a:r>
            <a:rPr lang="en-US" sz="1200" b="1" u="sng" kern="1200" dirty="0">
              <a:solidFill>
                <a:srgbClr val="7030A0"/>
              </a:solidFill>
              <a:latin typeface="Tahoma"/>
              <a:cs typeface="Tahoma"/>
            </a:rPr>
            <a:t>rop</a:t>
          </a:r>
          <a:r>
            <a:rPr lang="en-US" sz="1200" b="1" u="sng" kern="1200" spc="-5" dirty="0">
              <a:solidFill>
                <a:srgbClr val="7030A0"/>
              </a:solidFill>
              <a:latin typeface="Tahoma"/>
              <a:cs typeface="Tahoma"/>
            </a:rPr>
            <a:t>h</a:t>
          </a:r>
          <a:r>
            <a:rPr lang="en-US" sz="1200" b="1" u="sng" kern="1200" spc="-20" dirty="0">
              <a:solidFill>
                <a:srgbClr val="7030A0"/>
              </a:solidFill>
              <a:latin typeface="Tahoma"/>
              <a:cs typeface="Tahoma"/>
            </a:rPr>
            <a:t>i</a:t>
          </a:r>
          <a:r>
            <a:rPr lang="en-US" sz="1200" b="1" u="sng" kern="1200" spc="-5" dirty="0">
              <a:solidFill>
                <a:srgbClr val="7030A0"/>
              </a:solidFill>
              <a:latin typeface="Tahoma"/>
              <a:cs typeface="Tahoma"/>
            </a:rPr>
            <a:t>l, </a:t>
          </a:r>
          <a:r>
            <a:rPr lang="en-US" sz="1200" b="1" u="sng" kern="1200" spc="-5" dirty="0">
              <a:solidFill>
                <a:srgbClr val="FF0000"/>
              </a:solidFill>
              <a:latin typeface="Tahoma"/>
              <a:cs typeface="Tahoma"/>
            </a:rPr>
            <a:t>E</a:t>
          </a:r>
          <a:r>
            <a:rPr lang="en-US" sz="1200" b="1" u="sng" kern="1200" spc="-10" dirty="0">
              <a:solidFill>
                <a:srgbClr val="FF0000"/>
              </a:solidFill>
              <a:latin typeface="Tahoma"/>
              <a:cs typeface="Tahoma"/>
            </a:rPr>
            <a:t>o</a:t>
          </a:r>
          <a:r>
            <a:rPr lang="en-US" sz="1200" b="1" u="sng" kern="1200" spc="-5" dirty="0">
              <a:solidFill>
                <a:srgbClr val="FF0000"/>
              </a:solidFill>
              <a:latin typeface="Tahoma"/>
              <a:cs typeface="Tahoma"/>
            </a:rPr>
            <a:t>s</a:t>
          </a:r>
          <a:r>
            <a:rPr lang="en-US" sz="1200" b="1" u="sng" kern="1200" spc="-20" dirty="0">
              <a:solidFill>
                <a:srgbClr val="FF0000"/>
              </a:solidFill>
              <a:latin typeface="Tahoma"/>
              <a:cs typeface="Tahoma"/>
            </a:rPr>
            <a:t>i</a:t>
          </a:r>
          <a:r>
            <a:rPr lang="en-US" sz="1200" b="1" u="sng" kern="1200" spc="-5" dirty="0">
              <a:solidFill>
                <a:srgbClr val="FF0000"/>
              </a:solidFill>
              <a:latin typeface="Tahoma"/>
              <a:cs typeface="Tahoma"/>
            </a:rPr>
            <a:t>n</a:t>
          </a:r>
          <a:r>
            <a:rPr lang="en-US" sz="1200" b="1" u="sng" kern="1200" spc="-10" dirty="0">
              <a:solidFill>
                <a:srgbClr val="FF0000"/>
              </a:solidFill>
              <a:latin typeface="Tahoma"/>
              <a:cs typeface="Tahoma"/>
            </a:rPr>
            <a:t>o</a:t>
          </a:r>
          <a:r>
            <a:rPr lang="en-US" sz="1200" b="1" u="sng" kern="1200" spc="-5" dirty="0">
              <a:solidFill>
                <a:srgbClr val="FF0000"/>
              </a:solidFill>
              <a:latin typeface="Tahoma"/>
              <a:cs typeface="Tahoma"/>
            </a:rPr>
            <a:t>ph</a:t>
          </a:r>
          <a:r>
            <a:rPr lang="en-US" sz="1200" b="1" u="sng" kern="1200" spc="-20" dirty="0">
              <a:solidFill>
                <a:srgbClr val="FF0000"/>
              </a:solidFill>
              <a:latin typeface="Tahoma"/>
              <a:cs typeface="Tahoma"/>
            </a:rPr>
            <a:t>i</a:t>
          </a:r>
          <a:r>
            <a:rPr lang="en-US" sz="1200" b="1" u="sng" kern="1200" dirty="0">
              <a:solidFill>
                <a:srgbClr val="FF0000"/>
              </a:solidFill>
              <a:latin typeface="Tahoma"/>
              <a:cs typeface="Tahoma"/>
            </a:rPr>
            <a:t>l, </a:t>
          </a:r>
          <a:r>
            <a:rPr lang="en-US" sz="1200" b="1" u="sng" kern="1200" dirty="0">
              <a:solidFill>
                <a:srgbClr val="0070C0"/>
              </a:solidFill>
              <a:latin typeface="Tahoma"/>
              <a:cs typeface="Tahoma"/>
            </a:rPr>
            <a:t>Bas</a:t>
          </a:r>
          <a:r>
            <a:rPr lang="en-US" sz="1200" b="1" u="sng" kern="1200" spc="-10" dirty="0">
              <a:solidFill>
                <a:srgbClr val="0070C0"/>
              </a:solidFill>
              <a:latin typeface="Tahoma"/>
              <a:cs typeface="Tahoma"/>
            </a:rPr>
            <a:t>o</a:t>
          </a:r>
          <a:r>
            <a:rPr lang="en-US" sz="1200" b="1" u="sng" kern="1200" spc="-5" dirty="0">
              <a:solidFill>
                <a:srgbClr val="0070C0"/>
              </a:solidFill>
              <a:latin typeface="Tahoma"/>
              <a:cs typeface="Tahoma"/>
            </a:rPr>
            <a:t>phi</a:t>
          </a:r>
          <a:r>
            <a:rPr lang="en-US" sz="1200" b="1" u="sng" kern="1200" dirty="0">
              <a:solidFill>
                <a:srgbClr val="0070C0"/>
              </a:solidFill>
              <a:latin typeface="Tahoma"/>
              <a:cs typeface="Tahoma"/>
            </a:rPr>
            <a:t>l</a:t>
          </a:r>
          <a:endParaRPr lang="en-US" sz="1200" kern="1200" dirty="0"/>
        </a:p>
      </dsp:txBody>
      <dsp:txXfrm>
        <a:off x="2585" y="2065813"/>
        <a:ext cx="2520656" cy="828098"/>
      </dsp:txXfrm>
    </dsp:sp>
    <dsp:sp modelId="{16A265CE-286E-4A2E-A1B4-50DF52448ADE}">
      <dsp:nvSpPr>
        <dsp:cNvPr id="0" name=""/>
        <dsp:cNvSpPr/>
      </dsp:nvSpPr>
      <dsp:spPr>
        <a:xfrm>
          <a:off x="2585" y="2893911"/>
          <a:ext cx="2520656" cy="159231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600" b="0" kern="1200" spc="-5" dirty="0">
              <a:latin typeface="Tahoma"/>
              <a:cs typeface="Tahoma"/>
            </a:rPr>
            <a:t>in</a:t>
          </a:r>
          <a:r>
            <a:rPr lang="en-US" sz="1600" b="0" kern="1200" spc="10" dirty="0">
              <a:latin typeface="Tahoma"/>
              <a:cs typeface="Tahoma"/>
            </a:rPr>
            <a:t> </a:t>
          </a:r>
          <a:r>
            <a:rPr lang="en-US" sz="1600" b="0" u="sng" kern="1200" spc="-5" dirty="0">
              <a:latin typeface="Tahoma"/>
              <a:cs typeface="Tahoma"/>
            </a:rPr>
            <a:t>tissu</a:t>
          </a:r>
          <a:r>
            <a:rPr lang="en-US" sz="1600" b="0" u="sng" kern="1200" spc="-20" dirty="0">
              <a:latin typeface="Tahoma"/>
              <a:cs typeface="Tahoma"/>
            </a:rPr>
            <a:t>e</a:t>
          </a:r>
          <a:r>
            <a:rPr lang="en-US" sz="1600" b="0" u="sng" kern="1200" spc="-5" dirty="0">
              <a:latin typeface="Tahoma"/>
              <a:cs typeface="Tahoma"/>
            </a:rPr>
            <a:t>s</a:t>
          </a:r>
          <a:endParaRPr lang="en-US" sz="1600" b="0" u="sng" kern="1200" dirty="0"/>
        </a:p>
        <a:p>
          <a:pPr marL="171450" lvl="1" indent="0" algn="l" defTabSz="711200">
            <a:lnSpc>
              <a:spcPct val="90000"/>
            </a:lnSpc>
            <a:spcBef>
              <a:spcPct val="0"/>
            </a:spcBef>
            <a:spcAft>
              <a:spcPct val="15000"/>
            </a:spcAft>
            <a:buNone/>
          </a:pPr>
          <a:r>
            <a:rPr lang="en-US" sz="1600" b="1" kern="1200" spc="-5" dirty="0">
              <a:latin typeface="Tahoma"/>
              <a:cs typeface="Tahoma"/>
            </a:rPr>
            <a:t>4</a:t>
          </a:r>
          <a:r>
            <a:rPr lang="en-US" sz="1600" b="1" kern="1200" spc="-15" dirty="0">
              <a:latin typeface="Tahoma"/>
              <a:cs typeface="Tahoma"/>
            </a:rPr>
            <a:t>-</a:t>
          </a:r>
          <a:r>
            <a:rPr lang="en-US" sz="1600" b="1" kern="1200" spc="-5" dirty="0">
              <a:latin typeface="Tahoma"/>
              <a:cs typeface="Tahoma"/>
            </a:rPr>
            <a:t>5</a:t>
          </a:r>
          <a:r>
            <a:rPr lang="en-US" sz="1600" b="0" kern="1200" spc="35" dirty="0">
              <a:latin typeface="Tahoma"/>
              <a:cs typeface="Tahoma"/>
            </a:rPr>
            <a:t> </a:t>
          </a:r>
          <a:r>
            <a:rPr lang="en-US" sz="1600" b="1" kern="1200" spc="-10" dirty="0">
              <a:latin typeface="Tahoma"/>
              <a:cs typeface="Tahoma"/>
            </a:rPr>
            <a:t>day</a:t>
          </a:r>
          <a:r>
            <a:rPr lang="en-US" sz="1600" b="1" kern="1200" spc="-5" dirty="0">
              <a:latin typeface="Tahoma"/>
              <a:cs typeface="Tahoma"/>
            </a:rPr>
            <a:t>s</a:t>
          </a:r>
          <a:endParaRPr lang="en-US" sz="1600" b="0" u="sng" kern="1200" dirty="0"/>
        </a:p>
        <a:p>
          <a:pPr marL="171450" lvl="1" indent="0" algn="l" defTabSz="711200">
            <a:lnSpc>
              <a:spcPct val="90000"/>
            </a:lnSpc>
            <a:spcBef>
              <a:spcPct val="0"/>
            </a:spcBef>
            <a:spcAft>
              <a:spcPct val="15000"/>
            </a:spcAft>
            <a:buNone/>
          </a:pPr>
          <a:r>
            <a:rPr lang="en-US" sz="1600" b="0" kern="1200" dirty="0"/>
            <a:t>During </a:t>
          </a:r>
          <a:r>
            <a:rPr lang="en-US" sz="1600" b="0" u="sng" kern="1200" dirty="0"/>
            <a:t>Infection</a:t>
          </a:r>
          <a:r>
            <a:rPr lang="en-US" sz="1600" b="0" u="none" kern="1200" dirty="0"/>
            <a:t>:          </a:t>
          </a:r>
          <a:r>
            <a:rPr lang="en-US" sz="1600" b="0" kern="1200" dirty="0">
              <a:latin typeface="Tahoma"/>
              <a:cs typeface="Tahoma"/>
            </a:rPr>
            <a:t>o</a:t>
          </a:r>
          <a:r>
            <a:rPr lang="en-US" sz="1600" b="0" kern="1200" spc="-10" dirty="0">
              <a:latin typeface="Tahoma"/>
              <a:cs typeface="Tahoma"/>
            </a:rPr>
            <a:t>nl</a:t>
          </a:r>
          <a:r>
            <a:rPr lang="en-US" sz="1600" b="0" kern="1200" spc="-5" dirty="0">
              <a:latin typeface="Tahoma"/>
              <a:cs typeface="Tahoma"/>
            </a:rPr>
            <a:t>y</a:t>
          </a:r>
          <a:r>
            <a:rPr lang="en-US" sz="1600" b="0" kern="1200" dirty="0">
              <a:latin typeface="Tahoma"/>
              <a:cs typeface="Tahoma"/>
            </a:rPr>
            <a:t> </a:t>
          </a:r>
          <a:r>
            <a:rPr lang="en-US" sz="1600" b="0" kern="1200" spc="-10" dirty="0">
              <a:latin typeface="Tahoma"/>
              <a:cs typeface="Tahoma"/>
            </a:rPr>
            <a:t>fe</a:t>
          </a:r>
          <a:r>
            <a:rPr lang="en-US" sz="1600" b="0" kern="1200" spc="-5" dirty="0">
              <a:latin typeface="Tahoma"/>
              <a:cs typeface="Tahoma"/>
            </a:rPr>
            <a:t>w</a:t>
          </a:r>
          <a:r>
            <a:rPr lang="en-US" sz="1600" b="0" kern="1200" spc="5" dirty="0">
              <a:latin typeface="Tahoma"/>
              <a:cs typeface="Tahoma"/>
            </a:rPr>
            <a:t> </a:t>
          </a:r>
          <a:r>
            <a:rPr lang="en-US" sz="1600" b="0" kern="1200" spc="-10" dirty="0">
              <a:latin typeface="Tahoma"/>
              <a:cs typeface="Tahoma"/>
            </a:rPr>
            <a:t>hour</a:t>
          </a:r>
          <a:r>
            <a:rPr lang="en-US" sz="1600" b="0" kern="1200" spc="-5" dirty="0">
              <a:latin typeface="Tahoma"/>
              <a:cs typeface="Tahoma"/>
            </a:rPr>
            <a:t>s            </a:t>
          </a:r>
          <a:r>
            <a:rPr lang="en-US" sz="1400" b="0" kern="1200" dirty="0">
              <a:latin typeface="Tahoma"/>
              <a:cs typeface="Tahoma"/>
            </a:rPr>
            <a:t>(</a:t>
          </a:r>
          <a:r>
            <a:rPr lang="en-US" sz="1400" b="0" kern="1200" spc="-5" dirty="0">
              <a:latin typeface="Tahoma"/>
              <a:cs typeface="Tahoma"/>
            </a:rPr>
            <a:t>th</a:t>
          </a:r>
          <a:r>
            <a:rPr lang="en-US" sz="1400" b="0" kern="1200" spc="-15" dirty="0">
              <a:latin typeface="Tahoma"/>
              <a:cs typeface="Tahoma"/>
            </a:rPr>
            <a:t>e</a:t>
          </a:r>
          <a:r>
            <a:rPr lang="en-US" sz="1400" b="0" kern="1200" spc="-5" dirty="0">
              <a:latin typeface="Tahoma"/>
              <a:cs typeface="Tahoma"/>
            </a:rPr>
            <a:t>y</a:t>
          </a:r>
          <a:r>
            <a:rPr lang="en-US" sz="1400" b="0" kern="1200" dirty="0">
              <a:latin typeface="Tahoma"/>
              <a:cs typeface="Tahoma"/>
            </a:rPr>
            <a:t> </a:t>
          </a:r>
          <a:r>
            <a:rPr lang="en-US" sz="1400" b="0" kern="1200" spc="-10" dirty="0">
              <a:latin typeface="Tahoma"/>
              <a:cs typeface="Tahoma"/>
            </a:rPr>
            <a:t>d</a:t>
          </a:r>
          <a:r>
            <a:rPr lang="en-US" sz="1400" b="0" kern="1200" spc="-15" dirty="0">
              <a:latin typeface="Tahoma"/>
              <a:cs typeface="Tahoma"/>
            </a:rPr>
            <a:t>i</a:t>
          </a:r>
          <a:r>
            <a:rPr lang="en-US" sz="1400" b="0" kern="1200" spc="-5" dirty="0">
              <a:latin typeface="Tahoma"/>
              <a:cs typeface="Tahoma"/>
            </a:rPr>
            <a:t>e</a:t>
          </a:r>
          <a:r>
            <a:rPr lang="en-US" sz="1400" b="0" kern="1200" spc="10" dirty="0">
              <a:latin typeface="Tahoma"/>
              <a:cs typeface="Tahoma"/>
            </a:rPr>
            <a:t> </a:t>
          </a:r>
          <a:r>
            <a:rPr lang="en-US" sz="1400" b="0" kern="1200" spc="-5" dirty="0">
              <a:latin typeface="Tahoma"/>
              <a:cs typeface="Tahoma"/>
            </a:rPr>
            <a:t>a</a:t>
          </a:r>
          <a:r>
            <a:rPr lang="en-US" sz="1400" b="0" kern="1200" spc="-15" dirty="0">
              <a:latin typeface="Tahoma"/>
              <a:cs typeface="Tahoma"/>
            </a:rPr>
            <a:t>f</a:t>
          </a:r>
          <a:r>
            <a:rPr lang="en-US" sz="1400" b="0" kern="1200" spc="-5" dirty="0">
              <a:latin typeface="Tahoma"/>
              <a:cs typeface="Tahoma"/>
            </a:rPr>
            <a:t>ter</a:t>
          </a:r>
          <a:r>
            <a:rPr lang="en-US" sz="1400" b="0" kern="1200" spc="15" dirty="0">
              <a:latin typeface="Tahoma"/>
              <a:cs typeface="Tahoma"/>
            </a:rPr>
            <a:t> </a:t>
          </a:r>
          <a:r>
            <a:rPr lang="en-US" sz="1400" b="0" kern="1200" spc="-5" dirty="0">
              <a:latin typeface="Tahoma"/>
              <a:cs typeface="Tahoma"/>
            </a:rPr>
            <a:t>ing</a:t>
          </a:r>
          <a:r>
            <a:rPr lang="en-US" sz="1400" b="0" kern="1200" spc="-20" dirty="0">
              <a:latin typeface="Tahoma"/>
              <a:cs typeface="Tahoma"/>
            </a:rPr>
            <a:t>e</a:t>
          </a:r>
          <a:r>
            <a:rPr lang="en-US" sz="1400" b="0" kern="1200" spc="-5" dirty="0">
              <a:latin typeface="Tahoma"/>
              <a:cs typeface="Tahoma"/>
            </a:rPr>
            <a:t>sti</a:t>
          </a:r>
          <a:r>
            <a:rPr lang="en-US" sz="1400" b="0" kern="1200" spc="-15" dirty="0">
              <a:latin typeface="Tahoma"/>
              <a:cs typeface="Tahoma"/>
            </a:rPr>
            <a:t>n</a:t>
          </a:r>
          <a:r>
            <a:rPr lang="en-US" sz="1400" b="0" kern="1200" dirty="0">
              <a:latin typeface="Tahoma"/>
              <a:cs typeface="Tahoma"/>
            </a:rPr>
            <a:t>g </a:t>
          </a:r>
          <a:r>
            <a:rPr lang="en-US" sz="1400" b="0" kern="1200" spc="-5" dirty="0">
              <a:latin typeface="Tahoma"/>
              <a:cs typeface="Tahoma"/>
            </a:rPr>
            <a:t>b</a:t>
          </a:r>
          <a:r>
            <a:rPr lang="en-US" sz="1400" b="0" kern="1200" spc="-20" dirty="0">
              <a:latin typeface="Tahoma"/>
              <a:cs typeface="Tahoma"/>
            </a:rPr>
            <a:t>a</a:t>
          </a:r>
          <a:r>
            <a:rPr lang="en-US" sz="1400" b="0" kern="1200" spc="-10" dirty="0">
              <a:latin typeface="Tahoma"/>
              <a:cs typeface="Tahoma"/>
            </a:rPr>
            <a:t>cter</a:t>
          </a:r>
          <a:r>
            <a:rPr lang="en-US" sz="1400" b="0" kern="1200" spc="-15" dirty="0">
              <a:latin typeface="Tahoma"/>
              <a:cs typeface="Tahoma"/>
            </a:rPr>
            <a:t>i</a:t>
          </a:r>
          <a:r>
            <a:rPr lang="en-US" sz="1400" b="0" kern="1200" spc="-5" dirty="0">
              <a:latin typeface="Tahoma"/>
              <a:cs typeface="Tahoma"/>
            </a:rPr>
            <a:t>a)</a:t>
          </a:r>
          <a:endParaRPr lang="en-US" sz="1400" b="0" kern="1200" dirty="0"/>
        </a:p>
      </dsp:txBody>
      <dsp:txXfrm>
        <a:off x="2585" y="2893911"/>
        <a:ext cx="2520656" cy="1592314"/>
      </dsp:txXfrm>
    </dsp:sp>
    <dsp:sp modelId="{42291DE0-1582-4A5E-A4DF-AC2DD56A2787}">
      <dsp:nvSpPr>
        <dsp:cNvPr id="0" name=""/>
        <dsp:cNvSpPr/>
      </dsp:nvSpPr>
      <dsp:spPr>
        <a:xfrm>
          <a:off x="2876134" y="2065813"/>
          <a:ext cx="2520656" cy="8280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spc="-10" dirty="0">
              <a:latin typeface="Tahoma"/>
              <a:cs typeface="Tahoma"/>
            </a:rPr>
            <a:t>Monocyte</a:t>
          </a:r>
          <a:r>
            <a:rPr lang="en-US" sz="2500" b="1" kern="1200" spc="-5" dirty="0">
              <a:latin typeface="Tahoma"/>
              <a:cs typeface="Tahoma"/>
            </a:rPr>
            <a:t>s</a:t>
          </a:r>
          <a:r>
            <a:rPr lang="en-US" sz="2500" b="1" kern="1200" dirty="0">
              <a:latin typeface="Tahoma"/>
              <a:cs typeface="Tahoma"/>
            </a:rPr>
            <a:t> </a:t>
          </a:r>
          <a:endParaRPr lang="en-US" sz="2500" kern="1200" dirty="0"/>
        </a:p>
      </dsp:txBody>
      <dsp:txXfrm>
        <a:off x="2876134" y="2065813"/>
        <a:ext cx="2520656" cy="828098"/>
      </dsp:txXfrm>
    </dsp:sp>
    <dsp:sp modelId="{2ECD8803-9D4D-4025-935D-310BF89D106C}">
      <dsp:nvSpPr>
        <dsp:cNvPr id="0" name=""/>
        <dsp:cNvSpPr/>
      </dsp:nvSpPr>
      <dsp:spPr>
        <a:xfrm>
          <a:off x="2876134" y="2893911"/>
          <a:ext cx="2520656" cy="159231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spc="-5">
              <a:latin typeface="Tahoma"/>
              <a:cs typeface="Tahoma"/>
            </a:rPr>
            <a:t>In </a:t>
          </a:r>
          <a:r>
            <a:rPr lang="en-US" sz="1600" b="0" u="sng" kern="1200" spc="-5">
              <a:latin typeface="Tahoma"/>
              <a:cs typeface="Tahoma"/>
            </a:rPr>
            <a:t>blood</a:t>
          </a:r>
          <a:r>
            <a:rPr lang="en-US" sz="1600" b="0" kern="1200" spc="-5">
              <a:latin typeface="Tahoma"/>
              <a:cs typeface="Tahoma"/>
            </a:rPr>
            <a:t>:                    </a:t>
          </a:r>
          <a:r>
            <a:rPr lang="en-US" sz="1600" b="1" kern="1200" spc="-5">
              <a:latin typeface="Tahoma"/>
              <a:cs typeface="Tahoma"/>
            </a:rPr>
            <a:t>1</a:t>
          </a:r>
          <a:r>
            <a:rPr lang="en-US" sz="1600" b="1" kern="1200" spc="-15">
              <a:latin typeface="Tahoma"/>
              <a:cs typeface="Tahoma"/>
            </a:rPr>
            <a:t>0-</a:t>
          </a:r>
          <a:r>
            <a:rPr lang="en-US" sz="1600" b="1" kern="1200">
              <a:latin typeface="Tahoma"/>
              <a:cs typeface="Tahoma"/>
            </a:rPr>
            <a:t>20</a:t>
          </a:r>
          <a:r>
            <a:rPr lang="en-US" sz="1600" b="0" kern="1200" spc="50">
              <a:latin typeface="Tahoma"/>
              <a:cs typeface="Tahoma"/>
            </a:rPr>
            <a:t> </a:t>
          </a:r>
          <a:r>
            <a:rPr lang="en-US" sz="1600" b="0" kern="1200" spc="-10">
              <a:latin typeface="Tahoma"/>
              <a:cs typeface="Tahoma"/>
            </a:rPr>
            <a:t>hour</a:t>
          </a:r>
          <a:r>
            <a:rPr lang="en-US" sz="1600" b="0" kern="1200" spc="-5">
              <a:latin typeface="Tahoma"/>
              <a:cs typeface="Tahoma"/>
            </a:rPr>
            <a:t>s</a:t>
          </a:r>
          <a:r>
            <a:rPr lang="en-US" sz="1600" b="0" kern="1200">
              <a:latin typeface="Tahoma"/>
              <a:cs typeface="Tahoma"/>
            </a:rPr>
            <a:t> </a:t>
          </a:r>
          <a:endParaRPr lang="en-US" sz="1600" b="0" kern="1200" dirty="0"/>
        </a:p>
        <a:p>
          <a:pPr marL="171450" lvl="1" indent="-171450" algn="l" defTabSz="711200">
            <a:lnSpc>
              <a:spcPct val="90000"/>
            </a:lnSpc>
            <a:spcBef>
              <a:spcPct val="0"/>
            </a:spcBef>
            <a:spcAft>
              <a:spcPct val="15000"/>
            </a:spcAft>
            <a:buChar char="•"/>
          </a:pPr>
          <a:r>
            <a:rPr lang="en-US" sz="1600" b="0" kern="1200"/>
            <a:t>Leave to the </a:t>
          </a:r>
          <a:r>
            <a:rPr lang="en-US" sz="1600" b="0" u="sng" kern="1200"/>
            <a:t>tissue</a:t>
          </a:r>
          <a:r>
            <a:rPr lang="en-US" sz="1600" b="0" kern="1200"/>
            <a:t>:            </a:t>
          </a:r>
          <a:r>
            <a:rPr lang="en-US" sz="1800" b="0" kern="1200"/>
            <a:t>- </a:t>
          </a:r>
          <a:r>
            <a:rPr lang="en-US" sz="1600" b="0" kern="1200" spc="-5">
              <a:latin typeface="Tahoma"/>
              <a:cs typeface="Tahoma"/>
            </a:rPr>
            <a:t>tra</a:t>
          </a:r>
          <a:r>
            <a:rPr lang="en-US" sz="1600" b="0" kern="1200" spc="-15">
              <a:latin typeface="Tahoma"/>
              <a:cs typeface="Tahoma"/>
            </a:rPr>
            <a:t>n</a:t>
          </a:r>
          <a:r>
            <a:rPr lang="en-US" sz="1600" b="0" kern="1200" spc="-5">
              <a:latin typeface="Tahoma"/>
              <a:cs typeface="Tahoma"/>
            </a:rPr>
            <a:t>sform</a:t>
          </a:r>
          <a:r>
            <a:rPr lang="en-US" sz="1600" b="0" kern="1200" spc="5">
              <a:latin typeface="Tahoma"/>
              <a:cs typeface="Tahoma"/>
            </a:rPr>
            <a:t> </a:t>
          </a:r>
          <a:r>
            <a:rPr lang="en-US" sz="1600" b="0" kern="1200" spc="-5">
              <a:latin typeface="Tahoma"/>
              <a:cs typeface="Tahoma"/>
            </a:rPr>
            <a:t>into </a:t>
          </a:r>
          <a:r>
            <a:rPr lang="en-US" sz="1600" b="0" kern="1200" spc="-10">
              <a:latin typeface="Tahoma"/>
              <a:cs typeface="Tahoma"/>
            </a:rPr>
            <a:t>m</a:t>
          </a:r>
          <a:r>
            <a:rPr lang="en-US" sz="1600" b="0" kern="1200" spc="-20">
              <a:latin typeface="Tahoma"/>
              <a:cs typeface="Tahoma"/>
            </a:rPr>
            <a:t>a</a:t>
          </a:r>
          <a:r>
            <a:rPr lang="en-US" sz="1600" b="0" kern="1200" spc="-10">
              <a:latin typeface="Tahoma"/>
              <a:cs typeface="Tahoma"/>
            </a:rPr>
            <a:t>cro</a:t>
          </a:r>
          <a:r>
            <a:rPr lang="en-US" sz="1600" b="0" kern="1200">
              <a:latin typeface="Tahoma"/>
              <a:cs typeface="Tahoma"/>
            </a:rPr>
            <a:t>p</a:t>
          </a:r>
          <a:r>
            <a:rPr lang="en-US" sz="1600" b="0" kern="1200" spc="-10">
              <a:latin typeface="Tahoma"/>
              <a:cs typeface="Tahoma"/>
            </a:rPr>
            <a:t>hage                    – stay up to </a:t>
          </a:r>
          <a:r>
            <a:rPr lang="en-US" sz="1600" b="1" kern="1200" spc="-10">
              <a:latin typeface="Tahoma"/>
              <a:cs typeface="Tahoma"/>
            </a:rPr>
            <a:t>months</a:t>
          </a:r>
          <a:endParaRPr lang="en-US" sz="1600" b="1" kern="1200" dirty="0"/>
        </a:p>
      </dsp:txBody>
      <dsp:txXfrm>
        <a:off x="2876134" y="2893911"/>
        <a:ext cx="2520656" cy="1592314"/>
      </dsp:txXfrm>
    </dsp:sp>
    <dsp:sp modelId="{3AFDD8DE-62D8-427D-ADEE-C9D8195A1155}">
      <dsp:nvSpPr>
        <dsp:cNvPr id="0" name=""/>
        <dsp:cNvSpPr/>
      </dsp:nvSpPr>
      <dsp:spPr>
        <a:xfrm>
          <a:off x="5749682" y="2065813"/>
          <a:ext cx="2520656" cy="8280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spc="-15" dirty="0">
              <a:latin typeface="Tahoma"/>
              <a:cs typeface="Tahoma"/>
            </a:rPr>
            <a:t>L</a:t>
          </a:r>
          <a:r>
            <a:rPr lang="en-US" sz="2500" b="1" kern="1200" spc="-25" dirty="0">
              <a:latin typeface="Tahoma"/>
              <a:cs typeface="Tahoma"/>
            </a:rPr>
            <a:t>y</a:t>
          </a:r>
          <a:r>
            <a:rPr lang="en-US" sz="2500" b="1" kern="1200" spc="-5" dirty="0">
              <a:latin typeface="Tahoma"/>
              <a:cs typeface="Tahoma"/>
            </a:rPr>
            <a:t>mphocy</a:t>
          </a:r>
          <a:r>
            <a:rPr lang="en-US" sz="2500" b="1" kern="1200" spc="-15" dirty="0">
              <a:latin typeface="Tahoma"/>
              <a:cs typeface="Tahoma"/>
            </a:rPr>
            <a:t>t</a:t>
          </a:r>
          <a:r>
            <a:rPr lang="en-US" sz="2500" b="1" kern="1200" spc="-25" dirty="0">
              <a:latin typeface="Tahoma"/>
              <a:cs typeface="Tahoma"/>
            </a:rPr>
            <a:t>e</a:t>
          </a:r>
          <a:r>
            <a:rPr lang="en-US" sz="2500" b="1" kern="1200" spc="-5" dirty="0">
              <a:latin typeface="Tahoma"/>
              <a:cs typeface="Tahoma"/>
            </a:rPr>
            <a:t>s</a:t>
          </a:r>
          <a:r>
            <a:rPr lang="en-US" sz="2500" b="1" kern="1200" spc="40" dirty="0">
              <a:latin typeface="Tahoma"/>
              <a:cs typeface="Tahoma"/>
            </a:rPr>
            <a:t> </a:t>
          </a:r>
          <a:endParaRPr lang="en-US" sz="2500" kern="1200" dirty="0"/>
        </a:p>
      </dsp:txBody>
      <dsp:txXfrm>
        <a:off x="5749682" y="2065813"/>
        <a:ext cx="2520656" cy="828098"/>
      </dsp:txXfrm>
    </dsp:sp>
    <dsp:sp modelId="{7325EAB0-F560-4E1F-8D68-0458EA15A2DA}">
      <dsp:nvSpPr>
        <dsp:cNvPr id="0" name=""/>
        <dsp:cNvSpPr/>
      </dsp:nvSpPr>
      <dsp:spPr>
        <a:xfrm>
          <a:off x="5749682" y="2893911"/>
          <a:ext cx="2520656" cy="159231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spc="-5" dirty="0">
              <a:latin typeface="Tahoma"/>
              <a:cs typeface="Tahoma"/>
            </a:rPr>
            <a:t>w</a:t>
          </a:r>
          <a:r>
            <a:rPr lang="en-US" sz="1800" b="1" kern="1200" spc="-20" dirty="0">
              <a:latin typeface="Tahoma"/>
              <a:cs typeface="Tahoma"/>
            </a:rPr>
            <a:t>e</a:t>
          </a:r>
          <a:r>
            <a:rPr lang="en-US" sz="1800" b="1" kern="1200" spc="-5" dirty="0">
              <a:latin typeface="Tahoma"/>
              <a:cs typeface="Tahoma"/>
            </a:rPr>
            <a:t>e</a:t>
          </a:r>
          <a:r>
            <a:rPr lang="en-US" sz="1800" b="1" kern="1200" spc="-20" dirty="0">
              <a:latin typeface="Tahoma"/>
              <a:cs typeface="Tahoma"/>
            </a:rPr>
            <a:t>k</a:t>
          </a:r>
          <a:r>
            <a:rPr lang="en-US" sz="1800" b="1" kern="1200" spc="-5" dirty="0">
              <a:latin typeface="Tahoma"/>
              <a:cs typeface="Tahoma"/>
            </a:rPr>
            <a:t>s</a:t>
          </a:r>
          <a:r>
            <a:rPr lang="en-US" sz="1800" b="0" kern="1200" spc="15" dirty="0">
              <a:latin typeface="Tahoma"/>
              <a:cs typeface="Tahoma"/>
            </a:rPr>
            <a:t> </a:t>
          </a:r>
          <a:r>
            <a:rPr lang="en-US" sz="1800" b="0" kern="1200" spc="-5" dirty="0">
              <a:latin typeface="Tahoma"/>
              <a:cs typeface="Tahoma"/>
            </a:rPr>
            <a:t>to</a:t>
          </a:r>
          <a:r>
            <a:rPr lang="en-US" sz="1800" b="0" kern="1200" dirty="0">
              <a:latin typeface="Tahoma"/>
              <a:cs typeface="Tahoma"/>
            </a:rPr>
            <a:t> </a:t>
          </a:r>
          <a:r>
            <a:rPr lang="en-US" sz="1800" b="1" kern="1200" spc="-5" dirty="0">
              <a:latin typeface="Tahoma"/>
              <a:cs typeface="Tahoma"/>
            </a:rPr>
            <a:t>mon</a:t>
          </a:r>
          <a:r>
            <a:rPr lang="en-US" sz="1800" b="1" kern="1200" spc="-15" dirty="0">
              <a:latin typeface="Tahoma"/>
              <a:cs typeface="Tahoma"/>
            </a:rPr>
            <a:t>t</a:t>
          </a:r>
          <a:r>
            <a:rPr lang="en-US" sz="1800" b="1" kern="1200" spc="-25" dirty="0">
              <a:latin typeface="Tahoma"/>
              <a:cs typeface="Tahoma"/>
            </a:rPr>
            <a:t>h</a:t>
          </a:r>
          <a:r>
            <a:rPr lang="en-US" sz="1800" b="1" kern="1200" spc="-5" dirty="0">
              <a:latin typeface="Tahoma"/>
              <a:cs typeface="Tahoma"/>
            </a:rPr>
            <a:t>s</a:t>
          </a:r>
          <a:r>
            <a:rPr lang="en-US" sz="1800" b="0" kern="1200" spc="-5" dirty="0">
              <a:latin typeface="Tahoma"/>
              <a:cs typeface="Tahoma"/>
            </a:rPr>
            <a:t> according</a:t>
          </a:r>
          <a:r>
            <a:rPr lang="en-US" sz="1800" b="0" kern="1200" spc="-120" dirty="0">
              <a:latin typeface="Tahoma"/>
              <a:cs typeface="Tahoma"/>
            </a:rPr>
            <a:t> </a:t>
          </a:r>
          <a:r>
            <a:rPr lang="en-US" sz="1800" b="0" kern="1200" spc="-5" dirty="0">
              <a:latin typeface="Tahoma"/>
              <a:cs typeface="Tahoma"/>
            </a:rPr>
            <a:t>to</a:t>
          </a:r>
          <a:r>
            <a:rPr lang="en-US" sz="1800" b="0" kern="1200" spc="-30" dirty="0">
              <a:latin typeface="Tahoma"/>
              <a:cs typeface="Tahoma"/>
            </a:rPr>
            <a:t> </a:t>
          </a:r>
          <a:r>
            <a:rPr lang="en-US" sz="1800" b="0" kern="1200" spc="-5" dirty="0">
              <a:latin typeface="Tahoma"/>
              <a:cs typeface="Tahoma"/>
            </a:rPr>
            <a:t>its</a:t>
          </a:r>
          <a:r>
            <a:rPr lang="en-US" sz="1800" b="0" kern="1200" spc="75" dirty="0">
              <a:latin typeface="Tahoma"/>
              <a:cs typeface="Tahoma"/>
            </a:rPr>
            <a:t> </a:t>
          </a:r>
          <a:r>
            <a:rPr lang="en-US" sz="1800" b="0" kern="1200" spc="-5" dirty="0">
              <a:latin typeface="Tahoma"/>
              <a:cs typeface="Tahoma"/>
            </a:rPr>
            <a:t>type</a:t>
          </a:r>
          <a:endParaRPr lang="en-US" sz="1800" b="0" kern="1200" dirty="0"/>
        </a:p>
        <a:p>
          <a:pPr marL="114300" lvl="1" indent="-114300" algn="l" defTabSz="622300">
            <a:lnSpc>
              <a:spcPct val="90000"/>
            </a:lnSpc>
            <a:spcBef>
              <a:spcPct val="0"/>
            </a:spcBef>
            <a:spcAft>
              <a:spcPct val="15000"/>
            </a:spcAft>
            <a:buChar char="•"/>
          </a:pPr>
          <a:r>
            <a:rPr lang="en-US" sz="1400" b="0" kern="1200" dirty="0">
              <a:solidFill>
                <a:schemeClr val="tx1">
                  <a:lumMod val="50000"/>
                  <a:lumOff val="50000"/>
                </a:schemeClr>
              </a:solidFill>
            </a:rPr>
            <a:t>B &gt; few weeks                       T &gt; year (100-300day)</a:t>
          </a:r>
        </a:p>
      </dsp:txBody>
      <dsp:txXfrm>
        <a:off x="5749682" y="2893911"/>
        <a:ext cx="2520656" cy="1592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0756F-C329-4378-930E-D50D7AD6DE05}">
      <dsp:nvSpPr>
        <dsp:cNvPr id="0" name=""/>
        <dsp:cNvSpPr/>
      </dsp:nvSpPr>
      <dsp:spPr>
        <a:xfrm rot="5400000">
          <a:off x="3499793" y="3447173"/>
          <a:ext cx="1296591" cy="1128034"/>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latin typeface="Tahoma"/>
              <a:ea typeface="Tahoma"/>
              <a:cs typeface="Tahoma"/>
              <a:sym typeface="Tahoma"/>
            </a:rPr>
            <a:t>Muscular exercise</a:t>
          </a:r>
          <a:endParaRPr lang="en-US" sz="1100" kern="1200" dirty="0"/>
        </a:p>
      </dsp:txBody>
      <dsp:txXfrm rot="-5400000">
        <a:off x="3759856" y="3564947"/>
        <a:ext cx="776464" cy="892487"/>
      </dsp:txXfrm>
    </dsp:sp>
    <dsp:sp modelId="{1097C52A-FCD7-4985-BBA8-BF3DB1594D70}">
      <dsp:nvSpPr>
        <dsp:cNvPr id="0" name=""/>
        <dsp:cNvSpPr/>
      </dsp:nvSpPr>
      <dsp:spPr>
        <a:xfrm>
          <a:off x="6550087" y="262730"/>
          <a:ext cx="1446996" cy="7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en-US" sz="1900" kern="1200" dirty="0"/>
        </a:p>
      </dsp:txBody>
      <dsp:txXfrm>
        <a:off x="6550087" y="262730"/>
        <a:ext cx="1446996" cy="777955"/>
      </dsp:txXfrm>
    </dsp:sp>
    <dsp:sp modelId="{F1B0C18B-99CA-4E56-8D9E-09FA44C3EE4B}">
      <dsp:nvSpPr>
        <dsp:cNvPr id="0" name=""/>
        <dsp:cNvSpPr/>
      </dsp:nvSpPr>
      <dsp:spPr>
        <a:xfrm rot="5400000">
          <a:off x="6520332" y="2308557"/>
          <a:ext cx="1296591" cy="1128034"/>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ahoma"/>
              <a:ea typeface="Tahoma"/>
              <a:cs typeface="Tahoma"/>
              <a:sym typeface="Tahoma"/>
            </a:rPr>
            <a:t>Anesthesia </a:t>
          </a:r>
          <a:endParaRPr lang="en-US" sz="1100" kern="1200" dirty="0"/>
        </a:p>
      </dsp:txBody>
      <dsp:txXfrm rot="-5400000">
        <a:off x="6780395" y="2426331"/>
        <a:ext cx="776464" cy="892487"/>
      </dsp:txXfrm>
    </dsp:sp>
    <dsp:sp modelId="{47DA5425-3EFF-47CE-9AF3-EBABF69BC6AF}">
      <dsp:nvSpPr>
        <dsp:cNvPr id="0" name=""/>
        <dsp:cNvSpPr/>
      </dsp:nvSpPr>
      <dsp:spPr>
        <a:xfrm rot="5400000">
          <a:off x="4072035" y="2338133"/>
          <a:ext cx="1296591" cy="1128034"/>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Tahoma"/>
              <a:ea typeface="Tahoma"/>
              <a:cs typeface="Tahoma"/>
              <a:sym typeface="Tahoma"/>
            </a:rPr>
            <a:t>Cold or hot weather</a:t>
          </a:r>
          <a:endParaRPr lang="en-US" sz="1200" kern="1200" dirty="0"/>
        </a:p>
      </dsp:txBody>
      <dsp:txXfrm rot="-5400000">
        <a:off x="4332098" y="2455907"/>
        <a:ext cx="776464" cy="892487"/>
      </dsp:txXfrm>
    </dsp:sp>
    <dsp:sp modelId="{42019B55-19B9-401A-9F9F-ACB41657D001}">
      <dsp:nvSpPr>
        <dsp:cNvPr id="0" name=""/>
        <dsp:cNvSpPr/>
      </dsp:nvSpPr>
      <dsp:spPr>
        <a:xfrm>
          <a:off x="3329353" y="1363277"/>
          <a:ext cx="1400319" cy="7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rtl="0">
            <a:lnSpc>
              <a:spcPct val="90000"/>
            </a:lnSpc>
            <a:spcBef>
              <a:spcPct val="0"/>
            </a:spcBef>
            <a:spcAft>
              <a:spcPct val="35000"/>
            </a:spcAft>
            <a:buNone/>
          </a:pPr>
          <a:endParaRPr lang="en-US" sz="1900" kern="1200" dirty="0"/>
        </a:p>
      </dsp:txBody>
      <dsp:txXfrm>
        <a:off x="3329353" y="1363277"/>
        <a:ext cx="1400319" cy="777955"/>
      </dsp:txXfrm>
    </dsp:sp>
    <dsp:sp modelId="{5D0D4C40-DDAE-4C01-A807-0CE8331088E0}">
      <dsp:nvSpPr>
        <dsp:cNvPr id="0" name=""/>
        <dsp:cNvSpPr/>
      </dsp:nvSpPr>
      <dsp:spPr>
        <a:xfrm rot="5400000">
          <a:off x="5301582" y="2259222"/>
          <a:ext cx="1296591" cy="1128034"/>
        </a:xfrm>
        <a:prstGeom prst="hexagon">
          <a:avLst>
            <a:gd name="adj" fmla="val 2500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Tahoma"/>
              <a:ea typeface="Tahoma"/>
              <a:cs typeface="Tahoma"/>
              <a:sym typeface="Tahoma"/>
            </a:rPr>
            <a:t>Bacterial and warm infection</a:t>
          </a:r>
          <a:endParaRPr lang="en-US" sz="1300" kern="1200" dirty="0"/>
        </a:p>
      </dsp:txBody>
      <dsp:txXfrm rot="-5400000">
        <a:off x="5561645" y="2376996"/>
        <a:ext cx="776464" cy="892487"/>
      </dsp:txXfrm>
    </dsp:sp>
    <dsp:sp modelId="{DDD8CD7C-CCBC-45EA-A18F-19C4239D6040}">
      <dsp:nvSpPr>
        <dsp:cNvPr id="0" name=""/>
        <dsp:cNvSpPr/>
      </dsp:nvSpPr>
      <dsp:spPr>
        <a:xfrm rot="5400000">
          <a:off x="6496734" y="4511260"/>
          <a:ext cx="1296591" cy="1128034"/>
        </a:xfrm>
        <a:prstGeom prst="hexagon">
          <a:avLst>
            <a:gd name="adj" fmla="val 2500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Tahoma"/>
              <a:ea typeface="Tahoma"/>
              <a:cs typeface="Tahoma"/>
              <a:sym typeface="Tahoma"/>
            </a:rPr>
            <a:t>Pregnancy</a:t>
          </a:r>
          <a:endParaRPr lang="en-US" sz="1000" kern="1200" dirty="0"/>
        </a:p>
      </dsp:txBody>
      <dsp:txXfrm rot="-5400000">
        <a:off x="6756797" y="4629034"/>
        <a:ext cx="776464" cy="892487"/>
      </dsp:txXfrm>
    </dsp:sp>
    <dsp:sp modelId="{790C5030-0ABF-4193-8E68-8AD30C4B6159}">
      <dsp:nvSpPr>
        <dsp:cNvPr id="0" name=""/>
        <dsp:cNvSpPr/>
      </dsp:nvSpPr>
      <dsp:spPr>
        <a:xfrm>
          <a:off x="6550087" y="2463824"/>
          <a:ext cx="1446996" cy="77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endParaRPr lang="en-US" sz="1900" kern="1200" dirty="0"/>
        </a:p>
      </dsp:txBody>
      <dsp:txXfrm>
        <a:off x="6550087" y="2463824"/>
        <a:ext cx="1446996" cy="777955"/>
      </dsp:txXfrm>
    </dsp:sp>
    <dsp:sp modelId="{91179A82-F98E-40A3-807C-FE8BD2014B27}">
      <dsp:nvSpPr>
        <dsp:cNvPr id="0" name=""/>
        <dsp:cNvSpPr/>
      </dsp:nvSpPr>
      <dsp:spPr>
        <a:xfrm rot="5400000">
          <a:off x="7106549" y="3438680"/>
          <a:ext cx="1296591" cy="1128034"/>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ahoma"/>
              <a:ea typeface="Tahoma"/>
              <a:cs typeface="Tahoma"/>
              <a:sym typeface="Tahoma"/>
            </a:rPr>
            <a:t>Diurnal   </a:t>
          </a:r>
          <a:r>
            <a:rPr lang="en-US" sz="1400" kern="1200" dirty="0">
              <a:latin typeface="Noto Sans Symbols"/>
              <a:ea typeface="Noto Sans Symbols"/>
              <a:cs typeface="Noto Sans Symbols"/>
              <a:sym typeface="Noto Sans Symbols"/>
            </a:rPr>
            <a:t>↓</a:t>
          </a:r>
          <a:r>
            <a:rPr lang="en-US" sz="1400" kern="1200" dirty="0">
              <a:latin typeface="Tahoma"/>
              <a:ea typeface="Tahoma"/>
              <a:cs typeface="Tahoma"/>
              <a:sym typeface="Tahoma"/>
            </a:rPr>
            <a:t>morning </a:t>
          </a:r>
          <a:r>
            <a:rPr lang="en-US" sz="1400" kern="1200" dirty="0">
              <a:latin typeface="Noto Sans Symbols"/>
              <a:ea typeface="Noto Sans Symbols"/>
              <a:cs typeface="Noto Sans Symbols"/>
              <a:sym typeface="Noto Sans Symbols"/>
            </a:rPr>
            <a:t>↑</a:t>
          </a:r>
          <a:r>
            <a:rPr lang="en-US" sz="1400" kern="1200" dirty="0">
              <a:latin typeface="Times New Roman"/>
              <a:ea typeface="Times New Roman"/>
              <a:cs typeface="Times New Roman"/>
              <a:sym typeface="Times New Roman"/>
            </a:rPr>
            <a:t> </a:t>
          </a:r>
          <a:r>
            <a:rPr lang="en-US" sz="1400" kern="1200" dirty="0">
              <a:latin typeface="Tahoma"/>
              <a:ea typeface="Tahoma"/>
              <a:cs typeface="Tahoma"/>
              <a:sym typeface="Tahoma"/>
            </a:rPr>
            <a:t>evening</a:t>
          </a:r>
          <a:endParaRPr lang="en-US" sz="1400" kern="1200" dirty="0"/>
        </a:p>
      </dsp:txBody>
      <dsp:txXfrm rot="-5400000">
        <a:off x="7366612" y="3556454"/>
        <a:ext cx="776464" cy="892487"/>
      </dsp:txXfrm>
    </dsp:sp>
    <dsp:sp modelId="{233489C3-B9BE-4F73-ABBF-520B9F6D3F1A}">
      <dsp:nvSpPr>
        <dsp:cNvPr id="0" name=""/>
        <dsp:cNvSpPr/>
      </dsp:nvSpPr>
      <dsp:spPr>
        <a:xfrm rot="5400000">
          <a:off x="4692071" y="3389332"/>
          <a:ext cx="1296591" cy="1128034"/>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a:ea typeface="Tahoma"/>
              <a:cs typeface="Tahoma"/>
              <a:sym typeface="Tahoma"/>
            </a:rPr>
            <a:t>Labor</a:t>
          </a:r>
          <a:endParaRPr lang="en-US" sz="1000" kern="1200" dirty="0"/>
        </a:p>
      </dsp:txBody>
      <dsp:txXfrm rot="-5400000">
        <a:off x="4952134" y="3507106"/>
        <a:ext cx="776464" cy="892487"/>
      </dsp:txXfrm>
    </dsp:sp>
    <dsp:sp modelId="{1FD3F9A4-1B9A-4C44-8DA1-6EC3EBCCA371}">
      <dsp:nvSpPr>
        <dsp:cNvPr id="0" name=""/>
        <dsp:cNvSpPr/>
      </dsp:nvSpPr>
      <dsp:spPr>
        <a:xfrm>
          <a:off x="3329353" y="3564372"/>
          <a:ext cx="1400319" cy="777955"/>
        </a:xfrm>
        <a:prstGeom prst="rect">
          <a:avLst/>
        </a:prstGeom>
        <a:noFill/>
        <a:ln>
          <a:noFill/>
        </a:ln>
        <a:effectLst/>
      </dsp:spPr>
      <dsp:style>
        <a:lnRef idx="0">
          <a:scrgbClr r="0" g="0" b="0"/>
        </a:lnRef>
        <a:fillRef idx="0">
          <a:scrgbClr r="0" g="0" b="0"/>
        </a:fillRef>
        <a:effectRef idx="0">
          <a:scrgbClr r="0" g="0" b="0"/>
        </a:effectRef>
        <a:fontRef idx="minor"/>
      </dsp:style>
    </dsp:sp>
    <dsp:sp modelId="{C8E10B53-967D-4DB7-ABFC-B517A3517024}">
      <dsp:nvSpPr>
        <dsp:cNvPr id="0" name=""/>
        <dsp:cNvSpPr/>
      </dsp:nvSpPr>
      <dsp:spPr>
        <a:xfrm rot="5400000">
          <a:off x="5910348" y="3389332"/>
          <a:ext cx="1296591" cy="1128034"/>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ahoma"/>
              <a:ea typeface="Tahoma"/>
              <a:cs typeface="Tahoma"/>
              <a:sym typeface="Tahoma"/>
            </a:rPr>
            <a:t>After meals</a:t>
          </a:r>
          <a:endParaRPr lang="en-US" sz="2000" kern="1200" dirty="0"/>
        </a:p>
      </dsp:txBody>
      <dsp:txXfrm rot="-5400000">
        <a:off x="6170411" y="3507106"/>
        <a:ext cx="776464" cy="892487"/>
      </dsp:txXfrm>
    </dsp:sp>
    <dsp:sp modelId="{9DE42216-D898-4635-8871-BD0D27418628}">
      <dsp:nvSpPr>
        <dsp:cNvPr id="0" name=""/>
        <dsp:cNvSpPr/>
      </dsp:nvSpPr>
      <dsp:spPr>
        <a:xfrm rot="5400000">
          <a:off x="5303543" y="4489879"/>
          <a:ext cx="1296591" cy="1128034"/>
        </a:xfrm>
        <a:prstGeom prst="hexagon">
          <a:avLst>
            <a:gd name="adj" fmla="val 2500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ahoma"/>
              <a:ea typeface="Tahoma"/>
              <a:cs typeface="Tahoma"/>
              <a:sym typeface="Tahoma"/>
            </a:rPr>
            <a:t>Pain</a:t>
          </a:r>
          <a:endParaRPr lang="en-US" sz="1000" kern="1200" dirty="0"/>
        </a:p>
      </dsp:txBody>
      <dsp:txXfrm rot="-5400000">
        <a:off x="5563606" y="4607653"/>
        <a:ext cx="776464" cy="892487"/>
      </dsp:txXfrm>
    </dsp:sp>
    <dsp:sp modelId="{B495B5DE-6ABA-4D3E-97D7-5BEB8EBCD9BA}">
      <dsp:nvSpPr>
        <dsp:cNvPr id="0" name=""/>
        <dsp:cNvSpPr/>
      </dsp:nvSpPr>
      <dsp:spPr>
        <a:xfrm>
          <a:off x="6550087" y="4664919"/>
          <a:ext cx="1446996" cy="777955"/>
        </a:xfrm>
        <a:prstGeom prst="rect">
          <a:avLst/>
        </a:prstGeom>
        <a:noFill/>
        <a:ln>
          <a:noFill/>
        </a:ln>
        <a:effectLst/>
      </dsp:spPr>
      <dsp:style>
        <a:lnRef idx="0">
          <a:scrgbClr r="0" g="0" b="0"/>
        </a:lnRef>
        <a:fillRef idx="0">
          <a:scrgbClr r="0" g="0" b="0"/>
        </a:fillRef>
        <a:effectRef idx="0">
          <a:scrgbClr r="0" g="0" b="0"/>
        </a:effectRef>
        <a:fontRef idx="minor"/>
      </dsp:style>
    </dsp:sp>
    <dsp:sp modelId="{6E0A1FB6-03CD-4DFD-9ECC-B8E634C22892}">
      <dsp:nvSpPr>
        <dsp:cNvPr id="0" name=""/>
        <dsp:cNvSpPr/>
      </dsp:nvSpPr>
      <dsp:spPr>
        <a:xfrm rot="5400000">
          <a:off x="4085266" y="4489879"/>
          <a:ext cx="1296591" cy="1128034"/>
        </a:xfrm>
        <a:prstGeom prst="hexagon">
          <a:avLst>
            <a:gd name="adj" fmla="val 2500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ahoma"/>
              <a:ea typeface="Tahoma"/>
              <a:cs typeface="Tahoma"/>
              <a:sym typeface="Tahoma"/>
            </a:rPr>
            <a:t>Emotions</a:t>
          </a:r>
          <a:endParaRPr lang="en-US" sz="1300" kern="1200" dirty="0"/>
        </a:p>
      </dsp:txBody>
      <dsp:txXfrm rot="-5400000">
        <a:off x="4345329" y="4607653"/>
        <a:ext cx="776464" cy="892487"/>
      </dsp:txXfrm>
    </dsp:sp>
    <dsp:sp modelId="{0E972A24-DF68-4CB4-A82E-68E92EF07DCB}">
      <dsp:nvSpPr>
        <dsp:cNvPr id="0" name=""/>
        <dsp:cNvSpPr/>
      </dsp:nvSpPr>
      <dsp:spPr>
        <a:xfrm rot="5400000">
          <a:off x="4692071" y="5590426"/>
          <a:ext cx="1296591" cy="1128034"/>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ahoma"/>
              <a:ea typeface="Tahoma"/>
              <a:cs typeface="Tahoma"/>
              <a:sym typeface="Tahoma"/>
            </a:rPr>
            <a:t>Emotions</a:t>
          </a:r>
          <a:endParaRPr lang="en-US" sz="1100" kern="1200" dirty="0"/>
        </a:p>
      </dsp:txBody>
      <dsp:txXfrm rot="-5400000">
        <a:off x="4952134" y="5708200"/>
        <a:ext cx="776464" cy="892487"/>
      </dsp:txXfrm>
    </dsp:sp>
    <dsp:sp modelId="{709B3E95-C561-4D14-9ED0-BDEBDF9E2409}">
      <dsp:nvSpPr>
        <dsp:cNvPr id="0" name=""/>
        <dsp:cNvSpPr/>
      </dsp:nvSpPr>
      <dsp:spPr>
        <a:xfrm>
          <a:off x="3329353" y="5765466"/>
          <a:ext cx="1400319" cy="777955"/>
        </a:xfrm>
        <a:prstGeom prst="rect">
          <a:avLst/>
        </a:prstGeom>
        <a:noFill/>
        <a:ln>
          <a:noFill/>
        </a:ln>
        <a:effectLst/>
      </dsp:spPr>
      <dsp:style>
        <a:lnRef idx="0">
          <a:scrgbClr r="0" g="0" b="0"/>
        </a:lnRef>
        <a:fillRef idx="0">
          <a:scrgbClr r="0" g="0" b="0"/>
        </a:fillRef>
        <a:effectRef idx="0">
          <a:scrgbClr r="0" g="0" b="0"/>
        </a:effectRef>
        <a:fontRef idx="minor"/>
      </dsp:style>
    </dsp:sp>
    <dsp:sp modelId="{8A415296-5DD7-482F-991E-9651F2E51511}">
      <dsp:nvSpPr>
        <dsp:cNvPr id="0" name=""/>
        <dsp:cNvSpPr/>
      </dsp:nvSpPr>
      <dsp:spPr>
        <a:xfrm rot="5400000">
          <a:off x="5910348" y="5590426"/>
          <a:ext cx="1296591" cy="1128034"/>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rtl="0">
            <a:lnSpc>
              <a:spcPct val="90000"/>
            </a:lnSpc>
            <a:spcBef>
              <a:spcPct val="0"/>
            </a:spcBef>
            <a:spcAft>
              <a:spcPct val="35000"/>
            </a:spcAft>
            <a:buNone/>
          </a:pPr>
          <a:r>
            <a:rPr lang="en-US" sz="2600" b="1" kern="1200">
              <a:latin typeface="Tahoma"/>
              <a:ea typeface="Tahoma"/>
              <a:cs typeface="Tahoma"/>
              <a:sym typeface="Tahoma"/>
            </a:rPr>
            <a:t>Cold bath</a:t>
          </a:r>
          <a:endParaRPr lang="en-US" sz="2600" kern="1200" dirty="0"/>
        </a:p>
      </dsp:txBody>
      <dsp:txXfrm rot="-5400000">
        <a:off x="6170411" y="5708200"/>
        <a:ext cx="776464" cy="892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67A9C-7654-4BB4-923C-C4EB47798A74}">
      <dsp:nvSpPr>
        <dsp:cNvPr id="0" name=""/>
        <dsp:cNvSpPr/>
      </dsp:nvSpPr>
      <dsp:spPr>
        <a:xfrm>
          <a:off x="576" y="363329"/>
          <a:ext cx="2249534" cy="13497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a:ea typeface="Calibri"/>
              <a:cs typeface="Calibri"/>
              <a:sym typeface="Calibri"/>
            </a:rPr>
            <a:t>Bone marrow depression by radiation, drugs, and cancer chemotherapy.</a:t>
          </a:r>
          <a:r>
            <a:rPr lang="en-US" sz="1800" b="1" kern="1200" baseline="-25000" dirty="0">
              <a:latin typeface="Calibri"/>
              <a:ea typeface="Calibri"/>
              <a:cs typeface="Calibri"/>
              <a:sym typeface="Calibri"/>
            </a:rPr>
            <a:t> </a:t>
          </a:r>
          <a:endParaRPr lang="en-US" sz="1800" kern="1200" dirty="0"/>
        </a:p>
      </dsp:txBody>
      <dsp:txXfrm>
        <a:off x="576" y="363329"/>
        <a:ext cx="2249534" cy="1349720"/>
      </dsp:txXfrm>
    </dsp:sp>
    <dsp:sp modelId="{EFF5102A-E1F4-4E00-BB70-B5BBDFA8E50F}">
      <dsp:nvSpPr>
        <dsp:cNvPr id="0" name=""/>
        <dsp:cNvSpPr/>
      </dsp:nvSpPr>
      <dsp:spPr>
        <a:xfrm>
          <a:off x="2475065" y="363329"/>
          <a:ext cx="2249534" cy="1349720"/>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a:ea typeface="Calibri"/>
              <a:cs typeface="Calibri"/>
              <a:sym typeface="Calibri"/>
            </a:rPr>
            <a:t>Some bacterial infections as </a:t>
          </a:r>
          <a:r>
            <a:rPr lang="en-US" sz="1800" b="1" kern="1200" dirty="0">
              <a:solidFill>
                <a:srgbClr val="FF0000"/>
              </a:solidFill>
              <a:latin typeface="Calibri"/>
              <a:ea typeface="Calibri"/>
              <a:cs typeface="Calibri"/>
              <a:sym typeface="Calibri"/>
            </a:rPr>
            <a:t>typhoid fever</a:t>
          </a:r>
          <a:r>
            <a:rPr lang="en-US" sz="1800" b="1" kern="1200" dirty="0">
              <a:latin typeface="Calibri"/>
              <a:ea typeface="Calibri"/>
              <a:cs typeface="Calibri"/>
              <a:sym typeface="Calibri"/>
            </a:rPr>
            <a:t>, brucellosis.</a:t>
          </a:r>
          <a:endParaRPr lang="en-US" sz="1800" kern="1200" dirty="0"/>
        </a:p>
      </dsp:txBody>
      <dsp:txXfrm>
        <a:off x="2475065" y="363329"/>
        <a:ext cx="2249534" cy="1349720"/>
      </dsp:txXfrm>
    </dsp:sp>
    <dsp:sp modelId="{E68025BE-0092-4AFE-AE23-9EBA4066EBEC}">
      <dsp:nvSpPr>
        <dsp:cNvPr id="0" name=""/>
        <dsp:cNvSpPr/>
      </dsp:nvSpPr>
      <dsp:spPr>
        <a:xfrm>
          <a:off x="576" y="1938003"/>
          <a:ext cx="2249534" cy="1349720"/>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a:ea typeface="Calibri"/>
              <a:cs typeface="Calibri"/>
              <a:sym typeface="Calibri"/>
            </a:rPr>
            <a:t>Some viral infections as AIDS, influenza, hepatitis.</a:t>
          </a:r>
          <a:endParaRPr lang="en-US" sz="1800" kern="1200" dirty="0"/>
        </a:p>
      </dsp:txBody>
      <dsp:txXfrm>
        <a:off x="576" y="1938003"/>
        <a:ext cx="2249534" cy="1349720"/>
      </dsp:txXfrm>
    </dsp:sp>
    <dsp:sp modelId="{466B7BEC-EC3F-481B-B8EE-E3010329B5F5}">
      <dsp:nvSpPr>
        <dsp:cNvPr id="0" name=""/>
        <dsp:cNvSpPr/>
      </dsp:nvSpPr>
      <dsp:spPr>
        <a:xfrm>
          <a:off x="2475065" y="1938003"/>
          <a:ext cx="2249534" cy="134972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Malnutrition (</a:t>
          </a:r>
          <a:r>
            <a:rPr lang="en-US" sz="1800" b="1" kern="1200" dirty="0">
              <a:latin typeface="Calibri"/>
              <a:ea typeface="Calibri"/>
              <a:cs typeface="Calibri"/>
              <a:sym typeface="Calibri"/>
            </a:rPr>
            <a:t>decrease B12, folic acid)</a:t>
          </a:r>
          <a:endParaRPr lang="en-US" sz="1800" kern="1200" dirty="0"/>
        </a:p>
      </dsp:txBody>
      <dsp:txXfrm>
        <a:off x="2475065" y="1938003"/>
        <a:ext cx="2249534" cy="13497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93375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30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52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66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34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96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29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64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61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00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422" name="Shape 42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2369905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73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00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23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88" name="Shape 4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85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00" name="Shape 5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09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48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16" name="Shape 5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77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51" name="Shape 5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97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834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67" name="Shape 5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576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24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95" name="Shape 5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3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901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05" name="Shape 6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804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39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24" name="Shape 62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00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36" name="Shape 6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08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48" name="Shape 6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638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56" name="Shape 6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238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675" name="Shape 6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943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706" name="Shape 7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71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13" name="Shape 71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073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745" name="Shape 7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78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550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59" name="Shape 75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1590212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8" name="Shape 76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9" name="Shape 76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3799357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775" name="Shape 7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143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788" name="Shape 7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871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6" name="Shape 8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17" name="Shape 81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963892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823" name="Shape 8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548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832" name="Shape 8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444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0" name="Shape 84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41" name="Shape 84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48</a:t>
            </a:fld>
            <a:endParaRPr lang="en-US"/>
          </a:p>
        </p:txBody>
      </p:sp>
    </p:spTree>
    <p:extLst>
      <p:ext uri="{BB962C8B-B14F-4D97-AF65-F5344CB8AC3E}">
        <p14:creationId xmlns:p14="http://schemas.microsoft.com/office/powerpoint/2010/main" val="4257655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21" name="Shape 9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614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7" name="Shape 89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98" name="Shape 89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116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550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3" name="Shape 88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84" name="Shape 88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51</a:t>
            </a:fld>
            <a:endParaRPr lang="en-US"/>
          </a:p>
        </p:txBody>
      </p:sp>
    </p:spTree>
    <p:extLst>
      <p:ext uri="{BB962C8B-B14F-4D97-AF65-F5344CB8AC3E}">
        <p14:creationId xmlns:p14="http://schemas.microsoft.com/office/powerpoint/2010/main" val="1503190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1" name="Shape 87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872" name="Shape 87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52</a:t>
            </a:fld>
            <a:endParaRPr lang="en-US"/>
          </a:p>
        </p:txBody>
      </p:sp>
    </p:spTree>
    <p:extLst>
      <p:ext uri="{BB962C8B-B14F-4D97-AF65-F5344CB8AC3E}">
        <p14:creationId xmlns:p14="http://schemas.microsoft.com/office/powerpoint/2010/main" val="1430222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32" name="Shape 9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871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Shape 9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1" name="Shape 95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52" name="Shape 95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54</a:t>
            </a:fld>
            <a:endParaRPr lang="en-US"/>
          </a:p>
        </p:txBody>
      </p:sp>
    </p:spTree>
    <p:extLst>
      <p:ext uri="{BB962C8B-B14F-4D97-AF65-F5344CB8AC3E}">
        <p14:creationId xmlns:p14="http://schemas.microsoft.com/office/powerpoint/2010/main" val="793313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Shape 10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6" name="Shape 100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07" name="Shape 100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55</a:t>
            </a:fld>
            <a:endParaRPr lang="en-US"/>
          </a:p>
        </p:txBody>
      </p:sp>
    </p:spTree>
    <p:extLst>
      <p:ext uri="{BB962C8B-B14F-4D97-AF65-F5344CB8AC3E}">
        <p14:creationId xmlns:p14="http://schemas.microsoft.com/office/powerpoint/2010/main" val="42786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4" name="Shape 101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15" name="Shape 101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56</a:t>
            </a:fld>
            <a:endParaRPr lang="en-US"/>
          </a:p>
        </p:txBody>
      </p:sp>
    </p:spTree>
    <p:extLst>
      <p:ext uri="{BB962C8B-B14F-4D97-AF65-F5344CB8AC3E}">
        <p14:creationId xmlns:p14="http://schemas.microsoft.com/office/powerpoint/2010/main" val="2730257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22" name="Shape 10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138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6" name="Shape 103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37" name="Shape 103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58</a:t>
            </a:fld>
            <a:endParaRPr lang="en-US"/>
          </a:p>
        </p:txBody>
      </p:sp>
    </p:spTree>
    <p:extLst>
      <p:ext uri="{BB962C8B-B14F-4D97-AF65-F5344CB8AC3E}">
        <p14:creationId xmlns:p14="http://schemas.microsoft.com/office/powerpoint/2010/main" val="1407655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Shape 10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4" name="Shape 105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55" name="Shape 105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59</a:t>
            </a:fld>
            <a:endParaRPr lang="en-US"/>
          </a:p>
        </p:txBody>
      </p:sp>
    </p:spTree>
    <p:extLst>
      <p:ext uri="{BB962C8B-B14F-4D97-AF65-F5344CB8AC3E}">
        <p14:creationId xmlns:p14="http://schemas.microsoft.com/office/powerpoint/2010/main" val="3407501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71" name="Shape 10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67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5799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8" name="Shape 107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079" name="Shape 107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SzPct val="25000"/>
              <a:buFont typeface="Arial"/>
              <a:buNone/>
            </a:pPr>
            <a:fld id="{00000000-1234-1234-1234-123412341234}" type="slidenum">
              <a:rPr lang="en-US"/>
              <a:t>61</a:t>
            </a:fld>
            <a:endParaRPr lang="en-US"/>
          </a:p>
        </p:txBody>
      </p:sp>
    </p:spTree>
    <p:extLst>
      <p:ext uri="{BB962C8B-B14F-4D97-AF65-F5344CB8AC3E}">
        <p14:creationId xmlns:p14="http://schemas.microsoft.com/office/powerpoint/2010/main" val="611885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86" name="Shape 10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642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93" name="Shape 10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513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06" name="Shape 1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26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Shape 113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37" name="Shape 1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75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47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92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309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9"/>
        <p:cNvGrpSpPr/>
        <p:nvPr/>
      </p:nvGrpSpPr>
      <p:grpSpPr>
        <a:xfrm>
          <a:off x="0" y="0"/>
          <a:ext cx="0" cy="0"/>
          <a:chOff x="0" y="0"/>
          <a:chExt cx="0" cy="0"/>
        </a:xfrm>
      </p:grpSpPr>
      <p:sp>
        <p:nvSpPr>
          <p:cNvPr id="20" name="Shape 20"/>
          <p:cNvSpPr/>
          <p:nvPr/>
        </p:nvSpPr>
        <p:spPr>
          <a:xfrm>
            <a:off x="-2" y="4664147"/>
            <a:ext cx="9151089" cy="0"/>
          </a:xfrm>
          <a:prstGeom prst="rtTriangle">
            <a:avLst/>
          </a:prstGeom>
          <a:gradFill>
            <a:gsLst>
              <a:gs pos="0">
                <a:srgbClr val="194D8C"/>
              </a:gs>
              <a:gs pos="55000">
                <a:srgbClr val="5B90DA"/>
              </a:gs>
              <a:gs pos="100000">
                <a:srgbClr val="194D8C"/>
              </a:gs>
            </a:gsLst>
            <a:lin ang="3000000" scaled="0"/>
          </a:gradFill>
          <a:ln>
            <a:noFill/>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sp>
        <p:nvSpPr>
          <p:cNvPr id="21" name="Shape 21"/>
          <p:cNvSpPr txBox="1">
            <a:spLocks noGrp="1"/>
          </p:cNvSpPr>
          <p:nvPr>
            <p:ph type="ctrTitle"/>
          </p:nvPr>
        </p:nvSpPr>
        <p:spPr>
          <a:xfrm>
            <a:off x="685800" y="1752601"/>
            <a:ext cx="7772400" cy="1829761"/>
          </a:xfrm>
          <a:prstGeom prst="rect">
            <a:avLst/>
          </a:prstGeom>
          <a:noFill/>
          <a:ln>
            <a:noFill/>
          </a:ln>
        </p:spPr>
        <p:txBody>
          <a:bodyPr wrap="square" lIns="91425" tIns="91425" rIns="91425" bIns="91425" anchor="b" anchorCtr="0"/>
          <a:lstStyle>
            <a:lvl1pPr marL="0" marR="0" lvl="0" indent="0" algn="r" rtl="1">
              <a:spcBef>
                <a:spcPts val="0"/>
              </a:spcBef>
              <a:buClr>
                <a:schemeClr val="dk2"/>
              </a:buClr>
              <a:buFont typeface="Rambla"/>
              <a:buNone/>
              <a:defRPr sz="48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85800" y="3611607"/>
            <a:ext cx="7772400" cy="1199704"/>
          </a:xfrm>
          <a:prstGeom prst="rect">
            <a:avLst/>
          </a:prstGeom>
          <a:noFill/>
          <a:ln>
            <a:noFill/>
          </a:ln>
        </p:spPr>
        <p:txBody>
          <a:bodyPr wrap="square" lIns="91425" tIns="91425" rIns="91425" bIns="91425" anchor="t" anchorCtr="0"/>
          <a:lstStyle>
            <a:lvl1pPr marL="0" marR="64008" lvl="0" indent="0" algn="r" rtl="1">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1">
              <a:spcBef>
                <a:spcPts val="324"/>
              </a:spcBef>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1">
              <a:spcBef>
                <a:spcPts val="350"/>
              </a:spcBef>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1">
              <a:spcBef>
                <a:spcPts val="350"/>
              </a:spcBef>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1">
              <a:spcBef>
                <a:spcPts val="350"/>
              </a:spcBef>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1">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1">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1">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1">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23" name="Shape 23"/>
          <p:cNvGrpSpPr/>
          <p:nvPr/>
        </p:nvGrpSpPr>
        <p:grpSpPr>
          <a:xfrm>
            <a:off x="-3765" y="4953000"/>
            <a:ext cx="9147765" cy="1912088"/>
            <a:chOff x="-3765" y="4832896"/>
            <a:chExt cx="9147765" cy="2032192"/>
          </a:xfrm>
        </p:grpSpPr>
        <p:sp>
          <p:nvSpPr>
            <p:cNvPr id="24" name="Shape 24"/>
            <p:cNvSpPr/>
            <p:nvPr/>
          </p:nvSpPr>
          <p:spPr>
            <a:xfrm>
              <a:off x="1687513" y="4832896"/>
              <a:ext cx="7456487" cy="518816"/>
            </a:xfrm>
            <a:custGeom>
              <a:avLst/>
              <a:gdLst/>
              <a:ahLst/>
              <a:cxnLst/>
              <a:rect l="0" t="0" r="0" b="0"/>
              <a:pathLst>
                <a:path w="120000" h="120000" extrusionOk="0">
                  <a:moveTo>
                    <a:pt x="120000" y="0"/>
                  </a:moveTo>
                  <a:lnTo>
                    <a:pt x="120000" y="120000"/>
                  </a:lnTo>
                  <a:lnTo>
                    <a:pt x="0" y="71280"/>
                  </a:lnTo>
                  <a:lnTo>
                    <a:pt x="120000" y="0"/>
                  </a:lnTo>
                  <a:close/>
                </a:path>
              </a:pathLst>
            </a:custGeom>
            <a:solidFill>
              <a:srgbClr val="A4B8DA">
                <a:alpha val="40000"/>
              </a:srgbClr>
            </a:solidFill>
            <a:ln>
              <a:noFill/>
            </a:ln>
          </p:spPr>
          <p:txBody>
            <a:bodyPr wrap="square" lIns="91425" tIns="45700" rIns="91425" bIns="4570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25" name="Shape 25"/>
            <p:cNvSpPr/>
            <p:nvPr/>
          </p:nvSpPr>
          <p:spPr>
            <a:xfrm>
              <a:off x="35443" y="5135526"/>
              <a:ext cx="9108557" cy="838200"/>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wrap="square" lIns="91425" tIns="45700" rIns="91425" bIns="4570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26" name="Shape 26"/>
            <p:cNvSpPr/>
            <p:nvPr/>
          </p:nvSpPr>
          <p:spPr>
            <a:xfrm>
              <a:off x="0" y="4883888"/>
              <a:ext cx="9144000" cy="1981200"/>
            </a:xfrm>
            <a:custGeom>
              <a:avLst/>
              <a:gdLst/>
              <a:ahLst/>
              <a:cxnLst/>
              <a:rect l="0" t="0" r="0" b="0"/>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cxnSp>
          <p:nvCxnSpPr>
            <p:cNvPr id="27" name="Shape 27"/>
            <p:cNvCxnSpPr/>
            <p:nvPr/>
          </p:nvCxnSpPr>
          <p:spPr>
            <a:xfrm>
              <a:off x="-3765" y="4880373"/>
              <a:ext cx="9147765" cy="839943"/>
            </a:xfrm>
            <a:prstGeom prst="straightConnector1">
              <a:avLst/>
            </a:prstGeom>
            <a:noFill/>
            <a:ln w="12050" cap="flat" cmpd="sng">
              <a:solidFill>
                <a:srgbClr val="9CB2D5"/>
              </a:solidFill>
              <a:prstDash val="solid"/>
              <a:miter lim="800000"/>
              <a:headEnd type="none" w="med" len="med"/>
              <a:tailEnd type="none" w="med" len="med"/>
            </a:ln>
          </p:spPr>
        </p:cxnSp>
      </p:grpSp>
      <p:sp>
        <p:nvSpPr>
          <p:cNvPr id="28" name="Shape 28"/>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rgbClr val="FFFFFF"/>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29" name="Shape 29"/>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rgbClr val="E8ECF4"/>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0" name="Shape 30"/>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rgbClr val="FFFFFF"/>
                </a:solidFill>
                <a:latin typeface="Rambla"/>
                <a:ea typeface="Rambla"/>
                <a:cs typeface="Rambla"/>
                <a:sym typeface="Rambla"/>
              </a:rPr>
              <a:t>‹#›</a:t>
            </a:fld>
            <a:endParaRPr lang="en-US" sz="1000" b="0">
              <a:solidFill>
                <a:srgbClr val="FFFFFF"/>
              </a:solidFill>
              <a:latin typeface="Rambla"/>
              <a:ea typeface="Rambla"/>
              <a:cs typeface="Rambla"/>
              <a:sym typeface="Rambl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2378964" y="-440436"/>
            <a:ext cx="4386071" cy="8229600"/>
          </a:xfrm>
          <a:prstGeom prst="rect">
            <a:avLst/>
          </a:prstGeom>
          <a:noFill/>
          <a:ln>
            <a:noFill/>
          </a:ln>
        </p:spPr>
        <p:txBody>
          <a:bodyPr wrap="square" lIns="91425" tIns="91425" rIns="91425" bIns="91425" anchor="t" anchorCtr="0"/>
          <a:lstStyle>
            <a:lvl1pPr marL="365760" marR="0" lvl="0" indent="-147573" algn="r" rtl="1">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Shape 93"/>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4" name="Shape 94"/>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95" name="Shape 95"/>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936367" y="2182285"/>
            <a:ext cx="5592761" cy="1777470"/>
          </a:xfrm>
          <a:prstGeom prst="rect">
            <a:avLst/>
          </a:prstGeom>
          <a:noFill/>
          <a:ln>
            <a:noFill/>
          </a:ln>
        </p:spPr>
        <p:txBody>
          <a:bodyPr wrap="square" lIns="91425" tIns="91425" rIns="91425" bIns="91425" anchor="ctr" anchorCtr="0"/>
          <a:lstStyle>
            <a:lvl1pPr marL="0" marR="0" lvl="0" indent="0" algn="l" rtl="1">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823120" y="-91279"/>
            <a:ext cx="5592760" cy="6324600"/>
          </a:xfrm>
          <a:prstGeom prst="rect">
            <a:avLst/>
          </a:prstGeom>
          <a:noFill/>
          <a:ln>
            <a:noFill/>
          </a:ln>
        </p:spPr>
        <p:txBody>
          <a:bodyPr wrap="square" lIns="91425" tIns="91425" rIns="91425" bIns="91425" anchor="t" anchorCtr="0"/>
          <a:lstStyle>
            <a:lvl1pPr marL="365760" marR="0" lvl="0" indent="-147573" algn="r" rtl="1">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00" name="Shape 100"/>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01" name="Shape 101"/>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114" name="Shape 114"/>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115" name="Shape 115"/>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116" name="Shape 11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3" name="Shape 33"/>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4" name="Shape 34"/>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1481328"/>
            <a:ext cx="8229600" cy="4525963"/>
          </a:xfrm>
          <a:prstGeom prst="rect">
            <a:avLst/>
          </a:prstGeom>
          <a:noFill/>
          <a:ln>
            <a:noFill/>
          </a:ln>
        </p:spPr>
        <p:txBody>
          <a:bodyPr wrap="square" lIns="91425" tIns="91425" rIns="91425" bIns="91425" anchor="t" anchorCtr="0"/>
          <a:lstStyle>
            <a:lvl1pPr marL="365760" marR="0" lvl="0" indent="-147573" algn="r" rtl="1">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7" name="Shape 37"/>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8" name="Shape 38"/>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39" name="Shape 39"/>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
        <p:nvSpPr>
          <p:cNvPr id="40" name="Shape 4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cSld name="Comparison">
    <p:bg>
      <p:bgPr>
        <a:blipFill rotWithShape="1">
          <a:blip r:embed="rId2">
            <a:alphaModFix/>
          </a:blip>
          <a:tile tx="0" ty="0" sx="50000" sy="50000" flip="none" algn="tl"/>
        </a:blip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3050"/>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med" len="med"/>
            <a:tailEnd type="none" w="med" len="med"/>
          </a:ln>
        </p:spPr>
        <p:txBody>
          <a:bodyPr wrap="square" lIns="91425" tIns="91425" rIns="91425" bIns="91425" anchor="ctr" anchorCtr="0"/>
          <a:lstStyle>
            <a:lvl1pPr marL="0" marR="0" lvl="0" indent="0" algn="r" rtl="1">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r" rtl="1">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r" rtl="1">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r" rtl="1">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r" rtl="1">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4" name="Shape 44"/>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med" len="med"/>
            <a:tailEnd type="none" w="med" len="med"/>
          </a:ln>
        </p:spPr>
        <p:txBody>
          <a:bodyPr wrap="square" lIns="91425" tIns="91425" rIns="91425" bIns="91425" anchor="ctr" anchorCtr="0"/>
          <a:lstStyle>
            <a:lvl1pPr marL="0" marR="0" lvl="0" indent="0" algn="r" rtl="1">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1792" marR="0" lvl="1" indent="-240791" algn="r" rtl="1">
              <a:spcBef>
                <a:spcPts val="324"/>
              </a:spcBef>
              <a:buClr>
                <a:schemeClr val="accent1"/>
              </a:buClr>
              <a:buFont typeface="Verdana"/>
              <a:buNone/>
              <a:defRPr sz="2000" b="1" i="0" u="none" strike="noStrike" cap="none">
                <a:solidFill>
                  <a:schemeClr val="dk1"/>
                </a:solidFill>
                <a:latin typeface="Rambla"/>
                <a:ea typeface="Rambla"/>
                <a:cs typeface="Rambla"/>
                <a:sym typeface="Rambla"/>
              </a:defRPr>
            </a:lvl2pPr>
            <a:lvl3pPr marL="859536" marR="0" lvl="2" indent="-237236" algn="r" rtl="1">
              <a:spcBef>
                <a:spcPts val="350"/>
              </a:spcBef>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r" rtl="1">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r" rtl="1">
              <a:spcBef>
                <a:spcPts val="350"/>
              </a:spcBef>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5" name="Shape 45"/>
          <p:cNvSpPr txBox="1">
            <a:spLocks noGrp="1"/>
          </p:cNvSpPr>
          <p:nvPr>
            <p:ph type="body" idx="3"/>
          </p:nvPr>
        </p:nvSpPr>
        <p:spPr>
          <a:xfrm>
            <a:off x="457200" y="1444294"/>
            <a:ext cx="4040188" cy="3941763"/>
          </a:xfrm>
          <a:prstGeom prst="rect">
            <a:avLst/>
          </a:prstGeom>
          <a:noFill/>
          <a:ln>
            <a:noFill/>
          </a:ln>
        </p:spPr>
        <p:txBody>
          <a:bodyPr wrap="square" lIns="91425" tIns="91425" rIns="91425" bIns="91425" anchor="t" anchorCtr="0"/>
          <a:lstStyle>
            <a:lvl1pPr marL="365760" marR="0" lvl="0" indent="-160528" algn="r" rtl="1">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r" rtl="1">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r" rtl="1">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r" rtl="1">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6" name="Shape 46"/>
          <p:cNvSpPr txBox="1">
            <a:spLocks noGrp="1"/>
          </p:cNvSpPr>
          <p:nvPr>
            <p:ph type="body" idx="4"/>
          </p:nvPr>
        </p:nvSpPr>
        <p:spPr>
          <a:xfrm>
            <a:off x="4645025" y="1444294"/>
            <a:ext cx="4041775" cy="3941763"/>
          </a:xfrm>
          <a:prstGeom prst="rect">
            <a:avLst/>
          </a:prstGeom>
          <a:noFill/>
          <a:ln>
            <a:noFill/>
          </a:ln>
        </p:spPr>
        <p:txBody>
          <a:bodyPr wrap="square" lIns="91425" tIns="91425" rIns="91425" bIns="91425" anchor="t" anchorCtr="0"/>
          <a:lstStyle>
            <a:lvl1pPr marL="365760" marR="0" lvl="0" indent="-160528" algn="r" rtl="1">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1792" marR="0" lvl="1" indent="-113791" algn="r" rtl="1">
              <a:spcBef>
                <a:spcPts val="324"/>
              </a:spcBef>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9536" marR="0" lvl="2" indent="-122936"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r" rtl="1">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r" rtl="1">
              <a:spcBef>
                <a:spcPts val="350"/>
              </a:spcBef>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7" name="Shape 47"/>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8" name="Shape 48"/>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49" name="Shape 49"/>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76" y="1059712"/>
            <a:ext cx="7772400" cy="1828800"/>
          </a:xfrm>
          <a:prstGeom prst="rect">
            <a:avLst/>
          </a:prstGeom>
          <a:noFill/>
          <a:ln>
            <a:noFill/>
          </a:ln>
        </p:spPr>
        <p:txBody>
          <a:bodyPr wrap="square" lIns="91425" tIns="91425" rIns="91425" bIns="91425" anchor="b" anchorCtr="0"/>
          <a:lstStyle>
            <a:lvl1pPr marL="0" marR="0" lvl="0" indent="0" algn="r" rtl="1">
              <a:spcBef>
                <a:spcPts val="0"/>
              </a:spcBef>
              <a:buClr>
                <a:schemeClr val="lt2"/>
              </a:buClr>
              <a:buFont typeface="Rambla"/>
              <a:buNone/>
              <a:defRPr sz="48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3922713" y="2931712"/>
            <a:ext cx="4572000" cy="1454888"/>
          </a:xfrm>
          <a:prstGeom prst="rect">
            <a:avLst/>
          </a:prstGeom>
          <a:noFill/>
          <a:ln>
            <a:noFill/>
          </a:ln>
        </p:spPr>
        <p:txBody>
          <a:bodyPr wrap="square" lIns="91425" tIns="91425" rIns="91425" bIns="91425" anchor="t" anchorCtr="0"/>
          <a:lstStyle>
            <a:lvl1pPr marL="0" marR="0" lvl="0" indent="0" algn="l" rtl="1">
              <a:spcBef>
                <a:spcPts val="400"/>
              </a:spcBef>
              <a:spcAft>
                <a:spcPts val="0"/>
              </a:spcAft>
              <a:buClr>
                <a:schemeClr val="accent1"/>
              </a:buClr>
              <a:buFont typeface="Noto Sans Symbols"/>
              <a:buNone/>
              <a:defRPr sz="2300" b="0" i="0" u="none" strike="noStrike" cap="none">
                <a:solidFill>
                  <a:schemeClr val="lt1"/>
                </a:solidFill>
                <a:latin typeface="Rambla"/>
                <a:ea typeface="Rambla"/>
                <a:cs typeface="Rambla"/>
                <a:sym typeface="Rambla"/>
              </a:defRPr>
            </a:lvl1pPr>
            <a:lvl2pPr marL="621792" marR="0" lvl="1" indent="-240791" algn="r" rtl="1">
              <a:spcBef>
                <a:spcPts val="324"/>
              </a:spcBef>
              <a:buClr>
                <a:schemeClr val="accent1"/>
              </a:buClr>
              <a:buFont typeface="Verdana"/>
              <a:buNone/>
              <a:defRPr sz="1800" b="0" i="0" u="none" strike="noStrike" cap="none">
                <a:solidFill>
                  <a:schemeClr val="lt1"/>
                </a:solidFill>
                <a:latin typeface="Rambla"/>
                <a:ea typeface="Rambla"/>
                <a:cs typeface="Rambla"/>
                <a:sym typeface="Rambla"/>
              </a:defRPr>
            </a:lvl2pPr>
            <a:lvl3pPr marL="859536" marR="0" lvl="2" indent="-237236" algn="r" rtl="1">
              <a:spcBef>
                <a:spcPts val="350"/>
              </a:spcBef>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r" rtl="1">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r" rtl="1">
              <a:spcBef>
                <a:spcPts val="350"/>
              </a:spcBef>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3" name="Shape 53"/>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4" name="Shape 54"/>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55" name="Shape 55"/>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56" name="Shape 56"/>
          <p:cNvSpPr/>
          <p:nvPr/>
        </p:nvSpPr>
        <p:spPr>
          <a:xfrm>
            <a:off x="3636680" y="3005472"/>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med" len="med"/>
            <a:tailEnd type="none" w="med" len="med"/>
          </a:ln>
          <a:effectLst>
            <a:outerShdw blurRad="50800" dist="25400" dir="5400000">
              <a:srgbClr val="000000">
                <a:alpha val="45882"/>
              </a:srgbClr>
            </a:outerShdw>
          </a:effectLst>
        </p:spPr>
        <p:txBody>
          <a:bodyPr wrap="square" lIns="91425" tIns="45700" rIns="91425" bIns="45700" anchor="ctr" anchorCtr="0">
            <a:noAutofit/>
          </a:bodyPr>
          <a:lstStyle/>
          <a:p>
            <a:pPr marL="0" marR="0" lvl="0" indent="0" algn="l" rtl="1">
              <a:spcBef>
                <a:spcPts val="0"/>
              </a:spcBef>
              <a:buNone/>
            </a:pPr>
            <a:endParaRPr sz="1800">
              <a:solidFill>
                <a:schemeClr val="lt1"/>
              </a:solidFill>
              <a:latin typeface="Rambla"/>
              <a:ea typeface="Rambla"/>
              <a:cs typeface="Rambla"/>
              <a:sym typeface="Rambla"/>
            </a:endParaRPr>
          </a:p>
        </p:txBody>
      </p:sp>
      <p:sp>
        <p:nvSpPr>
          <p:cNvPr id="57" name="Shape 57"/>
          <p:cNvSpPr/>
          <p:nvPr/>
        </p:nvSpPr>
        <p:spPr>
          <a:xfrm>
            <a:off x="3450264" y="3005472"/>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med" len="med"/>
            <a:tailEnd type="none" w="med" len="med"/>
          </a:ln>
          <a:effectLst>
            <a:outerShdw blurRad="50800" dist="25400" dir="5400000">
              <a:srgbClr val="000000">
                <a:alpha val="45882"/>
              </a:srgbClr>
            </a:outerShdw>
          </a:effectLst>
        </p:spPr>
        <p:txBody>
          <a:bodyPr wrap="square" lIns="91425" tIns="45700" rIns="91425" bIns="45700" anchor="ctr" anchorCtr="0">
            <a:noAutofit/>
          </a:bodyPr>
          <a:lstStyle/>
          <a:p>
            <a:pPr marL="0" marR="0" lvl="0" indent="0" algn="l" rtl="1">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481328"/>
            <a:ext cx="4038600" cy="4525963"/>
          </a:xfrm>
          <a:prstGeom prst="rect">
            <a:avLst/>
          </a:prstGeom>
          <a:noFill/>
          <a:ln>
            <a:noFill/>
          </a:ln>
        </p:spPr>
        <p:txBody>
          <a:bodyPr wrap="square" lIns="91425" tIns="91425" rIns="91425" bIns="91425" anchor="t" anchorCtr="0"/>
          <a:lstStyle>
            <a:lvl1pPr marL="365760" marR="0" lvl="0" indent="-143255" algn="r" rtl="1">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r" rtl="1">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r" rtl="1">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0" name="Shape 60"/>
          <p:cNvSpPr txBox="1">
            <a:spLocks noGrp="1"/>
          </p:cNvSpPr>
          <p:nvPr>
            <p:ph type="body" idx="2"/>
          </p:nvPr>
        </p:nvSpPr>
        <p:spPr>
          <a:xfrm>
            <a:off x="4648200" y="1481328"/>
            <a:ext cx="4038600" cy="4525963"/>
          </a:xfrm>
          <a:prstGeom prst="rect">
            <a:avLst/>
          </a:prstGeom>
          <a:noFill/>
          <a:ln>
            <a:noFill/>
          </a:ln>
        </p:spPr>
        <p:txBody>
          <a:bodyPr wrap="square" lIns="91425" tIns="91425" rIns="91425" bIns="91425" anchor="t" anchorCtr="0"/>
          <a:lstStyle>
            <a:lvl1pPr marL="365760" marR="0" lvl="0" indent="-143255" algn="r" rtl="1">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1792" marR="0" lvl="1" indent="-88391" algn="r" rtl="1">
              <a:spcBef>
                <a:spcPts val="324"/>
              </a:spcBef>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9536" marR="0" lvl="2" indent="-110236" algn="r" rtl="1">
              <a:spcBef>
                <a:spcPts val="350"/>
              </a:spcBef>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1" name="Shape 61"/>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2" name="Shape 62"/>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3" name="Shape 63"/>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4" name="Shape 6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7" name="Shape 67"/>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68" name="Shape 68"/>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69" name="Shape 6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914400" y="4876800"/>
            <a:ext cx="7481776" cy="457200"/>
          </a:xfrm>
          <a:prstGeom prst="rect">
            <a:avLst/>
          </a:prstGeom>
          <a:noFill/>
          <a:ln>
            <a:noFill/>
          </a:ln>
        </p:spPr>
        <p:txBody>
          <a:bodyPr wrap="square" lIns="91425" tIns="91425" rIns="91425" bIns="91425" anchor="t" anchorCtr="0"/>
          <a:lstStyle>
            <a:lvl1pPr marL="0" marR="0" lvl="0" indent="0" algn="r" rtl="1">
              <a:spcBef>
                <a:spcPts val="0"/>
              </a:spcBef>
              <a:buClr>
                <a:schemeClr val="accent1"/>
              </a:buClr>
              <a:buFont typeface="Rambla"/>
              <a:buNone/>
              <a:defRPr sz="25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a:off x="4419600" y="5355102"/>
            <a:ext cx="3974592" cy="914400"/>
          </a:xfrm>
          <a:prstGeom prst="rect">
            <a:avLst/>
          </a:prstGeom>
          <a:noFill/>
          <a:ln>
            <a:noFill/>
          </a:ln>
        </p:spPr>
        <p:txBody>
          <a:bodyPr wrap="square" lIns="91425" tIns="91425" rIns="91425" bIns="91425" anchor="t" anchorCtr="0"/>
          <a:lstStyle>
            <a:lvl1pPr marL="0" marR="0" lvl="0" indent="0" algn="r" rtl="1">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1792" marR="0" lvl="1" indent="-240791" algn="r" rtl="1">
              <a:spcBef>
                <a:spcPts val="324"/>
              </a:spcBef>
              <a:buClr>
                <a:schemeClr val="accent1"/>
              </a:buClr>
              <a:buFont typeface="Verdana"/>
              <a:buNone/>
              <a:defRPr sz="1200" b="0" i="0" u="none" strike="noStrike" cap="none">
                <a:solidFill>
                  <a:schemeClr val="dk1"/>
                </a:solidFill>
                <a:latin typeface="Rambla"/>
                <a:ea typeface="Rambla"/>
                <a:cs typeface="Rambla"/>
                <a:sym typeface="Rambla"/>
              </a:defRPr>
            </a:lvl2pPr>
            <a:lvl3pPr marL="859536" marR="0" lvl="2" indent="-237236" algn="r" rtl="1">
              <a:spcBef>
                <a:spcPts val="350"/>
              </a:spcBef>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r" rtl="1">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r" rtl="1">
              <a:spcBef>
                <a:spcPts val="350"/>
              </a:spcBef>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Shape 73"/>
          <p:cNvSpPr txBox="1">
            <a:spLocks noGrp="1"/>
          </p:cNvSpPr>
          <p:nvPr>
            <p:ph type="body" idx="2"/>
          </p:nvPr>
        </p:nvSpPr>
        <p:spPr>
          <a:xfrm>
            <a:off x="914400" y="274320"/>
            <a:ext cx="7479792" cy="4572000"/>
          </a:xfrm>
          <a:prstGeom prst="rect">
            <a:avLst/>
          </a:prstGeom>
          <a:noFill/>
          <a:ln>
            <a:noFill/>
          </a:ln>
        </p:spPr>
        <p:txBody>
          <a:bodyPr wrap="square" lIns="91425" tIns="91425" rIns="91425" bIns="91425" anchor="t" anchorCtr="0"/>
          <a:lstStyle>
            <a:lvl1pPr marL="365760" marR="0" lvl="0" indent="-125983" algn="r" rtl="1">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1792" marR="0" lvl="1" indent="-62991" algn="r" rtl="1">
              <a:spcBef>
                <a:spcPts val="324"/>
              </a:spcBef>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9536" marR="0" lvl="2" indent="-84836" algn="r" rtl="1">
              <a:spcBef>
                <a:spcPts val="350"/>
              </a:spcBef>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r" rtl="1">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r" rtl="1">
              <a:spcBef>
                <a:spcPts val="350"/>
              </a:spcBef>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5" name="Shape 75"/>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76" name="Shape 76"/>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dk1"/>
                </a:solidFill>
                <a:latin typeface="Rambla"/>
                <a:ea typeface="Rambla"/>
                <a:cs typeface="Rambla"/>
                <a:sym typeface="Rambla"/>
              </a:rPr>
              <a:t>‹#›</a:t>
            </a:fld>
            <a:endParaRPr lang="en-US" sz="1000" b="0">
              <a:solidFill>
                <a:schemeClr val="dk1"/>
              </a:solidFill>
              <a:latin typeface="Rambla"/>
              <a:ea typeface="Rambla"/>
              <a:cs typeface="Rambla"/>
              <a:sym typeface="Rambl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1141232" y="5443402"/>
            <a:ext cx="7162800" cy="648232"/>
          </a:xfrm>
          <a:prstGeom prst="rect">
            <a:avLst/>
          </a:prstGeom>
          <a:noFill/>
          <a:ln>
            <a:noFill/>
          </a:ln>
        </p:spPr>
        <p:txBody>
          <a:bodyPr wrap="square" lIns="91425" tIns="91425" rIns="91425" bIns="91425" anchor="t" anchorCtr="0"/>
          <a:lstStyle>
            <a:lvl1pPr marL="0" marR="18288" lvl="0" indent="0" algn="r" rtl="1">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1792" marR="0" lvl="1" indent="-164591" algn="r" rtl="1">
              <a:spcBef>
                <a:spcPts val="324"/>
              </a:spcBef>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9536" marR="0" lvl="2" indent="-173736" algn="r" rtl="1">
              <a:spcBef>
                <a:spcPts val="350"/>
              </a:spcBef>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r" rtl="1">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r" rtl="1">
              <a:spcBef>
                <a:spcPts val="350"/>
              </a:spcBef>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9" name="Shape 79"/>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med" len="med"/>
            <a:tailEnd type="none" w="med" len="med"/>
          </a:ln>
        </p:spPr>
        <p:txBody>
          <a:bodyPr wrap="square" lIns="91425" tIns="91425" rIns="91425" bIns="91425" anchor="t" anchorCtr="0"/>
          <a:lstStyle>
            <a:lvl1pPr marL="0" marR="0" lvl="0" indent="0" algn="r" rtl="1">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Shape 80"/>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81" name="Shape 81"/>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82" name="Shape 82"/>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a:solidFill>
                  <a:schemeClr val="lt1"/>
                </a:solidFill>
                <a:latin typeface="Rambla"/>
                <a:ea typeface="Rambla"/>
                <a:cs typeface="Rambla"/>
                <a:sym typeface="Rambla"/>
              </a:rPr>
              <a:t>‹#›</a:t>
            </a:fld>
            <a:endParaRPr lang="en-US" sz="1000" b="0">
              <a:solidFill>
                <a:schemeClr val="lt1"/>
              </a:solidFill>
              <a:latin typeface="Rambla"/>
              <a:ea typeface="Rambla"/>
              <a:cs typeface="Rambla"/>
              <a:sym typeface="Rambla"/>
            </a:endParaRPr>
          </a:p>
        </p:txBody>
      </p:sp>
      <p:sp>
        <p:nvSpPr>
          <p:cNvPr id="83" name="Shape 83"/>
          <p:cNvSpPr txBox="1">
            <a:spLocks noGrp="1"/>
          </p:cNvSpPr>
          <p:nvPr>
            <p:ph type="title"/>
          </p:nvPr>
        </p:nvSpPr>
        <p:spPr>
          <a:xfrm>
            <a:off x="228600" y="4865122"/>
            <a:ext cx="8075432" cy="562672"/>
          </a:xfrm>
          <a:prstGeom prst="rect">
            <a:avLst/>
          </a:prstGeom>
          <a:noFill/>
          <a:ln>
            <a:noFill/>
          </a:ln>
        </p:spPr>
        <p:txBody>
          <a:bodyPr wrap="square" lIns="91425" tIns="91425" rIns="91425" bIns="91425" anchor="t" anchorCtr="0"/>
          <a:lstStyle>
            <a:lvl1pPr marL="0" marR="0" lvl="0" indent="0" algn="r" rtl="1">
              <a:spcBef>
                <a:spcPts val="0"/>
              </a:spcBef>
              <a:buClr>
                <a:schemeClr val="accent1"/>
              </a:buClr>
              <a:buFont typeface="Rambla"/>
              <a:buNone/>
              <a:defRPr sz="3000" b="0" i="0" u="none" strike="noStrike" cap="none">
                <a:solidFill>
                  <a:schemeClr val="accent1"/>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p:nvPr/>
        </p:nvSpPr>
        <p:spPr>
          <a:xfrm>
            <a:off x="499273" y="5944936"/>
            <a:ext cx="4940624" cy="921076"/>
          </a:xfrm>
          <a:custGeom>
            <a:avLst/>
            <a:gdLst/>
            <a:ahLst/>
            <a:cxnLst/>
            <a:rect l="0" t="0" r="0" b="0"/>
            <a:pathLst>
              <a:path w="120000" h="120000" extrusionOk="0">
                <a:moveTo>
                  <a:pt x="0" y="712"/>
                </a:moveTo>
                <a:lnTo>
                  <a:pt x="119999" y="120000"/>
                </a:lnTo>
                <a:lnTo>
                  <a:pt x="89106" y="120000"/>
                </a:lnTo>
                <a:lnTo>
                  <a:pt x="16" y="0"/>
                </a:lnTo>
              </a:path>
            </a:pathLst>
          </a:custGeom>
          <a:solidFill>
            <a:srgbClr val="A4B8DA">
              <a:alpha val="40000"/>
            </a:srgbClr>
          </a:solidFill>
          <a:ln>
            <a:noFill/>
          </a:ln>
        </p:spPr>
        <p:txBody>
          <a:bodyPr wrap="square" lIns="91425" tIns="45700" rIns="91425" bIns="4570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85" name="Shape 85"/>
          <p:cNvSpPr/>
          <p:nvPr/>
        </p:nvSpPr>
        <p:spPr>
          <a:xfrm>
            <a:off x="485717" y="5939011"/>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wrap="square" lIns="91425" tIns="45700" rIns="91425" bIns="4570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86" name="Shape 86"/>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cxnSp>
        <p:nvCxnSpPr>
          <p:cNvPr id="87" name="Shape 87"/>
          <p:cNvCxnSpPr/>
          <p:nvPr/>
        </p:nvCxnSpPr>
        <p:spPr>
          <a:xfrm>
            <a:off x="-9237" y="5787738"/>
            <a:ext cx="3405509" cy="1084383"/>
          </a:xfrm>
          <a:prstGeom prst="straightConnector1">
            <a:avLst/>
          </a:prstGeom>
          <a:noFill/>
          <a:ln w="12050" cap="flat" cmpd="sng">
            <a:solidFill>
              <a:srgbClr val="9CB2D5"/>
            </a:solidFill>
            <a:prstDash val="solid"/>
            <a:miter lim="800000"/>
            <a:headEnd type="none" w="med" len="med"/>
            <a:tailEnd type="none" w="med" len="med"/>
          </a:ln>
        </p:spPr>
      </p:cxnSp>
      <p:sp>
        <p:nvSpPr>
          <p:cNvPr id="88" name="Shape 88"/>
          <p:cNvSpPr/>
          <p:nvPr/>
        </p:nvSpPr>
        <p:spPr>
          <a:xfrm>
            <a:off x="8664112" y="4988440"/>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med" len="med"/>
            <a:tailEnd type="none" w="med" len="med"/>
          </a:ln>
          <a:effectLst>
            <a:outerShdw blurRad="50800" dist="25400" dir="5400000">
              <a:srgbClr val="000000">
                <a:alpha val="45882"/>
              </a:srgbClr>
            </a:outerShdw>
          </a:effectLst>
        </p:spPr>
        <p:txBody>
          <a:bodyPr wrap="square" lIns="91425" tIns="45700" rIns="91425" bIns="45700" anchor="ctr" anchorCtr="0">
            <a:noAutofit/>
          </a:bodyPr>
          <a:lstStyle/>
          <a:p>
            <a:pPr marL="0" marR="0" lvl="0" indent="0" algn="l" rtl="1">
              <a:spcBef>
                <a:spcPts val="0"/>
              </a:spcBef>
              <a:buNone/>
            </a:pPr>
            <a:endParaRPr sz="1800">
              <a:solidFill>
                <a:schemeClr val="lt1"/>
              </a:solidFill>
              <a:latin typeface="Rambla"/>
              <a:ea typeface="Rambla"/>
              <a:cs typeface="Rambla"/>
              <a:sym typeface="Rambla"/>
            </a:endParaRPr>
          </a:p>
        </p:txBody>
      </p:sp>
      <p:sp>
        <p:nvSpPr>
          <p:cNvPr id="89" name="Shape 89"/>
          <p:cNvSpPr/>
          <p:nvPr/>
        </p:nvSpPr>
        <p:spPr>
          <a:xfrm>
            <a:off x="8477696" y="4988440"/>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med" len="med"/>
            <a:tailEnd type="none" w="med" len="med"/>
          </a:ln>
          <a:effectLst>
            <a:outerShdw blurRad="50800" dist="25400" dir="5400000">
              <a:srgbClr val="000000">
                <a:alpha val="45882"/>
              </a:srgbClr>
            </a:outerShdw>
          </a:effectLst>
        </p:spPr>
        <p:txBody>
          <a:bodyPr wrap="square" lIns="91425" tIns="45700" rIns="91425" bIns="45700" anchor="ctr" anchorCtr="0">
            <a:noAutofit/>
          </a:bodyPr>
          <a:lstStyle/>
          <a:p>
            <a:pPr marL="0" marR="0" lvl="0" indent="0" algn="l" rtl="1">
              <a:spcBef>
                <a:spcPts val="0"/>
              </a:spcBef>
              <a:buNone/>
            </a:pPr>
            <a:endParaRPr sz="1800">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499273" y="5944936"/>
            <a:ext cx="4940624" cy="921076"/>
          </a:xfrm>
          <a:custGeom>
            <a:avLst/>
            <a:gdLst/>
            <a:ahLst/>
            <a:cxnLst/>
            <a:rect l="0" t="0" r="0" b="0"/>
            <a:pathLst>
              <a:path w="120000" h="120000" extrusionOk="0">
                <a:moveTo>
                  <a:pt x="0" y="712"/>
                </a:moveTo>
                <a:lnTo>
                  <a:pt x="119999" y="120000"/>
                </a:lnTo>
                <a:lnTo>
                  <a:pt x="89106" y="120000"/>
                </a:lnTo>
                <a:lnTo>
                  <a:pt x="16" y="0"/>
                </a:lnTo>
              </a:path>
            </a:pathLst>
          </a:custGeom>
          <a:solidFill>
            <a:srgbClr val="A4B8DA">
              <a:alpha val="40000"/>
            </a:srgbClr>
          </a:solidFill>
          <a:ln>
            <a:noFill/>
          </a:ln>
        </p:spPr>
        <p:txBody>
          <a:bodyPr wrap="square" lIns="91425" tIns="45700" rIns="91425" bIns="4570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11" name="Shape 11"/>
          <p:cNvSpPr/>
          <p:nvPr/>
        </p:nvSpPr>
        <p:spPr>
          <a:xfrm>
            <a:off x="485717" y="5939011"/>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wrap="square" lIns="91425" tIns="45700" rIns="91425" bIns="4570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12" name="Shape 12"/>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cxnSp>
        <p:nvCxnSpPr>
          <p:cNvPr id="13" name="Shape 13"/>
          <p:cNvCxnSpPr/>
          <p:nvPr/>
        </p:nvCxnSpPr>
        <p:spPr>
          <a:xfrm>
            <a:off x="-9237" y="5787738"/>
            <a:ext cx="3405509" cy="1084383"/>
          </a:xfrm>
          <a:prstGeom prst="straightConnector1">
            <a:avLst/>
          </a:prstGeom>
          <a:noFill/>
          <a:ln w="12050" cap="flat" cmpd="sng">
            <a:solidFill>
              <a:srgbClr val="9CB2D5"/>
            </a:solidFill>
            <a:prstDash val="solid"/>
            <a:miter lim="800000"/>
            <a:headEnd type="none" w="med" len="med"/>
            <a:tailEnd type="none" w="med" len="med"/>
          </a:ln>
        </p:spPr>
      </p:cxnSp>
      <p:sp>
        <p:nvSpPr>
          <p:cNvPr id="14" name="Shape 1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body" idx="1"/>
          </p:nvPr>
        </p:nvSpPr>
        <p:spPr>
          <a:xfrm>
            <a:off x="457200" y="1481328"/>
            <a:ext cx="8229600" cy="4525963"/>
          </a:xfrm>
          <a:prstGeom prst="rect">
            <a:avLst/>
          </a:prstGeom>
          <a:noFill/>
          <a:ln>
            <a:noFill/>
          </a:ln>
        </p:spPr>
        <p:txBody>
          <a:bodyPr wrap="square" lIns="91425" tIns="91425" rIns="91425" bIns="91425" anchor="t" anchorCtr="0"/>
          <a:lstStyle>
            <a:lvl1pPr marL="365760" marR="0" lvl="0" indent="-147573" algn="r" rtl="1">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Shape 16"/>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7" name="Shape 17"/>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dk1"/>
                </a:solidFill>
                <a:latin typeface="Rambla"/>
                <a:ea typeface="Rambla"/>
                <a:cs typeface="Rambla"/>
                <a:sym typeface="Rambla"/>
              </a:defRPr>
            </a:lvl1pPr>
            <a:lvl2pPr marL="457200" marR="0" lvl="1" indent="0" algn="r" rtl="1">
              <a:spcBef>
                <a:spcPts val="0"/>
              </a:spcBef>
              <a:buNone/>
              <a:defRPr sz="1800" b="0" i="0" u="none" strike="noStrike" cap="none">
                <a:solidFill>
                  <a:schemeClr val="dk1"/>
                </a:solidFill>
                <a:latin typeface="Rambla"/>
                <a:ea typeface="Rambla"/>
                <a:cs typeface="Rambla"/>
                <a:sym typeface="Rambla"/>
              </a:defRPr>
            </a:lvl2pPr>
            <a:lvl3pPr marL="914400" marR="0" lvl="2" indent="0" algn="r" rtl="1">
              <a:spcBef>
                <a:spcPts val="0"/>
              </a:spcBef>
              <a:buNone/>
              <a:defRPr sz="1800" b="0" i="0" u="none" strike="noStrike" cap="none">
                <a:solidFill>
                  <a:schemeClr val="dk1"/>
                </a:solidFill>
                <a:latin typeface="Rambla"/>
                <a:ea typeface="Rambla"/>
                <a:cs typeface="Rambla"/>
                <a:sym typeface="Rambla"/>
              </a:defRPr>
            </a:lvl3pPr>
            <a:lvl4pPr marL="1371600" marR="0" lvl="3" indent="0" algn="r" rtl="1">
              <a:spcBef>
                <a:spcPts val="0"/>
              </a:spcBef>
              <a:buNone/>
              <a:defRPr sz="1800" b="0" i="0" u="none" strike="noStrike" cap="none">
                <a:solidFill>
                  <a:schemeClr val="dk1"/>
                </a:solidFill>
                <a:latin typeface="Rambla"/>
                <a:ea typeface="Rambla"/>
                <a:cs typeface="Rambla"/>
                <a:sym typeface="Rambla"/>
              </a:defRPr>
            </a:lvl4pPr>
            <a:lvl5pPr marL="1828800" marR="0" lvl="4" indent="0" algn="r" rtl="1">
              <a:spcBef>
                <a:spcPts val="0"/>
              </a:spcBef>
              <a:buNone/>
              <a:defRPr sz="1800" b="0" i="0" u="none" strike="noStrike" cap="none">
                <a:solidFill>
                  <a:schemeClr val="dk1"/>
                </a:solidFill>
                <a:latin typeface="Rambla"/>
                <a:ea typeface="Rambla"/>
                <a:cs typeface="Rambla"/>
                <a:sym typeface="Rambla"/>
              </a:defRPr>
            </a:lvl5pPr>
            <a:lvl6pPr marL="2286000" marR="0" lvl="5" indent="0" algn="r" rtl="1">
              <a:spcBef>
                <a:spcPts val="0"/>
              </a:spcBef>
              <a:buNone/>
              <a:defRPr sz="1800" b="0" i="0" u="none" strike="noStrike" cap="none">
                <a:solidFill>
                  <a:schemeClr val="dk1"/>
                </a:solidFill>
                <a:latin typeface="Rambla"/>
                <a:ea typeface="Rambla"/>
                <a:cs typeface="Rambla"/>
                <a:sym typeface="Rambla"/>
              </a:defRPr>
            </a:lvl6pPr>
            <a:lvl7pPr marL="2743200" marR="0" lvl="6" indent="0" algn="r" rtl="1">
              <a:spcBef>
                <a:spcPts val="0"/>
              </a:spcBef>
              <a:buNone/>
              <a:defRPr sz="1800" b="0" i="0" u="none" strike="noStrike" cap="none">
                <a:solidFill>
                  <a:schemeClr val="dk1"/>
                </a:solidFill>
                <a:latin typeface="Rambla"/>
                <a:ea typeface="Rambla"/>
                <a:cs typeface="Rambla"/>
                <a:sym typeface="Rambla"/>
              </a:defRPr>
            </a:lvl7pPr>
            <a:lvl8pPr marL="3200400" marR="0" lvl="7" indent="0" algn="r" rtl="1">
              <a:spcBef>
                <a:spcPts val="0"/>
              </a:spcBef>
              <a:buNone/>
              <a:defRPr sz="1800" b="0" i="0" u="none" strike="noStrike" cap="none">
                <a:solidFill>
                  <a:schemeClr val="dk1"/>
                </a:solidFill>
                <a:latin typeface="Rambla"/>
                <a:ea typeface="Rambla"/>
                <a:cs typeface="Rambla"/>
                <a:sym typeface="Rambla"/>
              </a:defRPr>
            </a:lvl8pPr>
            <a:lvl9pPr marL="3657600" marR="0" lvl="8" indent="0" algn="r" rtl="1">
              <a:spcBef>
                <a:spcPts val="0"/>
              </a:spcBef>
              <a:buNone/>
              <a:defRPr sz="1800" b="0" i="0" u="none" strike="noStrike" cap="none">
                <a:solidFill>
                  <a:schemeClr val="dk1"/>
                </a:solidFill>
                <a:latin typeface="Rambla"/>
                <a:ea typeface="Rambla"/>
                <a:cs typeface="Rambla"/>
                <a:sym typeface="Rambla"/>
              </a:defRPr>
            </a:lvl9pPr>
          </a:lstStyle>
          <a:p>
            <a:endParaRPr/>
          </a:p>
        </p:txBody>
      </p:sp>
      <p:sp>
        <p:nvSpPr>
          <p:cNvPr id="18" name="Shape 18"/>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u="none">
                <a:solidFill>
                  <a:schemeClr val="dk1"/>
                </a:solidFill>
                <a:latin typeface="Rambla"/>
                <a:ea typeface="Rambla"/>
                <a:cs typeface="Rambla"/>
                <a:sym typeface="Rambla"/>
              </a:rPr>
              <a:t>‹#›</a:t>
            </a:fld>
            <a:endParaRPr lang="en-US" sz="1000" b="0" u="none">
              <a:solidFill>
                <a:schemeClr val="dk1"/>
              </a:solidFill>
              <a:latin typeface="Rambla"/>
              <a:ea typeface="Rambla"/>
              <a:cs typeface="Rambla"/>
              <a:sym typeface="Rambl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Shape 103"/>
          <p:cNvSpPr/>
          <p:nvPr/>
        </p:nvSpPr>
        <p:spPr>
          <a:xfrm>
            <a:off x="499273" y="5944936"/>
            <a:ext cx="4940624" cy="921076"/>
          </a:xfrm>
          <a:custGeom>
            <a:avLst/>
            <a:gdLst/>
            <a:ahLst/>
            <a:cxnLst/>
            <a:rect l="0" t="0" r="0" b="0"/>
            <a:pathLst>
              <a:path w="120000" h="120000" extrusionOk="0">
                <a:moveTo>
                  <a:pt x="0" y="712"/>
                </a:moveTo>
                <a:lnTo>
                  <a:pt x="119999" y="120000"/>
                </a:lnTo>
                <a:lnTo>
                  <a:pt x="89106" y="120000"/>
                </a:lnTo>
                <a:lnTo>
                  <a:pt x="16" y="0"/>
                </a:lnTo>
              </a:path>
            </a:pathLst>
          </a:custGeom>
          <a:solidFill>
            <a:srgbClr val="A4B8DA">
              <a:alpha val="40000"/>
            </a:srgbClr>
          </a:solidFill>
          <a:ln>
            <a:noFill/>
          </a:ln>
        </p:spPr>
        <p:txBody>
          <a:bodyPr wrap="square" lIns="91425" tIns="45700" rIns="91425" bIns="4570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104" name="Shape 104"/>
          <p:cNvSpPr/>
          <p:nvPr/>
        </p:nvSpPr>
        <p:spPr>
          <a:xfrm>
            <a:off x="485717" y="5939011"/>
            <a:ext cx="3690451"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wrap="square" lIns="91425" tIns="45700" rIns="91425" bIns="4570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105" name="Shape 105"/>
          <p:cNvSpPr/>
          <p:nvPr/>
        </p:nvSpPr>
        <p:spPr>
          <a:xfrm>
            <a:off x="-6042" y="5791253"/>
            <a:ext cx="3402314" cy="1080868"/>
          </a:xfrm>
          <a:prstGeom prst="rtTriangle">
            <a:avLst/>
          </a:prstGeom>
          <a:blipFill rotWithShape="1">
            <a:blip r:embed="rId3">
              <a:alphaModFix amt="50000"/>
            </a:blip>
            <a:tile tx="0" ty="0" sx="50000" sy="50000" flip="none" algn="t"/>
          </a:blipFill>
          <a:ln>
            <a:noFill/>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cxnSp>
        <p:nvCxnSpPr>
          <p:cNvPr id="106" name="Shape 106"/>
          <p:cNvCxnSpPr/>
          <p:nvPr/>
        </p:nvCxnSpPr>
        <p:spPr>
          <a:xfrm>
            <a:off x="-9237" y="5787738"/>
            <a:ext cx="3405509" cy="1084383"/>
          </a:xfrm>
          <a:prstGeom prst="straightConnector1">
            <a:avLst/>
          </a:prstGeom>
          <a:noFill/>
          <a:ln w="12050" cap="flat" cmpd="sng">
            <a:solidFill>
              <a:srgbClr val="9CB2D5"/>
            </a:solidFill>
            <a:prstDash val="solid"/>
            <a:miter lim="800000"/>
            <a:headEnd type="none" w="med" len="med"/>
            <a:tailEnd type="none" w="med" len="med"/>
          </a:ln>
        </p:spPr>
      </p:cxnSp>
      <p:sp>
        <p:nvSpPr>
          <p:cNvPr id="107" name="Shape 10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1">
              <a:spcBef>
                <a:spcPts val="0"/>
              </a:spcBef>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457200" y="1481328"/>
            <a:ext cx="8229600" cy="4525963"/>
          </a:xfrm>
          <a:prstGeom prst="rect">
            <a:avLst/>
          </a:prstGeom>
          <a:noFill/>
          <a:ln>
            <a:noFill/>
          </a:ln>
        </p:spPr>
        <p:txBody>
          <a:bodyPr wrap="square" lIns="91425" tIns="91425" rIns="91425" bIns="91425" anchor="t" anchorCtr="0"/>
          <a:lstStyle>
            <a:lvl1pPr marL="365760" marR="0" lvl="0" indent="-147573" algn="r" rtl="1">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1792" marR="0" lvl="1" indent="-94741" algn="r" rtl="1">
              <a:spcBef>
                <a:spcPts val="324"/>
              </a:spcBef>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9536" marR="0" lvl="2" indent="-103886" algn="r" rtl="1">
              <a:spcBef>
                <a:spcPts val="350"/>
              </a:spcBef>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r" rtl="1">
              <a:spcBef>
                <a:spcPts val="350"/>
              </a:spcBef>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r" rtl="1">
              <a:spcBef>
                <a:spcPts val="350"/>
              </a:spcBef>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r" rtl="1">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r" rtl="1">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09" name="Shape 109"/>
          <p:cNvSpPr txBox="1">
            <a:spLocks noGrp="1"/>
          </p:cNvSpPr>
          <p:nvPr>
            <p:ph type="dt" idx="10"/>
          </p:nvPr>
        </p:nvSpPr>
        <p:spPr>
          <a:xfrm>
            <a:off x="6727032" y="6407944"/>
            <a:ext cx="1920240" cy="365760"/>
          </a:xfrm>
          <a:prstGeom prst="rect">
            <a:avLst/>
          </a:prstGeom>
          <a:noFill/>
          <a:ln>
            <a:noFill/>
          </a:ln>
        </p:spPr>
        <p:txBody>
          <a:bodyPr wrap="square" lIns="91425" tIns="91425" rIns="91425" bIns="91425" anchor="b" anchorCtr="0"/>
          <a:lstStyle>
            <a:lvl1pPr marL="0" marR="0" lvl="0" indent="0" algn="l"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110" name="Shape 110"/>
          <p:cNvSpPr txBox="1">
            <a:spLocks noGrp="1"/>
          </p:cNvSpPr>
          <p:nvPr>
            <p:ph type="ftr" idx="11"/>
          </p:nvPr>
        </p:nvSpPr>
        <p:spPr>
          <a:xfrm>
            <a:off x="4380072" y="6407944"/>
            <a:ext cx="2350681" cy="365125"/>
          </a:xfrm>
          <a:prstGeom prst="rect">
            <a:avLst/>
          </a:prstGeom>
          <a:noFill/>
          <a:ln>
            <a:noFill/>
          </a:ln>
        </p:spPr>
        <p:txBody>
          <a:bodyPr wrap="square" lIns="91425" tIns="91425" rIns="91425" bIns="91425" anchor="b" anchorCtr="0"/>
          <a:lstStyle>
            <a:lvl1pPr marL="0" marR="0" lvl="0" indent="0" algn="r" rtl="1">
              <a:spcBef>
                <a:spcPts val="0"/>
              </a:spcBef>
              <a:buNone/>
              <a:defRPr sz="1000">
                <a:solidFill>
                  <a:schemeClr val="lt1"/>
                </a:solidFill>
                <a:latin typeface="Rambla"/>
                <a:ea typeface="Rambla"/>
                <a:cs typeface="Rambla"/>
                <a:sym typeface="Rambla"/>
              </a:defRPr>
            </a:lvl1pPr>
            <a:lvl2pPr marL="457200" marR="0" lvl="1" indent="0" algn="r" rtl="1">
              <a:spcBef>
                <a:spcPts val="0"/>
              </a:spcBef>
              <a:buNone/>
              <a:defRPr sz="1800" b="0" i="0" u="none" strike="noStrike" cap="none">
                <a:solidFill>
                  <a:schemeClr val="lt1"/>
                </a:solidFill>
                <a:latin typeface="Rambla"/>
                <a:ea typeface="Rambla"/>
                <a:cs typeface="Rambla"/>
                <a:sym typeface="Rambla"/>
              </a:defRPr>
            </a:lvl2pPr>
            <a:lvl3pPr marL="914400" marR="0" lvl="2" indent="0" algn="r" rtl="1">
              <a:spcBef>
                <a:spcPts val="0"/>
              </a:spcBef>
              <a:buNone/>
              <a:defRPr sz="1800" b="0" i="0" u="none" strike="noStrike" cap="none">
                <a:solidFill>
                  <a:schemeClr val="lt1"/>
                </a:solidFill>
                <a:latin typeface="Rambla"/>
                <a:ea typeface="Rambla"/>
                <a:cs typeface="Rambla"/>
                <a:sym typeface="Rambla"/>
              </a:defRPr>
            </a:lvl3pPr>
            <a:lvl4pPr marL="1371600" marR="0" lvl="3" indent="0" algn="r" rtl="1">
              <a:spcBef>
                <a:spcPts val="0"/>
              </a:spcBef>
              <a:buNone/>
              <a:defRPr sz="1800" b="0" i="0" u="none" strike="noStrike" cap="none">
                <a:solidFill>
                  <a:schemeClr val="lt1"/>
                </a:solidFill>
                <a:latin typeface="Rambla"/>
                <a:ea typeface="Rambla"/>
                <a:cs typeface="Rambla"/>
                <a:sym typeface="Rambla"/>
              </a:defRPr>
            </a:lvl4pPr>
            <a:lvl5pPr marL="1828800" marR="0" lvl="4" indent="0" algn="r" rtl="1">
              <a:spcBef>
                <a:spcPts val="0"/>
              </a:spcBef>
              <a:buNone/>
              <a:defRPr sz="1800" b="0" i="0" u="none" strike="noStrike" cap="none">
                <a:solidFill>
                  <a:schemeClr val="lt1"/>
                </a:solidFill>
                <a:latin typeface="Rambla"/>
                <a:ea typeface="Rambla"/>
                <a:cs typeface="Rambla"/>
                <a:sym typeface="Rambla"/>
              </a:defRPr>
            </a:lvl5pPr>
            <a:lvl6pPr marL="2286000" marR="0" lvl="5" indent="0" algn="r" rtl="1">
              <a:spcBef>
                <a:spcPts val="0"/>
              </a:spcBef>
              <a:buNone/>
              <a:defRPr sz="1800" b="0" i="0" u="none" strike="noStrike" cap="none">
                <a:solidFill>
                  <a:schemeClr val="lt1"/>
                </a:solidFill>
                <a:latin typeface="Rambla"/>
                <a:ea typeface="Rambla"/>
                <a:cs typeface="Rambla"/>
                <a:sym typeface="Rambla"/>
              </a:defRPr>
            </a:lvl6pPr>
            <a:lvl7pPr marL="2743200" marR="0" lvl="6" indent="0" algn="r" rtl="1">
              <a:spcBef>
                <a:spcPts val="0"/>
              </a:spcBef>
              <a:buNone/>
              <a:defRPr sz="1800" b="0" i="0" u="none" strike="noStrike" cap="none">
                <a:solidFill>
                  <a:schemeClr val="lt1"/>
                </a:solidFill>
                <a:latin typeface="Rambla"/>
                <a:ea typeface="Rambla"/>
                <a:cs typeface="Rambla"/>
                <a:sym typeface="Rambla"/>
              </a:defRPr>
            </a:lvl7pPr>
            <a:lvl8pPr marL="3200400" marR="0" lvl="7" indent="0" algn="r" rtl="1">
              <a:spcBef>
                <a:spcPts val="0"/>
              </a:spcBef>
              <a:buNone/>
              <a:defRPr sz="1800" b="0" i="0" u="none" strike="noStrike" cap="none">
                <a:solidFill>
                  <a:schemeClr val="lt1"/>
                </a:solidFill>
                <a:latin typeface="Rambla"/>
                <a:ea typeface="Rambla"/>
                <a:cs typeface="Rambla"/>
                <a:sym typeface="Rambla"/>
              </a:defRPr>
            </a:lvl8pPr>
            <a:lvl9pPr marL="3657600" marR="0" lvl="8" indent="0" algn="r" rtl="1">
              <a:spcBef>
                <a:spcPts val="0"/>
              </a:spcBef>
              <a:buNone/>
              <a:defRPr sz="1800" b="0" i="0" u="none" strike="noStrike" cap="none">
                <a:solidFill>
                  <a:schemeClr val="lt1"/>
                </a:solidFill>
                <a:latin typeface="Rambla"/>
                <a:ea typeface="Rambla"/>
                <a:cs typeface="Rambla"/>
                <a:sym typeface="Rambla"/>
              </a:defRPr>
            </a:lvl9pPr>
          </a:lstStyle>
          <a:p>
            <a:endParaRPr/>
          </a:p>
        </p:txBody>
      </p:sp>
      <p:sp>
        <p:nvSpPr>
          <p:cNvPr id="111" name="Shape 111"/>
          <p:cNvSpPr txBox="1">
            <a:spLocks noGrp="1"/>
          </p:cNvSpPr>
          <p:nvPr>
            <p:ph type="sldNum" idx="12"/>
          </p:nvPr>
        </p:nvSpPr>
        <p:spPr>
          <a:xfrm>
            <a:off x="8647272" y="6407944"/>
            <a:ext cx="365760" cy="365125"/>
          </a:xfrm>
          <a:prstGeom prst="rect">
            <a:avLst/>
          </a:prstGeom>
          <a:noFill/>
          <a:ln>
            <a:noFill/>
          </a:ln>
        </p:spPr>
        <p:txBody>
          <a:bodyPr wrap="square" lIns="91425" tIns="45700" rIns="91425" bIns="45700" anchor="b" anchorCtr="0">
            <a:noAutofit/>
          </a:bodyPr>
          <a:lstStyle/>
          <a:p>
            <a:pPr marL="0" marR="0" lvl="0" indent="0" algn="r" rtl="1">
              <a:spcBef>
                <a:spcPts val="0"/>
              </a:spcBef>
              <a:buSzPct val="25000"/>
              <a:buNone/>
            </a:pPr>
            <a:fld id="{00000000-1234-1234-1234-123412341234}" type="slidenum">
              <a:rPr lang="en-US" sz="1000" b="0" u="none">
                <a:solidFill>
                  <a:schemeClr val="lt1"/>
                </a:solidFill>
                <a:latin typeface="Rambla"/>
                <a:ea typeface="Rambla"/>
                <a:cs typeface="Rambla"/>
                <a:sym typeface="Rambla"/>
              </a:rPr>
              <a:t>‹#›</a:t>
            </a:fld>
            <a:endParaRPr lang="en-US" sz="1000" b="0" u="none">
              <a:solidFill>
                <a:schemeClr val="lt1"/>
              </a:solidFill>
              <a:latin typeface="Rambla"/>
              <a:ea typeface="Rambla"/>
              <a:cs typeface="Rambla"/>
              <a:sym typeface="Rambla"/>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upload.wikimedia.org/wikipedia/commons/4/4d/Antigen_presentation.svg"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b="2969"/>
          <a:stretch/>
        </p:blipFill>
        <p:spPr>
          <a:xfrm>
            <a:off x="0" y="0"/>
            <a:ext cx="9143999" cy="6858000"/>
          </a:xfrm>
          <a:prstGeom prst="rect">
            <a:avLst/>
          </a:prstGeom>
          <a:noFill/>
          <a:ln>
            <a:noFill/>
          </a:ln>
        </p:spPr>
      </p:pic>
      <p:pic>
        <p:nvPicPr>
          <p:cNvPr id="122" name="Shape 122"/>
          <p:cNvPicPr preferRelativeResize="0"/>
          <p:nvPr/>
        </p:nvPicPr>
        <p:blipFill rotWithShape="1">
          <a:blip r:embed="rId4">
            <a:alphaModFix/>
          </a:blip>
          <a:srcRect l="6746" t="8737" r="8658" b="6975"/>
          <a:stretch/>
        </p:blipFill>
        <p:spPr>
          <a:xfrm>
            <a:off x="5503488" y="188640"/>
            <a:ext cx="3164507" cy="2441744"/>
          </a:xfrm>
          <a:prstGeom prst="rect">
            <a:avLst/>
          </a:prstGeom>
          <a:noFill/>
          <a:ln>
            <a:noFill/>
          </a:ln>
        </p:spPr>
      </p:pic>
      <p:sp>
        <p:nvSpPr>
          <p:cNvPr id="123" name="Shape 123"/>
          <p:cNvSpPr/>
          <p:nvPr/>
        </p:nvSpPr>
        <p:spPr>
          <a:xfrm>
            <a:off x="171181" y="4066886"/>
            <a:ext cx="4349845" cy="923330"/>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4800" b="0" cap="none" dirty="0">
                <a:solidFill>
                  <a:srgbClr val="FFFFFF"/>
                </a:solidFill>
                <a:latin typeface="Cabin"/>
                <a:ea typeface="Cabin"/>
                <a:cs typeface="Cabin"/>
                <a:sym typeface="Cabin"/>
              </a:rPr>
              <a:t>PHYSIOLOGY</a:t>
            </a:r>
          </a:p>
        </p:txBody>
      </p:sp>
      <p:grpSp>
        <p:nvGrpSpPr>
          <p:cNvPr id="124" name="Shape 124"/>
          <p:cNvGrpSpPr/>
          <p:nvPr/>
        </p:nvGrpSpPr>
        <p:grpSpPr>
          <a:xfrm>
            <a:off x="330795" y="2393664"/>
            <a:ext cx="8813205" cy="4462622"/>
            <a:chOff x="-3743952" y="-575127"/>
            <a:chExt cx="8813205" cy="4462622"/>
          </a:xfrm>
        </p:grpSpPr>
        <p:sp>
          <p:nvSpPr>
            <p:cNvPr id="125" name="Shape 125"/>
            <p:cNvSpPr/>
            <p:nvPr/>
          </p:nvSpPr>
          <p:spPr>
            <a:xfrm>
              <a:off x="-3743952" y="-575127"/>
              <a:ext cx="4462622" cy="4462622"/>
            </a:xfrm>
            <a:prstGeom prst="blockArc">
              <a:avLst>
                <a:gd name="adj1" fmla="val 18900000"/>
                <a:gd name="adj2" fmla="val 2700000"/>
                <a:gd name="adj3" fmla="val 484"/>
              </a:avLst>
            </a:prstGeom>
            <a:noFill/>
            <a:ln w="55000" cap="flat" cmpd="thickThin">
              <a:solidFill>
                <a:srgbClr val="3B649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6" name="Shape 126"/>
            <p:cNvSpPr/>
            <p:nvPr/>
          </p:nvSpPr>
          <p:spPr>
            <a:xfrm>
              <a:off x="269040" y="174429"/>
              <a:ext cx="4800212"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27" name="Shape 127"/>
            <p:cNvSpPr txBox="1"/>
            <p:nvPr/>
          </p:nvSpPr>
          <p:spPr>
            <a:xfrm>
              <a:off x="269040" y="174429"/>
              <a:ext cx="4800212"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Females &amp; Males Slides</a:t>
              </a:r>
            </a:p>
          </p:txBody>
        </p:sp>
        <p:sp>
          <p:nvSpPr>
            <p:cNvPr id="128" name="Shape 128"/>
            <p:cNvSpPr/>
            <p:nvPr/>
          </p:nvSpPr>
          <p:spPr>
            <a:xfrm>
              <a:off x="51087" y="130838"/>
              <a:ext cx="435907" cy="435907"/>
            </a:xfrm>
            <a:prstGeom prst="ellipse">
              <a:avLst/>
            </a:prstGeom>
            <a:solidFill>
              <a:schemeClr val="dk1"/>
            </a:solidFill>
            <a:ln w="9525" cap="flat" cmpd="sng">
              <a:solidFill>
                <a:schemeClr val="dk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a:off x="555892" y="697452"/>
              <a:ext cx="4513361"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0" name="Shape 130"/>
            <p:cNvSpPr txBox="1"/>
            <p:nvPr/>
          </p:nvSpPr>
          <p:spPr>
            <a:xfrm>
              <a:off x="555892" y="697452"/>
              <a:ext cx="4513361"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Only Found in Males’ slides</a:t>
              </a:r>
            </a:p>
          </p:txBody>
        </p:sp>
        <p:sp>
          <p:nvSpPr>
            <p:cNvPr id="131" name="Shape 131"/>
            <p:cNvSpPr/>
            <p:nvPr/>
          </p:nvSpPr>
          <p:spPr>
            <a:xfrm>
              <a:off x="337938" y="653861"/>
              <a:ext cx="435907" cy="435907"/>
            </a:xfrm>
            <a:prstGeom prst="ellipse">
              <a:avLst/>
            </a:prstGeom>
            <a:solidFill>
              <a:srgbClr val="0070C0"/>
            </a:solidFill>
            <a:ln w="9525" cap="flat" cmpd="sng">
              <a:solidFill>
                <a:schemeClr val="accent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2" name="Shape 132"/>
            <p:cNvSpPr/>
            <p:nvPr/>
          </p:nvSpPr>
          <p:spPr>
            <a:xfrm>
              <a:off x="687061" y="1220475"/>
              <a:ext cx="4382191"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3" name="Shape 133"/>
            <p:cNvSpPr txBox="1"/>
            <p:nvPr/>
          </p:nvSpPr>
          <p:spPr>
            <a:xfrm>
              <a:off x="687061" y="1220475"/>
              <a:ext cx="4382191"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Only Found in Females’ slides </a:t>
              </a:r>
            </a:p>
          </p:txBody>
        </p:sp>
        <p:sp>
          <p:nvSpPr>
            <p:cNvPr id="134" name="Shape 134"/>
            <p:cNvSpPr/>
            <p:nvPr/>
          </p:nvSpPr>
          <p:spPr>
            <a:xfrm>
              <a:off x="469107" y="1176884"/>
              <a:ext cx="435907" cy="435907"/>
            </a:xfrm>
            <a:prstGeom prst="ellipse">
              <a:avLst/>
            </a:prstGeom>
            <a:solidFill>
              <a:srgbClr val="7030A0"/>
            </a:solidFill>
            <a:ln w="9525" cap="flat" cmpd="sng">
              <a:solidFill>
                <a:schemeClr val="accent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5" name="Shape 135"/>
            <p:cNvSpPr/>
            <p:nvPr/>
          </p:nvSpPr>
          <p:spPr>
            <a:xfrm>
              <a:off x="687061" y="1743166"/>
              <a:ext cx="4382191"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6" name="Shape 136"/>
            <p:cNvSpPr txBox="1"/>
            <p:nvPr/>
          </p:nvSpPr>
          <p:spPr>
            <a:xfrm>
              <a:off x="687061" y="1743166"/>
              <a:ext cx="4382191"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Vary Important Notes</a:t>
              </a:r>
            </a:p>
          </p:txBody>
        </p:sp>
        <p:sp>
          <p:nvSpPr>
            <p:cNvPr id="137" name="Shape 137"/>
            <p:cNvSpPr/>
            <p:nvPr/>
          </p:nvSpPr>
          <p:spPr>
            <a:xfrm>
              <a:off x="469107" y="1699576"/>
              <a:ext cx="435907" cy="435907"/>
            </a:xfrm>
            <a:prstGeom prst="ellipse">
              <a:avLst/>
            </a:prstGeom>
            <a:solidFill>
              <a:srgbClr val="FF0000"/>
            </a:solidFill>
            <a:ln w="9525" cap="flat" cmpd="sng">
              <a:solidFill>
                <a:schemeClr val="accent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a:off x="555892" y="2266189"/>
              <a:ext cx="4513361"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39" name="Shape 139"/>
            <p:cNvSpPr txBox="1"/>
            <p:nvPr/>
          </p:nvSpPr>
          <p:spPr>
            <a:xfrm>
              <a:off x="555892" y="2266189"/>
              <a:ext cx="4513361"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Notes</a:t>
              </a:r>
            </a:p>
          </p:txBody>
        </p:sp>
        <p:sp>
          <p:nvSpPr>
            <p:cNvPr id="140" name="Shape 140"/>
            <p:cNvSpPr/>
            <p:nvPr/>
          </p:nvSpPr>
          <p:spPr>
            <a:xfrm>
              <a:off x="337938" y="2222598"/>
              <a:ext cx="435907" cy="435907"/>
            </a:xfrm>
            <a:prstGeom prst="ellipse">
              <a:avLst/>
            </a:prstGeom>
            <a:solidFill>
              <a:srgbClr val="00B050"/>
            </a:solidFill>
            <a:ln w="9525" cap="flat" cmpd="sng">
              <a:solidFill>
                <a:schemeClr val="accent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41" name="Shape 141"/>
            <p:cNvSpPr/>
            <p:nvPr/>
          </p:nvSpPr>
          <p:spPr>
            <a:xfrm>
              <a:off x="269040" y="2789212"/>
              <a:ext cx="4800212" cy="348726"/>
            </a:xfrm>
            <a:prstGeom prst="rect">
              <a:avLst/>
            </a:prstGeom>
            <a:gradFill>
              <a:gsLst>
                <a:gs pos="0">
                  <a:srgbClr val="0E3461"/>
                </a:gs>
                <a:gs pos="50000">
                  <a:srgbClr val="1B569D"/>
                </a:gs>
                <a:gs pos="70000">
                  <a:srgbClr val="2B68B4"/>
                </a:gs>
                <a:gs pos="100000">
                  <a:srgbClr val="4586DB"/>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42" name="Shape 142"/>
            <p:cNvSpPr txBox="1"/>
            <p:nvPr/>
          </p:nvSpPr>
          <p:spPr>
            <a:xfrm>
              <a:off x="269040" y="2789212"/>
              <a:ext cx="4800212" cy="348726"/>
            </a:xfrm>
            <a:prstGeom prst="rect">
              <a:avLst/>
            </a:prstGeom>
            <a:noFill/>
            <a:ln>
              <a:noFill/>
            </a:ln>
          </p:spPr>
          <p:txBody>
            <a:bodyPr wrap="square" lIns="276800" tIns="50800" rIns="50800" bIns="50800" anchor="ctr" anchorCtr="0">
              <a:noAutofit/>
            </a:bodyPr>
            <a:lstStyle/>
            <a:p>
              <a:pPr marL="0" marR="0" lvl="0" indent="0" algn="l" rtl="1">
                <a:lnSpc>
                  <a:spcPct val="90000"/>
                </a:lnSpc>
                <a:spcBef>
                  <a:spcPts val="0"/>
                </a:spcBef>
                <a:spcAft>
                  <a:spcPts val="0"/>
                </a:spcAft>
                <a:buClr>
                  <a:schemeClr val="lt1"/>
                </a:buClr>
                <a:buSzPct val="25000"/>
                <a:buFont typeface="Rambla"/>
                <a:buNone/>
              </a:pPr>
              <a:r>
                <a:rPr lang="en-US" sz="2000">
                  <a:solidFill>
                    <a:schemeClr val="lt1"/>
                  </a:solidFill>
                  <a:latin typeface="Rambla"/>
                  <a:ea typeface="Rambla"/>
                  <a:cs typeface="Rambla"/>
                  <a:sym typeface="Rambla"/>
                </a:rPr>
                <a:t>Extra Information</a:t>
              </a:r>
            </a:p>
          </p:txBody>
        </p:sp>
        <p:sp>
          <p:nvSpPr>
            <p:cNvPr id="143" name="Shape 143"/>
            <p:cNvSpPr/>
            <p:nvPr/>
          </p:nvSpPr>
          <p:spPr>
            <a:xfrm>
              <a:off x="51087" y="2745621"/>
              <a:ext cx="435907" cy="435907"/>
            </a:xfrm>
            <a:prstGeom prst="ellipse">
              <a:avLst/>
            </a:prstGeom>
            <a:solidFill>
              <a:srgbClr val="7F7F7F"/>
            </a:solidFill>
            <a:ln w="9525" cap="flat" cmpd="sng">
              <a:solidFill>
                <a:schemeClr val="accent1"/>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grpSp>
      <p:pic>
        <p:nvPicPr>
          <p:cNvPr id="144" name="Shape 144"/>
          <p:cNvPicPr preferRelativeResize="0"/>
          <p:nvPr/>
        </p:nvPicPr>
        <p:blipFill rotWithShape="1">
          <a:blip r:embed="rId5">
            <a:alphaModFix/>
          </a:blip>
          <a:srcRect t="11970" b="7142"/>
          <a:stretch/>
        </p:blipFill>
        <p:spPr>
          <a:xfrm>
            <a:off x="467544" y="188639"/>
            <a:ext cx="3166504" cy="2442152"/>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9665" y="711985"/>
            <a:ext cx="1458205" cy="1458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b="2558"/>
          <a:stretch/>
        </p:blipFill>
        <p:spPr>
          <a:xfrm>
            <a:off x="2686208" y="1041901"/>
            <a:ext cx="3690552" cy="5924507"/>
          </a:xfrm>
          <a:prstGeom prst="rect">
            <a:avLst/>
          </a:prstGeom>
          <a:noFill/>
          <a:ln>
            <a:noFill/>
          </a:ln>
        </p:spPr>
      </p:pic>
      <p:sp>
        <p:nvSpPr>
          <p:cNvPr id="256" name="Shape 256"/>
          <p:cNvSpPr txBox="1"/>
          <p:nvPr/>
        </p:nvSpPr>
        <p:spPr>
          <a:xfrm>
            <a:off x="-180528" y="-243408"/>
            <a:ext cx="9612560" cy="1490133"/>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2800" b="1" dirty="0">
                <a:solidFill>
                  <a:srgbClr val="0070C0"/>
                </a:solidFill>
                <a:latin typeface="Calibri"/>
                <a:ea typeface="Calibri"/>
                <a:cs typeface="Calibri"/>
                <a:sym typeface="Calibri"/>
              </a:rPr>
              <a:t>Cellular Elements of the Innate Immune System</a:t>
            </a:r>
          </a:p>
          <a:p>
            <a:pPr marL="0" marR="0" lvl="0" indent="0" algn="ctr" rtl="0">
              <a:spcBef>
                <a:spcPts val="0"/>
              </a:spcBef>
              <a:spcAft>
                <a:spcPts val="0"/>
              </a:spcAft>
              <a:buSzPct val="25000"/>
              <a:buNone/>
            </a:pPr>
            <a:r>
              <a:rPr lang="en-US" sz="2800" b="1" dirty="0">
                <a:solidFill>
                  <a:srgbClr val="0070C0"/>
                </a:solidFill>
                <a:latin typeface="Calibri"/>
                <a:ea typeface="Calibri"/>
                <a:cs typeface="Calibri"/>
                <a:sym typeface="Calibri"/>
              </a:rPr>
              <a:t>(2</a:t>
            </a:r>
            <a:r>
              <a:rPr lang="en-US" sz="2800" b="1" baseline="30000" dirty="0">
                <a:solidFill>
                  <a:srgbClr val="0070C0"/>
                </a:solidFill>
                <a:latin typeface="Calibri"/>
                <a:ea typeface="Calibri"/>
                <a:cs typeface="Calibri"/>
                <a:sym typeface="Calibri"/>
              </a:rPr>
              <a:t>nd</a:t>
            </a:r>
            <a:r>
              <a:rPr lang="en-US" sz="2800" b="1" dirty="0">
                <a:solidFill>
                  <a:srgbClr val="0070C0"/>
                </a:solidFill>
                <a:latin typeface="Calibri"/>
                <a:ea typeface="Calibri"/>
                <a:cs typeface="Calibri"/>
                <a:sym typeface="Calibri"/>
              </a:rPr>
              <a:t> line of defense)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1117600" y="584200"/>
            <a:ext cx="7315200" cy="609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endParaRPr sz="4267" b="1" u="sng">
              <a:solidFill>
                <a:srgbClr val="FF0000"/>
              </a:solidFill>
              <a:latin typeface="Calibri"/>
              <a:ea typeface="Calibri"/>
              <a:cs typeface="Calibri"/>
              <a:sym typeface="Calibri"/>
            </a:endParaRPr>
          </a:p>
        </p:txBody>
      </p:sp>
      <p:sp>
        <p:nvSpPr>
          <p:cNvPr id="262" name="Shape 262"/>
          <p:cNvSpPr txBox="1"/>
          <p:nvPr/>
        </p:nvSpPr>
        <p:spPr>
          <a:xfrm>
            <a:off x="395536" y="584200"/>
            <a:ext cx="9087461" cy="1899591"/>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Rambla"/>
              <a:buNone/>
            </a:pPr>
            <a:endParaRPr sz="2222" b="1">
              <a:solidFill>
                <a:srgbClr val="0070C0"/>
              </a:solidFill>
              <a:latin typeface="Calibri"/>
              <a:ea typeface="Calibri"/>
              <a:cs typeface="Calibri"/>
              <a:sym typeface="Calibri"/>
            </a:endParaRPr>
          </a:p>
          <a:p>
            <a:pPr marL="0" marR="0" lvl="0" indent="0" algn="l" rtl="0">
              <a:lnSpc>
                <a:spcPct val="80000"/>
              </a:lnSpc>
              <a:spcBef>
                <a:spcPts val="444"/>
              </a:spcBef>
              <a:spcAft>
                <a:spcPts val="0"/>
              </a:spcAft>
              <a:buClr>
                <a:schemeClr val="dk1"/>
              </a:buClr>
              <a:buFont typeface="Rambla"/>
              <a:buNone/>
            </a:pPr>
            <a:endParaRPr sz="2222" b="1">
              <a:solidFill>
                <a:srgbClr val="0070C0"/>
              </a:solidFill>
              <a:latin typeface="Calibri"/>
              <a:ea typeface="Calibri"/>
              <a:cs typeface="Calibri"/>
              <a:sym typeface="Calibri"/>
            </a:endParaRPr>
          </a:p>
          <a:p>
            <a:pPr marL="0" marR="0" lvl="0" indent="0" algn="l" rtl="0">
              <a:lnSpc>
                <a:spcPct val="80000"/>
              </a:lnSpc>
              <a:spcBef>
                <a:spcPts val="444"/>
              </a:spcBef>
              <a:spcAft>
                <a:spcPts val="0"/>
              </a:spcAft>
              <a:buClr>
                <a:schemeClr val="dk1"/>
              </a:buClr>
              <a:buFont typeface="Rambla"/>
              <a:buNone/>
            </a:pPr>
            <a:endParaRPr sz="2222" b="1">
              <a:solidFill>
                <a:srgbClr val="0070C0"/>
              </a:solidFill>
              <a:latin typeface="Calibri"/>
              <a:ea typeface="Calibri"/>
              <a:cs typeface="Calibri"/>
              <a:sym typeface="Calibri"/>
            </a:endParaRPr>
          </a:p>
          <a:p>
            <a:pPr marL="0" marR="0" lvl="0" indent="0" algn="l" rtl="0">
              <a:lnSpc>
                <a:spcPct val="80000"/>
              </a:lnSpc>
              <a:spcBef>
                <a:spcPts val="444"/>
              </a:spcBef>
              <a:spcAft>
                <a:spcPts val="0"/>
              </a:spcAft>
              <a:buClr>
                <a:srgbClr val="0070C0"/>
              </a:buClr>
              <a:buSzPct val="25000"/>
              <a:buFont typeface="Calibri"/>
              <a:buNone/>
            </a:pPr>
            <a:r>
              <a:rPr lang="en-US" sz="2222" b="1">
                <a:solidFill>
                  <a:srgbClr val="0070C0"/>
                </a:solidFill>
                <a:latin typeface="Calibri"/>
                <a:ea typeface="Calibri"/>
                <a:cs typeface="Calibri"/>
                <a:sym typeface="Calibri"/>
              </a:rPr>
              <a:t>The cells of the immune system work together with different proteins to seek out and destroy anything foreign or dangerous that enters our body. </a:t>
            </a:r>
          </a:p>
        </p:txBody>
      </p:sp>
      <p:grpSp>
        <p:nvGrpSpPr>
          <p:cNvPr id="263" name="Shape 263"/>
          <p:cNvGrpSpPr/>
          <p:nvPr/>
        </p:nvGrpSpPr>
        <p:grpSpPr>
          <a:xfrm>
            <a:off x="102330" y="2304682"/>
            <a:ext cx="8924346" cy="2889548"/>
            <a:chOff x="345874" y="1831015"/>
            <a:chExt cx="8924346" cy="2889548"/>
          </a:xfrm>
        </p:grpSpPr>
        <p:sp>
          <p:nvSpPr>
            <p:cNvPr id="264" name="Shape 264"/>
            <p:cNvSpPr/>
            <p:nvPr/>
          </p:nvSpPr>
          <p:spPr>
            <a:xfrm>
              <a:off x="7510385" y="3424427"/>
              <a:ext cx="817390" cy="259658"/>
            </a:xfrm>
            <a:custGeom>
              <a:avLst/>
              <a:gdLst/>
              <a:ahLst/>
              <a:cxnLst/>
              <a:rect l="0" t="0" r="0" b="0"/>
              <a:pathLst>
                <a:path w="120000" h="120000" extrusionOk="0">
                  <a:moveTo>
                    <a:pt x="0" y="0"/>
                  </a:moveTo>
                  <a:lnTo>
                    <a:pt x="0" y="81776"/>
                  </a:lnTo>
                  <a:lnTo>
                    <a:pt x="119999" y="81776"/>
                  </a:lnTo>
                  <a:lnTo>
                    <a:pt x="119999" y="120000"/>
                  </a:lnTo>
                </a:path>
              </a:pathLst>
            </a:custGeom>
            <a:noFill/>
            <a:ln w="55000" cap="flat" cmpd="thickThin">
              <a:solidFill>
                <a:schemeClr val="accent3"/>
              </a:solidFill>
              <a:prstDash val="solid"/>
              <a:round/>
              <a:headEnd type="none" w="med" len="med"/>
              <a:tailEnd type="none" w="med" len="med"/>
            </a:ln>
          </p:spPr>
        </p:sp>
        <p:sp>
          <p:nvSpPr>
            <p:cNvPr id="265" name="Shape 265"/>
            <p:cNvSpPr/>
            <p:nvPr/>
          </p:nvSpPr>
          <p:spPr>
            <a:xfrm>
              <a:off x="6607302" y="3424427"/>
              <a:ext cx="903082" cy="259658"/>
            </a:xfrm>
            <a:custGeom>
              <a:avLst/>
              <a:gdLst/>
              <a:ahLst/>
              <a:cxnLst/>
              <a:rect l="0" t="0" r="0" b="0"/>
              <a:pathLst>
                <a:path w="120000" h="120000" extrusionOk="0">
                  <a:moveTo>
                    <a:pt x="120000" y="0"/>
                  </a:moveTo>
                  <a:lnTo>
                    <a:pt x="120000" y="81776"/>
                  </a:lnTo>
                  <a:lnTo>
                    <a:pt x="0" y="81776"/>
                  </a:lnTo>
                  <a:lnTo>
                    <a:pt x="0" y="120000"/>
                  </a:lnTo>
                </a:path>
              </a:pathLst>
            </a:custGeom>
            <a:noFill/>
            <a:ln w="55000" cap="flat" cmpd="thickThin">
              <a:solidFill>
                <a:schemeClr val="accent3"/>
              </a:solidFill>
              <a:prstDash val="solid"/>
              <a:round/>
              <a:headEnd type="none" w="med" len="med"/>
              <a:tailEnd type="none" w="med" len="med"/>
            </a:ln>
          </p:spPr>
        </p:sp>
        <p:sp>
          <p:nvSpPr>
            <p:cNvPr id="266" name="Shape 266"/>
            <p:cNvSpPr/>
            <p:nvPr/>
          </p:nvSpPr>
          <p:spPr>
            <a:xfrm>
              <a:off x="5194725" y="2597834"/>
              <a:ext cx="2315659" cy="259658"/>
            </a:xfrm>
            <a:custGeom>
              <a:avLst/>
              <a:gdLst/>
              <a:ahLst/>
              <a:cxnLst/>
              <a:rect l="0" t="0" r="0" b="0"/>
              <a:pathLst>
                <a:path w="120000" h="120000" extrusionOk="0">
                  <a:moveTo>
                    <a:pt x="0" y="0"/>
                  </a:moveTo>
                  <a:lnTo>
                    <a:pt x="0" y="81776"/>
                  </a:lnTo>
                  <a:lnTo>
                    <a:pt x="119999" y="81776"/>
                  </a:lnTo>
                  <a:lnTo>
                    <a:pt x="119999" y="120000"/>
                  </a:lnTo>
                </a:path>
              </a:pathLst>
            </a:custGeom>
            <a:noFill/>
            <a:ln w="55000" cap="flat" cmpd="thickThin">
              <a:solidFill>
                <a:srgbClr val="BF504D"/>
              </a:solidFill>
              <a:prstDash val="solid"/>
              <a:round/>
              <a:headEnd type="none" w="med" len="med"/>
              <a:tailEnd type="none" w="med" len="med"/>
            </a:ln>
          </p:spPr>
        </p:sp>
        <p:sp>
          <p:nvSpPr>
            <p:cNvPr id="267" name="Shape 267"/>
            <p:cNvSpPr/>
            <p:nvPr/>
          </p:nvSpPr>
          <p:spPr>
            <a:xfrm>
              <a:off x="4602784" y="2720242"/>
              <a:ext cx="591940" cy="259658"/>
            </a:xfrm>
            <a:custGeom>
              <a:avLst/>
              <a:gdLst/>
              <a:ahLst/>
              <a:cxnLst/>
              <a:rect l="0" t="0" r="0" b="0"/>
              <a:pathLst>
                <a:path w="120000" h="120000" extrusionOk="0">
                  <a:moveTo>
                    <a:pt x="120000" y="0"/>
                  </a:moveTo>
                  <a:lnTo>
                    <a:pt x="120000" y="81776"/>
                  </a:lnTo>
                  <a:lnTo>
                    <a:pt x="0" y="81776"/>
                  </a:lnTo>
                  <a:lnTo>
                    <a:pt x="0" y="120000"/>
                  </a:lnTo>
                </a:path>
              </a:pathLst>
            </a:custGeom>
            <a:noFill/>
            <a:ln w="55000" cap="flat" cmpd="thickThin">
              <a:solidFill>
                <a:srgbClr val="BF504D"/>
              </a:solidFill>
              <a:prstDash val="solid"/>
              <a:round/>
              <a:headEnd type="none" w="med" len="med"/>
              <a:tailEnd type="none" w="med" len="med"/>
            </a:ln>
          </p:spPr>
        </p:sp>
        <p:sp>
          <p:nvSpPr>
            <p:cNvPr id="268" name="Shape 268"/>
            <p:cNvSpPr/>
            <p:nvPr/>
          </p:nvSpPr>
          <p:spPr>
            <a:xfrm>
              <a:off x="4799775" y="3430944"/>
              <a:ext cx="494150" cy="327683"/>
            </a:xfrm>
            <a:custGeom>
              <a:avLst/>
              <a:gdLst/>
              <a:ahLst/>
              <a:cxnLst/>
              <a:rect l="0" t="0" r="0" b="0"/>
              <a:pathLst>
                <a:path w="120000" h="120000" extrusionOk="0">
                  <a:moveTo>
                    <a:pt x="0" y="0"/>
                  </a:moveTo>
                  <a:lnTo>
                    <a:pt x="0" y="81776"/>
                  </a:lnTo>
                  <a:lnTo>
                    <a:pt x="120000" y="81776"/>
                  </a:lnTo>
                  <a:lnTo>
                    <a:pt x="120000" y="120000"/>
                  </a:lnTo>
                </a:path>
              </a:pathLst>
            </a:custGeom>
            <a:noFill/>
            <a:ln w="55000" cap="flat" cmpd="thickThin">
              <a:solidFill>
                <a:schemeClr val="accent3"/>
              </a:solidFill>
              <a:prstDash val="solid"/>
              <a:round/>
              <a:headEnd type="none" w="med" len="med"/>
              <a:tailEnd type="none" w="med" len="med"/>
            </a:ln>
          </p:spPr>
        </p:sp>
        <p:sp>
          <p:nvSpPr>
            <p:cNvPr id="269" name="Shape 269"/>
            <p:cNvSpPr/>
            <p:nvPr/>
          </p:nvSpPr>
          <p:spPr>
            <a:xfrm>
              <a:off x="2810634" y="3432730"/>
              <a:ext cx="827341" cy="259658"/>
            </a:xfrm>
            <a:custGeom>
              <a:avLst/>
              <a:gdLst/>
              <a:ahLst/>
              <a:cxnLst/>
              <a:rect l="0" t="0" r="0" b="0"/>
              <a:pathLst>
                <a:path w="120000" h="120000" extrusionOk="0">
                  <a:moveTo>
                    <a:pt x="0" y="0"/>
                  </a:moveTo>
                  <a:lnTo>
                    <a:pt x="0" y="81776"/>
                  </a:lnTo>
                  <a:lnTo>
                    <a:pt x="120000" y="81776"/>
                  </a:lnTo>
                  <a:lnTo>
                    <a:pt x="120000" y="120000"/>
                  </a:lnTo>
                </a:path>
              </a:pathLst>
            </a:custGeom>
            <a:noFill/>
            <a:ln w="55000" cap="flat" cmpd="thickThin">
              <a:solidFill>
                <a:schemeClr val="accent3"/>
              </a:solidFill>
              <a:prstDash val="solid"/>
              <a:round/>
              <a:headEnd type="none" w="med" len="med"/>
              <a:tailEnd type="none" w="med" len="med"/>
            </a:ln>
          </p:spPr>
        </p:sp>
        <p:sp>
          <p:nvSpPr>
            <p:cNvPr id="270" name="Shape 270"/>
            <p:cNvSpPr/>
            <p:nvPr/>
          </p:nvSpPr>
          <p:spPr>
            <a:xfrm>
              <a:off x="2373332" y="3424427"/>
              <a:ext cx="473953" cy="259658"/>
            </a:xfrm>
            <a:custGeom>
              <a:avLst/>
              <a:gdLst/>
              <a:ahLst/>
              <a:cxnLst/>
              <a:rect l="0" t="0" r="0" b="0"/>
              <a:pathLst>
                <a:path w="120000" h="120000" extrusionOk="0">
                  <a:moveTo>
                    <a:pt x="120000" y="0"/>
                  </a:moveTo>
                  <a:lnTo>
                    <a:pt x="120000" y="81776"/>
                  </a:lnTo>
                  <a:lnTo>
                    <a:pt x="0" y="81776"/>
                  </a:lnTo>
                  <a:lnTo>
                    <a:pt x="0" y="120000"/>
                  </a:lnTo>
                </a:path>
              </a:pathLst>
            </a:custGeom>
            <a:noFill/>
            <a:ln w="55000" cap="flat" cmpd="thickThin">
              <a:solidFill>
                <a:schemeClr val="accent3"/>
              </a:solidFill>
              <a:prstDash val="solid"/>
              <a:round/>
              <a:headEnd type="none" w="med" len="med"/>
              <a:tailEnd type="none" w="med" len="med"/>
            </a:ln>
          </p:spPr>
        </p:sp>
        <p:sp>
          <p:nvSpPr>
            <p:cNvPr id="271" name="Shape 271"/>
            <p:cNvSpPr/>
            <p:nvPr/>
          </p:nvSpPr>
          <p:spPr>
            <a:xfrm>
              <a:off x="761152" y="3424427"/>
              <a:ext cx="2086133" cy="259658"/>
            </a:xfrm>
            <a:custGeom>
              <a:avLst/>
              <a:gdLst/>
              <a:ahLst/>
              <a:cxnLst/>
              <a:rect l="0" t="0" r="0" b="0"/>
              <a:pathLst>
                <a:path w="120000" h="120000" extrusionOk="0">
                  <a:moveTo>
                    <a:pt x="120000" y="0"/>
                  </a:moveTo>
                  <a:lnTo>
                    <a:pt x="120000" y="81776"/>
                  </a:lnTo>
                  <a:lnTo>
                    <a:pt x="0" y="81776"/>
                  </a:lnTo>
                  <a:lnTo>
                    <a:pt x="0" y="120000"/>
                  </a:lnTo>
                </a:path>
              </a:pathLst>
            </a:custGeom>
            <a:noFill/>
            <a:ln w="55000" cap="flat" cmpd="thickThin">
              <a:solidFill>
                <a:schemeClr val="accent3"/>
              </a:solidFill>
              <a:prstDash val="solid"/>
              <a:round/>
              <a:headEnd type="none" w="med" len="med"/>
              <a:tailEnd type="none" w="med" len="med"/>
            </a:ln>
          </p:spPr>
        </p:sp>
        <p:sp>
          <p:nvSpPr>
            <p:cNvPr id="272" name="Shape 272"/>
            <p:cNvSpPr/>
            <p:nvPr/>
          </p:nvSpPr>
          <p:spPr>
            <a:xfrm>
              <a:off x="2847286" y="2597834"/>
              <a:ext cx="2347439" cy="259658"/>
            </a:xfrm>
            <a:custGeom>
              <a:avLst/>
              <a:gdLst/>
              <a:ahLst/>
              <a:cxnLst/>
              <a:rect l="0" t="0" r="0" b="0"/>
              <a:pathLst>
                <a:path w="120000" h="120000" extrusionOk="0">
                  <a:moveTo>
                    <a:pt x="120000" y="0"/>
                  </a:moveTo>
                  <a:lnTo>
                    <a:pt x="120000" y="81776"/>
                  </a:lnTo>
                  <a:lnTo>
                    <a:pt x="0" y="81776"/>
                  </a:lnTo>
                  <a:lnTo>
                    <a:pt x="0" y="120000"/>
                  </a:lnTo>
                </a:path>
              </a:pathLst>
            </a:custGeom>
            <a:noFill/>
            <a:ln w="55000" cap="flat" cmpd="thickThin">
              <a:solidFill>
                <a:srgbClr val="BF504D"/>
              </a:solidFill>
              <a:prstDash val="solid"/>
              <a:round/>
              <a:headEnd type="none" w="med" len="med"/>
              <a:tailEnd type="none" w="med" len="med"/>
            </a:ln>
          </p:spPr>
        </p:sp>
        <p:sp>
          <p:nvSpPr>
            <p:cNvPr id="273" name="Shape 273"/>
            <p:cNvSpPr/>
            <p:nvPr/>
          </p:nvSpPr>
          <p:spPr>
            <a:xfrm>
              <a:off x="4092560" y="1831015"/>
              <a:ext cx="2204329" cy="766818"/>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4" name="Shape 274"/>
            <p:cNvSpPr/>
            <p:nvPr/>
          </p:nvSpPr>
          <p:spPr>
            <a:xfrm>
              <a:off x="4191761" y="1925256"/>
              <a:ext cx="2204329" cy="766818"/>
            </a:xfrm>
            <a:prstGeom prst="roundRect">
              <a:avLst>
                <a:gd name="adj" fmla="val 1000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5" name="Shape 275"/>
            <p:cNvSpPr txBox="1"/>
            <p:nvPr/>
          </p:nvSpPr>
          <p:spPr>
            <a:xfrm>
              <a:off x="4214220" y="1947715"/>
              <a:ext cx="2159411" cy="721900"/>
            </a:xfrm>
            <a:prstGeom prst="rect">
              <a:avLst/>
            </a:prstGeom>
            <a:noFill/>
            <a:ln>
              <a:noFill/>
            </a:ln>
          </p:spPr>
          <p:txBody>
            <a:bodyPr wrap="square" lIns="64750" tIns="64750" rIns="64750" bIns="64750"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700" b="1" dirty="0">
                  <a:solidFill>
                    <a:srgbClr val="0070C0"/>
                  </a:solidFill>
                  <a:latin typeface="Calibri"/>
                  <a:ea typeface="Calibri"/>
                  <a:cs typeface="Calibri"/>
                  <a:sym typeface="Calibri"/>
                </a:rPr>
                <a:t>Cells of the Immune System</a:t>
              </a:r>
            </a:p>
          </p:txBody>
        </p:sp>
        <p:sp>
          <p:nvSpPr>
            <p:cNvPr id="276" name="Shape 276"/>
            <p:cNvSpPr/>
            <p:nvPr/>
          </p:nvSpPr>
          <p:spPr>
            <a:xfrm>
              <a:off x="2109079" y="2857492"/>
              <a:ext cx="1476413" cy="566934"/>
            </a:xfrm>
            <a:prstGeom prst="roundRect">
              <a:avLst>
                <a:gd name="adj" fmla="val 10000"/>
              </a:avLst>
            </a:prstGeom>
            <a:solidFill>
              <a:srgbClr val="BF504D"/>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7" name="Shape 277"/>
            <p:cNvSpPr/>
            <p:nvPr/>
          </p:nvSpPr>
          <p:spPr>
            <a:xfrm>
              <a:off x="2208281" y="2951734"/>
              <a:ext cx="1476413" cy="566934"/>
            </a:xfrm>
            <a:prstGeom prst="roundRect">
              <a:avLst>
                <a:gd name="adj" fmla="val 10000"/>
              </a:avLst>
            </a:prstGeom>
            <a:solidFill>
              <a:schemeClr val="lt1">
                <a:alpha val="89803"/>
              </a:schemeClr>
            </a:solidFill>
            <a:ln w="55000" cap="flat" cmpd="thickThin">
              <a:solidFill>
                <a:srgbClr val="BF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8" name="Shape 278"/>
            <p:cNvSpPr txBox="1"/>
            <p:nvPr/>
          </p:nvSpPr>
          <p:spPr>
            <a:xfrm>
              <a:off x="2224886" y="2968339"/>
              <a:ext cx="1443203" cy="533724"/>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2000" b="1">
                  <a:solidFill>
                    <a:srgbClr val="0070C0"/>
                  </a:solidFill>
                  <a:latin typeface="Calibri"/>
                  <a:ea typeface="Calibri"/>
                  <a:cs typeface="Calibri"/>
                  <a:sym typeface="Calibri"/>
                </a:rPr>
                <a:t>Phagocytes</a:t>
              </a:r>
            </a:p>
          </p:txBody>
        </p:sp>
        <p:sp>
          <p:nvSpPr>
            <p:cNvPr id="279" name="Shape 279"/>
            <p:cNvSpPr/>
            <p:nvPr/>
          </p:nvSpPr>
          <p:spPr>
            <a:xfrm>
              <a:off x="345874" y="3684086"/>
              <a:ext cx="1172567" cy="814877"/>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0" name="Shape 280"/>
            <p:cNvSpPr/>
            <p:nvPr/>
          </p:nvSpPr>
          <p:spPr>
            <a:xfrm>
              <a:off x="445075" y="3778327"/>
              <a:ext cx="1172567" cy="814877"/>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1" name="Shape 281"/>
            <p:cNvSpPr txBox="1"/>
            <p:nvPr/>
          </p:nvSpPr>
          <p:spPr>
            <a:xfrm>
              <a:off x="461248" y="3807820"/>
              <a:ext cx="1126901" cy="767143"/>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b="1" dirty="0">
                  <a:solidFill>
                    <a:srgbClr val="0070C0"/>
                  </a:solidFill>
                  <a:latin typeface="Calibri"/>
                  <a:ea typeface="Calibri"/>
                  <a:cs typeface="Calibri"/>
                  <a:sym typeface="Calibri"/>
                </a:rPr>
                <a:t>Monocytes and macrophages</a:t>
              </a:r>
            </a:p>
          </p:txBody>
        </p:sp>
        <p:sp>
          <p:nvSpPr>
            <p:cNvPr id="282" name="Shape 282"/>
            <p:cNvSpPr/>
            <p:nvPr/>
          </p:nvSpPr>
          <p:spPr>
            <a:xfrm>
              <a:off x="1716845" y="3684086"/>
              <a:ext cx="1312975" cy="566934"/>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3" name="Shape 283"/>
            <p:cNvSpPr/>
            <p:nvPr/>
          </p:nvSpPr>
          <p:spPr>
            <a:xfrm>
              <a:off x="1816046" y="3778327"/>
              <a:ext cx="1312975" cy="566934"/>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4" name="Shape 284"/>
            <p:cNvSpPr txBox="1"/>
            <p:nvPr/>
          </p:nvSpPr>
          <p:spPr>
            <a:xfrm>
              <a:off x="1832651" y="3794932"/>
              <a:ext cx="1279765" cy="53372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a:solidFill>
                    <a:srgbClr val="0070C0"/>
                  </a:solidFill>
                  <a:latin typeface="Calibri"/>
                  <a:ea typeface="Calibri"/>
                  <a:cs typeface="Calibri"/>
                  <a:sym typeface="Calibri"/>
                </a:rPr>
                <a:t>Neutrophils</a:t>
              </a:r>
            </a:p>
          </p:txBody>
        </p:sp>
        <p:sp>
          <p:nvSpPr>
            <p:cNvPr id="285" name="Shape 285"/>
            <p:cNvSpPr/>
            <p:nvPr/>
          </p:nvSpPr>
          <p:spPr>
            <a:xfrm>
              <a:off x="3228222" y="3684086"/>
              <a:ext cx="892809" cy="566934"/>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6" name="Shape 286"/>
            <p:cNvSpPr/>
            <p:nvPr/>
          </p:nvSpPr>
          <p:spPr>
            <a:xfrm>
              <a:off x="3327423" y="3778327"/>
              <a:ext cx="892809" cy="566934"/>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7" name="Shape 287"/>
            <p:cNvSpPr txBox="1"/>
            <p:nvPr/>
          </p:nvSpPr>
          <p:spPr>
            <a:xfrm>
              <a:off x="3344028" y="3794932"/>
              <a:ext cx="859599" cy="53372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b="1" dirty="0">
                  <a:solidFill>
                    <a:srgbClr val="0070C0"/>
                  </a:solidFill>
                  <a:latin typeface="Calibri"/>
                  <a:ea typeface="Calibri"/>
                  <a:cs typeface="Calibri"/>
                  <a:sym typeface="Calibri"/>
                </a:rPr>
                <a:t>Dendritic cells</a:t>
              </a:r>
            </a:p>
          </p:txBody>
        </p:sp>
        <p:sp>
          <p:nvSpPr>
            <p:cNvPr id="288" name="Shape 288"/>
            <p:cNvSpPr/>
            <p:nvPr/>
          </p:nvSpPr>
          <p:spPr>
            <a:xfrm>
              <a:off x="4319434" y="3684086"/>
              <a:ext cx="1371275" cy="961645"/>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9" name="Shape 289"/>
            <p:cNvSpPr/>
            <p:nvPr/>
          </p:nvSpPr>
          <p:spPr>
            <a:xfrm>
              <a:off x="4416696" y="3758627"/>
              <a:ext cx="1371275" cy="961645"/>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0" name="Shape 290"/>
            <p:cNvSpPr txBox="1"/>
            <p:nvPr/>
          </p:nvSpPr>
          <p:spPr>
            <a:xfrm>
              <a:off x="4446801" y="3806493"/>
              <a:ext cx="1314943" cy="905313"/>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a:solidFill>
                    <a:srgbClr val="0070C0"/>
                  </a:solidFill>
                  <a:latin typeface="Calibri"/>
                  <a:ea typeface="Calibri"/>
                  <a:cs typeface="Calibri"/>
                  <a:sym typeface="Calibri"/>
                </a:rPr>
                <a:t>Basophils and Eosinophils</a:t>
              </a:r>
            </a:p>
          </p:txBody>
        </p:sp>
        <p:sp>
          <p:nvSpPr>
            <p:cNvPr id="291" name="Shape 291"/>
            <p:cNvSpPr/>
            <p:nvPr/>
          </p:nvSpPr>
          <p:spPr>
            <a:xfrm>
              <a:off x="4227039" y="2845801"/>
              <a:ext cx="1637779" cy="566934"/>
            </a:xfrm>
            <a:prstGeom prst="roundRect">
              <a:avLst>
                <a:gd name="adj" fmla="val 10000"/>
              </a:avLst>
            </a:prstGeom>
            <a:solidFill>
              <a:srgbClr val="BF504D"/>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2" name="Shape 292"/>
            <p:cNvSpPr/>
            <p:nvPr/>
          </p:nvSpPr>
          <p:spPr>
            <a:xfrm>
              <a:off x="4235091" y="2877738"/>
              <a:ext cx="1637779" cy="566934"/>
            </a:xfrm>
            <a:prstGeom prst="roundRect">
              <a:avLst>
                <a:gd name="adj" fmla="val 10000"/>
              </a:avLst>
            </a:prstGeom>
            <a:solidFill>
              <a:schemeClr val="lt1">
                <a:alpha val="89803"/>
              </a:schemeClr>
            </a:solidFill>
            <a:ln w="55000" cap="flat" cmpd="thickThin">
              <a:solidFill>
                <a:srgbClr val="BF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3" name="Shape 293"/>
            <p:cNvSpPr txBox="1"/>
            <p:nvPr/>
          </p:nvSpPr>
          <p:spPr>
            <a:xfrm>
              <a:off x="4271819" y="2902754"/>
              <a:ext cx="1604569" cy="53372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dirty="0">
                  <a:solidFill>
                    <a:srgbClr val="0070C0"/>
                  </a:solidFill>
                  <a:latin typeface="Calibri"/>
                  <a:ea typeface="Calibri"/>
                  <a:cs typeface="Calibri"/>
                  <a:sym typeface="Calibri"/>
                </a:rPr>
                <a:t>Inflammatory cells</a:t>
              </a:r>
            </a:p>
          </p:txBody>
        </p:sp>
        <p:sp>
          <p:nvSpPr>
            <p:cNvPr id="294" name="Shape 294"/>
            <p:cNvSpPr/>
            <p:nvPr/>
          </p:nvSpPr>
          <p:spPr>
            <a:xfrm>
              <a:off x="6786771" y="2857492"/>
              <a:ext cx="1447227" cy="566934"/>
            </a:xfrm>
            <a:prstGeom prst="roundRect">
              <a:avLst>
                <a:gd name="adj" fmla="val 10000"/>
              </a:avLst>
            </a:prstGeom>
            <a:solidFill>
              <a:srgbClr val="BF504D"/>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5" name="Shape 295"/>
            <p:cNvSpPr/>
            <p:nvPr/>
          </p:nvSpPr>
          <p:spPr>
            <a:xfrm>
              <a:off x="6885972" y="2951734"/>
              <a:ext cx="1447227" cy="566934"/>
            </a:xfrm>
            <a:prstGeom prst="roundRect">
              <a:avLst>
                <a:gd name="adj" fmla="val 10000"/>
              </a:avLst>
            </a:prstGeom>
            <a:solidFill>
              <a:schemeClr val="lt1">
                <a:alpha val="89803"/>
              </a:schemeClr>
            </a:solidFill>
            <a:ln w="55000" cap="flat" cmpd="thickThin">
              <a:solidFill>
                <a:srgbClr val="BF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6" name="Shape 296"/>
            <p:cNvSpPr txBox="1"/>
            <p:nvPr/>
          </p:nvSpPr>
          <p:spPr>
            <a:xfrm>
              <a:off x="6902577" y="2968339"/>
              <a:ext cx="1414017" cy="53372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a:solidFill>
                    <a:srgbClr val="0070C0"/>
                  </a:solidFill>
                  <a:latin typeface="Calibri"/>
                  <a:ea typeface="Calibri"/>
                  <a:cs typeface="Calibri"/>
                  <a:sym typeface="Calibri"/>
                </a:rPr>
                <a:t>Antigen Specific cells</a:t>
              </a:r>
            </a:p>
          </p:txBody>
        </p:sp>
        <p:sp>
          <p:nvSpPr>
            <p:cNvPr id="297" name="Shape 297"/>
            <p:cNvSpPr/>
            <p:nvPr/>
          </p:nvSpPr>
          <p:spPr>
            <a:xfrm>
              <a:off x="6134950" y="3679947"/>
              <a:ext cx="1297054" cy="946375"/>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8" name="Shape 298"/>
            <p:cNvSpPr/>
            <p:nvPr/>
          </p:nvSpPr>
          <p:spPr>
            <a:xfrm>
              <a:off x="6234151" y="3774188"/>
              <a:ext cx="1297054" cy="946375"/>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9" name="Shape 299"/>
            <p:cNvSpPr txBox="1"/>
            <p:nvPr/>
          </p:nvSpPr>
          <p:spPr>
            <a:xfrm>
              <a:off x="6268109" y="3795667"/>
              <a:ext cx="1235726" cy="890938"/>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a:solidFill>
                    <a:srgbClr val="0070C0"/>
                  </a:solidFill>
                  <a:latin typeface="Calibri"/>
                  <a:ea typeface="Calibri"/>
                  <a:cs typeface="Calibri"/>
                  <a:sym typeface="Calibri"/>
                </a:rPr>
                <a:t>B cells or B lymphocytes</a:t>
              </a:r>
            </a:p>
          </p:txBody>
        </p:sp>
        <p:sp>
          <p:nvSpPr>
            <p:cNvPr id="300" name="Shape 300"/>
            <p:cNvSpPr/>
            <p:nvPr/>
          </p:nvSpPr>
          <p:spPr>
            <a:xfrm>
              <a:off x="7663586" y="3684086"/>
              <a:ext cx="1468071" cy="796636"/>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1" name="Shape 301"/>
            <p:cNvSpPr/>
            <p:nvPr/>
          </p:nvSpPr>
          <p:spPr>
            <a:xfrm>
              <a:off x="7762787" y="3778327"/>
              <a:ext cx="1468071" cy="796636"/>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2" name="Shape 302"/>
            <p:cNvSpPr txBox="1"/>
            <p:nvPr/>
          </p:nvSpPr>
          <p:spPr>
            <a:xfrm>
              <a:off x="7715711" y="3720111"/>
              <a:ext cx="1554509" cy="85586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800" b="1" dirty="0">
                  <a:solidFill>
                    <a:srgbClr val="0070C0"/>
                  </a:solidFill>
                  <a:latin typeface="Calibri"/>
                  <a:ea typeface="Calibri"/>
                  <a:cs typeface="Calibri"/>
                  <a:sym typeface="Calibri"/>
                </a:rPr>
                <a:t>T cells or T lymphocytes</a:t>
              </a:r>
            </a:p>
          </p:txBody>
        </p:sp>
      </p:grpSp>
      <p:sp>
        <p:nvSpPr>
          <p:cNvPr id="303" name="Shape 303"/>
          <p:cNvSpPr/>
          <p:nvPr/>
        </p:nvSpPr>
        <p:spPr>
          <a:xfrm>
            <a:off x="1796858" y="406405"/>
            <a:ext cx="5495928" cy="646331"/>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3600" b="1">
                <a:solidFill>
                  <a:srgbClr val="0070C0"/>
                </a:solidFill>
                <a:latin typeface="Calibri"/>
                <a:ea typeface="Calibri"/>
                <a:cs typeface="Calibri"/>
                <a:sym typeface="Calibri"/>
              </a:rPr>
              <a:t>Cells of the Immune System</a:t>
            </a:r>
          </a:p>
        </p:txBody>
      </p:sp>
      <p:sp>
        <p:nvSpPr>
          <p:cNvPr id="45" name="Shape 268"/>
          <p:cNvSpPr/>
          <p:nvPr/>
        </p:nvSpPr>
        <p:spPr>
          <a:xfrm>
            <a:off x="4708631" y="5188251"/>
            <a:ext cx="494150" cy="327683"/>
          </a:xfrm>
          <a:custGeom>
            <a:avLst/>
            <a:gdLst/>
            <a:ahLst/>
            <a:cxnLst/>
            <a:rect l="0" t="0" r="0" b="0"/>
            <a:pathLst>
              <a:path w="120000" h="120000" extrusionOk="0">
                <a:moveTo>
                  <a:pt x="0" y="0"/>
                </a:moveTo>
                <a:lnTo>
                  <a:pt x="0" y="81776"/>
                </a:lnTo>
                <a:lnTo>
                  <a:pt x="120000" y="81776"/>
                </a:lnTo>
                <a:lnTo>
                  <a:pt x="120000" y="120000"/>
                </a:lnTo>
              </a:path>
            </a:pathLst>
          </a:custGeom>
          <a:noFill/>
          <a:ln w="55000" cap="flat" cmpd="thickThin">
            <a:solidFill>
              <a:schemeClr val="accent3"/>
            </a:solidFill>
            <a:prstDash val="solid"/>
            <a:round/>
            <a:headEnd type="none" w="med" len="med"/>
            <a:tailEnd type="none" w="med" len="med"/>
          </a:ln>
        </p:spPr>
      </p:sp>
      <p:sp>
        <p:nvSpPr>
          <p:cNvPr id="46" name="Shape 285"/>
          <p:cNvSpPr/>
          <p:nvPr/>
        </p:nvSpPr>
        <p:spPr>
          <a:xfrm>
            <a:off x="4621891" y="5412243"/>
            <a:ext cx="892809" cy="566934"/>
          </a:xfrm>
          <a:prstGeom prst="roundRect">
            <a:avLst>
              <a:gd name="adj" fmla="val 10000"/>
            </a:avLst>
          </a:prstGeom>
          <a:solidFill>
            <a:schemeClr val="accent3"/>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286"/>
          <p:cNvSpPr/>
          <p:nvPr/>
        </p:nvSpPr>
        <p:spPr>
          <a:xfrm>
            <a:off x="4708631" y="5505456"/>
            <a:ext cx="892809" cy="566934"/>
          </a:xfrm>
          <a:prstGeom prst="roundRect">
            <a:avLst>
              <a:gd name="adj" fmla="val 10000"/>
            </a:avLst>
          </a:prstGeom>
          <a:solidFill>
            <a:schemeClr val="lt1">
              <a:alpha val="89803"/>
            </a:schemeClr>
          </a:solidFill>
          <a:ln w="55000" cap="flat" cmpd="thickThin">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287"/>
          <p:cNvSpPr txBox="1"/>
          <p:nvPr/>
        </p:nvSpPr>
        <p:spPr>
          <a:xfrm>
            <a:off x="4741841" y="5515934"/>
            <a:ext cx="859599" cy="533724"/>
          </a:xfrm>
          <a:prstGeom prst="rect">
            <a:avLst/>
          </a:prstGeom>
          <a:noFill/>
          <a:ln>
            <a:noFill/>
          </a:ln>
        </p:spPr>
        <p:txBody>
          <a:bodyPr wrap="square" lIns="68575" tIns="68575" rIns="68575" bIns="6857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b="1" dirty="0">
                <a:solidFill>
                  <a:srgbClr val="0070C0"/>
                </a:solidFill>
                <a:latin typeface="Calibri"/>
                <a:ea typeface="Calibri"/>
                <a:cs typeface="Calibri"/>
                <a:sym typeface="Calibri"/>
              </a:rPr>
              <a:t>Mast cells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0" y="381000"/>
            <a:ext cx="9144000" cy="677333"/>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200" b="1">
                <a:solidFill>
                  <a:srgbClr val="0070C0"/>
                </a:solidFill>
                <a:latin typeface="Calibri"/>
                <a:ea typeface="Calibri"/>
                <a:cs typeface="Calibri"/>
                <a:sym typeface="Calibri"/>
              </a:rPr>
              <a:t>Cells of the Immune System</a:t>
            </a:r>
          </a:p>
        </p:txBody>
      </p:sp>
      <p:pic>
        <p:nvPicPr>
          <p:cNvPr id="309" name="Shape 309" descr="figure 23-41"/>
          <p:cNvPicPr preferRelativeResize="0"/>
          <p:nvPr/>
        </p:nvPicPr>
        <p:blipFill rotWithShape="1">
          <a:blip r:embed="rId3">
            <a:alphaModFix/>
          </a:blip>
          <a:srcRect/>
          <a:stretch/>
        </p:blipFill>
        <p:spPr>
          <a:xfrm>
            <a:off x="1691680" y="1546354"/>
            <a:ext cx="6181671" cy="528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Shape 314"/>
          <p:cNvGrpSpPr/>
          <p:nvPr/>
        </p:nvGrpSpPr>
        <p:grpSpPr>
          <a:xfrm>
            <a:off x="254051" y="511970"/>
            <a:ext cx="8635897" cy="4685476"/>
            <a:chOff x="2531" y="1259434"/>
            <a:chExt cx="8635897" cy="4685476"/>
          </a:xfrm>
          <a:gradFill flip="none" rotWithShape="1">
            <a:gsLst>
              <a:gs pos="0">
                <a:schemeClr val="accent4">
                  <a:lumMod val="5000"/>
                  <a:lumOff val="95000"/>
                </a:schemeClr>
              </a:gs>
              <a:gs pos="31000">
                <a:schemeClr val="accent4">
                  <a:lumMod val="45000"/>
                  <a:lumOff val="55000"/>
                </a:schemeClr>
              </a:gs>
              <a:gs pos="67000">
                <a:schemeClr val="accent1">
                  <a:lumMod val="40000"/>
                  <a:lumOff val="60000"/>
                </a:schemeClr>
              </a:gs>
              <a:gs pos="100000">
                <a:schemeClr val="accent4">
                  <a:lumMod val="20000"/>
                  <a:lumOff val="80000"/>
                </a:schemeClr>
              </a:gs>
            </a:gsLst>
            <a:lin ang="5400000" scaled="1"/>
            <a:tileRect/>
          </a:gradFill>
        </p:grpSpPr>
        <p:sp>
          <p:nvSpPr>
            <p:cNvPr id="315" name="Shape 315"/>
            <p:cNvSpPr/>
            <p:nvPr/>
          </p:nvSpPr>
          <p:spPr>
            <a:xfrm>
              <a:off x="6429245" y="4080661"/>
              <a:ext cx="1104591" cy="525685"/>
            </a:xfrm>
            <a:custGeom>
              <a:avLst/>
              <a:gdLst/>
              <a:ahLst/>
              <a:cxnLst/>
              <a:rect l="0" t="0" r="0" b="0"/>
              <a:pathLst>
                <a:path w="120000" h="120000" extrusionOk="0">
                  <a:moveTo>
                    <a:pt x="0" y="0"/>
                  </a:moveTo>
                  <a:lnTo>
                    <a:pt x="0" y="81776"/>
                  </a:lnTo>
                  <a:lnTo>
                    <a:pt x="120000" y="81776"/>
                  </a:lnTo>
                  <a:lnTo>
                    <a:pt x="12000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16" name="Shape 316"/>
            <p:cNvSpPr/>
            <p:nvPr/>
          </p:nvSpPr>
          <p:spPr>
            <a:xfrm>
              <a:off x="5324654" y="4080661"/>
              <a:ext cx="1104591" cy="525685"/>
            </a:xfrm>
            <a:custGeom>
              <a:avLst/>
              <a:gdLst/>
              <a:ahLst/>
              <a:cxnLst/>
              <a:rect l="0" t="0" r="0" b="0"/>
              <a:pathLst>
                <a:path w="120000" h="120000" extrusionOk="0">
                  <a:moveTo>
                    <a:pt x="120000" y="0"/>
                  </a:moveTo>
                  <a:lnTo>
                    <a:pt x="120000" y="81776"/>
                  </a:lnTo>
                  <a:lnTo>
                    <a:pt x="0" y="81776"/>
                  </a:lnTo>
                  <a:lnTo>
                    <a:pt x="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17" name="Shape 317"/>
            <p:cNvSpPr/>
            <p:nvPr/>
          </p:nvSpPr>
          <p:spPr>
            <a:xfrm>
              <a:off x="4220062" y="2407205"/>
              <a:ext cx="2209182" cy="525685"/>
            </a:xfrm>
            <a:custGeom>
              <a:avLst/>
              <a:gdLst/>
              <a:ahLst/>
              <a:cxnLst/>
              <a:rect l="0" t="0" r="0" b="0"/>
              <a:pathLst>
                <a:path w="120000" h="120000" extrusionOk="0">
                  <a:moveTo>
                    <a:pt x="0" y="0"/>
                  </a:moveTo>
                  <a:lnTo>
                    <a:pt x="0" y="81776"/>
                  </a:lnTo>
                  <a:lnTo>
                    <a:pt x="120000" y="81776"/>
                  </a:lnTo>
                  <a:lnTo>
                    <a:pt x="12000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18" name="Shape 318"/>
            <p:cNvSpPr/>
            <p:nvPr/>
          </p:nvSpPr>
          <p:spPr>
            <a:xfrm>
              <a:off x="2010879" y="4080661"/>
              <a:ext cx="1104591" cy="525685"/>
            </a:xfrm>
            <a:custGeom>
              <a:avLst/>
              <a:gdLst/>
              <a:ahLst/>
              <a:cxnLst/>
              <a:rect l="0" t="0" r="0" b="0"/>
              <a:pathLst>
                <a:path w="120000" h="120000" extrusionOk="0">
                  <a:moveTo>
                    <a:pt x="0" y="0"/>
                  </a:moveTo>
                  <a:lnTo>
                    <a:pt x="0" y="81776"/>
                  </a:lnTo>
                  <a:lnTo>
                    <a:pt x="120000" y="81776"/>
                  </a:lnTo>
                  <a:lnTo>
                    <a:pt x="12000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19" name="Shape 319"/>
            <p:cNvSpPr/>
            <p:nvPr/>
          </p:nvSpPr>
          <p:spPr>
            <a:xfrm>
              <a:off x="906288" y="4080661"/>
              <a:ext cx="1104591" cy="525685"/>
            </a:xfrm>
            <a:custGeom>
              <a:avLst/>
              <a:gdLst/>
              <a:ahLst/>
              <a:cxnLst/>
              <a:rect l="0" t="0" r="0" b="0"/>
              <a:pathLst>
                <a:path w="120000" h="120000" extrusionOk="0">
                  <a:moveTo>
                    <a:pt x="120000" y="0"/>
                  </a:moveTo>
                  <a:lnTo>
                    <a:pt x="120000" y="81776"/>
                  </a:lnTo>
                  <a:lnTo>
                    <a:pt x="0" y="81776"/>
                  </a:lnTo>
                  <a:lnTo>
                    <a:pt x="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20" name="Shape 320"/>
            <p:cNvSpPr/>
            <p:nvPr/>
          </p:nvSpPr>
          <p:spPr>
            <a:xfrm>
              <a:off x="2010879" y="2407205"/>
              <a:ext cx="2209182" cy="525685"/>
            </a:xfrm>
            <a:custGeom>
              <a:avLst/>
              <a:gdLst/>
              <a:ahLst/>
              <a:cxnLst/>
              <a:rect l="0" t="0" r="0" b="0"/>
              <a:pathLst>
                <a:path w="120000" h="120000" extrusionOk="0">
                  <a:moveTo>
                    <a:pt x="120000" y="0"/>
                  </a:moveTo>
                  <a:lnTo>
                    <a:pt x="120000" y="81776"/>
                  </a:lnTo>
                  <a:lnTo>
                    <a:pt x="0" y="81776"/>
                  </a:lnTo>
                  <a:lnTo>
                    <a:pt x="0" y="120000"/>
                  </a:lnTo>
                </a:path>
              </a:pathLst>
            </a:cu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sp>
        <p:sp>
          <p:nvSpPr>
            <p:cNvPr id="321" name="Shape 321"/>
            <p:cNvSpPr/>
            <p:nvPr/>
          </p:nvSpPr>
          <p:spPr>
            <a:xfrm>
              <a:off x="3316305" y="1259434"/>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2" name="Shape 322"/>
            <p:cNvSpPr/>
            <p:nvPr/>
          </p:nvSpPr>
          <p:spPr>
            <a:xfrm>
              <a:off x="3517140" y="1450227"/>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3" name="Shape 323"/>
            <p:cNvSpPr txBox="1"/>
            <p:nvPr/>
          </p:nvSpPr>
          <p:spPr>
            <a:xfrm>
              <a:off x="3550757" y="1483844"/>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76200" tIns="76200" rIns="76200" bIns="76200" anchor="ctr" anchorCtr="0">
              <a:noAutofit/>
            </a:bodyPr>
            <a:lstStyle/>
            <a:p>
              <a:pPr marL="0" marR="0" lvl="0" indent="0" algn="ctr" rtl="1">
                <a:lnSpc>
                  <a:spcPct val="90000"/>
                </a:lnSpc>
                <a:spcBef>
                  <a:spcPts val="0"/>
                </a:spcBef>
                <a:spcAft>
                  <a:spcPts val="0"/>
                </a:spcAft>
                <a:buClr>
                  <a:srgbClr val="7030A0"/>
                </a:buClr>
                <a:buSzPct val="25000"/>
                <a:buFont typeface="Rambla"/>
                <a:buNone/>
              </a:pPr>
              <a:r>
                <a:rPr lang="en-US" sz="2000" u="sng" dirty="0">
                  <a:ln w="0"/>
                  <a:solidFill>
                    <a:schemeClr val="tx1"/>
                  </a:solidFill>
                  <a:effectLst>
                    <a:outerShdw blurRad="38100" dist="19050" dir="2700000" algn="tl" rotWithShape="0">
                      <a:schemeClr val="dk1">
                        <a:alpha val="40000"/>
                      </a:schemeClr>
                    </a:outerShdw>
                  </a:effectLst>
                  <a:latin typeface="Rambla"/>
                  <a:ea typeface="Rambla"/>
                  <a:cs typeface="Rambla"/>
                  <a:sym typeface="Rambla"/>
                </a:rPr>
                <a:t>White Blood Cells </a:t>
              </a:r>
              <a:r>
                <a:rPr lang="en-US" sz="1700" b="1" dirty="0">
                  <a:solidFill>
                    <a:srgbClr val="7030A0"/>
                  </a:solidFill>
                  <a:latin typeface="Rambla"/>
                  <a:ea typeface="Rambla"/>
                  <a:cs typeface="Rambla"/>
                  <a:sym typeface="Rambla"/>
                </a:rPr>
                <a:t>(</a:t>
              </a:r>
              <a:r>
                <a:rPr lang="en-US" sz="1700" b="1" spc="50" dirty="0">
                  <a:ln w="9525" cmpd="sng">
                    <a:solidFill>
                      <a:schemeClr val="accent1"/>
                    </a:solidFill>
                    <a:prstDash val="solid"/>
                  </a:ln>
                  <a:solidFill>
                    <a:srgbClr val="70AD47">
                      <a:tint val="1000"/>
                    </a:srgbClr>
                  </a:solidFill>
                  <a:effectLst>
                    <a:glow rad="38100">
                      <a:schemeClr val="accent1">
                        <a:alpha val="40000"/>
                      </a:schemeClr>
                    </a:glow>
                  </a:effectLst>
                  <a:latin typeface="Tahoma"/>
                  <a:ea typeface="Tahoma"/>
                  <a:cs typeface="Tahoma"/>
                  <a:sym typeface="Tahoma"/>
                </a:rPr>
                <a:t>Leucocytes</a:t>
              </a:r>
              <a:r>
                <a:rPr lang="en-US" sz="1700" b="1" dirty="0">
                  <a:solidFill>
                    <a:srgbClr val="7030A0"/>
                  </a:solidFill>
                  <a:latin typeface="Tahoma"/>
                  <a:ea typeface="Tahoma"/>
                  <a:cs typeface="Tahoma"/>
                  <a:sym typeface="Tahoma"/>
                </a:rPr>
                <a:t>)</a:t>
              </a:r>
            </a:p>
          </p:txBody>
        </p:sp>
        <p:sp>
          <p:nvSpPr>
            <p:cNvPr id="324" name="Shape 324"/>
            <p:cNvSpPr/>
            <p:nvPr/>
          </p:nvSpPr>
          <p:spPr>
            <a:xfrm>
              <a:off x="1107123" y="293289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5" name="Shape 325"/>
            <p:cNvSpPr/>
            <p:nvPr/>
          </p:nvSpPr>
          <p:spPr>
            <a:xfrm>
              <a:off x="1307957" y="3123684"/>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6" name="Shape 326"/>
            <p:cNvSpPr txBox="1"/>
            <p:nvPr/>
          </p:nvSpPr>
          <p:spPr>
            <a:xfrm>
              <a:off x="1341574" y="3157301"/>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marL="0" marR="0" lvl="0" indent="0" algn="ctr" rtl="1">
                <a:lnSpc>
                  <a:spcPct val="90000"/>
                </a:lnSpc>
                <a:spcBef>
                  <a:spcPts val="0"/>
                </a:spcBef>
                <a:spcAft>
                  <a:spcPts val="0"/>
                </a:spcAft>
                <a:buClr>
                  <a:srgbClr val="7030A0"/>
                </a:buClr>
                <a:buSzPct val="25000"/>
                <a:buFont typeface="Rambla"/>
                <a:buNone/>
              </a:pPr>
              <a:r>
                <a:rPr lang="en-US" sz="24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Rambla"/>
                  <a:ea typeface="Rambla"/>
                  <a:cs typeface="Rambla"/>
                  <a:sym typeface="Rambla"/>
                </a:rPr>
                <a:t>Formation </a:t>
              </a:r>
            </a:p>
          </p:txBody>
        </p:sp>
        <p:sp>
          <p:nvSpPr>
            <p:cNvPr id="327" name="Shape 327"/>
            <p:cNvSpPr/>
            <p:nvPr/>
          </p:nvSpPr>
          <p:spPr>
            <a:xfrm>
              <a:off x="2531" y="4606347"/>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8" name="Shape 328"/>
            <p:cNvSpPr/>
            <p:nvPr/>
          </p:nvSpPr>
          <p:spPr>
            <a:xfrm>
              <a:off x="203366" y="479714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29" name="Shape 329"/>
            <p:cNvSpPr txBox="1"/>
            <p:nvPr/>
          </p:nvSpPr>
          <p:spPr>
            <a:xfrm>
              <a:off x="236983" y="4830757"/>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68575" tIns="68575" rIns="68575" bIns="68575" anchor="ctr" anchorCtr="0">
              <a:noAutofit/>
            </a:bodyPr>
            <a:lstStyle/>
            <a:p>
              <a:pPr marL="0" marR="0" lvl="0" indent="0" algn="ctr" rtl="1">
                <a:lnSpc>
                  <a:spcPct val="90000"/>
                </a:lnSpc>
                <a:spcBef>
                  <a:spcPts val="0"/>
                </a:spcBef>
                <a:spcAft>
                  <a:spcPts val="0"/>
                </a:spcAft>
                <a:buClr>
                  <a:srgbClr val="7030A0"/>
                </a:buClr>
                <a:buSzPct val="25000"/>
                <a:buFont typeface="Tahoma"/>
                <a:buNone/>
              </a:pPr>
              <a:r>
                <a:rPr lang="en-US" sz="1800" u="sng"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bone marrow</a:t>
              </a:r>
              <a:r>
                <a:rPr lang="en-US" sz="1800"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 </a:t>
              </a:r>
            </a:p>
          </p:txBody>
        </p:sp>
        <p:sp>
          <p:nvSpPr>
            <p:cNvPr id="330" name="Shape 330"/>
            <p:cNvSpPr/>
            <p:nvPr/>
          </p:nvSpPr>
          <p:spPr>
            <a:xfrm>
              <a:off x="2211714" y="4606347"/>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1" name="Shape 331"/>
            <p:cNvSpPr/>
            <p:nvPr/>
          </p:nvSpPr>
          <p:spPr>
            <a:xfrm>
              <a:off x="2412549" y="479714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2" name="Shape 332"/>
            <p:cNvSpPr txBox="1"/>
            <p:nvPr/>
          </p:nvSpPr>
          <p:spPr>
            <a:xfrm>
              <a:off x="2446166" y="4830757"/>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68575" tIns="68575" rIns="68575" bIns="68575" anchor="ctr" anchorCtr="0">
              <a:noAutofit/>
            </a:bodyPr>
            <a:lstStyle/>
            <a:p>
              <a:pPr marL="0" marR="0" lvl="0" indent="0" algn="ctr" rtl="1">
                <a:lnSpc>
                  <a:spcPct val="90000"/>
                </a:lnSpc>
                <a:spcBef>
                  <a:spcPts val="0"/>
                </a:spcBef>
                <a:spcAft>
                  <a:spcPts val="0"/>
                </a:spcAft>
                <a:buClr>
                  <a:srgbClr val="7030A0"/>
                </a:buClr>
                <a:buSzPct val="25000"/>
                <a:buFont typeface="Tahoma"/>
                <a:buNone/>
              </a:pPr>
              <a:r>
                <a:rPr lang="en-US" sz="1800" u="sng"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lymph tissue</a:t>
              </a:r>
            </a:p>
          </p:txBody>
        </p:sp>
        <p:sp>
          <p:nvSpPr>
            <p:cNvPr id="333" name="Shape 333"/>
            <p:cNvSpPr/>
            <p:nvPr/>
          </p:nvSpPr>
          <p:spPr>
            <a:xfrm>
              <a:off x="5525488" y="293289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4" name="Shape 334"/>
            <p:cNvSpPr/>
            <p:nvPr/>
          </p:nvSpPr>
          <p:spPr>
            <a:xfrm>
              <a:off x="5726323" y="3123684"/>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5" name="Shape 335"/>
            <p:cNvSpPr txBox="1"/>
            <p:nvPr/>
          </p:nvSpPr>
          <p:spPr>
            <a:xfrm>
              <a:off x="5759940" y="3157301"/>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68575" tIns="68575" rIns="68575" bIns="68575" anchor="ctr" anchorCtr="0">
              <a:noAutofit/>
            </a:bodyPr>
            <a:lstStyle/>
            <a:p>
              <a:pPr marL="0" marR="0" lvl="0" indent="0" algn="ctr" rtl="1">
                <a:lnSpc>
                  <a:spcPct val="90000"/>
                </a:lnSpc>
                <a:spcBef>
                  <a:spcPts val="0"/>
                </a:spcBef>
                <a:spcAft>
                  <a:spcPts val="0"/>
                </a:spcAft>
                <a:buClr>
                  <a:srgbClr val="7030A0"/>
                </a:buClr>
                <a:buSzPct val="25000"/>
                <a:buFont typeface="Rambla"/>
                <a:buNone/>
              </a:pPr>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Rambla"/>
                  <a:ea typeface="Rambla"/>
                  <a:cs typeface="Rambla"/>
                  <a:sym typeface="Rambla"/>
                </a:rPr>
                <a:t>Function</a:t>
              </a: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Rambla"/>
                  <a:ea typeface="Rambla"/>
                  <a:cs typeface="Rambla"/>
                  <a:sym typeface="Rambla"/>
                </a:rPr>
                <a:t> </a:t>
              </a:r>
              <a:r>
                <a:rPr lang="en-US" sz="1600"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Protection against infection by:</a:t>
              </a:r>
            </a:p>
          </p:txBody>
        </p:sp>
        <p:sp>
          <p:nvSpPr>
            <p:cNvPr id="336" name="Shape 336"/>
            <p:cNvSpPr/>
            <p:nvPr/>
          </p:nvSpPr>
          <p:spPr>
            <a:xfrm>
              <a:off x="4420897" y="4606347"/>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7" name="Shape 337"/>
            <p:cNvSpPr/>
            <p:nvPr/>
          </p:nvSpPr>
          <p:spPr>
            <a:xfrm>
              <a:off x="4621732" y="479714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38" name="Shape 338"/>
            <p:cNvSpPr txBox="1"/>
            <p:nvPr/>
          </p:nvSpPr>
          <p:spPr>
            <a:xfrm>
              <a:off x="4655349" y="4830757"/>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68575" tIns="68575" rIns="68575" bIns="68575" anchor="ctr" anchorCtr="0">
              <a:noAutofit/>
            </a:bodyPr>
            <a:lstStyle/>
            <a:p>
              <a:pPr marL="0" marR="0" lvl="0" indent="0" algn="ctr" rtl="1">
                <a:lnSpc>
                  <a:spcPct val="90000"/>
                </a:lnSpc>
                <a:spcBef>
                  <a:spcPts val="0"/>
                </a:spcBef>
                <a:spcAft>
                  <a:spcPts val="0"/>
                </a:spcAft>
                <a:buClr>
                  <a:srgbClr val="7030A0"/>
                </a:buClr>
                <a:buSzPct val="25000"/>
                <a:buFont typeface="Tahoma"/>
                <a:buNone/>
              </a:pPr>
              <a:r>
                <a:rPr lang="en-US" sz="1800"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Phagocytosis</a:t>
              </a:r>
            </a:p>
          </p:txBody>
        </p:sp>
        <p:sp>
          <p:nvSpPr>
            <p:cNvPr id="339" name="Shape 339"/>
            <p:cNvSpPr/>
            <p:nvPr/>
          </p:nvSpPr>
          <p:spPr>
            <a:xfrm>
              <a:off x="6630080" y="4606347"/>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40" name="Shape 340"/>
            <p:cNvSpPr/>
            <p:nvPr/>
          </p:nvSpPr>
          <p:spPr>
            <a:xfrm>
              <a:off x="6830915" y="4797140"/>
              <a:ext cx="1807513" cy="1147770"/>
            </a:xfrm>
            <a:prstGeom prst="roundRect">
              <a:avLst>
                <a:gd name="adj" fmla="val 10000"/>
              </a:avLst>
            </a:prstGeom>
            <a:grp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341" name="Shape 341"/>
            <p:cNvSpPr txBox="1"/>
            <p:nvPr/>
          </p:nvSpPr>
          <p:spPr>
            <a:xfrm>
              <a:off x="6864532" y="4830757"/>
              <a:ext cx="1740279" cy="1080536"/>
            </a:xfrm>
            <a:prstGeom prst="rect">
              <a:avLst/>
            </a:prstGeom>
            <a:grpFill/>
            <a:ln/>
          </p:spPr>
          <p:style>
            <a:lnRef idx="1">
              <a:schemeClr val="accent4"/>
            </a:lnRef>
            <a:fillRef idx="2">
              <a:schemeClr val="accent4"/>
            </a:fillRef>
            <a:effectRef idx="1">
              <a:schemeClr val="accent4"/>
            </a:effectRef>
            <a:fontRef idx="minor">
              <a:schemeClr val="dk1"/>
            </a:fontRef>
          </p:style>
          <p:txBody>
            <a:bodyPr wrap="square" lIns="68575" tIns="68575" rIns="68575" bIns="68575" anchor="ctr" anchorCtr="0">
              <a:noAutofit/>
            </a:bodyPr>
            <a:lstStyle/>
            <a:p>
              <a:pPr marL="0" marR="0" lvl="0" indent="0" algn="ctr" rtl="1">
                <a:lnSpc>
                  <a:spcPct val="90000"/>
                </a:lnSpc>
                <a:spcBef>
                  <a:spcPts val="0"/>
                </a:spcBef>
                <a:spcAft>
                  <a:spcPts val="0"/>
                </a:spcAft>
                <a:buClr>
                  <a:srgbClr val="7030A0"/>
                </a:buClr>
                <a:buSzPct val="25000"/>
                <a:buFont typeface="Tahoma"/>
                <a:buNone/>
              </a:pPr>
              <a:r>
                <a:rPr lang="en-US" sz="1800" dirty="0">
                  <a:ln w="0"/>
                  <a:solidFill>
                    <a:schemeClr val="tx1"/>
                  </a:solidFill>
                  <a:effectLst>
                    <a:outerShdw blurRad="38100" dist="19050" dir="2700000" algn="tl" rotWithShape="0">
                      <a:schemeClr val="dk1">
                        <a:alpha val="40000"/>
                      </a:schemeClr>
                    </a:outerShdw>
                  </a:effectLst>
                  <a:latin typeface="Tahoma"/>
                  <a:ea typeface="Tahoma"/>
                  <a:cs typeface="Tahoma"/>
                  <a:sym typeface="Tahoma"/>
                </a:rPr>
                <a:t>Secretion of antibodies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p:nvPr/>
        </p:nvSpPr>
        <p:spPr>
          <a:xfrm>
            <a:off x="3286511" y="3048012"/>
            <a:ext cx="2570978" cy="3340844"/>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347" name="Shape 347"/>
          <p:cNvSpPr txBox="1"/>
          <p:nvPr/>
        </p:nvSpPr>
        <p:spPr>
          <a:xfrm>
            <a:off x="792088" y="1937172"/>
            <a:ext cx="3779912" cy="878959"/>
          </a:xfrm>
          <a:prstGeom prst="rect">
            <a:avLst/>
          </a:prstGeom>
          <a:gradFill>
            <a:gsLst>
              <a:gs pos="0">
                <a:srgbClr val="ED9A9A"/>
              </a:gs>
              <a:gs pos="65000">
                <a:srgbClr val="FCCCCA"/>
              </a:gs>
              <a:gs pos="100000">
                <a:srgbClr val="FFD7D8"/>
              </a:gs>
            </a:gsLst>
            <a:lin ang="16200000" scaled="0"/>
          </a:gradFill>
          <a:ln w="9525" cap="flat" cmpd="sng">
            <a:solidFill>
              <a:schemeClr val="accent2"/>
            </a:solidFill>
            <a:prstDash val="solid"/>
            <a:round/>
            <a:headEnd type="none" w="med" len="med"/>
            <a:tailEnd type="none" w="med" len="med"/>
          </a:ln>
          <a:effectLst>
            <a:outerShdw blurRad="50800" dist="38100" dir="5400000" rotWithShape="0">
              <a:srgbClr val="000000">
                <a:alpha val="34901"/>
              </a:srgbClr>
            </a:outerShdw>
          </a:effectLst>
        </p:spPr>
        <p:txBody>
          <a:bodyPr wrap="square" lIns="0" tIns="0" rIns="0" bIns="0" anchor="t" anchorCtr="0">
            <a:noAutofit/>
          </a:bodyPr>
          <a:lstStyle/>
          <a:p>
            <a:pPr marL="12700" marR="5080" lvl="0" indent="393700" algn="ctr" rtl="1">
              <a:lnSpc>
                <a:spcPct val="118500"/>
              </a:lnSpc>
              <a:spcBef>
                <a:spcPts val="0"/>
              </a:spcBef>
              <a:buSzPct val="25000"/>
              <a:buNone/>
            </a:pPr>
            <a:r>
              <a:rPr lang="en-US" sz="2400" b="1">
                <a:solidFill>
                  <a:schemeClr val="dk1"/>
                </a:solidFill>
                <a:latin typeface="Comic Sans MS"/>
                <a:ea typeface="Comic Sans MS"/>
                <a:cs typeface="Comic Sans MS"/>
                <a:sym typeface="Comic Sans MS"/>
              </a:rPr>
              <a:t>red blood cells</a:t>
            </a:r>
          </a:p>
          <a:p>
            <a:pPr marL="12700" marR="5080" lvl="0" indent="393700" algn="ctr" rtl="1">
              <a:lnSpc>
                <a:spcPct val="118500"/>
              </a:lnSpc>
              <a:spcBef>
                <a:spcPts val="0"/>
              </a:spcBef>
              <a:buSzPct val="25000"/>
              <a:buNone/>
            </a:pPr>
            <a:r>
              <a:rPr lang="en-US" sz="2400" b="1">
                <a:solidFill>
                  <a:schemeClr val="dk1"/>
                </a:solidFill>
                <a:latin typeface="Comic Sans MS"/>
                <a:ea typeface="Comic Sans MS"/>
                <a:cs typeface="Comic Sans MS"/>
                <a:sym typeface="Comic Sans MS"/>
              </a:rPr>
              <a:t> (5-6-million/ml)</a:t>
            </a:r>
          </a:p>
        </p:txBody>
      </p:sp>
      <p:sp>
        <p:nvSpPr>
          <p:cNvPr id="348" name="Shape 348"/>
          <p:cNvSpPr txBox="1"/>
          <p:nvPr/>
        </p:nvSpPr>
        <p:spPr>
          <a:xfrm>
            <a:off x="4860032" y="1955425"/>
            <a:ext cx="3888432" cy="861774"/>
          </a:xfrm>
          <a:prstGeom prst="rect">
            <a:avLst/>
          </a:prstGeom>
          <a:gradFill>
            <a:gsLst>
              <a:gs pos="0">
                <a:srgbClr val="ED9A9A"/>
              </a:gs>
              <a:gs pos="65000">
                <a:srgbClr val="FCCCCA"/>
              </a:gs>
              <a:gs pos="100000">
                <a:srgbClr val="FFD7D8"/>
              </a:gs>
            </a:gsLst>
            <a:lin ang="16200000" scaled="0"/>
          </a:gradFill>
          <a:ln w="9525" cap="flat" cmpd="sng">
            <a:solidFill>
              <a:schemeClr val="accent2"/>
            </a:solidFill>
            <a:prstDash val="solid"/>
            <a:round/>
            <a:headEnd type="none" w="med" len="med"/>
            <a:tailEnd type="none" w="med" len="med"/>
          </a:ln>
          <a:effectLst>
            <a:outerShdw blurRad="50800" dist="38100" dir="5400000" rotWithShape="0">
              <a:srgbClr val="000000">
                <a:alpha val="34901"/>
              </a:srgbClr>
            </a:outerShdw>
          </a:effectLst>
        </p:spPr>
        <p:txBody>
          <a:bodyPr wrap="square" lIns="0" tIns="0" rIns="0" bIns="0" anchor="t" anchorCtr="0">
            <a:noAutofit/>
          </a:bodyPr>
          <a:lstStyle/>
          <a:p>
            <a:pPr marL="12700" marR="0" lvl="0" indent="0" algn="ctr" rtl="1">
              <a:lnSpc>
                <a:spcPct val="100000"/>
              </a:lnSpc>
              <a:spcBef>
                <a:spcPts val="0"/>
              </a:spcBef>
              <a:buSzPct val="25000"/>
              <a:buNone/>
            </a:pPr>
            <a:r>
              <a:rPr lang="en-US" sz="2800" b="1">
                <a:solidFill>
                  <a:schemeClr val="dk1"/>
                </a:solidFill>
                <a:latin typeface="Comic Sans MS"/>
                <a:ea typeface="Comic Sans MS"/>
                <a:cs typeface="Comic Sans MS"/>
                <a:sym typeface="Comic Sans MS"/>
              </a:rPr>
              <a:t>white blood cells</a:t>
            </a:r>
          </a:p>
          <a:p>
            <a:pPr marL="12700" marR="0" lvl="0" indent="0" algn="ctr" rtl="1">
              <a:lnSpc>
                <a:spcPct val="100000"/>
              </a:lnSpc>
              <a:spcBef>
                <a:spcPts val="0"/>
              </a:spcBef>
              <a:buSzPct val="25000"/>
              <a:buNone/>
            </a:pPr>
            <a:r>
              <a:rPr lang="en-US" sz="2800" b="1">
                <a:solidFill>
                  <a:schemeClr val="dk1"/>
                </a:solidFill>
                <a:latin typeface="Tahoma"/>
                <a:ea typeface="Tahoma"/>
                <a:cs typeface="Tahoma"/>
                <a:sym typeface="Tahoma"/>
              </a:rPr>
              <a:t>4000-11000/ml</a:t>
            </a:r>
          </a:p>
        </p:txBody>
      </p:sp>
      <p:sp>
        <p:nvSpPr>
          <p:cNvPr id="349" name="Shape 349"/>
          <p:cNvSpPr txBox="1"/>
          <p:nvPr/>
        </p:nvSpPr>
        <p:spPr>
          <a:xfrm>
            <a:off x="6633209" y="6384340"/>
            <a:ext cx="101600" cy="194945"/>
          </a:xfrm>
          <a:prstGeom prst="rect">
            <a:avLst/>
          </a:prstGeom>
          <a:noFill/>
          <a:ln>
            <a:noFill/>
          </a:ln>
        </p:spPr>
        <p:txBody>
          <a:bodyPr wrap="square" lIns="0" tIns="0" rIns="0" bIns="0" anchor="t" anchorCtr="0">
            <a:noAutofit/>
          </a:bodyPr>
          <a:lstStyle/>
          <a:p>
            <a:pPr marL="12700" marR="0" lvl="0" indent="0" algn="r" rtl="1">
              <a:lnSpc>
                <a:spcPct val="100000"/>
              </a:lnSpc>
              <a:spcBef>
                <a:spcPts val="0"/>
              </a:spcBef>
              <a:buSzPct val="25000"/>
              <a:buNone/>
            </a:pPr>
            <a:r>
              <a:rPr lang="en-US" sz="1200" b="1">
                <a:solidFill>
                  <a:srgbClr val="878787"/>
                </a:solidFill>
                <a:latin typeface="Times New Roman"/>
                <a:ea typeface="Times New Roman"/>
                <a:cs typeface="Times New Roman"/>
                <a:sym typeface="Times New Roman"/>
              </a:rPr>
              <a:t>3</a:t>
            </a:r>
          </a:p>
        </p:txBody>
      </p:sp>
      <p:sp>
        <p:nvSpPr>
          <p:cNvPr id="350" name="Shape 350"/>
          <p:cNvSpPr txBox="1"/>
          <p:nvPr/>
        </p:nvSpPr>
        <p:spPr>
          <a:xfrm>
            <a:off x="457200" y="423201"/>
            <a:ext cx="8229600" cy="845873"/>
          </a:xfrm>
          <a:prstGeom prst="rect">
            <a:avLst/>
          </a:prstGeom>
          <a:noFill/>
          <a:ln>
            <a:noFill/>
          </a:ln>
        </p:spPr>
        <p:txBody>
          <a:bodyPr wrap="square" lIns="0" tIns="164575" rIns="0" bIns="0" anchor="t" anchorCtr="0">
            <a:noAutofit/>
          </a:bodyPr>
          <a:lstStyle/>
          <a:p>
            <a:pPr marL="1840229" marR="0" lvl="0" indent="-11429" algn="l" rtl="1">
              <a:lnSpc>
                <a:spcPct val="128170"/>
              </a:lnSpc>
              <a:spcBef>
                <a:spcPts val="0"/>
              </a:spcBef>
              <a:buClr>
                <a:srgbClr val="FF0000"/>
              </a:buClr>
              <a:buSzPct val="25000"/>
              <a:buFont typeface="Rambla"/>
              <a:buNone/>
            </a:pPr>
            <a:r>
              <a:rPr lang="en-US" sz="4100" b="1">
                <a:solidFill>
                  <a:srgbClr val="FF0000"/>
                </a:solidFill>
                <a:latin typeface="Rambla"/>
                <a:ea typeface="Rambla"/>
                <a:cs typeface="Rambla"/>
                <a:sym typeface="Rambla"/>
              </a:rPr>
              <a:t>Remember </a:t>
            </a:r>
          </a:p>
        </p:txBody>
      </p:sp>
      <p:sp>
        <p:nvSpPr>
          <p:cNvPr id="351" name="Shape 351"/>
          <p:cNvSpPr/>
          <p:nvPr/>
        </p:nvSpPr>
        <p:spPr>
          <a:xfrm>
            <a:off x="6301476" y="799183"/>
            <a:ext cx="866665" cy="1118713"/>
          </a:xfrm>
          <a:prstGeom prst="downArrow">
            <a:avLst>
              <a:gd name="adj1" fmla="val 50000"/>
              <a:gd name="adj2" fmla="val 50000"/>
            </a:avLst>
          </a:prstGeom>
          <a:gradFill>
            <a:gsLst>
              <a:gs pos="0">
                <a:srgbClr val="ED9A9A"/>
              </a:gs>
              <a:gs pos="65000">
                <a:srgbClr val="FCCCCA"/>
              </a:gs>
              <a:gs pos="100000">
                <a:srgbClr val="FFD7D8"/>
              </a:gs>
            </a:gsLst>
            <a:lin ang="16200000" scaled="0"/>
          </a:gradFill>
          <a:ln w="9525" cap="flat" cmpd="sng">
            <a:solidFill>
              <a:schemeClr val="accent2"/>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أقل</a:t>
            </a:r>
            <a:endParaRPr lang="en-US"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p:nvPr/>
        </p:nvSpPr>
        <p:spPr>
          <a:xfrm>
            <a:off x="3721070" y="205526"/>
            <a:ext cx="2736288" cy="54063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sz="2400" b="1" dirty="0">
                <a:solidFill>
                  <a:schemeClr val="dk1"/>
                </a:solidFill>
                <a:latin typeface="Rambla"/>
                <a:ea typeface="Rambla"/>
                <a:cs typeface="Rambla"/>
                <a:sym typeface="Rambla"/>
              </a:rPr>
              <a:t>Types of WBC</a:t>
            </a:r>
          </a:p>
        </p:txBody>
      </p:sp>
      <p:sp>
        <p:nvSpPr>
          <p:cNvPr id="357" name="Shape 357"/>
          <p:cNvSpPr/>
          <p:nvPr/>
        </p:nvSpPr>
        <p:spPr>
          <a:xfrm>
            <a:off x="683568" y="845274"/>
            <a:ext cx="3705125" cy="81291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lIns="91425" tIns="45700" rIns="91425" bIns="45700" anchor="ctr" anchorCtr="0">
            <a:noAutofit/>
          </a:bodyPr>
          <a:lstStyle/>
          <a:p>
            <a:pPr marL="0" marR="0" lvl="0" indent="0" algn="ctr" rtl="1">
              <a:spcBef>
                <a:spcPts val="0"/>
              </a:spcBef>
              <a:buNone/>
            </a:pPr>
            <a:endParaRPr sz="1800" b="1" dirty="0">
              <a:solidFill>
                <a:schemeClr val="dk1"/>
              </a:solidFill>
              <a:latin typeface="Tahoma"/>
              <a:ea typeface="Tahoma"/>
              <a:cs typeface="Tahoma"/>
              <a:sym typeface="Tahoma"/>
            </a:endParaRPr>
          </a:p>
          <a:p>
            <a:pPr marL="0" marR="0" lvl="0" indent="0" algn="ctr" rtl="1">
              <a:spcBef>
                <a:spcPts val="0"/>
              </a:spcBef>
              <a:buSzPct val="25000"/>
              <a:buNone/>
            </a:pPr>
            <a:r>
              <a:rPr lang="en-US" sz="1800" b="1" dirty="0">
                <a:solidFill>
                  <a:schemeClr val="dk1"/>
                </a:solidFill>
                <a:latin typeface="Tahoma"/>
                <a:ea typeface="Tahoma"/>
                <a:cs typeface="Tahoma"/>
                <a:sym typeface="Tahoma"/>
              </a:rPr>
              <a:t>Granular</a:t>
            </a:r>
          </a:p>
          <a:p>
            <a:pPr marL="0" marR="0" lvl="0" indent="0" algn="ctr" rtl="1">
              <a:spcBef>
                <a:spcPts val="0"/>
              </a:spcBef>
              <a:buSzPct val="25000"/>
              <a:buNone/>
            </a:pPr>
            <a:r>
              <a:rPr lang="en-US" sz="1800" dirty="0">
                <a:solidFill>
                  <a:schemeClr val="dk1"/>
                </a:solidFill>
                <a:latin typeface="Tahoma"/>
                <a:ea typeface="Tahoma"/>
                <a:cs typeface="Tahoma"/>
                <a:sym typeface="Tahoma"/>
              </a:rPr>
              <a:t>(</a:t>
            </a:r>
            <a:r>
              <a:rPr lang="en-US" sz="1800" dirty="0" err="1">
                <a:solidFill>
                  <a:schemeClr val="dk1"/>
                </a:solidFill>
                <a:latin typeface="Tahoma"/>
                <a:ea typeface="Tahoma"/>
                <a:cs typeface="Tahoma"/>
                <a:sym typeface="Tahoma"/>
              </a:rPr>
              <a:t>polymorphnuclear</a:t>
            </a:r>
            <a:r>
              <a:rPr lang="en-US" sz="1800" dirty="0">
                <a:solidFill>
                  <a:schemeClr val="dk1"/>
                </a:solidFill>
                <a:latin typeface="Tahoma"/>
                <a:ea typeface="Tahoma"/>
                <a:cs typeface="Tahoma"/>
                <a:sym typeface="Tahoma"/>
              </a:rPr>
              <a:t> PMN)</a:t>
            </a:r>
          </a:p>
          <a:p>
            <a:pPr marL="0" marR="0" lvl="0" indent="0" algn="ctr" rtl="1">
              <a:spcBef>
                <a:spcPts val="0"/>
              </a:spcBef>
              <a:buSzPct val="25000"/>
              <a:buNone/>
            </a:pPr>
            <a:r>
              <a:rPr lang="en-US" sz="1200" b="1" dirty="0">
                <a:solidFill>
                  <a:srgbClr val="0070C0"/>
                </a:solidFill>
                <a:latin typeface="Calibri"/>
                <a:ea typeface="Calibri"/>
                <a:cs typeface="Calibri"/>
                <a:sym typeface="Calibri"/>
              </a:rPr>
              <a:t>PMNs; because of multiple</a:t>
            </a:r>
            <a:r>
              <a:rPr lang="en-US" sz="1200" b="1" dirty="0">
                <a:solidFill>
                  <a:srgbClr val="00B050"/>
                </a:solidFill>
                <a:latin typeface="Calibri"/>
                <a:ea typeface="Calibri"/>
                <a:cs typeface="Calibri"/>
                <a:sym typeface="Calibri"/>
              </a:rPr>
              <a:t>(lobes)</a:t>
            </a:r>
            <a:r>
              <a:rPr lang="en-US" sz="1200" b="1" dirty="0">
                <a:solidFill>
                  <a:srgbClr val="0070C0"/>
                </a:solidFill>
                <a:latin typeface="Calibri"/>
                <a:ea typeface="Calibri"/>
                <a:cs typeface="Calibri"/>
                <a:sym typeface="Calibri"/>
              </a:rPr>
              <a:t> nuclei</a:t>
            </a:r>
            <a:endParaRPr lang="en-US" sz="1200" b="1" dirty="0">
              <a:solidFill>
                <a:schemeClr val="lt1"/>
              </a:solidFill>
              <a:latin typeface="Calibri"/>
              <a:ea typeface="Calibri"/>
              <a:cs typeface="Calibri"/>
              <a:sym typeface="Calibri"/>
            </a:endParaRPr>
          </a:p>
          <a:p>
            <a:pPr marL="0" marR="0" lvl="0" indent="0" algn="ctr" rtl="1">
              <a:spcBef>
                <a:spcPts val="0"/>
              </a:spcBef>
              <a:buNone/>
            </a:pPr>
            <a:endParaRPr sz="1800" dirty="0">
              <a:solidFill>
                <a:schemeClr val="dk1"/>
              </a:solidFill>
              <a:latin typeface="Rambla"/>
              <a:ea typeface="Rambla"/>
              <a:cs typeface="Rambla"/>
              <a:sym typeface="Rambla"/>
            </a:endParaRPr>
          </a:p>
        </p:txBody>
      </p:sp>
      <p:sp>
        <p:nvSpPr>
          <p:cNvPr id="358" name="Shape 358"/>
          <p:cNvSpPr/>
          <p:nvPr/>
        </p:nvSpPr>
        <p:spPr>
          <a:xfrm>
            <a:off x="316606" y="1781364"/>
            <a:ext cx="1343501" cy="20116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b="1" u="sng" dirty="0">
                <a:solidFill>
                  <a:srgbClr val="7030A0"/>
                </a:solidFill>
                <a:latin typeface="Tahoma"/>
                <a:ea typeface="Tahoma"/>
                <a:cs typeface="Tahoma"/>
                <a:sym typeface="Tahoma"/>
              </a:rPr>
              <a:t>Neutrophil</a:t>
            </a:r>
          </a:p>
          <a:p>
            <a:pPr marL="0" marR="0" lvl="1" indent="0" algn="ctr" rtl="1">
              <a:spcBef>
                <a:spcPts val="0"/>
              </a:spcBef>
              <a:buSzPct val="25000"/>
              <a:buNone/>
            </a:pPr>
            <a:r>
              <a:rPr lang="en-US" b="0" i="0" u="none" strike="noStrike" cap="none" dirty="0">
                <a:solidFill>
                  <a:schemeClr val="dk1"/>
                </a:solidFill>
                <a:latin typeface="Tahoma"/>
                <a:ea typeface="Tahoma"/>
                <a:cs typeface="Tahoma"/>
                <a:sym typeface="Tahoma"/>
              </a:rPr>
              <a:t>- 62%</a:t>
            </a:r>
          </a:p>
          <a:p>
            <a:pPr marL="0" marR="0" lvl="1" indent="0" algn="ctr" rtl="1">
              <a:spcBef>
                <a:spcPts val="0"/>
              </a:spcBef>
              <a:buSzPct val="25000"/>
              <a:buNone/>
            </a:pPr>
            <a:r>
              <a:rPr lang="en-US" b="0" i="0" u="none" strike="noStrike" cap="none" dirty="0">
                <a:solidFill>
                  <a:schemeClr val="dk1"/>
                </a:solidFill>
                <a:latin typeface="Tahoma"/>
                <a:ea typeface="Tahoma"/>
                <a:cs typeface="Tahoma"/>
                <a:sym typeface="Tahoma"/>
              </a:rPr>
              <a:t>- lobulated nucleus</a:t>
            </a:r>
          </a:p>
          <a:p>
            <a:pPr marL="0" marR="0" lvl="1" indent="0" algn="ctr" rtl="0">
              <a:spcBef>
                <a:spcPts val="0"/>
              </a:spcBef>
              <a:buSzPct val="25000"/>
              <a:buNone/>
            </a:pPr>
            <a:r>
              <a:rPr lang="en-US" dirty="0">
                <a:solidFill>
                  <a:srgbClr val="00B050"/>
                </a:solidFill>
                <a:latin typeface="Tahoma"/>
                <a:ea typeface="Tahoma"/>
                <a:cs typeface="Tahoma"/>
                <a:sym typeface="Tahoma"/>
              </a:rPr>
              <a:t>basic stain </a:t>
            </a:r>
          </a:p>
          <a:p>
            <a:pPr marL="0" marR="0" lvl="1" indent="0" algn="ctr" rtl="1">
              <a:spcBef>
                <a:spcPts val="0"/>
              </a:spcBef>
              <a:buSzPct val="25000"/>
              <a:buNone/>
            </a:pPr>
            <a:r>
              <a:rPr lang="en-US" b="0" i="0" u="none" strike="noStrike" cap="none" dirty="0">
                <a:solidFill>
                  <a:schemeClr val="dk1"/>
                </a:solidFill>
                <a:latin typeface="Tahoma"/>
                <a:ea typeface="Tahoma"/>
                <a:cs typeface="Tahoma"/>
                <a:sym typeface="Tahoma"/>
              </a:rPr>
              <a:t> 2-5</a:t>
            </a:r>
          </a:p>
          <a:p>
            <a:pPr marL="0" marR="0" lvl="1" indent="0" algn="ctr" rtl="1">
              <a:spcBef>
                <a:spcPts val="0"/>
              </a:spcBef>
              <a:buSzPct val="25000"/>
              <a:buNone/>
            </a:pPr>
            <a:r>
              <a:rPr lang="en-US" sz="2000" b="0" i="0" u="none" strike="noStrike" cap="none" baseline="30000" dirty="0">
                <a:solidFill>
                  <a:srgbClr val="7030A0"/>
                </a:solidFill>
                <a:latin typeface="Tahoma"/>
                <a:ea typeface="Tahoma"/>
                <a:cs typeface="Tahoma"/>
                <a:sym typeface="Tahoma"/>
              </a:rPr>
              <a:t>- Purple </a:t>
            </a:r>
            <a:r>
              <a:rPr lang="en-US" b="0" i="0" u="none" strike="noStrike" cap="none" dirty="0">
                <a:solidFill>
                  <a:schemeClr val="dk1"/>
                </a:solidFill>
                <a:latin typeface="Tahoma"/>
                <a:ea typeface="Tahoma"/>
                <a:cs typeface="Tahoma"/>
                <a:sym typeface="Tahoma"/>
              </a:rPr>
              <a:t>cytoplasmic granules</a:t>
            </a:r>
          </a:p>
        </p:txBody>
      </p:sp>
      <p:sp>
        <p:nvSpPr>
          <p:cNvPr id="359" name="Shape 359"/>
          <p:cNvSpPr/>
          <p:nvPr/>
        </p:nvSpPr>
        <p:spPr>
          <a:xfrm>
            <a:off x="1777488" y="1770505"/>
            <a:ext cx="1314801" cy="20116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b="1" u="sng" dirty="0">
                <a:solidFill>
                  <a:srgbClr val="FF0000"/>
                </a:solidFill>
                <a:latin typeface="Tahoma"/>
                <a:ea typeface="Tahoma"/>
                <a:cs typeface="Tahoma"/>
                <a:sym typeface="Tahoma"/>
              </a:rPr>
              <a:t>Eosinophil</a:t>
            </a:r>
          </a:p>
          <a:p>
            <a:pPr marL="0" marR="0" lvl="0" indent="0" algn="ctr" rtl="1">
              <a:spcBef>
                <a:spcPts val="0"/>
              </a:spcBef>
              <a:buSzPct val="25000"/>
              <a:buNone/>
            </a:pPr>
            <a:r>
              <a:rPr lang="en-US" dirty="0">
                <a:solidFill>
                  <a:schemeClr val="lt1"/>
                </a:solidFill>
                <a:latin typeface="Tahoma"/>
                <a:ea typeface="Tahoma"/>
                <a:cs typeface="Tahoma"/>
                <a:sym typeface="Tahoma"/>
              </a:rPr>
              <a:t> </a:t>
            </a:r>
            <a:r>
              <a:rPr lang="en-US" dirty="0">
                <a:solidFill>
                  <a:schemeClr val="dk1"/>
                </a:solidFill>
                <a:latin typeface="Tahoma"/>
                <a:ea typeface="Tahoma"/>
                <a:cs typeface="Tahoma"/>
                <a:sym typeface="Tahoma"/>
              </a:rPr>
              <a:t>-</a:t>
            </a:r>
            <a:r>
              <a:rPr lang="en-US" dirty="0">
                <a:solidFill>
                  <a:schemeClr val="lt1"/>
                </a:solidFill>
                <a:latin typeface="Tahoma"/>
                <a:ea typeface="Tahoma"/>
                <a:cs typeface="Tahoma"/>
                <a:sym typeface="Tahoma"/>
              </a:rPr>
              <a:t> </a:t>
            </a:r>
            <a:r>
              <a:rPr lang="en-US" dirty="0">
                <a:solidFill>
                  <a:schemeClr val="dk1"/>
                </a:solidFill>
                <a:latin typeface="Tahoma"/>
                <a:ea typeface="Tahoma"/>
                <a:cs typeface="Tahoma"/>
                <a:sym typeface="Tahoma"/>
              </a:rPr>
              <a:t>2.3%</a:t>
            </a:r>
          </a:p>
          <a:p>
            <a:pPr marL="0" marR="0" lvl="0" indent="0" algn="ctr" rtl="1">
              <a:spcBef>
                <a:spcPts val="0"/>
              </a:spcBef>
              <a:buSzPct val="25000"/>
              <a:buNone/>
            </a:pPr>
            <a:r>
              <a:rPr lang="en-US" dirty="0">
                <a:solidFill>
                  <a:schemeClr val="dk1"/>
                </a:solidFill>
                <a:latin typeface="Tahoma"/>
                <a:ea typeface="Tahoma"/>
                <a:cs typeface="Tahoma"/>
                <a:sym typeface="Tahoma"/>
              </a:rPr>
              <a:t>- 2 lobe </a:t>
            </a:r>
          </a:p>
          <a:p>
            <a:pPr marL="0" marR="0" lvl="0" indent="0" algn="ctr" rtl="1">
              <a:spcBef>
                <a:spcPts val="0"/>
              </a:spcBef>
              <a:buSzPct val="25000"/>
              <a:buNone/>
            </a:pPr>
            <a:r>
              <a:rPr lang="en-US" dirty="0">
                <a:solidFill>
                  <a:schemeClr val="dk1"/>
                </a:solidFill>
                <a:latin typeface="Tahoma"/>
                <a:ea typeface="Tahoma"/>
                <a:cs typeface="Tahoma"/>
                <a:sym typeface="Tahoma"/>
              </a:rPr>
              <a:t>nucleus</a:t>
            </a:r>
          </a:p>
          <a:p>
            <a:pPr marL="0" marR="0" lvl="0" indent="0" algn="ctr" rtl="0">
              <a:spcBef>
                <a:spcPts val="0"/>
              </a:spcBef>
              <a:buSzPct val="25000"/>
              <a:buNone/>
            </a:pPr>
            <a:r>
              <a:rPr lang="en-US" dirty="0">
                <a:solidFill>
                  <a:srgbClr val="00B050"/>
                </a:solidFill>
                <a:latin typeface="Tahoma"/>
                <a:ea typeface="Tahoma"/>
                <a:cs typeface="Tahoma"/>
                <a:sym typeface="Tahoma"/>
              </a:rPr>
              <a:t>eosin stain</a:t>
            </a:r>
          </a:p>
          <a:p>
            <a:pPr marL="0" marR="0" lvl="0" indent="0" algn="ctr" rtl="1">
              <a:spcBef>
                <a:spcPts val="0"/>
              </a:spcBef>
              <a:buSzPct val="25000"/>
              <a:buNone/>
            </a:pPr>
            <a:r>
              <a:rPr lang="en-US" dirty="0">
                <a:solidFill>
                  <a:schemeClr val="dk1"/>
                </a:solidFill>
                <a:latin typeface="Tahoma"/>
                <a:ea typeface="Tahoma"/>
                <a:cs typeface="Tahoma"/>
                <a:sym typeface="Tahoma"/>
              </a:rPr>
              <a:t>- coarse </a:t>
            </a:r>
            <a:r>
              <a:rPr lang="en-US" sz="2000" baseline="30000" dirty="0">
                <a:solidFill>
                  <a:srgbClr val="FF0000"/>
                </a:solidFill>
                <a:latin typeface="Tahoma"/>
                <a:ea typeface="Tahoma"/>
                <a:cs typeface="Tahoma"/>
                <a:sym typeface="Tahoma"/>
              </a:rPr>
              <a:t>red</a:t>
            </a:r>
          </a:p>
          <a:p>
            <a:pPr marL="0" marR="0" lvl="0" indent="0" algn="ctr" rtl="1">
              <a:spcBef>
                <a:spcPts val="0"/>
              </a:spcBef>
              <a:buSzPct val="25000"/>
              <a:buNone/>
            </a:pPr>
            <a:r>
              <a:rPr lang="en-US" dirty="0">
                <a:solidFill>
                  <a:schemeClr val="dk1"/>
                </a:solidFill>
                <a:latin typeface="Tahoma"/>
                <a:ea typeface="Tahoma"/>
                <a:cs typeface="Tahoma"/>
                <a:sym typeface="Tahoma"/>
              </a:rPr>
              <a:t>granules</a:t>
            </a:r>
          </a:p>
          <a:p>
            <a:pPr marL="0" marR="0" lvl="0" indent="0" algn="ctr" rtl="1">
              <a:spcBef>
                <a:spcPts val="0"/>
              </a:spcBef>
              <a:buNone/>
            </a:pPr>
            <a:endParaRPr dirty="0">
              <a:solidFill>
                <a:schemeClr val="dk1"/>
              </a:solidFill>
              <a:latin typeface="Rambla"/>
              <a:ea typeface="Rambla"/>
              <a:cs typeface="Rambla"/>
              <a:sym typeface="Rambla"/>
            </a:endParaRPr>
          </a:p>
        </p:txBody>
      </p:sp>
      <p:sp>
        <p:nvSpPr>
          <p:cNvPr id="360" name="Shape 360"/>
          <p:cNvSpPr/>
          <p:nvPr/>
        </p:nvSpPr>
        <p:spPr>
          <a:xfrm>
            <a:off x="3220203" y="1762114"/>
            <a:ext cx="1497731" cy="20116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b="1" u="sng" dirty="0">
                <a:solidFill>
                  <a:srgbClr val="0070C0"/>
                </a:solidFill>
                <a:latin typeface="Tahoma"/>
                <a:ea typeface="Tahoma"/>
                <a:cs typeface="Tahoma"/>
                <a:sym typeface="Tahoma"/>
              </a:rPr>
              <a:t>Basophil</a:t>
            </a:r>
          </a:p>
          <a:p>
            <a:pPr marL="0" marR="0" lvl="0" indent="0" algn="ctr" rtl="1">
              <a:spcBef>
                <a:spcPts val="0"/>
              </a:spcBef>
              <a:buSzPct val="25000"/>
              <a:buNone/>
            </a:pPr>
            <a:r>
              <a:rPr lang="en-US" sz="1200" dirty="0">
                <a:solidFill>
                  <a:schemeClr val="dk1"/>
                </a:solidFill>
                <a:latin typeface="Tahoma"/>
                <a:ea typeface="Tahoma"/>
                <a:cs typeface="Tahoma"/>
                <a:sym typeface="Tahoma"/>
              </a:rPr>
              <a:t>- 0.4%</a:t>
            </a:r>
          </a:p>
          <a:p>
            <a:pPr marL="0" marR="0" lvl="0" indent="0" algn="ctr" rtl="1">
              <a:spcBef>
                <a:spcPts val="0"/>
              </a:spcBef>
              <a:buSzPct val="25000"/>
              <a:buNone/>
            </a:pPr>
            <a:r>
              <a:rPr lang="en-US" sz="1200" dirty="0">
                <a:solidFill>
                  <a:schemeClr val="dk1"/>
                </a:solidFill>
                <a:latin typeface="Tahoma"/>
                <a:ea typeface="Tahoma"/>
                <a:cs typeface="Tahoma"/>
                <a:sym typeface="Tahoma"/>
              </a:rPr>
              <a:t>- rarely segmented nucleus</a:t>
            </a:r>
          </a:p>
          <a:p>
            <a:pPr marL="0" marR="0" lvl="0" indent="0" algn="ctr" rtl="1">
              <a:spcBef>
                <a:spcPts val="0"/>
              </a:spcBef>
              <a:buSzPct val="25000"/>
              <a:buNone/>
            </a:pPr>
            <a:r>
              <a:rPr lang="en-US" sz="1200" dirty="0">
                <a:solidFill>
                  <a:schemeClr val="dk1"/>
                </a:solidFill>
                <a:latin typeface="Tahoma"/>
                <a:ea typeface="Tahoma"/>
                <a:cs typeface="Tahoma"/>
                <a:sym typeface="Tahoma"/>
              </a:rPr>
              <a:t>- nucleus hidden by large round </a:t>
            </a:r>
            <a:r>
              <a:rPr lang="en-US" dirty="0">
                <a:solidFill>
                  <a:srgbClr val="0070C0"/>
                </a:solidFill>
                <a:latin typeface="Tahoma"/>
                <a:ea typeface="Tahoma"/>
                <a:cs typeface="Tahoma"/>
                <a:sym typeface="Tahoma"/>
              </a:rPr>
              <a:t>bluish</a:t>
            </a:r>
            <a:r>
              <a:rPr lang="en-US" dirty="0">
                <a:solidFill>
                  <a:schemeClr val="dk1"/>
                </a:solidFill>
                <a:latin typeface="Tahoma"/>
                <a:ea typeface="Tahoma"/>
                <a:cs typeface="Tahoma"/>
                <a:sym typeface="Tahoma"/>
              </a:rPr>
              <a:t> </a:t>
            </a:r>
            <a:r>
              <a:rPr lang="en-US" sz="1200" dirty="0">
                <a:solidFill>
                  <a:schemeClr val="dk1"/>
                </a:solidFill>
                <a:latin typeface="Tahoma"/>
                <a:ea typeface="Tahoma"/>
                <a:cs typeface="Tahoma"/>
                <a:sym typeface="Tahoma"/>
              </a:rPr>
              <a:t>granules</a:t>
            </a:r>
          </a:p>
          <a:p>
            <a:pPr marL="0" marR="0" lvl="0" indent="0" algn="ctr" rtl="1">
              <a:spcBef>
                <a:spcPts val="0"/>
              </a:spcBef>
              <a:buSzPct val="25000"/>
              <a:buNone/>
            </a:pPr>
            <a:r>
              <a:rPr lang="en-US" sz="1100" dirty="0" err="1">
                <a:solidFill>
                  <a:srgbClr val="00B050"/>
                </a:solidFill>
                <a:latin typeface="Tahoma"/>
                <a:ea typeface="Tahoma"/>
                <a:cs typeface="Tahoma"/>
                <a:sym typeface="Tahoma"/>
              </a:rPr>
              <a:t>سميناها</a:t>
            </a:r>
            <a:r>
              <a:rPr lang="en-US" sz="1100" dirty="0">
                <a:solidFill>
                  <a:srgbClr val="00B050"/>
                </a:solidFill>
                <a:latin typeface="Tahoma"/>
                <a:ea typeface="Tahoma"/>
                <a:cs typeface="Tahoma"/>
                <a:sym typeface="Tahoma"/>
              </a:rPr>
              <a:t> </a:t>
            </a:r>
            <a:r>
              <a:rPr lang="en-US" sz="1100" dirty="0" err="1">
                <a:solidFill>
                  <a:srgbClr val="00B050"/>
                </a:solidFill>
                <a:latin typeface="Tahoma"/>
                <a:ea typeface="Tahoma"/>
                <a:cs typeface="Tahoma"/>
                <a:sym typeface="Tahoma"/>
              </a:rPr>
              <a:t>كذا</a:t>
            </a:r>
            <a:r>
              <a:rPr lang="en-US" sz="1100" dirty="0">
                <a:solidFill>
                  <a:srgbClr val="00B050"/>
                </a:solidFill>
                <a:latin typeface="Tahoma"/>
                <a:ea typeface="Tahoma"/>
                <a:cs typeface="Tahoma"/>
                <a:sym typeface="Tahoma"/>
              </a:rPr>
              <a:t> </a:t>
            </a:r>
            <a:r>
              <a:rPr lang="en-US" sz="1100" dirty="0" err="1">
                <a:solidFill>
                  <a:srgbClr val="00B050"/>
                </a:solidFill>
                <a:latin typeface="Tahoma"/>
                <a:ea typeface="Tahoma"/>
                <a:cs typeface="Tahoma"/>
                <a:sym typeface="Tahoma"/>
              </a:rPr>
              <a:t>على</a:t>
            </a:r>
            <a:r>
              <a:rPr lang="en-US" sz="1100" dirty="0">
                <a:solidFill>
                  <a:srgbClr val="00B050"/>
                </a:solidFill>
                <a:latin typeface="Tahoma"/>
                <a:ea typeface="Tahoma"/>
                <a:cs typeface="Tahoma"/>
                <a:sym typeface="Tahoma"/>
              </a:rPr>
              <a:t> </a:t>
            </a:r>
            <a:r>
              <a:rPr lang="en-US" sz="1100" dirty="0" err="1">
                <a:solidFill>
                  <a:srgbClr val="00B050"/>
                </a:solidFill>
                <a:latin typeface="Tahoma"/>
                <a:ea typeface="Tahoma"/>
                <a:cs typeface="Tahoma"/>
                <a:sym typeface="Tahoma"/>
              </a:rPr>
              <a:t>حسب</a:t>
            </a:r>
            <a:r>
              <a:rPr lang="en-US" sz="1100" dirty="0">
                <a:solidFill>
                  <a:srgbClr val="00B050"/>
                </a:solidFill>
                <a:latin typeface="Tahoma"/>
                <a:ea typeface="Tahoma"/>
                <a:cs typeface="Tahoma"/>
                <a:sym typeface="Tahoma"/>
              </a:rPr>
              <a:t> </a:t>
            </a:r>
            <a:r>
              <a:rPr lang="en-US" sz="1100" dirty="0" err="1">
                <a:solidFill>
                  <a:srgbClr val="00B050"/>
                </a:solidFill>
                <a:latin typeface="Tahoma"/>
                <a:ea typeface="Tahoma"/>
                <a:cs typeface="Tahoma"/>
                <a:sym typeface="Tahoma"/>
              </a:rPr>
              <a:t>اسم</a:t>
            </a:r>
            <a:r>
              <a:rPr lang="en-US" sz="1100" dirty="0">
                <a:solidFill>
                  <a:srgbClr val="00B050"/>
                </a:solidFill>
                <a:latin typeface="Tahoma"/>
                <a:ea typeface="Tahoma"/>
                <a:cs typeface="Tahoma"/>
                <a:sym typeface="Tahoma"/>
              </a:rPr>
              <a:t> </a:t>
            </a:r>
            <a:r>
              <a:rPr lang="en-US" sz="1100" dirty="0" err="1">
                <a:solidFill>
                  <a:srgbClr val="00B050"/>
                </a:solidFill>
                <a:latin typeface="Tahoma"/>
                <a:ea typeface="Tahoma"/>
                <a:cs typeface="Tahoma"/>
                <a:sym typeface="Tahoma"/>
              </a:rPr>
              <a:t>الصبغة</a:t>
            </a:r>
            <a:endParaRPr lang="en-US" sz="1100" dirty="0">
              <a:solidFill>
                <a:srgbClr val="00B050"/>
              </a:solidFill>
              <a:latin typeface="Tahoma"/>
              <a:ea typeface="Tahoma"/>
              <a:cs typeface="Tahoma"/>
              <a:sym typeface="Tahoma"/>
            </a:endParaRPr>
          </a:p>
          <a:p>
            <a:pPr marL="0" marR="0" lvl="0" indent="0" algn="ctr" rtl="1">
              <a:spcBef>
                <a:spcPts val="0"/>
              </a:spcBef>
              <a:buNone/>
            </a:pPr>
            <a:endParaRPr sz="1200" u="sng" dirty="0">
              <a:solidFill>
                <a:schemeClr val="dk1"/>
              </a:solidFill>
              <a:latin typeface="Rambla"/>
              <a:ea typeface="Rambla"/>
              <a:cs typeface="Rambla"/>
              <a:sym typeface="Rambla"/>
            </a:endParaRPr>
          </a:p>
        </p:txBody>
      </p:sp>
      <p:sp>
        <p:nvSpPr>
          <p:cNvPr id="361" name="Shape 361"/>
          <p:cNvSpPr/>
          <p:nvPr/>
        </p:nvSpPr>
        <p:spPr>
          <a:xfrm>
            <a:off x="6907880" y="1762899"/>
            <a:ext cx="1518504" cy="23309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b="1" u="sng" dirty="0">
                <a:solidFill>
                  <a:srgbClr val="E36C09"/>
                </a:solidFill>
                <a:latin typeface="Rambla"/>
                <a:ea typeface="Rambla"/>
                <a:cs typeface="Rambla"/>
                <a:sym typeface="Rambla"/>
              </a:rPr>
              <a:t>Lymphocyte</a:t>
            </a:r>
          </a:p>
          <a:p>
            <a:pPr marL="0" marR="0" lvl="0" indent="0" algn="ctr" rtl="1">
              <a:spcBef>
                <a:spcPts val="0"/>
              </a:spcBef>
              <a:buSzPct val="25000"/>
              <a:buNone/>
            </a:pPr>
            <a:r>
              <a:rPr lang="en-US" dirty="0">
                <a:solidFill>
                  <a:srgbClr val="E36C09"/>
                </a:solidFill>
                <a:latin typeface="Rambla"/>
                <a:ea typeface="Rambla"/>
                <a:cs typeface="Rambla"/>
                <a:sym typeface="Rambla"/>
              </a:rPr>
              <a:t> </a:t>
            </a:r>
            <a:r>
              <a:rPr lang="en-US" dirty="0">
                <a:solidFill>
                  <a:schemeClr val="dk1"/>
                </a:solidFill>
                <a:latin typeface="Rambla"/>
                <a:ea typeface="Rambla"/>
                <a:cs typeface="Rambla"/>
                <a:sym typeface="Rambla"/>
              </a:rPr>
              <a:t>30%</a:t>
            </a:r>
          </a:p>
          <a:p>
            <a:pPr marL="0" marR="0" lvl="0" indent="0" algn="ctr" rtl="1">
              <a:spcBef>
                <a:spcPts val="0"/>
              </a:spcBef>
              <a:buSzPct val="25000"/>
              <a:buNone/>
            </a:pPr>
            <a:r>
              <a:rPr lang="en-US" dirty="0">
                <a:solidFill>
                  <a:schemeClr val="dk1"/>
                </a:solidFill>
                <a:latin typeface="Tahoma"/>
                <a:ea typeface="Tahoma"/>
                <a:cs typeface="Tahoma"/>
                <a:sym typeface="Tahoma"/>
              </a:rPr>
              <a:t>round nucleus</a:t>
            </a:r>
          </a:p>
          <a:p>
            <a:pPr marL="0" marR="0" lvl="0" indent="0" algn="ctr" rtl="1">
              <a:spcBef>
                <a:spcPts val="0"/>
              </a:spcBef>
              <a:buNone/>
            </a:pPr>
            <a:endParaRPr dirty="0">
              <a:solidFill>
                <a:schemeClr val="dk1"/>
              </a:solidFill>
              <a:latin typeface="Rambla"/>
              <a:ea typeface="Rambla"/>
              <a:cs typeface="Rambla"/>
              <a:sym typeface="Rambla"/>
            </a:endParaRPr>
          </a:p>
          <a:p>
            <a:pPr marL="0" marR="0" lvl="0" indent="0" algn="ctr" rtl="1">
              <a:spcBef>
                <a:spcPts val="0"/>
              </a:spcBef>
              <a:buSzPct val="25000"/>
              <a:buNone/>
            </a:pPr>
            <a:r>
              <a:rPr lang="en-US" dirty="0">
                <a:solidFill>
                  <a:schemeClr val="dk1"/>
                </a:solidFill>
                <a:latin typeface="Rambla"/>
                <a:ea typeface="Rambla"/>
                <a:cs typeface="Rambla"/>
                <a:sym typeface="Rambla"/>
              </a:rPr>
              <a:t>Small     large</a:t>
            </a:r>
          </a:p>
          <a:p>
            <a:pPr marL="0" marR="0" lvl="0" indent="0" algn="ctr" rtl="1">
              <a:spcBef>
                <a:spcPts val="0"/>
              </a:spcBef>
              <a:buNone/>
            </a:pPr>
            <a:endParaRPr dirty="0">
              <a:solidFill>
                <a:schemeClr val="dk1"/>
              </a:solidFill>
              <a:latin typeface="Rambla"/>
              <a:ea typeface="Rambla"/>
              <a:cs typeface="Rambla"/>
              <a:sym typeface="Rambla"/>
            </a:endParaRPr>
          </a:p>
          <a:p>
            <a:pPr marL="0" marR="0" lvl="0" indent="0" algn="ctr" rtl="1">
              <a:spcBef>
                <a:spcPts val="0"/>
              </a:spcBef>
              <a:buNone/>
            </a:pPr>
            <a:endParaRPr dirty="0">
              <a:solidFill>
                <a:schemeClr val="dk1"/>
              </a:solidFill>
              <a:latin typeface="Rambla"/>
              <a:ea typeface="Rambla"/>
              <a:cs typeface="Rambla"/>
              <a:sym typeface="Rambla"/>
            </a:endParaRPr>
          </a:p>
          <a:p>
            <a:pPr marL="0" marR="0" lvl="0" indent="0" algn="ctr" rtl="1">
              <a:spcBef>
                <a:spcPts val="0"/>
              </a:spcBef>
              <a:buNone/>
            </a:pPr>
            <a:endParaRPr dirty="0">
              <a:solidFill>
                <a:schemeClr val="dk1"/>
              </a:solidFill>
              <a:latin typeface="Rambla"/>
              <a:ea typeface="Rambla"/>
              <a:cs typeface="Rambla"/>
              <a:sym typeface="Rambla"/>
            </a:endParaRPr>
          </a:p>
        </p:txBody>
      </p:sp>
      <p:sp>
        <p:nvSpPr>
          <p:cNvPr id="362" name="Shape 362"/>
          <p:cNvSpPr/>
          <p:nvPr/>
        </p:nvSpPr>
        <p:spPr>
          <a:xfrm>
            <a:off x="5397631" y="1770505"/>
            <a:ext cx="1435861" cy="175564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b="1" u="sng" dirty="0">
                <a:solidFill>
                  <a:srgbClr val="FF0066"/>
                </a:solidFill>
                <a:latin typeface="Tahoma"/>
                <a:ea typeface="Tahoma"/>
                <a:cs typeface="Tahoma"/>
                <a:sym typeface="Tahoma"/>
              </a:rPr>
              <a:t>Monocytes</a:t>
            </a:r>
          </a:p>
          <a:p>
            <a:pPr marL="0" marR="0" lvl="0" indent="0" algn="ctr" rtl="1">
              <a:spcBef>
                <a:spcPts val="0"/>
              </a:spcBef>
              <a:buSzPct val="25000"/>
              <a:buNone/>
            </a:pPr>
            <a:r>
              <a:rPr lang="en-US" dirty="0">
                <a:solidFill>
                  <a:schemeClr val="dk1"/>
                </a:solidFill>
                <a:latin typeface="Tahoma"/>
                <a:ea typeface="Tahoma"/>
                <a:cs typeface="Tahoma"/>
                <a:sym typeface="Tahoma"/>
              </a:rPr>
              <a:t>5.3%</a:t>
            </a:r>
          </a:p>
          <a:p>
            <a:pPr marL="0" marR="0" lvl="0" indent="0" algn="ctr" rtl="1">
              <a:spcBef>
                <a:spcPts val="0"/>
              </a:spcBef>
              <a:buSzPct val="25000"/>
              <a:buNone/>
            </a:pPr>
            <a:r>
              <a:rPr lang="en-US" dirty="0">
                <a:solidFill>
                  <a:schemeClr val="dk1"/>
                </a:solidFill>
                <a:latin typeface="Rambla"/>
                <a:ea typeface="Rambla"/>
                <a:cs typeface="Rambla"/>
                <a:sym typeface="Rambla"/>
              </a:rPr>
              <a:t>kidney shape nucleus</a:t>
            </a:r>
          </a:p>
          <a:p>
            <a:pPr marL="0" marR="0" lvl="0" indent="0" algn="ctr" rtl="1">
              <a:spcBef>
                <a:spcPts val="0"/>
              </a:spcBef>
              <a:buSzPct val="25000"/>
              <a:buNone/>
            </a:pPr>
            <a:r>
              <a:rPr lang="en-US" dirty="0">
                <a:solidFill>
                  <a:srgbClr val="0070C0"/>
                </a:solidFill>
                <a:latin typeface="Rambla"/>
                <a:ea typeface="Rambla"/>
                <a:cs typeface="Rambla"/>
                <a:sym typeface="Rambla"/>
              </a:rPr>
              <a:t>(</a:t>
            </a:r>
            <a:r>
              <a:rPr lang="en-US" b="1" dirty="0">
                <a:solidFill>
                  <a:srgbClr val="0070C0"/>
                </a:solidFill>
                <a:latin typeface="Calibri"/>
                <a:ea typeface="Calibri"/>
                <a:cs typeface="Calibri"/>
                <a:sym typeface="Calibri"/>
              </a:rPr>
              <a:t>make macrophage system</a:t>
            </a:r>
            <a:r>
              <a:rPr lang="en-US" dirty="0">
                <a:solidFill>
                  <a:srgbClr val="0070C0"/>
                </a:solidFill>
                <a:latin typeface="Rambla"/>
                <a:ea typeface="Rambla"/>
                <a:cs typeface="Rambla"/>
                <a:sym typeface="Rambla"/>
              </a:rPr>
              <a:t>)</a:t>
            </a:r>
          </a:p>
        </p:txBody>
      </p:sp>
      <p:sp>
        <p:nvSpPr>
          <p:cNvPr id="363" name="Shape 363"/>
          <p:cNvSpPr/>
          <p:nvPr/>
        </p:nvSpPr>
        <p:spPr>
          <a:xfrm>
            <a:off x="5574610" y="854097"/>
            <a:ext cx="2666540" cy="805151"/>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sz="1800" b="1" u="sng" dirty="0">
                <a:solidFill>
                  <a:schemeClr val="dk1"/>
                </a:solidFill>
                <a:latin typeface="Tahoma"/>
                <a:ea typeface="Tahoma"/>
                <a:cs typeface="Tahoma"/>
                <a:sym typeface="Tahoma"/>
              </a:rPr>
              <a:t>A</a:t>
            </a:r>
            <a:r>
              <a:rPr lang="en-US" sz="1800" b="1" dirty="0">
                <a:solidFill>
                  <a:schemeClr val="dk1"/>
                </a:solidFill>
                <a:latin typeface="Tahoma"/>
                <a:ea typeface="Tahoma"/>
                <a:cs typeface="Tahoma"/>
                <a:sym typeface="Tahoma"/>
              </a:rPr>
              <a:t> granular</a:t>
            </a:r>
          </a:p>
          <a:p>
            <a:pPr marL="0" marR="0" lvl="0" indent="0" algn="ctr" rtl="1">
              <a:spcBef>
                <a:spcPts val="0"/>
              </a:spcBef>
              <a:buSzPct val="25000"/>
              <a:buNone/>
            </a:pPr>
            <a:r>
              <a:rPr lang="en-US" sz="1400" b="1" dirty="0" err="1">
                <a:solidFill>
                  <a:srgbClr val="00B050"/>
                </a:solidFill>
                <a:latin typeface="Tahoma"/>
                <a:ea typeface="Tahoma"/>
                <a:cs typeface="Tahoma"/>
                <a:sym typeface="Tahoma"/>
              </a:rPr>
              <a:t>ما</a:t>
            </a:r>
            <a:r>
              <a:rPr lang="en-US" sz="1400" b="1" dirty="0">
                <a:solidFill>
                  <a:srgbClr val="00B050"/>
                </a:solidFill>
                <a:latin typeface="Tahoma"/>
                <a:ea typeface="Tahoma"/>
                <a:cs typeface="Tahoma"/>
                <a:sym typeface="Tahoma"/>
              </a:rPr>
              <a:t> </a:t>
            </a:r>
            <a:r>
              <a:rPr lang="en-US" sz="1400" b="1" dirty="0" err="1">
                <a:solidFill>
                  <a:srgbClr val="00B050"/>
                </a:solidFill>
                <a:latin typeface="Tahoma"/>
                <a:ea typeface="Tahoma"/>
                <a:cs typeface="Tahoma"/>
                <a:sym typeface="Tahoma"/>
              </a:rPr>
              <a:t>فيها</a:t>
            </a:r>
            <a:r>
              <a:rPr lang="en-US" sz="1400" b="1" dirty="0">
                <a:solidFill>
                  <a:srgbClr val="00B050"/>
                </a:solidFill>
                <a:latin typeface="Tahoma"/>
                <a:ea typeface="Tahoma"/>
                <a:cs typeface="Tahoma"/>
                <a:sym typeface="Tahoma"/>
              </a:rPr>
              <a:t> granules </a:t>
            </a:r>
          </a:p>
        </p:txBody>
      </p:sp>
      <p:cxnSp>
        <p:nvCxnSpPr>
          <p:cNvPr id="364" name="Shape 364"/>
          <p:cNvCxnSpPr/>
          <p:nvPr/>
        </p:nvCxnSpPr>
        <p:spPr>
          <a:xfrm flipH="1">
            <a:off x="7297532" y="2741289"/>
            <a:ext cx="144016" cy="216024"/>
          </a:xfrm>
          <a:prstGeom prst="straightConnector1">
            <a:avLst/>
          </a:prstGeom>
          <a:ln>
            <a:headEnd type="none" w="med" len="med"/>
            <a:tailEnd type="triangle" w="lg" len="lg"/>
          </a:ln>
        </p:spPr>
        <p:style>
          <a:lnRef idx="1">
            <a:schemeClr val="accent3"/>
          </a:lnRef>
          <a:fillRef idx="2">
            <a:schemeClr val="accent3"/>
          </a:fillRef>
          <a:effectRef idx="1">
            <a:schemeClr val="accent3"/>
          </a:effectRef>
          <a:fontRef idx="minor">
            <a:schemeClr val="dk1"/>
          </a:fontRef>
        </p:style>
      </p:cxnSp>
      <p:cxnSp>
        <p:nvCxnSpPr>
          <p:cNvPr id="365" name="Shape 365"/>
          <p:cNvCxnSpPr/>
          <p:nvPr/>
        </p:nvCxnSpPr>
        <p:spPr>
          <a:xfrm>
            <a:off x="7856162" y="2737895"/>
            <a:ext cx="144016" cy="216024"/>
          </a:xfrm>
          <a:prstGeom prst="straightConnector1">
            <a:avLst/>
          </a:prstGeom>
          <a:ln>
            <a:headEnd type="none" w="med" len="med"/>
            <a:tailEnd type="triangle" w="lg" len="lg"/>
          </a:ln>
        </p:spPr>
        <p:style>
          <a:lnRef idx="1">
            <a:schemeClr val="accent3"/>
          </a:lnRef>
          <a:fillRef idx="2">
            <a:schemeClr val="accent3"/>
          </a:fillRef>
          <a:effectRef idx="1">
            <a:schemeClr val="accent3"/>
          </a:effectRef>
          <a:fontRef idx="minor">
            <a:schemeClr val="dk1"/>
          </a:fontRef>
        </p:style>
      </p:cxnSp>
      <p:cxnSp>
        <p:nvCxnSpPr>
          <p:cNvPr id="366" name="Shape 366"/>
          <p:cNvCxnSpPr/>
          <p:nvPr/>
        </p:nvCxnSpPr>
        <p:spPr>
          <a:xfrm>
            <a:off x="683568" y="4153272"/>
            <a:ext cx="5544600" cy="0"/>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cxnSp>
        <p:nvCxnSpPr>
          <p:cNvPr id="367" name="Shape 367"/>
          <p:cNvCxnSpPr/>
          <p:nvPr/>
        </p:nvCxnSpPr>
        <p:spPr>
          <a:xfrm flipH="1">
            <a:off x="6228168" y="3537012"/>
            <a:ext cx="16" cy="616260"/>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sp>
        <p:nvSpPr>
          <p:cNvPr id="368" name="Shape 368"/>
          <p:cNvSpPr/>
          <p:nvPr/>
        </p:nvSpPr>
        <p:spPr>
          <a:xfrm>
            <a:off x="1637962" y="4272587"/>
            <a:ext cx="3451252" cy="7842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Genesis of WBC:</a:t>
            </a:r>
          </a:p>
          <a:p>
            <a:pPr marL="0" marR="0" lvl="0" indent="0" algn="ctr" rtl="1">
              <a:spcBef>
                <a:spcPts val="0"/>
              </a:spcBef>
              <a:buSzPct val="25000"/>
              <a:buNone/>
            </a:pPr>
            <a:r>
              <a:rPr lang="en-US" sz="1800" b="1" u="sng">
                <a:solidFill>
                  <a:schemeClr val="dk1"/>
                </a:solidFill>
                <a:latin typeface="Rambla"/>
                <a:ea typeface="Rambla"/>
                <a:cs typeface="Rambla"/>
                <a:sym typeface="Rambla"/>
              </a:rPr>
              <a:t>Myelocytic</a:t>
            </a:r>
          </a:p>
          <a:p>
            <a:pPr marL="0" marR="0" lvl="0" indent="0" algn="ctr" rtl="1">
              <a:spcBef>
                <a:spcPts val="0"/>
              </a:spcBef>
              <a:buSzPct val="25000"/>
              <a:buNone/>
            </a:pPr>
            <a:r>
              <a:rPr lang="en-US" sz="1100" b="1" u="sng">
                <a:solidFill>
                  <a:schemeClr val="dk1"/>
                </a:solidFill>
                <a:latin typeface="Rambla"/>
                <a:ea typeface="Rambla"/>
                <a:cs typeface="Rambla"/>
                <a:sym typeface="Rambla"/>
              </a:rPr>
              <a:t>(</a:t>
            </a:r>
            <a:r>
              <a:rPr lang="en-US" sz="1100">
                <a:solidFill>
                  <a:schemeClr val="dk1"/>
                </a:solidFill>
                <a:latin typeface="Rambla"/>
                <a:ea typeface="Rambla"/>
                <a:cs typeface="Rambla"/>
                <a:sym typeface="Rambla"/>
              </a:rPr>
              <a:t>granular+monocytes)</a:t>
            </a:r>
          </a:p>
        </p:txBody>
      </p:sp>
      <p:sp>
        <p:nvSpPr>
          <p:cNvPr id="369" name="Shape 369"/>
          <p:cNvSpPr/>
          <p:nvPr/>
        </p:nvSpPr>
        <p:spPr>
          <a:xfrm>
            <a:off x="6915934" y="4523711"/>
            <a:ext cx="1638853" cy="6347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dirty="0">
                <a:solidFill>
                  <a:schemeClr val="dk1"/>
                </a:solidFill>
                <a:latin typeface="Rambla"/>
                <a:ea typeface="Rambla"/>
                <a:cs typeface="Rambla"/>
                <a:sym typeface="Rambla"/>
              </a:rPr>
              <a:t>Genesis of WBC:</a:t>
            </a:r>
          </a:p>
          <a:p>
            <a:pPr marL="0" marR="0" lvl="0" indent="0" algn="ctr" rtl="1">
              <a:spcBef>
                <a:spcPts val="0"/>
              </a:spcBef>
              <a:buSzPct val="25000"/>
              <a:buNone/>
            </a:pPr>
            <a:r>
              <a:rPr lang="en-US" b="1" u="sng" dirty="0">
                <a:solidFill>
                  <a:schemeClr val="dk1"/>
                </a:solidFill>
                <a:latin typeface="Rambla"/>
                <a:ea typeface="Rambla"/>
                <a:cs typeface="Rambla"/>
                <a:sym typeface="Rambla"/>
              </a:rPr>
              <a:t>Lymphocytic</a:t>
            </a:r>
          </a:p>
        </p:txBody>
      </p:sp>
      <p:cxnSp>
        <p:nvCxnSpPr>
          <p:cNvPr id="370" name="Shape 370"/>
          <p:cNvCxnSpPr/>
          <p:nvPr/>
        </p:nvCxnSpPr>
        <p:spPr>
          <a:xfrm>
            <a:off x="7735361" y="4153272"/>
            <a:ext cx="0" cy="360040"/>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cxnSp>
        <p:nvCxnSpPr>
          <p:cNvPr id="371" name="Shape 371"/>
          <p:cNvCxnSpPr/>
          <p:nvPr/>
        </p:nvCxnSpPr>
        <p:spPr>
          <a:xfrm>
            <a:off x="2440672" y="3807042"/>
            <a:ext cx="0" cy="292186"/>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cxnSp>
        <p:nvCxnSpPr>
          <p:cNvPr id="372" name="Shape 372"/>
          <p:cNvCxnSpPr/>
          <p:nvPr/>
        </p:nvCxnSpPr>
        <p:spPr>
          <a:xfrm>
            <a:off x="3861959" y="3807042"/>
            <a:ext cx="0" cy="292186"/>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sp>
        <p:nvSpPr>
          <p:cNvPr id="373" name="Shape 373"/>
          <p:cNvSpPr/>
          <p:nvPr/>
        </p:nvSpPr>
        <p:spPr>
          <a:xfrm>
            <a:off x="1845051" y="5189748"/>
            <a:ext cx="2955777" cy="78339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91425" tIns="45700" rIns="91425" bIns="45700" anchor="ctr" anchorCtr="0">
            <a:noAutofit/>
          </a:bodyPr>
          <a:lstStyle/>
          <a:p>
            <a:pPr marL="12700" marR="0" lvl="0" indent="0" algn="ctr" rtl="1">
              <a:lnSpc>
                <a:spcPct val="100000"/>
              </a:lnSpc>
              <a:spcBef>
                <a:spcPts val="0"/>
              </a:spcBef>
              <a:buSzPct val="25000"/>
              <a:buNone/>
            </a:pPr>
            <a:r>
              <a:rPr lang="en-US" sz="1600">
                <a:solidFill>
                  <a:schemeClr val="dk1"/>
                </a:solidFill>
                <a:latin typeface="Tahoma"/>
                <a:ea typeface="Tahoma"/>
                <a:cs typeface="Tahoma"/>
                <a:sym typeface="Tahoma"/>
              </a:rPr>
              <a:t>sites of formation:</a:t>
            </a:r>
          </a:p>
          <a:p>
            <a:pPr marL="12700" marR="0" lvl="0" indent="0" algn="ctr" rtl="1">
              <a:spcBef>
                <a:spcPts val="0"/>
              </a:spcBef>
              <a:buSzPct val="25000"/>
              <a:buNone/>
            </a:pPr>
            <a:r>
              <a:rPr lang="en-US" sz="1600" b="1" u="sng">
                <a:solidFill>
                  <a:schemeClr val="dk1"/>
                </a:solidFill>
                <a:latin typeface="Tahoma"/>
                <a:ea typeface="Tahoma"/>
                <a:cs typeface="Tahoma"/>
                <a:sym typeface="Tahoma"/>
              </a:rPr>
              <a:t>bone marrow</a:t>
            </a:r>
          </a:p>
        </p:txBody>
      </p:sp>
      <p:sp>
        <p:nvSpPr>
          <p:cNvPr id="374" name="Shape 374"/>
          <p:cNvSpPr/>
          <p:nvPr/>
        </p:nvSpPr>
        <p:spPr>
          <a:xfrm>
            <a:off x="5646656" y="5292846"/>
            <a:ext cx="3044857" cy="104269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91425" tIns="45700" rIns="91425" bIns="45700" anchor="ctr" anchorCtr="0">
            <a:noAutofit/>
          </a:bodyPr>
          <a:lstStyle/>
          <a:p>
            <a:pPr marL="12700" marR="0" lvl="0" indent="0" algn="ctr" rtl="1">
              <a:lnSpc>
                <a:spcPct val="100000"/>
              </a:lnSpc>
              <a:spcBef>
                <a:spcPts val="0"/>
              </a:spcBef>
              <a:buSzPct val="25000"/>
              <a:buNone/>
            </a:pPr>
            <a:r>
              <a:rPr lang="en-US" dirty="0">
                <a:solidFill>
                  <a:schemeClr val="dk1"/>
                </a:solidFill>
                <a:latin typeface="Tahoma"/>
                <a:ea typeface="Tahoma"/>
                <a:cs typeface="Tahoma"/>
                <a:sym typeface="Tahoma"/>
              </a:rPr>
              <a:t>sites of formation:</a:t>
            </a:r>
          </a:p>
          <a:p>
            <a:pPr marL="12700" marR="0" lvl="0" indent="0" algn="ctr" rtl="1">
              <a:lnSpc>
                <a:spcPct val="100000"/>
              </a:lnSpc>
              <a:spcBef>
                <a:spcPts val="0"/>
              </a:spcBef>
              <a:spcAft>
                <a:spcPts val="0"/>
              </a:spcAft>
              <a:buSzPct val="25000"/>
              <a:buNone/>
            </a:pPr>
            <a:r>
              <a:rPr lang="en-US" b="1" u="sng" dirty="0">
                <a:solidFill>
                  <a:schemeClr val="dk1"/>
                </a:solidFill>
                <a:latin typeface="Tahoma"/>
                <a:ea typeface="Tahoma"/>
                <a:cs typeface="Tahoma"/>
                <a:sym typeface="Tahoma"/>
              </a:rPr>
              <a:t>- Bone marrow</a:t>
            </a:r>
          </a:p>
          <a:p>
            <a:pPr marL="622300" marR="0" lvl="0" indent="0" algn="ctr" rtl="1">
              <a:lnSpc>
                <a:spcPct val="100000"/>
              </a:lnSpc>
              <a:spcBef>
                <a:spcPts val="265"/>
              </a:spcBef>
              <a:spcAft>
                <a:spcPts val="0"/>
              </a:spcAft>
              <a:buSzPct val="25000"/>
              <a:buNone/>
            </a:pPr>
            <a:r>
              <a:rPr lang="en-US" b="1" dirty="0">
                <a:solidFill>
                  <a:schemeClr val="dk1"/>
                </a:solidFill>
                <a:latin typeface="Tahoma"/>
                <a:ea typeface="Tahoma"/>
                <a:cs typeface="Tahoma"/>
                <a:sym typeface="Tahoma"/>
              </a:rPr>
              <a:t>  </a:t>
            </a:r>
            <a:r>
              <a:rPr lang="en-US" b="1" u="sng" dirty="0">
                <a:solidFill>
                  <a:schemeClr val="dk1"/>
                </a:solidFill>
                <a:latin typeface="Tahoma"/>
                <a:ea typeface="Tahoma"/>
                <a:cs typeface="Tahoma"/>
                <a:sym typeface="Tahoma"/>
              </a:rPr>
              <a:t>- Thymus</a:t>
            </a:r>
          </a:p>
          <a:p>
            <a:pPr marL="622300" marR="0" lvl="0" indent="0" rtl="1">
              <a:lnSpc>
                <a:spcPct val="100000"/>
              </a:lnSpc>
              <a:spcBef>
                <a:spcPts val="265"/>
              </a:spcBef>
              <a:buSzPct val="25000"/>
              <a:buNone/>
            </a:pPr>
            <a:r>
              <a:rPr lang="en-US" b="1" dirty="0">
                <a:solidFill>
                  <a:schemeClr val="dk1"/>
                </a:solidFill>
                <a:latin typeface="Tahoma"/>
                <a:ea typeface="Tahoma"/>
                <a:cs typeface="Tahoma"/>
                <a:sym typeface="Tahoma"/>
              </a:rPr>
              <a:t>               - </a:t>
            </a:r>
            <a:r>
              <a:rPr lang="en-US" b="1" u="sng" dirty="0">
                <a:solidFill>
                  <a:schemeClr val="dk1"/>
                </a:solidFill>
                <a:latin typeface="Tahoma"/>
                <a:ea typeface="Tahoma"/>
                <a:cs typeface="Tahoma"/>
                <a:sym typeface="Tahoma"/>
              </a:rPr>
              <a:t>Lymphoid</a:t>
            </a:r>
            <a:r>
              <a:rPr lang="en-US" b="1" dirty="0">
                <a:solidFill>
                  <a:schemeClr val="dk1"/>
                </a:solidFill>
                <a:latin typeface="Tahoma"/>
                <a:ea typeface="Tahoma"/>
                <a:cs typeface="Tahoma"/>
                <a:sym typeface="Tahoma"/>
              </a:rPr>
              <a:t> </a:t>
            </a:r>
            <a:r>
              <a:rPr lang="en-US" b="1" u="sng" dirty="0" err="1">
                <a:solidFill>
                  <a:schemeClr val="dk1"/>
                </a:solidFill>
                <a:latin typeface="Tahoma"/>
                <a:ea typeface="Tahoma"/>
                <a:cs typeface="Tahoma"/>
                <a:sym typeface="Tahoma"/>
              </a:rPr>
              <a:t>tiss</a:t>
            </a:r>
            <a:endParaRPr lang="en-US" b="1" u="sng" dirty="0">
              <a:solidFill>
                <a:schemeClr val="dk1"/>
              </a:solidFill>
              <a:latin typeface="Tahoma"/>
              <a:ea typeface="Tahoma"/>
              <a:cs typeface="Tahoma"/>
              <a:sym typeface="Tahoma"/>
            </a:endParaRPr>
          </a:p>
        </p:txBody>
      </p:sp>
      <p:sp>
        <p:nvSpPr>
          <p:cNvPr id="375" name="Shape 375"/>
          <p:cNvSpPr/>
          <p:nvPr/>
        </p:nvSpPr>
        <p:spPr>
          <a:xfrm>
            <a:off x="3865602" y="6493338"/>
            <a:ext cx="4500500" cy="309518"/>
          </a:xfrm>
          <a:prstGeom prst="rect">
            <a:avLst/>
          </a:prstGeom>
          <a:ln/>
        </p:spPr>
        <p:style>
          <a:lnRef idx="1">
            <a:schemeClr val="dk1"/>
          </a:lnRef>
          <a:fillRef idx="2">
            <a:schemeClr val="dk1"/>
          </a:fillRef>
          <a:effectRef idx="1">
            <a:schemeClr val="dk1"/>
          </a:effectRef>
          <a:fontRef idx="minor">
            <a:schemeClr val="dk1"/>
          </a:fontRef>
        </p:style>
        <p:txBody>
          <a:bodyPr wrap="square" lIns="91425" tIns="45700" rIns="91425" bIns="45700" anchor="ctr" anchorCtr="0">
            <a:noAutofit/>
          </a:bodyPr>
          <a:lstStyle/>
          <a:p>
            <a:pPr marL="0" marR="0" lvl="0" indent="0" algn="ctr" rtl="1">
              <a:spcBef>
                <a:spcPts val="0"/>
              </a:spcBef>
              <a:buSzPct val="25000"/>
              <a:buNone/>
            </a:pPr>
            <a:r>
              <a:rPr lang="en-US" sz="1600" dirty="0" err="1">
                <a:solidFill>
                  <a:srgbClr val="FF0000"/>
                </a:solidFill>
                <a:latin typeface="Arial" panose="020B0604020202020204" pitchFamily="34" charset="0"/>
                <a:ea typeface="Rambla"/>
                <a:cs typeface="Arial" panose="020B0604020202020204" pitchFamily="34" charset="0"/>
                <a:sym typeface="Rambla"/>
              </a:rPr>
              <a:t>الألوان</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لتسهيل</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الحفظ</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ما</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له</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دخل</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سلايدات</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الأولاد</a:t>
            </a:r>
            <a:r>
              <a:rPr lang="en-US" sz="1600" dirty="0">
                <a:solidFill>
                  <a:srgbClr val="FF0000"/>
                </a:solidFill>
                <a:latin typeface="Arial" panose="020B0604020202020204" pitchFamily="34" charset="0"/>
                <a:ea typeface="Rambla"/>
                <a:cs typeface="Arial" panose="020B0604020202020204" pitchFamily="34" charset="0"/>
                <a:sym typeface="Rambla"/>
              </a:rPr>
              <a:t> </a:t>
            </a:r>
            <a:r>
              <a:rPr lang="en-US" sz="1600" dirty="0" err="1">
                <a:solidFill>
                  <a:srgbClr val="FF0000"/>
                </a:solidFill>
                <a:latin typeface="Arial" panose="020B0604020202020204" pitchFamily="34" charset="0"/>
                <a:ea typeface="Rambla"/>
                <a:cs typeface="Arial" panose="020B0604020202020204" pitchFamily="34" charset="0"/>
                <a:sym typeface="Rambla"/>
              </a:rPr>
              <a:t>والبنات</a:t>
            </a:r>
            <a:r>
              <a:rPr lang="en-US" sz="1600" dirty="0">
                <a:solidFill>
                  <a:srgbClr val="FF0000"/>
                </a:solidFill>
                <a:latin typeface="Arial" panose="020B0604020202020204" pitchFamily="34" charset="0"/>
                <a:ea typeface="Rambla"/>
                <a:cs typeface="Arial" panose="020B0604020202020204" pitchFamily="34" charset="0"/>
                <a:sym typeface="Rambla"/>
              </a:rPr>
              <a:t>(</a:t>
            </a:r>
          </a:p>
        </p:txBody>
      </p:sp>
      <p:sp>
        <p:nvSpPr>
          <p:cNvPr id="376" name="Shape 376"/>
          <p:cNvSpPr txBox="1"/>
          <p:nvPr/>
        </p:nvSpPr>
        <p:spPr>
          <a:xfrm>
            <a:off x="428217" y="6106027"/>
            <a:ext cx="3014471" cy="651439"/>
          </a:xfrm>
          <a:prstGeom prst="rect">
            <a:avLst/>
          </a:prstGeom>
          <a:ln/>
        </p:spPr>
        <p:style>
          <a:lnRef idx="1">
            <a:schemeClr val="dk1"/>
          </a:lnRef>
          <a:fillRef idx="2">
            <a:schemeClr val="dk1"/>
          </a:fillRef>
          <a:effectRef idx="1">
            <a:schemeClr val="dk1"/>
          </a:effectRef>
          <a:fontRef idx="minor">
            <a:schemeClr val="dk1"/>
          </a:fontRef>
        </p:style>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الحجم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عشان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كذا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حطيتها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النسب</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والأشكال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والألوان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377" name="Shape 377"/>
          <p:cNvSpPr txBox="1"/>
          <p:nvPr/>
        </p:nvSpPr>
        <p:spPr>
          <a:xfrm>
            <a:off x="107502" y="163180"/>
            <a:ext cx="3060340" cy="307777"/>
          </a:xfrm>
          <a:prstGeom prst="rect">
            <a:avLst/>
          </a:prstGeom>
          <a:ln/>
        </p:spPr>
        <p:style>
          <a:lnRef idx="1">
            <a:schemeClr val="dk1"/>
          </a:lnRef>
          <a:fillRef idx="2">
            <a:schemeClr val="dk1"/>
          </a:fillRef>
          <a:effectRef idx="1">
            <a:schemeClr val="dk1"/>
          </a:effectRef>
          <a:fontRef idx="minor">
            <a:schemeClr val="dk1"/>
          </a:fontRef>
        </p:style>
        <p:txBody>
          <a:bodyPr wrap="square" lIns="91425" tIns="45700" rIns="91425" bIns="45700" anchor="t" anchorCtr="0">
            <a:noAutofit/>
          </a:bodyPr>
          <a:lstStyle/>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المخطط</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يختصرالسلايدات</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القادمة</a:t>
            </a:r>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endParaRPr>
          </a:p>
        </p:txBody>
      </p:sp>
      <p:cxnSp>
        <p:nvCxnSpPr>
          <p:cNvPr id="32" name="Shape 371"/>
          <p:cNvCxnSpPr/>
          <p:nvPr/>
        </p:nvCxnSpPr>
        <p:spPr>
          <a:xfrm>
            <a:off x="683568" y="3820128"/>
            <a:ext cx="0" cy="292186"/>
          </a:xfrm>
          <a:prstGeom prst="straightConnector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cxnSp>
      <p:sp>
        <p:nvSpPr>
          <p:cNvPr id="18" name="TextBox 17"/>
          <p:cNvSpPr txBox="1"/>
          <p:nvPr/>
        </p:nvSpPr>
        <p:spPr>
          <a:xfrm>
            <a:off x="7027050" y="3210170"/>
            <a:ext cx="3047630" cy="1446550"/>
          </a:xfrm>
          <a:prstGeom prst="rect">
            <a:avLst/>
          </a:prstGeom>
          <a:noFill/>
        </p:spPr>
        <p:txBody>
          <a:bodyPr wrap="none" rtlCol="0">
            <a:spAutoFit/>
          </a:bodyPr>
          <a:lstStyle/>
          <a:p>
            <a:pPr marL="1828800" lvl="4" algn="r" rtl="1">
              <a:buSzPct val="25000"/>
            </a:pPr>
            <a:r>
              <a:rPr lang="en-US" sz="1200" dirty="0">
                <a:solidFill>
                  <a:srgbClr val="0070C0"/>
                </a:solidFill>
                <a:latin typeface="Rambla"/>
                <a:ea typeface="Rambla"/>
                <a:cs typeface="Rambla"/>
                <a:sym typeface="Rambla"/>
              </a:rPr>
              <a:t>1-T lymphocyte</a:t>
            </a:r>
          </a:p>
          <a:p>
            <a:pPr marL="1828800" lvl="4" algn="r" rtl="1">
              <a:buSzPct val="25000"/>
            </a:pPr>
            <a:r>
              <a:rPr lang="en-US" sz="1200" dirty="0">
                <a:solidFill>
                  <a:srgbClr val="0070C0"/>
                </a:solidFill>
                <a:latin typeface="Rambla"/>
                <a:ea typeface="Rambla"/>
                <a:cs typeface="Rambla"/>
                <a:sym typeface="Rambla"/>
              </a:rPr>
              <a:t>2-B lymphocyte</a:t>
            </a:r>
          </a:p>
          <a:p>
            <a:pPr marL="1828800" lvl="4" algn="r" rtl="1">
              <a:buSzPct val="25000"/>
            </a:pPr>
            <a:r>
              <a:rPr lang="en-US" sz="1200" dirty="0">
                <a:solidFill>
                  <a:srgbClr val="0070C0"/>
                </a:solidFill>
                <a:latin typeface="Rambla"/>
                <a:ea typeface="Rambla"/>
                <a:cs typeface="Rambla"/>
                <a:sym typeface="Rambla"/>
              </a:rPr>
              <a:t>3-Natural killer</a:t>
            </a:r>
          </a:p>
          <a:p>
            <a:pPr marL="1828800" lvl="4" algn="r" rtl="1">
              <a:buSzPct val="25000"/>
            </a:pPr>
            <a:r>
              <a:rPr lang="en-US" sz="1200" dirty="0">
                <a:solidFill>
                  <a:srgbClr val="0070C0"/>
                </a:solidFill>
                <a:latin typeface="Rambla"/>
                <a:ea typeface="Rambla"/>
                <a:cs typeface="Rambla"/>
                <a:sym typeface="Rambla"/>
              </a:rPr>
              <a:t> cells (NKCs)</a:t>
            </a:r>
          </a:p>
          <a:p>
            <a:pPr lvl="0" algn="r" rtl="1"/>
            <a:endParaRPr lang="en-US" sz="1200" dirty="0">
              <a:solidFill>
                <a:schemeClr val="dk1"/>
              </a:solidFill>
              <a:latin typeface="Rambla"/>
              <a:ea typeface="Rambla"/>
              <a:cs typeface="Rambla"/>
              <a:sym typeface="Rambla"/>
            </a:endParaRP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75920" y="241200"/>
            <a:ext cx="8229600" cy="797141"/>
          </a:xfrm>
          <a:prstGeom prst="rect">
            <a:avLst/>
          </a:prstGeom>
          <a:noFill/>
          <a:ln>
            <a:noFill/>
          </a:ln>
        </p:spPr>
        <p:txBody>
          <a:bodyPr wrap="square" lIns="0" tIns="164575" rIns="0" bIns="0" anchor="ctr" anchorCtr="0">
            <a:noAutofit/>
          </a:bodyPr>
          <a:lstStyle/>
          <a:p>
            <a:pPr marL="1392555" marR="0" lvl="0" indent="-8255" algn="l" rtl="1">
              <a:lnSpc>
                <a:spcPct val="100000"/>
              </a:lnSpc>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Types of WBC</a:t>
            </a:r>
          </a:p>
        </p:txBody>
      </p:sp>
      <p:sp>
        <p:nvSpPr>
          <p:cNvPr id="384" name="Shape 384"/>
          <p:cNvSpPr txBox="1"/>
          <p:nvPr/>
        </p:nvSpPr>
        <p:spPr>
          <a:xfrm>
            <a:off x="3491880" y="2053614"/>
            <a:ext cx="2952328" cy="630942"/>
          </a:xfrm>
          <a:prstGeom prst="rect">
            <a:avLst/>
          </a:prstGeom>
          <a:noFill/>
          <a:ln>
            <a:noFill/>
          </a:ln>
        </p:spPr>
        <p:txBody>
          <a:bodyPr wrap="square" lIns="0" tIns="0" rIns="0" bIns="0" anchor="t" anchorCtr="0">
            <a:noAutofit/>
          </a:bodyPr>
          <a:lstStyle/>
          <a:p>
            <a:pPr marL="469900" marR="0" lvl="0" indent="0" algn="l" rtl="1">
              <a:lnSpc>
                <a:spcPct val="141944"/>
              </a:lnSpc>
              <a:spcBef>
                <a:spcPts val="0"/>
              </a:spcBef>
              <a:buNone/>
            </a:pPr>
            <a:endParaRPr sz="1800" b="1">
              <a:solidFill>
                <a:schemeClr val="dk1"/>
              </a:solidFill>
              <a:latin typeface="Tahoma"/>
              <a:ea typeface="Tahoma"/>
              <a:cs typeface="Tahoma"/>
              <a:sym typeface="Tahoma"/>
            </a:endParaRPr>
          </a:p>
          <a:p>
            <a:pPr marL="12700" marR="0" lvl="0" indent="0" algn="l" rtl="1">
              <a:lnSpc>
                <a:spcPct val="141944"/>
              </a:lnSpc>
              <a:spcBef>
                <a:spcPts val="0"/>
              </a:spcBef>
              <a:buNone/>
            </a:pPr>
            <a:endParaRPr sz="1800">
              <a:solidFill>
                <a:schemeClr val="dk1"/>
              </a:solidFill>
              <a:latin typeface="Tahoma"/>
              <a:ea typeface="Tahoma"/>
              <a:cs typeface="Tahoma"/>
              <a:sym typeface="Tahoma"/>
            </a:endParaRPr>
          </a:p>
        </p:txBody>
      </p:sp>
      <p:sp>
        <p:nvSpPr>
          <p:cNvPr id="385" name="Shape 385"/>
          <p:cNvSpPr/>
          <p:nvPr/>
        </p:nvSpPr>
        <p:spPr>
          <a:xfrm>
            <a:off x="352953" y="1248686"/>
            <a:ext cx="5874270" cy="434414"/>
          </a:xfrm>
          <a:prstGeom prst="rect">
            <a:avLst/>
          </a:prstGeom>
          <a:noFill/>
          <a:ln>
            <a:noFill/>
          </a:ln>
        </p:spPr>
        <p:txBody>
          <a:bodyPr wrap="square" lIns="91425" tIns="45700" rIns="91425" bIns="45700" anchor="t" anchorCtr="0">
            <a:noAutofit/>
          </a:bodyPr>
          <a:lstStyle/>
          <a:p>
            <a:pPr marL="12700" marR="0" lvl="1" indent="0" algn="l" rtl="1">
              <a:lnSpc>
                <a:spcPct val="119791"/>
              </a:lnSpc>
              <a:spcBef>
                <a:spcPts val="0"/>
              </a:spcBef>
              <a:buSzPct val="25000"/>
              <a:buNone/>
            </a:pPr>
            <a:r>
              <a:rPr lang="en-US" sz="2400" b="1" i="0" u="sng" strike="noStrike" cap="none">
                <a:solidFill>
                  <a:schemeClr val="dk1"/>
                </a:solidFill>
                <a:latin typeface="Tahoma"/>
                <a:ea typeface="Tahoma"/>
                <a:cs typeface="Tahoma"/>
                <a:sym typeface="Tahoma"/>
              </a:rPr>
              <a:t>1- Granular</a:t>
            </a:r>
            <a:r>
              <a:rPr lang="en-US" sz="2400" b="0" i="0" u="none" strike="noStrike" cap="none">
                <a:solidFill>
                  <a:schemeClr val="dk1"/>
                </a:solidFill>
                <a:latin typeface="Tahoma"/>
                <a:ea typeface="Tahoma"/>
                <a:cs typeface="Tahoma"/>
                <a:sym typeface="Tahoma"/>
              </a:rPr>
              <a:t> (polymorphnuclear PMN):</a:t>
            </a:r>
          </a:p>
        </p:txBody>
      </p:sp>
      <p:graphicFrame>
        <p:nvGraphicFramePr>
          <p:cNvPr id="386" name="Shape 386"/>
          <p:cNvGraphicFramePr/>
          <p:nvPr>
            <p:extLst>
              <p:ext uri="{D42A27DB-BD31-4B8C-83A1-F6EECF244321}">
                <p14:modId xmlns:p14="http://schemas.microsoft.com/office/powerpoint/2010/main" val="3134343336"/>
              </p:ext>
            </p:extLst>
          </p:nvPr>
        </p:nvGraphicFramePr>
        <p:xfrm>
          <a:off x="827584" y="2053614"/>
          <a:ext cx="7854504" cy="3893301"/>
        </p:xfrm>
        <a:graphic>
          <a:graphicData uri="http://schemas.openxmlformats.org/drawingml/2006/table">
            <a:tbl>
              <a:tblPr firstRow="1" bandRow="1">
                <a:noFill/>
                <a:tableStyleId>{D823F917-E006-46B5-9D55-A05EFE1BF26B}</a:tableStyleId>
              </a:tblPr>
              <a:tblGrid>
                <a:gridCol w="2618168">
                  <a:extLst>
                    <a:ext uri="{9D8B030D-6E8A-4147-A177-3AD203B41FA5}">
                      <a16:colId xmlns:a16="http://schemas.microsoft.com/office/drawing/2014/main" val="20000"/>
                    </a:ext>
                  </a:extLst>
                </a:gridCol>
                <a:gridCol w="2618168">
                  <a:extLst>
                    <a:ext uri="{9D8B030D-6E8A-4147-A177-3AD203B41FA5}">
                      <a16:colId xmlns:a16="http://schemas.microsoft.com/office/drawing/2014/main" val="20001"/>
                    </a:ext>
                  </a:extLst>
                </a:gridCol>
                <a:gridCol w="2618168">
                  <a:extLst>
                    <a:ext uri="{9D8B030D-6E8A-4147-A177-3AD203B41FA5}">
                      <a16:colId xmlns:a16="http://schemas.microsoft.com/office/drawing/2014/main" val="20002"/>
                    </a:ext>
                  </a:extLst>
                </a:gridCol>
              </a:tblGrid>
              <a:tr h="498522">
                <a:tc>
                  <a:txBody>
                    <a:bodyPr/>
                    <a:lstStyle/>
                    <a:p>
                      <a:pPr marL="0" marR="0" lvl="0" indent="0" algn="ctr" rtl="1">
                        <a:spcBef>
                          <a:spcPts val="0"/>
                        </a:spcBef>
                        <a:buSzPct val="25000"/>
                        <a:buNone/>
                      </a:pPr>
                      <a:r>
                        <a:rPr lang="en-US" sz="2000" b="1" u="none" strike="noStrike" cap="none" dirty="0"/>
                        <a:t>Neutrophil </a:t>
                      </a:r>
                    </a:p>
                  </a:txBody>
                  <a:tcPr marL="91450" marR="91450" marT="45725" marB="45725"/>
                </a:tc>
                <a:tc>
                  <a:txBody>
                    <a:bodyPr/>
                    <a:lstStyle/>
                    <a:p>
                      <a:pPr marL="0" marR="0" lvl="0" indent="0" algn="ctr" rtl="1">
                        <a:spcBef>
                          <a:spcPts val="0"/>
                        </a:spcBef>
                        <a:buSzPct val="25000"/>
                        <a:buNone/>
                      </a:pPr>
                      <a:r>
                        <a:rPr lang="en-US" sz="2000" b="1" u="none" strike="noStrike" cap="none" dirty="0"/>
                        <a:t>Eosinophil</a:t>
                      </a:r>
                    </a:p>
                  </a:txBody>
                  <a:tcPr marL="91450" marR="91450" marT="45725" marB="45725"/>
                </a:tc>
                <a:tc>
                  <a:txBody>
                    <a:bodyPr/>
                    <a:lstStyle/>
                    <a:p>
                      <a:pPr marL="0" marR="0" lvl="0" indent="0" algn="ctr" rtl="1">
                        <a:spcBef>
                          <a:spcPts val="0"/>
                        </a:spcBef>
                        <a:buSzPct val="25000"/>
                        <a:buNone/>
                      </a:pPr>
                      <a:r>
                        <a:rPr lang="en-US" sz="2000" b="1" u="none" strike="noStrike" cap="none">
                          <a:solidFill>
                            <a:schemeClr val="accent1"/>
                          </a:solidFill>
                        </a:rPr>
                        <a:t>B</a:t>
                      </a:r>
                      <a:r>
                        <a:rPr lang="en-US" sz="2000" b="1" u="none" strike="noStrike" cap="none"/>
                        <a:t>asophil</a:t>
                      </a:r>
                    </a:p>
                  </a:txBody>
                  <a:tcPr marL="91450" marR="91450" marT="45725" marB="45725"/>
                </a:tc>
                <a:extLst>
                  <a:ext uri="{0D108BD9-81ED-4DB2-BD59-A6C34878D82A}">
                    <a16:rowId xmlns:a16="http://schemas.microsoft.com/office/drawing/2014/main" val="10000"/>
                  </a:ext>
                </a:extLst>
              </a:tr>
              <a:tr h="576783">
                <a:tc>
                  <a:txBody>
                    <a:bodyPr/>
                    <a:lstStyle/>
                    <a:p>
                      <a:pPr marL="0" marR="0" lvl="1" indent="0" algn="ctr" rtl="1">
                        <a:lnSpc>
                          <a:spcPct val="100000"/>
                        </a:lnSpc>
                        <a:spcBef>
                          <a:spcPts val="0"/>
                        </a:spcBef>
                        <a:spcAft>
                          <a:spcPts val="0"/>
                        </a:spcAft>
                        <a:buClr>
                          <a:schemeClr val="dk1"/>
                        </a:buClr>
                        <a:buSzPct val="25000"/>
                        <a:buFont typeface="Rambla"/>
                        <a:buNone/>
                      </a:pPr>
                      <a:r>
                        <a:rPr lang="en-US" sz="1600" u="none" strike="noStrike" cap="none"/>
                        <a:t>62%.</a:t>
                      </a:r>
                    </a:p>
                    <a:p>
                      <a:pPr marL="0" marR="0" lvl="0" indent="0" algn="ctr" rtl="1">
                        <a:spcBef>
                          <a:spcPts val="0"/>
                        </a:spcBef>
                        <a:buSzPct val="25000"/>
                        <a:buNone/>
                      </a:pPr>
                      <a:endParaRPr sz="1600" u="none" strike="noStrike" cap="none"/>
                    </a:p>
                  </a:txBody>
                  <a:tcPr marL="91450" marR="91450" marT="45725" marB="45725"/>
                </a:tc>
                <a:tc>
                  <a:txBody>
                    <a:bodyPr/>
                    <a:lstStyle/>
                    <a:p>
                      <a:pPr marL="0" marR="0" lvl="0" indent="0" algn="ctr" rtl="1">
                        <a:spcBef>
                          <a:spcPts val="0"/>
                        </a:spcBef>
                        <a:buSzPct val="25000"/>
                        <a:buNone/>
                      </a:pPr>
                      <a:r>
                        <a:rPr lang="en-US" sz="1600" u="none" strike="noStrike" cap="none"/>
                        <a:t>2.3%</a:t>
                      </a:r>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600" u="none" strike="noStrike" cap="none"/>
                        <a:t> 0.4%. </a:t>
                      </a:r>
                    </a:p>
                    <a:p>
                      <a:pPr marL="0" marR="0" lvl="0" indent="0" algn="ctr" rtl="1">
                        <a:spcBef>
                          <a:spcPts val="0"/>
                        </a:spcBef>
                        <a:buSzPct val="25000"/>
                        <a:buNone/>
                      </a:pPr>
                      <a:endParaRPr sz="1600" u="none" strike="noStrike" cap="none"/>
                    </a:p>
                  </a:txBody>
                  <a:tcPr marL="91450" marR="91450" marT="45725" marB="45725"/>
                </a:tc>
                <a:extLst>
                  <a:ext uri="{0D108BD9-81ED-4DB2-BD59-A6C34878D82A}">
                    <a16:rowId xmlns:a16="http://schemas.microsoft.com/office/drawing/2014/main" val="10001"/>
                  </a:ext>
                </a:extLst>
              </a:tr>
              <a:tr h="576783">
                <a:tc>
                  <a:txBody>
                    <a:bodyPr/>
                    <a:lstStyle/>
                    <a:p>
                      <a:pPr marL="0" marR="0" lvl="1" indent="0" algn="ctr" rtl="1">
                        <a:lnSpc>
                          <a:spcPct val="100000"/>
                        </a:lnSpc>
                        <a:spcBef>
                          <a:spcPts val="0"/>
                        </a:spcBef>
                        <a:spcAft>
                          <a:spcPts val="0"/>
                        </a:spcAft>
                        <a:buClr>
                          <a:schemeClr val="dk1"/>
                        </a:buClr>
                        <a:buSzPct val="25000"/>
                        <a:buFont typeface="Rambla"/>
                        <a:buNone/>
                      </a:pPr>
                      <a:r>
                        <a:rPr lang="en-US" sz="1600" u="none" strike="noStrike" cap="none" dirty="0"/>
                        <a:t> 10-16um</a:t>
                      </a:r>
                    </a:p>
                    <a:p>
                      <a:pPr marL="0" marR="0" lvl="0" indent="0" algn="ctr" rtl="1">
                        <a:spcBef>
                          <a:spcPts val="0"/>
                        </a:spcBef>
                        <a:buSzPct val="25000"/>
                        <a:buNone/>
                      </a:pPr>
                      <a:endParaRPr sz="1600" u="none" strike="noStrike" cap="none" dirty="0"/>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600" u="none" strike="noStrike" cap="none"/>
                        <a:t>12-18um</a:t>
                      </a:r>
                    </a:p>
                    <a:p>
                      <a:pPr marL="0" marR="0" lvl="0" indent="0" algn="ctr" rtl="1">
                        <a:spcBef>
                          <a:spcPts val="0"/>
                        </a:spcBef>
                        <a:buSzPct val="25000"/>
                        <a:buNone/>
                      </a:pPr>
                      <a:endParaRPr sz="1600" u="none" strike="noStrike" cap="none"/>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600" u="none" strike="noStrike" cap="none"/>
                        <a:t>10-14um</a:t>
                      </a:r>
                    </a:p>
                    <a:p>
                      <a:pPr marL="0" marR="0" lvl="0" indent="0" algn="ctr" rtl="1">
                        <a:spcBef>
                          <a:spcPts val="0"/>
                        </a:spcBef>
                        <a:buSzPct val="25000"/>
                        <a:buNone/>
                      </a:pPr>
                      <a:endParaRPr sz="1600" u="none" strike="noStrike" cap="none"/>
                    </a:p>
                  </a:txBody>
                  <a:tcPr marL="91450" marR="91450" marT="45725" marB="45725"/>
                </a:tc>
                <a:extLst>
                  <a:ext uri="{0D108BD9-81ED-4DB2-BD59-A6C34878D82A}">
                    <a16:rowId xmlns:a16="http://schemas.microsoft.com/office/drawing/2014/main" val="10002"/>
                  </a:ext>
                </a:extLst>
              </a:tr>
              <a:tr h="819635">
                <a:tc>
                  <a:txBody>
                    <a:bodyPr/>
                    <a:lstStyle/>
                    <a:p>
                      <a:pPr marL="0" marR="0" lvl="1" indent="0" algn="ctr" rtl="1">
                        <a:lnSpc>
                          <a:spcPct val="100000"/>
                        </a:lnSpc>
                        <a:spcBef>
                          <a:spcPts val="0"/>
                        </a:spcBef>
                        <a:spcAft>
                          <a:spcPts val="0"/>
                        </a:spcAft>
                        <a:buClr>
                          <a:schemeClr val="dk1"/>
                        </a:buClr>
                        <a:buSzPct val="25000"/>
                        <a:buFont typeface="Rambla"/>
                        <a:buNone/>
                      </a:pPr>
                      <a:r>
                        <a:rPr lang="en-US" sz="1600" u="none" strike="noStrike" cap="none"/>
                        <a:t> lobulated nucleus     2-5. </a:t>
                      </a:r>
                    </a:p>
                    <a:p>
                      <a:pPr marL="0" marR="0" lvl="0" indent="0" algn="ctr" rtl="1">
                        <a:spcBef>
                          <a:spcPts val="0"/>
                        </a:spcBef>
                        <a:buSzPct val="25000"/>
                        <a:buNone/>
                      </a:pPr>
                      <a:endParaRPr sz="1600" u="none" strike="noStrike" cap="none"/>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600" u="none" strike="noStrike" cap="none"/>
                        <a:t>2 lobe nucleus.</a:t>
                      </a:r>
                    </a:p>
                    <a:p>
                      <a:pPr marL="0" marR="0" lvl="0" indent="0" algn="ctr" rtl="1">
                        <a:spcBef>
                          <a:spcPts val="0"/>
                        </a:spcBef>
                        <a:buSzPct val="25000"/>
                        <a:buNone/>
                      </a:pPr>
                      <a:endParaRPr sz="1600" u="none" strike="noStrike" cap="none"/>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600" u="none" strike="noStrike" cap="none"/>
                        <a:t>rarely segmented nucleus.</a:t>
                      </a:r>
                    </a:p>
                    <a:p>
                      <a:pPr marL="0" marR="0" lvl="0" indent="0" algn="ctr" rtl="1">
                        <a:spcBef>
                          <a:spcPts val="0"/>
                        </a:spcBef>
                        <a:buSzPct val="25000"/>
                        <a:buNone/>
                      </a:pPr>
                      <a:endParaRPr sz="1600" u="none" strike="noStrike" cap="none"/>
                    </a:p>
                  </a:txBody>
                  <a:tcPr marL="91450" marR="91450" marT="45725" marB="45725"/>
                </a:tc>
                <a:extLst>
                  <a:ext uri="{0D108BD9-81ED-4DB2-BD59-A6C34878D82A}">
                    <a16:rowId xmlns:a16="http://schemas.microsoft.com/office/drawing/2014/main" val="10003"/>
                  </a:ext>
                </a:extLst>
              </a:tr>
              <a:tr h="1413549">
                <a:tc>
                  <a:txBody>
                    <a:bodyPr/>
                    <a:lstStyle/>
                    <a:p>
                      <a:pPr marL="0" marR="0" lvl="1" indent="0" algn="ctr" rtl="1">
                        <a:lnSpc>
                          <a:spcPct val="100000"/>
                        </a:lnSpc>
                        <a:spcBef>
                          <a:spcPts val="0"/>
                        </a:spcBef>
                        <a:spcAft>
                          <a:spcPts val="0"/>
                        </a:spcAft>
                        <a:buClr>
                          <a:schemeClr val="dk1"/>
                        </a:buClr>
                        <a:buSzPct val="25000"/>
                        <a:buFont typeface="Rambla"/>
                        <a:buNone/>
                      </a:pPr>
                      <a:r>
                        <a:rPr lang="en-US" sz="1600" u="none" strike="noStrike" cap="none" baseline="30000" dirty="0"/>
                        <a:t> </a:t>
                      </a:r>
                      <a:r>
                        <a:rPr lang="en-US" sz="2400" u="none" strike="noStrike" cap="none" baseline="30000" dirty="0">
                          <a:solidFill>
                            <a:srgbClr val="7030A0"/>
                          </a:solidFill>
                          <a:latin typeface="Cooper Black" panose="0208090404030B020404" pitchFamily="18" charset="0"/>
                        </a:rPr>
                        <a:t>Purple</a:t>
                      </a:r>
                      <a:r>
                        <a:rPr lang="en-US" sz="1600" u="none" strike="noStrike" cap="none" dirty="0">
                          <a:solidFill>
                            <a:srgbClr val="7030A0"/>
                          </a:solidFill>
                        </a:rPr>
                        <a:t> </a:t>
                      </a:r>
                      <a:r>
                        <a:rPr lang="en-US" sz="1600" u="none" strike="noStrike" cap="none" dirty="0"/>
                        <a:t>cytoplasmic granules</a:t>
                      </a:r>
                    </a:p>
                    <a:p>
                      <a:pPr marL="0" marR="0" lvl="0" indent="0" algn="ctr" rtl="1">
                        <a:spcBef>
                          <a:spcPts val="0"/>
                        </a:spcBef>
                        <a:buSzPct val="25000"/>
                        <a:buNone/>
                      </a:pPr>
                      <a:endParaRPr sz="1600" u="none" strike="noStrike" cap="none" dirty="0"/>
                    </a:p>
                  </a:txBody>
                  <a:tcPr marL="91450" marR="91450" marT="45725" marB="45725"/>
                </a:tc>
                <a:tc>
                  <a:txBody>
                    <a:bodyPr/>
                    <a:lstStyle/>
                    <a:p>
                      <a:pPr marL="0" marR="0" lvl="0" indent="0" algn="ctr" rtl="1">
                        <a:spcBef>
                          <a:spcPts val="0"/>
                        </a:spcBef>
                        <a:buSzPct val="25000"/>
                        <a:buNone/>
                      </a:pPr>
                      <a:r>
                        <a:rPr lang="en-US" sz="1600" u="none" strike="noStrike" cap="none" dirty="0"/>
                        <a:t>coarse </a:t>
                      </a:r>
                      <a:r>
                        <a:rPr lang="en-US" sz="3600" u="none" strike="noStrike" cap="none" baseline="30000" dirty="0">
                          <a:solidFill>
                            <a:srgbClr val="FF0000"/>
                          </a:solidFill>
                          <a:latin typeface="AR HERMANN" panose="02000000000000000000" pitchFamily="2" charset="0"/>
                        </a:rPr>
                        <a:t>red</a:t>
                      </a:r>
                      <a:r>
                        <a:rPr lang="en-US" sz="3600" u="none" strike="noStrike" cap="none" baseline="30000" dirty="0">
                          <a:latin typeface="AR HERMANN" panose="02000000000000000000" pitchFamily="2" charset="0"/>
                        </a:rPr>
                        <a:t> </a:t>
                      </a:r>
                      <a:r>
                        <a:rPr lang="en-US" sz="1600" u="none" strike="noStrike" cap="none" dirty="0"/>
                        <a:t>granules</a:t>
                      </a:r>
                    </a:p>
                  </a:txBody>
                  <a:tcPr marL="91450" marR="91450" marT="45725" marB="45725"/>
                </a:tc>
                <a:tc>
                  <a:txBody>
                    <a:bodyPr/>
                    <a:lstStyle/>
                    <a:p>
                      <a:pPr marL="469900" marR="0" lvl="0" indent="0" algn="ctr" rtl="1">
                        <a:lnSpc>
                          <a:spcPct val="159687"/>
                        </a:lnSpc>
                        <a:spcBef>
                          <a:spcPts val="0"/>
                        </a:spcBef>
                        <a:buSzPct val="25000"/>
                        <a:buNone/>
                      </a:pPr>
                      <a:r>
                        <a:rPr lang="en-US" sz="1400" u="none" strike="noStrike" cap="none" dirty="0"/>
                        <a:t>nucleus hidden by large</a:t>
                      </a:r>
                      <a:r>
                        <a:rPr lang="en-US" sz="1400" u="none" strike="noStrike" cap="none" baseline="0" dirty="0"/>
                        <a:t> </a:t>
                      </a:r>
                      <a:r>
                        <a:rPr lang="en-US" sz="1400" u="none" strike="noStrike" cap="none" dirty="0"/>
                        <a:t>round </a:t>
                      </a:r>
                      <a:r>
                        <a:rPr lang="en-US" sz="1400" u="none" strike="noStrike" cap="none" dirty="0">
                          <a:solidFill>
                            <a:srgbClr val="0070C0"/>
                          </a:solidFill>
                          <a:latin typeface="MV Boli" panose="02000500030200090000" pitchFamily="2" charset="0"/>
                          <a:cs typeface="MV Boli" panose="02000500030200090000" pitchFamily="2" charset="0"/>
                        </a:rPr>
                        <a:t>bluish</a:t>
                      </a:r>
                      <a:r>
                        <a:rPr lang="en-US" sz="1400" u="none" strike="noStrike" cap="none" baseline="0" dirty="0">
                          <a:solidFill>
                            <a:schemeClr val="dk1"/>
                          </a:solidFill>
                          <a:latin typeface="Lucida Sans Unicode"/>
                          <a:cs typeface="Lucida Sans Unicode"/>
                        </a:rPr>
                        <a:t> </a:t>
                      </a:r>
                      <a:r>
                        <a:rPr lang="en-US" sz="1400" u="none" strike="noStrike" cap="none" dirty="0"/>
                        <a:t>granules.</a:t>
                      </a:r>
                    </a:p>
                    <a:p>
                      <a:pPr marL="0" marR="0" lvl="0" indent="0" algn="ctr" rtl="1">
                        <a:spcBef>
                          <a:spcPts val="0"/>
                        </a:spcBef>
                        <a:buSzPct val="25000"/>
                        <a:buNone/>
                      </a:pPr>
                      <a:endParaRPr sz="16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387" name="Shape 387"/>
          <p:cNvSpPr txBox="1"/>
          <p:nvPr/>
        </p:nvSpPr>
        <p:spPr>
          <a:xfrm>
            <a:off x="5156462" y="324765"/>
            <a:ext cx="3712055"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الحجم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عشان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كذا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حطيتها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بالمخطط</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النسب</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والأشكال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والألوان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10" name="Shape 392"/>
          <p:cNvSpPr/>
          <p:nvPr/>
        </p:nvSpPr>
        <p:spPr>
          <a:xfrm>
            <a:off x="1251080" y="5550185"/>
            <a:ext cx="1302000" cy="1116710"/>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11" name="Shape 393"/>
          <p:cNvSpPr/>
          <p:nvPr/>
        </p:nvSpPr>
        <p:spPr>
          <a:xfrm>
            <a:off x="3702062" y="5555912"/>
            <a:ext cx="1265982" cy="1110983"/>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12" name="Shape 396"/>
          <p:cNvSpPr/>
          <p:nvPr/>
        </p:nvSpPr>
        <p:spPr>
          <a:xfrm>
            <a:off x="6607900" y="5650916"/>
            <a:ext cx="1237176" cy="1091392"/>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8" name="Shape 395"/>
          <p:cNvSpPr/>
          <p:nvPr/>
        </p:nvSpPr>
        <p:spPr>
          <a:xfrm>
            <a:off x="4584004" y="5075441"/>
            <a:ext cx="1282356" cy="1150949"/>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7" name="Shape 394"/>
          <p:cNvSpPr/>
          <p:nvPr/>
        </p:nvSpPr>
        <p:spPr>
          <a:xfrm>
            <a:off x="229532" y="5205208"/>
            <a:ext cx="1382927" cy="1117667"/>
          </a:xfrm>
          <a:prstGeom prst="rect">
            <a:avLst/>
          </a:prstGeom>
          <a:blipFill rotWithShape="1">
            <a:blip r:embed="rId7">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9" name="Shape 397"/>
          <p:cNvSpPr/>
          <p:nvPr/>
        </p:nvSpPr>
        <p:spPr>
          <a:xfrm>
            <a:off x="7422649" y="5282097"/>
            <a:ext cx="1445868" cy="1116192"/>
          </a:xfrm>
          <a:prstGeom prst="rect">
            <a:avLst/>
          </a:prstGeom>
          <a:blipFill rotWithShape="1">
            <a:blip r:embed="rId8">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8"/>
            <a:ext cx="8229600" cy="1143000"/>
          </a:xfrm>
          <a:prstGeom prst="rect">
            <a:avLst/>
          </a:prstGeom>
          <a:noFill/>
          <a:ln>
            <a:noFill/>
          </a:ln>
        </p:spPr>
        <p:txBody>
          <a:bodyPr wrap="square" lIns="0" tIns="199500" rIns="0" bIns="0" anchor="ctr" anchorCtr="0">
            <a:noAutofit/>
          </a:bodyPr>
          <a:lstStyle/>
          <a:p>
            <a:pPr marL="981075" marR="0" lvl="0" indent="-3175" algn="l" rtl="1">
              <a:lnSpc>
                <a:spcPct val="119625"/>
              </a:lnSpc>
              <a:spcBef>
                <a:spcPts val="0"/>
              </a:spcBef>
              <a:buClr>
                <a:schemeClr val="dk2"/>
              </a:buClr>
              <a:buSzPct val="25000"/>
              <a:buFont typeface="Rambla"/>
              <a:buNone/>
            </a:pPr>
            <a:r>
              <a:rPr lang="en-US" sz="4000" b="1" i="0" u="none" strike="noStrike" cap="none">
                <a:solidFill>
                  <a:schemeClr val="dk2"/>
                </a:solidFill>
                <a:latin typeface="Rambla"/>
                <a:ea typeface="Rambla"/>
                <a:cs typeface="Rambla"/>
                <a:sym typeface="Rambla"/>
              </a:rPr>
              <a:t>Types of WBC </a:t>
            </a:r>
            <a:r>
              <a:rPr lang="en-US" sz="3350" b="1" i="0" u="none" strike="noStrike" cap="none">
                <a:solidFill>
                  <a:schemeClr val="dk2"/>
                </a:solidFill>
                <a:latin typeface="Rambla"/>
                <a:ea typeface="Rambla"/>
                <a:cs typeface="Rambla"/>
                <a:sym typeface="Rambla"/>
              </a:rPr>
              <a:t>cont.</a:t>
            </a:r>
          </a:p>
        </p:txBody>
      </p:sp>
      <p:sp>
        <p:nvSpPr>
          <p:cNvPr id="407" name="Shape 407"/>
          <p:cNvSpPr txBox="1"/>
          <p:nvPr/>
        </p:nvSpPr>
        <p:spPr>
          <a:xfrm>
            <a:off x="457200" y="1524021"/>
            <a:ext cx="5424839" cy="369332"/>
          </a:xfrm>
          <a:prstGeom prst="rect">
            <a:avLst/>
          </a:prstGeom>
          <a:noFill/>
          <a:ln>
            <a:noFill/>
          </a:ln>
        </p:spPr>
        <p:txBody>
          <a:bodyPr wrap="square" lIns="0" tIns="0" rIns="0" bIns="0" anchor="t" anchorCtr="0">
            <a:noAutofit/>
          </a:bodyPr>
          <a:lstStyle/>
          <a:p>
            <a:pPr marL="12700" marR="0" lvl="0" indent="0" algn="l" rtl="1">
              <a:lnSpc>
                <a:spcPct val="100000"/>
              </a:lnSpc>
              <a:spcBef>
                <a:spcPts val="0"/>
              </a:spcBef>
              <a:buSzPct val="25000"/>
              <a:buNone/>
            </a:pPr>
            <a:r>
              <a:rPr lang="en-US" sz="2400">
                <a:solidFill>
                  <a:schemeClr val="dk1"/>
                </a:solidFill>
                <a:latin typeface="Tahoma"/>
                <a:ea typeface="Tahoma"/>
                <a:cs typeface="Tahoma"/>
                <a:sym typeface="Tahoma"/>
              </a:rPr>
              <a:t>2. </a:t>
            </a:r>
            <a:r>
              <a:rPr lang="en-US" sz="2400" b="1" u="sng">
                <a:solidFill>
                  <a:schemeClr val="dk1"/>
                </a:solidFill>
                <a:latin typeface="Tahoma"/>
                <a:ea typeface="Tahoma"/>
                <a:cs typeface="Tahoma"/>
                <a:sym typeface="Tahoma"/>
              </a:rPr>
              <a:t>A</a:t>
            </a:r>
            <a:r>
              <a:rPr lang="en-US" sz="2400" b="1">
                <a:solidFill>
                  <a:schemeClr val="dk1"/>
                </a:solidFill>
                <a:latin typeface="Tahoma"/>
                <a:ea typeface="Tahoma"/>
                <a:cs typeface="Tahoma"/>
                <a:sym typeface="Tahoma"/>
              </a:rPr>
              <a:t> </a:t>
            </a:r>
            <a:r>
              <a:rPr lang="en-US" sz="2400" b="1" u="sng">
                <a:solidFill>
                  <a:schemeClr val="dk1"/>
                </a:solidFill>
                <a:latin typeface="Tahoma"/>
                <a:ea typeface="Tahoma"/>
                <a:cs typeface="Tahoma"/>
                <a:sym typeface="Tahoma"/>
              </a:rPr>
              <a:t>granular </a:t>
            </a:r>
          </a:p>
        </p:txBody>
      </p:sp>
      <p:graphicFrame>
        <p:nvGraphicFramePr>
          <p:cNvPr id="408" name="Shape 408"/>
          <p:cNvGraphicFramePr/>
          <p:nvPr/>
        </p:nvGraphicFramePr>
        <p:xfrm>
          <a:off x="1452998" y="2276872"/>
          <a:ext cx="6935450" cy="2975075"/>
        </p:xfrm>
        <a:graphic>
          <a:graphicData uri="http://schemas.openxmlformats.org/drawingml/2006/table">
            <a:tbl>
              <a:tblPr firstRow="1" bandRow="1">
                <a:noFill/>
                <a:tableStyleId>{D823F917-E006-46B5-9D55-A05EFE1BF26B}</a:tableStyleId>
              </a:tblPr>
              <a:tblGrid>
                <a:gridCol w="3467725">
                  <a:extLst>
                    <a:ext uri="{9D8B030D-6E8A-4147-A177-3AD203B41FA5}">
                      <a16:colId xmlns:a16="http://schemas.microsoft.com/office/drawing/2014/main" val="20000"/>
                    </a:ext>
                  </a:extLst>
                </a:gridCol>
                <a:gridCol w="3467725">
                  <a:extLst>
                    <a:ext uri="{9D8B030D-6E8A-4147-A177-3AD203B41FA5}">
                      <a16:colId xmlns:a16="http://schemas.microsoft.com/office/drawing/2014/main" val="20001"/>
                    </a:ext>
                  </a:extLst>
                </a:gridCol>
              </a:tblGrid>
              <a:tr h="602975">
                <a:tc>
                  <a:txBody>
                    <a:bodyPr/>
                    <a:lstStyle/>
                    <a:p>
                      <a:pPr marL="0" marR="0" lvl="0" indent="0" algn="ctr" rtl="1">
                        <a:spcBef>
                          <a:spcPts val="0"/>
                        </a:spcBef>
                        <a:buSzPct val="25000"/>
                        <a:buNone/>
                      </a:pPr>
                      <a:r>
                        <a:rPr lang="en-US" sz="2400" u="none" strike="noStrike" cap="none" dirty="0"/>
                        <a:t>Monocytes</a:t>
                      </a:r>
                    </a:p>
                  </a:txBody>
                  <a:tcPr marL="91450" marR="91450" marT="45725" marB="45725"/>
                </a:tc>
                <a:tc>
                  <a:txBody>
                    <a:bodyPr/>
                    <a:lstStyle/>
                    <a:p>
                      <a:pPr marL="0" marR="0" lvl="0" indent="0" algn="ctr" rtl="1">
                        <a:spcBef>
                          <a:spcPts val="0"/>
                        </a:spcBef>
                        <a:buSzPct val="25000"/>
                        <a:buNone/>
                      </a:pPr>
                      <a:r>
                        <a:rPr lang="en-US" sz="2400" u="none" strike="noStrike" cap="none" dirty="0"/>
                        <a:t>Lymphocyte </a:t>
                      </a:r>
                    </a:p>
                  </a:txBody>
                  <a:tcPr marL="91450" marR="91450" marT="45725" marB="45725"/>
                </a:tc>
                <a:extLst>
                  <a:ext uri="{0D108BD9-81ED-4DB2-BD59-A6C34878D82A}">
                    <a16:rowId xmlns:a16="http://schemas.microsoft.com/office/drawing/2014/main" val="10000"/>
                  </a:ext>
                </a:extLst>
              </a:tr>
              <a:tr h="549150">
                <a:tc>
                  <a:txBody>
                    <a:bodyPr/>
                    <a:lstStyle/>
                    <a:p>
                      <a:pPr marL="0" marR="0" lvl="0" indent="0" algn="ctr" rtl="1">
                        <a:lnSpc>
                          <a:spcPct val="100000"/>
                        </a:lnSpc>
                        <a:spcBef>
                          <a:spcPts val="0"/>
                        </a:spcBef>
                        <a:spcAft>
                          <a:spcPts val="0"/>
                        </a:spcAft>
                        <a:buClr>
                          <a:schemeClr val="dk1"/>
                        </a:buClr>
                        <a:buSzPct val="25000"/>
                        <a:buFont typeface="Rambla"/>
                        <a:buNone/>
                      </a:pPr>
                      <a:r>
                        <a:rPr lang="en-US" sz="1800" u="none" strike="noStrike" cap="none"/>
                        <a:t>5.3%</a:t>
                      </a:r>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800" u="none" strike="noStrike" cap="none"/>
                        <a:t>30%</a:t>
                      </a:r>
                    </a:p>
                    <a:p>
                      <a:pPr marL="0" marR="0" lvl="0" indent="0" algn="ctr" rtl="1">
                        <a:spcBef>
                          <a:spcPts val="0"/>
                        </a:spcBef>
                        <a:buSzPct val="25000"/>
                        <a:buNone/>
                      </a:pPr>
                      <a:endParaRPr sz="1800" u="none" strike="noStrike" cap="none"/>
                    </a:p>
                  </a:txBody>
                  <a:tcPr marL="91450" marR="91450" marT="45725" marB="45725"/>
                </a:tc>
                <a:extLst>
                  <a:ext uri="{0D108BD9-81ED-4DB2-BD59-A6C34878D82A}">
                    <a16:rowId xmlns:a16="http://schemas.microsoft.com/office/drawing/2014/main" val="10001"/>
                  </a:ext>
                </a:extLst>
              </a:tr>
              <a:tr h="773150">
                <a:tc>
                  <a:txBody>
                    <a:bodyPr/>
                    <a:lstStyle/>
                    <a:p>
                      <a:pPr marL="0" marR="0" lvl="0" indent="0" algn="ctr" rtl="1">
                        <a:spcBef>
                          <a:spcPts val="0"/>
                        </a:spcBef>
                        <a:buSzPct val="25000"/>
                        <a:buNone/>
                      </a:pPr>
                      <a:r>
                        <a:rPr lang="en-US" sz="1800" u="none" strike="noStrike" cap="none"/>
                        <a:t>15-20um</a:t>
                      </a:r>
                    </a:p>
                  </a:txBody>
                  <a:tcPr marL="91450" marR="91450" marT="45725" marB="45725"/>
                </a:tc>
                <a:tc>
                  <a:txBody>
                    <a:bodyPr/>
                    <a:lstStyle/>
                    <a:p>
                      <a:pPr marL="1384300" marR="0" lvl="2" indent="0" algn="ctr" rtl="1">
                        <a:lnSpc>
                          <a:spcPct val="100000"/>
                        </a:lnSpc>
                        <a:spcBef>
                          <a:spcPts val="0"/>
                        </a:spcBef>
                        <a:spcAft>
                          <a:spcPts val="0"/>
                        </a:spcAft>
                        <a:buClr>
                          <a:schemeClr val="dk1"/>
                        </a:buClr>
                        <a:buSzPct val="25000"/>
                        <a:buFont typeface="Rambla"/>
                        <a:buNone/>
                      </a:pPr>
                      <a:r>
                        <a:rPr lang="en-US" sz="1800" u="none" strike="noStrike" cap="none"/>
                        <a:t>small (5-8um)</a:t>
                      </a:r>
                    </a:p>
                    <a:p>
                      <a:pPr marL="1384300" marR="0" lvl="2" indent="0" algn="ctr" rtl="1">
                        <a:lnSpc>
                          <a:spcPct val="100000"/>
                        </a:lnSpc>
                        <a:spcBef>
                          <a:spcPts val="225"/>
                        </a:spcBef>
                        <a:buClr>
                          <a:schemeClr val="dk1"/>
                        </a:buClr>
                        <a:buSzPct val="25000"/>
                        <a:buFont typeface="Rambla"/>
                        <a:buNone/>
                      </a:pPr>
                      <a:r>
                        <a:rPr lang="en-US" sz="1800" u="none" strike="noStrike" cap="none"/>
                        <a:t>large (9-15um)</a:t>
                      </a:r>
                    </a:p>
                    <a:p>
                      <a:pPr marL="0" marR="0" lvl="0" indent="0" algn="ctr" rtl="1">
                        <a:spcBef>
                          <a:spcPts val="0"/>
                        </a:spcBef>
                        <a:buSzPct val="25000"/>
                        <a:buNone/>
                      </a:pPr>
                      <a:endParaRPr sz="1800" u="none" strike="noStrike" cap="none"/>
                    </a:p>
                  </a:txBody>
                  <a:tcPr marL="91450" marR="91450" marT="45725" marB="45725"/>
                </a:tc>
                <a:extLst>
                  <a:ext uri="{0D108BD9-81ED-4DB2-BD59-A6C34878D82A}">
                    <a16:rowId xmlns:a16="http://schemas.microsoft.com/office/drawing/2014/main" val="10002"/>
                  </a:ext>
                </a:extLst>
              </a:tr>
              <a:tr h="792200">
                <a:tc>
                  <a:txBody>
                    <a:bodyPr/>
                    <a:lstStyle/>
                    <a:p>
                      <a:pPr marL="0" marR="0" lvl="0" indent="0" algn="ctr" rtl="1">
                        <a:lnSpc>
                          <a:spcPct val="100000"/>
                        </a:lnSpc>
                        <a:spcBef>
                          <a:spcPts val="0"/>
                        </a:spcBef>
                        <a:spcAft>
                          <a:spcPts val="0"/>
                        </a:spcAft>
                        <a:buClr>
                          <a:schemeClr val="dk1"/>
                        </a:buClr>
                        <a:buSzPct val="25000"/>
                        <a:buFont typeface="Rambla"/>
                        <a:buNone/>
                      </a:pPr>
                      <a:r>
                        <a:rPr lang="en-US" sz="1800" u="none" strike="noStrike" cap="none"/>
                        <a:t>kidney shape nucleus</a:t>
                      </a:r>
                    </a:p>
                    <a:p>
                      <a:pPr marL="0" marR="0" lvl="0" indent="0" algn="ctr" rtl="1">
                        <a:spcBef>
                          <a:spcPts val="0"/>
                        </a:spcBef>
                        <a:buSzPct val="25000"/>
                        <a:buNone/>
                      </a:pPr>
                      <a:endParaRPr sz="1800" u="none" strike="noStrike" cap="none"/>
                    </a:p>
                  </a:txBody>
                  <a:tcPr marL="91450" marR="91450" marT="45725" marB="45725"/>
                </a:tc>
                <a:tc>
                  <a:txBody>
                    <a:bodyPr/>
                    <a:lstStyle/>
                    <a:p>
                      <a:pPr marL="0" marR="0" lvl="0" indent="0" algn="ctr" rtl="1">
                        <a:lnSpc>
                          <a:spcPct val="100000"/>
                        </a:lnSpc>
                        <a:spcBef>
                          <a:spcPts val="0"/>
                        </a:spcBef>
                        <a:spcAft>
                          <a:spcPts val="0"/>
                        </a:spcAft>
                        <a:buClr>
                          <a:schemeClr val="dk1"/>
                        </a:buClr>
                        <a:buSzPct val="25000"/>
                        <a:buFont typeface="Rambla"/>
                        <a:buNone/>
                      </a:pPr>
                      <a:r>
                        <a:rPr lang="en-US" sz="1800" u="none" strike="noStrike" cap="none" dirty="0"/>
                        <a:t>round nucleus</a:t>
                      </a:r>
                    </a:p>
                    <a:p>
                      <a:pPr marL="0" marR="0" lvl="0" indent="0" algn="ctr" rtl="1">
                        <a:spcBef>
                          <a:spcPts val="0"/>
                        </a:spcBef>
                        <a:buSzPct val="25000"/>
                        <a:buNone/>
                      </a:pPr>
                      <a:endParaRPr sz="18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409" name="Shape 409"/>
          <p:cNvSpPr txBox="1"/>
          <p:nvPr/>
        </p:nvSpPr>
        <p:spPr>
          <a:xfrm>
            <a:off x="5882039" y="362834"/>
            <a:ext cx="3060340"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الحجم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عشان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كذا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حطيتها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النسب</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والأشكال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والألوان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6" name="Shape 416"/>
          <p:cNvSpPr/>
          <p:nvPr/>
        </p:nvSpPr>
        <p:spPr>
          <a:xfrm>
            <a:off x="7617668" y="4223208"/>
            <a:ext cx="1069132" cy="1010089"/>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7" name="Shape 417"/>
          <p:cNvSpPr/>
          <p:nvPr/>
        </p:nvSpPr>
        <p:spPr>
          <a:xfrm>
            <a:off x="793335" y="4063960"/>
            <a:ext cx="1101453" cy="1169337"/>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8" name="Shape 414"/>
          <p:cNvSpPr/>
          <p:nvPr/>
        </p:nvSpPr>
        <p:spPr>
          <a:xfrm>
            <a:off x="5773657" y="5299285"/>
            <a:ext cx="1844011" cy="1456310"/>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9" name="Shape 415"/>
          <p:cNvSpPr/>
          <p:nvPr/>
        </p:nvSpPr>
        <p:spPr>
          <a:xfrm>
            <a:off x="2141437" y="5299285"/>
            <a:ext cx="1844011" cy="1456310"/>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289424" y="387111"/>
            <a:ext cx="8706600" cy="8223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27500"/>
              <a:buFont typeface="Arial"/>
              <a:buNone/>
            </a:pPr>
            <a:r>
              <a:rPr lang="en-US" sz="4000" b="1" dirty="0">
                <a:solidFill>
                  <a:srgbClr val="FF0000"/>
                </a:solidFill>
                <a:latin typeface="Calibri"/>
                <a:ea typeface="Calibri"/>
                <a:cs typeface="Calibri"/>
                <a:sym typeface="Calibri"/>
              </a:rPr>
              <a:t>Physiological Variations in WBCs Count</a:t>
            </a:r>
          </a:p>
          <a:p>
            <a:pPr lvl="0">
              <a:spcBef>
                <a:spcPts val="0"/>
              </a:spcBef>
              <a:buNone/>
            </a:pPr>
            <a:endParaRPr dirty="0"/>
          </a:p>
        </p:txBody>
      </p:sp>
      <p:sp>
        <p:nvSpPr>
          <p:cNvPr id="425" name="Shape 425"/>
          <p:cNvSpPr txBox="1"/>
          <p:nvPr/>
        </p:nvSpPr>
        <p:spPr>
          <a:xfrm>
            <a:off x="355412" y="1329650"/>
            <a:ext cx="8706600" cy="50385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Age</a:t>
            </a:r>
            <a:r>
              <a:rPr lang="en-US" sz="1800" b="1" dirty="0">
                <a:solidFill>
                  <a:schemeClr val="dk1"/>
                </a:solidFill>
                <a:latin typeface="Calibri"/>
                <a:ea typeface="Calibri"/>
                <a:cs typeface="Calibri"/>
                <a:sym typeface="Calibri"/>
              </a:rPr>
              <a:t>:</a:t>
            </a:r>
          </a:p>
          <a:p>
            <a:pPr lvl="0" rtl="0">
              <a:lnSpc>
                <a:spcPct val="115000"/>
              </a:lnSpc>
              <a:spcBef>
                <a:spcPts val="0"/>
              </a:spcBef>
              <a:buClr>
                <a:schemeClr val="dk1"/>
              </a:buClr>
              <a:buSzPct val="61111"/>
              <a:buFont typeface="Arial"/>
              <a:buNone/>
            </a:pPr>
            <a:r>
              <a:rPr lang="en-US" sz="1800" b="1" dirty="0">
                <a:solidFill>
                  <a:schemeClr val="dk1"/>
                </a:solidFill>
                <a:latin typeface="Calibri"/>
                <a:ea typeface="Calibri"/>
                <a:cs typeface="Calibri"/>
                <a:sym typeface="Calibri"/>
              </a:rPr>
              <a:t>  </a:t>
            </a:r>
            <a:r>
              <a:rPr lang="en-US" sz="1800" u="sng" dirty="0">
                <a:solidFill>
                  <a:schemeClr val="dk1"/>
                </a:solidFill>
                <a:effectLst>
                  <a:outerShdw blurRad="38100" dist="38100" dir="2700000" algn="tl">
                    <a:srgbClr val="000000">
                      <a:alpha val="43137"/>
                    </a:srgbClr>
                  </a:outerShdw>
                </a:effectLst>
                <a:latin typeface="Calibri"/>
                <a:ea typeface="Calibri"/>
                <a:cs typeface="Calibri"/>
                <a:sym typeface="Calibri"/>
              </a:rPr>
              <a:t>Infants</a:t>
            </a:r>
            <a:r>
              <a:rPr lang="en-US" sz="1800" b="1" dirty="0">
                <a:solidFill>
                  <a:schemeClr val="dk1"/>
                </a:solidFill>
                <a:latin typeface="Calibri"/>
                <a:ea typeface="Calibri"/>
                <a:cs typeface="Calibri"/>
                <a:sym typeface="Calibri"/>
              </a:rPr>
              <a:t>: about 20,000 /mm</a:t>
            </a:r>
            <a:r>
              <a:rPr lang="en-US" sz="1800" b="1" baseline="30000" dirty="0">
                <a:solidFill>
                  <a:schemeClr val="dk1"/>
                </a:solidFill>
                <a:latin typeface="Calibri"/>
                <a:ea typeface="Calibri"/>
                <a:cs typeface="Calibri"/>
                <a:sym typeface="Calibri"/>
              </a:rPr>
              <a:t>3</a:t>
            </a:r>
          </a:p>
          <a:p>
            <a:pPr lvl="0" rtl="0">
              <a:lnSpc>
                <a:spcPct val="115000"/>
              </a:lnSpc>
              <a:spcBef>
                <a:spcPts val="0"/>
              </a:spcBef>
              <a:buClr>
                <a:schemeClr val="dk1"/>
              </a:buClr>
              <a:buSzPct val="61111"/>
              <a:buFont typeface="Arial"/>
              <a:buNone/>
            </a:pPr>
            <a:r>
              <a:rPr lang="en-US" sz="1800" b="1" dirty="0">
                <a:solidFill>
                  <a:schemeClr val="dk1"/>
                </a:solidFill>
                <a:latin typeface="Calibri"/>
                <a:ea typeface="Calibri"/>
                <a:cs typeface="Calibri"/>
                <a:sym typeface="Calibri"/>
              </a:rPr>
              <a:t>  </a:t>
            </a:r>
            <a:r>
              <a:rPr lang="en-US" sz="1800" u="sng" dirty="0">
                <a:solidFill>
                  <a:schemeClr val="dk1"/>
                </a:solidFill>
                <a:effectLst>
                  <a:outerShdw blurRad="38100" dist="38100" dir="2700000" algn="tl">
                    <a:srgbClr val="000000">
                      <a:alpha val="43137"/>
                    </a:srgbClr>
                  </a:outerShdw>
                </a:effectLst>
                <a:latin typeface="Calibri"/>
                <a:ea typeface="Calibri"/>
                <a:cs typeface="Calibri"/>
                <a:sym typeface="Calibri"/>
              </a:rPr>
              <a:t>Children</a:t>
            </a:r>
            <a:r>
              <a:rPr lang="en-US" sz="1800" b="1" dirty="0">
                <a:solidFill>
                  <a:schemeClr val="dk1"/>
                </a:solidFill>
                <a:latin typeface="Calibri"/>
                <a:ea typeface="Calibri"/>
                <a:cs typeface="Calibri"/>
                <a:sym typeface="Calibri"/>
              </a:rPr>
              <a:t>:10,000 to 15,000/mm</a:t>
            </a:r>
            <a:r>
              <a:rPr lang="en-US" sz="1800" b="1" baseline="30000" dirty="0">
                <a:solidFill>
                  <a:schemeClr val="dk1"/>
                </a:solidFill>
                <a:latin typeface="Calibri"/>
                <a:ea typeface="Calibri"/>
                <a:cs typeface="Calibri"/>
                <a:sym typeface="Calibri"/>
              </a:rPr>
              <a:t>3</a:t>
            </a:r>
          </a:p>
          <a:p>
            <a:pPr lvl="0" rtl="0">
              <a:lnSpc>
                <a:spcPct val="115000"/>
              </a:lnSpc>
              <a:spcBef>
                <a:spcPts val="0"/>
              </a:spcBef>
              <a:buNone/>
            </a:pPr>
            <a:r>
              <a:rPr lang="en-US" sz="1800" dirty="0">
                <a:solidFill>
                  <a:schemeClr val="dk1"/>
                </a:solidFill>
                <a:latin typeface="Calibri"/>
                <a:ea typeface="Calibri"/>
                <a:cs typeface="Calibri"/>
                <a:sym typeface="Calibri"/>
              </a:rPr>
              <a:t>  </a:t>
            </a:r>
            <a:r>
              <a:rPr lang="en-US" sz="1800" u="sng" dirty="0">
                <a:solidFill>
                  <a:schemeClr val="dk1"/>
                </a:solidFill>
                <a:effectLst>
                  <a:outerShdw blurRad="38100" dist="38100" dir="2700000" algn="tl">
                    <a:srgbClr val="000000">
                      <a:alpha val="43137"/>
                    </a:srgbClr>
                  </a:outerShdw>
                </a:effectLst>
                <a:latin typeface="Calibri"/>
                <a:ea typeface="Calibri"/>
                <a:cs typeface="Calibri"/>
                <a:sym typeface="Calibri"/>
              </a:rPr>
              <a:t>Adults</a:t>
            </a:r>
            <a:r>
              <a:rPr lang="en-US" sz="1800" b="1" dirty="0">
                <a:solidFill>
                  <a:schemeClr val="dk1"/>
                </a:solidFill>
                <a:latin typeface="Calibri"/>
                <a:ea typeface="Calibri"/>
                <a:cs typeface="Calibri"/>
                <a:sym typeface="Calibri"/>
              </a:rPr>
              <a:t>: 4,000 and 11,000/mm</a:t>
            </a:r>
            <a:r>
              <a:rPr lang="en-US" sz="1800" b="1" baseline="30000" dirty="0">
                <a:solidFill>
                  <a:schemeClr val="dk1"/>
                </a:solidFill>
                <a:latin typeface="Calibri"/>
                <a:ea typeface="Calibri"/>
                <a:cs typeface="Calibri"/>
                <a:sym typeface="Calibri"/>
              </a:rPr>
              <a:t>3</a:t>
            </a:r>
          </a:p>
          <a:p>
            <a:pPr lvl="0" rtl="0">
              <a:lnSpc>
                <a:spcPct val="115000"/>
              </a:lnSpc>
              <a:spcBef>
                <a:spcPts val="0"/>
              </a:spcBef>
              <a:buClr>
                <a:schemeClr val="dk1"/>
              </a:buClr>
              <a:buFont typeface="Arial"/>
              <a:buNone/>
            </a:pPr>
            <a:endParaRPr sz="1800" b="1" baseline="30000" dirty="0">
              <a:solidFill>
                <a:schemeClr val="dk1"/>
              </a:solidFill>
              <a:latin typeface="Calibri"/>
              <a:ea typeface="Calibri"/>
              <a:cs typeface="Calibri"/>
              <a:sym typeface="Calibri"/>
            </a:endParaRP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Sex</a:t>
            </a:r>
            <a:r>
              <a:rPr lang="en-US" sz="1800" b="1" dirty="0">
                <a:solidFill>
                  <a:schemeClr val="dk1"/>
                </a:solidFill>
                <a:latin typeface="Calibri"/>
                <a:ea typeface="Calibri"/>
                <a:cs typeface="Calibri"/>
                <a:sym typeface="Calibri"/>
              </a:rPr>
              <a:t>: </a:t>
            </a:r>
            <a:r>
              <a:rPr lang="en-US" sz="1800" b="1" u="sng" dirty="0">
                <a:solidFill>
                  <a:srgbClr val="FF0000"/>
                </a:solidFill>
                <a:latin typeface="Calibri"/>
                <a:ea typeface="Calibri"/>
                <a:cs typeface="Calibri"/>
                <a:sym typeface="Calibri"/>
              </a:rPr>
              <a:t>m</a:t>
            </a:r>
            <a:r>
              <a:rPr lang="en-US" sz="1800" b="1" u="sng" dirty="0">
                <a:solidFill>
                  <a:schemeClr val="accent1"/>
                </a:solidFill>
                <a:latin typeface="Calibri"/>
                <a:ea typeface="Calibri"/>
                <a:cs typeface="Calibri"/>
                <a:sym typeface="Calibri"/>
              </a:rPr>
              <a:t>ales</a:t>
            </a:r>
            <a:r>
              <a:rPr lang="en-US" sz="1800" b="1" dirty="0">
                <a:solidFill>
                  <a:schemeClr val="accent1"/>
                </a:solidFill>
                <a:latin typeface="Calibri"/>
                <a:ea typeface="Calibri"/>
                <a:cs typeface="Calibri"/>
                <a:sym typeface="Calibri"/>
              </a:rPr>
              <a:t> </a:t>
            </a:r>
            <a:r>
              <a:rPr lang="en-US" sz="1800" b="1" dirty="0">
                <a:solidFill>
                  <a:schemeClr val="dk1"/>
                </a:solidFill>
                <a:latin typeface="Calibri"/>
                <a:ea typeface="Calibri"/>
                <a:cs typeface="Calibri"/>
                <a:sym typeface="Calibri"/>
              </a:rPr>
              <a:t>have </a:t>
            </a:r>
            <a:r>
              <a:rPr lang="en-US" sz="1800" b="1" u="sng" dirty="0">
                <a:solidFill>
                  <a:srgbClr val="FF0000"/>
                </a:solidFill>
                <a:latin typeface="Calibri"/>
                <a:ea typeface="Calibri"/>
                <a:cs typeface="Calibri"/>
                <a:sym typeface="Calibri"/>
              </a:rPr>
              <a:t>m</a:t>
            </a:r>
            <a:r>
              <a:rPr lang="en-US" sz="1800" b="1" u="sng" dirty="0">
                <a:solidFill>
                  <a:schemeClr val="accent1"/>
                </a:solidFill>
                <a:latin typeface="Calibri"/>
                <a:ea typeface="Calibri"/>
                <a:cs typeface="Calibri"/>
                <a:sym typeface="Calibri"/>
              </a:rPr>
              <a:t>ore</a:t>
            </a:r>
            <a:r>
              <a:rPr lang="en-US" sz="1800" b="1" dirty="0">
                <a:solidFill>
                  <a:srgbClr val="FF0000"/>
                </a:solidFill>
                <a:latin typeface="Calibri"/>
                <a:ea typeface="Calibri"/>
                <a:cs typeface="Calibri"/>
                <a:sym typeface="Calibri"/>
              </a:rPr>
              <a:t> </a:t>
            </a:r>
            <a:r>
              <a:rPr lang="en-US" sz="1800" b="1" dirty="0">
                <a:solidFill>
                  <a:schemeClr val="dk1"/>
                </a:solidFill>
                <a:latin typeface="Calibri"/>
                <a:ea typeface="Calibri"/>
                <a:cs typeface="Calibri"/>
                <a:sym typeface="Calibri"/>
              </a:rPr>
              <a:t>WBCs than females.</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Diurnal variation</a:t>
            </a:r>
            <a:r>
              <a:rPr lang="en-US" sz="1800" b="1" dirty="0">
                <a:solidFill>
                  <a:schemeClr val="dk1"/>
                </a:solidFill>
                <a:latin typeface="Calibri"/>
                <a:ea typeface="Calibri"/>
                <a:cs typeface="Calibri"/>
                <a:sym typeface="Calibri"/>
              </a:rPr>
              <a:t>: Minimum in early morning and maximum in the afternoon.</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Exercise</a:t>
            </a:r>
            <a:r>
              <a:rPr lang="en-US" sz="1800" b="1" dirty="0">
                <a:solidFill>
                  <a:schemeClr val="dk1"/>
                </a:solidFill>
                <a:latin typeface="Calibri"/>
                <a:ea typeface="Calibri"/>
                <a:cs typeface="Calibri"/>
                <a:sym typeface="Calibri"/>
              </a:rPr>
              <a:t>: Increases slightly.</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Sleep</a:t>
            </a:r>
            <a:r>
              <a:rPr lang="en-US" sz="1800" b="1" dirty="0">
                <a:solidFill>
                  <a:schemeClr val="dk1"/>
                </a:solidFill>
                <a:latin typeface="Calibri"/>
                <a:ea typeface="Calibri"/>
                <a:cs typeface="Calibri"/>
                <a:sym typeface="Calibri"/>
              </a:rPr>
              <a:t>: Decreases.</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Emotional conditions like anxiety</a:t>
            </a:r>
            <a:r>
              <a:rPr lang="en-US" sz="1800" b="1" dirty="0">
                <a:solidFill>
                  <a:schemeClr val="dk1"/>
                </a:solidFill>
                <a:latin typeface="Calibri"/>
                <a:ea typeface="Calibri"/>
                <a:cs typeface="Calibri"/>
                <a:sym typeface="Calibri"/>
              </a:rPr>
              <a:t>: Increases.</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Pregnancy</a:t>
            </a:r>
            <a:r>
              <a:rPr lang="en-US" sz="1800" b="1" dirty="0">
                <a:solidFill>
                  <a:schemeClr val="dk1"/>
                </a:solidFill>
                <a:latin typeface="Calibri"/>
                <a:ea typeface="Calibri"/>
                <a:cs typeface="Calibri"/>
                <a:sym typeface="Calibri"/>
              </a:rPr>
              <a:t>: Increases.</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Menstruation</a:t>
            </a:r>
            <a:r>
              <a:rPr lang="en-US" sz="1800" b="1" dirty="0">
                <a:solidFill>
                  <a:schemeClr val="dk1"/>
                </a:solidFill>
                <a:latin typeface="Calibri"/>
                <a:ea typeface="Calibri"/>
                <a:cs typeface="Calibri"/>
                <a:sym typeface="Calibri"/>
              </a:rPr>
              <a:t>: Increases.</a:t>
            </a:r>
          </a:p>
          <a:p>
            <a:pPr lvl="0" rtl="0">
              <a:lnSpc>
                <a:spcPct val="115000"/>
              </a:lnSpc>
              <a:spcBef>
                <a:spcPts val="0"/>
              </a:spcBef>
              <a:buClr>
                <a:schemeClr val="dk1"/>
              </a:buClr>
              <a:buSzPct val="61111"/>
              <a:buFont typeface="Arial"/>
              <a:buNone/>
            </a:pPr>
            <a:r>
              <a:rPr lang="en-US" sz="1800" b="1" u="sng" dirty="0">
                <a:solidFill>
                  <a:schemeClr val="dk1"/>
                </a:solidFill>
                <a:effectLst>
                  <a:outerShdw blurRad="38100" dist="38100" dir="2700000" algn="tl">
                    <a:srgbClr val="000000">
                      <a:alpha val="43137"/>
                    </a:srgbClr>
                  </a:outerShdw>
                </a:effectLst>
                <a:latin typeface="Calibri"/>
                <a:ea typeface="Calibri"/>
                <a:cs typeface="Calibri"/>
                <a:sym typeface="Calibri"/>
              </a:rPr>
              <a:t>Parturition</a:t>
            </a:r>
            <a:r>
              <a:rPr lang="en-US" sz="1800" b="1" dirty="0">
                <a:solidFill>
                  <a:schemeClr val="dk1"/>
                </a:solidFill>
                <a:latin typeface="Calibri"/>
                <a:ea typeface="Calibri"/>
                <a:cs typeface="Calibri"/>
                <a:sym typeface="Calibri"/>
              </a:rPr>
              <a:t>: Increases</a:t>
            </a:r>
            <a:r>
              <a:rPr lang="en-US" sz="1800" dirty="0">
                <a:solidFill>
                  <a:schemeClr val="dk1"/>
                </a:solidFill>
                <a:effectLst>
                  <a:outerShdw blurRad="38100" dist="38100" dir="2700000" algn="tl">
                    <a:srgbClr val="000000">
                      <a:alpha val="43137"/>
                    </a:srgbClr>
                  </a:outerShdw>
                </a:effectLst>
                <a:latin typeface="Calibri"/>
                <a:ea typeface="Calibri"/>
                <a:cs typeface="Calibri"/>
                <a:sym typeface="Calibri"/>
              </a:rPr>
              <a:t>.</a:t>
            </a:r>
            <a:endParaRPr dirty="0"/>
          </a:p>
        </p:txBody>
      </p:sp>
      <p:sp>
        <p:nvSpPr>
          <p:cNvPr id="2" name="Down Arrow 1"/>
          <p:cNvSpPr/>
          <p:nvPr/>
        </p:nvSpPr>
        <p:spPr>
          <a:xfrm>
            <a:off x="2121031" y="3883843"/>
            <a:ext cx="103695" cy="2949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Up Arrow 2"/>
          <p:cNvSpPr/>
          <p:nvPr/>
        </p:nvSpPr>
        <p:spPr>
          <a:xfrm>
            <a:off x="2545237" y="5184742"/>
            <a:ext cx="131975" cy="2922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a:off x="2810759" y="4773592"/>
            <a:ext cx="131975" cy="2922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Up Arrow 6"/>
          <p:cNvSpPr/>
          <p:nvPr/>
        </p:nvSpPr>
        <p:spPr>
          <a:xfrm>
            <a:off x="2545236" y="4481361"/>
            <a:ext cx="131975" cy="2922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Up Arrow 7"/>
          <p:cNvSpPr/>
          <p:nvPr/>
        </p:nvSpPr>
        <p:spPr>
          <a:xfrm>
            <a:off x="4642724" y="4087901"/>
            <a:ext cx="131975" cy="2922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Up Arrow 8"/>
          <p:cNvSpPr/>
          <p:nvPr/>
        </p:nvSpPr>
        <p:spPr>
          <a:xfrm>
            <a:off x="3019719" y="3548107"/>
            <a:ext cx="131975" cy="29223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hape 548"/>
          <p:cNvSpPr txBox="1"/>
          <p:nvPr/>
        </p:nvSpPr>
        <p:spPr>
          <a:xfrm>
            <a:off x="4525955" y="5895944"/>
            <a:ext cx="4033180"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800" dirty="0">
                <a:solidFill>
                  <a:srgbClr val="0070C0"/>
                </a:solidFill>
                <a:latin typeface="Tahoma" panose="020B0604030504040204" pitchFamily="34" charset="0"/>
                <a:ea typeface="Tahoma" panose="020B0604030504040204" pitchFamily="34" charset="0"/>
                <a:cs typeface="Tahoma" panose="020B0604030504040204" pitchFamily="34" charset="0"/>
                <a:sym typeface="Rambla"/>
              </a:rPr>
              <a:t>Male Slide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0" y="516467"/>
            <a:ext cx="9144000" cy="880533"/>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200" b="1" dirty="0">
                <a:solidFill>
                  <a:schemeClr val="dk1"/>
                </a:solidFill>
                <a:latin typeface="Calibri"/>
                <a:ea typeface="Calibri"/>
                <a:cs typeface="Calibri"/>
                <a:sym typeface="Calibri"/>
              </a:rPr>
              <a:t>WBCs Concentrations (Normal Counts)</a:t>
            </a:r>
          </a:p>
          <a:p>
            <a:pPr marL="0" marR="0" lvl="0" indent="0" algn="ctr" rtl="0">
              <a:spcBef>
                <a:spcPts val="0"/>
              </a:spcBef>
              <a:spcAft>
                <a:spcPts val="0"/>
              </a:spcAft>
              <a:buSzPct val="25000"/>
              <a:buNone/>
            </a:pPr>
            <a:r>
              <a:rPr lang="en-US" sz="3200" b="1" dirty="0">
                <a:solidFill>
                  <a:schemeClr val="dk1"/>
                </a:solidFill>
                <a:latin typeface="Calibri"/>
                <a:ea typeface="Calibri"/>
                <a:cs typeface="Calibri"/>
                <a:sym typeface="Calibri"/>
              </a:rPr>
              <a:t>and Life Span</a:t>
            </a:r>
          </a:p>
        </p:txBody>
      </p:sp>
      <p:graphicFrame>
        <p:nvGraphicFramePr>
          <p:cNvPr id="431" name="Shape 431"/>
          <p:cNvGraphicFramePr/>
          <p:nvPr>
            <p:extLst>
              <p:ext uri="{D42A27DB-BD31-4B8C-83A1-F6EECF244321}">
                <p14:modId xmlns:p14="http://schemas.microsoft.com/office/powerpoint/2010/main" val="2937212895"/>
              </p:ext>
            </p:extLst>
          </p:nvPr>
        </p:nvGraphicFramePr>
        <p:xfrm>
          <a:off x="1285187" y="1623243"/>
          <a:ext cx="6400800" cy="3945186"/>
        </p:xfrm>
        <a:graphic>
          <a:graphicData uri="http://schemas.openxmlformats.org/drawingml/2006/table">
            <a:tbl>
              <a:tblPr firstRow="1" bandRow="1">
                <a:noFill/>
                <a:tableStyleId>{BF51D82B-5DDD-41FC-903F-DD588755FDE9}</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597400">
                <a:tc>
                  <a:txBody>
                    <a:bodyPr/>
                    <a:lstStyle/>
                    <a:p>
                      <a:pPr marL="0" marR="0" lvl="0" indent="0" algn="ctr" rtl="1">
                        <a:spcBef>
                          <a:spcPts val="0"/>
                        </a:spcBef>
                        <a:buSzPct val="25000"/>
                        <a:buNone/>
                      </a:pPr>
                      <a:r>
                        <a:rPr lang="en-US" sz="1900" b="1" u="none" strike="noStrike" cap="none" dirty="0">
                          <a:solidFill>
                            <a:srgbClr val="3333CC"/>
                          </a:solidFill>
                          <a:latin typeface="Calibri"/>
                          <a:ea typeface="Calibri"/>
                          <a:cs typeface="Calibri"/>
                          <a:sym typeface="Calibri"/>
                        </a:rPr>
                        <a:t>Percentage of Total WBCs</a:t>
                      </a:r>
                    </a:p>
                  </a:txBody>
                  <a:tcPr marL="81275" marR="81275" marT="40650" marB="40650"/>
                </a:tc>
                <a:tc>
                  <a:txBody>
                    <a:bodyPr/>
                    <a:lstStyle/>
                    <a:p>
                      <a:pPr marL="0" marR="0" lvl="0" indent="0" algn="ctr" rtl="1">
                        <a:spcBef>
                          <a:spcPts val="0"/>
                        </a:spcBef>
                        <a:buSzPct val="25000"/>
                        <a:buNone/>
                      </a:pPr>
                      <a:r>
                        <a:rPr lang="en-US" sz="1900" b="1" u="none" strike="noStrike" cap="none">
                          <a:solidFill>
                            <a:srgbClr val="3333CC"/>
                          </a:solidFill>
                          <a:latin typeface="Calibri"/>
                          <a:ea typeface="Calibri"/>
                          <a:cs typeface="Calibri"/>
                          <a:sym typeface="Calibri"/>
                        </a:rPr>
                        <a:t>Approximate Normal Range (/µL)</a:t>
                      </a:r>
                    </a:p>
                  </a:txBody>
                  <a:tcPr marL="81275" marR="81275" marT="40650" marB="40650"/>
                </a:tc>
                <a:tc>
                  <a:txBody>
                    <a:bodyPr/>
                    <a:lstStyle/>
                    <a:p>
                      <a:pPr marL="0" marR="0" lvl="0" indent="0" algn="r" rtl="1">
                        <a:spcBef>
                          <a:spcPts val="0"/>
                        </a:spcBef>
                        <a:buSzPct val="25000"/>
                        <a:buNone/>
                      </a:pPr>
                      <a:r>
                        <a:rPr lang="en-US" sz="1900" b="1" u="none" strike="noStrike" cap="none" dirty="0">
                          <a:solidFill>
                            <a:srgbClr val="3333CC"/>
                          </a:solidFill>
                          <a:latin typeface="Calibri"/>
                          <a:ea typeface="Calibri"/>
                          <a:cs typeface="Calibri"/>
                          <a:sym typeface="Calibri"/>
                        </a:rPr>
                        <a:t>Cells</a:t>
                      </a:r>
                    </a:p>
                  </a:txBody>
                  <a:tcPr marL="81275" marR="81275" marT="40650" marB="40650"/>
                </a:tc>
                <a:extLst>
                  <a:ext uri="{0D108BD9-81ED-4DB2-BD59-A6C34878D82A}">
                    <a16:rowId xmlns:a16="http://schemas.microsoft.com/office/drawing/2014/main" val="10000"/>
                  </a:ext>
                </a:extLst>
              </a:tr>
              <a:tr h="335471">
                <a:tc>
                  <a:txBody>
                    <a:bodyPr/>
                    <a:lstStyle/>
                    <a:p>
                      <a:pPr marL="0" marR="0" lvl="0" indent="0" algn="ctr" rtl="1">
                        <a:spcBef>
                          <a:spcPts val="0"/>
                        </a:spcBef>
                        <a:buSzPct val="25000"/>
                        <a:buNone/>
                      </a:pPr>
                      <a:endParaRPr sz="1900" b="1" u="none" strike="noStrike" cap="none" dirty="0">
                        <a:solidFill>
                          <a:srgbClr val="3333CC"/>
                        </a:solidFill>
                        <a:latin typeface="Calibri"/>
                        <a:ea typeface="Calibri"/>
                        <a:cs typeface="Calibri"/>
                        <a:sym typeface="Calibri"/>
                      </a:endParaRPr>
                    </a:p>
                  </a:txBody>
                  <a:tcPr marL="81275" marR="81275" marT="40650" marB="40650"/>
                </a:tc>
                <a:tc>
                  <a:txBody>
                    <a:bodyPr/>
                    <a:lstStyle/>
                    <a:p>
                      <a:pPr marL="0" marR="0" lvl="0" indent="0" algn="ctr" rtl="1">
                        <a:spcBef>
                          <a:spcPts val="0"/>
                        </a:spcBef>
                        <a:buSzPct val="25000"/>
                        <a:buNone/>
                      </a:pPr>
                      <a:r>
                        <a:rPr lang="en-US" sz="1900" b="1" u="none" strike="noStrike" cap="none">
                          <a:solidFill>
                            <a:srgbClr val="3333CC"/>
                          </a:solidFill>
                          <a:latin typeface="Calibri"/>
                          <a:ea typeface="Calibri"/>
                          <a:cs typeface="Calibri"/>
                          <a:sym typeface="Calibri"/>
                        </a:rPr>
                        <a:t>4000 - 11000</a:t>
                      </a:r>
                    </a:p>
                  </a:txBody>
                  <a:tcPr marL="81275" marR="81275" marT="40650" marB="40650"/>
                </a:tc>
                <a:tc>
                  <a:txBody>
                    <a:bodyPr/>
                    <a:lstStyle/>
                    <a:p>
                      <a:pPr marL="0" marR="0" lvl="0" indent="0" algn="r" rtl="1">
                        <a:spcBef>
                          <a:spcPts val="0"/>
                        </a:spcBef>
                        <a:buSzPct val="25000"/>
                        <a:buNone/>
                      </a:pPr>
                      <a:r>
                        <a:rPr lang="en-US" sz="1900" b="1" u="none" strike="noStrike" cap="none" dirty="0">
                          <a:solidFill>
                            <a:srgbClr val="3333CC"/>
                          </a:solidFill>
                          <a:latin typeface="Calibri"/>
                          <a:ea typeface="Calibri"/>
                          <a:cs typeface="Calibri"/>
                          <a:sym typeface="Calibri"/>
                        </a:rPr>
                        <a:t>Total WBCs</a:t>
                      </a:r>
                    </a:p>
                  </a:txBody>
                  <a:tcPr marL="81275" marR="81275" marT="40650" marB="40650"/>
                </a:tc>
                <a:extLst>
                  <a:ext uri="{0D108BD9-81ED-4DB2-BD59-A6C34878D82A}">
                    <a16:rowId xmlns:a16="http://schemas.microsoft.com/office/drawing/2014/main" val="10001"/>
                  </a:ext>
                </a:extLst>
              </a:tr>
              <a:tr h="335471">
                <a:tc>
                  <a:txBody>
                    <a:bodyPr/>
                    <a:lstStyle/>
                    <a:p>
                      <a:pPr marL="0" marR="0" lvl="0" indent="0" algn="ctr" rtl="1">
                        <a:spcBef>
                          <a:spcPts val="0"/>
                        </a:spcBef>
                        <a:buSzPct val="25000"/>
                        <a:buNone/>
                      </a:pPr>
                      <a:r>
                        <a:rPr lang="en-US" sz="1900" b="1" u="none" strike="noStrike" cap="none">
                          <a:solidFill>
                            <a:srgbClr val="FF0000"/>
                          </a:solidFill>
                          <a:latin typeface="Calibri"/>
                          <a:ea typeface="Calibri"/>
                          <a:cs typeface="Calibri"/>
                          <a:sym typeface="Calibri"/>
                        </a:rPr>
                        <a:t>60 –70% (62%)</a:t>
                      </a:r>
                    </a:p>
                  </a:txBody>
                  <a:tcPr marL="81275" marR="81275" marT="40650" marB="40650"/>
                </a:tc>
                <a:tc>
                  <a:txBody>
                    <a:bodyPr/>
                    <a:lstStyle/>
                    <a:p>
                      <a:pPr marL="0" marR="0" lvl="0" indent="0" algn="ctr" rtl="1">
                        <a:spcBef>
                          <a:spcPts val="0"/>
                        </a:spcBef>
                        <a:buSzPct val="25000"/>
                        <a:buNone/>
                      </a:pPr>
                      <a:r>
                        <a:rPr lang="en-US" sz="1900" b="1" u="none" strike="noStrike" cap="none">
                          <a:solidFill>
                            <a:srgbClr val="FF0000"/>
                          </a:solidFill>
                          <a:latin typeface="Calibri"/>
                          <a:ea typeface="Calibri"/>
                          <a:cs typeface="Calibri"/>
                          <a:sym typeface="Calibri"/>
                        </a:rPr>
                        <a:t>3000 - 6000</a:t>
                      </a:r>
                    </a:p>
                  </a:txBody>
                  <a:tcPr marL="81275" marR="81275" marT="40650" marB="40650"/>
                </a:tc>
                <a:tc>
                  <a:txBody>
                    <a:bodyPr/>
                    <a:lstStyle/>
                    <a:p>
                      <a:pPr marL="0" marR="0" lvl="0" indent="0" algn="r" rtl="1">
                        <a:spcBef>
                          <a:spcPts val="0"/>
                        </a:spcBef>
                        <a:buSzPct val="25000"/>
                        <a:buNone/>
                      </a:pPr>
                      <a:r>
                        <a:rPr lang="en-US" sz="1900" b="1" u="none" strike="noStrike" cap="none">
                          <a:solidFill>
                            <a:srgbClr val="FF0000"/>
                          </a:solidFill>
                          <a:latin typeface="Calibri"/>
                          <a:ea typeface="Calibri"/>
                          <a:cs typeface="Calibri"/>
                          <a:sym typeface="Calibri"/>
                        </a:rPr>
                        <a:t>Neutrophils</a:t>
                      </a:r>
                    </a:p>
                  </a:txBody>
                  <a:tcPr marL="81275" marR="81275" marT="40650" marB="40650"/>
                </a:tc>
                <a:extLst>
                  <a:ext uri="{0D108BD9-81ED-4DB2-BD59-A6C34878D82A}">
                    <a16:rowId xmlns:a16="http://schemas.microsoft.com/office/drawing/2014/main" val="10002"/>
                  </a:ext>
                </a:extLst>
              </a:tr>
              <a:tr h="335471">
                <a:tc>
                  <a:txBody>
                    <a:bodyPr/>
                    <a:lstStyle/>
                    <a:p>
                      <a:pPr marL="0" marR="0" lvl="0" indent="0" algn="ctr" rtl="1">
                        <a:spcBef>
                          <a:spcPts val="0"/>
                        </a:spcBef>
                        <a:buSzPct val="25000"/>
                        <a:buNone/>
                      </a:pPr>
                      <a:r>
                        <a:rPr lang="en-US" sz="1900" b="1" u="none" strike="noStrike" cap="none">
                          <a:solidFill>
                            <a:srgbClr val="FF0000"/>
                          </a:solidFill>
                          <a:latin typeface="Calibri"/>
                          <a:ea typeface="Calibri"/>
                          <a:cs typeface="Calibri"/>
                          <a:sym typeface="Calibri"/>
                        </a:rPr>
                        <a:t>1 – 4% (2.3%)</a:t>
                      </a:r>
                    </a:p>
                  </a:txBody>
                  <a:tcPr marL="81275" marR="81275" marT="40650" marB="40650"/>
                </a:tc>
                <a:tc>
                  <a:txBody>
                    <a:bodyPr/>
                    <a:lstStyle/>
                    <a:p>
                      <a:pPr marL="0" marR="0" lvl="0" indent="0" algn="ctr" rtl="1">
                        <a:spcBef>
                          <a:spcPts val="0"/>
                        </a:spcBef>
                        <a:buSzPct val="25000"/>
                        <a:buNone/>
                      </a:pPr>
                      <a:r>
                        <a:rPr lang="en-US" sz="1900" b="1" u="none" strike="noStrike" cap="none">
                          <a:solidFill>
                            <a:srgbClr val="FF0000"/>
                          </a:solidFill>
                          <a:latin typeface="Calibri"/>
                          <a:ea typeface="Calibri"/>
                          <a:cs typeface="Calibri"/>
                          <a:sym typeface="Calibri"/>
                        </a:rPr>
                        <a:t>150 - 300</a:t>
                      </a:r>
                    </a:p>
                  </a:txBody>
                  <a:tcPr marL="81275" marR="81275" marT="40650" marB="40650"/>
                </a:tc>
                <a:tc>
                  <a:txBody>
                    <a:bodyPr/>
                    <a:lstStyle/>
                    <a:p>
                      <a:pPr marL="0" marR="0" lvl="0" indent="0" algn="r" rtl="1">
                        <a:spcBef>
                          <a:spcPts val="0"/>
                        </a:spcBef>
                        <a:buSzPct val="25000"/>
                        <a:buNone/>
                      </a:pPr>
                      <a:r>
                        <a:rPr lang="en-US" sz="1900" b="1" u="none" strike="noStrike" cap="none">
                          <a:solidFill>
                            <a:srgbClr val="FF0000"/>
                          </a:solidFill>
                          <a:latin typeface="Calibri"/>
                          <a:ea typeface="Calibri"/>
                          <a:cs typeface="Calibri"/>
                          <a:sym typeface="Calibri"/>
                        </a:rPr>
                        <a:t>Eosinophils</a:t>
                      </a:r>
                    </a:p>
                  </a:txBody>
                  <a:tcPr marL="81275" marR="81275" marT="40650" marB="40650"/>
                </a:tc>
                <a:extLst>
                  <a:ext uri="{0D108BD9-81ED-4DB2-BD59-A6C34878D82A}">
                    <a16:rowId xmlns:a16="http://schemas.microsoft.com/office/drawing/2014/main" val="10003"/>
                  </a:ext>
                </a:extLst>
              </a:tr>
              <a:tr h="441139">
                <a:tc>
                  <a:txBody>
                    <a:bodyPr/>
                    <a:lstStyle/>
                    <a:p>
                      <a:pPr marL="0" marR="0" lvl="0" indent="0" algn="ctr" rtl="1">
                        <a:spcBef>
                          <a:spcPts val="0"/>
                        </a:spcBef>
                        <a:buSzPct val="25000"/>
                        <a:buNone/>
                      </a:pPr>
                      <a:r>
                        <a:rPr lang="en-US" sz="1900" b="1" u="none" strike="noStrike" cap="none" dirty="0">
                          <a:solidFill>
                            <a:srgbClr val="FF0000"/>
                          </a:solidFill>
                          <a:latin typeface="Calibri"/>
                          <a:ea typeface="Calibri"/>
                          <a:cs typeface="Calibri"/>
                          <a:sym typeface="Calibri"/>
                        </a:rPr>
                        <a:t>0.4% (0.4%)</a:t>
                      </a:r>
                    </a:p>
                  </a:txBody>
                  <a:tcPr marL="81275" marR="81275" marT="40650" marB="40650"/>
                </a:tc>
                <a:tc>
                  <a:txBody>
                    <a:bodyPr/>
                    <a:lstStyle/>
                    <a:p>
                      <a:pPr marL="0" marR="0" lvl="0" indent="0" algn="ctr" rtl="1">
                        <a:spcBef>
                          <a:spcPts val="0"/>
                        </a:spcBef>
                        <a:buSzPct val="25000"/>
                        <a:buNone/>
                      </a:pPr>
                      <a:r>
                        <a:rPr lang="en-US" sz="1900" b="1" u="none" strike="noStrike" cap="none">
                          <a:solidFill>
                            <a:srgbClr val="FF0000"/>
                          </a:solidFill>
                          <a:latin typeface="Calibri"/>
                          <a:ea typeface="Calibri"/>
                          <a:cs typeface="Calibri"/>
                          <a:sym typeface="Calibri"/>
                        </a:rPr>
                        <a:t>0 - 100</a:t>
                      </a:r>
                    </a:p>
                  </a:txBody>
                  <a:tcPr marL="81275" marR="81275" marT="40650" marB="40650"/>
                </a:tc>
                <a:tc>
                  <a:txBody>
                    <a:bodyPr/>
                    <a:lstStyle/>
                    <a:p>
                      <a:pPr marL="0" marR="0" lvl="0" indent="0" algn="r" rtl="1">
                        <a:spcBef>
                          <a:spcPts val="0"/>
                        </a:spcBef>
                        <a:buSzPct val="25000"/>
                        <a:buNone/>
                      </a:pPr>
                      <a:r>
                        <a:rPr lang="en-US" sz="1900" b="1" u="none" strike="noStrike" cap="none">
                          <a:solidFill>
                            <a:srgbClr val="FF0000"/>
                          </a:solidFill>
                          <a:latin typeface="Calibri"/>
                          <a:ea typeface="Calibri"/>
                          <a:cs typeface="Calibri"/>
                          <a:sym typeface="Calibri"/>
                        </a:rPr>
                        <a:t>Basophils</a:t>
                      </a:r>
                    </a:p>
                  </a:txBody>
                  <a:tcPr marL="81275" marR="81275" marT="40650" marB="40650"/>
                </a:tc>
                <a:extLst>
                  <a:ext uri="{0D108BD9-81ED-4DB2-BD59-A6C34878D82A}">
                    <a16:rowId xmlns:a16="http://schemas.microsoft.com/office/drawing/2014/main" val="10004"/>
                  </a:ext>
                </a:extLst>
              </a:tr>
              <a:tr h="335471">
                <a:tc>
                  <a:txBody>
                    <a:bodyPr/>
                    <a:lstStyle/>
                    <a:p>
                      <a:pPr marL="0" marR="0" lvl="0" indent="0" algn="ctr" rtl="1">
                        <a:spcBef>
                          <a:spcPts val="0"/>
                        </a:spcBef>
                        <a:buSzPct val="25000"/>
                        <a:buNone/>
                      </a:pPr>
                      <a:r>
                        <a:rPr lang="en-US" sz="1900" b="1" u="none" strike="noStrike" cap="none" dirty="0">
                          <a:solidFill>
                            <a:srgbClr val="660066"/>
                          </a:solidFill>
                          <a:latin typeface="Calibri"/>
                          <a:ea typeface="Calibri"/>
                          <a:cs typeface="Calibri"/>
                          <a:sym typeface="Calibri"/>
                        </a:rPr>
                        <a:t>20 – 40% (30%)</a:t>
                      </a:r>
                    </a:p>
                  </a:txBody>
                  <a:tcPr marL="81275" marR="81275" marT="40650" marB="40650"/>
                </a:tc>
                <a:tc>
                  <a:txBody>
                    <a:bodyPr/>
                    <a:lstStyle/>
                    <a:p>
                      <a:pPr marL="0" marR="0" lvl="0" indent="0" algn="ctr" rtl="1">
                        <a:spcBef>
                          <a:spcPts val="0"/>
                        </a:spcBef>
                        <a:buSzPct val="25000"/>
                        <a:buNone/>
                      </a:pPr>
                      <a:r>
                        <a:rPr lang="en-US" sz="1900" b="1" u="none" strike="noStrike" cap="none">
                          <a:solidFill>
                            <a:srgbClr val="660066"/>
                          </a:solidFill>
                          <a:latin typeface="Calibri"/>
                          <a:ea typeface="Calibri"/>
                          <a:cs typeface="Calibri"/>
                          <a:sym typeface="Calibri"/>
                        </a:rPr>
                        <a:t>1500 - 4000</a:t>
                      </a:r>
                    </a:p>
                  </a:txBody>
                  <a:tcPr marL="81275" marR="81275" marT="40650" marB="40650"/>
                </a:tc>
                <a:tc>
                  <a:txBody>
                    <a:bodyPr/>
                    <a:lstStyle/>
                    <a:p>
                      <a:pPr marL="0" marR="0" lvl="0" indent="0" algn="r" rtl="1">
                        <a:spcBef>
                          <a:spcPts val="0"/>
                        </a:spcBef>
                        <a:buSzPct val="25000"/>
                        <a:buNone/>
                      </a:pPr>
                      <a:r>
                        <a:rPr lang="en-US" sz="1900" b="1" u="none" strike="noStrike" cap="none">
                          <a:solidFill>
                            <a:srgbClr val="660066"/>
                          </a:solidFill>
                          <a:latin typeface="Calibri"/>
                          <a:ea typeface="Calibri"/>
                          <a:cs typeface="Calibri"/>
                          <a:sym typeface="Calibri"/>
                        </a:rPr>
                        <a:t>Lymphocytes</a:t>
                      </a:r>
                    </a:p>
                  </a:txBody>
                  <a:tcPr marL="81275" marR="81275" marT="40650" marB="40650"/>
                </a:tc>
                <a:extLst>
                  <a:ext uri="{0D108BD9-81ED-4DB2-BD59-A6C34878D82A}">
                    <a16:rowId xmlns:a16="http://schemas.microsoft.com/office/drawing/2014/main" val="10005"/>
                  </a:ext>
                </a:extLst>
              </a:tr>
              <a:tr h="1360187">
                <a:tc>
                  <a:txBody>
                    <a:bodyPr/>
                    <a:lstStyle/>
                    <a:p>
                      <a:pPr marL="0" marR="0" lvl="0" indent="0" algn="ctr" rtl="1">
                        <a:spcBef>
                          <a:spcPts val="0"/>
                        </a:spcBef>
                        <a:buSzPct val="25000"/>
                        <a:buNone/>
                      </a:pPr>
                      <a:r>
                        <a:rPr lang="en-US" sz="1900" b="1" u="none" strike="noStrike" cap="none" dirty="0">
                          <a:solidFill>
                            <a:srgbClr val="00B050"/>
                          </a:solidFill>
                          <a:latin typeface="Calibri"/>
                          <a:ea typeface="Calibri"/>
                          <a:cs typeface="Calibri"/>
                          <a:sym typeface="Calibri"/>
                        </a:rPr>
                        <a:t>2 – 8% (5.3%)</a:t>
                      </a:r>
                    </a:p>
                  </a:txBody>
                  <a:tcPr marL="81275" marR="81275" marT="40650" marB="40650"/>
                </a:tc>
                <a:tc>
                  <a:txBody>
                    <a:bodyPr/>
                    <a:lstStyle/>
                    <a:p>
                      <a:pPr marL="0" marR="0" lvl="0" indent="0" algn="ctr" rtl="1">
                        <a:spcBef>
                          <a:spcPts val="0"/>
                        </a:spcBef>
                        <a:buSzPct val="25000"/>
                        <a:buNone/>
                      </a:pPr>
                      <a:r>
                        <a:rPr lang="en-US" sz="1900" b="1" u="none" strike="noStrike" cap="none" dirty="0">
                          <a:solidFill>
                            <a:srgbClr val="00B050"/>
                          </a:solidFill>
                          <a:latin typeface="Calibri"/>
                          <a:ea typeface="Calibri"/>
                          <a:cs typeface="Calibri"/>
                          <a:sym typeface="Calibri"/>
                        </a:rPr>
                        <a:t>300 - 600</a:t>
                      </a:r>
                    </a:p>
                  </a:txBody>
                  <a:tcPr marL="81275" marR="81275" marT="40650" marB="40650"/>
                </a:tc>
                <a:tc>
                  <a:txBody>
                    <a:bodyPr/>
                    <a:lstStyle/>
                    <a:p>
                      <a:pPr marL="0" marR="0" lvl="0" indent="0" algn="r" rtl="1">
                        <a:spcBef>
                          <a:spcPts val="0"/>
                        </a:spcBef>
                        <a:buSzPct val="25000"/>
                        <a:buNone/>
                      </a:pPr>
                      <a:r>
                        <a:rPr lang="en-US" sz="1900" b="1" u="none" strike="noStrike" cap="none" dirty="0">
                          <a:solidFill>
                            <a:srgbClr val="00B050"/>
                          </a:solidFill>
                          <a:latin typeface="Calibri"/>
                          <a:ea typeface="Calibri"/>
                          <a:cs typeface="Calibri"/>
                          <a:sym typeface="Calibri"/>
                        </a:rPr>
                        <a:t>Monocytes</a:t>
                      </a:r>
                    </a:p>
                    <a:p>
                      <a:pPr marL="0" marR="0" lvl="0" indent="0" algn="r" rtl="1">
                        <a:spcBef>
                          <a:spcPts val="0"/>
                        </a:spcBef>
                        <a:buSzPct val="25000"/>
                        <a:buNone/>
                      </a:pPr>
                      <a:r>
                        <a:rPr lang="en-US" sz="1900" b="1" u="none" strike="noStrike" cap="none" dirty="0">
                          <a:solidFill>
                            <a:srgbClr val="00B050"/>
                          </a:solidFill>
                          <a:latin typeface="Calibri"/>
                          <a:ea typeface="Calibri"/>
                          <a:cs typeface="Calibri"/>
                          <a:sym typeface="Calibri"/>
                        </a:rPr>
                        <a:t>(Macrophages)</a:t>
                      </a:r>
                    </a:p>
                  </a:txBody>
                  <a:tcPr marL="81275" marR="81275" marT="40650" marB="40650"/>
                </a:tc>
                <a:extLst>
                  <a:ext uri="{0D108BD9-81ED-4DB2-BD59-A6C34878D82A}">
                    <a16:rowId xmlns:a16="http://schemas.microsoft.com/office/drawing/2014/main" val="10006"/>
                  </a:ext>
                </a:extLst>
              </a:tr>
            </a:tbl>
          </a:graphicData>
        </a:graphic>
      </p:graphicFrame>
      <p:sp>
        <p:nvSpPr>
          <p:cNvPr id="432" name="Shape 432"/>
          <p:cNvSpPr/>
          <p:nvPr/>
        </p:nvSpPr>
        <p:spPr>
          <a:xfrm>
            <a:off x="1376313" y="6416629"/>
            <a:ext cx="7980620" cy="309518"/>
          </a:xfrm>
          <a:prstGeom prst="rect">
            <a:avLst/>
          </a:prstGeom>
          <a:noFill/>
          <a:ln>
            <a:noFill/>
          </a:ln>
        </p:spPr>
        <p:txBody>
          <a:bodyPr wrap="square" lIns="91425" tIns="45700" rIns="91425" bIns="45700" anchor="ctr" anchorCtr="0">
            <a:noAutofit/>
          </a:bodyPr>
          <a:lstStyle/>
          <a:p>
            <a:pPr marL="0" marR="0" lvl="0" indent="0" algn="ctr" rtl="1">
              <a:spcBef>
                <a:spcPts val="0"/>
              </a:spcBef>
              <a:buSzPct val="25000"/>
              <a:buNone/>
            </a:pP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الألوان</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ما</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لها</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دخل</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بسلايدات</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الأولاد</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والبنات</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د.نيرفنا</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ما</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ركزت</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على</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أعدادهم</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r>
              <a:rPr lang="en-GB" sz="1600" dirty="0" err="1">
                <a:solidFill>
                  <a:srgbClr val="FF0000"/>
                </a:solidFill>
                <a:latin typeface="Tahoma" panose="020B0604030504040204" pitchFamily="34" charset="0"/>
                <a:ea typeface="Tahoma" panose="020B0604030504040204" pitchFamily="34" charset="0"/>
                <a:cs typeface="Tahoma" panose="020B0604030504040204" pitchFamily="34" charset="0"/>
                <a:sym typeface="Rambla"/>
              </a:rPr>
              <a:t>بالتفصيل</a:t>
            </a:r>
            <a:r>
              <a:rPr lang="en-GB"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2210390" y="720420"/>
            <a:ext cx="4330700" cy="488950"/>
          </a:xfrm>
          <a:prstGeom prst="rect">
            <a:avLst/>
          </a:prstGeom>
          <a:noFill/>
          <a:ln>
            <a:noFill/>
          </a:ln>
        </p:spPr>
        <p:txBody>
          <a:bodyPr wrap="square" lIns="0" tIns="0" rIns="0" bIns="0" anchor="t" anchorCtr="0">
            <a:noAutofit/>
          </a:bodyPr>
          <a:lstStyle/>
          <a:p>
            <a:pPr marL="12700" marR="0" lvl="0" indent="0" algn="r" rtl="1">
              <a:lnSpc>
                <a:spcPct val="100000"/>
              </a:lnSpc>
              <a:spcBef>
                <a:spcPts val="0"/>
              </a:spcBef>
              <a:buSzPct val="25000"/>
              <a:buNone/>
            </a:pPr>
            <a:r>
              <a:rPr lang="en-US" sz="3200" b="1" dirty="0">
                <a:solidFill>
                  <a:schemeClr val="dk1"/>
                </a:solidFill>
                <a:latin typeface="Tahoma"/>
                <a:ea typeface="Tahoma"/>
                <a:cs typeface="Tahoma"/>
                <a:sym typeface="Tahoma"/>
              </a:rPr>
              <a:t>BLOOD PHYSIOLOGY</a:t>
            </a:r>
          </a:p>
        </p:txBody>
      </p:sp>
      <p:sp>
        <p:nvSpPr>
          <p:cNvPr id="150" name="Shape 150"/>
          <p:cNvSpPr txBox="1"/>
          <p:nvPr/>
        </p:nvSpPr>
        <p:spPr>
          <a:xfrm>
            <a:off x="1906542" y="2095385"/>
            <a:ext cx="4938395" cy="1124585"/>
          </a:xfrm>
          <a:prstGeom prst="rect">
            <a:avLst/>
          </a:prstGeom>
          <a:noFill/>
          <a:ln>
            <a:noFill/>
          </a:ln>
        </p:spPr>
        <p:txBody>
          <a:bodyPr wrap="square" lIns="0" tIns="0" rIns="0" bIns="0" anchor="t" anchorCtr="0">
            <a:noAutofit/>
          </a:bodyPr>
          <a:lstStyle/>
          <a:p>
            <a:pPr marL="0" marR="0" lvl="0" indent="0" algn="ctr" rtl="1">
              <a:lnSpc>
                <a:spcPct val="100909"/>
              </a:lnSpc>
              <a:spcBef>
                <a:spcPts val="0"/>
              </a:spcBef>
              <a:buSzPct val="25000"/>
              <a:buNone/>
            </a:pPr>
            <a:r>
              <a:rPr lang="en-US" sz="4400" b="1" dirty="0">
                <a:solidFill>
                  <a:schemeClr val="dk1"/>
                </a:solidFill>
                <a:latin typeface="Tahoma"/>
                <a:ea typeface="Tahoma"/>
                <a:cs typeface="Tahoma"/>
                <a:sym typeface="Tahoma"/>
              </a:rPr>
              <a:t>White Blood Cells</a:t>
            </a:r>
          </a:p>
          <a:p>
            <a:pPr marL="0" marR="0" lvl="0" indent="0" algn="ctr" rtl="1">
              <a:lnSpc>
                <a:spcPct val="100340"/>
              </a:lnSpc>
              <a:spcBef>
                <a:spcPts val="0"/>
              </a:spcBef>
              <a:buSzPct val="25000"/>
              <a:buNone/>
            </a:pPr>
            <a:r>
              <a:rPr lang="en-US" sz="4400" b="1" dirty="0">
                <a:solidFill>
                  <a:schemeClr val="dk1"/>
                </a:solidFill>
                <a:latin typeface="Tahoma"/>
                <a:ea typeface="Tahoma"/>
                <a:cs typeface="Tahoma"/>
                <a:sym typeface="Tahoma"/>
              </a:rPr>
              <a:t>(WBC)</a:t>
            </a:r>
          </a:p>
        </p:txBody>
      </p:sp>
      <p:sp>
        <p:nvSpPr>
          <p:cNvPr id="151" name="Shape 151"/>
          <p:cNvSpPr txBox="1"/>
          <p:nvPr/>
        </p:nvSpPr>
        <p:spPr>
          <a:xfrm>
            <a:off x="1392095" y="3861510"/>
            <a:ext cx="6339289" cy="488950"/>
          </a:xfrm>
          <a:prstGeom prst="rect">
            <a:avLst/>
          </a:prstGeom>
          <a:noFill/>
          <a:ln>
            <a:noFill/>
          </a:ln>
        </p:spPr>
        <p:txBody>
          <a:bodyPr wrap="square" lIns="0" tIns="0" rIns="0" bIns="0" anchor="t" anchorCtr="0">
            <a:noAutofit/>
          </a:bodyPr>
          <a:lstStyle/>
          <a:p>
            <a:pPr marL="12700" marR="0" lvl="0" indent="0" algn="ctr" rtl="1">
              <a:lnSpc>
                <a:spcPct val="100000"/>
              </a:lnSpc>
              <a:spcBef>
                <a:spcPts val="0"/>
              </a:spcBef>
              <a:buSzPct val="25000"/>
              <a:buNone/>
            </a:pPr>
            <a:r>
              <a:rPr lang="en-US" sz="3200" b="1" dirty="0" err="1">
                <a:solidFill>
                  <a:schemeClr val="dk1"/>
                </a:solidFill>
                <a:latin typeface="Tahoma"/>
                <a:ea typeface="Tahoma"/>
                <a:cs typeface="Tahoma"/>
                <a:sym typeface="Tahoma"/>
              </a:rPr>
              <a:t>محاضرتين</a:t>
            </a:r>
            <a:r>
              <a:rPr lang="en-US" sz="3200" b="1" dirty="0">
                <a:solidFill>
                  <a:schemeClr val="dk1"/>
                </a:solidFill>
                <a:latin typeface="Tahoma"/>
                <a:ea typeface="Tahoma"/>
                <a:cs typeface="Tahoma"/>
                <a:sym typeface="Tahoma"/>
              </a:rPr>
              <a:t> </a:t>
            </a:r>
            <a:r>
              <a:rPr lang="en-US" sz="3200" b="1" dirty="0" err="1">
                <a:solidFill>
                  <a:schemeClr val="dk1"/>
                </a:solidFill>
                <a:latin typeface="Tahoma"/>
                <a:ea typeface="Tahoma"/>
                <a:cs typeface="Tahoma"/>
                <a:sym typeface="Tahoma"/>
              </a:rPr>
              <a:t>مع</a:t>
            </a:r>
            <a:r>
              <a:rPr lang="en-US" sz="3200" b="1" dirty="0">
                <a:solidFill>
                  <a:schemeClr val="dk1"/>
                </a:solidFill>
                <a:latin typeface="Tahoma"/>
                <a:ea typeface="Tahoma"/>
                <a:cs typeface="Tahoma"/>
                <a:sym typeface="Tahoma"/>
              </a:rPr>
              <a:t> </a:t>
            </a:r>
            <a:r>
              <a:rPr lang="en-US" sz="3200" b="1" dirty="0" err="1">
                <a:solidFill>
                  <a:schemeClr val="dk1"/>
                </a:solidFill>
                <a:latin typeface="Tahoma"/>
                <a:ea typeface="Tahoma"/>
                <a:cs typeface="Tahoma"/>
                <a:sym typeface="Tahoma"/>
              </a:rPr>
              <a:t>بعض</a:t>
            </a:r>
            <a:r>
              <a:rPr lang="en-US" sz="3200" b="1" dirty="0">
                <a:solidFill>
                  <a:schemeClr val="dk1"/>
                </a:solidFill>
                <a:latin typeface="Tahoma"/>
                <a:ea typeface="Tahoma"/>
                <a:cs typeface="Tahoma"/>
                <a:sym typeface="Tahoma"/>
              </a:rPr>
              <a:t> </a:t>
            </a:r>
            <a:r>
              <a:rPr lang="en-GB" sz="3200" b="1" dirty="0" err="1">
                <a:solidFill>
                  <a:schemeClr val="dk1"/>
                </a:solidFill>
                <a:latin typeface="Tahoma"/>
                <a:ea typeface="Tahoma"/>
                <a:cs typeface="Tahoma"/>
                <a:sym typeface="Tahoma"/>
              </a:rPr>
              <a:t>من</a:t>
            </a:r>
            <a:r>
              <a:rPr lang="en-GB" sz="3200" b="1" dirty="0">
                <a:solidFill>
                  <a:schemeClr val="dk1"/>
                </a:solidFill>
                <a:latin typeface="Tahoma"/>
                <a:ea typeface="Tahoma"/>
                <a:cs typeface="Tahoma"/>
                <a:sym typeface="Tahoma"/>
              </a:rPr>
              <a:t> </a:t>
            </a:r>
            <a:r>
              <a:rPr lang="en-GB" sz="3200" b="1" dirty="0" err="1">
                <a:solidFill>
                  <a:schemeClr val="dk1"/>
                </a:solidFill>
                <a:latin typeface="Tahoma"/>
                <a:ea typeface="Tahoma"/>
                <a:cs typeface="Tahoma"/>
                <a:sym typeface="Tahoma"/>
              </a:rPr>
              <a:t>البنات</a:t>
            </a:r>
            <a:endParaRPr lang="en-GB" sz="3200" b="1" dirty="0">
              <a:solidFill>
                <a:schemeClr val="dk1"/>
              </a:solidFill>
              <a:latin typeface="Tahoma"/>
              <a:ea typeface="Tahoma"/>
              <a:cs typeface="Tahoma"/>
              <a:sym typeface="Tahoma"/>
            </a:endParaRPr>
          </a:p>
          <a:p>
            <a:pPr marL="12700" marR="0" lvl="0" indent="0" algn="ctr" rtl="1">
              <a:lnSpc>
                <a:spcPct val="100000"/>
              </a:lnSpc>
              <a:spcBef>
                <a:spcPts val="0"/>
              </a:spcBef>
              <a:buSzPct val="25000"/>
              <a:buNone/>
            </a:pPr>
            <a:r>
              <a:rPr lang="en-GB" sz="3200" b="1" dirty="0">
                <a:solidFill>
                  <a:schemeClr val="dk1"/>
                </a:solidFill>
                <a:latin typeface="Tahoma"/>
                <a:ea typeface="Tahoma"/>
                <a:cs typeface="Tahoma"/>
                <a:sym typeface="Tahoma"/>
              </a:rPr>
              <a:t>و </a:t>
            </a:r>
            <a:r>
              <a:rPr lang="en-GB" sz="3200" b="1" dirty="0" err="1">
                <a:solidFill>
                  <a:schemeClr val="dk1"/>
                </a:solidFill>
                <a:latin typeface="Tahoma"/>
                <a:ea typeface="Tahoma"/>
                <a:cs typeface="Tahoma"/>
                <a:sym typeface="Tahoma"/>
              </a:rPr>
              <a:t>محاضرة</a:t>
            </a:r>
            <a:r>
              <a:rPr lang="en-GB" sz="3200" b="1" dirty="0">
                <a:solidFill>
                  <a:schemeClr val="dk1"/>
                </a:solidFill>
                <a:latin typeface="Tahoma"/>
                <a:ea typeface="Tahoma"/>
                <a:cs typeface="Tahoma"/>
                <a:sym typeface="Tahoma"/>
              </a:rPr>
              <a:t> </a:t>
            </a:r>
            <a:r>
              <a:rPr lang="en-GB" sz="3200" b="1" dirty="0" err="1">
                <a:solidFill>
                  <a:schemeClr val="dk1"/>
                </a:solidFill>
                <a:latin typeface="Tahoma"/>
                <a:ea typeface="Tahoma"/>
                <a:cs typeface="Tahoma"/>
                <a:sym typeface="Tahoma"/>
              </a:rPr>
              <a:t>الأولاد</a:t>
            </a:r>
            <a:endParaRPr lang="en-US" sz="3200" b="1" dirty="0">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66488153"/>
              </p:ext>
            </p:extLst>
          </p:nvPr>
        </p:nvGraphicFramePr>
        <p:xfrm>
          <a:off x="409162" y="305961"/>
          <a:ext cx="8272925" cy="6552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p:cNvSpPr txBox="1">
            <a:spLocks/>
          </p:cNvSpPr>
          <p:nvPr/>
        </p:nvSpPr>
        <p:spPr>
          <a:xfrm>
            <a:off x="662880" y="543627"/>
            <a:ext cx="8229600" cy="797141"/>
          </a:xfrm>
          <a:prstGeom prst="rect">
            <a:avLst/>
          </a:prstGeom>
        </p:spPr>
        <p:txBody>
          <a:bodyPr vert="horz" wrap="square" lIns="0" tIns="164592" rIns="0" bIns="0" rtlCol="0">
            <a:sp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802005" algn="ctr"/>
            <a:r>
              <a:rPr lang="en-US" spc="-5" dirty="0">
                <a:solidFill>
                  <a:schemeClr val="tx1"/>
                </a:solidFill>
              </a:rPr>
              <a:t>Lif</a:t>
            </a:r>
            <a:r>
              <a:rPr lang="en-US" dirty="0">
                <a:solidFill>
                  <a:schemeClr val="tx1"/>
                </a:solidFill>
              </a:rPr>
              <a:t>e</a:t>
            </a:r>
            <a:r>
              <a:rPr lang="en-US" spc="-10" dirty="0">
                <a:solidFill>
                  <a:schemeClr val="tx1"/>
                </a:solidFill>
              </a:rPr>
              <a:t> </a:t>
            </a:r>
            <a:r>
              <a:rPr lang="en-US" dirty="0">
                <a:solidFill>
                  <a:schemeClr val="tx1"/>
                </a:solidFill>
              </a:rPr>
              <a:t>span </a:t>
            </a:r>
            <a:r>
              <a:rPr lang="en-US" spc="5" dirty="0">
                <a:solidFill>
                  <a:schemeClr val="tx1"/>
                </a:solidFill>
              </a:rPr>
              <a:t>o</a:t>
            </a:r>
            <a:r>
              <a:rPr lang="en-US" dirty="0">
                <a:solidFill>
                  <a:schemeClr val="tx1"/>
                </a:solidFill>
              </a:rPr>
              <a:t>f</a:t>
            </a:r>
            <a:r>
              <a:rPr lang="en-US" spc="-10" dirty="0">
                <a:solidFill>
                  <a:schemeClr val="tx1"/>
                </a:solidFill>
              </a:rPr>
              <a:t> </a:t>
            </a:r>
            <a:r>
              <a:rPr lang="en-US" dirty="0">
                <a:solidFill>
                  <a:schemeClr val="tx1"/>
                </a:solidFill>
              </a:rPr>
              <a:t>WBCs</a:t>
            </a:r>
          </a:p>
        </p:txBody>
      </p:sp>
    </p:spTree>
    <p:extLst>
      <p:ext uri="{BB962C8B-B14F-4D97-AF65-F5344CB8AC3E}">
        <p14:creationId xmlns:p14="http://schemas.microsoft.com/office/powerpoint/2010/main" val="429105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228600" y="41218"/>
            <a:ext cx="8686800" cy="817019"/>
          </a:xfrm>
          <a:prstGeom prst="rect">
            <a:avLst/>
          </a:prstGeom>
          <a:noFill/>
          <a:ln>
            <a:noFill/>
          </a:ln>
        </p:spPr>
        <p:txBody>
          <a:bodyPr wrap="square" lIns="0" tIns="199500" rIns="0" bIns="0" anchor="ctr" anchorCtr="0">
            <a:noAutofit/>
          </a:bodyPr>
          <a:lstStyle/>
          <a:p>
            <a:pPr marL="1320800" marR="0" lvl="0" indent="0" algn="l" rtl="1">
              <a:lnSpc>
                <a:spcPct val="119625"/>
              </a:lnSpc>
              <a:spcBef>
                <a:spcPts val="0"/>
              </a:spcBef>
              <a:buClr>
                <a:schemeClr val="dk1"/>
              </a:buClr>
              <a:buSzPct val="25000"/>
              <a:buFont typeface="Rambla"/>
              <a:buNone/>
            </a:pPr>
            <a:r>
              <a:rPr lang="en-US" sz="4000" b="1" i="0" u="none" strike="noStrike" cap="none">
                <a:solidFill>
                  <a:schemeClr val="dk1"/>
                </a:solidFill>
                <a:latin typeface="Rambla"/>
                <a:ea typeface="Rambla"/>
                <a:cs typeface="Rambla"/>
                <a:sym typeface="Rambla"/>
              </a:rPr>
              <a:t>Genesis of WBC (</a:t>
            </a:r>
            <a:r>
              <a:rPr lang="en-US" sz="4000" b="1" i="0" u="none" strike="noStrike" cap="none">
                <a:solidFill>
                  <a:schemeClr val="dk1"/>
                </a:solidFill>
                <a:latin typeface="Calibri"/>
                <a:ea typeface="Calibri"/>
                <a:cs typeface="Calibri"/>
                <a:sym typeface="Calibri"/>
              </a:rPr>
              <a:t>Leucopoiesis</a:t>
            </a:r>
            <a:r>
              <a:rPr lang="en-US" sz="4000" b="1" i="0" u="sng" strike="noStrike" cap="none">
                <a:solidFill>
                  <a:schemeClr val="dk1"/>
                </a:solidFill>
                <a:latin typeface="Calibri"/>
                <a:ea typeface="Calibri"/>
                <a:cs typeface="Calibri"/>
                <a:sym typeface="Calibri"/>
              </a:rPr>
              <a:t>)</a:t>
            </a:r>
          </a:p>
        </p:txBody>
      </p:sp>
      <p:sp>
        <p:nvSpPr>
          <p:cNvPr id="456" name="Shape 456"/>
          <p:cNvSpPr txBox="1">
            <a:spLocks noGrp="1"/>
          </p:cNvSpPr>
          <p:nvPr>
            <p:ph type="body" idx="1"/>
          </p:nvPr>
        </p:nvSpPr>
        <p:spPr>
          <a:xfrm>
            <a:off x="457200" y="449728"/>
            <a:ext cx="8229600" cy="2054408"/>
          </a:xfrm>
          <a:prstGeom prst="rect">
            <a:avLst/>
          </a:prstGeom>
          <a:noFill/>
          <a:ln>
            <a:noFill/>
          </a:ln>
        </p:spPr>
        <p:txBody>
          <a:bodyPr wrap="square" lIns="0" tIns="513075" rIns="0" bIns="0" anchor="t" anchorCtr="0">
            <a:noAutofit/>
          </a:bodyPr>
          <a:lstStyle/>
          <a:p>
            <a:pPr marL="0" marR="0" lvl="0" indent="0" algn="l" rtl="1">
              <a:lnSpc>
                <a:spcPct val="206388"/>
              </a:lnSpc>
              <a:spcBef>
                <a:spcPts val="0"/>
              </a:spcBef>
              <a:spcAft>
                <a:spcPts val="0"/>
              </a:spcAft>
              <a:buClr>
                <a:schemeClr val="accent1"/>
              </a:buClr>
              <a:buSzPct val="25000"/>
              <a:buFont typeface="Noto Sans Symbols"/>
              <a:buNone/>
            </a:pPr>
            <a:r>
              <a:rPr lang="en-US" sz="1800" b="1" i="0" u="none" strike="noStrike" cap="none" dirty="0">
                <a:solidFill>
                  <a:schemeClr val="dk1"/>
                </a:solidFill>
                <a:latin typeface="Rambla"/>
                <a:ea typeface="Rambla"/>
                <a:cs typeface="Rambla"/>
                <a:sym typeface="Rambla"/>
              </a:rPr>
              <a:t>Two major lineage of WBC are formed :</a:t>
            </a:r>
          </a:p>
          <a:p>
            <a:pPr marL="239395" marR="0" lvl="0" indent="-10795" algn="l" rtl="1">
              <a:lnSpc>
                <a:spcPct val="100000"/>
              </a:lnSpc>
              <a:spcBef>
                <a:spcPts val="1019"/>
              </a:spcBef>
              <a:spcAft>
                <a:spcPts val="0"/>
              </a:spcAft>
              <a:buClr>
                <a:schemeClr val="accent1"/>
              </a:buClr>
              <a:buSzPct val="25000"/>
              <a:buFont typeface="Noto Sans Symbols"/>
              <a:buNone/>
            </a:pPr>
            <a:r>
              <a:rPr lang="en-US" sz="1800" b="1" i="0" u="sng" strike="noStrike" cap="none" dirty="0" err="1">
                <a:solidFill>
                  <a:schemeClr val="dk1"/>
                </a:solidFill>
                <a:latin typeface="Rambla"/>
                <a:ea typeface="Rambla"/>
                <a:cs typeface="Rambla"/>
                <a:sym typeface="Rambla"/>
              </a:rPr>
              <a:t>Myelocytic</a:t>
            </a:r>
            <a:r>
              <a:rPr lang="en-US" sz="1800" b="0" i="0" u="none" strike="noStrike" cap="none" dirty="0">
                <a:solidFill>
                  <a:schemeClr val="dk1"/>
                </a:solidFill>
                <a:latin typeface="Rambla"/>
                <a:ea typeface="Rambla"/>
                <a:cs typeface="Rambla"/>
                <a:sym typeface="Rambla"/>
              </a:rPr>
              <a:t>: </a:t>
            </a:r>
            <a:r>
              <a:rPr lang="en-US" sz="1800" b="1" i="0" u="none" strike="noStrike" cap="none" dirty="0">
                <a:solidFill>
                  <a:srgbClr val="0070C0"/>
                </a:solidFill>
                <a:latin typeface="Calibri"/>
                <a:ea typeface="Calibri"/>
                <a:cs typeface="Calibri"/>
                <a:sym typeface="Calibri"/>
              </a:rPr>
              <a:t>beginning with </a:t>
            </a:r>
            <a:r>
              <a:rPr lang="en-US" sz="1800" b="1" i="0" u="none" strike="noStrike" cap="none" dirty="0" err="1">
                <a:solidFill>
                  <a:srgbClr val="0070C0"/>
                </a:solidFill>
                <a:latin typeface="Calibri"/>
                <a:ea typeface="Calibri"/>
                <a:cs typeface="Calibri"/>
                <a:sym typeface="Calibri"/>
              </a:rPr>
              <a:t>myelobast</a:t>
            </a:r>
            <a:r>
              <a:rPr lang="en-US" sz="1800" b="1" i="0" u="none" strike="noStrike" cap="none" dirty="0">
                <a:solidFill>
                  <a:srgbClr val="0070C0"/>
                </a:solidFill>
                <a:latin typeface="Calibri"/>
                <a:ea typeface="Calibri"/>
                <a:cs typeface="Calibri"/>
                <a:sym typeface="Calibri"/>
              </a:rPr>
              <a:t> and giving rise to </a:t>
            </a:r>
            <a:r>
              <a:rPr lang="en-US" sz="1800" b="1" i="0" u="sng" strike="noStrike" cap="none" dirty="0">
                <a:solidFill>
                  <a:schemeClr val="dk1"/>
                </a:solidFill>
                <a:latin typeface="Calibri"/>
                <a:ea typeface="Calibri"/>
                <a:cs typeface="Calibri"/>
                <a:sym typeface="Calibri"/>
              </a:rPr>
              <a:t>granular leucocytes</a:t>
            </a:r>
            <a:r>
              <a:rPr lang="en-US" sz="1800" b="1" i="0" u="none" strike="noStrike" cap="none" dirty="0">
                <a:solidFill>
                  <a:schemeClr val="dk1"/>
                </a:solidFill>
                <a:latin typeface="Calibri"/>
                <a:ea typeface="Calibri"/>
                <a:cs typeface="Calibri"/>
                <a:sym typeface="Calibri"/>
              </a:rPr>
              <a:t> and </a:t>
            </a:r>
            <a:r>
              <a:rPr lang="en-US" sz="1800" b="1" i="0" u="sng" strike="noStrike" cap="none" dirty="0">
                <a:solidFill>
                  <a:schemeClr val="dk1"/>
                </a:solidFill>
                <a:latin typeface="Calibri"/>
                <a:ea typeface="Calibri"/>
                <a:cs typeface="Calibri"/>
                <a:sym typeface="Calibri"/>
              </a:rPr>
              <a:t>monocytes</a:t>
            </a:r>
          </a:p>
          <a:p>
            <a:pPr marL="239395" marR="0" lvl="0" indent="-10795" algn="l" rtl="1">
              <a:lnSpc>
                <a:spcPct val="100000"/>
              </a:lnSpc>
              <a:spcBef>
                <a:spcPts val="775"/>
              </a:spcBef>
              <a:spcAft>
                <a:spcPts val="0"/>
              </a:spcAft>
              <a:buClr>
                <a:schemeClr val="accent1"/>
              </a:buClr>
              <a:buSzPct val="25000"/>
              <a:buFont typeface="Noto Sans Symbols"/>
              <a:buNone/>
            </a:pPr>
            <a:r>
              <a:rPr lang="en-US" sz="1800" b="1" i="0" u="sng" strike="noStrike" cap="none" dirty="0">
                <a:solidFill>
                  <a:schemeClr val="dk1"/>
                </a:solidFill>
                <a:latin typeface="Rambla"/>
                <a:ea typeface="Rambla"/>
                <a:cs typeface="Rambla"/>
                <a:sym typeface="Rambla"/>
              </a:rPr>
              <a:t>Lymphocytic</a:t>
            </a:r>
            <a:r>
              <a:rPr lang="en-US" sz="1800" b="0" i="0" u="none" strike="noStrike" cap="none" dirty="0">
                <a:solidFill>
                  <a:schemeClr val="dk1"/>
                </a:solidFill>
                <a:latin typeface="Rambla"/>
                <a:ea typeface="Rambla"/>
                <a:cs typeface="Rambla"/>
                <a:sym typeface="Rambla"/>
              </a:rPr>
              <a:t>: </a:t>
            </a:r>
            <a:r>
              <a:rPr lang="en-US" sz="1800" b="1" i="0" u="none" strike="noStrike" cap="none" dirty="0">
                <a:solidFill>
                  <a:srgbClr val="0070C0"/>
                </a:solidFill>
                <a:latin typeface="Calibri"/>
                <a:ea typeface="Calibri"/>
                <a:cs typeface="Calibri"/>
                <a:sym typeface="Calibri"/>
              </a:rPr>
              <a:t>beginning with lymphoblast and giving rise to</a:t>
            </a:r>
            <a:r>
              <a:rPr lang="en-US" sz="1800" b="0" i="0" u="none" strike="noStrike" cap="none" dirty="0">
                <a:solidFill>
                  <a:srgbClr val="0070C0"/>
                </a:solidFill>
                <a:latin typeface="Rambla"/>
                <a:ea typeface="Rambla"/>
                <a:cs typeface="Rambla"/>
                <a:sym typeface="Rambla"/>
              </a:rPr>
              <a:t> </a:t>
            </a:r>
            <a:r>
              <a:rPr lang="en-US" sz="1800" b="1" i="0" u="sng" strike="noStrike" cap="none" dirty="0">
                <a:solidFill>
                  <a:schemeClr val="dk1"/>
                </a:solidFill>
                <a:latin typeface="Rambla"/>
                <a:ea typeface="Rambla"/>
                <a:cs typeface="Rambla"/>
                <a:sym typeface="Rambla"/>
              </a:rPr>
              <a:t>lymphocytes</a:t>
            </a:r>
          </a:p>
        </p:txBody>
      </p:sp>
      <p:grpSp>
        <p:nvGrpSpPr>
          <p:cNvPr id="457" name="Shape 457"/>
          <p:cNvGrpSpPr/>
          <p:nvPr/>
        </p:nvGrpSpPr>
        <p:grpSpPr>
          <a:xfrm>
            <a:off x="1440169" y="2694287"/>
            <a:ext cx="6558630" cy="4130917"/>
            <a:chOff x="650292" y="1276"/>
            <a:chExt cx="6558630" cy="4130917"/>
          </a:xfrm>
        </p:grpSpPr>
        <p:sp>
          <p:nvSpPr>
            <p:cNvPr id="458" name="Shape 458"/>
            <p:cNvSpPr/>
            <p:nvPr/>
          </p:nvSpPr>
          <p:spPr>
            <a:xfrm>
              <a:off x="5989253" y="2176515"/>
              <a:ext cx="91440" cy="371150"/>
            </a:xfrm>
            <a:custGeom>
              <a:avLst/>
              <a:gdLst/>
              <a:ahLst/>
              <a:cxnLst/>
              <a:rect l="0" t="0" r="0" b="0"/>
              <a:pathLst>
                <a:path w="120000" h="120000" extrusionOk="0">
                  <a:moveTo>
                    <a:pt x="60000" y="0"/>
                  </a:moveTo>
                  <a:lnTo>
                    <a:pt x="60000" y="119999"/>
                  </a:lnTo>
                </a:path>
              </a:pathLst>
            </a:custGeom>
            <a:noFill/>
            <a:ln w="55000" cap="flat" cmpd="thickThin">
              <a:solidFill>
                <a:srgbClr val="4674AA"/>
              </a:solidFill>
              <a:prstDash val="solid"/>
              <a:round/>
              <a:headEnd type="none" w="med" len="med"/>
              <a:tailEnd type="none" w="med" len="med"/>
            </a:ln>
          </p:spPr>
        </p:sp>
        <p:sp>
          <p:nvSpPr>
            <p:cNvPr id="459" name="Shape 459"/>
            <p:cNvSpPr/>
            <p:nvPr/>
          </p:nvSpPr>
          <p:spPr>
            <a:xfrm>
              <a:off x="3858710" y="995000"/>
              <a:ext cx="2176263" cy="371150"/>
            </a:xfrm>
            <a:custGeom>
              <a:avLst/>
              <a:gdLst/>
              <a:ahLst/>
              <a:cxnLst/>
              <a:rect l="0" t="0" r="0" b="0"/>
              <a:pathLst>
                <a:path w="120000" h="120000" extrusionOk="0">
                  <a:moveTo>
                    <a:pt x="0" y="0"/>
                  </a:moveTo>
                  <a:lnTo>
                    <a:pt x="0" y="81776"/>
                  </a:lnTo>
                  <a:lnTo>
                    <a:pt x="120000" y="81776"/>
                  </a:lnTo>
                  <a:lnTo>
                    <a:pt x="120000" y="119999"/>
                  </a:lnTo>
                </a:path>
              </a:pathLst>
            </a:custGeom>
            <a:noFill/>
            <a:ln w="55000" cap="flat" cmpd="thickThin">
              <a:solidFill>
                <a:srgbClr val="3B6495"/>
              </a:solidFill>
              <a:prstDash val="solid"/>
              <a:round/>
              <a:headEnd type="none" w="med" len="med"/>
              <a:tailEnd type="none" w="med" len="med"/>
            </a:ln>
          </p:spPr>
        </p:sp>
        <p:sp>
          <p:nvSpPr>
            <p:cNvPr id="460" name="Shape 460"/>
            <p:cNvSpPr/>
            <p:nvPr/>
          </p:nvSpPr>
          <p:spPr>
            <a:xfrm>
              <a:off x="4035425" y="2176515"/>
              <a:ext cx="91440" cy="371150"/>
            </a:xfrm>
            <a:custGeom>
              <a:avLst/>
              <a:gdLst/>
              <a:ahLst/>
              <a:cxnLst/>
              <a:rect l="0" t="0" r="0" b="0"/>
              <a:pathLst>
                <a:path w="120000" h="120000" extrusionOk="0">
                  <a:moveTo>
                    <a:pt x="60000" y="0"/>
                  </a:moveTo>
                  <a:lnTo>
                    <a:pt x="60000" y="119999"/>
                  </a:lnTo>
                </a:path>
              </a:pathLst>
            </a:custGeom>
            <a:noFill/>
            <a:ln w="55000" cap="flat" cmpd="thickThin">
              <a:solidFill>
                <a:srgbClr val="4674AA"/>
              </a:solidFill>
              <a:prstDash val="solid"/>
              <a:round/>
              <a:headEnd type="none" w="med" len="med"/>
              <a:tailEnd type="none" w="med" len="med"/>
            </a:ln>
          </p:spPr>
        </p:sp>
        <p:sp>
          <p:nvSpPr>
            <p:cNvPr id="461" name="Shape 461"/>
            <p:cNvSpPr/>
            <p:nvPr/>
          </p:nvSpPr>
          <p:spPr>
            <a:xfrm>
              <a:off x="3858710" y="995000"/>
              <a:ext cx="222435" cy="371150"/>
            </a:xfrm>
            <a:custGeom>
              <a:avLst/>
              <a:gdLst/>
              <a:ahLst/>
              <a:cxnLst/>
              <a:rect l="0" t="0" r="0" b="0"/>
              <a:pathLst>
                <a:path w="120000" h="120000" extrusionOk="0">
                  <a:moveTo>
                    <a:pt x="0" y="0"/>
                  </a:moveTo>
                  <a:lnTo>
                    <a:pt x="0" y="81776"/>
                  </a:lnTo>
                  <a:lnTo>
                    <a:pt x="120000" y="81776"/>
                  </a:lnTo>
                  <a:lnTo>
                    <a:pt x="120000" y="119999"/>
                  </a:lnTo>
                </a:path>
              </a:pathLst>
            </a:custGeom>
            <a:noFill/>
            <a:ln w="55000" cap="flat" cmpd="thickThin">
              <a:solidFill>
                <a:srgbClr val="3B6495"/>
              </a:solidFill>
              <a:prstDash val="solid"/>
              <a:round/>
              <a:headEnd type="none" w="med" len="med"/>
              <a:tailEnd type="none" w="med" len="med"/>
            </a:ln>
          </p:spPr>
        </p:sp>
        <p:sp>
          <p:nvSpPr>
            <p:cNvPr id="462" name="Shape 462"/>
            <p:cNvSpPr/>
            <p:nvPr/>
          </p:nvSpPr>
          <p:spPr>
            <a:xfrm>
              <a:off x="1859162" y="2220615"/>
              <a:ext cx="91440" cy="371150"/>
            </a:xfrm>
            <a:custGeom>
              <a:avLst/>
              <a:gdLst/>
              <a:ahLst/>
              <a:cxnLst/>
              <a:rect l="0" t="0" r="0" b="0"/>
              <a:pathLst>
                <a:path w="120000" h="120000" extrusionOk="0">
                  <a:moveTo>
                    <a:pt x="60000" y="0"/>
                  </a:moveTo>
                  <a:lnTo>
                    <a:pt x="60000" y="119999"/>
                  </a:lnTo>
                </a:path>
              </a:pathLst>
            </a:custGeom>
            <a:noFill/>
            <a:ln w="55000" cap="flat" cmpd="thickThin">
              <a:solidFill>
                <a:srgbClr val="4674AA"/>
              </a:solidFill>
              <a:prstDash val="solid"/>
              <a:round/>
              <a:headEnd type="none" w="med" len="med"/>
              <a:tailEnd type="none" w="med" len="med"/>
            </a:ln>
          </p:spPr>
        </p:sp>
        <p:sp>
          <p:nvSpPr>
            <p:cNvPr id="463" name="Shape 463"/>
            <p:cNvSpPr/>
            <p:nvPr/>
          </p:nvSpPr>
          <p:spPr>
            <a:xfrm>
              <a:off x="1904882" y="995000"/>
              <a:ext cx="1953827" cy="371150"/>
            </a:xfrm>
            <a:custGeom>
              <a:avLst/>
              <a:gdLst/>
              <a:ahLst/>
              <a:cxnLst/>
              <a:rect l="0" t="0" r="0" b="0"/>
              <a:pathLst>
                <a:path w="120000" h="120000" extrusionOk="0">
                  <a:moveTo>
                    <a:pt x="120000" y="0"/>
                  </a:moveTo>
                  <a:lnTo>
                    <a:pt x="120000" y="81776"/>
                  </a:lnTo>
                  <a:lnTo>
                    <a:pt x="0" y="81776"/>
                  </a:lnTo>
                  <a:lnTo>
                    <a:pt x="0" y="119999"/>
                  </a:lnTo>
                </a:path>
              </a:pathLst>
            </a:custGeom>
            <a:noFill/>
            <a:ln w="55000" cap="flat" cmpd="thickThin">
              <a:solidFill>
                <a:srgbClr val="3B6495"/>
              </a:solidFill>
              <a:prstDash val="solid"/>
              <a:round/>
              <a:headEnd type="none" w="med" len="med"/>
              <a:tailEnd type="none" w="med" len="med"/>
            </a:ln>
          </p:spPr>
        </p:sp>
        <p:sp>
          <p:nvSpPr>
            <p:cNvPr id="464" name="Shape 464"/>
            <p:cNvSpPr/>
            <p:nvPr/>
          </p:nvSpPr>
          <p:spPr>
            <a:xfrm>
              <a:off x="3064898" y="1276"/>
              <a:ext cx="1587623" cy="993724"/>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5" name="Shape 465"/>
            <p:cNvSpPr/>
            <p:nvPr/>
          </p:nvSpPr>
          <p:spPr>
            <a:xfrm>
              <a:off x="3206694" y="135982"/>
              <a:ext cx="1587623" cy="993724"/>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6" name="Shape 466"/>
            <p:cNvSpPr txBox="1"/>
            <p:nvPr/>
          </p:nvSpPr>
          <p:spPr>
            <a:xfrm>
              <a:off x="3235799" y="165087"/>
              <a:ext cx="1529413" cy="935514"/>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Rambla"/>
                <a:buNone/>
              </a:pPr>
              <a:r>
                <a:rPr lang="en-US" sz="1600" b="1">
                  <a:solidFill>
                    <a:schemeClr val="dk1"/>
                  </a:solidFill>
                  <a:latin typeface="Rambla"/>
                  <a:ea typeface="Rambla"/>
                  <a:cs typeface="Rambla"/>
                  <a:sym typeface="Rambla"/>
                </a:rPr>
                <a:t>Sites of WBC Formation</a:t>
              </a:r>
            </a:p>
          </p:txBody>
        </p:sp>
        <p:sp>
          <p:nvSpPr>
            <p:cNvPr id="467" name="Shape 467"/>
            <p:cNvSpPr/>
            <p:nvPr/>
          </p:nvSpPr>
          <p:spPr>
            <a:xfrm>
              <a:off x="650292" y="1366151"/>
              <a:ext cx="2509179" cy="854463"/>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8" name="Shape 468"/>
            <p:cNvSpPr/>
            <p:nvPr/>
          </p:nvSpPr>
          <p:spPr>
            <a:xfrm>
              <a:off x="792088" y="1500857"/>
              <a:ext cx="2509179" cy="854463"/>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9" name="Shape 469"/>
            <p:cNvSpPr txBox="1"/>
            <p:nvPr/>
          </p:nvSpPr>
          <p:spPr>
            <a:xfrm>
              <a:off x="817114" y="1525883"/>
              <a:ext cx="2459127" cy="804411"/>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u="sng">
                  <a:solidFill>
                    <a:schemeClr val="dk1"/>
                  </a:solidFill>
                  <a:latin typeface="Tahoma"/>
                  <a:ea typeface="Tahoma"/>
                  <a:cs typeface="Tahoma"/>
                  <a:sym typeface="Tahoma"/>
                </a:rPr>
                <a:t>Granulocytes</a:t>
              </a:r>
            </a:p>
            <a:p>
              <a:pPr marL="0" marR="0" lvl="0" indent="0" algn="ctr" rtl="1">
                <a:lnSpc>
                  <a:spcPct val="90000"/>
                </a:lnSpc>
                <a:spcBef>
                  <a:spcPts val="560"/>
                </a:spcBef>
                <a:spcAft>
                  <a:spcPts val="0"/>
                </a:spcAft>
                <a:buClr>
                  <a:schemeClr val="dk1"/>
                </a:buClr>
                <a:buSzPct val="25000"/>
                <a:buFont typeface="Tahoma"/>
                <a:buNone/>
              </a:pPr>
              <a:r>
                <a:rPr lang="en-US" sz="1600">
                  <a:solidFill>
                    <a:schemeClr val="dk1"/>
                  </a:solidFill>
                  <a:latin typeface="Tahoma"/>
                  <a:ea typeface="Tahoma"/>
                  <a:cs typeface="Tahoma"/>
                  <a:sym typeface="Tahoma"/>
                </a:rPr>
                <a:t>(neutrophil, basophil, eosinophil)</a:t>
              </a:r>
            </a:p>
          </p:txBody>
        </p:sp>
        <p:sp>
          <p:nvSpPr>
            <p:cNvPr id="470" name="Shape 470"/>
            <p:cNvSpPr/>
            <p:nvPr/>
          </p:nvSpPr>
          <p:spPr>
            <a:xfrm>
              <a:off x="1266800" y="2591766"/>
              <a:ext cx="1276163" cy="810363"/>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1" name="Shape 471"/>
            <p:cNvSpPr/>
            <p:nvPr/>
          </p:nvSpPr>
          <p:spPr>
            <a:xfrm>
              <a:off x="1408596" y="2726472"/>
              <a:ext cx="1276163" cy="810363"/>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2" name="Shape 472"/>
            <p:cNvSpPr txBox="1"/>
            <p:nvPr/>
          </p:nvSpPr>
          <p:spPr>
            <a:xfrm>
              <a:off x="1432331" y="2750207"/>
              <a:ext cx="1228693" cy="762893"/>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a:solidFill>
                    <a:schemeClr val="dk1"/>
                  </a:solidFill>
                  <a:latin typeface="Tahoma"/>
                  <a:ea typeface="Tahoma"/>
                  <a:cs typeface="Tahoma"/>
                  <a:sym typeface="Tahoma"/>
                </a:rPr>
                <a:t>in bone marrow</a:t>
              </a:r>
            </a:p>
          </p:txBody>
        </p:sp>
        <p:sp>
          <p:nvSpPr>
            <p:cNvPr id="473" name="Shape 473"/>
            <p:cNvSpPr/>
            <p:nvPr/>
          </p:nvSpPr>
          <p:spPr>
            <a:xfrm>
              <a:off x="3443063" y="1366151"/>
              <a:ext cx="1276163" cy="810363"/>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4" name="Shape 474"/>
            <p:cNvSpPr/>
            <p:nvPr/>
          </p:nvSpPr>
          <p:spPr>
            <a:xfrm>
              <a:off x="3584859" y="1500857"/>
              <a:ext cx="1276163" cy="810363"/>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5" name="Shape 475"/>
            <p:cNvSpPr txBox="1"/>
            <p:nvPr/>
          </p:nvSpPr>
          <p:spPr>
            <a:xfrm>
              <a:off x="3608594" y="1524592"/>
              <a:ext cx="1228693" cy="762893"/>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u="sng">
                  <a:solidFill>
                    <a:schemeClr val="dk1"/>
                  </a:solidFill>
                  <a:latin typeface="Tahoma"/>
                  <a:ea typeface="Tahoma"/>
                  <a:cs typeface="Tahoma"/>
                  <a:sym typeface="Tahoma"/>
                </a:rPr>
                <a:t>Monocytes</a:t>
              </a:r>
            </a:p>
          </p:txBody>
        </p:sp>
        <p:sp>
          <p:nvSpPr>
            <p:cNvPr id="476" name="Shape 476"/>
            <p:cNvSpPr/>
            <p:nvPr/>
          </p:nvSpPr>
          <p:spPr>
            <a:xfrm>
              <a:off x="3443063" y="2547666"/>
              <a:ext cx="1276163" cy="810363"/>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7" name="Shape 477"/>
            <p:cNvSpPr/>
            <p:nvPr/>
          </p:nvSpPr>
          <p:spPr>
            <a:xfrm>
              <a:off x="3584859" y="2682372"/>
              <a:ext cx="1276163" cy="810363"/>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8" name="Shape 478"/>
            <p:cNvSpPr txBox="1"/>
            <p:nvPr/>
          </p:nvSpPr>
          <p:spPr>
            <a:xfrm>
              <a:off x="3608594" y="2706107"/>
              <a:ext cx="1228693" cy="762893"/>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a:solidFill>
                    <a:schemeClr val="dk1"/>
                  </a:solidFill>
                  <a:latin typeface="Tahoma"/>
                  <a:ea typeface="Tahoma"/>
                  <a:cs typeface="Tahoma"/>
                  <a:sym typeface="Tahoma"/>
                </a:rPr>
                <a:t>bone marrow </a:t>
              </a:r>
            </a:p>
          </p:txBody>
        </p:sp>
        <p:sp>
          <p:nvSpPr>
            <p:cNvPr id="479" name="Shape 479"/>
            <p:cNvSpPr/>
            <p:nvPr/>
          </p:nvSpPr>
          <p:spPr>
            <a:xfrm>
              <a:off x="5002818" y="1366151"/>
              <a:ext cx="2064308" cy="810363"/>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0" name="Shape 480"/>
            <p:cNvSpPr/>
            <p:nvPr/>
          </p:nvSpPr>
          <p:spPr>
            <a:xfrm>
              <a:off x="5144614" y="1500857"/>
              <a:ext cx="2064308" cy="810363"/>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1" name="Shape 481"/>
            <p:cNvSpPr txBox="1"/>
            <p:nvPr/>
          </p:nvSpPr>
          <p:spPr>
            <a:xfrm>
              <a:off x="5168349" y="1524592"/>
              <a:ext cx="2016838" cy="762893"/>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a:solidFill>
                    <a:schemeClr val="dk1"/>
                  </a:solidFill>
                  <a:latin typeface="Tahoma"/>
                  <a:ea typeface="Tahoma"/>
                  <a:cs typeface="Tahoma"/>
                  <a:sym typeface="Tahoma"/>
                </a:rPr>
                <a:t>L</a:t>
              </a:r>
              <a:r>
                <a:rPr lang="en-US" sz="1600" b="1" u="sng">
                  <a:solidFill>
                    <a:schemeClr val="dk1"/>
                  </a:solidFill>
                  <a:latin typeface="Tahoma"/>
                  <a:ea typeface="Tahoma"/>
                  <a:cs typeface="Tahoma"/>
                  <a:sym typeface="Tahoma"/>
                </a:rPr>
                <a:t>ymphocytes</a:t>
              </a:r>
            </a:p>
          </p:txBody>
        </p:sp>
        <p:sp>
          <p:nvSpPr>
            <p:cNvPr id="482" name="Shape 482"/>
            <p:cNvSpPr/>
            <p:nvPr/>
          </p:nvSpPr>
          <p:spPr>
            <a:xfrm>
              <a:off x="5002818" y="2547666"/>
              <a:ext cx="2064308" cy="1449821"/>
            </a:xfrm>
            <a:prstGeom prst="roundRect">
              <a:avLst>
                <a:gd name="adj" fmla="val 10000"/>
              </a:avLst>
            </a:prstGeom>
            <a:solidFill>
              <a:schemeClr val="accent1"/>
            </a:solidFill>
            <a:ln w="55000" cap="flat" cmpd="thickThin">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3" name="Shape 483"/>
            <p:cNvSpPr/>
            <p:nvPr/>
          </p:nvSpPr>
          <p:spPr>
            <a:xfrm>
              <a:off x="5144614" y="2682372"/>
              <a:ext cx="2064308" cy="1449821"/>
            </a:xfrm>
            <a:prstGeom prst="roundRect">
              <a:avLst>
                <a:gd name="adj" fmla="val 10000"/>
              </a:avLst>
            </a:prstGeom>
            <a:solidFill>
              <a:schemeClr val="lt1">
                <a:alpha val="89803"/>
              </a:schemeClr>
            </a:solidFill>
            <a:ln w="55000" cap="flat" cmpd="thickThin">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4" name="Shape 484"/>
            <p:cNvSpPr txBox="1"/>
            <p:nvPr/>
          </p:nvSpPr>
          <p:spPr>
            <a:xfrm>
              <a:off x="5187078" y="2724836"/>
              <a:ext cx="1979380" cy="1364893"/>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600" b="1">
                  <a:solidFill>
                    <a:schemeClr val="dk1"/>
                  </a:solidFill>
                  <a:latin typeface="Tahoma"/>
                  <a:ea typeface="Tahoma"/>
                  <a:cs typeface="Tahoma"/>
                  <a:sym typeface="Tahoma"/>
                </a:rPr>
                <a:t>bone marrow and </a:t>
              </a:r>
              <a:r>
                <a:rPr lang="en-US" sz="1600" b="1">
                  <a:solidFill>
                    <a:schemeClr val="dk1"/>
                  </a:solidFill>
                  <a:latin typeface="Calibri"/>
                  <a:ea typeface="Calibri"/>
                  <a:cs typeface="Calibri"/>
                  <a:sym typeface="Calibri"/>
                </a:rPr>
                <a:t>lymphoid tissues especially the</a:t>
              </a:r>
              <a:r>
                <a:rPr lang="en-US" sz="1600" b="1">
                  <a:solidFill>
                    <a:srgbClr val="0070C0"/>
                  </a:solidFill>
                  <a:latin typeface="Calibri"/>
                  <a:ea typeface="Calibri"/>
                  <a:cs typeface="Calibri"/>
                  <a:sym typeface="Calibri"/>
                </a:rPr>
                <a:t> lymph glands, spleen</a:t>
              </a:r>
              <a:r>
                <a:rPr lang="en-US" sz="1600" b="1">
                  <a:solidFill>
                    <a:schemeClr val="dk1"/>
                  </a:solidFill>
                  <a:latin typeface="Calibri"/>
                  <a:ea typeface="Calibri"/>
                  <a:cs typeface="Calibri"/>
                  <a:sym typeface="Calibri"/>
                </a:rPr>
                <a:t>, thymus, </a:t>
              </a:r>
              <a:r>
                <a:rPr lang="en-US" sz="1600" b="1">
                  <a:solidFill>
                    <a:srgbClr val="0070C0"/>
                  </a:solidFill>
                  <a:latin typeface="Calibri"/>
                  <a:ea typeface="Calibri"/>
                  <a:cs typeface="Calibri"/>
                  <a:sym typeface="Calibri"/>
                </a:rPr>
                <a:t>tonsils, and  Peyer’s patches</a:t>
              </a:r>
            </a:p>
          </p:txBody>
        </p:sp>
      </p:grpSp>
      <p:sp>
        <p:nvSpPr>
          <p:cNvPr id="485" name="Shape 485"/>
          <p:cNvSpPr txBox="1"/>
          <p:nvPr/>
        </p:nvSpPr>
        <p:spPr>
          <a:xfrm>
            <a:off x="337275" y="2794600"/>
            <a:ext cx="2810700" cy="6906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rgbClr val="00B050"/>
                </a:solidFill>
              </a:rPr>
              <a:t>the WBC need to leave the blood to work unlike RBC.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455820" y="1268760"/>
            <a:ext cx="8229600" cy="4457631"/>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68000"/>
              <a:buFont typeface="Noto Sans Symbols"/>
              <a:buChar char="❑"/>
            </a:pPr>
            <a:r>
              <a:rPr lang="en-US" sz="2400" b="1" i="0" u="sng" strike="noStrike" cap="none">
                <a:solidFill>
                  <a:srgbClr val="0070C0"/>
                </a:solidFill>
                <a:latin typeface="Calibri"/>
                <a:ea typeface="Calibri"/>
                <a:cs typeface="Calibri"/>
                <a:sym typeface="Calibri"/>
              </a:rPr>
              <a:t>WBCs formed in the bone marrow are stored within the marro</a:t>
            </a:r>
            <a:r>
              <a:rPr lang="en-US" sz="2400" b="1" i="0" u="none" strike="noStrike" cap="none">
                <a:solidFill>
                  <a:srgbClr val="0070C0"/>
                </a:solidFill>
                <a:latin typeface="Calibri"/>
                <a:ea typeface="Calibri"/>
                <a:cs typeface="Calibri"/>
                <a:sym typeface="Calibri"/>
              </a:rPr>
              <a:t>w until they are needed in the circulatory system. Various factors cause them to be released.</a:t>
            </a:r>
          </a:p>
          <a:p>
            <a:pPr marL="0" marR="0" lvl="0" indent="0" algn="l" rtl="0">
              <a:spcBef>
                <a:spcPts val="400"/>
              </a:spcBef>
              <a:spcAft>
                <a:spcPts val="0"/>
              </a:spcAft>
              <a:buClr>
                <a:schemeClr val="accent1"/>
              </a:buClr>
              <a:buSzPct val="25000"/>
              <a:buFont typeface="Noto Sans Symbols"/>
              <a:buNone/>
            </a:pPr>
            <a:endParaRPr sz="2400" b="1" i="0" u="none" strike="noStrike" cap="none">
              <a:solidFill>
                <a:srgbClr val="0070C0"/>
              </a:solidFill>
              <a:latin typeface="Calibri"/>
              <a:ea typeface="Calibri"/>
              <a:cs typeface="Calibri"/>
              <a:sym typeface="Calibri"/>
            </a:endParaRPr>
          </a:p>
          <a:p>
            <a:pPr marL="342900" marR="0" lvl="0" indent="-342900" algn="l" rtl="0">
              <a:spcBef>
                <a:spcPts val="400"/>
              </a:spcBef>
              <a:spcAft>
                <a:spcPts val="0"/>
              </a:spcAft>
              <a:buClr>
                <a:schemeClr val="accent1"/>
              </a:buClr>
              <a:buSzPct val="68000"/>
              <a:buFont typeface="Noto Sans Symbols"/>
              <a:buChar char="❑"/>
            </a:pPr>
            <a:r>
              <a:rPr lang="en-US" sz="2400" b="1" i="0" u="none" strike="noStrike" cap="none">
                <a:solidFill>
                  <a:srgbClr val="0070C0"/>
                </a:solidFill>
                <a:latin typeface="Calibri"/>
                <a:ea typeface="Calibri"/>
                <a:cs typeface="Calibri"/>
                <a:sym typeface="Calibri"/>
              </a:rPr>
              <a:t> Normally, </a:t>
            </a:r>
            <a:r>
              <a:rPr lang="en-US" sz="2400" b="1" i="0" u="sng" strike="noStrike" cap="none">
                <a:solidFill>
                  <a:srgbClr val="0070C0"/>
                </a:solidFill>
                <a:latin typeface="Calibri"/>
                <a:ea typeface="Calibri"/>
                <a:cs typeface="Calibri"/>
                <a:sym typeface="Calibri"/>
              </a:rPr>
              <a:t>about three times </a:t>
            </a:r>
            <a:r>
              <a:rPr lang="en-US" sz="2400" b="1" i="0" u="none" strike="noStrike" cap="none">
                <a:solidFill>
                  <a:srgbClr val="0070C0"/>
                </a:solidFill>
                <a:latin typeface="Calibri"/>
                <a:ea typeface="Calibri"/>
                <a:cs typeface="Calibri"/>
                <a:sym typeface="Calibri"/>
              </a:rPr>
              <a:t>as many white blood cells are stored in the marrow as circulate in the entire blood.</a:t>
            </a:r>
          </a:p>
          <a:p>
            <a:pPr marL="342900" marR="0" lvl="0" indent="-342900" algn="l" rtl="0">
              <a:spcBef>
                <a:spcPts val="400"/>
              </a:spcBef>
              <a:spcAft>
                <a:spcPts val="0"/>
              </a:spcAft>
              <a:buClr>
                <a:schemeClr val="accent1"/>
              </a:buClr>
              <a:buSzPct val="68000"/>
              <a:buFont typeface="Noto Sans Symbols"/>
              <a:buNone/>
            </a:pPr>
            <a:endParaRPr sz="2400" b="1" i="0" u="none" strike="noStrike" cap="none">
              <a:solidFill>
                <a:srgbClr val="0070C0"/>
              </a:solidFill>
              <a:latin typeface="Calibri"/>
              <a:ea typeface="Calibri"/>
              <a:cs typeface="Calibri"/>
              <a:sym typeface="Calibri"/>
            </a:endParaRPr>
          </a:p>
          <a:p>
            <a:pPr marL="342900" marR="0" lvl="0" indent="-342900" algn="l" rtl="0">
              <a:spcBef>
                <a:spcPts val="400"/>
              </a:spcBef>
              <a:spcAft>
                <a:spcPts val="0"/>
              </a:spcAft>
              <a:buClr>
                <a:schemeClr val="accent1"/>
              </a:buClr>
              <a:buSzPct val="68000"/>
              <a:buFont typeface="Noto Sans Symbols"/>
              <a:buChar char="❑"/>
            </a:pPr>
            <a:r>
              <a:rPr lang="en-US" sz="2400" b="1" i="0" u="none" strike="noStrike" cap="none">
                <a:solidFill>
                  <a:srgbClr val="0070C0"/>
                </a:solidFill>
                <a:latin typeface="Calibri"/>
                <a:ea typeface="Calibri"/>
                <a:cs typeface="Calibri"/>
                <a:sym typeface="Calibri"/>
              </a:rPr>
              <a:t>The lymphocytes are mostly stored in the various lymphoid tissues, except for a </a:t>
            </a:r>
            <a:r>
              <a:rPr lang="en-US" sz="2400" b="1" i="0" u="sng" strike="noStrike" cap="none">
                <a:solidFill>
                  <a:srgbClr val="0070C0"/>
                </a:solidFill>
                <a:latin typeface="Calibri"/>
                <a:ea typeface="Calibri"/>
                <a:cs typeface="Calibri"/>
                <a:sym typeface="Calibri"/>
              </a:rPr>
              <a:t>small number that are temporarily being transported in the blood</a:t>
            </a:r>
            <a:r>
              <a:rPr lang="en-US" sz="2400" b="1" i="0" u="none" strike="noStrike" cap="none">
                <a:solidFill>
                  <a:srgbClr val="0070C0"/>
                </a:solidFill>
                <a:latin typeface="Calibri"/>
                <a:ea typeface="Calibri"/>
                <a:cs typeface="Calibri"/>
                <a:sym typeface="Calibri"/>
              </a:rPr>
              <a:t>. </a:t>
            </a:r>
          </a:p>
          <a:p>
            <a:pPr marL="365760" marR="0" lvl="0" indent="-264160" algn="l" rtl="1">
              <a:spcBef>
                <a:spcPts val="400"/>
              </a:spcBef>
              <a:spcAft>
                <a:spcPts val="0"/>
              </a:spcAft>
              <a:buClr>
                <a:schemeClr val="accent1"/>
              </a:buClr>
              <a:buSzPct val="68000"/>
              <a:buFont typeface="Noto Sans Symbols"/>
              <a:buNone/>
            </a:pPr>
            <a:endParaRPr sz="2700" b="0" i="0" u="none" strike="noStrike" cap="none">
              <a:solidFill>
                <a:srgbClr val="0070C0"/>
              </a:solidFill>
              <a:latin typeface="Rambla"/>
              <a:ea typeface="Rambla"/>
              <a:cs typeface="Rambla"/>
              <a:sym typeface="Rambla"/>
            </a:endParaRPr>
          </a:p>
        </p:txBody>
      </p:sp>
      <p:sp>
        <p:nvSpPr>
          <p:cNvPr id="491" name="Shape 491"/>
          <p:cNvSpPr txBox="1">
            <a:spLocks noGrp="1"/>
          </p:cNvSpPr>
          <p:nvPr>
            <p:ph type="title"/>
          </p:nvPr>
        </p:nvSpPr>
        <p:spPr>
          <a:xfrm>
            <a:off x="457200" y="90844"/>
            <a:ext cx="8229600" cy="817019"/>
          </a:xfrm>
          <a:prstGeom prst="rect">
            <a:avLst/>
          </a:prstGeom>
          <a:noFill/>
          <a:ln>
            <a:noFill/>
          </a:ln>
        </p:spPr>
        <p:txBody>
          <a:bodyPr wrap="square" lIns="0" tIns="199500" rIns="0" bIns="0" anchor="ctr" anchorCtr="0">
            <a:noAutofit/>
          </a:bodyPr>
          <a:lstStyle/>
          <a:p>
            <a:pPr marL="1320800" marR="0" lvl="0" indent="0" algn="l" rtl="1">
              <a:lnSpc>
                <a:spcPct val="119625"/>
              </a:lnSpc>
              <a:spcBef>
                <a:spcPts val="0"/>
              </a:spcBef>
              <a:buClr>
                <a:schemeClr val="dk1"/>
              </a:buClr>
              <a:buSzPct val="25000"/>
              <a:buFont typeface="Rambla"/>
              <a:buNone/>
            </a:pPr>
            <a:r>
              <a:rPr lang="en-US" sz="4000" b="1" i="0" u="none" strike="noStrike" cap="none">
                <a:solidFill>
                  <a:schemeClr val="dk1"/>
                </a:solidFill>
                <a:latin typeface="Rambla"/>
                <a:ea typeface="Rambla"/>
                <a:cs typeface="Rambla"/>
                <a:sym typeface="Rambla"/>
              </a:rPr>
              <a:t>Genesis of WBC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4" name="Shape 504"/>
          <p:cNvSpPr txBox="1"/>
          <p:nvPr/>
        </p:nvSpPr>
        <p:spPr>
          <a:xfrm>
            <a:off x="457200" y="156832"/>
            <a:ext cx="8229600" cy="817019"/>
          </a:xfrm>
          <a:prstGeom prst="rect">
            <a:avLst/>
          </a:prstGeom>
          <a:noFill/>
          <a:ln>
            <a:noFill/>
          </a:ln>
        </p:spPr>
        <p:txBody>
          <a:bodyPr wrap="square" lIns="0" tIns="199500" rIns="0" bIns="0" anchor="ctr" anchorCtr="0">
            <a:noAutofit/>
          </a:bodyPr>
          <a:lstStyle/>
          <a:p>
            <a:pPr marL="1320800" marR="0" lvl="0" indent="0" algn="l" rtl="1">
              <a:lnSpc>
                <a:spcPct val="119625"/>
              </a:lnSpc>
              <a:spcBef>
                <a:spcPts val="0"/>
              </a:spcBef>
              <a:buClr>
                <a:schemeClr val="lt1"/>
              </a:buClr>
              <a:buSzPct val="25000"/>
              <a:buFont typeface="Rambla"/>
              <a:buNone/>
            </a:pPr>
            <a:r>
              <a:rPr lang="en-US" sz="4000" b="1">
                <a:solidFill>
                  <a:schemeClr val="lt1"/>
                </a:solidFill>
                <a:latin typeface="Rambla"/>
                <a:ea typeface="Rambla"/>
                <a:cs typeface="Rambla"/>
                <a:sym typeface="Rambla"/>
              </a:rPr>
              <a:t>Genesis of WBC</a:t>
            </a:r>
          </a:p>
        </p:txBody>
      </p:sp>
      <p:sp>
        <p:nvSpPr>
          <p:cNvPr id="6" name="Shape 496"/>
          <p:cNvSpPr/>
          <p:nvPr/>
        </p:nvSpPr>
        <p:spPr>
          <a:xfrm>
            <a:off x="4147793" y="156832"/>
            <a:ext cx="4864231" cy="4056949"/>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pic>
        <p:nvPicPr>
          <p:cNvPr id="503" name="Shape 503" descr="Image result for Leucopoiesis"/>
          <p:cNvPicPr preferRelativeResize="0"/>
          <p:nvPr/>
        </p:nvPicPr>
        <p:blipFill rotWithShape="1">
          <a:blip r:embed="rId4">
            <a:alphaModFix/>
          </a:blip>
          <a:srcRect/>
          <a:stretch/>
        </p:blipFill>
        <p:spPr>
          <a:xfrm>
            <a:off x="114589" y="3789575"/>
            <a:ext cx="6267357" cy="29600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Shape 510"/>
          <p:cNvSpPr txBox="1"/>
          <p:nvPr/>
        </p:nvSpPr>
        <p:spPr>
          <a:xfrm>
            <a:off x="3628304" y="199063"/>
            <a:ext cx="3505200" cy="762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4400" b="1" dirty="0">
                <a:solidFill>
                  <a:srgbClr val="0070C0"/>
                </a:solidFill>
                <a:latin typeface="Calibri"/>
                <a:ea typeface="Calibri"/>
                <a:cs typeface="Calibri"/>
                <a:sym typeface="Calibri"/>
              </a:rPr>
              <a:t>Leucopoiesis</a:t>
            </a:r>
          </a:p>
        </p:txBody>
      </p:sp>
      <p:pic>
        <p:nvPicPr>
          <p:cNvPr id="511" name="Shape 511"/>
          <p:cNvPicPr preferRelativeResize="0"/>
          <p:nvPr/>
        </p:nvPicPr>
        <p:blipFill rotWithShape="1">
          <a:blip r:embed="rId3">
            <a:alphaModFix/>
          </a:blip>
          <a:srcRect/>
          <a:stretch/>
        </p:blipFill>
        <p:spPr>
          <a:xfrm>
            <a:off x="137102" y="1776264"/>
            <a:ext cx="5018420" cy="4489875"/>
          </a:xfrm>
          <a:prstGeom prst="rect">
            <a:avLst/>
          </a:prstGeom>
          <a:noFill/>
          <a:ln>
            <a:noFill/>
          </a:ln>
        </p:spPr>
      </p:pic>
      <p:pic>
        <p:nvPicPr>
          <p:cNvPr id="512" name="Shape 512"/>
          <p:cNvPicPr preferRelativeResize="0"/>
          <p:nvPr/>
        </p:nvPicPr>
        <p:blipFill rotWithShape="1">
          <a:blip r:embed="rId4">
            <a:alphaModFix/>
          </a:blip>
          <a:srcRect/>
          <a:stretch/>
        </p:blipFill>
        <p:spPr>
          <a:xfrm>
            <a:off x="5238017" y="1776264"/>
            <a:ext cx="3790974" cy="3920768"/>
          </a:xfrm>
          <a:prstGeom prst="rect">
            <a:avLst/>
          </a:prstGeom>
          <a:noFill/>
          <a:ln>
            <a:noFill/>
          </a:ln>
        </p:spPr>
      </p:pic>
      <p:sp>
        <p:nvSpPr>
          <p:cNvPr id="513" name="Shape 513"/>
          <p:cNvSpPr txBox="1"/>
          <p:nvPr/>
        </p:nvSpPr>
        <p:spPr>
          <a:xfrm>
            <a:off x="457200" y="90844"/>
            <a:ext cx="8229600" cy="817019"/>
          </a:xfrm>
          <a:prstGeom prst="rect">
            <a:avLst/>
          </a:prstGeom>
          <a:noFill/>
          <a:ln>
            <a:noFill/>
          </a:ln>
        </p:spPr>
        <p:txBody>
          <a:bodyPr wrap="square" lIns="0" tIns="199500" rIns="0" bIns="0" anchor="ctr" anchorCtr="0">
            <a:noAutofit/>
          </a:bodyPr>
          <a:lstStyle/>
          <a:p>
            <a:pPr marL="1320800" marR="0" lvl="0" indent="0" algn="l" rtl="1">
              <a:lnSpc>
                <a:spcPct val="119625"/>
              </a:lnSpc>
              <a:spcBef>
                <a:spcPts val="0"/>
              </a:spcBef>
              <a:buClr>
                <a:schemeClr val="lt1"/>
              </a:buClr>
              <a:buSzPct val="25000"/>
              <a:buFont typeface="Rambla"/>
              <a:buNone/>
            </a:pPr>
            <a:r>
              <a:rPr lang="en-US" sz="4000" b="1">
                <a:solidFill>
                  <a:schemeClr val="lt1"/>
                </a:solidFill>
                <a:latin typeface="Rambla"/>
                <a:ea typeface="Rambla"/>
                <a:cs typeface="Rambla"/>
                <a:sym typeface="Rambla"/>
              </a:rPr>
              <a:t>Genesis of WBC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2483768" y="260648"/>
            <a:ext cx="4044315" cy="979169"/>
          </a:xfrm>
          <a:prstGeom prst="rect">
            <a:avLst/>
          </a:prstGeom>
          <a:noFill/>
          <a:ln>
            <a:noFill/>
          </a:ln>
        </p:spPr>
        <p:txBody>
          <a:bodyPr wrap="square" lIns="0" tIns="0" rIns="0" bIns="0" anchor="t" anchorCtr="0">
            <a:noAutofit/>
          </a:bodyPr>
          <a:lstStyle/>
          <a:p>
            <a:pPr marL="12700" marR="0" lvl="0" indent="0" algn="ctr" rtl="1">
              <a:lnSpc>
                <a:spcPct val="100000"/>
              </a:lnSpc>
              <a:spcBef>
                <a:spcPts val="0"/>
              </a:spcBef>
              <a:spcAft>
                <a:spcPts val="0"/>
              </a:spcAft>
              <a:buSzPct val="25000"/>
              <a:buNone/>
            </a:pPr>
            <a:r>
              <a:rPr lang="en-US" sz="2000" b="1">
                <a:solidFill>
                  <a:schemeClr val="dk1"/>
                </a:solidFill>
                <a:latin typeface="Tahoma"/>
                <a:ea typeface="Tahoma"/>
                <a:cs typeface="Tahoma"/>
                <a:sym typeface="Tahoma"/>
              </a:rPr>
              <a:t>White Blood Cells</a:t>
            </a:r>
          </a:p>
          <a:p>
            <a:pPr marL="12700" marR="0" lvl="0" indent="0" algn="r" rtl="1">
              <a:lnSpc>
                <a:spcPct val="119625"/>
              </a:lnSpc>
              <a:spcBef>
                <a:spcPts val="520"/>
              </a:spcBef>
              <a:buSzPct val="25000"/>
              <a:buNone/>
            </a:pPr>
            <a:r>
              <a:rPr lang="en-US" sz="4000" b="1">
                <a:solidFill>
                  <a:schemeClr val="dk1"/>
                </a:solidFill>
                <a:latin typeface="Tahoma"/>
                <a:ea typeface="Tahoma"/>
                <a:cs typeface="Tahoma"/>
                <a:sym typeface="Tahoma"/>
              </a:rPr>
              <a:t>NEUTROPHILLS</a:t>
            </a:r>
          </a:p>
        </p:txBody>
      </p:sp>
      <p:sp>
        <p:nvSpPr>
          <p:cNvPr id="519" name="Shape 519"/>
          <p:cNvSpPr txBox="1"/>
          <p:nvPr/>
        </p:nvSpPr>
        <p:spPr>
          <a:xfrm>
            <a:off x="323528" y="1340768"/>
            <a:ext cx="8928992" cy="486672"/>
          </a:xfrm>
          <a:prstGeom prst="rect">
            <a:avLst/>
          </a:prstGeom>
          <a:noFill/>
          <a:ln>
            <a:noFill/>
          </a:ln>
        </p:spPr>
        <p:txBody>
          <a:bodyPr wrap="square" lIns="0" tIns="0" rIns="0" bIns="0" anchor="t" anchorCtr="0">
            <a:noAutofit/>
          </a:bodyPr>
          <a:lstStyle/>
          <a:p>
            <a:pPr marL="15875" marR="5080" lvl="0" indent="-3175" algn="l" rtl="1">
              <a:lnSpc>
                <a:spcPct val="169166"/>
              </a:lnSpc>
              <a:spcBef>
                <a:spcPts val="0"/>
              </a:spcBef>
              <a:buClr>
                <a:schemeClr val="dk1"/>
              </a:buClr>
              <a:buSzPct val="25000"/>
              <a:buFont typeface="Rambla"/>
              <a:buNone/>
            </a:pPr>
            <a:r>
              <a:rPr lang="en-US" sz="2400" b="1">
                <a:solidFill>
                  <a:schemeClr val="dk1"/>
                </a:solidFill>
                <a:latin typeface="Rambla"/>
                <a:ea typeface="Rambla"/>
                <a:cs typeface="Rambla"/>
                <a:sym typeface="Rambla"/>
              </a:rPr>
              <a:t>Formation and Maturation of Neutrohils:</a:t>
            </a:r>
            <a:r>
              <a:rPr lang="en-US" sz="2400" b="1">
                <a:solidFill>
                  <a:schemeClr val="dk2"/>
                </a:solidFill>
                <a:latin typeface="Rambla"/>
                <a:ea typeface="Rambla"/>
                <a:cs typeface="Rambla"/>
                <a:sym typeface="Rambla"/>
              </a:rPr>
              <a:t> </a:t>
            </a:r>
            <a:r>
              <a:rPr lang="en-US" sz="2400" b="1">
                <a:solidFill>
                  <a:srgbClr val="FF0000"/>
                </a:solidFill>
                <a:latin typeface="Rambla"/>
                <a:ea typeface="Rambla"/>
                <a:cs typeface="Rambla"/>
                <a:sym typeface="Rambla"/>
              </a:rPr>
              <a:t>in </a:t>
            </a:r>
            <a:r>
              <a:rPr lang="en-US" sz="2400" b="1" u="sng">
                <a:solidFill>
                  <a:srgbClr val="FF0000"/>
                </a:solidFill>
                <a:latin typeface="Rambla"/>
                <a:ea typeface="Rambla"/>
                <a:cs typeface="Rambla"/>
                <a:sym typeface="Rambla"/>
              </a:rPr>
              <a:t>Bone Marrow</a:t>
            </a:r>
          </a:p>
        </p:txBody>
      </p:sp>
      <p:grpSp>
        <p:nvGrpSpPr>
          <p:cNvPr id="520" name="Shape 520"/>
          <p:cNvGrpSpPr/>
          <p:nvPr/>
        </p:nvGrpSpPr>
        <p:grpSpPr>
          <a:xfrm>
            <a:off x="649541" y="1856244"/>
            <a:ext cx="8204957" cy="4694919"/>
            <a:chOff x="1982197" y="28804"/>
            <a:chExt cx="8204957" cy="4694919"/>
          </a:xfrm>
        </p:grpSpPr>
        <p:sp>
          <p:nvSpPr>
            <p:cNvPr id="521" name="Shape 521"/>
            <p:cNvSpPr/>
            <p:nvPr/>
          </p:nvSpPr>
          <p:spPr>
            <a:xfrm rot="5400000">
              <a:off x="2599308" y="223292"/>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2" name="Shape 522"/>
            <p:cNvSpPr/>
            <p:nvPr/>
          </p:nvSpPr>
          <p:spPr>
            <a:xfrm>
              <a:off x="1982197" y="28804"/>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3" name="Shape 523"/>
            <p:cNvSpPr txBox="1"/>
            <p:nvPr/>
          </p:nvSpPr>
          <p:spPr>
            <a:xfrm>
              <a:off x="2009532" y="56139"/>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1400" b="1" dirty="0">
                  <a:solidFill>
                    <a:srgbClr val="FF0000"/>
                  </a:solidFill>
                  <a:latin typeface="Rambla"/>
                  <a:ea typeface="Rambla"/>
                  <a:cs typeface="Rambla"/>
                  <a:sym typeface="Rambla"/>
                </a:rPr>
                <a:t>Stem cells </a:t>
              </a:r>
            </a:p>
          </p:txBody>
        </p:sp>
        <p:sp>
          <p:nvSpPr>
            <p:cNvPr id="524" name="Shape 524"/>
            <p:cNvSpPr/>
            <p:nvPr/>
          </p:nvSpPr>
          <p:spPr>
            <a:xfrm>
              <a:off x="2916003" y="82200"/>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25" name="Shape 525"/>
            <p:cNvSpPr/>
            <p:nvPr/>
          </p:nvSpPr>
          <p:spPr>
            <a:xfrm rot="5400000">
              <a:off x="3669749" y="852210"/>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6" name="Shape 526"/>
            <p:cNvSpPr/>
            <p:nvPr/>
          </p:nvSpPr>
          <p:spPr>
            <a:xfrm>
              <a:off x="3052639" y="657722"/>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7" name="Shape 527"/>
            <p:cNvSpPr txBox="1"/>
            <p:nvPr/>
          </p:nvSpPr>
          <p:spPr>
            <a:xfrm>
              <a:off x="3079974" y="685057"/>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1400" dirty="0" err="1">
                  <a:solidFill>
                    <a:schemeClr val="tx1"/>
                  </a:solidFill>
                  <a:latin typeface="Rambla"/>
                  <a:ea typeface="Rambla"/>
                  <a:cs typeface="Rambla"/>
                  <a:sym typeface="Rambla"/>
                </a:rPr>
                <a:t>Myeloblast</a:t>
              </a:r>
              <a:r>
                <a:rPr lang="en-US" sz="1400" dirty="0">
                  <a:solidFill>
                    <a:schemeClr val="tx1"/>
                  </a:solidFill>
                  <a:latin typeface="Rambla"/>
                  <a:ea typeface="Rambla"/>
                  <a:cs typeface="Rambla"/>
                  <a:sym typeface="Rambla"/>
                </a:rPr>
                <a:t> </a:t>
              </a:r>
            </a:p>
          </p:txBody>
        </p:sp>
        <p:sp>
          <p:nvSpPr>
            <p:cNvPr id="528" name="Shape 528"/>
            <p:cNvSpPr/>
            <p:nvPr/>
          </p:nvSpPr>
          <p:spPr>
            <a:xfrm>
              <a:off x="3986445" y="711118"/>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29" name="Shape 529"/>
            <p:cNvSpPr/>
            <p:nvPr/>
          </p:nvSpPr>
          <p:spPr>
            <a:xfrm rot="5400000">
              <a:off x="4740191" y="1481129"/>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0" name="Shape 530"/>
            <p:cNvSpPr/>
            <p:nvPr/>
          </p:nvSpPr>
          <p:spPr>
            <a:xfrm>
              <a:off x="4123080" y="1286640"/>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1" name="Shape 531"/>
            <p:cNvSpPr txBox="1"/>
            <p:nvPr/>
          </p:nvSpPr>
          <p:spPr>
            <a:xfrm>
              <a:off x="4150415" y="1313975"/>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1400" dirty="0" err="1">
                  <a:solidFill>
                    <a:schemeClr val="tx1"/>
                  </a:solidFill>
                  <a:latin typeface="Rambla"/>
                  <a:ea typeface="Rambla"/>
                  <a:cs typeface="Rambla"/>
                  <a:sym typeface="Rambla"/>
                </a:rPr>
                <a:t>Promyelocytes</a:t>
              </a:r>
              <a:r>
                <a:rPr lang="en-US" sz="1400" dirty="0">
                  <a:solidFill>
                    <a:schemeClr val="tx1"/>
                  </a:solidFill>
                  <a:latin typeface="Rambla"/>
                  <a:ea typeface="Rambla"/>
                  <a:cs typeface="Rambla"/>
                  <a:sym typeface="Rambla"/>
                </a:rPr>
                <a:t> </a:t>
              </a:r>
            </a:p>
          </p:txBody>
        </p:sp>
        <p:sp>
          <p:nvSpPr>
            <p:cNvPr id="532" name="Shape 532"/>
            <p:cNvSpPr/>
            <p:nvPr/>
          </p:nvSpPr>
          <p:spPr>
            <a:xfrm>
              <a:off x="5056887" y="1340036"/>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33" name="Shape 533"/>
            <p:cNvSpPr/>
            <p:nvPr/>
          </p:nvSpPr>
          <p:spPr>
            <a:xfrm rot="5400000">
              <a:off x="5810633" y="2110047"/>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4" name="Shape 534"/>
            <p:cNvSpPr/>
            <p:nvPr/>
          </p:nvSpPr>
          <p:spPr>
            <a:xfrm>
              <a:off x="5193522" y="1915558"/>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5" name="Shape 535"/>
            <p:cNvSpPr txBox="1"/>
            <p:nvPr/>
          </p:nvSpPr>
          <p:spPr>
            <a:xfrm>
              <a:off x="5220857" y="1942893"/>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1400" dirty="0">
                  <a:solidFill>
                    <a:schemeClr val="tx1"/>
                  </a:solidFill>
                  <a:latin typeface="Rambla"/>
                  <a:ea typeface="Rambla"/>
                  <a:cs typeface="Rambla"/>
                  <a:sym typeface="Rambla"/>
                </a:rPr>
                <a:t>Neutrophil </a:t>
              </a:r>
              <a:r>
                <a:rPr lang="en-US" sz="1400" dirty="0" err="1">
                  <a:solidFill>
                    <a:schemeClr val="tx1"/>
                  </a:solidFill>
                  <a:latin typeface="Rambla"/>
                  <a:ea typeface="Rambla"/>
                  <a:cs typeface="Rambla"/>
                  <a:sym typeface="Rambla"/>
                </a:rPr>
                <a:t>myelocytes</a:t>
              </a:r>
              <a:r>
                <a:rPr lang="en-US" sz="1400" dirty="0">
                  <a:solidFill>
                    <a:schemeClr val="tx1"/>
                  </a:solidFill>
                  <a:latin typeface="Rambla"/>
                  <a:ea typeface="Rambla"/>
                  <a:cs typeface="Rambla"/>
                  <a:sym typeface="Rambla"/>
                </a:rPr>
                <a:t> </a:t>
              </a:r>
            </a:p>
          </p:txBody>
        </p:sp>
        <p:sp>
          <p:nvSpPr>
            <p:cNvPr id="536" name="Shape 536"/>
            <p:cNvSpPr/>
            <p:nvPr/>
          </p:nvSpPr>
          <p:spPr>
            <a:xfrm>
              <a:off x="6127328" y="1968954"/>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37" name="Shape 537"/>
            <p:cNvSpPr/>
            <p:nvPr/>
          </p:nvSpPr>
          <p:spPr>
            <a:xfrm rot="5400000">
              <a:off x="6881074" y="2738965"/>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8" name="Shape 538"/>
            <p:cNvSpPr/>
            <p:nvPr/>
          </p:nvSpPr>
          <p:spPr>
            <a:xfrm>
              <a:off x="6263964" y="2544476"/>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9" name="Shape 539"/>
            <p:cNvSpPr txBox="1"/>
            <p:nvPr/>
          </p:nvSpPr>
          <p:spPr>
            <a:xfrm>
              <a:off x="6291299" y="2571811"/>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1400" dirty="0">
                  <a:solidFill>
                    <a:schemeClr val="tx1"/>
                  </a:solidFill>
                  <a:latin typeface="Rambla"/>
                  <a:ea typeface="Rambla"/>
                  <a:cs typeface="Rambla"/>
                  <a:sym typeface="Rambla"/>
                </a:rPr>
                <a:t>Young neutrophil </a:t>
              </a:r>
              <a:r>
                <a:rPr lang="en-US" sz="1400" dirty="0" err="1">
                  <a:solidFill>
                    <a:schemeClr val="tx1"/>
                  </a:solidFill>
                  <a:latin typeface="Rambla"/>
                  <a:ea typeface="Rambla"/>
                  <a:cs typeface="Rambla"/>
                  <a:sym typeface="Rambla"/>
                </a:rPr>
                <a:t>metamyelocytes</a:t>
              </a:r>
              <a:r>
                <a:rPr lang="en-US" sz="1400" dirty="0">
                  <a:solidFill>
                    <a:schemeClr val="tx1"/>
                  </a:solidFill>
                  <a:latin typeface="Rambla"/>
                  <a:ea typeface="Rambla"/>
                  <a:cs typeface="Rambla"/>
                  <a:sym typeface="Rambla"/>
                </a:rPr>
                <a:t> </a:t>
              </a:r>
            </a:p>
          </p:txBody>
        </p:sp>
        <p:sp>
          <p:nvSpPr>
            <p:cNvPr id="540" name="Shape 540"/>
            <p:cNvSpPr/>
            <p:nvPr/>
          </p:nvSpPr>
          <p:spPr>
            <a:xfrm>
              <a:off x="7197770" y="2597873"/>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41" name="Shape 541"/>
            <p:cNvSpPr/>
            <p:nvPr/>
          </p:nvSpPr>
          <p:spPr>
            <a:xfrm rot="5400000">
              <a:off x="7951516" y="3367883"/>
              <a:ext cx="475136" cy="120534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2" name="Shape 542"/>
            <p:cNvSpPr/>
            <p:nvPr/>
          </p:nvSpPr>
          <p:spPr>
            <a:xfrm>
              <a:off x="7334405" y="3173394"/>
              <a:ext cx="1782307" cy="559869"/>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3" name="Shape 543"/>
            <p:cNvSpPr txBox="1"/>
            <p:nvPr/>
          </p:nvSpPr>
          <p:spPr>
            <a:xfrm>
              <a:off x="7361740" y="3200729"/>
              <a:ext cx="1727637" cy="5051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1400" dirty="0">
                  <a:solidFill>
                    <a:schemeClr val="tx1"/>
                  </a:solidFill>
                  <a:latin typeface="Rambla"/>
                  <a:ea typeface="Rambla"/>
                  <a:cs typeface="Rambla"/>
                  <a:sym typeface="Rambla"/>
                </a:rPr>
                <a:t>Band neutrophil </a:t>
              </a:r>
            </a:p>
          </p:txBody>
        </p:sp>
        <p:sp>
          <p:nvSpPr>
            <p:cNvPr id="544" name="Shape 544"/>
            <p:cNvSpPr/>
            <p:nvPr/>
          </p:nvSpPr>
          <p:spPr>
            <a:xfrm>
              <a:off x="8268211" y="3226791"/>
              <a:ext cx="1296280" cy="452511"/>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45" name="Shape 545"/>
            <p:cNvSpPr/>
            <p:nvPr/>
          </p:nvSpPr>
          <p:spPr>
            <a:xfrm>
              <a:off x="8404847" y="3802313"/>
              <a:ext cx="1782307" cy="921410"/>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6" name="Shape 546"/>
            <p:cNvSpPr txBox="1"/>
            <p:nvPr/>
          </p:nvSpPr>
          <p:spPr>
            <a:xfrm>
              <a:off x="8449835" y="3847301"/>
              <a:ext cx="1692331" cy="831434"/>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1400" b="1">
                  <a:solidFill>
                    <a:srgbClr val="FF0000"/>
                  </a:solidFill>
                  <a:latin typeface="Rambla"/>
                  <a:ea typeface="Rambla"/>
                  <a:cs typeface="Rambla"/>
                  <a:sym typeface="Rambla"/>
                </a:rPr>
                <a:t>Polymorphnuclear neutrophil </a:t>
              </a:r>
              <a:r>
                <a:rPr lang="en-US" sz="1100">
                  <a:solidFill>
                    <a:schemeClr val="lt1"/>
                  </a:solidFill>
                  <a:latin typeface="Rambla"/>
                  <a:ea typeface="Rambla"/>
                  <a:cs typeface="Rambla"/>
                  <a:sym typeface="Rambla"/>
                </a:rPr>
                <a:t>(MatureNeutrphils released to blood)</a:t>
              </a:r>
            </a:p>
          </p:txBody>
        </p:sp>
      </p:grpSp>
      <p:sp>
        <p:nvSpPr>
          <p:cNvPr id="547" name="Shape 547"/>
          <p:cNvSpPr/>
          <p:nvPr/>
        </p:nvSpPr>
        <p:spPr>
          <a:xfrm rot="1859595">
            <a:off x="265747" y="3917562"/>
            <a:ext cx="3354548" cy="425987"/>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Just read it</a:t>
            </a:r>
          </a:p>
        </p:txBody>
      </p:sp>
      <p:sp>
        <p:nvSpPr>
          <p:cNvPr id="548" name="Shape 548"/>
          <p:cNvSpPr txBox="1"/>
          <p:nvPr/>
        </p:nvSpPr>
        <p:spPr>
          <a:xfrm>
            <a:off x="4931308" y="1929745"/>
            <a:ext cx="4033180"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المراحل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شي</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أول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وآخر</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وحدة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Maturation of </a:t>
            </a:r>
            <a:r>
              <a:rPr lang="en-US" sz="1200" b="1" u="sng"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red</a:t>
            </a:r>
            <a:r>
              <a:rPr lang="en-US" sz="12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 blood cells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بالمحاضرة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السابقة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p:nvPr/>
        </p:nvSpPr>
        <p:spPr>
          <a:xfrm>
            <a:off x="179512" y="1340768"/>
            <a:ext cx="5905500" cy="3827512"/>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0070C0"/>
              </a:buClr>
              <a:buSzPct val="100000"/>
              <a:buFont typeface="Noto Sans Symbols"/>
              <a:buChar char="❑"/>
            </a:pPr>
            <a:r>
              <a:rPr lang="en-US" sz="2400" b="1" dirty="0" err="1">
                <a:solidFill>
                  <a:srgbClr val="0070C0"/>
                </a:solidFill>
                <a:latin typeface="Calibri"/>
                <a:ea typeface="Calibri"/>
                <a:cs typeface="Calibri"/>
                <a:sym typeface="Calibri"/>
              </a:rPr>
              <a:t>Polymorphonuclear</a:t>
            </a:r>
            <a:r>
              <a:rPr lang="en-US" sz="2400" b="1" dirty="0">
                <a:solidFill>
                  <a:srgbClr val="0070C0"/>
                </a:solidFill>
                <a:latin typeface="Calibri"/>
                <a:ea typeface="Calibri"/>
                <a:cs typeface="Calibri"/>
                <a:sym typeface="Calibri"/>
              </a:rPr>
              <a:t>.</a:t>
            </a:r>
          </a:p>
          <a:p>
            <a:pPr marL="342900" marR="0" lvl="0" indent="-342900" algn="l" rtl="0">
              <a:spcBef>
                <a:spcPts val="520"/>
              </a:spcBef>
              <a:spcAft>
                <a:spcPts val="0"/>
              </a:spcAft>
              <a:buClr>
                <a:srgbClr val="0070C0"/>
              </a:buClr>
              <a:buSzPct val="100000"/>
              <a:buFont typeface="Noto Sans Symbols"/>
              <a:buChar char="❑"/>
            </a:pPr>
            <a:r>
              <a:rPr lang="en-US" sz="2400" b="1" dirty="0">
                <a:solidFill>
                  <a:srgbClr val="0070C0"/>
                </a:solidFill>
                <a:latin typeface="Calibri"/>
                <a:ea typeface="Calibri"/>
                <a:cs typeface="Calibri"/>
                <a:sym typeface="Calibri"/>
              </a:rPr>
              <a:t> They contain small granules of both acidic and basic.</a:t>
            </a:r>
          </a:p>
          <a:p>
            <a:pPr marL="342900" marR="0" lvl="0" indent="-342900" algn="l" rtl="0">
              <a:spcBef>
                <a:spcPts val="520"/>
              </a:spcBef>
              <a:spcAft>
                <a:spcPts val="0"/>
              </a:spcAft>
              <a:buClr>
                <a:srgbClr val="0070C0"/>
              </a:buClr>
              <a:buSzPct val="100000"/>
              <a:buFont typeface="Noto Sans Symbols"/>
              <a:buChar char="❑"/>
            </a:pPr>
            <a:r>
              <a:rPr lang="en-US" sz="2400" b="1" dirty="0">
                <a:solidFill>
                  <a:srgbClr val="0070C0"/>
                </a:solidFill>
                <a:latin typeface="Calibri"/>
                <a:ea typeface="Calibri"/>
                <a:cs typeface="Calibri"/>
                <a:sym typeface="Calibri"/>
              </a:rPr>
              <a:t>They constitute the first line of </a:t>
            </a:r>
            <a:r>
              <a:rPr lang="en-US" sz="2400" b="1" dirty="0" err="1">
                <a:solidFill>
                  <a:srgbClr val="0070C0"/>
                </a:solidFill>
                <a:latin typeface="Calibri"/>
                <a:ea typeface="Calibri"/>
                <a:cs typeface="Calibri"/>
                <a:sym typeface="Calibri"/>
              </a:rPr>
              <a:t>defence</a:t>
            </a:r>
            <a:r>
              <a:rPr lang="en-US" sz="2400" b="1" dirty="0">
                <a:solidFill>
                  <a:srgbClr val="0070C0"/>
                </a:solidFill>
                <a:latin typeface="Calibri"/>
                <a:ea typeface="Calibri"/>
                <a:cs typeface="Calibri"/>
                <a:sym typeface="Calibri"/>
              </a:rPr>
              <a:t> against bacterial infection.</a:t>
            </a:r>
          </a:p>
          <a:p>
            <a:pPr marL="342900" marR="0" lvl="0" indent="-342900" algn="l" rtl="0">
              <a:spcBef>
                <a:spcPts val="520"/>
              </a:spcBef>
              <a:spcAft>
                <a:spcPts val="0"/>
              </a:spcAft>
              <a:buClr>
                <a:srgbClr val="0070C0"/>
              </a:buClr>
              <a:buSzPct val="100000"/>
              <a:buFont typeface="Noto Sans Symbols"/>
              <a:buChar char="❑"/>
            </a:pPr>
            <a:r>
              <a:rPr lang="en-US" sz="2400" b="1" dirty="0">
                <a:solidFill>
                  <a:srgbClr val="0070C0"/>
                </a:solidFill>
                <a:latin typeface="Calibri"/>
                <a:ea typeface="Calibri"/>
                <a:cs typeface="Calibri"/>
                <a:sym typeface="Calibri"/>
              </a:rPr>
              <a:t> Very important at “clearing” bacterial infections.</a:t>
            </a:r>
          </a:p>
          <a:p>
            <a:pPr marL="0" marR="0" lvl="0" indent="0" algn="l" rtl="0">
              <a:spcBef>
                <a:spcPts val="520"/>
              </a:spcBef>
              <a:spcAft>
                <a:spcPts val="0"/>
              </a:spcAft>
              <a:buClr>
                <a:schemeClr val="dk1"/>
              </a:buClr>
              <a:buFont typeface="Rambla"/>
              <a:buNone/>
            </a:pPr>
            <a:endParaRPr sz="2400" b="1"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Font typeface="Rambla"/>
              <a:buNone/>
            </a:pPr>
            <a:endParaRPr sz="2400" b="1" i="0" u="none" strike="noStrike" cap="none" dirty="0">
              <a:solidFill>
                <a:schemeClr val="dk1"/>
              </a:solidFill>
              <a:latin typeface="Calibri"/>
              <a:ea typeface="Calibri"/>
              <a:cs typeface="Calibri"/>
              <a:sym typeface="Calibri"/>
            </a:endParaRPr>
          </a:p>
        </p:txBody>
      </p:sp>
      <p:sp>
        <p:nvSpPr>
          <p:cNvPr id="554" name="Shape 554"/>
          <p:cNvSpPr txBox="1"/>
          <p:nvPr/>
        </p:nvSpPr>
        <p:spPr>
          <a:xfrm>
            <a:off x="2483768" y="260648"/>
            <a:ext cx="4044315" cy="979169"/>
          </a:xfrm>
          <a:prstGeom prst="rect">
            <a:avLst/>
          </a:prstGeom>
          <a:noFill/>
          <a:ln>
            <a:noFill/>
          </a:ln>
        </p:spPr>
        <p:txBody>
          <a:bodyPr wrap="square" lIns="0" tIns="0" rIns="0" bIns="0" anchor="t" anchorCtr="0">
            <a:noAutofit/>
          </a:bodyPr>
          <a:lstStyle/>
          <a:p>
            <a:pPr marL="12700" marR="0" lvl="0" indent="0" algn="ctr" rtl="1">
              <a:lnSpc>
                <a:spcPct val="100000"/>
              </a:lnSpc>
              <a:spcBef>
                <a:spcPts val="0"/>
              </a:spcBef>
              <a:spcAft>
                <a:spcPts val="0"/>
              </a:spcAft>
              <a:buSzPct val="25000"/>
              <a:buNone/>
            </a:pPr>
            <a:r>
              <a:rPr lang="en-US" sz="2000" b="1">
                <a:solidFill>
                  <a:schemeClr val="dk1"/>
                </a:solidFill>
                <a:latin typeface="Tahoma"/>
                <a:ea typeface="Tahoma"/>
                <a:cs typeface="Tahoma"/>
                <a:sym typeface="Tahoma"/>
              </a:rPr>
              <a:t>White Blood Cells</a:t>
            </a:r>
          </a:p>
          <a:p>
            <a:pPr marL="12700" marR="0" lvl="0" indent="0" algn="r" rtl="1">
              <a:lnSpc>
                <a:spcPct val="119625"/>
              </a:lnSpc>
              <a:spcBef>
                <a:spcPts val="520"/>
              </a:spcBef>
              <a:buSzPct val="25000"/>
              <a:buNone/>
            </a:pPr>
            <a:r>
              <a:rPr lang="en-US" sz="4000" b="1">
                <a:solidFill>
                  <a:schemeClr val="dk1"/>
                </a:solidFill>
                <a:latin typeface="Tahoma"/>
                <a:ea typeface="Tahoma"/>
                <a:cs typeface="Tahoma"/>
                <a:sym typeface="Tahoma"/>
              </a:rPr>
              <a:t>NEUTROPHILLS</a:t>
            </a:r>
          </a:p>
        </p:txBody>
      </p:sp>
      <p:pic>
        <p:nvPicPr>
          <p:cNvPr id="555" name="Shape 555" descr="all cells"/>
          <p:cNvPicPr preferRelativeResize="0"/>
          <p:nvPr/>
        </p:nvPicPr>
        <p:blipFill rotWithShape="1">
          <a:blip r:embed="rId3">
            <a:alphaModFix/>
          </a:blip>
          <a:srcRect l="47011" t="18518" r="8454" b="42592"/>
          <a:stretch/>
        </p:blipFill>
        <p:spPr>
          <a:xfrm>
            <a:off x="6300192" y="1324973"/>
            <a:ext cx="2607842" cy="3038246"/>
          </a:xfrm>
          <a:prstGeom prst="rect">
            <a:avLst/>
          </a:prstGeom>
          <a:noFill/>
          <a:ln>
            <a:noFill/>
          </a:ln>
        </p:spPr>
      </p:pic>
      <p:grpSp>
        <p:nvGrpSpPr>
          <p:cNvPr id="556" name="Shape 556"/>
          <p:cNvGrpSpPr/>
          <p:nvPr/>
        </p:nvGrpSpPr>
        <p:grpSpPr>
          <a:xfrm>
            <a:off x="7138392" y="4839698"/>
            <a:ext cx="1752600" cy="1828800"/>
            <a:chOff x="4752" y="720"/>
            <a:chExt cx="528" cy="576"/>
          </a:xfrm>
        </p:grpSpPr>
        <p:sp>
          <p:nvSpPr>
            <p:cNvPr id="557" name="Shape 557" descr="Small confetti"/>
            <p:cNvSpPr/>
            <p:nvPr/>
          </p:nvSpPr>
          <p:spPr>
            <a:xfrm>
              <a:off x="4752" y="720"/>
              <a:ext cx="528" cy="576"/>
            </a:xfrm>
            <a:prstGeom prst="ellipse">
              <a:avLst/>
            </a:prstGeom>
            <a:solidFill>
              <a:srgbClr val="FFF7FF">
                <a:alpha val="56470"/>
              </a:srgbClr>
            </a:solidFill>
            <a:ln w="9525"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558" name="Shape 558"/>
            <p:cNvSpPr/>
            <p:nvPr/>
          </p:nvSpPr>
          <p:spPr>
            <a:xfrm>
              <a:off x="4800" y="912"/>
              <a:ext cx="437" cy="329"/>
            </a:xfrm>
            <a:custGeom>
              <a:avLst/>
              <a:gdLst/>
              <a:ahLst/>
              <a:cxnLst/>
              <a:rect l="0" t="0" r="0" b="0"/>
              <a:pathLst>
                <a:path w="120000" h="120000" extrusionOk="0">
                  <a:moveTo>
                    <a:pt x="50800" y="25167"/>
                  </a:moveTo>
                  <a:cubicBezTo>
                    <a:pt x="32951" y="1458"/>
                    <a:pt x="42562" y="8024"/>
                    <a:pt x="24439" y="0"/>
                  </a:cubicBezTo>
                  <a:cubicBezTo>
                    <a:pt x="1647" y="7659"/>
                    <a:pt x="0" y="9483"/>
                    <a:pt x="5491" y="40121"/>
                  </a:cubicBezTo>
                  <a:cubicBezTo>
                    <a:pt x="20594" y="38297"/>
                    <a:pt x="36247" y="40486"/>
                    <a:pt x="50800" y="35015"/>
                  </a:cubicBezTo>
                  <a:cubicBezTo>
                    <a:pt x="55194" y="33191"/>
                    <a:pt x="54370" y="23343"/>
                    <a:pt x="58215" y="20060"/>
                  </a:cubicBezTo>
                  <a:cubicBezTo>
                    <a:pt x="65080" y="14589"/>
                    <a:pt x="81006" y="10212"/>
                    <a:pt x="81006" y="10212"/>
                  </a:cubicBezTo>
                  <a:cubicBezTo>
                    <a:pt x="92265" y="11671"/>
                    <a:pt x="105720" y="5835"/>
                    <a:pt x="114782" y="14954"/>
                  </a:cubicBezTo>
                  <a:cubicBezTo>
                    <a:pt x="120000" y="20060"/>
                    <a:pt x="114508" y="32826"/>
                    <a:pt x="110938" y="40121"/>
                  </a:cubicBezTo>
                  <a:cubicBezTo>
                    <a:pt x="108741" y="44498"/>
                    <a:pt x="103249" y="43039"/>
                    <a:pt x="99679" y="45227"/>
                  </a:cubicBezTo>
                  <a:cubicBezTo>
                    <a:pt x="70572" y="64559"/>
                    <a:pt x="105446" y="47416"/>
                    <a:pt x="77162" y="60182"/>
                  </a:cubicBezTo>
                  <a:cubicBezTo>
                    <a:pt x="72219" y="58358"/>
                    <a:pt x="67002" y="52887"/>
                    <a:pt x="62059" y="55075"/>
                  </a:cubicBezTo>
                  <a:cubicBezTo>
                    <a:pt x="53546" y="58723"/>
                    <a:pt x="52173" y="90455"/>
                    <a:pt x="50800" y="95197"/>
                  </a:cubicBezTo>
                  <a:cubicBezTo>
                    <a:pt x="47780" y="106139"/>
                    <a:pt x="41464" y="112340"/>
                    <a:pt x="35697" y="120000"/>
                  </a:cubicBezTo>
                  <a:cubicBezTo>
                    <a:pt x="31853" y="118541"/>
                    <a:pt x="27185" y="118905"/>
                    <a:pt x="24439" y="115258"/>
                  </a:cubicBezTo>
                  <a:cubicBezTo>
                    <a:pt x="18672" y="107598"/>
                    <a:pt x="20045" y="87537"/>
                    <a:pt x="24439" y="80243"/>
                  </a:cubicBezTo>
                  <a:cubicBezTo>
                    <a:pt x="29107" y="72583"/>
                    <a:pt x="51624" y="75136"/>
                    <a:pt x="54645" y="75136"/>
                  </a:cubicBezTo>
                </a:path>
              </a:pathLst>
            </a:custGeom>
            <a:solidFill>
              <a:srgbClr val="993366"/>
            </a:solidFill>
            <a:ln w="9525" cap="flat" cmpd="sng">
              <a:solidFill>
                <a:srgbClr val="800080"/>
              </a:solidFill>
              <a:prstDash val="solid"/>
              <a:round/>
              <a:headEnd type="none" w="med" len="med"/>
              <a:tailEnd type="none" w="med" len="med"/>
            </a:ln>
          </p:spPr>
          <p:txBody>
            <a:bodyPr wrap="square" lIns="91425" tIns="45700" rIns="91425" bIns="4570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grpSp>
      <p:sp>
        <p:nvSpPr>
          <p:cNvPr id="559" name="Shape 559"/>
          <p:cNvSpPr txBox="1"/>
          <p:nvPr/>
        </p:nvSpPr>
        <p:spPr>
          <a:xfrm>
            <a:off x="2016525" y="3725270"/>
            <a:ext cx="4978800" cy="738900"/>
          </a:xfrm>
          <a:prstGeom prst="rect">
            <a:avLst/>
          </a:prstGeom>
          <a:noFill/>
          <a:ln>
            <a:noFill/>
          </a:ln>
        </p:spPr>
        <p:txBody>
          <a:bodyPr wrap="square" lIns="91425" tIns="91425" rIns="91425" bIns="91425" anchor="t" anchorCtr="0">
            <a:noAutofit/>
          </a:bodyPr>
          <a:lstStyle/>
          <a:p>
            <a:pPr lvl="0">
              <a:spcBef>
                <a:spcPts val="0"/>
              </a:spcBef>
              <a:buNone/>
            </a:pPr>
            <a:r>
              <a:rPr lang="en-US" dirty="0">
                <a:solidFill>
                  <a:srgbClr val="00B050"/>
                </a:solidFill>
              </a:rPr>
              <a:t>Cells infected by bacteria usually get dealt with by Neutrophils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p:nvPr/>
        </p:nvSpPr>
        <p:spPr>
          <a:xfrm>
            <a:off x="827584" y="260648"/>
            <a:ext cx="7564501" cy="5403850"/>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437628"/>
            <a:ext cx="8229600" cy="817019"/>
          </a:xfrm>
          <a:prstGeom prst="rect">
            <a:avLst/>
          </a:prstGeom>
          <a:noFill/>
          <a:ln>
            <a:noFill/>
          </a:ln>
        </p:spPr>
        <p:txBody>
          <a:bodyPr wrap="square" lIns="0" tIns="199500" rIns="0" bIns="0" anchor="ctr" anchorCtr="0">
            <a:noAutofit/>
          </a:bodyPr>
          <a:lstStyle/>
          <a:p>
            <a:pPr marL="779145" marR="0" lvl="0" indent="-4444" algn="l" rtl="1">
              <a:lnSpc>
                <a:spcPct val="100000"/>
              </a:lnSpc>
              <a:spcBef>
                <a:spcPts val="0"/>
              </a:spcBef>
              <a:buClr>
                <a:schemeClr val="dk1"/>
              </a:buClr>
              <a:buSzPct val="25000"/>
              <a:buFont typeface="Rambla"/>
              <a:buNone/>
            </a:pPr>
            <a:r>
              <a:rPr lang="en-US" sz="4000" b="1" i="0" u="none" strike="noStrike" cap="none">
                <a:solidFill>
                  <a:schemeClr val="dk1"/>
                </a:solidFill>
                <a:latin typeface="Rambla"/>
                <a:ea typeface="Rambla"/>
                <a:cs typeface="Rambla"/>
                <a:sym typeface="Rambla"/>
              </a:rPr>
              <a:t>Neutrophil Function</a:t>
            </a:r>
          </a:p>
        </p:txBody>
      </p:sp>
      <p:sp>
        <p:nvSpPr>
          <p:cNvPr id="570" name="Shape 570"/>
          <p:cNvSpPr txBox="1"/>
          <p:nvPr/>
        </p:nvSpPr>
        <p:spPr>
          <a:xfrm>
            <a:off x="521285" y="1379287"/>
            <a:ext cx="7651115" cy="3337580"/>
          </a:xfrm>
          <a:prstGeom prst="rect">
            <a:avLst/>
          </a:prstGeom>
          <a:noFill/>
          <a:ln>
            <a:noFill/>
          </a:ln>
        </p:spPr>
        <p:txBody>
          <a:bodyPr wrap="square" lIns="0" tIns="0" rIns="0" bIns="0" anchor="t" anchorCtr="0">
            <a:noAutofit/>
          </a:bodyPr>
          <a:lstStyle/>
          <a:p>
            <a:pPr marL="12700" marR="5080" lvl="0" indent="0" algn="l" rtl="1">
              <a:lnSpc>
                <a:spcPct val="100899"/>
              </a:lnSpc>
              <a:spcBef>
                <a:spcPts val="0"/>
              </a:spcBef>
              <a:buNone/>
            </a:pPr>
            <a:endParaRPr sz="1800" b="1" dirty="0">
              <a:solidFill>
                <a:schemeClr val="dk1"/>
              </a:solidFill>
              <a:latin typeface="Tahoma"/>
              <a:ea typeface="Tahoma"/>
              <a:cs typeface="Tahoma"/>
              <a:sym typeface="Tahoma"/>
            </a:endParaRPr>
          </a:p>
          <a:p>
            <a:pPr marL="12700" marR="5080" lvl="0" indent="0" algn="l" rtl="1">
              <a:lnSpc>
                <a:spcPct val="100899"/>
              </a:lnSpc>
              <a:spcBef>
                <a:spcPts val="0"/>
              </a:spcBef>
              <a:buSzPct val="25000"/>
              <a:buNone/>
            </a:pPr>
            <a:r>
              <a:rPr lang="en-US" sz="1800" b="1" dirty="0">
                <a:solidFill>
                  <a:schemeClr val="dk1"/>
                </a:solidFill>
                <a:latin typeface="Tahoma"/>
                <a:ea typeface="Tahoma"/>
                <a:cs typeface="Tahoma"/>
                <a:sym typeface="Tahoma"/>
              </a:rPr>
              <a:t>Defense against infection: </a:t>
            </a:r>
          </a:p>
          <a:p>
            <a:pPr marL="12700" marR="5080" lvl="0" indent="0" algn="l" rtl="1">
              <a:lnSpc>
                <a:spcPct val="100899"/>
              </a:lnSpc>
              <a:spcBef>
                <a:spcPts val="0"/>
              </a:spcBef>
              <a:spcAft>
                <a:spcPts val="0"/>
              </a:spcAft>
              <a:buSzPct val="25000"/>
              <a:buNone/>
            </a:pPr>
            <a:r>
              <a:rPr lang="en-US" sz="1800" b="1" dirty="0">
                <a:solidFill>
                  <a:schemeClr val="dk1"/>
                </a:solidFill>
                <a:latin typeface="Tahoma"/>
                <a:ea typeface="Tahoma"/>
                <a:cs typeface="Tahoma"/>
                <a:sym typeface="Tahoma"/>
              </a:rPr>
              <a:t>Neutrophil has the ability of </a:t>
            </a:r>
            <a:r>
              <a:rPr lang="en-US" sz="1800" b="1" u="sng" dirty="0">
                <a:solidFill>
                  <a:schemeClr val="dk1"/>
                </a:solidFill>
                <a:latin typeface="Tahoma"/>
                <a:ea typeface="Tahoma"/>
                <a:cs typeface="Tahoma"/>
                <a:sym typeface="Tahoma"/>
              </a:rPr>
              <a:t>engulfing bacteria </a:t>
            </a:r>
            <a:r>
              <a:rPr lang="en-US" sz="1800" b="1" dirty="0">
                <a:solidFill>
                  <a:schemeClr val="dk1"/>
                </a:solidFill>
                <a:latin typeface="Tahoma"/>
                <a:ea typeface="Tahoma"/>
                <a:cs typeface="Tahoma"/>
                <a:sym typeface="Tahoma"/>
              </a:rPr>
              <a:t>or organism by a process of </a:t>
            </a:r>
            <a:r>
              <a:rPr lang="en-US" sz="1800" u="sng" dirty="0" err="1">
                <a:solidFill>
                  <a:schemeClr val="dk1"/>
                </a:solidFill>
                <a:latin typeface="Tahoma"/>
                <a:ea typeface="Tahoma"/>
                <a:cs typeface="Tahoma"/>
                <a:sym typeface="Tahoma"/>
              </a:rPr>
              <a:t>phyagocytosis</a:t>
            </a:r>
            <a:endParaRPr lang="en-US" sz="1800" u="sng" dirty="0">
              <a:solidFill>
                <a:schemeClr val="dk1"/>
              </a:solidFill>
              <a:latin typeface="Tahoma"/>
              <a:ea typeface="Tahoma"/>
              <a:cs typeface="Tahoma"/>
              <a:sym typeface="Tahoma"/>
            </a:endParaRPr>
          </a:p>
          <a:p>
            <a:pPr marL="0" marR="0" lvl="0" indent="0" algn="l" rtl="1">
              <a:lnSpc>
                <a:spcPct val="100000"/>
              </a:lnSpc>
              <a:spcBef>
                <a:spcPts val="29"/>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1">
              <a:lnSpc>
                <a:spcPct val="100000"/>
              </a:lnSpc>
              <a:spcBef>
                <a:spcPts val="29"/>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1">
              <a:lnSpc>
                <a:spcPct val="100000"/>
              </a:lnSpc>
              <a:spcBef>
                <a:spcPts val="29"/>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1">
              <a:lnSpc>
                <a:spcPct val="100000"/>
              </a:lnSpc>
              <a:spcBef>
                <a:spcPts val="29"/>
              </a:spcBef>
              <a:buNone/>
            </a:pPr>
            <a:endParaRPr sz="1800" dirty="0">
              <a:solidFill>
                <a:schemeClr val="dk1"/>
              </a:solidFill>
              <a:latin typeface="Times New Roman"/>
              <a:ea typeface="Times New Roman"/>
              <a:cs typeface="Times New Roman"/>
              <a:sym typeface="Times New Roman"/>
            </a:endParaRPr>
          </a:p>
          <a:p>
            <a:pPr marL="12700" marR="0" lvl="0" indent="0" algn="l" rtl="1">
              <a:lnSpc>
                <a:spcPct val="176388"/>
              </a:lnSpc>
              <a:spcBef>
                <a:spcPts val="0"/>
              </a:spcBef>
              <a:buSzPct val="25000"/>
              <a:buNone/>
            </a:pPr>
            <a:r>
              <a:rPr lang="en-US" sz="1800" b="1" dirty="0">
                <a:solidFill>
                  <a:schemeClr val="dk1"/>
                </a:solidFill>
                <a:latin typeface="Tahoma"/>
                <a:ea typeface="Tahoma"/>
                <a:cs typeface="Tahoma"/>
                <a:sym typeface="Tahoma"/>
              </a:rPr>
              <a:t>Steps of </a:t>
            </a:r>
            <a:r>
              <a:rPr lang="en-US" sz="1800" b="1" dirty="0" err="1">
                <a:solidFill>
                  <a:schemeClr val="dk1"/>
                </a:solidFill>
                <a:latin typeface="Tahoma"/>
                <a:ea typeface="Tahoma"/>
                <a:cs typeface="Tahoma"/>
                <a:sym typeface="Tahoma"/>
              </a:rPr>
              <a:t>Phygocytosis</a:t>
            </a:r>
            <a:endParaRPr lang="en-US" sz="1800" b="1" dirty="0">
              <a:solidFill>
                <a:schemeClr val="dk1"/>
              </a:solidFill>
              <a:latin typeface="Tahoma"/>
              <a:ea typeface="Tahoma"/>
              <a:cs typeface="Tahoma"/>
              <a:sym typeface="Tahoma"/>
            </a:endParaRPr>
          </a:p>
          <a:p>
            <a:pPr marL="698500" marR="0" lvl="0" indent="0" algn="l" rtl="1">
              <a:lnSpc>
                <a:spcPct val="182166"/>
              </a:lnSpc>
              <a:spcBef>
                <a:spcPts val="0"/>
              </a:spcBef>
              <a:spcAft>
                <a:spcPts val="0"/>
              </a:spcAft>
              <a:buNone/>
            </a:pPr>
            <a:endParaRPr sz="1800" dirty="0">
              <a:solidFill>
                <a:schemeClr val="dk1"/>
              </a:solidFill>
              <a:latin typeface="Tahoma"/>
              <a:ea typeface="Tahoma"/>
              <a:cs typeface="Tahoma"/>
              <a:sym typeface="Tahoma"/>
            </a:endParaRPr>
          </a:p>
          <a:p>
            <a:pPr marL="698500" marR="0" lvl="0" indent="0" algn="l" rtl="1">
              <a:lnSpc>
                <a:spcPct val="100000"/>
              </a:lnSpc>
              <a:spcBef>
                <a:spcPts val="35"/>
              </a:spcBef>
              <a:buNone/>
            </a:pPr>
            <a:endParaRPr sz="1800" dirty="0">
              <a:solidFill>
                <a:schemeClr val="dk1"/>
              </a:solidFill>
              <a:latin typeface="Tahoma"/>
              <a:ea typeface="Tahoma"/>
              <a:cs typeface="Tahoma"/>
              <a:sym typeface="Tahoma"/>
            </a:endParaRPr>
          </a:p>
        </p:txBody>
      </p:sp>
      <p:grpSp>
        <p:nvGrpSpPr>
          <p:cNvPr id="571" name="Shape 571"/>
          <p:cNvGrpSpPr/>
          <p:nvPr/>
        </p:nvGrpSpPr>
        <p:grpSpPr>
          <a:xfrm>
            <a:off x="430560" y="3718244"/>
            <a:ext cx="8256240" cy="1835105"/>
            <a:chOff x="0" y="1729404"/>
            <a:chExt cx="8256240" cy="1835105"/>
          </a:xfrm>
        </p:grpSpPr>
        <p:sp>
          <p:nvSpPr>
            <p:cNvPr id="572" name="Shape 572"/>
            <p:cNvSpPr/>
            <p:nvPr/>
          </p:nvSpPr>
          <p:spPr>
            <a:xfrm>
              <a:off x="0" y="1729404"/>
              <a:ext cx="8256240" cy="1835105"/>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3" name="Shape 573"/>
            <p:cNvSpPr/>
            <p:nvPr/>
          </p:nvSpPr>
          <p:spPr>
            <a:xfrm>
              <a:off x="5895939" y="2188180"/>
              <a:ext cx="1534676" cy="91755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74" name="Shape 574"/>
            <p:cNvSpPr txBox="1"/>
            <p:nvPr/>
          </p:nvSpPr>
          <p:spPr>
            <a:xfrm>
              <a:off x="5895939" y="2188180"/>
              <a:ext cx="1534676" cy="917552"/>
            </a:xfrm>
            <a:prstGeom prst="rect">
              <a:avLst/>
            </a:prstGeom>
            <a:noFill/>
            <a:ln>
              <a:noFill/>
            </a:ln>
          </p:spPr>
          <p:txBody>
            <a:bodyPr wrap="square" lIns="0" tIns="142225" rIns="0" bIns="142225"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400" b="1">
                  <a:solidFill>
                    <a:schemeClr val="dk1"/>
                  </a:solidFill>
                  <a:latin typeface="Tahoma"/>
                  <a:ea typeface="Tahoma"/>
                  <a:cs typeface="Tahoma"/>
                  <a:sym typeface="Tahoma"/>
                </a:rPr>
                <a:t>Engulfing and killing of a microbe</a:t>
              </a:r>
            </a:p>
          </p:txBody>
        </p:sp>
        <p:sp>
          <p:nvSpPr>
            <p:cNvPr id="575" name="Shape 575"/>
            <p:cNvSpPr/>
            <p:nvPr/>
          </p:nvSpPr>
          <p:spPr>
            <a:xfrm>
              <a:off x="4589776" y="2188180"/>
              <a:ext cx="1088469" cy="91755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76" name="Shape 576"/>
            <p:cNvSpPr txBox="1"/>
            <p:nvPr/>
          </p:nvSpPr>
          <p:spPr>
            <a:xfrm>
              <a:off x="4589776" y="2188180"/>
              <a:ext cx="1088469" cy="917552"/>
            </a:xfrm>
            <a:prstGeom prst="rect">
              <a:avLst/>
            </a:prstGeom>
            <a:noFill/>
            <a:ln>
              <a:noFill/>
            </a:ln>
          </p:spPr>
          <p:txBody>
            <a:bodyPr wrap="square" lIns="0" tIns="142225" rIns="0" bIns="142225"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400" b="1">
                  <a:solidFill>
                    <a:schemeClr val="dk1"/>
                  </a:solidFill>
                  <a:latin typeface="Tahoma"/>
                  <a:ea typeface="Tahoma"/>
                  <a:cs typeface="Tahoma"/>
                  <a:sym typeface="Tahoma"/>
                </a:rPr>
                <a:t>Ameoboid movement</a:t>
              </a:r>
            </a:p>
          </p:txBody>
        </p:sp>
        <p:sp>
          <p:nvSpPr>
            <p:cNvPr id="577" name="Shape 577"/>
            <p:cNvSpPr/>
            <p:nvPr/>
          </p:nvSpPr>
          <p:spPr>
            <a:xfrm>
              <a:off x="3283613" y="2188180"/>
              <a:ext cx="1088469" cy="91755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78" name="Shape 578"/>
            <p:cNvSpPr txBox="1"/>
            <p:nvPr/>
          </p:nvSpPr>
          <p:spPr>
            <a:xfrm>
              <a:off x="3283613" y="2188180"/>
              <a:ext cx="1088469" cy="917552"/>
            </a:xfrm>
            <a:prstGeom prst="rect">
              <a:avLst/>
            </a:prstGeom>
            <a:noFill/>
            <a:ln>
              <a:noFill/>
            </a:ln>
          </p:spPr>
          <p:txBody>
            <a:bodyPr wrap="square" lIns="0" tIns="142225" rIns="0" bIns="142225"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400" b="1">
                  <a:solidFill>
                    <a:schemeClr val="dk1"/>
                  </a:solidFill>
                  <a:latin typeface="Tahoma"/>
                  <a:ea typeface="Tahoma"/>
                  <a:cs typeface="Tahoma"/>
                  <a:sym typeface="Tahoma"/>
                </a:rPr>
                <a:t>Diapedesis</a:t>
              </a:r>
            </a:p>
          </p:txBody>
        </p:sp>
        <p:sp>
          <p:nvSpPr>
            <p:cNvPr id="579" name="Shape 579"/>
            <p:cNvSpPr/>
            <p:nvPr/>
          </p:nvSpPr>
          <p:spPr>
            <a:xfrm>
              <a:off x="1977450" y="2188180"/>
              <a:ext cx="1088469" cy="91755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80" name="Shape 580"/>
            <p:cNvSpPr txBox="1"/>
            <p:nvPr/>
          </p:nvSpPr>
          <p:spPr>
            <a:xfrm>
              <a:off x="1977450" y="2188180"/>
              <a:ext cx="1088469" cy="917552"/>
            </a:xfrm>
            <a:prstGeom prst="rect">
              <a:avLst/>
            </a:prstGeom>
            <a:noFill/>
            <a:ln>
              <a:noFill/>
            </a:ln>
          </p:spPr>
          <p:txBody>
            <a:bodyPr wrap="square" lIns="0" tIns="142225" rIns="0" bIns="142225"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400" b="1">
                  <a:solidFill>
                    <a:schemeClr val="dk1"/>
                  </a:solidFill>
                  <a:latin typeface="Tahoma"/>
                  <a:ea typeface="Tahoma"/>
                  <a:cs typeface="Tahoma"/>
                  <a:sym typeface="Tahoma"/>
                </a:rPr>
                <a:t>Margination</a:t>
              </a:r>
            </a:p>
          </p:txBody>
        </p:sp>
        <p:sp>
          <p:nvSpPr>
            <p:cNvPr id="581" name="Shape 581"/>
            <p:cNvSpPr/>
            <p:nvPr/>
          </p:nvSpPr>
          <p:spPr>
            <a:xfrm>
              <a:off x="671287" y="2188180"/>
              <a:ext cx="1088469" cy="917552"/>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582" name="Shape 582"/>
            <p:cNvSpPr txBox="1"/>
            <p:nvPr/>
          </p:nvSpPr>
          <p:spPr>
            <a:xfrm>
              <a:off x="671287" y="2188180"/>
              <a:ext cx="1088469" cy="917552"/>
            </a:xfrm>
            <a:prstGeom prst="rect">
              <a:avLst/>
            </a:prstGeom>
            <a:noFill/>
            <a:ln>
              <a:noFill/>
            </a:ln>
          </p:spPr>
          <p:txBody>
            <a:bodyPr wrap="square" lIns="0" tIns="142225" rIns="0" bIns="142225" anchor="ctr" anchorCtr="0">
              <a:noAutofit/>
            </a:bodyPr>
            <a:lstStyle/>
            <a:p>
              <a:pPr marL="0" marR="0" lvl="0" indent="0" algn="ctr" rtl="1">
                <a:lnSpc>
                  <a:spcPct val="90000"/>
                </a:lnSpc>
                <a:spcBef>
                  <a:spcPts val="0"/>
                </a:spcBef>
                <a:spcAft>
                  <a:spcPts val="0"/>
                </a:spcAft>
                <a:buClr>
                  <a:schemeClr val="dk1"/>
                </a:buClr>
                <a:buSzPct val="25000"/>
                <a:buFont typeface="Tahoma"/>
                <a:buNone/>
              </a:pPr>
              <a:r>
                <a:rPr lang="en-US" sz="1400" b="1">
                  <a:solidFill>
                    <a:schemeClr val="dk1"/>
                  </a:solidFill>
                  <a:latin typeface="Tahoma"/>
                  <a:ea typeface="Tahoma"/>
                  <a:cs typeface="Tahoma"/>
                  <a:sym typeface="Tahoma"/>
                </a:rPr>
                <a:t>Chemotaxis</a:t>
              </a:r>
            </a:p>
          </p:txBody>
        </p:sp>
      </p:grpSp>
      <p:sp>
        <p:nvSpPr>
          <p:cNvPr id="583" name="Shape 583"/>
          <p:cNvSpPr txBox="1"/>
          <p:nvPr/>
        </p:nvSpPr>
        <p:spPr>
          <a:xfrm>
            <a:off x="4716016" y="4797152"/>
            <a:ext cx="1368152" cy="276999"/>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a:solidFill>
                  <a:srgbClr val="00B050"/>
                </a:solidFill>
                <a:latin typeface="Rambla"/>
                <a:ea typeface="Rambla"/>
                <a:cs typeface="Rambla"/>
                <a:sym typeface="Rambla"/>
              </a:rPr>
              <a:t>تتحرك نفس الاميبا</a:t>
            </a:r>
          </a:p>
        </p:txBody>
      </p:sp>
      <p:sp>
        <p:nvSpPr>
          <p:cNvPr id="584" name="Shape 584"/>
          <p:cNvSpPr txBox="1"/>
          <p:nvPr/>
        </p:nvSpPr>
        <p:spPr>
          <a:xfrm>
            <a:off x="827584" y="4725144"/>
            <a:ext cx="1368152" cy="276999"/>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1200">
                <a:solidFill>
                  <a:srgbClr val="00B050"/>
                </a:solidFill>
                <a:latin typeface="Rambla"/>
                <a:ea typeface="Rambla"/>
                <a:cs typeface="Rambla"/>
                <a:sym typeface="Rambla"/>
              </a:rPr>
              <a:t>Like alarms</a:t>
            </a:r>
          </a:p>
        </p:txBody>
      </p:sp>
      <p:sp>
        <p:nvSpPr>
          <p:cNvPr id="585" name="Shape 585"/>
          <p:cNvSpPr txBox="1"/>
          <p:nvPr/>
        </p:nvSpPr>
        <p:spPr>
          <a:xfrm>
            <a:off x="3185850" y="2341600"/>
            <a:ext cx="5597100" cy="1548600"/>
          </a:xfrm>
          <a:prstGeom prst="rect">
            <a:avLst/>
          </a:prstGeom>
          <a:noFill/>
          <a:ln>
            <a:noFill/>
          </a:ln>
        </p:spPr>
        <p:txBody>
          <a:bodyPr wrap="square" lIns="91425" tIns="91425" rIns="91425" bIns="91425" anchor="t" anchorCtr="0">
            <a:noAutofit/>
          </a:bodyPr>
          <a:lstStyle/>
          <a:p>
            <a:pPr lvl="0">
              <a:spcBef>
                <a:spcPts val="0"/>
              </a:spcBef>
              <a:buNone/>
            </a:pPr>
            <a:r>
              <a:rPr lang="en-US" sz="1000">
                <a:solidFill>
                  <a:srgbClr val="7F7F7F"/>
                </a:solidFill>
              </a:rPr>
              <a:t>Neutrophil Phagocytosis</a:t>
            </a:r>
          </a:p>
          <a:p>
            <a:pPr lvl="0">
              <a:spcBef>
                <a:spcPts val="0"/>
              </a:spcBef>
              <a:buNone/>
            </a:pPr>
            <a:r>
              <a:rPr lang="en-US" sz="1000">
                <a:solidFill>
                  <a:srgbClr val="7F7F7F"/>
                </a:solidFill>
              </a:rPr>
              <a:t>1-neutrophil attaches itself to the particle and projects pseudopodia in all directions around the particle.</a:t>
            </a:r>
          </a:p>
          <a:p>
            <a:pPr lvl="0">
              <a:spcBef>
                <a:spcPts val="0"/>
              </a:spcBef>
              <a:buNone/>
            </a:pPr>
            <a:r>
              <a:rPr lang="en-US" sz="1000">
                <a:solidFill>
                  <a:srgbClr val="7F7F7F"/>
                </a:solidFill>
              </a:rPr>
              <a:t>2-pseudopodia meet one another on the opposite side and fuse,  creating  an enclosed chamber that contains the phagocytized particle. </a:t>
            </a:r>
          </a:p>
          <a:p>
            <a:pPr lvl="0">
              <a:spcBef>
                <a:spcPts val="0"/>
              </a:spcBef>
              <a:buNone/>
            </a:pPr>
            <a:r>
              <a:rPr lang="en-US" sz="1000">
                <a:solidFill>
                  <a:srgbClr val="7F7F7F"/>
                </a:solidFill>
              </a:rPr>
              <a:t> 3-the chamber moves to the inside of the cytoplasmic cavity and breaks away from the outer cell membrane to form a free-floating </a:t>
            </a:r>
            <a:r>
              <a:rPr lang="en-US" sz="1000" i="1">
                <a:solidFill>
                  <a:srgbClr val="7F7F7F"/>
                </a:solidFill>
              </a:rPr>
              <a:t>phagocytic vesicle </a:t>
            </a:r>
            <a:r>
              <a:rPr lang="en-US" sz="1000">
                <a:solidFill>
                  <a:srgbClr val="7F7F7F"/>
                </a:solidFill>
              </a:rPr>
              <a:t>(also called a </a:t>
            </a:r>
            <a:r>
              <a:rPr lang="en-US" sz="1000" i="1">
                <a:solidFill>
                  <a:srgbClr val="7F7F7F"/>
                </a:solidFill>
              </a:rPr>
              <a:t>phagosome</a:t>
            </a:r>
            <a:r>
              <a:rPr lang="en-US" sz="1000">
                <a:solidFill>
                  <a:srgbClr val="7F7F7F"/>
                </a:solidFill>
              </a:rPr>
              <a:t>) inside the cytoplasm.  </a:t>
            </a:r>
          </a:p>
          <a:p>
            <a:pPr lvl="0">
              <a:spcBef>
                <a:spcPts val="0"/>
              </a:spcBef>
              <a:buClr>
                <a:schemeClr val="dk1"/>
              </a:buClr>
              <a:buSzPct val="110000"/>
              <a:buFont typeface="Arial"/>
              <a:buNone/>
            </a:pPr>
            <a:r>
              <a:rPr lang="en-US" sz="1000">
                <a:solidFill>
                  <a:srgbClr val="7F7F7F"/>
                </a:solidFill>
              </a:rPr>
              <a:t>4-The phagocytized particle is then digested by intracellular enzymes</a:t>
            </a:r>
          </a:p>
          <a:p>
            <a:pPr lvl="0">
              <a:spcBef>
                <a:spcPts val="0"/>
              </a:spcBef>
              <a:buClr>
                <a:schemeClr val="dk1"/>
              </a:buClr>
              <a:buSzPct val="100000"/>
              <a:buFont typeface="Arial"/>
              <a:buNone/>
            </a:pPr>
            <a:r>
              <a:rPr lang="en-US" sz="1100">
                <a:solidFill>
                  <a:srgbClr val="7F7F7F"/>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p:txBody>
      </p:sp>
      <p:sp>
        <p:nvSpPr>
          <p:cNvPr id="19" name="Shape 600"/>
          <p:cNvSpPr txBox="1"/>
          <p:nvPr/>
        </p:nvSpPr>
        <p:spPr>
          <a:xfrm>
            <a:off x="5292080" y="6088295"/>
            <a:ext cx="2880320" cy="646331"/>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dirty="0">
                <a:solidFill>
                  <a:schemeClr val="accent4"/>
                </a:solidFill>
                <a:latin typeface="Rambla"/>
                <a:ea typeface="Rambla"/>
                <a:cs typeface="Rambla"/>
                <a:sym typeface="Rambla"/>
              </a:rPr>
              <a:t>Females slide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401465"/>
            <a:ext cx="8229600" cy="889345"/>
          </a:xfrm>
          <a:prstGeom prst="rect">
            <a:avLst/>
          </a:prstGeom>
          <a:noFill/>
          <a:ln>
            <a:noFill/>
          </a:ln>
        </p:spPr>
        <p:txBody>
          <a:bodyPr wrap="square" lIns="0" tIns="271125" rIns="0" bIns="0" anchor="ctr" anchorCtr="0">
            <a:noAutofit/>
          </a:bodyPr>
          <a:lstStyle/>
          <a:p>
            <a:pPr marL="1132840" marR="0" lvl="0" indent="-2539" algn="l" rtl="1">
              <a:lnSpc>
                <a:spcPct val="100000"/>
              </a:lnSpc>
              <a:spcBef>
                <a:spcPts val="0"/>
              </a:spcBef>
              <a:buClr>
                <a:schemeClr val="dk1"/>
              </a:buClr>
              <a:buSzPct val="25000"/>
              <a:buFont typeface="Rambla"/>
              <a:buNone/>
            </a:pPr>
            <a:r>
              <a:rPr lang="en-US" sz="4000" b="1" i="0" u="none" strike="noStrike" cap="none">
                <a:solidFill>
                  <a:schemeClr val="dk1"/>
                </a:solidFill>
                <a:latin typeface="Rambla"/>
                <a:ea typeface="Rambla"/>
                <a:cs typeface="Rambla"/>
                <a:sym typeface="Rambla"/>
              </a:rPr>
              <a:t>Chemotaxis</a:t>
            </a:r>
          </a:p>
        </p:txBody>
      </p:sp>
      <p:sp>
        <p:nvSpPr>
          <p:cNvPr id="591" name="Shape 591"/>
          <p:cNvSpPr txBox="1"/>
          <p:nvPr/>
        </p:nvSpPr>
        <p:spPr>
          <a:xfrm>
            <a:off x="457200" y="1700808"/>
            <a:ext cx="10009112" cy="3523016"/>
          </a:xfrm>
          <a:prstGeom prst="rect">
            <a:avLst/>
          </a:prstGeom>
          <a:noFill/>
          <a:ln>
            <a:noFill/>
          </a:ln>
        </p:spPr>
        <p:txBody>
          <a:bodyPr wrap="square" lIns="0" tIns="0" rIns="0" bIns="0" anchor="t" anchorCtr="0">
            <a:noAutofit/>
          </a:bodyPr>
          <a:lstStyle/>
          <a:p>
            <a:pPr marL="1848485" marR="38735" lvl="0" indent="-6985" algn="l" rtl="1">
              <a:lnSpc>
                <a:spcPct val="100800"/>
              </a:lnSpc>
              <a:spcBef>
                <a:spcPts val="0"/>
              </a:spcBef>
              <a:buSzPct val="25000"/>
              <a:buNone/>
            </a:pPr>
            <a:r>
              <a:rPr lang="en-US" sz="1800">
                <a:solidFill>
                  <a:schemeClr val="dk1"/>
                </a:solidFill>
                <a:latin typeface="Tahoma"/>
                <a:ea typeface="Tahoma"/>
                <a:cs typeface="Tahoma"/>
                <a:sym typeface="Tahoma"/>
              </a:rPr>
              <a:t>The attraction of the neutrophils </a:t>
            </a:r>
            <a:r>
              <a:rPr lang="en-US" sz="1800">
                <a:solidFill>
                  <a:srgbClr val="0070C0"/>
                </a:solidFill>
                <a:latin typeface="Tahoma"/>
                <a:ea typeface="Tahoma"/>
                <a:cs typeface="Tahoma"/>
                <a:sym typeface="Tahoma"/>
              </a:rPr>
              <a:t>and monocytes </a:t>
            </a:r>
            <a:r>
              <a:rPr lang="en-US" sz="1800">
                <a:solidFill>
                  <a:schemeClr val="dk1"/>
                </a:solidFill>
                <a:latin typeface="Tahoma"/>
                <a:ea typeface="Tahoma"/>
                <a:cs typeface="Tahoma"/>
                <a:sym typeface="Tahoma"/>
              </a:rPr>
              <a:t>to move to inflamed area following chemotactic substances release from </a:t>
            </a:r>
            <a:r>
              <a:rPr lang="en-US" sz="1800">
                <a:solidFill>
                  <a:srgbClr val="FF0000"/>
                </a:solidFill>
                <a:latin typeface="Tahoma"/>
                <a:ea typeface="Tahoma"/>
                <a:cs typeface="Tahoma"/>
                <a:sym typeface="Tahoma"/>
              </a:rPr>
              <a:t>infected</a:t>
            </a:r>
            <a:r>
              <a:rPr lang="en-US" sz="1800">
                <a:solidFill>
                  <a:schemeClr val="dk1"/>
                </a:solidFill>
                <a:latin typeface="Tahoma"/>
                <a:ea typeface="Tahoma"/>
                <a:cs typeface="Tahoma"/>
                <a:sym typeface="Tahoma"/>
              </a:rPr>
              <a:t> </a:t>
            </a:r>
            <a:r>
              <a:rPr lang="en-US" sz="1800">
                <a:solidFill>
                  <a:srgbClr val="FF0000"/>
                </a:solidFill>
                <a:latin typeface="Tahoma"/>
                <a:ea typeface="Tahoma"/>
                <a:cs typeface="Tahoma"/>
                <a:sym typeface="Tahoma"/>
              </a:rPr>
              <a:t>site.</a:t>
            </a:r>
          </a:p>
          <a:p>
            <a:pPr marL="1848485" marR="38735" lvl="0" indent="-6985" algn="l" rtl="1">
              <a:lnSpc>
                <a:spcPct val="100800"/>
              </a:lnSpc>
              <a:spcBef>
                <a:spcPts val="0"/>
              </a:spcBef>
              <a:buNone/>
            </a:pPr>
            <a:endParaRPr sz="1800">
              <a:solidFill>
                <a:srgbClr val="FF0000"/>
              </a:solidFill>
              <a:latin typeface="Tahoma"/>
              <a:ea typeface="Tahoma"/>
              <a:cs typeface="Tahoma"/>
              <a:sym typeface="Tahoma"/>
            </a:endParaRPr>
          </a:p>
          <a:p>
            <a:pPr marL="1848485" marR="38735" lvl="0" indent="-6985" algn="l" rtl="1">
              <a:lnSpc>
                <a:spcPct val="100800"/>
              </a:lnSpc>
              <a:spcBef>
                <a:spcPts val="0"/>
              </a:spcBef>
              <a:buSzPct val="25000"/>
              <a:buNone/>
            </a:pPr>
            <a:r>
              <a:rPr lang="en-US" sz="1800" b="1">
                <a:solidFill>
                  <a:srgbClr val="0070C0"/>
                </a:solidFill>
                <a:latin typeface="Calibri"/>
                <a:ea typeface="Calibri"/>
                <a:cs typeface="Calibri"/>
                <a:sym typeface="Calibri"/>
              </a:rPr>
              <a:t>The chemotactic agents include a component of the complement system (C5a); leukotrienes; and polypeptides from lymphocytes, mast cells, and basophils.</a:t>
            </a:r>
          </a:p>
          <a:p>
            <a:pPr marL="1848485" marR="38735" lvl="0" indent="-6985" algn="l" rtl="1">
              <a:lnSpc>
                <a:spcPct val="100800"/>
              </a:lnSpc>
              <a:spcBef>
                <a:spcPts val="0"/>
              </a:spcBef>
              <a:buNone/>
            </a:pPr>
            <a:endParaRPr sz="1800">
              <a:solidFill>
                <a:srgbClr val="FF0000"/>
              </a:solidFill>
              <a:latin typeface="Tahoma"/>
              <a:ea typeface="Tahoma"/>
              <a:cs typeface="Tahoma"/>
              <a:sym typeface="Tahoma"/>
            </a:endParaRPr>
          </a:p>
          <a:p>
            <a:pPr marL="1848485" marR="38735" lvl="0" indent="-6985" algn="l" rtl="1">
              <a:lnSpc>
                <a:spcPct val="100800"/>
              </a:lnSpc>
              <a:spcBef>
                <a:spcPts val="0"/>
              </a:spcBef>
              <a:buSzPct val="25000"/>
              <a:buNone/>
            </a:pPr>
            <a:r>
              <a:rPr lang="en-US" sz="1800">
                <a:solidFill>
                  <a:srgbClr val="FF0000"/>
                </a:solidFill>
                <a:latin typeface="Tahoma"/>
                <a:ea typeface="Tahoma"/>
                <a:cs typeface="Tahoma"/>
                <a:sym typeface="Tahoma"/>
              </a:rPr>
              <a:t> </a:t>
            </a:r>
          </a:p>
          <a:p>
            <a:pPr marL="1848485" marR="38735" lvl="0" indent="-6985" algn="l" rtl="1">
              <a:lnSpc>
                <a:spcPct val="100800"/>
              </a:lnSpc>
              <a:spcBef>
                <a:spcPts val="0"/>
              </a:spcBef>
              <a:spcAft>
                <a:spcPts val="0"/>
              </a:spcAft>
              <a:buSzPct val="25000"/>
              <a:buNone/>
            </a:pPr>
            <a:r>
              <a:rPr lang="en-US" sz="1800" b="1">
                <a:solidFill>
                  <a:srgbClr val="7030A0"/>
                </a:solidFill>
                <a:latin typeface="Tahoma"/>
                <a:ea typeface="Tahoma"/>
                <a:cs typeface="Tahoma"/>
                <a:sym typeface="Tahoma"/>
              </a:rPr>
              <a:t>Chemotactic</a:t>
            </a:r>
            <a:r>
              <a:rPr lang="en-US" sz="1800">
                <a:solidFill>
                  <a:srgbClr val="7030A0"/>
                </a:solidFill>
                <a:latin typeface="Tahoma"/>
                <a:ea typeface="Tahoma"/>
                <a:cs typeface="Tahoma"/>
                <a:sym typeface="Tahoma"/>
              </a:rPr>
              <a:t> </a:t>
            </a:r>
            <a:r>
              <a:rPr lang="en-US" sz="1800" b="1">
                <a:solidFill>
                  <a:srgbClr val="7030A0"/>
                </a:solidFill>
                <a:latin typeface="Tahoma"/>
                <a:ea typeface="Tahoma"/>
                <a:cs typeface="Tahoma"/>
                <a:sym typeface="Tahoma"/>
              </a:rPr>
              <a:t>substances</a:t>
            </a:r>
            <a:r>
              <a:rPr lang="en-US" sz="1800">
                <a:solidFill>
                  <a:srgbClr val="7030A0"/>
                </a:solidFill>
                <a:latin typeface="Tahoma"/>
                <a:ea typeface="Tahoma"/>
                <a:cs typeface="Tahoma"/>
                <a:sym typeface="Tahoma"/>
              </a:rPr>
              <a:t>:</a:t>
            </a:r>
          </a:p>
          <a:p>
            <a:pPr marL="926466" marR="0" lvl="1" indent="-12066" algn="l" rtl="1">
              <a:lnSpc>
                <a:spcPct val="156388"/>
              </a:lnSpc>
              <a:spcBef>
                <a:spcPts val="5"/>
              </a:spcBef>
              <a:buSzPct val="25000"/>
              <a:buNone/>
            </a:pPr>
            <a:r>
              <a:rPr lang="en-US" sz="1800" b="0" i="0" u="none" strike="noStrike" cap="none">
                <a:solidFill>
                  <a:srgbClr val="7030A0"/>
                </a:solidFill>
                <a:latin typeface="Tahoma"/>
                <a:ea typeface="Tahoma"/>
                <a:cs typeface="Tahoma"/>
                <a:sym typeface="Tahoma"/>
              </a:rPr>
              <a:t>- Bacterial toxin</a:t>
            </a:r>
          </a:p>
          <a:p>
            <a:pPr marL="926466" marR="0" lvl="1" indent="-12066" algn="l" rtl="1">
              <a:lnSpc>
                <a:spcPct val="100535"/>
              </a:lnSpc>
              <a:spcBef>
                <a:spcPts val="0"/>
              </a:spcBef>
              <a:buSzPct val="25000"/>
              <a:buNone/>
            </a:pPr>
            <a:r>
              <a:rPr lang="en-US" sz="2800" b="0" i="0" u="none" strike="noStrike" cap="none" baseline="30000">
                <a:solidFill>
                  <a:srgbClr val="7030A0"/>
                </a:solidFill>
                <a:latin typeface="Tahoma"/>
                <a:ea typeface="Tahoma"/>
                <a:cs typeface="Tahoma"/>
                <a:sym typeface="Tahoma"/>
              </a:rPr>
              <a:t>- Degenerative products of inflamed tissue</a:t>
            </a:r>
          </a:p>
          <a:p>
            <a:pPr marL="926466" marR="0" lvl="1" indent="-12066" algn="l" rtl="1">
              <a:lnSpc>
                <a:spcPct val="100000"/>
              </a:lnSpc>
              <a:spcBef>
                <a:spcPts val="0"/>
              </a:spcBef>
              <a:spcAft>
                <a:spcPts val="0"/>
              </a:spcAft>
              <a:buSzPct val="25000"/>
              <a:buNone/>
            </a:pPr>
            <a:r>
              <a:rPr lang="en-US" sz="1800" b="0" i="0" u="none" strike="noStrike" cap="none">
                <a:solidFill>
                  <a:srgbClr val="7030A0"/>
                </a:solidFill>
                <a:latin typeface="Tahoma"/>
                <a:ea typeface="Tahoma"/>
                <a:cs typeface="Tahoma"/>
                <a:sym typeface="Tahoma"/>
              </a:rPr>
              <a:t>- Complement system</a:t>
            </a:r>
          </a:p>
          <a:p>
            <a:pPr marL="926466" marR="0" lvl="1" indent="-12066" algn="l" rtl="1">
              <a:lnSpc>
                <a:spcPct val="100000"/>
              </a:lnSpc>
              <a:spcBef>
                <a:spcPts val="130"/>
              </a:spcBef>
              <a:buSzPct val="25000"/>
              <a:buNone/>
            </a:pPr>
            <a:r>
              <a:rPr lang="en-US" sz="1800" b="0" i="0" u="none" strike="noStrike" cap="none">
                <a:solidFill>
                  <a:srgbClr val="7030A0"/>
                </a:solidFill>
                <a:latin typeface="Tahoma"/>
                <a:ea typeface="Tahoma"/>
                <a:cs typeface="Tahoma"/>
                <a:sym typeface="Tahoma"/>
              </a:rPr>
              <a:t>- Reaction product of plasma clotting</a:t>
            </a:r>
          </a:p>
        </p:txBody>
      </p:sp>
      <p:sp>
        <p:nvSpPr>
          <p:cNvPr id="592" name="Shape 592"/>
          <p:cNvSpPr txBox="1"/>
          <p:nvPr/>
        </p:nvSpPr>
        <p:spPr>
          <a:xfrm>
            <a:off x="4997425" y="3628900"/>
            <a:ext cx="3844200" cy="23373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r>
              <a:rPr lang="en-US">
                <a:solidFill>
                  <a:srgbClr val="7F7F7F"/>
                </a:solidFill>
              </a:rPr>
              <a:t>Chemotaxis is effective up to 100 micrometers away from an inflamed tissue. Therefore, because almost no tissue area is more than 50 micrometers away from a capillary, the chemo- tactic signal can easily move hordes of WBCs from the capillaries into the inflamed area.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453" y="188640"/>
            <a:ext cx="8229600" cy="845873"/>
          </a:xfrm>
          <a:prstGeom prst="rect">
            <a:avLst/>
          </a:prstGeom>
          <a:noFill/>
          <a:ln>
            <a:noFill/>
          </a:ln>
        </p:spPr>
        <p:txBody>
          <a:bodyPr wrap="square" lIns="0" tIns="164575" rIns="0" bIns="0" anchor="ctr" anchorCtr="0">
            <a:noAutofit/>
          </a:bodyPr>
          <a:lstStyle/>
          <a:p>
            <a:pPr marL="1840229" marR="0" lvl="0" indent="-11429" algn="l" rtl="1">
              <a:lnSpc>
                <a:spcPct val="128170"/>
              </a:lnSpc>
              <a:spcBef>
                <a:spcPts val="0"/>
              </a:spcBef>
              <a:buClr>
                <a:schemeClr val="dk1"/>
              </a:buClr>
              <a:buSzPct val="25000"/>
              <a:buFont typeface="Rambla"/>
              <a:buNone/>
            </a:pPr>
            <a:r>
              <a:rPr lang="en-US" sz="4100" b="1" i="0" u="none" strike="noStrike" cap="none">
                <a:solidFill>
                  <a:schemeClr val="dk1"/>
                </a:solidFill>
                <a:latin typeface="Rambla"/>
                <a:ea typeface="Rambla"/>
                <a:cs typeface="Rambla"/>
                <a:sym typeface="Rambla"/>
              </a:rPr>
              <a:t>Objectives</a:t>
            </a:r>
          </a:p>
        </p:txBody>
      </p:sp>
      <p:sp>
        <p:nvSpPr>
          <p:cNvPr id="157" name="Shape 157"/>
          <p:cNvSpPr txBox="1"/>
          <p:nvPr/>
        </p:nvSpPr>
        <p:spPr>
          <a:xfrm>
            <a:off x="4470653" y="6547408"/>
            <a:ext cx="203200" cy="177800"/>
          </a:xfrm>
          <a:prstGeom prst="rect">
            <a:avLst/>
          </a:prstGeom>
          <a:noFill/>
          <a:ln>
            <a:noFill/>
          </a:ln>
        </p:spPr>
        <p:txBody>
          <a:bodyPr wrap="square" lIns="0" tIns="0" rIns="0" bIns="0" anchor="t" anchorCtr="0">
            <a:noAutofit/>
          </a:bodyPr>
          <a:lstStyle/>
          <a:p>
            <a:pPr marL="25400" marR="0" lvl="0" indent="0" algn="r" rtl="1">
              <a:lnSpc>
                <a:spcPct val="108750"/>
              </a:lnSpc>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a:t>
            </a:fld>
            <a:endParaRPr lang="en-US" sz="1200">
              <a:solidFill>
                <a:schemeClr val="dk1"/>
              </a:solidFill>
              <a:latin typeface="Times New Roman"/>
              <a:ea typeface="Times New Roman"/>
              <a:cs typeface="Times New Roman"/>
              <a:sym typeface="Times New Roman"/>
            </a:endParaRPr>
          </a:p>
        </p:txBody>
      </p:sp>
      <p:sp>
        <p:nvSpPr>
          <p:cNvPr id="158" name="Shape 158"/>
          <p:cNvSpPr txBox="1"/>
          <p:nvPr/>
        </p:nvSpPr>
        <p:spPr>
          <a:xfrm>
            <a:off x="539552" y="1340768"/>
            <a:ext cx="7390130" cy="6199133"/>
          </a:xfrm>
          <a:prstGeom prst="rect">
            <a:avLst/>
          </a:prstGeom>
          <a:noFill/>
          <a:ln>
            <a:noFill/>
          </a:ln>
        </p:spPr>
        <p:txBody>
          <a:bodyPr wrap="square" lIns="0" tIns="0" rIns="0" bIns="0" anchor="t" anchorCtr="0">
            <a:noAutofit/>
          </a:bodyPr>
          <a:lstStyle/>
          <a:p>
            <a:pPr marL="469900" marR="0" lvl="1" indent="0" algn="l" rtl="1">
              <a:spcBef>
                <a:spcPts val="0"/>
              </a:spcBef>
              <a:spcAft>
                <a:spcPts val="0"/>
              </a:spcAft>
              <a:buSzPct val="25000"/>
              <a:buNone/>
            </a:pPr>
            <a:r>
              <a:rPr lang="en-US" sz="1400" b="1" i="0" u="none" strike="noStrike" cap="none">
                <a:solidFill>
                  <a:schemeClr val="dk1"/>
                </a:solidFill>
                <a:latin typeface="Tahoma"/>
                <a:ea typeface="Tahoma"/>
                <a:cs typeface="Tahoma"/>
                <a:sym typeface="Tahoma"/>
              </a:rPr>
              <a:t>At the end of this lecture student should be able to:</a:t>
            </a:r>
          </a:p>
          <a:p>
            <a:pPr marL="469900" marR="0" lvl="1" indent="0" algn="l" rtl="1">
              <a:spcBef>
                <a:spcPts val="950"/>
              </a:spcBef>
              <a:spcAft>
                <a:spcPts val="0"/>
              </a:spcAft>
              <a:buSzPct val="25000"/>
              <a:buNone/>
            </a:pPr>
            <a:r>
              <a:rPr lang="en-US" sz="1200" b="0" i="0" u="none" strike="noStrike" cap="none">
                <a:solidFill>
                  <a:schemeClr val="dk1"/>
                </a:solidFill>
                <a:latin typeface="Tahoma"/>
                <a:ea typeface="Tahoma"/>
                <a:cs typeface="Tahoma"/>
                <a:sym typeface="Tahoma"/>
              </a:rPr>
              <a:t>1- Describe different Types of WBC</a:t>
            </a:r>
          </a:p>
          <a:p>
            <a:pPr marL="469900" marR="0" lvl="1" indent="0" algn="l" rtl="1">
              <a:spcBef>
                <a:spcPts val="265"/>
              </a:spcBef>
              <a:spcAft>
                <a:spcPts val="0"/>
              </a:spcAft>
              <a:buSzPct val="25000"/>
              <a:buNone/>
            </a:pPr>
            <a:r>
              <a:rPr lang="en-US" sz="1200" b="0" i="0" u="none" strike="noStrike" cap="none">
                <a:solidFill>
                  <a:schemeClr val="dk1"/>
                </a:solidFill>
                <a:latin typeface="Tahoma"/>
                <a:ea typeface="Tahoma"/>
                <a:cs typeface="Tahoma"/>
                <a:sym typeface="Tahoma"/>
              </a:rPr>
              <a:t>2- Recognize the general functions of WBC</a:t>
            </a:r>
          </a:p>
          <a:p>
            <a:pPr marL="984250" marR="0" lvl="1" indent="-6350" algn="l" rtl="1">
              <a:spcBef>
                <a:spcPts val="310"/>
              </a:spcBef>
              <a:spcAft>
                <a:spcPts val="0"/>
              </a:spcAft>
              <a:buSzPct val="25000"/>
              <a:buNone/>
            </a:pPr>
            <a:r>
              <a:rPr lang="en-US" sz="1200" b="0" i="0" u="none" strike="noStrike" cap="none">
                <a:solidFill>
                  <a:schemeClr val="dk1"/>
                </a:solidFill>
                <a:latin typeface="Tahoma"/>
                <a:ea typeface="Tahoma"/>
                <a:cs typeface="Tahoma"/>
                <a:sym typeface="Tahoma"/>
              </a:rPr>
              <a:t>3- Describe genesis and site of formation of WBC.</a:t>
            </a:r>
          </a:p>
          <a:p>
            <a:pPr marL="984250" marR="0" lvl="1" indent="-6350" algn="l" rtl="1">
              <a:spcBef>
                <a:spcPts val="310"/>
              </a:spcBef>
              <a:spcAft>
                <a:spcPts val="0"/>
              </a:spcAft>
              <a:buSzPct val="25000"/>
              <a:buNone/>
            </a:pPr>
            <a:r>
              <a:rPr lang="en-US" sz="1200" b="0" i="0" u="none" strike="noStrike" cap="none">
                <a:solidFill>
                  <a:srgbClr val="7030A0"/>
                </a:solidFill>
                <a:latin typeface="Tahoma"/>
                <a:ea typeface="Tahoma"/>
                <a:cs typeface="Tahoma"/>
                <a:sym typeface="Tahoma"/>
              </a:rPr>
              <a:t>4- Describe stages of neutrophil formation</a:t>
            </a:r>
          </a:p>
          <a:p>
            <a:pPr marL="241300" marR="0" lvl="0" indent="0" algn="l" rtl="1">
              <a:spcBef>
                <a:spcPts val="190"/>
              </a:spcBef>
              <a:spcAft>
                <a:spcPts val="0"/>
              </a:spcAft>
              <a:buSzPct val="25000"/>
              <a:buNone/>
            </a:pPr>
            <a:r>
              <a:rPr lang="en-US" sz="1200">
                <a:solidFill>
                  <a:srgbClr val="7030A0"/>
                </a:solidFill>
                <a:latin typeface="Tahoma"/>
                <a:ea typeface="Tahoma"/>
                <a:cs typeface="Tahoma"/>
                <a:sym typeface="Tahoma"/>
              </a:rPr>
              <a:t>5- Describe the role of neutrophils in defending the body against infection</a:t>
            </a:r>
          </a:p>
          <a:p>
            <a:pPr marL="241300" marR="0" lvl="0" indent="0" algn="l" rtl="1">
              <a:spcBef>
                <a:spcPts val="190"/>
              </a:spcBef>
              <a:spcAft>
                <a:spcPts val="0"/>
              </a:spcAft>
              <a:buSzPct val="25000"/>
              <a:buNone/>
            </a:pPr>
            <a:r>
              <a:rPr lang="en-US" sz="1200">
                <a:solidFill>
                  <a:schemeClr val="dk1"/>
                </a:solidFill>
                <a:latin typeface="Tahoma"/>
                <a:ea typeface="Tahoma"/>
                <a:cs typeface="Tahoma"/>
                <a:sym typeface="Tahoma"/>
              </a:rPr>
              <a:t>6- Describe the process of phagocytosis</a:t>
            </a:r>
          </a:p>
          <a:p>
            <a:pPr marL="241300" marR="0" lvl="0" indent="0" algn="l" rtl="1">
              <a:spcBef>
                <a:spcPts val="190"/>
              </a:spcBef>
              <a:spcAft>
                <a:spcPts val="0"/>
              </a:spcAft>
              <a:buSzPct val="25000"/>
              <a:buNone/>
            </a:pPr>
            <a:r>
              <a:rPr lang="en-US" sz="1200">
                <a:solidFill>
                  <a:srgbClr val="7030A0"/>
                </a:solidFill>
                <a:latin typeface="Tahoma"/>
                <a:ea typeface="Tahoma"/>
                <a:cs typeface="Tahoma"/>
                <a:sym typeface="Tahoma"/>
              </a:rPr>
              <a:t>7- Describe Esinophils formation and functions</a:t>
            </a:r>
          </a:p>
          <a:p>
            <a:pPr marL="12700" marR="0" lvl="0" indent="0" algn="l" rtl="1">
              <a:spcBef>
                <a:spcPts val="340"/>
              </a:spcBef>
              <a:spcAft>
                <a:spcPts val="0"/>
              </a:spcAft>
              <a:buSzPct val="25000"/>
              <a:buNone/>
            </a:pPr>
            <a:r>
              <a:rPr lang="en-US" sz="1200">
                <a:solidFill>
                  <a:srgbClr val="7030A0"/>
                </a:solidFill>
                <a:latin typeface="Tahoma"/>
                <a:ea typeface="Tahoma"/>
                <a:cs typeface="Tahoma"/>
                <a:sym typeface="Tahoma"/>
              </a:rPr>
              <a:t>8- Describe Basophils formation and functions</a:t>
            </a:r>
          </a:p>
          <a:p>
            <a:pPr marL="12700" marR="0" lvl="0" indent="0" algn="l" rtl="1">
              <a:spcBef>
                <a:spcPts val="340"/>
              </a:spcBef>
              <a:buSzPct val="25000"/>
              <a:buNone/>
            </a:pPr>
            <a:r>
              <a:rPr lang="en-US" sz="1200">
                <a:solidFill>
                  <a:srgbClr val="7030A0"/>
                </a:solidFill>
                <a:latin typeface="Tahoma"/>
                <a:ea typeface="Tahoma"/>
                <a:cs typeface="Tahoma"/>
                <a:sym typeface="Tahoma"/>
              </a:rPr>
              <a:t>9- Describe Monocytes and macrophage formation and functions.</a:t>
            </a:r>
          </a:p>
          <a:p>
            <a:pPr marL="528320" marR="0" lvl="0" indent="-7619" algn="l" rtl="1">
              <a:spcBef>
                <a:spcPts val="0"/>
              </a:spcBef>
              <a:buSzPct val="25000"/>
              <a:buNone/>
            </a:pPr>
            <a:r>
              <a:rPr lang="en-US" sz="1200">
                <a:solidFill>
                  <a:srgbClr val="7030A0"/>
                </a:solidFill>
                <a:latin typeface="Tahoma"/>
                <a:ea typeface="Tahoma"/>
                <a:cs typeface="Tahoma"/>
                <a:sym typeface="Tahoma"/>
              </a:rPr>
              <a:t>10- Describe Reticuloendothelial componants and functions</a:t>
            </a:r>
          </a:p>
          <a:p>
            <a:pPr marL="528320" marR="0" lvl="0" indent="-7619" algn="l" rtl="1">
              <a:spcBef>
                <a:spcPts val="0"/>
              </a:spcBef>
              <a:buSzPct val="25000"/>
              <a:buNone/>
            </a:pPr>
            <a:r>
              <a:rPr lang="en-US" sz="1200">
                <a:solidFill>
                  <a:srgbClr val="7030A0"/>
                </a:solidFill>
                <a:latin typeface="Tahoma"/>
                <a:ea typeface="Tahoma"/>
                <a:cs typeface="Tahoma"/>
                <a:sym typeface="Tahoma"/>
              </a:rPr>
              <a:t>11- Describe lymphocytes formation and maturation</a:t>
            </a:r>
          </a:p>
          <a:p>
            <a:pPr marL="528320" marR="0" lvl="0" indent="-7619" algn="l" rtl="1">
              <a:spcBef>
                <a:spcPts val="0"/>
              </a:spcBef>
              <a:spcAft>
                <a:spcPts val="0"/>
              </a:spcAft>
              <a:buSzPct val="25000"/>
              <a:buNone/>
            </a:pPr>
            <a:r>
              <a:rPr lang="en-US" sz="1200">
                <a:solidFill>
                  <a:srgbClr val="7030A0"/>
                </a:solidFill>
                <a:latin typeface="Tahoma"/>
                <a:ea typeface="Tahoma"/>
                <a:cs typeface="Tahoma"/>
                <a:sym typeface="Tahoma"/>
              </a:rPr>
              <a:t>12- Describe the functions of the different types of lymphocytes.</a:t>
            </a:r>
          </a:p>
          <a:p>
            <a:pPr marL="242570" marR="0" lvl="0" indent="-1270" algn="l" rtl="1">
              <a:spcBef>
                <a:spcPts val="165"/>
              </a:spcBef>
              <a:spcAft>
                <a:spcPts val="0"/>
              </a:spcAft>
              <a:buSzPct val="25000"/>
              <a:buNone/>
            </a:pPr>
            <a:r>
              <a:rPr lang="en-US" sz="1200">
                <a:solidFill>
                  <a:schemeClr val="dk1"/>
                </a:solidFill>
                <a:latin typeface="Tahoma"/>
                <a:ea typeface="Tahoma"/>
                <a:cs typeface="Tahoma"/>
                <a:sym typeface="Tahoma"/>
              </a:rPr>
              <a:t>13- Recognise leucocytosis and leucopenia.</a:t>
            </a:r>
          </a:p>
          <a:p>
            <a:pPr marL="242570" marR="0" lvl="0" indent="-1270" algn="l" rtl="1">
              <a:spcBef>
                <a:spcPts val="635"/>
              </a:spcBef>
              <a:spcAft>
                <a:spcPts val="0"/>
              </a:spcAft>
              <a:buSzPct val="25000"/>
              <a:buNone/>
            </a:pPr>
            <a:r>
              <a:rPr lang="en-US" sz="1200">
                <a:solidFill>
                  <a:schemeClr val="dk1"/>
                </a:solidFill>
                <a:latin typeface="Tahoma"/>
                <a:ea typeface="Tahoma"/>
                <a:cs typeface="Tahoma"/>
                <a:sym typeface="Tahoma"/>
              </a:rPr>
              <a:t>14- Recognize type of leukaemia</a:t>
            </a:r>
          </a:p>
          <a:p>
            <a:pPr marL="242570" marR="0" lvl="0" indent="-1270" algn="l" rtl="1">
              <a:spcBef>
                <a:spcPts val="885"/>
              </a:spcBef>
              <a:spcAft>
                <a:spcPts val="0"/>
              </a:spcAft>
              <a:buSzPct val="25000"/>
              <a:buNone/>
            </a:pPr>
            <a:r>
              <a:rPr lang="en-US" sz="1200">
                <a:solidFill>
                  <a:srgbClr val="0070C0"/>
                </a:solidFill>
                <a:latin typeface="Tahoma"/>
                <a:ea typeface="Tahoma"/>
                <a:cs typeface="Tahoma"/>
                <a:sym typeface="Tahoma"/>
              </a:rPr>
              <a:t>15- Outline components of the immune system</a:t>
            </a:r>
          </a:p>
          <a:p>
            <a:pPr marL="0" marR="0" lvl="0" indent="0" algn="l" rtl="1">
              <a:lnSpc>
                <a:spcPct val="90000"/>
              </a:lnSpc>
              <a:spcBef>
                <a:spcPts val="240"/>
              </a:spcBef>
              <a:spcAft>
                <a:spcPts val="0"/>
              </a:spcAft>
              <a:buSzPct val="25000"/>
              <a:buNone/>
            </a:pPr>
            <a:r>
              <a:rPr lang="en-US" sz="1200">
                <a:solidFill>
                  <a:srgbClr val="0070C0"/>
                </a:solidFill>
                <a:latin typeface="Tahoma"/>
                <a:ea typeface="Tahoma"/>
                <a:cs typeface="Tahoma"/>
                <a:sym typeface="Tahoma"/>
              </a:rPr>
              <a:t>16-Describe the structure of the different types of WBCs.</a:t>
            </a:r>
          </a:p>
          <a:p>
            <a:pPr marL="0" marR="0" lvl="0" indent="0" algn="l" rtl="1">
              <a:lnSpc>
                <a:spcPct val="90000"/>
              </a:lnSpc>
              <a:spcBef>
                <a:spcPts val="240"/>
              </a:spcBef>
              <a:spcAft>
                <a:spcPts val="0"/>
              </a:spcAft>
              <a:buSzPct val="25000"/>
              <a:buNone/>
            </a:pPr>
            <a:r>
              <a:rPr lang="en-US" sz="1200">
                <a:solidFill>
                  <a:srgbClr val="0070C0"/>
                </a:solidFill>
                <a:latin typeface="Tahoma"/>
                <a:ea typeface="Tahoma"/>
                <a:cs typeface="Tahoma"/>
                <a:sym typeface="Tahoma"/>
              </a:rPr>
              <a:t> 17-Outline differential WBCs count.</a:t>
            </a:r>
          </a:p>
          <a:p>
            <a:pPr marL="0" marR="0" lvl="0" indent="0" algn="l" rtl="1">
              <a:lnSpc>
                <a:spcPct val="90000"/>
              </a:lnSpc>
              <a:spcBef>
                <a:spcPts val="240"/>
              </a:spcBef>
              <a:spcAft>
                <a:spcPts val="0"/>
              </a:spcAft>
              <a:buSzPct val="25000"/>
              <a:buNone/>
            </a:pPr>
            <a:r>
              <a:rPr lang="en-US" sz="1200">
                <a:solidFill>
                  <a:srgbClr val="0070C0"/>
                </a:solidFill>
                <a:latin typeface="Tahoma"/>
                <a:ea typeface="Tahoma"/>
                <a:cs typeface="Tahoma"/>
                <a:sym typeface="Tahoma"/>
              </a:rPr>
              <a:t>18-Describe the role of the WBCs in immune responses and defending against infection.</a:t>
            </a:r>
          </a:p>
          <a:p>
            <a:pPr marL="0" marR="0" lvl="0" indent="0" algn="l" rtl="1">
              <a:lnSpc>
                <a:spcPct val="90000"/>
              </a:lnSpc>
              <a:spcBef>
                <a:spcPts val="240"/>
              </a:spcBef>
              <a:spcAft>
                <a:spcPts val="0"/>
              </a:spcAft>
              <a:buSzPct val="25000"/>
              <a:buNone/>
            </a:pPr>
            <a:r>
              <a:rPr lang="en-US" sz="1200">
                <a:solidFill>
                  <a:schemeClr val="dk1"/>
                </a:solidFill>
                <a:latin typeface="Tahoma"/>
                <a:ea typeface="Tahoma"/>
                <a:cs typeface="Tahoma"/>
                <a:sym typeface="Tahoma"/>
              </a:rPr>
              <a:t> </a:t>
            </a:r>
          </a:p>
          <a:p>
            <a:pPr marL="242570" marR="0" lvl="0" indent="-1270" algn="l" rtl="1">
              <a:spcBef>
                <a:spcPts val="885"/>
              </a:spcBef>
              <a:spcAft>
                <a:spcPts val="0"/>
              </a:spcAft>
              <a:buNone/>
            </a:pPr>
            <a:endParaRPr sz="1200">
              <a:solidFill>
                <a:srgbClr val="0070C0"/>
              </a:solidFill>
              <a:latin typeface="Tahoma"/>
              <a:ea typeface="Tahoma"/>
              <a:cs typeface="Tahoma"/>
              <a:sym typeface="Tahoma"/>
            </a:endParaRPr>
          </a:p>
          <a:p>
            <a:pPr marL="242570" marR="0" lvl="0" indent="-1270" algn="l" rtl="1">
              <a:spcBef>
                <a:spcPts val="885"/>
              </a:spcBef>
              <a:buNone/>
            </a:pPr>
            <a:endParaRPr sz="1400">
              <a:solidFill>
                <a:schemeClr val="dk1"/>
              </a:solidFill>
              <a:latin typeface="Rambla"/>
              <a:ea typeface="Rambla"/>
              <a:cs typeface="Rambla"/>
              <a:sym typeface="Rambla"/>
            </a:endParaRPr>
          </a:p>
          <a:p>
            <a:pPr marL="528320" marR="0" lvl="0" indent="-7619" algn="l" rtl="1">
              <a:spcBef>
                <a:spcPts val="0"/>
              </a:spcBef>
              <a:spcAft>
                <a:spcPts val="0"/>
              </a:spcAft>
              <a:buNone/>
            </a:pPr>
            <a:endParaRPr sz="1400">
              <a:solidFill>
                <a:schemeClr val="dk1"/>
              </a:solidFill>
              <a:latin typeface="Tahoma"/>
              <a:ea typeface="Tahoma"/>
              <a:cs typeface="Tahoma"/>
              <a:sym typeface="Tahoma"/>
            </a:endParaRPr>
          </a:p>
          <a:p>
            <a:pPr marL="12700" marR="0" lvl="0" indent="0" algn="l" rtl="1">
              <a:spcBef>
                <a:spcPts val="340"/>
              </a:spcBef>
              <a:spcAft>
                <a:spcPts val="0"/>
              </a:spcAft>
              <a:buSzPct val="25000"/>
              <a:buNone/>
            </a:pPr>
            <a:r>
              <a:rPr lang="en-US" sz="1400">
                <a:solidFill>
                  <a:schemeClr val="dk1"/>
                </a:solidFill>
                <a:latin typeface="Tahoma"/>
                <a:ea typeface="Tahoma"/>
                <a:cs typeface="Tahoma"/>
                <a:sym typeface="Tahoma"/>
              </a:rPr>
              <a:t> </a:t>
            </a:r>
          </a:p>
          <a:p>
            <a:pPr marL="241300" marR="0" lvl="0" indent="0" algn="l" rtl="1">
              <a:spcBef>
                <a:spcPts val="190"/>
              </a:spcBef>
              <a:spcAft>
                <a:spcPts val="0"/>
              </a:spcAft>
              <a:buNone/>
            </a:pPr>
            <a:endParaRPr sz="1400">
              <a:solidFill>
                <a:schemeClr val="dk1"/>
              </a:solidFill>
              <a:latin typeface="Tahoma"/>
              <a:ea typeface="Tahoma"/>
              <a:cs typeface="Tahoma"/>
              <a:sym typeface="Tahoma"/>
            </a:endParaRPr>
          </a:p>
          <a:p>
            <a:pPr marL="241300" marR="0" lvl="0" indent="0" algn="l" rtl="1">
              <a:spcBef>
                <a:spcPts val="190"/>
              </a:spcBef>
              <a:buNone/>
            </a:pPr>
            <a:endParaRPr sz="1400">
              <a:solidFill>
                <a:schemeClr val="dk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609091" y="303021"/>
            <a:ext cx="6562725" cy="609600"/>
          </a:xfrm>
          <a:prstGeom prst="rect">
            <a:avLst/>
          </a:prstGeom>
          <a:noFill/>
          <a:ln>
            <a:noFill/>
          </a:ln>
        </p:spPr>
        <p:txBody>
          <a:bodyPr wrap="square" lIns="0" tIns="0" rIns="0" bIns="0" anchor="ctr" anchorCtr="0">
            <a:noAutofit/>
          </a:bodyPr>
          <a:lstStyle/>
          <a:p>
            <a:pPr marL="12700" marR="0" lvl="0" indent="0" algn="l" rtl="1">
              <a:lnSpc>
                <a:spcPct val="100000"/>
              </a:lnSpc>
              <a:spcBef>
                <a:spcPts val="0"/>
              </a:spcBef>
              <a:buClr>
                <a:schemeClr val="dk1"/>
              </a:buClr>
              <a:buSzPct val="25000"/>
              <a:buFont typeface="Rambla"/>
              <a:buNone/>
            </a:pPr>
            <a:r>
              <a:rPr lang="en-US" sz="4000" b="1" i="0" u="none" strike="noStrike" cap="none">
                <a:solidFill>
                  <a:schemeClr val="dk1"/>
                </a:solidFill>
                <a:latin typeface="Rambla"/>
                <a:ea typeface="Rambla"/>
                <a:cs typeface="Rambla"/>
                <a:sym typeface="Rambla"/>
              </a:rPr>
              <a:t>Margination &amp; Diapedesis</a:t>
            </a:r>
          </a:p>
        </p:txBody>
      </p:sp>
      <p:sp>
        <p:nvSpPr>
          <p:cNvPr id="598" name="Shape 598"/>
          <p:cNvSpPr txBox="1"/>
          <p:nvPr/>
        </p:nvSpPr>
        <p:spPr>
          <a:xfrm>
            <a:off x="827584" y="1844824"/>
            <a:ext cx="8064896" cy="2880320"/>
          </a:xfrm>
          <a:prstGeom prst="rect">
            <a:avLst/>
          </a:prstGeom>
          <a:noFill/>
          <a:ln>
            <a:noFill/>
          </a:ln>
        </p:spPr>
        <p:txBody>
          <a:bodyPr wrap="square" lIns="0" tIns="0" rIns="0" bIns="0" anchor="t" anchorCtr="0">
            <a:noAutofit/>
          </a:bodyPr>
          <a:lstStyle/>
          <a:p>
            <a:pPr marL="239395" marR="0" lvl="0" indent="-10795" algn="l" rtl="1">
              <a:lnSpc>
                <a:spcPct val="100000"/>
              </a:lnSpc>
              <a:spcBef>
                <a:spcPts val="0"/>
              </a:spcBef>
              <a:spcAft>
                <a:spcPts val="0"/>
              </a:spcAft>
              <a:buSzPct val="25000"/>
              <a:buNone/>
            </a:pPr>
            <a:r>
              <a:rPr lang="en-US" sz="1800" dirty="0">
                <a:solidFill>
                  <a:schemeClr val="dk1"/>
                </a:solidFill>
                <a:latin typeface="Tahoma"/>
                <a:ea typeface="Tahoma"/>
                <a:cs typeface="Tahoma"/>
                <a:sym typeface="Tahoma"/>
              </a:rPr>
              <a:t>1- WBCs </a:t>
            </a:r>
            <a:r>
              <a:rPr lang="en-US" sz="1800" b="1" dirty="0" err="1">
                <a:solidFill>
                  <a:srgbClr val="FF0000"/>
                </a:solidFill>
                <a:latin typeface="Tahoma"/>
                <a:ea typeface="Tahoma"/>
                <a:cs typeface="Tahoma"/>
                <a:sym typeface="Tahoma"/>
              </a:rPr>
              <a:t>marginate</a:t>
            </a:r>
            <a:r>
              <a:rPr lang="en-US" sz="1800" b="1" dirty="0">
                <a:solidFill>
                  <a:srgbClr val="FF0000"/>
                </a:solidFill>
                <a:latin typeface="Tahoma"/>
                <a:ea typeface="Tahoma"/>
                <a:cs typeface="Tahoma"/>
                <a:sym typeface="Tahoma"/>
              </a:rPr>
              <a:t> </a:t>
            </a:r>
            <a:r>
              <a:rPr lang="en-US" sz="1800" b="1" dirty="0">
                <a:solidFill>
                  <a:srgbClr val="0070C0"/>
                </a:solidFill>
                <a:latin typeface="Tahoma"/>
                <a:ea typeface="Tahoma"/>
                <a:cs typeface="Tahoma"/>
                <a:sym typeface="Tahoma"/>
              </a:rPr>
              <a:t>(</a:t>
            </a:r>
            <a:r>
              <a:rPr lang="en-US" sz="1800" b="1" dirty="0">
                <a:solidFill>
                  <a:srgbClr val="0070C0"/>
                </a:solidFill>
                <a:latin typeface="Calibri"/>
                <a:ea typeface="Calibri"/>
                <a:cs typeface="Calibri"/>
                <a:sym typeface="Calibri"/>
              </a:rPr>
              <a:t>aggregate and stick)</a:t>
            </a:r>
            <a:r>
              <a:rPr lang="en-US" sz="1800" dirty="0">
                <a:solidFill>
                  <a:srgbClr val="0070C0"/>
                </a:solidFill>
                <a:latin typeface="Tahoma"/>
                <a:ea typeface="Tahoma"/>
                <a:cs typeface="Tahoma"/>
                <a:sym typeface="Tahoma"/>
              </a:rPr>
              <a:t> </a:t>
            </a:r>
            <a:r>
              <a:rPr lang="en-US" sz="1800" dirty="0">
                <a:solidFill>
                  <a:schemeClr val="dk1"/>
                </a:solidFill>
                <a:latin typeface="Tahoma"/>
                <a:ea typeface="Tahoma"/>
                <a:cs typeface="Tahoma"/>
                <a:sym typeface="Tahoma"/>
              </a:rPr>
              <a:t>along the wall of blood capillaries.</a:t>
            </a:r>
          </a:p>
          <a:p>
            <a:pPr marL="12700" marR="0" lvl="0" indent="0" algn="l" rtl="1">
              <a:lnSpc>
                <a:spcPct val="100000"/>
              </a:lnSpc>
              <a:spcBef>
                <a:spcPts val="35"/>
              </a:spcBef>
              <a:spcAft>
                <a:spcPts val="0"/>
              </a:spcAft>
              <a:buNone/>
            </a:pPr>
            <a:endParaRPr sz="1800" dirty="0">
              <a:solidFill>
                <a:schemeClr val="dk1"/>
              </a:solidFill>
              <a:latin typeface="Tahoma"/>
              <a:ea typeface="Tahoma"/>
              <a:cs typeface="Tahoma"/>
              <a:sym typeface="Tahoma"/>
            </a:endParaRPr>
          </a:p>
          <a:p>
            <a:pPr marL="12700" marR="0" lvl="0" indent="0" algn="l" rtl="1">
              <a:lnSpc>
                <a:spcPct val="100000"/>
              </a:lnSpc>
              <a:spcBef>
                <a:spcPts val="35"/>
              </a:spcBef>
              <a:spcAft>
                <a:spcPts val="0"/>
              </a:spcAft>
              <a:buSzPct val="25000"/>
              <a:buNone/>
            </a:pPr>
            <a:r>
              <a:rPr lang="en-US" sz="1800" dirty="0">
                <a:solidFill>
                  <a:schemeClr val="dk1"/>
                </a:solidFill>
                <a:latin typeface="Tahoma"/>
                <a:ea typeface="Tahoma"/>
                <a:cs typeface="Tahoma"/>
                <a:sym typeface="Tahoma"/>
              </a:rPr>
              <a:t>2- WBC </a:t>
            </a:r>
            <a:r>
              <a:rPr lang="en-US" sz="1800" dirty="0">
                <a:solidFill>
                  <a:srgbClr val="FF0000"/>
                </a:solidFill>
                <a:latin typeface="Tahoma"/>
                <a:ea typeface="Tahoma"/>
                <a:cs typeface="Tahoma"/>
                <a:sym typeface="Tahoma"/>
              </a:rPr>
              <a:t>squeezes </a:t>
            </a:r>
            <a:r>
              <a:rPr lang="en-US" sz="1800" dirty="0">
                <a:solidFill>
                  <a:schemeClr val="dk1"/>
                </a:solidFill>
                <a:latin typeface="Tahoma"/>
                <a:ea typeface="Tahoma"/>
                <a:cs typeface="Tahoma"/>
                <a:sym typeface="Tahoma"/>
              </a:rPr>
              <a:t>itself through endothelial holes leaving blood capillaries (</a:t>
            </a:r>
            <a:r>
              <a:rPr lang="en-US" sz="1800" b="1" dirty="0" err="1">
                <a:solidFill>
                  <a:srgbClr val="FF0000"/>
                </a:solidFill>
                <a:latin typeface="Tahoma"/>
                <a:ea typeface="Tahoma"/>
                <a:cs typeface="Tahoma"/>
                <a:sym typeface="Tahoma"/>
              </a:rPr>
              <a:t>diapedesis</a:t>
            </a:r>
            <a:r>
              <a:rPr lang="en-US" sz="1800" dirty="0">
                <a:solidFill>
                  <a:schemeClr val="dk1"/>
                </a:solidFill>
                <a:latin typeface="Tahoma"/>
                <a:ea typeface="Tahoma"/>
                <a:cs typeface="Tahoma"/>
                <a:sym typeface="Tahoma"/>
              </a:rPr>
              <a:t>)</a:t>
            </a:r>
          </a:p>
          <a:p>
            <a:pPr marL="239395" marR="0" lvl="0" indent="-10795" algn="l" rtl="1">
              <a:lnSpc>
                <a:spcPct val="100000"/>
              </a:lnSpc>
              <a:spcBef>
                <a:spcPts val="35"/>
              </a:spcBef>
              <a:spcAft>
                <a:spcPts val="0"/>
              </a:spcAft>
              <a:buNone/>
            </a:pPr>
            <a:endParaRPr sz="1800" dirty="0">
              <a:solidFill>
                <a:schemeClr val="dk1"/>
              </a:solidFill>
              <a:latin typeface="Tahoma"/>
              <a:ea typeface="Tahoma"/>
              <a:cs typeface="Tahoma"/>
              <a:sym typeface="Tahoma"/>
            </a:endParaRPr>
          </a:p>
          <a:p>
            <a:pPr marL="239395" marR="0" lvl="0" indent="-10795" algn="l" rtl="1">
              <a:lnSpc>
                <a:spcPct val="100000"/>
              </a:lnSpc>
              <a:spcBef>
                <a:spcPts val="35"/>
              </a:spcBef>
              <a:spcAft>
                <a:spcPts val="0"/>
              </a:spcAft>
              <a:buSzPct val="25000"/>
              <a:buNone/>
            </a:pPr>
            <a:r>
              <a:rPr lang="en-US" sz="1800" dirty="0">
                <a:solidFill>
                  <a:schemeClr val="dk1"/>
                </a:solidFill>
                <a:latin typeface="Tahoma"/>
                <a:ea typeface="Tahoma"/>
                <a:cs typeface="Tahoma"/>
                <a:sym typeface="Tahoma"/>
              </a:rPr>
              <a:t>3- WBCs </a:t>
            </a:r>
            <a:r>
              <a:rPr lang="en-US" sz="1800" dirty="0">
                <a:solidFill>
                  <a:srgbClr val="FF0000"/>
                </a:solidFill>
                <a:latin typeface="Tahoma"/>
                <a:ea typeface="Tahoma"/>
                <a:cs typeface="Tahoma"/>
                <a:sym typeface="Tahoma"/>
              </a:rPr>
              <a:t>move by </a:t>
            </a:r>
            <a:r>
              <a:rPr lang="en-US" sz="1800" b="1" dirty="0">
                <a:solidFill>
                  <a:srgbClr val="FF0000"/>
                </a:solidFill>
                <a:latin typeface="Tahoma"/>
                <a:ea typeface="Tahoma"/>
                <a:cs typeface="Tahoma"/>
                <a:sym typeface="Tahoma"/>
              </a:rPr>
              <a:t>amoeboid motion </a:t>
            </a:r>
            <a:r>
              <a:rPr lang="en-US" sz="1800" dirty="0">
                <a:solidFill>
                  <a:srgbClr val="FF0000"/>
                </a:solidFill>
                <a:latin typeface="Tahoma"/>
                <a:ea typeface="Tahoma"/>
                <a:cs typeface="Tahoma"/>
                <a:sym typeface="Tahoma"/>
              </a:rPr>
              <a:t>towards inflammation area </a:t>
            </a:r>
            <a:r>
              <a:rPr lang="en-US" sz="1800" dirty="0">
                <a:solidFill>
                  <a:schemeClr val="dk1"/>
                </a:solidFill>
                <a:latin typeface="Tahoma"/>
                <a:ea typeface="Tahoma"/>
                <a:cs typeface="Tahoma"/>
                <a:sym typeface="Tahoma"/>
              </a:rPr>
              <a:t>following </a:t>
            </a:r>
            <a:r>
              <a:rPr lang="en-US" sz="1800" b="1" dirty="0">
                <a:solidFill>
                  <a:srgbClr val="FF0000"/>
                </a:solidFill>
                <a:latin typeface="Tahoma"/>
                <a:ea typeface="Tahoma"/>
                <a:cs typeface="Tahoma"/>
                <a:sym typeface="Tahoma"/>
              </a:rPr>
              <a:t>chemotactic</a:t>
            </a:r>
            <a:r>
              <a:rPr lang="en-US" sz="1800" dirty="0">
                <a:solidFill>
                  <a:schemeClr val="dk1"/>
                </a:solidFill>
                <a:latin typeface="Tahoma"/>
                <a:ea typeface="Tahoma"/>
                <a:cs typeface="Tahoma"/>
                <a:sym typeface="Tahoma"/>
              </a:rPr>
              <a:t> </a:t>
            </a:r>
            <a:r>
              <a:rPr lang="en-US" sz="1800" dirty="0">
                <a:solidFill>
                  <a:srgbClr val="FF0000"/>
                </a:solidFill>
                <a:latin typeface="Tahoma"/>
                <a:ea typeface="Tahoma"/>
                <a:cs typeface="Tahoma"/>
                <a:sym typeface="Tahoma"/>
              </a:rPr>
              <a:t>substance released from site of infection</a:t>
            </a:r>
          </a:p>
          <a:p>
            <a:pPr marL="239395" marR="0" lvl="0" indent="-10795" algn="l" rtl="1">
              <a:lnSpc>
                <a:spcPct val="100000"/>
              </a:lnSpc>
              <a:spcBef>
                <a:spcPts val="35"/>
              </a:spcBef>
              <a:spcAft>
                <a:spcPts val="0"/>
              </a:spcAft>
              <a:buNone/>
            </a:pPr>
            <a:endParaRPr sz="1800" dirty="0">
              <a:solidFill>
                <a:schemeClr val="dk1"/>
              </a:solidFill>
              <a:latin typeface="Tahoma"/>
              <a:ea typeface="Tahoma"/>
              <a:cs typeface="Tahoma"/>
              <a:sym typeface="Tahoma"/>
            </a:endParaRPr>
          </a:p>
          <a:p>
            <a:pPr marL="239395" marR="0" lvl="0" indent="-10795" algn="l" rtl="1">
              <a:lnSpc>
                <a:spcPct val="100000"/>
              </a:lnSpc>
              <a:spcBef>
                <a:spcPts val="35"/>
              </a:spcBef>
              <a:buSzPct val="25000"/>
              <a:buNone/>
            </a:pPr>
            <a:r>
              <a:rPr lang="en-US" sz="1800" dirty="0">
                <a:solidFill>
                  <a:schemeClr val="dk1"/>
                </a:solidFill>
                <a:latin typeface="Tahoma"/>
                <a:ea typeface="Tahoma"/>
                <a:cs typeface="Tahoma"/>
                <a:sym typeface="Tahoma"/>
              </a:rPr>
              <a:t>4- Upon reaching the site of infection neutrophils start to </a:t>
            </a:r>
            <a:r>
              <a:rPr lang="en-US" sz="1800" b="1" dirty="0">
                <a:solidFill>
                  <a:srgbClr val="FF0000"/>
                </a:solidFill>
                <a:latin typeface="Tahoma"/>
                <a:ea typeface="Tahoma"/>
                <a:cs typeface="Tahoma"/>
                <a:sym typeface="Tahoma"/>
              </a:rPr>
              <a:t>engulf</a:t>
            </a:r>
            <a:r>
              <a:rPr lang="en-US" sz="1800" dirty="0">
                <a:solidFill>
                  <a:schemeClr val="dk1"/>
                </a:solidFill>
                <a:latin typeface="Tahoma"/>
                <a:ea typeface="Tahoma"/>
                <a:cs typeface="Tahoma"/>
                <a:sym typeface="Tahoma"/>
              </a:rPr>
              <a:t> </a:t>
            </a:r>
            <a:r>
              <a:rPr lang="en-US" sz="1800" dirty="0">
                <a:solidFill>
                  <a:srgbClr val="FF0000"/>
                </a:solidFill>
                <a:latin typeface="Tahoma"/>
                <a:ea typeface="Tahoma"/>
                <a:cs typeface="Tahoma"/>
                <a:sym typeface="Tahoma"/>
              </a:rPr>
              <a:t>infecting</a:t>
            </a:r>
            <a:r>
              <a:rPr lang="en-US" sz="1800" dirty="0">
                <a:solidFill>
                  <a:schemeClr val="dk1"/>
                </a:solidFill>
                <a:latin typeface="Tahoma"/>
                <a:ea typeface="Tahoma"/>
                <a:cs typeface="Tahoma"/>
                <a:sym typeface="Tahoma"/>
              </a:rPr>
              <a:t> organism</a:t>
            </a:r>
          </a:p>
        </p:txBody>
      </p:sp>
      <p:sp>
        <p:nvSpPr>
          <p:cNvPr id="599" name="Shape 599"/>
          <p:cNvSpPr txBox="1"/>
          <p:nvPr/>
        </p:nvSpPr>
        <p:spPr>
          <a:xfrm>
            <a:off x="1569923" y="952184"/>
            <a:ext cx="2160240" cy="276999"/>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تحريك</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وصف</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a:t>
            </a: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Tahoma"/>
              </a:rPr>
              <a:t>neutrophils </a:t>
            </a:r>
          </a:p>
        </p:txBody>
      </p:sp>
      <p:sp>
        <p:nvSpPr>
          <p:cNvPr id="600" name="Shape 600"/>
          <p:cNvSpPr txBox="1"/>
          <p:nvPr/>
        </p:nvSpPr>
        <p:spPr>
          <a:xfrm>
            <a:off x="5220072" y="774121"/>
            <a:ext cx="2880320" cy="646331"/>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a:solidFill>
                  <a:srgbClr val="00B050"/>
                </a:solidFill>
                <a:latin typeface="Rambla"/>
                <a:ea typeface="Rambla"/>
                <a:cs typeface="Rambla"/>
                <a:sym typeface="Rambla"/>
              </a:rPr>
              <a:t>There are gabs </a:t>
            </a:r>
            <a:r>
              <a:rPr lang="en-US" sz="1200" dirty="0" err="1">
                <a:solidFill>
                  <a:srgbClr val="00B050"/>
                </a:solidFill>
                <a:latin typeface="Rambla"/>
                <a:ea typeface="Rambla"/>
                <a:cs typeface="Rambla"/>
                <a:sym typeface="Rambla"/>
              </a:rPr>
              <a:t>inbetween</a:t>
            </a:r>
            <a:r>
              <a:rPr lang="en-US" sz="1200" dirty="0">
                <a:solidFill>
                  <a:srgbClr val="00B050"/>
                </a:solidFill>
                <a:latin typeface="Rambla"/>
                <a:ea typeface="Rambla"/>
                <a:cs typeface="Rambla"/>
                <a:sym typeface="Rambla"/>
              </a:rPr>
              <a:t> the endothelial capillaries where the neutrophils squeeze through </a:t>
            </a:r>
          </a:p>
        </p:txBody>
      </p:sp>
      <p:cxnSp>
        <p:nvCxnSpPr>
          <p:cNvPr id="601" name="Shape 601"/>
          <p:cNvCxnSpPr/>
          <p:nvPr/>
        </p:nvCxnSpPr>
        <p:spPr>
          <a:xfrm rot="10800000">
            <a:off x="6086132" y="607821"/>
            <a:ext cx="265552" cy="166300"/>
          </a:xfrm>
          <a:prstGeom prst="straightConnector1">
            <a:avLst/>
          </a:prstGeom>
          <a:noFill/>
          <a:ln w="9525" cap="flat" cmpd="sng">
            <a:solidFill>
              <a:schemeClr val="dk1"/>
            </a:solidFill>
            <a:prstDash val="solid"/>
            <a:round/>
            <a:headEnd type="none" w="med" len="med"/>
            <a:tailEnd type="triangle" w="lg" len="lg"/>
          </a:ln>
        </p:spPr>
      </p:cxnSp>
      <p:cxnSp>
        <p:nvCxnSpPr>
          <p:cNvPr id="602" name="Shape 602"/>
          <p:cNvCxnSpPr/>
          <p:nvPr/>
        </p:nvCxnSpPr>
        <p:spPr>
          <a:xfrm rot="10800000">
            <a:off x="1749034" y="843371"/>
            <a:ext cx="288032" cy="138500"/>
          </a:xfrm>
          <a:prstGeom prst="straightConnector1">
            <a:avLst/>
          </a:prstGeom>
          <a:noFill/>
          <a:ln w="9525" cap="flat" cmpd="sng">
            <a:solidFill>
              <a:schemeClr val="dk1"/>
            </a:solidFill>
            <a:prstDash val="solid"/>
            <a:round/>
            <a:headEnd type="none" w="med" len="med"/>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Shape 608"/>
          <p:cNvSpPr/>
          <p:nvPr/>
        </p:nvSpPr>
        <p:spPr>
          <a:xfrm>
            <a:off x="179512" y="1690478"/>
            <a:ext cx="4248472" cy="3970497"/>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609" name="Shape 609"/>
          <p:cNvSpPr txBox="1">
            <a:spLocks noGrp="1"/>
          </p:cNvSpPr>
          <p:nvPr>
            <p:ph type="title"/>
          </p:nvPr>
        </p:nvSpPr>
        <p:spPr>
          <a:xfrm>
            <a:off x="1006246" y="1016508"/>
            <a:ext cx="8929606" cy="584835"/>
          </a:xfrm>
          <a:prstGeom prst="rect">
            <a:avLst/>
          </a:prstGeom>
          <a:noFill/>
          <a:ln>
            <a:noFill/>
          </a:ln>
        </p:spPr>
        <p:txBody>
          <a:bodyPr wrap="square" lIns="0" tIns="0" rIns="0" bIns="0" anchor="ctr" anchorCtr="0">
            <a:noAutofit/>
          </a:bodyPr>
          <a:lstStyle/>
          <a:p>
            <a:pPr marL="12700" marR="0" lvl="0" indent="0" algn="l" rtl="1">
              <a:lnSpc>
                <a:spcPct val="100000"/>
              </a:lnSpc>
              <a:spcBef>
                <a:spcPts val="0"/>
              </a:spcBef>
              <a:buClr>
                <a:schemeClr val="lt2"/>
              </a:buClr>
              <a:buSzPct val="25000"/>
              <a:buFont typeface="Calibri"/>
              <a:buNone/>
            </a:pPr>
            <a:r>
              <a:rPr lang="en-US" sz="3600" b="0" i="0" u="none" strike="noStrike" cap="none" dirty="0" err="1">
                <a:solidFill>
                  <a:schemeClr val="lt2"/>
                </a:solidFill>
                <a:latin typeface="Calibri"/>
                <a:ea typeface="Calibri"/>
                <a:cs typeface="Calibri"/>
                <a:sym typeface="Calibri"/>
              </a:rPr>
              <a:t>Chemotaxis</a:t>
            </a:r>
            <a:r>
              <a:rPr lang="en-US" sz="3600" b="0" i="0" u="none" strike="noStrike" cap="none" dirty="0">
                <a:solidFill>
                  <a:schemeClr val="lt2"/>
                </a:solidFill>
                <a:latin typeface="Calibri"/>
                <a:ea typeface="Calibri"/>
                <a:cs typeface="Calibri"/>
                <a:sym typeface="Calibri"/>
              </a:rPr>
              <a:t>, </a:t>
            </a:r>
            <a:r>
              <a:rPr lang="en-US" sz="3600" b="0" i="0" u="none" strike="noStrike" cap="none" dirty="0" err="1">
                <a:solidFill>
                  <a:schemeClr val="lt2"/>
                </a:solidFill>
                <a:latin typeface="Calibri"/>
                <a:ea typeface="Calibri"/>
                <a:cs typeface="Calibri"/>
                <a:sym typeface="Calibri"/>
              </a:rPr>
              <a:t>margination</a:t>
            </a:r>
            <a:r>
              <a:rPr lang="en-US" sz="3600" b="0" i="0" u="none" strike="noStrike" cap="none" dirty="0">
                <a:solidFill>
                  <a:schemeClr val="lt2"/>
                </a:solidFill>
                <a:latin typeface="Calibri"/>
                <a:ea typeface="Calibri"/>
                <a:cs typeface="Calibri"/>
                <a:sym typeface="Calibri"/>
              </a:rPr>
              <a:t> &amp; </a:t>
            </a:r>
            <a:r>
              <a:rPr lang="en-US" sz="3600" b="0" i="0" u="none" strike="noStrike" cap="none" dirty="0" err="1">
                <a:solidFill>
                  <a:schemeClr val="lt2"/>
                </a:solidFill>
                <a:latin typeface="Calibri"/>
                <a:ea typeface="Calibri"/>
                <a:cs typeface="Calibri"/>
                <a:sym typeface="Calibri"/>
              </a:rPr>
              <a:t>diapedesis</a:t>
            </a:r>
            <a:endParaRPr lang="en-US" sz="3600" b="0" i="0" u="none" strike="noStrike" cap="none" dirty="0">
              <a:solidFill>
                <a:schemeClr val="lt2"/>
              </a:solidFill>
              <a:latin typeface="Calibri"/>
              <a:ea typeface="Calibri"/>
              <a:cs typeface="Calibri"/>
              <a:sym typeface="Calibri"/>
            </a:endParaRPr>
          </a:p>
        </p:txBody>
      </p:sp>
      <p:pic>
        <p:nvPicPr>
          <p:cNvPr id="610" name="Shape 610"/>
          <p:cNvPicPr preferRelativeResize="0"/>
          <p:nvPr/>
        </p:nvPicPr>
        <p:blipFill rotWithShape="1">
          <a:blip r:embed="rId4">
            <a:alphaModFix/>
          </a:blip>
          <a:srcRect/>
          <a:stretch/>
        </p:blipFill>
        <p:spPr>
          <a:xfrm>
            <a:off x="4849634" y="1690478"/>
            <a:ext cx="4092565" cy="4221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Shape 620"/>
          <p:cNvPicPr preferRelativeResize="0"/>
          <p:nvPr/>
        </p:nvPicPr>
        <p:blipFill rotWithShape="1">
          <a:blip r:embed="rId3">
            <a:alphaModFix/>
          </a:blip>
          <a:srcRect/>
          <a:stretch/>
        </p:blipFill>
        <p:spPr>
          <a:xfrm>
            <a:off x="0" y="207389"/>
            <a:ext cx="6027524" cy="3530477"/>
          </a:xfrm>
          <a:prstGeom prst="rect">
            <a:avLst/>
          </a:prstGeom>
          <a:noFill/>
          <a:ln>
            <a:noFill/>
          </a:ln>
        </p:spPr>
      </p:pic>
      <p:sp>
        <p:nvSpPr>
          <p:cNvPr id="3" name="Shape 615"/>
          <p:cNvSpPr/>
          <p:nvPr/>
        </p:nvSpPr>
        <p:spPr>
          <a:xfrm>
            <a:off x="2582617" y="3737866"/>
            <a:ext cx="6061761" cy="2731836"/>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140036"/>
            <a:ext cx="8229600" cy="799065"/>
          </a:xfrm>
          <a:prstGeom prst="rect">
            <a:avLst/>
          </a:prstGeom>
          <a:noFill/>
          <a:ln>
            <a:noFill/>
          </a:ln>
        </p:spPr>
        <p:txBody>
          <a:bodyPr wrap="square" lIns="0" tIns="164575" rIns="0" bIns="0" anchor="ctr" anchorCtr="0">
            <a:noAutofit/>
          </a:bodyPr>
          <a:lstStyle/>
          <a:p>
            <a:pPr marL="1470025" marR="0" lvl="0" indent="-9525" algn="l" rtl="1">
              <a:lnSpc>
                <a:spcPct val="164218"/>
              </a:lnSpc>
              <a:spcBef>
                <a:spcPts val="0"/>
              </a:spcBef>
              <a:buClr>
                <a:schemeClr val="dk1"/>
              </a:buClr>
              <a:buSzPct val="25000"/>
              <a:buFont typeface="Rambla"/>
              <a:buNone/>
            </a:pPr>
            <a:r>
              <a:rPr lang="en-US" sz="3200" b="1" i="0" u="none" strike="noStrike" cap="none" dirty="0">
                <a:solidFill>
                  <a:schemeClr val="dk1"/>
                </a:solidFill>
                <a:latin typeface="Rambla"/>
                <a:ea typeface="Rambla"/>
                <a:cs typeface="Rambla"/>
                <a:sym typeface="Rambla"/>
              </a:rPr>
              <a:t>Phagocytosis and </a:t>
            </a:r>
            <a:r>
              <a:rPr lang="en-US" sz="3200" b="1" i="0" u="none" strike="noStrike" cap="none" dirty="0" err="1">
                <a:solidFill>
                  <a:schemeClr val="dk1"/>
                </a:solidFill>
                <a:latin typeface="Rambla"/>
                <a:ea typeface="Rambla"/>
                <a:cs typeface="Rambla"/>
                <a:sym typeface="Rambla"/>
              </a:rPr>
              <a:t>Opsonization</a:t>
            </a:r>
            <a:endParaRPr lang="en-US" sz="3200" b="1" i="0" u="none" strike="noStrike" cap="none" dirty="0">
              <a:solidFill>
                <a:schemeClr val="dk1"/>
              </a:solidFill>
              <a:latin typeface="Rambla"/>
              <a:ea typeface="Rambla"/>
              <a:cs typeface="Rambla"/>
              <a:sym typeface="Rambla"/>
            </a:endParaRPr>
          </a:p>
        </p:txBody>
      </p:sp>
      <p:sp>
        <p:nvSpPr>
          <p:cNvPr id="627" name="Shape 627"/>
          <p:cNvSpPr txBox="1"/>
          <p:nvPr/>
        </p:nvSpPr>
        <p:spPr>
          <a:xfrm>
            <a:off x="431300" y="1357653"/>
            <a:ext cx="7410450" cy="307135"/>
          </a:xfrm>
          <a:prstGeom prst="rect">
            <a:avLst/>
          </a:prstGeom>
          <a:noFill/>
          <a:ln>
            <a:noFill/>
          </a:ln>
        </p:spPr>
        <p:txBody>
          <a:bodyPr wrap="square" lIns="0" tIns="0" rIns="0" bIns="0" anchor="t" anchorCtr="0">
            <a:noAutofit/>
          </a:bodyPr>
          <a:lstStyle/>
          <a:p>
            <a:pPr marL="12700" marR="0" lvl="0" indent="0" algn="l" rtl="1">
              <a:lnSpc>
                <a:spcPct val="151944"/>
              </a:lnSpc>
              <a:spcBef>
                <a:spcPts val="0"/>
              </a:spcBef>
              <a:buSzPct val="25000"/>
              <a:buNone/>
            </a:pPr>
            <a:r>
              <a:rPr lang="en-US" sz="1800" b="1">
                <a:solidFill>
                  <a:srgbClr val="7030A0"/>
                </a:solidFill>
                <a:latin typeface="Tahoma"/>
                <a:ea typeface="Tahoma"/>
                <a:cs typeface="Tahoma"/>
                <a:sym typeface="Tahoma"/>
              </a:rPr>
              <a:t>Selective process</a:t>
            </a:r>
            <a:r>
              <a:rPr lang="en-US" sz="1800">
                <a:solidFill>
                  <a:srgbClr val="7030A0"/>
                </a:solidFill>
                <a:latin typeface="Tahoma"/>
                <a:ea typeface="Tahoma"/>
                <a:cs typeface="Tahoma"/>
                <a:sym typeface="Tahoma"/>
              </a:rPr>
              <a:t>: foreign substance </a:t>
            </a:r>
            <a:r>
              <a:rPr lang="en-US" sz="1800" b="1">
                <a:solidFill>
                  <a:srgbClr val="7030A0"/>
                </a:solidFill>
                <a:latin typeface="Tahoma"/>
                <a:ea typeface="Tahoma"/>
                <a:cs typeface="Tahoma"/>
                <a:sym typeface="Tahoma"/>
              </a:rPr>
              <a:t>recognize</a:t>
            </a:r>
            <a:r>
              <a:rPr lang="en-US" sz="1800">
                <a:solidFill>
                  <a:srgbClr val="7030A0"/>
                </a:solidFill>
                <a:latin typeface="Tahoma"/>
                <a:ea typeface="Tahoma"/>
                <a:cs typeface="Tahoma"/>
                <a:sym typeface="Tahoma"/>
              </a:rPr>
              <a:t> by:</a:t>
            </a:r>
          </a:p>
        </p:txBody>
      </p:sp>
      <p:sp>
        <p:nvSpPr>
          <p:cNvPr id="628" name="Shape 628"/>
          <p:cNvSpPr txBox="1"/>
          <p:nvPr/>
        </p:nvSpPr>
        <p:spPr>
          <a:xfrm>
            <a:off x="573223" y="1879740"/>
            <a:ext cx="7178675" cy="1508105"/>
          </a:xfrm>
          <a:prstGeom prst="rect">
            <a:avLst/>
          </a:prstGeom>
          <a:noFill/>
          <a:ln>
            <a:noFill/>
          </a:ln>
        </p:spPr>
        <p:txBody>
          <a:bodyPr wrap="square" lIns="0" tIns="0" rIns="0" bIns="0" anchor="t" anchorCtr="0">
            <a:noAutofit/>
          </a:bodyPr>
          <a:lstStyle/>
          <a:p>
            <a:pPr marL="12700" marR="0" lvl="0" indent="0" algn="l" rtl="1">
              <a:lnSpc>
                <a:spcPct val="100000"/>
              </a:lnSpc>
              <a:spcBef>
                <a:spcPts val="0"/>
              </a:spcBef>
              <a:spcAft>
                <a:spcPts val="0"/>
              </a:spcAft>
              <a:buSzPct val="25000"/>
              <a:buNone/>
            </a:pPr>
            <a:r>
              <a:rPr lang="en-US" dirty="0">
                <a:solidFill>
                  <a:schemeClr val="dk1"/>
                </a:solidFill>
                <a:latin typeface="Tahoma"/>
                <a:ea typeface="Tahoma"/>
                <a:cs typeface="Tahoma"/>
                <a:sym typeface="Tahoma"/>
              </a:rPr>
              <a:t>-</a:t>
            </a:r>
            <a:r>
              <a:rPr lang="en-US" dirty="0">
                <a:solidFill>
                  <a:srgbClr val="7030A0"/>
                </a:solidFill>
                <a:latin typeface="Tahoma"/>
                <a:ea typeface="Tahoma"/>
                <a:cs typeface="Tahoma"/>
                <a:sym typeface="Tahoma"/>
              </a:rPr>
              <a:t>Rough surface</a:t>
            </a:r>
          </a:p>
          <a:p>
            <a:pPr marL="12700" marR="5080" lvl="0" indent="0" algn="l" rtl="1">
              <a:lnSpc>
                <a:spcPct val="144444"/>
              </a:lnSpc>
              <a:spcBef>
                <a:spcPts val="630"/>
              </a:spcBef>
              <a:spcAft>
                <a:spcPts val="0"/>
              </a:spcAft>
              <a:buSzPct val="25000"/>
              <a:buNone/>
            </a:pPr>
            <a:r>
              <a:rPr lang="en-US" dirty="0">
                <a:solidFill>
                  <a:srgbClr val="7030A0"/>
                </a:solidFill>
                <a:latin typeface="Tahoma"/>
                <a:ea typeface="Tahoma"/>
                <a:cs typeface="Tahoma"/>
                <a:sym typeface="Tahoma"/>
              </a:rPr>
              <a:t>-No protective protein coat, which prevents phagocytosis.</a:t>
            </a:r>
          </a:p>
          <a:p>
            <a:pPr marL="12700" marR="5080" lvl="0" indent="0" algn="l" rtl="1">
              <a:lnSpc>
                <a:spcPct val="144444"/>
              </a:lnSpc>
              <a:spcBef>
                <a:spcPts val="630"/>
              </a:spcBef>
              <a:spcAft>
                <a:spcPts val="0"/>
              </a:spcAft>
              <a:buSzPct val="25000"/>
              <a:buNone/>
            </a:pPr>
            <a:r>
              <a:rPr lang="en-US" dirty="0">
                <a:solidFill>
                  <a:srgbClr val="7030A0"/>
                </a:solidFill>
                <a:latin typeface="Tahoma"/>
                <a:ea typeface="Tahoma"/>
                <a:cs typeface="Tahoma"/>
                <a:sym typeface="Tahoma"/>
              </a:rPr>
              <a:t>-Marked by certain substance </a:t>
            </a:r>
            <a:r>
              <a:rPr lang="en-US" b="1" dirty="0">
                <a:solidFill>
                  <a:srgbClr val="FF0000"/>
                </a:solidFill>
                <a:latin typeface="Tahoma"/>
                <a:ea typeface="Tahoma"/>
                <a:cs typeface="Tahoma"/>
                <a:sym typeface="Tahoma"/>
              </a:rPr>
              <a:t>(</a:t>
            </a:r>
            <a:r>
              <a:rPr lang="en-US" b="1" dirty="0" err="1">
                <a:solidFill>
                  <a:srgbClr val="FF0000"/>
                </a:solidFill>
                <a:latin typeface="Tahoma"/>
                <a:ea typeface="Tahoma"/>
                <a:cs typeface="Tahoma"/>
                <a:sym typeface="Tahoma"/>
              </a:rPr>
              <a:t>opsonization</a:t>
            </a:r>
            <a:r>
              <a:rPr lang="en-US" b="1" dirty="0">
                <a:solidFill>
                  <a:srgbClr val="FF0000"/>
                </a:solidFill>
                <a:latin typeface="Tahoma"/>
                <a:ea typeface="Tahoma"/>
                <a:cs typeface="Tahoma"/>
                <a:sym typeface="Tahoma"/>
              </a:rPr>
              <a:t>)</a:t>
            </a:r>
            <a:r>
              <a:rPr lang="en-US" dirty="0">
                <a:solidFill>
                  <a:schemeClr val="dk1"/>
                </a:solidFill>
                <a:latin typeface="Tahoma"/>
                <a:ea typeface="Tahoma"/>
                <a:cs typeface="Tahoma"/>
                <a:sym typeface="Tahoma"/>
              </a:rPr>
              <a:t> </a:t>
            </a:r>
          </a:p>
          <a:p>
            <a:pPr marL="12700" marR="5080" lvl="0" indent="0" algn="l" rtl="1">
              <a:lnSpc>
                <a:spcPct val="144444"/>
              </a:lnSpc>
              <a:spcBef>
                <a:spcPts val="630"/>
              </a:spcBef>
              <a:buSzPct val="25000"/>
              <a:buNone/>
            </a:pPr>
            <a:r>
              <a:rPr lang="en-US" dirty="0" err="1">
                <a:solidFill>
                  <a:srgbClr val="7030A0"/>
                </a:solidFill>
                <a:latin typeface="Tahoma"/>
                <a:ea typeface="Tahoma"/>
                <a:cs typeface="Tahoma"/>
                <a:sym typeface="Tahoma"/>
              </a:rPr>
              <a:t>e.g</a:t>
            </a:r>
            <a:r>
              <a:rPr lang="en-US" dirty="0">
                <a:solidFill>
                  <a:srgbClr val="7030A0"/>
                </a:solidFill>
                <a:latin typeface="Tahoma"/>
                <a:ea typeface="Tahoma"/>
                <a:cs typeface="Tahoma"/>
                <a:sym typeface="Tahoma"/>
              </a:rPr>
              <a:t> Complement 3 or antibodies making them ready for killing. </a:t>
            </a:r>
          </a:p>
        </p:txBody>
      </p:sp>
      <p:sp>
        <p:nvSpPr>
          <p:cNvPr id="629" name="Shape 629"/>
          <p:cNvSpPr txBox="1"/>
          <p:nvPr/>
        </p:nvSpPr>
        <p:spPr>
          <a:xfrm>
            <a:off x="521152" y="3123274"/>
            <a:ext cx="7230745" cy="959045"/>
          </a:xfrm>
          <a:prstGeom prst="rect">
            <a:avLst/>
          </a:prstGeom>
          <a:noFill/>
          <a:ln>
            <a:noFill/>
          </a:ln>
        </p:spPr>
        <p:txBody>
          <a:bodyPr wrap="square" lIns="0" tIns="0" rIns="0" bIns="0" anchor="t" anchorCtr="0">
            <a:noAutofit/>
          </a:bodyPr>
          <a:lstStyle/>
          <a:p>
            <a:pPr marL="621665" marR="0" lvl="0" indent="-12065" algn="l" rtl="1">
              <a:lnSpc>
                <a:spcPct val="162187"/>
              </a:lnSpc>
              <a:spcBef>
                <a:spcPts val="0"/>
              </a:spcBef>
              <a:spcAft>
                <a:spcPts val="0"/>
              </a:spcAft>
              <a:buNone/>
            </a:pPr>
            <a:endParaRPr sz="1600" dirty="0">
              <a:solidFill>
                <a:schemeClr val="dk1"/>
              </a:solidFill>
              <a:latin typeface="Tahoma"/>
              <a:ea typeface="Tahoma"/>
              <a:cs typeface="Tahoma"/>
              <a:sym typeface="Tahoma"/>
            </a:endParaRPr>
          </a:p>
          <a:p>
            <a:pPr marL="12700" marR="5080" lvl="0" indent="0" algn="l" rtl="1">
              <a:lnSpc>
                <a:spcPct val="161875"/>
              </a:lnSpc>
              <a:spcBef>
                <a:spcPts val="40"/>
              </a:spcBef>
              <a:buSzPct val="25000"/>
              <a:buNone/>
            </a:pPr>
            <a:r>
              <a:rPr lang="en-US" sz="1600" b="1" dirty="0">
                <a:solidFill>
                  <a:schemeClr val="dk1"/>
                </a:solidFill>
                <a:latin typeface="Tahoma"/>
                <a:ea typeface="Tahoma"/>
                <a:cs typeface="Tahoma"/>
                <a:sym typeface="Tahoma"/>
              </a:rPr>
              <a:t>Neutrophils</a:t>
            </a:r>
            <a:r>
              <a:rPr lang="en-US" sz="1600" dirty="0">
                <a:solidFill>
                  <a:schemeClr val="dk1"/>
                </a:solidFill>
                <a:latin typeface="Tahoma"/>
                <a:ea typeface="Tahoma"/>
                <a:cs typeface="Tahoma"/>
                <a:sym typeface="Tahoma"/>
              </a:rPr>
              <a:t> encircled the bacteria with pseudopodia and engulf it inside into a vacuole (</a:t>
            </a:r>
            <a:r>
              <a:rPr lang="en-US" sz="1600" b="1" dirty="0" err="1">
                <a:solidFill>
                  <a:schemeClr val="dk1"/>
                </a:solidFill>
                <a:latin typeface="Tahoma"/>
                <a:ea typeface="Tahoma"/>
                <a:cs typeface="Tahoma"/>
                <a:sym typeface="Tahoma"/>
              </a:rPr>
              <a:t>phagosome</a:t>
            </a:r>
            <a:r>
              <a:rPr lang="en-US" sz="1600" dirty="0">
                <a:solidFill>
                  <a:schemeClr val="dk1"/>
                </a:solidFill>
                <a:latin typeface="Tahoma"/>
                <a:ea typeface="Tahoma"/>
                <a:cs typeface="Tahoma"/>
                <a:sym typeface="Tahoma"/>
              </a:rPr>
              <a:t>), takes 3-20 bacteria</a:t>
            </a:r>
          </a:p>
        </p:txBody>
      </p:sp>
      <p:sp>
        <p:nvSpPr>
          <p:cNvPr id="630" name="Shape 630"/>
          <p:cNvSpPr txBox="1"/>
          <p:nvPr/>
        </p:nvSpPr>
        <p:spPr>
          <a:xfrm>
            <a:off x="4030032" y="2623313"/>
            <a:ext cx="2160240" cy="276999"/>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مثل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name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tagللتعرف</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عليها</a:t>
            </a:r>
            <a:endPar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endParaRPr>
          </a:p>
        </p:txBody>
      </p:sp>
      <p:sp>
        <p:nvSpPr>
          <p:cNvPr id="631" name="Shape 631"/>
          <p:cNvSpPr txBox="1"/>
          <p:nvPr/>
        </p:nvSpPr>
        <p:spPr>
          <a:xfrm>
            <a:off x="-1299147" y="917565"/>
            <a:ext cx="8114522" cy="800219"/>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2400" b="1" dirty="0">
                <a:solidFill>
                  <a:srgbClr val="0070C0"/>
                </a:solidFill>
                <a:latin typeface="Calibri"/>
                <a:ea typeface="Calibri"/>
                <a:cs typeface="Calibri"/>
                <a:sym typeface="Calibri"/>
              </a:rPr>
              <a:t>Phagocytosis</a:t>
            </a:r>
            <a:r>
              <a:rPr lang="en-US" sz="1800" b="1" dirty="0">
                <a:solidFill>
                  <a:srgbClr val="0070C0"/>
                </a:solidFill>
                <a:latin typeface="Calibri"/>
                <a:ea typeface="Calibri"/>
                <a:cs typeface="Calibri"/>
                <a:sym typeface="Calibri"/>
              </a:rPr>
              <a:t>: means cellular ingestion of the offending agent.</a:t>
            </a:r>
          </a:p>
          <a:p>
            <a:pPr marL="0" marR="0" lvl="0" indent="0" algn="r" rtl="1">
              <a:spcBef>
                <a:spcPts val="0"/>
              </a:spcBef>
              <a:buNone/>
            </a:pPr>
            <a:endParaRPr sz="1800" dirty="0">
              <a:solidFill>
                <a:schemeClr val="dk1"/>
              </a:solidFill>
              <a:latin typeface="Rambla"/>
              <a:ea typeface="Rambla"/>
              <a:cs typeface="Rambla"/>
              <a:sym typeface="Rambla"/>
            </a:endParaRPr>
          </a:p>
        </p:txBody>
      </p:sp>
      <p:sp>
        <p:nvSpPr>
          <p:cNvPr id="632" name="Shape 632"/>
          <p:cNvSpPr txBox="1"/>
          <p:nvPr/>
        </p:nvSpPr>
        <p:spPr>
          <a:xfrm>
            <a:off x="251520" y="4633102"/>
            <a:ext cx="8435280" cy="1966372"/>
          </a:xfrm>
          <a:prstGeom prst="rect">
            <a:avLst/>
          </a:prstGeom>
          <a:noFill/>
          <a:ln>
            <a:noFill/>
          </a:ln>
        </p:spPr>
        <p:txBody>
          <a:bodyPr wrap="square" lIns="91425" tIns="45700" rIns="91425" bIns="45700" anchor="t" anchorCtr="0">
            <a:noAutofit/>
          </a:bodyPr>
          <a:lstStyle/>
          <a:p>
            <a:pPr marL="0" marR="0" lvl="0" indent="0" algn="l" rtl="1">
              <a:spcBef>
                <a:spcPts val="0"/>
              </a:spcBef>
              <a:buSzPct val="25000"/>
              <a:buNone/>
            </a:pPr>
            <a:r>
              <a:rPr lang="en-US" sz="3200" b="1">
                <a:solidFill>
                  <a:srgbClr val="0070C0"/>
                </a:solidFill>
                <a:latin typeface="Calibri"/>
                <a:ea typeface="Calibri"/>
                <a:cs typeface="Calibri"/>
                <a:sym typeface="Calibri"/>
              </a:rPr>
              <a:t>Opsonization: </a:t>
            </a:r>
            <a:r>
              <a:rPr lang="en-US" sz="1800" b="1">
                <a:solidFill>
                  <a:srgbClr val="0070C0"/>
                </a:solidFill>
                <a:latin typeface="Calibri"/>
                <a:ea typeface="Calibri"/>
                <a:cs typeface="Calibri"/>
                <a:sym typeface="Calibri"/>
              </a:rPr>
              <a:t>Complement 3b or antibodies like IgG making them ready for killing a process known as opsonization. </a:t>
            </a:r>
          </a:p>
          <a:p>
            <a:pPr marL="0" marR="0" lvl="0" indent="0" algn="l" rtl="1">
              <a:spcBef>
                <a:spcPts val="0"/>
              </a:spcBef>
              <a:buSzPct val="25000"/>
              <a:buNone/>
            </a:pPr>
            <a:r>
              <a:rPr lang="en-US" sz="1800" b="1">
                <a:solidFill>
                  <a:srgbClr val="0070C0"/>
                </a:solidFill>
                <a:latin typeface="Calibri"/>
                <a:ea typeface="Calibri"/>
                <a:cs typeface="Calibri"/>
                <a:sym typeface="Calibri"/>
              </a:rPr>
              <a:t>Some plasma factors act on the bacteria to make them “tasty” to the phagocytes (opsonization). The principal opsonins that coat the bacteria are immunoglobulins of a particular class (IgG) and complement proteins.</a:t>
            </a:r>
          </a:p>
          <a:p>
            <a:pPr marL="0" marR="0" lvl="0" indent="0" algn="r" rtl="1">
              <a:spcBef>
                <a:spcPts val="0"/>
              </a:spcBef>
              <a:buNone/>
            </a:pPr>
            <a:endParaRPr sz="1800">
              <a:solidFill>
                <a:schemeClr val="dk1"/>
              </a:solidFill>
              <a:latin typeface="Rambla"/>
              <a:ea typeface="Rambla"/>
              <a:cs typeface="Rambla"/>
              <a:sym typeface="Rambla"/>
            </a:endParaRPr>
          </a:p>
        </p:txBody>
      </p:sp>
      <p:sp>
        <p:nvSpPr>
          <p:cNvPr id="633" name="Shape 633"/>
          <p:cNvSpPr txBox="1"/>
          <p:nvPr/>
        </p:nvSpPr>
        <p:spPr>
          <a:xfrm>
            <a:off x="7227425" y="1168900"/>
            <a:ext cx="1333200" cy="8352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00B050"/>
                </a:solidFill>
              </a:rPr>
              <a:t>opsonization is the coating of the invader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p:nvPr/>
        </p:nvSpPr>
        <p:spPr>
          <a:xfrm>
            <a:off x="0" y="651933"/>
            <a:ext cx="9144000" cy="508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556" b="1">
                <a:solidFill>
                  <a:schemeClr val="dk1"/>
                </a:solidFill>
                <a:latin typeface="Calibri"/>
                <a:ea typeface="Calibri"/>
                <a:cs typeface="Calibri"/>
                <a:sym typeface="Calibri"/>
              </a:rPr>
              <a:t>Opsonization and Phagocytosis</a:t>
            </a:r>
          </a:p>
        </p:txBody>
      </p:sp>
      <p:pic>
        <p:nvPicPr>
          <p:cNvPr id="639" name="Shape 639"/>
          <p:cNvPicPr preferRelativeResize="0"/>
          <p:nvPr/>
        </p:nvPicPr>
        <p:blipFill rotWithShape="1">
          <a:blip r:embed="rId3">
            <a:alphaModFix/>
          </a:blip>
          <a:srcRect/>
          <a:stretch/>
        </p:blipFill>
        <p:spPr>
          <a:xfrm>
            <a:off x="339233" y="2611224"/>
            <a:ext cx="4741814" cy="3987539"/>
          </a:xfrm>
          <a:prstGeom prst="rect">
            <a:avLst/>
          </a:prstGeom>
          <a:noFill/>
          <a:ln>
            <a:noFill/>
          </a:ln>
        </p:spPr>
      </p:pic>
      <p:sp>
        <p:nvSpPr>
          <p:cNvPr id="4" name="Shape 644"/>
          <p:cNvSpPr/>
          <p:nvPr/>
        </p:nvSpPr>
        <p:spPr>
          <a:xfrm>
            <a:off x="4572000" y="1316663"/>
            <a:ext cx="4402318" cy="3062086"/>
          </a:xfrm>
          <a:prstGeom prst="rect">
            <a:avLst/>
          </a:prstGeom>
          <a:blipFill rotWithShape="1">
            <a:blip r:embed="rId4">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536244" y="221464"/>
            <a:ext cx="4488815" cy="867545"/>
          </a:xfrm>
          <a:prstGeom prst="rect">
            <a:avLst/>
          </a:prstGeom>
          <a:noFill/>
          <a:ln>
            <a:noFill/>
          </a:ln>
        </p:spPr>
        <p:txBody>
          <a:bodyPr wrap="square" lIns="0" tIns="0" rIns="0" bIns="0" anchor="ctr" anchorCtr="0">
            <a:noAutofit/>
          </a:bodyPr>
          <a:lstStyle/>
          <a:p>
            <a:pPr marL="12700" marR="0" lvl="0" indent="0" algn="l" rtl="1">
              <a:lnSpc>
                <a:spcPct val="150000"/>
              </a:lnSpc>
              <a:spcBef>
                <a:spcPts val="0"/>
              </a:spcBef>
              <a:buClr>
                <a:schemeClr val="dk1"/>
              </a:buClr>
              <a:buSzPct val="25000"/>
              <a:buFont typeface="Rambla"/>
              <a:buNone/>
            </a:pPr>
            <a:r>
              <a:rPr lang="en-US" sz="4100" b="1" i="0" u="none" strike="noStrike" cap="none">
                <a:solidFill>
                  <a:schemeClr val="dk1"/>
                </a:solidFill>
                <a:latin typeface="Rambla"/>
                <a:ea typeface="Rambla"/>
                <a:cs typeface="Rambla"/>
                <a:sym typeface="Rambla"/>
              </a:rPr>
              <a:t>Microbial killing</a:t>
            </a:r>
          </a:p>
        </p:txBody>
      </p:sp>
      <p:sp>
        <p:nvSpPr>
          <p:cNvPr id="651" name="Shape 651"/>
          <p:cNvSpPr txBox="1"/>
          <p:nvPr/>
        </p:nvSpPr>
        <p:spPr>
          <a:xfrm>
            <a:off x="536244" y="1637156"/>
            <a:ext cx="8284228" cy="3447098"/>
          </a:xfrm>
          <a:prstGeom prst="rect">
            <a:avLst/>
          </a:prstGeom>
          <a:noFill/>
          <a:ln>
            <a:noFill/>
          </a:ln>
        </p:spPr>
        <p:txBody>
          <a:bodyPr wrap="square" lIns="0" tIns="0" rIns="0" bIns="0" anchor="t" anchorCtr="0">
            <a:noAutofit/>
          </a:bodyPr>
          <a:lstStyle/>
          <a:p>
            <a:pPr marL="12700" marR="0" lvl="0" indent="0" algn="l" rtl="1">
              <a:lnSpc>
                <a:spcPct val="200000"/>
              </a:lnSpc>
              <a:spcBef>
                <a:spcPts val="0"/>
              </a:spcBef>
              <a:buSzPct val="25000"/>
              <a:buNone/>
            </a:pPr>
            <a:r>
              <a:rPr lang="en-US" sz="1600" b="1" dirty="0">
                <a:solidFill>
                  <a:srgbClr val="7030A0"/>
                </a:solidFill>
                <a:latin typeface="Tahoma"/>
                <a:ea typeface="Tahoma"/>
                <a:cs typeface="Tahoma"/>
                <a:sym typeface="Tahoma"/>
              </a:rPr>
              <a:t>Digestion of organism inside the </a:t>
            </a:r>
            <a:r>
              <a:rPr lang="en-US" sz="1600" b="1" dirty="0" err="1">
                <a:solidFill>
                  <a:srgbClr val="7030A0"/>
                </a:solidFill>
                <a:latin typeface="Tahoma"/>
                <a:ea typeface="Tahoma"/>
                <a:cs typeface="Tahoma"/>
                <a:sym typeface="Tahoma"/>
              </a:rPr>
              <a:t>phagosome</a:t>
            </a:r>
            <a:r>
              <a:rPr lang="en-US" sz="1600" b="1" dirty="0">
                <a:solidFill>
                  <a:srgbClr val="7030A0"/>
                </a:solidFill>
                <a:latin typeface="Tahoma"/>
                <a:ea typeface="Tahoma"/>
                <a:cs typeface="Tahoma"/>
                <a:sym typeface="Tahoma"/>
              </a:rPr>
              <a:t>:</a:t>
            </a:r>
          </a:p>
          <a:p>
            <a:pPr marL="12700" marR="0" lvl="0" indent="0" algn="l" rtl="1">
              <a:lnSpc>
                <a:spcPct val="200000"/>
              </a:lnSpc>
              <a:spcBef>
                <a:spcPts val="0"/>
              </a:spcBef>
              <a:buNone/>
            </a:pPr>
            <a:endParaRPr sz="1600" b="1" dirty="0">
              <a:solidFill>
                <a:srgbClr val="7030A0"/>
              </a:solidFill>
              <a:latin typeface="Tahoma"/>
              <a:ea typeface="Tahoma"/>
              <a:cs typeface="Tahoma"/>
              <a:sym typeface="Tahoma"/>
            </a:endParaRPr>
          </a:p>
          <a:p>
            <a:pPr marL="12700" marR="0" lvl="0" indent="0" algn="l" rtl="1">
              <a:lnSpc>
                <a:spcPct val="200000"/>
              </a:lnSpc>
              <a:spcBef>
                <a:spcPts val="0"/>
              </a:spcBef>
              <a:buSzPct val="25000"/>
              <a:buNone/>
            </a:pPr>
            <a:r>
              <a:rPr lang="en-US" sz="1600" dirty="0">
                <a:solidFill>
                  <a:srgbClr val="7030A0"/>
                </a:solidFill>
                <a:latin typeface="Tahoma"/>
                <a:ea typeface="Tahoma"/>
                <a:cs typeface="Tahoma"/>
                <a:sym typeface="Tahoma"/>
              </a:rPr>
              <a:t>1- Fusion of intracellular </a:t>
            </a:r>
            <a:r>
              <a:rPr lang="en-US" sz="1600" b="1" dirty="0">
                <a:solidFill>
                  <a:srgbClr val="7030A0"/>
                </a:solidFill>
                <a:latin typeface="Tahoma"/>
                <a:ea typeface="Tahoma"/>
                <a:cs typeface="Tahoma"/>
                <a:sym typeface="Tahoma"/>
              </a:rPr>
              <a:t>lysosomes</a:t>
            </a:r>
            <a:r>
              <a:rPr lang="en-US" sz="1600" dirty="0">
                <a:solidFill>
                  <a:srgbClr val="7030A0"/>
                </a:solidFill>
                <a:latin typeface="Tahoma"/>
                <a:ea typeface="Tahoma"/>
                <a:cs typeface="Tahoma"/>
                <a:sym typeface="Tahoma"/>
              </a:rPr>
              <a:t> with </a:t>
            </a:r>
            <a:r>
              <a:rPr lang="en-US" sz="1600" b="1" dirty="0" err="1">
                <a:solidFill>
                  <a:srgbClr val="7030A0"/>
                </a:solidFill>
                <a:latin typeface="Tahoma"/>
                <a:ea typeface="Tahoma"/>
                <a:cs typeface="Tahoma"/>
                <a:sym typeface="Tahoma"/>
              </a:rPr>
              <a:t>phagosome</a:t>
            </a:r>
            <a:r>
              <a:rPr lang="en-US" sz="1600" dirty="0">
                <a:solidFill>
                  <a:srgbClr val="7030A0"/>
                </a:solidFill>
                <a:latin typeface="Tahoma"/>
                <a:ea typeface="Tahoma"/>
                <a:cs typeface="Tahoma"/>
                <a:sym typeface="Tahoma"/>
              </a:rPr>
              <a:t> vacuole </a:t>
            </a:r>
          </a:p>
          <a:p>
            <a:pPr marL="12700" lvl="0" rtl="1">
              <a:lnSpc>
                <a:spcPct val="200000"/>
              </a:lnSpc>
              <a:buSzPct val="25000"/>
            </a:pPr>
            <a:r>
              <a:rPr lang="en-US" sz="2400" baseline="30000" dirty="0">
                <a:solidFill>
                  <a:srgbClr val="7030A0"/>
                </a:solidFill>
                <a:latin typeface="Tahoma"/>
                <a:ea typeface="Tahoma"/>
                <a:cs typeface="Tahoma"/>
                <a:sym typeface="Tahoma"/>
              </a:rPr>
              <a:t>2- </a:t>
            </a:r>
            <a:r>
              <a:rPr lang="en-US" sz="2400" b="1" baseline="30000" dirty="0">
                <a:solidFill>
                  <a:srgbClr val="7030A0"/>
                </a:solidFill>
                <a:latin typeface="Tahoma"/>
                <a:ea typeface="Tahoma"/>
                <a:cs typeface="Tahoma"/>
                <a:sym typeface="Tahoma"/>
              </a:rPr>
              <a:t>Lysosomes</a:t>
            </a:r>
            <a:r>
              <a:rPr lang="en-US" sz="2400" baseline="30000" dirty="0">
                <a:solidFill>
                  <a:srgbClr val="7030A0"/>
                </a:solidFill>
                <a:latin typeface="Tahoma"/>
                <a:ea typeface="Tahoma"/>
                <a:cs typeface="Tahoma"/>
                <a:sym typeface="Tahoma"/>
              </a:rPr>
              <a:t> discharge its </a:t>
            </a:r>
            <a:r>
              <a:rPr lang="en-US" sz="2400" b="1" baseline="30000" dirty="0" err="1">
                <a:solidFill>
                  <a:srgbClr val="7030A0"/>
                </a:solidFill>
                <a:latin typeface="Tahoma"/>
                <a:ea typeface="Tahoma"/>
                <a:cs typeface="Tahoma"/>
                <a:sym typeface="Tahoma"/>
              </a:rPr>
              <a:t>proteolytic</a:t>
            </a:r>
            <a:r>
              <a:rPr lang="en-US" sz="2400" baseline="30000" dirty="0">
                <a:solidFill>
                  <a:srgbClr val="7030A0"/>
                </a:solidFill>
                <a:latin typeface="Tahoma"/>
                <a:ea typeface="Tahoma"/>
                <a:cs typeface="Tahoma"/>
                <a:sym typeface="Tahoma"/>
              </a:rPr>
              <a:t> enzymes such as myeloperoxidase, catalase into  the vacuole, killing and digesting the engulfed bacteria.</a:t>
            </a:r>
          </a:p>
          <a:p>
            <a:pPr marL="622300" marR="0" lvl="0" indent="0" algn="l" rtl="1">
              <a:lnSpc>
                <a:spcPct val="200000"/>
              </a:lnSpc>
              <a:spcBef>
                <a:spcPts val="25"/>
              </a:spcBef>
              <a:buSzPct val="25000"/>
              <a:buNone/>
            </a:pPr>
            <a:r>
              <a:rPr lang="en-US" sz="1600" dirty="0">
                <a:solidFill>
                  <a:srgbClr val="7030A0"/>
                </a:solidFill>
                <a:latin typeface="Tahoma"/>
                <a:ea typeface="Tahoma"/>
                <a:cs typeface="Tahoma"/>
                <a:sym typeface="Tahoma"/>
              </a:rPr>
              <a:t>And\or Release of </a:t>
            </a:r>
            <a:r>
              <a:rPr lang="en-US" sz="1600" b="1" dirty="0">
                <a:solidFill>
                  <a:srgbClr val="7030A0"/>
                </a:solidFill>
                <a:latin typeface="Tahoma"/>
                <a:ea typeface="Tahoma"/>
                <a:cs typeface="Tahoma"/>
                <a:sym typeface="Tahoma"/>
              </a:rPr>
              <a:t>bactericidal</a:t>
            </a:r>
            <a:r>
              <a:rPr lang="en-US" sz="1600" dirty="0">
                <a:solidFill>
                  <a:srgbClr val="7030A0"/>
                </a:solidFill>
                <a:latin typeface="Tahoma"/>
                <a:ea typeface="Tahoma"/>
                <a:cs typeface="Tahoma"/>
                <a:sym typeface="Tahoma"/>
              </a:rPr>
              <a:t> such as </a:t>
            </a:r>
            <a:r>
              <a:rPr lang="en-US" sz="1600" u="sng" dirty="0">
                <a:solidFill>
                  <a:srgbClr val="7030A0"/>
                </a:solidFill>
                <a:latin typeface="Tahoma"/>
                <a:ea typeface="Tahoma"/>
                <a:cs typeface="Tahoma"/>
                <a:sym typeface="Tahoma"/>
              </a:rPr>
              <a:t>superoxide</a:t>
            </a:r>
            <a:r>
              <a:rPr lang="en-US" sz="1600" dirty="0">
                <a:solidFill>
                  <a:srgbClr val="7030A0"/>
                </a:solidFill>
                <a:latin typeface="Tahoma"/>
                <a:ea typeface="Tahoma"/>
                <a:cs typeface="Tahoma"/>
                <a:sym typeface="Tahoma"/>
              </a:rPr>
              <a:t>, </a:t>
            </a:r>
            <a:r>
              <a:rPr lang="en-US" sz="1600" u="sng" dirty="0">
                <a:solidFill>
                  <a:srgbClr val="7030A0"/>
                </a:solidFill>
                <a:latin typeface="Tahoma"/>
                <a:ea typeface="Tahoma"/>
                <a:cs typeface="Tahoma"/>
                <a:sym typeface="Tahoma"/>
              </a:rPr>
              <a:t>hydrogen peroxide </a:t>
            </a:r>
            <a:r>
              <a:rPr lang="en-US" sz="1600" dirty="0">
                <a:solidFill>
                  <a:srgbClr val="7030A0"/>
                </a:solidFill>
                <a:latin typeface="Tahoma"/>
                <a:ea typeface="Tahoma"/>
                <a:cs typeface="Tahoma"/>
                <a:sym typeface="Tahoma"/>
              </a:rPr>
              <a:t>to kill the bacteria</a:t>
            </a:r>
          </a:p>
        </p:txBody>
      </p:sp>
      <p:sp>
        <p:nvSpPr>
          <p:cNvPr id="652" name="Shape 652"/>
          <p:cNvSpPr txBox="1"/>
          <p:nvPr/>
        </p:nvSpPr>
        <p:spPr>
          <a:xfrm>
            <a:off x="4090200" y="4905150"/>
            <a:ext cx="4951200" cy="16761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r>
              <a:rPr lang="en-US">
                <a:solidFill>
                  <a:srgbClr val="7F7F7F"/>
                </a:solidFill>
              </a:rPr>
              <a:t>Some bacteria, notably the tuberculosis bacillus, have coats that are resistant to lysosomal digestion and also secrete substances that partially resist the killing effects of the neutrophils and macrophages.These bacteria are responsible for many of the chronic diseases, an example of which is tuberculosis.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Clr>
                <a:schemeClr val="dk1"/>
              </a:buClr>
              <a:buSzPct val="100000"/>
              <a:buFont typeface="Arial"/>
              <a:buNone/>
            </a:pPr>
            <a:r>
              <a:rPr lang="en-US" sz="1100">
                <a:solidFill>
                  <a:schemeClr val="dk1"/>
                </a:solidFill>
              </a:rPr>
              <a:t>		</a:t>
            </a:r>
          </a:p>
          <a:p>
            <a:pPr lvl="0">
              <a:spcBef>
                <a:spcPts val="0"/>
              </a:spcBef>
              <a:buNone/>
            </a:pPr>
            <a:endParaRPr/>
          </a:p>
        </p:txBody>
      </p:sp>
      <p:sp>
        <p:nvSpPr>
          <p:cNvPr id="653" name="Shape 653"/>
          <p:cNvSpPr txBox="1"/>
          <p:nvPr/>
        </p:nvSpPr>
        <p:spPr>
          <a:xfrm>
            <a:off x="5274200" y="738075"/>
            <a:ext cx="3598200" cy="1629900"/>
          </a:xfrm>
          <a:prstGeom prst="rect">
            <a:avLst/>
          </a:prstGeom>
          <a:noFill/>
          <a:ln>
            <a:noFill/>
          </a:ln>
        </p:spPr>
        <p:txBody>
          <a:bodyPr wrap="square" lIns="91425" tIns="91425" rIns="91425" bIns="91425" anchor="t" anchorCtr="0">
            <a:noAutofit/>
          </a:bodyPr>
          <a:lstStyle/>
          <a:p>
            <a:pPr lvl="0">
              <a:spcBef>
                <a:spcPts val="0"/>
              </a:spcBef>
              <a:buClr>
                <a:schemeClr val="dk1"/>
              </a:buClr>
              <a:buSzPct val="91666"/>
              <a:buFont typeface="Arial"/>
              <a:buNone/>
            </a:pPr>
            <a:r>
              <a:rPr lang="en-US" sz="1200" dirty="0">
                <a:solidFill>
                  <a:srgbClr val="7F7F7F"/>
                </a:solidFill>
              </a:rPr>
              <a:t>killing effect results from several powerful </a:t>
            </a:r>
            <a:r>
              <a:rPr lang="en-US" sz="1200" i="1" dirty="0">
                <a:solidFill>
                  <a:srgbClr val="7F7F7F"/>
                </a:solidFill>
              </a:rPr>
              <a:t>oxidizing agents </a:t>
            </a:r>
            <a:r>
              <a:rPr lang="en-US" sz="1200" dirty="0">
                <a:solidFill>
                  <a:srgbClr val="7F7F7F"/>
                </a:solidFill>
              </a:rPr>
              <a:t>formed by enzymes in the membrane of the </a:t>
            </a:r>
            <a:r>
              <a:rPr lang="en-US" sz="1200" dirty="0" err="1">
                <a:solidFill>
                  <a:srgbClr val="7F7F7F"/>
                </a:solidFill>
              </a:rPr>
              <a:t>phagosome</a:t>
            </a:r>
            <a:r>
              <a:rPr lang="en-US" sz="1200" dirty="0">
                <a:solidFill>
                  <a:srgbClr val="7F7F7F"/>
                </a:solidFill>
              </a:rPr>
              <a:t> or by a special organelle called the </a:t>
            </a:r>
            <a:r>
              <a:rPr lang="en-US" sz="1200" i="1" dirty="0">
                <a:solidFill>
                  <a:srgbClr val="7F7F7F"/>
                </a:solidFill>
              </a:rPr>
              <a:t>peroxisome. </a:t>
            </a:r>
            <a:r>
              <a:rPr lang="en-US" sz="1200" dirty="0" err="1">
                <a:solidFill>
                  <a:srgbClr val="7F7F7F"/>
                </a:solidFill>
              </a:rPr>
              <a:t>ese</a:t>
            </a:r>
            <a:r>
              <a:rPr lang="en-US" sz="1200" dirty="0">
                <a:solidFill>
                  <a:srgbClr val="7F7F7F"/>
                </a:solidFill>
              </a:rPr>
              <a:t> oxidizing agents include large quantities of </a:t>
            </a:r>
            <a:r>
              <a:rPr lang="en-US" sz="1200" i="1" dirty="0">
                <a:solidFill>
                  <a:srgbClr val="7F7F7F"/>
                </a:solidFill>
              </a:rPr>
              <a:t>superoxide</a:t>
            </a:r>
            <a:r>
              <a:rPr lang="en-US" sz="1200" dirty="0">
                <a:solidFill>
                  <a:srgbClr val="7F7F7F"/>
                </a:solidFill>
              </a:rPr>
              <a:t>− (O2−), </a:t>
            </a:r>
            <a:r>
              <a:rPr lang="en-US" sz="1200" i="1" dirty="0">
                <a:solidFill>
                  <a:srgbClr val="7F7F7F"/>
                </a:solidFill>
              </a:rPr>
              <a:t>hydrogen peroxide </a:t>
            </a:r>
            <a:r>
              <a:rPr lang="en-US" sz="1200" dirty="0">
                <a:solidFill>
                  <a:srgbClr val="7F7F7F"/>
                </a:solidFill>
              </a:rPr>
              <a:t>(H2O2), and </a:t>
            </a:r>
            <a:r>
              <a:rPr lang="en-US" sz="1200" i="1" dirty="0">
                <a:solidFill>
                  <a:srgbClr val="7F7F7F"/>
                </a:solidFill>
              </a:rPr>
              <a:t>hydroxyl ions </a:t>
            </a:r>
            <a:r>
              <a:rPr lang="en-US" sz="1200" dirty="0">
                <a:solidFill>
                  <a:srgbClr val="7F7F7F"/>
                </a:solidFill>
              </a:rPr>
              <a:t>(OH ), which are lethal to most bacteria, even in small quantities. </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		</a:t>
            </a:r>
          </a:p>
          <a:p>
            <a:pPr lvl="0">
              <a:spcBef>
                <a:spcPts val="0"/>
              </a:spcBef>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p:nvPr/>
        </p:nvSpPr>
        <p:spPr>
          <a:xfrm>
            <a:off x="98262" y="2582945"/>
            <a:ext cx="4643420" cy="4161134"/>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659" name="Shape 659"/>
          <p:cNvSpPr txBox="1">
            <a:spLocks noGrp="1"/>
          </p:cNvSpPr>
          <p:nvPr>
            <p:ph type="title"/>
          </p:nvPr>
        </p:nvSpPr>
        <p:spPr>
          <a:xfrm>
            <a:off x="457200" y="274638"/>
            <a:ext cx="8229600" cy="1143000"/>
          </a:xfrm>
          <a:prstGeom prst="rect">
            <a:avLst/>
          </a:prstGeom>
          <a:noFill/>
          <a:ln>
            <a:noFill/>
          </a:ln>
        </p:spPr>
        <p:txBody>
          <a:bodyPr wrap="square" lIns="0" tIns="318875" rIns="0" bIns="0" anchor="ctr" anchorCtr="0">
            <a:noAutofit/>
          </a:bodyPr>
          <a:lstStyle/>
          <a:p>
            <a:pPr marL="1047750" marR="0" lvl="0" indent="-6350" algn="l" rtl="1">
              <a:lnSpc>
                <a:spcPct val="128170"/>
              </a:lnSpc>
              <a:spcBef>
                <a:spcPts val="0"/>
              </a:spcBef>
              <a:buClr>
                <a:srgbClr val="FFFF00"/>
              </a:buClr>
              <a:buSzPct val="25000"/>
              <a:buFont typeface="Rambla"/>
              <a:buNone/>
            </a:pPr>
            <a:r>
              <a:rPr lang="en-US" sz="4100" b="1" i="0" u="none" strike="noStrike" cap="none" dirty="0">
                <a:solidFill>
                  <a:srgbClr val="FFFF00"/>
                </a:solidFill>
                <a:latin typeface="Rambla"/>
                <a:ea typeface="Rambla"/>
                <a:cs typeface="Rambla"/>
                <a:sym typeface="Rambla"/>
              </a:rPr>
              <a:t>Microbial killing</a:t>
            </a:r>
          </a:p>
        </p:txBody>
      </p:sp>
      <p:pic>
        <p:nvPicPr>
          <p:cNvPr id="5" name="Shape 666"/>
          <p:cNvPicPr preferRelativeResize="0"/>
          <p:nvPr/>
        </p:nvPicPr>
        <p:blipFill rotWithShape="1">
          <a:blip r:embed="rId4">
            <a:alphaModFix/>
          </a:blip>
          <a:srcRect/>
          <a:stretch/>
        </p:blipFill>
        <p:spPr>
          <a:xfrm>
            <a:off x="4817096" y="122549"/>
            <a:ext cx="4227921" cy="39781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p:nvPr/>
        </p:nvSpPr>
        <p:spPr>
          <a:xfrm>
            <a:off x="251520" y="332656"/>
            <a:ext cx="9073008" cy="1051570"/>
          </a:xfrm>
          <a:prstGeom prst="rect">
            <a:avLst/>
          </a:prstGeom>
          <a:noFill/>
          <a:ln>
            <a:noFill/>
          </a:ln>
        </p:spPr>
        <p:txBody>
          <a:bodyPr wrap="square" lIns="0" tIns="0" rIns="0" bIns="0" anchor="t" anchorCtr="0">
            <a:noAutofit/>
          </a:bodyPr>
          <a:lstStyle/>
          <a:p>
            <a:pPr marL="2438400" marR="5080" lvl="0" indent="-2006600" algn="l" rtl="1">
              <a:lnSpc>
                <a:spcPct val="169166"/>
              </a:lnSpc>
              <a:spcBef>
                <a:spcPts val="0"/>
              </a:spcBef>
              <a:spcAft>
                <a:spcPts val="0"/>
              </a:spcAft>
              <a:buClr>
                <a:schemeClr val="dk1"/>
              </a:buClr>
              <a:buSzPct val="25000"/>
              <a:buFont typeface="Rambla"/>
              <a:buNone/>
            </a:pPr>
            <a:r>
              <a:rPr lang="en-US" sz="2400" b="1">
                <a:solidFill>
                  <a:schemeClr val="dk1"/>
                </a:solidFill>
                <a:latin typeface="Rambla"/>
                <a:ea typeface="Rambla"/>
                <a:cs typeface="Rambla"/>
                <a:sym typeface="Rambla"/>
              </a:rPr>
              <a:t>Formation and Maturation of </a:t>
            </a:r>
            <a:r>
              <a:rPr lang="en-US" sz="2400" b="1" u="sng">
                <a:solidFill>
                  <a:schemeClr val="dk1"/>
                </a:solidFill>
                <a:latin typeface="Rambla"/>
                <a:ea typeface="Rambla"/>
                <a:cs typeface="Rambla"/>
                <a:sym typeface="Rambla"/>
              </a:rPr>
              <a:t>Eosinophils</a:t>
            </a:r>
            <a:r>
              <a:rPr lang="en-US" sz="2400" b="1">
                <a:solidFill>
                  <a:schemeClr val="dk1"/>
                </a:solidFill>
                <a:latin typeface="Rambla"/>
                <a:ea typeface="Rambla"/>
                <a:cs typeface="Rambla"/>
                <a:sym typeface="Rambla"/>
              </a:rPr>
              <a:t>: </a:t>
            </a:r>
            <a:r>
              <a:rPr lang="en-US" sz="2400" b="1">
                <a:solidFill>
                  <a:srgbClr val="FF0000"/>
                </a:solidFill>
                <a:latin typeface="Rambla"/>
                <a:ea typeface="Rambla"/>
                <a:cs typeface="Rambla"/>
                <a:sym typeface="Rambla"/>
              </a:rPr>
              <a:t>in </a:t>
            </a:r>
            <a:r>
              <a:rPr lang="en-US" sz="2400" b="1" u="sng">
                <a:solidFill>
                  <a:srgbClr val="FF0000"/>
                </a:solidFill>
                <a:latin typeface="Rambla"/>
                <a:ea typeface="Rambla"/>
                <a:cs typeface="Rambla"/>
                <a:sym typeface="Rambla"/>
              </a:rPr>
              <a:t>Bone Marrow</a:t>
            </a:r>
          </a:p>
          <a:p>
            <a:pPr marL="2438400" marR="5080" lvl="0" indent="-2006600" algn="l" rtl="1">
              <a:lnSpc>
                <a:spcPct val="169166"/>
              </a:lnSpc>
              <a:spcBef>
                <a:spcPts val="0"/>
              </a:spcBef>
              <a:buClr>
                <a:schemeClr val="dk2"/>
              </a:buClr>
              <a:buFont typeface="Rambla"/>
              <a:buNone/>
            </a:pPr>
            <a:endParaRPr sz="2400" b="1" u="sng">
              <a:solidFill>
                <a:schemeClr val="dk1"/>
              </a:solidFill>
              <a:latin typeface="Rambla"/>
              <a:ea typeface="Rambla"/>
              <a:cs typeface="Rambla"/>
              <a:sym typeface="Rambla"/>
            </a:endParaRPr>
          </a:p>
        </p:txBody>
      </p:sp>
      <p:grpSp>
        <p:nvGrpSpPr>
          <p:cNvPr id="678" name="Shape 678"/>
          <p:cNvGrpSpPr/>
          <p:nvPr/>
        </p:nvGrpSpPr>
        <p:grpSpPr>
          <a:xfrm>
            <a:off x="114266" y="1310325"/>
            <a:ext cx="8690370" cy="4680787"/>
            <a:chOff x="1569808" y="32005"/>
            <a:chExt cx="9029735" cy="4688516"/>
          </a:xfrm>
        </p:grpSpPr>
        <p:sp>
          <p:nvSpPr>
            <p:cNvPr id="679" name="Shape 679"/>
            <p:cNvSpPr/>
            <p:nvPr/>
          </p:nvSpPr>
          <p:spPr>
            <a:xfrm rot="5400000">
              <a:off x="2350849" y="278158"/>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0" name="Shape 680"/>
            <p:cNvSpPr/>
            <p:nvPr/>
          </p:nvSpPr>
          <p:spPr>
            <a:xfrm>
              <a:off x="1569808" y="32005"/>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1" name="Shape 681"/>
            <p:cNvSpPr txBox="1"/>
            <p:nvPr/>
          </p:nvSpPr>
          <p:spPr>
            <a:xfrm>
              <a:off x="1604405" y="66602"/>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2000" b="1">
                  <a:solidFill>
                    <a:srgbClr val="FF0000"/>
                  </a:solidFill>
                  <a:latin typeface="Rambla"/>
                  <a:ea typeface="Rambla"/>
                  <a:cs typeface="Rambla"/>
                  <a:sym typeface="Rambla"/>
                </a:rPr>
                <a:t>Stem cells </a:t>
              </a:r>
            </a:p>
          </p:txBody>
        </p:sp>
        <p:sp>
          <p:nvSpPr>
            <p:cNvPr id="682" name="Shape 682"/>
            <p:cNvSpPr/>
            <p:nvPr/>
          </p:nvSpPr>
          <p:spPr>
            <a:xfrm>
              <a:off x="2751671" y="99586"/>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83" name="Shape 683"/>
            <p:cNvSpPr/>
            <p:nvPr/>
          </p:nvSpPr>
          <p:spPr>
            <a:xfrm rot="5400000">
              <a:off x="3705643" y="1074142"/>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4" name="Shape 684"/>
            <p:cNvSpPr/>
            <p:nvPr/>
          </p:nvSpPr>
          <p:spPr>
            <a:xfrm>
              <a:off x="2924603" y="827990"/>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5" name="Shape 685"/>
            <p:cNvSpPr txBox="1"/>
            <p:nvPr/>
          </p:nvSpPr>
          <p:spPr>
            <a:xfrm>
              <a:off x="2959200" y="862587"/>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err="1">
                  <a:solidFill>
                    <a:schemeClr val="tx1"/>
                  </a:solidFill>
                  <a:latin typeface="Rambla"/>
                  <a:ea typeface="Rambla"/>
                  <a:cs typeface="Rambla"/>
                  <a:sym typeface="Rambla"/>
                </a:rPr>
                <a:t>Myeloblast</a:t>
              </a:r>
              <a:r>
                <a:rPr lang="en-US" sz="2000" dirty="0">
                  <a:solidFill>
                    <a:schemeClr val="tx1"/>
                  </a:solidFill>
                  <a:latin typeface="Rambla"/>
                  <a:ea typeface="Rambla"/>
                  <a:cs typeface="Rambla"/>
                  <a:sym typeface="Rambla"/>
                </a:rPr>
                <a:t> </a:t>
              </a:r>
            </a:p>
          </p:txBody>
        </p:sp>
        <p:sp>
          <p:nvSpPr>
            <p:cNvPr id="686" name="Shape 686"/>
            <p:cNvSpPr/>
            <p:nvPr/>
          </p:nvSpPr>
          <p:spPr>
            <a:xfrm>
              <a:off x="4106466" y="895570"/>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87" name="Shape 687"/>
            <p:cNvSpPr/>
            <p:nvPr/>
          </p:nvSpPr>
          <p:spPr>
            <a:xfrm rot="5400000">
              <a:off x="5060438" y="1870127"/>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8" name="Shape 688"/>
            <p:cNvSpPr/>
            <p:nvPr/>
          </p:nvSpPr>
          <p:spPr>
            <a:xfrm>
              <a:off x="4279398" y="1623974"/>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9" name="Shape 689"/>
            <p:cNvSpPr txBox="1"/>
            <p:nvPr/>
          </p:nvSpPr>
          <p:spPr>
            <a:xfrm>
              <a:off x="4313995" y="1658571"/>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err="1">
                  <a:solidFill>
                    <a:schemeClr val="tx1"/>
                  </a:solidFill>
                  <a:latin typeface="Rambla"/>
                  <a:ea typeface="Rambla"/>
                  <a:cs typeface="Rambla"/>
                  <a:sym typeface="Rambla"/>
                </a:rPr>
                <a:t>Promyelocytes</a:t>
              </a:r>
              <a:r>
                <a:rPr lang="en-US" sz="2000" dirty="0">
                  <a:solidFill>
                    <a:schemeClr val="tx1"/>
                  </a:solidFill>
                  <a:latin typeface="Rambla"/>
                  <a:ea typeface="Rambla"/>
                  <a:cs typeface="Rambla"/>
                  <a:sym typeface="Rambla"/>
                </a:rPr>
                <a:t> </a:t>
              </a:r>
            </a:p>
          </p:txBody>
        </p:sp>
        <p:sp>
          <p:nvSpPr>
            <p:cNvPr id="690" name="Shape 690"/>
            <p:cNvSpPr/>
            <p:nvPr/>
          </p:nvSpPr>
          <p:spPr>
            <a:xfrm>
              <a:off x="5461261" y="1691555"/>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91" name="Shape 691"/>
            <p:cNvSpPr/>
            <p:nvPr/>
          </p:nvSpPr>
          <p:spPr>
            <a:xfrm rot="5400000">
              <a:off x="6415233" y="2666112"/>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2" name="Shape 692"/>
            <p:cNvSpPr/>
            <p:nvPr/>
          </p:nvSpPr>
          <p:spPr>
            <a:xfrm>
              <a:off x="5634192" y="2419959"/>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3" name="Shape 693"/>
            <p:cNvSpPr txBox="1"/>
            <p:nvPr/>
          </p:nvSpPr>
          <p:spPr>
            <a:xfrm>
              <a:off x="5668789" y="2454556"/>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Tahoma"/>
                <a:buNone/>
              </a:pPr>
              <a:r>
                <a:rPr lang="en-US" sz="2000" b="0" dirty="0">
                  <a:solidFill>
                    <a:schemeClr val="tx1"/>
                  </a:solidFill>
                  <a:latin typeface="Tahoma"/>
                  <a:ea typeface="Tahoma"/>
                  <a:cs typeface="Tahoma"/>
                  <a:sym typeface="Tahoma"/>
                </a:rPr>
                <a:t>Eosinophil </a:t>
              </a:r>
              <a:r>
                <a:rPr lang="en-US" sz="2000" b="0" dirty="0" err="1">
                  <a:solidFill>
                    <a:schemeClr val="tx1"/>
                  </a:solidFill>
                  <a:latin typeface="Tahoma"/>
                  <a:ea typeface="Tahoma"/>
                  <a:cs typeface="Tahoma"/>
                  <a:sym typeface="Tahoma"/>
                </a:rPr>
                <a:t>myelocytes</a:t>
              </a:r>
              <a:r>
                <a:rPr lang="en-US" sz="2000" b="0" dirty="0">
                  <a:solidFill>
                    <a:schemeClr val="tx1"/>
                  </a:solidFill>
                  <a:latin typeface="Tahoma"/>
                  <a:ea typeface="Tahoma"/>
                  <a:cs typeface="Tahoma"/>
                  <a:sym typeface="Tahoma"/>
                </a:rPr>
                <a:t> </a:t>
              </a:r>
            </a:p>
          </p:txBody>
        </p:sp>
        <p:sp>
          <p:nvSpPr>
            <p:cNvPr id="694" name="Shape 694"/>
            <p:cNvSpPr/>
            <p:nvPr/>
          </p:nvSpPr>
          <p:spPr>
            <a:xfrm>
              <a:off x="6816056" y="2487540"/>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95" name="Shape 695"/>
            <p:cNvSpPr/>
            <p:nvPr/>
          </p:nvSpPr>
          <p:spPr>
            <a:xfrm rot="5400000">
              <a:off x="7770028" y="3462096"/>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6" name="Shape 696"/>
            <p:cNvSpPr/>
            <p:nvPr/>
          </p:nvSpPr>
          <p:spPr>
            <a:xfrm>
              <a:off x="6988987" y="3215944"/>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7" name="Shape 697"/>
            <p:cNvSpPr txBox="1"/>
            <p:nvPr/>
          </p:nvSpPr>
          <p:spPr>
            <a:xfrm>
              <a:off x="7023584" y="3250541"/>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Tahoma"/>
                <a:buNone/>
              </a:pPr>
              <a:r>
                <a:rPr lang="en-US" sz="2000" b="0" dirty="0">
                  <a:solidFill>
                    <a:schemeClr val="tx1"/>
                  </a:solidFill>
                  <a:latin typeface="Tahoma"/>
                  <a:ea typeface="Tahoma"/>
                  <a:cs typeface="Tahoma"/>
                  <a:sym typeface="Tahoma"/>
                </a:rPr>
                <a:t>Eosinophil </a:t>
              </a:r>
              <a:r>
                <a:rPr lang="en-US" sz="2000" dirty="0" err="1">
                  <a:solidFill>
                    <a:schemeClr val="tx1"/>
                  </a:solidFill>
                  <a:latin typeface="Tahoma"/>
                  <a:ea typeface="Tahoma"/>
                  <a:cs typeface="Tahoma"/>
                  <a:sym typeface="Tahoma"/>
                </a:rPr>
                <a:t>metamyelocytes</a:t>
              </a:r>
              <a:r>
                <a:rPr lang="en-US" sz="2000" b="0" baseline="30000" dirty="0">
                  <a:solidFill>
                    <a:schemeClr val="tx1"/>
                  </a:solidFill>
                  <a:latin typeface="Tahoma"/>
                  <a:ea typeface="Tahoma"/>
                  <a:cs typeface="Tahoma"/>
                  <a:sym typeface="Tahoma"/>
                </a:rPr>
                <a:t> </a:t>
              </a:r>
            </a:p>
          </p:txBody>
        </p:sp>
        <p:sp>
          <p:nvSpPr>
            <p:cNvPr id="698" name="Shape 698"/>
            <p:cNvSpPr/>
            <p:nvPr/>
          </p:nvSpPr>
          <p:spPr>
            <a:xfrm>
              <a:off x="8170851" y="3283524"/>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99" name="Shape 699"/>
            <p:cNvSpPr/>
            <p:nvPr/>
          </p:nvSpPr>
          <p:spPr>
            <a:xfrm>
              <a:off x="8343782" y="4011928"/>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0" name="Shape 700"/>
            <p:cNvSpPr txBox="1"/>
            <p:nvPr/>
          </p:nvSpPr>
          <p:spPr>
            <a:xfrm>
              <a:off x="8378379" y="4046525"/>
              <a:ext cx="2186567" cy="639399"/>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rgbClr val="FF0000"/>
                </a:buClr>
                <a:buSzPct val="25000"/>
                <a:buFont typeface="Tahoma"/>
                <a:buNone/>
              </a:pPr>
              <a:r>
                <a:rPr lang="en-US" b="1" dirty="0" err="1">
                  <a:solidFill>
                    <a:srgbClr val="FF0000"/>
                  </a:solidFill>
                  <a:latin typeface="Tahoma"/>
                  <a:ea typeface="Tahoma"/>
                  <a:cs typeface="Tahoma"/>
                  <a:sym typeface="Tahoma"/>
                </a:rPr>
                <a:t>polymorphnuclear</a:t>
              </a:r>
              <a:r>
                <a:rPr lang="en-US" b="1" dirty="0">
                  <a:solidFill>
                    <a:srgbClr val="FF0000"/>
                  </a:solidFill>
                  <a:latin typeface="Tahoma"/>
                  <a:ea typeface="Tahoma"/>
                  <a:cs typeface="Tahoma"/>
                  <a:sym typeface="Tahoma"/>
                </a:rPr>
                <a:t> eosinophil </a:t>
              </a:r>
              <a:r>
                <a:rPr lang="en-US" sz="1100" b="1" i="1" dirty="0">
                  <a:solidFill>
                    <a:schemeClr val="dk1"/>
                  </a:solidFill>
                  <a:latin typeface="Tahoma"/>
                  <a:ea typeface="Tahoma"/>
                  <a:cs typeface="Tahoma"/>
                  <a:sym typeface="Tahoma"/>
                </a:rPr>
                <a:t>(</a:t>
              </a:r>
              <a:r>
                <a:rPr lang="en-US" sz="1100" b="1" dirty="0">
                  <a:solidFill>
                    <a:schemeClr val="dk1"/>
                  </a:solidFill>
                  <a:latin typeface="Tahoma"/>
                  <a:ea typeface="Tahoma"/>
                  <a:cs typeface="Tahoma"/>
                  <a:sym typeface="Tahoma"/>
                </a:rPr>
                <a:t>Mature Eosinophil released to blood</a:t>
              </a:r>
              <a:r>
                <a:rPr lang="en-US" sz="1100" b="1" i="1" dirty="0">
                  <a:solidFill>
                    <a:schemeClr val="dk1"/>
                  </a:solidFill>
                  <a:latin typeface="Tahoma"/>
                  <a:ea typeface="Tahoma"/>
                  <a:cs typeface="Tahoma"/>
                  <a:sym typeface="Tahoma"/>
                </a:rPr>
                <a:t>)</a:t>
              </a:r>
            </a:p>
          </p:txBody>
        </p:sp>
      </p:grpSp>
      <p:sp>
        <p:nvSpPr>
          <p:cNvPr id="701" name="Shape 701"/>
          <p:cNvSpPr txBox="1"/>
          <p:nvPr/>
        </p:nvSpPr>
        <p:spPr>
          <a:xfrm>
            <a:off x="4404461" y="1929745"/>
            <a:ext cx="4560027"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المراحل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كلها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أهم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شي</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أول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وآخر</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وحدة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p>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وركزوا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Maturation of red blood cells </a:t>
            </a:r>
          </a:p>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بالمحاضرة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السابقة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702" name="Shape 702"/>
          <p:cNvSpPr/>
          <p:nvPr/>
        </p:nvSpPr>
        <p:spPr>
          <a:xfrm rot="1859595">
            <a:off x="913818" y="4334290"/>
            <a:ext cx="3354548" cy="425987"/>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Just read it</a:t>
            </a:r>
          </a:p>
        </p:txBody>
      </p:sp>
      <p:sp>
        <p:nvSpPr>
          <p:cNvPr id="703" name="Shape 703"/>
          <p:cNvSpPr/>
          <p:nvPr/>
        </p:nvSpPr>
        <p:spPr>
          <a:xfrm>
            <a:off x="467544" y="4869160"/>
            <a:ext cx="1752600" cy="1524000"/>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351149" y="507696"/>
            <a:ext cx="10213942" cy="855619"/>
          </a:xfrm>
          <a:prstGeom prst="rect">
            <a:avLst/>
          </a:prstGeom>
          <a:noFill/>
          <a:ln>
            <a:noFill/>
          </a:ln>
        </p:spPr>
        <p:txBody>
          <a:bodyPr wrap="square" lIns="0" tIns="176775" rIns="0" bIns="0" anchor="ctr" anchorCtr="0">
            <a:noAutofit/>
          </a:bodyPr>
          <a:lstStyle/>
          <a:p>
            <a:pPr marL="989330" marR="0" lvl="0" indent="-11430" algn="l" rtl="1">
              <a:lnSpc>
                <a:spcPct val="100000"/>
              </a:lnSpc>
              <a:spcBef>
                <a:spcPts val="0"/>
              </a:spcBef>
              <a:buClr>
                <a:schemeClr val="dk1"/>
              </a:buClr>
              <a:buSzPct val="25000"/>
              <a:buFont typeface="Rambla"/>
              <a:buNone/>
            </a:pPr>
            <a:r>
              <a:rPr lang="en-US" sz="2800" b="1" i="0" u="none" strike="noStrike" cap="none" dirty="0">
                <a:solidFill>
                  <a:schemeClr val="dk1"/>
                </a:solidFill>
                <a:sym typeface="Rambla"/>
              </a:rPr>
              <a:t>Eosinophil </a:t>
            </a:r>
            <a:r>
              <a:rPr lang="en-US" sz="2800" dirty="0">
                <a:solidFill>
                  <a:schemeClr val="dk1"/>
                </a:solidFill>
              </a:rPr>
              <a:t>Function</a:t>
            </a:r>
          </a:p>
        </p:txBody>
      </p:sp>
      <p:sp>
        <p:nvSpPr>
          <p:cNvPr id="709" name="Shape 709"/>
          <p:cNvSpPr txBox="1"/>
          <p:nvPr/>
        </p:nvSpPr>
        <p:spPr>
          <a:xfrm>
            <a:off x="351149" y="656304"/>
            <a:ext cx="8686800" cy="4462760"/>
          </a:xfrm>
          <a:prstGeom prst="rect">
            <a:avLst/>
          </a:prstGeom>
          <a:noFill/>
          <a:ln>
            <a:noFill/>
          </a:ln>
        </p:spPr>
        <p:txBody>
          <a:bodyPr wrap="square" lIns="0" tIns="0" rIns="0" bIns="0" anchor="t" anchorCtr="0">
            <a:noAutofit/>
          </a:bodyPr>
          <a:lstStyle/>
          <a:p>
            <a:pPr marL="457200" marR="0" lvl="1" indent="0" rtl="0">
              <a:spcBef>
                <a:spcPts val="0"/>
              </a:spcBef>
              <a:buSzPct val="25000"/>
              <a:buNone/>
            </a:pPr>
            <a:endParaRPr lang="en-US" sz="1750" b="1" dirty="0">
              <a:solidFill>
                <a:schemeClr val="dk1"/>
              </a:solidFill>
              <a:latin typeface="Calibri"/>
              <a:ea typeface="Calibri"/>
              <a:cs typeface="Calibri"/>
              <a:sym typeface="Calibri"/>
            </a:endParaRPr>
          </a:p>
          <a:p>
            <a:pPr marL="57150" marR="0" lvl="1" indent="400050" rtl="0">
              <a:spcBef>
                <a:spcPts val="0"/>
              </a:spcBef>
              <a:buSzPct val="25000"/>
              <a:buNone/>
            </a:pPr>
            <a:r>
              <a:rPr lang="en-US" sz="1750" b="1" i="0" u="none" strike="noStrike" cap="none" dirty="0">
                <a:solidFill>
                  <a:schemeClr val="bg1"/>
                </a:solidFill>
                <a:latin typeface="Calibri"/>
                <a:ea typeface="Calibri"/>
                <a:cs typeface="Calibri"/>
                <a:sym typeface="Calibri"/>
              </a:rPr>
              <a:t>										1- they are weak phagocytes. </a:t>
            </a:r>
          </a:p>
          <a:p>
            <a:pPr marL="12700" marR="0" lvl="0" indent="0" rtl="1">
              <a:lnSpc>
                <a:spcPct val="161142"/>
              </a:lnSpc>
              <a:spcBef>
                <a:spcPts val="0"/>
              </a:spcBef>
              <a:buSzPct val="25000"/>
              <a:buNone/>
            </a:pPr>
            <a:r>
              <a:rPr lang="en-US" sz="1750" b="1" dirty="0">
                <a:solidFill>
                  <a:schemeClr val="dk1"/>
                </a:solidFill>
                <a:latin typeface="Calibri"/>
                <a:ea typeface="Calibri"/>
                <a:cs typeface="Calibri"/>
                <a:sym typeface="Calibri"/>
              </a:rPr>
              <a:t>1- they are </a:t>
            </a:r>
            <a:r>
              <a:rPr lang="en-US" sz="1750" b="1" u="sng" dirty="0">
                <a:solidFill>
                  <a:srgbClr val="FF0000"/>
                </a:solidFill>
                <a:latin typeface="Calibri"/>
                <a:ea typeface="Calibri"/>
                <a:cs typeface="Calibri"/>
                <a:sym typeface="Calibri"/>
              </a:rPr>
              <a:t>weak</a:t>
            </a:r>
            <a:r>
              <a:rPr lang="en-US" sz="1750" b="1" u="sng" dirty="0">
                <a:solidFill>
                  <a:schemeClr val="dk1"/>
                </a:solidFill>
                <a:latin typeface="Calibri"/>
                <a:ea typeface="Calibri"/>
                <a:cs typeface="Calibri"/>
                <a:sym typeface="Calibri"/>
              </a:rPr>
              <a:t> phagocytes</a:t>
            </a:r>
            <a:r>
              <a:rPr lang="en-US" sz="1750" b="1" dirty="0">
                <a:solidFill>
                  <a:schemeClr val="dk1"/>
                </a:solidFill>
                <a:latin typeface="Calibri"/>
                <a:ea typeface="Calibri"/>
                <a:cs typeface="Calibri"/>
                <a:sym typeface="Calibri"/>
              </a:rPr>
              <a:t>.</a:t>
            </a:r>
          </a:p>
          <a:p>
            <a:pPr marL="12700" marR="0" lvl="0" indent="0" rtl="1">
              <a:lnSpc>
                <a:spcPct val="161142"/>
              </a:lnSpc>
              <a:spcBef>
                <a:spcPts val="0"/>
              </a:spcBef>
              <a:buSzPct val="25000"/>
              <a:buNone/>
            </a:pPr>
            <a:r>
              <a:rPr lang="en-US" sz="1750" b="1" dirty="0">
                <a:solidFill>
                  <a:schemeClr val="dk1"/>
                </a:solidFill>
                <a:latin typeface="Calibri"/>
                <a:ea typeface="Calibri"/>
                <a:cs typeface="Calibri"/>
                <a:sym typeface="Calibri"/>
              </a:rPr>
              <a:t>2- they are often </a:t>
            </a:r>
            <a:r>
              <a:rPr lang="en-US" sz="1750" b="1" u="sng" dirty="0">
                <a:solidFill>
                  <a:schemeClr val="dk1"/>
                </a:solidFill>
                <a:latin typeface="Calibri"/>
                <a:ea typeface="Calibri"/>
                <a:cs typeface="Calibri"/>
                <a:sym typeface="Calibri"/>
              </a:rPr>
              <a:t>produced in large numbers</a:t>
            </a:r>
            <a:r>
              <a:rPr lang="en-US" sz="1750" b="1" dirty="0">
                <a:solidFill>
                  <a:schemeClr val="dk1"/>
                </a:solidFill>
                <a:latin typeface="Calibri"/>
                <a:ea typeface="Calibri"/>
                <a:cs typeface="Calibri"/>
                <a:sym typeface="Calibri"/>
              </a:rPr>
              <a:t> in people with </a:t>
            </a:r>
            <a:r>
              <a:rPr lang="en-US" sz="1750" b="1" u="sng" dirty="0">
                <a:solidFill>
                  <a:schemeClr val="dk1"/>
                </a:solidFill>
                <a:latin typeface="Calibri"/>
                <a:ea typeface="Calibri"/>
                <a:cs typeface="Calibri"/>
                <a:sym typeface="Calibri"/>
              </a:rPr>
              <a:t>parasitic infections</a:t>
            </a:r>
            <a:r>
              <a:rPr lang="en-US" sz="1750" b="1" dirty="0">
                <a:solidFill>
                  <a:schemeClr val="dk1"/>
                </a:solidFill>
                <a:latin typeface="Calibri"/>
                <a:ea typeface="Calibri"/>
                <a:cs typeface="Calibri"/>
                <a:sym typeface="Calibri"/>
              </a:rPr>
              <a:t>, and they migrate in large numbers into tissues diseased by </a:t>
            </a:r>
            <a:r>
              <a:rPr lang="en-US" sz="1750" b="1" u="sng" dirty="0">
                <a:solidFill>
                  <a:schemeClr val="dk1"/>
                </a:solidFill>
                <a:latin typeface="Calibri"/>
                <a:ea typeface="Calibri"/>
                <a:cs typeface="Calibri"/>
                <a:sym typeface="Calibri"/>
              </a:rPr>
              <a:t>parasites</a:t>
            </a:r>
            <a:r>
              <a:rPr lang="en-US" sz="1750" b="1" dirty="0">
                <a:solidFill>
                  <a:schemeClr val="dk1"/>
                </a:solidFill>
                <a:latin typeface="Calibri"/>
                <a:ea typeface="Calibri"/>
                <a:cs typeface="Calibri"/>
                <a:sym typeface="Calibri"/>
              </a:rPr>
              <a:t>., e.g., </a:t>
            </a:r>
            <a:r>
              <a:rPr lang="en-US" sz="1750" b="1" dirty="0" err="1">
                <a:solidFill>
                  <a:schemeClr val="dk1"/>
                </a:solidFill>
                <a:latin typeface="Calibri"/>
                <a:ea typeface="Calibri"/>
                <a:cs typeface="Calibri"/>
                <a:sym typeface="Calibri"/>
              </a:rPr>
              <a:t>ascaris</a:t>
            </a:r>
            <a:r>
              <a:rPr lang="en-US" sz="1750" b="1" dirty="0">
                <a:solidFill>
                  <a:schemeClr val="dk1"/>
                </a:solidFill>
                <a:latin typeface="Calibri"/>
                <a:ea typeface="Calibri"/>
                <a:cs typeface="Calibri"/>
                <a:sym typeface="Calibri"/>
              </a:rPr>
              <a:t>, </a:t>
            </a:r>
            <a:r>
              <a:rPr lang="en-US" sz="1750" b="1" dirty="0">
                <a:solidFill>
                  <a:srgbClr val="7030A0"/>
                </a:solidFill>
                <a:latin typeface="Calibri"/>
                <a:ea typeface="Calibri"/>
                <a:cs typeface="Calibri"/>
                <a:sym typeface="Calibri"/>
              </a:rPr>
              <a:t>hook worm, bilharzia</a:t>
            </a:r>
            <a:r>
              <a:rPr lang="en-US" sz="1750" b="1" dirty="0">
                <a:solidFill>
                  <a:schemeClr val="dk1"/>
                </a:solidFill>
                <a:latin typeface="Calibri"/>
                <a:ea typeface="Calibri"/>
                <a:cs typeface="Calibri"/>
                <a:sym typeface="Calibri"/>
              </a:rPr>
              <a:t>.  </a:t>
            </a:r>
            <a:r>
              <a:rPr lang="en-US" sz="1750" b="1" dirty="0" err="1">
                <a:solidFill>
                  <a:schemeClr val="dk1"/>
                </a:solidFill>
                <a:latin typeface="Calibri"/>
                <a:ea typeface="Calibri"/>
                <a:cs typeface="Calibri"/>
                <a:sym typeface="Calibri"/>
              </a:rPr>
              <a:t>Eosinophils</a:t>
            </a:r>
            <a:r>
              <a:rPr lang="en-US" sz="1750" b="1" dirty="0">
                <a:solidFill>
                  <a:schemeClr val="dk1"/>
                </a:solidFill>
                <a:latin typeface="Calibri"/>
                <a:ea typeface="Calibri"/>
                <a:cs typeface="Calibri"/>
                <a:sym typeface="Calibri"/>
              </a:rPr>
              <a:t> attach themselves to the parasites by way of special surface molecules and release substances that kill many of the parasites </a:t>
            </a:r>
            <a:r>
              <a:rPr lang="en-US" sz="1750" b="1" dirty="0">
                <a:solidFill>
                  <a:srgbClr val="7030A0"/>
                </a:solidFill>
                <a:latin typeface="Calibri"/>
                <a:ea typeface="Calibri"/>
                <a:cs typeface="Calibri"/>
                <a:sym typeface="Calibri"/>
              </a:rPr>
              <a:t>ex:(hydrolytic </a:t>
            </a:r>
            <a:r>
              <a:rPr lang="en-US" sz="1750" b="1" dirty="0" err="1">
                <a:solidFill>
                  <a:srgbClr val="7030A0"/>
                </a:solidFill>
                <a:latin typeface="Calibri"/>
                <a:ea typeface="Calibri"/>
                <a:cs typeface="Calibri"/>
                <a:sym typeface="Calibri"/>
              </a:rPr>
              <a:t>anzymes,superoxide</a:t>
            </a:r>
            <a:r>
              <a:rPr lang="en-US" sz="1750" b="1" dirty="0">
                <a:solidFill>
                  <a:srgbClr val="7030A0"/>
                </a:solidFill>
                <a:latin typeface="Calibri"/>
                <a:ea typeface="Calibri"/>
                <a:cs typeface="Calibri"/>
                <a:sym typeface="Calibri"/>
              </a:rPr>
              <a:t>) </a:t>
            </a:r>
          </a:p>
          <a:p>
            <a:pPr marL="12700" marR="0" lvl="0" indent="0" rtl="1">
              <a:lnSpc>
                <a:spcPct val="161142"/>
              </a:lnSpc>
              <a:spcBef>
                <a:spcPts val="0"/>
              </a:spcBef>
              <a:buSzPct val="25000"/>
              <a:buNone/>
            </a:pPr>
            <a:r>
              <a:rPr lang="en-US" sz="1750" b="1" dirty="0">
                <a:solidFill>
                  <a:schemeClr val="dk1"/>
                </a:solidFill>
                <a:latin typeface="Calibri"/>
                <a:ea typeface="Calibri"/>
                <a:cs typeface="Calibri"/>
                <a:sym typeface="Calibri"/>
              </a:rPr>
              <a:t>3- They are </a:t>
            </a:r>
            <a:r>
              <a:rPr lang="en-US" sz="1750" b="1" u="sng" dirty="0">
                <a:solidFill>
                  <a:schemeClr val="dk1"/>
                </a:solidFill>
                <a:latin typeface="Calibri"/>
                <a:ea typeface="Calibri"/>
                <a:cs typeface="Calibri"/>
                <a:sym typeface="Calibri"/>
              </a:rPr>
              <a:t>increased in allergic conditions </a:t>
            </a:r>
            <a:r>
              <a:rPr lang="en-US" sz="1750" b="1" dirty="0">
                <a:solidFill>
                  <a:schemeClr val="dk1"/>
                </a:solidFill>
                <a:latin typeface="Calibri"/>
                <a:ea typeface="Calibri"/>
                <a:cs typeface="Calibri"/>
                <a:sym typeface="Calibri"/>
              </a:rPr>
              <a:t>by the release of eosinophil chemotactic factor released from the mast cells and basophiles. </a:t>
            </a:r>
          </a:p>
          <a:p>
            <a:pPr marL="12700" marR="0" lvl="0" indent="0" rtl="1">
              <a:lnSpc>
                <a:spcPct val="161142"/>
              </a:lnSpc>
              <a:spcBef>
                <a:spcPts val="0"/>
              </a:spcBef>
              <a:buSzPct val="25000"/>
              <a:buNone/>
            </a:pPr>
            <a:r>
              <a:rPr lang="en-US" sz="1750" b="1" dirty="0">
                <a:solidFill>
                  <a:schemeClr val="dk1"/>
                </a:solidFill>
                <a:latin typeface="Calibri"/>
                <a:ea typeface="Calibri"/>
                <a:cs typeface="Calibri"/>
                <a:sym typeface="Calibri"/>
              </a:rPr>
              <a:t>4- </a:t>
            </a:r>
            <a:r>
              <a:rPr lang="en-US" sz="1750" b="1" dirty="0" err="1">
                <a:solidFill>
                  <a:schemeClr val="dk1"/>
                </a:solidFill>
                <a:latin typeface="Calibri"/>
                <a:ea typeface="Calibri"/>
                <a:cs typeface="Calibri"/>
                <a:sym typeface="Calibri"/>
              </a:rPr>
              <a:t>Eosinophils</a:t>
            </a:r>
            <a:r>
              <a:rPr lang="en-US" sz="1750" b="1" dirty="0">
                <a:solidFill>
                  <a:schemeClr val="dk1"/>
                </a:solidFill>
                <a:latin typeface="Calibri"/>
                <a:ea typeface="Calibri"/>
                <a:cs typeface="Calibri"/>
                <a:sym typeface="Calibri"/>
              </a:rPr>
              <a:t> </a:t>
            </a:r>
            <a:r>
              <a:rPr lang="en-US" sz="1750" b="1" u="sng" dirty="0" err="1">
                <a:solidFill>
                  <a:schemeClr val="dk1"/>
                </a:solidFill>
                <a:latin typeface="Calibri"/>
                <a:ea typeface="Calibri"/>
                <a:cs typeface="Calibri"/>
                <a:sym typeface="Calibri"/>
              </a:rPr>
              <a:t>phagocytose</a:t>
            </a:r>
            <a:r>
              <a:rPr lang="en-US" sz="1750" b="1" u="sng" dirty="0">
                <a:solidFill>
                  <a:schemeClr val="dk1"/>
                </a:solidFill>
                <a:latin typeface="Calibri"/>
                <a:ea typeface="Calibri"/>
                <a:cs typeface="Calibri"/>
                <a:sym typeface="Calibri"/>
              </a:rPr>
              <a:t> the antigen-antibody complexes </a:t>
            </a:r>
            <a:r>
              <a:rPr lang="en-US" sz="1750" b="1" dirty="0">
                <a:solidFill>
                  <a:schemeClr val="dk1"/>
                </a:solidFill>
                <a:latin typeface="Calibri"/>
                <a:ea typeface="Calibri"/>
                <a:cs typeface="Calibri"/>
                <a:sym typeface="Calibri"/>
              </a:rPr>
              <a:t>and </a:t>
            </a:r>
            <a:r>
              <a:rPr lang="en-US" sz="1750" b="1" u="sng" dirty="0">
                <a:solidFill>
                  <a:schemeClr val="dk1"/>
                </a:solidFill>
                <a:latin typeface="Calibri"/>
                <a:ea typeface="Calibri"/>
                <a:cs typeface="Calibri"/>
                <a:sym typeface="Calibri"/>
              </a:rPr>
              <a:t>release substances to neutralize the histamine.</a:t>
            </a:r>
            <a:r>
              <a:rPr lang="en-US" sz="1750" b="1" dirty="0">
                <a:solidFill>
                  <a:schemeClr val="dk1"/>
                </a:solidFill>
                <a:latin typeface="Calibri"/>
                <a:ea typeface="Calibri"/>
                <a:cs typeface="Calibri"/>
                <a:sym typeface="Calibri"/>
              </a:rPr>
              <a:t> </a:t>
            </a:r>
            <a:r>
              <a:rPr lang="en-US" sz="1750" b="1" dirty="0">
                <a:solidFill>
                  <a:srgbClr val="7030A0"/>
                </a:solidFill>
                <a:latin typeface="Calibri"/>
                <a:ea typeface="Calibri"/>
                <a:cs typeface="Calibri"/>
                <a:sym typeface="Calibri"/>
              </a:rPr>
              <a:t>ex: (asthma, rhinitis, drug reaction)</a:t>
            </a:r>
          </a:p>
          <a:p>
            <a:pPr marL="12700" marR="0" lvl="0" indent="0" rtl="1">
              <a:lnSpc>
                <a:spcPct val="161142"/>
              </a:lnSpc>
              <a:spcBef>
                <a:spcPts val="0"/>
              </a:spcBef>
              <a:buSzPct val="25000"/>
              <a:buNone/>
            </a:pPr>
            <a:r>
              <a:rPr lang="en-US" sz="1750" b="1" dirty="0">
                <a:solidFill>
                  <a:srgbClr val="0070C0"/>
                </a:solidFill>
                <a:latin typeface="Calibri"/>
                <a:ea typeface="Calibri"/>
                <a:cs typeface="Calibri"/>
                <a:sym typeface="Calibri"/>
              </a:rPr>
              <a:t>4-They </a:t>
            </a:r>
            <a:r>
              <a:rPr lang="en-US" sz="1750" b="1" u="sng" dirty="0">
                <a:solidFill>
                  <a:srgbClr val="0070C0"/>
                </a:solidFill>
                <a:latin typeface="Calibri"/>
                <a:ea typeface="Calibri"/>
                <a:cs typeface="Calibri"/>
                <a:sym typeface="Calibri"/>
              </a:rPr>
              <a:t>may produce </a:t>
            </a:r>
            <a:r>
              <a:rPr lang="en-US" sz="1750" b="1" u="sng" dirty="0" err="1">
                <a:solidFill>
                  <a:srgbClr val="0070C0"/>
                </a:solidFill>
                <a:effectLst>
                  <a:outerShdw blurRad="38100" dist="38100" dir="2700000" algn="tl">
                    <a:srgbClr val="000000">
                      <a:alpha val="43137"/>
                    </a:srgbClr>
                  </a:outerShdw>
                </a:effectLst>
                <a:latin typeface="Calibri"/>
                <a:ea typeface="Calibri"/>
                <a:cs typeface="Calibri"/>
                <a:sym typeface="Calibri"/>
              </a:rPr>
              <a:t>profibrinolysin</a:t>
            </a:r>
            <a:r>
              <a:rPr lang="en-US" sz="1750" b="1" u="sng" dirty="0">
                <a:solidFill>
                  <a:srgbClr val="0070C0"/>
                </a:solidFill>
                <a:effectLst>
                  <a:outerShdw blurRad="38100" dist="38100" dir="2700000" algn="tl">
                    <a:srgbClr val="000000">
                      <a:alpha val="43137"/>
                    </a:srgbClr>
                  </a:outerShdw>
                </a:effectLst>
                <a:latin typeface="Calibri"/>
                <a:ea typeface="Calibri"/>
                <a:cs typeface="Calibri"/>
                <a:sym typeface="Calibri"/>
              </a:rPr>
              <a:t> </a:t>
            </a:r>
            <a:r>
              <a:rPr lang="en-US" sz="1750" b="1" dirty="0">
                <a:solidFill>
                  <a:srgbClr val="0070C0"/>
                </a:solidFill>
                <a:latin typeface="Calibri"/>
                <a:ea typeface="Calibri"/>
                <a:cs typeface="Calibri"/>
                <a:sym typeface="Calibri"/>
              </a:rPr>
              <a:t>→ </a:t>
            </a:r>
            <a:r>
              <a:rPr lang="en-US" sz="1750" b="1" dirty="0" err="1">
                <a:solidFill>
                  <a:srgbClr val="0070C0"/>
                </a:solidFill>
                <a:effectLst>
                  <a:outerShdw blurRad="38100" dist="38100" dir="2700000" algn="tl">
                    <a:srgbClr val="000000">
                      <a:alpha val="43137"/>
                    </a:srgbClr>
                  </a:outerShdw>
                </a:effectLst>
                <a:latin typeface="Calibri"/>
                <a:ea typeface="Calibri"/>
                <a:cs typeface="Calibri"/>
                <a:sym typeface="Calibri"/>
              </a:rPr>
              <a:t>fibrinolysin</a:t>
            </a:r>
            <a:r>
              <a:rPr lang="en-US" sz="1750" b="1" dirty="0">
                <a:solidFill>
                  <a:srgbClr val="0070C0"/>
                </a:solidFill>
                <a:effectLst>
                  <a:outerShdw blurRad="38100" dist="38100" dir="2700000" algn="tl">
                    <a:srgbClr val="000000">
                      <a:alpha val="43137"/>
                    </a:srgbClr>
                  </a:outerShdw>
                </a:effectLst>
                <a:latin typeface="Calibri"/>
                <a:ea typeface="Calibri"/>
                <a:cs typeface="Calibri"/>
                <a:sym typeface="Calibri"/>
              </a:rPr>
              <a:t> which digest fibrin clot.</a:t>
            </a:r>
          </a:p>
          <a:p>
            <a:pPr marL="375285" marR="0" lvl="0" indent="-6984" rtl="0">
              <a:lnSpc>
                <a:spcPct val="100000"/>
              </a:lnSpc>
              <a:spcBef>
                <a:spcPts val="0"/>
              </a:spcBef>
              <a:buNone/>
            </a:pPr>
            <a:endParaRPr sz="2000" b="1" dirty="0">
              <a:solidFill>
                <a:schemeClr val="dk1"/>
              </a:solidFill>
              <a:latin typeface="Tahoma"/>
              <a:ea typeface="Tahoma"/>
              <a:cs typeface="Tahoma"/>
              <a:sym typeface="Tahoma"/>
            </a:endParaRPr>
          </a:p>
          <a:p>
            <a:pPr marL="375285" marR="0" lvl="0" indent="-6984" rtl="0">
              <a:lnSpc>
                <a:spcPct val="100000"/>
              </a:lnSpc>
              <a:spcBef>
                <a:spcPts val="0"/>
              </a:spcBef>
              <a:spcAft>
                <a:spcPts val="0"/>
              </a:spcAft>
              <a:buNone/>
            </a:pPr>
            <a:endParaRPr sz="2000" b="1" dirty="0">
              <a:solidFill>
                <a:schemeClr val="dk1"/>
              </a:solidFill>
              <a:latin typeface="Tahoma"/>
              <a:ea typeface="Tahoma"/>
              <a:cs typeface="Tahoma"/>
              <a:sym typeface="Tahoma"/>
            </a:endParaRPr>
          </a:p>
          <a:p>
            <a:pPr marL="375285" marR="0" lvl="0" indent="-6984" rtl="0">
              <a:lnSpc>
                <a:spcPct val="100000"/>
              </a:lnSpc>
              <a:spcBef>
                <a:spcPts val="325"/>
              </a:spcBef>
              <a:buNone/>
            </a:pPr>
            <a:endParaRPr sz="2000" b="1" dirty="0">
              <a:solidFill>
                <a:schemeClr val="dk1"/>
              </a:solidFill>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p:nvPr/>
        </p:nvSpPr>
        <p:spPr>
          <a:xfrm>
            <a:off x="358195" y="260648"/>
            <a:ext cx="8772888" cy="1051570"/>
          </a:xfrm>
          <a:prstGeom prst="rect">
            <a:avLst/>
          </a:prstGeom>
          <a:noFill/>
          <a:ln>
            <a:noFill/>
          </a:ln>
        </p:spPr>
        <p:txBody>
          <a:bodyPr wrap="square" lIns="0" tIns="0" rIns="0" bIns="0" anchor="t" anchorCtr="0">
            <a:noAutofit/>
          </a:bodyPr>
          <a:lstStyle/>
          <a:p>
            <a:pPr marL="2438400" marR="5080" lvl="0" indent="-2006600" algn="l" rtl="1">
              <a:lnSpc>
                <a:spcPct val="169166"/>
              </a:lnSpc>
              <a:spcBef>
                <a:spcPts val="0"/>
              </a:spcBef>
              <a:spcAft>
                <a:spcPts val="0"/>
              </a:spcAft>
              <a:buClr>
                <a:schemeClr val="dk1"/>
              </a:buClr>
              <a:buSzPct val="25000"/>
              <a:buFont typeface="Rambla"/>
              <a:buNone/>
            </a:pPr>
            <a:r>
              <a:rPr lang="en-US" sz="2400" b="1">
                <a:solidFill>
                  <a:schemeClr val="dk1"/>
                </a:solidFill>
                <a:latin typeface="Rambla"/>
                <a:ea typeface="Rambla"/>
                <a:cs typeface="Rambla"/>
                <a:sym typeface="Rambla"/>
              </a:rPr>
              <a:t>Formation and Maturation of </a:t>
            </a:r>
            <a:r>
              <a:rPr lang="en-US" sz="2400" b="1" u="sng">
                <a:solidFill>
                  <a:schemeClr val="dk1"/>
                </a:solidFill>
                <a:latin typeface="Rambla"/>
                <a:ea typeface="Rambla"/>
                <a:cs typeface="Rambla"/>
                <a:sym typeface="Rambla"/>
              </a:rPr>
              <a:t>Basophils:</a:t>
            </a:r>
            <a:r>
              <a:rPr lang="en-US" sz="2400" b="1">
                <a:solidFill>
                  <a:schemeClr val="dk1"/>
                </a:solidFill>
                <a:latin typeface="Rambla"/>
                <a:ea typeface="Rambla"/>
                <a:cs typeface="Rambla"/>
                <a:sym typeface="Rambla"/>
              </a:rPr>
              <a:t> </a:t>
            </a:r>
            <a:r>
              <a:rPr lang="en-US" sz="2400" b="1">
                <a:solidFill>
                  <a:srgbClr val="FF0000"/>
                </a:solidFill>
                <a:latin typeface="Rambla"/>
                <a:ea typeface="Rambla"/>
                <a:cs typeface="Rambla"/>
                <a:sym typeface="Rambla"/>
              </a:rPr>
              <a:t>in </a:t>
            </a:r>
            <a:r>
              <a:rPr lang="en-US" sz="2400" b="1" u="sng">
                <a:solidFill>
                  <a:srgbClr val="FF0000"/>
                </a:solidFill>
                <a:latin typeface="Rambla"/>
                <a:ea typeface="Rambla"/>
                <a:cs typeface="Rambla"/>
                <a:sym typeface="Rambla"/>
              </a:rPr>
              <a:t>Bone Marrow</a:t>
            </a:r>
          </a:p>
          <a:p>
            <a:pPr marL="2438400" marR="5080" lvl="0" indent="-2006600" algn="l" rtl="1">
              <a:lnSpc>
                <a:spcPct val="169166"/>
              </a:lnSpc>
              <a:spcBef>
                <a:spcPts val="0"/>
              </a:spcBef>
              <a:buClr>
                <a:schemeClr val="dk2"/>
              </a:buClr>
              <a:buFont typeface="Rambla"/>
              <a:buNone/>
            </a:pPr>
            <a:endParaRPr sz="2400" b="1" u="sng">
              <a:solidFill>
                <a:schemeClr val="dk1"/>
              </a:solidFill>
              <a:latin typeface="Rambla"/>
              <a:ea typeface="Rambla"/>
              <a:cs typeface="Rambla"/>
              <a:sym typeface="Rambla"/>
            </a:endParaRPr>
          </a:p>
        </p:txBody>
      </p:sp>
      <p:grpSp>
        <p:nvGrpSpPr>
          <p:cNvPr id="716" name="Shape 716"/>
          <p:cNvGrpSpPr/>
          <p:nvPr/>
        </p:nvGrpSpPr>
        <p:grpSpPr>
          <a:xfrm>
            <a:off x="69665" y="1378011"/>
            <a:ext cx="9029735" cy="4688516"/>
            <a:chOff x="1569808" y="32005"/>
            <a:chExt cx="9029735" cy="4688516"/>
          </a:xfrm>
        </p:grpSpPr>
        <p:sp>
          <p:nvSpPr>
            <p:cNvPr id="717" name="Shape 717"/>
            <p:cNvSpPr/>
            <p:nvPr/>
          </p:nvSpPr>
          <p:spPr>
            <a:xfrm rot="5400000">
              <a:off x="2350849" y="278158"/>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8" name="Shape 718"/>
            <p:cNvSpPr/>
            <p:nvPr/>
          </p:nvSpPr>
          <p:spPr>
            <a:xfrm>
              <a:off x="1569808" y="32005"/>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9" name="Shape 719"/>
            <p:cNvSpPr txBox="1"/>
            <p:nvPr/>
          </p:nvSpPr>
          <p:spPr>
            <a:xfrm>
              <a:off x="1604405" y="66602"/>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2000" b="1">
                  <a:solidFill>
                    <a:srgbClr val="FF0000"/>
                  </a:solidFill>
                  <a:latin typeface="Rambla"/>
                  <a:ea typeface="Rambla"/>
                  <a:cs typeface="Rambla"/>
                  <a:sym typeface="Rambla"/>
                </a:rPr>
                <a:t>Stem cells </a:t>
              </a:r>
            </a:p>
          </p:txBody>
        </p:sp>
        <p:sp>
          <p:nvSpPr>
            <p:cNvPr id="720" name="Shape 720"/>
            <p:cNvSpPr/>
            <p:nvPr/>
          </p:nvSpPr>
          <p:spPr>
            <a:xfrm>
              <a:off x="2751671" y="99586"/>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21" name="Shape 721"/>
            <p:cNvSpPr/>
            <p:nvPr/>
          </p:nvSpPr>
          <p:spPr>
            <a:xfrm rot="5400000">
              <a:off x="3705643" y="1074142"/>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2" name="Shape 722"/>
            <p:cNvSpPr/>
            <p:nvPr/>
          </p:nvSpPr>
          <p:spPr>
            <a:xfrm>
              <a:off x="2924603" y="827990"/>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3" name="Shape 723"/>
            <p:cNvSpPr txBox="1"/>
            <p:nvPr/>
          </p:nvSpPr>
          <p:spPr>
            <a:xfrm>
              <a:off x="2959200" y="862587"/>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err="1">
                  <a:solidFill>
                    <a:schemeClr val="tx1"/>
                  </a:solidFill>
                  <a:latin typeface="Rambla"/>
                  <a:ea typeface="Rambla"/>
                  <a:cs typeface="Rambla"/>
                  <a:sym typeface="Rambla"/>
                </a:rPr>
                <a:t>Myeloblast</a:t>
              </a:r>
              <a:r>
                <a:rPr lang="en-US" sz="2000" dirty="0">
                  <a:solidFill>
                    <a:schemeClr val="tx1"/>
                  </a:solidFill>
                  <a:latin typeface="Rambla"/>
                  <a:ea typeface="Rambla"/>
                  <a:cs typeface="Rambla"/>
                  <a:sym typeface="Rambla"/>
                </a:rPr>
                <a:t> </a:t>
              </a:r>
            </a:p>
          </p:txBody>
        </p:sp>
        <p:sp>
          <p:nvSpPr>
            <p:cNvPr id="724" name="Shape 724"/>
            <p:cNvSpPr/>
            <p:nvPr/>
          </p:nvSpPr>
          <p:spPr>
            <a:xfrm>
              <a:off x="4106466" y="895570"/>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25" name="Shape 725"/>
            <p:cNvSpPr/>
            <p:nvPr/>
          </p:nvSpPr>
          <p:spPr>
            <a:xfrm rot="5400000">
              <a:off x="5060438" y="1870127"/>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6" name="Shape 726"/>
            <p:cNvSpPr/>
            <p:nvPr/>
          </p:nvSpPr>
          <p:spPr>
            <a:xfrm>
              <a:off x="4279398" y="1623974"/>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7" name="Shape 727"/>
            <p:cNvSpPr txBox="1"/>
            <p:nvPr/>
          </p:nvSpPr>
          <p:spPr>
            <a:xfrm>
              <a:off x="4313995" y="1658571"/>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err="1">
                  <a:solidFill>
                    <a:schemeClr val="tx1"/>
                  </a:solidFill>
                  <a:latin typeface="Rambla"/>
                  <a:ea typeface="Rambla"/>
                  <a:cs typeface="Rambla"/>
                  <a:sym typeface="Rambla"/>
                </a:rPr>
                <a:t>Promyelocytes</a:t>
              </a:r>
              <a:r>
                <a:rPr lang="en-US" sz="2000" dirty="0">
                  <a:solidFill>
                    <a:schemeClr val="tx1"/>
                  </a:solidFill>
                  <a:latin typeface="Rambla"/>
                  <a:ea typeface="Rambla"/>
                  <a:cs typeface="Rambla"/>
                  <a:sym typeface="Rambla"/>
                </a:rPr>
                <a:t> </a:t>
              </a:r>
            </a:p>
          </p:txBody>
        </p:sp>
        <p:sp>
          <p:nvSpPr>
            <p:cNvPr id="728" name="Shape 728"/>
            <p:cNvSpPr/>
            <p:nvPr/>
          </p:nvSpPr>
          <p:spPr>
            <a:xfrm>
              <a:off x="5461261" y="1691555"/>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29" name="Shape 729"/>
            <p:cNvSpPr/>
            <p:nvPr/>
          </p:nvSpPr>
          <p:spPr>
            <a:xfrm rot="5400000">
              <a:off x="6415233" y="2666112"/>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0" name="Shape 730"/>
            <p:cNvSpPr/>
            <p:nvPr/>
          </p:nvSpPr>
          <p:spPr>
            <a:xfrm>
              <a:off x="5634192" y="2419959"/>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1" name="Shape 731"/>
            <p:cNvSpPr txBox="1"/>
            <p:nvPr/>
          </p:nvSpPr>
          <p:spPr>
            <a:xfrm>
              <a:off x="5668789" y="2454556"/>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a:solidFill>
                    <a:schemeClr val="tx1"/>
                  </a:solidFill>
                  <a:latin typeface="Rambla"/>
                  <a:ea typeface="Rambla"/>
                  <a:cs typeface="Rambla"/>
                  <a:sym typeface="Rambla"/>
                </a:rPr>
                <a:t>Basophil </a:t>
              </a:r>
              <a:r>
                <a:rPr lang="en-US" sz="2000" dirty="0" err="1">
                  <a:solidFill>
                    <a:schemeClr val="tx1"/>
                  </a:solidFill>
                  <a:latin typeface="Rambla"/>
                  <a:ea typeface="Rambla"/>
                  <a:cs typeface="Rambla"/>
                  <a:sym typeface="Rambla"/>
                </a:rPr>
                <a:t>myelocytes</a:t>
              </a:r>
              <a:endParaRPr lang="en-US" sz="2000" dirty="0">
                <a:solidFill>
                  <a:schemeClr val="tx1"/>
                </a:solidFill>
                <a:latin typeface="Rambla"/>
                <a:ea typeface="Rambla"/>
                <a:cs typeface="Rambla"/>
                <a:sym typeface="Rambla"/>
              </a:endParaRPr>
            </a:p>
          </p:txBody>
        </p:sp>
        <p:sp>
          <p:nvSpPr>
            <p:cNvPr id="732" name="Shape 732"/>
            <p:cNvSpPr/>
            <p:nvPr/>
          </p:nvSpPr>
          <p:spPr>
            <a:xfrm>
              <a:off x="6816056" y="2487540"/>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33" name="Shape 733"/>
            <p:cNvSpPr/>
            <p:nvPr/>
          </p:nvSpPr>
          <p:spPr>
            <a:xfrm rot="5400000">
              <a:off x="7770028" y="3462096"/>
              <a:ext cx="601352" cy="1525535"/>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4" name="Shape 734"/>
            <p:cNvSpPr/>
            <p:nvPr/>
          </p:nvSpPr>
          <p:spPr>
            <a:xfrm>
              <a:off x="7621092" y="3162834"/>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5" name="Shape 735"/>
            <p:cNvSpPr txBox="1"/>
            <p:nvPr/>
          </p:nvSpPr>
          <p:spPr>
            <a:xfrm>
              <a:off x="7636368" y="3169383"/>
              <a:ext cx="2186567" cy="639399"/>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Rambla"/>
                <a:buNone/>
              </a:pPr>
              <a:r>
                <a:rPr lang="en-US" sz="2000" dirty="0">
                  <a:solidFill>
                    <a:schemeClr val="tx1"/>
                  </a:solidFill>
                  <a:latin typeface="Rambla"/>
                  <a:ea typeface="Rambla"/>
                  <a:cs typeface="Rambla"/>
                  <a:sym typeface="Rambla"/>
                </a:rPr>
                <a:t>Basophil </a:t>
              </a:r>
              <a:r>
                <a:rPr lang="en-US" sz="2000" dirty="0" err="1">
                  <a:solidFill>
                    <a:schemeClr val="tx1"/>
                  </a:solidFill>
                  <a:latin typeface="Rambla"/>
                  <a:ea typeface="Rambla"/>
                  <a:cs typeface="Rambla"/>
                  <a:sym typeface="Rambla"/>
                </a:rPr>
                <a:t>metamyelocyt</a:t>
              </a:r>
              <a:r>
                <a:rPr lang="en-US" sz="2000" dirty="0">
                  <a:solidFill>
                    <a:schemeClr val="tx1"/>
                  </a:solidFill>
                  <a:latin typeface="Rambla"/>
                  <a:ea typeface="Rambla"/>
                  <a:cs typeface="Rambla"/>
                  <a:sym typeface="Rambla"/>
                </a:rPr>
                <a:t> </a:t>
              </a:r>
            </a:p>
          </p:txBody>
        </p:sp>
        <p:sp>
          <p:nvSpPr>
            <p:cNvPr id="736" name="Shape 736"/>
            <p:cNvSpPr/>
            <p:nvPr/>
          </p:nvSpPr>
          <p:spPr>
            <a:xfrm>
              <a:off x="8170851" y="3283524"/>
              <a:ext cx="1640625" cy="5727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37" name="Shape 737"/>
            <p:cNvSpPr/>
            <p:nvPr/>
          </p:nvSpPr>
          <p:spPr>
            <a:xfrm>
              <a:off x="8343782" y="4011928"/>
              <a:ext cx="2255761" cy="708593"/>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8" name="Shape 738"/>
            <p:cNvSpPr txBox="1"/>
            <p:nvPr/>
          </p:nvSpPr>
          <p:spPr>
            <a:xfrm>
              <a:off x="8378379" y="4046525"/>
              <a:ext cx="2186567" cy="639399"/>
            </a:xfrm>
            <a:prstGeom prst="rect">
              <a:avLst/>
            </a:prstGeom>
            <a:noFill/>
            <a:ln>
              <a:noFill/>
            </a:ln>
          </p:spPr>
          <p:txBody>
            <a:bodyPr wrap="square" lIns="53325" tIns="53325" rIns="53325" bIns="53325"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1400" b="1">
                  <a:solidFill>
                    <a:srgbClr val="FF0000"/>
                  </a:solidFill>
                  <a:latin typeface="Rambla"/>
                  <a:ea typeface="Rambla"/>
                  <a:cs typeface="Rambla"/>
                  <a:sym typeface="Rambla"/>
                </a:rPr>
                <a:t>Polymorphnuclear Basophil </a:t>
              </a:r>
              <a:r>
                <a:rPr lang="en-US" sz="1100" i="1">
                  <a:solidFill>
                    <a:schemeClr val="dk1"/>
                  </a:solidFill>
                  <a:latin typeface="Tahoma"/>
                  <a:ea typeface="Tahoma"/>
                  <a:cs typeface="Tahoma"/>
                  <a:sym typeface="Tahoma"/>
                </a:rPr>
                <a:t>(</a:t>
              </a:r>
              <a:r>
                <a:rPr lang="en-US" sz="1100">
                  <a:solidFill>
                    <a:schemeClr val="dk1"/>
                  </a:solidFill>
                  <a:latin typeface="Rambla"/>
                  <a:ea typeface="Rambla"/>
                  <a:cs typeface="Rambla"/>
                  <a:sym typeface="Rambla"/>
                </a:rPr>
                <a:t>Mature Basophils released to blood</a:t>
              </a:r>
              <a:r>
                <a:rPr lang="en-US" sz="1100" i="1">
                  <a:solidFill>
                    <a:schemeClr val="dk1"/>
                  </a:solidFill>
                  <a:latin typeface="Tahoma"/>
                  <a:ea typeface="Tahoma"/>
                  <a:cs typeface="Tahoma"/>
                  <a:sym typeface="Tahoma"/>
                </a:rPr>
                <a:t>)</a:t>
              </a:r>
            </a:p>
          </p:txBody>
        </p:sp>
      </p:grpSp>
      <p:sp>
        <p:nvSpPr>
          <p:cNvPr id="739" name="Shape 739"/>
          <p:cNvSpPr txBox="1"/>
          <p:nvPr/>
        </p:nvSpPr>
        <p:spPr>
          <a:xfrm>
            <a:off x="5436096" y="1929745"/>
            <a:ext cx="3528392"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المراحل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كلها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أهم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شي</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أول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وآخر</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وحدة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p>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وركزوا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Maturation of red blood cells </a:t>
            </a:r>
          </a:p>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بالمحاضرة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السابقة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740" name="Shape 740"/>
          <p:cNvSpPr/>
          <p:nvPr/>
        </p:nvSpPr>
        <p:spPr>
          <a:xfrm rot="1859595">
            <a:off x="1026305" y="4165150"/>
            <a:ext cx="3354548" cy="425987"/>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Just read it</a:t>
            </a:r>
          </a:p>
        </p:txBody>
      </p:sp>
      <p:sp>
        <p:nvSpPr>
          <p:cNvPr id="741" name="Shape 741"/>
          <p:cNvSpPr/>
          <p:nvPr/>
        </p:nvSpPr>
        <p:spPr>
          <a:xfrm>
            <a:off x="347124" y="4797152"/>
            <a:ext cx="1956048" cy="1747664"/>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742" name="Shape 742"/>
          <p:cNvSpPr/>
          <p:nvPr/>
        </p:nvSpPr>
        <p:spPr>
          <a:xfrm>
            <a:off x="2403443" y="5946060"/>
            <a:ext cx="4861228" cy="738664"/>
          </a:xfrm>
          <a:prstGeom prst="rect">
            <a:avLst/>
          </a:prstGeom>
          <a:noFill/>
          <a:ln>
            <a:noFill/>
          </a:ln>
        </p:spPr>
        <p:txBody>
          <a:bodyPr wrap="square" lIns="91425" tIns="45700" rIns="91425" bIns="45700" anchor="t" anchorCtr="0">
            <a:noAutofit/>
          </a:bodyPr>
          <a:lstStyle/>
          <a:p>
            <a:pPr marL="0" marR="0" lvl="0" indent="0" algn="l" rtl="1">
              <a:spcBef>
                <a:spcPts val="0"/>
              </a:spcBef>
              <a:buSzPct val="25000"/>
              <a:buNone/>
            </a:pPr>
            <a:r>
              <a:rPr lang="en-US" sz="1400" dirty="0">
                <a:solidFill>
                  <a:srgbClr val="0070C0"/>
                </a:solidFill>
                <a:latin typeface="Rambla"/>
                <a:ea typeface="Rambla"/>
                <a:cs typeface="Rambla"/>
                <a:sym typeface="Rambla"/>
              </a:rPr>
              <a:t>large round cytoplasmic polysaccharide granules which take base dye (methylene blue) and stain blue in color.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3705" y="1052737"/>
            <a:ext cx="8360357" cy="4464496"/>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68000"/>
              <a:buFont typeface="Noto Sans Symbols"/>
              <a:buChar char="❑"/>
            </a:pPr>
            <a:r>
              <a:rPr lang="en-US" sz="1800" b="1" i="0" u="none" strike="noStrike" cap="none" dirty="0">
                <a:solidFill>
                  <a:srgbClr val="0070C0"/>
                </a:solidFill>
                <a:latin typeface="Calibri"/>
                <a:ea typeface="Calibri"/>
                <a:cs typeface="Calibri"/>
                <a:sym typeface="Calibri"/>
              </a:rPr>
              <a:t>The immune system is a system of barriers, cells, tissues and organs that work to fight invaders. </a:t>
            </a:r>
          </a:p>
          <a:p>
            <a:pPr marL="365760" marR="0" lvl="0" indent="-264160" algn="l" rtl="0">
              <a:spcBef>
                <a:spcPts val="360"/>
              </a:spcBef>
              <a:spcAft>
                <a:spcPts val="0"/>
              </a:spcAft>
              <a:buClr>
                <a:schemeClr val="accent1"/>
              </a:buClr>
              <a:buSzPct val="68000"/>
              <a:buFont typeface="Noto Sans Symbols"/>
              <a:buNone/>
            </a:pPr>
            <a:endParaRPr sz="1800" b="1" i="0" u="none" strike="noStrike" cap="none" dirty="0">
              <a:solidFill>
                <a:srgbClr val="0070C0"/>
              </a:solidFill>
              <a:latin typeface="Calibri"/>
              <a:ea typeface="Calibri"/>
              <a:cs typeface="Calibri"/>
              <a:sym typeface="Calibri"/>
            </a:endParaRPr>
          </a:p>
          <a:p>
            <a:pPr marL="342900" marR="0" lvl="0" indent="-342900" algn="l" rtl="0">
              <a:spcBef>
                <a:spcPts val="360"/>
              </a:spcBef>
              <a:spcAft>
                <a:spcPts val="0"/>
              </a:spcAft>
              <a:buClr>
                <a:schemeClr val="accent1"/>
              </a:buClr>
              <a:buSzPct val="68000"/>
              <a:buFont typeface="Noto Sans Symbols"/>
              <a:buChar char="❑"/>
            </a:pPr>
            <a:r>
              <a:rPr lang="en-US" sz="1800" b="1" i="0" u="none" strike="noStrike" cap="none" dirty="0">
                <a:solidFill>
                  <a:srgbClr val="0070C0"/>
                </a:solidFill>
                <a:latin typeface="Calibri"/>
                <a:ea typeface="Calibri"/>
                <a:cs typeface="Calibri"/>
                <a:sym typeface="Calibri"/>
              </a:rPr>
              <a:t>Another important component of the immune</a:t>
            </a:r>
          </a:p>
          <a:p>
            <a:pPr marL="0" marR="0" lvl="0" indent="0" algn="l" rtl="0">
              <a:spcBef>
                <a:spcPts val="360"/>
              </a:spcBef>
              <a:spcAft>
                <a:spcPts val="0"/>
              </a:spcAft>
              <a:buClr>
                <a:schemeClr val="accent1"/>
              </a:buClr>
              <a:buSzPct val="68000"/>
              <a:buNone/>
            </a:pPr>
            <a:r>
              <a:rPr lang="en-US" sz="1800" b="1" dirty="0">
                <a:solidFill>
                  <a:srgbClr val="0070C0"/>
                </a:solidFill>
                <a:latin typeface="Calibri"/>
                <a:ea typeface="Calibri"/>
                <a:cs typeface="Calibri"/>
                <a:sym typeface="Calibri"/>
              </a:rPr>
              <a:t>    </a:t>
            </a:r>
            <a:r>
              <a:rPr lang="en-US" sz="1800" b="1" i="0" u="none" strike="noStrike" cap="none" dirty="0">
                <a:solidFill>
                  <a:srgbClr val="0070C0"/>
                </a:solidFill>
                <a:latin typeface="Calibri"/>
                <a:ea typeface="Calibri"/>
                <a:cs typeface="Calibri"/>
                <a:sym typeface="Calibri"/>
              </a:rPr>
              <a:t> system is the complement system.</a:t>
            </a:r>
          </a:p>
          <a:p>
            <a:pPr marL="365760" marR="0" lvl="0" indent="-264160" algn="l" rtl="1">
              <a:spcBef>
                <a:spcPts val="360"/>
              </a:spcBef>
              <a:spcAft>
                <a:spcPts val="0"/>
              </a:spcAft>
              <a:buClr>
                <a:schemeClr val="accent1"/>
              </a:buClr>
              <a:buSzPct val="68000"/>
              <a:buFont typeface="Noto Sans Symbols"/>
              <a:buNone/>
            </a:pPr>
            <a:endParaRPr sz="1800" b="1" i="0" u="none" strike="noStrike" cap="none" dirty="0">
              <a:solidFill>
                <a:srgbClr val="0070C0"/>
              </a:solidFill>
              <a:latin typeface="Calibri"/>
              <a:ea typeface="Calibri"/>
              <a:cs typeface="Calibri"/>
              <a:sym typeface="Calibri"/>
            </a:endParaRPr>
          </a:p>
          <a:p>
            <a:pPr marL="0" marR="0" lvl="0" indent="0" algn="l" rtl="0">
              <a:spcBef>
                <a:spcPts val="360"/>
              </a:spcBef>
              <a:spcAft>
                <a:spcPts val="0"/>
              </a:spcAft>
              <a:buClr>
                <a:schemeClr val="accent1"/>
              </a:buClr>
              <a:buSzPct val="25000"/>
              <a:buFont typeface="Noto Sans Symbols"/>
              <a:buNone/>
            </a:pPr>
            <a:r>
              <a:rPr lang="en-US" sz="1800" b="1" i="0" u="none" strike="noStrike" cap="none" dirty="0">
                <a:solidFill>
                  <a:srgbClr val="0070C0"/>
                </a:solidFill>
                <a:latin typeface="Calibri"/>
                <a:ea typeface="Calibri"/>
                <a:cs typeface="Calibri"/>
                <a:sym typeface="Calibri"/>
              </a:rPr>
              <a:t>  The major functions of the immune system are: </a:t>
            </a:r>
          </a:p>
          <a:p>
            <a:pPr marL="850392" marR="0" lvl="1" indent="-469392" algn="l" rtl="0">
              <a:spcBef>
                <a:spcPts val="360"/>
              </a:spcBef>
              <a:spcAft>
                <a:spcPts val="0"/>
              </a:spcAft>
              <a:buClr>
                <a:schemeClr val="accent1"/>
              </a:buClr>
              <a:buSzPct val="100000"/>
              <a:buFont typeface="Rambla"/>
              <a:buAutoNum type="arabicPeriod"/>
            </a:pPr>
            <a:r>
              <a:rPr lang="en-US" sz="1800" b="1" i="0" u="none" strike="noStrike" cap="none" dirty="0">
                <a:solidFill>
                  <a:srgbClr val="0070C0"/>
                </a:solidFill>
                <a:latin typeface="Calibri"/>
                <a:ea typeface="Calibri"/>
                <a:cs typeface="Calibri"/>
                <a:sym typeface="Calibri"/>
              </a:rPr>
              <a:t> Differentiate self from non-self.</a:t>
            </a:r>
          </a:p>
          <a:p>
            <a:pPr marL="850392" marR="0" lvl="1" indent="-469392" algn="l" rtl="0">
              <a:spcBef>
                <a:spcPts val="360"/>
              </a:spcBef>
              <a:spcAft>
                <a:spcPts val="0"/>
              </a:spcAft>
              <a:buClr>
                <a:schemeClr val="accent1"/>
              </a:buClr>
              <a:buSzPct val="100000"/>
              <a:buFont typeface="Rambla"/>
              <a:buAutoNum type="arabicPeriod"/>
            </a:pPr>
            <a:r>
              <a:rPr lang="en-US" sz="1800" b="1" i="0" u="none" strike="noStrike" cap="none" dirty="0">
                <a:solidFill>
                  <a:srgbClr val="0070C0"/>
                </a:solidFill>
                <a:latin typeface="Calibri"/>
                <a:ea typeface="Calibri"/>
                <a:cs typeface="Calibri"/>
                <a:sym typeface="Calibri"/>
              </a:rPr>
              <a:t> Eliminate foreign substances, cells and pathogens.</a:t>
            </a:r>
          </a:p>
          <a:p>
            <a:pPr marL="850392" marR="0" lvl="1" indent="-469392" algn="l" rtl="0">
              <a:spcBef>
                <a:spcPts val="360"/>
              </a:spcBef>
              <a:spcAft>
                <a:spcPts val="0"/>
              </a:spcAft>
              <a:buClr>
                <a:schemeClr val="accent1"/>
              </a:buClr>
              <a:buSzPct val="100000"/>
              <a:buFont typeface="Rambla"/>
              <a:buNone/>
            </a:pPr>
            <a:endParaRPr sz="1800" b="1" i="0" u="none" strike="noStrike" cap="none" dirty="0">
              <a:solidFill>
                <a:srgbClr val="0070C0"/>
              </a:solidFill>
              <a:latin typeface="Calibri"/>
              <a:ea typeface="Calibri"/>
              <a:cs typeface="Calibri"/>
              <a:sym typeface="Calibri"/>
            </a:endParaRPr>
          </a:p>
          <a:p>
            <a:pPr marL="365760" marR="0" lvl="0" indent="-264160" algn="l" rtl="1">
              <a:spcBef>
                <a:spcPts val="360"/>
              </a:spcBef>
              <a:spcAft>
                <a:spcPts val="0"/>
              </a:spcAft>
              <a:buClr>
                <a:schemeClr val="accent1"/>
              </a:buClr>
              <a:buSzPct val="68000"/>
              <a:buFont typeface="Noto Sans Symbols"/>
              <a:buNone/>
            </a:pPr>
            <a:endParaRPr sz="1800" b="1" i="0" u="none" strike="noStrike" cap="none" dirty="0">
              <a:solidFill>
                <a:srgbClr val="0070C0"/>
              </a:solidFill>
              <a:latin typeface="Calibri"/>
              <a:ea typeface="Calibri"/>
              <a:cs typeface="Calibri"/>
              <a:sym typeface="Calibri"/>
            </a:endParaRPr>
          </a:p>
        </p:txBody>
      </p:sp>
      <p:sp>
        <p:nvSpPr>
          <p:cNvPr id="164" name="Shape 16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1">
              <a:spcBef>
                <a:spcPts val="0"/>
              </a:spcBef>
              <a:buClr>
                <a:srgbClr val="0070C0"/>
              </a:buClr>
              <a:buSzPct val="25000"/>
              <a:buFont typeface="Calibri"/>
              <a:buNone/>
            </a:pPr>
            <a:r>
              <a:rPr lang="en-US" sz="3600" b="1" i="0" u="none" strike="noStrike" cap="none">
                <a:solidFill>
                  <a:srgbClr val="0070C0"/>
                </a:solidFill>
                <a:latin typeface="Calibri"/>
                <a:ea typeface="Calibri"/>
                <a:cs typeface="Calibri"/>
                <a:sym typeface="Calibri"/>
              </a:rPr>
              <a:t>Immune System</a:t>
            </a:r>
            <a:br>
              <a:rPr lang="en-US" sz="3600" b="1" i="0" u="none" strike="noStrike" cap="none">
                <a:solidFill>
                  <a:srgbClr val="0070C0"/>
                </a:solidFill>
                <a:latin typeface="Calibri"/>
                <a:ea typeface="Calibri"/>
                <a:cs typeface="Calibri"/>
                <a:sym typeface="Calibri"/>
              </a:rPr>
            </a:br>
            <a:endParaRPr lang="en-US" sz="3600" b="1" i="0" u="none" strike="noStrike" cap="none">
              <a:solidFill>
                <a:srgbClr val="0070C0"/>
              </a:solidFill>
              <a:latin typeface="Calibri"/>
              <a:ea typeface="Calibri"/>
              <a:cs typeface="Calibri"/>
              <a:sym typeface="Calibri"/>
            </a:endParaRPr>
          </a:p>
        </p:txBody>
      </p:sp>
      <p:grpSp>
        <p:nvGrpSpPr>
          <p:cNvPr id="165" name="Shape 165"/>
          <p:cNvGrpSpPr/>
          <p:nvPr/>
        </p:nvGrpSpPr>
        <p:grpSpPr>
          <a:xfrm>
            <a:off x="585989" y="4072379"/>
            <a:ext cx="6606664" cy="2695384"/>
            <a:chOff x="2472" y="768825"/>
            <a:chExt cx="6979831" cy="2746162"/>
          </a:xfrm>
        </p:grpSpPr>
        <p:sp>
          <p:nvSpPr>
            <p:cNvPr id="166" name="Shape 166"/>
            <p:cNvSpPr/>
            <p:nvPr/>
          </p:nvSpPr>
          <p:spPr>
            <a:xfrm>
              <a:off x="5337466" y="2499479"/>
              <a:ext cx="214543" cy="657934"/>
            </a:xfrm>
            <a:custGeom>
              <a:avLst/>
              <a:gdLst/>
              <a:ahLst/>
              <a:cxnLst/>
              <a:rect l="0" t="0" r="0" b="0"/>
              <a:pathLst>
                <a:path w="120000" h="120000" extrusionOk="0">
                  <a:moveTo>
                    <a:pt x="0" y="0"/>
                  </a:moveTo>
                  <a:lnTo>
                    <a:pt x="0" y="120000"/>
                  </a:lnTo>
                  <a:lnTo>
                    <a:pt x="120000" y="120000"/>
                  </a:lnTo>
                </a:path>
              </a:pathLst>
            </a:custGeom>
            <a:noFill/>
            <a:ln w="55000" cap="flat" cmpd="thickThin">
              <a:solidFill>
                <a:srgbClr val="49ACC5"/>
              </a:solidFill>
              <a:prstDash val="solid"/>
              <a:round/>
              <a:headEnd type="none" w="med" len="med"/>
              <a:tailEnd type="none" w="med" len="med"/>
            </a:ln>
          </p:spPr>
        </p:sp>
        <p:sp>
          <p:nvSpPr>
            <p:cNvPr id="167" name="Shape 167"/>
            <p:cNvSpPr/>
            <p:nvPr/>
          </p:nvSpPr>
          <p:spPr>
            <a:xfrm>
              <a:off x="3313601" y="1483971"/>
              <a:ext cx="2595982" cy="300361"/>
            </a:xfrm>
            <a:custGeom>
              <a:avLst/>
              <a:gdLst/>
              <a:ahLst/>
              <a:cxnLst/>
              <a:rect l="0" t="0" r="0" b="0"/>
              <a:pathLst>
                <a:path w="120000" h="120000" extrusionOk="0">
                  <a:moveTo>
                    <a:pt x="0" y="0"/>
                  </a:moveTo>
                  <a:lnTo>
                    <a:pt x="0" y="59999"/>
                  </a:lnTo>
                  <a:lnTo>
                    <a:pt x="120000" y="59999"/>
                  </a:lnTo>
                  <a:lnTo>
                    <a:pt x="120000" y="120000"/>
                  </a:lnTo>
                </a:path>
              </a:pathLst>
            </a:custGeom>
            <a:noFill/>
            <a:ln w="55000" cap="flat" cmpd="thickThin">
              <a:solidFill>
                <a:schemeClr val="accent4"/>
              </a:solidFill>
              <a:prstDash val="solid"/>
              <a:round/>
              <a:headEnd type="none" w="med" len="med"/>
              <a:tailEnd type="none" w="med" len="med"/>
            </a:ln>
          </p:spPr>
        </p:sp>
        <p:sp>
          <p:nvSpPr>
            <p:cNvPr id="168" name="Shape 168"/>
            <p:cNvSpPr/>
            <p:nvPr/>
          </p:nvSpPr>
          <p:spPr>
            <a:xfrm>
              <a:off x="3313601" y="1483971"/>
              <a:ext cx="865327" cy="300361"/>
            </a:xfrm>
            <a:custGeom>
              <a:avLst/>
              <a:gdLst/>
              <a:ahLst/>
              <a:cxnLst/>
              <a:rect l="0" t="0" r="0" b="0"/>
              <a:pathLst>
                <a:path w="120000" h="120000" extrusionOk="0">
                  <a:moveTo>
                    <a:pt x="0" y="0"/>
                  </a:moveTo>
                  <a:lnTo>
                    <a:pt x="0" y="59999"/>
                  </a:lnTo>
                  <a:lnTo>
                    <a:pt x="120000" y="59999"/>
                  </a:lnTo>
                  <a:lnTo>
                    <a:pt x="120000" y="120000"/>
                  </a:lnTo>
                </a:path>
              </a:pathLst>
            </a:custGeom>
            <a:noFill/>
            <a:ln w="55000" cap="flat" cmpd="thickThin">
              <a:solidFill>
                <a:schemeClr val="accent4"/>
              </a:solidFill>
              <a:prstDash val="solid"/>
              <a:round/>
              <a:headEnd type="none" w="med" len="med"/>
              <a:tailEnd type="none" w="med" len="med"/>
            </a:ln>
          </p:spPr>
        </p:sp>
        <p:sp>
          <p:nvSpPr>
            <p:cNvPr id="169" name="Shape 169"/>
            <p:cNvSpPr/>
            <p:nvPr/>
          </p:nvSpPr>
          <p:spPr>
            <a:xfrm>
              <a:off x="2448273" y="1483971"/>
              <a:ext cx="865327" cy="300361"/>
            </a:xfrm>
            <a:custGeom>
              <a:avLst/>
              <a:gdLst/>
              <a:ahLst/>
              <a:cxnLst/>
              <a:rect l="0" t="0" r="0" b="0"/>
              <a:pathLst>
                <a:path w="120000" h="120000" extrusionOk="0">
                  <a:moveTo>
                    <a:pt x="120000" y="0"/>
                  </a:moveTo>
                  <a:lnTo>
                    <a:pt x="120000" y="59999"/>
                  </a:lnTo>
                  <a:lnTo>
                    <a:pt x="0" y="59999"/>
                  </a:lnTo>
                  <a:lnTo>
                    <a:pt x="0" y="120000"/>
                  </a:lnTo>
                </a:path>
              </a:pathLst>
            </a:custGeom>
            <a:noFill/>
            <a:ln w="55000" cap="flat" cmpd="thickThin">
              <a:solidFill>
                <a:schemeClr val="accent4"/>
              </a:solidFill>
              <a:prstDash val="solid"/>
              <a:round/>
              <a:headEnd type="none" w="med" len="med"/>
              <a:tailEnd type="none" w="med" len="med"/>
            </a:ln>
          </p:spPr>
        </p:sp>
        <p:sp>
          <p:nvSpPr>
            <p:cNvPr id="170" name="Shape 170"/>
            <p:cNvSpPr/>
            <p:nvPr/>
          </p:nvSpPr>
          <p:spPr>
            <a:xfrm>
              <a:off x="717619" y="1483971"/>
              <a:ext cx="2595982" cy="300361"/>
            </a:xfrm>
            <a:custGeom>
              <a:avLst/>
              <a:gdLst/>
              <a:ahLst/>
              <a:cxnLst/>
              <a:rect l="0" t="0" r="0" b="0"/>
              <a:pathLst>
                <a:path w="120000" h="120000" extrusionOk="0">
                  <a:moveTo>
                    <a:pt x="120000" y="0"/>
                  </a:moveTo>
                  <a:lnTo>
                    <a:pt x="120000" y="59999"/>
                  </a:lnTo>
                  <a:lnTo>
                    <a:pt x="0" y="59999"/>
                  </a:lnTo>
                  <a:lnTo>
                    <a:pt x="0" y="120000"/>
                  </a:lnTo>
                </a:path>
              </a:pathLst>
            </a:custGeom>
            <a:noFill/>
            <a:ln w="55000" cap="flat" cmpd="thickThin">
              <a:solidFill>
                <a:schemeClr val="accent4"/>
              </a:solidFill>
              <a:prstDash val="solid"/>
              <a:round/>
              <a:headEnd type="none" w="med" len="med"/>
              <a:tailEnd type="none" w="med" len="med"/>
            </a:ln>
          </p:spPr>
        </p:sp>
        <p:sp>
          <p:nvSpPr>
            <p:cNvPr id="171" name="Shape 171"/>
            <p:cNvSpPr/>
            <p:nvPr/>
          </p:nvSpPr>
          <p:spPr>
            <a:xfrm>
              <a:off x="794554" y="768825"/>
              <a:ext cx="5038093" cy="715146"/>
            </a:xfrm>
            <a:prstGeom prst="rect">
              <a:avLst/>
            </a:prstGeom>
            <a:gradFill>
              <a:gsLst>
                <a:gs pos="0">
                  <a:srgbClr val="EC9A9B"/>
                </a:gs>
                <a:gs pos="65000">
                  <a:srgbClr val="FCCCCA"/>
                </a:gs>
                <a:gs pos="100000">
                  <a:srgbClr val="FFD7D8"/>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72" name="Shape 172"/>
            <p:cNvSpPr txBox="1"/>
            <p:nvPr/>
          </p:nvSpPr>
          <p:spPr>
            <a:xfrm>
              <a:off x="794554" y="768825"/>
              <a:ext cx="5038093" cy="715146"/>
            </a:xfrm>
            <a:prstGeom prst="rect">
              <a:avLst/>
            </a:prstGeom>
            <a:noFill/>
            <a:ln>
              <a:noFill/>
            </a:ln>
          </p:spPr>
          <p:txBody>
            <a:bodyPr wrap="square" lIns="15225" tIns="15225" rIns="15225" bIns="152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2400" b="1">
                  <a:solidFill>
                    <a:srgbClr val="0070C0"/>
                  </a:solidFill>
                  <a:latin typeface="Calibri"/>
                  <a:ea typeface="Calibri"/>
                  <a:cs typeface="Calibri"/>
                  <a:sym typeface="Calibri"/>
                </a:rPr>
                <a:t>Organization of the immune system</a:t>
              </a:r>
            </a:p>
          </p:txBody>
        </p:sp>
        <p:sp>
          <p:nvSpPr>
            <p:cNvPr id="173" name="Shape 173"/>
            <p:cNvSpPr/>
            <p:nvPr/>
          </p:nvSpPr>
          <p:spPr>
            <a:xfrm>
              <a:off x="2472" y="1784333"/>
              <a:ext cx="1430293" cy="715146"/>
            </a:xfrm>
            <a:prstGeom prst="rect">
              <a:avLst/>
            </a:prstGeom>
            <a:gradFill>
              <a:gsLst>
                <a:gs pos="0">
                  <a:srgbClr val="BBA9D4"/>
                </a:gs>
                <a:gs pos="65000">
                  <a:srgbClr val="DED4ED"/>
                </a:gs>
                <a:gs pos="100000">
                  <a:srgbClr val="E7DFF3"/>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74" name="Shape 174"/>
            <p:cNvSpPr txBox="1"/>
            <p:nvPr/>
          </p:nvSpPr>
          <p:spPr>
            <a:xfrm>
              <a:off x="2472" y="1784333"/>
              <a:ext cx="1430293" cy="715146"/>
            </a:xfrm>
            <a:prstGeom prst="rect">
              <a:avLst/>
            </a:prstGeom>
            <a:noFill/>
            <a:ln>
              <a:noFill/>
            </a:ln>
          </p:spPr>
          <p:txBody>
            <a:bodyPr wrap="square" lIns="9525" tIns="9525" rIns="9525" bIns="95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500" b="1">
                  <a:solidFill>
                    <a:srgbClr val="0070C0"/>
                  </a:solidFill>
                  <a:latin typeface="Calibri"/>
                  <a:ea typeface="Calibri"/>
                  <a:cs typeface="Calibri"/>
                  <a:sym typeface="Calibri"/>
                </a:rPr>
                <a:t>Cells</a:t>
              </a:r>
            </a:p>
          </p:txBody>
        </p:sp>
        <p:sp>
          <p:nvSpPr>
            <p:cNvPr id="175" name="Shape 175"/>
            <p:cNvSpPr/>
            <p:nvPr/>
          </p:nvSpPr>
          <p:spPr>
            <a:xfrm>
              <a:off x="1733127" y="1784333"/>
              <a:ext cx="1430293" cy="715146"/>
            </a:xfrm>
            <a:prstGeom prst="rect">
              <a:avLst/>
            </a:prstGeom>
            <a:gradFill>
              <a:gsLst>
                <a:gs pos="0">
                  <a:srgbClr val="BBA9D4"/>
                </a:gs>
                <a:gs pos="65000">
                  <a:srgbClr val="DED4ED"/>
                </a:gs>
                <a:gs pos="100000">
                  <a:srgbClr val="E7DFF3"/>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76" name="Shape 176"/>
            <p:cNvSpPr txBox="1"/>
            <p:nvPr/>
          </p:nvSpPr>
          <p:spPr>
            <a:xfrm>
              <a:off x="1733127" y="1784333"/>
              <a:ext cx="1430293" cy="715146"/>
            </a:xfrm>
            <a:prstGeom prst="rect">
              <a:avLst/>
            </a:prstGeom>
            <a:noFill/>
            <a:ln>
              <a:noFill/>
            </a:ln>
          </p:spPr>
          <p:txBody>
            <a:bodyPr wrap="square" lIns="9525" tIns="9525" rIns="9525" bIns="95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b="1" dirty="0">
                  <a:solidFill>
                    <a:srgbClr val="0070C0"/>
                  </a:solidFill>
                  <a:latin typeface="Calibri"/>
                  <a:ea typeface="Calibri"/>
                  <a:cs typeface="Calibri"/>
                  <a:sym typeface="Calibri"/>
                </a:rPr>
                <a:t>Primary (or central) lymphoid organs</a:t>
              </a:r>
            </a:p>
          </p:txBody>
        </p:sp>
        <p:sp>
          <p:nvSpPr>
            <p:cNvPr id="177" name="Shape 177"/>
            <p:cNvSpPr/>
            <p:nvPr/>
          </p:nvSpPr>
          <p:spPr>
            <a:xfrm>
              <a:off x="3463782" y="1784333"/>
              <a:ext cx="1430293" cy="715146"/>
            </a:xfrm>
            <a:prstGeom prst="rect">
              <a:avLst/>
            </a:prstGeom>
            <a:gradFill>
              <a:gsLst>
                <a:gs pos="0">
                  <a:srgbClr val="BBA9D4"/>
                </a:gs>
                <a:gs pos="65000">
                  <a:srgbClr val="DED4ED"/>
                </a:gs>
                <a:gs pos="100000">
                  <a:srgbClr val="E7DFF3"/>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78" name="Shape 178"/>
            <p:cNvSpPr txBox="1"/>
            <p:nvPr/>
          </p:nvSpPr>
          <p:spPr>
            <a:xfrm>
              <a:off x="3463782" y="1784333"/>
              <a:ext cx="1430293" cy="715146"/>
            </a:xfrm>
            <a:prstGeom prst="rect">
              <a:avLst/>
            </a:prstGeom>
            <a:noFill/>
            <a:ln>
              <a:noFill/>
            </a:ln>
          </p:spPr>
          <p:txBody>
            <a:bodyPr wrap="square" lIns="9525" tIns="9525" rIns="9525" bIns="95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b="1" dirty="0">
                  <a:solidFill>
                    <a:srgbClr val="0070C0"/>
                  </a:solidFill>
                  <a:latin typeface="Calibri"/>
                  <a:ea typeface="Calibri"/>
                  <a:cs typeface="Calibri"/>
                  <a:sym typeface="Calibri"/>
                </a:rPr>
                <a:t>Secondary (or peripheral) lymphoid organs</a:t>
              </a:r>
            </a:p>
          </p:txBody>
        </p:sp>
        <p:sp>
          <p:nvSpPr>
            <p:cNvPr id="179" name="Shape 179"/>
            <p:cNvSpPr/>
            <p:nvPr/>
          </p:nvSpPr>
          <p:spPr>
            <a:xfrm>
              <a:off x="5194436" y="1784333"/>
              <a:ext cx="1430293" cy="715146"/>
            </a:xfrm>
            <a:prstGeom prst="rect">
              <a:avLst/>
            </a:prstGeom>
            <a:gradFill>
              <a:gsLst>
                <a:gs pos="0">
                  <a:srgbClr val="BBA9D4"/>
                </a:gs>
                <a:gs pos="65000">
                  <a:srgbClr val="DED4ED"/>
                </a:gs>
                <a:gs pos="100000">
                  <a:srgbClr val="E7DFF3"/>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80" name="Shape 180"/>
            <p:cNvSpPr txBox="1"/>
            <p:nvPr/>
          </p:nvSpPr>
          <p:spPr>
            <a:xfrm>
              <a:off x="5194436" y="1784333"/>
              <a:ext cx="1430293" cy="715146"/>
            </a:xfrm>
            <a:prstGeom prst="rect">
              <a:avLst/>
            </a:prstGeom>
            <a:noFill/>
            <a:ln>
              <a:noFill/>
            </a:ln>
          </p:spPr>
          <p:txBody>
            <a:bodyPr wrap="square" lIns="9525" tIns="9525" rIns="9525" bIns="95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500" b="1">
                  <a:solidFill>
                    <a:srgbClr val="0070C0"/>
                  </a:solidFill>
                  <a:latin typeface="Calibri"/>
                  <a:ea typeface="Calibri"/>
                  <a:cs typeface="Calibri"/>
                  <a:sym typeface="Calibri"/>
                </a:rPr>
                <a:t>Blood vasculature and lymph systems </a:t>
              </a:r>
            </a:p>
          </p:txBody>
        </p:sp>
        <p:sp>
          <p:nvSpPr>
            <p:cNvPr id="181" name="Shape 181"/>
            <p:cNvSpPr/>
            <p:nvPr/>
          </p:nvSpPr>
          <p:spPr>
            <a:xfrm>
              <a:off x="5552010" y="2799841"/>
              <a:ext cx="1430293" cy="715146"/>
            </a:xfrm>
            <a:prstGeom prst="rect">
              <a:avLst/>
            </a:prstGeom>
            <a:gradFill>
              <a:gsLst>
                <a:gs pos="0">
                  <a:srgbClr val="98D9F0"/>
                </a:gs>
                <a:gs pos="65000">
                  <a:srgbClr val="C9EEFD"/>
                </a:gs>
                <a:gs pos="100000">
                  <a:srgbClr val="D5F6FF"/>
                </a:gs>
              </a:gsLst>
              <a:lin ang="16200000" scaled="0"/>
            </a:gradFill>
            <a:ln>
              <a:noFill/>
            </a:ln>
            <a:effectLst>
              <a:outerShdw blurRad="50800" dist="38100" dir="5400000" rotWithShape="0">
                <a:srgbClr val="000000">
                  <a:alpha val="34901"/>
                </a:srgbClr>
              </a:outerShdw>
            </a:effectLst>
          </p:spPr>
          <p:txBody>
            <a:bodyPr wrap="square" lIns="91425" tIns="91425" rIns="91425" bIns="91425" anchor="ctr" anchorCtr="0">
              <a:noAutofit/>
            </a:bodyPr>
            <a:lstStyle/>
            <a:p>
              <a:pPr lvl="0">
                <a:spcBef>
                  <a:spcPts val="0"/>
                </a:spcBef>
                <a:buNone/>
              </a:pPr>
              <a:endParaRPr/>
            </a:p>
          </p:txBody>
        </p:sp>
        <p:sp>
          <p:nvSpPr>
            <p:cNvPr id="182" name="Shape 182"/>
            <p:cNvSpPr txBox="1"/>
            <p:nvPr/>
          </p:nvSpPr>
          <p:spPr>
            <a:xfrm>
              <a:off x="5552010" y="2799841"/>
              <a:ext cx="1430293" cy="715146"/>
            </a:xfrm>
            <a:prstGeom prst="rect">
              <a:avLst/>
            </a:prstGeom>
            <a:noFill/>
            <a:ln>
              <a:noFill/>
            </a:ln>
          </p:spPr>
          <p:txBody>
            <a:bodyPr wrap="square" lIns="9525" tIns="9525" rIns="9525" bIns="9525" anchor="ctr" anchorCtr="0">
              <a:noAutofit/>
            </a:bodyPr>
            <a:lstStyle/>
            <a:p>
              <a:pPr marL="0" marR="0" lvl="0" indent="0" algn="ctr" rtl="1">
                <a:lnSpc>
                  <a:spcPct val="90000"/>
                </a:lnSpc>
                <a:spcBef>
                  <a:spcPts val="0"/>
                </a:spcBef>
                <a:spcAft>
                  <a:spcPts val="0"/>
                </a:spcAft>
                <a:buClr>
                  <a:srgbClr val="0070C0"/>
                </a:buClr>
                <a:buSzPct val="25000"/>
                <a:buFont typeface="Calibri"/>
                <a:buNone/>
              </a:pPr>
              <a:r>
                <a:rPr lang="en-US" sz="1500" b="1">
                  <a:solidFill>
                    <a:srgbClr val="0070C0"/>
                  </a:solidFill>
                  <a:latin typeface="Calibri"/>
                  <a:ea typeface="Calibri"/>
                  <a:cs typeface="Calibri"/>
                  <a:sym typeface="Calibri"/>
                </a:rPr>
                <a:t>connect the different organs</a:t>
              </a:r>
            </a:p>
          </p:txBody>
        </p:sp>
      </p:grpSp>
      <p:pic>
        <p:nvPicPr>
          <p:cNvPr id="22" name="Shape 188" descr="immunsystem_graph"/>
          <p:cNvPicPr preferRelativeResize="0"/>
          <p:nvPr/>
        </p:nvPicPr>
        <p:blipFill rotWithShape="1">
          <a:blip r:embed="rId3">
            <a:alphaModFix/>
          </a:blip>
          <a:srcRect/>
          <a:stretch/>
        </p:blipFill>
        <p:spPr>
          <a:xfrm>
            <a:off x="6363571" y="1512241"/>
            <a:ext cx="2636434" cy="300826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457200" y="762107"/>
            <a:ext cx="8229600" cy="677108"/>
          </a:xfrm>
          <a:prstGeom prst="rect">
            <a:avLst/>
          </a:prstGeom>
          <a:noFill/>
          <a:ln>
            <a:noFill/>
          </a:ln>
        </p:spPr>
        <p:txBody>
          <a:bodyPr wrap="square" lIns="0" tIns="0" rIns="0" bIns="0" anchor="ctr" anchorCtr="0">
            <a:noAutofit/>
          </a:bodyPr>
          <a:lstStyle/>
          <a:p>
            <a:pPr marL="2317115" indent="-5714">
              <a:buClr>
                <a:schemeClr val="dk1"/>
              </a:buClr>
              <a:buSzPct val="25000"/>
            </a:pPr>
            <a:r>
              <a:rPr lang="en-US" sz="4400" b="1" i="0" u="none" strike="noStrike" cap="none" dirty="0">
                <a:solidFill>
                  <a:schemeClr val="tx1"/>
                </a:solidFill>
                <a:latin typeface="Rambla"/>
                <a:ea typeface="Rambla"/>
                <a:cs typeface="Rambla"/>
                <a:sym typeface="Rambla"/>
              </a:rPr>
              <a:t>Basophils </a:t>
            </a:r>
            <a:r>
              <a:rPr lang="en-US" sz="4400" dirty="0">
                <a:solidFill>
                  <a:schemeClr val="tx1"/>
                </a:solidFill>
              </a:rPr>
              <a:t>Functions:</a:t>
            </a:r>
            <a:br>
              <a:rPr lang="en-US" sz="4400" dirty="0">
                <a:solidFill>
                  <a:schemeClr val="tx1"/>
                </a:solidFill>
              </a:rPr>
            </a:br>
            <a:endParaRPr lang="en-US" sz="4400" b="1" i="0" u="none" strike="noStrike" cap="none" dirty="0">
              <a:solidFill>
                <a:schemeClr val="tx1"/>
              </a:solidFill>
              <a:sym typeface="Rambla"/>
            </a:endParaRPr>
          </a:p>
        </p:txBody>
      </p:sp>
      <p:sp>
        <p:nvSpPr>
          <p:cNvPr id="748" name="Shape 748"/>
          <p:cNvSpPr/>
          <p:nvPr/>
        </p:nvSpPr>
        <p:spPr>
          <a:xfrm>
            <a:off x="3495" y="4653136"/>
            <a:ext cx="8953643" cy="964367"/>
          </a:xfrm>
          <a:prstGeom prst="rect">
            <a:avLst/>
          </a:prstGeom>
          <a:noFill/>
          <a:ln>
            <a:noFill/>
          </a:ln>
        </p:spPr>
        <p:txBody>
          <a:bodyPr wrap="square" lIns="91425" tIns="45700" rIns="91425" bIns="45700" anchor="t" anchorCtr="0">
            <a:noAutofit/>
          </a:bodyPr>
          <a:lstStyle/>
          <a:p>
            <a:pPr marL="12700" marR="389255" lvl="0" indent="0" algn="l" rtl="1">
              <a:lnSpc>
                <a:spcPct val="100499"/>
              </a:lnSpc>
              <a:spcBef>
                <a:spcPts val="0"/>
              </a:spcBef>
              <a:spcAft>
                <a:spcPts val="0"/>
              </a:spcAft>
              <a:buClr>
                <a:schemeClr val="dk1"/>
              </a:buClr>
              <a:buFont typeface="Rambla"/>
              <a:buNone/>
            </a:pPr>
            <a:endParaRPr sz="2000">
              <a:solidFill>
                <a:schemeClr val="dk1"/>
              </a:solidFill>
              <a:latin typeface="Calibri"/>
              <a:ea typeface="Calibri"/>
              <a:cs typeface="Calibri"/>
              <a:sym typeface="Calibri"/>
            </a:endParaRPr>
          </a:p>
          <a:p>
            <a:pPr marL="12700" marR="389255" lvl="0" indent="0" algn="l" rtl="1">
              <a:lnSpc>
                <a:spcPct val="100499"/>
              </a:lnSpc>
              <a:spcBef>
                <a:spcPts val="2014"/>
              </a:spcBef>
              <a:buClr>
                <a:schemeClr val="dk1"/>
              </a:buClr>
              <a:buFont typeface="Rambla"/>
              <a:buNone/>
            </a:pPr>
            <a:endParaRPr sz="2000">
              <a:solidFill>
                <a:schemeClr val="dk1"/>
              </a:solidFill>
              <a:latin typeface="Calibri"/>
              <a:ea typeface="Calibri"/>
              <a:cs typeface="Calibri"/>
              <a:sym typeface="Calibri"/>
            </a:endParaRPr>
          </a:p>
        </p:txBody>
      </p:sp>
      <p:sp>
        <p:nvSpPr>
          <p:cNvPr id="749" name="Shape 749"/>
          <p:cNvSpPr txBox="1"/>
          <p:nvPr/>
        </p:nvSpPr>
        <p:spPr>
          <a:xfrm>
            <a:off x="457200" y="849656"/>
            <a:ext cx="8499938" cy="4924425"/>
          </a:xfrm>
          <a:prstGeom prst="rect">
            <a:avLst/>
          </a:prstGeom>
          <a:noFill/>
          <a:ln>
            <a:noFill/>
          </a:ln>
        </p:spPr>
        <p:txBody>
          <a:bodyPr wrap="square" lIns="91425" tIns="45700" rIns="91425" bIns="45700" anchor="t" anchorCtr="0">
            <a:noAutofit/>
          </a:bodyPr>
          <a:lstStyle/>
          <a:p>
            <a:pPr marL="0" marR="0" lvl="0" indent="0" algn="l" rtl="1">
              <a:spcBef>
                <a:spcPts val="0"/>
              </a:spcBef>
              <a:buNone/>
            </a:pPr>
            <a:endParaRPr sz="1800" dirty="0">
              <a:solidFill>
                <a:srgbClr val="0070C0"/>
              </a:solidFill>
              <a:latin typeface="Rambla"/>
              <a:ea typeface="Rambla"/>
              <a:cs typeface="Rambla"/>
              <a:sym typeface="Rambla"/>
            </a:endParaRPr>
          </a:p>
          <a:p>
            <a:pPr marL="0" marR="0" lvl="0" indent="0" algn="l" rtl="1">
              <a:spcBef>
                <a:spcPts val="0"/>
              </a:spcBef>
              <a:buNone/>
            </a:pPr>
            <a:endParaRPr sz="1800" dirty="0">
              <a:solidFill>
                <a:srgbClr val="0070C0"/>
              </a:solidFill>
              <a:latin typeface="Rambla"/>
              <a:ea typeface="Rambla"/>
              <a:cs typeface="Rambla"/>
              <a:sym typeface="Rambla"/>
            </a:endParaRPr>
          </a:p>
          <a:p>
            <a:pPr marL="914400" marR="0" lvl="2" indent="0" algn="l" rtl="1">
              <a:spcBef>
                <a:spcPts val="0"/>
              </a:spcBef>
              <a:spcAft>
                <a:spcPts val="0"/>
              </a:spcAft>
              <a:buSzPct val="25000"/>
              <a:buNone/>
            </a:pPr>
            <a:r>
              <a:rPr lang="en-US" sz="1800" b="0" i="0" u="none" strike="noStrike" cap="none" dirty="0">
                <a:solidFill>
                  <a:schemeClr val="dk1"/>
                </a:solidFill>
                <a:latin typeface="Rambla"/>
                <a:ea typeface="Rambla"/>
                <a:cs typeface="Rambla"/>
                <a:sym typeface="Rambla"/>
              </a:rPr>
              <a:t>1-Both mast cells and basophils secrete: </a:t>
            </a:r>
          </a:p>
          <a:p>
            <a:pPr marL="15875" marR="0" lvl="0" indent="-3175" algn="l" rtl="1">
              <a:spcBef>
                <a:spcPts val="740"/>
              </a:spcBef>
              <a:spcAft>
                <a:spcPts val="0"/>
              </a:spcAft>
              <a:buSzPct val="25000"/>
              <a:buNone/>
            </a:pPr>
            <a:r>
              <a:rPr lang="en-US" sz="1800" dirty="0">
                <a:solidFill>
                  <a:schemeClr val="dk1"/>
                </a:solidFill>
                <a:latin typeface="Rambla"/>
                <a:ea typeface="Rambla"/>
                <a:cs typeface="Rambla"/>
                <a:sym typeface="Rambla"/>
              </a:rPr>
              <a:t> </a:t>
            </a:r>
            <a:r>
              <a:rPr lang="en-US" sz="1800" b="1" u="sng" dirty="0">
                <a:solidFill>
                  <a:schemeClr val="dk1"/>
                </a:solidFill>
                <a:latin typeface="Rambla"/>
                <a:ea typeface="Rambla"/>
                <a:cs typeface="Rambla"/>
                <a:sym typeface="Rambla"/>
              </a:rPr>
              <a:t>histamin</a:t>
            </a:r>
            <a:r>
              <a:rPr lang="en-US" sz="1800" dirty="0">
                <a:solidFill>
                  <a:schemeClr val="dk1"/>
                </a:solidFill>
                <a:latin typeface="Rambla"/>
                <a:ea typeface="Rambla"/>
                <a:cs typeface="Rambla"/>
                <a:sym typeface="Rambla"/>
              </a:rPr>
              <a:t>e </a:t>
            </a:r>
            <a:r>
              <a:rPr lang="en-US" sz="1800" dirty="0">
                <a:solidFill>
                  <a:srgbClr val="7030A0"/>
                </a:solidFill>
                <a:latin typeface="Rambla"/>
                <a:ea typeface="Rambla"/>
                <a:cs typeface="Rambla"/>
                <a:sym typeface="Rambla"/>
              </a:rPr>
              <a:t>(</a:t>
            </a:r>
            <a:r>
              <a:rPr lang="en-US" sz="1800" b="1" dirty="0">
                <a:solidFill>
                  <a:srgbClr val="7030A0"/>
                </a:solidFill>
                <a:latin typeface="Nunito"/>
                <a:ea typeface="Nunito"/>
                <a:cs typeface="Nunito"/>
                <a:sym typeface="Nunito"/>
              </a:rPr>
              <a:t>to prevent clotting)</a:t>
            </a:r>
            <a:r>
              <a:rPr lang="en-US" sz="1800" dirty="0">
                <a:solidFill>
                  <a:srgbClr val="7030A0"/>
                </a:solidFill>
                <a:latin typeface="Rambla"/>
                <a:ea typeface="Rambla"/>
                <a:cs typeface="Rambla"/>
                <a:sym typeface="Rambla"/>
              </a:rPr>
              <a:t>, </a:t>
            </a:r>
            <a:r>
              <a:rPr lang="en-US" sz="1800" b="1" u="sng" dirty="0">
                <a:solidFill>
                  <a:schemeClr val="dk1"/>
                </a:solidFill>
                <a:latin typeface="Rambla"/>
                <a:ea typeface="Rambla"/>
                <a:cs typeface="Rambla"/>
                <a:sym typeface="Rambla"/>
              </a:rPr>
              <a:t>heparin</a:t>
            </a:r>
            <a:r>
              <a:rPr lang="en-US" sz="1800" dirty="0">
                <a:solidFill>
                  <a:schemeClr val="dk1"/>
                </a:solidFill>
                <a:latin typeface="Rambla"/>
                <a:ea typeface="Rambla"/>
                <a:cs typeface="Rambla"/>
                <a:sym typeface="Rambla"/>
              </a:rPr>
              <a:t>, </a:t>
            </a:r>
            <a:r>
              <a:rPr lang="en-US" sz="1800" b="1" u="sng" dirty="0" err="1">
                <a:solidFill>
                  <a:schemeClr val="dk1"/>
                </a:solidFill>
                <a:latin typeface="Rambla"/>
                <a:ea typeface="Rambla"/>
                <a:cs typeface="Rambla"/>
                <a:sym typeface="Rambla"/>
              </a:rPr>
              <a:t>bradykinin</a:t>
            </a:r>
            <a:r>
              <a:rPr lang="en-US" sz="1800" dirty="0">
                <a:solidFill>
                  <a:schemeClr val="dk1"/>
                </a:solidFill>
                <a:latin typeface="Rambla"/>
                <a:ea typeface="Rambla"/>
                <a:cs typeface="Rambla"/>
                <a:sym typeface="Rambla"/>
              </a:rPr>
              <a:t>, </a:t>
            </a:r>
            <a:r>
              <a:rPr lang="en-US" sz="1800" b="1" u="sng" dirty="0">
                <a:solidFill>
                  <a:schemeClr val="dk1"/>
                </a:solidFill>
                <a:latin typeface="Rambla"/>
                <a:ea typeface="Rambla"/>
                <a:cs typeface="Rambla"/>
                <a:sym typeface="Rambla"/>
              </a:rPr>
              <a:t>Serotonin</a:t>
            </a:r>
            <a:r>
              <a:rPr lang="en-US" sz="1800" dirty="0">
                <a:solidFill>
                  <a:schemeClr val="dk1"/>
                </a:solidFill>
                <a:latin typeface="Rambla"/>
                <a:ea typeface="Rambla"/>
                <a:cs typeface="Rambla"/>
                <a:sym typeface="Rambla"/>
              </a:rPr>
              <a:t> (5HT) </a:t>
            </a:r>
            <a:r>
              <a:rPr lang="en-US" sz="1800" dirty="0">
                <a:solidFill>
                  <a:srgbClr val="7030A0"/>
                </a:solidFill>
                <a:latin typeface="Rambla"/>
                <a:ea typeface="Rambla"/>
                <a:cs typeface="Rambla"/>
                <a:sym typeface="Rambla"/>
              </a:rPr>
              <a:t>(</a:t>
            </a:r>
            <a:r>
              <a:rPr lang="en-US" sz="1800" b="1" dirty="0">
                <a:solidFill>
                  <a:srgbClr val="7030A0"/>
                </a:solidFill>
                <a:latin typeface="Nunito"/>
                <a:ea typeface="Nunito"/>
                <a:cs typeface="Nunito"/>
                <a:sym typeface="Nunito"/>
              </a:rPr>
              <a:t>contribute to inflammation response)</a:t>
            </a:r>
            <a:r>
              <a:rPr lang="en-US" sz="1800" dirty="0">
                <a:solidFill>
                  <a:srgbClr val="7030A0"/>
                </a:solidFill>
                <a:latin typeface="Rambla"/>
                <a:ea typeface="Rambla"/>
                <a:cs typeface="Rambla"/>
                <a:sym typeface="Rambla"/>
              </a:rPr>
              <a:t>,</a:t>
            </a:r>
            <a:r>
              <a:rPr lang="en-US" sz="1800" dirty="0">
                <a:solidFill>
                  <a:srgbClr val="0070C0"/>
                </a:solidFill>
                <a:latin typeface="Rambla"/>
                <a:ea typeface="Rambla"/>
                <a:cs typeface="Rambla"/>
                <a:sym typeface="Rambla"/>
              </a:rPr>
              <a:t> slow-reacting substance of anaphylaxis (a mixture of three </a:t>
            </a:r>
            <a:r>
              <a:rPr lang="en-US" sz="1800" dirty="0" err="1">
                <a:solidFill>
                  <a:srgbClr val="0070C0"/>
                </a:solidFill>
                <a:latin typeface="Rambla"/>
                <a:ea typeface="Rambla"/>
                <a:cs typeface="Rambla"/>
                <a:sym typeface="Rambla"/>
              </a:rPr>
              <a:t>leukotrienes</a:t>
            </a:r>
            <a:r>
              <a:rPr lang="en-US" sz="1800" dirty="0">
                <a:solidFill>
                  <a:srgbClr val="0070C0"/>
                </a:solidFill>
                <a:latin typeface="Rambla"/>
                <a:ea typeface="Rambla"/>
                <a:cs typeface="Rambla"/>
                <a:sym typeface="Rambla"/>
              </a:rPr>
              <a:t>)</a:t>
            </a:r>
            <a:r>
              <a:rPr lang="en-US" sz="1800" b="1" dirty="0">
                <a:solidFill>
                  <a:schemeClr val="dk1"/>
                </a:solidFill>
                <a:latin typeface="Calibri"/>
                <a:ea typeface="Calibri"/>
                <a:cs typeface="Calibri"/>
                <a:sym typeface="Calibri"/>
              </a:rPr>
              <a:t> </a:t>
            </a:r>
            <a:r>
              <a:rPr lang="en-US" sz="1800" dirty="0">
                <a:solidFill>
                  <a:srgbClr val="0070C0"/>
                </a:solidFill>
                <a:latin typeface="Rambla"/>
                <a:ea typeface="Rambla"/>
                <a:cs typeface="Rambla"/>
                <a:sym typeface="Rambla"/>
              </a:rPr>
              <a:t>and a number of </a:t>
            </a:r>
            <a:r>
              <a:rPr lang="en-US" sz="1800" dirty="0" err="1">
                <a:solidFill>
                  <a:srgbClr val="0070C0"/>
                </a:solidFill>
                <a:latin typeface="Rambla"/>
                <a:ea typeface="Rambla"/>
                <a:cs typeface="Rambla"/>
                <a:sym typeface="Rambla"/>
              </a:rPr>
              <a:t>lysosomal</a:t>
            </a:r>
            <a:r>
              <a:rPr lang="en-US" sz="1800" dirty="0">
                <a:solidFill>
                  <a:srgbClr val="0070C0"/>
                </a:solidFill>
                <a:latin typeface="Rambla"/>
                <a:ea typeface="Rambla"/>
                <a:cs typeface="Rambla"/>
                <a:sym typeface="Rambla"/>
              </a:rPr>
              <a:t> enzymes.</a:t>
            </a:r>
          </a:p>
          <a:p>
            <a:pPr marL="15875" marR="0" lvl="0" indent="-3175" algn="l" rtl="1">
              <a:spcBef>
                <a:spcPts val="740"/>
              </a:spcBef>
              <a:spcAft>
                <a:spcPts val="0"/>
              </a:spcAft>
              <a:buSzPct val="25000"/>
              <a:buNone/>
            </a:pPr>
            <a:r>
              <a:rPr lang="en-US" sz="1800" dirty="0">
                <a:solidFill>
                  <a:schemeClr val="tx1"/>
                </a:solidFill>
                <a:latin typeface="Calibri"/>
                <a:ea typeface="Calibri"/>
                <a:cs typeface="Calibri"/>
                <a:sym typeface="Calibri"/>
              </a:rPr>
              <a:t>The release of those substances cause local and vascular reactions characteristic of allergic manifestation</a:t>
            </a:r>
          </a:p>
          <a:p>
            <a:pPr marL="914400" marR="0" lvl="2" indent="0" algn="l" rtl="1">
              <a:spcBef>
                <a:spcPts val="0"/>
              </a:spcBef>
              <a:buNone/>
            </a:pPr>
            <a:endParaRPr sz="1800" b="0" i="0" u="none" strike="noStrike" cap="none" dirty="0">
              <a:solidFill>
                <a:srgbClr val="0070C0"/>
              </a:solidFill>
              <a:latin typeface="Rambla"/>
              <a:ea typeface="Rambla"/>
              <a:cs typeface="Rambla"/>
              <a:sym typeface="Rambla"/>
            </a:endParaRPr>
          </a:p>
          <a:p>
            <a:pPr marL="914400" marR="0" lvl="2" indent="0" algn="l" rtl="1">
              <a:spcBef>
                <a:spcPts val="0"/>
              </a:spcBef>
              <a:buSzPct val="25000"/>
              <a:buNone/>
            </a:pPr>
            <a:r>
              <a:rPr lang="en-US" sz="1800" b="0" i="0" u="none" strike="noStrike" cap="none" dirty="0">
                <a:solidFill>
                  <a:srgbClr val="0070C0"/>
                </a:solidFill>
                <a:latin typeface="Rambla"/>
                <a:ea typeface="Rambla"/>
                <a:cs typeface="Rambla"/>
                <a:sym typeface="Rambla"/>
              </a:rPr>
              <a:t>2-They are increased in allergic reaction</a:t>
            </a:r>
            <a:r>
              <a:rPr lang="en-US" sz="1800" b="0" i="0" u="none" strike="noStrike" cap="none" dirty="0">
                <a:solidFill>
                  <a:srgbClr val="0070C0"/>
                </a:solidFill>
                <a:effectLst>
                  <a:outerShdw blurRad="38100" dist="38100" dir="2700000" algn="tl">
                    <a:srgbClr val="000000">
                      <a:alpha val="43137"/>
                    </a:srgbClr>
                  </a:outerShdw>
                </a:effectLst>
                <a:latin typeface="Rambla"/>
                <a:ea typeface="Rambla"/>
                <a:cs typeface="Rambla"/>
                <a:sym typeface="Rambla"/>
              </a:rPr>
              <a:t>: immediate-type hypersensitivity (allergic) reactions.</a:t>
            </a:r>
          </a:p>
          <a:p>
            <a:pPr marL="0" marR="0" lvl="0" indent="0" algn="l" rtl="1">
              <a:spcBef>
                <a:spcPts val="0"/>
              </a:spcBef>
              <a:buNone/>
            </a:pPr>
            <a:endParaRPr sz="1800" dirty="0">
              <a:solidFill>
                <a:srgbClr val="0070C0"/>
              </a:solidFill>
              <a:latin typeface="Rambla"/>
              <a:ea typeface="Rambla"/>
              <a:cs typeface="Rambla"/>
              <a:sym typeface="Rambl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p:nvPr/>
        </p:nvSpPr>
        <p:spPr>
          <a:xfrm>
            <a:off x="225050" y="1492425"/>
            <a:ext cx="3707400" cy="4678500"/>
          </a:xfrm>
          <a:prstGeom prst="rect">
            <a:avLst/>
          </a:prstGeom>
          <a:noFill/>
          <a:ln>
            <a:noFill/>
          </a:ln>
        </p:spPr>
        <p:txBody>
          <a:bodyPr wrap="square" lIns="91425" tIns="91425" rIns="91425" bIns="91425" anchor="t" anchorCtr="0">
            <a:noAutofit/>
          </a:bodyPr>
          <a:lstStyle/>
          <a:p>
            <a:pPr marL="457200" lvl="0" indent="-361950" rtl="0">
              <a:lnSpc>
                <a:spcPct val="90000"/>
              </a:lnSpc>
              <a:spcBef>
                <a:spcPts val="1000"/>
              </a:spcBef>
              <a:buClr>
                <a:schemeClr val="dk1"/>
              </a:buClr>
              <a:buSzPct val="100000"/>
              <a:buFont typeface="Calibri"/>
              <a:buChar char="●"/>
            </a:pPr>
            <a:r>
              <a:rPr lang="en-US" sz="2100">
                <a:solidFill>
                  <a:schemeClr val="dk1"/>
                </a:solidFill>
                <a:latin typeface="Calibri"/>
                <a:ea typeface="Calibri"/>
                <a:cs typeface="Calibri"/>
                <a:sym typeface="Calibri"/>
              </a:rPr>
              <a:t>Monocytes leave the </a:t>
            </a:r>
            <a:r>
              <a:rPr lang="en-US" sz="2100" b="1">
                <a:solidFill>
                  <a:schemeClr val="dk1"/>
                </a:solidFill>
                <a:latin typeface="Calibri"/>
                <a:ea typeface="Calibri"/>
                <a:cs typeface="Calibri"/>
                <a:sym typeface="Calibri"/>
              </a:rPr>
              <a:t>blood</a:t>
            </a:r>
            <a:r>
              <a:rPr lang="en-US" sz="2100">
                <a:solidFill>
                  <a:schemeClr val="dk1"/>
                </a:solidFill>
                <a:latin typeface="Calibri"/>
                <a:ea typeface="Calibri"/>
                <a:cs typeface="Calibri"/>
                <a:sym typeface="Calibri"/>
              </a:rPr>
              <a:t> </a:t>
            </a:r>
            <a:r>
              <a:rPr lang="en-US" sz="2100" b="1">
                <a:solidFill>
                  <a:schemeClr val="dk1"/>
                </a:solidFill>
                <a:latin typeface="Calibri"/>
                <a:ea typeface="Calibri"/>
                <a:cs typeface="Calibri"/>
                <a:sym typeface="Calibri"/>
              </a:rPr>
              <a:t>stream</a:t>
            </a:r>
            <a:r>
              <a:rPr lang="en-US" sz="2100">
                <a:solidFill>
                  <a:schemeClr val="dk1"/>
                </a:solidFill>
                <a:latin typeface="Calibri"/>
                <a:ea typeface="Calibri"/>
                <a:cs typeface="Calibri"/>
                <a:sym typeface="Calibri"/>
              </a:rPr>
              <a:t> to </a:t>
            </a:r>
            <a:r>
              <a:rPr lang="en-US" sz="2100" b="1">
                <a:solidFill>
                  <a:schemeClr val="dk1"/>
                </a:solidFill>
                <a:latin typeface="Calibri"/>
                <a:ea typeface="Calibri"/>
                <a:cs typeface="Calibri"/>
                <a:sym typeface="Calibri"/>
              </a:rPr>
              <a:t>tissues</a:t>
            </a:r>
            <a:r>
              <a:rPr lang="en-US" sz="2100">
                <a:solidFill>
                  <a:schemeClr val="dk1"/>
                </a:solidFill>
                <a:latin typeface="Calibri"/>
                <a:ea typeface="Calibri"/>
                <a:cs typeface="Calibri"/>
                <a:sym typeface="Calibri"/>
              </a:rPr>
              <a:t> and turn into macrophages.</a:t>
            </a:r>
          </a:p>
          <a:p>
            <a:pPr lvl="0" rtl="0">
              <a:lnSpc>
                <a:spcPct val="90000"/>
              </a:lnSpc>
              <a:spcBef>
                <a:spcPts val="1000"/>
              </a:spcBef>
              <a:buNone/>
            </a:pPr>
            <a:endParaRPr sz="2100">
              <a:solidFill>
                <a:schemeClr val="dk1"/>
              </a:solidFill>
              <a:latin typeface="Calibri"/>
              <a:ea typeface="Calibri"/>
              <a:cs typeface="Calibri"/>
              <a:sym typeface="Calibri"/>
            </a:endParaRPr>
          </a:p>
          <a:p>
            <a:pPr marL="457200" lvl="0" indent="-361950" rtl="0">
              <a:lnSpc>
                <a:spcPct val="90000"/>
              </a:lnSpc>
              <a:spcBef>
                <a:spcPts val="1000"/>
              </a:spcBef>
              <a:buClr>
                <a:schemeClr val="dk1"/>
              </a:buClr>
              <a:buSzPct val="100000"/>
              <a:buFont typeface="Calibri"/>
              <a:buChar char="●"/>
            </a:pPr>
            <a:r>
              <a:rPr lang="en-US" sz="2100">
                <a:solidFill>
                  <a:schemeClr val="dk1"/>
                </a:solidFill>
                <a:latin typeface="Calibri"/>
                <a:ea typeface="Calibri"/>
                <a:cs typeface="Calibri"/>
                <a:sym typeface="Calibri"/>
              </a:rPr>
              <a:t>Monocytes are </a:t>
            </a:r>
            <a:r>
              <a:rPr lang="en-US" sz="2100" b="1">
                <a:solidFill>
                  <a:schemeClr val="dk1"/>
                </a:solidFill>
                <a:latin typeface="Calibri"/>
                <a:ea typeface="Calibri"/>
                <a:cs typeface="Calibri"/>
                <a:sym typeface="Calibri"/>
              </a:rPr>
              <a:t>young</a:t>
            </a:r>
            <a:r>
              <a:rPr lang="en-US" sz="2100">
                <a:solidFill>
                  <a:schemeClr val="dk1"/>
                </a:solidFill>
                <a:latin typeface="Calibri"/>
                <a:ea typeface="Calibri"/>
                <a:cs typeface="Calibri"/>
                <a:sym typeface="Calibri"/>
              </a:rPr>
              <a:t> macrophages.</a:t>
            </a:r>
          </a:p>
          <a:p>
            <a:pPr lvl="0" rtl="0">
              <a:lnSpc>
                <a:spcPct val="90000"/>
              </a:lnSpc>
              <a:spcBef>
                <a:spcPts val="1000"/>
              </a:spcBef>
              <a:buNone/>
            </a:pPr>
            <a:endParaRPr sz="2100">
              <a:solidFill>
                <a:schemeClr val="dk1"/>
              </a:solidFill>
              <a:latin typeface="Calibri"/>
              <a:ea typeface="Calibri"/>
              <a:cs typeface="Calibri"/>
              <a:sym typeface="Calibri"/>
            </a:endParaRPr>
          </a:p>
          <a:p>
            <a:pPr marL="457200" lvl="0" indent="-361950" rtl="0">
              <a:lnSpc>
                <a:spcPct val="90000"/>
              </a:lnSpc>
              <a:spcBef>
                <a:spcPts val="1000"/>
              </a:spcBef>
              <a:buClr>
                <a:schemeClr val="dk1"/>
              </a:buClr>
              <a:buSzPct val="100000"/>
              <a:buFont typeface="Calibri"/>
              <a:buChar char="●"/>
            </a:pPr>
            <a:r>
              <a:rPr lang="en-US" sz="2100">
                <a:solidFill>
                  <a:schemeClr val="dk1"/>
                </a:solidFill>
                <a:latin typeface="Calibri"/>
                <a:ea typeface="Calibri"/>
                <a:cs typeface="Calibri"/>
                <a:sym typeface="Calibri"/>
              </a:rPr>
              <a:t>Monocytes are </a:t>
            </a:r>
            <a:r>
              <a:rPr lang="en-US" sz="2100" b="1">
                <a:solidFill>
                  <a:schemeClr val="dk1"/>
                </a:solidFill>
                <a:latin typeface="Calibri"/>
                <a:ea typeface="Calibri"/>
                <a:cs typeface="Calibri"/>
                <a:sym typeface="Calibri"/>
              </a:rPr>
              <a:t>big eaters</a:t>
            </a:r>
            <a:r>
              <a:rPr lang="en-US" sz="2100">
                <a:solidFill>
                  <a:schemeClr val="dk1"/>
                </a:solidFill>
                <a:latin typeface="Calibri"/>
                <a:ea typeface="Calibri"/>
                <a:cs typeface="Calibri"/>
                <a:sym typeface="Calibri"/>
              </a:rPr>
              <a:t>.</a:t>
            </a:r>
          </a:p>
          <a:p>
            <a:pPr lvl="0" rtl="0">
              <a:lnSpc>
                <a:spcPct val="90000"/>
              </a:lnSpc>
              <a:spcBef>
                <a:spcPts val="1000"/>
              </a:spcBef>
              <a:buNone/>
            </a:pPr>
            <a:endParaRPr sz="2100">
              <a:solidFill>
                <a:schemeClr val="dk1"/>
              </a:solidFill>
              <a:latin typeface="Calibri"/>
              <a:ea typeface="Calibri"/>
              <a:cs typeface="Calibri"/>
              <a:sym typeface="Calibri"/>
            </a:endParaRPr>
          </a:p>
          <a:p>
            <a:pPr marL="457200" lvl="0" indent="-361950" rtl="0">
              <a:lnSpc>
                <a:spcPct val="90000"/>
              </a:lnSpc>
              <a:spcBef>
                <a:spcPts val="1000"/>
              </a:spcBef>
              <a:buClr>
                <a:schemeClr val="dk1"/>
              </a:buClr>
              <a:buSzPct val="100000"/>
              <a:buFont typeface="Calibri"/>
              <a:buChar char="●"/>
            </a:pPr>
            <a:r>
              <a:rPr lang="en-US" sz="2100">
                <a:solidFill>
                  <a:schemeClr val="dk1"/>
                </a:solidFill>
                <a:latin typeface="Calibri"/>
                <a:ea typeface="Calibri"/>
                <a:cs typeface="Calibri"/>
                <a:sym typeface="Calibri"/>
              </a:rPr>
              <a:t>15-20 </a:t>
            </a:r>
            <a:r>
              <a:rPr lang="en-US" sz="2100" b="1">
                <a:solidFill>
                  <a:schemeClr val="dk1"/>
                </a:solidFill>
                <a:latin typeface="Calibri"/>
                <a:ea typeface="Calibri"/>
                <a:cs typeface="Calibri"/>
                <a:sym typeface="Calibri"/>
              </a:rPr>
              <a:t>µm - </a:t>
            </a:r>
            <a:r>
              <a:rPr lang="en-US" sz="2100">
                <a:solidFill>
                  <a:schemeClr val="dk1"/>
                </a:solidFill>
                <a:latin typeface="Calibri"/>
                <a:ea typeface="Calibri"/>
                <a:cs typeface="Calibri"/>
                <a:sym typeface="Calibri"/>
              </a:rPr>
              <a:t>Active cells 60-80 </a:t>
            </a:r>
            <a:r>
              <a:rPr lang="en-US" sz="2100" b="1">
                <a:solidFill>
                  <a:schemeClr val="dk1"/>
                </a:solidFill>
                <a:latin typeface="Calibri"/>
                <a:ea typeface="Calibri"/>
                <a:cs typeface="Calibri"/>
                <a:sym typeface="Calibri"/>
              </a:rPr>
              <a:t>µm </a:t>
            </a:r>
          </a:p>
          <a:p>
            <a:pPr lvl="0">
              <a:spcBef>
                <a:spcPts val="0"/>
              </a:spcBef>
              <a:buNone/>
            </a:pPr>
            <a:endParaRPr/>
          </a:p>
        </p:txBody>
      </p:sp>
      <p:sp>
        <p:nvSpPr>
          <p:cNvPr id="762" name="Shape 762"/>
          <p:cNvSpPr txBox="1"/>
          <p:nvPr/>
        </p:nvSpPr>
        <p:spPr>
          <a:xfrm>
            <a:off x="3932450" y="1385800"/>
            <a:ext cx="3660000" cy="4631100"/>
          </a:xfrm>
          <a:prstGeom prst="rect">
            <a:avLst/>
          </a:prstGeom>
          <a:noFill/>
          <a:ln>
            <a:noFill/>
          </a:ln>
        </p:spPr>
        <p:txBody>
          <a:bodyPr wrap="square" lIns="91425" tIns="91425" rIns="91425" bIns="91425" anchor="t" anchorCtr="0">
            <a:noAutofit/>
          </a:bodyPr>
          <a:lstStyle/>
          <a:p>
            <a:pPr marL="457200" lvl="0" indent="-361950" rtl="0">
              <a:lnSpc>
                <a:spcPct val="90000"/>
              </a:lnSpc>
              <a:spcBef>
                <a:spcPts val="1000"/>
              </a:spcBef>
              <a:buClr>
                <a:schemeClr val="dk1"/>
              </a:buClr>
              <a:buSzPct val="100000"/>
              <a:buFont typeface="Calibri"/>
              <a:buChar char="●"/>
            </a:pPr>
            <a:r>
              <a:rPr lang="en-US" sz="2100" dirty="0">
                <a:solidFill>
                  <a:schemeClr val="dk1"/>
                </a:solidFill>
                <a:latin typeface="Calibri"/>
                <a:ea typeface="Calibri"/>
                <a:cs typeface="Calibri"/>
                <a:sym typeface="Calibri"/>
              </a:rPr>
              <a:t>Monocytes contain </a:t>
            </a:r>
            <a:r>
              <a:rPr lang="en-US" sz="2100" b="1" dirty="0" err="1">
                <a:solidFill>
                  <a:schemeClr val="dk1"/>
                </a:solidFill>
                <a:latin typeface="Calibri"/>
                <a:ea typeface="Calibri"/>
                <a:cs typeface="Calibri"/>
                <a:sym typeface="Calibri"/>
              </a:rPr>
              <a:t>agranular</a:t>
            </a:r>
            <a:r>
              <a:rPr lang="en-US" sz="2100" dirty="0">
                <a:solidFill>
                  <a:schemeClr val="dk1"/>
                </a:solidFill>
                <a:latin typeface="Calibri"/>
                <a:ea typeface="Calibri"/>
                <a:cs typeface="Calibri"/>
                <a:sym typeface="Calibri"/>
              </a:rPr>
              <a:t> cytoplasm, but when they convert into </a:t>
            </a:r>
            <a:r>
              <a:rPr lang="en-US" sz="2100" b="1" dirty="0">
                <a:solidFill>
                  <a:schemeClr val="dk1"/>
                </a:solidFill>
                <a:latin typeface="Calibri"/>
                <a:ea typeface="Calibri"/>
                <a:cs typeface="Calibri"/>
                <a:sym typeface="Calibri"/>
              </a:rPr>
              <a:t>macrophages</a:t>
            </a:r>
            <a:r>
              <a:rPr lang="en-US" sz="2100" dirty="0">
                <a:solidFill>
                  <a:schemeClr val="dk1"/>
                </a:solidFill>
                <a:latin typeface="Calibri"/>
                <a:ea typeface="Calibri"/>
                <a:cs typeface="Calibri"/>
                <a:sym typeface="Calibri"/>
              </a:rPr>
              <a:t> and enter tissue, they </a:t>
            </a:r>
            <a:r>
              <a:rPr lang="en-US" sz="2100" b="1" dirty="0">
                <a:solidFill>
                  <a:schemeClr val="dk1"/>
                </a:solidFill>
                <a:latin typeface="Calibri"/>
                <a:ea typeface="Calibri"/>
                <a:cs typeface="Calibri"/>
                <a:sym typeface="Calibri"/>
              </a:rPr>
              <a:t>swell</a:t>
            </a:r>
            <a:r>
              <a:rPr lang="en-US" sz="2100" dirty="0">
                <a:solidFill>
                  <a:schemeClr val="dk1"/>
                </a:solidFill>
                <a:latin typeface="Calibri"/>
                <a:ea typeface="Calibri"/>
                <a:cs typeface="Calibri"/>
                <a:sym typeface="Calibri"/>
              </a:rPr>
              <a:t> and their cytoplasm become filled with a </a:t>
            </a:r>
            <a:r>
              <a:rPr lang="en-US" sz="2100" b="1" dirty="0">
                <a:solidFill>
                  <a:schemeClr val="dk1"/>
                </a:solidFill>
                <a:latin typeface="Calibri"/>
                <a:ea typeface="Calibri"/>
                <a:cs typeface="Calibri"/>
                <a:sym typeface="Calibri"/>
              </a:rPr>
              <a:t>large number</a:t>
            </a:r>
            <a:r>
              <a:rPr lang="en-US" sz="2100" dirty="0">
                <a:solidFill>
                  <a:schemeClr val="dk1"/>
                </a:solidFill>
                <a:latin typeface="Calibri"/>
                <a:ea typeface="Calibri"/>
                <a:cs typeface="Calibri"/>
                <a:sym typeface="Calibri"/>
              </a:rPr>
              <a:t> of </a:t>
            </a:r>
            <a:r>
              <a:rPr lang="en-US" sz="2100" b="1" u="sng" dirty="0">
                <a:solidFill>
                  <a:schemeClr val="dk1"/>
                </a:solidFill>
                <a:latin typeface="Calibri"/>
                <a:ea typeface="Calibri"/>
                <a:cs typeface="Calibri"/>
                <a:sym typeface="Calibri"/>
              </a:rPr>
              <a:t>lysosomes</a:t>
            </a:r>
            <a:r>
              <a:rPr lang="en-US" sz="2100" dirty="0">
                <a:solidFill>
                  <a:schemeClr val="dk1"/>
                </a:solidFill>
                <a:latin typeface="Calibri"/>
                <a:ea typeface="Calibri"/>
                <a:cs typeface="Calibri"/>
                <a:sym typeface="Calibri"/>
              </a:rPr>
              <a:t>.</a:t>
            </a:r>
          </a:p>
          <a:p>
            <a:pPr lvl="0" rtl="0">
              <a:lnSpc>
                <a:spcPct val="90000"/>
              </a:lnSpc>
              <a:spcBef>
                <a:spcPts val="1000"/>
              </a:spcBef>
              <a:buNone/>
            </a:pPr>
            <a:endParaRPr sz="2100" dirty="0">
              <a:solidFill>
                <a:schemeClr val="dk1"/>
              </a:solidFill>
              <a:latin typeface="Calibri"/>
              <a:ea typeface="Calibri"/>
              <a:cs typeface="Calibri"/>
              <a:sym typeface="Calibri"/>
            </a:endParaRPr>
          </a:p>
          <a:p>
            <a:pPr marL="457200" lvl="0" indent="-361950" rtl="0">
              <a:lnSpc>
                <a:spcPct val="90000"/>
              </a:lnSpc>
              <a:spcBef>
                <a:spcPts val="1000"/>
              </a:spcBef>
              <a:buClr>
                <a:schemeClr val="dk1"/>
              </a:buClr>
              <a:buSzPct val="100000"/>
              <a:buFont typeface="Calibri"/>
              <a:buChar char="●"/>
            </a:pPr>
            <a:r>
              <a:rPr lang="en-US" sz="2100" dirty="0">
                <a:solidFill>
                  <a:schemeClr val="dk1"/>
                </a:solidFill>
                <a:latin typeface="Calibri"/>
                <a:ea typeface="Calibri"/>
                <a:cs typeface="Calibri"/>
                <a:sym typeface="Calibri"/>
              </a:rPr>
              <a:t>Monocytes are </a:t>
            </a:r>
            <a:r>
              <a:rPr lang="en-US" sz="2100" b="1" dirty="0">
                <a:solidFill>
                  <a:schemeClr val="dk1"/>
                </a:solidFill>
                <a:latin typeface="Calibri"/>
                <a:ea typeface="Calibri"/>
                <a:cs typeface="Calibri"/>
                <a:sym typeface="Calibri"/>
              </a:rPr>
              <a:t>slower</a:t>
            </a:r>
            <a:r>
              <a:rPr lang="en-US" sz="2100" dirty="0">
                <a:solidFill>
                  <a:schemeClr val="dk1"/>
                </a:solidFill>
                <a:latin typeface="Calibri"/>
                <a:ea typeface="Calibri"/>
                <a:cs typeface="Calibri"/>
                <a:sym typeface="Calibri"/>
              </a:rPr>
              <a:t> to respond to invaders than neutrophils, but they are </a:t>
            </a:r>
            <a:r>
              <a:rPr lang="en-US" sz="2100" b="1" dirty="0">
                <a:solidFill>
                  <a:schemeClr val="dk1"/>
                </a:solidFill>
                <a:latin typeface="Calibri"/>
                <a:ea typeface="Calibri"/>
                <a:cs typeface="Calibri"/>
                <a:sym typeface="Calibri"/>
              </a:rPr>
              <a:t>larger</a:t>
            </a:r>
            <a:r>
              <a:rPr lang="en-US" sz="2100" dirty="0">
                <a:solidFill>
                  <a:schemeClr val="dk1"/>
                </a:solidFill>
                <a:latin typeface="Calibri"/>
                <a:ea typeface="Calibri"/>
                <a:cs typeface="Calibri"/>
                <a:sym typeface="Calibri"/>
              </a:rPr>
              <a:t>, have </a:t>
            </a:r>
            <a:r>
              <a:rPr lang="en-US" sz="2100" b="1" dirty="0">
                <a:solidFill>
                  <a:schemeClr val="dk1"/>
                </a:solidFill>
                <a:latin typeface="Calibri"/>
                <a:ea typeface="Calibri"/>
                <a:cs typeface="Calibri"/>
                <a:sym typeface="Calibri"/>
              </a:rPr>
              <a:t>greater capacities</a:t>
            </a:r>
            <a:r>
              <a:rPr lang="en-US" sz="2100" dirty="0">
                <a:solidFill>
                  <a:schemeClr val="dk1"/>
                </a:solidFill>
                <a:latin typeface="Calibri"/>
                <a:ea typeface="Calibri"/>
                <a:cs typeface="Calibri"/>
                <a:sym typeface="Calibri"/>
              </a:rPr>
              <a:t>, and</a:t>
            </a:r>
            <a:r>
              <a:rPr lang="en-US" sz="2100" b="1" dirty="0">
                <a:solidFill>
                  <a:schemeClr val="dk1"/>
                </a:solidFill>
                <a:latin typeface="Calibri"/>
                <a:ea typeface="Calibri"/>
                <a:cs typeface="Calibri"/>
                <a:sym typeface="Calibri"/>
              </a:rPr>
              <a:t> live longer</a:t>
            </a:r>
            <a:r>
              <a:rPr lang="en-US" sz="2100" dirty="0">
                <a:solidFill>
                  <a:schemeClr val="dk1"/>
                </a:solidFill>
                <a:latin typeface="Calibri"/>
                <a:ea typeface="Calibri"/>
                <a:cs typeface="Calibri"/>
                <a:sym typeface="Calibri"/>
              </a:rPr>
              <a:t>.</a:t>
            </a:r>
          </a:p>
          <a:p>
            <a:pPr lvl="0">
              <a:spcBef>
                <a:spcPts val="0"/>
              </a:spcBef>
              <a:buNone/>
            </a:pPr>
            <a:endParaRPr dirty="0"/>
          </a:p>
        </p:txBody>
      </p:sp>
      <p:sp>
        <p:nvSpPr>
          <p:cNvPr id="763" name="Shape 763"/>
          <p:cNvSpPr txBox="1"/>
          <p:nvPr/>
        </p:nvSpPr>
        <p:spPr>
          <a:xfrm>
            <a:off x="651450" y="355325"/>
            <a:ext cx="7568700" cy="746100"/>
          </a:xfrm>
          <a:prstGeom prst="rect">
            <a:avLst/>
          </a:prstGeom>
          <a:noFill/>
          <a:ln>
            <a:noFill/>
          </a:ln>
        </p:spPr>
        <p:txBody>
          <a:bodyPr wrap="square" lIns="91425" tIns="91425" rIns="91425" bIns="91425" anchor="t" anchorCtr="0">
            <a:noAutofit/>
          </a:bodyPr>
          <a:lstStyle/>
          <a:p>
            <a:pPr lvl="0" algn="ctr">
              <a:spcBef>
                <a:spcPts val="0"/>
              </a:spcBef>
              <a:buNone/>
            </a:pPr>
            <a:r>
              <a:rPr lang="en-US" sz="3600"/>
              <a:t>Monocytes\ Macrophages</a:t>
            </a:r>
          </a:p>
        </p:txBody>
      </p:sp>
      <p:pic>
        <p:nvPicPr>
          <p:cNvPr id="764" name="Shape 764" descr="Screen Shot 2017-10-22 at 5.36.51 PM.png"/>
          <p:cNvPicPr preferRelativeResize="0"/>
          <p:nvPr/>
        </p:nvPicPr>
        <p:blipFill>
          <a:blip r:embed="rId3">
            <a:alphaModFix/>
          </a:blip>
          <a:stretch>
            <a:fillRect/>
          </a:stretch>
        </p:blipFill>
        <p:spPr>
          <a:xfrm>
            <a:off x="7485750" y="2961125"/>
            <a:ext cx="1516125" cy="35920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p:nvPr/>
        </p:nvSpPr>
        <p:spPr>
          <a:xfrm>
            <a:off x="912025" y="604075"/>
            <a:ext cx="7095000" cy="4986600"/>
          </a:xfrm>
          <a:prstGeom prst="rect">
            <a:avLst/>
          </a:prstGeom>
          <a:noFill/>
          <a:ln>
            <a:noFill/>
          </a:ln>
        </p:spPr>
        <p:txBody>
          <a:bodyPr wrap="square" lIns="91425" tIns="91425" rIns="91425" bIns="91425" anchor="t" anchorCtr="0">
            <a:noAutofit/>
          </a:bodyPr>
          <a:lstStyle/>
          <a:p>
            <a:pPr lvl="0" rtl="0">
              <a:lnSpc>
                <a:spcPct val="90000"/>
              </a:lnSpc>
              <a:spcBef>
                <a:spcPts val="0"/>
              </a:spcBef>
              <a:buNone/>
            </a:pPr>
            <a:endParaRPr sz="1700">
              <a:solidFill>
                <a:schemeClr val="dk1"/>
              </a:solidFill>
            </a:endParaRPr>
          </a:p>
          <a:p>
            <a:pPr marL="457200" lvl="0" indent="-355600" rtl="0">
              <a:lnSpc>
                <a:spcPct val="115000"/>
              </a:lnSpc>
              <a:spcBef>
                <a:spcPts val="0"/>
              </a:spcBef>
              <a:buClr>
                <a:schemeClr val="dk1"/>
              </a:buClr>
              <a:buSzPct val="100000"/>
              <a:buFont typeface="Calibri"/>
              <a:buChar char="●"/>
            </a:pPr>
            <a:r>
              <a:rPr lang="en-US" sz="2000">
                <a:solidFill>
                  <a:schemeClr val="dk1"/>
                </a:solidFill>
                <a:latin typeface="Calibri"/>
                <a:ea typeface="Calibri"/>
                <a:cs typeface="Calibri"/>
                <a:sym typeface="Calibri"/>
              </a:rPr>
              <a:t>Anti-Inflammatory:</a:t>
            </a:r>
          </a:p>
          <a:p>
            <a:pPr marL="457200" lvl="0" indent="-336550" rtl="0">
              <a:lnSpc>
                <a:spcPct val="115000"/>
              </a:lnSpc>
              <a:spcBef>
                <a:spcPts val="0"/>
              </a:spcBef>
              <a:buClr>
                <a:schemeClr val="dk1"/>
              </a:buClr>
              <a:buSzPct val="100000"/>
              <a:buFont typeface="Calibri"/>
              <a:buChar char="-"/>
            </a:pPr>
            <a:r>
              <a:rPr lang="en-US" sz="1700" u="sng">
                <a:solidFill>
                  <a:schemeClr val="dk1"/>
                </a:solidFill>
                <a:latin typeface="Calibri"/>
                <a:ea typeface="Calibri"/>
                <a:cs typeface="Calibri"/>
                <a:sym typeface="Calibri"/>
              </a:rPr>
              <a:t>Directly</a:t>
            </a:r>
            <a:r>
              <a:rPr lang="en-US" sz="1700">
                <a:solidFill>
                  <a:schemeClr val="dk1"/>
                </a:solidFill>
                <a:latin typeface="Calibri"/>
                <a:ea typeface="Calibri"/>
                <a:cs typeface="Calibri"/>
                <a:sym typeface="Calibri"/>
              </a:rPr>
              <a:t>: phagocytosis of bacteria, dead cells.</a:t>
            </a:r>
          </a:p>
          <a:p>
            <a:pPr marL="457200" lvl="0" indent="-336550" rtl="0">
              <a:lnSpc>
                <a:spcPct val="115000"/>
              </a:lnSpc>
              <a:spcBef>
                <a:spcPts val="0"/>
              </a:spcBef>
              <a:buClr>
                <a:schemeClr val="dk1"/>
              </a:buClr>
              <a:buSzPct val="100000"/>
              <a:buFont typeface="Calibri"/>
              <a:buChar char="-"/>
            </a:pPr>
            <a:r>
              <a:rPr lang="en-US" sz="1700" u="sng">
                <a:solidFill>
                  <a:schemeClr val="dk1"/>
                </a:solidFill>
                <a:latin typeface="Calibri"/>
                <a:ea typeface="Calibri"/>
                <a:cs typeface="Calibri"/>
                <a:sym typeface="Calibri"/>
              </a:rPr>
              <a:t>Indirectly</a:t>
            </a:r>
            <a:r>
              <a:rPr lang="en-US" sz="1700">
                <a:solidFill>
                  <a:schemeClr val="dk1"/>
                </a:solidFill>
                <a:latin typeface="Calibri"/>
                <a:ea typeface="Calibri"/>
                <a:cs typeface="Calibri"/>
                <a:sym typeface="Calibri"/>
              </a:rPr>
              <a:t>: cooperating with </a:t>
            </a:r>
            <a:r>
              <a:rPr lang="en-US" sz="1700" u="sng">
                <a:solidFill>
                  <a:schemeClr val="dk1"/>
                </a:solidFill>
                <a:latin typeface="Calibri"/>
                <a:ea typeface="Calibri"/>
                <a:cs typeface="Calibri"/>
                <a:sym typeface="Calibri"/>
              </a:rPr>
              <a:t>lymphocytes</a:t>
            </a:r>
            <a:r>
              <a:rPr lang="en-US" sz="1700">
                <a:solidFill>
                  <a:schemeClr val="dk1"/>
                </a:solidFill>
                <a:latin typeface="Calibri"/>
                <a:ea typeface="Calibri"/>
                <a:cs typeface="Calibri"/>
                <a:sym typeface="Calibri"/>
              </a:rPr>
              <a:t> by recognizing foreign body (take in foreign body process it and present it to lymphocytes).</a:t>
            </a:r>
          </a:p>
          <a:p>
            <a:pPr lvl="0" rtl="0">
              <a:lnSpc>
                <a:spcPct val="90000"/>
              </a:lnSpc>
              <a:spcBef>
                <a:spcPts val="0"/>
              </a:spcBef>
              <a:buNone/>
            </a:pPr>
            <a:endParaRPr sz="1700">
              <a:solidFill>
                <a:schemeClr val="dk1"/>
              </a:solidFill>
            </a:endParaRPr>
          </a:p>
          <a:p>
            <a:pPr marL="457200" lvl="0" indent="-355600" rtl="0">
              <a:lnSpc>
                <a:spcPct val="90000"/>
              </a:lnSpc>
              <a:spcBef>
                <a:spcPts val="0"/>
              </a:spcBef>
              <a:buClr>
                <a:schemeClr val="dk1"/>
              </a:buClr>
              <a:buSzPct val="100000"/>
              <a:buFont typeface="Calibri"/>
              <a:buChar char="●"/>
            </a:pPr>
            <a:r>
              <a:rPr lang="en-US" sz="2000">
                <a:solidFill>
                  <a:schemeClr val="dk1"/>
                </a:solidFill>
                <a:latin typeface="Calibri"/>
                <a:ea typeface="Calibri"/>
                <a:cs typeface="Calibri"/>
                <a:sym typeface="Calibri"/>
              </a:rPr>
              <a:t>Functions of monocytes/macrophages:</a:t>
            </a:r>
          </a:p>
          <a:p>
            <a:pPr marL="457200" lvl="0" indent="-336550" rtl="0">
              <a:lnSpc>
                <a:spcPct val="90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First line of defense.</a:t>
            </a:r>
          </a:p>
          <a:p>
            <a:pPr marL="457200" lvl="0" indent="-336550" rtl="0">
              <a:lnSpc>
                <a:spcPct val="115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Phagocytosis and killing of microorganisms. They are more Efficient than Neutrophils </a:t>
            </a:r>
            <a:r>
              <a:rPr lang="en-US" sz="1700" b="1">
                <a:solidFill>
                  <a:schemeClr val="dk1"/>
                </a:solidFill>
                <a:latin typeface="Calibri"/>
                <a:ea typeface="Calibri"/>
                <a:cs typeface="Calibri"/>
                <a:sym typeface="Calibri"/>
              </a:rPr>
              <a:t>(</a:t>
            </a:r>
            <a:r>
              <a:rPr lang="en-US" sz="1700">
                <a:solidFill>
                  <a:schemeClr val="dk1"/>
                </a:solidFill>
                <a:latin typeface="Calibri"/>
                <a:ea typeface="Calibri"/>
                <a:cs typeface="Calibri"/>
                <a:sym typeface="Calibri"/>
              </a:rPr>
              <a:t>100 bacteria </a:t>
            </a:r>
            <a:r>
              <a:rPr lang="en-US" sz="1700" b="1">
                <a:solidFill>
                  <a:schemeClr val="dk1"/>
                </a:solidFill>
                <a:latin typeface="Calibri"/>
                <a:ea typeface="Calibri"/>
                <a:cs typeface="Calibri"/>
                <a:sym typeface="Calibri"/>
              </a:rPr>
              <a:t>vs</a:t>
            </a:r>
            <a:r>
              <a:rPr lang="en-US" sz="1700">
                <a:solidFill>
                  <a:schemeClr val="dk1"/>
                </a:solidFill>
                <a:latin typeface="Calibri"/>
                <a:ea typeface="Calibri"/>
                <a:cs typeface="Calibri"/>
                <a:sym typeface="Calibri"/>
              </a:rPr>
              <a:t> 3-20 by Neutrphil, larger particles like old RBCs &amp; malarial parasites</a:t>
            </a:r>
            <a:r>
              <a:rPr lang="en-US" sz="1700" b="1">
                <a:solidFill>
                  <a:schemeClr val="dk1"/>
                </a:solidFill>
                <a:latin typeface="Calibri"/>
                <a:ea typeface="Calibri"/>
                <a:cs typeface="Calibri"/>
                <a:sym typeface="Calibri"/>
              </a:rPr>
              <a:t>)</a:t>
            </a:r>
            <a:r>
              <a:rPr lang="en-US" sz="1700">
                <a:solidFill>
                  <a:schemeClr val="dk1"/>
                </a:solidFill>
                <a:latin typeface="Calibri"/>
                <a:ea typeface="Calibri"/>
                <a:cs typeface="Calibri"/>
                <a:sym typeface="Calibri"/>
              </a:rPr>
              <a:t>.</a:t>
            </a:r>
          </a:p>
          <a:p>
            <a:pPr marL="457200" lvl="0" indent="-336550" rtl="0">
              <a:lnSpc>
                <a:spcPct val="115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Activation of T cells and initiation of the immune response by presenting the antigen to these cells.</a:t>
            </a:r>
          </a:p>
          <a:p>
            <a:pPr marL="457200" lvl="0" indent="-336550" rtl="0">
              <a:lnSpc>
                <a:spcPct val="115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gets rid of waste and survives.</a:t>
            </a:r>
          </a:p>
          <a:p>
            <a:pPr lvl="0" rtl="0">
              <a:lnSpc>
                <a:spcPct val="115000"/>
              </a:lnSpc>
              <a:spcBef>
                <a:spcPts val="0"/>
              </a:spcBef>
              <a:buNone/>
            </a:pPr>
            <a:endParaRPr sz="1700">
              <a:solidFill>
                <a:schemeClr val="dk1"/>
              </a:solidFill>
              <a:latin typeface="Calibri"/>
              <a:ea typeface="Calibri"/>
              <a:cs typeface="Calibri"/>
              <a:sym typeface="Calibri"/>
            </a:endParaRPr>
          </a:p>
          <a:p>
            <a:pPr marL="457200" lvl="0" indent="-355600" rtl="0">
              <a:lnSpc>
                <a:spcPct val="115000"/>
              </a:lnSpc>
              <a:spcBef>
                <a:spcPts val="0"/>
              </a:spcBef>
              <a:buClr>
                <a:schemeClr val="dk1"/>
              </a:buClr>
              <a:buSzPct val="100000"/>
              <a:buFont typeface="Calibri"/>
              <a:buChar char="●"/>
            </a:pPr>
            <a:r>
              <a:rPr lang="en-US" sz="2000">
                <a:solidFill>
                  <a:schemeClr val="dk1"/>
                </a:solidFill>
                <a:latin typeface="Calibri"/>
                <a:ea typeface="Calibri"/>
                <a:cs typeface="Calibri"/>
                <a:sym typeface="Calibri"/>
              </a:rPr>
              <a:t>Monocytes secrete:</a:t>
            </a:r>
          </a:p>
          <a:p>
            <a:pPr marL="457200" lvl="0" indent="-336550" rtl="0">
              <a:lnSpc>
                <a:spcPct val="90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Interleukin-1 (IL-1).</a:t>
            </a:r>
          </a:p>
          <a:p>
            <a:pPr marL="457200" lvl="0" indent="-336550" rtl="0">
              <a:lnSpc>
                <a:spcPct val="90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Colony stimulating factor (M-CSF).</a:t>
            </a:r>
          </a:p>
          <a:p>
            <a:pPr marL="457200" lvl="0" indent="-336550" rtl="0">
              <a:lnSpc>
                <a:spcPct val="90000"/>
              </a:lnSpc>
              <a:spcBef>
                <a:spcPts val="0"/>
              </a:spcBef>
              <a:buClr>
                <a:schemeClr val="dk1"/>
              </a:buClr>
              <a:buSzPct val="100000"/>
              <a:buFont typeface="Calibri"/>
              <a:buChar char="-"/>
            </a:pPr>
            <a:r>
              <a:rPr lang="en-US" sz="1700">
                <a:solidFill>
                  <a:schemeClr val="dk1"/>
                </a:solidFill>
                <a:latin typeface="Calibri"/>
                <a:ea typeface="Calibri"/>
                <a:cs typeface="Calibri"/>
                <a:sym typeface="Calibri"/>
              </a:rPr>
              <a:t>Platelet-activating factor (PAF).</a:t>
            </a:r>
          </a:p>
          <a:p>
            <a:pPr lvl="0" rtl="0">
              <a:lnSpc>
                <a:spcPct val="90000"/>
              </a:lnSpc>
              <a:spcBef>
                <a:spcPts val="0"/>
              </a:spcBef>
              <a:buClr>
                <a:schemeClr val="dk1"/>
              </a:buClr>
              <a:buFont typeface="Arial"/>
              <a:buNone/>
            </a:pPr>
            <a:endParaRPr sz="1700">
              <a:solidFill>
                <a:schemeClr val="dk1"/>
              </a:solidFill>
            </a:endParaRPr>
          </a:p>
          <a:p>
            <a:pPr lvl="0">
              <a:spcBef>
                <a:spcPts val="0"/>
              </a:spcBef>
              <a:buNone/>
            </a:pPr>
            <a:endParaRPr/>
          </a:p>
        </p:txBody>
      </p:sp>
      <p:sp>
        <p:nvSpPr>
          <p:cNvPr id="772" name="Shape 772"/>
          <p:cNvSpPr txBox="1"/>
          <p:nvPr/>
        </p:nvSpPr>
        <p:spPr>
          <a:xfrm>
            <a:off x="687000" y="189525"/>
            <a:ext cx="7770000" cy="604200"/>
          </a:xfrm>
          <a:prstGeom prst="rect">
            <a:avLst/>
          </a:prstGeom>
          <a:noFill/>
          <a:ln>
            <a:noFill/>
          </a:ln>
        </p:spPr>
        <p:txBody>
          <a:bodyPr wrap="square" lIns="91425" tIns="91425" rIns="91425" bIns="91425" anchor="t" anchorCtr="0">
            <a:noAutofit/>
          </a:bodyPr>
          <a:lstStyle/>
          <a:p>
            <a:pPr lvl="0" algn="ctr" rtl="0">
              <a:spcBef>
                <a:spcPts val="0"/>
              </a:spcBef>
              <a:buClr>
                <a:schemeClr val="dk1"/>
              </a:buClr>
              <a:buSzPct val="30555"/>
              <a:buFont typeface="Arial"/>
              <a:buNone/>
            </a:pPr>
            <a:r>
              <a:rPr lang="en-US" sz="3600">
                <a:solidFill>
                  <a:schemeClr val="dk1"/>
                </a:solidFill>
              </a:rPr>
              <a:t>Monocytes\ Macrophages</a:t>
            </a:r>
          </a:p>
          <a:p>
            <a:pPr lvl="0">
              <a:spcBef>
                <a:spcPts val="0"/>
              </a:spcBef>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p:nvPr/>
        </p:nvSpPr>
        <p:spPr>
          <a:xfrm>
            <a:off x="255134" y="1857081"/>
            <a:ext cx="3211549" cy="3638745"/>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lt1"/>
              </a:solidFill>
              <a:latin typeface="Rambla"/>
              <a:ea typeface="Rambla"/>
              <a:cs typeface="Rambla"/>
              <a:sym typeface="Rambla"/>
            </a:endParaRPr>
          </a:p>
        </p:txBody>
      </p:sp>
      <p:sp>
        <p:nvSpPr>
          <p:cNvPr id="778" name="Shape 778"/>
          <p:cNvSpPr txBox="1">
            <a:spLocks noGrp="1"/>
          </p:cNvSpPr>
          <p:nvPr>
            <p:ph type="title"/>
          </p:nvPr>
        </p:nvSpPr>
        <p:spPr>
          <a:xfrm>
            <a:off x="457200" y="274638"/>
            <a:ext cx="8229600" cy="1143000"/>
          </a:xfrm>
          <a:prstGeom prst="rect">
            <a:avLst/>
          </a:prstGeom>
          <a:noFill/>
          <a:ln>
            <a:noFill/>
          </a:ln>
        </p:spPr>
        <p:txBody>
          <a:bodyPr wrap="square" lIns="0" tIns="164575" rIns="0" bIns="0" anchor="ctr" anchorCtr="0">
            <a:noAutofit/>
          </a:bodyPr>
          <a:lstStyle/>
          <a:p>
            <a:pPr marL="158115" marR="0" lvl="0" indent="-5714" algn="l" rtl="1">
              <a:lnSpc>
                <a:spcPct val="128170"/>
              </a:lnSpc>
              <a:spcBef>
                <a:spcPts val="0"/>
              </a:spcBef>
              <a:buClr>
                <a:schemeClr val="lt2"/>
              </a:buClr>
              <a:buSzPct val="25000"/>
              <a:buFont typeface="Rambla"/>
              <a:buNone/>
            </a:pPr>
            <a:r>
              <a:rPr lang="en-US" sz="1800" b="1" i="0" u="none" strike="noStrike" cap="none" dirty="0">
                <a:solidFill>
                  <a:schemeClr val="lt2"/>
                </a:solidFill>
                <a:latin typeface="Rambla"/>
                <a:ea typeface="Rambla"/>
                <a:cs typeface="Rambla"/>
                <a:sym typeface="Rambla"/>
              </a:rPr>
              <a:t>Direct anti Inflammatory</a:t>
            </a:r>
          </a:p>
        </p:txBody>
      </p:sp>
      <p:pic>
        <p:nvPicPr>
          <p:cNvPr id="4" name="Shape 785"/>
          <p:cNvPicPr preferRelativeResize="0"/>
          <p:nvPr/>
        </p:nvPicPr>
        <p:blipFill rotWithShape="1">
          <a:blip r:embed="rId4">
            <a:alphaModFix/>
          </a:blip>
          <a:srcRect l="35928" t="31800" r="20958" b="16314"/>
          <a:stretch/>
        </p:blipFill>
        <p:spPr>
          <a:xfrm>
            <a:off x="3660289" y="1835980"/>
            <a:ext cx="5026511" cy="3693590"/>
          </a:xfrm>
          <a:prstGeom prst="rect">
            <a:avLst/>
          </a:prstGeom>
          <a:noFill/>
          <a:ln>
            <a:noFill/>
          </a:ln>
        </p:spPr>
      </p:pic>
      <p:sp>
        <p:nvSpPr>
          <p:cNvPr id="5" name="Shape 783"/>
          <p:cNvSpPr txBox="1">
            <a:spLocks/>
          </p:cNvSpPr>
          <p:nvPr/>
        </p:nvSpPr>
        <p:spPr>
          <a:xfrm>
            <a:off x="4190595" y="274638"/>
            <a:ext cx="8229600" cy="1143000"/>
          </a:xfrm>
          <a:prstGeom prst="rect">
            <a:avLst/>
          </a:prstGeom>
          <a:noFill/>
          <a:ln>
            <a:noFill/>
          </a:ln>
        </p:spPr>
        <p:txBody>
          <a:bodyPr wrap="square" lIns="0" tIns="119500" rIns="0" bIns="0" anchor="ctr" anchorCtr="0">
            <a:noAutofit/>
          </a:bodyPr>
          <a:lstStyle>
            <a:defPPr marR="0" lvl="0" algn="l" rtl="0">
              <a:lnSpc>
                <a:spcPct val="100000"/>
              </a:lnSpc>
              <a:spcBef>
                <a:spcPts val="0"/>
              </a:spcBef>
              <a:spcAft>
                <a:spcPts val="0"/>
              </a:spcAft>
            </a:defPPr>
            <a:lvl1pPr marL="0" marR="0" lvl="0" indent="0" algn="l" rtl="1">
              <a:lnSpc>
                <a:spcPct val="100000"/>
              </a:lnSpc>
              <a:spcBef>
                <a:spcPts val="0"/>
              </a:spcBef>
              <a:spcAft>
                <a:spcPts val="0"/>
              </a:spcAft>
              <a:buClr>
                <a:schemeClr val="lt2"/>
              </a:buClr>
              <a:buFont typeface="Rambla"/>
              <a:buNone/>
              <a:defRPr sz="4100" b="1" i="0" u="none" strike="noStrike" cap="none">
                <a:solidFill>
                  <a:schemeClr val="lt2"/>
                </a:solidFill>
                <a:latin typeface="Rambla"/>
                <a:ea typeface="Rambla"/>
                <a:cs typeface="Rambla"/>
                <a:sym typeface="Rambl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666115" indent="-5715">
              <a:buSzPct val="25000"/>
              <a:buFont typeface="Calibri"/>
              <a:buNone/>
            </a:pPr>
            <a:r>
              <a:rPr lang="en-US" sz="2000" dirty="0">
                <a:latin typeface="Calibri"/>
                <a:ea typeface="Calibri"/>
                <a:cs typeface="Calibri"/>
                <a:sym typeface="Calibri"/>
              </a:rPr>
              <a:t>Indirect anti-inflammatory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p:nvPr/>
        </p:nvSpPr>
        <p:spPr>
          <a:xfrm>
            <a:off x="326102" y="335902"/>
            <a:ext cx="8783959" cy="1577355"/>
          </a:xfrm>
          <a:prstGeom prst="rect">
            <a:avLst/>
          </a:prstGeom>
          <a:noFill/>
          <a:ln>
            <a:noFill/>
          </a:ln>
        </p:spPr>
        <p:txBody>
          <a:bodyPr wrap="square" lIns="0" tIns="0" rIns="0" bIns="0" anchor="t" anchorCtr="0">
            <a:noAutofit/>
          </a:bodyPr>
          <a:lstStyle/>
          <a:p>
            <a:pPr marL="2438400" marR="5080" lvl="0" indent="-2006600" algn="l" rtl="1">
              <a:spcBef>
                <a:spcPts val="0"/>
              </a:spcBef>
              <a:spcAft>
                <a:spcPts val="0"/>
              </a:spcAft>
              <a:buClr>
                <a:schemeClr val="dk1"/>
              </a:buClr>
              <a:buSzPct val="25000"/>
              <a:buFont typeface="Rambla"/>
              <a:buNone/>
            </a:pPr>
            <a:r>
              <a:rPr lang="en-US" sz="2400" b="1" dirty="0">
                <a:solidFill>
                  <a:schemeClr val="dk1"/>
                </a:solidFill>
                <a:latin typeface="Rambla"/>
                <a:ea typeface="Rambla"/>
                <a:cs typeface="Rambla"/>
                <a:sym typeface="Rambla"/>
              </a:rPr>
              <a:t>Formation and Maturation of </a:t>
            </a:r>
            <a:r>
              <a:rPr lang="en-US" sz="2400" b="1" u="sng" dirty="0">
                <a:solidFill>
                  <a:schemeClr val="dk1"/>
                </a:solidFill>
                <a:latin typeface="Rambla"/>
                <a:ea typeface="Rambla"/>
                <a:cs typeface="Rambla"/>
                <a:sym typeface="Rambla"/>
              </a:rPr>
              <a:t>Monocytes</a:t>
            </a:r>
            <a:r>
              <a:rPr lang="en-US" sz="2400" b="1" dirty="0">
                <a:solidFill>
                  <a:schemeClr val="dk1"/>
                </a:solidFill>
                <a:latin typeface="Rambla"/>
                <a:ea typeface="Rambla"/>
                <a:cs typeface="Rambla"/>
                <a:sym typeface="Rambla"/>
              </a:rPr>
              <a:t> and </a:t>
            </a:r>
            <a:r>
              <a:rPr lang="en-US" sz="2400" b="1" u="sng" dirty="0">
                <a:solidFill>
                  <a:schemeClr val="dk1"/>
                </a:solidFill>
                <a:latin typeface="Rambla"/>
                <a:ea typeface="Rambla"/>
                <a:cs typeface="Rambla"/>
                <a:sym typeface="Rambla"/>
              </a:rPr>
              <a:t>Macrophages</a:t>
            </a:r>
            <a:r>
              <a:rPr lang="en-US" sz="2400" b="1" dirty="0">
                <a:solidFill>
                  <a:schemeClr val="dk1"/>
                </a:solidFill>
                <a:latin typeface="Rambla"/>
                <a:ea typeface="Rambla"/>
                <a:cs typeface="Rambla"/>
                <a:sym typeface="Rambla"/>
              </a:rPr>
              <a:t>:           </a:t>
            </a:r>
            <a:r>
              <a:rPr lang="en-US" sz="2400" b="1" dirty="0">
                <a:solidFill>
                  <a:srgbClr val="FF0000"/>
                </a:solidFill>
                <a:latin typeface="Rambla"/>
                <a:ea typeface="Rambla"/>
                <a:cs typeface="Rambla"/>
                <a:sym typeface="Rambla"/>
              </a:rPr>
              <a:t>in Bone Marrow</a:t>
            </a:r>
          </a:p>
          <a:p>
            <a:pPr marL="2438400" marR="5080" lvl="0" indent="-2006600" algn="l" rtl="1">
              <a:lnSpc>
                <a:spcPct val="169166"/>
              </a:lnSpc>
              <a:spcBef>
                <a:spcPts val="0"/>
              </a:spcBef>
              <a:buClr>
                <a:schemeClr val="dk2"/>
              </a:buClr>
              <a:buFont typeface="Rambla"/>
              <a:buNone/>
            </a:pPr>
            <a:endParaRPr sz="2400" b="1" u="sng" dirty="0">
              <a:solidFill>
                <a:schemeClr val="dk1"/>
              </a:solidFill>
              <a:latin typeface="Rambla"/>
              <a:ea typeface="Rambla"/>
              <a:cs typeface="Rambla"/>
              <a:sym typeface="Rambla"/>
            </a:endParaRPr>
          </a:p>
        </p:txBody>
      </p:sp>
      <p:grpSp>
        <p:nvGrpSpPr>
          <p:cNvPr id="791" name="Shape 791"/>
          <p:cNvGrpSpPr/>
          <p:nvPr/>
        </p:nvGrpSpPr>
        <p:grpSpPr>
          <a:xfrm>
            <a:off x="1046265" y="1331476"/>
            <a:ext cx="5666736" cy="2782550"/>
            <a:chOff x="469421" y="0"/>
            <a:chExt cx="5666736" cy="2782550"/>
          </a:xfrm>
        </p:grpSpPr>
        <p:sp>
          <p:nvSpPr>
            <p:cNvPr id="792" name="Shape 792"/>
            <p:cNvSpPr/>
            <p:nvPr/>
          </p:nvSpPr>
          <p:spPr>
            <a:xfrm rot="5400000">
              <a:off x="1187706" y="236102"/>
              <a:ext cx="537228" cy="1362862"/>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3" name="Shape 793"/>
            <p:cNvSpPr/>
            <p:nvPr/>
          </p:nvSpPr>
          <p:spPr>
            <a:xfrm>
              <a:off x="469421" y="0"/>
              <a:ext cx="2015221" cy="633034"/>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4" name="Shape 794"/>
            <p:cNvSpPr txBox="1"/>
            <p:nvPr/>
          </p:nvSpPr>
          <p:spPr>
            <a:xfrm>
              <a:off x="500329" y="30908"/>
              <a:ext cx="1953405" cy="571218"/>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2000" b="1">
                  <a:solidFill>
                    <a:srgbClr val="FF0000"/>
                  </a:solidFill>
                  <a:latin typeface="Rambla"/>
                  <a:ea typeface="Rambla"/>
                  <a:cs typeface="Rambla"/>
                  <a:sym typeface="Rambla"/>
                </a:rPr>
                <a:t>Stem cells </a:t>
              </a:r>
            </a:p>
          </p:txBody>
        </p:sp>
        <p:sp>
          <p:nvSpPr>
            <p:cNvPr id="795" name="Shape 795"/>
            <p:cNvSpPr/>
            <p:nvPr/>
          </p:nvSpPr>
          <p:spPr>
            <a:xfrm>
              <a:off x="1545788" y="76571"/>
              <a:ext cx="1465680" cy="51164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96" name="Shape 796"/>
            <p:cNvSpPr/>
            <p:nvPr/>
          </p:nvSpPr>
          <p:spPr>
            <a:xfrm rot="5400000">
              <a:off x="2398035" y="947208"/>
              <a:ext cx="537228" cy="1362862"/>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7" name="Shape 797"/>
            <p:cNvSpPr/>
            <p:nvPr/>
          </p:nvSpPr>
          <p:spPr>
            <a:xfrm>
              <a:off x="1700279" y="727303"/>
              <a:ext cx="2015221" cy="633034"/>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8" name="Shape 798"/>
            <p:cNvSpPr txBox="1"/>
            <p:nvPr/>
          </p:nvSpPr>
          <p:spPr>
            <a:xfrm>
              <a:off x="1731187" y="758211"/>
              <a:ext cx="1953405" cy="571218"/>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Tahoma"/>
                <a:buNone/>
              </a:pPr>
              <a:r>
                <a:rPr lang="en-US" sz="2000">
                  <a:solidFill>
                    <a:schemeClr val="lt1"/>
                  </a:solidFill>
                  <a:latin typeface="Tahoma"/>
                  <a:ea typeface="Tahoma"/>
                  <a:cs typeface="Tahoma"/>
                  <a:sym typeface="Tahoma"/>
                </a:rPr>
                <a:t>وو</a:t>
              </a:r>
              <a:r>
                <a:rPr lang="en-US" sz="2000" b="0">
                  <a:solidFill>
                    <a:schemeClr val="lt1"/>
                  </a:solidFill>
                  <a:latin typeface="Tahoma"/>
                  <a:ea typeface="Tahoma"/>
                  <a:cs typeface="Tahoma"/>
                  <a:sym typeface="Tahoma"/>
                </a:rPr>
                <a:t>monoblast</a:t>
              </a:r>
            </a:p>
          </p:txBody>
        </p:sp>
        <p:sp>
          <p:nvSpPr>
            <p:cNvPr id="799" name="Shape 799"/>
            <p:cNvSpPr/>
            <p:nvPr/>
          </p:nvSpPr>
          <p:spPr>
            <a:xfrm>
              <a:off x="2756117" y="787678"/>
              <a:ext cx="1465680" cy="51164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00" name="Shape 800"/>
            <p:cNvSpPr/>
            <p:nvPr/>
          </p:nvSpPr>
          <p:spPr>
            <a:xfrm rot="5400000">
              <a:off x="3608364" y="1658314"/>
              <a:ext cx="537228" cy="1362862"/>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01" name="Shape 801"/>
            <p:cNvSpPr/>
            <p:nvPr/>
          </p:nvSpPr>
          <p:spPr>
            <a:xfrm>
              <a:off x="2910608" y="1438410"/>
              <a:ext cx="2015221" cy="633034"/>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02" name="Shape 802"/>
            <p:cNvSpPr txBox="1"/>
            <p:nvPr/>
          </p:nvSpPr>
          <p:spPr>
            <a:xfrm>
              <a:off x="2941516" y="1469318"/>
              <a:ext cx="1953405" cy="571218"/>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Times New Roman"/>
                <a:buNone/>
              </a:pPr>
              <a:r>
                <a:rPr lang="en-US" sz="2000">
                  <a:solidFill>
                    <a:schemeClr val="lt1"/>
                  </a:solidFill>
                  <a:latin typeface="Times New Roman"/>
                  <a:ea typeface="Times New Roman"/>
                  <a:cs typeface="Times New Roman"/>
                  <a:sym typeface="Times New Roman"/>
                </a:rPr>
                <a:t> </a:t>
              </a:r>
              <a:r>
                <a:rPr lang="en-US" sz="2000" b="0">
                  <a:solidFill>
                    <a:schemeClr val="lt1"/>
                  </a:solidFill>
                  <a:latin typeface="Tahoma"/>
                  <a:ea typeface="Tahoma"/>
                  <a:cs typeface="Tahoma"/>
                  <a:sym typeface="Tahoma"/>
                </a:rPr>
                <a:t>promonocyte </a:t>
              </a:r>
            </a:p>
          </p:txBody>
        </p:sp>
        <p:sp>
          <p:nvSpPr>
            <p:cNvPr id="803" name="Shape 803"/>
            <p:cNvSpPr/>
            <p:nvPr/>
          </p:nvSpPr>
          <p:spPr>
            <a:xfrm>
              <a:off x="3966445" y="1498784"/>
              <a:ext cx="1465680" cy="51164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04" name="Shape 804"/>
            <p:cNvSpPr/>
            <p:nvPr/>
          </p:nvSpPr>
          <p:spPr>
            <a:xfrm>
              <a:off x="4120936" y="2149516"/>
              <a:ext cx="2015221" cy="633034"/>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05" name="Shape 805"/>
            <p:cNvSpPr txBox="1"/>
            <p:nvPr/>
          </p:nvSpPr>
          <p:spPr>
            <a:xfrm>
              <a:off x="4151844" y="2180424"/>
              <a:ext cx="1953405" cy="571218"/>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rgbClr val="FF0000"/>
                </a:buClr>
                <a:buSzPct val="25000"/>
                <a:buFont typeface="Tahoma"/>
                <a:buNone/>
              </a:pPr>
              <a:r>
                <a:rPr lang="en-US" sz="1600" b="0">
                  <a:solidFill>
                    <a:srgbClr val="FF0000"/>
                  </a:solidFill>
                  <a:latin typeface="Tahoma"/>
                  <a:ea typeface="Tahoma"/>
                  <a:cs typeface="Tahoma"/>
                  <a:sym typeface="Tahoma"/>
                </a:rPr>
                <a:t>mature monocytes released into blood</a:t>
              </a:r>
            </a:p>
          </p:txBody>
        </p:sp>
      </p:grpSp>
      <p:sp>
        <p:nvSpPr>
          <p:cNvPr id="806" name="Shape 806"/>
          <p:cNvSpPr txBox="1"/>
          <p:nvPr/>
        </p:nvSpPr>
        <p:spPr>
          <a:xfrm>
            <a:off x="4757150" y="1331476"/>
            <a:ext cx="4063322"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المراحل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شي</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أول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وآخر</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وحدة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Maturation of red blood cells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بالمحاضرة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السابقة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807" name="Shape 807"/>
          <p:cNvSpPr/>
          <p:nvPr/>
        </p:nvSpPr>
        <p:spPr>
          <a:xfrm rot="1859595">
            <a:off x="553778" y="3132358"/>
            <a:ext cx="3354548" cy="425987"/>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Just read it</a:t>
            </a:r>
          </a:p>
        </p:txBody>
      </p:sp>
      <p:sp>
        <p:nvSpPr>
          <p:cNvPr id="808" name="Shape 808"/>
          <p:cNvSpPr txBox="1"/>
          <p:nvPr/>
        </p:nvSpPr>
        <p:spPr>
          <a:xfrm>
            <a:off x="2555776" y="5157192"/>
            <a:ext cx="7927975" cy="808811"/>
          </a:xfrm>
          <a:prstGeom prst="rect">
            <a:avLst/>
          </a:prstGeom>
          <a:noFill/>
          <a:ln>
            <a:noFill/>
          </a:ln>
        </p:spPr>
        <p:txBody>
          <a:bodyPr wrap="square" lIns="0" tIns="0" rIns="0" bIns="0" anchor="t" anchorCtr="0">
            <a:noAutofit/>
          </a:bodyPr>
          <a:lstStyle/>
          <a:p>
            <a:pPr marL="623570" marR="0" lvl="0" indent="-1269" algn="l" rtl="1">
              <a:lnSpc>
                <a:spcPct val="100000"/>
              </a:lnSpc>
              <a:spcBef>
                <a:spcPts val="0"/>
              </a:spcBef>
              <a:spcAft>
                <a:spcPts val="0"/>
              </a:spcAft>
              <a:buSzPct val="25000"/>
              <a:buNone/>
            </a:pPr>
            <a:r>
              <a:rPr lang="en-US" sz="1400" dirty="0">
                <a:solidFill>
                  <a:schemeClr val="dk1"/>
                </a:solidFill>
                <a:latin typeface="Tahoma"/>
                <a:ea typeface="Tahoma"/>
                <a:cs typeface="Tahoma"/>
                <a:sym typeface="Tahoma"/>
              </a:rPr>
              <a:t>Stay for </a:t>
            </a:r>
            <a:r>
              <a:rPr lang="en-US" sz="1400" b="1" dirty="0">
                <a:solidFill>
                  <a:schemeClr val="dk1"/>
                </a:solidFill>
                <a:latin typeface="Tahoma"/>
                <a:ea typeface="Tahoma"/>
                <a:cs typeface="Tahoma"/>
                <a:sym typeface="Tahoma"/>
              </a:rPr>
              <a:t>10-20</a:t>
            </a:r>
            <a:r>
              <a:rPr lang="en-US" sz="1400" dirty="0">
                <a:solidFill>
                  <a:schemeClr val="dk1"/>
                </a:solidFill>
                <a:latin typeface="Tahoma"/>
                <a:ea typeface="Tahoma"/>
                <a:cs typeface="Tahoma"/>
                <a:sym typeface="Tahoma"/>
              </a:rPr>
              <a:t> </a:t>
            </a:r>
            <a:r>
              <a:rPr lang="en-US" sz="1400" b="1" dirty="0">
                <a:solidFill>
                  <a:schemeClr val="dk1"/>
                </a:solidFill>
                <a:latin typeface="Tahoma"/>
                <a:ea typeface="Tahoma"/>
                <a:cs typeface="Tahoma"/>
                <a:sym typeface="Tahoma"/>
              </a:rPr>
              <a:t>hours</a:t>
            </a:r>
            <a:r>
              <a:rPr lang="en-US" sz="1400" dirty="0">
                <a:solidFill>
                  <a:schemeClr val="dk1"/>
                </a:solidFill>
                <a:latin typeface="Tahoma"/>
                <a:ea typeface="Tahoma"/>
                <a:cs typeface="Tahoma"/>
                <a:sym typeface="Tahoma"/>
              </a:rPr>
              <a:t> in circulation</a:t>
            </a:r>
          </a:p>
          <a:p>
            <a:pPr marL="623570" marR="5080" lvl="0" indent="-1269" algn="l" rtl="1">
              <a:lnSpc>
                <a:spcPct val="103600"/>
              </a:lnSpc>
              <a:spcBef>
                <a:spcPts val="434"/>
              </a:spcBef>
              <a:spcAft>
                <a:spcPts val="0"/>
              </a:spcAft>
              <a:buSzPct val="25000"/>
              <a:buNone/>
            </a:pPr>
            <a:r>
              <a:rPr lang="en-US" sz="1400" dirty="0">
                <a:solidFill>
                  <a:schemeClr val="dk1"/>
                </a:solidFill>
                <a:latin typeface="Tahoma"/>
                <a:ea typeface="Tahoma"/>
                <a:cs typeface="Tahoma"/>
                <a:sym typeface="Tahoma"/>
              </a:rPr>
              <a:t>Then </a:t>
            </a:r>
            <a:r>
              <a:rPr lang="en-US" sz="1400" b="1" dirty="0">
                <a:solidFill>
                  <a:schemeClr val="dk1"/>
                </a:solidFill>
                <a:latin typeface="Tahoma"/>
                <a:ea typeface="Tahoma"/>
                <a:cs typeface="Tahoma"/>
                <a:sym typeface="Tahoma"/>
              </a:rPr>
              <a:t>leave blood to</a:t>
            </a:r>
            <a:r>
              <a:rPr lang="en-US" sz="1400" dirty="0">
                <a:solidFill>
                  <a:schemeClr val="dk1"/>
                </a:solidFill>
                <a:latin typeface="Tahoma"/>
                <a:ea typeface="Tahoma"/>
                <a:cs typeface="Tahoma"/>
                <a:sym typeface="Tahoma"/>
              </a:rPr>
              <a:t> </a:t>
            </a:r>
            <a:r>
              <a:rPr lang="en-US" sz="1400" b="1" dirty="0">
                <a:solidFill>
                  <a:schemeClr val="dk1"/>
                </a:solidFill>
                <a:latin typeface="Tahoma"/>
                <a:ea typeface="Tahoma"/>
                <a:cs typeface="Tahoma"/>
                <a:sym typeface="Tahoma"/>
              </a:rPr>
              <a:t>tissues transforming</a:t>
            </a:r>
            <a:r>
              <a:rPr lang="en-US" sz="1400" dirty="0">
                <a:solidFill>
                  <a:schemeClr val="dk1"/>
                </a:solidFill>
                <a:latin typeface="Tahoma"/>
                <a:ea typeface="Tahoma"/>
                <a:cs typeface="Tahoma"/>
                <a:sym typeface="Tahoma"/>
              </a:rPr>
              <a:t> into larger cells </a:t>
            </a:r>
            <a:r>
              <a:rPr lang="en-US" sz="1400" b="1" dirty="0">
                <a:solidFill>
                  <a:schemeClr val="dk1"/>
                </a:solidFill>
                <a:latin typeface="Tahoma"/>
                <a:ea typeface="Tahoma"/>
                <a:cs typeface="Tahoma"/>
                <a:sym typeface="Tahoma"/>
              </a:rPr>
              <a:t>macrophage</a:t>
            </a:r>
          </a:p>
          <a:p>
            <a:pPr marL="12700" marR="0" lvl="0" indent="0" algn="l" rtl="1">
              <a:lnSpc>
                <a:spcPct val="100000"/>
              </a:lnSpc>
              <a:spcBef>
                <a:spcPts val="795"/>
              </a:spcBef>
              <a:buSzPct val="25000"/>
              <a:buNone/>
            </a:pPr>
            <a:r>
              <a:rPr lang="en-US" sz="1400" i="1" dirty="0">
                <a:solidFill>
                  <a:schemeClr val="dk1"/>
                </a:solidFill>
                <a:latin typeface="Tahoma"/>
                <a:ea typeface="Tahoma"/>
                <a:cs typeface="Tahoma"/>
                <a:sym typeface="Tahoma"/>
              </a:rPr>
              <a:t>.</a:t>
            </a:r>
            <a:r>
              <a:rPr lang="en-US" sz="1400" dirty="0">
                <a:solidFill>
                  <a:schemeClr val="dk1"/>
                </a:solidFill>
                <a:latin typeface="Tahoma"/>
                <a:ea typeface="Tahoma"/>
                <a:cs typeface="Tahoma"/>
                <a:sym typeface="Tahoma"/>
              </a:rPr>
              <a:t> 	</a:t>
            </a:r>
            <a:r>
              <a:rPr lang="en-US" sz="1400" b="1" dirty="0">
                <a:solidFill>
                  <a:schemeClr val="dk1"/>
                </a:solidFill>
                <a:latin typeface="Tahoma"/>
                <a:ea typeface="Tahoma"/>
                <a:cs typeface="Tahoma"/>
                <a:sym typeface="Tahoma"/>
              </a:rPr>
              <a:t>Macrophage</a:t>
            </a:r>
            <a:r>
              <a:rPr lang="en-US" sz="1400" dirty="0">
                <a:solidFill>
                  <a:schemeClr val="dk1"/>
                </a:solidFill>
                <a:latin typeface="Tahoma"/>
                <a:ea typeface="Tahoma"/>
                <a:cs typeface="Tahoma"/>
                <a:sym typeface="Tahoma"/>
              </a:rPr>
              <a:t> life span is longer </a:t>
            </a:r>
            <a:r>
              <a:rPr lang="en-US" sz="1400" dirty="0" err="1">
                <a:solidFill>
                  <a:schemeClr val="dk1"/>
                </a:solidFill>
                <a:latin typeface="Tahoma"/>
                <a:ea typeface="Tahoma"/>
                <a:cs typeface="Tahoma"/>
                <a:sym typeface="Tahoma"/>
              </a:rPr>
              <a:t>upto</a:t>
            </a:r>
            <a:r>
              <a:rPr lang="en-US" sz="1400" dirty="0">
                <a:solidFill>
                  <a:schemeClr val="dk1"/>
                </a:solidFill>
                <a:latin typeface="Tahoma"/>
                <a:ea typeface="Tahoma"/>
                <a:cs typeface="Tahoma"/>
                <a:sym typeface="Tahoma"/>
              </a:rPr>
              <a:t> </a:t>
            </a:r>
            <a:r>
              <a:rPr lang="en-US" sz="1400" b="1" dirty="0">
                <a:solidFill>
                  <a:schemeClr val="dk1"/>
                </a:solidFill>
                <a:latin typeface="Tahoma"/>
                <a:ea typeface="Tahoma"/>
                <a:cs typeface="Tahoma"/>
                <a:sym typeface="Tahoma"/>
              </a:rPr>
              <a:t>few months</a:t>
            </a:r>
          </a:p>
        </p:txBody>
      </p:sp>
      <p:sp>
        <p:nvSpPr>
          <p:cNvPr id="809" name="Shape 809"/>
          <p:cNvSpPr/>
          <p:nvPr/>
        </p:nvSpPr>
        <p:spPr>
          <a:xfrm>
            <a:off x="283695" y="4221088"/>
            <a:ext cx="2128065" cy="1847586"/>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810" name="Shape 810"/>
          <p:cNvSpPr txBox="1"/>
          <p:nvPr/>
        </p:nvSpPr>
        <p:spPr>
          <a:xfrm>
            <a:off x="2720400" y="2335850"/>
            <a:ext cx="7338000" cy="8562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11" name="Shape 811"/>
          <p:cNvSpPr txBox="1"/>
          <p:nvPr/>
        </p:nvSpPr>
        <p:spPr>
          <a:xfrm>
            <a:off x="2193425" y="2070150"/>
            <a:ext cx="1766100" cy="398700"/>
          </a:xfrm>
          <a:prstGeom prst="rect">
            <a:avLst/>
          </a:prstGeom>
          <a:noFill/>
          <a:ln>
            <a:noFill/>
          </a:ln>
        </p:spPr>
        <p:txBody>
          <a:bodyPr wrap="square" lIns="91425" tIns="91425" rIns="91425" bIns="91425" anchor="ctr" anchorCtr="0">
            <a:noAutofit/>
          </a:bodyPr>
          <a:lstStyle/>
          <a:p>
            <a:pPr lvl="0" algn="ctr">
              <a:spcBef>
                <a:spcPts val="0"/>
              </a:spcBef>
              <a:buNone/>
            </a:pPr>
            <a:r>
              <a:rPr lang="en-US" sz="1800"/>
              <a:t>Monoblast</a:t>
            </a:r>
          </a:p>
        </p:txBody>
      </p:sp>
      <p:sp>
        <p:nvSpPr>
          <p:cNvPr id="812" name="Shape 812"/>
          <p:cNvSpPr txBox="1"/>
          <p:nvPr/>
        </p:nvSpPr>
        <p:spPr>
          <a:xfrm>
            <a:off x="4757150" y="3019525"/>
            <a:ext cx="7338000" cy="8562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13" name="Shape 813"/>
          <p:cNvSpPr txBox="1"/>
          <p:nvPr/>
        </p:nvSpPr>
        <p:spPr>
          <a:xfrm>
            <a:off x="3470500" y="2793350"/>
            <a:ext cx="1609500" cy="398700"/>
          </a:xfrm>
          <a:prstGeom prst="rect">
            <a:avLst/>
          </a:prstGeom>
          <a:noFill/>
          <a:ln>
            <a:noFill/>
          </a:ln>
        </p:spPr>
        <p:txBody>
          <a:bodyPr wrap="square" lIns="91425" tIns="91425" rIns="91425" bIns="91425" anchor="ctr" anchorCtr="0">
            <a:noAutofit/>
          </a:bodyPr>
          <a:lstStyle/>
          <a:p>
            <a:pPr lvl="0" algn="ctr">
              <a:spcBef>
                <a:spcPts val="0"/>
              </a:spcBef>
              <a:buNone/>
            </a:pPr>
            <a:r>
              <a:rPr lang="en-US" sz="1800"/>
              <a:t>Promonocyte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p:nvPr/>
        </p:nvSpPr>
        <p:spPr>
          <a:xfrm>
            <a:off x="651450" y="781750"/>
            <a:ext cx="8326800" cy="5424900"/>
          </a:xfrm>
          <a:prstGeom prst="rect">
            <a:avLst/>
          </a:prstGeom>
          <a:noFill/>
          <a:ln>
            <a:noFill/>
          </a:ln>
        </p:spPr>
        <p:txBody>
          <a:bodyPr wrap="square" lIns="91425" tIns="91425" rIns="91425" bIns="91425" anchor="t" anchorCtr="0">
            <a:noAutofit/>
          </a:bodyPr>
          <a:lstStyle/>
          <a:p>
            <a:pPr lvl="0" rtl="0">
              <a:lnSpc>
                <a:spcPct val="90000"/>
              </a:lnSpc>
              <a:spcBef>
                <a:spcPts val="0"/>
              </a:spcBef>
              <a:buNone/>
            </a:pPr>
            <a:endParaRPr sz="2100" dirty="0">
              <a:solidFill>
                <a:schemeClr val="dk1"/>
              </a:solidFill>
              <a:latin typeface="Calibri"/>
              <a:ea typeface="Calibri"/>
              <a:cs typeface="Calibri"/>
              <a:sym typeface="Calibri"/>
            </a:endParaRPr>
          </a:p>
          <a:p>
            <a:pPr marL="457200" lvl="0" indent="-361950" rtl="0">
              <a:lnSpc>
                <a:spcPct val="90000"/>
              </a:lnSpc>
              <a:spcBef>
                <a:spcPts val="0"/>
              </a:spcBef>
              <a:buClr>
                <a:schemeClr val="dk1"/>
              </a:buClr>
              <a:buSzPct val="100000"/>
              <a:buFont typeface="Calibri"/>
              <a:buChar char="●"/>
            </a:pPr>
            <a:r>
              <a:rPr lang="en-US" sz="2100" dirty="0">
                <a:solidFill>
                  <a:schemeClr val="dk1"/>
                </a:solidFill>
                <a:latin typeface="Calibri"/>
                <a:ea typeface="Calibri"/>
                <a:cs typeface="Calibri"/>
                <a:sym typeface="Calibri"/>
              </a:rPr>
              <a:t>There are two types of macrophages; motile and fixed.</a:t>
            </a:r>
          </a:p>
          <a:p>
            <a:pPr lvl="0" rtl="0">
              <a:lnSpc>
                <a:spcPct val="90000"/>
              </a:lnSpc>
              <a:spcBef>
                <a:spcPts val="0"/>
              </a:spcBef>
              <a:buNone/>
            </a:pPr>
            <a:endParaRPr sz="2100" dirty="0">
              <a:solidFill>
                <a:schemeClr val="dk1"/>
              </a:solidFill>
              <a:latin typeface="Calibri"/>
              <a:ea typeface="Calibri"/>
              <a:cs typeface="Calibri"/>
              <a:sym typeface="Calibri"/>
            </a:endParaRPr>
          </a:p>
          <a:p>
            <a:pPr marL="457200" lvl="0" indent="-361950" rtl="0">
              <a:lnSpc>
                <a:spcPct val="90000"/>
              </a:lnSpc>
              <a:spcBef>
                <a:spcPts val="0"/>
              </a:spcBef>
              <a:buClr>
                <a:schemeClr val="dk1"/>
              </a:buClr>
              <a:buSzPct val="100000"/>
              <a:buFont typeface="Calibri"/>
              <a:buChar char="●"/>
            </a:pPr>
            <a:r>
              <a:rPr lang="en-US" sz="2100" dirty="0">
                <a:solidFill>
                  <a:schemeClr val="dk1"/>
                </a:solidFill>
                <a:latin typeface="Calibri"/>
                <a:ea typeface="Calibri"/>
                <a:cs typeface="Calibri"/>
                <a:sym typeface="Calibri"/>
              </a:rPr>
              <a:t>There are </a:t>
            </a:r>
            <a:r>
              <a:rPr lang="en-US" sz="2100" b="1" u="sng" dirty="0">
                <a:solidFill>
                  <a:schemeClr val="dk1"/>
                </a:solidFill>
                <a:latin typeface="Calibri"/>
                <a:ea typeface="Calibri"/>
                <a:cs typeface="Calibri"/>
                <a:sym typeface="Calibri"/>
              </a:rPr>
              <a:t>tissue-specific macrophages</a:t>
            </a:r>
            <a:r>
              <a:rPr lang="en-US" sz="2100" dirty="0">
                <a:solidFill>
                  <a:schemeClr val="dk1"/>
                </a:solidFill>
                <a:latin typeface="Calibri"/>
                <a:ea typeface="Calibri"/>
                <a:cs typeface="Calibri"/>
                <a:sym typeface="Calibri"/>
              </a:rPr>
              <a:t>; fixed macrophages (monocyte-macrophage system; </a:t>
            </a:r>
            <a:r>
              <a:rPr lang="en-US" sz="2100" dirty="0" err="1">
                <a:solidFill>
                  <a:schemeClr val="dk1"/>
                </a:solidFill>
                <a:latin typeface="Calibri"/>
                <a:ea typeface="Calibri"/>
                <a:cs typeface="Calibri"/>
                <a:sym typeface="Calibri"/>
              </a:rPr>
              <a:t>reticulo</a:t>
            </a:r>
            <a:r>
              <a:rPr lang="en-US" sz="2100" dirty="0">
                <a:solidFill>
                  <a:schemeClr val="dk1"/>
                </a:solidFill>
                <a:latin typeface="Calibri"/>
                <a:ea typeface="Calibri"/>
                <a:cs typeface="Calibri"/>
                <a:sym typeface="Calibri"/>
              </a:rPr>
              <a:t>-endothelial system)</a:t>
            </a:r>
          </a:p>
          <a:p>
            <a:pPr marL="457200" lvl="0" indent="-361950" rtl="0">
              <a:lnSpc>
                <a:spcPct val="80000"/>
              </a:lnSpc>
              <a:spcBef>
                <a:spcPts val="0"/>
              </a:spcBef>
              <a:buClr>
                <a:schemeClr val="dk1"/>
              </a:buClr>
              <a:buSzPct val="100000"/>
              <a:buFont typeface="Calibri"/>
              <a:buChar char="-"/>
            </a:pPr>
            <a:r>
              <a:rPr lang="en-US" sz="2100" dirty="0">
                <a:solidFill>
                  <a:schemeClr val="dk1"/>
                </a:solidFill>
                <a:latin typeface="Calibri"/>
                <a:ea typeface="Calibri"/>
                <a:cs typeface="Calibri"/>
                <a:sym typeface="Calibri"/>
              </a:rPr>
              <a:t>Alveolar macrophage</a:t>
            </a:r>
          </a:p>
          <a:p>
            <a:pPr marL="457200" lvl="0" indent="-361950" rtl="0">
              <a:lnSpc>
                <a:spcPct val="80000"/>
              </a:lnSpc>
              <a:spcBef>
                <a:spcPts val="0"/>
              </a:spcBef>
              <a:buClr>
                <a:schemeClr val="dk1"/>
              </a:buClr>
              <a:buSzPct val="100000"/>
              <a:buFont typeface="Calibri"/>
              <a:buChar char="-"/>
            </a:pPr>
            <a:r>
              <a:rPr lang="en-US" sz="2100" dirty="0">
                <a:solidFill>
                  <a:schemeClr val="dk1"/>
                </a:solidFill>
                <a:latin typeface="Calibri"/>
                <a:ea typeface="Calibri"/>
                <a:cs typeface="Calibri"/>
                <a:sym typeface="Calibri"/>
              </a:rPr>
              <a:t>Peritoneal macrophage</a:t>
            </a:r>
          </a:p>
          <a:p>
            <a:pPr marL="457200" lvl="0" indent="-361950" rtl="0">
              <a:lnSpc>
                <a:spcPct val="80000"/>
              </a:lnSpc>
              <a:spcBef>
                <a:spcPts val="0"/>
              </a:spcBef>
              <a:buClr>
                <a:schemeClr val="dk1"/>
              </a:buClr>
              <a:buSzPct val="100000"/>
              <a:buFont typeface="Calibri"/>
              <a:buChar char="-"/>
            </a:pPr>
            <a:r>
              <a:rPr lang="en-US" sz="2100" dirty="0" err="1">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Kuppfer</a:t>
            </a:r>
            <a:r>
              <a:rPr lang="en-US" sz="2100"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 </a:t>
            </a:r>
            <a:r>
              <a:rPr lang="en-US" sz="2100" dirty="0">
                <a:ln w="0"/>
                <a:solidFill>
                  <a:schemeClr val="tx1"/>
                </a:solidFill>
                <a:effectLst>
                  <a:outerShdw blurRad="38100" dist="25400" dir="5400000" algn="ctr" rotWithShape="0">
                    <a:srgbClr val="6E747A">
                      <a:alpha val="43000"/>
                    </a:srgbClr>
                  </a:outerShdw>
                </a:effectLst>
                <a:latin typeface="Calibri"/>
                <a:ea typeface="Calibri"/>
                <a:cs typeface="Calibri"/>
                <a:sym typeface="Calibri"/>
              </a:rPr>
              <a:t>cells</a:t>
            </a:r>
            <a:r>
              <a:rPr lang="en-US" sz="2100"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 </a:t>
            </a:r>
            <a:r>
              <a:rPr lang="en-US" sz="2100" dirty="0">
                <a:solidFill>
                  <a:schemeClr val="dk1"/>
                </a:solidFill>
                <a:latin typeface="Calibri"/>
                <a:ea typeface="Calibri"/>
                <a:cs typeface="Calibri"/>
                <a:sym typeface="Calibri"/>
              </a:rPr>
              <a:t>	 in </a:t>
            </a:r>
            <a:r>
              <a:rPr lang="en-US" sz="2100" dirty="0">
                <a:ln w="0"/>
                <a:solidFill>
                  <a:schemeClr val="accent1"/>
                </a:solidFill>
                <a:effectLst>
                  <a:outerShdw blurRad="38100" dist="25400" dir="5400000" algn="ctr" rotWithShape="0">
                    <a:srgbClr val="6E747A">
                      <a:alpha val="43000"/>
                    </a:srgbClr>
                  </a:outerShdw>
                </a:effectLst>
                <a:latin typeface="Calibri"/>
                <a:ea typeface="Calibri"/>
                <a:cs typeface="Calibri"/>
                <a:sym typeface="Calibri"/>
              </a:rPr>
              <a:t>liver sinuses</a:t>
            </a:r>
            <a:endParaRPr lang="en-US" sz="2100" dirty="0">
              <a:solidFill>
                <a:schemeClr val="dk1"/>
              </a:solidFill>
              <a:latin typeface="Calibri"/>
              <a:ea typeface="Calibri"/>
              <a:cs typeface="Calibri"/>
              <a:sym typeface="Calibri"/>
            </a:endParaRPr>
          </a:p>
          <a:p>
            <a:pPr marL="457200" lvl="0" indent="-361950" rtl="0">
              <a:lnSpc>
                <a:spcPct val="80000"/>
              </a:lnSpc>
              <a:spcBef>
                <a:spcPts val="0"/>
              </a:spcBef>
              <a:buClr>
                <a:schemeClr val="dk1"/>
              </a:buClr>
              <a:buSzPct val="100000"/>
              <a:buFont typeface="Calibri"/>
              <a:buChar char="-"/>
            </a:pPr>
            <a:r>
              <a:rPr lang="en-US" sz="2100" dirty="0">
                <a:solidFill>
                  <a:schemeClr val="accent6">
                    <a:lumMod val="75000"/>
                  </a:schemeClr>
                </a:solidFill>
                <a:latin typeface="Calibri"/>
                <a:ea typeface="Calibri"/>
                <a:cs typeface="Calibri"/>
                <a:sym typeface="Calibri"/>
              </a:rPr>
              <a:t>Osteoclasts</a:t>
            </a:r>
            <a:r>
              <a:rPr lang="en-US" sz="2100" dirty="0">
                <a:solidFill>
                  <a:schemeClr val="dk1"/>
                </a:solidFill>
                <a:latin typeface="Calibri"/>
                <a:ea typeface="Calibri"/>
                <a:cs typeface="Calibri"/>
                <a:sym typeface="Calibri"/>
              </a:rPr>
              <a:t>		 in </a:t>
            </a:r>
            <a:r>
              <a:rPr lang="en-US" sz="2100" dirty="0">
                <a:solidFill>
                  <a:schemeClr val="accent6">
                    <a:lumMod val="75000"/>
                  </a:schemeClr>
                </a:solidFill>
                <a:latin typeface="Calibri"/>
                <a:ea typeface="Calibri"/>
                <a:cs typeface="Calibri"/>
                <a:sym typeface="Calibri"/>
              </a:rPr>
              <a:t>bone</a:t>
            </a:r>
          </a:p>
          <a:p>
            <a:pPr marL="457200" lvl="0" indent="-361950" rtl="0">
              <a:lnSpc>
                <a:spcPct val="80000"/>
              </a:lnSpc>
              <a:spcBef>
                <a:spcPts val="0"/>
              </a:spcBef>
              <a:buClr>
                <a:schemeClr val="dk1"/>
              </a:buClr>
              <a:buSzPct val="100000"/>
              <a:buFont typeface="Calibri"/>
              <a:buChar char="-"/>
            </a:pPr>
            <a:r>
              <a:rPr lang="en-US" sz="2100" dirty="0">
                <a:solidFill>
                  <a:srgbClr val="7030A0"/>
                </a:solidFill>
                <a:latin typeface="Calibri"/>
                <a:ea typeface="Calibri"/>
                <a:cs typeface="Calibri"/>
                <a:sym typeface="Calibri"/>
              </a:rPr>
              <a:t>Microglial </a:t>
            </a:r>
            <a:r>
              <a:rPr lang="en-US" sz="2100" dirty="0">
                <a:solidFill>
                  <a:schemeClr val="tx1"/>
                </a:solidFill>
                <a:latin typeface="Calibri"/>
                <a:ea typeface="Calibri"/>
                <a:cs typeface="Calibri"/>
                <a:sym typeface="Calibri"/>
              </a:rPr>
              <a:t>cells</a:t>
            </a:r>
            <a:r>
              <a:rPr lang="en-US" sz="2100" dirty="0">
                <a:solidFill>
                  <a:schemeClr val="dk1"/>
                </a:solidFill>
                <a:latin typeface="Calibri"/>
                <a:ea typeface="Calibri"/>
                <a:cs typeface="Calibri"/>
                <a:sym typeface="Calibri"/>
              </a:rPr>
              <a:t>	 in </a:t>
            </a:r>
            <a:r>
              <a:rPr lang="en-US" sz="2100" dirty="0">
                <a:solidFill>
                  <a:srgbClr val="7030A0"/>
                </a:solidFill>
                <a:latin typeface="Calibri"/>
                <a:ea typeface="Calibri"/>
                <a:cs typeface="Calibri"/>
                <a:sym typeface="Calibri"/>
              </a:rPr>
              <a:t>brain</a:t>
            </a:r>
          </a:p>
          <a:p>
            <a:pPr marL="457200" lvl="0" indent="-361950" rtl="0">
              <a:lnSpc>
                <a:spcPct val="80000"/>
              </a:lnSpc>
              <a:spcBef>
                <a:spcPts val="0"/>
              </a:spcBef>
              <a:buClr>
                <a:schemeClr val="dk1"/>
              </a:buClr>
              <a:buSzPct val="100000"/>
              <a:buFont typeface="Calibri"/>
              <a:buChar char="-"/>
            </a:pPr>
            <a:r>
              <a:rPr lang="en-US" sz="2100" dirty="0" err="1">
                <a:solidFill>
                  <a:srgbClr val="00B050"/>
                </a:solidFill>
                <a:latin typeface="Calibri"/>
                <a:ea typeface="Calibri"/>
                <a:cs typeface="Calibri"/>
                <a:sym typeface="Calibri"/>
              </a:rPr>
              <a:t>Histiocytes</a:t>
            </a:r>
            <a:r>
              <a:rPr lang="en-US" sz="2100" dirty="0">
                <a:solidFill>
                  <a:schemeClr val="dk1"/>
                </a:solidFill>
                <a:latin typeface="Calibri"/>
                <a:ea typeface="Calibri"/>
                <a:cs typeface="Calibri"/>
                <a:sym typeface="Calibri"/>
              </a:rPr>
              <a:t>		 in </a:t>
            </a:r>
            <a:r>
              <a:rPr lang="en-US" sz="2100" dirty="0">
                <a:solidFill>
                  <a:srgbClr val="00B050"/>
                </a:solidFill>
                <a:latin typeface="Calibri"/>
                <a:ea typeface="Calibri"/>
                <a:cs typeface="Calibri"/>
                <a:sym typeface="Calibri"/>
              </a:rPr>
              <a:t>skin</a:t>
            </a:r>
            <a:r>
              <a:rPr lang="en-US" sz="2100" dirty="0">
                <a:solidFill>
                  <a:schemeClr val="dk1"/>
                </a:solidFill>
                <a:latin typeface="Calibri"/>
                <a:ea typeface="Calibri"/>
                <a:cs typeface="Calibri"/>
                <a:sym typeface="Calibri"/>
              </a:rPr>
              <a:t> and </a:t>
            </a:r>
            <a:r>
              <a:rPr lang="en-US" sz="2100" dirty="0">
                <a:solidFill>
                  <a:srgbClr val="00B050"/>
                </a:solidFill>
                <a:latin typeface="Calibri"/>
                <a:ea typeface="Calibri"/>
                <a:cs typeface="Calibri"/>
                <a:sym typeface="Calibri"/>
              </a:rPr>
              <a:t>subcutaneous</a:t>
            </a:r>
            <a:r>
              <a:rPr lang="en-US" sz="2100" dirty="0">
                <a:solidFill>
                  <a:schemeClr val="dk1"/>
                </a:solidFill>
                <a:latin typeface="Calibri"/>
                <a:ea typeface="Calibri"/>
                <a:cs typeface="Calibri"/>
                <a:sym typeface="Calibri"/>
              </a:rPr>
              <a:t> tissue</a:t>
            </a:r>
          </a:p>
          <a:p>
            <a:pPr marL="457200" lvl="0" indent="-361950" rtl="0">
              <a:lnSpc>
                <a:spcPct val="80000"/>
              </a:lnSpc>
              <a:spcBef>
                <a:spcPts val="0"/>
              </a:spcBef>
              <a:buClr>
                <a:schemeClr val="dk1"/>
              </a:buClr>
              <a:buSzPct val="100000"/>
              <a:buFont typeface="Calibri"/>
              <a:buChar char="-"/>
            </a:pPr>
            <a:r>
              <a:rPr lang="en-US" sz="2100" dirty="0" err="1">
                <a:solidFill>
                  <a:srgbClr val="FF0000"/>
                </a:solidFill>
                <a:latin typeface="Calibri"/>
                <a:ea typeface="Calibri"/>
                <a:cs typeface="Calibri"/>
                <a:sym typeface="Calibri"/>
              </a:rPr>
              <a:t>Mesengial</a:t>
            </a:r>
            <a:r>
              <a:rPr lang="en-US" sz="2100" dirty="0">
                <a:solidFill>
                  <a:srgbClr val="FF0000"/>
                </a:solidFill>
                <a:latin typeface="Calibri"/>
                <a:ea typeface="Calibri"/>
                <a:cs typeface="Calibri"/>
                <a:sym typeface="Calibri"/>
              </a:rPr>
              <a:t> </a:t>
            </a:r>
            <a:r>
              <a:rPr lang="en-US" sz="2100" dirty="0">
                <a:solidFill>
                  <a:schemeClr val="dk1"/>
                </a:solidFill>
                <a:latin typeface="Calibri"/>
                <a:ea typeface="Calibri"/>
                <a:cs typeface="Calibri"/>
                <a:sym typeface="Calibri"/>
              </a:rPr>
              <a:t>cells 	 in the </a:t>
            </a:r>
            <a:r>
              <a:rPr lang="en-US" sz="2100" dirty="0">
                <a:solidFill>
                  <a:srgbClr val="FF0000"/>
                </a:solidFill>
                <a:latin typeface="Calibri"/>
                <a:ea typeface="Calibri"/>
                <a:cs typeface="Calibri"/>
                <a:sym typeface="Calibri"/>
              </a:rPr>
              <a:t>kidneys</a:t>
            </a:r>
          </a:p>
          <a:p>
            <a:pPr marL="457200" lvl="0" indent="-361950" rtl="0">
              <a:lnSpc>
                <a:spcPct val="80000"/>
              </a:lnSpc>
              <a:spcBef>
                <a:spcPts val="0"/>
              </a:spcBef>
              <a:buClr>
                <a:schemeClr val="dk1"/>
              </a:buClr>
              <a:buSzPct val="100000"/>
              <a:buFont typeface="Calibri"/>
              <a:buChar char="-"/>
            </a:pPr>
            <a:r>
              <a:rPr lang="en-US" sz="2100" dirty="0">
                <a:solidFill>
                  <a:schemeClr val="dk1"/>
                </a:solidFill>
                <a:latin typeface="Calibri"/>
                <a:ea typeface="Calibri"/>
                <a:cs typeface="Calibri"/>
                <a:sym typeface="Calibri"/>
              </a:rPr>
              <a:t>Few </a:t>
            </a:r>
            <a:r>
              <a:rPr lang="en-US" sz="2100" dirty="0">
                <a:solidFill>
                  <a:srgbClr val="CCCC00"/>
                </a:solidFill>
                <a:latin typeface="Calibri"/>
                <a:ea typeface="Calibri"/>
                <a:cs typeface="Calibri"/>
                <a:sym typeface="Calibri"/>
              </a:rPr>
              <a:t>specialized endothelial</a:t>
            </a:r>
            <a:r>
              <a:rPr lang="en-US" sz="2100" dirty="0">
                <a:solidFill>
                  <a:schemeClr val="dk1"/>
                </a:solidFill>
                <a:latin typeface="Calibri"/>
                <a:ea typeface="Calibri"/>
                <a:cs typeface="Calibri"/>
                <a:sym typeface="Calibri"/>
              </a:rPr>
              <a:t> cells in	   </a:t>
            </a:r>
            <a:r>
              <a:rPr lang="en-US" sz="2100" dirty="0">
                <a:solidFill>
                  <a:srgbClr val="CCCC00"/>
                </a:solidFill>
                <a:latin typeface="Calibri"/>
                <a:ea typeface="Calibri"/>
                <a:cs typeface="Calibri"/>
                <a:sym typeface="Calibri"/>
              </a:rPr>
              <a:t>bone marrow</a:t>
            </a:r>
            <a:r>
              <a:rPr lang="en-US" sz="2100" dirty="0">
                <a:solidFill>
                  <a:schemeClr val="dk1"/>
                </a:solidFill>
                <a:latin typeface="Calibri"/>
                <a:ea typeface="Calibri"/>
                <a:cs typeface="Calibri"/>
                <a:sym typeface="Calibri"/>
              </a:rPr>
              <a:t>, </a:t>
            </a:r>
            <a:r>
              <a:rPr lang="en-US" sz="2100" dirty="0">
                <a:solidFill>
                  <a:srgbClr val="CCCC00"/>
                </a:solidFill>
                <a:latin typeface="Calibri"/>
                <a:ea typeface="Calibri"/>
                <a:cs typeface="Calibri"/>
                <a:sym typeface="Calibri"/>
              </a:rPr>
              <a:t>spleen</a:t>
            </a:r>
            <a:r>
              <a:rPr lang="en-US" sz="2100" dirty="0">
                <a:solidFill>
                  <a:schemeClr val="dk1"/>
                </a:solidFill>
                <a:latin typeface="Calibri"/>
                <a:ea typeface="Calibri"/>
                <a:cs typeface="Calibri"/>
                <a:sym typeface="Calibri"/>
              </a:rPr>
              <a:t> and </a:t>
            </a:r>
            <a:r>
              <a:rPr lang="en-US" sz="2100" dirty="0">
                <a:solidFill>
                  <a:srgbClr val="CCCC00"/>
                </a:solidFill>
                <a:latin typeface="Calibri"/>
                <a:ea typeface="Calibri"/>
                <a:cs typeface="Calibri"/>
                <a:sym typeface="Calibri"/>
              </a:rPr>
              <a:t>lymph</a:t>
            </a:r>
            <a:r>
              <a:rPr lang="en-US" sz="2100" dirty="0">
                <a:solidFill>
                  <a:schemeClr val="dk1"/>
                </a:solidFill>
                <a:latin typeface="Calibri"/>
                <a:ea typeface="Calibri"/>
                <a:cs typeface="Calibri"/>
                <a:sym typeface="Calibri"/>
              </a:rPr>
              <a:t> </a:t>
            </a:r>
            <a:r>
              <a:rPr lang="en-US" sz="2100" dirty="0">
                <a:solidFill>
                  <a:srgbClr val="CCCC00"/>
                </a:solidFill>
                <a:latin typeface="Calibri"/>
                <a:ea typeface="Calibri"/>
                <a:cs typeface="Calibri"/>
                <a:sym typeface="Calibri"/>
              </a:rPr>
              <a:t>nodes</a:t>
            </a:r>
          </a:p>
          <a:p>
            <a:pPr lvl="0">
              <a:spcBef>
                <a:spcPts val="0"/>
              </a:spcBef>
              <a:buNone/>
            </a:pPr>
            <a:endParaRPr sz="2100" dirty="0"/>
          </a:p>
        </p:txBody>
      </p:sp>
      <p:sp>
        <p:nvSpPr>
          <p:cNvPr id="820" name="Shape 820"/>
          <p:cNvSpPr txBox="1"/>
          <p:nvPr/>
        </p:nvSpPr>
        <p:spPr>
          <a:xfrm>
            <a:off x="627750" y="236900"/>
            <a:ext cx="7959600" cy="675000"/>
          </a:xfrm>
          <a:prstGeom prst="rect">
            <a:avLst/>
          </a:prstGeom>
          <a:noFill/>
          <a:ln>
            <a:noFill/>
          </a:ln>
        </p:spPr>
        <p:txBody>
          <a:bodyPr wrap="square" lIns="91425" tIns="91425" rIns="91425" bIns="91425" anchor="t" anchorCtr="0">
            <a:noAutofit/>
          </a:bodyPr>
          <a:lstStyle/>
          <a:p>
            <a:pPr lvl="0" algn="ctr" rtl="0">
              <a:spcBef>
                <a:spcPts val="0"/>
              </a:spcBef>
              <a:buClr>
                <a:schemeClr val="dk1"/>
              </a:buClr>
              <a:buSzPct val="30555"/>
              <a:buFont typeface="Arial"/>
              <a:buNone/>
            </a:pPr>
            <a:r>
              <a:rPr lang="en-US" sz="3600">
                <a:solidFill>
                  <a:schemeClr val="dk1"/>
                </a:solidFill>
              </a:rPr>
              <a:t>Monocytes\ Macrophages</a:t>
            </a:r>
          </a:p>
          <a:p>
            <a:pPr lvl="0">
              <a:spcBef>
                <a:spcPts val="0"/>
              </a:spcBef>
              <a:buNone/>
            </a:pPr>
            <a:endParaRPr/>
          </a:p>
        </p:txBody>
      </p:sp>
      <p:sp>
        <p:nvSpPr>
          <p:cNvPr id="7" name="Right Arrow 6"/>
          <p:cNvSpPr/>
          <p:nvPr/>
        </p:nvSpPr>
        <p:spPr>
          <a:xfrm>
            <a:off x="2527957" y="3178471"/>
            <a:ext cx="912828" cy="773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p:cNvSpPr/>
          <p:nvPr/>
        </p:nvSpPr>
        <p:spPr>
          <a:xfrm>
            <a:off x="2461968" y="3709915"/>
            <a:ext cx="912828" cy="773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a:off x="2667786" y="2910929"/>
            <a:ext cx="857840" cy="76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a:off x="2913273" y="3974366"/>
            <a:ext cx="543613" cy="486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a:off x="2890884" y="3447670"/>
            <a:ext cx="588392" cy="725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ight Arrow 2"/>
          <p:cNvSpPr/>
          <p:nvPr/>
        </p:nvSpPr>
        <p:spPr>
          <a:xfrm>
            <a:off x="5033914" y="4204355"/>
            <a:ext cx="377072" cy="84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8" name="Shape 828"/>
          <p:cNvSpPr/>
          <p:nvPr/>
        </p:nvSpPr>
        <p:spPr>
          <a:xfrm>
            <a:off x="5373278" y="416491"/>
            <a:ext cx="3223184" cy="3344803"/>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l" rtl="1">
              <a:spcBef>
                <a:spcPts val="0"/>
              </a:spcBef>
              <a:buNone/>
            </a:pPr>
            <a:endParaRPr sz="1800">
              <a:solidFill>
                <a:schemeClr val="dk1"/>
              </a:solidFill>
              <a:latin typeface="Rambla"/>
              <a:ea typeface="Rambla"/>
              <a:cs typeface="Rambla"/>
              <a:sym typeface="Rambla"/>
            </a:endParaRPr>
          </a:p>
        </p:txBody>
      </p:sp>
      <p:sp>
        <p:nvSpPr>
          <p:cNvPr id="825" name="Shape 825"/>
          <p:cNvSpPr txBox="1">
            <a:spLocks noGrp="1"/>
          </p:cNvSpPr>
          <p:nvPr>
            <p:ph type="title"/>
          </p:nvPr>
        </p:nvSpPr>
        <p:spPr>
          <a:xfrm>
            <a:off x="372323" y="376213"/>
            <a:ext cx="5517515" cy="488950"/>
          </a:xfrm>
          <a:prstGeom prst="rect">
            <a:avLst/>
          </a:prstGeom>
          <a:noFill/>
          <a:ln>
            <a:noFill/>
          </a:ln>
        </p:spPr>
        <p:txBody>
          <a:bodyPr wrap="square" lIns="0" tIns="0" rIns="0" bIns="0" anchor="ctr" anchorCtr="0">
            <a:noAutofit/>
          </a:bodyPr>
          <a:lstStyle/>
          <a:p>
            <a:pPr marL="12700" marR="0" lvl="0" indent="0" algn="l" rtl="1">
              <a:lnSpc>
                <a:spcPct val="100000"/>
              </a:lnSpc>
              <a:spcBef>
                <a:spcPts val="0"/>
              </a:spcBef>
              <a:buClr>
                <a:schemeClr val="dk1"/>
              </a:buClr>
              <a:buSzPct val="25000"/>
              <a:buFont typeface="Rambla"/>
              <a:buNone/>
            </a:pPr>
            <a:r>
              <a:rPr lang="en-US" sz="3600" i="0" u="none" strike="noStrike" cap="none">
                <a:solidFill>
                  <a:schemeClr val="dk1"/>
                </a:solidFill>
                <a:latin typeface="Calibri"/>
                <a:ea typeface="Calibri"/>
                <a:cs typeface="Calibri"/>
                <a:sym typeface="Calibri"/>
              </a:rPr>
              <a:t>Reticuloendothelial </a:t>
            </a:r>
            <a:r>
              <a:rPr lang="en-US" sz="3600">
                <a:solidFill>
                  <a:schemeClr val="dk1"/>
                </a:solidFill>
                <a:latin typeface="Calibri"/>
                <a:ea typeface="Calibri"/>
                <a:cs typeface="Calibri"/>
                <a:sym typeface="Calibri"/>
              </a:rPr>
              <a:t>System</a:t>
            </a:r>
            <a:r>
              <a:rPr lang="en-US" sz="3600" i="0" u="none" strike="noStrike" cap="none">
                <a:solidFill>
                  <a:schemeClr val="dk1"/>
                </a:solidFill>
                <a:latin typeface="Calibri"/>
                <a:ea typeface="Calibri"/>
                <a:cs typeface="Calibri"/>
                <a:sym typeface="Calibri"/>
              </a:rPr>
              <a:t> </a:t>
            </a:r>
          </a:p>
        </p:txBody>
      </p:sp>
      <p:sp>
        <p:nvSpPr>
          <p:cNvPr id="826" name="Shape 826"/>
          <p:cNvSpPr txBox="1">
            <a:spLocks noGrp="1"/>
          </p:cNvSpPr>
          <p:nvPr>
            <p:ph type="body" idx="1"/>
          </p:nvPr>
        </p:nvSpPr>
        <p:spPr>
          <a:xfrm>
            <a:off x="580959" y="999355"/>
            <a:ext cx="8229600" cy="2437051"/>
          </a:xfrm>
          <a:prstGeom prst="rect">
            <a:avLst/>
          </a:prstGeom>
          <a:noFill/>
          <a:ln>
            <a:noFill/>
          </a:ln>
        </p:spPr>
        <p:txBody>
          <a:bodyPr wrap="square" lIns="0" tIns="262100" rIns="0" bIns="0" anchor="t" anchorCtr="0">
            <a:noAutofit/>
          </a:bodyPr>
          <a:lstStyle/>
          <a:p>
            <a:pPr marL="15875" marR="0" lvl="0" indent="-3175" algn="l" rtl="1">
              <a:lnSpc>
                <a:spcPct val="100000"/>
              </a:lnSpc>
              <a:spcBef>
                <a:spcPts val="0"/>
              </a:spcBef>
              <a:spcAft>
                <a:spcPts val="0"/>
              </a:spcAft>
              <a:buClr>
                <a:schemeClr val="accent1"/>
              </a:buClr>
              <a:buSzPct val="25000"/>
              <a:buFont typeface="Noto Sans Symbols"/>
              <a:buNone/>
            </a:pPr>
            <a:r>
              <a:rPr lang="en-US" sz="2400" b="0" i="0" u="sng" strike="noStrike" cap="none" dirty="0">
                <a:solidFill>
                  <a:schemeClr val="dk1"/>
                </a:solidFill>
                <a:latin typeface="Rambla"/>
                <a:ea typeface="Rambla"/>
                <a:cs typeface="Rambla"/>
                <a:sym typeface="Rambla"/>
              </a:rPr>
              <a:t>Consist of:</a:t>
            </a:r>
          </a:p>
          <a:p>
            <a:pPr marL="88265" marR="0" lvl="1" indent="-12064" algn="l" rtl="1">
              <a:lnSpc>
                <a:spcPct val="139166"/>
              </a:lnSpc>
              <a:spcBef>
                <a:spcPts val="840"/>
              </a:spcBef>
              <a:spcAft>
                <a:spcPts val="0"/>
              </a:spcAft>
              <a:buClr>
                <a:schemeClr val="accent1"/>
              </a:buClr>
              <a:buSzPct val="25000"/>
              <a:buFont typeface="Verdana"/>
              <a:buNone/>
            </a:pPr>
            <a:r>
              <a:rPr lang="en-US" sz="2400" b="1" i="0" u="none" strike="noStrike" cap="none" dirty="0">
                <a:solidFill>
                  <a:schemeClr val="dk1"/>
                </a:solidFill>
                <a:latin typeface="Tahoma"/>
                <a:ea typeface="Tahoma"/>
                <a:cs typeface="Tahoma"/>
                <a:sym typeface="Tahoma"/>
              </a:rPr>
              <a:t>Monocytes</a:t>
            </a:r>
          </a:p>
          <a:p>
            <a:pPr marL="88265" marR="0" lvl="1" indent="-12064" algn="l" rtl="1">
              <a:lnSpc>
                <a:spcPct val="139166"/>
              </a:lnSpc>
              <a:spcBef>
                <a:spcPts val="324"/>
              </a:spcBef>
              <a:spcAft>
                <a:spcPts val="0"/>
              </a:spcAft>
              <a:buClr>
                <a:schemeClr val="accent1"/>
              </a:buClr>
              <a:buSzPct val="25000"/>
              <a:buFont typeface="Verdana"/>
              <a:buNone/>
            </a:pPr>
            <a:r>
              <a:rPr lang="en-US" sz="2400" b="1" i="0" u="none" strike="noStrike" cap="none" dirty="0">
                <a:solidFill>
                  <a:schemeClr val="dk1"/>
                </a:solidFill>
                <a:latin typeface="Tahoma"/>
                <a:ea typeface="Tahoma"/>
                <a:cs typeface="Tahoma"/>
                <a:sym typeface="Tahoma"/>
              </a:rPr>
              <a:t>Macrophage</a:t>
            </a:r>
          </a:p>
          <a:p>
            <a:pPr marL="88265" marR="0" lvl="1" indent="-12064" algn="l" rtl="1">
              <a:lnSpc>
                <a:spcPct val="100000"/>
              </a:lnSpc>
              <a:spcBef>
                <a:spcPts val="335"/>
              </a:spcBef>
              <a:spcAft>
                <a:spcPts val="0"/>
              </a:spcAft>
              <a:buClr>
                <a:schemeClr val="accent1"/>
              </a:buClr>
              <a:buSzPct val="25000"/>
              <a:buFont typeface="Verdana"/>
              <a:buNone/>
            </a:pPr>
            <a:r>
              <a:rPr lang="en-US" sz="2400" b="1" i="0" u="none" strike="noStrike" cap="none" dirty="0">
                <a:solidFill>
                  <a:schemeClr val="dk1"/>
                </a:solidFill>
                <a:latin typeface="Tahoma"/>
                <a:ea typeface="Tahoma"/>
                <a:cs typeface="Tahoma"/>
                <a:sym typeface="Tahoma"/>
              </a:rPr>
              <a:t>Endothelial cells</a:t>
            </a:r>
          </a:p>
          <a:p>
            <a:pPr marL="88265" marR="0" lvl="1" indent="-12064" algn="l" rtl="1">
              <a:lnSpc>
                <a:spcPct val="100000"/>
              </a:lnSpc>
              <a:spcBef>
                <a:spcPts val="335"/>
              </a:spcBef>
              <a:buClr>
                <a:schemeClr val="accent1"/>
              </a:buClr>
              <a:buSzPct val="25000"/>
              <a:buFont typeface="Verdana"/>
              <a:buNone/>
            </a:pPr>
            <a:r>
              <a:rPr lang="en-US" sz="2400" b="0" i="0" u="none" strike="noStrike" cap="none" dirty="0">
                <a:solidFill>
                  <a:schemeClr val="dk1"/>
                </a:solidFill>
                <a:latin typeface="Tahoma"/>
                <a:ea typeface="Tahoma"/>
                <a:cs typeface="Tahoma"/>
                <a:sym typeface="Tahoma"/>
              </a:rPr>
              <a:t>(bone </a:t>
            </a:r>
            <a:r>
              <a:rPr lang="en-US" sz="2400" b="0" i="0" u="none" strike="noStrike" cap="none" dirty="0" err="1">
                <a:solidFill>
                  <a:schemeClr val="dk1"/>
                </a:solidFill>
                <a:latin typeface="Tahoma"/>
                <a:ea typeface="Tahoma"/>
                <a:cs typeface="Tahoma"/>
                <a:sym typeface="Tahoma"/>
              </a:rPr>
              <a:t>marrow,</a:t>
            </a:r>
            <a:r>
              <a:rPr lang="en-US" sz="2400" b="0" i="0" u="none" strike="noStrike" cap="none" dirty="0" err="1">
                <a:solidFill>
                  <a:schemeClr val="dk1"/>
                </a:solidFill>
                <a:latin typeface="Rambla"/>
                <a:ea typeface="Rambla"/>
                <a:cs typeface="Rambla"/>
                <a:sym typeface="Rambla"/>
              </a:rPr>
              <a:t>spleen</a:t>
            </a:r>
            <a:r>
              <a:rPr lang="en-US" sz="2400" b="0" i="0" u="none" strike="noStrike" cap="none" dirty="0">
                <a:solidFill>
                  <a:schemeClr val="dk1"/>
                </a:solidFill>
                <a:latin typeface="Rambla"/>
                <a:ea typeface="Rambla"/>
                <a:cs typeface="Rambla"/>
                <a:sym typeface="Rambla"/>
              </a:rPr>
              <a:t>, lymph node)</a:t>
            </a:r>
          </a:p>
        </p:txBody>
      </p:sp>
      <p:sp>
        <p:nvSpPr>
          <p:cNvPr id="827" name="Shape 827"/>
          <p:cNvSpPr txBox="1"/>
          <p:nvPr/>
        </p:nvSpPr>
        <p:spPr>
          <a:xfrm>
            <a:off x="580959" y="4019269"/>
            <a:ext cx="7611109" cy="1603003"/>
          </a:xfrm>
          <a:prstGeom prst="rect">
            <a:avLst/>
          </a:prstGeom>
          <a:noFill/>
          <a:ln>
            <a:noFill/>
          </a:ln>
        </p:spPr>
        <p:txBody>
          <a:bodyPr wrap="square" lIns="0" tIns="0" rIns="0" bIns="0" anchor="t" anchorCtr="0">
            <a:noAutofit/>
          </a:bodyPr>
          <a:lstStyle/>
          <a:p>
            <a:pPr marL="12700" marR="0" lvl="0" indent="0" algn="l" rtl="1">
              <a:lnSpc>
                <a:spcPct val="127083"/>
              </a:lnSpc>
              <a:spcBef>
                <a:spcPts val="0"/>
              </a:spcBef>
              <a:buSzPct val="25000"/>
              <a:buNone/>
            </a:pPr>
            <a:r>
              <a:rPr lang="en-US" sz="2400" u="sng" dirty="0">
                <a:solidFill>
                  <a:schemeClr val="dk1"/>
                </a:solidFill>
                <a:latin typeface="Tahoma"/>
                <a:ea typeface="Tahoma"/>
                <a:cs typeface="Tahoma"/>
                <a:sym typeface="Tahoma"/>
              </a:rPr>
              <a:t>Located in: </a:t>
            </a:r>
          </a:p>
          <a:p>
            <a:pPr marL="12700" marR="0" lvl="0" indent="0" algn="l" rtl="1">
              <a:lnSpc>
                <a:spcPct val="127083"/>
              </a:lnSpc>
              <a:spcBef>
                <a:spcPts val="0"/>
              </a:spcBef>
              <a:buSzPct val="25000"/>
              <a:buNone/>
            </a:pPr>
            <a:r>
              <a:rPr lang="en-US" sz="2400" b="1" dirty="0">
                <a:solidFill>
                  <a:schemeClr val="dk1"/>
                </a:solidFill>
                <a:latin typeface="Tahoma"/>
                <a:ea typeface="Tahoma"/>
                <a:cs typeface="Tahoma"/>
                <a:sym typeface="Tahoma"/>
              </a:rPr>
              <a:t>all tissues especially</a:t>
            </a:r>
            <a:r>
              <a:rPr lang="en-US" sz="2400" dirty="0">
                <a:solidFill>
                  <a:schemeClr val="dk1"/>
                </a:solidFill>
                <a:latin typeface="Tahoma"/>
                <a:ea typeface="Tahoma"/>
                <a:cs typeface="Tahoma"/>
                <a:sym typeface="Tahoma"/>
              </a:rPr>
              <a:t>: skin</a:t>
            </a:r>
          </a:p>
          <a:p>
            <a:pPr marL="243840" marR="0" lvl="0" indent="-2540" algn="l" rtl="1">
              <a:lnSpc>
                <a:spcPct val="129791"/>
              </a:lnSpc>
              <a:spcBef>
                <a:spcPts val="0"/>
              </a:spcBef>
              <a:buSzPct val="25000"/>
              <a:buNone/>
            </a:pPr>
            <a:r>
              <a:rPr lang="en-US" sz="2400" dirty="0">
                <a:solidFill>
                  <a:schemeClr val="dk1"/>
                </a:solidFill>
                <a:latin typeface="Tahoma"/>
                <a:ea typeface="Tahoma"/>
                <a:cs typeface="Tahoma"/>
                <a:sym typeface="Tahoma"/>
              </a:rPr>
              <a:t>(</a:t>
            </a:r>
            <a:r>
              <a:rPr lang="en-US" sz="2400" dirty="0" err="1">
                <a:solidFill>
                  <a:schemeClr val="dk1"/>
                </a:solidFill>
                <a:latin typeface="Tahoma"/>
                <a:ea typeface="Tahoma"/>
                <a:cs typeface="Tahoma"/>
                <a:sym typeface="Tahoma"/>
              </a:rPr>
              <a:t>histocytes</a:t>
            </a:r>
            <a:r>
              <a:rPr lang="en-US" sz="2400" dirty="0">
                <a:solidFill>
                  <a:schemeClr val="dk1"/>
                </a:solidFill>
                <a:latin typeface="Tahoma"/>
                <a:ea typeface="Tahoma"/>
                <a:cs typeface="Tahoma"/>
                <a:sym typeface="Tahoma"/>
              </a:rPr>
              <a:t>), liver (</a:t>
            </a:r>
            <a:r>
              <a:rPr lang="en-US" sz="2400" dirty="0" err="1">
                <a:solidFill>
                  <a:schemeClr val="dk1"/>
                </a:solidFill>
                <a:latin typeface="Tahoma"/>
                <a:ea typeface="Tahoma"/>
                <a:cs typeface="Tahoma"/>
                <a:sym typeface="Tahoma"/>
              </a:rPr>
              <a:t>kupffer</a:t>
            </a:r>
            <a:r>
              <a:rPr lang="en-US" sz="2400" dirty="0">
                <a:solidFill>
                  <a:schemeClr val="dk1"/>
                </a:solidFill>
                <a:latin typeface="Tahoma"/>
                <a:ea typeface="Tahoma"/>
                <a:cs typeface="Tahoma"/>
                <a:sym typeface="Tahoma"/>
              </a:rPr>
              <a:t>), spleen</a:t>
            </a:r>
            <a:r>
              <a:rPr lang="en-US" sz="2400" i="1" dirty="0">
                <a:solidFill>
                  <a:schemeClr val="dk1"/>
                </a:solidFill>
                <a:latin typeface="Tahoma"/>
                <a:ea typeface="Tahoma"/>
                <a:cs typeface="Tahoma"/>
                <a:sym typeface="Tahoma"/>
              </a:rPr>
              <a:t>, </a:t>
            </a:r>
            <a:r>
              <a:rPr lang="en-US" sz="2400" dirty="0">
                <a:solidFill>
                  <a:schemeClr val="dk1"/>
                </a:solidFill>
                <a:latin typeface="Tahoma"/>
                <a:ea typeface="Tahoma"/>
                <a:cs typeface="Tahoma"/>
                <a:sym typeface="Tahoma"/>
              </a:rPr>
              <a:t>bone marrow, lymph nodes, lung</a:t>
            </a:r>
          </a:p>
        </p:txBody>
      </p:sp>
      <p:sp>
        <p:nvSpPr>
          <p:cNvPr id="829" name="Shape 829"/>
          <p:cNvSpPr txBox="1"/>
          <p:nvPr/>
        </p:nvSpPr>
        <p:spPr>
          <a:xfrm>
            <a:off x="5282167" y="5657189"/>
            <a:ext cx="3528392" cy="523220"/>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رح</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ناخذه</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بالتفصيل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بسنة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ثاني</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بس</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عالنقاط</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الرئيسية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title"/>
          </p:nvPr>
        </p:nvSpPr>
        <p:spPr>
          <a:xfrm>
            <a:off x="457200" y="595107"/>
            <a:ext cx="8229600" cy="502061"/>
          </a:xfrm>
          <a:prstGeom prst="rect">
            <a:avLst/>
          </a:prstGeom>
          <a:noFill/>
          <a:ln>
            <a:noFill/>
          </a:ln>
        </p:spPr>
        <p:txBody>
          <a:bodyPr wrap="square" lIns="0" tIns="0" rIns="0" bIns="0" anchor="ctr" anchorCtr="0">
            <a:noAutofit/>
          </a:bodyPr>
          <a:lstStyle/>
          <a:p>
            <a:pPr marL="2940685" marR="5080" lvl="0" indent="-2902585" algn="l" rtl="1">
              <a:lnSpc>
                <a:spcPct val="145000"/>
              </a:lnSpc>
              <a:spcBef>
                <a:spcPts val="0"/>
              </a:spcBef>
              <a:buClr>
                <a:schemeClr val="dk1"/>
              </a:buClr>
              <a:buSzPct val="25000"/>
              <a:buFont typeface="Rambla"/>
              <a:buNone/>
            </a:pPr>
            <a:r>
              <a:rPr lang="en-US" sz="2800" b="1" i="0" u="none" strike="noStrike" cap="none" dirty="0">
                <a:solidFill>
                  <a:schemeClr val="dk1"/>
                </a:solidFill>
                <a:latin typeface="Rambla"/>
                <a:ea typeface="Rambla"/>
                <a:cs typeface="Rambla"/>
                <a:sym typeface="Rambla"/>
              </a:rPr>
              <a:t>Functions of </a:t>
            </a:r>
            <a:r>
              <a:rPr lang="en-US" sz="2800" b="1" i="0" u="none" strike="noStrike" cap="none" dirty="0" err="1">
                <a:solidFill>
                  <a:schemeClr val="dk1"/>
                </a:solidFill>
                <a:latin typeface="Rambla"/>
                <a:ea typeface="Rambla"/>
                <a:cs typeface="Rambla"/>
                <a:sym typeface="Rambla"/>
              </a:rPr>
              <a:t>Reticuloendothelial</a:t>
            </a:r>
            <a:r>
              <a:rPr lang="en-US" sz="2800" b="1" i="0" u="none" strike="noStrike" cap="none" dirty="0">
                <a:solidFill>
                  <a:schemeClr val="dk1"/>
                </a:solidFill>
                <a:latin typeface="Rambla"/>
                <a:ea typeface="Rambla"/>
                <a:cs typeface="Rambla"/>
                <a:sym typeface="Rambla"/>
              </a:rPr>
              <a:t> system</a:t>
            </a:r>
          </a:p>
        </p:txBody>
      </p:sp>
      <p:sp>
        <p:nvSpPr>
          <p:cNvPr id="835" name="Shape 835"/>
          <p:cNvSpPr txBox="1"/>
          <p:nvPr/>
        </p:nvSpPr>
        <p:spPr>
          <a:xfrm>
            <a:off x="290183" y="1387901"/>
            <a:ext cx="2773528" cy="3305325"/>
          </a:xfrm>
          <a:prstGeom prst="rect">
            <a:avLst/>
          </a:prstGeom>
          <a:noFill/>
          <a:ln>
            <a:noFill/>
          </a:ln>
        </p:spPr>
        <p:txBody>
          <a:bodyPr wrap="square" lIns="0" tIns="0" rIns="0" bIns="0" anchor="t" anchorCtr="0">
            <a:noAutofit/>
          </a:bodyPr>
          <a:lstStyle/>
          <a:p>
            <a:pPr marR="0" lvl="0" algn="l" rtl="1">
              <a:lnSpc>
                <a:spcPct val="200000"/>
              </a:lnSpc>
              <a:spcBef>
                <a:spcPts val="0"/>
              </a:spcBef>
              <a:buNone/>
            </a:pPr>
            <a:r>
              <a:rPr lang="en-US" b="1" dirty="0">
                <a:solidFill>
                  <a:schemeClr val="dk1"/>
                </a:solidFill>
                <a:latin typeface="Tahoma"/>
                <a:ea typeface="Tahoma"/>
                <a:cs typeface="Tahoma"/>
                <a:sym typeface="Tahoma"/>
              </a:rPr>
              <a:t>-Phagocytosis</a:t>
            </a:r>
            <a:r>
              <a:rPr lang="en-US" dirty="0">
                <a:solidFill>
                  <a:schemeClr val="dk1"/>
                </a:solidFill>
                <a:latin typeface="Tahoma"/>
                <a:ea typeface="Tahoma"/>
                <a:cs typeface="Tahoma"/>
                <a:sym typeface="Tahoma"/>
              </a:rPr>
              <a:t>: Bacterial, dead cells</a:t>
            </a:r>
            <a:r>
              <a:rPr lang="en-US" i="1" dirty="0">
                <a:solidFill>
                  <a:schemeClr val="dk1"/>
                </a:solidFill>
                <a:latin typeface="Tahoma"/>
                <a:ea typeface="Tahoma"/>
                <a:cs typeface="Tahoma"/>
                <a:sym typeface="Tahoma"/>
              </a:rPr>
              <a:t>,</a:t>
            </a:r>
            <a:r>
              <a:rPr lang="en-US" dirty="0">
                <a:solidFill>
                  <a:schemeClr val="dk1"/>
                </a:solidFill>
                <a:latin typeface="Tahoma"/>
                <a:ea typeface="Tahoma"/>
                <a:cs typeface="Tahoma"/>
                <a:sym typeface="Tahoma"/>
              </a:rPr>
              <a:t> foreign particles.</a:t>
            </a:r>
          </a:p>
          <a:p>
            <a:pPr marL="12700" marR="0" lvl="0" indent="0" algn="l" rtl="1">
              <a:lnSpc>
                <a:spcPct val="200000"/>
              </a:lnSpc>
              <a:spcBef>
                <a:spcPts val="0"/>
              </a:spcBef>
              <a:buSzPct val="25000"/>
              <a:buNone/>
            </a:pPr>
            <a:r>
              <a:rPr lang="en-US" b="1" dirty="0">
                <a:solidFill>
                  <a:schemeClr val="dk1"/>
                </a:solidFill>
                <a:latin typeface="Tahoma"/>
                <a:ea typeface="Tahoma"/>
                <a:cs typeface="Tahoma"/>
                <a:sym typeface="Tahoma"/>
              </a:rPr>
              <a:t>-Breakdown of </a:t>
            </a:r>
            <a:r>
              <a:rPr lang="en-US" b="1" dirty="0" err="1">
                <a:solidFill>
                  <a:schemeClr val="dk1"/>
                </a:solidFill>
                <a:latin typeface="Tahoma"/>
                <a:ea typeface="Tahoma"/>
                <a:cs typeface="Tahoma"/>
                <a:sym typeface="Tahoma"/>
              </a:rPr>
              <a:t>Hb</a:t>
            </a:r>
            <a:endParaRPr lang="en-US" b="1" dirty="0">
              <a:solidFill>
                <a:schemeClr val="dk1"/>
              </a:solidFill>
              <a:latin typeface="Tahoma"/>
              <a:ea typeface="Tahoma"/>
              <a:cs typeface="Tahoma"/>
              <a:sym typeface="Tahoma"/>
            </a:endParaRPr>
          </a:p>
          <a:p>
            <a:pPr marL="12700" marR="0" lvl="0" indent="0" algn="l" rtl="1">
              <a:lnSpc>
                <a:spcPct val="200000"/>
              </a:lnSpc>
              <a:spcBef>
                <a:spcPts val="0"/>
              </a:spcBef>
              <a:spcAft>
                <a:spcPts val="0"/>
              </a:spcAft>
              <a:buSzPct val="25000"/>
              <a:buNone/>
            </a:pPr>
            <a:r>
              <a:rPr lang="en-US" b="1" dirty="0">
                <a:solidFill>
                  <a:schemeClr val="dk1"/>
                </a:solidFill>
                <a:latin typeface="Tahoma"/>
                <a:ea typeface="Tahoma"/>
                <a:cs typeface="Tahoma"/>
                <a:sym typeface="Tahoma"/>
              </a:rPr>
              <a:t>-Immune function: </a:t>
            </a:r>
            <a:r>
              <a:rPr lang="en-US" dirty="0">
                <a:solidFill>
                  <a:schemeClr val="dk1"/>
                </a:solidFill>
                <a:latin typeface="Tahoma"/>
                <a:ea typeface="Tahoma"/>
                <a:cs typeface="Tahoma"/>
                <a:sym typeface="Tahoma"/>
              </a:rPr>
              <a:t>processing antigen and antibodies production (indirect)</a:t>
            </a:r>
          </a:p>
          <a:p>
            <a:pPr marL="12700" marR="0" lvl="0" indent="0" algn="l" rtl="1">
              <a:lnSpc>
                <a:spcPct val="200000"/>
              </a:lnSpc>
              <a:spcBef>
                <a:spcPts val="830"/>
              </a:spcBef>
              <a:buSzPct val="25000"/>
              <a:buNone/>
            </a:pPr>
            <a:r>
              <a:rPr lang="en-US" b="1" dirty="0">
                <a:solidFill>
                  <a:schemeClr val="dk1"/>
                </a:solidFill>
                <a:latin typeface="Tahoma"/>
                <a:ea typeface="Tahoma"/>
                <a:cs typeface="Tahoma"/>
                <a:sym typeface="Tahoma"/>
              </a:rPr>
              <a:t>-Storage of iron</a:t>
            </a:r>
          </a:p>
        </p:txBody>
      </p:sp>
      <p:pic>
        <p:nvPicPr>
          <p:cNvPr id="836" name="Shape 836" descr="Screen Shot 2017-10-22 at 5.58.38 PM.png"/>
          <p:cNvPicPr preferRelativeResize="0"/>
          <p:nvPr/>
        </p:nvPicPr>
        <p:blipFill>
          <a:blip r:embed="rId3">
            <a:alphaModFix/>
          </a:blip>
          <a:stretch>
            <a:fillRect/>
          </a:stretch>
        </p:blipFill>
        <p:spPr>
          <a:xfrm>
            <a:off x="3063711" y="1387901"/>
            <a:ext cx="6155704" cy="5470099"/>
          </a:xfrm>
          <a:prstGeom prst="rect">
            <a:avLst/>
          </a:prstGeom>
          <a:noFill/>
          <a:ln>
            <a:noFill/>
          </a:ln>
        </p:spPr>
      </p:pic>
      <p:sp>
        <p:nvSpPr>
          <p:cNvPr id="837" name="Shape 837"/>
          <p:cNvSpPr txBox="1"/>
          <p:nvPr/>
        </p:nvSpPr>
        <p:spPr>
          <a:xfrm>
            <a:off x="85865" y="4392891"/>
            <a:ext cx="1797141" cy="1316394"/>
          </a:xfrm>
          <a:prstGeom prst="rect">
            <a:avLst/>
          </a:prstGeom>
          <a:noFill/>
          <a:ln>
            <a:noFill/>
          </a:ln>
        </p:spPr>
        <p:txBody>
          <a:bodyPr wrap="square" lIns="91425" tIns="91425" rIns="91425" bIns="91425" anchor="t" anchorCtr="0">
            <a:noAutofit/>
          </a:bodyPr>
          <a:lstStyle/>
          <a:p>
            <a:pPr lvl="0" algn="ctr">
              <a:spcBef>
                <a:spcPts val="0"/>
              </a:spcBef>
              <a:buClr>
                <a:schemeClr val="dk1"/>
              </a:buClr>
              <a:buFont typeface="Arial"/>
              <a:buNone/>
            </a:pPr>
            <a:r>
              <a:rPr lang="en-US" dirty="0">
                <a:solidFill>
                  <a:srgbClr val="00B050"/>
                </a:solidFill>
              </a:rPr>
              <a:t>in the liver and</a:t>
            </a:r>
          </a:p>
          <a:p>
            <a:pPr lvl="0" algn="ctr">
              <a:spcBef>
                <a:spcPts val="0"/>
              </a:spcBef>
              <a:buClr>
                <a:schemeClr val="dk1"/>
              </a:buClr>
              <a:buFont typeface="Arial"/>
              <a:buNone/>
            </a:pPr>
            <a:r>
              <a:rPr lang="en-US" dirty="0">
                <a:solidFill>
                  <a:srgbClr val="00B050"/>
                </a:solidFill>
              </a:rPr>
              <a:t>bone marrow in</a:t>
            </a:r>
          </a:p>
          <a:p>
            <a:pPr lvl="0" algn="ctr">
              <a:spcBef>
                <a:spcPts val="0"/>
              </a:spcBef>
              <a:buClr>
                <a:schemeClr val="dk1"/>
              </a:buClr>
              <a:buFont typeface="Arial"/>
              <a:buNone/>
            </a:pPr>
            <a:r>
              <a:rPr lang="en-US" dirty="0">
                <a:solidFill>
                  <a:srgbClr val="00B050"/>
                </a:solidFill>
              </a:rPr>
              <a:t> the form of fe3</a:t>
            </a:r>
          </a:p>
          <a:p>
            <a:pPr lvl="0" algn="ctr">
              <a:spcBef>
                <a:spcPts val="0"/>
              </a:spcBef>
              <a:buNone/>
            </a:pPr>
            <a:r>
              <a:rPr lang="en-US" dirty="0">
                <a:solidFill>
                  <a:srgbClr val="00B050"/>
                </a:solidFill>
              </a:rPr>
              <a:t>(mostly),fe2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457200" y="1481328"/>
            <a:ext cx="8229600" cy="4526100"/>
          </a:xfrm>
          <a:prstGeom prst="rect">
            <a:avLst/>
          </a:prstGeom>
        </p:spPr>
        <p:txBody>
          <a:bodyPr wrap="square" lIns="91425" tIns="91425" rIns="91425" bIns="91425" anchor="t" anchorCtr="0">
            <a:noAutofit/>
          </a:bodyPr>
          <a:lstStyle/>
          <a:p>
            <a:pPr marL="457200" lvl="0" indent="-355600" algn="l" rtl="0">
              <a:lnSpc>
                <a:spcPct val="115000"/>
              </a:lnSpc>
              <a:spcBef>
                <a:spcPts val="0"/>
              </a:spcBef>
              <a:buClr>
                <a:srgbClr val="000000"/>
              </a:buClr>
              <a:buSzPct val="100000"/>
              <a:buFont typeface="Calibri"/>
            </a:pPr>
            <a:r>
              <a:rPr lang="en-US" sz="2000" b="1" dirty="0">
                <a:solidFill>
                  <a:srgbClr val="000000"/>
                </a:solidFill>
                <a:latin typeface="Calibri"/>
                <a:ea typeface="Calibri"/>
                <a:cs typeface="Calibri"/>
                <a:sym typeface="Calibri"/>
              </a:rPr>
              <a:t>1</a:t>
            </a:r>
            <a:r>
              <a:rPr lang="en-US" sz="2000" b="1" baseline="30000" dirty="0">
                <a:solidFill>
                  <a:srgbClr val="000000"/>
                </a:solidFill>
                <a:latin typeface="Calibri"/>
                <a:ea typeface="Calibri"/>
                <a:cs typeface="Calibri"/>
                <a:sym typeface="Calibri"/>
              </a:rPr>
              <a:t>st </a:t>
            </a:r>
            <a:r>
              <a:rPr lang="en-US" sz="2000" b="1" dirty="0">
                <a:solidFill>
                  <a:srgbClr val="000000"/>
                </a:solidFill>
                <a:latin typeface="Calibri"/>
                <a:ea typeface="Calibri"/>
                <a:cs typeface="Calibri"/>
                <a:sym typeface="Calibri"/>
              </a:rPr>
              <a:t>line of defense </a:t>
            </a:r>
            <a:r>
              <a:rPr lang="en-US" sz="2000" dirty="0">
                <a:solidFill>
                  <a:srgbClr val="000000"/>
                </a:solidFill>
                <a:latin typeface="Calibri"/>
                <a:ea typeface="Calibri"/>
                <a:cs typeface="Calibri"/>
                <a:sym typeface="Calibri"/>
              </a:rPr>
              <a:t>–Tissue macrophages, barriers and complement system.</a:t>
            </a:r>
          </a:p>
          <a:p>
            <a:pPr marL="0" lvl="0" indent="0" algn="l" rtl="0">
              <a:lnSpc>
                <a:spcPct val="115000"/>
              </a:lnSpc>
              <a:spcBef>
                <a:spcPts val="0"/>
              </a:spcBef>
              <a:buNone/>
            </a:pPr>
            <a:endParaRPr sz="2000" dirty="0">
              <a:solidFill>
                <a:srgbClr val="000000"/>
              </a:solidFill>
              <a:latin typeface="Calibri"/>
              <a:ea typeface="Calibri"/>
              <a:cs typeface="Calibri"/>
              <a:sym typeface="Calibri"/>
            </a:endParaRPr>
          </a:p>
          <a:p>
            <a:pPr marL="457200" lvl="0" indent="-355600" algn="l" rtl="0">
              <a:lnSpc>
                <a:spcPct val="115000"/>
              </a:lnSpc>
              <a:spcBef>
                <a:spcPts val="0"/>
              </a:spcBef>
              <a:buClr>
                <a:srgbClr val="000000"/>
              </a:buClr>
              <a:buSzPct val="100000"/>
              <a:buFont typeface="Calibri"/>
            </a:pPr>
            <a:r>
              <a:rPr lang="en-US" sz="2000" b="1" dirty="0">
                <a:solidFill>
                  <a:srgbClr val="000000"/>
                </a:solidFill>
                <a:latin typeface="Calibri"/>
                <a:ea typeface="Calibri"/>
                <a:cs typeface="Calibri"/>
                <a:sym typeface="Calibri"/>
              </a:rPr>
              <a:t>2</a:t>
            </a:r>
            <a:r>
              <a:rPr lang="en-US" sz="2000" b="1" baseline="30000" dirty="0">
                <a:solidFill>
                  <a:srgbClr val="000000"/>
                </a:solidFill>
                <a:latin typeface="Calibri"/>
                <a:ea typeface="Calibri"/>
                <a:cs typeface="Calibri"/>
                <a:sym typeface="Calibri"/>
              </a:rPr>
              <a:t>nd </a:t>
            </a:r>
            <a:r>
              <a:rPr lang="en-US" sz="2000" b="1" dirty="0">
                <a:solidFill>
                  <a:srgbClr val="000000"/>
                </a:solidFill>
                <a:latin typeface="Calibri"/>
                <a:ea typeface="Calibri"/>
                <a:cs typeface="Calibri"/>
                <a:sym typeface="Calibri"/>
              </a:rPr>
              <a:t>line of defense </a:t>
            </a:r>
            <a:r>
              <a:rPr lang="en-US" sz="2000" dirty="0">
                <a:solidFill>
                  <a:srgbClr val="000000"/>
                </a:solidFill>
                <a:latin typeface="Calibri"/>
                <a:ea typeface="Calibri"/>
                <a:cs typeface="Calibri"/>
                <a:sym typeface="Calibri"/>
              </a:rPr>
              <a:t>–Neutrophil invasion of the inflamed area.</a:t>
            </a:r>
          </a:p>
          <a:p>
            <a:pPr marL="0" lvl="0" indent="0" algn="l" rtl="0">
              <a:lnSpc>
                <a:spcPct val="115000"/>
              </a:lnSpc>
              <a:spcBef>
                <a:spcPts val="0"/>
              </a:spcBef>
              <a:buNone/>
            </a:pPr>
            <a:endParaRPr sz="2000" dirty="0">
              <a:solidFill>
                <a:srgbClr val="000000"/>
              </a:solidFill>
              <a:latin typeface="Calibri"/>
              <a:ea typeface="Calibri"/>
              <a:cs typeface="Calibri"/>
              <a:sym typeface="Calibri"/>
            </a:endParaRPr>
          </a:p>
          <a:p>
            <a:pPr marL="457200" lvl="0" indent="-355600" algn="l" rtl="0">
              <a:lnSpc>
                <a:spcPct val="115000"/>
              </a:lnSpc>
              <a:spcBef>
                <a:spcPts val="0"/>
              </a:spcBef>
              <a:buClr>
                <a:srgbClr val="000000"/>
              </a:buClr>
              <a:buSzPct val="100000"/>
              <a:buFont typeface="Calibri"/>
            </a:pPr>
            <a:r>
              <a:rPr lang="en-US" sz="2000" dirty="0">
                <a:solidFill>
                  <a:srgbClr val="000000"/>
                </a:solidFill>
                <a:latin typeface="Calibri"/>
                <a:ea typeface="Calibri"/>
                <a:cs typeface="Calibri"/>
                <a:sym typeface="Calibri"/>
              </a:rPr>
              <a:t> </a:t>
            </a:r>
            <a:r>
              <a:rPr lang="en-US" sz="2000" b="1" dirty="0">
                <a:solidFill>
                  <a:srgbClr val="000000"/>
                </a:solidFill>
                <a:latin typeface="Calibri"/>
                <a:ea typeface="Calibri"/>
                <a:cs typeface="Calibri"/>
                <a:sym typeface="Calibri"/>
              </a:rPr>
              <a:t>3</a:t>
            </a:r>
            <a:r>
              <a:rPr lang="en-US" sz="2000" b="1" baseline="30000" dirty="0">
                <a:solidFill>
                  <a:srgbClr val="000000"/>
                </a:solidFill>
                <a:latin typeface="Calibri"/>
                <a:ea typeface="Calibri"/>
                <a:cs typeface="Calibri"/>
                <a:sym typeface="Calibri"/>
              </a:rPr>
              <a:t>rd</a:t>
            </a:r>
            <a:r>
              <a:rPr lang="en-US" sz="2000" b="1" dirty="0">
                <a:solidFill>
                  <a:srgbClr val="000000"/>
                </a:solidFill>
                <a:latin typeface="Calibri"/>
                <a:ea typeface="Calibri"/>
                <a:cs typeface="Calibri"/>
                <a:sym typeface="Calibri"/>
              </a:rPr>
              <a:t> line of defense</a:t>
            </a:r>
            <a:r>
              <a:rPr lang="en-US" sz="2000" dirty="0">
                <a:solidFill>
                  <a:srgbClr val="000000"/>
                </a:solidFill>
                <a:latin typeface="Calibri"/>
                <a:ea typeface="Calibri"/>
                <a:cs typeface="Calibri"/>
                <a:sym typeface="Calibri"/>
              </a:rPr>
              <a:t> –Monocytes–macrophage invasion of inflamed area.</a:t>
            </a:r>
          </a:p>
          <a:p>
            <a:pPr marL="0" lvl="0" indent="0" algn="l" rtl="0">
              <a:lnSpc>
                <a:spcPct val="115000"/>
              </a:lnSpc>
              <a:spcBef>
                <a:spcPts val="0"/>
              </a:spcBef>
              <a:buNone/>
            </a:pPr>
            <a:endParaRPr sz="2000" dirty="0">
              <a:solidFill>
                <a:srgbClr val="000000"/>
              </a:solidFill>
              <a:latin typeface="Calibri"/>
              <a:ea typeface="Calibri"/>
              <a:cs typeface="Calibri"/>
              <a:sym typeface="Calibri"/>
            </a:endParaRPr>
          </a:p>
          <a:p>
            <a:pPr marL="457200" lvl="0" indent="-355600" algn="l" rtl="0">
              <a:lnSpc>
                <a:spcPct val="115000"/>
              </a:lnSpc>
              <a:spcBef>
                <a:spcPts val="0"/>
              </a:spcBef>
              <a:buClr>
                <a:srgbClr val="000000"/>
              </a:buClr>
              <a:buSzPct val="100000"/>
            </a:pPr>
            <a:r>
              <a:rPr lang="en-US" sz="2000" b="1" dirty="0">
                <a:solidFill>
                  <a:srgbClr val="000000"/>
                </a:solidFill>
                <a:latin typeface="Calibri"/>
                <a:ea typeface="Calibri"/>
                <a:cs typeface="Calibri"/>
                <a:sym typeface="Calibri"/>
              </a:rPr>
              <a:t>4</a:t>
            </a:r>
            <a:r>
              <a:rPr lang="en-US" sz="2000" b="1" baseline="30000" dirty="0">
                <a:solidFill>
                  <a:srgbClr val="000000"/>
                </a:solidFill>
                <a:latin typeface="Calibri"/>
                <a:ea typeface="Calibri"/>
                <a:cs typeface="Calibri"/>
                <a:sym typeface="Calibri"/>
              </a:rPr>
              <a:t>th</a:t>
            </a:r>
            <a:r>
              <a:rPr lang="en-US" sz="2000" b="1" dirty="0">
                <a:solidFill>
                  <a:srgbClr val="000000"/>
                </a:solidFill>
                <a:latin typeface="Calibri"/>
                <a:ea typeface="Calibri"/>
                <a:cs typeface="Calibri"/>
                <a:sym typeface="Calibri"/>
              </a:rPr>
              <a:t> line of defense</a:t>
            </a:r>
            <a:r>
              <a:rPr lang="en-US" sz="2000" dirty="0">
                <a:solidFill>
                  <a:srgbClr val="000000"/>
                </a:solidFill>
                <a:latin typeface="Calibri"/>
                <a:ea typeface="Calibri"/>
                <a:cs typeface="Calibri"/>
                <a:sym typeface="Calibri"/>
              </a:rPr>
              <a:t> –Increased production of granulocytes and monocytes by the bone marrow.</a:t>
            </a:r>
          </a:p>
          <a:p>
            <a:pPr marL="0" lvl="0" indent="-69850" algn="l" rtl="0">
              <a:lnSpc>
                <a:spcPct val="115000"/>
              </a:lnSpc>
              <a:spcBef>
                <a:spcPts val="0"/>
              </a:spcBef>
              <a:buClr>
                <a:schemeClr val="dk1"/>
              </a:buClr>
              <a:buSzPct val="55000"/>
              <a:buFont typeface="Arial"/>
              <a:buNone/>
            </a:pPr>
            <a:endParaRPr sz="2000" dirty="0">
              <a:solidFill>
                <a:srgbClr val="000000"/>
              </a:solidFill>
              <a:latin typeface="Arial"/>
              <a:ea typeface="Arial"/>
              <a:cs typeface="Arial"/>
              <a:sym typeface="Arial"/>
            </a:endParaRPr>
          </a:p>
          <a:p>
            <a:pPr lvl="0" algn="l">
              <a:spcBef>
                <a:spcPts val="0"/>
              </a:spcBef>
              <a:buNone/>
            </a:pPr>
            <a:endParaRPr sz="2000" dirty="0">
              <a:solidFill>
                <a:srgbClr val="000000"/>
              </a:solidFill>
            </a:endParaRPr>
          </a:p>
        </p:txBody>
      </p:sp>
      <p:sp>
        <p:nvSpPr>
          <p:cNvPr id="844" name="Shape 844"/>
          <p:cNvSpPr txBox="1">
            <a:spLocks noGrp="1"/>
          </p:cNvSpPr>
          <p:nvPr>
            <p:ph type="title"/>
          </p:nvPr>
        </p:nvSpPr>
        <p:spPr>
          <a:xfrm>
            <a:off x="457200" y="274638"/>
            <a:ext cx="8229600" cy="1143000"/>
          </a:xfrm>
          <a:prstGeom prst="rect">
            <a:avLst/>
          </a:prstGeom>
        </p:spPr>
        <p:txBody>
          <a:bodyPr wrap="square" lIns="91425" tIns="91425" rIns="91425" bIns="91425" anchor="t" anchorCtr="0">
            <a:noAutofit/>
          </a:bodyPr>
          <a:lstStyle/>
          <a:p>
            <a:pPr lvl="0" algn="ctr" rtl="0">
              <a:lnSpc>
                <a:spcPct val="115000"/>
              </a:lnSpc>
              <a:spcBef>
                <a:spcPts val="0"/>
              </a:spcBef>
              <a:buClr>
                <a:schemeClr val="dk1"/>
              </a:buClr>
              <a:buSzPct val="42307"/>
              <a:buFont typeface="Arial"/>
              <a:buNone/>
            </a:pPr>
            <a:r>
              <a:rPr lang="en-US" sz="2600" b="0" dirty="0">
                <a:solidFill>
                  <a:srgbClr val="000000"/>
                </a:solidFill>
                <a:latin typeface="Calibri"/>
                <a:ea typeface="Calibri"/>
                <a:cs typeface="Calibri"/>
                <a:sym typeface="Calibri"/>
              </a:rPr>
              <a:t>Macrophage and Neutrophil Responses</a:t>
            </a:r>
          </a:p>
          <a:p>
            <a:pPr lvl="0" algn="ctr" rtl="0">
              <a:lnSpc>
                <a:spcPct val="115000"/>
              </a:lnSpc>
              <a:spcBef>
                <a:spcPts val="0"/>
              </a:spcBef>
              <a:buClr>
                <a:schemeClr val="dk1"/>
              </a:buClr>
              <a:buSzPct val="42307"/>
              <a:buFont typeface="Arial"/>
              <a:buNone/>
            </a:pPr>
            <a:r>
              <a:rPr lang="en-US" sz="2600" b="0" dirty="0">
                <a:solidFill>
                  <a:srgbClr val="000000"/>
                </a:solidFill>
                <a:latin typeface="Calibri"/>
                <a:ea typeface="Calibri"/>
                <a:cs typeface="Calibri"/>
                <a:sym typeface="Calibri"/>
              </a:rPr>
              <a:t>During Inflammation</a:t>
            </a:r>
          </a:p>
          <a:p>
            <a:pPr lvl="0">
              <a:spcBef>
                <a:spcPts val="0"/>
              </a:spcBef>
              <a:buNone/>
            </a:pPr>
            <a:endParaRPr dirty="0"/>
          </a:p>
        </p:txBody>
      </p:sp>
      <p:sp>
        <p:nvSpPr>
          <p:cNvPr id="845" name="Shape 845"/>
          <p:cNvSpPr txBox="1"/>
          <p:nvPr/>
        </p:nvSpPr>
        <p:spPr>
          <a:xfrm>
            <a:off x="457200" y="822825"/>
            <a:ext cx="1252800" cy="6585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r>
              <a:rPr lang="en-US" dirty="0">
                <a:solidFill>
                  <a:srgbClr val="00B050"/>
                </a:solidFill>
              </a:rPr>
              <a:t>Neutrophils =</a:t>
            </a:r>
          </a:p>
          <a:p>
            <a:pPr lvl="0">
              <a:spcBef>
                <a:spcPts val="0"/>
              </a:spcBef>
              <a:buNone/>
            </a:pPr>
            <a:r>
              <a:rPr lang="en-US" dirty="0">
                <a:solidFill>
                  <a:srgbClr val="00B050"/>
                </a:solidFill>
              </a:rPr>
              <a:t>microphages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4" name="Shape 924"/>
          <p:cNvSpPr txBox="1"/>
          <p:nvPr/>
        </p:nvSpPr>
        <p:spPr>
          <a:xfrm>
            <a:off x="395536" y="371164"/>
            <a:ext cx="9324528" cy="738664"/>
          </a:xfrm>
          <a:prstGeom prst="rect">
            <a:avLst/>
          </a:prstGeom>
          <a:noFill/>
          <a:ln>
            <a:noFill/>
          </a:ln>
        </p:spPr>
        <p:txBody>
          <a:bodyPr wrap="square" lIns="0" tIns="0" rIns="0" bIns="0" anchor="t" anchorCtr="0">
            <a:noAutofit/>
          </a:bodyPr>
          <a:lstStyle/>
          <a:p>
            <a:pPr marL="469900" marR="0" lvl="0" indent="0" algn="l" rtl="1">
              <a:spcBef>
                <a:spcPts val="0"/>
              </a:spcBef>
              <a:buSzPct val="25000"/>
              <a:buNone/>
            </a:pPr>
            <a:r>
              <a:rPr lang="en-US" sz="2800" b="1">
                <a:solidFill>
                  <a:schemeClr val="dk1"/>
                </a:solidFill>
                <a:latin typeface="Tahoma"/>
                <a:ea typeface="Tahoma"/>
                <a:cs typeface="Tahoma"/>
                <a:sym typeface="Tahoma"/>
              </a:rPr>
              <a:t> LYMPHOCYTES Function and types</a:t>
            </a:r>
          </a:p>
          <a:p>
            <a:pPr marL="469900" marR="0" lvl="0" indent="0" algn="l" rtl="1">
              <a:lnSpc>
                <a:spcPct val="100000"/>
              </a:lnSpc>
              <a:spcBef>
                <a:spcPts val="0"/>
              </a:spcBef>
              <a:buNone/>
            </a:pPr>
            <a:endParaRPr sz="2000" b="1">
              <a:solidFill>
                <a:schemeClr val="dk1"/>
              </a:solidFill>
              <a:latin typeface="Tahoma"/>
              <a:ea typeface="Tahoma"/>
              <a:cs typeface="Tahoma"/>
              <a:sym typeface="Tahoma"/>
            </a:endParaRPr>
          </a:p>
        </p:txBody>
      </p:sp>
      <p:sp>
        <p:nvSpPr>
          <p:cNvPr id="925" name="Shape 925"/>
          <p:cNvSpPr/>
          <p:nvPr/>
        </p:nvSpPr>
        <p:spPr>
          <a:xfrm>
            <a:off x="4597692" y="3027184"/>
            <a:ext cx="3912532" cy="2274298"/>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926" name="Shape 926"/>
          <p:cNvSpPr/>
          <p:nvPr/>
        </p:nvSpPr>
        <p:spPr>
          <a:xfrm>
            <a:off x="1972903" y="4505574"/>
            <a:ext cx="1721305" cy="515526"/>
          </a:xfrm>
          <a:prstGeom prst="rect">
            <a:avLst/>
          </a:prstGeom>
          <a:noFill/>
          <a:ln>
            <a:noFill/>
          </a:ln>
        </p:spPr>
        <p:txBody>
          <a:bodyPr wrap="square" lIns="91425" tIns="45700" rIns="91425" bIns="45700" anchor="t" anchorCtr="0">
            <a:noAutofit/>
          </a:bodyPr>
          <a:lstStyle/>
          <a:p>
            <a:pPr marL="90170" marR="0" lvl="0" indent="-1269" algn="l" rtl="1">
              <a:lnSpc>
                <a:spcPct val="139166"/>
              </a:lnSpc>
              <a:spcBef>
                <a:spcPts val="0"/>
              </a:spcBef>
              <a:buSzPct val="25000"/>
              <a:buNone/>
            </a:pPr>
            <a:r>
              <a:rPr lang="en-US" sz="2400" b="1" dirty="0">
                <a:solidFill>
                  <a:schemeClr val="dk1"/>
                </a:solidFill>
                <a:latin typeface="Tahoma"/>
                <a:ea typeface="Tahoma"/>
                <a:cs typeface="Tahoma"/>
                <a:sym typeface="Tahoma"/>
              </a:rPr>
              <a:t>Function:</a:t>
            </a:r>
          </a:p>
        </p:txBody>
      </p:sp>
      <p:sp>
        <p:nvSpPr>
          <p:cNvPr id="927" name="Shape 927"/>
          <p:cNvSpPr/>
          <p:nvPr/>
        </p:nvSpPr>
        <p:spPr>
          <a:xfrm>
            <a:off x="404402" y="1246401"/>
            <a:ext cx="7479965" cy="1246495"/>
          </a:xfrm>
          <a:prstGeom prst="rect">
            <a:avLst/>
          </a:prstGeom>
          <a:noFill/>
          <a:ln>
            <a:noFill/>
          </a:ln>
        </p:spPr>
        <p:txBody>
          <a:bodyPr wrap="square" lIns="91425" tIns="45700" rIns="91425" bIns="45700" anchor="t" anchorCtr="0">
            <a:noAutofit/>
          </a:bodyPr>
          <a:lstStyle/>
          <a:p>
            <a:pPr marL="90170" marR="0" lvl="0" indent="-1269" algn="l" rtl="1">
              <a:lnSpc>
                <a:spcPct val="125000"/>
              </a:lnSpc>
              <a:spcBef>
                <a:spcPts val="0"/>
              </a:spcBef>
              <a:buSzPct val="25000"/>
              <a:buNone/>
            </a:pPr>
            <a:r>
              <a:rPr lang="en-US" sz="2400" b="1" dirty="0">
                <a:solidFill>
                  <a:schemeClr val="dk1"/>
                </a:solidFill>
                <a:latin typeface="Tahoma"/>
                <a:ea typeface="Tahoma"/>
                <a:cs typeface="Tahoma"/>
                <a:sym typeface="Tahoma"/>
              </a:rPr>
              <a:t>Types</a:t>
            </a:r>
            <a:r>
              <a:rPr lang="en-US" sz="2000" b="1" dirty="0">
                <a:solidFill>
                  <a:schemeClr val="dk1"/>
                </a:solidFill>
                <a:latin typeface="Tahoma"/>
                <a:ea typeface="Tahoma"/>
                <a:cs typeface="Tahoma"/>
                <a:sym typeface="Tahoma"/>
              </a:rPr>
              <a:t>:</a:t>
            </a:r>
          </a:p>
          <a:p>
            <a:pPr marL="12700" marR="0" lvl="0" indent="0" algn="l" rtl="1">
              <a:lnSpc>
                <a:spcPct val="157777"/>
              </a:lnSpc>
              <a:spcBef>
                <a:spcPts val="0"/>
              </a:spcBef>
              <a:buSzPct val="25000"/>
              <a:buNone/>
            </a:pPr>
            <a:r>
              <a:rPr lang="en-US" sz="1800" b="1" dirty="0">
                <a:solidFill>
                  <a:schemeClr val="dk1"/>
                </a:solidFill>
                <a:latin typeface="Tahoma"/>
                <a:ea typeface="Tahoma"/>
                <a:cs typeface="Tahoma"/>
                <a:sym typeface="Tahoma"/>
              </a:rPr>
              <a:t>1-Thymus dependent (</a:t>
            </a:r>
            <a:r>
              <a:rPr lang="en-US" sz="1800" dirty="0">
                <a:solidFill>
                  <a:schemeClr val="dk1"/>
                </a:solidFill>
                <a:latin typeface="Tahoma"/>
                <a:ea typeface="Tahoma"/>
                <a:cs typeface="Tahoma"/>
                <a:sym typeface="Tahoma"/>
              </a:rPr>
              <a:t>T-lymphocytes</a:t>
            </a:r>
            <a:r>
              <a:rPr lang="en-US" sz="1800" b="1" i="1" dirty="0">
                <a:solidFill>
                  <a:schemeClr val="dk1"/>
                </a:solidFill>
                <a:latin typeface="Tahoma"/>
                <a:ea typeface="Tahoma"/>
                <a:cs typeface="Tahoma"/>
                <a:sym typeface="Tahoma"/>
              </a:rPr>
              <a:t>)</a:t>
            </a:r>
          </a:p>
          <a:p>
            <a:pPr marL="12700" marR="0" lvl="0" indent="0" algn="l" rtl="1">
              <a:lnSpc>
                <a:spcPct val="113571"/>
              </a:lnSpc>
              <a:spcBef>
                <a:spcPts val="0"/>
              </a:spcBef>
              <a:buSzPct val="25000"/>
              <a:buNone/>
            </a:pPr>
            <a:r>
              <a:rPr lang="en-US" sz="2800" b="1" baseline="-25000" dirty="0">
                <a:solidFill>
                  <a:schemeClr val="dk1"/>
                </a:solidFill>
                <a:latin typeface="Tahoma"/>
                <a:ea typeface="Tahoma"/>
                <a:cs typeface="Tahoma"/>
                <a:sym typeface="Tahoma"/>
              </a:rPr>
              <a:t>2 -Thymus independent </a:t>
            </a:r>
            <a:r>
              <a:rPr lang="en-US" sz="1800" b="1" i="1"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B-lymphocytes</a:t>
            </a:r>
            <a:r>
              <a:rPr lang="en-US" sz="1800" b="1" i="1" dirty="0">
                <a:solidFill>
                  <a:schemeClr val="dk1"/>
                </a:solidFill>
                <a:latin typeface="Tahoma"/>
                <a:ea typeface="Tahoma"/>
                <a:cs typeface="Tahoma"/>
                <a:sym typeface="Tahoma"/>
              </a:rPr>
              <a:t>)</a:t>
            </a:r>
          </a:p>
        </p:txBody>
      </p:sp>
      <p:cxnSp>
        <p:nvCxnSpPr>
          <p:cNvPr id="928" name="Shape 928"/>
          <p:cNvCxnSpPr/>
          <p:nvPr/>
        </p:nvCxnSpPr>
        <p:spPr>
          <a:xfrm>
            <a:off x="3935965" y="4860844"/>
            <a:ext cx="576064" cy="0"/>
          </a:xfrm>
          <a:prstGeom prst="straightConnector1">
            <a:avLst/>
          </a:prstGeom>
          <a:noFill/>
          <a:ln w="55000" cap="flat" cmpd="thickThin">
            <a:solidFill>
              <a:schemeClr val="dk1"/>
            </a:solidFill>
            <a:prstDash val="solid"/>
            <a:round/>
            <a:headEnd type="none" w="med" len="med"/>
            <a:tailEnd type="triangle" w="lg" len="lg"/>
          </a:ln>
          <a:effectLst>
            <a:outerShdw blurRad="50800" dist="38100" dir="5400000" rotWithShape="0">
              <a:srgbClr val="000000">
                <a:alpha val="34901"/>
              </a:srgbClr>
            </a:outerShdw>
          </a:effectLst>
        </p:spPr>
      </p:cxnSp>
      <p:sp>
        <p:nvSpPr>
          <p:cNvPr id="929" name="Shape 929"/>
          <p:cNvSpPr txBox="1"/>
          <p:nvPr/>
        </p:nvSpPr>
        <p:spPr>
          <a:xfrm>
            <a:off x="533047" y="2841086"/>
            <a:ext cx="3044700" cy="9381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r>
              <a:rPr lang="en-US" dirty="0">
                <a:solidFill>
                  <a:srgbClr val="7F7F7F"/>
                </a:solidFill>
              </a:rPr>
              <a:t>LYMPHOCYTES ARE RESPONSIBLE FOR ADAPTED/ACQUIRED IMMUNITY </a:t>
            </a:r>
          </a:p>
          <a:p>
            <a:pPr lvl="0">
              <a:spcBef>
                <a:spcPts val="0"/>
              </a:spcBef>
              <a:buClr>
                <a:schemeClr val="dk1"/>
              </a:buClr>
              <a:buFont typeface="Arial"/>
              <a:buNone/>
            </a:pPr>
            <a:r>
              <a:rPr lang="en-US" dirty="0"/>
              <a:t>					</a:t>
            </a:r>
          </a:p>
          <a:p>
            <a:pPr lvl="0">
              <a:spcBef>
                <a:spcPts val="0"/>
              </a:spcBef>
              <a:buClr>
                <a:schemeClr val="dk1"/>
              </a:buClr>
              <a:buFont typeface="Arial"/>
              <a:buNone/>
            </a:pPr>
            <a:r>
              <a:rPr lang="en-US" dirty="0"/>
              <a:t>				</a:t>
            </a:r>
          </a:p>
          <a:p>
            <a:pPr lvl="0">
              <a:spcBef>
                <a:spcPts val="0"/>
              </a:spcBef>
              <a:buClr>
                <a:schemeClr val="dk1"/>
              </a:buClr>
              <a:buFont typeface="Arial"/>
              <a:buNone/>
            </a:pPr>
            <a:r>
              <a:rPr lang="en-US" dirty="0"/>
              <a:t>			</a:t>
            </a:r>
          </a:p>
          <a:p>
            <a:pPr lvl="0">
              <a:spcBef>
                <a:spcPts val="0"/>
              </a:spcBef>
              <a:buClr>
                <a:schemeClr val="dk1"/>
              </a:buClr>
              <a:buFont typeface="Arial"/>
              <a:buNone/>
            </a:pPr>
            <a:r>
              <a:rPr lang="en-US" dirty="0"/>
              <a:t>		</a:t>
            </a:r>
          </a:p>
          <a:p>
            <a:pPr lvl="0">
              <a:spcBef>
                <a:spcPts val="0"/>
              </a:spcBef>
              <a:buNone/>
            </a:pPr>
            <a:endParaRPr dirty="0"/>
          </a:p>
        </p:txBody>
      </p:sp>
      <p:sp>
        <p:nvSpPr>
          <p:cNvPr id="11" name="Shape 851"/>
          <p:cNvSpPr/>
          <p:nvPr/>
        </p:nvSpPr>
        <p:spPr>
          <a:xfrm>
            <a:off x="5213022" y="1047699"/>
            <a:ext cx="3108815" cy="1629513"/>
          </a:xfrm>
          <a:prstGeom prst="rect">
            <a:avLst/>
          </a:prstGeom>
          <a:blipFill rotWithShape="1">
            <a:blip r:embed="rId4">
              <a:alphaModFix/>
            </a:blip>
            <a:srcRect/>
            <a:stretch>
              <a:fillRect l="-1772" t="1" b="-2099"/>
            </a:stretch>
          </a:blip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
        <p:nvSpPr>
          <p:cNvPr id="12" name="Shape 852"/>
          <p:cNvSpPr/>
          <p:nvPr/>
        </p:nvSpPr>
        <p:spPr>
          <a:xfrm>
            <a:off x="8022148" y="1080792"/>
            <a:ext cx="599379" cy="689619"/>
          </a:xfrm>
          <a:custGeom>
            <a:avLst/>
            <a:gdLst/>
            <a:ahLst/>
            <a:cxnLst/>
            <a:rect l="0" t="0" r="0" b="0"/>
            <a:pathLst>
              <a:path w="120000" h="120000" extrusionOk="0">
                <a:moveTo>
                  <a:pt x="0" y="74953"/>
                </a:moveTo>
                <a:lnTo>
                  <a:pt x="8271" y="119986"/>
                </a:lnTo>
                <a:lnTo>
                  <a:pt x="61828" y="113020"/>
                </a:lnTo>
                <a:lnTo>
                  <a:pt x="46371" y="103503"/>
                </a:lnTo>
                <a:lnTo>
                  <a:pt x="62948" y="84469"/>
                </a:lnTo>
                <a:lnTo>
                  <a:pt x="15456" y="84469"/>
                </a:lnTo>
                <a:lnTo>
                  <a:pt x="0" y="74953"/>
                </a:lnTo>
                <a:close/>
              </a:path>
              <a:path w="120000" h="120000" extrusionOk="0">
                <a:moveTo>
                  <a:pt x="89022" y="0"/>
                </a:moveTo>
                <a:lnTo>
                  <a:pt x="15456" y="84469"/>
                </a:lnTo>
                <a:lnTo>
                  <a:pt x="62948" y="84469"/>
                </a:lnTo>
                <a:lnTo>
                  <a:pt x="119952" y="19020"/>
                </a:lnTo>
                <a:lnTo>
                  <a:pt x="89022" y="0"/>
                </a:lnTo>
                <a:close/>
              </a:path>
            </a:pathLst>
          </a:custGeom>
          <a:solidFill>
            <a:srgbClr val="FF0000"/>
          </a:solidFill>
          <a:ln>
            <a:noFill/>
          </a:ln>
        </p:spPr>
        <p:txBody>
          <a:bodyPr wrap="square" lIns="0" tIns="0" rIns="0" bIns="0" anchor="t" anchorCtr="0">
            <a:noAutofit/>
          </a:bodyPr>
          <a:lstStyle/>
          <a:p>
            <a:pPr marL="0" marR="0" lvl="0" indent="0" algn="r" rtl="1">
              <a:spcBef>
                <a:spcPts val="0"/>
              </a:spcBef>
              <a:buNone/>
            </a:pPr>
            <a:endParaRPr sz="1800">
              <a:solidFill>
                <a:schemeClr val="dk1"/>
              </a:solidFill>
              <a:latin typeface="Rambla"/>
              <a:ea typeface="Rambla"/>
              <a:cs typeface="Rambla"/>
              <a:sym typeface="Ramb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4102578" y="2276872"/>
            <a:ext cx="6192688" cy="3954843"/>
          </a:xfrm>
          <a:prstGeom prst="rect">
            <a:avLst/>
          </a:prstGeom>
          <a:noFill/>
          <a:ln>
            <a:noFill/>
          </a:ln>
        </p:spPr>
        <p:txBody>
          <a:bodyPr wrap="square" lIns="91425" tIns="45700" rIns="91425" bIns="45700" anchor="t" anchorCtr="0">
            <a:noAutofit/>
          </a:bodyPr>
          <a:lstStyle/>
          <a:p>
            <a:pPr marL="406405" marR="0" lvl="1" indent="-4" algn="l" rtl="0">
              <a:spcBef>
                <a:spcPts val="0"/>
              </a:spcBef>
              <a:spcAft>
                <a:spcPts val="0"/>
              </a:spcAft>
              <a:buClr>
                <a:schemeClr val="dk1"/>
              </a:buClr>
              <a:buFont typeface="Rambla"/>
              <a:buNone/>
            </a:pPr>
            <a:endParaRPr sz="1778" b="1" i="0" u="none" strike="noStrike" cap="none">
              <a:solidFill>
                <a:srgbClr val="0070C0"/>
              </a:solidFill>
              <a:latin typeface="Calibri"/>
              <a:ea typeface="Calibri"/>
              <a:cs typeface="Calibri"/>
              <a:sym typeface="Calibri"/>
            </a:endParaRPr>
          </a:p>
          <a:p>
            <a:pPr marL="406405" marR="0" lvl="0" indent="-406405" algn="l" rtl="0">
              <a:spcBef>
                <a:spcPts val="356"/>
              </a:spcBef>
              <a:spcAft>
                <a:spcPts val="0"/>
              </a:spcAft>
              <a:buClr>
                <a:schemeClr val="dk1"/>
              </a:buClr>
              <a:buFont typeface="Noto Sans Symbols"/>
              <a:buNone/>
            </a:pPr>
            <a:endParaRPr sz="1778" b="1">
              <a:solidFill>
                <a:schemeClr val="dk1"/>
              </a:solidFill>
              <a:latin typeface="Calibri"/>
              <a:ea typeface="Calibri"/>
              <a:cs typeface="Calibri"/>
              <a:sym typeface="Calibri"/>
            </a:endParaRPr>
          </a:p>
        </p:txBody>
      </p:sp>
      <p:sp>
        <p:nvSpPr>
          <p:cNvPr id="194" name="Shape 194"/>
          <p:cNvSpPr/>
          <p:nvPr/>
        </p:nvSpPr>
        <p:spPr>
          <a:xfrm>
            <a:off x="1691680" y="607549"/>
            <a:ext cx="5760640" cy="855399"/>
          </a:xfrm>
          <a:prstGeom prst="roundRect">
            <a:avLst>
              <a:gd name="adj" fmla="val 16667"/>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3600">
                <a:solidFill>
                  <a:srgbClr val="0070C0"/>
                </a:solidFill>
                <a:latin typeface="Rambla"/>
                <a:ea typeface="Rambla"/>
                <a:cs typeface="Rambla"/>
                <a:sym typeface="Rambla"/>
              </a:rPr>
              <a:t>Major organs</a:t>
            </a:r>
          </a:p>
        </p:txBody>
      </p:sp>
      <p:sp>
        <p:nvSpPr>
          <p:cNvPr id="195" name="Shape 195"/>
          <p:cNvSpPr/>
          <p:nvPr/>
        </p:nvSpPr>
        <p:spPr>
          <a:xfrm>
            <a:off x="768940" y="1634862"/>
            <a:ext cx="3347002" cy="642010"/>
          </a:xfrm>
          <a:prstGeom prst="roundRect">
            <a:avLst>
              <a:gd name="adj" fmla="val 16667"/>
            </a:avLst>
          </a:prstGeom>
          <a:solidFill>
            <a:schemeClr val="lt1"/>
          </a:solidFill>
          <a:ln w="55000" cap="flat" cmpd="thickThin">
            <a:solidFill>
              <a:schemeClr val="accent4"/>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Primary Lymphoid Organs</a:t>
            </a:r>
          </a:p>
        </p:txBody>
      </p:sp>
      <p:sp>
        <p:nvSpPr>
          <p:cNvPr id="196" name="Shape 196"/>
          <p:cNvSpPr/>
          <p:nvPr/>
        </p:nvSpPr>
        <p:spPr>
          <a:xfrm>
            <a:off x="442425" y="2469524"/>
            <a:ext cx="1935832" cy="642010"/>
          </a:xfrm>
          <a:prstGeom prst="roundRect">
            <a:avLst>
              <a:gd name="adj" fmla="val 16667"/>
            </a:avLst>
          </a:prstGeom>
          <a:gradFill>
            <a:gsLst>
              <a:gs pos="0">
                <a:srgbClr val="BBA9D4"/>
              </a:gs>
              <a:gs pos="65000">
                <a:srgbClr val="DED4ED"/>
              </a:gs>
              <a:gs pos="100000">
                <a:srgbClr val="E7DFF3"/>
              </a:gs>
            </a:gsLst>
            <a:lin ang="16200000" scaled="0"/>
          </a:gradFill>
          <a:ln w="9525" cap="flat" cmpd="sng">
            <a:solidFill>
              <a:schemeClr val="accent4"/>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Bone marrow</a:t>
            </a:r>
          </a:p>
        </p:txBody>
      </p:sp>
      <p:sp>
        <p:nvSpPr>
          <p:cNvPr id="197" name="Shape 197"/>
          <p:cNvSpPr/>
          <p:nvPr/>
        </p:nvSpPr>
        <p:spPr>
          <a:xfrm>
            <a:off x="2522273" y="2472822"/>
            <a:ext cx="1935832" cy="642010"/>
          </a:xfrm>
          <a:prstGeom prst="roundRect">
            <a:avLst>
              <a:gd name="adj" fmla="val 16667"/>
            </a:avLst>
          </a:prstGeom>
          <a:gradFill>
            <a:gsLst>
              <a:gs pos="0">
                <a:srgbClr val="BBA9D4"/>
              </a:gs>
              <a:gs pos="65000">
                <a:srgbClr val="DED4ED"/>
              </a:gs>
              <a:gs pos="100000">
                <a:srgbClr val="E7DFF3"/>
              </a:gs>
            </a:gsLst>
            <a:lin ang="16200000" scaled="0"/>
          </a:gradFill>
          <a:ln w="9525" cap="flat" cmpd="sng">
            <a:solidFill>
              <a:schemeClr val="accent4"/>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Thymus</a:t>
            </a:r>
          </a:p>
        </p:txBody>
      </p:sp>
      <p:sp>
        <p:nvSpPr>
          <p:cNvPr id="198" name="Shape 198"/>
          <p:cNvSpPr/>
          <p:nvPr/>
        </p:nvSpPr>
        <p:spPr>
          <a:xfrm>
            <a:off x="235873" y="3323752"/>
            <a:ext cx="4336127" cy="3221159"/>
          </a:xfrm>
          <a:prstGeom prst="roundRect">
            <a:avLst>
              <a:gd name="adj" fmla="val 16667"/>
            </a:avLst>
          </a:prstGeom>
          <a:solidFill>
            <a:schemeClr val="lt1"/>
          </a:solidFill>
          <a:ln w="55000" cap="flat" cmpd="thickThin">
            <a:solidFill>
              <a:schemeClr val="accent4"/>
            </a:solidFill>
            <a:prstDash val="solid"/>
            <a:round/>
            <a:headEnd type="none" w="med" len="med"/>
            <a:tailEnd type="none" w="med" len="med"/>
          </a:ln>
        </p:spPr>
        <p:txBody>
          <a:bodyPr wrap="square" lIns="91425" tIns="45700" rIns="91425" bIns="45700" anchor="ctr" anchorCtr="0">
            <a:noAutofit/>
          </a:bodyPr>
          <a:lstStyle/>
          <a:p>
            <a:pPr marL="749305" marR="0" lvl="1" indent="-342905" algn="l" rtl="0">
              <a:spcBef>
                <a:spcPts val="0"/>
              </a:spcBef>
              <a:buClr>
                <a:srgbClr val="0070C0"/>
              </a:buClr>
              <a:buSzPct val="98777"/>
              <a:buFont typeface="Rambla"/>
              <a:buAutoNum type="arabicPeriod"/>
            </a:pPr>
            <a:r>
              <a:rPr lang="en-US" sz="1778" b="1" i="0" u="none" strike="noStrike" cap="none">
                <a:solidFill>
                  <a:srgbClr val="0070C0"/>
                </a:solidFill>
                <a:latin typeface="Calibri"/>
                <a:ea typeface="Calibri"/>
                <a:cs typeface="Calibri"/>
                <a:sym typeface="Calibri"/>
              </a:rPr>
              <a:t>Immune cells mature to become </a:t>
            </a:r>
            <a:r>
              <a:rPr lang="en-US" sz="1778" b="1" i="1" u="none" strike="noStrike" cap="none">
                <a:solidFill>
                  <a:srgbClr val="0070C0"/>
                </a:solidFill>
                <a:latin typeface="Calibri"/>
                <a:ea typeface="Calibri"/>
                <a:cs typeface="Calibri"/>
                <a:sym typeface="Calibri"/>
              </a:rPr>
              <a:t>immunocompetent</a:t>
            </a:r>
            <a:r>
              <a:rPr lang="en-US" sz="1778" b="1" i="0" u="none" strike="noStrike" cap="none">
                <a:solidFill>
                  <a:srgbClr val="0070C0"/>
                </a:solidFill>
                <a:latin typeface="Calibri"/>
                <a:ea typeface="Calibri"/>
                <a:cs typeface="Calibri"/>
                <a:sym typeface="Calibri"/>
              </a:rPr>
              <a:t> in these organs.</a:t>
            </a:r>
          </a:p>
          <a:p>
            <a:pPr marL="749305" marR="0" lvl="1" indent="-342905" algn="l" rtl="0">
              <a:spcBef>
                <a:spcPts val="0"/>
              </a:spcBef>
              <a:buClr>
                <a:srgbClr val="0070C0"/>
              </a:buClr>
              <a:buSzPct val="98777"/>
              <a:buFont typeface="Rambla"/>
              <a:buAutoNum type="arabicPeriod"/>
            </a:pPr>
            <a:r>
              <a:rPr lang="en-US" sz="1778" b="1" i="0" u="none" strike="noStrike" cap="none">
                <a:solidFill>
                  <a:srgbClr val="0070C0"/>
                </a:solidFill>
                <a:latin typeface="Calibri"/>
                <a:ea typeface="Calibri"/>
                <a:cs typeface="Calibri"/>
                <a:sym typeface="Calibri"/>
              </a:rPr>
              <a:t>Most cells mature to immune cells within the bone marrow and, after release, begin a life of patrol in the blood. The exception is the pre-T cell, which first undergoes maturation in the thymus before circulating in blood.</a:t>
            </a:r>
          </a:p>
        </p:txBody>
      </p:sp>
      <p:sp>
        <p:nvSpPr>
          <p:cNvPr id="199" name="Shape 199"/>
          <p:cNvSpPr/>
          <p:nvPr/>
        </p:nvSpPr>
        <p:spPr>
          <a:xfrm>
            <a:off x="4686685" y="1634862"/>
            <a:ext cx="4139952" cy="642010"/>
          </a:xfrm>
          <a:prstGeom prst="roundRect">
            <a:avLst>
              <a:gd name="adj" fmla="val 16667"/>
            </a:avLst>
          </a:prstGeom>
          <a:solidFill>
            <a:schemeClr val="lt1"/>
          </a:solidFill>
          <a:ln w="55000" cap="flat" cmpd="thickThin">
            <a:solidFill>
              <a:schemeClr val="accent3"/>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b="1" dirty="0">
                <a:solidFill>
                  <a:srgbClr val="0070C0"/>
                </a:solidFill>
                <a:latin typeface="Calibri"/>
                <a:ea typeface="Calibri"/>
                <a:cs typeface="Calibri"/>
                <a:sym typeface="Calibri"/>
              </a:rPr>
              <a:t>Secondary (or peripheral) Lymph organs</a:t>
            </a:r>
          </a:p>
        </p:txBody>
      </p:sp>
      <p:sp>
        <p:nvSpPr>
          <p:cNvPr id="200" name="Shape 200"/>
          <p:cNvSpPr/>
          <p:nvPr/>
        </p:nvSpPr>
        <p:spPr>
          <a:xfrm>
            <a:off x="4692552" y="4690291"/>
            <a:ext cx="4285437" cy="1541424"/>
          </a:xfrm>
          <a:prstGeom prst="roundRect">
            <a:avLst>
              <a:gd name="adj" fmla="val 16667"/>
            </a:avLst>
          </a:prstGeom>
          <a:solidFill>
            <a:schemeClr val="lt1"/>
          </a:solidFill>
          <a:ln w="55000" cap="flat" cmpd="thickThin">
            <a:solidFill>
              <a:schemeClr val="accent3"/>
            </a:solidFill>
            <a:prstDash val="solid"/>
            <a:round/>
            <a:headEnd type="none" w="med" len="med"/>
            <a:tailEnd type="none" w="med" len="med"/>
          </a:ln>
        </p:spPr>
        <p:txBody>
          <a:bodyPr wrap="square" lIns="91425" tIns="45700" rIns="91425" bIns="45700" anchor="ctr" anchorCtr="0">
            <a:noAutofit/>
          </a:bodyPr>
          <a:lstStyle/>
          <a:p>
            <a:pPr marL="749305" marR="0" lvl="1" indent="-342905" algn="l" rtl="0">
              <a:spcBef>
                <a:spcPts val="0"/>
              </a:spcBef>
              <a:buClr>
                <a:srgbClr val="0070C0"/>
              </a:buClr>
              <a:buSzPct val="98777"/>
              <a:buFont typeface="Rambla"/>
              <a:buAutoNum type="arabicPeriod"/>
            </a:pPr>
            <a:r>
              <a:rPr lang="en-US" sz="1778" b="1" i="0" u="none" strike="noStrike" cap="none">
                <a:solidFill>
                  <a:srgbClr val="0070C0"/>
                </a:solidFill>
                <a:latin typeface="Calibri"/>
                <a:ea typeface="Calibri"/>
                <a:cs typeface="Calibri"/>
                <a:sym typeface="Calibri"/>
              </a:rPr>
              <a:t>These are the organs where mature immune cells participate in specific immune defense reactions.</a:t>
            </a:r>
          </a:p>
          <a:p>
            <a:pPr marL="749305" marR="0" lvl="1" indent="-342905" algn="l" rtl="0">
              <a:spcBef>
                <a:spcPts val="0"/>
              </a:spcBef>
              <a:buClr>
                <a:schemeClr val="dk1"/>
              </a:buClr>
              <a:buFont typeface="Rambla"/>
              <a:buNone/>
            </a:pPr>
            <a:endParaRPr sz="1778" b="1" i="0" u="none" strike="noStrike" cap="none">
              <a:solidFill>
                <a:srgbClr val="0070C0"/>
              </a:solidFill>
              <a:latin typeface="Calibri"/>
              <a:ea typeface="Calibri"/>
              <a:cs typeface="Calibri"/>
              <a:sym typeface="Calibri"/>
            </a:endParaRPr>
          </a:p>
        </p:txBody>
      </p:sp>
      <p:sp>
        <p:nvSpPr>
          <p:cNvPr id="201" name="Shape 201"/>
          <p:cNvSpPr/>
          <p:nvPr/>
        </p:nvSpPr>
        <p:spPr>
          <a:xfrm>
            <a:off x="4631978" y="2383733"/>
            <a:ext cx="1379276"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tonsils</a:t>
            </a:r>
          </a:p>
        </p:txBody>
      </p:sp>
      <p:sp>
        <p:nvSpPr>
          <p:cNvPr id="202" name="Shape 202"/>
          <p:cNvSpPr/>
          <p:nvPr/>
        </p:nvSpPr>
        <p:spPr>
          <a:xfrm>
            <a:off x="6107629" y="2391576"/>
            <a:ext cx="1379276"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adenoids</a:t>
            </a:r>
          </a:p>
        </p:txBody>
      </p:sp>
      <p:sp>
        <p:nvSpPr>
          <p:cNvPr id="203" name="Shape 203"/>
          <p:cNvSpPr/>
          <p:nvPr/>
        </p:nvSpPr>
        <p:spPr>
          <a:xfrm>
            <a:off x="4664270" y="3084097"/>
            <a:ext cx="1549542"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dirty="0">
                <a:solidFill>
                  <a:srgbClr val="0070C0"/>
                </a:solidFill>
                <a:latin typeface="Calibri"/>
                <a:ea typeface="Calibri"/>
                <a:cs typeface="Calibri"/>
                <a:sym typeface="Calibri"/>
              </a:rPr>
              <a:t>Lymph nodes</a:t>
            </a:r>
          </a:p>
        </p:txBody>
      </p:sp>
      <p:sp>
        <p:nvSpPr>
          <p:cNvPr id="204" name="Shape 204"/>
          <p:cNvSpPr/>
          <p:nvPr/>
        </p:nvSpPr>
        <p:spPr>
          <a:xfrm>
            <a:off x="6282746" y="3080512"/>
            <a:ext cx="2629254"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dirty="0">
                <a:solidFill>
                  <a:srgbClr val="0070C0"/>
                </a:solidFill>
                <a:latin typeface="Calibri"/>
                <a:ea typeface="Calibri"/>
                <a:cs typeface="Calibri"/>
                <a:sym typeface="Calibri"/>
              </a:rPr>
              <a:t>Lymphatic vessels</a:t>
            </a:r>
          </a:p>
        </p:txBody>
      </p:sp>
      <p:sp>
        <p:nvSpPr>
          <p:cNvPr id="205" name="Shape 205"/>
          <p:cNvSpPr/>
          <p:nvPr/>
        </p:nvSpPr>
        <p:spPr>
          <a:xfrm>
            <a:off x="7570432" y="2427454"/>
            <a:ext cx="1379276"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spleen</a:t>
            </a:r>
          </a:p>
        </p:txBody>
      </p:sp>
      <p:sp>
        <p:nvSpPr>
          <p:cNvPr id="206" name="Shape 206"/>
          <p:cNvSpPr/>
          <p:nvPr/>
        </p:nvSpPr>
        <p:spPr>
          <a:xfrm>
            <a:off x="4683124" y="3778701"/>
            <a:ext cx="1379276"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dirty="0">
                <a:solidFill>
                  <a:srgbClr val="0070C0"/>
                </a:solidFill>
                <a:latin typeface="Calibri"/>
                <a:ea typeface="Calibri"/>
                <a:cs typeface="Calibri"/>
                <a:sym typeface="Calibri"/>
              </a:rPr>
              <a:t>appendix</a:t>
            </a:r>
          </a:p>
        </p:txBody>
      </p:sp>
      <p:sp>
        <p:nvSpPr>
          <p:cNvPr id="207" name="Shape 207"/>
          <p:cNvSpPr/>
          <p:nvPr/>
        </p:nvSpPr>
        <p:spPr>
          <a:xfrm>
            <a:off x="6115274" y="3764591"/>
            <a:ext cx="2853287" cy="533497"/>
          </a:xfrm>
          <a:prstGeom prst="roundRect">
            <a:avLst>
              <a:gd name="adj" fmla="val 16667"/>
            </a:avLst>
          </a:prstGeom>
          <a:gradFill>
            <a:gsLst>
              <a:gs pos="0">
                <a:srgbClr val="CBE7A0"/>
              </a:gs>
              <a:gs pos="65000">
                <a:srgbClr val="E8F9CC"/>
              </a:gs>
              <a:gs pos="100000">
                <a:srgbClr val="EEFDD8"/>
              </a:gs>
            </a:gsLst>
            <a:lin ang="16200000" scaled="0"/>
          </a:gradFill>
          <a:ln w="9525" cap="flat" cmpd="sng">
            <a:solidFill>
              <a:schemeClr val="accent3"/>
            </a:solidFill>
            <a:prstDash val="solid"/>
            <a:round/>
            <a:headEnd type="none" w="med" len="med"/>
            <a:tailEnd type="none" w="med" len="med"/>
          </a:ln>
          <a:effectLst>
            <a:outerShdw blurRad="50800" dist="38100" dir="5400000" rotWithShape="0">
              <a:srgbClr val="000000">
                <a:alpha val="34901"/>
              </a:srgbClr>
            </a:outerShdw>
          </a:effectLst>
        </p:spPr>
        <p:txBody>
          <a:bodyPr wrap="square" lIns="91425" tIns="45700" rIns="91425" bIns="45700" anchor="ctr" anchorCtr="0">
            <a:noAutofit/>
          </a:bodyPr>
          <a:lstStyle/>
          <a:p>
            <a:pPr marL="0" marR="0" lvl="0" indent="0" algn="ctr" rtl="1">
              <a:spcBef>
                <a:spcPts val="0"/>
              </a:spcBef>
              <a:buSzPct val="25000"/>
              <a:buNone/>
            </a:pPr>
            <a:r>
              <a:rPr lang="en-US" sz="1800" b="1">
                <a:solidFill>
                  <a:srgbClr val="0070C0"/>
                </a:solidFill>
                <a:latin typeface="Calibri"/>
                <a:ea typeface="Calibri"/>
                <a:cs typeface="Calibri"/>
                <a:sym typeface="Calibri"/>
              </a:rPr>
              <a:t>peyer's patches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grpSp>
        <p:nvGrpSpPr>
          <p:cNvPr id="900" name="Shape 900"/>
          <p:cNvGrpSpPr/>
          <p:nvPr/>
        </p:nvGrpSpPr>
        <p:grpSpPr>
          <a:xfrm>
            <a:off x="1207346" y="1749732"/>
            <a:ext cx="6410628" cy="3140879"/>
            <a:chOff x="3234" y="409780"/>
            <a:chExt cx="6410628" cy="3140879"/>
          </a:xfrm>
        </p:grpSpPr>
        <p:sp>
          <p:nvSpPr>
            <p:cNvPr id="901" name="Shape 901"/>
            <p:cNvSpPr/>
            <p:nvPr/>
          </p:nvSpPr>
          <p:spPr>
            <a:xfrm rot="5400000">
              <a:off x="795457" y="659457"/>
              <a:ext cx="609961" cy="154737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2" name="Shape 902"/>
            <p:cNvSpPr/>
            <p:nvPr/>
          </p:nvSpPr>
          <p:spPr>
            <a:xfrm>
              <a:off x="3234" y="409780"/>
              <a:ext cx="2288055" cy="718738"/>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3" name="Shape 903"/>
            <p:cNvSpPr txBox="1"/>
            <p:nvPr/>
          </p:nvSpPr>
          <p:spPr>
            <a:xfrm>
              <a:off x="38326" y="444872"/>
              <a:ext cx="2217871" cy="648554"/>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FF0000"/>
                </a:buClr>
                <a:buSzPct val="25000"/>
                <a:buFont typeface="Rambla"/>
                <a:buNone/>
              </a:pPr>
              <a:r>
                <a:rPr lang="en-US" sz="2000" b="1">
                  <a:solidFill>
                    <a:srgbClr val="FF0000"/>
                  </a:solidFill>
                  <a:latin typeface="Rambla"/>
                  <a:ea typeface="Rambla"/>
                  <a:cs typeface="Rambla"/>
                  <a:sym typeface="Rambla"/>
                </a:rPr>
                <a:t>Stem cells  </a:t>
              </a:r>
              <a:r>
                <a:rPr lang="en-US" sz="1200" b="1">
                  <a:solidFill>
                    <a:schemeClr val="lt1"/>
                  </a:solidFill>
                  <a:latin typeface="Tahoma"/>
                  <a:ea typeface="Tahoma"/>
                  <a:cs typeface="Tahoma"/>
                  <a:sym typeface="Tahoma"/>
                </a:rPr>
                <a:t>(thymus, lymphoid tissue &amp; bone marrow) </a:t>
              </a:r>
            </a:p>
          </p:txBody>
        </p:sp>
        <p:sp>
          <p:nvSpPr>
            <p:cNvPr id="904" name="Shape 904"/>
            <p:cNvSpPr/>
            <p:nvPr/>
          </p:nvSpPr>
          <p:spPr>
            <a:xfrm>
              <a:off x="1202018" y="478328"/>
              <a:ext cx="1664113" cy="5809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05" name="Shape 905"/>
            <p:cNvSpPr/>
            <p:nvPr/>
          </p:nvSpPr>
          <p:spPr>
            <a:xfrm rot="5400000">
              <a:off x="2169648" y="1466837"/>
              <a:ext cx="609961" cy="154737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6" name="Shape 906"/>
            <p:cNvSpPr/>
            <p:nvPr/>
          </p:nvSpPr>
          <p:spPr>
            <a:xfrm>
              <a:off x="1377425" y="1217160"/>
              <a:ext cx="2288055" cy="718738"/>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7" name="Shape 907"/>
            <p:cNvSpPr txBox="1"/>
            <p:nvPr/>
          </p:nvSpPr>
          <p:spPr>
            <a:xfrm>
              <a:off x="1412517" y="1252252"/>
              <a:ext cx="2217871" cy="648554"/>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chemeClr val="lt1"/>
                </a:buClr>
                <a:buSzPct val="25000"/>
                <a:buFont typeface="Tahoma"/>
                <a:buNone/>
              </a:pPr>
              <a:r>
                <a:rPr lang="en-US" sz="2000" b="0" dirty="0">
                  <a:solidFill>
                    <a:schemeClr val="tx1"/>
                  </a:solidFill>
                  <a:latin typeface="Tahoma"/>
                  <a:ea typeface="Tahoma"/>
                  <a:cs typeface="Tahoma"/>
                  <a:sym typeface="Tahoma"/>
                </a:rPr>
                <a:t>lymphoblast</a:t>
              </a:r>
            </a:p>
          </p:txBody>
        </p:sp>
        <p:sp>
          <p:nvSpPr>
            <p:cNvPr id="908" name="Shape 908"/>
            <p:cNvSpPr/>
            <p:nvPr/>
          </p:nvSpPr>
          <p:spPr>
            <a:xfrm>
              <a:off x="2576209" y="1285708"/>
              <a:ext cx="1664113" cy="5809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09" name="Shape 909"/>
            <p:cNvSpPr/>
            <p:nvPr/>
          </p:nvSpPr>
          <p:spPr>
            <a:xfrm rot="5400000">
              <a:off x="3543838" y="2274217"/>
              <a:ext cx="609961" cy="1547376"/>
            </a:xfrm>
            <a:prstGeom prst="bentUpArrow">
              <a:avLst>
                <a:gd name="adj1" fmla="val 32840"/>
                <a:gd name="adj2" fmla="val 25000"/>
                <a:gd name="adj3" fmla="val 35780"/>
              </a:avLst>
            </a:prstGeom>
            <a:solidFill>
              <a:srgbClr val="CACACA"/>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0" name="Shape 910"/>
            <p:cNvSpPr/>
            <p:nvPr/>
          </p:nvSpPr>
          <p:spPr>
            <a:xfrm>
              <a:off x="2751616" y="2024540"/>
              <a:ext cx="2288055" cy="718738"/>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1" name="Shape 911"/>
            <p:cNvSpPr txBox="1"/>
            <p:nvPr/>
          </p:nvSpPr>
          <p:spPr>
            <a:xfrm>
              <a:off x="2786708" y="2059632"/>
              <a:ext cx="2217871" cy="648554"/>
            </a:xfrm>
            <a:prstGeom prst="rect">
              <a:avLst/>
            </a:prstGeom>
            <a:noFill/>
            <a:ln>
              <a:noFill/>
            </a:ln>
          </p:spPr>
          <p:txBody>
            <a:bodyPr wrap="square" lIns="60950" tIns="60950" rIns="60950" bIns="60950" anchor="ctr" anchorCtr="0">
              <a:noAutofit/>
            </a:bodyPr>
            <a:lstStyle/>
            <a:p>
              <a:pPr marL="0" marR="0" lvl="0" indent="0" algn="ctr" rtl="1">
                <a:lnSpc>
                  <a:spcPct val="90000"/>
                </a:lnSpc>
                <a:spcBef>
                  <a:spcPts val="0"/>
                </a:spcBef>
                <a:spcAft>
                  <a:spcPts val="0"/>
                </a:spcAft>
                <a:buClr>
                  <a:schemeClr val="lt1"/>
                </a:buClr>
                <a:buSzPct val="25000"/>
                <a:buFont typeface="Tahoma"/>
                <a:buNone/>
              </a:pPr>
              <a:r>
                <a:rPr lang="en-US" sz="1600" b="0" dirty="0">
                  <a:solidFill>
                    <a:schemeClr val="tx1"/>
                  </a:solidFill>
                  <a:latin typeface="Tahoma"/>
                  <a:ea typeface="Tahoma"/>
                  <a:cs typeface="Tahoma"/>
                  <a:sym typeface="Tahoma"/>
                </a:rPr>
                <a:t>intermediate </a:t>
              </a:r>
              <a:r>
                <a:rPr lang="en-US" sz="1600" b="0" dirty="0" err="1">
                  <a:solidFill>
                    <a:schemeClr val="tx1"/>
                  </a:solidFill>
                  <a:latin typeface="Tahoma"/>
                  <a:ea typeface="Tahoma"/>
                  <a:cs typeface="Tahoma"/>
                  <a:sym typeface="Tahoma"/>
                </a:rPr>
                <a:t>pyronophilic</a:t>
              </a:r>
              <a:r>
                <a:rPr lang="en-US" sz="1600" b="0" dirty="0">
                  <a:solidFill>
                    <a:schemeClr val="tx1"/>
                  </a:solidFill>
                  <a:latin typeface="Tahoma"/>
                  <a:ea typeface="Tahoma"/>
                  <a:cs typeface="Tahoma"/>
                  <a:sym typeface="Tahoma"/>
                </a:rPr>
                <a:t> blast cell </a:t>
              </a:r>
            </a:p>
          </p:txBody>
        </p:sp>
        <p:sp>
          <p:nvSpPr>
            <p:cNvPr id="912" name="Shape 912"/>
            <p:cNvSpPr/>
            <p:nvPr/>
          </p:nvSpPr>
          <p:spPr>
            <a:xfrm>
              <a:off x="3950400" y="2093089"/>
              <a:ext cx="1664113" cy="580916"/>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13" name="Shape 913"/>
            <p:cNvSpPr/>
            <p:nvPr/>
          </p:nvSpPr>
          <p:spPr>
            <a:xfrm>
              <a:off x="4125807" y="2831921"/>
              <a:ext cx="2288055" cy="718738"/>
            </a:xfrm>
            <a:prstGeom prst="roundRect">
              <a:avLst>
                <a:gd name="adj" fmla="val 16670"/>
              </a:avLst>
            </a:prstGeom>
            <a:solidFill>
              <a:schemeClr val="lt1"/>
            </a:solidFill>
            <a:ln w="55000" cap="flat" cmpd="thickThin">
              <a:solidFill>
                <a:schemeClr val="dk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4" name="Shape 914"/>
            <p:cNvSpPr txBox="1"/>
            <p:nvPr/>
          </p:nvSpPr>
          <p:spPr>
            <a:xfrm>
              <a:off x="4160899" y="2867013"/>
              <a:ext cx="2217871" cy="648554"/>
            </a:xfrm>
            <a:prstGeom prst="rect">
              <a:avLst/>
            </a:prstGeom>
            <a:noFill/>
            <a:ln>
              <a:noFill/>
            </a:ln>
          </p:spPr>
          <p:txBody>
            <a:bodyPr wrap="square" lIns="76200" tIns="76200" rIns="76200" bIns="76200" anchor="ctr" anchorCtr="0">
              <a:noAutofit/>
            </a:bodyPr>
            <a:lstStyle/>
            <a:p>
              <a:pPr marL="0" marR="0" lvl="0" indent="0" algn="ctr" rtl="1">
                <a:lnSpc>
                  <a:spcPct val="90000"/>
                </a:lnSpc>
                <a:spcBef>
                  <a:spcPts val="0"/>
                </a:spcBef>
                <a:spcAft>
                  <a:spcPts val="0"/>
                </a:spcAft>
                <a:buClr>
                  <a:srgbClr val="FF0000"/>
                </a:buClr>
                <a:buSzPct val="25000"/>
                <a:buFont typeface="Tahoma"/>
                <a:buNone/>
              </a:pPr>
              <a:r>
                <a:rPr lang="en-US" sz="2000" b="0">
                  <a:solidFill>
                    <a:srgbClr val="FF0000"/>
                  </a:solidFill>
                  <a:latin typeface="Tahoma"/>
                  <a:ea typeface="Tahoma"/>
                  <a:cs typeface="Tahoma"/>
                  <a:sym typeface="Tahoma"/>
                </a:rPr>
                <a:t>lymphocytes</a:t>
              </a:r>
            </a:p>
          </p:txBody>
        </p:sp>
      </p:grpSp>
      <p:sp>
        <p:nvSpPr>
          <p:cNvPr id="915" name="Shape 915"/>
          <p:cNvSpPr txBox="1"/>
          <p:nvPr/>
        </p:nvSpPr>
        <p:spPr>
          <a:xfrm>
            <a:off x="5292583" y="2295046"/>
            <a:ext cx="3733015" cy="73866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مو</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تحفظوا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المراحل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كلها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شي</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أول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وآخر</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وحدة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وركزوا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b="1" dirty="0">
                <a:solidFill>
                  <a:srgbClr val="FF0000"/>
                </a:solidFill>
                <a:latin typeface="Tahoma" panose="020B0604030504040204" pitchFamily="34" charset="0"/>
                <a:ea typeface="Tahoma" panose="020B0604030504040204" pitchFamily="34" charset="0"/>
                <a:cs typeface="Tahoma" panose="020B0604030504040204" pitchFamily="34" charset="0"/>
                <a:sym typeface="Rambla"/>
              </a:rPr>
              <a:t>Maturation of red blood cells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بالمحاضرة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السابقة</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كلام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د.نيرفانا</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916" name="Shape 916"/>
          <p:cNvSpPr/>
          <p:nvPr/>
        </p:nvSpPr>
        <p:spPr>
          <a:xfrm rot="1859595">
            <a:off x="481770" y="3614209"/>
            <a:ext cx="3354548" cy="425987"/>
          </a:xfrm>
          <a:prstGeom prst="rightArrow">
            <a:avLst>
              <a:gd name="adj1" fmla="val 50000"/>
              <a:gd name="adj2" fmla="val 500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Just read it</a:t>
            </a:r>
          </a:p>
        </p:txBody>
      </p:sp>
      <p:sp>
        <p:nvSpPr>
          <p:cNvPr id="917" name="Shape 917"/>
          <p:cNvSpPr txBox="1"/>
          <p:nvPr/>
        </p:nvSpPr>
        <p:spPr>
          <a:xfrm>
            <a:off x="179512" y="260648"/>
            <a:ext cx="9721080" cy="1051570"/>
          </a:xfrm>
          <a:prstGeom prst="rect">
            <a:avLst/>
          </a:prstGeom>
          <a:noFill/>
          <a:ln>
            <a:noFill/>
          </a:ln>
        </p:spPr>
        <p:txBody>
          <a:bodyPr wrap="square" lIns="0" tIns="0" rIns="0" bIns="0" anchor="t" anchorCtr="0">
            <a:noAutofit/>
          </a:bodyPr>
          <a:lstStyle/>
          <a:p>
            <a:pPr marL="1995804" marR="5080" lvl="0" indent="-1995804" algn="l" rtl="1">
              <a:lnSpc>
                <a:spcPct val="145000"/>
              </a:lnSpc>
              <a:spcBef>
                <a:spcPts val="0"/>
              </a:spcBef>
              <a:spcAft>
                <a:spcPts val="0"/>
              </a:spcAft>
              <a:buClr>
                <a:schemeClr val="dk1"/>
              </a:buClr>
              <a:buSzPct val="25000"/>
              <a:buFont typeface="Rambla"/>
              <a:buNone/>
            </a:pPr>
            <a:r>
              <a:rPr lang="en-US" sz="2800" b="1" u="sng">
                <a:solidFill>
                  <a:schemeClr val="dk1"/>
                </a:solidFill>
                <a:latin typeface="Rambla"/>
                <a:ea typeface="Rambla"/>
                <a:cs typeface="Rambla"/>
                <a:sym typeface="Rambla"/>
              </a:rPr>
              <a:t>Lymphocytes</a:t>
            </a:r>
            <a:r>
              <a:rPr lang="en-US" sz="2800" b="1">
                <a:solidFill>
                  <a:schemeClr val="dk1"/>
                </a:solidFill>
                <a:latin typeface="Rambla"/>
                <a:ea typeface="Rambla"/>
                <a:cs typeface="Rambla"/>
                <a:sym typeface="Rambla"/>
              </a:rPr>
              <a:t> Formation and Maturation:</a:t>
            </a:r>
          </a:p>
          <a:p>
            <a:pPr marL="1995804" marR="5080" lvl="0" indent="-1995804" algn="l" rtl="1">
              <a:lnSpc>
                <a:spcPct val="203000"/>
              </a:lnSpc>
              <a:spcBef>
                <a:spcPts val="0"/>
              </a:spcBef>
              <a:buClr>
                <a:schemeClr val="dk1"/>
              </a:buClr>
              <a:buSzPct val="25000"/>
              <a:buFont typeface="Tahoma"/>
              <a:buNone/>
            </a:pPr>
            <a:r>
              <a:rPr lang="en-US" sz="2000" b="0">
                <a:solidFill>
                  <a:schemeClr val="dk1"/>
                </a:solidFill>
                <a:latin typeface="Tahoma"/>
                <a:ea typeface="Tahoma"/>
                <a:cs typeface="Tahoma"/>
                <a:sym typeface="Tahoma"/>
              </a:rPr>
              <a:t>Formed in </a:t>
            </a:r>
            <a:r>
              <a:rPr lang="en-US" sz="2000" b="0" u="sng">
                <a:solidFill>
                  <a:schemeClr val="dk1"/>
                </a:solidFill>
                <a:latin typeface="Tahoma"/>
                <a:ea typeface="Tahoma"/>
                <a:cs typeface="Tahoma"/>
                <a:sym typeface="Tahoma"/>
              </a:rPr>
              <a:t>bone marrow</a:t>
            </a:r>
            <a:r>
              <a:rPr lang="en-US" sz="2000" b="0">
                <a:solidFill>
                  <a:schemeClr val="dk1"/>
                </a:solidFill>
                <a:latin typeface="Tahoma"/>
                <a:ea typeface="Tahoma"/>
                <a:cs typeface="Tahoma"/>
                <a:sym typeface="Tahoma"/>
              </a:rPr>
              <a:t>, </a:t>
            </a:r>
            <a:r>
              <a:rPr lang="en-US" sz="2000" b="0" u="sng">
                <a:solidFill>
                  <a:schemeClr val="dk1"/>
                </a:solidFill>
                <a:latin typeface="Tahoma"/>
                <a:ea typeface="Tahoma"/>
                <a:cs typeface="Tahoma"/>
                <a:sym typeface="Tahoma"/>
              </a:rPr>
              <a:t>thymus</a:t>
            </a:r>
            <a:r>
              <a:rPr lang="en-US" sz="2000" b="0">
                <a:solidFill>
                  <a:schemeClr val="dk1"/>
                </a:solidFill>
                <a:latin typeface="Tahoma"/>
                <a:ea typeface="Tahoma"/>
                <a:cs typeface="Tahoma"/>
                <a:sym typeface="Tahoma"/>
              </a:rPr>
              <a:t>, </a:t>
            </a:r>
            <a:r>
              <a:rPr lang="en-US" sz="2000" b="0" u="sng">
                <a:solidFill>
                  <a:schemeClr val="dk1"/>
                </a:solidFill>
                <a:latin typeface="Tahoma"/>
                <a:ea typeface="Tahoma"/>
                <a:cs typeface="Tahoma"/>
                <a:sym typeface="Tahoma"/>
              </a:rPr>
              <a:t>lymphoid tissues</a:t>
            </a:r>
          </a:p>
        </p:txBody>
      </p:sp>
      <p:sp>
        <p:nvSpPr>
          <p:cNvPr id="918" name="Shape 918"/>
          <p:cNvSpPr txBox="1"/>
          <p:nvPr/>
        </p:nvSpPr>
        <p:spPr>
          <a:xfrm>
            <a:off x="819297" y="5100286"/>
            <a:ext cx="8928018" cy="384721"/>
          </a:xfrm>
          <a:prstGeom prst="rect">
            <a:avLst/>
          </a:prstGeom>
          <a:noFill/>
          <a:ln>
            <a:noFill/>
          </a:ln>
        </p:spPr>
        <p:txBody>
          <a:bodyPr wrap="square" lIns="0" tIns="0" rIns="0" bIns="0" anchor="t" anchorCtr="0">
            <a:noAutofit/>
          </a:bodyPr>
          <a:lstStyle/>
          <a:p>
            <a:pPr marL="12700" marR="0" lvl="0" indent="0" algn="l" rtl="1">
              <a:lnSpc>
                <a:spcPct val="151250"/>
              </a:lnSpc>
              <a:spcBef>
                <a:spcPts val="0"/>
              </a:spcBef>
              <a:buSzPct val="25000"/>
              <a:buNone/>
            </a:pPr>
            <a:r>
              <a:rPr lang="en-US" sz="1600" dirty="0">
                <a:solidFill>
                  <a:schemeClr val="dk1"/>
                </a:solidFill>
                <a:latin typeface="Tahoma"/>
                <a:ea typeface="Tahoma"/>
                <a:cs typeface="Tahoma"/>
                <a:sym typeface="Tahoma"/>
              </a:rPr>
              <a:t>	Life Span Of </a:t>
            </a:r>
            <a:r>
              <a:rPr lang="en-US" sz="1600" u="sng" dirty="0">
                <a:solidFill>
                  <a:schemeClr val="dk1"/>
                </a:solidFill>
                <a:latin typeface="Tahoma"/>
                <a:ea typeface="Tahoma"/>
                <a:cs typeface="Tahoma"/>
                <a:sym typeface="Tahoma"/>
              </a:rPr>
              <a:t>Lymphocytes</a:t>
            </a:r>
            <a:r>
              <a:rPr lang="en-US" sz="1600" dirty="0">
                <a:solidFill>
                  <a:schemeClr val="dk1"/>
                </a:solidFill>
                <a:latin typeface="Tahoma"/>
                <a:ea typeface="Tahoma"/>
                <a:cs typeface="Tahoma"/>
                <a:sym typeface="Tahoma"/>
              </a:rPr>
              <a:t> range from </a:t>
            </a:r>
            <a:r>
              <a:rPr lang="en-US" sz="1600" u="sng" dirty="0">
                <a:solidFill>
                  <a:schemeClr val="dk1"/>
                </a:solidFill>
                <a:latin typeface="Tahoma"/>
                <a:ea typeface="Tahoma"/>
                <a:cs typeface="Tahoma"/>
                <a:sym typeface="Tahoma"/>
              </a:rPr>
              <a:t>weeks</a:t>
            </a:r>
            <a:r>
              <a:rPr lang="en-US" sz="1600" dirty="0">
                <a:solidFill>
                  <a:schemeClr val="dk1"/>
                </a:solidFill>
                <a:latin typeface="Tahoma"/>
                <a:ea typeface="Tahoma"/>
                <a:cs typeface="Tahoma"/>
                <a:sym typeface="Tahoma"/>
              </a:rPr>
              <a:t> to </a:t>
            </a:r>
            <a:r>
              <a:rPr lang="en-US" sz="1600" u="sng" dirty="0">
                <a:solidFill>
                  <a:schemeClr val="dk1"/>
                </a:solidFill>
                <a:latin typeface="Tahoma"/>
                <a:ea typeface="Tahoma"/>
                <a:cs typeface="Tahoma"/>
                <a:sym typeface="Tahoma"/>
              </a:rPr>
              <a:t>months</a:t>
            </a:r>
            <a:r>
              <a:rPr lang="en-US" sz="1600" dirty="0">
                <a:solidFill>
                  <a:schemeClr val="dk1"/>
                </a:solidFill>
                <a:latin typeface="Tahoma"/>
                <a:ea typeface="Tahoma"/>
                <a:cs typeface="Tahoma"/>
                <a:sym typeface="Tahoma"/>
              </a:rPr>
              <a:t> according to its type.</a:t>
            </a:r>
          </a:p>
        </p:txBody>
      </p:sp>
      <p:sp>
        <p:nvSpPr>
          <p:cNvPr id="21" name="Rectangle 20"/>
          <p:cNvSpPr/>
          <p:nvPr/>
        </p:nvSpPr>
        <p:spPr>
          <a:xfrm>
            <a:off x="729731" y="5503313"/>
            <a:ext cx="7539663" cy="584775"/>
          </a:xfrm>
          <a:prstGeom prst="rect">
            <a:avLst/>
          </a:prstGeom>
        </p:spPr>
        <p:txBody>
          <a:bodyPr wrap="square">
            <a:spAutoFit/>
          </a:bodyPr>
          <a:lstStyle/>
          <a:p>
            <a:r>
              <a:rPr lang="en-US" sz="1600" dirty="0">
                <a:solidFill>
                  <a:srgbClr val="0070C0"/>
                </a:solidFill>
                <a:latin typeface="Calibri"/>
                <a:ea typeface="Calibri"/>
                <a:cs typeface="Calibri"/>
                <a:sym typeface="Calibri"/>
              </a:rPr>
              <a:t>Both types of lymphocytes are derived in the embryo from (pluripotent hematopoietic stem cells) that form common (lymphoid progenitor cells).</a:t>
            </a:r>
            <a:endParaRPr lang="en-US" sz="1600" dirty="0">
              <a:solidFill>
                <a:srgbClr val="0070C0"/>
              </a:solidFill>
            </a:endParaRPr>
          </a:p>
        </p:txBody>
      </p:sp>
      <p:sp>
        <p:nvSpPr>
          <p:cNvPr id="22" name="Shape 868"/>
          <p:cNvSpPr txBox="1"/>
          <p:nvPr/>
        </p:nvSpPr>
        <p:spPr>
          <a:xfrm>
            <a:off x="6187188" y="873497"/>
            <a:ext cx="3843900" cy="14775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r>
              <a:rPr lang="en-US" sz="1200" dirty="0">
                <a:solidFill>
                  <a:srgbClr val="00B050"/>
                </a:solidFill>
              </a:rPr>
              <a:t>T lymphocyte and B lymphocyte</a:t>
            </a:r>
          </a:p>
          <a:p>
            <a:pPr lvl="0">
              <a:spcBef>
                <a:spcPts val="0"/>
              </a:spcBef>
              <a:buClr>
                <a:schemeClr val="dk1"/>
              </a:buClr>
              <a:buFont typeface="Arial"/>
              <a:buNone/>
            </a:pPr>
            <a:r>
              <a:rPr lang="en-US" sz="1200" dirty="0">
                <a:solidFill>
                  <a:srgbClr val="00B050"/>
                </a:solidFill>
              </a:rPr>
              <a:t>produced by the bone marrow</a:t>
            </a:r>
          </a:p>
          <a:p>
            <a:pPr lvl="0">
              <a:spcBef>
                <a:spcPts val="0"/>
              </a:spcBef>
              <a:buClr>
                <a:schemeClr val="dk1"/>
              </a:buClr>
              <a:buFont typeface="Arial"/>
              <a:buNone/>
            </a:pPr>
            <a:r>
              <a:rPr lang="en-US" sz="1200" dirty="0">
                <a:solidFill>
                  <a:srgbClr val="00B050"/>
                </a:solidFill>
              </a:rPr>
              <a:t>however, T get maturated in the</a:t>
            </a:r>
          </a:p>
          <a:p>
            <a:pPr lvl="0">
              <a:spcBef>
                <a:spcPts val="0"/>
              </a:spcBef>
              <a:buClr>
                <a:schemeClr val="dk1"/>
              </a:buClr>
              <a:buFont typeface="Arial"/>
              <a:buNone/>
            </a:pPr>
            <a:r>
              <a:rPr lang="en-US" sz="1200" dirty="0">
                <a:solidFill>
                  <a:srgbClr val="00B050"/>
                </a:solidFill>
              </a:rPr>
              <a:t>thymus and the B cells in the bone</a:t>
            </a:r>
          </a:p>
          <a:p>
            <a:pPr lvl="0">
              <a:spcBef>
                <a:spcPts val="0"/>
              </a:spcBef>
              <a:buClr>
                <a:schemeClr val="dk1"/>
              </a:buClr>
              <a:buFont typeface="Arial"/>
              <a:buNone/>
            </a:pPr>
            <a:r>
              <a:rPr lang="en-US" sz="1200" dirty="0">
                <a:solidFill>
                  <a:srgbClr val="00B050"/>
                </a:solidFill>
              </a:rPr>
              <a:t>marrow then they go to the lymphoid</a:t>
            </a:r>
          </a:p>
          <a:p>
            <a:pPr lvl="0">
              <a:spcBef>
                <a:spcPts val="0"/>
              </a:spcBef>
              <a:buNone/>
            </a:pPr>
            <a:r>
              <a:rPr lang="en-US" sz="1200" dirty="0">
                <a:solidFill>
                  <a:srgbClr val="00B050"/>
                </a:solidFill>
              </a:rPr>
              <a:t>organs like spleen Lymph nodes…</a:t>
            </a:r>
            <a:r>
              <a:rPr lang="en-US" sz="1200" dirty="0" err="1">
                <a:solidFill>
                  <a:srgbClr val="00B050"/>
                </a:solidFill>
              </a:rPr>
              <a:t>etc</a:t>
            </a:r>
            <a:endParaRPr lang="en-US" sz="1200" dirty="0">
              <a:solidFill>
                <a:srgbClr val="00B05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p:nvPr/>
        </p:nvSpPr>
        <p:spPr>
          <a:xfrm>
            <a:off x="495338" y="314607"/>
            <a:ext cx="6988200" cy="650400"/>
          </a:xfrm>
          <a:prstGeom prst="rect">
            <a:avLst/>
          </a:prstGeom>
          <a:noFill/>
          <a:ln>
            <a:noFill/>
          </a:ln>
        </p:spPr>
        <p:txBody>
          <a:bodyPr wrap="square" lIns="91425" tIns="91425" rIns="91425" bIns="91425" anchor="t" anchorCtr="0">
            <a:noAutofit/>
          </a:bodyPr>
          <a:lstStyle/>
          <a:p>
            <a:pPr lvl="0">
              <a:spcBef>
                <a:spcPts val="0"/>
              </a:spcBef>
              <a:buClr>
                <a:schemeClr val="dk1"/>
              </a:buClr>
              <a:buFont typeface="Arial"/>
              <a:buNone/>
            </a:pPr>
            <a:endParaRPr dirty="0"/>
          </a:p>
          <a:p>
            <a:pPr lvl="0">
              <a:spcBef>
                <a:spcPts val="0"/>
              </a:spcBef>
              <a:buClr>
                <a:schemeClr val="dk1"/>
              </a:buClr>
              <a:buSzPct val="32352"/>
              <a:buFont typeface="Arial"/>
              <a:buNone/>
            </a:pPr>
            <a:r>
              <a:rPr lang="en-US" sz="3400" b="1" dirty="0">
                <a:solidFill>
                  <a:schemeClr val="dk1"/>
                </a:solidFill>
                <a:latin typeface="Calibri"/>
                <a:ea typeface="Calibri"/>
                <a:cs typeface="Calibri"/>
                <a:sym typeface="Calibri"/>
              </a:rPr>
              <a:t>Lymphocytes – T and B cells</a:t>
            </a:r>
          </a:p>
          <a:p>
            <a:pPr lvl="0">
              <a:spcBef>
                <a:spcPts val="0"/>
              </a:spcBef>
              <a:buNone/>
            </a:pPr>
            <a:endParaRPr dirty="0"/>
          </a:p>
        </p:txBody>
      </p:sp>
      <p:sp>
        <p:nvSpPr>
          <p:cNvPr id="887" name="Shape 887"/>
          <p:cNvSpPr txBox="1"/>
          <p:nvPr/>
        </p:nvSpPr>
        <p:spPr>
          <a:xfrm>
            <a:off x="427475" y="1375325"/>
            <a:ext cx="4201086" cy="4646400"/>
          </a:xfrm>
          <a:prstGeom prst="rect">
            <a:avLst/>
          </a:prstGeom>
          <a:noFill/>
          <a:ln>
            <a:noFill/>
          </a:ln>
        </p:spPr>
        <p:txBody>
          <a:bodyPr wrap="square" lIns="91425" tIns="91425" rIns="91425" bIns="91425" anchor="t" anchorCtr="0">
            <a:noAutofit/>
          </a:bodyPr>
          <a:lstStyle/>
          <a:p>
            <a:pPr lvl="0" rtl="0">
              <a:lnSpc>
                <a:spcPct val="90000"/>
              </a:lnSpc>
              <a:spcBef>
                <a:spcPts val="700"/>
              </a:spcBef>
              <a:buClr>
                <a:schemeClr val="dk1"/>
              </a:buClr>
              <a:buSzPct val="39285"/>
              <a:buFont typeface="Arial"/>
              <a:buNone/>
            </a:pPr>
            <a:r>
              <a:rPr lang="en-US" sz="1800" dirty="0">
                <a:solidFill>
                  <a:schemeClr val="dk1"/>
                </a:solidFill>
              </a:rPr>
              <a:t>•</a:t>
            </a:r>
            <a:r>
              <a:rPr lang="en-US" sz="1800" dirty="0">
                <a:solidFill>
                  <a:schemeClr val="dk1"/>
                </a:solidFill>
                <a:latin typeface="Calibri"/>
                <a:ea typeface="Calibri"/>
                <a:cs typeface="Calibri"/>
                <a:sym typeface="Calibri"/>
              </a:rPr>
              <a:t>Lymphocytes migrate to the lymphoid organs.</a:t>
            </a:r>
          </a:p>
          <a:p>
            <a:pPr lvl="0" rtl="0">
              <a:lnSpc>
                <a:spcPct val="90000"/>
              </a:lnSpc>
              <a:spcBef>
                <a:spcPts val="700"/>
              </a:spcBef>
              <a:buClr>
                <a:schemeClr val="dk1"/>
              </a:buClr>
              <a:buFont typeface="Arial"/>
              <a:buNone/>
            </a:pPr>
            <a:endParaRPr sz="1800" dirty="0">
              <a:solidFill>
                <a:schemeClr val="dk1"/>
              </a:solidFill>
            </a:endParaRPr>
          </a:p>
          <a:p>
            <a:pPr lvl="0" rtl="0">
              <a:lnSpc>
                <a:spcPct val="90000"/>
              </a:lnSpc>
              <a:spcBef>
                <a:spcPts val="700"/>
              </a:spcBef>
              <a:buClr>
                <a:schemeClr val="dk1"/>
              </a:buClr>
              <a:buSzPct val="45833"/>
              <a:buFont typeface="Arial"/>
              <a:buNone/>
            </a:pPr>
            <a:r>
              <a:rPr lang="en-US" sz="1800" dirty="0">
                <a:solidFill>
                  <a:schemeClr val="dk1"/>
                </a:solidFill>
              </a:rPr>
              <a:t>•</a:t>
            </a:r>
            <a:r>
              <a:rPr lang="en-US" sz="1800" dirty="0">
                <a:solidFill>
                  <a:schemeClr val="dk1"/>
                </a:solidFill>
                <a:latin typeface="Calibri"/>
                <a:ea typeface="Calibri"/>
                <a:cs typeface="Calibri"/>
                <a:sym typeface="Calibri"/>
              </a:rPr>
              <a:t>On the surface of each lymphocyte are receptors that enable them to recognize foreign substances. These receptors are very specialized - each can match only one specific antigen.</a:t>
            </a:r>
          </a:p>
          <a:p>
            <a:pPr lvl="0" rtl="0">
              <a:lnSpc>
                <a:spcPct val="90000"/>
              </a:lnSpc>
              <a:spcBef>
                <a:spcPts val="700"/>
              </a:spcBef>
              <a:buClr>
                <a:schemeClr val="dk1"/>
              </a:buClr>
              <a:buFont typeface="Arial"/>
              <a:buNone/>
            </a:pPr>
            <a:endParaRPr sz="1800" dirty="0">
              <a:solidFill>
                <a:schemeClr val="dk1"/>
              </a:solidFill>
            </a:endParaRPr>
          </a:p>
          <a:p>
            <a:pPr lvl="0" rtl="0">
              <a:lnSpc>
                <a:spcPct val="90000"/>
              </a:lnSpc>
              <a:spcBef>
                <a:spcPts val="700"/>
              </a:spcBef>
              <a:buClr>
                <a:schemeClr val="dk1"/>
              </a:buClr>
              <a:buSzPct val="45833"/>
              <a:buFont typeface="Arial"/>
              <a:buNone/>
            </a:pPr>
            <a:r>
              <a:rPr lang="en-US" sz="1800" dirty="0">
                <a:solidFill>
                  <a:schemeClr val="dk1"/>
                </a:solidFill>
              </a:rPr>
              <a:t>•</a:t>
            </a:r>
            <a:r>
              <a:rPr lang="en-US" sz="1800" dirty="0">
                <a:solidFill>
                  <a:schemeClr val="dk1"/>
                </a:solidFill>
                <a:latin typeface="Calibri"/>
                <a:ea typeface="Calibri"/>
                <a:cs typeface="Calibri"/>
                <a:sym typeface="Calibri"/>
              </a:rPr>
              <a:t>It might seem limiting that the receptors of each lymphocyte cell can only match one specific type of antigen, but the body makes up for this by producing so many different lymphocyte cells that the immune system can recognize nearly all invaders.</a:t>
            </a:r>
          </a:p>
          <a:p>
            <a:pPr lvl="0">
              <a:spcBef>
                <a:spcPts val="0"/>
              </a:spcBef>
              <a:buNone/>
            </a:pPr>
            <a:endParaRPr sz="1800" dirty="0"/>
          </a:p>
        </p:txBody>
      </p:sp>
      <p:sp>
        <p:nvSpPr>
          <p:cNvPr id="4" name="Shape 1003"/>
          <p:cNvSpPr txBox="1"/>
          <p:nvPr/>
        </p:nvSpPr>
        <p:spPr>
          <a:xfrm>
            <a:off x="6650492" y="6160693"/>
            <a:ext cx="2206500" cy="542700"/>
          </a:xfrm>
          <a:prstGeom prst="rect">
            <a:avLst/>
          </a:prstGeom>
          <a:noFill/>
          <a:ln>
            <a:noFill/>
          </a:ln>
        </p:spPr>
        <p:txBody>
          <a:bodyPr wrap="square" lIns="91425" tIns="91425" rIns="91425" bIns="91425" anchor="t" anchorCtr="0">
            <a:noAutofit/>
          </a:bodyPr>
          <a:lstStyle/>
          <a:p>
            <a:pPr lvl="0">
              <a:spcBef>
                <a:spcPts val="0"/>
              </a:spcBef>
              <a:buNone/>
            </a:pPr>
            <a:r>
              <a:rPr lang="en-US" sz="1800" b="1" dirty="0">
                <a:solidFill>
                  <a:srgbClr val="0000FF"/>
                </a:solidFill>
                <a:latin typeface="Alegreya"/>
                <a:ea typeface="Alegreya"/>
                <a:cs typeface="Alegreya"/>
                <a:sym typeface="Alegreya"/>
              </a:rPr>
              <a:t>from the males slides</a:t>
            </a:r>
          </a:p>
        </p:txBody>
      </p:sp>
      <p:pic>
        <p:nvPicPr>
          <p:cNvPr id="5" name="Shape 894"/>
          <p:cNvPicPr preferRelativeResize="0"/>
          <p:nvPr/>
        </p:nvPicPr>
        <p:blipFill>
          <a:blip r:embed="rId3">
            <a:alphaModFix/>
          </a:blip>
          <a:stretch>
            <a:fillRect/>
          </a:stretch>
        </p:blipFill>
        <p:spPr>
          <a:xfrm>
            <a:off x="4628561" y="1375324"/>
            <a:ext cx="4228431" cy="415821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txBox="1"/>
          <p:nvPr/>
        </p:nvSpPr>
        <p:spPr>
          <a:xfrm>
            <a:off x="2007225" y="528200"/>
            <a:ext cx="5296800" cy="675300"/>
          </a:xfrm>
          <a:prstGeom prst="rect">
            <a:avLst/>
          </a:prstGeom>
          <a:noFill/>
          <a:ln>
            <a:noFill/>
          </a:ln>
        </p:spPr>
        <p:txBody>
          <a:bodyPr wrap="square" lIns="91425" tIns="91425" rIns="91425" bIns="91425" anchor="t" anchorCtr="0">
            <a:noAutofit/>
          </a:bodyPr>
          <a:lstStyle/>
          <a:p>
            <a:pPr lvl="0">
              <a:spcBef>
                <a:spcPts val="0"/>
              </a:spcBef>
              <a:buNone/>
            </a:pPr>
            <a:r>
              <a:rPr lang="en-US" sz="3300" b="1">
                <a:solidFill>
                  <a:schemeClr val="dk1"/>
                </a:solidFill>
                <a:latin typeface="Calibri"/>
                <a:ea typeface="Calibri"/>
                <a:cs typeface="Calibri"/>
                <a:sym typeface="Calibri"/>
              </a:rPr>
              <a:t>Preprocessed of lymphocytes </a:t>
            </a:r>
          </a:p>
        </p:txBody>
      </p:sp>
      <p:cxnSp>
        <p:nvCxnSpPr>
          <p:cNvPr id="875" name="Shape 875"/>
          <p:cNvCxnSpPr/>
          <p:nvPr/>
        </p:nvCxnSpPr>
        <p:spPr>
          <a:xfrm>
            <a:off x="4611900" y="1203494"/>
            <a:ext cx="1770300" cy="574500"/>
          </a:xfrm>
          <a:prstGeom prst="bentConnector3">
            <a:avLst>
              <a:gd name="adj1" fmla="val -154"/>
            </a:avLst>
          </a:prstGeom>
          <a:noFill/>
          <a:ln w="9525" cap="flat" cmpd="sng">
            <a:solidFill>
              <a:srgbClr val="4285F4"/>
            </a:solidFill>
            <a:prstDash val="solid"/>
            <a:round/>
            <a:headEnd type="diamond" w="lg" len="lg"/>
            <a:tailEnd type="diamond" w="lg" len="lg"/>
          </a:ln>
        </p:spPr>
      </p:cxnSp>
      <p:cxnSp>
        <p:nvCxnSpPr>
          <p:cNvPr id="876" name="Shape 876"/>
          <p:cNvCxnSpPr/>
          <p:nvPr/>
        </p:nvCxnSpPr>
        <p:spPr>
          <a:xfrm rot="-5400000">
            <a:off x="2234050" y="1885675"/>
            <a:ext cx="675300" cy="459900"/>
          </a:xfrm>
          <a:prstGeom prst="bentConnector3">
            <a:avLst>
              <a:gd name="adj1" fmla="val 50000"/>
            </a:avLst>
          </a:prstGeom>
          <a:noFill/>
          <a:ln w="9525" cap="flat" cmpd="sng">
            <a:solidFill>
              <a:srgbClr val="4285F4"/>
            </a:solidFill>
            <a:prstDash val="solid"/>
            <a:round/>
            <a:headEnd type="diamond" w="lg" len="lg"/>
            <a:tailEnd type="diamond" w="lg" len="lg"/>
          </a:ln>
        </p:spPr>
      </p:cxnSp>
      <p:cxnSp>
        <p:nvCxnSpPr>
          <p:cNvPr id="877" name="Shape 877"/>
          <p:cNvCxnSpPr/>
          <p:nvPr/>
        </p:nvCxnSpPr>
        <p:spPr>
          <a:xfrm rot="-5400000" flipH="1">
            <a:off x="6236250" y="1905919"/>
            <a:ext cx="693300" cy="401700"/>
          </a:xfrm>
          <a:prstGeom prst="bentConnector3">
            <a:avLst>
              <a:gd name="adj1" fmla="val 50000"/>
            </a:avLst>
          </a:prstGeom>
          <a:noFill/>
          <a:ln w="9525" cap="flat" cmpd="sng">
            <a:solidFill>
              <a:srgbClr val="4285F4"/>
            </a:solidFill>
            <a:prstDash val="solid"/>
            <a:round/>
            <a:headEnd type="diamond" w="lg" len="lg"/>
            <a:tailEnd type="diamond" w="lg" len="lg"/>
          </a:ln>
        </p:spPr>
      </p:cxnSp>
      <p:cxnSp>
        <p:nvCxnSpPr>
          <p:cNvPr id="878" name="Shape 878"/>
          <p:cNvCxnSpPr/>
          <p:nvPr/>
        </p:nvCxnSpPr>
        <p:spPr>
          <a:xfrm rot="10800000" flipH="1">
            <a:off x="2761800" y="1203556"/>
            <a:ext cx="1770300" cy="574500"/>
          </a:xfrm>
          <a:prstGeom prst="bentConnector3">
            <a:avLst>
              <a:gd name="adj1" fmla="val 100154"/>
            </a:avLst>
          </a:prstGeom>
          <a:noFill/>
          <a:ln w="9525" cap="flat" cmpd="sng">
            <a:solidFill>
              <a:srgbClr val="4285F4"/>
            </a:solidFill>
            <a:prstDash val="solid"/>
            <a:round/>
            <a:headEnd type="diamond" w="lg" len="lg"/>
            <a:tailEnd type="diamond" w="lg" len="lg"/>
          </a:ln>
        </p:spPr>
      </p:cxnSp>
      <p:sp>
        <p:nvSpPr>
          <p:cNvPr id="879" name="Shape 879"/>
          <p:cNvSpPr txBox="1"/>
          <p:nvPr/>
        </p:nvSpPr>
        <p:spPr>
          <a:xfrm>
            <a:off x="1189450" y="2453425"/>
            <a:ext cx="3215400" cy="27690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39285"/>
              <a:buFont typeface="Arial"/>
              <a:buNone/>
            </a:pPr>
            <a:r>
              <a:rPr lang="en-US" sz="2800" b="1" dirty="0">
                <a:solidFill>
                  <a:schemeClr val="dk1"/>
                </a:solidFill>
                <a:latin typeface="Calibri"/>
                <a:ea typeface="Calibri"/>
                <a:cs typeface="Calibri"/>
                <a:sym typeface="Calibri"/>
              </a:rPr>
              <a:t>The T lymphocyte :</a:t>
            </a:r>
          </a:p>
          <a:p>
            <a:pPr lvl="0" rtl="0">
              <a:lnSpc>
                <a:spcPct val="115000"/>
              </a:lnSpc>
              <a:spcBef>
                <a:spcPts val="0"/>
              </a:spcBef>
              <a:buClr>
                <a:schemeClr val="dk1"/>
              </a:buClr>
              <a:buSzPct val="55000"/>
              <a:buFont typeface="Arial"/>
              <a:buNone/>
            </a:pPr>
            <a:r>
              <a:rPr lang="en-US" sz="2000" dirty="0">
                <a:solidFill>
                  <a:schemeClr val="dk1"/>
                </a:solidFill>
                <a:latin typeface="Calibri"/>
                <a:ea typeface="Calibri"/>
                <a:cs typeface="Calibri"/>
                <a:sym typeface="Calibri"/>
              </a:rPr>
              <a:t>preprocessed in the </a:t>
            </a:r>
            <a:r>
              <a:rPr lang="en-US" sz="2000" b="1" dirty="0">
                <a:solidFill>
                  <a:srgbClr val="0070C0"/>
                </a:solidFill>
                <a:latin typeface="Calibri"/>
                <a:ea typeface="Calibri"/>
                <a:cs typeface="Calibri"/>
                <a:sym typeface="Calibri"/>
              </a:rPr>
              <a:t>thymus</a:t>
            </a:r>
            <a:r>
              <a:rPr lang="en-US" sz="2000" dirty="0">
                <a:solidFill>
                  <a:schemeClr val="dk1"/>
                </a:solidFill>
                <a:latin typeface="Calibri"/>
                <a:ea typeface="Calibri"/>
                <a:cs typeface="Calibri"/>
                <a:sym typeface="Calibri"/>
              </a:rPr>
              <a:t> gland, and thus they are called “T” lymphocytes.</a:t>
            </a:r>
          </a:p>
          <a:p>
            <a:pPr lvl="0" rtl="0">
              <a:lnSpc>
                <a:spcPct val="115000"/>
              </a:lnSpc>
              <a:spcBef>
                <a:spcPts val="0"/>
              </a:spcBef>
              <a:buClr>
                <a:schemeClr val="dk1"/>
              </a:buClr>
              <a:buSzPct val="55000"/>
              <a:buFont typeface="Arial"/>
              <a:buNone/>
            </a:pPr>
            <a:r>
              <a:rPr lang="en-US" sz="2000" dirty="0">
                <a:solidFill>
                  <a:schemeClr val="dk1"/>
                </a:solidFill>
                <a:latin typeface="Calibri"/>
                <a:ea typeface="Calibri"/>
                <a:cs typeface="Calibri"/>
                <a:sym typeface="Calibri"/>
              </a:rPr>
              <a:t> They are responsible for cellular or </a:t>
            </a:r>
            <a:r>
              <a:rPr lang="en-US" sz="2000" b="1" dirty="0">
                <a:solidFill>
                  <a:schemeClr val="dk1"/>
                </a:solidFill>
                <a:latin typeface="Calibri"/>
                <a:ea typeface="Calibri"/>
                <a:cs typeface="Calibri"/>
                <a:sym typeface="Calibri"/>
              </a:rPr>
              <a:t>cell-mediated</a:t>
            </a:r>
            <a:r>
              <a:rPr lang="en-US" sz="2000" dirty="0">
                <a:solidFill>
                  <a:schemeClr val="dk1"/>
                </a:solidFill>
                <a:latin typeface="Calibri"/>
                <a:ea typeface="Calibri"/>
                <a:cs typeface="Calibri"/>
                <a:sym typeface="Calibri"/>
              </a:rPr>
              <a:t> immunity</a:t>
            </a:r>
          </a:p>
        </p:txBody>
      </p:sp>
      <p:sp>
        <p:nvSpPr>
          <p:cNvPr id="880" name="Shape 880"/>
          <p:cNvSpPr txBox="1"/>
          <p:nvPr/>
        </p:nvSpPr>
        <p:spPr>
          <a:xfrm>
            <a:off x="5198250" y="2453425"/>
            <a:ext cx="3141000" cy="35682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39285"/>
              <a:buFont typeface="Arial"/>
              <a:buNone/>
            </a:pPr>
            <a:r>
              <a:rPr lang="en-US" sz="2800" b="1" dirty="0">
                <a:solidFill>
                  <a:schemeClr val="dk1"/>
                </a:solidFill>
                <a:latin typeface="Calibri"/>
                <a:ea typeface="Calibri"/>
                <a:cs typeface="Calibri"/>
                <a:sym typeface="Calibri"/>
              </a:rPr>
              <a:t>The B lymphocyte :</a:t>
            </a:r>
          </a:p>
          <a:p>
            <a:pPr lvl="0" rtl="0">
              <a:lnSpc>
                <a:spcPct val="115000"/>
              </a:lnSpc>
              <a:spcBef>
                <a:spcPts val="0"/>
              </a:spcBef>
              <a:buClr>
                <a:schemeClr val="dk1"/>
              </a:buClr>
              <a:buSzPct val="55000"/>
              <a:buFont typeface="Arial"/>
              <a:buNone/>
            </a:pPr>
            <a:r>
              <a:rPr lang="en-US" sz="2000" dirty="0">
                <a:solidFill>
                  <a:schemeClr val="dk1"/>
                </a:solidFill>
                <a:latin typeface="Calibri"/>
                <a:ea typeface="Calibri"/>
                <a:cs typeface="Calibri"/>
                <a:sym typeface="Calibri"/>
              </a:rPr>
              <a:t>preprocessed in the </a:t>
            </a:r>
            <a:r>
              <a:rPr lang="en-US" sz="2000" b="1" dirty="0">
                <a:solidFill>
                  <a:srgbClr val="00B050"/>
                </a:solidFill>
                <a:latin typeface="Calibri"/>
                <a:ea typeface="Calibri"/>
                <a:cs typeface="Calibri"/>
                <a:sym typeface="Calibri"/>
              </a:rPr>
              <a:t>liver</a:t>
            </a:r>
            <a:r>
              <a:rPr lang="en-US" sz="2000" dirty="0">
                <a:solidFill>
                  <a:schemeClr val="dk1"/>
                </a:solidFill>
                <a:latin typeface="Calibri"/>
                <a:ea typeface="Calibri"/>
                <a:cs typeface="Calibri"/>
                <a:sym typeface="Calibri"/>
              </a:rPr>
              <a:t> during </a:t>
            </a:r>
            <a:r>
              <a:rPr lang="en-US" sz="2000" b="1" dirty="0">
                <a:solidFill>
                  <a:srgbClr val="00B050"/>
                </a:solidFill>
                <a:latin typeface="Calibri"/>
                <a:ea typeface="Calibri"/>
                <a:cs typeface="Calibri"/>
                <a:sym typeface="Calibri"/>
              </a:rPr>
              <a:t>mid–fetal</a:t>
            </a:r>
            <a:r>
              <a:rPr lang="en-US" sz="2000" dirty="0">
                <a:solidFill>
                  <a:srgbClr val="00B050"/>
                </a:solidFill>
                <a:latin typeface="Calibri"/>
                <a:ea typeface="Calibri"/>
                <a:cs typeface="Calibri"/>
                <a:sym typeface="Calibri"/>
              </a:rPr>
              <a:t> </a:t>
            </a:r>
            <a:r>
              <a:rPr lang="en-US" sz="2000" b="1" dirty="0">
                <a:solidFill>
                  <a:srgbClr val="00B050"/>
                </a:solidFill>
                <a:latin typeface="Calibri"/>
                <a:ea typeface="Calibri"/>
                <a:cs typeface="Calibri"/>
                <a:sym typeface="Calibri"/>
              </a:rPr>
              <a:t>life</a:t>
            </a:r>
            <a:r>
              <a:rPr lang="en-US" sz="2000" dirty="0">
                <a:solidFill>
                  <a:srgbClr val="00B050"/>
                </a:solidFill>
                <a:latin typeface="Calibri"/>
                <a:ea typeface="Calibri"/>
                <a:cs typeface="Calibri"/>
                <a:sym typeface="Calibri"/>
              </a:rPr>
              <a:t> </a:t>
            </a:r>
            <a:r>
              <a:rPr lang="en-US" sz="2000" dirty="0">
                <a:solidFill>
                  <a:schemeClr val="dk1"/>
                </a:solidFill>
                <a:latin typeface="Calibri"/>
                <a:ea typeface="Calibri"/>
                <a:cs typeface="Calibri"/>
                <a:sym typeface="Calibri"/>
              </a:rPr>
              <a:t>and in the </a:t>
            </a:r>
            <a:r>
              <a:rPr lang="en-US" sz="2000" b="1" dirty="0">
                <a:solidFill>
                  <a:srgbClr val="FF0000"/>
                </a:solidFill>
                <a:latin typeface="Calibri"/>
                <a:ea typeface="Calibri"/>
                <a:cs typeface="Calibri"/>
                <a:sym typeface="Calibri"/>
              </a:rPr>
              <a:t>bone marrow</a:t>
            </a:r>
            <a:r>
              <a:rPr lang="en-US" sz="2000" dirty="0">
                <a:solidFill>
                  <a:schemeClr val="tx1"/>
                </a:solidFill>
                <a:latin typeface="Calibri"/>
                <a:ea typeface="Calibri"/>
                <a:cs typeface="Calibri"/>
                <a:sym typeface="Calibri"/>
              </a:rPr>
              <a:t> </a:t>
            </a:r>
            <a:r>
              <a:rPr lang="en-US" sz="2000" dirty="0">
                <a:solidFill>
                  <a:schemeClr val="dk1"/>
                </a:solidFill>
                <a:latin typeface="Calibri"/>
                <a:ea typeface="Calibri"/>
                <a:cs typeface="Calibri"/>
                <a:sym typeface="Calibri"/>
              </a:rPr>
              <a:t>in </a:t>
            </a:r>
            <a:r>
              <a:rPr lang="en-US" sz="2000" b="1" dirty="0">
                <a:solidFill>
                  <a:srgbClr val="FF0000"/>
                </a:solidFill>
                <a:latin typeface="Calibri"/>
                <a:ea typeface="Calibri"/>
                <a:cs typeface="Calibri"/>
                <a:sym typeface="Calibri"/>
              </a:rPr>
              <a:t>late fetal life</a:t>
            </a:r>
            <a:r>
              <a:rPr lang="en-US" sz="2000" dirty="0">
                <a:solidFill>
                  <a:schemeClr val="dk1"/>
                </a:solidFill>
                <a:latin typeface="Calibri"/>
                <a:ea typeface="Calibri"/>
                <a:cs typeface="Calibri"/>
                <a:sym typeface="Calibri"/>
              </a:rPr>
              <a:t> and </a:t>
            </a:r>
            <a:r>
              <a:rPr lang="en-US" sz="2000" b="1" dirty="0">
                <a:solidFill>
                  <a:srgbClr val="FF0000"/>
                </a:solidFill>
                <a:latin typeface="Calibri"/>
                <a:ea typeface="Calibri"/>
                <a:cs typeface="Calibri"/>
                <a:sym typeface="Calibri"/>
              </a:rPr>
              <a:t>after birth</a:t>
            </a:r>
            <a:r>
              <a:rPr lang="en-US" sz="2000" dirty="0">
                <a:solidFill>
                  <a:schemeClr val="dk1"/>
                </a:solidFill>
                <a:latin typeface="Calibri"/>
                <a:ea typeface="Calibri"/>
                <a:cs typeface="Calibri"/>
                <a:sym typeface="Calibri"/>
              </a:rPr>
              <a:t>.</a:t>
            </a:r>
          </a:p>
          <a:p>
            <a:pPr lvl="0" rtl="0">
              <a:lnSpc>
                <a:spcPct val="115000"/>
              </a:lnSpc>
              <a:spcBef>
                <a:spcPts val="0"/>
              </a:spcBef>
              <a:buClr>
                <a:schemeClr val="dk1"/>
              </a:buClr>
              <a:buSzPct val="55000"/>
              <a:buFont typeface="Arial"/>
              <a:buNone/>
            </a:pPr>
            <a:r>
              <a:rPr lang="en-US" sz="2000" dirty="0">
                <a:solidFill>
                  <a:schemeClr val="dk1"/>
                </a:solidFill>
                <a:latin typeface="Calibri"/>
                <a:ea typeface="Calibri"/>
                <a:cs typeface="Calibri"/>
                <a:sym typeface="Calibri"/>
              </a:rPr>
              <a:t>They are changed to plasma cells and are responsible for </a:t>
            </a:r>
            <a:r>
              <a:rPr lang="en-US" sz="2000" b="1" dirty="0">
                <a:solidFill>
                  <a:schemeClr val="dk1"/>
                </a:solidFill>
                <a:latin typeface="Calibri"/>
                <a:ea typeface="Calibri"/>
                <a:cs typeface="Calibri"/>
                <a:sym typeface="Calibri"/>
              </a:rPr>
              <a:t>humeral immunity </a:t>
            </a:r>
            <a:r>
              <a:rPr lang="en-US" sz="2000" dirty="0">
                <a:solidFill>
                  <a:schemeClr val="dk1"/>
                </a:solidFill>
                <a:latin typeface="Calibri"/>
                <a:ea typeface="Calibri"/>
                <a:cs typeface="Calibri"/>
                <a:sym typeface="Calibri"/>
              </a:rPr>
              <a:t>or antibody- immunity</a:t>
            </a:r>
            <a:r>
              <a:rPr lang="en-US" sz="1600" b="1" dirty="0">
                <a:solidFill>
                  <a:schemeClr val="dk1"/>
                </a:solidFill>
                <a:latin typeface="Calibri"/>
                <a:ea typeface="Calibri"/>
                <a:cs typeface="Calibri"/>
                <a:sym typeface="Calibri"/>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2124877" y="116021"/>
            <a:ext cx="4824095" cy="1034899"/>
          </a:xfrm>
          <a:prstGeom prst="rect">
            <a:avLst/>
          </a:prstGeom>
          <a:noFill/>
          <a:ln>
            <a:noFill/>
          </a:ln>
        </p:spPr>
        <p:txBody>
          <a:bodyPr wrap="square" lIns="0" tIns="0" rIns="0" bIns="0" anchor="ctr" anchorCtr="0">
            <a:noAutofit/>
          </a:bodyPr>
          <a:lstStyle/>
          <a:p>
            <a:pPr marL="2540" marR="0" lvl="0" indent="-2540" algn="ctr" rtl="1">
              <a:lnSpc>
                <a:spcPct val="174583"/>
              </a:lnSpc>
              <a:spcBef>
                <a:spcPts val="0"/>
              </a:spcBef>
              <a:spcAft>
                <a:spcPts val="0"/>
              </a:spcAft>
              <a:buClr>
                <a:schemeClr val="dk1"/>
              </a:buClr>
              <a:buSzPct val="25000"/>
              <a:buFont typeface="Rambla"/>
              <a:buNone/>
            </a:pPr>
            <a:r>
              <a:rPr lang="en-US" sz="2400" b="1" i="0" u="none" strike="noStrike" cap="none">
                <a:solidFill>
                  <a:schemeClr val="dk1"/>
                </a:solidFill>
                <a:latin typeface="Rambla"/>
                <a:ea typeface="Rambla"/>
                <a:cs typeface="Rambla"/>
                <a:sym typeface="Rambla"/>
              </a:rPr>
              <a:t>T-Lymphocytes</a:t>
            </a:r>
          </a:p>
          <a:p>
            <a:pPr marL="0" marR="0" lvl="0" indent="0" algn="ctr" rtl="1">
              <a:lnSpc>
                <a:spcPct val="174583"/>
              </a:lnSpc>
              <a:spcBef>
                <a:spcPts val="0"/>
              </a:spcBef>
              <a:buClr>
                <a:schemeClr val="dk1"/>
              </a:buClr>
              <a:buSzPct val="25000"/>
              <a:buFont typeface="Rambla"/>
              <a:buNone/>
            </a:pPr>
            <a:r>
              <a:rPr lang="en-US" sz="2400" b="1" i="0" u="none" strike="noStrike" cap="none">
                <a:solidFill>
                  <a:schemeClr val="dk1"/>
                </a:solidFill>
                <a:latin typeface="Rambla"/>
                <a:ea typeface="Rambla"/>
                <a:cs typeface="Rambla"/>
                <a:sym typeface="Rambla"/>
              </a:rPr>
              <a:t>(Thymus dependent)</a:t>
            </a:r>
          </a:p>
        </p:txBody>
      </p:sp>
      <p:sp>
        <p:nvSpPr>
          <p:cNvPr id="935" name="Shape 935"/>
          <p:cNvSpPr txBox="1"/>
          <p:nvPr/>
        </p:nvSpPr>
        <p:spPr>
          <a:xfrm>
            <a:off x="512249" y="1419601"/>
            <a:ext cx="7848900" cy="1722600"/>
          </a:xfrm>
          <a:prstGeom prst="rect">
            <a:avLst/>
          </a:prstGeom>
          <a:noFill/>
          <a:ln>
            <a:noFill/>
          </a:ln>
        </p:spPr>
        <p:txBody>
          <a:bodyPr wrap="square" lIns="0" tIns="0" rIns="0" bIns="0" anchor="t" anchorCtr="0">
            <a:noAutofit/>
          </a:bodyPr>
          <a:lstStyle/>
          <a:p>
            <a:pPr marL="27940" marR="5080" lvl="0" indent="-2540" algn="l" rtl="1">
              <a:lnSpc>
                <a:spcPct val="126000"/>
              </a:lnSpc>
              <a:spcBef>
                <a:spcPts val="0"/>
              </a:spcBef>
              <a:buSzPct val="25000"/>
              <a:buNone/>
            </a:pPr>
            <a:r>
              <a:rPr lang="en-US" sz="2000" b="1" dirty="0">
                <a:solidFill>
                  <a:schemeClr val="dk1"/>
                </a:solidFill>
                <a:latin typeface="Tahoma"/>
                <a:ea typeface="Tahoma"/>
                <a:cs typeface="Tahoma"/>
                <a:sym typeface="Tahoma"/>
              </a:rPr>
              <a:t>Formed in: </a:t>
            </a:r>
            <a:r>
              <a:rPr lang="en-US" sz="1800" u="sng" dirty="0">
                <a:solidFill>
                  <a:schemeClr val="dk1"/>
                </a:solidFill>
                <a:latin typeface="Tahoma"/>
                <a:ea typeface="Tahoma"/>
                <a:cs typeface="Tahoma"/>
                <a:sym typeface="Tahoma"/>
              </a:rPr>
              <a:t>bone marrow</a:t>
            </a:r>
            <a:r>
              <a:rPr lang="en-US" sz="1800" dirty="0">
                <a:solidFill>
                  <a:schemeClr val="dk1"/>
                </a:solidFill>
                <a:latin typeface="Tahoma"/>
                <a:ea typeface="Tahoma"/>
                <a:cs typeface="Tahoma"/>
                <a:sym typeface="Tahoma"/>
              </a:rPr>
              <a:t> or </a:t>
            </a:r>
            <a:r>
              <a:rPr lang="en-US" sz="1800" u="sng" dirty="0">
                <a:solidFill>
                  <a:schemeClr val="dk1"/>
                </a:solidFill>
                <a:latin typeface="Tahoma"/>
                <a:ea typeface="Tahoma"/>
                <a:cs typeface="Tahoma"/>
                <a:sym typeface="Tahoma"/>
              </a:rPr>
              <a:t>lymphoid tissue</a:t>
            </a:r>
            <a:r>
              <a:rPr lang="en-US" sz="1800" dirty="0">
                <a:solidFill>
                  <a:schemeClr val="dk1"/>
                </a:solidFill>
                <a:latin typeface="Tahoma"/>
                <a:ea typeface="Tahoma"/>
                <a:cs typeface="Tahoma"/>
                <a:sym typeface="Tahoma"/>
              </a:rPr>
              <a:t> migrate to thymus for maturation </a:t>
            </a:r>
            <a:r>
              <a:rPr lang="en-US" sz="1800" dirty="0">
                <a:solidFill>
                  <a:srgbClr val="0000FF"/>
                </a:solidFill>
                <a:latin typeface="Tahoma"/>
                <a:ea typeface="Tahoma"/>
                <a:cs typeface="Tahoma"/>
                <a:sym typeface="Tahoma"/>
              </a:rPr>
              <a:t>hence these lymphocytes are called T cells.</a:t>
            </a:r>
          </a:p>
          <a:p>
            <a:pPr marL="27940" marR="5080" lvl="0" indent="-2540" algn="l" rtl="1">
              <a:lnSpc>
                <a:spcPct val="126000"/>
              </a:lnSpc>
              <a:spcBef>
                <a:spcPts val="0"/>
              </a:spcBef>
              <a:buNone/>
            </a:pPr>
            <a:endParaRPr sz="1800" dirty="0">
              <a:solidFill>
                <a:schemeClr val="dk1"/>
              </a:solidFill>
              <a:latin typeface="Tahoma"/>
              <a:ea typeface="Tahoma"/>
              <a:cs typeface="Tahoma"/>
              <a:sym typeface="Tahoma"/>
            </a:endParaRPr>
          </a:p>
        </p:txBody>
      </p:sp>
      <p:sp>
        <p:nvSpPr>
          <p:cNvPr id="936" name="Shape 936"/>
          <p:cNvSpPr txBox="1"/>
          <p:nvPr/>
        </p:nvSpPr>
        <p:spPr>
          <a:xfrm>
            <a:off x="512249" y="3511271"/>
            <a:ext cx="2608200" cy="1057200"/>
          </a:xfrm>
          <a:prstGeom prst="rect">
            <a:avLst/>
          </a:prstGeom>
          <a:noFill/>
          <a:ln>
            <a:noFill/>
          </a:ln>
        </p:spPr>
        <p:txBody>
          <a:bodyPr wrap="square" lIns="0" tIns="0" rIns="0" bIns="0" anchor="t" anchorCtr="0">
            <a:noAutofit/>
          </a:bodyPr>
          <a:lstStyle/>
          <a:p>
            <a:pPr marL="12700" marR="0" lvl="0" indent="0" algn="l" rtl="1">
              <a:lnSpc>
                <a:spcPct val="155555"/>
              </a:lnSpc>
              <a:spcBef>
                <a:spcPts val="0"/>
              </a:spcBef>
              <a:buSzPct val="25000"/>
              <a:buNone/>
            </a:pPr>
            <a:r>
              <a:rPr lang="en-US" sz="1800" dirty="0">
                <a:solidFill>
                  <a:schemeClr val="dk1"/>
                </a:solidFill>
                <a:latin typeface="Tahoma"/>
                <a:ea typeface="Tahoma"/>
                <a:cs typeface="Tahoma"/>
                <a:sym typeface="Tahoma"/>
              </a:rPr>
              <a:t>T-helper</a:t>
            </a:r>
          </a:p>
          <a:p>
            <a:pPr marL="12700" marR="5080" lvl="0" indent="0" algn="l" rtl="1">
              <a:lnSpc>
                <a:spcPct val="161111"/>
              </a:lnSpc>
              <a:spcBef>
                <a:spcPts val="0"/>
              </a:spcBef>
              <a:buSzPct val="25000"/>
              <a:buNone/>
            </a:pPr>
            <a:r>
              <a:rPr lang="en-US" sz="1800" dirty="0">
                <a:solidFill>
                  <a:schemeClr val="dk1"/>
                </a:solidFill>
                <a:latin typeface="Tahoma"/>
                <a:ea typeface="Tahoma"/>
                <a:cs typeface="Tahoma"/>
                <a:sym typeface="Tahoma"/>
              </a:rPr>
              <a:t>T-cytotoxic </a:t>
            </a:r>
          </a:p>
          <a:p>
            <a:pPr marL="12700" marR="5080" lvl="0" indent="0" algn="l" rtl="1">
              <a:lnSpc>
                <a:spcPct val="161111"/>
              </a:lnSpc>
              <a:spcBef>
                <a:spcPts val="0"/>
              </a:spcBef>
              <a:buSzPct val="25000"/>
              <a:buNone/>
            </a:pPr>
            <a:r>
              <a:rPr lang="en-US" sz="1800" dirty="0">
                <a:solidFill>
                  <a:schemeClr val="dk1"/>
                </a:solidFill>
                <a:latin typeface="Tahoma"/>
                <a:ea typeface="Tahoma"/>
                <a:cs typeface="Tahoma"/>
                <a:sym typeface="Tahoma"/>
              </a:rPr>
              <a:t>Natural killer</a:t>
            </a:r>
          </a:p>
        </p:txBody>
      </p:sp>
      <p:sp>
        <p:nvSpPr>
          <p:cNvPr id="937" name="Shape 937"/>
          <p:cNvSpPr txBox="1"/>
          <p:nvPr/>
        </p:nvSpPr>
        <p:spPr>
          <a:xfrm>
            <a:off x="512249" y="4900975"/>
            <a:ext cx="1281000" cy="307800"/>
          </a:xfrm>
          <a:prstGeom prst="rect">
            <a:avLst/>
          </a:prstGeom>
          <a:noFill/>
          <a:ln>
            <a:noFill/>
          </a:ln>
        </p:spPr>
        <p:txBody>
          <a:bodyPr wrap="square" lIns="0" tIns="0" rIns="0" bIns="0" anchor="t" anchorCtr="0">
            <a:noAutofit/>
          </a:bodyPr>
          <a:lstStyle/>
          <a:p>
            <a:pPr marL="12700" marR="0" lvl="0" indent="0" algn="r" rtl="1">
              <a:lnSpc>
                <a:spcPct val="100000"/>
              </a:lnSpc>
              <a:spcBef>
                <a:spcPts val="0"/>
              </a:spcBef>
              <a:buSzPct val="25000"/>
              <a:buNone/>
            </a:pPr>
            <a:r>
              <a:rPr lang="en-US" sz="2000" b="1" dirty="0">
                <a:solidFill>
                  <a:schemeClr val="dk1"/>
                </a:solidFill>
                <a:latin typeface="Tahoma"/>
                <a:ea typeface="Tahoma"/>
                <a:cs typeface="Tahoma"/>
                <a:sym typeface="Tahoma"/>
              </a:rPr>
              <a:t>Functions:</a:t>
            </a:r>
          </a:p>
        </p:txBody>
      </p:sp>
      <p:sp>
        <p:nvSpPr>
          <p:cNvPr id="938" name="Shape 938"/>
          <p:cNvSpPr txBox="1"/>
          <p:nvPr/>
        </p:nvSpPr>
        <p:spPr>
          <a:xfrm>
            <a:off x="512249" y="5296136"/>
            <a:ext cx="8183400" cy="717300"/>
          </a:xfrm>
          <a:prstGeom prst="rect">
            <a:avLst/>
          </a:prstGeom>
          <a:noFill/>
          <a:ln>
            <a:noFill/>
          </a:ln>
        </p:spPr>
        <p:txBody>
          <a:bodyPr wrap="square" lIns="0" tIns="0" rIns="0" bIns="0" anchor="t" anchorCtr="0">
            <a:noAutofit/>
          </a:bodyPr>
          <a:lstStyle/>
          <a:p>
            <a:pPr marL="545465" marR="5080" lvl="0" indent="-12065" algn="l" rtl="1">
              <a:lnSpc>
                <a:spcPct val="100800"/>
              </a:lnSpc>
              <a:spcBef>
                <a:spcPts val="0"/>
              </a:spcBef>
              <a:buSzPct val="25000"/>
              <a:buNone/>
            </a:pPr>
            <a:r>
              <a:rPr lang="en-US" sz="2000" dirty="0">
                <a:solidFill>
                  <a:schemeClr val="dk1"/>
                </a:solidFill>
                <a:latin typeface="Tahoma"/>
                <a:ea typeface="Tahoma"/>
                <a:cs typeface="Tahoma"/>
                <a:sym typeface="Tahoma"/>
              </a:rPr>
              <a:t>Cellular immunity (graft rejection , </a:t>
            </a:r>
            <a:r>
              <a:rPr lang="en-US" sz="2000" dirty="0" err="1">
                <a:solidFill>
                  <a:schemeClr val="dk1"/>
                </a:solidFill>
                <a:latin typeface="Tahoma"/>
                <a:ea typeface="Tahoma"/>
                <a:cs typeface="Tahoma"/>
                <a:sym typeface="Tahoma"/>
              </a:rPr>
              <a:t>delyed</a:t>
            </a:r>
            <a:r>
              <a:rPr lang="en-US" sz="2000" dirty="0">
                <a:solidFill>
                  <a:schemeClr val="dk1"/>
                </a:solidFill>
                <a:latin typeface="Tahoma"/>
                <a:ea typeface="Tahoma"/>
                <a:cs typeface="Tahoma"/>
                <a:sym typeface="Tahoma"/>
              </a:rPr>
              <a:t> hypersensitivity.)</a:t>
            </a:r>
          </a:p>
          <a:p>
            <a:pPr marL="12700" marR="0" lvl="0" indent="0" algn="l" rtl="1">
              <a:lnSpc>
                <a:spcPct val="108750"/>
              </a:lnSpc>
              <a:spcBef>
                <a:spcPts val="0"/>
              </a:spcBef>
              <a:buSzPct val="25000"/>
              <a:buNone/>
            </a:pPr>
            <a:r>
              <a:rPr lang="en-US" sz="2000" dirty="0">
                <a:solidFill>
                  <a:schemeClr val="dk1"/>
                </a:solidFill>
                <a:latin typeface="Arial"/>
                <a:ea typeface="Arial"/>
                <a:cs typeface="Arial"/>
                <a:sym typeface="Arial"/>
              </a:rPr>
              <a:t>	</a:t>
            </a:r>
            <a:r>
              <a:rPr lang="en-US" sz="2000" dirty="0">
                <a:solidFill>
                  <a:schemeClr val="dk1"/>
                </a:solidFill>
                <a:latin typeface="Tahoma"/>
                <a:ea typeface="Tahoma"/>
                <a:cs typeface="Tahoma"/>
                <a:sym typeface="Tahoma"/>
              </a:rPr>
              <a:t>Role in antibody secretion</a:t>
            </a:r>
            <a:r>
              <a:rPr lang="en-US" sz="2000" i="1" dirty="0">
                <a:solidFill>
                  <a:schemeClr val="dk1"/>
                </a:solidFill>
                <a:latin typeface="Tahoma"/>
                <a:ea typeface="Tahoma"/>
                <a:cs typeface="Tahoma"/>
                <a:sym typeface="Tahoma"/>
              </a:rPr>
              <a:t>.</a:t>
            </a:r>
          </a:p>
        </p:txBody>
      </p:sp>
      <p:sp>
        <p:nvSpPr>
          <p:cNvPr id="939" name="Shape 939"/>
          <p:cNvSpPr/>
          <p:nvPr/>
        </p:nvSpPr>
        <p:spPr>
          <a:xfrm>
            <a:off x="445225" y="2985876"/>
            <a:ext cx="3332700" cy="414300"/>
          </a:xfrm>
          <a:prstGeom prst="rect">
            <a:avLst/>
          </a:prstGeom>
          <a:noFill/>
          <a:ln>
            <a:noFill/>
          </a:ln>
        </p:spPr>
        <p:txBody>
          <a:bodyPr wrap="square" lIns="91425" tIns="45700" rIns="91425" bIns="45700" anchor="t" anchorCtr="0">
            <a:noAutofit/>
          </a:bodyPr>
          <a:lstStyle/>
          <a:p>
            <a:pPr marL="12700" marR="0" lvl="0" indent="0" algn="l" rtl="1">
              <a:lnSpc>
                <a:spcPct val="140250"/>
              </a:lnSpc>
              <a:spcBef>
                <a:spcPts val="0"/>
              </a:spcBef>
              <a:buSzPct val="25000"/>
              <a:buNone/>
            </a:pPr>
            <a:r>
              <a:rPr lang="en-US" sz="2000" b="1">
                <a:solidFill>
                  <a:schemeClr val="dk1"/>
                </a:solidFill>
                <a:latin typeface="Tahoma"/>
                <a:ea typeface="Tahoma"/>
                <a:cs typeface="Tahoma"/>
                <a:sym typeface="Tahoma"/>
              </a:rPr>
              <a:t>Types of T-lymphocytes:</a:t>
            </a:r>
          </a:p>
        </p:txBody>
      </p:sp>
      <p:sp>
        <p:nvSpPr>
          <p:cNvPr id="940" name="Shape 940"/>
          <p:cNvSpPr/>
          <p:nvPr/>
        </p:nvSpPr>
        <p:spPr>
          <a:xfrm>
            <a:off x="436833" y="2537810"/>
            <a:ext cx="5530331" cy="404700"/>
          </a:xfrm>
          <a:prstGeom prst="rect">
            <a:avLst/>
          </a:prstGeom>
          <a:noFill/>
          <a:ln>
            <a:noFill/>
          </a:ln>
        </p:spPr>
        <p:txBody>
          <a:bodyPr wrap="square" lIns="91425" tIns="45700" rIns="91425" bIns="45700" anchor="t" anchorCtr="0">
            <a:noAutofit/>
          </a:bodyPr>
          <a:lstStyle/>
          <a:p>
            <a:pPr marL="12700" marR="0" lvl="0" indent="0" algn="l" rtl="1">
              <a:lnSpc>
                <a:spcPct val="96428"/>
              </a:lnSpc>
              <a:spcBef>
                <a:spcPts val="0"/>
              </a:spcBef>
              <a:buSzPct val="25000"/>
              <a:buNone/>
            </a:pPr>
            <a:r>
              <a:rPr lang="en-US" sz="2000" b="1" dirty="0">
                <a:solidFill>
                  <a:schemeClr val="dk1"/>
                </a:solidFill>
                <a:latin typeface="Tahoma"/>
                <a:ea typeface="Tahoma"/>
                <a:cs typeface="Tahoma"/>
                <a:sym typeface="Tahoma"/>
              </a:rPr>
              <a:t>Circulate between: </a:t>
            </a:r>
            <a:r>
              <a:rPr lang="en-US" sz="2000" dirty="0">
                <a:solidFill>
                  <a:schemeClr val="dk1"/>
                </a:solidFill>
                <a:latin typeface="Tahoma"/>
                <a:ea typeface="Tahoma"/>
                <a:cs typeface="Tahoma"/>
                <a:sym typeface="Tahoma"/>
              </a:rPr>
              <a:t>blood, tissues, lymph.</a:t>
            </a:r>
          </a:p>
        </p:txBody>
      </p:sp>
      <p:sp>
        <p:nvSpPr>
          <p:cNvPr id="941" name="Shape 941"/>
          <p:cNvSpPr/>
          <p:nvPr/>
        </p:nvSpPr>
        <p:spPr>
          <a:xfrm>
            <a:off x="436838" y="2119705"/>
            <a:ext cx="3105600" cy="425700"/>
          </a:xfrm>
          <a:prstGeom prst="rect">
            <a:avLst/>
          </a:prstGeom>
          <a:noFill/>
          <a:ln>
            <a:noFill/>
          </a:ln>
        </p:spPr>
        <p:txBody>
          <a:bodyPr wrap="square" lIns="91425" tIns="45700" rIns="91425" bIns="45700" anchor="t" anchorCtr="0">
            <a:noAutofit/>
          </a:bodyPr>
          <a:lstStyle/>
          <a:p>
            <a:pPr marL="27940" marR="0" lvl="0" indent="-2540" algn="l" rtl="1">
              <a:lnSpc>
                <a:spcPct val="130000"/>
              </a:lnSpc>
              <a:spcBef>
                <a:spcPts val="0"/>
              </a:spcBef>
              <a:buSzPct val="25000"/>
              <a:buNone/>
            </a:pPr>
            <a:r>
              <a:rPr lang="en-US" sz="2000" b="1">
                <a:solidFill>
                  <a:schemeClr val="dk1"/>
                </a:solidFill>
                <a:latin typeface="Tahoma"/>
                <a:ea typeface="Tahoma"/>
                <a:cs typeface="Tahoma"/>
                <a:sym typeface="Tahoma"/>
              </a:rPr>
              <a:t>Life spans: </a:t>
            </a:r>
            <a:r>
              <a:rPr lang="en-US" sz="1800">
                <a:solidFill>
                  <a:schemeClr val="dk1"/>
                </a:solidFill>
                <a:latin typeface="Tahoma"/>
                <a:ea typeface="Tahoma"/>
                <a:cs typeface="Tahoma"/>
                <a:sym typeface="Tahoma"/>
              </a:rPr>
              <a:t>100-130 days.</a:t>
            </a:r>
          </a:p>
        </p:txBody>
      </p:sp>
      <p:sp>
        <p:nvSpPr>
          <p:cNvPr id="942" name="Shape 942"/>
          <p:cNvSpPr txBox="1"/>
          <p:nvPr/>
        </p:nvSpPr>
        <p:spPr>
          <a:xfrm>
            <a:off x="2377850" y="4747075"/>
            <a:ext cx="2964240" cy="307800"/>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مثل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عند</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رفض</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الزراعة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للاعضاء</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والدم</a:t>
            </a:r>
            <a:endPar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endParaRPr>
          </a:p>
        </p:txBody>
      </p:sp>
      <p:sp>
        <p:nvSpPr>
          <p:cNvPr id="943" name="Shape 943"/>
          <p:cNvSpPr/>
          <p:nvPr/>
        </p:nvSpPr>
        <p:spPr>
          <a:xfrm rot="5400000" flipH="1">
            <a:off x="3284095" y="5121117"/>
            <a:ext cx="228000" cy="46800"/>
          </a:xfrm>
          <a:prstGeom prst="leftArrow">
            <a:avLst>
              <a:gd name="adj1" fmla="val 50000"/>
              <a:gd name="adj2" fmla="val 50000"/>
            </a:avLst>
          </a:prstGeom>
          <a:solidFill>
            <a:srgbClr val="00B050"/>
          </a:solidFill>
          <a:ln w="55000" cap="flat" cmpd="thickThin">
            <a:solidFill>
              <a:srgbClr val="00B050"/>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pic>
        <p:nvPicPr>
          <p:cNvPr id="944" name="Shape 944" descr="File:Antigen presentation.svg">
            <a:hlinkClick r:id="rId3"/>
          </p:cNvPr>
          <p:cNvPicPr preferRelativeResize="0"/>
          <p:nvPr/>
        </p:nvPicPr>
        <p:blipFill rotWithShape="1">
          <a:blip r:embed="rId4">
            <a:alphaModFix/>
          </a:blip>
          <a:srcRect/>
          <a:stretch/>
        </p:blipFill>
        <p:spPr>
          <a:xfrm>
            <a:off x="5834125" y="2545402"/>
            <a:ext cx="2957625" cy="2203250"/>
          </a:xfrm>
          <a:prstGeom prst="rect">
            <a:avLst/>
          </a:prstGeom>
          <a:noFill/>
          <a:ln>
            <a:noFill/>
          </a:ln>
        </p:spPr>
      </p:pic>
      <p:cxnSp>
        <p:nvCxnSpPr>
          <p:cNvPr id="945" name="Shape 945"/>
          <p:cNvCxnSpPr/>
          <p:nvPr/>
        </p:nvCxnSpPr>
        <p:spPr>
          <a:xfrm rot="10800000">
            <a:off x="5231875" y="3848150"/>
            <a:ext cx="363600" cy="0"/>
          </a:xfrm>
          <a:prstGeom prst="straightConnector1">
            <a:avLst/>
          </a:prstGeom>
          <a:noFill/>
          <a:ln w="9525" cap="flat" cmpd="sng">
            <a:solidFill>
              <a:schemeClr val="dk2"/>
            </a:solidFill>
            <a:prstDash val="solid"/>
            <a:round/>
            <a:headEnd type="none" w="lg" len="lg"/>
            <a:tailEnd type="triangle" w="lg" len="lg"/>
          </a:ln>
        </p:spPr>
      </p:cxnSp>
      <p:sp>
        <p:nvSpPr>
          <p:cNvPr id="946" name="Shape 946"/>
          <p:cNvSpPr txBox="1"/>
          <p:nvPr/>
        </p:nvSpPr>
        <p:spPr>
          <a:xfrm>
            <a:off x="4253400" y="3585988"/>
            <a:ext cx="929100" cy="7173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a:latin typeface="Tahoma"/>
                <a:ea typeface="Tahoma"/>
                <a:cs typeface="Tahoma"/>
                <a:sym typeface="Tahoma"/>
              </a:rPr>
              <a:t>Activates B cells.</a:t>
            </a:r>
          </a:p>
        </p:txBody>
      </p:sp>
      <p:cxnSp>
        <p:nvCxnSpPr>
          <p:cNvPr id="947" name="Shape 947"/>
          <p:cNvCxnSpPr/>
          <p:nvPr/>
        </p:nvCxnSpPr>
        <p:spPr>
          <a:xfrm>
            <a:off x="7999325" y="4605675"/>
            <a:ext cx="0" cy="313200"/>
          </a:xfrm>
          <a:prstGeom prst="straightConnector1">
            <a:avLst/>
          </a:prstGeom>
          <a:noFill/>
          <a:ln w="9525" cap="flat" cmpd="sng">
            <a:solidFill>
              <a:schemeClr val="dk2"/>
            </a:solidFill>
            <a:prstDash val="solid"/>
            <a:round/>
            <a:headEnd type="none" w="lg" len="lg"/>
            <a:tailEnd type="triangle" w="lg" len="lg"/>
          </a:ln>
        </p:spPr>
      </p:cxnSp>
      <p:sp>
        <p:nvSpPr>
          <p:cNvPr id="948" name="Shape 948"/>
          <p:cNvSpPr txBox="1"/>
          <p:nvPr/>
        </p:nvSpPr>
        <p:spPr>
          <a:xfrm>
            <a:off x="7546175" y="4994225"/>
            <a:ext cx="906300" cy="9192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a:latin typeface="Tahoma"/>
                <a:ea typeface="Tahoma"/>
                <a:cs typeface="Tahoma"/>
                <a:sym typeface="Tahoma"/>
              </a:rPr>
              <a:t>Kills virally infected cells.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cxnSp>
        <p:nvCxnSpPr>
          <p:cNvPr id="954" name="Shape 954"/>
          <p:cNvCxnSpPr>
            <a:endCxn id="955" idx="0"/>
          </p:cNvCxnSpPr>
          <p:nvPr/>
        </p:nvCxnSpPr>
        <p:spPr>
          <a:xfrm rot="-5400000" flipH="1">
            <a:off x="1150771" y="1105304"/>
            <a:ext cx="1483200" cy="732000"/>
          </a:xfrm>
          <a:prstGeom prst="bentConnector3">
            <a:avLst>
              <a:gd name="adj1" fmla="val 50000"/>
            </a:avLst>
          </a:prstGeom>
          <a:noFill/>
          <a:ln w="9525" cap="flat" cmpd="sng">
            <a:solidFill>
              <a:srgbClr val="FF0000"/>
            </a:solidFill>
            <a:prstDash val="solid"/>
            <a:round/>
            <a:headEnd type="none" w="lg" len="lg"/>
            <a:tailEnd type="none" w="lg" len="lg"/>
          </a:ln>
        </p:spPr>
      </p:cxnSp>
      <p:cxnSp>
        <p:nvCxnSpPr>
          <p:cNvPr id="956" name="Shape 956"/>
          <p:cNvCxnSpPr>
            <a:stCxn id="957" idx="6"/>
            <a:endCxn id="958" idx="2"/>
          </p:cNvCxnSpPr>
          <p:nvPr/>
        </p:nvCxnSpPr>
        <p:spPr>
          <a:xfrm>
            <a:off x="1247303" y="3858093"/>
            <a:ext cx="899700" cy="150540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959" name="Shape 959"/>
          <p:cNvCxnSpPr>
            <a:stCxn id="957" idx="6"/>
            <a:endCxn id="960" idx="2"/>
          </p:cNvCxnSpPr>
          <p:nvPr/>
        </p:nvCxnSpPr>
        <p:spPr>
          <a:xfrm rot="10800000" flipH="1">
            <a:off x="1247303" y="2352693"/>
            <a:ext cx="899700" cy="150540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961" name="Shape 961"/>
          <p:cNvCxnSpPr>
            <a:stCxn id="962" idx="3"/>
            <a:endCxn id="963" idx="2"/>
          </p:cNvCxnSpPr>
          <p:nvPr/>
        </p:nvCxnSpPr>
        <p:spPr>
          <a:xfrm rot="10800000" flipH="1">
            <a:off x="3883710" y="1617518"/>
            <a:ext cx="750600" cy="73530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964" name="Shape 964"/>
          <p:cNvCxnSpPr>
            <a:stCxn id="962" idx="3"/>
            <a:endCxn id="965" idx="2"/>
          </p:cNvCxnSpPr>
          <p:nvPr/>
        </p:nvCxnSpPr>
        <p:spPr>
          <a:xfrm>
            <a:off x="3883710" y="2352818"/>
            <a:ext cx="750600" cy="71160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966" name="Shape 966"/>
          <p:cNvCxnSpPr>
            <a:stCxn id="967" idx="3"/>
            <a:endCxn id="968" idx="2"/>
          </p:cNvCxnSpPr>
          <p:nvPr/>
        </p:nvCxnSpPr>
        <p:spPr>
          <a:xfrm rot="10800000" flipH="1">
            <a:off x="3883710" y="4628068"/>
            <a:ext cx="750600" cy="735300"/>
          </a:xfrm>
          <a:prstGeom prst="bentConnector3">
            <a:avLst>
              <a:gd name="adj1" fmla="val 50000"/>
            </a:avLst>
          </a:prstGeom>
          <a:noFill/>
          <a:ln w="9525" cap="flat" cmpd="sng">
            <a:solidFill>
              <a:srgbClr val="B7B7B7"/>
            </a:solidFill>
            <a:prstDash val="solid"/>
            <a:round/>
            <a:headEnd type="none" w="med" len="med"/>
            <a:tailEnd type="none" w="med" len="med"/>
          </a:ln>
        </p:spPr>
      </p:cxnSp>
      <p:cxnSp>
        <p:nvCxnSpPr>
          <p:cNvPr id="969" name="Shape 969"/>
          <p:cNvCxnSpPr>
            <a:stCxn id="967" idx="3"/>
            <a:endCxn id="970" idx="2"/>
          </p:cNvCxnSpPr>
          <p:nvPr/>
        </p:nvCxnSpPr>
        <p:spPr>
          <a:xfrm>
            <a:off x="3883710" y="5363368"/>
            <a:ext cx="750600" cy="735300"/>
          </a:xfrm>
          <a:prstGeom prst="bentConnector3">
            <a:avLst>
              <a:gd name="adj1" fmla="val 50000"/>
            </a:avLst>
          </a:prstGeom>
          <a:noFill/>
          <a:ln w="9525" cap="flat" cmpd="sng">
            <a:solidFill>
              <a:srgbClr val="B7B7B7"/>
            </a:solidFill>
            <a:prstDash val="solid"/>
            <a:round/>
            <a:headEnd type="none" w="med" len="med"/>
            <a:tailEnd type="none" w="med" len="med"/>
          </a:ln>
        </p:spPr>
      </p:cxnSp>
      <p:grpSp>
        <p:nvGrpSpPr>
          <p:cNvPr id="971" name="Shape 971"/>
          <p:cNvGrpSpPr/>
          <p:nvPr/>
        </p:nvGrpSpPr>
        <p:grpSpPr>
          <a:xfrm>
            <a:off x="4634339" y="1248376"/>
            <a:ext cx="2791209" cy="625751"/>
            <a:chOff x="5603750" y="948993"/>
            <a:chExt cx="2179780" cy="389100"/>
          </a:xfrm>
        </p:grpSpPr>
        <p:sp>
          <p:nvSpPr>
            <p:cNvPr id="972" name="Shape 972"/>
            <p:cNvSpPr/>
            <p:nvPr/>
          </p:nvSpPr>
          <p:spPr>
            <a:xfrm>
              <a:off x="5777730" y="948993"/>
              <a:ext cx="2005800" cy="389100"/>
            </a:xfrm>
            <a:prstGeom prst="roundRect">
              <a:avLst>
                <a:gd name="adj" fmla="val 16667"/>
              </a:avLst>
            </a:prstGeom>
            <a:noFill/>
            <a:ln>
              <a:noFill/>
            </a:ln>
          </p:spPr>
          <p:txBody>
            <a:bodyPr wrap="square" lIns="91425" tIns="91425" rIns="91425" bIns="91425" anchor="ctr" anchorCtr="0">
              <a:noAutofit/>
            </a:bodyPr>
            <a:lstStyle/>
            <a:p>
              <a:pPr lvl="0" algn="ctr" rtl="0">
                <a:lnSpc>
                  <a:spcPct val="115000"/>
                </a:lnSpc>
                <a:spcBef>
                  <a:spcPts val="0"/>
                </a:spcBef>
                <a:buNone/>
              </a:pPr>
              <a:endParaRPr sz="1200">
                <a:solidFill>
                  <a:schemeClr val="dk1"/>
                </a:solidFill>
                <a:latin typeface="Tahoma"/>
                <a:ea typeface="Tahoma"/>
                <a:cs typeface="Tahoma"/>
                <a:sym typeface="Tahoma"/>
              </a:endParaRPr>
            </a:p>
            <a:p>
              <a:pPr lvl="0" algn="ctr" rtl="0">
                <a:lnSpc>
                  <a:spcPct val="115000"/>
                </a:lnSpc>
                <a:spcBef>
                  <a:spcPts val="0"/>
                </a:spcBef>
                <a:buNone/>
              </a:pPr>
              <a:endParaRPr sz="1200">
                <a:solidFill>
                  <a:schemeClr val="dk1"/>
                </a:solidFill>
                <a:latin typeface="Tahoma"/>
                <a:ea typeface="Tahoma"/>
                <a:cs typeface="Tahoma"/>
                <a:sym typeface="Tahoma"/>
              </a:endParaRPr>
            </a:p>
            <a:p>
              <a:pPr lvl="0" algn="ctr" rtl="0">
                <a:lnSpc>
                  <a:spcPct val="115000"/>
                </a:lnSpc>
                <a:spcBef>
                  <a:spcPts val="0"/>
                </a:spcBef>
                <a:buNone/>
              </a:pPr>
              <a:endParaRPr sz="1200">
                <a:solidFill>
                  <a:schemeClr val="dk1"/>
                </a:solidFill>
                <a:latin typeface="Tahoma"/>
                <a:ea typeface="Tahoma"/>
                <a:cs typeface="Tahoma"/>
                <a:sym typeface="Tahoma"/>
              </a:endParaRPr>
            </a:p>
            <a:p>
              <a:pPr lvl="0" algn="ctr" rtl="0">
                <a:lnSpc>
                  <a:spcPct val="115000"/>
                </a:lnSpc>
                <a:spcBef>
                  <a:spcPts val="0"/>
                </a:spcBef>
                <a:buNone/>
              </a:pPr>
              <a:endParaRPr sz="1200">
                <a:solidFill>
                  <a:schemeClr val="dk1"/>
                </a:solidFill>
                <a:latin typeface="Tahoma"/>
                <a:ea typeface="Tahoma"/>
                <a:cs typeface="Tahoma"/>
                <a:sym typeface="Tahoma"/>
              </a:endParaRPr>
            </a:p>
            <a:p>
              <a:pPr lvl="0" algn="l" rtl="0">
                <a:lnSpc>
                  <a:spcPct val="115000"/>
                </a:lnSpc>
                <a:spcBef>
                  <a:spcPts val="0"/>
                </a:spcBef>
                <a:buClr>
                  <a:schemeClr val="dk1"/>
                </a:buClr>
                <a:buSzPct val="91666"/>
                <a:buFont typeface="Arial"/>
                <a:buNone/>
              </a:pPr>
              <a:r>
                <a:rPr lang="en-US" sz="1200" b="1">
                  <a:solidFill>
                    <a:schemeClr val="dk1"/>
                  </a:solidFill>
                  <a:latin typeface="Tahoma"/>
                  <a:ea typeface="Tahoma"/>
                  <a:cs typeface="Tahoma"/>
                  <a:sym typeface="Tahoma"/>
                </a:rPr>
                <a:t>Attacking</a:t>
              </a:r>
              <a:r>
                <a:rPr lang="en-US" sz="1200">
                  <a:solidFill>
                    <a:schemeClr val="dk1"/>
                  </a:solidFill>
                  <a:latin typeface="Tahoma"/>
                  <a:ea typeface="Tahoma"/>
                  <a:cs typeface="Tahoma"/>
                  <a:sym typeface="Tahoma"/>
                </a:rPr>
                <a:t> cells that are infected by viruses and sometimes also by bacteria. </a:t>
              </a:r>
              <a:r>
                <a:rPr lang="en-US" sz="1200" u="sng">
                  <a:solidFill>
                    <a:schemeClr val="dk1"/>
                  </a:solidFill>
                  <a:latin typeface="Tahoma"/>
                  <a:ea typeface="Tahoma"/>
                  <a:cs typeface="Tahoma"/>
                  <a:sym typeface="Tahoma"/>
                </a:rPr>
                <a:t>It can also attack cancer cells. </a:t>
              </a:r>
            </a:p>
            <a:p>
              <a:pPr lvl="0" algn="ctr" rtl="0">
                <a:spcBef>
                  <a:spcPts val="0"/>
                </a:spcBef>
                <a:buClr>
                  <a:schemeClr val="dk1"/>
                </a:buClr>
                <a:buFont typeface="Arial"/>
                <a:buNone/>
              </a:pPr>
              <a:endParaRPr sz="1200">
                <a:solidFill>
                  <a:srgbClr val="434343"/>
                </a:solidFill>
                <a:latin typeface="Tahoma"/>
                <a:ea typeface="Tahoma"/>
                <a:cs typeface="Tahoma"/>
                <a:sym typeface="Tahoma"/>
              </a:endParaRPr>
            </a:p>
            <a:p>
              <a:pPr lvl="0" rtl="0">
                <a:spcBef>
                  <a:spcPts val="0"/>
                </a:spcBef>
                <a:buNone/>
              </a:pPr>
              <a:endParaRPr sz="1100">
                <a:latin typeface="Roboto"/>
                <a:ea typeface="Roboto"/>
                <a:cs typeface="Roboto"/>
                <a:sym typeface="Roboto"/>
              </a:endParaRPr>
            </a:p>
          </p:txBody>
        </p:sp>
        <p:sp>
          <p:nvSpPr>
            <p:cNvPr id="963" name="Shape 963"/>
            <p:cNvSpPr/>
            <p:nvPr/>
          </p:nvSpPr>
          <p:spPr>
            <a:xfrm>
              <a:off x="5603750" y="1091550"/>
              <a:ext cx="174000" cy="1740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grpSp>
      <p:grpSp>
        <p:nvGrpSpPr>
          <p:cNvPr id="973" name="Shape 973"/>
          <p:cNvGrpSpPr/>
          <p:nvPr/>
        </p:nvGrpSpPr>
        <p:grpSpPr>
          <a:xfrm>
            <a:off x="2146968" y="2096149"/>
            <a:ext cx="1736742" cy="513337"/>
            <a:chOff x="3661250" y="1476150"/>
            <a:chExt cx="1356300" cy="319200"/>
          </a:xfrm>
        </p:grpSpPr>
        <p:sp>
          <p:nvSpPr>
            <p:cNvPr id="962" name="Shape 962"/>
            <p:cNvSpPr/>
            <p:nvPr/>
          </p:nvSpPr>
          <p:spPr>
            <a:xfrm>
              <a:off x="3835250" y="1476150"/>
              <a:ext cx="1182300" cy="3192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r>
                <a:rPr lang="en-US" b="1">
                  <a:latin typeface="Tahoma"/>
                  <a:ea typeface="Tahoma"/>
                  <a:cs typeface="Tahoma"/>
                  <a:sym typeface="Tahoma"/>
                </a:rPr>
                <a:t>Killer T cells</a:t>
              </a:r>
            </a:p>
          </p:txBody>
        </p:sp>
        <p:sp>
          <p:nvSpPr>
            <p:cNvPr id="960" name="Shape 960"/>
            <p:cNvSpPr/>
            <p:nvPr/>
          </p:nvSpPr>
          <p:spPr>
            <a:xfrm>
              <a:off x="3661250" y="1548750"/>
              <a:ext cx="174000" cy="174000"/>
            </a:xfrm>
            <a:prstGeom prst="ellipse">
              <a:avLst/>
            </a:prstGeom>
            <a:solidFill>
              <a:srgbClr val="F06607"/>
            </a:solidFill>
            <a:ln>
              <a:noFill/>
            </a:ln>
          </p:spPr>
          <p:txBody>
            <a:bodyPr wrap="square" lIns="91425" tIns="91425" rIns="91425" bIns="91425" anchor="ctr" anchorCtr="0">
              <a:noAutofit/>
            </a:bodyPr>
            <a:lstStyle/>
            <a:p>
              <a:pPr lvl="0">
                <a:spcBef>
                  <a:spcPts val="0"/>
                </a:spcBef>
                <a:buNone/>
              </a:pPr>
              <a:endParaRPr/>
            </a:p>
          </p:txBody>
        </p:sp>
      </p:grpSp>
      <p:grpSp>
        <p:nvGrpSpPr>
          <p:cNvPr id="974" name="Shape 974"/>
          <p:cNvGrpSpPr/>
          <p:nvPr/>
        </p:nvGrpSpPr>
        <p:grpSpPr>
          <a:xfrm>
            <a:off x="-132" y="3601424"/>
            <a:ext cx="1247435" cy="513337"/>
            <a:chOff x="1596750" y="2412150"/>
            <a:chExt cx="1362275" cy="319200"/>
          </a:xfrm>
        </p:grpSpPr>
        <p:sp>
          <p:nvSpPr>
            <p:cNvPr id="975" name="Shape 975"/>
            <p:cNvSpPr/>
            <p:nvPr/>
          </p:nvSpPr>
          <p:spPr>
            <a:xfrm>
              <a:off x="1596750" y="2412150"/>
              <a:ext cx="1182300" cy="319200"/>
            </a:xfrm>
            <a:prstGeom prst="roundRect">
              <a:avLst>
                <a:gd name="adj" fmla="val 16667"/>
              </a:avLst>
            </a:prstGeom>
            <a:noFill/>
            <a:ln>
              <a:noFill/>
            </a:ln>
          </p:spPr>
          <p:txBody>
            <a:bodyPr wrap="square" lIns="91425" tIns="91425" rIns="91425" bIns="91425" anchor="ctr" anchorCtr="0">
              <a:noAutofit/>
            </a:bodyPr>
            <a:lstStyle/>
            <a:p>
              <a:pPr lvl="0" algn="r" rtl="0">
                <a:spcBef>
                  <a:spcPts val="0"/>
                </a:spcBef>
                <a:buNone/>
              </a:pPr>
              <a:r>
                <a:rPr lang="en-US" sz="1800" b="1">
                  <a:latin typeface="Tahoma"/>
                  <a:ea typeface="Tahoma"/>
                  <a:cs typeface="Tahoma"/>
                  <a:sym typeface="Tahoma"/>
                </a:rPr>
                <a:t>T cells</a:t>
              </a:r>
            </a:p>
          </p:txBody>
        </p:sp>
        <p:sp>
          <p:nvSpPr>
            <p:cNvPr id="957" name="Shape 957"/>
            <p:cNvSpPr/>
            <p:nvPr/>
          </p:nvSpPr>
          <p:spPr>
            <a:xfrm>
              <a:off x="2785025" y="2484750"/>
              <a:ext cx="174000" cy="174000"/>
            </a:xfrm>
            <a:prstGeom prst="ellipse">
              <a:avLst/>
            </a:prstGeom>
            <a:solidFill>
              <a:srgbClr val="B0230D"/>
            </a:solidFill>
            <a:ln>
              <a:noFill/>
            </a:ln>
          </p:spPr>
          <p:txBody>
            <a:bodyPr wrap="square" lIns="91425" tIns="91425" rIns="91425" bIns="91425" anchor="ctr" anchorCtr="0">
              <a:noAutofit/>
            </a:bodyPr>
            <a:lstStyle/>
            <a:p>
              <a:pPr lvl="0" algn="r" rtl="0">
                <a:spcBef>
                  <a:spcPts val="0"/>
                </a:spcBef>
                <a:buNone/>
              </a:pPr>
              <a:endParaRPr/>
            </a:p>
          </p:txBody>
        </p:sp>
      </p:grpSp>
      <p:grpSp>
        <p:nvGrpSpPr>
          <p:cNvPr id="976" name="Shape 976"/>
          <p:cNvGrpSpPr/>
          <p:nvPr/>
        </p:nvGrpSpPr>
        <p:grpSpPr>
          <a:xfrm>
            <a:off x="2146968" y="5106699"/>
            <a:ext cx="1736742" cy="513337"/>
            <a:chOff x="3661250" y="3348150"/>
            <a:chExt cx="1356300" cy="319200"/>
          </a:xfrm>
        </p:grpSpPr>
        <p:sp>
          <p:nvSpPr>
            <p:cNvPr id="967" name="Shape 967"/>
            <p:cNvSpPr/>
            <p:nvPr/>
          </p:nvSpPr>
          <p:spPr>
            <a:xfrm>
              <a:off x="3835250" y="3348150"/>
              <a:ext cx="1182300" cy="3192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r>
                <a:rPr lang="en-US" b="1">
                  <a:latin typeface="Tahoma"/>
                  <a:ea typeface="Tahoma"/>
                  <a:cs typeface="Tahoma"/>
                  <a:sym typeface="Tahoma"/>
                </a:rPr>
                <a:t>Helper T cells</a:t>
              </a:r>
            </a:p>
          </p:txBody>
        </p:sp>
        <p:sp>
          <p:nvSpPr>
            <p:cNvPr id="958" name="Shape 958"/>
            <p:cNvSpPr/>
            <p:nvPr/>
          </p:nvSpPr>
          <p:spPr>
            <a:xfrm>
              <a:off x="3661250" y="3420750"/>
              <a:ext cx="174000" cy="174000"/>
            </a:xfrm>
            <a:prstGeom prst="ellipse">
              <a:avLst/>
            </a:prstGeom>
            <a:solidFill>
              <a:srgbClr val="F06607"/>
            </a:solidFill>
            <a:ln>
              <a:noFill/>
            </a:ln>
          </p:spPr>
          <p:txBody>
            <a:bodyPr wrap="square" lIns="91425" tIns="91425" rIns="91425" bIns="91425" anchor="ctr" anchorCtr="0">
              <a:noAutofit/>
            </a:bodyPr>
            <a:lstStyle/>
            <a:p>
              <a:pPr lvl="0">
                <a:spcBef>
                  <a:spcPts val="0"/>
                </a:spcBef>
                <a:buNone/>
              </a:pPr>
              <a:endParaRPr/>
            </a:p>
          </p:txBody>
        </p:sp>
      </p:grpSp>
      <p:grpSp>
        <p:nvGrpSpPr>
          <p:cNvPr id="977" name="Shape 977"/>
          <p:cNvGrpSpPr/>
          <p:nvPr/>
        </p:nvGrpSpPr>
        <p:grpSpPr>
          <a:xfrm>
            <a:off x="4634339" y="2831426"/>
            <a:ext cx="2709437" cy="513337"/>
            <a:chOff x="5603750" y="1933355"/>
            <a:chExt cx="2115921" cy="319200"/>
          </a:xfrm>
        </p:grpSpPr>
        <p:sp>
          <p:nvSpPr>
            <p:cNvPr id="978" name="Shape 978"/>
            <p:cNvSpPr/>
            <p:nvPr/>
          </p:nvSpPr>
          <p:spPr>
            <a:xfrm>
              <a:off x="5777771" y="1933355"/>
              <a:ext cx="1941900" cy="319200"/>
            </a:xfrm>
            <a:prstGeom prst="roundRect">
              <a:avLst>
                <a:gd name="adj" fmla="val 16667"/>
              </a:avLst>
            </a:prstGeom>
            <a:noFill/>
            <a:ln>
              <a:noFill/>
            </a:ln>
          </p:spPr>
          <p:txBody>
            <a:bodyPr wrap="square" lIns="91425" tIns="91425" rIns="91425" bIns="91425" anchor="ctr" anchorCtr="0">
              <a:noAutofit/>
            </a:bodyPr>
            <a:lstStyle/>
            <a:p>
              <a:pPr lvl="0" rtl="0">
                <a:lnSpc>
                  <a:spcPct val="115000"/>
                </a:lnSpc>
                <a:spcBef>
                  <a:spcPts val="0"/>
                </a:spcBef>
                <a:buNone/>
              </a:pPr>
              <a:endParaRPr sz="1200" b="1">
                <a:solidFill>
                  <a:schemeClr val="dk1"/>
                </a:solidFill>
                <a:latin typeface="Tahoma"/>
                <a:ea typeface="Tahoma"/>
                <a:cs typeface="Tahoma"/>
                <a:sym typeface="Tahoma"/>
              </a:endParaRPr>
            </a:p>
            <a:p>
              <a:pPr lvl="0" rtl="0">
                <a:lnSpc>
                  <a:spcPct val="115000"/>
                </a:lnSpc>
                <a:spcBef>
                  <a:spcPts val="0"/>
                </a:spcBef>
                <a:buNone/>
              </a:pPr>
              <a:endParaRPr sz="1200" b="1">
                <a:solidFill>
                  <a:schemeClr val="dk1"/>
                </a:solidFill>
                <a:latin typeface="Tahoma"/>
                <a:ea typeface="Tahoma"/>
                <a:cs typeface="Tahoma"/>
                <a:sym typeface="Tahoma"/>
              </a:endParaRPr>
            </a:p>
            <a:p>
              <a:pPr lvl="0" rtl="0">
                <a:lnSpc>
                  <a:spcPct val="115000"/>
                </a:lnSpc>
                <a:spcBef>
                  <a:spcPts val="0"/>
                </a:spcBef>
                <a:buClr>
                  <a:schemeClr val="dk1"/>
                </a:buClr>
                <a:buSzPct val="91666"/>
                <a:buFont typeface="Arial"/>
                <a:buNone/>
              </a:pPr>
              <a:r>
                <a:rPr lang="en-US" sz="1200" b="1">
                  <a:solidFill>
                    <a:schemeClr val="dk1"/>
                  </a:solidFill>
                  <a:latin typeface="Tahoma"/>
                  <a:ea typeface="Tahoma"/>
                  <a:cs typeface="Tahoma"/>
                  <a:sym typeface="Tahoma"/>
                </a:rPr>
                <a:t>Has receptors </a:t>
              </a:r>
              <a:r>
                <a:rPr lang="en-US" sz="1200">
                  <a:solidFill>
                    <a:schemeClr val="dk1"/>
                  </a:solidFill>
                  <a:latin typeface="Tahoma"/>
                  <a:ea typeface="Tahoma"/>
                  <a:cs typeface="Tahoma"/>
                  <a:sym typeface="Tahoma"/>
                </a:rPr>
                <a:t>that are used to search each cell that it meets. If a cell is infected, it is swiftly killed.</a:t>
              </a:r>
            </a:p>
            <a:p>
              <a:pPr lvl="0" algn="ctr" rtl="0">
                <a:spcBef>
                  <a:spcPts val="0"/>
                </a:spcBef>
                <a:buClr>
                  <a:schemeClr val="dk1"/>
                </a:buClr>
                <a:buFont typeface="Arial"/>
                <a:buNone/>
              </a:pPr>
              <a:endParaRPr sz="1200">
                <a:solidFill>
                  <a:srgbClr val="434343"/>
                </a:solidFill>
                <a:latin typeface="Tahoma"/>
                <a:ea typeface="Tahoma"/>
                <a:cs typeface="Tahoma"/>
                <a:sym typeface="Tahoma"/>
              </a:endParaRPr>
            </a:p>
            <a:p>
              <a:pPr lvl="0" rtl="0">
                <a:spcBef>
                  <a:spcPts val="0"/>
                </a:spcBef>
                <a:buNone/>
              </a:pPr>
              <a:endParaRPr sz="1100">
                <a:latin typeface="Roboto"/>
                <a:ea typeface="Roboto"/>
                <a:cs typeface="Roboto"/>
                <a:sym typeface="Roboto"/>
              </a:endParaRPr>
            </a:p>
          </p:txBody>
        </p:sp>
        <p:sp>
          <p:nvSpPr>
            <p:cNvPr id="965" name="Shape 965"/>
            <p:cNvSpPr/>
            <p:nvPr/>
          </p:nvSpPr>
          <p:spPr>
            <a:xfrm>
              <a:off x="5603750" y="1991250"/>
              <a:ext cx="174000" cy="1740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grpSp>
      <p:grpSp>
        <p:nvGrpSpPr>
          <p:cNvPr id="979" name="Shape 979"/>
          <p:cNvGrpSpPr/>
          <p:nvPr/>
        </p:nvGrpSpPr>
        <p:grpSpPr>
          <a:xfrm>
            <a:off x="4634339" y="4371426"/>
            <a:ext cx="2573421" cy="513337"/>
            <a:chOff x="5603750" y="2890947"/>
            <a:chExt cx="2009701" cy="319200"/>
          </a:xfrm>
        </p:grpSpPr>
        <p:sp>
          <p:nvSpPr>
            <p:cNvPr id="980" name="Shape 980"/>
            <p:cNvSpPr/>
            <p:nvPr/>
          </p:nvSpPr>
          <p:spPr>
            <a:xfrm>
              <a:off x="5777751" y="2890947"/>
              <a:ext cx="1835700" cy="3192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r>
                <a:rPr lang="en-US" sz="1100">
                  <a:solidFill>
                    <a:schemeClr val="dk1"/>
                  </a:solidFill>
                  <a:latin typeface="Tahoma"/>
                  <a:ea typeface="Tahoma"/>
                  <a:cs typeface="Tahoma"/>
                  <a:sym typeface="Tahoma"/>
                </a:rPr>
                <a:t>major </a:t>
              </a:r>
              <a:r>
                <a:rPr lang="en-US" sz="1100" b="1">
                  <a:solidFill>
                    <a:schemeClr val="dk1"/>
                  </a:solidFill>
                  <a:latin typeface="Tahoma"/>
                  <a:ea typeface="Tahoma"/>
                  <a:cs typeface="Tahoma"/>
                  <a:sym typeface="Tahoma"/>
                </a:rPr>
                <a:t>driving force </a:t>
              </a:r>
              <a:r>
                <a:rPr lang="en-US" sz="1100">
                  <a:solidFill>
                    <a:schemeClr val="dk1"/>
                  </a:solidFill>
                  <a:latin typeface="Tahoma"/>
                  <a:ea typeface="Tahoma"/>
                  <a:cs typeface="Tahoma"/>
                  <a:sym typeface="Tahoma"/>
                </a:rPr>
                <a:t>and the main regulators of the immune defense.</a:t>
              </a:r>
            </a:p>
          </p:txBody>
        </p:sp>
        <p:sp>
          <p:nvSpPr>
            <p:cNvPr id="968" name="Shape 968"/>
            <p:cNvSpPr/>
            <p:nvPr/>
          </p:nvSpPr>
          <p:spPr>
            <a:xfrm>
              <a:off x="5603750" y="2963550"/>
              <a:ext cx="174000" cy="1740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grpSp>
      <p:grpSp>
        <p:nvGrpSpPr>
          <p:cNvPr id="981" name="Shape 981"/>
          <p:cNvGrpSpPr/>
          <p:nvPr/>
        </p:nvGrpSpPr>
        <p:grpSpPr>
          <a:xfrm>
            <a:off x="4634339" y="5841976"/>
            <a:ext cx="2473158" cy="805226"/>
            <a:chOff x="5603750" y="3805355"/>
            <a:chExt cx="1931400" cy="500700"/>
          </a:xfrm>
        </p:grpSpPr>
        <p:sp>
          <p:nvSpPr>
            <p:cNvPr id="982" name="Shape 982"/>
            <p:cNvSpPr/>
            <p:nvPr/>
          </p:nvSpPr>
          <p:spPr>
            <a:xfrm>
              <a:off x="5777750" y="3805355"/>
              <a:ext cx="1757400" cy="5007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r>
                <a:rPr lang="en-US" sz="1100">
                  <a:solidFill>
                    <a:schemeClr val="dk1"/>
                  </a:solidFill>
                  <a:latin typeface="Tahoma"/>
                  <a:ea typeface="Tahoma"/>
                  <a:cs typeface="Tahoma"/>
                  <a:sym typeface="Tahoma"/>
                </a:rPr>
                <a:t>Their primary task is to </a:t>
              </a:r>
              <a:r>
                <a:rPr lang="en-US" sz="1100" b="1">
                  <a:solidFill>
                    <a:schemeClr val="dk1"/>
                  </a:solidFill>
                  <a:latin typeface="Tahoma"/>
                  <a:ea typeface="Tahoma"/>
                  <a:cs typeface="Tahoma"/>
                  <a:sym typeface="Tahoma"/>
                </a:rPr>
                <a:t>activate B cells and killer T cells</a:t>
              </a:r>
              <a:r>
                <a:rPr lang="en-US" sz="1100">
                  <a:solidFill>
                    <a:schemeClr val="dk1"/>
                  </a:solidFill>
                  <a:latin typeface="Tahoma"/>
                  <a:ea typeface="Tahoma"/>
                  <a:cs typeface="Tahoma"/>
                  <a:sym typeface="Tahoma"/>
                </a:rPr>
                <a:t> but the helper T cells must be activated first.</a:t>
              </a:r>
            </a:p>
          </p:txBody>
        </p:sp>
        <p:sp>
          <p:nvSpPr>
            <p:cNvPr id="970" name="Shape 970"/>
            <p:cNvSpPr/>
            <p:nvPr/>
          </p:nvSpPr>
          <p:spPr>
            <a:xfrm>
              <a:off x="5603750" y="3877950"/>
              <a:ext cx="174000" cy="1740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grpSp>
      <p:cxnSp>
        <p:nvCxnSpPr>
          <p:cNvPr id="983" name="Shape 983"/>
          <p:cNvCxnSpPr>
            <a:stCxn id="984" idx="6"/>
            <a:endCxn id="985" idx="2"/>
          </p:cNvCxnSpPr>
          <p:nvPr/>
        </p:nvCxnSpPr>
        <p:spPr>
          <a:xfrm>
            <a:off x="1247424" y="3858125"/>
            <a:ext cx="899400" cy="1505100"/>
          </a:xfrm>
          <a:prstGeom prst="bentConnector3">
            <a:avLst>
              <a:gd name="adj1" fmla="val 49995"/>
            </a:avLst>
          </a:prstGeom>
          <a:noFill/>
          <a:ln w="9525" cap="flat" cmpd="sng">
            <a:solidFill>
              <a:srgbClr val="B7B7B7"/>
            </a:solidFill>
            <a:prstDash val="solid"/>
            <a:round/>
            <a:headEnd type="none" w="med" len="med"/>
            <a:tailEnd type="none" w="med" len="med"/>
          </a:ln>
        </p:spPr>
      </p:cxnSp>
      <p:cxnSp>
        <p:nvCxnSpPr>
          <p:cNvPr id="986" name="Shape 986"/>
          <p:cNvCxnSpPr>
            <a:stCxn id="984" idx="6"/>
            <a:endCxn id="955" idx="2"/>
          </p:cNvCxnSpPr>
          <p:nvPr/>
        </p:nvCxnSpPr>
        <p:spPr>
          <a:xfrm rot="10800000" flipH="1">
            <a:off x="1247424" y="2352725"/>
            <a:ext cx="899400" cy="1505400"/>
          </a:xfrm>
          <a:prstGeom prst="bentConnector3">
            <a:avLst>
              <a:gd name="adj1" fmla="val 49995"/>
            </a:avLst>
          </a:prstGeom>
          <a:noFill/>
          <a:ln w="9525" cap="flat" cmpd="sng">
            <a:solidFill>
              <a:srgbClr val="B7B7B7"/>
            </a:solidFill>
            <a:prstDash val="solid"/>
            <a:round/>
            <a:headEnd type="none" w="med" len="med"/>
            <a:tailEnd type="none" w="med" len="med"/>
          </a:ln>
        </p:spPr>
      </p:cxnSp>
      <p:cxnSp>
        <p:nvCxnSpPr>
          <p:cNvPr id="987" name="Shape 987"/>
          <p:cNvCxnSpPr>
            <a:stCxn id="988" idx="3"/>
            <a:endCxn id="989" idx="2"/>
          </p:cNvCxnSpPr>
          <p:nvPr/>
        </p:nvCxnSpPr>
        <p:spPr>
          <a:xfrm rot="10800000" flipH="1">
            <a:off x="3883785" y="1617519"/>
            <a:ext cx="750000" cy="735300"/>
          </a:xfrm>
          <a:prstGeom prst="bentConnector3">
            <a:avLst>
              <a:gd name="adj1" fmla="val 49991"/>
            </a:avLst>
          </a:prstGeom>
          <a:noFill/>
          <a:ln w="9525" cap="flat" cmpd="sng">
            <a:solidFill>
              <a:srgbClr val="B7B7B7"/>
            </a:solidFill>
            <a:prstDash val="solid"/>
            <a:round/>
            <a:headEnd type="none" w="med" len="med"/>
            <a:tailEnd type="none" w="med" len="med"/>
          </a:ln>
        </p:spPr>
      </p:cxnSp>
      <p:cxnSp>
        <p:nvCxnSpPr>
          <p:cNvPr id="990" name="Shape 990"/>
          <p:cNvCxnSpPr>
            <a:stCxn id="988" idx="3"/>
            <a:endCxn id="991" idx="2"/>
          </p:cNvCxnSpPr>
          <p:nvPr/>
        </p:nvCxnSpPr>
        <p:spPr>
          <a:xfrm>
            <a:off x="3883785" y="2352819"/>
            <a:ext cx="750000" cy="711600"/>
          </a:xfrm>
          <a:prstGeom prst="bentConnector3">
            <a:avLst>
              <a:gd name="adj1" fmla="val 49998"/>
            </a:avLst>
          </a:prstGeom>
          <a:noFill/>
          <a:ln w="9525" cap="flat" cmpd="sng">
            <a:solidFill>
              <a:srgbClr val="B7B7B7"/>
            </a:solidFill>
            <a:prstDash val="solid"/>
            <a:round/>
            <a:headEnd type="none" w="med" len="med"/>
            <a:tailEnd type="none" w="med" len="med"/>
          </a:ln>
        </p:spPr>
      </p:cxnSp>
      <p:cxnSp>
        <p:nvCxnSpPr>
          <p:cNvPr id="992" name="Shape 992"/>
          <p:cNvCxnSpPr>
            <a:stCxn id="993" idx="3"/>
            <a:endCxn id="994" idx="2"/>
          </p:cNvCxnSpPr>
          <p:nvPr/>
        </p:nvCxnSpPr>
        <p:spPr>
          <a:xfrm rot="10800000" flipH="1">
            <a:off x="3883704" y="4628075"/>
            <a:ext cx="750300" cy="735300"/>
          </a:xfrm>
          <a:prstGeom prst="bentConnector3">
            <a:avLst>
              <a:gd name="adj1" fmla="val 50001"/>
            </a:avLst>
          </a:prstGeom>
          <a:noFill/>
          <a:ln w="9525" cap="flat" cmpd="sng">
            <a:solidFill>
              <a:srgbClr val="B7B7B7"/>
            </a:solidFill>
            <a:prstDash val="solid"/>
            <a:round/>
            <a:headEnd type="none" w="med" len="med"/>
            <a:tailEnd type="none" w="med" len="med"/>
          </a:ln>
        </p:spPr>
      </p:cxnSp>
      <p:cxnSp>
        <p:nvCxnSpPr>
          <p:cNvPr id="995" name="Shape 995"/>
          <p:cNvCxnSpPr>
            <a:stCxn id="993" idx="3"/>
            <a:endCxn id="996" idx="2"/>
          </p:cNvCxnSpPr>
          <p:nvPr/>
        </p:nvCxnSpPr>
        <p:spPr>
          <a:xfrm>
            <a:off x="3883704" y="5363375"/>
            <a:ext cx="750300" cy="735300"/>
          </a:xfrm>
          <a:prstGeom prst="bentConnector3">
            <a:avLst>
              <a:gd name="adj1" fmla="val 50001"/>
            </a:avLst>
          </a:prstGeom>
          <a:noFill/>
          <a:ln w="9525" cap="flat" cmpd="sng">
            <a:solidFill>
              <a:srgbClr val="B7B7B7"/>
            </a:solidFill>
            <a:prstDash val="solid"/>
            <a:round/>
            <a:headEnd type="none" w="med" len="med"/>
            <a:tailEnd type="none" w="med" len="med"/>
          </a:ln>
        </p:spPr>
      </p:cxnSp>
      <p:sp>
        <p:nvSpPr>
          <p:cNvPr id="989" name="Shape 989"/>
          <p:cNvSpPr/>
          <p:nvPr/>
        </p:nvSpPr>
        <p:spPr>
          <a:xfrm>
            <a:off x="4633776" y="1477716"/>
            <a:ext cx="222600" cy="2796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grpSp>
        <p:nvGrpSpPr>
          <p:cNvPr id="997" name="Shape 997"/>
          <p:cNvGrpSpPr/>
          <p:nvPr/>
        </p:nvGrpSpPr>
        <p:grpSpPr>
          <a:xfrm>
            <a:off x="2146968" y="2096151"/>
            <a:ext cx="1736817" cy="513337"/>
            <a:chOff x="3661250" y="1476151"/>
            <a:chExt cx="1356358" cy="319200"/>
          </a:xfrm>
        </p:grpSpPr>
        <p:sp>
          <p:nvSpPr>
            <p:cNvPr id="988" name="Shape 988"/>
            <p:cNvSpPr/>
            <p:nvPr/>
          </p:nvSpPr>
          <p:spPr>
            <a:xfrm>
              <a:off x="4932108" y="1476151"/>
              <a:ext cx="85500" cy="3192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endParaRPr sz="1100">
                <a:latin typeface="Roboto"/>
                <a:ea typeface="Roboto"/>
                <a:cs typeface="Roboto"/>
                <a:sym typeface="Roboto"/>
              </a:endParaRPr>
            </a:p>
          </p:txBody>
        </p:sp>
        <p:sp>
          <p:nvSpPr>
            <p:cNvPr id="955" name="Shape 955"/>
            <p:cNvSpPr/>
            <p:nvPr/>
          </p:nvSpPr>
          <p:spPr>
            <a:xfrm>
              <a:off x="3661250" y="1548750"/>
              <a:ext cx="174000" cy="174000"/>
            </a:xfrm>
            <a:prstGeom prst="ellipse">
              <a:avLst/>
            </a:prstGeom>
            <a:solidFill>
              <a:srgbClr val="F06607"/>
            </a:solidFill>
            <a:ln>
              <a:noFill/>
            </a:ln>
          </p:spPr>
          <p:txBody>
            <a:bodyPr wrap="square" lIns="91425" tIns="91425" rIns="91425" bIns="91425" anchor="ctr" anchorCtr="0">
              <a:noAutofit/>
            </a:bodyPr>
            <a:lstStyle/>
            <a:p>
              <a:pPr lvl="0">
                <a:spcBef>
                  <a:spcPts val="0"/>
                </a:spcBef>
                <a:buNone/>
              </a:pPr>
              <a:endParaRPr/>
            </a:p>
          </p:txBody>
        </p:sp>
      </p:grpSp>
      <p:sp>
        <p:nvSpPr>
          <p:cNvPr id="984" name="Shape 984"/>
          <p:cNvSpPr/>
          <p:nvPr/>
        </p:nvSpPr>
        <p:spPr>
          <a:xfrm>
            <a:off x="1024824" y="3718175"/>
            <a:ext cx="222600" cy="279900"/>
          </a:xfrm>
          <a:prstGeom prst="ellipse">
            <a:avLst/>
          </a:prstGeom>
          <a:solidFill>
            <a:srgbClr val="B0230D"/>
          </a:solidFill>
          <a:ln>
            <a:noFill/>
          </a:ln>
        </p:spPr>
        <p:txBody>
          <a:bodyPr wrap="square" lIns="91425" tIns="91425" rIns="91425" bIns="91425" anchor="ctr" anchorCtr="0">
            <a:noAutofit/>
          </a:bodyPr>
          <a:lstStyle/>
          <a:p>
            <a:pPr lvl="0" algn="r" rtl="0">
              <a:spcBef>
                <a:spcPts val="0"/>
              </a:spcBef>
              <a:buNone/>
            </a:pPr>
            <a:endParaRPr/>
          </a:p>
        </p:txBody>
      </p:sp>
      <p:grpSp>
        <p:nvGrpSpPr>
          <p:cNvPr id="998" name="Shape 998"/>
          <p:cNvGrpSpPr/>
          <p:nvPr/>
        </p:nvGrpSpPr>
        <p:grpSpPr>
          <a:xfrm>
            <a:off x="2146968" y="5106706"/>
            <a:ext cx="1736736" cy="513337"/>
            <a:chOff x="3661250" y="3348154"/>
            <a:chExt cx="1356295" cy="319200"/>
          </a:xfrm>
        </p:grpSpPr>
        <p:sp>
          <p:nvSpPr>
            <p:cNvPr id="993" name="Shape 993"/>
            <p:cNvSpPr/>
            <p:nvPr/>
          </p:nvSpPr>
          <p:spPr>
            <a:xfrm>
              <a:off x="4230945" y="3348154"/>
              <a:ext cx="786600" cy="319200"/>
            </a:xfrm>
            <a:prstGeom prst="roundRect">
              <a:avLst>
                <a:gd name="adj" fmla="val 16667"/>
              </a:avLst>
            </a:prstGeom>
            <a:noFill/>
            <a:ln>
              <a:noFill/>
            </a:ln>
          </p:spPr>
          <p:txBody>
            <a:bodyPr wrap="square" lIns="91425" tIns="91425" rIns="91425" bIns="91425" anchor="ctr" anchorCtr="0">
              <a:noAutofit/>
            </a:bodyPr>
            <a:lstStyle/>
            <a:p>
              <a:pPr lvl="0" rtl="0">
                <a:spcBef>
                  <a:spcPts val="0"/>
                </a:spcBef>
                <a:buNone/>
              </a:pPr>
              <a:endParaRPr sz="1100">
                <a:latin typeface="Roboto"/>
                <a:ea typeface="Roboto"/>
                <a:cs typeface="Roboto"/>
                <a:sym typeface="Roboto"/>
              </a:endParaRPr>
            </a:p>
          </p:txBody>
        </p:sp>
        <p:sp>
          <p:nvSpPr>
            <p:cNvPr id="985" name="Shape 985"/>
            <p:cNvSpPr/>
            <p:nvPr/>
          </p:nvSpPr>
          <p:spPr>
            <a:xfrm>
              <a:off x="3661250" y="3420750"/>
              <a:ext cx="174000" cy="174000"/>
            </a:xfrm>
            <a:prstGeom prst="ellipse">
              <a:avLst/>
            </a:prstGeom>
            <a:solidFill>
              <a:srgbClr val="F06607"/>
            </a:solidFill>
            <a:ln>
              <a:noFill/>
            </a:ln>
          </p:spPr>
          <p:txBody>
            <a:bodyPr wrap="square" lIns="91425" tIns="91425" rIns="91425" bIns="91425" anchor="ctr" anchorCtr="0">
              <a:noAutofit/>
            </a:bodyPr>
            <a:lstStyle/>
            <a:p>
              <a:pPr lvl="0">
                <a:spcBef>
                  <a:spcPts val="0"/>
                </a:spcBef>
                <a:buNone/>
              </a:pPr>
              <a:endParaRPr/>
            </a:p>
          </p:txBody>
        </p:sp>
      </p:grpSp>
      <p:sp>
        <p:nvSpPr>
          <p:cNvPr id="991" name="Shape 991"/>
          <p:cNvSpPr/>
          <p:nvPr/>
        </p:nvSpPr>
        <p:spPr>
          <a:xfrm>
            <a:off x="4633871" y="2924680"/>
            <a:ext cx="222600" cy="2796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sp>
        <p:nvSpPr>
          <p:cNvPr id="994" name="Shape 994"/>
          <p:cNvSpPr/>
          <p:nvPr/>
        </p:nvSpPr>
        <p:spPr>
          <a:xfrm>
            <a:off x="4634138" y="4488179"/>
            <a:ext cx="222900" cy="2799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sp>
        <p:nvSpPr>
          <p:cNvPr id="999" name="Shape 999"/>
          <p:cNvSpPr/>
          <p:nvPr/>
        </p:nvSpPr>
        <p:spPr>
          <a:xfrm>
            <a:off x="1418553" y="589717"/>
            <a:ext cx="222600" cy="2796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sp>
        <p:nvSpPr>
          <p:cNvPr id="1000" name="Shape 1000"/>
          <p:cNvSpPr txBox="1"/>
          <p:nvPr/>
        </p:nvSpPr>
        <p:spPr>
          <a:xfrm>
            <a:off x="7425529" y="1757323"/>
            <a:ext cx="1572600" cy="1483200"/>
          </a:xfrm>
          <a:prstGeom prst="rect">
            <a:avLst/>
          </a:prstGeom>
          <a:noFill/>
          <a:ln w="9525" cap="flat" cmpd="sng">
            <a:solidFill>
              <a:srgbClr val="666666"/>
            </a:solidFill>
            <a:prstDash val="solid"/>
            <a:round/>
            <a:headEnd type="none" w="med" len="med"/>
            <a:tailEnd type="none" w="med" len="med"/>
          </a:ln>
        </p:spPr>
        <p:txBody>
          <a:bodyPr wrap="square" lIns="91425" tIns="91425" rIns="91425" bIns="91425" anchor="t" anchorCtr="0">
            <a:noAutofit/>
          </a:bodyPr>
          <a:lstStyle/>
          <a:p>
            <a:pPr lvl="0" rtl="0">
              <a:lnSpc>
                <a:spcPct val="115000"/>
              </a:lnSpc>
              <a:spcBef>
                <a:spcPts val="0"/>
              </a:spcBef>
              <a:buClr>
                <a:schemeClr val="dk1"/>
              </a:buClr>
              <a:buSzPct val="100000"/>
              <a:buFont typeface="Arial"/>
              <a:buNone/>
            </a:pPr>
            <a:r>
              <a:rPr lang="en-US" sz="1100" b="1">
                <a:solidFill>
                  <a:schemeClr val="dk1"/>
                </a:solidFill>
                <a:latin typeface="Tahoma"/>
                <a:ea typeface="Tahoma"/>
                <a:cs typeface="Tahoma"/>
                <a:sym typeface="Tahoma"/>
              </a:rPr>
              <a:t>Infected cells</a:t>
            </a:r>
            <a:r>
              <a:rPr lang="en-US" sz="1100">
                <a:solidFill>
                  <a:schemeClr val="dk1"/>
                </a:solidFill>
                <a:latin typeface="Tahoma"/>
                <a:ea typeface="Tahoma"/>
                <a:cs typeface="Tahoma"/>
                <a:sym typeface="Tahoma"/>
              </a:rPr>
              <a:t> are recognized because </a:t>
            </a:r>
            <a:r>
              <a:rPr lang="en-US" sz="1100" u="sng">
                <a:solidFill>
                  <a:schemeClr val="dk1"/>
                </a:solidFill>
                <a:latin typeface="Tahoma"/>
                <a:ea typeface="Tahoma"/>
                <a:cs typeface="Tahoma"/>
                <a:sym typeface="Tahoma"/>
              </a:rPr>
              <a:t>tiny traces</a:t>
            </a:r>
            <a:r>
              <a:rPr lang="en-US" sz="1100">
                <a:solidFill>
                  <a:schemeClr val="dk1"/>
                </a:solidFill>
                <a:latin typeface="Tahoma"/>
                <a:ea typeface="Tahoma"/>
                <a:cs typeface="Tahoma"/>
                <a:sym typeface="Tahoma"/>
              </a:rPr>
              <a:t> of the </a:t>
            </a:r>
            <a:r>
              <a:rPr lang="en-US" sz="1100" u="sng">
                <a:solidFill>
                  <a:schemeClr val="dk1"/>
                </a:solidFill>
                <a:latin typeface="Tahoma"/>
                <a:ea typeface="Tahoma"/>
                <a:cs typeface="Tahoma"/>
                <a:sym typeface="Tahoma"/>
              </a:rPr>
              <a:t>intruder, antigen,</a:t>
            </a:r>
            <a:r>
              <a:rPr lang="en-US" sz="1100">
                <a:solidFill>
                  <a:schemeClr val="dk1"/>
                </a:solidFill>
                <a:latin typeface="Tahoma"/>
                <a:ea typeface="Tahoma"/>
                <a:cs typeface="Tahoma"/>
                <a:sym typeface="Tahoma"/>
              </a:rPr>
              <a:t> can be found on their surface.</a:t>
            </a:r>
          </a:p>
          <a:p>
            <a:pPr lvl="0">
              <a:spcBef>
                <a:spcPts val="0"/>
              </a:spcBef>
              <a:buNone/>
            </a:pPr>
            <a:endParaRPr sz="1100">
              <a:latin typeface="Tahoma"/>
              <a:ea typeface="Tahoma"/>
              <a:cs typeface="Tahoma"/>
              <a:sym typeface="Tahoma"/>
            </a:endParaRPr>
          </a:p>
        </p:txBody>
      </p:sp>
      <p:sp>
        <p:nvSpPr>
          <p:cNvPr id="996" name="Shape 996"/>
          <p:cNvSpPr/>
          <p:nvPr/>
        </p:nvSpPr>
        <p:spPr>
          <a:xfrm>
            <a:off x="4634138" y="5958715"/>
            <a:ext cx="222900" cy="279900"/>
          </a:xfrm>
          <a:prstGeom prst="ellipse">
            <a:avLst/>
          </a:prstGeom>
          <a:solidFill>
            <a:srgbClr val="F4C23C"/>
          </a:solidFill>
          <a:ln>
            <a:noFill/>
          </a:ln>
        </p:spPr>
        <p:txBody>
          <a:bodyPr wrap="square" lIns="91425" tIns="91425" rIns="91425" bIns="91425" anchor="ctr" anchorCtr="0">
            <a:noAutofit/>
          </a:bodyPr>
          <a:lstStyle/>
          <a:p>
            <a:pPr lvl="0">
              <a:spcBef>
                <a:spcPts val="0"/>
              </a:spcBef>
              <a:buNone/>
            </a:pPr>
            <a:endParaRPr/>
          </a:p>
        </p:txBody>
      </p:sp>
      <p:sp>
        <p:nvSpPr>
          <p:cNvPr id="1001" name="Shape 1001"/>
          <p:cNvSpPr txBox="1"/>
          <p:nvPr/>
        </p:nvSpPr>
        <p:spPr>
          <a:xfrm>
            <a:off x="1716651" y="210675"/>
            <a:ext cx="3254400" cy="9282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100000"/>
              <a:buFont typeface="Arial"/>
              <a:buNone/>
            </a:pPr>
            <a:r>
              <a:rPr lang="en-US" sz="1100">
                <a:solidFill>
                  <a:srgbClr val="FF0000"/>
                </a:solidFill>
                <a:latin typeface="Tahoma"/>
                <a:ea typeface="Tahoma"/>
                <a:cs typeface="Tahoma"/>
                <a:sym typeface="Tahoma"/>
              </a:rPr>
              <a:t>A </a:t>
            </a:r>
            <a:r>
              <a:rPr lang="en-US" sz="1100" b="1">
                <a:solidFill>
                  <a:srgbClr val="FF0000"/>
                </a:solidFill>
                <a:latin typeface="Tahoma"/>
                <a:ea typeface="Tahoma"/>
                <a:cs typeface="Tahoma"/>
                <a:sym typeface="Tahoma"/>
              </a:rPr>
              <a:t>cytotoxic T cell</a:t>
            </a:r>
            <a:r>
              <a:rPr lang="en-US" sz="1100">
                <a:solidFill>
                  <a:srgbClr val="FF0000"/>
                </a:solidFill>
                <a:latin typeface="Tahoma"/>
                <a:ea typeface="Tahoma"/>
                <a:cs typeface="Tahoma"/>
                <a:sym typeface="Tahoma"/>
              </a:rPr>
              <a:t> (also known as </a:t>
            </a:r>
            <a:r>
              <a:rPr lang="en-US" sz="1100" b="1">
                <a:solidFill>
                  <a:srgbClr val="FF0000"/>
                </a:solidFill>
                <a:latin typeface="Tahoma"/>
                <a:ea typeface="Tahoma"/>
                <a:cs typeface="Tahoma"/>
                <a:sym typeface="Tahoma"/>
              </a:rPr>
              <a:t>T</a:t>
            </a:r>
            <a:r>
              <a:rPr lang="en-US" sz="1800" baseline="-25000">
                <a:solidFill>
                  <a:srgbClr val="FF0000"/>
                </a:solidFill>
                <a:latin typeface="Tahoma"/>
                <a:ea typeface="Tahoma"/>
                <a:cs typeface="Tahoma"/>
                <a:sym typeface="Tahoma"/>
              </a:rPr>
              <a:t>C</a:t>
            </a:r>
            <a:r>
              <a:rPr lang="en-US" sz="1100">
                <a:solidFill>
                  <a:srgbClr val="FF0000"/>
                </a:solidFill>
                <a:latin typeface="Tahoma"/>
                <a:ea typeface="Tahoma"/>
                <a:cs typeface="Tahoma"/>
                <a:sym typeface="Tahoma"/>
              </a:rPr>
              <a:t>, </a:t>
            </a:r>
            <a:r>
              <a:rPr lang="en-US" sz="1100" b="1">
                <a:solidFill>
                  <a:srgbClr val="FF0000"/>
                </a:solidFill>
                <a:latin typeface="Tahoma"/>
                <a:ea typeface="Tahoma"/>
                <a:cs typeface="Tahoma"/>
                <a:sym typeface="Tahoma"/>
              </a:rPr>
              <a:t>cytotoxic T Lymphocyte</a:t>
            </a:r>
            <a:r>
              <a:rPr lang="en-US" sz="1100">
                <a:solidFill>
                  <a:srgbClr val="FF0000"/>
                </a:solidFill>
                <a:latin typeface="Tahoma"/>
                <a:ea typeface="Tahoma"/>
                <a:cs typeface="Tahoma"/>
                <a:sym typeface="Tahoma"/>
              </a:rPr>
              <a:t>, CTL, </a:t>
            </a:r>
            <a:r>
              <a:rPr lang="en-US" sz="1100" b="1">
                <a:solidFill>
                  <a:srgbClr val="FF0000"/>
                </a:solidFill>
                <a:latin typeface="Tahoma"/>
                <a:ea typeface="Tahoma"/>
                <a:cs typeface="Tahoma"/>
                <a:sym typeface="Tahoma"/>
              </a:rPr>
              <a:t>T</a:t>
            </a:r>
            <a:r>
              <a:rPr lang="en-US" sz="1100">
                <a:solidFill>
                  <a:srgbClr val="FF0000"/>
                </a:solidFill>
                <a:latin typeface="Tahoma"/>
                <a:ea typeface="Tahoma"/>
                <a:cs typeface="Tahoma"/>
                <a:sym typeface="Tahoma"/>
              </a:rPr>
              <a:t>-</a:t>
            </a:r>
            <a:r>
              <a:rPr lang="en-US" sz="1100" b="1">
                <a:solidFill>
                  <a:srgbClr val="FF0000"/>
                </a:solidFill>
                <a:latin typeface="Tahoma"/>
                <a:ea typeface="Tahoma"/>
                <a:cs typeface="Tahoma"/>
                <a:sym typeface="Tahoma"/>
              </a:rPr>
              <a:t>killer cell</a:t>
            </a:r>
            <a:r>
              <a:rPr lang="en-US" sz="1100">
                <a:solidFill>
                  <a:srgbClr val="FF0000"/>
                </a:solidFill>
                <a:latin typeface="Tahoma"/>
                <a:ea typeface="Tahoma"/>
                <a:cs typeface="Tahoma"/>
                <a:sym typeface="Tahoma"/>
              </a:rPr>
              <a:t>, cytolytic </a:t>
            </a:r>
            <a:r>
              <a:rPr lang="en-US" sz="1100" b="1">
                <a:solidFill>
                  <a:srgbClr val="FF0000"/>
                </a:solidFill>
                <a:latin typeface="Tahoma"/>
                <a:ea typeface="Tahoma"/>
                <a:cs typeface="Tahoma"/>
                <a:sym typeface="Tahoma"/>
              </a:rPr>
              <a:t>T cell</a:t>
            </a:r>
            <a:r>
              <a:rPr lang="en-US" sz="1100">
                <a:solidFill>
                  <a:srgbClr val="FF0000"/>
                </a:solidFill>
                <a:latin typeface="Tahoma"/>
                <a:ea typeface="Tahoma"/>
                <a:cs typeface="Tahoma"/>
                <a:sym typeface="Tahoma"/>
              </a:rPr>
              <a:t>, CD8+</a:t>
            </a:r>
            <a:r>
              <a:rPr lang="en-US" sz="1100" b="1">
                <a:solidFill>
                  <a:srgbClr val="FF0000"/>
                </a:solidFill>
                <a:latin typeface="Tahoma"/>
                <a:ea typeface="Tahoma"/>
                <a:cs typeface="Tahoma"/>
                <a:sym typeface="Tahoma"/>
              </a:rPr>
              <a:t>T</a:t>
            </a:r>
            <a:r>
              <a:rPr lang="en-US" sz="1100">
                <a:solidFill>
                  <a:srgbClr val="FF0000"/>
                </a:solidFill>
                <a:latin typeface="Tahoma"/>
                <a:ea typeface="Tahoma"/>
                <a:cs typeface="Tahoma"/>
                <a:sym typeface="Tahoma"/>
              </a:rPr>
              <a:t>-</a:t>
            </a:r>
            <a:r>
              <a:rPr lang="en-US" sz="1100" b="1">
                <a:solidFill>
                  <a:srgbClr val="FF0000"/>
                </a:solidFill>
                <a:latin typeface="Tahoma"/>
                <a:ea typeface="Tahoma"/>
                <a:cs typeface="Tahoma"/>
                <a:sym typeface="Tahoma"/>
              </a:rPr>
              <a:t>cell</a:t>
            </a:r>
            <a:r>
              <a:rPr lang="en-US" sz="1100">
                <a:solidFill>
                  <a:srgbClr val="FF0000"/>
                </a:solidFill>
                <a:latin typeface="Tahoma"/>
                <a:ea typeface="Tahoma"/>
                <a:cs typeface="Tahoma"/>
                <a:sym typeface="Tahoma"/>
              </a:rPr>
              <a:t> or </a:t>
            </a:r>
            <a:r>
              <a:rPr lang="en-US" sz="1100" b="1">
                <a:solidFill>
                  <a:srgbClr val="FF0000"/>
                </a:solidFill>
                <a:latin typeface="Tahoma"/>
                <a:ea typeface="Tahoma"/>
                <a:cs typeface="Tahoma"/>
                <a:sym typeface="Tahoma"/>
              </a:rPr>
              <a:t>killer T cell</a:t>
            </a:r>
            <a:r>
              <a:rPr lang="en-US" sz="1100">
                <a:solidFill>
                  <a:srgbClr val="FF0000"/>
                </a:solidFill>
                <a:latin typeface="Tahoma"/>
                <a:ea typeface="Tahoma"/>
                <a:cs typeface="Tahoma"/>
                <a:sym typeface="Tahoma"/>
              </a:rPr>
              <a:t>)</a:t>
            </a:r>
          </a:p>
          <a:p>
            <a:pPr lvl="0">
              <a:spcBef>
                <a:spcPts val="0"/>
              </a:spcBef>
              <a:buNone/>
            </a:pPr>
            <a:endParaRPr>
              <a:latin typeface="Tahoma"/>
              <a:ea typeface="Tahoma"/>
              <a:cs typeface="Tahoma"/>
              <a:sym typeface="Tahoma"/>
            </a:endParaRPr>
          </a:p>
        </p:txBody>
      </p:sp>
      <p:pic>
        <p:nvPicPr>
          <p:cNvPr id="1002" name="Shape 1002" descr="Picture1.png"/>
          <p:cNvPicPr preferRelativeResize="0"/>
          <p:nvPr/>
        </p:nvPicPr>
        <p:blipFill>
          <a:blip r:embed="rId3">
            <a:alphaModFix/>
          </a:blip>
          <a:stretch>
            <a:fillRect/>
          </a:stretch>
        </p:blipFill>
        <p:spPr>
          <a:xfrm>
            <a:off x="7376862" y="112125"/>
            <a:ext cx="1669926" cy="1505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178350" y="2095975"/>
            <a:ext cx="5106900" cy="3901200"/>
          </a:xfrm>
          <a:prstGeom prst="rect">
            <a:avLst/>
          </a:prstGeom>
        </p:spPr>
        <p:txBody>
          <a:bodyPr wrap="square" lIns="91425" tIns="91425" rIns="91425" bIns="91425" anchor="t" anchorCtr="0">
            <a:noAutofit/>
          </a:bodyPr>
          <a:lstStyle/>
          <a:p>
            <a:pPr marL="139700" lvl="0" indent="0" algn="l" rtl="0">
              <a:lnSpc>
                <a:spcPct val="115000"/>
              </a:lnSpc>
              <a:spcBef>
                <a:spcPts val="0"/>
              </a:spcBef>
              <a:buClr>
                <a:srgbClr val="0000FF"/>
              </a:buClr>
              <a:buSzPct val="100000"/>
              <a:buNone/>
            </a:pPr>
            <a:r>
              <a:rPr lang="en-US" sz="1400" dirty="0">
                <a:solidFill>
                  <a:schemeClr val="tx1"/>
                </a:solidFill>
                <a:latin typeface="Tahoma"/>
                <a:ea typeface="Tahoma"/>
                <a:cs typeface="Tahoma"/>
                <a:sym typeface="Tahoma"/>
              </a:rPr>
              <a:t>when a </a:t>
            </a:r>
            <a:r>
              <a:rPr lang="en-US" sz="1400" b="1" dirty="0">
                <a:solidFill>
                  <a:schemeClr val="tx1"/>
                </a:solidFill>
                <a:latin typeface="Tahoma"/>
                <a:ea typeface="Tahoma"/>
                <a:cs typeface="Tahoma"/>
                <a:sym typeface="Tahoma"/>
              </a:rPr>
              <a:t>macrophage or dendritic cell </a:t>
            </a:r>
            <a:r>
              <a:rPr lang="en-US" sz="1400" dirty="0">
                <a:solidFill>
                  <a:schemeClr val="tx1"/>
                </a:solidFill>
                <a:latin typeface="Tahoma"/>
                <a:ea typeface="Tahoma"/>
                <a:cs typeface="Tahoma"/>
                <a:sym typeface="Tahoma"/>
              </a:rPr>
              <a:t>which has eaten an invader, travels to the nearest lymph node to present information about the captured pathogen. </a:t>
            </a:r>
          </a:p>
          <a:p>
            <a:pPr marL="0" lvl="0" indent="0" algn="l" rtl="0">
              <a:lnSpc>
                <a:spcPct val="115000"/>
              </a:lnSpc>
              <a:spcBef>
                <a:spcPts val="0"/>
              </a:spcBef>
              <a:buNone/>
            </a:pPr>
            <a:endParaRPr sz="1400" dirty="0">
              <a:solidFill>
                <a:schemeClr val="tx1"/>
              </a:solidFill>
              <a:latin typeface="Tahoma"/>
              <a:ea typeface="Tahoma"/>
              <a:cs typeface="Tahoma"/>
              <a:sym typeface="Tahoma"/>
            </a:endParaRPr>
          </a:p>
          <a:p>
            <a:pPr marL="139700" lvl="0" indent="0" algn="l" rtl="0">
              <a:lnSpc>
                <a:spcPct val="115000"/>
              </a:lnSpc>
              <a:spcBef>
                <a:spcPts val="0"/>
              </a:spcBef>
              <a:buClr>
                <a:srgbClr val="0000FF"/>
              </a:buClr>
              <a:buSzPct val="100000"/>
              <a:buNone/>
            </a:pPr>
            <a:r>
              <a:rPr lang="en-US" sz="1400" dirty="0">
                <a:solidFill>
                  <a:schemeClr val="tx1"/>
                </a:solidFill>
                <a:latin typeface="Tahoma"/>
                <a:ea typeface="Tahoma"/>
                <a:cs typeface="Tahoma"/>
                <a:sym typeface="Tahoma"/>
              </a:rPr>
              <a:t>The phagocyte displays an antigen fragment from the invader on its own surface</a:t>
            </a:r>
            <a:r>
              <a:rPr lang="en-US" sz="1400" b="1" dirty="0">
                <a:solidFill>
                  <a:schemeClr val="tx1"/>
                </a:solidFill>
                <a:latin typeface="Tahoma"/>
                <a:ea typeface="Tahoma"/>
                <a:cs typeface="Tahoma"/>
                <a:sym typeface="Tahoma"/>
              </a:rPr>
              <a:t>, a process called </a:t>
            </a:r>
            <a:r>
              <a:rPr lang="en-US" sz="1400" b="1" i="1" dirty="0">
                <a:solidFill>
                  <a:schemeClr val="tx1"/>
                </a:solidFill>
                <a:latin typeface="Tahoma"/>
                <a:ea typeface="Tahoma"/>
                <a:cs typeface="Tahoma"/>
                <a:sym typeface="Tahoma"/>
              </a:rPr>
              <a:t>antigen presentation</a:t>
            </a:r>
            <a:r>
              <a:rPr lang="en-US" sz="1400" b="1" dirty="0">
                <a:solidFill>
                  <a:schemeClr val="tx1"/>
                </a:solidFill>
                <a:latin typeface="Tahoma"/>
                <a:ea typeface="Tahoma"/>
                <a:cs typeface="Tahoma"/>
                <a:sym typeface="Tahoma"/>
              </a:rPr>
              <a:t>.</a:t>
            </a:r>
          </a:p>
          <a:p>
            <a:pPr marL="0" lvl="0" indent="0" algn="l" rtl="0">
              <a:lnSpc>
                <a:spcPct val="115000"/>
              </a:lnSpc>
              <a:spcBef>
                <a:spcPts val="0"/>
              </a:spcBef>
              <a:buNone/>
            </a:pPr>
            <a:endParaRPr sz="1400" b="1" dirty="0">
              <a:solidFill>
                <a:schemeClr val="tx1"/>
              </a:solidFill>
              <a:latin typeface="Tahoma"/>
              <a:ea typeface="Tahoma"/>
              <a:cs typeface="Tahoma"/>
              <a:sym typeface="Tahoma"/>
            </a:endParaRPr>
          </a:p>
          <a:p>
            <a:pPr marL="139700" lvl="0" indent="0" algn="l" rtl="0">
              <a:lnSpc>
                <a:spcPct val="115000"/>
              </a:lnSpc>
              <a:spcBef>
                <a:spcPts val="0"/>
              </a:spcBef>
              <a:buClr>
                <a:srgbClr val="0000FF"/>
              </a:buClr>
              <a:buSzPct val="100000"/>
              <a:buNone/>
            </a:pPr>
            <a:r>
              <a:rPr lang="en-US" sz="1400" dirty="0">
                <a:solidFill>
                  <a:schemeClr val="tx1"/>
                </a:solidFill>
                <a:latin typeface="Tahoma"/>
                <a:ea typeface="Tahoma"/>
                <a:cs typeface="Tahoma"/>
                <a:sym typeface="Tahoma"/>
              </a:rPr>
              <a:t>When the receptor of a helper T cell recognizes the antigen, the T cell is activated. </a:t>
            </a:r>
          </a:p>
          <a:p>
            <a:pPr marL="0" lvl="0" indent="0" algn="l" rtl="0">
              <a:lnSpc>
                <a:spcPct val="115000"/>
              </a:lnSpc>
              <a:spcBef>
                <a:spcPts val="0"/>
              </a:spcBef>
              <a:buNone/>
            </a:pPr>
            <a:endParaRPr sz="1400" dirty="0">
              <a:solidFill>
                <a:schemeClr val="tx1"/>
              </a:solidFill>
              <a:latin typeface="Tahoma"/>
              <a:ea typeface="Tahoma"/>
              <a:cs typeface="Tahoma"/>
              <a:sym typeface="Tahoma"/>
            </a:endParaRPr>
          </a:p>
          <a:p>
            <a:pPr marL="139700" lvl="0" indent="0" algn="l" rtl="0">
              <a:lnSpc>
                <a:spcPct val="115000"/>
              </a:lnSpc>
              <a:spcBef>
                <a:spcPts val="0"/>
              </a:spcBef>
              <a:buClr>
                <a:srgbClr val="0000FF"/>
              </a:buClr>
              <a:buSzPct val="100000"/>
              <a:buNone/>
            </a:pPr>
            <a:r>
              <a:rPr lang="en-US" sz="1400" dirty="0">
                <a:solidFill>
                  <a:schemeClr val="tx1"/>
                </a:solidFill>
                <a:latin typeface="Tahoma"/>
                <a:ea typeface="Tahoma"/>
                <a:cs typeface="Tahoma"/>
                <a:sym typeface="Tahoma"/>
              </a:rPr>
              <a:t>Once activated, helper T cells start to divide and to produce proteins that activate B and T cells as well as other immune cells.</a:t>
            </a:r>
          </a:p>
          <a:p>
            <a:pPr marL="218187" lvl="0" indent="0" algn="l">
              <a:lnSpc>
                <a:spcPct val="115000"/>
              </a:lnSpc>
              <a:spcBef>
                <a:spcPts val="0"/>
              </a:spcBef>
              <a:buNone/>
            </a:pPr>
            <a:endParaRPr sz="1400" dirty="0">
              <a:solidFill>
                <a:schemeClr val="tx1"/>
              </a:solidFill>
              <a:latin typeface="Tahoma"/>
              <a:ea typeface="Tahoma"/>
              <a:cs typeface="Tahoma"/>
              <a:sym typeface="Tahoma"/>
            </a:endParaRPr>
          </a:p>
        </p:txBody>
      </p:sp>
      <p:sp>
        <p:nvSpPr>
          <p:cNvPr id="1010" name="Shape 1010"/>
          <p:cNvSpPr txBox="1">
            <a:spLocks noGrp="1"/>
          </p:cNvSpPr>
          <p:nvPr>
            <p:ph type="title"/>
          </p:nvPr>
        </p:nvSpPr>
        <p:spPr>
          <a:xfrm>
            <a:off x="105300" y="258450"/>
            <a:ext cx="8933400" cy="1143000"/>
          </a:xfrm>
          <a:prstGeom prst="rect">
            <a:avLst/>
          </a:prstGeom>
        </p:spPr>
        <p:txBody>
          <a:bodyPr wrap="square" lIns="91425" tIns="91425" rIns="91425" bIns="91425" anchor="ctr" anchorCtr="0">
            <a:noAutofit/>
          </a:bodyPr>
          <a:lstStyle/>
          <a:p>
            <a:pPr lvl="0" algn="ctr">
              <a:spcBef>
                <a:spcPts val="0"/>
              </a:spcBef>
              <a:buNone/>
            </a:pPr>
            <a:r>
              <a:rPr lang="en-US" dirty="0"/>
              <a:t>	</a:t>
            </a:r>
            <a:r>
              <a:rPr lang="en-US" dirty="0">
                <a:solidFill>
                  <a:schemeClr val="tx1"/>
                </a:solidFill>
              </a:rPr>
              <a:t>HOW CAN HELPER T CELL GET ACTIVATED? </a:t>
            </a:r>
          </a:p>
        </p:txBody>
      </p:sp>
      <p:pic>
        <p:nvPicPr>
          <p:cNvPr id="1011" name="Shape 1011" descr="Picture1.png"/>
          <p:cNvPicPr preferRelativeResize="0"/>
          <p:nvPr/>
        </p:nvPicPr>
        <p:blipFill>
          <a:blip r:embed="rId3">
            <a:alphaModFix/>
          </a:blip>
          <a:stretch>
            <a:fillRect/>
          </a:stretch>
        </p:blipFill>
        <p:spPr>
          <a:xfrm>
            <a:off x="5479925" y="1948500"/>
            <a:ext cx="3664075" cy="4196150"/>
          </a:xfrm>
          <a:prstGeom prst="rect">
            <a:avLst/>
          </a:prstGeom>
          <a:noFill/>
          <a:ln>
            <a:noFill/>
          </a:ln>
        </p:spPr>
      </p:pic>
      <p:sp>
        <p:nvSpPr>
          <p:cNvPr id="5" name="Shape 1003"/>
          <p:cNvSpPr txBox="1"/>
          <p:nvPr/>
        </p:nvSpPr>
        <p:spPr>
          <a:xfrm>
            <a:off x="6650492" y="6160693"/>
            <a:ext cx="2206500" cy="542700"/>
          </a:xfrm>
          <a:prstGeom prst="rect">
            <a:avLst/>
          </a:prstGeom>
          <a:noFill/>
          <a:ln>
            <a:noFill/>
          </a:ln>
        </p:spPr>
        <p:txBody>
          <a:bodyPr wrap="square" lIns="91425" tIns="91425" rIns="91425" bIns="91425" anchor="t" anchorCtr="0">
            <a:noAutofit/>
          </a:bodyPr>
          <a:lstStyle/>
          <a:p>
            <a:pPr lvl="0">
              <a:spcBef>
                <a:spcPts val="0"/>
              </a:spcBef>
              <a:buNone/>
            </a:pPr>
            <a:r>
              <a:rPr lang="en-US" sz="1800" b="1" dirty="0">
                <a:solidFill>
                  <a:srgbClr val="0000FF"/>
                </a:solidFill>
                <a:latin typeface="Alegreya"/>
                <a:ea typeface="Alegreya"/>
                <a:cs typeface="Alegreya"/>
                <a:sym typeface="Alegreya"/>
              </a:rPr>
              <a:t>from the males slides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8" name="Shape 101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lvl="0" algn="ctr">
              <a:spcBef>
                <a:spcPts val="0"/>
              </a:spcBef>
              <a:buNone/>
            </a:pPr>
            <a:r>
              <a:rPr lang="en-US"/>
              <a:t>Killer T cells</a:t>
            </a:r>
          </a:p>
        </p:txBody>
      </p:sp>
      <p:pic>
        <p:nvPicPr>
          <p:cNvPr id="1019" name="Shape 1019" descr="Picture1.png"/>
          <p:cNvPicPr preferRelativeResize="0"/>
          <p:nvPr/>
        </p:nvPicPr>
        <p:blipFill>
          <a:blip r:embed="rId3">
            <a:alphaModFix/>
          </a:blip>
          <a:stretch>
            <a:fillRect/>
          </a:stretch>
        </p:blipFill>
        <p:spPr>
          <a:xfrm>
            <a:off x="457200" y="2228474"/>
            <a:ext cx="7632973" cy="322964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1273810" y="380471"/>
            <a:ext cx="5467350" cy="1081065"/>
          </a:xfrm>
          <a:prstGeom prst="rect">
            <a:avLst/>
          </a:prstGeom>
          <a:noFill/>
          <a:ln>
            <a:noFill/>
          </a:ln>
        </p:spPr>
        <p:txBody>
          <a:bodyPr wrap="square" lIns="0" tIns="0" rIns="0" bIns="0" anchor="ctr" anchorCtr="0">
            <a:noAutofit/>
          </a:bodyPr>
          <a:lstStyle/>
          <a:p>
            <a:pPr marL="12700" marR="0" lvl="0" indent="0" algn="ctr" rtl="1">
              <a:lnSpc>
                <a:spcPct val="149642"/>
              </a:lnSpc>
              <a:spcBef>
                <a:spcPts val="0"/>
              </a:spcBef>
              <a:spcAft>
                <a:spcPts val="0"/>
              </a:spcAft>
              <a:buClr>
                <a:schemeClr val="dk1"/>
              </a:buClr>
              <a:buSzPct val="25000"/>
              <a:buFont typeface="Rambla"/>
              <a:buNone/>
            </a:pPr>
            <a:r>
              <a:rPr lang="en-US" sz="2800" b="1" i="0" u="none" strike="noStrike" cap="none">
                <a:solidFill>
                  <a:schemeClr val="dk1"/>
                </a:solidFill>
                <a:latin typeface="Rambla"/>
                <a:ea typeface="Rambla"/>
                <a:cs typeface="Rambla"/>
                <a:sym typeface="Rambla"/>
              </a:rPr>
              <a:t>B- Lymphocytes</a:t>
            </a:r>
          </a:p>
          <a:p>
            <a:pPr marL="12700" marR="0" lvl="0" indent="0" algn="ctr" rtl="1">
              <a:lnSpc>
                <a:spcPct val="149642"/>
              </a:lnSpc>
              <a:spcBef>
                <a:spcPts val="0"/>
              </a:spcBef>
              <a:buClr>
                <a:schemeClr val="dk1"/>
              </a:buClr>
              <a:buSzPct val="25000"/>
              <a:buFont typeface="Rambla"/>
              <a:buNone/>
            </a:pPr>
            <a:r>
              <a:rPr lang="en-US" sz="2800" b="1" i="0" u="none" strike="noStrike" cap="none">
                <a:solidFill>
                  <a:schemeClr val="dk1"/>
                </a:solidFill>
                <a:latin typeface="Rambla"/>
                <a:ea typeface="Rambla"/>
                <a:cs typeface="Rambla"/>
                <a:sym typeface="Rambla"/>
              </a:rPr>
              <a:t>(thymus-independents)</a:t>
            </a:r>
          </a:p>
        </p:txBody>
      </p:sp>
      <p:sp>
        <p:nvSpPr>
          <p:cNvPr id="1025" name="Shape 1025"/>
          <p:cNvSpPr txBox="1"/>
          <p:nvPr/>
        </p:nvSpPr>
        <p:spPr>
          <a:xfrm>
            <a:off x="539552" y="3193231"/>
            <a:ext cx="7575424" cy="307777"/>
          </a:xfrm>
          <a:prstGeom prst="rect">
            <a:avLst/>
          </a:prstGeom>
          <a:noFill/>
          <a:ln>
            <a:noFill/>
          </a:ln>
        </p:spPr>
        <p:txBody>
          <a:bodyPr wrap="square" lIns="0" tIns="0" rIns="0" bIns="0" anchor="t" anchorCtr="0">
            <a:noAutofit/>
          </a:bodyPr>
          <a:lstStyle/>
          <a:p>
            <a:pPr marL="12700" marR="0" lvl="0" indent="0" algn="l" rtl="1">
              <a:lnSpc>
                <a:spcPct val="100000"/>
              </a:lnSpc>
              <a:spcBef>
                <a:spcPts val="0"/>
              </a:spcBef>
              <a:buSzPct val="25000"/>
              <a:buNone/>
            </a:pPr>
            <a:r>
              <a:rPr lang="en-US" sz="2000" b="1">
                <a:solidFill>
                  <a:schemeClr val="dk1"/>
                </a:solidFill>
                <a:latin typeface="Tahoma"/>
                <a:ea typeface="Tahoma"/>
                <a:cs typeface="Tahoma"/>
                <a:sym typeface="Tahoma"/>
              </a:rPr>
              <a:t>Life span </a:t>
            </a:r>
            <a:r>
              <a:rPr lang="en-US" sz="1800">
                <a:solidFill>
                  <a:schemeClr val="dk1"/>
                </a:solidFill>
                <a:latin typeface="Tahoma"/>
                <a:ea typeface="Tahoma"/>
                <a:cs typeface="Tahoma"/>
                <a:sym typeface="Tahoma"/>
              </a:rPr>
              <a:t>2-7 days</a:t>
            </a:r>
          </a:p>
        </p:txBody>
      </p:sp>
      <p:sp>
        <p:nvSpPr>
          <p:cNvPr id="1026" name="Shape 1026"/>
          <p:cNvSpPr txBox="1"/>
          <p:nvPr/>
        </p:nvSpPr>
        <p:spPr>
          <a:xfrm>
            <a:off x="521000" y="4345359"/>
            <a:ext cx="6382385" cy="307777"/>
          </a:xfrm>
          <a:prstGeom prst="rect">
            <a:avLst/>
          </a:prstGeom>
          <a:noFill/>
          <a:ln>
            <a:noFill/>
          </a:ln>
        </p:spPr>
        <p:txBody>
          <a:bodyPr wrap="square" lIns="0" tIns="0" rIns="0" bIns="0" anchor="t" anchorCtr="0">
            <a:noAutofit/>
          </a:bodyPr>
          <a:lstStyle/>
          <a:p>
            <a:pPr marL="12700" marR="0" lvl="0" indent="0" algn="l" rtl="1">
              <a:spcBef>
                <a:spcPts val="0"/>
              </a:spcBef>
              <a:buSzPct val="25000"/>
              <a:buNone/>
            </a:pPr>
            <a:r>
              <a:rPr lang="en-US" sz="2000" b="1">
                <a:solidFill>
                  <a:schemeClr val="dk1"/>
                </a:solidFill>
                <a:latin typeface="Tahoma"/>
                <a:ea typeface="Tahoma"/>
                <a:cs typeface="Tahoma"/>
                <a:sym typeface="Tahoma"/>
              </a:rPr>
              <a:t>Function: </a:t>
            </a:r>
            <a:r>
              <a:rPr lang="en-US" sz="1800">
                <a:solidFill>
                  <a:schemeClr val="dk1"/>
                </a:solidFill>
                <a:latin typeface="Tahoma"/>
                <a:ea typeface="Tahoma"/>
                <a:cs typeface="Tahoma"/>
                <a:sym typeface="Tahoma"/>
              </a:rPr>
              <a:t>Humoral immunity</a:t>
            </a:r>
            <a:r>
              <a:rPr lang="en-US" sz="1800" i="1">
                <a:solidFill>
                  <a:schemeClr val="dk1"/>
                </a:solidFill>
                <a:latin typeface="Tahoma"/>
                <a:ea typeface="Tahoma"/>
                <a:cs typeface="Tahoma"/>
                <a:sym typeface="Tahoma"/>
              </a:rPr>
              <a:t>.</a:t>
            </a:r>
          </a:p>
        </p:txBody>
      </p:sp>
      <p:sp>
        <p:nvSpPr>
          <p:cNvPr id="1027" name="Shape 1027"/>
          <p:cNvSpPr txBox="1"/>
          <p:nvPr/>
        </p:nvSpPr>
        <p:spPr>
          <a:xfrm>
            <a:off x="525935" y="3707034"/>
            <a:ext cx="8604250" cy="370038"/>
          </a:xfrm>
          <a:prstGeom prst="rect">
            <a:avLst/>
          </a:prstGeom>
          <a:noFill/>
          <a:ln>
            <a:noFill/>
          </a:ln>
        </p:spPr>
        <p:txBody>
          <a:bodyPr wrap="square" lIns="0" tIns="0" rIns="0" bIns="0" anchor="t" anchorCtr="0">
            <a:noAutofit/>
          </a:bodyPr>
          <a:lstStyle/>
          <a:p>
            <a:pPr marL="622300" marR="0" lvl="0" indent="0" algn="l" rtl="1">
              <a:lnSpc>
                <a:spcPct val="136875"/>
              </a:lnSpc>
              <a:spcBef>
                <a:spcPts val="0"/>
              </a:spcBef>
              <a:buSzPct val="25000"/>
              <a:buNone/>
            </a:pPr>
            <a:r>
              <a:rPr lang="en-US" sz="1800" dirty="0">
                <a:solidFill>
                  <a:schemeClr val="dk1"/>
                </a:solidFill>
                <a:latin typeface="Tahoma"/>
                <a:ea typeface="Tahoma"/>
                <a:cs typeface="Tahoma"/>
                <a:sym typeface="Tahoma"/>
              </a:rPr>
              <a:t>It </a:t>
            </a:r>
            <a:r>
              <a:rPr lang="en-US" sz="2000" b="1" dirty="0">
                <a:solidFill>
                  <a:schemeClr val="dk1"/>
                </a:solidFill>
                <a:latin typeface="Tahoma"/>
                <a:ea typeface="Tahoma"/>
                <a:cs typeface="Tahoma"/>
                <a:sym typeface="Tahoma"/>
              </a:rPr>
              <a:t>transforms</a:t>
            </a:r>
            <a:r>
              <a:rPr lang="en-US" sz="1800" dirty="0">
                <a:solidFill>
                  <a:schemeClr val="dk1"/>
                </a:solidFill>
                <a:latin typeface="Tahoma"/>
                <a:ea typeface="Tahoma"/>
                <a:cs typeface="Tahoma"/>
                <a:sym typeface="Tahoma"/>
              </a:rPr>
              <a:t> into large plasma cell (produce antibody)</a:t>
            </a:r>
          </a:p>
        </p:txBody>
      </p:sp>
      <p:sp>
        <p:nvSpPr>
          <p:cNvPr id="1028" name="Shape 1028"/>
          <p:cNvSpPr/>
          <p:nvPr/>
        </p:nvSpPr>
        <p:spPr>
          <a:xfrm>
            <a:off x="-324544" y="1714092"/>
            <a:ext cx="4127925" cy="368306"/>
          </a:xfrm>
          <a:prstGeom prst="rect">
            <a:avLst/>
          </a:prstGeom>
          <a:noFill/>
          <a:ln>
            <a:noFill/>
          </a:ln>
        </p:spPr>
        <p:txBody>
          <a:bodyPr wrap="square" lIns="91425" tIns="45700" rIns="91425" bIns="45700" anchor="t" anchorCtr="0">
            <a:noAutofit/>
          </a:bodyPr>
          <a:lstStyle/>
          <a:p>
            <a:pPr marL="12700" marR="741680" lvl="0" indent="0" algn="l" rtl="1">
              <a:lnSpc>
                <a:spcPct val="110000"/>
              </a:lnSpc>
              <a:spcBef>
                <a:spcPts val="0"/>
              </a:spcBef>
              <a:buSzPct val="25000"/>
              <a:buNone/>
            </a:pPr>
            <a:r>
              <a:rPr lang="en-US" sz="1800" dirty="0">
                <a:solidFill>
                  <a:schemeClr val="dk1"/>
                </a:solidFill>
                <a:latin typeface="Tahoma"/>
                <a:ea typeface="Tahoma"/>
                <a:cs typeface="Tahoma"/>
                <a:sym typeface="Tahoma"/>
              </a:rPr>
              <a:t>First discovered in </a:t>
            </a:r>
            <a:r>
              <a:rPr lang="en-US" sz="1800" b="1" dirty="0">
                <a:solidFill>
                  <a:schemeClr val="dk1"/>
                </a:solidFill>
                <a:latin typeface="Tahoma"/>
                <a:ea typeface="Tahoma"/>
                <a:cs typeface="Tahoma"/>
                <a:sym typeface="Tahoma"/>
              </a:rPr>
              <a:t>Bird Bursa </a:t>
            </a:r>
          </a:p>
        </p:txBody>
      </p:sp>
      <p:sp>
        <p:nvSpPr>
          <p:cNvPr id="1029" name="Shape 1029"/>
          <p:cNvSpPr/>
          <p:nvPr/>
        </p:nvSpPr>
        <p:spPr>
          <a:xfrm>
            <a:off x="-318628" y="2290092"/>
            <a:ext cx="5231980" cy="706860"/>
          </a:xfrm>
          <a:prstGeom prst="rect">
            <a:avLst/>
          </a:prstGeom>
          <a:noFill/>
          <a:ln>
            <a:noFill/>
          </a:ln>
        </p:spPr>
        <p:txBody>
          <a:bodyPr wrap="square" lIns="91425" tIns="45700" rIns="91425" bIns="45700" anchor="t" anchorCtr="0">
            <a:noAutofit/>
          </a:bodyPr>
          <a:lstStyle/>
          <a:p>
            <a:pPr marL="12700" marR="741680" lvl="0" indent="0" algn="l" rtl="1">
              <a:lnSpc>
                <a:spcPct val="110000"/>
              </a:lnSpc>
              <a:spcBef>
                <a:spcPts val="0"/>
              </a:spcBef>
              <a:buSzPct val="25000"/>
              <a:buNone/>
            </a:pPr>
            <a:r>
              <a:rPr lang="en-US" sz="2000" b="1" dirty="0">
                <a:solidFill>
                  <a:schemeClr val="dk1"/>
                </a:solidFill>
                <a:latin typeface="Tahoma"/>
                <a:ea typeface="Tahoma"/>
                <a:cs typeface="Tahoma"/>
                <a:sym typeface="Tahoma"/>
              </a:rPr>
              <a:t>Formed in: </a:t>
            </a:r>
            <a:r>
              <a:rPr lang="en-US" sz="1800" dirty="0">
                <a:solidFill>
                  <a:schemeClr val="dk1"/>
                </a:solidFill>
                <a:latin typeface="Tahoma"/>
                <a:ea typeface="Tahoma"/>
                <a:cs typeface="Tahoma"/>
                <a:sym typeface="Tahoma"/>
              </a:rPr>
              <a:t>Bone marrow, germinal layer of lymph node, red pulp of spleen</a:t>
            </a:r>
          </a:p>
        </p:txBody>
      </p:sp>
      <p:sp>
        <p:nvSpPr>
          <p:cNvPr id="1030" name="Shape 1030"/>
          <p:cNvSpPr/>
          <p:nvPr/>
        </p:nvSpPr>
        <p:spPr>
          <a:xfrm>
            <a:off x="410736" y="4859868"/>
            <a:ext cx="5584711" cy="369332"/>
          </a:xfrm>
          <a:prstGeom prst="rect">
            <a:avLst/>
          </a:prstGeom>
          <a:noFill/>
          <a:ln>
            <a:noFill/>
          </a:ln>
        </p:spPr>
        <p:txBody>
          <a:bodyPr wrap="square" lIns="91425" tIns="45700" rIns="91425" bIns="45700" anchor="t" anchorCtr="0">
            <a:noAutofit/>
          </a:bodyPr>
          <a:lstStyle/>
          <a:p>
            <a:pPr marL="12700" marR="0" lvl="0" indent="0" algn="l" rtl="1">
              <a:spcBef>
                <a:spcPts val="0"/>
              </a:spcBef>
              <a:buSzPct val="25000"/>
              <a:buNone/>
            </a:pPr>
            <a:r>
              <a:rPr lang="en-US" sz="1800" b="1" dirty="0">
                <a:solidFill>
                  <a:schemeClr val="dk1"/>
                </a:solidFill>
                <a:latin typeface="Tahoma"/>
                <a:ea typeface="Tahoma"/>
                <a:cs typeface="Tahoma"/>
                <a:sym typeface="Tahoma"/>
              </a:rPr>
              <a:t>Stimulated by antigen transforming</a:t>
            </a:r>
          </a:p>
        </p:txBody>
      </p:sp>
      <p:sp>
        <p:nvSpPr>
          <p:cNvPr id="1031" name="Shape 1031"/>
          <p:cNvSpPr txBox="1"/>
          <p:nvPr/>
        </p:nvSpPr>
        <p:spPr>
          <a:xfrm>
            <a:off x="4907179" y="4849415"/>
            <a:ext cx="3992412" cy="954107"/>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B-lymphocyte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تتعرض</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ل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antigeneفتتحول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إلى</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a:p>
            <a:pPr marL="0" marR="0" lvl="0" indent="0" algn="r" rtl="1">
              <a:spcBef>
                <a:spcPts val="0"/>
              </a:spcBef>
              <a:buSzPct val="25000"/>
              <a:buNone/>
            </a:pP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plasma cell which produces the antibodies </a:t>
            </a:r>
          </a:p>
          <a:p>
            <a:pPr marL="0" marR="0" lvl="0" indent="0" algn="r" rtl="1">
              <a:spcBef>
                <a:spcPts val="0"/>
              </a:spcBef>
              <a:buSzPct val="25000"/>
              <a:buNone/>
            </a:pP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ثم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يحدث</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تفاعل</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بين</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antigenes</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antibodiesونتخلص</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منهم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2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اثنينهم</a:t>
            </a:r>
            <a:r>
              <a:rPr lang="en-US" sz="12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1032" name="Shape 1032"/>
          <p:cNvSpPr/>
          <p:nvPr/>
        </p:nvSpPr>
        <p:spPr>
          <a:xfrm>
            <a:off x="4727648" y="5005088"/>
            <a:ext cx="864096" cy="92397"/>
          </a:xfrm>
          <a:prstGeom prst="leftArrow">
            <a:avLst>
              <a:gd name="adj1" fmla="val 50000"/>
              <a:gd name="adj2" fmla="val 50000"/>
            </a:avLst>
          </a:prstGeom>
          <a:solidFill>
            <a:srgbClr val="00B050"/>
          </a:solidFill>
          <a:ln w="55000" cap="flat" cmpd="thickThin">
            <a:solidFill>
              <a:srgbClr val="00B050"/>
            </a:solidFill>
            <a:prstDash val="solid"/>
            <a:round/>
            <a:headEnd type="none" w="med" len="med"/>
            <a:tailEnd type="none" w="med" len="med"/>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Rambla"/>
              <a:ea typeface="Rambla"/>
              <a:cs typeface="Rambla"/>
              <a:sym typeface="Rambla"/>
            </a:endParaRPr>
          </a:p>
        </p:txBody>
      </p:sp>
      <p:pic>
        <p:nvPicPr>
          <p:cNvPr id="1033" name="Shape 1033" descr="Image result for b lymphocytes"/>
          <p:cNvPicPr preferRelativeResize="0"/>
          <p:nvPr/>
        </p:nvPicPr>
        <p:blipFill rotWithShape="1">
          <a:blip r:embed="rId3">
            <a:alphaModFix/>
          </a:blip>
          <a:srcRect/>
          <a:stretch/>
        </p:blipFill>
        <p:spPr>
          <a:xfrm>
            <a:off x="6741150" y="1853583"/>
            <a:ext cx="1622025" cy="12391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Shape 1039"/>
          <p:cNvSpPr txBox="1">
            <a:spLocks noGrp="1"/>
          </p:cNvSpPr>
          <p:nvPr>
            <p:ph type="body" idx="1"/>
          </p:nvPr>
        </p:nvSpPr>
        <p:spPr>
          <a:xfrm>
            <a:off x="344079" y="750653"/>
            <a:ext cx="8229600" cy="932400"/>
          </a:xfrm>
          <a:prstGeom prst="rect">
            <a:avLst/>
          </a:prstGeom>
        </p:spPr>
        <p:txBody>
          <a:bodyPr wrap="square" lIns="91425" tIns="91425" rIns="91425" bIns="91425" anchor="t" anchorCtr="0">
            <a:noAutofit/>
          </a:bodyPr>
          <a:lstStyle/>
          <a:p>
            <a:pPr lvl="0" algn="ctr" rtl="0">
              <a:spcBef>
                <a:spcPts val="0"/>
              </a:spcBef>
              <a:buNone/>
            </a:pPr>
            <a:r>
              <a:rPr lang="en-US" sz="1400" dirty="0">
                <a:latin typeface="Tahoma"/>
                <a:ea typeface="Tahoma"/>
                <a:cs typeface="Tahoma"/>
                <a:sym typeface="Tahoma"/>
              </a:rPr>
              <a:t>B-lymphocytes search for an antigen that matches their receptors, when it finds a suitable antigen it connects to it and sets off a signal then goes to a T-helper cell. The T-helper cell gives the B-cell a protein that enables it to clone itself into 2 types of B-cells:</a:t>
            </a:r>
          </a:p>
        </p:txBody>
      </p:sp>
      <p:sp>
        <p:nvSpPr>
          <p:cNvPr id="1040" name="Shape 1040"/>
          <p:cNvSpPr txBox="1">
            <a:spLocks noGrp="1"/>
          </p:cNvSpPr>
          <p:nvPr>
            <p:ph type="title"/>
          </p:nvPr>
        </p:nvSpPr>
        <p:spPr>
          <a:xfrm>
            <a:off x="457200" y="-179111"/>
            <a:ext cx="8229600" cy="1143000"/>
          </a:xfrm>
          <a:prstGeom prst="rect">
            <a:avLst/>
          </a:prstGeom>
        </p:spPr>
        <p:txBody>
          <a:bodyPr wrap="square" lIns="91425" tIns="91425" rIns="91425" bIns="91425" anchor="ctr" anchorCtr="0">
            <a:noAutofit/>
          </a:bodyPr>
          <a:lstStyle/>
          <a:p>
            <a:pPr lvl="0" algn="l">
              <a:spcBef>
                <a:spcPts val="0"/>
              </a:spcBef>
              <a:buNone/>
            </a:pPr>
            <a:r>
              <a:rPr lang="en-US" sz="2800" dirty="0">
                <a:solidFill>
                  <a:srgbClr val="000000"/>
                </a:solidFill>
              </a:rPr>
              <a:t>B-Cells</a:t>
            </a:r>
          </a:p>
        </p:txBody>
      </p:sp>
      <p:sp>
        <p:nvSpPr>
          <p:cNvPr id="1041" name="Shape 1041"/>
          <p:cNvSpPr txBox="1"/>
          <p:nvPr/>
        </p:nvSpPr>
        <p:spPr>
          <a:xfrm>
            <a:off x="2868425" y="1736564"/>
            <a:ext cx="868500" cy="5757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US">
                <a:latin typeface="Tahoma"/>
                <a:ea typeface="Tahoma"/>
                <a:cs typeface="Tahoma"/>
                <a:sym typeface="Tahoma"/>
              </a:rPr>
              <a:t>plasma cell</a:t>
            </a:r>
          </a:p>
        </p:txBody>
      </p:sp>
      <p:sp>
        <p:nvSpPr>
          <p:cNvPr id="1042" name="Shape 1042"/>
          <p:cNvSpPr txBox="1"/>
          <p:nvPr/>
        </p:nvSpPr>
        <p:spPr>
          <a:xfrm>
            <a:off x="5838000" y="1736564"/>
            <a:ext cx="868500" cy="5757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100">
                <a:latin typeface="Tahoma"/>
                <a:ea typeface="Tahoma"/>
                <a:cs typeface="Tahoma"/>
                <a:sym typeface="Tahoma"/>
              </a:rPr>
              <a:t>B memory cells</a:t>
            </a:r>
          </a:p>
        </p:txBody>
      </p:sp>
      <p:sp>
        <p:nvSpPr>
          <p:cNvPr id="1043" name="Shape 1043"/>
          <p:cNvSpPr txBox="1"/>
          <p:nvPr/>
        </p:nvSpPr>
        <p:spPr>
          <a:xfrm>
            <a:off x="2535125" y="2600064"/>
            <a:ext cx="1535100" cy="8283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US" dirty="0">
                <a:latin typeface="Tahoma"/>
                <a:ea typeface="Tahoma"/>
                <a:cs typeface="Tahoma"/>
                <a:sym typeface="Tahoma"/>
              </a:rPr>
              <a:t>produces specific proteins called antibodies</a:t>
            </a:r>
          </a:p>
        </p:txBody>
      </p:sp>
      <p:sp>
        <p:nvSpPr>
          <p:cNvPr id="1044" name="Shape 1044"/>
          <p:cNvSpPr txBox="1"/>
          <p:nvPr/>
        </p:nvSpPr>
        <p:spPr>
          <a:xfrm>
            <a:off x="5504700" y="2645514"/>
            <a:ext cx="1535100" cy="8283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100">
                <a:latin typeface="Tahoma"/>
                <a:ea typeface="Tahoma"/>
                <a:cs typeface="Tahoma"/>
                <a:sym typeface="Tahoma"/>
              </a:rPr>
              <a:t>have a prolonged lifespan and can “remember” specific intruders</a:t>
            </a:r>
            <a:r>
              <a:rPr lang="en-US">
                <a:latin typeface="Tahoma"/>
                <a:ea typeface="Tahoma"/>
                <a:cs typeface="Tahoma"/>
                <a:sym typeface="Tahoma"/>
              </a:rPr>
              <a:t> </a:t>
            </a:r>
          </a:p>
        </p:txBody>
      </p:sp>
      <p:cxnSp>
        <p:nvCxnSpPr>
          <p:cNvPr id="1045" name="Shape 1045"/>
          <p:cNvCxnSpPr>
            <a:stCxn id="1041" idx="2"/>
            <a:endCxn id="1043" idx="0"/>
          </p:cNvCxnSpPr>
          <p:nvPr/>
        </p:nvCxnSpPr>
        <p:spPr>
          <a:xfrm>
            <a:off x="3302675" y="2312264"/>
            <a:ext cx="0" cy="287700"/>
          </a:xfrm>
          <a:prstGeom prst="straightConnector1">
            <a:avLst/>
          </a:prstGeom>
          <a:noFill/>
          <a:ln w="9525" cap="flat" cmpd="sng">
            <a:solidFill>
              <a:schemeClr val="dk2"/>
            </a:solidFill>
            <a:prstDash val="solid"/>
            <a:round/>
            <a:headEnd type="none" w="lg" len="lg"/>
            <a:tailEnd type="triangle" w="lg" len="lg"/>
          </a:ln>
        </p:spPr>
      </p:cxnSp>
      <p:cxnSp>
        <p:nvCxnSpPr>
          <p:cNvPr id="1046" name="Shape 1046"/>
          <p:cNvCxnSpPr/>
          <p:nvPr/>
        </p:nvCxnSpPr>
        <p:spPr>
          <a:xfrm>
            <a:off x="6272250" y="2317252"/>
            <a:ext cx="0" cy="300300"/>
          </a:xfrm>
          <a:prstGeom prst="straightConnector1">
            <a:avLst/>
          </a:prstGeom>
          <a:noFill/>
          <a:ln w="9525" cap="flat" cmpd="sng">
            <a:solidFill>
              <a:schemeClr val="dk2"/>
            </a:solidFill>
            <a:prstDash val="solid"/>
            <a:round/>
            <a:headEnd type="none" w="lg" len="lg"/>
            <a:tailEnd type="triangle" w="lg" len="lg"/>
          </a:ln>
        </p:spPr>
      </p:cxnSp>
      <p:sp>
        <p:nvSpPr>
          <p:cNvPr id="1047" name="Shape 1047"/>
          <p:cNvSpPr txBox="1"/>
          <p:nvPr/>
        </p:nvSpPr>
        <p:spPr>
          <a:xfrm>
            <a:off x="565500" y="3555026"/>
            <a:ext cx="8121300" cy="828300"/>
          </a:xfrm>
          <a:prstGeom prst="rect">
            <a:avLst/>
          </a:prstGeom>
          <a:noFill/>
          <a:ln>
            <a:noFill/>
          </a:ln>
        </p:spPr>
        <p:txBody>
          <a:bodyPr wrap="square" lIns="91425" tIns="91425" rIns="91425" bIns="91425" anchor="t" anchorCtr="0">
            <a:noAutofit/>
          </a:bodyPr>
          <a:lstStyle/>
          <a:p>
            <a:pPr lvl="0">
              <a:spcBef>
                <a:spcPts val="0"/>
              </a:spcBef>
              <a:buNone/>
            </a:pPr>
            <a:r>
              <a:rPr lang="en-US" dirty="0">
                <a:latin typeface="Tahoma"/>
                <a:ea typeface="Tahoma"/>
                <a:cs typeface="Tahoma"/>
                <a:sym typeface="Tahoma"/>
              </a:rPr>
              <a:t>T-cells are also able to produce memory cells with an even longer span than B memory cells, so when the same intruder tries to act the body for a second time-both B and T cells will help activate the immune system faster and wipe out the invaders before the infected human feels any symptoms</a:t>
            </a:r>
          </a:p>
        </p:txBody>
      </p:sp>
      <p:sp>
        <p:nvSpPr>
          <p:cNvPr id="1049" name="Shape 1049"/>
          <p:cNvSpPr txBox="1"/>
          <p:nvPr/>
        </p:nvSpPr>
        <p:spPr>
          <a:xfrm>
            <a:off x="1191825" y="4618539"/>
            <a:ext cx="1777500" cy="777600"/>
          </a:xfrm>
          <a:prstGeom prst="rect">
            <a:avLst/>
          </a:prstGeom>
          <a:noFill/>
          <a:ln w="2857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US" dirty="0">
                <a:latin typeface="Tahoma"/>
                <a:ea typeface="Tahoma"/>
                <a:cs typeface="Tahoma"/>
                <a:sym typeface="Tahoma"/>
              </a:rPr>
              <a:t>body achieves immunity against this type of invader</a:t>
            </a:r>
          </a:p>
        </p:txBody>
      </p:sp>
      <p:pic>
        <p:nvPicPr>
          <p:cNvPr id="1050" name="Shape 1050" descr="Related image"/>
          <p:cNvPicPr preferRelativeResize="0"/>
          <p:nvPr/>
        </p:nvPicPr>
        <p:blipFill rotWithShape="1">
          <a:blip r:embed="rId3">
            <a:alphaModFix/>
          </a:blip>
          <a:srcRect/>
          <a:stretch/>
        </p:blipFill>
        <p:spPr>
          <a:xfrm>
            <a:off x="5564181" y="4555439"/>
            <a:ext cx="3091325" cy="2077526"/>
          </a:xfrm>
          <a:prstGeom prst="rect">
            <a:avLst/>
          </a:prstGeom>
          <a:noFill/>
          <a:ln>
            <a:noFill/>
          </a:ln>
        </p:spPr>
      </p:pic>
      <p:pic>
        <p:nvPicPr>
          <p:cNvPr id="1051" name="Shape 1051" descr="http://www.biology.arizona.edu/immunology/tutorials/immunology/graphics/clon_selection98.gif"/>
          <p:cNvPicPr preferRelativeResize="0"/>
          <p:nvPr/>
        </p:nvPicPr>
        <p:blipFill rotWithShape="1">
          <a:blip r:embed="rId4">
            <a:alphaModFix/>
          </a:blip>
          <a:srcRect/>
          <a:stretch/>
        </p:blipFill>
        <p:spPr>
          <a:xfrm>
            <a:off x="3031913" y="4534488"/>
            <a:ext cx="2500975" cy="1574850"/>
          </a:xfrm>
          <a:prstGeom prst="rect">
            <a:avLst/>
          </a:prstGeom>
          <a:noFill/>
          <a:ln>
            <a:noFill/>
          </a:ln>
        </p:spPr>
      </p:pic>
      <p:sp>
        <p:nvSpPr>
          <p:cNvPr id="2" name="Rectangle 1"/>
          <p:cNvSpPr/>
          <p:nvPr/>
        </p:nvSpPr>
        <p:spPr>
          <a:xfrm>
            <a:off x="344079" y="6291748"/>
            <a:ext cx="1441420" cy="307777"/>
          </a:xfrm>
          <a:prstGeom prst="rect">
            <a:avLst/>
          </a:prstGeom>
        </p:spPr>
        <p:txBody>
          <a:bodyPr wrap="none">
            <a:spAutoFit/>
          </a:bodyPr>
          <a:lstStyle/>
          <a:p>
            <a:pPr lvl="0"/>
            <a:r>
              <a:rPr lang="en-US" b="1" dirty="0">
                <a:solidFill>
                  <a:srgbClr val="0070C0"/>
                </a:solidFill>
                <a:latin typeface="Calibri"/>
                <a:cs typeface="Calibri"/>
                <a:sym typeface="Calibri"/>
              </a:rPr>
              <a:t>From male slides</a:t>
            </a:r>
            <a:endParaRPr lang="en-US" dirty="0">
              <a:solidFill>
                <a:srgbClr val="0070C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pic>
        <p:nvPicPr>
          <p:cNvPr id="1059" name="Shape 1059" descr="Related image"/>
          <p:cNvPicPr preferRelativeResize="0"/>
          <p:nvPr/>
        </p:nvPicPr>
        <p:blipFill rotWithShape="1">
          <a:blip r:embed="rId3">
            <a:alphaModFix/>
          </a:blip>
          <a:srcRect/>
          <a:stretch/>
        </p:blipFill>
        <p:spPr>
          <a:xfrm>
            <a:off x="457200" y="1762812"/>
            <a:ext cx="4496598" cy="3542959"/>
          </a:xfrm>
          <a:prstGeom prst="rect">
            <a:avLst/>
          </a:prstGeom>
          <a:noFill/>
          <a:ln>
            <a:noFill/>
          </a:ln>
        </p:spPr>
      </p:pic>
      <p:pic>
        <p:nvPicPr>
          <p:cNvPr id="1060" name="Shape 1060" descr="Image result for activation of b lymphocytes"/>
          <p:cNvPicPr preferRelativeResize="0"/>
          <p:nvPr/>
        </p:nvPicPr>
        <p:blipFill rotWithShape="1">
          <a:blip r:embed="rId4">
            <a:alphaModFix/>
          </a:blip>
          <a:srcRect/>
          <a:stretch/>
        </p:blipFill>
        <p:spPr>
          <a:xfrm>
            <a:off x="4989613" y="461913"/>
            <a:ext cx="3918717" cy="5809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2123728" y="734048"/>
            <a:ext cx="4593585" cy="6071616"/>
          </a:xfrm>
          <a:prstGeom prst="rect">
            <a:avLst/>
          </a:prstGeom>
          <a:noFill/>
          <a:ln>
            <a:noFill/>
          </a:ln>
        </p:spPr>
      </p:pic>
      <p:sp>
        <p:nvSpPr>
          <p:cNvPr id="213" name="Shape 213"/>
          <p:cNvSpPr txBox="1"/>
          <p:nvPr/>
        </p:nvSpPr>
        <p:spPr>
          <a:xfrm>
            <a:off x="5578128" y="2507814"/>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14" name="Shape 214"/>
          <p:cNvSpPr txBox="1"/>
          <p:nvPr/>
        </p:nvSpPr>
        <p:spPr>
          <a:xfrm>
            <a:off x="5849062" y="3240181"/>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15" name="Shape 215"/>
          <p:cNvSpPr txBox="1"/>
          <p:nvPr/>
        </p:nvSpPr>
        <p:spPr>
          <a:xfrm>
            <a:off x="5758750" y="4256181"/>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1º</a:t>
            </a:r>
          </a:p>
        </p:txBody>
      </p:sp>
      <p:sp>
        <p:nvSpPr>
          <p:cNvPr id="216" name="Shape 216"/>
          <p:cNvSpPr txBox="1"/>
          <p:nvPr/>
        </p:nvSpPr>
        <p:spPr>
          <a:xfrm>
            <a:off x="5645862" y="1830481"/>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1º</a:t>
            </a:r>
          </a:p>
        </p:txBody>
      </p:sp>
      <p:sp>
        <p:nvSpPr>
          <p:cNvPr id="217" name="Shape 217"/>
          <p:cNvSpPr txBox="1"/>
          <p:nvPr/>
        </p:nvSpPr>
        <p:spPr>
          <a:xfrm>
            <a:off x="4968528" y="1153148"/>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18" name="Shape 218"/>
          <p:cNvSpPr txBox="1"/>
          <p:nvPr/>
        </p:nvSpPr>
        <p:spPr>
          <a:xfrm>
            <a:off x="3478395" y="1004981"/>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19" name="Shape 219"/>
          <p:cNvSpPr txBox="1"/>
          <p:nvPr/>
        </p:nvSpPr>
        <p:spPr>
          <a:xfrm>
            <a:off x="2801062" y="1885515"/>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dirty="0">
                <a:solidFill>
                  <a:srgbClr val="0000FF"/>
                </a:solidFill>
                <a:latin typeface="Calibri"/>
                <a:ea typeface="Calibri"/>
                <a:cs typeface="Calibri"/>
                <a:sym typeface="Calibri"/>
              </a:rPr>
              <a:t>2º</a:t>
            </a:r>
          </a:p>
        </p:txBody>
      </p:sp>
      <p:sp>
        <p:nvSpPr>
          <p:cNvPr id="220" name="Shape 220"/>
          <p:cNvSpPr txBox="1"/>
          <p:nvPr/>
        </p:nvSpPr>
        <p:spPr>
          <a:xfrm>
            <a:off x="2462395" y="2977715"/>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21" name="Shape 221"/>
          <p:cNvSpPr txBox="1"/>
          <p:nvPr/>
        </p:nvSpPr>
        <p:spPr>
          <a:xfrm>
            <a:off x="2634550" y="4256181"/>
            <a:ext cx="8805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0000FF"/>
                </a:solidFill>
                <a:latin typeface="Calibri"/>
                <a:ea typeface="Calibri"/>
                <a:cs typeface="Calibri"/>
                <a:sym typeface="Calibri"/>
              </a:rPr>
              <a:t>2º</a:t>
            </a:r>
          </a:p>
        </p:txBody>
      </p:sp>
      <p:sp>
        <p:nvSpPr>
          <p:cNvPr id="222" name="Shape 222"/>
          <p:cNvSpPr/>
          <p:nvPr/>
        </p:nvSpPr>
        <p:spPr>
          <a:xfrm>
            <a:off x="2631065" y="-5760"/>
            <a:ext cx="3783408" cy="769441"/>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4400">
                <a:solidFill>
                  <a:srgbClr val="0070C0"/>
                </a:solidFill>
                <a:latin typeface="Rambla"/>
                <a:ea typeface="Rambla"/>
                <a:cs typeface="Rambla"/>
                <a:sym typeface="Rambla"/>
              </a:rPr>
              <a:t>Major organs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title"/>
          </p:nvPr>
        </p:nvSpPr>
        <p:spPr>
          <a:xfrm>
            <a:off x="2564410" y="167102"/>
            <a:ext cx="3615690" cy="630942"/>
          </a:xfrm>
          <a:prstGeom prst="rect">
            <a:avLst/>
          </a:prstGeom>
          <a:noFill/>
          <a:ln>
            <a:noFill/>
          </a:ln>
        </p:spPr>
        <p:txBody>
          <a:bodyPr wrap="square" lIns="0" tIns="0" rIns="0" bIns="0" anchor="ctr" anchorCtr="0">
            <a:noAutofit/>
          </a:bodyPr>
          <a:lstStyle/>
          <a:p>
            <a:pPr marL="12700" marR="0" lvl="0" indent="0" algn="l" rtl="1">
              <a:lnSpc>
                <a:spcPct val="100000"/>
              </a:lnSpc>
              <a:spcBef>
                <a:spcPts val="0"/>
              </a:spcBef>
              <a:buClr>
                <a:schemeClr val="dk1"/>
              </a:buClr>
              <a:buSzPct val="25000"/>
              <a:buFont typeface="Rambla"/>
              <a:buNone/>
            </a:pPr>
            <a:r>
              <a:rPr lang="en-US" sz="4100" b="1" i="0" u="none" strike="noStrike" cap="none" dirty="0" err="1">
                <a:solidFill>
                  <a:schemeClr val="dk1"/>
                </a:solidFill>
                <a:latin typeface="Rambla"/>
                <a:ea typeface="Rambla"/>
                <a:cs typeface="Rambla"/>
                <a:sym typeface="Rambla"/>
              </a:rPr>
              <a:t>Leucocytosis</a:t>
            </a:r>
            <a:endParaRPr lang="en-US" sz="4100" b="1" i="0" u="none" strike="noStrike" cap="none" dirty="0">
              <a:solidFill>
                <a:schemeClr val="dk1"/>
              </a:solidFill>
              <a:latin typeface="Rambla"/>
              <a:ea typeface="Rambla"/>
              <a:cs typeface="Rambla"/>
              <a:sym typeface="Rambla"/>
            </a:endParaRPr>
          </a:p>
        </p:txBody>
      </p:sp>
      <p:sp>
        <p:nvSpPr>
          <p:cNvPr id="1074" name="Shape 1074"/>
          <p:cNvSpPr txBox="1"/>
          <p:nvPr/>
        </p:nvSpPr>
        <p:spPr>
          <a:xfrm>
            <a:off x="0" y="952447"/>
            <a:ext cx="5339367" cy="426720"/>
          </a:xfrm>
          <a:prstGeom prst="rect">
            <a:avLst/>
          </a:prstGeom>
          <a:noFill/>
          <a:ln>
            <a:noFill/>
          </a:ln>
        </p:spPr>
        <p:txBody>
          <a:bodyPr wrap="square" lIns="0" tIns="0" rIns="0" bIns="0" anchor="t" anchorCtr="0">
            <a:noAutofit/>
          </a:bodyPr>
          <a:lstStyle/>
          <a:p>
            <a:pPr marL="12700" marR="0" lvl="0" indent="0" algn="r" rtl="1">
              <a:lnSpc>
                <a:spcPct val="100000"/>
              </a:lnSpc>
              <a:spcBef>
                <a:spcPts val="0"/>
              </a:spcBef>
              <a:buSzPct val="25000"/>
              <a:buNone/>
            </a:pPr>
            <a:r>
              <a:rPr lang="en-US" sz="2800" b="1" u="sng" dirty="0">
                <a:solidFill>
                  <a:schemeClr val="dk1"/>
                </a:solidFill>
                <a:latin typeface="Tahoma"/>
                <a:ea typeface="Tahoma"/>
                <a:cs typeface="Tahoma"/>
                <a:sym typeface="Tahoma"/>
              </a:rPr>
              <a:t>Increased number of WBCs</a:t>
            </a:r>
          </a:p>
        </p:txBody>
      </p:sp>
      <p:sp>
        <p:nvSpPr>
          <p:cNvPr id="5" name="Shape 1068"/>
          <p:cNvSpPr txBox="1"/>
          <p:nvPr/>
        </p:nvSpPr>
        <p:spPr>
          <a:xfrm>
            <a:off x="588255" y="1533570"/>
            <a:ext cx="3333293" cy="3119026"/>
          </a:xfrm>
          <a:prstGeom prst="rect">
            <a:avLst/>
          </a:prstGeom>
          <a:noFill/>
          <a:ln>
            <a:noFill/>
          </a:ln>
        </p:spPr>
        <p:txBody>
          <a:bodyPr wrap="square" lIns="91425" tIns="91425" rIns="91425" bIns="91425" anchor="t" anchorCtr="0">
            <a:noAutofit/>
          </a:bodyPr>
          <a:lstStyle/>
          <a:p>
            <a:pPr lvl="0">
              <a:spcBef>
                <a:spcPts val="0"/>
              </a:spcBef>
              <a:buNone/>
            </a:pPr>
            <a:r>
              <a:rPr lang="en-US" dirty="0">
                <a:latin typeface="Tahoma"/>
                <a:ea typeface="Tahoma"/>
                <a:cs typeface="Tahoma"/>
                <a:sym typeface="Tahoma"/>
              </a:rPr>
              <a:t>occurs in the following conditions:</a:t>
            </a: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marL="520700" lvl="1" algn="just" rtl="0">
              <a:spcBef>
                <a:spcPts val="0"/>
              </a:spcBef>
              <a:buClr>
                <a:schemeClr val="dk1"/>
              </a:buClr>
            </a:pPr>
            <a:endParaRPr lang="en-US" b="1" dirty="0">
              <a:solidFill>
                <a:schemeClr val="dk1"/>
              </a:solidFill>
              <a:latin typeface="Tahoma"/>
              <a:ea typeface="Tahoma"/>
              <a:cs typeface="Tahoma"/>
              <a:sym typeface="Tahoma"/>
            </a:endParaRPr>
          </a:p>
          <a:p>
            <a:pPr marL="800100" lvl="1" indent="-279400" algn="just" rtl="0">
              <a:spcBef>
                <a:spcPts val="0"/>
              </a:spcBef>
              <a:buClr>
                <a:schemeClr val="dk1"/>
              </a:buClr>
              <a:buFont typeface="Tahoma"/>
              <a:buChar char="❑"/>
            </a:pPr>
            <a:endParaRPr lang="en-US" b="1" dirty="0">
              <a:solidFill>
                <a:schemeClr val="dk1"/>
              </a:solidFill>
              <a:latin typeface="Tahoma"/>
              <a:ea typeface="Tahoma"/>
              <a:cs typeface="Tahoma"/>
              <a:sym typeface="Tahoma"/>
            </a:endParaRPr>
          </a:p>
          <a:p>
            <a:pPr lvl="0">
              <a:spcBef>
                <a:spcPts val="0"/>
              </a:spcBef>
              <a:buNone/>
            </a:pPr>
            <a:endParaRPr dirty="0"/>
          </a:p>
        </p:txBody>
      </p:sp>
      <p:graphicFrame>
        <p:nvGraphicFramePr>
          <p:cNvPr id="2" name="Diagram 1"/>
          <p:cNvGraphicFramePr/>
          <p:nvPr>
            <p:extLst>
              <p:ext uri="{D42A27DB-BD31-4B8C-83A1-F6EECF244321}">
                <p14:modId xmlns:p14="http://schemas.microsoft.com/office/powerpoint/2010/main" val="690798464"/>
              </p:ext>
            </p:extLst>
          </p:nvPr>
        </p:nvGraphicFramePr>
        <p:xfrm>
          <a:off x="-1428293" y="-311084"/>
          <a:ext cx="11326437" cy="680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Shape 1081"/>
          <p:cNvSpPr txBox="1">
            <a:spLocks noGrp="1"/>
          </p:cNvSpPr>
          <p:nvPr>
            <p:ph type="body" idx="1"/>
          </p:nvPr>
        </p:nvSpPr>
        <p:spPr>
          <a:xfrm>
            <a:off x="457200" y="1481328"/>
            <a:ext cx="8229600" cy="4526100"/>
          </a:xfrm>
          <a:prstGeom prst="rect">
            <a:avLst/>
          </a:prstGeom>
        </p:spPr>
        <p:txBody>
          <a:bodyPr wrap="square" lIns="91425" tIns="91425" rIns="91425" bIns="91425" anchor="t" anchorCtr="0">
            <a:noAutofit/>
          </a:bodyPr>
          <a:lstStyle/>
          <a:p>
            <a:pPr lvl="0">
              <a:spcBef>
                <a:spcPts val="0"/>
              </a:spcBef>
              <a:buNone/>
            </a:pPr>
            <a:endParaRPr/>
          </a:p>
        </p:txBody>
      </p:sp>
      <p:sp>
        <p:nvSpPr>
          <p:cNvPr id="1082" name="Shape 108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lvl="0" algn="ctr" rtl="0">
              <a:lnSpc>
                <a:spcPct val="115000"/>
              </a:lnSpc>
              <a:spcBef>
                <a:spcPts val="0"/>
              </a:spcBef>
              <a:buClr>
                <a:schemeClr val="dk1"/>
              </a:buClr>
              <a:buSzPct val="27500"/>
              <a:buFont typeface="Arial"/>
              <a:buNone/>
            </a:pPr>
            <a:r>
              <a:rPr lang="en-US" sz="4000">
                <a:solidFill>
                  <a:srgbClr val="FF0000"/>
                </a:solidFill>
                <a:latin typeface="Calibri"/>
                <a:ea typeface="Calibri"/>
                <a:cs typeface="Calibri"/>
                <a:sym typeface="Calibri"/>
              </a:rPr>
              <a:t>Pathological Leukocytosis</a:t>
            </a:r>
          </a:p>
          <a:p>
            <a:pPr lvl="0">
              <a:spcBef>
                <a:spcPts val="0"/>
              </a:spcBef>
              <a:buNone/>
            </a:pPr>
            <a:endParaRPr/>
          </a:p>
        </p:txBody>
      </p:sp>
      <p:pic>
        <p:nvPicPr>
          <p:cNvPr id="1083" name="Shape 1083"/>
          <p:cNvPicPr preferRelativeResize="0"/>
          <p:nvPr/>
        </p:nvPicPr>
        <p:blipFill>
          <a:blip r:embed="rId3">
            <a:alphaModFix/>
          </a:blip>
          <a:stretch>
            <a:fillRect/>
          </a:stretch>
        </p:blipFill>
        <p:spPr>
          <a:xfrm>
            <a:off x="147488" y="854825"/>
            <a:ext cx="8849029" cy="5334675"/>
          </a:xfrm>
          <a:prstGeom prst="rect">
            <a:avLst/>
          </a:prstGeom>
          <a:noFill/>
          <a:ln>
            <a:noFill/>
          </a:ln>
        </p:spPr>
      </p:pic>
      <p:sp>
        <p:nvSpPr>
          <p:cNvPr id="5" name="Shape 1003"/>
          <p:cNvSpPr txBox="1"/>
          <p:nvPr/>
        </p:nvSpPr>
        <p:spPr>
          <a:xfrm>
            <a:off x="6622212" y="6253190"/>
            <a:ext cx="2206500" cy="542700"/>
          </a:xfrm>
          <a:prstGeom prst="rect">
            <a:avLst/>
          </a:prstGeom>
          <a:noFill/>
          <a:ln>
            <a:noFill/>
          </a:ln>
        </p:spPr>
        <p:txBody>
          <a:bodyPr wrap="square" lIns="91425" tIns="91425" rIns="91425" bIns="91425" anchor="t" anchorCtr="0">
            <a:noAutofit/>
          </a:bodyPr>
          <a:lstStyle/>
          <a:p>
            <a:pPr lvl="0">
              <a:spcBef>
                <a:spcPts val="0"/>
              </a:spcBef>
              <a:buNone/>
            </a:pPr>
            <a:r>
              <a:rPr lang="en-US" sz="1800" b="1" dirty="0">
                <a:solidFill>
                  <a:srgbClr val="0000FF"/>
                </a:solidFill>
                <a:latin typeface="Alegreya"/>
                <a:ea typeface="Alegreya"/>
                <a:cs typeface="Alegreya"/>
                <a:sym typeface="Alegreya"/>
              </a:rPr>
              <a:t>from the males slides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Shape 1088"/>
          <p:cNvSpPr txBox="1">
            <a:spLocks noGrp="1"/>
          </p:cNvSpPr>
          <p:nvPr>
            <p:ph type="title"/>
          </p:nvPr>
        </p:nvSpPr>
        <p:spPr>
          <a:xfrm>
            <a:off x="2254491" y="-58235"/>
            <a:ext cx="4815205" cy="1013739"/>
          </a:xfrm>
          <a:prstGeom prst="rect">
            <a:avLst/>
          </a:prstGeom>
          <a:noFill/>
          <a:ln>
            <a:noFill/>
          </a:ln>
        </p:spPr>
        <p:txBody>
          <a:bodyPr wrap="square" lIns="0" tIns="0" rIns="0" bIns="0" anchor="ctr" anchorCtr="0">
            <a:noAutofit/>
          </a:bodyPr>
          <a:lstStyle/>
          <a:p>
            <a:pPr marL="12700" lvl="0">
              <a:lnSpc>
                <a:spcPct val="178409"/>
              </a:lnSpc>
              <a:buClr>
                <a:schemeClr val="dk1"/>
              </a:buClr>
              <a:buSzPct val="25000"/>
            </a:pPr>
            <a:r>
              <a:rPr lang="en-US" sz="4400" b="1" i="0" u="none" strike="noStrike" cap="none" dirty="0">
                <a:solidFill>
                  <a:srgbClr val="FF0000"/>
                </a:solidFill>
                <a:latin typeface="Rambla"/>
                <a:ea typeface="Rambla"/>
                <a:cs typeface="Rambla"/>
                <a:sym typeface="Rambla"/>
              </a:rPr>
              <a:t>Leucopenia </a:t>
            </a:r>
            <a:r>
              <a:rPr lang="en-US" sz="2400" b="1" i="0" u="none" strike="noStrike" cap="none" dirty="0">
                <a:solidFill>
                  <a:schemeClr val="tx1"/>
                </a:solidFill>
                <a:sym typeface="Rambla"/>
              </a:rPr>
              <a:t>(</a:t>
            </a:r>
            <a:r>
              <a:rPr lang="en-US" sz="2400" dirty="0">
                <a:solidFill>
                  <a:schemeClr val="tx1"/>
                </a:solidFill>
                <a:latin typeface="Calibri"/>
                <a:ea typeface="Calibri"/>
                <a:cs typeface="Calibri"/>
                <a:sym typeface="Calibri"/>
              </a:rPr>
              <a:t>Leukopenia )</a:t>
            </a:r>
            <a:endParaRPr lang="en-US" sz="2400" b="1" i="0" u="none" strike="noStrike" cap="none" dirty="0">
              <a:solidFill>
                <a:schemeClr val="tx1"/>
              </a:solidFill>
              <a:sym typeface="Rambla"/>
            </a:endParaRPr>
          </a:p>
        </p:txBody>
      </p:sp>
      <p:sp>
        <p:nvSpPr>
          <p:cNvPr id="1089" name="Shape 1089"/>
          <p:cNvSpPr txBox="1"/>
          <p:nvPr/>
        </p:nvSpPr>
        <p:spPr>
          <a:xfrm>
            <a:off x="714089" y="1057660"/>
            <a:ext cx="8631300" cy="1610126"/>
          </a:xfrm>
          <a:prstGeom prst="rect">
            <a:avLst/>
          </a:prstGeom>
          <a:noFill/>
          <a:ln>
            <a:noFill/>
          </a:ln>
        </p:spPr>
        <p:txBody>
          <a:bodyPr wrap="square" lIns="0" tIns="0" rIns="0" bIns="0" anchor="t" anchorCtr="0">
            <a:noAutofit/>
          </a:bodyPr>
          <a:lstStyle/>
          <a:p>
            <a:pPr lvl="0" rtl="0">
              <a:lnSpc>
                <a:spcPct val="115000"/>
              </a:lnSpc>
              <a:spcBef>
                <a:spcPts val="0"/>
              </a:spcBef>
              <a:buClr>
                <a:schemeClr val="dk1"/>
              </a:buClr>
              <a:buSzPct val="40740"/>
              <a:buFont typeface="Arial"/>
              <a:buNone/>
            </a:pPr>
            <a:r>
              <a:rPr lang="en-US" sz="2700" b="1" dirty="0">
                <a:solidFill>
                  <a:schemeClr val="dk1"/>
                </a:solidFill>
                <a:effectLst>
                  <a:outerShdw blurRad="38100" dist="38100" dir="2700000" algn="tl">
                    <a:srgbClr val="000000">
                      <a:alpha val="43137"/>
                    </a:srgbClr>
                  </a:outerShdw>
                </a:effectLst>
                <a:latin typeface="Calibri"/>
                <a:ea typeface="Calibri"/>
                <a:cs typeface="Calibri"/>
                <a:sym typeface="Calibri"/>
              </a:rPr>
              <a:t>decrease in the total leucocyte count </a:t>
            </a:r>
            <a:r>
              <a:rPr lang="en-US" sz="1600" dirty="0">
                <a:solidFill>
                  <a:schemeClr val="dk1"/>
                </a:solidFill>
                <a:latin typeface="Calibri"/>
                <a:ea typeface="Calibri"/>
                <a:cs typeface="Calibri"/>
                <a:sym typeface="Calibri"/>
              </a:rPr>
              <a:t>below 4.000/mm</a:t>
            </a:r>
            <a:r>
              <a:rPr lang="en-US" sz="1800" baseline="30000" dirty="0">
                <a:solidFill>
                  <a:schemeClr val="dk1"/>
                </a:solidFill>
                <a:latin typeface="Calibri"/>
                <a:ea typeface="Calibri"/>
                <a:cs typeface="Calibri"/>
                <a:sym typeface="Calibri"/>
              </a:rPr>
              <a:t>3</a:t>
            </a:r>
            <a:r>
              <a:rPr lang="en-US" sz="1600" dirty="0">
                <a:solidFill>
                  <a:schemeClr val="dk1"/>
                </a:solidFill>
                <a:latin typeface="Calibri"/>
                <a:ea typeface="Calibri"/>
                <a:cs typeface="Calibri"/>
                <a:sym typeface="Calibri"/>
              </a:rPr>
              <a:t>.</a:t>
            </a:r>
          </a:p>
          <a:p>
            <a:pPr lvl="0" rtl="0">
              <a:lnSpc>
                <a:spcPct val="115000"/>
              </a:lnSpc>
              <a:spcBef>
                <a:spcPts val="0"/>
              </a:spcBef>
              <a:buClr>
                <a:schemeClr val="dk1"/>
              </a:buClr>
              <a:buSzPct val="40740"/>
              <a:buFont typeface="Arial"/>
              <a:buNone/>
            </a:pPr>
            <a:r>
              <a:rPr lang="en-US" sz="1800" b="1" dirty="0">
                <a:solidFill>
                  <a:schemeClr val="dk1"/>
                </a:solidFill>
                <a:latin typeface="Calibri"/>
                <a:ea typeface="Calibri"/>
                <a:cs typeface="Calibri"/>
                <a:sym typeface="Calibri"/>
              </a:rPr>
              <a:t>In this condition the body is not protected against infections and death may occur.</a:t>
            </a:r>
          </a:p>
          <a:p>
            <a:pPr lvl="0" rtl="0">
              <a:lnSpc>
                <a:spcPct val="115000"/>
              </a:lnSpc>
              <a:spcBef>
                <a:spcPts val="0"/>
              </a:spcBef>
              <a:buClr>
                <a:schemeClr val="dk1"/>
              </a:buClr>
              <a:buSzPct val="40740"/>
              <a:buFont typeface="Arial"/>
              <a:buNone/>
            </a:pPr>
            <a:endParaRPr lang="en-US" sz="1800" b="1" dirty="0">
              <a:solidFill>
                <a:schemeClr val="dk1"/>
              </a:solidFill>
              <a:latin typeface="Calibri"/>
              <a:ea typeface="Calibri"/>
              <a:cs typeface="Calibri"/>
              <a:sym typeface="Calibri"/>
            </a:endParaRPr>
          </a:p>
          <a:p>
            <a:pPr lvl="0" rtl="0">
              <a:lnSpc>
                <a:spcPct val="115000"/>
              </a:lnSpc>
              <a:spcBef>
                <a:spcPts val="0"/>
              </a:spcBef>
              <a:buClr>
                <a:schemeClr val="dk1"/>
              </a:buClr>
              <a:buSzPct val="40740"/>
              <a:buFont typeface="Arial"/>
              <a:buNone/>
            </a:pPr>
            <a:r>
              <a:rPr lang="en-US" sz="1800" b="1" dirty="0">
                <a:solidFill>
                  <a:schemeClr val="dk1"/>
                </a:solidFill>
                <a:latin typeface="Calibri"/>
                <a:ea typeface="Calibri"/>
                <a:cs typeface="Calibri"/>
                <a:sym typeface="Calibri"/>
              </a:rPr>
              <a:t>It is caused by:</a:t>
            </a:r>
          </a:p>
        </p:txBody>
      </p:sp>
      <p:sp>
        <p:nvSpPr>
          <p:cNvPr id="1090" name="Shape 1090"/>
          <p:cNvSpPr txBox="1"/>
          <p:nvPr/>
        </p:nvSpPr>
        <p:spPr>
          <a:xfrm>
            <a:off x="6023728" y="2880299"/>
            <a:ext cx="2286058" cy="738600"/>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بالعادة</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لما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يكون</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فيه</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Feverتزيد</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WBCإلا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هذا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النوع</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لو</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كان</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الشخص</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عنده</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Fever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وقلت</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WBC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رح</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يشكوا</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a:t>
            </a:r>
            <a:r>
              <a:rPr lang="en-US" sz="1400" dirty="0" err="1">
                <a:solidFill>
                  <a:srgbClr val="00B050"/>
                </a:solidFill>
                <a:latin typeface="Tahoma" panose="020B0604030504040204" pitchFamily="34" charset="0"/>
                <a:ea typeface="Tahoma" panose="020B0604030504040204" pitchFamily="34" charset="0"/>
                <a:cs typeface="Tahoma" panose="020B0604030504040204" pitchFamily="34" charset="0"/>
                <a:sym typeface="Rambla"/>
              </a:rPr>
              <a:t>بال</a:t>
            </a:r>
            <a:r>
              <a:rPr lang="en-US" sz="1400" dirty="0">
                <a:solidFill>
                  <a:srgbClr val="00B050"/>
                </a:solidFill>
                <a:latin typeface="Tahoma" panose="020B0604030504040204" pitchFamily="34" charset="0"/>
                <a:ea typeface="Tahoma" panose="020B0604030504040204" pitchFamily="34" charset="0"/>
                <a:cs typeface="Tahoma" panose="020B0604030504040204" pitchFamily="34" charset="0"/>
                <a:sym typeface="Rambla"/>
              </a:rPr>
              <a:t> typhoid fever</a:t>
            </a:r>
          </a:p>
        </p:txBody>
      </p:sp>
      <p:sp>
        <p:nvSpPr>
          <p:cNvPr id="2" name="Down Arrow 1"/>
          <p:cNvSpPr/>
          <p:nvPr/>
        </p:nvSpPr>
        <p:spPr>
          <a:xfrm>
            <a:off x="424205" y="951690"/>
            <a:ext cx="216817" cy="66750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313891158"/>
              </p:ext>
            </p:extLst>
          </p:nvPr>
        </p:nvGraphicFramePr>
        <p:xfrm>
          <a:off x="846064" y="2403835"/>
          <a:ext cx="4725177" cy="365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Shape 1095"/>
          <p:cNvSpPr txBox="1">
            <a:spLocks noGrp="1"/>
          </p:cNvSpPr>
          <p:nvPr>
            <p:ph type="title"/>
          </p:nvPr>
        </p:nvSpPr>
        <p:spPr>
          <a:xfrm>
            <a:off x="3131840" y="415125"/>
            <a:ext cx="3075305" cy="630942"/>
          </a:xfrm>
          <a:prstGeom prst="rect">
            <a:avLst/>
          </a:prstGeom>
          <a:noFill/>
          <a:ln>
            <a:noFill/>
          </a:ln>
        </p:spPr>
        <p:txBody>
          <a:bodyPr wrap="square" lIns="0" tIns="0" rIns="0" bIns="0" anchor="ctr" anchorCtr="0">
            <a:noAutofit/>
          </a:bodyPr>
          <a:lstStyle/>
          <a:p>
            <a:pPr marL="12700" marR="0" lvl="0" indent="0" algn="l" rtl="1">
              <a:lnSpc>
                <a:spcPct val="100000"/>
              </a:lnSpc>
              <a:spcBef>
                <a:spcPts val="0"/>
              </a:spcBef>
              <a:buClr>
                <a:schemeClr val="dk1"/>
              </a:buClr>
              <a:buSzPct val="25000"/>
              <a:buFont typeface="Rambla"/>
              <a:buNone/>
            </a:pPr>
            <a:r>
              <a:rPr lang="en-US" sz="4100" b="1" i="0" u="none" strike="noStrike" cap="none">
                <a:solidFill>
                  <a:srgbClr val="FF0000"/>
                </a:solidFill>
                <a:latin typeface="Rambla"/>
                <a:ea typeface="Rambla"/>
                <a:cs typeface="Rambla"/>
                <a:sym typeface="Rambla"/>
              </a:rPr>
              <a:t>Leukaemia</a:t>
            </a:r>
          </a:p>
        </p:txBody>
      </p:sp>
      <p:sp>
        <p:nvSpPr>
          <p:cNvPr id="1096" name="Shape 1096"/>
          <p:cNvSpPr txBox="1"/>
          <p:nvPr/>
        </p:nvSpPr>
        <p:spPr>
          <a:xfrm>
            <a:off x="483272" y="1149770"/>
            <a:ext cx="8924100" cy="5811900"/>
          </a:xfrm>
          <a:prstGeom prst="rect">
            <a:avLst/>
          </a:prstGeom>
          <a:noFill/>
          <a:ln>
            <a:noFill/>
          </a:ln>
        </p:spPr>
        <p:txBody>
          <a:bodyPr wrap="square" lIns="0" tIns="0" rIns="0" bIns="0" anchor="t" anchorCtr="0">
            <a:noAutofit/>
          </a:bodyPr>
          <a:lstStyle/>
          <a:p>
            <a:pPr lvl="0" algn="l" rtl="1">
              <a:lnSpc>
                <a:spcPct val="115000"/>
              </a:lnSpc>
              <a:spcBef>
                <a:spcPts val="0"/>
              </a:spcBef>
              <a:buSzPct val="55000"/>
              <a:buNone/>
            </a:pPr>
            <a:r>
              <a:rPr lang="en-US" sz="2000" b="1" dirty="0">
                <a:solidFill>
                  <a:schemeClr val="dk1"/>
                </a:solidFill>
              </a:rPr>
              <a:t>Cancer of white cells due to chromosomal abnormality caused by </a:t>
            </a:r>
            <a:r>
              <a:rPr lang="en-US" sz="2000" b="1" u="sng" dirty="0">
                <a:solidFill>
                  <a:schemeClr val="dk1"/>
                </a:solidFill>
              </a:rPr>
              <a:t>chemicals</a:t>
            </a:r>
            <a:r>
              <a:rPr lang="en-US" sz="2000" b="1" dirty="0">
                <a:solidFill>
                  <a:schemeClr val="dk1"/>
                </a:solidFill>
              </a:rPr>
              <a:t>, </a:t>
            </a:r>
            <a:r>
              <a:rPr lang="en-US" sz="2000" b="1" u="sng" dirty="0">
                <a:solidFill>
                  <a:schemeClr val="dk1"/>
                </a:solidFill>
              </a:rPr>
              <a:t>radiation</a:t>
            </a:r>
            <a:r>
              <a:rPr lang="en-US" sz="2000" b="1" dirty="0">
                <a:solidFill>
                  <a:schemeClr val="dk1"/>
                </a:solidFill>
              </a:rPr>
              <a:t>, and </a:t>
            </a:r>
            <a:r>
              <a:rPr lang="en-US" sz="2000" b="1" u="sng" dirty="0">
                <a:solidFill>
                  <a:schemeClr val="dk1"/>
                </a:solidFill>
              </a:rPr>
              <a:t>viruses</a:t>
            </a:r>
          </a:p>
          <a:p>
            <a:pPr lvl="0" rtl="0">
              <a:lnSpc>
                <a:spcPct val="115000"/>
              </a:lnSpc>
              <a:spcBef>
                <a:spcPts val="0"/>
              </a:spcBef>
              <a:buSzPct val="55000"/>
              <a:buNone/>
            </a:pPr>
            <a:r>
              <a:rPr lang="en-US" sz="2000" b="1" dirty="0">
                <a:solidFill>
                  <a:schemeClr val="dk1"/>
                </a:solidFill>
              </a:rPr>
              <a:t>It is a </a:t>
            </a:r>
            <a:r>
              <a:rPr lang="en-US" sz="2000" b="1" dirty="0">
                <a:solidFill>
                  <a:srgbClr val="FF0000"/>
                </a:solidFill>
              </a:rPr>
              <a:t>malignant disease </a:t>
            </a:r>
            <a:r>
              <a:rPr lang="en-US" sz="2000" b="1" dirty="0">
                <a:solidFill>
                  <a:schemeClr val="dk1"/>
                </a:solidFill>
              </a:rPr>
              <a:t>of </a:t>
            </a:r>
            <a:r>
              <a:rPr lang="en-US" sz="2000" b="1" dirty="0">
                <a:solidFill>
                  <a:srgbClr val="FF0000"/>
                </a:solidFill>
              </a:rPr>
              <a:t>bone marrow</a:t>
            </a:r>
            <a:r>
              <a:rPr lang="en-US" sz="2000" b="1" dirty="0">
                <a:solidFill>
                  <a:schemeClr val="dk1"/>
                </a:solidFill>
              </a:rPr>
              <a:t> </a:t>
            </a:r>
            <a:r>
              <a:rPr lang="en-US" sz="2000" b="1" u="sng" dirty="0">
                <a:solidFill>
                  <a:schemeClr val="dk1"/>
                </a:solidFill>
              </a:rPr>
              <a:t>causing marked increase in WBCs</a:t>
            </a:r>
            <a:r>
              <a:rPr lang="en-US" sz="2000" b="1" dirty="0">
                <a:solidFill>
                  <a:schemeClr val="dk1"/>
                </a:solidFill>
              </a:rPr>
              <a:t> , WBC more than 50x10</a:t>
            </a:r>
            <a:r>
              <a:rPr lang="en-US" sz="3300" b="1" baseline="30000" dirty="0">
                <a:solidFill>
                  <a:schemeClr val="dk1"/>
                </a:solidFill>
              </a:rPr>
              <a:t>3</a:t>
            </a:r>
          </a:p>
          <a:p>
            <a:pPr lvl="0" algn="l" rtl="1">
              <a:lnSpc>
                <a:spcPct val="115000"/>
              </a:lnSpc>
              <a:spcBef>
                <a:spcPts val="0"/>
              </a:spcBef>
              <a:buNone/>
            </a:pPr>
            <a:endParaRPr sz="3300" b="1" baseline="30000" dirty="0">
              <a:solidFill>
                <a:schemeClr val="dk1"/>
              </a:solidFill>
            </a:endParaRPr>
          </a:p>
          <a:p>
            <a:pPr lvl="0" algn="l" rtl="1">
              <a:lnSpc>
                <a:spcPct val="115000"/>
              </a:lnSpc>
              <a:spcBef>
                <a:spcPts val="0"/>
              </a:spcBef>
              <a:buSzPct val="55000"/>
              <a:buNone/>
            </a:pPr>
            <a:r>
              <a:rPr lang="en-US" sz="2000" b="1" dirty="0">
                <a:solidFill>
                  <a:schemeClr val="dk1"/>
                </a:solidFill>
              </a:rPr>
              <a:t>Types of </a:t>
            </a:r>
            <a:r>
              <a:rPr lang="en-US" sz="2000" b="1" dirty="0" err="1">
                <a:solidFill>
                  <a:schemeClr val="dk1"/>
                </a:solidFill>
              </a:rPr>
              <a:t>leukaemia</a:t>
            </a:r>
            <a:r>
              <a:rPr lang="en-US" sz="2000" b="1" dirty="0">
                <a:solidFill>
                  <a:schemeClr val="dk1"/>
                </a:solidFill>
              </a:rPr>
              <a:t>:</a:t>
            </a:r>
          </a:p>
          <a:p>
            <a:pPr lvl="0" algn="l" rtl="1">
              <a:lnSpc>
                <a:spcPct val="115000"/>
              </a:lnSpc>
              <a:spcBef>
                <a:spcPts val="0"/>
              </a:spcBef>
              <a:buSzPct val="55000"/>
              <a:buNone/>
            </a:pPr>
            <a:r>
              <a:rPr lang="en-US" sz="2000" b="1" u="sng" dirty="0" err="1">
                <a:solidFill>
                  <a:schemeClr val="dk1"/>
                </a:solidFill>
              </a:rPr>
              <a:t>Myeloblast</a:t>
            </a:r>
            <a:r>
              <a:rPr lang="en-US" sz="2000" b="1" dirty="0">
                <a:solidFill>
                  <a:schemeClr val="dk1"/>
                </a:solidFill>
              </a:rPr>
              <a:t> </a:t>
            </a:r>
            <a:r>
              <a:rPr lang="en-US" sz="2000" b="1" dirty="0" err="1">
                <a:solidFill>
                  <a:schemeClr val="dk1"/>
                </a:solidFill>
              </a:rPr>
              <a:t>leukaemia</a:t>
            </a:r>
            <a:r>
              <a:rPr lang="en-US" sz="2000" b="1" dirty="0">
                <a:solidFill>
                  <a:schemeClr val="dk1"/>
                </a:solidFill>
              </a:rPr>
              <a:t> → </a:t>
            </a:r>
            <a:r>
              <a:rPr lang="en-US" sz="2000" b="1" u="sng" dirty="0">
                <a:solidFill>
                  <a:schemeClr val="dk1"/>
                </a:solidFill>
              </a:rPr>
              <a:t>myeloid</a:t>
            </a:r>
            <a:r>
              <a:rPr lang="en-US" sz="2000" b="1" dirty="0">
                <a:solidFill>
                  <a:schemeClr val="dk1"/>
                </a:solidFill>
              </a:rPr>
              <a:t> cells</a:t>
            </a:r>
          </a:p>
          <a:p>
            <a:pPr lvl="0" algn="l" rtl="1">
              <a:lnSpc>
                <a:spcPct val="115000"/>
              </a:lnSpc>
              <a:spcBef>
                <a:spcPts val="0"/>
              </a:spcBef>
              <a:buSzPct val="55000"/>
              <a:buNone/>
            </a:pPr>
            <a:r>
              <a:rPr lang="en-US" sz="2000" b="1" u="sng" dirty="0">
                <a:solidFill>
                  <a:schemeClr val="dk1"/>
                </a:solidFill>
              </a:rPr>
              <a:t>Lymphoblast</a:t>
            </a:r>
            <a:r>
              <a:rPr lang="en-US" sz="2000" b="1" dirty="0">
                <a:solidFill>
                  <a:schemeClr val="dk1"/>
                </a:solidFill>
              </a:rPr>
              <a:t> </a:t>
            </a:r>
            <a:r>
              <a:rPr lang="en-US" sz="2000" b="1" dirty="0" err="1">
                <a:solidFill>
                  <a:schemeClr val="dk1"/>
                </a:solidFill>
              </a:rPr>
              <a:t>leukaemia</a:t>
            </a:r>
            <a:r>
              <a:rPr lang="en-US" sz="2000" b="1" dirty="0">
                <a:solidFill>
                  <a:schemeClr val="dk1"/>
                </a:solidFill>
              </a:rPr>
              <a:t> →</a:t>
            </a:r>
            <a:r>
              <a:rPr lang="en-US" sz="2000" b="1" u="sng" dirty="0">
                <a:solidFill>
                  <a:schemeClr val="dk1"/>
                </a:solidFill>
              </a:rPr>
              <a:t>lymphocytic</a:t>
            </a:r>
            <a:r>
              <a:rPr lang="en-US" sz="2000" b="1" dirty="0">
                <a:solidFill>
                  <a:schemeClr val="dk1"/>
                </a:solidFill>
              </a:rPr>
              <a:t> cells Acute or chronic onset</a:t>
            </a:r>
          </a:p>
          <a:p>
            <a:pPr lvl="0" rtl="0">
              <a:lnSpc>
                <a:spcPct val="115000"/>
              </a:lnSpc>
              <a:spcBef>
                <a:spcPts val="0"/>
              </a:spcBef>
              <a:buNone/>
            </a:pPr>
            <a:endParaRPr sz="2000" b="1" dirty="0">
              <a:solidFill>
                <a:schemeClr val="dk1"/>
              </a:solidFill>
            </a:endParaRPr>
          </a:p>
          <a:p>
            <a:pPr lvl="0" rtl="0">
              <a:lnSpc>
                <a:spcPct val="115000"/>
              </a:lnSpc>
              <a:spcBef>
                <a:spcPts val="0"/>
              </a:spcBef>
              <a:buSzPct val="55000"/>
              <a:buNone/>
            </a:pPr>
            <a:r>
              <a:rPr lang="en-US" sz="2000" b="1" dirty="0">
                <a:solidFill>
                  <a:srgbClr val="FF0000"/>
                </a:solidFill>
              </a:rPr>
              <a:t>Leukemia</a:t>
            </a:r>
            <a:r>
              <a:rPr lang="en-US" sz="2000" b="1" dirty="0">
                <a:solidFill>
                  <a:schemeClr val="dk1"/>
                </a:solidFill>
              </a:rPr>
              <a:t> is associated with </a:t>
            </a:r>
            <a:r>
              <a:rPr lang="en-US" sz="2000" b="1" dirty="0">
                <a:solidFill>
                  <a:srgbClr val="FF0000"/>
                </a:solidFill>
              </a:rPr>
              <a:t>anemia</a:t>
            </a:r>
            <a:r>
              <a:rPr lang="en-US" sz="2000" b="1" dirty="0">
                <a:solidFill>
                  <a:schemeClr val="dk1"/>
                </a:solidFill>
              </a:rPr>
              <a:t> and </a:t>
            </a:r>
            <a:r>
              <a:rPr lang="en-US" sz="2000" b="1" dirty="0">
                <a:solidFill>
                  <a:srgbClr val="FF0000"/>
                </a:solidFill>
              </a:rPr>
              <a:t>bleeding</a:t>
            </a:r>
            <a:r>
              <a:rPr lang="en-US" sz="2000" b="1" dirty="0">
                <a:solidFill>
                  <a:schemeClr val="dk1"/>
                </a:solidFill>
              </a:rPr>
              <a:t> </a:t>
            </a:r>
            <a:r>
              <a:rPr lang="en-US" sz="2000" b="1" dirty="0">
                <a:solidFill>
                  <a:srgbClr val="FF0000"/>
                </a:solidFill>
              </a:rPr>
              <a:t>tendency</a:t>
            </a:r>
            <a:r>
              <a:rPr lang="en-US" sz="2000" b="1" dirty="0">
                <a:solidFill>
                  <a:schemeClr val="dk1"/>
                </a:solidFill>
              </a:rPr>
              <a:t> (due to decrease in bone marrow area responsible for RBCs and platelet synthesis respectively).</a:t>
            </a:r>
          </a:p>
          <a:p>
            <a:pPr lvl="0" rtl="0">
              <a:lnSpc>
                <a:spcPct val="115000"/>
              </a:lnSpc>
              <a:spcBef>
                <a:spcPts val="0"/>
              </a:spcBef>
              <a:buClr>
                <a:schemeClr val="dk1"/>
              </a:buClr>
              <a:buFont typeface="Arial"/>
              <a:buNone/>
            </a:pPr>
            <a:endParaRPr sz="1800" dirty="0">
              <a:solidFill>
                <a:schemeClr val="dk1"/>
              </a:solidFill>
              <a:latin typeface="Tahoma"/>
              <a:ea typeface="Tahoma"/>
              <a:cs typeface="Tahoma"/>
              <a:sym typeface="Tahoma"/>
            </a:endParaRPr>
          </a:p>
          <a:p>
            <a:pPr marL="111760" marR="0" lvl="0" indent="-10160" algn="l" rtl="1">
              <a:lnSpc>
                <a:spcPct val="181388"/>
              </a:lnSpc>
              <a:spcBef>
                <a:spcPts val="745"/>
              </a:spcBef>
              <a:buNone/>
            </a:pPr>
            <a:endParaRPr sz="1800" dirty="0">
              <a:solidFill>
                <a:schemeClr val="dk1"/>
              </a:solidFill>
              <a:latin typeface="Noto Sans Symbols"/>
              <a:ea typeface="Noto Sans Symbols"/>
              <a:cs typeface="Noto Sans Symbols"/>
              <a:sym typeface="Noto Sans Symbols"/>
            </a:endParaRPr>
          </a:p>
        </p:txBody>
      </p:sp>
      <p:sp>
        <p:nvSpPr>
          <p:cNvPr id="5" name="Shape 1003"/>
          <p:cNvSpPr txBox="1"/>
          <p:nvPr/>
        </p:nvSpPr>
        <p:spPr>
          <a:xfrm>
            <a:off x="6023728" y="6160693"/>
            <a:ext cx="2833264" cy="542700"/>
          </a:xfrm>
          <a:prstGeom prst="rect">
            <a:avLst/>
          </a:prstGeom>
          <a:noFill/>
          <a:ln>
            <a:noFill/>
          </a:ln>
        </p:spPr>
        <p:txBody>
          <a:bodyPr wrap="square" lIns="91425" tIns="91425" rIns="91425" bIns="91425" anchor="t" anchorCtr="0">
            <a:noAutofit/>
          </a:bodyPr>
          <a:lstStyle/>
          <a:p>
            <a:pPr lvl="0">
              <a:spcBef>
                <a:spcPts val="0"/>
              </a:spcBef>
              <a:buNone/>
            </a:pPr>
            <a:r>
              <a:rPr lang="en-US" sz="1800" b="1" dirty="0">
                <a:solidFill>
                  <a:srgbClr val="7030A0"/>
                </a:solidFill>
                <a:latin typeface="Alegreya"/>
                <a:ea typeface="Alegreya"/>
                <a:cs typeface="Alegreya"/>
                <a:sym typeface="Alegreya"/>
              </a:rPr>
              <a:t>from the female slides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Shape 1108"/>
          <p:cNvSpPr txBox="1">
            <a:spLocks noGrp="1"/>
          </p:cNvSpPr>
          <p:nvPr>
            <p:ph type="body" idx="4294967295"/>
          </p:nvPr>
        </p:nvSpPr>
        <p:spPr>
          <a:xfrm>
            <a:off x="1203158" y="967159"/>
            <a:ext cx="8229600" cy="1943100"/>
          </a:xfrm>
          <a:prstGeom prst="rect">
            <a:avLst/>
          </a:prstGeom>
          <a:noFill/>
          <a:ln>
            <a:noFill/>
          </a:ln>
        </p:spPr>
        <p:txBody>
          <a:bodyPr wrap="square" lIns="91425" tIns="45700" rIns="91425" bIns="45700" anchor="t" anchorCtr="0">
            <a:noAutofit/>
          </a:bodyPr>
          <a:lstStyle/>
          <a:p>
            <a:pPr marL="365760" marR="0" lvl="0" indent="-264160" algn="l" rtl="0">
              <a:lnSpc>
                <a:spcPct val="80000"/>
              </a:lnSpc>
              <a:spcBef>
                <a:spcPts val="0"/>
              </a:spcBef>
              <a:spcAft>
                <a:spcPts val="0"/>
              </a:spcAft>
              <a:buClr>
                <a:schemeClr val="accent1"/>
              </a:buClr>
              <a:buSzPct val="66640"/>
              <a:buFont typeface="Noto Sans Symbols"/>
              <a:buChar char="▶"/>
            </a:pPr>
            <a:r>
              <a:rPr lang="en-US" sz="1400" b="1" i="0" u="none" strike="noStrike" cap="none" dirty="0">
                <a:solidFill>
                  <a:schemeClr val="dk2"/>
                </a:solidFill>
                <a:sym typeface="Rambla"/>
              </a:rPr>
              <a:t>All of the following are granular</a:t>
            </a:r>
          </a:p>
          <a:p>
            <a:pPr marL="101600" marR="0" lvl="0" indent="0" algn="l" rtl="0">
              <a:lnSpc>
                <a:spcPct val="80000"/>
              </a:lnSpc>
              <a:spcBef>
                <a:spcPts val="0"/>
              </a:spcBef>
              <a:spcAft>
                <a:spcPts val="0"/>
              </a:spcAft>
              <a:buClr>
                <a:schemeClr val="accent1"/>
              </a:buClr>
              <a:buSzPct val="66640"/>
              <a:buNone/>
            </a:pPr>
            <a:r>
              <a:rPr lang="en-US" sz="1400" b="1" dirty="0">
                <a:solidFill>
                  <a:schemeClr val="dk2"/>
                </a:solidFill>
              </a:rPr>
              <a:t>       </a:t>
            </a:r>
            <a:r>
              <a:rPr lang="en-US" sz="1400" b="1" i="0" u="none" strike="noStrike" cap="none" dirty="0">
                <a:solidFill>
                  <a:schemeClr val="dk2"/>
                </a:solidFill>
                <a:sym typeface="Rambla"/>
              </a:rPr>
              <a:t> WBC EXEPT</a:t>
            </a:r>
          </a:p>
          <a:p>
            <a:pPr marL="109728" marR="0" lvl="0" indent="-8128" algn="l" rtl="0">
              <a:lnSpc>
                <a:spcPct val="80000"/>
              </a:lnSpc>
              <a:spcBef>
                <a:spcPts val="400"/>
              </a:spcBef>
              <a:spcAft>
                <a:spcPts val="0"/>
              </a:spcAft>
              <a:buClr>
                <a:schemeClr val="accent1"/>
              </a:buClr>
              <a:buSzPct val="25000"/>
              <a:buFont typeface="Noto Sans Symbols"/>
              <a:buNone/>
            </a:pPr>
            <a:r>
              <a:rPr lang="en-US" sz="1400" b="1" i="0" u="none" strike="noStrike" cap="none" dirty="0">
                <a:solidFill>
                  <a:schemeClr val="dk2"/>
                </a:solidFill>
                <a:sym typeface="Rambla"/>
              </a:rPr>
              <a:t> </a:t>
            </a:r>
          </a:p>
          <a:p>
            <a:pPr marL="624078" marR="0" lvl="0" indent="-522478" algn="l" rtl="0">
              <a:lnSpc>
                <a:spcPct val="80000"/>
              </a:lnSpc>
              <a:spcBef>
                <a:spcPts val="400"/>
              </a:spcBef>
              <a:spcAft>
                <a:spcPts val="0"/>
              </a:spcAft>
              <a:buClr>
                <a:schemeClr val="accent1"/>
              </a:buClr>
              <a:buSzPct val="66640"/>
              <a:buFont typeface="Rambla"/>
              <a:buAutoNum type="arabicParenR"/>
            </a:pPr>
            <a:r>
              <a:rPr lang="en-US" sz="1400" b="0" i="0" u="none" strike="noStrike" cap="none" dirty="0">
                <a:solidFill>
                  <a:schemeClr val="dk1"/>
                </a:solidFill>
                <a:latin typeface="Tahoma"/>
                <a:ea typeface="Tahoma"/>
                <a:cs typeface="Tahoma"/>
                <a:sym typeface="Tahoma"/>
              </a:rPr>
              <a:t>neutrophil</a:t>
            </a:r>
          </a:p>
          <a:p>
            <a:pPr marL="624078" marR="0" lvl="0" indent="-522478" algn="l" rtl="0">
              <a:lnSpc>
                <a:spcPct val="80000"/>
              </a:lnSpc>
              <a:spcBef>
                <a:spcPts val="400"/>
              </a:spcBef>
              <a:spcAft>
                <a:spcPts val="0"/>
              </a:spcAft>
              <a:buClr>
                <a:schemeClr val="accent1"/>
              </a:buClr>
              <a:buSzPct val="66640"/>
              <a:buFont typeface="Rambla"/>
              <a:buAutoNum type="arabicParenR"/>
            </a:pPr>
            <a:r>
              <a:rPr lang="en-US" sz="1400" b="0" i="0" u="none" strike="noStrike" cap="none" dirty="0">
                <a:solidFill>
                  <a:schemeClr val="dk1"/>
                </a:solidFill>
                <a:latin typeface="Tahoma"/>
                <a:ea typeface="Tahoma"/>
                <a:cs typeface="Tahoma"/>
                <a:sym typeface="Tahoma"/>
              </a:rPr>
              <a:t>basophil</a:t>
            </a:r>
          </a:p>
          <a:p>
            <a:pPr marL="624078" marR="0" lvl="0" indent="-522478" algn="l" rtl="0">
              <a:lnSpc>
                <a:spcPct val="80000"/>
              </a:lnSpc>
              <a:spcBef>
                <a:spcPts val="400"/>
              </a:spcBef>
              <a:spcAft>
                <a:spcPts val="0"/>
              </a:spcAft>
              <a:buClr>
                <a:schemeClr val="accent1"/>
              </a:buClr>
              <a:buSzPct val="66640"/>
              <a:buFont typeface="Rambla"/>
              <a:buAutoNum type="arabicParenR"/>
            </a:pPr>
            <a:r>
              <a:rPr lang="en-US" sz="1400" b="0" i="0" u="none" strike="noStrike" cap="none" dirty="0">
                <a:solidFill>
                  <a:schemeClr val="dk1"/>
                </a:solidFill>
                <a:latin typeface="Tahoma"/>
                <a:ea typeface="Tahoma"/>
                <a:cs typeface="Tahoma"/>
                <a:sym typeface="Tahoma"/>
              </a:rPr>
              <a:t>lymphocyte</a:t>
            </a:r>
          </a:p>
          <a:p>
            <a:pPr marL="624078" marR="0" lvl="0" indent="-522478" algn="l" rtl="0">
              <a:lnSpc>
                <a:spcPct val="80000"/>
              </a:lnSpc>
              <a:spcBef>
                <a:spcPts val="400"/>
              </a:spcBef>
              <a:spcAft>
                <a:spcPts val="0"/>
              </a:spcAft>
              <a:buClr>
                <a:schemeClr val="accent1"/>
              </a:buClr>
              <a:buSzPct val="66640"/>
              <a:buFont typeface="Rambla"/>
              <a:buAutoNum type="arabicParenR"/>
            </a:pPr>
            <a:r>
              <a:rPr lang="en-US" sz="1400" b="0" i="0" u="none" strike="noStrike" cap="none" dirty="0">
                <a:solidFill>
                  <a:schemeClr val="dk1"/>
                </a:solidFill>
                <a:latin typeface="Tahoma"/>
                <a:ea typeface="Tahoma"/>
                <a:cs typeface="Tahoma"/>
                <a:sym typeface="Tahoma"/>
              </a:rPr>
              <a:t>Eosinophil</a:t>
            </a:r>
          </a:p>
          <a:p>
            <a:pPr marL="365760" marR="0" lvl="0" indent="-264160" algn="l" rtl="0">
              <a:lnSpc>
                <a:spcPct val="80000"/>
              </a:lnSpc>
              <a:spcBef>
                <a:spcPts val="400"/>
              </a:spcBef>
              <a:spcAft>
                <a:spcPts val="0"/>
              </a:spcAft>
              <a:buClr>
                <a:schemeClr val="accent1"/>
              </a:buClr>
              <a:buSzPct val="66640"/>
              <a:buFont typeface="Noto Sans Symbols"/>
              <a:buNone/>
            </a:pPr>
            <a:endParaRPr sz="1400" b="1" i="0" u="none" strike="noStrike" cap="none" dirty="0">
              <a:solidFill>
                <a:schemeClr val="dk2"/>
              </a:solidFill>
              <a:sym typeface="Rambla"/>
            </a:endParaRPr>
          </a:p>
        </p:txBody>
      </p:sp>
      <p:sp>
        <p:nvSpPr>
          <p:cNvPr id="1109" name="Shape 1109"/>
          <p:cNvSpPr txBox="1"/>
          <p:nvPr/>
        </p:nvSpPr>
        <p:spPr>
          <a:xfrm>
            <a:off x="179512" y="345312"/>
            <a:ext cx="4608512" cy="4770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2500" b="1" u="sng">
                <a:solidFill>
                  <a:schemeClr val="dk2"/>
                </a:solidFill>
                <a:latin typeface="Rambla"/>
                <a:ea typeface="Rambla"/>
                <a:cs typeface="Rambla"/>
                <a:sym typeface="Rambla"/>
              </a:rPr>
              <a:t>Choose the correct answer</a:t>
            </a:r>
          </a:p>
        </p:txBody>
      </p:sp>
      <p:sp>
        <p:nvSpPr>
          <p:cNvPr id="1110" name="Shape 1110"/>
          <p:cNvSpPr txBox="1"/>
          <p:nvPr/>
        </p:nvSpPr>
        <p:spPr>
          <a:xfrm>
            <a:off x="611560" y="1018203"/>
            <a:ext cx="432048"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1</a:t>
            </a:r>
          </a:p>
        </p:txBody>
      </p:sp>
      <p:sp>
        <p:nvSpPr>
          <p:cNvPr id="1111" name="Shape 1111"/>
          <p:cNvSpPr txBox="1"/>
          <p:nvPr/>
        </p:nvSpPr>
        <p:spPr>
          <a:xfrm>
            <a:off x="611560" y="2540927"/>
            <a:ext cx="432048"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2</a:t>
            </a:r>
          </a:p>
        </p:txBody>
      </p:sp>
      <p:sp>
        <p:nvSpPr>
          <p:cNvPr id="1112" name="Shape 1112"/>
          <p:cNvSpPr txBox="1"/>
          <p:nvPr/>
        </p:nvSpPr>
        <p:spPr>
          <a:xfrm>
            <a:off x="1203158" y="2589623"/>
            <a:ext cx="8229600" cy="1943100"/>
          </a:xfrm>
          <a:prstGeom prst="rect">
            <a:avLst/>
          </a:prstGeom>
          <a:noFill/>
          <a:ln>
            <a:noFill/>
          </a:ln>
        </p:spPr>
        <p:txBody>
          <a:bodyPr wrap="square"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b="1" dirty="0">
                <a:solidFill>
                  <a:schemeClr val="dk2"/>
                </a:solidFill>
                <a:latin typeface="Rambla"/>
                <a:ea typeface="Rambla"/>
                <a:cs typeface="Rambla"/>
                <a:sym typeface="Rambla"/>
              </a:rPr>
              <a:t>The monocyte formation site is:</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Tahoma"/>
                <a:ea typeface="Tahoma"/>
                <a:cs typeface="Tahoma"/>
                <a:sym typeface="Tahoma"/>
              </a:rPr>
              <a:t>bone marrow</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Tahoma"/>
                <a:ea typeface="Tahoma"/>
                <a:cs typeface="Tahoma"/>
                <a:sym typeface="Tahoma"/>
              </a:rPr>
              <a:t>thymus</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Tahoma"/>
                <a:ea typeface="Tahoma"/>
                <a:cs typeface="Tahoma"/>
                <a:sym typeface="Tahoma"/>
              </a:rPr>
              <a:t>lymphoid tissues</a:t>
            </a:r>
          </a:p>
          <a:p>
            <a:pPr marL="624078" marR="0" lvl="0" indent="-522478" algn="l" rtl="0">
              <a:spcBef>
                <a:spcPts val="400"/>
              </a:spcBef>
              <a:spcAft>
                <a:spcPts val="0"/>
              </a:spcAft>
              <a:buClr>
                <a:schemeClr val="accent1"/>
              </a:buClr>
              <a:buFont typeface="Rambla"/>
              <a:buNone/>
            </a:pPr>
            <a:endParaRPr b="1" dirty="0">
              <a:solidFill>
                <a:schemeClr val="dk1"/>
              </a:solidFill>
              <a:latin typeface="Tahoma"/>
              <a:ea typeface="Tahoma"/>
              <a:cs typeface="Tahoma"/>
              <a:sym typeface="Tahoma"/>
            </a:endParaRPr>
          </a:p>
          <a:p>
            <a:pPr marL="624078" marR="0" lvl="0" indent="-522478" algn="l" rtl="0">
              <a:spcBef>
                <a:spcPts val="400"/>
              </a:spcBef>
              <a:spcAft>
                <a:spcPts val="0"/>
              </a:spcAft>
              <a:buClr>
                <a:schemeClr val="accent1"/>
              </a:buClr>
              <a:buFont typeface="Rambla"/>
              <a:buNone/>
            </a:pPr>
            <a:endParaRPr b="1" dirty="0">
              <a:solidFill>
                <a:schemeClr val="dk2"/>
              </a:solidFill>
              <a:latin typeface="Rambla"/>
              <a:ea typeface="Rambla"/>
              <a:cs typeface="Rambla"/>
              <a:sym typeface="Rambla"/>
            </a:endParaRPr>
          </a:p>
          <a:p>
            <a:pPr marL="365760" marR="0" lvl="0" indent="-264160" algn="l" rtl="0">
              <a:spcBef>
                <a:spcPts val="400"/>
              </a:spcBef>
              <a:spcAft>
                <a:spcPts val="0"/>
              </a:spcAft>
              <a:buClr>
                <a:schemeClr val="accent1"/>
              </a:buClr>
              <a:buFont typeface="Noto Sans Symbols"/>
              <a:buNone/>
            </a:pPr>
            <a:endParaRPr b="1" dirty="0">
              <a:solidFill>
                <a:schemeClr val="dk2"/>
              </a:solidFill>
              <a:latin typeface="Rambla"/>
              <a:ea typeface="Rambla"/>
              <a:cs typeface="Rambla"/>
              <a:sym typeface="Rambla"/>
            </a:endParaRPr>
          </a:p>
        </p:txBody>
      </p:sp>
      <p:sp>
        <p:nvSpPr>
          <p:cNvPr id="7" name="Shape 1103"/>
          <p:cNvSpPr txBox="1">
            <a:spLocks/>
          </p:cNvSpPr>
          <p:nvPr/>
        </p:nvSpPr>
        <p:spPr>
          <a:xfrm rot="1666858">
            <a:off x="7317983" y="475053"/>
            <a:ext cx="2124842" cy="349358"/>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rtl="1">
              <a:buClr>
                <a:schemeClr val="dk2"/>
              </a:buClr>
              <a:buSzPct val="25000"/>
              <a:buFont typeface="Rambla"/>
              <a:buNone/>
            </a:pPr>
            <a:r>
              <a:rPr lang="en-US" sz="4100" b="1" dirty="0">
                <a:solidFill>
                  <a:schemeClr val="dk2"/>
                </a:solidFill>
                <a:latin typeface="Rambla"/>
                <a:ea typeface="Rambla"/>
                <a:cs typeface="Rambla"/>
                <a:sym typeface="Rambla"/>
              </a:rPr>
              <a:t>Quiz</a:t>
            </a:r>
          </a:p>
        </p:txBody>
      </p:sp>
      <p:sp>
        <p:nvSpPr>
          <p:cNvPr id="8" name="Shape 1117"/>
          <p:cNvSpPr txBox="1">
            <a:spLocks/>
          </p:cNvSpPr>
          <p:nvPr/>
        </p:nvSpPr>
        <p:spPr>
          <a:xfrm>
            <a:off x="1074930" y="3934080"/>
            <a:ext cx="8229600" cy="2551013"/>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65760" marR="0" lvl="0" indent="-147573" algn="r" rtl="1">
              <a:lnSpc>
                <a:spcPct val="100000"/>
              </a:lnSpc>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94741" algn="r" rtl="1">
              <a:lnSpc>
                <a:spcPct val="100000"/>
              </a:lnSpc>
              <a:spcBef>
                <a:spcPts val="324"/>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103886" algn="r" rtl="1">
              <a:lnSpc>
                <a:spcPct val="100000"/>
              </a:lnSpc>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r" rtl="1">
              <a:lnSpc>
                <a:spcPct val="100000"/>
              </a:lnSpc>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r" rtl="1">
              <a:lnSpc>
                <a:spcPct val="100000"/>
              </a:lnSpc>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r" rtl="1">
              <a:lnSpc>
                <a:spcPct val="100000"/>
              </a:lnSpc>
              <a:spcBef>
                <a:spcPts val="350"/>
              </a:spcBef>
              <a:spcAft>
                <a:spcPts val="0"/>
              </a:spcAft>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r" rtl="1">
              <a:lnSpc>
                <a:spcPct val="100000"/>
              </a:lnSpc>
              <a:spcBef>
                <a:spcPts val="350"/>
              </a:spcBef>
              <a:spcAft>
                <a:spcPts val="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r" rtl="1">
              <a:lnSpc>
                <a:spcPct val="100000"/>
              </a:lnSpc>
              <a:spcBef>
                <a:spcPts val="350"/>
              </a:spcBef>
              <a:spcAft>
                <a:spcPts val="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r" rtl="1">
              <a:lnSpc>
                <a:spcPct val="100000"/>
              </a:lnSpc>
              <a:spcBef>
                <a:spcPts val="350"/>
              </a:spcBef>
              <a:spcAft>
                <a:spcPts val="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pPr marL="109728" indent="-8128" algn="l" rtl="0">
              <a:lnSpc>
                <a:spcPct val="80000"/>
              </a:lnSpc>
              <a:spcBef>
                <a:spcPts val="0"/>
              </a:spcBef>
              <a:buSzPct val="25000"/>
              <a:buFont typeface="Noto Sans Symbols"/>
              <a:buNone/>
            </a:pPr>
            <a:r>
              <a:rPr lang="en-US" sz="1400" b="1" dirty="0">
                <a:solidFill>
                  <a:schemeClr val="dk2"/>
                </a:solidFill>
              </a:rPr>
              <a:t>The attraction of the neutrophils </a:t>
            </a:r>
          </a:p>
          <a:p>
            <a:pPr marL="109728" indent="-8128" algn="l" rtl="0">
              <a:lnSpc>
                <a:spcPct val="80000"/>
              </a:lnSpc>
              <a:spcBef>
                <a:spcPts val="0"/>
              </a:spcBef>
              <a:buSzPct val="25000"/>
              <a:buFont typeface="Noto Sans Symbols"/>
              <a:buNone/>
            </a:pPr>
            <a:r>
              <a:rPr lang="en-US" sz="1400" b="1" dirty="0">
                <a:solidFill>
                  <a:schemeClr val="dk2"/>
                </a:solidFill>
              </a:rPr>
              <a:t>to inflamed area is:</a:t>
            </a:r>
          </a:p>
          <a:p>
            <a:pPr marL="624078" indent="-522478" algn="l" rtl="0">
              <a:buFont typeface="Rambla"/>
              <a:buAutoNum type="arabicParenR"/>
            </a:pPr>
            <a:r>
              <a:rPr lang="en-US" sz="1400" dirty="0" err="1"/>
              <a:t>Margination</a:t>
            </a:r>
            <a:endParaRPr lang="en-US" sz="1400" dirty="0"/>
          </a:p>
          <a:p>
            <a:pPr marL="624078" indent="-522478" algn="l" rtl="0">
              <a:buFont typeface="Rambla"/>
              <a:buAutoNum type="arabicParenR"/>
            </a:pPr>
            <a:r>
              <a:rPr lang="en-US" sz="1400" dirty="0" err="1"/>
              <a:t>chemotaxis</a:t>
            </a:r>
            <a:endParaRPr lang="en-US" sz="1400" dirty="0"/>
          </a:p>
          <a:p>
            <a:pPr marL="624078" indent="-522478" algn="l" rtl="0">
              <a:buFont typeface="Rambla"/>
              <a:buAutoNum type="arabicParenR"/>
            </a:pPr>
            <a:r>
              <a:rPr lang="en-US" sz="1400" dirty="0" err="1"/>
              <a:t>Diapedesis</a:t>
            </a:r>
            <a:endParaRPr lang="en-US" sz="1400" dirty="0"/>
          </a:p>
          <a:p>
            <a:pPr marL="101600" indent="0" algn="l" rtl="0">
              <a:buNone/>
            </a:pPr>
            <a:endParaRPr lang="en-US" sz="1400" dirty="0"/>
          </a:p>
        </p:txBody>
      </p:sp>
      <p:sp>
        <p:nvSpPr>
          <p:cNvPr id="9" name="Shape 1118"/>
          <p:cNvSpPr txBox="1"/>
          <p:nvPr/>
        </p:nvSpPr>
        <p:spPr>
          <a:xfrm>
            <a:off x="570874" y="3932290"/>
            <a:ext cx="504056"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dirty="0">
                <a:solidFill>
                  <a:schemeClr val="dk1"/>
                </a:solidFill>
                <a:latin typeface="Rambla"/>
                <a:ea typeface="Rambla"/>
                <a:cs typeface="Rambla"/>
                <a:sym typeface="Rambla"/>
              </a:rPr>
              <a:t>3</a:t>
            </a:r>
          </a:p>
        </p:txBody>
      </p:sp>
      <p:sp>
        <p:nvSpPr>
          <p:cNvPr id="10" name="Shape 1119"/>
          <p:cNvSpPr txBox="1"/>
          <p:nvPr/>
        </p:nvSpPr>
        <p:spPr>
          <a:xfrm>
            <a:off x="4703152" y="1018203"/>
            <a:ext cx="504056"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4</a:t>
            </a:r>
          </a:p>
        </p:txBody>
      </p:sp>
      <p:sp>
        <p:nvSpPr>
          <p:cNvPr id="11" name="Shape 1120"/>
          <p:cNvSpPr txBox="1"/>
          <p:nvPr/>
        </p:nvSpPr>
        <p:spPr>
          <a:xfrm>
            <a:off x="5286983" y="974549"/>
            <a:ext cx="8229600" cy="2551013"/>
          </a:xfrm>
          <a:prstGeom prst="rect">
            <a:avLst/>
          </a:prstGeom>
          <a:noFill/>
          <a:ln>
            <a:noFill/>
          </a:ln>
        </p:spPr>
        <p:txBody>
          <a:bodyPr wrap="square"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b="1" dirty="0">
                <a:solidFill>
                  <a:schemeClr val="dk2"/>
                </a:solidFill>
                <a:latin typeface="Rambla"/>
                <a:ea typeface="Rambla"/>
                <a:cs typeface="Rambla"/>
                <a:sym typeface="Rambla"/>
              </a:rPr>
              <a:t>Monocytes </a:t>
            </a:r>
            <a:r>
              <a:rPr lang="en-US" b="1" dirty="0" err="1">
                <a:solidFill>
                  <a:schemeClr val="dk2"/>
                </a:solidFill>
                <a:latin typeface="Rambla"/>
                <a:ea typeface="Rambla"/>
                <a:cs typeface="Rambla"/>
                <a:sym typeface="Rambla"/>
              </a:rPr>
              <a:t>stey</a:t>
            </a:r>
            <a:r>
              <a:rPr lang="en-US" b="1" dirty="0">
                <a:solidFill>
                  <a:schemeClr val="dk2"/>
                </a:solidFill>
                <a:latin typeface="Rambla"/>
                <a:ea typeface="Rambla"/>
                <a:cs typeface="Rambla"/>
                <a:sym typeface="Rambla"/>
              </a:rPr>
              <a:t> in the blood</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Rambla"/>
                <a:ea typeface="Rambla"/>
                <a:cs typeface="Rambla"/>
                <a:sym typeface="Rambla"/>
              </a:rPr>
              <a:t>weeks</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Rambla"/>
                <a:ea typeface="Rambla"/>
                <a:cs typeface="Rambla"/>
                <a:sym typeface="Rambla"/>
              </a:rPr>
              <a:t>months</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Rambla"/>
                <a:ea typeface="Rambla"/>
                <a:cs typeface="Rambla"/>
                <a:sym typeface="Rambla"/>
              </a:rPr>
              <a:t>10-20 days</a:t>
            </a:r>
          </a:p>
          <a:p>
            <a:pPr marL="624078" marR="0" lvl="0" indent="-522478" algn="l" rtl="0">
              <a:spcBef>
                <a:spcPts val="400"/>
              </a:spcBef>
              <a:spcAft>
                <a:spcPts val="0"/>
              </a:spcAft>
              <a:buClr>
                <a:schemeClr val="accent1"/>
              </a:buClr>
              <a:buSzPct val="68000"/>
              <a:buFont typeface="Rambla"/>
              <a:buAutoNum type="arabicParenR"/>
            </a:pPr>
            <a:r>
              <a:rPr lang="en-US" dirty="0">
                <a:solidFill>
                  <a:schemeClr val="dk1"/>
                </a:solidFill>
                <a:latin typeface="Rambla"/>
                <a:ea typeface="Rambla"/>
                <a:cs typeface="Rambla"/>
                <a:sym typeface="Rambla"/>
              </a:rPr>
              <a:t>10-20 hours</a:t>
            </a:r>
          </a:p>
          <a:p>
            <a:pPr marL="624078" marR="0" lvl="0" indent="-522478" algn="l" rtl="0">
              <a:spcBef>
                <a:spcPts val="400"/>
              </a:spcBef>
              <a:spcAft>
                <a:spcPts val="0"/>
              </a:spcAft>
              <a:buClr>
                <a:schemeClr val="accent1"/>
              </a:buClr>
              <a:buFont typeface="Rambla"/>
              <a:buNone/>
            </a:pPr>
            <a:endParaRPr b="1" dirty="0">
              <a:solidFill>
                <a:schemeClr val="dk2"/>
              </a:solidFill>
              <a:latin typeface="Rambla"/>
              <a:ea typeface="Rambla"/>
              <a:cs typeface="Rambla"/>
              <a:sym typeface="Rambla"/>
            </a:endParaRPr>
          </a:p>
        </p:txBody>
      </p:sp>
      <p:sp>
        <p:nvSpPr>
          <p:cNvPr id="18" name="Shape 1125"/>
          <p:cNvSpPr txBox="1">
            <a:spLocks/>
          </p:cNvSpPr>
          <p:nvPr/>
        </p:nvSpPr>
        <p:spPr>
          <a:xfrm>
            <a:off x="5366758" y="2665565"/>
            <a:ext cx="8229600" cy="2482461"/>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65760" indent="-264160">
              <a:buClr>
                <a:schemeClr val="accent1"/>
              </a:buClr>
              <a:buSzPct val="68000"/>
              <a:buFont typeface="Noto Sans Symbols"/>
              <a:buChar char="▶"/>
            </a:pPr>
            <a:r>
              <a:rPr lang="en-US" b="1" dirty="0" err="1">
                <a:solidFill>
                  <a:schemeClr val="dk2"/>
                </a:solidFill>
                <a:latin typeface="Rambla"/>
                <a:ea typeface="Rambla"/>
                <a:cs typeface="Rambla"/>
                <a:sym typeface="Rambla"/>
              </a:rPr>
              <a:t>Humoral</a:t>
            </a:r>
            <a:r>
              <a:rPr lang="en-US" b="1" dirty="0">
                <a:solidFill>
                  <a:schemeClr val="dk2"/>
                </a:solidFill>
                <a:latin typeface="Rambla"/>
                <a:ea typeface="Rambla"/>
                <a:cs typeface="Rambla"/>
                <a:sym typeface="Rambla"/>
              </a:rPr>
              <a:t> immunity is the </a:t>
            </a:r>
          </a:p>
          <a:p>
            <a:pPr marL="101600">
              <a:buClr>
                <a:schemeClr val="accent1"/>
              </a:buClr>
              <a:buSzPct val="68000"/>
            </a:pPr>
            <a:r>
              <a:rPr lang="en-US" b="1" dirty="0">
                <a:solidFill>
                  <a:schemeClr val="dk2"/>
                </a:solidFill>
                <a:latin typeface="Rambla"/>
                <a:ea typeface="Rambla"/>
                <a:cs typeface="Rambla"/>
                <a:sym typeface="Rambla"/>
              </a:rPr>
              <a:t>       function of: </a:t>
            </a:r>
          </a:p>
          <a:p>
            <a:pPr marL="624078" indent="-522478">
              <a:spcBef>
                <a:spcPts val="400"/>
              </a:spcBef>
              <a:buClr>
                <a:schemeClr val="accent1"/>
              </a:buClr>
              <a:buSzPct val="68000"/>
              <a:buFont typeface="Rambla"/>
              <a:buAutoNum type="arabicParenR"/>
            </a:pPr>
            <a:r>
              <a:rPr lang="en-US" dirty="0">
                <a:solidFill>
                  <a:schemeClr val="dk1"/>
                </a:solidFill>
                <a:latin typeface="Rambla"/>
                <a:ea typeface="Rambla"/>
                <a:cs typeface="Rambla"/>
                <a:sym typeface="Rambla"/>
              </a:rPr>
              <a:t>T-</a:t>
            </a:r>
            <a:r>
              <a:rPr lang="en-US" dirty="0" err="1">
                <a:solidFill>
                  <a:schemeClr val="dk1"/>
                </a:solidFill>
                <a:latin typeface="Rambla"/>
                <a:ea typeface="Rambla"/>
                <a:cs typeface="Rambla"/>
                <a:sym typeface="Rambla"/>
              </a:rPr>
              <a:t>lymphocye</a:t>
            </a:r>
            <a:endParaRPr lang="en-US" dirty="0">
              <a:solidFill>
                <a:schemeClr val="dk1"/>
              </a:solidFill>
              <a:latin typeface="Rambla"/>
              <a:ea typeface="Rambla"/>
              <a:cs typeface="Rambla"/>
              <a:sym typeface="Rambla"/>
            </a:endParaRPr>
          </a:p>
          <a:p>
            <a:pPr marL="624078" indent="-522478">
              <a:spcBef>
                <a:spcPts val="400"/>
              </a:spcBef>
              <a:buClr>
                <a:schemeClr val="accent1"/>
              </a:buClr>
              <a:buSzPct val="68000"/>
              <a:buFont typeface="Rambla"/>
              <a:buAutoNum type="arabicParenR"/>
            </a:pPr>
            <a:r>
              <a:rPr lang="en-US" dirty="0">
                <a:solidFill>
                  <a:schemeClr val="dk1"/>
                </a:solidFill>
                <a:latin typeface="Rambla"/>
                <a:ea typeface="Rambla"/>
                <a:cs typeface="Rambla"/>
                <a:sym typeface="Rambla"/>
              </a:rPr>
              <a:t>B-</a:t>
            </a:r>
            <a:r>
              <a:rPr lang="en-US" dirty="0" err="1">
                <a:solidFill>
                  <a:schemeClr val="dk1"/>
                </a:solidFill>
                <a:latin typeface="Rambla"/>
                <a:ea typeface="Rambla"/>
                <a:cs typeface="Rambla"/>
                <a:sym typeface="Rambla"/>
              </a:rPr>
              <a:t>lymphocye</a:t>
            </a:r>
            <a:endParaRPr lang="en-US" dirty="0">
              <a:solidFill>
                <a:schemeClr val="dk1"/>
              </a:solidFill>
              <a:latin typeface="Rambla"/>
              <a:ea typeface="Rambla"/>
              <a:cs typeface="Rambla"/>
              <a:sym typeface="Rambla"/>
            </a:endParaRPr>
          </a:p>
          <a:p>
            <a:pPr marL="624078" indent="-522478">
              <a:spcBef>
                <a:spcPts val="400"/>
              </a:spcBef>
              <a:buClr>
                <a:schemeClr val="accent1"/>
              </a:buClr>
              <a:buSzPct val="68000"/>
              <a:buFont typeface="Rambla"/>
              <a:buAutoNum type="arabicParenR"/>
            </a:pPr>
            <a:r>
              <a:rPr lang="en-US" dirty="0">
                <a:solidFill>
                  <a:schemeClr val="dk1"/>
                </a:solidFill>
                <a:latin typeface="Rambla"/>
                <a:ea typeface="Rambla"/>
                <a:cs typeface="Rambla"/>
                <a:sym typeface="Rambla"/>
              </a:rPr>
              <a:t>monocytes</a:t>
            </a:r>
          </a:p>
          <a:p>
            <a:pPr marL="624078" indent="-522478">
              <a:spcBef>
                <a:spcPts val="400"/>
              </a:spcBef>
              <a:buClr>
                <a:schemeClr val="accent1"/>
              </a:buClr>
              <a:buSzPct val="68000"/>
              <a:buFont typeface="Rambla"/>
              <a:buAutoNum type="arabicParenR"/>
            </a:pPr>
            <a:r>
              <a:rPr lang="en-US" dirty="0">
                <a:solidFill>
                  <a:schemeClr val="dk1"/>
                </a:solidFill>
                <a:latin typeface="Rambla"/>
                <a:ea typeface="Rambla"/>
                <a:cs typeface="Rambla"/>
                <a:sym typeface="Rambla"/>
              </a:rPr>
              <a:t>Basophil </a:t>
            </a:r>
          </a:p>
          <a:p>
            <a:pPr marL="365760" indent="-264160">
              <a:spcBef>
                <a:spcPts val="400"/>
              </a:spcBef>
              <a:buClr>
                <a:schemeClr val="accent1"/>
              </a:buClr>
              <a:buSzPct val="68000"/>
              <a:buFont typeface="Noto Sans Symbols"/>
              <a:buNone/>
            </a:pPr>
            <a:endParaRPr lang="en-US" b="1" dirty="0">
              <a:solidFill>
                <a:schemeClr val="dk2"/>
              </a:solidFill>
              <a:latin typeface="Rambla"/>
              <a:ea typeface="Rambla"/>
              <a:cs typeface="Rambla"/>
              <a:sym typeface="Rambla"/>
            </a:endParaRPr>
          </a:p>
        </p:txBody>
      </p:sp>
      <p:sp>
        <p:nvSpPr>
          <p:cNvPr id="19" name="Shape 1126"/>
          <p:cNvSpPr txBox="1"/>
          <p:nvPr/>
        </p:nvSpPr>
        <p:spPr>
          <a:xfrm>
            <a:off x="4703152" y="2730241"/>
            <a:ext cx="504056"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5</a:t>
            </a:r>
          </a:p>
        </p:txBody>
      </p:sp>
      <p:sp>
        <p:nvSpPr>
          <p:cNvPr id="20" name="Shape 1127"/>
          <p:cNvSpPr txBox="1"/>
          <p:nvPr/>
        </p:nvSpPr>
        <p:spPr>
          <a:xfrm>
            <a:off x="4703152" y="4649447"/>
            <a:ext cx="504056" cy="369332"/>
          </a:xfrm>
          <a:prstGeom prst="rect">
            <a:avLst/>
          </a:prstGeom>
          <a:solidFill>
            <a:schemeClr val="lt1"/>
          </a:solidFill>
          <a:ln w="55000" cap="flat" cmpd="thickThin">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1800">
                <a:solidFill>
                  <a:schemeClr val="dk1"/>
                </a:solidFill>
                <a:latin typeface="Rambla"/>
                <a:ea typeface="Rambla"/>
                <a:cs typeface="Rambla"/>
                <a:sym typeface="Rambla"/>
              </a:rPr>
              <a:t>6</a:t>
            </a:r>
          </a:p>
        </p:txBody>
      </p:sp>
      <p:sp>
        <p:nvSpPr>
          <p:cNvPr id="21" name="Shape 1128"/>
          <p:cNvSpPr txBox="1"/>
          <p:nvPr/>
        </p:nvSpPr>
        <p:spPr>
          <a:xfrm>
            <a:off x="5366758" y="4549383"/>
            <a:ext cx="3751139" cy="2482461"/>
          </a:xfrm>
          <a:prstGeom prst="rect">
            <a:avLst/>
          </a:prstGeom>
          <a:noFill/>
          <a:ln>
            <a:noFill/>
          </a:ln>
        </p:spPr>
        <p:txBody>
          <a:bodyPr wrap="square"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b="1" dirty="0" err="1">
                <a:solidFill>
                  <a:schemeClr val="dk2"/>
                </a:solidFill>
                <a:latin typeface="Rambla"/>
                <a:ea typeface="Rambla"/>
                <a:cs typeface="Rambla"/>
                <a:sym typeface="Rambla"/>
              </a:rPr>
              <a:t>Leukaemia</a:t>
            </a:r>
            <a:r>
              <a:rPr lang="en-US" b="1" dirty="0">
                <a:solidFill>
                  <a:schemeClr val="dk2"/>
                </a:solidFill>
                <a:latin typeface="Rambla"/>
                <a:ea typeface="Rambla"/>
                <a:cs typeface="Rambla"/>
                <a:sym typeface="Rambla"/>
              </a:rPr>
              <a:t> is considered as: </a:t>
            </a:r>
          </a:p>
          <a:p>
            <a:pPr marL="444500" marR="0" lvl="0" indent="-342900" algn="l" rtl="0">
              <a:spcBef>
                <a:spcPts val="400"/>
              </a:spcBef>
              <a:spcAft>
                <a:spcPts val="0"/>
              </a:spcAft>
              <a:buClr>
                <a:schemeClr val="accent1"/>
              </a:buClr>
              <a:buSzPct val="68000"/>
              <a:buFont typeface="+mj-lt"/>
              <a:buAutoNum type="arabicPeriod"/>
            </a:pPr>
            <a:r>
              <a:rPr lang="en-US" dirty="0">
                <a:solidFill>
                  <a:schemeClr val="dk1"/>
                </a:solidFill>
                <a:latin typeface="Tahoma"/>
                <a:ea typeface="Tahoma"/>
                <a:cs typeface="Tahoma"/>
                <a:sym typeface="Tahoma"/>
              </a:rPr>
              <a:t>Cancer of white cells due to uncontrolled growth of cells</a:t>
            </a:r>
          </a:p>
          <a:p>
            <a:pPr marL="444500" marR="0" lvl="0" indent="-342900" algn="l" rtl="0">
              <a:spcBef>
                <a:spcPts val="400"/>
              </a:spcBef>
              <a:spcAft>
                <a:spcPts val="0"/>
              </a:spcAft>
              <a:buClr>
                <a:schemeClr val="accent1"/>
              </a:buClr>
              <a:buSzPct val="68000"/>
              <a:buFont typeface="+mj-lt"/>
              <a:buAutoNum type="arabicPeriod"/>
            </a:pPr>
            <a:r>
              <a:rPr lang="en-US" dirty="0">
                <a:solidFill>
                  <a:schemeClr val="dk1"/>
                </a:solidFill>
                <a:latin typeface="Tahoma"/>
                <a:ea typeface="Tahoma"/>
                <a:cs typeface="Tahoma"/>
                <a:sym typeface="Tahoma"/>
              </a:rPr>
              <a:t>Cancer of white cells due to chromosomal abnormality</a:t>
            </a:r>
          </a:p>
          <a:p>
            <a:pPr marL="444500" marR="0" lvl="0" indent="-342900" algn="l" rtl="0">
              <a:spcBef>
                <a:spcPts val="400"/>
              </a:spcBef>
              <a:spcAft>
                <a:spcPts val="0"/>
              </a:spcAft>
              <a:buClr>
                <a:schemeClr val="accent1"/>
              </a:buClr>
              <a:buSzPct val="68000"/>
              <a:buFont typeface="+mj-lt"/>
              <a:buAutoNum type="arabicPeriod"/>
            </a:pPr>
            <a:r>
              <a:rPr lang="en-US" dirty="0">
                <a:solidFill>
                  <a:schemeClr val="dk1"/>
                </a:solidFill>
                <a:latin typeface="Tahoma"/>
                <a:ea typeface="Tahoma"/>
                <a:cs typeface="Tahoma"/>
                <a:sym typeface="Tahoma"/>
              </a:rPr>
              <a:t>Increase in WBC</a:t>
            </a:r>
          </a:p>
          <a:p>
            <a:pPr marL="444500" marR="0" lvl="0" indent="-342900" algn="l" rtl="0">
              <a:spcBef>
                <a:spcPts val="400"/>
              </a:spcBef>
              <a:spcAft>
                <a:spcPts val="0"/>
              </a:spcAft>
              <a:buClr>
                <a:schemeClr val="accent1"/>
              </a:buClr>
              <a:buSzPct val="68000"/>
              <a:buFont typeface="+mj-lt"/>
              <a:buAutoNum type="arabicPeriod"/>
            </a:pPr>
            <a:r>
              <a:rPr lang="en-US" dirty="0">
                <a:solidFill>
                  <a:schemeClr val="dk1"/>
                </a:solidFill>
                <a:latin typeface="Tahoma"/>
                <a:ea typeface="Tahoma"/>
                <a:cs typeface="Tahoma"/>
                <a:sym typeface="Tahoma"/>
              </a:rPr>
              <a:t>Decrease in WBC</a:t>
            </a:r>
          </a:p>
          <a:p>
            <a:pPr marL="365760" marR="0" lvl="0" indent="-264160" algn="l" rtl="0">
              <a:spcBef>
                <a:spcPts val="400"/>
              </a:spcBef>
              <a:spcAft>
                <a:spcPts val="0"/>
              </a:spcAft>
              <a:buClr>
                <a:schemeClr val="accent1"/>
              </a:buClr>
              <a:buFont typeface="Noto Sans Symbols"/>
              <a:buNone/>
            </a:pPr>
            <a:endParaRPr b="1" dirty="0">
              <a:solidFill>
                <a:schemeClr val="dk2"/>
              </a:solidFill>
              <a:latin typeface="Rambla"/>
              <a:ea typeface="Rambla"/>
              <a:cs typeface="Rambla"/>
              <a:sym typeface="Rambla"/>
            </a:endParaRPr>
          </a:p>
        </p:txBody>
      </p:sp>
      <p:sp>
        <p:nvSpPr>
          <p:cNvPr id="4" name="TextBox 3"/>
          <p:cNvSpPr txBox="1"/>
          <p:nvPr/>
        </p:nvSpPr>
        <p:spPr>
          <a:xfrm>
            <a:off x="8380404" y="1037026"/>
            <a:ext cx="630301" cy="1384995"/>
          </a:xfrm>
          <a:prstGeom prst="rect">
            <a:avLst/>
          </a:prstGeom>
          <a:noFill/>
        </p:spPr>
        <p:txBody>
          <a:bodyPr wrap="none" rtlCol="0">
            <a:spAutoFit/>
          </a:bodyPr>
          <a:lstStyle/>
          <a:p>
            <a:pPr marL="342900" indent="-342900">
              <a:buAutoNum type="arabicParenR"/>
            </a:pPr>
            <a:r>
              <a:rPr lang="en-US" dirty="0"/>
              <a:t>3</a:t>
            </a:r>
          </a:p>
          <a:p>
            <a:pPr marL="342900" indent="-342900">
              <a:buAutoNum type="arabicParenR"/>
            </a:pPr>
            <a:r>
              <a:rPr lang="en-US" dirty="0"/>
              <a:t>1</a:t>
            </a:r>
          </a:p>
          <a:p>
            <a:pPr marL="342900" indent="-342900">
              <a:buAutoNum type="arabicParenR"/>
            </a:pPr>
            <a:r>
              <a:rPr lang="en-US" dirty="0"/>
              <a:t>2</a:t>
            </a:r>
          </a:p>
          <a:p>
            <a:pPr marL="342900" indent="-342900">
              <a:buAutoNum type="arabicParenR"/>
            </a:pPr>
            <a:r>
              <a:rPr lang="en-US" dirty="0"/>
              <a:t>4</a:t>
            </a:r>
          </a:p>
          <a:p>
            <a:pPr marL="342900" indent="-342900">
              <a:buAutoNum type="arabicParenR"/>
            </a:pPr>
            <a:r>
              <a:rPr lang="en-US" dirty="0"/>
              <a:t>2</a:t>
            </a:r>
          </a:p>
          <a:p>
            <a:pPr marL="342900" indent="-342900">
              <a:buAutoNum type="arabicParenR"/>
            </a:pPr>
            <a:r>
              <a:rPr lang="en-US" dirty="0"/>
              <a:t>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Shape 1139"/>
          <p:cNvSpPr txBox="1">
            <a:spLocks noGrp="1"/>
          </p:cNvSpPr>
          <p:nvPr>
            <p:ph type="title"/>
          </p:nvPr>
        </p:nvSpPr>
        <p:spPr>
          <a:xfrm>
            <a:off x="457201" y="-53535"/>
            <a:ext cx="8229600" cy="1143000"/>
          </a:xfrm>
          <a:prstGeom prst="rect">
            <a:avLst/>
          </a:prstGeom>
          <a:noFill/>
          <a:ln>
            <a:noFill/>
          </a:ln>
        </p:spPr>
        <p:txBody>
          <a:bodyPr wrap="square" lIns="91425" tIns="45700" rIns="91425" bIns="45700" anchor="ctr" anchorCtr="0">
            <a:noAutofit/>
          </a:bodyPr>
          <a:lstStyle/>
          <a:p>
            <a:pPr marL="0" marR="0" lvl="0" indent="0" algn="ctr" rtl="1">
              <a:spcBef>
                <a:spcPts val="0"/>
              </a:spcBef>
              <a:buClr>
                <a:schemeClr val="dk2"/>
              </a:buClr>
              <a:buSzPct val="25000"/>
              <a:buFont typeface="Rambla"/>
              <a:buNone/>
            </a:pPr>
            <a:r>
              <a:rPr lang="en-US" sz="4100" b="1" i="0" u="none" strike="noStrike" cap="none" dirty="0">
                <a:solidFill>
                  <a:schemeClr val="dk2"/>
                </a:solidFill>
                <a:latin typeface="Rambla"/>
                <a:ea typeface="Rambla"/>
                <a:cs typeface="Rambla"/>
                <a:sym typeface="Rambla"/>
              </a:rPr>
              <a:t>Thank you &amp; good luck</a:t>
            </a:r>
          </a:p>
        </p:txBody>
      </p:sp>
      <p:sp>
        <p:nvSpPr>
          <p:cNvPr id="1140" name="Shape 1140"/>
          <p:cNvSpPr txBox="1">
            <a:spLocks noGrp="1"/>
          </p:cNvSpPr>
          <p:nvPr>
            <p:ph type="body" idx="1"/>
          </p:nvPr>
        </p:nvSpPr>
        <p:spPr>
          <a:xfrm>
            <a:off x="4645026" y="5410200"/>
            <a:ext cx="4041775" cy="1259160"/>
          </a:xfrm>
          <a:prstGeom prst="rect">
            <a:avLst/>
          </a:prstGeom>
          <a:solidFill>
            <a:schemeClr val="accent1"/>
          </a:solidFill>
          <a:ln w="9650" cap="flat" cmpd="sng">
            <a:solidFill>
              <a:schemeClr val="accent1"/>
            </a:solidFill>
            <a:prstDash val="solid"/>
            <a:miter lim="800000"/>
            <a:headEnd type="none" w="med" len="med"/>
            <a:tailEnd type="none" w="med" len="med"/>
          </a:ln>
        </p:spPr>
        <p:txBody>
          <a:bodyPr wrap="square" lIns="182875" tIns="45700" rIns="91425" bIns="45700" anchor="ctr" anchorCtr="0">
            <a:noAutofit/>
          </a:bodyPr>
          <a:lstStyle/>
          <a:p>
            <a:pPr marL="0" marR="0" lvl="0" indent="0" algn="l" rtl="1">
              <a:spcBef>
                <a:spcPts val="0"/>
              </a:spcBef>
              <a:spcAft>
                <a:spcPts val="0"/>
              </a:spcAft>
              <a:buClr>
                <a:schemeClr val="accent1"/>
              </a:buClr>
              <a:buSzPct val="25000"/>
              <a:buFont typeface="Noto Sans Symbols"/>
              <a:buNone/>
            </a:pPr>
            <a:r>
              <a:rPr lang="en-US" sz="2400" b="1" i="0" u="none" strike="noStrike" cap="none" dirty="0">
                <a:solidFill>
                  <a:schemeClr val="lt1"/>
                </a:solidFill>
                <a:latin typeface="Rambla"/>
                <a:ea typeface="Rambla"/>
                <a:cs typeface="Rambla"/>
                <a:sym typeface="Rambla"/>
              </a:rPr>
              <a:t>Team Leaders:</a:t>
            </a:r>
          </a:p>
          <a:p>
            <a:pPr marL="0" marR="0" lvl="0" indent="0" rtl="1">
              <a:spcBef>
                <a:spcPts val="400"/>
              </a:spcBef>
              <a:spcAft>
                <a:spcPts val="0"/>
              </a:spcAft>
              <a:buClr>
                <a:schemeClr val="accent1"/>
              </a:buClr>
              <a:buSzPct val="25000"/>
              <a:buFont typeface="Noto Sans Symbols"/>
              <a:buNone/>
            </a:pPr>
            <a:r>
              <a:rPr lang="en-US" sz="24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Rambla"/>
              </a:rPr>
              <a:t>-</a:t>
            </a:r>
            <a:r>
              <a:rPr lang="en-US" sz="2400" b="1" i="0" u="none" strike="noStrike" cap="none" dirty="0" err="1">
                <a:solidFill>
                  <a:schemeClr val="lt1"/>
                </a:solidFill>
                <a:latin typeface="Tahoma" panose="020B0604030504040204" pitchFamily="34" charset="0"/>
                <a:ea typeface="Tahoma" panose="020B0604030504040204" pitchFamily="34" charset="0"/>
                <a:cs typeface="Tahoma" panose="020B0604030504040204" pitchFamily="34" charset="0"/>
                <a:sym typeface="Rambla"/>
              </a:rPr>
              <a:t>مها</a:t>
            </a:r>
            <a:r>
              <a:rPr lang="en-US" sz="24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Rambla"/>
              </a:rPr>
              <a:t> </a:t>
            </a:r>
            <a:r>
              <a:rPr lang="en-US" sz="2400" b="1" i="0" u="none" strike="noStrike" cap="none" dirty="0" err="1">
                <a:solidFill>
                  <a:schemeClr val="lt1"/>
                </a:solidFill>
                <a:latin typeface="Tahoma" panose="020B0604030504040204" pitchFamily="34" charset="0"/>
                <a:ea typeface="Tahoma" panose="020B0604030504040204" pitchFamily="34" charset="0"/>
                <a:cs typeface="Tahoma" panose="020B0604030504040204" pitchFamily="34" charset="0"/>
                <a:sym typeface="Rambla"/>
              </a:rPr>
              <a:t>بركة</a:t>
            </a:r>
            <a:r>
              <a:rPr lang="en-US" sz="24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Rambla"/>
              </a:rPr>
              <a:t>  - </a:t>
            </a:r>
            <a:r>
              <a:rPr lang="en-US" sz="2400" b="1" i="0" u="none" strike="noStrike" cap="none" dirty="0" err="1">
                <a:solidFill>
                  <a:schemeClr val="lt1"/>
                </a:solidFill>
                <a:latin typeface="Tahoma" panose="020B0604030504040204" pitchFamily="34" charset="0"/>
                <a:ea typeface="Tahoma" panose="020B0604030504040204" pitchFamily="34" charset="0"/>
                <a:cs typeface="Tahoma" panose="020B0604030504040204" pitchFamily="34" charset="0"/>
                <a:sym typeface="Rambla"/>
              </a:rPr>
              <a:t>طارق</a:t>
            </a:r>
            <a:r>
              <a:rPr lang="en-US" sz="24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Rambla"/>
              </a:rPr>
              <a:t> </a:t>
            </a:r>
            <a:r>
              <a:rPr lang="en-US" sz="2400" b="1" i="0" u="none" strike="noStrike" cap="none" dirty="0" err="1">
                <a:solidFill>
                  <a:schemeClr val="lt1"/>
                </a:solidFill>
                <a:latin typeface="Tahoma" panose="020B0604030504040204" pitchFamily="34" charset="0"/>
                <a:ea typeface="Tahoma" panose="020B0604030504040204" pitchFamily="34" charset="0"/>
                <a:cs typeface="Tahoma" panose="020B0604030504040204" pitchFamily="34" charset="0"/>
                <a:sym typeface="Rambla"/>
              </a:rPr>
              <a:t>العميم</a:t>
            </a:r>
            <a:endParaRPr lang="en-US" sz="24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Rambla"/>
            </a:endParaRPr>
          </a:p>
          <a:p>
            <a:pPr marL="0" marR="0" lvl="0" indent="0" algn="r" rtl="1">
              <a:spcBef>
                <a:spcPts val="400"/>
              </a:spcBef>
              <a:spcAft>
                <a:spcPts val="0"/>
              </a:spcAft>
              <a:buClr>
                <a:schemeClr val="accent1"/>
              </a:buClr>
              <a:buSzPct val="25000"/>
              <a:buFont typeface="Noto Sans Symbols"/>
              <a:buNone/>
            </a:pPr>
            <a:endParaRPr sz="2400" b="0" i="0" u="none" strike="noStrike" cap="none" dirty="0">
              <a:solidFill>
                <a:schemeClr val="lt1"/>
              </a:solidFill>
              <a:latin typeface="Rambla"/>
              <a:ea typeface="Rambla"/>
              <a:cs typeface="Rambla"/>
              <a:sym typeface="Rambla"/>
            </a:endParaRPr>
          </a:p>
        </p:txBody>
      </p:sp>
      <p:sp>
        <p:nvSpPr>
          <p:cNvPr id="1141" name="Shape 1141"/>
          <p:cNvSpPr txBox="1">
            <a:spLocks noGrp="1"/>
          </p:cNvSpPr>
          <p:nvPr>
            <p:ph type="body" idx="4"/>
          </p:nvPr>
        </p:nvSpPr>
        <p:spPr>
          <a:xfrm>
            <a:off x="4621460" y="919783"/>
            <a:ext cx="4041775" cy="3941763"/>
          </a:xfrm>
          <a:prstGeom prst="rect">
            <a:avLst/>
          </a:prstGeom>
          <a:noFill/>
          <a:ln>
            <a:noFill/>
          </a:ln>
        </p:spPr>
        <p:txBody>
          <a:bodyPr wrap="square" lIns="91425" tIns="45700" rIns="91425" bIns="45700" anchor="t" anchorCtr="0">
            <a:noAutofit/>
          </a:bodyPr>
          <a:lstStyle/>
          <a:p>
            <a:pPr marL="365760" marR="0" lvl="0" indent="-264160" algn="r" rtl="1">
              <a:lnSpc>
                <a:spcPct val="80000"/>
              </a:lnSpc>
              <a:spcBef>
                <a:spcPts val="0"/>
              </a:spcBef>
              <a:spcAft>
                <a:spcPts val="0"/>
              </a:spcAft>
              <a:buClr>
                <a:schemeClr val="accent1"/>
              </a:buClr>
              <a:buSzPct val="67433"/>
              <a:buFont typeface="Noto Sans Symbols"/>
              <a:buChar char="▶"/>
            </a:pPr>
            <a:r>
              <a:rPr lang="en-US" sz="20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Girls team members:</a:t>
            </a: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مها</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العمري</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هديل</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عورتاني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ريما</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العنزي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روتانا</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خطيب</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لجين</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عزيز</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الرحمن</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العنود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المفرج</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ريم</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القرني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عهد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القرين</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العنود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المنصور</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مها</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النهدي</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بلقيس</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الراجحي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سارة</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البليهد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ميعاد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النفيعي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نورة</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البسام</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عبير</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العبدالجبار</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وجدان</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الشامري</a:t>
            </a:r>
            <a:endPar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الجوهرة</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الشنيفي</a:t>
            </a:r>
            <a:endParaRPr lang="en-US" sz="1600" dirty="0">
              <a:latin typeface="Tahoma" panose="020B0604030504040204" pitchFamily="34" charset="0"/>
              <a:ea typeface="Tahoma" panose="020B0604030504040204" pitchFamily="34" charset="0"/>
              <a:cs typeface="Tahoma" panose="020B0604030504040204" pitchFamily="34" charset="0"/>
            </a:endParaRPr>
          </a:p>
          <a:p>
            <a:pPr marL="365760" marR="0" lvl="0" indent="-264160" algn="r" rtl="1">
              <a:lnSpc>
                <a:spcPct val="80000"/>
              </a:lnSpc>
              <a:spcBef>
                <a:spcPts val="0"/>
              </a:spcBef>
              <a:spcAft>
                <a:spcPts val="0"/>
              </a:spcAft>
              <a:buClr>
                <a:schemeClr val="accent1"/>
              </a:buClr>
              <a:buSzPct val="67160"/>
              <a:buFont typeface="Noto Sans Symbols"/>
              <a:buChar char="▶"/>
            </a:pP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العنود</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r>
              <a:rPr lang="en-US" sz="16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Rambla"/>
              </a:rPr>
              <a:t>المنصور</a:t>
            </a:r>
            <a:r>
              <a:rPr lang="en-US" sz="16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 </a:t>
            </a:r>
          </a:p>
        </p:txBody>
      </p:sp>
      <p:sp>
        <p:nvSpPr>
          <p:cNvPr id="1142" name="Shape 1142"/>
          <p:cNvSpPr txBox="1"/>
          <p:nvPr/>
        </p:nvSpPr>
        <p:spPr>
          <a:xfrm>
            <a:off x="604838" y="919783"/>
            <a:ext cx="4040188" cy="5339615"/>
          </a:xfrm>
          <a:prstGeom prst="rect">
            <a:avLst/>
          </a:prstGeom>
          <a:noFill/>
          <a:ln>
            <a:noFill/>
          </a:ln>
        </p:spPr>
        <p:txBody>
          <a:bodyPr wrap="square" lIns="91425" tIns="45700" rIns="91425" bIns="45700" anchor="t" anchorCtr="0">
            <a:noAutofit/>
          </a:bodyPr>
          <a:lstStyle/>
          <a:p>
            <a:pPr marL="365760" marR="0" lvl="0" indent="-264160" algn="r" rtl="1">
              <a:lnSpc>
                <a:spcPct val="80000"/>
              </a:lnSpc>
              <a:spcBef>
                <a:spcPts val="0"/>
              </a:spcBef>
              <a:spcAft>
                <a:spcPts val="0"/>
              </a:spcAft>
              <a:buClr>
                <a:schemeClr val="accent1"/>
              </a:buClr>
              <a:buSzPct val="66992"/>
              <a:buFont typeface="Noto Sans Symbols"/>
              <a:buChar char="▶"/>
            </a:pP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Rambla"/>
              </a:rPr>
              <a:t>Boys team members:</a:t>
            </a: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أنس</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السويداء</a:t>
            </a:r>
            <a:endParaRPr lang="ar-SA"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محمد الحسن</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محمد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الجمعة</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محمد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القحطاني</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محمد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المحيميد</a:t>
            </a:r>
            <a:endParaRPr lang="ar-SA"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محمد الصويغ</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خالد العقيلي </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خالد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الدوسري</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خالد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شويل</a:t>
            </a:r>
            <a:endParaRPr lang="ar-SA"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عبدالجبار اليماني </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عمر الفوزان </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فهد الحسين</a:t>
            </a:r>
            <a:endParaRPr lang="en-US"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سعد الهداب </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سعد</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الفوزان</a:t>
            </a:r>
            <a:endParaRPr lang="ar-SA"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 نواف اللويمي</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انس السيف </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سعود العطوي </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نايف المطيري</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نواف</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اللويمي</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نواف</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هلال</a:t>
            </a:r>
            <a:r>
              <a:rPr lang="ar-SA" dirty="0">
                <a:latin typeface="Tahoma" panose="020B0604030504040204" pitchFamily="34" charset="0"/>
                <a:ea typeface="Tahoma" panose="020B0604030504040204" pitchFamily="34" charset="0"/>
                <a:cs typeface="Tahoma" panose="020B0604030504040204" pitchFamily="34" charset="0"/>
              </a:rPr>
              <a:t> </a:t>
            </a:r>
          </a:p>
          <a:p>
            <a:pPr marL="365760" indent="-264160" algn="r" rtl="1">
              <a:lnSpc>
                <a:spcPct val="80000"/>
              </a:lnSpc>
              <a:buClr>
                <a:schemeClr val="accent1"/>
              </a:buClr>
              <a:buSzPct val="66992"/>
              <a:buFont typeface="Noto Sans Symbols"/>
              <a:buChar char="▶"/>
            </a:pPr>
            <a:r>
              <a:rPr lang="ar-SA" dirty="0">
                <a:latin typeface="Tahoma" panose="020B0604030504040204" pitchFamily="34" charset="0"/>
                <a:ea typeface="Tahoma" panose="020B0604030504040204" pitchFamily="34" charset="0"/>
                <a:cs typeface="Tahoma" panose="020B0604030504040204" pitchFamily="34" charset="0"/>
              </a:rPr>
              <a:t>عبدالرحمن العقيل </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عبدالله</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الربيعة</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عبدالله</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الزيد</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عبدالله</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العمر</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r>
              <a:rPr lang="en-GB" dirty="0" err="1">
                <a:latin typeface="Tahoma" panose="020B0604030504040204" pitchFamily="34" charset="0"/>
                <a:ea typeface="Tahoma" panose="020B0604030504040204" pitchFamily="34" charset="0"/>
                <a:cs typeface="Tahoma" panose="020B0604030504040204" pitchFamily="34" charset="0"/>
              </a:rPr>
              <a:t>عبدالله</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المعيذر</a:t>
            </a:r>
            <a:endParaRPr lang="en-GB"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endParaRPr lang="ar-SA" sz="1800" dirty="0">
              <a:latin typeface="Tahoma" panose="020B0604030504040204" pitchFamily="34" charset="0"/>
              <a:ea typeface="Tahoma" panose="020B0604030504040204" pitchFamily="34" charset="0"/>
              <a:cs typeface="Tahoma" panose="020B0604030504040204" pitchFamily="34" charset="0"/>
            </a:endParaRPr>
          </a:p>
          <a:p>
            <a:pPr marL="365760" indent="-264160" algn="r" rtl="1">
              <a:lnSpc>
                <a:spcPct val="80000"/>
              </a:lnSpc>
              <a:buClr>
                <a:schemeClr val="accent1"/>
              </a:buClr>
              <a:buSzPct val="66992"/>
              <a:buFont typeface="Noto Sans Symbols"/>
              <a:buChar char="▶"/>
            </a:pPr>
            <a:endParaRPr lang="ar-SA" sz="1800" dirty="0">
              <a:latin typeface="Tahoma" panose="020B0604030504040204" pitchFamily="34" charset="0"/>
              <a:ea typeface="Tahoma" panose="020B0604030504040204" pitchFamily="34" charset="0"/>
              <a:cs typeface="Tahoma" panose="020B0604030504040204" pitchFamily="34" charset="0"/>
            </a:endParaRPr>
          </a:p>
          <a:p>
            <a:pPr marL="365760" marR="0" lvl="0" indent="-264160" algn="r" rtl="1">
              <a:lnSpc>
                <a:spcPct val="80000"/>
              </a:lnSpc>
              <a:spcBef>
                <a:spcPts val="0"/>
              </a:spcBef>
              <a:spcAft>
                <a:spcPts val="0"/>
              </a:spcAft>
              <a:buClr>
                <a:schemeClr val="accent1"/>
              </a:buClr>
              <a:buSzPct val="66992"/>
              <a:buFont typeface="Noto Sans Symbols"/>
              <a:buChar char="▶"/>
            </a:pPr>
            <a:endParaRPr lang="en-US" sz="1800"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a:p>
            <a:pPr marL="109728" marR="0" lvl="0" indent="-8128" algn="r" rtl="1">
              <a:lnSpc>
                <a:spcPct val="80000"/>
              </a:lnSpc>
              <a:spcBef>
                <a:spcPts val="400"/>
              </a:spcBef>
              <a:spcAft>
                <a:spcPts val="0"/>
              </a:spcAft>
              <a:buClr>
                <a:schemeClr val="accent1"/>
              </a:buClr>
              <a:buFont typeface="Noto Sans Symbols"/>
              <a:buNone/>
            </a:pP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Rambla"/>
            </a:endParaRPr>
          </a:p>
        </p:txBody>
      </p:sp>
      <p:pic>
        <p:nvPicPr>
          <p:cNvPr id="1143" name="Shape 1143"/>
          <p:cNvPicPr preferRelativeResize="0"/>
          <p:nvPr/>
        </p:nvPicPr>
        <p:blipFill rotWithShape="1">
          <a:blip r:embed="rId3">
            <a:alphaModFix/>
          </a:blip>
          <a:srcRect/>
          <a:stretch/>
        </p:blipFill>
        <p:spPr>
          <a:xfrm rot="16200000">
            <a:off x="-1031050" y="2687170"/>
            <a:ext cx="4041648" cy="16351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0" y="448733"/>
            <a:ext cx="9144000" cy="609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3911" b="1">
                <a:solidFill>
                  <a:srgbClr val="0070C0"/>
                </a:solidFill>
                <a:latin typeface="Calibri"/>
                <a:ea typeface="Calibri"/>
                <a:cs typeface="Calibri"/>
                <a:sym typeface="Calibri"/>
              </a:rPr>
              <a:t>Types of Immunity</a:t>
            </a:r>
          </a:p>
        </p:txBody>
      </p:sp>
      <p:sp>
        <p:nvSpPr>
          <p:cNvPr id="228" name="Shape 228"/>
          <p:cNvSpPr txBox="1"/>
          <p:nvPr/>
        </p:nvSpPr>
        <p:spPr>
          <a:xfrm>
            <a:off x="0" y="990601"/>
            <a:ext cx="9144000" cy="584775"/>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3200" b="1">
                <a:solidFill>
                  <a:srgbClr val="0070C0"/>
                </a:solidFill>
                <a:latin typeface="Calibri"/>
                <a:ea typeface="Calibri"/>
                <a:cs typeface="Calibri"/>
                <a:sym typeface="Calibri"/>
              </a:rPr>
              <a:t>Immune system</a:t>
            </a:r>
          </a:p>
        </p:txBody>
      </p:sp>
      <p:sp>
        <p:nvSpPr>
          <p:cNvPr id="229" name="Shape 229"/>
          <p:cNvSpPr txBox="1"/>
          <p:nvPr/>
        </p:nvSpPr>
        <p:spPr>
          <a:xfrm>
            <a:off x="376019" y="3018632"/>
            <a:ext cx="3962305" cy="2281266"/>
          </a:xfrm>
          <a:prstGeom prst="rect">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t" anchorCtr="0">
            <a:noAutofit/>
          </a:bodyPr>
          <a:lstStyle/>
          <a:p>
            <a:pPr marL="342900" marR="0" lvl="0" indent="-342900" algn="l" rtl="0">
              <a:spcBef>
                <a:spcPts val="0"/>
              </a:spcBef>
              <a:spcAft>
                <a:spcPts val="0"/>
              </a:spcAft>
              <a:buClr>
                <a:srgbClr val="0070C0"/>
              </a:buClr>
              <a:buSzPct val="98777"/>
              <a:buFont typeface="Rambla"/>
              <a:buAutoNum type="arabicPeriod"/>
            </a:pPr>
            <a:r>
              <a:rPr lang="en-US" sz="1778" b="1" dirty="0">
                <a:solidFill>
                  <a:srgbClr val="0070C0"/>
                </a:solidFill>
                <a:latin typeface="Calibri"/>
                <a:ea typeface="Calibri"/>
                <a:cs typeface="Calibri"/>
                <a:sym typeface="Calibri"/>
              </a:rPr>
              <a:t>Second line of defense</a:t>
            </a:r>
          </a:p>
          <a:p>
            <a:pPr marL="342900" marR="0" lvl="0" indent="-342900" algn="l" rtl="0">
              <a:spcBef>
                <a:spcPts val="889"/>
              </a:spcBef>
              <a:spcAft>
                <a:spcPts val="0"/>
              </a:spcAft>
              <a:buClr>
                <a:srgbClr val="0070C0"/>
              </a:buClr>
              <a:buSzPct val="98777"/>
              <a:buFont typeface="Rambla"/>
              <a:buAutoNum type="arabicPeriod"/>
            </a:pPr>
            <a:r>
              <a:rPr lang="en-US" sz="1778" b="1" dirty="0">
                <a:solidFill>
                  <a:srgbClr val="0070C0"/>
                </a:solidFill>
                <a:latin typeface="Calibri"/>
                <a:ea typeface="Calibri"/>
                <a:cs typeface="Calibri"/>
                <a:sym typeface="Calibri"/>
              </a:rPr>
              <a:t>Is present at birth</a:t>
            </a:r>
          </a:p>
          <a:p>
            <a:pPr marL="342900" marR="0" lvl="0" indent="-342900" algn="l" rtl="0">
              <a:spcBef>
                <a:spcPts val="889"/>
              </a:spcBef>
              <a:spcAft>
                <a:spcPts val="0"/>
              </a:spcAft>
              <a:buClr>
                <a:srgbClr val="0070C0"/>
              </a:buClr>
              <a:buSzPct val="98777"/>
              <a:buFont typeface="Rambla"/>
              <a:buAutoNum type="arabicPeriod"/>
            </a:pPr>
            <a:r>
              <a:rPr lang="en-US" sz="1778" b="1" dirty="0">
                <a:solidFill>
                  <a:srgbClr val="0070C0"/>
                </a:solidFill>
                <a:latin typeface="Calibri"/>
                <a:ea typeface="Calibri"/>
                <a:cs typeface="Calibri"/>
                <a:sym typeface="Calibri"/>
              </a:rPr>
              <a:t>Persists throughout life</a:t>
            </a:r>
          </a:p>
          <a:p>
            <a:pPr marL="342900" marR="0" lvl="0" indent="-342900" algn="l" rtl="0">
              <a:spcBef>
                <a:spcPts val="889"/>
              </a:spcBef>
              <a:spcAft>
                <a:spcPts val="0"/>
              </a:spcAft>
              <a:buClr>
                <a:srgbClr val="0070C0"/>
              </a:buClr>
              <a:buSzPct val="98777"/>
              <a:buFont typeface="Rambla"/>
              <a:buAutoNum type="arabicPeriod"/>
            </a:pPr>
            <a:r>
              <a:rPr lang="en-US" sz="1778" b="1" dirty="0">
                <a:solidFill>
                  <a:srgbClr val="0070C0"/>
                </a:solidFill>
                <a:latin typeface="Calibri"/>
                <a:ea typeface="Calibri"/>
                <a:cs typeface="Calibri"/>
                <a:sym typeface="Calibri"/>
              </a:rPr>
              <a:t>Can be mobilized rapidly and act quickly</a:t>
            </a:r>
          </a:p>
          <a:p>
            <a:pPr marL="342900" marR="0" lvl="0" indent="-342900" algn="l" rtl="0">
              <a:spcBef>
                <a:spcPts val="889"/>
              </a:spcBef>
              <a:buClr>
                <a:srgbClr val="0070C0"/>
              </a:buClr>
              <a:buSzPct val="98777"/>
              <a:buFont typeface="Rambla"/>
              <a:buAutoNum type="arabicPeriod"/>
            </a:pPr>
            <a:r>
              <a:rPr lang="en-US" sz="1778" b="1" dirty="0">
                <a:solidFill>
                  <a:srgbClr val="0070C0"/>
                </a:solidFill>
                <a:latin typeface="Calibri"/>
                <a:ea typeface="Calibri"/>
                <a:cs typeface="Calibri"/>
                <a:sym typeface="Calibri"/>
              </a:rPr>
              <a:t>Attacks all antigens fairly equally</a:t>
            </a:r>
          </a:p>
        </p:txBody>
      </p:sp>
      <p:sp>
        <p:nvSpPr>
          <p:cNvPr id="230" name="Shape 230"/>
          <p:cNvSpPr txBox="1"/>
          <p:nvPr/>
        </p:nvSpPr>
        <p:spPr>
          <a:xfrm>
            <a:off x="4539799" y="3022600"/>
            <a:ext cx="4096621" cy="3170809"/>
          </a:xfrm>
          <a:prstGeom prst="rect">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t" anchorCtr="0">
            <a:noAutofit/>
          </a:bodyPr>
          <a:lstStyle/>
          <a:p>
            <a:pPr marL="342900" marR="0" lvl="0" indent="-342900" algn="l" rtl="0">
              <a:spcBef>
                <a:spcPts val="0"/>
              </a:spcBef>
              <a:buClr>
                <a:srgbClr val="0070C0"/>
              </a:buClr>
              <a:buSzPct val="102750"/>
              <a:buFont typeface="Rambla"/>
              <a:buAutoNum type="arabicPeriod"/>
            </a:pPr>
            <a:r>
              <a:rPr lang="en-US" sz="1644" b="1" dirty="0">
                <a:solidFill>
                  <a:srgbClr val="0070C0"/>
                </a:solidFill>
                <a:latin typeface="Calibri"/>
                <a:ea typeface="Calibri"/>
                <a:cs typeface="Calibri"/>
                <a:sym typeface="Calibri"/>
              </a:rPr>
              <a:t>Third line of defense.</a:t>
            </a:r>
          </a:p>
          <a:p>
            <a:pPr marL="342900" marR="0" lvl="0" indent="-342900" algn="l" rtl="0">
              <a:spcBef>
                <a:spcPts val="0"/>
              </a:spcBef>
              <a:buClr>
                <a:srgbClr val="0070C0"/>
              </a:buClr>
              <a:buSzPct val="102750"/>
              <a:buFont typeface="Rambla"/>
              <a:buAutoNum type="arabicPeriod"/>
            </a:pPr>
            <a:r>
              <a:rPr lang="en-US" sz="1644" b="1" dirty="0">
                <a:solidFill>
                  <a:srgbClr val="0070C0"/>
                </a:solidFill>
                <a:latin typeface="Calibri"/>
                <a:ea typeface="Calibri"/>
                <a:cs typeface="Calibri"/>
                <a:sym typeface="Calibri"/>
              </a:rPr>
              <a:t>Antigen specificity. It is activated by thousands of diverse antigens.</a:t>
            </a:r>
          </a:p>
          <a:p>
            <a:pPr marL="342900" marR="0" lvl="0" indent="-342900" algn="l" rtl="0">
              <a:spcBef>
                <a:spcPts val="0"/>
              </a:spcBef>
              <a:buClr>
                <a:srgbClr val="0070C0"/>
              </a:buClr>
              <a:buSzPct val="102750"/>
              <a:buFont typeface="Rambla"/>
              <a:buAutoNum type="arabicPeriod"/>
            </a:pPr>
            <a:r>
              <a:rPr lang="en-US" sz="1644" b="1" dirty="0">
                <a:solidFill>
                  <a:srgbClr val="0070C0"/>
                </a:solidFill>
                <a:latin typeface="Calibri"/>
                <a:ea typeface="Calibri"/>
                <a:cs typeface="Calibri"/>
                <a:sym typeface="Calibri"/>
              </a:rPr>
              <a:t>Responds with the proliferation of cells and the generation of antibodies.</a:t>
            </a:r>
          </a:p>
          <a:p>
            <a:pPr marL="342900" marR="0" lvl="0" indent="-342900" algn="l" rtl="0">
              <a:spcBef>
                <a:spcPts val="0"/>
              </a:spcBef>
              <a:buClr>
                <a:srgbClr val="0070C0"/>
              </a:buClr>
              <a:buSzPct val="102750"/>
              <a:buFont typeface="Rambla"/>
              <a:buAutoNum type="arabicPeriod"/>
            </a:pPr>
            <a:r>
              <a:rPr lang="en-US" sz="1644" b="1" dirty="0">
                <a:solidFill>
                  <a:srgbClr val="0070C0"/>
                </a:solidFill>
                <a:latin typeface="Calibri"/>
                <a:ea typeface="Calibri"/>
                <a:cs typeface="Calibri"/>
                <a:sym typeface="Calibri"/>
              </a:rPr>
              <a:t>Responds slowly, being fully activated about 4 days after the immunologic threat.</a:t>
            </a:r>
          </a:p>
          <a:p>
            <a:pPr marL="342900" marR="0" lvl="0" indent="-342900" algn="l" rtl="0">
              <a:spcBef>
                <a:spcPts val="0"/>
              </a:spcBef>
              <a:buClr>
                <a:srgbClr val="0070C0"/>
              </a:buClr>
              <a:buSzPct val="102750"/>
              <a:buFont typeface="Rambla"/>
              <a:buAutoNum type="arabicPeriod"/>
            </a:pPr>
            <a:r>
              <a:rPr lang="en-US" sz="1644" b="1" dirty="0">
                <a:solidFill>
                  <a:srgbClr val="0070C0"/>
                </a:solidFill>
                <a:latin typeface="Calibri"/>
                <a:ea typeface="Calibri"/>
                <a:cs typeface="Calibri"/>
                <a:sym typeface="Calibri"/>
              </a:rPr>
              <a:t>Exhibits immunologic memory, so that repeated exposure to the same infectious agent results in improved resistance against it.</a:t>
            </a:r>
          </a:p>
        </p:txBody>
      </p:sp>
      <p:grpSp>
        <p:nvGrpSpPr>
          <p:cNvPr id="231" name="Shape 231"/>
          <p:cNvGrpSpPr/>
          <p:nvPr/>
        </p:nvGrpSpPr>
        <p:grpSpPr>
          <a:xfrm>
            <a:off x="376020" y="1509116"/>
            <a:ext cx="8260400" cy="1356699"/>
            <a:chOff x="192" y="1288"/>
            <a:chExt cx="5904" cy="961"/>
          </a:xfrm>
        </p:grpSpPr>
        <p:grpSp>
          <p:nvGrpSpPr>
            <p:cNvPr id="232" name="Shape 232"/>
            <p:cNvGrpSpPr/>
            <p:nvPr/>
          </p:nvGrpSpPr>
          <p:grpSpPr>
            <a:xfrm>
              <a:off x="192" y="1680"/>
              <a:ext cx="5904" cy="569"/>
              <a:chOff x="192" y="1680"/>
              <a:chExt cx="5904" cy="569"/>
            </a:xfrm>
          </p:grpSpPr>
          <p:sp>
            <p:nvSpPr>
              <p:cNvPr id="233" name="Shape 233"/>
              <p:cNvSpPr txBox="1"/>
              <p:nvPr/>
            </p:nvSpPr>
            <p:spPr>
              <a:xfrm>
                <a:off x="192" y="1680"/>
                <a:ext cx="2832" cy="569"/>
              </a:xfrm>
              <a:prstGeom prst="rect">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2311" b="1" dirty="0">
                    <a:solidFill>
                      <a:srgbClr val="0070C0"/>
                    </a:solidFill>
                    <a:latin typeface="Calibri"/>
                    <a:ea typeface="Calibri"/>
                    <a:cs typeface="Calibri"/>
                    <a:sym typeface="Calibri"/>
                  </a:rPr>
                  <a:t>Innate (non-specific; natural) immunity</a:t>
                </a:r>
              </a:p>
            </p:txBody>
          </p:sp>
          <p:sp>
            <p:nvSpPr>
              <p:cNvPr id="234" name="Shape 234"/>
              <p:cNvSpPr txBox="1"/>
              <p:nvPr/>
            </p:nvSpPr>
            <p:spPr>
              <a:xfrm>
                <a:off x="3168" y="1680"/>
                <a:ext cx="2928" cy="569"/>
              </a:xfrm>
              <a:prstGeom prst="rect">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1">
                  <a:spcBef>
                    <a:spcPts val="0"/>
                  </a:spcBef>
                  <a:buSzPct val="25000"/>
                  <a:buNone/>
                </a:pPr>
                <a:r>
                  <a:rPr lang="en-US" sz="2311" b="1" dirty="0">
                    <a:solidFill>
                      <a:srgbClr val="0070C0"/>
                    </a:solidFill>
                    <a:latin typeface="Calibri"/>
                    <a:ea typeface="Calibri"/>
                    <a:cs typeface="Calibri"/>
                    <a:sym typeface="Calibri"/>
                  </a:rPr>
                  <a:t>Adaptive (specific; acquired) immunity</a:t>
                </a:r>
              </a:p>
            </p:txBody>
          </p:sp>
        </p:grpSp>
        <p:sp>
          <p:nvSpPr>
            <p:cNvPr id="235" name="Shape 235"/>
            <p:cNvSpPr/>
            <p:nvPr/>
          </p:nvSpPr>
          <p:spPr>
            <a:xfrm rot="2281565">
              <a:off x="3264" y="1440"/>
              <a:ext cx="528" cy="96"/>
            </a:xfrm>
            <a:prstGeom prst="rightArrow">
              <a:avLst>
                <a:gd name="adj1" fmla="val 50000"/>
                <a:gd name="adj2" fmla="val 1375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r" rtl="1">
                <a:spcBef>
                  <a:spcPts val="0"/>
                </a:spcBef>
                <a:buNone/>
              </a:pPr>
              <a:endParaRPr sz="2311" b="1">
                <a:solidFill>
                  <a:schemeClr val="dk1"/>
                </a:solidFill>
                <a:latin typeface="Calibri"/>
                <a:ea typeface="Calibri"/>
                <a:cs typeface="Calibri"/>
                <a:sym typeface="Calibri"/>
              </a:endParaRPr>
            </a:p>
          </p:txBody>
        </p:sp>
        <p:sp>
          <p:nvSpPr>
            <p:cNvPr id="236" name="Shape 236"/>
            <p:cNvSpPr/>
            <p:nvPr/>
          </p:nvSpPr>
          <p:spPr>
            <a:xfrm rot="8854563">
              <a:off x="2016" y="1440"/>
              <a:ext cx="528" cy="96"/>
            </a:xfrm>
            <a:prstGeom prst="rightArrow">
              <a:avLst>
                <a:gd name="adj1" fmla="val 50000"/>
                <a:gd name="adj2" fmla="val 137500"/>
              </a:avLst>
            </a:prstGeom>
            <a:solidFill>
              <a:schemeClr val="lt1"/>
            </a:solidFill>
            <a:ln w="55000" cap="flat" cmpd="thickThin">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r" rtl="1">
                <a:spcBef>
                  <a:spcPts val="0"/>
                </a:spcBef>
                <a:buNone/>
              </a:pPr>
              <a:endParaRPr sz="2311" b="1">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p:tgtEl>
                                          <p:spTgt spid="23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 calcmode="lin" valueType="num">
                                      <p:cBhvr additive="base">
                                        <p:cTn id="12" dur="500"/>
                                        <p:tgtEl>
                                          <p:spTgt spid="22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 calcmode="lin" valueType="num">
                                      <p:cBhvr additive="base">
                                        <p:cTn id="17" dur="500"/>
                                        <p:tgtEl>
                                          <p:spTgt spid="2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a:stretch/>
        </p:blipFill>
        <p:spPr>
          <a:xfrm>
            <a:off x="778934" y="1126067"/>
            <a:ext cx="7533536" cy="5291667"/>
          </a:xfrm>
          <a:prstGeom prst="rect">
            <a:avLst/>
          </a:prstGeom>
          <a:noFill/>
          <a:ln>
            <a:noFill/>
          </a:ln>
        </p:spPr>
      </p:pic>
      <p:sp>
        <p:nvSpPr>
          <p:cNvPr id="242" name="Shape 242"/>
          <p:cNvSpPr/>
          <p:nvPr/>
        </p:nvSpPr>
        <p:spPr>
          <a:xfrm>
            <a:off x="0" y="381000"/>
            <a:ext cx="9144000" cy="745067"/>
          </a:xfrm>
          <a:prstGeom prst="rect">
            <a:avLst/>
          </a:prstGeom>
          <a:noFill/>
          <a:ln>
            <a:noFill/>
          </a:ln>
        </p:spPr>
        <p:txBody>
          <a:bodyPr wrap="square" lIns="122325" tIns="61150" rIns="122325" bIns="61150" anchor="ctr" anchorCtr="0">
            <a:noAutofit/>
          </a:bodyPr>
          <a:lstStyle/>
          <a:p>
            <a:pPr marL="0" marR="0" lvl="0" indent="0" algn="ctr" rtl="1">
              <a:spcBef>
                <a:spcPts val="0"/>
              </a:spcBef>
              <a:buSzPct val="25000"/>
              <a:buNone/>
            </a:pPr>
            <a:r>
              <a:rPr lang="en-US" sz="3556" b="1" dirty="0">
                <a:solidFill>
                  <a:srgbClr val="0070C0"/>
                </a:solidFill>
                <a:latin typeface="Calibri"/>
                <a:ea typeface="Calibri"/>
                <a:cs typeface="Calibri"/>
                <a:sym typeface="Calibri"/>
              </a:rPr>
              <a:t>First line or </a:t>
            </a:r>
            <a:r>
              <a:rPr lang="en-US" sz="3556" b="1" dirty="0" err="1">
                <a:solidFill>
                  <a:srgbClr val="0070C0"/>
                </a:solidFill>
                <a:latin typeface="Calibri"/>
                <a:ea typeface="Calibri"/>
                <a:cs typeface="Calibri"/>
                <a:sym typeface="Calibri"/>
              </a:rPr>
              <a:t>defence</a:t>
            </a:r>
            <a:r>
              <a:rPr lang="en-US" sz="3556" b="1" dirty="0">
                <a:solidFill>
                  <a:srgbClr val="0070C0"/>
                </a:solidFill>
                <a:latin typeface="Calibri"/>
                <a:ea typeface="Calibri"/>
                <a:cs typeface="Calibri"/>
                <a:sym typeface="Calibri"/>
              </a:rPr>
              <a:t> – </a:t>
            </a:r>
            <a:r>
              <a:rPr lang="en-US" sz="3556" b="1" dirty="0">
                <a:solidFill>
                  <a:srgbClr val="0070C0"/>
                </a:solidFill>
                <a:effectLst>
                  <a:outerShdw blurRad="38100" dist="38100" dir="2700000" algn="tl">
                    <a:srgbClr val="000000">
                      <a:alpha val="43137"/>
                    </a:srgbClr>
                  </a:outerShdw>
                </a:effectLst>
                <a:latin typeface="Calibri"/>
                <a:ea typeface="Calibri"/>
                <a:cs typeface="Calibri"/>
                <a:sym typeface="Calibri"/>
              </a:rPr>
              <a:t>Epithelial Barriers</a:t>
            </a:r>
          </a:p>
        </p:txBody>
      </p:sp>
      <p:pic>
        <p:nvPicPr>
          <p:cNvPr id="243" name="Shape 243"/>
          <p:cNvPicPr preferRelativeResize="0"/>
          <p:nvPr/>
        </p:nvPicPr>
        <p:blipFill rotWithShape="1">
          <a:blip r:embed="rId4">
            <a:alphaModFix/>
          </a:blip>
          <a:srcRect/>
          <a:stretch/>
        </p:blipFill>
        <p:spPr>
          <a:xfrm>
            <a:off x="4233333" y="3429000"/>
            <a:ext cx="3989873" cy="30378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p:nvPr/>
        </p:nvSpPr>
        <p:spPr>
          <a:xfrm>
            <a:off x="-180528" y="51525"/>
            <a:ext cx="9144000" cy="609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sz="2489">
                <a:solidFill>
                  <a:srgbClr val="0070C0"/>
                </a:solidFill>
                <a:latin typeface="Calibri"/>
                <a:ea typeface="Calibri"/>
                <a:cs typeface="Calibri"/>
                <a:sym typeface="Calibri"/>
              </a:rPr>
              <a:t>     </a:t>
            </a:r>
            <a:r>
              <a:rPr lang="en-US" sz="2489" b="1">
                <a:solidFill>
                  <a:srgbClr val="0070C0"/>
                </a:solidFill>
                <a:latin typeface="Calibri"/>
                <a:ea typeface="Calibri"/>
                <a:cs typeface="Calibri"/>
                <a:sym typeface="Calibri"/>
              </a:rPr>
              <a:t>The Complement System is Part of the 1</a:t>
            </a:r>
            <a:r>
              <a:rPr lang="en-US" sz="2489" b="1" baseline="30000">
                <a:solidFill>
                  <a:srgbClr val="0070C0"/>
                </a:solidFill>
                <a:latin typeface="Calibri"/>
                <a:ea typeface="Calibri"/>
                <a:cs typeface="Calibri"/>
                <a:sym typeface="Calibri"/>
              </a:rPr>
              <a:t>st</a:t>
            </a:r>
            <a:r>
              <a:rPr lang="en-US" sz="2489" b="1">
                <a:solidFill>
                  <a:srgbClr val="0070C0"/>
                </a:solidFill>
                <a:latin typeface="Calibri"/>
                <a:ea typeface="Calibri"/>
                <a:cs typeface="Calibri"/>
                <a:sym typeface="Calibri"/>
              </a:rPr>
              <a:t> Line of Defense</a:t>
            </a:r>
          </a:p>
        </p:txBody>
      </p:sp>
      <p:sp>
        <p:nvSpPr>
          <p:cNvPr id="249" name="Shape 249"/>
          <p:cNvSpPr txBox="1"/>
          <p:nvPr/>
        </p:nvSpPr>
        <p:spPr>
          <a:xfrm>
            <a:off x="212642" y="970205"/>
            <a:ext cx="5366400" cy="4093800"/>
          </a:xfrm>
          <a:prstGeom prst="rect">
            <a:avLst/>
          </a:prstGeom>
          <a:noFill/>
          <a:ln>
            <a:noFill/>
          </a:ln>
        </p:spPr>
        <p:txBody>
          <a:bodyPr wrap="square" lIns="91425" tIns="45700" rIns="91425" bIns="45700" anchor="t" anchorCtr="0">
            <a:noAutofit/>
          </a:bodyPr>
          <a:lstStyle/>
          <a:p>
            <a:pPr marL="0" marR="0" lvl="0" indent="0" algn="l" rtl="1">
              <a:spcBef>
                <a:spcPts val="0"/>
              </a:spcBef>
              <a:spcAft>
                <a:spcPts val="0"/>
              </a:spcAft>
              <a:buSzPct val="25000"/>
              <a:buNone/>
            </a:pPr>
            <a:r>
              <a:rPr lang="en-US" sz="2000" b="1" i="1">
                <a:solidFill>
                  <a:srgbClr val="0070C0"/>
                </a:solidFill>
                <a:latin typeface="Calibri"/>
                <a:ea typeface="Calibri"/>
                <a:cs typeface="Calibri"/>
                <a:sym typeface="Calibri"/>
              </a:rPr>
              <a:t>complement system:  </a:t>
            </a:r>
          </a:p>
          <a:p>
            <a:pPr marL="0" marR="0" lvl="0" indent="0" algn="l" rtl="1">
              <a:spcBef>
                <a:spcPts val="320"/>
              </a:spcBef>
              <a:spcAft>
                <a:spcPts val="0"/>
              </a:spcAft>
              <a:buSzPct val="25000"/>
              <a:buNone/>
            </a:pPr>
            <a:r>
              <a:rPr lang="en-US" sz="1600" b="1" i="1">
                <a:solidFill>
                  <a:srgbClr val="0070C0"/>
                </a:solidFill>
                <a:latin typeface="Calibri"/>
                <a:ea typeface="Calibri"/>
                <a:cs typeface="Calibri"/>
                <a:sym typeface="Calibri"/>
              </a:rPr>
              <a:t>1- </a:t>
            </a:r>
            <a:r>
              <a:rPr lang="en-US" sz="1600" b="1">
                <a:solidFill>
                  <a:srgbClr val="0070C0"/>
                </a:solidFill>
                <a:latin typeface="Calibri"/>
                <a:ea typeface="Calibri"/>
                <a:cs typeface="Calibri"/>
                <a:sym typeface="Calibri"/>
              </a:rPr>
              <a:t>The first part of the immune system that meets invaders such as bacteria</a:t>
            </a:r>
          </a:p>
          <a:p>
            <a:pPr marL="0" marR="0" lvl="0" indent="0" algn="l" rtl="1">
              <a:spcBef>
                <a:spcPts val="320"/>
              </a:spcBef>
              <a:spcAft>
                <a:spcPts val="0"/>
              </a:spcAft>
              <a:buSzPct val="25000"/>
              <a:buNone/>
            </a:pPr>
            <a:r>
              <a:rPr lang="en-US" sz="1600" b="1">
                <a:solidFill>
                  <a:srgbClr val="0070C0"/>
                </a:solidFill>
                <a:latin typeface="Calibri"/>
                <a:ea typeface="Calibri"/>
                <a:cs typeface="Calibri"/>
                <a:sym typeface="Calibri"/>
              </a:rPr>
              <a:t>2-it  </a:t>
            </a:r>
            <a:r>
              <a:rPr lang="en-US" sz="1600" b="1" u="sng">
                <a:solidFill>
                  <a:srgbClr val="0070C0"/>
                </a:solidFill>
                <a:latin typeface="Calibri"/>
                <a:ea typeface="Calibri"/>
                <a:cs typeface="Calibri"/>
                <a:sym typeface="Calibri"/>
              </a:rPr>
              <a:t>is a group of proteins</a:t>
            </a:r>
            <a:r>
              <a:rPr lang="en-US" sz="1600" b="1">
                <a:solidFill>
                  <a:srgbClr val="0070C0"/>
                </a:solidFill>
                <a:latin typeface="Calibri"/>
                <a:ea typeface="Calibri"/>
                <a:cs typeface="Calibri"/>
                <a:sym typeface="Calibri"/>
              </a:rPr>
              <a:t>. </a:t>
            </a:r>
          </a:p>
          <a:p>
            <a:pPr marL="0" marR="0" lvl="0" indent="0" algn="l" rtl="1">
              <a:spcBef>
                <a:spcPts val="320"/>
              </a:spcBef>
              <a:spcAft>
                <a:spcPts val="0"/>
              </a:spcAft>
              <a:buSzPct val="25000"/>
              <a:buNone/>
            </a:pPr>
            <a:r>
              <a:rPr lang="en-US" sz="1600" b="1">
                <a:solidFill>
                  <a:srgbClr val="0070C0"/>
                </a:solidFill>
                <a:latin typeface="Calibri"/>
                <a:ea typeface="Calibri"/>
                <a:cs typeface="Calibri"/>
                <a:sym typeface="Calibri"/>
              </a:rPr>
              <a:t>3- These proteins flow freely in the blood and can quickly reach the site of an invasion where they can </a:t>
            </a:r>
            <a:r>
              <a:rPr lang="en-US" sz="1600" b="1" u="sng">
                <a:solidFill>
                  <a:srgbClr val="0070C0"/>
                </a:solidFill>
                <a:latin typeface="Calibri"/>
                <a:ea typeface="Calibri"/>
                <a:cs typeface="Calibri"/>
                <a:sym typeface="Calibri"/>
              </a:rPr>
              <a:t>react directly with </a:t>
            </a:r>
            <a:r>
              <a:rPr lang="en-US" sz="1600" b="1" i="1" u="sng">
                <a:solidFill>
                  <a:srgbClr val="0070C0"/>
                </a:solidFill>
                <a:latin typeface="Calibri"/>
                <a:ea typeface="Calibri"/>
                <a:cs typeface="Calibri"/>
                <a:sym typeface="Calibri"/>
              </a:rPr>
              <a:t>antigens </a:t>
            </a:r>
            <a:r>
              <a:rPr lang="en-US" sz="1600" b="1" i="1">
                <a:solidFill>
                  <a:srgbClr val="0070C0"/>
                </a:solidFill>
                <a:latin typeface="Calibri"/>
                <a:ea typeface="Calibri"/>
                <a:cs typeface="Calibri"/>
                <a:sym typeface="Calibri"/>
              </a:rPr>
              <a:t>( </a:t>
            </a:r>
            <a:r>
              <a:rPr lang="en-US" sz="1600" b="1">
                <a:solidFill>
                  <a:srgbClr val="0070C0"/>
                </a:solidFill>
                <a:latin typeface="Calibri"/>
                <a:ea typeface="Calibri"/>
                <a:cs typeface="Calibri"/>
                <a:sym typeface="Calibri"/>
              </a:rPr>
              <a:t>molecules that the body recognizes as foreign substances).</a:t>
            </a:r>
          </a:p>
          <a:p>
            <a:pPr marL="0" marR="0" lvl="0" indent="0" algn="l" rtl="1">
              <a:spcBef>
                <a:spcPts val="320"/>
              </a:spcBef>
              <a:spcAft>
                <a:spcPts val="0"/>
              </a:spcAft>
              <a:buNone/>
            </a:pPr>
            <a:endParaRPr sz="1600" b="1">
              <a:solidFill>
                <a:srgbClr val="0070C0"/>
              </a:solidFill>
              <a:latin typeface="Calibri"/>
              <a:ea typeface="Calibri"/>
              <a:cs typeface="Calibri"/>
              <a:sym typeface="Calibri"/>
            </a:endParaRPr>
          </a:p>
          <a:p>
            <a:pPr marL="0" marR="0" lvl="0" indent="0" algn="l" rtl="1">
              <a:spcBef>
                <a:spcPts val="400"/>
              </a:spcBef>
              <a:spcAft>
                <a:spcPts val="0"/>
              </a:spcAft>
              <a:buSzPct val="25000"/>
              <a:buNone/>
            </a:pPr>
            <a:r>
              <a:rPr lang="en-US" sz="2000" b="1">
                <a:solidFill>
                  <a:srgbClr val="0070C0"/>
                </a:solidFill>
                <a:latin typeface="Calibri"/>
                <a:ea typeface="Calibri"/>
                <a:cs typeface="Calibri"/>
                <a:sym typeface="Calibri"/>
              </a:rPr>
              <a:t>functions of complement proteins (When activated ): </a:t>
            </a:r>
          </a:p>
          <a:p>
            <a:pPr marL="342900" marR="0" lvl="0" indent="-342900" algn="l" rtl="0">
              <a:spcBef>
                <a:spcPts val="320"/>
              </a:spcBef>
              <a:spcAft>
                <a:spcPts val="0"/>
              </a:spcAft>
              <a:buClr>
                <a:srgbClr val="0070C0"/>
              </a:buClr>
              <a:buSzPct val="100000"/>
              <a:buFont typeface="Rambla"/>
              <a:buAutoNum type="arabicPeriod"/>
            </a:pPr>
            <a:r>
              <a:rPr lang="en-US" sz="1600" b="1">
                <a:solidFill>
                  <a:srgbClr val="0070C0"/>
                </a:solidFill>
                <a:latin typeface="Calibri"/>
                <a:ea typeface="Calibri"/>
                <a:cs typeface="Calibri"/>
                <a:sym typeface="Calibri"/>
              </a:rPr>
              <a:t>Trigger inflammation.</a:t>
            </a:r>
          </a:p>
          <a:p>
            <a:pPr marL="342900" marR="0" lvl="0" indent="-342900" algn="l" rtl="0">
              <a:spcBef>
                <a:spcPts val="320"/>
              </a:spcBef>
              <a:spcAft>
                <a:spcPts val="0"/>
              </a:spcAft>
              <a:buClr>
                <a:srgbClr val="0070C0"/>
              </a:buClr>
              <a:buSzPct val="100000"/>
              <a:buFont typeface="Rambla"/>
              <a:buAutoNum type="arabicPeriod"/>
            </a:pPr>
            <a:r>
              <a:rPr lang="en-US" sz="1600" b="1">
                <a:solidFill>
                  <a:srgbClr val="0070C0"/>
                </a:solidFill>
                <a:latin typeface="Calibri"/>
                <a:ea typeface="Calibri"/>
                <a:cs typeface="Calibri"/>
                <a:sym typeface="Calibri"/>
              </a:rPr>
              <a:t>Attract eater cells such as macrophages to the area. </a:t>
            </a:r>
          </a:p>
          <a:p>
            <a:pPr marL="342900" marR="0" lvl="0" indent="-342900" algn="l" rtl="0">
              <a:spcBef>
                <a:spcPts val="320"/>
              </a:spcBef>
              <a:spcAft>
                <a:spcPts val="0"/>
              </a:spcAft>
              <a:buClr>
                <a:srgbClr val="0070C0"/>
              </a:buClr>
              <a:buSzPct val="100000"/>
              <a:buFont typeface="Rambla"/>
              <a:buAutoNum type="arabicPeriod"/>
            </a:pPr>
            <a:r>
              <a:rPr lang="en-US" sz="1600" b="1">
                <a:solidFill>
                  <a:srgbClr val="0070C0"/>
                </a:solidFill>
                <a:latin typeface="Calibri"/>
                <a:ea typeface="Calibri"/>
                <a:cs typeface="Calibri"/>
                <a:sym typeface="Calibri"/>
              </a:rPr>
              <a:t>Coat intruders so that eater cells are more likely to devour (swallow and eat) them (a process called as opsonization). </a:t>
            </a:r>
          </a:p>
          <a:p>
            <a:pPr marL="342900" marR="0" lvl="0" indent="-342900" algn="l" rtl="0">
              <a:spcBef>
                <a:spcPts val="320"/>
              </a:spcBef>
              <a:spcAft>
                <a:spcPts val="0"/>
              </a:spcAft>
              <a:buClr>
                <a:srgbClr val="0070C0"/>
              </a:buClr>
              <a:buSzPct val="100000"/>
              <a:buFont typeface="Rambla"/>
              <a:buAutoNum type="arabicPeriod"/>
            </a:pPr>
            <a:r>
              <a:rPr lang="en-US" sz="1600" b="1">
                <a:solidFill>
                  <a:srgbClr val="0070C0"/>
                </a:solidFill>
                <a:latin typeface="Calibri"/>
                <a:ea typeface="Calibri"/>
                <a:cs typeface="Calibri"/>
                <a:sym typeface="Calibri"/>
              </a:rPr>
              <a:t>Kill intruders.</a:t>
            </a:r>
          </a:p>
          <a:p>
            <a:pPr marL="0" marR="0" lvl="0" indent="0" algn="l" rtl="1">
              <a:spcBef>
                <a:spcPts val="320"/>
              </a:spcBef>
              <a:buClr>
                <a:schemeClr val="dk1"/>
              </a:buClr>
              <a:buFont typeface="Arial"/>
              <a:buNone/>
            </a:pPr>
            <a:endParaRPr sz="1600" b="1">
              <a:solidFill>
                <a:schemeClr val="dk1"/>
              </a:solidFill>
              <a:latin typeface="Calibri"/>
              <a:ea typeface="Calibri"/>
              <a:cs typeface="Calibri"/>
              <a:sym typeface="Calibri"/>
            </a:endParaRPr>
          </a:p>
        </p:txBody>
      </p:sp>
      <p:pic>
        <p:nvPicPr>
          <p:cNvPr id="250" name="Shape 250" descr="Related image"/>
          <p:cNvPicPr preferRelativeResize="0"/>
          <p:nvPr/>
        </p:nvPicPr>
        <p:blipFill rotWithShape="1">
          <a:blip r:embed="rId3">
            <a:alphaModFix/>
          </a:blip>
          <a:srcRect/>
          <a:stretch/>
        </p:blipFill>
        <p:spPr>
          <a:xfrm>
            <a:off x="5579045" y="1038034"/>
            <a:ext cx="3543031" cy="4289614"/>
          </a:xfrm>
          <a:prstGeom prst="rect">
            <a:avLst/>
          </a:prstGeom>
          <a:noFill/>
          <a:ln>
            <a:noFill/>
          </a:ln>
        </p:spPr>
      </p:pic>
    </p:spTree>
  </p:cSld>
  <p:clrMapOvr>
    <a:masterClrMapping/>
  </p:clrMapOvr>
</p:sld>
</file>

<file path=ppt/theme/theme1.xml><?xml version="1.0" encoding="utf-8"?>
<a:theme xmlns:a="http://schemas.openxmlformats.org/drawingml/2006/main" name="PHYSIOLOG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YSIOLOG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4176</Words>
  <Application>Microsoft Office PowerPoint</Application>
  <PresentationFormat>On-screen Show (4:3)</PresentationFormat>
  <Paragraphs>790</Paragraphs>
  <Slides>65</Slides>
  <Notes>64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65</vt:i4>
      </vt:variant>
    </vt:vector>
  </HeadingPairs>
  <TitlesOfParts>
    <vt:vector size="83" baseType="lpstr">
      <vt:lpstr>Tahoma</vt:lpstr>
      <vt:lpstr>Roboto</vt:lpstr>
      <vt:lpstr>Cabin</vt:lpstr>
      <vt:lpstr>MV Boli</vt:lpstr>
      <vt:lpstr>Calibri</vt:lpstr>
      <vt:lpstr>AR HERMANN</vt:lpstr>
      <vt:lpstr>Arial</vt:lpstr>
      <vt:lpstr>Verdana</vt:lpstr>
      <vt:lpstr>Lucida Sans Unicode</vt:lpstr>
      <vt:lpstr>Nunito</vt:lpstr>
      <vt:lpstr>Comic Sans MS</vt:lpstr>
      <vt:lpstr>Noto Sans Symbols</vt:lpstr>
      <vt:lpstr>Alegreya</vt:lpstr>
      <vt:lpstr>Rambla</vt:lpstr>
      <vt:lpstr>Times New Roman</vt:lpstr>
      <vt:lpstr>Cooper Black</vt:lpstr>
      <vt:lpstr>PHYSIOLOGY</vt:lpstr>
      <vt:lpstr>PHYSIOLOGY</vt:lpstr>
      <vt:lpstr>PowerPoint Presentation</vt:lpstr>
      <vt:lpstr>PowerPoint Presentation</vt:lpstr>
      <vt:lpstr>Objectives</vt:lpstr>
      <vt:lpstr>Immune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WBC</vt:lpstr>
      <vt:lpstr>Types of WBC cont.</vt:lpstr>
      <vt:lpstr>PowerPoint Presentation</vt:lpstr>
      <vt:lpstr>PowerPoint Presentation</vt:lpstr>
      <vt:lpstr>PowerPoint Presentation</vt:lpstr>
      <vt:lpstr>Genesis of WBC (Leucopoiesis)</vt:lpstr>
      <vt:lpstr>Genesis of WBC</vt:lpstr>
      <vt:lpstr>PowerPoint Presentation</vt:lpstr>
      <vt:lpstr>PowerPoint Presentation</vt:lpstr>
      <vt:lpstr>PowerPoint Presentation</vt:lpstr>
      <vt:lpstr>PowerPoint Presentation</vt:lpstr>
      <vt:lpstr>PowerPoint Presentation</vt:lpstr>
      <vt:lpstr>Neutrophil Function</vt:lpstr>
      <vt:lpstr>Chemotaxis</vt:lpstr>
      <vt:lpstr>Margination &amp; Diapedesis</vt:lpstr>
      <vt:lpstr>Chemotaxis, margination &amp; diapedesis</vt:lpstr>
      <vt:lpstr>PowerPoint Presentation</vt:lpstr>
      <vt:lpstr>Phagocytosis and Opsonization</vt:lpstr>
      <vt:lpstr>PowerPoint Presentation</vt:lpstr>
      <vt:lpstr>Microbial killing</vt:lpstr>
      <vt:lpstr>Microbial killing</vt:lpstr>
      <vt:lpstr>PowerPoint Presentation</vt:lpstr>
      <vt:lpstr>Eosinophil Function</vt:lpstr>
      <vt:lpstr>PowerPoint Presentation</vt:lpstr>
      <vt:lpstr>Basophils Functions: </vt:lpstr>
      <vt:lpstr>PowerPoint Presentation</vt:lpstr>
      <vt:lpstr>PowerPoint Presentation</vt:lpstr>
      <vt:lpstr>Direct anti Inflammatory</vt:lpstr>
      <vt:lpstr>PowerPoint Presentation</vt:lpstr>
      <vt:lpstr>PowerPoint Presentation</vt:lpstr>
      <vt:lpstr>Reticuloendothelial System </vt:lpstr>
      <vt:lpstr>Functions of Reticuloendothelial system</vt:lpstr>
      <vt:lpstr>Macrophage and Neutrophil Responses During Inflammation </vt:lpstr>
      <vt:lpstr>PowerPoint Presentation</vt:lpstr>
      <vt:lpstr>PowerPoint Presentation</vt:lpstr>
      <vt:lpstr>PowerPoint Presentation</vt:lpstr>
      <vt:lpstr>PowerPoint Presentation</vt:lpstr>
      <vt:lpstr>T-Lymphocytes (Thymus dependent)</vt:lpstr>
      <vt:lpstr>PowerPoint Presentation</vt:lpstr>
      <vt:lpstr> HOW CAN HELPER T CELL GET ACTIVATED? </vt:lpstr>
      <vt:lpstr>Killer T cells</vt:lpstr>
      <vt:lpstr>B- Lymphocytes (thymus-independents)</vt:lpstr>
      <vt:lpstr>B-Cells</vt:lpstr>
      <vt:lpstr>PowerPoint Presentation</vt:lpstr>
      <vt:lpstr>Leucocytosis</vt:lpstr>
      <vt:lpstr>Pathological Leukocytosis </vt:lpstr>
      <vt:lpstr>Leucopenia (Leukopenia )</vt:lpstr>
      <vt:lpstr>Leukaemia</vt:lpstr>
      <vt:lpstr>PowerPoint Presentation</vt:lpstr>
      <vt:lpstr>Thank you &amp;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dr.Arafah</dc:creator>
  <cp:lastModifiedBy>Dana Al-Kadi</cp:lastModifiedBy>
  <cp:revision>38</cp:revision>
  <dcterms:modified xsi:type="dcterms:W3CDTF">2017-11-04T13:55:05Z</dcterms:modified>
</cp:coreProperties>
</file>