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49" r:id="rId4"/>
    <p:sldId id="380" r:id="rId5"/>
    <p:sldId id="350" r:id="rId6"/>
    <p:sldId id="379" r:id="rId7"/>
    <p:sldId id="352" r:id="rId8"/>
    <p:sldId id="366" r:id="rId9"/>
    <p:sldId id="367" r:id="rId10"/>
    <p:sldId id="376" r:id="rId11"/>
    <p:sldId id="368" r:id="rId12"/>
    <p:sldId id="369" r:id="rId13"/>
    <p:sldId id="359" r:id="rId14"/>
    <p:sldId id="304" r:id="rId15"/>
    <p:sldId id="357" r:id="rId16"/>
    <p:sldId id="358" r:id="rId17"/>
    <p:sldId id="355" r:id="rId18"/>
    <p:sldId id="309" r:id="rId19"/>
    <p:sldId id="360" r:id="rId20"/>
    <p:sldId id="310" r:id="rId21"/>
    <p:sldId id="373" r:id="rId22"/>
    <p:sldId id="362" r:id="rId23"/>
    <p:sldId id="363" r:id="rId24"/>
    <p:sldId id="364" r:id="rId25"/>
    <p:sldId id="322" r:id="rId26"/>
    <p:sldId id="321" r:id="rId27"/>
    <p:sldId id="323" r:id="rId28"/>
    <p:sldId id="325" r:id="rId29"/>
    <p:sldId id="353" r:id="rId30"/>
    <p:sldId id="3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9E5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6" autoAdjust="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104B-4465-4EC2-A329-4AD442B4CB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47C556-5E17-4069-915F-C3CC647ED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Hip, Knee &amp; Ankle Joints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505200"/>
            <a:ext cx="5105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 OF THE JOINT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524000"/>
            <a:ext cx="5181600" cy="4225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hip joint is one of the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most stable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of the body because of :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ead of the femur</a:t>
            </a:r>
            <a:r>
              <a:rPr lang="en-US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fits very accurately in the acetabulum due to the following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acetabulum is very deep and its depth is increased by the labrum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acetabulare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cs typeface="Tahoma" pitchFamily="34" charset="0"/>
              </a:rPr>
              <a:t>B.</a:t>
            </a:r>
            <a:r>
              <a:rPr lang="en-US" sz="2000" dirty="0">
                <a:cs typeface="Tahoma" pitchFamily="34" charset="0"/>
              </a:rPr>
              <a:t> The labrum </a:t>
            </a:r>
            <a:r>
              <a:rPr lang="en-US" sz="2000" dirty="0" err="1">
                <a:cs typeface="Tahoma" pitchFamily="34" charset="0"/>
              </a:rPr>
              <a:t>acetabulare</a:t>
            </a:r>
            <a:r>
              <a:rPr lang="en-US" sz="2000" dirty="0">
                <a:cs typeface="Tahoma" pitchFamily="34" charset="0"/>
              </a:rPr>
              <a:t> forms a firm grip on the head of the femur.</a:t>
            </a:r>
          </a:p>
          <a:p>
            <a:r>
              <a:rPr lang="en-US" sz="2000" b="1" dirty="0">
                <a:cs typeface="Tahoma" pitchFamily="34" charset="0"/>
              </a:rPr>
              <a:t>C.</a:t>
            </a:r>
            <a:r>
              <a:rPr lang="en-US" sz="2000" dirty="0">
                <a:cs typeface="Tahoma" pitchFamily="34" charset="0"/>
              </a:rPr>
              <a:t> The atmospheric pressure resists separation between the head of the femur and the acetabulum.</a:t>
            </a:r>
          </a:p>
          <a:p>
            <a:r>
              <a:rPr lang="en-US" sz="2000" b="1" dirty="0">
                <a:cs typeface="Tahoma" pitchFamily="34" charset="0"/>
              </a:rPr>
              <a:t>(2)</a:t>
            </a:r>
            <a:r>
              <a:rPr lang="en-US" sz="2000" dirty="0">
                <a:cs typeface="Tahoma" pitchFamily="34" charset="0"/>
              </a:rPr>
              <a:t> The three strong </a:t>
            </a:r>
            <a:r>
              <a:rPr lang="en-US" sz="2000" b="1" dirty="0">
                <a:solidFill>
                  <a:srgbClr val="0066FF"/>
                </a:solidFill>
                <a:cs typeface="Tahoma" pitchFamily="34" charset="0"/>
              </a:rPr>
              <a:t>E</a:t>
            </a:r>
            <a:r>
              <a:rPr lang="en-US" sz="2000" b="1" dirty="0" smtClean="0">
                <a:solidFill>
                  <a:srgbClr val="0066FF"/>
                </a:solidFill>
                <a:cs typeface="Tahoma" pitchFamily="34" charset="0"/>
              </a:rPr>
              <a:t>xtrinsic </a:t>
            </a:r>
            <a:r>
              <a:rPr lang="en-US" sz="2000" b="1" dirty="0">
                <a:solidFill>
                  <a:srgbClr val="0066FF"/>
                </a:solidFill>
                <a:cs typeface="Tahoma" pitchFamily="34" charset="0"/>
              </a:rPr>
              <a:t>ligaments</a:t>
            </a:r>
            <a:r>
              <a:rPr lang="en-US" sz="2000" dirty="0">
                <a:solidFill>
                  <a:srgbClr val="0066FF"/>
                </a:solidFill>
                <a:cs typeface="Tahoma" pitchFamily="34" charset="0"/>
              </a:rPr>
              <a:t>.</a:t>
            </a:r>
          </a:p>
          <a:p>
            <a:r>
              <a:rPr lang="en-US" sz="2000" b="1" dirty="0">
                <a:cs typeface="Tahoma" pitchFamily="34" charset="0"/>
              </a:rPr>
              <a:t>(3)</a:t>
            </a:r>
            <a:r>
              <a:rPr lang="en-US" sz="2000" dirty="0">
                <a:cs typeface="Tahoma" pitchFamily="34" charset="0"/>
              </a:rPr>
              <a:t> The surrounding strong </a:t>
            </a:r>
            <a:r>
              <a:rPr lang="en-US" sz="2000" b="1" dirty="0" smtClean="0">
                <a:solidFill>
                  <a:srgbClr val="0066FF"/>
                </a:solidFill>
                <a:cs typeface="Tahoma" pitchFamily="34" charset="0"/>
              </a:rPr>
              <a:t>Muscles</a:t>
            </a:r>
            <a:r>
              <a:rPr lang="en-US" sz="2000" dirty="0">
                <a:solidFill>
                  <a:srgbClr val="0066FF"/>
                </a:solidFill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1\Desktop\Hip joint\Copy of F66122-006-f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1242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11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DISLOCATION OF HIP JOINT</a:t>
            </a:r>
          </a:p>
        </p:txBody>
      </p:sp>
      <p:pic>
        <p:nvPicPr>
          <p:cNvPr id="39939" name="Picture 4" descr="5CF582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9"/>
          <a:stretch>
            <a:fillRect/>
          </a:stretch>
        </p:blipFill>
        <p:spPr>
          <a:xfrm>
            <a:off x="250825" y="1844675"/>
            <a:ext cx="4038600" cy="3240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64343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CONGENITAL</a:t>
            </a:r>
            <a:endParaRPr lang="en-US" sz="2800" u="sng" dirty="0" smtClean="0"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More common in girls and associated with </a:t>
            </a:r>
            <a:r>
              <a:rPr lang="en-US" sz="2800" b="1" dirty="0" smtClean="0">
                <a:cs typeface="Tahoma" pitchFamily="34" charset="0"/>
              </a:rPr>
              <a:t>inability</a:t>
            </a:r>
            <a:r>
              <a:rPr lang="en-US" sz="2800" dirty="0" smtClean="0">
                <a:cs typeface="Tahoma" pitchFamily="34" charset="0"/>
              </a:rPr>
              <a:t> to adduct the thigh.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The upper lip of the acetabulum fails to develop adequately.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The head of the femur rides up out of the acetabulum onto the gluteal surface of the ileum.</a:t>
            </a:r>
            <a:r>
              <a:rPr lang="en-US" dirty="0" smtClean="0">
                <a:cs typeface="Tahoma" pitchFamily="34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3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" descr="76F736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3168650" cy="4530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838201"/>
            <a:ext cx="4906962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00"/>
                </a:solidFill>
                <a:cs typeface="Tahoma" pitchFamily="34" charset="0"/>
              </a:rPr>
              <a:t>TRAUMATIC:</a:t>
            </a:r>
            <a:endParaRPr lang="en-US" sz="2800" u="sng" dirty="0" smtClean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It is common in motor vehicle accidents when the thigh is flexed and adducted.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The dislocated head is displaced </a:t>
            </a:r>
            <a:r>
              <a:rPr lang="en-US" sz="2800" b="1" dirty="0" smtClean="0">
                <a:cs typeface="Tahoma" pitchFamily="34" charset="0"/>
              </a:rPr>
              <a:t>posteriorly</a:t>
            </a:r>
            <a:r>
              <a:rPr lang="en-US" sz="2800" dirty="0" smtClean="0">
                <a:cs typeface="Tahoma" pitchFamily="34" charset="0"/>
              </a:rPr>
              <a:t> to lie on the posterior surface of the ileum.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posterior</a:t>
            </a:r>
            <a:r>
              <a:rPr lang="en-US" sz="2800" b="1" dirty="0" smtClean="0">
                <a:solidFill>
                  <a:srgbClr val="66FF33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dislocation the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sciatic nerve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is liable to be injured.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KNEE JOINT</a:t>
            </a:r>
            <a:r>
              <a:rPr lang="en-US" b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4809E5"/>
                </a:solidFill>
              </a:rPr>
              <a:t>FUNCTIONS:</a:t>
            </a:r>
          </a:p>
          <a:p>
            <a:pPr algn="l"/>
            <a:r>
              <a:rPr lang="en-US" sz="2800" b="1" dirty="0" smtClean="0"/>
              <a:t>1</a:t>
            </a:r>
            <a:r>
              <a:rPr lang="en-US" sz="2800" b="1" dirty="0"/>
              <a:t>.</a:t>
            </a:r>
            <a:r>
              <a:rPr lang="en-US" sz="2800" dirty="0"/>
              <a:t> Weight bearing.</a:t>
            </a:r>
          </a:p>
          <a:p>
            <a:pPr algn="l"/>
            <a:r>
              <a:rPr lang="en-US" sz="2800" b="1" dirty="0"/>
              <a:t>2.</a:t>
            </a:r>
            <a:r>
              <a:rPr lang="en-US" sz="2800" dirty="0"/>
              <a:t>Essential for daily activities: standing walking &amp; climbing stairs.</a:t>
            </a:r>
          </a:p>
          <a:p>
            <a:pPr algn="l"/>
            <a:r>
              <a:rPr lang="en-US" sz="2800" b="1" dirty="0"/>
              <a:t>3.</a:t>
            </a:r>
            <a:r>
              <a:rPr lang="en-US" sz="2800" dirty="0"/>
              <a:t>The main joint responsible for sports:  running, jumping , kicking etc.</a:t>
            </a:r>
          </a:p>
          <a:p>
            <a:pPr algn="l"/>
            <a:endParaRPr lang="en-US" sz="2800" dirty="0"/>
          </a:p>
        </p:txBody>
      </p:sp>
      <p:pic>
        <p:nvPicPr>
          <p:cNvPr id="6" name="Content Placeholder 4" descr="KneeAPRightLabel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600" y="1600200"/>
            <a:ext cx="2867799" cy="4530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5" descr="KneeLatRightLabe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676400"/>
            <a:ext cx="1760934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06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sz="4000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40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sz="4000" b="1" dirty="0">
              <a:solidFill>
                <a:srgbClr val="4809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752600"/>
            <a:ext cx="3336587" cy="3200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0" y="1066800"/>
            <a:ext cx="4191000" cy="4800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C0000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C00000"/>
                </a:solidFill>
              </a:rPr>
              <a:t> articulation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between the 2 femoral condyles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condyles 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synovial, </a:t>
            </a:r>
            <a:r>
              <a:rPr lang="en-US" sz="2400" b="1" i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C00000"/>
                </a:solidFill>
              </a:rPr>
              <a:t>Femoro</a:t>
            </a:r>
            <a:r>
              <a:rPr lang="en-US" sz="2400" b="1" u="sng" dirty="0" smtClean="0">
                <a:solidFill>
                  <a:srgbClr val="C00000"/>
                </a:solidFill>
              </a:rPr>
              <a:t>-Patellar articulation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between posterior surface of patella &amp; patellar surface of femur 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synovial, plane.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Capsule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Is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nteriorly </a:t>
            </a:r>
            <a:r>
              <a:rPr lang="en-US" sz="2400" b="1" dirty="0" smtClean="0">
                <a:solidFill>
                  <a:srgbClr val="0070C0"/>
                </a:solidFill>
              </a:rPr>
              <a:t>&amp;  replaced by: </a:t>
            </a:r>
            <a:r>
              <a:rPr lang="en-US" sz="24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4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4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smtClean="0"/>
              <a:t>one for </a:t>
            </a:r>
            <a:r>
              <a:rPr lang="en-US" sz="2400" b="1" dirty="0" err="1" smtClean="0"/>
              <a:t>popliteus</a:t>
            </a:r>
            <a:r>
              <a:rPr lang="en-US" sz="2400" b="1" dirty="0" smtClean="0"/>
              <a:t> tendon </a:t>
            </a:r>
            <a:r>
              <a:rPr lang="en-US" sz="2400" b="1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400" b="1" dirty="0" err="1" smtClean="0">
                <a:solidFill>
                  <a:srgbClr val="7030A0"/>
                </a:solidFill>
              </a:rPr>
              <a:t>suprapatellar</a:t>
            </a:r>
            <a:r>
              <a:rPr lang="en-US" sz="2400" b="1" dirty="0" smtClean="0">
                <a:solidFill>
                  <a:srgbClr val="7030A0"/>
                </a:solidFill>
              </a:rPr>
              <a:t> bursa.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76500" y="1524000"/>
            <a:ext cx="7239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72200" y="2971800"/>
            <a:ext cx="457200" cy="152400"/>
          </a:xfrm>
          <a:prstGeom prst="straightConnector1">
            <a:avLst/>
          </a:prstGeom>
          <a:ln w="28575">
            <a:solidFill>
              <a:srgbClr val="480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839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Ligaments: (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Extracapsular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upper part of medial surface of tibia (firmly attached to 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lateral epicondyle of femur to head of fibula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3124200"/>
            <a:ext cx="76200" cy="76200"/>
          </a:xfrm>
          <a:prstGeom prst="ellipse">
            <a:avLst/>
          </a:prstGeom>
          <a:solidFill>
            <a:srgbClr val="00FF00"/>
          </a:solidFill>
          <a:ln>
            <a:solidFill>
              <a:srgbClr val="480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2004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0668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4648200" y="4038600"/>
            <a:ext cx="4191000" cy="1676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edial</a:t>
            </a:r>
            <a:r>
              <a:rPr lang="en-US" sz="2000" b="1" u="sng" dirty="0" smtClean="0">
                <a:solidFill>
                  <a:srgbClr val="4809E5"/>
                </a:solidFill>
              </a:rPr>
              <a:t> Meniscus: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Its outer border </a:t>
            </a:r>
            <a:r>
              <a:rPr lang="en-US" sz="2000" b="1" dirty="0">
                <a:solidFill>
                  <a:srgbClr val="0070C0"/>
                </a:solidFill>
              </a:rPr>
              <a:t>is (firmly attached </a:t>
            </a:r>
            <a:r>
              <a:rPr lang="en-US" sz="2000" b="1" dirty="0" smtClean="0">
                <a:solidFill>
                  <a:srgbClr val="0070C0"/>
                </a:solidFill>
              </a:rPr>
              <a:t>to </a:t>
            </a:r>
            <a:r>
              <a:rPr lang="en-US" sz="2000" b="1" dirty="0" smtClean="0">
                <a:solidFill>
                  <a:srgbClr val="0070C0"/>
                </a:solidFill>
              </a:rPr>
              <a:t>the capsule &amp; medial collateral ligament.  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 Capsular Structures 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Menisci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228600" y="990600"/>
            <a:ext cx="41910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They are 2 C-shaped plates of fibro-cartilage attached by anterior &amp; posterior horns, to the </a:t>
            </a:r>
            <a:r>
              <a:rPr lang="en-US" sz="20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000" b="1" dirty="0" smtClean="0">
                <a:solidFill>
                  <a:srgbClr val="0070C0"/>
                </a:solidFill>
              </a:rPr>
              <a:t> surface of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deepen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surfaces 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serve as cushions between tibia &amp; femur.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381000" y="4038600"/>
            <a:ext cx="3886200" cy="167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ateral</a:t>
            </a:r>
            <a:r>
              <a:rPr lang="en-US" sz="2000" b="1" u="sng" dirty="0" smtClean="0">
                <a:solidFill>
                  <a:srgbClr val="FF0000"/>
                </a:solidFill>
              </a:rPr>
              <a:t> Meniscus: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ircular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 outer border is separated from lateral collateral ligament by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popliteal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tendon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867400"/>
            <a:ext cx="45720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medial meniscus is less mobile &amp; more liable to be injured.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85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 Ligaments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3810000"/>
            <a:ext cx="3657600" cy="2209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of lateral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572000" y="3810000"/>
            <a:ext cx="3505200" cy="2209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of medial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990600"/>
            <a:ext cx="3657600" cy="2743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in number, situated in the middle of the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called 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ruciate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because they cross each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received the names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nterior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osterior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position of their attachments to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Zeenet\My Documents\My Pictures\knee-compart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2654300" cy="2722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Functions of </a:t>
            </a:r>
            <a:r>
              <a:rPr lang="en-US" b="1" dirty="0" err="1" smtClean="0">
                <a:solidFill>
                  <a:srgbClr val="FF0000"/>
                </a:solidFill>
              </a:rPr>
              <a:t>Cruciate</a:t>
            </a:r>
            <a:r>
              <a:rPr lang="en-US" b="1" dirty="0" smtClean="0">
                <a:solidFill>
                  <a:srgbClr val="FF0000"/>
                </a:solidFill>
              </a:rPr>
              <a:t> Ligaments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8992" y="1600200"/>
            <a:ext cx="542928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800" u="sng" dirty="0" smtClean="0"/>
              <a:t>Anterior ligament:</a:t>
            </a:r>
          </a:p>
          <a:p>
            <a:pPr algn="l">
              <a:lnSpc>
                <a:spcPct val="90000"/>
              </a:lnSpc>
            </a:pPr>
            <a:r>
              <a:rPr lang="en-US" sz="2600" dirty="0" smtClean="0"/>
              <a:t>Prevents </a:t>
            </a:r>
            <a:r>
              <a:rPr lang="en-US" sz="2600" b="1" dirty="0">
                <a:solidFill>
                  <a:srgbClr val="FF0000"/>
                </a:solidFill>
              </a:rPr>
              <a:t>posterior</a:t>
            </a:r>
            <a:r>
              <a:rPr lang="en-US" sz="2600" dirty="0"/>
              <a:t>  displacement of the femur on the tibia and the tibia from being pulled </a:t>
            </a:r>
            <a:r>
              <a:rPr lang="en-US" sz="2600" b="1" dirty="0">
                <a:solidFill>
                  <a:srgbClr val="FF0000"/>
                </a:solidFill>
              </a:rPr>
              <a:t>anteriorly</a:t>
            </a:r>
            <a:r>
              <a:rPr lang="en-US" sz="2600" dirty="0"/>
              <a:t> when the knee joint </a:t>
            </a:r>
            <a:r>
              <a:rPr lang="en-US" sz="2600" dirty="0" smtClean="0"/>
              <a:t>is extended.</a:t>
            </a:r>
            <a:endParaRPr lang="en-US" sz="2600" dirty="0"/>
          </a:p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rgbClr val="FF0066"/>
                </a:solidFill>
              </a:rPr>
              <a:t> </a:t>
            </a:r>
            <a:r>
              <a:rPr lang="en-US" sz="2600" dirty="0"/>
              <a:t>It is taught</a:t>
            </a:r>
            <a:r>
              <a:rPr lang="en-US" sz="2600" dirty="0">
                <a:solidFill>
                  <a:srgbClr val="FF0066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</a:rPr>
              <a:t>in</a:t>
            </a:r>
            <a:r>
              <a:rPr lang="en-US" sz="2600" b="1" dirty="0">
                <a:solidFill>
                  <a:srgbClr val="003399"/>
                </a:solidFill>
              </a:rPr>
              <a:t> </a:t>
            </a:r>
            <a:r>
              <a:rPr lang="en-US" sz="2600" b="1" u="sng" dirty="0" smtClean="0">
                <a:solidFill>
                  <a:srgbClr val="003399"/>
                </a:solidFill>
                <a:cs typeface="+mj-cs"/>
              </a:rPr>
              <a:t>Hyper </a:t>
            </a:r>
            <a:r>
              <a:rPr lang="en-US" sz="2600" b="1" u="sng" dirty="0">
                <a:solidFill>
                  <a:srgbClr val="003399"/>
                </a:solidFill>
                <a:cs typeface="+mj-cs"/>
              </a:rPr>
              <a:t>extension</a:t>
            </a:r>
            <a:r>
              <a:rPr lang="en-US" sz="2600" b="1" dirty="0" smtClean="0">
                <a:solidFill>
                  <a:srgbClr val="FF0066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66"/>
                </a:solidFill>
              </a:rPr>
              <a:t>Posterior ligament:</a:t>
            </a:r>
            <a:r>
              <a:rPr lang="en-US" sz="2800" u="sng" dirty="0" smtClean="0">
                <a:solidFill>
                  <a:srgbClr val="FF0066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prevents </a:t>
            </a:r>
            <a:r>
              <a:rPr lang="en-US" sz="2800" b="1" dirty="0" smtClean="0">
                <a:solidFill>
                  <a:srgbClr val="7030A0"/>
                </a:solidFill>
              </a:rPr>
              <a:t>anterior</a:t>
            </a:r>
            <a:r>
              <a:rPr lang="en-US" sz="2800" b="1" dirty="0" smtClean="0">
                <a:solidFill>
                  <a:srgbClr val="33CC33"/>
                </a:solidFill>
              </a:rPr>
              <a:t> </a:t>
            </a:r>
            <a:r>
              <a:rPr lang="en-US" sz="2800" dirty="0" smtClean="0"/>
              <a:t>displacement  of the femur on the tibia and the tibia from being pulled </a:t>
            </a:r>
            <a:r>
              <a:rPr lang="en-US" sz="2800" b="1" dirty="0" err="1" smtClean="0">
                <a:solidFill>
                  <a:srgbClr val="7030A0"/>
                </a:solidFill>
              </a:rPr>
              <a:t>posteriorly</a:t>
            </a:r>
            <a:r>
              <a:rPr lang="en-US" sz="2800" dirty="0" smtClean="0"/>
              <a:t> when the knee joint is flexed.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is taught in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b="1" u="sng" dirty="0" smtClean="0">
                <a:solidFill>
                  <a:srgbClr val="3514AC"/>
                </a:solidFill>
              </a:rPr>
              <a:t>Hyper flexion.</a:t>
            </a:r>
            <a:endParaRPr lang="en-US" sz="2800" u="sng" dirty="0">
              <a:solidFill>
                <a:srgbClr val="3514AC"/>
              </a:solidFill>
            </a:endParaRPr>
          </a:p>
          <a:p>
            <a:pPr algn="l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81254" name="Picture 6" descr="B7F91E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557" r="31758" b="76385"/>
          <a:stretch>
            <a:fillRect/>
          </a:stretch>
        </p:blipFill>
        <p:spPr>
          <a:xfrm>
            <a:off x="571472" y="1571612"/>
            <a:ext cx="2428860" cy="2672980"/>
          </a:xfrm>
          <a:noFill/>
          <a:ln>
            <a:solidFill>
              <a:schemeClr val="tx1"/>
            </a:solidFill>
          </a:ln>
        </p:spPr>
      </p:pic>
      <p:pic>
        <p:nvPicPr>
          <p:cNvPr id="5" name="Picture 7" descr="B7F91E60"/>
          <p:cNvPicPr>
            <a:picLocks noChangeAspect="1" noChangeArrowheads="1"/>
          </p:cNvPicPr>
          <p:nvPr/>
        </p:nvPicPr>
        <p:blipFill>
          <a:blip r:embed="rId2" cstate="print"/>
          <a:srcRect r="62303" b="77629"/>
          <a:stretch>
            <a:fillRect/>
          </a:stretch>
        </p:blipFill>
        <p:spPr>
          <a:xfrm>
            <a:off x="357158" y="4286256"/>
            <a:ext cx="2857520" cy="2371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37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2800" b="1" i="1" dirty="0" smtClean="0">
                <a:solidFill>
                  <a:srgbClr val="0070C0"/>
                </a:solidFill>
              </a:rPr>
              <a:t>&amp;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2800" b="1" i="1" dirty="0" smtClean="0">
                <a:solidFill>
                  <a:srgbClr val="0070C0"/>
                </a:solidFill>
              </a:rPr>
              <a:t>of the hip, knee and ankle joints.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 and 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sz="2800" b="1" i="1" dirty="0" smtClean="0">
                <a:solidFill>
                  <a:srgbClr val="0070C0"/>
                </a:solidFill>
              </a:rPr>
              <a:t> of the hip, knee and ankle joints.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2800" b="1" i="1" dirty="0" smtClean="0">
                <a:solidFill>
                  <a:srgbClr val="0070C0"/>
                </a:solidFill>
              </a:rPr>
              <a:t>of hip, knee and ankle joints and list the muscles involved in these 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important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sz="2800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Apply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sz="2800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Bursae</a:t>
            </a:r>
            <a:r>
              <a:rPr lang="en-US" sz="36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Related to Knee joint</a:t>
            </a:r>
            <a:endParaRPr lang="en-US" sz="3600" b="1" dirty="0">
              <a:solidFill>
                <a:srgbClr val="4809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143000"/>
            <a:ext cx="4267200" cy="5562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Suprapatellar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femur &amp; quadriceps tendon,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communicates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synovial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cavity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knee joint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(Clinical importance?)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Prepatellar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patella &amp; skin.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Deep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infrapatellar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tibia &amp;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ligamentum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patella.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Subcutaneous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infrapatellar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tibial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&amp; skin.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Popliteal bursa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tendon &amp; capsule,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communicates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synovial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cavity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knee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 descr="C:\Documents and Settings\Zeenet\My Documents\My Pictures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4325260" cy="3733800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7543800" y="2971800"/>
            <a:ext cx="1295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162800" y="3581400"/>
            <a:ext cx="1676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239000" y="3810000"/>
            <a:ext cx="1295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91400" y="2362200"/>
            <a:ext cx="1447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hamstring muscles: 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6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39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71612"/>
            <a:ext cx="4778375" cy="5286388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joint assumes the position of </a:t>
            </a:r>
            <a:r>
              <a:rPr lang="en-US" sz="2400" b="1" dirty="0">
                <a:solidFill>
                  <a:srgbClr val="003399"/>
                </a:solidFill>
              </a:rPr>
              <a:t>full extension</a:t>
            </a:r>
            <a:r>
              <a:rPr lang="en-US" sz="2400" dirty="0">
                <a:solidFill>
                  <a:srgbClr val="003399"/>
                </a:solidFill>
              </a:rPr>
              <a:t>.</a:t>
            </a:r>
          </a:p>
          <a:p>
            <a:pPr algn="l"/>
            <a:r>
              <a:rPr lang="en-US" sz="2400" dirty="0"/>
              <a:t>It becomes a rigid structure.</a:t>
            </a:r>
          </a:p>
          <a:p>
            <a:pPr algn="l"/>
            <a:r>
              <a:rPr lang="en-US" sz="2400" dirty="0"/>
              <a:t>The menisci are compressed between the </a:t>
            </a:r>
            <a:r>
              <a:rPr lang="en-US" sz="2400" dirty="0" err="1"/>
              <a:t>tibial</a:t>
            </a:r>
            <a:r>
              <a:rPr lang="en-US" sz="2400" dirty="0"/>
              <a:t> and femoral </a:t>
            </a:r>
            <a:r>
              <a:rPr lang="en-US" sz="2400" dirty="0" err="1"/>
              <a:t>condyles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Results mainly by tension of anterior </a:t>
            </a:r>
            <a:r>
              <a:rPr lang="en-US" sz="2400" b="1" dirty="0" err="1" smtClean="0">
                <a:solidFill>
                  <a:srgbClr val="C00000"/>
                </a:solidFill>
              </a:rPr>
              <a:t>cruciate</a:t>
            </a:r>
            <a:r>
              <a:rPr lang="en-US" sz="2400" b="1" dirty="0" smtClean="0">
                <a:solidFill>
                  <a:srgbClr val="C00000"/>
                </a:solidFill>
              </a:rPr>
              <a:t> ligament.</a:t>
            </a:r>
          </a:p>
          <a:p>
            <a:pPr algn="l"/>
            <a:r>
              <a:rPr lang="en-US" sz="2400" dirty="0" smtClean="0"/>
              <a:t>Tightening </a:t>
            </a:r>
            <a:r>
              <a:rPr lang="en-US" sz="2400" dirty="0"/>
              <a:t>of all the major ligaments.</a:t>
            </a:r>
          </a:p>
          <a:p>
            <a:r>
              <a:rPr lang="en-US" sz="2400" dirty="0"/>
              <a:t>The femur is </a:t>
            </a:r>
            <a:r>
              <a:rPr lang="en-US" sz="2400" b="1" dirty="0">
                <a:solidFill>
                  <a:srgbClr val="3514AC"/>
                </a:solidFill>
              </a:rPr>
              <a:t>medially</a:t>
            </a:r>
            <a:r>
              <a:rPr lang="en-US" sz="2400" b="1" dirty="0">
                <a:solidFill>
                  <a:srgbClr val="FF66CC"/>
                </a:solidFill>
              </a:rPr>
              <a:t> </a:t>
            </a:r>
            <a:r>
              <a:rPr lang="en-US" sz="2400" dirty="0"/>
              <a:t>rotated on the </a:t>
            </a:r>
            <a:r>
              <a:rPr lang="en-US" sz="2400" dirty="0" smtClean="0"/>
              <a:t>tibia (</a:t>
            </a:r>
            <a:r>
              <a:rPr lang="en-US" sz="2400" b="1" dirty="0" smtClean="0">
                <a:solidFill>
                  <a:srgbClr val="7030A0"/>
                </a:solidFill>
              </a:rPr>
              <a:t>Lateral rotation of tibia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/>
              <a:t>.</a:t>
            </a:r>
            <a:r>
              <a:rPr lang="ar-SA" sz="2400" dirty="0" smtClean="0"/>
              <a:t> </a:t>
            </a:r>
            <a:endParaRPr lang="en-US" sz="2400" dirty="0"/>
          </a:p>
        </p:txBody>
      </p:sp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33600"/>
            <a:ext cx="38862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109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/>
          <p:cNvSpPr>
            <a:spLocks noGrp="1" noChangeArrowheads="1"/>
          </p:cNvSpPr>
          <p:nvPr>
            <p:ph type="clipArt" sz="half" idx="1"/>
          </p:nvPr>
        </p:nvSpPr>
        <p:spPr>
          <a:xfrm>
            <a:off x="539750" y="1700213"/>
            <a:ext cx="2890838" cy="3024187"/>
          </a:xfrm>
        </p:spPr>
      </p:sp>
      <p:sp>
        <p:nvSpPr>
          <p:cNvPr id="214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196975"/>
            <a:ext cx="5435600" cy="4933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Medial rotation of tibia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dirty="0" smtClean="0"/>
              <a:t>Lateral rotation  of femur)</a:t>
            </a:r>
            <a:r>
              <a:rPr lang="en-US" sz="2800" b="1" dirty="0" smtClean="0">
                <a:solidFill>
                  <a:srgbClr val="0070C0"/>
                </a:solidFill>
              </a:rPr>
              <a:t>, at the beginning of flexion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Performed by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Popliteus</a:t>
            </a:r>
            <a:r>
              <a:rPr lang="en-US" sz="2800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pPr algn="l"/>
            <a:endParaRPr lang="en-US" sz="2800" dirty="0"/>
          </a:p>
        </p:txBody>
      </p:sp>
      <p:pic>
        <p:nvPicPr>
          <p:cNvPr id="214021" name="Picture 5" descr="msoA2D89"/>
          <p:cNvPicPr>
            <a:picLocks noChangeAspect="1" noChangeArrowheads="1"/>
          </p:cNvPicPr>
          <p:nvPr/>
        </p:nvPicPr>
        <p:blipFill>
          <a:blip r:embed="rId2" cstate="print"/>
          <a:srcRect l="14766" r="17529"/>
          <a:stretch>
            <a:fillRect/>
          </a:stretch>
        </p:blipFill>
        <p:spPr bwMode="auto">
          <a:xfrm>
            <a:off x="214282" y="1785926"/>
            <a:ext cx="3240118" cy="3800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popliteus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STABILITY OF THE JOINT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862542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/>
              <a:t>1. </a:t>
            </a:r>
            <a:r>
              <a:rPr lang="en-US" sz="2800" b="1" u="sng" dirty="0">
                <a:solidFill>
                  <a:srgbClr val="3514AC"/>
                </a:solidFill>
              </a:rPr>
              <a:t>Muscles</a:t>
            </a:r>
            <a:r>
              <a:rPr lang="en-US" sz="2800" u="sng" dirty="0">
                <a:solidFill>
                  <a:srgbClr val="3514AC"/>
                </a:solidFill>
              </a:rPr>
              <a:t> :</a:t>
            </a: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QUADRICEPS</a:t>
            </a:r>
            <a:r>
              <a:rPr lang="en-US" sz="2400" dirty="0"/>
              <a:t> particularly the inferior fibers of the </a:t>
            </a:r>
            <a:r>
              <a:rPr lang="en-US" sz="2400" b="1" dirty="0" err="1" smtClean="0"/>
              <a:t>Vasti</a:t>
            </a:r>
            <a:r>
              <a:rPr lang="en-US" sz="2400" dirty="0" smtClean="0"/>
              <a:t> </a:t>
            </a:r>
            <a:r>
              <a:rPr lang="en-US" sz="2400" dirty="0" err="1"/>
              <a:t>lateralis</a:t>
            </a:r>
            <a:r>
              <a:rPr lang="en-US" sz="2400" dirty="0"/>
              <a:t> and </a:t>
            </a:r>
            <a:r>
              <a:rPr lang="en-US" sz="2400" dirty="0" err="1"/>
              <a:t>medialis</a:t>
            </a:r>
            <a:r>
              <a:rPr lang="en-US" sz="2400" dirty="0"/>
              <a:t>.</a:t>
            </a:r>
          </a:p>
          <a:p>
            <a:pPr algn="l">
              <a:lnSpc>
                <a:spcPct val="90000"/>
              </a:lnSpc>
            </a:pPr>
            <a:r>
              <a:rPr lang="en-US" sz="2400" dirty="0"/>
              <a:t>Many sport injuries can be preventable through appropriate training and conditioning of the muscle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</a:t>
            </a:r>
            <a:r>
              <a:rPr lang="en-US" sz="2400" u="sng" dirty="0" smtClean="0">
                <a:solidFill>
                  <a:srgbClr val="003399"/>
                </a:solidFill>
              </a:rPr>
              <a:t>. </a:t>
            </a:r>
            <a:r>
              <a:rPr lang="en-US" sz="2400" b="1" u="sng" dirty="0" smtClean="0">
                <a:solidFill>
                  <a:srgbClr val="003399"/>
                </a:solidFill>
              </a:rPr>
              <a:t>Ligaments :</a:t>
            </a:r>
          </a:p>
          <a:p>
            <a:r>
              <a:rPr lang="en-US" sz="2400" dirty="0" smtClean="0"/>
              <a:t>The knee joint can function well following a </a:t>
            </a:r>
            <a:r>
              <a:rPr lang="en-US" sz="2400" dirty="0" err="1" smtClean="0"/>
              <a:t>ligamentous</a:t>
            </a:r>
            <a:r>
              <a:rPr lang="en-US" sz="2400" dirty="0" smtClean="0"/>
              <a:t> strain if the quadriceps is intact.</a:t>
            </a:r>
          </a:p>
          <a:p>
            <a:pPr algn="l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17093" name="Picture 5" descr="377DF4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4994" r="5347" b="46909"/>
          <a:stretch>
            <a:fillRect/>
          </a:stretch>
        </p:blipFill>
        <p:spPr>
          <a:xfrm>
            <a:off x="457200" y="2286000"/>
            <a:ext cx="3200400" cy="3865562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67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Skeleton of Foot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ankle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1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ank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590800" y="1752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67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641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95800"/>
            <a:ext cx="8686800" cy="1865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Lateral malleolus</a:t>
            </a:r>
            <a:r>
              <a:rPr lang="en-US" sz="2400" b="1" dirty="0">
                <a:solidFill>
                  <a:srgbClr val="0070C0"/>
                </a:solidFill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</a:rPr>
              <a:t> the lower end of tibia &amp; medial malleolus.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2133600" cy="690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</p:txBody>
      </p:sp>
      <p:sp>
        <p:nvSpPr>
          <p:cNvPr id="10" name="Freeform 9"/>
          <p:cNvSpPr/>
          <p:nvPr/>
        </p:nvSpPr>
        <p:spPr>
          <a:xfrm>
            <a:off x="3684494" y="2375647"/>
            <a:ext cx="658906" cy="219635"/>
          </a:xfrm>
          <a:custGeom>
            <a:avLst/>
            <a:gdLst>
              <a:gd name="connsiteX0" fmla="*/ 0 w 658906"/>
              <a:gd name="connsiteY0" fmla="*/ 192741 h 219635"/>
              <a:gd name="connsiteX1" fmla="*/ 40341 w 658906"/>
              <a:gd name="connsiteY1" fmla="*/ 17929 h 219635"/>
              <a:gd name="connsiteX2" fmla="*/ 242047 w 658906"/>
              <a:gd name="connsiteY2" fmla="*/ 85165 h 219635"/>
              <a:gd name="connsiteX3" fmla="*/ 309282 w 658906"/>
              <a:gd name="connsiteY3" fmla="*/ 85165 h 219635"/>
              <a:gd name="connsiteX4" fmla="*/ 443753 w 658906"/>
              <a:gd name="connsiteY4" fmla="*/ 71718 h 219635"/>
              <a:gd name="connsiteX5" fmla="*/ 551330 w 658906"/>
              <a:gd name="connsiteY5" fmla="*/ 58271 h 219635"/>
              <a:gd name="connsiteX6" fmla="*/ 658906 w 658906"/>
              <a:gd name="connsiteY6" fmla="*/ 219635 h 2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906" h="219635">
                <a:moveTo>
                  <a:pt x="0" y="192741"/>
                </a:moveTo>
                <a:cubicBezTo>
                  <a:pt x="0" y="114299"/>
                  <a:pt x="0" y="35858"/>
                  <a:pt x="40341" y="17929"/>
                </a:cubicBezTo>
                <a:cubicBezTo>
                  <a:pt x="80682" y="0"/>
                  <a:pt x="197224" y="73959"/>
                  <a:pt x="242047" y="85165"/>
                </a:cubicBezTo>
                <a:cubicBezTo>
                  <a:pt x="286871" y="96371"/>
                  <a:pt x="275664" y="87406"/>
                  <a:pt x="309282" y="85165"/>
                </a:cubicBezTo>
                <a:cubicBezTo>
                  <a:pt x="342900" y="82924"/>
                  <a:pt x="403412" y="76200"/>
                  <a:pt x="443753" y="71718"/>
                </a:cubicBezTo>
                <a:cubicBezTo>
                  <a:pt x="484094" y="67236"/>
                  <a:pt x="515471" y="33618"/>
                  <a:pt x="551330" y="58271"/>
                </a:cubicBezTo>
                <a:cubicBezTo>
                  <a:pt x="587189" y="82924"/>
                  <a:pt x="658906" y="219635"/>
                  <a:pt x="658906" y="21963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14400"/>
            <a:ext cx="4419600" cy="2819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</a:t>
            </a:r>
            <a:r>
              <a:rPr lang="en-US" smtClean="0">
                <a:solidFill>
                  <a:srgbClr val="0070C0"/>
                </a:solidFill>
              </a:rPr>
              <a:t>separate ligaments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886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anterior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Initiated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soleus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Maintained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gastrocnemius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Assisted</a:t>
            </a:r>
            <a:r>
              <a:rPr lang="en-US" sz="2400" b="1" dirty="0" smtClean="0">
                <a:solidFill>
                  <a:srgbClr val="0070C0"/>
                </a:solidFill>
              </a:rPr>
              <a:t> by other muscles in </a:t>
            </a:r>
            <a:r>
              <a:rPr lang="en-US" sz="2400" b="1" u="sng" dirty="0" smtClean="0">
                <a:solidFill>
                  <a:srgbClr val="0070C0"/>
                </a:solidFill>
              </a:rPr>
              <a:t>posterior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</a:rPr>
              <a:t>+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dirty="0" smtClean="0">
                <a:solidFill>
                  <a:srgbClr val="4809E5"/>
                </a:solidFill>
              </a:rPr>
              <a:t>.</a:t>
            </a:r>
            <a:endParaRPr lang="en-US" sz="2400" b="1" dirty="0">
              <a:solidFill>
                <a:srgbClr val="4809E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410200"/>
            <a:ext cx="91440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INVERSION &amp; EVERSION MOVEMENTS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the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talo-calcaneo-navicular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subtalar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) joint (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 on ankle joint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 of all JOINTS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u="sng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“The joint is supplied by branches from nerves supplying muscles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495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Synovial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&amp; Socket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ARTICULAR SURFACES: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hip (pelvic) bone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Head of femur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8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labrum: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-shaped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fibro-cartilaginous collar attached to margins of acetabulum, increases its depth for better retaining of head of femur.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25146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2" descr="C:\Users\Zeenat\Pictures\slide0079_image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2971800" cy="2600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00" y="396240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Acetabular</a:t>
            </a:r>
            <a:r>
              <a:rPr lang="en-US" sz="1400" dirty="0" smtClean="0"/>
              <a:t> labrum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629400" y="42672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152400"/>
            <a:ext cx="4282146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 JOINT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BEST LUCK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</a:p>
        </p:txBody>
      </p:sp>
      <p:pic>
        <p:nvPicPr>
          <p:cNvPr id="8195" name="Picture 5" descr="2CE921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 r="15102" b="68275"/>
          <a:stretch/>
        </p:blipFill>
        <p:spPr>
          <a:xfrm>
            <a:off x="211014" y="1557338"/>
            <a:ext cx="2897945" cy="3743325"/>
          </a:xfrm>
          <a:noFill/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31840" y="1600200"/>
            <a:ext cx="585976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Attached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Medially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 hip bone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Labrum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acetabulare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Transverse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ligament.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Posteriorly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Halfway along the posterior aspect of the neck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neck lies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inside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capsule and the other part is 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outside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it).</a:t>
            </a:r>
          </a:p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neck of the femur is 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inside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capsule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2CE92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7" b="39517"/>
          <a:stretch>
            <a:fillRect/>
          </a:stretch>
        </p:blipFill>
        <p:spPr>
          <a:xfrm>
            <a:off x="152400" y="4953000"/>
            <a:ext cx="2334925" cy="20812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eenat\Pictures\Picture1.jpg"/>
          <p:cNvPicPr>
            <a:picLocks noChangeAspect="1" noChangeArrowheads="1"/>
          </p:cNvPicPr>
          <p:nvPr/>
        </p:nvPicPr>
        <p:blipFill>
          <a:blip r:embed="rId2" cstate="print"/>
          <a:srcRect t="9133" r="48664"/>
          <a:stretch>
            <a:fillRect/>
          </a:stretch>
        </p:blipFill>
        <p:spPr bwMode="auto">
          <a:xfrm>
            <a:off x="228600" y="1524000"/>
            <a:ext cx="2927350" cy="372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Ligaments: (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Extracapsular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034"/>
          <a:stretch>
            <a:fillRect/>
          </a:stretch>
        </p:blipFill>
        <p:spPr bwMode="auto">
          <a:xfrm>
            <a:off x="6096000" y="1066800"/>
            <a:ext cx="2552700" cy="4076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7281015">
            <a:off x="2113768" y="4295144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286000" y="4114800"/>
            <a:ext cx="457202" cy="304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637506" y="3772694"/>
            <a:ext cx="838994" cy="15160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96000" y="44958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45720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43100" y="3467100"/>
            <a:ext cx="457200" cy="381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28800" y="3276600"/>
            <a:ext cx="228600" cy="76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2514600" y="1371600"/>
            <a:ext cx="3200400" cy="1905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Iliofemoral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Y-shaped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Located anterior 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limits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extension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228600" y="5181600"/>
            <a:ext cx="4191000" cy="1295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Pubofemoral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-inferior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abduction &amp; lateral rotation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5486400" y="5257800"/>
            <a:ext cx="33528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Ischiofemoral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posterior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medial rotation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209800" y="32004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7"/>
          </p:cNvCxnSpPr>
          <p:nvPr/>
        </p:nvCxnSpPr>
        <p:spPr>
          <a:xfrm rot="16200000" flipV="1">
            <a:off x="7126451" y="4074950"/>
            <a:ext cx="882837" cy="4813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7"/>
          </p:cNvCxnSpPr>
          <p:nvPr/>
        </p:nvCxnSpPr>
        <p:spPr>
          <a:xfrm rot="16200000" flipV="1">
            <a:off x="1259845" y="4228144"/>
            <a:ext cx="729643" cy="473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Intracapsular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62229" cy="363213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4495800" y="4038600"/>
            <a:ext cx="1600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41148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600" y="4648200"/>
            <a:ext cx="4038600" cy="1371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ligament: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converts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notch into foramen through which pass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76800" y="4876799"/>
            <a:ext cx="3810000" cy="6857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Ligament of femoral head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carries vessels to head of femur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286001" y="3581401"/>
            <a:ext cx="685799" cy="381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410206" y="3657606"/>
            <a:ext cx="106678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2040" y="5877272"/>
            <a:ext cx="32403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labrum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43808" y="1700808"/>
            <a:ext cx="21602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Iliopsoas</a:t>
            </a:r>
            <a:r>
              <a:rPr lang="en-US" b="1" dirty="0" smtClean="0">
                <a:solidFill>
                  <a:srgbClr val="0070C0"/>
                </a:solidFill>
              </a:rPr>
              <a:t> (mainly),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pectineus</a:t>
            </a:r>
            <a:r>
              <a:rPr lang="en-US" b="1" dirty="0" smtClean="0">
                <a:solidFill>
                  <a:srgbClr val="0070C0"/>
                </a:solidFill>
              </a:rPr>
              <a:t>, rectus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b="1" dirty="0" smtClean="0">
                <a:solidFill>
                  <a:srgbClr val="0070C0"/>
                </a:solidFill>
              </a:rPr>
              <a:t> Hamstrings (mainly), 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Adductors,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piriformis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obturator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internus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BLOOD SUPPLY</a:t>
            </a:r>
          </a:p>
        </p:txBody>
      </p:sp>
      <p:pic>
        <p:nvPicPr>
          <p:cNvPr id="34819" name="Picture 7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b="58369"/>
          <a:stretch>
            <a:fillRect/>
          </a:stretch>
        </p:blipFill>
        <p:spPr>
          <a:xfrm>
            <a:off x="152400" y="1676400"/>
            <a:ext cx="4572000" cy="4505325"/>
          </a:xfrm>
          <a:noFill/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4267200" cy="4606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main arterial supply is from branches of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circumflex femoral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arteries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especially the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cs typeface="Tahoma" pitchFamily="34" charset="0"/>
              </a:rPr>
              <a:t>The </a:t>
            </a:r>
            <a:r>
              <a:rPr lang="en-US" sz="2400" dirty="0">
                <a:cs typeface="Tahoma" pitchFamily="34" charset="0"/>
              </a:rPr>
              <a:t>blood </a:t>
            </a:r>
            <a:r>
              <a:rPr lang="en-US" sz="2400" dirty="0" smtClean="0">
                <a:cs typeface="Tahoma" pitchFamily="34" charset="0"/>
              </a:rPr>
              <a:t>passes </a:t>
            </a:r>
            <a:r>
              <a:rPr lang="en-US" sz="2400" dirty="0">
                <a:cs typeface="Tahoma" pitchFamily="34" charset="0"/>
              </a:rPr>
              <a:t>to the joint through :</a:t>
            </a:r>
          </a:p>
          <a:p>
            <a:r>
              <a:rPr lang="en-US" sz="2400" dirty="0">
                <a:cs typeface="Tahoma" pitchFamily="34" charset="0"/>
              </a:rPr>
              <a:t>(1) </a:t>
            </a:r>
            <a:r>
              <a:rPr lang="en-US" sz="2400" dirty="0" err="1">
                <a:cs typeface="Tahoma" pitchFamily="34" charset="0"/>
              </a:rPr>
              <a:t>Retinacular</a:t>
            </a:r>
            <a:r>
              <a:rPr lang="en-US" sz="2400" dirty="0">
                <a:cs typeface="Tahoma" pitchFamily="34" charset="0"/>
              </a:rPr>
              <a:t> </a:t>
            </a:r>
            <a:r>
              <a:rPr lang="en-US" sz="2400" dirty="0" smtClean="0">
                <a:cs typeface="Tahoma" pitchFamily="34" charset="0"/>
              </a:rPr>
              <a:t>fibers of the neck.</a:t>
            </a:r>
            <a:endParaRPr lang="en-US" sz="2400" dirty="0">
              <a:cs typeface="Tahoma" pitchFamily="34" charset="0"/>
            </a:endParaRPr>
          </a:p>
          <a:p>
            <a:r>
              <a:rPr lang="en-US" sz="2400" dirty="0">
                <a:cs typeface="Tahoma" pitchFamily="34" charset="0"/>
              </a:rPr>
              <a:t>(2) Ligament of the head of the femur.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895600" y="4191000"/>
            <a:ext cx="838200" cy="228600"/>
          </a:xfrm>
          <a:prstGeom prst="straightConnector1">
            <a:avLst/>
          </a:prstGeom>
          <a:ln w="28575">
            <a:solidFill>
              <a:srgbClr val="480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9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9"/>
          <a:stretch>
            <a:fillRect/>
          </a:stretch>
        </p:blipFill>
        <p:spPr>
          <a:xfrm>
            <a:off x="533400" y="1676400"/>
            <a:ext cx="3429000" cy="2719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41438"/>
            <a:ext cx="4419600" cy="47894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cs typeface="Tahoma" pitchFamily="34" charset="0"/>
              </a:rPr>
              <a:t>Damage of the </a:t>
            </a:r>
            <a:r>
              <a:rPr lang="en-US" sz="2800" dirty="0" err="1" smtClean="0">
                <a:cs typeface="Tahoma" pitchFamily="34" charset="0"/>
              </a:rPr>
              <a:t>retinacular</a:t>
            </a:r>
            <a:r>
              <a:rPr lang="en-US" sz="2800" dirty="0" smtClean="0">
                <a:cs typeface="Tahoma" pitchFamily="34" charset="0"/>
              </a:rPr>
              <a:t> fibers as in </a:t>
            </a:r>
            <a:r>
              <a:rPr lang="en-US" sz="2800" b="1" dirty="0" smtClean="0">
                <a:cs typeface="Tahoma" pitchFamily="34" charset="0"/>
              </a:rPr>
              <a:t>fracture neck</a:t>
            </a:r>
            <a:r>
              <a:rPr lang="en-US" sz="2800" dirty="0" smtClean="0">
                <a:cs typeface="Tahoma" pitchFamily="34" charset="0"/>
              </a:rPr>
              <a:t> of the femur can results in </a:t>
            </a:r>
          </a:p>
          <a:p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A vascular necrosis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of the head of the femur.</a:t>
            </a:r>
          </a:p>
          <a:p>
            <a:r>
              <a:rPr lang="en-US" sz="2800" dirty="0" smtClean="0">
                <a:cs typeface="Tahoma" pitchFamily="34" charset="0"/>
              </a:rPr>
              <a:t>Fracture neck of the  femur is common after age of (60) years especially in women because of </a:t>
            </a:r>
            <a:r>
              <a:rPr lang="en-US" sz="2800" b="1" dirty="0" smtClean="0">
                <a:solidFill>
                  <a:srgbClr val="0066FF"/>
                </a:solidFill>
                <a:cs typeface="Tahoma" pitchFamily="34" charset="0"/>
              </a:rPr>
              <a:t>Osteoporosis</a:t>
            </a:r>
            <a:r>
              <a:rPr lang="en-US" sz="2800" dirty="0" smtClean="0">
                <a:cs typeface="Tahoma" pitchFamily="34" charset="0"/>
              </a:rPr>
              <a:t>.</a:t>
            </a:r>
          </a:p>
          <a:p>
            <a:endParaRPr lang="en-US" sz="280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1533</Words>
  <Application>Microsoft Office PowerPoint</Application>
  <PresentationFormat>On-screen Show (4:3)</PresentationFormat>
  <Paragraphs>194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Hip, Knee &amp; Ankle Joints</vt:lpstr>
      <vt:lpstr>OBJECTIVES</vt:lpstr>
      <vt:lpstr>PowerPoint Presentation</vt:lpstr>
      <vt:lpstr>CAPSULE</vt:lpstr>
      <vt:lpstr>Ligaments: (3) Extracapsular</vt:lpstr>
      <vt:lpstr>(3) Intracapsular</vt:lpstr>
      <vt:lpstr>Movements</vt:lpstr>
      <vt:lpstr>BLOOD SUPPLY</vt:lpstr>
      <vt:lpstr>PowerPoint Presentation</vt:lpstr>
      <vt:lpstr>STABILITY OF THE JOINT</vt:lpstr>
      <vt:lpstr>DISLOCATION OF HIP JOINT</vt:lpstr>
      <vt:lpstr>PowerPoint Presentation</vt:lpstr>
      <vt:lpstr>KNEE JOINT </vt:lpstr>
      <vt:lpstr>Type &amp; Articular Surfaces</vt:lpstr>
      <vt:lpstr>PowerPoint Presentation</vt:lpstr>
      <vt:lpstr>PowerPoint Presentation</vt:lpstr>
      <vt:lpstr>PowerPoint Presentation</vt:lpstr>
      <vt:lpstr>PowerPoint Presentation</vt:lpstr>
      <vt:lpstr>Functions of Cruciate Ligaments</vt:lpstr>
      <vt:lpstr>PowerPoint Presentation</vt:lpstr>
      <vt:lpstr>MOVEMENTS</vt:lpstr>
      <vt:lpstr>INACTIVE (DEPENDANT) ROTATION</vt:lpstr>
      <vt:lpstr>PowerPoint Presentation</vt:lpstr>
      <vt:lpstr>STABILITY OF THE JOINT</vt:lpstr>
      <vt:lpstr>Skeleton of Foot</vt:lpstr>
      <vt:lpstr>ANKLE JOINT</vt:lpstr>
      <vt:lpstr>Ligaments</vt:lpstr>
      <vt:lpstr>Movements</vt:lpstr>
      <vt:lpstr>Nerve Supply of all JOINTS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Dr. Zeenat Zaidi</dc:creator>
  <cp:lastModifiedBy>Gamilah H. Al-Madani</cp:lastModifiedBy>
  <cp:revision>344</cp:revision>
  <dcterms:created xsi:type="dcterms:W3CDTF">2010-01-27T08:25:16Z</dcterms:created>
  <dcterms:modified xsi:type="dcterms:W3CDTF">2017-01-10T05:42:02Z</dcterms:modified>
</cp:coreProperties>
</file>