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78" r:id="rId5"/>
    <p:sldId id="259" r:id="rId6"/>
    <p:sldId id="280" r:id="rId7"/>
    <p:sldId id="303" r:id="rId8"/>
    <p:sldId id="261" r:id="rId9"/>
    <p:sldId id="287" r:id="rId10"/>
    <p:sldId id="276" r:id="rId11"/>
    <p:sldId id="288" r:id="rId12"/>
    <p:sldId id="262" r:id="rId13"/>
    <p:sldId id="289" r:id="rId14"/>
    <p:sldId id="286" r:id="rId15"/>
    <p:sldId id="291" r:id="rId16"/>
    <p:sldId id="292" r:id="rId17"/>
    <p:sldId id="293" r:id="rId18"/>
    <p:sldId id="295" r:id="rId19"/>
    <p:sldId id="282" r:id="rId20"/>
    <p:sldId id="297" r:id="rId21"/>
    <p:sldId id="298" r:id="rId22"/>
    <p:sldId id="299" r:id="rId23"/>
    <p:sldId id="300" r:id="rId24"/>
    <p:sldId id="30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00FF"/>
    <a:srgbClr val="FFCC99"/>
    <a:srgbClr val="FF9933"/>
    <a:srgbClr val="6600FF"/>
    <a:srgbClr val="E2FFBF"/>
    <a:srgbClr val="00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9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ED74A-539B-444A-867B-EA3D33BD9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65D4B2-D002-4426-800D-F63F8242E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F3A4AD-DA8B-47A1-B1C9-55E78B232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BA7C5-ED71-4FB8-98A6-F161686DC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84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08D49B-AC29-414B-BB6C-9997763A7C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3FC591-AD05-421D-9B2A-7D31A31817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D68C84-A73A-42AB-BD59-9EA5C3A55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55C4D-BE76-4995-A3C4-2E918927B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41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8CEF10-D2A3-4D46-8E5A-475C59111E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F37325-C2F9-4A82-9BB0-8C07BC955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C4216-19D4-4F4B-8447-5E9DDCBF0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C23BD-0952-4A3A-95A8-3D3C35FD4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60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77C89-B23B-40FD-B205-5FE10A07A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965593-0D0E-48BF-9D31-0ACC128D3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8DC097-160A-49C1-A4FA-DF24C9BE3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48856-5557-488C-88E5-E3DB6B051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97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1B1F4F-4228-4529-871C-216607CEC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54D77F-F0F9-4AF4-87E2-7DAEAFDF4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91ABFC-9EB7-4D08-BCC1-ADA4207388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3C875-6ADE-4582-938D-8EE94DD78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78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6AC37C-5A1E-4FB5-9602-C9FF0CAEE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04CAF2-1C33-4679-9C90-6E02970CB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DB9BCA-CEC4-4D0C-9533-244377C3E4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B7831-7805-4FB9-B7F0-BA0B17C093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14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EE51CD-E815-43CC-AADA-9B6E4FD7F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C6FF2D-0849-460B-B415-6DEBA1D74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2150E3-4EE7-4D86-8AD0-F7FF64715A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52C37-F1BB-47AC-A5AB-F0559D67B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66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19B094-F5E6-4DE3-8174-266A932C5C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E00261-84F5-4BBA-8E48-05F77264D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B4FB75-B628-4604-A020-4F4494CE8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6B28E-6934-407C-A1B9-E8F35D653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28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25D737-4777-48B8-870F-86A6C80E82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DE2669-C631-4077-8355-07F026909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3C8B99-16FE-49D8-8B29-026E4256E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E85F1-DE40-4247-BFAE-94D1E6DE8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25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0F141-F63E-42C2-96C7-8F58D080D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0942D-B8AF-431B-914E-A6C1F95D3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88A987-0838-4B93-8D23-C9354B11FF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92A15-FB53-44E2-8F04-470DD826F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13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ADE4BC-2182-47D8-8BAF-4D9C3CFE62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D87CE6-2832-422B-994B-666FC824B3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78FA75-5664-4823-B798-985158D77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74F86-C1E7-4813-B0B6-AD70462A6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24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672765-787E-4A26-8FDF-1641C532E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7F18F9-0153-46A7-8BEC-F3ECB89E8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9782EA-D60D-4B0C-913B-D12A08905D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EE2DF0-8DBD-44BC-8AE4-7C2B06E6DE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64275B-9872-4021-8B0A-63628D347F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9B0AE0-8C4C-4AA5-84F1-033E2AE594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sa/url?sa=i&amp;rct=j&amp;q=&amp;esrc=s&amp;frm=1&amp;source=images&amp;cd=&amp;cad=rja&amp;docid=p4CWOO47TaSTJM&amp;tbnid=MtzrRNbMIicscM:&amp;ved=0CAUQjRw&amp;url=http%3A%2F%2Fcommons.wikimedia.org%2Fwiki%2FFile%3AFemur_-_anterior_view3.png&amp;ei=lwuaUpPTJbKX0QXO3oHIBQ&amp;psig=AFQjCNHIbxFBcAeQgD4U4QadKiRDNIE40g&amp;ust=13859115333647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://www.google.com.sa/url?sa=i&amp;rct=j&amp;q=&amp;esrc=s&amp;frm=1&amp;source=images&amp;cd=&amp;cad=rja&amp;docid=78odhZfd9yyTvM&amp;tbnid=fXiEgjSvTUqBHM:&amp;ved=0CAUQjRw&amp;url=http%3A%2F%2Fwww.greatrivermedical.org%2Forthopedics%2Ffaqs%2Fknee-replacement.php&amp;ei=wwqaUoCIHKXW0QXUpYD4CQ&amp;psig=AFQjCNHIbxFBcAeQgD4U4QadKiRDNIE40g&amp;ust=138591153336472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lideplayer.com/slide/519816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iJs4qPxenQAhUHrRoKHXqoBZUQjRwIBw&amp;url=http%3A%2F%2Fslideplayer.com%2Fslide%2F4225259%2F&amp;psig=AFQjCNGEcgff7bb9kjHmWzjg9bC6T0BdmA&amp;ust=148145633998958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jv6539j6nJAhVCPxQKHQ90DicQjRwIBw&amp;url=http%3A%2F%2Fwww.gla.ac.uk%2Ft4%2F~fbls%2Ffiles%2Ffab%2Ftutorial%2Fanatomy%2Fhipt.html&amp;psig=AFQjCNE0XNhxLxCl5ZmhjI_67ti8Xzrg9A&amp;ust=144845671276707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i3hLmglKnJAhVDWRQKHUh2B08QjRwIBw&amp;url=http%3A%2F%2Fanatomy2.wikispaces.com%2FFemur&amp;psig=AFQjCNFPd1FG9qpn7YWVVwJN_E05wo1h4Q&amp;ust=144845786259434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frm=1&amp;source=images&amp;cd=&amp;cad=rja&amp;docid=cVkcdx2BqaTYCM&amp;tbnid=jFOpm278SGkCXM:&amp;ved=0CAUQjRw&amp;url=http%3A%2F%2Fwww.medicalook.com%2Fhuman_anatomy%2Forgans%2FThigh.html&amp;ei=hQOaUqfME8rX0QW9lYCgCg&amp;psig=AFQjCNHIbxFBcAeQgD4U4QadKiRDNIE40g&amp;ust=138591153336472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DA87D536-5E7F-4CE1-B1DF-30F243FD4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92263"/>
          </a:xfrm>
          <a:solidFill>
            <a:srgbClr val="FFCCFF"/>
          </a:solidFill>
          <a:ln>
            <a:miter lim="800000"/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FF3300"/>
                </a:solidFill>
              </a:rPr>
              <a:t>BONES OF LOWER LIMB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EE282A08-D1A9-4AD3-BE86-565C1D96B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129287"/>
            <a:ext cx="9144000" cy="1728713"/>
          </a:xfrm>
          <a:solidFill>
            <a:srgbClr val="C00000"/>
          </a:solidFill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dirty="0">
                <a:solidFill>
                  <a:srgbClr val="FF3300"/>
                </a:solidFill>
              </a:rPr>
              <a:t>ANATOMY DEPARTMENT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b="1" dirty="0"/>
              <a:t>Dr. </a:t>
            </a:r>
            <a:r>
              <a:rPr lang="en-US" sz="2800" b="1" dirty="0" err="1"/>
              <a:t>Sanaa</a:t>
            </a:r>
            <a:r>
              <a:rPr lang="en-US" sz="2800" b="1" dirty="0"/>
              <a:t>  </a:t>
            </a:r>
            <a:r>
              <a:rPr lang="en-US" sz="2800" b="1" dirty="0" err="1"/>
              <a:t>Alshaarawi</a:t>
            </a:r>
            <a:endParaRPr lang="en-US" sz="2800" b="1" dirty="0"/>
          </a:p>
          <a:p>
            <a:pPr eaLnBrk="1" hangingPunct="1">
              <a:defRPr/>
            </a:pPr>
            <a:endParaRPr lang="en-US" b="1" i="1" dirty="0"/>
          </a:p>
        </p:txBody>
      </p:sp>
      <p:pic>
        <p:nvPicPr>
          <p:cNvPr id="2056" name="Picture 3" descr="King_saud_university_logo.gif">
            <a:extLst>
              <a:ext uri="{FF2B5EF4-FFF2-40B4-BE49-F238E27FC236}">
                <a16:creationId xmlns:a16="http://schemas.microsoft.com/office/drawing/2014/main" id="{1B93A17D-EE20-4E66-8950-1072797C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700213"/>
            <a:ext cx="30257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16A212E-BB50-4F56-97D2-2E0362B5A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695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FF00"/>
                </a:solidFill>
              </a:rPr>
              <a:t>PATELLA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8C5AE54F-87ED-4DFA-82A5-E502BF560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6463" y="836613"/>
            <a:ext cx="4248150" cy="60213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CC00FF"/>
                </a:solidFill>
              </a:rPr>
              <a:t>It is a largest sesamoid bone </a:t>
            </a:r>
            <a:r>
              <a:rPr lang="en-US" altLang="en-US" sz="2400" b="1"/>
              <a:t>(lying inside the </a:t>
            </a:r>
            <a:r>
              <a:rPr lang="en-US" altLang="en-US" sz="2400" b="1" u="sng"/>
              <a:t>Quadriceps tendon </a:t>
            </a:r>
            <a:r>
              <a:rPr lang="en-US" altLang="en-US" sz="2400" b="1"/>
              <a:t>in front of knee joint).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CC00FF"/>
                </a:solidFill>
              </a:rPr>
              <a:t>Its anterior surface </a:t>
            </a:r>
            <a:r>
              <a:rPr lang="en-US" altLang="en-US" sz="2400" b="1">
                <a:solidFill>
                  <a:schemeClr val="tx2"/>
                </a:solidFill>
              </a:rPr>
              <a:t>is rough and </a:t>
            </a:r>
            <a:r>
              <a:rPr lang="en-US" altLang="en-US" sz="2400" b="1">
                <a:solidFill>
                  <a:srgbClr val="00B0F0"/>
                </a:solidFill>
              </a:rPr>
              <a:t>subcutaneous.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CC00FF"/>
                </a:solidFill>
              </a:rPr>
              <a:t>Its posterior surface </a:t>
            </a:r>
            <a:r>
              <a:rPr lang="en-US" altLang="en-US" sz="2400" b="1"/>
              <a:t>articulates with the </a:t>
            </a:r>
            <a:r>
              <a:rPr lang="en-US" altLang="en-US" sz="2400" b="1" u="sng"/>
              <a:t>condyles of the femur </a:t>
            </a:r>
            <a:r>
              <a:rPr lang="en-US" altLang="en-US" sz="2400" b="1"/>
              <a:t>to form </a:t>
            </a:r>
            <a:r>
              <a:rPr lang="en-US" altLang="en-US" sz="2400" b="1">
                <a:solidFill>
                  <a:srgbClr val="FF0000"/>
                </a:solidFill>
              </a:rPr>
              <a:t>knee joint.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CC00FF"/>
                </a:solidFill>
              </a:rPr>
              <a:t>Its apex </a:t>
            </a:r>
            <a:r>
              <a:rPr lang="en-US" altLang="en-US" sz="2400" b="1"/>
              <a:t>lies </a:t>
            </a:r>
            <a:r>
              <a:rPr lang="en-US" altLang="en-US" sz="2400" b="1" u="sng"/>
              <a:t>inferiorly</a:t>
            </a:r>
            <a:r>
              <a:rPr lang="en-US" altLang="en-US" sz="2400" b="1"/>
              <a:t> and is connected to </a:t>
            </a:r>
            <a:r>
              <a:rPr lang="en-US" altLang="en-US" sz="2400" b="1" u="sng"/>
              <a:t>tuberosity of tibia </a:t>
            </a:r>
            <a:r>
              <a:rPr lang="en-US" altLang="en-US" sz="2400" b="1"/>
              <a:t>by </a:t>
            </a:r>
            <a:r>
              <a:rPr lang="en-US" altLang="en-US" sz="2400" b="1" u="sng"/>
              <a:t>ligamentum patellae</a:t>
            </a:r>
            <a:r>
              <a:rPr lang="en-US" altLang="en-US" sz="2400" b="1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CC00FF"/>
                </a:solidFill>
              </a:rPr>
              <a:t>Its upper, lateral, and medial margins </a:t>
            </a:r>
            <a:r>
              <a:rPr lang="en-US" altLang="en-US" sz="2400" b="1"/>
              <a:t>give attachment to </a:t>
            </a:r>
            <a:r>
              <a:rPr lang="en-US" altLang="en-US" sz="2400" b="1" u="sng"/>
              <a:t>Quadriceps femoris muscles.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u="sng"/>
          </a:p>
        </p:txBody>
      </p:sp>
      <p:pic>
        <p:nvPicPr>
          <p:cNvPr id="11270" name="Picture 10" descr="https://encrypted-tbn3.gstatic.com/images?q=tbn:ANd9GcT0DQNbeJOUKMB13by-xrVL7RQbSJv96FpMMLPPpycKUHR7-O95">
            <a:hlinkClick r:id="rId2"/>
            <a:extLst>
              <a:ext uri="{FF2B5EF4-FFF2-40B4-BE49-F238E27FC236}">
                <a16:creationId xmlns:a16="http://schemas.microsoft.com/office/drawing/2014/main" id="{0907F211-0244-4E88-A742-5CFF5A32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4643438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greatrivermedical.org/files/Image/Ortho_images/Healthy_Knee.jpg">
            <a:hlinkClick r:id="rId4"/>
            <a:extLst>
              <a:ext uri="{FF2B5EF4-FFF2-40B4-BE49-F238E27FC236}">
                <a16:creationId xmlns:a16="http://schemas.microsoft.com/office/drawing/2014/main" id="{E1362990-B49D-43E4-BA82-EFB7EA526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45720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10FF35">
            <a:extLst>
              <a:ext uri="{FF2B5EF4-FFF2-40B4-BE49-F238E27FC236}">
                <a16:creationId xmlns:a16="http://schemas.microsoft.com/office/drawing/2014/main" id="{F4B44E50-D328-4D27-8018-9CAAD104D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26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4643438" cy="614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723D346E-3D54-4298-9084-0E9278D44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27538" y="1071563"/>
            <a:ext cx="4259262" cy="5500687"/>
          </a:xfrm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3300"/>
                </a:solidFill>
              </a:rPr>
              <a:t>Head </a:t>
            </a:r>
            <a:r>
              <a:rPr lang="en-US" altLang="en-US" sz="3600"/>
              <a:t>is directed </a:t>
            </a:r>
            <a:r>
              <a:rPr lang="en-US" altLang="en-US" sz="3600" u="sng"/>
              <a:t>upward &amp; Medially.</a:t>
            </a:r>
          </a:p>
          <a:p>
            <a:pPr eaLnBrk="1" hangingPunct="1"/>
            <a:r>
              <a:rPr lang="en-US" altLang="en-US" sz="3600" b="1">
                <a:solidFill>
                  <a:srgbClr val="FF3300"/>
                </a:solidFill>
              </a:rPr>
              <a:t>Shaft </a:t>
            </a:r>
            <a:r>
              <a:rPr lang="en-US" altLang="en-US" sz="3600"/>
              <a:t>is </a:t>
            </a:r>
            <a:r>
              <a:rPr lang="en-US" altLang="en-US" sz="3600" u="sng"/>
              <a:t>smooth</a:t>
            </a:r>
            <a:r>
              <a:rPr lang="en-US" altLang="en-US" sz="3600"/>
              <a:t> and </a:t>
            </a:r>
            <a:r>
              <a:rPr lang="en-US" altLang="en-US" sz="3600" u="sng"/>
              <a:t>convex </a:t>
            </a:r>
            <a:r>
              <a:rPr lang="en-US" altLang="en-US" sz="3600" b="1">
                <a:solidFill>
                  <a:srgbClr val="00B050"/>
                </a:solidFill>
              </a:rPr>
              <a:t>anteriorly.</a:t>
            </a:r>
          </a:p>
          <a:p>
            <a:pPr eaLnBrk="1" hangingPunct="1"/>
            <a:r>
              <a:rPr lang="en-US" altLang="en-US" sz="3600" b="1">
                <a:solidFill>
                  <a:srgbClr val="FF3300"/>
                </a:solidFill>
              </a:rPr>
              <a:t>Shaft</a:t>
            </a:r>
            <a:r>
              <a:rPr lang="en-US" altLang="en-US" sz="3600"/>
              <a:t> is </a:t>
            </a:r>
            <a:r>
              <a:rPr lang="en-US" altLang="en-US" sz="3600" u="sng"/>
              <a:t>rough</a:t>
            </a:r>
            <a:r>
              <a:rPr lang="en-US" altLang="en-US" sz="3600"/>
              <a:t> and </a:t>
            </a:r>
            <a:r>
              <a:rPr lang="en-US" altLang="en-US" sz="3600" u="sng"/>
              <a:t>concave </a:t>
            </a:r>
            <a:r>
              <a:rPr lang="en-US" altLang="en-US" sz="3600" b="1">
                <a:solidFill>
                  <a:srgbClr val="00B050"/>
                </a:solidFill>
              </a:rPr>
              <a:t>posteriorly.</a:t>
            </a:r>
          </a:p>
        </p:txBody>
      </p:sp>
      <p:pic>
        <p:nvPicPr>
          <p:cNvPr id="12291" name="Picture 6">
            <a:extLst>
              <a:ext uri="{FF2B5EF4-FFF2-40B4-BE49-F238E27FC236}">
                <a16:creationId xmlns:a16="http://schemas.microsoft.com/office/drawing/2014/main" id="{97BC9D67-EE05-4710-8345-59F750743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4176713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CF35716-0B78-49D3-93BB-0ED1065F8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FF00"/>
                </a:solidFill>
              </a:rPr>
              <a:t>POSITION OF FEMUR (RIGHT OR LEFT)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FD39E5D-06FD-459F-9E77-8757F3ED8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3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FF00"/>
                </a:solidFill>
              </a:rPr>
              <a:t>BONES OF LEG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(TIBIA AND FIBULA)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25332293-F75A-4397-A50B-483AE483B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27763" y="1196975"/>
            <a:ext cx="2771775" cy="5373688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3300"/>
                </a:solidFill>
              </a:rPr>
              <a:t>Tibia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It is the </a:t>
            </a:r>
            <a:r>
              <a:rPr lang="en-US" sz="2800" u="sng" dirty="0"/>
              <a:t>medial bone </a:t>
            </a:r>
            <a:r>
              <a:rPr lang="en-US" sz="2800" dirty="0"/>
              <a:t>of </a:t>
            </a:r>
            <a:r>
              <a:rPr lang="en-US" sz="2800" u="sng" dirty="0"/>
              <a:t>leg.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3300"/>
                </a:solidFill>
              </a:rPr>
              <a:t>Fibula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It is the </a:t>
            </a:r>
            <a:r>
              <a:rPr lang="en-US" sz="2800" u="sng" dirty="0"/>
              <a:t>lateral bone </a:t>
            </a:r>
            <a:r>
              <a:rPr lang="en-US" sz="2800" dirty="0"/>
              <a:t>of </a:t>
            </a:r>
            <a:r>
              <a:rPr lang="en-US" sz="2800" u="sng" dirty="0"/>
              <a:t>leg.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/>
              <a:t>Each of them </a:t>
            </a:r>
            <a:r>
              <a:rPr lang="en-US" sz="2800" dirty="0"/>
              <a:t>has</a:t>
            </a:r>
            <a:r>
              <a:rPr lang="en-US" sz="2800" dirty="0">
                <a:solidFill>
                  <a:srgbClr val="CC00FF"/>
                </a:solidFill>
              </a:rPr>
              <a:t> upper end, </a:t>
            </a:r>
            <a:r>
              <a:rPr lang="en-US" sz="2800" dirty="0">
                <a:solidFill>
                  <a:srgbClr val="00B050"/>
                </a:solidFill>
              </a:rPr>
              <a:t>shaft,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CC00FF"/>
                </a:solidFill>
              </a:rPr>
              <a:t> lower end.</a:t>
            </a:r>
          </a:p>
        </p:txBody>
      </p:sp>
      <p:pic>
        <p:nvPicPr>
          <p:cNvPr id="13318" name="Picture 2" descr="C:\Documents and Settings\Vohra\Desktop\Figure 5.9.jpg">
            <a:extLst>
              <a:ext uri="{FF2B5EF4-FFF2-40B4-BE49-F238E27FC236}">
                <a16:creationId xmlns:a16="http://schemas.microsoft.com/office/drawing/2014/main" id="{C9BF8435-E19A-45BC-9014-13319E8F7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75"/>
            <a:ext cx="6035675" cy="52863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36267FA-5B2F-48D5-ADB8-DCECB686F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FF00"/>
                </a:solidFill>
              </a:rPr>
              <a:t>TIBIA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F72A2570-A651-4166-B5C7-135488348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14813" y="928688"/>
            <a:ext cx="4714875" cy="5643562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>
                <a:solidFill>
                  <a:srgbClr val="FF3300"/>
                </a:solidFill>
              </a:rPr>
              <a:t>Upper end has: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6600FF"/>
                </a:solidFill>
              </a:rPr>
              <a:t>2 </a:t>
            </a:r>
            <a:r>
              <a:rPr lang="en-US" sz="2400" b="1" dirty="0" err="1">
                <a:solidFill>
                  <a:srgbClr val="6600FF"/>
                </a:solidFill>
              </a:rPr>
              <a:t>tibial</a:t>
            </a:r>
            <a:r>
              <a:rPr lang="en-US" sz="2400" b="1" dirty="0">
                <a:solidFill>
                  <a:srgbClr val="6600FF"/>
                </a:solidFill>
              </a:rPr>
              <a:t> </a:t>
            </a:r>
            <a:r>
              <a:rPr lang="en-US" sz="2400" b="1" dirty="0" err="1">
                <a:solidFill>
                  <a:srgbClr val="6600FF"/>
                </a:solidFill>
              </a:rPr>
              <a:t>condyles</a:t>
            </a:r>
            <a:r>
              <a:rPr lang="en-US" sz="2400" b="1" dirty="0">
                <a:solidFill>
                  <a:srgbClr val="6600FF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CC00FF"/>
                </a:solidFill>
              </a:rPr>
              <a:t>Medial </a:t>
            </a:r>
            <a:r>
              <a:rPr lang="en-US" sz="2400" b="1" dirty="0" err="1">
                <a:solidFill>
                  <a:srgbClr val="CC00FF"/>
                </a:solidFill>
              </a:rPr>
              <a:t>condyle</a:t>
            </a:r>
            <a:r>
              <a:rPr lang="en-US" sz="2400" b="1" dirty="0">
                <a:solidFill>
                  <a:srgbClr val="CC00FF"/>
                </a:solidFill>
              </a:rPr>
              <a:t> : </a:t>
            </a:r>
            <a:r>
              <a:rPr lang="en-US" sz="2400" dirty="0"/>
              <a:t>is larger and </a:t>
            </a:r>
            <a:r>
              <a:rPr lang="en-US" sz="2400" u="sng" dirty="0"/>
              <a:t>articulate </a:t>
            </a:r>
            <a:r>
              <a:rPr lang="en-US" sz="2400" dirty="0"/>
              <a:t>with </a:t>
            </a:r>
            <a:r>
              <a:rPr lang="en-US" sz="2400" u="sng" dirty="0"/>
              <a:t>medial </a:t>
            </a:r>
            <a:r>
              <a:rPr lang="en-US" sz="2400" u="sng" dirty="0" err="1"/>
              <a:t>condyle</a:t>
            </a:r>
            <a:r>
              <a:rPr lang="en-US" sz="2400" u="sng" dirty="0"/>
              <a:t> of femur</a:t>
            </a:r>
            <a:r>
              <a:rPr lang="en-US" sz="2400" dirty="0"/>
              <a:t>. It has a </a:t>
            </a:r>
            <a:r>
              <a:rPr lang="en-US" sz="2400" b="1" dirty="0">
                <a:solidFill>
                  <a:srgbClr val="C00000"/>
                </a:solidFill>
              </a:rPr>
              <a:t>groove </a:t>
            </a:r>
            <a:r>
              <a:rPr lang="en-US" sz="2400" dirty="0"/>
              <a:t>on its posterior surface for </a:t>
            </a:r>
            <a:r>
              <a:rPr lang="en-US" sz="2400" b="1" u="sng" dirty="0" err="1"/>
              <a:t>semimembranosus</a:t>
            </a:r>
            <a:r>
              <a:rPr lang="en-US" sz="2400" b="1" u="sng" dirty="0"/>
              <a:t> </a:t>
            </a:r>
            <a:r>
              <a:rPr lang="en-US" sz="2400" b="1" u="sng" dirty="0" err="1"/>
              <a:t>ms</a:t>
            </a:r>
            <a:r>
              <a:rPr lang="en-US" sz="2400" b="1" dirty="0" err="1"/>
              <a:t>.</a:t>
            </a:r>
            <a:endParaRPr lang="en-US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CC00FF"/>
                </a:solidFill>
              </a:rPr>
              <a:t>Lateral </a:t>
            </a:r>
            <a:r>
              <a:rPr lang="en-US" sz="2400" b="1" dirty="0" err="1">
                <a:solidFill>
                  <a:srgbClr val="CC00FF"/>
                </a:solidFill>
              </a:rPr>
              <a:t>condyle</a:t>
            </a:r>
            <a:r>
              <a:rPr lang="en-US" sz="2400" b="1" dirty="0">
                <a:solidFill>
                  <a:srgbClr val="CC00FF"/>
                </a:solidFill>
              </a:rPr>
              <a:t> : </a:t>
            </a:r>
            <a:r>
              <a:rPr lang="en-US" sz="2400" dirty="0"/>
              <a:t>is smaller and </a:t>
            </a:r>
            <a:r>
              <a:rPr lang="en-US" sz="2400" u="sng" dirty="0"/>
              <a:t>articulates</a:t>
            </a:r>
            <a:r>
              <a:rPr lang="en-US" sz="2400" dirty="0"/>
              <a:t> with </a:t>
            </a:r>
            <a:r>
              <a:rPr lang="en-US" sz="2400" u="sng" dirty="0"/>
              <a:t>lateral </a:t>
            </a:r>
            <a:r>
              <a:rPr lang="en-US" sz="2400" u="sng" dirty="0" err="1"/>
              <a:t>condyle</a:t>
            </a:r>
            <a:r>
              <a:rPr lang="en-US" sz="2400" u="sng" dirty="0"/>
              <a:t> of femur.</a:t>
            </a:r>
            <a:r>
              <a:rPr lang="en-US" sz="2400" dirty="0"/>
              <a:t>                                       It has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1" u="sng" dirty="0">
                <a:solidFill>
                  <a:srgbClr val="C00000"/>
                </a:solidFill>
              </a:rPr>
              <a:t>facet </a:t>
            </a:r>
            <a:r>
              <a:rPr lang="en-US" sz="2400" dirty="0"/>
              <a:t>on </a:t>
            </a:r>
            <a:r>
              <a:rPr lang="en-US" sz="2400" u="sng" dirty="0"/>
              <a:t>its lateral side</a:t>
            </a:r>
            <a:r>
              <a:rPr lang="en-US" sz="2400" dirty="0"/>
              <a:t> for articulation with </a:t>
            </a:r>
            <a:r>
              <a:rPr lang="en-US" sz="2400" u="sng" dirty="0"/>
              <a:t>head of fibula </a:t>
            </a:r>
            <a:r>
              <a:rPr lang="en-US" sz="2400" dirty="0"/>
              <a:t>to form </a:t>
            </a:r>
            <a:r>
              <a:rPr lang="en-US" sz="2400" b="1" dirty="0">
                <a:solidFill>
                  <a:srgbClr val="FF0000"/>
                </a:solidFill>
              </a:rPr>
              <a:t>proximal </a:t>
            </a:r>
            <a:r>
              <a:rPr lang="en-US" sz="2400" b="1" dirty="0" err="1">
                <a:solidFill>
                  <a:srgbClr val="FF0000"/>
                </a:solidFill>
              </a:rPr>
              <a:t>tibio</a:t>
            </a:r>
            <a:r>
              <a:rPr lang="en-US" sz="2400" b="1" dirty="0">
                <a:solidFill>
                  <a:srgbClr val="FF0000"/>
                </a:solidFill>
              </a:rPr>
              <a:t>-fibular joint.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>
                <a:solidFill>
                  <a:srgbClr val="6600FF"/>
                </a:solidFill>
              </a:rPr>
              <a:t>Intercondylar</a:t>
            </a:r>
            <a:r>
              <a:rPr lang="en-US" sz="2400" b="1" dirty="0">
                <a:solidFill>
                  <a:srgbClr val="6600FF"/>
                </a:solidFill>
              </a:rPr>
              <a:t> area :                    </a:t>
            </a:r>
            <a:r>
              <a:rPr lang="en-US" sz="2400" dirty="0"/>
              <a:t>is rough and has </a:t>
            </a:r>
            <a:r>
              <a:rPr lang="en-US" sz="2400" u="sng" dirty="0" err="1"/>
              <a:t>intercondylar</a:t>
            </a:r>
            <a:r>
              <a:rPr lang="en-US" sz="2400" u="sng" dirty="0"/>
              <a:t> eminence.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/>
          </a:p>
        </p:txBody>
      </p:sp>
      <p:pic>
        <p:nvPicPr>
          <p:cNvPr id="14342" name="Picture 8" descr="http://images.slideplayer.com/16/5198169/slides/slide_83.jpg">
            <a:hlinkClick r:id="rId2"/>
            <a:extLst>
              <a:ext uri="{FF2B5EF4-FFF2-40B4-BE49-F238E27FC236}">
                <a16:creationId xmlns:a16="http://schemas.microsoft.com/office/drawing/2014/main" id="{BA9C0DD8-1746-4555-B07B-5014BE08E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1"/>
          <a:stretch>
            <a:fillRect/>
          </a:stretch>
        </p:blipFill>
        <p:spPr bwMode="auto">
          <a:xfrm>
            <a:off x="357188" y="1285875"/>
            <a:ext cx="3143250" cy="4643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7EB40A6">
            <a:extLst>
              <a:ext uri="{FF2B5EF4-FFF2-40B4-BE49-F238E27FC236}">
                <a16:creationId xmlns:a16="http://schemas.microsoft.com/office/drawing/2014/main" id="{E93BC8A9-D28A-435D-9D7A-817DC950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0" y="1000125"/>
            <a:ext cx="4067175" cy="56435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D5807F85-A47C-4250-B2A4-B4EFA1622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19700" y="908050"/>
            <a:ext cx="3816350" cy="5878513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>
                <a:solidFill>
                  <a:srgbClr val="FF3300"/>
                </a:solidFill>
              </a:rPr>
              <a:t>Shaft has: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err="1">
                <a:solidFill>
                  <a:srgbClr val="6600FF"/>
                </a:solidFill>
              </a:rPr>
              <a:t>Tibial</a:t>
            </a:r>
            <a:r>
              <a:rPr lang="en-US" sz="2000" b="1" dirty="0">
                <a:solidFill>
                  <a:srgbClr val="6600FF"/>
                </a:solidFill>
              </a:rPr>
              <a:t> </a:t>
            </a:r>
            <a:r>
              <a:rPr lang="en-US" sz="2000" b="1" dirty="0" err="1">
                <a:solidFill>
                  <a:srgbClr val="6600FF"/>
                </a:solidFill>
              </a:rPr>
              <a:t>tuberosity</a:t>
            </a:r>
            <a:r>
              <a:rPr lang="en-US" sz="2000" b="1" dirty="0">
                <a:solidFill>
                  <a:srgbClr val="6600FF"/>
                </a:solidFill>
              </a:rPr>
              <a:t> :</a:t>
            </a:r>
            <a:r>
              <a:rPr lang="en-US" sz="2000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solidFill>
                  <a:srgbClr val="CC66FF"/>
                </a:solidFill>
              </a:rPr>
              <a:t>     Its upper smooth </a:t>
            </a:r>
            <a:r>
              <a:rPr lang="en-US" sz="2000" dirty="0"/>
              <a:t>part gives attachment to </a:t>
            </a:r>
            <a:r>
              <a:rPr lang="en-US" sz="2000" u="sng" dirty="0" err="1"/>
              <a:t>ligamentum</a:t>
            </a:r>
            <a:r>
              <a:rPr lang="en-US" sz="2000" u="sng" dirty="0"/>
              <a:t> patellae.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>
                <a:solidFill>
                  <a:srgbClr val="CC66FF"/>
                </a:solidFill>
              </a:rPr>
              <a:t>     Its lower rough part </a:t>
            </a:r>
            <a:r>
              <a:rPr lang="en-US" sz="2000" dirty="0"/>
              <a:t>is </a:t>
            </a:r>
            <a:r>
              <a:rPr lang="en-US" sz="2000" b="1" dirty="0">
                <a:solidFill>
                  <a:srgbClr val="00B0F0"/>
                </a:solidFill>
              </a:rPr>
              <a:t>subcutaneous.</a:t>
            </a:r>
            <a:endParaRPr lang="en-US" sz="2800" b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>
                <a:solidFill>
                  <a:srgbClr val="6600FF"/>
                </a:solidFill>
              </a:rPr>
              <a:t>3 borders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009900"/>
                </a:solidFill>
              </a:rPr>
              <a:t>Anterior </a:t>
            </a:r>
            <a:r>
              <a:rPr lang="en-US" sz="2000" b="1" dirty="0" err="1">
                <a:solidFill>
                  <a:srgbClr val="009900"/>
                </a:solidFill>
              </a:rPr>
              <a:t>boder</a:t>
            </a:r>
            <a:r>
              <a:rPr lang="en-US" sz="2000" b="1" dirty="0">
                <a:solidFill>
                  <a:srgbClr val="009900"/>
                </a:solidFill>
              </a:rPr>
              <a:t> : </a:t>
            </a:r>
            <a:r>
              <a:rPr lang="en-US" sz="2000" dirty="0"/>
              <a:t>sharp and </a:t>
            </a:r>
            <a:r>
              <a:rPr lang="en-US" sz="2000" b="1" dirty="0">
                <a:solidFill>
                  <a:srgbClr val="00B0F0"/>
                </a:solidFill>
              </a:rPr>
              <a:t>subcutaneous.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009900"/>
                </a:solidFill>
              </a:rPr>
              <a:t>Medial border.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009900"/>
                </a:solidFill>
              </a:rPr>
              <a:t>Lateral border </a:t>
            </a:r>
            <a:r>
              <a:rPr lang="en-US" sz="2000" dirty="0" err="1"/>
              <a:t>interosseous</a:t>
            </a:r>
            <a:r>
              <a:rPr lang="en-US" sz="2000" dirty="0"/>
              <a:t> border.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>
                <a:solidFill>
                  <a:srgbClr val="6600FF"/>
                </a:solidFill>
              </a:rPr>
              <a:t> 3 surfaces</a:t>
            </a:r>
            <a:r>
              <a:rPr lang="en-US" sz="2000" u="sng" dirty="0">
                <a:solidFill>
                  <a:srgbClr val="6600FF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009900"/>
                </a:solidFill>
              </a:rPr>
              <a:t>Medial : </a:t>
            </a:r>
            <a:r>
              <a:rPr lang="en-US" sz="2000" b="1" dirty="0">
                <a:solidFill>
                  <a:srgbClr val="00B0F0"/>
                </a:solidFill>
              </a:rPr>
              <a:t>subcutaneous.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009900"/>
                </a:solidFill>
              </a:rPr>
              <a:t>Lateral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009900"/>
                </a:solidFill>
              </a:rPr>
              <a:t>Posterior</a:t>
            </a:r>
            <a:r>
              <a:rPr lang="en-US" sz="2000" dirty="0"/>
              <a:t> has oblique line, </a:t>
            </a:r>
            <a:r>
              <a:rPr lang="en-US" sz="2000" b="1" u="sng" dirty="0" err="1">
                <a:solidFill>
                  <a:srgbClr val="CC00FF"/>
                </a:solidFill>
              </a:rPr>
              <a:t>soleal</a:t>
            </a:r>
            <a:r>
              <a:rPr lang="en-US" sz="2000" b="1" u="sng" dirty="0">
                <a:solidFill>
                  <a:srgbClr val="CC00FF"/>
                </a:solidFill>
              </a:rPr>
              <a:t> line</a:t>
            </a:r>
            <a:r>
              <a:rPr lang="en-US" sz="2000" b="1" dirty="0"/>
              <a:t> </a:t>
            </a:r>
            <a:r>
              <a:rPr lang="en-US" sz="2000" dirty="0"/>
              <a:t>for attachment of </a:t>
            </a:r>
            <a:r>
              <a:rPr lang="en-US" sz="2000" u="sng" dirty="0" err="1"/>
              <a:t>soleus</a:t>
            </a:r>
            <a:r>
              <a:rPr lang="en-US" sz="2000" u="sng" dirty="0"/>
              <a:t> muscle</a:t>
            </a: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  <p:pic>
        <p:nvPicPr>
          <p:cNvPr id="15363" name="Picture 4" descr="C7EB40A6">
            <a:extLst>
              <a:ext uri="{FF2B5EF4-FFF2-40B4-BE49-F238E27FC236}">
                <a16:creationId xmlns:a16="http://schemas.microsoft.com/office/drawing/2014/main" id="{89546203-D44B-4E1B-BEC5-570A6F9A0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2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71438" y="1341438"/>
            <a:ext cx="2484437" cy="511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5" descr="D8CEADF6">
            <a:extLst>
              <a:ext uri="{FF2B5EF4-FFF2-40B4-BE49-F238E27FC236}">
                <a16:creationId xmlns:a16="http://schemas.microsoft.com/office/drawing/2014/main" id="{210FA6C5-3CBF-4C17-9EE9-916C5E0A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6" t="30850" r="26315" b="11223"/>
          <a:stretch>
            <a:fillRect/>
          </a:stretch>
        </p:blipFill>
        <p:spPr bwMode="auto">
          <a:xfrm>
            <a:off x="2627313" y="1341438"/>
            <a:ext cx="2520950" cy="511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2CFAE6E-DAA7-4658-8110-A0E8F686C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FF00"/>
                </a:solidFill>
              </a:rPr>
              <a:t>TIBIA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2ECEAF8D-52F6-4131-BABA-F89B52736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63938" y="1196975"/>
            <a:ext cx="4535487" cy="5375275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>
                <a:solidFill>
                  <a:srgbClr val="FF3300"/>
                </a:solidFill>
              </a:rPr>
              <a:t>Lowe end:</a:t>
            </a:r>
          </a:p>
          <a:p>
            <a:pPr eaLnBrk="1" hangingPunct="1">
              <a:defRPr/>
            </a:pPr>
            <a:r>
              <a:rPr lang="en-US" sz="2400" b="1" dirty="0"/>
              <a:t>Articulates with </a:t>
            </a:r>
            <a:r>
              <a:rPr lang="en-US" sz="2400" b="1" dirty="0">
                <a:solidFill>
                  <a:srgbClr val="FF0000"/>
                </a:solidFill>
              </a:rPr>
              <a:t>talus</a:t>
            </a:r>
            <a:r>
              <a:rPr lang="en-US" sz="2400" b="1" dirty="0"/>
              <a:t> for formation of </a:t>
            </a:r>
            <a:r>
              <a:rPr lang="en-US" sz="2400" b="1" dirty="0">
                <a:solidFill>
                  <a:srgbClr val="FF0000"/>
                </a:solidFill>
              </a:rPr>
              <a:t>ankle joint.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6600FF"/>
                </a:solidFill>
              </a:rPr>
              <a:t>Medial </a:t>
            </a:r>
            <a:r>
              <a:rPr lang="en-US" sz="2400" b="1" dirty="0" err="1">
                <a:solidFill>
                  <a:srgbClr val="6600FF"/>
                </a:solidFill>
              </a:rPr>
              <a:t>malleolus</a:t>
            </a:r>
            <a:r>
              <a:rPr lang="en-US" sz="2400" b="1" dirty="0">
                <a:solidFill>
                  <a:srgbClr val="6600FF"/>
                </a:solidFill>
              </a:rPr>
              <a:t>: </a:t>
            </a:r>
          </a:p>
          <a:p>
            <a:pPr lvl="1" eaLnBrk="1" hangingPunct="1">
              <a:defRPr/>
            </a:pPr>
            <a:r>
              <a:rPr lang="en-US" sz="2400" b="1" dirty="0">
                <a:solidFill>
                  <a:schemeClr val="tx2"/>
                </a:solidFill>
              </a:rPr>
              <a:t>Its </a:t>
            </a:r>
            <a:r>
              <a:rPr lang="en-US" sz="2400" b="1" u="sng" dirty="0">
                <a:solidFill>
                  <a:schemeClr val="tx2"/>
                </a:solidFill>
              </a:rPr>
              <a:t>medial surface </a:t>
            </a:r>
            <a:r>
              <a:rPr lang="en-US" sz="2400" b="1" dirty="0">
                <a:solidFill>
                  <a:schemeClr val="tx2"/>
                </a:solidFill>
              </a:rPr>
              <a:t>is </a:t>
            </a:r>
            <a:r>
              <a:rPr lang="en-US" sz="2400" b="1" dirty="0">
                <a:solidFill>
                  <a:srgbClr val="00B0F0"/>
                </a:solidFill>
              </a:rPr>
              <a:t>subcutaneous.</a:t>
            </a:r>
          </a:p>
          <a:p>
            <a:pPr lvl="1" eaLnBrk="1" hangingPunct="1">
              <a:defRPr/>
            </a:pPr>
            <a:r>
              <a:rPr lang="en-US" sz="2400" b="1" dirty="0"/>
              <a:t>Its </a:t>
            </a:r>
            <a:r>
              <a:rPr lang="en-US" sz="2400" b="1" u="sng" dirty="0"/>
              <a:t>lateral surface </a:t>
            </a:r>
            <a:r>
              <a:rPr lang="en-US" sz="2400" b="1" dirty="0"/>
              <a:t>articulate with talus.</a:t>
            </a:r>
            <a:endParaRPr lang="en-US" sz="24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rgbClr val="6600FF"/>
                </a:solidFill>
              </a:rPr>
              <a:t>Fibular notch:</a:t>
            </a:r>
            <a:r>
              <a:rPr lang="en-US" sz="2400" b="1" dirty="0"/>
              <a:t> lies on its lateral surface of lower end to form </a:t>
            </a:r>
            <a:r>
              <a:rPr lang="en-US" sz="2400" b="1" dirty="0">
                <a:solidFill>
                  <a:srgbClr val="FF0000"/>
                </a:solidFill>
              </a:rPr>
              <a:t>distal </a:t>
            </a:r>
            <a:r>
              <a:rPr lang="en-US" sz="2400" b="1" dirty="0" err="1">
                <a:solidFill>
                  <a:srgbClr val="FF0000"/>
                </a:solidFill>
              </a:rPr>
              <a:t>tibiofibular</a:t>
            </a:r>
            <a:r>
              <a:rPr lang="en-US" sz="2400" b="1" dirty="0">
                <a:solidFill>
                  <a:srgbClr val="FF0000"/>
                </a:solidFill>
              </a:rPr>
              <a:t> joint.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A5EF3E1-D7F4-4233-A37D-F12AFDD11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FF00"/>
                </a:solidFill>
              </a:rPr>
              <a:t>TIBIA</a:t>
            </a:r>
          </a:p>
        </p:txBody>
      </p:sp>
      <p:pic>
        <p:nvPicPr>
          <p:cNvPr id="16390" name="Picture 2" descr="http://home.comcast.net/~wnor/anklejointpost.jpg">
            <a:extLst>
              <a:ext uri="{FF2B5EF4-FFF2-40B4-BE49-F238E27FC236}">
                <a16:creationId xmlns:a16="http://schemas.microsoft.com/office/drawing/2014/main" id="{E02FF9BF-0998-488A-8B18-3676B8D9C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22320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03FFD890-8475-4394-B047-09CAD78DAF3E}"/>
              </a:ext>
            </a:extLst>
          </p:cNvPr>
          <p:cNvSpPr/>
          <p:nvPr/>
        </p:nvSpPr>
        <p:spPr>
          <a:xfrm flipH="1">
            <a:off x="2071688" y="3714750"/>
            <a:ext cx="188912" cy="214313"/>
          </a:xfrm>
          <a:prstGeom prst="star5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02C05ECF-4C0E-4D66-93E5-B8FC8BE7266D}"/>
              </a:ext>
            </a:extLst>
          </p:cNvPr>
          <p:cNvSpPr/>
          <p:nvPr/>
        </p:nvSpPr>
        <p:spPr>
          <a:xfrm>
            <a:off x="1143000" y="3071813"/>
            <a:ext cx="357188" cy="188912"/>
          </a:xfrm>
          <a:prstGeom prst="leftArrow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C5E7DE13-061E-423A-9306-5FEAD960E53E}"/>
              </a:ext>
            </a:extLst>
          </p:cNvPr>
          <p:cNvSpPr/>
          <p:nvPr/>
        </p:nvSpPr>
        <p:spPr>
          <a:xfrm>
            <a:off x="6715125" y="2714625"/>
            <a:ext cx="214313" cy="214313"/>
          </a:xfrm>
          <a:prstGeom prst="star5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190B9D6-8A2A-460D-AE00-CA6C035AF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FF00"/>
                </a:solidFill>
              </a:rPr>
              <a:t>POSITION OF TIBIA</a:t>
            </a:r>
            <a:br>
              <a:rPr lang="en-US" sz="3200" b="1" dirty="0">
                <a:solidFill>
                  <a:srgbClr val="00FF00"/>
                </a:solidFill>
              </a:rPr>
            </a:br>
            <a:r>
              <a:rPr lang="en-US" sz="3200" b="1" dirty="0">
                <a:solidFill>
                  <a:srgbClr val="00FF00"/>
                </a:solidFill>
              </a:rPr>
              <a:t>(RIGHT OR LEFT)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DCE665E8-6D05-4BB6-9013-E6514280C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11638" y="1600200"/>
            <a:ext cx="4475162" cy="4525963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Upper end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larger than lower end.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Medial </a:t>
            </a:r>
            <a:r>
              <a:rPr lang="en-US" b="1" dirty="0" err="1">
                <a:solidFill>
                  <a:srgbClr val="FF0000"/>
                </a:solidFill>
              </a:rPr>
              <a:t>malleolus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directed </a:t>
            </a:r>
            <a:r>
              <a:rPr lang="en-US" u="sng" dirty="0"/>
              <a:t>downward</a:t>
            </a:r>
            <a:r>
              <a:rPr lang="en-US" dirty="0"/>
              <a:t> and </a:t>
            </a:r>
            <a:r>
              <a:rPr lang="en-US" u="sng" dirty="0"/>
              <a:t>medially.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Shaft</a:t>
            </a:r>
            <a:r>
              <a:rPr lang="en-US" b="1" dirty="0">
                <a:solidFill>
                  <a:srgbClr val="6600FF"/>
                </a:solidFill>
              </a:rPr>
              <a:t> </a:t>
            </a:r>
            <a:r>
              <a:rPr lang="en-US" dirty="0"/>
              <a:t>has sharp anterior border.</a:t>
            </a:r>
          </a:p>
        </p:txBody>
      </p:sp>
      <p:pic>
        <p:nvPicPr>
          <p:cNvPr id="17414" name="Picture 4" descr="C7EB40A6">
            <a:extLst>
              <a:ext uri="{FF2B5EF4-FFF2-40B4-BE49-F238E27FC236}">
                <a16:creationId xmlns:a16="http://schemas.microsoft.com/office/drawing/2014/main" id="{06328702-7DCA-47F5-B3A7-669927B4D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684213" y="1484313"/>
            <a:ext cx="3382962" cy="482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80113FB-8326-4E56-BB74-31EC06BCE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08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FF00"/>
                </a:solidFill>
              </a:rPr>
              <a:t>FIBULA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751420E7-791D-4CCE-A186-B842AFB96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1214438"/>
            <a:ext cx="4114800" cy="46434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It is the selender </a:t>
            </a:r>
            <a:r>
              <a:rPr lang="en-US" altLang="en-US" sz="2800" u="sng"/>
              <a:t>lateral bone </a:t>
            </a:r>
            <a:r>
              <a:rPr lang="en-US" altLang="en-US" sz="2800"/>
              <a:t>of the </a:t>
            </a:r>
            <a:r>
              <a:rPr lang="en-US" altLang="en-US" sz="2800" u="sng"/>
              <a:t>leg.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009900"/>
                </a:solidFill>
              </a:rPr>
              <a:t>It takes </a:t>
            </a:r>
            <a:r>
              <a:rPr lang="en-US" altLang="en-US" sz="2800" b="1" u="sng">
                <a:solidFill>
                  <a:srgbClr val="009900"/>
                </a:solidFill>
              </a:rPr>
              <a:t>no part</a:t>
            </a:r>
            <a:r>
              <a:rPr lang="en-US" altLang="en-US" sz="2800" b="1">
                <a:solidFill>
                  <a:srgbClr val="009900"/>
                </a:solidFill>
              </a:rPr>
              <a:t> in articulation of </a:t>
            </a:r>
            <a:r>
              <a:rPr lang="en-US" altLang="en-US" sz="2800" b="1" u="sng">
                <a:solidFill>
                  <a:srgbClr val="009900"/>
                </a:solidFill>
              </a:rPr>
              <a:t>knee joint.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FF3300"/>
                </a:solidFill>
              </a:rPr>
              <a:t>Its upper end has 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6600FF"/>
                </a:solidFill>
              </a:rPr>
              <a:t>Head :</a:t>
            </a:r>
            <a:r>
              <a:rPr lang="en-US" altLang="en-US" sz="2800"/>
              <a:t> articulates with lateral condyle of tibia.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6600FF"/>
                </a:solidFill>
              </a:rPr>
              <a:t>Styloid process.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6600FF"/>
                </a:solidFill>
              </a:rPr>
              <a:t>Neck.</a:t>
            </a:r>
          </a:p>
        </p:txBody>
      </p:sp>
      <p:pic>
        <p:nvPicPr>
          <p:cNvPr id="18438" name="Picture 4" descr="C7EB40A6">
            <a:extLst>
              <a:ext uri="{FF2B5EF4-FFF2-40B4-BE49-F238E27FC236}">
                <a16:creationId xmlns:a16="http://schemas.microsoft.com/office/drawing/2014/main" id="{786950C5-967E-4D6B-BA47-A59ADCD68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285750" y="1143000"/>
            <a:ext cx="3811588" cy="5110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نتيجة بحث الصور عن ‪upper end of fibula‬‏">
            <a:hlinkClick r:id="rId3"/>
            <a:extLst>
              <a:ext uri="{FF2B5EF4-FFF2-40B4-BE49-F238E27FC236}">
                <a16:creationId xmlns:a16="http://schemas.microsoft.com/office/drawing/2014/main" id="{F6411A05-EBCF-4DFD-A282-77BA79AC0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667" b="9333"/>
          <a:stretch>
            <a:fillRect/>
          </a:stretch>
        </p:blipFill>
        <p:spPr bwMode="auto">
          <a:xfrm>
            <a:off x="285750" y="1071563"/>
            <a:ext cx="4143375" cy="5214937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41032189-4F80-44E6-91D4-BD591812A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928688"/>
            <a:ext cx="4114800" cy="48577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Shaft has 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6600FF"/>
                </a:solidFill>
              </a:rPr>
              <a:t>4 borders : </a:t>
            </a:r>
            <a:r>
              <a:rPr lang="en-US" altLang="en-US" sz="2400"/>
              <a:t>its medial ‘interoseous border gives attachment to </a:t>
            </a:r>
            <a:r>
              <a:rPr lang="en-US" altLang="en-US" sz="2400" u="sng"/>
              <a:t>interosseous membrane.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6600FF"/>
                </a:solidFill>
              </a:rPr>
              <a:t>4 surfaces.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Lower end forms 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6600FF"/>
                </a:solidFill>
              </a:rPr>
              <a:t>Lateral malleolus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    is </a:t>
            </a:r>
            <a:r>
              <a:rPr lang="en-US" altLang="en-US" sz="2400" b="1">
                <a:solidFill>
                  <a:srgbClr val="00B0F0"/>
                </a:solidFill>
              </a:rPr>
              <a:t>subcutaneous.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u="sng"/>
              <a:t> Its medial surface</a:t>
            </a:r>
            <a:r>
              <a:rPr lang="en-US" altLang="en-US" sz="2400" b="1"/>
              <a:t> is smooth for articulation with </a:t>
            </a:r>
            <a:r>
              <a:rPr lang="en-US" altLang="en-US" sz="2400" b="1" u="sng"/>
              <a:t>talus</a:t>
            </a:r>
            <a:r>
              <a:rPr lang="en-US" altLang="en-US" sz="2400" b="1"/>
              <a:t> to form </a:t>
            </a:r>
            <a:r>
              <a:rPr lang="en-US" altLang="en-US" sz="2400" b="1" u="sng">
                <a:solidFill>
                  <a:srgbClr val="6600FF"/>
                </a:solidFill>
              </a:rPr>
              <a:t>ankle joint</a:t>
            </a:r>
            <a:r>
              <a:rPr lang="en-US" altLang="en-US" sz="2400" b="1">
                <a:solidFill>
                  <a:srgbClr val="6600FF"/>
                </a:solidFill>
              </a:rPr>
              <a:t>. </a:t>
            </a:r>
            <a:endParaRPr lang="en-US" altLang="en-US" sz="2400" b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</p:txBody>
      </p:sp>
      <p:pic>
        <p:nvPicPr>
          <p:cNvPr id="19459" name="Picture 4" descr="C7EB40A6">
            <a:extLst>
              <a:ext uri="{FF2B5EF4-FFF2-40B4-BE49-F238E27FC236}">
                <a16:creationId xmlns:a16="http://schemas.microsoft.com/office/drawing/2014/main" id="{7B855CFB-4679-4BB1-B38D-D41D3823F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357188" y="1000125"/>
            <a:ext cx="3709987" cy="530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AA43530-7F99-47EC-A3A0-BB755E6FA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8456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FF00"/>
                </a:solidFill>
              </a:rPr>
              <a:t>FIBULA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86C074A-1862-4A30-B452-1C54A5921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25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FFFF00"/>
                </a:solidFill>
              </a:rPr>
              <a:t>BONES OF FOOT</a:t>
            </a: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DA5C3745-4FD4-4F97-90EF-AF2995E7E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7175" y="1214438"/>
            <a:ext cx="4862513" cy="50942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7 Tarsal bones:</a:t>
            </a:r>
            <a:r>
              <a:rPr lang="en-US" altLang="en-US" sz="2400" b="1"/>
              <a:t> start to ossify </a:t>
            </a:r>
            <a:r>
              <a:rPr lang="en-US" altLang="en-US" sz="2400" b="1" u="sng"/>
              <a:t>before birth </a:t>
            </a:r>
            <a:r>
              <a:rPr lang="en-US" altLang="en-US" sz="2400" b="1"/>
              <a:t>and end ossification </a:t>
            </a:r>
            <a:r>
              <a:rPr lang="en-US" altLang="en-US" sz="2400" b="1" u="sng"/>
              <a:t>by 5</a:t>
            </a:r>
            <a:r>
              <a:rPr lang="en-US" altLang="en-US" sz="2400" b="1" u="sng" baseline="30000"/>
              <a:t>th</a:t>
            </a:r>
            <a:r>
              <a:rPr lang="en-US" altLang="en-US" sz="2400" b="1" u="sng"/>
              <a:t> year </a:t>
            </a:r>
            <a:r>
              <a:rPr lang="en-US" altLang="en-US" sz="2400" b="1"/>
              <a:t>in all tarsal bones. </a:t>
            </a:r>
            <a:r>
              <a:rPr lang="en-US" altLang="en-US" sz="2400" b="1" u="sng"/>
              <a:t>They are 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b="1"/>
              <a:t>Calcaneum.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b="1"/>
              <a:t>Talus 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b="1"/>
              <a:t>Navicular.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b="1"/>
              <a:t>Cuboid.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en-US" altLang="en-US" sz="2400" b="1"/>
              <a:t>3 cuneiform bones.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6600FF"/>
                </a:solidFill>
              </a:rPr>
              <a:t>Only Talus</a:t>
            </a:r>
            <a:r>
              <a:rPr lang="en-US" altLang="en-US" sz="2800" b="1"/>
              <a:t> </a:t>
            </a:r>
            <a:r>
              <a:rPr lang="en-US" altLang="en-US" sz="2400" b="1"/>
              <a:t>articulates with tibia &amp; fibula at </a:t>
            </a:r>
            <a:r>
              <a:rPr lang="en-US" altLang="en-US" sz="2400" b="1" u="sng"/>
              <a:t>ankle joint.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 u="sng">
                <a:solidFill>
                  <a:srgbClr val="6600FF"/>
                </a:solidFill>
              </a:rPr>
              <a:t>Calcaneum</a:t>
            </a:r>
            <a:r>
              <a:rPr lang="en-US" altLang="en-US" sz="2800" b="1">
                <a:solidFill>
                  <a:srgbClr val="6600FF"/>
                </a:solidFill>
              </a:rPr>
              <a:t>: </a:t>
            </a:r>
            <a:r>
              <a:rPr lang="en-US" altLang="en-US" sz="2400" b="1"/>
              <a:t>the </a:t>
            </a:r>
            <a:r>
              <a:rPr lang="en-US" altLang="en-US" sz="2400" b="1" u="sng"/>
              <a:t>largest </a:t>
            </a:r>
            <a:r>
              <a:rPr lang="en-US" altLang="en-US" sz="2400" b="1"/>
              <a:t>bone of foot, forming the </a:t>
            </a:r>
            <a:r>
              <a:rPr lang="en-US" altLang="en-US" sz="2400" b="1" u="sng"/>
              <a:t>heel.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20486" name="Picture 4" descr="93F2BBA4">
            <a:extLst>
              <a:ext uri="{FF2B5EF4-FFF2-40B4-BE49-F238E27FC236}">
                <a16:creationId xmlns:a16="http://schemas.microsoft.com/office/drawing/2014/main" id="{24DA5C6D-DC3B-40E8-B2AE-94E424C68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t="8690" r="37598" b="44881"/>
          <a:stretch>
            <a:fillRect/>
          </a:stretch>
        </p:blipFill>
        <p:spPr bwMode="auto">
          <a:xfrm>
            <a:off x="179388" y="1285875"/>
            <a:ext cx="3749675" cy="5122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DBDFCDE-0F85-43A9-BF2C-771156E88F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00125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pitchFamily="18" charset="0"/>
              </a:rPr>
              <a:t>OBJECTIVES</a:t>
            </a:r>
          </a:p>
        </p:txBody>
      </p:sp>
      <p:sp>
        <p:nvSpPr>
          <p:cNvPr id="3077" name="Content Placeholder 2">
            <a:extLst>
              <a:ext uri="{FF2B5EF4-FFF2-40B4-BE49-F238E27FC236}">
                <a16:creationId xmlns:a16="http://schemas.microsoft.com/office/drawing/2014/main" id="{26841C41-7026-4E94-BF55-9499B37852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0825" y="1268413"/>
            <a:ext cx="8642350" cy="4518025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b="1" i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At the end of the lecture the students should be able to: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Classify the bones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three regions of the lower limb (thigh, leg and foot).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Memorize the main features of the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Bones of the thigh (femur &amp; patella)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Bones of the leg (tibia &amp; Fibula).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Bones of the foot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tarsals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metatarsals and phalanges)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Recognize the side of the bone </a:t>
            </a:r>
          </a:p>
        </p:txBody>
      </p:sp>
    </p:spTree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F08DEE7-A659-4E9F-99F7-5B668E365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4663" y="1341438"/>
            <a:ext cx="4679950" cy="52562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21507" name="Picture 4" descr="93F2BBA4">
            <a:extLst>
              <a:ext uri="{FF2B5EF4-FFF2-40B4-BE49-F238E27FC236}">
                <a16:creationId xmlns:a16="http://schemas.microsoft.com/office/drawing/2014/main" id="{0A56F38B-41B2-4041-8F23-75DE5D6FC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t="8690" r="37598" b="44881"/>
          <a:stretch>
            <a:fillRect/>
          </a:stretch>
        </p:blipFill>
        <p:spPr bwMode="auto">
          <a:xfrm>
            <a:off x="214313" y="1143000"/>
            <a:ext cx="4000500" cy="535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5">
            <a:extLst>
              <a:ext uri="{FF2B5EF4-FFF2-40B4-BE49-F238E27FC236}">
                <a16:creationId xmlns:a16="http://schemas.microsoft.com/office/drawing/2014/main" id="{4E5BFD08-4DEF-4AA9-AACA-F471728F9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1071563"/>
            <a:ext cx="4786312" cy="578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</a:rPr>
              <a:t>5 Metatarsal bones: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>
                <a:solidFill>
                  <a:schemeClr val="tx2"/>
                </a:solidFill>
              </a:rPr>
              <a:t>They are numbered from </a:t>
            </a:r>
            <a:r>
              <a:rPr lang="en-US" altLang="en-US" sz="2400" b="1" u="sng">
                <a:solidFill>
                  <a:schemeClr val="tx2"/>
                </a:solidFill>
              </a:rPr>
              <a:t>medial (big toe) to lateral.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u="sng">
                <a:solidFill>
                  <a:schemeClr val="tx2"/>
                </a:solidFill>
              </a:rPr>
              <a:t>1</a:t>
            </a:r>
            <a:r>
              <a:rPr lang="en-US" altLang="en-US" sz="2400" b="1" u="sng" baseline="30000">
                <a:solidFill>
                  <a:schemeClr val="tx2"/>
                </a:solidFill>
              </a:rPr>
              <a:t>st</a:t>
            </a:r>
            <a:r>
              <a:rPr lang="en-US" altLang="en-US" sz="2400" b="1" u="sng">
                <a:solidFill>
                  <a:schemeClr val="tx2"/>
                </a:solidFill>
              </a:rPr>
              <a:t> metatarsal bone</a:t>
            </a:r>
            <a:r>
              <a:rPr lang="en-US" altLang="en-US" sz="2400" b="1">
                <a:solidFill>
                  <a:schemeClr val="tx2"/>
                </a:solidFill>
              </a:rPr>
              <a:t> is large and lies </a:t>
            </a:r>
            <a:r>
              <a:rPr lang="en-US" altLang="en-US" sz="2400" b="1" u="sng">
                <a:solidFill>
                  <a:schemeClr val="tx2"/>
                </a:solidFill>
              </a:rPr>
              <a:t>medially.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>
                <a:solidFill>
                  <a:schemeClr val="tx2"/>
                </a:solidFill>
              </a:rPr>
              <a:t>Each metatarsal bone has a </a:t>
            </a:r>
            <a:r>
              <a:rPr lang="en-US" altLang="en-US" sz="2400" b="1" u="sng">
                <a:solidFill>
                  <a:schemeClr val="tx2"/>
                </a:solidFill>
              </a:rPr>
              <a:t>base </a:t>
            </a:r>
            <a:r>
              <a:rPr lang="en-US" altLang="en-US" sz="2400" b="1">
                <a:solidFill>
                  <a:schemeClr val="tx2"/>
                </a:solidFill>
              </a:rPr>
              <a:t>(proximal). a </a:t>
            </a:r>
            <a:r>
              <a:rPr lang="en-US" altLang="en-US" sz="2400" b="1" u="sng">
                <a:solidFill>
                  <a:schemeClr val="tx2"/>
                </a:solidFill>
              </a:rPr>
              <a:t>shaft </a:t>
            </a:r>
            <a:r>
              <a:rPr lang="en-US" altLang="en-US" sz="2400" b="1">
                <a:solidFill>
                  <a:schemeClr val="tx2"/>
                </a:solidFill>
              </a:rPr>
              <a:t>and a</a:t>
            </a:r>
            <a:r>
              <a:rPr lang="en-US" altLang="en-US" sz="2400" b="1" u="sng">
                <a:solidFill>
                  <a:schemeClr val="tx2"/>
                </a:solidFill>
              </a:rPr>
              <a:t> head </a:t>
            </a:r>
            <a:r>
              <a:rPr lang="en-US" altLang="en-US" sz="2400" b="1">
                <a:solidFill>
                  <a:schemeClr val="tx2"/>
                </a:solidFill>
              </a:rPr>
              <a:t>(distal).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</a:rPr>
              <a:t>14 phalanges: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u="sng">
                <a:solidFill>
                  <a:schemeClr val="tx2"/>
                </a:solidFill>
              </a:rPr>
              <a:t>2 phalanges for big toe</a:t>
            </a:r>
            <a:r>
              <a:rPr lang="en-US" altLang="en-US" sz="2400" b="1">
                <a:solidFill>
                  <a:schemeClr val="tx2"/>
                </a:solidFill>
              </a:rPr>
              <a:t> (proximal &amp; distal)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 u="sng">
                <a:solidFill>
                  <a:schemeClr val="tx2"/>
                </a:solidFill>
              </a:rPr>
              <a:t>3 phalanges for each of the lateral 4 toes</a:t>
            </a:r>
            <a:r>
              <a:rPr lang="en-US" altLang="en-US" sz="2400" b="1">
                <a:solidFill>
                  <a:schemeClr val="tx2"/>
                </a:solidFill>
              </a:rPr>
              <a:t> (proximal, middle &amp; distal)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1">
                <a:solidFill>
                  <a:schemeClr val="tx2"/>
                </a:solidFill>
              </a:rPr>
              <a:t>Each phalanx has base, shaft and a head.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45838CE-A213-4D33-A204-A5E272E60F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25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FF00"/>
                </a:solidFill>
              </a:rPr>
              <a:t>BONES OF FOOT</a:t>
            </a:r>
          </a:p>
        </p:txBody>
      </p:sp>
      <p:sp>
        <p:nvSpPr>
          <p:cNvPr id="21512" name="TextBox 5">
            <a:extLst>
              <a:ext uri="{FF2B5EF4-FFF2-40B4-BE49-F238E27FC236}">
                <a16:creationId xmlns:a16="http://schemas.microsoft.com/office/drawing/2014/main" id="{B4BE6949-4807-481E-B8C5-0DA16054E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786063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1</a:t>
            </a:r>
          </a:p>
        </p:txBody>
      </p:sp>
      <p:sp>
        <p:nvSpPr>
          <p:cNvPr id="21513" name="TextBox 7">
            <a:extLst>
              <a:ext uri="{FF2B5EF4-FFF2-40B4-BE49-F238E27FC236}">
                <a16:creationId xmlns:a16="http://schemas.microsoft.com/office/drawing/2014/main" id="{E8855FE0-802D-418C-A0D8-CF2EB0A0D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2786063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2</a:t>
            </a:r>
          </a:p>
        </p:txBody>
      </p:sp>
      <p:sp>
        <p:nvSpPr>
          <p:cNvPr id="21514" name="TextBox 8">
            <a:extLst>
              <a:ext uri="{FF2B5EF4-FFF2-40B4-BE49-F238E27FC236}">
                <a16:creationId xmlns:a16="http://schemas.microsoft.com/office/drawing/2014/main" id="{00D05E7F-CAC0-4170-902F-1CAEA539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3071813"/>
            <a:ext cx="214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3</a:t>
            </a:r>
          </a:p>
        </p:txBody>
      </p:sp>
      <p:sp>
        <p:nvSpPr>
          <p:cNvPr id="21515" name="TextBox 9">
            <a:extLst>
              <a:ext uri="{FF2B5EF4-FFF2-40B4-BE49-F238E27FC236}">
                <a16:creationId xmlns:a16="http://schemas.microsoft.com/office/drawing/2014/main" id="{89451FD9-BF9D-4DC5-8D39-A516CE211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286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4</a:t>
            </a:r>
          </a:p>
        </p:txBody>
      </p:sp>
      <p:sp>
        <p:nvSpPr>
          <p:cNvPr id="21516" name="TextBox 10">
            <a:extLst>
              <a:ext uri="{FF2B5EF4-FFF2-40B4-BE49-F238E27FC236}">
                <a16:creationId xmlns:a16="http://schemas.microsoft.com/office/drawing/2014/main" id="{B53808A1-0207-4B0F-B5F8-5FC515C68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342900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52B5279-85B5-42E6-8119-AE78D7BE4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564905"/>
            <a:ext cx="9144000" cy="1498450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chemeClr val="bg1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B8387EE7-2BBA-4289-986A-C222011D4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800" b="1" dirty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23557" name="Subtitle 2">
            <a:extLst>
              <a:ext uri="{FF2B5EF4-FFF2-40B4-BE49-F238E27FC236}">
                <a16:creationId xmlns:a16="http://schemas.microsoft.com/office/drawing/2014/main" id="{D4AD9AFE-156B-4B42-80CB-A9EE2F9DA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8" y="571500"/>
            <a:ext cx="9001125" cy="62865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Skeleton of </a:t>
            </a:r>
            <a:r>
              <a:rPr lang="en-US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limb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consists of: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Femur: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altLang="en-US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bone of thigh.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Tibia:</a:t>
            </a:r>
            <a:r>
              <a:rPr lang="en-US" altLang="en-US" sz="18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altLang="en-US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medial bone of the leg.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Fibula: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altLang="en-US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lateral bone of leg.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Skeleton of </a:t>
            </a:r>
            <a:r>
              <a:rPr lang="en-US" altLang="en-US" sz="1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Tarsal bones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(7 in number), </a:t>
            </a:r>
            <a:r>
              <a:rPr lang="en-US" altLang="en-US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calcaneum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altLang="en-US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bone forming the </a:t>
            </a:r>
            <a:r>
              <a:rPr lang="en-US" altLang="en-US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heel.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Metatarsal bones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(5 in number).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Phalanges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(14 in number).</a:t>
            </a:r>
          </a:p>
          <a:p>
            <a:pPr algn="l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subcutaneous parts of bones in the lower limb are: 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Patella.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Anterior border of the tibia 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Tibial tuberosity.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Medial surface of shaft of tibia.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Medial malleolus of tibia.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Lateral malleolus of fibula.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6600FF"/>
                </a:solidFill>
              </a:rPr>
              <a:t>The foot </a:t>
            </a:r>
            <a:r>
              <a:rPr lang="en-US" altLang="en-US" sz="1800" b="1">
                <a:solidFill>
                  <a:srgbClr val="CC00FF"/>
                </a:solidFill>
              </a:rPr>
              <a:t>is a complex structure. </a:t>
            </a:r>
            <a:r>
              <a:rPr lang="en-US" altLang="en-US" sz="1800" b="1">
                <a:solidFill>
                  <a:srgbClr val="6600FF"/>
                </a:solidFill>
              </a:rPr>
              <a:t>There are 26 bones in each foot  alone</a:t>
            </a:r>
            <a:r>
              <a:rPr lang="en-US" altLang="en-US" sz="1800" b="1">
                <a:solidFill>
                  <a:srgbClr val="CC00FF"/>
                </a:solidFill>
              </a:rPr>
              <a:t>. The foot is also </a:t>
            </a:r>
            <a:r>
              <a:rPr lang="en-US" altLang="en-US" sz="1800" b="1">
                <a:solidFill>
                  <a:srgbClr val="6600FF"/>
                </a:solidFill>
              </a:rPr>
              <a:t>well muscled </a:t>
            </a:r>
            <a:r>
              <a:rPr lang="en-US" altLang="en-US" sz="1800" b="1">
                <a:solidFill>
                  <a:srgbClr val="CC00FF"/>
                </a:solidFill>
              </a:rPr>
              <a:t>and is </a:t>
            </a:r>
            <a:r>
              <a:rPr lang="en-US" altLang="en-US" sz="1800" b="1">
                <a:solidFill>
                  <a:srgbClr val="6600FF"/>
                </a:solidFill>
              </a:rPr>
              <a:t>supported by</a:t>
            </a:r>
            <a:r>
              <a:rPr lang="en-US" altLang="en-US" sz="1800" b="1" u="sng">
                <a:solidFill>
                  <a:srgbClr val="6600FF"/>
                </a:solidFill>
              </a:rPr>
              <a:t> </a:t>
            </a:r>
            <a:r>
              <a:rPr lang="en-US" altLang="en-US" sz="1800" b="1" u="sng">
                <a:solidFill>
                  <a:srgbClr val="CC00FF"/>
                </a:solidFill>
              </a:rPr>
              <a:t>ligaments </a:t>
            </a:r>
            <a:r>
              <a:rPr lang="en-US" altLang="en-US" sz="1800" b="1">
                <a:solidFill>
                  <a:srgbClr val="CC00FF"/>
                </a:solidFill>
              </a:rPr>
              <a:t>and tissue known as </a:t>
            </a:r>
            <a:r>
              <a:rPr lang="en-US" altLang="en-US" sz="1800" b="1" u="sng">
                <a:solidFill>
                  <a:srgbClr val="CC00FF"/>
                </a:solidFill>
              </a:rPr>
              <a:t>fascia</a:t>
            </a:r>
            <a:r>
              <a:rPr lang="en-US" altLang="en-US" sz="1800" b="1">
                <a:solidFill>
                  <a:srgbClr val="CC00FF"/>
                </a:solidFill>
              </a:rPr>
              <a:t>. 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6600FF"/>
                </a:solidFill>
              </a:rPr>
              <a:t>Support </a:t>
            </a:r>
            <a:r>
              <a:rPr lang="en-US" altLang="en-US" sz="1800" b="1">
                <a:solidFill>
                  <a:srgbClr val="CC00FF"/>
                </a:solidFill>
              </a:rPr>
              <a:t>is of prime importance in the foot, as it </a:t>
            </a:r>
            <a:r>
              <a:rPr lang="en-US" altLang="en-US" sz="1800" b="1">
                <a:solidFill>
                  <a:srgbClr val="6600FF"/>
                </a:solidFill>
              </a:rPr>
              <a:t>bears the weight of the body </a:t>
            </a:r>
            <a:r>
              <a:rPr lang="en-US" altLang="en-US" sz="1800" b="1">
                <a:solidFill>
                  <a:srgbClr val="CC00FF"/>
                </a:solidFill>
              </a:rPr>
              <a:t>and must adopt different configurations to </a:t>
            </a:r>
            <a:r>
              <a:rPr lang="en-US" altLang="en-US" sz="1800" b="1">
                <a:solidFill>
                  <a:srgbClr val="6600FF"/>
                </a:solidFill>
              </a:rPr>
              <a:t>permit locomotion. 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9B0F7843-55C6-4C24-829E-0C5465DAB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b="1">
                <a:cs typeface="Times New Roman" panose="02020603050405020304" pitchFamily="18" charset="0"/>
              </a:rPr>
              <a:t>The patella : </a:t>
            </a:r>
            <a:endParaRPr lang="en-US" altLang="en-US" sz="2400"/>
          </a:p>
          <a:p>
            <a:pPr>
              <a:buFontTx/>
              <a:buChar char="•"/>
            </a:pPr>
            <a:r>
              <a:rPr lang="en-US" altLang="en-US" sz="2400">
                <a:cs typeface="Times New Roman" panose="02020603050405020304" pitchFamily="18" charset="0"/>
              </a:rPr>
              <a:t>Lies on the back of the knee joint.</a:t>
            </a:r>
            <a:endParaRPr lang="en-US" altLang="en-US" sz="2400"/>
          </a:p>
          <a:p>
            <a:pPr>
              <a:buFontTx/>
              <a:buChar char="•"/>
            </a:pPr>
            <a:r>
              <a:rPr lang="en-US" altLang="en-US" sz="2400">
                <a:cs typeface="Times New Roman" panose="02020603050405020304" pitchFamily="18" charset="0"/>
              </a:rPr>
              <a:t>Has apex lying superiorly.</a:t>
            </a:r>
            <a:endParaRPr lang="en-US" altLang="en-US" sz="2400"/>
          </a:p>
          <a:p>
            <a:pPr>
              <a:buFontTx/>
              <a:buChar char="•"/>
            </a:pPr>
            <a:r>
              <a:rPr lang="en-US" altLang="en-US" sz="2400">
                <a:cs typeface="Times New Roman" panose="02020603050405020304" pitchFamily="18" charset="0"/>
              </a:rPr>
              <a:t>Has smooth articulating anterior surface.</a:t>
            </a:r>
            <a:endParaRPr lang="en-US" altLang="en-US" sz="2400"/>
          </a:p>
          <a:p>
            <a:pPr>
              <a:buFontTx/>
              <a:buChar char="•"/>
            </a:pPr>
            <a:r>
              <a:rPr lang="en-US" altLang="en-US" sz="2400">
                <a:cs typeface="Times New Roman" panose="02020603050405020304" pitchFamily="18" charset="0"/>
              </a:rPr>
              <a:t>Gives attachment to quadriceps femoris tendon.</a:t>
            </a:r>
          </a:p>
          <a:p>
            <a:endParaRPr lang="en-US" altLang="en-US" sz="2400"/>
          </a:p>
          <a:p>
            <a:pPr>
              <a:buFontTx/>
              <a:buChar char="•"/>
            </a:pPr>
            <a:r>
              <a:rPr lang="en-US" altLang="en-US" sz="2400" b="1">
                <a:cs typeface="Times New Roman" panose="02020603050405020304" pitchFamily="18" charset="0"/>
              </a:rPr>
              <a:t>Which one of the foot bones contributes in the ankle joint ?</a:t>
            </a:r>
            <a:endParaRPr lang="en-US" altLang="en-US" sz="2400"/>
          </a:p>
          <a:p>
            <a:pPr>
              <a:buFontTx/>
              <a:buChar char="•"/>
            </a:pPr>
            <a:r>
              <a:rPr lang="en-US" altLang="en-US" sz="2400">
                <a:cs typeface="Times New Roman" panose="02020603050405020304" pitchFamily="18" charset="0"/>
              </a:rPr>
              <a:t>Calcaneum.</a:t>
            </a:r>
            <a:endParaRPr lang="en-US" altLang="en-US" sz="2400"/>
          </a:p>
          <a:p>
            <a:pPr>
              <a:buFontTx/>
              <a:buChar char="•"/>
            </a:pPr>
            <a:r>
              <a:rPr lang="en-US" altLang="en-US" sz="2400">
                <a:cs typeface="Times New Roman" panose="02020603050405020304" pitchFamily="18" charset="0"/>
              </a:rPr>
              <a:t>Talus.</a:t>
            </a:r>
            <a:endParaRPr lang="en-US" altLang="en-US" sz="2400"/>
          </a:p>
          <a:p>
            <a:pPr>
              <a:buFontTx/>
              <a:buChar char="•"/>
            </a:pPr>
            <a:r>
              <a:rPr lang="en-US" altLang="en-US" sz="2400">
                <a:cs typeface="Times New Roman" panose="02020603050405020304" pitchFamily="18" charset="0"/>
              </a:rPr>
              <a:t>Cuboid.</a:t>
            </a:r>
            <a:endParaRPr lang="en-US" altLang="en-US" sz="2400"/>
          </a:p>
          <a:p>
            <a:pPr>
              <a:buFontTx/>
              <a:buChar char="•"/>
            </a:pPr>
            <a:r>
              <a:rPr lang="en-US" altLang="en-US" sz="2400">
                <a:cs typeface="Times New Roman" panose="02020603050405020304" pitchFamily="18" charset="0"/>
              </a:rPr>
              <a:t>Navicular.</a:t>
            </a:r>
          </a:p>
          <a:p>
            <a:endParaRPr lang="en-US" altLang="en-US" sz="2400"/>
          </a:p>
          <a:p>
            <a:pPr>
              <a:buFontTx/>
              <a:buChar char="•"/>
            </a:pPr>
            <a:r>
              <a:rPr lang="en-US" altLang="en-US" sz="2400" b="1">
                <a:cs typeface="Times New Roman" panose="02020603050405020304" pitchFamily="18" charset="0"/>
              </a:rPr>
              <a:t>The tarsal bones of foot consists of :</a:t>
            </a:r>
            <a:endParaRPr lang="en-US" altLang="en-US" sz="2400"/>
          </a:p>
          <a:p>
            <a:pPr>
              <a:buFontTx/>
              <a:buChar char="•"/>
            </a:pPr>
            <a:r>
              <a:rPr lang="en-US" altLang="en-US" sz="2400">
                <a:cs typeface="Times New Roman" panose="02020603050405020304" pitchFamily="18" charset="0"/>
              </a:rPr>
              <a:t>5 bones.</a:t>
            </a:r>
            <a:endParaRPr lang="en-US" altLang="en-US" sz="2400"/>
          </a:p>
          <a:p>
            <a:pPr>
              <a:buFontTx/>
              <a:buChar char="•"/>
            </a:pPr>
            <a:r>
              <a:rPr lang="en-US" altLang="en-US" sz="2400">
                <a:cs typeface="Times New Roman" panose="02020603050405020304" pitchFamily="18" charset="0"/>
              </a:rPr>
              <a:t>7bones.</a:t>
            </a:r>
            <a:endParaRPr lang="en-US" altLang="en-US" sz="2400"/>
          </a:p>
          <a:p>
            <a:pPr>
              <a:buFontTx/>
              <a:buChar char="•"/>
            </a:pPr>
            <a:r>
              <a:rPr lang="en-US" altLang="en-US" sz="2400">
                <a:cs typeface="Times New Roman" panose="02020603050405020304" pitchFamily="18" charset="0"/>
              </a:rPr>
              <a:t>9 bones.</a:t>
            </a:r>
            <a:endParaRPr lang="en-US" altLang="en-US" sz="2400"/>
          </a:p>
          <a:p>
            <a:pPr>
              <a:buFontTx/>
              <a:buChar char="•"/>
            </a:pPr>
            <a:r>
              <a:rPr lang="en-US" altLang="en-US" sz="2400">
                <a:cs typeface="Times New Roman" panose="02020603050405020304" pitchFamily="18" charset="0"/>
              </a:rPr>
              <a:t>10  bones.</a:t>
            </a:r>
            <a:endParaRPr lang="en-US" altLang="en-US" sz="2400"/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6BAE05CA-7F8A-46E4-9020-32149CAD8703}"/>
              </a:ext>
            </a:extLst>
          </p:cNvPr>
          <p:cNvSpPr/>
          <p:nvPr/>
        </p:nvSpPr>
        <p:spPr>
          <a:xfrm>
            <a:off x="7643813" y="1643063"/>
            <a:ext cx="1071562" cy="714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698B1C30-619A-4E82-8992-C5CFC663B7CC}"/>
              </a:ext>
            </a:extLst>
          </p:cNvPr>
          <p:cNvSpPr/>
          <p:nvPr/>
        </p:nvSpPr>
        <p:spPr>
          <a:xfrm>
            <a:off x="1357313" y="3143250"/>
            <a:ext cx="1643062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A38C0EB7-1568-4E81-9E9D-07053DFC017B}"/>
              </a:ext>
            </a:extLst>
          </p:cNvPr>
          <p:cNvSpPr/>
          <p:nvPr/>
        </p:nvSpPr>
        <p:spPr>
          <a:xfrm>
            <a:off x="1643063" y="5357813"/>
            <a:ext cx="171450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76ACF41B-B00B-470E-961F-9DDCFCFDF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428625"/>
            <a:ext cx="78581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000" b="1">
                <a:cs typeface="Times New Roman" panose="02020603050405020304" pitchFamily="18" charset="0"/>
              </a:rPr>
              <a:t>Which one of the following bones is the largest bone in the foot ?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cs typeface="Times New Roman" panose="02020603050405020304" pitchFamily="18" charset="0"/>
              </a:rPr>
              <a:t>Cuboid.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cs typeface="Times New Roman" panose="02020603050405020304" pitchFamily="18" charset="0"/>
              </a:rPr>
              <a:t>Cuneiform.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cs typeface="Times New Roman" panose="02020603050405020304" pitchFamily="18" charset="0"/>
              </a:rPr>
              <a:t>Navicular.</a:t>
            </a:r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>
                <a:cs typeface="Times New Roman" panose="02020603050405020304" pitchFamily="18" charset="0"/>
              </a:rPr>
              <a:t>Calcaneum.</a:t>
            </a:r>
          </a:p>
          <a:p>
            <a:endParaRPr lang="en-US" altLang="en-US" sz="2000"/>
          </a:p>
          <a:p>
            <a:pPr>
              <a:buFontTx/>
              <a:buChar char="•"/>
            </a:pPr>
            <a:r>
              <a:rPr lang="en-US" altLang="en-US" sz="2000" b="1">
                <a:cs typeface="Times New Roman" panose="02020603050405020304" pitchFamily="18" charset="0"/>
              </a:rPr>
              <a:t>Which one of the following bones forms the heel of foot?</a:t>
            </a:r>
            <a:endParaRPr lang="en-US" altLang="en-US" sz="2000"/>
          </a:p>
          <a:p>
            <a:pPr lvl="1"/>
            <a:r>
              <a:rPr lang="en-US" altLang="en-US" sz="2000">
                <a:cs typeface="Times New Roman" panose="02020603050405020304" pitchFamily="18" charset="0"/>
              </a:rPr>
              <a:t>a. Talus.</a:t>
            </a:r>
            <a:endParaRPr lang="en-US" altLang="en-US" sz="2000"/>
          </a:p>
          <a:p>
            <a:pPr lvl="1"/>
            <a:r>
              <a:rPr lang="en-US" altLang="en-US" sz="2000">
                <a:cs typeface="Times New Roman" panose="02020603050405020304" pitchFamily="18" charset="0"/>
              </a:rPr>
              <a:t>b. Calcaneum.</a:t>
            </a:r>
            <a:endParaRPr lang="en-US" altLang="en-US" sz="2000"/>
          </a:p>
          <a:p>
            <a:pPr lvl="1"/>
            <a:r>
              <a:rPr lang="en-US" altLang="en-US" sz="2000">
                <a:cs typeface="Times New Roman" panose="02020603050405020304" pitchFamily="18" charset="0"/>
              </a:rPr>
              <a:t>c. Cuboid.</a:t>
            </a:r>
            <a:endParaRPr lang="en-US" altLang="en-US" sz="2000"/>
          </a:p>
          <a:p>
            <a:pPr lvl="1"/>
            <a:r>
              <a:rPr lang="en-US" altLang="en-US" sz="2000">
                <a:cs typeface="Times New Roman" panose="02020603050405020304" pitchFamily="18" charset="0"/>
              </a:rPr>
              <a:t>d. Navicular.</a:t>
            </a:r>
          </a:p>
          <a:p>
            <a:pPr lvl="1"/>
            <a:endParaRPr lang="en-US" altLang="en-US" sz="200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/>
              <a:t>The medial bone of the leg is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/>
              <a:t>Femur.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/>
              <a:t>Humerus.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/>
              <a:t>Tibia.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/>
              <a:t>Fibula.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4C701D50-006A-42CB-95E3-3ED3DCE0861E}"/>
              </a:ext>
            </a:extLst>
          </p:cNvPr>
          <p:cNvSpPr/>
          <p:nvPr/>
        </p:nvSpPr>
        <p:spPr>
          <a:xfrm>
            <a:off x="3786188" y="2214563"/>
            <a:ext cx="1214437" cy="460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8D473249-85EE-4779-BC8B-3B69B41F8F97}"/>
              </a:ext>
            </a:extLst>
          </p:cNvPr>
          <p:cNvSpPr/>
          <p:nvPr/>
        </p:nvSpPr>
        <p:spPr>
          <a:xfrm>
            <a:off x="3643313" y="3286125"/>
            <a:ext cx="1214437" cy="460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9B068F65-B71B-43FE-AF42-1283FC8D0B20}"/>
              </a:ext>
            </a:extLst>
          </p:cNvPr>
          <p:cNvSpPr/>
          <p:nvPr/>
        </p:nvSpPr>
        <p:spPr>
          <a:xfrm>
            <a:off x="3714750" y="5500688"/>
            <a:ext cx="1357313" cy="460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D5CD627-A4F3-421A-B331-0B31C460D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6" y="0"/>
            <a:ext cx="9121774" cy="1143000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BONES OF THIGH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(Femur and Patella)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3B99E18B-86DB-49AB-BC9F-99C1BFE65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0563" y="1196975"/>
            <a:ext cx="4392612" cy="3168650"/>
          </a:xfrm>
          <a:solidFill>
            <a:srgbClr val="E2FFB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FF3300"/>
                </a:solidFill>
              </a:rPr>
              <a:t>Femur:</a:t>
            </a: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/>
              <a:t>Articulates above with </a:t>
            </a:r>
            <a:r>
              <a:rPr lang="en-US" altLang="en-US" sz="2800" u="sng"/>
              <a:t>acetabulum of hip bone </a:t>
            </a:r>
            <a:r>
              <a:rPr lang="en-US" altLang="en-US" sz="2800"/>
              <a:t>to form the </a:t>
            </a:r>
            <a:r>
              <a:rPr lang="en-US" altLang="en-US" sz="2800">
                <a:solidFill>
                  <a:srgbClr val="FF0000"/>
                </a:solidFill>
              </a:rPr>
              <a:t>hip joint.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/>
              <a:t>Articulates below with </a:t>
            </a:r>
            <a:r>
              <a:rPr lang="en-US" altLang="en-US" sz="2800" u="sng"/>
              <a:t>tibia and patella </a:t>
            </a:r>
            <a:r>
              <a:rPr lang="en-US" altLang="en-US" sz="2800"/>
              <a:t>to form the </a:t>
            </a:r>
            <a:r>
              <a:rPr lang="en-US" altLang="en-US" sz="2800">
                <a:solidFill>
                  <a:srgbClr val="FF0000"/>
                </a:solidFill>
              </a:rPr>
              <a:t>knee joint.</a:t>
            </a:r>
          </a:p>
        </p:txBody>
      </p:sp>
      <p:pic>
        <p:nvPicPr>
          <p:cNvPr id="4102" name="Picture 5" descr="image">
            <a:extLst>
              <a:ext uri="{FF2B5EF4-FFF2-40B4-BE49-F238E27FC236}">
                <a16:creationId xmlns:a16="http://schemas.microsoft.com/office/drawing/2014/main" id="{6EB9AC8F-9FEE-4956-A7A2-169F7F147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379787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7">
            <a:extLst>
              <a:ext uri="{FF2B5EF4-FFF2-40B4-BE49-F238E27FC236}">
                <a16:creationId xmlns:a16="http://schemas.microsoft.com/office/drawing/2014/main" id="{2F299A9B-C0D1-405E-9B22-1C8E05901DD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00250" y="1785938"/>
            <a:ext cx="500063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125052FC-0F70-42A6-A30A-61DBC83B1BC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00250" y="3857625"/>
            <a:ext cx="642938" cy="3571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C84A51E-2BE5-46EB-905A-D44149E4F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BONES OF THIGH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(Femur and Patella)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43C4D05F-C8A5-4562-BD05-9ED9F55E4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29250" y="1557338"/>
            <a:ext cx="3429000" cy="3443287"/>
          </a:xfrm>
          <a:solidFill>
            <a:srgbClr val="E2FFBF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3300"/>
                </a:solidFill>
              </a:rPr>
              <a:t>Femur :</a:t>
            </a: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6600FF"/>
                </a:solidFill>
              </a:rPr>
              <a:t>   </a:t>
            </a:r>
            <a:r>
              <a:rPr lang="en-US" altLang="en-US" b="1" u="sng">
                <a:solidFill>
                  <a:srgbClr val="6600FF"/>
                </a:solidFill>
              </a:rPr>
              <a:t>Consists of :</a:t>
            </a:r>
          </a:p>
          <a:p>
            <a:pPr eaLnBrk="1" hangingPunct="1"/>
            <a:r>
              <a:rPr lang="en-US" altLang="en-US" b="1"/>
              <a:t>Upper end</a:t>
            </a:r>
          </a:p>
          <a:p>
            <a:pPr eaLnBrk="1" hangingPunct="1"/>
            <a:r>
              <a:rPr lang="en-US" altLang="en-US" b="1"/>
              <a:t>Shaft</a:t>
            </a:r>
          </a:p>
          <a:p>
            <a:pPr eaLnBrk="1" hangingPunct="1"/>
            <a:r>
              <a:rPr lang="en-US" altLang="en-US" b="1"/>
              <a:t>Lower end</a:t>
            </a:r>
          </a:p>
          <a:p>
            <a:pPr eaLnBrk="1" hangingPunct="1"/>
            <a:endParaRPr lang="en-US" altLang="en-US"/>
          </a:p>
        </p:txBody>
      </p:sp>
      <p:pic>
        <p:nvPicPr>
          <p:cNvPr id="5126" name="Picture 5">
            <a:extLst>
              <a:ext uri="{FF2B5EF4-FFF2-40B4-BE49-F238E27FC236}">
                <a16:creationId xmlns:a16="http://schemas.microsoft.com/office/drawing/2014/main" id="{4B6C1A2E-4B83-4145-B067-8CDF53D4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4881562" cy="507206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5127" name="TextBox 4">
            <a:extLst>
              <a:ext uri="{FF2B5EF4-FFF2-40B4-BE49-F238E27FC236}">
                <a16:creationId xmlns:a16="http://schemas.microsoft.com/office/drawing/2014/main" id="{6246FD6F-1627-41B3-B74E-CFF9E218D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6500813"/>
            <a:ext cx="1357312" cy="2619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/>
              <a:t>    Anterior View</a:t>
            </a:r>
          </a:p>
        </p:txBody>
      </p:sp>
      <p:sp>
        <p:nvSpPr>
          <p:cNvPr id="5128" name="TextBox 5">
            <a:extLst>
              <a:ext uri="{FF2B5EF4-FFF2-40B4-BE49-F238E27FC236}">
                <a16:creationId xmlns:a16="http://schemas.microsoft.com/office/drawing/2014/main" id="{9E5AA112-6E1B-47A8-AB2B-EBD6CDB24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6429375"/>
            <a:ext cx="1285875" cy="261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/>
              <a:t>  Posterior view</a:t>
            </a:r>
          </a:p>
        </p:txBody>
      </p:sp>
      <p:sp>
        <p:nvSpPr>
          <p:cNvPr id="8" name="Minus 7">
            <a:extLst>
              <a:ext uri="{FF2B5EF4-FFF2-40B4-BE49-F238E27FC236}">
                <a16:creationId xmlns:a16="http://schemas.microsoft.com/office/drawing/2014/main" id="{42BB7882-2B05-4329-9692-3C264B7CE219}"/>
              </a:ext>
            </a:extLst>
          </p:cNvPr>
          <p:cNvSpPr/>
          <p:nvPr/>
        </p:nvSpPr>
        <p:spPr>
          <a:xfrm>
            <a:off x="1571625" y="2928938"/>
            <a:ext cx="785813" cy="71437"/>
          </a:xfrm>
          <a:prstGeom prst="mathMinus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Minus 9">
            <a:extLst>
              <a:ext uri="{FF2B5EF4-FFF2-40B4-BE49-F238E27FC236}">
                <a16:creationId xmlns:a16="http://schemas.microsoft.com/office/drawing/2014/main" id="{04E33679-93CB-48DB-A47D-7E576BCA93A9}"/>
              </a:ext>
            </a:extLst>
          </p:cNvPr>
          <p:cNvSpPr/>
          <p:nvPr/>
        </p:nvSpPr>
        <p:spPr>
          <a:xfrm>
            <a:off x="1785938" y="5883275"/>
            <a:ext cx="1071562" cy="117475"/>
          </a:xfrm>
          <a:prstGeom prst="mathMinus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01E0D2A-CBB4-4467-A0CE-056BB984A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0900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UPPER END </a:t>
            </a:r>
            <a:r>
              <a:rPr lang="en-US" sz="3200" b="1" dirty="0">
                <a:solidFill>
                  <a:schemeClr val="bg1"/>
                </a:solidFill>
              </a:rPr>
              <a:t>OF FEMUR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D34DFFA9-CCCE-4414-B837-132F7B117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27538" y="1196975"/>
            <a:ext cx="4537075" cy="4518025"/>
          </a:xfrm>
          <a:solidFill>
            <a:srgbClr val="E2FFBF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FF3300"/>
                </a:solidFill>
              </a:rPr>
              <a:t>Head 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/>
              <a:t>It articulates </a:t>
            </a:r>
            <a:r>
              <a:rPr lang="en-US" altLang="en-US" sz="2400"/>
              <a:t>with acetabulum of hip bone to form </a:t>
            </a:r>
            <a:r>
              <a:rPr lang="en-US" altLang="en-US" sz="2400" u="sng"/>
              <a:t>hip joint.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Has a depression in the center </a:t>
            </a:r>
            <a:r>
              <a:rPr lang="en-US" altLang="en-US" sz="2400" b="1">
                <a:solidFill>
                  <a:srgbClr val="CC00FF"/>
                </a:solidFill>
              </a:rPr>
              <a:t>(fovea capitis), </a:t>
            </a:r>
            <a:r>
              <a:rPr lang="en-US" altLang="en-US" sz="2400"/>
              <a:t>for the attachment of</a:t>
            </a:r>
            <a:r>
              <a:rPr lang="en-US" altLang="en-US" sz="2400" b="1">
                <a:solidFill>
                  <a:srgbClr val="CC00FF"/>
                </a:solidFill>
              </a:rPr>
              <a:t> </a:t>
            </a:r>
            <a:r>
              <a:rPr lang="en-US" altLang="en-US" sz="2400" b="1" u="sng">
                <a:solidFill>
                  <a:srgbClr val="CC00FF"/>
                </a:solidFill>
              </a:rPr>
              <a:t>ligament of the head of femur.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u="sng">
                <a:solidFill>
                  <a:srgbClr val="C00000"/>
                </a:solidFill>
              </a:rPr>
              <a:t>Obturator artery</a:t>
            </a:r>
            <a:r>
              <a:rPr lang="en-US" altLang="en-US" sz="2400" b="1">
                <a:solidFill>
                  <a:srgbClr val="C00000"/>
                </a:solidFill>
              </a:rPr>
              <a:t> </a:t>
            </a:r>
            <a:r>
              <a:rPr lang="en-US" altLang="en-US" sz="2400"/>
              <a:t>passes along this ligament to supply </a:t>
            </a:r>
            <a:r>
              <a:rPr lang="en-US" altLang="en-US" sz="2400" b="1"/>
              <a:t>head of femur.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FF3300"/>
                </a:solidFill>
              </a:rPr>
              <a:t>Neck 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It connects head to the shaft.</a:t>
            </a:r>
          </a:p>
        </p:txBody>
      </p:sp>
      <p:pic>
        <p:nvPicPr>
          <p:cNvPr id="6150" name="Picture 5">
            <a:extLst>
              <a:ext uri="{FF2B5EF4-FFF2-40B4-BE49-F238E27FC236}">
                <a16:creationId xmlns:a16="http://schemas.microsoft.com/office/drawing/2014/main" id="{F2FAB95F-5666-403E-AB72-810A6B99D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6000" contrast="40000"/>
          </a:blip>
          <a:srcRect/>
          <a:stretch>
            <a:fillRect/>
          </a:stretch>
        </p:blipFill>
        <p:spPr bwMode="auto">
          <a:xfrm>
            <a:off x="179388" y="1268413"/>
            <a:ext cx="4176712" cy="250825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44C70D-4B49-4503-98FE-913DEADC904C}"/>
              </a:ext>
            </a:extLst>
          </p:cNvPr>
          <p:cNvCxnSpPr/>
          <p:nvPr/>
        </p:nvCxnSpPr>
        <p:spPr>
          <a:xfrm rot="16200000" flipH="1">
            <a:off x="1178719" y="2750344"/>
            <a:ext cx="714375" cy="500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ame 8">
            <a:extLst>
              <a:ext uri="{FF2B5EF4-FFF2-40B4-BE49-F238E27FC236}">
                <a16:creationId xmlns:a16="http://schemas.microsoft.com/office/drawing/2014/main" id="{9B65905C-2D7A-4834-8ACA-831CF4E9F749}"/>
              </a:ext>
            </a:extLst>
          </p:cNvPr>
          <p:cNvSpPr/>
          <p:nvPr/>
        </p:nvSpPr>
        <p:spPr>
          <a:xfrm>
            <a:off x="1785938" y="3357563"/>
            <a:ext cx="714375" cy="2143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NECK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8E0595F-6AE1-48DE-84CA-6FE3F15FF233}"/>
              </a:ext>
            </a:extLst>
          </p:cNvPr>
          <p:cNvSpPr/>
          <p:nvPr/>
        </p:nvSpPr>
        <p:spPr>
          <a:xfrm>
            <a:off x="357188" y="1857375"/>
            <a:ext cx="928687" cy="2143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6154" name="Picture 8" descr="http://www.gla.ac.uk/t4/~fbls/files/fab/images/anatomy/femurb.gif">
            <a:hlinkClick r:id="rId3"/>
            <a:extLst>
              <a:ext uri="{FF2B5EF4-FFF2-40B4-BE49-F238E27FC236}">
                <a16:creationId xmlns:a16="http://schemas.microsoft.com/office/drawing/2014/main" id="{C3892D77-B223-40A7-AF4B-5E0BB647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857625"/>
            <a:ext cx="2667000" cy="300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76AA4648-BF2E-4612-A4C2-B298A4B2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26000" contrast="48000"/>
          </a:blip>
          <a:srcRect/>
          <a:stretch>
            <a:fillRect/>
          </a:stretch>
        </p:blipFill>
        <p:spPr bwMode="auto">
          <a:xfrm>
            <a:off x="571500" y="3929063"/>
            <a:ext cx="2714625" cy="292893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FA70430-E9B9-4DCA-B6B1-EEEFC9467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8098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UPPER END </a:t>
            </a:r>
            <a:r>
              <a:rPr lang="en-US" sz="3200" b="1" dirty="0">
                <a:solidFill>
                  <a:schemeClr val="bg1"/>
                </a:solidFill>
              </a:rPr>
              <a:t>OF FEMUR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FFAB4B78-EA67-4BF4-AA52-E289ABB49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2363" y="928688"/>
            <a:ext cx="4103687" cy="5715000"/>
          </a:xfrm>
          <a:solidFill>
            <a:srgbClr val="E2FFBF"/>
          </a:solidFill>
          <a:ln>
            <a:solidFill>
              <a:schemeClr val="accent5">
                <a:lumMod val="25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3300"/>
                </a:solidFill>
              </a:rPr>
              <a:t>Greater &amp; lesser </a:t>
            </a:r>
            <a:r>
              <a:rPr lang="en-US" sz="2800" b="1" dirty="0" err="1">
                <a:solidFill>
                  <a:srgbClr val="FF3300"/>
                </a:solidFill>
              </a:rPr>
              <a:t>trochanters</a:t>
            </a:r>
            <a:r>
              <a:rPr lang="en-US" sz="2800" b="1" dirty="0">
                <a:solidFill>
                  <a:srgbClr val="FF3300"/>
                </a:solidFill>
              </a:rPr>
              <a:t>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err="1">
                <a:solidFill>
                  <a:srgbClr val="6600FF"/>
                </a:solidFill>
              </a:rPr>
              <a:t>Anteriorly</a:t>
            </a:r>
            <a:r>
              <a:rPr lang="en-US" sz="2800" b="1" dirty="0">
                <a:solidFill>
                  <a:srgbClr val="6600FF"/>
                </a:solidFill>
              </a:rPr>
              <a:t>, </a:t>
            </a:r>
            <a:r>
              <a:rPr lang="en-US" sz="2800" dirty="0"/>
              <a:t>connecting the 2 </a:t>
            </a:r>
            <a:r>
              <a:rPr lang="en-US" sz="2800" dirty="0" err="1"/>
              <a:t>trochanters</a:t>
            </a:r>
            <a:r>
              <a:rPr lang="en-US" sz="2800" dirty="0"/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   the </a:t>
            </a:r>
            <a:r>
              <a:rPr lang="en-US" sz="2800" b="1" dirty="0">
                <a:solidFill>
                  <a:srgbClr val="CC66FF"/>
                </a:solidFill>
              </a:rPr>
              <a:t>inter-</a:t>
            </a:r>
            <a:r>
              <a:rPr lang="en-US" sz="2800" b="1" dirty="0" err="1">
                <a:solidFill>
                  <a:srgbClr val="CC66FF"/>
                </a:solidFill>
              </a:rPr>
              <a:t>trochanteric</a:t>
            </a:r>
            <a:r>
              <a:rPr lang="en-US" sz="2800" b="1" dirty="0">
                <a:solidFill>
                  <a:srgbClr val="CC66FF"/>
                </a:solidFill>
              </a:rPr>
              <a:t> line, </a:t>
            </a:r>
            <a:r>
              <a:rPr lang="en-US" sz="2800" b="1" dirty="0"/>
              <a:t>where the </a:t>
            </a:r>
            <a:r>
              <a:rPr lang="en-US" sz="2800" b="1" u="sng" dirty="0" err="1"/>
              <a:t>iliofemoral</a:t>
            </a:r>
            <a:r>
              <a:rPr lang="en-US" sz="2800" b="1" u="sng" dirty="0"/>
              <a:t> ligament</a:t>
            </a:r>
            <a:r>
              <a:rPr lang="en-US" sz="2800" b="1" dirty="0"/>
              <a:t> is attached.</a:t>
            </a: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err="1">
                <a:solidFill>
                  <a:srgbClr val="6600FF"/>
                </a:solidFill>
              </a:rPr>
              <a:t>Posteriorly</a:t>
            </a:r>
            <a:r>
              <a:rPr lang="en-US" sz="2800" dirty="0">
                <a:solidFill>
                  <a:srgbClr val="6600FF"/>
                </a:solidFill>
              </a:rPr>
              <a:t>, </a:t>
            </a:r>
            <a:r>
              <a:rPr lang="en-US" sz="2800" dirty="0"/>
              <a:t>the </a:t>
            </a:r>
            <a:r>
              <a:rPr lang="en-US" sz="2800" b="1" dirty="0">
                <a:solidFill>
                  <a:srgbClr val="CC66FF"/>
                </a:solidFill>
              </a:rPr>
              <a:t>inter-</a:t>
            </a:r>
            <a:r>
              <a:rPr lang="en-US" sz="2800" b="1" dirty="0" err="1">
                <a:solidFill>
                  <a:srgbClr val="CC66FF"/>
                </a:solidFill>
              </a:rPr>
              <a:t>trochanteric</a:t>
            </a:r>
            <a:r>
              <a:rPr lang="en-US" sz="2800" b="1" dirty="0">
                <a:solidFill>
                  <a:srgbClr val="CC66FF"/>
                </a:solidFill>
              </a:rPr>
              <a:t> crest,</a:t>
            </a:r>
            <a:r>
              <a:rPr lang="en-US" sz="2800" dirty="0"/>
              <a:t> on which is </a:t>
            </a:r>
            <a:r>
              <a:rPr lang="en-US" sz="2800" b="1" dirty="0">
                <a:solidFill>
                  <a:srgbClr val="FF3300"/>
                </a:solidFill>
              </a:rPr>
              <a:t>the quadrate tubercle </a:t>
            </a:r>
            <a:r>
              <a:rPr lang="en-US" sz="1600" b="1" dirty="0">
                <a:solidFill>
                  <a:srgbClr val="FF3300"/>
                </a:solidFill>
              </a:rPr>
              <a:t>(</a:t>
            </a:r>
            <a:r>
              <a:rPr lang="en-US" sz="1600" b="1" dirty="0" err="1">
                <a:solidFill>
                  <a:srgbClr val="FF3300"/>
                </a:solidFill>
              </a:rPr>
              <a:t>Qudratus</a:t>
            </a:r>
            <a:r>
              <a:rPr lang="en-US" sz="1600" b="1" dirty="0">
                <a:solidFill>
                  <a:srgbClr val="FF3300"/>
                </a:solidFill>
              </a:rPr>
              <a:t> </a:t>
            </a:r>
            <a:r>
              <a:rPr lang="en-US" sz="1600" b="1" dirty="0" err="1">
                <a:solidFill>
                  <a:srgbClr val="FF3300"/>
                </a:solidFill>
              </a:rPr>
              <a:t>femoris</a:t>
            </a:r>
            <a:r>
              <a:rPr lang="en-US" sz="1600" b="1" dirty="0">
                <a:solidFill>
                  <a:srgbClr val="FF3300"/>
                </a:solidFill>
              </a:rPr>
              <a:t> muscle).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>
              <a:solidFill>
                <a:srgbClr val="FF3300"/>
              </a:solidFill>
            </a:endParaRPr>
          </a:p>
        </p:txBody>
      </p:sp>
      <p:pic>
        <p:nvPicPr>
          <p:cNvPr id="7174" name="Picture 5">
            <a:extLst>
              <a:ext uri="{FF2B5EF4-FFF2-40B4-BE49-F238E27FC236}">
                <a16:creationId xmlns:a16="http://schemas.microsoft.com/office/drawing/2014/main" id="{F30509BE-9E63-46BC-8EAD-5B5CE926E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2000" contrast="36000"/>
          </a:blip>
          <a:srcRect/>
          <a:stretch>
            <a:fillRect/>
          </a:stretch>
        </p:blipFill>
        <p:spPr bwMode="auto">
          <a:xfrm>
            <a:off x="107950" y="1000125"/>
            <a:ext cx="4879975" cy="542925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2203E61D-1300-4F1A-BBDD-F0C03120F42E}"/>
              </a:ext>
            </a:extLst>
          </p:cNvPr>
          <p:cNvSpPr/>
          <p:nvPr/>
        </p:nvSpPr>
        <p:spPr>
          <a:xfrm>
            <a:off x="3643313" y="2428875"/>
            <a:ext cx="1285875" cy="5715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BCEDF81-717D-4EC0-A4C1-AD83CB993638}"/>
              </a:ext>
            </a:extLst>
          </p:cNvPr>
          <p:cNvSpPr/>
          <p:nvPr/>
        </p:nvSpPr>
        <p:spPr>
          <a:xfrm>
            <a:off x="0" y="2571750"/>
            <a:ext cx="1357313" cy="5000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C952962-F76D-4CEF-B561-BFC609A57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6090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</a:rPr>
              <a:t>SHAFT OF FEMUR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16DF0EF-E443-4BA5-9F48-1CF574357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6125" y="1125538"/>
            <a:ext cx="3071813" cy="5232400"/>
          </a:xfrm>
          <a:solidFill>
            <a:srgbClr val="FFC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It has 3 surfaces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/>
              <a:t>Anterior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/>
              <a:t>Medial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/>
              <a:t>Lateral</a:t>
            </a:r>
          </a:p>
          <a:p>
            <a:pPr marL="0" indent="0" eaLnBrk="1" hangingPunct="1">
              <a:buFontTx/>
              <a:buNone/>
            </a:pPr>
            <a:endParaRPr lang="en-US" altLang="en-US" sz="2400"/>
          </a:p>
          <a:p>
            <a:pPr marL="0" indent="0" eaLnBrk="1" hangingPunct="1"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It has 3 borders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b="1"/>
              <a:t>Two rounded</a:t>
            </a:r>
            <a:r>
              <a:rPr lang="en-US" altLang="en-US" sz="2400"/>
              <a:t> </a:t>
            </a:r>
            <a:r>
              <a:rPr lang="en-US" altLang="en-US" sz="2400" b="1">
                <a:solidFill>
                  <a:srgbClr val="009900"/>
                </a:solidFill>
              </a:rPr>
              <a:t>medial</a:t>
            </a:r>
            <a:r>
              <a:rPr lang="en-US" altLang="en-US" sz="2400">
                <a:solidFill>
                  <a:srgbClr val="009900"/>
                </a:solidFill>
              </a:rPr>
              <a:t> </a:t>
            </a:r>
            <a:r>
              <a:rPr lang="en-US" altLang="en-US" sz="2400"/>
              <a:t>and </a:t>
            </a:r>
            <a:r>
              <a:rPr lang="en-US" altLang="en-US" sz="2400" b="1">
                <a:solidFill>
                  <a:srgbClr val="009900"/>
                </a:solidFill>
              </a:rPr>
              <a:t>lateral</a:t>
            </a:r>
          </a:p>
          <a:p>
            <a:pPr marL="0" indent="0" eaLnBrk="1" hangingPunct="1">
              <a:buFontTx/>
              <a:buNone/>
            </a:pPr>
            <a:endParaRPr lang="en-US" altLang="en-US" sz="2400"/>
          </a:p>
          <a:p>
            <a:pPr marL="0" indent="0" eaLnBrk="1" hangingPunct="1">
              <a:buFontTx/>
              <a:buNone/>
            </a:pPr>
            <a:r>
              <a:rPr lang="en-US" altLang="en-US" sz="2400" b="1"/>
              <a:t>One thick </a:t>
            </a:r>
            <a:r>
              <a:rPr lang="en-US" altLang="en-US" sz="2400" b="1">
                <a:solidFill>
                  <a:srgbClr val="009900"/>
                </a:solidFill>
              </a:rPr>
              <a:t>posterior</a:t>
            </a:r>
            <a:r>
              <a:rPr lang="en-US" altLang="en-US" sz="2400">
                <a:solidFill>
                  <a:srgbClr val="009900"/>
                </a:solidFill>
              </a:rPr>
              <a:t> </a:t>
            </a:r>
            <a:r>
              <a:rPr lang="en-US" altLang="en-US" sz="2400"/>
              <a:t>border or ridge called </a:t>
            </a:r>
            <a:r>
              <a:rPr lang="en-US" altLang="en-US" sz="2400" b="1">
                <a:solidFill>
                  <a:srgbClr val="6600FF"/>
                </a:solidFill>
              </a:rPr>
              <a:t>linea aspera</a:t>
            </a:r>
            <a:endParaRPr lang="en-US" altLang="en-US" sz="2400" b="1">
              <a:solidFill>
                <a:srgbClr val="FF3300"/>
              </a:solidFill>
            </a:endParaRP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FED71DC4-52C5-4CB8-855F-D56CCE64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00125"/>
            <a:ext cx="3105150" cy="4876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Box 5">
            <a:extLst>
              <a:ext uri="{FF2B5EF4-FFF2-40B4-BE49-F238E27FC236}">
                <a16:creationId xmlns:a16="http://schemas.microsoft.com/office/drawing/2014/main" id="{5B9B7A53-D6E0-4482-BA94-20DF452B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929313"/>
            <a:ext cx="1214438" cy="2619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/>
              <a:t>Anterior view</a:t>
            </a:r>
          </a:p>
        </p:txBody>
      </p:sp>
      <p:sp>
        <p:nvSpPr>
          <p:cNvPr id="8200" name="TextBox 6">
            <a:extLst>
              <a:ext uri="{FF2B5EF4-FFF2-40B4-BE49-F238E27FC236}">
                <a16:creationId xmlns:a16="http://schemas.microsoft.com/office/drawing/2014/main" id="{D707F580-63D7-46BD-8EAD-3B2E85C14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929313"/>
            <a:ext cx="1143000" cy="2619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/>
              <a:t>Posterior view</a:t>
            </a:r>
          </a:p>
        </p:txBody>
      </p:sp>
      <p:pic>
        <p:nvPicPr>
          <p:cNvPr id="8201" name="Picture 12" descr="http://anatomy2.wikispaces.com/file/view/femur_3.JPG/96409766/femur_3.JPG">
            <a:hlinkClick r:id="rId3"/>
            <a:extLst>
              <a:ext uri="{FF2B5EF4-FFF2-40B4-BE49-F238E27FC236}">
                <a16:creationId xmlns:a16="http://schemas.microsoft.com/office/drawing/2014/main" id="{61308BAF-BF08-4955-88A2-741D9D02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285875"/>
            <a:ext cx="2714625" cy="4643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14259675-296F-4936-8B9E-C0B8D79BC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642938"/>
            <a:ext cx="4572000" cy="6215062"/>
          </a:xfrm>
          <a:solidFill>
            <a:srgbClr val="FFCCFF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CC66FF"/>
                </a:solidFill>
              </a:rPr>
              <a:t>Anteriorly :</a:t>
            </a:r>
            <a:r>
              <a:rPr lang="en-US" altLang="en-US" sz="2400" b="1"/>
              <a:t> is smooth and rounded.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CC66FF"/>
                </a:solidFill>
              </a:rPr>
              <a:t>Posteriorly :</a:t>
            </a:r>
            <a:r>
              <a:rPr lang="en-US" altLang="en-US" sz="2400" b="1"/>
              <a:t> has a ridge, the </a:t>
            </a:r>
            <a:r>
              <a:rPr lang="en-US" altLang="en-US" sz="2400" b="1">
                <a:solidFill>
                  <a:srgbClr val="33CC33"/>
                </a:solidFill>
              </a:rPr>
              <a:t>linea aspera.</a:t>
            </a:r>
            <a:endParaRPr lang="en-US" altLang="en-US" sz="24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CC66FF"/>
                </a:solidFill>
              </a:rPr>
              <a:t>Posteriorly :</a:t>
            </a:r>
            <a:r>
              <a:rPr lang="en-US" altLang="en-US" sz="2400" b="1"/>
              <a:t> </a:t>
            </a:r>
            <a:r>
              <a:rPr lang="en-US" altLang="en-US" sz="2400" b="1" u="sng"/>
              <a:t>below</a:t>
            </a:r>
            <a:r>
              <a:rPr lang="en-US" altLang="en-US" sz="2400" b="1"/>
              <a:t> the greater trochanter is </a:t>
            </a:r>
            <a:r>
              <a:rPr lang="en-US" altLang="en-US" sz="2400" b="1">
                <a:solidFill>
                  <a:srgbClr val="33CC33"/>
                </a:solidFill>
              </a:rPr>
              <a:t>the gluteal tuberosity</a:t>
            </a:r>
            <a:r>
              <a:rPr lang="en-US" altLang="en-US" sz="2400" b="1"/>
              <a:t> for attachment of </a:t>
            </a:r>
            <a:r>
              <a:rPr lang="en-US" altLang="en-US" sz="2400" b="1" u="sng"/>
              <a:t>gluteus maximus muscle.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CC66FF"/>
                </a:solidFill>
              </a:rPr>
              <a:t>The medial margin of linea aspera</a:t>
            </a:r>
            <a:r>
              <a:rPr lang="en-US" altLang="en-US" sz="2400" b="1"/>
              <a:t>  </a:t>
            </a:r>
            <a:r>
              <a:rPr lang="en-US" altLang="en-US" sz="2400" b="1">
                <a:solidFill>
                  <a:srgbClr val="CC00FF"/>
                </a:solidFill>
              </a:rPr>
              <a:t>M</a:t>
            </a:r>
            <a:r>
              <a:rPr lang="en-US" altLang="en-US" sz="2400" b="1"/>
              <a:t> continues below as </a:t>
            </a:r>
            <a:r>
              <a:rPr lang="en-US" altLang="en-US" sz="2400" b="1">
                <a:solidFill>
                  <a:srgbClr val="FF3300"/>
                </a:solidFill>
              </a:rPr>
              <a:t>medial supracondylar ridge.</a:t>
            </a:r>
            <a:endParaRPr lang="en-US" altLang="en-US" sz="2400" b="1"/>
          </a:p>
          <a:p>
            <a:pPr eaLnBrk="1" hangingPunct="1">
              <a:lnSpc>
                <a:spcPct val="80000"/>
              </a:lnSpc>
            </a:pPr>
            <a:r>
              <a:rPr lang="en-US" altLang="en-US" sz="2400" b="1">
                <a:solidFill>
                  <a:srgbClr val="CC66FF"/>
                </a:solidFill>
              </a:rPr>
              <a:t>The lateral margin</a:t>
            </a: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CC00FF"/>
                </a:solidFill>
              </a:rPr>
              <a:t>L </a:t>
            </a:r>
            <a:r>
              <a:rPr lang="en-US" altLang="en-US" sz="2400" b="1"/>
              <a:t>continues below with </a:t>
            </a:r>
            <a:r>
              <a:rPr lang="en-US" altLang="en-US" sz="2400" b="1">
                <a:solidFill>
                  <a:srgbClr val="FF3300"/>
                </a:solidFill>
              </a:rPr>
              <a:t>the lateral supracondylar ridge.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/>
              <a:t>A Triangular area, </a:t>
            </a:r>
            <a:r>
              <a:rPr lang="en-US" altLang="en-US" sz="2400" b="1">
                <a:solidFill>
                  <a:srgbClr val="FF3300"/>
                </a:solidFill>
              </a:rPr>
              <a:t>the popliteal surface  </a:t>
            </a:r>
            <a:r>
              <a:rPr lang="en-US" altLang="en-US" sz="2400" b="1"/>
              <a:t>  lies at the lower end of shaft.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</p:txBody>
      </p:sp>
      <p:sp>
        <p:nvSpPr>
          <p:cNvPr id="9221" name="Rectangle 6">
            <a:extLst>
              <a:ext uri="{FF2B5EF4-FFF2-40B4-BE49-F238E27FC236}">
                <a16:creationId xmlns:a16="http://schemas.microsoft.com/office/drawing/2014/main" id="{16BA5F48-D623-41FB-953D-34A67F444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SHAFT</a:t>
            </a:r>
            <a:r>
              <a:rPr lang="en-US" sz="3200" b="1" dirty="0">
                <a:solidFill>
                  <a:schemeClr val="bg1"/>
                </a:solidFill>
              </a:rPr>
              <a:t> OF FEMUR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37D6F069-AD19-4198-B150-8FE33F5AE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286250" cy="5735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9A570250-6FE4-42FB-B1D2-AB4B530BEF63}"/>
              </a:ext>
            </a:extLst>
          </p:cNvPr>
          <p:cNvSpPr/>
          <p:nvPr/>
        </p:nvSpPr>
        <p:spPr>
          <a:xfrm>
            <a:off x="3071813" y="5500688"/>
            <a:ext cx="214312" cy="214312"/>
          </a:xfrm>
          <a:prstGeom prst="star5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810B25E-2E80-40F4-903B-4811DFEA92BE}"/>
              </a:ext>
            </a:extLst>
          </p:cNvPr>
          <p:cNvSpPr/>
          <p:nvPr/>
        </p:nvSpPr>
        <p:spPr>
          <a:xfrm>
            <a:off x="2786063" y="3429000"/>
            <a:ext cx="428625" cy="71438"/>
          </a:xfrm>
          <a:prstGeom prst="rightArrow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1D8C3D1D-BF8D-47AA-A859-004491DD8F06}"/>
              </a:ext>
            </a:extLst>
          </p:cNvPr>
          <p:cNvSpPr/>
          <p:nvPr/>
        </p:nvSpPr>
        <p:spPr>
          <a:xfrm>
            <a:off x="3286125" y="3714750"/>
            <a:ext cx="428625" cy="46038"/>
          </a:xfrm>
          <a:prstGeom prst="leftArrow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6" name="TextBox 11">
            <a:extLst>
              <a:ext uri="{FF2B5EF4-FFF2-40B4-BE49-F238E27FC236}">
                <a16:creationId xmlns:a16="http://schemas.microsoft.com/office/drawing/2014/main" id="{72742751-458C-467A-8D09-E65DCF4A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3214688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M</a:t>
            </a:r>
          </a:p>
        </p:txBody>
      </p:sp>
      <p:sp>
        <p:nvSpPr>
          <p:cNvPr id="9227" name="TextBox 13">
            <a:extLst>
              <a:ext uri="{FF2B5EF4-FFF2-40B4-BE49-F238E27FC236}">
                <a16:creationId xmlns:a16="http://schemas.microsoft.com/office/drawing/2014/main" id="{C8454519-BEE5-4CD4-A0A3-F8439E12F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350043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L</a:t>
            </a:r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73213FD-0C61-41B5-96CB-B385CC0EA3BC}"/>
              </a:ext>
            </a:extLst>
          </p:cNvPr>
          <p:cNvSpPr/>
          <p:nvPr/>
        </p:nvSpPr>
        <p:spPr>
          <a:xfrm>
            <a:off x="7429500" y="6000750"/>
            <a:ext cx="214313" cy="214313"/>
          </a:xfrm>
          <a:prstGeom prst="star5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2DBA8A5-2D7D-4FE8-9D75-A7B7B01D1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1228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00"/>
                </a:solidFill>
              </a:rPr>
              <a:t>LOWER END </a:t>
            </a:r>
            <a:r>
              <a:rPr lang="en-US" sz="3200" b="1" dirty="0">
                <a:solidFill>
                  <a:schemeClr val="bg1"/>
                </a:solidFill>
              </a:rPr>
              <a:t>OF FEMUR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1944CCAF-17C3-45BF-BD8B-087664D9A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25" y="785813"/>
            <a:ext cx="4143375" cy="5380037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Has lateral and medial </a:t>
            </a:r>
            <a:r>
              <a:rPr lang="en-US" sz="2800" b="1" dirty="0" err="1">
                <a:solidFill>
                  <a:srgbClr val="FF0000"/>
                </a:solidFill>
              </a:rPr>
              <a:t>condyles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/>
              <a:t>separated </a:t>
            </a:r>
            <a:r>
              <a:rPr lang="en-US" sz="2800" b="1" u="sng" dirty="0" err="1"/>
              <a:t>anteriorly</a:t>
            </a:r>
            <a:r>
              <a:rPr lang="en-US" sz="2800" b="1" u="sng" dirty="0"/>
              <a:t> </a:t>
            </a:r>
            <a:r>
              <a:rPr lang="en-US" sz="2800" b="1" dirty="0"/>
              <a:t>by </a:t>
            </a:r>
            <a:r>
              <a:rPr lang="en-US" sz="2800" b="1" dirty="0" err="1">
                <a:solidFill>
                  <a:srgbClr val="FF0000"/>
                </a:solidFill>
              </a:rPr>
              <a:t>articular</a:t>
            </a:r>
            <a:r>
              <a:rPr lang="en-US" sz="2800" b="1" dirty="0">
                <a:solidFill>
                  <a:srgbClr val="FF0000"/>
                </a:solidFill>
              </a:rPr>
              <a:t> patellar surface, </a:t>
            </a:r>
            <a:r>
              <a:rPr lang="en-US" sz="2800" b="1" dirty="0"/>
              <a:t>and </a:t>
            </a:r>
            <a:r>
              <a:rPr lang="en-US" sz="2800" b="1" u="sng" dirty="0" err="1"/>
              <a:t>posteriorly</a:t>
            </a:r>
            <a:r>
              <a:rPr lang="en-US" sz="2800" b="1" u="sng" dirty="0"/>
              <a:t> </a:t>
            </a:r>
            <a:r>
              <a:rPr lang="en-US" sz="2800" b="1" dirty="0"/>
              <a:t>by </a:t>
            </a:r>
            <a:r>
              <a:rPr lang="en-US" sz="2800" b="1" dirty="0" err="1">
                <a:solidFill>
                  <a:srgbClr val="FF0000"/>
                </a:solidFill>
              </a:rPr>
              <a:t>intercondylar</a:t>
            </a:r>
            <a:r>
              <a:rPr lang="en-US" sz="2800" b="1" dirty="0">
                <a:solidFill>
                  <a:srgbClr val="FF0000"/>
                </a:solidFill>
              </a:rPr>
              <a:t> notch </a:t>
            </a:r>
            <a:r>
              <a:rPr lang="en-US" sz="2800" b="1" u="sng" dirty="0">
                <a:solidFill>
                  <a:srgbClr val="FF0000"/>
                </a:solidFill>
              </a:rPr>
              <a:t>or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fossa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The 2 </a:t>
            </a:r>
            <a:r>
              <a:rPr lang="en-US" sz="2800" b="1" dirty="0" err="1"/>
              <a:t>condyles</a:t>
            </a:r>
            <a:r>
              <a:rPr lang="en-US" sz="2800" b="1" dirty="0"/>
              <a:t> take part in </a:t>
            </a:r>
            <a:r>
              <a:rPr lang="en-US" sz="2800" b="1" dirty="0">
                <a:solidFill>
                  <a:srgbClr val="FF0000"/>
                </a:solidFill>
              </a:rPr>
              <a:t>the knee joint.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Above the </a:t>
            </a:r>
            <a:r>
              <a:rPr lang="en-US" sz="2800" b="1" dirty="0" err="1"/>
              <a:t>condyles</a:t>
            </a:r>
            <a:r>
              <a:rPr lang="en-US" sz="2800" b="1" dirty="0"/>
              <a:t> are </a:t>
            </a:r>
            <a:r>
              <a:rPr lang="en-US" sz="2800" b="1" dirty="0">
                <a:solidFill>
                  <a:srgbClr val="FF0000"/>
                </a:solidFill>
              </a:rPr>
              <a:t>the medial &amp; lateral </a:t>
            </a:r>
            <a:r>
              <a:rPr lang="en-US" sz="2800" b="1" dirty="0" err="1">
                <a:solidFill>
                  <a:srgbClr val="FF0000"/>
                </a:solidFill>
              </a:rPr>
              <a:t>epicondyles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rgbClr val="CC66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8711A05E-F471-4151-A158-06059DFE4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3000"/>
            <a:ext cx="4176712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764330BE-D2E5-46CA-82ED-FB8508FCB4F2}"/>
              </a:ext>
            </a:extLst>
          </p:cNvPr>
          <p:cNvSpPr/>
          <p:nvPr/>
        </p:nvSpPr>
        <p:spPr>
          <a:xfrm>
            <a:off x="1285875" y="5715000"/>
            <a:ext cx="142875" cy="142875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C5BB3E6A-CCF6-4ACC-BC62-127DB23DDC7F}"/>
              </a:ext>
            </a:extLst>
          </p:cNvPr>
          <p:cNvSpPr/>
          <p:nvPr/>
        </p:nvSpPr>
        <p:spPr>
          <a:xfrm>
            <a:off x="3357563" y="5786438"/>
            <a:ext cx="142875" cy="142875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50" name="Picture 10" descr="http://www.medicalook.com/systems_images/Thigh_large.jpg">
            <a:hlinkClick r:id="rId3"/>
            <a:extLst>
              <a:ext uri="{FF2B5EF4-FFF2-40B4-BE49-F238E27FC236}">
                <a16:creationId xmlns:a16="http://schemas.microsoft.com/office/drawing/2014/main" id="{BE8F0460-B291-426F-B938-D40738B80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9" b="3099"/>
          <a:stretch>
            <a:fillRect/>
          </a:stretch>
        </p:blipFill>
        <p:spPr bwMode="auto">
          <a:xfrm>
            <a:off x="0" y="1000125"/>
            <a:ext cx="4929188" cy="507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AF01F1D5-3931-4BB8-A80C-66070BC66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928688"/>
            <a:ext cx="100012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Anterior</a:t>
            </a:r>
          </a:p>
        </p:txBody>
      </p:sp>
      <p:sp>
        <p:nvSpPr>
          <p:cNvPr id="10251" name="TextBox 8">
            <a:extLst>
              <a:ext uri="{FF2B5EF4-FFF2-40B4-BE49-F238E27FC236}">
                <a16:creationId xmlns:a16="http://schemas.microsoft.com/office/drawing/2014/main" id="{C54991FE-E784-45A1-90E1-47ED9F0F8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928688"/>
            <a:ext cx="11430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Posterior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1286</Words>
  <Application>Microsoft Office PowerPoint</Application>
  <PresentationFormat>On-screen Show (4:3)</PresentationFormat>
  <Paragraphs>200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Default Design</vt:lpstr>
      <vt:lpstr>BONES OF LOWER LIMB</vt:lpstr>
      <vt:lpstr>OBJECTIVES</vt:lpstr>
      <vt:lpstr>BONES OF THIGH (Femur and Patella)</vt:lpstr>
      <vt:lpstr>BONES OF THIGH (Femur and Patella)</vt:lpstr>
      <vt:lpstr>UPPER END OF FEMUR</vt:lpstr>
      <vt:lpstr>UPPER END OF FEMUR</vt:lpstr>
      <vt:lpstr>SHAFT OF FEMUR</vt:lpstr>
      <vt:lpstr>SHAFT OF FEMUR</vt:lpstr>
      <vt:lpstr>LOWER END OF FEMUR</vt:lpstr>
      <vt:lpstr>PATELLA</vt:lpstr>
      <vt:lpstr>POSITION OF FEMUR (RIGHT OR LEFT)</vt:lpstr>
      <vt:lpstr>BONES OF LEG (TIBIA AND FIBULA) </vt:lpstr>
      <vt:lpstr>TIBIA</vt:lpstr>
      <vt:lpstr>TIBIA</vt:lpstr>
      <vt:lpstr>TIBIA</vt:lpstr>
      <vt:lpstr>POSITION OF TIBIA (RIGHT OR LEFT)</vt:lpstr>
      <vt:lpstr>FIBULA</vt:lpstr>
      <vt:lpstr>FIBULA</vt:lpstr>
      <vt:lpstr>BONES OF FOOT</vt:lpstr>
      <vt:lpstr>BONES OF FOOT</vt:lpstr>
      <vt:lpstr>THANK YOU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Dana Al-Kadi</cp:lastModifiedBy>
  <cp:revision>330</cp:revision>
  <dcterms:created xsi:type="dcterms:W3CDTF">2010-12-22T12:58:39Z</dcterms:created>
  <dcterms:modified xsi:type="dcterms:W3CDTF">2017-11-19T19:31:24Z</dcterms:modified>
</cp:coreProperties>
</file>