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1"/>
  </p:sldMasterIdLst>
  <p:notesMasterIdLst>
    <p:notesMasterId r:id="rId28"/>
  </p:notesMasterIdLst>
  <p:sldIdLst>
    <p:sldId id="457" r:id="rId2"/>
    <p:sldId id="456" r:id="rId3"/>
    <p:sldId id="384" r:id="rId4"/>
    <p:sldId id="386" r:id="rId5"/>
    <p:sldId id="387" r:id="rId6"/>
    <p:sldId id="380" r:id="rId7"/>
    <p:sldId id="376" r:id="rId8"/>
    <p:sldId id="389" r:id="rId9"/>
    <p:sldId id="401" r:id="rId10"/>
    <p:sldId id="455" r:id="rId11"/>
    <p:sldId id="418" r:id="rId12"/>
    <p:sldId id="421" r:id="rId13"/>
    <p:sldId id="423" r:id="rId14"/>
    <p:sldId id="432" r:id="rId15"/>
    <p:sldId id="433" r:id="rId16"/>
    <p:sldId id="434" r:id="rId17"/>
    <p:sldId id="442" r:id="rId18"/>
    <p:sldId id="446" r:id="rId19"/>
    <p:sldId id="447" r:id="rId20"/>
    <p:sldId id="443" r:id="rId21"/>
    <p:sldId id="459" r:id="rId22"/>
    <p:sldId id="460" r:id="rId23"/>
    <p:sldId id="449" r:id="rId24"/>
    <p:sldId id="451" r:id="rId25"/>
    <p:sldId id="453" r:id="rId26"/>
    <p:sldId id="458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66FF"/>
    <a:srgbClr val="FF3300"/>
    <a:srgbClr val="66FF33"/>
    <a:srgbClr val="003399"/>
    <a:srgbClr val="FFFF66"/>
    <a:srgbClr val="3BCCFF"/>
    <a:srgbClr val="FDF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8" autoAdjust="0"/>
    <p:restoredTop sz="94660"/>
  </p:normalViewPr>
  <p:slideViewPr>
    <p:cSldViewPr>
      <p:cViewPr varScale="1">
        <p:scale>
          <a:sx n="91" d="100"/>
          <a:sy n="91" d="100"/>
        </p:scale>
        <p:origin x="855" y="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>
            <a:extLst>
              <a:ext uri="{FF2B5EF4-FFF2-40B4-BE49-F238E27FC236}">
                <a16:creationId xmlns:a16="http://schemas.microsoft.com/office/drawing/2014/main" id="{55F33DA7-AE93-41FC-B22F-7926B06741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2547" name="Rectangle 3">
            <a:extLst>
              <a:ext uri="{FF2B5EF4-FFF2-40B4-BE49-F238E27FC236}">
                <a16:creationId xmlns:a16="http://schemas.microsoft.com/office/drawing/2014/main" id="{DE3B94F7-164A-4B9C-AA41-F162058BAA2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8E270B96-7AF1-4B37-8A88-4323BD840D0E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2549" name="Rectangle 5">
            <a:extLst>
              <a:ext uri="{FF2B5EF4-FFF2-40B4-BE49-F238E27FC236}">
                <a16:creationId xmlns:a16="http://schemas.microsoft.com/office/drawing/2014/main" id="{2A25CC66-0536-4761-A7E7-32B717D87FC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2550" name="Rectangle 6">
            <a:extLst>
              <a:ext uri="{FF2B5EF4-FFF2-40B4-BE49-F238E27FC236}">
                <a16:creationId xmlns:a16="http://schemas.microsoft.com/office/drawing/2014/main" id="{15FE8C9D-6D80-41BF-98B9-89E5249CDAC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2551" name="Rectangle 7">
            <a:extLst>
              <a:ext uri="{FF2B5EF4-FFF2-40B4-BE49-F238E27FC236}">
                <a16:creationId xmlns:a16="http://schemas.microsoft.com/office/drawing/2014/main" id="{1489F286-E3CB-44B2-B649-BC875A6B19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fld id="{CCB4A86D-6302-4CC9-88FB-09471745B36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CB9C37A2-F864-4C11-B2F8-F51E73E87A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0EE7E6-BE8E-4565-BC06-3B2488224ADF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673096C9-07B7-4AF8-B56E-23372181FCA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8C33AE63-058C-48F4-B320-8AAF6B705D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E7EB3428-A3E2-4B4F-8C0B-EA0823ED5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B18A30-D662-411B-A71A-B538D64BAA08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06043D85-F2C0-4B1E-904E-43C20B6B9C0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35E1392C-A0D5-4E17-BF80-3CC5C953DF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BFFFB570-EFDD-4A64-B206-5EABFCB4C9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853C8C-4143-43B6-87D8-916B61C099AB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FF691566-2A41-4692-8557-0CAA8344D10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831B46C6-0C5E-4447-A847-B268CDB6B4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A320A2D-4CEF-4F55-B167-F996BF0A68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200C49-96C7-4672-8CAC-DD2E54820DA5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2E97F3DB-26D5-4C3B-B794-1E28B142B91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57196EC1-D753-45EE-BF13-EB567B72A2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2FFA6206-7FDA-4796-8FED-7412332D20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AADA35-2AD0-4321-9D85-FC8E94B2F0FD}" type="slidenum">
              <a:rPr lang="en-US" altLang="en-US"/>
              <a:pPr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4DF87A27-0CF9-4CCE-96B8-0BECD88B107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53AEF1B0-A391-4449-B5F7-8C915A3A39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97B1ECB3-B4A5-464E-AC9C-2634782EC3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5B7797-EECE-4B41-A9BE-416BEB1FC178}" type="slidenum">
              <a:rPr lang="en-US" altLang="en-US"/>
              <a:pPr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BEA683EB-E3E1-439F-99EF-4AE5C58BC57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C1C27383-95F4-467E-BAAE-76704F95F9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171E118C-F7A3-41FD-A1A3-B0EBB7F7F2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5036F2-BF2D-4EE3-9EDD-613890530789}" type="slidenum">
              <a:rPr lang="en-US" altLang="en-US"/>
              <a:pPr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12C4593A-EA28-4CA5-BB0B-6966BEE2C76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B5461DA3-89B6-4EFF-8C70-69D05528D5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EE5D12C9-5D48-4E59-ABBB-62873DFA7F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10426D-111D-442F-923B-9F87687B73A9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6C424180-1FA6-4899-8EAF-BFCF02FFE6F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69F21E20-21D7-4A40-8D01-7633C30A6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8C5869D1-A07C-4EB6-9898-9C48E9B652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12D46B-210E-4587-BD58-8F8CCB649A3A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191F5298-1D45-423C-990B-6D303496668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AA482372-FCDD-4D01-BECE-C67D370671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40BE4B00-70C5-47A4-B0E6-F2EB1A2349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DE0E5E-8E57-485F-8625-DC298D591C3B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3BA47E50-C8C9-4E6E-B2AB-B5F2637C461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8EFD63FD-7C3C-483B-9D9C-28432D3D5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9D353165-91B8-44D6-A695-835E8E9F43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BCBFA3-B113-4EDD-8F16-88307A084457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A2E5FC36-8397-4730-A579-F6E86065595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DB76B963-D052-4A6B-A233-E036095A56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AD40A9AF-6883-402B-BC68-A8B2A14AE4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72E18C-7835-4C3E-B5BC-1D115E19C8D6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16C733A0-F877-4B28-95F7-15DD9EB8AAB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8F9CF715-294C-4F17-B6CD-50AEF07091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4788776D-F8C4-46F8-9390-C328BE09F3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81A7EF-E976-4E89-8E25-96EF7D4533E6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D0583396-C8B6-4CAB-A091-C6CF53C82D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A39DC008-68CD-482E-AF01-56CAE054C5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9A2A1BA-0CD9-4BDA-8B03-5CFB4C5CD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D703A3-6170-4BBC-A2B5-4BD2C40505FF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3552F53B-F77E-484B-BD84-5A461771329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AC3D5E74-18AD-4461-9DD5-A09AF40139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F2FAE0A6-F49E-4A74-BBD1-B8D16179F1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084420-8FB8-421B-9624-FC39A3F76751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5D269524-E185-4931-A5F8-8E526AA6271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3E636461-EF0B-41E7-B8E6-B64646DD86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>
            <a:extLst>
              <a:ext uri="{FF2B5EF4-FFF2-40B4-BE49-F238E27FC236}">
                <a16:creationId xmlns:a16="http://schemas.microsoft.com/office/drawing/2014/main" id="{472C1F94-D5C0-4E89-B410-7EF0825D2C4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682ACB53-B04A-4654-9648-4C453BA6957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20">
                <a:extLst>
                  <a:ext uri="{FF2B5EF4-FFF2-40B4-BE49-F238E27FC236}">
                    <a16:creationId xmlns:a16="http://schemas.microsoft.com/office/drawing/2014/main" id="{E7EFEDFC-6A8C-4E4D-BFD9-46624466278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0">
                  <a:cs typeface="Arial" charset="0"/>
                </a:endParaRPr>
              </a:p>
            </p:txBody>
          </p:sp>
          <p:sp>
            <p:nvSpPr>
              <p:cNvPr id="9" name="Freeform 21">
                <a:extLst>
                  <a:ext uri="{FF2B5EF4-FFF2-40B4-BE49-F238E27FC236}">
                    <a16:creationId xmlns:a16="http://schemas.microsoft.com/office/drawing/2014/main" id="{AF2C264A-E9FA-4CAC-971E-FEBE7D6DEBD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0">
                  <a:cs typeface="Arial" charset="0"/>
                </a:endParaRPr>
              </a:p>
            </p:txBody>
          </p:sp>
          <p:sp>
            <p:nvSpPr>
              <p:cNvPr id="10" name="Freeform 22">
                <a:extLst>
                  <a:ext uri="{FF2B5EF4-FFF2-40B4-BE49-F238E27FC236}">
                    <a16:creationId xmlns:a16="http://schemas.microsoft.com/office/drawing/2014/main" id="{FEB713E4-C9E7-4FD5-A236-54F4FE4D5BB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0">
                  <a:cs typeface="Arial" charset="0"/>
                </a:endParaRPr>
              </a:p>
            </p:txBody>
          </p:sp>
          <p:sp>
            <p:nvSpPr>
              <p:cNvPr id="11" name="Freeform 23">
                <a:extLst>
                  <a:ext uri="{FF2B5EF4-FFF2-40B4-BE49-F238E27FC236}">
                    <a16:creationId xmlns:a16="http://schemas.microsoft.com/office/drawing/2014/main" id="{2849EF5A-1BBB-4E64-B435-0A5CDCF2AB7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Freeform 24">
                <a:extLst>
                  <a:ext uri="{FF2B5EF4-FFF2-40B4-BE49-F238E27FC236}">
                    <a16:creationId xmlns:a16="http://schemas.microsoft.com/office/drawing/2014/main" id="{2D85D78A-2910-4721-BF53-317C2DB4AAA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0">
                  <a:cs typeface="Arial" charset="0"/>
                </a:endParaRPr>
              </a:p>
            </p:txBody>
          </p:sp>
        </p:grpSp>
        <p:sp>
          <p:nvSpPr>
            <p:cNvPr id="6" name="Freeform 25">
              <a:extLst>
                <a:ext uri="{FF2B5EF4-FFF2-40B4-BE49-F238E27FC236}">
                  <a16:creationId xmlns:a16="http://schemas.microsoft.com/office/drawing/2014/main" id="{B24B9EBC-D7EE-434F-9C38-A23FD21D82E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>
                <a:cs typeface="Arial" charset="0"/>
              </a:endParaRPr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F44F9827-18D3-48EE-8497-1E870E14581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163 h 1906"/>
                <a:gd name="T4" fmla="*/ 5866 w 5740"/>
                <a:gd name="T5" fmla="*/ 1163 h 1906"/>
                <a:gd name="T6" fmla="*/ 586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15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5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D7FE75B0-414D-4E1B-8FD3-F7BF86F5457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31DA0511-A920-434C-958C-1198B425EE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 &amp; Dr. Sanaa Al- Shaarawy</a:t>
            </a: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03AF7300-3B12-4C5D-9945-014E79BC0C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0B82CF-148F-4D40-A114-049D883656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271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FF103F64-2108-4BFF-ADBF-AB7FC8887C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954AC1E5-5208-4E9B-A6A6-232789ED80F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F6D5B-E3A1-4A3D-BFB3-35DD8DFBE60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14DFD0A-6F07-494E-BC13-E8A23B8B5DA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 &amp; Dr. Sanaa Al- Shaarawy</a:t>
            </a:r>
          </a:p>
        </p:txBody>
      </p:sp>
    </p:spTree>
    <p:extLst>
      <p:ext uri="{BB962C8B-B14F-4D97-AF65-F5344CB8AC3E}">
        <p14:creationId xmlns:p14="http://schemas.microsoft.com/office/powerpoint/2010/main" val="167804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8B4F4BB9-6847-43DF-B05A-398E7B7C81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2FED60ED-7677-4F5D-BF0F-8867FAFD30E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B2C531-C2F6-4C2C-AB1F-5FB11F2FA23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C0D9474-B9BE-44EA-8E9D-A8432AF24A9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 &amp; Dr. Sanaa Al- Shaarawy</a:t>
            </a:r>
          </a:p>
        </p:txBody>
      </p:sp>
    </p:spTree>
    <p:extLst>
      <p:ext uri="{BB962C8B-B14F-4D97-AF65-F5344CB8AC3E}">
        <p14:creationId xmlns:p14="http://schemas.microsoft.com/office/powerpoint/2010/main" val="810089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B994DEA6-E182-490B-89CD-06740155DE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CEFE920E-ADA5-4E2F-87A2-D30B316237C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FA162-B51C-45D6-97E2-30556AE1FD3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DA078FD8-B4E9-4440-B551-63A77C2C0E2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 &amp; Dr. Sanaa Al- Shaarawy</a:t>
            </a:r>
          </a:p>
        </p:txBody>
      </p:sp>
    </p:spTree>
    <p:extLst>
      <p:ext uri="{BB962C8B-B14F-4D97-AF65-F5344CB8AC3E}">
        <p14:creationId xmlns:p14="http://schemas.microsoft.com/office/powerpoint/2010/main" val="2176411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8E626723-5060-4214-92C5-E078D0A195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8919089A-D3EE-4E59-92C0-363FCF64C0E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B6C2A-ED1B-4B54-899A-E79E2A83FE5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04EA6C6A-9E88-4C21-8F36-39726602A96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 &amp; Dr. Sanaa Al- Shaarawy</a:t>
            </a:r>
          </a:p>
        </p:txBody>
      </p:sp>
    </p:spTree>
    <p:extLst>
      <p:ext uri="{BB962C8B-B14F-4D97-AF65-F5344CB8AC3E}">
        <p14:creationId xmlns:p14="http://schemas.microsoft.com/office/powerpoint/2010/main" val="1146777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59338" y="260350"/>
            <a:ext cx="1981200" cy="2066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2938" y="260350"/>
            <a:ext cx="1981200" cy="2066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EDE63-22C1-404C-BD1D-4EEAFDDE63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68950" y="6467475"/>
            <a:ext cx="2895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 &amp; Dr. Sanaa Al- Shaarawy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D6F07-8A17-4894-8E41-7729833476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66163" y="6467475"/>
            <a:ext cx="369887" cy="274638"/>
          </a:xfrm>
        </p:spPr>
        <p:txBody>
          <a:bodyPr/>
          <a:lstStyle>
            <a:lvl1pPr>
              <a:defRPr/>
            </a:lvl1pPr>
          </a:lstStyle>
          <a:p>
            <a:fld id="{B9741E4A-A241-4DB1-9CE8-82FECF73C4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43248"/>
      </p:ext>
    </p:extLst>
  </p:cSld>
  <p:clrMapOvr>
    <a:masterClrMapping/>
  </p:clrMapOvr>
  <p:transition spd="slow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AB6F3EF1-5C0E-4C8E-AA87-140DC8557C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B73846D8-E953-416B-8C89-6FBDE4D1FB9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33DE4D-3556-4F13-A0F1-8CE9BE7B90C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38837A5-88BA-4E21-B426-652B6BBD3AD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 &amp; Dr. Sanaa Al- Shaarawy</a:t>
            </a:r>
          </a:p>
        </p:txBody>
      </p:sp>
    </p:spTree>
    <p:extLst>
      <p:ext uri="{BB962C8B-B14F-4D97-AF65-F5344CB8AC3E}">
        <p14:creationId xmlns:p14="http://schemas.microsoft.com/office/powerpoint/2010/main" val="9359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F3AE1C9B-AD50-4E7B-8E13-23458B6C4B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040C8FEE-1A40-4779-8DCD-6957DFF1B27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BCE9C-D059-433A-84B2-EA0D7F11F9D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5F486499-23A8-4754-9F28-EEF24DA3A36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 &amp; Dr. Sanaa Al- Shaarawy</a:t>
            </a:r>
          </a:p>
        </p:txBody>
      </p:sp>
    </p:spTree>
    <p:extLst>
      <p:ext uri="{BB962C8B-B14F-4D97-AF65-F5344CB8AC3E}">
        <p14:creationId xmlns:p14="http://schemas.microsoft.com/office/powerpoint/2010/main" val="16522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45B2EB4C-BE2D-4F77-8BDA-BB63C8E18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24E9FFA4-8CCE-45D3-9CB1-7C2B2F99BEA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77CA1-D6A8-46B6-8C6D-F7DEFD7FB5B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40019817-09A8-4028-B85E-8EF3B6EC8A6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 &amp; Dr. Sanaa Al- Shaarawy</a:t>
            </a:r>
          </a:p>
        </p:txBody>
      </p:sp>
    </p:spTree>
    <p:extLst>
      <p:ext uri="{BB962C8B-B14F-4D97-AF65-F5344CB8AC3E}">
        <p14:creationId xmlns:p14="http://schemas.microsoft.com/office/powerpoint/2010/main" val="1790928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882DBCC-C3EF-4AB6-BF99-3FA217E820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8333F942-67F3-4281-8457-D856FEAB30A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F51483-8BAC-424E-A09C-3C31959012E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661E8C52-DBAA-446F-B4D3-AEEC45BBD67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 &amp; Dr. Sanaa Al- Shaarawy</a:t>
            </a:r>
          </a:p>
        </p:txBody>
      </p:sp>
    </p:spTree>
    <p:extLst>
      <p:ext uri="{BB962C8B-B14F-4D97-AF65-F5344CB8AC3E}">
        <p14:creationId xmlns:p14="http://schemas.microsoft.com/office/powerpoint/2010/main" val="403627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0EEC8395-8D8D-40E9-813A-3748718253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C794F09F-7D7B-455B-8258-722299B1A2C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9FFFE-6114-460E-A6E8-526D16C13F8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58D2556C-06FA-46A9-A8D6-5415CBF236B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 &amp; Dr. Sanaa Al- Shaarawy</a:t>
            </a:r>
          </a:p>
        </p:txBody>
      </p:sp>
    </p:spTree>
    <p:extLst>
      <p:ext uri="{BB962C8B-B14F-4D97-AF65-F5344CB8AC3E}">
        <p14:creationId xmlns:p14="http://schemas.microsoft.com/office/powerpoint/2010/main" val="25005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E239F513-CB31-4177-981D-FAA6CFB40F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F400D2C9-0625-454F-868D-B365365AB10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2D0675-2519-4ED9-84A0-5D3D8D8DCFF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AE7B8F68-A59F-47C1-BC2D-1032B30FF1B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 &amp; Dr. Sanaa Al- Shaarawy</a:t>
            </a:r>
          </a:p>
        </p:txBody>
      </p:sp>
    </p:spTree>
    <p:extLst>
      <p:ext uri="{BB962C8B-B14F-4D97-AF65-F5344CB8AC3E}">
        <p14:creationId xmlns:p14="http://schemas.microsoft.com/office/powerpoint/2010/main" val="4203973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916267B7-9EE1-408A-B695-F17CDB4361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24184941-8CE9-4890-A3A2-06F72947E1F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C7C57-8414-4827-B9AC-ADB4D6AA073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D350CC9-99D4-4CB9-B4B2-0DED6D4FD02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 &amp; Dr. Sanaa Al- Shaarawy</a:t>
            </a:r>
          </a:p>
        </p:txBody>
      </p:sp>
    </p:spTree>
    <p:extLst>
      <p:ext uri="{BB962C8B-B14F-4D97-AF65-F5344CB8AC3E}">
        <p14:creationId xmlns:p14="http://schemas.microsoft.com/office/powerpoint/2010/main" val="31550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E12181E9-5809-4EF2-963A-7A7484C9CF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50276415-A37D-4BBE-B6F7-CFC167B2AE2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8D405A-EDF9-40BF-A0F6-72AD0F9891B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4AF11871-F56A-4DB3-BAFB-00D85C4B96A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 &amp; Dr. Sanaa Al- Shaarawy</a:t>
            </a:r>
          </a:p>
        </p:txBody>
      </p:sp>
    </p:spTree>
    <p:extLst>
      <p:ext uri="{BB962C8B-B14F-4D97-AF65-F5344CB8AC3E}">
        <p14:creationId xmlns:p14="http://schemas.microsoft.com/office/powerpoint/2010/main" val="3180874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33" name="Rectangle 13">
            <a:extLst>
              <a:ext uri="{FF2B5EF4-FFF2-40B4-BE49-F238E27FC236}">
                <a16:creationId xmlns:a16="http://schemas.microsoft.com/office/drawing/2014/main" id="{8F5E6534-E763-4CF2-985D-4A1D80A16B0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35" name="Rectangle 15">
            <a:extLst>
              <a:ext uri="{FF2B5EF4-FFF2-40B4-BE49-F238E27FC236}">
                <a16:creationId xmlns:a16="http://schemas.microsoft.com/office/drawing/2014/main" id="{12972914-1899-42E1-83AC-8778B40386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fld id="{682082E1-747E-4DBA-B430-74DACEA3C419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28" name="Group 19">
            <a:extLst>
              <a:ext uri="{FF2B5EF4-FFF2-40B4-BE49-F238E27FC236}">
                <a16:creationId xmlns:a16="http://schemas.microsoft.com/office/drawing/2014/main" id="{B1066D7F-F69D-4E39-B980-649D0AD2360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18">
              <a:extLst>
                <a:ext uri="{FF2B5EF4-FFF2-40B4-BE49-F238E27FC236}">
                  <a16:creationId xmlns:a16="http://schemas.microsoft.com/office/drawing/2014/main" id="{BFB807CE-F8D6-48DC-B79B-05C9B3C7FA7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4725" name="Freeform 5">
                <a:extLst>
                  <a:ext uri="{FF2B5EF4-FFF2-40B4-BE49-F238E27FC236}">
                    <a16:creationId xmlns:a16="http://schemas.microsoft.com/office/drawing/2014/main" id="{C0D63984-E5C8-431A-83C8-4118A505FB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0">
                  <a:cs typeface="Arial" charset="0"/>
                </a:endParaRPr>
              </a:p>
            </p:txBody>
          </p:sp>
          <p:sp>
            <p:nvSpPr>
              <p:cNvPr id="414726" name="Freeform 6">
                <a:extLst>
                  <a:ext uri="{FF2B5EF4-FFF2-40B4-BE49-F238E27FC236}">
                    <a16:creationId xmlns:a16="http://schemas.microsoft.com/office/drawing/2014/main" id="{F687A4DD-A8DB-4059-94A3-BFDB32B5145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0">
                  <a:cs typeface="Arial" charset="0"/>
                </a:endParaRPr>
              </a:p>
            </p:txBody>
          </p:sp>
          <p:sp>
            <p:nvSpPr>
              <p:cNvPr id="414727" name="Freeform 7">
                <a:extLst>
                  <a:ext uri="{FF2B5EF4-FFF2-40B4-BE49-F238E27FC236}">
                    <a16:creationId xmlns:a16="http://schemas.microsoft.com/office/drawing/2014/main" id="{15CD9308-84F2-4391-8036-AA34A508D05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0">
                  <a:cs typeface="Arial" charset="0"/>
                </a:endParaRPr>
              </a:p>
            </p:txBody>
          </p:sp>
          <p:sp>
            <p:nvSpPr>
              <p:cNvPr id="1038" name="Freeform 8">
                <a:extLst>
                  <a:ext uri="{FF2B5EF4-FFF2-40B4-BE49-F238E27FC236}">
                    <a16:creationId xmlns:a16="http://schemas.microsoft.com/office/drawing/2014/main" id="{5FB01783-B54D-4B63-BD1D-80DEB18FB47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4729" name="Freeform 9">
                <a:extLst>
                  <a:ext uri="{FF2B5EF4-FFF2-40B4-BE49-F238E27FC236}">
                    <a16:creationId xmlns:a16="http://schemas.microsoft.com/office/drawing/2014/main" id="{4F98E2CB-C450-428B-961A-5FC700007E4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0">
                  <a:cs typeface="Arial" charset="0"/>
                </a:endParaRPr>
              </a:p>
            </p:txBody>
          </p:sp>
        </p:grpSp>
        <p:sp>
          <p:nvSpPr>
            <p:cNvPr id="414730" name="Freeform 10">
              <a:extLst>
                <a:ext uri="{FF2B5EF4-FFF2-40B4-BE49-F238E27FC236}">
                  <a16:creationId xmlns:a16="http://schemas.microsoft.com/office/drawing/2014/main" id="{B743365D-E059-4376-8F50-24ECAE22F6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>
                <a:cs typeface="Arial" charset="0"/>
              </a:endParaRPr>
            </a:p>
          </p:txBody>
        </p:sp>
        <p:sp>
          <p:nvSpPr>
            <p:cNvPr id="1034" name="Freeform 3">
              <a:extLst>
                <a:ext uri="{FF2B5EF4-FFF2-40B4-BE49-F238E27FC236}">
                  <a16:creationId xmlns:a16="http://schemas.microsoft.com/office/drawing/2014/main" id="{1B4B9EC2-20F1-4017-BA6A-ECD7922FCFD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163 h 1906"/>
                <a:gd name="T4" fmla="*/ 5866 w 5740"/>
                <a:gd name="T5" fmla="*/ 1163 h 1906"/>
                <a:gd name="T6" fmla="*/ 586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14731" name="Rectangle 11">
            <a:extLst>
              <a:ext uri="{FF2B5EF4-FFF2-40B4-BE49-F238E27FC236}">
                <a16:creationId xmlns:a16="http://schemas.microsoft.com/office/drawing/2014/main" id="{D5335046-1BEC-4314-A481-75F40D4C2B3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4734" name="Rectangle 14">
            <a:extLst>
              <a:ext uri="{FF2B5EF4-FFF2-40B4-BE49-F238E27FC236}">
                <a16:creationId xmlns:a16="http://schemas.microsoft.com/office/drawing/2014/main" id="{DCF4FAE9-DBB8-47ED-BD51-99375B5408F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Prof. Saeed Abuel Makarem &amp; Dr. Sanaa Al- Shaarawy</a:t>
            </a:r>
          </a:p>
        </p:txBody>
      </p:sp>
      <p:sp>
        <p:nvSpPr>
          <p:cNvPr id="414740" name="Rectangle 20">
            <a:extLst>
              <a:ext uri="{FF2B5EF4-FFF2-40B4-BE49-F238E27FC236}">
                <a16:creationId xmlns:a16="http://schemas.microsoft.com/office/drawing/2014/main" id="{312E1168-DED7-465A-AE84-5805582910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30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  <p:sldLayoutId id="2147484428" r:id="rId12"/>
    <p:sldLayoutId id="2147484429" r:id="rId13"/>
    <p:sldLayoutId id="2147484431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.sa/url?sa=i&amp;rct=j&amp;q=&amp;esrc=s&amp;frm=1&amp;source=images&amp;cd=&amp;cad=rja&amp;docid=hgJf77TzA-lv9M&amp;tbnid=Dbvp1UlaiNwk6M:&amp;ved=0CAUQjRw&amp;url=http%3A%2F%2Fwww.picstopin.com%2F596%2Ftypical-vertebrae-of-a-frog-help-for-skeletal-system-science-%26-math%2Fhttp%3A%257C%257Cwww*transtutors*com%257CUploadfile%257CCMS_Images%257C6250_Vertebra*JPG%2F&amp;ei=oTegUuaIIInB0QX3uYH4CA&amp;psig=AFQjCNHstnFLNa80anJlk9FllESFINufiw&amp;ust=138631781337565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google.com.sa/url?sa=i&amp;rct=j&amp;q=&amp;esrc=s&amp;source=images&amp;cd=&amp;cad=rja&amp;uact=8&amp;ved=0ahUKEwjDle3hr_PQAhVFuBQKHayJBhsQjRwIBw&amp;url=http%3A%2F%2Fteachmeanatomy.info%2Fback%2Fbones%2Fvertebral-column%2F&amp;psig=AFQjCNHTDvcJPoTNWdAmNtmZtGNEnYuanQ&amp;ust=1481794157298692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jpeg"/><Relationship Id="rId4" Type="http://schemas.openxmlformats.org/officeDocument/2006/relationships/hyperlink" Target="https://www.google.com.sa/url?sa=i&amp;rct=j&amp;q=&amp;esrc=s&amp;source=images&amp;cd=&amp;cad=rja&amp;uact=8&amp;ved=0ahUKEwj1jYW5svPQAhVJ1RQKHdl0DMkQjRwIBw&amp;url=https%3A%2F%2Ftheartofmed.wordpress.com%2F2015%2F05%2F23%2Fwhat-is-this-blog-about%2F&amp;psig=AFQjCNFus7AGSFYWoOb6xvyGJ0eT_Lx-wA&amp;ust=148179486891312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hyperlink" Target="http://www.google.com.sa/url?sa=i&amp;rct=j&amp;q=&amp;esrc=s&amp;frm=1&amp;source=images&amp;cd=&amp;cad=rja&amp;docid=yuJyqx8Nys1siM&amp;tbnid=9qFZ0ZP3VNZpUM:&amp;ved=0CAUQjRw&amp;url=http%3A%2F%2Fdc317.4shared.com%2Fdoc%2FE9OI8RS6%2Fpreview.html&amp;ei=5S2gUsTBD-OM0AXG3IDwBQ&amp;psig=AFQjCNGYLeG-_FBm3-fdEVrmlw5QzTL0og&amp;ust=1386315401049974" TargetMode="Externa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jpeg"/><Relationship Id="rId5" Type="http://schemas.openxmlformats.org/officeDocument/2006/relationships/hyperlink" Target="http://www.google.com.sa/url?sa=i&amp;rct=j&amp;q=&amp;esrc=s&amp;source=images&amp;cd=&amp;cad=rja&amp;uact=8&amp;ved=0ahUKEwidyZazuPPQAhUF1hQKHcA9BIYQjRwIBw&amp;url=http%3A%2F%2Fwww.spineuniverse.com%2Fanatomy%2Fligaments&amp;psig=AFQjCNFJJ8ReKLunFLHYCGLGAc7YO7yz_A&amp;ust=1481796519886049" TargetMode="External"/><Relationship Id="rId4" Type="http://schemas.openxmlformats.org/officeDocument/2006/relationships/hyperlink" Target="http://www.google.com.sa/url?sa=i&amp;rct=j&amp;q=&amp;esrc=s&amp;source=images&amp;cd=&amp;cad=rja&amp;uact=8&amp;ved=0CAcQjRw&amp;url=http%3A%2F%2Fittcs.wordpress.com%2F2010%2F06%2F21%2Fanatomy-and-physiology-the-spinal-ligaments-holding-all-the-parts-together%2F&amp;ei=s1l4VO2LAcH3aMGDgpAH&amp;psig=AFQjCNEehgdgnlhtsx66e-kR50ypjzND3g&amp;ust=1417259821843889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hyperlink" Target="http://www.google.com.sa/url?sa=i&amp;rct=j&amp;q=&amp;esrc=s&amp;frm=1&amp;source=images&amp;cd=&amp;cad=rja&amp;docid=hgJf77TzA-lv9M&amp;tbnid=Dbvp1UlaiNwk6M:&amp;ved=0CAUQjRw&amp;url=http%3A%2F%2Fwww.picstopin.com%2F596%2Ftypical-vertebrae-of-a-frog-help-for-skeletal-system-science-%26-math%2Fhttp%3A%257C%257Cwww*transtutors*com%257CUploadfile%257CCMS_Images%257C6250_Vertebra*JPG%2F&amp;ei=oTegUuaIIInB0QX3uYH4CA&amp;psig=AFQjCNHstnFLNa80anJlk9FllESFINufiw&amp;ust=138631781337565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CAcQjRw&amp;url=http%3A%2F%2Fen.wikipedia.org%2Fwiki%2FCervical_vertebrae&amp;ei=X1B4VJLSNNHjaMe3gJgD&amp;psig=AFQjCNGoV7F7-BnJvwJ7GfQeUc7Y5GiA6w&amp;ust=141725742503483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frm=1&amp;source=images&amp;cd=&amp;cad=rja&amp;docid=pKLBHvic63V3VM&amp;tbnid=B0S0VYIAEBwgDM:&amp;ved=0CAUQjRw&amp;url=http%3A%2F%2Fpaigemckinney.com%2Fcategory%2Fmovement-quality%2F&amp;ei=Fh6gUoewG6Sa0AWkyYDYBQ&amp;psig=AFQjCNFl_lfDqFQWe9OeRRJe4U-D58VtIg&amp;ust=1386311417758589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.sa/url?sa=i&amp;rct=j&amp;q=&amp;esrc=s&amp;frm=1&amp;source=images&amp;cd=&amp;cad=rja&amp;docid=rOI7F8JghyzTuM&amp;tbnid=nI9KrxU8-y05MM:&amp;ved=0CAUQjRw&amp;url=http%3A%2F%2Fwww.macroevolution.net%2Fhybrid-hypothesis-section-2.html&amp;ei=jSKgUq3THOnL0QWBh4GACA&amp;psig=AFQjCNE9QaGSf3gOOD3ldycYW89H7UbAew&amp;ust=1386312554696611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1FFC7CA-57D7-478F-954E-797CEF865D9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836613"/>
            <a:ext cx="8229600" cy="1728787"/>
          </a:xfrm>
          <a:solidFill>
            <a:srgbClr val="FFFF00"/>
          </a:solidFill>
        </p:spPr>
        <p:txBody>
          <a:bodyPr/>
          <a:lstStyle/>
          <a:p>
            <a:r>
              <a:rPr lang="en-US" altLang="en-US" sz="6000" i="1">
                <a:solidFill>
                  <a:srgbClr val="C00000"/>
                </a:solidFill>
                <a:effectLst/>
              </a:rPr>
              <a:t>CERVICAL  SPINE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AC51865-D358-4A17-B03E-224F3B21E1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2643188"/>
            <a:ext cx="6900863" cy="1285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>
                <a:solidFill>
                  <a:srgbClr val="FFFF00"/>
                </a:solidFill>
                <a:effectLst/>
              </a:rPr>
              <a:t>DEPARTMENT OF ANATOMY.</a:t>
            </a:r>
          </a:p>
          <a:p>
            <a:r>
              <a:rPr lang="en-US" altLang="en-US" b="1" i="1">
                <a:effectLst/>
              </a:rPr>
              <a:t>DR.SANAA AL-SHAARAWY.</a:t>
            </a:r>
          </a:p>
        </p:txBody>
      </p:sp>
      <p:pic>
        <p:nvPicPr>
          <p:cNvPr id="4100" name="Picture 5" descr="http://tmjc.com.ne.kr/tmj/info/drinfo/images/tm7-9.jpg">
            <a:hlinkClick r:id="rId2"/>
            <a:extLst>
              <a:ext uri="{FF2B5EF4-FFF2-40B4-BE49-F238E27FC236}">
                <a16:creationId xmlns:a16="http://schemas.microsoft.com/office/drawing/2014/main" id="{27C64ACB-65B8-4B1B-8BF4-7E67359A3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r="3999" b="16666"/>
          <a:stretch>
            <a:fillRect/>
          </a:stretch>
        </p:blipFill>
        <p:spPr bwMode="auto">
          <a:xfrm>
            <a:off x="5072063" y="3857625"/>
            <a:ext cx="3857625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نتيجة بحث الصور عن ‪vertebral arches joints‬‏">
            <a:hlinkClick r:id="rId4"/>
            <a:extLst>
              <a:ext uri="{FF2B5EF4-FFF2-40B4-BE49-F238E27FC236}">
                <a16:creationId xmlns:a16="http://schemas.microsoft.com/office/drawing/2014/main" id="{7CAB42EE-473D-442C-AA44-DF2D7E4F4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857625"/>
            <a:ext cx="4429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F6C57-4B7E-48B4-8859-ABCE9A837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900" y="188913"/>
            <a:ext cx="4032250" cy="863600"/>
          </a:xfrm>
          <a:ln w="28575">
            <a:solidFill>
              <a:srgbClr val="FFFF00"/>
            </a:solidFill>
          </a:ln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FFFF66"/>
                </a:solidFill>
              </a:rPr>
              <a:t>Joints of Cervical Vertebrae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F5AFD-91F1-4EB7-BDCF-30A470980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928688"/>
            <a:ext cx="4321175" cy="1571625"/>
          </a:xfrm>
          <a:ln w="28575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Synovial </a:t>
            </a:r>
            <a:r>
              <a:rPr lang="en-US" sz="2400" b="1" dirty="0"/>
              <a:t>joints between the </a:t>
            </a:r>
            <a:r>
              <a:rPr lang="en-US" sz="2400" b="1" u="sng" dirty="0">
                <a:solidFill>
                  <a:srgbClr val="FF66FF"/>
                </a:solidFill>
              </a:rPr>
              <a:t>occipital </a:t>
            </a:r>
            <a:r>
              <a:rPr lang="en-US" sz="2400" b="1" u="sng" dirty="0" err="1">
                <a:solidFill>
                  <a:srgbClr val="FF66FF"/>
                </a:solidFill>
              </a:rPr>
              <a:t>condyles</a:t>
            </a:r>
            <a:r>
              <a:rPr lang="en-US" sz="2400" b="1" dirty="0">
                <a:solidFill>
                  <a:srgbClr val="FF66FF"/>
                </a:solidFill>
              </a:rPr>
              <a:t> </a:t>
            </a:r>
            <a:r>
              <a:rPr lang="en-US" sz="2400" b="1" dirty="0"/>
              <a:t>of skull  </a:t>
            </a:r>
            <a:r>
              <a:rPr lang="en-US" sz="2400" b="1" dirty="0">
                <a:solidFill>
                  <a:srgbClr val="FFFF00"/>
                </a:solidFill>
              </a:rPr>
              <a:t>and</a:t>
            </a:r>
            <a:r>
              <a:rPr lang="en-US" sz="2400" b="1" dirty="0"/>
              <a:t> </a:t>
            </a:r>
            <a:r>
              <a:rPr lang="en-US" sz="2400" b="1" u="sng" dirty="0">
                <a:solidFill>
                  <a:srgbClr val="FF66FF"/>
                </a:solidFill>
              </a:rPr>
              <a:t>upper facets </a:t>
            </a:r>
            <a:r>
              <a:rPr lang="en-US" sz="2400" b="1" dirty="0"/>
              <a:t>on the lateral mass of the </a:t>
            </a:r>
            <a:r>
              <a:rPr lang="en-US" sz="2400" b="1" u="sng" dirty="0">
                <a:solidFill>
                  <a:srgbClr val="FF66FF"/>
                </a:solidFill>
              </a:rPr>
              <a:t>atlas.</a:t>
            </a:r>
          </a:p>
        </p:txBody>
      </p:sp>
      <p:sp>
        <p:nvSpPr>
          <p:cNvPr id="13316" name="Slide Number Placeholder 4">
            <a:extLst>
              <a:ext uri="{FF2B5EF4-FFF2-40B4-BE49-F238E27FC236}">
                <a16:creationId xmlns:a16="http://schemas.microsoft.com/office/drawing/2014/main" id="{542E5BA8-81A2-4057-9E3A-4AF94F3E91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FD3B9EE-5FC3-4EAC-8AC3-EE65A5A5CCA8}" type="slidenum">
              <a:rPr lang="en-US" altLang="en-US" sz="12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pic>
        <p:nvPicPr>
          <p:cNvPr id="13317" name="Picture 2" descr="E:\dad\Student Gray\8. Head and neck\F66122-008-f023.jpg">
            <a:extLst>
              <a:ext uri="{FF2B5EF4-FFF2-40B4-BE49-F238E27FC236}">
                <a16:creationId xmlns:a16="http://schemas.microsoft.com/office/drawing/2014/main" id="{0DEEBA38-77D9-4983-99E0-DF9FD4BFA96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527" r="17131" b="9074"/>
          <a:stretch>
            <a:fillRect/>
          </a:stretch>
        </p:blipFill>
        <p:spPr>
          <a:xfrm>
            <a:off x="4762500" y="1125538"/>
            <a:ext cx="4130675" cy="5000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8967FC-3493-4963-BCA3-E2F49858F823}"/>
              </a:ext>
            </a:extLst>
          </p:cNvPr>
          <p:cNvSpPr/>
          <p:nvPr/>
        </p:nvSpPr>
        <p:spPr>
          <a:xfrm>
            <a:off x="4859338" y="5300663"/>
            <a:ext cx="792162" cy="2889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pic>
        <p:nvPicPr>
          <p:cNvPr id="13319" name="Picture 2" descr="E:\dad\Student Gray\8. Head and neck\F66122-008-f008.jpg">
            <a:extLst>
              <a:ext uri="{FF2B5EF4-FFF2-40B4-BE49-F238E27FC236}">
                <a16:creationId xmlns:a16="http://schemas.microsoft.com/office/drawing/2014/main" id="{35CD242B-7B45-41EE-9A05-99C50E8F3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0" t="55547" r="2925" b="2892"/>
          <a:stretch>
            <a:fillRect/>
          </a:stretch>
        </p:blipFill>
        <p:spPr bwMode="auto">
          <a:xfrm>
            <a:off x="357188" y="2538413"/>
            <a:ext cx="42481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8">
            <a:extLst>
              <a:ext uri="{FF2B5EF4-FFF2-40B4-BE49-F238E27FC236}">
                <a16:creationId xmlns:a16="http://schemas.microsoft.com/office/drawing/2014/main" id="{01C1FE77-A61D-4F8A-90FA-C6852CEE5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285750"/>
            <a:ext cx="4429125" cy="58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  </a:t>
            </a:r>
            <a:r>
              <a:rPr lang="en-US" altLang="en-US">
                <a:solidFill>
                  <a:schemeClr val="bg2"/>
                </a:solidFill>
              </a:rPr>
              <a:t>Atlanto-Occipital Joints</a:t>
            </a:r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C59A472A-DCDE-452F-9995-EFBC176669C9}"/>
              </a:ext>
            </a:extLst>
          </p:cNvPr>
          <p:cNvSpPr/>
          <p:nvPr/>
        </p:nvSpPr>
        <p:spPr>
          <a:xfrm>
            <a:off x="2000250" y="4500563"/>
            <a:ext cx="142875" cy="142875"/>
          </a:xfrm>
          <a:prstGeom prst="star5">
            <a:avLst/>
          </a:prstGeom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889A39F7-3B40-48D4-B9F1-488255994677}"/>
              </a:ext>
            </a:extLst>
          </p:cNvPr>
          <p:cNvSpPr/>
          <p:nvPr/>
        </p:nvSpPr>
        <p:spPr>
          <a:xfrm>
            <a:off x="3571875" y="4429125"/>
            <a:ext cx="142875" cy="142875"/>
          </a:xfrm>
          <a:prstGeom prst="star5">
            <a:avLst/>
          </a:prstGeom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8CF7C60C-FFC1-4C0B-8A45-29CE04024D71}"/>
              </a:ext>
            </a:extLst>
          </p:cNvPr>
          <p:cNvSpPr/>
          <p:nvPr/>
        </p:nvSpPr>
        <p:spPr>
          <a:xfrm flipH="1">
            <a:off x="6715125" y="4143375"/>
            <a:ext cx="71438" cy="71438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24" name="TextBox 12">
            <a:extLst>
              <a:ext uri="{FF2B5EF4-FFF2-40B4-BE49-F238E27FC236}">
                <a16:creationId xmlns:a16="http://schemas.microsoft.com/office/drawing/2014/main" id="{0CAE3D44-92F7-4C54-85AA-25AE7B596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4929188"/>
            <a:ext cx="214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3399"/>
                </a:solidFill>
              </a:rPr>
              <a:t>1</a:t>
            </a:r>
          </a:p>
        </p:txBody>
      </p:sp>
      <p:sp>
        <p:nvSpPr>
          <p:cNvPr id="13325" name="TextBox 13">
            <a:extLst>
              <a:ext uri="{FF2B5EF4-FFF2-40B4-BE49-F238E27FC236}">
                <a16:creationId xmlns:a16="http://schemas.microsoft.com/office/drawing/2014/main" id="{2DDD3823-B5F1-407B-BBFC-74512CBB7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5715000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3399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8BCE8B52-5987-4A5E-BFEB-F3A323E6E6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54AD9AF-1605-4294-8E07-EE2E4601EB7F}" type="slidenum">
              <a:rPr lang="en-US" altLang="en-US" sz="12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pic>
        <p:nvPicPr>
          <p:cNvPr id="14339" name="Picture 2" descr="Untitled-1 copy">
            <a:extLst>
              <a:ext uri="{FF2B5EF4-FFF2-40B4-BE49-F238E27FC236}">
                <a16:creationId xmlns:a16="http://schemas.microsoft.com/office/drawing/2014/main" id="{49E83755-AD87-447B-9853-C92C78357CC7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5" t="2751" r="13654" b="2751"/>
          <a:stretch>
            <a:fillRect/>
          </a:stretch>
        </p:blipFill>
        <p:spPr>
          <a:xfrm>
            <a:off x="250825" y="377825"/>
            <a:ext cx="5473700" cy="6480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43" name="AutoShape 3">
            <a:extLst>
              <a:ext uri="{FF2B5EF4-FFF2-40B4-BE49-F238E27FC236}">
                <a16:creationId xmlns:a16="http://schemas.microsoft.com/office/drawing/2014/main" id="{87504308-B0C8-4A67-B08C-1F780F8F9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188913"/>
            <a:ext cx="2989262" cy="3046412"/>
          </a:xfrm>
          <a:prstGeom prst="wedgeRectCallout">
            <a:avLst>
              <a:gd name="adj1" fmla="val -130877"/>
              <a:gd name="adj2" fmla="val 76264"/>
            </a:avLst>
          </a:prstGeom>
          <a:solidFill>
            <a:srgbClr val="7030A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17088" dir="7836078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The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Atlanto-occipital joints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are 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synovial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joints between the </a:t>
            </a:r>
            <a:r>
              <a:rPr lang="en-US" sz="24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occipital condyles,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and the </a:t>
            </a:r>
            <a:r>
              <a:rPr lang="en-US" sz="24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superior  facets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of the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lateral masses</a:t>
            </a:r>
            <a:r>
              <a:rPr lang="en-US" sz="24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of the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atlas</a:t>
            </a:r>
            <a:r>
              <a:rPr lang="en-US" sz="24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below.</a:t>
            </a:r>
          </a:p>
        </p:txBody>
      </p:sp>
      <p:sp>
        <p:nvSpPr>
          <p:cNvPr id="317446" name="Text Box 6">
            <a:extLst>
              <a:ext uri="{FF2B5EF4-FFF2-40B4-BE49-F238E27FC236}">
                <a16:creationId xmlns:a16="http://schemas.microsoft.com/office/drawing/2014/main" id="{8E84AF6D-6323-4EE4-9360-F23BC1FE7DF8}"/>
              </a:ext>
            </a:extLst>
          </p:cNvPr>
          <p:cNvSpPr txBox="1">
            <a:spLocks noChangeArrowheads="1"/>
          </p:cNvSpPr>
          <p:nvPr/>
        </p:nvSpPr>
        <p:spPr bwMode="auto">
          <a:xfrm rot="20208084">
            <a:off x="3113088" y="3708400"/>
            <a:ext cx="306705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atlas</a:t>
            </a:r>
          </a:p>
        </p:txBody>
      </p:sp>
      <p:sp>
        <p:nvSpPr>
          <p:cNvPr id="317447" name="Text Box 7">
            <a:extLst>
              <a:ext uri="{FF2B5EF4-FFF2-40B4-BE49-F238E27FC236}">
                <a16:creationId xmlns:a16="http://schemas.microsoft.com/office/drawing/2014/main" id="{B8B6ADD5-BB5C-4A4A-9E8F-5A1D1567486A}"/>
              </a:ext>
            </a:extLst>
          </p:cNvPr>
          <p:cNvSpPr txBox="1">
            <a:spLocks noChangeArrowheads="1"/>
          </p:cNvSpPr>
          <p:nvPr/>
        </p:nvSpPr>
        <p:spPr bwMode="auto">
          <a:xfrm rot="20208084">
            <a:off x="1978025" y="4154488"/>
            <a:ext cx="4208463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axis</a:t>
            </a:r>
          </a:p>
        </p:txBody>
      </p:sp>
      <p:sp>
        <p:nvSpPr>
          <p:cNvPr id="317450" name="Text Box 10">
            <a:extLst>
              <a:ext uri="{FF2B5EF4-FFF2-40B4-BE49-F238E27FC236}">
                <a16:creationId xmlns:a16="http://schemas.microsoft.com/office/drawing/2014/main" id="{0B5F0302-D3F4-4BDF-84F1-5C4538194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675" y="5792788"/>
            <a:ext cx="303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317451" name="Text Box 11">
            <a:extLst>
              <a:ext uri="{FF2B5EF4-FFF2-40B4-BE49-F238E27FC236}">
                <a16:creationId xmlns:a16="http://schemas.microsoft.com/office/drawing/2014/main" id="{3446E979-44F1-4173-AF43-1BBC46AA7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6275" y="5794375"/>
            <a:ext cx="303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17452" name="Text Box 12">
            <a:extLst>
              <a:ext uri="{FF2B5EF4-FFF2-40B4-BE49-F238E27FC236}">
                <a16:creationId xmlns:a16="http://schemas.microsoft.com/office/drawing/2014/main" id="{E93A234C-27DC-444A-9F39-88223C06D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2100" y="6124575"/>
            <a:ext cx="331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317453" name="Text Box 13">
            <a:extLst>
              <a:ext uri="{FF2B5EF4-FFF2-40B4-BE49-F238E27FC236}">
                <a16:creationId xmlns:a16="http://schemas.microsoft.com/office/drawing/2014/main" id="{1E8B3AB1-32F8-4F1C-B94D-4B3229389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1275" y="541178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0">
                <a:solidFill>
                  <a:schemeClr val="bg1"/>
                </a:solidFill>
              </a:rPr>
              <a:t>L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6" grpId="0"/>
      <p:bldP spid="317447" grpId="0"/>
      <p:bldP spid="317450" grpId="0"/>
      <p:bldP spid="317451" grpId="0"/>
      <p:bldP spid="317452" grpId="0"/>
      <p:bldP spid="3174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C103B109-E80A-4C10-90EC-E4B0B4CA37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57F72F9-AE7D-4ED3-9B16-C973E29AE8FD}" type="slidenum">
              <a:rPr lang="en-US" altLang="en-US" sz="12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63012B55-E151-4202-AC51-037BCFEBE1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274638"/>
            <a:ext cx="4105275" cy="1200150"/>
          </a:xfr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anchor="t">
            <a:spAutoFit/>
          </a:bodyPr>
          <a:lstStyle/>
          <a:p>
            <a:pPr>
              <a:defRPr/>
            </a:pPr>
            <a:r>
              <a:rPr lang="en-US" sz="2400" dirty="0"/>
              <a:t>MOVEMENTS IN THE </a:t>
            </a:r>
            <a:r>
              <a:rPr lang="en-US" sz="2400" dirty="0">
                <a:solidFill>
                  <a:srgbClr val="66FF33"/>
                </a:solidFill>
              </a:rPr>
              <a:t>ATLANTO-OCCIPITAL JOINT</a:t>
            </a:r>
          </a:p>
        </p:txBody>
      </p:sp>
      <p:sp>
        <p:nvSpPr>
          <p:cNvPr id="323587" name="Rectangle 3">
            <a:extLst>
              <a:ext uri="{FF2B5EF4-FFF2-40B4-BE49-F238E27FC236}">
                <a16:creationId xmlns:a16="http://schemas.microsoft.com/office/drawing/2014/main" id="{8B72F339-850E-47DD-956C-6D0C11A6461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714500"/>
            <a:ext cx="4103687" cy="2928938"/>
          </a:xfrm>
          <a:ln w="28575">
            <a:solidFill>
              <a:schemeClr val="tx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2800" b="1" u="sng" dirty="0">
                <a:solidFill>
                  <a:srgbClr val="FFFF00"/>
                </a:solidFill>
              </a:rPr>
              <a:t>The joints are capable of: </a:t>
            </a:r>
          </a:p>
          <a:p>
            <a:pPr>
              <a:defRPr/>
            </a:pPr>
            <a:r>
              <a:rPr lang="en-US" sz="2800" b="1" dirty="0"/>
              <a:t>Flexion, </a:t>
            </a:r>
          </a:p>
          <a:p>
            <a:pPr>
              <a:defRPr/>
            </a:pPr>
            <a:r>
              <a:rPr lang="en-US" sz="2800" b="1" dirty="0"/>
              <a:t>Extension, and </a:t>
            </a:r>
          </a:p>
          <a:p>
            <a:pPr>
              <a:defRPr/>
            </a:pPr>
            <a:r>
              <a:rPr lang="en-US" sz="2800" b="1" dirty="0"/>
              <a:t>Lateral flexion; </a:t>
            </a:r>
          </a:p>
          <a:p>
            <a:pPr>
              <a:defRPr/>
            </a:pPr>
            <a:r>
              <a:rPr lang="en-US" b="1" i="1" u="sng" dirty="0">
                <a:solidFill>
                  <a:srgbClr val="FF66FF"/>
                </a:solidFill>
                <a:effectLst/>
              </a:rPr>
              <a:t>They do not rotate.</a:t>
            </a:r>
          </a:p>
        </p:txBody>
      </p:sp>
      <p:pic>
        <p:nvPicPr>
          <p:cNvPr id="323588" name="Picture 4" descr="Untitled-37a">
            <a:extLst>
              <a:ext uri="{FF2B5EF4-FFF2-40B4-BE49-F238E27FC236}">
                <a16:creationId xmlns:a16="http://schemas.microsoft.com/office/drawing/2014/main" id="{56BF3362-477B-4620-9E23-83BFBFA35E33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260350"/>
            <a:ext cx="3095625" cy="324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589" name="Picture 5" descr="Untitled-3">
            <a:extLst>
              <a:ext uri="{FF2B5EF4-FFF2-40B4-BE49-F238E27FC236}">
                <a16:creationId xmlns:a16="http://schemas.microsoft.com/office/drawing/2014/main" id="{15B8AD58-0D7C-48E2-AACB-B4FC7613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644900"/>
            <a:ext cx="31686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31FB4631-651E-4483-9854-1DAB053615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B641E37-BFA8-43A1-9759-E5EA510B71B4}" type="slidenum">
              <a:rPr lang="en-US" altLang="en-US" sz="12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27682" name="Rectangle 2">
            <a:extLst>
              <a:ext uri="{FF2B5EF4-FFF2-40B4-BE49-F238E27FC236}">
                <a16:creationId xmlns:a16="http://schemas.microsoft.com/office/drawing/2014/main" id="{AD1D2B26-9907-438D-8B17-F346994D90A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4292600"/>
            <a:ext cx="7775575" cy="2089150"/>
          </a:xfrm>
          <a:ln w="38100">
            <a:solidFill>
              <a:schemeClr val="tx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2000" dirty="0"/>
              <a:t>	</a:t>
            </a:r>
            <a:r>
              <a:rPr lang="en-US" sz="2400" b="1" dirty="0"/>
              <a:t>The </a:t>
            </a:r>
            <a:r>
              <a:rPr lang="en-US" sz="2400" b="1" dirty="0" err="1"/>
              <a:t>Atlanto</a:t>
            </a:r>
            <a:r>
              <a:rPr lang="en-US" sz="2400" b="1" dirty="0"/>
              <a:t>-axial joints are </a:t>
            </a:r>
            <a:r>
              <a:rPr lang="en-US" sz="2400" b="1" i="1" u="sng" dirty="0">
                <a:solidFill>
                  <a:srgbClr val="FFFF00"/>
                </a:solidFill>
                <a:effectLst/>
              </a:rPr>
              <a:t>Three Synovial Joints:</a:t>
            </a:r>
          </a:p>
          <a:p>
            <a:pPr>
              <a:defRPr/>
            </a:pPr>
            <a:r>
              <a:rPr lang="en-US" sz="2400" b="1" dirty="0">
                <a:solidFill>
                  <a:srgbClr val="66FF33"/>
                </a:solidFill>
              </a:rPr>
              <a:t>One median</a:t>
            </a:r>
            <a:r>
              <a:rPr lang="en-US" sz="2400" b="1" dirty="0"/>
              <a:t>, between the </a:t>
            </a:r>
            <a:r>
              <a:rPr lang="en-US" sz="2400" b="1" u="sng" dirty="0" err="1"/>
              <a:t>odontoid</a:t>
            </a:r>
            <a:r>
              <a:rPr lang="en-US" sz="2400" b="1" u="sng" dirty="0"/>
              <a:t> process</a:t>
            </a:r>
            <a:r>
              <a:rPr lang="en-US" sz="2400" b="1" dirty="0"/>
              <a:t> and the                </a:t>
            </a:r>
            <a:r>
              <a:rPr lang="en-US" sz="2400" b="1" u="sng" dirty="0"/>
              <a:t>anterior arch of the atlas.</a:t>
            </a:r>
          </a:p>
          <a:p>
            <a:pPr>
              <a:defRPr/>
            </a:pPr>
            <a:r>
              <a:rPr lang="en-US" sz="2400" b="1" dirty="0"/>
              <a:t>the </a:t>
            </a:r>
            <a:r>
              <a:rPr lang="en-US" sz="2400" b="1" dirty="0">
                <a:solidFill>
                  <a:srgbClr val="66FF33"/>
                </a:solidFill>
              </a:rPr>
              <a:t>other two </a:t>
            </a:r>
            <a:r>
              <a:rPr lang="en-US" sz="2400" b="1" dirty="0"/>
              <a:t>are between the </a:t>
            </a:r>
            <a:r>
              <a:rPr lang="en-US" sz="2400" b="1" u="sng" dirty="0"/>
              <a:t>inferior facet of lateral masses of the atlas</a:t>
            </a:r>
            <a:r>
              <a:rPr lang="en-US" sz="2400" b="1" dirty="0"/>
              <a:t> and </a:t>
            </a:r>
            <a:r>
              <a:rPr lang="en-US" sz="2400" b="1" u="sng" dirty="0"/>
              <a:t>superior facets of the axis.</a:t>
            </a:r>
          </a:p>
        </p:txBody>
      </p:sp>
      <p:pic>
        <p:nvPicPr>
          <p:cNvPr id="16388" name="Picture 3" descr="Untitled-4">
            <a:extLst>
              <a:ext uri="{FF2B5EF4-FFF2-40B4-BE49-F238E27FC236}">
                <a16:creationId xmlns:a16="http://schemas.microsoft.com/office/drawing/2014/main" id="{9889002E-36A7-461F-BE07-06121B0E308D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175" y="1052513"/>
            <a:ext cx="7867650" cy="324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AutoShape 4">
            <a:extLst>
              <a:ext uri="{FF2B5EF4-FFF2-40B4-BE49-F238E27FC236}">
                <a16:creationId xmlns:a16="http://schemas.microsoft.com/office/drawing/2014/main" id="{5AFCD13F-6D08-432D-9BA2-257E4AA00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0863" y="1196975"/>
            <a:ext cx="925512" cy="360363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/>
          </a:p>
        </p:txBody>
      </p:sp>
      <p:sp>
        <p:nvSpPr>
          <p:cNvPr id="16390" name="AutoShape 5">
            <a:extLst>
              <a:ext uri="{FF2B5EF4-FFF2-40B4-BE49-F238E27FC236}">
                <a16:creationId xmlns:a16="http://schemas.microsoft.com/office/drawing/2014/main" id="{A989BEE9-DD48-4D7D-8238-20513A23C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4513" y="1557338"/>
            <a:ext cx="925512" cy="358775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05B272E9-D5AE-4267-AE9C-204BD8D20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260350"/>
            <a:ext cx="5688013" cy="5238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bg2"/>
                </a:solidFill>
              </a:rPr>
              <a:t>ATLANTO-AXIAL JOINTS</a:t>
            </a:r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7FF8DF5B-91B0-41D4-9B65-241B676AB86A}"/>
              </a:ext>
            </a:extLst>
          </p:cNvPr>
          <p:cNvSpPr/>
          <p:nvPr/>
        </p:nvSpPr>
        <p:spPr>
          <a:xfrm>
            <a:off x="4786313" y="2928938"/>
            <a:ext cx="71437" cy="46037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7CF9A8A9-AE82-4112-9CBD-C11B5C96B5D4}"/>
              </a:ext>
            </a:extLst>
          </p:cNvPr>
          <p:cNvSpPr/>
          <p:nvPr/>
        </p:nvSpPr>
        <p:spPr>
          <a:xfrm flipV="1">
            <a:off x="3286125" y="2928938"/>
            <a:ext cx="71438" cy="46037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80EBBE2D-273A-4BE9-9067-5D9E6FDE7DFA}"/>
              </a:ext>
            </a:extLst>
          </p:cNvPr>
          <p:cNvSpPr/>
          <p:nvPr/>
        </p:nvSpPr>
        <p:spPr>
          <a:xfrm>
            <a:off x="4000500" y="2357438"/>
            <a:ext cx="71438" cy="142875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cut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B07945C8-CE63-4D36-846C-D21C455FC7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2F4DCEB-4D17-4A7C-A197-6150529AC1B5}" type="slidenum">
              <a:rPr lang="en-US" altLang="en-US" sz="12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37923" name="Rectangle 3">
            <a:extLst>
              <a:ext uri="{FF2B5EF4-FFF2-40B4-BE49-F238E27FC236}">
                <a16:creationId xmlns:a16="http://schemas.microsoft.com/office/drawing/2014/main" id="{B1F42D1D-5894-48EE-A247-A7C4AB3ACCB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060575"/>
            <a:ext cx="3602037" cy="2225675"/>
          </a:xfrm>
          <a:ln w="38100">
            <a:solidFill>
              <a:schemeClr val="tx1"/>
            </a:solidFill>
          </a:ln>
        </p:spPr>
        <p:txBody>
          <a:bodyPr/>
          <a:lstStyle/>
          <a:p>
            <a:pPr marL="0" indent="0">
              <a:buFont typeface="Wingdings" panose="05000000000000000000" pitchFamily="2" charset="2"/>
              <a:buChar char="v"/>
              <a:defRPr/>
            </a:pPr>
            <a:r>
              <a:rPr lang="en-US" sz="2800" dirty="0"/>
              <a:t>There can be </a:t>
            </a:r>
            <a:r>
              <a:rPr lang="en-US" sz="2800" b="1" dirty="0">
                <a:solidFill>
                  <a:srgbClr val="FFFF00"/>
                </a:solidFill>
                <a:effectLst/>
              </a:rPr>
              <a:t>extensive rotation</a:t>
            </a:r>
            <a:r>
              <a:rPr lang="en-US" sz="2800" dirty="0">
                <a:solidFill>
                  <a:srgbClr val="FFFF00"/>
                </a:solidFill>
                <a:effectLst/>
              </a:rPr>
              <a:t> </a:t>
            </a:r>
            <a:r>
              <a:rPr lang="en-US" sz="2800" dirty="0"/>
              <a:t>of the </a:t>
            </a:r>
            <a:r>
              <a:rPr lang="en-US" sz="2800" b="1" dirty="0">
                <a:solidFill>
                  <a:srgbClr val="66FF33"/>
                </a:solidFill>
              </a:rPr>
              <a:t>atlas</a:t>
            </a:r>
            <a:r>
              <a:rPr lang="en-US" sz="2800" dirty="0"/>
              <a:t> and the </a:t>
            </a:r>
            <a:r>
              <a:rPr lang="en-US" sz="2800" b="1" dirty="0">
                <a:solidFill>
                  <a:srgbClr val="66FF33"/>
                </a:solidFill>
              </a:rPr>
              <a:t>skull </a:t>
            </a:r>
            <a:r>
              <a:rPr lang="en-US" sz="2800" dirty="0"/>
              <a:t>(and thus of the head on the </a:t>
            </a:r>
            <a:r>
              <a:rPr lang="en-US" sz="2800" b="1" dirty="0">
                <a:solidFill>
                  <a:srgbClr val="66FF33"/>
                </a:solidFill>
              </a:rPr>
              <a:t>axis</a:t>
            </a:r>
            <a:r>
              <a:rPr lang="en-US" sz="2800" dirty="0"/>
              <a:t>).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/>
          </a:p>
        </p:txBody>
      </p:sp>
      <p:pic>
        <p:nvPicPr>
          <p:cNvPr id="17412" name="Picture 4" descr="Untitled-38">
            <a:extLst>
              <a:ext uri="{FF2B5EF4-FFF2-40B4-BE49-F238E27FC236}">
                <a16:creationId xmlns:a16="http://schemas.microsoft.com/office/drawing/2014/main" id="{BBEC0E77-EECA-4EF9-A248-9EBD1EB1ADC6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620713"/>
            <a:ext cx="4752975" cy="475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Box 9">
            <a:extLst>
              <a:ext uri="{FF2B5EF4-FFF2-40B4-BE49-F238E27FC236}">
                <a16:creationId xmlns:a16="http://schemas.microsoft.com/office/drawing/2014/main" id="{F1438A94-CA88-494E-A7AC-9801D953E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4643438"/>
            <a:ext cx="3714750" cy="1477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66FF33"/>
                </a:solidFill>
              </a:rPr>
              <a:t>N.B</a:t>
            </a: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rgbClr val="FFFF66"/>
                </a:solidFill>
              </a:rPr>
              <a:t>Atlanto-axial</a:t>
            </a:r>
            <a:r>
              <a:rPr lang="en-US" altLang="en-US" sz="2400"/>
              <a:t> joint allows you to “</a:t>
            </a:r>
            <a:r>
              <a:rPr lang="en-US" altLang="en-US" sz="2400">
                <a:solidFill>
                  <a:srgbClr val="FFFF00"/>
                </a:solidFill>
              </a:rPr>
              <a:t>Say No “ lateral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FFFF66"/>
                </a:solidFill>
              </a:rPr>
              <a:t>rotation of the face.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EAFA1D9-3C71-4495-B1A1-A59C960E8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74638"/>
            <a:ext cx="3786187" cy="12001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MOVEMENTS IN THE </a:t>
            </a:r>
            <a:r>
              <a:rPr lang="en-US" sz="2400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ATLANTO-AXIAL</a:t>
            </a:r>
          </a:p>
          <a:p>
            <a:pPr algn="ctr" eaLnBrk="0" hangingPunct="0">
              <a:defRPr/>
            </a:pPr>
            <a:r>
              <a:rPr lang="en-US" sz="2400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JOINT</a:t>
            </a:r>
          </a:p>
        </p:txBody>
      </p:sp>
    </p:spTree>
  </p:cSld>
  <p:clrMapOvr>
    <a:masterClrMapping/>
  </p:clrMapOvr>
  <p:transition spd="slow">
    <p:cut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86A82A38-E797-4EA8-9D4F-FC28107C104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542925"/>
            <a:ext cx="7772400" cy="2584450"/>
          </a:xfr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5400" dirty="0"/>
              <a:t>JOINTS OF THE VERTEBRAL COLUMN </a:t>
            </a:r>
            <a:r>
              <a:rPr lang="en-US" sz="5400" dirty="0">
                <a:solidFill>
                  <a:srgbClr val="66FF33"/>
                </a:solidFill>
              </a:rPr>
              <a:t>BELOW THE AXIS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97FA542C-0FC8-4F7E-8F87-FD1B43381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573463"/>
            <a:ext cx="8137525" cy="2587625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solidFill>
                  <a:srgbClr val="FFFF00"/>
                </a:solidFill>
                <a:cs typeface="Arial" charset="0"/>
              </a:rPr>
              <a:t>JOINTS BETWEEN </a:t>
            </a:r>
          </a:p>
          <a:p>
            <a:pPr algn="ctr">
              <a:defRPr/>
            </a:pPr>
            <a:r>
              <a:rPr lang="en-US" sz="5400" dirty="0">
                <a:solidFill>
                  <a:srgbClr val="FFFF00"/>
                </a:solidFill>
                <a:cs typeface="Arial" charset="0"/>
              </a:rPr>
              <a:t>TWO VERTEBRAL </a:t>
            </a:r>
            <a:r>
              <a:rPr lang="en-US" sz="5400" dirty="0">
                <a:solidFill>
                  <a:srgbClr val="66FF33"/>
                </a:solidFill>
                <a:cs typeface="Arial" charset="0"/>
              </a:rPr>
              <a:t>BODIES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B1FB0739-94FF-4F5A-B8C2-3CA2095650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0D5E20E-37BE-4420-A626-76E22E68DBF5}" type="slidenum">
              <a:rPr lang="en-US" altLang="en-US" sz="12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pic>
        <p:nvPicPr>
          <p:cNvPr id="225285" name="Picture 5" descr="Untitled-7">
            <a:extLst>
              <a:ext uri="{FF2B5EF4-FFF2-40B4-BE49-F238E27FC236}">
                <a16:creationId xmlns:a16="http://schemas.microsoft.com/office/drawing/2014/main" id="{027A8D57-4917-43D4-81C4-5896F92DB0A6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8"/>
          <a:stretch>
            <a:fillRect/>
          </a:stretch>
        </p:blipFill>
        <p:spPr>
          <a:xfrm>
            <a:off x="1206500" y="328613"/>
            <a:ext cx="6686550" cy="4829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83" name="Rectangle 3">
            <a:extLst>
              <a:ext uri="{FF2B5EF4-FFF2-40B4-BE49-F238E27FC236}">
                <a16:creationId xmlns:a16="http://schemas.microsoft.com/office/drawing/2014/main" id="{F6744EE4-D10E-4952-8D92-306675A03AB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2875" y="5300663"/>
            <a:ext cx="9001125" cy="1008062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>
                <a:effectLst/>
              </a:rPr>
              <a:t>With </a:t>
            </a:r>
            <a:r>
              <a:rPr lang="en-US" sz="2800" b="1" dirty="0">
                <a:solidFill>
                  <a:srgbClr val="FFFF00"/>
                </a:solidFill>
                <a:effectLst/>
              </a:rPr>
              <a:t>exception of the </a:t>
            </a:r>
            <a:r>
              <a:rPr lang="en-US" sz="2800" b="1" u="sng" dirty="0">
                <a:solidFill>
                  <a:srgbClr val="FFFF00"/>
                </a:solidFill>
                <a:effectLst/>
              </a:rPr>
              <a:t>first two cervical vertebrae</a:t>
            </a:r>
            <a:r>
              <a:rPr lang="en-US" sz="2800" b="1" dirty="0">
                <a:effectLst/>
              </a:rPr>
              <a:t>, </a:t>
            </a:r>
            <a:r>
              <a:rPr lang="en-US" sz="2800" b="1" dirty="0">
                <a:solidFill>
                  <a:srgbClr val="66FF33"/>
                </a:solidFill>
                <a:effectLst/>
              </a:rPr>
              <a:t>the other  cervical vertebrae </a:t>
            </a:r>
            <a:r>
              <a:rPr lang="en-US" sz="2800" b="1" dirty="0">
                <a:effectLst/>
              </a:rPr>
              <a:t>articulate with each other </a:t>
            </a:r>
            <a:r>
              <a:rPr lang="en-US" sz="2800" b="1" dirty="0">
                <a:solidFill>
                  <a:srgbClr val="66FF33"/>
                </a:solidFill>
                <a:effectLst/>
              </a:rPr>
              <a:t>by means of </a:t>
            </a:r>
            <a:r>
              <a:rPr lang="en-US" sz="2800" b="1" dirty="0">
                <a:solidFill>
                  <a:srgbClr val="66FF33"/>
                </a:solidFill>
              </a:rPr>
              <a:t>: </a:t>
            </a:r>
          </a:p>
        </p:txBody>
      </p:sp>
      <p:sp>
        <p:nvSpPr>
          <p:cNvPr id="225286" name="AutoShape 6">
            <a:extLst>
              <a:ext uri="{FF2B5EF4-FFF2-40B4-BE49-F238E27FC236}">
                <a16:creationId xmlns:a16="http://schemas.microsoft.com/office/drawing/2014/main" id="{CD98625D-EF6F-4ED7-946E-2926EABB0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5" y="357188"/>
            <a:ext cx="3349625" cy="954087"/>
          </a:xfrm>
          <a:prstGeom prst="wedgeRectCallout">
            <a:avLst>
              <a:gd name="adj1" fmla="val -55829"/>
              <a:gd name="adj2" fmla="val 307324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6200" dir="54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I- Cartilaginous joints between their bodies .</a:t>
            </a:r>
          </a:p>
        </p:txBody>
      </p:sp>
      <p:sp>
        <p:nvSpPr>
          <p:cNvPr id="225287" name="AutoShape 7">
            <a:extLst>
              <a:ext uri="{FF2B5EF4-FFF2-40B4-BE49-F238E27FC236}">
                <a16:creationId xmlns:a16="http://schemas.microsoft.com/office/drawing/2014/main" id="{0A52F54E-DDAF-41B3-B6F7-312B4001D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42875"/>
            <a:ext cx="2911475" cy="1200150"/>
          </a:xfrm>
          <a:prstGeom prst="wedgeRectCallout">
            <a:avLst>
              <a:gd name="adj1" fmla="val 111000"/>
              <a:gd name="adj2" fmla="val 20312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80322" dir="4293903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II- Synovial joints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between their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articular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processes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9100753D-F769-4056-9BE6-68F0E49239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07CEAC8-85E7-4F5A-8A57-16A5415AF81C}" type="slidenum">
              <a:rPr lang="en-US" altLang="en-US" sz="12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00181A98-9ADE-4BC7-A3D9-E17B5F862C4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28688"/>
            <a:ext cx="3744913" cy="50927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2400" b="1" dirty="0"/>
              <a:t>The upper and lower surfaces of </a:t>
            </a:r>
            <a:r>
              <a:rPr lang="en-US" sz="2400" b="1" u="sng" dirty="0"/>
              <a:t>the bodies of 2 adjacent vertebrae</a:t>
            </a:r>
            <a:r>
              <a:rPr lang="en-US" sz="2400" b="1" dirty="0"/>
              <a:t> are covered by thin plates of </a:t>
            </a:r>
            <a:r>
              <a:rPr lang="en-US" sz="2400" b="1" dirty="0">
                <a:solidFill>
                  <a:srgbClr val="FFFF00"/>
                </a:solidFill>
              </a:rPr>
              <a:t>hyaline cartilage. </a:t>
            </a:r>
          </a:p>
          <a:p>
            <a:pPr>
              <a:defRPr/>
            </a:pPr>
            <a:r>
              <a:rPr lang="en-US" sz="2400" b="1" dirty="0"/>
              <a:t>Between the plates of hyaline cartilage is an </a:t>
            </a:r>
            <a:r>
              <a:rPr lang="en-US" sz="2400" b="1" dirty="0" err="1">
                <a:solidFill>
                  <a:srgbClr val="FFFF00"/>
                </a:solidFill>
                <a:effectLst/>
              </a:rPr>
              <a:t>intervertebral</a:t>
            </a:r>
            <a:r>
              <a:rPr lang="en-US" sz="2400" b="1" dirty="0">
                <a:solidFill>
                  <a:srgbClr val="FFFF00"/>
                </a:solidFill>
                <a:effectLst/>
              </a:rPr>
              <a:t> disc </a:t>
            </a:r>
            <a:r>
              <a:rPr lang="en-US" sz="2400" b="1" dirty="0"/>
              <a:t>of </a:t>
            </a:r>
            <a:r>
              <a:rPr lang="en-US" sz="2400" b="1" i="1" u="sng" dirty="0" err="1">
                <a:solidFill>
                  <a:srgbClr val="66FF33"/>
                </a:solidFill>
              </a:rPr>
              <a:t>fibrocartilage</a:t>
            </a:r>
            <a:r>
              <a:rPr lang="en-US" sz="2400" b="1" i="1" u="sng" dirty="0">
                <a:solidFill>
                  <a:srgbClr val="66FF33"/>
                </a:solidFill>
              </a:rPr>
              <a:t>. </a:t>
            </a:r>
          </a:p>
          <a:p>
            <a:pPr>
              <a:defRPr/>
            </a:pPr>
            <a:r>
              <a:rPr lang="en-US" sz="2400" b="1" u="sng" dirty="0"/>
              <a:t>The collagen fibers of the disc</a:t>
            </a:r>
            <a:r>
              <a:rPr lang="en-US" sz="2400" b="1" dirty="0"/>
              <a:t> strongly connect the bodies of the two vertebrae.</a:t>
            </a:r>
          </a:p>
        </p:txBody>
      </p:sp>
      <p:pic>
        <p:nvPicPr>
          <p:cNvPr id="20484" name="Picture 5" descr="F71683-045-f038">
            <a:extLst>
              <a:ext uri="{FF2B5EF4-FFF2-40B4-BE49-F238E27FC236}">
                <a16:creationId xmlns:a16="http://schemas.microsoft.com/office/drawing/2014/main" id="{376A76F0-EDFA-4599-A03A-8C02A18D9332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9"/>
          <a:stretch>
            <a:fillRect/>
          </a:stretch>
        </p:blipFill>
        <p:spPr>
          <a:xfrm>
            <a:off x="4287838" y="908050"/>
            <a:ext cx="4567237" cy="5281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5" name="Freeform 7">
            <a:extLst>
              <a:ext uri="{FF2B5EF4-FFF2-40B4-BE49-F238E27FC236}">
                <a16:creationId xmlns:a16="http://schemas.microsoft.com/office/drawing/2014/main" id="{86F6ED03-42A6-4341-9C24-24AAA0C155CA}"/>
              </a:ext>
            </a:extLst>
          </p:cNvPr>
          <p:cNvSpPr>
            <a:spLocks/>
          </p:cNvSpPr>
          <p:nvPr/>
        </p:nvSpPr>
        <p:spPr bwMode="auto">
          <a:xfrm>
            <a:off x="3786188" y="3740150"/>
            <a:ext cx="1785937" cy="46038"/>
          </a:xfrm>
          <a:custGeom>
            <a:avLst/>
            <a:gdLst>
              <a:gd name="T0" fmla="*/ 0 w 1588"/>
              <a:gd name="T1" fmla="*/ 2147483647 h 105"/>
              <a:gd name="T2" fmla="*/ 2147483647 w 1588"/>
              <a:gd name="T3" fmla="*/ 0 h 10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88" h="105">
                <a:moveTo>
                  <a:pt x="0" y="105"/>
                </a:moveTo>
                <a:cubicBezTo>
                  <a:pt x="666" y="66"/>
                  <a:pt x="1332" y="28"/>
                  <a:pt x="1588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sm" len="med"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4B384429-4218-48DF-9558-57A30FFEA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188913"/>
            <a:ext cx="4032250" cy="58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bg1"/>
                </a:solidFill>
              </a:rPr>
              <a:t>I- Intervertebral disc 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>
            <a:extLst>
              <a:ext uri="{FF2B5EF4-FFF2-40B4-BE49-F238E27FC236}">
                <a16:creationId xmlns:a16="http://schemas.microsoft.com/office/drawing/2014/main" id="{FCC9F610-896C-4890-A377-DD55DBA66F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81063"/>
            <a:ext cx="7772400" cy="1446212"/>
          </a:xfrm>
          <a:solidFill>
            <a:schemeClr val="tx2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/>
              <a:t>JOINTS BETWEEN TWO VERTEBRAL ARCHES</a:t>
            </a:r>
          </a:p>
        </p:txBody>
      </p:sp>
      <p:pic>
        <p:nvPicPr>
          <p:cNvPr id="21507" name="Picture 2" descr="E:\dad\Student Gray\2. Back\F66122-002-f032.jpg">
            <a:extLst>
              <a:ext uri="{FF2B5EF4-FFF2-40B4-BE49-F238E27FC236}">
                <a16:creationId xmlns:a16="http://schemas.microsoft.com/office/drawing/2014/main" id="{0DDE8162-1B4B-4C23-BB24-D945F56C3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4" r="16098" b="83109"/>
          <a:stretch>
            <a:fillRect/>
          </a:stretch>
        </p:blipFill>
        <p:spPr bwMode="auto">
          <a:xfrm>
            <a:off x="1763713" y="3213100"/>
            <a:ext cx="583247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7E42D09C-E804-44C2-B052-F8C61314FAEC}"/>
              </a:ext>
            </a:extLst>
          </p:cNvPr>
          <p:cNvSpPr/>
          <p:nvPr/>
        </p:nvSpPr>
        <p:spPr>
          <a:xfrm>
            <a:off x="5357813" y="4572000"/>
            <a:ext cx="2143125" cy="500063"/>
          </a:xfrm>
          <a:prstGeom prst="frame">
            <a:avLst>
              <a:gd name="adj1" fmla="val 0"/>
            </a:avLst>
          </a:prstGeom>
          <a:solidFill>
            <a:srgbClr val="FFFF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7E4E541E-2F77-4965-A8B2-E33709C4B8C5}"/>
              </a:ext>
            </a:extLst>
          </p:cNvPr>
          <p:cNvSpPr/>
          <p:nvPr/>
        </p:nvSpPr>
        <p:spPr>
          <a:xfrm>
            <a:off x="5357813" y="3214688"/>
            <a:ext cx="1143000" cy="2857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9224719E-8D89-478A-A4D9-1CBAAC3FD769}"/>
              </a:ext>
            </a:extLst>
          </p:cNvPr>
          <p:cNvSpPr/>
          <p:nvPr/>
        </p:nvSpPr>
        <p:spPr>
          <a:xfrm>
            <a:off x="5429250" y="3714750"/>
            <a:ext cx="2143125" cy="714375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019CCA-2FEC-4D8C-BA27-EB72697AAEE7}"/>
              </a:ext>
            </a:extLst>
          </p:cNvPr>
          <p:cNvSpPr txBox="1"/>
          <p:nvPr/>
        </p:nvSpPr>
        <p:spPr>
          <a:xfrm>
            <a:off x="5357813" y="5072063"/>
            <a:ext cx="2143125" cy="1077912"/>
          </a:xfrm>
          <a:prstGeom prst="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  <a:cs typeface="Arial" charset="0"/>
              </a:rPr>
              <a:t>Joint between the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  <a:cs typeface="Arial" charset="0"/>
              </a:rPr>
              <a:t>articular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  <a:cs typeface="Arial" charset="0"/>
              </a:rPr>
              <a:t> processes of two adjacent vertebrae. 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3F77C254-D1AD-422C-BFBA-F5DBA18600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3B06EBA-B986-4D8C-8E52-EBC6B5A14273}" type="slidenum">
              <a:rPr lang="en-US" altLang="en-US" sz="12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31427" name="Rectangle 3">
            <a:extLst>
              <a:ext uri="{FF2B5EF4-FFF2-40B4-BE49-F238E27FC236}">
                <a16:creationId xmlns:a16="http://schemas.microsoft.com/office/drawing/2014/main" id="{F41B7FF9-4589-4FDE-A8B5-F89C5D2A29F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4005263"/>
            <a:ext cx="3357562" cy="2232025"/>
          </a:xfr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/>
              <a:t>The articular facets are covered with </a:t>
            </a:r>
            <a:r>
              <a:rPr lang="en-US" sz="2800" b="1" dirty="0">
                <a:solidFill>
                  <a:srgbClr val="FFFF00"/>
                </a:solidFill>
              </a:rPr>
              <a:t>hyaline cartilage</a:t>
            </a:r>
            <a:r>
              <a:rPr lang="en-US" sz="2800" b="1" dirty="0"/>
              <a:t>, </a:t>
            </a:r>
            <a:r>
              <a:rPr lang="en-US" sz="2800" dirty="0"/>
              <a:t>and the joints are surrounded by a </a:t>
            </a:r>
            <a:r>
              <a:rPr lang="en-US" sz="2800" b="1" dirty="0">
                <a:solidFill>
                  <a:srgbClr val="FFFF66"/>
                </a:solidFill>
              </a:rPr>
              <a:t>capsule.</a:t>
            </a:r>
          </a:p>
        </p:txBody>
      </p:sp>
      <p:pic>
        <p:nvPicPr>
          <p:cNvPr id="22532" name="Picture 5" descr="F71683-045-f038">
            <a:extLst>
              <a:ext uri="{FF2B5EF4-FFF2-40B4-BE49-F238E27FC236}">
                <a16:creationId xmlns:a16="http://schemas.microsoft.com/office/drawing/2014/main" id="{E2E06174-8AFD-4210-9586-FF30A3E2558D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2"/>
          <a:stretch>
            <a:fillRect/>
          </a:stretch>
        </p:blipFill>
        <p:spPr>
          <a:xfrm>
            <a:off x="4070350" y="482600"/>
            <a:ext cx="4832350" cy="5303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430" name="AutoShape 6">
            <a:extLst>
              <a:ext uri="{FF2B5EF4-FFF2-40B4-BE49-F238E27FC236}">
                <a16:creationId xmlns:a16="http://schemas.microsoft.com/office/drawing/2014/main" id="{F230823D-717B-4826-8902-F8B86BBE1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357188"/>
            <a:ext cx="3311525" cy="3540125"/>
          </a:xfrm>
          <a:prstGeom prst="wedgeRectCallout">
            <a:avLst>
              <a:gd name="adj1" fmla="val 121035"/>
              <a:gd name="adj2" fmla="val 43933"/>
            </a:avLst>
          </a:prstGeom>
          <a:solidFill>
            <a:schemeClr val="accent1"/>
          </a:solidFill>
          <a:ln w="12700">
            <a:solidFill>
              <a:srgbClr val="FFFF00"/>
            </a:solidFill>
            <a:miter lim="800000"/>
            <a:headEnd/>
            <a:tailEnd/>
          </a:ln>
          <a:effectLst>
            <a:outerShdw dist="80322" dir="4293903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The joints between two </a:t>
            </a:r>
            <a:r>
              <a:rPr lang="en-US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vertebral arches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consist of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synovial joints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between the 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superior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and 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inferior </a:t>
            </a:r>
            <a:r>
              <a:rPr lang="en-US" sz="28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articular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processes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of adjacent vertebrae. </a:t>
            </a:r>
          </a:p>
        </p:txBody>
      </p:sp>
      <p:pic>
        <p:nvPicPr>
          <p:cNvPr id="6" name="Picture 10" descr="نتيجة بحث الصور عن ‪vertebral arches joints in cervical vertebrae‬‏">
            <a:hlinkClick r:id="rId4"/>
            <a:extLst>
              <a:ext uri="{FF2B5EF4-FFF2-40B4-BE49-F238E27FC236}">
                <a16:creationId xmlns:a16="http://schemas.microsoft.com/office/drawing/2014/main" id="{CD7E759B-95EB-47EE-A790-43CB0FF5C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00063"/>
            <a:ext cx="5357812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0F121-7410-49FB-BA24-91ACB043C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CERVICAL SPINES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93AF-C209-455F-966C-A78D313B1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68413"/>
            <a:ext cx="8424862" cy="5589587"/>
          </a:xfrm>
          <a:ln w="38100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b="1" i="1" u="sng" dirty="0">
                <a:solidFill>
                  <a:srgbClr val="FFFF00"/>
                </a:solidFill>
              </a:rPr>
              <a:t>By the end of this lecture the student should be able to:</a:t>
            </a:r>
          </a:p>
          <a:p>
            <a:pPr>
              <a:defRPr/>
            </a:pPr>
            <a:r>
              <a:rPr lang="en-US" b="1" dirty="0"/>
              <a:t>Describe the </a:t>
            </a:r>
            <a:r>
              <a:rPr lang="en-US" b="1" u="sng" dirty="0"/>
              <a:t>7 cervical vertebrae</a:t>
            </a:r>
            <a:r>
              <a:rPr lang="en-US" b="1" dirty="0"/>
              <a:t>, (typical &amp; atypical).</a:t>
            </a:r>
          </a:p>
          <a:p>
            <a:pPr>
              <a:defRPr/>
            </a:pPr>
            <a:r>
              <a:rPr lang="en-US" b="1" dirty="0"/>
              <a:t>Describe the </a:t>
            </a:r>
            <a:r>
              <a:rPr lang="en-US" b="1" u="sng" dirty="0"/>
              <a:t>joints</a:t>
            </a:r>
            <a:r>
              <a:rPr lang="en-US" b="1" dirty="0"/>
              <a:t> between the cervical vertebrae.</a:t>
            </a:r>
          </a:p>
          <a:p>
            <a:pPr>
              <a:defRPr/>
            </a:pPr>
            <a:r>
              <a:rPr lang="en-US" b="1" dirty="0"/>
              <a:t>Describe the </a:t>
            </a:r>
            <a:r>
              <a:rPr lang="en-US" b="1" u="sng" dirty="0"/>
              <a:t>movements</a:t>
            </a:r>
            <a:r>
              <a:rPr lang="en-US" b="1" dirty="0"/>
              <a:t> which occur </a:t>
            </a:r>
            <a:r>
              <a:rPr lang="en-US" b="1" u="sng" dirty="0"/>
              <a:t>in</a:t>
            </a:r>
            <a:r>
              <a:rPr lang="en-US" b="1" dirty="0"/>
              <a:t> the region of the </a:t>
            </a:r>
            <a:r>
              <a:rPr lang="en-US" b="1" u="sng" dirty="0"/>
              <a:t>cervical vertebrae.</a:t>
            </a:r>
          </a:p>
          <a:p>
            <a:pPr>
              <a:defRPr/>
            </a:pPr>
            <a:r>
              <a:rPr lang="en-US" b="1" dirty="0"/>
              <a:t>List the </a:t>
            </a:r>
            <a:r>
              <a:rPr lang="en-US" b="1" u="sng" dirty="0"/>
              <a:t>structures</a:t>
            </a:r>
            <a:r>
              <a:rPr lang="en-US" b="1" dirty="0"/>
              <a:t> which connect 2 adjacent vertebrae together.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C789BF54-F731-4BEC-B311-886EE98E57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83C2E5C-E24A-4802-9D63-6A1F361BCD20}" type="slidenum">
              <a:rPr lang="en-US" altLang="en-US" sz="12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6C5C8482-5388-4DB4-B014-755B9A5B52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D7496C5-6461-4743-9324-8E9EF9608E57}" type="slidenum">
              <a:rPr lang="en-US" altLang="en-US" sz="12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29378" name="Rectangle 2">
            <a:extLst>
              <a:ext uri="{FF2B5EF4-FFF2-40B4-BE49-F238E27FC236}">
                <a16:creationId xmlns:a16="http://schemas.microsoft.com/office/drawing/2014/main" id="{41B201F6-ADF9-420A-89EB-0EC7DE5B1D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95738" y="188913"/>
            <a:ext cx="720725" cy="4524375"/>
          </a:xfrm>
          <a:solidFill>
            <a:srgbClr val="66FF33"/>
          </a:solidFill>
          <a:ln>
            <a:solidFill>
              <a:schemeClr val="tx1"/>
            </a:solidFill>
          </a:ln>
        </p:spPr>
        <p:txBody>
          <a:bodyPr anchor="t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L</a:t>
            </a:r>
            <a:br>
              <a:rPr lang="en-US" sz="3200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I</a:t>
            </a:r>
            <a:br>
              <a:rPr lang="en-US" sz="3200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G</a:t>
            </a:r>
            <a:br>
              <a:rPr lang="en-US" sz="3200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A</a:t>
            </a:r>
            <a:br>
              <a:rPr lang="en-US" sz="3200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ME</a:t>
            </a:r>
            <a:br>
              <a:rPr lang="en-US" sz="3200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N</a:t>
            </a:r>
            <a:br>
              <a:rPr lang="en-US" sz="3200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T</a:t>
            </a:r>
            <a:br>
              <a:rPr lang="en-US" sz="3200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</a:t>
            </a:r>
            <a:endParaRPr lang="en-US" sz="3200" i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47433AC8-76D0-41BD-AB93-FB256D9ACE9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4714875"/>
            <a:ext cx="9144000" cy="2143125"/>
          </a:xfrm>
          <a:ln w="38100">
            <a:solidFill>
              <a:srgbClr val="FFFF00"/>
            </a:solidFill>
          </a:ln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</a:rPr>
              <a:t>The anterior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FFFF00"/>
                </a:solidFill>
              </a:rPr>
              <a:t>posterior longitudinal ligaments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run as continuous bands along the </a:t>
            </a:r>
            <a:r>
              <a:rPr lang="en-US" sz="2400" b="1" dirty="0">
                <a:solidFill>
                  <a:srgbClr val="FFFF00"/>
                </a:solidFill>
              </a:rPr>
              <a:t>anterior &amp; posterior surfaces </a:t>
            </a:r>
            <a:r>
              <a:rPr lang="en-US" sz="2400" b="1" dirty="0"/>
              <a:t>of the </a:t>
            </a:r>
            <a:r>
              <a:rPr lang="en-US" sz="2400" b="1" dirty="0">
                <a:solidFill>
                  <a:srgbClr val="FFFF00"/>
                </a:solidFill>
              </a:rPr>
              <a:t>vertebral bodies.</a:t>
            </a:r>
          </a:p>
          <a:p>
            <a:pPr>
              <a:defRPr/>
            </a:pPr>
            <a:r>
              <a:rPr lang="en-US" sz="2400" b="1" dirty="0"/>
              <a:t>These ligaments </a:t>
            </a:r>
            <a:r>
              <a:rPr lang="en-US" sz="2400" b="1" u="sng" dirty="0"/>
              <a:t>hold the vertebrae firmly together </a:t>
            </a:r>
            <a:r>
              <a:rPr lang="en-US" sz="2400" b="1" dirty="0"/>
              <a:t>but at the same time </a:t>
            </a:r>
            <a:r>
              <a:rPr lang="en-US" sz="2400" b="1" u="sng" dirty="0"/>
              <a:t>permit a small amount of movement </a:t>
            </a:r>
            <a:r>
              <a:rPr lang="en-US" sz="2400" b="1" dirty="0"/>
              <a:t>to take place.</a:t>
            </a:r>
          </a:p>
        </p:txBody>
      </p:sp>
      <p:pic>
        <p:nvPicPr>
          <p:cNvPr id="23557" name="Picture 5" descr="Untitled-8a">
            <a:extLst>
              <a:ext uri="{FF2B5EF4-FFF2-40B4-BE49-F238E27FC236}">
                <a16:creationId xmlns:a16="http://schemas.microsoft.com/office/drawing/2014/main" id="{6ED4C741-6B7A-4D40-ACA4-35DACCCBE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008" r="3575" b="5385"/>
          <a:stretch>
            <a:fillRect/>
          </a:stretch>
        </p:blipFill>
        <p:spPr bwMode="auto">
          <a:xfrm>
            <a:off x="4859338" y="188913"/>
            <a:ext cx="3960812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Untitled-2a">
            <a:extLst>
              <a:ext uri="{FF2B5EF4-FFF2-40B4-BE49-F238E27FC236}">
                <a16:creationId xmlns:a16="http://schemas.microsoft.com/office/drawing/2014/main" id="{3869253D-1FEF-4783-B9C5-87974CDFD4BB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3438" r="5891" b="3571"/>
          <a:stretch>
            <a:fillRect/>
          </a:stretch>
        </p:blipFill>
        <p:spPr>
          <a:xfrm>
            <a:off x="323850" y="188913"/>
            <a:ext cx="352742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9" descr="http://dc317.4shared.com/doc/E9OI8RS6/preview_html_22786f1e.png">
            <a:hlinkClick r:id="rId5"/>
            <a:extLst>
              <a:ext uri="{FF2B5EF4-FFF2-40B4-BE49-F238E27FC236}">
                <a16:creationId xmlns:a16="http://schemas.microsoft.com/office/drawing/2014/main" id="{5EEA29D7-B3ED-40F8-9E08-698463430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37147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A760300-5E18-4B08-8E11-4499EC8112DA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ffectLst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3053DDF-7876-4541-8CB3-FF3D384A7C0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ffectLst/>
            </a:endParaRPr>
          </a:p>
        </p:txBody>
      </p:sp>
      <p:pic>
        <p:nvPicPr>
          <p:cNvPr id="24580" name="Picture 4" descr="56453F25">
            <a:extLst>
              <a:ext uri="{FF2B5EF4-FFF2-40B4-BE49-F238E27FC236}">
                <a16:creationId xmlns:a16="http://schemas.microsoft.com/office/drawing/2014/main" id="{2B2A4145-EE57-4799-B75D-EC4F81EA8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0" r="25146" b="26918"/>
          <a:stretch>
            <a:fillRect/>
          </a:stretch>
        </p:blipFill>
        <p:spPr bwMode="auto">
          <a:xfrm>
            <a:off x="4859338" y="0"/>
            <a:ext cx="4284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F999617B">
            <a:extLst>
              <a:ext uri="{FF2B5EF4-FFF2-40B4-BE49-F238E27FC236}">
                <a16:creationId xmlns:a16="http://schemas.microsoft.com/office/drawing/2014/main" id="{BEE4B296-1C43-4A6C-89C7-7943AA60B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3" t="6631" r="17274" b="11218"/>
          <a:stretch>
            <a:fillRect/>
          </a:stretch>
        </p:blipFill>
        <p:spPr bwMode="auto">
          <a:xfrm>
            <a:off x="0" y="0"/>
            <a:ext cx="4716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6">
            <a:extLst>
              <a:ext uri="{FF2B5EF4-FFF2-40B4-BE49-F238E27FC236}">
                <a16:creationId xmlns:a16="http://schemas.microsoft.com/office/drawing/2014/main" id="{60707B98-FCEB-4D23-8689-CF978D351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453188"/>
            <a:ext cx="3311525" cy="3667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u="sng">
                <a:solidFill>
                  <a:schemeClr val="bg2"/>
                </a:solidFill>
              </a:rPr>
              <a:t>Anterior Longitudinal Ligament</a:t>
            </a:r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D3A3D1AD-4AAB-49EC-BAF6-E7D6978AC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6453188"/>
            <a:ext cx="3600450" cy="3667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u="sng">
                <a:solidFill>
                  <a:schemeClr val="bg2"/>
                </a:solidFill>
              </a:rPr>
              <a:t>Posterior Longitudinal Ligament</a:t>
            </a:r>
          </a:p>
        </p:txBody>
      </p:sp>
    </p:spTree>
  </p:cSld>
  <p:clrMapOvr>
    <a:masterClrMapping/>
  </p:clrMapOvr>
  <p:transition spd="slow">
    <p:cut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78DCB3C4-7647-45CD-AE89-F0E7A2333B20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403350" y="274638"/>
            <a:ext cx="6264275" cy="3154362"/>
          </a:xfr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>
              <a:effectLst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A2B2F1A-BB51-423B-A052-5FBF2B4C4FD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14313" y="3573463"/>
            <a:ext cx="8715375" cy="3284537"/>
          </a:xfr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>
                <a:solidFill>
                  <a:srgbClr val="FFFF00"/>
                </a:solidFill>
                <a:effectLst/>
              </a:rPr>
              <a:t>Apical ligament :</a:t>
            </a:r>
            <a:r>
              <a:rPr lang="en-US" altLang="en-US" sz="2400" b="1">
                <a:effectLst/>
              </a:rPr>
              <a:t> median ligament connects </a:t>
            </a:r>
            <a:r>
              <a:rPr lang="en-US" altLang="en-US" sz="2400" b="1" u="sng">
                <a:solidFill>
                  <a:srgbClr val="66FF33"/>
                </a:solidFill>
                <a:effectLst/>
              </a:rPr>
              <a:t>apex of odontoid</a:t>
            </a:r>
            <a:r>
              <a:rPr lang="en-US" altLang="en-US" sz="2400" b="1">
                <a:solidFill>
                  <a:srgbClr val="66FF33"/>
                </a:solidFill>
                <a:effectLst/>
              </a:rPr>
              <a:t> </a:t>
            </a:r>
            <a:r>
              <a:rPr lang="en-US" altLang="en-US" sz="2400" b="1">
                <a:effectLst/>
              </a:rPr>
              <a:t>process to </a:t>
            </a:r>
            <a:r>
              <a:rPr lang="en-US" altLang="en-US" sz="2400" b="1" u="sng">
                <a:effectLst/>
              </a:rPr>
              <a:t>foramen magnum</a:t>
            </a:r>
            <a:r>
              <a:rPr lang="en-US" altLang="en-US" sz="2400" b="1">
                <a:effectLst/>
              </a:rPr>
              <a:t> (it is undercover of cruciate ligament).</a:t>
            </a:r>
          </a:p>
          <a:p>
            <a:pPr>
              <a:lnSpc>
                <a:spcPct val="90000"/>
              </a:lnSpc>
            </a:pPr>
            <a:r>
              <a:rPr lang="en-US" altLang="en-US" sz="2400" b="1">
                <a:solidFill>
                  <a:srgbClr val="FFFF00"/>
                </a:solidFill>
                <a:effectLst/>
              </a:rPr>
              <a:t>Alar ligaments</a:t>
            </a:r>
            <a:r>
              <a:rPr lang="en-US" altLang="en-US" sz="2400" b="1">
                <a:effectLst/>
              </a:rPr>
              <a:t> : these lie on each side of apical ligament and connect </a:t>
            </a:r>
            <a:r>
              <a:rPr lang="en-US" altLang="en-US" sz="2400" b="1" u="sng">
                <a:solidFill>
                  <a:srgbClr val="66FF33"/>
                </a:solidFill>
                <a:effectLst/>
              </a:rPr>
              <a:t>odontoid process </a:t>
            </a:r>
            <a:r>
              <a:rPr lang="en-US" altLang="en-US" sz="2400" b="1">
                <a:effectLst/>
              </a:rPr>
              <a:t>to medial side of </a:t>
            </a:r>
            <a:r>
              <a:rPr lang="en-US" altLang="en-US" sz="2400" b="1" u="sng">
                <a:effectLst/>
              </a:rPr>
              <a:t>occipital condyles.</a:t>
            </a:r>
          </a:p>
          <a:p>
            <a:pPr>
              <a:lnSpc>
                <a:spcPct val="90000"/>
              </a:lnSpc>
            </a:pPr>
            <a:r>
              <a:rPr lang="en-US" altLang="en-US" sz="2400" b="1">
                <a:solidFill>
                  <a:srgbClr val="FFFF00"/>
                </a:solidFill>
                <a:effectLst/>
              </a:rPr>
              <a:t>Cruciate ligament :</a:t>
            </a:r>
            <a:r>
              <a:rPr lang="en-US" altLang="en-US" sz="2400" b="1">
                <a:effectLst/>
              </a:rPr>
              <a:t> consists of a transverse part &amp; a vertical part/</a:t>
            </a:r>
            <a:r>
              <a:rPr lang="en-US" altLang="en-US" sz="2400" b="1">
                <a:solidFill>
                  <a:srgbClr val="66FF33"/>
                </a:solidFill>
                <a:effectLst/>
              </a:rPr>
              <a:t>vertical </a:t>
            </a:r>
            <a:r>
              <a:rPr lang="en-US" altLang="en-US" sz="2400" b="1">
                <a:effectLst/>
              </a:rPr>
              <a:t>(between </a:t>
            </a:r>
            <a:r>
              <a:rPr lang="en-US" altLang="en-US" sz="2400" b="1" u="sng">
                <a:effectLst/>
              </a:rPr>
              <a:t>body of axis</a:t>
            </a:r>
            <a:r>
              <a:rPr lang="en-US" altLang="en-US" sz="2400" b="1">
                <a:effectLst/>
              </a:rPr>
              <a:t> and </a:t>
            </a:r>
            <a:r>
              <a:rPr lang="en-US" altLang="en-US" sz="2400" b="1" u="sng">
                <a:effectLst/>
              </a:rPr>
              <a:t>foramen magnum</a:t>
            </a:r>
            <a:r>
              <a:rPr lang="en-US" altLang="en-US" sz="2400" b="1">
                <a:effectLst/>
              </a:rPr>
              <a:t>)/ </a:t>
            </a:r>
            <a:r>
              <a:rPr lang="en-US" altLang="en-US" sz="2400" b="1">
                <a:solidFill>
                  <a:srgbClr val="66FF33"/>
                </a:solidFill>
                <a:effectLst/>
              </a:rPr>
              <a:t>transverse </a:t>
            </a:r>
            <a:r>
              <a:rPr lang="en-US" altLang="en-US" sz="2400" b="1">
                <a:effectLst/>
              </a:rPr>
              <a:t>(binds </a:t>
            </a:r>
            <a:r>
              <a:rPr lang="en-US" altLang="en-US" sz="2400" b="1" u="sng">
                <a:effectLst/>
              </a:rPr>
              <a:t>odontoid process</a:t>
            </a:r>
            <a:r>
              <a:rPr lang="en-US" altLang="en-US" sz="2400" b="1">
                <a:effectLst/>
              </a:rPr>
              <a:t> to </a:t>
            </a:r>
            <a:r>
              <a:rPr lang="en-US" altLang="en-US" sz="2400" b="1" u="sng">
                <a:effectLst/>
              </a:rPr>
              <a:t>anterior arch of </a:t>
            </a:r>
            <a:r>
              <a:rPr lang="en-US" altLang="en-US" sz="2400" b="1" u="sng">
                <a:solidFill>
                  <a:srgbClr val="66FF33"/>
                </a:solidFill>
                <a:effectLst/>
              </a:rPr>
              <a:t>atlas</a:t>
            </a:r>
            <a:r>
              <a:rPr lang="en-US" altLang="en-US" sz="2400" b="1">
                <a:effectLst/>
              </a:rPr>
              <a:t>).</a:t>
            </a:r>
          </a:p>
        </p:txBody>
      </p:sp>
      <p:pic>
        <p:nvPicPr>
          <p:cNvPr id="25604" name="Picture 4" descr="454AF441">
            <a:extLst>
              <a:ext uri="{FF2B5EF4-FFF2-40B4-BE49-F238E27FC236}">
                <a16:creationId xmlns:a16="http://schemas.microsoft.com/office/drawing/2014/main" id="{3119B15F-C79B-4BB4-A203-C7F1A1692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6216" r="11060" b="64186"/>
          <a:stretch>
            <a:fillRect/>
          </a:stretch>
        </p:blipFill>
        <p:spPr bwMode="auto">
          <a:xfrm>
            <a:off x="1331913" y="188913"/>
            <a:ext cx="6408737" cy="33115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TextBox 5">
            <a:extLst>
              <a:ext uri="{FF2B5EF4-FFF2-40B4-BE49-F238E27FC236}">
                <a16:creationId xmlns:a16="http://schemas.microsoft.com/office/drawing/2014/main" id="{68A75EF6-A95D-438C-9E88-967316360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1428750"/>
            <a:ext cx="2143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606" name="TextBox 6">
            <a:extLst>
              <a:ext uri="{FF2B5EF4-FFF2-40B4-BE49-F238E27FC236}">
                <a16:creationId xmlns:a16="http://schemas.microsoft.com/office/drawing/2014/main" id="{C013E1B0-F64A-4912-8912-E7E2B028F1E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105275" y="1530350"/>
            <a:ext cx="4286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5607" name="TextBox 7">
            <a:extLst>
              <a:ext uri="{FF2B5EF4-FFF2-40B4-BE49-F238E27FC236}">
                <a16:creationId xmlns:a16="http://schemas.microsoft.com/office/drawing/2014/main" id="{38AFB056-E9FF-489F-B822-97E169B77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1928813"/>
            <a:ext cx="3571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5608" name="TextBox 7">
            <a:extLst>
              <a:ext uri="{FF2B5EF4-FFF2-40B4-BE49-F238E27FC236}">
                <a16:creationId xmlns:a16="http://schemas.microsoft.com/office/drawing/2014/main" id="{7AA110EB-23FE-44B5-A5A0-924D9D98A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2000250"/>
            <a:ext cx="214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609" name="TextBox 8">
            <a:extLst>
              <a:ext uri="{FF2B5EF4-FFF2-40B4-BE49-F238E27FC236}">
                <a16:creationId xmlns:a16="http://schemas.microsoft.com/office/drawing/2014/main" id="{188F85CD-F06F-49A0-9448-D47315D59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2571750"/>
            <a:ext cx="214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ransition spd="slow">
    <p:cut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E420FCF5-197E-400A-B56F-2C98166C9F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FE13DE6-36EC-4D36-B824-849340B983DF}" type="slidenum">
              <a:rPr lang="en-US" altLang="en-US" sz="12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33474" name="Rectangle 2">
            <a:extLst>
              <a:ext uri="{FF2B5EF4-FFF2-40B4-BE49-F238E27FC236}">
                <a16:creationId xmlns:a16="http://schemas.microsoft.com/office/drawing/2014/main" id="{376E538A-DA74-442F-88A6-126B9E49C0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7175" y="188913"/>
            <a:ext cx="4826000" cy="646112"/>
          </a:xfrm>
          <a:ln w="28575">
            <a:solidFill>
              <a:schemeClr val="tx1"/>
            </a:solidFill>
          </a:ln>
        </p:spPr>
        <p:txBody>
          <a:bodyPr anchor="t">
            <a:spAutoFit/>
          </a:bodyPr>
          <a:lstStyle/>
          <a:p>
            <a:pPr algn="r">
              <a:defRPr/>
            </a:pPr>
            <a:r>
              <a:rPr lang="en-US" sz="3600" dirty="0"/>
              <a:t>OTHER LIGAMENTS</a:t>
            </a:r>
            <a:endParaRPr lang="en-US" sz="3600" i="1" dirty="0"/>
          </a:p>
        </p:txBody>
      </p:sp>
      <p:pic>
        <p:nvPicPr>
          <p:cNvPr id="26628" name="Picture 5" descr="Untitled-9">
            <a:extLst>
              <a:ext uri="{FF2B5EF4-FFF2-40B4-BE49-F238E27FC236}">
                <a16:creationId xmlns:a16="http://schemas.microsoft.com/office/drawing/2014/main" id="{DCC4F281-F727-4E0E-8C24-0FADCFE61EF5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 r="15121" b="2660"/>
          <a:stretch>
            <a:fillRect/>
          </a:stretch>
        </p:blipFill>
        <p:spPr>
          <a:xfrm>
            <a:off x="4356100" y="1125538"/>
            <a:ext cx="4530725" cy="5254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478" name="AutoShape 6">
            <a:extLst>
              <a:ext uri="{FF2B5EF4-FFF2-40B4-BE49-F238E27FC236}">
                <a16:creationId xmlns:a16="http://schemas.microsoft.com/office/drawing/2014/main" id="{B98770F5-CC4C-42A5-A470-F540432CA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765175"/>
            <a:ext cx="4033837" cy="1335088"/>
          </a:xfrm>
          <a:prstGeom prst="wedgeRectCallout">
            <a:avLst>
              <a:gd name="adj1" fmla="val 70417"/>
              <a:gd name="adj2" fmla="val 4335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80322" dir="4293903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Supraspinous ligament: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It runs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between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the </a:t>
            </a:r>
            <a:r>
              <a:rPr lang="en-US" sz="24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tips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of </a:t>
            </a:r>
            <a:r>
              <a:rPr lang="en-US" sz="24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adjacent spines.</a:t>
            </a:r>
          </a:p>
        </p:txBody>
      </p:sp>
      <p:sp>
        <p:nvSpPr>
          <p:cNvPr id="233479" name="AutoShape 7">
            <a:extLst>
              <a:ext uri="{FF2B5EF4-FFF2-40B4-BE49-F238E27FC236}">
                <a16:creationId xmlns:a16="http://schemas.microsoft.com/office/drawing/2014/main" id="{16183C48-9741-4D60-A561-CE2540264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2857500"/>
            <a:ext cx="3817937" cy="1471613"/>
          </a:xfrm>
          <a:prstGeom prst="wedgeRectCallout">
            <a:avLst>
              <a:gd name="adj1" fmla="val 86255"/>
              <a:gd name="adj2" fmla="val 169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80322" dir="4293903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Interspinous ligament: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It </a:t>
            </a:r>
            <a:r>
              <a:rPr lang="en-US" sz="2800" u="sng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connects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28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adjacent spines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</a:t>
            </a:r>
          </a:p>
        </p:txBody>
      </p:sp>
      <p:sp>
        <p:nvSpPr>
          <p:cNvPr id="233480" name="AutoShape 8">
            <a:extLst>
              <a:ext uri="{FF2B5EF4-FFF2-40B4-BE49-F238E27FC236}">
                <a16:creationId xmlns:a16="http://schemas.microsoft.com/office/drawing/2014/main" id="{B350815A-1BC2-46FA-9E6E-465CA95B3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4572000"/>
            <a:ext cx="3673475" cy="1901825"/>
          </a:xfrm>
          <a:prstGeom prst="wedgeRectCallout">
            <a:avLst>
              <a:gd name="adj1" fmla="val 124183"/>
              <a:gd name="adj2" fmla="val -4648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80322" dir="4293903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Ligamentum flavum: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It </a:t>
            </a:r>
            <a:r>
              <a:rPr lang="en-US" sz="2800" u="sng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connects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the </a:t>
            </a:r>
            <a:r>
              <a:rPr lang="en-US" sz="28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laminae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of adjacent vertebrae.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A21765-7F38-409A-85C0-7CD426F0FE8A}"/>
              </a:ext>
            </a:extLst>
          </p:cNvPr>
          <p:cNvSpPr txBox="1"/>
          <p:nvPr/>
        </p:nvSpPr>
        <p:spPr>
          <a:xfrm>
            <a:off x="6429375" y="3643313"/>
            <a:ext cx="642938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Lamina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13B512-EA3D-426E-95AA-35A0431205BE}"/>
              </a:ext>
            </a:extLst>
          </p:cNvPr>
          <p:cNvSpPr txBox="1"/>
          <p:nvPr/>
        </p:nvSpPr>
        <p:spPr>
          <a:xfrm>
            <a:off x="6227763" y="5084763"/>
            <a:ext cx="6477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Lamina</a:t>
            </a:r>
          </a:p>
        </p:txBody>
      </p:sp>
    </p:spTree>
  </p:cSld>
  <p:clrMapOvr>
    <a:masterClrMapping/>
  </p:clrMapOvr>
  <p:transition spd="slow">
    <p:cut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939A74B8-056D-4671-82B1-B9B4B4E7CA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1A8FDAB-AAC2-4A3C-8E2B-A6BF4DB1A0FA}" type="slidenum">
              <a:rPr lang="en-US" altLang="en-US" sz="12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pic>
        <p:nvPicPr>
          <p:cNvPr id="27651" name="Picture 7" descr="Untitled-10">
            <a:extLst>
              <a:ext uri="{FF2B5EF4-FFF2-40B4-BE49-F238E27FC236}">
                <a16:creationId xmlns:a16="http://schemas.microsoft.com/office/drawing/2014/main" id="{C64FCCBC-E4DF-4A50-BC64-694494F15A7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10532" t="4916" r="11343" b="4436"/>
          <a:stretch>
            <a:fillRect/>
          </a:stretch>
        </p:blipFill>
        <p:spPr>
          <a:xfrm>
            <a:off x="4356100" y="260350"/>
            <a:ext cx="4464050" cy="5832475"/>
          </a:xfrm>
          <a:solidFill>
            <a:schemeClr val="tx2">
              <a:lumMod val="25000"/>
            </a:schemeClr>
          </a:solidFill>
        </p:spPr>
      </p:pic>
      <p:sp>
        <p:nvSpPr>
          <p:cNvPr id="256008" name="AutoShape 8">
            <a:extLst>
              <a:ext uri="{FF2B5EF4-FFF2-40B4-BE49-F238E27FC236}">
                <a16:creationId xmlns:a16="http://schemas.microsoft.com/office/drawing/2014/main" id="{824A4430-9044-4ADB-A779-5C80CD6F1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357188"/>
            <a:ext cx="4103687" cy="2246312"/>
          </a:xfrm>
          <a:prstGeom prst="wedgeRectCallout">
            <a:avLst>
              <a:gd name="adj1" fmla="val 83047"/>
              <a:gd name="adj2" fmla="val 267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80322" dir="4293903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Intertransverse</a:t>
            </a:r>
            <a:r>
              <a:rPr lang="en-US" sz="28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ligaments: 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They run </a:t>
            </a:r>
            <a:r>
              <a:rPr lang="en-US" sz="2800" u="sng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between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adjacent </a:t>
            </a:r>
            <a:r>
              <a:rPr lang="en-US" sz="28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transverse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28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processes.</a:t>
            </a:r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id="{66FE6A04-F9F0-4723-84CB-778A6A6E1FDC}"/>
              </a:ext>
            </a:extLst>
          </p:cNvPr>
          <p:cNvSpPr/>
          <p:nvPr/>
        </p:nvSpPr>
        <p:spPr>
          <a:xfrm>
            <a:off x="5643563" y="1857375"/>
            <a:ext cx="71437" cy="71438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4" name="AutoShape 8" descr="data:image/jpeg;base64,/9j/4AAQSkZJRgABAQAAAQABAAD/2wCEAAkGBxQTEhUUExQWFhUXFhcYFxcXFhgYFxYYGBcaFxcYFRcYHCggGBwlHB0dITEiJSkrLi4uFx8zODMsNygtLisBCgoKDg0OGhAQGiwkHyQsLCwsLCwsLCwsLCwsLCwsLCwsLCwsLCwsLCwsLCwsLCwsLCwsLCwsLCwsLCwsLCwsLP/AABEIANYA6wMBIgACEQEDEQH/xAAbAAABBQEBAAAAAAAAAAAAAAABAAIDBAUGB//EAEkQAAIBAgMGAwQGBQgJBQAAAAECEQADBBIhBSIxQVFhE3GBBjKRoSNCcrHB8DNDUmLCBxRTgpKistEVJGNzg5Ojs+EWNITD0v/EABgBAQEBAQEAAAAAAAAAAAAAAAABAwIE/8QAIREBAQACAgMAAgMAAAAAAAAAAAECERIhAzFBEzIiQmH/2gAMAwEAAhEDEQA/APVmNKkwFECvY8xTQmkKOSgQNKe9LLSIoFmozQy0YoADR9aEDmePDXj5ULqkKSvEAx5xpU3BBj8ctoCdWYwiA7znoJ5cyeQk1Se9iWEhrSdsrv8AFsy/dVLZuHUhbvvOwBZ21ZpE6nkOw0HStgxFZcttOOlbB7UbOLd4KGb3HUnKx45SG1VumpBjjOlak965zbyhrZE68jzB5EHkQdZrb2fc8Szac8Xto3qyg/jXWGW+kyx12nmkPOjkqltHGC2IENcYbicyep/ZUc25fKu7ZHC7FZ+K2uiMUUNcccVQTl0mGYkKp7EzWTjUygl3u3bxVmC23dOAnRUYKiDqx8yTVjYVgLZTrAJJ4knUsTzJMknvWfO1pxTNjsTxFu2P3c7En+tlgH0NT4LawutkKvbeCQrRvAccrKSDHTjUrLWFtqyGGo4Ge4PUHke9LePZMdunIoE96y/ZzENcsbxlkYoSeLQAVJPXKRPea0itay7m3F6oGepoEd6JFDLVQ0r3pZO5pFKeaoYQep+NMg9T8akppqBhB6n409LenE0DT0bSlFkrxoZKewoRpXOw3JTooZKWWqFFCKWWlloDFEUCtCKDnvAF1ne4ocl7ijMAQio7IFXp7smNZPlFqzdvWtFIuryDsQ47C5Bzf1hPU1Fj8PctOWRC9tmLELqyE+9u8WBO9pJljypWNpI3OCDBBkEHmGB1B7GvPdxrNWKuDS4LxVbTJazZhmKkKCNVQqx0z8ByBOgAFae0sQLaSaZdxqrEkkngFUsx56KoJNcV7ebeOZbaSp1nMpVlGn1WEzrpIjWa4zy447dSbq1cx5uNE6TWlsna122FsTbUDS0zKzZl4hdGADKNI5gT1A8+wwBOo16ySf7XGt/CsVWHzPaPHUlrZGoZT7xjrqRAIrDDyVpljHX3sXdPv3yBzFtQk+pzMPQilhHRZyiCeJklm7sx1Y+ZrksVjLi6tJXlcUSjDk0jRSeh59RTsDjXdotguT090d2bgo/Op0rTlbXHGOk2pjILLahrl22bRSd4A5gtyfqhSzTMSDoZAB1cJayqBXPeObO5bAd+NxzoJPM8dTyXkABoIrb2ZjfFt5iIjMCBwlWIMdtK7xqWJ2ugc657auKyMwPA8DVG5tF7tyVaLYOgH1o5senYcuPGBq2VJKPlz5HDZdJIgjTNAkSDr0qb5dLrTV9lLJXDKSILs7+hMKfVQp9a1qoHbNvmLoPQ2bv3hSD8aYdqk+5auMOpAtj++Q392vVLJNMLu3bRihFUcJtPO5tshRwMwBIYMAQCVI6SOMcauNNdS79JehNCaQmlVApRSpE0DTT0XSmmnpwqUTlaGWmFjPrRz0DoNIA03NSYmgcoNCDWZjfaC3avLZeQWUNmzWwoBzgSC4c+4ZKqQBqYFPXb1k5AHzFzAgER73vZoy+62h104VNmmiaEGs9NvWCf0gg5YJBAOcsFjn9WZOkFTMGpb21rSMVdwpBjXTWFY/AMuvDfUcTFNi2Jqrjdl27urrvRAYEq0dMy6kdjpQO07fieHO9z0MDRzBPD9W/9nuKhue0WFUw2JsA9DdSfhNOhV2Xgmt37oZs+VECNENlYsWzRpJIWY03RwrE/lP2SLmGGIA37JEkcTbchSD5MQ3aD1rW/09Y8e5DlgUtH6NLlzncH1FPSm+3F0LgMRPNAo82dVHzNY5ycLGuN7jyDBYjeArvNne6PKvPcIhmuqweMKgDtXhnT0Vspe8EnIILHWOB1OscJ71sYeybglmuGeWYqB23Yn1rl72ImK6/Zdz6NfKtcLtxVXaFkW7ZCALoYAGk8jHnWsPZ+0LZRM6mIDeI5YHrqYOusEQaycdczMq9Xtr6G4oPyrqc+tb+Oe2eVeV4TMhNs6MpKHzU5T8xXYbMtkAVzW23C4u+R/SCANTJVSYHWSa38Hs3GGJVbY/ebUeizJ7SKywxu7JHeWU123Et61YZKwLGCdkVmv3ASGJChQAV1EZgx1HenixdF1ES+0MpJzqrQQpOgUKeMc69UwynxjcpU7N/rlkLyzz9nw2+WbL8q3S1UNnYAWizs2e42haIAH7KLJgTqdST6AC6LkmPlz14GusMbPbnK7EGjFFdaR612hhFNNOmhQNIqROFRmpU4VKHltaBb8xRPGhQHNQ8SnDyoRRENzDo2csoOdPDbjqm/u/3m+NUrGwcOuWFaF1A8RypO8ZZZhjvMJPIxyFakUaKyn2BYIWVZspWCzux3ZyiSSYEkR5VNiNmW3ZmbNvTIDMoMqisDlOoPhpof2e5q+BRgRU6Gda2TbUqwLmCSczFsx+k97N3usfhyEVdtBV4KB5CPup9LLQUMU+W9bbk6tbP2hvp8vE+Vc7/KBNxLNhfrM1x44Zba6A9JLSPs9q6faVgNaYaggZgRoQV3gQesiuexmGg5izOz2QSz5Z9x4ACgAAEngOZrLyzrTTCvPNpbJeyZSNC2hE8C4/hp9jaS3bcxldIDL06EdjXoGP2eCSY4XCPQkmf71eUe1GDNq4ty2YORPmDIPXhXlyxl9NpWrex40rtdi4wG0D2rx9ttgxnUg841Hw5V3fshtVbuW2AYkCeH1SfwiucJZVrqlYBrbngLtof2rip97iuqNxVBY6ACSegGprmzhw1spqJeJ5ga6+Y8P5Uzb+1brYK6fCyk24dsylIYa5BOYyJGoET8fThdRll3WL7Op42Mt3HHv3muQeW691R6ED4V6SzCuI9m7AR8MzGJQNMjXPbKgnzYx5kV25UVp4cdTtx5LuueZwqPJACvdEnQALaPM/Zqmm3MOcYkXkYC1c9w+Jr9EANyep+dad3DgsQeDXLg+K3Z+RHwp1m3/rgPLwbkeRawP4TW19Mp7PXbds6LbxDf/HvKPRriqPnVbGYAX7mbObbG2hCSQ6lVvBS2RoIDXAY1Ep5VuVibd2M12XTIz5VUJdE2yA4bfABnhwjjFR0r2PZtxck328OFHhhmUQLiORIM65Tz18QjhxjHszcUW8l/LkyzvPBCpaQAAkwIRjpGtw9TJs+xyb2dw4YDQ2+BVLiKdWgkC4YMD3V561IPZK34hckFTA8MpuhQ6vkicuTdELGhJPOKmlRtsK5nm1iIVVIUFncBwJGcZpO9BOuokcwQV9n7gdicS5XSAXed1CATlIjehuOsmtXZOzRYTIDOszlgk5Qst1OnH/KrZWrqI5/ZOxL1q4jviGdVQqVzMQSSx1BGvvDe090aARHRo2nGoilSIulLJBIzVW2krNacJ75G7rEkagTyqw0SaWUUHPbRuYsXNwOpuMSqrlKJCWwfGfIQBoxGo9eFPwuExsKXvEFeKjwsrANcK5t0mSPDUw3I68SeggGll71NLtzljBY5rbC5f394DJ4ag5gizMEwPpCsEHUSOQsPaxjSM7WwDowNks+9cIBlSAAptg8NUPLU7a9aUCpo2xtoYPEEW3R2Ny3aur7yAM5K5GYZcpbd6QJOmtLCfz1VUvvxqy/RB2PiAZdN0fRjNx4tE6VtjhRWmjbFwNjF51a5dJ03kItZJK3BxVM/EWzx5t5Ce5tS5aUm/YIVQWZ7LC6igayQQtzh0Q1XXGXrk3LRRU+oGUsXA+sxDDLm5RwBBMzAkG0rV1GtXWFl2VlKuwHEFZtsYDjy16gVxyi6rHubf/nc2kK2wRLIWIxBU8A6GDangeOkia08Zh82WOBtIsnq7ED5TVZDavDwb6IzKdVYK6yIOZCdCDIIPfkQQNCxZUIiggBbeHiTPBiY1POI9azvp2r4gfpPt/wJw9Zrzj2twwkjkFT1jOPxr0jH3AZ14EA+ZAj7xXnHtPa4nuf+6wrKu48zxiwfz3rvv5OU31+1/A9cFtDifz1r0T+Ti37p/fP+Bqjp6LasSlwz7oZh3M311+Pyqj7S242fe/qr8Lf/AJrbs2YCgxvu4bup8RwPn99Y3tOoGBvZv6Rh/wBPT8K0jOr+HRQoVsgZbeQB4yvlJWDPCNeulxTrwqzgcUAwWT4bAFS2pQkkZCZ1EgjsYGoIiPF4ZSJ9SevD8+lUMTbULKt7oMfuzEt6RPpW88nemfDXbYe3Lk/s3ZP/ACv8zTbQH84B5eAY9XFMNyHY6weI7sLKj4Sabs4zdUdLMfA2z/FWvxnPbUy0stO4UqOimhSoGgVNo0KBU9OFMqRBpUoRTX1pZKJFFu1AFTnSyUYpZfzNAvD70hbpa05KgHh0RbohaBFBz+yGKILbaG39GfNIAMdCIYdmFO2hhFuiCSD1EQfMHQ/mIrSx+y0unNLI8RmQwSByYEEN6jSTEVkYjZuItar9Mv7sK481JhvMEfZrHKVpLFLZns/4Ls+ZIksAi5dcoEnU8h8zWnicwWz3IB8kfd/D4VkpiHuN4aytxjlhgRk0JJZTBELJjnoOdS+1tm/YwxuW3N0IN4OFBVSykupRVkCNQeRmREHj+tdX2btzaC2/EEjMWWB1OVf8q5PbFpnQtGmvDWN53PyrNs4trzl7hzMfzA7V02CQhawmW6046eObTXX0/wA69G/k5t7y/aH+G7VPbvsol18yN4ZPERK6dBIy11fst7PHDwxuBjMwFj9sdf3h8K6naV1Vu4qi3mYD6a5xP710fDWKyfalZ2fd81f4on+dDGpGZmMASfiZPzqxjMDdu4YKbcW8oDLmPilAUOYLETlTRZnXkd2tMfrixdQ57KH9pFPxUGsT/R1y5c8AaZ0YksTAQFVYiBqd8QOfUVn3tseLcyoYspuoq6AgaAmOXIDhHXlu28SXylSyuJh1MMAYkagggwNCDwHQVJlLXWrI0gczPHJ0H/WPD+qBVfZr/TWz+0lxBrxYJYYfJGPpVbDYO6NBeugbvK0fdbMv6vrUybDG6Xe4+Q5l3gsNDKT9GFJ3WI1ka16fyb9RhwsdAyGgBrXN7Tw4s5XtDIVIO7oGiJVhwYHUa9etdLGtXHLZcdFQJpxptdoFNc0+hFBDnNTWzpTWFSIdKlIkK8aGWiUM0spoBlNEA0StKKgblNIKacFpZTRCg0stKDSg0U3KacoNHWmE0RQxdkfzm08b3hXlnnGa0YPXnHST1NTYuyGt3Fb3Sjg+RUzUO1sytYccBdyv9m4rIsf8Q26oe2eJdMHcyA57kWljjNw5THkuY+lZ5dStMe9PI9ikkKecV2Ni7ECuWt2WsgEoSIB08u9XcFtRX1UkxoQdCPMV4f1ej21McN4eddhgF3FNcDiL8x513eyXm2vlXfjvaZejvCLX7Q4jMXI7KpI+DlT6VvLNc6MQRftEcM5UnsysoH9rLWztHF+Fae6QTkUtHU8lHmYHrXpwvTLKdvNlw2XEX1A0F64B5BzArpsJiktqCzAdyQKyPZ3ZrXruVmILZrlxhxOozZZEAlmHkJ6V3eB2Tas+4m9HvNLN/abWOw0rLx+O5dus85OmEntBb4Kcxngu8efJZ6H4U5tvkAk27gUSSfDuAAL7x1XlV4D/AFlhyDp87d0n5tVXazE20EfpCqx/vb9oE/Ak+lemeP8A1jfJ36RJcbE3UAByKys5IIgKQwXUcSQBHSa6UTSdjQE11jjouWxFBqcBTWNdIZmpdKdNCaIaTUls6U08Kcp0qVYmINGDUOMtsyMqnUjQ6jWsYYTGhGPi74BygFWDNlUEn6MfWzFRykT0HOx0AU0gK5zAW8Xu3SX/AFn0dxwpKm8pTOAgE+EOMAiddSTT7WBxhaXukfowWDJoAz5yi+HocjKNZkg8ObZprbUFw2bvhT4mR8kcc2U5YnvFZN18ba3VAu7rEMVLAE+IQC4IJyxbEZJOcnWKk2fh8WLym84a2MhgFRqLLI3ugTLsDEaR5VSupjUdLaM+tviMpQEWXUl2dDveJ4ZUZhOs6TUqw/8Anu0BEWkMqx3kbdbwQyruvEC5pqdZIB0mrQxGLzFcq+9AY22jL4oHiSLg+qW3OIygzyLLWGx0Am9vAAZYt5CQLQloTNr9K2h/ZplnC47Iue8xOkgC0pIDuxOinegIvGInTnQdDJpsmqN/ZKZi9svZdiSWtMVBJ1LNb1tu3dlJpn+tJwNu+vebVwDzAZHPogrpFzF2DctskxmBAMe6eTAdjB9Kw8YL11sObiqigl4R2aWNsprKLCgOdNdSOmtfE+0Hiko4bDWwxVmubpcqSpUXVJtqMwjRyTHIanUsLKWAvBVMRwhHQfcKxzu2mM05/E7Lz2k04ovzUV5bte0+Huhl5qpI5EEn/KvcMWAqwogAAD0Ec68w9sLIMg6wloA/1nrDJrGGm1VeMrAa8CYI9K9J2FjQbaIGBLDkZ6dK8PvJDev416P/ACbpqnr/AIVrnHHTq13jQLdm5HFbdxtJgC9YZvgJqD2/2mFwn0bKzOyFQCG0DZs0DiAQvaSBzrRw0+DZ7WV++0R93yqh7S4YG1h1CqC9ywGIAEzetAzHHga2x9WMre0nsyBZvXFuEBmW2En3ZDPmUH9qChjmGWunk1zuKv5kmLIMISXUtussaqGWSN4ETwHeKq4a7eUqGxLraY/q0RQuYSseKLhFsjXjpvcAteiYyTUY8rfbWKk4hvJW+ChfxNUtqYlLd6x4joiB0kuwUAC3fYaseqLRubIQ4glzdufR657twiSREqGC8jpHKo8HgbSYiy1uzbSVzyqKsnI86ga+8PlXfxz9aJ2/ZOqM1yf6K3cuj421Iqjj9kX2uPetvJcIhTM1r6NbiMB4qjOIAucOHjNFdA92ufxPs4HuF86gm6t39ECxKliuZwQWKzCnkukc6munRlzZGMgAXSdRmfxrizFtgHKgQuViu4sh8ssRTm2dfU5LV0wQ5c5yQjlVZYzSUl4gBSMpfTUTFhvZMhUPiqrqrg5be7me0LZI3uZGZjxY81mrA2ARdt3Tekrca4wCEAlsvu7+77sazo0ecVVGzMdEeOvuAR4t3TfUkTlmcubf4mY4VYfDYgW7ayDczF3YPAPAMA+WVLAsAQvXhW74lAvV0m3Ovs3FFTN7UqAQr5QTkcMZCTJPh69jw59Ktyo84pyNpSwWTSzaUC9DPU0DmpBjQDGlmoh00A9AtQzU0JAax2vXLpaHNtFdlAQDMcpKkszToSDAAHLWtYNXPY5zYvkkwl3eXpniHX5Bu8t0rjPp3j7WRjHsMPFYvaOhdgA1s8ixUAFORJEjQkxMa7XRGaQFAmZEAdZ4RWEdqrlJbgASeegGsVlpgEzZ2toG5KFACcdNOLCNWPQxA0qYW0zkiym0Al274avcts2YFQAN/VxLlQ29JkSIYdDVW2LaEFbN6yfpJay1tRLuGBa3nyOY6qavnSnpamuvxxzzrNxG1H4Z7dwcIuK2Hu8OWYZbh8gori9v4g3LpXI6uwQKjLqWzPAUqSrE8oJmvSf5lPLTmKqHYdsNmFsK3VJU8CPqwDoToetZ3wO55Xgu0LZV8rAqQeDCDx5g616R/JyP0f8AW/hFdbf2YW0Ziw5B0R1HkuUCqlnZbJcW4rIhVSoVbQVSCQZIB46ffUvhvxfyz66LC/8AtkH+zT7lqj7QarYH+2TX/iiPuqO3ir6oEm2yqE0NtgSFIMFg8ax0qptjHXGFj6E7l1GcowYZfEBZoIDGBJgA04WSnKWtq7h1C8BWbehZgAhokHgYMiewP3mtG8/iW5QggjQg6HyNY1pbjutkaMxO8RIUASTE69I6kVN6vTr3O2zs3ElgsnMTZWWnU5eB7yGmo7OIm7hx0Qj1Nsn+A0cNZCZ7a+6os21+yALX3qfhVS42U2rh4I9onsro1piew8YH0r1fHn+uiZu1EN2qnd2zh1JBvWgRx31089dPWrgYcRz/ADpU26IU1m7U9aYSKoGYdKUzyoNFLMKIBipbfDgOf31ESKlRRFSrBvYkLqxgSBJ6kwPnUNratljAu2yd2IdTOcsqxrrJVgPsmjjcOt1SjzBIOmh0Mj7qoYnYFp2DHONQYGWNCxjVeeY/hFRGj/P7cZvEtxMTnWJkAiZ4yQPUUBtK1mKeJbzAqCuZZDMSFB14kqdOxrMxPs1YuLl3huqoykaBVyEwQRLLCnTUKvCJp9/YFp2U74ysDAywd+45BleZczz0HDWSrybUslQ4u28p1BzqBHDmdNTHmafex9tQCzqAWKCebBipVRxJzAjSsr/03Z8M281zUAZtwNlUKoXRIjKijhy661ZvbGtsttcz7jMZ3ZbNcW6waVOmdVOkHTjU7Ol1cdbMQ6STlAzCc0ZssTOaNY4xUt22GBVlDKeIIBB8waycN7P27b51Z5zTG5BGYOVjJwLANI3pHGp72x8OxJaxbJJJJKgyTqSZoMb2n2bbsoj2gULX7CZZlCGuqGENOXdn3YqznGnp/BWV/KBsrD28KCmHsqxuoM3hLIEMSeHDSq+x8XYgvbsLbAgOyW1AVzqUOUT+yR1ER2Y6hlut2e35/P31dsVn274Oog/kfn4+lyxdrpw0LRqXMOlRWboqUPR1DWUdKpXVHSrty6KpXroolUr3l+eNRL+fn/kfl3mS7c4/n8/n0ha4BJOgHEnkOcn0+/0qBh7mS6AOFwMSOWZcuo8w2v2Vq1iRaYgtxGoIJDKYiVZdRpPDvXAbR9oc+KBt+4ttkXvmZCzeRygDss8619n4zMJNeXyZyZaejx47xdGmEt6+G91SdSfEZtcxbUXMw4meHOmnZasIuO9xYjK2UKdAN4IozaKNDI04VVw20FBgAs3GFUs3nlUE1OdotP6C75+Fc/8AzVmW4XGNI2lC6DlwHCmbAufRso4JcZR2BhwB2AYDyWqX8/uMpCWrhJ6oUHxeBWjsjDG1bCtBYks5HDMeQ7AQo+zWmHvpzl6X6ZGvCnU0sK1cBIoaUjFAkVULSpk4VAYqVH0rmrBza0s2tNL9qGaaqJQ3akW7VHmp4OkxQEPRDVV2hj0s2zcue6sTAk6kKIHPU1Bd23YUwX4EgkK0CFdtTERCN6iONQaQaaBbtWf/AKdscnkRMhWPJWiAJJysGIA0GpirmHxKOJUyJKzrxUwY666SOlBl+1FtXS2jjdd2Q+TWbg+6ue9iLDWmxdl4lVQnTjOcKw190gafCdCK63a+F8W0QBvrvJ9tQYHkQSp7MaytmYoPDDi1ltecArH+I/Gs51m6v6LOJ2XZYoQpQsYlDl4qTwGnLpUF7Z9y2CyXpABOV0mYE6spBrTJH0enP+BqOMb6N9Pqt9xrXTLbMuHEoCSlpgJO67A/Bl/GpVv4gfqP+olXsUdxvKps9XRyY6Ym8wnwDBGm+nPzqJjiTA8FRJgZrgieP1Qela2EO4unIUr5nKOreX1Wpo5OXu426l65aa2GKqh+jJgFs3vs8ACAOROp0NYu28Q7A+IQANcgkII/aPF/WBw0mruJwdy7isR4aMRntgu2RIy21+txmegnhTcRsxbW/dOdxwGuVenHVj30HQA61nl5JjGkwtrk8Nsu41xYUl7hIVRx6yenDnwA1jl6Lsb2SCKDffMeaISFHYv7x9IrM9irTXMS14e5bUierNoAPST/AGetd0WFY+PCZ/zyaZ5WfxiOxaS2MqIqr0UQPM9T3qQuKGYUJr0yMiLjpSBFAxSWgkpjKKfTGYUUwqKGQUqDVULIKeiacaiFSINKlVn7Q20tq7kZTqEIIKj3mZY3iJOggCSdYGlVV9pUlF8NwzxoWt6ZkNwDR9dxfqzEia3CRPCoXw1surlAXWQrEaiZBj0J+Jp2jIve1VpbQfKc2QsUz292LfiQzFo4c+fIVJivam3aUs9u4AOYykGFDvlGad0MJkDn0rZCqeKjly6cKDhToVBHcVOxmbQ2nbi14loOCWIEgjMoYcGhT5toJnlNZp2pgyptjD3DkSQoK+74bO0N4kHKrHnxIjka6S9bRlKsoKkEEdjx8qOHsIgAVFAAgacgIHyqaXbnzjsLPgjD3c6iAAYIYulgr4niATosmdQDqZIOlhLrXbQawRZUM+6yBwZaQYDDLMzE860tJnKJ6xr1+/WkschTRtUtriR9ew3/AArif/Y1c9sS5fDj6K02l0fpWXg68vCPTrXT43E+HauPHuozfBSRWNhLWRVAmRbua85ga+c1zf2i/wBalXHXQlsnDsSMnuPbPHdPvMvU1LaxpdHDWrqGLurhI5wJRjyipb1wC3w+s8dspdh/hqW3qHEcSw+Na6ZHX3BVhHAx8gfxqVHB4dSPgSD8xVJbsqxjiqN8R/4p5O4f94R8bxohqXfoyB/RqQftSPwqxdjMn2if7rD7zVWydz0tL8gfxq0T9Iv2X+9KDD2fiJOJK8DfMeWRIrnNuMSTJre2Idy9p+vb/AlYu20414fN7ezD06f2HshcGhjV2uMe8MUH91R8K25E1yXsBteVOGZdUDOjdVL7wbuCwjqD2k9YWFenxauM0xz/AGExQkUC3agGHStHJzRSEUwsOlOzUBJqMkVIxqFoqhxIpCmmKQYUCkU5G0qORUiAR/5qUL050iaTNqaPp+ZqoOftSntTZ7UVaijNHN2pobtTge1QEHtSLdqAbtSJoI8bY8S06cMysoJ5EiAaybd+ZEQwtXQy81bc0Px0PPiK28/aquLw2YhkgMBGo0ZcwbKSNRqOOvE6GuePezfWjceJAAHFiPij1Lhm0On1m+TEfhVd8UMy+IptxPvaCdAIcbp0J0me1WbcAepM+ZJrRmhwJ4afq7X8VAt9Hw/WH/vUcHyka+Hb+O9TLr7h+2/yZz+FQK2d0/btfdbqwW310+q/3pULiFOnFkPwyD8KkLQ6+TD/AAn8Kuhg7JO7eH+2J+NtDVLaaSKtYTELbfEBiBLWiJPPwEQgDnqtWMNstrxBcFLXOZV37AcUHcwenUePPG3LUerHKSKXsLgSLly+Ru5fDU/tEsC0dhlAnuRyNddm60lhQFUAKAAABAAGgAFGe1b+PDjjplllyuwDjpQntQzCkzitHJFh0ohqYWHSnhqKLGmGKeaikUCJFDTrR0phigOUU9FEVGWFPQCKUWGtHXhSFs9qFKuOVXReEe1Hwj2pUqcqui8I9qItHtSpVOVND4R7UjaPalSpypohZPanBD2pUqcqaJkPaqTbGt65VyTMi2zIDPGVUgH1FClTaaPGz3BJFwyf2lUj+6FNRPs27EeJb4sf0bfWzfv/AL1KlTlTjDnwV4iM9v8A5bcv69E7PckE3YifdUDj9rNSpU5U4w7CbKS2WcAF295zqx7TGg14CBVnwz2pUqbNF4flSe0e1KlTlTRptHtQ8HsPz6UqVXlTQeEe359Kctk9vz6UKVOVXQmye1MOH8qNKnKmjfAPagcN5fOlSpypow4U9viafbw5jlSpUuVNP//Z">
            <a:hlinkClick r:id="rId4"/>
            <a:extLst>
              <a:ext uri="{FF2B5EF4-FFF2-40B4-BE49-F238E27FC236}">
                <a16:creationId xmlns:a16="http://schemas.microsoft.com/office/drawing/2014/main" id="{136B8B74-D3CF-40AF-B3F3-FFC51F6EA1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975" y="-1812925"/>
            <a:ext cx="41529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7655" name="AutoShape 10" descr="data:image/jpeg;base64,/9j/4AAQSkZJRgABAQAAAQABAAD/2wCEAAkGBxQTEhUUExQWFhUXFhcYFxcXFhgYFxYYGBcaFxcYFRcYHCggGBwlHB0dITEiJSkrLi4uFx8zODMsNygtLisBCgoKDg0OGhAQGiwkHyQsLCwsLCwsLCwsLCwsLCwsLCwsLCwsLCwsLCwsLCwsLCwsLCwsLCwsLCwsLCwsLCwsLP/AABEIANYA6wMBIgACEQEDEQH/xAAbAAABBQEBAAAAAAAAAAAAAAABAAIDBAUGB//EAEkQAAIBAgMGAwQGBQgJBQAAAAECEQADBBIhBSIxQVFhE3GBBjKRoSNCcrHB8DNDUmLCBxRTgpKistEVJGNzg5Ojs+EWNITD0v/EABgBAQEBAQEAAAAAAAAAAAAAAAABAwIE/8QAIREBAQACAgMAAgMAAAAAAAAAAAECERIhAzFBEzIiQmH/2gAMAwEAAhEDEQA/APVmNKkwFECvY8xTQmkKOSgQNKe9LLSIoFmozQy0YoADR9aEDmePDXj5ULqkKSvEAx5xpU3BBj8ctoCdWYwiA7znoJ5cyeQk1Se9iWEhrSdsrv8AFsy/dVLZuHUhbvvOwBZ21ZpE6nkOw0HStgxFZcttOOlbB7UbOLd4KGb3HUnKx45SG1VumpBjjOlak965zbyhrZE68jzB5EHkQdZrb2fc8Szac8Xto3qyg/jXWGW+kyx12nmkPOjkqltHGC2IENcYbicyep/ZUc25fKu7ZHC7FZ+K2uiMUUNcccVQTl0mGYkKp7EzWTjUygl3u3bxVmC23dOAnRUYKiDqx8yTVjYVgLZTrAJJ4knUsTzJMknvWfO1pxTNjsTxFu2P3c7En+tlgH0NT4LawutkKvbeCQrRvAccrKSDHTjUrLWFtqyGGo4Ge4PUHke9LePZMdunIoE96y/ZzENcsbxlkYoSeLQAVJPXKRPea0itay7m3F6oGepoEd6JFDLVQ0r3pZO5pFKeaoYQep+NMg9T8akppqBhB6n409LenE0DT0bSlFkrxoZKewoRpXOw3JTooZKWWqFFCKWWlloDFEUCtCKDnvAF1ne4ocl7ijMAQio7IFXp7smNZPlFqzdvWtFIuryDsQ47C5Bzf1hPU1Fj8PctOWRC9tmLELqyE+9u8WBO9pJljypWNpI3OCDBBkEHmGB1B7GvPdxrNWKuDS4LxVbTJazZhmKkKCNVQqx0z8ByBOgAFae0sQLaSaZdxqrEkkngFUsx56KoJNcV7ebeOZbaSp1nMpVlGn1WEzrpIjWa4zy447dSbq1cx5uNE6TWlsna122FsTbUDS0zKzZl4hdGADKNI5gT1A8+wwBOo16ySf7XGt/CsVWHzPaPHUlrZGoZT7xjrqRAIrDDyVpljHX3sXdPv3yBzFtQk+pzMPQilhHRZyiCeJklm7sx1Y+ZrksVjLi6tJXlcUSjDk0jRSeh59RTsDjXdotguT090d2bgo/Op0rTlbXHGOk2pjILLahrl22bRSd4A5gtyfqhSzTMSDoZAB1cJayqBXPeObO5bAd+NxzoJPM8dTyXkABoIrb2ZjfFt5iIjMCBwlWIMdtK7xqWJ2ugc657auKyMwPA8DVG5tF7tyVaLYOgH1o5senYcuPGBq2VJKPlz5HDZdJIgjTNAkSDr0qb5dLrTV9lLJXDKSILs7+hMKfVQp9a1qoHbNvmLoPQ2bv3hSD8aYdqk+5auMOpAtj++Q392vVLJNMLu3bRihFUcJtPO5tshRwMwBIYMAQCVI6SOMcauNNdS79JehNCaQmlVApRSpE0DTT0XSmmnpwqUTlaGWmFjPrRz0DoNIA03NSYmgcoNCDWZjfaC3avLZeQWUNmzWwoBzgSC4c+4ZKqQBqYFPXb1k5AHzFzAgER73vZoy+62h104VNmmiaEGs9NvWCf0gg5YJBAOcsFjn9WZOkFTMGpb21rSMVdwpBjXTWFY/AMuvDfUcTFNi2Jqrjdl27urrvRAYEq0dMy6kdjpQO07fieHO9z0MDRzBPD9W/9nuKhue0WFUw2JsA9DdSfhNOhV2Xgmt37oZs+VECNENlYsWzRpJIWY03RwrE/lP2SLmGGIA37JEkcTbchSD5MQ3aD1rW/09Y8e5DlgUtH6NLlzncH1FPSm+3F0LgMRPNAo82dVHzNY5ycLGuN7jyDBYjeArvNne6PKvPcIhmuqweMKgDtXhnT0Vspe8EnIILHWOB1OscJ71sYeybglmuGeWYqB23Yn1rl72ImK6/Zdz6NfKtcLtxVXaFkW7ZCALoYAGk8jHnWsPZ+0LZRM6mIDeI5YHrqYOusEQaycdczMq9Xtr6G4oPyrqc+tb+Oe2eVeV4TMhNs6MpKHzU5T8xXYbMtkAVzW23C4u+R/SCANTJVSYHWSa38Hs3GGJVbY/ebUeizJ7SKywxu7JHeWU123Et61YZKwLGCdkVmv3ASGJChQAV1EZgx1HenixdF1ES+0MpJzqrQQpOgUKeMc69UwynxjcpU7N/rlkLyzz9nw2+WbL8q3S1UNnYAWizs2e42haIAH7KLJgTqdST6AC6LkmPlz14GusMbPbnK7EGjFFdaR612hhFNNOmhQNIqROFRmpU4VKHltaBb8xRPGhQHNQ8SnDyoRRENzDo2csoOdPDbjqm/u/3m+NUrGwcOuWFaF1A8RypO8ZZZhjvMJPIxyFakUaKyn2BYIWVZspWCzux3ZyiSSYEkR5VNiNmW3ZmbNvTIDMoMqisDlOoPhpof2e5q+BRgRU6Gda2TbUqwLmCSczFsx+k97N3usfhyEVdtBV4KB5CPup9LLQUMU+W9bbk6tbP2hvp8vE+Vc7/KBNxLNhfrM1x44Zba6A9JLSPs9q6faVgNaYaggZgRoQV3gQesiuexmGg5izOz2QSz5Z9x4ACgAAEngOZrLyzrTTCvPNpbJeyZSNC2hE8C4/hp9jaS3bcxldIDL06EdjXoGP2eCSY4XCPQkmf71eUe1GDNq4ty2YORPmDIPXhXlyxl9NpWrex40rtdi4wG0D2rx9ttgxnUg841Hw5V3fshtVbuW2AYkCeH1SfwiucJZVrqlYBrbngLtof2rip97iuqNxVBY6ACSegGprmzhw1spqJeJ5ga6+Y8P5Uzb+1brYK6fCyk24dsylIYa5BOYyJGoET8fThdRll3WL7Op42Mt3HHv3muQeW691R6ED4V6SzCuI9m7AR8MzGJQNMjXPbKgnzYx5kV25UVp4cdTtx5LuueZwqPJACvdEnQALaPM/Zqmm3MOcYkXkYC1c9w+Jr9EANyep+dad3DgsQeDXLg+K3Z+RHwp1m3/rgPLwbkeRawP4TW19Mp7PXbds6LbxDf/HvKPRriqPnVbGYAX7mbObbG2hCSQ6lVvBS2RoIDXAY1Ep5VuVibd2M12XTIz5VUJdE2yA4bfABnhwjjFR0r2PZtxck328OFHhhmUQLiORIM65Tz18QjhxjHszcUW8l/LkyzvPBCpaQAAkwIRjpGtw9TJs+xyb2dw4YDQ2+BVLiKdWgkC4YMD3V561IPZK34hckFTA8MpuhQ6vkicuTdELGhJPOKmlRtsK5nm1iIVVIUFncBwJGcZpO9BOuokcwQV9n7gdicS5XSAXed1CATlIjehuOsmtXZOzRYTIDOszlgk5Qst1OnH/KrZWrqI5/ZOxL1q4jviGdVQqVzMQSSx1BGvvDe090aARHRo2nGoilSIulLJBIzVW2krNacJ75G7rEkagTyqw0SaWUUHPbRuYsXNwOpuMSqrlKJCWwfGfIQBoxGo9eFPwuExsKXvEFeKjwsrANcK5t0mSPDUw3I68SeggGll71NLtzljBY5rbC5f394DJ4ag5gizMEwPpCsEHUSOQsPaxjSM7WwDowNks+9cIBlSAAptg8NUPLU7a9aUCpo2xtoYPEEW3R2Ny3aur7yAM5K5GYZcpbd6QJOmtLCfz1VUvvxqy/RB2PiAZdN0fRjNx4tE6VtjhRWmjbFwNjF51a5dJ03kItZJK3BxVM/EWzx5t5Ce5tS5aUm/YIVQWZ7LC6igayQQtzh0Q1XXGXrk3LRRU+oGUsXA+sxDDLm5RwBBMzAkG0rV1GtXWFl2VlKuwHEFZtsYDjy16gVxyi6rHubf/nc2kK2wRLIWIxBU8A6GDangeOkia08Zh82WOBtIsnq7ED5TVZDavDwb6IzKdVYK6yIOZCdCDIIPfkQQNCxZUIiggBbeHiTPBiY1POI9azvp2r4gfpPt/wJw9Zrzj2twwkjkFT1jOPxr0jH3AZ14EA+ZAj7xXnHtPa4nuf+6wrKu48zxiwfz3rvv5OU31+1/A9cFtDifz1r0T+Ti37p/fP+Bqjp6LasSlwz7oZh3M311+Pyqj7S242fe/qr8Lf/AJrbs2YCgxvu4bup8RwPn99Y3tOoGBvZv6Rh/wBPT8K0jOr+HRQoVsgZbeQB4yvlJWDPCNeulxTrwqzgcUAwWT4bAFS2pQkkZCZ1EgjsYGoIiPF4ZSJ9SevD8+lUMTbULKt7oMfuzEt6RPpW88nemfDXbYe3Lk/s3ZP/ACv8zTbQH84B5eAY9XFMNyHY6weI7sLKj4Sabs4zdUdLMfA2z/FWvxnPbUy0stO4UqOimhSoGgVNo0KBU9OFMqRBpUoRTX1pZKJFFu1AFTnSyUYpZfzNAvD70hbpa05KgHh0RbohaBFBz+yGKILbaG39GfNIAMdCIYdmFO2hhFuiCSD1EQfMHQ/mIrSx+y0unNLI8RmQwSByYEEN6jSTEVkYjZuItar9Mv7sK481JhvMEfZrHKVpLFLZns/4Ls+ZIksAi5dcoEnU8h8zWnicwWz3IB8kfd/D4VkpiHuN4aytxjlhgRk0JJZTBELJjnoOdS+1tm/YwxuW3N0IN4OFBVSykupRVkCNQeRmREHj+tdX2btzaC2/EEjMWWB1OVf8q5PbFpnQtGmvDWN53PyrNs4trzl7hzMfzA7V02CQhawmW6046eObTXX0/wA69G/k5t7y/aH+G7VPbvsol18yN4ZPERK6dBIy11fst7PHDwxuBjMwFj9sdf3h8K6naV1Vu4qi3mYD6a5xP710fDWKyfalZ2fd81f4on+dDGpGZmMASfiZPzqxjMDdu4YKbcW8oDLmPilAUOYLETlTRZnXkd2tMfrixdQ57KH9pFPxUGsT/R1y5c8AaZ0YksTAQFVYiBqd8QOfUVn3tseLcyoYspuoq6AgaAmOXIDhHXlu28SXylSyuJh1MMAYkagggwNCDwHQVJlLXWrI0gczPHJ0H/WPD+qBVfZr/TWz+0lxBrxYJYYfJGPpVbDYO6NBeugbvK0fdbMv6vrUybDG6Xe4+Q5l3gsNDKT9GFJ3WI1ka16fyb9RhwsdAyGgBrXN7Tw4s5XtDIVIO7oGiJVhwYHUa9etdLGtXHLZcdFQJpxptdoFNc0+hFBDnNTWzpTWFSIdKlIkK8aGWiUM0spoBlNEA0StKKgblNIKacFpZTRCg0stKDSg0U3KacoNHWmE0RQxdkfzm08b3hXlnnGa0YPXnHST1NTYuyGt3Fb3Sjg+RUzUO1sytYccBdyv9m4rIsf8Q26oe2eJdMHcyA57kWljjNw5THkuY+lZ5dStMe9PI9ikkKecV2Ni7ECuWt2WsgEoSIB08u9XcFtRX1UkxoQdCPMV4f1ej21McN4eddhgF3FNcDiL8x513eyXm2vlXfjvaZejvCLX7Q4jMXI7KpI+DlT6VvLNc6MQRftEcM5UnsysoH9rLWztHF+Fae6QTkUtHU8lHmYHrXpwvTLKdvNlw2XEX1A0F64B5BzArpsJiktqCzAdyQKyPZ3ZrXruVmILZrlxhxOozZZEAlmHkJ6V3eB2Tas+4m9HvNLN/abWOw0rLx+O5dus85OmEntBb4Kcxngu8efJZ6H4U5tvkAk27gUSSfDuAAL7x1XlV4D/AFlhyDp87d0n5tVXazE20EfpCqx/vb9oE/Ak+lemeP8A1jfJ36RJcbE3UAByKys5IIgKQwXUcSQBHSa6UTSdjQE11jjouWxFBqcBTWNdIZmpdKdNCaIaTUls6U08Kcp0qVYmINGDUOMtsyMqnUjQ6jWsYYTGhGPi74BygFWDNlUEn6MfWzFRykT0HOx0AU0gK5zAW8Xu3SX/AFn0dxwpKm8pTOAgE+EOMAiddSTT7WBxhaXukfowWDJoAz5yi+HocjKNZkg8ObZprbUFw2bvhT4mR8kcc2U5YnvFZN18ba3VAu7rEMVLAE+IQC4IJyxbEZJOcnWKk2fh8WLym84a2MhgFRqLLI3ugTLsDEaR5VSupjUdLaM+tviMpQEWXUl2dDveJ4ZUZhOs6TUqw/8Anu0BEWkMqx3kbdbwQyruvEC5pqdZIB0mrQxGLzFcq+9AY22jL4oHiSLg+qW3OIygzyLLWGx0Am9vAAZYt5CQLQloTNr9K2h/ZplnC47Iue8xOkgC0pIDuxOinegIvGInTnQdDJpsmqN/ZKZi9svZdiSWtMVBJ1LNb1tu3dlJpn+tJwNu+vebVwDzAZHPogrpFzF2DctskxmBAMe6eTAdjB9Kw8YL11sObiqigl4R2aWNsprKLCgOdNdSOmtfE+0Hiko4bDWwxVmubpcqSpUXVJtqMwjRyTHIanUsLKWAvBVMRwhHQfcKxzu2mM05/E7Lz2k04ovzUV5bte0+Huhl5qpI5EEn/KvcMWAqwogAAD0Ec68w9sLIMg6wloA/1nrDJrGGm1VeMrAa8CYI9K9J2FjQbaIGBLDkZ6dK8PvJDev416P/ACbpqnr/AIVrnHHTq13jQLdm5HFbdxtJgC9YZvgJqD2/2mFwn0bKzOyFQCG0DZs0DiAQvaSBzrRw0+DZ7WV++0R93yqh7S4YG1h1CqC9ywGIAEzetAzHHga2x9WMre0nsyBZvXFuEBmW2En3ZDPmUH9qChjmGWunk1zuKv5kmLIMISXUtussaqGWSN4ETwHeKq4a7eUqGxLraY/q0RQuYSseKLhFsjXjpvcAteiYyTUY8rfbWKk4hvJW+ChfxNUtqYlLd6x4joiB0kuwUAC3fYaseqLRubIQ4glzdufR657twiSREqGC8jpHKo8HgbSYiy1uzbSVzyqKsnI86ga+8PlXfxz9aJ2/ZOqM1yf6K3cuj421Iqjj9kX2uPetvJcIhTM1r6NbiMB4qjOIAucOHjNFdA92ufxPs4HuF86gm6t39ECxKliuZwQWKzCnkukc6munRlzZGMgAXSdRmfxrizFtgHKgQuViu4sh8ssRTm2dfU5LV0wQ5c5yQjlVZYzSUl4gBSMpfTUTFhvZMhUPiqrqrg5be7me0LZI3uZGZjxY81mrA2ARdt3Tekrca4wCEAlsvu7+77sazo0ecVVGzMdEeOvuAR4t3TfUkTlmcubf4mY4VYfDYgW7ayDczF3YPAPAMA+WVLAsAQvXhW74lAvV0m3Ovs3FFTN7UqAQr5QTkcMZCTJPh69jw59Ktyo84pyNpSwWTSzaUC9DPU0DmpBjQDGlmoh00A9AtQzU0JAax2vXLpaHNtFdlAQDMcpKkszToSDAAHLWtYNXPY5zYvkkwl3eXpniHX5Bu8t0rjPp3j7WRjHsMPFYvaOhdgA1s8ixUAFORJEjQkxMa7XRGaQFAmZEAdZ4RWEdqrlJbgASeegGsVlpgEzZ2toG5KFACcdNOLCNWPQxA0qYW0zkiym0Al274avcts2YFQAN/VxLlQ29JkSIYdDVW2LaEFbN6yfpJay1tRLuGBa3nyOY6qavnSnpamuvxxzzrNxG1H4Z7dwcIuK2Hu8OWYZbh8gori9v4g3LpXI6uwQKjLqWzPAUqSrE8oJmvSf5lPLTmKqHYdsNmFsK3VJU8CPqwDoToetZ3wO55Xgu0LZV8rAqQeDCDx5g616R/JyP0f8AW/hFdbf2YW0Ziw5B0R1HkuUCqlnZbJcW4rIhVSoVbQVSCQZIB46ffUvhvxfyz66LC/8AtkH+zT7lqj7QarYH+2TX/iiPuqO3ir6oEm2yqE0NtgSFIMFg8ax0qptjHXGFj6E7l1GcowYZfEBZoIDGBJgA04WSnKWtq7h1C8BWbehZgAhokHgYMiewP3mtG8/iW5QggjQg6HyNY1pbjutkaMxO8RIUASTE69I6kVN6vTr3O2zs3ElgsnMTZWWnU5eB7yGmo7OIm7hx0Qj1Nsn+A0cNZCZ7a+6os21+yALX3qfhVS42U2rh4I9onsro1piew8YH0r1fHn+uiZu1EN2qnd2zh1JBvWgRx31089dPWrgYcRz/ADpU26IU1m7U9aYSKoGYdKUzyoNFLMKIBipbfDgOf31ESKlRRFSrBvYkLqxgSBJ6kwPnUNratljAu2yd2IdTOcsqxrrJVgPsmjjcOt1SjzBIOmh0Mj7qoYnYFp2DHONQYGWNCxjVeeY/hFRGj/P7cZvEtxMTnWJkAiZ4yQPUUBtK1mKeJbzAqCuZZDMSFB14kqdOxrMxPs1YuLl3huqoykaBVyEwQRLLCnTUKvCJp9/YFp2U74ysDAywd+45BleZczz0HDWSrybUslQ4u28p1BzqBHDmdNTHmafex9tQCzqAWKCebBipVRxJzAjSsr/03Z8M281zUAZtwNlUKoXRIjKijhy661ZvbGtsttcz7jMZ3ZbNcW6waVOmdVOkHTjU7Ol1cdbMQ6STlAzCc0ZssTOaNY4xUt22GBVlDKeIIBB8waycN7P27b51Z5zTG5BGYOVjJwLANI3pHGp72x8OxJaxbJJJJKgyTqSZoMb2n2bbsoj2gULX7CZZlCGuqGENOXdn3YqznGnp/BWV/KBsrD28KCmHsqxuoM3hLIEMSeHDSq+x8XYgvbsLbAgOyW1AVzqUOUT+yR1ER2Y6hlut2e35/P31dsVn274Oog/kfn4+lyxdrpw0LRqXMOlRWboqUPR1DWUdKpXVHSrty6KpXroolUr3l+eNRL+fn/kfl3mS7c4/n8/n0ha4BJOgHEnkOcn0+/0qBh7mS6AOFwMSOWZcuo8w2v2Vq1iRaYgtxGoIJDKYiVZdRpPDvXAbR9oc+KBt+4ttkXvmZCzeRygDss8619n4zMJNeXyZyZaejx47xdGmEt6+G91SdSfEZtcxbUXMw4meHOmnZasIuO9xYjK2UKdAN4IozaKNDI04VVw20FBgAs3GFUs3nlUE1OdotP6C75+Fc/8AzVmW4XGNI2lC6DlwHCmbAufRso4JcZR2BhwB2AYDyWqX8/uMpCWrhJ6oUHxeBWjsjDG1bCtBYks5HDMeQ7AQo+zWmHvpzl6X6ZGvCnU0sK1cBIoaUjFAkVULSpk4VAYqVH0rmrBza0s2tNL9qGaaqJQ3akW7VHmp4OkxQEPRDVV2hj0s2zcue6sTAk6kKIHPU1Bd23YUwX4EgkK0CFdtTERCN6iONQaQaaBbtWf/AKdscnkRMhWPJWiAJJysGIA0GpirmHxKOJUyJKzrxUwY666SOlBl+1FtXS2jjdd2Q+TWbg+6ue9iLDWmxdl4lVQnTjOcKw190gafCdCK63a+F8W0QBvrvJ9tQYHkQSp7MaytmYoPDDi1ltecArH+I/Gs51m6v6LOJ2XZYoQpQsYlDl4qTwGnLpUF7Z9y2CyXpABOV0mYE6spBrTJH0enP+BqOMb6N9Pqt9xrXTLbMuHEoCSlpgJO67A/Bl/GpVv4gfqP+olXsUdxvKps9XRyY6Ym8wnwDBGm+nPzqJjiTA8FRJgZrgieP1Qela2EO4unIUr5nKOreX1Wpo5OXu426l65aa2GKqh+jJgFs3vs8ACAOROp0NYu28Q7A+IQANcgkII/aPF/WBw0mruJwdy7isR4aMRntgu2RIy21+txmegnhTcRsxbW/dOdxwGuVenHVj30HQA61nl5JjGkwtrk8Nsu41xYUl7hIVRx6yenDnwA1jl6Lsb2SCKDffMeaISFHYv7x9IrM9irTXMS14e5bUierNoAPST/AGetd0WFY+PCZ/zyaZ5WfxiOxaS2MqIqr0UQPM9T3qQuKGYUJr0yMiLjpSBFAxSWgkpjKKfTGYUUwqKGQUqDVULIKeiacaiFSINKlVn7Q20tq7kZTqEIIKj3mZY3iJOggCSdYGlVV9pUlF8NwzxoWt6ZkNwDR9dxfqzEia3CRPCoXw1surlAXWQrEaiZBj0J+Jp2jIve1VpbQfKc2QsUz292LfiQzFo4c+fIVJivam3aUs9u4AOYykGFDvlGad0MJkDn0rZCqeKjly6cKDhToVBHcVOxmbQ2nbi14loOCWIEgjMoYcGhT5toJnlNZp2pgyptjD3DkSQoK+74bO0N4kHKrHnxIjka6S9bRlKsoKkEEdjx8qOHsIgAVFAAgacgIHyqaXbnzjsLPgjD3c6iAAYIYulgr4niATosmdQDqZIOlhLrXbQawRZUM+6yBwZaQYDDLMzE860tJnKJ6xr1+/WkschTRtUtriR9ew3/AArif/Y1c9sS5fDj6K02l0fpWXg68vCPTrXT43E+HauPHuozfBSRWNhLWRVAmRbua85ga+c1zf2i/wBalXHXQlsnDsSMnuPbPHdPvMvU1LaxpdHDWrqGLurhI5wJRjyipb1wC3w+s8dspdh/hqW3qHEcSw+Na6ZHX3BVhHAx8gfxqVHB4dSPgSD8xVJbsqxjiqN8R/4p5O4f94R8bxohqXfoyB/RqQftSPwqxdjMn2if7rD7zVWydz0tL8gfxq0T9Iv2X+9KDD2fiJOJK8DfMeWRIrnNuMSTJre2Idy9p+vb/AlYu20414fN7ezD06f2HshcGhjV2uMe8MUH91R8K25E1yXsBteVOGZdUDOjdVL7wbuCwjqD2k9YWFenxauM0xz/AGExQkUC3agGHStHJzRSEUwsOlOzUBJqMkVIxqFoqhxIpCmmKQYUCkU5G0qORUiAR/5qUL050iaTNqaPp+ZqoOftSntTZ7UVaijNHN2pobtTge1QEHtSLdqAbtSJoI8bY8S06cMysoJ5EiAaybd+ZEQwtXQy81bc0Px0PPiK28/aquLw2YhkgMBGo0ZcwbKSNRqOOvE6GuePezfWjceJAAHFiPij1Lhm0On1m+TEfhVd8UMy+IptxPvaCdAIcbp0J0me1WbcAepM+ZJrRmhwJ4afq7X8VAt9Hw/WH/vUcHyka+Hb+O9TLr7h+2/yZz+FQK2d0/btfdbqwW310+q/3pULiFOnFkPwyD8KkLQ6+TD/AAn8Kuhg7JO7eH+2J+NtDVLaaSKtYTELbfEBiBLWiJPPwEQgDnqtWMNstrxBcFLXOZV37AcUHcwenUePPG3LUerHKSKXsLgSLly+Ru5fDU/tEsC0dhlAnuRyNddm60lhQFUAKAAABAAGgAFGe1b+PDjjplllyuwDjpQntQzCkzitHJFh0ohqYWHSnhqKLGmGKeaikUCJFDTrR0phigOUU9FEVGWFPQCKUWGtHXhSFs9qFKuOVXReEe1Hwj2pUqcqui8I9qItHtSpVOVND4R7UjaPalSpypohZPanBD2pUqcqaJkPaqTbGt65VyTMi2zIDPGVUgH1FClTaaPGz3BJFwyf2lUj+6FNRPs27EeJb4sf0bfWzfv/AL1KlTlTjDnwV4iM9v8A5bcv69E7PckE3YifdUDj9rNSpU5U4w7CbKS2WcAF295zqx7TGg14CBVnwz2pUqbNF4flSe0e1KlTlTRptHtQ8HsPz6UqVXlTQeEe359Kctk9vz6UKVOVXQmye1MOH8qNKnKmjfAPagcN5fOlSpypow4U9viafbw5jlSpUuVNP//Z">
            <a:hlinkClick r:id="rId4"/>
            <a:extLst>
              <a:ext uri="{FF2B5EF4-FFF2-40B4-BE49-F238E27FC236}">
                <a16:creationId xmlns:a16="http://schemas.microsoft.com/office/drawing/2014/main" id="{B1FC4671-286B-448E-AB35-5105461628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975" y="-1812925"/>
            <a:ext cx="41529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7656" name="AutoShape 12" descr="data:image/jpeg;base64,/9j/4AAQSkZJRgABAQAAAQABAAD/2wCEAAkGBxQTEhUUExQWFhUXFhcYFxcXFhgYFxYYGBcaFxcYFRcYHCggGBwlHB0dITEiJSkrLi4uFx8zODMsNygtLisBCgoKDg0OGhAQGiwkHyQsLCwsLCwsLCwsLCwsLCwsLCwsLCwsLCwsLCwsLCwsLCwsLCwsLCwsLCwsLCwsLCwsLP/AABEIANYA6wMBIgACEQEDEQH/xAAbAAABBQEBAAAAAAAAAAAAAAABAAIDBAUGB//EAEkQAAIBAgMGAwQGBQgJBQAAAAECEQADBBIhBSIxQVFhE3GBBjKRoSNCcrHB8DNDUmLCBxRTgpKistEVJGNzg5Ojs+EWNITD0v/EABgBAQEBAQEAAAAAAAAAAAAAAAABAwIE/8QAIREBAQACAgMAAgMAAAAAAAAAAAECERIhAzFBEzIiQmH/2gAMAwEAAhEDEQA/APVmNKkwFECvY8xTQmkKOSgQNKe9LLSIoFmozQy0YoADR9aEDmePDXj5ULqkKSvEAx5xpU3BBj8ctoCdWYwiA7znoJ5cyeQk1Se9iWEhrSdsrv8AFsy/dVLZuHUhbvvOwBZ21ZpE6nkOw0HStgxFZcttOOlbB7UbOLd4KGb3HUnKx45SG1VumpBjjOlak965zbyhrZE68jzB5EHkQdZrb2fc8Szac8Xto3qyg/jXWGW+kyx12nmkPOjkqltHGC2IENcYbicyep/ZUc25fKu7ZHC7FZ+K2uiMUUNcccVQTl0mGYkKp7EzWTjUygl3u3bxVmC23dOAnRUYKiDqx8yTVjYVgLZTrAJJ4knUsTzJMknvWfO1pxTNjsTxFu2P3c7En+tlgH0NT4LawutkKvbeCQrRvAccrKSDHTjUrLWFtqyGGo4Ge4PUHke9LePZMdunIoE96y/ZzENcsbxlkYoSeLQAVJPXKRPea0itay7m3F6oGepoEd6JFDLVQ0r3pZO5pFKeaoYQep+NMg9T8akppqBhB6n409LenE0DT0bSlFkrxoZKewoRpXOw3JTooZKWWqFFCKWWlloDFEUCtCKDnvAF1ne4ocl7ijMAQio7IFXp7smNZPlFqzdvWtFIuryDsQ47C5Bzf1hPU1Fj8PctOWRC9tmLELqyE+9u8WBO9pJljypWNpI3OCDBBkEHmGB1B7GvPdxrNWKuDS4LxVbTJazZhmKkKCNVQqx0z8ByBOgAFae0sQLaSaZdxqrEkkngFUsx56KoJNcV7ebeOZbaSp1nMpVlGn1WEzrpIjWa4zy447dSbq1cx5uNE6TWlsna122FsTbUDS0zKzZl4hdGADKNI5gT1A8+wwBOo16ySf7XGt/CsVWHzPaPHUlrZGoZT7xjrqRAIrDDyVpljHX3sXdPv3yBzFtQk+pzMPQilhHRZyiCeJklm7sx1Y+ZrksVjLi6tJXlcUSjDk0jRSeh59RTsDjXdotguT090d2bgo/Op0rTlbXHGOk2pjILLahrl22bRSd4A5gtyfqhSzTMSDoZAB1cJayqBXPeObO5bAd+NxzoJPM8dTyXkABoIrb2ZjfFt5iIjMCBwlWIMdtK7xqWJ2ugc657auKyMwPA8DVG5tF7tyVaLYOgH1o5senYcuPGBq2VJKPlz5HDZdJIgjTNAkSDr0qb5dLrTV9lLJXDKSILs7+hMKfVQp9a1qoHbNvmLoPQ2bv3hSD8aYdqk+5auMOpAtj++Q392vVLJNMLu3bRihFUcJtPO5tshRwMwBIYMAQCVI6SOMcauNNdS79JehNCaQmlVApRSpE0DTT0XSmmnpwqUTlaGWmFjPrRz0DoNIA03NSYmgcoNCDWZjfaC3avLZeQWUNmzWwoBzgSC4c+4ZKqQBqYFPXb1k5AHzFzAgER73vZoy+62h104VNmmiaEGs9NvWCf0gg5YJBAOcsFjn9WZOkFTMGpb21rSMVdwpBjXTWFY/AMuvDfUcTFNi2Jqrjdl27urrvRAYEq0dMy6kdjpQO07fieHO9z0MDRzBPD9W/9nuKhue0WFUw2JsA9DdSfhNOhV2Xgmt37oZs+VECNENlYsWzRpJIWY03RwrE/lP2SLmGGIA37JEkcTbchSD5MQ3aD1rW/09Y8e5DlgUtH6NLlzncH1FPSm+3F0LgMRPNAo82dVHzNY5ycLGuN7jyDBYjeArvNne6PKvPcIhmuqweMKgDtXhnT0Vspe8EnIILHWOB1OscJ71sYeybglmuGeWYqB23Yn1rl72ImK6/Zdz6NfKtcLtxVXaFkW7ZCALoYAGk8jHnWsPZ+0LZRM6mIDeI5YHrqYOusEQaycdczMq9Xtr6G4oPyrqc+tb+Oe2eVeV4TMhNs6MpKHzU5T8xXYbMtkAVzW23C4u+R/SCANTJVSYHWSa38Hs3GGJVbY/ebUeizJ7SKywxu7JHeWU123Et61YZKwLGCdkVmv3ASGJChQAV1EZgx1HenixdF1ES+0MpJzqrQQpOgUKeMc69UwynxjcpU7N/rlkLyzz9nw2+WbL8q3S1UNnYAWizs2e42haIAH7KLJgTqdST6AC6LkmPlz14GusMbPbnK7EGjFFdaR612hhFNNOmhQNIqROFRmpU4VKHltaBb8xRPGhQHNQ8SnDyoRRENzDo2csoOdPDbjqm/u/3m+NUrGwcOuWFaF1A8RypO8ZZZhjvMJPIxyFakUaKyn2BYIWVZspWCzux3ZyiSSYEkR5VNiNmW3ZmbNvTIDMoMqisDlOoPhpof2e5q+BRgRU6Gda2TbUqwLmCSczFsx+k97N3usfhyEVdtBV4KB5CPup9LLQUMU+W9bbk6tbP2hvp8vE+Vc7/KBNxLNhfrM1x44Zba6A9JLSPs9q6faVgNaYaggZgRoQV3gQesiuexmGg5izOz2QSz5Z9x4ACgAAEngOZrLyzrTTCvPNpbJeyZSNC2hE8C4/hp9jaS3bcxldIDL06EdjXoGP2eCSY4XCPQkmf71eUe1GDNq4ty2YORPmDIPXhXlyxl9NpWrex40rtdi4wG0D2rx9ttgxnUg841Hw5V3fshtVbuW2AYkCeH1SfwiucJZVrqlYBrbngLtof2rip97iuqNxVBY6ACSegGprmzhw1spqJeJ5ga6+Y8P5Uzb+1brYK6fCyk24dsylIYa5BOYyJGoET8fThdRll3WL7Op42Mt3HHv3muQeW691R6ED4V6SzCuI9m7AR8MzGJQNMjXPbKgnzYx5kV25UVp4cdTtx5LuueZwqPJACvdEnQALaPM/Zqmm3MOcYkXkYC1c9w+Jr9EANyep+dad3DgsQeDXLg+K3Z+RHwp1m3/rgPLwbkeRawP4TW19Mp7PXbds6LbxDf/HvKPRriqPnVbGYAX7mbObbG2hCSQ6lVvBS2RoIDXAY1Ep5VuVibd2M12XTIz5VUJdE2yA4bfABnhwjjFR0r2PZtxck328OFHhhmUQLiORIM65Tz18QjhxjHszcUW8l/LkyzvPBCpaQAAkwIRjpGtw9TJs+xyb2dw4YDQ2+BVLiKdWgkC4YMD3V561IPZK34hckFTA8MpuhQ6vkicuTdELGhJPOKmlRtsK5nm1iIVVIUFncBwJGcZpO9BOuokcwQV9n7gdicS5XSAXed1CATlIjehuOsmtXZOzRYTIDOszlgk5Qst1OnH/KrZWrqI5/ZOxL1q4jviGdVQqVzMQSSx1BGvvDe090aARHRo2nGoilSIulLJBIzVW2krNacJ75G7rEkagTyqw0SaWUUHPbRuYsXNwOpuMSqrlKJCWwfGfIQBoxGo9eFPwuExsKXvEFeKjwsrANcK5t0mSPDUw3I68SeggGll71NLtzljBY5rbC5f394DJ4ag5gizMEwPpCsEHUSOQsPaxjSM7WwDowNks+9cIBlSAAptg8NUPLU7a9aUCpo2xtoYPEEW3R2Ny3aur7yAM5K5GYZcpbd6QJOmtLCfz1VUvvxqy/RB2PiAZdN0fRjNx4tE6VtjhRWmjbFwNjF51a5dJ03kItZJK3BxVM/EWzx5t5Ce5tS5aUm/YIVQWZ7LC6igayQQtzh0Q1XXGXrk3LRRU+oGUsXA+sxDDLm5RwBBMzAkG0rV1GtXWFl2VlKuwHEFZtsYDjy16gVxyi6rHubf/nc2kK2wRLIWIxBU8A6GDangeOkia08Zh82WOBtIsnq7ED5TVZDavDwb6IzKdVYK6yIOZCdCDIIPfkQQNCxZUIiggBbeHiTPBiY1POI9azvp2r4gfpPt/wJw9Zrzj2twwkjkFT1jOPxr0jH3AZ14EA+ZAj7xXnHtPa4nuf+6wrKu48zxiwfz3rvv5OU31+1/A9cFtDifz1r0T+Ti37p/fP+Bqjp6LasSlwz7oZh3M311+Pyqj7S242fe/qr8Lf/AJrbs2YCgxvu4bup8RwPn99Y3tOoGBvZv6Rh/wBPT8K0jOr+HRQoVsgZbeQB4yvlJWDPCNeulxTrwqzgcUAwWT4bAFS2pQkkZCZ1EgjsYGoIiPF4ZSJ9SevD8+lUMTbULKt7oMfuzEt6RPpW88nemfDXbYe3Lk/s3ZP/ACv8zTbQH84B5eAY9XFMNyHY6weI7sLKj4Sabs4zdUdLMfA2z/FWvxnPbUy0stO4UqOimhSoGgVNo0KBU9OFMqRBpUoRTX1pZKJFFu1AFTnSyUYpZfzNAvD70hbpa05KgHh0RbohaBFBz+yGKILbaG39GfNIAMdCIYdmFO2hhFuiCSD1EQfMHQ/mIrSx+y0unNLI8RmQwSByYEEN6jSTEVkYjZuItar9Mv7sK481JhvMEfZrHKVpLFLZns/4Ls+ZIksAi5dcoEnU8h8zWnicwWz3IB8kfd/D4VkpiHuN4aytxjlhgRk0JJZTBELJjnoOdS+1tm/YwxuW3N0IN4OFBVSykupRVkCNQeRmREHj+tdX2btzaC2/EEjMWWB1OVf8q5PbFpnQtGmvDWN53PyrNs4trzl7hzMfzA7V02CQhawmW6046eObTXX0/wA69G/k5t7y/aH+G7VPbvsol18yN4ZPERK6dBIy11fst7PHDwxuBjMwFj9sdf3h8K6naV1Vu4qi3mYD6a5xP710fDWKyfalZ2fd81f4on+dDGpGZmMASfiZPzqxjMDdu4YKbcW8oDLmPilAUOYLETlTRZnXkd2tMfrixdQ57KH9pFPxUGsT/R1y5c8AaZ0YksTAQFVYiBqd8QOfUVn3tseLcyoYspuoq6AgaAmOXIDhHXlu28SXylSyuJh1MMAYkagggwNCDwHQVJlLXWrI0gczPHJ0H/WPD+qBVfZr/TWz+0lxBrxYJYYfJGPpVbDYO6NBeugbvK0fdbMv6vrUybDG6Xe4+Q5l3gsNDKT9GFJ3WI1ka16fyb9RhwsdAyGgBrXN7Tw4s5XtDIVIO7oGiJVhwYHUa9etdLGtXHLZcdFQJpxptdoFNc0+hFBDnNTWzpTWFSIdKlIkK8aGWiUM0spoBlNEA0StKKgblNIKacFpZTRCg0stKDSg0U3KacoNHWmE0RQxdkfzm08b3hXlnnGa0YPXnHST1NTYuyGt3Fb3Sjg+RUzUO1sytYccBdyv9m4rIsf8Q26oe2eJdMHcyA57kWljjNw5THkuY+lZ5dStMe9PI9ikkKecV2Ni7ECuWt2WsgEoSIB08u9XcFtRX1UkxoQdCPMV4f1ej21McN4eddhgF3FNcDiL8x513eyXm2vlXfjvaZejvCLX7Q4jMXI7KpI+DlT6VvLNc6MQRftEcM5UnsysoH9rLWztHF+Fae6QTkUtHU8lHmYHrXpwvTLKdvNlw2XEX1A0F64B5BzArpsJiktqCzAdyQKyPZ3ZrXruVmILZrlxhxOozZZEAlmHkJ6V3eB2Tas+4m9HvNLN/abWOw0rLx+O5dus85OmEntBb4Kcxngu8efJZ6H4U5tvkAk27gUSSfDuAAL7x1XlV4D/AFlhyDp87d0n5tVXazE20EfpCqx/vb9oE/Ak+lemeP8A1jfJ36RJcbE3UAByKys5IIgKQwXUcSQBHSa6UTSdjQE11jjouWxFBqcBTWNdIZmpdKdNCaIaTUls6U08Kcp0qVYmINGDUOMtsyMqnUjQ6jWsYYTGhGPi74BygFWDNlUEn6MfWzFRykT0HOx0AU0gK5zAW8Xu3SX/AFn0dxwpKm8pTOAgE+EOMAiddSTT7WBxhaXukfowWDJoAz5yi+HocjKNZkg8ObZprbUFw2bvhT4mR8kcc2U5YnvFZN18ba3VAu7rEMVLAE+IQC4IJyxbEZJOcnWKk2fh8WLym84a2MhgFRqLLI3ugTLsDEaR5VSupjUdLaM+tviMpQEWXUl2dDveJ4ZUZhOs6TUqw/8Anu0BEWkMqx3kbdbwQyruvEC5pqdZIB0mrQxGLzFcq+9AY22jL4oHiSLg+qW3OIygzyLLWGx0Am9vAAZYt5CQLQloTNr9K2h/ZplnC47Iue8xOkgC0pIDuxOinegIvGInTnQdDJpsmqN/ZKZi9svZdiSWtMVBJ1LNb1tu3dlJpn+tJwNu+vebVwDzAZHPogrpFzF2DctskxmBAMe6eTAdjB9Kw8YL11sObiqigl4R2aWNsprKLCgOdNdSOmtfE+0Hiko4bDWwxVmubpcqSpUXVJtqMwjRyTHIanUsLKWAvBVMRwhHQfcKxzu2mM05/E7Lz2k04ovzUV5bte0+Huhl5qpI5EEn/KvcMWAqwogAAD0Ec68w9sLIMg6wloA/1nrDJrGGm1VeMrAa8CYI9K9J2FjQbaIGBLDkZ6dK8PvJDev416P/ACbpqnr/AIVrnHHTq13jQLdm5HFbdxtJgC9YZvgJqD2/2mFwn0bKzOyFQCG0DZs0DiAQvaSBzrRw0+DZ7WV++0R93yqh7S4YG1h1CqC9ywGIAEzetAzHHga2x9WMre0nsyBZvXFuEBmW2En3ZDPmUH9qChjmGWunk1zuKv5kmLIMISXUtussaqGWSN4ETwHeKq4a7eUqGxLraY/q0RQuYSseKLhFsjXjpvcAteiYyTUY8rfbWKk4hvJW+ChfxNUtqYlLd6x4joiB0kuwUAC3fYaseqLRubIQ4glzdufR657twiSREqGC8jpHKo8HgbSYiy1uzbSVzyqKsnI86ga+8PlXfxz9aJ2/ZOqM1yf6K3cuj421Iqjj9kX2uPetvJcIhTM1r6NbiMB4qjOIAucOHjNFdA92ufxPs4HuF86gm6t39ECxKliuZwQWKzCnkukc6munRlzZGMgAXSdRmfxrizFtgHKgQuViu4sh8ssRTm2dfU5LV0wQ5c5yQjlVZYzSUl4gBSMpfTUTFhvZMhUPiqrqrg5be7me0LZI3uZGZjxY81mrA2ARdt3Tekrca4wCEAlsvu7+77sazo0ecVVGzMdEeOvuAR4t3TfUkTlmcubf4mY4VYfDYgW7ayDczF3YPAPAMA+WVLAsAQvXhW74lAvV0m3Ovs3FFTN7UqAQr5QTkcMZCTJPh69jw59Ktyo84pyNpSwWTSzaUC9DPU0DmpBjQDGlmoh00A9AtQzU0JAax2vXLpaHNtFdlAQDMcpKkszToSDAAHLWtYNXPY5zYvkkwl3eXpniHX5Bu8t0rjPp3j7WRjHsMPFYvaOhdgA1s8ixUAFORJEjQkxMa7XRGaQFAmZEAdZ4RWEdqrlJbgASeegGsVlpgEzZ2toG5KFACcdNOLCNWPQxA0qYW0zkiym0Al274avcts2YFQAN/VxLlQ29JkSIYdDVW2LaEFbN6yfpJay1tRLuGBa3nyOY6qavnSnpamuvxxzzrNxG1H4Z7dwcIuK2Hu8OWYZbh8gori9v4g3LpXI6uwQKjLqWzPAUqSrE8oJmvSf5lPLTmKqHYdsNmFsK3VJU8CPqwDoToetZ3wO55Xgu0LZV8rAqQeDCDx5g616R/JyP0f8AW/hFdbf2YW0Ziw5B0R1HkuUCqlnZbJcW4rIhVSoVbQVSCQZIB46ffUvhvxfyz66LC/8AtkH+zT7lqj7QarYH+2TX/iiPuqO3ir6oEm2yqE0NtgSFIMFg8ax0qptjHXGFj6E7l1GcowYZfEBZoIDGBJgA04WSnKWtq7h1C8BWbehZgAhokHgYMiewP3mtG8/iW5QggjQg6HyNY1pbjutkaMxO8RIUASTE69I6kVN6vTr3O2zs3ElgsnMTZWWnU5eB7yGmo7OIm7hx0Qj1Nsn+A0cNZCZ7a+6os21+yALX3qfhVS42U2rh4I9onsro1piew8YH0r1fHn+uiZu1EN2qnd2zh1JBvWgRx31089dPWrgYcRz/ADpU26IU1m7U9aYSKoGYdKUzyoNFLMKIBipbfDgOf31ESKlRRFSrBvYkLqxgSBJ6kwPnUNratljAu2yd2IdTOcsqxrrJVgPsmjjcOt1SjzBIOmh0Mj7qoYnYFp2DHONQYGWNCxjVeeY/hFRGj/P7cZvEtxMTnWJkAiZ4yQPUUBtK1mKeJbzAqCuZZDMSFB14kqdOxrMxPs1YuLl3huqoykaBVyEwQRLLCnTUKvCJp9/YFp2U74ysDAywd+45BleZczz0HDWSrybUslQ4u28p1BzqBHDmdNTHmafex9tQCzqAWKCebBipVRxJzAjSsr/03Z8M281zUAZtwNlUKoXRIjKijhy661ZvbGtsttcz7jMZ3ZbNcW6waVOmdVOkHTjU7Ol1cdbMQ6STlAzCc0ZssTOaNY4xUt22GBVlDKeIIBB8waycN7P27b51Z5zTG5BGYOVjJwLANI3pHGp72x8OxJaxbJJJJKgyTqSZoMb2n2bbsoj2gULX7CZZlCGuqGENOXdn3YqznGnp/BWV/KBsrD28KCmHsqxuoM3hLIEMSeHDSq+x8XYgvbsLbAgOyW1AVzqUOUT+yR1ER2Y6hlut2e35/P31dsVn274Oog/kfn4+lyxdrpw0LRqXMOlRWboqUPR1DWUdKpXVHSrty6KpXroolUr3l+eNRL+fn/kfl3mS7c4/n8/n0ha4BJOgHEnkOcn0+/0qBh7mS6AOFwMSOWZcuo8w2v2Vq1iRaYgtxGoIJDKYiVZdRpPDvXAbR9oc+KBt+4ttkXvmZCzeRygDss8619n4zMJNeXyZyZaejx47xdGmEt6+G91SdSfEZtcxbUXMw4meHOmnZasIuO9xYjK2UKdAN4IozaKNDI04VVw20FBgAs3GFUs3nlUE1OdotP6C75+Fc/8AzVmW4XGNI2lC6DlwHCmbAufRso4JcZR2BhwB2AYDyWqX8/uMpCWrhJ6oUHxeBWjsjDG1bCtBYks5HDMeQ7AQo+zWmHvpzl6X6ZGvCnU0sK1cBIoaUjFAkVULSpk4VAYqVH0rmrBza0s2tNL9qGaaqJQ3akW7VHmp4OkxQEPRDVV2hj0s2zcue6sTAk6kKIHPU1Bd23YUwX4EgkK0CFdtTERCN6iONQaQaaBbtWf/AKdscnkRMhWPJWiAJJysGIA0GpirmHxKOJUyJKzrxUwY666SOlBl+1FtXS2jjdd2Q+TWbg+6ue9iLDWmxdl4lVQnTjOcKw190gafCdCK63a+F8W0QBvrvJ9tQYHkQSp7MaytmYoPDDi1ltecArH+I/Gs51m6v6LOJ2XZYoQpQsYlDl4qTwGnLpUF7Z9y2CyXpABOV0mYE6spBrTJH0enP+BqOMb6N9Pqt9xrXTLbMuHEoCSlpgJO67A/Bl/GpVv4gfqP+olXsUdxvKps9XRyY6Ym8wnwDBGm+nPzqJjiTA8FRJgZrgieP1Qela2EO4unIUr5nKOreX1Wpo5OXu426l65aa2GKqh+jJgFs3vs8ACAOROp0NYu28Q7A+IQANcgkII/aPF/WBw0mruJwdy7isR4aMRntgu2RIy21+txmegnhTcRsxbW/dOdxwGuVenHVj30HQA61nl5JjGkwtrk8Nsu41xYUl7hIVRx6yenDnwA1jl6Lsb2SCKDffMeaISFHYv7x9IrM9irTXMS14e5bUierNoAPST/AGetd0WFY+PCZ/zyaZ5WfxiOxaS2MqIqr0UQPM9T3qQuKGYUJr0yMiLjpSBFAxSWgkpjKKfTGYUUwqKGQUqDVULIKeiacaiFSINKlVn7Q20tq7kZTqEIIKj3mZY3iJOggCSdYGlVV9pUlF8NwzxoWt6ZkNwDR9dxfqzEia3CRPCoXw1surlAXWQrEaiZBj0J+Jp2jIve1VpbQfKc2QsUz292LfiQzFo4c+fIVJivam3aUs9u4AOYykGFDvlGad0MJkDn0rZCqeKjly6cKDhToVBHcVOxmbQ2nbi14loOCWIEgjMoYcGhT5toJnlNZp2pgyptjD3DkSQoK+74bO0N4kHKrHnxIjka6S9bRlKsoKkEEdjx8qOHsIgAVFAAgacgIHyqaXbnzjsLPgjD3c6iAAYIYulgr4niATosmdQDqZIOlhLrXbQawRZUM+6yBwZaQYDDLMzE860tJnKJ6xr1+/WkschTRtUtriR9ew3/AArif/Y1c9sS5fDj6K02l0fpWXg68vCPTrXT43E+HauPHuozfBSRWNhLWRVAmRbua85ga+c1zf2i/wBalXHXQlsnDsSMnuPbPHdPvMvU1LaxpdHDWrqGLurhI5wJRjyipb1wC3w+s8dspdh/hqW3qHEcSw+Na6ZHX3BVhHAx8gfxqVHB4dSPgSD8xVJbsqxjiqN8R/4p5O4f94R8bxohqXfoyB/RqQftSPwqxdjMn2if7rD7zVWydz0tL8gfxq0T9Iv2X+9KDD2fiJOJK8DfMeWRIrnNuMSTJre2Idy9p+vb/AlYu20414fN7ezD06f2HshcGhjV2uMe8MUH91R8K25E1yXsBteVOGZdUDOjdVL7wbuCwjqD2k9YWFenxauM0xz/AGExQkUC3agGHStHJzRSEUwsOlOzUBJqMkVIxqFoqhxIpCmmKQYUCkU5G0qORUiAR/5qUL050iaTNqaPp+ZqoOftSntTZ7UVaijNHN2pobtTge1QEHtSLdqAbtSJoI8bY8S06cMysoJ5EiAaybd+ZEQwtXQy81bc0Px0PPiK28/aquLw2YhkgMBGo0ZcwbKSNRqOOvE6GuePezfWjceJAAHFiPij1Lhm0On1m+TEfhVd8UMy+IptxPvaCdAIcbp0J0me1WbcAepM+ZJrRmhwJ4afq7X8VAt9Hw/WH/vUcHyka+Hb+O9TLr7h+2/yZz+FQK2d0/btfdbqwW310+q/3pULiFOnFkPwyD8KkLQ6+TD/AAn8Kuhg7JO7eH+2J+NtDVLaaSKtYTELbfEBiBLWiJPPwEQgDnqtWMNstrxBcFLXOZV37AcUHcwenUePPG3LUerHKSKXsLgSLly+Ru5fDU/tEsC0dhlAnuRyNddm60lhQFUAKAAABAAGgAFGe1b+PDjjplllyuwDjpQntQzCkzitHJFh0ohqYWHSnhqKLGmGKeaikUCJFDTrR0phigOUU9FEVGWFPQCKUWGtHXhSFs9qFKuOVXReEe1Hwj2pUqcqui8I9qItHtSpVOVND4R7UjaPalSpypohZPanBD2pUqcqaJkPaqTbGt65VyTMi2zIDPGVUgH1FClTaaPGz3BJFwyf2lUj+6FNRPs27EeJb4sf0bfWzfv/AL1KlTlTjDnwV4iM9v8A5bcv69E7PckE3YifdUDj9rNSpU5U4w7CbKS2WcAF295zqx7TGg14CBVnwz2pUqbNF4flSe0e1KlTlTRptHtQ8HsPz6UqVXlTQeEe359Kctk9vz6UKVOVXQmye1MOH8qNKnKmjfAPagcN5fOlSpypow4U9viafbw5jlSpUuVNP//Z">
            <a:hlinkClick r:id="rId4"/>
            <a:extLst>
              <a:ext uri="{FF2B5EF4-FFF2-40B4-BE49-F238E27FC236}">
                <a16:creationId xmlns:a16="http://schemas.microsoft.com/office/drawing/2014/main" id="{E7FF9290-6AF0-4D99-94C8-92E0E7ABBF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975" y="-1812925"/>
            <a:ext cx="41529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39AEE573-E37C-4856-95BF-4990C05A109D}"/>
              </a:ext>
            </a:extLst>
          </p:cNvPr>
          <p:cNvSpPr/>
          <p:nvPr/>
        </p:nvSpPr>
        <p:spPr>
          <a:xfrm>
            <a:off x="7572375" y="4143375"/>
            <a:ext cx="285750" cy="7143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7658" name="Picture 11" descr="نتيجة بحث الصور عن ‪intertransverse ligament between cervical vertebrae‬‏">
            <a:hlinkClick r:id="rId5"/>
            <a:extLst>
              <a:ext uri="{FF2B5EF4-FFF2-40B4-BE49-F238E27FC236}">
                <a16:creationId xmlns:a16="http://schemas.microsoft.com/office/drawing/2014/main" id="{6F8F588F-F09C-42D6-AA46-00235ECDB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3292475"/>
            <a:ext cx="4500563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FB5FBDF9-8939-4DA3-951C-F913622532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42E5796-F0E5-4BB7-A7D4-82FA189A1D9B}" type="slidenum">
              <a:rPr lang="en-US" altLang="en-US" sz="12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35522" name="Rectangle 2">
            <a:extLst>
              <a:ext uri="{FF2B5EF4-FFF2-40B4-BE49-F238E27FC236}">
                <a16:creationId xmlns:a16="http://schemas.microsoft.com/office/drawing/2014/main" id="{5563DF6D-BDC8-447C-95AC-86583CD965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274638"/>
            <a:ext cx="7129463" cy="708025"/>
          </a:xfrm>
          <a:solidFill>
            <a:schemeClr val="bg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anchor="t">
            <a:spAutoFit/>
          </a:bodyPr>
          <a:lstStyle/>
          <a:p>
            <a:pPr>
              <a:defRPr/>
            </a:pPr>
            <a:r>
              <a:rPr lang="en-US" sz="4000" dirty="0"/>
              <a:t>LIGAMENTUM NUCHAE</a:t>
            </a:r>
          </a:p>
        </p:txBody>
      </p:sp>
      <p:sp>
        <p:nvSpPr>
          <p:cNvPr id="235523" name="Rectangle 3">
            <a:extLst>
              <a:ext uri="{FF2B5EF4-FFF2-40B4-BE49-F238E27FC236}">
                <a16:creationId xmlns:a16="http://schemas.microsoft.com/office/drawing/2014/main" id="{ABCA2053-6D29-461B-A408-8E584FDDCB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00125"/>
            <a:ext cx="5003800" cy="5453063"/>
          </a:xfrm>
          <a:ln w="28575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rgbClr val="FFFF00"/>
                </a:solidFill>
              </a:rPr>
              <a:t>In the cervical region</a:t>
            </a:r>
            <a:r>
              <a:rPr lang="en-US" sz="2800" b="1" dirty="0"/>
              <a:t>, the </a:t>
            </a:r>
            <a:r>
              <a:rPr lang="en-US" sz="2800" b="1" u="sng" dirty="0" err="1">
                <a:solidFill>
                  <a:srgbClr val="66FF33"/>
                </a:solidFill>
              </a:rPr>
              <a:t>Supraspinous</a:t>
            </a:r>
            <a:r>
              <a:rPr lang="en-US" sz="2800" b="1" u="sng" dirty="0">
                <a:solidFill>
                  <a:srgbClr val="66FF33"/>
                </a:solidFill>
              </a:rPr>
              <a:t> </a:t>
            </a:r>
            <a:r>
              <a:rPr lang="en-US" sz="2800" b="1" dirty="0"/>
              <a:t>and </a:t>
            </a:r>
            <a:r>
              <a:rPr lang="en-US" sz="2800" b="1" u="sng" dirty="0" err="1">
                <a:solidFill>
                  <a:srgbClr val="66FF33"/>
                </a:solidFill>
              </a:rPr>
              <a:t>Interspinous</a:t>
            </a:r>
            <a:r>
              <a:rPr lang="en-US" sz="2800" b="1" u="sng" dirty="0">
                <a:solidFill>
                  <a:srgbClr val="66FF33"/>
                </a:solidFill>
              </a:rPr>
              <a:t> ligaments</a:t>
            </a:r>
            <a:r>
              <a:rPr lang="en-US" sz="2800" b="1" dirty="0">
                <a:solidFill>
                  <a:srgbClr val="66FF33"/>
                </a:solidFill>
              </a:rPr>
              <a:t> </a:t>
            </a:r>
            <a:r>
              <a:rPr lang="en-US" sz="2800" b="1" dirty="0"/>
              <a:t>are greatly thickened to form the strong </a:t>
            </a:r>
            <a:r>
              <a:rPr lang="en-US" sz="2800" b="1" dirty="0" err="1">
                <a:solidFill>
                  <a:srgbClr val="FFFF00"/>
                </a:solidFill>
                <a:effectLst/>
              </a:rPr>
              <a:t>ligamentum</a:t>
            </a:r>
            <a:r>
              <a:rPr lang="en-US" sz="2800" b="1" dirty="0">
                <a:solidFill>
                  <a:srgbClr val="FFFF00"/>
                </a:solidFill>
                <a:effectLst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</a:rPr>
              <a:t>nuchae</a:t>
            </a:r>
            <a:r>
              <a:rPr lang="en-US" sz="2800" b="1" dirty="0">
                <a:solidFill>
                  <a:srgbClr val="FFFF00"/>
                </a:solidFill>
                <a:effectLst/>
              </a:rPr>
              <a:t>. </a:t>
            </a:r>
          </a:p>
          <a:p>
            <a:pPr>
              <a:defRPr/>
            </a:pPr>
            <a:r>
              <a:rPr lang="en-US" sz="2800" b="1" dirty="0">
                <a:solidFill>
                  <a:srgbClr val="66FF33"/>
                </a:solidFill>
              </a:rPr>
              <a:t>It extends </a:t>
            </a:r>
            <a:r>
              <a:rPr lang="en-US" sz="2800" b="1" dirty="0"/>
              <a:t>from the spine of the </a:t>
            </a:r>
            <a:r>
              <a:rPr lang="en-US" sz="2800" b="1" u="sng" dirty="0"/>
              <a:t>seventh cervical vertebra</a:t>
            </a:r>
            <a:r>
              <a:rPr lang="en-US" sz="2800" b="1" dirty="0"/>
              <a:t> to the </a:t>
            </a:r>
            <a:r>
              <a:rPr lang="en-US" sz="2800" b="1" u="sng" dirty="0"/>
              <a:t>external occipital protuberance of the skull,</a:t>
            </a:r>
            <a:r>
              <a:rPr lang="en-US" sz="2800" b="1" dirty="0"/>
              <a:t> with its </a:t>
            </a:r>
            <a:r>
              <a:rPr lang="en-US" sz="2800" b="1" u="sng" dirty="0"/>
              <a:t>anterior border</a:t>
            </a:r>
            <a:r>
              <a:rPr lang="en-US" sz="2800" b="1" dirty="0"/>
              <a:t> being strongly attached to the </a:t>
            </a:r>
            <a:r>
              <a:rPr lang="en-US" sz="2800" b="1" u="sng" dirty="0"/>
              <a:t>cervical spines.</a:t>
            </a:r>
            <a:endParaRPr lang="en-US" sz="2800" b="1" dirty="0"/>
          </a:p>
        </p:txBody>
      </p:sp>
      <p:pic>
        <p:nvPicPr>
          <p:cNvPr id="9" name="Picture 8" descr="image">
            <a:extLst>
              <a:ext uri="{FF2B5EF4-FFF2-40B4-BE49-F238E27FC236}">
                <a16:creationId xmlns:a16="http://schemas.microsoft.com/office/drawing/2014/main" id="{20CC1794-F3AE-497A-9F9C-FAF8A487C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246188"/>
            <a:ext cx="3743325" cy="4991100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F66122-002-f036">
            <a:extLst>
              <a:ext uri="{FF2B5EF4-FFF2-40B4-BE49-F238E27FC236}">
                <a16:creationId xmlns:a16="http://schemas.microsoft.com/office/drawing/2014/main" id="{328E4859-B2E1-4402-A438-A7E5D87D4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/>
          <a:stretch>
            <a:fillRect/>
          </a:stretch>
        </p:blipFill>
        <p:spPr bwMode="auto">
          <a:xfrm>
            <a:off x="5076825" y="1227138"/>
            <a:ext cx="37433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766F508-C178-423C-A45B-31ACB4AF49E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4638"/>
            <a:ext cx="8229600" cy="553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5400" i="1">
                <a:solidFill>
                  <a:srgbClr val="FFFF00"/>
                </a:solidFill>
                <a:effectLst/>
              </a:rPr>
              <a:t>THANK YOU</a:t>
            </a:r>
          </a:p>
        </p:txBody>
      </p:sp>
    </p:spTree>
  </p:cSld>
  <p:clrMapOvr>
    <a:masterClrMapping/>
  </p:clrMapOvr>
  <p:transition spd="slow">
    <p:cut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1">
            <a:extLst>
              <a:ext uri="{FF2B5EF4-FFF2-40B4-BE49-F238E27FC236}">
                <a16:creationId xmlns:a16="http://schemas.microsoft.com/office/drawing/2014/main" id="{7855C531-4824-4F93-8513-D59AFD1881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0B09361-868D-4275-A99B-2C80FCCAE336}" type="slidenum">
              <a:rPr lang="en-US" altLang="en-US" sz="12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147" name="TextBox 4">
            <a:extLst>
              <a:ext uri="{FF2B5EF4-FFF2-40B4-BE49-F238E27FC236}">
                <a16:creationId xmlns:a16="http://schemas.microsoft.com/office/drawing/2014/main" id="{4FE3DB2F-1489-4ADE-AD7A-A2939F393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8913"/>
            <a:ext cx="2663825" cy="984250"/>
          </a:xfrm>
          <a:prstGeom prst="rect">
            <a:avLst/>
          </a:prstGeom>
          <a:solidFill>
            <a:srgbClr val="0000F2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CERVICAL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 VERTEBRAE</a:t>
            </a:r>
          </a:p>
        </p:txBody>
      </p:sp>
      <p:sp>
        <p:nvSpPr>
          <p:cNvPr id="6148" name="TextBox 5">
            <a:extLst>
              <a:ext uri="{FF2B5EF4-FFF2-40B4-BE49-F238E27FC236}">
                <a16:creationId xmlns:a16="http://schemas.microsoft.com/office/drawing/2014/main" id="{8CE3CDA8-FC55-4F01-A837-EB1185B78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4313"/>
            <a:ext cx="3500438" cy="38465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400"/>
              <a:t>They are </a:t>
            </a:r>
            <a:r>
              <a:rPr lang="en-US" altLang="en-US" sz="2800"/>
              <a:t>7</a:t>
            </a:r>
            <a:r>
              <a:rPr lang="en-US" altLang="en-US" sz="2400"/>
              <a:t> in number.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400"/>
              <a:t>All  characterized by presence of </a:t>
            </a:r>
            <a:r>
              <a:rPr lang="en-US" altLang="en-US" sz="2400">
                <a:solidFill>
                  <a:srgbClr val="FFFF00"/>
                </a:solidFill>
              </a:rPr>
              <a:t>foramen transversarium  </a:t>
            </a:r>
            <a:r>
              <a:rPr lang="en-US" altLang="en-US" sz="2400"/>
              <a:t>in the transverse process.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400" u="sng"/>
              <a:t>They are classified into</a:t>
            </a:r>
            <a:r>
              <a:rPr lang="en-US" altLang="en-US" sz="2400"/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1- </a:t>
            </a:r>
            <a:r>
              <a:rPr lang="en-US" altLang="en-US" sz="2400" u="sng">
                <a:solidFill>
                  <a:srgbClr val="FFFF00"/>
                </a:solidFill>
              </a:rPr>
              <a:t>Typical</a:t>
            </a:r>
            <a:r>
              <a:rPr lang="en-US" altLang="en-US" sz="2400"/>
              <a:t>: 3</a:t>
            </a:r>
            <a:r>
              <a:rPr lang="en-US" altLang="en-US" sz="2400" baseline="30000"/>
              <a:t>rd</a:t>
            </a:r>
            <a:r>
              <a:rPr lang="en-US" altLang="en-US" sz="2400"/>
              <a:t> , 4</a:t>
            </a:r>
            <a:r>
              <a:rPr lang="en-US" altLang="en-US" sz="2400" baseline="30000"/>
              <a:t>th</a:t>
            </a:r>
            <a:r>
              <a:rPr lang="en-US" altLang="en-US" sz="2400"/>
              <a:t> ,5</a:t>
            </a:r>
            <a:r>
              <a:rPr lang="en-US" altLang="en-US" sz="2400" baseline="30000"/>
              <a:t>th</a:t>
            </a:r>
            <a:r>
              <a:rPr lang="en-US" altLang="en-US" sz="2400"/>
              <a:t>  &amp; 6</a:t>
            </a:r>
            <a:r>
              <a:rPr lang="en-US" altLang="en-US" sz="2400" baseline="30000"/>
              <a:t>th</a:t>
            </a:r>
            <a:r>
              <a:rPr lang="en-US" altLang="en-US" sz="2400"/>
              <a:t>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2- </a:t>
            </a:r>
            <a:r>
              <a:rPr lang="en-US" altLang="en-US" sz="2400" u="sng">
                <a:solidFill>
                  <a:srgbClr val="FFFF00"/>
                </a:solidFill>
              </a:rPr>
              <a:t>Atypical</a:t>
            </a:r>
            <a:r>
              <a:rPr lang="en-US" altLang="en-US" sz="2400"/>
              <a:t>: 1</a:t>
            </a:r>
            <a:r>
              <a:rPr lang="en-US" altLang="en-US" sz="2400" baseline="30000"/>
              <a:t>st</a:t>
            </a:r>
            <a:r>
              <a:rPr lang="en-US" altLang="en-US" sz="2400"/>
              <a:t>, 2</a:t>
            </a:r>
            <a:r>
              <a:rPr lang="en-US" altLang="en-US" sz="2400" baseline="30000"/>
              <a:t>nd</a:t>
            </a:r>
            <a:r>
              <a:rPr lang="en-US" altLang="en-US" sz="2400"/>
              <a:t> and 7</a:t>
            </a:r>
            <a:r>
              <a:rPr lang="en-US" altLang="en-US" sz="2400" baseline="30000"/>
              <a:t>th</a:t>
            </a:r>
            <a:r>
              <a:rPr lang="en-US" altLang="en-US" sz="2400"/>
              <a:t>.</a:t>
            </a:r>
            <a:endParaRPr lang="en-US" altLang="en-US" sz="1800"/>
          </a:p>
        </p:txBody>
      </p:sp>
      <p:pic>
        <p:nvPicPr>
          <p:cNvPr id="6149" name="Picture 5" descr="File0344">
            <a:extLst>
              <a:ext uri="{FF2B5EF4-FFF2-40B4-BE49-F238E27FC236}">
                <a16:creationId xmlns:a16="http://schemas.microsoft.com/office/drawing/2014/main" id="{5D372E4F-8687-4E6F-BD5E-9E3504A8C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3" r="136" b="77156"/>
          <a:stretch>
            <a:fillRect/>
          </a:stretch>
        </p:blipFill>
        <p:spPr bwMode="auto">
          <a:xfrm>
            <a:off x="3929063" y="1844675"/>
            <a:ext cx="503555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E:\dad\Student Gray\8. Head and neck\F66122-008-f179.jpg">
            <a:extLst>
              <a:ext uri="{FF2B5EF4-FFF2-40B4-BE49-F238E27FC236}">
                <a16:creationId xmlns:a16="http://schemas.microsoft.com/office/drawing/2014/main" id="{3B221AEC-05D5-4AD4-A897-FF6C2AF4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" t="4555" r="53" b="4555"/>
          <a:stretch>
            <a:fillRect/>
          </a:stretch>
        </p:blipFill>
        <p:spPr bwMode="auto">
          <a:xfrm>
            <a:off x="3643313" y="214313"/>
            <a:ext cx="5286375" cy="58324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3F7CE068-1284-40E1-80D3-BB7FCF7BC460}"/>
              </a:ext>
            </a:extLst>
          </p:cNvPr>
          <p:cNvSpPr/>
          <p:nvPr/>
        </p:nvSpPr>
        <p:spPr>
          <a:xfrm>
            <a:off x="5214938" y="1239838"/>
            <a:ext cx="428625" cy="117475"/>
          </a:xfrm>
          <a:prstGeom prst="rightArrow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2">
            <a:extLst>
              <a:ext uri="{FF2B5EF4-FFF2-40B4-BE49-F238E27FC236}">
                <a16:creationId xmlns:a16="http://schemas.microsoft.com/office/drawing/2014/main" id="{F8A36ECF-7A33-450E-A25E-F50031C951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ACD14D6-2E23-424B-BEAF-0AFD018BD789}" type="slidenum">
              <a:rPr lang="en-US" altLang="en-US" sz="12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171" name="Text Box 2">
            <a:extLst>
              <a:ext uri="{FF2B5EF4-FFF2-40B4-BE49-F238E27FC236}">
                <a16:creationId xmlns:a16="http://schemas.microsoft.com/office/drawing/2014/main" id="{9BCD7B34-7147-4CAC-9F3A-A1E038878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3321050" cy="52625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61950" indent="-36195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>
                <a:solidFill>
                  <a:srgbClr val="66FF33"/>
                </a:solidFill>
              </a:rPr>
              <a:t>The body </a:t>
            </a:r>
            <a:r>
              <a:rPr lang="en-US" altLang="en-US" sz="2400"/>
              <a:t>is </a:t>
            </a:r>
            <a:r>
              <a:rPr lang="en-US" altLang="en-US" sz="2400">
                <a:solidFill>
                  <a:srgbClr val="FFFF00"/>
                </a:solidFill>
              </a:rPr>
              <a:t>small</a:t>
            </a:r>
            <a:r>
              <a:rPr lang="en-US" altLang="en-US" sz="2400"/>
              <a:t> and longer horizontally than antero-posterior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/>
              <a:t>Its </a:t>
            </a:r>
            <a:r>
              <a:rPr lang="en-US" altLang="en-US" sz="2400">
                <a:solidFill>
                  <a:srgbClr val="66FF33"/>
                </a:solidFill>
              </a:rPr>
              <a:t>spinous processes </a:t>
            </a:r>
            <a:r>
              <a:rPr lang="en-US" altLang="en-US" sz="2400"/>
              <a:t>is </a:t>
            </a:r>
            <a:r>
              <a:rPr lang="en-US" altLang="en-US" sz="2400">
                <a:solidFill>
                  <a:srgbClr val="FFFF00"/>
                </a:solidFill>
              </a:rPr>
              <a:t>short bifid.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/>
              <a:t>The transverse processes has the </a:t>
            </a:r>
            <a:r>
              <a:rPr lang="en-US" altLang="en-US" sz="2400">
                <a:solidFill>
                  <a:srgbClr val="66FF33"/>
                </a:solidFill>
              </a:rPr>
              <a:t>foramen transversarium </a:t>
            </a:r>
            <a:r>
              <a:rPr lang="en-US" altLang="en-US" sz="2400"/>
              <a:t>through which allows </a:t>
            </a:r>
            <a:r>
              <a:rPr lang="en-US" altLang="en-US" sz="2400">
                <a:solidFill>
                  <a:srgbClr val="FFFF00"/>
                </a:solidFill>
              </a:rPr>
              <a:t>passage of the </a:t>
            </a:r>
            <a:r>
              <a:rPr lang="en-US" altLang="en-US" sz="2400" u="sng">
                <a:solidFill>
                  <a:srgbClr val="FFFF00"/>
                </a:solidFill>
              </a:rPr>
              <a:t>vertebral arteries &amp; veins.</a:t>
            </a:r>
          </a:p>
        </p:txBody>
      </p:sp>
      <p:sp>
        <p:nvSpPr>
          <p:cNvPr id="613380" name="Rectangle 4">
            <a:extLst>
              <a:ext uri="{FF2B5EF4-FFF2-40B4-BE49-F238E27FC236}">
                <a16:creationId xmlns:a16="http://schemas.microsoft.com/office/drawing/2014/main" id="{EE031AA3-D346-47F3-876C-13ACE91AD2D9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3924300" y="188913"/>
            <a:ext cx="4824413" cy="1511300"/>
          </a:xfrm>
          <a:prstGeom prst="rect">
            <a:avLst/>
          </a:prstGeom>
          <a:solidFill>
            <a:srgbClr val="0000F2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TYPICAL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CERVICAL VERTEBRAE C3, C4, C5 &amp;C 6</a:t>
            </a:r>
          </a:p>
        </p:txBody>
      </p:sp>
      <p:pic>
        <p:nvPicPr>
          <p:cNvPr id="7173" name="Picture 5" descr="File0344">
            <a:extLst>
              <a:ext uri="{FF2B5EF4-FFF2-40B4-BE49-F238E27FC236}">
                <a16:creationId xmlns:a16="http://schemas.microsoft.com/office/drawing/2014/main" id="{151B02A9-59E8-4694-9B6B-2B619281E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3" r="136" b="77156"/>
          <a:stretch>
            <a:fillRect/>
          </a:stretch>
        </p:blipFill>
        <p:spPr bwMode="auto">
          <a:xfrm>
            <a:off x="3563938" y="1844675"/>
            <a:ext cx="54006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AutoShape 10">
            <a:extLst>
              <a:ext uri="{FF2B5EF4-FFF2-40B4-BE49-F238E27FC236}">
                <a16:creationId xmlns:a16="http://schemas.microsoft.com/office/drawing/2014/main" id="{D0577E29-59E8-485A-AE8E-7CB10E4D1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4005263"/>
            <a:ext cx="1368425" cy="792162"/>
          </a:xfrm>
          <a:prstGeom prst="roundRect">
            <a:avLst>
              <a:gd name="adj" fmla="val 16667"/>
            </a:avLst>
          </a:prstGeom>
          <a:solidFill>
            <a:srgbClr val="FF9900">
              <a:alpha val="18823"/>
            </a:srgbClr>
          </a:soli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/>
          </a:p>
        </p:txBody>
      </p:sp>
      <p:sp>
        <p:nvSpPr>
          <p:cNvPr id="7175" name="TextBox 10">
            <a:extLst>
              <a:ext uri="{FF2B5EF4-FFF2-40B4-BE49-F238E27FC236}">
                <a16:creationId xmlns:a16="http://schemas.microsoft.com/office/drawing/2014/main" id="{2D6FC2A0-1348-42D0-BB88-2086F17C0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5084763"/>
            <a:ext cx="5256213" cy="95408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cs typeface="Arial" charset="0"/>
              </a:rPr>
              <a:t>The vertebral foramen is large and triangular.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E924C4B-8D1D-4500-9A7C-4B4AF08900B6}"/>
              </a:ext>
            </a:extLst>
          </p:cNvPr>
          <p:cNvCxnSpPr/>
          <p:nvPr/>
        </p:nvCxnSpPr>
        <p:spPr>
          <a:xfrm>
            <a:off x="5795963" y="3860800"/>
            <a:ext cx="1008062" cy="1588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64BE5F3-0074-4263-B4A0-BE95D35835F8}"/>
              </a:ext>
            </a:extLst>
          </p:cNvPr>
          <p:cNvCxnSpPr/>
          <p:nvPr/>
        </p:nvCxnSpPr>
        <p:spPr>
          <a:xfrm rot="5400000">
            <a:off x="5976144" y="3896519"/>
            <a:ext cx="6477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585CAD3-9AC9-4269-AFAA-5D68148DF004}"/>
              </a:ext>
            </a:extLst>
          </p:cNvPr>
          <p:cNvSpPr/>
          <p:nvPr/>
        </p:nvSpPr>
        <p:spPr>
          <a:xfrm>
            <a:off x="7596188" y="2349500"/>
            <a:ext cx="1079500" cy="79216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pic>
        <p:nvPicPr>
          <p:cNvPr id="11" name="Picture 5" descr="http://tmjc.com.ne.kr/tmj/info/drinfo/images/tm7-9.jpg">
            <a:hlinkClick r:id="rId4"/>
            <a:extLst>
              <a:ext uri="{FF2B5EF4-FFF2-40B4-BE49-F238E27FC236}">
                <a16:creationId xmlns:a16="http://schemas.microsoft.com/office/drawing/2014/main" id="{E518C9E9-6722-4B57-9FFC-F33B52833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r="3999" b="20000"/>
          <a:stretch>
            <a:fillRect/>
          </a:stretch>
        </p:blipFill>
        <p:spPr bwMode="auto">
          <a:xfrm>
            <a:off x="3571875" y="1857375"/>
            <a:ext cx="535781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CC847-DAA0-42FF-B577-EEF459D18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938" y="273050"/>
            <a:ext cx="5329237" cy="869950"/>
          </a:xfrm>
          <a:ln>
            <a:solidFill>
              <a:srgbClr val="FFFF00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2800" dirty="0">
                <a:solidFill>
                  <a:srgbClr val="FFFF00"/>
                </a:solidFill>
              </a:rPr>
              <a:t>TYPICAL</a:t>
            </a:r>
            <a:br>
              <a:rPr lang="en-US" sz="2800" dirty="0"/>
            </a:br>
            <a:r>
              <a:rPr lang="en-US" sz="2800" dirty="0"/>
              <a:t> CERVICAL VERTABRAE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812520-61E1-4ED5-BB68-FB079C102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388" y="476250"/>
            <a:ext cx="3097212" cy="5953125"/>
          </a:xfrm>
          <a:ln w="38100">
            <a:solidFill>
              <a:schemeClr val="tx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b="1" u="sng" dirty="0">
                <a:solidFill>
                  <a:srgbClr val="FFFF00"/>
                </a:solidFill>
              </a:rPr>
              <a:t>The superior articular processes:</a:t>
            </a:r>
          </a:p>
          <a:p>
            <a:pPr>
              <a:defRPr/>
            </a:pPr>
            <a:r>
              <a:rPr lang="en-US" sz="2400" b="1" dirty="0"/>
              <a:t> </a:t>
            </a:r>
            <a:r>
              <a:rPr lang="en-US" sz="2400" dirty="0"/>
              <a:t>Which have  small </a:t>
            </a:r>
            <a:r>
              <a:rPr lang="en-US" sz="2400" b="1" u="sng" dirty="0"/>
              <a:t>facets</a:t>
            </a:r>
            <a:r>
              <a:rPr lang="en-US" sz="2400" dirty="0"/>
              <a:t> that face </a:t>
            </a:r>
            <a:r>
              <a:rPr lang="en-US" sz="2400" b="1" dirty="0">
                <a:solidFill>
                  <a:srgbClr val="66FF33"/>
                </a:solidFill>
              </a:rPr>
              <a:t>upward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66FF33"/>
                </a:solidFill>
              </a:rPr>
              <a:t>backward.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b="1" u="sng" dirty="0">
                <a:solidFill>
                  <a:srgbClr val="FFFF00"/>
                </a:solidFill>
              </a:rPr>
              <a:t>The inferior articular  processes: </a:t>
            </a:r>
          </a:p>
          <a:p>
            <a:pPr>
              <a:defRPr/>
            </a:pPr>
            <a:r>
              <a:rPr lang="en-US" sz="2400" dirty="0"/>
              <a:t>Which have </a:t>
            </a:r>
            <a:r>
              <a:rPr lang="en-US" sz="2400" b="1" u="sng" dirty="0"/>
              <a:t>facets</a:t>
            </a:r>
            <a:r>
              <a:rPr lang="en-US" sz="2400" dirty="0"/>
              <a:t> </a:t>
            </a:r>
            <a:r>
              <a:rPr lang="en-US" sz="2400" dirty="0">
                <a:effectLst/>
              </a:rPr>
              <a:t>that,</a:t>
            </a:r>
            <a:r>
              <a:rPr lang="en-US" sz="2400" dirty="0"/>
              <a:t> face </a:t>
            </a:r>
            <a:r>
              <a:rPr lang="en-US" sz="2400" b="1" dirty="0">
                <a:solidFill>
                  <a:srgbClr val="66FF33"/>
                </a:solidFill>
              </a:rPr>
              <a:t>downward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66FF33"/>
                </a:solidFill>
              </a:rPr>
              <a:t>forward.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b="1" u="sng" dirty="0">
                <a:solidFill>
                  <a:srgbClr val="FFFF00"/>
                </a:solidFill>
              </a:rPr>
              <a:t>The transverse process </a:t>
            </a:r>
            <a:r>
              <a:rPr lang="en-US" sz="2400" dirty="0"/>
              <a:t>has </a:t>
            </a:r>
            <a:r>
              <a:rPr lang="en-US" sz="2400" b="1" dirty="0">
                <a:solidFill>
                  <a:srgbClr val="66FF33"/>
                </a:solidFill>
              </a:rPr>
              <a:t>2 tubercles </a:t>
            </a:r>
            <a:r>
              <a:rPr lang="en-US" sz="2400" dirty="0"/>
              <a:t>one </a:t>
            </a:r>
            <a:r>
              <a:rPr lang="en-US" sz="2400" u="sng" dirty="0"/>
              <a:t>infront </a:t>
            </a:r>
            <a:r>
              <a:rPr lang="en-US" sz="2400" dirty="0"/>
              <a:t>and one </a:t>
            </a:r>
            <a:r>
              <a:rPr lang="en-US" sz="2400" u="sng" dirty="0"/>
              <a:t>behind</a:t>
            </a:r>
            <a:r>
              <a:rPr lang="en-US" sz="2400" dirty="0"/>
              <a:t> the transverse foramen.</a:t>
            </a:r>
          </a:p>
        </p:txBody>
      </p:sp>
      <p:sp>
        <p:nvSpPr>
          <p:cNvPr id="8196" name="Slide Number Placeholder 4">
            <a:extLst>
              <a:ext uri="{FF2B5EF4-FFF2-40B4-BE49-F238E27FC236}">
                <a16:creationId xmlns:a16="http://schemas.microsoft.com/office/drawing/2014/main" id="{62413E63-C38B-4E85-8215-2A5DFFE376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5565A3-67DD-429B-9504-E2E9D51038E3}" type="slidenum">
              <a:rPr lang="en-US" altLang="en-US" sz="12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pic>
        <p:nvPicPr>
          <p:cNvPr id="8197" name="Picture 2" descr="E:\dad\Student Gray\8. Head and neck\F66122-008-f008.jpg">
            <a:extLst>
              <a:ext uri="{FF2B5EF4-FFF2-40B4-BE49-F238E27FC236}">
                <a16:creationId xmlns:a16="http://schemas.microsoft.com/office/drawing/2014/main" id="{9325D2BC-604D-495F-8740-A0491C5AEF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 r="13324" b="73555"/>
          <a:stretch>
            <a:fillRect/>
          </a:stretch>
        </p:blipFill>
        <p:spPr>
          <a:xfrm>
            <a:off x="3430588" y="1219200"/>
            <a:ext cx="5473700" cy="3714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2BE04E15-7FAD-4AB8-8CFC-113416BD5B56}"/>
              </a:ext>
            </a:extLst>
          </p:cNvPr>
          <p:cNvSpPr/>
          <p:nvPr/>
        </p:nvSpPr>
        <p:spPr>
          <a:xfrm>
            <a:off x="5500688" y="4500563"/>
            <a:ext cx="1071562" cy="35718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966C60D-E882-4282-88D9-A730E8F56395}"/>
              </a:ext>
            </a:extLst>
          </p:cNvPr>
          <p:cNvSpPr/>
          <p:nvPr/>
        </p:nvSpPr>
        <p:spPr>
          <a:xfrm>
            <a:off x="7358063" y="3571875"/>
            <a:ext cx="1071562" cy="35718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084C0C84-6AA2-4B30-A1F1-ADD2B7E110A4}"/>
              </a:ext>
            </a:extLst>
          </p:cNvPr>
          <p:cNvSpPr/>
          <p:nvPr/>
        </p:nvSpPr>
        <p:spPr>
          <a:xfrm flipV="1">
            <a:off x="6500813" y="3857625"/>
            <a:ext cx="71437" cy="71438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38D80383-87DC-401C-847C-8FF4F5EFCE5A}"/>
              </a:ext>
            </a:extLst>
          </p:cNvPr>
          <p:cNvSpPr/>
          <p:nvPr/>
        </p:nvSpPr>
        <p:spPr>
          <a:xfrm flipH="1" flipV="1">
            <a:off x="7097713" y="3714750"/>
            <a:ext cx="46037" cy="71438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02" name="AutoShape 11" descr="data:image/jpeg;base64,/9j/4AAQSkZJRgABAQAAAQABAAD/2wCEAAkGBxMTEhQUExQWFBUXGRgYGBcYFxoZGhwYHB0XIRgdHhwbHCgiHB4nHhwcIzEiJTUrLi4uHh8zOTMsNygtMCsBCgoKDQ0MDg0MDysZFBkrKywrNywsKyssKysrKysrKysrKywsKyssKzcrKysrKysrKysrKysrKysrKywrKysrK//AABEIAJ8BPAMBIgACEQEDEQH/xAAcAAEAAgMBAQEAAAAAAAAAAAAABQYDBAcCAQj/xAA9EAACAQMDAgUCBQMBBQkBAAABAhEAAyEEEjEFQQYTIlFhMnEUI0KBkQdSoWIVM3LR8BYkQ1OCsbLB4TT/xAAVAQEBAAAAAAAAAAAAAAAAAAAAAf/EABQRAQAAAAAAAAAAAAAAAAAAAAD/2gAMAwEAAhEDEQA/AO40pSgVG6Trdl1LFhbAd0G8hdxTkiTkdx8Vs9Q0nmoU3sgMSViSO4yDg8Goq70zSqfKZiCS95VJACyUViIAAEsBB/uNBvJ1qwQx8xVALrlgPoO1iM8BgRPxXperWp+tduIbcMkgEiORAKmT/cK016dpfV6gQw9U3AZUszCTMxLH7z3r3f0ml3l2Kbidxl+Z2H34PloY/wBIoMt3rlkWvNUm4u9UGwEkuzKqgfuwrxf67aBXaysCSGMkbQBcJbjI/LYf54r4y6Xy7dkuu1CgQeZncpXaJmSZI+815taLSOxC7WLbmIDkyCTuxPEkgjigzv1zTgwbo5Yd49MbsxECea82esobjKYAlFQ5lmYSQV2ysSvP9wmK1t+iAjcuA1uAWMAlSQAP+FeP9PuJ+htGH37huMsW3scBVliZ+iFWT9JxQbnUerW7S3CZZkUsUUEk4kL9z7fvxW3pmYopdQrEAsoMgGMgGBMHvioLqK6Zzv8ANCZW5cwx3KCgGJ9JJRFOCYBEZqdS8pJAYEiCROQDxigyUpSg+d/ivtKiOt9RdXtWLI/NvFoYiVtool3I7xIAHckUEvSoK7r7mnf824HsgKGZlCsp4LSvpZZicCAZkwamVvKVDBgVIkNIgjsQeIoMlKjLviDSqdpvIW9lO4/ws1E6j+oOgSZe4YMYsXuR8lADQWmlVvTeO9A8AX9pMEB7dxDmf7kHsal9F1axeE2r1u4P9Lq3/saDdpXlmA5IFU7pfVTr7l9rWouItvYURAFBtnfDEsuS+0MGyApWBO6QudKrfRvEauwRm3K2FuFdrB5INu4owrSCAwwxDCAQN1koFKVh1eqS0jXLjKiKJZmMAD5JoM1K1dB1KzeBNq4lyOdrAx944raoFKUoFKUoFKUoFKUoFKUoFKUoFaGt6Sl19zFuFUrI2kK4bgjuRB9xW/QUEQ/h60d2XhiCQCAAQ7uIgYhnJ/ilvw7ZHBefTndn0yB29jHxCxG0RL0oIq30C0ON0bbigAgRviSCACGAkAzIk140Wl01i5Cuqv6VKlhOYC4/gAcewqYqBv8AS7z3b9zcqFlCWYYt9MlGYFYBDliIn6vigzdP6EqkPc9dwO7ggsFG5mIAWeAGA/8ASp7CPY8PaeCu0wV2H1HKQAFOcgACB2/c1pr0bUEkteP6dqh3gDe5dSTyNhC7ufq49MeE6BfxOpadqA+pslQQTz3mfuq/agkW6DYMypJIgkscj+ePjt2ivHiVEWxdvFNz2kdlIYowgTAdcqDGfjkGtPU9AusB+d6pZpIbJLIVMBgAAFOB/pzitD+o3iC3Y0z2W3PcuJG1QJ2mckEx6oIC8sccAkBj6Rfv6qyt61qmuEqhQr5ahZ+oPbiGIIyCQSJ2lTzsaXxoEZ7estm21tirXLYNy0TP+kF0wVMMIG4ZOY5P0Xp9xUdkuOivHDEjaTMCCJB2d4PHvNTw0mp1Cn8Pbe8R+sMWEzkBrjBSZmQD3+1B0PU+O9Aib/PDdgiAs7f8KAbiPngVDeHOvfj+plwhtpprNxApYFybrWzLqDC4QQMxJmDgcg6r1LUW7jW71q5bYGTbcEHbIzEwwj2JH8TV9/oRfV31e5pu+kx/pJMkHvkZ+9BdrgS71IrJ9FpSQCVIZXVhgj1KQRx7x3NQi9PS5fuo9lFVHgCNqKT6vSoMD0sJIiZM81YTZA6gSyk7kUqRP1CQeD7EfHPzWLrNhTqgCoIZVLAyQckT3AIA7xI74oNjRdGtkoSUx6tqLggYAbcTj7AccxMzdrSopJVFUnkhQCfvFVzqCG4ttQm9VZnA2M6wiMqKwECSzTHGK96S9qbK7BaLLas/TBYs4W2RD9xJddoEwk9wKCbv9PtNO63bY+7IDmqZ1HwxZLDz7Nl7nIYWhsJ4wLjOQeO5j/FSHTWvWhaREFtr964zlrcCdymAsiB5SsATMlee5lepnzNyoAdpBJJIAZYPImDx2oOXdf6Olsm4VcohBNt9zhZInZu+mRP0kdpEVk8Mag6XqNr1ttvkW2Bc7WD7swDt3C4oHc4fOM2HxWA9k71G8ADcI9UxuIkzO0n7mqJ1q5cFu3dCsbttSyGAJIwsZn6hMASJX70Rf9P01retvabb6Lq+YoO4KyT64YZDLK/IO0jvEzo9dqLfoR01ijCgny78ezMZS4w9/R85zWLqWm/P0bk+prbI5EyQVDNAIzMEZz7V6s6HU6lAy3V0lojbbS1bBfZPdm+kEDAUAgHkHgrZvde1W38vp2oLdw9zToAM91utP2FV59G9xxd1ri9fDbk0i3Pybe0Ti3uHnsNqk7u+QBxWbV/08fb+Xrb5aZZbkeXczJVggBg8SM/OTNX0Vq9o9TGptquz1kA4uAZ3WyRtaSIIO0gnMSJC3aPXMdQl990BxZY7CqhbmFktlvzfL+xJ7CpjxJrNr2ba3/Kd2EKCoZhuQOfUD6VUnjuV/fY6qz37G2wATcWVdvoQiCpPcmYgD2ORFNB1C2i7brNbflvOMEseYbCMB/owB2FBH3ut3rCuGt+b5ZK+YWILstvecBO49IicnjBr3e8TMpuA2D6QShBb1RH+gQOecysckTL6Lqti8zLau27jLlgjhoEkdj7gj7g1uUEIvXG3bfJg79k78SM917iYHJ+2a+W+vttDNZIkM0Bp9IB2mdoHqIP2EExIFTlKCOv9RZdOLpQFoEqHG0SYPrIyPYxnHHNaP/aF8k2IQQN5fG4kwPp+naN099yAAlsTWp06uAGEgFWGSMqQVOPYgGstBCWuusxX8oqGIGSQyjO/eu3Bx6VBJae1NF11rly2nlFd5uSSThFnacLBJIj2HvJAM3SgUpSgUqD8T6xk/Dpbu+Xcu30UAFJZBJuD1/6QQCP1FfscP+3XtBkupvdN0kHn6Ss+n+1wN2NzBoHFBu9dS6Tp/L3x5wNzYQPQqORMkeneEBA5mO9aSjXwsmTskhRb+rYxiSed8AHjGZnH1evuBcJtzt8wqBIMISoUSJZiyk4AgMtZb/WHR2BtsWGNoYbSQu6FJUFnO5VA754gmgwn8fgYkeZLeiGMNs+w3AfPqzO0z6On1hn8xhJWMWvSpZSxPuwG5Y4jbkmTXvVdWu/hnuqqoSyraJJbDOqByAvEmQM4jjtp6/rd1jCoyFHkxncqm7KkbSfVsAEZllig2PJ1xj1QNwxKTt3W5k7T+neMcmDjivr6bWbQSQ7w7CRbJRyyhAuBwhcE9yTwIr7c67diV05aPMJXd6gtuJwARuPAXuSvaTWEdXui63pLA+Um0E7FPrZnDFQWkFAAJyD7UHp26gRIAU7SSPyzDfmmB9oQA99wOIMz9tzsBYQYkgGYMZzGahOvdau2jcW3a3FbZYMZ+orcIgRkAqqzPLgdqyMupVBZVBcXaFN9r0MSR6m27ex7T+9BFf7Y1d4b0KWlyRagG/5YMByDMjIJUCRxJ71jRdEfWX3vG8GAIMPncdxLbc+kRgCZAjjIrf6V4L1uJuJpY/VaZixjCLClIAWATJJ4EQDWxqNZqNI5ta6L9q8NiXAisvmbD6dkbpO0naS05hjmAazw+qarT2v/AA7u6N03ElQW2wST+kYLQQTj2uGhs6hGCu1lrYUj0W2tsDjbA3sIifbtUU95rlux6wpaAp9rq+q2wiJU/Sy9wYxmco69fWBd0dxGmN4uWvKJjkMXD7eeVBwcUGx4s6PZ1Wmu27x2rtJFzg2yAfUD2j/Ikd64t/SrqFrT68OzBLdxWtFo9ILeWUO7hZKxB7n3Dbbh428SXL1l7FwW7Vp8MbTtedlnKAhFUExE5GYrn7dI1F29cZVdNykhRBEEBSrerkKAYwCBjPIdy8QOLVyzfJhVMNCySCCCQR7cxnE8c1seIOntcVXtgF0MgHup5AnG7iJxVc6H1W1qdPb0eqLDUQFMz6on1IzAFoIghcr8CDU50nUPYUW725kXCXYJle26Jj2HxFBh6d1FzM3BMRwoAHvt3SsRnAjM5qba4+2RDHOAeR2Mx7dqjNRp9Fu3MEBJg/PuNpxnkiKyWeladwWtlh8pcYGf5wY/eI7UGe5p/UL5Utd2bFXd6V3EFoxgmBJPtGKxFWSy27fumSxZeTEnHbtUNY1OlNlL2o81gpdWVzcupbZZ3bwJWQBy381NabQaW6u62FZTj0sduPgGKCleJbDGBuYbiqk7lhlJG/8AcCexqteK9ErbLYEG4VtIsTgwAANw/g5Pq/fpfVOj6ewj3FtjcY7wAPgfSPvz7SYBq/QdEz3xq9QWW1p1a4YELuH0r6W9ZUSYAIEjuTRFsvKtzVrbU/8A89slsCAbghB7gldx+IXFbfhh/wDutpCIe0i2ri/2uigMPt3B7gg8GqPpPElv80o+++5ZmgE/mMBsViglgiwuJG1P53tNatpc2i66bbdoLdtXApCD0iQ8i6SwJMjG5TySaKv9VH+p6D8C1wQLtt7bWpwS5YAoP+NSy/vPavfT+r6jy9zXLBA2T5waywLKHAZhKFthUnaAMkdqw3+jXNZddr12TYYIqopW2G2o8iWO5pK+o8ECBzQbPh/U27FoG4wtNtANosJGMAyxG6Ae/wAzEVF9b6ha1THbqD5crbKqQZYgGBAIYwwyD35FYes9Ltrf0uncKG1NxpIY7lREZnIJ+Qq+3qmJE1Pp4E6cIjSWxt4wfme+eT/J96CK6DqhqbmhuWEAWx56XvSRt9JRVDcE7lHpG6BBnibxWLS6ZLaKltQiKIVVEAD2AFZaBSlKBSlKBSlKBSlKBUN1rrfkXEWAwNu5cYT6yE2gBRwSWYfwfipmvJQEyQJ/6/5CghR4kTcVKMHHKypO7eqQBMn1NAPeD2gnza8U2mCsoLKyo24EQN7KOZ7bgT8VOC2JmBP2/wCvavnlj2Hbt7cUEKviMHbFs5LAywlQoYuSBOBtI+ce9Zum9cF1wgQrIJkke7DA/V9JkjAkRMzUsFHtQKPYe37UEFf8RRca2tos4cIBvHJ8uCcekQ89z6W9qx/9qRIAtnuZLdgfUuB/vYz5fMckVNaPRpaDBARuZnMszepjJyxMZ7cCs8UFY1fiK2wG6yH2r5w9SsAwMLB4nIyYGSJkGrFo7pe2jEbSyglc4JExkA/4FZYr7QKpv9SupWRZ/Df7zVXIaxaUS25ThjH0pIILH3NTXiPrq6ZBC+ZefFq0DBY4BYn9KLILN2xySAYnwp4flzrL93ztRcJJYIVRQAQqKGE7FEx8lj3oPOjOpNpLZ0qhlbcfM1KhsCNxCI3Y1nudQKWxZ11l0TEXgfOtArkFnCgoRA9TqAfeamuq9Gs6gAXUDRMMCVYTzDKQw/Y1o3PDzBSLOovW/TA9W8bv7vVP8cUGNuhWL4DK4e2ZgqQRBnhlPsTEe5r5f0mn0SKbVkPdY7La43MxzjsoGSYgADsKhv8AZ94XN+mYWdVG44jTaraFDh1H03OPUMj5AIqR6N1EavU2bu1kNuzdD2XIm3dL2xkDkwG9XcERzQaWt8DG7aNy8bd7WNBJcRZHG62gglEP92WkA8emqlq/CN1WO+xq1z9VtlugjHB3M/xwIjFdkpQfnvVaJPMdHfVXAsSqrdWRt4K7cKf7RmffFe7ena2GS3d1Fm3cGyBvXEGBAIL5PaSYMSN0foGvkUHAfo/7vb1F/TW9pmywa0pAChmTeeDLcZ7leJ+abR2rCi2uou2wXwnmFFBP6hmG+o5EZGczXe7+nRxDqrj2YAj/ADWK302yv02rY+yKP/qg410O44DC1q9QIbcV8w3ZywMq24YO0z2x71MdL6Dq9dctjUXrz6dGDMTNtWgyFABEmYGBAAP6q6rbthRCgAewECvVBzzrv9MLX+90DtYvDIVnZrbHBAMksvHI9zIPbQ8H9V3pcsatQrr+W9twDIUsD6cjB9u0cxFdSrkutYWut6mcWyFdyzAKJtKczxGzmcyfagv2j6XZYhlBQqdxAIKsGRUPpMhVhAIEfSeJM6V4ppLitqNZat25doe4LMs73GMgn14ZRkiNuBmBWW8R3FtlNMvkeZnznG65B3EbLRHpOCRvOBJK81qdJ6aNzOygO6iWY+Y7mW+t2Bg5Bx6QCBwuQnuq+INBe6h0911dlvLN84urEvbhJ7RzGeYq9qwIkGQe4rlOv0iQwW4SoK7laLg4yFVgT9IbA/txGQY7pHX30FwlFAt7j5tlSdjKIBZFIHl3BtJAEB5IjKsA7RStXpvUbWotrdsutxG4ZTI+R8EdwcinUNatpQT+pgoyAJPEkmB7Z7wO9BtUrSt9VtFZZwh27irEBlACkyJwRuWfuK+N1nTgSbyRzO4RG7bP23YoN6laNvqton6124CtuWGJEkcyIBBz/cKy2dfaZS6upQGC0iJxif3FBs0rTbqdkbR5iksVACkMTuiDjtBmfbNfbfUbZgFlUnIBYSVJhWweDgj7ig26Vpr1BdzAwFG2HJG1twJgfIAn7EV6XqFoyA6mDBgzB9qDar5X2lApSlApSlApSlApSlBU+r6fzOpW02sw/DkOQV9CF+8mfUQIiT6TjuLVbQAADgYFcd1PjS3p+r6u5dDllYWoldvlIIhRyG9TPOAZgmr23i9XRb2n2XrOBdXcVu2y3BKEcZAIwRM5FBaaVBr4iBUnYZHscH3jEyPaMERWbTdetsQCCk8ExHx/yoITreo2h1AV2VxAPCvIIPaPS0yCO0VFaPUfhNeHJ3WrtlXIC7diMQGI7ttYKPcL29NXDzrF0XLgcIEJRnO0CQOZYfODXJev+Nrg141FpFNq0jJuCyGUMpusR9WwsZEwYyJyCR29WBEjIPevtUbw11YNaNzRlrg+ptEzKCk/V5LEAx9RCkx2G3tbemdTt31Jtkyp2srAqyt7MpyD/wC9FblKUoFKUoFKVj1F9bas7sqIolmYgAAckk4AoMlcL6xrV1PUrl0Q9tngSCQbdlCcjsC6KwPBGOSRVv8AEfibUawDT9OQm3dDA6nsywN3l+wgkb2jg7RMGqZqenDRau3Y3oStq5uliDuOVEx/5Yic5PbNBLW7kGW7NdPvydpMRxKn4g/es+kvSZzMTzjcVuEDHwB/itC86yhBLDdtAHJkEkRyYLpkdsc4Oxp2lQYOSCB3I27QD3J9DE/eiNsIOCSSGL8iZ2kEGPl2MfNa+q0CfU9rcpIgqTuDAYxj0kGSPeCZiQuoVJUZc7yCeTmR+2VHt/Bj22vbettF3szg49XoUqsEdpDMc95HMCg2/DFkaW/bOnCqbz+W9qYRjsYlpVT6gUB3ZEbo+qug3em+agF5tzQ6tsEIQ8bgVYsCIxme/FV3wXoLT3H1C7WVCUt7SCA5H57AAwCSQvbCn+4zcqKg+qdHtBXZWFt3Xywzt6QCFBgSM7UEfIB7V8Xp+kk/mCSyFh5gktu3KD9yCNvBEiK3OsaBrvlgEKFcMzfqAGRt9JE7wpz7VgHhywFCgEDIMHJUhVKkxMbFC4zAicmg+HRaVnLBxuLvuAcZYbGcET22KSPjOMVmXS2HtpZVsKFZdrAtC4DTmT88zB5ivCeH7YAG58J5fK/TEAfT2GPnvNbOi6Ylpiy7pKquTOF4oMdvo1tdsbvSQwz7JsH7ROPcmlvo1pVKDcF9GA3dAgU/eEUftUjSgjE6JaAABfEfqPACCPt6F/it7TadUXavEk++WJJP8k1lpQKUpQKUpQKUpQKUpQKUpQfnP+r3TfL6neJ9Auql1GMw3pCvn3DL/nJGKg+l6zWWvXYY8FoEElQMyp+pTOQJ9q/Rfivwpp9fbCXw0rlHQ7WU/B4P2M81y/xH/TS9pSLmhD3QpJ8skEssZgwIb6vSeRwSTtoIHQ+PrlrF2xJmdysbb4xyZNz3zwRHBqSf+oloY09pgzNu9WQGEfOZjAAif3muanrvmhbXkhjIGwqztu49KRIJiCM5qY8Pf051eqcHym0towTcuKFMcjbbI3buOYE9zRG9a6v51prRYkktcYYALQOCCYgQJjvyJEaKaL07IzKgA7QZ5xIkkqZ2nM5A7V1PRf006fbQAW3LiZu+a6uSecoQAP8ASBHxVW8QeFNToT5totqtODJkbrtsAYkLG9ZA9SwRPESaClL52mK3Le5GtscgRhfdu5J9JMCZGCFrovhjxOurKFidPrFG3zYGy5H6XSfUs/Mg4BBmtDRpZ1FtSCrIQoImYmQ09xkkZ5IB7gmsdZ6MbMMplCBMqJDARtiCOSccYn5Adv6b1PefLur5V9RLJMgj+620DenzyOCAaka5B0PxMYtpqpe2jSl4FgyHuVcqCVhgT8MVzGegWurmyEN5/NtPIW+qHBHAuBBAnJ3iFxBjBJU/StXUdSspbF17qLbOQ5YBT7QZg1VPEXjYbGXRBrlzjzPLfYsx9Mr+YxnAEj57EJTxP4pXS/l20Oo1JErYUwY92Odq/sSew5is3Og6jVjzeq6jybWCtkEW1VvcHce0wWkzkRAFeOiaN9IrgDzuoXQLjs5JFvfP1PHqI28e5EALW7qtKwLXLlx7t1bZfYXKJsmCcDbC91n2MdyG3f6wtpfK0draghTdOBwAqpP1uRxOMZrmv9QdHcRhuVn1IC3dw3MLQBLKIA2AnPORtwIIrq/RtA5bcyDyp3W5EH1An6DG0AEKQYJYExBmqp/VPWW9PbbbtDkruHD3ZACkxyARPwV+aIoGj65bY2y9m6DwfKZGQzt4k+kn/qQKntB+KuHamk1bBfYW7bFfUGyzQ2G7bTkfEQ+h1OpQKblu+wnA/CX138wN2wxMk8HAH2Fu6VrNf6WTT3AJUybN3cPpLSGVZnPz8GgjLfRtQw2jp+tblVDmzaULEKDsYdjkj596tWj8Hqls3Oo3Et2wVPk2mNu1PA8y5h7pJPBxJ4M1N3OuXNkFjbcZIGnuO7DAAQAj1H54nIEGNro3R3Oy7qSxdZKWiZVCf1MASGufMkLwvckqP6Zdvm+t2xpdlkWTbZdxthyGXytiXLakBBvz6Z3jmpHqKXL4sLc0zBfODXATbbaqbipMNmWC4HaZ9qnqUFV1X4lvybzYuugUflyyC6TcEAHBtRM/863Ut6wj6tpCOdsW4LwNig5O0ZyYPHzWz17XNaFvYRudwoESW5LBQWGdgY89hWguo14EsqksYChR6SAPqbf9LNu9XZVGCWoMo0+rgIhFpfSsqtshVEfSDPYNyOSsCAZ29c2o8wC2PRAyNsz65ncfcJEe59q0xqdZ/Z+lj9K/XEbY3/SDkHluMc1udMu6gu3mrtUIsfTlz9XHt7/PAjIao0upzu/MJ8oHcV2enezEKBj1ECeYCnMVkX8UNsywIO4HyxmZjHb9PfBmZGZmlBA2NPqUVbaAoqoqqfyyB/u8kEzI9ZIGOw7EzdpSFAJLEAAsYBJ9zAAz8V7pQKUpQKUpQKUpQKUpQKUpQKUpQefLEzAn3jP816pSgUpSgoXivwpcRm1GiUEs265ayDMMC1srBkzlTgxjlleu6HXJqfyrrFb0EMNpU+nLMJESIIPcDnOK6/VP8e+BrevTeh8rUqPS+YaOA4H/AMhkfbFBy/pSnzH011IB3AT9O+SDAJwcEiOZYTJgT/TOst0+75N2bmkvHE8oZEnjiOZ7hcAMTVVuadrgS4QRcDFLhO3ctxDtmVTABwWj0hfg1v8AU734jTK5wwVgxUEepQT+nhckgGZl4giiLJ0rQ226jqmuEnT6UO4Tm2Jy5jiWgc5Pq7Grp03Qtt/FFED+WfJsCAlsHKiYMOcbisDJGYmqt4YtHUXtYqE7bn4RmAxFtlLGPuCJz8cVa+uaom4umtgxt9UexkKPt/8AnzRUcbrKbV5FLm7sJABnawlyABIYTEt3CjBaaluldFSws3SpIdmUkxBIIJJ/UxT6pkY+JqD8QF9MoSxdV9XduBLSnbNtLzbn2qO0rJYzAGB6QK3tP4Rd23arUvemPSoKj+SzEf8Ap2/zQbOr8SeYzWdIvm3uCcBEn9THt9jn4OAc3RfDaWm826Tf1J5vXMlZ/Sn9ijjGTAkmpXR6RLShLahF9gO/cn3J7k5NZ6BSlKBSlKBSlKDyyAwSAY4xxXqlKBSlKBSlKBSlKBSlKBSlKBSlKBSlKBSlKBSlKBSlKBSlKBSlfGYAEnAHJoPz31XTeXrNZbLFx514G3mT5h3ALgyQrqQPeAJJg4ukWjN+3DKGQmYCoSFDDuMExHPOSA01PdY6LcdzqSBOoNy6yMTOwk+Vifq8sAQNvJGeaj9FpwbinbvIld6GTBXbgEdlAPaQcyeSLL4Q1P4TamyN9y0pXg7EtO3HwQo74/arr9OvYvgMtsWyO+Hn/M4/f7cl0XUwLLwd72bhA9YIIgzLDI3AEdzEHnjpV/qO7R274JY2blu4RiTbD7XwPZS0fIH2oNnoPSFOs1eoYZW8VtiMAm2ha4TPqchygP6VXaIlptNQPQNer6jVopkTZur8pdtLtI/dG/ip6ilKUoFKUoFKUoFKUoFKUoFKUoFKUoFKUoFKUoFKUoFKUoFKUoFKUoFKUoFKV8ig+0pSgVT+taw6zVfgAdtkT+JMjdcXaCbSjkKdy7m7+pR3IuFc66mjaPqaspUrqG3+u4ViWVXj0twWXEcPgrDSEt43S3aCOdqoEdWJgYG2MkcDPOBiqV0rQarU4saZlQsG828vlLBCyQSNzQONgIkZnmug3tIuq1reYqtb0gXaD/5zjcdw4O1NhAPdp7CrHQcy6l/S9ls7tNenUkHzPM3bLk7cL6ibUBYBk4JnmR78Ik2dS+k1Np0F5DKPBU5M7SvpIMs2O7EY210qqz446Hc1FtLlghdRZO62SYkGNyzBjgEdpUTgmgw+Iun/AIWymossRe06pbBJO27b3AeXcAwZkw0SrGR3BsXStcL9m1eUEC4iuAeQGAMH+apk3ep6LY9xl3eZAsyouws2yztJtpJHMEke3Nt6BqUuae01vC7Qu3gqVwykdipBBHuKCQpSlApSlApSlApSlApSlApSlApSlApSlApSlApSlApSlApSlApSlApSlApSlApSlArnXiTV3P8Aa1syCthUi3OT5m4l2EEkAgRHdD8T0Wofrvhyzqipub1dcB7bFG2GNybhmDH3HIIoK/0W4+oHULliWW7qgEuKQJtpatDAYww3gqVlZBbINSOit6tl2fpV1BksCYNsvBJ3FZ8zk5GznIqe0+jS1aFq0oRVBCqvpA/x75nPvmou10a9A3X2kKQILYeEEzuyMMYPdz7CgxWR1AwGNscycd1t4+wPmZ7nb2Bna0aaosBeK7drbiIyThf8ZPyY4FeV6RdxOoYxH92QAYEbuNxn3Pcms3Sum3LTEvea4NoABnmSSTmJkniBEAARQc40Oov9Mu3dM1xELZR7gkXRkK6gFZY+nd2VpnEFrX/T++rtq2ssbmna4rrcjDXioF7a36hKqZGASR2IFn13T7V5Qt62lxQQwDqGAI4MHvWwqgAACAOAKD7SlKBSlKBSlKBSlKBSlKBSlKBSlKBSlKD/2Q==">
            <a:hlinkClick r:id="rId3"/>
            <a:extLst>
              <a:ext uri="{FF2B5EF4-FFF2-40B4-BE49-F238E27FC236}">
                <a16:creationId xmlns:a16="http://schemas.microsoft.com/office/drawing/2014/main" id="{A9CEDB54-4E33-4C86-9BF8-BD86B07344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975" y="-1150938"/>
            <a:ext cx="4762500" cy="240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203" name="AutoShape 13" descr="data:image/jpeg;base64,/9j/4AAQSkZJRgABAQAAAQABAAD/2wCEAAkGBxMTEhQUExQWFBUXGRgYGBcYFxoZGhwYHB0XIRgdHhwbHCgiHB4nHhwcIzEiJTUrLi4uHh8zOTMsNygtMCsBCgoKDQ0MDg0MDysZFBkrKywrNywsKyssKysrKysrKysrKywsKyssKzcrKysrKysrKysrKysrKysrKywrKysrK//AABEIAJ8BPAMBIgACEQEDEQH/xAAcAAEAAgMBAQEAAAAAAAAAAAAABQYDBAcCAQj/xAA9EAACAQMDAgUCBQMBBQkBAAABAhEAAyEEEjEFQQYTIlFhMnEUI0KBkQdSoWIVM3LR8BYkQ1OCsbLB4TT/xAAVAQEBAAAAAAAAAAAAAAAAAAAAAf/EABQRAQAAAAAAAAAAAAAAAAAAAAD/2gAMAwEAAhEDEQA/AO40pSgVG6Trdl1LFhbAd0G8hdxTkiTkdx8Vs9Q0nmoU3sgMSViSO4yDg8Goq70zSqfKZiCS95VJACyUViIAAEsBB/uNBvJ1qwQx8xVALrlgPoO1iM8BgRPxXperWp+tduIbcMkgEiORAKmT/cK016dpfV6gQw9U3AZUszCTMxLH7z3r3f0ml3l2Kbidxl+Z2H34PloY/wBIoMt3rlkWvNUm4u9UGwEkuzKqgfuwrxf67aBXaysCSGMkbQBcJbjI/LYf54r4y6Xy7dkuu1CgQeZncpXaJmSZI+815taLSOxC7WLbmIDkyCTuxPEkgjigzv1zTgwbo5Yd49MbsxECea82esobjKYAlFQ5lmYSQV2ysSvP9wmK1t+iAjcuA1uAWMAlSQAP+FeP9PuJ+htGH37huMsW3scBVliZ+iFWT9JxQbnUerW7S3CZZkUsUUEk4kL9z7fvxW3pmYopdQrEAsoMgGMgGBMHvioLqK6Zzv8ANCZW5cwx3KCgGJ9JJRFOCYBEZqdS8pJAYEiCROQDxigyUpSg+d/ivtKiOt9RdXtWLI/NvFoYiVtool3I7xIAHckUEvSoK7r7mnf824HsgKGZlCsp4LSvpZZicCAZkwamVvKVDBgVIkNIgjsQeIoMlKjLviDSqdpvIW9lO4/ws1E6j+oOgSZe4YMYsXuR8lADQWmlVvTeO9A8AX9pMEB7dxDmf7kHsal9F1axeE2r1u4P9Lq3/saDdpXlmA5IFU7pfVTr7l9rWouItvYURAFBtnfDEsuS+0MGyApWBO6QudKrfRvEauwRm3K2FuFdrB5INu4owrSCAwwxDCAQN1koFKVh1eqS0jXLjKiKJZmMAD5JoM1K1dB1KzeBNq4lyOdrAx944raoFKUoFKUoFKUoFKUoFKUoFKUoFaGt6Sl19zFuFUrI2kK4bgjuRB9xW/QUEQ/h60d2XhiCQCAAQ7uIgYhnJ/ilvw7ZHBefTndn0yB29jHxCxG0RL0oIq30C0ON0bbigAgRviSCACGAkAzIk140Wl01i5Cuqv6VKlhOYC4/gAcewqYqBv8AS7z3b9zcqFlCWYYt9MlGYFYBDliIn6vigzdP6EqkPc9dwO7ggsFG5mIAWeAGA/8ASp7CPY8PaeCu0wV2H1HKQAFOcgACB2/c1pr0bUEkteP6dqh3gDe5dSTyNhC7ufq49MeE6BfxOpadqA+pslQQTz3mfuq/agkW6DYMypJIgkscj+ePjt2ivHiVEWxdvFNz2kdlIYowgTAdcqDGfjkGtPU9AusB+d6pZpIbJLIVMBgAAFOB/pzitD+o3iC3Y0z2W3PcuJG1QJ2mckEx6oIC8sccAkBj6Rfv6qyt61qmuEqhQr5ahZ+oPbiGIIyCQSJ2lTzsaXxoEZ7estm21tirXLYNy0TP+kF0wVMMIG4ZOY5P0Xp9xUdkuOivHDEjaTMCCJB2d4PHvNTw0mp1Cn8Pbe8R+sMWEzkBrjBSZmQD3+1B0PU+O9Aib/PDdgiAs7f8KAbiPngVDeHOvfj+plwhtpprNxApYFybrWzLqDC4QQMxJmDgcg6r1LUW7jW71q5bYGTbcEHbIzEwwj2JH8TV9/oRfV31e5pu+kx/pJMkHvkZ+9BdrgS71IrJ9FpSQCVIZXVhgj1KQRx7x3NQi9PS5fuo9lFVHgCNqKT6vSoMD0sJIiZM81YTZA6gSyk7kUqRP1CQeD7EfHPzWLrNhTqgCoIZVLAyQckT3AIA7xI74oNjRdGtkoSUx6tqLggYAbcTj7AccxMzdrSopJVFUnkhQCfvFVzqCG4ttQm9VZnA2M6wiMqKwECSzTHGK96S9qbK7BaLLas/TBYs4W2RD9xJddoEwk9wKCbv9PtNO63bY+7IDmqZ1HwxZLDz7Nl7nIYWhsJ4wLjOQeO5j/FSHTWvWhaREFtr964zlrcCdymAsiB5SsATMlee5lepnzNyoAdpBJJIAZYPImDx2oOXdf6Olsm4VcohBNt9zhZInZu+mRP0kdpEVk8Mag6XqNr1ttvkW2Bc7WD7swDt3C4oHc4fOM2HxWA9k71G8ADcI9UxuIkzO0n7mqJ1q5cFu3dCsbttSyGAJIwsZn6hMASJX70Rf9P01retvabb6Lq+YoO4KyT64YZDLK/IO0jvEzo9dqLfoR01ijCgny78ezMZS4w9/R85zWLqWm/P0bk+prbI5EyQVDNAIzMEZz7V6s6HU6lAy3V0lojbbS1bBfZPdm+kEDAUAgHkHgrZvde1W38vp2oLdw9zToAM91utP2FV59G9xxd1ri9fDbk0i3Pybe0Ti3uHnsNqk7u+QBxWbV/08fb+Xrb5aZZbkeXczJVggBg8SM/OTNX0Vq9o9TGptquz1kA4uAZ3WyRtaSIIO0gnMSJC3aPXMdQl990BxZY7CqhbmFktlvzfL+xJ7CpjxJrNr2ba3/Kd2EKCoZhuQOfUD6VUnjuV/fY6qz37G2wATcWVdvoQiCpPcmYgD2ORFNB1C2i7brNbflvOMEseYbCMB/owB2FBH3ut3rCuGt+b5ZK+YWILstvecBO49IicnjBr3e8TMpuA2D6QShBb1RH+gQOecysckTL6Lqti8zLau27jLlgjhoEkdj7gj7g1uUEIvXG3bfJg79k78SM917iYHJ+2a+W+vttDNZIkM0Bp9IB2mdoHqIP2EExIFTlKCOv9RZdOLpQFoEqHG0SYPrIyPYxnHHNaP/aF8k2IQQN5fG4kwPp+naN099yAAlsTWp06uAGEgFWGSMqQVOPYgGstBCWuusxX8oqGIGSQyjO/eu3Bx6VBJae1NF11rly2nlFd5uSSThFnacLBJIj2HvJAM3SgUpSgUqD8T6xk/Dpbu+Xcu30UAFJZBJuD1/6QQCP1FfscP+3XtBkupvdN0kHn6Ss+n+1wN2NzBoHFBu9dS6Tp/L3x5wNzYQPQqORMkeneEBA5mO9aSjXwsmTskhRb+rYxiSed8AHjGZnH1evuBcJtzt8wqBIMISoUSJZiyk4AgMtZb/WHR2BtsWGNoYbSQu6FJUFnO5VA754gmgwn8fgYkeZLeiGMNs+w3AfPqzO0z6On1hn8xhJWMWvSpZSxPuwG5Y4jbkmTXvVdWu/hnuqqoSyraJJbDOqByAvEmQM4jjtp6/rd1jCoyFHkxncqm7KkbSfVsAEZllig2PJ1xj1QNwxKTt3W5k7T+neMcmDjivr6bWbQSQ7w7CRbJRyyhAuBwhcE9yTwIr7c67diV05aPMJXd6gtuJwARuPAXuSvaTWEdXui63pLA+Um0E7FPrZnDFQWkFAAJyD7UHp26gRIAU7SSPyzDfmmB9oQA99wOIMz9tzsBYQYkgGYMZzGahOvdau2jcW3a3FbZYMZ+orcIgRkAqqzPLgdqyMupVBZVBcXaFN9r0MSR6m27ex7T+9BFf7Y1d4b0KWlyRagG/5YMByDMjIJUCRxJ71jRdEfWX3vG8GAIMPncdxLbc+kRgCZAjjIrf6V4L1uJuJpY/VaZixjCLClIAWATJJ4EQDWxqNZqNI5ta6L9q8NiXAisvmbD6dkbpO0naS05hjmAazw+qarT2v/AA7u6N03ElQW2wST+kYLQQTj2uGhs6hGCu1lrYUj0W2tsDjbA3sIifbtUU95rlux6wpaAp9rq+q2wiJU/Sy9wYxmco69fWBd0dxGmN4uWvKJjkMXD7eeVBwcUGx4s6PZ1Wmu27x2rtJFzg2yAfUD2j/Ikd64t/SrqFrT68OzBLdxWtFo9ILeWUO7hZKxB7n3Dbbh428SXL1l7FwW7Vp8MbTtedlnKAhFUExE5GYrn7dI1F29cZVdNykhRBEEBSrerkKAYwCBjPIdy8QOLVyzfJhVMNCySCCCQR7cxnE8c1seIOntcVXtgF0MgHup5AnG7iJxVc6H1W1qdPb0eqLDUQFMz6on1IzAFoIghcr8CDU50nUPYUW725kXCXYJle26Jj2HxFBh6d1FzM3BMRwoAHvt3SsRnAjM5qba4+2RDHOAeR2Mx7dqjNRp9Fu3MEBJg/PuNpxnkiKyWeladwWtlh8pcYGf5wY/eI7UGe5p/UL5Utd2bFXd6V3EFoxgmBJPtGKxFWSy27fumSxZeTEnHbtUNY1OlNlL2o81gpdWVzcupbZZ3bwJWQBy381NabQaW6u62FZTj0sduPgGKCleJbDGBuYbiqk7lhlJG/8AcCexqteK9ErbLYEG4VtIsTgwAANw/g5Pq/fpfVOj6ewj3FtjcY7wAPgfSPvz7SYBq/QdEz3xq9QWW1p1a4YELuH0r6W9ZUSYAIEjuTRFsvKtzVrbU/8A89slsCAbghB7gldx+IXFbfhh/wDutpCIe0i2ri/2uigMPt3B7gg8GqPpPElv80o+++5ZmgE/mMBsViglgiwuJG1P53tNatpc2i66bbdoLdtXApCD0iQ8i6SwJMjG5TySaKv9VH+p6D8C1wQLtt7bWpwS5YAoP+NSy/vPavfT+r6jy9zXLBA2T5waywLKHAZhKFthUnaAMkdqw3+jXNZddr12TYYIqopW2G2o8iWO5pK+o8ECBzQbPh/U27FoG4wtNtANosJGMAyxG6Ae/wAzEVF9b6ha1THbqD5crbKqQZYgGBAIYwwyD35FYes9Ltrf0uncKG1NxpIY7lREZnIJ+Qq+3qmJE1Pp4E6cIjSWxt4wfme+eT/J96CK6DqhqbmhuWEAWx56XvSRt9JRVDcE7lHpG6BBnibxWLS6ZLaKltQiKIVVEAD2AFZaBSlKBSlKBSlKBSlKBUN1rrfkXEWAwNu5cYT6yE2gBRwSWYfwfipmvJQEyQJ/6/5CghR4kTcVKMHHKypO7eqQBMn1NAPeD2gnza8U2mCsoLKyo24EQN7KOZ7bgT8VOC2JmBP2/wCvavnlj2Hbt7cUEKviMHbFs5LAywlQoYuSBOBtI+ce9Zum9cF1wgQrIJkke7DA/V9JkjAkRMzUsFHtQKPYe37UEFf8RRca2tos4cIBvHJ8uCcekQ89z6W9qx/9qRIAtnuZLdgfUuB/vYz5fMckVNaPRpaDBARuZnMszepjJyxMZ7cCs8UFY1fiK2wG6yH2r5w9SsAwMLB4nIyYGSJkGrFo7pe2jEbSyglc4JExkA/4FZYr7QKpv9SupWRZ/Df7zVXIaxaUS25ThjH0pIILH3NTXiPrq6ZBC+ZefFq0DBY4BYn9KLILN2xySAYnwp4flzrL93ztRcJJYIVRQAQqKGE7FEx8lj3oPOjOpNpLZ0qhlbcfM1KhsCNxCI3Y1nudQKWxZ11l0TEXgfOtArkFnCgoRA9TqAfeamuq9Gs6gAXUDRMMCVYTzDKQw/Y1o3PDzBSLOovW/TA9W8bv7vVP8cUGNuhWL4DK4e2ZgqQRBnhlPsTEe5r5f0mn0SKbVkPdY7La43MxzjsoGSYgADsKhv8AZ94XN+mYWdVG44jTaraFDh1H03OPUMj5AIqR6N1EavU2bu1kNuzdD2XIm3dL2xkDkwG9XcERzQaWt8DG7aNy8bd7WNBJcRZHG62gglEP92WkA8emqlq/CN1WO+xq1z9VtlugjHB3M/xwIjFdkpQfnvVaJPMdHfVXAsSqrdWRt4K7cKf7RmffFe7ena2GS3d1Fm3cGyBvXEGBAIL5PaSYMSN0foGvkUHAfo/7vb1F/TW9pmywa0pAChmTeeDLcZ7leJ+abR2rCi2uou2wXwnmFFBP6hmG+o5EZGczXe7+nRxDqrj2YAj/ADWK302yv02rY+yKP/qg410O44DC1q9QIbcV8w3ZywMq24YO0z2x71MdL6Dq9dctjUXrz6dGDMTNtWgyFABEmYGBAAP6q6rbthRCgAewECvVBzzrv9MLX+90DtYvDIVnZrbHBAMksvHI9zIPbQ8H9V3pcsatQrr+W9twDIUsD6cjB9u0cxFdSrkutYWut6mcWyFdyzAKJtKczxGzmcyfagv2j6XZYhlBQqdxAIKsGRUPpMhVhAIEfSeJM6V4ppLitqNZat25doe4LMs73GMgn14ZRkiNuBmBWW8R3FtlNMvkeZnznG65B3EbLRHpOCRvOBJK81qdJ6aNzOygO6iWY+Y7mW+t2Bg5Bx6QCBwuQnuq+INBe6h0911dlvLN84urEvbhJ7RzGeYq9qwIkGQe4rlOv0iQwW4SoK7laLg4yFVgT9IbA/txGQY7pHX30FwlFAt7j5tlSdjKIBZFIHl3BtJAEB5IjKsA7RStXpvUbWotrdsutxG4ZTI+R8EdwcinUNatpQT+pgoyAJPEkmB7Z7wO9BtUrSt9VtFZZwh27irEBlACkyJwRuWfuK+N1nTgSbyRzO4RG7bP23YoN6laNvqton6124CtuWGJEkcyIBBz/cKy2dfaZS6upQGC0iJxif3FBs0rTbqdkbR5iksVACkMTuiDjtBmfbNfbfUbZgFlUnIBYSVJhWweDgj7ig26Vpr1BdzAwFG2HJG1twJgfIAn7EV6XqFoyA6mDBgzB9qDar5X2lApSlApSlApSlApSlBU+r6fzOpW02sw/DkOQV9CF+8mfUQIiT6TjuLVbQAADgYFcd1PjS3p+r6u5dDllYWoldvlIIhRyG9TPOAZgmr23i9XRb2n2XrOBdXcVu2y3BKEcZAIwRM5FBaaVBr4iBUnYZHscH3jEyPaMERWbTdetsQCCk8ExHx/yoITreo2h1AV2VxAPCvIIPaPS0yCO0VFaPUfhNeHJ3WrtlXIC7diMQGI7ttYKPcL29NXDzrF0XLgcIEJRnO0CQOZYfODXJev+Nrg141FpFNq0jJuCyGUMpusR9WwsZEwYyJyCR29WBEjIPevtUbw11YNaNzRlrg+ptEzKCk/V5LEAx9RCkx2G3tbemdTt31Jtkyp2srAqyt7MpyD/wC9FblKUoFKUoFKVj1F9bas7sqIolmYgAAckk4AoMlcL6xrV1PUrl0Q9tngSCQbdlCcjsC6KwPBGOSRVv8AEfibUawDT9OQm3dDA6nsywN3l+wgkb2jg7RMGqZqenDRau3Y3oStq5uliDuOVEx/5Yic5PbNBLW7kGW7NdPvydpMRxKn4g/es+kvSZzMTzjcVuEDHwB/itC86yhBLDdtAHJkEkRyYLpkdsc4Oxp2lQYOSCB3I27QD3J9DE/eiNsIOCSSGL8iZ2kEGPl2MfNa+q0CfU9rcpIgqTuDAYxj0kGSPeCZiQuoVJUZc7yCeTmR+2VHt/Bj22vbettF3szg49XoUqsEdpDMc95HMCg2/DFkaW/bOnCqbz+W9qYRjsYlpVT6gUB3ZEbo+qug3em+agF5tzQ6tsEIQ8bgVYsCIxme/FV3wXoLT3H1C7WVCUt7SCA5H57AAwCSQvbCn+4zcqKg+qdHtBXZWFt3Xywzt6QCFBgSM7UEfIB7V8Xp+kk/mCSyFh5gktu3KD9yCNvBEiK3OsaBrvlgEKFcMzfqAGRt9JE7wpz7VgHhywFCgEDIMHJUhVKkxMbFC4zAicmg+HRaVnLBxuLvuAcZYbGcET22KSPjOMVmXS2HtpZVsKFZdrAtC4DTmT88zB5ivCeH7YAG58J5fK/TEAfT2GPnvNbOi6Ylpiy7pKquTOF4oMdvo1tdsbvSQwz7JsH7ROPcmlvo1pVKDcF9GA3dAgU/eEUftUjSgjE6JaAABfEfqPACCPt6F/it7TadUXavEk++WJJP8k1lpQKUpQKUpQKUpQKUpQKUpQfnP+r3TfL6neJ9Auql1GMw3pCvn3DL/nJGKg+l6zWWvXYY8FoEElQMyp+pTOQJ9q/Rfivwpp9fbCXw0rlHQ7WU/B4P2M81y/xH/TS9pSLmhD3QpJ8skEssZgwIb6vSeRwSTtoIHQ+PrlrF2xJmdysbb4xyZNz3zwRHBqSf+oloY09pgzNu9WQGEfOZjAAif3muanrvmhbXkhjIGwqztu49KRIJiCM5qY8Pf051eqcHym0towTcuKFMcjbbI3buOYE9zRG9a6v51prRYkktcYYALQOCCYgQJjvyJEaKaL07IzKgA7QZ5xIkkqZ2nM5A7V1PRf006fbQAW3LiZu+a6uSecoQAP8ASBHxVW8QeFNToT5totqtODJkbrtsAYkLG9ZA9SwRPESaClL52mK3Le5GtscgRhfdu5J9JMCZGCFrovhjxOurKFidPrFG3zYGy5H6XSfUs/Mg4BBmtDRpZ1FtSCrIQoImYmQ09xkkZ5IB7gmsdZ6MbMMplCBMqJDARtiCOSccYn5Adv6b1PefLur5V9RLJMgj+620DenzyOCAaka5B0PxMYtpqpe2jSl4FgyHuVcqCVhgT8MVzGegWurmyEN5/NtPIW+qHBHAuBBAnJ3iFxBjBJU/StXUdSspbF17qLbOQ5YBT7QZg1VPEXjYbGXRBrlzjzPLfYsx9Mr+YxnAEj57EJTxP4pXS/l20Oo1JErYUwY92Odq/sSew5is3Og6jVjzeq6jybWCtkEW1VvcHce0wWkzkRAFeOiaN9IrgDzuoXQLjs5JFvfP1PHqI28e5EALW7qtKwLXLlx7t1bZfYXKJsmCcDbC91n2MdyG3f6wtpfK0draghTdOBwAqpP1uRxOMZrmv9QdHcRhuVn1IC3dw3MLQBLKIA2AnPORtwIIrq/RtA5bcyDyp3W5EH1An6DG0AEKQYJYExBmqp/VPWW9PbbbtDkruHD3ZACkxyARPwV+aIoGj65bY2y9m6DwfKZGQzt4k+kn/qQKntB+KuHamk1bBfYW7bFfUGyzQ2G7bTkfEQ+h1OpQKblu+wnA/CX138wN2wxMk8HAH2Fu6VrNf6WTT3AJUybN3cPpLSGVZnPz8GgjLfRtQw2jp+tblVDmzaULEKDsYdjkj596tWj8Hqls3Oo3Et2wVPk2mNu1PA8y5h7pJPBxJ4M1N3OuXNkFjbcZIGnuO7DAAQAj1H54nIEGNro3R3Oy7qSxdZKWiZVCf1MASGufMkLwvckqP6Zdvm+t2xpdlkWTbZdxthyGXytiXLakBBvz6Z3jmpHqKXL4sLc0zBfODXATbbaqbipMNmWC4HaZ9qnqUFV1X4lvybzYuugUflyyC6TcEAHBtRM/863Ut6wj6tpCOdsW4LwNig5O0ZyYPHzWz17XNaFvYRudwoESW5LBQWGdgY89hWguo14EsqksYChR6SAPqbf9LNu9XZVGCWoMo0+rgIhFpfSsqtshVEfSDPYNyOSsCAZ29c2o8wC2PRAyNsz65ncfcJEe59q0xqdZ/Z+lj9K/XEbY3/SDkHluMc1udMu6gu3mrtUIsfTlz9XHt7/PAjIao0upzu/MJ8oHcV2enezEKBj1ECeYCnMVkX8UNsywIO4HyxmZjHb9PfBmZGZmlBA2NPqUVbaAoqoqqfyyB/u8kEzI9ZIGOw7EzdpSFAJLEAAsYBJ9zAAz8V7pQKUpQKUpQKUpQKUpQKUpQKUpQefLEzAn3jP816pSgUpSgoXivwpcRm1GiUEs265ayDMMC1srBkzlTgxjlleu6HXJqfyrrFb0EMNpU+nLMJESIIPcDnOK6/VP8e+BrevTeh8rUqPS+YaOA4H/AMhkfbFBy/pSnzH011IB3AT9O+SDAJwcEiOZYTJgT/TOst0+75N2bmkvHE8oZEnjiOZ7hcAMTVVuadrgS4QRcDFLhO3ctxDtmVTABwWj0hfg1v8AU734jTK5wwVgxUEepQT+nhckgGZl4giiLJ0rQ226jqmuEnT6UO4Tm2Jy5jiWgc5Pq7Grp03Qtt/FFED+WfJsCAlsHKiYMOcbisDJGYmqt4YtHUXtYqE7bn4RmAxFtlLGPuCJz8cVa+uaom4umtgxt9UexkKPt/8AnzRUcbrKbV5FLm7sJABnawlyABIYTEt3CjBaaluldFSws3SpIdmUkxBIIJJ/UxT6pkY+JqD8QF9MoSxdV9XduBLSnbNtLzbn2qO0rJYzAGB6QK3tP4Rd23arUvemPSoKj+SzEf8Ap2/zQbOr8SeYzWdIvm3uCcBEn9THt9jn4OAc3RfDaWm826Tf1J5vXMlZ/Sn9ijjGTAkmpXR6RLShLahF9gO/cn3J7k5NZ6BSlKBSlKBSlKDyyAwSAY4xxXqlKBSlKBSlKBSlKBSlKBSlKBSlKBSlKBSlKBSlKBSlKBSlKBSlfGYAEnAHJoPz31XTeXrNZbLFx514G3mT5h3ALgyQrqQPeAJJg4ukWjN+3DKGQmYCoSFDDuMExHPOSA01PdY6LcdzqSBOoNy6yMTOwk+Vifq8sAQNvJGeaj9FpwbinbvIld6GTBXbgEdlAPaQcyeSLL4Q1P4TamyN9y0pXg7EtO3HwQo74/arr9OvYvgMtsWyO+Hn/M4/f7cl0XUwLLwd72bhA9YIIgzLDI3AEdzEHnjpV/qO7R274JY2blu4RiTbD7XwPZS0fIH2oNnoPSFOs1eoYZW8VtiMAm2ha4TPqchygP6VXaIlptNQPQNer6jVopkTZur8pdtLtI/dG/ip6ilKUoFKUoFKUoFKUoFKUoFKUoFKUoFKUoFKUoFKUoFKUoFKUoFKUoFKUoFKV8ig+0pSgVT+taw6zVfgAdtkT+JMjdcXaCbSjkKdy7m7+pR3IuFc66mjaPqaspUrqG3+u4ViWVXj0twWXEcPgrDSEt43S3aCOdqoEdWJgYG2MkcDPOBiqV0rQarU4saZlQsG828vlLBCyQSNzQONgIkZnmug3tIuq1reYqtb0gXaD/5zjcdw4O1NhAPdp7CrHQcy6l/S9ls7tNenUkHzPM3bLk7cL6ibUBYBk4JnmR78Ik2dS+k1Np0F5DKPBU5M7SvpIMs2O7EY210qqz446Hc1FtLlghdRZO62SYkGNyzBjgEdpUTgmgw+Iun/AIWymossRe06pbBJO27b3AeXcAwZkw0SrGR3BsXStcL9m1eUEC4iuAeQGAMH+apk3ep6LY9xl3eZAsyouws2yztJtpJHMEke3Nt6BqUuae01vC7Qu3gqVwykdipBBHuKCQpSlApSlApSlApSlApSlApSlApSlApSlApSlApSlApSlApSlApSlApSlApSlApSlArnXiTV3P8Aa1syCthUi3OT5m4l2EEkAgRHdD8T0Wofrvhyzqipub1dcB7bFG2GNybhmDH3HIIoK/0W4+oHULliWW7qgEuKQJtpatDAYww3gqVlZBbINSOit6tl2fpV1BksCYNsvBJ3FZ8zk5GznIqe0+jS1aFq0oRVBCqvpA/x75nPvmou10a9A3X2kKQILYeEEzuyMMYPdz7CgxWR1AwGNscycd1t4+wPmZ7nb2Bna0aaosBeK7drbiIyThf8ZPyY4FeV6RdxOoYxH92QAYEbuNxn3Pcms3Sum3LTEvea4NoABnmSSTmJkniBEAARQc40Oov9Mu3dM1xELZR7gkXRkK6gFZY+nd2VpnEFrX/T++rtq2ssbmna4rrcjDXioF7a36hKqZGASR2IFn13T7V5Qt62lxQQwDqGAI4MHvWwqgAACAOAKD7SlKBSlKBSlKBSlKBSlKBSlKBSlKBSlKD/2Q==">
            <a:hlinkClick r:id="rId3"/>
            <a:extLst>
              <a:ext uri="{FF2B5EF4-FFF2-40B4-BE49-F238E27FC236}">
                <a16:creationId xmlns:a16="http://schemas.microsoft.com/office/drawing/2014/main" id="{65B8ECC6-F74D-485A-9245-8AF58FBC4D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975" y="-1150938"/>
            <a:ext cx="4762500" cy="240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204" name="AutoShape 15" descr="data:image/jpeg;base64,/9j/4AAQSkZJRgABAQAAAQABAAD/2wCEAAkGBxMTEhQUExQWFBUXGRgYGBcYFxoZGhwYHB0XIRgdHhwbHCgiHB4nHhwcIzEiJTUrLi4uHh8zOTMsNygtMCsBCgoKDQ0MDg0MDysZFBkrKywrNywsKyssKysrKysrKysrKywsKyssKzcrKysrKysrKysrKysrKysrKywrKysrK//AABEIAJ8BPAMBIgACEQEDEQH/xAAcAAEAAgMBAQEAAAAAAAAAAAAABQYDBAcCAQj/xAA9EAACAQMDAgUCBQMBBQkBAAABAhEAAyEEEjEFQQYTIlFhMnEUI0KBkQdSoWIVM3LR8BYkQ1OCsbLB4TT/xAAVAQEBAAAAAAAAAAAAAAAAAAAAAf/EABQRAQAAAAAAAAAAAAAAAAAAAAD/2gAMAwEAAhEDEQA/AO40pSgVG6Trdl1LFhbAd0G8hdxTkiTkdx8Vs9Q0nmoU3sgMSViSO4yDg8Goq70zSqfKZiCS95VJACyUViIAAEsBB/uNBvJ1qwQx8xVALrlgPoO1iM8BgRPxXperWp+tduIbcMkgEiORAKmT/cK016dpfV6gQw9U3AZUszCTMxLH7z3r3f0ml3l2Kbidxl+Z2H34PloY/wBIoMt3rlkWvNUm4u9UGwEkuzKqgfuwrxf67aBXaysCSGMkbQBcJbjI/LYf54r4y6Xy7dkuu1CgQeZncpXaJmSZI+815taLSOxC7WLbmIDkyCTuxPEkgjigzv1zTgwbo5Yd49MbsxECea82esobjKYAlFQ5lmYSQV2ysSvP9wmK1t+iAjcuA1uAWMAlSQAP+FeP9PuJ+htGH37huMsW3scBVliZ+iFWT9JxQbnUerW7S3CZZkUsUUEk4kL9z7fvxW3pmYopdQrEAsoMgGMgGBMHvioLqK6Zzv8ANCZW5cwx3KCgGJ9JJRFOCYBEZqdS8pJAYEiCROQDxigyUpSg+d/ivtKiOt9RdXtWLI/NvFoYiVtool3I7xIAHckUEvSoK7r7mnf824HsgKGZlCsp4LSvpZZicCAZkwamVvKVDBgVIkNIgjsQeIoMlKjLviDSqdpvIW9lO4/ws1E6j+oOgSZe4YMYsXuR8lADQWmlVvTeO9A8AX9pMEB7dxDmf7kHsal9F1axeE2r1u4P9Lq3/saDdpXlmA5IFU7pfVTr7l9rWouItvYURAFBtnfDEsuS+0MGyApWBO6QudKrfRvEauwRm3K2FuFdrB5INu4owrSCAwwxDCAQN1koFKVh1eqS0jXLjKiKJZmMAD5JoM1K1dB1KzeBNq4lyOdrAx944raoFKUoFKUoFKUoFKUoFKUoFKUoFaGt6Sl19zFuFUrI2kK4bgjuRB9xW/QUEQ/h60d2XhiCQCAAQ7uIgYhnJ/ilvw7ZHBefTndn0yB29jHxCxG0RL0oIq30C0ON0bbigAgRviSCACGAkAzIk140Wl01i5Cuqv6VKlhOYC4/gAcewqYqBv8AS7z3b9zcqFlCWYYt9MlGYFYBDliIn6vigzdP6EqkPc9dwO7ggsFG5mIAWeAGA/8ASp7CPY8PaeCu0wV2H1HKQAFOcgACB2/c1pr0bUEkteP6dqh3gDe5dSTyNhC7ufq49MeE6BfxOpadqA+pslQQTz3mfuq/agkW6DYMypJIgkscj+ePjt2ivHiVEWxdvFNz2kdlIYowgTAdcqDGfjkGtPU9AusB+d6pZpIbJLIVMBgAAFOB/pzitD+o3iC3Y0z2W3PcuJG1QJ2mckEx6oIC8sccAkBj6Rfv6qyt61qmuEqhQr5ahZ+oPbiGIIyCQSJ2lTzsaXxoEZ7estm21tirXLYNy0TP+kF0wVMMIG4ZOY5P0Xp9xUdkuOivHDEjaTMCCJB2d4PHvNTw0mp1Cn8Pbe8R+sMWEzkBrjBSZmQD3+1B0PU+O9Aib/PDdgiAs7f8KAbiPngVDeHOvfj+plwhtpprNxApYFybrWzLqDC4QQMxJmDgcg6r1LUW7jW71q5bYGTbcEHbIzEwwj2JH8TV9/oRfV31e5pu+kx/pJMkHvkZ+9BdrgS71IrJ9FpSQCVIZXVhgj1KQRx7x3NQi9PS5fuo9lFVHgCNqKT6vSoMD0sJIiZM81YTZA6gSyk7kUqRP1CQeD7EfHPzWLrNhTqgCoIZVLAyQckT3AIA7xI74oNjRdGtkoSUx6tqLggYAbcTj7AccxMzdrSopJVFUnkhQCfvFVzqCG4ttQm9VZnA2M6wiMqKwECSzTHGK96S9qbK7BaLLas/TBYs4W2RD9xJddoEwk9wKCbv9PtNO63bY+7IDmqZ1HwxZLDz7Nl7nIYWhsJ4wLjOQeO5j/FSHTWvWhaREFtr964zlrcCdymAsiB5SsATMlee5lepnzNyoAdpBJJIAZYPImDx2oOXdf6Olsm4VcohBNt9zhZInZu+mRP0kdpEVk8Mag6XqNr1ttvkW2Bc7WD7swDt3C4oHc4fOM2HxWA9k71G8ADcI9UxuIkzO0n7mqJ1q5cFu3dCsbttSyGAJIwsZn6hMASJX70Rf9P01retvabb6Lq+YoO4KyT64YZDLK/IO0jvEzo9dqLfoR01ijCgny78ezMZS4w9/R85zWLqWm/P0bk+prbI5EyQVDNAIzMEZz7V6s6HU6lAy3V0lojbbS1bBfZPdm+kEDAUAgHkHgrZvde1W38vp2oLdw9zToAM91utP2FV59G9xxd1ri9fDbk0i3Pybe0Ti3uHnsNqk7u+QBxWbV/08fb+Xrb5aZZbkeXczJVggBg8SM/OTNX0Vq9o9TGptquz1kA4uAZ3WyRtaSIIO0gnMSJC3aPXMdQl990BxZY7CqhbmFktlvzfL+xJ7CpjxJrNr2ba3/Kd2EKCoZhuQOfUD6VUnjuV/fY6qz37G2wATcWVdvoQiCpPcmYgD2ORFNB1C2i7brNbflvOMEseYbCMB/owB2FBH3ut3rCuGt+b5ZK+YWILstvecBO49IicnjBr3e8TMpuA2D6QShBb1RH+gQOecysckTL6Lqti8zLau27jLlgjhoEkdj7gj7g1uUEIvXG3bfJg79k78SM917iYHJ+2a+W+vttDNZIkM0Bp9IB2mdoHqIP2EExIFTlKCOv9RZdOLpQFoEqHG0SYPrIyPYxnHHNaP/aF8k2IQQN5fG4kwPp+naN099yAAlsTWp06uAGEgFWGSMqQVOPYgGstBCWuusxX8oqGIGSQyjO/eu3Bx6VBJae1NF11rly2nlFd5uSSThFnacLBJIj2HvJAM3SgUpSgUqD8T6xk/Dpbu+Xcu30UAFJZBJuD1/6QQCP1FfscP+3XtBkupvdN0kHn6Ss+n+1wN2NzBoHFBu9dS6Tp/L3x5wNzYQPQqORMkeneEBA5mO9aSjXwsmTskhRb+rYxiSed8AHjGZnH1evuBcJtzt8wqBIMISoUSJZiyk4AgMtZb/WHR2BtsWGNoYbSQu6FJUFnO5VA754gmgwn8fgYkeZLeiGMNs+w3AfPqzO0z6On1hn8xhJWMWvSpZSxPuwG5Y4jbkmTXvVdWu/hnuqqoSyraJJbDOqByAvEmQM4jjtp6/rd1jCoyFHkxncqm7KkbSfVsAEZllig2PJ1xj1QNwxKTt3W5k7T+neMcmDjivr6bWbQSQ7w7CRbJRyyhAuBwhcE9yTwIr7c67diV05aPMJXd6gtuJwARuPAXuSvaTWEdXui63pLA+Um0E7FPrZnDFQWkFAAJyD7UHp26gRIAU7SSPyzDfmmB9oQA99wOIMz9tzsBYQYkgGYMZzGahOvdau2jcW3a3FbZYMZ+orcIgRkAqqzPLgdqyMupVBZVBcXaFN9r0MSR6m27ex7T+9BFf7Y1d4b0KWlyRagG/5YMByDMjIJUCRxJ71jRdEfWX3vG8GAIMPncdxLbc+kRgCZAjjIrf6V4L1uJuJpY/VaZixjCLClIAWATJJ4EQDWxqNZqNI5ta6L9q8NiXAisvmbD6dkbpO0naS05hjmAazw+qarT2v/AA7u6N03ElQW2wST+kYLQQTj2uGhs6hGCu1lrYUj0W2tsDjbA3sIifbtUU95rlux6wpaAp9rq+q2wiJU/Sy9wYxmco69fWBd0dxGmN4uWvKJjkMXD7eeVBwcUGx4s6PZ1Wmu27x2rtJFzg2yAfUD2j/Ikd64t/SrqFrT68OzBLdxWtFo9ILeWUO7hZKxB7n3Dbbh428SXL1l7FwW7Vp8MbTtedlnKAhFUExE5GYrn7dI1F29cZVdNykhRBEEBSrerkKAYwCBjPIdy8QOLVyzfJhVMNCySCCCQR7cxnE8c1seIOntcVXtgF0MgHup5AnG7iJxVc6H1W1qdPb0eqLDUQFMz6on1IzAFoIghcr8CDU50nUPYUW725kXCXYJle26Jj2HxFBh6d1FzM3BMRwoAHvt3SsRnAjM5qba4+2RDHOAeR2Mx7dqjNRp9Fu3MEBJg/PuNpxnkiKyWeladwWtlh8pcYGf5wY/eI7UGe5p/UL5Utd2bFXd6V3EFoxgmBJPtGKxFWSy27fumSxZeTEnHbtUNY1OlNlL2o81gpdWVzcupbZZ3bwJWQBy381NabQaW6u62FZTj0sduPgGKCleJbDGBuYbiqk7lhlJG/8AcCexqteK9ErbLYEG4VtIsTgwAANw/g5Pq/fpfVOj6ewj3FtjcY7wAPgfSPvz7SYBq/QdEz3xq9QWW1p1a4YELuH0r6W9ZUSYAIEjuTRFsvKtzVrbU/8A89slsCAbghB7gldx+IXFbfhh/wDutpCIe0i2ri/2uigMPt3B7gg8GqPpPElv80o+++5ZmgE/mMBsViglgiwuJG1P53tNatpc2i66bbdoLdtXApCD0iQ8i6SwJMjG5TySaKv9VH+p6D8C1wQLtt7bWpwS5YAoP+NSy/vPavfT+r6jy9zXLBA2T5waywLKHAZhKFthUnaAMkdqw3+jXNZddr12TYYIqopW2G2o8iWO5pK+o8ECBzQbPh/U27FoG4wtNtANosJGMAyxG6Ae/wAzEVF9b6ha1THbqD5crbKqQZYgGBAIYwwyD35FYes9Ltrf0uncKG1NxpIY7lREZnIJ+Qq+3qmJE1Pp4E6cIjSWxt4wfme+eT/J96CK6DqhqbmhuWEAWx56XvSRt9JRVDcE7lHpG6BBnibxWLS6ZLaKltQiKIVVEAD2AFZaBSlKBSlKBSlKBSlKBUN1rrfkXEWAwNu5cYT6yE2gBRwSWYfwfipmvJQEyQJ/6/5CghR4kTcVKMHHKypO7eqQBMn1NAPeD2gnza8U2mCsoLKyo24EQN7KOZ7bgT8VOC2JmBP2/wCvavnlj2Hbt7cUEKviMHbFs5LAywlQoYuSBOBtI+ce9Zum9cF1wgQrIJkke7DA/V9JkjAkRMzUsFHtQKPYe37UEFf8RRca2tos4cIBvHJ8uCcekQ89z6W9qx/9qRIAtnuZLdgfUuB/vYz5fMckVNaPRpaDBARuZnMszepjJyxMZ7cCs8UFY1fiK2wG6yH2r5w9SsAwMLB4nIyYGSJkGrFo7pe2jEbSyglc4JExkA/4FZYr7QKpv9SupWRZ/Df7zVXIaxaUS25ThjH0pIILH3NTXiPrq6ZBC+ZefFq0DBY4BYn9KLILN2xySAYnwp4flzrL93ztRcJJYIVRQAQqKGE7FEx8lj3oPOjOpNpLZ0qhlbcfM1KhsCNxCI3Y1nudQKWxZ11l0TEXgfOtArkFnCgoRA9TqAfeamuq9Gs6gAXUDRMMCVYTzDKQw/Y1o3PDzBSLOovW/TA9W8bv7vVP8cUGNuhWL4DK4e2ZgqQRBnhlPsTEe5r5f0mn0SKbVkPdY7La43MxzjsoGSYgADsKhv8AZ94XN+mYWdVG44jTaraFDh1H03OPUMj5AIqR6N1EavU2bu1kNuzdD2XIm3dL2xkDkwG9XcERzQaWt8DG7aNy8bd7WNBJcRZHG62gglEP92WkA8emqlq/CN1WO+xq1z9VtlugjHB3M/xwIjFdkpQfnvVaJPMdHfVXAsSqrdWRt4K7cKf7RmffFe7ena2GS3d1Fm3cGyBvXEGBAIL5PaSYMSN0foGvkUHAfo/7vb1F/TW9pmywa0pAChmTeeDLcZ7leJ+abR2rCi2uou2wXwnmFFBP6hmG+o5EZGczXe7+nRxDqrj2YAj/ADWK302yv02rY+yKP/qg410O44DC1q9QIbcV8w3ZywMq24YO0z2x71MdL6Dq9dctjUXrz6dGDMTNtWgyFABEmYGBAAP6q6rbthRCgAewECvVBzzrv9MLX+90DtYvDIVnZrbHBAMksvHI9zIPbQ8H9V3pcsatQrr+W9twDIUsD6cjB9u0cxFdSrkutYWut6mcWyFdyzAKJtKczxGzmcyfagv2j6XZYhlBQqdxAIKsGRUPpMhVhAIEfSeJM6V4ppLitqNZat25doe4LMs73GMgn14ZRkiNuBmBWW8R3FtlNMvkeZnznG65B3EbLRHpOCRvOBJK81qdJ6aNzOygO6iWY+Y7mW+t2Bg5Bx6QCBwuQnuq+INBe6h0911dlvLN84urEvbhJ7RzGeYq9qwIkGQe4rlOv0iQwW4SoK7laLg4yFVgT9IbA/txGQY7pHX30FwlFAt7j5tlSdjKIBZFIHl3BtJAEB5IjKsA7RStXpvUbWotrdsutxG4ZTI+R8EdwcinUNatpQT+pgoyAJPEkmB7Z7wO9BtUrSt9VtFZZwh27irEBlACkyJwRuWfuK+N1nTgSbyRzO4RG7bP23YoN6laNvqton6124CtuWGJEkcyIBBz/cKy2dfaZS6upQGC0iJxif3FBs0rTbqdkbR5iksVACkMTuiDjtBmfbNfbfUbZgFlUnIBYSVJhWweDgj7ig26Vpr1BdzAwFG2HJG1twJgfIAn7EV6XqFoyA6mDBgzB9qDar5X2lApSlApSlApSlApSlBU+r6fzOpW02sw/DkOQV9CF+8mfUQIiT6TjuLVbQAADgYFcd1PjS3p+r6u5dDllYWoldvlIIhRyG9TPOAZgmr23i9XRb2n2XrOBdXcVu2y3BKEcZAIwRM5FBaaVBr4iBUnYZHscH3jEyPaMERWbTdetsQCCk8ExHx/yoITreo2h1AV2VxAPCvIIPaPS0yCO0VFaPUfhNeHJ3WrtlXIC7diMQGI7ttYKPcL29NXDzrF0XLgcIEJRnO0CQOZYfODXJev+Nrg141FpFNq0jJuCyGUMpusR9WwsZEwYyJyCR29WBEjIPevtUbw11YNaNzRlrg+ptEzKCk/V5LEAx9RCkx2G3tbemdTt31Jtkyp2srAqyt7MpyD/wC9FblKUoFKUoFKVj1F9bas7sqIolmYgAAckk4AoMlcL6xrV1PUrl0Q9tngSCQbdlCcjsC6KwPBGOSRVv8AEfibUawDT9OQm3dDA6nsywN3l+wgkb2jg7RMGqZqenDRau3Y3oStq5uliDuOVEx/5Yic5PbNBLW7kGW7NdPvydpMRxKn4g/es+kvSZzMTzjcVuEDHwB/itC86yhBLDdtAHJkEkRyYLpkdsc4Oxp2lQYOSCB3I27QD3J9DE/eiNsIOCSSGL8iZ2kEGPl2MfNa+q0CfU9rcpIgqTuDAYxj0kGSPeCZiQuoVJUZc7yCeTmR+2VHt/Bj22vbettF3szg49XoUqsEdpDMc95HMCg2/DFkaW/bOnCqbz+W9qYRjsYlpVT6gUB3ZEbo+qug3em+agF5tzQ6tsEIQ8bgVYsCIxme/FV3wXoLT3H1C7WVCUt7SCA5H57AAwCSQvbCn+4zcqKg+qdHtBXZWFt3Xywzt6QCFBgSM7UEfIB7V8Xp+kk/mCSyFh5gktu3KD9yCNvBEiK3OsaBrvlgEKFcMzfqAGRt9JE7wpz7VgHhywFCgEDIMHJUhVKkxMbFC4zAicmg+HRaVnLBxuLvuAcZYbGcET22KSPjOMVmXS2HtpZVsKFZdrAtC4DTmT88zB5ivCeH7YAG58J5fK/TEAfT2GPnvNbOi6Ylpiy7pKquTOF4oMdvo1tdsbvSQwz7JsH7ROPcmlvo1pVKDcF9GA3dAgU/eEUftUjSgjE6JaAABfEfqPACCPt6F/it7TadUXavEk++WJJP8k1lpQKUpQKUpQKUpQKUpQKUpQfnP+r3TfL6neJ9Auql1GMw3pCvn3DL/nJGKg+l6zWWvXYY8FoEElQMyp+pTOQJ9q/Rfivwpp9fbCXw0rlHQ7WU/B4P2M81y/xH/TS9pSLmhD3QpJ8skEssZgwIb6vSeRwSTtoIHQ+PrlrF2xJmdysbb4xyZNz3zwRHBqSf+oloY09pgzNu9WQGEfOZjAAif3muanrvmhbXkhjIGwqztu49KRIJiCM5qY8Pf051eqcHym0towTcuKFMcjbbI3buOYE9zRG9a6v51prRYkktcYYALQOCCYgQJjvyJEaKaL07IzKgA7QZ5xIkkqZ2nM5A7V1PRf006fbQAW3LiZu+a6uSecoQAP8ASBHxVW8QeFNToT5totqtODJkbrtsAYkLG9ZA9SwRPESaClL52mK3Le5GtscgRhfdu5J9JMCZGCFrovhjxOurKFidPrFG3zYGy5H6XSfUs/Mg4BBmtDRpZ1FtSCrIQoImYmQ09xkkZ5IB7gmsdZ6MbMMplCBMqJDARtiCOSccYn5Adv6b1PefLur5V9RLJMgj+620DenzyOCAaka5B0PxMYtpqpe2jSl4FgyHuVcqCVhgT8MVzGegWurmyEN5/NtPIW+qHBHAuBBAnJ3iFxBjBJU/StXUdSspbF17qLbOQ5YBT7QZg1VPEXjYbGXRBrlzjzPLfYsx9Mr+YxnAEj57EJTxP4pXS/l20Oo1JErYUwY92Odq/sSew5is3Og6jVjzeq6jybWCtkEW1VvcHce0wWkzkRAFeOiaN9IrgDzuoXQLjs5JFvfP1PHqI28e5EALW7qtKwLXLlx7t1bZfYXKJsmCcDbC91n2MdyG3f6wtpfK0draghTdOBwAqpP1uRxOMZrmv9QdHcRhuVn1IC3dw3MLQBLKIA2AnPORtwIIrq/RtA5bcyDyp3W5EH1An6DG0AEKQYJYExBmqp/VPWW9PbbbtDkruHD3ZACkxyARPwV+aIoGj65bY2y9m6DwfKZGQzt4k+kn/qQKntB+KuHamk1bBfYW7bFfUGyzQ2G7bTkfEQ+h1OpQKblu+wnA/CX138wN2wxMk8HAH2Fu6VrNf6WTT3AJUybN3cPpLSGVZnPz8GgjLfRtQw2jp+tblVDmzaULEKDsYdjkj596tWj8Hqls3Oo3Et2wVPk2mNu1PA8y5h7pJPBxJ4M1N3OuXNkFjbcZIGnuO7DAAQAj1H54nIEGNro3R3Oy7qSxdZKWiZVCf1MASGufMkLwvckqP6Zdvm+t2xpdlkWTbZdxthyGXytiXLakBBvz6Z3jmpHqKXL4sLc0zBfODXATbbaqbipMNmWC4HaZ9qnqUFV1X4lvybzYuugUflyyC6TcEAHBtRM/863Ut6wj6tpCOdsW4LwNig5O0ZyYPHzWz17XNaFvYRudwoESW5LBQWGdgY89hWguo14EsqksYChR6SAPqbf9LNu9XZVGCWoMo0+rgIhFpfSsqtshVEfSDPYNyOSsCAZ29c2o8wC2PRAyNsz65ncfcJEe59q0xqdZ/Z+lj9K/XEbY3/SDkHluMc1udMu6gu3mrtUIsfTlz9XHt7/PAjIao0upzu/MJ8oHcV2enezEKBj1ECeYCnMVkX8UNsywIO4HyxmZjHb9PfBmZGZmlBA2NPqUVbaAoqoqqfyyB/u8kEzI9ZIGOw7EzdpSFAJLEAAsYBJ9zAAz8V7pQKUpQKUpQKUpQKUpQKUpQKUpQefLEzAn3jP816pSgUpSgoXivwpcRm1GiUEs265ayDMMC1srBkzlTgxjlleu6HXJqfyrrFb0EMNpU+nLMJESIIPcDnOK6/VP8e+BrevTeh8rUqPS+YaOA4H/AMhkfbFBy/pSnzH011IB3AT9O+SDAJwcEiOZYTJgT/TOst0+75N2bmkvHE8oZEnjiOZ7hcAMTVVuadrgS4QRcDFLhO3ctxDtmVTABwWj0hfg1v8AU734jTK5wwVgxUEepQT+nhckgGZl4giiLJ0rQ226jqmuEnT6UO4Tm2Jy5jiWgc5Pq7Grp03Qtt/FFED+WfJsCAlsHKiYMOcbisDJGYmqt4YtHUXtYqE7bn4RmAxFtlLGPuCJz8cVa+uaom4umtgxt9UexkKPt/8AnzRUcbrKbV5FLm7sJABnawlyABIYTEt3CjBaaluldFSws3SpIdmUkxBIIJJ/UxT6pkY+JqD8QF9MoSxdV9XduBLSnbNtLzbn2qO0rJYzAGB6QK3tP4Rd23arUvemPSoKj+SzEf8Ap2/zQbOr8SeYzWdIvm3uCcBEn9THt9jn4OAc3RfDaWm826Tf1J5vXMlZ/Sn9ijjGTAkmpXR6RLShLahF9gO/cn3J7k5NZ6BSlKBSlKBSlKDyyAwSAY4xxXqlKBSlKBSlKBSlKBSlKBSlKBSlKBSlKBSlKBSlKBSlKBSlKBSlfGYAEnAHJoPz31XTeXrNZbLFx514G3mT5h3ALgyQrqQPeAJJg4ukWjN+3DKGQmYCoSFDDuMExHPOSA01PdY6LcdzqSBOoNy6yMTOwk+Vifq8sAQNvJGeaj9FpwbinbvIld6GTBXbgEdlAPaQcyeSLL4Q1P4TamyN9y0pXg7EtO3HwQo74/arr9OvYvgMtsWyO+Hn/M4/f7cl0XUwLLwd72bhA9YIIgzLDI3AEdzEHnjpV/qO7R274JY2blu4RiTbD7XwPZS0fIH2oNnoPSFOs1eoYZW8VtiMAm2ha4TPqchygP6VXaIlptNQPQNer6jVopkTZur8pdtLtI/dG/ip6ilKUoFKUoFKUoFKUoFKUoFKUoFKUoFKUoFKUoFKUoFKUoFKUoFKUoFKUoFKV8ig+0pSgVT+taw6zVfgAdtkT+JMjdcXaCbSjkKdy7m7+pR3IuFc66mjaPqaspUrqG3+u4ViWVXj0twWXEcPgrDSEt43S3aCOdqoEdWJgYG2MkcDPOBiqV0rQarU4saZlQsG828vlLBCyQSNzQONgIkZnmug3tIuq1reYqtb0gXaD/5zjcdw4O1NhAPdp7CrHQcy6l/S9ls7tNenUkHzPM3bLk7cL6ibUBYBk4JnmR78Ik2dS+k1Np0F5DKPBU5M7SvpIMs2O7EY210qqz446Hc1FtLlghdRZO62SYkGNyzBjgEdpUTgmgw+Iun/AIWymossRe06pbBJO27b3AeXcAwZkw0SrGR3BsXStcL9m1eUEC4iuAeQGAMH+apk3ep6LY9xl3eZAsyouws2yztJtpJHMEke3Nt6BqUuae01vC7Qu3gqVwykdipBBHuKCQpSlApSlApSlApSlApSlApSlApSlApSlApSlApSlApSlApSlApSlApSlApSlApSlArnXiTV3P8Aa1syCthUi3OT5m4l2EEkAgRHdD8T0Wofrvhyzqipub1dcB7bFG2GNybhmDH3HIIoK/0W4+oHULliWW7qgEuKQJtpatDAYww3gqVlZBbINSOit6tl2fpV1BksCYNsvBJ3FZ8zk5GznIqe0+jS1aFq0oRVBCqvpA/x75nPvmou10a9A3X2kKQILYeEEzuyMMYPdz7CgxWR1AwGNscycd1t4+wPmZ7nb2Bna0aaosBeK7drbiIyThf8ZPyY4FeV6RdxOoYxH92QAYEbuNxn3Pcms3Sum3LTEvea4NoABnmSSTmJkniBEAARQc40Oov9Mu3dM1xELZR7gkXRkK6gFZY+nd2VpnEFrX/T++rtq2ssbmna4rrcjDXioF7a36hKqZGASR2IFn13T7V5Qt62lxQQwDqGAI4MHvWwqgAACAOAKD7SlKBSlKBSlKBSlKBSlKBSlKBSlKBSlKD/2Q==">
            <a:hlinkClick r:id="rId3"/>
            <a:extLst>
              <a:ext uri="{FF2B5EF4-FFF2-40B4-BE49-F238E27FC236}">
                <a16:creationId xmlns:a16="http://schemas.microsoft.com/office/drawing/2014/main" id="{F5775ED8-2407-4C14-B8EF-951D982787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975" y="-1150938"/>
            <a:ext cx="4762500" cy="240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205" name="AutoShape 17" descr="data:image/jpeg;base64,/9j/4AAQSkZJRgABAQAAAQABAAD/2wCEAAkGBxMTEhQUExQWFBUXGRgYGBcYFxoZGhwYHB0XIRgdHhwbHCgiHB4nHhwcIzEiJTUrLi4uHh8zOTMsNygtMCsBCgoKDQ0MDg0MDysZFBkrKywrNywsKyssKysrKysrKysrKywsKyssKzcrKysrKysrKysrKysrKysrKywrKysrK//AABEIAJ8BPAMBIgACEQEDEQH/xAAcAAEAAgMBAQEAAAAAAAAAAAAABQYDBAcCAQj/xAA9EAACAQMDAgUCBQMBBQkBAAABAhEAAyEEEjEFQQYTIlFhMnEUI0KBkQdSoWIVM3LR8BYkQ1OCsbLB4TT/xAAVAQEBAAAAAAAAAAAAAAAAAAAAAf/EABQRAQAAAAAAAAAAAAAAAAAAAAD/2gAMAwEAAhEDEQA/AO40pSgVG6Trdl1LFhbAd0G8hdxTkiTkdx8Vs9Q0nmoU3sgMSViSO4yDg8Goq70zSqfKZiCS95VJACyUViIAAEsBB/uNBvJ1qwQx8xVALrlgPoO1iM8BgRPxXperWp+tduIbcMkgEiORAKmT/cK016dpfV6gQw9U3AZUszCTMxLH7z3r3f0ml3l2Kbidxl+Z2H34PloY/wBIoMt3rlkWvNUm4u9UGwEkuzKqgfuwrxf67aBXaysCSGMkbQBcJbjI/LYf54r4y6Xy7dkuu1CgQeZncpXaJmSZI+815taLSOxC7WLbmIDkyCTuxPEkgjigzv1zTgwbo5Yd49MbsxECea82esobjKYAlFQ5lmYSQV2ysSvP9wmK1t+iAjcuA1uAWMAlSQAP+FeP9PuJ+htGH37huMsW3scBVliZ+iFWT9JxQbnUerW7S3CZZkUsUUEk4kL9z7fvxW3pmYopdQrEAsoMgGMgGBMHvioLqK6Zzv8ANCZW5cwx3KCgGJ9JJRFOCYBEZqdS8pJAYEiCROQDxigyUpSg+d/ivtKiOt9RdXtWLI/NvFoYiVtool3I7xIAHckUEvSoK7r7mnf824HsgKGZlCsp4LSvpZZicCAZkwamVvKVDBgVIkNIgjsQeIoMlKjLviDSqdpvIW9lO4/ws1E6j+oOgSZe4YMYsXuR8lADQWmlVvTeO9A8AX9pMEB7dxDmf7kHsal9F1axeE2r1u4P9Lq3/saDdpXlmA5IFU7pfVTr7l9rWouItvYURAFBtnfDEsuS+0MGyApWBO6QudKrfRvEauwRm3K2FuFdrB5INu4owrSCAwwxDCAQN1koFKVh1eqS0jXLjKiKJZmMAD5JoM1K1dB1KzeBNq4lyOdrAx944raoFKUoFKUoFKUoFKUoFKUoFKUoFaGt6Sl19zFuFUrI2kK4bgjuRB9xW/QUEQ/h60d2XhiCQCAAQ7uIgYhnJ/ilvw7ZHBefTndn0yB29jHxCxG0RL0oIq30C0ON0bbigAgRviSCACGAkAzIk140Wl01i5Cuqv6VKlhOYC4/gAcewqYqBv8AS7z3b9zcqFlCWYYt9MlGYFYBDliIn6vigzdP6EqkPc9dwO7ggsFG5mIAWeAGA/8ASp7CPY8PaeCu0wV2H1HKQAFOcgACB2/c1pr0bUEkteP6dqh3gDe5dSTyNhC7ufq49MeE6BfxOpadqA+pslQQTz3mfuq/agkW6DYMypJIgkscj+ePjt2ivHiVEWxdvFNz2kdlIYowgTAdcqDGfjkGtPU9AusB+d6pZpIbJLIVMBgAAFOB/pzitD+o3iC3Y0z2W3PcuJG1QJ2mckEx6oIC8sccAkBj6Rfv6qyt61qmuEqhQr5ahZ+oPbiGIIyCQSJ2lTzsaXxoEZ7estm21tirXLYNy0TP+kF0wVMMIG4ZOY5P0Xp9xUdkuOivHDEjaTMCCJB2d4PHvNTw0mp1Cn8Pbe8R+sMWEzkBrjBSZmQD3+1B0PU+O9Aib/PDdgiAs7f8KAbiPngVDeHOvfj+plwhtpprNxApYFybrWzLqDC4QQMxJmDgcg6r1LUW7jW71q5bYGTbcEHbIzEwwj2JH8TV9/oRfV31e5pu+kx/pJMkHvkZ+9BdrgS71IrJ9FpSQCVIZXVhgj1KQRx7x3NQi9PS5fuo9lFVHgCNqKT6vSoMD0sJIiZM81YTZA6gSyk7kUqRP1CQeD7EfHPzWLrNhTqgCoIZVLAyQckT3AIA7xI74oNjRdGtkoSUx6tqLggYAbcTj7AccxMzdrSopJVFUnkhQCfvFVzqCG4ttQm9VZnA2M6wiMqKwECSzTHGK96S9qbK7BaLLas/TBYs4W2RD9xJddoEwk9wKCbv9PtNO63bY+7IDmqZ1HwxZLDz7Nl7nIYWhsJ4wLjOQeO5j/FSHTWvWhaREFtr964zlrcCdymAsiB5SsATMlee5lepnzNyoAdpBJJIAZYPImDx2oOXdf6Olsm4VcohBNt9zhZInZu+mRP0kdpEVk8Mag6XqNr1ttvkW2Bc7WD7swDt3C4oHc4fOM2HxWA9k71G8ADcI9UxuIkzO0n7mqJ1q5cFu3dCsbttSyGAJIwsZn6hMASJX70Rf9P01retvabb6Lq+YoO4KyT64YZDLK/IO0jvEzo9dqLfoR01ijCgny78ezMZS4w9/R85zWLqWm/P0bk+prbI5EyQVDNAIzMEZz7V6s6HU6lAy3V0lojbbS1bBfZPdm+kEDAUAgHkHgrZvde1W38vp2oLdw9zToAM91utP2FV59G9xxd1ri9fDbk0i3Pybe0Ti3uHnsNqk7u+QBxWbV/08fb+Xrb5aZZbkeXczJVggBg8SM/OTNX0Vq9o9TGptquz1kA4uAZ3WyRtaSIIO0gnMSJC3aPXMdQl990BxZY7CqhbmFktlvzfL+xJ7CpjxJrNr2ba3/Kd2EKCoZhuQOfUD6VUnjuV/fY6qz37G2wATcWVdvoQiCpPcmYgD2ORFNB1C2i7brNbflvOMEseYbCMB/owB2FBH3ut3rCuGt+b5ZK+YWILstvecBO49IicnjBr3e8TMpuA2D6QShBb1RH+gQOecysckTL6Lqti8zLau27jLlgjhoEkdj7gj7g1uUEIvXG3bfJg79k78SM917iYHJ+2a+W+vttDNZIkM0Bp9IB2mdoHqIP2EExIFTlKCOv9RZdOLpQFoEqHG0SYPrIyPYxnHHNaP/aF8k2IQQN5fG4kwPp+naN099yAAlsTWp06uAGEgFWGSMqQVOPYgGstBCWuusxX8oqGIGSQyjO/eu3Bx6VBJae1NF11rly2nlFd5uSSThFnacLBJIj2HvJAM3SgUpSgUqD8T6xk/Dpbu+Xcu30UAFJZBJuD1/6QQCP1FfscP+3XtBkupvdN0kHn6Ss+n+1wN2NzBoHFBu9dS6Tp/L3x5wNzYQPQqORMkeneEBA5mO9aSjXwsmTskhRb+rYxiSed8AHjGZnH1evuBcJtzt8wqBIMISoUSJZiyk4AgMtZb/WHR2BtsWGNoYbSQu6FJUFnO5VA754gmgwn8fgYkeZLeiGMNs+w3AfPqzO0z6On1hn8xhJWMWvSpZSxPuwG5Y4jbkmTXvVdWu/hnuqqoSyraJJbDOqByAvEmQM4jjtp6/rd1jCoyFHkxncqm7KkbSfVsAEZllig2PJ1xj1QNwxKTt3W5k7T+neMcmDjivr6bWbQSQ7w7CRbJRyyhAuBwhcE9yTwIr7c67diV05aPMJXd6gtuJwARuPAXuSvaTWEdXui63pLA+Um0E7FPrZnDFQWkFAAJyD7UHp26gRIAU7SSPyzDfmmB9oQA99wOIMz9tzsBYQYkgGYMZzGahOvdau2jcW3a3FbZYMZ+orcIgRkAqqzPLgdqyMupVBZVBcXaFN9r0MSR6m27ex7T+9BFf7Y1d4b0KWlyRagG/5YMByDMjIJUCRxJ71jRdEfWX3vG8GAIMPncdxLbc+kRgCZAjjIrf6V4L1uJuJpY/VaZixjCLClIAWATJJ4EQDWxqNZqNI5ta6L9q8NiXAisvmbD6dkbpO0naS05hjmAazw+qarT2v/AA7u6N03ElQW2wST+kYLQQTj2uGhs6hGCu1lrYUj0W2tsDjbA3sIifbtUU95rlux6wpaAp9rq+q2wiJU/Sy9wYxmco69fWBd0dxGmN4uWvKJjkMXD7eeVBwcUGx4s6PZ1Wmu27x2rtJFzg2yAfUD2j/Ikd64t/SrqFrT68OzBLdxWtFo9ILeWUO7hZKxB7n3Dbbh428SXL1l7FwW7Vp8MbTtedlnKAhFUExE5GYrn7dI1F29cZVdNykhRBEEBSrerkKAYwCBjPIdy8QOLVyzfJhVMNCySCCCQR7cxnE8c1seIOntcVXtgF0MgHup5AnG7iJxVc6H1W1qdPb0eqLDUQFMz6on1IzAFoIghcr8CDU50nUPYUW725kXCXYJle26Jj2HxFBh6d1FzM3BMRwoAHvt3SsRnAjM5qba4+2RDHOAeR2Mx7dqjNRp9Fu3MEBJg/PuNpxnkiKyWeladwWtlh8pcYGf5wY/eI7UGe5p/UL5Utd2bFXd6V3EFoxgmBJPtGKxFWSy27fumSxZeTEnHbtUNY1OlNlL2o81gpdWVzcupbZZ3bwJWQBy381NabQaW6u62FZTj0sduPgGKCleJbDGBuYbiqk7lhlJG/8AcCexqteK9ErbLYEG4VtIsTgwAANw/g5Pq/fpfVOj6ewj3FtjcY7wAPgfSPvz7SYBq/QdEz3xq9QWW1p1a4YELuH0r6W9ZUSYAIEjuTRFsvKtzVrbU/8A89slsCAbghB7gldx+IXFbfhh/wDutpCIe0i2ri/2uigMPt3B7gg8GqPpPElv80o+++5ZmgE/mMBsViglgiwuJG1P53tNatpc2i66bbdoLdtXApCD0iQ8i6SwJMjG5TySaKv9VH+p6D8C1wQLtt7bWpwS5YAoP+NSy/vPavfT+r6jy9zXLBA2T5waywLKHAZhKFthUnaAMkdqw3+jXNZddr12TYYIqopW2G2o8iWO5pK+o8ECBzQbPh/U27FoG4wtNtANosJGMAyxG6Ae/wAzEVF9b6ha1THbqD5crbKqQZYgGBAIYwwyD35FYes9Ltrf0uncKG1NxpIY7lREZnIJ+Qq+3qmJE1Pp4E6cIjSWxt4wfme+eT/J96CK6DqhqbmhuWEAWx56XvSRt9JRVDcE7lHpG6BBnibxWLS6ZLaKltQiKIVVEAD2AFZaBSlKBSlKBSlKBSlKBUN1rrfkXEWAwNu5cYT6yE2gBRwSWYfwfipmvJQEyQJ/6/5CghR4kTcVKMHHKypO7eqQBMn1NAPeD2gnza8U2mCsoLKyo24EQN7KOZ7bgT8VOC2JmBP2/wCvavnlj2Hbt7cUEKviMHbFs5LAywlQoYuSBOBtI+ce9Zum9cF1wgQrIJkke7DA/V9JkjAkRMzUsFHtQKPYe37UEFf8RRca2tos4cIBvHJ8uCcekQ89z6W9qx/9qRIAtnuZLdgfUuB/vYz5fMckVNaPRpaDBARuZnMszepjJyxMZ7cCs8UFY1fiK2wG6yH2r5w9SsAwMLB4nIyYGSJkGrFo7pe2jEbSyglc4JExkA/4FZYr7QKpv9SupWRZ/Df7zVXIaxaUS25ThjH0pIILH3NTXiPrq6ZBC+ZefFq0DBY4BYn9KLILN2xySAYnwp4flzrL93ztRcJJYIVRQAQqKGE7FEx8lj3oPOjOpNpLZ0qhlbcfM1KhsCNxCI3Y1nudQKWxZ11l0TEXgfOtArkFnCgoRA9TqAfeamuq9Gs6gAXUDRMMCVYTzDKQw/Y1o3PDzBSLOovW/TA9W8bv7vVP8cUGNuhWL4DK4e2ZgqQRBnhlPsTEe5r5f0mn0SKbVkPdY7La43MxzjsoGSYgADsKhv8AZ94XN+mYWdVG44jTaraFDh1H03OPUMj5AIqR6N1EavU2bu1kNuzdD2XIm3dL2xkDkwG9XcERzQaWt8DG7aNy8bd7WNBJcRZHG62gglEP92WkA8emqlq/CN1WO+xq1z9VtlugjHB3M/xwIjFdkpQfnvVaJPMdHfVXAsSqrdWRt4K7cKf7RmffFe7ena2GS3d1Fm3cGyBvXEGBAIL5PaSYMSN0foGvkUHAfo/7vb1F/TW9pmywa0pAChmTeeDLcZ7leJ+abR2rCi2uou2wXwnmFFBP6hmG+o5EZGczXe7+nRxDqrj2YAj/ADWK302yv02rY+yKP/qg410O44DC1q9QIbcV8w3ZywMq24YO0z2x71MdL6Dq9dctjUXrz6dGDMTNtWgyFABEmYGBAAP6q6rbthRCgAewECvVBzzrv9MLX+90DtYvDIVnZrbHBAMksvHI9zIPbQ8H9V3pcsatQrr+W9twDIUsD6cjB9u0cxFdSrkutYWut6mcWyFdyzAKJtKczxGzmcyfagv2j6XZYhlBQqdxAIKsGRUPpMhVhAIEfSeJM6V4ppLitqNZat25doe4LMs73GMgn14ZRkiNuBmBWW8R3FtlNMvkeZnznG65B3EbLRHpOCRvOBJK81qdJ6aNzOygO6iWY+Y7mW+t2Bg5Bx6QCBwuQnuq+INBe6h0911dlvLN84urEvbhJ7RzGeYq9qwIkGQe4rlOv0iQwW4SoK7laLg4yFVgT9IbA/txGQY7pHX30FwlFAt7j5tlSdjKIBZFIHl3BtJAEB5IjKsA7RStXpvUbWotrdsutxG4ZTI+R8EdwcinUNatpQT+pgoyAJPEkmB7Z7wO9BtUrSt9VtFZZwh27irEBlACkyJwRuWfuK+N1nTgSbyRzO4RG7bP23YoN6laNvqton6124CtuWGJEkcyIBBz/cKy2dfaZS6upQGC0iJxif3FBs0rTbqdkbR5iksVACkMTuiDjtBmfbNfbfUbZgFlUnIBYSVJhWweDgj7ig26Vpr1BdzAwFG2HJG1twJgfIAn7EV6XqFoyA6mDBgzB9qDar5X2lApSlApSlApSlApSlBU+r6fzOpW02sw/DkOQV9CF+8mfUQIiT6TjuLVbQAADgYFcd1PjS3p+r6u5dDllYWoldvlIIhRyG9TPOAZgmr23i9XRb2n2XrOBdXcVu2y3BKEcZAIwRM5FBaaVBr4iBUnYZHscH3jEyPaMERWbTdetsQCCk8ExHx/yoITreo2h1AV2VxAPCvIIPaPS0yCO0VFaPUfhNeHJ3WrtlXIC7diMQGI7ttYKPcL29NXDzrF0XLgcIEJRnO0CQOZYfODXJev+Nrg141FpFNq0jJuCyGUMpusR9WwsZEwYyJyCR29WBEjIPevtUbw11YNaNzRlrg+ptEzKCk/V5LEAx9RCkx2G3tbemdTt31Jtkyp2srAqyt7MpyD/wC9FblKUoFKUoFKVj1F9bas7sqIolmYgAAckk4AoMlcL6xrV1PUrl0Q9tngSCQbdlCcjsC6KwPBGOSRVv8AEfibUawDT9OQm3dDA6nsywN3l+wgkb2jg7RMGqZqenDRau3Y3oStq5uliDuOVEx/5Yic5PbNBLW7kGW7NdPvydpMRxKn4g/es+kvSZzMTzjcVuEDHwB/itC86yhBLDdtAHJkEkRyYLpkdsc4Oxp2lQYOSCB3I27QD3J9DE/eiNsIOCSSGL8iZ2kEGPl2MfNa+q0CfU9rcpIgqTuDAYxj0kGSPeCZiQuoVJUZc7yCeTmR+2VHt/Bj22vbettF3szg49XoUqsEdpDMc95HMCg2/DFkaW/bOnCqbz+W9qYRjsYlpVT6gUB3ZEbo+qug3em+agF5tzQ6tsEIQ8bgVYsCIxme/FV3wXoLT3H1C7WVCUt7SCA5H57AAwCSQvbCn+4zcqKg+qdHtBXZWFt3Xywzt6QCFBgSM7UEfIB7V8Xp+kk/mCSyFh5gktu3KD9yCNvBEiK3OsaBrvlgEKFcMzfqAGRt9JE7wpz7VgHhywFCgEDIMHJUhVKkxMbFC4zAicmg+HRaVnLBxuLvuAcZYbGcET22KSPjOMVmXS2HtpZVsKFZdrAtC4DTmT88zB5ivCeH7YAG58J5fK/TEAfT2GPnvNbOi6Ylpiy7pKquTOF4oMdvo1tdsbvSQwz7JsH7ROPcmlvo1pVKDcF9GA3dAgU/eEUftUjSgjE6JaAABfEfqPACCPt6F/it7TadUXavEk++WJJP8k1lpQKUpQKUpQKUpQKUpQKUpQfnP+r3TfL6neJ9Auql1GMw3pCvn3DL/nJGKg+l6zWWvXYY8FoEElQMyp+pTOQJ9q/Rfivwpp9fbCXw0rlHQ7WU/B4P2M81y/xH/TS9pSLmhD3QpJ8skEssZgwIb6vSeRwSTtoIHQ+PrlrF2xJmdysbb4xyZNz3zwRHBqSf+oloY09pgzNu9WQGEfOZjAAif3muanrvmhbXkhjIGwqztu49KRIJiCM5qY8Pf051eqcHym0towTcuKFMcjbbI3buOYE9zRG9a6v51prRYkktcYYALQOCCYgQJjvyJEaKaL07IzKgA7QZ5xIkkqZ2nM5A7V1PRf006fbQAW3LiZu+a6uSecoQAP8ASBHxVW8QeFNToT5totqtODJkbrtsAYkLG9ZA9SwRPESaClL52mK3Le5GtscgRhfdu5J9JMCZGCFrovhjxOurKFidPrFG3zYGy5H6XSfUs/Mg4BBmtDRpZ1FtSCrIQoImYmQ09xkkZ5IB7gmsdZ6MbMMplCBMqJDARtiCOSccYn5Adv6b1PefLur5V9RLJMgj+620DenzyOCAaka5B0PxMYtpqpe2jSl4FgyHuVcqCVhgT8MVzGegWurmyEN5/NtPIW+qHBHAuBBAnJ3iFxBjBJU/StXUdSspbF17qLbOQ5YBT7QZg1VPEXjYbGXRBrlzjzPLfYsx9Mr+YxnAEj57EJTxP4pXS/l20Oo1JErYUwY92Odq/sSew5is3Og6jVjzeq6jybWCtkEW1VvcHce0wWkzkRAFeOiaN9IrgDzuoXQLjs5JFvfP1PHqI28e5EALW7qtKwLXLlx7t1bZfYXKJsmCcDbC91n2MdyG3f6wtpfK0draghTdOBwAqpP1uRxOMZrmv9QdHcRhuVn1IC3dw3MLQBLKIA2AnPORtwIIrq/RtA5bcyDyp3W5EH1An6DG0AEKQYJYExBmqp/VPWW9PbbbtDkruHD3ZACkxyARPwV+aIoGj65bY2y9m6DwfKZGQzt4k+kn/qQKntB+KuHamk1bBfYW7bFfUGyzQ2G7bTkfEQ+h1OpQKblu+wnA/CX138wN2wxMk8HAH2Fu6VrNf6WTT3AJUybN3cPpLSGVZnPz8GgjLfRtQw2jp+tblVDmzaULEKDsYdjkj596tWj8Hqls3Oo3Et2wVPk2mNu1PA8y5h7pJPBxJ4M1N3OuXNkFjbcZIGnuO7DAAQAj1H54nIEGNro3R3Oy7qSxdZKWiZVCf1MASGufMkLwvckqP6Zdvm+t2xpdlkWTbZdxthyGXytiXLakBBvz6Z3jmpHqKXL4sLc0zBfODXATbbaqbipMNmWC4HaZ9qnqUFV1X4lvybzYuugUflyyC6TcEAHBtRM/863Ut6wj6tpCOdsW4LwNig5O0ZyYPHzWz17XNaFvYRudwoESW5LBQWGdgY89hWguo14EsqksYChR6SAPqbf9LNu9XZVGCWoMo0+rgIhFpfSsqtshVEfSDPYNyOSsCAZ29c2o8wC2PRAyNsz65ncfcJEe59q0xqdZ/Z+lj9K/XEbY3/SDkHluMc1udMu6gu3mrtUIsfTlz9XHt7/PAjIao0upzu/MJ8oHcV2enezEKBj1ECeYCnMVkX8UNsywIO4HyxmZjHb9PfBmZGZmlBA2NPqUVbaAoqoqqfyyB/u8kEzI9ZIGOw7EzdpSFAJLEAAsYBJ9zAAz8V7pQKUpQKUpQKUpQKUpQKUpQKUpQefLEzAn3jP816pSgUpSgoXivwpcRm1GiUEs265ayDMMC1srBkzlTgxjlleu6HXJqfyrrFb0EMNpU+nLMJESIIPcDnOK6/VP8e+BrevTeh8rUqPS+YaOA4H/AMhkfbFBy/pSnzH011IB3AT9O+SDAJwcEiOZYTJgT/TOst0+75N2bmkvHE8oZEnjiOZ7hcAMTVVuadrgS4QRcDFLhO3ctxDtmVTABwWj0hfg1v8AU734jTK5wwVgxUEepQT+nhckgGZl4giiLJ0rQ226jqmuEnT6UO4Tm2Jy5jiWgc5Pq7Grp03Qtt/FFED+WfJsCAlsHKiYMOcbisDJGYmqt4YtHUXtYqE7bn4RmAxFtlLGPuCJz8cVa+uaom4umtgxt9UexkKPt/8AnzRUcbrKbV5FLm7sJABnawlyABIYTEt3CjBaaluldFSws3SpIdmUkxBIIJJ/UxT6pkY+JqD8QF9MoSxdV9XduBLSnbNtLzbn2qO0rJYzAGB6QK3tP4Rd23arUvemPSoKj+SzEf8Ap2/zQbOr8SeYzWdIvm3uCcBEn9THt9jn4OAc3RfDaWm826Tf1J5vXMlZ/Sn9ijjGTAkmpXR6RLShLahF9gO/cn3J7k5NZ6BSlKBSlKBSlKDyyAwSAY4xxXqlKBSlKBSlKBSlKBSlKBSlKBSlKBSlKBSlKBSlKBSlKBSlKBSlfGYAEnAHJoPz31XTeXrNZbLFx514G3mT5h3ALgyQrqQPeAJJg4ukWjN+3DKGQmYCoSFDDuMExHPOSA01PdY6LcdzqSBOoNy6yMTOwk+Vifq8sAQNvJGeaj9FpwbinbvIld6GTBXbgEdlAPaQcyeSLL4Q1P4TamyN9y0pXg7EtO3HwQo74/arr9OvYvgMtsWyO+Hn/M4/f7cl0XUwLLwd72bhA9YIIgzLDI3AEdzEHnjpV/qO7R274JY2blu4RiTbD7XwPZS0fIH2oNnoPSFOs1eoYZW8VtiMAm2ha4TPqchygP6VXaIlptNQPQNer6jVopkTZur8pdtLtI/dG/ip6ilKUoFKUoFKUoFKUoFKUoFKUoFKUoFKUoFKUoFKUoFKUoFKUoFKUoFKUoFKV8ig+0pSgVT+taw6zVfgAdtkT+JMjdcXaCbSjkKdy7m7+pR3IuFc66mjaPqaspUrqG3+u4ViWVXj0twWXEcPgrDSEt43S3aCOdqoEdWJgYG2MkcDPOBiqV0rQarU4saZlQsG828vlLBCyQSNzQONgIkZnmug3tIuq1reYqtb0gXaD/5zjcdw4O1NhAPdp7CrHQcy6l/S9ls7tNenUkHzPM3bLk7cL6ibUBYBk4JnmR78Ik2dS+k1Np0F5DKPBU5M7SvpIMs2O7EY210qqz446Hc1FtLlghdRZO62SYkGNyzBjgEdpUTgmgw+Iun/AIWymossRe06pbBJO27b3AeXcAwZkw0SrGR3BsXStcL9m1eUEC4iuAeQGAMH+apk3ep6LY9xl3eZAsyouws2yztJtpJHMEke3Nt6BqUuae01vC7Qu3gqVwykdipBBHuKCQpSlApSlApSlApSlApSlApSlApSlApSlApSlApSlApSlApSlApSlApSlApSlApSlArnXiTV3P8Aa1syCthUi3OT5m4l2EEkAgRHdD8T0Wofrvhyzqipub1dcB7bFG2GNybhmDH3HIIoK/0W4+oHULliWW7qgEuKQJtpatDAYww3gqVlZBbINSOit6tl2fpV1BksCYNsvBJ3FZ8zk5GznIqe0+jS1aFq0oRVBCqvpA/x75nPvmou10a9A3X2kKQILYeEEzuyMMYPdz7CgxWR1AwGNscycd1t4+wPmZ7nb2Bna0aaosBeK7drbiIyThf8ZPyY4FeV6RdxOoYxH92QAYEbuNxn3Pcms3Sum3LTEvea4NoABnmSSTmJkniBEAARQc40Oov9Mu3dM1xELZR7gkXRkK6gFZY+nd2VpnEFrX/T++rtq2ssbmna4rrcjDXioF7a36hKqZGASR2IFn13T7V5Qt62lxQQwDqGAI4MHvWwqgAACAOAKD7SlKBSlKBSlKBSlKBSlKBSlKBSlKBSlKD/2Q==">
            <a:hlinkClick r:id="rId3"/>
            <a:extLst>
              <a:ext uri="{FF2B5EF4-FFF2-40B4-BE49-F238E27FC236}">
                <a16:creationId xmlns:a16="http://schemas.microsoft.com/office/drawing/2014/main" id="{A00CC39F-AB0D-40E3-A8BF-AA1CD6224D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975" y="-1150938"/>
            <a:ext cx="4762500" cy="240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8206" name="Picture 19" descr="http://upload.wikimedia.org/wikipedia/commons/3/3c/Gray84.png">
            <a:extLst>
              <a:ext uri="{FF2B5EF4-FFF2-40B4-BE49-F238E27FC236}">
                <a16:creationId xmlns:a16="http://schemas.microsoft.com/office/drawing/2014/main" id="{61C9318D-71BB-4D47-B653-A76A9E772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000625"/>
            <a:ext cx="4762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>
            <a:extLst>
              <a:ext uri="{FF2B5EF4-FFF2-40B4-BE49-F238E27FC236}">
                <a16:creationId xmlns:a16="http://schemas.microsoft.com/office/drawing/2014/main" id="{7E37F0CD-FEA5-46D2-AB45-BC6D6EE876D7}"/>
              </a:ext>
            </a:extLst>
          </p:cNvPr>
          <p:cNvSpPr/>
          <p:nvPr/>
        </p:nvSpPr>
        <p:spPr>
          <a:xfrm>
            <a:off x="7019925" y="2276475"/>
            <a:ext cx="338138" cy="117475"/>
          </a:xfrm>
          <a:prstGeom prst="left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3AEFE147-8409-4BD6-B381-E9AC06CD91C6}"/>
              </a:ext>
            </a:extLst>
          </p:cNvPr>
          <p:cNvSpPr/>
          <p:nvPr/>
        </p:nvSpPr>
        <p:spPr>
          <a:xfrm>
            <a:off x="6875463" y="2708275"/>
            <a:ext cx="720725" cy="144463"/>
          </a:xfrm>
          <a:prstGeom prst="left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09" name="Oval 16">
            <a:extLst>
              <a:ext uri="{FF2B5EF4-FFF2-40B4-BE49-F238E27FC236}">
                <a16:creationId xmlns:a16="http://schemas.microsoft.com/office/drawing/2014/main" id="{FCF1DAB1-6908-499F-AA11-892D1F5BFE1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071938" y="4857750"/>
            <a:ext cx="1147762" cy="428625"/>
          </a:xfrm>
          <a:prstGeom prst="ellips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210" name="Oval 17">
            <a:extLst>
              <a:ext uri="{FF2B5EF4-FFF2-40B4-BE49-F238E27FC236}">
                <a16:creationId xmlns:a16="http://schemas.microsoft.com/office/drawing/2014/main" id="{494C280A-752D-4597-8DFE-602ECC64EEA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86188" y="5373688"/>
            <a:ext cx="1290637" cy="350837"/>
          </a:xfrm>
          <a:prstGeom prst="ellips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>
            <a:extLst>
              <a:ext uri="{FF2B5EF4-FFF2-40B4-BE49-F238E27FC236}">
                <a16:creationId xmlns:a16="http://schemas.microsoft.com/office/drawing/2014/main" id="{540D4C17-61FD-4D9F-BBC7-40F43838FE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5362250-FBD9-45BF-B6D9-AD29A10EB08F}" type="slidenum">
              <a:rPr lang="en-US" altLang="en-US" sz="12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pic>
        <p:nvPicPr>
          <p:cNvPr id="9219" name="Picture 2" descr="E:\dad\Student Gray\8. Head and neck\F66122-008-f008.jpg">
            <a:extLst>
              <a:ext uri="{FF2B5EF4-FFF2-40B4-BE49-F238E27FC236}">
                <a16:creationId xmlns:a16="http://schemas.microsoft.com/office/drawing/2014/main" id="{7AEECD3A-71C2-4190-A9A3-B2B2121E8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26445" r="46451" b="49190"/>
          <a:stretch>
            <a:fillRect/>
          </a:stretch>
        </p:blipFill>
        <p:spPr bwMode="auto">
          <a:xfrm>
            <a:off x="3924300" y="476250"/>
            <a:ext cx="5040313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>
            <a:extLst>
              <a:ext uri="{FF2B5EF4-FFF2-40B4-BE49-F238E27FC236}">
                <a16:creationId xmlns:a16="http://schemas.microsoft.com/office/drawing/2014/main" id="{EF651754-1497-4E1B-9B03-D5F789CCC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125538"/>
            <a:ext cx="3673475" cy="30416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00"/>
              </a:buClr>
              <a:buSzTx/>
              <a:buFontTx/>
              <a:buChar char="•"/>
            </a:pPr>
            <a:r>
              <a:rPr lang="en-US" altLang="en-US" sz="2400" b="0"/>
              <a:t>It  </a:t>
            </a:r>
            <a:r>
              <a:rPr lang="en-US" altLang="en-US" sz="2400" b="0" u="sng"/>
              <a:t>has </a:t>
            </a:r>
            <a:r>
              <a:rPr lang="en-US" altLang="en-US" sz="2400" u="sng">
                <a:solidFill>
                  <a:srgbClr val="FFFF00"/>
                </a:solidFill>
              </a:rPr>
              <a:t>No</a:t>
            </a:r>
            <a:r>
              <a:rPr lang="en-US" altLang="en-US" sz="2400" b="0" u="sng"/>
              <a:t> body</a:t>
            </a:r>
            <a:r>
              <a:rPr lang="en-US" altLang="en-US" sz="2400" b="0"/>
              <a:t>, </a:t>
            </a:r>
            <a:r>
              <a:rPr lang="en-US" altLang="en-US" sz="2400">
                <a:solidFill>
                  <a:srgbClr val="FFFF00"/>
                </a:solidFill>
              </a:rPr>
              <a:t>No</a:t>
            </a:r>
            <a:r>
              <a:rPr lang="en-US" altLang="en-US" sz="2400" b="0"/>
              <a:t>  spine.</a:t>
            </a: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SzTx/>
              <a:buFontTx/>
              <a:buChar char="•"/>
            </a:pPr>
            <a:r>
              <a:rPr lang="en-US" altLang="en-US" sz="2400" b="0"/>
              <a:t>It has </a:t>
            </a:r>
            <a:r>
              <a:rPr lang="en-US" altLang="en-US" sz="2400">
                <a:solidFill>
                  <a:srgbClr val="FFFF00"/>
                </a:solidFill>
              </a:rPr>
              <a:t>2</a:t>
            </a:r>
            <a:r>
              <a:rPr lang="en-US" altLang="en-US" sz="2400" b="0"/>
              <a:t> </a:t>
            </a:r>
            <a:r>
              <a:rPr lang="en-US" altLang="en-US" sz="2400">
                <a:solidFill>
                  <a:srgbClr val="FFFF00"/>
                </a:solidFill>
              </a:rPr>
              <a:t>lateral masses </a:t>
            </a:r>
            <a:r>
              <a:rPr lang="en-US" altLang="en-US" sz="2400" b="0"/>
              <a:t>connected together by </a:t>
            </a:r>
            <a:r>
              <a:rPr lang="en-US" altLang="en-US" sz="2400">
                <a:solidFill>
                  <a:srgbClr val="66FF33"/>
                </a:solidFill>
              </a:rPr>
              <a:t>small anterior arch </a:t>
            </a:r>
            <a:r>
              <a:rPr lang="en-US" altLang="en-US" sz="2400" b="0"/>
              <a:t>&amp; </a:t>
            </a:r>
            <a:r>
              <a:rPr lang="en-US" altLang="en-US" sz="2400">
                <a:solidFill>
                  <a:srgbClr val="66FF33"/>
                </a:solidFill>
              </a:rPr>
              <a:t>long posterior arch.</a:t>
            </a: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SzTx/>
              <a:buFontTx/>
              <a:buChar char="•"/>
            </a:pPr>
            <a:r>
              <a:rPr lang="en-US" altLang="en-US" sz="2400" b="0"/>
              <a:t>Each lateral mass has </a:t>
            </a:r>
            <a:r>
              <a:rPr lang="en-US" altLang="en-US" sz="2400">
                <a:solidFill>
                  <a:srgbClr val="FFFF00"/>
                </a:solidFill>
              </a:rPr>
              <a:t>articular surface </a:t>
            </a:r>
            <a:r>
              <a:rPr lang="en-US" altLang="en-US" sz="2400" b="0"/>
              <a:t>on its </a:t>
            </a:r>
            <a:r>
              <a:rPr lang="en-US" altLang="en-US" sz="2400" b="0" u="sng"/>
              <a:t>upper</a:t>
            </a:r>
            <a:r>
              <a:rPr lang="en-US" altLang="en-US" sz="2400" b="0"/>
              <a:t> and </a:t>
            </a:r>
            <a:r>
              <a:rPr lang="en-US" altLang="en-US" sz="2400" b="0" u="sng"/>
              <a:t>lower </a:t>
            </a:r>
            <a:r>
              <a:rPr lang="en-US" altLang="en-US" sz="2400" b="0"/>
              <a:t>aspects.</a:t>
            </a:r>
          </a:p>
        </p:txBody>
      </p:sp>
      <p:sp>
        <p:nvSpPr>
          <p:cNvPr id="9221" name="TextBox 5">
            <a:extLst>
              <a:ext uri="{FF2B5EF4-FFF2-40B4-BE49-F238E27FC236}">
                <a16:creationId xmlns:a16="http://schemas.microsoft.com/office/drawing/2014/main" id="{083676D8-1531-4293-B648-25D98F52C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60350"/>
            <a:ext cx="2520950" cy="60801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ATLAS- C1</a:t>
            </a:r>
          </a:p>
        </p:txBody>
      </p:sp>
      <p:sp>
        <p:nvSpPr>
          <p:cNvPr id="9222" name="Rectangle 8">
            <a:extLst>
              <a:ext uri="{FF2B5EF4-FFF2-40B4-BE49-F238E27FC236}">
                <a16:creationId xmlns:a16="http://schemas.microsoft.com/office/drawing/2014/main" id="{13180BD7-3E54-43E6-83E6-A9C4DBADC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3644900"/>
            <a:ext cx="5148262" cy="23701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66FF33"/>
                </a:solidFill>
              </a:rPr>
              <a:t>The superior articular surface 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400" b="0"/>
              <a:t>Articulates with the </a:t>
            </a:r>
            <a:r>
              <a:rPr lang="en-US" altLang="en-US" sz="2400">
                <a:solidFill>
                  <a:srgbClr val="FFC000"/>
                </a:solidFill>
              </a:rPr>
              <a:t>occipital condyles of the skull.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400" b="0"/>
              <a:t>It forms the  </a:t>
            </a:r>
            <a:r>
              <a:rPr lang="en-US" altLang="en-US" sz="2400">
                <a:solidFill>
                  <a:srgbClr val="FFFF00"/>
                </a:solidFill>
              </a:rPr>
              <a:t>Atlanto-Occipital</a:t>
            </a:r>
            <a:r>
              <a:rPr lang="en-US" altLang="en-US" sz="2400" b="0"/>
              <a:t> joints.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400" b="0"/>
              <a:t>This joint allows you to nod </a:t>
            </a:r>
            <a:r>
              <a:rPr lang="en-US" altLang="en-US" sz="2400">
                <a:solidFill>
                  <a:srgbClr val="FFFF00"/>
                </a:solidFill>
              </a:rPr>
              <a:t>“say Yes” (Flexion of the head). </a:t>
            </a:r>
            <a:endParaRPr lang="en-US" altLang="en-US" sz="1800">
              <a:solidFill>
                <a:srgbClr val="FFFF00"/>
              </a:solidFill>
            </a:endParaRPr>
          </a:p>
        </p:txBody>
      </p:sp>
      <p:pic>
        <p:nvPicPr>
          <p:cNvPr id="9223" name="Picture 9" descr="http://paigemckinney.files.wordpress.com/2011/03/atlanto-occipital-joint.jpg">
            <a:hlinkClick r:id="rId3"/>
            <a:extLst>
              <a:ext uri="{FF2B5EF4-FFF2-40B4-BE49-F238E27FC236}">
                <a16:creationId xmlns:a16="http://schemas.microsoft.com/office/drawing/2014/main" id="{757BAC23-639F-4A66-9018-651E308AD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28125" r="37750" b="31084"/>
          <a:stretch>
            <a:fillRect/>
          </a:stretch>
        </p:blipFill>
        <p:spPr bwMode="auto">
          <a:xfrm>
            <a:off x="642938" y="4286250"/>
            <a:ext cx="2428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">
            <a:extLst>
              <a:ext uri="{FF2B5EF4-FFF2-40B4-BE49-F238E27FC236}">
                <a16:creationId xmlns:a16="http://schemas.microsoft.com/office/drawing/2014/main" id="{7B230743-3219-41B5-B81D-9FDCF70EE0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AB82EAE-D4A1-499C-A86F-89FCCD854B93}" type="slidenum">
              <a:rPr lang="en-US" altLang="en-US" sz="12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pic>
        <p:nvPicPr>
          <p:cNvPr id="10243" name="Picture 2" descr="E:\dad\Student Gray\8. Head and neck\F66122-008-f008.jpg">
            <a:extLst>
              <a:ext uri="{FF2B5EF4-FFF2-40B4-BE49-F238E27FC236}">
                <a16:creationId xmlns:a16="http://schemas.microsoft.com/office/drawing/2014/main" id="{E59D8CB2-EDE4-48F6-B71F-DB890803E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0" t="32294" r="16219" b="48663"/>
          <a:stretch>
            <a:fillRect/>
          </a:stretch>
        </p:blipFill>
        <p:spPr bwMode="auto">
          <a:xfrm>
            <a:off x="4859338" y="188913"/>
            <a:ext cx="4033837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>
            <a:extLst>
              <a:ext uri="{FF2B5EF4-FFF2-40B4-BE49-F238E27FC236}">
                <a16:creationId xmlns:a16="http://schemas.microsoft.com/office/drawing/2014/main" id="{6F18A59C-D169-411B-92BE-CFC2AF997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88913"/>
            <a:ext cx="4465638" cy="31702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>
                <a:solidFill>
                  <a:srgbClr val="66FF33"/>
                </a:solidFill>
              </a:rPr>
              <a:t>The inferior articular surface</a:t>
            </a: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200">
                <a:solidFill>
                  <a:srgbClr val="FFFF00"/>
                </a:solidFill>
              </a:rPr>
              <a:t>of the atlas is circular and </a:t>
            </a:r>
            <a:r>
              <a:rPr lang="en-US" altLang="en-US" sz="2200" b="0"/>
              <a:t>articulates with </a:t>
            </a:r>
            <a:r>
              <a:rPr lang="en-US" altLang="en-US" sz="2200" b="0" u="sng"/>
              <a:t>the axis</a:t>
            </a:r>
            <a:r>
              <a:rPr lang="en-US" altLang="en-US" sz="2200" b="0"/>
              <a:t>. It forms the  2 lateral </a:t>
            </a:r>
            <a:r>
              <a:rPr lang="en-US" altLang="en-US" sz="2200">
                <a:solidFill>
                  <a:srgbClr val="FFFF00"/>
                </a:solidFill>
              </a:rPr>
              <a:t>Atlanto-Axial</a:t>
            </a:r>
            <a:r>
              <a:rPr lang="en-US" altLang="en-US" sz="2200" b="0"/>
              <a:t> joints.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200"/>
              <a:t>This joint </a:t>
            </a:r>
            <a:r>
              <a:rPr lang="en-US" altLang="en-US" sz="2200">
                <a:solidFill>
                  <a:srgbClr val="FFC000"/>
                </a:solidFill>
              </a:rPr>
              <a:t>together with </a:t>
            </a:r>
            <a:r>
              <a:rPr lang="en-US" altLang="en-US" sz="2200"/>
              <a:t>the joint </a:t>
            </a:r>
            <a:r>
              <a:rPr lang="en-US" altLang="en-US" sz="2200" b="0"/>
              <a:t>between the </a:t>
            </a:r>
            <a:r>
              <a:rPr lang="en-US" altLang="en-US" sz="2200" u="sng"/>
              <a:t>dens of axis</a:t>
            </a:r>
            <a:r>
              <a:rPr lang="en-US" altLang="en-US" sz="2200"/>
              <a:t> </a:t>
            </a:r>
            <a:r>
              <a:rPr lang="en-US" altLang="en-US" sz="2200" b="0"/>
              <a:t>and </a:t>
            </a:r>
            <a:r>
              <a:rPr lang="en-US" altLang="en-US" sz="2200" u="sng"/>
              <a:t>anterior small arch of atlas</a:t>
            </a:r>
            <a:r>
              <a:rPr lang="en-US" altLang="en-US" sz="2200"/>
              <a:t>, </a:t>
            </a:r>
            <a:r>
              <a:rPr lang="en-US" altLang="en-US" sz="2200" b="0"/>
              <a:t>they allow you to “</a:t>
            </a:r>
            <a:r>
              <a:rPr lang="en-US" altLang="en-US" sz="2200">
                <a:solidFill>
                  <a:srgbClr val="FFFF00"/>
                </a:solidFill>
              </a:rPr>
              <a:t>Say No “ lateral</a:t>
            </a:r>
            <a:r>
              <a:rPr lang="en-US" altLang="en-US" sz="2200" b="0"/>
              <a:t> </a:t>
            </a:r>
            <a:r>
              <a:rPr lang="en-US" altLang="en-US" sz="2200">
                <a:solidFill>
                  <a:srgbClr val="FFFF00"/>
                </a:solidFill>
              </a:rPr>
              <a:t>rotation</a:t>
            </a:r>
            <a:r>
              <a:rPr lang="en-US" altLang="en-US" sz="2200"/>
              <a:t> of the face.</a:t>
            </a:r>
          </a:p>
        </p:txBody>
      </p:sp>
      <p:pic>
        <p:nvPicPr>
          <p:cNvPr id="10245" name="Picture 2" descr="E:\dad\Student Gray\8. Head and neck\F66122-008-f008.jpg">
            <a:extLst>
              <a:ext uri="{FF2B5EF4-FFF2-40B4-BE49-F238E27FC236}">
                <a16:creationId xmlns:a16="http://schemas.microsoft.com/office/drawing/2014/main" id="{ED0FAAFB-642B-4AA9-9E48-524283A8E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6" r="48817" b="14305"/>
          <a:stretch>
            <a:fillRect/>
          </a:stretch>
        </p:blipFill>
        <p:spPr bwMode="auto">
          <a:xfrm>
            <a:off x="214313" y="3357563"/>
            <a:ext cx="4608512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335ED64-A616-428A-8F39-549A624F465C}"/>
              </a:ext>
            </a:extLst>
          </p:cNvPr>
          <p:cNvCxnSpPr/>
          <p:nvPr/>
        </p:nvCxnSpPr>
        <p:spPr>
          <a:xfrm rot="10800000" flipV="1">
            <a:off x="7956550" y="1285875"/>
            <a:ext cx="401638" cy="127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733B8F9-5213-43CC-9D5F-59A057767DD6}"/>
              </a:ext>
            </a:extLst>
          </p:cNvPr>
          <p:cNvCxnSpPr/>
          <p:nvPr/>
        </p:nvCxnSpPr>
        <p:spPr>
          <a:xfrm rot="16200000" flipH="1">
            <a:off x="4932362" y="692151"/>
            <a:ext cx="1008063" cy="576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96B6214-3CD8-488D-AD82-646CA8ECF7C4}"/>
              </a:ext>
            </a:extLst>
          </p:cNvPr>
          <p:cNvCxnSpPr/>
          <p:nvPr/>
        </p:nvCxnSpPr>
        <p:spPr>
          <a:xfrm rot="5400000">
            <a:off x="2455863" y="4259262"/>
            <a:ext cx="1874838" cy="1071563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9" name="TextBox 19">
            <a:extLst>
              <a:ext uri="{FF2B5EF4-FFF2-40B4-BE49-F238E27FC236}">
                <a16:creationId xmlns:a16="http://schemas.microsoft.com/office/drawing/2014/main" id="{CE4979CE-3934-4D40-8BA6-FABCF5C8D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1773238"/>
            <a:ext cx="16557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bg2"/>
                </a:solidFill>
              </a:rPr>
              <a:t>AXIS</a:t>
            </a:r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658DBA09-404D-4EBE-9CC9-DCD14F27F8A7}"/>
              </a:ext>
            </a:extLst>
          </p:cNvPr>
          <p:cNvSpPr/>
          <p:nvPr/>
        </p:nvSpPr>
        <p:spPr>
          <a:xfrm>
            <a:off x="1428750" y="5286375"/>
            <a:ext cx="71438" cy="71438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1504E734-DCA2-4521-9048-73381AD61E17}"/>
              </a:ext>
            </a:extLst>
          </p:cNvPr>
          <p:cNvSpPr/>
          <p:nvPr/>
        </p:nvSpPr>
        <p:spPr>
          <a:xfrm flipV="1">
            <a:off x="2857500" y="5715000"/>
            <a:ext cx="71438" cy="46038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52" name="TextBox 13">
            <a:extLst>
              <a:ext uri="{FF2B5EF4-FFF2-40B4-BE49-F238E27FC236}">
                <a16:creationId xmlns:a16="http://schemas.microsoft.com/office/drawing/2014/main" id="{953D7FCB-5361-449E-B403-9269C0D74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3429000"/>
            <a:ext cx="785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bg1"/>
                </a:solidFill>
              </a:rPr>
              <a:t>Atlanto-axial joint</a:t>
            </a: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977DF7BF-C96F-43C6-8889-119CDC6D597A}"/>
              </a:ext>
            </a:extLst>
          </p:cNvPr>
          <p:cNvSpPr/>
          <p:nvPr/>
        </p:nvSpPr>
        <p:spPr>
          <a:xfrm>
            <a:off x="3714750" y="3429000"/>
            <a:ext cx="785813" cy="4286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5-Point Star 18">
            <a:extLst>
              <a:ext uri="{FF2B5EF4-FFF2-40B4-BE49-F238E27FC236}">
                <a16:creationId xmlns:a16="http://schemas.microsoft.com/office/drawing/2014/main" id="{0E59808B-5B17-4823-89E6-4F967E26862C}"/>
              </a:ext>
            </a:extLst>
          </p:cNvPr>
          <p:cNvSpPr/>
          <p:nvPr/>
        </p:nvSpPr>
        <p:spPr>
          <a:xfrm>
            <a:off x="2214563" y="4857750"/>
            <a:ext cx="71437" cy="46038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963EBC84-54D4-49EF-A10A-6A5F8798D286}"/>
              </a:ext>
            </a:extLst>
          </p:cNvPr>
          <p:cNvSpPr/>
          <p:nvPr/>
        </p:nvSpPr>
        <p:spPr>
          <a:xfrm>
            <a:off x="6786563" y="714375"/>
            <a:ext cx="142875" cy="142875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FC64D73A-249D-445D-AA6F-6D0E066D9CDF}"/>
              </a:ext>
            </a:extLst>
          </p:cNvPr>
          <p:cNvSpPr/>
          <p:nvPr/>
        </p:nvSpPr>
        <p:spPr>
          <a:xfrm>
            <a:off x="5786438" y="1571625"/>
            <a:ext cx="142875" cy="71438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486806F8-024E-4383-8617-679799828DCE}"/>
              </a:ext>
            </a:extLst>
          </p:cNvPr>
          <p:cNvSpPr/>
          <p:nvPr/>
        </p:nvSpPr>
        <p:spPr>
          <a:xfrm>
            <a:off x="7929563" y="1571625"/>
            <a:ext cx="71437" cy="142875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>
            <a:extLst>
              <a:ext uri="{FF2B5EF4-FFF2-40B4-BE49-F238E27FC236}">
                <a16:creationId xmlns:a16="http://schemas.microsoft.com/office/drawing/2014/main" id="{90765B4E-4753-40CD-8B07-C8F10BFA7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4221163"/>
            <a:ext cx="8858250" cy="23082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00"/>
              </a:buClr>
              <a:buSzTx/>
              <a:buFont typeface="Wingdings" panose="05000000000000000000" pitchFamily="2" charset="2"/>
              <a:buChar char="v"/>
            </a:pPr>
            <a:r>
              <a:rPr lang="en-US" altLang="en-US" sz="2400"/>
              <a:t>It acts as </a:t>
            </a:r>
            <a:r>
              <a:rPr lang="en-US" altLang="en-US" sz="2400">
                <a:solidFill>
                  <a:srgbClr val="FFFF00"/>
                </a:solidFill>
              </a:rPr>
              <a:t>a pivot for the rotation of the atlas (and the skull) </a:t>
            </a:r>
            <a:r>
              <a:rPr lang="en-US" altLang="en-US" sz="2400"/>
              <a:t>above. </a:t>
            </a: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SzTx/>
              <a:buFont typeface="Wingdings" panose="05000000000000000000" pitchFamily="2" charset="2"/>
              <a:buChar char="v"/>
            </a:pPr>
            <a:r>
              <a:rPr lang="en-US" altLang="en-US" sz="2400"/>
              <a:t>It has a large upright peg-like </a:t>
            </a:r>
            <a:r>
              <a:rPr lang="en-US" altLang="en-US" sz="2400">
                <a:solidFill>
                  <a:schemeClr val="hlink"/>
                </a:solidFill>
              </a:rPr>
              <a:t>odontoid process</a:t>
            </a:r>
            <a:r>
              <a:rPr lang="en-US" altLang="en-US" sz="2400"/>
              <a:t>, or </a:t>
            </a:r>
            <a:r>
              <a:rPr lang="en-US" altLang="en-US" sz="2400">
                <a:solidFill>
                  <a:schemeClr val="hlink"/>
                </a:solidFill>
              </a:rPr>
              <a:t>dens</a:t>
            </a:r>
            <a:r>
              <a:rPr lang="en-US" altLang="en-US" sz="2400"/>
              <a:t>, which projects upward from the superior surface of the body.</a:t>
            </a: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SzTx/>
              <a:buFont typeface="Wingdings" panose="05000000000000000000" pitchFamily="2" charset="2"/>
              <a:buChar char="v"/>
            </a:pPr>
            <a:r>
              <a:rPr lang="en-US" altLang="en-US" sz="2400"/>
              <a:t>Actually it </a:t>
            </a:r>
            <a:r>
              <a:rPr lang="en-US" altLang="en-US" sz="2400">
                <a:solidFill>
                  <a:srgbClr val="FFFF00"/>
                </a:solidFill>
              </a:rPr>
              <a:t>represents </a:t>
            </a:r>
            <a:r>
              <a:rPr lang="en-US" altLang="en-US" sz="2400"/>
              <a:t>the </a:t>
            </a:r>
            <a:r>
              <a:rPr lang="en-US" altLang="en-US" sz="2400">
                <a:solidFill>
                  <a:srgbClr val="66FF33"/>
                </a:solidFill>
              </a:rPr>
              <a:t>body of the atlas </a:t>
            </a:r>
            <a:r>
              <a:rPr lang="en-US" altLang="en-US" sz="2400"/>
              <a:t>that has fused with the axis.</a:t>
            </a:r>
          </a:p>
        </p:txBody>
      </p:sp>
      <p:pic>
        <p:nvPicPr>
          <p:cNvPr id="11267" name="Picture 5" descr="File0344a">
            <a:extLst>
              <a:ext uri="{FF2B5EF4-FFF2-40B4-BE49-F238E27FC236}">
                <a16:creationId xmlns:a16="http://schemas.microsoft.com/office/drawing/2014/main" id="{1CD74B13-4048-4200-9B64-A58F2B6F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t="7851" r="8531" b="5788"/>
          <a:stretch>
            <a:fillRect/>
          </a:stretch>
        </p:blipFill>
        <p:spPr bwMode="auto">
          <a:xfrm>
            <a:off x="323850" y="188913"/>
            <a:ext cx="5256213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1942" name="Rectangle 6">
            <a:extLst>
              <a:ext uri="{FF2B5EF4-FFF2-40B4-BE49-F238E27FC236}">
                <a16:creationId xmlns:a16="http://schemas.microsoft.com/office/drawing/2014/main" id="{5563F7FE-EF95-4485-AB76-A5E2BE0943EC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6084888" y="188913"/>
            <a:ext cx="2447925" cy="6477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AXIS- C 2</a:t>
            </a:r>
          </a:p>
        </p:txBody>
      </p:sp>
      <p:sp>
        <p:nvSpPr>
          <p:cNvPr id="551948" name="Oval 12">
            <a:extLst>
              <a:ext uri="{FF2B5EF4-FFF2-40B4-BE49-F238E27FC236}">
                <a16:creationId xmlns:a16="http://schemas.microsoft.com/office/drawing/2014/main" id="{6F183F58-48AF-4EF9-A9E5-4FF77D67A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284538"/>
            <a:ext cx="2303463" cy="865187"/>
          </a:xfrm>
          <a:prstGeom prst="ellipse">
            <a:avLst/>
          </a:prstGeom>
          <a:solidFill>
            <a:srgbClr val="FF9900">
              <a:alpha val="20000"/>
            </a:srgbClr>
          </a:soli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/>
          </a:p>
        </p:txBody>
      </p:sp>
      <p:pic>
        <p:nvPicPr>
          <p:cNvPr id="11270" name="Picture 2" descr="E:\dad\Student Gray\2. Back\F66122-002-f021b.jpg">
            <a:extLst>
              <a:ext uri="{FF2B5EF4-FFF2-40B4-BE49-F238E27FC236}">
                <a16:creationId xmlns:a16="http://schemas.microsoft.com/office/drawing/2014/main" id="{EEDC27B5-FC41-46D1-9B32-C964DB689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1" b="56606"/>
          <a:stretch>
            <a:fillRect/>
          </a:stretch>
        </p:blipFill>
        <p:spPr bwMode="auto">
          <a:xfrm>
            <a:off x="5724525" y="908050"/>
            <a:ext cx="3240088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-Point Star 6">
            <a:extLst>
              <a:ext uri="{FF2B5EF4-FFF2-40B4-BE49-F238E27FC236}">
                <a16:creationId xmlns:a16="http://schemas.microsoft.com/office/drawing/2014/main" id="{11539150-C3D2-460B-A156-017F02A63880}"/>
              </a:ext>
            </a:extLst>
          </p:cNvPr>
          <p:cNvSpPr/>
          <p:nvPr/>
        </p:nvSpPr>
        <p:spPr>
          <a:xfrm flipH="1">
            <a:off x="3071813" y="2143125"/>
            <a:ext cx="142875" cy="71438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1F0A115C-656E-4201-8B0D-131EA4735294}"/>
              </a:ext>
            </a:extLst>
          </p:cNvPr>
          <p:cNvSpPr/>
          <p:nvPr/>
        </p:nvSpPr>
        <p:spPr>
          <a:xfrm>
            <a:off x="3071813" y="2714625"/>
            <a:ext cx="71437" cy="71438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2861B-03EA-43B8-A4C6-4B821B870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88913"/>
            <a:ext cx="3816350" cy="1800225"/>
          </a:xfrm>
          <a:ln w="28575">
            <a:solidFill>
              <a:srgbClr val="FFFF00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3600" dirty="0"/>
              <a:t>7th </a:t>
            </a:r>
            <a:br>
              <a:rPr lang="en-US" sz="2400" dirty="0"/>
            </a:br>
            <a:r>
              <a:rPr lang="en-US" sz="2400" dirty="0"/>
              <a:t> CERVICAL VERTEBRA</a:t>
            </a:r>
            <a:br>
              <a:rPr lang="en-US" sz="2800" dirty="0"/>
            </a:br>
            <a:r>
              <a:rPr lang="en-US" sz="2800" dirty="0"/>
              <a:t>OR</a:t>
            </a:r>
            <a:br>
              <a:rPr lang="en-US" sz="2800" dirty="0"/>
            </a:br>
            <a:r>
              <a:rPr lang="en-US" sz="2800" dirty="0"/>
              <a:t>Cervica Prominens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2B865-A64A-458E-BA3D-B09BFD827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0825" y="2133600"/>
            <a:ext cx="4033838" cy="4103688"/>
          </a:xfrm>
          <a:ln w="28575">
            <a:solidFill>
              <a:schemeClr val="tx1"/>
            </a:solidFill>
          </a:ln>
        </p:spPr>
        <p:txBody>
          <a:bodyPr/>
          <a:lstStyle/>
          <a:p>
            <a:pPr>
              <a:buClr>
                <a:srgbClr val="FFFF00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/>
              <a:t>It has the </a:t>
            </a:r>
            <a:r>
              <a:rPr lang="en-US" sz="2400" b="1" dirty="0">
                <a:solidFill>
                  <a:srgbClr val="FFFF00"/>
                </a:solidFill>
              </a:rPr>
              <a:t>l</a:t>
            </a:r>
            <a:r>
              <a:rPr lang="en-US" sz="2400" b="1" u="sng" dirty="0">
                <a:solidFill>
                  <a:srgbClr val="FFFF00"/>
                </a:solidFill>
              </a:rPr>
              <a:t>ongest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66FF33"/>
                </a:solidFill>
              </a:rPr>
              <a:t>spinous</a:t>
            </a:r>
            <a:r>
              <a:rPr lang="en-US" sz="2400" b="1" dirty="0">
                <a:solidFill>
                  <a:srgbClr val="66FF33"/>
                </a:solidFill>
              </a:rPr>
              <a:t> process </a:t>
            </a:r>
            <a:r>
              <a:rPr lang="en-US" sz="2400" b="1" dirty="0"/>
              <a:t>which is </a:t>
            </a:r>
            <a:r>
              <a:rPr lang="en-US" sz="2400" b="1" dirty="0">
                <a:solidFill>
                  <a:srgbClr val="FFFF00"/>
                </a:solidFill>
              </a:rPr>
              <a:t>not bifid</a:t>
            </a:r>
            <a:r>
              <a:rPr lang="en-US" sz="2400" b="1" dirty="0"/>
              <a:t>.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/>
              <a:t>It is the </a:t>
            </a:r>
            <a:r>
              <a:rPr lang="en-US" sz="2400" b="1" u="sng" dirty="0">
                <a:solidFill>
                  <a:srgbClr val="FFFF00"/>
                </a:solidFill>
              </a:rPr>
              <a:t>first spine </a:t>
            </a:r>
            <a:r>
              <a:rPr lang="en-US" sz="2400" b="1" dirty="0"/>
              <a:t>to be felt </a:t>
            </a:r>
            <a:r>
              <a:rPr lang="en-US" sz="2400" b="1" dirty="0">
                <a:solidFill>
                  <a:srgbClr val="FFFF66"/>
                </a:solidFill>
              </a:rPr>
              <a:t>subcutaneously </a:t>
            </a:r>
            <a:r>
              <a:rPr lang="en-US" sz="2400" b="1" dirty="0"/>
              <a:t> in the root of back of neck.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/>
              <a:t>The </a:t>
            </a:r>
            <a:r>
              <a:rPr lang="en-US" sz="2400" b="1" dirty="0">
                <a:solidFill>
                  <a:srgbClr val="66FF33"/>
                </a:solidFill>
              </a:rPr>
              <a:t>transverse process </a:t>
            </a:r>
            <a:r>
              <a:rPr lang="en-US" sz="2400" b="1" dirty="0"/>
              <a:t>is large while its </a:t>
            </a:r>
            <a:r>
              <a:rPr lang="en-US" sz="2400" b="1" dirty="0">
                <a:solidFill>
                  <a:srgbClr val="FFC000"/>
                </a:solidFill>
                <a:effectLst/>
              </a:rPr>
              <a:t>foramen </a:t>
            </a:r>
            <a:r>
              <a:rPr lang="en-US" sz="2400" b="1" dirty="0" err="1">
                <a:solidFill>
                  <a:srgbClr val="FFC000"/>
                </a:solidFill>
                <a:effectLst/>
              </a:rPr>
              <a:t>transversaium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/>
              <a:t>is small and may be absent, and </a:t>
            </a:r>
            <a:r>
              <a:rPr lang="en-US" sz="2400" b="1" dirty="0">
                <a:solidFill>
                  <a:srgbClr val="FFFF66"/>
                </a:solidFill>
              </a:rPr>
              <a:t>does not transmit the vertebral artery.</a:t>
            </a:r>
          </a:p>
        </p:txBody>
      </p:sp>
      <p:sp>
        <p:nvSpPr>
          <p:cNvPr id="12292" name="Slide Number Placeholder 4">
            <a:extLst>
              <a:ext uri="{FF2B5EF4-FFF2-40B4-BE49-F238E27FC236}">
                <a16:creationId xmlns:a16="http://schemas.microsoft.com/office/drawing/2014/main" id="{4C87BD98-6710-4188-9C45-CCD602FE5B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29C5C14-5E5C-40F7-A466-5FC78F7CB51F}" type="slidenum">
              <a:rPr lang="en-US" altLang="en-US" sz="12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AC6334-8AF0-418F-8048-898E097FDBBB}"/>
              </a:ext>
            </a:extLst>
          </p:cNvPr>
          <p:cNvSpPr/>
          <p:nvPr/>
        </p:nvSpPr>
        <p:spPr>
          <a:xfrm>
            <a:off x="6732588" y="2133600"/>
            <a:ext cx="1655762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pic>
        <p:nvPicPr>
          <p:cNvPr id="12294" name="Picture 8" descr="http://www.macroevolution.net/images/transverse-foramina336-321-28.jpg">
            <a:hlinkClick r:id="rId2"/>
            <a:extLst>
              <a:ext uri="{FF2B5EF4-FFF2-40B4-BE49-F238E27FC236}">
                <a16:creationId xmlns:a16="http://schemas.microsoft.com/office/drawing/2014/main" id="{ABB8BD8C-DEDC-4285-BF72-908C03C24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857375"/>
            <a:ext cx="32004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E:\dad\Student Gray\2. Back\F66122-002-f036.jpg">
            <a:extLst>
              <a:ext uri="{FF2B5EF4-FFF2-40B4-BE49-F238E27FC236}">
                <a16:creationId xmlns:a16="http://schemas.microsoft.com/office/drawing/2014/main" id="{DA29A693-87D1-401A-A371-3E676D299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3" r="17786" b="4028"/>
          <a:stretch>
            <a:fillRect/>
          </a:stretch>
        </p:blipFill>
        <p:spPr bwMode="auto">
          <a:xfrm>
            <a:off x="4367213" y="188913"/>
            <a:ext cx="4452937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theme/theme1.xml><?xml version="1.0" encoding="utf-8"?>
<a:theme xmlns:a="http://schemas.openxmlformats.org/drawingml/2006/main" name="Introduction">
  <a:themeElements>
    <a:clrScheme name="Introduction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Introduction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troduction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Introduction</Template>
  <TotalTime>3735</TotalTime>
  <Words>1008</Words>
  <Application>Microsoft Office PowerPoint</Application>
  <PresentationFormat>On-screen Show (4:3)</PresentationFormat>
  <Paragraphs>150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Garamond</vt:lpstr>
      <vt:lpstr>Arial</vt:lpstr>
      <vt:lpstr>Wingdings</vt:lpstr>
      <vt:lpstr>Introduction</vt:lpstr>
      <vt:lpstr>CERVICAL  SPINE</vt:lpstr>
      <vt:lpstr>CERVICAL SPINES</vt:lpstr>
      <vt:lpstr>PowerPoint Presentation</vt:lpstr>
      <vt:lpstr>PowerPoint Presentation</vt:lpstr>
      <vt:lpstr>TYPICAL  CERVICAL VERTABRAE</vt:lpstr>
      <vt:lpstr>PowerPoint Presentation</vt:lpstr>
      <vt:lpstr>PowerPoint Presentation</vt:lpstr>
      <vt:lpstr>PowerPoint Presentation</vt:lpstr>
      <vt:lpstr>7th   CERVICAL VERTEBRA OR Cervica Prominens</vt:lpstr>
      <vt:lpstr>Joints of Cervical Vertebrae</vt:lpstr>
      <vt:lpstr>PowerPoint Presentation</vt:lpstr>
      <vt:lpstr>MOVEMENTS IN THE ATLANTO-OCCIPITAL JOINT</vt:lpstr>
      <vt:lpstr>PowerPoint Presentation</vt:lpstr>
      <vt:lpstr>PowerPoint Presentation</vt:lpstr>
      <vt:lpstr>JOINTS OF THE VERTEBRAL COLUMN BELOW THE AXIS</vt:lpstr>
      <vt:lpstr>PowerPoint Presentation</vt:lpstr>
      <vt:lpstr>PowerPoint Presentation</vt:lpstr>
      <vt:lpstr>JOINTS BETWEEN TWO VERTEBRAL ARCHES</vt:lpstr>
      <vt:lpstr>PowerPoint Presentation</vt:lpstr>
      <vt:lpstr>L I G A ME N T S</vt:lpstr>
      <vt:lpstr>PowerPoint Presentation</vt:lpstr>
      <vt:lpstr>PowerPoint Presentation</vt:lpstr>
      <vt:lpstr>OTHER LIGAMENTS</vt:lpstr>
      <vt:lpstr>PowerPoint Presentation</vt:lpstr>
      <vt:lpstr>LIGAMENTUM NUCHAE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LANGUAGE OF ANATOMY CLASSIFICATION OF BONES</dc:title>
  <dc:creator>Prof. Saeed Abuel Makarem</dc:creator>
  <cp:lastModifiedBy>Dana Al-Kadi</cp:lastModifiedBy>
  <cp:revision>298</cp:revision>
  <cp:lastPrinted>1601-01-01T00:00:00Z</cp:lastPrinted>
  <dcterms:created xsi:type="dcterms:W3CDTF">2005-02-19T11:50:04Z</dcterms:created>
  <dcterms:modified xsi:type="dcterms:W3CDTF">2017-11-19T19:40:03Z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  <property fmtid="{D5CDD505-2E9C-101B-9397-08002B2CF9AE}" pid="3" name="Vertbrae">
    <vt:lpwstr>Prof. Saeed Abuel Makarem</vt:lpwstr>
  </property>
</Properties>
</file>