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58" r:id="rId3"/>
    <p:sldId id="359" r:id="rId4"/>
    <p:sldId id="308" r:id="rId5"/>
    <p:sldId id="323" r:id="rId6"/>
    <p:sldId id="309" r:id="rId7"/>
    <p:sldId id="311" r:id="rId8"/>
    <p:sldId id="325" r:id="rId9"/>
    <p:sldId id="362" r:id="rId10"/>
    <p:sldId id="364" r:id="rId11"/>
    <p:sldId id="328" r:id="rId12"/>
    <p:sldId id="330" r:id="rId13"/>
    <p:sldId id="333" r:id="rId14"/>
    <p:sldId id="335" r:id="rId15"/>
    <p:sldId id="336" r:id="rId16"/>
    <p:sldId id="339" r:id="rId17"/>
    <p:sldId id="322" r:id="rId18"/>
    <p:sldId id="367" r:id="rId19"/>
    <p:sldId id="340" r:id="rId20"/>
    <p:sldId id="257" r:id="rId21"/>
    <p:sldId id="260" r:id="rId22"/>
    <p:sldId id="360" r:id="rId23"/>
    <p:sldId id="363" r:id="rId24"/>
    <p:sldId id="365" r:id="rId25"/>
    <p:sldId id="342" r:id="rId26"/>
    <p:sldId id="343" r:id="rId27"/>
    <p:sldId id="347" r:id="rId28"/>
    <p:sldId id="348" r:id="rId29"/>
    <p:sldId id="349" r:id="rId30"/>
    <p:sldId id="350" r:id="rId31"/>
    <p:sldId id="351" r:id="rId32"/>
    <p:sldId id="352" r:id="rId33"/>
    <p:sldId id="361" r:id="rId34"/>
    <p:sldId id="356" r:id="rId35"/>
    <p:sldId id="3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9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BFF37C-F48A-4434-92BA-118B2ACFC94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1509D66-47A3-4E1F-8F20-757D8B77C8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patientsites.com/media/img/388/hand_finger_joint_intro01.jpg&amp;imgrefurl=http://citysquarephysiotherapy.patientsites.com/Injuries-Conditions/Hand/Hand-Issues/Arthritis-of-the-Finger-Joints/a~281/article.html&amp;usg=__fABL_lwNUiL8sDxzxPWvrK_SSGg=&amp;h=410&amp;w=275&amp;sz=22&amp;hl=en&amp;start=6&amp;itbs=1&amp;tbnid=lBKUYLZE38Fo9M:&amp;tbnh=125&amp;tbnw=84&amp;prev=/images?q=joints&amp;hl=en&amp;safe=active&amp;sa=G&amp;gbv=2&amp;tbs=isch: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Prof. </a:t>
            </a:r>
            <a:r>
              <a:rPr lang="en-US" i="1" dirty="0" err="1">
                <a:solidFill>
                  <a:schemeClr val="tx1"/>
                </a:solidFill>
              </a:rPr>
              <a:t>hanan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habib</a:t>
            </a:r>
            <a:r>
              <a:rPr lang="en-US" i="1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Department of pathology</a:t>
            </a:r>
          </a:p>
          <a:p>
            <a:r>
              <a:rPr lang="en-US" dirty="0">
                <a:solidFill>
                  <a:schemeClr val="tx1"/>
                </a:solidFill>
              </a:rPr>
              <a:t> college of medicine</a:t>
            </a:r>
          </a:p>
          <a:p>
            <a:r>
              <a:rPr lang="en-US" dirty="0" err="1">
                <a:solidFill>
                  <a:schemeClr val="tx1"/>
                </a:solidFill>
              </a:rPr>
              <a:t>ksu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Microbiology of Bone and Joint Infections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(Osteomyelitis &amp; Septic Arthritis)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Clinical presentation &amp; investigation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osteomyelitis usually of abrupt onset</a:t>
            </a:r>
          </a:p>
          <a:p>
            <a:r>
              <a:rPr lang="en-US" dirty="0">
                <a:solidFill>
                  <a:srgbClr val="C00000"/>
                </a:solidFill>
              </a:rPr>
              <a:t>Clinically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 fever, localized pain , heat , swelling,</a:t>
            </a:r>
          </a:p>
          <a:p>
            <a:pPr marL="0" indent="0">
              <a:buNone/>
            </a:pPr>
            <a:r>
              <a:rPr lang="en-US" dirty="0"/>
              <a:t>tenderness of affected site ( one or more bones or joints affected in </a:t>
            </a:r>
            <a:r>
              <a:rPr lang="en-US" dirty="0" err="1"/>
              <a:t>hematogenous</a:t>
            </a:r>
            <a:r>
              <a:rPr lang="en-US" dirty="0"/>
              <a:t> spread).May be local tissue infection ( abscess or wound) .</a:t>
            </a:r>
          </a:p>
          <a:p>
            <a:r>
              <a:rPr lang="en-US" dirty="0">
                <a:solidFill>
                  <a:srgbClr val="C00000"/>
                </a:solidFill>
              </a:rPr>
              <a:t>Blood findings</a:t>
            </a:r>
            <a:r>
              <a:rPr lang="en-US" dirty="0"/>
              <a:t>: leukocytosis, high ESR and C-reactive protein.</a:t>
            </a:r>
          </a:p>
          <a:p>
            <a:r>
              <a:rPr lang="en-US" dirty="0">
                <a:solidFill>
                  <a:srgbClr val="C00000"/>
                </a:solidFill>
              </a:rPr>
              <a:t>X-ray findings: </a:t>
            </a:r>
            <a:r>
              <a:rPr lang="en-US" dirty="0"/>
              <a:t>normal at early stages. Swelling of soft tissues followed by elevation of </a:t>
            </a:r>
            <a:r>
              <a:rPr lang="en-US" dirty="0" err="1"/>
              <a:t>periosteum</a:t>
            </a:r>
            <a:r>
              <a:rPr lang="en-US" dirty="0"/>
              <a:t> ,demineralization and calcification of bone later on.</a:t>
            </a:r>
          </a:p>
        </p:txBody>
      </p:sp>
    </p:spTree>
    <p:extLst>
      <p:ext uri="{BB962C8B-B14F-4D97-AF65-F5344CB8AC3E}">
        <p14:creationId xmlns:p14="http://schemas.microsoft.com/office/powerpoint/2010/main" val="26982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Diagnosis of acute osteomyelitis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Blood culture: </a:t>
            </a:r>
            <a:r>
              <a:rPr lang="en-US" dirty="0"/>
              <a:t>bacteremia common.</a:t>
            </a:r>
          </a:p>
          <a:p>
            <a:r>
              <a:rPr lang="en-US" b="1" dirty="0"/>
              <a:t>biopsy of </a:t>
            </a:r>
            <a:r>
              <a:rPr lang="en-US" b="1" dirty="0" err="1"/>
              <a:t>periosteum</a:t>
            </a:r>
            <a:r>
              <a:rPr lang="en-US" b="1" dirty="0"/>
              <a:t> or bone or needle aspiration </a:t>
            </a:r>
            <a:r>
              <a:rPr lang="en-US" dirty="0"/>
              <a:t>of overlying abscess if blood culture is negative.</a:t>
            </a:r>
          </a:p>
          <a:p>
            <a:r>
              <a:rPr lang="en-US" dirty="0"/>
              <a:t>Blood test: complete blood and differential counts .</a:t>
            </a:r>
          </a:p>
          <a:p>
            <a:r>
              <a:rPr lang="en-US" dirty="0"/>
              <a:t>Erythrocyte sedimentation rate ( ESR) .</a:t>
            </a:r>
          </a:p>
          <a:p>
            <a:r>
              <a:rPr lang="en-US" dirty="0"/>
              <a:t>C-reactive protein</a:t>
            </a:r>
          </a:p>
          <a:p>
            <a:r>
              <a:rPr lang="en-US" b="1" dirty="0"/>
              <a:t>Imaging studies: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X-RAY,  MRI,  CT-SCAN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Management &amp; Treatment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MSSA ( </a:t>
            </a:r>
            <a:r>
              <a:rPr lang="en-US" sz="1400" b="1" dirty="0"/>
              <a:t>methicillin sensitive </a:t>
            </a:r>
            <a:r>
              <a:rPr lang="en-US" sz="1400" b="1" i="1" dirty="0" err="1"/>
              <a:t>S.aureus</a:t>
            </a:r>
            <a:r>
              <a:rPr lang="en-US" b="1" dirty="0"/>
              <a:t>) </a:t>
            </a:r>
            <a:r>
              <a:rPr lang="en-US" dirty="0"/>
              <a:t>: </a:t>
            </a:r>
            <a:r>
              <a:rPr lang="en-US" sz="2400" dirty="0" err="1"/>
              <a:t>Cloxacillin</a:t>
            </a:r>
            <a:r>
              <a:rPr lang="en-US" sz="2400" dirty="0"/>
              <a:t>, or Clindamycin .</a:t>
            </a:r>
          </a:p>
          <a:p>
            <a:r>
              <a:rPr lang="en-US" b="1" dirty="0"/>
              <a:t>MRSA( </a:t>
            </a:r>
            <a:r>
              <a:rPr lang="en-US" sz="1400" b="1" dirty="0"/>
              <a:t>methicillin resistant </a:t>
            </a:r>
            <a:r>
              <a:rPr lang="en-US" sz="1400" b="1" i="1" dirty="0" err="1"/>
              <a:t>S.aureus</a:t>
            </a:r>
            <a:r>
              <a:rPr lang="en-US" b="1" dirty="0"/>
              <a:t>)</a:t>
            </a:r>
            <a:r>
              <a:rPr lang="en-US" dirty="0"/>
              <a:t>:  </a:t>
            </a:r>
            <a:r>
              <a:rPr lang="en-US" sz="2400" dirty="0" err="1"/>
              <a:t>Vancomycin</a:t>
            </a:r>
            <a:r>
              <a:rPr lang="en-US" sz="2400" dirty="0"/>
              <a:t> , Clindamycin, Linezolid, or TMP-SMX.</a:t>
            </a:r>
          </a:p>
          <a:p>
            <a:r>
              <a:rPr lang="en-US" b="1" dirty="0" err="1"/>
              <a:t>Polymicrobial</a:t>
            </a:r>
            <a:r>
              <a:rPr lang="en-US" b="1" dirty="0"/>
              <a:t> infection</a:t>
            </a:r>
            <a:r>
              <a:rPr lang="en-US" dirty="0"/>
              <a:t>: </a:t>
            </a:r>
            <a:r>
              <a:rPr lang="en-US" sz="2400" dirty="0" err="1"/>
              <a:t>Piperacillin-Tazobactam</a:t>
            </a:r>
            <a:r>
              <a:rPr lang="en-US" sz="2400" dirty="0"/>
              <a:t> or Quinolone with Metronidazole.</a:t>
            </a:r>
          </a:p>
          <a:p>
            <a:pPr marL="0" indent="0">
              <a:buNone/>
            </a:pPr>
            <a:r>
              <a:rPr lang="en-US" sz="2400" dirty="0"/>
              <a:t>Duration for several weeks to ensure cure and prevent progression to chronic osteomyelitis.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Surgical drainage </a:t>
            </a:r>
            <a:r>
              <a:rPr lang="en-US" sz="2400" dirty="0"/>
              <a:t>(</a:t>
            </a:r>
            <a:r>
              <a:rPr lang="en-US" sz="2400" i="1" dirty="0"/>
              <a:t>as needed</a:t>
            </a:r>
            <a:r>
              <a:rPr lang="en-US" sz="2400" dirty="0"/>
              <a:t>) if there is local purulent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Chronic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chronic infection of the bone and bone marrow usually secondary to inadequately treated or relapse of acute </a:t>
            </a:r>
            <a:r>
              <a:rPr lang="en-US" dirty="0" err="1"/>
              <a:t>osteomyelitis</a:t>
            </a:r>
            <a:r>
              <a:rPr lang="en-US" dirty="0"/>
              <a:t>.</a:t>
            </a:r>
          </a:p>
          <a:p>
            <a:r>
              <a:rPr lang="en-US" dirty="0"/>
              <a:t>Management difficult , prognosis poor.</a:t>
            </a:r>
          </a:p>
          <a:p>
            <a:r>
              <a:rPr lang="en-US" dirty="0"/>
              <a:t>Infection may not completely cured.</a:t>
            </a:r>
          </a:p>
          <a:p>
            <a:r>
              <a:rPr lang="en-US" dirty="0"/>
              <a:t>May recur many years or decades after initial episode.</a:t>
            </a:r>
          </a:p>
          <a:p>
            <a:r>
              <a:rPr lang="en-US" dirty="0">
                <a:solidFill>
                  <a:srgbClr val="002060"/>
                </a:solidFill>
              </a:rPr>
              <a:t>Most infections are secondary to a contiguous focus or peripheral vascular disease. </a:t>
            </a:r>
          </a:p>
          <a:p>
            <a:r>
              <a:rPr lang="en-US" dirty="0">
                <a:solidFill>
                  <a:srgbClr val="002060"/>
                </a:solidFill>
              </a:rPr>
              <a:t>Chronic infection due to hematological spread is rare.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Chronic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C00000"/>
                </a:solidFill>
              </a:rPr>
              <a:t>S.aureus</a:t>
            </a:r>
            <a:r>
              <a:rPr lang="en-US" b="1" dirty="0">
                <a:solidFill>
                  <a:srgbClr val="C00000"/>
                </a:solidFill>
              </a:rPr>
              <a:t> is the most common pathogen</a:t>
            </a:r>
          </a:p>
          <a:p>
            <a:r>
              <a:rPr lang="en-US" b="1" dirty="0"/>
              <a:t>Other microorganisms:</a:t>
            </a:r>
            <a:r>
              <a:rPr lang="en-US" dirty="0"/>
              <a:t> </a:t>
            </a:r>
            <a:r>
              <a:rPr lang="en-US" i="1" dirty="0" err="1"/>
              <a:t>S.epidermidis</a:t>
            </a:r>
            <a:r>
              <a:rPr lang="en-US" i="1" dirty="0"/>
              <a:t>, Enterococci</a:t>
            </a:r>
            <a:r>
              <a:rPr lang="en-US" dirty="0"/>
              <a:t>, streptococci, </a:t>
            </a:r>
            <a:r>
              <a:rPr lang="en-US" i="1" dirty="0" err="1"/>
              <a:t>Enterobactericae</a:t>
            </a:r>
            <a:r>
              <a:rPr lang="en-US" i="1" dirty="0"/>
              <a:t>, Pseudomonas and </a:t>
            </a:r>
            <a:r>
              <a:rPr lang="en-US" dirty="0"/>
              <a:t>anaerobes.</a:t>
            </a:r>
          </a:p>
          <a:p>
            <a:r>
              <a:rPr lang="en-US" dirty="0" err="1"/>
              <a:t>Polymicrobial</a:t>
            </a:r>
            <a:r>
              <a:rPr lang="en-US" dirty="0"/>
              <a:t> infection common with decubitus ulcers and diabetic foot infections.</a:t>
            </a:r>
          </a:p>
          <a:p>
            <a:r>
              <a:rPr lang="en-US" b="1" dirty="0">
                <a:solidFill>
                  <a:srgbClr val="002060"/>
                </a:solidFill>
              </a:rPr>
              <a:t>TB and fungal osteomyelitis</a:t>
            </a:r>
            <a:r>
              <a:rPr lang="en-US" dirty="0">
                <a:solidFill>
                  <a:srgbClr val="002060"/>
                </a:solidFill>
              </a:rPr>
              <a:t> clinically have indolent “chronic” course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Chronic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Mycobacteria and fungi may be the cause in immunosuppressed  patients. </a:t>
            </a:r>
          </a:p>
          <a:p>
            <a:pPr>
              <a:buNone/>
            </a:pPr>
            <a:r>
              <a:rPr lang="en-US" i="1" dirty="0">
                <a:solidFill>
                  <a:srgbClr val="002060"/>
                </a:solidFill>
              </a:rPr>
              <a:t>- MTB  </a:t>
            </a:r>
            <a:r>
              <a:rPr lang="en-US" dirty="0">
                <a:solidFill>
                  <a:srgbClr val="002060"/>
                </a:solidFill>
              </a:rPr>
              <a:t>osteomyelitis  primarily results from </a:t>
            </a:r>
            <a:r>
              <a:rPr lang="en-US" dirty="0" err="1">
                <a:solidFill>
                  <a:srgbClr val="002060"/>
                </a:solidFill>
              </a:rPr>
              <a:t>haemtogenous</a:t>
            </a:r>
            <a:r>
              <a:rPr lang="en-US" dirty="0">
                <a:solidFill>
                  <a:srgbClr val="002060"/>
                </a:solidFill>
              </a:rPr>
              <a:t> spread from lung foci or as an extension from a </a:t>
            </a:r>
            <a:r>
              <a:rPr lang="en-US" dirty="0" err="1">
                <a:solidFill>
                  <a:srgbClr val="002060"/>
                </a:solidFill>
              </a:rPr>
              <a:t>caseating</a:t>
            </a:r>
            <a:r>
              <a:rPr lang="en-US" dirty="0">
                <a:solidFill>
                  <a:srgbClr val="002060"/>
                </a:solidFill>
              </a:rPr>
              <a:t> lymph bone ( 50% in spine). It resembles </a:t>
            </a:r>
            <a:r>
              <a:rPr lang="en-US" i="1" dirty="0" err="1">
                <a:solidFill>
                  <a:srgbClr val="002060"/>
                </a:solidFill>
              </a:rPr>
              <a:t>Brucella</a:t>
            </a:r>
            <a:r>
              <a:rPr lang="en-US" dirty="0">
                <a:solidFill>
                  <a:srgbClr val="002060"/>
                </a:solidFill>
              </a:rPr>
              <a:t> osteomyelitis 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- TB &amp; </a:t>
            </a:r>
            <a:r>
              <a:rPr lang="en-US" i="1" dirty="0" err="1">
                <a:solidFill>
                  <a:srgbClr val="002060"/>
                </a:solidFill>
              </a:rPr>
              <a:t>Brucella</a:t>
            </a:r>
            <a:r>
              <a:rPr lang="en-US" dirty="0">
                <a:solidFill>
                  <a:srgbClr val="002060"/>
                </a:solidFill>
              </a:rPr>
              <a:t> are common in KSA.</a:t>
            </a:r>
          </a:p>
          <a:p>
            <a:r>
              <a:rPr lang="en-US" dirty="0" err="1">
                <a:solidFill>
                  <a:srgbClr val="002060"/>
                </a:solidFill>
              </a:rPr>
              <a:t>Haematogenous</a:t>
            </a:r>
            <a:r>
              <a:rPr lang="en-US" dirty="0">
                <a:solidFill>
                  <a:srgbClr val="002060"/>
                </a:solidFill>
              </a:rPr>
              <a:t> osteomyelitis due to </a:t>
            </a:r>
            <a:r>
              <a:rPr lang="en-US" b="1" dirty="0">
                <a:solidFill>
                  <a:srgbClr val="002060"/>
                </a:solidFill>
              </a:rPr>
              <a:t>fungi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eg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i="1" dirty="0">
                <a:solidFill>
                  <a:srgbClr val="002060"/>
                </a:solidFill>
              </a:rPr>
              <a:t>Candida</a:t>
            </a:r>
            <a:r>
              <a:rPr lang="en-US" dirty="0">
                <a:solidFill>
                  <a:srgbClr val="002060"/>
                </a:solidFill>
              </a:rPr>
              <a:t> species,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Aspergillus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species and other fungi may occur.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Diagnosis of chronic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culture is not very helpful because bacteremia  is rare.</a:t>
            </a:r>
          </a:p>
          <a:p>
            <a:r>
              <a:rPr lang="en-US" dirty="0"/>
              <a:t>WBC usually normal, ESR elevated but not specific.</a:t>
            </a:r>
          </a:p>
          <a:p>
            <a:r>
              <a:rPr lang="en-US" dirty="0"/>
              <a:t>Radiological changes are complicated by the presence of bony abnormalities.</a:t>
            </a:r>
          </a:p>
          <a:p>
            <a:r>
              <a:rPr lang="en-US" b="1" dirty="0">
                <a:solidFill>
                  <a:srgbClr val="002060"/>
                </a:solidFill>
              </a:rPr>
              <a:t>MRI helpful for diagnosis and evaluation of the extent of disease.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Blood Culture bottles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458152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Radiography of acute osteomyelitis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1910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58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Management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Extensive surgical debridement with antibiotic therapy. </a:t>
            </a:r>
            <a:r>
              <a:rPr lang="en-US" dirty="0">
                <a:solidFill>
                  <a:srgbClr val="002060"/>
                </a:solidFill>
              </a:rPr>
              <a:t>Parenteral antibiotics for 3-6 weeks followed by long term oral suppressive therapy.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Some patients may require life long antibiotic ,others for acute exacerbations.</a:t>
            </a:r>
          </a:p>
          <a:p>
            <a:r>
              <a:rPr lang="en-US" b="1" i="1" dirty="0"/>
              <a:t>MSSA</a:t>
            </a:r>
            <a:r>
              <a:rPr lang="en-US" dirty="0"/>
              <a:t>: </a:t>
            </a:r>
            <a:r>
              <a:rPr lang="en-US" dirty="0" err="1"/>
              <a:t>Cloxacillin</a:t>
            </a:r>
            <a:endParaRPr lang="en-US" dirty="0"/>
          </a:p>
          <a:p>
            <a:r>
              <a:rPr lang="en-US" b="1" i="1" dirty="0"/>
              <a:t>MRSA &amp; </a:t>
            </a:r>
            <a:r>
              <a:rPr lang="en-US" b="1" i="1" dirty="0" err="1"/>
              <a:t>S.epidermidis</a:t>
            </a:r>
            <a:r>
              <a:rPr lang="en-US" dirty="0"/>
              <a:t>: </a:t>
            </a:r>
            <a:r>
              <a:rPr lang="en-US" dirty="0" err="1"/>
              <a:t>Vancomycin</a:t>
            </a:r>
            <a:r>
              <a:rPr lang="en-US" dirty="0"/>
              <a:t> then oral </a:t>
            </a:r>
            <a:r>
              <a:rPr lang="en-US" dirty="0" err="1"/>
              <a:t>Clindamycin</a:t>
            </a:r>
            <a:r>
              <a:rPr lang="en-US" dirty="0"/>
              <a:t> or TMP-SMX.</a:t>
            </a:r>
          </a:p>
          <a:p>
            <a:r>
              <a:rPr lang="en-US" dirty="0"/>
              <a:t>Other bacteria:  treat as acute osteomyelitis.</a:t>
            </a:r>
          </a:p>
          <a:p>
            <a:r>
              <a:rPr lang="en-US" b="1" dirty="0">
                <a:solidFill>
                  <a:srgbClr val="C00000"/>
                </a:solidFill>
              </a:rPr>
              <a:t>MTB</a:t>
            </a:r>
            <a:r>
              <a:rPr lang="en-US" dirty="0">
                <a:solidFill>
                  <a:srgbClr val="C00000"/>
                </a:solidFill>
              </a:rPr>
              <a:t>: 4 drugs : INH,RIF ,</a:t>
            </a:r>
            <a:r>
              <a:rPr lang="en-US" dirty="0" err="1">
                <a:solidFill>
                  <a:srgbClr val="C00000"/>
                </a:solidFill>
              </a:rPr>
              <a:t>Pyrazinamide</a:t>
            </a:r>
            <a:r>
              <a:rPr lang="en-US" dirty="0">
                <a:solidFill>
                  <a:srgbClr val="C00000"/>
                </a:solidFill>
              </a:rPr>
              <a:t> &amp; </a:t>
            </a:r>
            <a:r>
              <a:rPr lang="en-US" dirty="0" err="1">
                <a:solidFill>
                  <a:srgbClr val="C00000"/>
                </a:solidFill>
              </a:rPr>
              <a:t>Ethambutol</a:t>
            </a:r>
            <a:r>
              <a:rPr lang="en-US" dirty="0">
                <a:solidFill>
                  <a:srgbClr val="C00000"/>
                </a:solidFill>
              </a:rPr>
              <a:t> for 2 months followed by RIF + INH for additional 4 months.  </a:t>
            </a:r>
            <a:r>
              <a:rPr lang="en-US" b="1" i="1" dirty="0" err="1">
                <a:solidFill>
                  <a:srgbClr val="0070C0"/>
                </a:solidFill>
              </a:rPr>
              <a:t>Brucella</a:t>
            </a:r>
            <a:r>
              <a:rPr lang="en-US" dirty="0">
                <a:solidFill>
                  <a:srgbClr val="0070C0"/>
                </a:solidFill>
              </a:rPr>
              <a:t> is treated with Tetracycline and </a:t>
            </a:r>
            <a:r>
              <a:rPr lang="en-US" dirty="0" err="1">
                <a:solidFill>
                  <a:srgbClr val="0070C0"/>
                </a:solidFill>
              </a:rPr>
              <a:t>Rifampicin</a:t>
            </a:r>
            <a:r>
              <a:rPr lang="en-US" dirty="0">
                <a:solidFill>
                  <a:srgbClr val="0070C0"/>
                </a:solidFill>
              </a:rPr>
              <a:t> for 2 to 3 months.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Define </a:t>
            </a:r>
            <a:r>
              <a:rPr lang="en-US" dirty="0" err="1"/>
              <a:t>osteomyelitis</a:t>
            </a:r>
            <a:r>
              <a:rPr lang="en-US" dirty="0"/>
              <a:t> and arthritis</a:t>
            </a:r>
          </a:p>
          <a:p>
            <a:pPr lvl="0"/>
            <a:r>
              <a:rPr lang="en-US" dirty="0"/>
              <a:t>Know that the two conditions can happen together or separately.</a:t>
            </a:r>
          </a:p>
          <a:p>
            <a:pPr lvl="0"/>
            <a:r>
              <a:rPr lang="en-US" dirty="0"/>
              <a:t>Differentiate between acute and chronic </a:t>
            </a:r>
            <a:r>
              <a:rPr lang="en-US" dirty="0" err="1"/>
              <a:t>osteomyelitis</a:t>
            </a:r>
            <a:r>
              <a:rPr lang="en-US" dirty="0"/>
              <a:t> and arthritis</a:t>
            </a:r>
          </a:p>
          <a:p>
            <a:pPr lvl="0"/>
            <a:r>
              <a:rPr lang="en-US" dirty="0"/>
              <a:t>Know the pathogenesis and risk factors of both </a:t>
            </a:r>
            <a:r>
              <a:rPr lang="en-US" dirty="0" err="1"/>
              <a:t>osteomyelitis</a:t>
            </a:r>
            <a:r>
              <a:rPr lang="en-US" dirty="0"/>
              <a:t> and arthritis</a:t>
            </a:r>
          </a:p>
          <a:p>
            <a:pPr lvl="0"/>
            <a:r>
              <a:rPr lang="en-US" dirty="0"/>
              <a:t>Realize that bone and joint infections can be acquired through blood or directly from adjacent affected organs and tissues.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Septic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Septic (Infectious) Arthritis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/>
              <a:t>is inflammation of the joint space secondary to infection.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Generally affects a single joint and result 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inflammation. </a:t>
            </a:r>
            <a:r>
              <a:rPr lang="en-US" dirty="0"/>
              <a:t>May caused by bacteria or viruses.</a:t>
            </a:r>
            <a:endParaRPr lang="en-US" b="1" dirty="0"/>
          </a:p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</a:rPr>
              <a:t>Haematogenous</a:t>
            </a:r>
            <a:r>
              <a:rPr lang="en-US" b="1" dirty="0">
                <a:solidFill>
                  <a:srgbClr val="C00000"/>
                </a:solidFill>
              </a:rPr>
              <a:t> seeding of joint is most common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Common symptoms :pain, swelling, limitation of movement.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Diagnosis by </a:t>
            </a:r>
            <a:r>
              <a:rPr lang="en-US" b="1" dirty="0" err="1">
                <a:solidFill>
                  <a:srgbClr val="7030A0"/>
                </a:solidFill>
              </a:rPr>
              <a:t>Arthrocentesis</a:t>
            </a:r>
            <a:r>
              <a:rPr lang="en-US" dirty="0">
                <a:solidFill>
                  <a:srgbClr val="7030A0"/>
                </a:solidFill>
              </a:rPr>
              <a:t> to obtain synovial fluid for analysis; </a:t>
            </a:r>
            <a:r>
              <a:rPr lang="en-US" dirty="0"/>
              <a:t>Gram stain, culture &amp; sensitivity</a:t>
            </a:r>
          </a:p>
          <a:p>
            <a:pPr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Drainage &amp; antimicrobial therapy important management</a:t>
            </a:r>
            <a:r>
              <a:rPr lang="en-US" dirty="0"/>
              <a:t>.</a:t>
            </a:r>
          </a:p>
        </p:txBody>
      </p:sp>
      <p:pic>
        <p:nvPicPr>
          <p:cNvPr id="97282" name="Picture 2" descr="http://t0.gstatic.com/images?q=tbn:lBKUYLZE38Fo9M:http://patientsites.com/media/img/388/hand_finger_joint_intr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11811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Septic Arthritis</a:t>
            </a:r>
          </a:p>
        </p:txBody>
      </p:sp>
      <p:pic>
        <p:nvPicPr>
          <p:cNvPr id="3076" name="Picture 4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3924300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نتيجة بحث الصور عن ‪arthritis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نتيجة بحث الصور عن ‪septic arthrit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نتيجة بحث الصور عن ‪septic arthrit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28269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نتيجة بحث الصور عن ‪arthrit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5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Age/special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Common organism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/>
              <a:t>Neonates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Infants /children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Adults </a:t>
            </a:r>
          </a:p>
          <a:p>
            <a:endParaRPr lang="en-US" sz="1600" dirty="0"/>
          </a:p>
          <a:p>
            <a:r>
              <a:rPr lang="en-US" sz="1600" dirty="0"/>
              <a:t>Sickle cell disease</a:t>
            </a:r>
          </a:p>
          <a:p>
            <a:r>
              <a:rPr lang="en-US" sz="1600" dirty="0"/>
              <a:t>Trauma /surgical procedure</a:t>
            </a:r>
          </a:p>
          <a:p>
            <a:r>
              <a:rPr lang="en-US" sz="1600" dirty="0"/>
              <a:t>Chronic arthritis</a:t>
            </a:r>
          </a:p>
          <a:p>
            <a:r>
              <a:rPr lang="en-US" sz="1600" dirty="0"/>
              <a:t>Prosthetic arthritis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i="1" dirty="0" err="1"/>
              <a:t>S.aureus</a:t>
            </a:r>
            <a:r>
              <a:rPr lang="en-US" sz="1600" i="1" dirty="0"/>
              <a:t>, </a:t>
            </a:r>
            <a:r>
              <a:rPr lang="en-US" sz="1600" dirty="0"/>
              <a:t>group B </a:t>
            </a:r>
            <a:r>
              <a:rPr lang="en-US" sz="1600" i="1" dirty="0"/>
              <a:t>Streptococcus,</a:t>
            </a:r>
            <a:r>
              <a:rPr lang="en-US" sz="1600" dirty="0"/>
              <a:t> Gram negative rods ( </a:t>
            </a:r>
            <a:r>
              <a:rPr lang="en-US" sz="1600" dirty="0" err="1"/>
              <a:t>eg</a:t>
            </a:r>
            <a:r>
              <a:rPr lang="en-US" sz="1600" dirty="0"/>
              <a:t>. </a:t>
            </a:r>
            <a:r>
              <a:rPr lang="en-US" sz="1600" i="1" dirty="0" err="1"/>
              <a:t>E.coli</a:t>
            </a:r>
            <a:r>
              <a:rPr lang="en-US" sz="1600" i="1" dirty="0"/>
              <a:t>, </a:t>
            </a:r>
            <a:r>
              <a:rPr lang="en-US" sz="1600" i="1" dirty="0" err="1"/>
              <a:t>Klebsiella</a:t>
            </a:r>
            <a:r>
              <a:rPr lang="en-US" sz="1600" i="1" dirty="0"/>
              <a:t>, </a:t>
            </a:r>
            <a:r>
              <a:rPr lang="en-US" sz="1600" i="1" dirty="0" err="1"/>
              <a:t>Proteus,Pseudomonas</a:t>
            </a:r>
            <a:r>
              <a:rPr lang="en-US" sz="1600" i="1" dirty="0"/>
              <a:t>) .</a:t>
            </a:r>
          </a:p>
          <a:p>
            <a:endParaRPr lang="en-US" sz="1600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, </a:t>
            </a:r>
            <a:r>
              <a:rPr lang="en-US" sz="1600" dirty="0"/>
              <a:t>group A </a:t>
            </a:r>
            <a:r>
              <a:rPr lang="en-US" sz="1600" i="1" dirty="0"/>
              <a:t>Streptococcus, </a:t>
            </a:r>
            <a:r>
              <a:rPr lang="en-US" sz="1600" i="1" dirty="0" err="1"/>
              <a:t>S.pneumoniae</a:t>
            </a:r>
            <a:r>
              <a:rPr lang="en-US" sz="1600" i="1" dirty="0"/>
              <a:t>, H. </a:t>
            </a:r>
            <a:r>
              <a:rPr lang="en-US" sz="1600" i="1" dirty="0" err="1"/>
              <a:t>influenzae</a:t>
            </a:r>
            <a:r>
              <a:rPr lang="en-US" sz="1600" i="1" dirty="0"/>
              <a:t> </a:t>
            </a:r>
            <a:r>
              <a:rPr lang="en-US" sz="1600" dirty="0"/>
              <a:t>type </a:t>
            </a:r>
            <a:r>
              <a:rPr lang="en-US" sz="1600" i="1" dirty="0"/>
              <a:t>b</a:t>
            </a:r>
          </a:p>
          <a:p>
            <a:endParaRPr lang="en-US" sz="1600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, Neisseria </a:t>
            </a:r>
            <a:r>
              <a:rPr lang="en-US" sz="1600" i="1" dirty="0" err="1"/>
              <a:t>gonorrheae</a:t>
            </a:r>
            <a:endParaRPr lang="en-US" sz="1600" i="1" dirty="0"/>
          </a:p>
          <a:p>
            <a:endParaRPr lang="en-US" sz="1600" dirty="0"/>
          </a:p>
          <a:p>
            <a:r>
              <a:rPr lang="en-US" sz="1600" i="1" dirty="0"/>
              <a:t>Salmonella</a:t>
            </a:r>
            <a:r>
              <a:rPr lang="en-US" sz="1600" dirty="0"/>
              <a:t> species, </a:t>
            </a:r>
            <a:r>
              <a:rPr lang="en-US" sz="1600" i="1" dirty="0" err="1"/>
              <a:t>S.aureus</a:t>
            </a:r>
            <a:endParaRPr lang="en-US" sz="1600" i="1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 </a:t>
            </a:r>
          </a:p>
          <a:p>
            <a:r>
              <a:rPr lang="en-US" sz="1600" i="1" dirty="0"/>
              <a:t>MTB</a:t>
            </a:r>
            <a:r>
              <a:rPr lang="en-US" sz="1600" dirty="0"/>
              <a:t>, Fungi </a:t>
            </a:r>
          </a:p>
          <a:p>
            <a:r>
              <a:rPr lang="en-US" sz="1600" dirty="0"/>
              <a:t>Skin flora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Common causes of septic arthritis</a:t>
            </a:r>
          </a:p>
        </p:txBody>
      </p:sp>
    </p:spTree>
    <p:extLst>
      <p:ext uri="{BB962C8B-B14F-4D97-AF65-F5344CB8AC3E}">
        <p14:creationId xmlns:p14="http://schemas.microsoft.com/office/powerpoint/2010/main" val="157335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Other causes of Arthritis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Viruses: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dirty="0"/>
              <a:t>Include: Rubella, Hepatitis B, mumps, Parvovirus B19,Varicella,EBV,Adenoviruse,..etc. These are self-limiting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Reactive arthritis  due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Campylobacter </a:t>
            </a:r>
            <a:r>
              <a:rPr lang="en-US" sz="2000" i="1" dirty="0" err="1"/>
              <a:t>jejuni</a:t>
            </a:r>
            <a:endParaRPr lang="en-U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Yersinia </a:t>
            </a:r>
            <a:r>
              <a:rPr lang="en-US" sz="2000" i="1" dirty="0" err="1"/>
              <a:t>enterocolitica</a:t>
            </a:r>
            <a:endParaRPr lang="en-US" sz="20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Some </a:t>
            </a:r>
            <a:r>
              <a:rPr lang="en-US" sz="2000" i="1" dirty="0"/>
              <a:t>Salmonella</a:t>
            </a:r>
            <a:r>
              <a:rPr lang="en-US" sz="2000" dirty="0"/>
              <a:t> species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Non –infectious causes of arthritis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  <a:p>
            <a:r>
              <a:rPr lang="en-US" sz="2000" dirty="0"/>
              <a:t>Rheumatoid arthritis</a:t>
            </a:r>
          </a:p>
          <a:p>
            <a:r>
              <a:rPr lang="en-US" sz="2000" dirty="0"/>
              <a:t>Gout</a:t>
            </a:r>
          </a:p>
          <a:p>
            <a:r>
              <a:rPr lang="en-US" sz="2000" dirty="0"/>
              <a:t>Traumatic arthritis</a:t>
            </a:r>
          </a:p>
          <a:p>
            <a:r>
              <a:rPr lang="en-US" sz="2000" dirty="0"/>
              <a:t>Degenerative arthritis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15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Risk factors &amp; 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Gonococcal</a:t>
            </a:r>
            <a:r>
              <a:rPr lang="en-US" dirty="0"/>
              <a:t> infection most common cause in young, sexually active adults caused by </a:t>
            </a:r>
            <a:r>
              <a:rPr lang="en-US" i="1" dirty="0" err="1"/>
              <a:t>Neisseria</a:t>
            </a:r>
            <a:r>
              <a:rPr lang="en-US" i="1" dirty="0"/>
              <a:t> </a:t>
            </a:r>
            <a:r>
              <a:rPr lang="en-US" i="1" dirty="0" err="1"/>
              <a:t>gonorrheae</a:t>
            </a:r>
            <a:r>
              <a:rPr lang="en-US" i="1" dirty="0"/>
              <a:t> . </a:t>
            </a:r>
            <a:r>
              <a:rPr lang="en-US" dirty="0"/>
              <a:t>Leads to disseminated infection secondary to  </a:t>
            </a:r>
            <a:r>
              <a:rPr lang="en-US" dirty="0" err="1"/>
              <a:t>urethritis</a:t>
            </a:r>
            <a:r>
              <a:rPr lang="en-US" dirty="0"/>
              <a:t>/</a:t>
            </a:r>
            <a:r>
              <a:rPr lang="en-US" dirty="0" err="1"/>
              <a:t>cervicitis</a:t>
            </a:r>
            <a:r>
              <a:rPr lang="en-US" dirty="0"/>
              <a:t>.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Initially present with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polyarthralgia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tenosynovitis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fever, skin lesions. If untreated leads 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suppurative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monoarthritis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Nongonococcal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arthritis occurs in older adults. Results from introduction of organisms into joint space as a results of bacteremia or </a:t>
            </a:r>
            <a:r>
              <a:rPr lang="en-US" dirty="0" err="1">
                <a:solidFill>
                  <a:srgbClr val="002060"/>
                </a:solidFill>
              </a:rPr>
              <a:t>fungaemia</a:t>
            </a:r>
            <a:r>
              <a:rPr lang="en-US" dirty="0">
                <a:solidFill>
                  <a:srgbClr val="002060"/>
                </a:solidFill>
              </a:rPr>
              <a:t> from infection at other body sites.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Risk factors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Occasionally results from direct trauma, procedures (</a:t>
            </a:r>
            <a:r>
              <a:rPr lang="en-US" dirty="0">
                <a:solidFill>
                  <a:srgbClr val="C00000"/>
                </a:solidFill>
              </a:rPr>
              <a:t>arthroscopy</a:t>
            </a:r>
            <a:r>
              <a:rPr lang="en-US" dirty="0"/>
              <a:t>) or from contiguous soft tissue infection.</a:t>
            </a:r>
          </a:p>
          <a:p>
            <a:pPr>
              <a:buNone/>
            </a:pPr>
            <a:r>
              <a:rPr lang="en-US" i="1" dirty="0" err="1">
                <a:solidFill>
                  <a:srgbClr val="C00000"/>
                </a:solidFill>
              </a:rPr>
              <a:t>S.aureus</a:t>
            </a:r>
            <a:r>
              <a:rPr lang="en-US" dirty="0">
                <a:solidFill>
                  <a:srgbClr val="C00000"/>
                </a:solidFill>
              </a:rPr>
              <a:t> is most common cause. Other organisms : streptococci and aerobic Gram negative bacilli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Lyme disease due to tick bite in endemic areas</a:t>
            </a:r>
            <a:r>
              <a:rPr lang="en-US" dirty="0"/>
              <a:t>. Uncommon in KSA.</a:t>
            </a:r>
          </a:p>
          <a:p>
            <a:r>
              <a:rPr lang="en-US" dirty="0"/>
              <a:t>In sickle cell disease patients , arthritis may be caused by </a:t>
            </a:r>
            <a:r>
              <a:rPr lang="en-US" i="1" dirty="0">
                <a:solidFill>
                  <a:srgbClr val="C00000"/>
                </a:solidFill>
              </a:rPr>
              <a:t>Salmonella</a:t>
            </a:r>
            <a:r>
              <a:rPr lang="en-US" dirty="0">
                <a:solidFill>
                  <a:srgbClr val="C00000"/>
                </a:solidFill>
              </a:rPr>
              <a:t> species.</a:t>
            </a:r>
          </a:p>
          <a:p>
            <a:r>
              <a:rPr lang="en-US" dirty="0"/>
              <a:t>Chronic arthritis may be due to </a:t>
            </a:r>
            <a:r>
              <a:rPr lang="en-US" dirty="0">
                <a:solidFill>
                  <a:srgbClr val="C00000"/>
                </a:solidFill>
              </a:rPr>
              <a:t>MTB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fungi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Diagnosis of Septic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History/examination to exclude systemic illness. </a:t>
            </a:r>
            <a:r>
              <a:rPr lang="en-US" dirty="0">
                <a:solidFill>
                  <a:srgbClr val="C00000"/>
                </a:solidFill>
              </a:rPr>
              <a:t>Note history of tick exposure in endemic areas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Arthrocentesis</a:t>
            </a:r>
            <a:r>
              <a:rPr lang="en-US" dirty="0"/>
              <a:t> should be done as soon as possible;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2060"/>
                </a:solidFill>
              </a:rPr>
              <a:t>1-Synovial fluid is cloudy and purulent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2- Leukocyte count generally &gt; 25,000/mm3,with predominant neutrophils.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3- Gram stain and culture are positive in &gt;90% of cases.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4-Exclude crystal deposition arthritis or noninfectious inflammatory arthritis.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Blood cultures indicated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If </a:t>
            </a:r>
            <a:r>
              <a:rPr lang="en-US" dirty="0" err="1">
                <a:solidFill>
                  <a:srgbClr val="002060"/>
                </a:solidFill>
              </a:rPr>
              <a:t>Gonococcal</a:t>
            </a:r>
            <a:r>
              <a:rPr lang="en-US" dirty="0">
                <a:solidFill>
                  <a:srgbClr val="002060"/>
                </a:solidFill>
              </a:rPr>
              <a:t> infection suspected, take specimen from cervix, urethra, rectum &amp; pharynx for culture or DNA testing for </a:t>
            </a:r>
            <a:r>
              <a:rPr lang="en-US" i="1" dirty="0" err="1">
                <a:solidFill>
                  <a:srgbClr val="002060"/>
                </a:solidFill>
              </a:rPr>
              <a:t>N.gonorrheae</a:t>
            </a:r>
            <a:r>
              <a:rPr lang="en-US" i="1" dirty="0">
                <a:solidFill>
                  <a:srgbClr val="002060"/>
                </a:solidFill>
              </a:rPr>
              <a:t>. </a:t>
            </a:r>
            <a:r>
              <a:rPr lang="en-US" dirty="0">
                <a:solidFill>
                  <a:srgbClr val="002060"/>
                </a:solidFill>
              </a:rPr>
              <a:t>Investigate for other </a:t>
            </a:r>
            <a:r>
              <a:rPr lang="en-US">
                <a:solidFill>
                  <a:srgbClr val="002060"/>
                </a:solidFill>
              </a:rPr>
              <a:t>sexually transmitted </a:t>
            </a:r>
            <a:r>
              <a:rPr lang="en-US" dirty="0">
                <a:solidFill>
                  <a:srgbClr val="002060"/>
                </a:solidFill>
              </a:rPr>
              <a:t>diseases.</a:t>
            </a:r>
          </a:p>
          <a:p>
            <a:endParaRPr lang="en-US" i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Culture of joint fluid and skin lesions 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Treatment &amp;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Arthrocentesis</a:t>
            </a:r>
            <a:r>
              <a:rPr lang="en-US" dirty="0">
                <a:solidFill>
                  <a:srgbClr val="C00000"/>
                </a:solidFill>
              </a:rPr>
              <a:t> with drainage of infected synovial fluid.</a:t>
            </a:r>
          </a:p>
          <a:p>
            <a:r>
              <a:rPr lang="en-US" dirty="0">
                <a:solidFill>
                  <a:srgbClr val="0070C0"/>
                </a:solidFill>
              </a:rPr>
              <a:t>Repeated therapeutic </a:t>
            </a:r>
            <a:r>
              <a:rPr lang="en-US" dirty="0" err="1">
                <a:solidFill>
                  <a:srgbClr val="0070C0"/>
                </a:solidFill>
              </a:rPr>
              <a:t>Arthrocentesis</a:t>
            </a:r>
            <a:r>
              <a:rPr lang="en-US" dirty="0">
                <a:solidFill>
                  <a:srgbClr val="0070C0"/>
                </a:solidFill>
              </a:rPr>
              <a:t> often needed</a:t>
            </a:r>
          </a:p>
          <a:p>
            <a:r>
              <a:rPr lang="en-US" dirty="0">
                <a:solidFill>
                  <a:srgbClr val="0070C0"/>
                </a:solidFill>
              </a:rPr>
              <a:t>Occasionally, arthroscopic or surgical drainage/debridement </a:t>
            </a:r>
          </a:p>
          <a:p>
            <a:r>
              <a:rPr lang="en-US" dirty="0">
                <a:solidFill>
                  <a:srgbClr val="7030A0"/>
                </a:solidFill>
              </a:rPr>
              <a:t>Antimicrobial therapy should be directed at the  suspected organism and susceptibility results: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Gonococcal</a:t>
            </a:r>
            <a:r>
              <a:rPr lang="en-US" b="1" dirty="0"/>
              <a:t> arthritis</a:t>
            </a:r>
            <a:r>
              <a:rPr lang="en-US" dirty="0"/>
              <a:t>: IV Ceftriaxone (</a:t>
            </a:r>
            <a:r>
              <a:rPr lang="en-US" sz="2000" dirty="0"/>
              <a:t>or Ciprofloxacin or </a:t>
            </a:r>
            <a:r>
              <a:rPr lang="en-US" sz="2000" dirty="0" err="1"/>
              <a:t>Ofloxacin</a:t>
            </a:r>
            <a:r>
              <a:rPr lang="en-US" dirty="0"/>
              <a:t>) then switch to oral Quinolone or </a:t>
            </a:r>
            <a:r>
              <a:rPr lang="en-US" dirty="0" err="1"/>
              <a:t>Cefixime</a:t>
            </a:r>
            <a:r>
              <a:rPr lang="en-US" dirty="0"/>
              <a:t> for 7-10 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Know the commonest causative agents of arthritis and </a:t>
            </a:r>
            <a:r>
              <a:rPr lang="en-US" dirty="0" err="1"/>
              <a:t>osteomyelitis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Know the laboratory diagnosis and investigation of both conditions.</a:t>
            </a:r>
          </a:p>
          <a:p>
            <a:pPr lvl="0"/>
            <a:r>
              <a:rPr lang="en-US" dirty="0"/>
              <a:t>know the management and treatment of both </a:t>
            </a:r>
            <a:r>
              <a:rPr lang="en-US" dirty="0" err="1"/>
              <a:t>osteomyelitis</a:t>
            </a:r>
            <a:r>
              <a:rPr lang="en-US" dirty="0"/>
              <a:t> and arthritis.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/>
              <a:t>Nongonococcal</a:t>
            </a:r>
            <a:r>
              <a:rPr lang="en-US" b="1" dirty="0"/>
              <a:t> </a:t>
            </a:r>
            <a:r>
              <a:rPr lang="en-US" b="1" dirty="0" err="1"/>
              <a:t>infectiuos</a:t>
            </a:r>
            <a:r>
              <a:rPr lang="en-US" b="1" dirty="0"/>
              <a:t> arthritis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MSSA</a:t>
            </a:r>
            <a:r>
              <a:rPr lang="en-US" dirty="0"/>
              <a:t>: </a:t>
            </a:r>
            <a:r>
              <a:rPr lang="en-US" dirty="0" err="1"/>
              <a:t>Cloxacillin</a:t>
            </a:r>
            <a:r>
              <a:rPr lang="en-US" dirty="0"/>
              <a:t> or </a:t>
            </a:r>
            <a:r>
              <a:rPr lang="en-US" dirty="0" err="1"/>
              <a:t>Cefazolin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MRSA</a:t>
            </a:r>
            <a:r>
              <a:rPr lang="en-US" dirty="0"/>
              <a:t>: </a:t>
            </a:r>
            <a:r>
              <a:rPr lang="en-US" dirty="0" err="1"/>
              <a:t>Vancomycin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Streptococci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Penicillin or </a:t>
            </a:r>
            <a:r>
              <a:rPr lang="en-US" dirty="0" err="1"/>
              <a:t>Ceftriaxone</a:t>
            </a:r>
            <a:r>
              <a:rPr lang="en-US" dirty="0"/>
              <a:t> or </a:t>
            </a:r>
            <a:r>
              <a:rPr lang="en-US" dirty="0" err="1"/>
              <a:t>Cefazolin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>
                <a:solidFill>
                  <a:srgbClr val="002060"/>
                </a:solidFill>
              </a:rPr>
              <a:t>Enterobacetriacae</a:t>
            </a:r>
            <a:r>
              <a:rPr lang="en-US" dirty="0"/>
              <a:t>: </a:t>
            </a:r>
            <a:r>
              <a:rPr lang="en-US" dirty="0" err="1"/>
              <a:t>Ceftriaxone</a:t>
            </a:r>
            <a:r>
              <a:rPr lang="en-US" dirty="0"/>
              <a:t> or </a:t>
            </a:r>
            <a:r>
              <a:rPr lang="en-US" dirty="0" err="1"/>
              <a:t>Fluroquinolone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002060"/>
                </a:solidFill>
              </a:rPr>
              <a:t>Pseudomonas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Piperacillin</a:t>
            </a:r>
            <a:r>
              <a:rPr lang="en-US" dirty="0"/>
              <a:t> and </a:t>
            </a:r>
            <a:r>
              <a:rPr lang="en-US" dirty="0" err="1"/>
              <a:t>Aminoglycoside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Animal bite </a:t>
            </a:r>
            <a:r>
              <a:rPr lang="en-US" dirty="0"/>
              <a:t>: </a:t>
            </a:r>
            <a:r>
              <a:rPr lang="en-US" dirty="0" err="1"/>
              <a:t>Ampicillin-Sulbactam</a:t>
            </a:r>
            <a:endParaRPr lang="en-US" dirty="0"/>
          </a:p>
          <a:p>
            <a:pPr marL="514350" indent="-514350"/>
            <a:r>
              <a:rPr lang="en-US" b="1" dirty="0">
                <a:solidFill>
                  <a:srgbClr val="002060"/>
                </a:solidFill>
              </a:rPr>
              <a:t>Lyme disease arthritis</a:t>
            </a:r>
            <a:r>
              <a:rPr lang="en-US" dirty="0"/>
              <a:t>: Doxycycline for one month.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Prognosis &amp;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Gonococcal</a:t>
            </a:r>
            <a:r>
              <a:rPr lang="en-US" dirty="0"/>
              <a:t> arthritis has an excellent outcome .</a:t>
            </a:r>
          </a:p>
          <a:p>
            <a:r>
              <a:rPr lang="en-US" dirty="0">
                <a:solidFill>
                  <a:srgbClr val="C00000"/>
                </a:solidFill>
              </a:rPr>
              <a:t>Non-</a:t>
            </a:r>
            <a:r>
              <a:rPr lang="en-US" dirty="0" err="1">
                <a:solidFill>
                  <a:srgbClr val="C00000"/>
                </a:solidFill>
              </a:rPr>
              <a:t>Gonococcal</a:t>
            </a:r>
            <a:r>
              <a:rPr lang="en-US" dirty="0">
                <a:solidFill>
                  <a:srgbClr val="C00000"/>
                </a:solidFill>
              </a:rPr>
              <a:t> arthritis: can result in scarring with limitation of movement, ambulation is affected in 50% of cases.</a:t>
            </a:r>
          </a:p>
          <a:p>
            <a:r>
              <a:rPr lang="en-US" b="1" dirty="0">
                <a:solidFill>
                  <a:srgbClr val="002060"/>
                </a:solidFill>
              </a:rPr>
              <a:t>Risk factors </a:t>
            </a:r>
            <a:r>
              <a:rPr lang="en-US" dirty="0">
                <a:solidFill>
                  <a:srgbClr val="002060"/>
                </a:solidFill>
              </a:rPr>
              <a:t>for long term adverse </a:t>
            </a:r>
            <a:r>
              <a:rPr lang="en-US" dirty="0" err="1">
                <a:solidFill>
                  <a:srgbClr val="002060"/>
                </a:solidFill>
              </a:rPr>
              <a:t>sequelae</a:t>
            </a:r>
            <a:r>
              <a:rPr lang="en-US" dirty="0">
                <a:solidFill>
                  <a:srgbClr val="002060"/>
                </a:solidFill>
              </a:rPr>
              <a:t> include: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Age, prior rheumatoid arthritis, </a:t>
            </a:r>
            <a:r>
              <a:rPr lang="en-US" dirty="0" err="1">
                <a:solidFill>
                  <a:srgbClr val="002060"/>
                </a:solidFill>
              </a:rPr>
              <a:t>polyarticular</a:t>
            </a:r>
            <a:r>
              <a:rPr lang="en-US" dirty="0">
                <a:solidFill>
                  <a:srgbClr val="002060"/>
                </a:solidFill>
              </a:rPr>
              <a:t> joint involvement, hip or shoulder involvement, virulent pathogens and delayed initiation or response to therapy.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Infections of Joint Prosthesis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Occur in 1 - 5  % of total joint replacement.</a:t>
            </a:r>
          </a:p>
          <a:p>
            <a:r>
              <a:rPr lang="en-US" dirty="0"/>
              <a:t>Most  infections occur within 5 years of joint replacement.</a:t>
            </a:r>
          </a:p>
          <a:p>
            <a:r>
              <a:rPr lang="en-US" dirty="0"/>
              <a:t>Often caused by skin flora.</a:t>
            </a:r>
          </a:p>
          <a:p>
            <a:r>
              <a:rPr lang="en-US" dirty="0"/>
              <a:t>Diagnostic aspiration of joint fluid necessary .</a:t>
            </a:r>
          </a:p>
          <a:p>
            <a:r>
              <a:rPr lang="en-US" dirty="0"/>
              <a:t>Result in significant morbidity and health care costs.</a:t>
            </a:r>
          </a:p>
          <a:p>
            <a:r>
              <a:rPr lang="en-US" dirty="0"/>
              <a:t>Successful outcomes results  from multidisciplinary approach.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Joint Prosthesis</a:t>
            </a:r>
            <a:endParaRPr lang="en-US" dirty="0"/>
          </a:p>
        </p:txBody>
      </p:sp>
      <p:pic>
        <p:nvPicPr>
          <p:cNvPr id="5122" name="Picture 2" descr="نتيجة بحث الصور عن ‪joint prosthesi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93874"/>
            <a:ext cx="2838450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نتيجة بحث الصور عن ‪joint prosthesi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1450675"/>
            <a:ext cx="35337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نتيجة بحث الصور عن ‪joint prosthesis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2194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11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Diagnosis of Prosthetic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Aspiration &amp; surgical exploration to obtain specimen for culture , sensitivity testing &amp; histopathology.</a:t>
            </a:r>
          </a:p>
          <a:p>
            <a:r>
              <a:rPr lang="en-US" b="1" dirty="0"/>
              <a:t>Skin flora regarded as pathogens if isolated from multiple deep tissue cultures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Plain X-ray </a:t>
            </a:r>
            <a:r>
              <a:rPr lang="en-US" dirty="0"/>
              <a:t>may not be helpful.</a:t>
            </a:r>
          </a:p>
          <a:p>
            <a:r>
              <a:rPr lang="en-US" b="1" dirty="0" err="1"/>
              <a:t>Arthrography</a:t>
            </a:r>
            <a:r>
              <a:rPr lang="en-US" dirty="0"/>
              <a:t> may help define sinus tracts.</a:t>
            </a:r>
          </a:p>
          <a:p>
            <a:r>
              <a:rPr lang="en-US" dirty="0"/>
              <a:t>Bone scan-not specific  for infection.</a:t>
            </a:r>
          </a:p>
          <a:p>
            <a:r>
              <a:rPr lang="en-US" dirty="0"/>
              <a:t>ESR and C-reactive protein( CRP ) may be high.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Management &amp;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Surgical debridement and prolonged antimicrobial therapy</a:t>
            </a:r>
          </a:p>
          <a:p>
            <a:r>
              <a:rPr lang="en-US" dirty="0">
                <a:solidFill>
                  <a:srgbClr val="C00000"/>
                </a:solidFill>
              </a:rPr>
              <a:t>Surgery: removal of prosthesis</a:t>
            </a:r>
          </a:p>
          <a:p>
            <a:r>
              <a:rPr lang="en-US" dirty="0"/>
              <a:t>Antibiotic –impregnated cement during re-implantation</a:t>
            </a:r>
          </a:p>
          <a:p>
            <a:r>
              <a:rPr lang="en-US" dirty="0">
                <a:solidFill>
                  <a:srgbClr val="C00000"/>
                </a:solidFill>
              </a:rPr>
              <a:t>Antimicrobial for 6 weeks: </a:t>
            </a:r>
          </a:p>
          <a:p>
            <a:r>
              <a:rPr lang="en-US" dirty="0"/>
              <a:t>Begin empiric IV antibiotic to cover MRSA and Gram negative rods ( </a:t>
            </a:r>
            <a:r>
              <a:rPr lang="en-US" sz="2200" dirty="0" err="1"/>
              <a:t>Vancomycin</a:t>
            </a:r>
            <a:r>
              <a:rPr lang="en-US" sz="2200" dirty="0"/>
              <a:t>+ </a:t>
            </a:r>
            <a:r>
              <a:rPr lang="en-US" sz="2200" dirty="0" err="1"/>
              <a:t>Cefepime</a:t>
            </a:r>
            <a:r>
              <a:rPr lang="en-US" sz="2200" dirty="0"/>
              <a:t>, Ciprofloxacin, or </a:t>
            </a:r>
            <a:r>
              <a:rPr lang="en-US" sz="2200" dirty="0" err="1"/>
              <a:t>Aminoglycoside</a:t>
            </a:r>
            <a:r>
              <a:rPr lang="en-US" sz="2200" dirty="0"/>
              <a:t>)</a:t>
            </a:r>
          </a:p>
          <a:p>
            <a:r>
              <a:rPr lang="en-US" dirty="0">
                <a:solidFill>
                  <a:srgbClr val="002060"/>
                </a:solidFill>
              </a:rPr>
              <a:t>Chronic therapy with oral drug if removal of prosthesis not possible.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Bone &amp; joint infections may exist separately or together.</a:t>
            </a:r>
          </a:p>
          <a:p>
            <a:r>
              <a:rPr lang="en-US" dirty="0"/>
              <a:t>Both are more common in infants and children.</a:t>
            </a:r>
          </a:p>
          <a:p>
            <a:r>
              <a:rPr lang="en-US" dirty="0"/>
              <a:t>Usually caused by </a:t>
            </a:r>
            <a:r>
              <a:rPr lang="en-US" b="1" dirty="0">
                <a:solidFill>
                  <a:srgbClr val="C00000"/>
                </a:solidFill>
              </a:rPr>
              <a:t>blood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borne</a:t>
            </a:r>
            <a:r>
              <a:rPr lang="en-US" dirty="0"/>
              <a:t> spread ,but can result from </a:t>
            </a:r>
            <a:r>
              <a:rPr lang="en-US" b="1" dirty="0">
                <a:solidFill>
                  <a:srgbClr val="0070C0"/>
                </a:solidFill>
              </a:rPr>
              <a:t>local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trauma</a:t>
            </a:r>
            <a:r>
              <a:rPr lang="en-US" dirty="0"/>
              <a:t> or  spread from </a:t>
            </a:r>
            <a:r>
              <a:rPr lang="en-US" b="1" dirty="0">
                <a:solidFill>
                  <a:srgbClr val="0070C0"/>
                </a:solidFill>
              </a:rPr>
              <a:t>contiguous soft tissue infection.</a:t>
            </a:r>
          </a:p>
          <a:p>
            <a:r>
              <a:rPr lang="en-US" dirty="0"/>
              <a:t> Often associated with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foreign body </a:t>
            </a:r>
            <a:r>
              <a:rPr lang="en-US" dirty="0"/>
              <a:t>at the primary wound site.</a:t>
            </a:r>
          </a:p>
          <a:p>
            <a:r>
              <a:rPr lang="en-US" dirty="0"/>
              <a:t>If not treated lead to devastating effect.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4.bp.blogspot.com/_uYybgEua2dI/S8YMH2icVLI/AAAAAAAAAXI/01TGVcX3Eec/s1600/fibula_epiph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86200" cy="3733800"/>
          </a:xfrm>
          <a:prstGeom prst="rect">
            <a:avLst/>
          </a:prstGeom>
          <a:noFill/>
        </p:spPr>
      </p:pic>
      <p:pic>
        <p:nvPicPr>
          <p:cNvPr id="102404" name="Picture 4" descr="http://sci.washington.edu/images/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0005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Acute </a:t>
            </a:r>
            <a:r>
              <a:rPr lang="en-US" b="1" dirty="0" err="1">
                <a:solidFill>
                  <a:srgbClr val="C00000"/>
                </a:solidFill>
              </a:rPr>
              <a:t>Osteomyelitis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Acute </a:t>
            </a:r>
            <a:r>
              <a:rPr lang="en-US" dirty="0" err="1"/>
              <a:t>osteomyelitis</a:t>
            </a:r>
            <a:r>
              <a:rPr lang="en-US" dirty="0"/>
              <a:t> is an acute infectious process of the bone and bone marrow .</a:t>
            </a:r>
          </a:p>
          <a:p>
            <a:r>
              <a:rPr lang="en-US" b="1" dirty="0">
                <a:solidFill>
                  <a:srgbClr val="C00000"/>
                </a:solidFill>
              </a:rPr>
              <a:t>How the pathogen reach the bone ?</a:t>
            </a:r>
          </a:p>
          <a:p>
            <a:pPr>
              <a:buNone/>
            </a:pPr>
            <a:r>
              <a:rPr lang="en-US" dirty="0"/>
              <a:t>1- </a:t>
            </a:r>
            <a:r>
              <a:rPr lang="en-US" b="1" dirty="0" err="1"/>
              <a:t>Hematogenous</a:t>
            </a:r>
            <a:r>
              <a:rPr lang="en-US" b="1" dirty="0"/>
              <a:t> route</a:t>
            </a:r>
          </a:p>
          <a:p>
            <a:pPr>
              <a:buNone/>
            </a:pPr>
            <a:r>
              <a:rPr lang="en-US" dirty="0"/>
              <a:t>2- </a:t>
            </a:r>
            <a:r>
              <a:rPr lang="en-US" b="1" dirty="0"/>
              <a:t>Contiguous soft tissue focus </a:t>
            </a:r>
            <a:r>
              <a:rPr lang="en-US" dirty="0"/>
              <a:t>( </a:t>
            </a:r>
            <a:r>
              <a:rPr lang="en-US" sz="1800" dirty="0"/>
              <a:t>post operative infection, contaminated open fracture, soft tissue infection , puncture wounds)</a:t>
            </a:r>
          </a:p>
          <a:p>
            <a:pPr>
              <a:buNone/>
            </a:pPr>
            <a:r>
              <a:rPr lang="en-US" sz="2400" dirty="0"/>
              <a:t>3- </a:t>
            </a:r>
            <a:r>
              <a:rPr lang="en-US" sz="2400" b="1" dirty="0"/>
              <a:t>In association with peripheral vascular disease </a:t>
            </a:r>
            <a:r>
              <a:rPr lang="en-US" sz="1800" dirty="0"/>
              <a:t>(diabetes mellitus ,severe atherosclerosis, </a:t>
            </a:r>
            <a:r>
              <a:rPr lang="en-US" sz="1800" dirty="0" err="1"/>
              <a:t>vasculitis</a:t>
            </a:r>
            <a:r>
              <a:rPr lang="en-US" sz="1800" dirty="0"/>
              <a:t>)</a:t>
            </a:r>
          </a:p>
          <a:p>
            <a:r>
              <a:rPr lang="en-US" sz="18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May have a short duration </a:t>
            </a:r>
            <a:r>
              <a:rPr lang="en-US" sz="1800" dirty="0"/>
              <a:t>( few days for </a:t>
            </a:r>
            <a:r>
              <a:rPr lang="en-US" sz="1800" dirty="0" err="1"/>
              <a:t>hematogenously</a:t>
            </a:r>
            <a:r>
              <a:rPr lang="en-US" sz="1800" dirty="0"/>
              <a:t> acquired infection) </a:t>
            </a:r>
            <a:r>
              <a:rPr lang="en-US" sz="2400" dirty="0">
                <a:solidFill>
                  <a:srgbClr val="002060"/>
                </a:solidFill>
              </a:rPr>
              <a:t>or may last several weeks to months </a:t>
            </a:r>
            <a:r>
              <a:rPr lang="en-US" sz="2400" dirty="0"/>
              <a:t>( </a:t>
            </a:r>
            <a:r>
              <a:rPr lang="en-US" sz="1800" dirty="0"/>
              <a:t>if secondary to contiguous focus of infection).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Etiology, Epidemiology &amp;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Primary </a:t>
            </a:r>
            <a:r>
              <a:rPr lang="en-US" b="1" dirty="0" err="1">
                <a:solidFill>
                  <a:srgbClr val="C00000"/>
                </a:solidFill>
              </a:rPr>
              <a:t>hematogenous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is most common in infants &amp; children.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Infants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/>
              <a:t>S.aureus</a:t>
            </a:r>
            <a:r>
              <a:rPr lang="en-US" dirty="0"/>
              <a:t>, group B streptococci, </a:t>
            </a:r>
            <a:r>
              <a:rPr lang="en-US" i="1" dirty="0" err="1"/>
              <a:t>E.coli</a:t>
            </a:r>
            <a:r>
              <a:rPr lang="en-US" i="1" dirty="0"/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Children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 </a:t>
            </a:r>
            <a:r>
              <a:rPr lang="en-US" i="1" dirty="0" err="1"/>
              <a:t>S.aureu</a:t>
            </a:r>
            <a:r>
              <a:rPr lang="en-US" dirty="0" err="1"/>
              <a:t>s</a:t>
            </a:r>
            <a:r>
              <a:rPr lang="en-US" dirty="0"/>
              <a:t>, group A streptococci, </a:t>
            </a:r>
            <a:r>
              <a:rPr lang="en-US" i="1" dirty="0" err="1"/>
              <a:t>H.influenzae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b="1" dirty="0"/>
              <a:t>Site 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/>
              <a:t>Metaphysis</a:t>
            </a:r>
            <a:r>
              <a:rPr lang="en-US" dirty="0"/>
              <a:t> of long bones (</a:t>
            </a:r>
            <a:r>
              <a:rPr lang="en-US" dirty="0" err="1"/>
              <a:t>femur,tibia</a:t>
            </a:r>
            <a:r>
              <a:rPr lang="en-US" dirty="0"/>
              <a:t>&amp; </a:t>
            </a:r>
            <a:r>
              <a:rPr lang="en-US" dirty="0" err="1"/>
              <a:t>humerus</a:t>
            </a:r>
            <a:r>
              <a:rPr lang="en-US" dirty="0"/>
              <a:t> )</a:t>
            </a:r>
          </a:p>
          <a:p>
            <a:pPr>
              <a:buNone/>
            </a:pPr>
            <a:r>
              <a:rPr lang="en-US" dirty="0"/>
              <a:t>Adults: </a:t>
            </a:r>
            <a:r>
              <a:rPr lang="en-US" dirty="0" err="1"/>
              <a:t>Hematogenous</a:t>
            </a:r>
            <a:r>
              <a:rPr lang="en-US" dirty="0"/>
              <a:t> cases less common, but may occur due to reactivation of a quiescent focus of infection from infancy or childhood. Most cases are due to </a:t>
            </a:r>
            <a:r>
              <a:rPr lang="en-US" i="1" dirty="0" err="1"/>
              <a:t>S.aureus</a:t>
            </a:r>
            <a:r>
              <a:rPr lang="en-US" i="1" dirty="0"/>
              <a:t>.</a:t>
            </a:r>
          </a:p>
          <a:p>
            <a:pPr>
              <a:buNone/>
            </a:pPr>
            <a:r>
              <a:rPr lang="en-US" dirty="0"/>
              <a:t>Septic arthritis is common as the  infection begins in the Diaphysis.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Other causes -special clinical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Streptococci and anaerobes in fist injuries, diabetic foot and </a:t>
            </a:r>
            <a:r>
              <a:rPr lang="en-US" b="1" dirty="0" err="1">
                <a:solidFill>
                  <a:srgbClr val="7030A0"/>
                </a:solidFill>
              </a:rPr>
              <a:t>decubitus</a:t>
            </a:r>
            <a:r>
              <a:rPr lang="en-US" b="1" dirty="0">
                <a:solidFill>
                  <a:srgbClr val="7030A0"/>
                </a:solidFill>
              </a:rPr>
              <a:t> ulcers.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Salmonella</a:t>
            </a:r>
            <a:r>
              <a:rPr lang="en-US" b="1" dirty="0">
                <a:solidFill>
                  <a:srgbClr val="7030A0"/>
                </a:solidFill>
              </a:rPr>
              <a:t> or </a:t>
            </a:r>
            <a:r>
              <a:rPr lang="en-US" b="1" i="1" dirty="0">
                <a:solidFill>
                  <a:srgbClr val="7030A0"/>
                </a:solidFill>
              </a:rPr>
              <a:t>Streptococcus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pneumoniae</a:t>
            </a:r>
            <a:r>
              <a:rPr lang="en-US" b="1" dirty="0">
                <a:solidFill>
                  <a:srgbClr val="7030A0"/>
                </a:solidFill>
              </a:rPr>
              <a:t> in sickle cell patients.</a:t>
            </a:r>
          </a:p>
          <a:p>
            <a:pPr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r>
              <a:rPr lang="en-US" dirty="0"/>
              <a:t> </a:t>
            </a:r>
            <a:r>
              <a:rPr lang="en-US" b="1" i="1" dirty="0">
                <a:solidFill>
                  <a:srgbClr val="7030A0"/>
                </a:solidFill>
              </a:rPr>
              <a:t>Mycobacterium tuberculosis</a:t>
            </a:r>
            <a:r>
              <a:rPr lang="en-US" b="1" dirty="0">
                <a:solidFill>
                  <a:srgbClr val="7030A0"/>
                </a:solidFill>
              </a:rPr>
              <a:t> ( MTB) or </a:t>
            </a:r>
            <a:r>
              <a:rPr lang="en-US" b="1" i="1" dirty="0">
                <a:solidFill>
                  <a:srgbClr val="7030A0"/>
                </a:solidFill>
              </a:rPr>
              <a:t>Mycobacterium  </a:t>
            </a:r>
            <a:r>
              <a:rPr lang="en-US" b="1" i="1" dirty="0" err="1">
                <a:solidFill>
                  <a:srgbClr val="7030A0"/>
                </a:solidFill>
              </a:rPr>
              <a:t>avium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in AIDS patients.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/special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Common causative organisms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Infants </a:t>
            </a:r>
          </a:p>
          <a:p>
            <a:endParaRPr lang="en-US" sz="1600" dirty="0"/>
          </a:p>
          <a:p>
            <a:r>
              <a:rPr lang="en-US" sz="1600" dirty="0"/>
              <a:t>Children</a:t>
            </a:r>
          </a:p>
          <a:p>
            <a:endParaRPr lang="en-US" sz="1600" dirty="0"/>
          </a:p>
          <a:p>
            <a:r>
              <a:rPr lang="en-US" sz="1600" dirty="0"/>
              <a:t> Adults </a:t>
            </a:r>
          </a:p>
          <a:p>
            <a:r>
              <a:rPr lang="en-US" sz="1600" dirty="0"/>
              <a:t>Sickle cell disease</a:t>
            </a:r>
          </a:p>
          <a:p>
            <a:endParaRPr lang="en-US" sz="1600" dirty="0"/>
          </a:p>
          <a:p>
            <a:r>
              <a:rPr lang="en-US" sz="1600" dirty="0"/>
              <a:t>Infection after trauma ,injury or surgery</a:t>
            </a:r>
          </a:p>
          <a:p>
            <a:endParaRPr lang="en-US" sz="1600" dirty="0"/>
          </a:p>
          <a:p>
            <a:r>
              <a:rPr lang="en-US" sz="1600" dirty="0"/>
              <a:t>Infection after puncture wound of foot.</a:t>
            </a:r>
          </a:p>
          <a:p>
            <a:endParaRPr lang="en-US" sz="1600" dirty="0"/>
          </a:p>
          <a:p>
            <a:r>
              <a:rPr lang="en-US" sz="1600" dirty="0"/>
              <a:t>AIDS patients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600" i="1" dirty="0" err="1"/>
              <a:t>S.aureus</a:t>
            </a:r>
            <a:r>
              <a:rPr lang="en-US" sz="1600" i="1" dirty="0"/>
              <a:t>, group B </a:t>
            </a:r>
            <a:r>
              <a:rPr lang="en-US" sz="1600" i="1" dirty="0" err="1"/>
              <a:t>Streptococcus,Gram</a:t>
            </a:r>
            <a:r>
              <a:rPr lang="en-US" sz="1600" i="1" dirty="0"/>
              <a:t> </a:t>
            </a:r>
            <a:r>
              <a:rPr lang="en-US" sz="1600" dirty="0"/>
              <a:t>negative rods (</a:t>
            </a:r>
            <a:r>
              <a:rPr lang="en-US" sz="1600" dirty="0" err="1"/>
              <a:t>eg</a:t>
            </a:r>
            <a:r>
              <a:rPr lang="en-US" sz="1600" dirty="0"/>
              <a:t>. </a:t>
            </a:r>
            <a:r>
              <a:rPr lang="en-US" sz="1600" i="1" dirty="0" err="1"/>
              <a:t>E.coli</a:t>
            </a:r>
            <a:r>
              <a:rPr lang="en-US" sz="1600" i="1" dirty="0"/>
              <a:t>,  </a:t>
            </a:r>
            <a:r>
              <a:rPr lang="en-US" sz="1600" i="1" dirty="0" err="1"/>
              <a:t>Klebsiella</a:t>
            </a:r>
            <a:r>
              <a:rPr lang="en-US" sz="1600" i="1" dirty="0"/>
              <a:t> </a:t>
            </a:r>
            <a:r>
              <a:rPr lang="en-US" sz="1600" dirty="0"/>
              <a:t>).</a:t>
            </a:r>
          </a:p>
          <a:p>
            <a:r>
              <a:rPr lang="en-US" sz="1600" i="1" dirty="0"/>
              <a:t>S. </a:t>
            </a:r>
            <a:r>
              <a:rPr lang="en-US" sz="1600" i="1" dirty="0" err="1"/>
              <a:t>aureus</a:t>
            </a:r>
            <a:r>
              <a:rPr lang="en-US" sz="1600" dirty="0"/>
              <a:t>, group A </a:t>
            </a:r>
            <a:r>
              <a:rPr lang="en-US" sz="1600" i="1" dirty="0"/>
              <a:t>Streptococcus</a:t>
            </a:r>
            <a:r>
              <a:rPr lang="en-US" sz="1600" dirty="0"/>
              <a:t> &amp; </a:t>
            </a:r>
            <a:r>
              <a:rPr lang="en-US" sz="1600" i="1" dirty="0"/>
              <a:t>H. </a:t>
            </a:r>
            <a:r>
              <a:rPr lang="en-US" sz="1600" i="1" dirty="0" err="1"/>
              <a:t>influenzae</a:t>
            </a:r>
            <a:endParaRPr lang="en-US" sz="1600" i="1" dirty="0"/>
          </a:p>
          <a:p>
            <a:r>
              <a:rPr lang="en-US" sz="1600" i="1" dirty="0" err="1"/>
              <a:t>S.aureus</a:t>
            </a:r>
            <a:endParaRPr lang="en-US" sz="1600" i="1" dirty="0"/>
          </a:p>
          <a:p>
            <a:r>
              <a:rPr lang="en-US" sz="1600" i="1" dirty="0" err="1"/>
              <a:t>S.aureus</a:t>
            </a:r>
            <a:r>
              <a:rPr lang="en-US" sz="1600" i="1" dirty="0"/>
              <a:t>, S. </a:t>
            </a:r>
            <a:r>
              <a:rPr lang="en-US" sz="1600" i="1" dirty="0" err="1"/>
              <a:t>pneumoniae</a:t>
            </a:r>
            <a:r>
              <a:rPr lang="en-US" sz="1600" i="1" dirty="0"/>
              <a:t>, Salmonella </a:t>
            </a:r>
            <a:r>
              <a:rPr lang="en-US" sz="1600" dirty="0"/>
              <a:t>species</a:t>
            </a:r>
          </a:p>
          <a:p>
            <a:r>
              <a:rPr lang="en-US" sz="1600" i="1" dirty="0" err="1"/>
              <a:t>S.aureus</a:t>
            </a:r>
            <a:r>
              <a:rPr lang="en-US" sz="1600" dirty="0"/>
              <a:t>, group A </a:t>
            </a:r>
            <a:r>
              <a:rPr lang="en-US" sz="1600" dirty="0" err="1"/>
              <a:t>S</a:t>
            </a:r>
            <a:r>
              <a:rPr lang="en-US" sz="1600" i="1" dirty="0" err="1"/>
              <a:t>treptococcus</a:t>
            </a:r>
            <a:r>
              <a:rPr lang="en-US" sz="1600" dirty="0" err="1"/>
              <a:t>,Gram</a:t>
            </a:r>
            <a:r>
              <a:rPr lang="en-US" sz="1600" dirty="0"/>
              <a:t> negative rods, anaerobes.</a:t>
            </a:r>
          </a:p>
          <a:p>
            <a:endParaRPr lang="en-US" sz="1600" dirty="0"/>
          </a:p>
          <a:p>
            <a:r>
              <a:rPr lang="en-US" sz="1600" i="1" dirty="0"/>
              <a:t>Pseudomonas </a:t>
            </a:r>
            <a:r>
              <a:rPr lang="en-US" sz="1600" i="1" dirty="0" err="1"/>
              <a:t>aeruginosa</a:t>
            </a:r>
            <a:r>
              <a:rPr lang="en-US" sz="1600" i="1" dirty="0"/>
              <a:t>, </a:t>
            </a:r>
            <a:r>
              <a:rPr lang="en-US" sz="1600" i="1" dirty="0" err="1"/>
              <a:t>S.aureus</a:t>
            </a:r>
            <a:endParaRPr lang="en-US" sz="1600" i="1" dirty="0"/>
          </a:p>
          <a:p>
            <a:endParaRPr lang="en-US" sz="1600" i="1" dirty="0"/>
          </a:p>
          <a:p>
            <a:r>
              <a:rPr lang="en-US" sz="1600" i="1" dirty="0"/>
              <a:t>MTB</a:t>
            </a:r>
            <a:r>
              <a:rPr lang="en-US" sz="1600" dirty="0"/>
              <a:t> or </a:t>
            </a:r>
            <a:r>
              <a:rPr lang="en-US" sz="1600" i="1" dirty="0" err="1"/>
              <a:t>M.avium</a:t>
            </a:r>
            <a:r>
              <a:rPr lang="en-US" sz="1600" i="1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Common causes of acute osteomyelitis</a:t>
            </a:r>
          </a:p>
        </p:txBody>
      </p:sp>
    </p:spTree>
    <p:extLst>
      <p:ext uri="{BB962C8B-B14F-4D97-AF65-F5344CB8AC3E}">
        <p14:creationId xmlns:p14="http://schemas.microsoft.com/office/powerpoint/2010/main" val="1411703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3079</TotalTime>
  <Words>1899</Words>
  <Application>Microsoft Office PowerPoint</Application>
  <PresentationFormat>On-screen Show (4:3)</PresentationFormat>
  <Paragraphs>228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Courier New</vt:lpstr>
      <vt:lpstr>Georgia</vt:lpstr>
      <vt:lpstr>Wingdings</vt:lpstr>
      <vt:lpstr>Wingdings 2</vt:lpstr>
      <vt:lpstr>Civic</vt:lpstr>
      <vt:lpstr>Microbiology of Bone and Joint Infections (Osteomyelitis &amp; Septic Arthritis)</vt:lpstr>
      <vt:lpstr>Objectives</vt:lpstr>
      <vt:lpstr>PowerPoint Presentation</vt:lpstr>
      <vt:lpstr>Introduction</vt:lpstr>
      <vt:lpstr>PowerPoint Presentation</vt:lpstr>
      <vt:lpstr>Acute Osteomyelitis</vt:lpstr>
      <vt:lpstr> Etiology, Epidemiology &amp; Risk Factors</vt:lpstr>
      <vt:lpstr>Other causes -special clinical situations</vt:lpstr>
      <vt:lpstr>Common causes of acute osteomyelitis</vt:lpstr>
      <vt:lpstr>Clinical presentation &amp; investigation findings</vt:lpstr>
      <vt:lpstr>Diagnosis of acute osteomyelitis </vt:lpstr>
      <vt:lpstr>Management &amp; Treatment  </vt:lpstr>
      <vt:lpstr>Chronic Osteomyelitis</vt:lpstr>
      <vt:lpstr>Chronic Osteomyelitis </vt:lpstr>
      <vt:lpstr>Chronic Osteomyelitis</vt:lpstr>
      <vt:lpstr>Diagnosis of chronic osteomyelitis</vt:lpstr>
      <vt:lpstr> Blood Culture bottles</vt:lpstr>
      <vt:lpstr>Radiography of acute osteomyelitis</vt:lpstr>
      <vt:lpstr>Management &amp; Treatment</vt:lpstr>
      <vt:lpstr>Septic Arthritis</vt:lpstr>
      <vt:lpstr>Septic Arthritis</vt:lpstr>
      <vt:lpstr>PowerPoint Presentation</vt:lpstr>
      <vt:lpstr>Common causes of septic arthritis</vt:lpstr>
      <vt:lpstr>Other causes of Arthritis </vt:lpstr>
      <vt:lpstr>Risk factors &amp; Pathogenesis</vt:lpstr>
      <vt:lpstr>Risk factors</vt:lpstr>
      <vt:lpstr>Diagnosis of Septic Arthritis</vt:lpstr>
      <vt:lpstr>PowerPoint Presentation</vt:lpstr>
      <vt:lpstr>Treatment &amp; Management</vt:lpstr>
      <vt:lpstr>PowerPoint Presentation</vt:lpstr>
      <vt:lpstr>Prognosis &amp; Complications</vt:lpstr>
      <vt:lpstr>Infections of Joint Prosthesis</vt:lpstr>
      <vt:lpstr>Joint Prosthesis</vt:lpstr>
      <vt:lpstr>Diagnosis of Prosthetic Arthritis</vt:lpstr>
      <vt:lpstr>Management &amp;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Arthritis and muscle infections</dc:title>
  <dc:creator>Dr.Hannan</dc:creator>
  <cp:lastModifiedBy>Dana Al-Kadi</cp:lastModifiedBy>
  <cp:revision>324</cp:revision>
  <dcterms:created xsi:type="dcterms:W3CDTF">2010-04-25T08:14:52Z</dcterms:created>
  <dcterms:modified xsi:type="dcterms:W3CDTF">2017-12-06T18:02:41Z</dcterms:modified>
</cp:coreProperties>
</file>