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0"/>
  </p:notesMasterIdLst>
  <p:sldIdLst>
    <p:sldId id="256" r:id="rId2"/>
    <p:sldId id="257" r:id="rId3"/>
    <p:sldId id="305" r:id="rId4"/>
    <p:sldId id="315" r:id="rId5"/>
    <p:sldId id="258" r:id="rId6"/>
    <p:sldId id="259" r:id="rId7"/>
    <p:sldId id="299" r:id="rId8"/>
    <p:sldId id="260" r:id="rId9"/>
    <p:sldId id="300" r:id="rId10"/>
    <p:sldId id="306" r:id="rId11"/>
    <p:sldId id="261" r:id="rId12"/>
    <p:sldId id="313" r:id="rId13"/>
    <p:sldId id="287" r:id="rId14"/>
    <p:sldId id="262" r:id="rId15"/>
    <p:sldId id="263" r:id="rId16"/>
    <p:sldId id="286" r:id="rId17"/>
    <p:sldId id="304" r:id="rId18"/>
    <p:sldId id="264" r:id="rId19"/>
    <p:sldId id="265" r:id="rId20"/>
    <p:sldId id="268" r:id="rId21"/>
    <p:sldId id="317" r:id="rId22"/>
    <p:sldId id="270" r:id="rId23"/>
    <p:sldId id="307" r:id="rId24"/>
    <p:sldId id="312" r:id="rId25"/>
    <p:sldId id="271" r:id="rId26"/>
    <p:sldId id="311" r:id="rId27"/>
    <p:sldId id="273" r:id="rId28"/>
    <p:sldId id="272" r:id="rId29"/>
    <p:sldId id="297" r:id="rId30"/>
    <p:sldId id="275" r:id="rId31"/>
    <p:sldId id="281" r:id="rId32"/>
    <p:sldId id="293" r:id="rId33"/>
    <p:sldId id="280" r:id="rId34"/>
    <p:sldId id="276" r:id="rId35"/>
    <p:sldId id="295" r:id="rId36"/>
    <p:sldId id="289" r:id="rId37"/>
    <p:sldId id="319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5" autoAdjust="0"/>
    <p:restoredTop sz="91466" autoAdjust="0"/>
  </p:normalViewPr>
  <p:slideViewPr>
    <p:cSldViewPr>
      <p:cViewPr varScale="1">
        <p:scale>
          <a:sx n="83" d="100"/>
          <a:sy n="83" d="100"/>
        </p:scale>
        <p:origin x="1161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4589E-A600-4670-8B21-EED6D806401B}" type="datetimeFigureOut">
              <a:rPr lang="ar-SA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36756-58CF-45E2-A53F-F9A50F4AA0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6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A63D2-C6ED-443F-929F-678533C3B32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7990B-1B56-4F57-A598-0E0AF170A72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2BA45-621F-46EB-969F-F62444B3A631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25C18-5827-4280-A4EB-97CA2E7262DB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B1134-5026-4C7F-951E-D2EDF288BB68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781F9-37E3-41E4-875F-3006F03E439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DFFA3-89BC-448E-8C46-8F519DE3C2A5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E144C-88DB-4559-BE76-EE7823531BC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7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36B40-161C-4391-96EC-1EDC2F64FE6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8DAE1-5DBC-4CE2-A415-CBDAB055293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  <p:extLst>
      <p:ext uri="{BB962C8B-B14F-4D97-AF65-F5344CB8AC3E}">
        <p14:creationId xmlns:p14="http://schemas.microsoft.com/office/powerpoint/2010/main" val="166667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F168-B164-4818-AAE5-E6393FFA8904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4EA8C-56FD-4CD4-97C0-C08B254CBA52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E88E-39E4-439E-BF33-7E522D613724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5B2EA-FC51-4146-B6B0-C5AB1CEBD7B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3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5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62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99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92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9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A511-57FB-4487-8409-CB8E7C1D0D42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528B-E0BF-42AC-9EE0-9BF084BD533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5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AB31F-C04C-4F65-9C39-81BF3061F116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6471B-51D0-43AA-BA3F-916599FA1F4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8598-63E6-48E1-AFA8-763C36B935A3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642C-09AA-4273-9A0B-362EF9095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CA0FC-0503-461A-9E6E-46CDD9A9FDCA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9525F-5C8A-4B84-9800-0456C06E790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6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894E-4871-41F0-8670-B49872AFDCE1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58D0-8944-4205-A36E-F8560C2260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2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087A-60C3-4A9A-A36B-4C078DEC4CAB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3B359-D727-4715-81B5-95F3328EFCC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39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7BE07-01F7-45E2-92DA-465AE7E19B53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299D0-5316-4760-B1D6-C95A70E547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4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CB4FC-1224-4F97-90E5-0B3B7EAD0CDB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06E2-7C1A-40AF-BEBA-1F080266EF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F06D-2547-4873-93B5-8BBAA684EB2B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F854-1ED8-4926-880A-46086C663DD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7AC57-4B94-4E15-B237-E70BFB4F7233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6D84-E84C-45E5-B993-0FD94BB15B6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7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03/03/1439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39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3573016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/>
              <a:t>Congenital ,developmental and metabolic  bone diseases</a:t>
            </a:r>
            <a:br>
              <a:rPr lang="en-US" sz="3100" dirty="0"/>
            </a:br>
            <a:br>
              <a:rPr lang="en-US" sz="3100" dirty="0"/>
            </a:br>
            <a:r>
              <a:rPr lang="en-US" sz="2200" dirty="0" err="1"/>
              <a:t>Amany</a:t>
            </a:r>
            <a:r>
              <a:rPr lang="en-US" sz="2200" dirty="0"/>
              <a:t> </a:t>
            </a:r>
            <a:r>
              <a:rPr lang="en-US" sz="2200" dirty="0" err="1"/>
              <a:t>Fathaddin</a:t>
            </a:r>
            <a:r>
              <a:rPr lang="en-US" sz="2200" dirty="0"/>
              <a:t>, MD</a:t>
            </a:r>
            <a:br>
              <a:rPr lang="en-US" sz="2200" dirty="0"/>
            </a:br>
            <a:r>
              <a:rPr lang="en-US" sz="2200" dirty="0"/>
              <a:t>Assistant professor and consultant of pathology</a:t>
            </a:r>
            <a:endParaRPr lang="ar-SA" sz="2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57313" y="4500563"/>
            <a:ext cx="6400800" cy="1752600"/>
          </a:xfrm>
        </p:spPr>
        <p:txBody>
          <a:bodyPr/>
          <a:lstStyle/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Achondroplasia</a:t>
            </a:r>
            <a:endParaRPr lang="ar-SA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Achondroplasia is the most common skeletal dysplasia and a major cause of dwarfism.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Congenital Diseases of Bones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420888"/>
            <a:ext cx="7416708" cy="3528392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Is transmitted as an </a:t>
            </a:r>
            <a:r>
              <a:rPr lang="en-US" dirty="0">
                <a:solidFill>
                  <a:schemeClr val="accent2"/>
                </a:solidFill>
              </a:rPr>
              <a:t>autosomal dominant trait but many cases arise from spontaneous mutation  </a:t>
            </a:r>
            <a:r>
              <a:rPr lang="en-US" dirty="0"/>
              <a:t>resulting from: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Defect in the cartilage synthesis at growth plates due to </a:t>
            </a:r>
            <a:r>
              <a:rPr lang="en-US" dirty="0">
                <a:solidFill>
                  <a:schemeClr val="accent2"/>
                </a:solidFill>
              </a:rPr>
              <a:t>gain-of-function mutations in the FGF receptor 3 (FGFR3). </a:t>
            </a: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is characterized by failure of cartilage cell proliferation at the epiphysial plates of the long bones, resulting in failure of longitudinal bone growth and subsequent short limbs.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Membranous ossification is not affected, so that the skull, facial bones, and axial skeleton develop normally.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508846"/>
            <a:ext cx="4824536" cy="5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Bones Congenital Diseases of 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</a:rPr>
              <a:t>Achondroplasia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536" y="1695103"/>
            <a:ext cx="5255369" cy="4495800"/>
          </a:xfrm>
        </p:spPr>
        <p:txBody>
          <a:bodyPr/>
          <a:lstStyle/>
          <a:p>
            <a:pPr marL="457207" lvl="1" indent="0">
              <a:buNone/>
            </a:pPr>
            <a:endParaRPr lang="en-US" dirty="0">
              <a:cs typeface="Arial" pitchFamily="34" charset="0"/>
            </a:endParaRPr>
          </a:p>
          <a:p>
            <a:pPr lvl="1"/>
            <a:r>
              <a:rPr lang="en-US" dirty="0"/>
              <a:t>Affected individuals have shortened proximal extremities, a trunk of relatively normal length, and an enlarged head with bulging forehead and conspicuous depression of the root of the nose.</a:t>
            </a:r>
          </a:p>
          <a:p>
            <a:pPr lvl="1"/>
            <a:r>
              <a:rPr lang="en-US" dirty="0">
                <a:cs typeface="Arial" pitchFamily="34" charset="0"/>
              </a:rPr>
              <a:t>General health, </a:t>
            </a:r>
            <a:r>
              <a:rPr lang="en-US" dirty="0"/>
              <a:t>intelligence, or reproductive status</a:t>
            </a:r>
            <a:r>
              <a:rPr lang="en-US" dirty="0">
                <a:cs typeface="Arial" pitchFamily="34" charset="0"/>
              </a:rPr>
              <a:t> are not affected, and life expectancy is normal</a:t>
            </a:r>
          </a:p>
        </p:txBody>
      </p:sp>
      <p:pic>
        <p:nvPicPr>
          <p:cNvPr id="1026" name="Picture 2" descr="http://biologypop.com/wp-content/uploads/2013/07/pate-withrow-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9978"/>
          <a:stretch/>
        </p:blipFill>
        <p:spPr bwMode="auto">
          <a:xfrm>
            <a:off x="5940152" y="2551166"/>
            <a:ext cx="3024335" cy="36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comprises four fairly common conditions in which there is an imbalance between osteoblastic (bone forming) and osteoclastic (bone destroying) activity:</a:t>
            </a:r>
          </a:p>
          <a:p>
            <a:r>
              <a:rPr lang="en-US" b="1">
                <a:cs typeface="Arial" pitchFamily="34" charset="0"/>
              </a:rPr>
              <a:t>Osteoporosis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Osteomalacia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Paget's disease of bone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Hyperparathyroidism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OSTEOPOROSIS</a:t>
            </a:r>
          </a:p>
        </p:txBody>
      </p:sp>
      <p:sp>
        <p:nvSpPr>
          <p:cNvPr id="2765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8600"/>
            <a:ext cx="8153400" cy="990600"/>
          </a:xfrm>
        </p:spPr>
        <p:txBody>
          <a:bodyPr/>
          <a:lstStyle/>
          <a:p>
            <a:r>
              <a:rPr lang="en-US" sz="4000" dirty="0">
                <a:cs typeface="Arial" pitchFamily="34" charset="0"/>
              </a:rPr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Osteoporosis is an acquired condition characterized by </a:t>
            </a:r>
            <a:r>
              <a:rPr lang="en-US" b="1" u="sng" dirty="0">
                <a:solidFill>
                  <a:srgbClr val="FF0000"/>
                </a:solidFill>
              </a:rPr>
              <a:t>reduced bone mass</a:t>
            </a:r>
            <a:r>
              <a:rPr lang="en-US" i="1" dirty="0"/>
              <a:t>,</a:t>
            </a:r>
            <a:r>
              <a:rPr lang="en-US" dirty="0"/>
              <a:t> leading to bone fragility and susceptibility to fractures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The cortical bone is thinned, and the bone </a:t>
            </a:r>
            <a:r>
              <a:rPr lang="en-US" dirty="0" err="1"/>
              <a:t>trabeculae</a:t>
            </a:r>
            <a:r>
              <a:rPr lang="en-US" dirty="0"/>
              <a:t> are thinned and reduced in number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→ increased porosity of the skeleton leading to reduction in the bone mass but without distortion of architecture.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may be localized  → disuse osteoporosis of a limb. 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           or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  may involve the entire skeleton, as a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29699" name="Picture 3" descr="osteoporosis_symp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4710" y="2060848"/>
            <a:ext cx="8316300" cy="4547598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Objectives </a:t>
            </a:r>
          </a:p>
          <a:p>
            <a:pPr lvl="1"/>
            <a:r>
              <a:rPr lang="en-US" dirty="0">
                <a:cs typeface="Arial" pitchFamily="34" charset="0"/>
              </a:rPr>
              <a:t>Be aware of some important congenital and developmental  bone diseases and their principal pathological features</a:t>
            </a:r>
          </a:p>
          <a:p>
            <a:pPr lvl="1"/>
            <a:r>
              <a:rPr lang="en-US" dirty="0">
                <a:cs typeface="Arial" pitchFamily="34" charset="0"/>
              </a:rPr>
              <a:t>Be familiar with the terminology used in some important developmental and congenital disorders.</a:t>
            </a:r>
          </a:p>
          <a:p>
            <a:pPr lvl="1"/>
            <a:r>
              <a:rPr lang="en-US" dirty="0">
                <a:cs typeface="Arial" pitchFamily="34" charset="0"/>
              </a:rPr>
              <a:t>Understand  the etiology, pathogenesis and clinical features of osteoporosis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33795" name="Picture 3" descr="HEM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  <p:pic>
        <p:nvPicPr>
          <p:cNvPr id="22530" name="Picture 2" descr="Cancellous Bone Low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1524000" y="2420938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620688"/>
            <a:ext cx="3672408" cy="504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07571"/>
            <a:ext cx="4034326" cy="50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002060"/>
                </a:solidFill>
                <a:cs typeface="Arial" pitchFamily="34" charset="0"/>
              </a:rPr>
              <a:t>Categories of Generalized</a:t>
            </a:r>
            <a:r>
              <a:rPr lang="en-US" sz="2800">
                <a:solidFill>
                  <a:srgbClr val="002060"/>
                </a:solidFill>
                <a:cs typeface="Arial" pitchFamily="34" charset="0"/>
              </a:rPr>
              <a:t> Osteoporosis</a:t>
            </a:r>
          </a:p>
          <a:p>
            <a:pPr algn="ctr">
              <a:buFont typeface="Wingdings" pitchFamily="2" charset="2"/>
              <a:buNone/>
            </a:pPr>
            <a:endParaRPr lang="en-US" sz="280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>
                <a:cs typeface="Arial" pitchFamily="34" charset="0"/>
              </a:rPr>
              <a:t> Primary </a:t>
            </a:r>
          </a:p>
          <a:p>
            <a:pPr algn="ctr"/>
            <a:r>
              <a:rPr lang="en-US">
                <a:cs typeface="Arial" pitchFamily="34" charset="0"/>
              </a:rPr>
              <a:t>Secondary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052736"/>
            <a:ext cx="8153400" cy="4495800"/>
          </a:xfrm>
        </p:spPr>
        <p:txBody>
          <a:bodyPr/>
          <a:lstStyle/>
          <a:p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PRIMARY: </a:t>
            </a:r>
          </a:p>
          <a:p>
            <a:r>
              <a:rPr lang="en-US" dirty="0">
                <a:cs typeface="Arial" pitchFamily="34" charset="0"/>
              </a:rPr>
              <a:t> Idiopathic</a:t>
            </a:r>
          </a:p>
          <a:p>
            <a:r>
              <a:rPr lang="en-US" dirty="0">
                <a:cs typeface="Arial" pitchFamily="34" charset="0"/>
              </a:rPr>
              <a:t>Post menopausal probably a consequence of declining levels of estrogen</a:t>
            </a:r>
          </a:p>
          <a:p>
            <a:r>
              <a:rPr lang="en-US" dirty="0">
                <a:cs typeface="Arial" pitchFamily="34" charset="0"/>
              </a:rPr>
              <a:t>Senile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4149725"/>
            <a:ext cx="8786812" cy="23383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Environmental factors</a:t>
            </a:r>
            <a:r>
              <a:rPr lang="en-US" sz="3200" dirty="0"/>
              <a:t> may play a role in osteoporosis in the elderly: decreased physical activity and nutritional protein or vitamin deficiency (1,25-dihydroxycholecalciferol)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menopausal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decade after menopause, yearly reductions in bone mass may reach up to 2% of cortical bone and 9% of cancellous bone. Women may lose as much as 35% of their cortical bone and 50% of their cancellous bone by 30 to 40 years after menopause.</a:t>
            </a:r>
          </a:p>
        </p:txBody>
      </p:sp>
    </p:spTree>
    <p:extLst>
      <p:ext uri="{BB962C8B-B14F-4D97-AF65-F5344CB8AC3E}">
        <p14:creationId xmlns:p14="http://schemas.microsoft.com/office/powerpoint/2010/main" val="337917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5327377" cy="44958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Secondary:</a:t>
            </a:r>
          </a:p>
          <a:p>
            <a:pPr lvl="1"/>
            <a:r>
              <a:rPr lang="en-US" dirty="0">
                <a:cs typeface="Arial" pitchFamily="34" charset="0"/>
              </a:rPr>
              <a:t>Endocrine  Disorders</a:t>
            </a:r>
          </a:p>
          <a:p>
            <a:pPr lvl="1"/>
            <a:r>
              <a:rPr lang="en-US" dirty="0">
                <a:cs typeface="Arial" pitchFamily="34" charset="0"/>
              </a:rPr>
              <a:t>Gastrointestinal disorders</a:t>
            </a:r>
          </a:p>
          <a:p>
            <a:pPr lvl="1"/>
            <a:r>
              <a:rPr lang="en-US" dirty="0" err="1">
                <a:cs typeface="Arial" pitchFamily="34" charset="0"/>
              </a:rPr>
              <a:t>Neoplasia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Drugs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Others ( Smoking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/>
              <a:t>Immobilization,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Anemia, Pulmonary disease)</a:t>
            </a:r>
            <a:endParaRPr lang="en-US" dirty="0">
              <a:cs typeface="Arial" pitchFamily="34" charset="0"/>
            </a:endParaRPr>
          </a:p>
          <a:p>
            <a:pPr lvl="1"/>
            <a:endParaRPr lang="en-US" sz="20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112713"/>
            <a:ext cx="417658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such as Addison disease,  DM type1, hypo or hyperthyroidism, and acromegaly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781961"/>
            <a:ext cx="2714625" cy="267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Drugs: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Anticoagulants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Chemotherapy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Corticosteroids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Anticonvulsants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1262" y="2063170"/>
            <a:ext cx="3744913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Malnutrition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Malabsorption</a:t>
            </a:r>
            <a:endParaRPr lang="en-US" sz="2400" dirty="0"/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Hepatic insufficiency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Vitamin C, D deficiencies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461" y="5141893"/>
            <a:ext cx="337447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Neoplasia: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Multiple myeloma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Carcinomatosis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forms of osteoporosis are the senile and postmenopausal types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15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cs typeface="Arial" pitchFamily="34" charset="0"/>
              </a:rPr>
              <a:t>    Pathophysiology:</a:t>
            </a:r>
          </a:p>
          <a:p>
            <a:r>
              <a:rPr lang="en-US">
                <a:cs typeface="Arial" pitchFamily="34" charset="0"/>
              </a:rPr>
              <a:t>Occur when the balance between bone formation and resorption tilts in favor of resorption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53400" cy="4495800"/>
          </a:xfrm>
        </p:spPr>
        <p:txBody>
          <a:bodyPr/>
          <a:lstStyle/>
          <a:p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Pathophysiology</a:t>
            </a:r>
            <a:r>
              <a:rPr lang="en-US" b="1" dirty="0">
                <a:cs typeface="Arial" pitchFamily="34" charset="0"/>
              </a:rPr>
              <a:t>: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Genetic factors</a:t>
            </a:r>
          </a:p>
          <a:p>
            <a:pPr lvl="1"/>
            <a:r>
              <a:rPr lang="en-US" dirty="0">
                <a:cs typeface="Arial" pitchFamily="34" charset="0"/>
              </a:rPr>
              <a:t>Nutritional effects</a:t>
            </a:r>
          </a:p>
          <a:p>
            <a:pPr lvl="1"/>
            <a:r>
              <a:rPr lang="en-US" dirty="0">
                <a:cs typeface="Arial" pitchFamily="34" charset="0"/>
              </a:rPr>
              <a:t>Physical activity</a:t>
            </a:r>
          </a:p>
          <a:p>
            <a:pPr lvl="1"/>
            <a:r>
              <a:rPr lang="en-US" dirty="0">
                <a:cs typeface="Arial" pitchFamily="34" charset="0"/>
              </a:rPr>
              <a:t>Aging</a:t>
            </a:r>
          </a:p>
          <a:p>
            <a:pPr lvl="1"/>
            <a:r>
              <a:rPr lang="en-US" dirty="0">
                <a:cs typeface="Arial" pitchFamily="34" charset="0"/>
              </a:rPr>
              <a:t>Menopause </a:t>
            </a:r>
          </a:p>
          <a:p>
            <a:pPr lvl="1"/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3742" y="4064207"/>
            <a:ext cx="457200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Bone mass peaks during young adulthood; the greater the peak bone mass, the greater the delay in onset of osteoporosis. In both men and women, beginning in the third or fourth decade of life, bone </a:t>
            </a:r>
            <a:r>
              <a:rPr lang="en-US" dirty="0" err="1"/>
              <a:t>resorption</a:t>
            </a:r>
            <a:r>
              <a:rPr lang="en-US" dirty="0"/>
              <a:t> begins to outpace bone formation.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95536" y="4437112"/>
            <a:ext cx="33843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postmenopausal drop in estrogen leads to increased cytokine production (especially IL-1, IL-6, and TNF), presumably from cells in the bone. These suppress OPG production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07988"/>
            <a:ext cx="74755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Bone</a:t>
            </a:r>
            <a:endParaRPr lang="ar-SA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cs typeface="Arial" pitchFamily="34" charset="0"/>
              </a:rPr>
              <a:t>206 bones</a:t>
            </a:r>
          </a:p>
          <a:p>
            <a:r>
              <a:rPr lang="en-CA">
                <a:cs typeface="Arial" pitchFamily="34" charset="0"/>
              </a:rPr>
              <a:t>organic matrix (35%) and inorganic elements (65%): </a:t>
            </a:r>
            <a:r>
              <a:rPr lang="en-US">
                <a:cs typeface="Arial" pitchFamily="34" charset="0"/>
              </a:rPr>
              <a:t>calcium hydroxyapatite [Ca</a:t>
            </a:r>
            <a:r>
              <a:rPr lang="en-US" baseline="-25000">
                <a:cs typeface="Arial" pitchFamily="34" charset="0"/>
              </a:rPr>
              <a:t>10</a:t>
            </a:r>
            <a:r>
              <a:rPr lang="en-US">
                <a:cs typeface="Arial" pitchFamily="34" charset="0"/>
              </a:rPr>
              <a:t>(PO</a:t>
            </a:r>
            <a:r>
              <a:rPr lang="en-US" baseline="-25000">
                <a:cs typeface="Arial" pitchFamily="34" charset="0"/>
              </a:rPr>
              <a:t>4</a:t>
            </a:r>
            <a:r>
              <a:rPr lang="en-US">
                <a:cs typeface="Arial" pitchFamily="34" charset="0"/>
              </a:rPr>
              <a:t>)</a:t>
            </a:r>
            <a:r>
              <a:rPr lang="en-US" baseline="-25000">
                <a:cs typeface="Arial" pitchFamily="34" charset="0"/>
              </a:rPr>
              <a:t>6</a:t>
            </a:r>
            <a:r>
              <a:rPr lang="en-US">
                <a:cs typeface="Arial" pitchFamily="34" charset="0"/>
              </a:rPr>
              <a:t>(OH)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]</a:t>
            </a:r>
          </a:p>
          <a:p>
            <a:r>
              <a:rPr lang="en-US">
                <a:cs typeface="Arial" pitchFamily="34" charset="0"/>
              </a:rPr>
              <a:t>The bone-forming cells include osteoblasts and osteocytes, while cells of the bone-digesting lineage are osteoclasts</a:t>
            </a:r>
            <a:endParaRPr lang="en-CA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is very dynamic and subject to constant breakdown and renewal:  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remodeling 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Clinical features</a:t>
            </a:r>
          </a:p>
          <a:p>
            <a:pPr lvl="1"/>
            <a:r>
              <a:rPr lang="en-US">
                <a:cs typeface="Arial" pitchFamily="34" charset="0"/>
              </a:rPr>
              <a:t>Difficult to diagnose</a:t>
            </a:r>
          </a:p>
          <a:p>
            <a:pPr lvl="1"/>
            <a:r>
              <a:rPr lang="en-US">
                <a:cs typeface="Arial" pitchFamily="34" charset="0"/>
              </a:rPr>
              <a:t>Remain asymptomatic ----fracture</a:t>
            </a:r>
          </a:p>
          <a:p>
            <a:pPr lvl="1"/>
            <a:r>
              <a:rPr lang="en-US">
                <a:cs typeface="Arial" pitchFamily="34" charset="0"/>
              </a:rPr>
              <a:t>Fractures</a:t>
            </a:r>
          </a:p>
          <a:p>
            <a:pPr lvl="2"/>
            <a:r>
              <a:rPr lang="en-US">
                <a:cs typeface="Arial" pitchFamily="34" charset="0"/>
              </a:rPr>
              <a:t>Vertebrae</a:t>
            </a:r>
          </a:p>
          <a:p>
            <a:pPr lvl="2"/>
            <a:r>
              <a:rPr lang="en-US">
                <a:cs typeface="Arial" pitchFamily="34" charset="0"/>
              </a:rPr>
              <a:t>Femoral neck</a:t>
            </a: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 lvl="1"/>
            <a:r>
              <a:rPr lang="en-US">
                <a:cs typeface="Arial" pitchFamily="34" charset="0"/>
              </a:rPr>
              <a:t>Patients with osteoporosis have normal serum levels of calcium, phosphate, and alkaline phosphatase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 </a:t>
            </a:r>
            <a:r>
              <a:rPr lang="en-US" sz="3600" dirty="0"/>
              <a:t> Diagnosis </a:t>
            </a:r>
            <a:br>
              <a:rPr lang="en-US" sz="3600" dirty="0"/>
            </a:br>
            <a:r>
              <a:rPr lang="en-US" sz="3600" b="1" dirty="0"/>
              <a:t>Bone density by radiographic measures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Plain X ray: cannot detect osteoporosis until 30% to 40% of bone mass has already disappeared.</a:t>
            </a:r>
          </a:p>
          <a:p>
            <a:r>
              <a:rPr lang="en-US" dirty="0">
                <a:cs typeface="Arial" pitchFamily="34" charset="0"/>
              </a:rPr>
              <a:t>Dual-emission X-ray absorptiometry (DXA scan): is used primarily to evaluate bone density, to diagnose and follow up pt. with osteoporosis.</a:t>
            </a:r>
          </a:p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 pitchFamily="34" charset="0"/>
              </a:rPr>
              <a:t>DXA scan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47108" name="Picture 2" descr="http://providingclarity.com/images/GE-Dexa-Advance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40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Osteoporosis is rarely lethal.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Patients have an increased mortality rate due to the complications of fracture.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	e.g. hip fractures can lead to decreased 	mobility and an additional risk of numerous 	complications: deep vein thrombosis, pulmonary 	embolism and pneumonia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cs typeface="Arial" pitchFamily="34" charset="0"/>
              </a:rPr>
              <a:t>  </a:t>
            </a:r>
            <a:r>
              <a:rPr lang="en-US" sz="2800" b="1" u="sng">
                <a:cs typeface="Arial" pitchFamily="34" charset="0"/>
              </a:rPr>
              <a:t>Prevention Strategies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The best long-term approach to osteoporosis is prevention. 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children and young adults, particularly women, with a good diet (with enough calcium and vitamin D) and get plenty of exercise, will build up and maintain bone mass.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52228" name="Picture 2" descr="http://www.womantribe.com/wp-content/uploads/2012/10/World-Osteoporosis-D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428625"/>
            <a:ext cx="7518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 </a:t>
            </a:r>
            <a:r>
              <a:rPr lang="en-US" b="1" dirty="0" err="1"/>
              <a:t>osteomalacia</a:t>
            </a:r>
            <a:r>
              <a:rPr lang="en-US" b="1" dirty="0"/>
              <a:t> and Rickets</a:t>
            </a:r>
            <a:r>
              <a:rPr lang="en-US" dirty="0"/>
              <a:t>, </a:t>
            </a:r>
            <a:r>
              <a:rPr lang="en-US" dirty="0" err="1"/>
              <a:t>osteoblastic</a:t>
            </a:r>
            <a:r>
              <a:rPr lang="en-US" dirty="0"/>
              <a:t> production of bone collagen is normal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b="1" u="sng" dirty="0">
                <a:solidFill>
                  <a:srgbClr val="FF0000"/>
                </a:solidFill>
              </a:rPr>
              <a:t>mineralization is inadequate</a:t>
            </a:r>
            <a:r>
              <a:rPr lang="en-US" dirty="0"/>
              <a:t>. It is a manifestations of vitamin D deficiency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7AA7-E966-40BF-A689-658DB200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413A-7295-4466-8517-9DED96AA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Rickets refers to the disorder in children, in which it interferes with the deposition of bone in the growth plates.</a:t>
            </a:r>
          </a:p>
          <a:p>
            <a:r>
              <a:rPr lang="en-US" dirty="0"/>
              <a:t> </a:t>
            </a:r>
            <a:r>
              <a:rPr lang="en-US" dirty="0" err="1"/>
              <a:t>Osteomalacia</a:t>
            </a:r>
            <a:r>
              <a:rPr lang="en-US" dirty="0"/>
              <a:t> is the adult counterpart, in which bone formed during remodeling is </a:t>
            </a:r>
            <a:r>
              <a:rPr lang="en-US" dirty="0" err="1"/>
              <a:t>undermineralized</a:t>
            </a:r>
            <a:r>
              <a:rPr lang="en-US" dirty="0"/>
              <a:t>, resulting in predisposition to fractures.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50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bowing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401530-C621-4129-8B7E-E13313003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055380" cy="5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030788" cy="52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Congenital</a:t>
            </a:r>
          </a:p>
          <a:p>
            <a:r>
              <a:rPr lang="en-US">
                <a:cs typeface="Arial" pitchFamily="34" charset="0"/>
              </a:rPr>
              <a:t>Acquired</a:t>
            </a:r>
          </a:p>
          <a:p>
            <a:pPr lvl="1"/>
            <a:r>
              <a:rPr lang="en-US">
                <a:cs typeface="Arial" pitchFamily="34" charset="0"/>
              </a:rPr>
              <a:t>Metabolic</a:t>
            </a:r>
          </a:p>
          <a:p>
            <a:pPr lvl="1"/>
            <a:r>
              <a:rPr lang="en-US">
                <a:cs typeface="Arial" pitchFamily="34" charset="0"/>
              </a:rPr>
              <a:t>Infections </a:t>
            </a:r>
          </a:p>
          <a:p>
            <a:pPr lvl="1"/>
            <a:r>
              <a:rPr lang="en-US">
                <a:cs typeface="Arial" pitchFamily="34" charset="0"/>
              </a:rPr>
              <a:t>Traumatic </a:t>
            </a:r>
          </a:p>
          <a:p>
            <a:pPr lvl="1"/>
            <a:r>
              <a:rPr lang="en-US">
                <a:cs typeface="Arial" pitchFamily="34" charset="0"/>
              </a:rPr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153400" cy="5688632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dirty="0"/>
              <a:t>Localized or entire skeleton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Dysostoses: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en-US" i="1" dirty="0"/>
              <a:t>aplasia</a:t>
            </a:r>
            <a:r>
              <a:rPr lang="en-US" dirty="0"/>
              <a:t> :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congenital absence of a digit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extra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abnormal fusion of bones </a:t>
            </a:r>
            <a:r>
              <a:rPr lang="en-US" dirty="0" err="1"/>
              <a:t>e.g</a:t>
            </a:r>
            <a:r>
              <a:rPr lang="en-US" dirty="0"/>
              <a:t> : premature closure of cranial sutures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Dysplasia: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Achondroplasia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Osteopetrosis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2060"/>
                </a:solidFill>
                <a:cs typeface="Arial" pitchFamily="34" charset="0"/>
              </a:rPr>
              <a:t>Osteogenesis imperfecta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153400" cy="9355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Congenital Diseases of Bones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Osteogenesis imperfecta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(brittle bone disease)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2531078"/>
            <a:ext cx="8229600" cy="3745037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Osteogenesis imperfecta is a group of genetic disorders  characterized by brittle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solidFill>
                  <a:schemeClr val="accent2"/>
                </a:solidFill>
              </a:rPr>
              <a:t>Defect in the synthesis of type I collagen </a:t>
            </a:r>
            <a:r>
              <a:rPr lang="en-US" dirty="0"/>
              <a:t>leading to too</a:t>
            </a:r>
            <a:r>
              <a:rPr lang="en-US" i="1" dirty="0"/>
              <a:t> </a:t>
            </a:r>
            <a:r>
              <a:rPr lang="en-US" dirty="0"/>
              <a:t>little bone  resulting in extreme skeletal fragility with susceptibility to fractures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Four main types with different clinical manifestations classified according to the severity of bone fragility, the presence or absence of </a:t>
            </a:r>
            <a:r>
              <a:rPr lang="en-US" dirty="0">
                <a:solidFill>
                  <a:schemeClr val="accent2"/>
                </a:solidFill>
              </a:rPr>
              <a:t>blue sclera, hearing loss, abnormal teeth</a:t>
            </a:r>
            <a:r>
              <a:rPr lang="en-US" dirty="0"/>
              <a:t>, and the mode of inheritance, some are fatal. 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Osteogenesis imperfecta, type 1</a:t>
            </a:r>
            <a:br>
              <a:rPr lang="en-US" sz="2800" b="1">
                <a:solidFill>
                  <a:srgbClr val="000000"/>
                </a:solidFill>
                <a:cs typeface="Arial" pitchFamily="34" charset="0"/>
              </a:rPr>
            </a:br>
            <a:endParaRPr 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2/21/Characteristically_blue_sclerae_of_patient_with_oste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058863"/>
            <a:ext cx="50752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jorthod.maneyjournals.org/content/30/4/291/F1/graphic-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54438"/>
            <a:ext cx="47640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8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http://upload.wikimedia.org/wikipedia/commons/thumb/c/ca/XrayOITypeV-Audult.jpg/200px-XrayOITypeV-Au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1803400"/>
            <a:ext cx="330358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99263" y="1435100"/>
            <a:ext cx="14414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brittle bones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2540000" y="873125"/>
            <a:ext cx="14160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blue </a:t>
            </a:r>
            <a:r>
              <a:rPr lang="en-US" dirty="0" err="1"/>
              <a:t>scleras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2308225" y="3429000"/>
            <a:ext cx="180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deformed teeth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1134</TotalTime>
  <Words>859</Words>
  <Application>Microsoft Office PowerPoint</Application>
  <PresentationFormat>On-screen Show (4:3)</PresentationFormat>
  <Paragraphs>170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Ion</vt:lpstr>
      <vt:lpstr>MUSCULOSKELETAL BLOCK   Pathology    Congenital ,developmental and metabolic  bone diseases  Amany Fathaddin, MD Assistant professor and consultant of pathology</vt:lpstr>
      <vt:lpstr>Diseases of Bones</vt:lpstr>
      <vt:lpstr>Bone</vt:lpstr>
      <vt:lpstr>PowerPoint Presentation</vt:lpstr>
      <vt:lpstr>Diseases of Bones</vt:lpstr>
      <vt:lpstr>Congenital Diseases of Bones</vt:lpstr>
      <vt:lpstr>Osteogenesis imperfecta </vt:lpstr>
      <vt:lpstr>Congenital Diseases of Bones  Osteogenesis imperfecta  (brittle bone disease)</vt:lpstr>
      <vt:lpstr>Osteogenesis imperfecta, type 1 </vt:lpstr>
      <vt:lpstr>Achondroplasia</vt:lpstr>
      <vt:lpstr> Congenital Diseases of Bones  Achondroplasia </vt:lpstr>
      <vt:lpstr>PowerPoint Presentation</vt:lpstr>
      <vt:lpstr>Bones Congenital Diseases of  Achondroplasia</vt:lpstr>
      <vt:lpstr>PowerPoint Presentation</vt:lpstr>
      <vt:lpstr>PowerPoint Presentation</vt:lpstr>
      <vt:lpstr>Metabolic bone disease</vt:lpstr>
      <vt:lpstr>OSTEOPOROSIS</vt:lpstr>
      <vt:lpstr>OSTEOPOROSIS</vt:lpstr>
      <vt:lpstr>PowerPoint Presentation</vt:lpstr>
      <vt:lpstr>PowerPoint Presentation</vt:lpstr>
      <vt:lpstr>PowerPoint Presentation</vt:lpstr>
      <vt:lpstr>OSTEOPOROSIS</vt:lpstr>
      <vt:lpstr>OSTEOPOROSIS</vt:lpstr>
      <vt:lpstr>Post menopausal Osteoporosis</vt:lpstr>
      <vt:lpstr>OSTEOPOROSIS</vt:lpstr>
      <vt:lpstr>OSTEOPOROSIS</vt:lpstr>
      <vt:lpstr>OSTEOPOROSIS</vt:lpstr>
      <vt:lpstr>OSTEOPOROSIS</vt:lpstr>
      <vt:lpstr>PowerPoint Presentation</vt:lpstr>
      <vt:lpstr>OSTEOPOROSIS</vt:lpstr>
      <vt:lpstr>   Diagnosis  Bone density by radiographic measures </vt:lpstr>
      <vt:lpstr>DXA scan</vt:lpstr>
      <vt:lpstr>Prognosis</vt:lpstr>
      <vt:lpstr>OSTEOPOROSIS</vt:lpstr>
      <vt:lpstr>PowerPoint Presentation</vt:lpstr>
      <vt:lpstr>Metabolic bone disease</vt:lpstr>
      <vt:lpstr>PowerPoint Presentation</vt:lpstr>
      <vt:lpstr>Leg bowing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Dana Al-Kadi</cp:lastModifiedBy>
  <cp:revision>101</cp:revision>
  <dcterms:created xsi:type="dcterms:W3CDTF">2011-12-07T19:46:20Z</dcterms:created>
  <dcterms:modified xsi:type="dcterms:W3CDTF">2017-11-21T19:45:29Z</dcterms:modified>
</cp:coreProperties>
</file>