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49" r:id="rId9"/>
    <p:sldId id="356" r:id="rId10"/>
    <p:sldId id="354" r:id="rId11"/>
    <p:sldId id="350" r:id="rId12"/>
    <p:sldId id="351" r:id="rId13"/>
    <p:sldId id="352" r:id="rId14"/>
    <p:sldId id="357" r:id="rId15"/>
    <p:sldId id="355" r:id="rId16"/>
    <p:sldId id="334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03" r:id="rId28"/>
    <p:sldId id="305" r:id="rId29"/>
    <p:sldId id="337" r:id="rId30"/>
    <p:sldId id="306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81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EED62A-48DD-4B66-B1CA-0DF5BAFE32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EE8D9-21D3-4ACF-9177-8E8FA0FCEE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82A396-BC0D-4812-877A-0EE13EB9FC63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DE1399-30BE-4018-84C0-350D73D110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2965F6-57E6-43B8-BF77-3962B1AC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ar-SA" noProof="0"/>
              <a:t>Click to edit Master text styles</a:t>
            </a:r>
          </a:p>
          <a:p>
            <a:pPr lvl="1"/>
            <a:r>
              <a:rPr lang="en-US" altLang="ar-SA" noProof="0"/>
              <a:t>Second level</a:t>
            </a:r>
          </a:p>
          <a:p>
            <a:pPr lvl="2"/>
            <a:r>
              <a:rPr lang="en-US" altLang="ar-SA" noProof="0"/>
              <a:t>Third level</a:t>
            </a:r>
          </a:p>
          <a:p>
            <a:pPr lvl="3"/>
            <a:r>
              <a:rPr lang="en-US" altLang="ar-SA" noProof="0"/>
              <a:t>Fourth level</a:t>
            </a:r>
          </a:p>
          <a:p>
            <a:pPr lvl="4"/>
            <a:r>
              <a:rPr lang="en-US" altLang="ar-SA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672D4-D7D7-4C26-9F56-F394310518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403F-94D4-4EF3-B06B-8F09839A7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Calibri" panose="020F0502020204030204" pitchFamily="34" charset="0"/>
                <a:ea typeface="Majalla UI"/>
                <a:cs typeface="Majalla UI"/>
              </a:defRPr>
            </a:lvl1pPr>
          </a:lstStyle>
          <a:p>
            <a:pPr>
              <a:defRPr/>
            </a:pPr>
            <a:fld id="{F1D36C54-E894-4D39-8DD5-AC12F00AA3A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6A9F3F3-6167-4D47-B8D0-3F6FC2020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C77D0E3-62EF-4D3B-A2FA-EEB56E21BBCF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3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BB81288-0832-4A4A-8236-568036062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82DDDC5-F47F-4DA2-BDB3-D8C9C70A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F39201A-647E-4E72-A27B-94C9D2C92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566B62C-F020-4315-A3CF-2D96C2518188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24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369F864-F7BF-472D-97A1-5280FE57E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7C6B8ED-5271-4DEA-A0E8-EEFB746C2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8716EE9-33BF-46E5-B77D-5C25C9463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C9EFB5F-80D2-444C-AD4D-755E8FB8F4CA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25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BE03DAB-61BD-467B-8419-C5C860C06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17A44BC-2822-4FF7-910D-33D692A36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7CC22B9-9DD5-4B5D-88F2-AE4248140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A41AB98-5864-428C-9127-81C18349A623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4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DF9B714-88BE-4013-AAF2-012DCD93B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78BC800-FCDE-45F6-B6F7-B213746F8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8050B3B-1367-4D62-B435-C2A9A23B4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0A327AD-5D0F-4040-9CEC-7813BDE2BA41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5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BF861BF-88ED-43CA-8034-AB25BEBF8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DC36E8E-41D7-4D2B-9692-8208E75F0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CE7D6F3-8653-46DF-9F22-7C8632395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65292C6-16D9-4597-BCBE-5DDC500ED879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6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D0505DA-8CED-490F-AF66-BDF5FDF6D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C0A8FBC-0689-4A12-B14D-6EF7E1573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A34870F-2A5E-4315-90A1-33B69FB8F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A4FA07-35D7-4CA0-9AF6-47AE0C14F7A3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7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C47CE4B-60E3-4B7F-AF53-690372A1C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8C5B8B0-641A-4C55-A34B-F1DE1EAA2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D6293F5-8472-4C4C-A8CA-B000AB21D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5DB78B8-94FC-43AC-8214-84A2C117F878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14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F48F42A-A8B2-4878-883D-D2479ED52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6DABCD6-4778-455F-A5A8-6FC895FC7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63CAC45-B1CB-4673-B3D3-E58A6620B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6AD4C55-D7EC-44CC-9F93-DA64F796B9BD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18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6D81B34-CD9A-4C7C-AF16-4C47A8091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CE50EAC-F3BA-4D07-A611-8458EF285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8D76AF1-4270-4BE6-A887-D1486C758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C65AA54-A07D-4B20-94F0-E3645CBF2E71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19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B4C344E-F178-4966-B5EB-B1A6A19CB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6684754-D150-4B94-953C-6A413AD20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672FD3E-42DE-4676-BCC5-0B0452D1D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892FA4-262D-48A1-9709-8DE8B392331A}" type="slidenum">
              <a:rPr lang="en-US" altLang="ar-SA" smtClean="0">
                <a:latin typeface="Arial" panose="020B0604020202020204" pitchFamily="34" charset="0"/>
                <a:cs typeface="Majalla UI"/>
              </a:rPr>
              <a:pPr algn="l">
                <a:spcBef>
                  <a:spcPct val="0"/>
                </a:spcBef>
              </a:pPr>
              <a:t>20</a:t>
            </a:fld>
            <a:endParaRPr lang="en-US" altLang="ar-SA">
              <a:latin typeface="Arial" panose="020B0604020202020204" pitchFamily="34" charset="0"/>
              <a:cs typeface="Majalla UI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29147AC-D9A6-4504-ABE1-1431A1A31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CDD883F-F451-4723-A0B3-A9C7C924B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303258A-9A6B-408E-8F99-F86C54AA247B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D8A653-E940-4525-8ABB-D03825C043D6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8D364DA-A258-4663-9A03-B343A8E6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3A5E8-676D-438C-A2F3-A152783D143D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8880F521-4632-4913-9494-3B21E86E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DE17D5C-E421-4D04-9CDB-DD0CE4F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4081-58A5-4340-BAC2-EF33D0A035A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216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8AB6735-FCAA-454A-8240-AB120E9D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BFE6-6DDD-4F80-8C62-CAA759C056F7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BB1BE82-096B-49CC-A6F0-1B7A8FC0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CBCDBBD-1714-461C-8D04-13D59537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4A14-1840-4200-AD7F-24CDE2FB60F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2587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7B2C707-317D-4D16-B798-42932D10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2DA3-5A9D-4485-8BE8-90610DADFFC1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27C96B3-FF9A-49F2-8B85-C03F1CE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8B8C345-171F-4117-A93C-7A235177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93F2-78CF-45A4-8544-A3D3F810454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157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A87C131-F011-49D8-9239-00A0CBA2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78D1-BDB5-4864-9E7F-E3C7ADF2E03B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D6018D9-778C-41F7-81C7-966B71B5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9F3541E7-16A7-4B63-8AF6-ABBAEC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5128-A48A-4E6B-AEDB-146109223C2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1110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E6D6F-AA82-4FB1-924D-E2C5907D2FD5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85084-DA4D-4B33-9ED9-589433337F13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AF1C85-C783-4159-99C4-64D77BF8FABA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E4FDBB-96FC-4470-9C66-46DE201A9AB0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57BE6B-DA2F-44F5-B315-8C17FAD0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D5D489-CD1E-434F-8F17-FFE873FF3484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7BA3503-2B57-4E25-868C-4F7E15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6A7D18-E3BE-4E57-93D2-193D7CEE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AED3-14A9-4EB6-9539-CADB5735017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46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5F304A9B-0696-4618-A5A9-1E7452AF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16FD-19FA-4526-ADDA-62858AEB6472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7522F7D-3907-493C-A2D6-1B037B53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0286A5D1-A5DA-443E-B718-0BD703D5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7A9E-9DCE-4909-A345-4D970E0CC87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8021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C40F9-DD12-43E1-B06A-F3ABBD4B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6BED76-2CBD-496A-B0EE-73D371A5D2DF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F83E7-A409-4250-8B13-126AB761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E8367-9C0E-4DC4-A968-5679B3D9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295A-8D92-425C-AC01-DF471FB28DF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844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341535F-C5E6-449C-92E3-5FF218D8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D62B-6AD2-4FC4-B964-4A10FCA22066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81A08AD-C968-4E62-A92A-060A292B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1896A5E5-50DF-423D-B3B3-6E4CC91A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48BB-89FF-4694-B4B9-062136359DD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834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39C56-E47D-40ED-8AB4-E1FD098DDFF0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B4CFC3-4DAB-47E7-BB30-636291327F0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FCC6800-4540-4989-834A-E4C186FB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19938-AB9E-4F49-AC91-B1D755159570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45860E1-F690-4A64-980C-57E4753D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E72F8E-2F07-41B5-BF89-87BD6692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88E7-1AC3-4A57-B660-494A18C6B06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5483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1AB4C-F922-416F-A0A0-8D993FA3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6DA04-78B6-432B-AC21-685B4A454F0D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4AEFB-B99D-4F03-941D-7948A467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D923D-3E38-47F0-AD53-64339712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957C-B7E8-4AF8-B46F-D81EBE9F723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5838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1322C1-A6FB-4C8F-8BE1-60F4622E1896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DAC4068-8449-4BC3-8E69-3CD1EC27BF9A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BD8216E-A9FC-4B38-A0BB-C581980C383B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CBCC68C-6FD7-4AF3-B212-A3442E63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43326-EFCB-4464-9762-BD22717C81A2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297AEF-F217-467B-B949-2947E635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2BA647F-587A-4383-9B1D-F68C574E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778F-2E58-4217-96CE-452DC5C2045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400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8DB9D99B-1621-404C-AFCD-04DF3A62B28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86197F-75F7-4C9D-87C9-1E8925024962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22DC77DE-7317-4B20-A785-E4B0ABBEBCE3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582F7-2565-4525-A5BB-3E5756D0CB73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51577A9-B8B2-4013-BFA6-83FA2341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80A6C8C-A06E-4315-AE6C-BAA46EA26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CA9923C-A6FB-4096-A142-2D1EFB64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D12843A0-B977-44B2-8785-BD5E3DA56F38}" type="datetimeFigureOut">
              <a:rPr lang="ar-SA"/>
              <a:pPr>
                <a:defRPr/>
              </a:pPr>
              <a:t>12/03/1439</a:t>
            </a:fld>
            <a:endParaRPr lang="ar-S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081798-674B-4B54-A814-ABE4F26D7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FB3D158-72AA-4065-9C14-18B7250D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1" eaLnBrk="1" hangingPunct="1">
              <a:defRPr sz="1200">
                <a:solidFill>
                  <a:srgbClr val="B5A788"/>
                </a:solidFill>
                <a:ea typeface="Majalla UI"/>
                <a:cs typeface="Majalla UI"/>
              </a:defRPr>
            </a:lvl1pPr>
          </a:lstStyle>
          <a:p>
            <a:pPr>
              <a:defRPr/>
            </a:pPr>
            <a:fld id="{FD41CA20-01B5-4C86-9F26-9218C58A9C3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1B9756-53C3-4C11-B165-9C5E0687CABF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Majalla UI"/>
          <a:cs typeface="Majalla UI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ardcastlespatial.com/Immune/wp-content/uploads/2012/09/gout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90B5-06B2-4926-8D95-4DC57329A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2000250"/>
            <a:ext cx="7407275" cy="1471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ea typeface="+mj-ea"/>
              </a:rPr>
              <a:t>MUSCULOSKELETAL BLOCK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sz="4000" dirty="0">
                <a:solidFill>
                  <a:schemeClr val="tx2">
                    <a:satMod val="130000"/>
                  </a:schemeClr>
                </a:solidFill>
                <a:ea typeface="+mj-ea"/>
              </a:rPr>
              <a:t>Pathology</a:t>
            </a:r>
            <a:br>
              <a:rPr lang="en-US" sz="6000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br>
              <a:rPr lang="ar-SA" sz="6000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sz="3100" dirty="0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 And SEPTIC ARTHRITIS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D1C1B-67D7-454F-9605-59B67612D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138" y="4643438"/>
            <a:ext cx="54895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>
                <a:ea typeface="+mn-ea"/>
              </a:rPr>
              <a:t>Dr.Amany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Fathaddin</a:t>
            </a:r>
            <a:endParaRPr lang="ar-SA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3EC7AF-216A-4825-8FF3-8DAA4411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BA3806C7-638A-4E21-8EAB-7D055B10B3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4049712" cy="4810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1FAC7-5428-4623-8E69-5C70E6A1D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700" y="1524000"/>
            <a:ext cx="3841750" cy="4664075"/>
          </a:xfrm>
        </p:spPr>
        <p:txBody>
          <a:bodyPr/>
          <a:lstStyle/>
          <a:p>
            <a:pPr>
              <a:defRPr/>
            </a:pPr>
            <a:r>
              <a:rPr lang="en-US" dirty="0"/>
              <a:t> Rupture of the periosteum can lead to abscess formation in the surrounding soft tissue that may lead to a </a:t>
            </a:r>
            <a:r>
              <a:rPr lang="en-US" b="1" dirty="0"/>
              <a:t>draining sinus</a:t>
            </a:r>
            <a:r>
              <a:rPr lang="en-US" dirty="0"/>
              <a:t> Sometimes the sequestrum crumbles, releasing fragments that pass through the sinus tract.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9B2D-3CFF-44C7-A80C-1035886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endParaRPr 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45A9087-0C38-4389-AB46-39B8A07A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cs typeface="Majalla UI"/>
              </a:rPr>
              <a:t>In infants (and uncommonly in adults), epiphyseal infection can spread into the adjoining joint to produce suppurative arthritis, sometimes with extensive destruction of the articular cartilage and permanent disability. </a:t>
            </a:r>
          </a:p>
          <a:p>
            <a:endParaRPr lang="en-US" altLang="en-US" sz="2400">
              <a:cs typeface="Majalla UI"/>
            </a:endParaRPr>
          </a:p>
          <a:p>
            <a:r>
              <a:rPr lang="en-US" altLang="en-US" sz="2400">
                <a:cs typeface="Majalla UI"/>
              </a:rPr>
              <a:t>An analogous process can involve vertebrae, with an infection destroying intervertebral discs and spreading into adjacent vertebrae</a:t>
            </a:r>
            <a:r>
              <a:rPr lang="en-US" altLang="en-US">
                <a:cs typeface="Majalla UI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46C7-D3D2-427F-BA55-FB239EA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endParaRPr lang="en-US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AD01B6E-396F-48BC-8E05-5D835B2D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cs typeface="Majalla UI"/>
              </a:rPr>
              <a:t>After the first week of infection, chronic inflammatory cells become more numerous. </a:t>
            </a:r>
          </a:p>
          <a:p>
            <a:r>
              <a:rPr lang="en-US" altLang="en-US" sz="2400">
                <a:cs typeface="Majalla UI"/>
              </a:rPr>
              <a:t>Leukocyte cytokine release stimulates osteoclastic bone resorption, fibrous tissue ingrowth, and bone formation in the periphery. </a:t>
            </a:r>
          </a:p>
          <a:p>
            <a:r>
              <a:rPr lang="en-US" altLang="en-US" sz="2400">
                <a:cs typeface="Majalla UI"/>
              </a:rPr>
              <a:t>Reactive woven or lamellar bone can be deposited; when it forms a shell of living tissue around a sequestrum, it is called an </a:t>
            </a:r>
            <a:r>
              <a:rPr lang="en-US" altLang="en-US" sz="2400" b="1">
                <a:solidFill>
                  <a:srgbClr val="FF0000"/>
                </a:solidFill>
                <a:cs typeface="Majalla UI"/>
              </a:rPr>
              <a:t>involucrum</a:t>
            </a:r>
            <a:r>
              <a:rPr lang="en-US" altLang="en-US" sz="2400">
                <a:solidFill>
                  <a:srgbClr val="FF0000"/>
                </a:solidFill>
                <a:cs typeface="Majalla UI"/>
              </a:rPr>
              <a:t> </a:t>
            </a:r>
          </a:p>
          <a:p>
            <a:r>
              <a:rPr lang="en-US" altLang="en-US" sz="2400">
                <a:cs typeface="Majalla UI"/>
              </a:rPr>
              <a:t> Viable organisms can persist in the sequestrum for years after the original infection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756-D0E9-4DB8-BE01-C1BEED22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/>
              <a:t>Clinical features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9CF84A4-5673-434E-AD81-B926DB60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cs typeface="Majalla UI"/>
              </a:rPr>
              <a:t>Osteomyelitis classically manifests as an acute systemic illness, with malaise, fever, leukocytosis, and throbbing pain over the affected region. </a:t>
            </a:r>
          </a:p>
          <a:p>
            <a:endParaRPr lang="en-US" altLang="en-US" sz="2400">
              <a:cs typeface="Majalla UI"/>
            </a:endParaRPr>
          </a:p>
          <a:p>
            <a:r>
              <a:rPr lang="en-US" altLang="en-US" sz="2400">
                <a:cs typeface="Majalla UI"/>
              </a:rPr>
              <a:t>Symptoms also can be subtle, with only unexplained fever, particularly in infants, or only localized pain in the adult.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90B622-9B43-47D7-8FA6-61CE45EB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PYOGENIC 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E4D4763-D3B2-4259-BBFA-3BCD7D1F0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US" altLang="ar-SA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ar-SA" dirty="0"/>
              <a:t>Diagnosis;</a:t>
            </a:r>
          </a:p>
          <a:p>
            <a:pPr lvl="1" eaLnBrk="1" hangingPunct="1">
              <a:defRPr/>
            </a:pPr>
            <a:r>
              <a:rPr lang="en-US" altLang="ar-SA" dirty="0"/>
              <a:t>Sign/symptoms.</a:t>
            </a:r>
          </a:p>
          <a:p>
            <a:pPr lvl="1" eaLnBrk="1" hangingPunct="1">
              <a:defRPr/>
            </a:pPr>
            <a:r>
              <a:rPr lang="en-US" altLang="ar-SA" dirty="0" err="1"/>
              <a:t>X-ray:</a:t>
            </a:r>
            <a:r>
              <a:rPr lang="en-US" dirty="0" err="1"/>
              <a:t>a</a:t>
            </a:r>
            <a:r>
              <a:rPr lang="en-US" dirty="0"/>
              <a:t> lytic focus of bone surrounded by a zone of sclerosis</a:t>
            </a:r>
            <a:endParaRPr lang="en-US" altLang="ar-SA" dirty="0"/>
          </a:p>
          <a:p>
            <a:pPr lvl="1" eaLnBrk="1" hangingPunct="1">
              <a:defRPr/>
            </a:pPr>
            <a:r>
              <a:rPr lang="en-US" altLang="ar-SA" dirty="0"/>
              <a:t>Blood cultures</a:t>
            </a:r>
          </a:p>
          <a:p>
            <a:pPr lvl="1" eaLnBrk="1" hangingPunct="1">
              <a:defRPr/>
            </a:pPr>
            <a:r>
              <a:rPr lang="en-US" altLang="ar-SA" dirty="0"/>
              <a:t>biopsy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B584-09BC-4BA7-B2FF-B29B30BF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35936D2-B34A-4575-BBC4-0227DAF5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Majalla UI"/>
              </a:rPr>
              <a:t>In many untreated cases, blood cultures are positive, but biopsy and bone cultures are usually required to identify the pathogen.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06CF-05F3-453B-8AAB-111CDF36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D05447E-AEAA-4954-AA7A-767DEA5F5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Majalla UI"/>
              </a:rPr>
              <a:t>Treatment requires aggressive antibiotic therapy.  Inadequate treatment of acute osteomyelitis may lead to chronic osteomyelitis which is notoriously difficult to manage.  Surgical removal of bony tissue may be required.</a:t>
            </a:r>
          </a:p>
          <a:p>
            <a:endParaRPr lang="en-US" altLang="en-US">
              <a:cs typeface="Majalla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EB75-0DB3-48A1-8B61-54C4E4DB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2D49E70-DB86-4F01-B829-E529ADA6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Chronicity may develop with: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ar-SA"/>
              <a:t> delay in diagnosis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ar-SA"/>
              <a:t>extensive bone necrosis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ar-SA"/>
              <a:t>abbreviated antibiotic therapy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ar-SA"/>
              <a:t>inadequate surgical debridement, 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ar-SA"/>
              <a:t>weakened host defenses. </a:t>
            </a:r>
            <a:endParaRPr lang="ar-SA" alt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2C1112-982F-4970-85B6-17537928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PYOGENIC 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0022435-9DF1-40BA-B4B3-0EFF44CC4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Complications: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Pathologic fracture.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Secondary </a:t>
            </a:r>
            <a:r>
              <a:rPr lang="en-US" dirty="0" err="1">
                <a:ea typeface="+mn-ea"/>
              </a:rPr>
              <a:t>amyloidosis</a:t>
            </a:r>
            <a:endParaRPr lang="en-US" dirty="0">
              <a:ea typeface="+mn-ea"/>
            </a:endParaRP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ea typeface="+mn-ea"/>
              </a:rPr>
              <a:t>Endocarditis</a:t>
            </a:r>
            <a:endParaRPr lang="en-US" dirty="0">
              <a:ea typeface="+mn-ea"/>
            </a:endParaRP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Sepsis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ea typeface="+mn-ea"/>
              </a:rPr>
              <a:t>Squamous</a:t>
            </a:r>
            <a:r>
              <a:rPr lang="en-US" dirty="0">
                <a:ea typeface="+mn-ea"/>
              </a:rPr>
              <a:t> cell carcinoma if the infection creates a sinus tract.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Rarely sarcoma in the affected bone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05682-B486-41EB-8009-0ACF89A6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Tuberculous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422F71B-A8F8-4541-922D-5FE6CA89B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>
                <a:ea typeface="+mn-ea"/>
              </a:rPr>
              <a:t>   Routes of entry;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Usually blood borne and originate from a focus of active visceral disease.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Direct extension (e.g. from a pulmonary focus into a rib or from tracheobronchial nodes into adjacent vertebrae) or spread via draining lymphatics.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228D-1F48-4198-8691-2C74FF1A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ED82487-C698-4612-889A-C8307535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47800"/>
            <a:ext cx="8034337" cy="4800600"/>
          </a:xfrm>
        </p:spPr>
        <p:txBody>
          <a:bodyPr/>
          <a:lstStyle/>
          <a:p>
            <a:r>
              <a:rPr lang="en-US" altLang="en-US" sz="2800">
                <a:cs typeface="Majalla UI"/>
              </a:rPr>
              <a:t>Understand the etiology, pathogenesis and clinical features of </a:t>
            </a:r>
            <a:r>
              <a:rPr lang="en-US" altLang="en-US" sz="2800">
                <a:solidFill>
                  <a:srgbClr val="FF0000"/>
                </a:solidFill>
                <a:cs typeface="Majalla UI"/>
              </a:rPr>
              <a:t>osteomyelitis</a:t>
            </a:r>
            <a:r>
              <a:rPr lang="en-US" altLang="en-US" sz="2800">
                <a:cs typeface="Majalla UI"/>
              </a:rPr>
              <a:t>.</a:t>
            </a:r>
          </a:p>
          <a:p>
            <a:r>
              <a:rPr lang="en-US" altLang="en-US" sz="2800">
                <a:cs typeface="Majalla UI"/>
              </a:rPr>
              <a:t>Be familiar with some of the terminology used in bone infections like: sequestrum, involucrum, Brodie abscess and Pott’s disease.</a:t>
            </a:r>
          </a:p>
          <a:p>
            <a:r>
              <a:rPr lang="en-US" altLang="en-US" sz="2800">
                <a:cs typeface="Majalla UI"/>
              </a:rPr>
              <a:t>Understand the clinicopathological features of </a:t>
            </a:r>
            <a:r>
              <a:rPr lang="en-US" altLang="en-US" sz="2800">
                <a:solidFill>
                  <a:srgbClr val="FF0000"/>
                </a:solidFill>
                <a:cs typeface="Majalla UI"/>
              </a:rPr>
              <a:t>tuberculous osteomyelitis </a:t>
            </a:r>
          </a:p>
          <a:p>
            <a:r>
              <a:rPr lang="en-US" altLang="en-US" sz="2800">
                <a:cs typeface="Majalla UI"/>
              </a:rPr>
              <a:t>Identify he bacteria commonly involved in septic arthritis, the clinicopathological features and the characteristics of the joint fluid</a:t>
            </a:r>
            <a:endParaRPr lang="en-US" altLang="en-US" sz="2800">
              <a:solidFill>
                <a:srgbClr val="FF0000"/>
              </a:solidFill>
              <a:cs typeface="Majalla UI"/>
            </a:endParaRPr>
          </a:p>
          <a:p>
            <a:endParaRPr lang="en-US" altLang="en-US">
              <a:cs typeface="Majalla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53E0D-A71F-4707-B91E-C3BAE3BA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Tuberculous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6DE2A6D-1A84-47AA-9BE1-BF250BE1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/>
          </a:p>
          <a:p>
            <a:pPr eaLnBrk="1" hangingPunct="1">
              <a:lnSpc>
                <a:spcPct val="90000"/>
              </a:lnSpc>
            </a:pPr>
            <a:r>
              <a:rPr lang="en-US" altLang="ar-SA"/>
              <a:t> The most common sites of skeletal involvement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/>
              <a:t>thoracic and lumber vertebrae followed by the knees and 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/>
              <a:t>Pott’s disease is the involvement of spine</a:t>
            </a:r>
          </a:p>
          <a:p>
            <a:pPr eaLnBrk="1" hangingPunct="1">
              <a:lnSpc>
                <a:spcPct val="90000"/>
              </a:lnSpc>
            </a:pPr>
            <a:endParaRPr lang="en-US" altLang="ar-SA"/>
          </a:p>
          <a:p>
            <a:pPr eaLnBrk="1" hangingPunct="1">
              <a:lnSpc>
                <a:spcPct val="90000"/>
              </a:lnSpc>
            </a:pPr>
            <a:endParaRPr lang="en-US" altLang="ar-SA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89859-1223-4085-BC54-CF33A599E83B}"/>
              </a:ext>
            </a:extLst>
          </p:cNvPr>
          <p:cNvSpPr txBox="1"/>
          <p:nvPr/>
        </p:nvSpPr>
        <p:spPr>
          <a:xfrm>
            <a:off x="1907704" y="4869160"/>
            <a:ext cx="6340069" cy="951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lvl="1" algn="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r" rt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 patients with AIDS frequently multifocal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CD47DA7-3E3F-4DB1-A5A9-5E9E499BC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0"/>
            <a:ext cx="7499350" cy="4800600"/>
          </a:xfrm>
        </p:spPr>
        <p:txBody>
          <a:bodyPr/>
          <a:lstStyle/>
          <a:p>
            <a:pPr eaLnBrk="1" hangingPunct="1"/>
            <a:r>
              <a:rPr lang="en-US" altLang="ar-SA"/>
              <a:t>The infection breaks through the intervertebral discs and extends into the soft tissues forming abscesses.</a:t>
            </a:r>
          </a:p>
          <a:p>
            <a:pPr eaLnBrk="1" hangingPunct="1"/>
            <a:endParaRPr lang="ar-SA" altLang="ar-SA"/>
          </a:p>
        </p:txBody>
      </p:sp>
      <p:pic>
        <p:nvPicPr>
          <p:cNvPr id="38915" name="Picture 2" descr="http://www.digitalpathology.uct.ac.za/topics/classic_cases_of_tb/images/portfolio/potts_diagram_tb_diseased2.png">
            <a:extLst>
              <a:ext uri="{FF2B5EF4-FFF2-40B4-BE49-F238E27FC236}">
                <a16:creationId xmlns:a16="http://schemas.microsoft.com/office/drawing/2014/main" id="{4E0FA389-59A1-4CC5-9C01-1B0DCF50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73238"/>
            <a:ext cx="85915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07799B-2007-4FB9-9390-8BB965E256B8}"/>
              </a:ext>
            </a:extLst>
          </p:cNvPr>
          <p:cNvSpPr/>
          <p:nvPr/>
        </p:nvSpPr>
        <p:spPr>
          <a:xfrm>
            <a:off x="3468448" y="1772816"/>
            <a:ext cx="23276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Pott’s</a:t>
            </a:r>
            <a:r>
              <a:rPr lang="en-US" sz="2400" b="1" dirty="0"/>
              <a:t> disease </a:t>
            </a:r>
            <a:endParaRPr lang="ar-SA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3.bp.blogspot.com/_Cijo7l4F2ug/SuY80pscbtI/AAAAAAAACmM/DLsr3Pjc70c/s320/250px-Anterior_Hip_Muscles_2.jpg.PNG">
            <a:extLst>
              <a:ext uri="{FF2B5EF4-FFF2-40B4-BE49-F238E27FC236}">
                <a16:creationId xmlns:a16="http://schemas.microsoft.com/office/drawing/2014/main" id="{8389C59E-40CD-4EA6-AF33-522229EF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08050"/>
            <a:ext cx="2971800" cy="4465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4" descr="http://www.virtualmedicalcentre.com/uploads/VMC/DiseaseImages/1025_Psoas_abscess.jpg">
            <a:extLst>
              <a:ext uri="{FF2B5EF4-FFF2-40B4-BE49-F238E27FC236}">
                <a16:creationId xmlns:a16="http://schemas.microsoft.com/office/drawing/2014/main" id="{F0D5ECF8-0CC9-40C1-9B95-F4AEA7CF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6688"/>
            <a:ext cx="49911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0725A-3EAE-4E52-9500-3A261C498799}"/>
              </a:ext>
            </a:extLst>
          </p:cNvPr>
          <p:cNvSpPr txBox="1"/>
          <p:nvPr/>
        </p:nvSpPr>
        <p:spPr>
          <a:xfrm>
            <a:off x="3851920" y="404664"/>
            <a:ext cx="5000958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 </a:t>
            </a:r>
            <a:r>
              <a:rPr lang="en-US" sz="2400" b="1" dirty="0"/>
              <a:t>In </a:t>
            </a:r>
            <a:r>
              <a:rPr lang="en-US" sz="2400" b="1" dirty="0" err="1"/>
              <a:t>Pott’s</a:t>
            </a:r>
            <a:r>
              <a:rPr lang="en-US" sz="2400" b="1" dirty="0"/>
              <a:t> disease, the infection may  breaks through the </a:t>
            </a:r>
            <a:r>
              <a:rPr lang="en-US" sz="2400" b="1" dirty="0" err="1"/>
              <a:t>intervertebral</a:t>
            </a:r>
            <a:r>
              <a:rPr lang="en-US" sz="2400" b="1" dirty="0"/>
              <a:t> discs and extends into the muscle forming                 	</a:t>
            </a:r>
            <a:r>
              <a:rPr lang="en-US" sz="2800" b="1" dirty="0" err="1">
                <a:solidFill>
                  <a:srgbClr val="C00000"/>
                </a:solidFill>
              </a:rPr>
              <a:t>Psoas</a:t>
            </a:r>
            <a:r>
              <a:rPr lang="en-US" sz="2800" b="1" dirty="0">
                <a:solidFill>
                  <a:srgbClr val="C00000"/>
                </a:solidFill>
              </a:rPr>
              <a:t> abscesses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841-615D-4D0C-8607-08F78F67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Tuberculous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AA981FF-3C24-475B-957C-840DD819E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Histopathology: collections of epithelioid histiocytes and lymphocytes with caseation necrosis</a:t>
            </a:r>
            <a:endParaRPr lang="ar-SA" altLang="ar-SA"/>
          </a:p>
        </p:txBody>
      </p:sp>
      <p:pic>
        <p:nvPicPr>
          <p:cNvPr id="40964" name="Picture 2" descr="http://usmlerescue.com/file/pic/photo/2011/08/mfandtr-caseous-necrosis-of-the-lymph-node-tuberculosis-b.jpg">
            <a:extLst>
              <a:ext uri="{FF2B5EF4-FFF2-40B4-BE49-F238E27FC236}">
                <a16:creationId xmlns:a16="http://schemas.microsoft.com/office/drawing/2014/main" id="{B6E0741A-01C5-4D12-AF98-2B670997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4786313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www.scilogs.com/in_scientio_veritas/files/Mtb-CDC-small.jpg">
            <a:extLst>
              <a:ext uri="{FF2B5EF4-FFF2-40B4-BE49-F238E27FC236}">
                <a16:creationId xmlns:a16="http://schemas.microsoft.com/office/drawing/2014/main" id="{930ED9F6-9375-410E-838D-098B808D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34194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46D1B3-7A5B-401F-8BE4-C2191276E0FF}"/>
              </a:ext>
            </a:extLst>
          </p:cNvPr>
          <p:cNvSpPr/>
          <p:nvPr/>
        </p:nvSpPr>
        <p:spPr>
          <a:xfrm>
            <a:off x="6300192" y="5579948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err="1"/>
              <a:t>Ziehl</a:t>
            </a:r>
            <a:r>
              <a:rPr lang="en-CA" dirty="0"/>
              <a:t> </a:t>
            </a:r>
            <a:r>
              <a:rPr lang="en-CA" dirty="0" err="1"/>
              <a:t>Neelsen</a:t>
            </a:r>
            <a:r>
              <a:rPr lang="en-CA" dirty="0"/>
              <a:t> stain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87E01-5294-4AF5-AECA-538A7686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Tuberculous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7A9532E-504E-4D89-A6CB-2968D6EB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ar-SA"/>
              <a:t>  </a:t>
            </a:r>
            <a:r>
              <a:rPr lang="en-US" altLang="ar-SA" b="1" u="sng"/>
              <a:t>Clinical features :</a:t>
            </a:r>
          </a:p>
          <a:p>
            <a:pPr eaLnBrk="1" hangingPunct="1"/>
            <a:r>
              <a:rPr lang="en-US" altLang="ar-SA"/>
              <a:t>Pain</a:t>
            </a:r>
          </a:p>
          <a:p>
            <a:pPr eaLnBrk="1" hangingPunct="1"/>
            <a:r>
              <a:rPr lang="en-US" altLang="ar-SA"/>
              <a:t>Fever</a:t>
            </a:r>
          </a:p>
          <a:p>
            <a:pPr eaLnBrk="1" hangingPunct="1"/>
            <a:r>
              <a:rPr lang="en-US" altLang="ar-SA"/>
              <a:t>Weight loss</a:t>
            </a:r>
          </a:p>
          <a:p>
            <a:pPr eaLnBrk="1" hangingPunct="1"/>
            <a:r>
              <a:rPr lang="en-US" altLang="ar-SA"/>
              <a:t>May form an inguinal mass “ psoas abscess”.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89083-946D-41C3-A75D-B10C3573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Tuberculous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b="1" dirty="0" err="1">
                <a:solidFill>
                  <a:schemeClr val="tx2">
                    <a:satMod val="130000"/>
                  </a:schemeClr>
                </a:solidFill>
                <a:ea typeface="+mj-ea"/>
              </a:rPr>
              <a:t>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D32C6B1-032B-4568-AFB5-4E05C9EA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b="1" u="sng"/>
              <a:t>Complications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 b="1" u="sng"/>
          </a:p>
          <a:p>
            <a:pPr eaLnBrk="1" hangingPunct="1"/>
            <a:r>
              <a:rPr lang="en-US" altLang="ar-SA"/>
              <a:t>Bone destruction</a:t>
            </a:r>
          </a:p>
          <a:p>
            <a:pPr eaLnBrk="1" hangingPunct="1"/>
            <a:r>
              <a:rPr lang="en-US" altLang="ar-SA"/>
              <a:t>Tuberculous arthritis</a:t>
            </a:r>
          </a:p>
          <a:p>
            <a:pPr eaLnBrk="1" hangingPunct="1"/>
            <a:r>
              <a:rPr lang="en-US" altLang="ar-SA"/>
              <a:t>Sinus tract formation</a:t>
            </a:r>
          </a:p>
          <a:p>
            <a:pPr eaLnBrk="1" hangingPunct="1"/>
            <a:r>
              <a:rPr lang="en-US" altLang="ar-SA"/>
              <a:t>Amyloidosis</a:t>
            </a:r>
          </a:p>
          <a:p>
            <a:pPr eaLnBrk="1" hangingPunct="1"/>
            <a:endParaRPr lang="en-US" altLang="ar-S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7B9F-F79A-4051-8E4C-C7F9FE74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pic>
        <p:nvPicPr>
          <p:cNvPr id="46083" name="Content Placeholder 4" descr="Penguins.jpg">
            <a:extLst>
              <a:ext uri="{FF2B5EF4-FFF2-40B4-BE49-F238E27FC236}">
                <a16:creationId xmlns:a16="http://schemas.microsoft.com/office/drawing/2014/main" id="{626F0F0E-6F43-4FB1-96B4-B227EAA21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4FB8-7CD3-4B7F-8F4E-825C044D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38" y="0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i="1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Infectious Arthritis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882072F9-FC82-4053-9356-B3BDDA30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43063"/>
            <a:ext cx="8178800" cy="4605337"/>
          </a:xfrm>
        </p:spPr>
        <p:txBody>
          <a:bodyPr/>
          <a:lstStyle/>
          <a:p>
            <a:pPr eaLnBrk="1" hangingPunct="1"/>
            <a:r>
              <a:rPr lang="en-US" altLang="ar-SA" sz="2400"/>
              <a:t>Microorganisms of all types can seed joints during hematogenous dissemination. </a:t>
            </a:r>
          </a:p>
          <a:p>
            <a:pPr eaLnBrk="1" hangingPunct="1"/>
            <a:r>
              <a:rPr lang="en-US" altLang="ar-SA" sz="2400"/>
              <a:t>Articular structures can also become infected by direct inoculation or from contiguous spread from a soft-tissue abscess or focus of osteomyelitis. </a:t>
            </a:r>
          </a:p>
          <a:p>
            <a:pPr eaLnBrk="1" hangingPunct="1"/>
            <a:r>
              <a:rPr lang="en-US" altLang="ar-SA" sz="2400"/>
              <a:t>Infectious arthritis is potentially serious, because it can cause rapid destruction of the joint and produce permanent deformities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5BEA-095B-43A3-B19E-BEC81A48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1729D9C-94B2-4332-8B25-5D7F0638D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ar-SA"/>
          </a:p>
        </p:txBody>
      </p:sp>
      <p:pic>
        <p:nvPicPr>
          <p:cNvPr id="48132" name="Picture 4" descr="http://familymedicinehelp.com/wp-content/uploads/2010/07/septic-arthritis.jpg">
            <a:extLst>
              <a:ext uri="{FF2B5EF4-FFF2-40B4-BE49-F238E27FC236}">
                <a16:creationId xmlns:a16="http://schemas.microsoft.com/office/drawing/2014/main" id="{39E37180-C220-4944-B96B-7FCB9D98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4168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45823-E7BB-4784-939D-992A760989F9}"/>
              </a:ext>
            </a:extLst>
          </p:cNvPr>
          <p:cNvSpPr txBox="1"/>
          <p:nvPr/>
        </p:nvSpPr>
        <p:spPr>
          <a:xfrm>
            <a:off x="0" y="1340768"/>
            <a:ext cx="3779912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916686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 </a:t>
            </a:r>
            <a:r>
              <a:rPr lang="en-US" sz="2000" b="1" dirty="0" err="1"/>
              <a:t>Hematogenous</a:t>
            </a:r>
            <a:r>
              <a:rPr lang="en-US" sz="2000" b="1" dirty="0"/>
              <a:t> </a:t>
            </a:r>
          </a:p>
          <a:p>
            <a:pPr marL="916686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 Contiguous spread from </a:t>
            </a:r>
            <a:r>
              <a:rPr lang="en-US" sz="2000" b="1" dirty="0" err="1"/>
              <a:t>osteomyelitis</a:t>
            </a:r>
            <a:endParaRPr lang="en-US" sz="2000" b="1" dirty="0"/>
          </a:p>
          <a:p>
            <a:pPr marL="916686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Contiguous spread from a soft tissue abscess</a:t>
            </a:r>
          </a:p>
          <a:p>
            <a:pPr marL="916686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Iatrogenic</a:t>
            </a:r>
          </a:p>
          <a:p>
            <a:pPr marL="916686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Traumatic </a:t>
            </a:r>
            <a:endParaRPr lang="ar-SA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3A71E-D37E-493C-9E29-BA0E62AC3176}"/>
              </a:ext>
            </a:extLst>
          </p:cNvPr>
          <p:cNvSpPr/>
          <p:nvPr/>
        </p:nvSpPr>
        <p:spPr>
          <a:xfrm>
            <a:off x="2267744" y="476672"/>
            <a:ext cx="532859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Routes of infection: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88C5-76DF-4E60-8053-EDBEF705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Infectious Arthritis-bacterial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9292-5736-40F4-B185-0BF2C2CD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/>
              <a:t>Bacterial infections almost always cause an </a:t>
            </a:r>
            <a:r>
              <a:rPr lang="en-US" dirty="0">
                <a:solidFill>
                  <a:srgbClr val="FF0000"/>
                </a:solidFill>
              </a:rPr>
              <a:t>acute </a:t>
            </a:r>
            <a:r>
              <a:rPr lang="en-US" dirty="0" err="1">
                <a:solidFill>
                  <a:srgbClr val="FF0000"/>
                </a:solidFill>
              </a:rPr>
              <a:t>suppurative</a:t>
            </a:r>
            <a:r>
              <a:rPr lang="en-US" dirty="0">
                <a:solidFill>
                  <a:srgbClr val="FF0000"/>
                </a:solidFill>
              </a:rPr>
              <a:t> arthritis </a:t>
            </a: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 Any bacteria can be causal: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ea typeface="+mn-ea"/>
              </a:rPr>
              <a:t> </a:t>
            </a:r>
            <a:r>
              <a:rPr lang="en-US" i="1" dirty="0" err="1">
                <a:ea typeface="+mn-ea"/>
              </a:rPr>
              <a:t>Haemophilus</a:t>
            </a:r>
            <a:r>
              <a:rPr lang="en-US" i="1" dirty="0">
                <a:ea typeface="+mn-ea"/>
              </a:rPr>
              <a:t> </a:t>
            </a:r>
            <a:r>
              <a:rPr lang="en-US" i="1" dirty="0" err="1">
                <a:ea typeface="+mn-ea"/>
              </a:rPr>
              <a:t>influenzae</a:t>
            </a:r>
            <a:r>
              <a:rPr lang="en-US" dirty="0">
                <a:ea typeface="+mn-ea"/>
              </a:rPr>
              <a:t> predominates in children under age 2 years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ea typeface="+mn-ea"/>
              </a:rPr>
              <a:t> </a:t>
            </a:r>
            <a:r>
              <a:rPr lang="en-US" i="1" dirty="0">
                <a:ea typeface="+mn-ea"/>
              </a:rPr>
              <a:t>S. </a:t>
            </a:r>
            <a:r>
              <a:rPr lang="en-US" i="1" dirty="0" err="1">
                <a:ea typeface="+mn-ea"/>
              </a:rPr>
              <a:t>aureus</a:t>
            </a:r>
            <a:r>
              <a:rPr lang="en-US" dirty="0">
                <a:ea typeface="+mn-ea"/>
              </a:rPr>
              <a:t> is the main causative agent in older children and adults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i="1" dirty="0">
                <a:ea typeface="+mn-ea"/>
              </a:rPr>
              <a:t>gonococcus</a:t>
            </a:r>
            <a:r>
              <a:rPr lang="en-US" dirty="0">
                <a:ea typeface="+mn-ea"/>
              </a:rPr>
              <a:t> is prevalent during late adolescence and young adulthood.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ea typeface="+mn-ea"/>
              </a:rPr>
              <a:t>Individuals with sickle cell disease are prone to infection with </a:t>
            </a:r>
            <a:r>
              <a:rPr lang="en-US" i="1" dirty="0">
                <a:ea typeface="+mn-ea"/>
              </a:rPr>
              <a:t>Salmonella</a:t>
            </a:r>
            <a:r>
              <a:rPr lang="en-US" dirty="0">
                <a:ea typeface="+mn-ea"/>
              </a:rPr>
              <a:t> at any age.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D7BD1-99A1-419A-A34C-F3082A0C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20713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OSTEOMYELITIS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Definition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A99E633-4C83-4D58-8512-4C7598EA7D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113"/>
            <a:ext cx="8459787" cy="4648200"/>
          </a:xfrm>
        </p:spPr>
        <p:txBody>
          <a:bodyPr/>
          <a:lstStyle/>
          <a:p>
            <a:pPr marL="8255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cs typeface="Majalla UI"/>
              </a:rPr>
              <a:t>Osteomyelitis refers to inflammation of the bone and marrow and is usually the result of infection</a:t>
            </a:r>
            <a:endParaRPr lang="en-US" altLang="ar-SA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5DC-8A85-4DCB-BE7E-DA595122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Risk factors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DC3F-E4A5-406A-A03E-D1E49168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125538"/>
            <a:ext cx="8034337" cy="547211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Immune deficiencies (congenital and acquired)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Debilitating illness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Joint trauma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 Intravenous drug abuse</a:t>
            </a:r>
            <a:endParaRPr lang="ar-SA" dirty="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E7F1-80A1-402F-A3B4-225BA24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Infectious Arthritis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E6413635-9ACF-41E7-85A5-6B778C56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 The infection involves only a single joint</a:t>
            </a:r>
          </a:p>
          <a:p>
            <a:pPr eaLnBrk="1" hangingPunct="1"/>
            <a:r>
              <a:rPr lang="en-US" altLang="ar-SA"/>
              <a:t>usually the knee-followed in order by hip, shoulder, elbow, wrist, and sternoclavicular joints.</a:t>
            </a:r>
          </a:p>
          <a:p>
            <a:pPr eaLnBrk="1" hangingPunct="1"/>
            <a:r>
              <a:rPr lang="en-US" altLang="ar-SA"/>
              <a:t> Joint aspiration is typically purulent</a:t>
            </a:r>
          </a:p>
          <a:p>
            <a:pPr eaLnBrk="1" hangingPunct="1"/>
            <a:r>
              <a:rPr lang="en-US" altLang="ar-SA"/>
              <a:t>Culture allows identification of the causal agent.</a:t>
            </a:r>
            <a:endParaRPr lang="ar-SA" altLang="ar-S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6DB2-967F-4A9A-8848-C1C5CCE5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  <a:ea typeface="+mj-ea"/>
              </a:rPr>
              <a:t>Infectious Arthritis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18BDA38B-E089-4E26-81BD-5C357117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ar-SA"/>
              <a:t>Clinical features:</a:t>
            </a:r>
          </a:p>
          <a:p>
            <a:pPr eaLnBrk="1" hangingPunct="1"/>
            <a:r>
              <a:rPr lang="en-US" altLang="ar-SA"/>
              <a:t> sudden onset of pain</a:t>
            </a:r>
          </a:p>
          <a:p>
            <a:pPr eaLnBrk="1" hangingPunct="1"/>
            <a:r>
              <a:rPr lang="en-US" altLang="ar-SA"/>
              <a:t> redness, and swelling of the joint with restricted range of motion. </a:t>
            </a:r>
          </a:p>
          <a:p>
            <a:pPr eaLnBrk="1" hangingPunct="1"/>
            <a:r>
              <a:rPr lang="en-US" altLang="ar-SA"/>
              <a:t>Fever, leukocytosis, and elevated erythrocyte sedimentation rate</a:t>
            </a:r>
          </a:p>
          <a:p>
            <a:pPr eaLnBrk="1" hangingPunct="1"/>
            <a:endParaRPr lang="ar-SA" altLang="ar-S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E876-F1BE-46B7-9DC2-DC92E511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3C5A2170-EB93-4CAC-92D1-7AC91582F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Infectious arthritis must be rapidly diagnosed and treated promptly to prevent irreversible and permanent joint damage.</a:t>
            </a:r>
          </a:p>
          <a:p>
            <a:pPr eaLnBrk="1" hangingPunct="1"/>
            <a:br>
              <a:rPr lang="en-US" altLang="ar-SA">
                <a:hlinkClick r:id="rId2"/>
              </a:rPr>
            </a:br>
            <a:endParaRPr lang="ar-SA" altLang="ar-SA"/>
          </a:p>
        </p:txBody>
      </p:sp>
      <p:pic>
        <p:nvPicPr>
          <p:cNvPr id="53252" name="Picture 2" descr="http://www.scielo.br/img/revistas/rbr/v51n5/en_a11fig01.jpg">
            <a:extLst>
              <a:ext uri="{FF2B5EF4-FFF2-40B4-BE49-F238E27FC236}">
                <a16:creationId xmlns:a16="http://schemas.microsoft.com/office/drawing/2014/main" id="{CDFF424E-A826-452A-B1AE-85F741C0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5675"/>
            <a:ext cx="3714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http://hardcastlespatial.com/Immune/wp-content/uploads/2012/09/Septic-arthritis1.jpg">
            <a:extLst>
              <a:ext uri="{FF2B5EF4-FFF2-40B4-BE49-F238E27FC236}">
                <a16:creationId xmlns:a16="http://schemas.microsoft.com/office/drawing/2014/main" id="{A3C3E2B2-AC7C-4CEE-A751-C1A7F3C1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111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331B-CD71-4BA7-84D9-72035F79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Complication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003365B9-584E-4B4F-BC1D-03B145E36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Septic arthritis can lead to ankylosis and even fatal septicemia. </a:t>
            </a:r>
          </a:p>
          <a:p>
            <a:pPr eaLnBrk="1" hangingPunct="1"/>
            <a:r>
              <a:rPr lang="en-US" altLang="ar-SA"/>
              <a:t>However, prompt antibiotic therapy and joint aspiration or drainage cures most patients.</a:t>
            </a:r>
          </a:p>
          <a:p>
            <a:pPr eaLnBrk="1" hangingPunct="1"/>
            <a:endParaRPr lang="ar-SA" alt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5F5D3-8A93-47F2-8FEB-332E28DA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404813"/>
            <a:ext cx="749935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     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            OSTEOMYELITIS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                     Etiology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1D6E4C-A775-4083-A285-68A083CE3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773238"/>
            <a:ext cx="7497762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dirty="0">
                <a:latin typeface="Tahoma" panose="020B0604030504040204" pitchFamily="34" charset="0"/>
                <a:cs typeface="Tahoma" panose="020B0604030504040204" pitchFamily="34" charset="0"/>
              </a:rPr>
              <a:t>All types of organisms, including viruses, parasites, fungi and bacteria can produce osteomyelitis.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ar-SA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dirty="0">
                <a:latin typeface="Tahoma" panose="020B0604030504040204" pitchFamily="34" charset="0"/>
                <a:cs typeface="Tahoma" panose="020B0604030504040204" pitchFamily="34" charset="0"/>
              </a:rPr>
              <a:t>The most common are infections caused by certain pyogenic bacteria and mycobacteria </a:t>
            </a:r>
            <a:endParaRPr lang="en-US" altLang="ar-SA" sz="3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FF0000"/>
              </a:solidFill>
              <a:ea typeface="+mn-ea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6CE45A-3599-4F8D-8247-A1558555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PYOGENIC 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7834E3-B246-4E5D-82E3-876C2F1A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57338"/>
            <a:ext cx="7883525" cy="5300662"/>
          </a:xfrm>
        </p:spPr>
        <p:txBody>
          <a:bodyPr/>
          <a:lstStyle/>
          <a:p>
            <a:pPr eaLnBrk="1" hangingPunct="1"/>
            <a:r>
              <a:rPr lang="en-US" altLang="en-US" i="1">
                <a:cs typeface="Majalla UI"/>
              </a:rPr>
              <a:t>Staphylococcus aureus</a:t>
            </a:r>
            <a:r>
              <a:rPr lang="en-US" altLang="en-US">
                <a:cs typeface="Majalla UI"/>
              </a:rPr>
              <a:t> is the most frequent causative organism</a:t>
            </a:r>
          </a:p>
          <a:p>
            <a:pPr eaLnBrk="1" hangingPunct="1"/>
            <a:endParaRPr lang="en-US" altLang="ar-SA"/>
          </a:p>
          <a:p>
            <a:pPr eaLnBrk="1" hangingPunct="1"/>
            <a:r>
              <a:rPr lang="en-US" altLang="ar-SA"/>
              <a:t> </a:t>
            </a:r>
            <a:r>
              <a:rPr lang="en-US" altLang="ar-SA" sz="2800"/>
              <a:t>Neonates:  </a:t>
            </a:r>
            <a:r>
              <a:rPr lang="en-US" altLang="ar-SA" sz="2800" i="1"/>
              <a:t>Escherichia coli</a:t>
            </a:r>
            <a:r>
              <a:rPr lang="en-US" altLang="ar-SA" sz="2800"/>
              <a:t> and group B streptococci.</a:t>
            </a:r>
          </a:p>
          <a:p>
            <a:pPr eaLnBrk="1" hangingPunct="1"/>
            <a:endParaRPr lang="en-US" altLang="ar-SA"/>
          </a:p>
          <a:p>
            <a:pPr eaLnBrk="1" hangingPunct="1"/>
            <a:r>
              <a:rPr lang="en-US" altLang="ar-SA" sz="2800"/>
              <a:t>Persons with sickle cell disease:  </a:t>
            </a:r>
            <a:r>
              <a:rPr lang="en-US" altLang="ar-SA" sz="2800" i="1"/>
              <a:t>Salmonella</a:t>
            </a:r>
            <a:r>
              <a:rPr lang="en-US" altLang="ar-SA" sz="2800"/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9DAC37-8370-4734-806E-2C35B802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PYOGENIC OSTEOMYELITIS</a:t>
            </a: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3AB91F-7AF7-4B94-A01B-B9A10D72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557338"/>
            <a:ext cx="7499350" cy="4800600"/>
          </a:xfrm>
        </p:spPr>
        <p:txBody>
          <a:bodyPr/>
          <a:lstStyle/>
          <a:p>
            <a:pPr eaLnBrk="1" hangingPunct="1"/>
            <a:r>
              <a:rPr lang="en-US" altLang="ar-SA"/>
              <a:t>Patients with genitourinary tract infections or with intravenous drug abusers</a:t>
            </a:r>
            <a:r>
              <a:rPr lang="en-US" altLang="ar-SA" i="1"/>
              <a:t>: E.coli, Klebsiella </a:t>
            </a:r>
            <a:r>
              <a:rPr lang="en-US" altLang="ar-SA"/>
              <a:t>and </a:t>
            </a:r>
            <a:r>
              <a:rPr lang="en-US" altLang="ar-SA" i="1"/>
              <a:t>Pseudomonas</a:t>
            </a:r>
          </a:p>
          <a:p>
            <a:pPr eaLnBrk="1" hangingPunct="1"/>
            <a:endParaRPr lang="en-US" altLang="ar-SA"/>
          </a:p>
          <a:p>
            <a:pPr eaLnBrk="1" hangingPunct="1"/>
            <a:r>
              <a:rPr lang="en-US" altLang="ar-SA"/>
              <a:t>Direct spread during surgery or open fractures (secondary to bone trauma): Mixed bacterial infections, including anaerobes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34EC6-6AF9-40FB-A953-8CE79908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PYOGENIC OSTEOMYELITIS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endParaRPr lang="ar-SA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E6FF29-49F8-4C35-BF51-DF689A52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057400"/>
            <a:ext cx="7497763" cy="381952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ar-SA"/>
          </a:p>
          <a:p>
            <a:pPr marL="787400" lvl="1" indent="-514350" eaLnBrk="1" hangingPunct="1">
              <a:buFont typeface="Verdana" panose="020B0604030504040204" pitchFamily="34" charset="0"/>
              <a:buAutoNum type="arabicParenBoth"/>
            </a:pPr>
            <a:r>
              <a:rPr lang="en-US" altLang="en-US">
                <a:cs typeface="Majalla UI"/>
              </a:rPr>
              <a:t>hematogenous dissemination (most common)</a:t>
            </a:r>
          </a:p>
          <a:p>
            <a:pPr marL="787400" lvl="1" indent="-514350" eaLnBrk="1" hangingPunct="1">
              <a:buFont typeface="Verdana" panose="020B0604030504040204" pitchFamily="34" charset="0"/>
              <a:buAutoNum type="arabicParenBoth"/>
            </a:pPr>
            <a:r>
              <a:rPr lang="en-US" altLang="en-US">
                <a:cs typeface="Majalla UI"/>
              </a:rPr>
              <a:t>extension from an infection in adjacent joint or soft tissue</a:t>
            </a:r>
          </a:p>
          <a:p>
            <a:pPr marL="787400" lvl="1" indent="-514350" eaLnBrk="1" hangingPunct="1">
              <a:buFont typeface="Verdana" panose="020B0604030504040204" pitchFamily="34" charset="0"/>
              <a:buAutoNum type="arabicParenBoth"/>
            </a:pPr>
            <a:r>
              <a:rPr lang="en-US" altLang="en-US">
                <a:cs typeface="Majalla UI"/>
              </a:rPr>
              <a:t>traumatic implantation after compound fractures or orthopedic procedures.</a:t>
            </a:r>
            <a:endParaRPr lang="en-US" alt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B4019-6635-4DE5-A007-91ADAE62A021}"/>
              </a:ext>
            </a:extLst>
          </p:cNvPr>
          <p:cNvSpPr txBox="1"/>
          <p:nvPr/>
        </p:nvSpPr>
        <p:spPr>
          <a:xfrm>
            <a:off x="3563888" y="1196752"/>
            <a:ext cx="2095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Routes of infection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5303-4BD3-49DE-81A7-294EB097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115-58E4-4BD4-B2CD-5403F0388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4800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Bacteria proliferate, inducing an acute inflammatory reaction, with consequent cell death.</a:t>
            </a:r>
          </a:p>
          <a:p>
            <a:pPr>
              <a:defRPr/>
            </a:pPr>
            <a:r>
              <a:rPr lang="en-US" sz="2000" dirty="0"/>
              <a:t> Entrapped bone rapidly becomes necrotic; this non-viable bone is called a </a:t>
            </a:r>
            <a:r>
              <a:rPr lang="en-US" sz="2000" b="1" dirty="0">
                <a:solidFill>
                  <a:srgbClr val="FF0000"/>
                </a:solidFill>
              </a:rPr>
              <a:t>sequestrum</a:t>
            </a:r>
            <a:r>
              <a:rPr lang="en-US" sz="2000" b="1" dirty="0"/>
              <a:t>.</a:t>
            </a:r>
            <a:r>
              <a:rPr lang="en-US" sz="2000" dirty="0"/>
              <a:t> </a:t>
            </a:r>
          </a:p>
          <a:p>
            <a:pPr>
              <a:defRPr/>
            </a:pPr>
            <a:r>
              <a:rPr lang="en-US" sz="2000" dirty="0"/>
              <a:t>Bacteria and inflammation can percolate throughout the </a:t>
            </a:r>
            <a:r>
              <a:rPr lang="en-US" sz="2000" dirty="0" err="1"/>
              <a:t>haversian</a:t>
            </a:r>
            <a:r>
              <a:rPr lang="en-US" sz="2000" dirty="0"/>
              <a:t> systems to reach the periosteum. </a:t>
            </a:r>
          </a:p>
          <a:p>
            <a:pPr>
              <a:defRPr/>
            </a:pPr>
            <a:r>
              <a:rPr lang="en-US" sz="2000" dirty="0"/>
              <a:t>In children, the periosteum is loosely attached to the cortex; therefore, sizable </a:t>
            </a:r>
            <a:r>
              <a:rPr lang="en-US" sz="2000" b="1" dirty="0">
                <a:solidFill>
                  <a:srgbClr val="FF0000"/>
                </a:solidFill>
              </a:rPr>
              <a:t>sub periosteal</a:t>
            </a:r>
            <a:r>
              <a:rPr lang="en-US" sz="2000" dirty="0">
                <a:solidFill>
                  <a:srgbClr val="FF0000"/>
                </a:solidFill>
              </a:rPr>
              <a:t> abscesses </a:t>
            </a:r>
            <a:r>
              <a:rPr lang="en-US" sz="2000" dirty="0"/>
              <a:t>can form and extend for long distances along the bone surface.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  <a:cs typeface="Majalla UI"/>
              </a:rPr>
              <a:t>Brodie abscess </a:t>
            </a:r>
            <a:r>
              <a:rPr lang="en-US" altLang="en-US" sz="2000" dirty="0">
                <a:cs typeface="Majalla UI"/>
              </a:rPr>
              <a:t>is a small intraosseous abscess that frequently involves the cortex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83E3-C28F-4B35-A98B-46CECAC6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3CE7C51E-79EB-463D-8979-E8E1E7CA5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7818437" cy="5314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2876</TotalTime>
  <Words>846</Words>
  <Application>Microsoft Office PowerPoint</Application>
  <PresentationFormat>On-screen Show (4:3)</PresentationFormat>
  <Paragraphs>161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Gill Sans MT</vt:lpstr>
      <vt:lpstr>Arial</vt:lpstr>
      <vt:lpstr>Majalla UI</vt:lpstr>
      <vt:lpstr>Wingdings 2</vt:lpstr>
      <vt:lpstr>Verdana</vt:lpstr>
      <vt:lpstr>Calibri</vt:lpstr>
      <vt:lpstr>Tahoma</vt:lpstr>
      <vt:lpstr>Wingdings</vt:lpstr>
      <vt:lpstr>Solstice</vt:lpstr>
      <vt:lpstr>MUSCULOSKELETAL BLOCK Pathology  OSTEOMYELITIS And SEPTIC ARTHRITIS</vt:lpstr>
      <vt:lpstr>Objectives</vt:lpstr>
      <vt:lpstr>  OSTEOMYELITIS Definition</vt:lpstr>
      <vt:lpstr>                     OSTEOMYELITIS                       Etiology</vt:lpstr>
      <vt:lpstr>PYOGENIC OSTEOMYELITIS</vt:lpstr>
      <vt:lpstr>PYOGENIC OSTEOMYELITIS</vt:lpstr>
      <vt:lpstr>PYOGENIC OSTEOMYELITIS </vt:lpstr>
      <vt:lpstr>PYOGENIC OSTEOMYELITIS</vt:lpstr>
      <vt:lpstr>PowerPoint Presentation</vt:lpstr>
      <vt:lpstr>PowerPoint Presentation</vt:lpstr>
      <vt:lpstr>PYOGENIC OSTEOMYELITIS</vt:lpstr>
      <vt:lpstr>PYOGENIC OSTEOMYELITIS</vt:lpstr>
      <vt:lpstr>PYOGENIC OSTEOMYELITIS Clinical features </vt:lpstr>
      <vt:lpstr>PYOGENIC OSTEOMYELITIS</vt:lpstr>
      <vt:lpstr>PowerPoint Presentation</vt:lpstr>
      <vt:lpstr>Treatment </vt:lpstr>
      <vt:lpstr>PYOGENIC OSTEOMYELITIS</vt:lpstr>
      <vt:lpstr>PYOGENIC OSTEOMYELITIS</vt:lpstr>
      <vt:lpstr>Tuberculous osteomyelitis</vt:lpstr>
      <vt:lpstr>Tuberculous osteomyelitis</vt:lpstr>
      <vt:lpstr>PowerPoint Presentation</vt:lpstr>
      <vt:lpstr>PowerPoint Presentation</vt:lpstr>
      <vt:lpstr>Tuberculous osteomyelitis</vt:lpstr>
      <vt:lpstr>Tuberculous osteomyelitis</vt:lpstr>
      <vt:lpstr>Tuberculous osteomyelitis</vt:lpstr>
      <vt:lpstr>PowerPoint Presentation</vt:lpstr>
      <vt:lpstr> Infectious Arthritis</vt:lpstr>
      <vt:lpstr> </vt:lpstr>
      <vt:lpstr>Infectious Arthritis-bacterial</vt:lpstr>
      <vt:lpstr>Risk factors </vt:lpstr>
      <vt:lpstr>Infectious Arthritis</vt:lpstr>
      <vt:lpstr>Infectious Arthritis</vt:lpstr>
      <vt:lpstr>PowerPoint Presentation</vt:lpstr>
      <vt:lpstr>Complication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 and SEPTIC ARTHRITIS</dc:title>
  <dc:creator>Dr.Maha</dc:creator>
  <cp:lastModifiedBy>Dana Al-Kadi</cp:lastModifiedBy>
  <cp:revision>53</cp:revision>
  <dcterms:created xsi:type="dcterms:W3CDTF">2011-12-06T21:02:34Z</dcterms:created>
  <dcterms:modified xsi:type="dcterms:W3CDTF">2017-11-29T21:11:39Z</dcterms:modified>
</cp:coreProperties>
</file>