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6" r:id="rId24"/>
    <p:sldId id="281" r:id="rId25"/>
    <p:sldId id="282" r:id="rId26"/>
    <p:sldId id="283" r:id="rId27"/>
    <p:sldId id="280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PGS</a:t>
          </a: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Nociceptors</a:t>
          </a:r>
          <a:r>
            <a:rPr lang="en-US" sz="2000" b="1" dirty="0">
              <a:solidFill>
                <a:schemeClr val="bg1"/>
              </a:solidFill>
            </a:rPr>
            <a:t> at nerve endings</a:t>
          </a: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PAIN</a:t>
          </a: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100000" custLinFactY="-100000" custLinFactNeighborX="-47113" custLinFactNeighborY="-183850">
        <dgm:presLayoutVars>
          <dgm:chMax val="0"/>
          <dgm:chPref val="0"/>
          <dgm:bulletEnabled val="1"/>
        </dgm:presLayoutVars>
      </dgm:prSet>
      <dgm:spPr/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120117" custLinFactX="-94770" custLinFactNeighborX="-100000" custLinFactNeighborY="-36656">
        <dgm:presLayoutVars>
          <dgm:chMax val="0"/>
          <dgm:chPref val="0"/>
          <dgm:bulletEnabled val="1"/>
        </dgm:presLayoutVars>
      </dgm:prSet>
      <dgm:spPr/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LinFactX="-184828" custLinFactY="100000" custLinFactNeighborX="-200000" custLinFactNeighborY="113114">
        <dgm:presLayoutVars>
          <dgm:chMax val="0"/>
          <dgm:chPref val="0"/>
          <dgm:bulletEnabled val="1"/>
        </dgm:presLayoutVars>
      </dgm:prSet>
      <dgm:spPr/>
    </dgm:pt>
  </dgm:ptLst>
  <dgm:cxnLst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83292" y="616691"/>
          <a:ext cx="1801638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PGS</a:t>
          </a:r>
        </a:p>
      </dsp:txBody>
      <dsp:txXfrm>
        <a:off x="277036" y="616692"/>
        <a:ext cx="1080983" cy="720655"/>
      </dsp:txXfrm>
    </dsp:sp>
    <dsp:sp modelId="{DBB7C897-68F8-471F-9E85-B3AE7BCA8056}">
      <dsp:nvSpPr>
        <dsp:cNvPr id="0" name=""/>
        <dsp:cNvSpPr/>
      </dsp:nvSpPr>
      <dsp:spPr>
        <a:xfrm rot="5400000">
          <a:off x="-264514" y="2398108"/>
          <a:ext cx="2164074" cy="720655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Nociceptors</a:t>
          </a:r>
          <a:r>
            <a:rPr lang="en-US" sz="2000" b="1" kern="1200" dirty="0">
              <a:solidFill>
                <a:schemeClr val="bg1"/>
              </a:solidFill>
            </a:rPr>
            <a:t> at nerve endings</a:t>
          </a:r>
        </a:p>
      </dsp:txBody>
      <dsp:txXfrm>
        <a:off x="95814" y="2398109"/>
        <a:ext cx="1443419" cy="720655"/>
      </dsp:txXfrm>
    </dsp:sp>
    <dsp:sp modelId="{10110A5C-CAAD-45A8-8B34-E9ABD4228313}">
      <dsp:nvSpPr>
        <dsp:cNvPr id="0" name=""/>
        <dsp:cNvSpPr/>
      </dsp:nvSpPr>
      <dsp:spPr>
        <a:xfrm rot="5400000">
          <a:off x="-83287" y="4198090"/>
          <a:ext cx="1801638" cy="720655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PAIN</a:t>
          </a:r>
        </a:p>
      </dsp:txBody>
      <dsp:txXfrm>
        <a:off x="277041" y="4198091"/>
        <a:ext cx="1080983" cy="720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C9AEDF-3662-42FC-ABC0-9C4FB250A47D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m.eg/url?sa=i&amp;rct=j&amp;q=&amp;esrc=s&amp;source=images&amp;cd=&amp;cad=rja&amp;uact=8&amp;ved=0ahUKEwjRud3aj9_QAhVPkRQKHdrWCjQQjRwIBw&amp;url=http://www.google.com.eg/url?sa=i&amp;rct=j&amp;q=&amp;esrc=s&amp;source=images&amp;cd=&amp;ved=&amp;url=http://pharmacia1.com/2015/10/30/%D9%85%D9%8A%D9%84%D9%88%D9%83%D8%B3%D9%8A%D9%83%D8%A7%D9%85-%D9%84%D8%AA%D8%AE%D9%81%D9%8A%D9%81-%D8%A7%D9%84%D8%A2%D9%84%D9%85-%D9%88-%D8%A7%D9%84%D8%A5%D9%84%D8%AA%D9%87%D8%A7%D8%A8/&amp;psig=AFQjCNFiuvYV9pCOUstaDLkfkTluZaOxsQ&amp;ust=1481098345861682&amp;cad=rjt&amp;psig=AFQjCNFiuvYV9pCOUstaDLkfkTluZaOxsQ&amp;ust=1481098345861682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is the most prominent risk for gastric ulceration, hemorrhage and perforation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90% of all NSAIDs prescriptions are issued to patients at  ages over 65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increases with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amounts for 3.8 of all prescriptions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NSAIDs Epidemiology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significant quantity is sold over the counter(OTC)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prevalence of NSAID-induced ulcers is 10% to 30%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Salt &amp; water retention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Hypersensitivity reaction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GIT upsets ( nausea,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76400"/>
            <a:ext cx="3667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76400"/>
            <a:ext cx="403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cause </a:t>
            </a:r>
            <a:r>
              <a:rPr lang="en-US" sz="2800" dirty="0" err="1">
                <a:solidFill>
                  <a:schemeClr val="bg1"/>
                </a:solidFill>
              </a:rPr>
              <a:t>hemodynamically</a:t>
            </a:r>
            <a:r>
              <a:rPr lang="en-US" sz="2800" dirty="0">
                <a:solidFill>
                  <a:schemeClr val="bg1"/>
                </a:solidFill>
              </a:rPr>
              <a:t>- mediated acute renal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Naproxen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Aspirin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Ketoprofen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819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Ibuprofen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Indomethacin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Piroxicam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Mechanism of action</a:t>
            </a:r>
          </a:p>
        </p:txBody>
      </p:sp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Aspirin inhibits COX irreversibly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4067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a high dose has a long plasma half- life?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Metabolized by hydrolysis and then conjugation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</a:p>
        </p:txBody>
      </p:sp>
      <p:pic>
        <p:nvPicPr>
          <p:cNvPr id="10" name="Picture 4" descr="scan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4495800"/>
            <a:ext cx="3733800" cy="22098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95401"/>
            <a:ext cx="3657600" cy="297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4495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reduce the incidence of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>
                <a:solidFill>
                  <a:schemeClr val="bg1"/>
                </a:solidFill>
              </a:rPr>
              <a:t>eclampsia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>
                <a:solidFill>
                  <a:schemeClr val="bg1"/>
                </a:solidFill>
              </a:rPr>
              <a:t>cardioprotective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6002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1"/>
            <a:ext cx="3505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3181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Impaired </a:t>
            </a:r>
            <a:r>
              <a:rPr lang="en-US" sz="2800" dirty="0" err="1">
                <a:solidFill>
                  <a:schemeClr val="bg1"/>
                </a:solidFill>
              </a:rPr>
              <a:t>haemostasis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Mucosal damage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dirty="0">
                <a:solidFill>
                  <a:schemeClr val="bg1"/>
                </a:solidFill>
              </a:rPr>
              <a:t>GIT side effects, dyspepsia, nausea, vomiting</a:t>
            </a: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657850" y="2571750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1524000"/>
            <a:ext cx="3581400" cy="510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2"/>
              </a:buBlip>
            </a:pPr>
            <a:r>
              <a:rPr lang="en-US" sz="2800" b="1" dirty="0" err="1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Salicylism</a:t>
            </a:r>
            <a:r>
              <a:rPr lang="en-US" sz="2800" b="1" dirty="0">
                <a:solidFill>
                  <a:schemeClr val="bg1"/>
                </a:solidFill>
              </a:rPr>
              <a:t> ( 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4395848" y="1689601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0">
            <a:off x="6879376" y="1561563"/>
            <a:ext cx="23812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133600"/>
            <a:ext cx="1828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038600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220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Hemophilic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Gout (small doses)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105400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048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detail on the </a:t>
            </a:r>
            <a:r>
              <a:rPr lang="en-US" sz="2800" dirty="0" err="1">
                <a:solidFill>
                  <a:schemeClr val="bg1"/>
                </a:solidFill>
              </a:rPr>
              <a:t>phramacokinetic</a:t>
            </a:r>
            <a:r>
              <a:rPr lang="en-US" sz="2800" dirty="0">
                <a:solidFill>
                  <a:schemeClr val="bg1"/>
                </a:solidFill>
              </a:rPr>
              <a:t> properties and </a:t>
            </a:r>
            <a:r>
              <a:rPr lang="en-US" sz="2800" dirty="0" err="1">
                <a:solidFill>
                  <a:schemeClr val="bg1"/>
                </a:solidFill>
              </a:rPr>
              <a:t>pharmacodynamic</a:t>
            </a:r>
            <a:r>
              <a:rPr lang="en-US" sz="2800" dirty="0">
                <a:solidFill>
                  <a:schemeClr val="bg1"/>
                </a:solidFill>
              </a:rPr>
              <a:t> effects of </a:t>
            </a:r>
            <a:r>
              <a:rPr lang="en-US" sz="2800" b="1" u="sng" dirty="0">
                <a:solidFill>
                  <a:srgbClr val="FF0000"/>
                </a:solidFill>
              </a:rPr>
              <a:t>selected</a:t>
            </a:r>
            <a:r>
              <a:rPr lang="en-US" sz="2800" dirty="0">
                <a:solidFill>
                  <a:schemeClr val="bg1"/>
                </a:solidFill>
              </a:rPr>
              <a:t> NSAIDs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670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classify NSAIDs on basis of their </a:t>
            </a:r>
            <a:r>
              <a:rPr lang="en-US" sz="2800" dirty="0" err="1">
                <a:solidFill>
                  <a:schemeClr val="bg1"/>
                </a:solidFill>
              </a:rPr>
              <a:t>specifity</a:t>
            </a:r>
            <a:r>
              <a:rPr lang="en-US" sz="2800" dirty="0">
                <a:solidFill>
                  <a:schemeClr val="bg1"/>
                </a:solidFill>
              </a:rPr>
              <a:t> to COX enzyme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8956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outline the common </a:t>
            </a:r>
            <a:r>
              <a:rPr lang="en-US" sz="2800" dirty="0" err="1">
                <a:solidFill>
                  <a:schemeClr val="bg1"/>
                </a:solidFill>
              </a:rPr>
              <a:t>pharmacodynamic</a:t>
            </a:r>
            <a:r>
              <a:rPr lang="en-US" sz="2800" dirty="0">
                <a:solidFill>
                  <a:schemeClr val="bg1"/>
                </a:solidFill>
              </a:rPr>
              <a:t> effects and ADRs of NSAIDs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focus on the general mechanism of action of NSAIDs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Anti inflammatory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Locally to prevent post- operative ophthalmic inflammation (solution)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1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4419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Intramuscular preparations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>
                <a:solidFill>
                  <a:schemeClr val="bg1"/>
                </a:solidFill>
              </a:rPr>
              <a:t>keratoses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0.1% ophthalmic preparation for postoperative ophthalmic inflammation.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 err="1">
                <a:solidFill>
                  <a:schemeClr val="bg1"/>
                </a:solidFill>
              </a:rPr>
              <a:t>omeprazole</a:t>
            </a:r>
            <a:r>
              <a:rPr lang="en-US" sz="2800" dirty="0">
                <a:solidFill>
                  <a:schemeClr val="bg1"/>
                </a:solidFill>
              </a:rPr>
              <a:t> to prevent recurrent bleeding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 err="1">
                <a:solidFill>
                  <a:schemeClr val="bg1"/>
                </a:solidFill>
              </a:rPr>
              <a:t>misoprostol</a:t>
            </a:r>
            <a:r>
              <a:rPr lang="en-US" sz="2800" dirty="0">
                <a:solidFill>
                  <a:schemeClr val="bg1"/>
                </a:solidFill>
              </a:rPr>
              <a:t>  decreases upper gastrointestinal ulceration ,but result in diarrhea.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preparations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Oral mouth wash.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Lumiracoxib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Etoricoxib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Rofecoxib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Celecoxib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Paracoxib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286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Valdecoxib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4192952">
            <a:off x="6516563" y="3401353"/>
            <a:ext cx="2362200" cy="222159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Withdraw because of risk of myocardial infarction &amp; stroke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819400" y="4419600"/>
            <a:ext cx="609600" cy="304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4102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No effect on platelet aggregation ( 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20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Cardiovascular (do not offer the </a:t>
            </a:r>
            <a:r>
              <a:rPr lang="en-US" sz="2800" dirty="0" err="1">
                <a:solidFill>
                  <a:schemeClr val="bg1"/>
                </a:solidFill>
              </a:rPr>
              <a:t>cardioprotective</a:t>
            </a:r>
            <a:r>
              <a:rPr lang="en-US" sz="2800" dirty="0">
                <a:solidFill>
                  <a:schemeClr val="bg1"/>
                </a:solidFill>
              </a:rPr>
              <a:t> effects of non-selective group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r>
              <a:rPr lang="en-US" sz="28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General ADRs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905000"/>
            <a:ext cx="4876800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Should not be given to a patient with CV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Ankylosing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spondylitis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Half-life 11 hours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667000"/>
            <a:ext cx="2400300" cy="2171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5715000"/>
            <a:ext cx="5562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Contra indicated in patients allergic to </a:t>
            </a:r>
            <a:r>
              <a:rPr lang="en-US" sz="2800" dirty="0" err="1">
                <a:solidFill>
                  <a:schemeClr val="bg1"/>
                </a:solidFill>
              </a:rPr>
              <a:t>sulphonamides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905000" y="152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t½=20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Associated with lower GIT symptoms &amp; complains, compared to non –selective COX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Preferentially inhibits COX-2 over COX-1 ,particularly at low 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324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err="1">
                <a:solidFill>
                  <a:schemeClr val="bg1"/>
                </a:solidFill>
              </a:rPr>
              <a:t>Meloxicam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nimesulide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nambumetone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preferential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Used for osteoarthritis &amp; rheumatoid arthritis</a:t>
            </a:r>
          </a:p>
        </p:txBody>
      </p:sp>
      <p:sp>
        <p:nvSpPr>
          <p:cNvPr id="7172" name="AutoShape 4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نتيجة بحث الصور عن ‪meloxicam‬‏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944563"/>
            <a:ext cx="3848100" cy="1971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Given orally , well absorbed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572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t½=2-4h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Metabolized by conjugation at therapeutic doses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Weak anti inflammatory effect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4196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286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4657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cox-3 inhibitors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Allergy to aspirin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Bleeding tendency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Peptic or gastric ulcers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instead of aspirin in cases of:-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Viral infections in children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685800"/>
            <a:ext cx="254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251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Curved Down Ribbon 10"/>
          <p:cNvSpPr/>
          <p:nvPr/>
        </p:nvSpPr>
        <p:spPr>
          <a:xfrm>
            <a:off x="22860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NSAIDs inhibit </a:t>
            </a:r>
            <a:r>
              <a:rPr lang="en-US" sz="2800" b="1" dirty="0" err="1">
                <a:solidFill>
                  <a:schemeClr val="bg1"/>
                </a:solidFill>
              </a:rPr>
              <a:t>cyclo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oxygenase</a:t>
            </a:r>
            <a:r>
              <a:rPr lang="en-US" sz="2800" b="1" dirty="0">
                <a:solidFill>
                  <a:schemeClr val="bg1"/>
                </a:solidFill>
              </a:rPr>
              <a:t> enzyme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5624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>
                <a:solidFill>
                  <a:schemeClr val="bg1"/>
                </a:solidFill>
              </a:rPr>
              <a:t>paracetamol</a:t>
            </a:r>
            <a:r>
              <a:rPr lang="en-US" sz="2800" dirty="0">
                <a:solidFill>
                  <a:schemeClr val="bg1"/>
                </a:solidFill>
              </a:rPr>
              <a:t> is by </a:t>
            </a:r>
            <a:r>
              <a:rPr lang="en-US" sz="2800" b="1" dirty="0">
                <a:solidFill>
                  <a:srgbClr val="FF0000"/>
                </a:solidFill>
              </a:rPr>
              <a:t>N- </a:t>
            </a:r>
            <a:r>
              <a:rPr lang="en-US" sz="2800" b="1" dirty="0" err="1">
                <a:solidFill>
                  <a:srgbClr val="FF0000"/>
                </a:solidFill>
              </a:rPr>
              <a:t>acetylcysteine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neutralize the toxic metabolite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large  doses it is metabolized into N- acetyl-p-</a:t>
            </a:r>
            <a:r>
              <a:rPr lang="en-US" sz="2800" dirty="0" err="1">
                <a:solidFill>
                  <a:schemeClr val="bg1"/>
                </a:solidFill>
              </a:rPr>
              <a:t>benzoquinone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imine</a:t>
            </a:r>
            <a:r>
              <a:rPr lang="en-US" sz="2800" dirty="0">
                <a:solidFill>
                  <a:schemeClr val="bg1"/>
                </a:solidFill>
              </a:rPr>
              <a:t>, which causes liver damage</a:t>
            </a:r>
            <a:r>
              <a:rPr lang="en-US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Horizontal Scroll 10"/>
          <p:cNvSpPr/>
          <p:nvPr/>
        </p:nvSpPr>
        <p:spPr>
          <a:xfrm>
            <a:off x="152400" y="2438400"/>
            <a:ext cx="6553200" cy="3505200"/>
          </a:xfrm>
          <a:prstGeom prst="horizontalScroll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/>
              <a:t>Binding of </a:t>
            </a:r>
            <a:r>
              <a:rPr lang="en-US" sz="2800" b="1" i="1" dirty="0" err="1"/>
              <a:t>paracetamol</a:t>
            </a:r>
            <a:r>
              <a:rPr lang="en-US" sz="2800" b="1" i="1" dirty="0"/>
              <a:t> to COX is inhibited by peroxides produce in inflammatory sites.</a:t>
            </a:r>
          </a:p>
          <a:p>
            <a:pPr algn="ctr"/>
            <a:r>
              <a:rPr lang="en-US" sz="2800" b="1" i="1" dirty="0"/>
              <a:t>There is no evidence that COX3 exists </a:t>
            </a:r>
            <a:r>
              <a:rPr lang="en-US" sz="2800" b="1" i="1"/>
              <a:t>in humans.</a:t>
            </a:r>
            <a:endParaRPr lang="en-US" sz="2800" b="1" i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6576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COX3 is found in the brain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048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Nonselective 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/COX-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057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Aspirin, </a:t>
            </a:r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Preferential COX-2 inhibitors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COX-3 inhibitors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Selective 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Inflammatory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effects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Bradykinin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Histamine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1-analgesic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685800" y="304800"/>
          <a:ext cx="5410200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33600" y="381000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pain‬‏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4876800"/>
            <a:ext cx="1676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2-Antipyretic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PGs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Thermoregulatory centre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Set point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Heat production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Times New Roman"/>
              </a:rPr>
              <a:t>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Fever</a:t>
            </a: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PGs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Symptoms of inflammation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Red , Heat , Swelling, Pain</a:t>
            </a:r>
            <a:endParaRPr 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Inflammatory factors</a:t>
            </a: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Bradykinin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Histamine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Serotonin</a:t>
            </a: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486400"/>
            <a:ext cx="24384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>
                <a:solidFill>
                  <a:schemeClr val="bg1"/>
                </a:solidFill>
              </a:rPr>
              <a:t>myositis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cold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Dental pain, </a:t>
            </a:r>
            <a:r>
              <a:rPr lang="en-US" sz="2800" dirty="0" err="1">
                <a:solidFill>
                  <a:schemeClr val="bg1"/>
                </a:solidFill>
              </a:rPr>
              <a:t>Dysmenorrhea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24120</TotalTime>
  <Words>726</Words>
  <Application>Microsoft Office PowerPoint</Application>
  <PresentationFormat>عرض على الشاشة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2" baseType="lpstr">
      <vt:lpstr>Algerian</vt:lpstr>
      <vt:lpstr>Arial</vt:lpstr>
      <vt:lpstr>Arial Narrow</vt:lpstr>
      <vt:lpstr>Calibri</vt:lpstr>
      <vt:lpstr>Corbel</vt:lpstr>
      <vt:lpstr>Courier New</vt:lpstr>
      <vt:lpstr>Symbol</vt:lpstr>
      <vt:lpstr>Times New Roman</vt:lpstr>
      <vt:lpstr>Wingdings</vt:lpstr>
      <vt:lpstr>Wingdings 2</vt:lpstr>
      <vt:lpstr>Wingdings 3</vt:lpstr>
      <vt:lpstr>Module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WINAM06052017</cp:lastModifiedBy>
  <cp:revision>974</cp:revision>
  <dcterms:created xsi:type="dcterms:W3CDTF">2015-11-17T08:01:44Z</dcterms:created>
  <dcterms:modified xsi:type="dcterms:W3CDTF">2017-11-27T01:51:54Z</dcterms:modified>
</cp:coreProperties>
</file>