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339" r:id="rId2"/>
    <p:sldId id="340" r:id="rId3"/>
    <p:sldId id="311" r:id="rId4"/>
    <p:sldId id="304" r:id="rId5"/>
    <p:sldId id="346" r:id="rId6"/>
    <p:sldId id="342" r:id="rId7"/>
    <p:sldId id="315" r:id="rId8"/>
    <p:sldId id="308" r:id="rId9"/>
    <p:sldId id="310" r:id="rId10"/>
    <p:sldId id="348" r:id="rId11"/>
    <p:sldId id="341" r:id="rId12"/>
    <p:sldId id="282" r:id="rId13"/>
    <p:sldId id="299" r:id="rId14"/>
    <p:sldId id="283" r:id="rId15"/>
    <p:sldId id="303" r:id="rId16"/>
    <p:sldId id="284" r:id="rId17"/>
    <p:sldId id="325" r:id="rId18"/>
    <p:sldId id="326" r:id="rId19"/>
    <p:sldId id="327" r:id="rId20"/>
    <p:sldId id="328" r:id="rId21"/>
    <p:sldId id="285" r:id="rId22"/>
    <p:sldId id="288" r:id="rId23"/>
    <p:sldId id="329" r:id="rId24"/>
    <p:sldId id="330" r:id="rId25"/>
    <p:sldId id="331" r:id="rId26"/>
    <p:sldId id="332" r:id="rId27"/>
    <p:sldId id="333" r:id="rId28"/>
    <p:sldId id="334" r:id="rId29"/>
    <p:sldId id="286" r:id="rId30"/>
    <p:sldId id="287" r:id="rId31"/>
    <p:sldId id="289" r:id="rId32"/>
    <p:sldId id="290" r:id="rId33"/>
    <p:sldId id="34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11498-CFB3-42D5-A419-41157E98D40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07C5AD8-8677-4226-888E-3D62F38F28B1}">
      <dgm:prSet phldrT="[Text]" custT="1"/>
      <dgm:spPr/>
      <dgm:t>
        <a:bodyPr/>
        <a:lstStyle/>
        <a:p>
          <a:r>
            <a:rPr lang="en-US" sz="3200" b="1" dirty="0"/>
            <a:t>Drugs for Rheumatoid Arthritis</a:t>
          </a:r>
        </a:p>
      </dgm:t>
    </dgm:pt>
    <dgm:pt modelId="{EFEB8350-1252-450C-A372-DCE748A433FE}" type="parTrans" cxnId="{6489545C-B076-4CED-A4C6-E4F311DA510B}">
      <dgm:prSet/>
      <dgm:spPr/>
      <dgm:t>
        <a:bodyPr/>
        <a:lstStyle/>
        <a:p>
          <a:endParaRPr lang="en-US"/>
        </a:p>
      </dgm:t>
    </dgm:pt>
    <dgm:pt modelId="{07254929-C060-46A9-B597-E69C46A722BD}" type="sibTrans" cxnId="{6489545C-B076-4CED-A4C6-E4F311DA510B}">
      <dgm:prSet/>
      <dgm:spPr/>
      <dgm:t>
        <a:bodyPr/>
        <a:lstStyle/>
        <a:p>
          <a:endParaRPr lang="en-US"/>
        </a:p>
      </dgm:t>
    </dgm:pt>
    <dgm:pt modelId="{BDB96A4A-FFD9-4B31-B425-B8DDC08408E4}">
      <dgm:prSet phldrT="[Text]" custT="1"/>
      <dgm:spPr/>
      <dgm:t>
        <a:bodyPr/>
        <a:lstStyle/>
        <a:p>
          <a:r>
            <a:rPr lang="en-US" sz="3200" b="1" dirty="0"/>
            <a:t>DMARDs</a:t>
          </a:r>
        </a:p>
      </dgm:t>
    </dgm:pt>
    <dgm:pt modelId="{989D1257-E04B-468A-86A4-06A0CFB02486}" type="parTrans" cxnId="{07CDA208-D820-4DB0-A3E4-3EEF07C9E412}">
      <dgm:prSet/>
      <dgm:spPr/>
      <dgm:t>
        <a:bodyPr/>
        <a:lstStyle/>
        <a:p>
          <a:endParaRPr lang="en-US"/>
        </a:p>
      </dgm:t>
    </dgm:pt>
    <dgm:pt modelId="{D6AAE115-3609-4053-9C87-25FD70F89A9D}" type="sibTrans" cxnId="{07CDA208-D820-4DB0-A3E4-3EEF07C9E412}">
      <dgm:prSet/>
      <dgm:spPr/>
      <dgm:t>
        <a:bodyPr/>
        <a:lstStyle/>
        <a:p>
          <a:endParaRPr lang="en-US"/>
        </a:p>
      </dgm:t>
    </dgm:pt>
    <dgm:pt modelId="{9B1245B5-23A6-4812-AAB8-D3A6B3E9FF17}">
      <dgm:prSet phldrT="[Text]"/>
      <dgm:spPr/>
      <dgm:t>
        <a:bodyPr/>
        <a:lstStyle/>
        <a:p>
          <a:r>
            <a:rPr lang="en-US" dirty="0"/>
            <a:t>Classical</a:t>
          </a:r>
        </a:p>
      </dgm:t>
    </dgm:pt>
    <dgm:pt modelId="{3DB01CB8-9E20-4A2A-BA2D-128B9251FE36}" type="parTrans" cxnId="{4FF8033C-9136-4A0D-ADAC-EFCD16F55337}">
      <dgm:prSet/>
      <dgm:spPr/>
      <dgm:t>
        <a:bodyPr/>
        <a:lstStyle/>
        <a:p>
          <a:endParaRPr lang="en-US"/>
        </a:p>
      </dgm:t>
    </dgm:pt>
    <dgm:pt modelId="{76AECBA0-516E-4CB7-A8DC-4C9DA995DFBB}" type="sibTrans" cxnId="{4FF8033C-9136-4A0D-ADAC-EFCD16F55337}">
      <dgm:prSet/>
      <dgm:spPr/>
      <dgm:t>
        <a:bodyPr/>
        <a:lstStyle/>
        <a:p>
          <a:endParaRPr lang="en-US"/>
        </a:p>
      </dgm:t>
    </dgm:pt>
    <dgm:pt modelId="{FCEE5C68-945C-4512-8BA4-2C62BAFF1738}">
      <dgm:prSet phldrT="[Text]" custT="1"/>
      <dgm:spPr/>
      <dgm:t>
        <a:bodyPr/>
        <a:lstStyle/>
        <a:p>
          <a:r>
            <a:rPr lang="en-US" sz="2800" b="0" dirty="0"/>
            <a:t>Biologic</a:t>
          </a:r>
        </a:p>
      </dgm:t>
    </dgm:pt>
    <dgm:pt modelId="{B4804AAB-CAFF-4543-95E2-5A6A119755FA}" type="parTrans" cxnId="{C82873C2-32B7-4A65-BCAE-CCA1E84F5DD9}">
      <dgm:prSet/>
      <dgm:spPr/>
      <dgm:t>
        <a:bodyPr/>
        <a:lstStyle/>
        <a:p>
          <a:endParaRPr lang="en-US"/>
        </a:p>
      </dgm:t>
    </dgm:pt>
    <dgm:pt modelId="{DBB83BB0-909E-4500-909C-9CDC4D6D4339}" type="sibTrans" cxnId="{C82873C2-32B7-4A65-BCAE-CCA1E84F5DD9}">
      <dgm:prSet/>
      <dgm:spPr/>
      <dgm:t>
        <a:bodyPr/>
        <a:lstStyle/>
        <a:p>
          <a:endParaRPr lang="en-US"/>
        </a:p>
      </dgm:t>
    </dgm:pt>
    <dgm:pt modelId="{DAAD582C-4CD0-4013-A2E7-BE05F307CE2C}">
      <dgm:prSet phldrT="[Text]" custT="1"/>
      <dgm:spPr/>
      <dgm:t>
        <a:bodyPr/>
        <a:lstStyle/>
        <a:p>
          <a:r>
            <a:rPr lang="en-US" sz="3200" b="1" dirty="0"/>
            <a:t>NSAIDs</a:t>
          </a:r>
        </a:p>
      </dgm:t>
    </dgm:pt>
    <dgm:pt modelId="{08F5B5DB-9136-4ABA-8E34-9D899FEC2C0D}" type="parTrans" cxnId="{BF663317-E5D1-4E18-8CB0-05F35AB45781}">
      <dgm:prSet/>
      <dgm:spPr/>
      <dgm:t>
        <a:bodyPr/>
        <a:lstStyle/>
        <a:p>
          <a:endParaRPr lang="en-US"/>
        </a:p>
      </dgm:t>
    </dgm:pt>
    <dgm:pt modelId="{C86F6C1E-E683-4B8C-8687-43CC6FE27231}" type="sibTrans" cxnId="{BF663317-E5D1-4E18-8CB0-05F35AB45781}">
      <dgm:prSet/>
      <dgm:spPr/>
      <dgm:t>
        <a:bodyPr/>
        <a:lstStyle/>
        <a:p>
          <a:endParaRPr lang="en-US"/>
        </a:p>
      </dgm:t>
    </dgm:pt>
    <dgm:pt modelId="{CBA79F20-55D5-46EE-99EF-4840CCD1110F}">
      <dgm:prSet custT="1"/>
      <dgm:spPr/>
      <dgm:t>
        <a:bodyPr/>
        <a:lstStyle/>
        <a:p>
          <a:r>
            <a:rPr lang="en-US" sz="3200" b="1" dirty="0" err="1"/>
            <a:t>Glucocorticoids</a:t>
          </a:r>
          <a:endParaRPr lang="en-US" sz="3200" b="1" dirty="0"/>
        </a:p>
      </dgm:t>
    </dgm:pt>
    <dgm:pt modelId="{CDCF0D31-E230-42CD-8826-D568DDAC6168}" type="parTrans" cxnId="{D06FFCAA-9AAB-4469-B73A-5196F2D19D18}">
      <dgm:prSet/>
      <dgm:spPr/>
      <dgm:t>
        <a:bodyPr/>
        <a:lstStyle/>
        <a:p>
          <a:endParaRPr lang="en-US"/>
        </a:p>
      </dgm:t>
    </dgm:pt>
    <dgm:pt modelId="{FFE97993-336D-4B94-BC14-3C82A7ECDFA5}" type="sibTrans" cxnId="{D06FFCAA-9AAB-4469-B73A-5196F2D19D18}">
      <dgm:prSet/>
      <dgm:spPr/>
      <dgm:t>
        <a:bodyPr/>
        <a:lstStyle/>
        <a:p>
          <a:endParaRPr lang="en-US"/>
        </a:p>
      </dgm:t>
    </dgm:pt>
    <dgm:pt modelId="{0DE55187-CB57-43E6-9AF9-98538C62A766}" type="pres">
      <dgm:prSet presAssocID="{01A11498-CFB3-42D5-A419-41157E98D40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AE5DB2-B11D-4E1C-B69C-ED68E6FC779F}" type="pres">
      <dgm:prSet presAssocID="{007C5AD8-8677-4226-888E-3D62F38F28B1}" presName="hierRoot1" presStyleCnt="0"/>
      <dgm:spPr/>
    </dgm:pt>
    <dgm:pt modelId="{D235F529-402D-4E84-82BE-DAF9CA4999A8}" type="pres">
      <dgm:prSet presAssocID="{007C5AD8-8677-4226-888E-3D62F38F28B1}" presName="composite" presStyleCnt="0"/>
      <dgm:spPr/>
    </dgm:pt>
    <dgm:pt modelId="{298B387A-52FE-48CF-935A-953173AF927C}" type="pres">
      <dgm:prSet presAssocID="{007C5AD8-8677-4226-888E-3D62F38F28B1}" presName="background" presStyleLbl="node0" presStyleIdx="0" presStyleCnt="1"/>
      <dgm:spPr/>
    </dgm:pt>
    <dgm:pt modelId="{47705267-84E5-466F-ABAC-9109C4F52978}" type="pres">
      <dgm:prSet presAssocID="{007C5AD8-8677-4226-888E-3D62F38F28B1}" presName="text" presStyleLbl="fgAcc0" presStyleIdx="0" presStyleCnt="1" custScaleX="235906" custScaleY="193409">
        <dgm:presLayoutVars>
          <dgm:chPref val="3"/>
        </dgm:presLayoutVars>
      </dgm:prSet>
      <dgm:spPr/>
    </dgm:pt>
    <dgm:pt modelId="{3B12E9AF-526F-4B25-B6A3-BB28036F8F25}" type="pres">
      <dgm:prSet presAssocID="{007C5AD8-8677-4226-888E-3D62F38F28B1}" presName="hierChild2" presStyleCnt="0"/>
      <dgm:spPr/>
    </dgm:pt>
    <dgm:pt modelId="{15E1DA5E-2FB3-4F4A-B003-045C46E8D0BE}" type="pres">
      <dgm:prSet presAssocID="{989D1257-E04B-468A-86A4-06A0CFB02486}" presName="Name10" presStyleLbl="parChTrans1D2" presStyleIdx="0" presStyleCnt="3"/>
      <dgm:spPr/>
    </dgm:pt>
    <dgm:pt modelId="{54AE2DC8-9E02-4277-856A-04192E062D98}" type="pres">
      <dgm:prSet presAssocID="{BDB96A4A-FFD9-4B31-B425-B8DDC08408E4}" presName="hierRoot2" presStyleCnt="0"/>
      <dgm:spPr/>
    </dgm:pt>
    <dgm:pt modelId="{A52F851F-3F14-4158-9F2E-992ED0FBDBA7}" type="pres">
      <dgm:prSet presAssocID="{BDB96A4A-FFD9-4B31-B425-B8DDC08408E4}" presName="composite2" presStyleCnt="0"/>
      <dgm:spPr/>
    </dgm:pt>
    <dgm:pt modelId="{5910FEB4-7FD6-4052-A3FA-E695AD819E25}" type="pres">
      <dgm:prSet presAssocID="{BDB96A4A-FFD9-4B31-B425-B8DDC08408E4}" presName="background2" presStyleLbl="node2" presStyleIdx="0" presStyleCnt="3"/>
      <dgm:spPr/>
    </dgm:pt>
    <dgm:pt modelId="{E674E316-96E3-4E0B-8661-8A8E99CB173A}" type="pres">
      <dgm:prSet presAssocID="{BDB96A4A-FFD9-4B31-B425-B8DDC08408E4}" presName="text2" presStyleLbl="fgAcc2" presStyleIdx="0" presStyleCnt="3" custScaleX="155819">
        <dgm:presLayoutVars>
          <dgm:chPref val="3"/>
        </dgm:presLayoutVars>
      </dgm:prSet>
      <dgm:spPr/>
    </dgm:pt>
    <dgm:pt modelId="{8CC5859D-AEF6-42C7-BF23-2EF17CBD3E53}" type="pres">
      <dgm:prSet presAssocID="{BDB96A4A-FFD9-4B31-B425-B8DDC08408E4}" presName="hierChild3" presStyleCnt="0"/>
      <dgm:spPr/>
    </dgm:pt>
    <dgm:pt modelId="{9FC3E7B5-BC77-4E1E-849C-995E414FDF1A}" type="pres">
      <dgm:prSet presAssocID="{3DB01CB8-9E20-4A2A-BA2D-128B9251FE36}" presName="Name17" presStyleLbl="parChTrans1D3" presStyleIdx="0" presStyleCnt="2"/>
      <dgm:spPr/>
    </dgm:pt>
    <dgm:pt modelId="{50D08C20-98DE-48EB-823F-7CD74505217D}" type="pres">
      <dgm:prSet presAssocID="{9B1245B5-23A6-4812-AAB8-D3A6B3E9FF17}" presName="hierRoot3" presStyleCnt="0"/>
      <dgm:spPr/>
    </dgm:pt>
    <dgm:pt modelId="{DA7D1F88-44FA-48C7-9C36-4782298C2C50}" type="pres">
      <dgm:prSet presAssocID="{9B1245B5-23A6-4812-AAB8-D3A6B3E9FF17}" presName="composite3" presStyleCnt="0"/>
      <dgm:spPr/>
    </dgm:pt>
    <dgm:pt modelId="{A0E65650-67D3-44B6-AE2E-A380FB0C453F}" type="pres">
      <dgm:prSet presAssocID="{9B1245B5-23A6-4812-AAB8-D3A6B3E9FF17}" presName="background3" presStyleLbl="node3" presStyleIdx="0" presStyleCnt="2"/>
      <dgm:spPr/>
    </dgm:pt>
    <dgm:pt modelId="{DB057BC7-8D65-4FDA-8EC8-251D134BA954}" type="pres">
      <dgm:prSet presAssocID="{9B1245B5-23A6-4812-AAB8-D3A6B3E9FF17}" presName="text3" presStyleLbl="fgAcc3" presStyleIdx="0" presStyleCnt="2">
        <dgm:presLayoutVars>
          <dgm:chPref val="3"/>
        </dgm:presLayoutVars>
      </dgm:prSet>
      <dgm:spPr/>
    </dgm:pt>
    <dgm:pt modelId="{1C0FB2CA-323D-4183-BD3C-9FEBAF2873ED}" type="pres">
      <dgm:prSet presAssocID="{9B1245B5-23A6-4812-AAB8-D3A6B3E9FF17}" presName="hierChild4" presStyleCnt="0"/>
      <dgm:spPr/>
    </dgm:pt>
    <dgm:pt modelId="{609C8ECA-E6FD-41DE-A27C-116BD7D9A26E}" type="pres">
      <dgm:prSet presAssocID="{B4804AAB-CAFF-4543-95E2-5A6A119755FA}" presName="Name17" presStyleLbl="parChTrans1D3" presStyleIdx="1" presStyleCnt="2"/>
      <dgm:spPr/>
    </dgm:pt>
    <dgm:pt modelId="{37F7A3B5-074A-427A-BFEF-1B7D284ADB0D}" type="pres">
      <dgm:prSet presAssocID="{FCEE5C68-945C-4512-8BA4-2C62BAFF1738}" presName="hierRoot3" presStyleCnt="0"/>
      <dgm:spPr/>
    </dgm:pt>
    <dgm:pt modelId="{4126A174-36D7-4894-A75F-4AF2BD8C17ED}" type="pres">
      <dgm:prSet presAssocID="{FCEE5C68-945C-4512-8BA4-2C62BAFF1738}" presName="composite3" presStyleCnt="0"/>
      <dgm:spPr/>
    </dgm:pt>
    <dgm:pt modelId="{5C035D11-3FCE-4C6C-8225-B5AE0B51C03D}" type="pres">
      <dgm:prSet presAssocID="{FCEE5C68-945C-4512-8BA4-2C62BAFF1738}" presName="background3" presStyleLbl="node3" presStyleIdx="1" presStyleCnt="2"/>
      <dgm:spPr/>
    </dgm:pt>
    <dgm:pt modelId="{0A8074F9-99AD-4BF0-AB1A-72D77E89E958}" type="pres">
      <dgm:prSet presAssocID="{FCEE5C68-945C-4512-8BA4-2C62BAFF1738}" presName="text3" presStyleLbl="fgAcc3" presStyleIdx="1" presStyleCnt="2">
        <dgm:presLayoutVars>
          <dgm:chPref val="3"/>
        </dgm:presLayoutVars>
      </dgm:prSet>
      <dgm:spPr/>
    </dgm:pt>
    <dgm:pt modelId="{4630FA86-F9BA-4327-8187-2C3A2F326A66}" type="pres">
      <dgm:prSet presAssocID="{FCEE5C68-945C-4512-8BA4-2C62BAFF1738}" presName="hierChild4" presStyleCnt="0"/>
      <dgm:spPr/>
    </dgm:pt>
    <dgm:pt modelId="{17F51EC9-1409-4FA7-BB02-2C9BE9EC12AE}" type="pres">
      <dgm:prSet presAssocID="{08F5B5DB-9136-4ABA-8E34-9D899FEC2C0D}" presName="Name10" presStyleLbl="parChTrans1D2" presStyleIdx="1" presStyleCnt="3"/>
      <dgm:spPr/>
    </dgm:pt>
    <dgm:pt modelId="{67EFEA24-0678-4F24-BCF9-5999D0A94873}" type="pres">
      <dgm:prSet presAssocID="{DAAD582C-4CD0-4013-A2E7-BE05F307CE2C}" presName="hierRoot2" presStyleCnt="0"/>
      <dgm:spPr/>
    </dgm:pt>
    <dgm:pt modelId="{3CE20AE8-93A3-4141-92CC-7D324A203CB8}" type="pres">
      <dgm:prSet presAssocID="{DAAD582C-4CD0-4013-A2E7-BE05F307CE2C}" presName="composite2" presStyleCnt="0"/>
      <dgm:spPr/>
    </dgm:pt>
    <dgm:pt modelId="{7B325858-5935-49DF-B213-458A0B1F54FE}" type="pres">
      <dgm:prSet presAssocID="{DAAD582C-4CD0-4013-A2E7-BE05F307CE2C}" presName="background2" presStyleLbl="node2" presStyleIdx="1" presStyleCnt="3"/>
      <dgm:spPr/>
    </dgm:pt>
    <dgm:pt modelId="{68B2D1E8-658F-40BD-8255-E21B64523790}" type="pres">
      <dgm:prSet presAssocID="{DAAD582C-4CD0-4013-A2E7-BE05F307CE2C}" presName="text2" presStyleLbl="fgAcc2" presStyleIdx="1" presStyleCnt="3" custScaleX="135856">
        <dgm:presLayoutVars>
          <dgm:chPref val="3"/>
        </dgm:presLayoutVars>
      </dgm:prSet>
      <dgm:spPr/>
    </dgm:pt>
    <dgm:pt modelId="{DB22BA55-30EC-4A6A-AB97-B6DA806C7C86}" type="pres">
      <dgm:prSet presAssocID="{DAAD582C-4CD0-4013-A2E7-BE05F307CE2C}" presName="hierChild3" presStyleCnt="0"/>
      <dgm:spPr/>
    </dgm:pt>
    <dgm:pt modelId="{68205E52-D3EC-41B2-A1DB-FCCDFD28CA04}" type="pres">
      <dgm:prSet presAssocID="{CDCF0D31-E230-42CD-8826-D568DDAC6168}" presName="Name10" presStyleLbl="parChTrans1D2" presStyleIdx="2" presStyleCnt="3"/>
      <dgm:spPr/>
    </dgm:pt>
    <dgm:pt modelId="{892F887B-F3EB-4547-96F9-AF5E4AB4E573}" type="pres">
      <dgm:prSet presAssocID="{CBA79F20-55D5-46EE-99EF-4840CCD1110F}" presName="hierRoot2" presStyleCnt="0"/>
      <dgm:spPr/>
    </dgm:pt>
    <dgm:pt modelId="{0C63880C-5382-4A1B-A137-DDED850A280D}" type="pres">
      <dgm:prSet presAssocID="{CBA79F20-55D5-46EE-99EF-4840CCD1110F}" presName="composite2" presStyleCnt="0"/>
      <dgm:spPr/>
    </dgm:pt>
    <dgm:pt modelId="{B5E2B4BF-B1AA-4B51-8CFF-DF6839089536}" type="pres">
      <dgm:prSet presAssocID="{CBA79F20-55D5-46EE-99EF-4840CCD1110F}" presName="background2" presStyleLbl="node2" presStyleIdx="2" presStyleCnt="3"/>
      <dgm:spPr/>
    </dgm:pt>
    <dgm:pt modelId="{90B1DB82-5EE9-4BB2-8664-A8AC9CD5871C}" type="pres">
      <dgm:prSet presAssocID="{CBA79F20-55D5-46EE-99EF-4840CCD1110F}" presName="text2" presStyleLbl="fgAcc2" presStyleIdx="2" presStyleCnt="3" custScaleX="226811">
        <dgm:presLayoutVars>
          <dgm:chPref val="3"/>
        </dgm:presLayoutVars>
      </dgm:prSet>
      <dgm:spPr/>
    </dgm:pt>
    <dgm:pt modelId="{27A9CE8A-2B74-49FD-A621-7F1C439AD2F9}" type="pres">
      <dgm:prSet presAssocID="{CBA79F20-55D5-46EE-99EF-4840CCD1110F}" presName="hierChild3" presStyleCnt="0"/>
      <dgm:spPr/>
    </dgm:pt>
  </dgm:ptLst>
  <dgm:cxnLst>
    <dgm:cxn modelId="{07CDA208-D820-4DB0-A3E4-3EEF07C9E412}" srcId="{007C5AD8-8677-4226-888E-3D62F38F28B1}" destId="{BDB96A4A-FFD9-4B31-B425-B8DDC08408E4}" srcOrd="0" destOrd="0" parTransId="{989D1257-E04B-468A-86A4-06A0CFB02486}" sibTransId="{D6AAE115-3609-4053-9C87-25FD70F89A9D}"/>
    <dgm:cxn modelId="{BF663317-E5D1-4E18-8CB0-05F35AB45781}" srcId="{007C5AD8-8677-4226-888E-3D62F38F28B1}" destId="{DAAD582C-4CD0-4013-A2E7-BE05F307CE2C}" srcOrd="1" destOrd="0" parTransId="{08F5B5DB-9136-4ABA-8E34-9D899FEC2C0D}" sibTransId="{C86F6C1E-E683-4B8C-8687-43CC6FE27231}"/>
    <dgm:cxn modelId="{4852AE1D-D053-41AE-9FC6-350D5E42EFA0}" type="presOf" srcId="{BDB96A4A-FFD9-4B31-B425-B8DDC08408E4}" destId="{E674E316-96E3-4E0B-8661-8A8E99CB173A}" srcOrd="0" destOrd="0" presId="urn:microsoft.com/office/officeart/2005/8/layout/hierarchy1"/>
    <dgm:cxn modelId="{4FF8033C-9136-4A0D-ADAC-EFCD16F55337}" srcId="{BDB96A4A-FFD9-4B31-B425-B8DDC08408E4}" destId="{9B1245B5-23A6-4812-AAB8-D3A6B3E9FF17}" srcOrd="0" destOrd="0" parTransId="{3DB01CB8-9E20-4A2A-BA2D-128B9251FE36}" sibTransId="{76AECBA0-516E-4CB7-A8DC-4C9DA995DFBB}"/>
    <dgm:cxn modelId="{361D2E3C-6247-4B90-AFCE-A2AE1F76F733}" type="presOf" srcId="{989D1257-E04B-468A-86A4-06A0CFB02486}" destId="{15E1DA5E-2FB3-4F4A-B003-045C46E8D0BE}" srcOrd="0" destOrd="0" presId="urn:microsoft.com/office/officeart/2005/8/layout/hierarchy1"/>
    <dgm:cxn modelId="{74E01E5C-0D17-4ED0-A92C-0E99E551CBFF}" type="presOf" srcId="{DAAD582C-4CD0-4013-A2E7-BE05F307CE2C}" destId="{68B2D1E8-658F-40BD-8255-E21B64523790}" srcOrd="0" destOrd="0" presId="urn:microsoft.com/office/officeart/2005/8/layout/hierarchy1"/>
    <dgm:cxn modelId="{6489545C-B076-4CED-A4C6-E4F311DA510B}" srcId="{01A11498-CFB3-42D5-A419-41157E98D407}" destId="{007C5AD8-8677-4226-888E-3D62F38F28B1}" srcOrd="0" destOrd="0" parTransId="{EFEB8350-1252-450C-A372-DCE748A433FE}" sibTransId="{07254929-C060-46A9-B597-E69C46A722BD}"/>
    <dgm:cxn modelId="{6F5DB56B-35CA-4A2B-9BCE-8A0DA45D1299}" type="presOf" srcId="{CBA79F20-55D5-46EE-99EF-4840CCD1110F}" destId="{90B1DB82-5EE9-4BB2-8664-A8AC9CD5871C}" srcOrd="0" destOrd="0" presId="urn:microsoft.com/office/officeart/2005/8/layout/hierarchy1"/>
    <dgm:cxn modelId="{11E1526C-C892-4ABA-9D05-6EB2303559F9}" type="presOf" srcId="{007C5AD8-8677-4226-888E-3D62F38F28B1}" destId="{47705267-84E5-466F-ABAC-9109C4F52978}" srcOrd="0" destOrd="0" presId="urn:microsoft.com/office/officeart/2005/8/layout/hierarchy1"/>
    <dgm:cxn modelId="{9A6A1A6F-768F-489F-B791-400250598DDC}" type="presOf" srcId="{3DB01CB8-9E20-4A2A-BA2D-128B9251FE36}" destId="{9FC3E7B5-BC77-4E1E-849C-995E414FDF1A}" srcOrd="0" destOrd="0" presId="urn:microsoft.com/office/officeart/2005/8/layout/hierarchy1"/>
    <dgm:cxn modelId="{0E2EF397-1EEB-4063-B292-B2FE9641241C}" type="presOf" srcId="{08F5B5DB-9136-4ABA-8E34-9D899FEC2C0D}" destId="{17F51EC9-1409-4FA7-BB02-2C9BE9EC12AE}" srcOrd="0" destOrd="0" presId="urn:microsoft.com/office/officeart/2005/8/layout/hierarchy1"/>
    <dgm:cxn modelId="{C69595A1-3423-4A7F-99CE-E30C86F47136}" type="presOf" srcId="{B4804AAB-CAFF-4543-95E2-5A6A119755FA}" destId="{609C8ECA-E6FD-41DE-A27C-116BD7D9A26E}" srcOrd="0" destOrd="0" presId="urn:microsoft.com/office/officeart/2005/8/layout/hierarchy1"/>
    <dgm:cxn modelId="{89A8A1A2-5B8C-4990-91E3-A81E900FF0A4}" type="presOf" srcId="{01A11498-CFB3-42D5-A419-41157E98D407}" destId="{0DE55187-CB57-43E6-9AF9-98538C62A766}" srcOrd="0" destOrd="0" presId="urn:microsoft.com/office/officeart/2005/8/layout/hierarchy1"/>
    <dgm:cxn modelId="{D06FFCAA-9AAB-4469-B73A-5196F2D19D18}" srcId="{007C5AD8-8677-4226-888E-3D62F38F28B1}" destId="{CBA79F20-55D5-46EE-99EF-4840CCD1110F}" srcOrd="2" destOrd="0" parTransId="{CDCF0D31-E230-42CD-8826-D568DDAC6168}" sibTransId="{FFE97993-336D-4B94-BC14-3C82A7ECDFA5}"/>
    <dgm:cxn modelId="{C82873C2-32B7-4A65-BCAE-CCA1E84F5DD9}" srcId="{BDB96A4A-FFD9-4B31-B425-B8DDC08408E4}" destId="{FCEE5C68-945C-4512-8BA4-2C62BAFF1738}" srcOrd="1" destOrd="0" parTransId="{B4804AAB-CAFF-4543-95E2-5A6A119755FA}" sibTransId="{DBB83BB0-909E-4500-909C-9CDC4D6D4339}"/>
    <dgm:cxn modelId="{2C87EEC8-0129-4B69-8FFB-BD4C27CAA84C}" type="presOf" srcId="{CDCF0D31-E230-42CD-8826-D568DDAC6168}" destId="{68205E52-D3EC-41B2-A1DB-FCCDFD28CA04}" srcOrd="0" destOrd="0" presId="urn:microsoft.com/office/officeart/2005/8/layout/hierarchy1"/>
    <dgm:cxn modelId="{4A3C63CF-78FC-4520-9DD7-49DF10BC01E8}" type="presOf" srcId="{9B1245B5-23A6-4812-AAB8-D3A6B3E9FF17}" destId="{DB057BC7-8D65-4FDA-8EC8-251D134BA954}" srcOrd="0" destOrd="0" presId="urn:microsoft.com/office/officeart/2005/8/layout/hierarchy1"/>
    <dgm:cxn modelId="{6BABBAF9-3809-45E1-80CB-F8BAA56E17E0}" type="presOf" srcId="{FCEE5C68-945C-4512-8BA4-2C62BAFF1738}" destId="{0A8074F9-99AD-4BF0-AB1A-72D77E89E958}" srcOrd="0" destOrd="0" presId="urn:microsoft.com/office/officeart/2005/8/layout/hierarchy1"/>
    <dgm:cxn modelId="{A7773787-3B78-4B6B-8026-42629B95A53B}" type="presParOf" srcId="{0DE55187-CB57-43E6-9AF9-98538C62A766}" destId="{EBAE5DB2-B11D-4E1C-B69C-ED68E6FC779F}" srcOrd="0" destOrd="0" presId="urn:microsoft.com/office/officeart/2005/8/layout/hierarchy1"/>
    <dgm:cxn modelId="{D6D535D0-4471-4DE7-A54E-818F424F7B59}" type="presParOf" srcId="{EBAE5DB2-B11D-4E1C-B69C-ED68E6FC779F}" destId="{D235F529-402D-4E84-82BE-DAF9CA4999A8}" srcOrd="0" destOrd="0" presId="urn:microsoft.com/office/officeart/2005/8/layout/hierarchy1"/>
    <dgm:cxn modelId="{DF1E5AF5-4F44-4CE8-9642-0C08ED69A0BF}" type="presParOf" srcId="{D235F529-402D-4E84-82BE-DAF9CA4999A8}" destId="{298B387A-52FE-48CF-935A-953173AF927C}" srcOrd="0" destOrd="0" presId="urn:microsoft.com/office/officeart/2005/8/layout/hierarchy1"/>
    <dgm:cxn modelId="{05DE2E88-13DA-49CC-9019-98C77294444B}" type="presParOf" srcId="{D235F529-402D-4E84-82BE-DAF9CA4999A8}" destId="{47705267-84E5-466F-ABAC-9109C4F52978}" srcOrd="1" destOrd="0" presId="urn:microsoft.com/office/officeart/2005/8/layout/hierarchy1"/>
    <dgm:cxn modelId="{583F7706-EF7A-41FF-81B8-CEC7FCA6DF94}" type="presParOf" srcId="{EBAE5DB2-B11D-4E1C-B69C-ED68E6FC779F}" destId="{3B12E9AF-526F-4B25-B6A3-BB28036F8F25}" srcOrd="1" destOrd="0" presId="urn:microsoft.com/office/officeart/2005/8/layout/hierarchy1"/>
    <dgm:cxn modelId="{D850D613-2E21-49A6-867D-A9A2D23A0741}" type="presParOf" srcId="{3B12E9AF-526F-4B25-B6A3-BB28036F8F25}" destId="{15E1DA5E-2FB3-4F4A-B003-045C46E8D0BE}" srcOrd="0" destOrd="0" presId="urn:microsoft.com/office/officeart/2005/8/layout/hierarchy1"/>
    <dgm:cxn modelId="{811B28B2-6229-4056-B80E-2316B3C595D9}" type="presParOf" srcId="{3B12E9AF-526F-4B25-B6A3-BB28036F8F25}" destId="{54AE2DC8-9E02-4277-856A-04192E062D98}" srcOrd="1" destOrd="0" presId="urn:microsoft.com/office/officeart/2005/8/layout/hierarchy1"/>
    <dgm:cxn modelId="{258B7043-D3BF-42AF-A513-6F26C7409906}" type="presParOf" srcId="{54AE2DC8-9E02-4277-856A-04192E062D98}" destId="{A52F851F-3F14-4158-9F2E-992ED0FBDBA7}" srcOrd="0" destOrd="0" presId="urn:microsoft.com/office/officeart/2005/8/layout/hierarchy1"/>
    <dgm:cxn modelId="{D40383FB-18FE-4C10-A7AF-F3D5D51CC42F}" type="presParOf" srcId="{A52F851F-3F14-4158-9F2E-992ED0FBDBA7}" destId="{5910FEB4-7FD6-4052-A3FA-E695AD819E25}" srcOrd="0" destOrd="0" presId="urn:microsoft.com/office/officeart/2005/8/layout/hierarchy1"/>
    <dgm:cxn modelId="{5D9A9BEB-3915-438E-929A-B8A2810FD999}" type="presParOf" srcId="{A52F851F-3F14-4158-9F2E-992ED0FBDBA7}" destId="{E674E316-96E3-4E0B-8661-8A8E99CB173A}" srcOrd="1" destOrd="0" presId="urn:microsoft.com/office/officeart/2005/8/layout/hierarchy1"/>
    <dgm:cxn modelId="{06B34AE7-8D5B-413A-BA66-7D674C89ED8A}" type="presParOf" srcId="{54AE2DC8-9E02-4277-856A-04192E062D98}" destId="{8CC5859D-AEF6-42C7-BF23-2EF17CBD3E53}" srcOrd="1" destOrd="0" presId="urn:microsoft.com/office/officeart/2005/8/layout/hierarchy1"/>
    <dgm:cxn modelId="{1CF22BB0-6A4C-492C-BD47-BFF116C9A836}" type="presParOf" srcId="{8CC5859D-AEF6-42C7-BF23-2EF17CBD3E53}" destId="{9FC3E7B5-BC77-4E1E-849C-995E414FDF1A}" srcOrd="0" destOrd="0" presId="urn:microsoft.com/office/officeart/2005/8/layout/hierarchy1"/>
    <dgm:cxn modelId="{75972703-4BD9-4643-B416-427F43BF461B}" type="presParOf" srcId="{8CC5859D-AEF6-42C7-BF23-2EF17CBD3E53}" destId="{50D08C20-98DE-48EB-823F-7CD74505217D}" srcOrd="1" destOrd="0" presId="urn:microsoft.com/office/officeart/2005/8/layout/hierarchy1"/>
    <dgm:cxn modelId="{19726C51-C319-4CCC-A152-7F0AB0C93AC3}" type="presParOf" srcId="{50D08C20-98DE-48EB-823F-7CD74505217D}" destId="{DA7D1F88-44FA-48C7-9C36-4782298C2C50}" srcOrd="0" destOrd="0" presId="urn:microsoft.com/office/officeart/2005/8/layout/hierarchy1"/>
    <dgm:cxn modelId="{2873692F-DCA6-4D04-89A1-7C8FCBBCDE3E}" type="presParOf" srcId="{DA7D1F88-44FA-48C7-9C36-4782298C2C50}" destId="{A0E65650-67D3-44B6-AE2E-A380FB0C453F}" srcOrd="0" destOrd="0" presId="urn:microsoft.com/office/officeart/2005/8/layout/hierarchy1"/>
    <dgm:cxn modelId="{D608F3FD-1930-4779-BDDF-8C24A87646EF}" type="presParOf" srcId="{DA7D1F88-44FA-48C7-9C36-4782298C2C50}" destId="{DB057BC7-8D65-4FDA-8EC8-251D134BA954}" srcOrd="1" destOrd="0" presId="urn:microsoft.com/office/officeart/2005/8/layout/hierarchy1"/>
    <dgm:cxn modelId="{B42E52A5-D7B3-4C01-A513-CC043C1EB1E9}" type="presParOf" srcId="{50D08C20-98DE-48EB-823F-7CD74505217D}" destId="{1C0FB2CA-323D-4183-BD3C-9FEBAF2873ED}" srcOrd="1" destOrd="0" presId="urn:microsoft.com/office/officeart/2005/8/layout/hierarchy1"/>
    <dgm:cxn modelId="{8C63E1E1-CC03-4C78-8503-6E5D16CF4092}" type="presParOf" srcId="{8CC5859D-AEF6-42C7-BF23-2EF17CBD3E53}" destId="{609C8ECA-E6FD-41DE-A27C-116BD7D9A26E}" srcOrd="2" destOrd="0" presId="urn:microsoft.com/office/officeart/2005/8/layout/hierarchy1"/>
    <dgm:cxn modelId="{32748071-7D3B-4D43-99AB-3B5EF735F2CF}" type="presParOf" srcId="{8CC5859D-AEF6-42C7-BF23-2EF17CBD3E53}" destId="{37F7A3B5-074A-427A-BFEF-1B7D284ADB0D}" srcOrd="3" destOrd="0" presId="urn:microsoft.com/office/officeart/2005/8/layout/hierarchy1"/>
    <dgm:cxn modelId="{63CCC8C8-80DD-4AD0-BFFB-91FC327D2762}" type="presParOf" srcId="{37F7A3B5-074A-427A-BFEF-1B7D284ADB0D}" destId="{4126A174-36D7-4894-A75F-4AF2BD8C17ED}" srcOrd="0" destOrd="0" presId="urn:microsoft.com/office/officeart/2005/8/layout/hierarchy1"/>
    <dgm:cxn modelId="{F23966FB-A1F6-492F-A247-0433D21FECC0}" type="presParOf" srcId="{4126A174-36D7-4894-A75F-4AF2BD8C17ED}" destId="{5C035D11-3FCE-4C6C-8225-B5AE0B51C03D}" srcOrd="0" destOrd="0" presId="urn:microsoft.com/office/officeart/2005/8/layout/hierarchy1"/>
    <dgm:cxn modelId="{31B383B5-1CF5-4D02-B32E-543A398B4469}" type="presParOf" srcId="{4126A174-36D7-4894-A75F-4AF2BD8C17ED}" destId="{0A8074F9-99AD-4BF0-AB1A-72D77E89E958}" srcOrd="1" destOrd="0" presId="urn:microsoft.com/office/officeart/2005/8/layout/hierarchy1"/>
    <dgm:cxn modelId="{46E0E32C-BD55-4A42-B1A7-203BA03A099E}" type="presParOf" srcId="{37F7A3B5-074A-427A-BFEF-1B7D284ADB0D}" destId="{4630FA86-F9BA-4327-8187-2C3A2F326A66}" srcOrd="1" destOrd="0" presId="urn:microsoft.com/office/officeart/2005/8/layout/hierarchy1"/>
    <dgm:cxn modelId="{1FD3E82C-1C74-4551-9C3D-B6A7B3889103}" type="presParOf" srcId="{3B12E9AF-526F-4B25-B6A3-BB28036F8F25}" destId="{17F51EC9-1409-4FA7-BB02-2C9BE9EC12AE}" srcOrd="2" destOrd="0" presId="urn:microsoft.com/office/officeart/2005/8/layout/hierarchy1"/>
    <dgm:cxn modelId="{685E0819-BFF7-4CD6-85BB-C49B8AF305E1}" type="presParOf" srcId="{3B12E9AF-526F-4B25-B6A3-BB28036F8F25}" destId="{67EFEA24-0678-4F24-BCF9-5999D0A94873}" srcOrd="3" destOrd="0" presId="urn:microsoft.com/office/officeart/2005/8/layout/hierarchy1"/>
    <dgm:cxn modelId="{C22C6436-7AAF-4725-B420-D5A3B9BE3ECC}" type="presParOf" srcId="{67EFEA24-0678-4F24-BCF9-5999D0A94873}" destId="{3CE20AE8-93A3-4141-92CC-7D324A203CB8}" srcOrd="0" destOrd="0" presId="urn:microsoft.com/office/officeart/2005/8/layout/hierarchy1"/>
    <dgm:cxn modelId="{A27F8267-9936-4ABA-9EB0-0852A87F1616}" type="presParOf" srcId="{3CE20AE8-93A3-4141-92CC-7D324A203CB8}" destId="{7B325858-5935-49DF-B213-458A0B1F54FE}" srcOrd="0" destOrd="0" presId="urn:microsoft.com/office/officeart/2005/8/layout/hierarchy1"/>
    <dgm:cxn modelId="{2C8F759A-D111-4205-B9B6-0C87FE0C7FA9}" type="presParOf" srcId="{3CE20AE8-93A3-4141-92CC-7D324A203CB8}" destId="{68B2D1E8-658F-40BD-8255-E21B64523790}" srcOrd="1" destOrd="0" presId="urn:microsoft.com/office/officeart/2005/8/layout/hierarchy1"/>
    <dgm:cxn modelId="{15F5DA82-D7C5-4DDF-B120-A0ABBA98F6A0}" type="presParOf" srcId="{67EFEA24-0678-4F24-BCF9-5999D0A94873}" destId="{DB22BA55-30EC-4A6A-AB97-B6DA806C7C86}" srcOrd="1" destOrd="0" presId="urn:microsoft.com/office/officeart/2005/8/layout/hierarchy1"/>
    <dgm:cxn modelId="{3259CC9F-B88F-4DF2-B92E-B1F5174A2AA9}" type="presParOf" srcId="{3B12E9AF-526F-4B25-B6A3-BB28036F8F25}" destId="{68205E52-D3EC-41B2-A1DB-FCCDFD28CA04}" srcOrd="4" destOrd="0" presId="urn:microsoft.com/office/officeart/2005/8/layout/hierarchy1"/>
    <dgm:cxn modelId="{9B0B8D4D-4750-4850-85A1-0E0DC615793F}" type="presParOf" srcId="{3B12E9AF-526F-4B25-B6A3-BB28036F8F25}" destId="{892F887B-F3EB-4547-96F9-AF5E4AB4E573}" srcOrd="5" destOrd="0" presId="urn:microsoft.com/office/officeart/2005/8/layout/hierarchy1"/>
    <dgm:cxn modelId="{AD9283EB-837E-4A7E-A467-868EAD20B391}" type="presParOf" srcId="{892F887B-F3EB-4547-96F9-AF5E4AB4E573}" destId="{0C63880C-5382-4A1B-A137-DDED850A280D}" srcOrd="0" destOrd="0" presId="urn:microsoft.com/office/officeart/2005/8/layout/hierarchy1"/>
    <dgm:cxn modelId="{E9A6304D-08E9-4B5D-934F-91C384FB9382}" type="presParOf" srcId="{0C63880C-5382-4A1B-A137-DDED850A280D}" destId="{B5E2B4BF-B1AA-4B51-8CFF-DF6839089536}" srcOrd="0" destOrd="0" presId="urn:microsoft.com/office/officeart/2005/8/layout/hierarchy1"/>
    <dgm:cxn modelId="{4170C05E-D1FF-4FAA-875B-E0519C8CBEB9}" type="presParOf" srcId="{0C63880C-5382-4A1B-A137-DDED850A280D}" destId="{90B1DB82-5EE9-4BB2-8664-A8AC9CD5871C}" srcOrd="1" destOrd="0" presId="urn:microsoft.com/office/officeart/2005/8/layout/hierarchy1"/>
    <dgm:cxn modelId="{CB9EECB3-B44A-4750-8FCE-F5AE5F79DA35}" type="presParOf" srcId="{892F887B-F3EB-4547-96F9-AF5E4AB4E573}" destId="{27A9CE8A-2B74-49FD-A621-7F1C439AD2F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05E52-D3EC-41B2-A1DB-FCCDFD28CA04}">
      <dsp:nvSpPr>
        <dsp:cNvPr id="0" name=""/>
        <dsp:cNvSpPr/>
      </dsp:nvSpPr>
      <dsp:spPr>
        <a:xfrm>
          <a:off x="4382850" y="1994460"/>
          <a:ext cx="2339407" cy="404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888"/>
              </a:lnTo>
              <a:lnTo>
                <a:pt x="2339407" y="275888"/>
              </a:lnTo>
              <a:lnTo>
                <a:pt x="2339407" y="4048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F51EC9-1409-4FA7-BB02-2C9BE9EC12AE}">
      <dsp:nvSpPr>
        <dsp:cNvPr id="0" name=""/>
        <dsp:cNvSpPr/>
      </dsp:nvSpPr>
      <dsp:spPr>
        <a:xfrm>
          <a:off x="3888743" y="1994460"/>
          <a:ext cx="494107" cy="404842"/>
        </a:xfrm>
        <a:custGeom>
          <a:avLst/>
          <a:gdLst/>
          <a:ahLst/>
          <a:cxnLst/>
          <a:rect l="0" t="0" r="0" b="0"/>
          <a:pathLst>
            <a:path>
              <a:moveTo>
                <a:pt x="494107" y="0"/>
              </a:moveTo>
              <a:lnTo>
                <a:pt x="494107" y="275888"/>
              </a:lnTo>
              <a:lnTo>
                <a:pt x="0" y="275888"/>
              </a:lnTo>
              <a:lnTo>
                <a:pt x="0" y="4048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C8ECA-E6FD-41DE-A27C-116BD7D9A26E}">
      <dsp:nvSpPr>
        <dsp:cNvPr id="0" name=""/>
        <dsp:cNvSpPr/>
      </dsp:nvSpPr>
      <dsp:spPr>
        <a:xfrm>
          <a:off x="1549335" y="3283229"/>
          <a:ext cx="850672" cy="404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888"/>
              </a:lnTo>
              <a:lnTo>
                <a:pt x="850672" y="275888"/>
              </a:lnTo>
              <a:lnTo>
                <a:pt x="850672" y="4048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C3E7B5-BC77-4E1E-849C-995E414FDF1A}">
      <dsp:nvSpPr>
        <dsp:cNvPr id="0" name=""/>
        <dsp:cNvSpPr/>
      </dsp:nvSpPr>
      <dsp:spPr>
        <a:xfrm>
          <a:off x="698662" y="3283229"/>
          <a:ext cx="850672" cy="404842"/>
        </a:xfrm>
        <a:custGeom>
          <a:avLst/>
          <a:gdLst/>
          <a:ahLst/>
          <a:cxnLst/>
          <a:rect l="0" t="0" r="0" b="0"/>
          <a:pathLst>
            <a:path>
              <a:moveTo>
                <a:pt x="850672" y="0"/>
              </a:moveTo>
              <a:lnTo>
                <a:pt x="850672" y="275888"/>
              </a:lnTo>
              <a:lnTo>
                <a:pt x="0" y="275888"/>
              </a:lnTo>
              <a:lnTo>
                <a:pt x="0" y="4048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1DA5E-2FB3-4F4A-B003-045C46E8D0BE}">
      <dsp:nvSpPr>
        <dsp:cNvPr id="0" name=""/>
        <dsp:cNvSpPr/>
      </dsp:nvSpPr>
      <dsp:spPr>
        <a:xfrm>
          <a:off x="1549335" y="1994460"/>
          <a:ext cx="2833515" cy="404842"/>
        </a:xfrm>
        <a:custGeom>
          <a:avLst/>
          <a:gdLst/>
          <a:ahLst/>
          <a:cxnLst/>
          <a:rect l="0" t="0" r="0" b="0"/>
          <a:pathLst>
            <a:path>
              <a:moveTo>
                <a:pt x="2833515" y="0"/>
              </a:moveTo>
              <a:lnTo>
                <a:pt x="2833515" y="275888"/>
              </a:lnTo>
              <a:lnTo>
                <a:pt x="0" y="275888"/>
              </a:lnTo>
              <a:lnTo>
                <a:pt x="0" y="4048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B387A-52FE-48CF-935A-953173AF927C}">
      <dsp:nvSpPr>
        <dsp:cNvPr id="0" name=""/>
        <dsp:cNvSpPr/>
      </dsp:nvSpPr>
      <dsp:spPr>
        <a:xfrm>
          <a:off x="2740933" y="284867"/>
          <a:ext cx="3283834" cy="1709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05267-84E5-466F-ABAC-9109C4F52978}">
      <dsp:nvSpPr>
        <dsp:cNvPr id="0" name=""/>
        <dsp:cNvSpPr/>
      </dsp:nvSpPr>
      <dsp:spPr>
        <a:xfrm>
          <a:off x="2895601" y="431801"/>
          <a:ext cx="3283834" cy="1709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Drugs for Rheumatoid Arthritis</a:t>
          </a:r>
        </a:p>
      </dsp:txBody>
      <dsp:txXfrm>
        <a:off x="2945673" y="481873"/>
        <a:ext cx="3183690" cy="1609449"/>
      </dsp:txXfrm>
    </dsp:sp>
    <dsp:sp modelId="{5910FEB4-7FD6-4052-A3FA-E695AD819E25}">
      <dsp:nvSpPr>
        <dsp:cNvPr id="0" name=""/>
        <dsp:cNvSpPr/>
      </dsp:nvSpPr>
      <dsp:spPr>
        <a:xfrm>
          <a:off x="464827" y="2399303"/>
          <a:ext cx="2169015" cy="8839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4E316-96E3-4E0B-8661-8A8E99CB173A}">
      <dsp:nvSpPr>
        <dsp:cNvPr id="0" name=""/>
        <dsp:cNvSpPr/>
      </dsp:nvSpPr>
      <dsp:spPr>
        <a:xfrm>
          <a:off x="619494" y="2546237"/>
          <a:ext cx="2169015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DMARDs</a:t>
          </a:r>
        </a:p>
      </dsp:txBody>
      <dsp:txXfrm>
        <a:off x="645383" y="2572126"/>
        <a:ext cx="2117237" cy="832148"/>
      </dsp:txXfrm>
    </dsp:sp>
    <dsp:sp modelId="{A0E65650-67D3-44B6-AE2E-A380FB0C453F}">
      <dsp:nvSpPr>
        <dsp:cNvPr id="0" name=""/>
        <dsp:cNvSpPr/>
      </dsp:nvSpPr>
      <dsp:spPr>
        <a:xfrm>
          <a:off x="2657" y="3688072"/>
          <a:ext cx="1392009" cy="8839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57BC7-8D65-4FDA-8EC8-251D134BA954}">
      <dsp:nvSpPr>
        <dsp:cNvPr id="0" name=""/>
        <dsp:cNvSpPr/>
      </dsp:nvSpPr>
      <dsp:spPr>
        <a:xfrm>
          <a:off x="157325" y="3835006"/>
          <a:ext cx="1392009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Classical</a:t>
          </a:r>
        </a:p>
      </dsp:txBody>
      <dsp:txXfrm>
        <a:off x="183214" y="3860895"/>
        <a:ext cx="1340231" cy="832148"/>
      </dsp:txXfrm>
    </dsp:sp>
    <dsp:sp modelId="{5C035D11-3FCE-4C6C-8225-B5AE0B51C03D}">
      <dsp:nvSpPr>
        <dsp:cNvPr id="0" name=""/>
        <dsp:cNvSpPr/>
      </dsp:nvSpPr>
      <dsp:spPr>
        <a:xfrm>
          <a:off x="1704002" y="3688072"/>
          <a:ext cx="1392009" cy="8839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074F9-99AD-4BF0-AB1A-72D77E89E958}">
      <dsp:nvSpPr>
        <dsp:cNvPr id="0" name=""/>
        <dsp:cNvSpPr/>
      </dsp:nvSpPr>
      <dsp:spPr>
        <a:xfrm>
          <a:off x="1858670" y="3835006"/>
          <a:ext cx="1392009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Biologic</a:t>
          </a:r>
        </a:p>
      </dsp:txBody>
      <dsp:txXfrm>
        <a:off x="1884559" y="3860895"/>
        <a:ext cx="1340231" cy="832148"/>
      </dsp:txXfrm>
    </dsp:sp>
    <dsp:sp modelId="{7B325858-5935-49DF-B213-458A0B1F54FE}">
      <dsp:nvSpPr>
        <dsp:cNvPr id="0" name=""/>
        <dsp:cNvSpPr/>
      </dsp:nvSpPr>
      <dsp:spPr>
        <a:xfrm>
          <a:off x="2943178" y="2399303"/>
          <a:ext cx="1891128" cy="8839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2D1E8-658F-40BD-8255-E21B64523790}">
      <dsp:nvSpPr>
        <dsp:cNvPr id="0" name=""/>
        <dsp:cNvSpPr/>
      </dsp:nvSpPr>
      <dsp:spPr>
        <a:xfrm>
          <a:off x="3097846" y="2546237"/>
          <a:ext cx="1891128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NSAIDs</a:t>
          </a:r>
        </a:p>
      </dsp:txBody>
      <dsp:txXfrm>
        <a:off x="3123735" y="2572126"/>
        <a:ext cx="1839350" cy="832148"/>
      </dsp:txXfrm>
    </dsp:sp>
    <dsp:sp modelId="{B5E2B4BF-B1AA-4B51-8CFF-DF6839089536}">
      <dsp:nvSpPr>
        <dsp:cNvPr id="0" name=""/>
        <dsp:cNvSpPr/>
      </dsp:nvSpPr>
      <dsp:spPr>
        <a:xfrm>
          <a:off x="5143643" y="2399303"/>
          <a:ext cx="3157231" cy="8839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1DB82-5EE9-4BB2-8664-A8AC9CD5871C}">
      <dsp:nvSpPr>
        <dsp:cNvPr id="0" name=""/>
        <dsp:cNvSpPr/>
      </dsp:nvSpPr>
      <dsp:spPr>
        <a:xfrm>
          <a:off x="5298310" y="2546237"/>
          <a:ext cx="3157231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/>
            <a:t>Glucocorticoids</a:t>
          </a:r>
          <a:endParaRPr lang="en-US" sz="3200" b="1" kern="1200" dirty="0"/>
        </a:p>
      </dsp:txBody>
      <dsp:txXfrm>
        <a:off x="5324199" y="2572126"/>
        <a:ext cx="3105453" cy="832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9DC93-F06F-422C-B36A-7DEF2A043ADD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525F6-AC21-4AE4-90FF-9C58D7A01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79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C030E-B4B7-4841-BB5B-5AAAF8399039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7F151-DDC5-427E-BC4B-00EF92C4C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0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edical-dictionary.thefreedictionary.com/inflammatory+response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71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43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leukocyte 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chemotaxis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:leukocytes are is attracted to and accumulate at the site of the reaction ; a part of the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inflammatory </a:t>
            </a:r>
            <a:r>
              <a:rPr lang="en-US" sz="1200" b="1" i="0" u="none" strike="noStrike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95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kidney function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creatinine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function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48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40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lymphocytes, are a type of white blood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the lymphocyte subtype.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7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269C06-1D60-4C0E-9341-87A43B2B570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7E9D44-777C-42E1-89A1-9E0F0B845B70}" type="datetimeFigureOut">
              <a:rPr lang="en-US" smtClean="0"/>
              <a:pPr/>
              <a:t>12/16/2017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liguriapocket.eu/liguriaarthritis-16175/arthritis-medications-remicade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iAwb6xgLjJAhXBbRQKHRwAA_4QjRwIBw&amp;url=http://www.arthritis-research.com/content/10/3/208/figure/F5?highres=y&amp;psig=AFQjCNHzHeIMYfse0enV__a70f7V3HQtAw&amp;ust=1448967936356039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.eg/url?sa=i&amp;rct=j&amp;q=&amp;esrc=s&amp;source=images&amp;cd=&amp;cad=rja&amp;uact=8&amp;ved=&amp;url=https://www.pinterest.com/pin/232287293255949449/&amp;psig=AFQjCNHzHeIMYfse0enV__a70f7V3HQtAw&amp;ust=1448967936356039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914400"/>
            <a:ext cx="7851648" cy="2362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752600"/>
            <a:ext cx="9144000" cy="17526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</a:rPr>
              <a:t>Disease Modifying Anti-rheumatic drugs </a:t>
            </a:r>
            <a:endParaRPr lang="en-US" sz="4000" b="1" dirty="0"/>
          </a:p>
        </p:txBody>
      </p:sp>
      <p:pic>
        <p:nvPicPr>
          <p:cNvPr id="25602" name="Picture 2" descr="X-ray of patient with arthrit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9850" y="2590800"/>
            <a:ext cx="4229100" cy="4076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46512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152400"/>
            <a:ext cx="3738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lgerian" pitchFamily="82" charset="0"/>
              </a:rPr>
              <a:t>Glucocorticoids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2133600"/>
            <a:ext cx="7696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May be administered in low to moderate doses to </a:t>
            </a:r>
            <a:r>
              <a:rPr lang="en-US" sz="2800" dirty="0">
                <a:solidFill>
                  <a:srgbClr val="FF0000"/>
                </a:solidFill>
              </a:rPr>
              <a:t>achieve rapid disease control before the onset of fully effective DMARD therapy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3733800"/>
            <a:ext cx="6934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Reserved for temporary control of severe exacerbations and long-term use in patients with </a:t>
            </a:r>
            <a:r>
              <a:rPr lang="en-US" sz="2800" dirty="0">
                <a:solidFill>
                  <a:srgbClr val="FF0000"/>
                </a:solidFill>
              </a:rPr>
              <a:t>severe disease not controlled by other agents</a:t>
            </a:r>
            <a:r>
              <a:rPr lang="en-US" sz="2800" dirty="0"/>
              <a:t>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5334000"/>
            <a:ext cx="5562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Corticosteroids are too toxic for routine chronic use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990600"/>
            <a:ext cx="8610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Anti-inflammatory drugs with an </a:t>
            </a:r>
            <a:r>
              <a:rPr lang="en-US" sz="2800" dirty="0">
                <a:solidFill>
                  <a:srgbClr val="FF0000"/>
                </a:solidFill>
              </a:rPr>
              <a:t>intermediate rate </a:t>
            </a:r>
            <a:r>
              <a:rPr lang="en-US" sz="2800" dirty="0"/>
              <a:t>of action (slower than NSAIDs but faster than other DMARDs).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8975544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Comparison between NSAIDs &amp; DMARDs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eaLnBrk="1" hangingPunct="1"/>
            <a:r>
              <a:rPr lang="en-US" dirty="0"/>
              <a:t>   </a:t>
            </a:r>
            <a:r>
              <a:rPr lang="en-US" sz="2800" dirty="0">
                <a:solidFill>
                  <a:srgbClr val="FF0000"/>
                </a:solidFill>
              </a:rPr>
              <a:t>DMARDs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     </a:t>
            </a:r>
            <a:r>
              <a:rPr lang="en-US" sz="2800" dirty="0">
                <a:solidFill>
                  <a:srgbClr val="FF0000"/>
                </a:solidFill>
              </a:rPr>
              <a:t>NSAIDs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6513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2800" b="1" dirty="0"/>
              <a:t>Slow onset of action</a:t>
            </a:r>
          </a:p>
          <a:p>
            <a:pPr eaLnBrk="1" hangingPunct="1"/>
            <a:r>
              <a:rPr lang="en-US" sz="2800" b="1" dirty="0"/>
              <a:t>Arrest progression of the disease</a:t>
            </a:r>
          </a:p>
          <a:p>
            <a:pPr eaLnBrk="1" hangingPunct="1"/>
            <a:r>
              <a:rPr lang="en-US" sz="2800" b="1" dirty="0"/>
              <a:t>Prevent formation of new deformity</a:t>
            </a:r>
          </a:p>
          <a:p>
            <a:pPr eaLnBrk="1" hangingPunct="1"/>
            <a:r>
              <a:rPr lang="en-US" sz="2800" b="1" dirty="0"/>
              <a:t>Used in chronic cases when deformity is existing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6513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2800" b="1" dirty="0"/>
              <a:t>Rapid onset of action</a:t>
            </a:r>
          </a:p>
          <a:p>
            <a:pPr eaLnBrk="1" hangingPunct="1"/>
            <a:r>
              <a:rPr lang="en-US" sz="2800" b="1" dirty="0"/>
              <a:t>No effect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b="1" dirty="0"/>
              <a:t> </a:t>
            </a:r>
          </a:p>
          <a:p>
            <a:pPr eaLnBrk="1" hangingPunct="1"/>
            <a:r>
              <a:rPr lang="en-US" sz="2800" b="1" dirty="0"/>
              <a:t>Can not stop formation of new deformity</a:t>
            </a:r>
          </a:p>
          <a:p>
            <a:pPr eaLnBrk="1" hangingPunct="1"/>
            <a:r>
              <a:rPr lang="en-US" sz="2800" b="1" dirty="0"/>
              <a:t>Used in acute cases to relief inflammation &amp; pain</a:t>
            </a:r>
          </a:p>
        </p:txBody>
      </p:sp>
    </p:spTree>
    <p:extLst>
      <p:ext uri="{BB962C8B-B14F-4D97-AF65-F5344CB8AC3E}">
        <p14:creationId xmlns:p14="http://schemas.microsoft.com/office/powerpoint/2010/main" val="12149969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 animBg="1"/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5643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Classification of </a:t>
            </a:r>
            <a:r>
              <a:rPr lang="en-US" sz="3200" dirty="0" err="1">
                <a:solidFill>
                  <a:srgbClr val="FF0000"/>
                </a:solidFill>
                <a:latin typeface="Algerian" pitchFamily="82" charset="0"/>
              </a:rPr>
              <a:t>dmards</a:t>
            </a:r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09641" y="1441622"/>
            <a:ext cx="6633881" cy="5104516"/>
            <a:chOff x="2438400" y="2217869"/>
            <a:chExt cx="5867400" cy="4564002"/>
          </a:xfrm>
        </p:grpSpPr>
        <p:sp>
          <p:nvSpPr>
            <p:cNvPr id="27" name="Rounded Rectangle 26"/>
            <p:cNvSpPr/>
            <p:nvPr/>
          </p:nvSpPr>
          <p:spPr>
            <a:xfrm>
              <a:off x="3276600" y="2286000"/>
              <a:ext cx="3276600" cy="1143000"/>
            </a:xfrm>
            <a:prstGeom prst="roundRect">
              <a:avLst/>
            </a:prstGeom>
            <a:solidFill>
              <a:srgbClr val="FFFF00"/>
            </a:solidFill>
            <a:ln w="57150"/>
            <a:scene3d>
              <a:camera prst="orthographicFront"/>
              <a:lightRig rig="threePt" dir="t"/>
            </a:scene3d>
            <a:sp3d>
              <a:bevelT w="1778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14800" y="2217869"/>
              <a:ext cx="2590800" cy="522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Algerian" pitchFamily="82" charset="0"/>
                </a:rPr>
                <a:t>DMARD</a:t>
              </a:r>
              <a:r>
                <a:rPr lang="en-US" sz="3200" dirty="0">
                  <a:solidFill>
                    <a:srgbClr val="FF0000"/>
                  </a:solidFill>
                </a:rPr>
                <a:t>s</a:t>
              </a:r>
              <a:endParaRPr lang="en-US" sz="3200" dirty="0">
                <a:solidFill>
                  <a:srgbClr val="FF0000"/>
                </a:solidFill>
                <a:latin typeface="Algerian" pitchFamily="82" charset="0"/>
              </a:endParaRPr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5562600" y="3581400"/>
              <a:ext cx="533400" cy="1219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3581400" y="3581400"/>
              <a:ext cx="533400" cy="1295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334000" y="5105400"/>
              <a:ext cx="2971800" cy="13716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65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438400" y="5105400"/>
              <a:ext cx="2514600" cy="13716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7145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90800" y="5181600"/>
              <a:ext cx="1752600" cy="46781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Biologic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38800" y="5181600"/>
              <a:ext cx="1905000" cy="46781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Classical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38800" y="5692562"/>
              <a:ext cx="2667000" cy="743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/>
                <a:t>Methotrexate</a:t>
              </a:r>
              <a:r>
                <a:rPr lang="en-US" sz="2400" b="1" dirty="0"/>
                <a:t> </a:t>
              </a:r>
            </a:p>
            <a:p>
              <a:r>
                <a:rPr lang="en-US" sz="2400" b="1" dirty="0" err="1"/>
                <a:t>Hydroxychloroquine</a:t>
              </a:r>
              <a:endParaRPr lang="en-US" sz="24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90800" y="5760693"/>
              <a:ext cx="1828800" cy="1021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/>
                <a:t>Infliximab</a:t>
              </a:r>
              <a:endParaRPr lang="en-US" sz="2400" b="1" dirty="0"/>
            </a:p>
            <a:p>
              <a:r>
                <a:rPr lang="en-US" sz="2400" b="1" dirty="0" err="1"/>
                <a:t>Tocilizumab</a:t>
              </a:r>
              <a:endParaRPr lang="en-US" sz="2400" b="1" dirty="0"/>
            </a:p>
            <a:p>
              <a:endParaRPr lang="en-US" b="1" dirty="0"/>
            </a:p>
          </p:txBody>
        </p:sp>
      </p:grpSp>
      <p:pic>
        <p:nvPicPr>
          <p:cNvPr id="37" name="Picture 5" descr="C:\Users\TOSHIBA\Pictures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1143000"/>
            <a:ext cx="3352800" cy="33528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295400" y="1836003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act on the immune system to slow the progression of RA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1" y="381000"/>
            <a:ext cx="4191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General features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" y="4800600"/>
            <a:ext cx="601083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Their effects take from </a:t>
            </a:r>
            <a:r>
              <a:rPr lang="en-US" sz="2800" b="1" dirty="0">
                <a:solidFill>
                  <a:srgbClr val="FF0000"/>
                </a:solidFill>
              </a:rPr>
              <a:t>6 weeks up to 6 months </a:t>
            </a:r>
            <a:r>
              <a:rPr lang="en-US" sz="2800" dirty="0"/>
              <a:t>to be  evident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4038600"/>
            <a:ext cx="5257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Have no analgesic effects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2895600"/>
            <a:ext cx="5257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Can not repair the existing damage, but prevent further deformity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1752600"/>
            <a:ext cx="5257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Used when the disease is progressing &amp; causing deformities</a:t>
            </a:r>
          </a:p>
        </p:txBody>
      </p:sp>
      <p:pic>
        <p:nvPicPr>
          <p:cNvPr id="14" name="Picture 10" descr="http://orthoinfo.aaos.org/../figures/A00163F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447800"/>
            <a:ext cx="29860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177225"/>
            <a:ext cx="3433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lgerian" pitchFamily="82" charset="0"/>
              </a:rPr>
              <a:t>methotrexate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2895600"/>
            <a:ext cx="5105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Inhibits </a:t>
            </a:r>
            <a:r>
              <a:rPr lang="en-US" sz="2800" dirty="0" err="1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dihydrofolate</a:t>
            </a:r>
            <a:r>
              <a:rPr lang="en-US" sz="28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reductase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4114800"/>
            <a:ext cx="8077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But at the dosages used for the treatment of RA, </a:t>
            </a:r>
            <a:r>
              <a:rPr lang="en-US" sz="2800" dirty="0" err="1"/>
              <a:t>methotrexate</a:t>
            </a:r>
            <a:r>
              <a:rPr lang="en-US" sz="2800" dirty="0"/>
              <a:t> has been shown </a:t>
            </a:r>
            <a:r>
              <a:rPr lang="en-US" sz="2800" b="1" dirty="0">
                <a:solidFill>
                  <a:srgbClr val="FF0000"/>
                </a:solidFill>
              </a:rPr>
              <a:t>to stimulate adenosine release from cells, </a:t>
            </a:r>
            <a:r>
              <a:rPr lang="en-US" sz="2800" dirty="0"/>
              <a:t>producing an anti-inflammatory effect.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" y="6182380"/>
            <a:ext cx="8534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 Inhibition of  T-Cells  ( cell-mediated immune reactions)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5572780"/>
            <a:ext cx="624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 Inhibition of </a:t>
            </a:r>
            <a:r>
              <a:rPr lang="en-US" sz="2800" dirty="0" err="1"/>
              <a:t>polymorphonuclear</a:t>
            </a:r>
            <a:r>
              <a:rPr lang="en-US" sz="2800" dirty="0"/>
              <a:t> chemotaxis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2438400"/>
            <a:ext cx="160020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lgerian" pitchFamily="82" charset="0"/>
              </a:rPr>
              <a:t>mechanism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000" y="3515380"/>
            <a:ext cx="5791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Reduces </a:t>
            </a:r>
            <a:r>
              <a:rPr lang="en-US" sz="2800" dirty="0" err="1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thymidine</a:t>
            </a:r>
            <a:r>
              <a:rPr lang="en-US" sz="28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&amp; </a:t>
            </a:r>
            <a:r>
              <a:rPr lang="en-US" sz="2800" dirty="0" err="1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purine</a:t>
            </a:r>
            <a:r>
              <a:rPr lang="en-US" sz="28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synthesis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921603"/>
            <a:ext cx="8534399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“Gold standard” for DMARD therapy &amp; is the first-line DMARD for treating RA and is used in 50–70% of patients</a:t>
            </a:r>
            <a:endParaRPr lang="en-US" sz="24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824335"/>
            <a:ext cx="8682318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Active in RA at much </a:t>
            </a:r>
            <a:r>
              <a:rPr lang="en-US" sz="2400" dirty="0">
                <a:solidFill>
                  <a:srgbClr val="FF0000"/>
                </a:solidFill>
              </a:rPr>
              <a:t>lower doses </a:t>
            </a:r>
            <a:r>
              <a:rPr lang="en-US" sz="2400" dirty="0"/>
              <a:t>than those needed in cancer chemotherapy</a:t>
            </a:r>
            <a:endParaRPr lang="en-US" sz="24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2057400"/>
            <a:ext cx="5410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Approximately 70% absorbed after oral administration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295400"/>
            <a:ext cx="4424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pharmacokinetics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3200400"/>
            <a:ext cx="5486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Metabolized to a less active </a:t>
            </a:r>
            <a:r>
              <a:rPr lang="en-US" sz="2800" dirty="0" err="1"/>
              <a:t>hydroxylated</a:t>
            </a:r>
            <a:r>
              <a:rPr lang="en-US" sz="2800" dirty="0"/>
              <a:t> product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1" y="4343400"/>
            <a:ext cx="5334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Half-life is usually only 6–9 hours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4953000"/>
            <a:ext cx="5333999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Excreted principally in the urine, but up to 30% may be excreted in bile.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228600"/>
            <a:ext cx="3433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lgerian" pitchFamily="82" charset="0"/>
              </a:rPr>
              <a:t>methotrexate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600200"/>
            <a:ext cx="27908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33400" y="6096000"/>
            <a:ext cx="5334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Given 7.5 – 30 mg weekly</a:t>
            </a: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8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447800"/>
            <a:ext cx="3886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Dyspepsia, Mucosal ulcers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152400"/>
            <a:ext cx="1528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057400"/>
            <a:ext cx="3810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/>
              <a:t>Hepatotoxicity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1" y="5486400"/>
            <a:ext cx="67817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Folic acid </a:t>
            </a:r>
            <a:r>
              <a:rPr lang="en-US" sz="2800" dirty="0"/>
              <a:t>reduces GI &amp; bone marrow effects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6096000"/>
            <a:ext cx="655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Monitoring:-Full blood count, ALT, </a:t>
            </a:r>
            <a:r>
              <a:rPr lang="en-US" sz="2800" dirty="0" err="1"/>
              <a:t>Creatinine</a:t>
            </a:r>
            <a:r>
              <a:rPr lang="en-US" sz="2800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3962400"/>
            <a:ext cx="5791199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/>
              <a:t>Leukopenia</a:t>
            </a:r>
            <a:r>
              <a:rPr lang="en-US" sz="2800" dirty="0"/>
              <a:t>, anemia, </a:t>
            </a:r>
            <a:r>
              <a:rPr lang="en-US" sz="2800" dirty="0" err="1"/>
              <a:t>stomatitis</a:t>
            </a:r>
            <a:r>
              <a:rPr lang="en-US" sz="2800" dirty="0"/>
              <a:t>, GI ulcerations, and alopecia are probably the result of inhibiting cellular proliferation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3276600"/>
            <a:ext cx="3810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/>
              <a:t>Teratogenicity</a:t>
            </a:r>
            <a:r>
              <a:rPr lang="en-US" sz="2800" dirty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" y="2667000"/>
            <a:ext cx="3810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/>
              <a:t>Pneumonitis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838200"/>
            <a:ext cx="3886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Bone marrow suppression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838200"/>
            <a:ext cx="42418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1" y="2971800"/>
            <a:ext cx="5562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Trapping free radicals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19" y="451836"/>
            <a:ext cx="4652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lgerian" pitchFamily="82" charset="0"/>
              </a:rPr>
              <a:t>hydroxychloroquine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1" y="3733800"/>
            <a:ext cx="5562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 </a:t>
            </a:r>
            <a:r>
              <a:rPr lang="en-US" sz="2800" dirty="0"/>
              <a:t>Suppression of  T lymphocyte cells response to </a:t>
            </a:r>
            <a:r>
              <a:rPr lang="en-US" sz="2800" dirty="0" err="1"/>
              <a:t>mitogens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953000"/>
            <a:ext cx="5638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Inhibition of leukocyte </a:t>
            </a:r>
            <a:r>
              <a:rPr lang="en-US" sz="2800" dirty="0" err="1"/>
              <a:t>chemotaxis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2209800"/>
            <a:ext cx="55625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Stabilization of </a:t>
            </a:r>
            <a:r>
              <a:rPr lang="en-US" sz="2800" dirty="0" err="1"/>
              <a:t>lysosomal</a:t>
            </a:r>
            <a:r>
              <a:rPr lang="en-US" sz="2800" dirty="0"/>
              <a:t> enzyme  activity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295400"/>
            <a:ext cx="244288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mechanism</a:t>
            </a:r>
          </a:p>
        </p:txBody>
      </p:sp>
      <p:pic>
        <p:nvPicPr>
          <p:cNvPr id="21" name="Picture 7" descr="http://www.newsrx.com/images/sized/uploads/topics/arthritis1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09800"/>
            <a:ext cx="27130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905000"/>
            <a:ext cx="8153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/>
              <a:t>Rapidly absorbed and </a:t>
            </a:r>
            <a:r>
              <a:rPr lang="en-US" sz="3200" dirty="0">
                <a:solidFill>
                  <a:srgbClr val="FF0000"/>
                </a:solidFill>
              </a:rPr>
              <a:t>50%</a:t>
            </a:r>
            <a:r>
              <a:rPr lang="en-US" sz="3200" dirty="0"/>
              <a:t> protein-bound</a:t>
            </a:r>
            <a:endParaRPr lang="en-US" sz="32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066800"/>
            <a:ext cx="4271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pharmacokinetics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2667000"/>
            <a:ext cx="815340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/>
              <a:t>Extensively tissue-bound, particularly in </a:t>
            </a:r>
            <a:r>
              <a:rPr lang="en-US" sz="3200" dirty="0">
                <a:solidFill>
                  <a:srgbClr val="FF0000"/>
                </a:solidFill>
              </a:rPr>
              <a:t>melanin-containing tissues such as the eyes</a:t>
            </a:r>
            <a:endParaRPr lang="en-US" sz="32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886200"/>
            <a:ext cx="8153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/>
              <a:t>Elimination half-life of up to 45 days</a:t>
            </a:r>
            <a:endParaRPr lang="en-US" sz="32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4684693"/>
            <a:ext cx="815340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/>
              <a:t>Highly concentrated within cells </a:t>
            </a:r>
            <a:r>
              <a:rPr lang="en-US" sz="3200" dirty="0">
                <a:latin typeface="Times New Roman"/>
                <a:cs typeface="Times New Roman"/>
              </a:rPr>
              <a:t>→ </a:t>
            </a:r>
            <a:r>
              <a:rPr lang="en-US" sz="3200" dirty="0"/>
              <a:t>increases intra-cellular pH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19200" y="228600"/>
            <a:ext cx="4652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lgerian" pitchFamily="82" charset="0"/>
              </a:rPr>
              <a:t>hydroxychloroquine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4652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lgerian" pitchFamily="82" charset="0"/>
              </a:rPr>
              <a:t>hydroxychloroquine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5029200"/>
            <a:ext cx="5791200" cy="45858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Used in </a:t>
            </a:r>
            <a:r>
              <a:rPr lang="en-US" sz="2800" dirty="0">
                <a:solidFill>
                  <a:srgbClr val="FF0000"/>
                </a:solidFill>
              </a:rPr>
              <a:t>increasing methotrexate efficacy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5638800"/>
            <a:ext cx="624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6 month response, mild anti-rheumatic effect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295400"/>
            <a:ext cx="4114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Clinical uses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2286000"/>
            <a:ext cx="5562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Has not been shown to delay radiographic progression of disease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3505200"/>
            <a:ext cx="56388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Generally used for treatment of </a:t>
            </a:r>
            <a:r>
              <a:rPr lang="en-US" sz="2800" dirty="0">
                <a:solidFill>
                  <a:srgbClr val="FF0000"/>
                </a:solidFill>
              </a:rPr>
              <a:t>early, mild disease or as adjunctive therapy in combination with other </a:t>
            </a:r>
            <a:r>
              <a:rPr lang="en-US" sz="2800" b="1" dirty="0">
                <a:solidFill>
                  <a:srgbClr val="FF0000"/>
                </a:solidFill>
              </a:rPr>
              <a:t>DMARDs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1" name="Picture 4" descr="http://www.liguriapocket.eu/images/arthritic-knee-surgical-treatment-h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362200"/>
            <a:ext cx="2695575" cy="3343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5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90600"/>
            <a:ext cx="8839200" cy="58674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sz="3800" b="1" dirty="0"/>
              <a:t>At the end of the lecture the students should: </a:t>
            </a:r>
          </a:p>
          <a:p>
            <a:pPr eaLnBrk="1" hangingPunct="1"/>
            <a:r>
              <a:rPr lang="en-US" sz="3300" b="1" dirty="0"/>
              <a:t>Know the pathogenesis of rheumatoid joint damage</a:t>
            </a:r>
          </a:p>
          <a:p>
            <a:pPr eaLnBrk="1" hangingPunct="1"/>
            <a:r>
              <a:rPr lang="en-US" sz="3300" b="1" dirty="0"/>
              <a:t> Emphasize the rational for early treatment of RA</a:t>
            </a:r>
          </a:p>
          <a:p>
            <a:pPr eaLnBrk="1" hangingPunct="1"/>
            <a:r>
              <a:rPr lang="en-US" sz="3300" b="1" dirty="0"/>
              <a:t>Define and classify </a:t>
            </a:r>
            <a:r>
              <a:rPr lang="en-US" sz="3300" b="1" dirty="0">
                <a:solidFill>
                  <a:srgbClr val="FF0000"/>
                </a:solidFill>
              </a:rPr>
              <a:t>DMARDs</a:t>
            </a:r>
          </a:p>
          <a:p>
            <a:r>
              <a:rPr lang="en-US" sz="3300" b="1" dirty="0"/>
              <a:t>Compare and contrast the advantages and disadvantages of </a:t>
            </a:r>
            <a:r>
              <a:rPr lang="en-US" sz="3300" b="1" dirty="0">
                <a:solidFill>
                  <a:srgbClr val="FF0000"/>
                </a:solidFill>
              </a:rPr>
              <a:t>NSAIDs, Steroids and DMARDs </a:t>
            </a:r>
            <a:r>
              <a:rPr lang="en-US" sz="3300" b="1" dirty="0"/>
              <a:t>in treatment of RA</a:t>
            </a:r>
          </a:p>
          <a:p>
            <a:pPr eaLnBrk="1" hangingPunct="1"/>
            <a:r>
              <a:rPr lang="en-US" sz="3300" b="1" dirty="0"/>
              <a:t>Know some examples of drugs related to DMARDs.</a:t>
            </a:r>
          </a:p>
          <a:p>
            <a:r>
              <a:rPr lang="en-US" sz="3300" b="1" dirty="0"/>
              <a:t>Explore the pharmacokinetic and </a:t>
            </a:r>
            <a:r>
              <a:rPr lang="en-US" sz="3300" b="1" dirty="0" err="1"/>
              <a:t>pharmacodynamic</a:t>
            </a:r>
            <a:r>
              <a:rPr lang="en-US" sz="3300" b="1" dirty="0"/>
              <a:t> aspects of the selected DMARDs</a:t>
            </a:r>
          </a:p>
          <a:p>
            <a:pPr eaLnBrk="1" hangingPunct="1"/>
            <a:r>
              <a:rPr lang="en-US" sz="3300" b="1" dirty="0"/>
              <a:t> Describe the mechanism of action , specific clinical uses, adverse effects of individual drugs.</a:t>
            </a:r>
          </a:p>
          <a:p>
            <a:pPr eaLnBrk="1" hangingPunct="1">
              <a:buFont typeface="Wingdings" pitchFamily="2" charset="2"/>
              <a:buNone/>
            </a:pPr>
            <a:endParaRPr lang="en-US" sz="33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"/>
            <a:ext cx="1985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lgerian" pitchFamily="82" charset="0"/>
              </a:rPr>
              <a:t>ilos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22706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16808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5029200"/>
            <a:ext cx="8534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Ophthalmologic evaluation every 6 months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9228" y="3526972"/>
            <a:ext cx="274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Corneal deposits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" y="4191000"/>
            <a:ext cx="4572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Irreversible retinal damage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2819400"/>
            <a:ext cx="274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Nausea &amp; vomiting</a:t>
            </a:r>
          </a:p>
        </p:txBody>
      </p:sp>
      <p:pic>
        <p:nvPicPr>
          <p:cNvPr id="14" name="Picture 2" descr="http://www.kellogg.umich.edu/theeyeshaveit/side-effects/images/chloroqu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1905000"/>
            <a:ext cx="3124200" cy="280922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81000" y="1676400"/>
            <a:ext cx="4114799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Least toxic, no blood tests is required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81000" y="4648200"/>
            <a:ext cx="4800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Others work by blocking </a:t>
            </a:r>
            <a:r>
              <a:rPr lang="en-US" sz="2800" dirty="0">
                <a:solidFill>
                  <a:srgbClr val="FF0000"/>
                </a:solidFill>
              </a:rPr>
              <a:t>cytokines, </a:t>
            </a:r>
            <a:r>
              <a:rPr lang="en-US" sz="2800" dirty="0"/>
              <a:t>that send signals between those cells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3124200"/>
            <a:ext cx="4648199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Some of these agents block, or modify the activity of </a:t>
            </a:r>
            <a:r>
              <a:rPr lang="en-US" sz="2800" dirty="0">
                <a:solidFill>
                  <a:srgbClr val="FF0000"/>
                </a:solidFill>
              </a:rPr>
              <a:t>selected cells in the immune system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1143000"/>
            <a:ext cx="4724399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Genetically engineered drugs </a:t>
            </a:r>
            <a:r>
              <a:rPr lang="en-US" sz="2800" dirty="0"/>
              <a:t>that are used to modify imbalances of the immune system in autoimmune diseases.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304800"/>
            <a:ext cx="5567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Biologic disease modifier</a:t>
            </a:r>
          </a:p>
        </p:txBody>
      </p:sp>
      <p:pic>
        <p:nvPicPr>
          <p:cNvPr id="21" name="Picture 3" descr="slide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524000"/>
            <a:ext cx="34290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6172200"/>
            <a:ext cx="5257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They are expensive</a:t>
            </a: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5567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Biologic disease modifier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1" y="5562600"/>
            <a:ext cx="51815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/>
              <a:t>TNF- blocking agents  (Infliximab)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441960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/>
              <a:t>Anti-IL-6 receptor antibody (Tocilizumab)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1" y="3276600"/>
            <a:ext cx="54101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/>
              <a:t>B-cell cytotoxic agent    ( Rituximab)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1" y="2286000"/>
            <a:ext cx="5410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/>
              <a:t>T-cell modulating drug ( </a:t>
            </a:r>
            <a:r>
              <a:rPr lang="en-US" sz="2800" dirty="0" err="1"/>
              <a:t>Abatacept</a:t>
            </a:r>
            <a:r>
              <a:rPr lang="en-US" sz="2800" dirty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1219200"/>
            <a:ext cx="328108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classification</a:t>
            </a: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334000"/>
            <a:ext cx="30003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962400"/>
            <a:ext cx="243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514600"/>
            <a:ext cx="2743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685800"/>
            <a:ext cx="2743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838200"/>
            <a:ext cx="7391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Role of </a:t>
            </a:r>
            <a:r>
              <a:rPr lang="en-US" sz="3200" dirty="0" err="1">
                <a:solidFill>
                  <a:srgbClr val="FF0000"/>
                </a:solidFill>
                <a:latin typeface="Algerian" pitchFamily="82" charset="0"/>
              </a:rPr>
              <a:t>Tnf</a:t>
            </a:r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 on joint destruction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57200" y="152400"/>
            <a:ext cx="4881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lgerian" pitchFamily="82" charset="0"/>
              </a:rPr>
              <a:t>Tnfα</a:t>
            </a:r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 blocking agents</a:t>
            </a: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8" y="451836"/>
            <a:ext cx="761103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lgerian" pitchFamily="82" charset="0"/>
              </a:rPr>
              <a:t>Tnf</a:t>
            </a:r>
            <a:r>
              <a:rPr lang="en-US" sz="3200" dirty="0" err="1">
                <a:solidFill>
                  <a:srgbClr val="FF0000"/>
                </a:solidFill>
              </a:rPr>
              <a:t>α</a:t>
            </a:r>
            <a:r>
              <a:rPr lang="en-US" sz="3200" dirty="0">
                <a:solidFill>
                  <a:srgbClr val="FF0000"/>
                </a:solidFill>
                <a:latin typeface="Century Gothic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blocking agents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5638800"/>
            <a:ext cx="5334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This results in down-regulation of macrophage and T-cell function.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3733800"/>
            <a:ext cx="5334000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It complexes with soluble TNF-α (and possibly membrane- bound TNF-α)and prevents its interaction with the cell surface receptors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1981200"/>
            <a:ext cx="5257799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A </a:t>
            </a:r>
            <a:r>
              <a:rPr lang="en-US" sz="2800" b="1" dirty="0" err="1"/>
              <a:t>chimeric</a:t>
            </a:r>
            <a:r>
              <a:rPr lang="en-US" sz="2800" b="1" dirty="0"/>
              <a:t> </a:t>
            </a:r>
            <a:r>
              <a:rPr lang="en-US" sz="2800" dirty="0"/>
              <a:t>IgG</a:t>
            </a:r>
            <a:r>
              <a:rPr lang="en-US" sz="2800" baseline="-25000" dirty="0"/>
              <a:t>1</a:t>
            </a:r>
            <a:r>
              <a:rPr lang="en-US" sz="2800" dirty="0"/>
              <a:t> monoclonal antibody (25% mouse, 75% human)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1" y="1295400"/>
            <a:ext cx="2819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lgerian" pitchFamily="82" charset="0"/>
              </a:rPr>
              <a:t>infliximab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2" descr="cascade p8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2362200"/>
            <a:ext cx="3124200" cy="39624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04800" y="3048000"/>
            <a:ext cx="2595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mechanism</a:t>
            </a: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2"/>
          <p:cNvSpPr>
            <a:spLocks noChangeArrowheads="1"/>
          </p:cNvSpPr>
          <p:nvPr/>
        </p:nvSpPr>
        <p:spPr bwMode="auto">
          <a:xfrm>
            <a:off x="0" y="5332413"/>
            <a:ext cx="9144000" cy="252095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71" name="AutoShape 3"/>
          <p:cNvSpPr>
            <a:spLocks noChangeArrowheads="1"/>
          </p:cNvSpPr>
          <p:nvPr/>
        </p:nvSpPr>
        <p:spPr bwMode="auto">
          <a:xfrm rot="10800000">
            <a:off x="1331913" y="4076700"/>
            <a:ext cx="1655762" cy="1511300"/>
          </a:xfrm>
          <a:custGeom>
            <a:avLst/>
            <a:gdLst>
              <a:gd name="T0" fmla="*/ 827881 w 21600"/>
              <a:gd name="T1" fmla="*/ 0 h 21600"/>
              <a:gd name="T2" fmla="*/ 206970 w 21600"/>
              <a:gd name="T3" fmla="*/ 755650 h 21600"/>
              <a:gd name="T4" fmla="*/ 827881 w 21600"/>
              <a:gd name="T5" fmla="*/ 377825 h 21600"/>
              <a:gd name="T6" fmla="*/ 1448792 w 21600"/>
              <a:gd name="T7" fmla="*/ 7556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72" name="Oval 4"/>
          <p:cNvSpPr>
            <a:spLocks noChangeArrowheads="1"/>
          </p:cNvSpPr>
          <p:nvPr/>
        </p:nvSpPr>
        <p:spPr bwMode="auto">
          <a:xfrm>
            <a:off x="1763713" y="1700213"/>
            <a:ext cx="792162" cy="790575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73" name="Text Box 5"/>
          <p:cNvSpPr txBox="1">
            <a:spLocks noChangeArrowheads="1"/>
          </p:cNvSpPr>
          <p:nvPr/>
        </p:nvSpPr>
        <p:spPr bwMode="auto">
          <a:xfrm>
            <a:off x="611188" y="1773238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TNF</a:t>
            </a:r>
          </a:p>
        </p:txBody>
      </p:sp>
      <p:sp>
        <p:nvSpPr>
          <p:cNvPr id="723974" name="Line 6"/>
          <p:cNvSpPr>
            <a:spLocks noChangeShapeType="1"/>
          </p:cNvSpPr>
          <p:nvPr/>
        </p:nvSpPr>
        <p:spPr bwMode="auto">
          <a:xfrm>
            <a:off x="2411413" y="5632450"/>
            <a:ext cx="841375" cy="6540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23975" name="Text Box 7"/>
          <p:cNvSpPr txBox="1">
            <a:spLocks noChangeArrowheads="1"/>
          </p:cNvSpPr>
          <p:nvPr/>
        </p:nvSpPr>
        <p:spPr bwMode="auto">
          <a:xfrm>
            <a:off x="3282950" y="6170613"/>
            <a:ext cx="145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SIGNAL</a:t>
            </a:r>
          </a:p>
        </p:txBody>
      </p:sp>
      <p:sp>
        <p:nvSpPr>
          <p:cNvPr id="723976" name="Oval 8"/>
          <p:cNvSpPr>
            <a:spLocks noChangeArrowheads="1"/>
          </p:cNvSpPr>
          <p:nvPr/>
        </p:nvSpPr>
        <p:spPr bwMode="auto">
          <a:xfrm>
            <a:off x="3548063" y="2154238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77" name="AutoShape 9"/>
          <p:cNvSpPr>
            <a:spLocks noChangeArrowheads="1"/>
          </p:cNvSpPr>
          <p:nvPr/>
        </p:nvSpPr>
        <p:spPr bwMode="auto">
          <a:xfrm rot="10800000">
            <a:off x="3249613" y="4718050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78" name="AutoShape 10"/>
          <p:cNvSpPr>
            <a:spLocks noChangeArrowheads="1"/>
          </p:cNvSpPr>
          <p:nvPr/>
        </p:nvSpPr>
        <p:spPr bwMode="auto">
          <a:xfrm rot="10800000">
            <a:off x="4514850" y="4716463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79" name="AutoShape 11"/>
          <p:cNvSpPr>
            <a:spLocks noChangeArrowheads="1"/>
          </p:cNvSpPr>
          <p:nvPr/>
        </p:nvSpPr>
        <p:spPr bwMode="auto">
          <a:xfrm rot="-10349114">
            <a:off x="5678488" y="4829175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80" name="AutoShape 12"/>
          <p:cNvSpPr>
            <a:spLocks noChangeArrowheads="1"/>
          </p:cNvSpPr>
          <p:nvPr/>
        </p:nvSpPr>
        <p:spPr bwMode="auto">
          <a:xfrm rot="10127105">
            <a:off x="2000250" y="4830763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81" name="AutoShape 13"/>
          <p:cNvSpPr>
            <a:spLocks noChangeArrowheads="1"/>
          </p:cNvSpPr>
          <p:nvPr/>
        </p:nvSpPr>
        <p:spPr bwMode="auto">
          <a:xfrm rot="9537750">
            <a:off x="804863" y="5080000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82" name="Oval 14"/>
          <p:cNvSpPr>
            <a:spLocks noChangeArrowheads="1"/>
          </p:cNvSpPr>
          <p:nvPr/>
        </p:nvSpPr>
        <p:spPr bwMode="auto">
          <a:xfrm>
            <a:off x="4843463" y="1860550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3" name="Oval 15"/>
          <p:cNvSpPr>
            <a:spLocks noChangeArrowheads="1"/>
          </p:cNvSpPr>
          <p:nvPr/>
        </p:nvSpPr>
        <p:spPr bwMode="auto">
          <a:xfrm>
            <a:off x="6399213" y="2574925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4" name="Oval 16"/>
          <p:cNvSpPr>
            <a:spLocks noChangeArrowheads="1"/>
          </p:cNvSpPr>
          <p:nvPr/>
        </p:nvSpPr>
        <p:spPr bwMode="auto">
          <a:xfrm>
            <a:off x="2878138" y="2844800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5" name="Oval 17"/>
          <p:cNvSpPr>
            <a:spLocks noChangeArrowheads="1"/>
          </p:cNvSpPr>
          <p:nvPr/>
        </p:nvSpPr>
        <p:spPr bwMode="auto">
          <a:xfrm>
            <a:off x="4810125" y="2917825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6" name="Oval 18"/>
          <p:cNvSpPr>
            <a:spLocks noChangeArrowheads="1"/>
          </p:cNvSpPr>
          <p:nvPr/>
        </p:nvSpPr>
        <p:spPr bwMode="auto">
          <a:xfrm>
            <a:off x="1463675" y="2616200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 rot="2544977">
            <a:off x="6159500" y="811213"/>
            <a:ext cx="544513" cy="733425"/>
            <a:chOff x="2832" y="1616"/>
            <a:chExt cx="545" cy="772"/>
          </a:xfrm>
        </p:grpSpPr>
        <p:sp>
          <p:nvSpPr>
            <p:cNvPr id="42067" name="AutoShape 20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8" name="AutoShape 21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9" name="AutoShape 22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70" name="AutoShape 23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71" name="AutoShape 24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72" name="AutoShape 25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 rot="2544977">
            <a:off x="7248525" y="985838"/>
            <a:ext cx="544513" cy="733425"/>
            <a:chOff x="2832" y="1616"/>
            <a:chExt cx="545" cy="772"/>
          </a:xfrm>
        </p:grpSpPr>
        <p:sp>
          <p:nvSpPr>
            <p:cNvPr id="42061" name="AutoShape 27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2" name="AutoShape 28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3" name="AutoShape 29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4" name="AutoShape 30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5" name="AutoShape 31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6" name="AutoShape 32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 rot="2544977">
            <a:off x="7756525" y="2335213"/>
            <a:ext cx="544513" cy="733425"/>
            <a:chOff x="2832" y="1616"/>
            <a:chExt cx="545" cy="772"/>
          </a:xfrm>
        </p:grpSpPr>
        <p:sp>
          <p:nvSpPr>
            <p:cNvPr id="42055" name="AutoShape 34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6" name="AutoShape 35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57" name="AutoShape 36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8" name="AutoShape 37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9" name="AutoShape 38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0" name="AutoShape 39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 rot="2544977">
            <a:off x="5003800" y="560388"/>
            <a:ext cx="544513" cy="733425"/>
            <a:chOff x="2832" y="1616"/>
            <a:chExt cx="545" cy="772"/>
          </a:xfrm>
        </p:grpSpPr>
        <p:sp>
          <p:nvSpPr>
            <p:cNvPr id="42049" name="AutoShape 41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0" name="AutoShape 42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51" name="AutoShape 43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2" name="AutoShape 44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3" name="AutoShape 45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54" name="AutoShape 46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 rot="2544977">
            <a:off x="7104063" y="300038"/>
            <a:ext cx="544512" cy="733425"/>
            <a:chOff x="2832" y="1616"/>
            <a:chExt cx="545" cy="772"/>
          </a:xfrm>
        </p:grpSpPr>
        <p:sp>
          <p:nvSpPr>
            <p:cNvPr id="42043" name="AutoShape 48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4" name="AutoShape 49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45" name="AutoShape 50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6" name="AutoShape 51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7" name="AutoShape 52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48" name="AutoShape 53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54"/>
          <p:cNvGrpSpPr>
            <a:grpSpLocks/>
          </p:cNvGrpSpPr>
          <p:nvPr/>
        </p:nvGrpSpPr>
        <p:grpSpPr bwMode="auto">
          <a:xfrm rot="2544977">
            <a:off x="3933825" y="590550"/>
            <a:ext cx="544513" cy="733425"/>
            <a:chOff x="2832" y="1616"/>
            <a:chExt cx="545" cy="772"/>
          </a:xfrm>
        </p:grpSpPr>
        <p:sp>
          <p:nvSpPr>
            <p:cNvPr id="42037" name="AutoShape 55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38" name="AutoShape 56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39" name="AutoShape 57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0" name="AutoShape 58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1" name="AutoShape 59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42" name="AutoShape 60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sp>
        <p:nvSpPr>
          <p:cNvPr id="724029" name="Text Box 61"/>
          <p:cNvSpPr txBox="1">
            <a:spLocks noChangeArrowheads="1"/>
          </p:cNvSpPr>
          <p:nvPr/>
        </p:nvSpPr>
        <p:spPr bwMode="auto">
          <a:xfrm>
            <a:off x="914400" y="336550"/>
            <a:ext cx="54975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Monoclonal Antibody directed against TNF-alpha: </a:t>
            </a:r>
            <a:r>
              <a:rPr lang="en-US" sz="2400" dirty="0" err="1"/>
              <a:t>Infliximab</a:t>
            </a:r>
            <a:r>
              <a:rPr lang="en-US" sz="2400" dirty="0"/>
              <a:t> (</a:t>
            </a:r>
            <a:r>
              <a:rPr lang="en-US" sz="2400" dirty="0" err="1"/>
              <a:t>Remicade</a:t>
            </a:r>
            <a:r>
              <a:rPr lang="en-US" sz="2400" dirty="0"/>
              <a:t> ®), </a:t>
            </a:r>
            <a:r>
              <a:rPr lang="en-US" sz="2400" dirty="0" err="1"/>
              <a:t>Adalimumab</a:t>
            </a:r>
            <a:r>
              <a:rPr lang="en-US" sz="2400" dirty="0"/>
              <a:t> (</a:t>
            </a:r>
            <a:r>
              <a:rPr lang="en-US" sz="2400" dirty="0" err="1"/>
              <a:t>Humira</a:t>
            </a:r>
            <a:r>
              <a:rPr lang="en-US" sz="2400" dirty="0">
                <a:cs typeface="Times New Roman" pitchFamily="18" charset="0"/>
              </a:rPr>
              <a:t>®)</a:t>
            </a:r>
          </a:p>
        </p:txBody>
      </p:sp>
      <p:sp>
        <p:nvSpPr>
          <p:cNvPr id="724030" name="AutoShape 62"/>
          <p:cNvSpPr>
            <a:spLocks noChangeArrowheads="1"/>
          </p:cNvSpPr>
          <p:nvPr/>
        </p:nvSpPr>
        <p:spPr bwMode="auto">
          <a:xfrm rot="-9753564">
            <a:off x="6883400" y="5038725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5875338" y="3713163"/>
            <a:ext cx="1049337" cy="735012"/>
            <a:chOff x="2857" y="1704"/>
            <a:chExt cx="661" cy="463"/>
          </a:xfrm>
        </p:grpSpPr>
        <p:sp>
          <p:nvSpPr>
            <p:cNvPr id="42034" name="AutoShape 64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5" name="AutoShape 65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6" name="Rectangle 66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724035" name="Text Box 67"/>
          <p:cNvSpPr txBox="1">
            <a:spLocks noChangeArrowheads="1"/>
          </p:cNvSpPr>
          <p:nvPr/>
        </p:nvSpPr>
        <p:spPr bwMode="auto">
          <a:xfrm>
            <a:off x="320675" y="463550"/>
            <a:ext cx="5497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Soluble TNF-Receptors serve as a balance to TNF</a:t>
            </a:r>
            <a:endParaRPr lang="en-US" sz="2400">
              <a:cs typeface="Times New Roman" pitchFamily="18" charset="0"/>
            </a:endParaRPr>
          </a:p>
        </p:txBody>
      </p: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6962775" y="3389313"/>
            <a:ext cx="1049338" cy="735012"/>
            <a:chOff x="2857" y="1704"/>
            <a:chExt cx="661" cy="463"/>
          </a:xfrm>
        </p:grpSpPr>
        <p:sp>
          <p:nvSpPr>
            <p:cNvPr id="42031" name="AutoShape 69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2" name="AutoShape 70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3" name="Rectangle 71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4559300" y="3459163"/>
            <a:ext cx="1049338" cy="735012"/>
            <a:chOff x="2857" y="1704"/>
            <a:chExt cx="661" cy="463"/>
          </a:xfrm>
        </p:grpSpPr>
        <p:sp>
          <p:nvSpPr>
            <p:cNvPr id="42028" name="AutoShape 73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9" name="AutoShape 74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0" name="Rectangle 75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1" name="Group 76"/>
          <p:cNvGrpSpPr>
            <a:grpSpLocks/>
          </p:cNvGrpSpPr>
          <p:nvPr/>
        </p:nvGrpSpPr>
        <p:grpSpPr bwMode="auto">
          <a:xfrm>
            <a:off x="2230438" y="3675063"/>
            <a:ext cx="1049337" cy="735012"/>
            <a:chOff x="2857" y="1704"/>
            <a:chExt cx="661" cy="463"/>
          </a:xfrm>
        </p:grpSpPr>
        <p:sp>
          <p:nvSpPr>
            <p:cNvPr id="42025" name="AutoShape 77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6" name="AutoShape 78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7" name="Rectangle 79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2" name="Group 80"/>
          <p:cNvGrpSpPr>
            <a:grpSpLocks/>
          </p:cNvGrpSpPr>
          <p:nvPr/>
        </p:nvGrpSpPr>
        <p:grpSpPr bwMode="auto">
          <a:xfrm>
            <a:off x="3319463" y="3486150"/>
            <a:ext cx="1049337" cy="735013"/>
            <a:chOff x="2857" y="1704"/>
            <a:chExt cx="661" cy="463"/>
          </a:xfrm>
        </p:grpSpPr>
        <p:sp>
          <p:nvSpPr>
            <p:cNvPr id="42022" name="AutoShape 81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3" name="AutoShape 82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4" name="Rectangle 83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3" name="Group 84"/>
          <p:cNvGrpSpPr>
            <a:grpSpLocks/>
          </p:cNvGrpSpPr>
          <p:nvPr/>
        </p:nvGrpSpPr>
        <p:grpSpPr bwMode="auto">
          <a:xfrm>
            <a:off x="1031875" y="3482975"/>
            <a:ext cx="1049338" cy="735013"/>
            <a:chOff x="2857" y="1704"/>
            <a:chExt cx="661" cy="463"/>
          </a:xfrm>
        </p:grpSpPr>
        <p:sp>
          <p:nvSpPr>
            <p:cNvPr id="42019" name="AutoShape 85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0" name="AutoShape 86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Rectangle 87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724056" name="Text Box 88"/>
          <p:cNvSpPr txBox="1">
            <a:spLocks noChangeArrowheads="1"/>
          </p:cNvSpPr>
          <p:nvPr/>
        </p:nvSpPr>
        <p:spPr bwMode="auto">
          <a:xfrm>
            <a:off x="219075" y="473075"/>
            <a:ext cx="5497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Engineered Soluble TNF Receptor </a:t>
            </a:r>
            <a:r>
              <a:rPr lang="en-US" sz="2400" dirty="0" err="1"/>
              <a:t>Etanercept</a:t>
            </a:r>
            <a:r>
              <a:rPr lang="en-US" sz="2400" dirty="0"/>
              <a:t> (Enbrel</a:t>
            </a:r>
            <a:r>
              <a:rPr lang="en-US" sz="2400" dirty="0">
                <a:cs typeface="Arial" pitchFamily="34" charset="0"/>
              </a:rPr>
              <a:t>®)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0.00035 0.39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232 C -0.04879 -0.0199 -0.09757 -0.04213 -0.13907 -0.00393 C -0.18056 0.03426 -0.21493 0.13311 -0.24896 0.23195 " pathEditMode="relative" rAng="0" ptsTypes="aaA"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9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C -0.0125 0.02546 -0.02465 0.05115 -0.05538 0.0618 C -0.08611 0.07245 -0.14878 0.06064 -0.18403 0.06365 C -0.21927 0.06666 -0.2526 0.06319 -0.26632 0.07986 C -0.27986 0.09652 -0.2783 0.13703 -0.26632 0.16458 C -0.25434 0.19212 -0.20313 0.22638 -0.19375 0.24467 C -0.18438 0.26273 -0.19722 0.26828 -0.20972 0.2743 " pathEditMode="relative" rAng="0" ptsTypes="aaaaaaA">
                                      <p:cBhvr>
                                        <p:cTn id="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137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625 C -0.01267 0.01227 -0.025 0.01852 -0.05295 0.00625 C -0.08073 -0.00602 -0.1375 -0.07431 -0.16754 -0.06782 C -0.19757 -0.06134 -0.21754 0.01157 -0.23316 0.0456 C -0.24896 0.07986 -0.25573 0.1088 -0.26233 0.13773 " pathEditMode="relative" rAng="0" ptsTypes="aaaaA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25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047 C -0.03073 -0.00903 -0.06111 -0.01852 -0.09393 0.00047 C -0.12674 0.01945 -0.1757 0.08588 -0.19705 0.11389 C -0.21841 0.1419 -0.21997 0.15486 -0.22153 0.16829 " pathEditMode="relative" rAng="0" ptsTypes="aaaA"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7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C -0.04115 0.01297 -0.08212 0.02616 -0.11476 0.04931 C -0.14757 0.07222 -0.17535 0.10926 -0.19671 0.1382 C -0.21789 0.16713 -0.23004 0.19491 -0.24219 0.22269 " pathEditMode="relative" rAng="0" ptsTypes="aaaA">
                                      <p:cBhvr>
                                        <p:cTn id="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11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4.44444E-6 C 0.00053 -0.04028 0.00122 -0.08056 -0.01145 -0.1 C -0.02413 -0.11945 -0.05815 -0.12801 -0.07621 -0.11667 C -0.09427 -0.10533 -0.10694 -0.06852 -0.11944 -0.03172 " pathEditMode="relative" ptsTypes="aaaA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C 0.01684 -0.03889 0.0335 -0.07615 0.0401 -0.11828 C 0.04705 -0.15995 0.06597 -0.225 0.04132 -0.25139 C 0.01771 -0.27801 -0.08316 -0.25555 -0.10348 -0.27754 C -0.12309 -0.2993 -0.10261 -0.34097 -0.08108 -0.38194 " pathEditMode="relative" rAng="0" ptsTypes="aaaaA">
                                      <p:cBhvr>
                                        <p:cTn id="115" dur="2000" fill="hold"/>
                                        <p:tgtEl>
                                          <p:spTgt spid="724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191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C 0.01684 -0.08287 0.03386 -0.16574 0.03525 -0.21805 C 0.03664 -0.27037 0.01268 -0.28356 0.00799 -0.31365 C 0.0033 -0.34375 0.00504 -0.37106 0.00677 -0.39838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E-6 1.11111E-6 C -0.00139 0.0007 -0.00261 0.00139 -5.E-6 -0.01528 C 0.00261 -0.03194 0.01285 -0.07778 0.01598 -0.1 C 0.0191 -0.12222 0.0191 -0.13542 0.01927 -0.14861 " pathEditMode="relative" ptsTypes="aaaA">
                                      <p:cBhvr>
                                        <p:cTn id="1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C 0.00833 -0.01736 0.01701 -0.03449 0.0243 -0.05926 C 0.03142 -0.08403 0.03715 -0.11643 0.04305 -0.14861 " pathEditMode="relative" rAng="0" ptsTypes="aaA">
                                      <p:cBhvr>
                                        <p:cTn id="1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74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C -0.00069 -0.03241 -0.00139 -0.06482 -0.00208 -0.09931 C -0.00278 -0.13403 -0.00382 -0.17084 -0.00468 -0.20764 " pathEditMode="relative" rAng="0" ptsTypes="aaA">
                                      <p:cBhvr>
                                        <p:cTn id="1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04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C 1.94444E-6 -2.59259E-6 -0.00226 -0.05764 -0.00451 -0.11527 " pathEditMode="relative" ptsTypes="aA">
                                      <p:cBhvr>
                                        <p:cTn id="1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C -0.01337 -0.06528 -0.02674 -0.13056 -0.04861 -0.16806 C -0.07049 -0.20579 -0.1165 -0.20394 -0.1316 -0.22547 C -0.1467 -0.24676 -0.14306 -0.27176 -0.13924 -0.29676 " pathEditMode="relative" rAng="0" ptsTypes="aaaA">
                                      <p:cBhvr>
                                        <p:cTn id="1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148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46945E-18 C -0.01233 -0.01852 -0.02465 -0.03681 -0.03976 -0.04838 C -0.05486 -0.05996 -0.08212 -0.05232 -0.0908 -0.06968 C -0.09948 -0.08704 -0.09583 -0.12014 -0.09201 -0.15301 " pathEditMode="relative" ptsTypes="aaaA">
                                      <p:cBhvr>
                                        <p:cTn id="1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971" grpId="0" animBg="1"/>
      <p:bldP spid="723972" grpId="0" animBg="1"/>
      <p:bldP spid="723972" grpId="1" animBg="1"/>
      <p:bldP spid="723973" grpId="0"/>
      <p:bldP spid="723974" grpId="0" animBg="1"/>
      <p:bldP spid="723974" grpId="1" animBg="1"/>
      <p:bldP spid="723975" grpId="0"/>
      <p:bldP spid="723975" grpId="1"/>
      <p:bldP spid="723976" grpId="0" animBg="1"/>
      <p:bldP spid="723977" grpId="0" animBg="1"/>
      <p:bldP spid="723977" grpId="1" animBg="1"/>
      <p:bldP spid="723977" grpId="2" animBg="1"/>
      <p:bldP spid="723978" grpId="0" animBg="1"/>
      <p:bldP spid="723979" grpId="0" animBg="1"/>
      <p:bldP spid="723980" grpId="0" animBg="1"/>
      <p:bldP spid="723981" grpId="0" animBg="1"/>
      <p:bldP spid="723982" grpId="0" animBg="1"/>
      <p:bldP spid="723983" grpId="0" animBg="1"/>
      <p:bldP spid="723984" grpId="0" animBg="1"/>
      <p:bldP spid="723985" grpId="0" animBg="1"/>
      <p:bldP spid="723986" grpId="0" animBg="1"/>
      <p:bldP spid="724029" grpId="0"/>
      <p:bldP spid="724029" grpId="1"/>
      <p:bldP spid="724030" grpId="0" animBg="1"/>
      <p:bldP spid="724030" grpId="1" animBg="1"/>
      <p:bldP spid="724030" grpId="2" animBg="1"/>
      <p:bldP spid="724035" grpId="0"/>
      <p:bldP spid="724035" grpId="1"/>
      <p:bldP spid="7240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304800"/>
            <a:ext cx="2595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lgerian" pitchFamily="82" charset="0"/>
              </a:rPr>
              <a:t>infliximab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733800"/>
            <a:ext cx="601083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After intermittent administration elicits human </a:t>
            </a:r>
            <a:r>
              <a:rPr lang="en-US" sz="2800" dirty="0" err="1"/>
              <a:t>antichimeric</a:t>
            </a:r>
            <a:r>
              <a:rPr lang="en-US" sz="2800" dirty="0"/>
              <a:t> antibodies in up to 62% of patients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12420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Terminal half-life is 9–12 days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5257800"/>
            <a:ext cx="601083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Concurrent therapy with </a:t>
            </a:r>
            <a:r>
              <a:rPr lang="en-US" sz="2800" b="1" dirty="0" err="1">
                <a:solidFill>
                  <a:srgbClr val="FF0000"/>
                </a:solidFill>
              </a:rPr>
              <a:t>methotrexate</a:t>
            </a:r>
            <a:r>
              <a:rPr lang="en-US" sz="2800" dirty="0"/>
              <a:t> decreases the prevalence of human </a:t>
            </a:r>
            <a:r>
              <a:rPr lang="en-US" sz="2800" dirty="0" err="1"/>
              <a:t>antichimeric</a:t>
            </a:r>
            <a:r>
              <a:rPr lang="en-US" sz="2800" dirty="0"/>
              <a:t> antibodies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2057400"/>
            <a:ext cx="7467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Given as an </a:t>
            </a:r>
            <a:r>
              <a:rPr lang="en-US" sz="2800" dirty="0">
                <a:solidFill>
                  <a:srgbClr val="FF0000"/>
                </a:solidFill>
              </a:rPr>
              <a:t>intravenous infusion </a:t>
            </a:r>
            <a:r>
              <a:rPr lang="en-US" sz="2800" dirty="0"/>
              <a:t>with “induction” at 0, 2, and 6 weeks and maintenance every 8 weeks thereafter</a:t>
            </a:r>
            <a:r>
              <a:rPr lang="en-US" sz="2800" b="1" dirty="0"/>
              <a:t>,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219200"/>
            <a:ext cx="427168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pharmacokinetics</a:t>
            </a:r>
          </a:p>
        </p:txBody>
      </p:sp>
      <p:pic>
        <p:nvPicPr>
          <p:cNvPr id="21" name="Picture 9" descr="http://1.bp.blogspot.com/_uiyskjNZYt8/TMmKQ1dxWFI/AAAAAAAACPg/C5xESuqPYw8/s1600/Arthr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352800"/>
            <a:ext cx="22748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2474893"/>
            <a:ext cx="8001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/>
              <a:t>Infliximab</a:t>
            </a:r>
            <a:r>
              <a:rPr lang="en-US" sz="2800" dirty="0"/>
              <a:t> is approved for use in RA, </a:t>
            </a:r>
            <a:r>
              <a:rPr lang="en-US" sz="2800" dirty="0" err="1"/>
              <a:t>Ankylosing</a:t>
            </a:r>
            <a:r>
              <a:rPr lang="en-US" sz="2800" dirty="0"/>
              <a:t>  </a:t>
            </a:r>
            <a:r>
              <a:rPr lang="en-US" sz="2800" dirty="0" err="1"/>
              <a:t>spnodilytis</a:t>
            </a:r>
            <a:r>
              <a:rPr lang="en-US" sz="2800" dirty="0"/>
              <a:t>, </a:t>
            </a:r>
            <a:r>
              <a:rPr lang="en-US" sz="2800" dirty="0" err="1"/>
              <a:t>Crohn’s</a:t>
            </a:r>
            <a:r>
              <a:rPr lang="en-US" sz="2800" dirty="0"/>
              <a:t> disease, ulcerative colitis,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1" y="1143000"/>
            <a:ext cx="3276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Clinical uses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3733800"/>
            <a:ext cx="78486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ndalus" panose="02020603050405020304" pitchFamily="18" charset="-78"/>
                <a:cs typeface="Andalus" panose="02020603050405020304" pitchFamily="18" charset="-78"/>
              </a:rPr>
              <a:t>It could be combined with methotrexate, hydroxychloroquine and other non biological DMARDs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04800"/>
            <a:ext cx="2595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lgerian" pitchFamily="82" charset="0"/>
              </a:rPr>
              <a:t>infliximab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1143000"/>
            <a:ext cx="1528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1" y="5715000"/>
            <a:ext cx="4876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Increase the risk of skin cancers—including melanoma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1" y="4876800"/>
            <a:ext cx="129764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Cough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1" y="4114800"/>
            <a:ext cx="152848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Headache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1" y="3429000"/>
            <a:ext cx="29717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Infusion site reaction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1" y="2667000"/>
            <a:ext cx="43433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Activation of latent tuberculosis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1905000"/>
            <a:ext cx="48005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Upper respiratory tract  infections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04800"/>
            <a:ext cx="2595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lgerian" pitchFamily="82" charset="0"/>
              </a:rPr>
              <a:t>infliximab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43000" y="152400"/>
            <a:ext cx="3281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lgerian" pitchFamily="82" charset="0"/>
              </a:rPr>
              <a:t>tocilizumab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1905000"/>
            <a:ext cx="5105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With detrimental effects on both joint inflammation and cartilage damage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1" y="914400"/>
            <a:ext cx="5029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IL-6 is a </a:t>
            </a:r>
            <a:r>
              <a:rPr lang="en-US" sz="2800" dirty="0" err="1">
                <a:solidFill>
                  <a:srgbClr val="FF0000"/>
                </a:solidFill>
              </a:rPr>
              <a:t>proinflammatory</a:t>
            </a:r>
            <a:r>
              <a:rPr lang="en-US" sz="2800" dirty="0">
                <a:solidFill>
                  <a:srgbClr val="FF0000"/>
                </a:solidFill>
              </a:rPr>
              <a:t> cytokine </a:t>
            </a:r>
            <a:r>
              <a:rPr lang="en-US" sz="2800" dirty="0"/>
              <a:t>implicated in the pathogenesis of RA,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562600"/>
            <a:ext cx="3048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Given as monthly </a:t>
            </a:r>
            <a:r>
              <a:rPr lang="en-US" sz="2800" dirty="0">
                <a:solidFill>
                  <a:srgbClr val="FF0000"/>
                </a:solidFill>
              </a:rPr>
              <a:t>IV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4953000"/>
            <a:ext cx="3886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Half-life is dose-dependent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2971800"/>
            <a:ext cx="5410200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/>
              <a:t>Tocilizumab</a:t>
            </a:r>
            <a:r>
              <a:rPr lang="en-US" sz="2800" dirty="0"/>
              <a:t> binds to membrane IL-6 receptors, </a:t>
            </a:r>
            <a:r>
              <a:rPr lang="en-US" sz="2400" b="1" dirty="0">
                <a:solidFill>
                  <a:srgbClr val="FF0000"/>
                </a:solidFill>
              </a:rPr>
              <a:t>blocking the activity of IL-6 </a:t>
            </a:r>
            <a:r>
              <a:rPr lang="en-US" sz="2800" dirty="0"/>
              <a:t>in mediating signals that affect cytokine production, </a:t>
            </a:r>
            <a:r>
              <a:rPr lang="en-US" sz="2800" dirty="0" err="1"/>
              <a:t>osteoclast</a:t>
            </a:r>
            <a:r>
              <a:rPr lang="en-US" sz="2800" dirty="0"/>
              <a:t> activation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371600"/>
            <a:ext cx="3124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2209800"/>
            <a:ext cx="5105400" cy="62017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cs typeface="Times New Roman" pitchFamily="18" charset="0"/>
              </a:rPr>
              <a:t>Affects 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1-2</a:t>
            </a:r>
            <a:r>
              <a:rPr lang="en-US" sz="2800" dirty="0">
                <a:cs typeface="Times New Roman" pitchFamily="18" charset="0"/>
              </a:rPr>
              <a:t> % of the adult population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2971800"/>
            <a:ext cx="5105400" cy="8679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Is more common among 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women</a:t>
            </a:r>
            <a:r>
              <a:rPr lang="en-US" sz="2800" dirty="0">
                <a:cs typeface="Times New Roman" pitchFamily="18" charset="0"/>
              </a:rPr>
              <a:t> than in men (2-3 times)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4038600"/>
            <a:ext cx="5105400" cy="87870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Usually appears between ages 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25</a:t>
            </a:r>
            <a:r>
              <a:rPr lang="en-US" sz="2800" dirty="0">
                <a:cs typeface="Times New Roman" pitchFamily="18" charset="0"/>
              </a:rPr>
              <a:t> and 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40</a:t>
            </a:r>
            <a:r>
              <a:rPr lang="en-US" sz="2800" dirty="0">
                <a:cs typeface="Times New Roman" pitchFamily="18" charset="0"/>
              </a:rPr>
              <a:t> years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6019800"/>
            <a:ext cx="5638800" cy="49090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cs typeface="Times New Roman" pitchFamily="18" charset="0"/>
              </a:rPr>
              <a:t>Causes pain, disability and loss of function</a:t>
            </a:r>
            <a:endParaRPr lang="tr-TR" sz="2800" dirty="0"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5029200"/>
            <a:ext cx="5638800" cy="87870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incidence also increases with age, peaking between the </a:t>
            </a:r>
            <a:r>
              <a:rPr lang="en-US" sz="2800" dirty="0">
                <a:solidFill>
                  <a:srgbClr val="FF0000"/>
                </a:solidFill>
              </a:rPr>
              <a:t>4th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FF0000"/>
                </a:solidFill>
              </a:rPr>
              <a:t>6th</a:t>
            </a:r>
            <a:r>
              <a:rPr lang="en-US" sz="2800" dirty="0"/>
              <a:t> decades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152400"/>
            <a:ext cx="556260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Epidemiology of rheumatoid arthritis</a:t>
            </a:r>
          </a:p>
        </p:txBody>
      </p:sp>
      <p:pic>
        <p:nvPicPr>
          <p:cNvPr id="22" name="Picture 2" descr="Rheumatoid Arthritis – Differential Diagno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89743"/>
            <a:ext cx="2667000" cy="3253365"/>
          </a:xfrm>
          <a:prstGeom prst="rect">
            <a:avLst/>
          </a:prstGeom>
          <a:noFill/>
        </p:spPr>
      </p:pic>
      <p:pic>
        <p:nvPicPr>
          <p:cNvPr id="10" name="Picture 9" descr="hand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581400"/>
            <a:ext cx="2667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1371600"/>
            <a:ext cx="335279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Clinical uses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3962400"/>
            <a:ext cx="4419600" cy="267765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In combination with </a:t>
            </a:r>
            <a:r>
              <a:rPr lang="en-US" sz="2800" dirty="0" err="1">
                <a:solidFill>
                  <a:srgbClr val="FF0000"/>
                </a:solidFill>
              </a:rPr>
              <a:t>methotrexate</a:t>
            </a:r>
            <a:r>
              <a:rPr lang="en-US" sz="2800" dirty="0"/>
              <a:t> or other non biologic anti-rheumatic drugs in patients with active rheumatoid arthritis not responding to TNF blockers or other biologic drugs</a:t>
            </a: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143000"/>
            <a:ext cx="28860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343400"/>
            <a:ext cx="26765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28600" y="457200"/>
            <a:ext cx="3281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lgerian" pitchFamily="82" charset="0"/>
              </a:rPr>
              <a:t>tocilizumab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1" y="2438400"/>
            <a:ext cx="56388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Used as </a:t>
            </a:r>
            <a:r>
              <a:rPr lang="en-US" sz="2800" dirty="0" err="1"/>
              <a:t>monotherapy</a:t>
            </a:r>
            <a:r>
              <a:rPr lang="en-US" sz="2800" dirty="0"/>
              <a:t> in adult with rheumatoid arthritis or in children over 2 years with systemic juvenile arthritis</a:t>
            </a: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1" y="1295400"/>
            <a:ext cx="274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Infusion reactions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457200"/>
            <a:ext cx="1452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1905000"/>
            <a:ext cx="6781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Serious infections ( bacterial, tuberculosis ,fungal 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1" y="2514600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Increase in cholesterol level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1" y="4953000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Increase in liver enzymes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1" y="3200400"/>
            <a:ext cx="4876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/>
              <a:t>Neutropenia</a:t>
            </a:r>
            <a:r>
              <a:rPr lang="en-US" sz="2800" dirty="0"/>
              <a:t>, and thrombocytopenia (reversible upon stopping the drug)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5638800"/>
            <a:ext cx="6324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Blood tests will be used monthly for increase in cholesterol, liver enzymes &amp; decrease in WBCs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1" y="4267200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Decrease in WBCs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457200"/>
            <a:ext cx="3281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lgerian" pitchFamily="82" charset="0"/>
              </a:rPr>
              <a:t>tocilizumab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1" y="914400"/>
            <a:ext cx="4191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Drug interactions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" y="2590800"/>
            <a:ext cx="8077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/>
              <a:t>Tocilizumab</a:t>
            </a:r>
            <a:r>
              <a:rPr lang="en-US" sz="2800" dirty="0"/>
              <a:t> restores the activity of the enzyme (essential for the metabolism of some drugs such as cyclosporine, warfarin</a:t>
            </a:r>
            <a:r>
              <a:rPr lang="en-US" sz="2800"/>
              <a:t>). 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1828800"/>
            <a:ext cx="5257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IL-6 inhibits CYP450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228600"/>
            <a:ext cx="3281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lgerian" pitchFamily="82" charset="0"/>
              </a:rPr>
              <a:t>tocilizumab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Best wishes</a:t>
            </a:r>
          </a:p>
        </p:txBody>
      </p:sp>
    </p:spTree>
    <p:extLst>
      <p:ext uri="{BB962C8B-B14F-4D97-AF65-F5344CB8AC3E}">
        <p14:creationId xmlns:p14="http://schemas.microsoft.com/office/powerpoint/2010/main" val="362583809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914400"/>
            <a:ext cx="85344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tr-TR" sz="2800" dirty="0"/>
              <a:t>RA is a chronic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b="1" dirty="0">
                <a:solidFill>
                  <a:srgbClr val="FF0000"/>
                </a:solidFill>
              </a:rPr>
              <a:t>autoimmune </a:t>
            </a:r>
            <a:r>
              <a:rPr lang="tr-TR" sz="2800" dirty="0"/>
              <a:t>disorder</a:t>
            </a:r>
            <a:r>
              <a:rPr lang="en-US" sz="2800" dirty="0"/>
              <a:t> in which the normal immune response is directed against an individual's own tissue leading to:-</a:t>
            </a:r>
            <a:endParaRPr lang="tr-TR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2719" y="152400"/>
            <a:ext cx="4957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Rheumatoid arthritis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1" y="2557891"/>
            <a:ext cx="3733799" cy="56630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cs typeface="Times New Roman" pitchFamily="18" charset="0"/>
              </a:rPr>
              <a:t>Decline in functional status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1" y="3379315"/>
            <a:ext cx="3733799" cy="104028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cs typeface="Times New Roman" pitchFamily="18" charset="0"/>
              </a:rPr>
              <a:t>Work disability &amp; socioeconomic costs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1" y="4572000"/>
            <a:ext cx="3809999" cy="56630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Systemic complications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1" y="5334000"/>
            <a:ext cx="3809999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cs typeface="Times New Roman" pitchFamily="18" charset="0"/>
              </a:rPr>
              <a:t>Co-morbidity &amp;</a:t>
            </a:r>
          </a:p>
          <a:p>
            <a:r>
              <a:rPr lang="en-US" sz="2800" dirty="0">
                <a:cs typeface="Times New Roman" pitchFamily="18" charset="0"/>
              </a:rPr>
              <a:t>Increased mortality</a:t>
            </a:r>
            <a:r>
              <a:rPr lang="en-US" sz="3200" dirty="0">
                <a:cs typeface="Times New Roman" pitchFamily="18" charset="0"/>
              </a:rPr>
              <a:t> </a:t>
            </a:r>
            <a:endParaRPr lang="tr-TR" sz="3200" dirty="0">
              <a:cs typeface="Times New Roman" pitchFamily="18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95600"/>
            <a:ext cx="441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45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457200"/>
            <a:ext cx="4572000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n-US" sz="2400" dirty="0"/>
              <a:t>Synovial inflammation and hyperplasia , autoantibody production (rheumatoid factor), cartilage and bone destruction (“deformity”)</a:t>
            </a:r>
          </a:p>
        </p:txBody>
      </p:sp>
    </p:spTree>
    <p:extLst>
      <p:ext uri="{BB962C8B-B14F-4D97-AF65-F5344CB8AC3E}">
        <p14:creationId xmlns:p14="http://schemas.microsoft.com/office/powerpoint/2010/main" val="3487759977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8839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" y="152400"/>
            <a:ext cx="19050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Glucocorticoids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152400"/>
            <a:ext cx="152399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Tocilizumab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152400"/>
            <a:ext cx="1219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Infliximab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52400"/>
            <a:ext cx="17526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Methotrexate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152400"/>
            <a:ext cx="2362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Hydroxychloroquine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52400"/>
            <a:ext cx="23622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lgerian" pitchFamily="82" charset="0"/>
              </a:rPr>
              <a:t>pathogenesis</a:t>
            </a:r>
          </a:p>
        </p:txBody>
      </p:sp>
    </p:spTree>
    <p:extLst>
      <p:ext uri="{BB962C8B-B14F-4D97-AF65-F5344CB8AC3E}">
        <p14:creationId xmlns:p14="http://schemas.microsoft.com/office/powerpoint/2010/main" val="3361431009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1371600"/>
            <a:ext cx="6010835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     Joint damage is an early phenomenon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    of rheumatoid arthritis  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19" y="451836"/>
            <a:ext cx="6938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Rational for early treatment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2362200"/>
            <a:ext cx="6010835" cy="109876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Bone erosions occur in up to 93% of patients within less than 2 years of disease activity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5791200"/>
            <a:ext cx="8534400" cy="8679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 algn="ctr">
              <a:lnSpc>
                <a:spcPct val="90000"/>
              </a:lnSpc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Early and aggressive treatment may have </a:t>
            </a:r>
          </a:p>
          <a:p>
            <a:pPr lvl="1" algn="ctr">
              <a:lnSpc>
                <a:spcPct val="90000"/>
              </a:lnSpc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long-term benefits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3657600"/>
            <a:ext cx="6010835" cy="109876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Disability occurs early – 50% of patients with RA will be work disabled at 10 years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4876800"/>
            <a:ext cx="6010835" cy="76636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Severe disease is associated with increased mortality</a:t>
            </a:r>
          </a:p>
        </p:txBody>
      </p:sp>
      <p:pic>
        <p:nvPicPr>
          <p:cNvPr id="21" name="Picture 6" descr="Rheumatoid Arthritis Disabil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209800"/>
            <a:ext cx="2533650" cy="2447926"/>
          </a:xfrm>
          <a:prstGeom prst="rect">
            <a:avLst/>
          </a:prstGeom>
          <a:noFill/>
        </p:spPr>
      </p:pic>
      <p:pic>
        <p:nvPicPr>
          <p:cNvPr id="14" name="Picture 4" descr="http://www.arthritis-research.com/content/figures/ar2418-5-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95400"/>
            <a:ext cx="767715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3357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classification</a:t>
            </a:r>
          </a:p>
        </p:txBody>
      </p:sp>
      <p:graphicFrame>
        <p:nvGraphicFramePr>
          <p:cNvPr id="21" name="Diagram 20"/>
          <p:cNvGraphicFramePr/>
          <p:nvPr/>
        </p:nvGraphicFramePr>
        <p:xfrm>
          <a:off x="457200" y="1397000"/>
          <a:ext cx="84582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9600" y="457200"/>
            <a:ext cx="1604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lgerian" pitchFamily="82" charset="0"/>
              </a:rPr>
              <a:t>nsaids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4648200"/>
            <a:ext cx="6010835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Chronic use should be minimized due to the possibility of side effects</a:t>
            </a:r>
            <a:r>
              <a:rPr lang="en-US" sz="2800" dirty="0"/>
              <a:t>, including gastritis and peptic ulcer disease as well as impairment of renal function.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122938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Rapid onset of action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1981200"/>
            <a:ext cx="601083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Used in acute cases to </a:t>
            </a:r>
            <a:r>
              <a:rPr lang="en-US" sz="2800" dirty="0">
                <a:solidFill>
                  <a:srgbClr val="FF0000"/>
                </a:solidFill>
              </a:rPr>
              <a:t>relief inflammation &amp; pain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313438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Provide partial relief of pain and stiffness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389638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Do not slow the progression of the disease</a:t>
            </a:r>
          </a:p>
        </p:txBody>
      </p:sp>
      <p:pic>
        <p:nvPicPr>
          <p:cNvPr id="21" name="Picture 4" descr="https://encrypted-tbn2.gstatic.com/images?q=tbn:ANd9GcQnOs-x6Sb7kHFyZ4KwDXnOXDWSA107auQodNmaMXT3VdjppOC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438400"/>
            <a:ext cx="22479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8188631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13124</TotalTime>
  <Words>1295</Words>
  <Application>Microsoft Office PowerPoint</Application>
  <PresentationFormat>عرض على الشاشة (4:3)</PresentationFormat>
  <Paragraphs>208</Paragraphs>
  <Slides>33</Slides>
  <Notes>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44" baseType="lpstr">
      <vt:lpstr>Algerian</vt:lpstr>
      <vt:lpstr>Andalus</vt:lpstr>
      <vt:lpstr>Arial</vt:lpstr>
      <vt:lpstr>Calibri</vt:lpstr>
      <vt:lpstr>Century Gothic</vt:lpstr>
      <vt:lpstr>Franklin Gothic Book</vt:lpstr>
      <vt:lpstr>Perpetua</vt:lpstr>
      <vt:lpstr>Times New Roman</vt:lpstr>
      <vt:lpstr>Wingdings</vt:lpstr>
      <vt:lpstr>Wingdings 2</vt:lpstr>
      <vt:lpstr>Equity</vt:lpstr>
      <vt:lpstr>عرض تقديمي في PowerPoint</vt:lpstr>
      <vt:lpstr>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Comparison between NSAIDs &amp; DMARDs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Best wishes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ftomy naje</cp:lastModifiedBy>
  <cp:revision>339</cp:revision>
  <dcterms:created xsi:type="dcterms:W3CDTF">2015-09-17T06:43:38Z</dcterms:created>
  <dcterms:modified xsi:type="dcterms:W3CDTF">2017-12-16T04:59:13Z</dcterms:modified>
</cp:coreProperties>
</file>