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9144000" cy="6858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775F54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520"/>
              </a:lnSpc>
            </a:pPr>
            <a:r>
              <a:rPr spc="-10" dirty="0"/>
              <a:t>Dr.Aida </a:t>
            </a:r>
            <a:r>
              <a:rPr dirty="0"/>
              <a:t>Korish</a:t>
            </a:r>
            <a:r>
              <a:rPr spc="325" dirty="0"/>
              <a:t> </a:t>
            </a:r>
            <a:r>
              <a:rPr spc="-5" dirty="0"/>
              <a:t>akorish@ksu.edu.sa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775F54"/>
                </a:solidFill>
                <a:latin typeface="Tw Cen MT"/>
                <a:cs typeface="Tw Cen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Tw Cen MT"/>
                <a:cs typeface="Tw Cen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775F54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520"/>
              </a:lnSpc>
            </a:pPr>
            <a:r>
              <a:rPr spc="-10" dirty="0"/>
              <a:t>Dr.Aida </a:t>
            </a:r>
            <a:r>
              <a:rPr dirty="0"/>
              <a:t>Korish</a:t>
            </a:r>
            <a:r>
              <a:rPr spc="325" dirty="0"/>
              <a:t> </a:t>
            </a:r>
            <a:r>
              <a:rPr spc="-5" dirty="0"/>
              <a:t>akorish@ksu.edu.sa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775F54"/>
                </a:solidFill>
                <a:latin typeface="Tw Cen MT"/>
                <a:cs typeface="Tw Cen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775F54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520"/>
              </a:lnSpc>
            </a:pPr>
            <a:r>
              <a:rPr spc="-10" dirty="0"/>
              <a:t>Dr.Aida </a:t>
            </a:r>
            <a:r>
              <a:rPr dirty="0"/>
              <a:t>Korish</a:t>
            </a:r>
            <a:r>
              <a:rPr spc="325" dirty="0"/>
              <a:t> </a:t>
            </a:r>
            <a:r>
              <a:rPr spc="-5" dirty="0"/>
              <a:t>akorish@ksu.edu.sa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775F54"/>
                </a:solidFill>
                <a:latin typeface="Tw Cen MT"/>
                <a:cs typeface="Tw Cen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775F54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520"/>
              </a:lnSpc>
            </a:pPr>
            <a:r>
              <a:rPr spc="-10" dirty="0"/>
              <a:t>Dr.Aida </a:t>
            </a:r>
            <a:r>
              <a:rPr dirty="0"/>
              <a:t>Korish</a:t>
            </a:r>
            <a:r>
              <a:rPr spc="325" dirty="0"/>
              <a:t> </a:t>
            </a:r>
            <a:r>
              <a:rPr spc="-5" dirty="0"/>
              <a:t>akorish@ksu.edu.sa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775F54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520"/>
              </a:lnSpc>
            </a:pPr>
            <a:r>
              <a:rPr spc="-10" dirty="0"/>
              <a:t>Dr.Aida </a:t>
            </a:r>
            <a:r>
              <a:rPr dirty="0"/>
              <a:t>Korish</a:t>
            </a:r>
            <a:r>
              <a:rPr spc="325" dirty="0"/>
              <a:t> </a:t>
            </a:r>
            <a:r>
              <a:rPr spc="-5" dirty="0"/>
              <a:t>akorish@ksu.edu.sa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279525"/>
            <a:ext cx="533400" cy="228600"/>
          </a:xfrm>
          <a:custGeom>
            <a:avLst/>
            <a:gdLst/>
            <a:ahLst/>
            <a:cxnLst/>
            <a:rect l="l" t="t" r="r" b="b"/>
            <a:pathLst>
              <a:path w="533400" h="228600">
                <a:moveTo>
                  <a:pt x="0" y="228600"/>
                </a:moveTo>
                <a:lnTo>
                  <a:pt x="533400" y="228600"/>
                </a:lnTo>
                <a:lnTo>
                  <a:pt x="5334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DD80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90550" y="1279525"/>
            <a:ext cx="8553450" cy="228600"/>
          </a:xfrm>
          <a:custGeom>
            <a:avLst/>
            <a:gdLst/>
            <a:ahLst/>
            <a:cxnLst/>
            <a:rect l="l" t="t" r="r" b="b"/>
            <a:pathLst>
              <a:path w="8553450" h="228600">
                <a:moveTo>
                  <a:pt x="0" y="228600"/>
                </a:moveTo>
                <a:lnTo>
                  <a:pt x="8553450" y="228600"/>
                </a:lnTo>
                <a:lnTo>
                  <a:pt x="855345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93B6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8267" y="187578"/>
            <a:ext cx="8627465" cy="871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775F54"/>
                </a:solidFill>
                <a:latin typeface="Tw Cen MT"/>
                <a:cs typeface="Tw Cen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739" y="2030221"/>
            <a:ext cx="4415790" cy="43662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Tw Cen MT"/>
                <a:cs typeface="Tw Cen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081654" y="6343646"/>
            <a:ext cx="2874010" cy="204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775F54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520"/>
              </a:lnSpc>
            </a:pPr>
            <a:r>
              <a:rPr spc="-10" dirty="0"/>
              <a:t>Dr.Aida </a:t>
            </a:r>
            <a:r>
              <a:rPr dirty="0"/>
              <a:t>Korish</a:t>
            </a:r>
            <a:r>
              <a:rPr spc="325" dirty="0"/>
              <a:t> </a:t>
            </a:r>
            <a:r>
              <a:rPr spc="-5" dirty="0"/>
              <a:t>akorish@ksu.edu.sa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korish@ksu.edu.sa" TargetMode="Externa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akorish@ksu.edu.sa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akorish@ksu.edu.sa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korish@ksu.edu.sa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akorish@ksu.edu.sa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anDdr.Ai2da0K%25orishpeakroryishe@akrsuf.eodru.sa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akorish@ksu.edu.sa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akorish@ksu.edu.sa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akorish@ksu.edu.s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akorish@ksu.edu.sa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akorish@ksu.edu.sa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akorish@ksu.edu.sa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korish@ksu.edu.sa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akorish@ksu.edu.sa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akorish@ksu.edu.sa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korish@ksu.edu.sa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akorish@ksu.edu.sa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mailto:akorish@ksu.edu.sa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5" Type="http://schemas.openxmlformats.org/officeDocument/2006/relationships/hyperlink" Target="mailto:akorish@ksu.edu.sa" TargetMode="Externa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akorish@ksu.edu.sa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korish@ksu.edu.s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korish@ksu.edu.sa" TargetMode="Externa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haveDar.AciodansKiodriesrhabakloyrihshi@ghkesur.edu.sa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akorish@ksu.edu.sa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akorish@ksu.edu.sa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akorish@ksu.edu.s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53136"/>
            <a:ext cx="2240280" cy="713105"/>
          </a:xfrm>
          <a:custGeom>
            <a:avLst/>
            <a:gdLst/>
            <a:ahLst/>
            <a:cxnLst/>
            <a:rect l="l" t="t" r="r" b="b"/>
            <a:pathLst>
              <a:path w="2240280" h="713104">
                <a:moveTo>
                  <a:pt x="0" y="712787"/>
                </a:moveTo>
                <a:lnTo>
                  <a:pt x="2240026" y="712787"/>
                </a:lnTo>
                <a:lnTo>
                  <a:pt x="2240026" y="0"/>
                </a:lnTo>
                <a:lnTo>
                  <a:pt x="0" y="0"/>
                </a:lnTo>
                <a:lnTo>
                  <a:pt x="0" y="712787"/>
                </a:lnTo>
                <a:close/>
              </a:path>
            </a:pathLst>
          </a:custGeom>
          <a:solidFill>
            <a:srgbClr val="DD80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59025" y="6043612"/>
            <a:ext cx="6784975" cy="714375"/>
          </a:xfrm>
          <a:custGeom>
            <a:avLst/>
            <a:gdLst/>
            <a:ahLst/>
            <a:cxnLst/>
            <a:rect l="l" t="t" r="r" b="b"/>
            <a:pathLst>
              <a:path w="6784975" h="714375">
                <a:moveTo>
                  <a:pt x="0" y="714375"/>
                </a:moveTo>
                <a:lnTo>
                  <a:pt x="6784975" y="714375"/>
                </a:lnTo>
                <a:lnTo>
                  <a:pt x="6784975" y="0"/>
                </a:lnTo>
                <a:lnTo>
                  <a:pt x="0" y="0"/>
                </a:lnTo>
                <a:lnTo>
                  <a:pt x="0" y="714375"/>
                </a:lnTo>
                <a:close/>
              </a:path>
            </a:pathLst>
          </a:custGeom>
          <a:solidFill>
            <a:srgbClr val="93B6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78760" y="2243582"/>
            <a:ext cx="4584700" cy="691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1" spc="-10" dirty="0">
                <a:solidFill>
                  <a:srgbClr val="0000FF"/>
                </a:solidFill>
                <a:latin typeface="Tw Cen MT"/>
                <a:cs typeface="Tw Cen MT"/>
              </a:rPr>
              <a:t>Physiology </a:t>
            </a:r>
            <a:r>
              <a:rPr sz="4400" b="1" dirty="0">
                <a:solidFill>
                  <a:srgbClr val="0000FF"/>
                </a:solidFill>
                <a:latin typeface="Tw Cen MT"/>
                <a:cs typeface="Tw Cen MT"/>
              </a:rPr>
              <a:t>of</a:t>
            </a:r>
            <a:r>
              <a:rPr sz="4400" b="1" spc="229" dirty="0">
                <a:solidFill>
                  <a:srgbClr val="0000FF"/>
                </a:solidFill>
                <a:latin typeface="Tw Cen MT"/>
                <a:cs typeface="Tw Cen MT"/>
              </a:rPr>
              <a:t> </a:t>
            </a:r>
            <a:r>
              <a:rPr sz="4400" b="1" spc="-5" dirty="0">
                <a:solidFill>
                  <a:srgbClr val="0000FF"/>
                </a:solidFill>
                <a:latin typeface="Tw Cen MT"/>
                <a:cs typeface="Tw Cen MT"/>
              </a:rPr>
              <a:t>Bone</a:t>
            </a:r>
            <a:endParaRPr sz="4400">
              <a:latin typeface="Tw Cen MT"/>
              <a:cs typeface="Tw Cen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47722" y="5993180"/>
            <a:ext cx="3538220" cy="675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9000"/>
              </a:lnSpc>
            </a:pPr>
            <a:r>
              <a:rPr sz="2000" b="1" spc="-30" dirty="0">
                <a:latin typeface="Tw Cen MT"/>
                <a:cs typeface="Tw Cen MT"/>
              </a:rPr>
              <a:t>Dr. </a:t>
            </a:r>
            <a:r>
              <a:rPr sz="2000" b="1" dirty="0">
                <a:latin typeface="Tw Cen MT"/>
                <a:cs typeface="Tw Cen MT"/>
              </a:rPr>
              <a:t>Aida </a:t>
            </a:r>
            <a:r>
              <a:rPr sz="2000" b="1" spc="-15" dirty="0">
                <a:latin typeface="Tw Cen MT"/>
                <a:cs typeface="Tw Cen MT"/>
              </a:rPr>
              <a:t>Korish</a:t>
            </a:r>
            <a:r>
              <a:rPr sz="2000" b="1" spc="-15" dirty="0">
                <a:latin typeface="Arial"/>
                <a:cs typeface="Arial"/>
              </a:rPr>
              <a:t>, </a:t>
            </a:r>
            <a:r>
              <a:rPr sz="2000" b="1" dirty="0">
                <a:latin typeface="Arial"/>
                <a:cs typeface="Arial"/>
              </a:rPr>
              <a:t>PhD  </a:t>
            </a:r>
            <a:r>
              <a:rPr sz="2000" b="1" spc="-5" dirty="0">
                <a:latin typeface="Arial"/>
                <a:cs typeface="Arial"/>
              </a:rPr>
              <a:t>Physiology </a:t>
            </a:r>
            <a:r>
              <a:rPr sz="2000" b="1" dirty="0">
                <a:latin typeface="Arial"/>
                <a:cs typeface="Arial"/>
              </a:rPr>
              <a:t>Department,</a:t>
            </a:r>
            <a:r>
              <a:rPr sz="2000" b="1" spc="-8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KSU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03419" y="309879"/>
            <a:ext cx="287274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5" dirty="0">
                <a:solidFill>
                  <a:srgbClr val="EBDDC3"/>
                </a:solidFill>
                <a:latin typeface="Arial"/>
                <a:cs typeface="Arial"/>
              </a:rPr>
              <a:t>Dr.Aida </a:t>
            </a:r>
            <a:r>
              <a:rPr sz="1400" dirty="0">
                <a:solidFill>
                  <a:srgbClr val="EBDDC3"/>
                </a:solidFill>
                <a:latin typeface="Arial"/>
                <a:cs typeface="Arial"/>
              </a:rPr>
              <a:t>Korish</a:t>
            </a:r>
            <a:r>
              <a:rPr sz="1400" spc="355" dirty="0">
                <a:solidFill>
                  <a:srgbClr val="EBDDC3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EBDDC3"/>
                </a:solidFill>
                <a:latin typeface="Arial"/>
                <a:cs typeface="Arial"/>
                <a:hlinkClick r:id="rId2"/>
              </a:rPr>
              <a:t>akorish@ksu.edu.sa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60791" y="306832"/>
            <a:ext cx="12509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EBDDC3"/>
                </a:solidFill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9799" rIns="0" bIns="0" rtlCol="0">
            <a:spAutoFit/>
          </a:bodyPr>
          <a:lstStyle/>
          <a:p>
            <a:pPr marL="442595">
              <a:lnSpc>
                <a:spcPct val="100000"/>
              </a:lnSpc>
            </a:pPr>
            <a:r>
              <a:rPr spc="-35" dirty="0"/>
              <a:t>Body </a:t>
            </a:r>
            <a:r>
              <a:rPr dirty="0"/>
              <a:t>Calcium</a:t>
            </a:r>
            <a:r>
              <a:rPr spc="-55" dirty="0"/>
              <a:t> </a:t>
            </a:r>
            <a:r>
              <a:rPr spc="-15" dirty="0"/>
              <a:t>levels</a:t>
            </a:r>
          </a:p>
        </p:txBody>
      </p:sp>
      <p:sp>
        <p:nvSpPr>
          <p:cNvPr id="3" name="object 3"/>
          <p:cNvSpPr/>
          <p:nvPr/>
        </p:nvSpPr>
        <p:spPr>
          <a:xfrm>
            <a:off x="3292475" y="1608136"/>
            <a:ext cx="5851524" cy="5184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59433" y="6307734"/>
            <a:ext cx="1641475" cy="441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9584">
              <a:lnSpc>
                <a:spcPct val="100000"/>
              </a:lnSpc>
            </a:pPr>
            <a:r>
              <a:rPr sz="1400" spc="-15" dirty="0">
                <a:solidFill>
                  <a:srgbClr val="775F54"/>
                </a:solidFill>
                <a:latin typeface="Arial"/>
                <a:cs typeface="Arial"/>
              </a:rPr>
              <a:t>Dr.Aida</a:t>
            </a:r>
            <a:r>
              <a:rPr sz="1400" spc="-95" dirty="0">
                <a:solidFill>
                  <a:srgbClr val="775F5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775F54"/>
                </a:solidFill>
                <a:latin typeface="Arial"/>
                <a:cs typeface="Arial"/>
              </a:rPr>
              <a:t>Korish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400" spc="-5" dirty="0">
                <a:solidFill>
                  <a:srgbClr val="775F54"/>
                </a:solidFill>
                <a:latin typeface="Arial"/>
                <a:cs typeface="Arial"/>
                <a:hlinkClick r:id="rId3"/>
              </a:rPr>
              <a:t>akorish@ksu.edu.sa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1289050"/>
            <a:ext cx="2640330" cy="3369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4775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10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700">
              <a:latin typeface="Times New Roman"/>
              <a:cs typeface="Times New Roman"/>
            </a:endParaRPr>
          </a:p>
          <a:p>
            <a:pPr marL="332740" marR="5080" indent="-320040">
              <a:lnSpc>
                <a:spcPts val="3070"/>
              </a:lnSpc>
              <a:buClr>
                <a:srgbClr val="DD8046"/>
              </a:buClr>
              <a:buSzPct val="59375"/>
              <a:buFont typeface="Wingdings"/>
              <a:buChar char=""/>
              <a:tabLst>
                <a:tab pos="332740" algn="l"/>
              </a:tabLst>
            </a:pPr>
            <a:r>
              <a:rPr sz="3200" dirty="0">
                <a:latin typeface="Tw Cen MT"/>
                <a:cs typeface="Tw Cen MT"/>
              </a:rPr>
              <a:t>1.5% of </a:t>
            </a:r>
            <a:r>
              <a:rPr sz="3200" spc="-30" dirty="0">
                <a:latin typeface="Tw Cen MT"/>
                <a:cs typeface="Tw Cen MT"/>
              </a:rPr>
              <a:t>body  </a:t>
            </a:r>
            <a:r>
              <a:rPr sz="3200" spc="-10" dirty="0">
                <a:latin typeface="Tw Cen MT"/>
                <a:cs typeface="Tw Cen MT"/>
              </a:rPr>
              <a:t>weight </a:t>
            </a:r>
            <a:r>
              <a:rPr sz="3200" spc="-5" dirty="0">
                <a:latin typeface="Tw Cen MT"/>
                <a:cs typeface="Tw Cen MT"/>
              </a:rPr>
              <a:t>is  </a:t>
            </a:r>
            <a:r>
              <a:rPr sz="3200" dirty="0">
                <a:latin typeface="Tw Cen MT"/>
                <a:cs typeface="Tw Cen MT"/>
              </a:rPr>
              <a:t>Calcium,</a:t>
            </a:r>
            <a:endParaRPr sz="3200">
              <a:latin typeface="Tw Cen MT"/>
              <a:cs typeface="Tw Cen MT"/>
            </a:endParaRPr>
          </a:p>
          <a:p>
            <a:pPr marL="332740" marR="104775" indent="-320040">
              <a:lnSpc>
                <a:spcPts val="3070"/>
              </a:lnSpc>
              <a:spcBef>
                <a:spcPts val="695"/>
              </a:spcBef>
              <a:buClr>
                <a:srgbClr val="DD8046"/>
              </a:buClr>
              <a:buSzPct val="59375"/>
              <a:buFont typeface="Wingdings"/>
              <a:buChar char=""/>
              <a:tabLst>
                <a:tab pos="332740" algn="l"/>
              </a:tabLst>
            </a:pPr>
            <a:r>
              <a:rPr sz="3200" dirty="0">
                <a:latin typeface="Tw Cen MT"/>
                <a:cs typeface="Tw Cen MT"/>
              </a:rPr>
              <a:t>about </a:t>
            </a:r>
            <a:r>
              <a:rPr sz="3200" spc="-5" dirty="0">
                <a:latin typeface="Tw Cen MT"/>
                <a:cs typeface="Tw Cen MT"/>
              </a:rPr>
              <a:t>1100</a:t>
            </a:r>
            <a:r>
              <a:rPr sz="3200" spc="-110" dirty="0">
                <a:latin typeface="Tw Cen MT"/>
                <a:cs typeface="Tw Cen MT"/>
              </a:rPr>
              <a:t> </a:t>
            </a:r>
            <a:r>
              <a:rPr sz="3200" dirty="0">
                <a:latin typeface="Tw Cen MT"/>
                <a:cs typeface="Tw Cen MT"/>
              </a:rPr>
              <a:t>-  </a:t>
            </a:r>
            <a:r>
              <a:rPr sz="3200" spc="-5" dirty="0">
                <a:latin typeface="Tw Cen MT"/>
                <a:cs typeface="Tw Cen MT"/>
              </a:rPr>
              <a:t>1300</a:t>
            </a:r>
            <a:r>
              <a:rPr sz="3200" spc="-100" dirty="0">
                <a:latin typeface="Tw Cen MT"/>
                <a:cs typeface="Tw Cen MT"/>
              </a:rPr>
              <a:t> </a:t>
            </a:r>
            <a:r>
              <a:rPr sz="3200" dirty="0">
                <a:latin typeface="Tw Cen MT"/>
                <a:cs typeface="Tw Cen MT"/>
              </a:rPr>
              <a:t>gm.</a:t>
            </a:r>
            <a:endParaRPr sz="3200">
              <a:latin typeface="Tw Cen MT"/>
              <a:cs typeface="Tw Cen MT"/>
            </a:endParaRPr>
          </a:p>
          <a:p>
            <a:pPr marL="332740" marR="193040" indent="-320040">
              <a:lnSpc>
                <a:spcPts val="3070"/>
              </a:lnSpc>
              <a:spcBef>
                <a:spcPts val="710"/>
              </a:spcBef>
              <a:buClr>
                <a:srgbClr val="DD8046"/>
              </a:buClr>
              <a:buSzPct val="59375"/>
              <a:buFont typeface="Wingdings"/>
              <a:buChar char=""/>
              <a:tabLst>
                <a:tab pos="332740" algn="l"/>
              </a:tabLst>
            </a:pPr>
            <a:r>
              <a:rPr sz="3200" spc="-5" dirty="0">
                <a:latin typeface="Tw Cen MT"/>
                <a:cs typeface="Tw Cen MT"/>
              </a:rPr>
              <a:t>99% is in</a:t>
            </a:r>
            <a:r>
              <a:rPr sz="3200" spc="-75" dirty="0">
                <a:latin typeface="Tw Cen MT"/>
                <a:cs typeface="Tw Cen MT"/>
              </a:rPr>
              <a:t> </a:t>
            </a:r>
            <a:r>
              <a:rPr sz="3200" dirty="0">
                <a:latin typeface="Tw Cen MT"/>
                <a:cs typeface="Tw Cen MT"/>
              </a:rPr>
              <a:t>the  </a:t>
            </a:r>
            <a:r>
              <a:rPr sz="3200" spc="-5" dirty="0">
                <a:latin typeface="Tw Cen MT"/>
                <a:cs typeface="Tw Cen MT"/>
              </a:rPr>
              <a:t>skeleton.</a:t>
            </a:r>
            <a:endParaRPr sz="32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47812" y="4572063"/>
            <a:ext cx="7586980" cy="887730"/>
          </a:xfrm>
          <a:custGeom>
            <a:avLst/>
            <a:gdLst/>
            <a:ahLst/>
            <a:cxnLst/>
            <a:rect l="l" t="t" r="r" b="b"/>
            <a:pathLst>
              <a:path w="7586980" h="887729">
                <a:moveTo>
                  <a:pt x="0" y="887412"/>
                </a:moveTo>
                <a:lnTo>
                  <a:pt x="7586662" y="887412"/>
                </a:lnTo>
                <a:lnTo>
                  <a:pt x="7586662" y="0"/>
                </a:lnTo>
                <a:lnTo>
                  <a:pt x="0" y="0"/>
                </a:lnTo>
                <a:lnTo>
                  <a:pt x="0" y="8874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572063"/>
            <a:ext cx="1447800" cy="887730"/>
          </a:xfrm>
          <a:custGeom>
            <a:avLst/>
            <a:gdLst/>
            <a:ahLst/>
            <a:cxnLst/>
            <a:rect l="l" t="t" r="r" b="b"/>
            <a:pathLst>
              <a:path w="1447800" h="887729">
                <a:moveTo>
                  <a:pt x="0" y="887412"/>
                </a:moveTo>
                <a:lnTo>
                  <a:pt x="1447800" y="887412"/>
                </a:lnTo>
                <a:lnTo>
                  <a:pt x="1447800" y="0"/>
                </a:lnTo>
                <a:lnTo>
                  <a:pt x="0" y="0"/>
                </a:lnTo>
                <a:lnTo>
                  <a:pt x="0" y="8874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664138"/>
            <a:ext cx="1454150" cy="713105"/>
          </a:xfrm>
          <a:custGeom>
            <a:avLst/>
            <a:gdLst/>
            <a:ahLst/>
            <a:cxnLst/>
            <a:rect l="l" t="t" r="r" b="b"/>
            <a:pathLst>
              <a:path w="1454150" h="713104">
                <a:moveTo>
                  <a:pt x="0" y="712787"/>
                </a:moveTo>
                <a:lnTo>
                  <a:pt x="1454150" y="712787"/>
                </a:lnTo>
                <a:lnTo>
                  <a:pt x="1454150" y="0"/>
                </a:lnTo>
                <a:lnTo>
                  <a:pt x="0" y="0"/>
                </a:lnTo>
                <a:lnTo>
                  <a:pt x="0" y="712787"/>
                </a:lnTo>
                <a:close/>
              </a:path>
            </a:pathLst>
          </a:custGeom>
          <a:solidFill>
            <a:srgbClr val="DD80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44700" y="4654613"/>
            <a:ext cx="7599680" cy="713105"/>
          </a:xfrm>
          <a:custGeom>
            <a:avLst/>
            <a:gdLst/>
            <a:ahLst/>
            <a:cxnLst/>
            <a:rect l="l" t="t" r="r" b="b"/>
            <a:pathLst>
              <a:path w="7599680" h="713104">
                <a:moveTo>
                  <a:pt x="0" y="712787"/>
                </a:moveTo>
                <a:lnTo>
                  <a:pt x="7599426" y="712787"/>
                </a:lnTo>
                <a:lnTo>
                  <a:pt x="7599426" y="0"/>
                </a:lnTo>
                <a:lnTo>
                  <a:pt x="0" y="0"/>
                </a:lnTo>
                <a:lnTo>
                  <a:pt x="0" y="712787"/>
                </a:lnTo>
                <a:close/>
              </a:path>
            </a:pathLst>
          </a:custGeom>
          <a:solidFill>
            <a:srgbClr val="93B6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47800" y="0"/>
            <a:ext cx="100330" cy="6858000"/>
          </a:xfrm>
          <a:custGeom>
            <a:avLst/>
            <a:gdLst/>
            <a:ahLst/>
            <a:cxnLst/>
            <a:rect l="l" t="t" r="r" b="b"/>
            <a:pathLst>
              <a:path w="100330" h="6858000">
                <a:moveTo>
                  <a:pt x="0" y="6857998"/>
                </a:moveTo>
                <a:lnTo>
                  <a:pt x="100012" y="6857998"/>
                </a:lnTo>
                <a:lnTo>
                  <a:pt x="100012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679194" y="5428061"/>
            <a:ext cx="7117080" cy="1380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4200"/>
              </a:lnSpc>
              <a:tabLst>
                <a:tab pos="4666615" algn="l"/>
              </a:tabLst>
            </a:pPr>
            <a:r>
              <a:rPr sz="2400" b="1" spc="-5" dirty="0">
                <a:latin typeface="Tw Cen MT"/>
                <a:cs typeface="Tw Cen MT"/>
              </a:rPr>
              <a:t>Plasma </a:t>
            </a:r>
            <a:r>
              <a:rPr sz="2400" b="1" dirty="0">
                <a:latin typeface="Tw Cen MT"/>
                <a:cs typeface="Tw Cen MT"/>
              </a:rPr>
              <a:t>calcium </a:t>
            </a:r>
            <a:r>
              <a:rPr sz="2400" b="1" spc="-15" dirty="0">
                <a:latin typeface="Tw Cen MT"/>
                <a:cs typeface="Tw Cen MT"/>
              </a:rPr>
              <a:t>level: </a:t>
            </a:r>
            <a:r>
              <a:rPr sz="1700" b="1" spc="-5" dirty="0">
                <a:latin typeface="Tw Cen MT"/>
                <a:cs typeface="Tw Cen MT"/>
              </a:rPr>
              <a:t>(</a:t>
            </a:r>
            <a:r>
              <a:rPr sz="2400" b="1" spc="-5" dirty="0">
                <a:latin typeface="Tw Cen MT"/>
                <a:cs typeface="Tw Cen MT"/>
              </a:rPr>
              <a:t>9</a:t>
            </a:r>
            <a:r>
              <a:rPr sz="2400" b="1" spc="60" dirty="0">
                <a:latin typeface="Tw Cen MT"/>
                <a:cs typeface="Tw Cen MT"/>
              </a:rPr>
              <a:t> </a:t>
            </a:r>
            <a:r>
              <a:rPr sz="2400" b="1" spc="-5" dirty="0">
                <a:latin typeface="Tw Cen MT"/>
                <a:cs typeface="Tw Cen MT"/>
              </a:rPr>
              <a:t>-11</a:t>
            </a:r>
            <a:r>
              <a:rPr sz="2400" b="1" dirty="0">
                <a:latin typeface="Tw Cen MT"/>
                <a:cs typeface="Tw Cen MT"/>
              </a:rPr>
              <a:t> mg/dl)	</a:t>
            </a:r>
            <a:r>
              <a:rPr sz="2400" b="1" spc="5" dirty="0">
                <a:latin typeface="Tw Cen MT"/>
                <a:cs typeface="Tw Cen MT"/>
              </a:rPr>
              <a:t>average</a:t>
            </a:r>
            <a:r>
              <a:rPr sz="2400" b="1" spc="-60" dirty="0">
                <a:latin typeface="Tw Cen MT"/>
                <a:cs typeface="Tw Cen MT"/>
              </a:rPr>
              <a:t> </a:t>
            </a:r>
            <a:r>
              <a:rPr sz="2400" b="1" dirty="0">
                <a:latin typeface="Tw Cen MT"/>
                <a:cs typeface="Tw Cen MT"/>
              </a:rPr>
              <a:t>:9.4</a:t>
            </a:r>
            <a:r>
              <a:rPr sz="2400" b="1" spc="-55" dirty="0">
                <a:latin typeface="Tw Cen MT"/>
                <a:cs typeface="Tw Cen MT"/>
              </a:rPr>
              <a:t> </a:t>
            </a:r>
            <a:r>
              <a:rPr sz="2400" b="1" dirty="0">
                <a:latin typeface="Tw Cen MT"/>
                <a:cs typeface="Tw Cen MT"/>
              </a:rPr>
              <a:t>mg/dl  </a:t>
            </a:r>
            <a:r>
              <a:rPr sz="2400" b="1" spc="-5" dirty="0">
                <a:latin typeface="Tw Cen MT"/>
                <a:cs typeface="Tw Cen MT"/>
              </a:rPr>
              <a:t>59% </a:t>
            </a:r>
            <a:r>
              <a:rPr sz="2400" b="1" spc="5" dirty="0">
                <a:latin typeface="Tw Cen MT"/>
                <a:cs typeface="Tw Cen MT"/>
              </a:rPr>
              <a:t>(diffusible)= </a:t>
            </a:r>
            <a:r>
              <a:rPr sz="2400" b="1" spc="-5" dirty="0">
                <a:latin typeface="Tw Cen MT"/>
                <a:cs typeface="Tw Cen MT"/>
              </a:rPr>
              <a:t>ionized </a:t>
            </a:r>
            <a:r>
              <a:rPr sz="2400" b="1" dirty="0">
                <a:latin typeface="Tw Cen MT"/>
                <a:cs typeface="Tw Cen MT"/>
              </a:rPr>
              <a:t>+</a:t>
            </a:r>
            <a:r>
              <a:rPr sz="2400" b="1" spc="-60" dirty="0">
                <a:latin typeface="Tw Cen MT"/>
                <a:cs typeface="Tw Cen MT"/>
              </a:rPr>
              <a:t> </a:t>
            </a:r>
            <a:r>
              <a:rPr sz="2400" b="1" spc="-10" dirty="0">
                <a:latin typeface="Tw Cen MT"/>
                <a:cs typeface="Tw Cen MT"/>
              </a:rPr>
              <a:t>Complexed</a:t>
            </a:r>
            <a:endParaRPr sz="24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  <a:tabLst>
                <a:tab pos="789940" algn="l"/>
                <a:tab pos="3112135" algn="l"/>
              </a:tabLst>
            </a:pPr>
            <a:r>
              <a:rPr sz="2400" b="1" spc="-5" dirty="0">
                <a:latin typeface="Tw Cen MT"/>
                <a:cs typeface="Tw Cen MT"/>
              </a:rPr>
              <a:t>41%	</a:t>
            </a:r>
            <a:r>
              <a:rPr sz="2400" b="1" dirty="0">
                <a:latin typeface="Tw Cen MT"/>
                <a:cs typeface="Tw Cen MT"/>
              </a:rPr>
              <a:t>(non</a:t>
            </a:r>
            <a:r>
              <a:rPr sz="2400" b="1" spc="-5" dirty="0">
                <a:latin typeface="Tw Cen MT"/>
                <a:cs typeface="Tw Cen MT"/>
              </a:rPr>
              <a:t> </a:t>
            </a:r>
            <a:r>
              <a:rPr sz="2400" b="1" spc="5" dirty="0">
                <a:latin typeface="Tw Cen MT"/>
                <a:cs typeface="Tw Cen MT"/>
              </a:rPr>
              <a:t>diffusible)=	</a:t>
            </a:r>
            <a:r>
              <a:rPr sz="2400" b="1" dirty="0">
                <a:latin typeface="Tw Cen MT"/>
                <a:cs typeface="Tw Cen MT"/>
              </a:rPr>
              <a:t>protein</a:t>
            </a:r>
            <a:r>
              <a:rPr sz="2400" b="1" spc="-100" dirty="0">
                <a:latin typeface="Tw Cen MT"/>
                <a:cs typeface="Tw Cen MT"/>
              </a:rPr>
              <a:t> </a:t>
            </a:r>
            <a:r>
              <a:rPr sz="2400" b="1" spc="-5" dirty="0">
                <a:latin typeface="Tw Cen MT"/>
                <a:cs typeface="Tw Cen MT"/>
              </a:rPr>
              <a:t>bound</a:t>
            </a:r>
            <a:endParaRPr sz="2400">
              <a:latin typeface="Tw Cen MT"/>
              <a:cs typeface="Tw Cen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79194" y="4758690"/>
            <a:ext cx="2146935" cy="444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dirty="0">
                <a:solidFill>
                  <a:srgbClr val="FFFFFF"/>
                </a:solidFill>
                <a:latin typeface="Tw Cen MT"/>
                <a:cs typeface="Tw Cen MT"/>
              </a:rPr>
              <a:t>Plasma</a:t>
            </a:r>
            <a:r>
              <a:rPr sz="2800" spc="-9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w Cen MT"/>
                <a:cs typeface="Tw Cen MT"/>
              </a:rPr>
              <a:t>calcium</a:t>
            </a:r>
            <a:endParaRPr sz="2800">
              <a:latin typeface="Tw Cen MT"/>
              <a:cs typeface="Tw Cen M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560575" y="0"/>
            <a:ext cx="7583424" cy="45688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9799" rIns="0" bIns="0" rtlCol="0">
            <a:spAutoFit/>
          </a:bodyPr>
          <a:lstStyle/>
          <a:p>
            <a:pPr marL="445770">
              <a:lnSpc>
                <a:spcPct val="100000"/>
              </a:lnSpc>
            </a:pPr>
            <a:r>
              <a:rPr spc="-5" dirty="0"/>
              <a:t>Calcium </a:t>
            </a:r>
            <a:r>
              <a:rPr dirty="0"/>
              <a:t>homeostasis </a:t>
            </a:r>
            <a:r>
              <a:rPr spc="-5" dirty="0"/>
              <a:t>in </a:t>
            </a:r>
            <a:r>
              <a:rPr dirty="0"/>
              <a:t>human</a:t>
            </a:r>
            <a:r>
              <a:rPr spc="-120" dirty="0"/>
              <a:t> </a:t>
            </a:r>
            <a:r>
              <a:rPr spc="-35" dirty="0"/>
              <a:t>body</a:t>
            </a:r>
          </a:p>
        </p:txBody>
      </p:sp>
      <p:sp>
        <p:nvSpPr>
          <p:cNvPr id="3" name="object 3"/>
          <p:cNvSpPr/>
          <p:nvPr/>
        </p:nvSpPr>
        <p:spPr>
          <a:xfrm>
            <a:off x="395287" y="1700212"/>
            <a:ext cx="8424799" cy="4968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71094" y="1289050"/>
            <a:ext cx="196215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12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0"/>
              </a:lnSpc>
            </a:pPr>
            <a:r>
              <a:rPr spc="-10" dirty="0"/>
              <a:t>Dr.Aida </a:t>
            </a:r>
            <a:r>
              <a:rPr dirty="0"/>
              <a:t>Korish</a:t>
            </a:r>
            <a:r>
              <a:rPr spc="325" dirty="0"/>
              <a:t> </a:t>
            </a:r>
            <a:r>
              <a:rPr spc="-5" dirty="0">
                <a:hlinkClick r:id="rId3"/>
              </a:rPr>
              <a:t>akorish@ksu.edu.sa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6563" rIns="0" bIns="0" rtlCol="0">
            <a:spAutoFit/>
          </a:bodyPr>
          <a:lstStyle/>
          <a:p>
            <a:pPr marL="445770">
              <a:lnSpc>
                <a:spcPct val="100000"/>
              </a:lnSpc>
            </a:pPr>
            <a:r>
              <a:rPr dirty="0">
                <a:latin typeface="Arial"/>
                <a:cs typeface="Arial"/>
              </a:rPr>
              <a:t>Serum calcium and</a:t>
            </a:r>
            <a:r>
              <a:rPr spc="-7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Phosphate</a:t>
            </a:r>
          </a:p>
        </p:txBody>
      </p:sp>
      <p:sp>
        <p:nvSpPr>
          <p:cNvPr id="3" name="object 3"/>
          <p:cNvSpPr/>
          <p:nvPr/>
        </p:nvSpPr>
        <p:spPr>
          <a:xfrm>
            <a:off x="4689475" y="1557400"/>
            <a:ext cx="4076700" cy="50402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5287" y="1925701"/>
            <a:ext cx="4248150" cy="43036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1094" y="1289050"/>
            <a:ext cx="196215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13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0"/>
              </a:lnSpc>
            </a:pPr>
            <a:r>
              <a:rPr spc="-10" dirty="0"/>
              <a:t>Dr.Aida </a:t>
            </a:r>
            <a:r>
              <a:rPr dirty="0"/>
              <a:t>Korish</a:t>
            </a:r>
            <a:r>
              <a:rPr spc="325" dirty="0"/>
              <a:t> </a:t>
            </a:r>
            <a:r>
              <a:rPr spc="-5" dirty="0">
                <a:hlinkClick r:id="rId4"/>
              </a:rPr>
              <a:t>akorish@ksu.edu.sa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6075" rIns="0" bIns="0" rtlCol="0">
            <a:spAutoFit/>
          </a:bodyPr>
          <a:lstStyle/>
          <a:p>
            <a:pPr marL="445770">
              <a:lnSpc>
                <a:spcPct val="100000"/>
              </a:lnSpc>
            </a:pPr>
            <a:r>
              <a:rPr sz="2400" b="1" spc="-5" dirty="0">
                <a:latin typeface="Arial"/>
                <a:cs typeface="Arial"/>
              </a:rPr>
              <a:t>Calcium Exchange </a:t>
            </a:r>
            <a:r>
              <a:rPr sz="2400" b="1" dirty="0">
                <a:latin typeface="Arial"/>
                <a:cs typeface="Arial"/>
              </a:rPr>
              <a:t>Between </a:t>
            </a:r>
            <a:r>
              <a:rPr sz="2400" b="1" spc="-5" dirty="0">
                <a:latin typeface="Arial"/>
                <a:cs typeface="Arial"/>
              </a:rPr>
              <a:t>Bone and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ECF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0"/>
              </a:lnSpc>
            </a:pPr>
            <a:r>
              <a:rPr spc="-10" dirty="0"/>
              <a:t>Dr.Aida </a:t>
            </a:r>
            <a:r>
              <a:rPr dirty="0"/>
              <a:t>Korish</a:t>
            </a:r>
            <a:r>
              <a:rPr spc="325" dirty="0"/>
              <a:t> </a:t>
            </a:r>
            <a:r>
              <a:rPr spc="-5" dirty="0">
                <a:hlinkClick r:id="rId2"/>
              </a:rPr>
              <a:t>akorish@ksu.edu.sa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289050"/>
            <a:ext cx="8916035" cy="4534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4775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14</a:t>
            </a:r>
            <a:endParaRPr sz="1200">
              <a:latin typeface="Arial"/>
              <a:cs typeface="Arial"/>
            </a:endParaRPr>
          </a:p>
          <a:p>
            <a:pPr marL="332740" marR="810895" indent="-320040">
              <a:lnSpc>
                <a:spcPts val="2880"/>
              </a:lnSpc>
              <a:spcBef>
                <a:spcPts val="495"/>
              </a:spcBef>
              <a:buClr>
                <a:srgbClr val="DD8046"/>
              </a:buClr>
              <a:buSzPct val="58333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bone contains a </a:t>
            </a:r>
            <a:r>
              <a:rPr sz="2400" dirty="0">
                <a:latin typeface="Arial"/>
                <a:cs typeface="Arial"/>
              </a:rPr>
              <a:t>type of </a:t>
            </a:r>
            <a:r>
              <a:rPr sz="2500" i="1" spc="-55" dirty="0">
                <a:latin typeface="Arial"/>
                <a:cs typeface="Arial"/>
              </a:rPr>
              <a:t>exchangeable </a:t>
            </a:r>
            <a:r>
              <a:rPr sz="2400" spc="-5" dirty="0">
                <a:latin typeface="Arial"/>
                <a:cs typeface="Arial"/>
              </a:rPr>
              <a:t>calcium </a:t>
            </a:r>
            <a:r>
              <a:rPr sz="2400" dirty="0">
                <a:latin typeface="Arial"/>
                <a:cs typeface="Arial"/>
              </a:rPr>
              <a:t>that </a:t>
            </a:r>
            <a:r>
              <a:rPr sz="2400" spc="-10" dirty="0">
                <a:latin typeface="Arial"/>
                <a:cs typeface="Arial"/>
              </a:rPr>
              <a:t>is  </a:t>
            </a:r>
            <a:r>
              <a:rPr sz="2400" spc="-5" dirty="0">
                <a:latin typeface="Arial"/>
                <a:cs typeface="Arial"/>
              </a:rPr>
              <a:t>always in equilibrium with the Ca++ ions in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1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ECF</a:t>
            </a:r>
            <a:endParaRPr sz="24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600"/>
              </a:spcBef>
              <a:buClr>
                <a:srgbClr val="DD8046"/>
              </a:buClr>
              <a:buSzPct val="60416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400" dirty="0">
                <a:latin typeface="Arial"/>
                <a:cs typeface="Arial"/>
              </a:rPr>
              <a:t>It </a:t>
            </a:r>
            <a:r>
              <a:rPr sz="2400" spc="-5" dirty="0">
                <a:latin typeface="Arial"/>
                <a:cs typeface="Arial"/>
              </a:rPr>
              <a:t>normally amounts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about </a:t>
            </a:r>
            <a:r>
              <a:rPr sz="2400" dirty="0">
                <a:latin typeface="Arial"/>
                <a:cs typeface="Arial"/>
              </a:rPr>
              <a:t>( </a:t>
            </a:r>
            <a:r>
              <a:rPr sz="2400" spc="-5" dirty="0">
                <a:latin typeface="Arial"/>
                <a:cs typeface="Arial"/>
              </a:rPr>
              <a:t>0.4-1%) of </a:t>
            </a:r>
            <a:r>
              <a:rPr sz="2400" dirty="0">
                <a:latin typeface="Arial"/>
                <a:cs typeface="Arial"/>
              </a:rPr>
              <a:t>the total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bone</a:t>
            </a:r>
            <a:endParaRPr sz="2400">
              <a:latin typeface="Arial"/>
              <a:cs typeface="Arial"/>
            </a:endParaRPr>
          </a:p>
          <a:p>
            <a:pPr marL="33274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calcium.</a:t>
            </a:r>
            <a:endParaRPr sz="2400">
              <a:latin typeface="Arial"/>
              <a:cs typeface="Arial"/>
            </a:endParaRPr>
          </a:p>
          <a:p>
            <a:pPr marL="332740" marR="1000125" indent="-320040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58333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400" spc="-5" dirty="0">
                <a:latin typeface="Arial"/>
                <a:cs typeface="Arial"/>
              </a:rPr>
              <a:t>This calcium is a </a:t>
            </a:r>
            <a:r>
              <a:rPr sz="2400" dirty="0">
                <a:latin typeface="Arial"/>
                <a:cs typeface="Arial"/>
              </a:rPr>
              <a:t>form of </a:t>
            </a:r>
            <a:r>
              <a:rPr sz="2400" spc="-5" dirty="0">
                <a:latin typeface="Arial"/>
                <a:cs typeface="Arial"/>
              </a:rPr>
              <a:t>readily mobilizable </a:t>
            </a:r>
            <a:r>
              <a:rPr sz="2400" dirty="0">
                <a:latin typeface="Arial"/>
                <a:cs typeface="Arial"/>
              </a:rPr>
              <a:t>salt </a:t>
            </a:r>
            <a:r>
              <a:rPr sz="2400" spc="-5" dirty="0">
                <a:latin typeface="Arial"/>
                <a:cs typeface="Arial"/>
              </a:rPr>
              <a:t>such as  CaHPO4 and other amorphous calcium</a:t>
            </a:r>
            <a:r>
              <a:rPr sz="2400" spc="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salts.</a:t>
            </a:r>
            <a:endParaRPr sz="2400">
              <a:latin typeface="Arial"/>
              <a:cs typeface="Arial"/>
            </a:endParaRPr>
          </a:p>
          <a:p>
            <a:pPr marL="332740" marR="5080" indent="-320040">
              <a:lnSpc>
                <a:spcPct val="99000"/>
              </a:lnSpc>
              <a:spcBef>
                <a:spcPts val="735"/>
              </a:spcBef>
              <a:buClr>
                <a:srgbClr val="DD8046"/>
              </a:buClr>
              <a:buSzPct val="60416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400" dirty="0">
                <a:latin typeface="Arial"/>
                <a:cs typeface="Arial"/>
              </a:rPr>
              <a:t>The importance of </a:t>
            </a:r>
            <a:r>
              <a:rPr sz="2400" spc="-5" dirty="0">
                <a:latin typeface="Arial"/>
                <a:cs typeface="Arial"/>
              </a:rPr>
              <a:t>exchangeable calcium is </a:t>
            </a:r>
            <a:r>
              <a:rPr sz="2400" dirty="0">
                <a:latin typeface="Arial"/>
                <a:cs typeface="Arial"/>
              </a:rPr>
              <a:t>that it </a:t>
            </a:r>
            <a:r>
              <a:rPr sz="2400" spc="-5" dirty="0">
                <a:latin typeface="Arial"/>
                <a:cs typeface="Arial"/>
              </a:rPr>
              <a:t>provides a  rapid </a:t>
            </a:r>
            <a:r>
              <a:rPr sz="2500" i="1" spc="-50" dirty="0">
                <a:latin typeface="Arial"/>
                <a:cs typeface="Arial"/>
              </a:rPr>
              <a:t>buffering </a:t>
            </a:r>
            <a:r>
              <a:rPr sz="2400" spc="-5" dirty="0">
                <a:latin typeface="Arial"/>
                <a:cs typeface="Arial"/>
              </a:rPr>
              <a:t>mechanism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keep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Ca++ ions concentration  in </a:t>
            </a:r>
            <a:r>
              <a:rPr sz="2400" dirty="0">
                <a:latin typeface="Arial"/>
                <a:cs typeface="Arial"/>
              </a:rPr>
              <a:t>ECF from </a:t>
            </a:r>
            <a:r>
              <a:rPr sz="2400" spc="-5" dirty="0">
                <a:latin typeface="Arial"/>
                <a:cs typeface="Arial"/>
              </a:rPr>
              <a:t>rising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excessive levels or falling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very low  levels under transient conditions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excess </a:t>
            </a:r>
            <a:r>
              <a:rPr sz="2400" dirty="0">
                <a:latin typeface="Arial"/>
                <a:cs typeface="Arial"/>
              </a:rPr>
              <a:t>or </a:t>
            </a:r>
            <a:r>
              <a:rPr sz="2400" spc="-5" dirty="0">
                <a:latin typeface="Arial"/>
                <a:cs typeface="Arial"/>
              </a:rPr>
              <a:t>decreased  availability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calcium.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9433" y="271653"/>
            <a:ext cx="6099175" cy="862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198110" algn="l"/>
              </a:tabLst>
            </a:pPr>
            <a:r>
              <a:rPr sz="2800" b="1" spc="-5" dirty="0">
                <a:latin typeface="Arial"/>
                <a:cs typeface="Arial"/>
              </a:rPr>
              <a:t>Deposit</a:t>
            </a:r>
            <a:r>
              <a:rPr sz="2800" b="1" dirty="0">
                <a:latin typeface="Arial"/>
                <a:cs typeface="Arial"/>
              </a:rPr>
              <a:t>i</a:t>
            </a:r>
            <a:r>
              <a:rPr sz="2800" b="1" spc="-5" dirty="0">
                <a:latin typeface="Arial"/>
                <a:cs typeface="Arial"/>
              </a:rPr>
              <a:t>on</a:t>
            </a:r>
            <a:r>
              <a:rPr sz="2800" b="1" spc="2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and</a:t>
            </a:r>
            <a:r>
              <a:rPr sz="2800" b="1" spc="-10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Absorption</a:t>
            </a:r>
            <a:r>
              <a:rPr sz="2800" b="1" spc="4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of</a:t>
            </a:r>
            <a:r>
              <a:rPr sz="2800" b="1" dirty="0">
                <a:latin typeface="Arial"/>
                <a:cs typeface="Arial"/>
              </a:rPr>
              <a:t>	</a:t>
            </a:r>
            <a:r>
              <a:rPr sz="2800" b="1" spc="-5" dirty="0">
                <a:latin typeface="Arial"/>
                <a:cs typeface="Arial"/>
              </a:rPr>
              <a:t>Bone</a:t>
            </a:r>
            <a:endParaRPr sz="2800">
              <a:latin typeface="Arial"/>
              <a:cs typeface="Arial"/>
            </a:endParaRPr>
          </a:p>
          <a:p>
            <a:pPr marL="1569085">
              <a:lnSpc>
                <a:spcPct val="100000"/>
              </a:lnSpc>
            </a:pP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Remodeling of</a:t>
            </a:r>
            <a:r>
              <a:rPr sz="28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Bone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412874"/>
            <a:ext cx="6085205" cy="5445125"/>
          </a:xfrm>
          <a:custGeom>
            <a:avLst/>
            <a:gdLst/>
            <a:ahLst/>
            <a:cxnLst/>
            <a:rect l="l" t="t" r="r" b="b"/>
            <a:pathLst>
              <a:path w="6085205" h="5445125">
                <a:moveTo>
                  <a:pt x="0" y="5445125"/>
                </a:moveTo>
                <a:lnTo>
                  <a:pt x="6084951" y="5445125"/>
                </a:lnTo>
                <a:lnTo>
                  <a:pt x="6084951" y="0"/>
                </a:lnTo>
                <a:lnTo>
                  <a:pt x="0" y="0"/>
                </a:lnTo>
                <a:lnTo>
                  <a:pt x="0" y="5445125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84951" y="1412873"/>
            <a:ext cx="2974975" cy="5445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70600" y="1398586"/>
            <a:ext cx="3003550" cy="5459730"/>
          </a:xfrm>
          <a:custGeom>
            <a:avLst/>
            <a:gdLst/>
            <a:ahLst/>
            <a:cxnLst/>
            <a:rect l="l" t="t" r="r" b="b"/>
            <a:pathLst>
              <a:path w="3003550" h="5459730">
                <a:moveTo>
                  <a:pt x="3003550" y="5459410"/>
                </a:moveTo>
                <a:lnTo>
                  <a:pt x="3003550" y="0"/>
                </a:lnTo>
                <a:lnTo>
                  <a:pt x="0" y="0"/>
                </a:lnTo>
                <a:lnTo>
                  <a:pt x="0" y="545941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8739" y="1289050"/>
            <a:ext cx="5876925" cy="5560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4775">
              <a:lnSpc>
                <a:spcPts val="1360"/>
              </a:lnSpc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15</a:t>
            </a:r>
            <a:endParaRPr sz="1200">
              <a:latin typeface="Arial"/>
              <a:cs typeface="Arial"/>
            </a:endParaRPr>
          </a:p>
          <a:p>
            <a:pPr marL="332740" marR="893444" indent="-320040">
              <a:lnSpc>
                <a:spcPts val="2880"/>
              </a:lnSpc>
              <a:spcBef>
                <a:spcPts val="15"/>
              </a:spcBef>
              <a:buClr>
                <a:srgbClr val="DD8046"/>
              </a:buClr>
              <a:buSzPct val="60416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400" spc="-5" dirty="0">
                <a:latin typeface="Arial"/>
                <a:cs typeface="Arial"/>
              </a:rPr>
              <a:t>Bone </a:t>
            </a:r>
            <a:r>
              <a:rPr sz="2400" dirty="0">
                <a:latin typeface="Arial"/>
                <a:cs typeface="Arial"/>
              </a:rPr>
              <a:t>is </a:t>
            </a:r>
            <a:r>
              <a:rPr sz="2400" spc="-5" dirty="0">
                <a:latin typeface="Arial"/>
                <a:cs typeface="Arial"/>
              </a:rPr>
              <a:t>continually deposited </a:t>
            </a:r>
            <a:r>
              <a:rPr sz="2400" dirty="0">
                <a:latin typeface="Arial"/>
                <a:cs typeface="Arial"/>
              </a:rPr>
              <a:t>by  </a:t>
            </a:r>
            <a:r>
              <a:rPr sz="2500" b="1" i="1" spc="-50" dirty="0">
                <a:solidFill>
                  <a:srgbClr val="FF0000"/>
                </a:solidFill>
                <a:latin typeface="Arial"/>
                <a:cs typeface="Arial"/>
              </a:rPr>
              <a:t>osteoblasts</a:t>
            </a:r>
            <a:r>
              <a:rPr sz="2400" spc="-50" dirty="0">
                <a:latin typeface="Arial"/>
                <a:cs typeface="Arial"/>
              </a:rPr>
              <a:t>, </a:t>
            </a:r>
            <a:r>
              <a:rPr sz="2400" spc="-5" dirty="0">
                <a:latin typeface="Arial"/>
                <a:cs typeface="Arial"/>
              </a:rPr>
              <a:t>and absorbed where  </a:t>
            </a:r>
            <a:r>
              <a:rPr sz="2500" i="1" spc="-50" dirty="0">
                <a:solidFill>
                  <a:srgbClr val="FF0000"/>
                </a:solidFill>
                <a:latin typeface="Arial"/>
                <a:cs typeface="Arial"/>
              </a:rPr>
              <a:t>osteoclasts </a:t>
            </a:r>
            <a:r>
              <a:rPr sz="2400" spc="-5" dirty="0">
                <a:latin typeface="Arial"/>
                <a:cs typeface="Arial"/>
              </a:rPr>
              <a:t>are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active.</a:t>
            </a:r>
            <a:endParaRPr sz="2400">
              <a:latin typeface="Arial"/>
              <a:cs typeface="Arial"/>
            </a:endParaRPr>
          </a:p>
          <a:p>
            <a:pPr marL="332740" marR="436245" indent="-320040">
              <a:lnSpc>
                <a:spcPct val="100000"/>
              </a:lnSpc>
              <a:spcBef>
                <a:spcPts val="600"/>
              </a:spcBef>
              <a:buClr>
                <a:srgbClr val="DD8046"/>
              </a:buClr>
              <a:buSzPct val="58333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400" spc="-5" dirty="0">
                <a:latin typeface="Arial"/>
                <a:cs typeface="Arial"/>
              </a:rPr>
              <a:t>Osteoblasts are found on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outer  </a:t>
            </a:r>
            <a:r>
              <a:rPr sz="2400" dirty="0">
                <a:latin typeface="Arial"/>
                <a:cs typeface="Arial"/>
              </a:rPr>
              <a:t>surfaces of the </a:t>
            </a:r>
            <a:r>
              <a:rPr sz="2400" spc="-5" dirty="0">
                <a:latin typeface="Arial"/>
                <a:cs typeface="Arial"/>
              </a:rPr>
              <a:t>bones and in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bone  cavities.</a:t>
            </a:r>
            <a:endParaRPr sz="2400">
              <a:latin typeface="Arial"/>
              <a:cs typeface="Arial"/>
            </a:endParaRPr>
          </a:p>
          <a:p>
            <a:pPr marL="332740" marR="111125" indent="-320040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58333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small amount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osteoblastic </a:t>
            </a:r>
            <a:r>
              <a:rPr sz="2400" dirty="0">
                <a:latin typeface="Arial"/>
                <a:cs typeface="Arial"/>
              </a:rPr>
              <a:t>activity  </a:t>
            </a:r>
            <a:r>
              <a:rPr sz="2400" spc="-5" dirty="0">
                <a:latin typeface="Arial"/>
                <a:cs typeface="Arial"/>
              </a:rPr>
              <a:t>occurs </a:t>
            </a:r>
            <a:r>
              <a:rPr sz="2400" dirty="0">
                <a:latin typeface="Arial"/>
                <a:cs typeface="Arial"/>
              </a:rPr>
              <a:t>on </a:t>
            </a:r>
            <a:r>
              <a:rPr sz="2400" spc="-5" dirty="0">
                <a:latin typeface="Arial"/>
                <a:cs typeface="Arial"/>
              </a:rPr>
              <a:t>about 4%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all bone </a:t>
            </a:r>
            <a:r>
              <a:rPr sz="2400" dirty="0">
                <a:latin typeface="Arial"/>
                <a:cs typeface="Arial"/>
              </a:rPr>
              <a:t>surfaces  at </a:t>
            </a:r>
            <a:r>
              <a:rPr sz="2400" spc="-5" dirty="0">
                <a:latin typeface="Arial"/>
                <a:cs typeface="Arial"/>
              </a:rPr>
              <a:t>any given </a:t>
            </a:r>
            <a:r>
              <a:rPr sz="2400" dirty="0">
                <a:latin typeface="Arial"/>
                <a:cs typeface="Arial"/>
              </a:rPr>
              <a:t>time </a:t>
            </a:r>
            <a:r>
              <a:rPr sz="2400" spc="-5" dirty="0">
                <a:latin typeface="Arial"/>
                <a:cs typeface="Arial"/>
              </a:rPr>
              <a:t>in an adult), so </a:t>
            </a:r>
            <a:r>
              <a:rPr sz="2400" dirty="0">
                <a:latin typeface="Arial"/>
                <a:cs typeface="Arial"/>
              </a:rPr>
              <a:t>that at  </a:t>
            </a:r>
            <a:r>
              <a:rPr sz="2400" spc="-5" dirty="0">
                <a:latin typeface="Arial"/>
                <a:cs typeface="Arial"/>
              </a:rPr>
              <a:t>least some new bone is being formed  </a:t>
            </a:r>
            <a:r>
              <a:rPr sz="2400" spc="-20" dirty="0">
                <a:latin typeface="Arial"/>
                <a:cs typeface="Arial"/>
              </a:rPr>
              <a:t>constantly.</a:t>
            </a:r>
            <a:endParaRPr sz="24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710"/>
              </a:spcBef>
              <a:buClr>
                <a:srgbClr val="DD8046"/>
              </a:buClr>
              <a:buSzPct val="60416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400" spc="-5" dirty="0">
                <a:latin typeface="Arial"/>
                <a:cs typeface="Arial"/>
              </a:rPr>
              <a:t>The renewal </a:t>
            </a:r>
            <a:r>
              <a:rPr sz="2400" dirty="0">
                <a:latin typeface="Arial"/>
                <a:cs typeface="Arial"/>
              </a:rPr>
              <a:t>rate </a:t>
            </a:r>
            <a:r>
              <a:rPr sz="2400" spc="-10" dirty="0">
                <a:latin typeface="Arial"/>
                <a:cs typeface="Arial"/>
              </a:rPr>
              <a:t>is </a:t>
            </a:r>
            <a:r>
              <a:rPr sz="2400" spc="-5" dirty="0">
                <a:latin typeface="Arial"/>
                <a:cs typeface="Arial"/>
              </a:rPr>
              <a:t>about 4% per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year</a:t>
            </a:r>
            <a:endParaRPr sz="2400">
              <a:latin typeface="Arial"/>
              <a:cs typeface="Arial"/>
            </a:endParaRPr>
          </a:p>
          <a:p>
            <a:pPr marL="332740" marR="5080">
              <a:lnSpc>
                <a:spcPct val="75900"/>
              </a:lnSpc>
              <a:spcBef>
                <a:spcPts val="1385"/>
              </a:spcBef>
            </a:pPr>
            <a:r>
              <a:rPr sz="3600" baseline="16203" dirty="0">
                <a:latin typeface="Arial"/>
                <a:cs typeface="Arial"/>
              </a:rPr>
              <a:t>for </a:t>
            </a:r>
            <a:r>
              <a:rPr sz="3600" spc="-7" baseline="16203" dirty="0">
                <a:latin typeface="Arial"/>
                <a:cs typeface="Arial"/>
              </a:rPr>
              <a:t>compact bone </a:t>
            </a:r>
            <a:r>
              <a:rPr sz="3600" spc="-540" baseline="16203" dirty="0">
                <a:latin typeface="Arial"/>
                <a:cs typeface="Arial"/>
                <a:hlinkClick r:id="rId3"/>
              </a:rPr>
              <a:t>an</a:t>
            </a:r>
            <a:r>
              <a:rPr sz="1400" spc="-360" dirty="0">
                <a:solidFill>
                  <a:srgbClr val="775F54"/>
                </a:solidFill>
                <a:latin typeface="Arial"/>
                <a:cs typeface="Arial"/>
                <a:hlinkClick r:id="rId3"/>
              </a:rPr>
              <a:t>D</a:t>
            </a:r>
            <a:r>
              <a:rPr sz="3600" spc="-540" baseline="16203" dirty="0">
                <a:latin typeface="Arial"/>
                <a:cs typeface="Arial"/>
                <a:hlinkClick r:id="rId3"/>
              </a:rPr>
              <a:t>d</a:t>
            </a:r>
            <a:r>
              <a:rPr sz="1400" spc="-360" dirty="0">
                <a:solidFill>
                  <a:srgbClr val="775F54"/>
                </a:solidFill>
                <a:latin typeface="Arial"/>
                <a:cs typeface="Arial"/>
                <a:hlinkClick r:id="rId3"/>
              </a:rPr>
              <a:t>r.Ai</a:t>
            </a:r>
            <a:r>
              <a:rPr sz="3600" spc="-540" baseline="16203" dirty="0">
                <a:latin typeface="Arial"/>
                <a:cs typeface="Arial"/>
                <a:hlinkClick r:id="rId3"/>
              </a:rPr>
              <a:t>2</a:t>
            </a:r>
            <a:r>
              <a:rPr sz="1400" spc="-360" dirty="0">
                <a:solidFill>
                  <a:srgbClr val="775F54"/>
                </a:solidFill>
                <a:latin typeface="Arial"/>
                <a:cs typeface="Arial"/>
                <a:hlinkClick r:id="rId3"/>
              </a:rPr>
              <a:t>da</a:t>
            </a:r>
            <a:r>
              <a:rPr sz="3600" spc="-540" baseline="16203" dirty="0">
                <a:latin typeface="Arial"/>
                <a:cs typeface="Arial"/>
                <a:hlinkClick r:id="rId3"/>
              </a:rPr>
              <a:t>0</a:t>
            </a:r>
            <a:r>
              <a:rPr sz="1400" spc="-360" dirty="0">
                <a:solidFill>
                  <a:srgbClr val="775F54"/>
                </a:solidFill>
                <a:latin typeface="Arial"/>
                <a:cs typeface="Arial"/>
                <a:hlinkClick r:id="rId3"/>
              </a:rPr>
              <a:t>K</a:t>
            </a:r>
            <a:r>
              <a:rPr sz="3600" spc="-540" baseline="16203" dirty="0">
                <a:latin typeface="Arial"/>
                <a:cs typeface="Arial"/>
                <a:hlinkClick r:id="rId3"/>
              </a:rPr>
              <a:t>%</a:t>
            </a:r>
            <a:r>
              <a:rPr sz="1400" spc="-360" dirty="0">
                <a:solidFill>
                  <a:srgbClr val="775F54"/>
                </a:solidFill>
                <a:latin typeface="Arial"/>
                <a:cs typeface="Arial"/>
                <a:hlinkClick r:id="rId3"/>
              </a:rPr>
              <a:t>orish</a:t>
            </a:r>
            <a:r>
              <a:rPr sz="3600" spc="-540" baseline="16203" dirty="0">
                <a:latin typeface="Arial"/>
                <a:cs typeface="Arial"/>
                <a:hlinkClick r:id="rId3"/>
              </a:rPr>
              <a:t>pe</a:t>
            </a:r>
            <a:r>
              <a:rPr sz="1400" spc="-360" dirty="0">
                <a:solidFill>
                  <a:srgbClr val="775F54"/>
                </a:solidFill>
                <a:latin typeface="Arial"/>
                <a:cs typeface="Arial"/>
                <a:hlinkClick r:id="rId3"/>
              </a:rPr>
              <a:t>ak</a:t>
            </a:r>
            <a:r>
              <a:rPr sz="3600" spc="-540" baseline="16203" dirty="0">
                <a:latin typeface="Arial"/>
                <a:cs typeface="Arial"/>
                <a:hlinkClick r:id="rId3"/>
              </a:rPr>
              <a:t>r</a:t>
            </a:r>
            <a:r>
              <a:rPr sz="1400" spc="-360" dirty="0">
                <a:solidFill>
                  <a:srgbClr val="775F54"/>
                </a:solidFill>
                <a:latin typeface="Arial"/>
                <a:cs typeface="Arial"/>
                <a:hlinkClick r:id="rId3"/>
              </a:rPr>
              <a:t>or</a:t>
            </a:r>
            <a:r>
              <a:rPr sz="3600" spc="-540" baseline="16203" dirty="0">
                <a:latin typeface="Arial"/>
                <a:cs typeface="Arial"/>
                <a:hlinkClick r:id="rId3"/>
              </a:rPr>
              <a:t>y</a:t>
            </a:r>
            <a:r>
              <a:rPr sz="1400" spc="-360" dirty="0">
                <a:solidFill>
                  <a:srgbClr val="775F54"/>
                </a:solidFill>
                <a:latin typeface="Arial"/>
                <a:cs typeface="Arial"/>
                <a:hlinkClick r:id="rId3"/>
              </a:rPr>
              <a:t>ish</a:t>
            </a:r>
            <a:r>
              <a:rPr sz="3600" spc="-540" baseline="16203" dirty="0">
                <a:latin typeface="Arial"/>
                <a:cs typeface="Arial"/>
                <a:hlinkClick r:id="rId3"/>
              </a:rPr>
              <a:t>e</a:t>
            </a:r>
            <a:r>
              <a:rPr sz="1400" spc="-360" dirty="0">
                <a:solidFill>
                  <a:srgbClr val="775F54"/>
                </a:solidFill>
                <a:latin typeface="Arial"/>
                <a:cs typeface="Arial"/>
                <a:hlinkClick r:id="rId3"/>
              </a:rPr>
              <a:t>@</a:t>
            </a:r>
            <a:r>
              <a:rPr sz="3600" spc="-540" baseline="16203" dirty="0">
                <a:latin typeface="Arial"/>
                <a:cs typeface="Arial"/>
                <a:hlinkClick r:id="rId3"/>
              </a:rPr>
              <a:t>a</a:t>
            </a:r>
            <a:r>
              <a:rPr sz="1400" spc="-360" dirty="0">
                <a:solidFill>
                  <a:srgbClr val="775F54"/>
                </a:solidFill>
                <a:latin typeface="Arial"/>
                <a:cs typeface="Arial"/>
                <a:hlinkClick r:id="rId3"/>
              </a:rPr>
              <a:t>k</a:t>
            </a:r>
            <a:r>
              <a:rPr sz="3600" spc="-540" baseline="16203" dirty="0">
                <a:latin typeface="Arial"/>
                <a:cs typeface="Arial"/>
                <a:hlinkClick r:id="rId3"/>
              </a:rPr>
              <a:t>r</a:t>
            </a:r>
            <a:r>
              <a:rPr sz="1400" spc="-360" dirty="0">
                <a:solidFill>
                  <a:srgbClr val="775F54"/>
                </a:solidFill>
                <a:latin typeface="Arial"/>
                <a:cs typeface="Arial"/>
                <a:hlinkClick r:id="rId3"/>
              </a:rPr>
              <a:t>su</a:t>
            </a:r>
            <a:r>
              <a:rPr sz="3600" spc="-540" baseline="16203" dirty="0">
                <a:latin typeface="Arial"/>
                <a:cs typeface="Arial"/>
                <a:hlinkClick r:id="rId3"/>
              </a:rPr>
              <a:t>f</a:t>
            </a:r>
            <a:r>
              <a:rPr sz="1400" spc="-360" dirty="0">
                <a:solidFill>
                  <a:srgbClr val="775F54"/>
                </a:solidFill>
                <a:latin typeface="Arial"/>
                <a:cs typeface="Arial"/>
                <a:hlinkClick r:id="rId3"/>
              </a:rPr>
              <a:t>.e</a:t>
            </a:r>
            <a:r>
              <a:rPr sz="3600" spc="-540" baseline="16203" dirty="0">
                <a:latin typeface="Arial"/>
                <a:cs typeface="Arial"/>
                <a:hlinkClick r:id="rId3"/>
              </a:rPr>
              <a:t>o</a:t>
            </a:r>
            <a:r>
              <a:rPr sz="1400" spc="-360" dirty="0">
                <a:solidFill>
                  <a:srgbClr val="775F54"/>
                </a:solidFill>
                <a:latin typeface="Arial"/>
                <a:cs typeface="Arial"/>
                <a:hlinkClick r:id="rId3"/>
              </a:rPr>
              <a:t>d</a:t>
            </a:r>
            <a:r>
              <a:rPr sz="3600" spc="-540" baseline="16203" dirty="0">
                <a:latin typeface="Arial"/>
                <a:cs typeface="Arial"/>
                <a:hlinkClick r:id="rId3"/>
              </a:rPr>
              <a:t>r</a:t>
            </a:r>
            <a:r>
              <a:rPr sz="1400" spc="-360" dirty="0">
                <a:solidFill>
                  <a:srgbClr val="775F54"/>
                </a:solidFill>
                <a:latin typeface="Arial"/>
                <a:cs typeface="Arial"/>
                <a:hlinkClick r:id="rId3"/>
              </a:rPr>
              <a:t>u.sa </a:t>
            </a:r>
            <a:r>
              <a:rPr sz="1400" spc="-360" dirty="0">
                <a:solidFill>
                  <a:srgbClr val="775F54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trabecular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bone.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639" y="522478"/>
            <a:ext cx="329501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Cont..…Bone</a:t>
            </a:r>
            <a:r>
              <a:rPr sz="2400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resorption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64276" y="255650"/>
            <a:ext cx="3347974" cy="29574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11926" y="3429000"/>
            <a:ext cx="3024124" cy="3428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1094" y="1289050"/>
            <a:ext cx="5784215" cy="5655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16</a:t>
            </a:r>
            <a:endParaRPr sz="1200">
              <a:latin typeface="Arial"/>
              <a:cs typeface="Arial"/>
            </a:endParaRPr>
          </a:p>
          <a:p>
            <a:pPr marL="347980" marR="1630680" indent="-320040">
              <a:lnSpc>
                <a:spcPct val="100000"/>
              </a:lnSpc>
              <a:spcBef>
                <a:spcPts val="40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47980" algn="l"/>
                <a:tab pos="348615" algn="l"/>
              </a:tabLst>
            </a:pP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Osteoclasts </a:t>
            </a:r>
            <a:r>
              <a:rPr sz="2000" dirty="0">
                <a:latin typeface="Arial"/>
                <a:cs typeface="Arial"/>
              </a:rPr>
              <a:t>are large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phagocytic  multinucleated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cells</a:t>
            </a:r>
            <a:endParaRPr sz="2000">
              <a:latin typeface="Arial"/>
              <a:cs typeface="Arial"/>
            </a:endParaRPr>
          </a:p>
          <a:p>
            <a:pPr marL="347980" marR="504190" indent="-320040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47980" algn="l"/>
                <a:tab pos="348615" algn="l"/>
              </a:tabLst>
            </a:pPr>
            <a:r>
              <a:rPr sz="2000" dirty="0">
                <a:latin typeface="Arial"/>
                <a:cs typeface="Arial"/>
              </a:rPr>
              <a:t>They are normally active on less than 1%</a:t>
            </a:r>
            <a:r>
              <a:rPr sz="2000" spc="-1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  the bone surfaces of an</a:t>
            </a:r>
            <a:r>
              <a:rPr sz="2000" spc="-1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adult.</a:t>
            </a:r>
            <a:endParaRPr sz="2000">
              <a:latin typeface="Arial"/>
              <a:cs typeface="Arial"/>
            </a:endParaRPr>
          </a:p>
          <a:p>
            <a:pPr marL="347980" marR="1324610" indent="-320040">
              <a:lnSpc>
                <a:spcPct val="100000"/>
              </a:lnSpc>
              <a:spcBef>
                <a:spcPts val="70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47980" algn="l"/>
                <a:tab pos="348615" algn="l"/>
              </a:tabLst>
            </a:pPr>
            <a:r>
              <a:rPr sz="2000" dirty="0">
                <a:latin typeface="Arial"/>
                <a:cs typeface="Arial"/>
              </a:rPr>
              <a:t>The osteoclasts secrete two </a:t>
            </a:r>
            <a:r>
              <a:rPr sz="2000" spc="-5" dirty="0">
                <a:latin typeface="Arial"/>
                <a:cs typeface="Arial"/>
              </a:rPr>
              <a:t>types</a:t>
            </a:r>
            <a:r>
              <a:rPr sz="2000" spc="-1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  substances:</a:t>
            </a:r>
            <a:endParaRPr sz="2000">
              <a:latin typeface="Arial"/>
              <a:cs typeface="Arial"/>
            </a:endParaRPr>
          </a:p>
          <a:p>
            <a:pPr marL="485140" indent="-457200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60000"/>
              <a:buAutoNum type="arabicParenBoth"/>
              <a:tabLst>
                <a:tab pos="485140" algn="l"/>
                <a:tab pos="485775" algn="l"/>
              </a:tabLst>
            </a:pPr>
            <a:r>
              <a:rPr sz="2000" dirty="0">
                <a:latin typeface="Arial"/>
                <a:cs typeface="Arial"/>
              </a:rPr>
              <a:t>proteolytic enzymes from the</a:t>
            </a:r>
            <a:r>
              <a:rPr sz="2000" spc="-1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lysosomes</a:t>
            </a:r>
            <a:endParaRPr sz="2000">
              <a:latin typeface="Arial"/>
              <a:cs typeface="Arial"/>
            </a:endParaRPr>
          </a:p>
          <a:p>
            <a:pPr marL="485140" marR="791210" indent="-457200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60000"/>
              <a:buAutoNum type="arabicParenBoth"/>
              <a:tabLst>
                <a:tab pos="485140" algn="l"/>
                <a:tab pos="485775" algn="l"/>
              </a:tabLst>
            </a:pPr>
            <a:r>
              <a:rPr sz="2000" dirty="0">
                <a:latin typeface="Arial"/>
                <a:cs typeface="Arial"/>
              </a:rPr>
              <a:t>several acids from the mitochondria</a:t>
            </a:r>
            <a:r>
              <a:rPr sz="2000" spc="-1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  secretory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vesicles.</a:t>
            </a:r>
            <a:endParaRPr sz="2000">
              <a:latin typeface="Arial"/>
              <a:cs typeface="Arial"/>
            </a:endParaRPr>
          </a:p>
          <a:p>
            <a:pPr marL="347980" marR="755015" indent="-320040">
              <a:lnSpc>
                <a:spcPct val="100000"/>
              </a:lnSpc>
              <a:spcBef>
                <a:spcPts val="70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47980" algn="l"/>
                <a:tab pos="348615" algn="l"/>
              </a:tabLst>
            </a:pPr>
            <a:r>
              <a:rPr sz="2000" dirty="0">
                <a:latin typeface="Arial"/>
                <a:cs typeface="Arial"/>
              </a:rPr>
              <a:t>The enzymes dissolve the organic</a:t>
            </a:r>
            <a:r>
              <a:rPr sz="2000" spc="-1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matrix,  and the acids cause solution of the bone  salts.</a:t>
            </a:r>
            <a:endParaRPr sz="2000">
              <a:latin typeface="Arial"/>
              <a:cs typeface="Arial"/>
            </a:endParaRPr>
          </a:p>
          <a:p>
            <a:pPr marL="27940" marR="389890" indent="65405">
              <a:lnSpc>
                <a:spcPct val="100000"/>
              </a:lnSpc>
              <a:spcBef>
                <a:spcPts val="695"/>
              </a:spcBef>
            </a:pPr>
            <a:r>
              <a:rPr sz="2000" dirty="0">
                <a:latin typeface="Arial"/>
                <a:cs typeface="Arial"/>
              </a:rPr>
              <a:t>The osteoclastic cells also phagocytose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minute  particles of bone matrix and</a:t>
            </a:r>
            <a:r>
              <a:rPr sz="2000" spc="-1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crystals,</a:t>
            </a:r>
            <a:endParaRPr sz="2000">
              <a:latin typeface="Arial"/>
              <a:cs typeface="Arial"/>
            </a:endParaRPr>
          </a:p>
          <a:p>
            <a:pPr marL="2794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dissoluting them and </a:t>
            </a:r>
            <a:r>
              <a:rPr sz="2000" spc="-270" dirty="0">
                <a:latin typeface="Arial"/>
                <a:cs typeface="Arial"/>
              </a:rPr>
              <a:t>relea</a:t>
            </a:r>
            <a:r>
              <a:rPr sz="2100" spc="-405" baseline="23809" dirty="0">
                <a:solidFill>
                  <a:srgbClr val="775F54"/>
                </a:solidFill>
                <a:latin typeface="Arial"/>
                <a:cs typeface="Arial"/>
              </a:rPr>
              <a:t>D</a:t>
            </a:r>
            <a:r>
              <a:rPr sz="2000" spc="-270" dirty="0">
                <a:latin typeface="Arial"/>
                <a:cs typeface="Arial"/>
              </a:rPr>
              <a:t>s</a:t>
            </a:r>
            <a:r>
              <a:rPr sz="2100" spc="-405" baseline="23809" dirty="0">
                <a:solidFill>
                  <a:srgbClr val="775F54"/>
                </a:solidFill>
                <a:latin typeface="Arial"/>
                <a:cs typeface="Arial"/>
              </a:rPr>
              <a:t>r.</a:t>
            </a:r>
            <a:r>
              <a:rPr sz="2000" spc="-270" dirty="0">
                <a:latin typeface="Arial"/>
                <a:cs typeface="Arial"/>
              </a:rPr>
              <a:t>i</a:t>
            </a:r>
            <a:r>
              <a:rPr sz="2100" spc="-405" baseline="23809" dirty="0">
                <a:solidFill>
                  <a:srgbClr val="775F54"/>
                </a:solidFill>
                <a:latin typeface="Arial"/>
                <a:cs typeface="Arial"/>
              </a:rPr>
              <a:t>A</a:t>
            </a:r>
            <a:r>
              <a:rPr sz="2000" spc="-270" dirty="0">
                <a:latin typeface="Arial"/>
                <a:cs typeface="Arial"/>
              </a:rPr>
              <a:t>n</a:t>
            </a:r>
            <a:r>
              <a:rPr sz="2100" spc="-405" baseline="23809" dirty="0">
                <a:solidFill>
                  <a:srgbClr val="775F54"/>
                </a:solidFill>
                <a:latin typeface="Arial"/>
                <a:cs typeface="Arial"/>
              </a:rPr>
              <a:t>id</a:t>
            </a:r>
            <a:r>
              <a:rPr sz="2000" spc="-270" dirty="0">
                <a:latin typeface="Arial"/>
                <a:cs typeface="Arial"/>
              </a:rPr>
              <a:t>g</a:t>
            </a:r>
            <a:r>
              <a:rPr sz="2100" spc="-405" baseline="23809" dirty="0">
                <a:solidFill>
                  <a:srgbClr val="775F54"/>
                </a:solidFill>
                <a:latin typeface="Arial"/>
                <a:cs typeface="Arial"/>
              </a:rPr>
              <a:t>a </a:t>
            </a:r>
            <a:r>
              <a:rPr sz="2000" spc="-370" dirty="0">
                <a:latin typeface="Arial"/>
                <a:cs typeface="Arial"/>
              </a:rPr>
              <a:t>t</a:t>
            </a:r>
            <a:r>
              <a:rPr sz="2100" spc="-555" baseline="23809" dirty="0">
                <a:solidFill>
                  <a:srgbClr val="775F54"/>
                </a:solidFill>
                <a:latin typeface="Arial"/>
                <a:cs typeface="Arial"/>
              </a:rPr>
              <a:t>K</a:t>
            </a:r>
            <a:r>
              <a:rPr sz="2000" spc="-370" dirty="0">
                <a:latin typeface="Arial"/>
                <a:cs typeface="Arial"/>
              </a:rPr>
              <a:t>h</a:t>
            </a:r>
            <a:r>
              <a:rPr sz="2100" spc="-555" baseline="23809" dirty="0">
                <a:solidFill>
                  <a:srgbClr val="775F54"/>
                </a:solidFill>
                <a:latin typeface="Arial"/>
                <a:cs typeface="Arial"/>
              </a:rPr>
              <a:t>o</a:t>
            </a:r>
            <a:r>
              <a:rPr sz="2000" spc="-370" dirty="0">
                <a:latin typeface="Arial"/>
                <a:cs typeface="Arial"/>
              </a:rPr>
              <a:t>e</a:t>
            </a:r>
            <a:r>
              <a:rPr sz="2100" spc="-555" baseline="23809" dirty="0">
                <a:solidFill>
                  <a:srgbClr val="775F54"/>
                </a:solidFill>
                <a:latin typeface="Arial"/>
                <a:cs typeface="Arial"/>
              </a:rPr>
              <a:t>ris</a:t>
            </a:r>
            <a:r>
              <a:rPr sz="2000" spc="-370" dirty="0">
                <a:latin typeface="Arial"/>
                <a:cs typeface="Arial"/>
              </a:rPr>
              <a:t>p</a:t>
            </a:r>
            <a:r>
              <a:rPr sz="2100" spc="-555" baseline="23809" dirty="0">
                <a:solidFill>
                  <a:srgbClr val="775F54"/>
                </a:solidFill>
                <a:latin typeface="Arial"/>
                <a:cs typeface="Arial"/>
              </a:rPr>
              <a:t>h            </a:t>
            </a:r>
            <a:r>
              <a:rPr sz="2000" spc="-245" dirty="0">
                <a:latin typeface="Arial"/>
                <a:cs typeface="Arial"/>
              </a:rPr>
              <a:t>r</a:t>
            </a:r>
            <a:r>
              <a:rPr sz="2100" spc="-367" baseline="23809" dirty="0">
                <a:solidFill>
                  <a:srgbClr val="775F54"/>
                </a:solidFill>
                <a:latin typeface="Arial"/>
                <a:cs typeface="Arial"/>
              </a:rPr>
              <a:t>a</a:t>
            </a:r>
            <a:r>
              <a:rPr sz="2000" spc="-245" dirty="0">
                <a:latin typeface="Arial"/>
                <a:cs typeface="Arial"/>
              </a:rPr>
              <a:t>o</a:t>
            </a:r>
            <a:r>
              <a:rPr sz="2100" spc="-367" baseline="23809" dirty="0">
                <a:solidFill>
                  <a:srgbClr val="775F54"/>
                </a:solidFill>
                <a:latin typeface="Arial"/>
                <a:cs typeface="Arial"/>
              </a:rPr>
              <a:t>k</a:t>
            </a:r>
            <a:r>
              <a:rPr sz="2000" spc="-245" dirty="0">
                <a:latin typeface="Arial"/>
                <a:cs typeface="Arial"/>
              </a:rPr>
              <a:t>d</a:t>
            </a:r>
            <a:r>
              <a:rPr sz="2100" spc="-367" baseline="23809" dirty="0">
                <a:solidFill>
                  <a:srgbClr val="775F54"/>
                </a:solidFill>
                <a:latin typeface="Arial"/>
                <a:cs typeface="Arial"/>
              </a:rPr>
              <a:t>or</a:t>
            </a:r>
            <a:r>
              <a:rPr sz="2000" spc="-245" dirty="0">
                <a:latin typeface="Arial"/>
                <a:cs typeface="Arial"/>
              </a:rPr>
              <a:t>u</a:t>
            </a:r>
            <a:r>
              <a:rPr sz="2100" spc="-367" baseline="23809" dirty="0">
                <a:solidFill>
                  <a:srgbClr val="775F54"/>
                </a:solidFill>
                <a:latin typeface="Arial"/>
                <a:cs typeface="Arial"/>
              </a:rPr>
              <a:t>is</a:t>
            </a:r>
            <a:r>
              <a:rPr sz="2000" spc="-245" dirty="0">
                <a:latin typeface="Arial"/>
                <a:cs typeface="Arial"/>
              </a:rPr>
              <a:t>c</a:t>
            </a:r>
            <a:r>
              <a:rPr sz="2100" spc="-367" baseline="23809" dirty="0">
                <a:solidFill>
                  <a:srgbClr val="775F54"/>
                </a:solidFill>
                <a:latin typeface="Arial"/>
                <a:cs typeface="Arial"/>
              </a:rPr>
              <a:t>h@</a:t>
            </a:r>
            <a:r>
              <a:rPr sz="2000" spc="-245" dirty="0">
                <a:latin typeface="Arial"/>
                <a:cs typeface="Arial"/>
              </a:rPr>
              <a:t>ts</a:t>
            </a:r>
            <a:r>
              <a:rPr sz="2100" spc="-367" baseline="23809" dirty="0">
                <a:solidFill>
                  <a:srgbClr val="775F54"/>
                </a:solidFill>
                <a:latin typeface="Arial"/>
                <a:cs typeface="Arial"/>
              </a:rPr>
              <a:t>ksu.edu.sa</a:t>
            </a:r>
            <a:endParaRPr sz="2100" baseline="23809">
              <a:latin typeface="Arial"/>
              <a:cs typeface="Arial"/>
            </a:endParaRPr>
          </a:p>
          <a:p>
            <a:pPr marL="2794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into </a:t>
            </a:r>
            <a:r>
              <a:rPr sz="2000" spc="-5" dirty="0">
                <a:latin typeface="Arial"/>
                <a:cs typeface="Arial"/>
              </a:rPr>
              <a:t>the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blood.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3563" rIns="0" bIns="0" rtlCol="0">
            <a:spAutoFit/>
          </a:bodyPr>
          <a:lstStyle/>
          <a:p>
            <a:pPr marL="445770">
              <a:lnSpc>
                <a:spcPct val="100000"/>
              </a:lnSpc>
            </a:pPr>
            <a:r>
              <a:rPr sz="2800" b="1" spc="-35" dirty="0">
                <a:solidFill>
                  <a:srgbClr val="FF0000"/>
                </a:solidFill>
                <a:latin typeface="Arial"/>
                <a:cs typeface="Arial"/>
              </a:rPr>
              <a:t>Value 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of Continual Bone</a:t>
            </a:r>
            <a:r>
              <a:rPr sz="2800" b="1" spc="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Remodeling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0"/>
              </a:lnSpc>
            </a:pPr>
            <a:r>
              <a:rPr spc="-10" dirty="0"/>
              <a:t>Dr.Aida </a:t>
            </a:r>
            <a:r>
              <a:rPr dirty="0"/>
              <a:t>Korish</a:t>
            </a:r>
            <a:r>
              <a:rPr spc="325" dirty="0"/>
              <a:t> </a:t>
            </a:r>
            <a:r>
              <a:rPr spc="-5" dirty="0">
                <a:hlinkClick r:id="rId2"/>
              </a:rPr>
              <a:t>akorish@ksu.edu.sa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289050"/>
            <a:ext cx="8850630" cy="4988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4775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17</a:t>
            </a:r>
            <a:endParaRPr sz="1200">
              <a:latin typeface="Arial"/>
              <a:cs typeface="Arial"/>
            </a:endParaRPr>
          </a:p>
          <a:p>
            <a:pPr marL="12700" marR="375285">
              <a:lnSpc>
                <a:spcPct val="100000"/>
              </a:lnSpc>
              <a:spcBef>
                <a:spcPts val="400"/>
              </a:spcBef>
              <a:buAutoNum type="arabicPlain"/>
              <a:tabLst>
                <a:tab pos="368300" algn="l"/>
              </a:tabLst>
            </a:pPr>
            <a:r>
              <a:rPr sz="2400" spc="-5" dirty="0">
                <a:latin typeface="Arial"/>
                <a:cs typeface="Arial"/>
              </a:rPr>
              <a:t>Bone adjusts </a:t>
            </a:r>
            <a:r>
              <a:rPr sz="2400" dirty="0">
                <a:latin typeface="Arial"/>
                <a:cs typeface="Arial"/>
              </a:rPr>
              <a:t>its </a:t>
            </a:r>
            <a:r>
              <a:rPr sz="2400" spc="-5" dirty="0">
                <a:latin typeface="Arial"/>
                <a:cs typeface="Arial"/>
              </a:rPr>
              <a:t>strength </a:t>
            </a:r>
            <a:r>
              <a:rPr sz="2400" spc="-10" dirty="0">
                <a:latin typeface="Arial"/>
                <a:cs typeface="Arial"/>
              </a:rPr>
              <a:t>in </a:t>
            </a:r>
            <a:r>
              <a:rPr sz="2400" spc="-5" dirty="0">
                <a:latin typeface="Arial"/>
                <a:cs typeface="Arial"/>
              </a:rPr>
              <a:t>proportion </a:t>
            </a:r>
            <a:r>
              <a:rPr sz="2400" dirty="0">
                <a:latin typeface="Arial"/>
                <a:cs typeface="Arial"/>
              </a:rPr>
              <a:t>to the </a:t>
            </a:r>
            <a:r>
              <a:rPr sz="2400" spc="-5" dirty="0">
                <a:latin typeface="Arial"/>
                <a:cs typeface="Arial"/>
              </a:rPr>
              <a:t>degree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bone  </a:t>
            </a:r>
            <a:r>
              <a:rPr sz="2400" dirty="0">
                <a:latin typeface="Arial"/>
                <a:cs typeface="Arial"/>
              </a:rPr>
              <a:t>stress </a:t>
            </a:r>
            <a:r>
              <a:rPr sz="2400" spc="-5" dirty="0">
                <a:latin typeface="Arial"/>
                <a:cs typeface="Arial"/>
              </a:rPr>
              <a:t>and </a:t>
            </a:r>
            <a:r>
              <a:rPr sz="2400" dirty="0">
                <a:latin typeface="Arial"/>
                <a:cs typeface="Arial"/>
              </a:rPr>
              <a:t>it </a:t>
            </a:r>
            <a:r>
              <a:rPr sz="2400" spc="-5" dirty="0">
                <a:latin typeface="Arial"/>
                <a:cs typeface="Arial"/>
              </a:rPr>
              <a:t>thicken when subjected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heavy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loads.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695"/>
              </a:spcBef>
              <a:buAutoNum type="arabicPlain"/>
              <a:tabLst>
                <a:tab pos="363220" algn="l"/>
              </a:tabLst>
            </a:pPr>
            <a:r>
              <a:rPr sz="2400" spc="-5" dirty="0">
                <a:latin typeface="Arial"/>
                <a:cs typeface="Arial"/>
              </a:rPr>
              <a:t>The shape </a:t>
            </a:r>
            <a:r>
              <a:rPr sz="2400" dirty="0">
                <a:latin typeface="Arial"/>
                <a:cs typeface="Arial"/>
              </a:rPr>
              <a:t>of the </a:t>
            </a:r>
            <a:r>
              <a:rPr sz="2400" spc="-5" dirty="0">
                <a:latin typeface="Arial"/>
                <a:cs typeface="Arial"/>
              </a:rPr>
              <a:t>bone </a:t>
            </a:r>
            <a:r>
              <a:rPr sz="2400" dirty="0">
                <a:latin typeface="Arial"/>
                <a:cs typeface="Arial"/>
              </a:rPr>
              <a:t>can be rearranged for </a:t>
            </a:r>
            <a:r>
              <a:rPr sz="2400" spc="-5" dirty="0">
                <a:latin typeface="Arial"/>
                <a:cs typeface="Arial"/>
              </a:rPr>
              <a:t>proper support </a:t>
            </a:r>
            <a:r>
              <a:rPr sz="2400" dirty="0">
                <a:latin typeface="Arial"/>
                <a:cs typeface="Arial"/>
              </a:rPr>
              <a:t>of  </a:t>
            </a:r>
            <a:r>
              <a:rPr sz="2400" spc="-5" dirty="0">
                <a:latin typeface="Arial"/>
                <a:cs typeface="Arial"/>
              </a:rPr>
              <a:t>mechanical </a:t>
            </a:r>
            <a:r>
              <a:rPr sz="2400" dirty="0">
                <a:latin typeface="Arial"/>
                <a:cs typeface="Arial"/>
              </a:rPr>
              <a:t>forces </a:t>
            </a:r>
            <a:r>
              <a:rPr sz="2400" spc="-5" dirty="0">
                <a:latin typeface="Arial"/>
                <a:cs typeface="Arial"/>
              </a:rPr>
              <a:t>by deposition and absorption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bone in  accordance with </a:t>
            </a:r>
            <a:r>
              <a:rPr sz="2400" dirty="0">
                <a:latin typeface="Arial"/>
                <a:cs typeface="Arial"/>
              </a:rPr>
              <a:t>stress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patterns.</a:t>
            </a:r>
            <a:endParaRPr sz="2400">
              <a:latin typeface="Arial"/>
              <a:cs typeface="Arial"/>
            </a:endParaRPr>
          </a:p>
          <a:p>
            <a:pPr marL="12700" marR="239395">
              <a:lnSpc>
                <a:spcPct val="100000"/>
              </a:lnSpc>
              <a:spcBef>
                <a:spcPts val="695"/>
              </a:spcBef>
              <a:buAutoNum type="arabicPlain"/>
              <a:tabLst>
                <a:tab pos="368300" algn="l"/>
              </a:tabLst>
            </a:pPr>
            <a:r>
              <a:rPr sz="2400" spc="-5" dirty="0">
                <a:latin typeface="Arial"/>
                <a:cs typeface="Arial"/>
              </a:rPr>
              <a:t>Because old bone becomes relatively brittle and weak, new  organic </a:t>
            </a:r>
            <a:r>
              <a:rPr sz="2400" dirty="0">
                <a:latin typeface="Arial"/>
                <a:cs typeface="Arial"/>
              </a:rPr>
              <a:t>matrix </a:t>
            </a:r>
            <a:r>
              <a:rPr sz="2400" spc="-5" dirty="0">
                <a:latin typeface="Arial"/>
                <a:cs typeface="Arial"/>
              </a:rPr>
              <a:t>is needed as the old organic </a:t>
            </a:r>
            <a:r>
              <a:rPr sz="2400" dirty="0">
                <a:latin typeface="Arial"/>
                <a:cs typeface="Arial"/>
              </a:rPr>
              <a:t>matrix </a:t>
            </a:r>
            <a:r>
              <a:rPr sz="2400" spc="-5" dirty="0">
                <a:latin typeface="Arial"/>
                <a:cs typeface="Arial"/>
              </a:rPr>
              <a:t>degenerates.  </a:t>
            </a:r>
            <a:r>
              <a:rPr sz="2400" dirty="0">
                <a:latin typeface="Arial"/>
                <a:cs typeface="Arial"/>
              </a:rPr>
              <a:t>In </a:t>
            </a:r>
            <a:r>
              <a:rPr sz="2400" spc="-5" dirty="0">
                <a:latin typeface="Arial"/>
                <a:cs typeface="Arial"/>
              </a:rPr>
              <a:t>this </a:t>
            </a:r>
            <a:r>
              <a:rPr sz="2400" spc="-20" dirty="0">
                <a:latin typeface="Arial"/>
                <a:cs typeface="Arial"/>
              </a:rPr>
              <a:t>manner,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normal toughness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bone is</a:t>
            </a:r>
            <a:r>
              <a:rPr sz="2400" spc="8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maintained.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12700" marR="542925">
              <a:lnSpc>
                <a:spcPct val="100000"/>
              </a:lnSpc>
              <a:spcBef>
                <a:spcPts val="1525"/>
              </a:spcBef>
            </a:pPr>
            <a:r>
              <a:rPr sz="2400" dirty="0">
                <a:latin typeface="Arial"/>
                <a:cs typeface="Arial"/>
              </a:rPr>
              <a:t>Therefore, the </a:t>
            </a:r>
            <a:r>
              <a:rPr sz="2400" spc="-5" dirty="0">
                <a:latin typeface="Arial"/>
                <a:cs typeface="Arial"/>
              </a:rPr>
              <a:t>bones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children </a:t>
            </a:r>
            <a:r>
              <a:rPr sz="2400" dirty="0">
                <a:latin typeface="Arial"/>
                <a:cs typeface="Arial"/>
              </a:rPr>
              <a:t>are </a:t>
            </a:r>
            <a:r>
              <a:rPr sz="2400" spc="-5" dirty="0">
                <a:latin typeface="Arial"/>
                <a:cs typeface="Arial"/>
              </a:rPr>
              <a:t>less </a:t>
            </a:r>
            <a:r>
              <a:rPr sz="2400" dirty="0">
                <a:latin typeface="Arial"/>
                <a:cs typeface="Arial"/>
              </a:rPr>
              <a:t>brittle in comparison  </a:t>
            </a:r>
            <a:r>
              <a:rPr sz="2400" spc="-5" dirty="0">
                <a:latin typeface="Arial"/>
                <a:cs typeface="Arial"/>
              </a:rPr>
              <a:t>with the bones </a:t>
            </a:r>
            <a:r>
              <a:rPr sz="2400" dirty="0">
                <a:latin typeface="Arial"/>
                <a:cs typeface="Arial"/>
              </a:rPr>
              <a:t>of the </a:t>
            </a:r>
            <a:r>
              <a:rPr sz="2400" spc="-25" dirty="0">
                <a:latin typeface="Arial"/>
                <a:cs typeface="Arial"/>
              </a:rPr>
              <a:t>elderly, </a:t>
            </a:r>
            <a:r>
              <a:rPr sz="2400" spc="-5" dirty="0">
                <a:latin typeface="Arial"/>
                <a:cs typeface="Arial"/>
              </a:rPr>
              <a:t>due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more remodeling in </a:t>
            </a:r>
            <a:r>
              <a:rPr sz="2400" dirty="0">
                <a:latin typeface="Arial"/>
                <a:cs typeface="Arial"/>
              </a:rPr>
              <a:t>the  </a:t>
            </a:r>
            <a:r>
              <a:rPr sz="2400" spc="-5" dirty="0">
                <a:latin typeface="Arial"/>
                <a:cs typeface="Arial"/>
              </a:rPr>
              <a:t>children.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6075" rIns="0" bIns="0" rtlCol="0">
            <a:spAutoFit/>
          </a:bodyPr>
          <a:lstStyle/>
          <a:p>
            <a:pPr marL="83820">
              <a:lnSpc>
                <a:spcPct val="100000"/>
              </a:lnSpc>
            </a:pPr>
            <a:r>
              <a:rPr sz="2400" b="1" spc="-5" dirty="0">
                <a:latin typeface="Arial"/>
                <a:cs typeface="Arial"/>
              </a:rPr>
              <a:t>Control of </a:t>
            </a:r>
            <a:r>
              <a:rPr sz="2400" b="1" dirty="0">
                <a:latin typeface="Arial"/>
                <a:cs typeface="Arial"/>
              </a:rPr>
              <a:t>the </a:t>
            </a:r>
            <a:r>
              <a:rPr sz="2400" b="1" spc="-5" dirty="0">
                <a:latin typeface="Arial"/>
                <a:cs typeface="Arial"/>
              </a:rPr>
              <a:t>Rate </a:t>
            </a:r>
            <a:r>
              <a:rPr sz="2400" b="1" dirty="0">
                <a:latin typeface="Arial"/>
                <a:cs typeface="Arial"/>
              </a:rPr>
              <a:t>of </a:t>
            </a:r>
            <a:r>
              <a:rPr sz="2400" b="1" spc="-5" dirty="0">
                <a:latin typeface="Arial"/>
                <a:cs typeface="Arial"/>
              </a:rPr>
              <a:t>Bone Deposition </a:t>
            </a:r>
            <a:r>
              <a:rPr sz="2400" b="1" dirty="0">
                <a:latin typeface="Arial"/>
                <a:cs typeface="Arial"/>
              </a:rPr>
              <a:t>by </a:t>
            </a:r>
            <a:r>
              <a:rPr sz="2400" b="1" spc="-5" dirty="0">
                <a:latin typeface="Arial"/>
                <a:cs typeface="Arial"/>
              </a:rPr>
              <a:t>Bone</a:t>
            </a:r>
            <a:r>
              <a:rPr sz="2400" b="1" spc="2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“Stress”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0"/>
              </a:lnSpc>
            </a:pPr>
            <a:r>
              <a:rPr spc="-10" dirty="0"/>
              <a:t>Dr.Aida </a:t>
            </a:r>
            <a:r>
              <a:rPr dirty="0"/>
              <a:t>Korish</a:t>
            </a:r>
            <a:r>
              <a:rPr spc="325" dirty="0"/>
              <a:t> </a:t>
            </a:r>
            <a:r>
              <a:rPr spc="-5" dirty="0">
                <a:hlinkClick r:id="rId2"/>
              </a:rPr>
              <a:t>akorish@ksu.edu.sa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1094" y="1289050"/>
            <a:ext cx="8564245" cy="5130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40"/>
              </a:lnSpc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18</a:t>
            </a:r>
            <a:endParaRPr sz="1200">
              <a:latin typeface="Arial"/>
              <a:cs typeface="Arial"/>
            </a:endParaRPr>
          </a:p>
          <a:p>
            <a:pPr marL="347980" indent="-320040">
              <a:lnSpc>
                <a:spcPts val="3260"/>
              </a:lnSpc>
              <a:buClr>
                <a:srgbClr val="DD8046"/>
              </a:buClr>
              <a:buSzPct val="58928"/>
              <a:buFont typeface="Wingdings"/>
              <a:buChar char=""/>
              <a:tabLst>
                <a:tab pos="347980" algn="l"/>
                <a:tab pos="348615" algn="l"/>
              </a:tabLst>
            </a:pPr>
            <a:r>
              <a:rPr sz="2800" spc="-5" dirty="0">
                <a:latin typeface="Times New Roman"/>
                <a:cs typeface="Times New Roman"/>
              </a:rPr>
              <a:t>Bone is deposited in </a:t>
            </a:r>
            <a:r>
              <a:rPr sz="2800" dirty="0">
                <a:latin typeface="Times New Roman"/>
                <a:cs typeface="Times New Roman"/>
              </a:rPr>
              <a:t>proportion </a:t>
            </a:r>
            <a:r>
              <a:rPr sz="2800" spc="-5" dirty="0">
                <a:latin typeface="Times New Roman"/>
                <a:cs typeface="Times New Roman"/>
              </a:rPr>
              <a:t>to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load </a:t>
            </a:r>
            <a:r>
              <a:rPr sz="2800" dirty="0">
                <a:latin typeface="Times New Roman"/>
                <a:cs typeface="Times New Roman"/>
              </a:rPr>
              <a:t>that </a:t>
            </a:r>
            <a:r>
              <a:rPr sz="2800" spc="-5" dirty="0">
                <a:latin typeface="Times New Roman"/>
                <a:cs typeface="Times New Roman"/>
              </a:rPr>
              <a:t>it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must</a:t>
            </a:r>
            <a:endParaRPr sz="2800">
              <a:latin typeface="Times New Roman"/>
              <a:cs typeface="Times New Roman"/>
            </a:endParaRPr>
          </a:p>
          <a:p>
            <a:pPr marL="347980">
              <a:lnSpc>
                <a:spcPct val="100000"/>
              </a:lnSpc>
            </a:pPr>
            <a:r>
              <a:rPr sz="2800" spc="-35" dirty="0">
                <a:latin typeface="Times New Roman"/>
                <a:cs typeface="Times New Roman"/>
              </a:rPr>
              <a:t>carry.</a:t>
            </a:r>
            <a:endParaRPr sz="2800">
              <a:latin typeface="Times New Roman"/>
              <a:cs typeface="Times New Roman"/>
            </a:endParaRPr>
          </a:p>
          <a:p>
            <a:pPr marL="347980" indent="-320040">
              <a:lnSpc>
                <a:spcPct val="100000"/>
              </a:lnSpc>
              <a:spcBef>
                <a:spcPts val="705"/>
              </a:spcBef>
              <a:buClr>
                <a:srgbClr val="DD8046"/>
              </a:buClr>
              <a:buSzPct val="58928"/>
              <a:buFont typeface="Wingdings"/>
              <a:buChar char=""/>
              <a:tabLst>
                <a:tab pos="347980" algn="l"/>
                <a:tab pos="348615" algn="l"/>
              </a:tabLst>
            </a:pPr>
            <a:r>
              <a:rPr sz="2800" spc="-5" dirty="0">
                <a:latin typeface="Times New Roman"/>
                <a:cs typeface="Times New Roman"/>
              </a:rPr>
              <a:t>Continual physical stress stimulates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osteoblastic</a:t>
            </a:r>
            <a:endParaRPr sz="2800">
              <a:latin typeface="Times New Roman"/>
              <a:cs typeface="Times New Roman"/>
            </a:endParaRPr>
          </a:p>
          <a:p>
            <a:pPr marL="347980">
              <a:lnSpc>
                <a:spcPct val="100000"/>
              </a:lnSpc>
            </a:pPr>
            <a:r>
              <a:rPr sz="2800" dirty="0">
                <a:latin typeface="Times New Roman"/>
                <a:cs typeface="Times New Roman"/>
              </a:rPr>
              <a:t>deposition </a:t>
            </a:r>
            <a:r>
              <a:rPr sz="2800" spc="-5" dirty="0">
                <a:latin typeface="Times New Roman"/>
                <a:cs typeface="Times New Roman"/>
              </a:rPr>
              <a:t>and calcification of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bone.</a:t>
            </a:r>
            <a:endParaRPr sz="2800">
              <a:latin typeface="Times New Roman"/>
              <a:cs typeface="Times New Roman"/>
            </a:endParaRPr>
          </a:p>
          <a:p>
            <a:pPr marL="347980" marR="252729" indent="-320040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58928"/>
              <a:buFont typeface="Wingdings"/>
              <a:buChar char=""/>
              <a:tabLst>
                <a:tab pos="347980" algn="l"/>
                <a:tab pos="348615" algn="l"/>
              </a:tabLst>
            </a:pP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dirty="0">
                <a:latin typeface="Times New Roman"/>
                <a:cs typeface="Times New Roman"/>
              </a:rPr>
              <a:t>bones </a:t>
            </a:r>
            <a:r>
              <a:rPr sz="2800" spc="-5" dirty="0">
                <a:latin typeface="Times New Roman"/>
                <a:cs typeface="Times New Roman"/>
              </a:rPr>
              <a:t>of athletes become considerably heavier than  </a:t>
            </a:r>
            <a:r>
              <a:rPr sz="2800" dirty="0">
                <a:latin typeface="Times New Roman"/>
                <a:cs typeface="Times New Roman"/>
              </a:rPr>
              <a:t>those </a:t>
            </a:r>
            <a:r>
              <a:rPr sz="2800" spc="-5" dirty="0">
                <a:latin typeface="Times New Roman"/>
                <a:cs typeface="Times New Roman"/>
              </a:rPr>
              <a:t>of no athletes. Also, the bone of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leg in the </a:t>
            </a:r>
            <a:r>
              <a:rPr sz="2800" spc="-10" dirty="0">
                <a:latin typeface="Times New Roman"/>
                <a:cs typeface="Times New Roman"/>
              </a:rPr>
              <a:t>cast  </a:t>
            </a:r>
            <a:r>
              <a:rPr sz="2800" spc="-5" dirty="0">
                <a:latin typeface="Times New Roman"/>
                <a:cs typeface="Times New Roman"/>
              </a:rPr>
              <a:t>becomes </a:t>
            </a:r>
            <a:r>
              <a:rPr sz="2800" dirty="0">
                <a:latin typeface="Times New Roman"/>
                <a:cs typeface="Times New Roman"/>
              </a:rPr>
              <a:t>thin </a:t>
            </a:r>
            <a:r>
              <a:rPr sz="2800" spc="-5" dirty="0">
                <a:latin typeface="Times New Roman"/>
                <a:cs typeface="Times New Roman"/>
              </a:rPr>
              <a:t>and up to 30 % decalcified within a few  weeks.</a:t>
            </a:r>
            <a:endParaRPr sz="2800">
              <a:latin typeface="Times New Roman"/>
              <a:cs typeface="Times New Roman"/>
            </a:endParaRPr>
          </a:p>
          <a:p>
            <a:pPr marL="347980" marR="5080" indent="-320040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58928"/>
              <a:buFont typeface="Wingdings"/>
              <a:buChar char=""/>
              <a:tabLst>
                <a:tab pos="347980" algn="l"/>
                <a:tab pos="348615" algn="l"/>
              </a:tabLst>
            </a:pPr>
            <a:r>
              <a:rPr sz="2800" spc="-5" dirty="0">
                <a:latin typeface="Times New Roman"/>
                <a:cs typeface="Times New Roman"/>
              </a:rPr>
              <a:t>Bone stress also determines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shape of bones under  certain circumstances. (e.g. Healing </a:t>
            </a:r>
            <a:r>
              <a:rPr sz="2800" dirty="0">
                <a:latin typeface="Times New Roman"/>
                <a:cs typeface="Times New Roman"/>
              </a:rPr>
              <a:t>of </a:t>
            </a:r>
            <a:r>
              <a:rPr sz="2800" spc="-5" dirty="0">
                <a:latin typeface="Times New Roman"/>
                <a:cs typeface="Times New Roman"/>
              </a:rPr>
              <a:t>fractures </a:t>
            </a:r>
            <a:r>
              <a:rPr sz="2800" spc="-10" dirty="0">
                <a:latin typeface="Times New Roman"/>
                <a:cs typeface="Times New Roman"/>
              </a:rPr>
              <a:t>may </a:t>
            </a:r>
            <a:r>
              <a:rPr sz="2800" dirty="0">
                <a:latin typeface="Times New Roman"/>
                <a:cs typeface="Times New Roman"/>
              </a:rPr>
              <a:t>start  </a:t>
            </a:r>
            <a:r>
              <a:rPr sz="2800" spc="-5" dirty="0">
                <a:latin typeface="Times New Roman"/>
                <a:cs typeface="Times New Roman"/>
              </a:rPr>
              <a:t>angulated in children then become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straight).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7861" rIns="0" bIns="0" rtlCol="0">
            <a:spAutoFit/>
          </a:bodyPr>
          <a:lstStyle/>
          <a:p>
            <a:pPr marL="445770">
              <a:lnSpc>
                <a:spcPct val="100000"/>
              </a:lnSpc>
            </a:pP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Repair of a Fracture Activates Osteoblasts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0"/>
              </a:lnSpc>
            </a:pPr>
            <a:r>
              <a:rPr spc="-10" dirty="0"/>
              <a:t>Dr.Aida </a:t>
            </a:r>
            <a:r>
              <a:rPr dirty="0"/>
              <a:t>Korish</a:t>
            </a:r>
            <a:r>
              <a:rPr spc="325" dirty="0"/>
              <a:t> </a:t>
            </a:r>
            <a:r>
              <a:rPr spc="-5" dirty="0">
                <a:hlinkClick r:id="rId2"/>
              </a:rPr>
              <a:t>akorish@ksu.edu.sa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289050"/>
            <a:ext cx="8129905" cy="4851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4775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19</a:t>
            </a:r>
            <a:endParaRPr sz="1200">
              <a:latin typeface="Arial"/>
              <a:cs typeface="Arial"/>
            </a:endParaRPr>
          </a:p>
          <a:p>
            <a:pPr marL="332740" marR="828675" indent="-320040">
              <a:lnSpc>
                <a:spcPct val="100000"/>
              </a:lnSpc>
              <a:spcBef>
                <a:spcPts val="935"/>
              </a:spcBef>
              <a:buClr>
                <a:srgbClr val="DD8046"/>
              </a:buClr>
              <a:buSzPct val="58928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800" spc="-5" dirty="0">
                <a:latin typeface="Times New Roman"/>
                <a:cs typeface="Times New Roman"/>
              </a:rPr>
              <a:t>Fracture of a bone activates all the periosteal and  intraosseous osteoblasts </a:t>
            </a:r>
            <a:r>
              <a:rPr sz="2800" dirty="0">
                <a:latin typeface="Times New Roman"/>
                <a:cs typeface="Times New Roman"/>
              </a:rPr>
              <a:t>involved </a:t>
            </a:r>
            <a:r>
              <a:rPr sz="2800" spc="-5" dirty="0">
                <a:latin typeface="Times New Roman"/>
                <a:cs typeface="Times New Roman"/>
              </a:rPr>
              <a:t>in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break.</a:t>
            </a:r>
            <a:endParaRPr sz="2800">
              <a:latin typeface="Times New Roman"/>
              <a:cs typeface="Times New Roman"/>
            </a:endParaRPr>
          </a:p>
          <a:p>
            <a:pPr marL="332740" indent="-320040">
              <a:lnSpc>
                <a:spcPts val="3285"/>
              </a:lnSpc>
              <a:spcBef>
                <a:spcPts val="705"/>
              </a:spcBef>
              <a:buClr>
                <a:srgbClr val="DD8046"/>
              </a:buClr>
              <a:buSzPct val="58928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800" spc="-15" dirty="0">
                <a:latin typeface="Times New Roman"/>
                <a:cs typeface="Times New Roman"/>
              </a:rPr>
              <a:t>Large </a:t>
            </a:r>
            <a:r>
              <a:rPr sz="2800" spc="-5" dirty="0">
                <a:latin typeface="Times New Roman"/>
                <a:cs typeface="Times New Roman"/>
              </a:rPr>
              <a:t>numbers of new osteoblasts are formed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from</a:t>
            </a:r>
            <a:endParaRPr sz="2800">
              <a:latin typeface="Times New Roman"/>
              <a:cs typeface="Times New Roman"/>
            </a:endParaRPr>
          </a:p>
          <a:p>
            <a:pPr marL="332740">
              <a:lnSpc>
                <a:spcPts val="3465"/>
              </a:lnSpc>
            </a:pPr>
            <a:r>
              <a:rPr sz="2950" i="1" spc="-85" dirty="0">
                <a:latin typeface="Times New Roman"/>
                <a:cs typeface="Times New Roman"/>
              </a:rPr>
              <a:t>osteoprogenitor </a:t>
            </a:r>
            <a:r>
              <a:rPr sz="2950" i="1" spc="-50" dirty="0">
                <a:latin typeface="Times New Roman"/>
                <a:cs typeface="Times New Roman"/>
              </a:rPr>
              <a:t>cells</a:t>
            </a:r>
            <a:r>
              <a:rPr sz="2800" spc="-50" dirty="0">
                <a:latin typeface="Times New Roman"/>
                <a:cs typeface="Times New Roman"/>
              </a:rPr>
              <a:t>, </a:t>
            </a:r>
            <a:r>
              <a:rPr sz="2800" spc="-5" dirty="0">
                <a:latin typeface="Times New Roman"/>
                <a:cs typeface="Times New Roman"/>
              </a:rPr>
              <a:t>which are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bone</a:t>
            </a:r>
            <a:endParaRPr sz="2800">
              <a:latin typeface="Times New Roman"/>
              <a:cs typeface="Times New Roman"/>
            </a:endParaRPr>
          </a:p>
          <a:p>
            <a:pPr marL="277495" marR="24765">
              <a:lnSpc>
                <a:spcPct val="100000"/>
              </a:lnSpc>
              <a:spcBef>
                <a:spcPts val="665"/>
              </a:spcBef>
              <a:tabLst>
                <a:tab pos="6726555" algn="l"/>
              </a:tabLst>
            </a:pPr>
            <a:r>
              <a:rPr sz="2800" spc="-5" dirty="0">
                <a:latin typeface="Times New Roman"/>
                <a:cs typeface="Times New Roman"/>
              </a:rPr>
              <a:t>stem cells in the surface tissue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lining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bone,	called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 "bone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membrane.</a:t>
            </a:r>
            <a:endParaRPr sz="2800">
              <a:latin typeface="Times New Roman"/>
              <a:cs typeface="Times New Roman"/>
            </a:endParaRPr>
          </a:p>
          <a:p>
            <a:pPr marL="332740" marR="5080" indent="-320040">
              <a:lnSpc>
                <a:spcPct val="98500"/>
              </a:lnSpc>
              <a:spcBef>
                <a:spcPts val="745"/>
              </a:spcBef>
              <a:buClr>
                <a:srgbClr val="DD8046"/>
              </a:buClr>
              <a:buSzPct val="58928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800" dirty="0">
                <a:latin typeface="Times New Roman"/>
                <a:cs typeface="Times New Roman"/>
              </a:rPr>
              <a:t>Shortly </a:t>
            </a:r>
            <a:r>
              <a:rPr sz="2800" spc="-5" dirty="0">
                <a:latin typeface="Times New Roman"/>
                <a:cs typeface="Times New Roman"/>
              </a:rPr>
              <a:t>a </a:t>
            </a:r>
            <a:r>
              <a:rPr sz="2800" spc="-15" dirty="0">
                <a:latin typeface="Times New Roman"/>
                <a:cs typeface="Times New Roman"/>
              </a:rPr>
              <a:t>large </a:t>
            </a:r>
            <a:r>
              <a:rPr sz="2800" dirty="0">
                <a:latin typeface="Times New Roman"/>
                <a:cs typeface="Times New Roman"/>
              </a:rPr>
              <a:t>bulge </a:t>
            </a:r>
            <a:r>
              <a:rPr sz="2800" spc="-5" dirty="0">
                <a:latin typeface="Times New Roman"/>
                <a:cs typeface="Times New Roman"/>
              </a:rPr>
              <a:t>of osteoblastic </a:t>
            </a:r>
            <a:r>
              <a:rPr sz="2800" dirty="0">
                <a:latin typeface="Times New Roman"/>
                <a:cs typeface="Times New Roman"/>
              </a:rPr>
              <a:t>tissue </a:t>
            </a:r>
            <a:r>
              <a:rPr sz="2800" spc="-5" dirty="0">
                <a:latin typeface="Times New Roman"/>
                <a:cs typeface="Times New Roman"/>
              </a:rPr>
              <a:t>and new  </a:t>
            </a:r>
            <a:r>
              <a:rPr sz="2800" spc="-10" dirty="0">
                <a:latin typeface="Times New Roman"/>
                <a:cs typeface="Times New Roman"/>
              </a:rPr>
              <a:t>organic </a:t>
            </a:r>
            <a:r>
              <a:rPr sz="2800" spc="-5" dirty="0">
                <a:latin typeface="Times New Roman"/>
                <a:cs typeface="Times New Roman"/>
              </a:rPr>
              <a:t>bone matrix, develops between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two broken  ends of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bone followed shortly by the deposition of  calcium salts. This is called a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950" i="1" spc="-85" dirty="0">
                <a:latin typeface="Times New Roman"/>
                <a:cs typeface="Times New Roman"/>
              </a:rPr>
              <a:t>callus.</a:t>
            </a:r>
            <a:endParaRPr sz="29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6563" rIns="0" bIns="0" rtlCol="0">
            <a:spAutoFit/>
          </a:bodyPr>
          <a:lstStyle/>
          <a:p>
            <a:pPr marL="3017520">
              <a:lnSpc>
                <a:spcPct val="100000"/>
              </a:lnSpc>
            </a:pPr>
            <a:r>
              <a:rPr b="1" dirty="0">
                <a:latin typeface="Arial"/>
                <a:cs typeface="Arial"/>
              </a:rPr>
              <a:t>Ob</a:t>
            </a:r>
            <a:r>
              <a:rPr b="1" spc="-15" dirty="0">
                <a:latin typeface="Arial"/>
                <a:cs typeface="Arial"/>
              </a:rPr>
              <a:t>j</a:t>
            </a:r>
            <a:r>
              <a:rPr b="1" dirty="0">
                <a:latin typeface="Arial"/>
                <a:cs typeface="Arial"/>
              </a:rPr>
              <a:t>ectives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0"/>
              </a:lnSpc>
            </a:pPr>
            <a:r>
              <a:rPr spc="-10" dirty="0"/>
              <a:t>Dr.Aida </a:t>
            </a:r>
            <a:r>
              <a:rPr dirty="0"/>
              <a:t>Korish</a:t>
            </a:r>
            <a:r>
              <a:rPr spc="325" dirty="0"/>
              <a:t> </a:t>
            </a:r>
            <a:r>
              <a:rPr spc="-5" dirty="0">
                <a:hlinkClick r:id="rId2"/>
              </a:rPr>
              <a:t>akorish@ksu.edu.sa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3766" y="1289050"/>
            <a:ext cx="8460105" cy="4255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00">
              <a:latin typeface="Times New Roman"/>
              <a:cs typeface="Times New Roman"/>
            </a:endParaRPr>
          </a:p>
          <a:p>
            <a:pPr marL="490220">
              <a:lnSpc>
                <a:spcPct val="100000"/>
              </a:lnSpc>
            </a:pPr>
            <a:r>
              <a:rPr sz="2800" spc="-5" dirty="0">
                <a:latin typeface="Times New Roman"/>
                <a:cs typeface="Times New Roman"/>
              </a:rPr>
              <a:t>By the end of the lecture you will be able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to:</a:t>
            </a:r>
            <a:endParaRPr sz="2800">
              <a:latin typeface="Times New Roman"/>
              <a:cs typeface="Times New Roman"/>
            </a:endParaRPr>
          </a:p>
          <a:p>
            <a:pPr marL="490220">
              <a:lnSpc>
                <a:spcPct val="100000"/>
              </a:lnSpc>
              <a:spcBef>
                <a:spcPts val="715"/>
              </a:spcBef>
              <a:buAutoNum type="arabicPlain"/>
              <a:tabLst>
                <a:tab pos="821690" algn="l"/>
                <a:tab pos="2987675" algn="l"/>
              </a:tabLst>
            </a:pPr>
            <a:r>
              <a:rPr sz="2400" spc="-5" dirty="0">
                <a:latin typeface="Times New Roman"/>
                <a:cs typeface="Times New Roman"/>
              </a:rPr>
              <a:t>Define</a:t>
            </a:r>
            <a:r>
              <a:rPr sz="2400" dirty="0">
                <a:latin typeface="Times New Roman"/>
                <a:cs typeface="Times New Roman"/>
              </a:rPr>
              <a:t> bone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	</a:t>
            </a:r>
            <a:r>
              <a:rPr sz="2400" spc="-5" dirty="0">
                <a:latin typeface="Times New Roman"/>
                <a:cs typeface="Times New Roman"/>
              </a:rPr>
              <a:t>differentiate </a:t>
            </a:r>
            <a:r>
              <a:rPr sz="2400" dirty="0">
                <a:latin typeface="Times New Roman"/>
                <a:cs typeface="Times New Roman"/>
              </a:rPr>
              <a:t>cortical &amp; trabecular bone</a:t>
            </a:r>
            <a:r>
              <a:rPr sz="2400" spc="-1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(sites</a:t>
            </a:r>
            <a:endParaRPr sz="2400">
              <a:latin typeface="Times New Roman"/>
              <a:cs typeface="Times New Roman"/>
            </a:endParaRPr>
          </a:p>
          <a:p>
            <a:pPr marL="49022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and function of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each).</a:t>
            </a:r>
            <a:endParaRPr sz="2400">
              <a:latin typeface="Times New Roman"/>
              <a:cs typeface="Times New Roman"/>
            </a:endParaRPr>
          </a:p>
          <a:p>
            <a:pPr marL="744855" indent="-254635">
              <a:lnSpc>
                <a:spcPct val="100000"/>
              </a:lnSpc>
              <a:spcBef>
                <a:spcPts val="705"/>
              </a:spcBef>
              <a:buAutoNum type="arabicPlain" startAt="2"/>
              <a:tabLst>
                <a:tab pos="745490" algn="l"/>
              </a:tabLst>
            </a:pPr>
            <a:r>
              <a:rPr sz="2400" dirty="0">
                <a:latin typeface="Times New Roman"/>
                <a:cs typeface="Times New Roman"/>
              </a:rPr>
              <a:t>State the </a:t>
            </a:r>
            <a:r>
              <a:rPr sz="2400" spc="-5" dirty="0">
                <a:latin typeface="Times New Roman"/>
                <a:cs typeface="Times New Roman"/>
              </a:rPr>
              <a:t>normal </a:t>
            </a:r>
            <a:r>
              <a:rPr sz="2400" dirty="0">
                <a:latin typeface="Times New Roman"/>
                <a:cs typeface="Times New Roman"/>
              </a:rPr>
              <a:t>levels and </a:t>
            </a:r>
            <a:r>
              <a:rPr sz="2400" spc="-5" dirty="0">
                <a:latin typeface="Times New Roman"/>
                <a:cs typeface="Times New Roman"/>
              </a:rPr>
              <a:t>forms </a:t>
            </a:r>
            <a:r>
              <a:rPr sz="2400" dirty="0">
                <a:latin typeface="Times New Roman"/>
                <a:cs typeface="Times New Roman"/>
              </a:rPr>
              <a:t>of ca++ in the </a:t>
            </a:r>
            <a:r>
              <a:rPr sz="2400" spc="-5" dirty="0">
                <a:latin typeface="Times New Roman"/>
                <a:cs typeface="Times New Roman"/>
              </a:rPr>
              <a:t>ECF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its</a:t>
            </a:r>
            <a:endParaRPr sz="2400">
              <a:latin typeface="Times New Roman"/>
              <a:cs typeface="Times New Roman"/>
            </a:endParaRPr>
          </a:p>
          <a:p>
            <a:pPr marL="49022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relation to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PO4.</a:t>
            </a:r>
            <a:endParaRPr sz="2400">
              <a:latin typeface="Times New Roman"/>
              <a:cs typeface="Times New Roman"/>
            </a:endParaRPr>
          </a:p>
          <a:p>
            <a:pPr marL="821055" indent="-330835">
              <a:lnSpc>
                <a:spcPct val="100000"/>
              </a:lnSpc>
              <a:buAutoNum type="arabicPlain" startAt="3"/>
              <a:tabLst>
                <a:tab pos="821690" algn="l"/>
              </a:tabLst>
            </a:pPr>
            <a:r>
              <a:rPr sz="2400" dirty="0">
                <a:latin typeface="Times New Roman"/>
                <a:cs typeface="Times New Roman"/>
              </a:rPr>
              <a:t>Identify the bone cells and the </a:t>
            </a:r>
            <a:r>
              <a:rPr sz="2400" spc="-5" dirty="0">
                <a:latin typeface="Times New Roman"/>
                <a:cs typeface="Times New Roman"/>
              </a:rPr>
              <a:t>function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1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each.</a:t>
            </a:r>
            <a:endParaRPr sz="2400">
              <a:latin typeface="Times New Roman"/>
              <a:cs typeface="Times New Roman"/>
            </a:endParaRPr>
          </a:p>
          <a:p>
            <a:pPr marL="490220" marR="193040">
              <a:lnSpc>
                <a:spcPct val="100000"/>
              </a:lnSpc>
              <a:buAutoNum type="arabicPlain" startAt="3"/>
              <a:tabLst>
                <a:tab pos="821690" algn="l"/>
              </a:tabLst>
            </a:pPr>
            <a:r>
              <a:rPr sz="2400" spc="-5" dirty="0">
                <a:latin typeface="Times New Roman"/>
                <a:cs typeface="Times New Roman"/>
              </a:rPr>
              <a:t>Define </a:t>
            </a:r>
            <a:r>
              <a:rPr sz="2400" dirty="0">
                <a:latin typeface="Times New Roman"/>
                <a:cs typeface="Times New Roman"/>
              </a:rPr>
              <a:t>bone </a:t>
            </a:r>
            <a:r>
              <a:rPr sz="2400" spc="-5" dirty="0">
                <a:latin typeface="Times New Roman"/>
                <a:cs typeface="Times New Roman"/>
              </a:rPr>
              <a:t>remodelling </a:t>
            </a:r>
            <a:r>
              <a:rPr sz="2400" dirty="0">
                <a:latin typeface="Times New Roman"/>
                <a:cs typeface="Times New Roman"/>
              </a:rPr>
              <a:t>and explain the </a:t>
            </a:r>
            <a:r>
              <a:rPr sz="2400" spc="-5" dirty="0">
                <a:latin typeface="Times New Roman"/>
                <a:cs typeface="Times New Roman"/>
              </a:rPr>
              <a:t>mechanism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bone  formation.</a:t>
            </a:r>
            <a:endParaRPr sz="2400">
              <a:latin typeface="Times New Roman"/>
              <a:cs typeface="Times New Roman"/>
            </a:endParaRPr>
          </a:p>
          <a:p>
            <a:pPr marL="821055" indent="-330835">
              <a:lnSpc>
                <a:spcPct val="100000"/>
              </a:lnSpc>
              <a:buAutoNum type="arabicPlain" startAt="3"/>
              <a:tabLst>
                <a:tab pos="821690" algn="l"/>
              </a:tabLst>
            </a:pPr>
            <a:r>
              <a:rPr sz="2400" spc="-5" dirty="0">
                <a:latin typeface="Times New Roman"/>
                <a:cs typeface="Times New Roman"/>
              </a:rPr>
              <a:t>Define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osteoporosis.</a:t>
            </a:r>
            <a:endParaRPr sz="2400">
              <a:latin typeface="Times New Roman"/>
              <a:cs typeface="Times New Roman"/>
            </a:endParaRPr>
          </a:p>
          <a:p>
            <a:pPr marL="821055" indent="-330835">
              <a:lnSpc>
                <a:spcPct val="100000"/>
              </a:lnSpc>
              <a:buAutoNum type="arabicPlain" startAt="3"/>
              <a:tabLst>
                <a:tab pos="821690" algn="l"/>
              </a:tabLst>
            </a:pPr>
            <a:r>
              <a:rPr sz="2400" dirty="0">
                <a:latin typeface="Times New Roman"/>
                <a:cs typeface="Times New Roman"/>
              </a:rPr>
              <a:t>Discuss the </a:t>
            </a:r>
            <a:r>
              <a:rPr sz="2400" spc="-10" dirty="0">
                <a:latin typeface="Times New Roman"/>
                <a:cs typeface="Times New Roman"/>
              </a:rPr>
              <a:t>effect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10" dirty="0">
                <a:latin typeface="Times New Roman"/>
                <a:cs typeface="Times New Roman"/>
              </a:rPr>
              <a:t>different </a:t>
            </a:r>
            <a:r>
              <a:rPr sz="2400" spc="-5" dirty="0">
                <a:latin typeface="Times New Roman"/>
                <a:cs typeface="Times New Roman"/>
              </a:rPr>
              <a:t>hormones </a:t>
            </a:r>
            <a:r>
              <a:rPr sz="2400" dirty="0">
                <a:latin typeface="Times New Roman"/>
                <a:cs typeface="Times New Roman"/>
              </a:rPr>
              <a:t>on bone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physiology.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5" dirty="0">
                <a:solidFill>
                  <a:srgbClr val="FF0000"/>
                </a:solidFill>
                <a:latin typeface="Tw Cen MT"/>
                <a:cs typeface="Tw Cen MT"/>
              </a:rPr>
              <a:t>Hormonal </a:t>
            </a:r>
            <a:r>
              <a:rPr sz="2800" b="1" dirty="0">
                <a:solidFill>
                  <a:srgbClr val="FF0000"/>
                </a:solidFill>
                <a:latin typeface="Tw Cen MT"/>
                <a:cs typeface="Tw Cen MT"/>
              </a:rPr>
              <a:t>Control </a:t>
            </a:r>
            <a:r>
              <a:rPr sz="2800" b="1" spc="-5" dirty="0">
                <a:solidFill>
                  <a:srgbClr val="FF0000"/>
                </a:solidFill>
                <a:latin typeface="Tw Cen MT"/>
                <a:cs typeface="Tw Cen MT"/>
              </a:rPr>
              <a:t>of Calcium </a:t>
            </a:r>
            <a:r>
              <a:rPr sz="2800" b="1" dirty="0">
                <a:solidFill>
                  <a:srgbClr val="FF0000"/>
                </a:solidFill>
                <a:latin typeface="Tw Cen MT"/>
                <a:cs typeface="Tw Cen MT"/>
              </a:rPr>
              <a:t>Metabolism </a:t>
            </a:r>
            <a:r>
              <a:rPr sz="2800" b="1" spc="-5" dirty="0">
                <a:solidFill>
                  <a:srgbClr val="FF0000"/>
                </a:solidFill>
                <a:latin typeface="Tw Cen MT"/>
                <a:cs typeface="Tw Cen MT"/>
              </a:rPr>
              <a:t>&amp;</a:t>
            </a:r>
            <a:r>
              <a:rPr sz="2800" b="1" spc="135" dirty="0">
                <a:solidFill>
                  <a:srgbClr val="FF0000"/>
                </a:solidFill>
                <a:latin typeface="Tw Cen MT"/>
                <a:cs typeface="Tw Cen MT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Tw Cen MT"/>
                <a:cs typeface="Tw Cen MT"/>
              </a:rPr>
              <a:t>Physiology</a:t>
            </a:r>
            <a:endParaRPr sz="28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</a:pPr>
            <a:r>
              <a:rPr sz="2800" b="1" spc="-5" dirty="0">
                <a:solidFill>
                  <a:srgbClr val="FF0000"/>
                </a:solidFill>
                <a:latin typeface="Tw Cen MT"/>
                <a:cs typeface="Tw Cen MT"/>
              </a:rPr>
              <a:t>of</a:t>
            </a:r>
            <a:r>
              <a:rPr sz="2800" b="1" spc="114" dirty="0">
                <a:solidFill>
                  <a:srgbClr val="FF0000"/>
                </a:solidFill>
                <a:latin typeface="Tw Cen MT"/>
                <a:cs typeface="Tw Cen MT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Tw Cen MT"/>
                <a:cs typeface="Tw Cen MT"/>
              </a:rPr>
              <a:t>Bone</a:t>
            </a:r>
            <a:endParaRPr sz="2800">
              <a:latin typeface="Tw Cen MT"/>
              <a:cs typeface="Tw Cen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6363614"/>
            <a:ext cx="2512695" cy="382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Tw Cen MT"/>
                <a:cs typeface="Tw Cen MT"/>
              </a:rPr>
              <a:t>Calcium</a:t>
            </a:r>
            <a:r>
              <a:rPr sz="2400" spc="-65" dirty="0">
                <a:latin typeface="Tw Cen MT"/>
                <a:cs typeface="Tw Cen MT"/>
              </a:rPr>
              <a:t> </a:t>
            </a:r>
            <a:r>
              <a:rPr sz="2400" spc="-5" dirty="0">
                <a:latin typeface="Tw Cen MT"/>
                <a:cs typeface="Tw Cen MT"/>
              </a:rPr>
              <a:t>Metabolism.</a:t>
            </a:r>
            <a:endParaRPr sz="2400">
              <a:latin typeface="Tw Cen MT"/>
              <a:cs typeface="Tw Cen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95800" y="1589086"/>
            <a:ext cx="4397375" cy="5229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081654" y="6323279"/>
            <a:ext cx="287401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775F54"/>
                </a:solidFill>
                <a:latin typeface="Arial"/>
                <a:cs typeface="Arial"/>
              </a:rPr>
              <a:t>Dr.Aida </a:t>
            </a:r>
            <a:r>
              <a:rPr sz="1400" dirty="0">
                <a:solidFill>
                  <a:srgbClr val="775F54"/>
                </a:solidFill>
                <a:latin typeface="Arial"/>
                <a:cs typeface="Arial"/>
              </a:rPr>
              <a:t>Korish</a:t>
            </a:r>
            <a:r>
              <a:rPr sz="1400" spc="325" dirty="0">
                <a:solidFill>
                  <a:srgbClr val="775F54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775F54"/>
                </a:solidFill>
                <a:latin typeface="Arial"/>
                <a:cs typeface="Arial"/>
                <a:hlinkClick r:id="rId3"/>
              </a:rPr>
              <a:t>akorish@ksu.edu.sa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1289050"/>
            <a:ext cx="4103370" cy="5092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4775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20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 marR="907415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Tw Cen MT"/>
                <a:cs typeface="Tw Cen MT"/>
              </a:rPr>
              <a:t>Three </a:t>
            </a:r>
            <a:r>
              <a:rPr sz="2400" spc="-5" dirty="0">
                <a:latin typeface="Tw Cen MT"/>
                <a:cs typeface="Tw Cen MT"/>
              </a:rPr>
              <a:t>major </a:t>
            </a:r>
            <a:r>
              <a:rPr sz="2400" spc="5" dirty="0">
                <a:latin typeface="Tw Cen MT"/>
                <a:cs typeface="Tw Cen MT"/>
              </a:rPr>
              <a:t>hormones</a:t>
            </a:r>
            <a:r>
              <a:rPr sz="2400" spc="-90" dirty="0">
                <a:latin typeface="Tw Cen MT"/>
                <a:cs typeface="Tw Cen MT"/>
              </a:rPr>
              <a:t> </a:t>
            </a:r>
            <a:r>
              <a:rPr sz="2400" dirty="0">
                <a:latin typeface="Tw Cen MT"/>
                <a:cs typeface="Tw Cen MT"/>
              </a:rPr>
              <a:t>are  </a:t>
            </a:r>
            <a:r>
              <a:rPr sz="2400" spc="5" dirty="0">
                <a:latin typeface="Tw Cen MT"/>
                <a:cs typeface="Tw Cen MT"/>
              </a:rPr>
              <a:t>concerned</a:t>
            </a:r>
            <a:r>
              <a:rPr sz="2400" spc="-110" dirty="0">
                <a:latin typeface="Tw Cen MT"/>
                <a:cs typeface="Tw Cen MT"/>
              </a:rPr>
              <a:t> </a:t>
            </a:r>
            <a:r>
              <a:rPr sz="2400" dirty="0">
                <a:latin typeface="Tw Cen MT"/>
                <a:cs typeface="Tw Cen MT"/>
              </a:rPr>
              <a:t>:</a:t>
            </a:r>
            <a:endParaRPr sz="2400">
              <a:latin typeface="Tw Cen MT"/>
              <a:cs typeface="Tw Cen MT"/>
            </a:endParaRPr>
          </a:p>
          <a:p>
            <a:pPr marL="12700" marR="5080">
              <a:lnSpc>
                <a:spcPct val="100000"/>
              </a:lnSpc>
              <a:spcBef>
                <a:spcPts val="695"/>
              </a:spcBef>
            </a:pPr>
            <a:r>
              <a:rPr sz="1400" spc="10" dirty="0">
                <a:solidFill>
                  <a:srgbClr val="DD8046"/>
                </a:solidFill>
                <a:latin typeface="Wingdings"/>
                <a:cs typeface="Wingdings"/>
              </a:rPr>
              <a:t></a:t>
            </a:r>
            <a:r>
              <a:rPr sz="2400" i="1" spc="10" dirty="0">
                <a:solidFill>
                  <a:srgbClr val="FF0000"/>
                </a:solidFill>
                <a:latin typeface="Tw Cen MT"/>
                <a:cs typeface="Tw Cen MT"/>
              </a:rPr>
              <a:t>1, </a:t>
            </a:r>
            <a:r>
              <a:rPr sz="2400" i="1" spc="-5" dirty="0">
                <a:solidFill>
                  <a:srgbClr val="FF0000"/>
                </a:solidFill>
                <a:latin typeface="Tw Cen MT"/>
                <a:cs typeface="Tw Cen MT"/>
              </a:rPr>
              <a:t>25 dihydroxycholecalciferol</a:t>
            </a:r>
            <a:r>
              <a:rPr sz="2400" spc="-5" dirty="0">
                <a:latin typeface="Tw Cen MT"/>
                <a:cs typeface="Tw Cen MT"/>
              </a:rPr>
              <a:t>:</a:t>
            </a:r>
            <a:r>
              <a:rPr sz="2400" spc="-125" dirty="0">
                <a:latin typeface="Tw Cen MT"/>
                <a:cs typeface="Tw Cen MT"/>
              </a:rPr>
              <a:t> </a:t>
            </a:r>
            <a:r>
              <a:rPr sz="2400" dirty="0">
                <a:latin typeface="Tw Cen MT"/>
                <a:cs typeface="Tw Cen MT"/>
              </a:rPr>
              <a:t>a  </a:t>
            </a:r>
            <a:r>
              <a:rPr sz="2400" spc="-10" dirty="0">
                <a:latin typeface="Tw Cen MT"/>
                <a:cs typeface="Tw Cen MT"/>
              </a:rPr>
              <a:t>steroid </a:t>
            </a:r>
            <a:r>
              <a:rPr sz="2400" spc="5" dirty="0">
                <a:latin typeface="Tw Cen MT"/>
                <a:cs typeface="Tw Cen MT"/>
              </a:rPr>
              <a:t>hormone </a:t>
            </a:r>
            <a:r>
              <a:rPr sz="2400" dirty="0">
                <a:latin typeface="Tw Cen MT"/>
                <a:cs typeface="Tw Cen MT"/>
              </a:rPr>
              <a:t>formed </a:t>
            </a:r>
            <a:r>
              <a:rPr sz="2400" spc="-15" dirty="0">
                <a:latin typeface="Tw Cen MT"/>
                <a:cs typeface="Tw Cen MT"/>
              </a:rPr>
              <a:t>from  </a:t>
            </a:r>
            <a:r>
              <a:rPr sz="2400" spc="-5" dirty="0">
                <a:latin typeface="Tw Cen MT"/>
                <a:cs typeface="Tw Cen MT"/>
              </a:rPr>
              <a:t>Vitamin</a:t>
            </a:r>
            <a:r>
              <a:rPr sz="2400" spc="-75" dirty="0">
                <a:latin typeface="Tw Cen MT"/>
                <a:cs typeface="Tw Cen MT"/>
              </a:rPr>
              <a:t> </a:t>
            </a:r>
            <a:r>
              <a:rPr sz="2400" spc="-35" dirty="0">
                <a:latin typeface="Tw Cen MT"/>
                <a:cs typeface="Tw Cen MT"/>
              </a:rPr>
              <a:t>D.</a:t>
            </a:r>
            <a:endParaRPr sz="24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400" spc="-10" dirty="0">
                <a:solidFill>
                  <a:srgbClr val="DD8046"/>
                </a:solidFill>
                <a:latin typeface="Wingdings"/>
                <a:cs typeface="Wingdings"/>
              </a:rPr>
              <a:t></a:t>
            </a:r>
            <a:r>
              <a:rPr sz="2400" i="1" spc="-10" dirty="0">
                <a:solidFill>
                  <a:srgbClr val="FF0000"/>
                </a:solidFill>
                <a:latin typeface="Tw Cen MT"/>
                <a:cs typeface="Tw Cen MT"/>
              </a:rPr>
              <a:t>Parathyroid </a:t>
            </a:r>
            <a:r>
              <a:rPr sz="2400" i="1" spc="-5" dirty="0">
                <a:solidFill>
                  <a:srgbClr val="FF0000"/>
                </a:solidFill>
                <a:latin typeface="Tw Cen MT"/>
                <a:cs typeface="Tw Cen MT"/>
              </a:rPr>
              <a:t>hormone</a:t>
            </a:r>
            <a:r>
              <a:rPr sz="2400" i="1" spc="-30" dirty="0">
                <a:solidFill>
                  <a:srgbClr val="FF0000"/>
                </a:solidFill>
                <a:latin typeface="Tw Cen MT"/>
                <a:cs typeface="Tw Cen MT"/>
              </a:rPr>
              <a:t> </a:t>
            </a:r>
            <a:r>
              <a:rPr sz="2400" i="1" dirty="0">
                <a:solidFill>
                  <a:srgbClr val="FF0000"/>
                </a:solidFill>
                <a:latin typeface="Tw Cen MT"/>
                <a:cs typeface="Tw Cen MT"/>
              </a:rPr>
              <a:t>(PTH)</a:t>
            </a:r>
            <a:r>
              <a:rPr sz="2400" i="1" dirty="0">
                <a:latin typeface="Tw Cen MT"/>
                <a:cs typeface="Tw Cen MT"/>
              </a:rPr>
              <a:t>:</a:t>
            </a:r>
            <a:endParaRPr sz="24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Tw Cen MT"/>
                <a:cs typeface="Tw Cen MT"/>
              </a:rPr>
              <a:t>secreted </a:t>
            </a:r>
            <a:r>
              <a:rPr sz="2400" spc="-65" dirty="0">
                <a:latin typeface="Tw Cen MT"/>
                <a:cs typeface="Tw Cen MT"/>
              </a:rPr>
              <a:t>by </a:t>
            </a:r>
            <a:r>
              <a:rPr sz="2400" spc="-15" dirty="0">
                <a:latin typeface="Tw Cen MT"/>
                <a:cs typeface="Tw Cen MT"/>
              </a:rPr>
              <a:t>parathyroid</a:t>
            </a:r>
            <a:r>
              <a:rPr sz="2400" spc="15" dirty="0">
                <a:latin typeface="Tw Cen MT"/>
                <a:cs typeface="Tw Cen MT"/>
              </a:rPr>
              <a:t> </a:t>
            </a:r>
            <a:r>
              <a:rPr sz="2400" dirty="0">
                <a:latin typeface="Tw Cen MT"/>
                <a:cs typeface="Tw Cen MT"/>
              </a:rPr>
              <a:t>gland</a:t>
            </a:r>
            <a:endParaRPr sz="2400">
              <a:latin typeface="Tw Cen MT"/>
              <a:cs typeface="Tw Cen MT"/>
            </a:endParaRPr>
          </a:p>
          <a:p>
            <a:pPr marL="12700" marR="85725">
              <a:lnSpc>
                <a:spcPct val="100000"/>
              </a:lnSpc>
              <a:spcBef>
                <a:spcPts val="705"/>
              </a:spcBef>
            </a:pPr>
            <a:r>
              <a:rPr sz="1400" dirty="0">
                <a:solidFill>
                  <a:srgbClr val="DD8046"/>
                </a:solidFill>
                <a:latin typeface="Wingdings"/>
                <a:cs typeface="Wingdings"/>
              </a:rPr>
              <a:t></a:t>
            </a:r>
            <a:r>
              <a:rPr sz="2400" i="1" dirty="0">
                <a:solidFill>
                  <a:srgbClr val="FF0000"/>
                </a:solidFill>
                <a:latin typeface="Tw Cen MT"/>
                <a:cs typeface="Tw Cen MT"/>
              </a:rPr>
              <a:t>Calcitonin: </a:t>
            </a:r>
            <a:r>
              <a:rPr sz="2400" dirty="0">
                <a:latin typeface="Tw Cen MT"/>
                <a:cs typeface="Tw Cen MT"/>
              </a:rPr>
              <a:t>secreted </a:t>
            </a:r>
            <a:r>
              <a:rPr sz="2400" spc="-65" dirty="0">
                <a:latin typeface="Tw Cen MT"/>
                <a:cs typeface="Tw Cen MT"/>
              </a:rPr>
              <a:t>by </a:t>
            </a:r>
            <a:r>
              <a:rPr sz="2400" dirty="0">
                <a:latin typeface="Tw Cen MT"/>
                <a:cs typeface="Tw Cen MT"/>
              </a:rPr>
              <a:t>c-cells </a:t>
            </a:r>
            <a:r>
              <a:rPr sz="2400" spc="-5" dirty="0">
                <a:latin typeface="Tw Cen MT"/>
                <a:cs typeface="Tw Cen MT"/>
              </a:rPr>
              <a:t>in  </a:t>
            </a:r>
            <a:r>
              <a:rPr sz="2400" dirty="0">
                <a:latin typeface="Tw Cen MT"/>
                <a:cs typeface="Tw Cen MT"/>
              </a:rPr>
              <a:t>the </a:t>
            </a:r>
            <a:r>
              <a:rPr sz="2400" spc="-15" dirty="0">
                <a:latin typeface="Tw Cen MT"/>
                <a:cs typeface="Tw Cen MT"/>
              </a:rPr>
              <a:t>thyroid</a:t>
            </a:r>
            <a:r>
              <a:rPr sz="2400" spc="-65" dirty="0">
                <a:latin typeface="Tw Cen MT"/>
                <a:cs typeface="Tw Cen MT"/>
              </a:rPr>
              <a:t> </a:t>
            </a:r>
            <a:r>
              <a:rPr sz="2400" spc="-10" dirty="0">
                <a:latin typeface="Tw Cen MT"/>
                <a:cs typeface="Tw Cen MT"/>
              </a:rPr>
              <a:t>gland.</a:t>
            </a:r>
            <a:endParaRPr sz="2400">
              <a:latin typeface="Tw Cen MT"/>
              <a:cs typeface="Tw Cen MT"/>
            </a:endParaRPr>
          </a:p>
          <a:p>
            <a:pPr marL="12700" marR="30480">
              <a:lnSpc>
                <a:spcPct val="100000"/>
              </a:lnSpc>
              <a:spcBef>
                <a:spcPts val="695"/>
              </a:spcBef>
            </a:pPr>
            <a:r>
              <a:rPr sz="1400" spc="-70" dirty="0">
                <a:solidFill>
                  <a:srgbClr val="DD8046"/>
                </a:solidFill>
                <a:latin typeface="Wingdings"/>
                <a:cs typeface="Wingdings"/>
              </a:rPr>
              <a:t></a:t>
            </a:r>
            <a:r>
              <a:rPr sz="2400" spc="-70" dirty="0">
                <a:latin typeface="Tw Cen MT"/>
                <a:cs typeface="Tw Cen MT"/>
              </a:rPr>
              <a:t>To </a:t>
            </a:r>
            <a:r>
              <a:rPr sz="2400" dirty="0">
                <a:latin typeface="Tw Cen MT"/>
                <a:cs typeface="Tw Cen MT"/>
              </a:rPr>
              <a:t>a </a:t>
            </a:r>
            <a:r>
              <a:rPr sz="2400" spc="-5" dirty="0">
                <a:latin typeface="Tw Cen MT"/>
                <a:cs typeface="Tw Cen MT"/>
              </a:rPr>
              <a:t>lesser </a:t>
            </a:r>
            <a:r>
              <a:rPr sz="2400" spc="-15" dirty="0">
                <a:latin typeface="Tw Cen MT"/>
                <a:cs typeface="Tw Cen MT"/>
              </a:rPr>
              <a:t>extent </a:t>
            </a:r>
            <a:r>
              <a:rPr sz="2400" dirty="0">
                <a:latin typeface="Tw Cen MT"/>
                <a:cs typeface="Tw Cen MT"/>
              </a:rPr>
              <a:t>;  Glucocorticoids, GH, </a:t>
            </a:r>
            <a:r>
              <a:rPr sz="2400" spc="-15" dirty="0">
                <a:latin typeface="Tw Cen MT"/>
                <a:cs typeface="Tw Cen MT"/>
              </a:rPr>
              <a:t>estrogens </a:t>
            </a:r>
            <a:r>
              <a:rPr sz="2400" dirty="0">
                <a:latin typeface="Tw Cen MT"/>
                <a:cs typeface="Tw Cen MT"/>
              </a:rPr>
              <a:t>&amp;  </a:t>
            </a:r>
            <a:r>
              <a:rPr sz="2400" spc="-10" dirty="0">
                <a:latin typeface="Tw Cen MT"/>
                <a:cs typeface="Tw Cen MT"/>
              </a:rPr>
              <a:t>various </a:t>
            </a:r>
            <a:r>
              <a:rPr sz="2400" spc="-25" dirty="0">
                <a:latin typeface="Tw Cen MT"/>
                <a:cs typeface="Tw Cen MT"/>
              </a:rPr>
              <a:t>growth </a:t>
            </a:r>
            <a:r>
              <a:rPr sz="2400" dirty="0">
                <a:latin typeface="Tw Cen MT"/>
                <a:cs typeface="Tw Cen MT"/>
              </a:rPr>
              <a:t>factors also</a:t>
            </a:r>
            <a:r>
              <a:rPr sz="2400" spc="-30" dirty="0">
                <a:latin typeface="Tw Cen MT"/>
                <a:cs typeface="Tw Cen MT"/>
              </a:rPr>
              <a:t> </a:t>
            </a:r>
            <a:r>
              <a:rPr sz="2400" dirty="0">
                <a:latin typeface="Tw Cen MT"/>
                <a:cs typeface="Tw Cen MT"/>
              </a:rPr>
              <a:t>affect</a:t>
            </a:r>
            <a:endParaRPr sz="24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79525"/>
            <a:ext cx="533400" cy="228600"/>
          </a:xfrm>
          <a:custGeom>
            <a:avLst/>
            <a:gdLst/>
            <a:ahLst/>
            <a:cxnLst/>
            <a:rect l="l" t="t" r="r" b="b"/>
            <a:pathLst>
              <a:path w="533400" h="228600">
                <a:moveTo>
                  <a:pt x="0" y="228600"/>
                </a:moveTo>
                <a:lnTo>
                  <a:pt x="533400" y="228600"/>
                </a:lnTo>
                <a:lnTo>
                  <a:pt x="5334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DD80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0550" y="1279525"/>
            <a:ext cx="8553450" cy="228600"/>
          </a:xfrm>
          <a:custGeom>
            <a:avLst/>
            <a:gdLst/>
            <a:ahLst/>
            <a:cxnLst/>
            <a:rect l="l" t="t" r="r" b="b"/>
            <a:pathLst>
              <a:path w="8553450" h="228600">
                <a:moveTo>
                  <a:pt x="0" y="228600"/>
                </a:moveTo>
                <a:lnTo>
                  <a:pt x="8553450" y="228600"/>
                </a:lnTo>
                <a:lnTo>
                  <a:pt x="855345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93B6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412875"/>
            <a:ext cx="8893175" cy="54451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1094" y="1289050"/>
            <a:ext cx="196215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21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0"/>
              </a:lnSpc>
            </a:pPr>
            <a:r>
              <a:rPr spc="-10" dirty="0"/>
              <a:t>Dr.Aida </a:t>
            </a:r>
            <a:r>
              <a:rPr dirty="0"/>
              <a:t>Korish</a:t>
            </a:r>
            <a:r>
              <a:rPr spc="325" dirty="0"/>
              <a:t> </a:t>
            </a:r>
            <a:r>
              <a:rPr spc="-5" dirty="0">
                <a:hlinkClick r:id="rId3"/>
              </a:rPr>
              <a:t>akorish@ksu.edu.sa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6563" rIns="0" bIns="0" rtlCol="0">
            <a:spAutoFit/>
          </a:bodyPr>
          <a:lstStyle/>
          <a:p>
            <a:pPr marL="445770">
              <a:lnSpc>
                <a:spcPct val="100000"/>
              </a:lnSpc>
            </a:pPr>
            <a:r>
              <a:rPr spc="-10" dirty="0">
                <a:latin typeface="Arial"/>
                <a:cs typeface="Arial"/>
              </a:rPr>
              <a:t>Vitamin</a:t>
            </a:r>
            <a:r>
              <a:rPr spc="-114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D</a:t>
            </a:r>
          </a:p>
        </p:txBody>
      </p:sp>
      <p:sp>
        <p:nvSpPr>
          <p:cNvPr id="3" name="object 3"/>
          <p:cNvSpPr/>
          <p:nvPr/>
        </p:nvSpPr>
        <p:spPr>
          <a:xfrm>
            <a:off x="3564001" y="1557400"/>
            <a:ext cx="5579999" cy="5300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557400"/>
            <a:ext cx="3276600" cy="53005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1094" y="1289050"/>
            <a:ext cx="196215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22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0"/>
              </a:lnSpc>
            </a:pPr>
            <a:r>
              <a:rPr spc="-10" dirty="0"/>
              <a:t>Dr.Aida </a:t>
            </a:r>
            <a:r>
              <a:rPr dirty="0"/>
              <a:t>Korish</a:t>
            </a:r>
            <a:r>
              <a:rPr spc="325" dirty="0"/>
              <a:t> </a:t>
            </a:r>
            <a:r>
              <a:rPr spc="-5" dirty="0">
                <a:hlinkClick r:id="rId4"/>
              </a:rPr>
              <a:t>akorish@ksu.edu.sa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6563" rIns="0" bIns="0" rtlCol="0">
            <a:spAutoFit/>
          </a:bodyPr>
          <a:lstStyle/>
          <a:p>
            <a:pPr marL="445770">
              <a:lnSpc>
                <a:spcPct val="100000"/>
              </a:lnSpc>
            </a:pPr>
            <a:r>
              <a:rPr dirty="0">
                <a:latin typeface="Arial"/>
                <a:cs typeface="Arial"/>
              </a:rPr>
              <a:t>Parathyroid Hormone</a:t>
            </a:r>
            <a:r>
              <a:rPr spc="-5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(PTH)</a:t>
            </a:r>
          </a:p>
        </p:txBody>
      </p:sp>
      <p:sp>
        <p:nvSpPr>
          <p:cNvPr id="3" name="object 3"/>
          <p:cNvSpPr/>
          <p:nvPr/>
        </p:nvSpPr>
        <p:spPr>
          <a:xfrm>
            <a:off x="900112" y="1341437"/>
            <a:ext cx="7632700" cy="5327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71094" y="1289050"/>
            <a:ext cx="196215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23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0"/>
              </a:lnSpc>
            </a:pPr>
            <a:r>
              <a:rPr spc="-10" dirty="0"/>
              <a:t>Dr.Aida </a:t>
            </a:r>
            <a:r>
              <a:rPr dirty="0"/>
              <a:t>Korish</a:t>
            </a:r>
            <a:r>
              <a:rPr spc="325" dirty="0"/>
              <a:t> </a:t>
            </a:r>
            <a:r>
              <a:rPr spc="-5" dirty="0">
                <a:hlinkClick r:id="rId3"/>
              </a:rPr>
              <a:t>akorish@ksu.edu.sa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6563" rIns="0" bIns="0" rtlCol="0">
            <a:spAutoFit/>
          </a:bodyPr>
          <a:lstStyle/>
          <a:p>
            <a:pPr marL="445770">
              <a:lnSpc>
                <a:spcPct val="100000"/>
              </a:lnSpc>
            </a:pPr>
            <a:r>
              <a:rPr dirty="0">
                <a:latin typeface="Arial"/>
                <a:cs typeface="Arial"/>
              </a:rPr>
              <a:t>Calcitonin</a:t>
            </a:r>
            <a:r>
              <a:rPr spc="-7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Hormone</a:t>
            </a:r>
          </a:p>
        </p:txBody>
      </p:sp>
      <p:sp>
        <p:nvSpPr>
          <p:cNvPr id="3" name="object 3"/>
          <p:cNvSpPr/>
          <p:nvPr/>
        </p:nvSpPr>
        <p:spPr>
          <a:xfrm>
            <a:off x="441325" y="1628838"/>
            <a:ext cx="8496300" cy="52291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71094" y="1289050"/>
            <a:ext cx="196215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24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0"/>
              </a:lnSpc>
            </a:pPr>
            <a:r>
              <a:rPr spc="-10" dirty="0"/>
              <a:t>Dr.Aida </a:t>
            </a:r>
            <a:r>
              <a:rPr dirty="0"/>
              <a:t>Korish</a:t>
            </a:r>
            <a:r>
              <a:rPr spc="325" dirty="0"/>
              <a:t> </a:t>
            </a:r>
            <a:r>
              <a:rPr spc="-5" dirty="0">
                <a:hlinkClick r:id="rId3"/>
              </a:rPr>
              <a:t>akorish@ksu.edu.sa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6563" rIns="0" bIns="0" rtlCol="0">
            <a:spAutoFit/>
          </a:bodyPr>
          <a:lstStyle/>
          <a:p>
            <a:pPr marL="445770">
              <a:lnSpc>
                <a:spcPct val="100000"/>
              </a:lnSpc>
            </a:pPr>
            <a:r>
              <a:rPr dirty="0">
                <a:latin typeface="Arial"/>
                <a:cs typeface="Arial"/>
              </a:rPr>
              <a:t>Osteopo</a:t>
            </a:r>
            <a:r>
              <a:rPr spc="-20" dirty="0">
                <a:latin typeface="Arial"/>
                <a:cs typeface="Arial"/>
              </a:rPr>
              <a:t>r</a:t>
            </a:r>
            <a:r>
              <a:rPr dirty="0">
                <a:latin typeface="Arial"/>
                <a:cs typeface="Arial"/>
              </a:rPr>
              <a:t>esis</a:t>
            </a:r>
          </a:p>
        </p:txBody>
      </p:sp>
      <p:sp>
        <p:nvSpPr>
          <p:cNvPr id="3" name="object 3"/>
          <p:cNvSpPr/>
          <p:nvPr/>
        </p:nvSpPr>
        <p:spPr>
          <a:xfrm>
            <a:off x="107950" y="1506537"/>
            <a:ext cx="4824349" cy="5070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76825" y="1506600"/>
            <a:ext cx="3959225" cy="48529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1094" y="1289050"/>
            <a:ext cx="196215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25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0"/>
              </a:lnSpc>
            </a:pPr>
            <a:r>
              <a:rPr spc="-10" dirty="0"/>
              <a:t>Dr.Aida </a:t>
            </a:r>
            <a:r>
              <a:rPr dirty="0"/>
              <a:t>Korish</a:t>
            </a:r>
            <a:r>
              <a:rPr spc="325" dirty="0"/>
              <a:t> </a:t>
            </a:r>
            <a:r>
              <a:rPr spc="-5" dirty="0">
                <a:hlinkClick r:id="rId4"/>
              </a:rPr>
              <a:t>akorish@ksu.edu.sa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3533" rIns="0" bIns="0" rtlCol="0">
            <a:spAutoFit/>
          </a:bodyPr>
          <a:lstStyle/>
          <a:p>
            <a:pPr marL="442595">
              <a:lnSpc>
                <a:spcPct val="100000"/>
              </a:lnSpc>
            </a:pPr>
            <a:r>
              <a:rPr sz="2900" b="1" spc="-5" dirty="0">
                <a:solidFill>
                  <a:srgbClr val="FF0000"/>
                </a:solidFill>
                <a:latin typeface="Tw Cen MT"/>
                <a:cs typeface="Tw Cen MT"/>
              </a:rPr>
              <a:t>Osteoporosis</a:t>
            </a:r>
            <a:endParaRPr sz="2900">
              <a:latin typeface="Tw Cen MT"/>
              <a:cs typeface="Tw Cen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651500" y="1700212"/>
            <a:ext cx="3313049" cy="4968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739" y="1289050"/>
            <a:ext cx="5136515" cy="4506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4775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26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332740" marR="5080" indent="-320040" algn="just">
              <a:lnSpc>
                <a:spcPct val="100000"/>
              </a:lnSpc>
              <a:spcBef>
                <a:spcPts val="900"/>
              </a:spcBef>
              <a:buClr>
                <a:srgbClr val="DD8046"/>
              </a:buClr>
              <a:buSzPct val="60416"/>
              <a:buFont typeface="Wingdings"/>
              <a:buChar char=""/>
              <a:tabLst>
                <a:tab pos="332740" algn="l"/>
              </a:tabLst>
            </a:pPr>
            <a:r>
              <a:rPr sz="2400" b="1" spc="-5" dirty="0">
                <a:latin typeface="Corbel"/>
                <a:cs typeface="Corbel"/>
              </a:rPr>
              <a:t>Osteoporosis: </a:t>
            </a:r>
            <a:r>
              <a:rPr sz="2400" spc="-5" dirty="0">
                <a:latin typeface="Corbel"/>
                <a:cs typeface="Corbel"/>
              </a:rPr>
              <a:t>Is caused by </a:t>
            </a:r>
            <a:r>
              <a:rPr sz="2400" dirty="0">
                <a:latin typeface="Corbel"/>
                <a:cs typeface="Corbel"/>
              </a:rPr>
              <a:t>a relative  excess of </a:t>
            </a:r>
            <a:r>
              <a:rPr sz="2400" spc="-5" dirty="0">
                <a:latin typeface="Corbel"/>
                <a:cs typeface="Corbel"/>
              </a:rPr>
              <a:t>osteoclastic function. Loss  </a:t>
            </a:r>
            <a:r>
              <a:rPr sz="2400" dirty="0">
                <a:latin typeface="Corbel"/>
                <a:cs typeface="Corbel"/>
              </a:rPr>
              <a:t>of bone </a:t>
            </a:r>
            <a:r>
              <a:rPr sz="2400" spc="-10" dirty="0">
                <a:latin typeface="Corbel"/>
                <a:cs typeface="Corbel"/>
              </a:rPr>
              <a:t>matrix </a:t>
            </a:r>
            <a:r>
              <a:rPr sz="2400" dirty="0">
                <a:latin typeface="Corbel"/>
                <a:cs typeface="Corbel"/>
              </a:rPr>
              <a:t>is </a:t>
            </a:r>
            <a:r>
              <a:rPr sz="2400" spc="-10" dirty="0">
                <a:latin typeface="Corbel"/>
                <a:cs typeface="Corbel"/>
              </a:rPr>
              <a:t>marked. </a:t>
            </a:r>
            <a:r>
              <a:rPr sz="2400" spc="-5" dirty="0">
                <a:latin typeface="Corbel"/>
                <a:cs typeface="Corbel"/>
              </a:rPr>
              <a:t>Matrix and  mineral </a:t>
            </a:r>
            <a:r>
              <a:rPr sz="2400" dirty="0">
                <a:latin typeface="Corbel"/>
                <a:cs typeface="Corbel"/>
              </a:rPr>
              <a:t>are both lost and </a:t>
            </a:r>
            <a:r>
              <a:rPr sz="2400" spc="-5" dirty="0">
                <a:latin typeface="Corbel"/>
                <a:cs typeface="Corbel"/>
              </a:rPr>
              <a:t>there </a:t>
            </a:r>
            <a:r>
              <a:rPr sz="2400" dirty="0">
                <a:latin typeface="Corbel"/>
                <a:cs typeface="Corbel"/>
              </a:rPr>
              <a:t>is a  loss of bone mass. Due </a:t>
            </a:r>
            <a:r>
              <a:rPr sz="2400" spc="-5" dirty="0">
                <a:latin typeface="Corbel"/>
                <a:cs typeface="Corbel"/>
              </a:rPr>
              <a:t>to</a:t>
            </a:r>
            <a:r>
              <a:rPr sz="2400" spc="-140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:</a:t>
            </a:r>
            <a:endParaRPr sz="2400">
              <a:latin typeface="Corbel"/>
              <a:cs typeface="Corbel"/>
            </a:endParaRPr>
          </a:p>
          <a:p>
            <a:pPr marL="332740" indent="-320040">
              <a:lnSpc>
                <a:spcPct val="100000"/>
              </a:lnSpc>
              <a:spcBef>
                <a:spcPts val="720"/>
              </a:spcBef>
              <a:buClr>
                <a:srgbClr val="DD8046"/>
              </a:buClr>
              <a:buSzPct val="58333"/>
              <a:buFont typeface="Wingdings"/>
              <a:buChar char=""/>
              <a:tabLst>
                <a:tab pos="332105" algn="l"/>
                <a:tab pos="332740" algn="l"/>
              </a:tabLst>
            </a:pPr>
            <a:r>
              <a:rPr sz="2400" spc="10" dirty="0">
                <a:latin typeface="Tw Cen MT"/>
                <a:cs typeface="Tw Cen MT"/>
              </a:rPr>
              <a:t>Lack </a:t>
            </a:r>
            <a:r>
              <a:rPr sz="2400" dirty="0">
                <a:latin typeface="Tw Cen MT"/>
                <a:cs typeface="Tw Cen MT"/>
              </a:rPr>
              <a:t>of </a:t>
            </a:r>
            <a:r>
              <a:rPr sz="2400" spc="-10" dirty="0">
                <a:latin typeface="Tw Cen MT"/>
                <a:cs typeface="Tw Cen MT"/>
              </a:rPr>
              <a:t>physical</a:t>
            </a:r>
            <a:r>
              <a:rPr sz="2400" spc="-15" dirty="0">
                <a:latin typeface="Tw Cen MT"/>
                <a:cs typeface="Tw Cen MT"/>
              </a:rPr>
              <a:t> </a:t>
            </a:r>
            <a:r>
              <a:rPr sz="2400" dirty="0">
                <a:latin typeface="Tw Cen MT"/>
                <a:cs typeface="Tw Cen MT"/>
              </a:rPr>
              <a:t>stress</a:t>
            </a:r>
            <a:endParaRPr sz="2400">
              <a:latin typeface="Tw Cen MT"/>
              <a:cs typeface="Tw Cen MT"/>
            </a:endParaRPr>
          </a:p>
          <a:p>
            <a:pPr marL="332740" indent="-320040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58333"/>
              <a:buFont typeface="Wingdings"/>
              <a:buChar char=""/>
              <a:tabLst>
                <a:tab pos="415925" algn="l"/>
                <a:tab pos="416559" algn="l"/>
              </a:tabLst>
            </a:pPr>
            <a:r>
              <a:rPr sz="2400" dirty="0">
                <a:latin typeface="Tw Cen MT"/>
                <a:cs typeface="Tw Cen MT"/>
              </a:rPr>
              <a:t>Malnutrition, </a:t>
            </a:r>
            <a:r>
              <a:rPr sz="2400" spc="5" dirty="0">
                <a:latin typeface="Tw Cen MT"/>
                <a:cs typeface="Tw Cen MT"/>
              </a:rPr>
              <a:t>lack </a:t>
            </a:r>
            <a:r>
              <a:rPr sz="2400" dirty="0">
                <a:latin typeface="Tw Cen MT"/>
                <a:cs typeface="Tw Cen MT"/>
              </a:rPr>
              <a:t>of </a:t>
            </a:r>
            <a:r>
              <a:rPr sz="2400" spc="-5" dirty="0">
                <a:latin typeface="Tw Cen MT"/>
                <a:cs typeface="Tw Cen MT"/>
              </a:rPr>
              <a:t>vitamin</a:t>
            </a:r>
            <a:r>
              <a:rPr sz="2400" spc="-25" dirty="0">
                <a:latin typeface="Tw Cen MT"/>
                <a:cs typeface="Tw Cen MT"/>
              </a:rPr>
              <a:t> </a:t>
            </a:r>
            <a:r>
              <a:rPr sz="2400" dirty="0">
                <a:latin typeface="Tw Cen MT"/>
                <a:cs typeface="Tw Cen MT"/>
              </a:rPr>
              <a:t>C</a:t>
            </a:r>
            <a:endParaRPr sz="2400">
              <a:latin typeface="Tw Cen MT"/>
              <a:cs typeface="Tw Cen MT"/>
            </a:endParaRPr>
          </a:p>
          <a:p>
            <a:pPr marL="332740" marR="785495" indent="-320040">
              <a:lnSpc>
                <a:spcPct val="100000"/>
              </a:lnSpc>
              <a:spcBef>
                <a:spcPts val="705"/>
              </a:spcBef>
              <a:buClr>
                <a:srgbClr val="DD8046"/>
              </a:buClr>
              <a:buSzPct val="60416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400" dirty="0">
                <a:latin typeface="Tw Cen MT"/>
                <a:cs typeface="Tw Cen MT"/>
              </a:rPr>
              <a:t>Old </a:t>
            </a:r>
            <a:r>
              <a:rPr sz="2400" spc="-40" dirty="0">
                <a:latin typeface="Tw Cen MT"/>
                <a:cs typeface="Tw Cen MT"/>
              </a:rPr>
              <a:t>age, </a:t>
            </a:r>
            <a:r>
              <a:rPr sz="2400" spc="-10" dirty="0">
                <a:latin typeface="Tw Cen MT"/>
                <a:cs typeface="Tw Cen MT"/>
              </a:rPr>
              <a:t>Postmenopausal </a:t>
            </a:r>
            <a:r>
              <a:rPr sz="2400" spc="5" dirty="0">
                <a:latin typeface="Tw Cen MT"/>
                <a:cs typeface="Tw Cen MT"/>
              </a:rPr>
              <a:t>lack </a:t>
            </a:r>
            <a:r>
              <a:rPr sz="2400" dirty="0">
                <a:latin typeface="Tw Cen MT"/>
                <a:cs typeface="Tw Cen MT"/>
              </a:rPr>
              <a:t>of  </a:t>
            </a:r>
            <a:r>
              <a:rPr sz="2400" spc="-15" dirty="0">
                <a:latin typeface="Tw Cen MT"/>
                <a:cs typeface="Tw Cen MT"/>
              </a:rPr>
              <a:t>estrogen</a:t>
            </a:r>
            <a:endParaRPr sz="2400">
              <a:latin typeface="Tw Cen MT"/>
              <a:cs typeface="Tw Cen MT"/>
            </a:endParaRPr>
          </a:p>
          <a:p>
            <a:pPr marL="332740" indent="-320040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60416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400" spc="-5" dirty="0">
                <a:latin typeface="Tw Cen MT"/>
                <a:cs typeface="Tw Cen MT"/>
              </a:rPr>
              <a:t>Cushing’s</a:t>
            </a:r>
            <a:r>
              <a:rPr sz="2400" spc="-100" dirty="0">
                <a:latin typeface="Tw Cen MT"/>
                <a:cs typeface="Tw Cen MT"/>
              </a:rPr>
              <a:t> </a:t>
            </a:r>
            <a:r>
              <a:rPr sz="2400" spc="-10" dirty="0">
                <a:latin typeface="Tw Cen MT"/>
                <a:cs typeface="Tw Cen MT"/>
              </a:rPr>
              <a:t>syndrome.</a:t>
            </a:r>
            <a:endParaRPr sz="2400">
              <a:latin typeface="Tw Cen MT"/>
              <a:cs typeface="Tw Cen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0"/>
              </a:lnSpc>
            </a:pPr>
            <a:r>
              <a:rPr spc="-10" dirty="0"/>
              <a:t>Dr.Aida </a:t>
            </a:r>
            <a:r>
              <a:rPr dirty="0"/>
              <a:t>Korish</a:t>
            </a:r>
            <a:r>
              <a:rPr spc="325" dirty="0"/>
              <a:t> </a:t>
            </a:r>
            <a:r>
              <a:rPr spc="-5" dirty="0">
                <a:hlinkClick r:id="rId3"/>
              </a:rPr>
              <a:t>akorish@ksu.edu.sa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9799" rIns="0" bIns="0" rtlCol="0">
            <a:spAutoFit/>
          </a:bodyPr>
          <a:lstStyle/>
          <a:p>
            <a:pPr marL="445770">
              <a:lnSpc>
                <a:spcPct val="100000"/>
              </a:lnSpc>
            </a:pPr>
            <a:r>
              <a:rPr spc="-5" dirty="0"/>
              <a:t>Complications </a:t>
            </a:r>
            <a:r>
              <a:rPr dirty="0"/>
              <a:t>of</a:t>
            </a:r>
            <a:r>
              <a:rPr spc="80" dirty="0"/>
              <a:t> </a:t>
            </a:r>
            <a:r>
              <a:rPr dirty="0"/>
              <a:t>Osteoporesis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0"/>
              </a:lnSpc>
            </a:pPr>
            <a:r>
              <a:rPr spc="-10" dirty="0"/>
              <a:t>Dr.Aida </a:t>
            </a:r>
            <a:r>
              <a:rPr dirty="0"/>
              <a:t>Korish</a:t>
            </a:r>
            <a:r>
              <a:rPr spc="325" dirty="0"/>
              <a:t> </a:t>
            </a:r>
            <a:r>
              <a:rPr spc="-5" dirty="0">
                <a:hlinkClick r:id="rId2"/>
              </a:rPr>
              <a:t>akorish@ksu.edu.sa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1094" y="1289050"/>
            <a:ext cx="8518525" cy="4648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27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50">
              <a:latin typeface="Times New Roman"/>
              <a:cs typeface="Times New Roman"/>
            </a:endParaRPr>
          </a:p>
          <a:p>
            <a:pPr marL="852805" marR="5715" indent="-320040" algn="just">
              <a:lnSpc>
                <a:spcPct val="100899"/>
              </a:lnSpc>
              <a:buClr>
                <a:srgbClr val="DD8046"/>
              </a:buClr>
              <a:buSzPct val="58333"/>
              <a:buFont typeface="Wingdings"/>
              <a:buChar char=""/>
              <a:tabLst>
                <a:tab pos="853440" algn="l"/>
              </a:tabLst>
            </a:pPr>
            <a:r>
              <a:rPr sz="2400" spc="-5" dirty="0">
                <a:latin typeface="Corbel"/>
                <a:cs typeface="Corbel"/>
              </a:rPr>
              <a:t>The incidence </a:t>
            </a:r>
            <a:r>
              <a:rPr sz="2400" dirty="0">
                <a:latin typeface="Corbel"/>
                <a:cs typeface="Corbel"/>
              </a:rPr>
              <a:t>of </a:t>
            </a:r>
            <a:r>
              <a:rPr sz="2400" spc="-5" dirty="0">
                <a:latin typeface="Corbel"/>
                <a:cs typeface="Corbel"/>
              </a:rPr>
              <a:t>fractures is increased </a:t>
            </a:r>
            <a:r>
              <a:rPr sz="2400" dirty="0">
                <a:latin typeface="Arial"/>
                <a:cs typeface="Arial"/>
              </a:rPr>
              <a:t>particularly </a:t>
            </a:r>
            <a:r>
              <a:rPr sz="2400" spc="-5" dirty="0">
                <a:latin typeface="Arial"/>
                <a:cs typeface="Arial"/>
              </a:rPr>
              <a:t>in </a:t>
            </a:r>
            <a:r>
              <a:rPr sz="2400" dirty="0">
                <a:latin typeface="Arial"/>
                <a:cs typeface="Arial"/>
              </a:rPr>
              <a:t>the  distal forearm (Colles </a:t>
            </a:r>
            <a:r>
              <a:rPr sz="2400" spc="-5" dirty="0">
                <a:latin typeface="Arial"/>
                <a:cs typeface="Arial"/>
              </a:rPr>
              <a:t>fracture), vertebral </a:t>
            </a:r>
            <a:r>
              <a:rPr sz="2400" spc="-40" dirty="0">
                <a:latin typeface="Arial"/>
                <a:cs typeface="Arial"/>
              </a:rPr>
              <a:t>body, </a:t>
            </a:r>
            <a:r>
              <a:rPr sz="2400" spc="-5" dirty="0">
                <a:latin typeface="Arial"/>
                <a:cs typeface="Arial"/>
              </a:rPr>
              <a:t>and </a:t>
            </a:r>
            <a:r>
              <a:rPr sz="2400" dirty="0">
                <a:latin typeface="Arial"/>
                <a:cs typeface="Arial"/>
              </a:rPr>
              <a:t>hip.  </a:t>
            </a:r>
            <a:r>
              <a:rPr sz="2400" spc="-5" dirty="0">
                <a:latin typeface="Arial"/>
                <a:cs typeface="Arial"/>
              </a:rPr>
              <a:t>These </a:t>
            </a:r>
            <a:r>
              <a:rPr sz="2400" dirty="0">
                <a:latin typeface="Arial"/>
                <a:cs typeface="Arial"/>
              </a:rPr>
              <a:t>areas </a:t>
            </a:r>
            <a:r>
              <a:rPr sz="2400" spc="-5" dirty="0">
                <a:latin typeface="Arial"/>
                <a:cs typeface="Arial"/>
              </a:rPr>
              <a:t>have a high </a:t>
            </a:r>
            <a:r>
              <a:rPr sz="2400" dirty="0">
                <a:latin typeface="Arial"/>
                <a:cs typeface="Arial"/>
              </a:rPr>
              <a:t>content </a:t>
            </a:r>
            <a:r>
              <a:rPr sz="2400" spc="-5" dirty="0">
                <a:latin typeface="Arial"/>
                <a:cs typeface="Arial"/>
              </a:rPr>
              <a:t>of trabecular bone,  which is </a:t>
            </a:r>
            <a:r>
              <a:rPr sz="2400" dirty="0">
                <a:latin typeface="Arial"/>
                <a:cs typeface="Arial"/>
              </a:rPr>
              <a:t>more </a:t>
            </a:r>
            <a:r>
              <a:rPr sz="2400" spc="-5" dirty="0">
                <a:latin typeface="Arial"/>
                <a:cs typeface="Arial"/>
              </a:rPr>
              <a:t>active </a:t>
            </a:r>
            <a:r>
              <a:rPr sz="2400" spc="-20" dirty="0">
                <a:latin typeface="Arial"/>
                <a:cs typeface="Arial"/>
              </a:rPr>
              <a:t>metabolically, </a:t>
            </a:r>
            <a:r>
              <a:rPr sz="2400" spc="-5" dirty="0">
                <a:latin typeface="Arial"/>
                <a:cs typeface="Arial"/>
              </a:rPr>
              <a:t>it is lost </a:t>
            </a:r>
            <a:r>
              <a:rPr sz="2400" dirty="0">
                <a:latin typeface="Arial"/>
                <a:cs typeface="Arial"/>
              </a:rPr>
              <a:t>more</a:t>
            </a:r>
            <a:r>
              <a:rPr sz="2400" spc="16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rapidly.</a:t>
            </a:r>
            <a:endParaRPr sz="2400">
              <a:latin typeface="Arial"/>
              <a:cs typeface="Arial"/>
            </a:endParaRPr>
          </a:p>
          <a:p>
            <a:pPr marL="852805" marR="6985" indent="-320040" algn="just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58333"/>
              <a:buFont typeface="Wingdings"/>
              <a:buChar char=""/>
              <a:tabLst>
                <a:tab pos="853440" algn="l"/>
              </a:tabLst>
            </a:pPr>
            <a:r>
              <a:rPr sz="2400" dirty="0">
                <a:latin typeface="Arial"/>
                <a:cs typeface="Arial"/>
              </a:rPr>
              <a:t>Fractures </a:t>
            </a:r>
            <a:r>
              <a:rPr sz="2400" spc="-5" dirty="0">
                <a:latin typeface="Arial"/>
                <a:cs typeface="Arial"/>
              </a:rPr>
              <a:t>of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vertebrae with kyphosis produces  </a:t>
            </a:r>
            <a:r>
              <a:rPr sz="2400" spc="-10" dirty="0">
                <a:latin typeface="Arial"/>
                <a:cs typeface="Arial"/>
              </a:rPr>
              <a:t>“widow’s </a:t>
            </a:r>
            <a:r>
              <a:rPr sz="2400" spc="-5" dirty="0">
                <a:latin typeface="Arial"/>
                <a:cs typeface="Arial"/>
              </a:rPr>
              <a:t>hump” in elderly women with</a:t>
            </a:r>
            <a:r>
              <a:rPr sz="2400" spc="1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osteoporosis.</a:t>
            </a:r>
            <a:endParaRPr sz="2400">
              <a:latin typeface="Arial"/>
              <a:cs typeface="Arial"/>
            </a:endParaRPr>
          </a:p>
          <a:p>
            <a:pPr marL="852805" marR="5080" indent="-320040" algn="just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58333"/>
              <a:buFont typeface="Wingdings"/>
              <a:buChar char=""/>
              <a:tabLst>
                <a:tab pos="853440" algn="l"/>
              </a:tabLst>
            </a:pPr>
            <a:r>
              <a:rPr sz="2400" dirty="0">
                <a:latin typeface="Arial"/>
                <a:cs typeface="Arial"/>
              </a:rPr>
              <a:t>Fractures </a:t>
            </a:r>
            <a:r>
              <a:rPr sz="2400" spc="-5" dirty="0">
                <a:latin typeface="Arial"/>
                <a:cs typeface="Arial"/>
              </a:rPr>
              <a:t>of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hip in elderly are associated with a  </a:t>
            </a:r>
            <a:r>
              <a:rPr sz="2400" dirty="0">
                <a:latin typeface="Arial"/>
                <a:cs typeface="Arial"/>
              </a:rPr>
              <a:t>mortality </a:t>
            </a:r>
            <a:r>
              <a:rPr sz="2400" spc="-5" dirty="0">
                <a:latin typeface="Arial"/>
                <a:cs typeface="Arial"/>
              </a:rPr>
              <a:t>rate of 12–20%, and </a:t>
            </a:r>
            <a:r>
              <a:rPr sz="2400" spc="-10" dirty="0">
                <a:latin typeface="Arial"/>
                <a:cs typeface="Arial"/>
              </a:rPr>
              <a:t>half </a:t>
            </a:r>
            <a:r>
              <a:rPr sz="2400" spc="-5" dirty="0">
                <a:latin typeface="Arial"/>
                <a:cs typeface="Arial"/>
              </a:rPr>
              <a:t>of those who survive  require prolonged expensive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care.</a:t>
            </a:r>
            <a:endParaRPr sz="2400">
              <a:latin typeface="Arial"/>
              <a:cs typeface="Arial"/>
            </a:endParaRPr>
          </a:p>
          <a:p>
            <a:pPr marL="852805" marR="6350" indent="-320040" algn="just">
              <a:lnSpc>
                <a:spcPct val="100000"/>
              </a:lnSpc>
              <a:spcBef>
                <a:spcPts val="680"/>
              </a:spcBef>
              <a:buClr>
                <a:srgbClr val="DD8046"/>
              </a:buClr>
              <a:buSzPct val="58333"/>
              <a:buFont typeface="Wingdings"/>
              <a:buChar char=""/>
              <a:tabLst>
                <a:tab pos="853440" algn="l"/>
              </a:tabLst>
            </a:pPr>
            <a:r>
              <a:rPr sz="2400" dirty="0">
                <a:latin typeface="Times New Roman"/>
                <a:cs typeface="Times New Roman"/>
              </a:rPr>
              <a:t>Increased </a:t>
            </a:r>
            <a:r>
              <a:rPr sz="2400" spc="-5" dirty="0">
                <a:latin typeface="Times New Roman"/>
                <a:cs typeface="Times New Roman"/>
              </a:rPr>
              <a:t>intake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calcium </a:t>
            </a:r>
            <a:r>
              <a:rPr sz="2400" dirty="0">
                <a:latin typeface="Times New Roman"/>
                <a:cs typeface="Times New Roman"/>
              </a:rPr>
              <a:t>and </a:t>
            </a:r>
            <a:r>
              <a:rPr sz="2400" spc="-5" dirty="0">
                <a:latin typeface="Times New Roman"/>
                <a:cs typeface="Times New Roman"/>
              </a:rPr>
              <a:t>moderate exercise </a:t>
            </a:r>
            <a:r>
              <a:rPr sz="2400" spc="-10" dirty="0">
                <a:latin typeface="Times New Roman"/>
                <a:cs typeface="Times New Roman"/>
              </a:rPr>
              <a:t>may </a:t>
            </a:r>
            <a:r>
              <a:rPr sz="2400" dirty="0">
                <a:latin typeface="Times New Roman"/>
                <a:cs typeface="Times New Roman"/>
              </a:rPr>
              <a:t>help  prevent or </a:t>
            </a:r>
            <a:r>
              <a:rPr sz="2400" spc="-5" dirty="0">
                <a:latin typeface="Times New Roman"/>
                <a:cs typeface="Times New Roman"/>
              </a:rPr>
              <a:t>slow </a:t>
            </a:r>
            <a:r>
              <a:rPr sz="2400" dirty="0">
                <a:latin typeface="Times New Roman"/>
                <a:cs typeface="Times New Roman"/>
              </a:rPr>
              <a:t>the progress of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osteoporosis,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94432" y="2779776"/>
            <a:ext cx="4335780" cy="1510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02407" y="2779776"/>
            <a:ext cx="1083564" cy="15102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34995" y="3183508"/>
            <a:ext cx="3391789" cy="5111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0"/>
              </a:lnSpc>
            </a:pPr>
            <a:r>
              <a:rPr spc="-10" dirty="0"/>
              <a:t>Dr.Aida </a:t>
            </a:r>
            <a:r>
              <a:rPr dirty="0"/>
              <a:t>Korish</a:t>
            </a:r>
            <a:r>
              <a:rPr spc="325" dirty="0"/>
              <a:t> </a:t>
            </a:r>
            <a:r>
              <a:rPr spc="-5" dirty="0">
                <a:hlinkClick r:id="rId5"/>
              </a:rPr>
              <a:t>akorish@ksu.edu.sa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5854" y="6359191"/>
            <a:ext cx="226695" cy="204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0"/>
              </a:lnSpc>
            </a:pPr>
            <a:r>
              <a:rPr sz="1400" b="1" spc="10" dirty="0">
                <a:solidFill>
                  <a:srgbClr val="775F54"/>
                </a:solidFill>
                <a:latin typeface="Arial"/>
                <a:cs typeface="Arial"/>
              </a:rPr>
              <a:t>28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6563" rIns="0" bIns="0" rtlCol="0">
            <a:spAutoFit/>
          </a:bodyPr>
          <a:lstStyle/>
          <a:p>
            <a:pPr marL="442595">
              <a:lnSpc>
                <a:spcPct val="100000"/>
              </a:lnSpc>
            </a:pPr>
            <a:r>
              <a:rPr dirty="0">
                <a:latin typeface="Arial"/>
                <a:cs typeface="Arial"/>
              </a:rPr>
              <a:t>Physiology of</a:t>
            </a:r>
            <a:r>
              <a:rPr spc="-6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Bone</a:t>
            </a:r>
          </a:p>
        </p:txBody>
      </p:sp>
      <p:sp>
        <p:nvSpPr>
          <p:cNvPr id="3" name="object 3"/>
          <p:cNvSpPr/>
          <p:nvPr/>
        </p:nvSpPr>
        <p:spPr>
          <a:xfrm>
            <a:off x="6084951" y="1589149"/>
            <a:ext cx="3059049" cy="5268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13766" y="1289050"/>
            <a:ext cx="5827395" cy="5003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Times New Roman"/>
              <a:cs typeface="Times New Roman"/>
            </a:endParaRPr>
          </a:p>
          <a:p>
            <a:pPr marL="377190" indent="-320040">
              <a:lnSpc>
                <a:spcPct val="100000"/>
              </a:lnSpc>
              <a:buClr>
                <a:srgbClr val="DD8046"/>
              </a:buClr>
              <a:buSzPct val="60416"/>
              <a:buFont typeface="Wingdings"/>
              <a:buChar char=""/>
              <a:tabLst>
                <a:tab pos="377190" algn="l"/>
                <a:tab pos="377825" algn="l"/>
              </a:tabLst>
            </a:pPr>
            <a:r>
              <a:rPr sz="2400" dirty="0">
                <a:latin typeface="Times New Roman"/>
                <a:cs typeface="Times New Roman"/>
              </a:rPr>
              <a:t>Bone </a:t>
            </a:r>
            <a:r>
              <a:rPr sz="2400" spc="-5" dirty="0">
                <a:latin typeface="Times New Roman"/>
                <a:cs typeface="Times New Roman"/>
              </a:rPr>
              <a:t>is </a:t>
            </a:r>
            <a:r>
              <a:rPr sz="2400" dirty="0">
                <a:latin typeface="Times New Roman"/>
                <a:cs typeface="Times New Roman"/>
              </a:rPr>
              <a:t>a special form of connective</a:t>
            </a:r>
            <a:r>
              <a:rPr sz="2400" spc="-1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tissue.</a:t>
            </a:r>
            <a:endParaRPr sz="2400">
              <a:latin typeface="Times New Roman"/>
              <a:cs typeface="Times New Roman"/>
            </a:endParaRPr>
          </a:p>
          <a:p>
            <a:pPr marL="377190" marR="143510" indent="-320040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58333"/>
              <a:buFont typeface="Wingdings"/>
              <a:buChar char=""/>
              <a:tabLst>
                <a:tab pos="377190" algn="l"/>
                <a:tab pos="377825" algn="l"/>
              </a:tabLst>
            </a:pPr>
            <a:r>
              <a:rPr sz="2400" dirty="0">
                <a:latin typeface="Times New Roman"/>
                <a:cs typeface="Times New Roman"/>
              </a:rPr>
              <a:t>It </a:t>
            </a:r>
            <a:r>
              <a:rPr sz="2400" spc="-5" dirty="0">
                <a:latin typeface="Times New Roman"/>
                <a:cs typeface="Times New Roman"/>
              </a:rPr>
              <a:t>is well </a:t>
            </a:r>
            <a:r>
              <a:rPr sz="2400" dirty="0">
                <a:latin typeface="Times New Roman"/>
                <a:cs typeface="Times New Roman"/>
              </a:rPr>
              <a:t>vascularized with total blood</a:t>
            </a:r>
            <a:r>
              <a:rPr sz="2400" spc="-1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flow  of 200–400 </a:t>
            </a:r>
            <a:r>
              <a:rPr sz="2400" spc="-10" dirty="0">
                <a:latin typeface="Times New Roman"/>
                <a:cs typeface="Times New Roman"/>
              </a:rPr>
              <a:t>mL/min </a:t>
            </a:r>
            <a:r>
              <a:rPr sz="2400" dirty="0">
                <a:latin typeface="Times New Roman"/>
                <a:cs typeface="Times New Roman"/>
              </a:rPr>
              <a:t>in adult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humans.</a:t>
            </a:r>
            <a:endParaRPr sz="2400">
              <a:latin typeface="Times New Roman"/>
              <a:cs typeface="Times New Roman"/>
            </a:endParaRPr>
          </a:p>
          <a:p>
            <a:pPr marL="377190" marR="102235" indent="-320040">
              <a:lnSpc>
                <a:spcPct val="100000"/>
              </a:lnSpc>
              <a:spcBef>
                <a:spcPts val="710"/>
              </a:spcBef>
              <a:buClr>
                <a:srgbClr val="DD8046"/>
              </a:buClr>
              <a:buSzPct val="60416"/>
              <a:buFont typeface="Wingdings"/>
              <a:buChar char=""/>
              <a:tabLst>
                <a:tab pos="377190" algn="l"/>
                <a:tab pos="377825" algn="l"/>
              </a:tabLst>
            </a:pPr>
            <a:r>
              <a:rPr sz="2400" dirty="0">
                <a:latin typeface="Times New Roman"/>
                <a:cs typeface="Times New Roman"/>
              </a:rPr>
              <a:t>The ends of each long bone </a:t>
            </a:r>
            <a:r>
              <a:rPr sz="2400" b="1" dirty="0">
                <a:latin typeface="Times New Roman"/>
                <a:cs typeface="Times New Roman"/>
              </a:rPr>
              <a:t>(epiphyses)</a:t>
            </a:r>
            <a:r>
              <a:rPr sz="2400" b="1" spc="-1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are  separated from the shaft of the bone by a  plate of actively proliferating cartilage, the  </a:t>
            </a:r>
            <a:r>
              <a:rPr sz="2400" b="1" dirty="0">
                <a:latin typeface="Times New Roman"/>
                <a:cs typeface="Times New Roman"/>
              </a:rPr>
              <a:t>epiphyseal</a:t>
            </a:r>
            <a:r>
              <a:rPr sz="2400" b="1" spc="-1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plate.</a:t>
            </a:r>
            <a:endParaRPr sz="2400">
              <a:latin typeface="Times New Roman"/>
              <a:cs typeface="Times New Roman"/>
            </a:endParaRPr>
          </a:p>
          <a:p>
            <a:pPr marL="377190" marR="5080" indent="-320040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60416"/>
              <a:buFont typeface="Wingdings"/>
              <a:buChar char=""/>
              <a:tabLst>
                <a:tab pos="377190" algn="l"/>
                <a:tab pos="377825" algn="l"/>
              </a:tabLst>
            </a:pPr>
            <a:r>
              <a:rPr sz="2400" dirty="0">
                <a:latin typeface="Times New Roman"/>
                <a:cs typeface="Times New Roman"/>
              </a:rPr>
              <a:t>Linear bone growth can occur </a:t>
            </a:r>
            <a:r>
              <a:rPr sz="2400" spc="-5" dirty="0">
                <a:latin typeface="Times New Roman"/>
                <a:cs typeface="Times New Roman"/>
              </a:rPr>
              <a:t>as </a:t>
            </a:r>
            <a:r>
              <a:rPr sz="2400" dirty="0">
                <a:latin typeface="Times New Roman"/>
                <a:cs typeface="Times New Roman"/>
              </a:rPr>
              <a:t>long </a:t>
            </a:r>
            <a:r>
              <a:rPr sz="2400" spc="-5" dirty="0">
                <a:latin typeface="Times New Roman"/>
                <a:cs typeface="Times New Roman"/>
              </a:rPr>
              <a:t>as </a:t>
            </a:r>
            <a:r>
              <a:rPr sz="2400" dirty="0">
                <a:latin typeface="Times New Roman"/>
                <a:cs typeface="Times New Roman"/>
              </a:rPr>
              <a:t>the  epiphyses are separated from the </a:t>
            </a:r>
            <a:r>
              <a:rPr sz="2400" spc="-5" dirty="0">
                <a:latin typeface="Times New Roman"/>
                <a:cs typeface="Times New Roman"/>
              </a:rPr>
              <a:t>shaft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  bone, but such growth ceases after the  epiphyses unite with the shaft </a:t>
            </a:r>
            <a:r>
              <a:rPr sz="2400" b="1" dirty="0">
                <a:latin typeface="Times New Roman"/>
                <a:cs typeface="Times New Roman"/>
              </a:rPr>
              <a:t>(epiphyseal  </a:t>
            </a:r>
            <a:r>
              <a:rPr sz="2400" b="1" spc="-10" dirty="0">
                <a:latin typeface="Times New Roman"/>
                <a:cs typeface="Times New Roman"/>
              </a:rPr>
              <a:t>closure).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0"/>
              </a:lnSpc>
            </a:pPr>
            <a:r>
              <a:rPr spc="-10" dirty="0"/>
              <a:t>Dr.Aida </a:t>
            </a:r>
            <a:r>
              <a:rPr dirty="0"/>
              <a:t>Korish</a:t>
            </a:r>
            <a:r>
              <a:rPr spc="325" dirty="0"/>
              <a:t> </a:t>
            </a:r>
            <a:r>
              <a:rPr spc="-5" dirty="0">
                <a:hlinkClick r:id="rId3"/>
              </a:rPr>
              <a:t>akorish@ksu.edu.sa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6563" rIns="0" bIns="0" rtlCol="0">
            <a:spAutoFit/>
          </a:bodyPr>
          <a:lstStyle/>
          <a:p>
            <a:pPr marL="442595">
              <a:lnSpc>
                <a:spcPct val="100000"/>
              </a:lnSpc>
            </a:pPr>
            <a:r>
              <a:rPr dirty="0">
                <a:latin typeface="Arial"/>
                <a:cs typeface="Arial"/>
              </a:rPr>
              <a:t>Functions of</a:t>
            </a:r>
            <a:r>
              <a:rPr spc="-6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bone</a:t>
            </a:r>
          </a:p>
        </p:txBody>
      </p:sp>
      <p:sp>
        <p:nvSpPr>
          <p:cNvPr id="3" name="object 3"/>
          <p:cNvSpPr/>
          <p:nvPr/>
        </p:nvSpPr>
        <p:spPr>
          <a:xfrm>
            <a:off x="5781675" y="2559113"/>
            <a:ext cx="3228975" cy="33352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35701" y="228472"/>
            <a:ext cx="3321050" cy="28401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13766" y="1289050"/>
            <a:ext cx="4043679" cy="3540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5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Times New Roman"/>
              <a:cs typeface="Times New Roman"/>
            </a:endParaRPr>
          </a:p>
          <a:p>
            <a:pPr marL="807085" marR="181610" indent="-320040">
              <a:lnSpc>
                <a:spcPct val="100000"/>
              </a:lnSpc>
              <a:buClr>
                <a:srgbClr val="DD8046"/>
              </a:buClr>
              <a:buSzPct val="58333"/>
              <a:buFont typeface="Wingdings"/>
              <a:buChar char=""/>
              <a:tabLst>
                <a:tab pos="807085" algn="l"/>
                <a:tab pos="807720" algn="l"/>
              </a:tabLst>
            </a:pPr>
            <a:r>
              <a:rPr sz="2400" spc="-5" dirty="0">
                <a:latin typeface="Times New Roman"/>
                <a:cs typeface="Times New Roman"/>
              </a:rPr>
              <a:t>Is </a:t>
            </a:r>
            <a:r>
              <a:rPr sz="2400" dirty="0">
                <a:latin typeface="Times New Roman"/>
                <a:cs typeface="Times New Roman"/>
              </a:rPr>
              <a:t>involved in the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overall  Ca++ and </a:t>
            </a:r>
            <a:r>
              <a:rPr sz="2400" spc="-5" dirty="0">
                <a:latin typeface="Times New Roman"/>
                <a:cs typeface="Times New Roman"/>
              </a:rPr>
              <a:t>PO4–  homeostasis.</a:t>
            </a:r>
            <a:endParaRPr sz="2400">
              <a:latin typeface="Times New Roman"/>
              <a:cs typeface="Times New Roman"/>
            </a:endParaRPr>
          </a:p>
          <a:p>
            <a:pPr marL="807085" indent="-320040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60416"/>
              <a:buFont typeface="Wingdings"/>
              <a:buChar char=""/>
              <a:tabLst>
                <a:tab pos="807085" algn="l"/>
                <a:tab pos="807720" algn="l"/>
              </a:tabLst>
            </a:pPr>
            <a:r>
              <a:rPr sz="2400" dirty="0">
                <a:latin typeface="Times New Roman"/>
                <a:cs typeface="Times New Roman"/>
              </a:rPr>
              <a:t>Protects the vital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organs,</a:t>
            </a:r>
            <a:endParaRPr sz="2400">
              <a:latin typeface="Times New Roman"/>
              <a:cs typeface="Times New Roman"/>
            </a:endParaRPr>
          </a:p>
          <a:p>
            <a:pPr marL="807085" marR="318770" indent="-320040">
              <a:lnSpc>
                <a:spcPct val="100000"/>
              </a:lnSpc>
              <a:spcBef>
                <a:spcPts val="705"/>
              </a:spcBef>
              <a:buClr>
                <a:srgbClr val="DD8046"/>
              </a:buClr>
              <a:buSzPct val="58333"/>
              <a:buFont typeface="Wingdings"/>
              <a:buChar char=""/>
              <a:tabLst>
                <a:tab pos="807085" algn="l"/>
                <a:tab pos="807720" algn="l"/>
              </a:tabLst>
            </a:pPr>
            <a:r>
              <a:rPr sz="2400" spc="-5" dirty="0">
                <a:latin typeface="Times New Roman"/>
                <a:cs typeface="Times New Roman"/>
              </a:rPr>
              <a:t>Permits locomotion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  support against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gravity.</a:t>
            </a:r>
            <a:endParaRPr sz="2400">
              <a:latin typeface="Times New Roman"/>
              <a:cs typeface="Times New Roman"/>
            </a:endParaRPr>
          </a:p>
          <a:p>
            <a:pPr marL="807085" indent="-320040">
              <a:lnSpc>
                <a:spcPct val="100000"/>
              </a:lnSpc>
              <a:spcBef>
                <a:spcPts val="700"/>
              </a:spcBef>
              <a:buClr>
                <a:srgbClr val="DD8046"/>
              </a:buClr>
              <a:buSzPct val="60416"/>
              <a:buFont typeface="Wingdings"/>
              <a:buChar char=""/>
              <a:tabLst>
                <a:tab pos="807085" algn="l"/>
                <a:tab pos="807720" algn="l"/>
              </a:tabLst>
            </a:pPr>
            <a:r>
              <a:rPr sz="2400" dirty="0">
                <a:latin typeface="Times New Roman"/>
                <a:cs typeface="Times New Roman"/>
              </a:rPr>
              <a:t>Contains the bone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marrow</a:t>
            </a:r>
            <a:endParaRPr sz="2400">
              <a:latin typeface="Times New Roman"/>
              <a:cs typeface="Times New Roman"/>
            </a:endParaRPr>
          </a:p>
          <a:p>
            <a:pPr marL="453390" algn="ctr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(blood cells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formation).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0"/>
              </a:lnSpc>
            </a:pPr>
            <a:r>
              <a:rPr spc="-10" dirty="0"/>
              <a:t>Dr.Aida </a:t>
            </a:r>
            <a:r>
              <a:rPr dirty="0"/>
              <a:t>Korish</a:t>
            </a:r>
            <a:r>
              <a:rPr spc="325" dirty="0"/>
              <a:t> </a:t>
            </a:r>
            <a:r>
              <a:rPr spc="-5" dirty="0">
                <a:hlinkClick r:id="rId4"/>
              </a:rPr>
              <a:t>akorish@ksu.edu.sa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498094"/>
            <a:ext cx="4260215" cy="438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Types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and </a:t>
            </a:r>
            <a:r>
              <a:rPr sz="2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structure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sz="280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bone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9590" y="1592834"/>
            <a:ext cx="5965825" cy="512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91440">
              <a:lnSpc>
                <a:spcPct val="100000"/>
              </a:lnSpc>
            </a:pPr>
            <a:r>
              <a:rPr sz="2400" b="1" spc="-5" dirty="0">
                <a:latin typeface="Times New Roman"/>
                <a:cs typeface="Times New Roman"/>
              </a:rPr>
              <a:t>Compact </a:t>
            </a:r>
            <a:r>
              <a:rPr sz="2400" dirty="0">
                <a:latin typeface="Times New Roman"/>
                <a:cs typeface="Times New Roman"/>
              </a:rPr>
              <a:t>or </a:t>
            </a:r>
            <a:r>
              <a:rPr sz="2400" b="1" dirty="0">
                <a:latin typeface="Times New Roman"/>
                <a:cs typeface="Times New Roman"/>
              </a:rPr>
              <a:t>cortical </a:t>
            </a:r>
            <a:r>
              <a:rPr sz="2400" b="1" spc="-5" dirty="0">
                <a:latin typeface="Times New Roman"/>
                <a:cs typeface="Times New Roman"/>
              </a:rPr>
              <a:t>bone: </a:t>
            </a:r>
            <a:r>
              <a:rPr sz="2400" dirty="0">
                <a:latin typeface="Times New Roman"/>
                <a:cs typeface="Times New Roman"/>
              </a:rPr>
              <a:t>in the outer layer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  </a:t>
            </a:r>
            <a:r>
              <a:rPr sz="2400" spc="-10" dirty="0">
                <a:latin typeface="Times New Roman"/>
                <a:cs typeface="Times New Roman"/>
              </a:rPr>
              <a:t>most </a:t>
            </a:r>
            <a:r>
              <a:rPr sz="2400" dirty="0">
                <a:latin typeface="Times New Roman"/>
                <a:cs typeface="Times New Roman"/>
              </a:rPr>
              <a:t>bones </a:t>
            </a:r>
            <a:r>
              <a:rPr sz="2400" spc="-5" dirty="0">
                <a:latin typeface="Times New Roman"/>
                <a:cs typeface="Times New Roman"/>
              </a:rPr>
              <a:t>is </a:t>
            </a:r>
            <a:r>
              <a:rPr sz="2400" dirty="0">
                <a:latin typeface="Times New Roman"/>
                <a:cs typeface="Times New Roman"/>
              </a:rPr>
              <a:t>(80%) of the bones in the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body.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2400" spc="-5" dirty="0">
                <a:latin typeface="Times New Roman"/>
                <a:cs typeface="Times New Roman"/>
              </a:rPr>
              <a:t>T</a:t>
            </a:r>
            <a:r>
              <a:rPr sz="2400" b="1" spc="-5" dirty="0">
                <a:latin typeface="Times New Roman"/>
                <a:cs typeface="Times New Roman"/>
              </a:rPr>
              <a:t>rabecular </a:t>
            </a:r>
            <a:r>
              <a:rPr sz="2400" dirty="0">
                <a:latin typeface="Times New Roman"/>
                <a:cs typeface="Times New Roman"/>
              </a:rPr>
              <a:t>or </a:t>
            </a:r>
            <a:r>
              <a:rPr sz="2400" b="1" spc="-5" dirty="0">
                <a:latin typeface="Times New Roman"/>
                <a:cs typeface="Times New Roman"/>
              </a:rPr>
              <a:t>spongy bone </a:t>
            </a:r>
            <a:r>
              <a:rPr sz="2400" dirty="0">
                <a:latin typeface="Times New Roman"/>
                <a:cs typeface="Times New Roman"/>
              </a:rPr>
              <a:t>inside the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cortical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bone, is </a:t>
            </a:r>
            <a:r>
              <a:rPr sz="2400" spc="-5" dirty="0">
                <a:latin typeface="Times New Roman"/>
                <a:cs typeface="Times New Roman"/>
              </a:rPr>
              <a:t>20% </a:t>
            </a:r>
            <a:r>
              <a:rPr sz="2400" dirty="0">
                <a:latin typeface="Times New Roman"/>
                <a:cs typeface="Times New Roman"/>
              </a:rPr>
              <a:t>of the body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bone.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705"/>
              </a:spcBef>
            </a:pPr>
            <a:r>
              <a:rPr sz="1400" spc="-5" dirty="0">
                <a:solidFill>
                  <a:srgbClr val="DD8046"/>
                </a:solidFill>
                <a:latin typeface="Wingdings"/>
                <a:cs typeface="Wingdings"/>
              </a:rPr>
              <a:t></a:t>
            </a:r>
            <a:r>
              <a:rPr sz="2400" spc="-5" dirty="0">
                <a:latin typeface="Times New Roman"/>
                <a:cs typeface="Times New Roman"/>
              </a:rPr>
              <a:t>In compact </a:t>
            </a:r>
            <a:r>
              <a:rPr sz="2400" dirty="0">
                <a:latin typeface="Times New Roman"/>
                <a:cs typeface="Times New Roman"/>
              </a:rPr>
              <a:t>bone, the bone cells lie in lacunae.  They receive nutrients by </a:t>
            </a:r>
            <a:r>
              <a:rPr sz="2400" spc="-5" dirty="0">
                <a:latin typeface="Times New Roman"/>
                <a:cs typeface="Times New Roman"/>
              </a:rPr>
              <a:t>way </a:t>
            </a:r>
            <a:r>
              <a:rPr sz="2400" dirty="0">
                <a:latin typeface="Times New Roman"/>
                <a:cs typeface="Times New Roman"/>
              </a:rPr>
              <a:t>of canaliculi</a:t>
            </a:r>
            <a:r>
              <a:rPr sz="2400" spc="-1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from  </a:t>
            </a:r>
            <a:r>
              <a:rPr sz="2400" b="1" dirty="0">
                <a:latin typeface="Times New Roman"/>
                <a:cs typeface="Times New Roman"/>
              </a:rPr>
              <a:t>haversian </a:t>
            </a:r>
            <a:r>
              <a:rPr sz="2400" b="1" spc="-5" dirty="0">
                <a:latin typeface="Times New Roman"/>
                <a:cs typeface="Times New Roman"/>
              </a:rPr>
              <a:t>canals</a:t>
            </a:r>
            <a:r>
              <a:rPr sz="2400" b="1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vessels.</a:t>
            </a:r>
            <a:endParaRPr sz="2400">
              <a:latin typeface="Times New Roman"/>
              <a:cs typeface="Times New Roman"/>
            </a:endParaRPr>
          </a:p>
          <a:p>
            <a:pPr marL="12700" marR="320040">
              <a:lnSpc>
                <a:spcPct val="100000"/>
              </a:lnSpc>
              <a:spcBef>
                <a:spcPts val="695"/>
              </a:spcBef>
            </a:pPr>
            <a:r>
              <a:rPr sz="1450" spc="-5" dirty="0">
                <a:solidFill>
                  <a:srgbClr val="DD8046"/>
                </a:solidFill>
                <a:latin typeface="Wingdings"/>
                <a:cs typeface="Wingdings"/>
              </a:rPr>
              <a:t></a:t>
            </a:r>
            <a:r>
              <a:rPr sz="2400" spc="-5" dirty="0">
                <a:latin typeface="Times New Roman"/>
                <a:cs typeface="Times New Roman"/>
              </a:rPr>
              <a:t>Collagen </a:t>
            </a:r>
            <a:r>
              <a:rPr sz="2400" dirty="0">
                <a:latin typeface="Times New Roman"/>
                <a:cs typeface="Times New Roman"/>
              </a:rPr>
              <a:t>is arranged in concentric layers,  around the haversian canals </a:t>
            </a:r>
            <a:r>
              <a:rPr sz="2400" spc="-5" dirty="0">
                <a:latin typeface="Times New Roman"/>
                <a:cs typeface="Times New Roman"/>
              </a:rPr>
              <a:t>forming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cylinders  called </a:t>
            </a:r>
            <a:r>
              <a:rPr sz="2400" b="1" spc="-5" dirty="0">
                <a:latin typeface="Times New Roman"/>
                <a:cs typeface="Times New Roman"/>
              </a:rPr>
              <a:t>osteons </a:t>
            </a:r>
            <a:r>
              <a:rPr sz="2400" dirty="0">
                <a:latin typeface="Times New Roman"/>
                <a:cs typeface="Times New Roman"/>
              </a:rPr>
              <a:t>or </a:t>
            </a:r>
            <a:r>
              <a:rPr sz="2400" b="1" dirty="0">
                <a:latin typeface="Times New Roman"/>
                <a:cs typeface="Times New Roman"/>
              </a:rPr>
              <a:t>haversian</a:t>
            </a:r>
            <a:r>
              <a:rPr sz="2400" b="1" spc="-8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systems.</a:t>
            </a:r>
            <a:endParaRPr sz="2400">
              <a:latin typeface="Times New Roman"/>
              <a:cs typeface="Times New Roman"/>
            </a:endParaRPr>
          </a:p>
          <a:p>
            <a:pPr marL="12700" marR="97790">
              <a:lnSpc>
                <a:spcPct val="100000"/>
              </a:lnSpc>
              <a:spcBef>
                <a:spcPts val="695"/>
              </a:spcBef>
            </a:pPr>
            <a:r>
              <a:rPr sz="1400" spc="-5" dirty="0">
                <a:solidFill>
                  <a:srgbClr val="DD8046"/>
                </a:solidFill>
                <a:latin typeface="Wingdings"/>
                <a:cs typeface="Wingdings"/>
              </a:rPr>
              <a:t></a:t>
            </a:r>
            <a:r>
              <a:rPr sz="2400" spc="-5" dirty="0">
                <a:latin typeface="Times New Roman"/>
                <a:cs typeface="Times New Roman"/>
              </a:rPr>
              <a:t>Trabecular </a:t>
            </a:r>
            <a:r>
              <a:rPr sz="2400" dirty="0">
                <a:latin typeface="Times New Roman"/>
                <a:cs typeface="Times New Roman"/>
              </a:rPr>
              <a:t>bone </a:t>
            </a:r>
            <a:r>
              <a:rPr sz="2400" spc="-5" dirty="0">
                <a:latin typeface="Times New Roman"/>
                <a:cs typeface="Times New Roman"/>
              </a:rPr>
              <a:t>is </a:t>
            </a:r>
            <a:r>
              <a:rPr sz="2400" spc="-10" dirty="0">
                <a:latin typeface="Times New Roman"/>
                <a:cs typeface="Times New Roman"/>
              </a:rPr>
              <a:t>made </a:t>
            </a:r>
            <a:r>
              <a:rPr sz="2400" dirty="0">
                <a:latin typeface="Times New Roman"/>
                <a:cs typeface="Times New Roman"/>
              </a:rPr>
              <a:t>up of spicules or  plates. Nutrients </a:t>
            </a:r>
            <a:r>
              <a:rPr sz="2400" spc="-10" dirty="0">
                <a:latin typeface="Times New Roman"/>
                <a:cs typeface="Times New Roman"/>
              </a:rPr>
              <a:t>diffuse </a:t>
            </a:r>
            <a:r>
              <a:rPr sz="2400" dirty="0">
                <a:latin typeface="Times New Roman"/>
                <a:cs typeface="Times New Roman"/>
              </a:rPr>
              <a:t>from bone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extracellular  </a:t>
            </a:r>
            <a:r>
              <a:rPr sz="2400" dirty="0">
                <a:latin typeface="Times New Roman"/>
                <a:cs typeface="Times New Roman"/>
              </a:rPr>
              <a:t>fluid (ECF) into the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trabeculae.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27851" y="4581588"/>
            <a:ext cx="2678049" cy="2087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00723" y="2781300"/>
            <a:ext cx="2676525" cy="18002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45350" y="115951"/>
            <a:ext cx="1835150" cy="27542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11801" y="0"/>
            <a:ext cx="1936750" cy="15430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260081" y="6402222"/>
            <a:ext cx="1641475" cy="441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9584">
              <a:lnSpc>
                <a:spcPct val="100000"/>
              </a:lnSpc>
            </a:pPr>
            <a:r>
              <a:rPr sz="1400" spc="-15" dirty="0">
                <a:solidFill>
                  <a:srgbClr val="775F54"/>
                </a:solidFill>
                <a:latin typeface="Arial"/>
                <a:cs typeface="Arial"/>
              </a:rPr>
              <a:t>Dr.Aida</a:t>
            </a:r>
            <a:r>
              <a:rPr sz="1400" spc="-95" dirty="0">
                <a:solidFill>
                  <a:srgbClr val="775F5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775F54"/>
                </a:solidFill>
                <a:latin typeface="Arial"/>
                <a:cs typeface="Arial"/>
              </a:rPr>
              <a:t>Korish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400" spc="-5" dirty="0">
                <a:solidFill>
                  <a:srgbClr val="775F54"/>
                </a:solidFill>
                <a:latin typeface="Arial"/>
                <a:cs typeface="Arial"/>
                <a:hlinkClick r:id="rId6"/>
              </a:rPr>
              <a:t>akorish@ksu.edu.sa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3766" y="1289050"/>
            <a:ext cx="111125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5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9799" rIns="0" bIns="0" rtlCol="0">
            <a:spAutoFit/>
          </a:bodyPr>
          <a:lstStyle/>
          <a:p>
            <a:pPr marL="442595">
              <a:lnSpc>
                <a:spcPct val="100000"/>
              </a:lnSpc>
            </a:pPr>
            <a:r>
              <a:rPr dirty="0"/>
              <a:t>Composition of Compact</a:t>
            </a:r>
            <a:r>
              <a:rPr spc="35" dirty="0"/>
              <a:t> </a:t>
            </a:r>
            <a:r>
              <a:rPr dirty="0"/>
              <a:t>Bone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374775"/>
            <a:ext cx="1556385" cy="438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A-</a:t>
            </a:r>
            <a:r>
              <a:rPr sz="2800" b="1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Matrix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67400" y="1528761"/>
            <a:ext cx="3276600" cy="52482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8739" y="1894204"/>
            <a:ext cx="5876925" cy="4903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(30%) 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is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organic Matrix : composed</a:t>
            </a:r>
            <a:r>
              <a:rPr sz="2000" b="1" spc="-1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endParaRPr sz="2000">
              <a:latin typeface="Times New Roman"/>
              <a:cs typeface="Times New Roman"/>
            </a:endParaRPr>
          </a:p>
          <a:p>
            <a:pPr marL="12700" marR="635000">
              <a:lnSpc>
                <a:spcPct val="100000"/>
              </a:lnSpc>
              <a:spcBef>
                <a:spcPts val="705"/>
              </a:spcBef>
              <a:buAutoNum type="alphaLcPeriod"/>
              <a:tabLst>
                <a:tab pos="226695" algn="l"/>
              </a:tabLst>
            </a:pPr>
            <a:r>
              <a:rPr sz="2000" b="1" dirty="0">
                <a:latin typeface="Times New Roman"/>
                <a:cs typeface="Times New Roman"/>
              </a:rPr>
              <a:t>Collagen fibers </a:t>
            </a:r>
            <a:r>
              <a:rPr sz="2000" b="1" spc="-5" dirty="0">
                <a:latin typeface="Times New Roman"/>
                <a:cs typeface="Times New Roman"/>
              </a:rPr>
              <a:t>90-95%: </a:t>
            </a:r>
            <a:r>
              <a:rPr sz="2000" dirty="0">
                <a:latin typeface="Times New Roman"/>
                <a:cs typeface="Times New Roman"/>
              </a:rPr>
              <a:t>extend </a:t>
            </a:r>
            <a:r>
              <a:rPr sz="2000" spc="-5" dirty="0">
                <a:latin typeface="Times New Roman"/>
                <a:cs typeface="Times New Roman"/>
              </a:rPr>
              <a:t>primarily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along  the </a:t>
            </a:r>
            <a:r>
              <a:rPr sz="2000" spc="-5" dirty="0">
                <a:latin typeface="Times New Roman"/>
                <a:cs typeface="Times New Roman"/>
              </a:rPr>
              <a:t>lines </a:t>
            </a:r>
            <a:r>
              <a:rPr sz="2000" dirty="0">
                <a:latin typeface="Times New Roman"/>
                <a:cs typeface="Times New Roman"/>
              </a:rPr>
              <a:t>of tensional force and give bone </a:t>
            </a:r>
            <a:r>
              <a:rPr sz="2000" spc="-5" dirty="0">
                <a:latin typeface="Times New Roman"/>
                <a:cs typeface="Times New Roman"/>
              </a:rPr>
              <a:t>its  </a:t>
            </a:r>
            <a:r>
              <a:rPr sz="2000" dirty="0">
                <a:latin typeface="Times New Roman"/>
                <a:cs typeface="Times New Roman"/>
              </a:rPr>
              <a:t>powerful </a:t>
            </a:r>
            <a:r>
              <a:rPr sz="2000" spc="-5" dirty="0">
                <a:latin typeface="Times New Roman"/>
                <a:cs typeface="Times New Roman"/>
              </a:rPr>
              <a:t>tensile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strength.</a:t>
            </a:r>
            <a:endParaRPr sz="2000">
              <a:latin typeface="Times New Roman"/>
              <a:cs typeface="Times New Roman"/>
            </a:endParaRPr>
          </a:p>
          <a:p>
            <a:pPr marL="302260" indent="-289560">
              <a:lnSpc>
                <a:spcPct val="100000"/>
              </a:lnSpc>
              <a:spcBef>
                <a:spcPts val="695"/>
              </a:spcBef>
              <a:buAutoNum type="alphaLcPeriod"/>
              <a:tabLst>
                <a:tab pos="302260" algn="l"/>
              </a:tabLst>
            </a:pPr>
            <a:r>
              <a:rPr sz="2000" b="1" spc="-5" dirty="0">
                <a:latin typeface="Times New Roman"/>
                <a:cs typeface="Times New Roman"/>
              </a:rPr>
              <a:t>Ground </a:t>
            </a:r>
            <a:r>
              <a:rPr sz="2000" b="1" dirty="0">
                <a:latin typeface="Times New Roman"/>
                <a:cs typeface="Times New Roman"/>
              </a:rPr>
              <a:t>substance </a:t>
            </a:r>
            <a:r>
              <a:rPr sz="2000" b="1" spc="5" dirty="0">
                <a:latin typeface="Times New Roman"/>
                <a:cs typeface="Times New Roman"/>
              </a:rPr>
              <a:t>5-10%</a:t>
            </a:r>
            <a:r>
              <a:rPr sz="2000" b="1" spc="-17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of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2000" dirty="0">
                <a:latin typeface="Times New Roman"/>
                <a:cs typeface="Times New Roman"/>
              </a:rPr>
              <a:t>ECF and Proteoglycans, hayluronic</a:t>
            </a:r>
            <a:r>
              <a:rPr sz="2000" spc="-1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acid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(70%) is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bone Salts</a:t>
            </a:r>
            <a:r>
              <a:rPr sz="2000" b="1" spc="-1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:</a:t>
            </a:r>
            <a:endParaRPr sz="2000">
              <a:latin typeface="Times New Roman"/>
              <a:cs typeface="Times New Roman"/>
            </a:endParaRPr>
          </a:p>
          <a:p>
            <a:pPr marL="332740" marR="535305" indent="-320040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000" b="1" dirty="0">
                <a:latin typeface="Times New Roman"/>
                <a:cs typeface="Times New Roman"/>
              </a:rPr>
              <a:t>Crystalline salts of Ca++ &amp; PO4  </a:t>
            </a:r>
            <a:r>
              <a:rPr sz="2000" b="1" spc="-5" dirty="0">
                <a:latin typeface="Times New Roman"/>
                <a:cs typeface="Times New Roman"/>
              </a:rPr>
              <a:t>(Hydroxyapatite) </a:t>
            </a:r>
            <a:r>
              <a:rPr sz="2000" b="1" dirty="0">
                <a:latin typeface="Times New Roman"/>
                <a:cs typeface="Times New Roman"/>
              </a:rPr>
              <a:t>the ratio of Ca/P ratio is</a:t>
            </a:r>
            <a:r>
              <a:rPr sz="2000" b="1" spc="-245" dirty="0">
                <a:latin typeface="Times New Roman"/>
                <a:cs typeface="Times New Roman"/>
              </a:rPr>
              <a:t> </a:t>
            </a:r>
            <a:r>
              <a:rPr sz="2000" b="1" spc="5" dirty="0">
                <a:latin typeface="Times New Roman"/>
                <a:cs typeface="Times New Roman"/>
              </a:rPr>
              <a:t>1.5-  </a:t>
            </a:r>
            <a:r>
              <a:rPr sz="2000" b="1" dirty="0">
                <a:latin typeface="Times New Roman"/>
                <a:cs typeface="Times New Roman"/>
              </a:rPr>
              <a:t>2).</a:t>
            </a:r>
            <a:endParaRPr sz="2000">
              <a:latin typeface="Times New Roman"/>
              <a:cs typeface="Times New Roman"/>
            </a:endParaRPr>
          </a:p>
          <a:p>
            <a:pPr marL="332740" marR="1227455" indent="-320040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60000"/>
              <a:buFont typeface="Wingdings"/>
              <a:buChar char=""/>
              <a:tabLst>
                <a:tab pos="396240" algn="l"/>
                <a:tab pos="396875" algn="l"/>
              </a:tabLst>
            </a:pPr>
            <a:r>
              <a:rPr sz="2000" b="1" dirty="0">
                <a:latin typeface="Times New Roman"/>
                <a:cs typeface="Times New Roman"/>
              </a:rPr>
              <a:t>Mg+, Na+, K+, Carbonate ions </a:t>
            </a:r>
            <a:r>
              <a:rPr sz="2000" b="1" spc="-10" dirty="0">
                <a:latin typeface="Times New Roman"/>
                <a:cs typeface="Times New Roman"/>
              </a:rPr>
              <a:t>are</a:t>
            </a:r>
            <a:r>
              <a:rPr sz="2000" b="1" spc="-1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also  </a:t>
            </a:r>
            <a:r>
              <a:rPr sz="2000" b="1" spc="-5" dirty="0">
                <a:latin typeface="Times New Roman"/>
                <a:cs typeface="Times New Roman"/>
              </a:rPr>
              <a:t>present.</a:t>
            </a:r>
            <a:endParaRPr sz="20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710"/>
              </a:spcBef>
            </a:pPr>
            <a:r>
              <a:rPr sz="2000" b="1" dirty="0">
                <a:latin typeface="Times New Roman"/>
                <a:cs typeface="Times New Roman"/>
              </a:rPr>
              <a:t>NB: </a:t>
            </a:r>
            <a:r>
              <a:rPr sz="2000" dirty="0">
                <a:latin typeface="Times New Roman"/>
                <a:cs typeface="Times New Roman"/>
              </a:rPr>
              <a:t>newly </a:t>
            </a:r>
            <a:r>
              <a:rPr sz="2000" spc="-5" dirty="0">
                <a:latin typeface="Times New Roman"/>
                <a:cs typeface="Times New Roman"/>
              </a:rPr>
              <a:t>formed </a:t>
            </a:r>
            <a:r>
              <a:rPr sz="2000" dirty="0">
                <a:latin typeface="Times New Roman"/>
                <a:cs typeface="Times New Roman"/>
              </a:rPr>
              <a:t>bone </a:t>
            </a:r>
            <a:r>
              <a:rPr sz="2000" spc="-285" dirty="0">
                <a:latin typeface="Times New Roman"/>
                <a:cs typeface="Times New Roman"/>
                <a:hlinkClick r:id="rId3"/>
              </a:rPr>
              <a:t>have</a:t>
            </a:r>
            <a:r>
              <a:rPr sz="2100" spc="-427" baseline="-21825" dirty="0">
                <a:solidFill>
                  <a:srgbClr val="775F54"/>
                </a:solidFill>
                <a:latin typeface="Arial"/>
                <a:cs typeface="Arial"/>
                <a:hlinkClick r:id="rId3"/>
              </a:rPr>
              <a:t>D</a:t>
            </a:r>
            <a:r>
              <a:rPr sz="2000" spc="-285" dirty="0">
                <a:latin typeface="Times New Roman"/>
                <a:cs typeface="Times New Roman"/>
                <a:hlinkClick r:id="rId3"/>
              </a:rPr>
              <a:t>a</a:t>
            </a:r>
            <a:r>
              <a:rPr sz="2100" spc="-427" baseline="-21825" dirty="0">
                <a:solidFill>
                  <a:srgbClr val="775F54"/>
                </a:solidFill>
                <a:latin typeface="Arial"/>
                <a:cs typeface="Arial"/>
                <a:hlinkClick r:id="rId3"/>
              </a:rPr>
              <a:t>r.A</a:t>
            </a:r>
            <a:r>
              <a:rPr sz="2000" spc="-285" dirty="0">
                <a:latin typeface="Times New Roman"/>
                <a:cs typeface="Times New Roman"/>
                <a:hlinkClick r:id="rId3"/>
              </a:rPr>
              <a:t>c</a:t>
            </a:r>
            <a:r>
              <a:rPr sz="2100" spc="-427" baseline="-21825" dirty="0">
                <a:solidFill>
                  <a:srgbClr val="775F54"/>
                </a:solidFill>
                <a:latin typeface="Arial"/>
                <a:cs typeface="Arial"/>
                <a:hlinkClick r:id="rId3"/>
              </a:rPr>
              <a:t>i</a:t>
            </a:r>
            <a:r>
              <a:rPr sz="2000" spc="-285" dirty="0">
                <a:latin typeface="Times New Roman"/>
                <a:cs typeface="Times New Roman"/>
                <a:hlinkClick r:id="rId3"/>
              </a:rPr>
              <a:t>o</a:t>
            </a:r>
            <a:r>
              <a:rPr sz="2100" spc="-427" baseline="-21825" dirty="0">
                <a:solidFill>
                  <a:srgbClr val="775F54"/>
                </a:solidFill>
                <a:latin typeface="Arial"/>
                <a:cs typeface="Arial"/>
                <a:hlinkClick r:id="rId3"/>
              </a:rPr>
              <a:t>da</a:t>
            </a:r>
            <a:r>
              <a:rPr sz="2000" spc="-285" dirty="0">
                <a:latin typeface="Times New Roman"/>
                <a:cs typeface="Times New Roman"/>
                <a:hlinkClick r:id="rId3"/>
              </a:rPr>
              <a:t>ns</a:t>
            </a:r>
            <a:r>
              <a:rPr sz="2100" spc="-427" baseline="-21825" dirty="0">
                <a:solidFill>
                  <a:srgbClr val="775F54"/>
                </a:solidFill>
                <a:latin typeface="Arial"/>
                <a:cs typeface="Arial"/>
                <a:hlinkClick r:id="rId3"/>
              </a:rPr>
              <a:t>K</a:t>
            </a:r>
            <a:r>
              <a:rPr sz="2000" spc="-285" dirty="0">
                <a:latin typeface="Times New Roman"/>
                <a:cs typeface="Times New Roman"/>
                <a:hlinkClick r:id="rId3"/>
              </a:rPr>
              <a:t>i</a:t>
            </a:r>
            <a:r>
              <a:rPr sz="2100" spc="-427" baseline="-21825" dirty="0">
                <a:solidFill>
                  <a:srgbClr val="775F54"/>
                </a:solidFill>
                <a:latin typeface="Arial"/>
                <a:cs typeface="Arial"/>
                <a:hlinkClick r:id="rId3"/>
              </a:rPr>
              <a:t>o</a:t>
            </a:r>
            <a:r>
              <a:rPr sz="2000" spc="-285" dirty="0">
                <a:latin typeface="Times New Roman"/>
                <a:cs typeface="Times New Roman"/>
                <a:hlinkClick r:id="rId3"/>
              </a:rPr>
              <a:t>d</a:t>
            </a:r>
            <a:r>
              <a:rPr sz="2100" spc="-427" baseline="-21825" dirty="0">
                <a:solidFill>
                  <a:srgbClr val="775F54"/>
                </a:solidFill>
                <a:latin typeface="Arial"/>
                <a:cs typeface="Arial"/>
                <a:hlinkClick r:id="rId3"/>
              </a:rPr>
              <a:t>ri</a:t>
            </a:r>
            <a:r>
              <a:rPr sz="2000" spc="-285" dirty="0">
                <a:latin typeface="Times New Roman"/>
                <a:cs typeface="Times New Roman"/>
                <a:hlinkClick r:id="rId3"/>
              </a:rPr>
              <a:t>e</a:t>
            </a:r>
            <a:r>
              <a:rPr sz="2100" spc="-427" baseline="-21825" dirty="0">
                <a:solidFill>
                  <a:srgbClr val="775F54"/>
                </a:solidFill>
                <a:latin typeface="Arial"/>
                <a:cs typeface="Arial"/>
                <a:hlinkClick r:id="rId3"/>
              </a:rPr>
              <a:t>s</a:t>
            </a:r>
            <a:r>
              <a:rPr sz="2000" spc="-285" dirty="0">
                <a:latin typeface="Times New Roman"/>
                <a:cs typeface="Times New Roman"/>
                <a:hlinkClick r:id="rId3"/>
              </a:rPr>
              <a:t>r</a:t>
            </a:r>
            <a:r>
              <a:rPr sz="2100" spc="-427" baseline="-21825" dirty="0">
                <a:solidFill>
                  <a:srgbClr val="775F54"/>
                </a:solidFill>
                <a:latin typeface="Arial"/>
                <a:cs typeface="Arial"/>
                <a:hlinkClick r:id="rId3"/>
              </a:rPr>
              <a:t>h</a:t>
            </a:r>
            <a:r>
              <a:rPr sz="2000" spc="-285" dirty="0">
                <a:latin typeface="Times New Roman"/>
                <a:cs typeface="Times New Roman"/>
                <a:hlinkClick r:id="rId3"/>
              </a:rPr>
              <a:t>ab</a:t>
            </a:r>
            <a:r>
              <a:rPr sz="2100" spc="-427" baseline="-21825" dirty="0">
                <a:solidFill>
                  <a:srgbClr val="775F54"/>
                </a:solidFill>
                <a:latin typeface="Arial"/>
                <a:cs typeface="Arial"/>
                <a:hlinkClick r:id="rId3"/>
              </a:rPr>
              <a:t>ak</a:t>
            </a:r>
            <a:r>
              <a:rPr sz="2000" spc="-285" dirty="0">
                <a:latin typeface="Times New Roman"/>
                <a:cs typeface="Times New Roman"/>
                <a:hlinkClick r:id="rId3"/>
              </a:rPr>
              <a:t>l</a:t>
            </a:r>
            <a:r>
              <a:rPr sz="2100" spc="-427" baseline="-21825" dirty="0">
                <a:solidFill>
                  <a:srgbClr val="775F54"/>
                </a:solidFill>
                <a:latin typeface="Arial"/>
                <a:cs typeface="Arial"/>
                <a:hlinkClick r:id="rId3"/>
              </a:rPr>
              <a:t>o</a:t>
            </a:r>
            <a:r>
              <a:rPr sz="2000" spc="-285" dirty="0">
                <a:latin typeface="Times New Roman"/>
                <a:cs typeface="Times New Roman"/>
                <a:hlinkClick r:id="rId3"/>
              </a:rPr>
              <a:t>y</a:t>
            </a:r>
            <a:r>
              <a:rPr sz="2100" spc="-427" baseline="-21825" dirty="0">
                <a:solidFill>
                  <a:srgbClr val="775F54"/>
                </a:solidFill>
                <a:latin typeface="Arial"/>
                <a:cs typeface="Arial"/>
                <a:hlinkClick r:id="rId3"/>
              </a:rPr>
              <a:t>ri</a:t>
            </a:r>
            <a:r>
              <a:rPr sz="2000" spc="-285" dirty="0">
                <a:latin typeface="Times New Roman"/>
                <a:cs typeface="Times New Roman"/>
                <a:hlinkClick r:id="rId3"/>
              </a:rPr>
              <a:t>h</a:t>
            </a:r>
            <a:r>
              <a:rPr sz="2100" spc="-427" baseline="-21825" dirty="0">
                <a:solidFill>
                  <a:srgbClr val="775F54"/>
                </a:solidFill>
                <a:latin typeface="Arial"/>
                <a:cs typeface="Arial"/>
                <a:hlinkClick r:id="rId3"/>
              </a:rPr>
              <a:t>sh</a:t>
            </a:r>
            <a:r>
              <a:rPr sz="2000" spc="-285" dirty="0">
                <a:latin typeface="Times New Roman"/>
                <a:cs typeface="Times New Roman"/>
                <a:hlinkClick r:id="rId3"/>
              </a:rPr>
              <a:t>i</a:t>
            </a:r>
            <a:r>
              <a:rPr sz="2100" spc="-427" baseline="-21825" dirty="0">
                <a:solidFill>
                  <a:srgbClr val="775F54"/>
                </a:solidFill>
                <a:latin typeface="Arial"/>
                <a:cs typeface="Arial"/>
                <a:hlinkClick r:id="rId3"/>
              </a:rPr>
              <a:t>@</a:t>
            </a:r>
            <a:r>
              <a:rPr sz="2000" spc="-285" dirty="0">
                <a:latin typeface="Times New Roman"/>
                <a:cs typeface="Times New Roman"/>
                <a:hlinkClick r:id="rId3"/>
              </a:rPr>
              <a:t>gh</a:t>
            </a:r>
            <a:r>
              <a:rPr sz="2100" spc="-427" baseline="-21825" dirty="0">
                <a:solidFill>
                  <a:srgbClr val="775F54"/>
                </a:solidFill>
                <a:latin typeface="Arial"/>
                <a:cs typeface="Arial"/>
                <a:hlinkClick r:id="rId3"/>
              </a:rPr>
              <a:t>k</a:t>
            </a:r>
            <a:r>
              <a:rPr sz="2000" spc="-285" dirty="0">
                <a:latin typeface="Times New Roman"/>
                <a:cs typeface="Times New Roman"/>
                <a:hlinkClick r:id="rId3"/>
              </a:rPr>
              <a:t>e</a:t>
            </a:r>
            <a:r>
              <a:rPr sz="2100" spc="-427" baseline="-21825" dirty="0">
                <a:solidFill>
                  <a:srgbClr val="775F54"/>
                </a:solidFill>
                <a:latin typeface="Arial"/>
                <a:cs typeface="Arial"/>
                <a:hlinkClick r:id="rId3"/>
              </a:rPr>
              <a:t>su</a:t>
            </a:r>
            <a:r>
              <a:rPr sz="2000" spc="-285" dirty="0">
                <a:latin typeface="Times New Roman"/>
                <a:cs typeface="Times New Roman"/>
                <a:hlinkClick r:id="rId3"/>
              </a:rPr>
              <a:t>r</a:t>
            </a:r>
            <a:r>
              <a:rPr sz="2100" spc="-427" baseline="-21825" dirty="0">
                <a:solidFill>
                  <a:srgbClr val="775F54"/>
                </a:solidFill>
                <a:latin typeface="Arial"/>
                <a:cs typeface="Arial"/>
                <a:hlinkClick r:id="rId3"/>
              </a:rPr>
              <a:t>.edu.sa </a:t>
            </a:r>
            <a:r>
              <a:rPr sz="2100" spc="-427" baseline="-21825" dirty="0">
                <a:solidFill>
                  <a:srgbClr val="775F54"/>
                </a:solidFill>
                <a:latin typeface="Arial"/>
                <a:cs typeface="Arial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percentage of </a:t>
            </a:r>
            <a:r>
              <a:rPr sz="2000" spc="-5" dirty="0">
                <a:latin typeface="Times New Roman"/>
                <a:cs typeface="Times New Roman"/>
              </a:rPr>
              <a:t>matrix </a:t>
            </a:r>
            <a:r>
              <a:rPr sz="2000" dirty="0">
                <a:latin typeface="Times New Roman"/>
                <a:cs typeface="Times New Roman"/>
              </a:rPr>
              <a:t>in relation to</a:t>
            </a:r>
            <a:r>
              <a:rPr sz="2000" spc="-1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salts.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3766" y="1289050"/>
            <a:ext cx="111125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5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343661"/>
            <a:ext cx="2172335" cy="506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5" dirty="0">
                <a:solidFill>
                  <a:srgbClr val="FF0000"/>
                </a:solidFill>
                <a:latin typeface="Tw Cen MT"/>
                <a:cs typeface="Tw Cen MT"/>
              </a:rPr>
              <a:t>B- </a:t>
            </a:r>
            <a:r>
              <a:rPr sz="3200" b="1" dirty="0">
                <a:solidFill>
                  <a:srgbClr val="FF0000"/>
                </a:solidFill>
                <a:latin typeface="Tw Cen MT"/>
                <a:cs typeface="Tw Cen MT"/>
              </a:rPr>
              <a:t>Bone</a:t>
            </a:r>
            <a:r>
              <a:rPr sz="3200" b="1" spc="-80" dirty="0">
                <a:solidFill>
                  <a:srgbClr val="FF0000"/>
                </a:solidFill>
                <a:latin typeface="Tw Cen MT"/>
                <a:cs typeface="Tw Cen MT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w Cen MT"/>
                <a:cs typeface="Tw Cen MT"/>
              </a:rPr>
              <a:t>cells</a:t>
            </a:r>
            <a:endParaRPr sz="3200">
              <a:latin typeface="Tw Cen MT"/>
              <a:cs typeface="Tw Cen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1445005"/>
            <a:ext cx="2647315" cy="382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2740" indent="-320040">
              <a:lnSpc>
                <a:spcPct val="100000"/>
              </a:lnSpc>
              <a:buClr>
                <a:srgbClr val="DD8046"/>
              </a:buClr>
              <a:buSzPct val="58333"/>
              <a:buFont typeface="Wingdings"/>
              <a:buChar char=""/>
              <a:tabLst>
                <a:tab pos="332105" algn="l"/>
                <a:tab pos="332740" algn="l"/>
                <a:tab pos="2211705" algn="l"/>
              </a:tabLst>
            </a:pPr>
            <a:r>
              <a:rPr sz="2400" b="1" spc="-5" dirty="0">
                <a:solidFill>
                  <a:srgbClr val="FF0000"/>
                </a:solidFill>
                <a:latin typeface="Tw Cen MT"/>
                <a:cs typeface="Tw Cen MT"/>
              </a:rPr>
              <a:t>Osteob</a:t>
            </a:r>
            <a:r>
              <a:rPr sz="2400" b="1" dirty="0">
                <a:solidFill>
                  <a:srgbClr val="FF0000"/>
                </a:solidFill>
                <a:latin typeface="Tw Cen MT"/>
                <a:cs typeface="Tw Cen MT"/>
              </a:rPr>
              <a:t>lasts	</a:t>
            </a:r>
            <a:r>
              <a:rPr sz="2400" dirty="0">
                <a:latin typeface="Tw Cen MT"/>
                <a:cs typeface="Tw Cen MT"/>
              </a:rPr>
              <a:t>are</a:t>
            </a:r>
            <a:endParaRPr sz="2400">
              <a:latin typeface="Tw Cen MT"/>
              <a:cs typeface="Tw Cen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8779" y="1737614"/>
            <a:ext cx="2799080" cy="382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376680" algn="l"/>
                <a:tab pos="2319020" algn="l"/>
              </a:tabLst>
            </a:pPr>
            <a:r>
              <a:rPr sz="2400" spc="-45" dirty="0">
                <a:latin typeface="Tw Cen MT"/>
                <a:cs typeface="Tw Cen MT"/>
              </a:rPr>
              <a:t>f</a:t>
            </a:r>
            <a:r>
              <a:rPr sz="2400" dirty="0">
                <a:latin typeface="Tw Cen MT"/>
                <a:cs typeface="Tw Cen MT"/>
              </a:rPr>
              <a:t>o</a:t>
            </a:r>
            <a:r>
              <a:rPr sz="2400" spc="50" dirty="0">
                <a:latin typeface="Tw Cen MT"/>
                <a:cs typeface="Tw Cen MT"/>
              </a:rPr>
              <a:t>r</a:t>
            </a:r>
            <a:r>
              <a:rPr sz="2400" dirty="0">
                <a:latin typeface="Tw Cen MT"/>
                <a:cs typeface="Tw Cen MT"/>
              </a:rPr>
              <a:t>ming	cells	that</a:t>
            </a:r>
            <a:endParaRPr sz="2400">
              <a:latin typeface="Tw Cen MT"/>
              <a:cs typeface="Tw Cen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96895" y="1516125"/>
            <a:ext cx="1397000" cy="604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3240" marR="5080" indent="-510540">
              <a:lnSpc>
                <a:spcPts val="2300"/>
              </a:lnSpc>
              <a:tabLst>
                <a:tab pos="775970" algn="l"/>
              </a:tabLst>
            </a:pPr>
            <a:r>
              <a:rPr sz="2400" dirty="0">
                <a:latin typeface="Tw Cen MT"/>
                <a:cs typeface="Tw Cen MT"/>
              </a:rPr>
              <a:t>the		bone  sec</a:t>
            </a:r>
            <a:r>
              <a:rPr sz="2400" spc="5" dirty="0">
                <a:latin typeface="Tw Cen MT"/>
                <a:cs typeface="Tw Cen MT"/>
              </a:rPr>
              <a:t>r</a:t>
            </a:r>
            <a:r>
              <a:rPr sz="2400" dirty="0">
                <a:latin typeface="Tw Cen MT"/>
                <a:cs typeface="Tw Cen MT"/>
              </a:rPr>
              <a:t>ete</a:t>
            </a:r>
            <a:endParaRPr sz="2400">
              <a:latin typeface="Tw Cen MT"/>
              <a:cs typeface="Tw Cen M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332740" marR="5080" algn="just">
              <a:lnSpc>
                <a:spcPct val="80000"/>
              </a:lnSpc>
              <a:spcBef>
                <a:spcPts val="575"/>
              </a:spcBef>
            </a:pPr>
            <a:r>
              <a:rPr spc="-10" dirty="0"/>
              <a:t>collagen </a:t>
            </a:r>
            <a:r>
              <a:rPr spc="-5" dirty="0"/>
              <a:t>forming </a:t>
            </a:r>
            <a:r>
              <a:rPr dirty="0"/>
              <a:t>a </a:t>
            </a:r>
            <a:r>
              <a:rPr spc="-5" dirty="0"/>
              <a:t>matrix  </a:t>
            </a:r>
            <a:r>
              <a:rPr spc="-10" dirty="0"/>
              <a:t>around themselves </a:t>
            </a:r>
            <a:r>
              <a:rPr spc="15" dirty="0"/>
              <a:t>which </a:t>
            </a:r>
            <a:r>
              <a:rPr dirty="0"/>
              <a:t>then  calcifies and when </a:t>
            </a:r>
            <a:r>
              <a:rPr spc="-10" dirty="0"/>
              <a:t>surrounded </a:t>
            </a:r>
            <a:r>
              <a:rPr spc="-125" dirty="0"/>
              <a:t>by  </a:t>
            </a:r>
            <a:r>
              <a:rPr dirty="0"/>
              <a:t>calcified matrix, </a:t>
            </a:r>
            <a:r>
              <a:rPr spc="-25" dirty="0"/>
              <a:t>they </a:t>
            </a:r>
            <a:r>
              <a:rPr spc="-5" dirty="0"/>
              <a:t>are </a:t>
            </a:r>
            <a:r>
              <a:rPr dirty="0"/>
              <a:t>called  </a:t>
            </a:r>
            <a:r>
              <a:rPr b="1" spc="-5" dirty="0">
                <a:solidFill>
                  <a:srgbClr val="FF0000"/>
                </a:solidFill>
                <a:latin typeface="Tw Cen MT"/>
                <a:cs typeface="Tw Cen MT"/>
              </a:rPr>
              <a:t>Osteocytes </a:t>
            </a:r>
            <a:r>
              <a:rPr dirty="0"/>
              <a:t>and send </a:t>
            </a:r>
            <a:r>
              <a:rPr spc="-10" dirty="0"/>
              <a:t>processes  </a:t>
            </a:r>
            <a:r>
              <a:rPr spc="-5" dirty="0"/>
              <a:t>into </a:t>
            </a:r>
            <a:r>
              <a:rPr dirty="0"/>
              <a:t>the canaliculi that </a:t>
            </a:r>
            <a:r>
              <a:rPr spc="-10" dirty="0"/>
              <a:t>ramify  </a:t>
            </a:r>
            <a:r>
              <a:rPr spc="-5" dirty="0"/>
              <a:t>throughout </a:t>
            </a:r>
            <a:r>
              <a:rPr dirty="0"/>
              <a:t>the</a:t>
            </a:r>
            <a:r>
              <a:rPr spc="-100" dirty="0"/>
              <a:t> </a:t>
            </a:r>
            <a:r>
              <a:rPr spc="-5" dirty="0"/>
              <a:t>bone.</a:t>
            </a:r>
          </a:p>
          <a:p>
            <a:pPr marL="332740" marR="5080" indent="-320040" algn="just">
              <a:lnSpc>
                <a:spcPts val="2300"/>
              </a:lnSpc>
              <a:spcBef>
                <a:spcPts val="680"/>
              </a:spcBef>
              <a:buClr>
                <a:srgbClr val="DD8046"/>
              </a:buClr>
              <a:buSzPct val="58333"/>
              <a:buFont typeface="Wingdings"/>
              <a:buChar char=""/>
              <a:tabLst>
                <a:tab pos="332740" algn="l"/>
              </a:tabLst>
            </a:pPr>
            <a:r>
              <a:rPr spc="-5" dirty="0"/>
              <a:t>Osteoblasts </a:t>
            </a:r>
            <a:r>
              <a:rPr dirty="0"/>
              <a:t>regulate Ca and  </a:t>
            </a:r>
            <a:r>
              <a:rPr spc="-5" dirty="0"/>
              <a:t>Phosphate concentration </a:t>
            </a:r>
            <a:r>
              <a:rPr dirty="0"/>
              <a:t>in bone  fluid.</a:t>
            </a:r>
          </a:p>
          <a:p>
            <a:pPr marL="332740" marR="5080" indent="-320040" algn="just">
              <a:lnSpc>
                <a:spcPct val="80000"/>
              </a:lnSpc>
              <a:spcBef>
                <a:spcPts val="730"/>
              </a:spcBef>
              <a:buClr>
                <a:srgbClr val="DD8046"/>
              </a:buClr>
              <a:buSzPct val="60416"/>
              <a:buFont typeface="Wingdings"/>
              <a:buChar char=""/>
              <a:tabLst>
                <a:tab pos="332740" algn="l"/>
              </a:tabLst>
            </a:pPr>
            <a:r>
              <a:rPr b="1" spc="-5" dirty="0">
                <a:solidFill>
                  <a:srgbClr val="FF0000"/>
                </a:solidFill>
                <a:latin typeface="Tw Cen MT"/>
                <a:cs typeface="Tw Cen MT"/>
              </a:rPr>
              <a:t>Osteoclasts </a:t>
            </a:r>
            <a:r>
              <a:rPr dirty="0"/>
              <a:t>are multinuclear cells  that </a:t>
            </a:r>
            <a:r>
              <a:rPr spc="-10" dirty="0"/>
              <a:t>erode </a:t>
            </a:r>
            <a:r>
              <a:rPr dirty="0"/>
              <a:t>and resorb previously  formed </a:t>
            </a:r>
            <a:r>
              <a:rPr spc="-10" dirty="0"/>
              <a:t>bone. </a:t>
            </a:r>
            <a:r>
              <a:rPr spc="-25" dirty="0"/>
              <a:t>They </a:t>
            </a:r>
            <a:r>
              <a:rPr spc="-5" dirty="0"/>
              <a:t>phagocytos  </a:t>
            </a:r>
            <a:r>
              <a:rPr spc="-20" dirty="0"/>
              <a:t>bone,    </a:t>
            </a:r>
            <a:r>
              <a:rPr spc="-10" dirty="0"/>
              <a:t>digesting    </a:t>
            </a:r>
            <a:r>
              <a:rPr dirty="0"/>
              <a:t>it    in   </a:t>
            </a:r>
            <a:r>
              <a:rPr spc="635" dirty="0"/>
              <a:t> </a:t>
            </a:r>
            <a:r>
              <a:rPr spc="-5" dirty="0"/>
              <a:t>their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98779" y="6306007"/>
            <a:ext cx="1307465" cy="382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latin typeface="Tw Cen MT"/>
                <a:cs typeface="Tw Cen MT"/>
              </a:rPr>
              <a:t>cytoplasm.</a:t>
            </a:r>
            <a:endParaRPr sz="2400">
              <a:latin typeface="Tw Cen MT"/>
              <a:cs typeface="Tw Cen M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613147" y="1472183"/>
            <a:ext cx="4530851" cy="53858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081654" y="6323279"/>
            <a:ext cx="287401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775F54"/>
                </a:solidFill>
                <a:latin typeface="Arial"/>
                <a:cs typeface="Arial"/>
              </a:rPr>
              <a:t>Dr.Aida </a:t>
            </a:r>
            <a:r>
              <a:rPr sz="1400" dirty="0">
                <a:solidFill>
                  <a:srgbClr val="775F54"/>
                </a:solidFill>
                <a:latin typeface="Arial"/>
                <a:cs typeface="Arial"/>
              </a:rPr>
              <a:t>Korish</a:t>
            </a:r>
            <a:r>
              <a:rPr sz="1400" spc="325" dirty="0">
                <a:solidFill>
                  <a:srgbClr val="775F54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775F54"/>
                </a:solidFill>
                <a:latin typeface="Arial"/>
                <a:cs typeface="Arial"/>
                <a:hlinkClick r:id="rId3"/>
              </a:rPr>
              <a:t>akorish@ksu.edu.sa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3766" y="1289050"/>
            <a:ext cx="111125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5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6075" rIns="0" bIns="0" rtlCol="0">
            <a:spAutoFit/>
          </a:bodyPr>
          <a:lstStyle/>
          <a:p>
            <a:pPr marL="445770">
              <a:lnSpc>
                <a:spcPct val="100000"/>
              </a:lnSpc>
            </a:pPr>
            <a:r>
              <a:rPr sz="2400" b="1" spc="-5" dirty="0">
                <a:latin typeface="Arial"/>
                <a:cs typeface="Arial"/>
              </a:rPr>
              <a:t>Mechanism </a:t>
            </a:r>
            <a:r>
              <a:rPr sz="2400" b="1" dirty="0">
                <a:latin typeface="Arial"/>
                <a:cs typeface="Arial"/>
              </a:rPr>
              <a:t>of </a:t>
            </a:r>
            <a:r>
              <a:rPr sz="2400" b="1" spc="-5" dirty="0">
                <a:latin typeface="Arial"/>
                <a:cs typeface="Arial"/>
              </a:rPr>
              <a:t>Bone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Calcification.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8779" y="6338011"/>
            <a:ext cx="5076825" cy="377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begin to precipitate on the collagen</a:t>
            </a:r>
            <a:r>
              <a:rPr sz="2400" spc="-1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fibers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80126" y="1412875"/>
            <a:ext cx="3455924" cy="5184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943091" y="6620154"/>
            <a:ext cx="287274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5" dirty="0">
                <a:solidFill>
                  <a:srgbClr val="775F54"/>
                </a:solidFill>
                <a:latin typeface="Arial"/>
                <a:cs typeface="Arial"/>
              </a:rPr>
              <a:t>Dr.Aida </a:t>
            </a:r>
            <a:r>
              <a:rPr sz="1400" dirty="0">
                <a:solidFill>
                  <a:srgbClr val="775F54"/>
                </a:solidFill>
                <a:latin typeface="Arial"/>
                <a:cs typeface="Arial"/>
              </a:rPr>
              <a:t>Korish</a:t>
            </a:r>
            <a:r>
              <a:rPr sz="1400" spc="355" dirty="0">
                <a:solidFill>
                  <a:srgbClr val="775F54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775F54"/>
                </a:solidFill>
                <a:latin typeface="Arial"/>
                <a:cs typeface="Arial"/>
                <a:hlinkClick r:id="rId3"/>
              </a:rPr>
              <a:t>akorish@ksu.edu.sa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1289050"/>
            <a:ext cx="5359400" cy="5060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7320">
              <a:lnSpc>
                <a:spcPct val="100000"/>
              </a:lnSpc>
            </a:pPr>
            <a:r>
              <a:rPr sz="1200" b="1" spc="5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1200">
              <a:latin typeface="Arial"/>
              <a:cs typeface="Arial"/>
            </a:endParaRPr>
          </a:p>
          <a:p>
            <a:pPr marL="332740" marR="811530" indent="-320040">
              <a:lnSpc>
                <a:spcPts val="2880"/>
              </a:lnSpc>
              <a:spcBef>
                <a:spcPts val="1045"/>
              </a:spcBef>
              <a:buClr>
                <a:srgbClr val="DD8046"/>
              </a:buClr>
              <a:buSzPct val="58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500" b="1" i="1" spc="5" dirty="0">
                <a:latin typeface="Times New Roman"/>
                <a:cs typeface="Times New Roman"/>
              </a:rPr>
              <a:t>Osteoblasts </a:t>
            </a:r>
            <a:r>
              <a:rPr sz="2400" dirty="0">
                <a:latin typeface="Times New Roman"/>
                <a:cs typeface="Times New Roman"/>
              </a:rPr>
              <a:t>secrete </a:t>
            </a:r>
            <a:r>
              <a:rPr sz="2500" i="1" spc="-60" dirty="0">
                <a:latin typeface="Times New Roman"/>
                <a:cs typeface="Times New Roman"/>
              </a:rPr>
              <a:t>collagen  </a:t>
            </a:r>
            <a:r>
              <a:rPr sz="2400" spc="-5" dirty="0">
                <a:latin typeface="Times New Roman"/>
                <a:cs typeface="Times New Roman"/>
              </a:rPr>
              <a:t>(monomers) </a:t>
            </a:r>
            <a:r>
              <a:rPr sz="2400" dirty="0">
                <a:latin typeface="Times New Roman"/>
                <a:cs typeface="Times New Roman"/>
              </a:rPr>
              <a:t>and </a:t>
            </a:r>
            <a:r>
              <a:rPr sz="2500" i="1" spc="-75" dirty="0">
                <a:latin typeface="Times New Roman"/>
                <a:cs typeface="Times New Roman"/>
              </a:rPr>
              <a:t>ground </a:t>
            </a:r>
            <a:r>
              <a:rPr sz="2500" i="1" spc="-60" dirty="0">
                <a:latin typeface="Times New Roman"/>
                <a:cs typeface="Times New Roman"/>
              </a:rPr>
              <a:t>substance  </a:t>
            </a:r>
            <a:r>
              <a:rPr sz="2400" dirty="0">
                <a:latin typeface="Times New Roman"/>
                <a:cs typeface="Times New Roman"/>
              </a:rPr>
              <a:t>(proteoglycans).</a:t>
            </a:r>
            <a:endParaRPr sz="2400">
              <a:latin typeface="Times New Roman"/>
              <a:cs typeface="Times New Roman"/>
            </a:endParaRPr>
          </a:p>
          <a:p>
            <a:pPr marL="332740" marR="320040" indent="-320040">
              <a:lnSpc>
                <a:spcPct val="100000"/>
              </a:lnSpc>
              <a:spcBef>
                <a:spcPts val="600"/>
              </a:spcBef>
              <a:buClr>
                <a:srgbClr val="DD8046"/>
              </a:buClr>
              <a:buSzPct val="58333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400" dirty="0">
                <a:latin typeface="Times New Roman"/>
                <a:cs typeface="Times New Roman"/>
              </a:rPr>
              <a:t>The collagen </a:t>
            </a:r>
            <a:r>
              <a:rPr sz="2400" spc="-5" dirty="0">
                <a:latin typeface="Times New Roman"/>
                <a:cs typeface="Times New Roman"/>
              </a:rPr>
              <a:t>monomers polymerize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  collagen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fibers.</a:t>
            </a:r>
            <a:endParaRPr sz="2400">
              <a:latin typeface="Times New Roman"/>
              <a:cs typeface="Times New Roman"/>
            </a:endParaRPr>
          </a:p>
          <a:p>
            <a:pPr marL="332740" marR="231140" indent="-320040">
              <a:lnSpc>
                <a:spcPct val="99800"/>
              </a:lnSpc>
              <a:spcBef>
                <a:spcPts val="615"/>
              </a:spcBef>
              <a:buClr>
                <a:srgbClr val="DD8046"/>
              </a:buClr>
              <a:buSzPct val="60416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400" dirty="0">
                <a:latin typeface="Times New Roman"/>
                <a:cs typeface="Times New Roman"/>
              </a:rPr>
              <a:t>The resultant tissue </a:t>
            </a:r>
            <a:r>
              <a:rPr sz="2400" spc="-5" dirty="0">
                <a:latin typeface="Times New Roman"/>
                <a:cs typeface="Times New Roman"/>
              </a:rPr>
              <a:t>becomes </a:t>
            </a:r>
            <a:r>
              <a:rPr sz="2500" b="1" i="1" spc="-5" dirty="0">
                <a:latin typeface="Times New Roman"/>
                <a:cs typeface="Times New Roman"/>
              </a:rPr>
              <a:t>osteoid</a:t>
            </a:r>
            <a:r>
              <a:rPr sz="2400" spc="-5" dirty="0">
                <a:latin typeface="Times New Roman"/>
                <a:cs typeface="Times New Roman"/>
              </a:rPr>
              <a:t>,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  cartilage-like </a:t>
            </a:r>
            <a:r>
              <a:rPr sz="2400" spc="-5" dirty="0">
                <a:latin typeface="Times New Roman"/>
                <a:cs typeface="Times New Roman"/>
              </a:rPr>
              <a:t>material </a:t>
            </a:r>
            <a:r>
              <a:rPr sz="2400" spc="-10" dirty="0">
                <a:latin typeface="Times New Roman"/>
                <a:cs typeface="Times New Roman"/>
              </a:rPr>
              <a:t>differing </a:t>
            </a:r>
            <a:r>
              <a:rPr sz="2400" dirty="0">
                <a:latin typeface="Times New Roman"/>
                <a:cs typeface="Times New Roman"/>
              </a:rPr>
              <a:t>from  cartilage in that calcium salts readily  precipitate in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it.</a:t>
            </a:r>
            <a:endParaRPr sz="2400">
              <a:latin typeface="Times New Roman"/>
              <a:cs typeface="Times New Roman"/>
            </a:endParaRPr>
          </a:p>
          <a:p>
            <a:pPr marL="332740" marR="313055" indent="-320040">
              <a:lnSpc>
                <a:spcPts val="2880"/>
              </a:lnSpc>
              <a:spcBef>
                <a:spcPts val="790"/>
              </a:spcBef>
              <a:buClr>
                <a:srgbClr val="DD8046"/>
              </a:buClr>
              <a:buSzPct val="58333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400" dirty="0">
                <a:latin typeface="Times New Roman"/>
                <a:cs typeface="Times New Roman"/>
              </a:rPr>
              <a:t>Osteoblasts </a:t>
            </a:r>
            <a:r>
              <a:rPr sz="2400" spc="-5" dirty="0">
                <a:latin typeface="Times New Roman"/>
                <a:cs typeface="Times New Roman"/>
              </a:rPr>
              <a:t>become </a:t>
            </a:r>
            <a:r>
              <a:rPr sz="2400" dirty="0">
                <a:latin typeface="Times New Roman"/>
                <a:cs typeface="Times New Roman"/>
              </a:rPr>
              <a:t>entrapped in the  osteoid and are now called</a:t>
            </a:r>
            <a:r>
              <a:rPr sz="2400" spc="-150" dirty="0">
                <a:latin typeface="Times New Roman"/>
                <a:cs typeface="Times New Roman"/>
              </a:rPr>
              <a:t> </a:t>
            </a:r>
            <a:r>
              <a:rPr sz="2500" b="1" i="1" dirty="0">
                <a:latin typeface="Times New Roman"/>
                <a:cs typeface="Times New Roman"/>
              </a:rPr>
              <a:t>osteocytes</a:t>
            </a:r>
            <a:r>
              <a:rPr sz="24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332740" indent="-320040">
              <a:lnSpc>
                <a:spcPct val="100000"/>
              </a:lnSpc>
              <a:spcBef>
                <a:spcPts val="600"/>
              </a:spcBef>
              <a:buClr>
                <a:srgbClr val="DD8046"/>
              </a:buClr>
              <a:buSzPct val="60416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400" spc="-5" dirty="0">
                <a:latin typeface="Times New Roman"/>
                <a:cs typeface="Times New Roman"/>
              </a:rPr>
              <a:t>After </a:t>
            </a:r>
            <a:r>
              <a:rPr sz="2400" dirty="0">
                <a:latin typeface="Times New Roman"/>
                <a:cs typeface="Times New Roman"/>
              </a:rPr>
              <a:t>the osteoid is </a:t>
            </a:r>
            <a:r>
              <a:rPr sz="2400" spc="-5" dirty="0">
                <a:latin typeface="Times New Roman"/>
                <a:cs typeface="Times New Roman"/>
              </a:rPr>
              <a:t>formed, </a:t>
            </a:r>
            <a:r>
              <a:rPr sz="2400" dirty="0">
                <a:latin typeface="Times New Roman"/>
                <a:cs typeface="Times New Roman"/>
              </a:rPr>
              <a:t>calcium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salts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3563" rIns="0" bIns="0" rtlCol="0">
            <a:spAutoFit/>
          </a:bodyPr>
          <a:lstStyle/>
          <a:p>
            <a:pPr marL="445770">
              <a:lnSpc>
                <a:spcPct val="100000"/>
              </a:lnSpc>
            </a:pPr>
            <a:r>
              <a:rPr sz="2800" b="1" spc="-35" dirty="0">
                <a:latin typeface="Arial"/>
                <a:cs typeface="Arial"/>
              </a:rPr>
              <a:t>Tensile </a:t>
            </a:r>
            <a:r>
              <a:rPr sz="2800" b="1" spc="-5" dirty="0">
                <a:latin typeface="Arial"/>
                <a:cs typeface="Arial"/>
              </a:rPr>
              <a:t>and Compressional Strength of</a:t>
            </a:r>
            <a:r>
              <a:rPr sz="2800" b="1" spc="13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Bone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81654" y="6323279"/>
            <a:ext cx="287401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775F54"/>
                </a:solidFill>
                <a:latin typeface="Arial"/>
                <a:cs typeface="Arial"/>
              </a:rPr>
              <a:t>Dr.Aida </a:t>
            </a:r>
            <a:r>
              <a:rPr sz="1400" dirty="0">
                <a:solidFill>
                  <a:srgbClr val="775F54"/>
                </a:solidFill>
                <a:latin typeface="Arial"/>
                <a:cs typeface="Arial"/>
              </a:rPr>
              <a:t>Korish</a:t>
            </a:r>
            <a:r>
              <a:rPr sz="1400" spc="325" dirty="0">
                <a:solidFill>
                  <a:srgbClr val="775F54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775F54"/>
                </a:solidFill>
                <a:latin typeface="Arial"/>
                <a:cs typeface="Arial"/>
                <a:hlinkClick r:id="rId2"/>
              </a:rPr>
              <a:t>akorish@ksu.edu.sa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3766" y="1289050"/>
            <a:ext cx="8348980" cy="4652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5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Times New Roman"/>
              <a:cs typeface="Times New Roman"/>
            </a:endParaRPr>
          </a:p>
          <a:p>
            <a:pPr marL="810260" marR="86995" indent="-320040">
              <a:lnSpc>
                <a:spcPct val="100000"/>
              </a:lnSpc>
              <a:buClr>
                <a:srgbClr val="DD8046"/>
              </a:buClr>
              <a:buSzPct val="58333"/>
              <a:buFont typeface="Wingdings"/>
              <a:buChar char=""/>
              <a:tabLst>
                <a:tab pos="810260" algn="l"/>
                <a:tab pos="810895" algn="l"/>
              </a:tabLst>
            </a:pPr>
            <a:r>
              <a:rPr sz="2400" dirty="0">
                <a:latin typeface="Times New Roman"/>
                <a:cs typeface="Times New Roman"/>
              </a:rPr>
              <a:t>The collagen fibers of </a:t>
            </a:r>
            <a:r>
              <a:rPr sz="2400" spc="-5" dirty="0">
                <a:latin typeface="Times New Roman"/>
                <a:cs typeface="Times New Roman"/>
              </a:rPr>
              <a:t>bone, </a:t>
            </a:r>
            <a:r>
              <a:rPr sz="2400" dirty="0">
                <a:latin typeface="Times New Roman"/>
                <a:cs typeface="Times New Roman"/>
              </a:rPr>
              <a:t>like those of tendons, have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great  tensile strength, whereas the calcium salts have great  </a:t>
            </a:r>
            <a:r>
              <a:rPr sz="2400" spc="-5" dirty="0">
                <a:latin typeface="Times New Roman"/>
                <a:cs typeface="Times New Roman"/>
              </a:rPr>
              <a:t>compressional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strength.</a:t>
            </a:r>
            <a:endParaRPr sz="2400">
              <a:latin typeface="Times New Roman"/>
              <a:cs typeface="Times New Roman"/>
            </a:endParaRPr>
          </a:p>
          <a:p>
            <a:pPr marL="810260" marR="275590" indent="-320040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60416"/>
              <a:buFont typeface="Wingdings"/>
              <a:buChar char=""/>
              <a:tabLst>
                <a:tab pos="810260" algn="l"/>
                <a:tab pos="810895" algn="l"/>
              </a:tabLst>
            </a:pPr>
            <a:r>
              <a:rPr sz="2400" dirty="0">
                <a:latin typeface="Times New Roman"/>
                <a:cs typeface="Times New Roman"/>
              </a:rPr>
              <a:t>These </a:t>
            </a:r>
            <a:r>
              <a:rPr sz="2400" spc="-5" dirty="0">
                <a:latin typeface="Times New Roman"/>
                <a:cs typeface="Times New Roman"/>
              </a:rPr>
              <a:t>combined </a:t>
            </a:r>
            <a:r>
              <a:rPr sz="2400" dirty="0">
                <a:latin typeface="Times New Roman"/>
                <a:cs typeface="Times New Roman"/>
              </a:rPr>
              <a:t>properties plus the degree of bondage  between the collagen fibers and the crystals provide a bony  structure that </a:t>
            </a:r>
            <a:r>
              <a:rPr sz="2400" spc="-5" dirty="0">
                <a:latin typeface="Times New Roman"/>
                <a:cs typeface="Times New Roman"/>
              </a:rPr>
              <a:t>has </a:t>
            </a:r>
            <a:r>
              <a:rPr sz="2400" dirty="0">
                <a:latin typeface="Times New Roman"/>
                <a:cs typeface="Times New Roman"/>
              </a:rPr>
              <a:t>both </a:t>
            </a:r>
            <a:r>
              <a:rPr sz="2400" spc="-5" dirty="0">
                <a:latin typeface="Times New Roman"/>
                <a:cs typeface="Times New Roman"/>
              </a:rPr>
              <a:t>extreme </a:t>
            </a:r>
            <a:r>
              <a:rPr sz="2400" dirty="0">
                <a:latin typeface="Times New Roman"/>
                <a:cs typeface="Times New Roman"/>
              </a:rPr>
              <a:t>tensile strength and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extreme  compressional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strength.</a:t>
            </a:r>
            <a:endParaRPr sz="2400">
              <a:latin typeface="Times New Roman"/>
              <a:cs typeface="Times New Roman"/>
            </a:endParaRPr>
          </a:p>
          <a:p>
            <a:pPr marL="810260" indent="-320040">
              <a:lnSpc>
                <a:spcPct val="100000"/>
              </a:lnSpc>
              <a:spcBef>
                <a:spcPts val="705"/>
              </a:spcBef>
              <a:buClr>
                <a:srgbClr val="DD8046"/>
              </a:buClr>
              <a:buSzPct val="60416"/>
              <a:buFont typeface="Wingdings"/>
              <a:buChar char=""/>
              <a:tabLst>
                <a:tab pos="810260" algn="l"/>
                <a:tab pos="810895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N.B: </a:t>
            </a:r>
            <a:r>
              <a:rPr sz="2400" dirty="0">
                <a:latin typeface="Times New Roman"/>
                <a:cs typeface="Times New Roman"/>
              </a:rPr>
              <a:t>hydroxyapatite crystals fail to be </a:t>
            </a:r>
            <a:r>
              <a:rPr sz="2400" spc="-5" dirty="0">
                <a:latin typeface="Times New Roman"/>
                <a:cs typeface="Times New Roman"/>
              </a:rPr>
              <a:t>formed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normal</a:t>
            </a:r>
            <a:endParaRPr sz="2400">
              <a:latin typeface="Times New Roman"/>
              <a:cs typeface="Times New Roman"/>
            </a:endParaRPr>
          </a:p>
          <a:p>
            <a:pPr marL="490220" marR="5080">
              <a:lnSpc>
                <a:spcPts val="2880"/>
              </a:lnSpc>
              <a:spcBef>
                <a:spcPts val="795"/>
              </a:spcBef>
              <a:tabLst>
                <a:tab pos="6228080" algn="l"/>
              </a:tabLst>
            </a:pPr>
            <a:r>
              <a:rPr sz="2400" dirty="0">
                <a:latin typeface="Times New Roman"/>
                <a:cs typeface="Times New Roman"/>
              </a:rPr>
              <a:t>tissues except in bone despite the high levels of Ca &amp; P ions</a:t>
            </a:r>
            <a:r>
              <a:rPr sz="2400" spc="-2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due  to the presence of an inhibitor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 precipitation	called  </a:t>
            </a:r>
            <a:r>
              <a:rPr sz="2500" b="1" i="1" spc="5" dirty="0">
                <a:latin typeface="Times New Roman"/>
                <a:cs typeface="Times New Roman"/>
              </a:rPr>
              <a:t>pyrophosphate.</a:t>
            </a:r>
            <a:endParaRPr sz="2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1750</Words>
  <Application>Microsoft Office PowerPoint</Application>
  <PresentationFormat>عرض على الشاشة (4:3)</PresentationFormat>
  <Paragraphs>196</Paragraphs>
  <Slides>28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28</vt:i4>
      </vt:variant>
    </vt:vector>
  </HeadingPairs>
  <TitlesOfParts>
    <vt:vector size="35" baseType="lpstr">
      <vt:lpstr>Arial</vt:lpstr>
      <vt:lpstr>Calibri</vt:lpstr>
      <vt:lpstr>Corbel</vt:lpstr>
      <vt:lpstr>Times New Roman</vt:lpstr>
      <vt:lpstr>Tw Cen MT</vt:lpstr>
      <vt:lpstr>Wingdings</vt:lpstr>
      <vt:lpstr>Office Theme</vt:lpstr>
      <vt:lpstr>عرض تقديمي في PowerPoint</vt:lpstr>
      <vt:lpstr>Objectives</vt:lpstr>
      <vt:lpstr>Physiology of Bone</vt:lpstr>
      <vt:lpstr>Functions of bone</vt:lpstr>
      <vt:lpstr>Types and structure of bone</vt:lpstr>
      <vt:lpstr>Composition of Compact Bone</vt:lpstr>
      <vt:lpstr>B- Bone cells</vt:lpstr>
      <vt:lpstr>Mechanism of Bone Calcification.</vt:lpstr>
      <vt:lpstr>Tensile and Compressional Strength of Bone</vt:lpstr>
      <vt:lpstr>Body Calcium levels</vt:lpstr>
      <vt:lpstr>عرض تقديمي في PowerPoint</vt:lpstr>
      <vt:lpstr>Calcium homeostasis in human body</vt:lpstr>
      <vt:lpstr>Serum calcium and Phosphate</vt:lpstr>
      <vt:lpstr>Calcium Exchange Between Bone and ECF</vt:lpstr>
      <vt:lpstr>Deposition and Absorption of Bone Remodeling of Bone</vt:lpstr>
      <vt:lpstr>Cont..…Bone resorption</vt:lpstr>
      <vt:lpstr>Value of Continual Bone Remodeling</vt:lpstr>
      <vt:lpstr>Control of the Rate of Bone Deposition by Bone “Stress”</vt:lpstr>
      <vt:lpstr>Repair of a Fracture Activates Osteoblasts</vt:lpstr>
      <vt:lpstr>Hormonal Control of Calcium Metabolism &amp; Physiology of Bone</vt:lpstr>
      <vt:lpstr>عرض تقديمي في PowerPoint</vt:lpstr>
      <vt:lpstr>Vitamin D</vt:lpstr>
      <vt:lpstr>Parathyroid Hormone (PTH)</vt:lpstr>
      <vt:lpstr>Calcitonin Hormone</vt:lpstr>
      <vt:lpstr>Osteoporesis</vt:lpstr>
      <vt:lpstr>Osteoporosis</vt:lpstr>
      <vt:lpstr>Complications of Osteoporesis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Physiology of Bone</dc:title>
  <dc:creator>Microsoft Office User</dc:creator>
  <cp:lastModifiedBy>WINAM06052017</cp:lastModifiedBy>
  <cp:revision>1</cp:revision>
  <dcterms:created xsi:type="dcterms:W3CDTF">2016-12-10T16:51:38Z</dcterms:created>
  <dcterms:modified xsi:type="dcterms:W3CDTF">2017-11-19T16:56:21Z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2016-12-10T00:00:00Z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2016-12-10T00:00:00Z</vt:filetime>
  </property>
</Properties>
</file>