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</p:sldMasterIdLst>
  <p:notesMasterIdLst>
    <p:notesMasterId r:id="rId47"/>
  </p:notesMasterIdLst>
  <p:sldIdLst>
    <p:sldId id="256" r:id="rId2"/>
    <p:sldId id="490" r:id="rId3"/>
    <p:sldId id="433" r:id="rId4"/>
    <p:sldId id="265" r:id="rId5"/>
    <p:sldId id="383" r:id="rId6"/>
    <p:sldId id="381" r:id="rId7"/>
    <p:sldId id="382" r:id="rId8"/>
    <p:sldId id="432" r:id="rId9"/>
    <p:sldId id="268" r:id="rId10"/>
    <p:sldId id="463" r:id="rId11"/>
    <p:sldId id="398" r:id="rId12"/>
    <p:sldId id="396" r:id="rId13"/>
    <p:sldId id="435" r:id="rId14"/>
    <p:sldId id="478" r:id="rId15"/>
    <p:sldId id="403" r:id="rId16"/>
    <p:sldId id="466" r:id="rId17"/>
    <p:sldId id="451" r:id="rId18"/>
    <p:sldId id="270" r:id="rId19"/>
    <p:sldId id="359" r:id="rId20"/>
    <p:sldId id="480" r:id="rId21"/>
    <p:sldId id="481" r:id="rId22"/>
    <p:sldId id="407" r:id="rId23"/>
    <p:sldId id="469" r:id="rId24"/>
    <p:sldId id="412" r:id="rId25"/>
    <p:sldId id="413" r:id="rId26"/>
    <p:sldId id="470" r:id="rId27"/>
    <p:sldId id="452" r:id="rId28"/>
    <p:sldId id="453" r:id="rId29"/>
    <p:sldId id="454" r:id="rId30"/>
    <p:sldId id="455" r:id="rId31"/>
    <p:sldId id="476" r:id="rId32"/>
    <p:sldId id="488" r:id="rId33"/>
    <p:sldId id="482" r:id="rId34"/>
    <p:sldId id="483" r:id="rId35"/>
    <p:sldId id="484" r:id="rId36"/>
    <p:sldId id="485" r:id="rId37"/>
    <p:sldId id="486" r:id="rId38"/>
    <p:sldId id="468" r:id="rId39"/>
    <p:sldId id="473" r:id="rId40"/>
    <p:sldId id="474" r:id="rId41"/>
    <p:sldId id="362" r:id="rId42"/>
    <p:sldId id="273" r:id="rId43"/>
    <p:sldId id="472" r:id="rId44"/>
    <p:sldId id="489" r:id="rId45"/>
    <p:sldId id="487" r:id="rId4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66FF"/>
    <a:srgbClr val="0000FF"/>
    <a:srgbClr val="003366"/>
    <a:srgbClr val="CC0066"/>
    <a:srgbClr val="FF3399"/>
    <a:srgbClr val="8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1" autoAdjust="0"/>
    <p:restoredTop sz="97364" autoAdjust="0"/>
  </p:normalViewPr>
  <p:slideViewPr>
    <p:cSldViewPr>
      <p:cViewPr varScale="1">
        <p:scale>
          <a:sx n="92" d="100"/>
          <a:sy n="92" d="100"/>
        </p:scale>
        <p:origin x="765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CBE99E80-9B73-4DAA-AFC0-A9EC6E04BC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7E2315ED-C88E-46D2-9CFD-B015E57A92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671F6CA-1BE3-4C21-81DA-E401E59A71A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5FEBF713-629E-49FD-B4F3-4D656B300F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0950" name="Rectangle 6">
            <a:extLst>
              <a:ext uri="{FF2B5EF4-FFF2-40B4-BE49-F238E27FC236}">
                <a16:creationId xmlns:a16="http://schemas.microsoft.com/office/drawing/2014/main" id="{9192D833-533B-4B34-A28E-A846C09813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51" name="Rectangle 7">
            <a:extLst>
              <a:ext uri="{FF2B5EF4-FFF2-40B4-BE49-F238E27FC236}">
                <a16:creationId xmlns:a16="http://schemas.microsoft.com/office/drawing/2014/main" id="{37B8AF1F-701D-4B34-957A-1B2D57D7D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fld id="{805D45D0-5CC0-4F04-9021-F4D1E16ADC05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DF95CAC-014A-45E4-9471-1BA9C752AD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A4D0B0-45FC-496F-BA1C-B4411E128DB8}" type="slidenum">
              <a:rPr lang="en-US" altLang="en-US" sz="1200" u="none">
                <a:latin typeface="Times" panose="02020603050405020304" pitchFamily="18" charset="0"/>
              </a:rPr>
              <a:pPr eaLnBrk="1" hangingPunct="1"/>
              <a:t>14</a:t>
            </a:fld>
            <a:endParaRPr lang="en-US" altLang="en-US" sz="1200" u="none">
              <a:latin typeface="Times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F2ED7B5E-0192-4155-A657-316312F90C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2363923B-99DA-42D9-BEBA-DD6E3A9E7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D314A98E-E14B-4600-9797-6367A464A0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DE363F-AA84-42D2-9C70-9F9AA769A130}" type="slidenum">
              <a:rPr lang="ar-SA" altLang="en-US" sz="1200" u="none"/>
              <a:pPr eaLnBrk="1" hangingPunct="1"/>
              <a:t>36</a:t>
            </a:fld>
            <a:endParaRPr lang="en-US" altLang="en-US" sz="1200" u="none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D220100B-80DD-4A8A-9F20-E415437650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13C8AF3C-4B20-48C7-BEE3-420D7459D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1B5B5308-E99E-40CF-9C9E-A780B533D3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D2B9D0-261E-4151-87F5-EA16F4F1E373}" type="slidenum">
              <a:rPr lang="en-US" altLang="en-US" sz="1200" u="none">
                <a:latin typeface="Times" panose="02020603050405020304" pitchFamily="18" charset="0"/>
              </a:rPr>
              <a:pPr eaLnBrk="1" hangingPunct="1"/>
              <a:t>38</a:t>
            </a:fld>
            <a:endParaRPr lang="en-US" altLang="en-US" sz="1200" u="none">
              <a:latin typeface="Times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B462F243-E4FB-4D98-B924-61CED03657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F4015A9C-7B02-44FB-8649-7E4904F1A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E53553EA-7BB2-4C53-83F3-1F60332F04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7273B3-3BDF-4AA8-9F3A-98832D4C2FA3}" type="slidenum">
              <a:rPr lang="en-US" altLang="en-US" sz="1200" u="none">
                <a:latin typeface="Times" panose="02020603050405020304" pitchFamily="18" charset="0"/>
              </a:rPr>
              <a:pPr eaLnBrk="1" hangingPunct="1"/>
              <a:t>40</a:t>
            </a:fld>
            <a:endParaRPr lang="en-US" altLang="en-US" sz="1200" u="none">
              <a:latin typeface="Times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F09665C9-3564-4F6A-A90B-083BFFB2E4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87C46843-4299-453A-9F08-F666335EC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ED5F9539-B0B8-428F-89C6-CE63B88A4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82DFB3-7F7C-418D-B2F7-13292D89B2F3}" type="slidenum">
              <a:rPr lang="en-US" altLang="en-US" sz="1200" u="none">
                <a:latin typeface="Times" panose="02020603050405020304" pitchFamily="18" charset="0"/>
              </a:rPr>
              <a:pPr eaLnBrk="1" hangingPunct="1"/>
              <a:t>43</a:t>
            </a:fld>
            <a:endParaRPr lang="en-US" altLang="en-US" sz="1200" u="none">
              <a:latin typeface="Times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1CBEA7F5-649D-4064-B799-433E456EC7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825A1C7-0F8A-44B6-98D3-6230566BF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4BD054FC-3EC5-404B-B56A-8EC866952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A5EDDB-0AE3-44E8-99E0-8E737C98229A}" type="slidenum">
              <a:rPr lang="en-US" altLang="en-US" sz="1200" u="none">
                <a:latin typeface="Times" panose="02020603050405020304" pitchFamily="18" charset="0"/>
              </a:rPr>
              <a:pPr eaLnBrk="1" hangingPunct="1"/>
              <a:t>44</a:t>
            </a:fld>
            <a:endParaRPr lang="en-US" altLang="en-US" sz="1200" u="none">
              <a:latin typeface="Times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2D95757D-69A8-4BA0-AFE5-D9EE7F63A4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DA99C7AC-EAB2-4538-A59F-57E6A630C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AFD04E8-2C8D-405C-8586-3960DF588A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EB136C-15D7-4AA7-90BE-E6D19BE373D4}" type="slidenum">
              <a:rPr lang="en-US" altLang="en-US" sz="1200" u="none">
                <a:latin typeface="Times" panose="02020603050405020304" pitchFamily="18" charset="0"/>
              </a:rPr>
              <a:pPr eaLnBrk="1" hangingPunct="1"/>
              <a:t>16</a:t>
            </a:fld>
            <a:endParaRPr lang="en-US" altLang="en-US" sz="1200" u="none">
              <a:latin typeface="Times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79AEB36F-ABD7-4BBD-A6E7-389852A27E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5B994E84-91CE-4915-8759-5EBA30782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BB035229-0BB6-464D-A159-7DEF240526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BA3600-8BE4-47B4-9749-EAA167FB9835}" type="slidenum">
              <a:rPr lang="ar-SA" altLang="en-US" sz="1200" u="none"/>
              <a:pPr eaLnBrk="1" hangingPunct="1"/>
              <a:t>21</a:t>
            </a:fld>
            <a:endParaRPr lang="en-US" altLang="en-US" sz="1200" u="none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3EA7E185-B094-4650-9182-6B7D5FAA7F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54EF261E-1496-4AB9-B7FC-E839A2F80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30118DAC-724D-4565-A125-1CBA6328E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6D9644-6D6C-48BD-B1F3-36E6F861CCB4}" type="slidenum">
              <a:rPr lang="en-US" altLang="en-US" sz="1200" u="none">
                <a:latin typeface="Times" panose="02020603050405020304" pitchFamily="18" charset="0"/>
              </a:rPr>
              <a:pPr eaLnBrk="1" hangingPunct="1"/>
              <a:t>23</a:t>
            </a:fld>
            <a:endParaRPr lang="en-US" altLang="en-US" sz="1200" u="none">
              <a:latin typeface="Times" panose="02020603050405020304" pitchFamily="18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00E30BA-D40D-48DF-916F-1075624523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9568697-DA75-40A0-848C-5717BB224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7FAD99C4-CDF7-489A-8E76-8A19ABD3BA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79DB99-B8A6-4CEC-8682-1E740F484525}" type="slidenum">
              <a:rPr lang="en-US" altLang="en-US" sz="1200" u="none">
                <a:latin typeface="Times" panose="02020603050405020304" pitchFamily="18" charset="0"/>
              </a:rPr>
              <a:pPr eaLnBrk="1" hangingPunct="1"/>
              <a:t>26</a:t>
            </a:fld>
            <a:endParaRPr lang="en-US" altLang="en-US" sz="1200" u="none">
              <a:latin typeface="Times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12611091-F173-4596-B0D3-9792AF45B6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FCEEB05D-4514-4136-997A-7F4CB6627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0005AD96-30FF-4262-8150-146F2ACD3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504AD4-9F9D-4581-B8FD-2DD524C46DAA}" type="slidenum">
              <a:rPr lang="en-US" altLang="en-US" sz="1200" u="none">
                <a:latin typeface="Times" panose="02020603050405020304" pitchFamily="18" charset="0"/>
              </a:rPr>
              <a:pPr eaLnBrk="1" hangingPunct="1"/>
              <a:t>31</a:t>
            </a:fld>
            <a:endParaRPr lang="en-US" altLang="en-US" sz="1200" u="none">
              <a:latin typeface="Times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7FFAD852-6C05-47B3-92DD-04B927C52E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2DA3965-CF4C-4F71-9859-B495EE84B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9933BF4-2A4B-4ABB-8F43-EB5AAFD07D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CE4A77-7E0A-43B5-87CC-530B5299A815}" type="slidenum">
              <a:rPr lang="ar-SA" altLang="en-US" sz="1200" u="none"/>
              <a:pPr eaLnBrk="1" hangingPunct="1"/>
              <a:t>33</a:t>
            </a:fld>
            <a:endParaRPr lang="en-US" altLang="en-US" sz="1200" u="none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EE503E23-5EDE-43DD-B27D-6CCCA09B9B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8FD69A5-6D9E-4C57-919B-CD4B6EB4C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C3689C14-FEB6-4862-B9A0-36644DD56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E9CF2E-B4DD-4502-965C-8590ACED5E30}" type="slidenum">
              <a:rPr lang="ar-SA" altLang="en-US" sz="1200" u="none"/>
              <a:pPr eaLnBrk="1" hangingPunct="1"/>
              <a:t>34</a:t>
            </a:fld>
            <a:endParaRPr lang="en-US" altLang="en-US" sz="1200" u="none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B5034A8F-AB39-430A-811B-B5F0F24124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112D1EA7-B113-4AA3-AD45-F406802C8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FC40C0E9-490E-4359-8499-8C3E5025E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E0F009-12E5-4A91-BBA7-EECA307F98DD}" type="slidenum">
              <a:rPr lang="ar-SA" altLang="en-US" sz="1200" u="none"/>
              <a:pPr eaLnBrk="1" hangingPunct="1"/>
              <a:t>35</a:t>
            </a:fld>
            <a:endParaRPr lang="en-US" altLang="en-US" sz="1200" u="none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76C3347-F4A8-4D9E-80AB-ECC81F7D63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D27F3341-10A3-442E-B55F-0DAB19D4B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321C5-7022-4078-8454-3E3BC382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1425 – 2004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47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C22B1-67FB-4939-AE6D-79C55DA0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1425 – 2004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532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9E932-67BE-4C47-A09A-C1FF19DB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1425 – 2004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91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8CBAAB-71D5-4994-83F8-199690A4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1425 – 2004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921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26451E-AC92-4EC1-BBE7-F67487B8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53598-D7EF-4FDD-8C32-35AF62DA37E5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901A3A-9C55-40D8-9460-84E5C486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0B444E-6615-45FD-BFF7-AA5756A7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E578DF-A78B-4333-BD7E-FBE12DB5DB0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28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89080-C1BB-4BCA-8F3A-299F1281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1425 – 2004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156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5924B-A4D4-45B9-BFD2-0493295A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1425 – 2004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38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4BC31-5BF9-4462-934B-B59090EA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1425 – 2004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851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41561-B84B-4457-800E-1F47F808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1425 – 2004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976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24281-34CE-4FA8-8409-C154B314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1425 – 2004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74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12C26-AA75-47C7-AF8B-FC05529AB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1425 – 2004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190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AAF71-C50F-4A2D-B341-C87E7EC5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1425 – 2004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46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3EDAD-E0C6-4E2B-A94B-1AB11FCC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1425 – 2004</a:t>
            </a:r>
            <a:r>
              <a:rPr lang="en-US" sz="140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17BE4E4-8809-49F0-8474-9D1D54E60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FF7936C-F6DF-4B31-89C0-6FDCD2936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3862D296-36AD-406F-BD10-7DF6498469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u="none">
                <a:solidFill>
                  <a:srgbClr val="6600CC"/>
                </a:solidFill>
                <a:latin typeface="BernhardFashion BT" pitchFamily="82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1425 – 2004</a:t>
            </a:r>
            <a:r>
              <a:rPr lang="en-US" sz="1400"/>
              <a:t> </a:t>
            </a:r>
          </a:p>
        </p:txBody>
      </p:sp>
      <p:pic>
        <p:nvPicPr>
          <p:cNvPr id="3077" name="Picture 8" descr="book12">
            <a:extLst>
              <a:ext uri="{FF2B5EF4-FFF2-40B4-BE49-F238E27FC236}">
                <a16:creationId xmlns:a16="http://schemas.microsoft.com/office/drawing/2014/main" id="{B290D1E6-4C1A-4FB9-A2DA-19CCC6AAE4F1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36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  <p:sldLayoutId id="2147484361" r:id="rId13"/>
  </p:sldLayoutIdLst>
  <p:hf sldNum="0"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file:///E:\04.Melodies%20Of%20Life-Inst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wellpublishing.com/matthews/actionp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file:///E:\04.Melodies%20Of%20Life-Inst.mp3" TargetMode="Externa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8736F47-14FA-42C3-9B65-AC028501A1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19475" y="404813"/>
            <a:ext cx="5038725" cy="3240087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  <a:latin typeface="Century" panose="02040604050505020304" pitchFamily="18" charset="0"/>
              </a:rPr>
              <a:t>The  excitable tissues</a:t>
            </a:r>
            <a:br>
              <a:rPr lang="en-US" altLang="en-US" sz="4000">
                <a:solidFill>
                  <a:schemeClr val="tx1"/>
                </a:solidFill>
                <a:latin typeface="Century" panose="02040604050505020304" pitchFamily="18" charset="0"/>
              </a:rPr>
            </a:br>
            <a:r>
              <a:rPr lang="en-US" altLang="en-US" sz="4000">
                <a:solidFill>
                  <a:schemeClr val="tx1"/>
                </a:solidFill>
                <a:latin typeface="Century" panose="02040604050505020304" pitchFamily="18" charset="0"/>
              </a:rPr>
              <a:t>(Nerve+ Muscle) </a:t>
            </a:r>
          </a:p>
        </p:txBody>
      </p:sp>
      <p:pic>
        <p:nvPicPr>
          <p:cNvPr id="2057" name="Picture 9" descr="hippo3">
            <a:extLst>
              <a:ext uri="{FF2B5EF4-FFF2-40B4-BE49-F238E27FC236}">
                <a16:creationId xmlns:a16="http://schemas.microsoft.com/office/drawing/2014/main" id="{827094CD-FAD7-4120-9A51-AA9B357551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97425"/>
            <a:ext cx="5543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61089D3F-EA0C-4CD3-99A3-6190C82953D5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88913"/>
            <a:ext cx="8642350" cy="6480175"/>
            <a:chOff x="158" y="119"/>
            <a:chExt cx="5444" cy="4082"/>
          </a:xfrm>
        </p:grpSpPr>
        <p:sp>
          <p:nvSpPr>
            <p:cNvPr id="1032" name="Line 11">
              <a:extLst>
                <a:ext uri="{FF2B5EF4-FFF2-40B4-BE49-F238E27FC236}">
                  <a16:creationId xmlns:a16="http://schemas.microsoft.com/office/drawing/2014/main" id="{9759CFD7-22E5-44B3-978B-DDCE6118C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19"/>
              <a:ext cx="0" cy="381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" name="Line 12">
              <a:extLst>
                <a:ext uri="{FF2B5EF4-FFF2-40B4-BE49-F238E27FC236}">
                  <a16:creationId xmlns:a16="http://schemas.microsoft.com/office/drawing/2014/main" id="{3974F0E7-DD8D-4E91-A3CC-AD72F540B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19"/>
              <a:ext cx="5444" cy="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4" name="Line 13">
              <a:extLst>
                <a:ext uri="{FF2B5EF4-FFF2-40B4-BE49-F238E27FC236}">
                  <a16:creationId xmlns:a16="http://schemas.microsoft.com/office/drawing/2014/main" id="{A87503D5-1755-4E1D-A627-3727BA88B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2" y="119"/>
              <a:ext cx="0" cy="4082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5" name="Line 14">
              <a:extLst>
                <a:ext uri="{FF2B5EF4-FFF2-40B4-BE49-F238E27FC236}">
                  <a16:creationId xmlns:a16="http://schemas.microsoft.com/office/drawing/2014/main" id="{D3C722DF-E53B-4D6D-A625-59B38EEC93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4201"/>
              <a:ext cx="5035" cy="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064" name="04.Melodies Of Life-Inst.mp3">
            <a:hlinkClick r:id="" action="ppaction://media"/>
            <a:extLst>
              <a:ext uri="{FF2B5EF4-FFF2-40B4-BE49-F238E27FC236}">
                <a16:creationId xmlns:a16="http://schemas.microsoft.com/office/drawing/2014/main" id="{D7D1EDA7-7DF8-4259-9A20-675A8754FA08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65" name="Object 17">
            <a:extLst>
              <a:ext uri="{FF2B5EF4-FFF2-40B4-BE49-F238E27FC236}">
                <a16:creationId xmlns:a16="http://schemas.microsoft.com/office/drawing/2014/main" id="{8B54205A-75CF-4697-8953-4B76BD8103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476250"/>
          <a:ext cx="21717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House" r:id="rId6" imgW="2171429" imgH="4190476" progId="CorelPhotoHouse.Document">
                  <p:embed/>
                </p:oleObj>
              </mc:Choice>
              <mc:Fallback>
                <p:oleObj name="PhotoHouse" r:id="rId6" imgW="2171429" imgH="4190476" progId="CorelPhotoHouse.Document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6250"/>
                        <a:ext cx="21717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DF4A109-B2CE-4C39-A8AD-77C2272708FF}"/>
              </a:ext>
            </a:extLst>
          </p:cNvPr>
          <p:cNvSpPr/>
          <p:nvPr/>
        </p:nvSpPr>
        <p:spPr>
          <a:xfrm>
            <a:off x="2286000" y="4005263"/>
            <a:ext cx="5094288" cy="24558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2800" indent="-812800" algn="ctr">
              <a:lnSpc>
                <a:spcPct val="80000"/>
              </a:lnSpc>
              <a:defRPr/>
            </a:pPr>
            <a:endParaRPr lang="en-US" b="1" dirty="0">
              <a:solidFill>
                <a:schemeClr val="bg2">
                  <a:lumMod val="40000"/>
                  <a:lumOff val="60000"/>
                </a:schemeClr>
              </a:solidFill>
              <a:latin typeface="Comic Sans MS" pitchFamily="66" charset="0"/>
              <a:cs typeface="Arial" charset="0"/>
            </a:endParaRPr>
          </a:p>
          <a:p>
            <a:pPr marL="812800" indent="-812800" algn="ctr">
              <a:lnSpc>
                <a:spcPct val="80000"/>
              </a:lnSpc>
              <a:defRPr/>
            </a:pP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  <a:cs typeface="Arial" charset="0"/>
              </a:rPr>
              <a:t>TEXTBOOK OF MEDICAL PHYSIOLOGY</a:t>
            </a:r>
          </a:p>
          <a:p>
            <a:pPr marL="812800" indent="-812800" algn="ctr">
              <a:lnSpc>
                <a:spcPct val="80000"/>
              </a:lnSpc>
              <a:defRPr/>
            </a:pPr>
            <a:endParaRPr lang="en-US" b="1" dirty="0">
              <a:solidFill>
                <a:srgbClr val="FF9999"/>
              </a:solidFill>
              <a:latin typeface="Comic Sans MS" pitchFamily="66" charset="0"/>
              <a:cs typeface="Arial" charset="0"/>
            </a:endParaRPr>
          </a:p>
          <a:p>
            <a:pPr marL="812800" indent="-812800" algn="ctr">
              <a:lnSpc>
                <a:spcPct val="80000"/>
              </a:lnSpc>
              <a:defRPr/>
            </a:pPr>
            <a:r>
              <a:rPr lang="en-US" b="1" dirty="0">
                <a:solidFill>
                  <a:srgbClr val="00B050"/>
                </a:solidFill>
                <a:latin typeface="Comic Sans MS" pitchFamily="66" charset="0"/>
                <a:cs typeface="Arial" charset="0"/>
              </a:rPr>
              <a:t>GUYTON &amp; HALL 13</a:t>
            </a:r>
            <a:r>
              <a:rPr lang="en-US" b="1" baseline="30000" dirty="0">
                <a:solidFill>
                  <a:srgbClr val="00B050"/>
                </a:solidFill>
                <a:latin typeface="Comic Sans MS" pitchFamily="66" charset="0"/>
                <a:cs typeface="Arial" charset="0"/>
              </a:rPr>
              <a:t>TH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  <a:cs typeface="Arial" charset="0"/>
              </a:rPr>
              <a:t> EDITION</a:t>
            </a:r>
          </a:p>
          <a:p>
            <a:pPr marL="812800" indent="-812800" algn="ctr">
              <a:lnSpc>
                <a:spcPct val="80000"/>
              </a:lnSpc>
              <a:defRPr/>
            </a:pPr>
            <a:endParaRPr lang="en-US" b="1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  <a:p>
            <a:pPr marL="812800" indent="-812800" algn="ctr">
              <a:lnSpc>
                <a:spcPct val="80000"/>
              </a:lnSpc>
              <a:defRPr/>
            </a:pP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  <a:cs typeface="Arial" charset="0"/>
              </a:rPr>
              <a:t>UNIT II  CHAPTER 5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840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60DB92D-8CAD-4903-941F-E7B41880A2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rtl="0"/>
            <a:r>
              <a:rPr lang="en-US" altLang="en-US">
                <a:solidFill>
                  <a:srgbClr val="FFFF00"/>
                </a:solidFill>
              </a:rPr>
              <a:t>Causes of RMP: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4E96028-CE84-4DA7-9EFD-ABC44BE10D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altLang="en-US" sz="2800"/>
              <a:t>1. RMP is 100 times more permeable to K+ than Na+.  K+ tends to leak out of the cell down its conc gradient, carrying +ve charge with it. (through K leak channels).</a:t>
            </a:r>
          </a:p>
          <a:p>
            <a:pPr algn="l" rtl="0">
              <a:lnSpc>
                <a:spcPct val="8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2. non-diffusible anions (proteins, sulphate and phosphate ions) cannot leave the cell.</a:t>
            </a:r>
          </a:p>
          <a:p>
            <a:pPr algn="l" rtl="0">
              <a:lnSpc>
                <a:spcPct val="80000"/>
              </a:lnSpc>
            </a:pPr>
            <a:r>
              <a:rPr lang="en-US" altLang="en-US" sz="2800"/>
              <a:t>3. very small amount of Na+ diffuses into the cell down its conc gradient.  The mb only slightly permeable to Na+. (through Na+ leak channels).</a:t>
            </a:r>
          </a:p>
          <a:p>
            <a:pPr algn="l" rtl="0">
              <a:lnSpc>
                <a:spcPct val="80000"/>
              </a:lnSpc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rgbClr val="FFC000"/>
                </a:solidFill>
              </a:rPr>
              <a:t>4. Na+-K+ pump maintain conc gradients of K+, and Na+ between the two sides of the mb</a:t>
            </a:r>
            <a:r>
              <a:rPr lang="en-US" altLang="en-US" sz="280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31C4FFC-46C2-40FA-82A3-F601388C3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6839E1D-C06A-42A8-B8E0-7314723E2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064500" cy="6119812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altLang="en-US" sz="3600" b="1" u="sng">
                <a:solidFill>
                  <a:srgbClr val="FF0066"/>
                </a:solidFill>
              </a:rPr>
              <a:t>Origin of RMP:</a:t>
            </a:r>
            <a:r>
              <a:rPr lang="en-US" altLang="en-US" sz="2800" b="1" u="sng">
                <a:solidFill>
                  <a:srgbClr val="FF0066"/>
                </a:solidFill>
              </a:rPr>
              <a:t> </a:t>
            </a:r>
          </a:p>
          <a:p>
            <a:pPr algn="l" eaLnBrk="1" hangingPunct="1">
              <a:buFontTx/>
              <a:buNone/>
            </a:pPr>
            <a:endParaRPr lang="en-US" altLang="en-US" sz="2800" b="1" u="sng">
              <a:solidFill>
                <a:srgbClr val="FF0066"/>
              </a:solidFill>
            </a:endParaRPr>
          </a:p>
          <a:p>
            <a:pPr algn="l" eaLnBrk="1" hangingPunct="1">
              <a:buFontTx/>
              <a:buNone/>
            </a:pPr>
            <a:r>
              <a:rPr lang="en-US" altLang="en-US" b="1" u="sng">
                <a:solidFill>
                  <a:srgbClr val="FF0066"/>
                </a:solidFill>
              </a:rPr>
              <a:t>1- Contribution of K diffusion potential:-</a:t>
            </a:r>
          </a:p>
          <a:p>
            <a:pPr algn="l" eaLnBrk="1" hangingPunct="1">
              <a:buFontTx/>
              <a:buNone/>
            </a:pPr>
            <a:r>
              <a:rPr lang="en-US" altLang="en-US" sz="2800" b="1" u="sng"/>
              <a:t>N.B/ </a:t>
            </a:r>
            <a:r>
              <a:rPr lang="en-US" altLang="en-US" sz="2800" b="1" u="sng">
                <a:solidFill>
                  <a:srgbClr val="6600CC"/>
                </a:solidFill>
              </a:rPr>
              <a:t>K  diffusion contributes far more to membrane potential  .</a:t>
            </a:r>
            <a:endParaRPr lang="en-US" altLang="en-US" sz="2800" b="1" u="sng">
              <a:solidFill>
                <a:srgbClr val="FF0066"/>
              </a:solidFill>
            </a:endParaRPr>
          </a:p>
          <a:p>
            <a:pPr algn="l" eaLnBrk="1" hangingPunct="1">
              <a:buFontTx/>
              <a:buNone/>
            </a:pPr>
            <a:r>
              <a:rPr lang="en-US" altLang="en-US" sz="2800" b="1"/>
              <a:t> </a:t>
            </a:r>
          </a:p>
          <a:p>
            <a:pPr algn="l" eaLnBrk="1" hangingPunct="1">
              <a:buFontTx/>
              <a:buNone/>
            </a:pPr>
            <a:r>
              <a:rPr lang="en-US" altLang="en-US" sz="2800" b="1">
                <a:solidFill>
                  <a:srgbClr val="CC0066"/>
                </a:solidFill>
              </a:rPr>
              <a:t>-</a:t>
            </a:r>
            <a:r>
              <a:rPr lang="en-US" altLang="en-US" sz="2800" b="1" u="sng">
                <a:solidFill>
                  <a:srgbClr val="CC0066"/>
                </a:solidFill>
              </a:rPr>
              <a:t>K  leak channels</a:t>
            </a:r>
            <a:r>
              <a:rPr lang="en-US" altLang="en-US" sz="2800" b="1"/>
              <a:t>:- </a:t>
            </a:r>
            <a:r>
              <a:rPr lang="en-US" altLang="en-US" sz="2800" b="1" u="sng">
                <a:solidFill>
                  <a:srgbClr val="0066FF"/>
                </a:solidFill>
              </a:rPr>
              <a:t>K </a:t>
            </a:r>
            <a:r>
              <a:rPr lang="en-US" altLang="en-US" sz="2800" b="1">
                <a:solidFill>
                  <a:srgbClr val="0066FF"/>
                </a:solidFill>
              </a:rPr>
              <a:t> </a:t>
            </a:r>
            <a:r>
              <a:rPr lang="en-US" altLang="en-US" sz="2800" b="1">
                <a:solidFill>
                  <a:srgbClr val="CC0066"/>
                </a:solidFill>
              </a:rPr>
              <a:t>OUTFLUX TO OUTSIDE</a:t>
            </a:r>
            <a:r>
              <a:rPr lang="en-US" altLang="en-US" sz="2800" b="1"/>
              <a:t> causing  –ve inside (from high conc inside to outside carrying +ve charge with 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800" b="1"/>
              <a:t>it→  electropositivity  outside&amp; electronegativity  inside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800" b="1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800" b="1"/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1E42B92-8F01-4BDD-AEE3-8893495E6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BC65F44-4298-4BFC-8CDF-9397BD121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l" eaLnBrk="1" hangingPunct="1"/>
            <a:r>
              <a:rPr lang="en-US" altLang="en-US" sz="2800" b="1" u="sng">
                <a:solidFill>
                  <a:srgbClr val="FF0066"/>
                </a:solidFill>
              </a:rPr>
              <a:t>2- Contribution of Na diffusion potential:-</a:t>
            </a:r>
          </a:p>
          <a:p>
            <a:pPr algn="l" eaLnBrk="1" hangingPunct="1">
              <a:buClr>
                <a:schemeClr val="bg1"/>
              </a:buClr>
            </a:pPr>
            <a:r>
              <a:rPr lang="en-US" altLang="en-US" sz="2800" b="1" u="sng">
                <a:solidFill>
                  <a:srgbClr val="3366FF"/>
                </a:solidFill>
              </a:rPr>
              <a:t>Na  leak channels</a:t>
            </a:r>
            <a:r>
              <a:rPr lang="en-US" altLang="en-US" sz="2800" b="1"/>
              <a:t> :-  </a:t>
            </a:r>
            <a:r>
              <a:rPr lang="en-US" altLang="en-US" sz="2800" b="1">
                <a:solidFill>
                  <a:srgbClr val="CC0066"/>
                </a:solidFill>
              </a:rPr>
              <a:t>Slight</a:t>
            </a:r>
            <a:r>
              <a:rPr lang="en-US" altLang="en-US" sz="2800" b="1"/>
              <a:t> membrane permeability to Na ions in </a:t>
            </a:r>
            <a:r>
              <a:rPr lang="en-US" altLang="en-US" sz="2800" b="1">
                <a:solidFill>
                  <a:srgbClr val="CC0066"/>
                </a:solidFill>
              </a:rPr>
              <a:t>leak channels</a:t>
            </a:r>
            <a:r>
              <a:rPr lang="en-US" altLang="en-US" sz="2800" b="1"/>
              <a:t> from </a:t>
            </a:r>
            <a:r>
              <a:rPr lang="en-US" altLang="en-US" sz="2800" b="1">
                <a:solidFill>
                  <a:srgbClr val="CC0066"/>
                </a:solidFill>
              </a:rPr>
              <a:t>outside to inside.(why slight?)</a:t>
            </a:r>
          </a:p>
          <a:p>
            <a:pPr algn="l" eaLnBrk="1" hangingPunct="1">
              <a:buClr>
                <a:schemeClr val="bg1"/>
              </a:buClr>
              <a:buFontTx/>
              <a:buNone/>
            </a:pPr>
            <a:endParaRPr lang="en-US" altLang="en-US" sz="2800" b="1">
              <a:solidFill>
                <a:srgbClr val="CC0066"/>
              </a:solidFill>
            </a:endParaRPr>
          </a:p>
          <a:p>
            <a:pPr algn="l" eaLnBrk="1" hangingPunct="1">
              <a:buClr>
                <a:schemeClr val="bg1"/>
              </a:buClr>
              <a:buFontTx/>
              <a:buNone/>
            </a:pPr>
            <a:endParaRPr lang="en-US" altLang="en-US" sz="2800" b="1"/>
          </a:p>
          <a:p>
            <a:pPr algn="l" eaLnBrk="1" hangingPunct="1">
              <a:buClr>
                <a:schemeClr val="bg1"/>
              </a:buClr>
            </a:pPr>
            <a:r>
              <a:rPr lang="en-US" altLang="en-US" sz="2800" b="1"/>
              <a:t>3. </a:t>
            </a:r>
            <a:r>
              <a:rPr lang="en-US" altLang="en-US" sz="3600" b="1"/>
              <a:t>Na+-K+ pump</a:t>
            </a:r>
            <a:r>
              <a:rPr lang="en-US" altLang="en-US" sz="2800"/>
              <a:t> maintain conc gradients of K+, and Na+ between the two sides of the mb.</a:t>
            </a:r>
          </a:p>
          <a:p>
            <a:pPr algn="l" eaLnBrk="1" hangingPunct="1">
              <a:buClr>
                <a:schemeClr val="bg1"/>
              </a:buClr>
            </a:pPr>
            <a:endParaRPr lang="en-US" altLang="en-US" sz="2800" b="1"/>
          </a:p>
          <a:p>
            <a:pPr algn="l" eaLnBrk="1" hangingPunct="1"/>
            <a:endParaRPr lang="en-US" altLang="en-US" sz="2800" b="1"/>
          </a:p>
          <a:p>
            <a:pPr algn="l" eaLnBrk="1" hangingPunct="1"/>
            <a:endParaRPr lang="en-US" altLang="en-US" sz="2800" b="1"/>
          </a:p>
          <a:p>
            <a:pPr algn="l" eaLnBrk="1" hangingPunct="1"/>
            <a:endParaRPr lang="en-US" altLang="en-US" sz="2800" b="1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5974296-AC6A-4490-8482-E223ADD77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96964" name="Picture 4" descr="Na-K-pump">
            <a:extLst>
              <a:ext uri="{FF2B5EF4-FFF2-40B4-BE49-F238E27FC236}">
                <a16:creationId xmlns:a16="http://schemas.microsoft.com/office/drawing/2014/main" id="{B551AE41-7CA0-456E-9247-70107EA9B1FC}"/>
              </a:ext>
            </a:extLst>
          </p:cNvPr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268413"/>
            <a:ext cx="6121400" cy="4032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5A649E4-79C6-46D8-A499-FA1F468CB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FF00"/>
                </a:solidFill>
              </a:rPr>
              <a:t>What does it mean when a neuron “fires”?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3E5231F-77D5-42C3-8430-CA83F5936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23622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altLang="en-US" sz="1800"/>
              <a:t>Firing = excitability = action potential = nerve impulse</a:t>
            </a:r>
            <a:endParaRPr lang="en-US" altLang="en-US" sz="2000"/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000"/>
              <a:t>Recall resting potential of all cells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en-US" sz="1800"/>
              <a:t>High K+ in; high Na+ out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en-US" sz="1800"/>
              <a:t>Cell is </a:t>
            </a:r>
            <a:r>
              <a:rPr lang="en-US" altLang="en-US" sz="1800">
                <a:solidFill>
                  <a:srgbClr val="DC54AD"/>
                </a:solidFill>
              </a:rPr>
              <a:t>polarized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en-US" sz="1800"/>
              <a:t>Cell overall neg. charge inside due to molecules like proteins, RNA, DNA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en-US" altLang="en-US" sz="1600"/>
              <a:t>Charge measured in millivolts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en-US" altLang="en-US" sz="1600">
                <a:solidFill>
                  <a:srgbClr val="DC54AD"/>
                </a:solidFill>
              </a:rPr>
              <a:t>Potential</a:t>
            </a:r>
            <a:r>
              <a:rPr lang="en-US" altLang="en-US" sz="1600"/>
              <a:t> = difference in charge across PM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en-US" altLang="en-US" sz="1600">
                <a:solidFill>
                  <a:srgbClr val="DC54AD"/>
                </a:solidFill>
              </a:rPr>
              <a:t>Current</a:t>
            </a:r>
            <a:r>
              <a:rPr lang="en-US" altLang="en-US" sz="1600"/>
              <a:t> = flow of charge (ions) from one point to another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28676" name="Picture 4" descr="f12-11_ionic_basis_of_t_c">
            <a:extLst>
              <a:ext uri="{FF2B5EF4-FFF2-40B4-BE49-F238E27FC236}">
                <a16:creationId xmlns:a16="http://schemas.microsoft.com/office/drawing/2014/main" id="{EF6F3BF8-B98F-4B22-809C-7452AE976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 b="4781"/>
          <a:stretch>
            <a:fillRect/>
          </a:stretch>
        </p:blipFill>
        <p:spPr bwMode="auto">
          <a:xfrm>
            <a:off x="1219200" y="3276600"/>
            <a:ext cx="64008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A65FA37-1C5B-46D3-AB82-B10F3FD6A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3F390CA-E2D0-4112-9A8E-99671A271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altLang="en-US" b="1" u="sng">
                <a:solidFill>
                  <a:srgbClr val="3399FF"/>
                </a:solidFill>
              </a:rPr>
              <a:t>Changes that occure through the nerve after stimulation by threshold (effective) stimulus:-</a:t>
            </a:r>
          </a:p>
          <a:p>
            <a:pPr algn="l" eaLnBrk="1" hangingPunct="1"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1- Electrical changes (nerve action potential)</a:t>
            </a:r>
          </a:p>
          <a:p>
            <a:pPr algn="l" eaLnBrk="1" hangingPunct="1">
              <a:buFontTx/>
              <a:buNone/>
            </a:pPr>
            <a:r>
              <a:rPr lang="en-US" altLang="en-US" b="1"/>
              <a:t>2- </a:t>
            </a:r>
            <a:r>
              <a:rPr lang="en-US" altLang="en-US" b="1">
                <a:solidFill>
                  <a:srgbClr val="FF0066"/>
                </a:solidFill>
              </a:rPr>
              <a:t>Excitability changes</a:t>
            </a:r>
          </a:p>
          <a:p>
            <a:pPr algn="l" eaLnBrk="1" hangingPunct="1">
              <a:buFontTx/>
              <a:buNone/>
            </a:pPr>
            <a:r>
              <a:rPr lang="en-US" altLang="en-US" b="1">
                <a:solidFill>
                  <a:srgbClr val="9900FF"/>
                </a:solidFill>
              </a:rPr>
              <a:t>3-Thermal changes</a:t>
            </a:r>
          </a:p>
          <a:p>
            <a:pPr algn="l" eaLnBrk="1" hangingPunct="1">
              <a:buFontTx/>
              <a:buNone/>
            </a:pPr>
            <a:r>
              <a:rPr lang="en-US" altLang="en-US" b="1">
                <a:solidFill>
                  <a:srgbClr val="FF6600"/>
                </a:solidFill>
              </a:rPr>
              <a:t>4-Chemical changes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837AAA3-1415-4FFD-9CBC-92552CD5BC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924800" cy="1600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Nerve physiology:</a:t>
            </a:r>
            <a:br>
              <a:rPr lang="en-US" altLang="en-US"/>
            </a:br>
            <a:r>
              <a:rPr lang="en-US" altLang="en-US">
                <a:solidFill>
                  <a:srgbClr val="FFFF00"/>
                </a:solidFill>
              </a:rPr>
              <a:t>Action potentials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E8841EC2-D135-4A5A-8666-81A7F2F0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0388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476EE61C-DD97-4694-B5E0-E2BDC6E5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FFFF00"/>
                </a:solidFill>
              </a:rPr>
              <a:t>The action potential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03527132-3191-4C5F-BC34-DC72FCA65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GB" altLang="en-US"/>
              <a:t>It is sudden reversal of membrane polarity produced by a stimulus to produce a physiological effect such as:</a:t>
            </a:r>
          </a:p>
          <a:p>
            <a:pPr algn="l" rtl="0" eaLnBrk="1" hangingPunct="1"/>
            <a:r>
              <a:rPr lang="en-GB" altLang="en-US"/>
              <a:t>Transmission of impulse along nerve fibres</a:t>
            </a:r>
          </a:p>
          <a:p>
            <a:pPr algn="l" rtl="0" eaLnBrk="1" hangingPunct="1"/>
            <a:r>
              <a:rPr lang="en-GB" altLang="en-US"/>
              <a:t>Release of neurotransmitters</a:t>
            </a:r>
          </a:p>
          <a:p>
            <a:pPr algn="l" rtl="0" eaLnBrk="1" hangingPunct="1"/>
            <a:r>
              <a:rPr lang="en-GB" altLang="en-US"/>
              <a:t>Muscle contraction</a:t>
            </a:r>
          </a:p>
          <a:p>
            <a:pPr algn="l" rtl="0" eaLnBrk="1" hangingPunct="1"/>
            <a:r>
              <a:rPr lang="en-GB" altLang="en-US"/>
              <a:t>Activation or inhibition of glandular secretion</a:t>
            </a:r>
            <a:r>
              <a:rPr lang="en-GB" altLang="en-US" sz="4000"/>
              <a:t> 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8169154-FD75-4A32-9BDB-964CF68B5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0424B97-1A0B-42A4-B611-576712D8E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0"/>
            <a:ext cx="8362950" cy="685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u="sng">
                <a:solidFill>
                  <a:srgbClr val="CC0099"/>
                </a:solidFill>
              </a:rPr>
              <a:t>1- Electrical changes</a:t>
            </a:r>
            <a:endParaRPr lang="en-US" altLang="en-US" sz="2400" b="1" u="sng">
              <a:solidFill>
                <a:srgbClr val="CC0099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>
                <a:solidFill>
                  <a:srgbClr val="CC0099"/>
                </a:solidFill>
              </a:rPr>
              <a:t>The nerve action potential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b="1">
              <a:solidFill>
                <a:srgbClr val="CC0099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-It is potential difference along nerve membrane </a:t>
            </a:r>
            <a:r>
              <a:rPr lang="en-US" altLang="en-US" sz="2400" b="1" u="sng">
                <a:solidFill>
                  <a:srgbClr val="FF0066"/>
                </a:solidFill>
              </a:rPr>
              <a:t>after stimulation 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400" b="1" u="sng">
              <a:solidFill>
                <a:srgbClr val="FF0066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>
                <a:solidFill>
                  <a:srgbClr val="FF0066"/>
                </a:solidFill>
              </a:rPr>
              <a:t>by threshold (effective)stimulus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400" b="1" u="sng">
              <a:solidFill>
                <a:srgbClr val="FF0066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-</a:t>
            </a:r>
            <a:r>
              <a:rPr lang="en-US" altLang="en-US" sz="2400" b="1" u="sng"/>
              <a:t> </a:t>
            </a:r>
            <a:r>
              <a:rPr lang="en-US" altLang="en-US" sz="2400" b="1" u="sng">
                <a:solidFill>
                  <a:srgbClr val="CC0066"/>
                </a:solidFill>
              </a:rPr>
              <a:t>oscilloscope</a:t>
            </a:r>
            <a:r>
              <a:rPr lang="en-US" altLang="en-US" sz="2400" b="1" u="sng"/>
              <a:t> to measure rapid changes in membrane potential</a:t>
            </a:r>
            <a:r>
              <a:rPr lang="en-US" altLang="en-US" sz="2400" b="1" u="sng">
                <a:solidFill>
                  <a:srgbClr val="CC0099"/>
                </a:solidFill>
              </a:rPr>
              <a:t> </a:t>
            </a:r>
            <a:endParaRPr lang="en-US" altLang="en-US" sz="2400" b="1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400" b="1"/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-Nerve signals (impulses) are transmitted as nerve action potentials conducted along the nerve fiber  as a wave of depolarization to its end 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400" b="1" u="sng">
              <a:solidFill>
                <a:srgbClr val="FF0066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</a:rPr>
              <a:t>-The factors necessary for </a:t>
            </a:r>
            <a:r>
              <a:rPr lang="en-US" altLang="en-US" sz="2400" b="1" u="sng">
                <a:solidFill>
                  <a:srgbClr val="CC0099"/>
                </a:solidFill>
              </a:rPr>
              <a:t>nerve action potential</a:t>
            </a:r>
            <a:r>
              <a:rPr lang="en-US" altLang="en-US" sz="2400" b="1">
                <a:solidFill>
                  <a:srgbClr val="FF0066"/>
                </a:solidFill>
              </a:rPr>
              <a:t> are</a:t>
            </a:r>
            <a:r>
              <a:rPr lang="en-US" altLang="en-US" sz="2400" b="1" u="sng">
                <a:solidFill>
                  <a:srgbClr val="FF0066"/>
                </a:solidFill>
              </a:rPr>
              <a:t> </a:t>
            </a:r>
            <a:r>
              <a:rPr lang="en-US" altLang="en-US" sz="2400" b="1" u="sng">
                <a:solidFill>
                  <a:srgbClr val="0066FF"/>
                </a:solidFill>
              </a:rPr>
              <a:t>voltage gated Na &amp;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>
                <a:solidFill>
                  <a:srgbClr val="0066FF"/>
                </a:solidFill>
              </a:rPr>
              <a:t>Voltage gated k channels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>
                <a:solidFill>
                  <a:srgbClr val="0066FF"/>
                </a:solidFill>
              </a:rPr>
              <a:t>Threshold stimulus</a:t>
            </a:r>
            <a:endParaRPr lang="en-US" altLang="en-US" sz="2400" b="1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000" b="1"/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-</a:t>
            </a:r>
            <a:endParaRPr lang="en-US" altLang="en-US" sz="2000" b="1" u="sng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000" b="1" u="sng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0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79FDC3-F36E-4308-968C-E7E7F920D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ED274E3-6E14-4556-B518-BAF2D199B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333375"/>
            <a:ext cx="8229600" cy="5976938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3796" name="Picture 4" descr="21062006055">
            <a:extLst>
              <a:ext uri="{FF2B5EF4-FFF2-40B4-BE49-F238E27FC236}">
                <a16:creationId xmlns:a16="http://schemas.microsoft.com/office/drawing/2014/main" id="{8B730DEB-1CDB-4D15-8517-E27F8390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13593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74E0C898-775C-4F79-8B48-FB5B04F5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8" y="-171450"/>
            <a:ext cx="9072562" cy="6858000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4200" dirty="0">
                <a:solidFill>
                  <a:srgbClr val="FFFF00"/>
                </a:solidFill>
              </a:rPr>
              <a:t>Objectives</a:t>
            </a:r>
          </a:p>
          <a:p>
            <a:pPr algn="l" rtl="0" eaLnBrk="1" hangingPunct="1">
              <a:lnSpc>
                <a:spcPct val="150000"/>
              </a:lnSpc>
              <a:defRPr/>
            </a:pPr>
            <a:endParaRPr lang="en-US" alt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l" rtl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At the end of this lecture the student should be able to:</a:t>
            </a: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/>
              <a:t>Discuss the resting membrane potential and its genesis.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altLang="en-US" sz="2400" dirty="0"/>
              <a:t>Know the ionic channels involved in resting membrane potential.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altLang="en-US" sz="2400" dirty="0"/>
              <a:t>Describe the function Na+-K+ pump and the stages of action potential.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altLang="en-US" sz="2400" dirty="0"/>
              <a:t>Explain the threshold Potential, local Response and action Potentials. 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altLang="en-US" sz="2400" dirty="0"/>
              <a:t>Describe the electrical changes in membrane potential during the action potential, their chemical bases and excitability changes.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altLang="en-US" sz="2400" dirty="0"/>
              <a:t>Describe conduction along nerve fibers, role of </a:t>
            </a:r>
            <a:r>
              <a:rPr lang="en-US" altLang="en-US" sz="2400" dirty="0" err="1"/>
              <a:t>myelination</a:t>
            </a:r>
            <a:r>
              <a:rPr lang="en-US" altLang="en-US" sz="2400" dirty="0"/>
              <a:t> and how nerve fibers are classified.</a:t>
            </a:r>
          </a:p>
          <a:p>
            <a:pPr algn="l" rtl="0" eaLnBrk="1" hangingPunct="1">
              <a:lnSpc>
                <a:spcPct val="150000"/>
              </a:lnSpc>
              <a:defRPr/>
            </a:pPr>
            <a:endParaRPr lang="en-US" altLang="en-US" sz="2400" dirty="0"/>
          </a:p>
          <a:p>
            <a:pPr algn="l" rtl="0" eaLnBrk="1" hangingPunct="1">
              <a:lnSpc>
                <a:spcPct val="150000"/>
              </a:lnSpc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New Picture.png">
            <a:extLst>
              <a:ext uri="{FF2B5EF4-FFF2-40B4-BE49-F238E27FC236}">
                <a16:creationId xmlns:a16="http://schemas.microsoft.com/office/drawing/2014/main" id="{8F2F12B5-8FEA-4A7F-B956-F1AEB5799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5616575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9">
            <a:extLst>
              <a:ext uri="{FF2B5EF4-FFF2-40B4-BE49-F238E27FC236}">
                <a16:creationId xmlns:a16="http://schemas.microsoft.com/office/drawing/2014/main" id="{5FA84E24-0D63-46AF-850E-13B93AF87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211888"/>
            <a:ext cx="280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latin typeface="Comic Sans MS" panose="030F0702030302020204" pitchFamily="66" charset="0"/>
              </a:rPr>
              <a:t>Increasing Stimulation</a:t>
            </a:r>
          </a:p>
        </p:txBody>
      </p:sp>
      <p:sp>
        <p:nvSpPr>
          <p:cNvPr id="34820" name="TextBox 5">
            <a:extLst>
              <a:ext uri="{FF2B5EF4-FFF2-40B4-BE49-F238E27FC236}">
                <a16:creationId xmlns:a16="http://schemas.microsoft.com/office/drawing/2014/main" id="{F4EC217B-09E1-442C-A167-EB39B9DA4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1338" y="2924175"/>
            <a:ext cx="414020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Threhold</a:t>
            </a: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 Potential ( Firing Level )</a:t>
            </a: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 = -50 to -65 mV</a:t>
            </a:r>
            <a:endParaRPr lang="ar-SA" altLang="en-US"/>
          </a:p>
        </p:txBody>
      </p:sp>
      <p:sp>
        <p:nvSpPr>
          <p:cNvPr id="34821" name="TextBox 7">
            <a:extLst>
              <a:ext uri="{FF2B5EF4-FFF2-40B4-BE49-F238E27FC236}">
                <a16:creationId xmlns:a16="http://schemas.microsoft.com/office/drawing/2014/main" id="{44E352F3-EDB9-4907-B3F4-E30E88580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97425"/>
            <a:ext cx="187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RMP= -90 mV</a:t>
            </a:r>
            <a:endParaRPr lang="ar-SA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E473F2-801E-4EEC-A911-EFC06113DE2F}"/>
              </a:ext>
            </a:extLst>
          </p:cNvPr>
          <p:cNvSpPr/>
          <p:nvPr/>
        </p:nvSpPr>
        <p:spPr>
          <a:xfrm>
            <a:off x="2484438" y="4724400"/>
            <a:ext cx="358775" cy="165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21050B-55D6-4019-84E6-28E2A093AB54}"/>
              </a:ext>
            </a:extLst>
          </p:cNvPr>
          <p:cNvCxnSpPr/>
          <p:nvPr/>
        </p:nvCxnSpPr>
        <p:spPr>
          <a:xfrm flipV="1">
            <a:off x="3419475" y="4941888"/>
            <a:ext cx="1657350" cy="0"/>
          </a:xfrm>
          <a:prstGeom prst="straightConnector1">
            <a:avLst/>
          </a:prstGeom>
          <a:ln w="571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9DFC6D-60DD-403D-B2F9-9BE266CB2857}"/>
              </a:ext>
            </a:extLst>
          </p:cNvPr>
          <p:cNvCxnSpPr/>
          <p:nvPr/>
        </p:nvCxnSpPr>
        <p:spPr>
          <a:xfrm>
            <a:off x="3492500" y="3716338"/>
            <a:ext cx="1584325" cy="0"/>
          </a:xfrm>
          <a:prstGeom prst="straightConnector1">
            <a:avLst/>
          </a:prstGeom>
          <a:ln w="571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xtBox 15">
            <a:extLst>
              <a:ext uri="{FF2B5EF4-FFF2-40B4-BE49-F238E27FC236}">
                <a16:creationId xmlns:a16="http://schemas.microsoft.com/office/drawing/2014/main" id="{58232122-A79C-41B6-B216-B78019650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636838"/>
            <a:ext cx="165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Comic Sans MS" panose="030F0702030302020204" pitchFamily="66" charset="0"/>
              </a:rPr>
              <a:t>Local Responses</a:t>
            </a:r>
          </a:p>
        </p:txBody>
      </p:sp>
      <p:sp>
        <p:nvSpPr>
          <p:cNvPr id="34826" name="Rectangle 16">
            <a:extLst>
              <a:ext uri="{FF2B5EF4-FFF2-40B4-BE49-F238E27FC236}">
                <a16:creationId xmlns:a16="http://schemas.microsoft.com/office/drawing/2014/main" id="{FF69EDB8-6D7B-4AAD-BB20-B9D481EC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11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Reversal Potential</a:t>
            </a: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= + 35 mV</a:t>
            </a:r>
            <a:endParaRPr lang="ar-SA" alt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F157C7-C782-4DD9-83F0-21E394478518}"/>
              </a:ext>
            </a:extLst>
          </p:cNvPr>
          <p:cNvCxnSpPr/>
          <p:nvPr/>
        </p:nvCxnSpPr>
        <p:spPr>
          <a:xfrm>
            <a:off x="2914650" y="476250"/>
            <a:ext cx="1944688" cy="15875"/>
          </a:xfrm>
          <a:prstGeom prst="straightConnector1">
            <a:avLst/>
          </a:prstGeom>
          <a:ln w="571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DAC9CC1-78D3-4ED1-BE02-D5334BA4FC99}"/>
              </a:ext>
            </a:extLst>
          </p:cNvPr>
          <p:cNvSpPr/>
          <p:nvPr/>
        </p:nvSpPr>
        <p:spPr>
          <a:xfrm>
            <a:off x="3779838" y="0"/>
            <a:ext cx="360362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F982D-7DBE-4948-8918-662B7DC49FBE}"/>
              </a:ext>
            </a:extLst>
          </p:cNvPr>
          <p:cNvSpPr txBox="1"/>
          <p:nvPr/>
        </p:nvSpPr>
        <p:spPr>
          <a:xfrm>
            <a:off x="0" y="5445125"/>
            <a:ext cx="3708400" cy="12001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Q : What opens the voltage-gated channels ? Opened by a stimulus strong enough to depolarize them to threshold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>
            <a:extLst>
              <a:ext uri="{FF2B5EF4-FFF2-40B4-BE49-F238E27FC236}">
                <a16:creationId xmlns:a16="http://schemas.microsoft.com/office/drawing/2014/main" id="{8AFF2635-9AB1-4007-80E9-A6885E57B86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214313"/>
            <a:ext cx="4572000" cy="68580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need to start from the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baseline i.e., Resting State of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cell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i.e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at  the RMP</a:t>
            </a:r>
          </a:p>
          <a:p>
            <a:pPr algn="l" rtl="0" eaLnBrk="1" hangingPunct="1"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threshold Stimulus will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lead to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pPr algn="l" rtl="0" eaLnBrk="1" hangingPunct="1"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(1) Depolarization</a:t>
            </a:r>
          </a:p>
          <a:p>
            <a:pPr algn="l" rtl="0" eaLnBrk="1" hangingPunct="1">
              <a:buFont typeface="Wingdings" pitchFamily="2" charset="2"/>
              <a:buChar char="ü"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eaLnBrk="1" hangingPunct="1">
              <a:buFont typeface="Wingdings" pitchFamily="2" charset="2"/>
              <a:buChar char="ü"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eaLnBrk="1" hangingPunct="1">
              <a:buFont typeface="Wingdings" pitchFamily="2" charset="2"/>
              <a:buChar char="ü"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eaLnBrk="1" hangingPunct="1">
              <a:buFont typeface="Wingdings" pitchFamily="2" charset="2"/>
              <a:buChar char="ü"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eaLnBrk="1" hangingPunct="1">
              <a:buFont typeface="Arial" charset="0"/>
              <a:buNone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(2)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Repolarization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phase 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35843" name="Picture 6" descr="C:\Users\USER\Desktop\updated UpdatedMSK lectures for next year 2011\images\New Picture.png">
            <a:extLst>
              <a:ext uri="{FF2B5EF4-FFF2-40B4-BE49-F238E27FC236}">
                <a16:creationId xmlns:a16="http://schemas.microsoft.com/office/drawing/2014/main" id="{515B0625-1560-4737-9B34-B84852CD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86125"/>
            <a:ext cx="40703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0">
            <a:extLst>
              <a:ext uri="{FF2B5EF4-FFF2-40B4-BE49-F238E27FC236}">
                <a16:creationId xmlns:a16="http://schemas.microsoft.com/office/drawing/2014/main" id="{AD0F287E-451D-43B4-9D6B-9BD691520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6361113"/>
            <a:ext cx="3929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Hyperpolarization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( positive after-potential </a:t>
            </a:r>
            <a:r>
              <a:rPr lang="en-US" sz="1400" dirty="0">
                <a:solidFill>
                  <a:srgbClr val="FFFF00"/>
                </a:solidFill>
                <a:latin typeface="Arial" charset="0"/>
              </a:rPr>
              <a:t>)</a:t>
            </a:r>
            <a:endParaRPr lang="ar-SA" sz="1400" dirty="0">
              <a:solidFill>
                <a:srgbClr val="FFFF00"/>
              </a:solidFill>
              <a:latin typeface="Arial" charset="0"/>
            </a:endParaRPr>
          </a:p>
        </p:txBody>
      </p:sp>
      <p:cxnSp>
        <p:nvCxnSpPr>
          <p:cNvPr id="35845" name="Straight Arrow Connector 12">
            <a:extLst>
              <a:ext uri="{FF2B5EF4-FFF2-40B4-BE49-F238E27FC236}">
                <a16:creationId xmlns:a16="http://schemas.microsoft.com/office/drawing/2014/main" id="{00566807-2FEA-4B67-8B74-BDE0FF9FA8A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588125" y="5786438"/>
            <a:ext cx="179388" cy="57150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6" name="TextBox 8">
            <a:extLst>
              <a:ext uri="{FF2B5EF4-FFF2-40B4-BE49-F238E27FC236}">
                <a16:creationId xmlns:a16="http://schemas.microsoft.com/office/drawing/2014/main" id="{DCBAA70E-1A09-40F5-9AAF-6BE8A84E1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4143375"/>
            <a:ext cx="1714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Na Pump brings MP back  to its resting value </a:t>
            </a:r>
            <a:endParaRPr lang="ar-SA" altLang="en-US" sz="1400" b="1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32E1D4-0B1B-469B-93BA-7BB4A62E24C2}"/>
              </a:ext>
            </a:extLst>
          </p:cNvPr>
          <p:cNvCxnSpPr/>
          <p:nvPr/>
        </p:nvCxnSpPr>
        <p:spPr bwMode="auto">
          <a:xfrm rot="5400000">
            <a:off x="6893719" y="5107781"/>
            <a:ext cx="642938" cy="1428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848" name="TextBox 13">
            <a:extLst>
              <a:ext uri="{FF2B5EF4-FFF2-40B4-BE49-F238E27FC236}">
                <a16:creationId xmlns:a16="http://schemas.microsoft.com/office/drawing/2014/main" id="{D2AFAE0E-5318-4E7E-A6F8-F1A88C467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084763"/>
            <a:ext cx="503238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-65</a:t>
            </a:r>
            <a:endParaRPr lang="ar-SA" altLang="en-US" sz="1200" b="1"/>
          </a:p>
        </p:txBody>
      </p:sp>
      <p:sp>
        <p:nvSpPr>
          <p:cNvPr id="35849" name="TextBox 14">
            <a:extLst>
              <a:ext uri="{FF2B5EF4-FFF2-40B4-BE49-F238E27FC236}">
                <a16:creationId xmlns:a16="http://schemas.microsoft.com/office/drawing/2014/main" id="{C52F4275-8386-4FBC-94DA-BE22732BB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5526088"/>
            <a:ext cx="503237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/>
              <a:t>-90</a:t>
            </a:r>
            <a:endParaRPr lang="ar-SA" altLang="en-US" sz="1200" b="1"/>
          </a:p>
        </p:txBody>
      </p:sp>
      <p:sp>
        <p:nvSpPr>
          <p:cNvPr id="35850" name="Rectangle 15">
            <a:extLst>
              <a:ext uri="{FF2B5EF4-FFF2-40B4-BE49-F238E27FC236}">
                <a16:creationId xmlns:a16="http://schemas.microsoft.com/office/drawing/2014/main" id="{3BFC3BC1-D1CE-4D7D-87CB-A0A5E1698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357563"/>
            <a:ext cx="288925" cy="172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35851" name="Rectangle 17">
            <a:extLst>
              <a:ext uri="{FF2B5EF4-FFF2-40B4-BE49-F238E27FC236}">
                <a16:creationId xmlns:a16="http://schemas.microsoft.com/office/drawing/2014/main" id="{4C1981F5-8AF2-4516-8F4B-6861DF34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5373688"/>
            <a:ext cx="360362" cy="1428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35852" name="Rectangle 18">
            <a:extLst>
              <a:ext uri="{FF2B5EF4-FFF2-40B4-BE49-F238E27FC236}">
                <a16:creationId xmlns:a16="http://schemas.microsoft.com/office/drawing/2014/main" id="{068A47F4-6C4F-4D9B-B58C-D14CD56F1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805488"/>
            <a:ext cx="358775" cy="14446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853375E-E847-4E84-99B0-3DF9D29E7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125538"/>
            <a:ext cx="4286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(3) In some neurons there is a 3</a:t>
            </a:r>
            <a:r>
              <a:rPr lang="en-US" kern="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rd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 phase called  </a:t>
            </a:r>
            <a:r>
              <a:rPr lang="en-US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Hyperpolarization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endParaRPr lang="en-US" sz="2800" kern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6CADC8-BA98-492E-BC3C-C8C92F85E13D}"/>
              </a:ext>
            </a:extLst>
          </p:cNvPr>
          <p:cNvCxnSpPr/>
          <p:nvPr/>
        </p:nvCxnSpPr>
        <p:spPr>
          <a:xfrm>
            <a:off x="3132138" y="3644900"/>
            <a:ext cx="2808287" cy="115252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6796EE0-F732-44FC-83A6-80FEDBCAE292}"/>
              </a:ext>
            </a:extLst>
          </p:cNvPr>
          <p:cNvCxnSpPr/>
          <p:nvPr/>
        </p:nvCxnSpPr>
        <p:spPr>
          <a:xfrm flipV="1">
            <a:off x="2843213" y="5084763"/>
            <a:ext cx="3384550" cy="115252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2A28428-8BCC-4FD9-9FD0-C241F8685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0F33797-E6CD-4EA0-B7D4-B5ADFD591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u="sng">
                <a:solidFill>
                  <a:srgbClr val="008000"/>
                </a:solidFill>
              </a:rPr>
              <a:t>Summary of events that causes AP:-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sz="2400" b="1" u="sng">
              <a:solidFill>
                <a:srgbClr val="FF0066"/>
              </a:solidFill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u="sng">
                <a:solidFill>
                  <a:srgbClr val="FF0066"/>
                </a:solidFill>
              </a:rPr>
              <a:t>1-Initiation of Action Potential (AP)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sz="2400" b="1" u="sng">
              <a:solidFill>
                <a:srgbClr val="FF0066"/>
              </a:solidFill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-  -70 to-90 mv  is the resting potential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- Threshold stimulus open voltage gated Na channels  &amp; Na   influx rises resting potential from -90  towards zero (gradual depolarization)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-as membrane potential  raises  ----------      open more Na channels &amp; more Na influx  (+ve feedback ) until all voltage gated Na channels open.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sz="2800" b="1" u="sng">
              <a:solidFill>
                <a:srgbClr val="FF0066"/>
              </a:solidFill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sz="2400" b="1">
              <a:solidFill>
                <a:srgbClr val="FF0066"/>
              </a:solidFill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sz="2400" b="1"/>
          </a:p>
        </p:txBody>
      </p:sp>
      <p:sp>
        <p:nvSpPr>
          <p:cNvPr id="36868" name="AutoShape 8">
            <a:extLst>
              <a:ext uri="{FF2B5EF4-FFF2-40B4-BE49-F238E27FC236}">
                <a16:creationId xmlns:a16="http://schemas.microsoft.com/office/drawing/2014/main" id="{CDC7B14A-C105-481D-9B16-9273ACAE7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661025"/>
            <a:ext cx="3097213" cy="288925"/>
          </a:xfrm>
          <a:prstGeom prst="rightArrow">
            <a:avLst>
              <a:gd name="adj1" fmla="val 50000"/>
              <a:gd name="adj2" fmla="val 2679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97EE9C6-0178-48D5-B430-663CFDD1B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Depolarization</a:t>
            </a:r>
          </a:p>
        </p:txBody>
      </p:sp>
      <p:pic>
        <p:nvPicPr>
          <p:cNvPr id="37891" name="Picture 3" descr="volt4anim">
            <a:extLst>
              <a:ext uri="{FF2B5EF4-FFF2-40B4-BE49-F238E27FC236}">
                <a16:creationId xmlns:a16="http://schemas.microsoft.com/office/drawing/2014/main" id="{1AB374A3-D5C6-4F68-875B-2B6891D5CD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30580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C800648-585B-4AE8-90E5-B5CAFBF65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017C7EC-534C-4BF3-A624-6DB87BFB2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Tx/>
              <a:buNone/>
            </a:pPr>
            <a:r>
              <a:rPr lang="en-US" altLang="en-US" b="1">
                <a:solidFill>
                  <a:srgbClr val="FF0066"/>
                </a:solidFill>
              </a:rPr>
              <a:t>2-Depolarization</a:t>
            </a:r>
            <a:r>
              <a:rPr lang="en-US" altLang="en-US" b="1"/>
              <a:t> occurs &amp; membrane potential reach zero value to reach </a:t>
            </a:r>
            <a:r>
              <a:rPr lang="en-US" altLang="en-US" b="1">
                <a:solidFill>
                  <a:srgbClr val="008000"/>
                </a:solidFill>
              </a:rPr>
              <a:t>+ 35 mv</a:t>
            </a:r>
            <a:r>
              <a:rPr lang="en-US" altLang="en-US" b="1"/>
              <a:t>,</a:t>
            </a:r>
          </a:p>
          <a:p>
            <a:pPr algn="l" eaLnBrk="1" hangingPunct="1">
              <a:buFontTx/>
              <a:buNone/>
            </a:pPr>
            <a:r>
              <a:rPr lang="en-US" altLang="en-US" b="1"/>
              <a:t>-at + 35 mv  all Na channels  begin to </a:t>
            </a:r>
            <a:r>
              <a:rPr lang="en-US" altLang="en-US" b="1" u="sng">
                <a:solidFill>
                  <a:srgbClr val="008000"/>
                </a:solidFill>
              </a:rPr>
              <a:t>close</a:t>
            </a:r>
            <a:r>
              <a:rPr lang="en-US" altLang="en-US" b="1"/>
              <a:t> suddenly( </a:t>
            </a:r>
            <a:r>
              <a:rPr lang="en-US" altLang="en-US" b="1" u="sng"/>
              <a:t>Depolarization  ends</a:t>
            </a:r>
            <a:r>
              <a:rPr lang="en-US" altLang="en-US" b="1"/>
              <a:t>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1DF85B6-F532-4BB8-88DF-F6CD6724F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2038BD6-B15C-4CC6-863B-F3A468F16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b="1" u="sng">
                <a:solidFill>
                  <a:srgbClr val="FF0066"/>
                </a:solidFill>
              </a:rPr>
              <a:t>c-Repolarization</a:t>
            </a:r>
            <a:r>
              <a:rPr lang="en-US" altLang="en-US" b="1" u="sng"/>
              <a:t> </a:t>
            </a:r>
            <a:r>
              <a:rPr lang="en-US" altLang="en-US" b="1"/>
              <a:t>:- due to high K conductance( flow</a:t>
            </a:r>
            <a:r>
              <a:rPr lang="en-US" altLang="en-US" b="1" u="sng">
                <a:solidFill>
                  <a:srgbClr val="CC0066"/>
                </a:solidFill>
              </a:rPr>
              <a:t>) to outside</a:t>
            </a:r>
            <a:r>
              <a:rPr lang="en-US" altLang="en-US" b="1"/>
              <a:t> (K outflux) by openning of all voltage gated K channels (</a:t>
            </a:r>
            <a:r>
              <a:rPr lang="en-US" altLang="en-US" b="1" u="sng"/>
              <a:t>causes  </a:t>
            </a:r>
            <a:r>
              <a:rPr lang="en-US" altLang="en-US" b="1" u="sng">
                <a:solidFill>
                  <a:srgbClr val="CC0066"/>
                </a:solidFill>
              </a:rPr>
              <a:t>negativity </a:t>
            </a:r>
            <a:r>
              <a:rPr lang="en-US" altLang="en-US" b="1"/>
              <a:t>inside 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D697ACE-C8E6-4028-9E3E-2E57597C6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Repolarization</a:t>
            </a:r>
          </a:p>
        </p:txBody>
      </p:sp>
      <p:pic>
        <p:nvPicPr>
          <p:cNvPr id="40963" name="Picture 3" descr="volt5anim">
            <a:extLst>
              <a:ext uri="{FF2B5EF4-FFF2-40B4-BE49-F238E27FC236}">
                <a16:creationId xmlns:a16="http://schemas.microsoft.com/office/drawing/2014/main" id="{BA6DF859-CEF4-483B-BB3E-B39888201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3B6C5FFF-EF5A-4712-83FF-8716C26F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612CC1F4-5166-4CCB-81EB-97E719A2E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>
                <a:solidFill>
                  <a:srgbClr val="FFFF00"/>
                </a:solidFill>
              </a:rPr>
              <a:t>Hyperpolarization:    Why?</a:t>
            </a:r>
          </a:p>
          <a:p>
            <a:pPr algn="l" rtl="0"/>
            <a:r>
              <a:rPr lang="en-GB" altLang="en-US"/>
              <a:t> Na-K pump now start to move Na out &amp; K in against their concentration gradient, so the RMP is resumed and the membrane is ready for another stimulus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80677A31-0E1F-49B5-8F7C-C492AA6B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FFFF00"/>
                </a:solidFill>
              </a:rPr>
              <a:t>The action potential (cont.)***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9C70D62D-C419-4CF8-851A-C74C50B5F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</a:pPr>
            <a:r>
              <a:rPr lang="en-GB" altLang="en-US" b="1">
                <a:solidFill>
                  <a:srgbClr val="FF0000"/>
                </a:solidFill>
              </a:rPr>
              <a:t>Threshold stimulus: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en-GB" altLang="en-US" b="1"/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GB" altLang="en-US"/>
              <a:t>If a stimulus is strong enough to move </a:t>
            </a:r>
            <a:r>
              <a:rPr lang="en-GB" altLang="en-US" b="1"/>
              <a:t>RMP</a:t>
            </a:r>
            <a:r>
              <a:rPr lang="en-GB" altLang="en-US"/>
              <a:t> from its resting value (</a:t>
            </a:r>
            <a:r>
              <a:rPr lang="en-GB" altLang="en-US" b="1"/>
              <a:t>-70mV</a:t>
            </a:r>
            <a:r>
              <a:rPr lang="en-GB" altLang="en-US"/>
              <a:t>) to the level of (</a:t>
            </a:r>
            <a:r>
              <a:rPr lang="en-GB" altLang="en-US" b="1"/>
              <a:t>-55mV</a:t>
            </a:r>
            <a:r>
              <a:rPr lang="en-GB" altLang="en-US"/>
              <a:t>) which leads to production of an </a:t>
            </a:r>
            <a:r>
              <a:rPr lang="en-GB" altLang="en-US" b="1"/>
              <a:t>AP</a:t>
            </a:r>
            <a:r>
              <a:rPr lang="en-GB" altLang="en-US"/>
              <a:t> 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23CDC14C-0BBA-4BD0-98E0-E7C19C12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40EA5BCC-CF20-473C-85D9-004284D1F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Subthreshold stimulus: </a:t>
            </a:r>
          </a:p>
          <a:p>
            <a:pPr lvl="2" algn="l" eaLnBrk="1" hangingPunct="1">
              <a:buFont typeface="Wingdings" panose="05000000000000000000" pitchFamily="2" charset="2"/>
              <a:buNone/>
            </a:pPr>
            <a:r>
              <a:rPr lang="en-GB" altLang="en-US" sz="3200"/>
              <a:t>Stimulus that result only in local depolarisation</a:t>
            </a:r>
            <a:r>
              <a:rPr lang="en-GB" altLang="en-US" sz="2000"/>
              <a:t> </a:t>
            </a:r>
            <a:endParaRPr lang="en-GB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4CD481B-EAAA-48F4-9EFF-C5961CBCB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CD7F0B5-2543-4248-AF36-4748A0C49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b="1"/>
              <a:t>The nerve</a:t>
            </a:r>
          </a:p>
          <a:p>
            <a:pPr algn="ctr" eaLnBrk="1" hangingPunct="1"/>
            <a:endParaRPr lang="en-US" altLang="en-US" sz="4800" b="1"/>
          </a:p>
        </p:txBody>
      </p:sp>
      <p:pic>
        <p:nvPicPr>
          <p:cNvPr id="18436" name="Picture 4" descr="nervous1pic">
            <a:extLst>
              <a:ext uri="{FF2B5EF4-FFF2-40B4-BE49-F238E27FC236}">
                <a16:creationId xmlns:a16="http://schemas.microsoft.com/office/drawing/2014/main" id="{9AFEBB34-2F7F-4F05-9C20-79FD069CF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73238"/>
            <a:ext cx="504031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2E8C24D-ABB9-4336-B0E5-B2A8A5499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2B69493-D790-408D-B6C0-7F4C8F0C2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None/>
            </a:pPr>
            <a:endParaRPr lang="en-GB" altLang="en-US" b="1" u="sng">
              <a:solidFill>
                <a:srgbClr val="FF0066"/>
              </a:solidFill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GB" altLang="en-US" b="1" u="sng">
                <a:solidFill>
                  <a:srgbClr val="FF0066"/>
                </a:solidFill>
              </a:rPr>
              <a:t>All or nothing principle:-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sz="2400" b="1" u="sng"/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- Once threshold value for excitation is reached a full AP produced  ,its intensity can not increased by increasing stimulus intensity   ( suprathreshold)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endParaRPr lang="en-US" altLang="en-US" sz="2400" b="1"/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endParaRPr lang="en-US" altLang="en-US" sz="2400" b="1"/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endParaRPr lang="en-US" altLang="en-US" sz="2400" b="1"/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1F79074-B861-4D70-8D1A-9CC535B9A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What happens after an action potential?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63E479A-CE78-4A0C-8C2B-AF8048524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3962400" cy="51054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400"/>
              <a:t>Refractory period: few millisecs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2000"/>
              <a:t>Time during which can’t stimulate neuron a second time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2000"/>
              <a:t>Happens until recovery of resting potential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400"/>
              <a:t>Two stages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folHlink"/>
                </a:solidFill>
              </a:rPr>
              <a:t>Absolute refractory period</a:t>
            </a:r>
            <a:endParaRPr lang="en-US" altLang="en-US" sz="2000">
              <a:solidFill>
                <a:srgbClr val="DC54AD"/>
              </a:solidFill>
            </a:endParaRPr>
          </a:p>
          <a:p>
            <a:pPr lvl="2" algn="l" rtl="0" eaLnBrk="1" hangingPunct="1">
              <a:lnSpc>
                <a:spcPct val="90000"/>
              </a:lnSpc>
            </a:pPr>
            <a:r>
              <a:rPr lang="en-US" altLang="en-US" sz="1800"/>
              <a:t>No new action potential possible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folHlink"/>
                </a:solidFill>
              </a:rPr>
              <a:t>Relative refractory period</a:t>
            </a:r>
            <a:endParaRPr lang="en-US" altLang="en-US" sz="2000">
              <a:solidFill>
                <a:srgbClr val="DC54AD"/>
              </a:solidFill>
            </a:endParaRPr>
          </a:p>
          <a:p>
            <a:pPr lvl="2" algn="l" rtl="0" eaLnBrk="1" hangingPunct="1">
              <a:lnSpc>
                <a:spcPct val="90000"/>
              </a:lnSpc>
            </a:pPr>
            <a:r>
              <a:rPr lang="en-US" altLang="en-US" sz="1800"/>
              <a:t>Can trigger new action potential if stimulus is very strong</a:t>
            </a:r>
          </a:p>
          <a:p>
            <a:pPr lvl="1" algn="l" rtl="0" eaLnBrk="1" hangingPunct="1">
              <a:lnSpc>
                <a:spcPct val="90000"/>
              </a:lnSpc>
            </a:pPr>
            <a:endParaRPr lang="en-US" altLang="en-US" sz="2000"/>
          </a:p>
        </p:txBody>
      </p:sp>
      <p:pic>
        <p:nvPicPr>
          <p:cNvPr id="46084" name="Picture 4" descr="f12-15_the_absolute_and_c">
            <a:extLst>
              <a:ext uri="{FF2B5EF4-FFF2-40B4-BE49-F238E27FC236}">
                <a16:creationId xmlns:a16="http://schemas.microsoft.com/office/drawing/2014/main" id="{79DA86A2-37FC-43CC-A384-DD83077FC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48768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64C698F5-0127-49BA-BC6C-0D7B6C60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>
                <a:solidFill>
                  <a:srgbClr val="FFFF00"/>
                </a:solidFill>
                <a:latin typeface="Cambria" panose="02040503050406030204" pitchFamily="18" charset="0"/>
              </a:rPr>
              <a:t>Activation-Inactivation-Deactivation</a:t>
            </a:r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784F3C54-66FF-42CD-8E27-9CCB2568A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1977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1528745-FB19-428A-933A-D80D72BC2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28650"/>
          </a:xfrm>
        </p:spPr>
        <p:txBody>
          <a:bodyPr/>
          <a:lstStyle/>
          <a:p>
            <a:pPr eaLnBrk="1" hangingPunct="1"/>
            <a:r>
              <a:rPr lang="en-US" altLang="en-US" sz="2900">
                <a:solidFill>
                  <a:srgbClr val="FFFF00"/>
                </a:solidFill>
              </a:rPr>
              <a:t>The Na+ Voltage-Gated  Channel (1</a:t>
            </a:r>
            <a:r>
              <a:rPr lang="en-US" altLang="en-US" sz="2900"/>
              <a:t>)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8DA36A38-C564-4955-BDBF-44E10EB2CF0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196975"/>
            <a:ext cx="3276600" cy="287972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 2 gates : one on the outer side of the membrane and is called the activation gate ,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another one on the inner side of membrane  called the inactivation gate .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this channel has 3 states :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6F71685-35AD-482C-943B-A156C880C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49725"/>
            <a:ext cx="63007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(1) Resting state : in the resting cell , when the MP = RMP = -70 to -90   mV , 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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 the activation gate is 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closed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 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 this prevents entry of Na+ to the interior of the cell through this gate</a:t>
            </a:r>
            <a:r>
              <a:rPr lang="en-US" sz="18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.</a:t>
            </a:r>
            <a:endParaRPr lang="en-US" sz="1800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8133" name="Picture 7" descr="C:\Documents and Settings\ACER\My Documents\Copy of New Picture.png">
            <a:extLst>
              <a:ext uri="{FF2B5EF4-FFF2-40B4-BE49-F238E27FC236}">
                <a16:creationId xmlns:a16="http://schemas.microsoft.com/office/drawing/2014/main" id="{DEAB62C0-0EEF-4705-9A89-E68140C3A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908050"/>
            <a:ext cx="5786437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134" name="Straight Arrow Connector 7">
            <a:extLst>
              <a:ext uri="{FF2B5EF4-FFF2-40B4-BE49-F238E27FC236}">
                <a16:creationId xmlns:a16="http://schemas.microsoft.com/office/drawing/2014/main" id="{E9079BB6-6F48-4CBE-8E9C-3334CABF76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3213" y="2060575"/>
            <a:ext cx="1657350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5" name="Straight Arrow Connector 11">
            <a:extLst>
              <a:ext uri="{FF2B5EF4-FFF2-40B4-BE49-F238E27FC236}">
                <a16:creationId xmlns:a16="http://schemas.microsoft.com/office/drawing/2014/main" id="{CEE2A5D4-846D-4666-90C7-CCA176EBB8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5875" y="3068638"/>
            <a:ext cx="1655763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6" name="Straight Arrow Connector 12">
            <a:extLst>
              <a:ext uri="{FF2B5EF4-FFF2-40B4-BE49-F238E27FC236}">
                <a16:creationId xmlns:a16="http://schemas.microsoft.com/office/drawing/2014/main" id="{70147453-26FD-4483-B2E8-E0682CF4551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63938" y="2133600"/>
            <a:ext cx="1295400" cy="26638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7B20932-DE12-4100-9E6B-0AD144534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62865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FFFF00"/>
                </a:solidFill>
              </a:rPr>
              <a:t>Activated State of Sodium Channel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26EAC31F-0446-4B5A-AB81-EF21FF64B37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836613"/>
            <a:ext cx="5219700" cy="602138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(2) </a:t>
            </a:r>
            <a:r>
              <a:rPr 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Activated state :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when a Threshold Depolarizing Stimulus moves the MP from its resting value (-90 mV ) to its Threshold value (-65 to -55mV)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 t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 opens the activation gate , and now the Na+ channel is said to be in the </a:t>
            </a:r>
            <a:r>
              <a:rPr lang="en-US" sz="2000" b="1" dirty="0">
                <a:solidFill>
                  <a:srgbClr val="FFFF00"/>
                </a:solidFill>
                <a:sym typeface="Wingdings" pitchFamily="2" charset="2"/>
              </a:rPr>
              <a:t>Activated State</a:t>
            </a:r>
            <a:r>
              <a:rPr lang="en-US" sz="2000" b="1" u="sng" dirty="0">
                <a:solidFill>
                  <a:srgbClr val="FFFF00"/>
                </a:solidFill>
                <a:sym typeface="Wingdings" pitchFamily="2" charset="2"/>
              </a:rPr>
              <a:t> 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( NB in this case BOTH the activation gate &amp; inactivation gate are </a:t>
            </a:r>
            <a:r>
              <a:rPr 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open )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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permeability to Na+ becomes increased 500 to 5000 times  Na+ influx 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Na+ flows into the cell in large amounts ,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9156" name="Picture 7" descr="C:\Documents and Settings\ACER\My Documents\Copy of New Picture.png">
            <a:extLst>
              <a:ext uri="{FF2B5EF4-FFF2-40B4-BE49-F238E27FC236}">
                <a16:creationId xmlns:a16="http://schemas.microsoft.com/office/drawing/2014/main" id="{92697851-548B-462D-8D7D-E079C7E41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981075"/>
            <a:ext cx="3189288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157" name="Straight Arrow Connector 8">
            <a:extLst>
              <a:ext uri="{FF2B5EF4-FFF2-40B4-BE49-F238E27FC236}">
                <a16:creationId xmlns:a16="http://schemas.microsoft.com/office/drawing/2014/main" id="{F9DE0C96-72B9-4317-A01B-D139873B380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76825" y="1916113"/>
            <a:ext cx="2303463" cy="730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39A5EE4-53D0-4D2B-85C2-36490EE54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62865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FFFF00"/>
                </a:solidFill>
              </a:rPr>
              <a:t>Inactivated State of Sodium Channel</a:t>
            </a:r>
          </a:p>
        </p:txBody>
      </p:sp>
      <p:pic>
        <p:nvPicPr>
          <p:cNvPr id="50179" name="Picture 7" descr="C:\Documents and Settings\ACER\My Documents\Copy of New Picture.png">
            <a:extLst>
              <a:ext uri="{FF2B5EF4-FFF2-40B4-BE49-F238E27FC236}">
                <a16:creationId xmlns:a16="http://schemas.microsoft.com/office/drawing/2014/main" id="{A1A45988-79DB-4B26-9C97-CCC1896BE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268413"/>
            <a:ext cx="3189288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460E88A2-9597-425C-A6DC-57CD9A6B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46434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(3) Inactivated state : A few milliseconds after the activation gate opens , the channel becomes inactivated 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US" sz="2800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US" sz="2800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At the peak of AP the inactivation gate will close</a:t>
            </a:r>
            <a:endParaRPr lang="ar-SA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algn="l" rtl="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the inactivation gate will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not open by a second stimulus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&amp; the cell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becomes Refractory   </a:t>
            </a:r>
            <a:r>
              <a:rPr lang="ar-SA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ممانعة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) to another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stimulation  .</a:t>
            </a:r>
          </a:p>
          <a:p>
            <a:pPr algn="l" rtl="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This goes on until the MP has gone back to its resting ( RMP) level ( -70 to -90mV).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US" sz="2800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50181" name="Straight Arrow Connector 8">
            <a:extLst>
              <a:ext uri="{FF2B5EF4-FFF2-40B4-BE49-F238E27FC236}">
                <a16:creationId xmlns:a16="http://schemas.microsoft.com/office/drawing/2014/main" id="{510E70FF-3A4A-4B05-8360-7FE619AAAB3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85113" y="3141663"/>
            <a:ext cx="215900" cy="12954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3">
            <a:extLst>
              <a:ext uri="{FF2B5EF4-FFF2-40B4-BE49-F238E27FC236}">
                <a16:creationId xmlns:a16="http://schemas.microsoft.com/office/drawing/2014/main" id="{8DE5F50B-2096-4EB6-BEB0-1EEC46EB3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194175"/>
            <a:ext cx="46434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en-US" sz="2800" kern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sym typeface="Wingdings" pitchFamily="2" charset="2"/>
              </a:rPr>
              <a:t> in this case , </a:t>
            </a:r>
            <a:r>
              <a:rPr 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while  the activation gate is still open ,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    the inactivation gate is closed 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9B90478-AC65-450B-9D04-768CB8E56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/>
            <a:r>
              <a:rPr lang="en-US" altLang="en-US" sz="2700">
                <a:solidFill>
                  <a:srgbClr val="FFFF00"/>
                </a:solidFill>
              </a:rPr>
              <a:t>The Potassium Voltage-Gated Channel</a:t>
            </a:r>
            <a:r>
              <a:rPr lang="en-US" altLang="en-US" sz="3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E34B03B2-70DA-4D1E-81F2-C88E20C29BB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908050"/>
            <a:ext cx="4475163" cy="5949950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Has one gate only .</a:t>
            </a: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During the resting state , the gate of the potassium channel is closed , and K+ can not enter through it . </a:t>
            </a: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Shortly after depolarization , when the sodium channel begins to be inactivated , the potassium channel opens .</a:t>
            </a: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 K+ exits  ( called K+ Efflux)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خروج البوتاسيوم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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Repolarization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51204" name="Picture 6" descr="C:\Documents and Settings\ACER\My Documents\Copy of Copy of New Picture.png">
            <a:extLst>
              <a:ext uri="{FF2B5EF4-FFF2-40B4-BE49-F238E27FC236}">
                <a16:creationId xmlns:a16="http://schemas.microsoft.com/office/drawing/2014/main" id="{06DC38F4-5DC8-417D-B5F5-CA7A9C27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14500"/>
            <a:ext cx="442753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05" name="Straight Arrow Connector 8">
            <a:extLst>
              <a:ext uri="{FF2B5EF4-FFF2-40B4-BE49-F238E27FC236}">
                <a16:creationId xmlns:a16="http://schemas.microsoft.com/office/drawing/2014/main" id="{D4CCC2E3-5B43-45B5-B3D2-9C41A54B7D3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56100" y="2997200"/>
            <a:ext cx="3311525" cy="792163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>
            <a:extLst>
              <a:ext uri="{FF2B5EF4-FFF2-40B4-BE49-F238E27FC236}">
                <a16:creationId xmlns:a16="http://schemas.microsoft.com/office/drawing/2014/main" id="{F66C97AC-DA6C-4B92-9622-0B848751D1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7F575D-0F32-4D7F-B3BC-9E428E0E9E2C}" type="datetime1">
              <a:rPr lang="en-US" altLang="en-US" sz="2000" u="none" smtClean="0">
                <a:solidFill>
                  <a:srgbClr val="6600CC"/>
                </a:solidFill>
                <a:latin typeface="BernhardFashion BT" pitchFamily="82" charset="0"/>
              </a:rPr>
              <a:pPr eaLnBrk="1" hangingPunct="1"/>
              <a:t>11/20/2017</a:t>
            </a:fld>
            <a:endParaRPr lang="en-US" altLang="en-US" sz="2000" u="none">
              <a:solidFill>
                <a:srgbClr val="6600CC"/>
              </a:solidFill>
              <a:latin typeface="BernhardFashion BT" pitchFamily="82" charset="0"/>
            </a:endParaRPr>
          </a:p>
        </p:txBody>
      </p:sp>
      <p:pic>
        <p:nvPicPr>
          <p:cNvPr id="52227" name="Picture 2" descr="C:\Users\USER\Desktop\New Picture (6).png">
            <a:extLst>
              <a:ext uri="{FF2B5EF4-FFF2-40B4-BE49-F238E27FC236}">
                <a16:creationId xmlns:a16="http://schemas.microsoft.com/office/drawing/2014/main" id="{9E6AA174-60A4-471D-8E93-2DEF1652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4857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10">
            <a:extLst>
              <a:ext uri="{FF2B5EF4-FFF2-40B4-BE49-F238E27FC236}">
                <a16:creationId xmlns:a16="http://schemas.microsoft.com/office/drawing/2014/main" id="{99E00F1A-DFEF-4C51-8322-D9F056734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29125"/>
            <a:ext cx="54292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Wingdings" panose="05000000000000000000" pitchFamily="2" charset="2"/>
              <a:buChar char="ü"/>
            </a:pPr>
            <a:r>
              <a:rPr lang="en-US" altLang="en-US" sz="2000"/>
              <a:t>Under Artificial condition of electrical stimulation in the laboratory  , the AP propagates  in both directiions . </a:t>
            </a:r>
          </a:p>
          <a:p>
            <a:pPr algn="l" rtl="0" eaLnBrk="1" hangingPunct="1">
              <a:buFont typeface="Wingdings" panose="05000000000000000000" pitchFamily="2" charset="2"/>
              <a:buChar char="ü"/>
            </a:pPr>
            <a:r>
              <a:rPr lang="en-US" altLang="en-US" sz="2000"/>
              <a:t>But normally  AP starts  in axon hillock &amp; propagates distally in one directions</a:t>
            </a:r>
          </a:p>
        </p:txBody>
      </p:sp>
      <p:pic>
        <p:nvPicPr>
          <p:cNvPr id="52229" name="Picture 3" descr="C:\Users\USER\Desktop\New Picture (7).png">
            <a:extLst>
              <a:ext uri="{FF2B5EF4-FFF2-40B4-BE49-F238E27FC236}">
                <a16:creationId xmlns:a16="http://schemas.microsoft.com/office/drawing/2014/main" id="{EF397326-A44C-4CC8-8DB2-85D97797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98463"/>
            <a:ext cx="3714750" cy="645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Box 13">
            <a:extLst>
              <a:ext uri="{FF2B5EF4-FFF2-40B4-BE49-F238E27FC236}">
                <a16:creationId xmlns:a16="http://schemas.microsoft.com/office/drawing/2014/main" id="{8A5B39D3-CEC9-400D-B22B-F34995778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643063"/>
            <a:ext cx="157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Axon Hillock</a:t>
            </a:r>
            <a:endParaRPr lang="ar-SA" altLang="en-US" sz="1400" b="1"/>
          </a:p>
        </p:txBody>
      </p:sp>
      <p:sp>
        <p:nvSpPr>
          <p:cNvPr id="52231" name="TextBox 7">
            <a:extLst>
              <a:ext uri="{FF2B5EF4-FFF2-40B4-BE49-F238E27FC236}">
                <a16:creationId xmlns:a16="http://schemas.microsoft.com/office/drawing/2014/main" id="{2BFC5912-0924-463F-8CD1-2E241D7D7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0"/>
            <a:ext cx="6245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FF00"/>
                </a:solidFill>
              </a:rPr>
              <a:t>Direction of AP Propagation (Conduction</a:t>
            </a:r>
            <a:r>
              <a:rPr lang="en-US" altLang="en-US"/>
              <a:t>) </a:t>
            </a:r>
            <a:endParaRPr lang="ar-SA" alt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875361-8C0B-4066-9A96-6C8E79224078}"/>
              </a:ext>
            </a:extLst>
          </p:cNvPr>
          <p:cNvCxnSpPr/>
          <p:nvPr/>
        </p:nvCxnSpPr>
        <p:spPr bwMode="auto">
          <a:xfrm rot="5400000">
            <a:off x="2213769" y="1356519"/>
            <a:ext cx="1000125" cy="158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850" name="TextBox 10">
            <a:extLst>
              <a:ext uri="{FF2B5EF4-FFF2-40B4-BE49-F238E27FC236}">
                <a16:creationId xmlns:a16="http://schemas.microsoft.com/office/drawing/2014/main" id="{BBBD38DB-DEF4-4723-98C1-B600494B3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424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Artificial Electrical Stimulation 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D4DB74-7BB4-4090-8454-532462852843}"/>
              </a:ext>
            </a:extLst>
          </p:cNvPr>
          <p:cNvCxnSpPr/>
          <p:nvPr/>
        </p:nvCxnSpPr>
        <p:spPr bwMode="auto">
          <a:xfrm>
            <a:off x="3357563" y="2786063"/>
            <a:ext cx="1214437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144841-4C6B-4DFF-9217-C48620DA18E4}"/>
              </a:ext>
            </a:extLst>
          </p:cNvPr>
          <p:cNvCxnSpPr/>
          <p:nvPr/>
        </p:nvCxnSpPr>
        <p:spPr bwMode="auto">
          <a:xfrm rot="10800000">
            <a:off x="857250" y="2786063"/>
            <a:ext cx="121443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3D4C50-CDD0-401A-9DFB-1470532127E3}"/>
              </a:ext>
            </a:extLst>
          </p:cNvPr>
          <p:cNvCxnSpPr/>
          <p:nvPr/>
        </p:nvCxnSpPr>
        <p:spPr bwMode="auto">
          <a:xfrm rot="16200000" flipH="1">
            <a:off x="6786563" y="3714750"/>
            <a:ext cx="2857500" cy="14287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179742-861D-4E05-8A9A-E978118D0F28}"/>
              </a:ext>
            </a:extLst>
          </p:cNvPr>
          <p:cNvCxnSpPr/>
          <p:nvPr/>
        </p:nvCxnSpPr>
        <p:spPr bwMode="auto">
          <a:xfrm flipV="1">
            <a:off x="5000625" y="4945063"/>
            <a:ext cx="1214438" cy="50006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287D426-9405-4AA5-8ED9-CAF34B42BE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924800" cy="1600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Nerve physiology:</a:t>
            </a:r>
            <a:br>
              <a:rPr lang="en-US" altLang="en-US">
                <a:solidFill>
                  <a:srgbClr val="FFFF00"/>
                </a:solidFill>
              </a:rPr>
            </a:br>
            <a:r>
              <a:rPr lang="en-US" altLang="en-US">
                <a:solidFill>
                  <a:srgbClr val="FFFF00"/>
                </a:solidFill>
              </a:rPr>
              <a:t>Action potentials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EF81609F-611B-4610-82F1-BD0E1C98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0388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7E0A68B-B240-408F-A2C2-07152FE9C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F8D332B-0CB2-497A-AEA4-50F504ED5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642938"/>
            <a:ext cx="8258175" cy="57150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u="sng"/>
              <a:t>Propagation of action potential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altLang="en-US" sz="2400" b="1" u="sng">
              <a:solidFill>
                <a:srgbClr val="FF0066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u="sng">
                <a:solidFill>
                  <a:srgbClr val="FF0066"/>
                </a:solidFill>
              </a:rPr>
              <a:t>1- in myelinated nerve fibers:- 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u="sng">
                <a:solidFill>
                  <a:srgbClr val="FF0066"/>
                </a:solidFill>
              </a:rPr>
              <a:t>Saltatory conduction ( jumping)</a:t>
            </a:r>
            <a:endParaRPr lang="en-US" altLang="en-US" sz="2800" u="sng">
              <a:solidFill>
                <a:srgbClr val="FF0066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400" b="1"/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</a:rPr>
              <a:t>Value:-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1-↑  velocity of conduction  of nerve impulses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2-Conserve energy for axon because only nodes depolarize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4D71B9-1E85-4418-9468-707A9152D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4FBC922-DC65-4E41-8CA9-41AE56B3C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435975" cy="586581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b="1" u="sng">
                <a:latin typeface="Calibri" panose="020F0502020204030204" pitchFamily="34" charset="0"/>
              </a:rPr>
              <a:t>Neuron:-</a:t>
            </a:r>
            <a:endParaRPr lang="en-US" altLang="en-US" b="1">
              <a:latin typeface="Calibri" panose="020F0502020204030204" pitchFamily="34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b="1" u="sng">
                <a:latin typeface="Calibri" panose="020F0502020204030204" pitchFamily="34" charset="0"/>
              </a:rPr>
              <a:t>DIF:    </a:t>
            </a:r>
            <a:r>
              <a:rPr lang="en-US" altLang="en-US" b="1">
                <a:latin typeface="Calibri" panose="020F0502020204030204" pitchFamily="34" charset="0"/>
              </a:rPr>
              <a:t>unit of function of the central nervous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system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b="1">
              <a:latin typeface="Calibri" panose="020F0502020204030204" pitchFamily="34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 </a:t>
            </a:r>
            <a:r>
              <a:rPr lang="en-US" altLang="en-US" b="1" u="sng">
                <a:latin typeface="Calibri" panose="020F0502020204030204" pitchFamily="34" charset="0"/>
              </a:rPr>
              <a:t>Parts of motor neuron &amp; function of each part: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1- </a:t>
            </a:r>
            <a:r>
              <a:rPr lang="en-US" altLang="en-US" b="1">
                <a:solidFill>
                  <a:srgbClr val="FF0066"/>
                </a:solidFill>
                <a:latin typeface="Calibri" panose="020F0502020204030204" pitchFamily="34" charset="0"/>
              </a:rPr>
              <a:t>Soma (cell body)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 </a:t>
            </a:r>
            <a:r>
              <a:rPr lang="en-US" altLang="en-US" b="1">
                <a:solidFill>
                  <a:srgbClr val="CC0066"/>
                </a:solidFill>
                <a:latin typeface="Calibri" panose="020F0502020204030204" pitchFamily="34" charset="0"/>
              </a:rPr>
              <a:t>2-Dendrites carry</a:t>
            </a:r>
            <a:r>
              <a:rPr lang="en-US" altLang="en-US" b="1">
                <a:solidFill>
                  <a:schemeClr val="folHlink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1">
                <a:solidFill>
                  <a:schemeClr val="accent1"/>
                </a:solidFill>
                <a:latin typeface="Calibri" panose="020F0502020204030204" pitchFamily="34" charset="0"/>
              </a:rPr>
              <a:t>nerve impulses from surroundings to   the soma 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660066"/>
                </a:solidFill>
                <a:latin typeface="Calibri" panose="020F0502020204030204" pitchFamily="34" charset="0"/>
              </a:rPr>
              <a:t>3  </a:t>
            </a:r>
            <a:r>
              <a:rPr lang="en-US" altLang="en-US" sz="4000" b="1">
                <a:solidFill>
                  <a:srgbClr val="CC0066"/>
                </a:solidFill>
                <a:latin typeface="Calibri" panose="020F0502020204030204" pitchFamily="34" charset="0"/>
              </a:rPr>
              <a:t>Axon hillock</a:t>
            </a:r>
            <a:r>
              <a:rPr lang="en-US" altLang="en-US" b="1">
                <a:solidFill>
                  <a:srgbClr val="660066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Calibri" panose="020F0502020204030204" pitchFamily="34" charset="0"/>
              </a:rPr>
              <a:t>at which nerve impulses begin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CC0066"/>
                </a:solidFill>
                <a:latin typeface="Calibri" panose="020F0502020204030204" pitchFamily="34" charset="0"/>
              </a:rPr>
              <a:t>4-Axon &amp; axon terminal</a:t>
            </a:r>
            <a:r>
              <a:rPr lang="en-US" altLang="en-US" sz="2400">
                <a:latin typeface="Calibri" panose="020F0502020204030204" pitchFamily="34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sz="2400"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2A70140-F5D0-4886-9D66-951379EC4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algn="l" eaLnBrk="1" hangingPunct="1"/>
            <a:r>
              <a:rPr lang="en-US" altLang="en-US" sz="3600">
                <a:solidFill>
                  <a:srgbClr val="FFFF00"/>
                </a:solidFill>
              </a:rPr>
              <a:t>How do action potentials travel down the axon?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9AE84A7-8426-4B1D-B004-7A3272F9E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2895600" cy="51816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800"/>
              <a:t>Myelinated sheaths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2400"/>
              <a:t>Many times faster transmission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2400"/>
              <a:t>Action potential skips from one node of Ranvier to the next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altLang="en-US" sz="2000"/>
              <a:t>Called </a:t>
            </a:r>
            <a:r>
              <a:rPr lang="en-US" altLang="en-US" sz="2000">
                <a:solidFill>
                  <a:schemeClr val="folHlink"/>
                </a:solidFill>
              </a:rPr>
              <a:t>saltatory conduction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altLang="en-US" sz="1200">
                <a:hlinkClick r:id="rId3"/>
              </a:rPr>
              <a:t>http://www.blackwellpublishing.com/matthews/actionp.html</a:t>
            </a:r>
            <a:r>
              <a:rPr lang="en-US" altLang="en-US" sz="2000"/>
              <a:t> </a:t>
            </a:r>
            <a:endParaRPr lang="en-US" altLang="en-US" sz="1000"/>
          </a:p>
          <a:p>
            <a:pPr algn="l" rtl="0"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55300" name="Picture 4" descr="f12-17_saltatory_conduc_c">
            <a:extLst>
              <a:ext uri="{FF2B5EF4-FFF2-40B4-BE49-F238E27FC236}">
                <a16:creationId xmlns:a16="http://schemas.microsoft.com/office/drawing/2014/main" id="{5861551A-CBE0-44CF-A039-9518943E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9"/>
          <a:stretch>
            <a:fillRect/>
          </a:stretch>
        </p:blipFill>
        <p:spPr bwMode="auto">
          <a:xfrm>
            <a:off x="3124200" y="1174750"/>
            <a:ext cx="6019800" cy="55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8D4B500-BA1A-4EF2-AE34-78942CEA4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249237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6323" name="Picture 4" descr="21062006052">
            <a:extLst>
              <a:ext uri="{FF2B5EF4-FFF2-40B4-BE49-F238E27FC236}">
                <a16:creationId xmlns:a16="http://schemas.microsoft.com/office/drawing/2014/main" id="{F9A8ADB8-21E7-4B16-B3A7-8B508BD5C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852738"/>
            <a:ext cx="5329238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 descr="21062006051">
            <a:extLst>
              <a:ext uri="{FF2B5EF4-FFF2-40B4-BE49-F238E27FC236}">
                <a16:creationId xmlns:a16="http://schemas.microsoft.com/office/drawing/2014/main" id="{076D4C76-058F-48B8-8691-0E6DF5B7E5F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60350"/>
            <a:ext cx="7056437" cy="2260600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0D791BA-FFF8-469F-BA84-F52089B81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8305461-2B24-457A-9B27-9EA447491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301038" cy="5102225"/>
          </a:xfrm>
        </p:spPr>
        <p:txBody>
          <a:bodyPr/>
          <a:lstStyle/>
          <a:p>
            <a:pPr algn="l" eaLnBrk="1" hangingPunct="1">
              <a:buFontTx/>
              <a:buNone/>
            </a:pPr>
            <a:endParaRPr lang="en-US" altLang="en-US" sz="2800" b="1" u="sng"/>
          </a:p>
          <a:p>
            <a:pPr algn="l" eaLnBrk="1" hangingPunct="1">
              <a:buFontTx/>
              <a:buNone/>
            </a:pPr>
            <a:r>
              <a:rPr lang="en-GB" altLang="en-US" sz="2800" b="1" u="sng">
                <a:solidFill>
                  <a:srgbClr val="FF0066"/>
                </a:solidFill>
              </a:rPr>
              <a:t>2-  Non- myelinated nerves:-</a:t>
            </a:r>
          </a:p>
          <a:p>
            <a:pPr algn="l" eaLnBrk="1" hangingPunct="1">
              <a:buFontTx/>
              <a:buNone/>
            </a:pPr>
            <a:r>
              <a:rPr lang="en-GB" altLang="en-US" sz="2800" b="1" u="sng">
                <a:solidFill>
                  <a:srgbClr val="FF0066"/>
                </a:solidFill>
              </a:rPr>
              <a:t>(local circuits)=point to point</a:t>
            </a:r>
            <a:endParaRPr lang="en-US" altLang="en-US" sz="3600" b="1" u="sng">
              <a:solidFill>
                <a:srgbClr val="FF0066"/>
              </a:solidFill>
            </a:endParaRPr>
          </a:p>
          <a:p>
            <a:pPr algn="l" eaLnBrk="1" hangingPunct="1">
              <a:buFontTx/>
              <a:buNone/>
            </a:pPr>
            <a:r>
              <a:rPr lang="en-US" altLang="en-US" sz="2800" b="1"/>
              <a:t> -depolarization pass by </a:t>
            </a:r>
            <a:r>
              <a:rPr lang="en-US" altLang="en-US" sz="2800" b="1" u="sng">
                <a:solidFill>
                  <a:srgbClr val="FF0066"/>
                </a:solidFill>
              </a:rPr>
              <a:t>local circuits.</a:t>
            </a:r>
            <a:r>
              <a:rPr lang="en-US" altLang="en-US" sz="2800" b="1"/>
              <a:t> -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BA83989-393E-4106-9047-AA3B1C471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What else influences speed of action potential?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9D9BCFF-6401-4D35-B902-A61D38974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2667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800" b="1"/>
              <a:t>.</a:t>
            </a:r>
            <a:r>
              <a:rPr lang="en-US" altLang="en-US" sz="2800"/>
              <a:t>Axon diameter</a:t>
            </a:r>
          </a:p>
          <a:p>
            <a:pPr lvl="1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-The larger the diameter, the faster the speed of transmission</a:t>
            </a:r>
          </a:p>
          <a:p>
            <a:pPr lvl="1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-Less resistance to current flow with larger diameter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</p:txBody>
      </p:sp>
      <p:sp>
        <p:nvSpPr>
          <p:cNvPr id="58372" name="Oval 4">
            <a:extLst>
              <a:ext uri="{FF2B5EF4-FFF2-40B4-BE49-F238E27FC236}">
                <a16:creationId xmlns:a16="http://schemas.microsoft.com/office/drawing/2014/main" id="{8398BB85-BA9D-47D7-9139-971C09443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724400"/>
            <a:ext cx="1295400" cy="1295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58373" name="Oval 5">
            <a:extLst>
              <a:ext uri="{FF2B5EF4-FFF2-40B4-BE49-F238E27FC236}">
                <a16:creationId xmlns:a16="http://schemas.microsoft.com/office/drawing/2014/main" id="{7F1E3540-0C58-40D7-B73A-08CF02657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953000"/>
            <a:ext cx="6858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AC550AD4-C1A2-4FD5-AEBA-FA4EAA2E8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021388"/>
            <a:ext cx="251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/>
              <a:t>Faster transduction</a:t>
            </a:r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813161B9-A0BA-4BEE-B625-CC0882610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8674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Slower transduction</a:t>
            </a:r>
          </a:p>
        </p:txBody>
      </p:sp>
      <p:sp>
        <p:nvSpPr>
          <p:cNvPr id="58376" name="Rectangle 8">
            <a:extLst>
              <a:ext uri="{FF2B5EF4-FFF2-40B4-BE49-F238E27FC236}">
                <a16:creationId xmlns:a16="http://schemas.microsoft.com/office/drawing/2014/main" id="{155106BF-07B0-4FB7-B4A9-76180EDE3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38350"/>
            <a:ext cx="2895600" cy="2819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58377" name="Line 9">
            <a:extLst>
              <a:ext uri="{FF2B5EF4-FFF2-40B4-BE49-F238E27FC236}">
                <a16:creationId xmlns:a16="http://schemas.microsoft.com/office/drawing/2014/main" id="{803E35E5-B04A-46C2-8500-FB99886F96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057400"/>
            <a:ext cx="2438400" cy="25908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8" name="Freeform 10">
            <a:extLst>
              <a:ext uri="{FF2B5EF4-FFF2-40B4-BE49-F238E27FC236}">
                <a16:creationId xmlns:a16="http://schemas.microsoft.com/office/drawing/2014/main" id="{9AF2D983-4331-41F3-93CF-8727FF1D1A8A}"/>
              </a:ext>
            </a:extLst>
          </p:cNvPr>
          <p:cNvSpPr>
            <a:spLocks/>
          </p:cNvSpPr>
          <p:nvPr/>
        </p:nvSpPr>
        <p:spPr bwMode="auto">
          <a:xfrm>
            <a:off x="4776788" y="4235450"/>
            <a:ext cx="2754312" cy="433388"/>
          </a:xfrm>
          <a:custGeom>
            <a:avLst/>
            <a:gdLst>
              <a:gd name="T0" fmla="*/ 0 w 1735"/>
              <a:gd name="T1" fmla="*/ 2147483647 h 273"/>
              <a:gd name="T2" fmla="*/ 2147483647 w 1735"/>
              <a:gd name="T3" fmla="*/ 2147483647 h 273"/>
              <a:gd name="T4" fmla="*/ 2147483647 w 1735"/>
              <a:gd name="T5" fmla="*/ 2147483647 h 273"/>
              <a:gd name="T6" fmla="*/ 2147483647 w 1735"/>
              <a:gd name="T7" fmla="*/ 2147483647 h 273"/>
              <a:gd name="T8" fmla="*/ 2147483647 w 1735"/>
              <a:gd name="T9" fmla="*/ 2147483647 h 273"/>
              <a:gd name="T10" fmla="*/ 2147483647 w 1735"/>
              <a:gd name="T11" fmla="*/ 2147483647 h 273"/>
              <a:gd name="T12" fmla="*/ 2147483647 w 1735"/>
              <a:gd name="T13" fmla="*/ 0 h 273"/>
              <a:gd name="T14" fmla="*/ 2147483647 w 1735"/>
              <a:gd name="T15" fmla="*/ 2147483647 h 273"/>
              <a:gd name="T16" fmla="*/ 2147483647 w 1735"/>
              <a:gd name="T17" fmla="*/ 2147483647 h 2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35"/>
              <a:gd name="T28" fmla="*/ 0 h 273"/>
              <a:gd name="T29" fmla="*/ 1735 w 1735"/>
              <a:gd name="T30" fmla="*/ 273 h 2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35" h="273">
                <a:moveTo>
                  <a:pt x="0" y="273"/>
                </a:moveTo>
                <a:cubicBezTo>
                  <a:pt x="15" y="263"/>
                  <a:pt x="30" y="252"/>
                  <a:pt x="45" y="242"/>
                </a:cubicBezTo>
                <a:cubicBezTo>
                  <a:pt x="53" y="237"/>
                  <a:pt x="68" y="227"/>
                  <a:pt x="68" y="227"/>
                </a:cubicBezTo>
                <a:cubicBezTo>
                  <a:pt x="89" y="195"/>
                  <a:pt x="116" y="178"/>
                  <a:pt x="151" y="167"/>
                </a:cubicBezTo>
                <a:cubicBezTo>
                  <a:pt x="188" y="130"/>
                  <a:pt x="254" y="127"/>
                  <a:pt x="303" y="121"/>
                </a:cubicBezTo>
                <a:cubicBezTo>
                  <a:pt x="362" y="62"/>
                  <a:pt x="461" y="71"/>
                  <a:pt x="538" y="53"/>
                </a:cubicBezTo>
                <a:cubicBezTo>
                  <a:pt x="771" y="67"/>
                  <a:pt x="928" y="63"/>
                  <a:pt x="1137" y="0"/>
                </a:cubicBezTo>
                <a:cubicBezTo>
                  <a:pt x="1247" y="4"/>
                  <a:pt x="1320" y="1"/>
                  <a:pt x="1417" y="30"/>
                </a:cubicBezTo>
                <a:cubicBezTo>
                  <a:pt x="1522" y="24"/>
                  <a:pt x="1631" y="7"/>
                  <a:pt x="1735" y="7"/>
                </a:cubicBezTo>
              </a:path>
            </a:pathLst>
          </a:custGeom>
          <a:noFill/>
          <a:ln w="9525">
            <a:solidFill>
              <a:srgbClr val="EF1F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6FAC4FD-AD56-45D3-9352-0BE7C3244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15888"/>
            <a:ext cx="8610600" cy="1044575"/>
          </a:xfrm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rgbClr val="FFFF00"/>
                </a:solidFill>
              </a:rPr>
              <a:t>What happens if myelination is lost?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DA518A8-E077-4351-9135-FD98D87E4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419600" cy="53340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800"/>
              <a:t>Multiple sclerosis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2400"/>
              <a:t>Autoimmune disease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2400"/>
              <a:t>Usually young adults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2400"/>
              <a:t>Blindness, problems controlling muscles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altLang="en-US" sz="2000"/>
              <a:t>Ultimately paralysis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2400"/>
              <a:t>Immune system attacks myelin sheaths and nerve fibers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altLang="en-US" sz="2000"/>
              <a:t>Scar tissue (scleroses) replaces some damaged cells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800"/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9E0EFFF7-69BE-4C11-A29D-E8FD0115B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1981200"/>
            <a:ext cx="42989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FE69F6AD-1082-4CC9-8D8C-6BAB4DA79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z="8000">
                <a:solidFill>
                  <a:srgbClr val="FFFF00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530BD17-2C87-45D1-AE85-3FF90378C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3" name="Picture 4" descr="nervous1pic">
            <a:extLst>
              <a:ext uri="{FF2B5EF4-FFF2-40B4-BE49-F238E27FC236}">
                <a16:creationId xmlns:a16="http://schemas.microsoft.com/office/drawing/2014/main" id="{1E912C37-0462-416B-A311-B4194E215FD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87350"/>
            <a:ext cx="5040313" cy="3887788"/>
          </a:xfrm>
          <a:noFill/>
        </p:spPr>
      </p:pic>
      <p:pic>
        <p:nvPicPr>
          <p:cNvPr id="20484" name="Picture 5" descr="21062006051">
            <a:extLst>
              <a:ext uri="{FF2B5EF4-FFF2-40B4-BE49-F238E27FC236}">
                <a16:creationId xmlns:a16="http://schemas.microsoft.com/office/drawing/2014/main" id="{71E7F249-252F-43CA-BE31-B2681330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644900"/>
            <a:ext cx="56165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194154C-EC0A-4C3E-BAAA-42E9C730E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643B27F-C09C-439D-A754-CE57A3A7E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altLang="en-US" sz="2800"/>
              <a:t>-</a:t>
            </a:r>
            <a:r>
              <a:rPr lang="en-US" altLang="en-US" sz="2800" b="1" u="sng"/>
              <a:t>Histological classification of axons:-</a:t>
            </a:r>
          </a:p>
          <a:p>
            <a:pPr algn="l" eaLnBrk="1" hangingPunct="1">
              <a:buFontTx/>
              <a:buNone/>
            </a:pPr>
            <a:endParaRPr lang="en-US" altLang="en-US" sz="2800"/>
          </a:p>
          <a:p>
            <a:pPr algn="l" eaLnBrk="1" hangingPunct="1">
              <a:buFontTx/>
              <a:buNone/>
            </a:pPr>
            <a:r>
              <a:rPr lang="en-US" altLang="en-US" sz="2800" b="1" u="sng">
                <a:solidFill>
                  <a:srgbClr val="FF0066"/>
                </a:solidFill>
              </a:rPr>
              <a:t>1- myelinated</a:t>
            </a:r>
            <a:r>
              <a:rPr lang="en-US" altLang="en-US" sz="2800" b="1"/>
              <a:t> : have myelin sheath (diameter more than 1um) </a:t>
            </a:r>
          </a:p>
          <a:p>
            <a:pPr algn="l" eaLnBrk="1" hangingPunct="1">
              <a:buFontTx/>
              <a:buNone/>
            </a:pPr>
            <a:endParaRPr lang="en-US" altLang="en-US" sz="2800" b="1"/>
          </a:p>
          <a:p>
            <a:pPr algn="l" eaLnBrk="1" hangingPunct="1">
              <a:buFontTx/>
              <a:buNone/>
            </a:pPr>
            <a:r>
              <a:rPr lang="en-US" altLang="en-US" sz="2800" b="1" u="sng">
                <a:solidFill>
                  <a:srgbClr val="FF0066"/>
                </a:solidFill>
              </a:rPr>
              <a:t>2- unmyelinated</a:t>
            </a:r>
            <a:r>
              <a:rPr lang="en-US" altLang="en-US" sz="2800" b="1"/>
              <a:t> (diameter less than1um )</a:t>
            </a:r>
          </a:p>
          <a:p>
            <a:pPr algn="l" eaLnBrk="1" hangingPunct="1">
              <a:buFontTx/>
              <a:buNone/>
            </a:pPr>
            <a:r>
              <a:rPr lang="en-US" altLang="en-US" sz="2800" b="1"/>
              <a:t>-type </a:t>
            </a:r>
            <a:r>
              <a:rPr lang="en-US" altLang="en-US" sz="2800" b="1" u="sng">
                <a:solidFill>
                  <a:srgbClr val="FF3399"/>
                </a:solidFill>
              </a:rPr>
              <a:t>C</a:t>
            </a:r>
            <a:r>
              <a:rPr lang="en-US" altLang="en-US" sz="2800" b="1">
                <a:solidFill>
                  <a:srgbClr val="FF3399"/>
                </a:solidFill>
              </a:rPr>
              <a:t> </a:t>
            </a:r>
            <a:r>
              <a:rPr lang="en-US" altLang="en-US" sz="2800" b="1"/>
              <a:t>:postganglionic autonomic  &amp;pain fibers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5E9ED60-3B1C-47BD-AFCA-DC591D288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EC47DD6-AB5D-4DC9-94B8-3C1B640C1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l" eaLnBrk="1" hangingPunct="1">
              <a:buFontTx/>
              <a:buChar char="-"/>
            </a:pPr>
            <a:r>
              <a:rPr lang="en-US" altLang="en-US" b="1">
                <a:solidFill>
                  <a:srgbClr val="FF3399"/>
                </a:solidFill>
              </a:rPr>
              <a:t>-</a:t>
            </a:r>
            <a:r>
              <a:rPr lang="en-US" altLang="en-US" b="1">
                <a:solidFill>
                  <a:srgbClr val="0066FF"/>
                </a:solidFill>
              </a:rPr>
              <a:t>Myelin sheath is formed by schwann cell  which deposit </a:t>
            </a:r>
            <a:r>
              <a:rPr lang="en-US" altLang="en-US" b="1" u="sng">
                <a:solidFill>
                  <a:srgbClr val="0066FF"/>
                </a:solidFill>
              </a:rPr>
              <a:t>sphingomyelin</a:t>
            </a:r>
            <a:r>
              <a:rPr lang="en-US" altLang="en-US" b="1">
                <a:solidFill>
                  <a:srgbClr val="0066FF"/>
                </a:solidFill>
              </a:rPr>
              <a:t> </a:t>
            </a:r>
          </a:p>
          <a:p>
            <a:pPr algn="l" eaLnBrk="1" hangingPunct="1">
              <a:buFontTx/>
              <a:buChar char="-"/>
            </a:pPr>
            <a:endParaRPr lang="en-US" altLang="en-US" b="1"/>
          </a:p>
          <a:p>
            <a:pPr algn="l" eaLnBrk="1" hangingPunct="1">
              <a:buFontTx/>
              <a:buNone/>
            </a:pPr>
            <a:r>
              <a:rPr lang="en-US" altLang="en-US" b="1" u="sng"/>
              <a:t>Functions of myelin sheath</a:t>
            </a:r>
            <a:r>
              <a:rPr lang="en-US" altLang="en-US" b="1"/>
              <a:t> </a:t>
            </a:r>
          </a:p>
          <a:p>
            <a:pPr algn="l" eaLnBrk="1" hangingPunct="1">
              <a:buFontTx/>
              <a:buNone/>
            </a:pPr>
            <a:r>
              <a:rPr lang="en-US" altLang="en-US" b="1"/>
              <a:t>1-insulator </a:t>
            </a:r>
          </a:p>
          <a:p>
            <a:pPr algn="l" eaLnBrk="1" hangingPunct="1">
              <a:buFontTx/>
              <a:buNone/>
            </a:pPr>
            <a:endParaRPr lang="en-US" altLang="en-US" b="1"/>
          </a:p>
          <a:p>
            <a:pPr algn="l" eaLnBrk="1" hangingPunct="1">
              <a:buFontTx/>
              <a:buNone/>
            </a:pPr>
            <a:r>
              <a:rPr lang="en-US" altLang="en-US" b="1"/>
              <a:t>3- increase  conduction velocity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>
            <a:extLst>
              <a:ext uri="{FF2B5EF4-FFF2-40B4-BE49-F238E27FC236}">
                <a16:creationId xmlns:a16="http://schemas.microsoft.com/office/drawing/2014/main" id="{51949DC0-9030-48CF-A441-13A9FD703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2871" name="Rectangle 7">
            <a:extLst>
              <a:ext uri="{FF2B5EF4-FFF2-40B4-BE49-F238E27FC236}">
                <a16:creationId xmlns:a16="http://schemas.microsoft.com/office/drawing/2014/main" id="{BC9CF49D-8F03-4780-ADBB-6F07B4CF1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844675"/>
            <a:ext cx="50387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u="none">
                <a:solidFill>
                  <a:srgbClr val="FFFF00"/>
                </a:solidFill>
                <a:latin typeface="Dauphin" pitchFamily="18" charset="0"/>
              </a:rPr>
              <a:t>The resting membrane potential of nerves</a:t>
            </a:r>
            <a:r>
              <a:rPr lang="en-US" altLang="en-US" sz="4400" u="none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92872" name="Picture 8" descr="hippo3">
            <a:extLst>
              <a:ext uri="{FF2B5EF4-FFF2-40B4-BE49-F238E27FC236}">
                <a16:creationId xmlns:a16="http://schemas.microsoft.com/office/drawing/2014/main" id="{3A64AA3F-117F-4278-BD12-D38C3B531E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97425"/>
            <a:ext cx="5543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141877F6-575C-4DDF-96E5-4B6A92E9CC5A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88913"/>
            <a:ext cx="8642350" cy="6480175"/>
            <a:chOff x="158" y="119"/>
            <a:chExt cx="5444" cy="4082"/>
          </a:xfrm>
        </p:grpSpPr>
        <p:sp>
          <p:nvSpPr>
            <p:cNvPr id="2056" name="Line 10">
              <a:extLst>
                <a:ext uri="{FF2B5EF4-FFF2-40B4-BE49-F238E27FC236}">
                  <a16:creationId xmlns:a16="http://schemas.microsoft.com/office/drawing/2014/main" id="{1F6D4861-70DC-4AEF-A382-9F05C489E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19"/>
              <a:ext cx="0" cy="381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7" name="Line 11">
              <a:extLst>
                <a:ext uri="{FF2B5EF4-FFF2-40B4-BE49-F238E27FC236}">
                  <a16:creationId xmlns:a16="http://schemas.microsoft.com/office/drawing/2014/main" id="{293B995C-AD41-44AC-9587-FF6B79A7C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19"/>
              <a:ext cx="5444" cy="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8" name="Line 12">
              <a:extLst>
                <a:ext uri="{FF2B5EF4-FFF2-40B4-BE49-F238E27FC236}">
                  <a16:creationId xmlns:a16="http://schemas.microsoft.com/office/drawing/2014/main" id="{3A07C59C-A1B7-4DB9-84A1-29653D419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2" y="119"/>
              <a:ext cx="0" cy="4082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9" name="Line 13">
              <a:extLst>
                <a:ext uri="{FF2B5EF4-FFF2-40B4-BE49-F238E27FC236}">
                  <a16:creationId xmlns:a16="http://schemas.microsoft.com/office/drawing/2014/main" id="{C988E2CE-B70D-4631-A31A-2A03BD7BB7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4201"/>
              <a:ext cx="5035" cy="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92878" name="04.Melodies Of Life-Inst.mp3">
            <a:hlinkClick r:id="" action="ppaction://media"/>
            <a:extLst>
              <a:ext uri="{FF2B5EF4-FFF2-40B4-BE49-F238E27FC236}">
                <a16:creationId xmlns:a16="http://schemas.microsoft.com/office/drawing/2014/main" id="{90BB4D97-9A9B-4416-A5BF-CCD6E84F394A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2879" name="Object 15">
            <a:extLst>
              <a:ext uri="{FF2B5EF4-FFF2-40B4-BE49-F238E27FC236}">
                <a16:creationId xmlns:a16="http://schemas.microsoft.com/office/drawing/2014/main" id="{87C0B7CE-975B-4804-8804-6F9C83CEAF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476250"/>
          <a:ext cx="21717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hotoHouse" r:id="rId6" imgW="2171429" imgH="4190476" progId="CorelPhotoHouse.Document">
                  <p:embed/>
                </p:oleObj>
              </mc:Choice>
              <mc:Fallback>
                <p:oleObj name="PhotoHouse" r:id="rId6" imgW="2171429" imgH="4190476" progId="CorelPhotoHouse.Document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6250"/>
                        <a:ext cx="21717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840" fill="hold"/>
                                        <p:tgtEl>
                                          <p:spTgt spid="2928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9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2878"/>
                </p:tgtEl>
              </p:cMediaNode>
            </p:audio>
          </p:childTnLst>
        </p:cTn>
      </p:par>
    </p:tnLst>
    <p:bldLst>
      <p:bldP spid="2928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89C4FE4-C546-448F-8A2C-A2E0A874F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CD15EE2-EA79-4755-B25E-9EFF85BC7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91512" cy="5865813"/>
          </a:xfrm>
        </p:spPr>
        <p:txBody>
          <a:bodyPr/>
          <a:lstStyle/>
          <a:p>
            <a:pPr algn="l" eaLnBrk="1" hangingPunct="1">
              <a:buFontTx/>
              <a:buNone/>
            </a:pPr>
            <a:endParaRPr lang="en-US" altLang="en-US" sz="2800" b="1" u="sng"/>
          </a:p>
          <a:p>
            <a:pPr algn="l" eaLnBrk="1" hangingPunct="1">
              <a:buFontTx/>
              <a:buNone/>
            </a:pPr>
            <a:endParaRPr lang="en-US" altLang="en-US" sz="1800" b="1" u="sng"/>
          </a:p>
          <a:p>
            <a:pPr algn="l" eaLnBrk="1" hangingPunct="1">
              <a:buFontTx/>
              <a:buNone/>
            </a:pPr>
            <a:endParaRPr lang="en-US" altLang="en-US" sz="2800" b="1" u="sng">
              <a:solidFill>
                <a:srgbClr val="FF0066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3600" b="1" u="sng">
                <a:solidFill>
                  <a:srgbClr val="FF0066"/>
                </a:solidFill>
              </a:rPr>
              <a:t>RESTING   MEMBRANE  POTENTIAL</a:t>
            </a:r>
          </a:p>
          <a:p>
            <a:pPr algn="l" eaLnBrk="1" hangingPunct="1">
              <a:buFontTx/>
              <a:buNone/>
            </a:pPr>
            <a:endParaRPr lang="en-GB" altLang="en-US" sz="2800" b="1" u="sng">
              <a:solidFill>
                <a:srgbClr val="FF0066"/>
              </a:solidFill>
            </a:endParaRPr>
          </a:p>
          <a:p>
            <a:pPr algn="l" eaLnBrk="1" hangingPunct="1"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DIF:  </a:t>
            </a:r>
            <a:r>
              <a:rPr lang="en-US" altLang="en-US" sz="2800" b="1"/>
              <a:t>it is potential difference across membrane during rest (without stimulation)</a:t>
            </a:r>
          </a:p>
          <a:p>
            <a:pPr algn="l" eaLnBrk="1" hangingPunct="1">
              <a:buFontTx/>
              <a:buNone/>
            </a:pPr>
            <a:endParaRPr lang="en-US" altLang="en-US" sz="2800" b="1"/>
          </a:p>
          <a:p>
            <a:pPr algn="l" eaLnBrk="1" hangingPunct="1"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Value:-</a:t>
            </a:r>
            <a:r>
              <a:rPr lang="en-US" altLang="en-US" sz="2800" b="1"/>
              <a:t> -70 to-90 mv in large nerve fibers ( -ve inside)</a:t>
            </a:r>
          </a:p>
          <a:p>
            <a:pPr algn="l" eaLnBrk="1" hangingPunct="1">
              <a:buFontTx/>
              <a:buNone/>
            </a:pPr>
            <a:r>
              <a:rPr lang="en-US" altLang="en-US" sz="2800" b="1"/>
              <a:t>-The membrane is </a:t>
            </a:r>
            <a:r>
              <a:rPr lang="en-US" altLang="en-US" b="1" u="sng">
                <a:solidFill>
                  <a:srgbClr val="CC0066"/>
                </a:solidFill>
              </a:rPr>
              <a:t>polarized</a:t>
            </a:r>
          </a:p>
          <a:p>
            <a:pPr algn="l" rtl="0" eaLnBrk="1" hangingPunct="1">
              <a:buFontTx/>
              <a:buNone/>
            </a:pPr>
            <a:endParaRPr lang="en-US" altLang="en-US" sz="2800" b="1"/>
          </a:p>
          <a:p>
            <a:pPr algn="l" eaLnBrk="1" hangingPunct="1">
              <a:buFontTx/>
              <a:buNone/>
            </a:pPr>
            <a:endParaRPr lang="en-US" altLang="en-US" sz="2800" b="1"/>
          </a:p>
          <a:p>
            <a:pPr algn="l" eaLnBrk="1" hangingPunct="1">
              <a:buFontTx/>
              <a:buNone/>
            </a:pPr>
            <a:endParaRPr lang="en-US" altLang="en-US" sz="2800" b="1">
              <a:solidFill>
                <a:schemeClr val="folHlink"/>
              </a:solidFill>
            </a:endParaRPr>
          </a:p>
          <a:p>
            <a:pPr algn="l" eaLnBrk="1" hangingPunct="1">
              <a:buFontTx/>
              <a:buNone/>
            </a:pPr>
            <a:endParaRPr lang="en-US" altLang="en-US" sz="2800" b="1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4716</TotalTime>
  <Words>1723</Words>
  <Application>Microsoft Office PowerPoint</Application>
  <PresentationFormat>On-screen Show (4:3)</PresentationFormat>
  <Paragraphs>258</Paragraphs>
  <Slides>45</Slides>
  <Notes>14</Notes>
  <HiddenSlides>5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BernhardFashion BT</vt:lpstr>
      <vt:lpstr>Century</vt:lpstr>
      <vt:lpstr>Comic Sans MS</vt:lpstr>
      <vt:lpstr>Calibri</vt:lpstr>
      <vt:lpstr>Dauphin</vt:lpstr>
      <vt:lpstr>Wingdings</vt:lpstr>
      <vt:lpstr>Cambria</vt:lpstr>
      <vt:lpstr>Times</vt:lpstr>
      <vt:lpstr>Default Design</vt:lpstr>
      <vt:lpstr>Corel Photo House Image</vt:lpstr>
      <vt:lpstr>The  excitable tissues (Nerve+ Muscle)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RMP:</vt:lpstr>
      <vt:lpstr>PowerPoint Presentation</vt:lpstr>
      <vt:lpstr>PowerPoint Presentation</vt:lpstr>
      <vt:lpstr>PowerPoint Presentation</vt:lpstr>
      <vt:lpstr>What does it mean when a neuron “fires”?</vt:lpstr>
      <vt:lpstr>PowerPoint Presentation</vt:lpstr>
      <vt:lpstr>Nerve physiology: Action potentials</vt:lpstr>
      <vt:lpstr>The action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Depolarization</vt:lpstr>
      <vt:lpstr>PowerPoint Presentation</vt:lpstr>
      <vt:lpstr>PowerPoint Presentation</vt:lpstr>
      <vt:lpstr>Repolarization</vt:lpstr>
      <vt:lpstr>PowerPoint Presentation</vt:lpstr>
      <vt:lpstr>The action potential (cont.)***</vt:lpstr>
      <vt:lpstr>PowerPoint Presentation</vt:lpstr>
      <vt:lpstr>PowerPoint Presentation</vt:lpstr>
      <vt:lpstr>What happens after an action potential?</vt:lpstr>
      <vt:lpstr>Activation-Inactivation-Deactivation</vt:lpstr>
      <vt:lpstr>The Na+ Voltage-Gated  Channel (1)</vt:lpstr>
      <vt:lpstr>Activated State of Sodium Channel</vt:lpstr>
      <vt:lpstr>Inactivated State of Sodium Channel</vt:lpstr>
      <vt:lpstr>The Potassium Voltage-Gated Channel </vt:lpstr>
      <vt:lpstr>PowerPoint Presentation</vt:lpstr>
      <vt:lpstr>Nerve physiology: Action potentials</vt:lpstr>
      <vt:lpstr>PowerPoint Presentation</vt:lpstr>
      <vt:lpstr>How do action potentials travel down the axon?</vt:lpstr>
      <vt:lpstr>PowerPoint Presentation</vt:lpstr>
      <vt:lpstr>PowerPoint Presentation</vt:lpstr>
      <vt:lpstr>What else influences speed of action potential?</vt:lpstr>
      <vt:lpstr>What happens if myelination is lost?</vt:lpstr>
      <vt:lpstr>PowerPoint Presentation</vt:lpstr>
    </vt:vector>
  </TitlesOfParts>
  <Company>Cluntun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resting membrane potential of nerves</dc:title>
  <dc:creator>Dr Abdul-Rahman</dc:creator>
  <cp:lastModifiedBy>Dana Al-Kadi</cp:lastModifiedBy>
  <cp:revision>282</cp:revision>
  <dcterms:created xsi:type="dcterms:W3CDTF">2004-10-06T15:15:41Z</dcterms:created>
  <dcterms:modified xsi:type="dcterms:W3CDTF">2017-11-20T06:18:33Z</dcterms:modified>
</cp:coreProperties>
</file>