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318" r:id="rId2"/>
    <p:sldId id="325" r:id="rId3"/>
    <p:sldId id="347" r:id="rId4"/>
    <p:sldId id="319" r:id="rId5"/>
    <p:sldId id="277" r:id="rId6"/>
    <p:sldId id="309" r:id="rId7"/>
    <p:sldId id="310" r:id="rId8"/>
    <p:sldId id="299" r:id="rId9"/>
    <p:sldId id="335" r:id="rId10"/>
    <p:sldId id="336" r:id="rId11"/>
    <p:sldId id="288" r:id="rId12"/>
    <p:sldId id="337" r:id="rId13"/>
    <p:sldId id="293" r:id="rId14"/>
    <p:sldId id="326" r:id="rId15"/>
    <p:sldId id="327" r:id="rId16"/>
    <p:sldId id="338" r:id="rId17"/>
    <p:sldId id="339" r:id="rId18"/>
    <p:sldId id="302" r:id="rId19"/>
    <p:sldId id="322" r:id="rId20"/>
    <p:sldId id="329" r:id="rId21"/>
    <p:sldId id="340" r:id="rId22"/>
    <p:sldId id="341" r:id="rId23"/>
    <p:sldId id="342" r:id="rId24"/>
    <p:sldId id="316" r:id="rId25"/>
    <p:sldId id="343" r:id="rId26"/>
    <p:sldId id="330" r:id="rId27"/>
    <p:sldId id="331" r:id="rId28"/>
    <p:sldId id="344" r:id="rId29"/>
    <p:sldId id="332" r:id="rId30"/>
    <p:sldId id="345" r:id="rId31"/>
    <p:sldId id="333" r:id="rId32"/>
    <p:sldId id="34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58" autoAdjust="0"/>
  </p:normalViewPr>
  <p:slideViewPr>
    <p:cSldViewPr>
      <p:cViewPr varScale="1">
        <p:scale>
          <a:sx n="110" d="100"/>
          <a:sy n="110" d="100"/>
        </p:scale>
        <p:origin x="9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7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4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9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1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3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75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7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5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60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1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93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3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33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07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7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18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82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86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4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edgley.org/wp-content/uploads/2013/08/redArm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28" y="1978536"/>
            <a:ext cx="7272372" cy="25202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24693" y="1067252"/>
            <a:ext cx="5347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>
                <a:solidFill>
                  <a:srgbClr val="3366FF"/>
                </a:solidFill>
                <a:latin typeface="Bodoni MT Black" pitchFamily="18" charset="0"/>
                <a:ea typeface="+mj-ea"/>
                <a:cs typeface="+mj-cs"/>
              </a:rPr>
              <a:t>BONES OF </a:t>
            </a:r>
            <a:r>
              <a:rPr lang="en-US" sz="4000" kern="0" dirty="0" smtClean="0">
                <a:solidFill>
                  <a:srgbClr val="3366FF"/>
                </a:solidFill>
                <a:latin typeface="Bodoni MT Black" pitchFamily="18" charset="0"/>
                <a:ea typeface="+mj-ea"/>
                <a:cs typeface="+mj-cs"/>
              </a:rPr>
              <a:t>THE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3366FF"/>
                </a:solidFill>
                <a:latin typeface="Bodoni MT Black" pitchFamily="18" charset="0"/>
                <a:ea typeface="+mj-ea"/>
                <a:cs typeface="+mj-cs"/>
              </a:rPr>
              <a:t>UPPER </a:t>
            </a:r>
            <a:r>
              <a:rPr lang="en-US" sz="4000" kern="0" dirty="0">
                <a:solidFill>
                  <a:srgbClr val="3366FF"/>
                </a:solidFill>
                <a:latin typeface="Bodoni MT Black" pitchFamily="18" charset="0"/>
                <a:ea typeface="+mj-ea"/>
                <a:cs typeface="+mj-cs"/>
              </a:rPr>
              <a:t>LIMB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60032" y="4514056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Khaleel Alyahya, PhD, MEd</a:t>
            </a:r>
          </a:p>
          <a:p>
            <a:pPr algn="r"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 algn="r">
              <a:defRPr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College of Medicine 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algn="r"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@khaleelya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339" y="1052736"/>
            <a:ext cx="415816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496" y="1052736"/>
            <a:ext cx="4824536" cy="5472608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a triangular flat bone.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Extends between the </a:t>
            </a: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2</a:t>
            </a:r>
            <a:r>
              <a:rPr lang="en-US" sz="1800" b="1" baseline="3000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nd</a:t>
            </a: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to 7</a:t>
            </a:r>
            <a:r>
              <a:rPr lang="en-US" sz="1800" b="1" baseline="30000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</a:t>
            </a: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ribs</a:t>
            </a: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has:</a:t>
            </a:r>
          </a:p>
          <a:p>
            <a:pPr marL="742950" lvl="2" indent="-342900" algn="just">
              <a:buFont typeface="Courier New" pitchFamily="49" charset="0"/>
              <a:buChar char="o"/>
            </a:pP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Three Processes: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Spine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: a thick projecting ridge of  bone that continues laterally as the flat expanded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Acromion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forms the subcutaneous point of the shoulder.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Coracoid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: a beaklike process. It resembles in size, shape and direction a bent finger pointing to the shoulder.</a:t>
            </a:r>
          </a:p>
          <a:p>
            <a:pPr marL="742950" lvl="2" indent="-342900" algn="just">
              <a:buFont typeface="Courier New" pitchFamily="49" charset="0"/>
              <a:buChar char="o"/>
            </a:pP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Three Borders: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Superior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Medial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(Vertebral) &amp;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Lateral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(axillary).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lateral border terminates at the lateral angle (the thickest) part of the bone.</a:t>
            </a:r>
          </a:p>
          <a:p>
            <a:pPr lvl="1" algn="just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lvl="1" algn="just">
              <a:buNone/>
            </a:pPr>
            <a:endParaRPr lang="en-US" sz="1800" dirty="0" smtClean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992" y="692696"/>
            <a:ext cx="5149080" cy="6120680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Three Angles 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Superior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Inferior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Lateral</a:t>
            </a:r>
          </a:p>
          <a:p>
            <a:pPr lvl="2" algn="just"/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forms the Glenoid cavity: a shallow concave oval fossa that receives the head of the humerus.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Two Surfaces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Convex</a:t>
            </a: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: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posterior surface is divided by the spine of the scapula into  the smaller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Supraspinous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 Fossa - above the spine and the larger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Infraspinous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 Fossa - below the spine.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Concave: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Anterio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(Costal) Surface , it forms  the large Subscapular Fossa.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Suprascapular notch: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a nerve passageway, medial to coracoid process.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Suprascapular nerve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SCAPULA</a:t>
            </a:r>
          </a:p>
        </p:txBody>
      </p:sp>
      <p:pic>
        <p:nvPicPr>
          <p:cNvPr id="6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667797" y="764704"/>
            <a:ext cx="3296691" cy="32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5220072" y="4209926"/>
            <a:ext cx="3312368" cy="22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ray8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3673693"/>
            <a:ext cx="1404664" cy="30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4824536" cy="417646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Gives attachment to muscles.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Has a considerable degree of movement on the thoracic wall to enable the arm to move freely.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glenoid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cavity forms the socket of the shoulder joint.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Because most of the scapula is well protected by muscles and by its association with the thoracic wall , most of its fractures involve the protruding subcutaneous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acromion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FUNCTIONS OF SCAPULA  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9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5508104" y="1124744"/>
            <a:ext cx="3384376" cy="3055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5904656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- A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typical long bone.</a:t>
            </a:r>
          </a:p>
          <a:p>
            <a:pPr marL="0" lvl="1" indent="0" algn="just">
              <a:buNone/>
            </a:pP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- It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is the largest bone in the UL</a:t>
            </a:r>
          </a:p>
          <a:p>
            <a:pPr marL="342900" lvl="1" indent="-342900" algn="just">
              <a:buFont typeface="Courier New" pitchFamily="49" charset="0"/>
              <a:buChar char="o"/>
            </a:pPr>
            <a:r>
              <a:rPr lang="en-US" sz="18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Proximal End:</a:t>
            </a:r>
          </a:p>
          <a:p>
            <a:pPr marL="742950" lvl="2" indent="-342900" algn="just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Head, Neck, Greater &amp; Lesser Tubercles.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Head: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Smooth &amp; forms 1/3 of a sphere, it articulates with the </a:t>
            </a:r>
            <a:r>
              <a:rPr lang="en-US" sz="1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glenoid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cavity of the scapula.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Anatomical neck: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formed by a groove separating the head from the tubercles. 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Greater tubercle: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at the lateral margin of the humerus.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Lesser tubercle: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projects anteriorly.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The two tubercles are separated </a:t>
            </a:r>
            <a:r>
              <a:rPr lang="en-US" sz="18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by </a:t>
            </a:r>
            <a:r>
              <a:rPr lang="en-US" sz="1800" b="1" dirty="0" err="1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intertubercular</a:t>
            </a:r>
            <a:r>
              <a:rPr lang="en-US" sz="18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g</a:t>
            </a:r>
            <a:r>
              <a:rPr lang="en-US" sz="18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roove</a:t>
            </a: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Surgical Neck: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 narrow part distal to the tubercles. It is a common fracture site of the humerus.</a:t>
            </a:r>
            <a:endParaRPr lang="ar-SA" sz="1800" b="1" dirty="0">
              <a:solidFill>
                <a:schemeClr val="tx1">
                  <a:lumMod val="85000"/>
                  <a:lumOff val="1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lvl="1" indent="-342900" algn="just">
              <a:buFont typeface="Wingdings" pitchFamily="2" charset="2"/>
              <a:buChar char="v"/>
            </a:pPr>
            <a:endParaRPr lang="ar-S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ARM (HUMERUS)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://classes.midlandstech.edu/carterp/Courses/bio110/chap06/Slide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20" y="908720"/>
            <a:ext cx="40430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932040" cy="3528392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Shaft (Body): </a:t>
            </a:r>
            <a:endParaRPr lang="en-US" sz="2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marL="400050" lvl="2" indent="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has two prominent features:</a:t>
            </a:r>
          </a:p>
          <a:p>
            <a:pPr marL="742950" lvl="2" indent="-342900" algn="just"/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Deltoid tuberosity:</a:t>
            </a:r>
          </a:p>
          <a:p>
            <a:pPr marL="1200150" lvl="3" indent="-342900" algn="just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 rough elevation laterally for the attachment of deltoid muscle. </a:t>
            </a:r>
          </a:p>
          <a:p>
            <a:pPr marL="742950" lvl="2" indent="-342900" algn="just"/>
            <a:r>
              <a:rPr lang="en-US" sz="1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Spiral (Radial) groove:</a:t>
            </a:r>
          </a:p>
          <a:p>
            <a:pPr marL="1200150" lvl="3" indent="-342900" algn="just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Runs obliquely down the posterior aspect of the shaft.</a:t>
            </a:r>
          </a:p>
          <a:p>
            <a:pPr marL="1200150" lvl="3" indent="-342900" algn="just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lodges the important radial nerve &amp; vessels.</a:t>
            </a:r>
          </a:p>
          <a:p>
            <a:pPr lvl="1">
              <a:buNone/>
            </a:pP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ARM (HUMERUS)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1" name="Picture 2" descr="http://classes.midlandstech.edu/carterp/Courses/bio110/chap06/Slide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20" y="908720"/>
            <a:ext cx="40430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4716016" cy="4937915"/>
          </a:xfrm>
        </p:spPr>
        <p:txBody>
          <a:bodyPr>
            <a:noAutofit/>
          </a:bodyPr>
          <a:lstStyle/>
          <a:p>
            <a:pPr marL="342900" lvl="1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Distal End:</a:t>
            </a:r>
          </a:p>
          <a:p>
            <a:pPr marL="742950" lvl="2" indent="-342900" algn="just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Widens as the sharp medial and lateral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Supracondylar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Ridges form and end in the medial and lateral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Epicondyles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 providing muscular attachment.</a:t>
            </a:r>
          </a:p>
          <a:p>
            <a:pPr marL="742950" lvl="2" indent="-342900" algn="just"/>
            <a:r>
              <a:rPr lang="en-US" b="1" dirty="0" err="1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Trochlea</a:t>
            </a:r>
            <a:r>
              <a:rPr lang="en-US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(medial) for articulation with the ulna </a:t>
            </a:r>
          </a:p>
          <a:p>
            <a:pPr marL="742950" lvl="2" indent="-342900" algn="just"/>
            <a:r>
              <a:rPr lang="en-US" b="1" dirty="0" err="1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(lateral) for articulation with the radius.</a:t>
            </a:r>
          </a:p>
          <a:p>
            <a:pPr marL="742950" lvl="2" indent="-342900" algn="just"/>
            <a:r>
              <a:rPr lang="en-US" b="1" dirty="0" err="1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Coronoid</a:t>
            </a:r>
            <a:r>
              <a:rPr lang="en-US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fossa: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above the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trochlea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(anteriorly)</a:t>
            </a:r>
          </a:p>
          <a:p>
            <a:pPr marL="742950" lvl="2" indent="-342900" algn="just"/>
            <a:r>
              <a:rPr lang="en-US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Radial fossa: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above the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marL="742950" lvl="2" indent="-342900" algn="just"/>
            <a:r>
              <a:rPr lang="en-US" b="1" dirty="0" err="1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Olecranon</a:t>
            </a:r>
            <a:r>
              <a:rPr lang="en-US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fossa: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above the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trochlea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(posteriorly).</a:t>
            </a:r>
          </a:p>
          <a:p>
            <a:pPr lvl="1">
              <a:buFont typeface="Wingdings" pitchFamily="2" charset="2"/>
              <a:buChar char="v"/>
            </a:pPr>
            <a:endParaRPr lang="ar-S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ARM (HUMERUS)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3074" name="Picture 2" descr="https://s-media-cache-ak0.pinimg.com/736x/15/48/4b/15484bac9482cc28e93305dfb6fe6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16" y="1268760"/>
            <a:ext cx="4347089" cy="34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" y="1124744"/>
            <a:ext cx="4644008" cy="4176464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Most common  fractures of the surgical neck especially in elder people with osteoporosis.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fracture results from falling on the hand 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transmittion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of force through the bones of forearm of the extended limb).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In younger people, fractures of the greater tubercle results from falling on the hand when the arm is abducted 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body of the humerus can be fractured by a direct blow to the arm or by  indirect injury as  falling on the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oustretched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hand.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FRACTURES OF HUMERUS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7" name="Picture 2" descr="https://s-media-cache-ak0.pinimg.com/736x/15/48/4b/15484bac9482cc28e93305dfb6fe6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347089" cy="34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412776"/>
            <a:ext cx="5220072" cy="273630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Surgical neck: </a:t>
            </a:r>
            <a:r>
              <a:rPr lang="en-US" sz="22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Axillary nerve</a:t>
            </a:r>
          </a:p>
          <a:p>
            <a:pPr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Radial groove: </a:t>
            </a:r>
            <a:r>
              <a:rPr lang="en-US" sz="22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Radial nerve</a:t>
            </a:r>
          </a:p>
          <a:p>
            <a:pPr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Distal end of humerus: </a:t>
            </a:r>
            <a:r>
              <a:rPr lang="en-US" sz="22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Median nerve</a:t>
            </a:r>
          </a:p>
          <a:p>
            <a:pPr>
              <a:buFont typeface="Courier New" pitchFamily="49" charset="0"/>
              <a:buChar char="o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Medial epicondyle: </a:t>
            </a:r>
            <a:r>
              <a:rPr lang="en-US" sz="2200" b="1" dirty="0">
                <a:solidFill>
                  <a:srgbClr val="FFC000"/>
                </a:solidFill>
                <a:latin typeface="Adobe Arabic" pitchFamily="18" charset="-78"/>
                <a:cs typeface="Adobe Arabic" pitchFamily="18" charset="-78"/>
              </a:rPr>
              <a:t>Ulnar nerve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NERVES AFFECTED IN FRACTURES OF HUMERUS</a:t>
            </a: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7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53" y="1124744"/>
            <a:ext cx="4032447" cy="462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264" r="14416" b="4907"/>
          <a:stretch>
            <a:fillRect/>
          </a:stretch>
        </p:blipFill>
        <p:spPr bwMode="auto">
          <a:xfrm>
            <a:off x="5364088" y="1124744"/>
            <a:ext cx="24875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5040560" cy="2592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Head of the humerus with the glenoid cavity of the scapula form the </a:t>
            </a:r>
            <a:r>
              <a:rPr lang="en-US" sz="20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Shoulder joint.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Lower end 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Trochlea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&amp;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) with the upper ends of the radius &amp; ulna form the </a:t>
            </a:r>
            <a:r>
              <a:rPr lang="en-US" sz="20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Elbow joint.</a:t>
            </a:r>
            <a:endParaRPr lang="ar-SA" sz="20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buNone/>
            </a:pPr>
            <a:endParaRPr lang="ar-SA" sz="2200" dirty="0"/>
          </a:p>
        </p:txBody>
      </p:sp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4" cstate="print"/>
          <a:srcRect l="15207" r="15207" b="6937"/>
          <a:stretch>
            <a:fillRect/>
          </a:stretch>
        </p:blipFill>
        <p:spPr bwMode="auto">
          <a:xfrm>
            <a:off x="5364088" y="4018192"/>
            <a:ext cx="2664296" cy="250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6221344" y="205343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364220" y="481085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ARTICULATIONS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52" y="1124744"/>
            <a:ext cx="40005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FOREARM 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59105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Formed of two bones:</a:t>
            </a:r>
          </a:p>
          <a:p>
            <a:pPr lvl="1" indent="-45720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Radius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is the lateral bone.</a:t>
            </a:r>
          </a:p>
          <a:p>
            <a:pPr lvl="1" indent="-457200"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Ulna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 is the medial bone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548880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Clr>
                <a:schemeClr val="hlink"/>
              </a:buClr>
              <a:buNone/>
              <a:defRPr/>
            </a:pPr>
            <a:r>
              <a:rPr lang="en-US" sz="2000" b="1" i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At the end of the lecture, students should be able to</a:t>
            </a:r>
            <a:r>
              <a:rPr lang="en-US" sz="2000" b="1" i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:</a:t>
            </a:r>
            <a:endParaRPr lang="en-US" sz="2000" b="1" i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lvl="1" eaLnBrk="0" fontAlgn="base" hangingPunct="0">
              <a:lnSpc>
                <a:spcPct val="150000"/>
              </a:lnSpc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List the different bones of the Upper Limb.</a:t>
            </a:r>
          </a:p>
          <a:p>
            <a:pPr lvl="1" eaLnBrk="0" fontAlgn="base" hangingPunct="0">
              <a:lnSpc>
                <a:spcPct val="150000"/>
              </a:lnSpc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List the characteristic features of each bone.</a:t>
            </a:r>
          </a:p>
          <a:p>
            <a:pPr lvl="1" eaLnBrk="0" fontAlgn="base" hangingPunct="0">
              <a:lnSpc>
                <a:spcPct val="150000"/>
              </a:lnSpc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Differentiate between bones of right and left sides.</a:t>
            </a:r>
          </a:p>
          <a:p>
            <a:pPr lvl="1" eaLnBrk="0" fontAlgn="base" hangingPunct="0">
              <a:lnSpc>
                <a:spcPct val="150000"/>
              </a:lnSpc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List the articulations between the different bones.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764704"/>
            <a:ext cx="4248472" cy="5400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stabilizing bone of the forearm.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medial &amp; longer of the two bones of the forearm.</a:t>
            </a:r>
          </a:p>
          <a:p>
            <a:pPr algn="just"/>
            <a:r>
              <a:rPr lang="en-US" sz="17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Proximal End: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It has two prominent projections: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Olecranon process: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projects  proximally from the posterior aspect</a:t>
            </a:r>
            <a:r>
              <a:rPr lang="ar-S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(Forms the prominence of the elbow).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n-US" sz="1700" b="1" dirty="0" err="1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Coronoid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 process: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projects anteriorly.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Trochlear notch: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articulates with trochlea of humerus.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Radial notch: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smooth rounded concavity lateral to coronoid process.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Tuberosity of ulna: </a:t>
            </a: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inferior to coronoid process.</a:t>
            </a:r>
          </a:p>
          <a:p>
            <a:pPr algn="just" rtl="0">
              <a:buFont typeface="Wingdings" pitchFamily="2" charset="2"/>
              <a:buChar char="v"/>
            </a:pPr>
            <a:endParaRPr lang="en-US" sz="17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7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7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en-US" sz="1700" dirty="0" smtClean="0">
              <a:latin typeface="+mj-lt"/>
            </a:endParaRPr>
          </a:p>
          <a:p>
            <a:pPr algn="just" rtl="0">
              <a:buFont typeface="Wingdings" pitchFamily="2" charset="2"/>
              <a:buChar char="v"/>
            </a:pPr>
            <a:endParaRPr lang="ar-SA" sz="17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ULNA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0" name="Picture 2" descr="http://media-3.web.britannica.com/eb-media/59/54759-004-C688D7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01" y="764704"/>
            <a:ext cx="3931232" cy="30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lassconnection.s3.amazonaws.com/238/flashcards/2206238/png/ulna13523141240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3"/>
            <a:ext cx="2880320" cy="31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836712"/>
            <a:ext cx="3960440" cy="4464496"/>
          </a:xfrm>
        </p:spPr>
        <p:txBody>
          <a:bodyPr>
            <a:normAutofit/>
          </a:bodyPr>
          <a:lstStyle/>
          <a:p>
            <a:pPr algn="just"/>
            <a:r>
              <a:rPr lang="en-US" sz="17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Shaft 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Thick &amp; cylindrical superiorly but diminishes in diameter inferiorly.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Three surfaces (Anterior, Medial &amp; Posterior).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Sharp lateral interosseous border.</a:t>
            </a:r>
          </a:p>
          <a:p>
            <a:pPr algn="just"/>
            <a:endParaRPr lang="en-US" sz="17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just"/>
            <a:r>
              <a:rPr lang="en-US" sz="1700" b="1" i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Distal </a:t>
            </a:r>
            <a:r>
              <a:rPr lang="en-US" sz="17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end: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Small rounded Head: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Styloid process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head lies distally at the wrist.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articulations between the ulna &amp; humerus at the elbow joint allows primarily only flexion &amp; extension (small amount of abduction &amp; adduction occurs).</a:t>
            </a:r>
          </a:p>
          <a:p>
            <a:pPr algn="just" rtl="0">
              <a:buFont typeface="Wingdings" pitchFamily="2" charset="2"/>
              <a:buChar char="v"/>
            </a:pPr>
            <a:endParaRPr lang="en-US" sz="1700" dirty="0" smtClean="0"/>
          </a:p>
          <a:p>
            <a:pPr algn="just" rtl="0">
              <a:buFont typeface="Wingdings" pitchFamily="2" charset="2"/>
              <a:buChar char="v"/>
            </a:pPr>
            <a:endParaRPr lang="en-US" sz="1700" dirty="0" smtClean="0"/>
          </a:p>
          <a:p>
            <a:pPr algn="just" rtl="0">
              <a:buFont typeface="Wingdings" pitchFamily="2" charset="2"/>
              <a:buChar char="v"/>
            </a:pPr>
            <a:endParaRPr lang="en-US" sz="1700" dirty="0" smtClean="0"/>
          </a:p>
          <a:p>
            <a:pPr algn="just" rtl="0">
              <a:buFont typeface="Wingdings" pitchFamily="2" charset="2"/>
              <a:buChar char="v"/>
            </a:pPr>
            <a:endParaRPr lang="en-US" sz="1700" dirty="0" smtClean="0"/>
          </a:p>
          <a:p>
            <a:pPr algn="just" rtl="0">
              <a:buFont typeface="Wingdings" pitchFamily="2" charset="2"/>
              <a:buChar char="v"/>
            </a:pPr>
            <a:endParaRPr lang="ar-SA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ULNA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9" name="Picture 4" descr="https://classconnection.s3.amazonaws.com/238/flashcards/2206238/png/ulna13523141240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9949"/>
            <a:ext cx="2398921" cy="26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AutoShape 2" descr="نتيجة بحث الصور عن ‪ULNA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ttps://encrypted-tbn1.gstatic.com/images?q=tbn:ANd9GcRT93Vwnd93gFRPMGHRtPyhKJXEhFYwjI3sdbRDhxzCy5m_LWwzN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https://encrypted-tbn1.gstatic.com/images?q=tbn:ANd9GcRT93Vwnd93gFRPMGHRtPyhKJXEhFYwjI3sdbRDhxzCy5m_LWwz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762000"/>
            <a:ext cx="2457450" cy="3280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1052736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4723625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shorter and lateral of the two forearm bones.</a:t>
            </a:r>
          </a:p>
          <a:p>
            <a:pPr algn="just"/>
            <a:r>
              <a:rPr lang="en-US" sz="20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Proximal (Upper) End: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Consists of: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Head: small, circular and its upper surface is concave for articulation with the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capitulum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Neck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Radial (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Biciptal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) Tuberosity: medially directed and separates the proximal end from the body.</a:t>
            </a:r>
          </a:p>
          <a:p>
            <a:pPr algn="just" rtl="0">
              <a:buFont typeface="Wingdings" pitchFamily="2" charset="2"/>
              <a:buChar char="v"/>
            </a:pPr>
            <a:endParaRPr lang="en-US" sz="2000" dirty="0" smtClean="0"/>
          </a:p>
          <a:p>
            <a:pPr algn="just" rtl="0">
              <a:buFont typeface="Wingdings" pitchFamily="2" charset="2"/>
              <a:buChar char="v"/>
            </a:pPr>
            <a:endParaRPr lang="en-US" sz="2000" dirty="0" smtClean="0"/>
          </a:p>
          <a:p>
            <a:pPr algn="just" rtl="0">
              <a:buFont typeface="Wingdings" pitchFamily="2" charset="2"/>
              <a:buChar char="v"/>
            </a:pPr>
            <a:endParaRPr lang="en-US" sz="2000" dirty="0" smtClean="0"/>
          </a:p>
          <a:p>
            <a:pPr algn="just" rtl="0">
              <a:buFont typeface="Wingdings" pitchFamily="2" charset="2"/>
              <a:buChar char="v"/>
            </a:pPr>
            <a:endParaRPr lang="en-US" sz="2000" dirty="0" smtClean="0"/>
          </a:p>
          <a:p>
            <a:pPr algn="just" rtl="0">
              <a:buFont typeface="Wingdings" pitchFamily="2" charset="2"/>
              <a:buChar char="v"/>
            </a:pPr>
            <a:endParaRPr lang="ar-S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RADIUS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4596" y="1299368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/>
          </a:bodyPr>
          <a:lstStyle/>
          <a:p>
            <a:pPr algn="just"/>
            <a:r>
              <a:rPr lang="en-US" sz="20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Shaft: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Has a lateral convexity.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gradually enlarges as it passes distally.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0" indent="0" algn="just">
              <a:buNone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lnSpc>
                <a:spcPct val="9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Distal (Lower) End: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rectangular.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Its medial aspect forms a concavity : Ulnar notch to accommodate the head of the ulna.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Radial Styloid process:  extends from the lateral aspect.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Dorsal tubercle: projects dorsally.</a:t>
            </a:r>
          </a:p>
          <a:p>
            <a:pPr algn="just" rtl="0">
              <a:buFont typeface="Wingdings" pitchFamily="2" charset="2"/>
              <a:buChar char="v"/>
            </a:pPr>
            <a:endParaRPr lang="en-US" sz="2000" dirty="0" smtClean="0"/>
          </a:p>
          <a:p>
            <a:pPr algn="just" rtl="0">
              <a:buFont typeface="Wingdings" pitchFamily="2" charset="2"/>
              <a:buChar char="v"/>
            </a:pPr>
            <a:endParaRPr lang="en-US" sz="2000" dirty="0" smtClean="0"/>
          </a:p>
          <a:p>
            <a:pPr algn="just" rtl="0">
              <a:buFont typeface="Wingdings" pitchFamily="2" charset="2"/>
              <a:buChar char="v"/>
            </a:pPr>
            <a:endParaRPr lang="en-US" sz="2000" dirty="0" smtClean="0"/>
          </a:p>
          <a:p>
            <a:pPr algn="just" rtl="0">
              <a:buFont typeface="Wingdings" pitchFamily="2" charset="2"/>
              <a:buChar char="v"/>
            </a:pPr>
            <a:endParaRPr lang="en-US" sz="2000" dirty="0" smtClean="0"/>
          </a:p>
          <a:p>
            <a:pPr algn="just" rtl="0">
              <a:buFont typeface="Wingdings" pitchFamily="2" charset="2"/>
              <a:buChar char="v"/>
            </a:pPr>
            <a:endParaRPr lang="ar-S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RADIUS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177705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53077"/>
            <a:ext cx="4968552" cy="3140019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Distal end of Humerus with the proximal ends of Radius &amp; Ulna 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Elbow joint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Proximal </a:t>
            </a:r>
            <a:r>
              <a:rPr lang="en-US" sz="20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Radioulnar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Distal </a:t>
            </a:r>
            <a:r>
              <a:rPr lang="en-US" sz="2000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Radioulnar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two bones are connected by the flexible </a:t>
            </a:r>
            <a:r>
              <a:rPr 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interosseous membrane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20779" y="144640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63589" y="1803596"/>
            <a:ext cx="500066" cy="1171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63655" y="3803860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92151" y="3875298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7705" y="173215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Proximal</a:t>
            </a:r>
          </a:p>
          <a:p>
            <a:r>
              <a:rPr lang="en-US" sz="1400" dirty="0" err="1" smtClean="0"/>
              <a:t>Radioulnar</a:t>
            </a:r>
            <a:r>
              <a:rPr lang="en-US" sz="1400" dirty="0" smtClean="0"/>
              <a:t> joint.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ARTICULATIONS OF RADIUS &amp; ULNA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321721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6" y="1052736"/>
            <a:ext cx="5904656" cy="410445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Because the radius &amp; ulna are firmly bound by the interosseous membrane, a fracture of one bone is commonly associated with dislocation of the nearest joint.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Colle’s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fracture (fracture of the distal end of radius) is the most common fracture of the forearm.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more common in women after middle age because of osteoporosis.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results from forced dorsiflexion of the hand as a result to ease  a fall by outstretching the upper limb.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FRACTURES OF RADIUS &amp; ULNA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HANDS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endParaRPr lang="en-US" sz="3600" b="1" dirty="0">
              <a:solidFill>
                <a:srgbClr val="0033CC"/>
              </a:solidFill>
            </a:endParaRPr>
          </a:p>
        </p:txBody>
      </p:sp>
      <p:pic>
        <p:nvPicPr>
          <p:cNvPr id="4098" name="Picture 2" descr="http://www.aireurbano.com/wp-content/uploads/2014/05/Images-of-hand-b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24745"/>
            <a:ext cx="3360170" cy="35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25085"/>
            <a:ext cx="4849688" cy="2347931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skeleton of the hand consists of the: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Carpals  for the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carpus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(wrist)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Metacarpals for the palm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Phalanges for the fingers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836712"/>
            <a:ext cx="5185792" cy="576064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Compose of eight carpal bones arranged in two irregular rows, each of four.</a:t>
            </a:r>
          </a:p>
          <a:p>
            <a:pPr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These small bones give flexibility to the wrist.</a:t>
            </a:r>
          </a:p>
          <a:p>
            <a:pPr>
              <a:buFont typeface="Courier New" pitchFamily="49" charset="0"/>
              <a:buChar char="o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Carpus presents Concavity on their Anterior surface &amp; convex from side to side posteriorly.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8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Proximal row (from lateral to medial):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Scaphoid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Lunate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Triquetral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Pisiform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18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Distal row (from lateral to medial):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Trapezium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Trapezoid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Capitate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Hamate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WRIST (CARPUS)</a:t>
            </a:r>
          </a:p>
        </p:txBody>
      </p:sp>
      <p:pic>
        <p:nvPicPr>
          <p:cNvPr id="7" name="Picture 2" descr="http://www.aireurbano.com/wp-content/uploads/2014/05/Images-of-hand-b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4114800" cy="430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1268760"/>
            <a:ext cx="5220072" cy="360040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most commonly fractured carpal bone and it is the most common injury of the wrist.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result of a fall onto the palm when the hand is abducted.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Pain occurs along the lateral side of the wrist especially during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dorsiflexion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and abduction of the hand.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Union of the bone may take several months because of poor blood supply to the proximal part of the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scaphoid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FRACTURE OF SCAPHOID</a:t>
            </a: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052736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4392488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the skeleton of the hand between the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carpus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and phalanges.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composed of Five Metacarpal bones, each has a Base, Shaft, and a Head.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They are numbered 1-5 from the thumb.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distal ends (Heads) articulate with the proximal phalanges to form the knuckles  of the fist.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Bases of the metacarpals articulate with the carpal bones.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1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metacarpal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is the shortest and most mobile.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3</a:t>
            </a:r>
            <a:r>
              <a:rPr lang="en-US" sz="2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rd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metacarpal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has 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styloid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process on the lateral side of the base.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METACARPALS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990600"/>
            <a:ext cx="5257800" cy="4903440"/>
          </a:xfrm>
        </p:spPr>
        <p:txBody>
          <a:bodyPr>
            <a:normAutofit/>
          </a:bodyPr>
          <a:lstStyle/>
          <a:p>
            <a:pPr marL="342900" lvl="1" indent="-342900" algn="just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8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Bones support and protect the various organs of the body.</a:t>
            </a:r>
          </a:p>
          <a:p>
            <a:pPr marL="342900" lvl="1" indent="-342900" algn="just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8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Produce red and white blood cells.</a:t>
            </a:r>
          </a:p>
          <a:p>
            <a:pPr marL="342900" lvl="1" indent="-342900" algn="just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8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Store minerals.</a:t>
            </a:r>
          </a:p>
          <a:p>
            <a:pPr marL="342900" lvl="1" indent="-342900" algn="just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8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Enable movement.</a:t>
            </a:r>
          </a:p>
          <a:p>
            <a:pPr marL="342900" lvl="1" indent="-342900" algn="just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8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Provides attachment for muscles.</a:t>
            </a:r>
          </a:p>
          <a:p>
            <a:pPr marL="342900" lvl="1" indent="-342900" algn="just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8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Come in a variety of shapes and sizes.</a:t>
            </a:r>
          </a:p>
          <a:p>
            <a:pPr marL="342900" lvl="1" indent="-342900" algn="just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8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There are </a:t>
            </a:r>
            <a:r>
              <a:rPr lang="en-US" sz="1800" b="1" i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five</a:t>
            </a:r>
            <a:r>
              <a:rPr lang="en-US" sz="18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types of bones in the human body: 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Long bones (limbs and fingers)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Short bones (wrist and ankles) 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Flat bones (skull and sternum) 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Irregular bones (spine and pelvis) </a:t>
            </a:r>
          </a:p>
          <a:p>
            <a:pPr marL="742950" lvl="2" indent="-342900" algn="just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Arabic" pitchFamily="18" charset="-78"/>
                <a:cs typeface="Adobe Arabic" pitchFamily="18" charset="-78"/>
              </a:rPr>
              <a:t>Sesamoid bones (patella) </a:t>
            </a:r>
            <a:endParaRPr lang="ar-SA" sz="18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BONES </a:t>
            </a:r>
            <a:endParaRPr 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2050" name="Picture 2" descr="One way to classify bones is by their shape or appearanc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143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4680520"/>
          </a:xfr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Each digit has  Three Phalanges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Except the Thumb which has only two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Each phalanx has a base proximally, a head distally and a body between the base and the head.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proximal phalanx is the largest.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middle ones are intermediate in size.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distal ones are the smallest, its distal ends are flattened and expanded distally to form the nail beds.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DIGITS (PHALANGES) </a:t>
            </a:r>
            <a:endParaRPr lang="en-US" dirty="0"/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256584" cy="4464496"/>
          </a:xfrm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Bases of the Metacarpal bones articulate with the distal row of the carpal bones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i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Carpometacarpal</a:t>
            </a:r>
            <a:r>
              <a:rPr lang="en-US" sz="18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Heads (knuckles) articulate with the Proximal Phalanges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i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Metacarpophalangeal</a:t>
            </a:r>
            <a:r>
              <a:rPr lang="en-US" sz="18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phalanges articulate with each other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i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Interphalangeal</a:t>
            </a:r>
            <a:r>
              <a:rPr lang="en-US" sz="18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joints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Distal end of Radius with the Proximal Raw of Carpal bones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i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Wrist joint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ARTICULATIONS </a:t>
            </a:r>
            <a:endParaRPr lang="en-US" dirty="0"/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48729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5454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207" r="17785" b="4239"/>
          <a:stretch>
            <a:fillRect/>
          </a:stretch>
        </p:blipFill>
        <p:spPr bwMode="auto">
          <a:xfrm>
            <a:off x="5257800" y="1052736"/>
            <a:ext cx="3274640" cy="399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1268760"/>
            <a:ext cx="4433918" cy="3696816"/>
          </a:xfrm>
          <a:ln w="9525"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342900" indent="-342900" fontAlgn="base">
              <a:spcAft>
                <a:spcPct val="0"/>
              </a:spcAft>
              <a:defRPr/>
            </a:pPr>
            <a:r>
              <a:rPr lang="en-US" sz="31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</a:t>
            </a:r>
            <a:r>
              <a:rPr lang="en-US" sz="3100" b="1" i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consists of the following: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>
                <a:solidFill>
                  <a:srgbClr val="FF3300"/>
                </a:solidFill>
                <a:latin typeface="Bodoni MT Black" pitchFamily="18" charset="0"/>
              </a:rPr>
              <a:t>Pectoral Girdle 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3300"/>
                </a:solidFill>
                <a:latin typeface="Bodoni MT Black" pitchFamily="18" charset="0"/>
              </a:rPr>
              <a:t> </a:t>
            </a:r>
            <a:r>
              <a:rPr lang="en-US" sz="2600" dirty="0">
                <a:solidFill>
                  <a:srgbClr val="FF3300"/>
                </a:solidFill>
                <a:latin typeface="Bodoni MT Black" pitchFamily="18" charset="0"/>
              </a:rPr>
              <a:t>Arm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Humerus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3300"/>
                </a:solidFill>
                <a:latin typeface="Bodoni MT Black" pitchFamily="18" charset="0"/>
              </a:rPr>
              <a:t> </a:t>
            </a:r>
            <a:r>
              <a:rPr lang="en-US" sz="2600" dirty="0">
                <a:solidFill>
                  <a:srgbClr val="FF3300"/>
                </a:solidFill>
                <a:latin typeface="Bodoni MT Black" pitchFamily="18" charset="0"/>
              </a:rPr>
              <a:t>Forearm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Radius &amp; Ulna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>
                <a:solidFill>
                  <a:srgbClr val="FF3300"/>
                </a:solidFill>
                <a:latin typeface="Bodoni MT Black" pitchFamily="18" charset="0"/>
              </a:rPr>
              <a:t> </a:t>
            </a:r>
            <a:r>
              <a:rPr lang="en-US" sz="2600" dirty="0">
                <a:solidFill>
                  <a:srgbClr val="FF3300"/>
                </a:solidFill>
                <a:latin typeface="Bodoni MT Black" pitchFamily="18" charset="0"/>
              </a:rPr>
              <a:t>Wrist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Carpal bones 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FF3300"/>
                </a:solidFill>
                <a:latin typeface="Bodoni MT Black" pitchFamily="18" charset="0"/>
              </a:rPr>
              <a:t> </a:t>
            </a:r>
            <a:r>
              <a:rPr lang="en-US" sz="2600" dirty="0" smtClean="0">
                <a:solidFill>
                  <a:srgbClr val="FF3300"/>
                </a:solidFill>
                <a:latin typeface="Bodoni MT Black" pitchFamily="18" charset="0"/>
              </a:rPr>
              <a:t>Hand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Metacarpals &amp; Phalanges</a:t>
            </a:r>
            <a:endParaRPr lang="en-US" sz="2600" b="1" dirty="0">
              <a:solidFill>
                <a:schemeClr val="bg1">
                  <a:lumMod val="5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BONES OF UPPER LIMB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1"/>
            <a:ext cx="4680520" cy="3312368"/>
          </a:xfrm>
        </p:spPr>
        <p:txBody>
          <a:bodyPr>
            <a:normAutofit/>
          </a:bodyPr>
          <a:lstStyle/>
          <a:p>
            <a:pPr algn="just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n-US" sz="2000" b="1" i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composed of Two bones: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i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Clavicle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i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Scapula</a:t>
            </a:r>
          </a:p>
          <a:p>
            <a:pPr algn="just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en-US" sz="2000" b="1" i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very light and it allows the </a:t>
            </a:r>
            <a:r>
              <a:rPr lang="en-US" sz="2000" b="1" i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upper limb </a:t>
            </a:r>
            <a:r>
              <a:rPr lang="en-US" sz="2000" b="1" i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to have exceptionally free movement.</a:t>
            </a:r>
            <a:endParaRPr lang="ar-SA" sz="2000" b="1" i="1" dirty="0">
              <a:solidFill>
                <a:schemeClr val="accent4">
                  <a:lumMod val="2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PECTORAL GIRDLE</a:t>
            </a:r>
          </a:p>
        </p:txBody>
      </p:sp>
      <p:pic>
        <p:nvPicPr>
          <p:cNvPr id="57346" name="Picture 2" descr="http://farm3.staticflickr.com/2653/4074700024_7999fec2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81100"/>
            <a:ext cx="33528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652120" y="1124744"/>
            <a:ext cx="3157159" cy="385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752528" cy="5256584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a long bone lying horizontally across the root of the neck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subcutaneous throughout its length.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Functions: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It  serves as a rigid support from which the scapula and free upper limb are suspended keeping them away from the trunk, so that the arm has maximum freedom of movement.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Transmits forces from the upper limb to the axial skeleton.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Provides attachment for muscles.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If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clavicle is broken, the whole shoulder region caves in medially.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CLAVICLE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6625" y="4678274"/>
            <a:ext cx="30470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026" name="Picture 2" descr="http://o.quizlet.com/w6yE5nsOzb2YqQUEZQR0m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78274"/>
            <a:ext cx="2705068" cy="208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008" y="1196752"/>
            <a:ext cx="4788024" cy="4652187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is considered as a long bone but it has no medullary (bone marrow) cavity.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Its medial (Sternal) end is enlarged &amp; triangular.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Its lateral (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Acromial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) end is flattened.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medial 2/3 of the body (shaft) is convex forward.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lateral 1/3 is concave forward.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These curves give the clavicle its appearance of an elongated capital (S)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has two surfaces: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Superior:  smooth as it lies just deep to the skin.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Inferior: rough because strong ligaments bind it to the 1st rib.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 smtClean="0"/>
          </a:p>
        </p:txBody>
      </p:sp>
      <p:pic>
        <p:nvPicPr>
          <p:cNvPr id="8" name="Picture 2" descr="G:\Student Gray\7. Upper limb\F66122-007-f020.jpg"/>
          <p:cNvPicPr>
            <a:picLocks noChangeAspect="1" noChangeArrowheads="1"/>
          </p:cNvPicPr>
          <p:nvPr/>
        </p:nvPicPr>
        <p:blipFill>
          <a:blip r:embed="rId3" cstate="print"/>
          <a:srcRect l="16981" t="65197" r="34712" b="4377"/>
          <a:stretch>
            <a:fillRect/>
          </a:stretch>
        </p:blipFill>
        <p:spPr bwMode="auto">
          <a:xfrm>
            <a:off x="5076056" y="4077072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rot="10800000">
            <a:off x="5790436" y="4791452"/>
            <a:ext cx="50006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398321" y="4897815"/>
            <a:ext cx="214314" cy="158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CLAVICLE</a:t>
            </a:r>
          </a:p>
        </p:txBody>
      </p:sp>
      <p:pic>
        <p:nvPicPr>
          <p:cNvPr id="53250" name="Picture 2" descr="http://4.bp.blogspot.com/-5b6EEYvBcX4/Ta77tg7JBbI/AAAAAAAAABM/ZqncrN8eGQQ/s400/clavic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80728"/>
            <a:ext cx="3240360" cy="438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Student Gray\7. Upper limb\F66122-007-f023.jpg"/>
          <p:cNvPicPr>
            <a:picLocks noChangeAspect="1" noChangeArrowheads="1"/>
          </p:cNvPicPr>
          <p:nvPr/>
        </p:nvPicPr>
        <p:blipFill>
          <a:blip r:embed="rId3" cstate="print"/>
          <a:srcRect l="14286" r="16071" b="7652"/>
          <a:stretch>
            <a:fillRect/>
          </a:stretch>
        </p:blipFill>
        <p:spPr bwMode="auto">
          <a:xfrm>
            <a:off x="971600" y="3717032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4896544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Medially,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sternoclavicular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with the Manubrium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Laterally,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Acromioclavicular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with the </a:t>
            </a:r>
            <a:r>
              <a:rPr lang="en-US" b="1" dirty="0" err="1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Acromial</a:t>
            </a: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end of the scapula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Inferiorly,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costoclavicular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Joint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with the 1st rib</a:t>
            </a:r>
            <a:endParaRPr lang="ar-SA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ARTICULATIONS</a:t>
            </a:r>
          </a:p>
        </p:txBody>
      </p:sp>
      <p:pic>
        <p:nvPicPr>
          <p:cNvPr id="51202" name="Picture 2" descr="http://s3.amazonaws.com/rapgenius/1364292203_AC-Join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84784"/>
            <a:ext cx="4355976" cy="339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990600"/>
            <a:ext cx="4896544" cy="40934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clavicle is commonly fractured especially in children as forces are impacted to the outstretched hand during falling.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weakest part of the clavicle is the junction of the middle and lateral thirds.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After fracture, the medial fragment is elevated  (by the sternomastoid muscle), the lateral fragment drops because of the weight of the UL.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It may be pulled medially by the adductors of the arm.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FRACTURES OF THE CLAVICLE</a:t>
            </a:r>
          </a:p>
        </p:txBody>
      </p:sp>
      <p:pic>
        <p:nvPicPr>
          <p:cNvPr id="11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220072" y="1013046"/>
            <a:ext cx="3805231" cy="46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1917</Words>
  <Application>Microsoft Office PowerPoint</Application>
  <PresentationFormat>On-screen Show (4:3)</PresentationFormat>
  <Paragraphs>285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Adobe Arabic</vt:lpstr>
      <vt:lpstr>Arial</vt:lpstr>
      <vt:lpstr>Bodoni MT Black</vt:lpstr>
      <vt:lpstr>Calibri</vt:lpstr>
      <vt:lpstr>Courier New</vt:lpstr>
      <vt:lpstr>Wingdings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Khaleel Alyahya</cp:lastModifiedBy>
  <cp:revision>177</cp:revision>
  <dcterms:created xsi:type="dcterms:W3CDTF">2010-12-19T14:08:49Z</dcterms:created>
  <dcterms:modified xsi:type="dcterms:W3CDTF">2017-11-06T12:03:28Z</dcterms:modified>
</cp:coreProperties>
</file>