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0"/>
  </p:notesMasterIdLst>
  <p:sldIdLst>
    <p:sldId id="256" r:id="rId2"/>
    <p:sldId id="317" r:id="rId3"/>
    <p:sldId id="292" r:id="rId4"/>
    <p:sldId id="293" r:id="rId5"/>
    <p:sldId id="303" r:id="rId6"/>
    <p:sldId id="305" r:id="rId7"/>
    <p:sldId id="304" r:id="rId8"/>
    <p:sldId id="262" r:id="rId9"/>
    <p:sldId id="263" r:id="rId10"/>
    <p:sldId id="264" r:id="rId11"/>
    <p:sldId id="299" r:id="rId12"/>
    <p:sldId id="298" r:id="rId13"/>
    <p:sldId id="307" r:id="rId14"/>
    <p:sldId id="269" r:id="rId15"/>
    <p:sldId id="270" r:id="rId16"/>
    <p:sldId id="271" r:id="rId17"/>
    <p:sldId id="272" r:id="rId18"/>
    <p:sldId id="308" r:id="rId19"/>
    <p:sldId id="276" r:id="rId20"/>
    <p:sldId id="278" r:id="rId21"/>
    <p:sldId id="311" r:id="rId22"/>
    <p:sldId id="312" r:id="rId23"/>
    <p:sldId id="281" r:id="rId24"/>
    <p:sldId id="315" r:id="rId25"/>
    <p:sldId id="316" r:id="rId26"/>
    <p:sldId id="287" r:id="rId27"/>
    <p:sldId id="288" r:id="rId28"/>
    <p:sldId id="318" r:id="rId2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6A4"/>
    <a:srgbClr val="006600"/>
    <a:srgbClr val="9966FF"/>
    <a:srgbClr val="FF9900"/>
    <a:srgbClr val="CC99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491" autoAdjust="0"/>
  </p:normalViewPr>
  <p:slideViewPr>
    <p:cSldViewPr>
      <p:cViewPr varScale="1">
        <p:scale>
          <a:sx n="103" d="100"/>
          <a:sy n="103" d="100"/>
        </p:scale>
        <p:origin x="2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1D89DA1-296A-4A6D-865D-F00E76C9FE75}" type="datetimeFigureOut">
              <a:rPr lang="ar-SA" smtClean="0"/>
              <a:pPr/>
              <a:t>22/03/1439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678F747-85F1-43DE-8F1E-8881FB339C0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2248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290026-7CBA-4A9C-867C-82D406C66545}" type="slidenum">
              <a:rPr lang="en-US" smtClean="0">
                <a:cs typeface="Arial" pitchFamily="34" charset="0"/>
              </a:rPr>
              <a:pPr/>
              <a:t>3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18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F747-85F1-43DE-8F1E-8881FB339C04}" type="slidenum">
              <a:rPr lang="ar-SA" smtClean="0"/>
              <a:pPr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762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F747-85F1-43DE-8F1E-8881FB339C04}" type="slidenum">
              <a:rPr lang="ar-SA" smtClean="0"/>
              <a:pPr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642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9E0ED7-DCB5-4747-B965-09D58970C64B}" type="slidenum">
              <a:rPr lang="en-US" smtClean="0">
                <a:cs typeface="Arial" pitchFamily="34" charset="0"/>
              </a:rPr>
              <a:pPr/>
              <a:t>14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944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F747-85F1-43DE-8F1E-8881FB339C04}" type="slidenum">
              <a:rPr lang="ar-SA" smtClean="0"/>
              <a:pPr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546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22/03/1439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22/03/1439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22/03/1439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>
            <a:normAutofit/>
          </a:bodyPr>
          <a:lstStyle/>
          <a:p>
            <a:pPr lvl="0"/>
            <a:endParaRPr lang="ar-S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077A6-B356-48EE-8C47-9798CDA2D3B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FAD56-5D12-4718-820D-4929100ABA0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22/03/1439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22/03/1439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22/03/1439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22/03/1439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22/03/1439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22/03/1439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22/03/1439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22/03/1439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25A63A-04E6-4B36-989A-CCAC05FD1F53}" type="datetimeFigureOut">
              <a:rPr lang="ar-SA" smtClean="0"/>
              <a:pPr/>
              <a:t>22/03/1439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VASCULATURE OF LL</a:t>
            </a:r>
            <a:endParaRPr lang="ar-SA" b="1" i="1" dirty="0">
              <a:solidFill>
                <a:srgbClr val="FF0000"/>
              </a:solidFill>
            </a:endParaRPr>
          </a:p>
        </p:txBody>
      </p:sp>
      <p:pic>
        <p:nvPicPr>
          <p:cNvPr id="3" name="Picture 3" descr="F:\New Folder\scan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836202"/>
            <a:ext cx="2971800" cy="4876800"/>
          </a:xfrm>
          <a:prstGeom prst="rect">
            <a:avLst/>
          </a:prstGeom>
          <a:noFill/>
          <a:ln w="57150">
            <a:solidFill>
              <a:srgbClr val="54352A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4542" y="4724400"/>
            <a:ext cx="47244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 smtClean="0"/>
              <a:t>Dr  JAMILA ELMEDANY</a:t>
            </a:r>
            <a:endParaRPr lang="en-US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24542" y="5638800"/>
            <a:ext cx="5061857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err="1" smtClean="0"/>
              <a:t>Dr</a:t>
            </a:r>
            <a:r>
              <a:rPr lang="en-US" sz="2800" b="1" dirty="0" smtClean="0"/>
              <a:t>  </a:t>
            </a:r>
            <a:r>
              <a:rPr lang="en-US" sz="2800" b="1" dirty="0" smtClean="0"/>
              <a:t>ESSAM ELDIN SALAMA</a:t>
            </a:r>
            <a:endParaRPr lang="en-US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ANTERIOR TIBIAL ARTERY</a:t>
            </a:r>
            <a:endParaRPr lang="ar-SA" sz="4000" b="1" i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1447800"/>
            <a:ext cx="4343400" cy="5410200"/>
          </a:xfrm>
          <a:noFill/>
        </p:spPr>
        <p:txBody>
          <a:bodyPr>
            <a:normAutofit lnSpcReduction="10000"/>
          </a:bodyPr>
          <a:lstStyle/>
          <a:p>
            <a:pPr algn="l" rtl="0">
              <a:defRPr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It is the smaller of the two terminal branches of the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popliteal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artery</a:t>
            </a:r>
            <a:r>
              <a:rPr lang="en-US" sz="2000" dirty="0" smtClean="0"/>
              <a:t>. </a:t>
            </a:r>
          </a:p>
          <a:p>
            <a:pPr algn="l" rtl="0">
              <a:defRPr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It enters the anterior compartment of the leg through an opening in the upper part of the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interosseous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membrane</a:t>
            </a:r>
            <a:r>
              <a:rPr lang="en-US" dirty="0" smtClean="0"/>
              <a:t>. </a:t>
            </a:r>
          </a:p>
          <a:p>
            <a:pPr algn="l" rtl="0">
              <a:defRPr/>
            </a:pP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It descends with the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Deep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Peroneal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nerve.</a:t>
            </a:r>
          </a:p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In the upper part of its course, 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t lies Deep. </a:t>
            </a:r>
          </a:p>
          <a:p>
            <a:pPr algn="l" rtl="0">
              <a:defRPr/>
            </a:pP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In the lower part, it lies Superficial in front of the lower end of the tibia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>
              <a:defRPr/>
            </a:pPr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Branches: </a:t>
            </a:r>
          </a:p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Muscular&amp; Anastomotic.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/>
            </a:pPr>
            <a:endParaRPr lang="en-US" sz="2200" dirty="0" smtClean="0"/>
          </a:p>
        </p:txBody>
      </p:sp>
      <p:pic>
        <p:nvPicPr>
          <p:cNvPr id="13316" name="Picture 5" descr="F:\New Folder\scan0021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 l="3396" r="2013"/>
          <a:stretch>
            <a:fillRect/>
          </a:stretch>
        </p:blipFill>
        <p:spPr>
          <a:xfrm>
            <a:off x="914400" y="1600200"/>
            <a:ext cx="3581400" cy="5043488"/>
          </a:xfrm>
          <a:noFill/>
          <a:ln w="38100"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rot="10800000">
            <a:off x="1981200" y="3352800"/>
            <a:ext cx="533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219200" y="3048000"/>
            <a:ext cx="838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8" idx="3"/>
          </p:cNvCxnSpPr>
          <p:nvPr/>
        </p:nvCxnSpPr>
        <p:spPr>
          <a:xfrm rot="10800000">
            <a:off x="2057400" y="3162300"/>
            <a:ext cx="457200" cy="38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43000" y="3276600"/>
            <a:ext cx="838200" cy="152400"/>
          </a:xfrm>
          <a:prstGeom prst="rect">
            <a:avLst/>
          </a:prstGeom>
          <a:noFill/>
          <a:ln>
            <a:solidFill>
              <a:srgbClr val="0E06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DORSALIS PEDIS ARTERY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ClipArt Placeholder 12"/>
          <p:cNvSpPr>
            <a:spLocks noGrp="1" noTextEdit="1"/>
          </p:cNvSpPr>
          <p:nvPr>
            <p:ph type="clipArt" sz="half" idx="1"/>
          </p:nvPr>
        </p:nvSpPr>
        <p:spPr>
          <a:xfrm>
            <a:off x="457200" y="1600200"/>
            <a:ext cx="3328988" cy="4530725"/>
          </a:xfrm>
        </p:spPr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724400" y="1571625"/>
            <a:ext cx="4419600" cy="5286375"/>
          </a:xfrm>
          <a:noFill/>
        </p:spPr>
        <p:txBody>
          <a:bodyPr>
            <a:normAutofit lnSpcReduction="10000"/>
          </a:bodyPr>
          <a:lstStyle/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Begins in front of ankle joint as a continuation of the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Anterior Tibial artery. </a:t>
            </a:r>
          </a:p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 is superficial in position. </a:t>
            </a:r>
          </a:p>
          <a:p>
            <a:pPr algn="l" rtl="0">
              <a:defRPr/>
            </a:pPr>
            <a:r>
              <a:rPr lang="en-US" sz="24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Crossed by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 inferior extensor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retinaculum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and the first tendon of extensor 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digitorum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brevis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Medially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Tendon of extensor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hallucis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longus. </a:t>
            </a: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Laterally: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Deep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peroneal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nerve&amp; extensor digitorum longus.</a:t>
            </a:r>
          </a:p>
          <a:p>
            <a:pPr algn="l" rtl="0">
              <a:defRPr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/>
            </a:pP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1285875" y="4143375"/>
            <a:ext cx="700088" cy="700088"/>
          </a:xfrm>
          <a:prstGeom prst="star5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1500188" y="5357813"/>
            <a:ext cx="557212" cy="642937"/>
          </a:xfrm>
          <a:prstGeom prst="star5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367" name="Picture 2" descr="F:\New Folder\scan0022.jpg"/>
          <p:cNvPicPr>
            <a:picLocks noChangeAspect="1" noChangeArrowheads="1"/>
          </p:cNvPicPr>
          <p:nvPr/>
        </p:nvPicPr>
        <p:blipFill>
          <a:blip r:embed="rId2" cstate="print"/>
          <a:srcRect l="4082" t="1266" b="2531"/>
          <a:stretch>
            <a:fillRect/>
          </a:stretch>
        </p:blipFill>
        <p:spPr bwMode="auto">
          <a:xfrm>
            <a:off x="381000" y="1447801"/>
            <a:ext cx="3810000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609600" y="5486400"/>
            <a:ext cx="1295400" cy="152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endCxn id="18" idx="3"/>
          </p:cNvCxnSpPr>
          <p:nvPr/>
        </p:nvCxnSpPr>
        <p:spPr>
          <a:xfrm rot="10800000" flipV="1">
            <a:off x="1905000" y="5486400"/>
            <a:ext cx="3048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971800" y="5791200"/>
            <a:ext cx="1066800" cy="152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971800" y="6096000"/>
            <a:ext cx="1066800" cy="304800"/>
          </a:xfrm>
          <a:prstGeom prst="rect">
            <a:avLst/>
          </a:prstGeom>
          <a:noFill/>
          <a:ln>
            <a:solidFill>
              <a:srgbClr val="0E06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81000" y="6248400"/>
            <a:ext cx="1371600" cy="304800"/>
          </a:xfrm>
          <a:prstGeom prst="rect">
            <a:avLst/>
          </a:prstGeom>
          <a:noFill/>
          <a:ln>
            <a:solidFill>
              <a:srgbClr val="0E06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24" idx="3"/>
          </p:cNvCxnSpPr>
          <p:nvPr/>
        </p:nvCxnSpPr>
        <p:spPr>
          <a:xfrm flipV="1">
            <a:off x="1752600" y="6324600"/>
            <a:ext cx="6858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3" idx="1"/>
          </p:cNvCxnSpPr>
          <p:nvPr/>
        </p:nvCxnSpPr>
        <p:spPr>
          <a:xfrm>
            <a:off x="2667000" y="62484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895600" y="5486400"/>
            <a:ext cx="990600" cy="228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DORSALIS PEDIS ARTERY</a:t>
            </a:r>
            <a:endParaRPr lang="en-US" sz="4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pPr algn="l" rtl="0">
              <a:defRPr/>
            </a:pPr>
            <a:r>
              <a:rPr lang="en-US" b="1" i="1" dirty="0" smtClean="0"/>
              <a:t>It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Terminates by passing between the two heads of the 1</a:t>
            </a:r>
            <a:r>
              <a:rPr lang="en-US" sz="2800" b="1" i="1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dorsal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interosseous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muscle.</a:t>
            </a:r>
          </a:p>
          <a:p>
            <a:pPr algn="l" rtl="0">
              <a:defRPr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It joins the Lateral plantar artery to complete the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Plantar Arch.</a:t>
            </a: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2800" b="1" i="1" u="sng" dirty="0" smtClean="0">
                <a:solidFill>
                  <a:srgbClr val="0E06A4"/>
                </a:solidFill>
                <a:latin typeface="Times New Roman" pitchFamily="18" charset="0"/>
                <a:cs typeface="Times New Roman" pitchFamily="18" charset="0"/>
              </a:rPr>
              <a:t>Branches:</a:t>
            </a:r>
          </a:p>
          <a:p>
            <a:pPr algn="l" rtl="0">
              <a:defRPr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Lateral tarsal artery. </a:t>
            </a:r>
          </a:p>
          <a:p>
            <a:pPr algn="l" rtl="0">
              <a:defRPr/>
            </a:pP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Arcuate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artery. </a:t>
            </a:r>
          </a:p>
          <a:p>
            <a:pPr algn="l" rtl="0">
              <a:defRPr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i="1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dorsal metatarsal artery.</a:t>
            </a:r>
            <a:endParaRPr lang="en-US" b="1" i="1" dirty="0" smtClean="0"/>
          </a:p>
          <a:p>
            <a:pPr algn="l" rtl="0"/>
            <a:endParaRPr lang="en-US" dirty="0"/>
          </a:p>
        </p:txBody>
      </p:sp>
      <p:pic>
        <p:nvPicPr>
          <p:cNvPr id="1026" name="Picture 2" descr="C:\Documents and Settings\User\My Documents\Student Gray\6. Lower limb\F66122-006-f0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5353" r="15353" b="2399"/>
          <a:stretch>
            <a:fillRect/>
          </a:stretch>
        </p:blipFill>
        <p:spPr bwMode="auto">
          <a:xfrm>
            <a:off x="1828800" y="1828800"/>
            <a:ext cx="2757714" cy="4572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5" name="Picture 8" descr="F:\New Folder\scan0023.jpg"/>
          <p:cNvPicPr>
            <a:picLocks noChangeAspect="1" noChangeArrowheads="1"/>
          </p:cNvPicPr>
          <p:nvPr/>
        </p:nvPicPr>
        <p:blipFill>
          <a:blip r:embed="rId4" cstate="print"/>
          <a:srcRect t="946"/>
          <a:stretch>
            <a:fillRect/>
          </a:stretch>
        </p:blipFill>
        <p:spPr>
          <a:xfrm>
            <a:off x="381000" y="1981200"/>
            <a:ext cx="2526054" cy="322103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8" name="Oval 7"/>
          <p:cNvSpPr/>
          <p:nvPr/>
        </p:nvSpPr>
        <p:spPr>
          <a:xfrm>
            <a:off x="609600" y="3505200"/>
            <a:ext cx="457200" cy="152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 flipV="1">
            <a:off x="1066800" y="3505200"/>
            <a:ext cx="2286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581400" y="4953000"/>
            <a:ext cx="8382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200400" y="5486400"/>
            <a:ext cx="5334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 flipV="1">
            <a:off x="3352800" y="5715000"/>
            <a:ext cx="8382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en-US" b="1" i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POSTERIOR TIBIAL ARTERY</a:t>
            </a:r>
            <a:endParaRPr lang="en-US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1828800"/>
            <a:ext cx="3352800" cy="5029200"/>
          </a:xfrm>
          <a:noFill/>
        </p:spPr>
        <p:txBody>
          <a:bodyPr>
            <a:normAutofit/>
          </a:bodyPr>
          <a:lstStyle/>
          <a:p>
            <a:pPr rtl="0">
              <a:buFont typeface="Arial" pitchFamily="34" charset="0"/>
              <a:buChar char="•"/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Descends Deep to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Soleus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Gastrocnemius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rtl="0">
              <a:buFont typeface="Arial" pitchFamily="34" charset="0"/>
              <a:buChar char="•"/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Lies on the posterior surface of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Tibialis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Posterior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muscle above</a:t>
            </a:r>
          </a:p>
          <a:p>
            <a:pPr rtl="0">
              <a:buFont typeface="Arial" pitchFamily="34" charset="0"/>
              <a:buChar char="•"/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and on the posterior surface of </a:t>
            </a:r>
            <a:r>
              <a:rPr lang="en-US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Tibia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below.</a:t>
            </a:r>
          </a:p>
          <a:p>
            <a:pPr rtl="0">
              <a:buFont typeface="Arial" pitchFamily="34" charset="0"/>
              <a:buChar char="•"/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Its lower part is covered  by Skin &amp; Fascia only.</a:t>
            </a:r>
          </a:p>
          <a:p>
            <a:pPr rtl="0">
              <a:buFont typeface="Arial" pitchFamily="34" charset="0"/>
              <a:buChar char="•"/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Passes </a:t>
            </a:r>
            <a:r>
              <a:rPr lang="en-US" sz="2400" b="1" i="1" dirty="0" smtClean="0">
                <a:solidFill>
                  <a:srgbClr val="0E06A4"/>
                </a:solidFill>
                <a:latin typeface="Times New Roman" pitchFamily="18" charset="0"/>
                <a:cs typeface="Times New Roman" pitchFamily="18" charset="0"/>
              </a:rPr>
              <a:t>Behind Medial </a:t>
            </a:r>
            <a:r>
              <a:rPr lang="en-US" sz="2400" b="1" i="1" dirty="0" err="1" smtClean="0">
                <a:solidFill>
                  <a:srgbClr val="0E06A4"/>
                </a:solidFill>
                <a:latin typeface="Times New Roman" pitchFamily="18" charset="0"/>
                <a:cs typeface="Times New Roman" pitchFamily="18" charset="0"/>
              </a:rPr>
              <a:t>Malleolus</a:t>
            </a:r>
            <a:r>
              <a:rPr lang="en-US" sz="2400" b="1" i="1" dirty="0" smtClean="0">
                <a:solidFill>
                  <a:srgbClr val="0E06A4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Deep to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Flexor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Retinacul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 descr="D:\ART&amp; N.(LL)\scan00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990600"/>
            <a:ext cx="2759600" cy="3352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6" name="Picture 10" descr="F:\New Folder\scan0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553200" y="3447710"/>
            <a:ext cx="2590800" cy="3410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6553200" y="5257800"/>
            <a:ext cx="685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81800" y="6172200"/>
            <a:ext cx="533400" cy="152400"/>
          </a:xfrm>
          <a:prstGeom prst="ellipse">
            <a:avLst/>
          </a:prstGeom>
          <a:noFill/>
          <a:ln>
            <a:solidFill>
              <a:srgbClr val="0E06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239000" y="63246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410200" y="41148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715000" y="3810000"/>
            <a:ext cx="304800" cy="76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886200" y="3886200"/>
            <a:ext cx="457200" cy="1524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62600" y="3886200"/>
            <a:ext cx="2286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6781800" y="6019800"/>
            <a:ext cx="533400" cy="121919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162800" y="5867400"/>
            <a:ext cx="304800" cy="1524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rot="16200000" flipV="1">
            <a:off x="7467600" y="5943600"/>
            <a:ext cx="762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5" idx="3"/>
          </p:cNvCxnSpPr>
          <p:nvPr/>
        </p:nvCxnSpPr>
        <p:spPr>
          <a:xfrm>
            <a:off x="7315200" y="6080760"/>
            <a:ext cx="304800" cy="152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398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pPr rtl="0">
              <a:defRPr/>
            </a:pPr>
            <a:r>
              <a:rPr lang="en-US" b="1" i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POSTERIOR TIBIAL ARTERY -</a:t>
            </a:r>
            <a:r>
              <a:rPr lang="en-US" sz="5400" i="1" dirty="0" smtClean="0">
                <a:solidFill>
                  <a:srgbClr val="CC0066"/>
                </a:solidFill>
              </a:rPr>
              <a:t>PTA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6250" y="1643063"/>
            <a:ext cx="4857750" cy="5214937"/>
          </a:xfrm>
          <a:noFill/>
        </p:spPr>
        <p:txBody>
          <a:bodyPr>
            <a:normAutofit fontScale="92500" lnSpcReduction="10000"/>
          </a:bodyPr>
          <a:lstStyle/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Terminates by dividing into: 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Medial &amp; Lateral  plantar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arteries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2400" b="1" i="1" u="sng" dirty="0" smtClean="0">
                <a:solidFill>
                  <a:srgbClr val="0E06A4"/>
                </a:solidFill>
                <a:latin typeface="Times New Roman" pitchFamily="18" charset="0"/>
                <a:cs typeface="Times New Roman" pitchFamily="18" charset="0"/>
              </a:rPr>
              <a:t>Branches:</a:t>
            </a:r>
          </a:p>
          <a:p>
            <a:pPr algn="l" rtl="0">
              <a:buNone/>
              <a:defRPr/>
            </a:pP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i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Peroneal</a:t>
            </a:r>
            <a:r>
              <a:rPr lang="en-US" sz="24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artery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 large artery, descends behind the fibula (the artery of the lateral compartment of the leg).</a:t>
            </a:r>
          </a:p>
          <a:p>
            <a:pPr algn="l" rtl="0">
              <a:defRPr/>
            </a:pP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Gives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A. Nutrient artery to the fibula.</a:t>
            </a:r>
          </a:p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B. Muscular branches. </a:t>
            </a:r>
          </a:p>
          <a:p>
            <a:pPr algn="l" rtl="0">
              <a:defRPr/>
            </a:pP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C. Perforating branch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to lower part of front of leg. </a:t>
            </a:r>
          </a:p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D. Shares in the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Anastomosis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around the ankle joint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pic>
        <p:nvPicPr>
          <p:cNvPr id="18436" name="Picture 2" descr="L:\Student Gray\6. Lower limb\F66122-006-f084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 l="11810" r="11417" b="3819"/>
          <a:stretch>
            <a:fillRect/>
          </a:stretch>
        </p:blipFill>
        <p:spPr>
          <a:xfrm>
            <a:off x="228600" y="1524000"/>
            <a:ext cx="3771900" cy="5119688"/>
          </a:xfrm>
          <a:ln w="381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743200" y="4038600"/>
            <a:ext cx="6858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14600" y="5410200"/>
            <a:ext cx="1295400" cy="3048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3465513" cy="14351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CC0066"/>
                </a:solidFill>
              </a:rPr>
              <a:t>BRANCHES OF PTA</a:t>
            </a:r>
            <a:endParaRPr lang="en-US" sz="3600" b="1" i="1" dirty="0">
              <a:solidFill>
                <a:srgbClr val="CC006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152400" y="1524000"/>
            <a:ext cx="3786188" cy="5334000"/>
          </a:xfrm>
          <a:noFill/>
        </p:spPr>
        <p:txBody>
          <a:bodyPr/>
          <a:lstStyle/>
          <a:p>
            <a:pPr algn="l">
              <a:defRPr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2.Nutrient artery to the tibia.</a:t>
            </a:r>
          </a:p>
          <a:p>
            <a:pPr algn="l">
              <a:defRPr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3. Anastomotic branches to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anastomosis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around ankle joint.</a:t>
            </a:r>
          </a:p>
          <a:p>
            <a:pPr rtl="0">
              <a:defRPr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Medial &amp; Lateral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plantar arteries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0" descr="F:\New Folder\scan00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38600" y="1219200"/>
            <a:ext cx="4419600" cy="56387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algn="ctr">
              <a:defRPr/>
            </a:pP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EDIAL PLANTAR ARTERY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Text Placeholder 3"/>
          <p:cNvSpPr>
            <a:spLocks noGrp="1"/>
          </p:cNvSpPr>
          <p:nvPr>
            <p:ph type="body" sz="half" idx="2"/>
          </p:nvPr>
        </p:nvSpPr>
        <p:spPr>
          <a:noFill/>
        </p:spPr>
        <p:txBody>
          <a:bodyPr/>
          <a:lstStyle/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smaller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of the two terminal branches of the posterior tibial  artery. </a:t>
            </a:r>
          </a:p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Arises beneath the Flexor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Retinaculum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rtl="0">
              <a:defRPr/>
            </a:pPr>
            <a:r>
              <a:rPr lang="en-US" sz="2400" b="1" i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Gives: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Muscular, Articular and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Cutaneous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branches.</a:t>
            </a:r>
          </a:p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Ends by supplying the medial side of the big toe.</a:t>
            </a:r>
            <a:endParaRPr lang="en-US" sz="2400" b="1" i="1" dirty="0" smtClean="0">
              <a:cs typeface="Times New Roman" pitchFamily="18" charset="0"/>
            </a:endParaRPr>
          </a:p>
        </p:txBody>
      </p:sp>
      <p:pic>
        <p:nvPicPr>
          <p:cNvPr id="16" name="Picture 2" descr="L:\Student Gray\6. Lower limb\F66122-006-f117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 l="12311" r="13066" b="2873"/>
          <a:stretch>
            <a:fillRect/>
          </a:stretch>
        </p:blipFill>
        <p:spPr>
          <a:xfrm>
            <a:off x="684213" y="1600200"/>
            <a:ext cx="3286125" cy="5257800"/>
          </a:xfrm>
          <a:ln w="38100">
            <a:solidFill>
              <a:schemeClr val="tx1"/>
            </a:solidFill>
          </a:ln>
        </p:spPr>
      </p:pic>
      <p:cxnSp>
        <p:nvCxnSpPr>
          <p:cNvPr id="18" name="Straight Arrow Connector 17"/>
          <p:cNvCxnSpPr/>
          <p:nvPr/>
        </p:nvCxnSpPr>
        <p:spPr>
          <a:xfrm>
            <a:off x="2819400" y="54864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200400" y="5334000"/>
            <a:ext cx="685800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505200" y="2971800"/>
            <a:ext cx="381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LATERAL PLANTAR ARTERY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4813" y="1600200"/>
            <a:ext cx="4929187" cy="5257800"/>
          </a:xfrm>
          <a:noFill/>
        </p:spPr>
        <p:txBody>
          <a:bodyPr>
            <a:normAutofit lnSpcReduction="10000"/>
          </a:bodyPr>
          <a:lstStyle/>
          <a:p>
            <a:pPr algn="l" rtl="0">
              <a:defRPr/>
            </a:pPr>
            <a:r>
              <a:rPr lang="en-US" sz="2400" b="1" i="1" dirty="0" smtClean="0"/>
              <a:t>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en-US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larger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of the two terminal branches of the posterior tibial  artery. </a:t>
            </a:r>
          </a:p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At the base of the 5</a:t>
            </a:r>
            <a:r>
              <a:rPr lang="en-US" sz="2400" b="1" i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metatarsal bone, it curves medially to form the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Deep Plantar Arch. </a:t>
            </a:r>
          </a:p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Joins the </a:t>
            </a:r>
            <a:r>
              <a:rPr lang="en-US" sz="24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Dorsalis</a:t>
            </a:r>
            <a:r>
              <a:rPr lang="en-US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pedis</a:t>
            </a:r>
            <a:r>
              <a:rPr lang="en-US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artery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at the proximal end of the 1</a:t>
            </a:r>
            <a:r>
              <a:rPr lang="en-US" sz="2400" b="1" i="1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intermetatarsal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space. </a:t>
            </a:r>
          </a:p>
          <a:p>
            <a:pPr algn="l" rtl="0">
              <a:defRPr/>
            </a:pPr>
            <a:r>
              <a:rPr lang="en-US" sz="2400" b="1" i="1" u="sng" dirty="0" smtClean="0">
                <a:solidFill>
                  <a:srgbClr val="0E06A4"/>
                </a:solidFill>
                <a:latin typeface="Times New Roman" pitchFamily="18" charset="0"/>
                <a:cs typeface="Times New Roman" pitchFamily="18" charset="0"/>
              </a:rPr>
              <a:t>Gives: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Muscular,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Articular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&amp;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Cutaneous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branches. </a:t>
            </a:r>
          </a:p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 Plantar Arch gives 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Plantar Digital Arteries.</a:t>
            </a:r>
            <a:endParaRPr lang="en-US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1508" name="Picture 2" descr="L:\Student Gray\6. Lower limb\F66122-006-f117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 l="12311" r="13066" b="2873"/>
          <a:stretch>
            <a:fillRect/>
          </a:stretch>
        </p:blipFill>
        <p:spPr>
          <a:xfrm>
            <a:off x="762000" y="1600200"/>
            <a:ext cx="3286125" cy="5257800"/>
          </a:xfrm>
          <a:ln w="38100">
            <a:solidFill>
              <a:schemeClr val="tx1"/>
            </a:solidFill>
          </a:ln>
        </p:spPr>
      </p:pic>
      <p:sp>
        <p:nvSpPr>
          <p:cNvPr id="8" name="Down Arrow 7"/>
          <p:cNvSpPr/>
          <p:nvPr/>
        </p:nvSpPr>
        <p:spPr>
          <a:xfrm>
            <a:off x="2339975" y="1916113"/>
            <a:ext cx="71438" cy="288925"/>
          </a:xfrm>
          <a:prstGeom prst="downArrow">
            <a:avLst/>
          </a:prstGeom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2171700" y="4381500"/>
            <a:ext cx="228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1600200" y="5486400"/>
            <a:ext cx="1143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914400" y="5334000"/>
            <a:ext cx="762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2895600" y="3962400"/>
            <a:ext cx="838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rgbClr val="C00000"/>
                </a:solidFill>
              </a:rPr>
              <a:t>ARTERIAL ANASTOMOSISES</a:t>
            </a:r>
            <a:endParaRPr lang="en-US" sz="4000" b="1" i="1" dirty="0">
              <a:solidFill>
                <a:srgbClr val="C00000"/>
              </a:solidFill>
            </a:endParaRPr>
          </a:p>
        </p:txBody>
      </p:sp>
      <p:pic>
        <p:nvPicPr>
          <p:cNvPr id="3" name="Picture 2" descr="L:\Student Gray\6. Lower limb\F66122-006-f049.jpg"/>
          <p:cNvPicPr>
            <a:picLocks noChangeAspect="1" noChangeArrowheads="1"/>
          </p:cNvPicPr>
          <p:nvPr/>
        </p:nvPicPr>
        <p:blipFill>
          <a:blip r:embed="rId2" cstate="print"/>
          <a:srcRect l="14543" r="15144" b="6026"/>
          <a:stretch>
            <a:fillRect/>
          </a:stretch>
        </p:blipFill>
        <p:spPr>
          <a:xfrm>
            <a:off x="1676400" y="2209800"/>
            <a:ext cx="2847975" cy="37242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2" descr="L:\Student Gray\6. Lower limb\F66122-006-f076.jpg"/>
          <p:cNvPicPr>
            <a:picLocks noChangeAspect="1" noChangeArrowheads="1"/>
          </p:cNvPicPr>
          <p:nvPr/>
        </p:nvPicPr>
        <p:blipFill>
          <a:blip r:embed="rId3" cstate="print"/>
          <a:srcRect l="13547" r="13158" b="4008"/>
          <a:stretch>
            <a:fillRect/>
          </a:stretch>
        </p:blipFill>
        <p:spPr bwMode="auto">
          <a:xfrm>
            <a:off x="5181600" y="2286000"/>
            <a:ext cx="3161633" cy="3733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2514600" y="3124200"/>
            <a:ext cx="914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2247900" y="3543300"/>
            <a:ext cx="3048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124200" y="36576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743200" y="3886200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819400" y="4648200"/>
            <a:ext cx="685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400" y="593467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b="1" i="1" dirty="0" smtClean="0">
                <a:solidFill>
                  <a:srgbClr val="C00000"/>
                </a:solidFill>
              </a:rPr>
              <a:t>TROCHANTERIC </a:t>
            </a:r>
            <a:r>
              <a:rPr lang="en-US" b="1" i="1" dirty="0" smtClean="0"/>
              <a:t>(supplies the head of femur)</a:t>
            </a:r>
          </a:p>
          <a:p>
            <a:pPr algn="ctr" rtl="0"/>
            <a:r>
              <a:rPr lang="en-US" b="1" i="1" dirty="0" smtClean="0">
                <a:solidFill>
                  <a:srgbClr val="0E06A4"/>
                </a:solidFill>
              </a:rPr>
              <a:t>CRUCIATE</a:t>
            </a:r>
            <a:endParaRPr lang="en-US" b="1" i="1" dirty="0">
              <a:solidFill>
                <a:srgbClr val="0E06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38800" y="62116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b="1" i="1" dirty="0" smtClean="0">
                <a:solidFill>
                  <a:srgbClr val="006600"/>
                </a:solidFill>
              </a:rPr>
              <a:t>AROUND THE KNEE</a:t>
            </a:r>
            <a:endParaRPr lang="en-US" b="1" i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FF0000"/>
                </a:solidFill>
              </a:rPr>
              <a:t>WHERE TO FEEL PERIPHERAL ARTERIAL PULSE ?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41988" name="Text Placeholder 9"/>
          <p:cNvSpPr>
            <a:spLocks noGrp="1"/>
          </p:cNvSpPr>
          <p:nvPr>
            <p:ph type="body" sz="half" idx="2"/>
          </p:nvPr>
        </p:nvSpPr>
        <p:spPr>
          <a:xfrm>
            <a:off x="4191000" y="1371600"/>
            <a:ext cx="4953000" cy="5486400"/>
          </a:xfrm>
          <a:noFill/>
        </p:spPr>
        <p:txBody>
          <a:bodyPr>
            <a:normAutofit fontScale="92500" lnSpcReduction="10000"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b="1" i="1" u="sng" dirty="0" smtClean="0">
                <a:solidFill>
                  <a:srgbClr val="C00000"/>
                </a:solidFill>
                <a:cs typeface="Times New Roman" pitchFamily="18" charset="0"/>
              </a:rPr>
              <a:t>Femoral pulse:</a:t>
            </a:r>
          </a:p>
          <a:p>
            <a:pPr algn="l" rtl="0">
              <a:defRPr/>
            </a:pPr>
            <a:r>
              <a:rPr lang="en-US" sz="2200" b="1" i="1" dirty="0" smtClean="0">
                <a:cs typeface="Times New Roman" pitchFamily="18" charset="0"/>
              </a:rPr>
              <a:t>Inferior to the lingual ligament and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midway between the anterior superior iliac spine and symphysis </a:t>
            </a:r>
            <a:r>
              <a:rPr lang="en-US" sz="2200" b="1" i="1" dirty="0" smtClean="0">
                <a:cs typeface="Times New Roman" pitchFamily="18" charset="0"/>
              </a:rPr>
              <a:t>pubis. </a:t>
            </a: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2200" b="1" i="1" u="sng" dirty="0" smtClean="0">
                <a:solidFill>
                  <a:srgbClr val="C00000"/>
                </a:solidFill>
                <a:cs typeface="Times New Roman" pitchFamily="18" charset="0"/>
              </a:rPr>
              <a:t>Popliteal pulse:</a:t>
            </a:r>
          </a:p>
          <a:p>
            <a:pPr algn="l" rtl="0">
              <a:defRPr/>
            </a:pPr>
            <a:r>
              <a:rPr lang="en-US" sz="2000" b="1" i="1" dirty="0" smtClean="0">
                <a:cs typeface="Times New Roman" pitchFamily="18" charset="0"/>
              </a:rPr>
              <a:t>Deep in the </a:t>
            </a:r>
            <a:r>
              <a:rPr lang="en-US" sz="2000" b="1" i="1" dirty="0" err="1" smtClean="0">
                <a:cs typeface="Times New Roman" pitchFamily="18" charset="0"/>
              </a:rPr>
              <a:t>popliteal</a:t>
            </a:r>
            <a:r>
              <a:rPr lang="en-US" sz="2000" b="1" i="1" dirty="0" smtClean="0">
                <a:cs typeface="Times New Roman" pitchFamily="18" charset="0"/>
              </a:rPr>
              <a:t> </a:t>
            </a:r>
            <a:r>
              <a:rPr lang="en-US" sz="2000" b="1" i="1" dirty="0" err="1" smtClean="0">
                <a:cs typeface="Times New Roman" pitchFamily="18" charset="0"/>
              </a:rPr>
              <a:t>fossa</a:t>
            </a:r>
            <a:r>
              <a:rPr lang="en-US" sz="2000" b="1" i="1" dirty="0" smtClean="0">
                <a:cs typeface="Times New Roman" pitchFamily="18" charset="0"/>
              </a:rPr>
              <a:t> medial to t</a:t>
            </a:r>
            <a:r>
              <a:rPr lang="en-US" sz="2400" b="1" i="1" dirty="0" smtClean="0">
                <a:cs typeface="Times New Roman" pitchFamily="18" charset="0"/>
              </a:rPr>
              <a:t>he midline.</a:t>
            </a: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2400" b="1" i="1" dirty="0" smtClean="0">
                <a:solidFill>
                  <a:srgbClr val="C00000"/>
                </a:solidFill>
              </a:rPr>
              <a:t>Posterior tibial pulse</a:t>
            </a:r>
            <a:r>
              <a:rPr lang="en-US" sz="2400" dirty="0" smtClean="0"/>
              <a:t>: </a:t>
            </a:r>
          </a:p>
          <a:p>
            <a:pPr algn="l" rtl="0">
              <a:defRPr/>
            </a:pPr>
            <a:r>
              <a:rPr lang="en-US" sz="2400" b="1" i="1" dirty="0" err="1" smtClean="0"/>
              <a:t>Posteroinferior</a:t>
            </a:r>
            <a:r>
              <a:rPr lang="en-US" sz="2400" b="1" i="1" dirty="0" smtClean="0"/>
              <a:t> to the medial </a:t>
            </a:r>
            <a:r>
              <a:rPr lang="en-US" sz="2400" b="1" i="1" dirty="0" err="1" smtClean="0"/>
              <a:t>malleolus</a:t>
            </a:r>
            <a:r>
              <a:rPr lang="en-US" sz="2400" b="1" i="1" dirty="0" smtClean="0"/>
              <a:t> in the groove between the </a:t>
            </a:r>
            <a:r>
              <a:rPr lang="en-US" sz="2400" b="1" i="1" dirty="0" err="1" smtClean="0"/>
              <a:t>malleolus</a:t>
            </a:r>
            <a:r>
              <a:rPr lang="en-US" sz="2400" b="1" i="1" dirty="0" smtClean="0"/>
              <a:t> and the heel</a:t>
            </a:r>
            <a:r>
              <a:rPr lang="en-US" sz="2400" dirty="0" smtClean="0"/>
              <a:t>.</a:t>
            </a: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2400" b="1" i="1" u="sng" dirty="0" err="1" smtClean="0">
                <a:solidFill>
                  <a:srgbClr val="C00000"/>
                </a:solidFill>
              </a:rPr>
              <a:t>Dorsalis</a:t>
            </a:r>
            <a:r>
              <a:rPr lang="en-US" sz="2400" b="1" i="1" u="sng" dirty="0" smtClean="0">
                <a:solidFill>
                  <a:srgbClr val="C00000"/>
                </a:solidFill>
              </a:rPr>
              <a:t> </a:t>
            </a:r>
            <a:r>
              <a:rPr lang="en-US" sz="2400" b="1" i="1" u="sng" dirty="0" err="1" smtClean="0">
                <a:solidFill>
                  <a:srgbClr val="C00000"/>
                </a:solidFill>
              </a:rPr>
              <a:t>pedispulse</a:t>
            </a:r>
            <a:r>
              <a:rPr lang="en-US" sz="2400" b="1" i="1" u="sng" dirty="0" smtClean="0">
                <a:solidFill>
                  <a:srgbClr val="C00000"/>
                </a:solidFill>
              </a:rPr>
              <a:t>:</a:t>
            </a:r>
            <a:endParaRPr lang="en-US" sz="2400" b="1" i="1" dirty="0" smtClean="0">
              <a:solidFill>
                <a:srgbClr val="C00000"/>
              </a:solidFill>
            </a:endParaRPr>
          </a:p>
          <a:p>
            <a:pPr algn="l" rtl="0">
              <a:defRPr/>
            </a:pPr>
            <a:r>
              <a:rPr lang="en-US" sz="2400" b="1" i="1" dirty="0" smtClean="0"/>
              <a:t>Over the </a:t>
            </a:r>
            <a:r>
              <a:rPr lang="en-US" sz="2400" b="1" i="1" dirty="0" smtClean="0"/>
              <a:t>dorsum of the tarsal </a:t>
            </a:r>
            <a:r>
              <a:rPr lang="en-US" sz="2400" b="1" i="1" dirty="0" smtClean="0"/>
              <a:t>bones between the tendons of extensor </a:t>
            </a:r>
            <a:r>
              <a:rPr lang="en-US" sz="2400" b="1" i="1" dirty="0" err="1" smtClean="0"/>
              <a:t>hallucis</a:t>
            </a:r>
            <a:r>
              <a:rPr lang="en-US" sz="2400" dirty="0" smtClean="0"/>
              <a:t>  </a:t>
            </a:r>
            <a:r>
              <a:rPr lang="en-US" sz="2400" b="1" i="1" dirty="0" smtClean="0"/>
              <a:t>longus</a:t>
            </a:r>
            <a:r>
              <a:rPr lang="en-US" sz="2400" dirty="0" smtClean="0"/>
              <a:t>  </a:t>
            </a:r>
            <a:r>
              <a:rPr lang="en-US" sz="2400" b="1" i="1" dirty="0" smtClean="0"/>
              <a:t>and extensor digitorum.</a:t>
            </a:r>
            <a:r>
              <a:rPr lang="en-US" sz="2400" b="1" i="1" dirty="0" smtClean="0">
                <a:cs typeface="Times New Roman" pitchFamily="18" charset="0"/>
              </a:rPr>
              <a:t> </a:t>
            </a:r>
            <a:endParaRPr lang="en-US" b="1" i="1" dirty="0" smtClean="0">
              <a:cs typeface="Times New Roman" pitchFamily="18" charset="0"/>
            </a:endParaRPr>
          </a:p>
        </p:txBody>
      </p:sp>
      <p:pic>
        <p:nvPicPr>
          <p:cNvPr id="26629" name="Picture 3" descr="C:\Documents and Settings\lib\My Documents\My Pictures\Picture2.jpg"/>
          <p:cNvPicPr>
            <a:picLocks noChangeAspect="1" noChangeArrowheads="1"/>
          </p:cNvPicPr>
          <p:nvPr/>
        </p:nvPicPr>
        <p:blipFill>
          <a:blip r:embed="rId3" cstate="print"/>
          <a:srcRect b="8823"/>
          <a:stretch>
            <a:fillRect/>
          </a:stretch>
        </p:blipFill>
        <p:spPr bwMode="auto">
          <a:xfrm>
            <a:off x="228600" y="1219200"/>
            <a:ext cx="3307339" cy="37635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1000" y="2819400"/>
            <a:ext cx="11430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43200" y="2819400"/>
            <a:ext cx="914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048000" y="4648200"/>
            <a:ext cx="533400" cy="304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Documents and Settings\User\My Documents\Student Gray\6. Lower limb\F66122-006-f129.jpg"/>
          <p:cNvPicPr>
            <a:picLocks noChangeAspect="1" noChangeArrowheads="1"/>
          </p:cNvPicPr>
          <p:nvPr/>
        </p:nvPicPr>
        <p:blipFill>
          <a:blip r:embed="rId4" cstate="print"/>
          <a:srcRect l="19960" r="16622" b="5208"/>
          <a:stretch>
            <a:fillRect/>
          </a:stretch>
        </p:blipFill>
        <p:spPr bwMode="auto">
          <a:xfrm>
            <a:off x="2514600" y="3352800"/>
            <a:ext cx="1679511" cy="241337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381000" y="4724400"/>
            <a:ext cx="11430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algn="l" rtl="0"/>
            <a:r>
              <a:rPr lang="en-US" sz="2800" b="1" dirty="0" smtClean="0">
                <a:solidFill>
                  <a:srgbClr val="0070C0"/>
                </a:solidFill>
              </a:rPr>
              <a:t>List the main arteries of the lower limb.</a:t>
            </a:r>
          </a:p>
          <a:p>
            <a:pPr algn="l" rtl="0"/>
            <a:r>
              <a:rPr lang="en-US" sz="2800" b="1" dirty="0" smtClean="0">
                <a:solidFill>
                  <a:srgbClr val="0070C0"/>
                </a:solidFill>
              </a:rPr>
              <a:t> Describe their anatomy regarding: origin, course distribution &amp; branches.</a:t>
            </a:r>
          </a:p>
          <a:p>
            <a:pPr algn="l" rtl="0"/>
            <a:r>
              <a:rPr lang="en-US" sz="2800" b="1" dirty="0" smtClean="0">
                <a:solidFill>
                  <a:srgbClr val="0070C0"/>
                </a:solidFill>
              </a:rPr>
              <a:t>List the main arterial </a:t>
            </a:r>
            <a:r>
              <a:rPr lang="en-US" sz="2800" b="1" dirty="0" err="1" smtClean="0">
                <a:solidFill>
                  <a:srgbClr val="0070C0"/>
                </a:solidFill>
              </a:rPr>
              <a:t>anastomosis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</a:p>
          <a:p>
            <a:pPr algn="l" rtl="0"/>
            <a:r>
              <a:rPr lang="en-US" sz="2800" b="1" dirty="0" smtClean="0">
                <a:solidFill>
                  <a:srgbClr val="0070C0"/>
                </a:solidFill>
              </a:rPr>
              <a:t>List the sites to feel the peripheral arterial pulse.</a:t>
            </a:r>
          </a:p>
          <a:p>
            <a:pPr algn="l" rtl="0"/>
            <a:r>
              <a:rPr lang="en-US" sz="2800" b="1" dirty="0" smtClean="0">
                <a:solidFill>
                  <a:srgbClr val="0070C0"/>
                </a:solidFill>
              </a:rPr>
              <a:t>Describe the anatomy of the veins of the lower limb regarding: differentiation into superficial&amp; deep, origin, course &amp; termination </a:t>
            </a:r>
          </a:p>
          <a:p>
            <a:pPr algn="l" rtl="0"/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i="1" dirty="0" smtClean="0">
                <a:solidFill>
                  <a:srgbClr val="0E06A4"/>
                </a:solidFill>
                <a:cs typeface="Arial" pitchFamily="34" charset="0"/>
              </a:rPr>
              <a:t>VEINS OF THE L.L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95738" y="1557338"/>
            <a:ext cx="4897437" cy="5300662"/>
          </a:xfrm>
          <a:noFill/>
        </p:spPr>
        <p:txBody>
          <a:bodyPr>
            <a:normAutofit/>
          </a:bodyPr>
          <a:lstStyle/>
          <a:p>
            <a:pPr marL="548640" indent="-411480" algn="l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i="1" dirty="0" smtClean="0">
                <a:cs typeface="Times New Roman" pitchFamily="18" charset="0"/>
              </a:rPr>
              <a:t>The veins of the lower limb are:</a:t>
            </a:r>
          </a:p>
          <a:p>
            <a:pPr marL="548640" indent="-411480" algn="ctr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b="1" i="1" dirty="0" smtClean="0">
                <a:solidFill>
                  <a:srgbClr val="C00000"/>
                </a:solidFill>
                <a:cs typeface="Times New Roman" pitchFamily="18" charset="0"/>
              </a:rPr>
              <a:t>              (1)</a:t>
            </a:r>
            <a:r>
              <a:rPr lang="en-US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C00000"/>
                </a:solidFill>
                <a:cs typeface="Times New Roman" pitchFamily="18" charset="0"/>
              </a:rPr>
              <a:t>Superficial.</a:t>
            </a:r>
            <a:r>
              <a:rPr lang="ar-SA" b="1" i="1" dirty="0" smtClean="0">
                <a:solidFill>
                  <a:srgbClr val="FF0000"/>
                </a:solidFill>
              </a:rPr>
              <a:t> 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marL="548640" indent="-411480" algn="ctr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b="1" i="1" dirty="0" smtClean="0">
                <a:solidFill>
                  <a:srgbClr val="C00000"/>
                </a:solidFill>
                <a:cs typeface="Times New Roman" pitchFamily="18" charset="0"/>
              </a:rPr>
              <a:t>(2) Deep.</a:t>
            </a:r>
          </a:p>
          <a:p>
            <a:pPr marL="548640" indent="-411480" algn="l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1" dirty="0" smtClean="0">
              <a:cs typeface="Times New Roman" pitchFamily="18" charset="0"/>
            </a:endParaRPr>
          </a:p>
          <a:p>
            <a:pPr marL="548640" indent="-411480" algn="l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>
              <a:cs typeface="Times New Roman" pitchFamily="18" charset="0"/>
            </a:endParaRPr>
          </a:p>
        </p:txBody>
      </p:sp>
      <p:pic>
        <p:nvPicPr>
          <p:cNvPr id="28676" name="Picture 7" descr="F 001"/>
          <p:cNvPicPr>
            <a:picLocks noChangeAspect="1" noChangeArrowheads="1"/>
          </p:cNvPicPr>
          <p:nvPr/>
        </p:nvPicPr>
        <p:blipFill>
          <a:blip r:embed="rId2" cstate="print"/>
          <a:srcRect l="54385" t="2173" r="16634" b="15065"/>
          <a:stretch>
            <a:fillRect/>
          </a:stretch>
        </p:blipFill>
        <p:spPr bwMode="auto">
          <a:xfrm>
            <a:off x="838200" y="1600200"/>
            <a:ext cx="3013075" cy="5257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124200" y="5410200"/>
            <a:ext cx="609600" cy="457200"/>
          </a:xfrm>
          <a:prstGeom prst="rect">
            <a:avLst/>
          </a:prstGeom>
          <a:noFill/>
          <a:ln>
            <a:solidFill>
              <a:srgbClr val="0E06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19400" y="2971800"/>
            <a:ext cx="6858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2743200" cy="116205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algn="ctr"/>
            <a:r>
              <a:rPr lang="en-US" sz="3600" b="1" i="1" dirty="0" smtClean="0">
                <a:solidFill>
                  <a:srgbClr val="0E06A4"/>
                </a:solidFill>
              </a:rPr>
              <a:t>SUPERFICIAL VEINS</a:t>
            </a:r>
            <a:endParaRPr lang="en-US" sz="3600" b="1" i="1" dirty="0">
              <a:solidFill>
                <a:srgbClr val="0E06A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0" y="1676400"/>
            <a:ext cx="3733800" cy="4876800"/>
          </a:xfrm>
          <a:noFill/>
        </p:spPr>
        <p:txBody>
          <a:bodyPr>
            <a:normAutofit/>
          </a:bodyPr>
          <a:lstStyle/>
          <a:p>
            <a:pPr marL="548640" indent="-411480" rtl="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i="1" dirty="0" smtClean="0">
                <a:cs typeface="Times New Roman" pitchFamily="18" charset="0"/>
              </a:rPr>
              <a:t>They are immediately under the skin in the subcutaneous tissue.</a:t>
            </a:r>
          </a:p>
          <a:p>
            <a:pPr marL="548640" indent="-411480" rtl="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i="1" u="sng" dirty="0" smtClean="0">
                <a:solidFill>
                  <a:srgbClr val="00B0F0"/>
                </a:solidFill>
                <a:cs typeface="Times New Roman" pitchFamily="18" charset="0"/>
              </a:rPr>
              <a:t>Dorsal Venous arch </a:t>
            </a:r>
            <a:r>
              <a:rPr lang="en-US" sz="2000" b="1" i="1" dirty="0" smtClean="0">
                <a:solidFill>
                  <a:srgbClr val="00B0F0"/>
                </a:solidFill>
                <a:cs typeface="Times New Roman" pitchFamily="18" charset="0"/>
              </a:rPr>
              <a:t>(</a:t>
            </a:r>
            <a:r>
              <a:rPr lang="en-US" sz="2000" b="1" i="1" u="sng" dirty="0" smtClean="0">
                <a:solidFill>
                  <a:srgbClr val="00B0F0"/>
                </a:solidFill>
                <a:cs typeface="Times New Roman" pitchFamily="18" charset="0"/>
              </a:rPr>
              <a:t>network</a:t>
            </a:r>
            <a:r>
              <a:rPr lang="en-US" sz="2000" b="1" i="1" dirty="0" smtClean="0">
                <a:solidFill>
                  <a:srgbClr val="00B0F0"/>
                </a:solidFill>
                <a:cs typeface="Times New Roman" pitchFamily="18" charset="0"/>
              </a:rPr>
              <a:t>):</a:t>
            </a:r>
          </a:p>
          <a:p>
            <a:pPr marL="548640" indent="-411480" rtl="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i="1" dirty="0" smtClean="0">
                <a:cs typeface="Times New Roman" pitchFamily="18" charset="0"/>
              </a:rPr>
              <a:t>Drains most of the blood of the foot through Digital and Communicating veins. </a:t>
            </a:r>
          </a:p>
          <a:p>
            <a:pPr marL="548640" indent="-411480" rtl="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i="1" u="sng" dirty="0" smtClean="0">
                <a:cs typeface="Times New Roman" pitchFamily="18" charset="0"/>
              </a:rPr>
              <a:t>It is Drained on</a:t>
            </a:r>
            <a:r>
              <a:rPr lang="en-US" sz="2000" b="1" i="1" dirty="0" smtClean="0">
                <a:cs typeface="Times New Roman" pitchFamily="18" charset="0"/>
              </a:rPr>
              <a:t>: </a:t>
            </a:r>
          </a:p>
          <a:p>
            <a:pPr marL="548640" indent="-411480" rtl="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b="1" i="1" dirty="0" smtClean="0">
                <a:cs typeface="Times New Roman" pitchFamily="18" charset="0"/>
              </a:rPr>
              <a:t>Medial side by the </a:t>
            </a:r>
            <a:r>
              <a:rPr lang="en-US" sz="2000" b="1" i="1" dirty="0" smtClean="0">
                <a:solidFill>
                  <a:srgbClr val="00B0F0"/>
                </a:solidFill>
                <a:cs typeface="Times New Roman" pitchFamily="18" charset="0"/>
              </a:rPr>
              <a:t>Great </a:t>
            </a:r>
            <a:r>
              <a:rPr lang="en-US" sz="2000" b="1" i="1" dirty="0" err="1" smtClean="0">
                <a:solidFill>
                  <a:srgbClr val="00B0F0"/>
                </a:solidFill>
                <a:cs typeface="Times New Roman" pitchFamily="18" charset="0"/>
              </a:rPr>
              <a:t>Saphenous</a:t>
            </a:r>
            <a:r>
              <a:rPr lang="en-US" sz="2000" b="1" i="1" dirty="0" smtClean="0">
                <a:solidFill>
                  <a:srgbClr val="00B0F0"/>
                </a:solidFill>
                <a:cs typeface="Times New Roman" pitchFamily="18" charset="0"/>
              </a:rPr>
              <a:t> vein.</a:t>
            </a:r>
          </a:p>
          <a:p>
            <a:pPr marL="548640" indent="-411480" rtl="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b="1" i="1" dirty="0" smtClean="0">
                <a:cs typeface="Times New Roman" pitchFamily="18" charset="0"/>
              </a:rPr>
              <a:t>Lateral side by the </a:t>
            </a:r>
            <a:r>
              <a:rPr lang="en-US" sz="2000" b="1" i="1" dirty="0" smtClean="0">
                <a:solidFill>
                  <a:srgbClr val="00B0F0"/>
                </a:solidFill>
                <a:cs typeface="Times New Roman" pitchFamily="18" charset="0"/>
              </a:rPr>
              <a:t>Small </a:t>
            </a:r>
            <a:r>
              <a:rPr lang="en-US" sz="2000" b="1" i="1" dirty="0" err="1" smtClean="0">
                <a:solidFill>
                  <a:srgbClr val="00B0F0"/>
                </a:solidFill>
                <a:cs typeface="Times New Roman" pitchFamily="18" charset="0"/>
              </a:rPr>
              <a:t>saphenous</a:t>
            </a:r>
            <a:r>
              <a:rPr lang="en-US" sz="2000" b="1" i="1" dirty="0" smtClean="0">
                <a:solidFill>
                  <a:srgbClr val="00B0F0"/>
                </a:solidFill>
                <a:cs typeface="Times New Roman" pitchFamily="18" charset="0"/>
              </a:rPr>
              <a:t> vein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6" name="Picture 2" descr="C:\Documents and Settings\User\My Documents\Student Gray\6. Lower limb\F66122-006-f119.jpg"/>
          <p:cNvPicPr>
            <a:picLocks noChangeAspect="1" noChangeArrowheads="1"/>
          </p:cNvPicPr>
          <p:nvPr/>
        </p:nvPicPr>
        <p:blipFill>
          <a:blip r:embed="rId2" cstate="print"/>
          <a:srcRect l="19091" r="19545" b="4348"/>
          <a:stretch>
            <a:fillRect/>
          </a:stretch>
        </p:blipFill>
        <p:spPr bwMode="auto">
          <a:xfrm>
            <a:off x="3962400" y="990600"/>
            <a:ext cx="4724400" cy="5334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cxnSp>
        <p:nvCxnSpPr>
          <p:cNvPr id="15" name="Straight Arrow Connector 14"/>
          <p:cNvCxnSpPr/>
          <p:nvPr/>
        </p:nvCxnSpPr>
        <p:spPr>
          <a:xfrm>
            <a:off x="6781800" y="2286000"/>
            <a:ext cx="6096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5334000" y="2362200"/>
            <a:ext cx="8382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6096000" y="4876800"/>
            <a:ext cx="6096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467600" y="4343400"/>
            <a:ext cx="1219200" cy="609600"/>
          </a:xfrm>
          <a:prstGeom prst="rect">
            <a:avLst/>
          </a:prstGeom>
          <a:noFill/>
          <a:ln w="38100">
            <a:solidFill>
              <a:srgbClr val="0E06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315200" y="2133600"/>
            <a:ext cx="1219200" cy="381000"/>
          </a:xfrm>
          <a:prstGeom prst="rect">
            <a:avLst/>
          </a:prstGeom>
          <a:noFill/>
          <a:ln w="38100">
            <a:solidFill>
              <a:srgbClr val="0E06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86200" y="2209800"/>
            <a:ext cx="1371600" cy="457200"/>
          </a:xfrm>
          <a:prstGeom prst="rect">
            <a:avLst/>
          </a:prstGeom>
          <a:noFill/>
          <a:ln w="38100">
            <a:solidFill>
              <a:srgbClr val="0E06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algn="ctr"/>
            <a:r>
              <a:rPr lang="en-US" sz="4400" b="1" i="1" dirty="0" smtClean="0">
                <a:solidFill>
                  <a:srgbClr val="00B0F0"/>
                </a:solidFill>
              </a:rPr>
              <a:t>GREAT SAPHENOUS VEIN</a:t>
            </a:r>
            <a:endParaRPr lang="en-US" sz="4400" b="1" i="1" dirty="0">
              <a:solidFill>
                <a:srgbClr val="00B0F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4"/>
            <a:ext cx="4267200" cy="4937915"/>
          </a:xfrm>
          <a:noFill/>
        </p:spPr>
        <p:txBody>
          <a:bodyPr>
            <a:noAutofit/>
          </a:bodyPr>
          <a:lstStyle/>
          <a:p>
            <a:pPr marL="548640" indent="-411480" algn="l" rtl="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i="1" dirty="0" smtClean="0">
                <a:cs typeface="Times New Roman" pitchFamily="18" charset="0"/>
              </a:rPr>
              <a:t>The Longest Superficial vein of the body.</a:t>
            </a:r>
          </a:p>
          <a:p>
            <a:pPr marL="548640" indent="-411480" algn="l" rtl="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i="1" dirty="0" smtClean="0">
                <a:cs typeface="Times New Roman" pitchFamily="18" charset="0"/>
              </a:rPr>
              <a:t>Begins from the medial end of the dorsal  venous arch (as the medial marginal vein).</a:t>
            </a:r>
          </a:p>
          <a:p>
            <a:pPr marL="548640" indent="-411480" algn="l" rtl="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i="1" u="sng" dirty="0" smtClean="0">
                <a:solidFill>
                  <a:srgbClr val="FF0000"/>
                </a:solidFill>
                <a:cs typeface="Times New Roman" pitchFamily="18" charset="0"/>
              </a:rPr>
              <a:t>Ascends:</a:t>
            </a:r>
            <a:r>
              <a:rPr lang="en-US" sz="2000" b="1" i="1" dirty="0" smtClean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n-US" sz="2000" b="1" i="1" dirty="0" smtClean="0">
                <a:cs typeface="Times New Roman" pitchFamily="18" charset="0"/>
              </a:rPr>
              <a:t>In front of the </a:t>
            </a:r>
            <a:r>
              <a:rPr lang="en-US" sz="2000" b="1" i="1" dirty="0" smtClean="0">
                <a:solidFill>
                  <a:srgbClr val="FF0000"/>
                </a:solidFill>
                <a:cs typeface="Times New Roman" pitchFamily="18" charset="0"/>
              </a:rPr>
              <a:t>Medial </a:t>
            </a:r>
            <a:r>
              <a:rPr lang="en-US" sz="2000" b="1" i="1" dirty="0" err="1" smtClean="0">
                <a:solidFill>
                  <a:srgbClr val="FF0000"/>
                </a:solidFill>
                <a:cs typeface="Times New Roman" pitchFamily="18" charset="0"/>
              </a:rPr>
              <a:t>Malleolus</a:t>
            </a:r>
            <a:r>
              <a:rPr lang="en-US" sz="20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b="1" i="1" dirty="0" smtClean="0">
                <a:cs typeface="Times New Roman" pitchFamily="18" charset="0"/>
              </a:rPr>
              <a:t>accompanied by the </a:t>
            </a:r>
            <a:r>
              <a:rPr lang="ar-SA" sz="2000" b="1" i="1" dirty="0" smtClean="0"/>
              <a:t> </a:t>
            </a:r>
            <a:r>
              <a:rPr lang="en-US" sz="2000" b="1" i="1" dirty="0" smtClean="0">
                <a:cs typeface="Times New Roman" pitchFamily="18" charset="0"/>
              </a:rPr>
              <a:t>(</a:t>
            </a:r>
            <a:r>
              <a:rPr lang="en-US" sz="2000" b="1" i="1" dirty="0" err="1" smtClean="0">
                <a:cs typeface="Times New Roman" pitchFamily="18" charset="0"/>
              </a:rPr>
              <a:t>Saphenous</a:t>
            </a:r>
            <a:r>
              <a:rPr lang="en-US" sz="2000" b="1" i="1" dirty="0" smtClean="0">
                <a:cs typeface="Times New Roman" pitchFamily="18" charset="0"/>
              </a:rPr>
              <a:t> nerve).</a:t>
            </a:r>
          </a:p>
          <a:p>
            <a:pPr marL="548640" indent="-411480" algn="l" rtl="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i="1" dirty="0" smtClean="0">
                <a:cs typeface="Times New Roman" pitchFamily="18" charset="0"/>
              </a:rPr>
              <a:t>Posterior to the </a:t>
            </a:r>
            <a:r>
              <a:rPr lang="en-US" sz="2000" b="1" i="1" dirty="0" smtClean="0">
                <a:solidFill>
                  <a:srgbClr val="FF0000"/>
                </a:solidFill>
                <a:cs typeface="Times New Roman" pitchFamily="18" charset="0"/>
              </a:rPr>
              <a:t>Medial </a:t>
            </a:r>
            <a:r>
              <a:rPr lang="en-US" sz="2000" b="1" i="1" dirty="0" err="1" smtClean="0">
                <a:solidFill>
                  <a:srgbClr val="FF0000"/>
                </a:solidFill>
                <a:cs typeface="Times New Roman" pitchFamily="18" charset="0"/>
              </a:rPr>
              <a:t>Condyle</a:t>
            </a:r>
            <a:r>
              <a:rPr lang="en-US" sz="2000" b="1" i="1" dirty="0" smtClean="0">
                <a:solidFill>
                  <a:srgbClr val="FF0000"/>
                </a:solidFill>
                <a:cs typeface="Times New Roman" pitchFamily="18" charset="0"/>
              </a:rPr>
              <a:t> of the femur.</a:t>
            </a:r>
          </a:p>
          <a:p>
            <a:pPr marL="548640" indent="-411480" algn="l" rtl="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i="1" u="sng" dirty="0" smtClean="0">
                <a:solidFill>
                  <a:srgbClr val="FF0000"/>
                </a:solidFill>
                <a:cs typeface="Times New Roman" pitchFamily="18" charset="0"/>
              </a:rPr>
              <a:t>Passes through </a:t>
            </a:r>
            <a:r>
              <a:rPr lang="en-US" sz="2000" b="1" i="1" dirty="0" smtClean="0">
                <a:cs typeface="Times New Roman" pitchFamily="18" charset="0"/>
              </a:rPr>
              <a:t>the </a:t>
            </a:r>
            <a:r>
              <a:rPr lang="en-US" sz="2000" b="1" i="1" dirty="0" err="1" smtClean="0">
                <a:solidFill>
                  <a:srgbClr val="FF0000"/>
                </a:solidFill>
                <a:cs typeface="Times New Roman" pitchFamily="18" charset="0"/>
              </a:rPr>
              <a:t>Saphenous</a:t>
            </a:r>
            <a:r>
              <a:rPr lang="en-US" sz="2000" b="1" i="1" dirty="0" smtClean="0">
                <a:solidFill>
                  <a:srgbClr val="FF0000"/>
                </a:solidFill>
                <a:cs typeface="Times New Roman" pitchFamily="18" charset="0"/>
              </a:rPr>
              <a:t> Opening </a:t>
            </a:r>
            <a:r>
              <a:rPr lang="en-US" sz="2000" b="1" i="1" dirty="0" smtClean="0">
                <a:cs typeface="Times New Roman" pitchFamily="18" charset="0"/>
              </a:rPr>
              <a:t>(2.5-3.25) cm below and lateral to the pubic tubercle.</a:t>
            </a:r>
          </a:p>
          <a:p>
            <a:pPr marL="548640" indent="-411480" algn="l" rtl="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i="1" dirty="0" smtClean="0">
                <a:solidFill>
                  <a:srgbClr val="C00000"/>
                </a:solidFill>
                <a:cs typeface="Times New Roman" pitchFamily="18" charset="0"/>
              </a:rPr>
              <a:t>Terminates</a:t>
            </a:r>
            <a:r>
              <a:rPr lang="en-US" sz="2000" b="1" i="1" dirty="0" smtClean="0">
                <a:cs typeface="Times New Roman" pitchFamily="18" charset="0"/>
              </a:rPr>
              <a:t> in: </a:t>
            </a:r>
            <a:r>
              <a:rPr lang="en-US" sz="2000" b="1" i="1" dirty="0" smtClean="0">
                <a:solidFill>
                  <a:srgbClr val="00B0F0"/>
                </a:solidFill>
                <a:cs typeface="Times New Roman" pitchFamily="18" charset="0"/>
              </a:rPr>
              <a:t>Femoral Vein</a:t>
            </a:r>
            <a:r>
              <a:rPr lang="en-US" sz="2000" b="1" i="1" dirty="0" smtClean="0">
                <a:cs typeface="Times New Roman" pitchFamily="18" charset="0"/>
              </a:rPr>
              <a:t>. </a:t>
            </a:r>
            <a:endParaRPr lang="ar-SA" sz="2000" b="1" i="1" dirty="0" smtClean="0"/>
          </a:p>
          <a:p>
            <a:pPr marL="548640" indent="-411480" algn="l" rtl="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000" b="1" i="1" dirty="0" smtClean="0">
              <a:cs typeface="Times New Roman" pitchFamily="18" charset="0"/>
            </a:endParaRPr>
          </a:p>
          <a:p>
            <a:pPr algn="l" rtl="0"/>
            <a:endParaRPr lang="en-US" sz="2000" dirty="0"/>
          </a:p>
        </p:txBody>
      </p:sp>
      <p:pic>
        <p:nvPicPr>
          <p:cNvPr id="5" name="Picture 2" descr="C:\Documents and Settings\User\My Documents\Student Gray\6. Lower limb\F66122-006-f0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7348" r="17201" b="3333"/>
          <a:stretch>
            <a:fillRect/>
          </a:stretch>
        </p:blipFill>
        <p:spPr bwMode="auto">
          <a:xfrm>
            <a:off x="381000" y="1828800"/>
            <a:ext cx="2158098" cy="33829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7" name="Picture 4" descr="C:\Documents and Settings\User\My Documents\My Pictures\Picture17.jpg"/>
          <p:cNvPicPr>
            <a:picLocks noChangeAspect="1" noChangeArrowheads="1"/>
          </p:cNvPicPr>
          <p:nvPr/>
        </p:nvPicPr>
        <p:blipFill>
          <a:blip r:embed="rId3" cstate="print"/>
          <a:srcRect l="31921"/>
          <a:stretch>
            <a:fillRect/>
          </a:stretch>
        </p:blipFill>
        <p:spPr bwMode="auto">
          <a:xfrm>
            <a:off x="2590800" y="2971800"/>
            <a:ext cx="1819469" cy="3886200"/>
          </a:xfrm>
          <a:prstGeom prst="rect">
            <a:avLst/>
          </a:prstGeom>
          <a:noFill/>
          <a:ln w="57150">
            <a:solidFill>
              <a:srgbClr val="FF3399"/>
            </a:solidFill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flipV="1">
            <a:off x="2971800" y="3429000"/>
            <a:ext cx="304800" cy="76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200400" y="3200400"/>
            <a:ext cx="533400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48000" y="4343400"/>
            <a:ext cx="457200" cy="228600"/>
          </a:xfrm>
          <a:prstGeom prst="rect">
            <a:avLst/>
          </a:prstGeom>
          <a:noFill/>
          <a:ln>
            <a:solidFill>
              <a:srgbClr val="0E06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874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i="1" dirty="0" smtClean="0">
                <a:solidFill>
                  <a:srgbClr val="0000FF"/>
                </a:solidFill>
                <a:cs typeface="Arial" pitchFamily="34" charset="0"/>
              </a:rPr>
              <a:t>SMALL</a:t>
            </a:r>
            <a:r>
              <a:rPr lang="en-US" b="1" i="1" dirty="0" smtClean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4000" b="1" i="1" dirty="0" smtClean="0">
                <a:solidFill>
                  <a:srgbClr val="0000FF"/>
                </a:solidFill>
                <a:cs typeface="Arial" pitchFamily="34" charset="0"/>
              </a:rPr>
              <a:t>SAPHENOUS VEIN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412875"/>
            <a:ext cx="4191000" cy="5040313"/>
          </a:xfrm>
          <a:noFill/>
        </p:spPr>
        <p:txBody>
          <a:bodyPr>
            <a:normAutofit fontScale="85000" lnSpcReduction="10000"/>
          </a:bodyPr>
          <a:lstStyle/>
          <a:p>
            <a:pPr marL="548640" indent="-411480" algn="l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i="1" dirty="0" smtClean="0">
                <a:cs typeface="Times New Roman" pitchFamily="18" charset="0"/>
              </a:rPr>
              <a:t>Originates from the lateral end of the dorsal venous arch.</a:t>
            </a:r>
          </a:p>
          <a:p>
            <a:pPr marL="548640" indent="-411480" algn="l" rtl="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i="1" u="sng" dirty="0" smtClean="0">
                <a:solidFill>
                  <a:srgbClr val="C00000"/>
                </a:solidFill>
                <a:cs typeface="Times New Roman" pitchFamily="18" charset="0"/>
              </a:rPr>
              <a:t>Ascends:</a:t>
            </a:r>
            <a:r>
              <a:rPr lang="en-US" sz="2400" b="1" i="1" dirty="0" smtClean="0">
                <a:solidFill>
                  <a:srgbClr val="C00000"/>
                </a:solidFill>
                <a:cs typeface="Times New Roman" pitchFamily="18" charset="0"/>
              </a:rPr>
              <a:t>  </a:t>
            </a:r>
            <a:r>
              <a:rPr lang="en-US" sz="2400" b="1" i="1" dirty="0" smtClean="0">
                <a:cs typeface="Times New Roman" pitchFamily="18" charset="0"/>
              </a:rPr>
              <a:t>Behind the </a:t>
            </a:r>
            <a:r>
              <a:rPr lang="en-US" sz="2400" b="1" i="1" dirty="0" smtClean="0">
                <a:solidFill>
                  <a:srgbClr val="FF0000"/>
                </a:solidFill>
                <a:cs typeface="Times New Roman" pitchFamily="18" charset="0"/>
              </a:rPr>
              <a:t>lateral </a:t>
            </a:r>
            <a:r>
              <a:rPr lang="en-US" sz="2400" b="1" i="1" dirty="0" err="1" smtClean="0">
                <a:solidFill>
                  <a:srgbClr val="FF0000"/>
                </a:solidFill>
                <a:cs typeface="Times New Roman" pitchFamily="18" charset="0"/>
              </a:rPr>
              <a:t>Malleolus</a:t>
            </a:r>
            <a:r>
              <a:rPr lang="en-US" sz="24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i="1" dirty="0" smtClean="0">
                <a:cs typeface="Times New Roman" pitchFamily="18" charset="0"/>
              </a:rPr>
              <a:t>in company with the </a:t>
            </a:r>
            <a:r>
              <a:rPr lang="en-US" sz="2400" b="1" i="1" dirty="0" err="1" smtClean="0">
                <a:cs typeface="Times New Roman" pitchFamily="18" charset="0"/>
              </a:rPr>
              <a:t>Sural</a:t>
            </a:r>
            <a:r>
              <a:rPr lang="en-US" sz="2400" b="1" i="1" dirty="0" smtClean="0">
                <a:cs typeface="Times New Roman" pitchFamily="18" charset="0"/>
              </a:rPr>
              <a:t> nerve.</a:t>
            </a:r>
          </a:p>
          <a:p>
            <a:pPr marL="548640" indent="-411480" algn="l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400" b="1" i="1" dirty="0" smtClean="0">
                <a:cs typeface="Times New Roman" pitchFamily="18" charset="0"/>
              </a:rPr>
              <a:t>Along the middle of the back leg. </a:t>
            </a:r>
          </a:p>
          <a:p>
            <a:pPr marL="548640" indent="-411480" algn="l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i="1" u="sng" dirty="0" smtClean="0">
                <a:solidFill>
                  <a:srgbClr val="C00000"/>
                </a:solidFill>
                <a:cs typeface="Times New Roman" pitchFamily="18" charset="0"/>
              </a:rPr>
              <a:t>Termination </a:t>
            </a:r>
            <a:r>
              <a:rPr lang="en-US" sz="2400" b="1" i="1" dirty="0" smtClean="0">
                <a:cs typeface="Times New Roman" pitchFamily="18" charset="0"/>
              </a:rPr>
              <a:t>:</a:t>
            </a:r>
          </a:p>
          <a:p>
            <a:pPr marL="548640" indent="-411480" algn="l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i="1" dirty="0" smtClean="0">
                <a:cs typeface="Times New Roman" pitchFamily="18" charset="0"/>
              </a:rPr>
              <a:t>1. It may join the </a:t>
            </a:r>
            <a:r>
              <a:rPr lang="en-US" sz="2400" b="1" i="1" dirty="0" smtClean="0">
                <a:solidFill>
                  <a:srgbClr val="00B0F0"/>
                </a:solidFill>
                <a:cs typeface="Times New Roman" pitchFamily="18" charset="0"/>
              </a:rPr>
              <a:t>Great </a:t>
            </a:r>
            <a:r>
              <a:rPr lang="en-US" sz="2400" b="1" i="1" dirty="0" err="1" smtClean="0">
                <a:solidFill>
                  <a:srgbClr val="00B0F0"/>
                </a:solidFill>
                <a:cs typeface="Times New Roman" pitchFamily="18" charset="0"/>
              </a:rPr>
              <a:t>Saphenous</a:t>
            </a:r>
            <a:r>
              <a:rPr lang="en-US" sz="2400" b="1" i="1" dirty="0" smtClean="0">
                <a:solidFill>
                  <a:srgbClr val="00B0F0"/>
                </a:solidFill>
                <a:cs typeface="Times New Roman" pitchFamily="18" charset="0"/>
              </a:rPr>
              <a:t> vein.</a:t>
            </a:r>
          </a:p>
          <a:p>
            <a:pPr marL="548640" indent="-411480" algn="l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i="1" dirty="0" smtClean="0">
                <a:cs typeface="Times New Roman" pitchFamily="18" charset="0"/>
              </a:rPr>
              <a:t>2. Or </a:t>
            </a:r>
            <a:r>
              <a:rPr lang="en-US" sz="2400" b="1" i="1" dirty="0" smtClean="0">
                <a:solidFill>
                  <a:srgbClr val="00B0F0"/>
                </a:solidFill>
                <a:cs typeface="Times New Roman" pitchFamily="18" charset="0"/>
              </a:rPr>
              <a:t>Bifurcates: </a:t>
            </a:r>
          </a:p>
          <a:p>
            <a:pPr marL="548640" indent="-411480" algn="l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i="1" dirty="0" smtClean="0">
                <a:cs typeface="Times New Roman" pitchFamily="18" charset="0"/>
              </a:rPr>
              <a:t>One branch joins the </a:t>
            </a:r>
            <a:r>
              <a:rPr lang="en-US" sz="2400" b="1" i="1" dirty="0" smtClean="0">
                <a:solidFill>
                  <a:srgbClr val="00B0F0"/>
                </a:solidFill>
                <a:cs typeface="Times New Roman" pitchFamily="18" charset="0"/>
              </a:rPr>
              <a:t>Great </a:t>
            </a:r>
            <a:r>
              <a:rPr lang="en-US" sz="2400" b="1" i="1" dirty="0" err="1" smtClean="0">
                <a:solidFill>
                  <a:srgbClr val="00B0F0"/>
                </a:solidFill>
                <a:cs typeface="Times New Roman" pitchFamily="18" charset="0"/>
              </a:rPr>
              <a:t>saphenous</a:t>
            </a:r>
            <a:r>
              <a:rPr lang="en-US" sz="2400" b="1" i="1" dirty="0" smtClean="0">
                <a:cs typeface="Times New Roman" pitchFamily="18" charset="0"/>
              </a:rPr>
              <a:t> and the other joins the </a:t>
            </a:r>
            <a:r>
              <a:rPr lang="en-US" sz="2400" b="1" i="1" dirty="0" smtClean="0">
                <a:solidFill>
                  <a:srgbClr val="00B0F0"/>
                </a:solidFill>
                <a:cs typeface="Times New Roman" pitchFamily="18" charset="0"/>
              </a:rPr>
              <a:t>Popliteal vein</a:t>
            </a:r>
            <a:r>
              <a:rPr lang="en-US" sz="2400" b="1" i="1" dirty="0" smtClean="0">
                <a:solidFill>
                  <a:srgbClr val="0070C0"/>
                </a:solidFill>
                <a:cs typeface="Times New Roman" pitchFamily="18" charset="0"/>
              </a:rPr>
              <a:t>.</a:t>
            </a:r>
            <a:endParaRPr lang="en-US" sz="2400" b="1" dirty="0" smtClean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5" name="Picture 2" descr="C:\Documents and Settings\User\My Documents\Student Gray\6. Lower limb\F66122-006-f021.jpg"/>
          <p:cNvPicPr>
            <a:picLocks noChangeAspect="1" noChangeArrowheads="1"/>
          </p:cNvPicPr>
          <p:nvPr/>
        </p:nvPicPr>
        <p:blipFill>
          <a:blip r:embed="rId2" cstate="print"/>
          <a:srcRect l="17348" r="17201" b="3333"/>
          <a:stretch>
            <a:fillRect/>
          </a:stretch>
        </p:blipFill>
        <p:spPr bwMode="auto">
          <a:xfrm>
            <a:off x="457200" y="1828800"/>
            <a:ext cx="2158098" cy="33829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533400" y="3657600"/>
            <a:ext cx="609600" cy="3810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C:\Documents and Settings\User\My Documents\My Pictures\Picture17.jpg"/>
          <p:cNvPicPr>
            <a:picLocks noChangeAspect="1" noChangeArrowheads="1"/>
          </p:cNvPicPr>
          <p:nvPr/>
        </p:nvPicPr>
        <p:blipFill>
          <a:blip r:embed="rId3" cstate="print"/>
          <a:srcRect l="31921"/>
          <a:stretch>
            <a:fillRect/>
          </a:stretch>
        </p:blipFill>
        <p:spPr bwMode="auto">
          <a:xfrm>
            <a:off x="2057400" y="3124200"/>
            <a:ext cx="2286000" cy="3733800"/>
          </a:xfrm>
          <a:prstGeom prst="rect">
            <a:avLst/>
          </a:prstGeom>
          <a:noFill/>
          <a:ln w="57150">
            <a:solidFill>
              <a:srgbClr val="FF3399"/>
            </a:solidFill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657600" y="5105400"/>
            <a:ext cx="609600" cy="304800"/>
          </a:xfrm>
          <a:prstGeom prst="rect">
            <a:avLst/>
          </a:prstGeom>
          <a:noFill/>
          <a:ln>
            <a:solidFill>
              <a:srgbClr val="0E06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33800" y="4876800"/>
            <a:ext cx="3810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algn="ctr" rtl="0"/>
            <a:r>
              <a:rPr lang="en-US" b="1" i="1" dirty="0" smtClean="0">
                <a:solidFill>
                  <a:srgbClr val="00B0F0"/>
                </a:solidFill>
              </a:rPr>
              <a:t>DEEP VEINS</a:t>
            </a:r>
            <a:endParaRPr lang="en-US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4038600" cy="4709315"/>
          </a:xfrm>
          <a:noFill/>
        </p:spPr>
        <p:txBody>
          <a:bodyPr>
            <a:normAutofit fontScale="92500" lnSpcReduction="10000"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sz="2200" b="1" i="1" u="sng" dirty="0" smtClean="0">
                <a:solidFill>
                  <a:srgbClr val="0E06A4"/>
                </a:solidFill>
              </a:rPr>
              <a:t>Popliteal vein</a:t>
            </a:r>
          </a:p>
          <a:p>
            <a:pPr algn="l" rtl="0">
              <a:defRPr/>
            </a:pPr>
            <a:r>
              <a:rPr lang="en-US" sz="2000" b="1" i="1" dirty="0" smtClean="0"/>
              <a:t>Formed by the union of </a:t>
            </a:r>
            <a:r>
              <a:rPr lang="en-US" sz="2000" b="1" i="1" dirty="0" err="1" smtClean="0">
                <a:solidFill>
                  <a:srgbClr val="00B0F0"/>
                </a:solidFill>
              </a:rPr>
              <a:t>venae</a:t>
            </a:r>
            <a:r>
              <a:rPr lang="en-US" sz="2000" b="1" i="1" dirty="0" smtClean="0">
                <a:solidFill>
                  <a:srgbClr val="00B0F0"/>
                </a:solidFill>
              </a:rPr>
              <a:t> </a:t>
            </a:r>
            <a:r>
              <a:rPr lang="en-US" sz="2000" b="1" i="1" dirty="0" err="1" smtClean="0">
                <a:solidFill>
                  <a:srgbClr val="00B0F0"/>
                </a:solidFill>
              </a:rPr>
              <a:t>comitantes</a:t>
            </a:r>
            <a:r>
              <a:rPr lang="en-US" sz="2000" b="1" i="1" dirty="0" smtClean="0">
                <a:solidFill>
                  <a:srgbClr val="00B0F0"/>
                </a:solidFill>
              </a:rPr>
              <a:t> </a:t>
            </a:r>
            <a:r>
              <a:rPr lang="en-US" sz="2000" b="1" i="1" dirty="0" smtClean="0"/>
              <a:t>around the anterior &amp; posterior tibial arteries.</a:t>
            </a:r>
          </a:p>
          <a:p>
            <a:pPr algn="l" rtl="0">
              <a:defRPr/>
            </a:pPr>
            <a:r>
              <a:rPr lang="en-US" sz="2000" b="1" i="1" dirty="0" smtClean="0"/>
              <a:t>lies posterior to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popliteal</a:t>
            </a:r>
            <a:r>
              <a:rPr lang="en-US" sz="2000" b="1" i="1" dirty="0" smtClean="0">
                <a:solidFill>
                  <a:srgbClr val="FF0000"/>
                </a:solidFill>
              </a:rPr>
              <a:t> artery. </a:t>
            </a: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2000" b="1" i="1" u="sng" dirty="0" smtClean="0">
                <a:solidFill>
                  <a:srgbClr val="0E06A4"/>
                </a:solidFill>
              </a:rPr>
              <a:t>Femoral vein</a:t>
            </a:r>
          </a:p>
          <a:p>
            <a:pPr algn="l" rtl="0">
              <a:defRPr/>
            </a:pPr>
            <a:r>
              <a:rPr lang="en-US" sz="2000" b="1" i="1" dirty="0" smtClean="0"/>
              <a:t>It  enters the thigh by passing through the opening in the adductor </a:t>
            </a:r>
            <a:r>
              <a:rPr lang="en-US" sz="2000" b="1" i="1" dirty="0" err="1" smtClean="0"/>
              <a:t>magnus</a:t>
            </a:r>
            <a:r>
              <a:rPr lang="en-US" sz="2000" b="1" i="1" dirty="0" smtClean="0"/>
              <a:t> .</a:t>
            </a:r>
          </a:p>
          <a:p>
            <a:pPr algn="l" rtl="0">
              <a:defRPr/>
            </a:pPr>
            <a:r>
              <a:rPr lang="en-US" sz="2000" b="1" i="1" dirty="0" smtClean="0"/>
              <a:t>It leaves the thigh in the intermediate compartment of the </a:t>
            </a:r>
            <a:r>
              <a:rPr lang="en-US" sz="2000" b="1" i="1" dirty="0" smtClean="0">
                <a:solidFill>
                  <a:srgbClr val="FF0000"/>
                </a:solidFill>
              </a:rPr>
              <a:t>femoral sheath.</a:t>
            </a:r>
          </a:p>
          <a:p>
            <a:pPr algn="l" rtl="0">
              <a:defRPr/>
            </a:pPr>
            <a:r>
              <a:rPr lang="en-US" sz="2000" b="1" i="1" dirty="0" smtClean="0"/>
              <a:t>Passes behind the inguinal ligament to become the </a:t>
            </a:r>
            <a:r>
              <a:rPr lang="en-US" sz="2000" b="1" i="1" u="sng" dirty="0" smtClean="0">
                <a:solidFill>
                  <a:srgbClr val="0E06A4"/>
                </a:solidFill>
              </a:rPr>
              <a:t>External iliac vein</a:t>
            </a:r>
          </a:p>
          <a:p>
            <a:pPr algn="l" rtl="0">
              <a:defRPr/>
            </a:pPr>
            <a:endParaRPr lang="en-US" sz="2000" b="1" i="1" dirty="0" smtClean="0"/>
          </a:p>
          <a:p>
            <a:pPr algn="l" rtl="0">
              <a:defRPr/>
            </a:pPr>
            <a:endParaRPr lang="en-US" sz="2000" b="1" i="1" dirty="0" smtClean="0"/>
          </a:p>
          <a:p>
            <a:pPr algn="l" rtl="0">
              <a:defRPr/>
            </a:pPr>
            <a:endParaRPr lang="en-US" sz="2400" b="1" i="1" dirty="0" smtClean="0"/>
          </a:p>
          <a:p>
            <a:pPr algn="l" rtl="0"/>
            <a:endParaRPr lang="en-US" sz="2000" dirty="0"/>
          </a:p>
        </p:txBody>
      </p:sp>
      <p:pic>
        <p:nvPicPr>
          <p:cNvPr id="7" name="Picture 7" descr="F 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54385" t="2173" r="16634" b="15065"/>
          <a:stretch>
            <a:fillRect/>
          </a:stretch>
        </p:blipFill>
        <p:spPr bwMode="auto">
          <a:xfrm>
            <a:off x="4724400" y="1905000"/>
            <a:ext cx="3886200" cy="473868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162800" y="4343400"/>
            <a:ext cx="838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91400" y="3200400"/>
            <a:ext cx="762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62800" y="2209800"/>
            <a:ext cx="10668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477000" y="3276600"/>
            <a:ext cx="914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1"/>
          </p:cNvCxnSpPr>
          <p:nvPr/>
        </p:nvCxnSpPr>
        <p:spPr>
          <a:xfrm rot="10800000">
            <a:off x="6477000" y="4419600"/>
            <a:ext cx="685800" cy="38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477000" y="2362200"/>
            <a:ext cx="6096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i="1" dirty="0">
                <a:solidFill>
                  <a:srgbClr val="C00000"/>
                </a:solidFill>
              </a:rPr>
              <a:t>DEEP VEINS (VENAE COMITANTES)</a:t>
            </a:r>
          </a:p>
        </p:txBody>
      </p:sp>
      <p:pic>
        <p:nvPicPr>
          <p:cNvPr id="202756" name="Picture 4" descr="17B11B4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614" t="62653" r="57271" b="6326"/>
          <a:stretch>
            <a:fillRect/>
          </a:stretch>
        </p:blipFill>
        <p:spPr>
          <a:xfrm>
            <a:off x="228600" y="1571625"/>
            <a:ext cx="3714750" cy="5286375"/>
          </a:xfrm>
          <a:noFill/>
          <a:ln w="57150">
            <a:solidFill>
              <a:schemeClr val="tx1"/>
            </a:solidFill>
          </a:ln>
        </p:spPr>
      </p:pic>
      <p:sp>
        <p:nvSpPr>
          <p:cNvPr id="922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14813" y="1600200"/>
            <a:ext cx="4500562" cy="4997450"/>
          </a:xfrm>
          <a:noFill/>
        </p:spPr>
        <p:txBody>
          <a:bodyPr/>
          <a:lstStyle/>
          <a:p>
            <a:pPr algn="l" rtl="0" eaLnBrk="1" hangingPunct="1">
              <a:defRPr/>
            </a:pPr>
            <a:r>
              <a:rPr lang="en-US" sz="2400" b="1" i="1" dirty="0" smtClean="0">
                <a:cs typeface="Times New Roman" pitchFamily="18" charset="0"/>
              </a:rPr>
              <a:t>Accompany  all the major arteries  and their branches.</a:t>
            </a:r>
          </a:p>
          <a:p>
            <a:pPr algn="l" rtl="0" eaLnBrk="1" hangingPunct="1">
              <a:defRPr/>
            </a:pPr>
            <a:r>
              <a:rPr lang="en-US" sz="2400" b="1" i="1" dirty="0" smtClean="0">
                <a:cs typeface="Times New Roman" pitchFamily="18" charset="0"/>
              </a:rPr>
              <a:t>Usually paired.</a:t>
            </a:r>
          </a:p>
          <a:p>
            <a:pPr algn="l" rtl="0" eaLnBrk="1" hangingPunct="1">
              <a:defRPr/>
            </a:pPr>
            <a:r>
              <a:rPr lang="en-US" sz="2400" b="1" i="1" dirty="0" smtClean="0">
                <a:cs typeface="Times New Roman" pitchFamily="18" charset="0"/>
              </a:rPr>
              <a:t>They are contained within the vascular sheath of the artery, whose pulsations help to compress and move blood in the veins</a:t>
            </a:r>
            <a:r>
              <a:rPr lang="en-US" sz="2400" b="1" i="1" dirty="0" smtClean="0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1219200" y="5943600"/>
            <a:ext cx="5334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1104900" y="6057900"/>
            <a:ext cx="533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4800" y="6400800"/>
            <a:ext cx="1371600" cy="457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i="1" dirty="0" smtClean="0">
                <a:solidFill>
                  <a:srgbClr val="00B0F0"/>
                </a:solidFill>
                <a:cs typeface="Arial" pitchFamily="34" charset="0"/>
              </a:rPr>
              <a:t>PERFORATING VEINS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95738" y="1600200"/>
            <a:ext cx="4968875" cy="4924425"/>
          </a:xfrm>
          <a:noFill/>
        </p:spPr>
        <p:txBody>
          <a:bodyPr>
            <a:normAutofit/>
          </a:bodyPr>
          <a:lstStyle/>
          <a:p>
            <a:pPr marL="548640" indent="-411480" algn="l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i="1" dirty="0" smtClean="0">
                <a:cs typeface="Times New Roman" pitchFamily="18" charset="0"/>
              </a:rPr>
              <a:t>Connect the </a:t>
            </a:r>
            <a:r>
              <a:rPr lang="en-US" b="1" i="1" dirty="0" smtClean="0">
                <a:solidFill>
                  <a:srgbClr val="00B0F0"/>
                </a:solidFill>
                <a:cs typeface="Times New Roman" pitchFamily="18" charset="0"/>
              </a:rPr>
              <a:t>Great </a:t>
            </a:r>
            <a:r>
              <a:rPr lang="en-US" b="1" i="1" dirty="0" err="1" smtClean="0">
                <a:solidFill>
                  <a:srgbClr val="00B0F0"/>
                </a:solidFill>
                <a:cs typeface="Times New Roman" pitchFamily="18" charset="0"/>
              </a:rPr>
              <a:t>Saphenous</a:t>
            </a:r>
            <a:r>
              <a:rPr lang="en-US" b="1" i="1" dirty="0" smtClean="0">
                <a:solidFill>
                  <a:srgbClr val="00B0F0"/>
                </a:solidFill>
                <a:cs typeface="Times New Roman" pitchFamily="18" charset="0"/>
              </a:rPr>
              <a:t> vein</a:t>
            </a:r>
            <a:r>
              <a:rPr lang="en-US" b="1" i="1" dirty="0" smtClean="0">
                <a:solidFill>
                  <a:srgbClr val="0E06A4"/>
                </a:solidFill>
                <a:cs typeface="Times New Roman" pitchFamily="18" charset="0"/>
              </a:rPr>
              <a:t> </a:t>
            </a:r>
            <a:r>
              <a:rPr lang="en-US" b="1" i="1" dirty="0" smtClean="0">
                <a:cs typeface="Times New Roman" pitchFamily="18" charset="0"/>
              </a:rPr>
              <a:t>with the </a:t>
            </a:r>
            <a:r>
              <a:rPr lang="en-US" b="1" i="1" dirty="0" smtClean="0">
                <a:solidFill>
                  <a:srgbClr val="00B0F0"/>
                </a:solidFill>
                <a:cs typeface="Times New Roman" pitchFamily="18" charset="0"/>
              </a:rPr>
              <a:t>deep veins </a:t>
            </a:r>
            <a:r>
              <a:rPr lang="en-US" b="1" i="1" dirty="0" smtClean="0">
                <a:cs typeface="Times New Roman" pitchFamily="18" charset="0"/>
              </a:rPr>
              <a:t>along the medial side of the calf.</a:t>
            </a:r>
          </a:p>
          <a:p>
            <a:pPr marL="548640" indent="-411480" algn="l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i="1" dirty="0" smtClean="0">
                <a:cs typeface="Times New Roman" pitchFamily="18" charset="0"/>
              </a:rPr>
              <a:t>Their valves only allow blood to flow from the superficial to the deep veins.</a:t>
            </a:r>
            <a:endParaRPr lang="en-US" sz="2400" b="1" i="1" dirty="0" smtClean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36868" name="Picture 5" descr="4B04C12B"/>
          <p:cNvPicPr>
            <a:picLocks noChangeAspect="1" noChangeArrowheads="1"/>
          </p:cNvPicPr>
          <p:nvPr/>
        </p:nvPicPr>
        <p:blipFill>
          <a:blip r:embed="rId2" cstate="print"/>
          <a:srcRect l="36401" t="67210" r="33617" b="3265"/>
          <a:stretch>
            <a:fillRect/>
          </a:stretch>
        </p:blipFill>
        <p:spPr bwMode="auto">
          <a:xfrm>
            <a:off x="468313" y="1700213"/>
            <a:ext cx="3167062" cy="47529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10800000">
            <a:off x="2133600" y="3276600"/>
            <a:ext cx="457200" cy="152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2095500" y="3543300"/>
            <a:ext cx="5334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667000" y="3276600"/>
            <a:ext cx="8382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1447800" y="1828800"/>
            <a:ext cx="6858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1219200" y="28194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33400" y="1752600"/>
            <a:ext cx="914400" cy="685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9600" y="2667000"/>
            <a:ext cx="685800" cy="533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solidFill>
                  <a:srgbClr val="00B0F0"/>
                </a:solidFill>
                <a:cs typeface="Arial" pitchFamily="34" charset="0"/>
              </a:rPr>
              <a:t>VARICOSE VEINS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1628775"/>
            <a:ext cx="5105400" cy="5068888"/>
          </a:xfrm>
          <a:noFill/>
        </p:spPr>
        <p:txBody>
          <a:bodyPr>
            <a:normAutofit/>
          </a:bodyPr>
          <a:lstStyle/>
          <a:p>
            <a:pPr marL="548640" indent="-411480" algn="l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i="1" dirty="0" smtClean="0">
                <a:cs typeface="Times New Roman" pitchFamily="18" charset="0"/>
              </a:rPr>
              <a:t>Dilatation and Degeneration of the superficial veins that may be complicated by ulcers.</a:t>
            </a:r>
          </a:p>
          <a:p>
            <a:pPr marL="548640" indent="-411480" algn="l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i="1" dirty="0" smtClean="0">
                <a:cs typeface="Times New Roman" pitchFamily="18" charset="0"/>
              </a:rPr>
              <a:t>More common in the </a:t>
            </a:r>
            <a:r>
              <a:rPr lang="en-US" sz="2400" b="1" i="1" dirty="0" err="1" smtClean="0">
                <a:cs typeface="Times New Roman" pitchFamily="18" charset="0"/>
              </a:rPr>
              <a:t>postero</a:t>
            </a:r>
            <a:r>
              <a:rPr lang="en-US" sz="2400" b="1" i="1" dirty="0" smtClean="0">
                <a:cs typeface="Times New Roman" pitchFamily="18" charset="0"/>
              </a:rPr>
              <a:t> medial part of the lower limb.</a:t>
            </a:r>
          </a:p>
          <a:p>
            <a:pPr marL="548640" indent="-411480" algn="l" rtl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i="1" dirty="0" smtClean="0">
                <a:cs typeface="Times New Roman" pitchFamily="18" charset="0"/>
              </a:rPr>
              <a:t>Results from incompetence of the valves in the perforating veins, or within the great </a:t>
            </a:r>
            <a:r>
              <a:rPr lang="en-US" sz="2400" b="1" i="1" dirty="0" err="1" smtClean="0">
                <a:cs typeface="Times New Roman" pitchFamily="18" charset="0"/>
              </a:rPr>
              <a:t>saphenous</a:t>
            </a:r>
            <a:r>
              <a:rPr lang="en-US" sz="2400" b="1" i="1" dirty="0" smtClean="0">
                <a:cs typeface="Times New Roman" pitchFamily="18" charset="0"/>
              </a:rPr>
              <a:t> itself. </a:t>
            </a:r>
          </a:p>
          <a:p>
            <a:pPr marL="548640" indent="-411480" algn="l" rtl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i="1" dirty="0" smtClean="0">
                <a:cs typeface="Times New Roman" pitchFamily="18" charset="0"/>
              </a:rPr>
              <a:t>This allows the passage of high pressure blood from the deep to the superficial veins</a:t>
            </a:r>
            <a:r>
              <a:rPr lang="en-US" sz="2400" b="1" i="1" dirty="0" smtClean="0">
                <a:solidFill>
                  <a:schemeClr val="bg1"/>
                </a:solidFill>
                <a:cs typeface="Times New Roman" pitchFamily="18" charset="0"/>
              </a:rPr>
              <a:t>.</a:t>
            </a:r>
            <a:endParaRPr lang="en-US" dirty="0" smtClean="0">
              <a:cs typeface="Times New Roman" pitchFamily="18" charset="0"/>
            </a:endParaRPr>
          </a:p>
        </p:txBody>
      </p:sp>
      <p:pic>
        <p:nvPicPr>
          <p:cNvPr id="37892" name="Picture 5" descr="2148FE3"/>
          <p:cNvPicPr>
            <a:picLocks noChangeAspect="1" noChangeArrowheads="1"/>
          </p:cNvPicPr>
          <p:nvPr/>
        </p:nvPicPr>
        <p:blipFill>
          <a:blip r:embed="rId2" cstate="print"/>
          <a:srcRect l="1550" t="2869" b="11304"/>
          <a:stretch>
            <a:fillRect/>
          </a:stretch>
        </p:blipFill>
        <p:spPr bwMode="auto">
          <a:xfrm>
            <a:off x="250825" y="1557338"/>
            <a:ext cx="3384550" cy="5300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16200000" flipV="1">
            <a:off x="1371600" y="4191000"/>
            <a:ext cx="3810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V="1">
            <a:off x="1028700" y="4457700"/>
            <a:ext cx="5334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1257300" y="2933700"/>
            <a:ext cx="3810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Thank you</a:t>
            </a:r>
            <a:endParaRPr lang="en-US" sz="8800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939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rgbClr val="FF0000"/>
                </a:solidFill>
              </a:rPr>
              <a:t>FEMORAL ARTERY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7171" name="ClipArt Placeholder 6"/>
          <p:cNvSpPr>
            <a:spLocks noGrp="1" noTextEdit="1"/>
          </p:cNvSpPr>
          <p:nvPr>
            <p:ph type="clipArt" sz="half" idx="1"/>
          </p:nvPr>
        </p:nvSpPr>
        <p:spPr/>
      </p:sp>
      <p:sp>
        <p:nvSpPr>
          <p:cNvPr id="20483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876800"/>
          </a:xfrm>
          <a:noFill/>
        </p:spPr>
        <p:txBody>
          <a:bodyPr>
            <a:normAutofit/>
          </a:bodyPr>
          <a:lstStyle/>
          <a:p>
            <a:pPr algn="l" rtl="0" eaLnBrk="1" hangingPunct="1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 is the main arterial supply to the lower limb.</a:t>
            </a:r>
          </a:p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Origin:</a:t>
            </a:r>
          </a:p>
          <a:p>
            <a:pPr algn="l" rtl="0" eaLnBrk="1" hangingPunct="1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 is the continuation of the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External iliac artery.</a:t>
            </a:r>
          </a:p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How it enters the thigh?</a:t>
            </a:r>
          </a:p>
          <a:p>
            <a:pPr algn="l" rtl="0" eaLnBrk="1" hangingPunct="1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Behind the inguinal ligament; midway between the anterior superior iliac spine and the symphysis pubis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cs typeface="Times New Roman" pitchFamily="18" charset="0"/>
            </a:endParaRPr>
          </a:p>
        </p:txBody>
      </p:sp>
      <p:pic>
        <p:nvPicPr>
          <p:cNvPr id="7173" name="Picture 2" descr="L:\Student Gray\6. Lower limb\F66122-006-f062.jpg"/>
          <p:cNvPicPr>
            <a:picLocks noChangeAspect="1" noChangeArrowheads="1"/>
          </p:cNvPicPr>
          <p:nvPr/>
        </p:nvPicPr>
        <p:blipFill>
          <a:blip r:embed="rId3" cstate="print"/>
          <a:srcRect l="12270" r="11790" b="4008"/>
          <a:stretch>
            <a:fillRect/>
          </a:stretch>
        </p:blipFill>
        <p:spPr bwMode="auto">
          <a:xfrm>
            <a:off x="381000" y="1600200"/>
            <a:ext cx="4032250" cy="4994275"/>
          </a:xfrm>
          <a:prstGeom prst="rect">
            <a:avLst/>
          </a:prstGeom>
          <a:noFill/>
          <a:ln w="57150">
            <a:solidFill>
              <a:srgbClr val="54352A"/>
            </a:solidFill>
            <a:miter lim="800000"/>
            <a:headEnd/>
            <a:tailEnd/>
          </a:ln>
        </p:spPr>
      </p:pic>
      <p:sp>
        <p:nvSpPr>
          <p:cNvPr id="8" name="Left Arrow 7"/>
          <p:cNvSpPr/>
          <p:nvPr/>
        </p:nvSpPr>
        <p:spPr>
          <a:xfrm>
            <a:off x="3048000" y="2590800"/>
            <a:ext cx="2286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2286000" y="22098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3886200" y="2895600"/>
            <a:ext cx="4572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2590800" y="1752600"/>
            <a:ext cx="7620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295400" y="1676400"/>
            <a:ext cx="1295400" cy="152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19200" y="2590800"/>
            <a:ext cx="1066800" cy="12191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77200" cy="73183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400" b="1" i="1" dirty="0" smtClean="0">
                <a:solidFill>
                  <a:srgbClr val="FF0000"/>
                </a:solidFill>
              </a:rPr>
              <a:t>RELATIONS</a:t>
            </a:r>
            <a:endParaRPr lang="ar-SA" b="1" i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786313" y="1524000"/>
            <a:ext cx="3976687" cy="5048250"/>
          </a:xfrm>
          <a:noFill/>
        </p:spPr>
        <p:txBody>
          <a:bodyPr>
            <a:normAutofit fontScale="92500"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b="1" i="1" u="sng" dirty="0" smtClean="0">
                <a:solidFill>
                  <a:srgbClr val="0E06A4"/>
                </a:solidFill>
              </a:rPr>
              <a:t>Anterior:</a:t>
            </a:r>
          </a:p>
          <a:p>
            <a:pPr algn="l" rtl="0">
              <a:defRPr/>
            </a:pPr>
            <a:r>
              <a:rPr lang="en-US" sz="2400" b="1" i="1" dirty="0" smtClean="0"/>
              <a:t>Upper part: Skin &amp;fascia.</a:t>
            </a:r>
          </a:p>
          <a:p>
            <a:pPr algn="l" rtl="0">
              <a:defRPr/>
            </a:pPr>
            <a:r>
              <a:rPr lang="en-US" sz="2400" b="1" i="1" dirty="0" smtClean="0"/>
              <a:t>Lower part: passes behind the Sartorius.</a:t>
            </a: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2400" b="1" i="1" u="sng" dirty="0" smtClean="0">
                <a:solidFill>
                  <a:srgbClr val="0E06A4"/>
                </a:solidFill>
              </a:rPr>
              <a:t>Posterior:</a:t>
            </a:r>
          </a:p>
          <a:p>
            <a:pPr algn="l" rtl="0">
              <a:defRPr/>
            </a:pPr>
            <a:r>
              <a:rPr lang="en-US" sz="2400" b="1" i="1" dirty="0" smtClean="0"/>
              <a:t>Psoas (separates it from the hip J),Pectineus &amp; Adductor longus.</a:t>
            </a: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2400" b="1" i="1" u="sng" dirty="0" smtClean="0">
                <a:solidFill>
                  <a:srgbClr val="C00000"/>
                </a:solidFill>
              </a:rPr>
              <a:t>Medial:</a:t>
            </a:r>
          </a:p>
          <a:p>
            <a:pPr algn="l" rtl="0">
              <a:defRPr/>
            </a:pPr>
            <a:r>
              <a:rPr lang="en-US" sz="2400" b="1" i="1" dirty="0" smtClean="0"/>
              <a:t>Femoral vein.</a:t>
            </a: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2400" b="1" i="1" u="sng" dirty="0" smtClean="0">
                <a:solidFill>
                  <a:srgbClr val="C00000"/>
                </a:solidFill>
              </a:rPr>
              <a:t>Lateral :</a:t>
            </a:r>
          </a:p>
          <a:p>
            <a:pPr algn="l" rtl="0">
              <a:defRPr/>
            </a:pPr>
            <a:r>
              <a:rPr lang="en-US" sz="2400" b="1" i="1" dirty="0" smtClean="0"/>
              <a:t>Femoral nerve and its branches</a:t>
            </a:r>
            <a:r>
              <a:rPr lang="en-US" sz="2400" b="1" i="1" dirty="0" smtClean="0">
                <a:solidFill>
                  <a:schemeClr val="bg1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ar-SA" sz="2400" dirty="0">
              <a:solidFill>
                <a:schemeClr val="bg1"/>
              </a:solidFill>
            </a:endParaRPr>
          </a:p>
        </p:txBody>
      </p:sp>
      <p:pic>
        <p:nvPicPr>
          <p:cNvPr id="11" name="Picture 3" descr="D:\ART&amp; N.(LL)\nerves&amp; vessels of LL\scan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3810000" cy="518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2590800" y="3048000"/>
            <a:ext cx="533400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667000" y="3505200"/>
            <a:ext cx="4572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438400" y="2209800"/>
            <a:ext cx="7620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rot="10800000">
            <a:off x="1600200" y="2286000"/>
            <a:ext cx="457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1143000" y="2209800"/>
            <a:ext cx="457200" cy="1524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133600" y="1981200"/>
            <a:ext cx="381000" cy="152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>
            <a:stCxn id="23" idx="3"/>
          </p:cNvCxnSpPr>
          <p:nvPr/>
        </p:nvCxnSpPr>
        <p:spPr>
          <a:xfrm rot="5400000">
            <a:off x="2102037" y="2523845"/>
            <a:ext cx="631918" cy="2639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>
            <a:off x="1600200" y="2438400"/>
            <a:ext cx="5334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990600" y="2362200"/>
            <a:ext cx="609600" cy="228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971800" cy="116205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r>
              <a:rPr lang="en-US" sz="4000" b="1" i="1" dirty="0" smtClean="0">
                <a:solidFill>
                  <a:srgbClr val="FF0000"/>
                </a:solidFill>
              </a:rPr>
              <a:t>Femoral A.  </a:t>
            </a:r>
            <a:r>
              <a:rPr lang="en-US" sz="4000" b="1" i="1" dirty="0" smtClean="0"/>
              <a:t>&amp; </a:t>
            </a:r>
            <a:r>
              <a:rPr lang="en-US" sz="4000" b="1" i="1" dirty="0" smtClean="0">
                <a:solidFill>
                  <a:srgbClr val="00B0F0"/>
                </a:solidFill>
              </a:rPr>
              <a:t>Femoral V.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1752600"/>
            <a:ext cx="3352800" cy="4572000"/>
          </a:xfrm>
          <a:noFill/>
        </p:spPr>
        <p:txBody>
          <a:bodyPr>
            <a:normAutofit/>
          </a:bodyPr>
          <a:lstStyle/>
          <a:p>
            <a:pPr rtl="0">
              <a:buFont typeface="Wingdings" pitchFamily="2" charset="2"/>
              <a:buChar char="q"/>
            </a:pPr>
            <a:r>
              <a:rPr lang="en-US" sz="2400" b="1" u="sng" dirty="0" smtClean="0">
                <a:solidFill>
                  <a:srgbClr val="C00000"/>
                </a:solidFill>
              </a:rPr>
              <a:t>At the inguinal ligament:</a:t>
            </a:r>
          </a:p>
          <a:p>
            <a:pPr rtl="0"/>
            <a:r>
              <a:rPr lang="en-US" sz="2000" b="1" dirty="0" smtClean="0"/>
              <a:t>The vein lies </a:t>
            </a:r>
            <a:r>
              <a:rPr lang="en-US" sz="2000" b="1" dirty="0" smtClean="0">
                <a:solidFill>
                  <a:srgbClr val="FF0000"/>
                </a:solidFill>
              </a:rPr>
              <a:t>medial</a:t>
            </a:r>
            <a:r>
              <a:rPr lang="en-US" sz="2000" b="1" dirty="0" smtClean="0"/>
              <a:t> to the artery.</a:t>
            </a:r>
          </a:p>
          <a:p>
            <a:pPr rtl="0">
              <a:buFont typeface="Wingdings" pitchFamily="2" charset="2"/>
              <a:buChar char="q"/>
            </a:pPr>
            <a:r>
              <a:rPr lang="en-US" sz="2400" b="1" u="sng" dirty="0" smtClean="0">
                <a:solidFill>
                  <a:srgbClr val="C00000"/>
                </a:solidFill>
              </a:rPr>
              <a:t>At the apex of the femoral triangle:</a:t>
            </a:r>
          </a:p>
          <a:p>
            <a:pPr rtl="0"/>
            <a:r>
              <a:rPr lang="en-US" sz="2000" b="1" dirty="0" smtClean="0"/>
              <a:t>The vein lies </a:t>
            </a:r>
            <a:r>
              <a:rPr lang="en-US" sz="2000" b="1" dirty="0" smtClean="0">
                <a:solidFill>
                  <a:srgbClr val="FF0000"/>
                </a:solidFill>
              </a:rPr>
              <a:t>posterior</a:t>
            </a:r>
            <a:r>
              <a:rPr lang="en-US" sz="2000" b="1" dirty="0" smtClean="0"/>
              <a:t> to the artery.</a:t>
            </a:r>
          </a:p>
          <a:p>
            <a:pPr rtl="0">
              <a:buFont typeface="Wingdings" pitchFamily="2" charset="2"/>
              <a:buChar char="q"/>
            </a:pPr>
            <a:r>
              <a:rPr lang="en-US" sz="2400" b="1" u="sng" dirty="0" smtClean="0">
                <a:solidFill>
                  <a:srgbClr val="C00000"/>
                </a:solidFill>
              </a:rPr>
              <a:t>At the opening in the adductor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magnus</a:t>
            </a:r>
            <a:r>
              <a:rPr lang="en-US" sz="2400" b="1" u="sng" dirty="0" smtClean="0">
                <a:solidFill>
                  <a:srgbClr val="C00000"/>
                </a:solidFill>
              </a:rPr>
              <a:t>:</a:t>
            </a:r>
          </a:p>
          <a:p>
            <a:pPr rtl="0"/>
            <a:r>
              <a:rPr lang="en-US" sz="2000" b="1" dirty="0" smtClean="0"/>
              <a:t>The vein  lies </a:t>
            </a:r>
            <a:r>
              <a:rPr lang="en-US" sz="2000" b="1" dirty="0" smtClean="0">
                <a:solidFill>
                  <a:srgbClr val="FF0000"/>
                </a:solidFill>
              </a:rPr>
              <a:t>lateral</a:t>
            </a:r>
            <a:r>
              <a:rPr lang="en-US" sz="2000" b="1" dirty="0" smtClean="0"/>
              <a:t> to the artery.</a:t>
            </a:r>
          </a:p>
          <a:p>
            <a:pPr rtl="0"/>
            <a:endParaRPr lang="en-US" sz="2000" b="1" dirty="0" smtClean="0"/>
          </a:p>
          <a:p>
            <a:endParaRPr lang="en-US" sz="2000" dirty="0"/>
          </a:p>
        </p:txBody>
      </p:sp>
      <p:pic>
        <p:nvPicPr>
          <p:cNvPr id="10" name="Picture 3" descr="D:\ART&amp; N.(LL)\nerves&amp; vessels of LL\scan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914400"/>
            <a:ext cx="4572000" cy="563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 flipH="1">
            <a:off x="6172200" y="22098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 smtClean="0"/>
              <a:t>V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72200" y="2438400"/>
            <a:ext cx="15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b="1" i="1" dirty="0" smtClean="0">
                <a:solidFill>
                  <a:srgbClr val="C00000"/>
                </a:solidFill>
              </a:rPr>
              <a:t>BRANCHES OF FEMORAL  A.</a:t>
            </a:r>
            <a:endParaRPr lang="ar-SA" sz="4000" b="1" i="1" dirty="0">
              <a:solidFill>
                <a:srgbClr val="C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>
          <a:xfrm>
            <a:off x="381000" y="1676400"/>
            <a:ext cx="3048000" cy="4876800"/>
          </a:xfrm>
          <a:noFill/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2400" b="1" i="1" dirty="0" smtClean="0"/>
              <a:t>1. Superficial Epigastric.</a:t>
            </a:r>
          </a:p>
          <a:p>
            <a:pPr algn="l">
              <a:defRPr/>
            </a:pPr>
            <a:r>
              <a:rPr lang="en-US" sz="2400" b="1" i="1" dirty="0" smtClean="0"/>
              <a:t>2. Superficial Circumflex iliac.</a:t>
            </a:r>
          </a:p>
          <a:p>
            <a:pPr algn="l">
              <a:defRPr/>
            </a:pPr>
            <a:r>
              <a:rPr lang="en-US" sz="2400" b="1" i="1" dirty="0" smtClean="0"/>
              <a:t>3. Superficial External Pudendal.</a:t>
            </a:r>
          </a:p>
          <a:p>
            <a:pPr rtl="0">
              <a:defRPr/>
            </a:pPr>
            <a:r>
              <a:rPr lang="en-US" sz="2400" b="1" i="1" dirty="0" smtClean="0"/>
              <a:t>4. Deep External Pudendal.</a:t>
            </a:r>
          </a:p>
          <a:p>
            <a:pPr rtl="0">
              <a:defRPr/>
            </a:pPr>
            <a:r>
              <a:rPr lang="en-US" sz="2400" b="1" i="1" dirty="0" smtClean="0"/>
              <a:t>5. Profunda femoris.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2" descr="C:\Documents and Settings\Dr.Musaed Alfares\Desktop\ART&amp; N.(LL)\nerves&amp; vessels of LL\scan0027.jpg"/>
          <p:cNvPicPr>
            <a:picLocks noChangeAspect="1" noChangeArrowheads="1"/>
          </p:cNvPicPr>
          <p:nvPr/>
        </p:nvPicPr>
        <p:blipFill>
          <a:blip r:embed="rId2" cstate="print"/>
          <a:srcRect t="47762"/>
          <a:stretch>
            <a:fillRect/>
          </a:stretch>
        </p:blipFill>
        <p:spPr bwMode="auto">
          <a:xfrm>
            <a:off x="3657600" y="1524000"/>
            <a:ext cx="5486400" cy="5334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cxnSp>
        <p:nvCxnSpPr>
          <p:cNvPr id="15" name="Straight Arrow Connector 14"/>
          <p:cNvCxnSpPr/>
          <p:nvPr/>
        </p:nvCxnSpPr>
        <p:spPr>
          <a:xfrm flipV="1">
            <a:off x="7315200" y="4343400"/>
            <a:ext cx="5334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772400" y="4343400"/>
            <a:ext cx="11430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629400" y="2438400"/>
            <a:ext cx="3810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858000" y="2286000"/>
            <a:ext cx="1828800" cy="304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5867400" y="1905000"/>
            <a:ext cx="6096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324600" y="1600200"/>
            <a:ext cx="1752600" cy="228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</a:rPr>
              <a:t>PROFUNDA FEMORIS  A.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>
          <a:xfrm>
            <a:off x="228600" y="1676400"/>
            <a:ext cx="3276600" cy="4953000"/>
          </a:xfrm>
          <a:noFill/>
          <a:ln w="381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rtl="0">
              <a:buFont typeface="Wingdings" pitchFamily="2" charset="2"/>
              <a:buChar char="§"/>
              <a:defRPr/>
            </a:pPr>
            <a:r>
              <a:rPr lang="en-US" sz="2000" b="1" i="1" dirty="0" smtClean="0"/>
              <a:t>It is an important, large artery.</a:t>
            </a:r>
          </a:p>
          <a:p>
            <a:pPr rtl="0">
              <a:buFont typeface="Wingdings" pitchFamily="2" charset="2"/>
              <a:buChar char="§"/>
              <a:defRPr/>
            </a:pPr>
            <a:r>
              <a:rPr lang="en-US" sz="2000" b="1" i="1" dirty="0" smtClean="0"/>
              <a:t>Arises from the lateral side of the femoral artery(4cm below the inguinal ligament). </a:t>
            </a:r>
          </a:p>
          <a:p>
            <a:pPr rtl="0">
              <a:buFont typeface="Wingdings" pitchFamily="2" charset="2"/>
              <a:buChar char="§"/>
              <a:defRPr/>
            </a:pPr>
            <a:r>
              <a:rPr lang="en-US" sz="2000" b="1" i="1" dirty="0" smtClean="0"/>
              <a:t>It Passes medially behind the femoral vessels. </a:t>
            </a:r>
          </a:p>
          <a:p>
            <a:pPr rtl="0">
              <a:buFont typeface="Wingdings" pitchFamily="2" charset="2"/>
              <a:buChar char="q"/>
              <a:defRPr/>
            </a:pPr>
            <a:r>
              <a:rPr lang="en-US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Branches:</a:t>
            </a:r>
          </a:p>
          <a:p>
            <a:pPr rtl="0">
              <a:buFont typeface="Wingdings" pitchFamily="2" charset="2"/>
              <a:buChar char="§"/>
              <a:defRPr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Medial &amp; Lateral circumflex femoral arteries.</a:t>
            </a:r>
          </a:p>
          <a:p>
            <a:pPr rtl="0">
              <a:buFont typeface="Wingdings" pitchFamily="2" charset="2"/>
              <a:buChar char="§"/>
              <a:defRPr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Three Perforating arteries.</a:t>
            </a:r>
          </a:p>
          <a:p>
            <a:pPr rtl="0">
              <a:buFont typeface="Wingdings" pitchFamily="2" charset="2"/>
              <a:buChar char="§"/>
              <a:defRPr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It ends by becoming the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perforating artery.</a:t>
            </a:r>
            <a:endParaRPr lang="ar-SA" sz="2000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en-US" sz="2000" b="1" i="1" dirty="0" smtClean="0"/>
              <a:t>.</a:t>
            </a:r>
            <a:endParaRPr lang="en-US" sz="2000" dirty="0"/>
          </a:p>
        </p:txBody>
      </p:sp>
      <p:pic>
        <p:nvPicPr>
          <p:cNvPr id="9" name="Picture 9" descr="C:\Documents and Settings\lib\My Documents\My Pictures\Picture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486400" y="914400"/>
            <a:ext cx="3124199" cy="4561332"/>
          </a:xfrm>
          <a:noFill/>
          <a:ln w="38100">
            <a:solidFill>
              <a:schemeClr val="tx1"/>
            </a:solidFill>
          </a:ln>
        </p:spPr>
      </p:pic>
      <p:pic>
        <p:nvPicPr>
          <p:cNvPr id="11" name="Picture 2" descr="L:\Student Gray\6. Lower limb\F66122-006-f063.jpg"/>
          <p:cNvPicPr>
            <a:picLocks noChangeAspect="1" noChangeArrowheads="1"/>
          </p:cNvPicPr>
          <p:nvPr/>
        </p:nvPicPr>
        <p:blipFill>
          <a:blip r:embed="rId3" cstate="print"/>
          <a:srcRect r="47398" b="3340"/>
          <a:stretch>
            <a:fillRect/>
          </a:stretch>
        </p:blipFill>
        <p:spPr>
          <a:xfrm>
            <a:off x="3886200" y="2209800"/>
            <a:ext cx="2800082" cy="42672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7162800" y="2438400"/>
            <a:ext cx="152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dirty="0" smtClean="0">
                <a:solidFill>
                  <a:srgbClr val="C00000"/>
                </a:solidFill>
              </a:rPr>
              <a:t>P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391400" y="2743200"/>
            <a:ext cx="7620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153400" y="2590800"/>
            <a:ext cx="381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19600" y="3352800"/>
            <a:ext cx="7620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rot="16200000" flipV="1">
            <a:off x="5867400" y="3429000"/>
            <a:ext cx="2286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5715000" y="4191000"/>
            <a:ext cx="2286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5715000" y="4038600"/>
            <a:ext cx="152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638800" y="3810000"/>
            <a:ext cx="2286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 i="1" dirty="0" smtClean="0">
                <a:solidFill>
                  <a:srgbClr val="C00000"/>
                </a:solidFill>
              </a:rPr>
              <a:t>POPLITEAL ARTERY</a:t>
            </a:r>
            <a:endParaRPr lang="ar-SA" sz="4000" b="1" i="1" dirty="0">
              <a:solidFill>
                <a:srgbClr val="C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357688" y="1600200"/>
            <a:ext cx="4329112" cy="4530725"/>
          </a:xfr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 is the continuation of Femoral artery.</a:t>
            </a:r>
          </a:p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 enters the Popliteal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fossa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through an opening in the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Adductor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magnus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None/>
              <a:defRPr/>
            </a:pPr>
            <a:endParaRPr lang="ar-SA" sz="2400" b="1" i="1" dirty="0">
              <a:latin typeface="Times New Roman" pitchFamily="18" charset="0"/>
            </a:endParaRPr>
          </a:p>
        </p:txBody>
      </p:sp>
      <p:pic>
        <p:nvPicPr>
          <p:cNvPr id="11268" name="Picture 2" descr="L:\Student Gray\6. Lower limb\F66122-006-f042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 l="14687" r="13185" b="2873"/>
          <a:stretch>
            <a:fillRect/>
          </a:stretch>
        </p:blipFill>
        <p:spPr>
          <a:xfrm>
            <a:off x="304800" y="1524000"/>
            <a:ext cx="3810000" cy="5105400"/>
          </a:xfrm>
          <a:ln w="38100">
            <a:solidFill>
              <a:schemeClr val="tx1"/>
            </a:solidFill>
          </a:ln>
        </p:spPr>
      </p:pic>
      <p:cxnSp>
        <p:nvCxnSpPr>
          <p:cNvPr id="13" name="Straight Arrow Connector 12"/>
          <p:cNvCxnSpPr/>
          <p:nvPr/>
        </p:nvCxnSpPr>
        <p:spPr>
          <a:xfrm rot="5400000" flipH="1" flipV="1">
            <a:off x="2819400" y="5105400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600200" y="5029200"/>
            <a:ext cx="1143000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 i="1" dirty="0" smtClean="0">
                <a:solidFill>
                  <a:srgbClr val="C00000"/>
                </a:solidFill>
              </a:rPr>
              <a:t>RELATIONS &amp; BRANCHES</a:t>
            </a:r>
            <a:endParaRPr lang="ar-SA" sz="4000" b="1" i="1" dirty="0">
              <a:solidFill>
                <a:srgbClr val="C00000"/>
              </a:solidFill>
            </a:endParaRPr>
          </a:p>
        </p:txBody>
      </p:sp>
      <p:sp>
        <p:nvSpPr>
          <p:cNvPr id="12291" name="ClipArt Placeholder 11"/>
          <p:cNvSpPr>
            <a:spLocks noGrp="1" noTextEdit="1"/>
          </p:cNvSpPr>
          <p:nvPr>
            <p:ph type="clipArt" sz="half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371600"/>
            <a:ext cx="4038600" cy="5486400"/>
          </a:xfrm>
          <a:noFill/>
        </p:spPr>
        <p:txBody>
          <a:bodyPr>
            <a:normAutofit fontScale="85000" lnSpcReduction="10000"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sz="2800" b="1" i="1" u="sng" dirty="0" smtClean="0">
                <a:solidFill>
                  <a:srgbClr val="C00000"/>
                </a:solidFill>
              </a:rPr>
              <a:t>Anterior:</a:t>
            </a:r>
          </a:p>
          <a:p>
            <a:pPr algn="l" rtl="0">
              <a:defRPr/>
            </a:pPr>
            <a:r>
              <a:rPr lang="en-US" sz="2400" b="1" i="1" dirty="0" smtClean="0"/>
              <a:t>Popliteal surface of the femur.</a:t>
            </a:r>
          </a:p>
          <a:p>
            <a:pPr algn="l" rtl="0">
              <a:defRPr/>
            </a:pPr>
            <a:r>
              <a:rPr lang="en-US" sz="2400" b="1" i="1" dirty="0" smtClean="0"/>
              <a:t>Knee joint.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/>
            </a:pPr>
            <a:r>
              <a:rPr lang="en-US" sz="2400" b="1" i="1" dirty="0" smtClean="0"/>
              <a:t>Popliteus muscle.</a:t>
            </a: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2800" b="1" i="1" u="sng" dirty="0" smtClean="0">
                <a:solidFill>
                  <a:srgbClr val="C00000"/>
                </a:solidFill>
              </a:rPr>
              <a:t>Posterior</a:t>
            </a:r>
            <a:r>
              <a:rPr lang="en-US" sz="2400" b="1" i="1" dirty="0" smtClean="0"/>
              <a:t>:</a:t>
            </a:r>
          </a:p>
          <a:p>
            <a:pPr algn="l" rtl="0">
              <a:defRPr/>
            </a:pPr>
            <a:r>
              <a:rPr lang="en-US" sz="2400" b="1" i="1" dirty="0" smtClean="0"/>
              <a:t>Popliteal vein, Tibial </a:t>
            </a:r>
            <a:r>
              <a:rPr lang="ar-SA" sz="2400" b="1" i="1" dirty="0" smtClean="0"/>
              <a:t> </a:t>
            </a:r>
            <a:r>
              <a:rPr lang="en-US" sz="2400" b="1" i="1" dirty="0" smtClean="0"/>
              <a:t>nerve, skin and fascia. </a:t>
            </a: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2800" b="1" i="1" u="sng" dirty="0" smtClean="0">
                <a:solidFill>
                  <a:srgbClr val="0E06A4"/>
                </a:solidFill>
              </a:rPr>
              <a:t>Branches:</a:t>
            </a:r>
            <a:r>
              <a:rPr lang="en-US" sz="2400" b="1" i="1" dirty="0" smtClean="0">
                <a:solidFill>
                  <a:srgbClr val="0E06A4"/>
                </a:solidFill>
              </a:rPr>
              <a:t> </a:t>
            </a:r>
          </a:p>
          <a:p>
            <a:pPr algn="l" rtl="0">
              <a:defRPr/>
            </a:pPr>
            <a:r>
              <a:rPr lang="en-US" sz="2400" b="1" i="1" dirty="0" smtClean="0"/>
              <a:t>Muscular &amp; Articular  to the knee.</a:t>
            </a: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2800" b="1" i="1" u="sng" dirty="0" smtClean="0">
                <a:solidFill>
                  <a:srgbClr val="0E06A4"/>
                </a:solidFill>
                <a:latin typeface="Times New Roman" pitchFamily="18" charset="0"/>
                <a:cs typeface="Times New Roman" pitchFamily="18" charset="0"/>
              </a:rPr>
              <a:t>Termination: </a:t>
            </a:r>
          </a:p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At the lower border of Popliteus muscle by dividing into </a:t>
            </a:r>
          </a:p>
          <a:p>
            <a:pPr algn="l" rtl="0">
              <a:defRPr/>
            </a:pP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Anterior and Posterior Tibial Arteries.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pic>
        <p:nvPicPr>
          <p:cNvPr id="12293" name="Picture 2" descr="F:\New Folder\scan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4419600" cy="52244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Left Arrow 11"/>
          <p:cNvSpPr/>
          <p:nvPr/>
        </p:nvSpPr>
        <p:spPr>
          <a:xfrm>
            <a:off x="1447800" y="2438400"/>
            <a:ext cx="838200" cy="76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1219200" y="1676400"/>
            <a:ext cx="11430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eft Arrow 19"/>
          <p:cNvSpPr/>
          <p:nvPr/>
        </p:nvSpPr>
        <p:spPr>
          <a:xfrm flipV="1">
            <a:off x="1371600" y="5638799"/>
            <a:ext cx="838200" cy="45719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2819400" y="5562600"/>
            <a:ext cx="762000" cy="2286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 flipV="1">
            <a:off x="1905000" y="6324600"/>
            <a:ext cx="609600" cy="1524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982</TotalTime>
  <Words>1369</Words>
  <Application>Microsoft Office PowerPoint</Application>
  <PresentationFormat>On-screen Show (4:3)</PresentationFormat>
  <Paragraphs>188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Brush Script MT</vt:lpstr>
      <vt:lpstr>Calibri</vt:lpstr>
      <vt:lpstr>Constantia</vt:lpstr>
      <vt:lpstr>Majalla UI</vt:lpstr>
      <vt:lpstr>Times New Roman</vt:lpstr>
      <vt:lpstr>Traditional Arabic</vt:lpstr>
      <vt:lpstr>Wingdings</vt:lpstr>
      <vt:lpstr>Wingdings 2</vt:lpstr>
      <vt:lpstr>Flow</vt:lpstr>
      <vt:lpstr>VASCULATURE OF LL</vt:lpstr>
      <vt:lpstr>OBJECTIVES</vt:lpstr>
      <vt:lpstr>FEMORAL ARTERY</vt:lpstr>
      <vt:lpstr>RELATIONS</vt:lpstr>
      <vt:lpstr>Femoral A.  &amp; Femoral V.</vt:lpstr>
      <vt:lpstr>BRANCHES OF FEMORAL  A.</vt:lpstr>
      <vt:lpstr>PROFUNDA FEMORIS  A.</vt:lpstr>
      <vt:lpstr>POPLITEAL ARTERY</vt:lpstr>
      <vt:lpstr>RELATIONS &amp; BRANCHES</vt:lpstr>
      <vt:lpstr>ANTERIOR TIBIAL ARTERY</vt:lpstr>
      <vt:lpstr>DORSALIS PEDIS ARTERY</vt:lpstr>
      <vt:lpstr>DORSALIS PEDIS ARTERY</vt:lpstr>
      <vt:lpstr>POSTERIOR TIBIAL ARTERY</vt:lpstr>
      <vt:lpstr> POSTERIOR TIBIAL ARTERY -PTA</vt:lpstr>
      <vt:lpstr>BRANCHES OF PTA</vt:lpstr>
      <vt:lpstr>MEDIAL PLANTAR ARTERY</vt:lpstr>
      <vt:lpstr>LATERAL PLANTAR ARTERY</vt:lpstr>
      <vt:lpstr>ARTERIAL ANASTOMOSISES</vt:lpstr>
      <vt:lpstr>WHERE TO FEEL PERIPHERAL ARTERIAL PULSE ?</vt:lpstr>
      <vt:lpstr>VEINS OF THE L.L</vt:lpstr>
      <vt:lpstr>SUPERFICIAL VEINS</vt:lpstr>
      <vt:lpstr>GREAT SAPHENOUS VEIN</vt:lpstr>
      <vt:lpstr>SMALL SAPHENOUS VEIN</vt:lpstr>
      <vt:lpstr>DEEP VEINS</vt:lpstr>
      <vt:lpstr>DEEP VEINS (VENAE COMITANTES)</vt:lpstr>
      <vt:lpstr>PERFORATING VEINS</vt:lpstr>
      <vt:lpstr>VARICOSE VEINS</vt:lpstr>
      <vt:lpstr>Thank you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Vasculature of lower limb</dc:title>
  <dc:creator>Dr. Raeesa</dc:creator>
  <cp:lastModifiedBy>ESSAM</cp:lastModifiedBy>
  <cp:revision>133</cp:revision>
  <dcterms:created xsi:type="dcterms:W3CDTF">2011-01-10T10:41:21Z</dcterms:created>
  <dcterms:modified xsi:type="dcterms:W3CDTF">2017-12-10T07:41:18Z</dcterms:modified>
</cp:coreProperties>
</file>