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302" r:id="rId3"/>
    <p:sldId id="281" r:id="rId4"/>
    <p:sldId id="282" r:id="rId5"/>
    <p:sldId id="305" r:id="rId6"/>
    <p:sldId id="316" r:id="rId7"/>
    <p:sldId id="323" r:id="rId8"/>
    <p:sldId id="292" r:id="rId9"/>
    <p:sldId id="319" r:id="rId10"/>
    <p:sldId id="293" r:id="rId11"/>
    <p:sldId id="320" r:id="rId12"/>
    <p:sldId id="308" r:id="rId13"/>
    <p:sldId id="325" r:id="rId14"/>
    <p:sldId id="324" r:id="rId15"/>
    <p:sldId id="297" r:id="rId16"/>
    <p:sldId id="310" r:id="rId17"/>
    <p:sldId id="311" r:id="rId18"/>
    <p:sldId id="312" r:id="rId19"/>
    <p:sldId id="313" r:id="rId20"/>
    <p:sldId id="326" r:id="rId21"/>
    <p:sldId id="328" r:id="rId22"/>
    <p:sldId id="327" r:id="rId23"/>
    <p:sldId id="32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F0AC53-0CDF-40E3-BBDB-0E1DCE61C21C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DF9C08-7105-4CB6-A730-F870130F4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4E70E3-D5BF-4C1D-9DC8-AC4F88995FC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69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0F84EF-D2A6-4CA7-8F7E-2741D923EC1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52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FC19AE-DFEA-4329-AC35-2F26B6D55E2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09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7967DA-4A52-45D0-9473-ECD92530D83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761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2AE653-8875-46F4-A9FE-978EAB80DCC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288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518F-8CDA-4616-9B00-EAA98F8006C8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4BCD-F0EE-47B8-B205-D3EA5932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AAA3-8853-4052-AF28-F9D13FB34C3E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3AB7-F33F-4A8B-92A0-A32129D3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3A84-2508-4E63-B784-DB26C860BD1F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D41C-3BE4-4CFF-989C-FA66BDA6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8005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2963" y="6400800"/>
            <a:ext cx="5016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7447-758A-4C6C-83FB-185F461C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3041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3D30-2A99-460E-87EB-707EB322B8BC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9478-1170-4C2F-B057-F8DF8E37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02DE-7043-4A30-AF2A-04C1BBBDA6D1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D29C-82F6-4B72-98EC-717D4AC26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9AC9-376E-4D5D-A186-6B162355A399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832F-6AF6-4DD0-BA0B-B3C53D20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BA98-26EC-4102-B6AF-7FBF1F04C5AE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75DF-5A06-4234-A0EA-63F44D6E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5975-F8CC-4574-9D73-91AF42550A01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A8CE-7523-45FE-889B-7F4481D79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87FB-7CEA-47C8-A182-C33048DE1AB2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D0C-C89B-4489-80D6-27130E7A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19CC-FA4E-44CA-A1E6-3573F3C7F120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0784-7473-4F7B-85B9-2D15A72DE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15CB-AADE-489F-A180-9A8500D1DB23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6BAE-F02A-4D37-B395-5286F4EE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E4402-B17B-4AAE-ADEA-0B3DF93264FC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7675B-2DB2-4533-ABD5-7D8E4FF9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5" r:id="rId9"/>
    <p:sldLayoutId id="2147483891" r:id="rId10"/>
    <p:sldLayoutId id="2147483892" r:id="rId11"/>
    <p:sldLayoutId id="21474838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52400" y="5943600"/>
            <a:ext cx="3886200" cy="381000"/>
          </a:xfrm>
          <a:solidFill>
            <a:schemeClr val="bg1"/>
          </a:solidFill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2000" b="1" smtClean="0"/>
              <a:t>Prof.  Saeed Abuel Makarem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2800" b="1" smtClean="0"/>
          </a:p>
        </p:txBody>
      </p:sp>
      <p:pic>
        <p:nvPicPr>
          <p:cNvPr id="6147" name="Picture 2" descr="http://www.footdoc.ca/sciatic%20n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7244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3733800" cy="2209800"/>
          </a:xfr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6600" dirty="0" smtClean="0">
                <a:solidFill>
                  <a:srgbClr val="002060"/>
                </a:solidFill>
              </a:rPr>
              <a:t>SCIATIC NERVE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or Lateral popliteal (Fibular) Nerve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191000" cy="5486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Course: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Leaves the lateral angle of the popliteal fossa &amp; turns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</a:t>
            </a:r>
            <a:r>
              <a:rPr lang="en-US" dirty="0" smtClean="0">
                <a:solidFill>
                  <a:srgbClr val="FF0000"/>
                </a:solidFill>
              </a:rPr>
              <a:t>lateral aspect of </a:t>
            </a:r>
            <a:r>
              <a:rPr lang="en-US" u="sng" dirty="0" smtClean="0">
                <a:solidFill>
                  <a:srgbClr val="FF0000"/>
                </a:solidFill>
              </a:rPr>
              <a:t>neck of fibula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(Dangerous Position).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Then divides into: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u="sng" dirty="0" smtClean="0"/>
              <a:t>Superficial peroneal or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u="sng" dirty="0" smtClean="0">
                <a:solidFill>
                  <a:srgbClr val="002060"/>
                </a:solidFill>
              </a:rPr>
              <a:t>(Musculocutaneous):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rgbClr val="0070C0"/>
                </a:solidFill>
              </a:rPr>
              <a:t>      </a:t>
            </a:r>
            <a:r>
              <a:rPr lang="en-US" dirty="0" smtClean="0"/>
              <a:t>which supply the </a:t>
            </a:r>
            <a:r>
              <a:rPr lang="en-US" dirty="0" smtClean="0">
                <a:solidFill>
                  <a:srgbClr val="C00000"/>
                </a:solidFill>
              </a:rPr>
              <a:t>Lateral</a:t>
            </a:r>
            <a:r>
              <a:rPr lang="en-US" dirty="0" smtClean="0"/>
              <a:t> compartment of  the leg.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u="sng" dirty="0" smtClean="0"/>
              <a:t>Deep peroneal or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u="sng" dirty="0" smtClean="0">
                <a:solidFill>
                  <a:srgbClr val="002060"/>
                </a:solidFill>
              </a:rPr>
              <a:t>(Anterior Tibial)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     which supply the </a:t>
            </a:r>
            <a:r>
              <a:rPr lang="en-US" dirty="0" smtClean="0">
                <a:solidFill>
                  <a:srgbClr val="C00000"/>
                </a:solidFill>
              </a:rPr>
              <a:t>Anterior </a:t>
            </a:r>
            <a:r>
              <a:rPr lang="en-US" dirty="0" smtClean="0"/>
              <a:t>compartment of  the leg</a:t>
            </a:r>
            <a:r>
              <a:rPr lang="en-US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2" descr="C:\Documents and Settings\User\My Documents\Student Gray\6. Lower limb\F66122-006-f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6216" b="3520"/>
          <a:stretch>
            <a:fillRect/>
          </a:stretch>
        </p:blipFill>
        <p:spPr>
          <a:xfrm>
            <a:off x="4572000" y="838200"/>
            <a:ext cx="4191000" cy="5715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4038600" cy="6858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bg1"/>
                </a:solidFill>
              </a:rPr>
              <a:t>Muscular Branches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2"/>
          </p:nvPr>
        </p:nvSpPr>
        <p:spPr>
          <a:xfrm>
            <a:off x="228600" y="2743200"/>
            <a:ext cx="4419600" cy="2514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To the muscles of anterior &amp; lateral compartments of leg: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/>
              <a:t>Dorsi flexors of </a:t>
            </a:r>
            <a:r>
              <a:rPr lang="en-US" sz="2400" dirty="0" smtClean="0"/>
              <a:t>the ankle</a:t>
            </a:r>
            <a:r>
              <a:rPr lang="en-US" sz="2400" dirty="0" smtClean="0"/>
              <a:t>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/>
              <a:t>Extensors of </a:t>
            </a:r>
            <a:r>
              <a:rPr lang="en-US" sz="2400" dirty="0" smtClean="0"/>
              <a:t>the toes</a:t>
            </a:r>
            <a:r>
              <a:rPr lang="en-US" sz="2400" dirty="0" smtClean="0"/>
              <a:t>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dirty="0" smtClean="0"/>
              <a:t>Evertors of </a:t>
            </a:r>
            <a:r>
              <a:rPr lang="en-US" sz="2400" dirty="0" smtClean="0"/>
              <a:t>the foot</a:t>
            </a:r>
            <a:r>
              <a:rPr lang="en-US" sz="2400" dirty="0" smtClean="0"/>
              <a:t>).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6388" name="Picture 2" descr="C:\Users\galmadani\Desktop\Documents\Documents\Student Gray\6. Lower limb\F66122-006-f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14107" b="1666"/>
          <a:stretch>
            <a:fillRect/>
          </a:stretch>
        </p:blipFill>
        <p:spPr>
          <a:xfrm>
            <a:off x="4876800" y="152400"/>
            <a:ext cx="3810000" cy="65992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457200"/>
            <a:ext cx="3657600" cy="6172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The sciatic nerve is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frequently injured</a:t>
            </a:r>
            <a:r>
              <a:rPr lang="en-US" sz="2000" dirty="0" smtClean="0"/>
              <a:t> by…?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I- </a:t>
            </a:r>
            <a:r>
              <a:rPr lang="en-US" sz="2000" b="1" dirty="0" smtClean="0">
                <a:solidFill>
                  <a:srgbClr val="FF0000"/>
                </a:solidFill>
              </a:rPr>
              <a:t>Badly placed intramuscular injections in the gluteal region.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000" dirty="0" smtClean="0"/>
              <a:t>To avoid this,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dirty="0" smtClean="0"/>
              <a:t> injections should be done into the gluteus maximus or medius (into the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outer quadrant of  buttock </a:t>
            </a:r>
          </a:p>
          <a:p>
            <a:pPr eaLnBrk="1" hangingPunct="1"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nerve lesions are incomplete,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injuries, the common peroneal nerve is the mostly affected. </a:t>
            </a:r>
            <a:r>
              <a:rPr lang="en-US" sz="2000" b="1" dirty="0" smtClean="0"/>
              <a:t>Why?</a:t>
            </a:r>
            <a:r>
              <a:rPr lang="en-US" sz="2000" b="1" u="sng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	- The common peroneal nerve fibers lie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in the sciatic nerve. </a:t>
            </a:r>
          </a:p>
        </p:txBody>
      </p:sp>
      <p:pic>
        <p:nvPicPr>
          <p:cNvPr id="142345" name="Picture 9" descr="Untitled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3"/>
          <a:stretch>
            <a:fillRect/>
          </a:stretch>
        </p:blipFill>
        <p:spPr>
          <a:xfrm>
            <a:off x="2438400" y="1295400"/>
            <a:ext cx="2819400" cy="2895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4191000" y="18288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9900">
              <a:alpha val="14902"/>
            </a:srgbClr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36576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SCIATIC NERVE INJURY</a:t>
            </a:r>
            <a:endParaRPr lang="en-US" sz="2400" dirty="0"/>
          </a:p>
        </p:txBody>
      </p:sp>
      <p:pic>
        <p:nvPicPr>
          <p:cNvPr id="7" name="Picture 4" descr="76F736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1"/>
          <a:stretch>
            <a:fillRect/>
          </a:stretch>
        </p:blipFill>
        <p:spPr bwMode="auto">
          <a:xfrm>
            <a:off x="304800" y="4343400"/>
            <a:ext cx="480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200400"/>
            <a:ext cx="17526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II-Posterior dislocation of the hip joint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  <p:bldP spid="142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76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INJURY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525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Marked wasting of the muscles below the knee.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Weak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flexion of the knee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sartorius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gracilis</a:t>
            </a:r>
            <a:r>
              <a:rPr lang="en-US" sz="2400" b="1" dirty="0" smtClean="0"/>
              <a:t> are intact).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Weak extension of hip </a:t>
            </a:r>
            <a:r>
              <a:rPr lang="en-US" sz="2400" b="1" dirty="0" smtClean="0"/>
              <a:t>(gluteus maximus is intact).</a:t>
            </a:r>
          </a:p>
          <a:p>
            <a:pPr eaLnBrk="1" hangingPunct="1">
              <a:defRPr/>
            </a:pPr>
            <a:r>
              <a:rPr lang="en-US" sz="2400" dirty="0" smtClean="0"/>
              <a:t>All the muscles below the knee are paralyzed, and the </a:t>
            </a:r>
            <a:r>
              <a:rPr lang="en-US" sz="2400" u="sng" dirty="0" smtClean="0"/>
              <a:t>weight of the foot </a:t>
            </a:r>
            <a:r>
              <a:rPr lang="en-US" sz="2400" dirty="0" smtClean="0"/>
              <a:t>causes it to assume the </a:t>
            </a:r>
            <a:r>
              <a:rPr lang="en-US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plantar-flexed position,</a:t>
            </a:r>
            <a:r>
              <a:rPr lang="en-US" sz="2400" dirty="0" smtClean="0"/>
              <a:t> or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Foot Drop.</a:t>
            </a:r>
          </a:p>
          <a:p>
            <a:pPr eaLnBrk="1" hangingPunct="1"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steppage gait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4" descr="BC27097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459" t="5829" r="62979" b="62614"/>
          <a:stretch>
            <a:fillRect/>
          </a:stretch>
        </p:blipFill>
        <p:spPr>
          <a:xfrm>
            <a:off x="4495800" y="1219200"/>
            <a:ext cx="2286000" cy="3810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Untitled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6174" r="5289" b="4633"/>
          <a:stretch>
            <a:fillRect/>
          </a:stretch>
        </p:blipFill>
        <p:spPr bwMode="auto">
          <a:xfrm>
            <a:off x="6934200" y="3505200"/>
            <a:ext cx="2209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42129" y="2722728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810000" cy="76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Sensory Loss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038600" cy="3886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Sensation is lost </a:t>
            </a:r>
            <a:r>
              <a:rPr lang="en-US" sz="2400" i="1" dirty="0" smtClean="0">
                <a:solidFill>
                  <a:srgbClr val="002060"/>
                </a:solidFill>
              </a:rPr>
              <a:t>below the knee,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except for a narrow area down the medial side of the lower part of the leg 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(blue)</a:t>
            </a:r>
            <a:r>
              <a:rPr 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and along the medial border of the foot as far as the ball of the big toe, which is supplied by the saphenous nerve (femoral nerve).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6" descr="Untitled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3613" r="11111"/>
          <a:stretch>
            <a:fillRect/>
          </a:stretch>
        </p:blipFill>
        <p:spPr>
          <a:xfrm>
            <a:off x="7315200" y="228600"/>
            <a:ext cx="1447800" cy="6400800"/>
          </a:xfrm>
          <a:noFill/>
        </p:spPr>
      </p:pic>
      <p:pic>
        <p:nvPicPr>
          <p:cNvPr id="5" name="Picture 5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173" r="15625" b="8817"/>
          <a:stretch>
            <a:fillRect/>
          </a:stretch>
        </p:blipFill>
        <p:spPr bwMode="auto">
          <a:xfrm>
            <a:off x="4800600" y="685800"/>
            <a:ext cx="1600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SCIATIC NERVE INJURY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25620"/>
              </p:ext>
            </p:extLst>
          </p:nvPr>
        </p:nvGraphicFramePr>
        <p:xfrm>
          <a:off x="609600" y="16002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732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MOTOR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Paralysis of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Movements affected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73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rgbClr val="0070C0"/>
                          </a:solidFill>
                        </a:rPr>
                        <a:t>Hamstrings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</a:rPr>
                        <a:t>	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Flexion of knee &amp;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0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Extension of hip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1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rgbClr val="0070C0"/>
                          </a:solidFill>
                        </a:rPr>
                        <a:t>All muscles of </a:t>
                      </a:r>
                    </a:p>
                    <a:p>
                      <a:r>
                        <a:rPr lang="en-US" sz="2400" b="0" u="sng" dirty="0" smtClean="0">
                          <a:solidFill>
                            <a:srgbClr val="0070C0"/>
                          </a:solidFill>
                        </a:rPr>
                        <a:t>Leg &amp; Foot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All movements of the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0070C0"/>
                          </a:solidFill>
                        </a:rPr>
                        <a:t>leg &amp; Foot 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3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SENSORY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70C0"/>
                          </a:solidFill>
                        </a:rPr>
                        <a:t>Loss of sensation of  the areas supplied by sciatic nerve </a:t>
                      </a:r>
                      <a:r>
                        <a:rPr lang="en-US" sz="2400" b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(below knee).</a:t>
                      </a:r>
                      <a:endParaRPr lang="en-US" sz="2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EXCEPT area supplied by the (Saphenous nerve).</a:t>
                      </a:r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207963"/>
            <a:ext cx="3240087" cy="6413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800" b="1" smtClean="0"/>
              <a:t>SCIATICA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914400"/>
            <a:ext cx="33528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Sciatica describes the condition in which patients have </a:t>
            </a:r>
            <a:r>
              <a:rPr lang="en-US" sz="2400" i="1" dirty="0" smtClean="0">
                <a:solidFill>
                  <a:srgbClr val="0070C0"/>
                </a:solidFill>
              </a:rPr>
              <a:t>pain along the sensory distribution of the sciatic nerve.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Thus the pain is experienced in the posterior aspect of the thigh, the posterior and lateral sides of the leg, and the lateral part of the foot. </a:t>
            </a:r>
          </a:p>
        </p:txBody>
      </p:sp>
      <p:pic>
        <p:nvPicPr>
          <p:cNvPr id="52229" name="Picture 5" descr="19503_8244_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>
            <a:fillRect/>
          </a:stretch>
        </p:blipFill>
        <p:spPr>
          <a:xfrm>
            <a:off x="327025" y="1066800"/>
            <a:ext cx="5159375" cy="5181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lowchart: Data 5"/>
          <p:cNvSpPr/>
          <p:nvPr/>
        </p:nvSpPr>
        <p:spPr>
          <a:xfrm>
            <a:off x="685800" y="1828800"/>
            <a:ext cx="457200" cy="6858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962400"/>
            <a:ext cx="6096000" cy="2667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b="1" u="sng" dirty="0" smtClean="0">
                <a:solidFill>
                  <a:srgbClr val="FF0000"/>
                </a:solidFill>
              </a:rPr>
              <a:t>Causes of  Sciatica:</a:t>
            </a:r>
            <a:r>
              <a:rPr lang="en-US" sz="2000" u="sng" dirty="0" smtClean="0"/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Prolapse of an intervertebral disc, with pressure on one or roots of the lower lumbar and sacral spinal nerves,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Pressure on the sacral plexus or sciatic nerve by an intrapelvic tumor,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Inflammation of the sciatic nerve or its terminal branches.</a:t>
            </a:r>
          </a:p>
        </p:txBody>
      </p:sp>
      <p:pic>
        <p:nvPicPr>
          <p:cNvPr id="148487" name="Picture 7" descr="IDH_AD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7663" r="4034" b="13518"/>
          <a:stretch>
            <a:fillRect/>
          </a:stretch>
        </p:blipFill>
        <p:spPr>
          <a:xfrm>
            <a:off x="381000" y="228600"/>
            <a:ext cx="5029200" cy="3505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8" name="Picture 8" descr="csctov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315913"/>
            <a:ext cx="305435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9" descr="fig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9"/>
          <a:stretch>
            <a:fillRect/>
          </a:stretch>
        </p:blipFill>
        <p:spPr bwMode="auto">
          <a:xfrm>
            <a:off x="6400800" y="3276600"/>
            <a:ext cx="24384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1816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/>
              <a:t>Common Peroneal Nerve Injury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2057400"/>
            <a:ext cx="3657600" cy="2590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peroneal nerve</a:t>
            </a:r>
            <a:r>
              <a:rPr lang="en-US" sz="2000" dirty="0" smtClean="0"/>
              <a:t> is in an </a:t>
            </a:r>
            <a:r>
              <a:rPr lang="en-US" sz="2000" b="1" dirty="0" smtClean="0">
                <a:solidFill>
                  <a:srgbClr val="FF0000"/>
                </a:solidFill>
              </a:rPr>
              <a:t>exposed position </a:t>
            </a:r>
            <a:r>
              <a:rPr lang="en-US" sz="2000" dirty="0" smtClean="0"/>
              <a:t>as it leaves the popliteal fossa through its lateral angle.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Then it winds around neck of the fibula to enter </a:t>
            </a:r>
            <a:r>
              <a:rPr lang="en-US" sz="2000" u="sng" dirty="0" smtClean="0"/>
              <a:t>peroneus longus </a:t>
            </a:r>
            <a:r>
              <a:rPr lang="en-US" sz="2000" dirty="0" smtClean="0"/>
              <a:t>muscle,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Dangerous Position)!!!!!!!!!!!!!</a:t>
            </a:r>
          </a:p>
        </p:txBody>
      </p:sp>
      <p:pic>
        <p:nvPicPr>
          <p:cNvPr id="150533" name="Picture 5" descr="Untitled-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5893" r="13522" b="4559"/>
          <a:stretch>
            <a:fillRect/>
          </a:stretch>
        </p:blipFill>
        <p:spPr>
          <a:xfrm>
            <a:off x="381000" y="1447800"/>
            <a:ext cx="1371600" cy="5181600"/>
          </a:xfrm>
          <a:noFill/>
        </p:spPr>
      </p:pic>
      <p:pic>
        <p:nvPicPr>
          <p:cNvPr id="6" name="Picture 8" descr="ashc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7236" b="3806"/>
          <a:stretch>
            <a:fillRect/>
          </a:stretch>
        </p:blipFill>
        <p:spPr bwMode="auto">
          <a:xfrm>
            <a:off x="5486400" y="228600"/>
            <a:ext cx="327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5657850"/>
            <a:ext cx="5715000" cy="984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The common peroneal nerve is commonly </a:t>
            </a:r>
            <a:r>
              <a:rPr lang="en-US" b="1" dirty="0" smtClean="0">
                <a:solidFill>
                  <a:schemeClr val="bg1"/>
                </a:solidFill>
              </a:rPr>
              <a:t>injured:</a:t>
            </a: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rgbClr val="FFFF00"/>
                </a:solidFill>
              </a:rPr>
              <a:t>Fractures</a:t>
            </a:r>
            <a:r>
              <a:rPr lang="en-US" sz="2000" b="1" dirty="0">
                <a:solidFill>
                  <a:schemeClr val="bg1"/>
                </a:solidFill>
              </a:rPr>
              <a:t> of the neck of the fibula and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By </a:t>
            </a:r>
            <a:r>
              <a:rPr lang="en-US" sz="2000" b="1" dirty="0">
                <a:solidFill>
                  <a:srgbClr val="FFFF00"/>
                </a:solidFill>
              </a:rPr>
              <a:t>pressure</a:t>
            </a:r>
            <a:r>
              <a:rPr lang="en-US" sz="2000" b="1" dirty="0">
                <a:solidFill>
                  <a:schemeClr val="bg1"/>
                </a:solidFill>
              </a:rPr>
              <a:t> from casts or splints.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886200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u="sng" dirty="0" smtClean="0"/>
              <a:t>The following clinical features are present</a:t>
            </a:r>
            <a:r>
              <a:rPr lang="en-US" sz="20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	</a:t>
            </a:r>
            <a:r>
              <a:rPr lang="en-US" sz="20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Motor: </a:t>
            </a:r>
          </a:p>
          <a:p>
            <a:pPr eaLnBrk="1" hangingPunct="1">
              <a:defRPr/>
            </a:pP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muscles of the anterior and lateral compartments of the leg are paralyzed,</a:t>
            </a:r>
            <a:r>
              <a:rPr lang="en-US" sz="2000" dirty="0" smtClean="0"/>
              <a:t> </a:t>
            </a:r>
          </a:p>
          <a:p>
            <a:pPr eaLnBrk="1" hangingPunct="1">
              <a:defRPr/>
            </a:pPr>
            <a:r>
              <a:rPr lang="en-US" sz="2000" dirty="0" smtClean="0"/>
              <a:t>As a result, the opposing muscles, the plantar flexors of the ankle joint and the invertors of the </a:t>
            </a:r>
            <a:r>
              <a:rPr lang="en-US" sz="2000" dirty="0" err="1" smtClean="0"/>
              <a:t>subtalar</a:t>
            </a:r>
            <a:r>
              <a:rPr lang="en-US" sz="2000" dirty="0" smtClean="0"/>
              <a:t> joints,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 the foot to be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Flexed (Foot Drop) and Inverted,</a:t>
            </a:r>
            <a:r>
              <a:rPr lang="en-US" sz="2000" dirty="0" smtClean="0"/>
              <a:t> an attitude referred to as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Talipes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Equinovarus</a:t>
            </a:r>
            <a:r>
              <a:rPr lang="en-US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6327" name="Picture 7" descr="umns008_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6206" b="5434"/>
          <a:stretch>
            <a:fillRect/>
          </a:stretch>
        </p:blipFill>
        <p:spPr>
          <a:xfrm>
            <a:off x="685800" y="304800"/>
            <a:ext cx="3048000" cy="61722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7244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Manifestations of Common Peroneal Nerve Injury</a:t>
            </a:r>
            <a:endParaRPr lang="en-US" sz="2800" dirty="0"/>
          </a:p>
        </p:txBody>
      </p:sp>
      <p:pic>
        <p:nvPicPr>
          <p:cNvPr id="24581" name="Content Placeholder 4" descr="B84D3E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8"/>
          <a:stretch>
            <a:fillRect/>
          </a:stretch>
        </p:blipFill>
        <p:spPr bwMode="auto">
          <a:xfrm>
            <a:off x="3048000" y="4953000"/>
            <a:ext cx="2265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3352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By the end of the lecture, you should be able to: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Describe the anatomy (origin, course &amp; distribution) of the sciatic nerve.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branches of the sciatic nerve.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Describe briefly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main motor and sensory manifestations in case of injury of the sciatic nerve or its main branches.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1148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/>
              <a:t>Common Peroneal Nerve Injury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057400"/>
            <a:ext cx="3962400" cy="30480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Sensory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/>
              <a:t>Sensation is lost </a:t>
            </a:r>
            <a:r>
              <a:rPr lang="en-US" sz="2400" dirty="0" smtClean="0"/>
              <a:t>between:</a:t>
            </a:r>
          </a:p>
          <a:p>
            <a:pPr>
              <a:defRPr/>
            </a:pPr>
            <a:r>
              <a:rPr lang="en-US" sz="2400" dirty="0" smtClean="0"/>
              <a:t>First </a:t>
            </a:r>
            <a:r>
              <a:rPr lang="en-US" sz="2400" dirty="0" smtClean="0"/>
              <a:t>and second toes.</a:t>
            </a:r>
          </a:p>
          <a:p>
            <a:pPr>
              <a:defRPr/>
            </a:pPr>
            <a:r>
              <a:rPr lang="en-US" sz="2400" dirty="0" smtClean="0"/>
              <a:t>Dorsum of the foot and toes.</a:t>
            </a:r>
          </a:p>
          <a:p>
            <a:pPr>
              <a:defRPr/>
            </a:pPr>
            <a:r>
              <a:rPr lang="en-US" sz="2400" dirty="0" smtClean="0"/>
              <a:t>Medial side of the big toe. </a:t>
            </a:r>
          </a:p>
          <a:p>
            <a:pPr>
              <a:defRPr/>
            </a:pPr>
            <a:r>
              <a:rPr lang="en-US" sz="2400" dirty="0" smtClean="0"/>
              <a:t>Upper part of lateral </a:t>
            </a:r>
            <a:r>
              <a:rPr lang="en-US" sz="2400" dirty="0" smtClean="0"/>
              <a:t>side of the leg.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4" name="Content Placeholder 4" descr="4FEAB4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17249" r="38313" b="15070"/>
          <a:stretch>
            <a:fillRect/>
          </a:stretch>
        </p:blipFill>
        <p:spPr>
          <a:xfrm>
            <a:off x="4191000" y="152400"/>
            <a:ext cx="3581400" cy="5715000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8600" y="2057400"/>
            <a:ext cx="1143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Superficial peroneal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24600" y="2514600"/>
            <a:ext cx="1524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62600" y="4114800"/>
            <a:ext cx="762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Tibial Nerve Injury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029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Because of its deep and protected position, the </a:t>
            </a:r>
            <a:r>
              <a:rPr lang="en-US" sz="2000" b="1" dirty="0" err="1" smtClean="0"/>
              <a:t>tibial</a:t>
            </a:r>
            <a:r>
              <a:rPr lang="en-US" sz="2000" b="1" dirty="0" smtClean="0"/>
              <a:t> nerve is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rarely injured. </a:t>
            </a:r>
          </a:p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Complete</a:t>
            </a:r>
            <a:r>
              <a:rPr lang="en-US" sz="2000" dirty="0" smtClean="0"/>
              <a:t> division results in the following clinical features:</a:t>
            </a:r>
          </a:p>
          <a:p>
            <a:pPr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Motor: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muscles in the back of the leg and the sole of the foot are paralyzed. </a:t>
            </a:r>
          </a:p>
          <a:p>
            <a:pPr>
              <a:defRPr/>
            </a:pPr>
            <a:r>
              <a:rPr lang="en-US" sz="2000" dirty="0" smtClean="0"/>
              <a:t>The opposing muscles </a:t>
            </a:r>
            <a:r>
              <a:rPr lang="en-US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Dorsiflex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foot at the ankle joint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Evert the foot</a:t>
            </a:r>
            <a:r>
              <a:rPr lang="en-US" sz="2000" dirty="0" smtClean="0"/>
              <a:t>  at the </a:t>
            </a:r>
            <a:r>
              <a:rPr lang="en-US" sz="2000" dirty="0" err="1" smtClean="0"/>
              <a:t>subtalar</a:t>
            </a:r>
            <a:r>
              <a:rPr lang="en-US" sz="2000" dirty="0" smtClean="0"/>
              <a:t> joint, an attitude referred to as </a:t>
            </a:r>
            <a:r>
              <a:rPr lang="en-US" sz="2400" b="1" dirty="0" err="1" smtClean="0">
                <a:solidFill>
                  <a:srgbClr val="C00000"/>
                </a:solidFill>
              </a:rPr>
              <a:t>Taleps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Calcaneovalgus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en-US" sz="2000" i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6628" name="Content Placeholder 4" descr="67B20F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" r="12119" b="18007"/>
          <a:stretch>
            <a:fillRect/>
          </a:stretch>
        </p:blipFill>
        <p:spPr>
          <a:xfrm>
            <a:off x="228600" y="1676400"/>
            <a:ext cx="4343400" cy="4343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447800" y="4876800"/>
            <a:ext cx="838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486400" cy="762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Tibial Nerve Injury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04800"/>
            <a:ext cx="2286000" cy="23622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Sensory loss: </a:t>
            </a:r>
          </a:p>
          <a:p>
            <a:pPr>
              <a:defRPr/>
            </a:pPr>
            <a:r>
              <a:rPr lang="en-US" sz="2400" dirty="0" smtClean="0"/>
              <a:t>On the Lateral side of the leg and foot &amp; </a:t>
            </a:r>
            <a:r>
              <a:rPr lang="en-US" sz="2400" b="1" dirty="0" smtClean="0">
                <a:solidFill>
                  <a:srgbClr val="0066FF"/>
                </a:solidFill>
              </a:rPr>
              <a:t>trophic ulcers </a:t>
            </a:r>
            <a:r>
              <a:rPr lang="en-US" sz="2400" dirty="0" smtClean="0"/>
              <a:t>in the sole.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7652" name="Picture 7" descr="BC27097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42372" r="56133" b="23857"/>
          <a:stretch>
            <a:fillRect/>
          </a:stretch>
        </p:blipFill>
        <p:spPr>
          <a:xfrm>
            <a:off x="76200" y="2971800"/>
            <a:ext cx="2362200" cy="3581400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3" name="Picture 2" descr="C:\Documents and Settings\User\My Documents\Student Gray\6. Lower limb\F66122-006-f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2514600" y="1600200"/>
            <a:ext cx="6400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763000" cy="3581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THANK YOU</a:t>
            </a:r>
            <a:br>
              <a:rPr lang="en-US" sz="6000" dirty="0" smtClean="0"/>
            </a:br>
            <a:r>
              <a:rPr lang="en-US" sz="6000" dirty="0" smtClean="0"/>
              <a:t> AND </a:t>
            </a:r>
            <a:br>
              <a:rPr lang="en-US" sz="6000" dirty="0" smtClean="0"/>
            </a:br>
            <a:r>
              <a:rPr lang="en-US" sz="6000" dirty="0" smtClean="0"/>
              <a:t>GOOD LUCK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93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2286000" cy="704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Origin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" y="1676400"/>
            <a:ext cx="2667000" cy="2743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From Sacral the </a:t>
            </a:r>
            <a:r>
              <a:rPr lang="en-US" sz="2400" dirty="0" smtClean="0"/>
              <a:t>Plexus.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Root value: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(L4,5, S1, 2,3).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It is the largest branch of the plexus.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</a:t>
            </a:r>
            <a:r>
              <a:rPr lang="en-US" sz="2400" dirty="0" smtClean="0"/>
              <a:t>It is the largest nerve of </a:t>
            </a:r>
            <a:r>
              <a:rPr lang="en-US" sz="2400" dirty="0" smtClean="0"/>
              <a:t>the whole  </a:t>
            </a:r>
            <a:r>
              <a:rPr lang="en-US" sz="2400" dirty="0" smtClean="0"/>
              <a:t>body.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1979" b="3333"/>
          <a:stretch>
            <a:fillRect/>
          </a:stretch>
        </p:blipFill>
        <p:spPr>
          <a:xfrm>
            <a:off x="2819400" y="304800"/>
            <a:ext cx="60960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419600" cy="6858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505200" cy="457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Formation: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 smtClean="0"/>
              <a:t>Ventral (anterior) rami of </a:t>
            </a:r>
            <a:r>
              <a:rPr lang="en-US" dirty="0" smtClean="0"/>
              <a:t>(L4,5  S1,2,3 &amp; 4</a:t>
            </a:r>
            <a:r>
              <a:rPr lang="en-US" dirty="0" smtClean="0"/>
              <a:t>).</a:t>
            </a: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 smtClean="0"/>
              <a:t>Part of L4 &amp; whole L5 (lumbosacral trunk) + S1,2,3 and most of S4.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400" u="sng" dirty="0" smtClean="0">
                <a:solidFill>
                  <a:srgbClr val="0066FF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 smtClean="0"/>
              <a:t>On the posterior pelvic wall.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dirty="0" smtClean="0"/>
              <a:t>In front of Piriformis muscle.</a:t>
            </a: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3351"/>
          <a:stretch>
            <a:fillRect/>
          </a:stretch>
        </p:blipFill>
        <p:spPr>
          <a:xfrm>
            <a:off x="3810000" y="1066800"/>
            <a:ext cx="5105400" cy="5334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7696200" y="2514600"/>
            <a:ext cx="15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nstantia" pitchFamily="18" charset="0"/>
              </a:rPr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772400" y="3124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76200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nstantia" pitchFamily="18" charset="0"/>
              </a:rPr>
              <a:t>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7848600" y="3659188"/>
            <a:ext cx="381000" cy="746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3733800" cy="6858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bg1"/>
                </a:solidFill>
              </a:rPr>
              <a:t>Course &amp;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962400" cy="5257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It leaves the pelvis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through greater sciatic foramen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below the piriformis.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It passes in the gluteal region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(between ischial tuberosity &amp; greater trochanter).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Then it enters the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posterior compartment of the thigh.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Termination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/>
              <a:t>In the middle of the back of the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/>
              <a:t> thigh it divides into 2 terminal branches: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(medial popliteal).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Common </a:t>
            </a:r>
            <a:r>
              <a:rPr lang="en-US" sz="2000" b="1" dirty="0" smtClean="0">
                <a:solidFill>
                  <a:srgbClr val="FF0000"/>
                </a:solidFill>
              </a:rPr>
              <a:t>Peroneal, </a:t>
            </a:r>
            <a:r>
              <a:rPr lang="en-US" sz="2000" b="1" dirty="0" smtClean="0"/>
              <a:t>or lateral popliteal or</a:t>
            </a:r>
            <a:r>
              <a:rPr lang="en-US" sz="2000" b="1" dirty="0" smtClean="0">
                <a:solidFill>
                  <a:srgbClr val="FF0000"/>
                </a:solidFill>
              </a:rPr>
              <a:t> (Fibular).</a:t>
            </a:r>
            <a:endParaRPr lang="en-US" sz="2000" dirty="0"/>
          </a:p>
        </p:txBody>
      </p:sp>
      <p:pic>
        <p:nvPicPr>
          <p:cNvPr id="8" name="Content Placeholder 6" descr="lumbosacral 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1000" y="304800"/>
            <a:ext cx="4724400" cy="6248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609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of Sciatic Nerve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2514600" cy="3733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u="sng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 Cutaneous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To all leg &amp; </a:t>
            </a:r>
            <a:r>
              <a:rPr lang="en-US" sz="2400" b="1" dirty="0" smtClean="0"/>
              <a:t>foot,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EXCEPT: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 smtClean="0"/>
              <a:t>Areas supplied by the </a:t>
            </a:r>
            <a:r>
              <a:rPr lang="en-US" sz="2400" b="1" dirty="0" smtClean="0">
                <a:solidFill>
                  <a:srgbClr val="FF0000"/>
                </a:solidFill>
              </a:rPr>
              <a:t>saphenous nerve (</a:t>
            </a:r>
            <a:r>
              <a:rPr lang="en-US" sz="2400" b="1" dirty="0" smtClean="0"/>
              <a:t>branch of femoral nerve</a:t>
            </a:r>
            <a:r>
              <a:rPr lang="en-US" sz="2400" b="1" dirty="0" smtClean="0"/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268" name="Picture 2" descr="C:\Documents and Settings\User\My Documents\Student Gray\6. Lower limb\F66122-006-f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2819400" y="1066800"/>
            <a:ext cx="60960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2800" y="4267200"/>
            <a:ext cx="1752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4419600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19600" cy="5562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2. Muscular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To </a:t>
            </a:r>
            <a:r>
              <a:rPr lang="en-US" sz="2400" b="1" u="sng" dirty="0" smtClean="0">
                <a:solidFill>
                  <a:srgbClr val="0070C0"/>
                </a:solidFill>
              </a:rPr>
              <a:t>Hamstrings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(flexors of knee &amp; extensors of the hip).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(through tibial </a:t>
            </a:r>
            <a:r>
              <a:rPr lang="en-US" sz="2400" dirty="0" smtClean="0"/>
              <a:t>part</a:t>
            </a:r>
            <a:r>
              <a:rPr lang="en-US" sz="2400" dirty="0" smtClean="0"/>
              <a:t>) to: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Hamstring part of Adductor Magnus.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Long head of Biceps Femoris.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Semitendinosus.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Semimembranosus.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b="1" u="sng" dirty="0" smtClean="0"/>
              <a:t>NB.</a:t>
            </a:r>
            <a:r>
              <a:rPr lang="en-US" sz="2400" u="sng" dirty="0" smtClean="0"/>
              <a:t> </a:t>
            </a:r>
            <a:r>
              <a:rPr lang="en-US" sz="2400" dirty="0" smtClean="0"/>
              <a:t>The short head of biceps receives its branch from the lateral popliteal (common peroneal) nerve.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3" descr="C:\Users\galmadani\Desktop\Documents\Documents\Student Gray\6. Lower limb\F66122-006-f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3333" b="3722"/>
          <a:stretch>
            <a:fillRect/>
          </a:stretch>
        </p:blipFill>
        <p:spPr bwMode="auto">
          <a:xfrm>
            <a:off x="4800600" y="381000"/>
            <a:ext cx="4114800" cy="617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657600" cy="533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 Nerve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3886200" cy="57912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rgbClr val="002060"/>
                </a:solidFill>
              </a:rPr>
              <a:t>Course: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</a:rPr>
              <a:t>Bisect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popliteal fossa.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Then d</a:t>
            </a:r>
            <a:r>
              <a:rPr lang="en-US" dirty="0" smtClean="0">
                <a:solidFill>
                  <a:srgbClr val="002060"/>
                </a:solidFill>
              </a:rPr>
              <a:t>escends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through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compartment of leg</a:t>
            </a:r>
            <a:r>
              <a:rPr lang="en-US" dirty="0" smtClean="0">
                <a:solidFill>
                  <a:srgbClr val="0070C0"/>
                </a:solidFill>
              </a:rPr>
              <a:t>, accompanied with posterior tibial vessels.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70C0"/>
                </a:solidFill>
              </a:rPr>
              <a:t>Passes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deep to flexor retinaculum</a:t>
            </a:r>
            <a:r>
              <a:rPr lang="en-US" dirty="0" smtClean="0">
                <a:solidFill>
                  <a:srgbClr val="0070C0"/>
                </a:solidFill>
              </a:rPr>
              <a:t> (through the </a:t>
            </a:r>
            <a:r>
              <a:rPr lang="en-US" b="1" dirty="0" smtClean="0">
                <a:solidFill>
                  <a:srgbClr val="0070C0"/>
                </a:solidFill>
              </a:rPr>
              <a:t>tarsal tunnel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medial malleolus</a:t>
            </a:r>
            <a:r>
              <a:rPr lang="en-US" dirty="0" smtClean="0">
                <a:solidFill>
                  <a:srgbClr val="0070C0"/>
                </a:solidFill>
              </a:rPr>
              <a:t>) to reach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sole of foot</a:t>
            </a:r>
            <a:r>
              <a:rPr lang="en-US" dirty="0" smtClean="0">
                <a:solidFill>
                  <a:srgbClr val="0070C0"/>
                </a:solidFill>
              </a:rPr>
              <a:t> where it divides into 2 terminal </a:t>
            </a:r>
            <a:r>
              <a:rPr lang="en-US" dirty="0" smtClean="0">
                <a:solidFill>
                  <a:srgbClr val="0070C0"/>
                </a:solidFill>
              </a:rPr>
              <a:t>branches: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Medial planter </a:t>
            </a:r>
            <a:r>
              <a:rPr lang="en-US" dirty="0" smtClean="0">
                <a:solidFill>
                  <a:srgbClr val="C00000"/>
                </a:solidFill>
              </a:rPr>
              <a:t>nerve.</a:t>
            </a:r>
            <a:endParaRPr lang="en-US" dirty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C00000"/>
                </a:solidFill>
              </a:rPr>
              <a:t>Lateral </a:t>
            </a:r>
            <a:r>
              <a:rPr lang="en-US" dirty="0" smtClean="0">
                <a:solidFill>
                  <a:srgbClr val="C00000"/>
                </a:solidFill>
              </a:rPr>
              <a:t>planter </a:t>
            </a:r>
            <a:r>
              <a:rPr lang="en-US" dirty="0" smtClean="0">
                <a:solidFill>
                  <a:srgbClr val="C00000"/>
                </a:solidFill>
              </a:rPr>
              <a:t>nerve.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462" r="13461" b="3030"/>
          <a:stretch>
            <a:fillRect/>
          </a:stretch>
        </p:blipFill>
        <p:spPr>
          <a:xfrm>
            <a:off x="4114800" y="228600"/>
            <a:ext cx="3581400" cy="6400800"/>
          </a:xfrm>
          <a:ln w="1905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2" descr="C:\Documents and Settings\User\My Documents\Student Gray\6. Lower limb\F66122-006-f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3324" b="32391"/>
          <a:stretch>
            <a:fillRect/>
          </a:stretch>
        </p:blipFill>
        <p:spPr bwMode="auto">
          <a:xfrm>
            <a:off x="7848600" y="4724400"/>
            <a:ext cx="11430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4800600" y="4953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581400" cy="6858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Muscular Branches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" y="1676400"/>
            <a:ext cx="3886200" cy="2895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Muscles of posterior compartment of leg</a:t>
            </a:r>
            <a:r>
              <a:rPr lang="en-US" sz="2400" dirty="0" smtClean="0"/>
              <a:t> (Planter flexors of the ankle, Flexors of toes.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Intrinsic muscles of sole.</a:t>
            </a:r>
            <a:r>
              <a:rPr lang="en-US" sz="2400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u="sng" dirty="0" smtClean="0"/>
              <a:t>ONE Invertor </a:t>
            </a:r>
            <a:r>
              <a:rPr lang="en-US" sz="2400" u="sng" dirty="0" smtClean="0"/>
              <a:t>of the </a:t>
            </a:r>
            <a:r>
              <a:rPr lang="en-US" sz="2400" u="sng" dirty="0" smtClean="0"/>
              <a:t>foot (tibialis posterior).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0" name="Picture 2" descr="C:\Users\galmadani\Desktop\Documents\Documents\Student Gray\6. Lower limb\F66122-006-f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"/>
          <a:stretch>
            <a:fillRect/>
          </a:stretch>
        </p:blipFill>
        <p:spPr bwMode="auto">
          <a:xfrm>
            <a:off x="4114800" y="304800"/>
            <a:ext cx="4800600" cy="632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954</TotalTime>
  <Words>1044</Words>
  <Application>Microsoft Office PowerPoint</Application>
  <PresentationFormat>On-screen Show (4:3)</PresentationFormat>
  <Paragraphs>143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Wingdings</vt:lpstr>
      <vt:lpstr>Wingdings 2</vt:lpstr>
      <vt:lpstr>Flow</vt:lpstr>
      <vt:lpstr>SCIATIC NERVE</vt:lpstr>
      <vt:lpstr>OBJECTIVES</vt:lpstr>
      <vt:lpstr>Origin</vt:lpstr>
      <vt:lpstr>Sacral Plexus</vt:lpstr>
      <vt:lpstr>Course &amp; Distribution</vt:lpstr>
      <vt:lpstr>Branches of Sciatic Nerve</vt:lpstr>
      <vt:lpstr>PowerPoint Presentation</vt:lpstr>
      <vt:lpstr>Tibial  Nerve</vt:lpstr>
      <vt:lpstr>Muscular Branches</vt:lpstr>
      <vt:lpstr>Common Peroneal or Lateral popliteal (Fibular) Nerve</vt:lpstr>
      <vt:lpstr>Muscular Branches</vt:lpstr>
      <vt:lpstr>PowerPoint Presentation</vt:lpstr>
      <vt:lpstr>SCIATIC NERVE INJURY</vt:lpstr>
      <vt:lpstr>Sensory Loss</vt:lpstr>
      <vt:lpstr>EFFECT OF SCIATIC NERVE INJURY</vt:lpstr>
      <vt:lpstr>SCIATICA</vt:lpstr>
      <vt:lpstr>PowerPoint Presentation</vt:lpstr>
      <vt:lpstr>Common Peroneal Nerve Injury</vt:lpstr>
      <vt:lpstr>PowerPoint Presentation</vt:lpstr>
      <vt:lpstr>Common Peroneal Nerve Injury </vt:lpstr>
      <vt:lpstr>Tibial Nerve Injury</vt:lpstr>
      <vt:lpstr>Tibial Nerve Injury</vt:lpstr>
      <vt:lpstr>THANK YOU  AND  GOOD LUCK</vt:lpstr>
    </vt:vector>
  </TitlesOfParts>
  <Company>King Khalid University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SCIATIC NERVE</dc:title>
  <dc:creator>Prof. Saeed Abuel makarem</dc:creator>
  <cp:lastModifiedBy>Dr.Saeed</cp:lastModifiedBy>
  <cp:revision>69</cp:revision>
  <dcterms:created xsi:type="dcterms:W3CDTF">2011-01-04T05:38:32Z</dcterms:created>
  <dcterms:modified xsi:type="dcterms:W3CDTF">2017-12-10T06:52:20Z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iatic nerve">
    <vt:lpwstr>Prof. saeed abuel makarem</vt:lpwstr>
  </property>
</Properties>
</file>