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7"/>
  </p:notesMasterIdLst>
  <p:sldIdLst>
    <p:sldId id="369" r:id="rId2"/>
    <p:sldId id="373" r:id="rId3"/>
    <p:sldId id="381" r:id="rId4"/>
    <p:sldId id="382" r:id="rId5"/>
    <p:sldId id="374" r:id="rId6"/>
    <p:sldId id="370" r:id="rId7"/>
    <p:sldId id="371" r:id="rId8"/>
    <p:sldId id="375" r:id="rId9"/>
    <p:sldId id="376" r:id="rId10"/>
    <p:sldId id="377" r:id="rId11"/>
    <p:sldId id="378" r:id="rId12"/>
    <p:sldId id="339" r:id="rId13"/>
    <p:sldId id="297" r:id="rId14"/>
    <p:sldId id="299" r:id="rId15"/>
    <p:sldId id="300" r:id="rId16"/>
    <p:sldId id="340" r:id="rId17"/>
    <p:sldId id="343" r:id="rId18"/>
    <p:sldId id="344" r:id="rId19"/>
    <p:sldId id="304" r:id="rId20"/>
    <p:sldId id="354" r:id="rId21"/>
    <p:sldId id="358" r:id="rId22"/>
    <p:sldId id="359" r:id="rId23"/>
    <p:sldId id="313" r:id="rId24"/>
    <p:sldId id="319" r:id="rId25"/>
    <p:sldId id="291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66"/>
    <a:srgbClr val="000000"/>
    <a:srgbClr val="FF9900"/>
    <a:srgbClr val="FF9966"/>
    <a:srgbClr val="FFCC66"/>
    <a:srgbClr val="FF0000"/>
    <a:srgbClr val="FF00FF"/>
    <a:srgbClr val="9999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55" autoAdjust="0"/>
    <p:restoredTop sz="97335" autoAdjust="0"/>
  </p:normalViewPr>
  <p:slideViewPr>
    <p:cSldViewPr snapToGrid="0">
      <p:cViewPr>
        <p:scale>
          <a:sx n="90" d="100"/>
          <a:sy n="90" d="100"/>
        </p:scale>
        <p:origin x="-324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cs typeface="+mn-cs"/>
              </a:defRPr>
            </a:lvl1pPr>
          </a:lstStyle>
          <a:p>
            <a:pPr>
              <a:defRPr/>
            </a:pPr>
            <a:fld id="{0F0192E5-433C-4597-AA7E-64CFD428C8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509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E140D5-877B-494A-953C-FF6D3528FDA1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A43D6B-6421-45A6-9A4D-907E0B1433AF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DA5C94-1397-48B3-8BAA-681F0CD663A9}" type="slidenum">
              <a:rPr lang="en-US" smtClean="0"/>
              <a:pPr>
                <a:defRPr/>
              </a:pPr>
              <a:t>15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6E17C8-EBBA-4C79-AB26-628FD2179857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6FCBD-311E-4304-8CEE-807121F61BC9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626881-34F9-4FE4-91DD-7CF77C875F1F}" type="slidenum">
              <a:rPr lang="en-US" smtClean="0"/>
              <a:pPr>
                <a:defRPr/>
              </a:pPr>
              <a:t>18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BE42BD-022C-4D5B-8FA4-1D6EF61E1D1E}" type="slidenum">
              <a:rPr lang="en-US" smtClean="0"/>
              <a:pPr>
                <a:defRPr/>
              </a:pPr>
              <a:t>19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73D80B-A71A-42EA-B352-ECC2570A09D6}" type="slidenum">
              <a:rPr lang="en-US" smtClean="0"/>
              <a:pPr>
                <a:defRPr/>
              </a:pPr>
              <a:t>20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26E21D-AB95-4B43-B168-493F1F8A477C}" type="slidenum">
              <a:rPr lang="en-US" smtClean="0"/>
              <a:pPr>
                <a:defRPr/>
              </a:pPr>
              <a:t>21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6F7BB6-0A43-43BF-8A94-1FF4F8E8519A}" type="slidenum">
              <a:rPr lang="en-US" smtClean="0"/>
              <a:pPr>
                <a:defRPr/>
              </a:pPr>
              <a:t>22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64F7DD-7A51-4F6A-8772-FBDE0241191E}" type="slidenum">
              <a:rPr lang="en-US" smtClean="0"/>
              <a:pPr>
                <a:defRPr/>
              </a:pPr>
              <a:t>23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82247D-AC50-4E78-9025-D936DDFB6723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77C588-80F6-4C4F-AFE7-333736BA8155}" type="slidenum">
              <a:rPr lang="en-US" smtClean="0"/>
              <a:pPr>
                <a:defRPr/>
              </a:pPr>
              <a:t>24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6CCFA6-7466-4975-A8EB-31FFAB8FE42B}" type="slidenum">
              <a:rPr lang="en-US" smtClean="0"/>
              <a:pPr>
                <a:defRPr/>
              </a:pPr>
              <a:t>25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878E0C-9388-4304-9F94-8E0FE23FBF18}" type="slidenum">
              <a:rPr lang="en-US" smtClean="0"/>
              <a:pPr>
                <a:defRPr/>
              </a:pPr>
              <a:t>5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4BB310-B928-490A-827C-3A94E6B5DF60}" type="slidenum">
              <a:rPr lang="en-US" smtClean="0"/>
              <a:pPr>
                <a:defRPr/>
              </a:pPr>
              <a:t>6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8174F3-6F6F-4AC9-BD04-F9580EB0F9E6}" type="slidenum">
              <a:rPr lang="en-US" smtClean="0"/>
              <a:pPr>
                <a:defRPr/>
              </a:pPr>
              <a:t>7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A06C98-E9D7-4137-B0D5-E25B27AC1E74}" type="slidenum">
              <a:rPr lang="en-US" smtClean="0"/>
              <a:pPr>
                <a:defRPr/>
              </a:pPr>
              <a:t>8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69C4C9-75FD-4052-9A23-55D672A2DC9E}" type="slidenum">
              <a:rPr lang="en-US" smtClean="0"/>
              <a:pPr>
                <a:defRPr/>
              </a:pPr>
              <a:t>9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7C3AD6-8291-4F82-A8FB-94402CB8CAF9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B319B6-F72C-4F93-8349-20888D9A6508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031b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Dr. Vohra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AA4C1-49E2-42D8-8ED7-D49E404FD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Vohra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A1353-BD4D-4B1B-A158-CFFB139697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55588"/>
            <a:ext cx="2057400" cy="2976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5588"/>
            <a:ext cx="6019800" cy="2976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Vohra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58EB5-7C99-412C-9BC4-DBC5C37494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5588"/>
            <a:ext cx="8229600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0" y="1165225"/>
            <a:ext cx="1981200" cy="2066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05600" y="1165225"/>
            <a:ext cx="1981200" cy="2066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Vohra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FFAC0-B505-4A6D-9C90-7E8FD8BB96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Vohra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BEE9A-E805-4FFB-B6B0-3688C0401A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Vohra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08399-23B6-4217-9283-1438FC0192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0" y="1165225"/>
            <a:ext cx="1981200" cy="2066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05600" y="1165225"/>
            <a:ext cx="1981200" cy="2066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Vohra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1DB4E-7FD1-45FD-BA06-6A25EA1358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Vohra 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73960-1FE8-496D-9253-B98E4A44AC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Vohra 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959E4-C925-4E6A-9249-A578B4B079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Vohra 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05D35-BC29-4561-A582-E3EE0FD24D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Vohra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CB80B-030A-44DB-9E33-8FF3022B77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Vohra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F07CD-6C4A-414C-B894-E5053EA25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031a"/>
          <p:cNvPicPr>
            <a:picLocks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55588"/>
            <a:ext cx="822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0" y="1165225"/>
            <a:ext cx="41148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80050" y="64008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400">
                <a:effectLst/>
                <a:cs typeface="+mn-cs"/>
              </a:defRPr>
            </a:lvl1pPr>
          </a:lstStyle>
          <a:p>
            <a:pPr>
              <a:defRPr/>
            </a:pPr>
            <a:r>
              <a:rPr lang="en-US"/>
              <a:t>Dr. Vohra 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62963" y="6400800"/>
            <a:ext cx="501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400">
                <a:effectLst/>
                <a:cs typeface="+mn-cs"/>
              </a:defRPr>
            </a:lvl1pPr>
          </a:lstStyle>
          <a:p>
            <a:pPr>
              <a:defRPr/>
            </a:pPr>
            <a:fld id="{7AAAE484-6DA7-44D3-9067-7909DECBF1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9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ransition>
    <p:cut thruBlk="1"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95276"/>
            <a:ext cx="9144000" cy="3046988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480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Popliteal </a:t>
            </a:r>
            <a:r>
              <a:rPr lang="en-US" sz="48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fossa </a:t>
            </a:r>
            <a:br>
              <a:rPr lang="en-US" sz="48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48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back of leg  </a:t>
            </a:r>
            <a:br>
              <a:rPr lang="en-US" sz="48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48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&amp;</a:t>
            </a:r>
            <a:br>
              <a:rPr lang="en-US" sz="48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48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en-US" sz="480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Sole of </a:t>
            </a:r>
            <a:r>
              <a:rPr lang="en-US" sz="48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foot</a:t>
            </a:r>
            <a:endParaRPr lang="en-US" sz="320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953137"/>
            <a:ext cx="9144000" cy="904863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i="1" dirty="0" smtClean="0"/>
              <a:t>DR.SAEED </a:t>
            </a:r>
            <a:r>
              <a:rPr lang="en-US" i="1" dirty="0"/>
              <a:t>VOHRA</a:t>
            </a:r>
          </a:p>
          <a:p>
            <a:pPr eaLnBrk="1" hangingPunct="1">
              <a:defRPr/>
            </a:pPr>
            <a:r>
              <a:rPr lang="en-US" i="1" dirty="0" smtClean="0"/>
              <a:t>DR.SANAA AL- SHAARAWY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8810" y="253097"/>
            <a:ext cx="4726380" cy="646331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Flexor Retinaculum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5575" y="1541463"/>
            <a:ext cx="3673475" cy="21161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>
                <a:solidFill>
                  <a:srgbClr val="FFC000"/>
                </a:solidFill>
              </a:rPr>
              <a:t>Extends from back of </a:t>
            </a:r>
          </a:p>
          <a:p>
            <a:pPr eaLnBrk="1" hangingPunct="1">
              <a:buFontTx/>
              <a:buNone/>
            </a:pPr>
            <a:r>
              <a:rPr lang="en-US" sz="2800" smtClean="0">
                <a:solidFill>
                  <a:srgbClr val="FFC000"/>
                </a:solidFill>
              </a:rPr>
              <a:t>medial malleolus to  </a:t>
            </a:r>
          </a:p>
          <a:p>
            <a:pPr eaLnBrk="1" hangingPunct="1">
              <a:buFontTx/>
              <a:buNone/>
            </a:pPr>
            <a:r>
              <a:rPr lang="en-US" sz="2800" smtClean="0">
                <a:solidFill>
                  <a:srgbClr val="FFC000"/>
                </a:solidFill>
              </a:rPr>
              <a:t>medial side of </a:t>
            </a:r>
          </a:p>
          <a:p>
            <a:pPr eaLnBrk="1" hangingPunct="1">
              <a:buFontTx/>
              <a:buNone/>
            </a:pPr>
            <a:r>
              <a:rPr lang="en-US" sz="2800" smtClean="0">
                <a:solidFill>
                  <a:srgbClr val="FFC000"/>
                </a:solidFill>
              </a:rPr>
              <a:t>calcaneum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3288" y="2041525"/>
            <a:ext cx="5629275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813" y="1579563"/>
            <a:ext cx="4262437" cy="2554287"/>
          </a:xfrm>
        </p:spPr>
        <p:txBody>
          <a:bodyPr/>
          <a:lstStyle/>
          <a:p>
            <a:pPr eaLnBrk="1" hangingPunct="1"/>
            <a:r>
              <a:rPr lang="en-US" sz="2000" b="1" i="1" smtClean="0">
                <a:solidFill>
                  <a:srgbClr val="FF0000"/>
                </a:solidFill>
              </a:rPr>
              <a:t>Medial to lateral</a:t>
            </a:r>
          </a:p>
          <a:p>
            <a:pPr eaLnBrk="1" hangingPunct="1">
              <a:buClr>
                <a:schemeClr val="tx1"/>
              </a:buClr>
            </a:pPr>
            <a:r>
              <a:rPr lang="en-US" sz="2000" smtClean="0">
                <a:solidFill>
                  <a:srgbClr val="FFFF00"/>
                </a:solidFill>
              </a:rPr>
              <a:t>Tibialis posterior tendon</a:t>
            </a:r>
          </a:p>
          <a:p>
            <a:pPr eaLnBrk="1" hangingPunct="1">
              <a:buClr>
                <a:schemeClr val="tx1"/>
              </a:buClr>
            </a:pPr>
            <a:r>
              <a:rPr lang="en-US" sz="2000" smtClean="0">
                <a:solidFill>
                  <a:srgbClr val="FFFF00"/>
                </a:solidFill>
              </a:rPr>
              <a:t>Flexor digitorum longus tendon</a:t>
            </a:r>
          </a:p>
          <a:p>
            <a:pPr eaLnBrk="1" hangingPunct="1">
              <a:buClr>
                <a:schemeClr val="tx1"/>
              </a:buClr>
            </a:pPr>
            <a:r>
              <a:rPr lang="en-US" sz="2000" smtClean="0">
                <a:solidFill>
                  <a:srgbClr val="FFFF00"/>
                </a:solidFill>
              </a:rPr>
              <a:t>Posterior tibial artery with venae comitantes</a:t>
            </a:r>
          </a:p>
          <a:p>
            <a:pPr eaLnBrk="1" hangingPunct="1">
              <a:buClr>
                <a:schemeClr val="tx1"/>
              </a:buClr>
            </a:pPr>
            <a:r>
              <a:rPr lang="en-US" sz="2000" smtClean="0">
                <a:solidFill>
                  <a:srgbClr val="FFFF00"/>
                </a:solidFill>
              </a:rPr>
              <a:t>Tibial nerve</a:t>
            </a:r>
          </a:p>
          <a:p>
            <a:pPr eaLnBrk="1" hangingPunct="1">
              <a:buClr>
                <a:schemeClr val="tx1"/>
              </a:buClr>
            </a:pPr>
            <a:r>
              <a:rPr lang="en-US" sz="2000" smtClean="0">
                <a:solidFill>
                  <a:srgbClr val="FFFF00"/>
                </a:solidFill>
              </a:rPr>
              <a:t>Flexor hallucis longus tendon</a:t>
            </a:r>
          </a:p>
        </p:txBody>
      </p:sp>
      <p:sp>
        <p:nvSpPr>
          <p:cNvPr id="6" name="Rectangle 5"/>
          <p:cNvSpPr/>
          <p:nvPr/>
        </p:nvSpPr>
        <p:spPr>
          <a:xfrm>
            <a:off x="558139" y="237487"/>
            <a:ext cx="8027722" cy="95410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+mn-cs"/>
              </a:rPr>
              <a:t>Structures passing posterior to medial </a:t>
            </a:r>
            <a:r>
              <a:rPr lang="en-US" sz="2800" b="1" kern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+mn-cs"/>
              </a:rPr>
              <a:t>malleolus</a:t>
            </a:r>
            <a:r>
              <a:rPr lang="en-US" sz="2800" b="1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+mn-cs"/>
              </a:rPr>
              <a:t>, deep to flexor retinaculum 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7975" y="2516188"/>
            <a:ext cx="5002213" cy="356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20675" y="6149975"/>
            <a:ext cx="62992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All the tendons are surrounded by a synovial sheath</a:t>
            </a:r>
            <a:endParaRPr lang="en-US" sz="24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7480300" y="6400800"/>
            <a:ext cx="1046163" cy="304800"/>
          </a:xfrm>
        </p:spPr>
        <p:txBody>
          <a:bodyPr/>
          <a:lstStyle/>
          <a:p>
            <a:pPr>
              <a:defRPr/>
            </a:pPr>
            <a:r>
              <a:rPr lang="en-US" smtClean="0"/>
              <a:t>Dr. Vohra </a:t>
            </a:r>
          </a:p>
        </p:txBody>
      </p:sp>
      <p:sp>
        <p:nvSpPr>
          <p:cNvPr id="1536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94B723D-A2DF-4491-AD84-2E235F85C080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481329" y="257678"/>
            <a:ext cx="5376231" cy="722824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Sensory Nerve Supply</a:t>
            </a:r>
          </a:p>
        </p:txBody>
      </p:sp>
      <p:sp>
        <p:nvSpPr>
          <p:cNvPr id="2672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538538" y="903288"/>
            <a:ext cx="5043487" cy="768350"/>
          </a:xfrm>
        </p:spPr>
        <p:txBody>
          <a:bodyPr/>
          <a:lstStyle/>
          <a:p>
            <a:pPr marL="381000" indent="-381000" eaLnBrk="1" hangingPunct="1">
              <a:buFontTx/>
              <a:buNone/>
              <a:defRPr/>
            </a:pPr>
            <a:r>
              <a:rPr lang="en-US" sz="2000" dirty="0" smtClean="0"/>
              <a:t>The </a:t>
            </a:r>
            <a:r>
              <a:rPr lang="en-US" sz="20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sensory nerve supply</a:t>
            </a:r>
            <a:r>
              <a:rPr lang="en-US" sz="2000" dirty="0"/>
              <a:t> to the skin </a:t>
            </a:r>
            <a:r>
              <a:rPr lang="en-US" sz="2000" dirty="0" smtClean="0"/>
              <a:t>of</a:t>
            </a:r>
          </a:p>
          <a:p>
            <a:pPr marL="381000" indent="-381000" eaLnBrk="1" hangingPunct="1">
              <a:buFontTx/>
              <a:buNone/>
              <a:defRPr/>
            </a:pPr>
            <a:r>
              <a:rPr lang="en-US" sz="2000" dirty="0" smtClean="0"/>
              <a:t>the </a:t>
            </a:r>
            <a:r>
              <a:rPr lang="en-US" sz="2000" dirty="0"/>
              <a:t>sole of the foot is derived </a:t>
            </a:r>
            <a:r>
              <a:rPr lang="en-US" sz="2000" dirty="0" smtClean="0"/>
              <a:t>from</a:t>
            </a:r>
            <a:endParaRPr lang="en-US" sz="2000" dirty="0"/>
          </a:p>
        </p:txBody>
      </p:sp>
      <p:pic>
        <p:nvPicPr>
          <p:cNvPr id="267269" name="Picture 5" descr="F66122-006-f120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4588" y="1800225"/>
            <a:ext cx="4314825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7270" name="AutoShape 6"/>
          <p:cNvSpPr>
            <a:spLocks noChangeArrowheads="1"/>
          </p:cNvSpPr>
          <p:nvPr/>
        </p:nvSpPr>
        <p:spPr bwMode="auto">
          <a:xfrm>
            <a:off x="5030788" y="4857750"/>
            <a:ext cx="923925" cy="31432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CC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67271" name="AutoShape 7"/>
          <p:cNvSpPr>
            <a:spLocks noChangeArrowheads="1"/>
          </p:cNvSpPr>
          <p:nvPr/>
        </p:nvSpPr>
        <p:spPr bwMode="auto">
          <a:xfrm>
            <a:off x="5419725" y="2876550"/>
            <a:ext cx="1131888" cy="455613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CC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67272" name="AutoShape 8"/>
          <p:cNvSpPr>
            <a:spLocks noChangeArrowheads="1"/>
          </p:cNvSpPr>
          <p:nvPr/>
        </p:nvSpPr>
        <p:spPr bwMode="auto">
          <a:xfrm>
            <a:off x="2455863" y="3244850"/>
            <a:ext cx="1131887" cy="455613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CC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" name="Rounded Rectangular Callout 11"/>
          <p:cNvSpPr/>
          <p:nvPr/>
        </p:nvSpPr>
        <p:spPr bwMode="auto">
          <a:xfrm>
            <a:off x="198438" y="484188"/>
            <a:ext cx="2798762" cy="981075"/>
          </a:xfrm>
          <a:prstGeom prst="wedgeRoundRectCallout">
            <a:avLst>
              <a:gd name="adj1" fmla="val 87403"/>
              <a:gd name="adj2" fmla="val 230837"/>
              <a:gd name="adj3" fmla="val 16667"/>
            </a:avLst>
          </a:prstGeom>
          <a:solidFill>
            <a:srgbClr val="999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kern="0" dirty="0">
                <a:solidFill>
                  <a:schemeClr val="accent4">
                    <a:lumMod val="10000"/>
                  </a:schemeClr>
                </a:solidFill>
                <a:latin typeface="Arial"/>
                <a:cs typeface="+mn-cs"/>
              </a:rPr>
              <a:t>Lateral plantar nerve innervate the lateral third of the sole</a:t>
            </a:r>
          </a:p>
          <a:p>
            <a:pPr algn="ctr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3" name="Oval Callout 12"/>
          <p:cNvSpPr/>
          <p:nvPr/>
        </p:nvSpPr>
        <p:spPr bwMode="auto">
          <a:xfrm>
            <a:off x="5530850" y="5045075"/>
            <a:ext cx="3613150" cy="1465263"/>
          </a:xfrm>
          <a:prstGeom prst="wedgeEllipseCallout">
            <a:avLst>
              <a:gd name="adj1" fmla="val -75092"/>
              <a:gd name="adj2" fmla="val -151060"/>
            </a:avLst>
          </a:prstGeom>
          <a:solidFill>
            <a:srgbClr val="FF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kern="0" dirty="0">
                <a:solidFill>
                  <a:srgbClr val="DADADA">
                    <a:lumMod val="10000"/>
                  </a:srgbClr>
                </a:solidFill>
                <a:latin typeface="Arial"/>
                <a:cs typeface="+mn-cs"/>
              </a:rPr>
              <a:t>Medial plantar nerve innervate the medial two thirds of the sole </a:t>
            </a:r>
          </a:p>
          <a:p>
            <a:pPr algn="ctr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6" name="Rectangular Callout 15"/>
          <p:cNvSpPr/>
          <p:nvPr/>
        </p:nvSpPr>
        <p:spPr bwMode="auto">
          <a:xfrm>
            <a:off x="374650" y="5564188"/>
            <a:ext cx="2698750" cy="1068387"/>
          </a:xfrm>
          <a:prstGeom prst="wedgeRectCallout">
            <a:avLst>
              <a:gd name="adj1" fmla="val 104104"/>
              <a:gd name="adj2" fmla="val -88565"/>
            </a:avLst>
          </a:prstGeom>
          <a:solidFill>
            <a:srgbClr val="FF9966"/>
          </a:solidFill>
          <a:ln w="9525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Tibial nerve innervates the medial side of the heel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7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7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7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7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67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7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7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67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7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7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7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7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7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7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8" grpId="0" build="p"/>
      <p:bldP spid="267270" grpId="0" animBg="1"/>
      <p:bldP spid="267270" grpId="1" animBg="1"/>
      <p:bldP spid="267271" grpId="0" animBg="1"/>
      <p:bldP spid="267271" grpId="1" animBg="1"/>
      <p:bldP spid="267272" grpId="0" animBg="1"/>
      <p:bldP spid="12" grpId="0" animBg="1"/>
      <p:bldP spid="13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Vohra </a:t>
            </a: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C26216-3383-4356-BC3D-D60C31CCC813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  <p:sp>
        <p:nvSpPr>
          <p:cNvPr id="1689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0" y="1042988"/>
            <a:ext cx="3352800" cy="4784725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/>
              <a:t>The </a:t>
            </a:r>
            <a:r>
              <a:rPr lang="en-US" sz="2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plantar aponeurosis</a:t>
            </a:r>
            <a:r>
              <a:rPr lang="en-US" sz="2000"/>
              <a:t> is a triangular thickening of the deep fascia that protects the underlying nerves, blood vessels, and muscles. </a:t>
            </a:r>
          </a:p>
          <a:p>
            <a:pPr eaLnBrk="1" hangingPunct="1">
              <a:defRPr/>
            </a:pPr>
            <a:r>
              <a:rPr lang="en-US" sz="2000"/>
              <a:t>Its apex is attached to the </a:t>
            </a:r>
            <a:r>
              <a:rPr lang="en-US" sz="2000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medial and lateral tubercles</a:t>
            </a:r>
            <a:r>
              <a:rPr lang="en-US" sz="2000"/>
              <a:t> of the calcaneum. </a:t>
            </a:r>
          </a:p>
          <a:p>
            <a:pPr eaLnBrk="1" hangingPunct="1">
              <a:defRPr/>
            </a:pPr>
            <a:r>
              <a:rPr lang="en-US" sz="2000"/>
              <a:t>The base of the aponeurosis divides into five slips that pass into the toes.</a:t>
            </a:r>
          </a:p>
        </p:txBody>
      </p:sp>
      <p:pic>
        <p:nvPicPr>
          <p:cNvPr id="168965" name="Picture 5" descr="F66122-006-f109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11241" r="13315" b="2641"/>
          <a:stretch>
            <a:fillRect/>
          </a:stretch>
        </p:blipFill>
        <p:spPr>
          <a:xfrm>
            <a:off x="454025" y="188913"/>
            <a:ext cx="4460875" cy="6488112"/>
          </a:xfrm>
        </p:spPr>
      </p:pic>
      <p:sp>
        <p:nvSpPr>
          <p:cNvPr id="168966" name="AutoShape 6"/>
          <p:cNvSpPr>
            <a:spLocks noChangeArrowheads="1"/>
          </p:cNvSpPr>
          <p:nvPr/>
        </p:nvSpPr>
        <p:spPr bwMode="auto">
          <a:xfrm>
            <a:off x="3260725" y="4365625"/>
            <a:ext cx="1452563" cy="312738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CC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68967" name="AutoShape 7"/>
          <p:cNvSpPr>
            <a:spLocks noChangeArrowheads="1"/>
          </p:cNvSpPr>
          <p:nvPr/>
        </p:nvSpPr>
        <p:spPr bwMode="auto">
          <a:xfrm>
            <a:off x="3257550" y="5811838"/>
            <a:ext cx="1452563" cy="42227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5244030" y="303577"/>
            <a:ext cx="29304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kern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DEEP FASCIA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8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8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8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68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8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8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68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4" grpId="0" build="p"/>
      <p:bldP spid="168966" grpId="0" animBg="1"/>
      <p:bldP spid="16896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Vohra </a:t>
            </a:r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8DA528E-3E06-481C-B415-279D530D330F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  <p:sp>
        <p:nvSpPr>
          <p:cNvPr id="17920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74663" y="890588"/>
            <a:ext cx="2971800" cy="1311275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sz="2000" dirty="0"/>
              <a:t>The muscles of the sole are conveniently described in </a:t>
            </a:r>
            <a:r>
              <a:rPr lang="en-US" sz="20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four layers</a:t>
            </a:r>
            <a:r>
              <a:rPr lang="en-US" sz="2000" dirty="0"/>
              <a:t> from superficial to deep.</a:t>
            </a:r>
          </a:p>
        </p:txBody>
      </p:sp>
      <p:pic>
        <p:nvPicPr>
          <p:cNvPr id="179213" name="Picture 13" descr="Untitled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" y="2314575"/>
            <a:ext cx="5845175" cy="423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9214" name="Picture 14" descr="Untitled-2"/>
          <p:cNvPicPr>
            <a:picLocks noChangeAspect="1" noChangeArrowheads="1"/>
          </p:cNvPicPr>
          <p:nvPr/>
        </p:nvPicPr>
        <p:blipFill>
          <a:blip r:embed="rId4" cstate="print"/>
          <a:srcRect r="13715"/>
          <a:stretch>
            <a:fillRect/>
          </a:stretch>
        </p:blipFill>
        <p:spPr bwMode="auto">
          <a:xfrm>
            <a:off x="4749800" y="176213"/>
            <a:ext cx="4062413" cy="3284537"/>
          </a:xfrm>
          <a:prstGeom prst="rect">
            <a:avLst/>
          </a:prstGeom>
          <a:noFill/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85590" y="187287"/>
            <a:ext cx="418641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en-US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+mn-cs"/>
              </a:rPr>
              <a:t>MUSCLES OF THE SOLE OF THE FOOT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79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9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9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9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9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9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Vohra </a:t>
            </a:r>
          </a:p>
        </p:txBody>
      </p:sp>
      <p:sp>
        <p:nvSpPr>
          <p:cNvPr id="1843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1C36DC-D7FE-4E3C-B689-3EBEB4D73315}" type="slidenum">
              <a:rPr lang="en-US" smtClean="0"/>
              <a:pPr>
                <a:defRPr/>
              </a:pPr>
              <a:t>15</a:t>
            </a:fld>
            <a:endParaRPr lang="en-US" smtClean="0"/>
          </a:p>
        </p:txBody>
      </p:sp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5409015" y="1192691"/>
            <a:ext cx="2809570" cy="64135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First Layer</a:t>
            </a:r>
          </a:p>
        </p:txBody>
      </p:sp>
      <p:sp>
        <p:nvSpPr>
          <p:cNvPr id="1822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10163" y="3136900"/>
            <a:ext cx="3332162" cy="1127125"/>
          </a:xfrm>
        </p:spPr>
        <p:txBody>
          <a:bodyPr/>
          <a:lstStyle/>
          <a:p>
            <a:pPr marL="381000" indent="-381000" eaLnBrk="1" hangingPunct="1">
              <a:buFontTx/>
              <a:buAutoNum type="arabicPeriod"/>
            </a:pPr>
            <a:r>
              <a:rPr lang="en-US" sz="2000" smtClean="0"/>
              <a:t>Abductor hallucis, </a:t>
            </a:r>
          </a:p>
          <a:p>
            <a:pPr marL="381000" indent="-381000" eaLnBrk="1" hangingPunct="1">
              <a:buFontTx/>
              <a:buAutoNum type="arabicPeriod"/>
            </a:pPr>
            <a:r>
              <a:rPr lang="en-US" sz="2000" smtClean="0"/>
              <a:t>Flexor digitorum brevis, </a:t>
            </a:r>
          </a:p>
          <a:p>
            <a:pPr marL="381000" indent="-381000" eaLnBrk="1" hangingPunct="1">
              <a:buFontTx/>
              <a:buAutoNum type="arabicPeriod"/>
            </a:pPr>
            <a:r>
              <a:rPr lang="en-US" sz="2000" smtClean="0"/>
              <a:t>Abductor digiti minimi</a:t>
            </a:r>
          </a:p>
        </p:txBody>
      </p:sp>
      <p:pic>
        <p:nvPicPr>
          <p:cNvPr id="182278" name="Picture 6" descr="F66122-006-f11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12413" r="15016" b="2438"/>
          <a:stretch>
            <a:fillRect/>
          </a:stretch>
        </p:blipFill>
        <p:spPr>
          <a:xfrm>
            <a:off x="747713" y="214313"/>
            <a:ext cx="3600450" cy="6367462"/>
          </a:xfrm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82279" name="AutoShape 7"/>
          <p:cNvSpPr>
            <a:spLocks noChangeArrowheads="1"/>
          </p:cNvSpPr>
          <p:nvPr/>
        </p:nvSpPr>
        <p:spPr bwMode="auto">
          <a:xfrm>
            <a:off x="3608388" y="4275138"/>
            <a:ext cx="636587" cy="388937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CC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82280" name="AutoShape 8"/>
          <p:cNvSpPr>
            <a:spLocks noChangeArrowheads="1"/>
          </p:cNvSpPr>
          <p:nvPr/>
        </p:nvSpPr>
        <p:spPr bwMode="auto">
          <a:xfrm>
            <a:off x="3213100" y="5330825"/>
            <a:ext cx="954088" cy="379413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CC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82281" name="AutoShape 9"/>
          <p:cNvSpPr>
            <a:spLocks noChangeArrowheads="1"/>
          </p:cNvSpPr>
          <p:nvPr/>
        </p:nvSpPr>
        <p:spPr bwMode="auto">
          <a:xfrm>
            <a:off x="874713" y="4894263"/>
            <a:ext cx="768350" cy="3683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CC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2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2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2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2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"/>
                                        <p:tgtEl>
                                          <p:spTgt spid="1822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2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2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2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"/>
                                        <p:tgtEl>
                                          <p:spTgt spid="1822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2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2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2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"/>
                                        <p:tgtEl>
                                          <p:spTgt spid="1822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6" grpId="0" build="p"/>
      <p:bldP spid="182279" grpId="0" animBg="1"/>
      <p:bldP spid="182280" grpId="0" animBg="1"/>
      <p:bldP spid="18228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Vohra </a:t>
            </a:r>
          </a:p>
        </p:txBody>
      </p:sp>
      <p:sp>
        <p:nvSpPr>
          <p:cNvPr id="1945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3DCE4E-5686-4F37-8E39-053E81030E4D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874774" y="1169701"/>
            <a:ext cx="3575164" cy="64135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Second Layer</a:t>
            </a:r>
          </a:p>
        </p:txBody>
      </p:sp>
      <p:sp>
        <p:nvSpPr>
          <p:cNvPr id="2693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91100" y="2838450"/>
            <a:ext cx="3762375" cy="2101850"/>
          </a:xfrm>
        </p:spPr>
        <p:txBody>
          <a:bodyPr/>
          <a:lstStyle/>
          <a:p>
            <a:pPr marL="381000" indent="-381000" eaLnBrk="1" hangingPunct="1">
              <a:buFontTx/>
              <a:buAutoNum type="arabicPeriod"/>
            </a:pPr>
            <a:r>
              <a:rPr lang="en-US" sz="2000" smtClean="0"/>
              <a:t>Quadratus plantae, </a:t>
            </a:r>
          </a:p>
          <a:p>
            <a:pPr marL="381000" indent="-381000" eaLnBrk="1" hangingPunct="1">
              <a:buFontTx/>
              <a:buAutoNum type="arabicPeriod"/>
            </a:pPr>
            <a:r>
              <a:rPr lang="en-US" sz="2000" smtClean="0"/>
              <a:t>Lumbricals, </a:t>
            </a:r>
          </a:p>
          <a:p>
            <a:pPr marL="381000" indent="-381000" eaLnBrk="1" hangingPunct="1">
              <a:buFontTx/>
              <a:buAutoNum type="arabicPeriod"/>
            </a:pPr>
            <a:r>
              <a:rPr lang="en-US" sz="2000" smtClean="0"/>
              <a:t>Flexor digitorum longus tendon, </a:t>
            </a:r>
          </a:p>
          <a:p>
            <a:pPr marL="381000" indent="-381000" eaLnBrk="1" hangingPunct="1">
              <a:buFontTx/>
              <a:buAutoNum type="arabicPeriod"/>
            </a:pPr>
            <a:r>
              <a:rPr lang="en-US" sz="2000" smtClean="0"/>
              <a:t>Flexor hallucis longus tendon</a:t>
            </a:r>
          </a:p>
        </p:txBody>
      </p:sp>
      <p:pic>
        <p:nvPicPr>
          <p:cNvPr id="269318" name="Picture 6" descr="F66122-006-f114"/>
          <p:cNvPicPr>
            <a:picLocks noChangeAspect="1" noChangeArrowheads="1"/>
          </p:cNvPicPr>
          <p:nvPr/>
        </p:nvPicPr>
        <p:blipFill>
          <a:blip r:embed="rId3" cstate="print"/>
          <a:srcRect l="14281" r="13257" b="2159"/>
          <a:stretch>
            <a:fillRect/>
          </a:stretch>
        </p:blipFill>
        <p:spPr bwMode="auto">
          <a:xfrm>
            <a:off x="608013" y="180975"/>
            <a:ext cx="3654425" cy="6494463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269319" name="AutoShape 7"/>
          <p:cNvSpPr>
            <a:spLocks noChangeArrowheads="1"/>
          </p:cNvSpPr>
          <p:nvPr/>
        </p:nvSpPr>
        <p:spPr bwMode="auto">
          <a:xfrm>
            <a:off x="3130550" y="4926013"/>
            <a:ext cx="703263" cy="373062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CC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69320" name="AutoShape 8"/>
          <p:cNvSpPr>
            <a:spLocks noChangeArrowheads="1"/>
          </p:cNvSpPr>
          <p:nvPr/>
        </p:nvSpPr>
        <p:spPr bwMode="auto">
          <a:xfrm>
            <a:off x="3351213" y="2930525"/>
            <a:ext cx="639762" cy="357188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CC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69321" name="AutoShape 9"/>
          <p:cNvSpPr>
            <a:spLocks noChangeArrowheads="1"/>
          </p:cNvSpPr>
          <p:nvPr/>
        </p:nvSpPr>
        <p:spPr bwMode="auto">
          <a:xfrm>
            <a:off x="3159125" y="4068763"/>
            <a:ext cx="928688" cy="3683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CC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69322" name="AutoShape 10"/>
          <p:cNvSpPr>
            <a:spLocks noChangeArrowheads="1"/>
          </p:cNvSpPr>
          <p:nvPr/>
        </p:nvSpPr>
        <p:spPr bwMode="auto">
          <a:xfrm>
            <a:off x="3146425" y="3649663"/>
            <a:ext cx="842963" cy="33972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CC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9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9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9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9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9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9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9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269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269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269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9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9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9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9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9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269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269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269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9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9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9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9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9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"/>
                                        <p:tgtEl>
                                          <p:spTgt spid="269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269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269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9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9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69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9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9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"/>
                                        <p:tgtEl>
                                          <p:spTgt spid="269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269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269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9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9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6" grpId="0" build="p"/>
      <p:bldP spid="269319" grpId="0" animBg="1"/>
      <p:bldP spid="269320" grpId="0" animBg="1"/>
      <p:bldP spid="269321" grpId="0" animBg="1"/>
      <p:bldP spid="2693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Vohra </a:t>
            </a:r>
          </a:p>
        </p:txBody>
      </p:sp>
      <p:sp>
        <p:nvSpPr>
          <p:cNvPr id="2048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2FA0F9-15AB-42E5-8727-6535DD97CA1F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405504" y="1147667"/>
            <a:ext cx="4114800" cy="64135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Third Layer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822825" y="2865438"/>
            <a:ext cx="3538538" cy="1138237"/>
          </a:xfrm>
        </p:spPr>
        <p:txBody>
          <a:bodyPr/>
          <a:lstStyle/>
          <a:p>
            <a:pPr marL="381000" indent="-381000" eaLnBrk="1" hangingPunct="1">
              <a:buFontTx/>
              <a:buAutoNum type="arabicPeriod"/>
            </a:pPr>
            <a:r>
              <a:rPr lang="en-US" sz="2000" smtClean="0"/>
              <a:t>Flexor hallucis brevis</a:t>
            </a:r>
          </a:p>
          <a:p>
            <a:pPr marL="381000" indent="-381000" eaLnBrk="1" hangingPunct="1">
              <a:buFontTx/>
              <a:buAutoNum type="arabicPeriod"/>
            </a:pPr>
            <a:r>
              <a:rPr lang="en-US" sz="2000" smtClean="0"/>
              <a:t>Adductor hallucis</a:t>
            </a:r>
          </a:p>
          <a:p>
            <a:pPr marL="381000" indent="-381000" eaLnBrk="1" hangingPunct="1">
              <a:buFontTx/>
              <a:buAutoNum type="arabicPeriod"/>
            </a:pPr>
            <a:r>
              <a:rPr lang="en-US" sz="2000" smtClean="0"/>
              <a:t>Flexor digiti minimi brevis</a:t>
            </a:r>
          </a:p>
        </p:txBody>
      </p:sp>
      <p:pic>
        <p:nvPicPr>
          <p:cNvPr id="275467" name="Picture 11" descr="F66122-006-f115"/>
          <p:cNvPicPr>
            <a:picLocks noChangeAspect="1" noChangeArrowheads="1"/>
          </p:cNvPicPr>
          <p:nvPr/>
        </p:nvPicPr>
        <p:blipFill>
          <a:blip r:embed="rId3" cstate="print"/>
          <a:srcRect l="12727" r="13788" b="2663"/>
          <a:stretch>
            <a:fillRect/>
          </a:stretch>
        </p:blipFill>
        <p:spPr bwMode="auto">
          <a:xfrm>
            <a:off x="360363" y="207963"/>
            <a:ext cx="3557587" cy="6437312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275462" name="AutoShape 6"/>
          <p:cNvSpPr>
            <a:spLocks noChangeArrowheads="1"/>
          </p:cNvSpPr>
          <p:nvPr/>
        </p:nvSpPr>
        <p:spPr bwMode="auto">
          <a:xfrm>
            <a:off x="3265488" y="2832100"/>
            <a:ext cx="503237" cy="44767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CC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75463" name="AutoShape 7"/>
          <p:cNvSpPr>
            <a:spLocks noChangeArrowheads="1"/>
          </p:cNvSpPr>
          <p:nvPr/>
        </p:nvSpPr>
        <p:spPr bwMode="auto">
          <a:xfrm>
            <a:off x="1196975" y="136525"/>
            <a:ext cx="1003300" cy="2159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CC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75464" name="AutoShape 8"/>
          <p:cNvSpPr>
            <a:spLocks noChangeArrowheads="1"/>
          </p:cNvSpPr>
          <p:nvPr/>
        </p:nvSpPr>
        <p:spPr bwMode="auto">
          <a:xfrm>
            <a:off x="396875" y="3371850"/>
            <a:ext cx="803275" cy="34607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CC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5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5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5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5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275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275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275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5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5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5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5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5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275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275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275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5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5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5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5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5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"/>
                                        <p:tgtEl>
                                          <p:spTgt spid="275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275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275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5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5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59" grpId="0" build="p"/>
      <p:bldP spid="275462" grpId="0" animBg="1"/>
      <p:bldP spid="275463" grpId="0" animBg="1"/>
      <p:bldP spid="27546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Vohra </a:t>
            </a:r>
          </a:p>
        </p:txBody>
      </p:sp>
      <p:sp>
        <p:nvSpPr>
          <p:cNvPr id="2150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9446A3-8451-425D-95C7-9A13DB47D781}" type="slidenum">
              <a:rPr lang="en-US" smtClean="0"/>
              <a:pPr>
                <a:defRPr/>
              </a:pPr>
              <a:t>18</a:t>
            </a:fld>
            <a:endParaRPr lang="en-US" smtClean="0"/>
          </a:p>
        </p:txBody>
      </p:sp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0" y="1533258"/>
            <a:ext cx="4114800" cy="64135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Fourth Layer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894263" y="2865438"/>
            <a:ext cx="3538537" cy="1127125"/>
          </a:xfrm>
        </p:spPr>
        <p:txBody>
          <a:bodyPr/>
          <a:lstStyle/>
          <a:p>
            <a:pPr marL="381000" indent="-381000" eaLnBrk="1" hangingPunct="1">
              <a:buFontTx/>
              <a:buAutoNum type="arabicPeriod"/>
            </a:pPr>
            <a:r>
              <a:rPr lang="en-US" sz="2000" smtClean="0"/>
              <a:t>Interossei, </a:t>
            </a:r>
          </a:p>
          <a:p>
            <a:pPr marL="381000" indent="-381000" eaLnBrk="1" hangingPunct="1">
              <a:buFontTx/>
              <a:buAutoNum type="arabicPeriod"/>
            </a:pPr>
            <a:r>
              <a:rPr lang="en-US" sz="2000" smtClean="0"/>
              <a:t>Peroneus longus tendon, </a:t>
            </a:r>
          </a:p>
          <a:p>
            <a:pPr marL="381000" indent="-381000" eaLnBrk="1" hangingPunct="1">
              <a:buFontTx/>
              <a:buAutoNum type="arabicPeriod"/>
            </a:pPr>
            <a:r>
              <a:rPr lang="en-US" sz="2000" smtClean="0"/>
              <a:t>Tibialis posterior tendon</a:t>
            </a:r>
          </a:p>
        </p:txBody>
      </p:sp>
      <p:pic>
        <p:nvPicPr>
          <p:cNvPr id="277517" name="Picture 13" descr="F66122-006-f116"/>
          <p:cNvPicPr>
            <a:picLocks noChangeAspect="1" noChangeArrowheads="1"/>
          </p:cNvPicPr>
          <p:nvPr/>
        </p:nvPicPr>
        <p:blipFill>
          <a:blip r:embed="rId3" cstate="print"/>
          <a:srcRect l="14281" r="15341" b="2026"/>
          <a:stretch>
            <a:fillRect/>
          </a:stretch>
        </p:blipFill>
        <p:spPr bwMode="auto">
          <a:xfrm>
            <a:off x="735013" y="157163"/>
            <a:ext cx="3268662" cy="646430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277519" name="Line 15"/>
          <p:cNvSpPr>
            <a:spLocks noChangeShapeType="1"/>
          </p:cNvSpPr>
          <p:nvPr/>
        </p:nvSpPr>
        <p:spPr bwMode="auto">
          <a:xfrm flipH="1" flipV="1">
            <a:off x="2800350" y="2844800"/>
            <a:ext cx="2081213" cy="234950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 type="triangle" w="sm" len="lg"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77520" name="Line 16"/>
          <p:cNvSpPr>
            <a:spLocks noChangeShapeType="1"/>
          </p:cNvSpPr>
          <p:nvPr/>
        </p:nvSpPr>
        <p:spPr bwMode="auto">
          <a:xfrm flipH="1">
            <a:off x="2330450" y="3429000"/>
            <a:ext cx="2535238" cy="439738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 type="triangle" w="sm" len="lg"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77521" name="Line 17"/>
          <p:cNvSpPr>
            <a:spLocks noChangeShapeType="1"/>
          </p:cNvSpPr>
          <p:nvPr/>
        </p:nvSpPr>
        <p:spPr bwMode="auto">
          <a:xfrm flipH="1">
            <a:off x="2909888" y="3800475"/>
            <a:ext cx="1970087" cy="873125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 type="triangle" w="sm" len="lg"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7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7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7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7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77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7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7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7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77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77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0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16317"/>
            <a:ext cx="9144000" cy="584775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en-US" sz="32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Fibrous Flexor Sheaths</a:t>
            </a:r>
            <a:endParaRPr lang="en-US" sz="3200" b="1" kern="0" dirty="0">
              <a:ln w="1143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1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Vohra </a:t>
            </a:r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84AE2B-C51A-4435-9FDC-EF898EFBC471}" type="slidenum">
              <a:rPr lang="en-US" smtClean="0"/>
              <a:pPr>
                <a:defRPr/>
              </a:pPr>
              <a:t>19</a:t>
            </a:fld>
            <a:endParaRPr lang="en-US" smtClean="0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5213" y="1862138"/>
            <a:ext cx="3463925" cy="4271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dirty="0"/>
              <a:t>The inferior surface of each toe, from the head of the metatarsal bone to the base of the distal phalanx, is provided with a </a:t>
            </a:r>
            <a:r>
              <a:rPr lang="en-US" sz="20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strong fibrous sheath,</a:t>
            </a:r>
            <a:r>
              <a:rPr lang="en-US" sz="2000" dirty="0"/>
              <a:t> which is attached to the sides of the phalanges.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/>
              <a:t>The fibrous sheath, together with the inferior surfaces of the phalanges and the </a:t>
            </a:r>
            <a:r>
              <a:rPr lang="en-US" sz="2000" dirty="0" err="1"/>
              <a:t>interphalangeal</a:t>
            </a:r>
            <a:r>
              <a:rPr lang="en-US" sz="2000" dirty="0"/>
              <a:t> joints, forms a </a:t>
            </a:r>
            <a:r>
              <a:rPr lang="en-US" sz="2000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blind tunnel</a:t>
            </a:r>
            <a:r>
              <a:rPr lang="en-US" sz="2000" dirty="0"/>
              <a:t> in which lie the flexor tendons of the </a:t>
            </a:r>
            <a:r>
              <a:rPr lang="en-US" sz="2000" dirty="0" smtClean="0"/>
              <a:t>toe</a:t>
            </a:r>
            <a:endParaRPr lang="en-US" sz="2000" dirty="0"/>
          </a:p>
        </p:txBody>
      </p:sp>
      <p:pic>
        <p:nvPicPr>
          <p:cNvPr id="190474" name="Picture 10" descr="F66122-006-f113"/>
          <p:cNvPicPr>
            <a:picLocks noChangeAspect="1" noChangeArrowheads="1"/>
          </p:cNvPicPr>
          <p:nvPr/>
        </p:nvPicPr>
        <p:blipFill>
          <a:blip r:embed="rId3" cstate="print"/>
          <a:srcRect l="11023" r="13939" b="2556"/>
          <a:stretch>
            <a:fillRect/>
          </a:stretch>
        </p:blipFill>
        <p:spPr bwMode="auto">
          <a:xfrm>
            <a:off x="271463" y="287338"/>
            <a:ext cx="3684587" cy="629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0475" name="AutoShape 11"/>
          <p:cNvSpPr>
            <a:spLocks noChangeArrowheads="1"/>
          </p:cNvSpPr>
          <p:nvPr/>
        </p:nvSpPr>
        <p:spPr bwMode="auto">
          <a:xfrm>
            <a:off x="442913" y="1670050"/>
            <a:ext cx="593725" cy="47942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CC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0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0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0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0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0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7" grpId="0" build="p"/>
      <p:bldP spid="19047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1096963"/>
            <a:ext cx="8543925" cy="510293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i="1" u="sng" dirty="0" smtClean="0">
                <a:solidFill>
                  <a:srgbClr val="FF0000"/>
                </a:solidFill>
              </a:rPr>
              <a:t>At the end of the you should know: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 smtClean="0">
                <a:solidFill>
                  <a:srgbClr val="FFC000"/>
                </a:solidFill>
              </a:rPr>
              <a:t>The popliteal fossa with its contents.</a:t>
            </a:r>
          </a:p>
          <a:p>
            <a:pPr eaLnBrk="1" hangingPunct="1">
              <a:lnSpc>
                <a:spcPct val="90000"/>
              </a:lnSpc>
            </a:pPr>
            <a:endParaRPr lang="en-US" sz="3200" dirty="0" smtClean="0">
              <a:solidFill>
                <a:srgbClr val="FFC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3200" dirty="0" smtClean="0">
                <a:solidFill>
                  <a:srgbClr val="FFC000"/>
                </a:solidFill>
              </a:rPr>
              <a:t>The contents of posterior </a:t>
            </a:r>
            <a:r>
              <a:rPr lang="en-US" sz="3200" dirty="0" err="1" smtClean="0">
                <a:solidFill>
                  <a:srgbClr val="FFC000"/>
                </a:solidFill>
              </a:rPr>
              <a:t>fascial</a:t>
            </a:r>
            <a:r>
              <a:rPr lang="en-US" sz="3200" dirty="0" smtClean="0">
                <a:solidFill>
                  <a:srgbClr val="FFC000"/>
                </a:solidFill>
              </a:rPr>
              <a:t>. compartment of the leg. </a:t>
            </a:r>
          </a:p>
          <a:p>
            <a:pPr eaLnBrk="1" hangingPunct="1">
              <a:lnSpc>
                <a:spcPct val="90000"/>
              </a:lnSpc>
            </a:pPr>
            <a:endParaRPr lang="en-US" sz="3200" dirty="0" smtClean="0">
              <a:solidFill>
                <a:srgbClr val="FFC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3200" dirty="0" smtClean="0">
                <a:solidFill>
                  <a:srgbClr val="FFC000"/>
                </a:solidFill>
              </a:rPr>
              <a:t>The structures hold by Flexor retinaculum at the ankle joint.</a:t>
            </a:r>
          </a:p>
          <a:p>
            <a:pPr eaLnBrk="1" hangingPunct="1">
              <a:lnSpc>
                <a:spcPct val="90000"/>
              </a:lnSpc>
            </a:pPr>
            <a:endParaRPr lang="en-US" sz="3200" dirty="0" smtClean="0">
              <a:solidFill>
                <a:srgbClr val="FFC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3200" dirty="0" smtClean="0">
                <a:solidFill>
                  <a:srgbClr val="FFC000"/>
                </a:solidFill>
              </a:rPr>
              <a:t>Layers forming in the sole of foot.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3999" cy="7017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4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Objectives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Vohra </a:t>
            </a:r>
          </a:p>
        </p:txBody>
      </p:sp>
      <p:sp>
        <p:nvSpPr>
          <p:cNvPr id="2355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7B13F6-4DD1-4A0E-A117-818D11C35294}" type="slidenum">
              <a:rPr lang="en-US" smtClean="0"/>
              <a:pPr>
                <a:defRPr/>
              </a:pPr>
              <a:t>20</a:t>
            </a:fld>
            <a:endParaRPr lang="en-US" smtClean="0"/>
          </a:p>
        </p:txBody>
      </p:sp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317"/>
            <a:ext cx="9144000" cy="584775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eaLnBrk="1" hangingPunct="1">
              <a:defRPr/>
            </a:pPr>
            <a:r>
              <a:rPr lang="en-US" sz="320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Synovial Flexor Sheaths</a:t>
            </a:r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59263" y="1350963"/>
            <a:ext cx="4721225" cy="2030412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dirty="0"/>
              <a:t>The tendons of the flexor </a:t>
            </a:r>
            <a:r>
              <a:rPr lang="en-US" sz="2800" dirty="0" err="1"/>
              <a:t>hallucis</a:t>
            </a:r>
            <a:r>
              <a:rPr lang="en-US" sz="2800" dirty="0"/>
              <a:t> </a:t>
            </a:r>
            <a:r>
              <a:rPr lang="en-US" sz="2800" dirty="0" err="1"/>
              <a:t>longus</a:t>
            </a:r>
            <a:r>
              <a:rPr lang="en-US" sz="2800" dirty="0"/>
              <a:t> and the flexor </a:t>
            </a:r>
            <a:r>
              <a:rPr lang="en-US" sz="2800" dirty="0" err="1"/>
              <a:t>digitorum</a:t>
            </a:r>
            <a:r>
              <a:rPr lang="en-US" sz="2800" dirty="0"/>
              <a:t> </a:t>
            </a:r>
            <a:r>
              <a:rPr lang="en-US" sz="2800" dirty="0" err="1"/>
              <a:t>longus</a:t>
            </a:r>
            <a:r>
              <a:rPr lang="en-US" sz="2800" dirty="0"/>
              <a:t> are surrounded by </a:t>
            </a:r>
            <a:r>
              <a:rPr lang="en-US" sz="28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synovial </a:t>
            </a:r>
            <a:r>
              <a:rPr lang="en-US" sz="28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sheaths</a:t>
            </a:r>
            <a:endParaRPr lang="en-US" sz="2800" b="1" dirty="0">
              <a:solidFill>
                <a:srgbClr val="FF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04132" name="Picture 4" descr="F66122-006-f113"/>
          <p:cNvPicPr>
            <a:picLocks noChangeAspect="1" noChangeArrowheads="1"/>
          </p:cNvPicPr>
          <p:nvPr/>
        </p:nvPicPr>
        <p:blipFill>
          <a:blip r:embed="rId3" cstate="print"/>
          <a:srcRect l="11023" r="13939" b="2556"/>
          <a:stretch>
            <a:fillRect/>
          </a:stretch>
        </p:blipFill>
        <p:spPr bwMode="auto">
          <a:xfrm>
            <a:off x="271463" y="450850"/>
            <a:ext cx="3684587" cy="629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4133" name="AutoShape 5"/>
          <p:cNvSpPr>
            <a:spLocks noChangeArrowheads="1"/>
          </p:cNvSpPr>
          <p:nvPr/>
        </p:nvSpPr>
        <p:spPr bwMode="auto">
          <a:xfrm>
            <a:off x="541338" y="1138238"/>
            <a:ext cx="946150" cy="258762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CC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4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4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0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4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4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31" grpId="0" build="p"/>
      <p:bldP spid="30413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Vohra </a:t>
            </a:r>
          </a:p>
        </p:txBody>
      </p:sp>
      <p:sp>
        <p:nvSpPr>
          <p:cNvPr id="24579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048DD8-5A61-4A1B-BD7E-6DB8BE8F2194}" type="slidenum">
              <a:rPr lang="en-US" smtClean="0"/>
              <a:pPr>
                <a:defRPr/>
              </a:pPr>
              <a:t>21</a:t>
            </a:fld>
            <a:endParaRPr lang="en-US" smtClean="0"/>
          </a:p>
        </p:txBody>
      </p:sp>
      <p:pic>
        <p:nvPicPr>
          <p:cNvPr id="316418" name="Picture 2" descr="Untitled-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050" y="173038"/>
            <a:ext cx="3816350" cy="654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6419" name="Picture 3" descr="Untitled-7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54500" y="1325563"/>
            <a:ext cx="4627563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6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6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6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6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16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Vohra </a:t>
            </a:r>
          </a:p>
        </p:txBody>
      </p:sp>
      <p:sp>
        <p:nvSpPr>
          <p:cNvPr id="2560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DACE61-BA20-4123-B848-7507CD247AA8}" type="slidenum">
              <a:rPr lang="en-US" smtClean="0"/>
              <a:pPr>
                <a:defRPr/>
              </a:pPr>
              <a:t>22</a:t>
            </a:fld>
            <a:endParaRPr lang="en-US" smtClean="0"/>
          </a:p>
        </p:txBody>
      </p:sp>
      <p:pic>
        <p:nvPicPr>
          <p:cNvPr id="25604" name="Picture 2" descr="Untitled-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050" y="173038"/>
            <a:ext cx="3816350" cy="654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44" name="Picture 4" descr="Untitled-7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7988" y="2162175"/>
            <a:ext cx="469265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17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Vohra </a:t>
            </a:r>
          </a:p>
        </p:txBody>
      </p:sp>
      <p:sp>
        <p:nvSpPr>
          <p:cNvPr id="2662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4EB9DF7-F73D-42BE-B3C1-A74C7DE1BB36}" type="slidenum">
              <a:rPr lang="en-US" smtClean="0"/>
              <a:pPr>
                <a:defRPr/>
              </a:pPr>
              <a:t>23</a:t>
            </a:fld>
            <a:endParaRPr lang="en-US" smtClean="0"/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03888" y="2700338"/>
            <a:ext cx="2682875" cy="22479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sz="2000" dirty="0"/>
              <a:t>The </a:t>
            </a:r>
            <a:r>
              <a:rPr lang="en-US" sz="20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medial plantar artery</a:t>
            </a:r>
            <a:r>
              <a:rPr lang="en-US" sz="2000" dirty="0"/>
              <a:t> is the </a:t>
            </a:r>
            <a:r>
              <a:rPr lang="en-US" sz="2000" dirty="0" smtClean="0"/>
              <a:t>smaller &amp;  </a:t>
            </a:r>
            <a:r>
              <a:rPr lang="en-US" sz="20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lateral plantar artery</a:t>
            </a:r>
            <a:r>
              <a:rPr lang="en-US" sz="2000" dirty="0" smtClean="0"/>
              <a:t> is the larger of the terminal branches of the </a:t>
            </a:r>
            <a:r>
              <a:rPr lang="en-US" sz="2000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posterior </a:t>
            </a:r>
            <a:r>
              <a:rPr lang="en-US" sz="2000" i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tibial</a:t>
            </a:r>
            <a:r>
              <a:rPr lang="en-US" sz="2000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artery</a:t>
            </a:r>
            <a:endParaRPr lang="en-US" sz="2000" i="1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08901" name="Picture 5" descr="Untitled-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3475" y="847725"/>
            <a:ext cx="4157663" cy="584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8902" name="AutoShape 6"/>
          <p:cNvSpPr>
            <a:spLocks noChangeArrowheads="1"/>
          </p:cNvSpPr>
          <p:nvPr/>
        </p:nvSpPr>
        <p:spPr bwMode="auto">
          <a:xfrm>
            <a:off x="1898650" y="5272088"/>
            <a:ext cx="942975" cy="31115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CC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08903" name="AutoShape 7"/>
          <p:cNvSpPr>
            <a:spLocks noChangeArrowheads="1"/>
          </p:cNvSpPr>
          <p:nvPr/>
        </p:nvSpPr>
        <p:spPr bwMode="auto">
          <a:xfrm>
            <a:off x="1966913" y="3417888"/>
            <a:ext cx="1008062" cy="31115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561013" y="4684713"/>
            <a:ext cx="2682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i="1" kern="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0" y="7360"/>
            <a:ext cx="9144000" cy="461665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kern="0" dirty="0">
                <a:ln w="11430"/>
                <a:solidFill>
                  <a:schemeClr val="tx1"/>
                </a:solidFill>
              </a:rPr>
              <a:t>Medial &amp; Lateral Plantar Arteries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8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8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8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2089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208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208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8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8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9" grpId="0" build="p"/>
      <p:bldP spid="208902" grpId="0" animBg="1"/>
      <p:bldP spid="208903" grpId="0" animBg="1"/>
      <p:bldP spid="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348538" y="6400800"/>
            <a:ext cx="1027112" cy="304800"/>
          </a:xfrm>
        </p:spPr>
        <p:txBody>
          <a:bodyPr/>
          <a:lstStyle/>
          <a:p>
            <a:pPr>
              <a:defRPr/>
            </a:pPr>
            <a:r>
              <a:rPr lang="en-US" smtClean="0"/>
              <a:t>Dr. Vohra </a:t>
            </a:r>
          </a:p>
        </p:txBody>
      </p:sp>
      <p:sp>
        <p:nvSpPr>
          <p:cNvPr id="2765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27A187C-D95D-4D20-BE52-596160A71DFE}" type="slidenum">
              <a:rPr lang="en-US" smtClean="0"/>
              <a:pPr>
                <a:defRPr/>
              </a:pPr>
              <a:t>24</a:t>
            </a:fld>
            <a:endParaRPr lang="en-US" smtClean="0"/>
          </a:p>
        </p:txBody>
      </p:sp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360"/>
            <a:ext cx="9144000" cy="461665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2400" dirty="0">
                <a:ln w="11430"/>
                <a:solidFill>
                  <a:schemeClr val="tx1"/>
                </a:solidFill>
              </a:rPr>
              <a:t>Medial </a:t>
            </a:r>
            <a:r>
              <a:rPr lang="en-US" sz="2400" dirty="0" smtClean="0">
                <a:ln w="11430"/>
                <a:solidFill>
                  <a:schemeClr val="tx1"/>
                </a:solidFill>
              </a:rPr>
              <a:t>&amp; Lateral Plantar </a:t>
            </a:r>
            <a:r>
              <a:rPr lang="en-US" sz="2400" dirty="0">
                <a:ln w="11430"/>
                <a:solidFill>
                  <a:schemeClr val="tx1"/>
                </a:solidFill>
              </a:rPr>
              <a:t>Nerve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94425" y="1554163"/>
            <a:ext cx="2297113" cy="1311275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sz="2000" dirty="0"/>
              <a:t>The </a:t>
            </a:r>
            <a:r>
              <a:rPr lang="en-US" sz="20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medial plantar nerve</a:t>
            </a:r>
            <a:r>
              <a:rPr lang="en-US" sz="2000" dirty="0"/>
              <a:t> is a terminal branch of the </a:t>
            </a:r>
            <a:r>
              <a:rPr lang="en-US" sz="2000" b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tibial</a:t>
            </a:r>
            <a:r>
              <a:rPr lang="en-US" sz="20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nerve. </a:t>
            </a:r>
          </a:p>
        </p:txBody>
      </p:sp>
      <p:pic>
        <p:nvPicPr>
          <p:cNvPr id="221188" name="Picture 4" descr="Untitled-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325" y="1030288"/>
            <a:ext cx="5313363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1189" name="AutoShape 5"/>
          <p:cNvSpPr>
            <a:spLocks noChangeArrowheads="1"/>
          </p:cNvSpPr>
          <p:nvPr/>
        </p:nvSpPr>
        <p:spPr bwMode="auto">
          <a:xfrm>
            <a:off x="642938" y="2371725"/>
            <a:ext cx="1527175" cy="531813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CC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21190" name="AutoShape 6"/>
          <p:cNvSpPr>
            <a:spLocks noChangeArrowheads="1"/>
          </p:cNvSpPr>
          <p:nvPr/>
        </p:nvSpPr>
        <p:spPr bwMode="auto">
          <a:xfrm>
            <a:off x="660400" y="1479550"/>
            <a:ext cx="1196975" cy="344488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227763" y="3846513"/>
            <a:ext cx="229711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kern="0">
                <a:latin typeface="+mn-lt"/>
                <a:cs typeface="+mn-cs"/>
              </a:rPr>
              <a:t>The </a:t>
            </a:r>
            <a:r>
              <a:rPr lang="en-US" b="1" kern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lateral plantar nerve</a:t>
            </a:r>
            <a:r>
              <a:rPr lang="en-US" kern="0">
                <a:latin typeface="+mn-lt"/>
                <a:cs typeface="+mn-cs"/>
              </a:rPr>
              <a:t> is a terminal branch of the </a:t>
            </a:r>
            <a:r>
              <a:rPr lang="en-US" b="1" ker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tibial nerve. </a:t>
            </a:r>
            <a:endParaRPr lang="en-US" b="1" kern="0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4167188" y="2381250"/>
            <a:ext cx="1527175" cy="531813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CC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7659" name="TextBox 10"/>
          <p:cNvSpPr txBox="1">
            <a:spLocks noChangeArrowheads="1"/>
          </p:cNvSpPr>
          <p:nvPr/>
        </p:nvSpPr>
        <p:spPr bwMode="auto">
          <a:xfrm>
            <a:off x="641350" y="5364163"/>
            <a:ext cx="1270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FF0000"/>
                </a:solidFill>
              </a:rPr>
              <a:t>(1</a:t>
            </a:r>
            <a:r>
              <a:rPr lang="en-US" sz="1200" b="1" baseline="30000">
                <a:solidFill>
                  <a:srgbClr val="FF0000"/>
                </a:solidFill>
              </a:rPr>
              <a:t>st</a:t>
            </a:r>
            <a:r>
              <a:rPr lang="en-US" sz="1200" b="1">
                <a:solidFill>
                  <a:srgbClr val="FF0000"/>
                </a:solidFill>
              </a:rPr>
              <a:t> lumbrical )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1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1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1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"/>
                                        <p:tgtEl>
                                          <p:spTgt spid="221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7" grpId="0" build="p"/>
      <p:bldP spid="221189" grpId="0" animBg="1"/>
      <p:bldP spid="221190" grpId="0" animBg="1"/>
      <p:bldP spid="9" grpId="0" build="p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648" y="5587669"/>
            <a:ext cx="9144000" cy="1311275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eaLnBrk="1" hangingPunct="1">
              <a:defRPr/>
            </a:pPr>
            <a:r>
              <a:rPr lang="en-US" sz="8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</a:t>
            </a:r>
            <a:endParaRPr lang="en-US" sz="80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4199599" y="1591103"/>
            <a:ext cx="4859337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Laterally:</a:t>
            </a:r>
          </a:p>
          <a:p>
            <a:pPr>
              <a:spcBef>
                <a:spcPct val="50000"/>
              </a:spcBef>
              <a:defRPr/>
            </a:pPr>
            <a:r>
              <a:rPr lang="en-US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	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Above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: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biceps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femoris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. </a:t>
            </a:r>
          </a:p>
          <a:p>
            <a:pPr>
              <a:spcBef>
                <a:spcPct val="500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	</a:t>
            </a:r>
            <a:r>
              <a:rPr 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Below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: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lateral head of gastrocnemius 	&amp;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plantaris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+mn-cs"/>
            </a:endParaRPr>
          </a:p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Medially: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 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+mn-cs"/>
            </a:endParaRPr>
          </a:p>
          <a:p>
            <a:pPr>
              <a:spcBef>
                <a:spcPct val="50000"/>
              </a:spcBef>
              <a:defRPr/>
            </a:pPr>
            <a:r>
              <a:rPr 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	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Above</a:t>
            </a:r>
            <a:r>
              <a:rPr 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: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semitendinosus &amp; 	semimembranosus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		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	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Below</a:t>
            </a:r>
            <a:r>
              <a:rPr 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: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medial head of gastrocnemius</a:t>
            </a:r>
          </a:p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Roof: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 	Skin, superficial fascia and deep fascia 	of the thigh</a:t>
            </a:r>
          </a:p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Floor: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	Popliteal surface of femur, posterior 	ligament of knee joint and popliteus	 	muscle</a:t>
            </a:r>
          </a:p>
        </p:txBody>
      </p:sp>
      <p:sp>
        <p:nvSpPr>
          <p:cNvPr id="6" name="Rectangle 5"/>
          <p:cNvSpPr/>
          <p:nvPr/>
        </p:nvSpPr>
        <p:spPr>
          <a:xfrm>
            <a:off x="392113" y="595666"/>
            <a:ext cx="8359775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+mn-cs"/>
              </a:rPr>
              <a:t>Is a diamond-shaped intermuscular space </a:t>
            </a:r>
            <a:r>
              <a:rPr lang="en-US" sz="2400" b="1" u="sng" dirty="0">
                <a:solidFill>
                  <a:srgbClr val="FF0000"/>
                </a:solidFill>
                <a:latin typeface="Garamond" pitchFamily="18" charset="0"/>
                <a:cs typeface="+mn-cs"/>
              </a:rPr>
              <a:t>at the back of knee</a:t>
            </a:r>
            <a:endParaRPr lang="en-US" b="1" u="sng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85972" y="1014692"/>
            <a:ext cx="2170113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Boundaries</a:t>
            </a:r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 rot="5400000">
            <a:off x="1046957" y="2278856"/>
            <a:ext cx="1706562" cy="593725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 rot="5400000">
            <a:off x="1520031" y="3890169"/>
            <a:ext cx="1541463" cy="619125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 rot="16200000" flipV="1">
            <a:off x="1061244" y="3958431"/>
            <a:ext cx="1450975" cy="392113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 rot="16200000" flipV="1">
            <a:off x="1596231" y="2388394"/>
            <a:ext cx="1711325" cy="369888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</p:cxnSp>
      <p:pic>
        <p:nvPicPr>
          <p:cNvPr id="5130" name="Picture 6" descr="6B6079BD"/>
          <p:cNvPicPr>
            <a:picLocks noChangeAspect="1" noChangeArrowheads="1"/>
          </p:cNvPicPr>
          <p:nvPr/>
        </p:nvPicPr>
        <p:blipFill>
          <a:blip r:embed="rId2" cstate="print"/>
          <a:srcRect l="13165" t="26950"/>
          <a:stretch>
            <a:fillRect/>
          </a:stretch>
        </p:blipFill>
        <p:spPr bwMode="auto">
          <a:xfrm>
            <a:off x="246063" y="1143000"/>
            <a:ext cx="3886200" cy="511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" y="-40949"/>
            <a:ext cx="91440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11430"/>
              </a:rPr>
              <a:t>Popliteal </a:t>
            </a:r>
            <a:r>
              <a:rPr lang="en-US" sz="2800" b="1" dirty="0" smtClean="0">
                <a:ln w="11430"/>
              </a:rPr>
              <a:t>Fossa</a:t>
            </a:r>
            <a:endParaRPr lang="en-US" sz="2800" b="1" dirty="0"/>
          </a:p>
        </p:txBody>
      </p:sp>
      <p:sp>
        <p:nvSpPr>
          <p:cNvPr id="19" name="Freeform 18"/>
          <p:cNvSpPr/>
          <p:nvPr/>
        </p:nvSpPr>
        <p:spPr bwMode="auto">
          <a:xfrm>
            <a:off x="1705968" y="1951630"/>
            <a:ext cx="914400" cy="3466531"/>
          </a:xfrm>
          <a:custGeom>
            <a:avLst/>
            <a:gdLst>
              <a:gd name="connsiteX0" fmla="*/ 614149 w 914400"/>
              <a:gd name="connsiteY0" fmla="*/ 0 h 3466531"/>
              <a:gd name="connsiteX1" fmla="*/ 914400 w 914400"/>
              <a:gd name="connsiteY1" fmla="*/ 1910686 h 3466531"/>
              <a:gd name="connsiteX2" fmla="*/ 368490 w 914400"/>
              <a:gd name="connsiteY2" fmla="*/ 3466531 h 3466531"/>
              <a:gd name="connsiteX3" fmla="*/ 0 w 914400"/>
              <a:gd name="connsiteY3" fmla="*/ 2210937 h 3466531"/>
              <a:gd name="connsiteX4" fmla="*/ 614149 w 914400"/>
              <a:gd name="connsiteY4" fmla="*/ 0 h 3466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3466531">
                <a:moveTo>
                  <a:pt x="614149" y="0"/>
                </a:moveTo>
                <a:lnTo>
                  <a:pt x="914400" y="1910686"/>
                </a:lnTo>
                <a:lnTo>
                  <a:pt x="368490" y="3466531"/>
                </a:lnTo>
                <a:lnTo>
                  <a:pt x="0" y="2210937"/>
                </a:lnTo>
                <a:lnTo>
                  <a:pt x="614149" y="0"/>
                </a:lnTo>
                <a:close/>
              </a:path>
            </a:pathLst>
          </a:custGeom>
          <a:noFill/>
          <a:ln w="57150" cap="flat" cmpd="sng" algn="ctr">
            <a:solidFill>
              <a:srgbClr val="00CC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5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02"/>
            <a:ext cx="9144000" cy="52322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2800" dirty="0" smtClean="0">
                <a:ln w="11430"/>
                <a:solidFill>
                  <a:schemeClr val="tx1"/>
                </a:solidFill>
              </a:rPr>
              <a:t>Popliteal Fossa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960938" y="1679575"/>
            <a:ext cx="3862387" cy="458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Contents: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+mn-cs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1.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Popliteal vessels</a:t>
            </a:r>
          </a:p>
          <a:p>
            <a:pPr>
              <a:spcBef>
                <a:spcPct val="500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2. Small saphenous vein</a:t>
            </a:r>
          </a:p>
          <a:p>
            <a:pPr>
              <a:spcBef>
                <a:spcPct val="500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3. Common peroneal nerve</a:t>
            </a:r>
          </a:p>
          <a:p>
            <a:pPr>
              <a:spcBef>
                <a:spcPct val="500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4. Tibial nerve</a:t>
            </a:r>
          </a:p>
          <a:p>
            <a:pPr>
              <a:spcBef>
                <a:spcPct val="500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5. Posterior cut. nerve of thigh</a:t>
            </a:r>
          </a:p>
          <a:p>
            <a:pPr>
              <a:spcBef>
                <a:spcPct val="500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6. Connective tissue &amp; popliteal lymph nodes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+mn-cs"/>
            </a:endParaRPr>
          </a:p>
        </p:txBody>
      </p:sp>
      <p:pic>
        <p:nvPicPr>
          <p:cNvPr id="7" name="Picture 2" descr="C10FF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938" y="1200150"/>
            <a:ext cx="3900487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reeform 1"/>
          <p:cNvSpPr/>
          <p:nvPr/>
        </p:nvSpPr>
        <p:spPr bwMode="auto">
          <a:xfrm>
            <a:off x="1897811" y="1595887"/>
            <a:ext cx="760329" cy="2924355"/>
          </a:xfrm>
          <a:custGeom>
            <a:avLst/>
            <a:gdLst>
              <a:gd name="connsiteX0" fmla="*/ 370936 w 724619"/>
              <a:gd name="connsiteY0" fmla="*/ 0 h 2924355"/>
              <a:gd name="connsiteX1" fmla="*/ 0 w 724619"/>
              <a:gd name="connsiteY1" fmla="*/ 1587260 h 2924355"/>
              <a:gd name="connsiteX2" fmla="*/ 267419 w 724619"/>
              <a:gd name="connsiteY2" fmla="*/ 2924355 h 2924355"/>
              <a:gd name="connsiteX3" fmla="*/ 724619 w 724619"/>
              <a:gd name="connsiteY3" fmla="*/ 1595887 h 2924355"/>
              <a:gd name="connsiteX4" fmla="*/ 370936 w 724619"/>
              <a:gd name="connsiteY4" fmla="*/ 0 h 292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4619" h="2924355">
                <a:moveTo>
                  <a:pt x="370936" y="0"/>
                </a:moveTo>
                <a:lnTo>
                  <a:pt x="0" y="1587260"/>
                </a:lnTo>
                <a:lnTo>
                  <a:pt x="267419" y="2924355"/>
                </a:lnTo>
                <a:lnTo>
                  <a:pt x="724619" y="1595887"/>
                </a:lnTo>
                <a:lnTo>
                  <a:pt x="370936" y="0"/>
                </a:lnTo>
                <a:close/>
              </a:path>
            </a:pathLst>
          </a:cu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6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Dr. </a:t>
            </a:r>
            <a:r>
              <a:rPr lang="en-US" dirty="0" err="1" smtClean="0"/>
              <a:t>Vohra</a:t>
            </a:r>
            <a:r>
              <a:rPr lang="en-US" dirty="0" smtClean="0"/>
              <a:t> </a:t>
            </a:r>
          </a:p>
        </p:txBody>
      </p:sp>
      <p:sp>
        <p:nvSpPr>
          <p:cNvPr id="7171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A127F6-5053-40E2-AC80-DE09EAC4C266}" type="slidenum">
              <a:rPr lang="en-US" smtClean="0"/>
              <a:pPr>
                <a:defRPr/>
              </a:pPr>
              <a:t>5</a:t>
            </a:fld>
            <a:endParaRPr lang="en-US" smtClean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-13648" y="1773"/>
            <a:ext cx="9144000" cy="830997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240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CONTENTS OF THE POSTERIOR FASCIAL COMPARTMENT OF THE LEG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724525" y="1412875"/>
            <a:ext cx="3323782" cy="4296561"/>
          </a:xfrm>
        </p:spPr>
        <p:txBody>
          <a:bodyPr/>
          <a:lstStyle/>
          <a:p>
            <a:pPr marL="381000" indent="-381000" eaLnBrk="1" hangingPunct="1">
              <a:buFontTx/>
              <a:buNone/>
              <a:defRPr/>
            </a:pP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deep transverse fascia</a:t>
            </a:r>
            <a:r>
              <a:rPr lang="en-US" sz="2000" b="1" dirty="0"/>
              <a:t> </a:t>
            </a:r>
            <a:r>
              <a:rPr lang="en-US" sz="2000" dirty="0"/>
              <a:t>of the leg is a septum that divides the muscles of the posterior compartment into superficial and deep </a:t>
            </a:r>
            <a:r>
              <a:rPr lang="en-US" sz="2000" dirty="0" smtClean="0"/>
              <a:t>groups.</a:t>
            </a:r>
          </a:p>
          <a:p>
            <a:pPr marL="381000" indent="-381000" eaLnBrk="1" hangingPunct="1">
              <a:buFontTx/>
              <a:buNone/>
              <a:defRPr/>
            </a:pPr>
            <a:r>
              <a:rPr lang="en-US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Contents:</a:t>
            </a:r>
          </a:p>
          <a:p>
            <a:pPr marL="781050" lvl="1" indent="-381000" eaLnBrk="1" hangingPunct="1">
              <a:buFontTx/>
              <a:buAutoNum type="arabicPeriod"/>
              <a:defRPr/>
            </a:pPr>
            <a:r>
              <a:rPr lang="en-US" sz="1800" dirty="0" smtClean="0"/>
              <a:t>Superficial group of muscles </a:t>
            </a:r>
          </a:p>
          <a:p>
            <a:pPr marL="781050" lvl="1" indent="-381000" eaLnBrk="1" hangingPunct="1">
              <a:buFontTx/>
              <a:buAutoNum type="arabicPeriod"/>
              <a:defRPr/>
            </a:pPr>
            <a:r>
              <a:rPr lang="en-US" sz="1800" dirty="0" smtClean="0"/>
              <a:t>Deep group of muscles</a:t>
            </a:r>
            <a:endParaRPr lang="en-US" sz="1800" b="1" dirty="0" smtClean="0"/>
          </a:p>
          <a:p>
            <a:pPr marL="781050" lvl="1" indent="-381000" eaLnBrk="1" hangingPunct="1">
              <a:buFontTx/>
              <a:buAutoNum type="arabicPeriod"/>
              <a:defRPr/>
            </a:pPr>
            <a:r>
              <a:rPr lang="en-US" sz="1800" dirty="0" smtClean="0"/>
              <a:t>Posterior </a:t>
            </a:r>
            <a:r>
              <a:rPr lang="en-US" sz="1800" dirty="0" err="1" smtClean="0"/>
              <a:t>tibial</a:t>
            </a:r>
            <a:r>
              <a:rPr lang="en-US" sz="1800" dirty="0" smtClean="0"/>
              <a:t> artery</a:t>
            </a:r>
            <a:endParaRPr lang="en-US" sz="1800" b="1" dirty="0" smtClean="0"/>
          </a:p>
          <a:p>
            <a:pPr marL="781050" lvl="1" indent="-381000" eaLnBrk="1" hangingPunct="1">
              <a:buFontTx/>
              <a:buAutoNum type="arabicPeriod"/>
              <a:defRPr/>
            </a:pPr>
            <a:r>
              <a:rPr lang="en-US" sz="1800" dirty="0" err="1" smtClean="0"/>
              <a:t>Tibial</a:t>
            </a:r>
            <a:r>
              <a:rPr lang="en-US" sz="1800" dirty="0" smtClean="0"/>
              <a:t> nerve</a:t>
            </a:r>
            <a:endParaRPr lang="en-US" sz="1800" dirty="0"/>
          </a:p>
        </p:txBody>
      </p:sp>
      <p:pic>
        <p:nvPicPr>
          <p:cNvPr id="24581" name="Picture 5" descr="Untitled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412875"/>
            <a:ext cx="4976813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AutoShape 6"/>
          <p:cNvSpPr>
            <a:spLocks noChangeArrowheads="1"/>
          </p:cNvSpPr>
          <p:nvPr/>
        </p:nvSpPr>
        <p:spPr bwMode="auto">
          <a:xfrm>
            <a:off x="827088" y="4941888"/>
            <a:ext cx="1008062" cy="647700"/>
          </a:xfrm>
          <a:prstGeom prst="roundRect">
            <a:avLst>
              <a:gd name="adj" fmla="val 16667"/>
            </a:avLst>
          </a:prstGeom>
          <a:solidFill>
            <a:schemeClr val="accent1">
              <a:alpha val="14999"/>
            </a:schemeClr>
          </a:solidFill>
          <a:ln w="28575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4583" name="AutoShape 7"/>
          <p:cNvSpPr>
            <a:spLocks noChangeArrowheads="1"/>
          </p:cNvSpPr>
          <p:nvPr/>
        </p:nvSpPr>
        <p:spPr bwMode="auto">
          <a:xfrm>
            <a:off x="2555875" y="4919663"/>
            <a:ext cx="1511300" cy="358775"/>
          </a:xfrm>
          <a:prstGeom prst="roundRect">
            <a:avLst>
              <a:gd name="adj" fmla="val 16667"/>
            </a:avLst>
          </a:prstGeom>
          <a:solidFill>
            <a:schemeClr val="accent1">
              <a:alpha val="14999"/>
            </a:schemeClr>
          </a:solidFill>
          <a:ln w="28575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4584" name="AutoShape 8"/>
          <p:cNvSpPr>
            <a:spLocks noChangeArrowheads="1"/>
          </p:cNvSpPr>
          <p:nvPr/>
        </p:nvSpPr>
        <p:spPr bwMode="auto">
          <a:xfrm>
            <a:off x="2916238" y="3644900"/>
            <a:ext cx="1295400" cy="358775"/>
          </a:xfrm>
          <a:prstGeom prst="roundRect">
            <a:avLst>
              <a:gd name="adj" fmla="val 16667"/>
            </a:avLst>
          </a:prstGeom>
          <a:solidFill>
            <a:schemeClr val="accent1">
              <a:alpha val="14999"/>
            </a:schemeClr>
          </a:solidFill>
          <a:ln w="28575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 flipH="1" flipV="1">
            <a:off x="4068763" y="4149725"/>
            <a:ext cx="358775" cy="287338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 flipH="1" flipV="1">
            <a:off x="3851275" y="4365625"/>
            <a:ext cx="358775" cy="287338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build="p"/>
      <p:bldP spid="24582" grpId="0" animBg="1"/>
      <p:bldP spid="24582" grpId="1" animBg="1"/>
      <p:bldP spid="24583" grpId="0" animBg="1"/>
      <p:bldP spid="24583" grpId="1" animBg="1"/>
      <p:bldP spid="24584" grpId="0" animBg="1"/>
      <p:bldP spid="2458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Vohra </a:t>
            </a:r>
          </a:p>
        </p:txBody>
      </p:sp>
      <p:sp>
        <p:nvSpPr>
          <p:cNvPr id="819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FCB5BC-0836-4688-9647-B0983EBE00F9}" type="slidenum">
              <a:rPr lang="en-US" smtClean="0"/>
              <a:pPr>
                <a:defRPr/>
              </a:pPr>
              <a:t>6</a:t>
            </a:fld>
            <a:endParaRPr lang="en-US" smtClean="0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100"/>
            <a:ext cx="9144000" cy="52322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2800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SUPERFICIAL GROUP</a:t>
            </a:r>
          </a:p>
        </p:txBody>
      </p:sp>
      <p:pic>
        <p:nvPicPr>
          <p:cNvPr id="413698" name="Picture 2"/>
          <p:cNvPicPr>
            <a:picLocks noChangeAspect="1" noChangeArrowheads="1"/>
          </p:cNvPicPr>
          <p:nvPr/>
        </p:nvPicPr>
        <p:blipFill>
          <a:blip r:embed="rId3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5888038" y="1970088"/>
            <a:ext cx="3105150" cy="385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Group 8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027722850"/>
              </p:ext>
            </p:extLst>
          </p:nvPr>
        </p:nvGraphicFramePr>
        <p:xfrm>
          <a:off x="76200" y="838200"/>
          <a:ext cx="5715000" cy="5546407"/>
        </p:xfrm>
        <a:graphic>
          <a:graphicData uri="http://schemas.openxmlformats.org/drawingml/2006/table">
            <a:tbl>
              <a:tblPr/>
              <a:tblGrid>
                <a:gridCol w="1085849"/>
                <a:gridCol w="1557428"/>
                <a:gridCol w="1266986"/>
                <a:gridCol w="1804737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  Muscle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Origin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 Insertion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Action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662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1091F"/>
                          </a:solidFill>
                          <a:effectLst/>
                          <a:latin typeface="Arial" charset="0"/>
                          <a:cs typeface="Arial" charset="0"/>
                        </a:rPr>
                        <a:t>Gastrocnemius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Arial" charset="0"/>
                          <a:cs typeface="Arial" charset="0"/>
                        </a:rPr>
                        <a:t>1-lateral head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Arial" charset="0"/>
                          <a:cs typeface="Arial" charset="0"/>
                        </a:rPr>
                        <a:t>  lateral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condyle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Arial" charset="0"/>
                          <a:cs typeface="Arial" charset="0"/>
                        </a:rPr>
                        <a:t> of femur.                             </a:t>
                      </a:r>
                      <a:r>
                        <a:rPr kumimoji="0" lang="en-US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Arial" charset="0"/>
                          <a:cs typeface="Arial" charset="0"/>
                        </a:rPr>
                        <a:t>2-medial head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Arial" charset="0"/>
                          <a:cs typeface="Arial" charset="0"/>
                        </a:rPr>
                        <a:t> popliteal surface of femur above medial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condyle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Arial" charset="0"/>
                          <a:cs typeface="Arial" charset="0"/>
                        </a:rPr>
                        <a:t>Via tendo-calcaneus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Arial" charset="0"/>
                          <a:cs typeface="Arial" charset="0"/>
                        </a:rPr>
                        <a:t> into </a:t>
                      </a:r>
                      <a:r>
                        <a:rPr kumimoji="0" lang="en-US" sz="16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Arial" charset="0"/>
                          <a:cs typeface="Arial" charset="0"/>
                        </a:rPr>
                        <a:t>posterior surface of calcaneum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Arial" charset="0"/>
                          <a:cs typeface="Arial" charset="0"/>
                        </a:rPr>
                        <a:t>1-plantar flexes ankle joint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Arial" charset="0"/>
                          <a:cs typeface="Arial" charset="0"/>
                        </a:rPr>
                        <a:t>2-flexes knee joint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</a:tr>
              <a:tr h="8829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1091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1091F"/>
                          </a:solidFill>
                          <a:effectLst/>
                          <a:latin typeface="Arial" charset="0"/>
                          <a:cs typeface="Arial" charset="0"/>
                        </a:rPr>
                        <a:t>plantaris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Arial" charset="0"/>
                          <a:cs typeface="Arial" charset="0"/>
                        </a:rPr>
                        <a:t>Lateral supracondylar ridge.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Arial" charset="0"/>
                          <a:cs typeface="Arial" charset="0"/>
                        </a:rPr>
                        <a:t>Posterior surface of </a:t>
                      </a:r>
                      <a:r>
                        <a:rPr kumimoji="0" lang="en-US" sz="1600" b="0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Arial" charset="0"/>
                          <a:cs typeface="Arial" charset="0"/>
                        </a:rPr>
                        <a:t>calcaneum</a:t>
                      </a:r>
                      <a:endParaRPr kumimoji="0" lang="en-US" sz="1600" b="0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514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</a:tr>
              <a:tr h="1920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1091F"/>
                          </a:solidFill>
                          <a:effectLst/>
                          <a:latin typeface="Arial" charset="0"/>
                          <a:cs typeface="Arial" charset="0"/>
                        </a:rPr>
                        <a:t>soleus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Arial" charset="0"/>
                          <a:cs typeface="Arial" charset="0"/>
                        </a:rPr>
                        <a:t>Shaft of tibia &amp; fibula.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Arial" charset="0"/>
                          <a:cs typeface="Arial" charset="0"/>
                        </a:rPr>
                        <a:t>Via tendo-calcaneus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into </a:t>
                      </a:r>
                      <a:r>
                        <a:rPr kumimoji="0" lang="en-US" sz="16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Arial" charset="0"/>
                          <a:cs typeface="Arial" charset="0"/>
                        </a:rPr>
                        <a:t>posterior surface of calcaneum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Arial" charset="0"/>
                          <a:cs typeface="Arial" charset="0"/>
                        </a:rPr>
                        <a:t>Together with gastrocnemius &amp;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Arial" charset="0"/>
                          <a:cs typeface="Arial" charset="0"/>
                        </a:rPr>
                        <a:t>plantaris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Arial" charset="0"/>
                          <a:cs typeface="Arial" charset="0"/>
                        </a:rPr>
                        <a:t> is the </a:t>
                      </a:r>
                      <a:r>
                        <a:rPr kumimoji="0" lang="en-US" sz="1600" b="0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Arial" charset="0"/>
                          <a:cs typeface="Arial" charset="0"/>
                        </a:rPr>
                        <a:t>powerfull</a:t>
                      </a:r>
                      <a:r>
                        <a:rPr kumimoji="0" lang="en-US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Arial" charset="0"/>
                          <a:cs typeface="Arial" charset="0"/>
                        </a:rPr>
                        <a:t> plantar flexor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Arial" charset="0"/>
                          <a:cs typeface="Arial" charset="0"/>
                        </a:rPr>
                        <a:t> at ankle j.       </a:t>
                      </a:r>
                      <a:r>
                        <a:rPr kumimoji="0" lang="en-US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Arial" charset="0"/>
                          <a:cs typeface="Arial" charset="0"/>
                        </a:rPr>
                        <a:t>It is the main force in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Arial" charset="0"/>
                          <a:cs typeface="Arial" charset="0"/>
                        </a:rPr>
                        <a:t> walking &amp; running.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13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Vohra </a:t>
            </a:r>
          </a:p>
        </p:txBody>
      </p:sp>
      <p:sp>
        <p:nvSpPr>
          <p:cNvPr id="921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B2ECFA-4858-43F5-A3B3-5D4CD159F557}" type="slidenum">
              <a:rPr lang="en-US" smtClean="0"/>
              <a:pPr>
                <a:defRPr/>
              </a:pPr>
              <a:t>7</a:t>
            </a:fld>
            <a:endParaRPr lang="en-US" smtClean="0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767"/>
            <a:ext cx="9143999" cy="52322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2800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DEEP GROUP</a:t>
            </a:r>
          </a:p>
        </p:txBody>
      </p:sp>
      <p:pic>
        <p:nvPicPr>
          <p:cNvPr id="414722" name="Picture 2"/>
          <p:cNvPicPr>
            <a:picLocks noChangeAspect="1" noChangeArrowheads="1"/>
          </p:cNvPicPr>
          <p:nvPr/>
        </p:nvPicPr>
        <p:blipFill>
          <a:blip r:embed="rId3" cstate="print">
            <a:lum bright="-30000" contrast="30000"/>
          </a:blip>
          <a:srcRect/>
          <a:stretch>
            <a:fillRect/>
          </a:stretch>
        </p:blipFill>
        <p:spPr bwMode="auto">
          <a:xfrm>
            <a:off x="4105275" y="2025650"/>
            <a:ext cx="4675188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Group 93"/>
          <p:cNvGraphicFramePr>
            <a:graphicFrameLocks noGrp="1"/>
          </p:cNvGraphicFramePr>
          <p:nvPr>
            <p:ph idx="4294967295"/>
          </p:nvPr>
        </p:nvGraphicFramePr>
        <p:xfrm>
          <a:off x="219075" y="655638"/>
          <a:ext cx="8625385" cy="5622877"/>
        </p:xfrm>
        <a:graphic>
          <a:graphicData uri="http://schemas.openxmlformats.org/drawingml/2006/table">
            <a:tbl>
              <a:tblPr/>
              <a:tblGrid>
                <a:gridCol w="1864949"/>
                <a:gridCol w="1956424"/>
                <a:gridCol w="2183641"/>
                <a:gridCol w="2620371"/>
              </a:tblGrid>
              <a:tr h="4617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 Muscle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    Origin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 Insertion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    Action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3517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Popliteus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lateral </a:t>
                      </a:r>
                      <a:r>
                        <a:rPr kumimoji="0" lang="en-US" sz="1600" b="0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condyle</a:t>
                      </a:r>
                      <a:r>
                        <a:rPr kumimoji="0" lang="en-US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of femur </a:t>
                      </a:r>
                      <a:r>
                        <a:rPr kumimoji="0" lang="en-US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1091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(Intra-capsular).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Posterior surface of tibia above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soleal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line.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1-Flexes knee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2-Unlocks knee joint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by lateral rotation of femur on tibia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</a:tr>
              <a:tr h="1603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Flexor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digitorum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longus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Posterior surface of shaft of tibia.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Bases of distal phalanges of lateral 4 toes.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1-Flexes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phalanges of lateral 4 toes.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2-Plantar Flexes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foot at ankle joint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</a:tr>
              <a:tr h="13517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Flexor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hallucis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longus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Posterior surface of shaft of fibula.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Base of distal phalanx of big toe.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1-Flexex phalanx of big toe.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2-Plantar flexes  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514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514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</a:tr>
              <a:tr h="8545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Tibialis posterior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Posterior surface of tibia  &amp; fibula +I.M.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All tarsal bones except  talus.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Plantar Flexes inversion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514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</a:tr>
            </a:tbl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1959" y="685587"/>
            <a:ext cx="7231063" cy="519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14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Vohra </a:t>
            </a:r>
          </a:p>
        </p:txBody>
      </p:sp>
      <p:sp>
        <p:nvSpPr>
          <p:cNvPr id="1024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3C6053-D85B-4B20-91B3-79047A24880D}" type="slidenum">
              <a:rPr lang="en-US" smtClean="0"/>
              <a:pPr>
                <a:defRPr/>
              </a:pPr>
              <a:t>8</a:t>
            </a:fld>
            <a:endParaRPr lang="en-US" smtClean="0"/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>
          <a:xfrm>
            <a:off x="1938968" y="373258"/>
            <a:ext cx="5244030" cy="52322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2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POSTERIOR TIBIAL ARTERY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708400" y="2024063"/>
            <a:ext cx="4978400" cy="1016000"/>
          </a:xfrm>
        </p:spPr>
        <p:txBody>
          <a:bodyPr/>
          <a:lstStyle/>
          <a:p>
            <a:pPr eaLnBrk="1" hangingPunct="1"/>
            <a:r>
              <a:rPr lang="en-US" sz="2000" smtClean="0">
                <a:solidFill>
                  <a:srgbClr val="FFFF00"/>
                </a:solidFill>
              </a:rPr>
              <a:t>The </a:t>
            </a:r>
            <a:r>
              <a:rPr lang="en-US" sz="2000" b="1" smtClean="0">
                <a:solidFill>
                  <a:srgbClr val="FFFF00"/>
                </a:solidFill>
              </a:rPr>
              <a:t>posterior tibial artery</a:t>
            </a:r>
            <a:r>
              <a:rPr lang="en-US" sz="2000" smtClean="0">
                <a:solidFill>
                  <a:srgbClr val="FFFF00"/>
                </a:solidFill>
              </a:rPr>
              <a:t> is one of the terminal branches of the popliteal artery</a:t>
            </a:r>
          </a:p>
        </p:txBody>
      </p:sp>
      <p:pic>
        <p:nvPicPr>
          <p:cNvPr id="46085" name="Picture 5" descr="F66122-006-f08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b="1283"/>
          <a:stretch>
            <a:fillRect/>
          </a:stretch>
        </p:blipFill>
        <p:spPr>
          <a:xfrm>
            <a:off x="395288" y="981075"/>
            <a:ext cx="3030537" cy="5616575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Vohra </a:t>
            </a:r>
          </a:p>
        </p:txBody>
      </p:sp>
      <p:sp>
        <p:nvSpPr>
          <p:cNvPr id="1126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76DA3-7310-4CCF-9373-382908435F92}" type="slidenum">
              <a:rPr lang="en-US" smtClean="0"/>
              <a:pPr>
                <a:defRPr/>
              </a:pPr>
              <a:t>9</a:t>
            </a:fld>
            <a:endParaRPr lang="en-US" smtClean="0"/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>
          <a:xfrm>
            <a:off x="3659002" y="1702185"/>
            <a:ext cx="2599294" cy="46166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TIBIAL NERVE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348038" y="2344738"/>
            <a:ext cx="4892675" cy="1016000"/>
          </a:xfrm>
        </p:spPr>
        <p:txBody>
          <a:bodyPr/>
          <a:lstStyle/>
          <a:p>
            <a:pPr eaLnBrk="1" hangingPunct="1"/>
            <a:r>
              <a:rPr lang="en-US" sz="2000" dirty="0" smtClean="0">
                <a:solidFill>
                  <a:srgbClr val="FFFF00"/>
                </a:solidFill>
              </a:rPr>
              <a:t>The tibial nerve is the larger terminal branch of the sciatic nerve in the lower third of the back of the thigh</a:t>
            </a:r>
          </a:p>
        </p:txBody>
      </p:sp>
      <p:pic>
        <p:nvPicPr>
          <p:cNvPr id="64517" name="Picture 5" descr="F66122-006-f085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0575" y="223838"/>
            <a:ext cx="2035175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8" name="AutoShape 6"/>
          <p:cNvSpPr>
            <a:spLocks noChangeArrowheads="1"/>
          </p:cNvSpPr>
          <p:nvPr/>
        </p:nvSpPr>
        <p:spPr bwMode="auto">
          <a:xfrm>
            <a:off x="850900" y="3994150"/>
            <a:ext cx="647700" cy="287338"/>
          </a:xfrm>
          <a:prstGeom prst="roundRect">
            <a:avLst>
              <a:gd name="adj" fmla="val 16667"/>
            </a:avLst>
          </a:prstGeom>
          <a:solidFill>
            <a:schemeClr val="accent1">
              <a:alpha val="14902"/>
            </a:schemeClr>
          </a:solidFill>
          <a:ln w="28575">
            <a:solidFill>
              <a:schemeClr val="accent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 build="p"/>
      <p:bldP spid="64518" grpId="0" animBg="1"/>
    </p:bldLst>
  </p:timing>
</p:sld>
</file>

<file path=ppt/theme/theme1.xml><?xml version="1.0" encoding="utf-8"?>
<a:theme xmlns:a="http://schemas.openxmlformats.org/drawingml/2006/main" name="031waterdrops">
  <a:themeElements>
    <a:clrScheme name="031waterdrops 4">
      <a:dk1>
        <a:srgbClr val="969696"/>
      </a:dk1>
      <a:lt1>
        <a:srgbClr val="FFFFFF"/>
      </a:lt1>
      <a:dk2>
        <a:srgbClr val="0D79AF"/>
      </a:dk2>
      <a:lt2>
        <a:srgbClr val="FFFFFF"/>
      </a:lt2>
      <a:accent1>
        <a:srgbClr val="CDECFF"/>
      </a:accent1>
      <a:accent2>
        <a:srgbClr val="C0B9FF"/>
      </a:accent2>
      <a:accent3>
        <a:srgbClr val="AABED4"/>
      </a:accent3>
      <a:accent4>
        <a:srgbClr val="DADADA"/>
      </a:accent4>
      <a:accent5>
        <a:srgbClr val="E3F4FF"/>
      </a:accent5>
      <a:accent6>
        <a:srgbClr val="AEA7E7"/>
      </a:accent6>
      <a:hlink>
        <a:srgbClr val="EBBDF7"/>
      </a:hlink>
      <a:folHlink>
        <a:srgbClr val="FFCDCD"/>
      </a:folHlink>
    </a:clrScheme>
    <a:fontScheme name="031waterdrop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031waterdrop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1waterdrop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1waterdrop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1waterdrops 4">
        <a:dk1>
          <a:srgbClr val="969696"/>
        </a:dk1>
        <a:lt1>
          <a:srgbClr val="FFFFFF"/>
        </a:lt1>
        <a:dk2>
          <a:srgbClr val="0D79AF"/>
        </a:dk2>
        <a:lt2>
          <a:srgbClr val="FFFFFF"/>
        </a:lt2>
        <a:accent1>
          <a:srgbClr val="CDECFF"/>
        </a:accent1>
        <a:accent2>
          <a:srgbClr val="C0B9FF"/>
        </a:accent2>
        <a:accent3>
          <a:srgbClr val="AABED4"/>
        </a:accent3>
        <a:accent4>
          <a:srgbClr val="DADADA"/>
        </a:accent4>
        <a:accent5>
          <a:srgbClr val="E3F4FF"/>
        </a:accent5>
        <a:accent6>
          <a:srgbClr val="AEA7E7"/>
        </a:accent6>
        <a:hlink>
          <a:srgbClr val="EBBDF7"/>
        </a:hlink>
        <a:folHlink>
          <a:srgbClr val="FFCD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31waterdrop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F8FFF"/>
        </a:accent1>
        <a:accent2>
          <a:srgbClr val="00B8BC"/>
        </a:accent2>
        <a:accent3>
          <a:srgbClr val="FFFFFF"/>
        </a:accent3>
        <a:accent4>
          <a:srgbClr val="000000"/>
        </a:accent4>
        <a:accent5>
          <a:srgbClr val="ABC6FF"/>
        </a:accent5>
        <a:accent6>
          <a:srgbClr val="00A6AA"/>
        </a:accent6>
        <a:hlink>
          <a:srgbClr val="00A860"/>
        </a:hlink>
        <a:folHlink>
          <a:srgbClr val="0748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031waterdrops</Template>
  <TotalTime>3990</TotalTime>
  <Words>883</Words>
  <Application>Microsoft Office PowerPoint</Application>
  <PresentationFormat>On-screen Show (4:3)</PresentationFormat>
  <Paragraphs>200</Paragraphs>
  <Slides>25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031waterdrops</vt:lpstr>
      <vt:lpstr>Popliteal fossa  back of leg   &amp;   Sole of foot</vt:lpstr>
      <vt:lpstr>PowerPoint Presentation</vt:lpstr>
      <vt:lpstr>PowerPoint Presentation</vt:lpstr>
      <vt:lpstr>Popliteal Fossa</vt:lpstr>
      <vt:lpstr>CONTENTS OF THE POSTERIOR FASCIAL COMPARTMENT OF THE LEG</vt:lpstr>
      <vt:lpstr>SUPERFICIAL GROUP</vt:lpstr>
      <vt:lpstr>DEEP GROUP</vt:lpstr>
      <vt:lpstr>POSTERIOR TIBIAL ARTERY</vt:lpstr>
      <vt:lpstr>TIBIAL NERVE</vt:lpstr>
      <vt:lpstr>Flexor Retinaculum</vt:lpstr>
      <vt:lpstr>PowerPoint Presentation</vt:lpstr>
      <vt:lpstr>Sensory Nerve Supply</vt:lpstr>
      <vt:lpstr>PowerPoint Presentation</vt:lpstr>
      <vt:lpstr>PowerPoint Presentation</vt:lpstr>
      <vt:lpstr>First Layer</vt:lpstr>
      <vt:lpstr>Second Layer</vt:lpstr>
      <vt:lpstr>Third Layer</vt:lpstr>
      <vt:lpstr>Fourth Layer</vt:lpstr>
      <vt:lpstr>PowerPoint Presentation</vt:lpstr>
      <vt:lpstr>Synovial Flexor Sheaths</vt:lpstr>
      <vt:lpstr>PowerPoint Presentation</vt:lpstr>
      <vt:lpstr>PowerPoint Presentation</vt:lpstr>
      <vt:lpstr>PowerPoint Presentation</vt:lpstr>
      <vt:lpstr>Medial &amp; Lateral Plantar Nerve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MUSCLES OF THE SOLE OF THE FOOT ARCHES OF THE FOOT NERVE INJURIES OF THE LEG</dc:title>
  <dc:creator>Sanaa Alsharawi</dc:creator>
  <cp:lastModifiedBy>VOHRA</cp:lastModifiedBy>
  <cp:revision>118</cp:revision>
  <dcterms:created xsi:type="dcterms:W3CDTF">2007-05-19T09:20:11Z</dcterms:created>
  <dcterms:modified xsi:type="dcterms:W3CDTF">2014-12-28T12:00:30Z</dcterms:modified>
</cp:coreProperties>
</file>