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336" r:id="rId2"/>
    <p:sldId id="337" r:id="rId3"/>
    <p:sldId id="308" r:id="rId4"/>
    <p:sldId id="262" r:id="rId5"/>
    <p:sldId id="312" r:id="rId6"/>
    <p:sldId id="264" r:id="rId7"/>
    <p:sldId id="317" r:id="rId8"/>
    <p:sldId id="319" r:id="rId9"/>
    <p:sldId id="321" r:id="rId10"/>
    <p:sldId id="322" r:id="rId11"/>
    <p:sldId id="339" r:id="rId12"/>
    <p:sldId id="338" r:id="rId13"/>
    <p:sldId id="324" r:id="rId14"/>
    <p:sldId id="325" r:id="rId15"/>
    <p:sldId id="326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E13E2"/>
    <a:srgbClr val="FF0000"/>
    <a:srgbClr val="612721"/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90" d="100"/>
          <a:sy n="90" d="100"/>
        </p:scale>
        <p:origin x="-118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8739" y="3804149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1682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Dr. 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3198"/>
              </p:ext>
            </p:extLst>
          </p:nvPr>
        </p:nvGraphicFramePr>
        <p:xfrm>
          <a:off x="0" y="2142699"/>
          <a:ext cx="5145205" cy="2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70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lateral-Compartment.png"/>
          <p:cNvPicPr>
            <a:picLocks noChangeAspect="1" noChangeArrowheads="1"/>
          </p:cNvPicPr>
          <p:nvPr/>
        </p:nvPicPr>
        <p:blipFill rotWithShape="1">
          <a:blip r:embed="rId2" cstate="print"/>
          <a:srcRect l="22249"/>
          <a:stretch/>
        </p:blipFill>
        <p:spPr bwMode="auto">
          <a:xfrm>
            <a:off x="5762445" y="1433978"/>
            <a:ext cx="2889850" cy="53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91558"/>
              </p:ext>
            </p:extLst>
          </p:nvPr>
        </p:nvGraphicFramePr>
        <p:xfrm>
          <a:off x="181146" y="1815151"/>
          <a:ext cx="520172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09"/>
                <a:gridCol w="1553974"/>
                <a:gridCol w="1913844"/>
              </a:tblGrid>
              <a:tr h="227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16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Insertion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Base of first metatarsal and the medial cuneiform</a:t>
                      </a:r>
                      <a:endParaRPr lang="en-US" sz="16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Plantar flexes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6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16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Lateral longitudinal &amp;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ransverse arches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         Insertion 	       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81818"/>
              </p:ext>
            </p:extLst>
          </p:nvPr>
        </p:nvGraphicFramePr>
        <p:xfrm>
          <a:off x="204713" y="1909390"/>
          <a:ext cx="506332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366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bone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arch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Jamila\Desktop\sidecalf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1416050"/>
            <a:ext cx="2514600" cy="526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of peronei are surrounded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by a single common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tubular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 retinaculum, they have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648309"/>
            <a:ext cx="1446663" cy="217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9169" y="4488696"/>
            <a:ext cx="1255594" cy="247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044"/>
              </p:ext>
            </p:extLst>
          </p:nvPr>
        </p:nvGraphicFramePr>
        <p:xfrm>
          <a:off x="18670" y="1769702"/>
          <a:ext cx="3903260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Extensor </a:t>
                      </a:r>
                      <a:r>
                        <a:rPr lang="en-US" sz="1600" b="1" dirty="0" err="1" smtClean="0"/>
                        <a:t>Digitorum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Brevis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Dorsalis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Pedis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Deep &amp;</a:t>
                      </a:r>
                      <a:r>
                        <a:rPr lang="en-US" sz="1400" b="1" dirty="0" smtClean="0"/>
                        <a:t> Superficial</a:t>
                      </a:r>
                    </a:p>
                    <a:p>
                      <a:r>
                        <a:rPr lang="en-US" sz="1400" b="1" dirty="0" err="1" smtClean="0"/>
                        <a:t>Peroneal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41764" y="4273937"/>
            <a:ext cx="1828800" cy="186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448285"/>
              </p:ext>
            </p:extLst>
          </p:nvPr>
        </p:nvGraphicFramePr>
        <p:xfrm>
          <a:off x="232013" y="1884563"/>
          <a:ext cx="4421874" cy="34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from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four 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and long extensor tendons to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Jamila\Desktop\image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 contras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60900" y="1850649"/>
            <a:ext cx="4241800" cy="275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708900" y="4392082"/>
            <a:ext cx="723900" cy="2921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604"/>
            <a:ext cx="4038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E13E2"/>
                </a:solidFill>
              </a:rPr>
              <a:t>The tendons of 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longus</a:t>
            </a:r>
            <a:r>
              <a:rPr lang="en-US" sz="2000" b="1" dirty="0" smtClean="0">
                <a:solidFill>
                  <a:srgbClr val="0E13E2"/>
                </a:solidFill>
              </a:rPr>
              <a:t>  pass </a:t>
            </a: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the lateral four toes.</a:t>
            </a:r>
          </a:p>
          <a:p>
            <a:r>
              <a:rPr lang="en-US" sz="2000" b="1" dirty="0" smtClean="0"/>
              <a:t>Each tendon to the 2</a:t>
            </a:r>
            <a:r>
              <a:rPr lang="en-US" sz="2000" b="1" baseline="30000" dirty="0" smtClean="0"/>
              <a:t>nd</a:t>
            </a:r>
            <a:r>
              <a:rPr lang="en-US" sz="2000" b="1" dirty="0"/>
              <a:t>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toes is 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u="sng" dirty="0" err="1" smtClean="0"/>
              <a:t>Fascial</a:t>
            </a:r>
            <a:r>
              <a:rPr lang="en-US" sz="2000" b="1" u="sng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dirty="0" smtClean="0"/>
              <a:t>The expansion divides into </a:t>
            </a:r>
            <a:r>
              <a:rPr lang="en-US" sz="2000" b="1" u="sng" dirty="0" smtClean="0"/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  part: </a:t>
            </a:r>
            <a:r>
              <a:rPr lang="en-US" sz="2000" b="1" dirty="0" smtClean="0"/>
              <a:t>inserted into the </a:t>
            </a:r>
            <a:r>
              <a:rPr lang="en-US" sz="2000" b="1" u="sng" dirty="0" smtClean="0"/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</a:t>
            </a:r>
            <a:r>
              <a:rPr lang="en-US" sz="2000" b="1" u="sng" dirty="0" smtClean="0"/>
              <a:t>Base of Distal ph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The (Extensor  Expansion) </a:t>
            </a:r>
            <a:r>
              <a:rPr lang="en-US" sz="2000" b="1" u="sng" dirty="0" smtClean="0"/>
              <a:t>receives insertion of 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</a:rPr>
              <a:t> 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their own synovial sheath)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8341"/>
            <a:ext cx="91440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THANK YOU </a:t>
            </a:r>
            <a:endParaRPr lang="en-US" sz="80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&amp;</a:t>
            </a:r>
          </a:p>
          <a:p>
            <a:pPr algn="ctr"/>
            <a:r>
              <a:rPr lang="en-US" sz="8000" b="1" i="1" dirty="0" smtClean="0">
                <a:solidFill>
                  <a:srgbClr val="C00000"/>
                </a:solidFill>
              </a:rPr>
              <a:t>BEST </a:t>
            </a:r>
            <a:r>
              <a:rPr lang="en-US" sz="8000" b="1" i="1" dirty="0" smtClean="0">
                <a:solidFill>
                  <a:srgbClr val="C00000"/>
                </a:solidFill>
              </a:rPr>
              <a:t>WISHES</a:t>
            </a:r>
            <a:endParaRPr lang="en-US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2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lateral 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44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45903" y="4872965"/>
            <a:ext cx="4217157" cy="1708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r>
              <a:rPr lang="en-US" b="1" dirty="0" smtClean="0">
                <a:latin typeface="Garamond" pitchFamily="18" charset="0"/>
              </a:rPr>
              <a:t>A thin &amp; strong membrane, that binds the </a:t>
            </a:r>
            <a:r>
              <a:rPr lang="en-US" b="1" dirty="0" err="1" smtClean="0">
                <a:latin typeface="Garamond" pitchFamily="18" charset="0"/>
              </a:rPr>
              <a:t>interosseous</a:t>
            </a:r>
            <a:r>
              <a:rPr lang="en-US" b="1" dirty="0" smtClean="0">
                <a:latin typeface="Garamond" pitchFamily="18" charset="0"/>
              </a:rPr>
              <a:t> borders of  </a:t>
            </a:r>
            <a:r>
              <a:rPr lang="en-US" b="1" dirty="0">
                <a:latin typeface="Garamond" pitchFamily="18" charset="0"/>
              </a:rPr>
              <a:t>tibia </a:t>
            </a:r>
            <a:r>
              <a:rPr lang="en-US" b="1" dirty="0" smtClean="0">
                <a:latin typeface="Garamond" pitchFamily="18" charset="0"/>
              </a:rPr>
              <a:t>&amp; fibula. It binds the two bones  </a:t>
            </a:r>
            <a:r>
              <a:rPr lang="en-US" b="1" dirty="0">
                <a:latin typeface="Garamond" pitchFamily="18" charset="0"/>
              </a:rPr>
              <a:t>and provides attachment for </a:t>
            </a:r>
            <a:r>
              <a:rPr lang="en-US" b="1" dirty="0" smtClean="0">
                <a:latin typeface="Garamond" pitchFamily="18" charset="0"/>
              </a:rPr>
              <a:t>muscles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8" y="1473201"/>
            <a:ext cx="4616492" cy="491966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09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6066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44007" y="973477"/>
            <a:ext cx="424802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 lvl="1"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to be attached to: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 lvl="1"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8700" y="18608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3400" y="1596787"/>
            <a:ext cx="343506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nterosseus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septa divide the leg into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Compartments: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1. Anterior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2. Lateral (peroneal)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3. Posterior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compartment has its own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erve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supply and its specific action.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t="15402"/>
          <a:stretch/>
        </p:blipFill>
        <p:spPr bwMode="auto">
          <a:xfrm>
            <a:off x="88900" y="1854200"/>
            <a:ext cx="5435600" cy="362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1000" y="1943100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0" y="5332475"/>
            <a:ext cx="762000" cy="1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36695" y="2502741"/>
            <a:ext cx="858243" cy="1021713"/>
          </a:xfrm>
          <a:custGeom>
            <a:avLst/>
            <a:gdLst>
              <a:gd name="connsiteX0" fmla="*/ 257711 w 858243"/>
              <a:gd name="connsiteY0" fmla="*/ 189253 h 1021713"/>
              <a:gd name="connsiteX1" fmla="*/ 396700 w 858243"/>
              <a:gd name="connsiteY1" fmla="*/ 108785 h 1021713"/>
              <a:gd name="connsiteX2" fmla="*/ 462537 w 858243"/>
              <a:gd name="connsiteY2" fmla="*/ 145361 h 1021713"/>
              <a:gd name="connsiteX3" fmla="*/ 703939 w 858243"/>
              <a:gd name="connsiteY3" fmla="*/ 6373 h 1021713"/>
              <a:gd name="connsiteX4" fmla="*/ 835612 w 858243"/>
              <a:gd name="connsiteY4" fmla="*/ 28318 h 1021713"/>
              <a:gd name="connsiteX5" fmla="*/ 857558 w 858243"/>
              <a:gd name="connsiteY5" fmla="*/ 72209 h 1021713"/>
              <a:gd name="connsiteX6" fmla="*/ 828297 w 858243"/>
              <a:gd name="connsiteY6" fmla="*/ 174622 h 1021713"/>
              <a:gd name="connsiteX7" fmla="*/ 747830 w 858243"/>
              <a:gd name="connsiteY7" fmla="*/ 335557 h 1021713"/>
              <a:gd name="connsiteX8" fmla="*/ 799036 w 858243"/>
              <a:gd name="connsiteY8" fmla="*/ 547697 h 1021713"/>
              <a:gd name="connsiteX9" fmla="*/ 850243 w 858243"/>
              <a:gd name="connsiteY9" fmla="*/ 752523 h 1021713"/>
              <a:gd name="connsiteX10" fmla="*/ 835612 w 858243"/>
              <a:gd name="connsiteY10" fmla="*/ 811045 h 1021713"/>
              <a:gd name="connsiteX11" fmla="*/ 689308 w 858243"/>
              <a:gd name="connsiteY11" fmla="*/ 854936 h 1021713"/>
              <a:gd name="connsiteX12" fmla="*/ 535689 w 858243"/>
              <a:gd name="connsiteY12" fmla="*/ 935403 h 1021713"/>
              <a:gd name="connsiteX13" fmla="*/ 411331 w 858243"/>
              <a:gd name="connsiteY13" fmla="*/ 1001240 h 1021713"/>
              <a:gd name="connsiteX14" fmla="*/ 382070 w 858243"/>
              <a:gd name="connsiteY14" fmla="*/ 1015870 h 1021713"/>
              <a:gd name="connsiteX15" fmla="*/ 316233 w 858243"/>
              <a:gd name="connsiteY15" fmla="*/ 913457 h 1021713"/>
              <a:gd name="connsiteX16" fmla="*/ 301603 w 858243"/>
              <a:gd name="connsiteY16" fmla="*/ 876881 h 1021713"/>
              <a:gd name="connsiteX17" fmla="*/ 213820 w 858243"/>
              <a:gd name="connsiteY17" fmla="*/ 920773 h 1021713"/>
              <a:gd name="connsiteX18" fmla="*/ 126038 w 858243"/>
              <a:gd name="connsiteY18" fmla="*/ 715947 h 1021713"/>
              <a:gd name="connsiteX19" fmla="*/ 1679 w 858243"/>
              <a:gd name="connsiteY19" fmla="*/ 525752 h 1021713"/>
              <a:gd name="connsiteX20" fmla="*/ 67516 w 858243"/>
              <a:gd name="connsiteY20" fmla="*/ 416024 h 1021713"/>
              <a:gd name="connsiteX21" fmla="*/ 257711 w 858243"/>
              <a:gd name="connsiteY21" fmla="*/ 189253 h 102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8243" h="1021713">
                <a:moveTo>
                  <a:pt x="257711" y="189253"/>
                </a:moveTo>
                <a:cubicBezTo>
                  <a:pt x="312575" y="138046"/>
                  <a:pt x="362562" y="116100"/>
                  <a:pt x="396700" y="108785"/>
                </a:cubicBezTo>
                <a:cubicBezTo>
                  <a:pt x="430838" y="101470"/>
                  <a:pt x="411331" y="162430"/>
                  <a:pt x="462537" y="145361"/>
                </a:cubicBezTo>
                <a:cubicBezTo>
                  <a:pt x="513744" y="128292"/>
                  <a:pt x="641760" y="25880"/>
                  <a:pt x="703939" y="6373"/>
                </a:cubicBezTo>
                <a:cubicBezTo>
                  <a:pt x="766118" y="-13134"/>
                  <a:pt x="810009" y="17345"/>
                  <a:pt x="835612" y="28318"/>
                </a:cubicBezTo>
                <a:cubicBezTo>
                  <a:pt x="861215" y="39291"/>
                  <a:pt x="858777" y="47825"/>
                  <a:pt x="857558" y="72209"/>
                </a:cubicBezTo>
                <a:cubicBezTo>
                  <a:pt x="856339" y="96593"/>
                  <a:pt x="846585" y="130731"/>
                  <a:pt x="828297" y="174622"/>
                </a:cubicBezTo>
                <a:cubicBezTo>
                  <a:pt x="810009" y="218513"/>
                  <a:pt x="752707" y="273378"/>
                  <a:pt x="747830" y="335557"/>
                </a:cubicBezTo>
                <a:cubicBezTo>
                  <a:pt x="742953" y="397736"/>
                  <a:pt x="781967" y="478203"/>
                  <a:pt x="799036" y="547697"/>
                </a:cubicBezTo>
                <a:cubicBezTo>
                  <a:pt x="816105" y="617191"/>
                  <a:pt x="844147" y="708632"/>
                  <a:pt x="850243" y="752523"/>
                </a:cubicBezTo>
                <a:cubicBezTo>
                  <a:pt x="856339" y="796414"/>
                  <a:pt x="862434" y="793976"/>
                  <a:pt x="835612" y="811045"/>
                </a:cubicBezTo>
                <a:cubicBezTo>
                  <a:pt x="808790" y="828114"/>
                  <a:pt x="739295" y="834210"/>
                  <a:pt x="689308" y="854936"/>
                </a:cubicBezTo>
                <a:cubicBezTo>
                  <a:pt x="639321" y="875662"/>
                  <a:pt x="535689" y="935403"/>
                  <a:pt x="535689" y="935403"/>
                </a:cubicBezTo>
                <a:lnTo>
                  <a:pt x="411331" y="1001240"/>
                </a:lnTo>
                <a:cubicBezTo>
                  <a:pt x="385728" y="1014651"/>
                  <a:pt x="397920" y="1030500"/>
                  <a:pt x="382070" y="1015870"/>
                </a:cubicBezTo>
                <a:cubicBezTo>
                  <a:pt x="366220" y="1001240"/>
                  <a:pt x="329644" y="936622"/>
                  <a:pt x="316233" y="913457"/>
                </a:cubicBezTo>
                <a:cubicBezTo>
                  <a:pt x="302822" y="890292"/>
                  <a:pt x="318672" y="875662"/>
                  <a:pt x="301603" y="876881"/>
                </a:cubicBezTo>
                <a:cubicBezTo>
                  <a:pt x="284534" y="878100"/>
                  <a:pt x="243081" y="947595"/>
                  <a:pt x="213820" y="920773"/>
                </a:cubicBezTo>
                <a:cubicBezTo>
                  <a:pt x="184559" y="893951"/>
                  <a:pt x="161395" y="781784"/>
                  <a:pt x="126038" y="715947"/>
                </a:cubicBezTo>
                <a:cubicBezTo>
                  <a:pt x="90681" y="650110"/>
                  <a:pt x="11433" y="575739"/>
                  <a:pt x="1679" y="525752"/>
                </a:cubicBezTo>
                <a:cubicBezTo>
                  <a:pt x="-8075" y="475765"/>
                  <a:pt x="26063" y="475765"/>
                  <a:pt x="67516" y="416024"/>
                </a:cubicBezTo>
                <a:cubicBezTo>
                  <a:pt x="108969" y="356283"/>
                  <a:pt x="202847" y="240460"/>
                  <a:pt x="257711" y="18925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80203" y="3090726"/>
            <a:ext cx="494284" cy="897565"/>
          </a:xfrm>
          <a:custGeom>
            <a:avLst/>
            <a:gdLst>
              <a:gd name="connsiteX0" fmla="*/ 353269 w 494284"/>
              <a:gd name="connsiteY0" fmla="*/ 237690 h 897565"/>
              <a:gd name="connsiteX1" fmla="*/ 265487 w 494284"/>
              <a:gd name="connsiteY1" fmla="*/ 10919 h 897565"/>
              <a:gd name="connsiteX2" fmla="*/ 177704 w 494284"/>
              <a:gd name="connsiteY2" fmla="*/ 47495 h 897565"/>
              <a:gd name="connsiteX3" fmla="*/ 141128 w 494284"/>
              <a:gd name="connsiteY3" fmla="*/ 149908 h 897565"/>
              <a:gd name="connsiteX4" fmla="*/ 67976 w 494284"/>
              <a:gd name="connsiteY4" fmla="*/ 369364 h 897565"/>
              <a:gd name="connsiteX5" fmla="*/ 2139 w 494284"/>
              <a:gd name="connsiteY5" fmla="*/ 749754 h 897565"/>
              <a:gd name="connsiteX6" fmla="*/ 16770 w 494284"/>
              <a:gd name="connsiteY6" fmla="*/ 808276 h 897565"/>
              <a:gd name="connsiteX7" fmla="*/ 24085 w 494284"/>
              <a:gd name="connsiteY7" fmla="*/ 874112 h 897565"/>
              <a:gd name="connsiteX8" fmla="*/ 155759 w 494284"/>
              <a:gd name="connsiteY8" fmla="*/ 896058 h 897565"/>
              <a:gd name="connsiteX9" fmla="*/ 331323 w 494284"/>
              <a:gd name="connsiteY9" fmla="*/ 837536 h 897565"/>
              <a:gd name="connsiteX10" fmla="*/ 404475 w 494284"/>
              <a:gd name="connsiteY10" fmla="*/ 698548 h 897565"/>
              <a:gd name="connsiteX11" fmla="*/ 455682 w 494284"/>
              <a:gd name="connsiteY11" fmla="*/ 676602 h 897565"/>
              <a:gd name="connsiteX12" fmla="*/ 426421 w 494284"/>
              <a:gd name="connsiteY12" fmla="*/ 486407 h 897565"/>
              <a:gd name="connsiteX13" fmla="*/ 462997 w 494284"/>
              <a:gd name="connsiteY13" fmla="*/ 391309 h 897565"/>
              <a:gd name="connsiteX14" fmla="*/ 492258 w 494284"/>
              <a:gd name="connsiteY14" fmla="*/ 362048 h 897565"/>
              <a:gd name="connsiteX15" fmla="*/ 404475 w 494284"/>
              <a:gd name="connsiteY15" fmla="*/ 332788 h 897565"/>
              <a:gd name="connsiteX16" fmla="*/ 353269 w 494284"/>
              <a:gd name="connsiteY16" fmla="*/ 237690 h 8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284" h="897565">
                <a:moveTo>
                  <a:pt x="353269" y="237690"/>
                </a:moveTo>
                <a:cubicBezTo>
                  <a:pt x="330104" y="184045"/>
                  <a:pt x="294748" y="42618"/>
                  <a:pt x="265487" y="10919"/>
                </a:cubicBezTo>
                <a:cubicBezTo>
                  <a:pt x="236226" y="-20780"/>
                  <a:pt x="198430" y="24330"/>
                  <a:pt x="177704" y="47495"/>
                </a:cubicBezTo>
                <a:cubicBezTo>
                  <a:pt x="156978" y="70660"/>
                  <a:pt x="159416" y="96263"/>
                  <a:pt x="141128" y="149908"/>
                </a:cubicBezTo>
                <a:cubicBezTo>
                  <a:pt x="122840" y="203553"/>
                  <a:pt x="91141" y="269390"/>
                  <a:pt x="67976" y="369364"/>
                </a:cubicBezTo>
                <a:cubicBezTo>
                  <a:pt x="44811" y="469338"/>
                  <a:pt x="10673" y="676602"/>
                  <a:pt x="2139" y="749754"/>
                </a:cubicBezTo>
                <a:cubicBezTo>
                  <a:pt x="-6395" y="822906"/>
                  <a:pt x="13112" y="787550"/>
                  <a:pt x="16770" y="808276"/>
                </a:cubicBezTo>
                <a:cubicBezTo>
                  <a:pt x="20428" y="829002"/>
                  <a:pt x="920" y="859482"/>
                  <a:pt x="24085" y="874112"/>
                </a:cubicBezTo>
                <a:cubicBezTo>
                  <a:pt x="47250" y="888742"/>
                  <a:pt x="104553" y="902154"/>
                  <a:pt x="155759" y="896058"/>
                </a:cubicBezTo>
                <a:cubicBezTo>
                  <a:pt x="206965" y="889962"/>
                  <a:pt x="289870" y="870454"/>
                  <a:pt x="331323" y="837536"/>
                </a:cubicBezTo>
                <a:cubicBezTo>
                  <a:pt x="372776" y="804618"/>
                  <a:pt x="383749" y="725370"/>
                  <a:pt x="404475" y="698548"/>
                </a:cubicBezTo>
                <a:cubicBezTo>
                  <a:pt x="425201" y="671726"/>
                  <a:pt x="452024" y="711959"/>
                  <a:pt x="455682" y="676602"/>
                </a:cubicBezTo>
                <a:cubicBezTo>
                  <a:pt x="459340" y="641245"/>
                  <a:pt x="425202" y="533956"/>
                  <a:pt x="426421" y="486407"/>
                </a:cubicBezTo>
                <a:cubicBezTo>
                  <a:pt x="427640" y="438858"/>
                  <a:pt x="452024" y="412035"/>
                  <a:pt x="462997" y="391309"/>
                </a:cubicBezTo>
                <a:cubicBezTo>
                  <a:pt x="473970" y="370583"/>
                  <a:pt x="502012" y="371801"/>
                  <a:pt x="492258" y="362048"/>
                </a:cubicBezTo>
                <a:cubicBezTo>
                  <a:pt x="482504" y="352295"/>
                  <a:pt x="425201" y="355953"/>
                  <a:pt x="404475" y="332788"/>
                </a:cubicBezTo>
                <a:cubicBezTo>
                  <a:pt x="383749" y="309623"/>
                  <a:pt x="376434" y="291335"/>
                  <a:pt x="353269" y="23769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73966" y="3067625"/>
            <a:ext cx="1978404" cy="2074046"/>
          </a:xfrm>
          <a:custGeom>
            <a:avLst/>
            <a:gdLst>
              <a:gd name="connsiteX0" fmla="*/ 1354373 w 1978404"/>
              <a:gd name="connsiteY0" fmla="*/ 253476 h 2074046"/>
              <a:gd name="connsiteX1" fmla="*/ 1537253 w 1978404"/>
              <a:gd name="connsiteY1" fmla="*/ 173009 h 2074046"/>
              <a:gd name="connsiteX2" fmla="*/ 1551884 w 1978404"/>
              <a:gd name="connsiteY2" fmla="*/ 4759 h 2074046"/>
              <a:gd name="connsiteX3" fmla="*/ 1668927 w 1978404"/>
              <a:gd name="connsiteY3" fmla="*/ 55965 h 2074046"/>
              <a:gd name="connsiteX4" fmla="*/ 1778655 w 1978404"/>
              <a:gd name="connsiteY4" fmla="*/ 158378 h 2074046"/>
              <a:gd name="connsiteX5" fmla="*/ 1844492 w 1978404"/>
              <a:gd name="connsiteY5" fmla="*/ 268106 h 2074046"/>
              <a:gd name="connsiteX6" fmla="*/ 1895698 w 1978404"/>
              <a:gd name="connsiteY6" fmla="*/ 472932 h 2074046"/>
              <a:gd name="connsiteX7" fmla="*/ 1910328 w 1978404"/>
              <a:gd name="connsiteY7" fmla="*/ 758225 h 2074046"/>
              <a:gd name="connsiteX8" fmla="*/ 1976165 w 1978404"/>
              <a:gd name="connsiteY8" fmla="*/ 853322 h 2074046"/>
              <a:gd name="connsiteX9" fmla="*/ 1954220 w 1978404"/>
              <a:gd name="connsiteY9" fmla="*/ 992311 h 2074046"/>
              <a:gd name="connsiteX10" fmla="*/ 1976165 w 1978404"/>
              <a:gd name="connsiteY10" fmla="*/ 1270289 h 2074046"/>
              <a:gd name="connsiteX11" fmla="*/ 1888383 w 1978404"/>
              <a:gd name="connsiteY11" fmla="*/ 1504375 h 2074046"/>
              <a:gd name="connsiteX12" fmla="*/ 1632351 w 1978404"/>
              <a:gd name="connsiteY12" fmla="*/ 1848189 h 2074046"/>
              <a:gd name="connsiteX13" fmla="*/ 1259276 w 1978404"/>
              <a:gd name="connsiteY13" fmla="*/ 2031069 h 2074046"/>
              <a:gd name="connsiteX14" fmla="*/ 966668 w 1978404"/>
              <a:gd name="connsiteY14" fmla="*/ 2067645 h 2074046"/>
              <a:gd name="connsiteX15" fmla="*/ 703320 w 1978404"/>
              <a:gd name="connsiteY15" fmla="*/ 2053015 h 2074046"/>
              <a:gd name="connsiteX16" fmla="*/ 359506 w 1978404"/>
              <a:gd name="connsiteY16" fmla="*/ 1870135 h 2074046"/>
              <a:gd name="connsiteX17" fmla="*/ 169311 w 1978404"/>
              <a:gd name="connsiteY17" fmla="*/ 1592157 h 2074046"/>
              <a:gd name="connsiteX18" fmla="*/ 30322 w 1978404"/>
              <a:gd name="connsiteY18" fmla="*/ 1241028 h 2074046"/>
              <a:gd name="connsiteX19" fmla="*/ 1061 w 1978404"/>
              <a:gd name="connsiteY19" fmla="*/ 1036202 h 2074046"/>
              <a:gd name="connsiteX20" fmla="*/ 52268 w 1978404"/>
              <a:gd name="connsiteY20" fmla="*/ 911844 h 2074046"/>
              <a:gd name="connsiteX21" fmla="*/ 125420 w 1978404"/>
              <a:gd name="connsiteY21" fmla="*/ 963050 h 2074046"/>
              <a:gd name="connsiteX22" fmla="*/ 220517 w 1978404"/>
              <a:gd name="connsiteY22" fmla="*/ 970365 h 2074046"/>
              <a:gd name="connsiteX23" fmla="*/ 359506 w 1978404"/>
              <a:gd name="connsiteY23" fmla="*/ 904529 h 2074046"/>
              <a:gd name="connsiteX24" fmla="*/ 476549 w 1978404"/>
              <a:gd name="connsiteY24" fmla="*/ 750909 h 2074046"/>
              <a:gd name="connsiteX25" fmla="*/ 557016 w 1978404"/>
              <a:gd name="connsiteY25" fmla="*/ 809431 h 2074046"/>
              <a:gd name="connsiteX26" fmla="*/ 659429 w 1978404"/>
              <a:gd name="connsiteY26" fmla="*/ 758225 h 2074046"/>
              <a:gd name="connsiteX27" fmla="*/ 674060 w 1978404"/>
              <a:gd name="connsiteY27" fmla="*/ 604605 h 2074046"/>
              <a:gd name="connsiteX28" fmla="*/ 630168 w 1978404"/>
              <a:gd name="connsiteY28" fmla="*/ 509508 h 2074046"/>
              <a:gd name="connsiteX29" fmla="*/ 732581 w 1978404"/>
              <a:gd name="connsiteY29" fmla="*/ 458301 h 2074046"/>
              <a:gd name="connsiteX30" fmla="*/ 915461 w 1978404"/>
              <a:gd name="connsiteY30" fmla="*/ 370519 h 2074046"/>
              <a:gd name="connsiteX31" fmla="*/ 1083711 w 1978404"/>
              <a:gd name="connsiteY31" fmla="*/ 290052 h 2074046"/>
              <a:gd name="connsiteX32" fmla="*/ 1156863 w 1978404"/>
              <a:gd name="connsiteY32" fmla="*/ 246161 h 2074046"/>
              <a:gd name="connsiteX33" fmla="*/ 1230015 w 1978404"/>
              <a:gd name="connsiteY33" fmla="*/ 333943 h 2074046"/>
              <a:gd name="connsiteX34" fmla="*/ 1354373 w 1978404"/>
              <a:gd name="connsiteY34" fmla="*/ 253476 h 20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8404" h="2074046">
                <a:moveTo>
                  <a:pt x="1354373" y="253476"/>
                </a:moveTo>
                <a:cubicBezTo>
                  <a:pt x="1405579" y="226654"/>
                  <a:pt x="1504335" y="214462"/>
                  <a:pt x="1537253" y="173009"/>
                </a:cubicBezTo>
                <a:cubicBezTo>
                  <a:pt x="1570172" y="131556"/>
                  <a:pt x="1529938" y="24266"/>
                  <a:pt x="1551884" y="4759"/>
                </a:cubicBezTo>
                <a:cubicBezTo>
                  <a:pt x="1573830" y="-14748"/>
                  <a:pt x="1631132" y="30362"/>
                  <a:pt x="1668927" y="55965"/>
                </a:cubicBezTo>
                <a:cubicBezTo>
                  <a:pt x="1706722" y="81568"/>
                  <a:pt x="1749394" y="123021"/>
                  <a:pt x="1778655" y="158378"/>
                </a:cubicBezTo>
                <a:cubicBezTo>
                  <a:pt x="1807916" y="193735"/>
                  <a:pt x="1824985" y="215680"/>
                  <a:pt x="1844492" y="268106"/>
                </a:cubicBezTo>
                <a:cubicBezTo>
                  <a:pt x="1863999" y="320532"/>
                  <a:pt x="1884725" y="391245"/>
                  <a:pt x="1895698" y="472932"/>
                </a:cubicBezTo>
                <a:cubicBezTo>
                  <a:pt x="1906671" y="554619"/>
                  <a:pt x="1896917" y="694827"/>
                  <a:pt x="1910328" y="758225"/>
                </a:cubicBezTo>
                <a:cubicBezTo>
                  <a:pt x="1923739" y="821623"/>
                  <a:pt x="1968850" y="814308"/>
                  <a:pt x="1976165" y="853322"/>
                </a:cubicBezTo>
                <a:cubicBezTo>
                  <a:pt x="1983480" y="892336"/>
                  <a:pt x="1954220" y="922817"/>
                  <a:pt x="1954220" y="992311"/>
                </a:cubicBezTo>
                <a:cubicBezTo>
                  <a:pt x="1954220" y="1061805"/>
                  <a:pt x="1987138" y="1184945"/>
                  <a:pt x="1976165" y="1270289"/>
                </a:cubicBezTo>
                <a:cubicBezTo>
                  <a:pt x="1965192" y="1355633"/>
                  <a:pt x="1945685" y="1408058"/>
                  <a:pt x="1888383" y="1504375"/>
                </a:cubicBezTo>
                <a:cubicBezTo>
                  <a:pt x="1831081" y="1600692"/>
                  <a:pt x="1737202" y="1760407"/>
                  <a:pt x="1632351" y="1848189"/>
                </a:cubicBezTo>
                <a:cubicBezTo>
                  <a:pt x="1527500" y="1935971"/>
                  <a:pt x="1370223" y="1994493"/>
                  <a:pt x="1259276" y="2031069"/>
                </a:cubicBezTo>
                <a:cubicBezTo>
                  <a:pt x="1148329" y="2067645"/>
                  <a:pt x="1059327" y="2063987"/>
                  <a:pt x="966668" y="2067645"/>
                </a:cubicBezTo>
                <a:cubicBezTo>
                  <a:pt x="874009" y="2071303"/>
                  <a:pt x="804513" y="2085933"/>
                  <a:pt x="703320" y="2053015"/>
                </a:cubicBezTo>
                <a:cubicBezTo>
                  <a:pt x="602127" y="2020097"/>
                  <a:pt x="448507" y="1946945"/>
                  <a:pt x="359506" y="1870135"/>
                </a:cubicBezTo>
                <a:cubicBezTo>
                  <a:pt x="270505" y="1793325"/>
                  <a:pt x="224175" y="1697008"/>
                  <a:pt x="169311" y="1592157"/>
                </a:cubicBezTo>
                <a:cubicBezTo>
                  <a:pt x="114447" y="1487306"/>
                  <a:pt x="58364" y="1333687"/>
                  <a:pt x="30322" y="1241028"/>
                </a:cubicBezTo>
                <a:cubicBezTo>
                  <a:pt x="2280" y="1148369"/>
                  <a:pt x="-2597" y="1091066"/>
                  <a:pt x="1061" y="1036202"/>
                </a:cubicBezTo>
                <a:cubicBezTo>
                  <a:pt x="4719" y="981338"/>
                  <a:pt x="31542" y="924036"/>
                  <a:pt x="52268" y="911844"/>
                </a:cubicBezTo>
                <a:cubicBezTo>
                  <a:pt x="72994" y="899652"/>
                  <a:pt x="97379" y="953297"/>
                  <a:pt x="125420" y="963050"/>
                </a:cubicBezTo>
                <a:cubicBezTo>
                  <a:pt x="153461" y="972803"/>
                  <a:pt x="181503" y="980118"/>
                  <a:pt x="220517" y="970365"/>
                </a:cubicBezTo>
                <a:cubicBezTo>
                  <a:pt x="259531" y="960612"/>
                  <a:pt x="316834" y="941105"/>
                  <a:pt x="359506" y="904529"/>
                </a:cubicBezTo>
                <a:cubicBezTo>
                  <a:pt x="402178" y="867953"/>
                  <a:pt x="443631" y="766759"/>
                  <a:pt x="476549" y="750909"/>
                </a:cubicBezTo>
                <a:cubicBezTo>
                  <a:pt x="509467" y="735059"/>
                  <a:pt x="526536" y="808212"/>
                  <a:pt x="557016" y="809431"/>
                </a:cubicBezTo>
                <a:cubicBezTo>
                  <a:pt x="587496" y="810650"/>
                  <a:pt x="639922" y="792363"/>
                  <a:pt x="659429" y="758225"/>
                </a:cubicBezTo>
                <a:cubicBezTo>
                  <a:pt x="678936" y="724087"/>
                  <a:pt x="678937" y="646058"/>
                  <a:pt x="674060" y="604605"/>
                </a:cubicBezTo>
                <a:cubicBezTo>
                  <a:pt x="669183" y="563152"/>
                  <a:pt x="620415" y="533892"/>
                  <a:pt x="630168" y="509508"/>
                </a:cubicBezTo>
                <a:cubicBezTo>
                  <a:pt x="639921" y="485124"/>
                  <a:pt x="732581" y="458301"/>
                  <a:pt x="732581" y="458301"/>
                </a:cubicBezTo>
                <a:lnTo>
                  <a:pt x="915461" y="370519"/>
                </a:lnTo>
                <a:cubicBezTo>
                  <a:pt x="973983" y="342478"/>
                  <a:pt x="1043477" y="310778"/>
                  <a:pt x="1083711" y="290052"/>
                </a:cubicBezTo>
                <a:cubicBezTo>
                  <a:pt x="1123945" y="269326"/>
                  <a:pt x="1132479" y="238846"/>
                  <a:pt x="1156863" y="246161"/>
                </a:cubicBezTo>
                <a:cubicBezTo>
                  <a:pt x="1181247" y="253476"/>
                  <a:pt x="1191001" y="332724"/>
                  <a:pt x="1230015" y="333943"/>
                </a:cubicBezTo>
                <a:cubicBezTo>
                  <a:pt x="1269029" y="335162"/>
                  <a:pt x="1303167" y="280298"/>
                  <a:pt x="1354373" y="253476"/>
                </a:cubicBezTo>
                <a:close/>
              </a:path>
            </a:pathLst>
          </a:custGeom>
          <a:noFill/>
          <a:ln w="38100"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4381" y="3976058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1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913769"/>
              </p:ext>
            </p:extLst>
          </p:nvPr>
        </p:nvGraphicFramePr>
        <p:xfrm>
          <a:off x="4511616" y="1699936"/>
          <a:ext cx="4494362" cy="43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923"/>
                <a:gridCol w="1419367"/>
                <a:gridCol w="1392072"/>
              </a:tblGrid>
              <a:tr h="851848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612721"/>
                          </a:solidFill>
                        </a:rPr>
                        <a:t>MUSCLES</a:t>
                      </a:r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BLOOD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SUPPLY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</a:p>
                    <a:p>
                      <a:r>
                        <a:rPr lang="en-US" dirty="0" smtClean="0"/>
                        <a:t>SUPPLY</a:t>
                      </a:r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TIBIALIS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EXTENSOR DIGITORUM</a:t>
                      </a:r>
                    </a:p>
                    <a:p>
                      <a:r>
                        <a:rPr lang="en-US" b="1" dirty="0" smtClean="0">
                          <a:solidFill>
                            <a:srgbClr val="CC00FF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CC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PERONEUS TERTIUS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EXTENSOR HALLUCIUS</a:t>
                      </a:r>
                    </a:p>
                    <a:p>
                      <a:r>
                        <a:rPr lang="en-US" b="1" dirty="0" smtClean="0">
                          <a:solidFill>
                            <a:srgbClr val="00FF00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Jamila\Desktop\Anterior-Compart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663700"/>
            <a:ext cx="4089400" cy="496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0243" y="2156346"/>
            <a:ext cx="407166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From medial to lateral: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1.</a:t>
            </a:r>
            <a:r>
              <a:rPr lang="en-US" sz="1600" b="1" i="1" u="sng" dirty="0" smtClean="0">
                <a:solidFill>
                  <a:schemeClr val="tx1"/>
                </a:solidFill>
              </a:rPr>
              <a:t>T</a:t>
            </a:r>
            <a:r>
              <a:rPr lang="en-US" sz="1600" b="1" i="1" dirty="0" smtClean="0">
                <a:solidFill>
                  <a:schemeClr val="tx1"/>
                </a:solidFill>
              </a:rPr>
              <a:t>om: 	</a:t>
            </a:r>
            <a:r>
              <a:rPr lang="en-US" sz="1600" i="1" dirty="0" err="1" smtClean="0">
                <a:solidFill>
                  <a:schemeClr val="tx1"/>
                </a:solidFill>
              </a:rPr>
              <a:t>Tibialis</a:t>
            </a:r>
            <a:r>
              <a:rPr lang="en-US" sz="1600" i="1" dirty="0" smtClean="0">
                <a:solidFill>
                  <a:schemeClr val="tx1"/>
                </a:solidFill>
              </a:rPr>
              <a:t> Anterior </a:t>
            </a:r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2.</a:t>
            </a:r>
            <a:r>
              <a:rPr lang="en-US" sz="1600" b="1" i="1" u="sng" dirty="0" smtClean="0">
                <a:solidFill>
                  <a:schemeClr val="tx1"/>
                </a:solidFill>
              </a:rPr>
              <a:t>H</a:t>
            </a:r>
            <a:r>
              <a:rPr lang="en-US" sz="1600" b="1" i="1" dirty="0" smtClean="0">
                <a:solidFill>
                  <a:schemeClr val="tx1"/>
                </a:solidFill>
              </a:rPr>
              <a:t>as: 	</a:t>
            </a:r>
            <a:r>
              <a:rPr lang="en-US" sz="1600" dirty="0" smtClean="0"/>
              <a:t>Extensor </a:t>
            </a:r>
            <a:r>
              <a:rPr lang="en-US" sz="1600" dirty="0" err="1"/>
              <a:t>hallucis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3.</a:t>
            </a:r>
            <a:r>
              <a:rPr lang="en-US" sz="1600" b="1" i="1" u="sng" dirty="0" smtClean="0">
                <a:solidFill>
                  <a:srgbClr val="C00000"/>
                </a:solidFill>
              </a:rPr>
              <a:t>V</a:t>
            </a:r>
            <a:r>
              <a:rPr lang="en-US" sz="1600" b="1" i="1" dirty="0" smtClean="0">
                <a:solidFill>
                  <a:srgbClr val="C00000"/>
                </a:solidFill>
              </a:rPr>
              <a:t>ery: 	</a:t>
            </a:r>
            <a:r>
              <a:rPr lang="en-US" sz="1600" dirty="0" smtClean="0"/>
              <a:t>Anterior </a:t>
            </a:r>
            <a:r>
              <a:rPr lang="en-US" sz="1600" dirty="0" err="1"/>
              <a:t>tibial</a:t>
            </a:r>
            <a:r>
              <a:rPr lang="en-US" sz="1600" dirty="0"/>
              <a:t> artery </a:t>
            </a:r>
            <a:endParaRPr lang="en-US" sz="1600" dirty="0" smtClean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4.</a:t>
            </a:r>
            <a:r>
              <a:rPr lang="en-US" sz="1600" b="1" i="1" u="sng" dirty="0" smtClean="0">
                <a:solidFill>
                  <a:srgbClr val="0E13E2"/>
                </a:solidFill>
              </a:rPr>
              <a:t>N</a:t>
            </a:r>
            <a:r>
              <a:rPr lang="en-US" sz="1600" b="1" i="1" dirty="0" smtClean="0">
                <a:solidFill>
                  <a:srgbClr val="0E13E2"/>
                </a:solidFill>
              </a:rPr>
              <a:t>ice</a:t>
            </a:r>
            <a:r>
              <a:rPr lang="en-US" sz="1600" b="1" i="1" dirty="0" smtClean="0">
                <a:solidFill>
                  <a:schemeClr val="tx1"/>
                </a:solidFill>
              </a:rPr>
              <a:t>: 	</a:t>
            </a:r>
            <a:r>
              <a:rPr lang="en-US" sz="1600" dirty="0" smtClean="0"/>
              <a:t>Deep </a:t>
            </a:r>
            <a:r>
              <a:rPr lang="en-US" sz="1600" dirty="0" err="1"/>
              <a:t>peroneal</a:t>
            </a:r>
            <a:r>
              <a:rPr lang="en-US" sz="1600" dirty="0"/>
              <a:t> nerve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5.</a:t>
            </a:r>
            <a:r>
              <a:rPr lang="en-US" sz="1600" b="1" i="1" u="sng" dirty="0" smtClean="0">
                <a:solidFill>
                  <a:schemeClr val="tx1"/>
                </a:solidFill>
              </a:rPr>
              <a:t>D</a:t>
            </a:r>
            <a:r>
              <a:rPr lang="en-US" sz="1600" b="1" i="1" dirty="0" smtClean="0">
                <a:solidFill>
                  <a:schemeClr val="tx1"/>
                </a:solidFill>
              </a:rPr>
              <a:t>og: 	</a:t>
            </a:r>
            <a:r>
              <a:rPr lang="en-US" sz="1600" dirty="0" smtClean="0"/>
              <a:t>Extensor </a:t>
            </a:r>
            <a:r>
              <a:rPr lang="en-US" sz="1600" dirty="0" err="1"/>
              <a:t>digitorum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longus</a:t>
            </a:r>
            <a:r>
              <a:rPr lang="en-US" sz="1600" dirty="0" smtClean="0"/>
              <a:t> 	tendons 				</a:t>
            </a:r>
            <a:endParaRPr lang="en-US" sz="1600" dirty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6. </a:t>
            </a:r>
            <a:r>
              <a:rPr lang="en-US" sz="1600" b="1" i="1" u="sng" dirty="0" err="1" smtClean="0">
                <a:solidFill>
                  <a:schemeClr val="tx1"/>
                </a:solidFill>
              </a:rPr>
              <a:t>P</a:t>
            </a:r>
            <a:r>
              <a:rPr lang="en-US" sz="1600" b="1" i="1" dirty="0" err="1" smtClean="0">
                <a:solidFill>
                  <a:schemeClr val="tx1"/>
                </a:solidFill>
              </a:rPr>
              <a:t>igion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Peroneus </a:t>
            </a:r>
            <a:r>
              <a:rPr lang="en-US" sz="1600" dirty="0" err="1" smtClean="0"/>
              <a:t>tertius</a:t>
            </a:r>
            <a:endParaRPr lang="en-US" sz="1600" dirty="0" smtClean="0"/>
          </a:p>
          <a:p>
            <a:pPr lvl="0"/>
            <a:r>
              <a:rPr lang="en-US" sz="1600" dirty="0" smtClean="0"/>
              <a:t>7. </a:t>
            </a:r>
            <a:endParaRPr lang="en-US" sz="1600" dirty="0"/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2921" y="251891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6702" y="40601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7843" y="429883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3970" y="4787660"/>
            <a:ext cx="785004" cy="28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0950" y="4675517"/>
            <a:ext cx="1397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Anterior </a:t>
            </a:r>
            <a:r>
              <a:rPr lang="en-US" sz="1050" dirty="0" err="1"/>
              <a:t>tibial</a:t>
            </a:r>
            <a:r>
              <a:rPr lang="en-US" sz="1050" dirty="0"/>
              <a:t> artery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514" y="5124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9111" y="559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3553" y="57480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7265" y="2812213"/>
            <a:ext cx="793632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3793" y="4344840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8555" y="4661142"/>
            <a:ext cx="147223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7413" y="5454726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8038" y="5960792"/>
            <a:ext cx="900040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314" y="5707733"/>
            <a:ext cx="623940" cy="14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8264" y="3761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52280"/>
              </p:ext>
            </p:extLst>
          </p:nvPr>
        </p:nvGraphicFramePr>
        <p:xfrm>
          <a:off x="86264" y="1261403"/>
          <a:ext cx="5563908" cy="2327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1237144"/>
                <a:gridCol w="1403886"/>
                <a:gridCol w="2008478"/>
              </a:tblGrid>
              <a:tr h="334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Muscle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Origin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Insertion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Action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16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Lateral</a:t>
                      </a:r>
                      <a:r>
                        <a:rPr lang="en-US" sz="1400" b="1" dirty="0"/>
                        <a:t> surface of shaft of </a:t>
                      </a:r>
                      <a:r>
                        <a:rPr lang="en-US" sz="1400" b="1" u="sng" dirty="0"/>
                        <a:t>tibia </a:t>
                      </a:r>
                      <a:r>
                        <a:rPr lang="en-US" sz="1400" b="1" dirty="0"/>
                        <a:t>and </a:t>
                      </a:r>
                      <a:r>
                        <a:rPr lang="en-US" sz="1400" b="1" dirty="0" err="1"/>
                        <a:t>interosseous</a:t>
                      </a:r>
                      <a:r>
                        <a:rPr lang="en-US" sz="1400" b="1" dirty="0"/>
                        <a:t> membrane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Medial cuneiform and base of first metatarsal bone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400" b="1" dirty="0"/>
                        <a:t>foot at ankle joint; </a:t>
                      </a:r>
                      <a:r>
                        <a:rPr lang="en-US" sz="1400" b="1" i="1" u="sng" dirty="0">
                          <a:solidFill>
                            <a:srgbClr val="0E13E2"/>
                          </a:solidFill>
                        </a:rPr>
                        <a:t>I</a:t>
                      </a:r>
                      <a:r>
                        <a:rPr lang="en-US" sz="1400" b="1" i="1" u="sng" dirty="0" smtClean="0">
                          <a:solidFill>
                            <a:srgbClr val="0E13E2"/>
                          </a:solidFill>
                        </a:rPr>
                        <a:t>nverts</a:t>
                      </a:r>
                      <a:r>
                        <a:rPr lang="en-US" sz="14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/>
                        <a:t>foot at </a:t>
                      </a:r>
                      <a:r>
                        <a:rPr lang="en-US" sz="1400" b="1" dirty="0" err="1" smtClean="0"/>
                        <a:t>subtalar</a:t>
                      </a:r>
                      <a:r>
                        <a:rPr lang="en-US" sz="1400" b="1" dirty="0" smtClean="0"/>
                        <a:t> &amp; transverse </a:t>
                      </a:r>
                      <a:r>
                        <a:rPr lang="en-US" sz="1400" b="1" dirty="0"/>
                        <a:t>tarsal </a:t>
                      </a:r>
                      <a:r>
                        <a:rPr lang="en-US" sz="14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up medial 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longitudinal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arch of foot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8989"/>
              </p:ext>
            </p:extLst>
          </p:nvPr>
        </p:nvGraphicFramePr>
        <p:xfrm>
          <a:off x="159221" y="5067154"/>
          <a:ext cx="550460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0017"/>
                <a:gridCol w="1083613"/>
                <a:gridCol w="1329970"/>
                <a:gridCol w="1801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digitorum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Extensor expansion of lateral four toes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369792" y="55682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70344"/>
              </p:ext>
            </p:extLst>
          </p:nvPr>
        </p:nvGraphicFramePr>
        <p:xfrm>
          <a:off x="136479" y="1683601"/>
          <a:ext cx="5117908" cy="238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77"/>
                <a:gridCol w="1226960"/>
                <a:gridCol w="1059865"/>
                <a:gridCol w="1551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Extends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ankle joint;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39621"/>
              </p:ext>
            </p:extLst>
          </p:nvPr>
        </p:nvGraphicFramePr>
        <p:xfrm>
          <a:off x="109184" y="5193818"/>
          <a:ext cx="664646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Base of distal phalanx of great toe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u="sng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joint; </a:t>
                      </a:r>
                      <a:endParaRPr lang="en-US" sz="14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0E13E2"/>
                          </a:solidFill>
                        </a:rPr>
                        <a:t>Inverts 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subtalar and transverse tarsal joints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97679" y="2973538"/>
            <a:ext cx="662174" cy="22686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3742</TotalTime>
  <Words>788</Words>
  <Application>Microsoft Office PowerPoint</Application>
  <PresentationFormat>On-screen Show (4:3)</PresentationFormat>
  <Paragraphs>177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Anterior Compartment</vt:lpstr>
      <vt:lpstr>Extensor Retinacula</vt:lpstr>
      <vt:lpstr>Structures Passing Deep to Extensor Retinacula </vt:lpstr>
      <vt:lpstr>PowerPoint Presentation</vt:lpstr>
      <vt:lpstr>PowerPoint Presentation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329</cp:revision>
  <dcterms:created xsi:type="dcterms:W3CDTF">2010-04-19T12:19:19Z</dcterms:created>
  <dcterms:modified xsi:type="dcterms:W3CDTF">2015-12-14T11:51:37Z</dcterms:modified>
</cp:coreProperties>
</file>