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18" r:id="rId2"/>
    <p:sldId id="256" r:id="rId3"/>
    <p:sldId id="319" r:id="rId4"/>
    <p:sldId id="313" r:id="rId5"/>
    <p:sldId id="314" r:id="rId6"/>
    <p:sldId id="299" r:id="rId7"/>
    <p:sldId id="315" r:id="rId8"/>
    <p:sldId id="300" r:id="rId9"/>
    <p:sldId id="302" r:id="rId10"/>
    <p:sldId id="303" r:id="rId11"/>
    <p:sldId id="304" r:id="rId12"/>
    <p:sldId id="306" r:id="rId13"/>
    <p:sldId id="305" r:id="rId14"/>
    <p:sldId id="317" r:id="rId15"/>
    <p:sldId id="308" r:id="rId16"/>
    <p:sldId id="309" r:id="rId17"/>
    <p:sldId id="312" r:id="rId18"/>
    <p:sldId id="320" r:id="rId19"/>
    <p:sldId id="263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04BB"/>
    <a:srgbClr val="FFFF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98" autoAdjust="0"/>
  </p:normalViewPr>
  <p:slideViewPr>
    <p:cSldViewPr>
      <p:cViewPr varScale="1">
        <p:scale>
          <a:sx n="98" d="100"/>
          <a:sy n="98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9867C4A-11DF-4DC5-9EAE-AFDDFE47B82D}" type="datetimeFigureOut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595E5F-CB7B-4AD3-B02A-64F468A38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99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81DCA-68D3-4C8F-86D0-609CB3ED188F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2306-3717-4390-B693-D43D261FD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9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E264E-E249-4A68-9210-2C9E8E4D3B77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09CE-EC9D-424C-95D0-F09959B19E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844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4DF6-888D-4752-8DD9-C9948F211E0E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D035E-A780-4FFD-81D9-730D5F569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DD373-EB66-4708-B94F-ADAF5F72ADCF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ACAF0-1105-466E-9E16-2725373E5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9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4297F-55CD-46FD-94E1-CBC86267A7D6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5ACD-1EBA-487E-84C4-6BAAD398E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55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1C2B-C9E3-47A1-89D5-0B08639FDF62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3553-D563-434D-9110-75829CBF0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9CDDB-3FFF-4A64-BE17-0FD3D06E6DF8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CC154-25F7-4CCA-8C53-43D87B6205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1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482A-B5E9-48BF-8497-73296A361BA7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A09B-4C02-4000-8E64-8841BB666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6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07FBD-C9D2-44D7-85AA-D7127D63A7C5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59729-8311-4C29-8D90-1E3B2E66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07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79B7-B61B-4AD9-8A18-111516890E8C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B406-C6CC-4697-A3BD-18EB39F3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70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9468D-E2DE-425C-96F3-59C84A8E26DB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0D36-E568-4111-B889-7908240B5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1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33E6E3-2B71-4F1F-B7C1-40B81052901D}" type="datetime1">
              <a:rPr lang="en-US"/>
              <a:pPr>
                <a:defRPr/>
              </a:pPr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&amp; Dr. Sana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BC356-021A-4427-9728-FAAFBC3E9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www.google.com.sa/url?sa=i&amp;rct=j&amp;q=&amp;esrc=s&amp;source=images&amp;cd=&amp;cad=rja&amp;uact=8&amp;ved=0CAcQjRw&amp;url=http://www.srs.org/patient_and_family/&amp;ei=2EN_VM3tCY_haricgGA&amp;psig=AFQjCNFXOj6S_9SI9tcKGD47YfA0lhX19A&amp;ust=1417712757284823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hyperlink" Target="http://www.google.com.sa/url?sa=i&amp;rct=j&amp;q=&amp;esrc=s&amp;source=images&amp;cd=&amp;cad=rja&amp;uact=8&amp;ved=0CAcQjRw&amp;url=http://orthoinfo.aaos.org/topic.cfm?topic=a00053&amp;ei=X0R_VMTAMcboaJ_JgeAE&amp;psig=AFQjCNFXOj6S_9SI9tcKGD47YfA0lhX19A&amp;ust=1417712757284823" TargetMode="Externa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openxmlformats.org/officeDocument/2006/relationships/hyperlink" Target="http://www.google.com.sa/url?sa=i&amp;rct=j&amp;q=&amp;esrc=s&amp;source=images&amp;cd=&amp;cad=rja&amp;uact=8&amp;ved=0CAcQjRw&amp;url=http://biology-forums.com/index.php?action=gallery;sa=view;id=19037&amp;ei=noSAVKORIszzas2vgIAD&amp;psig=AFQjCNHck3qye7yHtrHcLNDFuuEGkPCapw&amp;ust=1417795079018542" TargetMode="External"/><Relationship Id="rId2" Type="http://schemas.openxmlformats.org/officeDocument/2006/relationships/hyperlink" Target="http://www.google.com.sa/url?sa=i&amp;rct=j&amp;q=&amp;esrc=s&amp;frm=1&amp;source=images&amp;cd=&amp;cad=rja&amp;docid=MZjuqwWVvD1nmM&amp;tbnid=EzZRqtjyC5CQ_M:&amp;ved=0CAUQjRw&amp;url=http://www.hbf.com.au/health-insurance/media-releases/back-pain-pregnancy.html&amp;ei=yH6TUrGSEI2Y1AWpxIDgBA&amp;psig=AFQjCNGyLd645UU5yh1UNZ_tdm2yEOc6Lw&amp;ust=138548407233820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om.sa/url?sa=i&amp;rct=j&amp;q=&amp;esrc=s&amp;frm=1&amp;source=images&amp;cd=&amp;cad=rja&amp;docid=SA0dRvrbOb6XLM&amp;tbnid=q2w4oSBh2nFo3M:&amp;ved=0CAUQjRw&amp;url=http://www.spineuniverse.com/conditions/scoliosis/scoliosis-adults&amp;ei=Y4OTUsOkGqep0AXtpIGgBA&amp;psig=AFQjCNGyLd645UU5yh1UNZ_tdm2yEOc6Lw&amp;ust=1385484072338208" TargetMode="Externa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sa/url?sa=i&amp;rct=j&amp;q=&amp;esrc=s&amp;source=images&amp;cd=&amp;cad=rja&amp;uact=8&amp;ved=0CAcQjRw&amp;url=https://whatmissinglink.wordpress.com/2014/03/28/upright-walking-a-long-standing-debate-pt-iv/&amp;ei=l-R9VOvqLM3yaofVgMAD&amp;psig=AFQjCNGFgKXkVI2CGtM9QeRNOPql0I3uqQ&amp;ust=1417623002976998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HP\My Documents\My Pictures\untitled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09600" y="1752600"/>
            <a:ext cx="7906096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334000" cy="563880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 </a:t>
            </a:r>
            <a:r>
              <a:rPr lang="en-US" sz="3600" dirty="0" err="1" smtClean="0"/>
              <a:t>intervertebral</a:t>
            </a:r>
            <a:r>
              <a:rPr lang="en-US" sz="3600" dirty="0" smtClean="0"/>
              <a:t> discs are responsible for </a:t>
            </a:r>
            <a:r>
              <a:rPr lang="en-US" sz="3600" b="1" dirty="0" smtClean="0"/>
              <a:t>one fourth of the length of the vertebral column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dirty="0" smtClean="0"/>
              <a:t>They are </a:t>
            </a:r>
            <a:r>
              <a:rPr lang="en-US" sz="3600" b="1" dirty="0" smtClean="0">
                <a:solidFill>
                  <a:srgbClr val="C00000"/>
                </a:solidFill>
              </a:rPr>
              <a:t>thickest</a:t>
            </a:r>
            <a:r>
              <a:rPr lang="en-US" sz="3600" dirty="0" smtClean="0"/>
              <a:t> in the </a:t>
            </a:r>
            <a:r>
              <a:rPr lang="en-US" sz="3600" b="1" dirty="0" smtClean="0"/>
              <a:t>cervical</a:t>
            </a:r>
            <a:r>
              <a:rPr lang="en-US" sz="3600" dirty="0" smtClean="0"/>
              <a:t> and </a:t>
            </a:r>
            <a:r>
              <a:rPr lang="en-US" sz="3600" b="1" dirty="0" smtClean="0"/>
              <a:t>lumbar</a:t>
            </a:r>
            <a:r>
              <a:rPr lang="en-US" sz="3600" dirty="0" smtClean="0"/>
              <a:t> regions, where the movements of the vertebral column are greatest.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C00000"/>
                </a:solidFill>
              </a:rPr>
              <a:t>Each disc consists of a: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>
                <a:solidFill>
                  <a:srgbClr val="0000FF"/>
                </a:solidFill>
              </a:rPr>
              <a:t>Peripheral part, </a:t>
            </a:r>
            <a:r>
              <a:rPr lang="en-US" sz="3800" dirty="0" smtClean="0"/>
              <a:t>the </a:t>
            </a:r>
            <a:r>
              <a:rPr lang="en-US" sz="3800" b="1" dirty="0" err="1" smtClean="0"/>
              <a:t>anulus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fibrosus</a:t>
            </a:r>
            <a:r>
              <a:rPr lang="en-US" sz="3800" dirty="0" smtClean="0"/>
              <a:t>, composed of </a:t>
            </a:r>
            <a:r>
              <a:rPr lang="en-US" sz="3800" dirty="0" err="1" smtClean="0"/>
              <a:t>fibrocartilage</a:t>
            </a:r>
            <a:r>
              <a:rPr lang="en-US" sz="3800" dirty="0" smtClean="0"/>
              <a:t>, 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3800" b="1" dirty="0" smtClean="0">
                <a:solidFill>
                  <a:srgbClr val="0000FF"/>
                </a:solidFill>
              </a:rPr>
              <a:t>Central part, </a:t>
            </a:r>
            <a:r>
              <a:rPr lang="en-US" sz="3800" dirty="0" smtClean="0"/>
              <a:t>the </a:t>
            </a:r>
            <a:r>
              <a:rPr lang="en-US" sz="3800" b="1" dirty="0" smtClean="0"/>
              <a:t>nucleus </a:t>
            </a:r>
            <a:r>
              <a:rPr lang="en-US" sz="3800" b="1" dirty="0" err="1" smtClean="0"/>
              <a:t>pulposus</a:t>
            </a:r>
            <a:r>
              <a:rPr lang="en-US" sz="3800" dirty="0" smtClean="0"/>
              <a:t>, a mass of gelatinous material containing a large amount of water, a small number of collagen fibers, and a few cartilage cells</a:t>
            </a:r>
            <a:r>
              <a:rPr lang="en-US" sz="3200" dirty="0" smtClean="0"/>
              <a:t>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No discs 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are found between the first &amp; second cervical vertebrae or in the sacrum or coccyx.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1267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0" t="12280" b="50194"/>
          <a:stretch>
            <a:fillRect/>
          </a:stretch>
        </p:blipFill>
        <p:spPr>
          <a:xfrm>
            <a:off x="5638800" y="914400"/>
            <a:ext cx="3214688" cy="2743200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268" name="Picture 2" descr="C:\Users\user\Pictures\C12F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4887" b="3464"/>
          <a:stretch>
            <a:fillRect/>
          </a:stretch>
        </p:blipFill>
        <p:spPr bwMode="auto">
          <a:xfrm>
            <a:off x="5638800" y="3886200"/>
            <a:ext cx="3311525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228600"/>
            <a:ext cx="9144000" cy="646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INTERVERTEBRAL   DISCS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4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1905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/>
              <a:t>Allow </a:t>
            </a:r>
            <a:r>
              <a:rPr lang="en-US" sz="2400" dirty="0" smtClean="0"/>
              <a:t>one vertebra to rock forward or backward on another, as in </a:t>
            </a:r>
            <a:r>
              <a:rPr lang="en-US" sz="2400" b="1" dirty="0" smtClean="0"/>
              <a:t>flexion and extension of the vertebral column.</a:t>
            </a:r>
          </a:p>
          <a:p>
            <a:pPr eaLnBrk="1" hangingPunct="1">
              <a:defRPr/>
            </a:pPr>
            <a:r>
              <a:rPr lang="en-US" sz="2400" b="1" dirty="0" smtClean="0"/>
              <a:t>Serve as shock absorbers </a:t>
            </a:r>
            <a:r>
              <a:rPr lang="en-US" sz="2400" dirty="0" smtClean="0"/>
              <a:t>when the load on the vertebral column is suddenly increased, as </a:t>
            </a:r>
            <a:r>
              <a:rPr lang="en-US" sz="2400" b="1" dirty="0" smtClean="0"/>
              <a:t>when one is jumping from a height.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381000" y="3429000"/>
            <a:ext cx="4648200" cy="274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cs typeface="+mn-cs"/>
              </a:rPr>
              <a:t>Sometimes, the </a:t>
            </a:r>
            <a:r>
              <a:rPr lang="en-US" sz="2400" b="1" dirty="0">
                <a:latin typeface="+mn-lt"/>
                <a:cs typeface="+mn-cs"/>
              </a:rPr>
              <a:t>annulus </a:t>
            </a:r>
            <a:r>
              <a:rPr lang="en-US" sz="2400" b="1" dirty="0" err="1">
                <a:latin typeface="+mn-lt"/>
                <a:cs typeface="+mn-cs"/>
              </a:rPr>
              <a:t>fibrosus</a:t>
            </a:r>
            <a:r>
              <a:rPr lang="en-US" sz="2400" b="1" dirty="0">
                <a:latin typeface="+mn-lt"/>
                <a:cs typeface="+mn-cs"/>
              </a:rPr>
              <a:t> </a:t>
            </a:r>
            <a:r>
              <a:rPr lang="en-US" sz="2400" dirty="0">
                <a:latin typeface="+mn-lt"/>
                <a:cs typeface="+mn-cs"/>
              </a:rPr>
              <a:t>ruptures, 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allowing the nucleus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pulposus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to </a:t>
            </a:r>
            <a:r>
              <a:rPr lang="en-US" sz="2400" b="1" dirty="0" err="1">
                <a:solidFill>
                  <a:srgbClr val="0000FF"/>
                </a:solidFill>
                <a:latin typeface="+mn-lt"/>
                <a:cs typeface="+mn-cs"/>
              </a:rPr>
              <a:t>herniate</a:t>
            </a:r>
            <a:r>
              <a:rPr lang="en-US" sz="2400" b="1" dirty="0">
                <a:solidFill>
                  <a:srgbClr val="0000FF"/>
                </a:solidFill>
                <a:latin typeface="+mn-lt"/>
                <a:cs typeface="+mn-cs"/>
              </a:rPr>
              <a:t> and protrude into the vertebral canal</a:t>
            </a:r>
            <a:r>
              <a:rPr lang="en-US" sz="2400" dirty="0">
                <a:latin typeface="+mn-lt"/>
                <a:cs typeface="+mn-cs"/>
              </a:rPr>
              <a:t>, where it may press on the spinal nerve roots, the spinal nerve, or even the spinal cord</a:t>
            </a:r>
            <a:r>
              <a:rPr lang="en-US" sz="2000" dirty="0">
                <a:latin typeface="+mn-lt"/>
                <a:cs typeface="+mn-cs"/>
              </a:rPr>
              <a:t>.</a:t>
            </a:r>
          </a:p>
        </p:txBody>
      </p:sp>
      <p:pic>
        <p:nvPicPr>
          <p:cNvPr id="12292" name="Picture 2" descr="http://www.dartmouth.edu/sport-trial/graphics/IDH_AD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609975" cy="312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228600"/>
            <a:ext cx="9144000" cy="584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FUNCTION OF THE INTERVERTEBRAL DISCS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625" y="1600200"/>
            <a:ext cx="3609975" cy="3200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b="1" dirty="0" smtClean="0"/>
              <a:t>Consist of</a:t>
            </a:r>
            <a:r>
              <a:rPr lang="en-US" sz="3000" b="1" dirty="0" smtClean="0">
                <a:solidFill>
                  <a:srgbClr val="0000FF"/>
                </a:solidFill>
              </a:rPr>
              <a:t> synovial joints </a:t>
            </a:r>
            <a:r>
              <a:rPr lang="en-US" sz="3000" dirty="0" smtClean="0"/>
              <a:t>between the </a:t>
            </a:r>
            <a:r>
              <a:rPr lang="en-US" sz="3000" b="1" dirty="0" smtClean="0"/>
              <a:t>superior </a:t>
            </a:r>
            <a:r>
              <a:rPr lang="en-US" sz="3000" dirty="0" smtClean="0"/>
              <a:t>and </a:t>
            </a:r>
            <a:r>
              <a:rPr lang="en-US" sz="3000" b="1" dirty="0" smtClean="0"/>
              <a:t>inferior </a:t>
            </a:r>
            <a:r>
              <a:rPr lang="en-US" sz="3000" b="1" dirty="0" err="1" smtClean="0"/>
              <a:t>articular</a:t>
            </a:r>
            <a:r>
              <a:rPr lang="en-US" sz="3000" b="1" dirty="0" smtClean="0"/>
              <a:t> processes </a:t>
            </a:r>
            <a:r>
              <a:rPr lang="en-US" sz="3000" dirty="0" smtClean="0"/>
              <a:t>of</a:t>
            </a:r>
            <a:r>
              <a:rPr lang="en-US" sz="3000" b="1" dirty="0" smtClean="0"/>
              <a:t> </a:t>
            </a:r>
            <a:r>
              <a:rPr lang="en-US" sz="3000" dirty="0" smtClean="0"/>
              <a:t>adjacent vertebrae.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3315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3340100" cy="4525963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4038600" y="2209800"/>
            <a:ext cx="1600200" cy="533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038600" y="2743200"/>
            <a:ext cx="1905000" cy="1752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JOINTS BETWEEN TWO VERTEBRAL ARCHES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990600"/>
            <a:ext cx="4343400" cy="4419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The anterior and posterior longitudinal ligaments </a:t>
            </a:r>
            <a:r>
              <a:rPr lang="en-US" sz="2000" dirty="0" smtClean="0"/>
              <a:t>run as continuous bands down the </a:t>
            </a:r>
            <a:r>
              <a:rPr lang="en-US" sz="2000" b="1" dirty="0" smtClean="0"/>
              <a:t>anterior</a:t>
            </a:r>
            <a:r>
              <a:rPr lang="en-US" sz="2000" dirty="0" smtClean="0"/>
              <a:t> and </a:t>
            </a:r>
            <a:r>
              <a:rPr lang="en-US" sz="2000" b="1" dirty="0" smtClean="0"/>
              <a:t>posterior surfaces </a:t>
            </a:r>
            <a:r>
              <a:rPr lang="en-US" sz="2000" dirty="0" smtClean="0"/>
              <a:t>of the vertebral column </a:t>
            </a:r>
            <a:r>
              <a:rPr lang="en-US" sz="2000" b="1" dirty="0" smtClean="0"/>
              <a:t>from the skull to the sacrum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longitudinal ligament </a:t>
            </a:r>
            <a:r>
              <a:rPr lang="en-US" sz="2000" dirty="0" smtClean="0"/>
              <a:t>is </a:t>
            </a:r>
            <a:r>
              <a:rPr lang="en-US" sz="2000" b="1" dirty="0" smtClean="0"/>
              <a:t>wide</a:t>
            </a:r>
            <a:r>
              <a:rPr lang="en-US" sz="2000" dirty="0" smtClean="0"/>
              <a:t> and is </a:t>
            </a:r>
            <a:r>
              <a:rPr lang="en-US" sz="2000" b="1" dirty="0" smtClean="0"/>
              <a:t>strongly</a:t>
            </a:r>
            <a:r>
              <a:rPr lang="en-US" sz="2000" dirty="0" smtClean="0"/>
              <a:t> attached to the front and sides of the vertebral bodies and to the </a:t>
            </a:r>
            <a:r>
              <a:rPr lang="en-US" sz="2000" dirty="0" err="1" smtClean="0"/>
              <a:t>intervertebral</a:t>
            </a:r>
            <a:r>
              <a:rPr lang="en-US" sz="2000" dirty="0" smtClean="0"/>
              <a:t> discs.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longitudinal ligament </a:t>
            </a:r>
            <a:r>
              <a:rPr lang="en-US" sz="2000" dirty="0" smtClean="0"/>
              <a:t>is </a:t>
            </a:r>
            <a:r>
              <a:rPr lang="en-US" sz="2000" b="1" dirty="0" smtClean="0"/>
              <a:t>weak</a:t>
            </a:r>
            <a:r>
              <a:rPr lang="en-US" sz="2000" dirty="0" smtClean="0"/>
              <a:t> and </a:t>
            </a:r>
            <a:r>
              <a:rPr lang="en-US" sz="2000" b="1" dirty="0" smtClean="0"/>
              <a:t>narrow</a:t>
            </a:r>
            <a:r>
              <a:rPr lang="en-US" sz="2000" dirty="0" smtClean="0"/>
              <a:t> and is attached to the posterior borders of the discs.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US" sz="2000" dirty="0" smtClean="0"/>
          </a:p>
        </p:txBody>
      </p:sp>
      <p:pic>
        <p:nvPicPr>
          <p:cNvPr id="14339" name="Picture 2" descr="C:\Users\user\Pictures\C12FF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7" t="52493" b="3465"/>
          <a:stretch>
            <a:fillRect/>
          </a:stretch>
        </p:blipFill>
        <p:spPr>
          <a:xfrm>
            <a:off x="4648200" y="990600"/>
            <a:ext cx="4319588" cy="4419600"/>
          </a:xfrm>
          <a:ln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7848600" y="3200400"/>
            <a:ext cx="914400" cy="6096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543800" y="1600200"/>
            <a:ext cx="1447800" cy="3810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</a:rPr>
              <a:t>LIGAMENTS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5638800"/>
            <a:ext cx="8686800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dirty="0"/>
              <a:t>These ligaments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 the vertebrae firmly together</a:t>
            </a:r>
            <a:r>
              <a:rPr lang="en-US" sz="2000" b="1" dirty="0"/>
              <a:t> </a:t>
            </a:r>
            <a:r>
              <a:rPr lang="en-US" sz="2000" dirty="0"/>
              <a:t>but at the same time permit a </a:t>
            </a:r>
            <a:r>
              <a:rPr lang="en-US" sz="2000" b="1" dirty="0"/>
              <a:t>small amount of movement </a:t>
            </a:r>
            <a:r>
              <a:rPr lang="en-US" sz="2000" dirty="0"/>
              <a:t>to take place between them.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400800" cy="3355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285750"/>
            <a:ext cx="9144000" cy="8302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tx1"/>
                </a:solidFill>
              </a:rPr>
              <a:t>LIGAMENTS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152400" y="46482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Supraspinous</a:t>
            </a:r>
            <a:r>
              <a:rPr lang="en-US" sz="2000" b="1" dirty="0">
                <a:solidFill>
                  <a:srgbClr val="C00000"/>
                </a:solidFill>
              </a:rPr>
              <a:t> ligament: </a:t>
            </a:r>
            <a:r>
              <a:rPr lang="en-US" sz="2000" dirty="0"/>
              <a:t>runs between the tips of adjacent spines</a:t>
            </a:r>
          </a:p>
        </p:txBody>
      </p:sp>
      <p:sp>
        <p:nvSpPr>
          <p:cNvPr id="15365" name="Rectangle 14"/>
          <p:cNvSpPr>
            <a:spLocks noChangeArrowheads="1"/>
          </p:cNvSpPr>
          <p:nvPr/>
        </p:nvSpPr>
        <p:spPr bwMode="auto">
          <a:xfrm>
            <a:off x="4267200" y="4800600"/>
            <a:ext cx="28194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Intertransverse</a:t>
            </a:r>
            <a:r>
              <a:rPr lang="en-US" sz="2000" b="1" dirty="0">
                <a:solidFill>
                  <a:srgbClr val="C00000"/>
                </a:solidFill>
              </a:rPr>
              <a:t> ligaments: </a:t>
            </a:r>
            <a:r>
              <a:rPr lang="en-US" sz="2000" dirty="0"/>
              <a:t>run between adjacent transverse processes</a:t>
            </a:r>
          </a:p>
        </p:txBody>
      </p:sp>
      <p:sp>
        <p:nvSpPr>
          <p:cNvPr id="15366" name="Rectangle 15"/>
          <p:cNvSpPr>
            <a:spLocks noChangeArrowheads="1"/>
          </p:cNvSpPr>
          <p:nvPr/>
        </p:nvSpPr>
        <p:spPr bwMode="auto">
          <a:xfrm>
            <a:off x="152400" y="15240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Ligamentum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flavum</a:t>
            </a:r>
            <a:r>
              <a:rPr lang="en-US" sz="2000" b="1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connects the </a:t>
            </a:r>
            <a:r>
              <a:rPr lang="en-US" sz="2000" dirty="0" err="1"/>
              <a:t>laminae</a:t>
            </a:r>
            <a:r>
              <a:rPr lang="en-US" sz="2000" dirty="0"/>
              <a:t> of adjacent vertebrae</a:t>
            </a:r>
          </a:p>
        </p:txBody>
      </p:sp>
      <p:sp>
        <p:nvSpPr>
          <p:cNvPr id="15367" name="Rectangle 16"/>
          <p:cNvSpPr>
            <a:spLocks noChangeArrowheads="1"/>
          </p:cNvSpPr>
          <p:nvPr/>
        </p:nvSpPr>
        <p:spPr bwMode="auto">
          <a:xfrm>
            <a:off x="152400" y="3048000"/>
            <a:ext cx="2286000" cy="13239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rgbClr val="C00000"/>
                </a:solidFill>
              </a:rPr>
              <a:t>Interspinous</a:t>
            </a:r>
            <a:r>
              <a:rPr lang="en-US" sz="2000" b="1" dirty="0">
                <a:solidFill>
                  <a:srgbClr val="C00000"/>
                </a:solidFill>
              </a:rPr>
              <a:t> ligament</a:t>
            </a:r>
            <a:r>
              <a:rPr lang="en-US" sz="2000" dirty="0">
                <a:solidFill>
                  <a:srgbClr val="C00000"/>
                </a:solidFill>
              </a:rPr>
              <a:t>: </a:t>
            </a:r>
            <a:r>
              <a:rPr lang="en-US" sz="2000" dirty="0"/>
              <a:t>connects adjacent spines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971800" y="2438400"/>
            <a:ext cx="1447800" cy="1539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248400" y="2895600"/>
            <a:ext cx="381000" cy="1905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95600" y="3276600"/>
            <a:ext cx="1295400" cy="3810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438400" y="4419600"/>
            <a:ext cx="12954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367" idx="3"/>
          </p:cNvCxnSpPr>
          <p:nvPr/>
        </p:nvCxnSpPr>
        <p:spPr>
          <a:xfrm flipV="1">
            <a:off x="2438400" y="3581400"/>
            <a:ext cx="1752600" cy="1285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2438400" y="2286000"/>
            <a:ext cx="1981200" cy="609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The following movements are possible on the spine: </a:t>
            </a:r>
            <a:r>
              <a:rPr lang="en-US" sz="2400" b="1" dirty="0" smtClean="0"/>
              <a:t>flexion</a:t>
            </a:r>
            <a:r>
              <a:rPr lang="en-US" sz="2400" dirty="0" smtClean="0"/>
              <a:t>, </a:t>
            </a:r>
            <a:r>
              <a:rPr lang="en-US" sz="2400" b="1" dirty="0" smtClean="0"/>
              <a:t>extension</a:t>
            </a:r>
            <a:r>
              <a:rPr lang="en-US" sz="2400" dirty="0" smtClean="0"/>
              <a:t>, </a:t>
            </a:r>
            <a:r>
              <a:rPr lang="en-US" sz="2400" b="1" dirty="0" smtClean="0"/>
              <a:t>lateral flexion, rotation, and </a:t>
            </a:r>
            <a:r>
              <a:rPr lang="en-US" sz="2400" b="1" dirty="0" err="1" smtClean="0"/>
              <a:t>circumduction</a:t>
            </a:r>
            <a:r>
              <a:rPr lang="en-US" sz="2400" b="1" dirty="0" smtClean="0"/>
              <a:t>.</a:t>
            </a:r>
          </a:p>
          <a:p>
            <a:pPr eaLnBrk="1" hangingPunct="1">
              <a:defRPr/>
            </a:pPr>
            <a:r>
              <a:rPr lang="en-US" sz="2400" b="1" dirty="0" smtClean="0"/>
              <a:t>The type and range of movements </a:t>
            </a:r>
            <a:r>
              <a:rPr lang="en-US" sz="2400" dirty="0" smtClean="0"/>
              <a:t>possible in each region </a:t>
            </a:r>
            <a:r>
              <a:rPr lang="en-US" sz="2400" b="1" dirty="0" smtClean="0"/>
              <a:t>of </a:t>
            </a:r>
            <a:r>
              <a:rPr lang="en-US" sz="2400" dirty="0" smtClean="0"/>
              <a:t>the </a:t>
            </a:r>
            <a:r>
              <a:rPr lang="en-US" sz="2400" b="1" dirty="0" smtClean="0"/>
              <a:t>vertebral column </a:t>
            </a:r>
            <a:r>
              <a:rPr lang="en-US" sz="2400" dirty="0" smtClean="0"/>
              <a:t>largely </a:t>
            </a:r>
            <a:r>
              <a:rPr lang="en-US" sz="2400" b="1" dirty="0" smtClean="0"/>
              <a:t>depend on </a:t>
            </a:r>
            <a:r>
              <a:rPr lang="en-US" sz="2400" dirty="0" smtClean="0"/>
              <a:t>the: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Thickness of the </a:t>
            </a:r>
            <a:r>
              <a:rPr lang="en-US" sz="2400" b="1" dirty="0" err="1" smtClean="0"/>
              <a:t>intervertebral</a:t>
            </a:r>
            <a:r>
              <a:rPr lang="en-US" sz="2400" b="1" dirty="0" smtClean="0"/>
              <a:t> discs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and the</a:t>
            </a:r>
          </a:p>
          <a:p>
            <a:pPr lvl="1" eaLnBrk="1" hangingPunct="1">
              <a:buFont typeface="Wingdings" pitchFamily="2" charset="2"/>
              <a:buChar char="Ø"/>
              <a:defRPr/>
            </a:pPr>
            <a:r>
              <a:rPr lang="en-US" sz="2400" dirty="0" smtClean="0"/>
              <a:t>Shape and direction of the </a:t>
            </a:r>
            <a:r>
              <a:rPr lang="en-US" sz="2400" b="1" dirty="0" err="1" smtClean="0"/>
              <a:t>articular</a:t>
            </a:r>
            <a:r>
              <a:rPr lang="en-US" sz="2400" b="1" dirty="0" smtClean="0"/>
              <a:t> processes</a:t>
            </a:r>
            <a:r>
              <a:rPr lang="en-US" sz="2400" dirty="0" smtClean="0"/>
              <a:t>.</a:t>
            </a:r>
          </a:p>
          <a:p>
            <a:pPr eaLnBrk="1" hangingPunct="1">
              <a:defRPr/>
            </a:pPr>
            <a:r>
              <a:rPr lang="en-US" sz="2400" dirty="0" smtClean="0"/>
              <a:t>In the </a:t>
            </a:r>
            <a:r>
              <a:rPr lang="en-US" sz="2400" b="1" dirty="0" smtClean="0">
                <a:solidFill>
                  <a:srgbClr val="0000FF"/>
                </a:solidFill>
              </a:rPr>
              <a:t>thoracic region</a:t>
            </a:r>
            <a:r>
              <a:rPr lang="en-US" sz="2400" dirty="0" smtClean="0"/>
              <a:t>, the </a:t>
            </a:r>
            <a:r>
              <a:rPr lang="en-US" sz="2400" b="1" dirty="0" smtClean="0"/>
              <a:t>ribs</a:t>
            </a:r>
            <a:r>
              <a:rPr lang="en-US" sz="2400" dirty="0" smtClean="0"/>
              <a:t>, the </a:t>
            </a:r>
            <a:r>
              <a:rPr lang="en-US" sz="2400" b="1" dirty="0" smtClean="0"/>
              <a:t>costal cartilages</a:t>
            </a:r>
            <a:r>
              <a:rPr lang="en-US" sz="2400" dirty="0" smtClean="0"/>
              <a:t>, and the </a:t>
            </a:r>
            <a:r>
              <a:rPr lang="en-US" sz="2400" b="1" dirty="0" smtClean="0"/>
              <a:t>sternum </a:t>
            </a:r>
            <a:r>
              <a:rPr lang="en-US" sz="2400" dirty="0" smtClean="0"/>
              <a:t>severely </a:t>
            </a:r>
            <a:r>
              <a:rPr lang="en-US" sz="2400" b="1" dirty="0" smtClean="0"/>
              <a:t>restrict the range of movement.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Flexion, extension and lateral flexion </a:t>
            </a:r>
            <a:r>
              <a:rPr lang="en-US" sz="2400" dirty="0" smtClean="0"/>
              <a:t>are </a:t>
            </a:r>
            <a:r>
              <a:rPr lang="en-US" sz="2400" b="1" u="sng" dirty="0" smtClean="0"/>
              <a:t>extensive</a:t>
            </a:r>
            <a:r>
              <a:rPr lang="en-US" sz="2400" b="1" dirty="0" smtClean="0"/>
              <a:t> in the  </a:t>
            </a:r>
            <a:r>
              <a:rPr lang="en-US" sz="2400" u="sng" dirty="0" smtClean="0"/>
              <a:t>lumbar regions</a:t>
            </a:r>
            <a:r>
              <a:rPr lang="en-US" sz="2400" dirty="0" smtClean="0"/>
              <a:t> but </a:t>
            </a:r>
            <a:r>
              <a:rPr lang="en-US" sz="2400" b="1" dirty="0" smtClean="0"/>
              <a:t>restricted in the thoracic region.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/>
              <a:t>is </a:t>
            </a:r>
            <a:r>
              <a:rPr lang="en-US" sz="2400" b="1" u="sng" dirty="0" smtClean="0"/>
              <a:t>least extensive </a:t>
            </a:r>
            <a:r>
              <a:rPr lang="en-US" sz="2400" dirty="0" smtClean="0"/>
              <a:t>in the </a:t>
            </a:r>
            <a:r>
              <a:rPr lang="en-US" sz="2400" u="sng" dirty="0" smtClean="0"/>
              <a:t>lumbar region.</a:t>
            </a:r>
          </a:p>
          <a:p>
            <a:pPr eaLnBrk="1" hangingPunct="1">
              <a:defRPr/>
            </a:pP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646113"/>
          </a:xfrm>
          <a:prstGeom prst="rect">
            <a:avLst/>
          </a:prstGeom>
          <a:solidFill>
            <a:srgbClr val="FC04B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</a:rPr>
              <a:t>MOVEMENTS OF THE THORACOLUMBAR SPINE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563563"/>
          </a:xfrm>
          <a:solidFill>
            <a:srgbClr val="FC04BB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</a:rPr>
              <a:t>MUSCLES PRODUCING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8472488" cy="1295400"/>
          </a:xfr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the </a:t>
            </a:r>
            <a:r>
              <a:rPr lang="en-US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thoracic region</a:t>
            </a:r>
            <a:r>
              <a:rPr lang="en-US" dirty="0" smtClean="0"/>
              <a:t>, </a:t>
            </a:r>
            <a:r>
              <a:rPr lang="en-US" b="1" dirty="0" smtClean="0"/>
              <a:t>rotation</a:t>
            </a:r>
            <a:r>
              <a:rPr lang="en-US" dirty="0" smtClean="0"/>
              <a:t> is </a:t>
            </a:r>
            <a:r>
              <a:rPr lang="en-US" u="sng" dirty="0" smtClean="0"/>
              <a:t>produced by </a:t>
            </a:r>
            <a:r>
              <a:rPr lang="en-US" dirty="0" smtClean="0"/>
              <a:t>the </a:t>
            </a:r>
            <a:r>
              <a:rPr lang="en-US" b="1" dirty="0" err="1" smtClean="0"/>
              <a:t>semispinalis</a:t>
            </a:r>
            <a:r>
              <a:rPr lang="en-US" b="1" dirty="0" smtClean="0"/>
              <a:t> </a:t>
            </a:r>
            <a:r>
              <a:rPr lang="en-US" dirty="0" smtClean="0"/>
              <a:t>and </a:t>
            </a:r>
            <a:r>
              <a:rPr lang="en-US" b="1" dirty="0" smtClean="0"/>
              <a:t>rotator muscles</a:t>
            </a:r>
            <a:r>
              <a:rPr lang="en-US" dirty="0" smtClean="0"/>
              <a:t>, assisted by the </a:t>
            </a:r>
            <a:r>
              <a:rPr lang="en-US" b="1" dirty="0" smtClean="0"/>
              <a:t>oblique muscles </a:t>
            </a:r>
            <a:r>
              <a:rPr lang="en-US" dirty="0" smtClean="0"/>
              <a:t>of the </a:t>
            </a:r>
            <a:r>
              <a:rPr lang="en-US" b="1" dirty="0" err="1" smtClean="0"/>
              <a:t>anterolateral</a:t>
            </a:r>
            <a:r>
              <a:rPr lang="en-US" b="1" dirty="0" smtClean="0"/>
              <a:t> abdominal wall.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2362200"/>
            <a:ext cx="8839200" cy="426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cs typeface="+mn-cs"/>
              </a:rPr>
              <a:t>In the </a:t>
            </a:r>
            <a:r>
              <a:rPr lang="en-US" sz="28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region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Flexion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rectus </a:t>
            </a:r>
            <a:r>
              <a:rPr lang="en-US" sz="2800" b="1" dirty="0" err="1">
                <a:latin typeface="+mn-lt"/>
                <a:cs typeface="+mn-cs"/>
              </a:rPr>
              <a:t>abdominis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and the </a:t>
            </a:r>
            <a:r>
              <a:rPr lang="en-US" sz="2800" b="1" dirty="0" err="1">
                <a:latin typeface="+mn-lt"/>
                <a:cs typeface="+mn-cs"/>
              </a:rPr>
              <a:t>psoas</a:t>
            </a:r>
            <a:r>
              <a:rPr lang="en-US" sz="2800" b="1" dirty="0">
                <a:latin typeface="+mn-lt"/>
                <a:cs typeface="+mn-cs"/>
              </a:rPr>
              <a:t>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Extension</a:t>
            </a:r>
            <a:r>
              <a:rPr lang="en-US" sz="2800" dirty="0"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postvertebral muscles.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Lateral flexion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postvertebral muscles</a:t>
            </a:r>
            <a:r>
              <a:rPr lang="en-US" sz="2800" dirty="0">
                <a:latin typeface="+mn-lt"/>
                <a:cs typeface="+mn-cs"/>
              </a:rPr>
              <a:t>, the </a:t>
            </a:r>
            <a:r>
              <a:rPr lang="en-US" sz="2800" b="1" dirty="0" err="1">
                <a:latin typeface="+mn-lt"/>
                <a:cs typeface="+mn-cs"/>
              </a:rPr>
              <a:t>quadratus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b="1" dirty="0" err="1">
                <a:latin typeface="+mn-lt"/>
                <a:cs typeface="+mn-cs"/>
              </a:rPr>
              <a:t>lumborum</a:t>
            </a:r>
            <a:r>
              <a:rPr lang="en-US" sz="2800" dirty="0">
                <a:latin typeface="+mn-lt"/>
                <a:cs typeface="+mn-cs"/>
              </a:rPr>
              <a:t>, and the </a:t>
            </a:r>
            <a:r>
              <a:rPr lang="en-US" sz="2800" b="1" dirty="0">
                <a:latin typeface="+mn-lt"/>
                <a:cs typeface="+mn-cs"/>
              </a:rPr>
              <a:t>oblique muscles </a:t>
            </a:r>
            <a:r>
              <a:rPr lang="en-US" sz="2800" dirty="0">
                <a:latin typeface="+mn-lt"/>
                <a:cs typeface="+mn-cs"/>
              </a:rPr>
              <a:t>of the </a:t>
            </a:r>
            <a:r>
              <a:rPr lang="en-US" sz="2800" b="1" dirty="0" err="1">
                <a:latin typeface="+mn-lt"/>
                <a:cs typeface="+mn-cs"/>
              </a:rPr>
              <a:t>anterolateral</a:t>
            </a:r>
            <a:r>
              <a:rPr lang="en-US" sz="2800" b="1" dirty="0">
                <a:latin typeface="+mn-lt"/>
                <a:cs typeface="+mn-cs"/>
              </a:rPr>
              <a:t> abdominal wall. </a:t>
            </a:r>
            <a:r>
              <a:rPr lang="en-US" sz="2800" dirty="0">
                <a:latin typeface="+mn-lt"/>
                <a:cs typeface="+mn-cs"/>
              </a:rPr>
              <a:t>The </a:t>
            </a:r>
            <a:r>
              <a:rPr lang="en-US" sz="2800" b="1" dirty="0" err="1">
                <a:latin typeface="+mn-lt"/>
                <a:cs typeface="+mn-cs"/>
              </a:rPr>
              <a:t>psoas</a:t>
            </a:r>
            <a:r>
              <a:rPr lang="en-US" sz="2800" b="1" dirty="0"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may also play a part in this movement.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+mn-cs"/>
              </a:rPr>
              <a:t>Rotation </a:t>
            </a:r>
            <a:r>
              <a:rPr lang="en-US" sz="2800" dirty="0">
                <a:latin typeface="+mn-lt"/>
                <a:cs typeface="+mn-cs"/>
              </a:rPr>
              <a:t>is produced by the </a:t>
            </a:r>
            <a:r>
              <a:rPr lang="en-US" sz="2800" b="1" dirty="0">
                <a:latin typeface="+mn-lt"/>
                <a:cs typeface="+mn-cs"/>
              </a:rPr>
              <a:t>rotator muscles </a:t>
            </a:r>
            <a:r>
              <a:rPr lang="en-US" sz="2800" dirty="0">
                <a:latin typeface="+mn-lt"/>
                <a:cs typeface="+mn-cs"/>
              </a:rPr>
              <a:t>and the </a:t>
            </a:r>
            <a:r>
              <a:rPr lang="en-US" sz="2800" b="1" dirty="0">
                <a:latin typeface="+mn-lt"/>
                <a:cs typeface="+mn-cs"/>
              </a:rPr>
              <a:t>oblique muscles </a:t>
            </a:r>
            <a:r>
              <a:rPr lang="en-US" sz="2800" dirty="0">
                <a:latin typeface="+mn-lt"/>
                <a:cs typeface="+mn-cs"/>
              </a:rPr>
              <a:t>of the </a:t>
            </a:r>
            <a:r>
              <a:rPr lang="en-US" sz="2800" b="1" dirty="0" err="1">
                <a:latin typeface="+mn-lt"/>
                <a:cs typeface="+mn-cs"/>
              </a:rPr>
              <a:t>anterolateral</a:t>
            </a:r>
            <a:r>
              <a:rPr lang="en-US" sz="2800" b="1" dirty="0">
                <a:latin typeface="+mn-lt"/>
                <a:cs typeface="+mn-cs"/>
              </a:rPr>
              <a:t> abdominal wall.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142875" y="2071688"/>
            <a:ext cx="5800725" cy="4786312"/>
          </a:xfrm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Is </a:t>
            </a:r>
            <a:r>
              <a:rPr lang="en-US" altLang="en-US" sz="1800" b="1" smtClean="0">
                <a:latin typeface="Arial" charset="0"/>
                <a:cs typeface="Arial" charset="0"/>
              </a:rPr>
              <a:t>the largest </a:t>
            </a:r>
            <a:r>
              <a:rPr lang="en-US" altLang="en-US" sz="1800" smtClean="0">
                <a:latin typeface="Arial" charset="0"/>
                <a:cs typeface="Arial" charset="0"/>
              </a:rPr>
              <a:t>of all movable vertebrae. </a:t>
            </a:r>
          </a:p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Is distinguished by its </a:t>
            </a:r>
            <a:r>
              <a:rPr lang="en-US" altLang="en-US" sz="1800" b="1" smtClean="0">
                <a:latin typeface="Arial" charset="0"/>
                <a:cs typeface="Arial" charset="0"/>
              </a:rPr>
              <a:t>massive body </a:t>
            </a:r>
            <a:r>
              <a:rPr lang="en-US" altLang="en-US" sz="1800" smtClean="0">
                <a:latin typeface="Arial" charset="0"/>
                <a:cs typeface="Arial" charset="0"/>
              </a:rPr>
              <a:t>and </a:t>
            </a:r>
            <a:r>
              <a:rPr lang="en-US" altLang="en-US" sz="1800" b="1" smtClean="0">
                <a:latin typeface="Arial" charset="0"/>
                <a:cs typeface="Arial" charset="0"/>
              </a:rPr>
              <a:t>thick transverse processes </a:t>
            </a:r>
          </a:p>
          <a:p>
            <a:pPr eaLnBrk="1" hangingPunct="1"/>
            <a:r>
              <a:rPr lang="en-US" altLang="en-US" sz="1800" smtClean="0">
                <a:latin typeface="Arial" charset="0"/>
                <a:cs typeface="Arial" charset="0"/>
              </a:rPr>
              <a:t>It carries the weight of the whole upper body. </a:t>
            </a:r>
          </a:p>
          <a:p>
            <a:pPr eaLnBrk="1" hangingPunct="1"/>
            <a:r>
              <a:rPr lang="en-US" altLang="en-US" sz="1800" b="1" smtClean="0">
                <a:latin typeface="Arial" charset="0"/>
                <a:cs typeface="Arial" charset="0"/>
              </a:rPr>
              <a:t>The L5 </a:t>
            </a:r>
            <a:r>
              <a:rPr lang="en-US" altLang="en-US" sz="1800" b="1" u="sng" smtClean="0">
                <a:latin typeface="Arial" charset="0"/>
                <a:cs typeface="Arial" charset="0"/>
              </a:rPr>
              <a:t>body</a:t>
            </a:r>
            <a:r>
              <a:rPr lang="en-US" altLang="en-US" sz="1800" b="1" smtClean="0">
                <a:latin typeface="Arial" charset="0"/>
                <a:cs typeface="Arial" charset="0"/>
              </a:rPr>
              <a:t> </a:t>
            </a:r>
            <a:r>
              <a:rPr lang="en-US" altLang="en-US" sz="1800" smtClean="0">
                <a:latin typeface="Arial" charset="0"/>
                <a:cs typeface="Arial" charset="0"/>
              </a:rPr>
              <a:t>is largely responsible for the </a:t>
            </a:r>
            <a:r>
              <a:rPr lang="en-US" altLang="en-US" sz="1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lumbosacral angle </a:t>
            </a:r>
            <a:r>
              <a:rPr lang="en-US" altLang="en-US" sz="1800" smtClean="0">
                <a:latin typeface="Arial" charset="0"/>
                <a:cs typeface="Arial" charset="0"/>
              </a:rPr>
              <a:t>between the long axis of the lumbar region of the vertebral column and that of the sacrum</a:t>
            </a:r>
          </a:p>
          <a:p>
            <a:pPr eaLnBrk="1" hangingPunct="1"/>
            <a:r>
              <a:rPr lang="en-US" altLang="en-US" sz="1800" b="1" smtClean="0">
                <a:latin typeface="Arial" charset="0"/>
                <a:cs typeface="Arial" charset="0"/>
              </a:rPr>
              <a:t>Body weight </a:t>
            </a:r>
            <a:r>
              <a:rPr lang="en-US" altLang="en-US" sz="1800" smtClean="0">
                <a:latin typeface="Arial" charset="0"/>
                <a:cs typeface="Arial" charset="0"/>
              </a:rPr>
              <a:t>is </a:t>
            </a:r>
            <a:r>
              <a:rPr lang="en-US" altLang="en-US" sz="1800" b="1" smtClean="0">
                <a:latin typeface="Arial" charset="0"/>
                <a:cs typeface="Arial" charset="0"/>
              </a:rPr>
              <a:t>transmitted</a:t>
            </a:r>
            <a:r>
              <a:rPr lang="en-US" altLang="en-US" sz="1800" smtClean="0">
                <a:latin typeface="Arial" charset="0"/>
                <a:cs typeface="Arial" charset="0"/>
              </a:rPr>
              <a:t> from</a:t>
            </a:r>
            <a:r>
              <a:rPr lang="en-US" altLang="en-US" sz="1800" b="1" smtClean="0">
                <a:latin typeface="Arial" charset="0"/>
                <a:cs typeface="Arial" charset="0"/>
              </a:rPr>
              <a:t> L5 vertebra</a:t>
            </a:r>
            <a:r>
              <a:rPr lang="en-US" altLang="en-US" sz="1800" smtClean="0">
                <a:latin typeface="Arial" charset="0"/>
                <a:cs typeface="Arial" charset="0"/>
              </a:rPr>
              <a:t> </a:t>
            </a:r>
            <a:r>
              <a:rPr lang="en-US" altLang="en-US" sz="1800" b="1" smtClean="0">
                <a:latin typeface="Arial" charset="0"/>
                <a:cs typeface="Arial" charset="0"/>
              </a:rPr>
              <a:t>to</a:t>
            </a:r>
            <a:r>
              <a:rPr lang="en-US" altLang="en-US" sz="1800" smtClean="0">
                <a:latin typeface="Arial" charset="0"/>
                <a:cs typeface="Arial" charset="0"/>
              </a:rPr>
              <a:t> the base of the </a:t>
            </a:r>
            <a:r>
              <a:rPr lang="en-US" altLang="en-US" sz="1800" b="1" smtClean="0">
                <a:latin typeface="Arial" charset="0"/>
                <a:cs typeface="Arial" charset="0"/>
              </a:rPr>
              <a:t>sacrum</a:t>
            </a:r>
            <a:r>
              <a:rPr lang="en-US" altLang="en-US" sz="1800" smtClean="0">
                <a:latin typeface="Arial" charset="0"/>
                <a:cs typeface="Arial" charset="0"/>
              </a:rPr>
              <a:t>, formed by the superior surface of S1 vertebra</a:t>
            </a:r>
          </a:p>
          <a:p>
            <a:pPr eaLnBrk="1" hangingPunct="1"/>
            <a:r>
              <a:rPr lang="en-US" altLang="en-US" sz="1800" b="1" smtClean="0">
                <a:latin typeface="Arial" charset="0"/>
                <a:cs typeface="Arial" charset="0"/>
              </a:rPr>
              <a:t>The fifth lumbar vertebra</a:t>
            </a:r>
            <a:r>
              <a:rPr lang="en-US" altLang="en-US" sz="1800" smtClean="0">
                <a:latin typeface="Arial" charset="0"/>
                <a:cs typeface="Arial" charset="0"/>
              </a:rPr>
              <a:t> is by far the most </a:t>
            </a:r>
            <a:r>
              <a:rPr lang="en-US" altLang="en-US" sz="1800" b="1" u="sng" smtClean="0">
                <a:solidFill>
                  <a:srgbClr val="0000FF"/>
                </a:solidFill>
                <a:latin typeface="Arial" charset="0"/>
                <a:cs typeface="Arial" charset="0"/>
              </a:rPr>
              <a:t>common site</a:t>
            </a:r>
            <a:r>
              <a:rPr lang="en-US" altLang="en-US" sz="18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smtClean="0">
                <a:latin typeface="Arial" charset="0"/>
                <a:cs typeface="Arial" charset="0"/>
              </a:rPr>
              <a:t>of </a:t>
            </a:r>
            <a:r>
              <a:rPr lang="en-US" altLang="en-US" sz="18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spondylolysis(</a:t>
            </a:r>
            <a:r>
              <a:rPr lang="en-US" altLang="en-US" sz="1800" smtClean="0"/>
              <a:t>defect in the pars interarticularis of the vertebral arch)</a:t>
            </a:r>
            <a:r>
              <a:rPr lang="en-US" altLang="en-US" sz="1800" smtClean="0">
                <a:latin typeface="Arial" charset="0"/>
                <a:cs typeface="Arial" charset="0"/>
              </a:rPr>
              <a:t> and </a:t>
            </a:r>
            <a:r>
              <a:rPr lang="en-US" altLang="en-US" sz="1800" b="1" smtClean="0">
                <a:solidFill>
                  <a:srgbClr val="C00000"/>
                </a:solidFill>
              </a:rPr>
              <a:t>Spondylolisthesis</a:t>
            </a:r>
            <a:r>
              <a:rPr lang="en-US" altLang="en-US" sz="1800" smtClean="0">
                <a:solidFill>
                  <a:srgbClr val="C00000"/>
                </a:solidFill>
              </a:rPr>
              <a:t> </a:t>
            </a:r>
            <a:r>
              <a:rPr lang="en-US" altLang="en-US" sz="1800" smtClean="0"/>
              <a:t>(the forward displacement of a vertebra).</a:t>
            </a:r>
            <a:endParaRPr lang="en-US" altLang="en-US" sz="1800" b="1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US" altLang="en-US" sz="2000" smtClean="0"/>
          </a:p>
        </p:txBody>
      </p:sp>
      <p:sp>
        <p:nvSpPr>
          <p:cNvPr id="7" name="Rectangle 6"/>
          <p:cNvSpPr/>
          <p:nvPr/>
        </p:nvSpPr>
        <p:spPr>
          <a:xfrm>
            <a:off x="6000750" y="0"/>
            <a:ext cx="2928938" cy="64611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 L5</a:t>
            </a:r>
          </a:p>
        </p:txBody>
      </p:sp>
      <p:pic>
        <p:nvPicPr>
          <p:cNvPr id="18436" name="Picture 8" descr="C:\Documents and Settings\Free User\My Documents\My Pictures\174px-Gray_111_-_Vertebral_column-colour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429000"/>
            <a:ext cx="928688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7" descr="https://encrypted-tbn0.gstatic.com/images?q=tbn:ANd9GcQ4F-mvHaHnazdvdPv0K2sYlblvSKGboaXRacFxAe-gU5Aroim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29063"/>
            <a:ext cx="1809750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3" descr="https://encrypted-tbn3.gstatic.com/images?q=tbn:ANd9GcT5oAXtnZ5awnyPJQLh1LGrtQ1K_6VGBHvDk_PLaB7E-AWoINxwV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5286375" cy="2000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2" descr="File:Gray9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785813"/>
            <a:ext cx="2800350" cy="2524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ondylolysi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96" r="40184" b="3465"/>
          <a:stretch>
            <a:fillRect/>
          </a:stretch>
        </p:blipFill>
        <p:spPr bwMode="auto">
          <a:xfrm>
            <a:off x="6000750" y="785813"/>
            <a:ext cx="3143250" cy="25003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ttp://www.hbf.com.au/Images/spine-curves-t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085975" cy="28575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8" descr="C:\Users\Zeenat\Pictures\sac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657600"/>
            <a:ext cx="2271713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685800" y="533400"/>
            <a:ext cx="5029200" cy="167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Normal Curvatures in Spine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Primary (Thoracic </a:t>
            </a:r>
            <a:r>
              <a:rPr lang="en-US"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&amp; Pelvic)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Secondary (Cervical &amp; Lumbar)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pic>
        <p:nvPicPr>
          <p:cNvPr id="19461" name="Picture 10" descr="http://www.spineuniverse.com/sites/default/files/legacy-images/scoliosis_curve-BB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81400"/>
            <a:ext cx="11334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5"/>
          <p:cNvSpPr txBox="1">
            <a:spLocks/>
          </p:cNvSpPr>
          <p:nvPr/>
        </p:nvSpPr>
        <p:spPr>
          <a:xfrm>
            <a:off x="467544" y="3573016"/>
            <a:ext cx="3767137" cy="23931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342900" indent="-342900" algn="ctr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Abnormal Curvatures of spine :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Thoracic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curvatures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Kyphosis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Exaggerated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lumbar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curvature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</a:t>
            </a:r>
            <a:r>
              <a:rPr lang="en-US" sz="2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Lordosis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Lateral curvature of spine. </a:t>
            </a:r>
            <a:r>
              <a:rPr 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(Scoliosis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)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05400" y="5181600"/>
            <a:ext cx="96996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Scoliosis</a:t>
            </a:r>
            <a:endParaRPr lang="en-US" sz="1400" b="1" dirty="0">
              <a:latin typeface="+mn-lt"/>
              <a:cs typeface="+mn-cs"/>
            </a:endParaRPr>
          </a:p>
        </p:txBody>
      </p:sp>
      <p:pic>
        <p:nvPicPr>
          <p:cNvPr id="20489" name="Picture 9" descr="https://encrypted-tbn2.gstatic.com/images?q=tbn:ANd9GcSFMXf_j6tDCOCVsVE47pIrbZo-8yTACtUSa3LuIr7mF8fHKhK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04"/>
          <a:stretch>
            <a:fillRect/>
          </a:stretch>
        </p:blipFill>
        <p:spPr bwMode="auto">
          <a:xfrm>
            <a:off x="4786313" y="3357563"/>
            <a:ext cx="3743325" cy="3143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857500"/>
            <a:ext cx="9144000" cy="1143000"/>
          </a:xfrm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5400" dirty="0" smtClean="0">
                <a:latin typeface="Broadway" pitchFamily="82" charset="0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470025"/>
          </a:xfrm>
          <a:ln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600" b="1" dirty="0" err="1" smtClean="0"/>
              <a:t>Thoracolumbar</a:t>
            </a:r>
            <a:r>
              <a:rPr lang="en-US" sz="6600" b="1" dirty="0" smtClean="0"/>
              <a:t> Spine</a:t>
            </a:r>
            <a:endParaRPr lang="en-US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9144000" cy="1143000"/>
          </a:xfrm>
          <a:solidFill>
            <a:srgbClr val="FFFF00"/>
          </a:solidFill>
          <a:ln>
            <a:miter lim="800000"/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tx1"/>
                </a:solidFill>
              </a:rPr>
              <a:t>Dr</a:t>
            </a:r>
            <a:r>
              <a:rPr lang="en-US" b="1" dirty="0" smtClean="0">
                <a:solidFill>
                  <a:schemeClr val="tx1"/>
                </a:solidFill>
              </a:rPr>
              <a:t>. Vohra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81600"/>
          </a:xfrm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 be able to: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Distinguish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thoracic and lumbar vertebrae </a:t>
            </a:r>
            <a:r>
              <a:rPr lang="en-US" sz="2800" b="1" i="1" dirty="0" smtClean="0">
                <a:solidFill>
                  <a:srgbClr val="0070C0"/>
                </a:solidFill>
              </a:rPr>
              <a:t>from each other and from vertebrae of the cervical region</a:t>
            </a:r>
            <a:endParaRPr lang="en-US" sz="28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characteristic features </a:t>
            </a:r>
            <a:r>
              <a:rPr lang="en-US" sz="2800" b="1" i="1" dirty="0" smtClean="0">
                <a:solidFill>
                  <a:srgbClr val="0070C0"/>
                </a:solidFill>
              </a:rPr>
              <a:t>of a thoracic and a lumbar vertebra.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Compare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movements</a:t>
            </a:r>
            <a:r>
              <a:rPr lang="en-US" sz="2800" b="1" i="1" dirty="0" smtClean="0">
                <a:solidFill>
                  <a:srgbClr val="0070C0"/>
                </a:solidFill>
              </a:rPr>
              <a:t> occurring in thoracic and lumbar regions.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Describe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joints</a:t>
            </a:r>
            <a:r>
              <a:rPr lang="en-US" sz="2800" b="1" i="1" dirty="0" smtClean="0">
                <a:solidFill>
                  <a:srgbClr val="0070C0"/>
                </a:solidFill>
              </a:rPr>
              <a:t> between the vertebral bodies and the vertebral arches.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b="1" i="1" dirty="0" smtClean="0">
                <a:solidFill>
                  <a:srgbClr val="0070C0"/>
                </a:solidFill>
              </a:rPr>
              <a:t>List and identify the </a:t>
            </a:r>
            <a:r>
              <a:rPr lang="en-US" sz="2800" b="1" i="1" u="sng" dirty="0" smtClean="0">
                <a:solidFill>
                  <a:srgbClr val="0070C0"/>
                </a:solidFill>
              </a:rPr>
              <a:t>ligaments</a:t>
            </a:r>
            <a:r>
              <a:rPr lang="en-US" sz="2800" b="1" i="1" dirty="0" smtClean="0">
                <a:solidFill>
                  <a:srgbClr val="0070C0"/>
                </a:solidFill>
              </a:rPr>
              <a:t> of the </a:t>
            </a:r>
            <a:r>
              <a:rPr lang="en-US" sz="2800" b="1" i="1" dirty="0" err="1" smtClean="0">
                <a:solidFill>
                  <a:srgbClr val="0070C0"/>
                </a:solidFill>
              </a:rPr>
              <a:t>intervertebral</a:t>
            </a:r>
            <a:r>
              <a:rPr lang="en-US" sz="2800" b="1" i="1" dirty="0" smtClean="0">
                <a:solidFill>
                  <a:srgbClr val="0070C0"/>
                </a:solidFill>
              </a:rPr>
              <a:t> joints.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42875" y="714375"/>
            <a:ext cx="2786063" cy="3724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2400" b="1" dirty="0"/>
              <a:t> Note the curvatures in </a:t>
            </a:r>
            <a:r>
              <a:rPr lang="en-US" sz="2400" b="1" dirty="0">
                <a:solidFill>
                  <a:srgbClr val="002060"/>
                </a:solidFill>
              </a:rPr>
              <a:t>thoracic </a:t>
            </a:r>
            <a:r>
              <a:rPr lang="en-US" sz="2400" b="1" dirty="0"/>
              <a:t>and </a:t>
            </a:r>
            <a:r>
              <a:rPr lang="en-US" sz="2400" b="1" dirty="0">
                <a:solidFill>
                  <a:srgbClr val="002060"/>
                </a:solidFill>
              </a:rPr>
              <a:t>lumbar</a:t>
            </a:r>
            <a:r>
              <a:rPr lang="en-US" sz="2400" b="1" dirty="0"/>
              <a:t> spine.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C00000"/>
                </a:solidFill>
              </a:rPr>
              <a:t>Curves of vertebral column can be divided into 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FF"/>
                </a:solidFill>
              </a:rPr>
              <a:t>Primary curves : T</a:t>
            </a:r>
            <a:r>
              <a:rPr lang="en-US" sz="2000" b="1" dirty="0"/>
              <a:t>horacic &amp; pelvic.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000" b="1" dirty="0">
                <a:solidFill>
                  <a:srgbClr val="0000FF"/>
                </a:solidFill>
              </a:rPr>
              <a:t>Secondary curves : C</a:t>
            </a:r>
            <a:r>
              <a:rPr lang="en-US" sz="2000" b="1" dirty="0"/>
              <a:t>ervical &amp; lumbar.</a:t>
            </a:r>
          </a:p>
        </p:txBody>
      </p:sp>
      <p:pic>
        <p:nvPicPr>
          <p:cNvPr id="2" name="Picture 13" descr="https://encrypted-tbn2.gstatic.com/images?q=tbn:ANd9GcQyJpIDKFKSTOSFyPLTvSjF7nIwN87NwCV8x4P66EawMpciJbdrLw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1143000"/>
            <a:ext cx="5500687" cy="33718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357188"/>
            <a:ext cx="5715000" cy="6072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708025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333333"/>
                </a:solidFill>
                <a:ea typeface="Times New Roman" pitchFamily="18" charset="0"/>
                <a:cs typeface="Arial" pitchFamily="34" charset="0"/>
              </a:rPr>
              <a:t>THORACIC VERTEBRAE</a:t>
            </a:r>
            <a:endParaRPr lang="en-US" sz="4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524375" cy="3028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457200" y="4143375"/>
            <a:ext cx="3614738" cy="2308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/>
              <a:t>Most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00000"/>
                </a:solidFill>
              </a:rPr>
              <a:t>thoracic vertebrae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are </a:t>
            </a:r>
            <a:r>
              <a:rPr lang="en-US" sz="2400" u="sng" dirty="0"/>
              <a:t>typical</a:t>
            </a:r>
            <a:r>
              <a:rPr lang="en-US" sz="2400" dirty="0"/>
              <a:t>, have</a:t>
            </a:r>
            <a:r>
              <a:rPr lang="en-US" sz="2400" dirty="0">
                <a:solidFill>
                  <a:srgbClr val="0000FF"/>
                </a:solidFill>
              </a:rPr>
              <a:t> bodies</a:t>
            </a:r>
            <a:r>
              <a:rPr lang="en-US" sz="2400" dirty="0"/>
              <a:t>, vertebral </a:t>
            </a:r>
            <a:r>
              <a:rPr lang="en-US" sz="2400" dirty="0">
                <a:solidFill>
                  <a:srgbClr val="0000FF"/>
                </a:solidFill>
              </a:rPr>
              <a:t>arches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0000FF"/>
                </a:solidFill>
              </a:rPr>
              <a:t>seven processes</a:t>
            </a:r>
            <a:r>
              <a:rPr lang="en-US" sz="2400" dirty="0"/>
              <a:t> for muscular and </a:t>
            </a:r>
            <a:r>
              <a:rPr lang="en-US" sz="2400" dirty="0" err="1"/>
              <a:t>articular</a:t>
            </a:r>
            <a:r>
              <a:rPr lang="en-US" sz="2400" dirty="0"/>
              <a:t> connections.</a:t>
            </a:r>
          </a:p>
        </p:txBody>
      </p:sp>
      <p:pic>
        <p:nvPicPr>
          <p:cNvPr id="6149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1100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C:\Documents and Settings\Free User\My Documents\My Pictures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514600"/>
            <a:ext cx="27209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6477000" y="3886200"/>
            <a:ext cx="25146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body</a:t>
            </a:r>
            <a:r>
              <a:rPr lang="en-US" altLang="en-US"/>
              <a:t> is medium size and heart shaped.</a:t>
            </a: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705600" y="2438400"/>
            <a:ext cx="2043113" cy="923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vertebral foramen</a:t>
            </a:r>
            <a:r>
              <a:rPr lang="en-US" altLang="en-US"/>
              <a:t> is small and circular</a:t>
            </a:r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5410200" y="1066800"/>
            <a:ext cx="2590800" cy="64611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spines</a:t>
            </a:r>
            <a:r>
              <a:rPr lang="en-US" altLang="en-US"/>
              <a:t> are long and inclined downward.</a:t>
            </a: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685800" y="3352800"/>
            <a:ext cx="2438400" cy="14779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Costal facets </a:t>
            </a:r>
            <a:r>
              <a:rPr lang="en-US" dirty="0"/>
              <a:t>are present on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u="sng" dirty="0">
                <a:solidFill>
                  <a:srgbClr val="FF0000"/>
                </a:solidFill>
              </a:rPr>
              <a:t>sides of the bodies</a:t>
            </a:r>
            <a:r>
              <a:rPr lang="en-US" u="sng" dirty="0"/>
              <a:t> </a:t>
            </a:r>
            <a:r>
              <a:rPr lang="en-US" dirty="0"/>
              <a:t>for articulation with the </a:t>
            </a:r>
            <a:r>
              <a:rPr lang="en-US" dirty="0">
                <a:solidFill>
                  <a:srgbClr val="0000FF"/>
                </a:solidFill>
              </a:rPr>
              <a:t>heads</a:t>
            </a:r>
            <a:r>
              <a:rPr lang="en-US" dirty="0"/>
              <a:t> of the ribs.</a:t>
            </a:r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381000" y="1143000"/>
            <a:ext cx="2895600" cy="203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Costal facets </a:t>
            </a:r>
            <a:r>
              <a:rPr lang="en-US" dirty="0"/>
              <a:t>are present </a:t>
            </a:r>
            <a:r>
              <a:rPr lang="en-US" dirty="0">
                <a:solidFill>
                  <a:srgbClr val="FF0000"/>
                </a:solidFill>
              </a:rPr>
              <a:t>on the </a:t>
            </a:r>
            <a:r>
              <a:rPr lang="en-US" u="sng" dirty="0">
                <a:solidFill>
                  <a:srgbClr val="FF0000"/>
                </a:solidFill>
              </a:rPr>
              <a:t>transverse </a:t>
            </a:r>
            <a:r>
              <a:rPr lang="en-US" u="sng" dirty="0"/>
              <a:t>processes </a:t>
            </a:r>
            <a:r>
              <a:rPr lang="en-US" dirty="0"/>
              <a:t>for articulation with the </a:t>
            </a:r>
            <a:r>
              <a:rPr lang="en-US" dirty="0">
                <a:solidFill>
                  <a:srgbClr val="0000FF"/>
                </a:solidFill>
              </a:rPr>
              <a:t>tubercles</a:t>
            </a:r>
            <a:r>
              <a:rPr lang="en-US" dirty="0"/>
              <a:t> of the ribs (T11 and 12 have no facets on the transverse processes).</a:t>
            </a:r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214313" y="5105400"/>
            <a:ext cx="8715375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The</a:t>
            </a:r>
            <a:r>
              <a:rPr lang="en-US" b="1" dirty="0">
                <a:solidFill>
                  <a:srgbClr val="0000FF"/>
                </a:solidFill>
              </a:rPr>
              <a:t> superior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bear facets that face </a:t>
            </a:r>
            <a:r>
              <a:rPr lang="en-US" b="1" dirty="0"/>
              <a:t>backward</a:t>
            </a:r>
            <a:r>
              <a:rPr lang="en-US" dirty="0"/>
              <a:t> and </a:t>
            </a:r>
            <a:r>
              <a:rPr lang="en-US" b="1" dirty="0"/>
              <a:t>laterally</a:t>
            </a:r>
            <a:r>
              <a:rPr lang="en-US" dirty="0"/>
              <a:t>, whereas the facets on the </a:t>
            </a:r>
            <a:r>
              <a:rPr lang="en-US" b="1" dirty="0">
                <a:solidFill>
                  <a:srgbClr val="0000FF"/>
                </a:solidFill>
              </a:rPr>
              <a:t>inferior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forward</a:t>
            </a:r>
            <a:r>
              <a:rPr lang="en-US" dirty="0"/>
              <a:t> and </a:t>
            </a:r>
            <a:r>
              <a:rPr lang="en-US" b="1" dirty="0"/>
              <a:t>medially. </a:t>
            </a:r>
            <a:r>
              <a:rPr lang="en-US" dirty="0"/>
              <a:t>The </a:t>
            </a:r>
            <a:r>
              <a:rPr lang="en-US" b="1" dirty="0"/>
              <a:t>inferior </a:t>
            </a:r>
            <a:r>
              <a:rPr lang="en-US" b="1" dirty="0" err="1"/>
              <a:t>articular</a:t>
            </a:r>
            <a:r>
              <a:rPr lang="en-US" b="1" dirty="0"/>
              <a:t> processes </a:t>
            </a:r>
            <a:r>
              <a:rPr lang="en-US" dirty="0"/>
              <a:t>of the </a:t>
            </a:r>
            <a:r>
              <a:rPr lang="en-US" b="1" dirty="0"/>
              <a:t>12th vertebra </a:t>
            </a:r>
            <a:r>
              <a:rPr lang="en-US" dirty="0"/>
              <a:t>face </a:t>
            </a:r>
            <a:r>
              <a:rPr lang="en-US" b="1" dirty="0"/>
              <a:t>laterally</a:t>
            </a:r>
            <a:r>
              <a:rPr lang="en-US" dirty="0"/>
              <a:t>, as do those of the lumbar vertebrae.</a:t>
            </a:r>
          </a:p>
        </p:txBody>
      </p:sp>
      <p:sp>
        <p:nvSpPr>
          <p:cNvPr id="5129" name="Rectangle 10"/>
          <p:cNvSpPr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CHARACTERISTICS OF  TYPICAL THORACIC VERTEBRA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76600" y="2971800"/>
            <a:ext cx="609600" cy="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171" idx="1"/>
          </p:cNvCxnSpPr>
          <p:nvPr/>
        </p:nvCxnSpPr>
        <p:spPr>
          <a:xfrm flipH="1" flipV="1">
            <a:off x="5562600" y="3962400"/>
            <a:ext cx="914400" cy="2476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29200" y="1752600"/>
            <a:ext cx="838200" cy="914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174" idx="3"/>
          </p:cNvCxnSpPr>
          <p:nvPr/>
        </p:nvCxnSpPr>
        <p:spPr>
          <a:xfrm flipV="1">
            <a:off x="3124200" y="3733800"/>
            <a:ext cx="1371600" cy="35718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105400" y="3124200"/>
            <a:ext cx="1600200" cy="300038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ff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9721" r="5554" b="8333"/>
          <a:stretch>
            <a:fillRect/>
          </a:stretch>
        </p:blipFill>
        <p:spPr bwMode="auto">
          <a:xfrm>
            <a:off x="2971800" y="2133600"/>
            <a:ext cx="32766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304800"/>
            <a:ext cx="9144000" cy="584200"/>
          </a:xfrm>
          <a:prstGeom prst="rect">
            <a:avLst/>
          </a:prstGeom>
          <a:solidFill>
            <a:srgbClr val="FC04BB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CHARACTERISTICS OF TYPICAL LUMBAR VERTEBRA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57200" y="4114800"/>
            <a:ext cx="22860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body</a:t>
            </a:r>
            <a:r>
              <a:rPr lang="en-US" altLang="en-US"/>
              <a:t> is large and kidney shaped.</a:t>
            </a: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6629400" y="4191000"/>
            <a:ext cx="22860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/>
              <a:t>pedicles</a:t>
            </a:r>
            <a:r>
              <a:rPr lang="en-US" dirty="0"/>
              <a:t> are strong and directed backward.</a:t>
            </a:r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5715000" y="1524000"/>
            <a:ext cx="2535238" cy="369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 err="1"/>
              <a:t>laminae</a:t>
            </a:r>
            <a:r>
              <a:rPr lang="en-US" dirty="0"/>
              <a:t> are thick.</a:t>
            </a:r>
          </a:p>
        </p:txBody>
      </p:sp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457200" y="2895600"/>
            <a:ext cx="1676400" cy="923925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vertebral foramina </a:t>
            </a:r>
            <a:r>
              <a:rPr lang="en-US" altLang="en-US"/>
              <a:t>are triangular.</a:t>
            </a:r>
          </a:p>
        </p:txBody>
      </p:sp>
      <p:sp>
        <p:nvSpPr>
          <p:cNvPr id="8200" name="Rectangle 10"/>
          <p:cNvSpPr>
            <a:spLocks noChangeArrowheads="1"/>
          </p:cNvSpPr>
          <p:nvPr/>
        </p:nvSpPr>
        <p:spPr bwMode="auto">
          <a:xfrm>
            <a:off x="6629400" y="2743200"/>
            <a:ext cx="2209800" cy="9239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dirty="0"/>
              <a:t>transverse processes </a:t>
            </a:r>
            <a:r>
              <a:rPr lang="en-US" dirty="0"/>
              <a:t>are long and slender.</a:t>
            </a:r>
          </a:p>
        </p:txBody>
      </p:sp>
      <p:sp>
        <p:nvSpPr>
          <p:cNvPr id="8201" name="Rectangle 11"/>
          <p:cNvSpPr>
            <a:spLocks noChangeArrowheads="1"/>
          </p:cNvSpPr>
          <p:nvPr/>
        </p:nvSpPr>
        <p:spPr bwMode="auto">
          <a:xfrm>
            <a:off x="609600" y="1143000"/>
            <a:ext cx="4343400" cy="646113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The </a:t>
            </a:r>
            <a:r>
              <a:rPr lang="en-US" altLang="en-US" b="1"/>
              <a:t>spinous processes </a:t>
            </a:r>
            <a:r>
              <a:rPr lang="en-US" altLang="en-US"/>
              <a:t>are short, flat, &amp; quadrangular and project backward.</a:t>
            </a:r>
          </a:p>
        </p:txBody>
      </p:sp>
      <p:sp>
        <p:nvSpPr>
          <p:cNvPr id="8202" name="Rectangle 12"/>
          <p:cNvSpPr>
            <a:spLocks noChangeArrowheads="1"/>
          </p:cNvSpPr>
          <p:nvPr/>
        </p:nvSpPr>
        <p:spPr bwMode="auto">
          <a:xfrm>
            <a:off x="533400" y="5257800"/>
            <a:ext cx="8382000" cy="6461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The </a:t>
            </a:r>
            <a:r>
              <a:rPr lang="en-US" dirty="0" err="1"/>
              <a:t>articular</a:t>
            </a:r>
            <a:r>
              <a:rPr lang="en-US" dirty="0"/>
              <a:t> surfaces of the </a:t>
            </a:r>
            <a:r>
              <a:rPr lang="en-US" b="1" dirty="0">
                <a:solidFill>
                  <a:srgbClr val="0000FF"/>
                </a:solidFill>
              </a:rPr>
              <a:t>superior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medially, </a:t>
            </a:r>
            <a:r>
              <a:rPr lang="en-US" dirty="0"/>
              <a:t>and those of the </a:t>
            </a:r>
            <a:r>
              <a:rPr lang="en-US" b="1" dirty="0">
                <a:solidFill>
                  <a:srgbClr val="0000FF"/>
                </a:solidFill>
              </a:rPr>
              <a:t>inferior </a:t>
            </a:r>
            <a:r>
              <a:rPr lang="en-US" b="1" dirty="0" err="1">
                <a:solidFill>
                  <a:srgbClr val="0000FF"/>
                </a:solidFill>
              </a:rPr>
              <a:t>articular</a:t>
            </a:r>
            <a:r>
              <a:rPr lang="en-US" b="1" dirty="0">
                <a:solidFill>
                  <a:srgbClr val="0000FF"/>
                </a:solidFill>
              </a:rPr>
              <a:t> processes </a:t>
            </a:r>
            <a:r>
              <a:rPr lang="en-US" dirty="0"/>
              <a:t>face </a:t>
            </a:r>
            <a:r>
              <a:rPr lang="en-US" b="1" dirty="0"/>
              <a:t>laterally.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800600" y="1828800"/>
            <a:ext cx="914400" cy="12954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6" idx="3"/>
          </p:cNvCxnSpPr>
          <p:nvPr/>
        </p:nvCxnSpPr>
        <p:spPr>
          <a:xfrm flipV="1">
            <a:off x="2743200" y="4114800"/>
            <a:ext cx="1371600" cy="32385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199" idx="3"/>
          </p:cNvCxnSpPr>
          <p:nvPr/>
        </p:nvCxnSpPr>
        <p:spPr>
          <a:xfrm>
            <a:off x="2133600" y="3357563"/>
            <a:ext cx="2209800" cy="147637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200" idx="1"/>
          </p:cNvCxnSpPr>
          <p:nvPr/>
        </p:nvCxnSpPr>
        <p:spPr>
          <a:xfrm flipH="1" flipV="1">
            <a:off x="6019800" y="3124200"/>
            <a:ext cx="609600" cy="809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5181600" y="3505200"/>
            <a:ext cx="1447800" cy="990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 flipH="1">
            <a:off x="4038600" y="1981200"/>
            <a:ext cx="533400" cy="228600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Pictures\C4-F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01" r="48000"/>
          <a:stretch>
            <a:fillRect/>
          </a:stretch>
        </p:blipFill>
        <p:spPr bwMode="auto">
          <a:xfrm>
            <a:off x="533400" y="533400"/>
            <a:ext cx="3962400" cy="2570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2" descr="C:\Users\user\Pictures\C4-F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3" t="3175" b="52371"/>
          <a:stretch>
            <a:fillRect/>
          </a:stretch>
        </p:blipFill>
        <p:spPr bwMode="auto">
          <a:xfrm>
            <a:off x="533400" y="3200400"/>
            <a:ext cx="3962400" cy="2971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00400"/>
            <a:ext cx="3990975" cy="297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8" descr="C:\Documents and Settings\Free User\My Documents\My Pictures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39862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571500" y="2928938"/>
            <a:ext cx="12858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Lumbar vertebra</a:t>
            </a:r>
          </a:p>
        </p:txBody>
      </p:sp>
      <p:sp>
        <p:nvSpPr>
          <p:cNvPr id="9" name="Frame 8"/>
          <p:cNvSpPr/>
          <p:nvPr/>
        </p:nvSpPr>
        <p:spPr>
          <a:xfrm>
            <a:off x="571500" y="2928938"/>
            <a:ext cx="1214438" cy="71437"/>
          </a:xfrm>
          <a:prstGeom prst="fra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4" name="TextBox 9"/>
          <p:cNvSpPr txBox="1">
            <a:spLocks noChangeArrowheads="1"/>
          </p:cNvSpPr>
          <p:nvPr/>
        </p:nvSpPr>
        <p:spPr bwMode="auto">
          <a:xfrm>
            <a:off x="571500" y="5929313"/>
            <a:ext cx="14382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Lumbar vertebra    </a:t>
            </a:r>
          </a:p>
        </p:txBody>
      </p:sp>
      <p:sp>
        <p:nvSpPr>
          <p:cNvPr id="9225" name="TextBox 10"/>
          <p:cNvSpPr txBox="1">
            <a:spLocks noChangeArrowheads="1"/>
          </p:cNvSpPr>
          <p:nvPr/>
        </p:nvSpPr>
        <p:spPr bwMode="auto">
          <a:xfrm>
            <a:off x="4714875" y="2857500"/>
            <a:ext cx="12858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Thoracic vertebra</a:t>
            </a:r>
          </a:p>
        </p:txBody>
      </p:sp>
      <p:sp>
        <p:nvSpPr>
          <p:cNvPr id="9226" name="TextBox 11"/>
          <p:cNvSpPr txBox="1">
            <a:spLocks noChangeArrowheads="1"/>
          </p:cNvSpPr>
          <p:nvPr/>
        </p:nvSpPr>
        <p:spPr bwMode="auto">
          <a:xfrm>
            <a:off x="4714875" y="6000750"/>
            <a:ext cx="1357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000" b="1"/>
              <a:t>Thoracic vertebra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267200" cy="5181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It is a </a:t>
            </a:r>
            <a:r>
              <a:rPr lang="en-US" b="1" dirty="0" err="1" smtClean="0"/>
              <a:t>cartilagenous</a:t>
            </a:r>
            <a:r>
              <a:rPr lang="en-US" dirty="0" smtClean="0"/>
              <a:t> joint.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upper </a:t>
            </a:r>
            <a:r>
              <a:rPr lang="en-US" dirty="0" smtClean="0"/>
              <a:t>and </a:t>
            </a:r>
            <a:r>
              <a:rPr lang="en-US" b="1" dirty="0" smtClean="0"/>
              <a:t>lower</a:t>
            </a:r>
            <a:r>
              <a:rPr lang="en-US" dirty="0" smtClean="0"/>
              <a:t> surfaces of the </a:t>
            </a:r>
            <a:r>
              <a:rPr lang="en-US" b="1" dirty="0" smtClean="0"/>
              <a:t>bodies </a:t>
            </a:r>
            <a:r>
              <a:rPr lang="en-US" dirty="0" smtClean="0"/>
              <a:t>of adjacent vertebrae are covered by </a:t>
            </a:r>
            <a:r>
              <a:rPr lang="en-US" b="1" dirty="0" smtClean="0"/>
              <a:t>thin plates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00B050"/>
                </a:solidFill>
              </a:rPr>
              <a:t>hyaline cartilage.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Sandwiched between the plates of hyaline cartilage is an </a:t>
            </a:r>
            <a:r>
              <a:rPr lang="en-US" b="1" dirty="0" err="1" smtClean="0">
                <a:solidFill>
                  <a:srgbClr val="0000FF"/>
                </a:solidFill>
              </a:rPr>
              <a:t>intervertebral</a:t>
            </a:r>
            <a:r>
              <a:rPr lang="en-US" b="1" dirty="0" smtClean="0">
                <a:solidFill>
                  <a:srgbClr val="0000FF"/>
                </a:solidFill>
              </a:rPr>
              <a:t> disc of </a:t>
            </a:r>
            <a:r>
              <a:rPr lang="en-US" b="1" dirty="0" err="1" smtClean="0">
                <a:solidFill>
                  <a:srgbClr val="0000FF"/>
                </a:solidFill>
              </a:rPr>
              <a:t>fibrocartilage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b="1" dirty="0" smtClean="0"/>
              <a:t>collagen fibers </a:t>
            </a:r>
            <a:r>
              <a:rPr lang="en-US" dirty="0" smtClean="0"/>
              <a:t>of the disc strongly unite the bodies of the two vertebrae.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000" dirty="0" smtClean="0"/>
          </a:p>
        </p:txBody>
      </p:sp>
      <p:pic>
        <p:nvPicPr>
          <p:cNvPr id="10243" name="Picture 1" descr="C:\Users\user\Pictures\rrrr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295400"/>
            <a:ext cx="3824288" cy="5181600"/>
          </a:xfrm>
        </p:spPr>
      </p:pic>
      <p:sp>
        <p:nvSpPr>
          <p:cNvPr id="6" name="TextBox 5"/>
          <p:cNvSpPr txBox="1"/>
          <p:nvPr/>
        </p:nvSpPr>
        <p:spPr>
          <a:xfrm>
            <a:off x="0" y="457200"/>
            <a:ext cx="9144000" cy="584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</a:rPr>
              <a:t>JOINTS BETWEEN TWO VERTEBRAL BODIES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1110</Words>
  <Application>Microsoft Office PowerPoint</Application>
  <PresentationFormat>On-screen Show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Thoracolumbar Spine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MUSCLES PRODUCING MOVEMENTS</vt:lpstr>
      <vt:lpstr>PowerPoint Presentation</vt:lpstr>
      <vt:lpstr>PowerPoint Presentation</vt:lpstr>
      <vt:lpstr>Thank You</vt:lpstr>
    </vt:vector>
  </TitlesOfParts>
  <Company>King Khaled Univercity Hospital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Thoracolumbar Spine</dc:title>
  <dc:creator>Vohra</dc:creator>
  <cp:lastModifiedBy>VOHRA</cp:lastModifiedBy>
  <cp:revision>143</cp:revision>
  <dcterms:created xsi:type="dcterms:W3CDTF">2010-12-26T07:15:46Z</dcterms:created>
  <dcterms:modified xsi:type="dcterms:W3CDTF">2015-11-29T06:33:25Z</dcterms:modified>
</cp:coreProperties>
</file>