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318" r:id="rId2"/>
    <p:sldId id="325" r:id="rId3"/>
    <p:sldId id="319" r:id="rId4"/>
    <p:sldId id="277" r:id="rId5"/>
    <p:sldId id="326" r:id="rId6"/>
    <p:sldId id="327" r:id="rId7"/>
    <p:sldId id="328" r:id="rId8"/>
    <p:sldId id="346" r:id="rId9"/>
    <p:sldId id="329" r:id="rId10"/>
    <p:sldId id="347" r:id="rId11"/>
    <p:sldId id="348" r:id="rId12"/>
    <p:sldId id="349" r:id="rId13"/>
    <p:sldId id="330" r:id="rId14"/>
    <p:sldId id="350" r:id="rId15"/>
    <p:sldId id="331" r:id="rId16"/>
    <p:sldId id="332" r:id="rId17"/>
    <p:sldId id="351" r:id="rId18"/>
    <p:sldId id="352" r:id="rId19"/>
    <p:sldId id="334" r:id="rId20"/>
    <p:sldId id="353" r:id="rId21"/>
    <p:sldId id="335" r:id="rId22"/>
    <p:sldId id="354" r:id="rId23"/>
    <p:sldId id="337" r:id="rId24"/>
    <p:sldId id="338" r:id="rId25"/>
    <p:sldId id="339" r:id="rId26"/>
    <p:sldId id="340" r:id="rId27"/>
    <p:sldId id="341" r:id="rId28"/>
    <p:sldId id="342" r:id="rId29"/>
    <p:sldId id="345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33CC"/>
    <a:srgbClr val="FFCCFF"/>
    <a:srgbClr val="FF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105" d="100"/>
          <a:sy n="105" d="100"/>
        </p:scale>
        <p:origin x="-13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20D28C-5E1E-478B-A8F0-77A1ACEEDF0A}" type="datetimeFigureOut">
              <a:rPr lang="en-US"/>
              <a:pPr>
                <a:defRPr/>
              </a:pPr>
              <a:t>12/3/2017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91E1587-C57E-42AE-A982-77513E0A2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426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0E1D468-9D17-4123-BD60-CC842B5EE15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DB3DF05-440F-4565-8749-A9EF56BAFA5B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06ABA35-A1A1-4DCC-9636-369A3F686DB7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4A5FA9D-3A93-404C-B3BB-E09FB93691B1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16BCEC2-E313-4EC5-BA87-1EAEA52487ED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FEDCC1B-CB5C-499A-BE15-A17147E63651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568519D-53C5-4AE5-902C-EA6C6FC8AA63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B6A6597-8E6F-4623-A7D8-8D0C85692427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3EA252B-611F-48B9-B363-B8221337D9F4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137BB78-7E3C-47E4-95DA-3D06A20F4054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FC9AD11-4AC0-4502-8846-468FE42F41BB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77E509F-5E36-403F-969B-FC00F7077B51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8148FB0-78AB-49AB-AEA8-92DE936D9619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AFD7A24-3064-41DD-984E-4671C222B7F5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F00AFDA-211F-480B-B09C-09D835DDB65A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50D0377-3D60-4E9C-98A4-1CE0A31B0E2B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0701D31-73EF-4ABF-81C8-47D189BD8D7F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DACD64E-68DA-4A8F-8E31-7D9367EFAFE3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97740AA-2D57-4935-8C76-50F2D208F534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6269D86-7268-4754-B2D4-772FF65A8623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E00AD80-9E59-4EA0-A27F-5CBF6842425E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15FCEFD-0085-4817-BB71-83E32C0073FD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4BCB4AC-CAA9-4A03-A821-0D53480E7D38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26D6576-7B8C-406D-A618-FB7297357667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B4EBE63-061B-4038-BDA5-A169C157432B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79BC2D6-A71E-48E2-B3E0-CB5D473A1E9B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4249D76-DA8C-4156-9D2F-7BD462A95FD1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8A552C2-FE9E-440B-AEBE-0A65F773D66F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172E3E1-B4F6-48C0-9AE3-8567ADC2AEF2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9A98-17AF-4CD1-88FA-18FEA5E03AD6}" type="datetimeFigureOut">
              <a:rPr lang="en-US"/>
              <a:pPr>
                <a:defRPr/>
              </a:pPr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AE4D1-F5BF-45A4-A5ED-E7A86D2C0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3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5C434-AA82-4956-9A77-73B74B8C3325}" type="datetimeFigureOut">
              <a:rPr lang="en-US"/>
              <a:pPr>
                <a:defRPr/>
              </a:pPr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C07E6-B2AB-4C32-8A36-0A0D5855A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88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7933-FCF4-49D8-9F34-A04A50A4D1D2}" type="datetimeFigureOut">
              <a:rPr lang="en-US"/>
              <a:pPr>
                <a:defRPr/>
              </a:pPr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0516D-605B-4DFD-B3DC-7415E0068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0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DED8-3AD8-4A98-B754-390562F2FCA0}" type="datetimeFigureOut">
              <a:rPr lang="en-US"/>
              <a:pPr>
                <a:defRPr/>
              </a:pPr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31429-FA62-4720-B3EE-3D8D81923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07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B319-C5FE-4445-8031-3670D60A7F63}" type="datetimeFigureOut">
              <a:rPr lang="en-US"/>
              <a:pPr>
                <a:defRPr/>
              </a:pPr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BA0BD-02CE-4BC6-AE74-BDC2C7C54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30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A8C9-2A15-402E-AEE7-68228B4204DA}" type="datetimeFigureOut">
              <a:rPr lang="en-US"/>
              <a:pPr>
                <a:defRPr/>
              </a:pPr>
              <a:t>12/3/2017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28C65-C54A-4947-9172-867A67590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36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DB89-1B23-478A-A663-343A320F1710}" type="datetimeFigureOut">
              <a:rPr lang="en-US"/>
              <a:pPr>
                <a:defRPr/>
              </a:pPr>
              <a:t>12/3/2017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3223A-8035-4319-B5BE-4570EEC22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23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5C322-D270-41AF-A766-C9BCA56438D0}" type="datetimeFigureOut">
              <a:rPr lang="en-US"/>
              <a:pPr>
                <a:defRPr/>
              </a:pPr>
              <a:t>12/3/2017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91707-AD86-44FB-8E93-DC04A738A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87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11C1-EBA8-4391-82C6-8D4511372CA9}" type="datetimeFigureOut">
              <a:rPr lang="en-US"/>
              <a:pPr>
                <a:defRPr/>
              </a:pPr>
              <a:t>12/3/2017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CD5BD-AE3D-4D72-B8A8-E31874911C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24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1793-519A-486D-B758-B2DFA2EF611F}" type="datetimeFigureOut">
              <a:rPr lang="en-US"/>
              <a:pPr>
                <a:defRPr/>
              </a:pPr>
              <a:t>12/3/2017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3C48A-9ED2-4235-A70B-E4BD78136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2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BDCE-B404-4A1E-9CBC-8F5347B90DC4}" type="datetimeFigureOut">
              <a:rPr lang="en-US"/>
              <a:pPr>
                <a:defRPr/>
              </a:pPr>
              <a:t>12/3/2017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9A6DD-8191-4910-95C4-5D4A9ED4F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57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437A83-602E-4B7B-96B4-3164B7E27C4D}" type="datetimeFigureOut">
              <a:rPr lang="en-US"/>
              <a:pPr>
                <a:defRPr/>
              </a:pPr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5BF1F42-724E-421B-880A-B38B22C953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hyperlink" Target="https://www.studyblue.com/notes/note/n/anatomy-lecture-6-elbow-jointforearm/deck/100794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hyperlink" Target="https://www.studyblue.com/notes/note/n/anatomy-lecture-6-elbow-jointforearm/deck/100794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hyperlink" Target="http://www.google.com.sa/url?sa=i&amp;rct=j&amp;q=&amp;esrc=s&amp;source=images&amp;cd=&amp;cad=rja&amp;uact=8&amp;ved=0ahUKEwi-1uPSisLJAhWBkhQKHdaeAtMQjRwIBw&amp;url=http%3A%2F%2Fwww.ehealthideas.com%2F2014%2F02%2Felbow-joint-ligaments.html&amp;psig=AFQjCNEYqUWyw80JsJxfJsqD2OStw9TaWw&amp;ust=144931389661785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oogle.com.sa/url?sa=i&amp;rct=j&amp;q=&amp;esrc=s&amp;source=images&amp;cd=&amp;cad=rja&amp;uact=8&amp;ved=0ahUKEwiLr56hj8LJAhWFuRQKHVpsAOwQjRwIBw&amp;url=http%3A%2F%2Fwww.eorthopod.com%2Felbow-dislocation%2Ftopic%2F236&amp;psig=AFQjCNFcXdJ6Dub7nJq_dMhI--CLdHWrUw&amp;ust=1449315329762226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beckshome.com/2006/06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c.photoshelter.com/img-get/I0000HR1tYDS_Q5E/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171400"/>
            <a:ext cx="9396536" cy="72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6249988"/>
            <a:ext cx="9144000" cy="3698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Drs. </a:t>
            </a:r>
            <a:r>
              <a:rPr lang="en-US" i="1" dirty="0" err="1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Sanaa</a:t>
            </a:r>
            <a:r>
              <a:rPr lang="en-US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Alshaarawy</a:t>
            </a:r>
            <a:r>
              <a:rPr lang="en-US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i="1" dirty="0" err="1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Khaleel</a:t>
            </a:r>
            <a:r>
              <a:rPr lang="en-US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Alyahya</a:t>
            </a:r>
            <a:endParaRPr lang="en-US" i="1" dirty="0">
              <a:solidFill>
                <a:srgbClr val="FFCC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00338" y="0"/>
            <a:ext cx="5651500" cy="14128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/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en-US" altLang="zh-CN" sz="4400" b="1" dirty="0">
                <a:solidFill>
                  <a:srgbClr val="FFC000"/>
                </a:solidFill>
              </a:rPr>
              <a:t>ARM, CUBITAL FOSSA </a:t>
            </a: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1" lang="en-US" altLang="zh-CN" sz="4400" b="1" dirty="0">
                <a:solidFill>
                  <a:srgbClr val="FFC000"/>
                </a:solidFill>
              </a:rPr>
              <a:t>&amp; ELBOW JOINT</a:t>
            </a:r>
            <a:endParaRPr lang="en-US" sz="48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850" y="981075"/>
            <a:ext cx="5184775" cy="4103688"/>
          </a:xfr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 Origin: 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/>
              <a:t> Front of the </a:t>
            </a:r>
            <a:r>
              <a:rPr lang="en-US" sz="2600" b="1" dirty="0" smtClean="0"/>
              <a:t>lower half </a:t>
            </a:r>
            <a:r>
              <a:rPr lang="en-US" sz="2600" dirty="0" smtClean="0"/>
              <a:t>of </a:t>
            </a:r>
            <a:r>
              <a:rPr lang="en-US" sz="2600" b="1" dirty="0" smtClean="0"/>
              <a:t>humerus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Insertion: 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/>
              <a:t> Anterior surface of </a:t>
            </a:r>
            <a:r>
              <a:rPr lang="en-US" sz="2600" b="1" dirty="0" err="1" smtClean="0"/>
              <a:t>coronoid</a:t>
            </a:r>
            <a:r>
              <a:rPr lang="en-US" sz="2600" b="1" dirty="0" smtClean="0"/>
              <a:t> process of ulna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Nerve supply: 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00B050"/>
                </a:solidFill>
              </a:rPr>
              <a:t>Musculocutaneous &amp; Radial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Action: 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Strong flexor </a:t>
            </a:r>
            <a:r>
              <a:rPr lang="en-US" sz="2600" dirty="0" smtClean="0"/>
              <a:t>of the </a:t>
            </a:r>
            <a:r>
              <a:rPr lang="en-US" sz="2600" b="1" dirty="0" smtClean="0">
                <a:solidFill>
                  <a:srgbClr val="0000FF"/>
                </a:solidFill>
              </a:rPr>
              <a:t>forearm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C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2071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  <a:latin typeface="Arial Rounded MT Bold" pitchFamily="34" charset="0"/>
              </a:rPr>
              <a:t>Brachialis</a:t>
            </a:r>
            <a:endParaRPr lang="en-US" sz="3600" i="1" dirty="0">
              <a:solidFill>
                <a:srgbClr val="FFFF00"/>
              </a:solidFill>
            </a:endParaRPr>
          </a:p>
        </p:txBody>
      </p:sp>
      <p:pic>
        <p:nvPicPr>
          <p:cNvPr id="5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73761" r="922" b="51746"/>
          <a:stretch>
            <a:fillRect/>
          </a:stretch>
        </p:blipFill>
        <p:spPr>
          <a:xfrm>
            <a:off x="5796136" y="980728"/>
            <a:ext cx="297180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388" y="4797425"/>
            <a:ext cx="8785225" cy="1800225"/>
          </a:xfr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 Muscles: </a:t>
            </a:r>
            <a:r>
              <a:rPr lang="en-US" sz="2400" dirty="0" smtClean="0">
                <a:solidFill>
                  <a:schemeClr val="tx1"/>
                </a:solidFill>
              </a:rPr>
              <a:t>Triceps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 Vessels: </a:t>
            </a:r>
            <a:r>
              <a:rPr lang="en-US" sz="2400" dirty="0" err="1" smtClean="0"/>
              <a:t>Profunda</a:t>
            </a:r>
            <a:r>
              <a:rPr lang="en-US" sz="2400" dirty="0" smtClean="0"/>
              <a:t> </a:t>
            </a:r>
            <a:r>
              <a:rPr lang="en-US" sz="2400" dirty="0" err="1" smtClean="0"/>
              <a:t>brachii</a:t>
            </a:r>
            <a:r>
              <a:rPr lang="en-US" sz="2400" dirty="0" smtClean="0"/>
              <a:t>  &amp; Ulnar collateral arteries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 Nerves: </a:t>
            </a:r>
            <a:r>
              <a:rPr lang="en-US" sz="2400" dirty="0" smtClean="0"/>
              <a:t>Radial &amp; Ulnar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Posterior Fascial Compartment Contents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6" name="Content Placeholder 4" descr="Untitled-14"/>
          <p:cNvPicPr>
            <a:picLocks noChangeAspect="1" noChangeArrowheads="1"/>
          </p:cNvPicPr>
          <p:nvPr/>
        </p:nvPicPr>
        <p:blipFill>
          <a:blip r:embed="rId3" cstate="print"/>
          <a:srcRect r="1888"/>
          <a:stretch>
            <a:fillRect/>
          </a:stretch>
        </p:blipFill>
        <p:spPr bwMode="auto">
          <a:xfrm>
            <a:off x="1785034" y="908720"/>
            <a:ext cx="5379254" cy="372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835150" y="2571750"/>
            <a:ext cx="1223963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3563938" y="4221163"/>
            <a:ext cx="1223962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5003800" y="4000500"/>
            <a:ext cx="1081088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0" name="Oval 9"/>
          <p:cNvSpPr/>
          <p:nvPr/>
        </p:nvSpPr>
        <p:spPr>
          <a:xfrm>
            <a:off x="1682750" y="3714750"/>
            <a:ext cx="1520825" cy="5778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2124075" y="2357438"/>
            <a:ext cx="1008063" cy="21431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4714875" y="4214813"/>
            <a:ext cx="714375" cy="28575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2071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3600" dirty="0" smtClean="0">
                <a:solidFill>
                  <a:schemeClr val="tx1"/>
                </a:solidFill>
                <a:latin typeface="Arial" charset="0"/>
              </a:rPr>
              <a:t>Muscles of the Posterior Compartment</a:t>
            </a:r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25603" name="Rectangle 12"/>
          <p:cNvSpPr>
            <a:spLocks noChangeArrowheads="1"/>
          </p:cNvSpPr>
          <p:nvPr/>
        </p:nvSpPr>
        <p:spPr bwMode="auto">
          <a:xfrm>
            <a:off x="611188" y="2420938"/>
            <a:ext cx="3340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Triceps brachii</a:t>
            </a:r>
          </a:p>
        </p:txBody>
      </p:sp>
      <p:pic>
        <p:nvPicPr>
          <p:cNvPr id="12" name="Picture 10" descr="C:\Users\user\Pictures\f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4314" r="5196" b="4770"/>
          <a:stretch>
            <a:fillRect/>
          </a:stretch>
        </p:blipFill>
        <p:spPr>
          <a:xfrm>
            <a:off x="4419600" y="990600"/>
            <a:ext cx="2895600" cy="54737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388" y="1052513"/>
            <a:ext cx="4752975" cy="4105275"/>
          </a:xfr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Origin: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Three heads: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Long Head </a:t>
            </a:r>
            <a:r>
              <a:rPr lang="en-US" sz="2400" dirty="0" smtClean="0">
                <a:latin typeface="+mj-lt"/>
              </a:rPr>
              <a:t>from </a:t>
            </a:r>
            <a:r>
              <a:rPr lang="en-US" sz="2400" b="1" dirty="0" err="1" smtClean="0">
                <a:solidFill>
                  <a:srgbClr val="0000FF"/>
                </a:solidFill>
                <a:latin typeface="+mj-lt"/>
              </a:rPr>
              <a:t>infrglenoid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 tubercle </a:t>
            </a:r>
            <a:r>
              <a:rPr lang="en-US" sz="2400" dirty="0" smtClean="0">
                <a:latin typeface="+mj-lt"/>
              </a:rPr>
              <a:t>of the scapula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Lateral Head </a:t>
            </a:r>
            <a:r>
              <a:rPr lang="en-US" sz="2400" dirty="0" smtClean="0">
                <a:latin typeface="+mj-lt"/>
              </a:rPr>
              <a:t>from the upper half of the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posterior surface </a:t>
            </a:r>
            <a:r>
              <a:rPr lang="en-US" sz="2400" dirty="0" smtClean="0">
                <a:latin typeface="+mj-lt"/>
              </a:rPr>
              <a:t>of the shaft of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humerus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</a:rPr>
              <a:t>above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the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spiral groove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Medial Head </a:t>
            </a:r>
            <a:r>
              <a:rPr lang="en-US" sz="2400" dirty="0" smtClean="0">
                <a:latin typeface="+mj-lt"/>
              </a:rPr>
              <a:t>from the lower half of the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posterior surface </a:t>
            </a:r>
            <a:r>
              <a:rPr lang="en-US" sz="2400" dirty="0" smtClean="0">
                <a:latin typeface="+mj-lt"/>
              </a:rPr>
              <a:t>of the shaft of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humerus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</a:rPr>
              <a:t>below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the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spiral groove</a:t>
            </a:r>
            <a:endParaRPr lang="en-US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2071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latin typeface="Arial Rounded MT Bold" pitchFamily="34" charset="0"/>
              </a:rPr>
              <a:t>Triceps</a:t>
            </a:r>
            <a:endParaRPr lang="en-US" sz="4000" i="1" dirty="0">
              <a:solidFill>
                <a:srgbClr val="FFFF00"/>
              </a:solidFill>
            </a:endParaRPr>
          </a:p>
        </p:txBody>
      </p:sp>
      <p:pic>
        <p:nvPicPr>
          <p:cNvPr id="9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29411" t="54147" r="22353" b="4347"/>
          <a:stretch>
            <a:fillRect/>
          </a:stretch>
        </p:blipFill>
        <p:spPr>
          <a:xfrm>
            <a:off x="5146550" y="1052736"/>
            <a:ext cx="381793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7596188" y="3644900"/>
            <a:ext cx="1403350" cy="431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" name="Oval 5"/>
          <p:cNvSpPr/>
          <p:nvPr/>
        </p:nvSpPr>
        <p:spPr>
          <a:xfrm>
            <a:off x="7164388" y="2781300"/>
            <a:ext cx="1403350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7308850" y="3213100"/>
            <a:ext cx="1403350" cy="431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388" y="1052513"/>
            <a:ext cx="4752975" cy="3744912"/>
          </a:xfr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Insertion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sz="2800" b="1" dirty="0" smtClean="0"/>
              <a:t> 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Common tendon </a:t>
            </a:r>
            <a:r>
              <a:rPr lang="en-US" sz="2600" dirty="0" smtClean="0"/>
              <a:t>inserted into the upper surface of the </a:t>
            </a:r>
            <a:r>
              <a:rPr lang="en-US" sz="2600" b="1" dirty="0" err="1" smtClean="0">
                <a:solidFill>
                  <a:srgbClr val="0000FF"/>
                </a:solidFill>
              </a:rPr>
              <a:t>olecranon</a:t>
            </a:r>
            <a:r>
              <a:rPr lang="en-US" sz="2600" b="1" dirty="0" smtClean="0">
                <a:solidFill>
                  <a:srgbClr val="0000FF"/>
                </a:solidFill>
              </a:rPr>
              <a:t> process </a:t>
            </a:r>
            <a:r>
              <a:rPr lang="en-US" sz="2600" dirty="0" smtClean="0">
                <a:solidFill>
                  <a:srgbClr val="0000FF"/>
                </a:solidFill>
              </a:rPr>
              <a:t>of </a:t>
            </a:r>
            <a:r>
              <a:rPr lang="en-US" sz="2600" b="1" dirty="0" smtClean="0">
                <a:solidFill>
                  <a:srgbClr val="0000FF"/>
                </a:solidFill>
              </a:rPr>
              <a:t>ulna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Nerve supply: 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rgbClr val="00B050"/>
                </a:solidFill>
              </a:rPr>
              <a:t>Radial nerve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Action: 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Strong extensor </a:t>
            </a:r>
            <a:r>
              <a:rPr lang="en-US" sz="2600" dirty="0" smtClean="0"/>
              <a:t>of the </a:t>
            </a:r>
            <a:r>
              <a:rPr lang="en-US" sz="2600" b="1" dirty="0" smtClean="0">
                <a:solidFill>
                  <a:srgbClr val="0000FF"/>
                </a:solidFill>
              </a:rPr>
              <a:t>elbow joint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2071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latin typeface="Arial Rounded MT Bold" pitchFamily="34" charset="0"/>
              </a:rPr>
              <a:t>Triceps</a:t>
            </a:r>
            <a:endParaRPr lang="en-US" sz="4000" i="1" dirty="0">
              <a:solidFill>
                <a:srgbClr val="FFFF00"/>
              </a:solidFill>
            </a:endParaRPr>
          </a:p>
        </p:txBody>
      </p:sp>
      <p:pic>
        <p:nvPicPr>
          <p:cNvPr id="9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29411" t="54147" r="22353" b="4347"/>
          <a:stretch>
            <a:fillRect/>
          </a:stretch>
        </p:blipFill>
        <p:spPr>
          <a:xfrm>
            <a:off x="5146550" y="1052736"/>
            <a:ext cx="381793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750" y="1628775"/>
            <a:ext cx="4524375" cy="2592388"/>
          </a:xfr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 smtClean="0">
                <a:cs typeface="Arial" charset="0"/>
              </a:rPr>
              <a:t>is a </a:t>
            </a:r>
            <a:r>
              <a:rPr lang="en-US" sz="3200" b="1" dirty="0" smtClean="0">
                <a:cs typeface="Arial" charset="0"/>
              </a:rPr>
              <a:t>triangular depression </a:t>
            </a:r>
            <a:r>
              <a:rPr lang="en-US" sz="3200" dirty="0" smtClean="0">
                <a:cs typeface="Arial" charset="0"/>
              </a:rPr>
              <a:t>that </a:t>
            </a:r>
            <a:r>
              <a:rPr lang="en-US" sz="3200" b="1" dirty="0" smtClean="0">
                <a:cs typeface="Arial" charset="0"/>
              </a:rPr>
              <a:t>lies</a:t>
            </a:r>
            <a:r>
              <a:rPr lang="en-US" sz="3200" dirty="0" smtClean="0">
                <a:cs typeface="Arial" charset="0"/>
              </a:rPr>
              <a:t> in </a:t>
            </a:r>
            <a:r>
              <a:rPr lang="en-US" sz="3200" b="1" dirty="0" smtClean="0">
                <a:cs typeface="Arial" charset="0"/>
              </a:rPr>
              <a:t>front </a:t>
            </a:r>
            <a:r>
              <a:rPr lang="en-US" sz="3200" dirty="0" smtClean="0">
                <a:cs typeface="Arial" charset="0"/>
              </a:rPr>
              <a:t>of the </a:t>
            </a:r>
            <a:r>
              <a:rPr lang="en-US" sz="3200" b="1" dirty="0" smtClean="0">
                <a:cs typeface="Arial" charset="0"/>
              </a:rPr>
              <a:t>elbow</a:t>
            </a:r>
            <a:endParaRPr lang="en-US" sz="3200" b="1" i="1" dirty="0" smtClean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76301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4400" dirty="0" smtClean="0">
                <a:solidFill>
                  <a:srgbClr val="FFC000"/>
                </a:solidFill>
                <a:latin typeface="Arial" charset="0"/>
              </a:rPr>
              <a:t>Cubital Fossa</a:t>
            </a:r>
            <a:endParaRPr lang="en-US" sz="4400" i="1" dirty="0">
              <a:solidFill>
                <a:srgbClr val="FFC000"/>
              </a:solidFill>
            </a:endParaRPr>
          </a:p>
        </p:txBody>
      </p:sp>
      <p:pic>
        <p:nvPicPr>
          <p:cNvPr id="31748" name="Picture 4" descr="前臂肌前群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908050"/>
            <a:ext cx="3200400" cy="5400675"/>
          </a:xfrm>
        </p:spPr>
      </p:pic>
      <p:sp>
        <p:nvSpPr>
          <p:cNvPr id="21" name="Isosceles Triangle 20"/>
          <p:cNvSpPr/>
          <p:nvPr/>
        </p:nvSpPr>
        <p:spPr>
          <a:xfrm rot="18549985">
            <a:off x="6215856" y="1216819"/>
            <a:ext cx="1547813" cy="1260475"/>
          </a:xfrm>
          <a:prstGeom prst="triangl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388" y="1052513"/>
            <a:ext cx="4752975" cy="5040312"/>
          </a:xfr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</a:rPr>
              <a:t>Base: 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</a:rPr>
              <a:t>Line drawn through the two epicondyles of humerus</a:t>
            </a:r>
          </a:p>
          <a:p>
            <a:pPr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</a:rPr>
              <a:t>Laterally: 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Brachioradialis</a:t>
            </a:r>
            <a:endParaRPr lang="en-US" altLang="zh-CN" sz="22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</a:rPr>
              <a:t>Medially: 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Pronator</a:t>
            </a:r>
            <a:r>
              <a:rPr lang="en-US" altLang="zh-CN" sz="2200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teres</a:t>
            </a:r>
            <a:endParaRPr lang="en-US" altLang="zh-CN" sz="22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</a:rPr>
              <a:t>Roof: 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</a:rPr>
              <a:t>Skin, superficial &amp; deep fascia and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bicipital</a:t>
            </a:r>
            <a:r>
              <a:rPr lang="en-US" altLang="zh-CN" sz="2200" dirty="0" smtClean="0">
                <a:solidFill>
                  <a:schemeClr val="tx1"/>
                </a:solidFill>
              </a:rPr>
              <a:t> </a:t>
            </a:r>
            <a:r>
              <a:rPr lang="en-US" altLang="zh-CN" sz="2200" dirty="0" err="1" smtClean="0">
                <a:solidFill>
                  <a:schemeClr val="tx1"/>
                </a:solidFill>
              </a:rPr>
              <a:t>aponeurosis</a:t>
            </a:r>
            <a:endParaRPr lang="en-US" altLang="zh-CN" sz="2200" dirty="0" smtClean="0">
              <a:solidFill>
                <a:schemeClr val="tx1"/>
              </a:solidFill>
            </a:endParaRPr>
          </a:p>
          <a:p>
            <a:pPr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FF0000"/>
                </a:solidFill>
              </a:rPr>
              <a:t>Floor: 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2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200" b="1" dirty="0" err="1" smtClean="0">
                <a:solidFill>
                  <a:srgbClr val="0000FF"/>
                </a:solidFill>
              </a:rPr>
              <a:t>Brachialis</a:t>
            </a:r>
            <a:r>
              <a:rPr lang="en-US" altLang="zh-CN" sz="2200" dirty="0" smtClean="0">
                <a:solidFill>
                  <a:schemeClr val="tx1"/>
                </a:solidFill>
              </a:rPr>
              <a:t> medially and </a:t>
            </a:r>
            <a:r>
              <a:rPr lang="en-US" altLang="zh-CN" sz="2200" b="1" dirty="0" smtClean="0">
                <a:solidFill>
                  <a:srgbClr val="0000FF"/>
                </a:solidFill>
              </a:rPr>
              <a:t>supinator</a:t>
            </a:r>
            <a:r>
              <a:rPr lang="en-US" altLang="zh-CN" sz="2200" dirty="0" smtClean="0">
                <a:solidFill>
                  <a:schemeClr val="tx1"/>
                </a:solidFill>
              </a:rPr>
              <a:t> laterally.</a:t>
            </a:r>
            <a:r>
              <a:rPr lang="en-US" sz="2200" i="1" dirty="0" smtClean="0">
                <a:solidFill>
                  <a:schemeClr val="tx1"/>
                </a:solidFill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71913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4000" dirty="0" smtClean="0">
                <a:solidFill>
                  <a:srgbClr val="FFC000"/>
                </a:solidFill>
              </a:rPr>
              <a:t>Boundaries of Cubital Fossa</a:t>
            </a:r>
            <a:endParaRPr lang="en-US" sz="4000" i="1" dirty="0">
              <a:solidFill>
                <a:srgbClr val="FFC000"/>
              </a:solidFill>
            </a:endParaRPr>
          </a:p>
        </p:txBody>
      </p:sp>
      <p:pic>
        <p:nvPicPr>
          <p:cNvPr id="33796" name="Picture 4" descr="前臂肌前群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b="46555"/>
          <a:stretch>
            <a:fillRect/>
          </a:stretch>
        </p:blipFill>
        <p:spPr>
          <a:xfrm>
            <a:off x="4932363" y="692150"/>
            <a:ext cx="3735387" cy="5410200"/>
          </a:xfrm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 rot="4726171">
            <a:off x="5260181" y="2917032"/>
            <a:ext cx="177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/>
              <a:t>Brachioradialis</a:t>
            </a:r>
            <a:endParaRPr lang="en-US" altLang="en-US" sz="2000" b="1">
              <a:ea typeface="宋体" pitchFamily="2" charset="-122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 rot="-2375298">
            <a:off x="6470650" y="3127375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Pronator teres</a:t>
            </a:r>
          </a:p>
        </p:txBody>
      </p:sp>
      <p:sp>
        <p:nvSpPr>
          <p:cNvPr id="15" name="Isosceles Triangle 14"/>
          <p:cNvSpPr/>
          <p:nvPr/>
        </p:nvSpPr>
        <p:spPr>
          <a:xfrm rot="19213405">
            <a:off x="5886450" y="1763713"/>
            <a:ext cx="1728788" cy="1584325"/>
          </a:xfrm>
          <a:prstGeom prst="triangl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71913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3200" dirty="0" smtClean="0">
                <a:solidFill>
                  <a:srgbClr val="FFC000"/>
                </a:solidFill>
                <a:latin typeface="Arial" charset="0"/>
              </a:rPr>
              <a:t>Contents of Cubital Fossa</a:t>
            </a:r>
            <a:endParaRPr lang="en-US" sz="3200" i="1" dirty="0">
              <a:solidFill>
                <a:srgbClr val="FFC000"/>
              </a:solidFill>
            </a:endParaRPr>
          </a:p>
        </p:txBody>
      </p:sp>
      <p:pic>
        <p:nvPicPr>
          <p:cNvPr id="35843" name="Picture 8" descr="肘窝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990600"/>
            <a:ext cx="2819400" cy="5522913"/>
          </a:xfrm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477000" y="1905000"/>
            <a:ext cx="1890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1</a:t>
            </a:r>
            <a:r>
              <a:rPr lang="en-US" altLang="zh-CN" sz="2000"/>
              <a:t>. Median nerve</a:t>
            </a:r>
            <a:endParaRPr lang="en-US" altLang="en-US" sz="2000">
              <a:ea typeface="宋体" pitchFamily="2" charset="-122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477000" y="2590800"/>
            <a:ext cx="2667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2</a:t>
            </a:r>
            <a:r>
              <a:rPr lang="en-US" altLang="zh-CN" sz="2000"/>
              <a:t>. Brachial artery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divides into radial   &amp; ulnar arteries.</a:t>
            </a:r>
            <a:endParaRPr lang="en-US" altLang="en-US" sz="1800">
              <a:ea typeface="宋体" pitchFamily="2" charset="-122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1600200"/>
            <a:ext cx="3382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3</a:t>
            </a:r>
            <a:r>
              <a:rPr lang="en-US" altLang="zh-CN" sz="2000"/>
              <a:t>. Biceps brachii tendon</a:t>
            </a: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0" y="25908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</a:rPr>
              <a:t>4</a:t>
            </a:r>
            <a:r>
              <a:rPr lang="en-US" altLang="zh-CN" sz="2000"/>
              <a:t>. Deep branch of   radial nerve </a:t>
            </a:r>
            <a:endParaRPr lang="zh-CN" altLang="en-US" sz="2000">
              <a:solidFill>
                <a:srgbClr val="0000FF"/>
              </a:solidFill>
            </a:endParaRP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5881688" y="838200"/>
            <a:ext cx="3262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/>
              <a:t>(From medial to lateral side)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410200" y="2209800"/>
            <a:ext cx="11430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181600" y="2895600"/>
            <a:ext cx="1371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200" y="1981200"/>
            <a:ext cx="18288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90800" y="2819400"/>
            <a:ext cx="2057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3" name="Rectangle 29"/>
          <p:cNvSpPr>
            <a:spLocks noChangeArrowheads="1"/>
          </p:cNvSpPr>
          <p:nvPr/>
        </p:nvSpPr>
        <p:spPr bwMode="auto">
          <a:xfrm>
            <a:off x="6172200" y="5638800"/>
            <a:ext cx="1560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/>
              <a:t>Radial artery</a:t>
            </a:r>
            <a:endParaRPr lang="en-US" altLang="en-US" sz="2000">
              <a:ea typeface="宋体" pitchFamily="2" charset="-122"/>
            </a:endParaRPr>
          </a:p>
        </p:txBody>
      </p:sp>
      <p:sp>
        <p:nvSpPr>
          <p:cNvPr id="35854" name="Rectangle 30"/>
          <p:cNvSpPr>
            <a:spLocks noChangeArrowheads="1"/>
          </p:cNvSpPr>
          <p:nvPr/>
        </p:nvSpPr>
        <p:spPr bwMode="auto">
          <a:xfrm>
            <a:off x="6172200" y="5257800"/>
            <a:ext cx="1493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/>
              <a:t>Ulnar artery</a:t>
            </a:r>
            <a:endParaRPr lang="en-US" altLang="en-US" sz="2000">
              <a:ea typeface="宋体" pitchFamily="2" charset="-122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4800600" y="4267200"/>
            <a:ext cx="1524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029200" y="4191000"/>
            <a:ext cx="12192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925" y="1557338"/>
            <a:ext cx="5257800" cy="2016125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Articulation</a:t>
            </a:r>
          </a:p>
          <a:p>
            <a:pPr marL="822960" lvl="1" indent="-256032" algn="just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Trochlea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</a:rPr>
              <a:t>capitulum</a:t>
            </a:r>
            <a:r>
              <a:rPr lang="en-US" sz="2400" dirty="0" smtClean="0">
                <a:solidFill>
                  <a:schemeClr val="tx1"/>
                </a:solidFill>
              </a:rPr>
              <a:t> of the </a:t>
            </a:r>
            <a:r>
              <a:rPr lang="en-US" sz="2400" b="1" dirty="0" err="1" smtClean="0">
                <a:solidFill>
                  <a:srgbClr val="0033CC"/>
                </a:solidFill>
              </a:rPr>
              <a:t>humerus</a:t>
            </a:r>
            <a:r>
              <a:rPr lang="en-US" sz="2400" b="1" dirty="0" smtClean="0">
                <a:solidFill>
                  <a:schemeClr val="tx1"/>
                </a:solidFill>
              </a:rPr>
              <a:t> above</a:t>
            </a:r>
          </a:p>
          <a:p>
            <a:pPr marL="822960" lvl="1" indent="-256032" algn="just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822960" lvl="1" indent="-256032" algn="just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 Trochlear notch of </a:t>
            </a:r>
            <a:r>
              <a:rPr lang="en-US" sz="2400" b="1" dirty="0" smtClean="0">
                <a:solidFill>
                  <a:srgbClr val="0033CC"/>
                </a:solidFill>
              </a:rPr>
              <a:t>ulna</a:t>
            </a:r>
            <a:r>
              <a:rPr lang="en-US" sz="2400" dirty="0" smtClean="0">
                <a:solidFill>
                  <a:schemeClr val="tx1"/>
                </a:solidFill>
              </a:rPr>
              <a:t> and the head of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</a:rPr>
              <a:t>radius </a:t>
            </a:r>
            <a:r>
              <a:rPr lang="en-US" sz="2400" b="1" dirty="0" smtClean="0">
                <a:solidFill>
                  <a:schemeClr val="tx1"/>
                </a:solidFill>
              </a:rPr>
              <a:t>below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2071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CFF"/>
                </a:solidFill>
              </a:rPr>
              <a:t>ELBOW Joint</a:t>
            </a:r>
            <a:endParaRPr lang="en-US" sz="4000" dirty="0">
              <a:solidFill>
                <a:srgbClr val="FFCCFF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4213" y="692150"/>
            <a:ext cx="7704137" cy="395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 algn="ctr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400" b="1" dirty="0">
                <a:latin typeface="+mn-lt"/>
                <a:cs typeface="+mn-cs"/>
              </a:rPr>
              <a:t>Uniaxial, Synovial Hinge joint</a:t>
            </a:r>
          </a:p>
        </p:txBody>
      </p:sp>
      <p:pic>
        <p:nvPicPr>
          <p:cNvPr id="14" name="Picture 3" descr="C:\Documents and Settings\Free User\My Documents\My Pictures\img22.png"/>
          <p:cNvPicPr>
            <a:picLocks noChangeAspect="1" noChangeArrowheads="1"/>
          </p:cNvPicPr>
          <p:nvPr/>
        </p:nvPicPr>
        <p:blipFill>
          <a:blip r:embed="rId3" cstate="print"/>
          <a:srcRect l="25999" t="8667" r="35001" b="63333"/>
          <a:stretch>
            <a:fillRect/>
          </a:stretch>
        </p:blipFill>
        <p:spPr bwMode="auto">
          <a:xfrm>
            <a:off x="5286380" y="3929066"/>
            <a:ext cx="3449684" cy="2928934"/>
          </a:xfrm>
          <a:prstGeom prst="rect">
            <a:avLst/>
          </a:prstGeom>
          <a:ln>
            <a:solidFill>
              <a:schemeClr val="tx2"/>
            </a:solidFill>
          </a:ln>
          <a:effectLst>
            <a:softEdge rad="112500"/>
          </a:effectLst>
        </p:spPr>
      </p:pic>
      <p:pic>
        <p:nvPicPr>
          <p:cNvPr id="6" name="Picture 2" descr="C:\Documents and Settings\Free User\My Documents\My Pictures\child_elbow_OCD_anatomy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29256" y="1214422"/>
            <a:ext cx="3714744" cy="2857520"/>
          </a:xfrm>
          <a:prstGeom prst="rect">
            <a:avLst/>
          </a:prstGeom>
          <a:ln>
            <a:solidFill>
              <a:schemeClr val="tx2"/>
            </a:solidFill>
          </a:ln>
          <a:effectLst>
            <a:softEdge rad="112500"/>
          </a:effec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42875" y="3714750"/>
            <a:ext cx="4857750" cy="1214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 cmpd="sng" algn="ctr">
            <a:solidFill>
              <a:schemeClr val="tx2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/>
              <a:t> The </a:t>
            </a:r>
            <a:r>
              <a:rPr lang="en-US" sz="2800" dirty="0" err="1"/>
              <a:t>articular</a:t>
            </a:r>
            <a:r>
              <a:rPr lang="en-US" sz="2800" dirty="0"/>
              <a:t> surfaces are covered with </a:t>
            </a:r>
            <a:r>
              <a:rPr lang="en-US" sz="2800" dirty="0" err="1">
                <a:solidFill>
                  <a:srgbClr val="FF0000"/>
                </a:solidFill>
              </a:rPr>
              <a:t>articular</a:t>
            </a:r>
            <a:r>
              <a:rPr lang="en-US" sz="2800" dirty="0">
                <a:solidFill>
                  <a:srgbClr val="FF0000"/>
                </a:solidFill>
              </a:rPr>
              <a:t> (hyaline) cartilage.</a:t>
            </a:r>
          </a:p>
          <a:p>
            <a:pPr lvl="1" algn="just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7929563" y="3000375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Lucida Sans" pitchFamily="34" charset="0"/>
              </a:rPr>
              <a:t>Trochlea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7858125" y="2786063"/>
            <a:ext cx="358775" cy="288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500813" y="2714625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9" name="TextBox 9"/>
          <p:cNvSpPr txBox="1">
            <a:spLocks noChangeArrowheads="1"/>
          </p:cNvSpPr>
          <p:nvPr/>
        </p:nvSpPr>
        <p:spPr bwMode="auto">
          <a:xfrm>
            <a:off x="5500688" y="2786063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Lucida Sans" pitchFamily="34" charset="0"/>
              </a:rPr>
              <a:t>Capitulum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950" y="1052513"/>
            <a:ext cx="4392613" cy="5329237"/>
          </a:xfr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Anteriorly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C00000"/>
                </a:solidFill>
              </a:rPr>
              <a:t>attached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Above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2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dirty="0" smtClean="0"/>
              <a:t> To the</a:t>
            </a:r>
            <a:r>
              <a:rPr lang="en-US" sz="2200" b="1" dirty="0" smtClean="0"/>
              <a:t> humerus </a:t>
            </a:r>
            <a:r>
              <a:rPr lang="en-US" sz="2200" dirty="0" smtClean="0"/>
              <a:t>along the </a:t>
            </a:r>
            <a:r>
              <a:rPr lang="en-US" sz="2200" b="1" dirty="0" smtClean="0"/>
              <a:t>upper margins </a:t>
            </a:r>
            <a:r>
              <a:rPr lang="en-US" sz="2200" dirty="0" smtClean="0"/>
              <a:t>of the </a:t>
            </a:r>
            <a:r>
              <a:rPr lang="en-US" sz="2200" b="1" dirty="0" err="1" smtClean="0"/>
              <a:t>coronoid</a:t>
            </a:r>
            <a:r>
              <a:rPr lang="en-US" sz="2200" dirty="0" smtClean="0"/>
              <a:t> and </a:t>
            </a:r>
            <a:r>
              <a:rPr lang="en-US" sz="2200" b="1" dirty="0" smtClean="0"/>
              <a:t>radial fossa </a:t>
            </a:r>
            <a:r>
              <a:rPr lang="en-US" sz="2200" dirty="0" smtClean="0"/>
              <a:t>and to the </a:t>
            </a:r>
            <a:r>
              <a:rPr lang="en-US" sz="2200" b="1" dirty="0" smtClean="0"/>
              <a:t>front</a:t>
            </a:r>
            <a:r>
              <a:rPr lang="en-US" sz="2200" dirty="0" smtClean="0"/>
              <a:t> of the </a:t>
            </a:r>
            <a:r>
              <a:rPr lang="en-US" sz="2200" b="1" dirty="0" smtClean="0"/>
              <a:t>medial</a:t>
            </a:r>
            <a:r>
              <a:rPr lang="en-US" sz="2200" dirty="0" smtClean="0"/>
              <a:t> and </a:t>
            </a:r>
            <a:r>
              <a:rPr lang="en-US" sz="2200" b="1" dirty="0" smtClean="0"/>
              <a:t>lateral epicondyles.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Below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lvl="2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dirty="0" smtClean="0"/>
              <a:t> To the </a:t>
            </a:r>
            <a:r>
              <a:rPr lang="en-US" sz="2200" b="1" dirty="0" smtClean="0"/>
              <a:t>margin</a:t>
            </a:r>
            <a:r>
              <a:rPr lang="en-US" sz="2200" dirty="0" smtClean="0"/>
              <a:t> of the </a:t>
            </a:r>
            <a:r>
              <a:rPr lang="en-US" sz="2200" b="1" dirty="0" err="1" smtClean="0"/>
              <a:t>coronoid</a:t>
            </a:r>
            <a:r>
              <a:rPr lang="en-US" sz="2200" b="1" dirty="0" smtClean="0"/>
              <a:t> process </a:t>
            </a:r>
            <a:r>
              <a:rPr lang="en-US" sz="2200" dirty="0" smtClean="0"/>
              <a:t>of the </a:t>
            </a:r>
            <a:r>
              <a:rPr lang="en-US" sz="2200" b="1" dirty="0" smtClean="0"/>
              <a:t>ulna</a:t>
            </a:r>
            <a:r>
              <a:rPr lang="en-US" sz="2200" dirty="0" smtClean="0"/>
              <a:t> and to the </a:t>
            </a:r>
            <a:r>
              <a:rPr lang="en-US" sz="2200" b="1" dirty="0" smtClean="0"/>
              <a:t>anular ligament, </a:t>
            </a:r>
            <a:r>
              <a:rPr lang="en-US" sz="2200" dirty="0" smtClean="0"/>
              <a:t>which </a:t>
            </a:r>
            <a:r>
              <a:rPr lang="en-US" sz="2200" b="1" dirty="0" smtClean="0"/>
              <a:t>surrounds the head </a:t>
            </a:r>
            <a:r>
              <a:rPr lang="en-US" sz="2200" dirty="0" smtClean="0"/>
              <a:t>of the </a:t>
            </a:r>
            <a:r>
              <a:rPr lang="en-US" sz="2200" b="1" dirty="0" smtClean="0"/>
              <a:t>radius.</a:t>
            </a:r>
          </a:p>
          <a:p>
            <a:pPr marL="800100" lvl="1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2071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CFF"/>
                </a:solidFill>
                <a:latin typeface="Arial Rounded MT Bold" pitchFamily="34" charset="0"/>
              </a:rPr>
              <a:t>Capsule</a:t>
            </a:r>
            <a:endParaRPr lang="en-US" sz="4000" i="1" dirty="0">
              <a:solidFill>
                <a:srgbClr val="FFCCFF"/>
              </a:solidFill>
            </a:endParaRPr>
          </a:p>
        </p:txBody>
      </p:sp>
      <p:grpSp>
        <p:nvGrpSpPr>
          <p:cNvPr id="39940" name="Group 8"/>
          <p:cNvGrpSpPr>
            <a:grpSpLocks/>
          </p:cNvGrpSpPr>
          <p:nvPr/>
        </p:nvGrpSpPr>
        <p:grpSpPr bwMode="auto">
          <a:xfrm>
            <a:off x="4643438" y="785813"/>
            <a:ext cx="4281487" cy="2928937"/>
            <a:chOff x="4648200" y="1447800"/>
            <a:chExt cx="4281488" cy="3657600"/>
          </a:xfrm>
        </p:grpSpPr>
        <p:pic>
          <p:nvPicPr>
            <p:cNvPr id="14" name="Picture 8" descr="C:\Users\user\Pictures\ffffff.jpg"/>
            <p:cNvPicPr>
              <a:picLocks noChangeAspect="1" noChangeArrowheads="1"/>
            </p:cNvPicPr>
            <p:nvPr/>
          </p:nvPicPr>
          <p:blipFill>
            <a:blip r:embed="rId3" cstate="print"/>
            <a:srcRect l="9938" t="2180" r="50311" b="8447"/>
            <a:stretch>
              <a:fillRect/>
            </a:stretch>
          </p:blipFill>
          <p:spPr bwMode="auto">
            <a:xfrm>
              <a:off x="4648200" y="1447800"/>
              <a:ext cx="4281488" cy="3657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Freeform 14"/>
            <p:cNvSpPr/>
            <p:nvPr/>
          </p:nvSpPr>
          <p:spPr>
            <a:xfrm>
              <a:off x="5445125" y="2395406"/>
              <a:ext cx="2124075" cy="2222314"/>
            </a:xfrm>
            <a:custGeom>
              <a:avLst/>
              <a:gdLst>
                <a:gd name="connsiteX0" fmla="*/ 81886 w 2124501"/>
                <a:gd name="connsiteY0" fmla="*/ 1166884 h 2222311"/>
                <a:gd name="connsiteX1" fmla="*/ 150125 w 2124501"/>
                <a:gd name="connsiteY1" fmla="*/ 825690 h 2222311"/>
                <a:gd name="connsiteX2" fmla="*/ 232012 w 2124501"/>
                <a:gd name="connsiteY2" fmla="*/ 648269 h 2222311"/>
                <a:gd name="connsiteX3" fmla="*/ 450376 w 2124501"/>
                <a:gd name="connsiteY3" fmla="*/ 498143 h 2222311"/>
                <a:gd name="connsiteX4" fmla="*/ 696036 w 2124501"/>
                <a:gd name="connsiteY4" fmla="*/ 429905 h 2222311"/>
                <a:gd name="connsiteX5" fmla="*/ 941695 w 2124501"/>
                <a:gd name="connsiteY5" fmla="*/ 266131 h 2222311"/>
                <a:gd name="connsiteX6" fmla="*/ 1078173 w 2124501"/>
                <a:gd name="connsiteY6" fmla="*/ 88711 h 2222311"/>
                <a:gd name="connsiteX7" fmla="*/ 1392071 w 2124501"/>
                <a:gd name="connsiteY7" fmla="*/ 6824 h 2222311"/>
                <a:gd name="connsiteX8" fmla="*/ 1528549 w 2124501"/>
                <a:gd name="connsiteY8" fmla="*/ 129654 h 2222311"/>
                <a:gd name="connsiteX9" fmla="*/ 1705970 w 2124501"/>
                <a:gd name="connsiteY9" fmla="*/ 348018 h 2222311"/>
                <a:gd name="connsiteX10" fmla="*/ 1883391 w 2124501"/>
                <a:gd name="connsiteY10" fmla="*/ 620973 h 2222311"/>
                <a:gd name="connsiteX11" fmla="*/ 2019868 w 2124501"/>
                <a:gd name="connsiteY11" fmla="*/ 784746 h 2222311"/>
                <a:gd name="connsiteX12" fmla="*/ 2060812 w 2124501"/>
                <a:gd name="connsiteY12" fmla="*/ 1084997 h 2222311"/>
                <a:gd name="connsiteX13" fmla="*/ 2101755 w 2124501"/>
                <a:gd name="connsiteY13" fmla="*/ 1357952 h 2222311"/>
                <a:gd name="connsiteX14" fmla="*/ 1924334 w 2124501"/>
                <a:gd name="connsiteY14" fmla="*/ 1562669 h 2222311"/>
                <a:gd name="connsiteX15" fmla="*/ 1542197 w 2124501"/>
                <a:gd name="connsiteY15" fmla="*/ 1671851 h 2222311"/>
                <a:gd name="connsiteX16" fmla="*/ 1214650 w 2124501"/>
                <a:gd name="connsiteY16" fmla="*/ 1685499 h 2222311"/>
                <a:gd name="connsiteX17" fmla="*/ 1037230 w 2124501"/>
                <a:gd name="connsiteY17" fmla="*/ 1862919 h 2222311"/>
                <a:gd name="connsiteX18" fmla="*/ 846161 w 2124501"/>
                <a:gd name="connsiteY18" fmla="*/ 2013045 h 2222311"/>
                <a:gd name="connsiteX19" fmla="*/ 832513 w 2124501"/>
                <a:gd name="connsiteY19" fmla="*/ 2135875 h 2222311"/>
                <a:gd name="connsiteX20" fmla="*/ 805218 w 2124501"/>
                <a:gd name="connsiteY20" fmla="*/ 2204114 h 2222311"/>
                <a:gd name="connsiteX21" fmla="*/ 668740 w 2124501"/>
                <a:gd name="connsiteY21" fmla="*/ 2026693 h 2222311"/>
                <a:gd name="connsiteX22" fmla="*/ 586853 w 2124501"/>
                <a:gd name="connsiteY22" fmla="*/ 1903863 h 2222311"/>
                <a:gd name="connsiteX23" fmla="*/ 368489 w 2124501"/>
                <a:gd name="connsiteY23" fmla="*/ 1876567 h 2222311"/>
                <a:gd name="connsiteX24" fmla="*/ 191068 w 2124501"/>
                <a:gd name="connsiteY24" fmla="*/ 1794681 h 2222311"/>
                <a:gd name="connsiteX25" fmla="*/ 27295 w 2124501"/>
                <a:gd name="connsiteY25" fmla="*/ 1630908 h 2222311"/>
                <a:gd name="connsiteX26" fmla="*/ 27295 w 2124501"/>
                <a:gd name="connsiteY26" fmla="*/ 1398896 h 2222311"/>
                <a:gd name="connsiteX27" fmla="*/ 68239 w 2124501"/>
                <a:gd name="connsiteY27" fmla="*/ 1112293 h 2222311"/>
                <a:gd name="connsiteX28" fmla="*/ 81886 w 2124501"/>
                <a:gd name="connsiteY28" fmla="*/ 1112293 h 222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24501" h="2222311">
                  <a:moveTo>
                    <a:pt x="81886" y="1166884"/>
                  </a:moveTo>
                  <a:cubicBezTo>
                    <a:pt x="103495" y="1039505"/>
                    <a:pt x="125104" y="912126"/>
                    <a:pt x="150125" y="825690"/>
                  </a:cubicBezTo>
                  <a:cubicBezTo>
                    <a:pt x="175146" y="739254"/>
                    <a:pt x="181970" y="702860"/>
                    <a:pt x="232012" y="648269"/>
                  </a:cubicBezTo>
                  <a:cubicBezTo>
                    <a:pt x="282054" y="593678"/>
                    <a:pt x="373039" y="534537"/>
                    <a:pt x="450376" y="498143"/>
                  </a:cubicBezTo>
                  <a:cubicBezTo>
                    <a:pt x="527713" y="461749"/>
                    <a:pt x="614150" y="468574"/>
                    <a:pt x="696036" y="429905"/>
                  </a:cubicBezTo>
                  <a:cubicBezTo>
                    <a:pt x="777922" y="391236"/>
                    <a:pt x="878006" y="322997"/>
                    <a:pt x="941695" y="266131"/>
                  </a:cubicBezTo>
                  <a:cubicBezTo>
                    <a:pt x="1005384" y="209265"/>
                    <a:pt x="1003110" y="131929"/>
                    <a:pt x="1078173" y="88711"/>
                  </a:cubicBezTo>
                  <a:cubicBezTo>
                    <a:pt x="1153236" y="45493"/>
                    <a:pt x="1317008" y="0"/>
                    <a:pt x="1392071" y="6824"/>
                  </a:cubicBezTo>
                  <a:cubicBezTo>
                    <a:pt x="1467134" y="13648"/>
                    <a:pt x="1476233" y="72788"/>
                    <a:pt x="1528549" y="129654"/>
                  </a:cubicBezTo>
                  <a:cubicBezTo>
                    <a:pt x="1580866" y="186520"/>
                    <a:pt x="1646830" y="266132"/>
                    <a:pt x="1705970" y="348018"/>
                  </a:cubicBezTo>
                  <a:cubicBezTo>
                    <a:pt x="1765110" y="429905"/>
                    <a:pt x="1831075" y="548185"/>
                    <a:pt x="1883391" y="620973"/>
                  </a:cubicBezTo>
                  <a:cubicBezTo>
                    <a:pt x="1935707" y="693761"/>
                    <a:pt x="1990298" y="707409"/>
                    <a:pt x="2019868" y="784746"/>
                  </a:cubicBezTo>
                  <a:cubicBezTo>
                    <a:pt x="2049438" y="862083"/>
                    <a:pt x="2047164" y="989463"/>
                    <a:pt x="2060812" y="1084997"/>
                  </a:cubicBezTo>
                  <a:cubicBezTo>
                    <a:pt x="2074460" y="1180531"/>
                    <a:pt x="2124501" y="1278340"/>
                    <a:pt x="2101755" y="1357952"/>
                  </a:cubicBezTo>
                  <a:cubicBezTo>
                    <a:pt x="2079009" y="1437564"/>
                    <a:pt x="2017594" y="1510353"/>
                    <a:pt x="1924334" y="1562669"/>
                  </a:cubicBezTo>
                  <a:cubicBezTo>
                    <a:pt x="1831074" y="1614985"/>
                    <a:pt x="1660478" y="1651379"/>
                    <a:pt x="1542197" y="1671851"/>
                  </a:cubicBezTo>
                  <a:cubicBezTo>
                    <a:pt x="1423916" y="1692323"/>
                    <a:pt x="1298811" y="1653654"/>
                    <a:pt x="1214650" y="1685499"/>
                  </a:cubicBezTo>
                  <a:cubicBezTo>
                    <a:pt x="1130489" y="1717344"/>
                    <a:pt x="1098645" y="1808328"/>
                    <a:pt x="1037230" y="1862919"/>
                  </a:cubicBezTo>
                  <a:cubicBezTo>
                    <a:pt x="975815" y="1917510"/>
                    <a:pt x="880280" y="1967552"/>
                    <a:pt x="846161" y="2013045"/>
                  </a:cubicBezTo>
                  <a:cubicBezTo>
                    <a:pt x="812042" y="2058538"/>
                    <a:pt x="839337" y="2104030"/>
                    <a:pt x="832513" y="2135875"/>
                  </a:cubicBezTo>
                  <a:cubicBezTo>
                    <a:pt x="825689" y="2167720"/>
                    <a:pt x="832513" y="2222311"/>
                    <a:pt x="805218" y="2204114"/>
                  </a:cubicBezTo>
                  <a:cubicBezTo>
                    <a:pt x="777923" y="2185917"/>
                    <a:pt x="705134" y="2076735"/>
                    <a:pt x="668740" y="2026693"/>
                  </a:cubicBezTo>
                  <a:cubicBezTo>
                    <a:pt x="632346" y="1976651"/>
                    <a:pt x="636895" y="1928884"/>
                    <a:pt x="586853" y="1903863"/>
                  </a:cubicBezTo>
                  <a:cubicBezTo>
                    <a:pt x="536811" y="1878842"/>
                    <a:pt x="434453" y="1894764"/>
                    <a:pt x="368489" y="1876567"/>
                  </a:cubicBezTo>
                  <a:cubicBezTo>
                    <a:pt x="302525" y="1858370"/>
                    <a:pt x="247934" y="1835624"/>
                    <a:pt x="191068" y="1794681"/>
                  </a:cubicBezTo>
                  <a:cubicBezTo>
                    <a:pt x="134202" y="1753738"/>
                    <a:pt x="54591" y="1696872"/>
                    <a:pt x="27295" y="1630908"/>
                  </a:cubicBezTo>
                  <a:cubicBezTo>
                    <a:pt x="0" y="1564944"/>
                    <a:pt x="20471" y="1485332"/>
                    <a:pt x="27295" y="1398896"/>
                  </a:cubicBezTo>
                  <a:cubicBezTo>
                    <a:pt x="34119" y="1312460"/>
                    <a:pt x="59141" y="1160060"/>
                    <a:pt x="68239" y="1112293"/>
                  </a:cubicBezTo>
                  <a:cubicBezTo>
                    <a:pt x="77337" y="1064526"/>
                    <a:pt x="81886" y="1119117"/>
                    <a:pt x="81886" y="1112293"/>
                  </a:cubicBezTo>
                </a:path>
              </a:pathLst>
            </a:cu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9941" name="Picture 11" descr="C:\Users\user\Desktop\ElbowJoi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786188"/>
            <a:ext cx="4214813" cy="30718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86360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i="1" dirty="0" smtClean="0"/>
              <a:t>OBJECTIVES</a:t>
            </a:r>
            <a:endParaRPr lang="en-US" sz="4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5543550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Describe the attachments, actions and innervations of:</a:t>
            </a:r>
          </a:p>
          <a:p>
            <a:pPr marL="765810" lvl="1" indent="-256032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/>
              <a:t>Biceps </a:t>
            </a:r>
            <a:r>
              <a:rPr lang="en-US" sz="2000" dirty="0" err="1" smtClean="0"/>
              <a:t>brachii</a:t>
            </a:r>
            <a:endParaRPr lang="en-US" sz="2000" dirty="0" smtClean="0"/>
          </a:p>
          <a:p>
            <a:pPr marL="765810" lvl="1" indent="-256032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err="1" smtClean="0"/>
              <a:t>Coracobrachialis</a:t>
            </a:r>
            <a:endParaRPr lang="en-US" sz="2000" dirty="0" smtClean="0"/>
          </a:p>
          <a:p>
            <a:pPr marL="765810" lvl="1" indent="-256032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err="1" smtClean="0"/>
              <a:t>Brachialis</a:t>
            </a:r>
            <a:endParaRPr lang="en-US" sz="2000" dirty="0" smtClean="0"/>
          </a:p>
          <a:p>
            <a:pPr marL="765810" lvl="1" indent="-256032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/>
              <a:t>Triceps </a:t>
            </a:r>
            <a:r>
              <a:rPr lang="en-US" sz="2000" dirty="0" err="1" smtClean="0"/>
              <a:t>brachii</a:t>
            </a:r>
            <a:r>
              <a:rPr lang="en-US" sz="2000" dirty="0" smtClean="0"/>
              <a:t>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Demonstrate the following features of the elbow joint: </a:t>
            </a:r>
          </a:p>
          <a:p>
            <a:pPr marL="765810" lvl="1" indent="-256032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/>
              <a:t>Articulating bones</a:t>
            </a:r>
          </a:p>
          <a:p>
            <a:pPr marL="765810" lvl="1" indent="-256032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/>
              <a:t>Capsule</a:t>
            </a:r>
          </a:p>
          <a:p>
            <a:pPr marL="765810" lvl="1" indent="-256032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/>
              <a:t>Lateral &amp; medial collateral ligaments</a:t>
            </a:r>
          </a:p>
          <a:p>
            <a:pPr marL="765810" lvl="1" indent="-256032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/>
              <a:t>Synovial membrane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Demonstrate the </a:t>
            </a:r>
            <a:r>
              <a:rPr lang="en-US" sz="2000" b="1" dirty="0" smtClean="0">
                <a:solidFill>
                  <a:srgbClr val="FF0000"/>
                </a:solidFill>
              </a:rPr>
              <a:t>movements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b="1" dirty="0" smtClean="0">
                <a:solidFill>
                  <a:srgbClr val="0033CC"/>
                </a:solidFill>
              </a:rPr>
              <a:t>flexion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2000" b="1" dirty="0" smtClean="0">
                <a:solidFill>
                  <a:srgbClr val="0033CC"/>
                </a:solidFill>
              </a:rPr>
              <a:t>extension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of the elbow.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List the </a:t>
            </a:r>
            <a:r>
              <a:rPr lang="en-US" sz="2000" b="1" dirty="0" smtClean="0">
                <a:solidFill>
                  <a:srgbClr val="0033CC"/>
                </a:solidFill>
              </a:rPr>
              <a:t>main muscles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producing the above movements.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Define the </a:t>
            </a:r>
            <a:r>
              <a:rPr lang="en-US" sz="2000" b="1" dirty="0" smtClean="0">
                <a:solidFill>
                  <a:srgbClr val="0033CC"/>
                </a:solidFill>
              </a:rPr>
              <a:t>boundaries of the cubital fossa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and enumerate </a:t>
            </a:r>
            <a:r>
              <a:rPr lang="en-US" sz="2000" b="1" dirty="0" smtClean="0">
                <a:solidFill>
                  <a:srgbClr val="0033CC"/>
                </a:solidFill>
              </a:rPr>
              <a:t>its contents.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950" y="1052513"/>
            <a:ext cx="4392613" cy="3960812"/>
          </a:xfr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Posteriorly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C00000"/>
                </a:solidFill>
              </a:rPr>
              <a:t>attached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Above </a:t>
            </a:r>
          </a:p>
          <a:p>
            <a:pPr lvl="2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 To the </a:t>
            </a:r>
            <a:r>
              <a:rPr lang="en-US" sz="2200" b="1" dirty="0" smtClean="0">
                <a:solidFill>
                  <a:schemeClr val="tx1"/>
                </a:solidFill>
              </a:rPr>
              <a:t>margins</a:t>
            </a:r>
            <a:r>
              <a:rPr lang="en-US" sz="2200" dirty="0" smtClean="0">
                <a:solidFill>
                  <a:schemeClr val="tx1"/>
                </a:solidFill>
              </a:rPr>
              <a:t> of the </a:t>
            </a:r>
            <a:r>
              <a:rPr lang="en-US" sz="2200" b="1" dirty="0" err="1" smtClean="0">
                <a:solidFill>
                  <a:schemeClr val="tx1"/>
                </a:solidFill>
              </a:rPr>
              <a:t>olecranon</a:t>
            </a:r>
            <a:r>
              <a:rPr lang="en-US" sz="2200" b="1" dirty="0" smtClean="0">
                <a:solidFill>
                  <a:schemeClr val="tx1"/>
                </a:solidFill>
              </a:rPr>
              <a:t> fossa </a:t>
            </a:r>
            <a:r>
              <a:rPr lang="en-US" sz="2200" dirty="0" smtClean="0">
                <a:solidFill>
                  <a:schemeClr val="tx1"/>
                </a:solidFill>
              </a:rPr>
              <a:t>of the </a:t>
            </a:r>
            <a:r>
              <a:rPr lang="en-US" sz="2200" b="1" dirty="0" err="1" smtClean="0">
                <a:solidFill>
                  <a:schemeClr val="tx1"/>
                </a:solidFill>
              </a:rPr>
              <a:t>humerus</a:t>
            </a:r>
            <a:r>
              <a:rPr lang="en-US" sz="2200" b="1" dirty="0" smtClean="0">
                <a:solidFill>
                  <a:schemeClr val="tx1"/>
                </a:solidFill>
              </a:rPr>
              <a:t>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Below </a:t>
            </a:r>
          </a:p>
          <a:p>
            <a:pPr lvl="2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 To the </a:t>
            </a:r>
            <a:r>
              <a:rPr lang="en-US" sz="2200" b="1" dirty="0" smtClean="0">
                <a:solidFill>
                  <a:schemeClr val="tx1"/>
                </a:solidFill>
              </a:rPr>
              <a:t>upper margin </a:t>
            </a:r>
            <a:r>
              <a:rPr lang="en-US" sz="2200" dirty="0" smtClean="0">
                <a:solidFill>
                  <a:schemeClr val="tx1"/>
                </a:solidFill>
              </a:rPr>
              <a:t>and </a:t>
            </a:r>
            <a:r>
              <a:rPr lang="en-US" sz="2200" b="1" dirty="0" smtClean="0">
                <a:solidFill>
                  <a:schemeClr val="tx1"/>
                </a:solidFill>
              </a:rPr>
              <a:t>sides</a:t>
            </a:r>
            <a:r>
              <a:rPr lang="en-US" sz="2200" dirty="0" smtClean="0">
                <a:solidFill>
                  <a:schemeClr val="tx1"/>
                </a:solidFill>
              </a:rPr>
              <a:t> of the </a:t>
            </a:r>
            <a:r>
              <a:rPr lang="en-US" sz="2200" b="1" dirty="0" err="1" smtClean="0">
                <a:solidFill>
                  <a:schemeClr val="tx1"/>
                </a:solidFill>
              </a:rPr>
              <a:t>olecranon</a:t>
            </a:r>
            <a:r>
              <a:rPr lang="en-US" sz="2200" b="1" dirty="0" smtClean="0">
                <a:solidFill>
                  <a:schemeClr val="tx1"/>
                </a:solidFill>
              </a:rPr>
              <a:t> process </a:t>
            </a:r>
            <a:r>
              <a:rPr lang="en-US" sz="2200" dirty="0" smtClean="0">
                <a:solidFill>
                  <a:schemeClr val="tx1"/>
                </a:solidFill>
              </a:rPr>
              <a:t>of the </a:t>
            </a:r>
            <a:r>
              <a:rPr lang="en-US" sz="2200" b="1" dirty="0" smtClean="0">
                <a:solidFill>
                  <a:schemeClr val="tx1"/>
                </a:solidFill>
              </a:rPr>
              <a:t>ulna</a:t>
            </a:r>
            <a:r>
              <a:rPr lang="en-US" sz="2200" dirty="0" smtClean="0">
                <a:solidFill>
                  <a:schemeClr val="tx1"/>
                </a:solidFill>
              </a:rPr>
              <a:t> and to the </a:t>
            </a:r>
            <a:r>
              <a:rPr lang="en-US" sz="2200" b="1" dirty="0" smtClean="0">
                <a:solidFill>
                  <a:schemeClr val="tx1"/>
                </a:solidFill>
              </a:rPr>
              <a:t>anular ligament.</a:t>
            </a:r>
          </a:p>
          <a:p>
            <a:pPr marL="800100" lvl="1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71913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CFF"/>
                </a:solidFill>
                <a:latin typeface="Arial Rounded MT Bold" pitchFamily="34" charset="0"/>
              </a:rPr>
              <a:t>Capsule</a:t>
            </a:r>
            <a:endParaRPr lang="en-US" sz="4000" i="1" dirty="0">
              <a:solidFill>
                <a:srgbClr val="FFCCFF"/>
              </a:solidFill>
            </a:endParaRPr>
          </a:p>
        </p:txBody>
      </p:sp>
      <p:pic>
        <p:nvPicPr>
          <p:cNvPr id="8" name="Picture 9" descr="C:\Users\user\Pictures\ffffff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54968" t="4224" r="7764" b="8583"/>
          <a:stretch>
            <a:fillRect/>
          </a:stretch>
        </p:blipFill>
        <p:spPr>
          <a:xfrm>
            <a:off x="4773612" y="785794"/>
            <a:ext cx="4370388" cy="3286148"/>
          </a:xfrm>
          <a:effectLst>
            <a:softEdge rad="112500"/>
          </a:effectLst>
        </p:spPr>
      </p:pic>
      <p:sp>
        <p:nvSpPr>
          <p:cNvPr id="9" name="Freeform 8"/>
          <p:cNvSpPr/>
          <p:nvPr/>
        </p:nvSpPr>
        <p:spPr>
          <a:xfrm>
            <a:off x="6215063" y="1785938"/>
            <a:ext cx="2143125" cy="1428750"/>
          </a:xfrm>
          <a:custGeom>
            <a:avLst/>
            <a:gdLst>
              <a:gd name="connsiteX0" fmla="*/ 31845 w 2088107"/>
              <a:gd name="connsiteY0" fmla="*/ 1003110 h 1665027"/>
              <a:gd name="connsiteX1" fmla="*/ 250209 w 2088107"/>
              <a:gd name="connsiteY1" fmla="*/ 1016758 h 1665027"/>
              <a:gd name="connsiteX2" fmla="*/ 359391 w 2088107"/>
              <a:gd name="connsiteY2" fmla="*/ 962167 h 1665027"/>
              <a:gd name="connsiteX3" fmla="*/ 386687 w 2088107"/>
              <a:gd name="connsiteY3" fmla="*/ 730155 h 1665027"/>
              <a:gd name="connsiteX4" fmla="*/ 468573 w 2088107"/>
              <a:gd name="connsiteY4" fmla="*/ 484495 h 1665027"/>
              <a:gd name="connsiteX5" fmla="*/ 536812 w 2088107"/>
              <a:gd name="connsiteY5" fmla="*/ 279779 h 1665027"/>
              <a:gd name="connsiteX6" fmla="*/ 686938 w 2088107"/>
              <a:gd name="connsiteY6" fmla="*/ 129653 h 1665027"/>
              <a:gd name="connsiteX7" fmla="*/ 809767 w 2088107"/>
              <a:gd name="connsiteY7" fmla="*/ 47767 h 1665027"/>
              <a:gd name="connsiteX8" fmla="*/ 1014484 w 2088107"/>
              <a:gd name="connsiteY8" fmla="*/ 6824 h 1665027"/>
              <a:gd name="connsiteX9" fmla="*/ 1205552 w 2088107"/>
              <a:gd name="connsiteY9" fmla="*/ 88710 h 1665027"/>
              <a:gd name="connsiteX10" fmla="*/ 1382973 w 2088107"/>
              <a:gd name="connsiteY10" fmla="*/ 293427 h 1665027"/>
              <a:gd name="connsiteX11" fmla="*/ 1410269 w 2088107"/>
              <a:gd name="connsiteY11" fmla="*/ 580030 h 1665027"/>
              <a:gd name="connsiteX12" fmla="*/ 1410269 w 2088107"/>
              <a:gd name="connsiteY12" fmla="*/ 784746 h 1665027"/>
              <a:gd name="connsiteX13" fmla="*/ 1478508 w 2088107"/>
              <a:gd name="connsiteY13" fmla="*/ 907576 h 1665027"/>
              <a:gd name="connsiteX14" fmla="*/ 1614985 w 2088107"/>
              <a:gd name="connsiteY14" fmla="*/ 975815 h 1665027"/>
              <a:gd name="connsiteX15" fmla="*/ 1846997 w 2088107"/>
              <a:gd name="connsiteY15" fmla="*/ 948519 h 1665027"/>
              <a:gd name="connsiteX16" fmla="*/ 1942532 w 2088107"/>
              <a:gd name="connsiteY16" fmla="*/ 893928 h 1665027"/>
              <a:gd name="connsiteX17" fmla="*/ 2010770 w 2088107"/>
              <a:gd name="connsiteY17" fmla="*/ 989462 h 1665027"/>
              <a:gd name="connsiteX18" fmla="*/ 2079009 w 2088107"/>
              <a:gd name="connsiteY18" fmla="*/ 1112292 h 1665027"/>
              <a:gd name="connsiteX19" fmla="*/ 2065361 w 2088107"/>
              <a:gd name="connsiteY19" fmla="*/ 1262418 h 1665027"/>
              <a:gd name="connsiteX20" fmla="*/ 1997123 w 2088107"/>
              <a:gd name="connsiteY20" fmla="*/ 1439839 h 1665027"/>
              <a:gd name="connsiteX21" fmla="*/ 1874293 w 2088107"/>
              <a:gd name="connsiteY21" fmla="*/ 1562668 h 1665027"/>
              <a:gd name="connsiteX22" fmla="*/ 1765111 w 2088107"/>
              <a:gd name="connsiteY22" fmla="*/ 1658203 h 1665027"/>
              <a:gd name="connsiteX23" fmla="*/ 1232848 w 2088107"/>
              <a:gd name="connsiteY23" fmla="*/ 1603612 h 1665027"/>
              <a:gd name="connsiteX24" fmla="*/ 1110018 w 2088107"/>
              <a:gd name="connsiteY24" fmla="*/ 1357952 h 1665027"/>
              <a:gd name="connsiteX25" fmla="*/ 1137314 w 2088107"/>
              <a:gd name="connsiteY25" fmla="*/ 1125940 h 1665027"/>
              <a:gd name="connsiteX26" fmla="*/ 1178257 w 2088107"/>
              <a:gd name="connsiteY26" fmla="*/ 880280 h 1665027"/>
              <a:gd name="connsiteX27" fmla="*/ 1232848 w 2088107"/>
              <a:gd name="connsiteY27" fmla="*/ 648268 h 1665027"/>
              <a:gd name="connsiteX28" fmla="*/ 1232848 w 2088107"/>
              <a:gd name="connsiteY28" fmla="*/ 498143 h 1665027"/>
              <a:gd name="connsiteX29" fmla="*/ 1069075 w 2088107"/>
              <a:gd name="connsiteY29" fmla="*/ 443552 h 1665027"/>
              <a:gd name="connsiteX30" fmla="*/ 918949 w 2088107"/>
              <a:gd name="connsiteY30" fmla="*/ 498143 h 1665027"/>
              <a:gd name="connsiteX31" fmla="*/ 768824 w 2088107"/>
              <a:gd name="connsiteY31" fmla="*/ 457200 h 1665027"/>
              <a:gd name="connsiteX32" fmla="*/ 550460 w 2088107"/>
              <a:gd name="connsiteY32" fmla="*/ 470848 h 1665027"/>
              <a:gd name="connsiteX33" fmla="*/ 536812 w 2088107"/>
              <a:gd name="connsiteY33" fmla="*/ 702859 h 1665027"/>
              <a:gd name="connsiteX34" fmla="*/ 495869 w 2088107"/>
              <a:gd name="connsiteY34" fmla="*/ 730155 h 1665027"/>
              <a:gd name="connsiteX35" fmla="*/ 550460 w 2088107"/>
              <a:gd name="connsiteY35" fmla="*/ 880280 h 1665027"/>
              <a:gd name="connsiteX36" fmla="*/ 550460 w 2088107"/>
              <a:gd name="connsiteY36" fmla="*/ 1071349 h 1665027"/>
              <a:gd name="connsiteX37" fmla="*/ 550460 w 2088107"/>
              <a:gd name="connsiteY37" fmla="*/ 1194179 h 1665027"/>
              <a:gd name="connsiteX38" fmla="*/ 536812 w 2088107"/>
              <a:gd name="connsiteY38" fmla="*/ 1276065 h 1665027"/>
              <a:gd name="connsiteX39" fmla="*/ 468573 w 2088107"/>
              <a:gd name="connsiteY39" fmla="*/ 1330656 h 1665027"/>
              <a:gd name="connsiteX40" fmla="*/ 413982 w 2088107"/>
              <a:gd name="connsiteY40" fmla="*/ 1426191 h 1665027"/>
              <a:gd name="connsiteX41" fmla="*/ 318448 w 2088107"/>
              <a:gd name="connsiteY41" fmla="*/ 1439839 h 1665027"/>
              <a:gd name="connsiteX42" fmla="*/ 209266 w 2088107"/>
              <a:gd name="connsiteY42" fmla="*/ 1494430 h 1665027"/>
              <a:gd name="connsiteX43" fmla="*/ 113732 w 2088107"/>
              <a:gd name="connsiteY43" fmla="*/ 1398895 h 1665027"/>
              <a:gd name="connsiteX44" fmla="*/ 72788 w 2088107"/>
              <a:gd name="connsiteY44" fmla="*/ 1276065 h 1665027"/>
              <a:gd name="connsiteX45" fmla="*/ 59140 w 2088107"/>
              <a:gd name="connsiteY45" fmla="*/ 1125940 h 1665027"/>
              <a:gd name="connsiteX46" fmla="*/ 31845 w 2088107"/>
              <a:gd name="connsiteY46" fmla="*/ 1003110 h 166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088107" h="1665027">
                <a:moveTo>
                  <a:pt x="31845" y="1003110"/>
                </a:moveTo>
                <a:cubicBezTo>
                  <a:pt x="63690" y="984913"/>
                  <a:pt x="195618" y="1023582"/>
                  <a:pt x="250209" y="1016758"/>
                </a:cubicBezTo>
                <a:cubicBezTo>
                  <a:pt x="304800" y="1009934"/>
                  <a:pt x="336645" y="1009934"/>
                  <a:pt x="359391" y="962167"/>
                </a:cubicBezTo>
                <a:cubicBezTo>
                  <a:pt x="382137" y="914400"/>
                  <a:pt x="368490" y="809767"/>
                  <a:pt x="386687" y="730155"/>
                </a:cubicBezTo>
                <a:cubicBezTo>
                  <a:pt x="404884" y="650543"/>
                  <a:pt x="468573" y="484495"/>
                  <a:pt x="468573" y="484495"/>
                </a:cubicBezTo>
                <a:cubicBezTo>
                  <a:pt x="493594" y="409432"/>
                  <a:pt x="500418" y="338919"/>
                  <a:pt x="536812" y="279779"/>
                </a:cubicBezTo>
                <a:cubicBezTo>
                  <a:pt x="573206" y="220639"/>
                  <a:pt x="641446" y="168322"/>
                  <a:pt x="686938" y="129653"/>
                </a:cubicBezTo>
                <a:cubicBezTo>
                  <a:pt x="732430" y="90984"/>
                  <a:pt x="755176" y="68238"/>
                  <a:pt x="809767" y="47767"/>
                </a:cubicBezTo>
                <a:cubicBezTo>
                  <a:pt x="864358" y="27296"/>
                  <a:pt x="948520" y="0"/>
                  <a:pt x="1014484" y="6824"/>
                </a:cubicBezTo>
                <a:cubicBezTo>
                  <a:pt x="1080448" y="13648"/>
                  <a:pt x="1144137" y="40943"/>
                  <a:pt x="1205552" y="88710"/>
                </a:cubicBezTo>
                <a:cubicBezTo>
                  <a:pt x="1266967" y="136477"/>
                  <a:pt x="1348854" y="211540"/>
                  <a:pt x="1382973" y="293427"/>
                </a:cubicBezTo>
                <a:cubicBezTo>
                  <a:pt x="1417092" y="375314"/>
                  <a:pt x="1405720" y="498144"/>
                  <a:pt x="1410269" y="580030"/>
                </a:cubicBezTo>
                <a:cubicBezTo>
                  <a:pt x="1414818" y="661916"/>
                  <a:pt x="1398896" y="730155"/>
                  <a:pt x="1410269" y="784746"/>
                </a:cubicBezTo>
                <a:cubicBezTo>
                  <a:pt x="1421642" y="839337"/>
                  <a:pt x="1444389" y="875731"/>
                  <a:pt x="1478508" y="907576"/>
                </a:cubicBezTo>
                <a:cubicBezTo>
                  <a:pt x="1512627" y="939421"/>
                  <a:pt x="1553570" y="968991"/>
                  <a:pt x="1614985" y="975815"/>
                </a:cubicBezTo>
                <a:cubicBezTo>
                  <a:pt x="1676400" y="982639"/>
                  <a:pt x="1792406" y="962167"/>
                  <a:pt x="1846997" y="948519"/>
                </a:cubicBezTo>
                <a:cubicBezTo>
                  <a:pt x="1901588" y="934871"/>
                  <a:pt x="1915236" y="887104"/>
                  <a:pt x="1942532" y="893928"/>
                </a:cubicBezTo>
                <a:cubicBezTo>
                  <a:pt x="1969828" y="900752"/>
                  <a:pt x="1988024" y="953068"/>
                  <a:pt x="2010770" y="989462"/>
                </a:cubicBezTo>
                <a:cubicBezTo>
                  <a:pt x="2033516" y="1025856"/>
                  <a:pt x="2069911" y="1066799"/>
                  <a:pt x="2079009" y="1112292"/>
                </a:cubicBezTo>
                <a:cubicBezTo>
                  <a:pt x="2088107" y="1157785"/>
                  <a:pt x="2079009" y="1207827"/>
                  <a:pt x="2065361" y="1262418"/>
                </a:cubicBezTo>
                <a:cubicBezTo>
                  <a:pt x="2051713" y="1317009"/>
                  <a:pt x="2028968" y="1389797"/>
                  <a:pt x="1997123" y="1439839"/>
                </a:cubicBezTo>
                <a:cubicBezTo>
                  <a:pt x="1965278" y="1489881"/>
                  <a:pt x="1912962" y="1526274"/>
                  <a:pt x="1874293" y="1562668"/>
                </a:cubicBezTo>
                <a:cubicBezTo>
                  <a:pt x="1835624" y="1599062"/>
                  <a:pt x="1872019" y="1651379"/>
                  <a:pt x="1765111" y="1658203"/>
                </a:cubicBezTo>
                <a:cubicBezTo>
                  <a:pt x="1658204" y="1665027"/>
                  <a:pt x="1342030" y="1653654"/>
                  <a:pt x="1232848" y="1603612"/>
                </a:cubicBezTo>
                <a:cubicBezTo>
                  <a:pt x="1123666" y="1553570"/>
                  <a:pt x="1125940" y="1437564"/>
                  <a:pt x="1110018" y="1357952"/>
                </a:cubicBezTo>
                <a:cubicBezTo>
                  <a:pt x="1094096" y="1278340"/>
                  <a:pt x="1125941" y="1205552"/>
                  <a:pt x="1137314" y="1125940"/>
                </a:cubicBezTo>
                <a:cubicBezTo>
                  <a:pt x="1148687" y="1046328"/>
                  <a:pt x="1162335" y="959892"/>
                  <a:pt x="1178257" y="880280"/>
                </a:cubicBezTo>
                <a:cubicBezTo>
                  <a:pt x="1194179" y="800668"/>
                  <a:pt x="1223750" y="711957"/>
                  <a:pt x="1232848" y="648268"/>
                </a:cubicBezTo>
                <a:cubicBezTo>
                  <a:pt x="1241946" y="584579"/>
                  <a:pt x="1260143" y="532262"/>
                  <a:pt x="1232848" y="498143"/>
                </a:cubicBezTo>
                <a:cubicBezTo>
                  <a:pt x="1205553" y="464024"/>
                  <a:pt x="1121391" y="443552"/>
                  <a:pt x="1069075" y="443552"/>
                </a:cubicBezTo>
                <a:cubicBezTo>
                  <a:pt x="1016759" y="443552"/>
                  <a:pt x="968991" y="495868"/>
                  <a:pt x="918949" y="498143"/>
                </a:cubicBezTo>
                <a:cubicBezTo>
                  <a:pt x="868907" y="500418"/>
                  <a:pt x="830239" y="461749"/>
                  <a:pt x="768824" y="457200"/>
                </a:cubicBezTo>
                <a:cubicBezTo>
                  <a:pt x="707409" y="452651"/>
                  <a:pt x="589129" y="429905"/>
                  <a:pt x="550460" y="470848"/>
                </a:cubicBezTo>
                <a:cubicBezTo>
                  <a:pt x="511791" y="511791"/>
                  <a:pt x="545911" y="659641"/>
                  <a:pt x="536812" y="702859"/>
                </a:cubicBezTo>
                <a:cubicBezTo>
                  <a:pt x="527713" y="746077"/>
                  <a:pt x="493594" y="700585"/>
                  <a:pt x="495869" y="730155"/>
                </a:cubicBezTo>
                <a:cubicBezTo>
                  <a:pt x="498144" y="759725"/>
                  <a:pt x="541362" y="823414"/>
                  <a:pt x="550460" y="880280"/>
                </a:cubicBezTo>
                <a:cubicBezTo>
                  <a:pt x="559558" y="937146"/>
                  <a:pt x="550460" y="1071349"/>
                  <a:pt x="550460" y="1071349"/>
                </a:cubicBezTo>
                <a:cubicBezTo>
                  <a:pt x="550460" y="1123665"/>
                  <a:pt x="552735" y="1160060"/>
                  <a:pt x="550460" y="1194179"/>
                </a:cubicBezTo>
                <a:cubicBezTo>
                  <a:pt x="548185" y="1228298"/>
                  <a:pt x="550460" y="1253319"/>
                  <a:pt x="536812" y="1276065"/>
                </a:cubicBezTo>
                <a:cubicBezTo>
                  <a:pt x="523164" y="1298811"/>
                  <a:pt x="489045" y="1305635"/>
                  <a:pt x="468573" y="1330656"/>
                </a:cubicBezTo>
                <a:cubicBezTo>
                  <a:pt x="448101" y="1355677"/>
                  <a:pt x="439003" y="1407994"/>
                  <a:pt x="413982" y="1426191"/>
                </a:cubicBezTo>
                <a:cubicBezTo>
                  <a:pt x="388961" y="1444388"/>
                  <a:pt x="352567" y="1428466"/>
                  <a:pt x="318448" y="1439839"/>
                </a:cubicBezTo>
                <a:cubicBezTo>
                  <a:pt x="284329" y="1451212"/>
                  <a:pt x="243385" y="1501254"/>
                  <a:pt x="209266" y="1494430"/>
                </a:cubicBezTo>
                <a:cubicBezTo>
                  <a:pt x="175147" y="1487606"/>
                  <a:pt x="136478" y="1435289"/>
                  <a:pt x="113732" y="1398895"/>
                </a:cubicBezTo>
                <a:cubicBezTo>
                  <a:pt x="90986" y="1362501"/>
                  <a:pt x="81887" y="1321557"/>
                  <a:pt x="72788" y="1276065"/>
                </a:cubicBezTo>
                <a:cubicBezTo>
                  <a:pt x="63689" y="1230573"/>
                  <a:pt x="61415" y="1173707"/>
                  <a:pt x="59140" y="1125940"/>
                </a:cubicBezTo>
                <a:cubicBezTo>
                  <a:pt x="56865" y="1078173"/>
                  <a:pt x="0" y="1021307"/>
                  <a:pt x="31845" y="100311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1990" name="Picture 6" descr="C:\Users\user\Desktop\ElbowJoin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9"/>
          <a:stretch>
            <a:fillRect/>
          </a:stretch>
        </p:blipFill>
        <p:spPr bwMode="auto">
          <a:xfrm>
            <a:off x="5786438" y="3929063"/>
            <a:ext cx="2571750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950" y="1287463"/>
            <a:ext cx="4103688" cy="3478212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Triangular in shape: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Apex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822960" lvl="1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 Attached to the </a:t>
            </a:r>
            <a:r>
              <a:rPr lang="en-US" sz="2200" b="1" dirty="0" smtClean="0">
                <a:solidFill>
                  <a:schemeClr val="tx1"/>
                </a:solidFill>
              </a:rPr>
              <a:t>lateral epicondyle of humerus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Base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marL="822960" lvl="1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 Attached to the upper margin of </a:t>
            </a:r>
            <a:r>
              <a:rPr lang="en-US" sz="2200" b="1" dirty="0" smtClean="0">
                <a:solidFill>
                  <a:schemeClr val="tx1"/>
                </a:solidFill>
              </a:rPr>
              <a:t>annular ligament. </a:t>
            </a:r>
          </a:p>
          <a:p>
            <a:pPr marL="457200" lvl="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2071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CFF"/>
                </a:solidFill>
                <a:latin typeface="Arial Rounded MT Bold" pitchFamily="34" charset="0"/>
              </a:rPr>
              <a:t>Ligaments</a:t>
            </a:r>
            <a:endParaRPr lang="en-US" sz="4000" i="1" dirty="0">
              <a:solidFill>
                <a:srgbClr val="FFCCFF"/>
              </a:solidFill>
            </a:endParaRP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107950" y="765175"/>
            <a:ext cx="5759450" cy="5222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</a:rPr>
              <a:t>Lateral (radial collateral) ligament </a:t>
            </a:r>
          </a:p>
        </p:txBody>
      </p:sp>
      <p:pic>
        <p:nvPicPr>
          <p:cNvPr id="10" name="Picture 5" descr="C:\Users\user\Pictures\.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63480" y="1357298"/>
            <a:ext cx="4680520" cy="31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8" descr="https://classconnection.s3.amazonaws.com/694/flashcards/597694/jpg/elbow_joint_capsule131122216436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429125"/>
            <a:ext cx="31051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786313" y="5143500"/>
            <a:ext cx="642937" cy="5000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4938713" y="4214813"/>
            <a:ext cx="1276350" cy="285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2" name="5-Point Star 11"/>
          <p:cNvSpPr/>
          <p:nvPr/>
        </p:nvSpPr>
        <p:spPr>
          <a:xfrm flipH="1">
            <a:off x="5643563" y="5357813"/>
            <a:ext cx="71437" cy="71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388" y="4448175"/>
            <a:ext cx="8785225" cy="2220913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342900" lvl="1" indent="-34290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Anterior strong cord-like band: </a:t>
            </a:r>
          </a:p>
          <a:p>
            <a:pPr marL="800100" lvl="2" indent="-34290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Between </a:t>
            </a:r>
            <a:r>
              <a:rPr lang="en-US" sz="2200" b="1" dirty="0" smtClean="0">
                <a:solidFill>
                  <a:schemeClr val="tx1"/>
                </a:solidFill>
              </a:rPr>
              <a:t>medial epicondyle </a:t>
            </a:r>
            <a:r>
              <a:rPr lang="en-US" sz="2200" dirty="0" smtClean="0">
                <a:solidFill>
                  <a:schemeClr val="tx1"/>
                </a:solidFill>
              </a:rPr>
              <a:t>and the </a:t>
            </a:r>
            <a:r>
              <a:rPr lang="en-US" sz="2200" b="1" dirty="0" err="1" smtClean="0">
                <a:solidFill>
                  <a:schemeClr val="tx1"/>
                </a:solidFill>
              </a:rPr>
              <a:t>coronoid</a:t>
            </a:r>
            <a:r>
              <a:rPr lang="en-US" sz="2200" b="1" dirty="0" smtClean="0">
                <a:solidFill>
                  <a:schemeClr val="tx1"/>
                </a:solidFill>
              </a:rPr>
              <a:t> process </a:t>
            </a:r>
            <a:r>
              <a:rPr lang="en-US" sz="2200" dirty="0" smtClean="0">
                <a:solidFill>
                  <a:schemeClr val="tx1"/>
                </a:solidFill>
              </a:rPr>
              <a:t>of ulna</a:t>
            </a:r>
          </a:p>
          <a:p>
            <a:pPr marL="342900" lvl="1" indent="-34290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Posterior weaker fan-like band: </a:t>
            </a:r>
          </a:p>
          <a:p>
            <a:pPr marL="800100" lvl="2" indent="-34290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Between </a:t>
            </a:r>
            <a:r>
              <a:rPr lang="en-US" sz="2200" b="1" dirty="0" smtClean="0">
                <a:solidFill>
                  <a:schemeClr val="tx1"/>
                </a:solidFill>
              </a:rPr>
              <a:t>medial epicondyle </a:t>
            </a:r>
            <a:r>
              <a:rPr lang="en-US" sz="2200" dirty="0" smtClean="0">
                <a:solidFill>
                  <a:schemeClr val="tx1"/>
                </a:solidFill>
              </a:rPr>
              <a:t>and the </a:t>
            </a:r>
            <a:r>
              <a:rPr lang="en-US" sz="2200" b="1" dirty="0" err="1" smtClean="0">
                <a:solidFill>
                  <a:schemeClr val="tx1"/>
                </a:solidFill>
              </a:rPr>
              <a:t>olecranon</a:t>
            </a:r>
            <a:r>
              <a:rPr lang="en-US" sz="2200" b="1" dirty="0" smtClean="0">
                <a:solidFill>
                  <a:schemeClr val="tx1"/>
                </a:solidFill>
              </a:rPr>
              <a:t> process </a:t>
            </a:r>
            <a:r>
              <a:rPr lang="en-US" sz="2200" dirty="0" smtClean="0">
                <a:solidFill>
                  <a:schemeClr val="tx1"/>
                </a:solidFill>
              </a:rPr>
              <a:t>of ulna</a:t>
            </a:r>
          </a:p>
          <a:p>
            <a:pPr marL="342900" lvl="1" indent="-34290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Transverse band: </a:t>
            </a:r>
          </a:p>
          <a:p>
            <a:pPr marL="800100" lvl="2" indent="-34290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Passes </a:t>
            </a:r>
            <a:r>
              <a:rPr lang="en-US" sz="2200" b="1" dirty="0" smtClean="0">
                <a:solidFill>
                  <a:schemeClr val="tx1"/>
                </a:solidFill>
              </a:rPr>
              <a:t>between </a:t>
            </a:r>
            <a:r>
              <a:rPr lang="en-US" sz="2200" dirty="0" smtClean="0">
                <a:solidFill>
                  <a:schemeClr val="tx1"/>
                </a:solidFill>
              </a:rPr>
              <a:t>the </a:t>
            </a:r>
            <a:r>
              <a:rPr lang="en-US" sz="2200" b="1" dirty="0" smtClean="0">
                <a:solidFill>
                  <a:schemeClr val="tx1"/>
                </a:solidFill>
              </a:rPr>
              <a:t>anterior</a:t>
            </a:r>
            <a:r>
              <a:rPr lang="en-US" sz="2200" dirty="0" smtClean="0">
                <a:solidFill>
                  <a:schemeClr val="tx1"/>
                </a:solidFill>
              </a:rPr>
              <a:t> and </a:t>
            </a:r>
            <a:r>
              <a:rPr lang="en-US" sz="2200" b="1" dirty="0" smtClean="0">
                <a:solidFill>
                  <a:schemeClr val="tx1"/>
                </a:solidFill>
              </a:rPr>
              <a:t>posterior bands</a:t>
            </a:r>
          </a:p>
          <a:p>
            <a:pPr marL="457200" lvl="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71913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CFF"/>
                </a:solidFill>
                <a:latin typeface="Arial Rounded MT Bold" pitchFamily="34" charset="0"/>
              </a:rPr>
              <a:t>Ligaments</a:t>
            </a:r>
            <a:endParaRPr lang="en-US" sz="4000" i="1" dirty="0">
              <a:solidFill>
                <a:srgbClr val="FFCCFF"/>
              </a:solidFill>
            </a:endParaRP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107950" y="765175"/>
            <a:ext cx="5759450" cy="5222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</a:rPr>
              <a:t>Medial (ulnar collateral) ligament </a:t>
            </a:r>
          </a:p>
        </p:txBody>
      </p:sp>
      <p:pic>
        <p:nvPicPr>
          <p:cNvPr id="6" name="Picture 4" descr="C:\Users\user\Pictures\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84784"/>
            <a:ext cx="508263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6" name="Picture 8" descr="https://classconnection.s3.amazonaws.com/694/flashcards/597694/jpg/elbow_joint_capsule131122216436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4000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3214688" y="2643188"/>
            <a:ext cx="785812" cy="5000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950" y="908050"/>
            <a:ext cx="4392613" cy="3521075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/>
              <a:t> This </a:t>
            </a:r>
            <a:r>
              <a:rPr lang="en-US" sz="2400" b="1" dirty="0" smtClean="0"/>
              <a:t>lines the inner surface of the capsule </a:t>
            </a:r>
            <a:r>
              <a:rPr lang="en-US" sz="2400" dirty="0" smtClean="0"/>
              <a:t>and covers fatty pads in the floors of the </a:t>
            </a:r>
            <a:r>
              <a:rPr lang="en-US" sz="2400" dirty="0" err="1" smtClean="0"/>
              <a:t>coronoid</a:t>
            </a:r>
            <a:r>
              <a:rPr lang="en-US" sz="2400" dirty="0" smtClean="0"/>
              <a:t>, radial, and </a:t>
            </a:r>
            <a:r>
              <a:rPr lang="en-US" sz="2400" dirty="0" err="1" smtClean="0"/>
              <a:t>olecranon</a:t>
            </a:r>
            <a:r>
              <a:rPr lang="en-US" sz="2400" dirty="0" smtClean="0"/>
              <a:t> fossa.</a:t>
            </a:r>
          </a:p>
          <a:p>
            <a:pPr marL="109728" algn="just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Is </a:t>
            </a:r>
            <a:r>
              <a:rPr lang="en-US" sz="2400" b="1" dirty="0" smtClean="0">
                <a:solidFill>
                  <a:srgbClr val="C00000"/>
                </a:solidFill>
              </a:rPr>
              <a:t>continuous </a:t>
            </a:r>
            <a:r>
              <a:rPr lang="en-US" sz="2400" b="1" u="sng" dirty="0" smtClean="0">
                <a:solidFill>
                  <a:srgbClr val="C00000"/>
                </a:solidFill>
              </a:rPr>
              <a:t>below</a:t>
            </a:r>
            <a:r>
              <a:rPr lang="en-US" sz="2400" b="1" dirty="0" smtClean="0">
                <a:solidFill>
                  <a:srgbClr val="C00000"/>
                </a:solidFill>
              </a:rPr>
              <a:t> with synovial membrane </a:t>
            </a:r>
            <a:r>
              <a:rPr lang="en-US" sz="2400" dirty="0" smtClean="0">
                <a:solidFill>
                  <a:srgbClr val="C00000"/>
                </a:solidFill>
              </a:rPr>
              <a:t>of the </a:t>
            </a:r>
            <a:r>
              <a:rPr lang="en-US" sz="2400" b="1" dirty="0" smtClean="0">
                <a:solidFill>
                  <a:srgbClr val="C00000"/>
                </a:solidFill>
              </a:rPr>
              <a:t>superior </a:t>
            </a:r>
            <a:r>
              <a:rPr lang="en-US" sz="2400" b="1" dirty="0" err="1" smtClean="0">
                <a:solidFill>
                  <a:srgbClr val="C00000"/>
                </a:solidFill>
              </a:rPr>
              <a:t>radioulnar</a:t>
            </a:r>
            <a:r>
              <a:rPr lang="en-US" sz="2400" b="1" dirty="0" smtClean="0">
                <a:solidFill>
                  <a:srgbClr val="C00000"/>
                </a:solidFill>
              </a:rPr>
              <a:t> joint</a:t>
            </a:r>
          </a:p>
          <a:p>
            <a:pPr lvl="2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lvl="2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47701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CCFF"/>
                </a:solidFill>
                <a:latin typeface="Arial Rounded MT Bold" pitchFamily="34" charset="0"/>
              </a:rPr>
              <a:t>Synovial Membrane</a:t>
            </a:r>
            <a:endParaRPr lang="en-US" sz="3200" i="1" dirty="0">
              <a:solidFill>
                <a:srgbClr val="FFCCFF"/>
              </a:solidFill>
            </a:endParaRPr>
          </a:p>
        </p:txBody>
      </p:sp>
      <p:pic>
        <p:nvPicPr>
          <p:cNvPr id="6" name="Picture 6" descr="C:\Documents and Settings\Free User\My Documents\My Pictures\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872" y="764704"/>
            <a:ext cx="396952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File01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7375" r="15314" b="3705"/>
          <a:stretch>
            <a:fillRect/>
          </a:stretch>
        </p:blipFill>
        <p:spPr>
          <a:xfrm>
            <a:off x="4932040" y="3693368"/>
            <a:ext cx="3960440" cy="3048000"/>
          </a:xfrm>
          <a:effectLst>
            <a:softEdge rad="112500"/>
          </a:effectLst>
        </p:spPr>
      </p:pic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7812088" y="2420938"/>
            <a:ext cx="936625" cy="3698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950" y="642938"/>
            <a:ext cx="4248150" cy="4714875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Anterior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 marL="822960" lvl="1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err="1" smtClean="0"/>
              <a:t>Brachialis</a:t>
            </a:r>
            <a:r>
              <a:rPr lang="en-US" sz="2000" dirty="0" smtClean="0"/>
              <a:t>, </a:t>
            </a:r>
            <a:r>
              <a:rPr lang="en-US" sz="2000" b="1" dirty="0" smtClean="0"/>
              <a:t>tendon of biceps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B050"/>
                </a:solidFill>
              </a:rPr>
              <a:t>median nerve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brachial artery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Posterior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 marL="822960" lvl="1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Triceps muscle</a:t>
            </a:r>
            <a:r>
              <a:rPr lang="en-US" sz="2000" dirty="0" smtClean="0"/>
              <a:t>, small bursa intervening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Lateral</a:t>
            </a:r>
            <a:r>
              <a:rPr lang="en-US" sz="2000" dirty="0" smtClean="0">
                <a:solidFill>
                  <a:srgbClr val="C00000"/>
                </a:solidFill>
              </a:rPr>
              <a:t>: </a:t>
            </a:r>
          </a:p>
          <a:p>
            <a:pPr marL="822960" lvl="1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Common extensor tendon </a:t>
            </a:r>
            <a:r>
              <a:rPr lang="en-US" sz="2000" dirty="0" smtClean="0"/>
              <a:t>&amp; the </a:t>
            </a:r>
            <a:r>
              <a:rPr lang="en-US" sz="2000" b="1" dirty="0" smtClean="0"/>
              <a:t>supinator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Medial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 marL="822960" lvl="1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Ulnar nerve</a:t>
            </a:r>
          </a:p>
          <a:p>
            <a:pPr marL="1280160" lvl="2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Considered the largest unprotected nerve by muscle or bone. </a:t>
            </a:r>
          </a:p>
          <a:p>
            <a:pPr lvl="2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2071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CFF"/>
                </a:solidFill>
                <a:latin typeface="Arial Rounded MT Bold" pitchFamily="34" charset="0"/>
              </a:rPr>
              <a:t>Relations</a:t>
            </a:r>
            <a:endParaRPr lang="en-US" sz="4000" i="1" dirty="0">
              <a:solidFill>
                <a:srgbClr val="FFCCFF"/>
              </a:solidFill>
            </a:endParaRPr>
          </a:p>
        </p:txBody>
      </p:sp>
      <p:pic>
        <p:nvPicPr>
          <p:cNvPr id="8" name="Picture 9" descr="C:\Users\user\Pictures\mnmn - Copy.jpg"/>
          <p:cNvPicPr>
            <a:picLocks noChangeAspect="1" noChangeArrowheads="1"/>
          </p:cNvPicPr>
          <p:nvPr/>
        </p:nvPicPr>
        <p:blipFill>
          <a:blip r:embed="rId3" cstate="print"/>
          <a:srcRect l="3773" t="360" r="3773" b="9526"/>
          <a:stretch>
            <a:fillRect/>
          </a:stretch>
        </p:blipFill>
        <p:spPr>
          <a:xfrm>
            <a:off x="4204146" y="836712"/>
            <a:ext cx="483235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4432300" y="2055813"/>
            <a:ext cx="1066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32300" y="2817813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1" name="Rectangle 17"/>
          <p:cNvSpPr>
            <a:spLocks noChangeArrowheads="1"/>
          </p:cNvSpPr>
          <p:nvPr/>
        </p:nvSpPr>
        <p:spPr bwMode="auto">
          <a:xfrm>
            <a:off x="4591050" y="5000625"/>
            <a:ext cx="3910013" cy="1323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000" b="1" dirty="0" err="1">
                <a:solidFill>
                  <a:srgbClr val="C00000"/>
                </a:solidFill>
                <a:latin typeface="Calibri" pitchFamily="34" charset="0"/>
              </a:rPr>
              <a:t>Bursae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 around the elbow joint: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2000" b="1" dirty="0">
                <a:latin typeface="Calibri" pitchFamily="34" charset="0"/>
              </a:rPr>
              <a:t> Subcutaneous </a:t>
            </a:r>
            <a:r>
              <a:rPr lang="en-US" sz="2000" dirty="0">
                <a:latin typeface="Calibri" pitchFamily="34" charset="0"/>
              </a:rPr>
              <a:t>olecranon bursa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Subtendinous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olecranon bursa</a:t>
            </a:r>
          </a:p>
          <a:p>
            <a:pPr algn="just" eaLnBrk="1" hangingPunct="1">
              <a:defRPr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26633" name="Picture 9" descr="http://4.bp.blogspot.com/-sydtRu4D924/UuXI-QTT2NI/AAAAAAAABsU/idd6Dj0HA9c/s1600/Elbow+Joint+Ligaments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642938"/>
            <a:ext cx="4786312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950" y="908050"/>
            <a:ext cx="4676775" cy="5473700"/>
          </a:xfrm>
          <a:solidFill>
            <a:schemeClr val="accent5">
              <a:lumMod val="40000"/>
              <a:lumOff val="60000"/>
            </a:schemeClr>
          </a:solidFill>
          <a:ln w="38100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Flexion </a:t>
            </a:r>
          </a:p>
          <a:p>
            <a:pPr marL="822960" lvl="1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Is </a:t>
            </a:r>
            <a:r>
              <a:rPr lang="en-US" sz="2200" b="1" dirty="0" smtClean="0"/>
              <a:t>limited by </a:t>
            </a:r>
            <a:r>
              <a:rPr lang="en-US" sz="2200" dirty="0" smtClean="0"/>
              <a:t>the </a:t>
            </a:r>
            <a:r>
              <a:rPr lang="en-US" sz="2200" b="1" dirty="0" smtClean="0"/>
              <a:t>anterior surfaces </a:t>
            </a:r>
            <a:r>
              <a:rPr lang="en-US" sz="2200" dirty="0" smtClean="0"/>
              <a:t>of the </a:t>
            </a:r>
            <a:r>
              <a:rPr lang="en-US" sz="2200" b="1" dirty="0" smtClean="0"/>
              <a:t>forearm</a:t>
            </a:r>
            <a:r>
              <a:rPr lang="en-US" sz="2200" dirty="0" smtClean="0"/>
              <a:t> and </a:t>
            </a:r>
            <a:r>
              <a:rPr lang="en-US" sz="2200" b="1" dirty="0" smtClean="0"/>
              <a:t>arm</a:t>
            </a:r>
            <a:r>
              <a:rPr lang="en-US" sz="2200" dirty="0" smtClean="0"/>
              <a:t> coming into contact.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Extension </a:t>
            </a:r>
          </a:p>
          <a:p>
            <a:pPr marL="822960" lvl="1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Is </a:t>
            </a:r>
            <a:r>
              <a:rPr lang="en-US" sz="2200" b="1" dirty="0" smtClean="0"/>
              <a:t>limited by </a:t>
            </a:r>
            <a:r>
              <a:rPr lang="en-US" sz="2200" dirty="0" smtClean="0"/>
              <a:t>the </a:t>
            </a:r>
            <a:r>
              <a:rPr lang="en-US" sz="2200" b="1" dirty="0" smtClean="0"/>
              <a:t>tension</a:t>
            </a:r>
            <a:r>
              <a:rPr lang="en-US" sz="2200" dirty="0" smtClean="0"/>
              <a:t> of the </a:t>
            </a:r>
            <a:r>
              <a:rPr lang="en-US" sz="2200" b="1" dirty="0" smtClean="0"/>
              <a:t>anterior ligament </a:t>
            </a:r>
            <a:r>
              <a:rPr lang="en-US" sz="2200" dirty="0" smtClean="0"/>
              <a:t>and the </a:t>
            </a:r>
            <a:r>
              <a:rPr lang="en-US" sz="2200" b="1" dirty="0" err="1" smtClean="0"/>
              <a:t>brachialis</a:t>
            </a:r>
            <a:r>
              <a:rPr lang="en-US" sz="2200" b="1" dirty="0" smtClean="0"/>
              <a:t> muscle.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The joint is </a:t>
            </a:r>
            <a:r>
              <a:rPr lang="en-US" sz="2400" b="1" dirty="0" smtClean="0">
                <a:solidFill>
                  <a:srgbClr val="C00000"/>
                </a:solidFill>
              </a:rPr>
              <a:t>supplied by </a:t>
            </a:r>
            <a:r>
              <a:rPr lang="en-US" sz="2400" dirty="0" smtClean="0">
                <a:solidFill>
                  <a:srgbClr val="C00000"/>
                </a:solidFill>
              </a:rPr>
              <a:t>branches from the:</a:t>
            </a:r>
          </a:p>
          <a:p>
            <a:pPr marL="822960" lvl="1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/>
              <a:t>Median</a:t>
            </a:r>
          </a:p>
          <a:p>
            <a:pPr marL="822960" lvl="1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/>
              <a:t>Ulnar</a:t>
            </a:r>
          </a:p>
          <a:p>
            <a:pPr marL="822960" lvl="1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/>
              <a:t>Musculocutaneous</a:t>
            </a:r>
          </a:p>
          <a:p>
            <a:pPr marL="822960" lvl="1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b="1" dirty="0" smtClean="0"/>
              <a:t>Radial nerves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/>
          </a:p>
          <a:p>
            <a:pPr lvl="2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lvl="2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71913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CFF"/>
                </a:solidFill>
                <a:latin typeface="Arial Rounded MT Bold" pitchFamily="34" charset="0"/>
              </a:rPr>
              <a:t>Movements</a:t>
            </a:r>
            <a:endParaRPr lang="en-US" sz="4000" i="1" dirty="0">
              <a:solidFill>
                <a:srgbClr val="FFCCFF"/>
              </a:solidFill>
            </a:endParaRPr>
          </a:p>
        </p:txBody>
      </p:sp>
      <p:pic>
        <p:nvPicPr>
          <p:cNvPr id="52228" name="Picture 7" descr="C:\Documents and Settings\Free User\My Documents\My Pictures\img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25157" r="24529" b="2390"/>
          <a:stretch>
            <a:fillRect/>
          </a:stretch>
        </p:blipFill>
        <p:spPr bwMode="auto">
          <a:xfrm>
            <a:off x="5070475" y="1066800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resources.yesican-science.ca/red_rover/images/arm6.png"/>
          <p:cNvPicPr>
            <a:picLocks noChangeAspect="1" noChangeArrowheads="1"/>
          </p:cNvPicPr>
          <p:nvPr/>
        </p:nvPicPr>
        <p:blipFill>
          <a:blip r:embed="rId4" cstate="print"/>
          <a:srcRect t="21053"/>
          <a:stretch>
            <a:fillRect/>
          </a:stretch>
        </p:blipFill>
        <p:spPr bwMode="auto">
          <a:xfrm>
            <a:off x="5148064" y="4797152"/>
            <a:ext cx="3744416" cy="147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7000875" y="1143000"/>
            <a:ext cx="1143000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2313" y="3929063"/>
            <a:ext cx="128587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388" y="908050"/>
            <a:ext cx="5505450" cy="5041900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Angle 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 </a:t>
            </a:r>
            <a:r>
              <a:rPr lang="en-US" sz="2200" b="1" dirty="0" smtClean="0"/>
              <a:t>Between</a:t>
            </a:r>
            <a:r>
              <a:rPr lang="en-US" sz="2200" dirty="0" smtClean="0"/>
              <a:t> the </a:t>
            </a:r>
            <a:r>
              <a:rPr lang="en-US" sz="2200" b="1" dirty="0" smtClean="0"/>
              <a:t>long axis </a:t>
            </a:r>
            <a:r>
              <a:rPr lang="en-US" sz="2200" dirty="0" smtClean="0"/>
              <a:t>of the </a:t>
            </a:r>
            <a:r>
              <a:rPr lang="en-US" sz="2200" b="1" dirty="0" smtClean="0"/>
              <a:t>extended forearm </a:t>
            </a:r>
            <a:r>
              <a:rPr lang="en-US" sz="2200" dirty="0" smtClean="0"/>
              <a:t>and the </a:t>
            </a:r>
            <a:r>
              <a:rPr lang="en-US" sz="2200" b="1" dirty="0" smtClean="0"/>
              <a:t>long axis </a:t>
            </a:r>
            <a:r>
              <a:rPr lang="en-US" sz="2200" dirty="0" smtClean="0"/>
              <a:t>of the </a:t>
            </a:r>
            <a:r>
              <a:rPr lang="en-US" sz="2200" b="1" dirty="0" smtClean="0"/>
              <a:t>arm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Opens 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 Laterally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About 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 170 degrees in</a:t>
            </a:r>
            <a:r>
              <a:rPr lang="en-US" sz="2200" b="1" dirty="0" smtClean="0">
                <a:solidFill>
                  <a:schemeClr val="tx1"/>
                </a:solidFill>
              </a:rPr>
              <a:t> male </a:t>
            </a:r>
            <a:r>
              <a:rPr lang="en-US" sz="2200" dirty="0" smtClean="0">
                <a:solidFill>
                  <a:schemeClr val="tx1"/>
                </a:solidFill>
              </a:rPr>
              <a:t>and 167 degrees in </a:t>
            </a:r>
            <a:r>
              <a:rPr lang="en-US" sz="2200" b="1" dirty="0" smtClean="0">
                <a:solidFill>
                  <a:schemeClr val="tx1"/>
                </a:solidFill>
              </a:rPr>
              <a:t>females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zh-CN" sz="2400" dirty="0" smtClean="0">
                <a:solidFill>
                  <a:srgbClr val="C00000"/>
                </a:solidFill>
              </a:rPr>
              <a:t> Disappears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200" dirty="0" smtClean="0"/>
              <a:t> When the </a:t>
            </a:r>
            <a:r>
              <a:rPr lang="en-US" altLang="zh-CN" sz="2200" b="1" dirty="0" smtClean="0"/>
              <a:t>elbow</a:t>
            </a:r>
            <a:r>
              <a:rPr lang="en-US" altLang="zh-CN" sz="2200" dirty="0" smtClean="0"/>
              <a:t> joint is </a:t>
            </a:r>
            <a:r>
              <a:rPr lang="en-US" altLang="zh-CN" sz="2200" b="1" dirty="0" smtClean="0"/>
              <a:t>flexed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Permits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 The forearms to clear the hips in </a:t>
            </a:r>
            <a:r>
              <a:rPr lang="en-US" sz="2200" b="1" dirty="0" smtClean="0"/>
              <a:t>swinging movements </a:t>
            </a:r>
            <a:r>
              <a:rPr lang="en-US" sz="2200" dirty="0" smtClean="0"/>
              <a:t>during </a:t>
            </a:r>
            <a:r>
              <a:rPr lang="en-US" sz="2200" b="1" dirty="0" smtClean="0"/>
              <a:t>walking</a:t>
            </a:r>
            <a:r>
              <a:rPr lang="en-US" sz="2200" dirty="0" smtClean="0"/>
              <a:t>, and is important when </a:t>
            </a:r>
            <a:r>
              <a:rPr lang="en-US" sz="2200" b="1" dirty="0" smtClean="0"/>
              <a:t>carrying objects</a:t>
            </a:r>
          </a:p>
          <a:p>
            <a:pPr lvl="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2071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3200" dirty="0" smtClean="0">
                <a:latin typeface="Arial Rounded MT Bold"/>
              </a:rPr>
              <a:t/>
            </a:r>
            <a:br>
              <a:rPr lang="en-US" altLang="zh-CN" sz="3200" dirty="0" smtClean="0">
                <a:latin typeface="Arial Rounded MT Bold"/>
              </a:rPr>
            </a:br>
            <a:r>
              <a:rPr lang="en-US" altLang="zh-CN" sz="3200" dirty="0" smtClean="0">
                <a:solidFill>
                  <a:srgbClr val="FFC000"/>
                </a:solidFill>
                <a:latin typeface="Arial Rounded MT Bold"/>
              </a:rPr>
              <a:t>Carrying Angle</a:t>
            </a:r>
            <a:endParaRPr lang="en-US" sz="3200" i="1" dirty="0">
              <a:solidFill>
                <a:srgbClr val="FFC000"/>
              </a:solidFill>
              <a:latin typeface="Arial Rounded MT Bold"/>
            </a:endParaRPr>
          </a:p>
        </p:txBody>
      </p:sp>
      <p:pic>
        <p:nvPicPr>
          <p:cNvPr id="6" name="Picture 19" descr="上肢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8144" y="908720"/>
            <a:ext cx="2819400" cy="5043488"/>
          </a:xfrm>
          <a:effectLst>
            <a:softEdge rad="112500"/>
          </a:effectLst>
        </p:spPr>
      </p:pic>
      <p:sp>
        <p:nvSpPr>
          <p:cNvPr id="54277" name="Line 4"/>
          <p:cNvSpPr>
            <a:spLocks noChangeShapeType="1"/>
          </p:cNvSpPr>
          <p:nvPr/>
        </p:nvSpPr>
        <p:spPr bwMode="auto">
          <a:xfrm flipH="1">
            <a:off x="7010400" y="908050"/>
            <a:ext cx="685800" cy="487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Line 5"/>
          <p:cNvSpPr>
            <a:spLocks noChangeShapeType="1"/>
          </p:cNvSpPr>
          <p:nvPr/>
        </p:nvSpPr>
        <p:spPr bwMode="auto">
          <a:xfrm flipH="1">
            <a:off x="6400800" y="2813050"/>
            <a:ext cx="1360488" cy="2743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Arc 6"/>
          <p:cNvSpPr>
            <a:spLocks/>
          </p:cNvSpPr>
          <p:nvPr/>
        </p:nvSpPr>
        <p:spPr bwMode="auto">
          <a:xfrm flipH="1">
            <a:off x="6781800" y="2965450"/>
            <a:ext cx="625475" cy="1436688"/>
          </a:xfrm>
          <a:custGeom>
            <a:avLst/>
            <a:gdLst>
              <a:gd name="T0" fmla="*/ 0 w 23355"/>
              <a:gd name="T1" fmla="*/ 2147483646 h 39162"/>
              <a:gd name="T2" fmla="*/ 2147483646 w 23355"/>
              <a:gd name="T3" fmla="*/ 2147483646 h 39162"/>
              <a:gd name="T4" fmla="*/ 2147483646 w 23355"/>
              <a:gd name="T5" fmla="*/ 2147483646 h 39162"/>
              <a:gd name="T6" fmla="*/ 0 60000 65536"/>
              <a:gd name="T7" fmla="*/ 0 60000 65536"/>
              <a:gd name="T8" fmla="*/ 0 60000 65536"/>
              <a:gd name="T9" fmla="*/ 0 w 23355"/>
              <a:gd name="T10" fmla="*/ 0 h 39162"/>
              <a:gd name="T11" fmla="*/ 23355 w 23355"/>
              <a:gd name="T12" fmla="*/ 39162 h 39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55" h="39162" fill="none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</a:path>
              <a:path w="23355" h="39162" stroke="0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  <a:lnTo>
                  <a:pt x="1755" y="21600"/>
                </a:lnTo>
                <a:lnTo>
                  <a:pt x="0" y="71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Text Box 7"/>
          <p:cNvSpPr txBox="1">
            <a:spLocks noChangeArrowheads="1"/>
          </p:cNvSpPr>
          <p:nvPr/>
        </p:nvSpPr>
        <p:spPr bwMode="auto">
          <a:xfrm>
            <a:off x="5867400" y="266065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/>
              <a:t>165</a:t>
            </a:r>
            <a:r>
              <a:rPr lang="en-US" altLang="zh-CN" sz="1800" b="1" baseline="30000"/>
              <a:t>0</a:t>
            </a:r>
            <a:r>
              <a:rPr lang="en-US" altLang="zh-CN" sz="1800" b="1"/>
              <a:t>-170</a:t>
            </a:r>
            <a:r>
              <a:rPr lang="en-US" altLang="zh-CN" sz="1800" b="1" baseline="300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9250" y="935038"/>
            <a:ext cx="5230813" cy="4941887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rgbClr val="C00000"/>
                </a:solidFill>
              </a:rPr>
              <a:t> The elbow joint is </a:t>
            </a:r>
            <a:r>
              <a:rPr lang="en-US" sz="2200" b="1" dirty="0" smtClean="0">
                <a:solidFill>
                  <a:srgbClr val="C00000"/>
                </a:solidFill>
              </a:rPr>
              <a:t>stable</a:t>
            </a:r>
            <a:r>
              <a:rPr lang="en-US" sz="2200" dirty="0" smtClean="0">
                <a:solidFill>
                  <a:srgbClr val="C00000"/>
                </a:solidFill>
              </a:rPr>
              <a:t> because of the: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 </a:t>
            </a:r>
            <a:r>
              <a:rPr lang="en-US" sz="2000" b="1" dirty="0" smtClean="0"/>
              <a:t>Wrench-shaped articular surface </a:t>
            </a:r>
            <a:r>
              <a:rPr lang="en-US" sz="2000" dirty="0" smtClean="0"/>
              <a:t>of the </a:t>
            </a:r>
            <a:r>
              <a:rPr lang="en-US" sz="2000" b="1" dirty="0" smtClean="0"/>
              <a:t>olecranon </a:t>
            </a:r>
            <a:r>
              <a:rPr lang="en-US" sz="2000" dirty="0" smtClean="0"/>
              <a:t>and the </a:t>
            </a:r>
            <a:r>
              <a:rPr lang="en-US" sz="2000" b="1" dirty="0" smtClean="0"/>
              <a:t>pulley-shaped trochlea of  </a:t>
            </a:r>
            <a:r>
              <a:rPr lang="en-US" sz="2000" b="1" dirty="0" err="1" smtClean="0"/>
              <a:t>humerus</a:t>
            </a:r>
            <a:endParaRPr lang="en-US" sz="2000" b="1" dirty="0" smtClean="0"/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 Strong </a:t>
            </a:r>
            <a:r>
              <a:rPr lang="en-US" sz="2000" dirty="0" smtClean="0"/>
              <a:t>medial and lateral </a:t>
            </a:r>
            <a:r>
              <a:rPr lang="en-US" sz="2000" b="1" dirty="0" smtClean="0"/>
              <a:t>ligaments.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rgbClr val="C00000"/>
                </a:solidFill>
              </a:rPr>
              <a:t> Elbow </a:t>
            </a:r>
            <a:r>
              <a:rPr lang="en-US" sz="2200" b="1" dirty="0" smtClean="0">
                <a:solidFill>
                  <a:srgbClr val="C00000"/>
                </a:solidFill>
              </a:rPr>
              <a:t>dislocations</a:t>
            </a:r>
            <a:r>
              <a:rPr lang="en-US" sz="2200" dirty="0" smtClean="0">
                <a:solidFill>
                  <a:srgbClr val="C00000"/>
                </a:solidFill>
              </a:rPr>
              <a:t> are </a:t>
            </a:r>
            <a:r>
              <a:rPr lang="en-US" sz="2200" b="1" dirty="0" smtClean="0">
                <a:solidFill>
                  <a:srgbClr val="C00000"/>
                </a:solidFill>
              </a:rPr>
              <a:t>common</a:t>
            </a:r>
            <a:r>
              <a:rPr lang="en-US" sz="2200" dirty="0" smtClean="0">
                <a:solidFill>
                  <a:srgbClr val="C00000"/>
                </a:solidFill>
              </a:rPr>
              <a:t> &amp;</a:t>
            </a:r>
            <a:r>
              <a:rPr lang="en-US" sz="2200" b="1" dirty="0" smtClean="0">
                <a:solidFill>
                  <a:srgbClr val="C00000"/>
                </a:solidFill>
              </a:rPr>
              <a:t> most </a:t>
            </a:r>
            <a:r>
              <a:rPr lang="en-US" sz="2200" dirty="0" smtClean="0">
                <a:solidFill>
                  <a:srgbClr val="C00000"/>
                </a:solidFill>
              </a:rPr>
              <a:t>are </a:t>
            </a:r>
            <a:r>
              <a:rPr lang="en-US" sz="2200" b="1" dirty="0" smtClean="0">
                <a:solidFill>
                  <a:srgbClr val="C00000"/>
                </a:solidFill>
              </a:rPr>
              <a:t>posterior.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 </a:t>
            </a:r>
            <a:r>
              <a:rPr lang="en-US" sz="2000" dirty="0" smtClean="0"/>
              <a:t>Posterior dislocation </a:t>
            </a:r>
            <a:r>
              <a:rPr lang="en-US" sz="2000" b="1" dirty="0" smtClean="0"/>
              <a:t>usually follows falling on the outstretched hand.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 smtClean="0"/>
              <a:t> </a:t>
            </a:r>
            <a:r>
              <a:rPr lang="en-US" sz="2000" b="1" dirty="0" smtClean="0"/>
              <a:t>Posterior dislocations </a:t>
            </a:r>
            <a:r>
              <a:rPr lang="en-US" sz="2000" dirty="0" smtClean="0"/>
              <a:t>of the joint are </a:t>
            </a:r>
            <a:r>
              <a:rPr lang="en-US" sz="2000" b="1" dirty="0" smtClean="0">
                <a:solidFill>
                  <a:srgbClr val="0033CC"/>
                </a:solidFill>
              </a:rPr>
              <a:t>common in children </a:t>
            </a:r>
            <a:r>
              <a:rPr lang="en-US" sz="2000" dirty="0" smtClean="0"/>
              <a:t>because the parts of the </a:t>
            </a:r>
            <a:r>
              <a:rPr lang="en-US" sz="2000" b="1" dirty="0" smtClean="0"/>
              <a:t>bones</a:t>
            </a:r>
            <a:r>
              <a:rPr lang="en-US" sz="2000" dirty="0" smtClean="0"/>
              <a:t> that stabilize the joint are </a:t>
            </a:r>
            <a:r>
              <a:rPr lang="en-US" sz="2000" b="1" dirty="0" smtClean="0"/>
              <a:t>incompletely developed.</a:t>
            </a:r>
          </a:p>
          <a:p>
            <a:pPr marL="800100" lvl="1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SA" sz="2200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71913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000"/>
                </a:solidFill>
              </a:rPr>
              <a:t>Articulations and applied anatomy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6324" name="Picture 3" descr="C:\Users\user\Documents\Downloads\n5550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r="60435"/>
          <a:stretch>
            <a:fillRect/>
          </a:stretch>
        </p:blipFill>
        <p:spPr bwMode="auto">
          <a:xfrm>
            <a:off x="6208713" y="935038"/>
            <a:ext cx="2395537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http://s3.beckshome.com/20060625-Nursemaids-Elbow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"/>
          <a:stretch>
            <a:fillRect/>
          </a:stretch>
        </p:blipFill>
        <p:spPr bwMode="auto">
          <a:xfrm>
            <a:off x="5786438" y="928688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http://www.eorthopod.com/sites/default/files/images/elbow_dislocation_causes0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214688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0825" y="1125538"/>
            <a:ext cx="5178425" cy="4017962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Avulsion of the epiphysis </a:t>
            </a:r>
            <a:r>
              <a:rPr lang="en-US" sz="2400" dirty="0" smtClean="0">
                <a:solidFill>
                  <a:schemeClr val="tx1"/>
                </a:solidFill>
              </a:rPr>
              <a:t>of the </a:t>
            </a:r>
            <a:r>
              <a:rPr lang="en-US" sz="2400" b="1" dirty="0" smtClean="0">
                <a:solidFill>
                  <a:srgbClr val="0033CC"/>
                </a:solidFill>
              </a:rPr>
              <a:t>medial </a:t>
            </a:r>
            <a:r>
              <a:rPr lang="en-US" sz="2400" b="1" dirty="0" err="1" smtClean="0">
                <a:solidFill>
                  <a:srgbClr val="0033CC"/>
                </a:solidFill>
              </a:rPr>
              <a:t>epicondyle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is also </a:t>
            </a:r>
            <a:r>
              <a:rPr lang="en-US" sz="2400" b="1" dirty="0" smtClean="0">
                <a:solidFill>
                  <a:srgbClr val="0033CC"/>
                </a:solidFill>
              </a:rPr>
              <a:t>common in childhood </a:t>
            </a:r>
            <a:r>
              <a:rPr lang="en-US" sz="2400" dirty="0" smtClean="0">
                <a:solidFill>
                  <a:schemeClr val="tx1"/>
                </a:solidFill>
              </a:rPr>
              <a:t>because the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medial ligament </a:t>
            </a:r>
            <a:r>
              <a:rPr lang="en-US" sz="2400" dirty="0" smtClean="0">
                <a:solidFill>
                  <a:schemeClr val="tx1"/>
                </a:solidFill>
              </a:rPr>
              <a:t>is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much stronger </a:t>
            </a:r>
            <a:r>
              <a:rPr lang="en-US" sz="2400" dirty="0" smtClean="0">
                <a:solidFill>
                  <a:schemeClr val="tx1"/>
                </a:solidFill>
              </a:rPr>
              <a:t>than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bond</a:t>
            </a:r>
            <a:r>
              <a:rPr lang="en-US" sz="2400" dirty="0" smtClean="0">
                <a:solidFill>
                  <a:schemeClr val="tx1"/>
                </a:solidFill>
              </a:rPr>
              <a:t> of union </a:t>
            </a:r>
            <a:r>
              <a:rPr lang="en-US" sz="2400" u="sng" dirty="0" smtClean="0">
                <a:solidFill>
                  <a:schemeClr val="tx1"/>
                </a:solidFill>
              </a:rPr>
              <a:t>between</a:t>
            </a:r>
            <a:r>
              <a:rPr lang="en-US" sz="2400" dirty="0" smtClean="0">
                <a:solidFill>
                  <a:schemeClr val="tx1"/>
                </a:solidFill>
              </a:rPr>
              <a:t>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epiphysis </a:t>
            </a:r>
            <a:r>
              <a:rPr lang="en-US" sz="2400" dirty="0" smtClean="0">
                <a:solidFill>
                  <a:schemeClr val="tx1"/>
                </a:solidFill>
              </a:rPr>
              <a:t>and the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diaphysis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/>
              <a:t>They are usually a </a:t>
            </a:r>
            <a:r>
              <a:rPr lang="en-US" sz="2400" b="1" u="sng" dirty="0" smtClean="0">
                <a:solidFill>
                  <a:srgbClr val="C00000"/>
                </a:solidFill>
              </a:rPr>
              <a:t>result from </a:t>
            </a:r>
            <a:r>
              <a:rPr lang="en-US" sz="2400" dirty="0" smtClean="0"/>
              <a:t>an </a:t>
            </a:r>
            <a:r>
              <a:rPr lang="en-US" sz="2400" dirty="0" smtClean="0">
                <a:solidFill>
                  <a:srgbClr val="0000FF"/>
                </a:solidFill>
              </a:rPr>
              <a:t>avulsion (pull off) injury </a:t>
            </a:r>
            <a:r>
              <a:rPr lang="en-US" sz="2400" u="sng" dirty="0" smtClean="0"/>
              <a:t>caused by </a:t>
            </a:r>
            <a:r>
              <a:rPr lang="en-US" sz="2400" dirty="0" smtClean="0"/>
              <a:t>a </a:t>
            </a:r>
            <a:r>
              <a:rPr lang="en-US" sz="2400" dirty="0" err="1" smtClean="0">
                <a:solidFill>
                  <a:srgbClr val="0000FF"/>
                </a:solidFill>
              </a:rPr>
              <a:t>valgus</a:t>
            </a:r>
            <a:r>
              <a:rPr lang="en-US" sz="2400" dirty="0" smtClean="0">
                <a:solidFill>
                  <a:srgbClr val="0000FF"/>
                </a:solidFill>
              </a:rPr>
              <a:t> stress at the elbow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00FF"/>
                </a:solidFill>
              </a:rPr>
              <a:t>contraction of the flexor </a:t>
            </a:r>
            <a:r>
              <a:rPr lang="en-US" sz="2400" dirty="0" smtClean="0"/>
              <a:t>muscles as in :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/>
              <a:t>fall on an outstretched hand with the elbow in full extension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/>
              <a:t>posterior elbow dislocation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/>
              <a:t>direct blow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719138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C000"/>
                </a:solidFill>
              </a:rPr>
              <a:t>ELBOW Joint</a:t>
            </a:r>
            <a:endParaRPr lang="en-US" sz="3200" dirty="0">
              <a:solidFill>
                <a:srgbClr val="FFC000"/>
              </a:solidFill>
            </a:endParaRPr>
          </a:p>
        </p:txBody>
      </p:sp>
      <p:grpSp>
        <p:nvGrpSpPr>
          <p:cNvPr id="58372" name="Group 11"/>
          <p:cNvGrpSpPr>
            <a:grpSpLocks/>
          </p:cNvGrpSpPr>
          <p:nvPr/>
        </p:nvGrpSpPr>
        <p:grpSpPr bwMode="auto">
          <a:xfrm>
            <a:off x="5435600" y="1196975"/>
            <a:ext cx="3121025" cy="2160588"/>
            <a:chOff x="6156176" y="1340768"/>
            <a:chExt cx="2400300" cy="1524000"/>
          </a:xfrm>
        </p:grpSpPr>
        <p:pic>
          <p:nvPicPr>
            <p:cNvPr id="10" name="Picture 5" descr="https://secure.childrensmemorial.org/depts/sportsmedicine/images/medialepicondyleavulsionfracture.gif"/>
            <p:cNvPicPr>
              <a:picLocks noChangeAspect="1" noChangeArrowheads="1"/>
            </p:cNvPicPr>
            <p:nvPr/>
          </p:nvPicPr>
          <p:blipFill>
            <a:blip r:embed="rId3" cstate="print"/>
            <a:srcRect t="18971" b="17787"/>
            <a:stretch>
              <a:fillRect/>
            </a:stretch>
          </p:blipFill>
          <p:spPr bwMode="auto">
            <a:xfrm>
              <a:off x="6156176" y="1340768"/>
              <a:ext cx="2400300" cy="15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1" name="Straight Arrow Connector 10"/>
            <p:cNvCxnSpPr/>
            <p:nvPr/>
          </p:nvCxnSpPr>
          <p:spPr>
            <a:xfrm rot="5400000">
              <a:off x="7414258" y="1606051"/>
              <a:ext cx="228432" cy="244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373" name="Picture 8" descr="Medial_epicondyle_ED_Section1_lessthan5m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9"/>
          <a:stretch>
            <a:fillRect/>
          </a:stretch>
        </p:blipFill>
        <p:spPr bwMode="auto">
          <a:xfrm>
            <a:off x="6286500" y="3357563"/>
            <a:ext cx="2000250" cy="328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2828925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  <a:cs typeface="+mn-cs"/>
              </a:rPr>
              <a:t>The End 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Algerian" pitchFamily="8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chemeClr val="tx1"/>
                </a:solidFill>
              </a:rPr>
              <a:t>The ARM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9" name="Picture 5" descr="C:\Documents and Settings\Free User\My Documents\My Pictures\hume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1052736"/>
            <a:ext cx="3657600" cy="4968552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7172" name="TextBox 11"/>
          <p:cNvSpPr txBox="1">
            <a:spLocks noChangeArrowheads="1"/>
          </p:cNvSpPr>
          <p:nvPr/>
        </p:nvSpPr>
        <p:spPr bwMode="auto">
          <a:xfrm>
            <a:off x="7524750" y="3789363"/>
            <a:ext cx="935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Anterior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view</a:t>
            </a: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4932363" y="3768725"/>
            <a:ext cx="100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Posterior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view</a:t>
            </a:r>
          </a:p>
        </p:txBody>
      </p:sp>
      <p:pic>
        <p:nvPicPr>
          <p:cNvPr id="13" name="Picture 4" descr="臂部神经"/>
          <p:cNvPicPr>
            <a:picLocks noChangeAspect="1" noChangeArrowheads="1"/>
          </p:cNvPicPr>
          <p:nvPr/>
        </p:nvPicPr>
        <p:blipFill>
          <a:blip r:embed="rId4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043608" y="1124744"/>
            <a:ext cx="3300338" cy="4896544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0" y="105251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Shoulder</a:t>
            </a:r>
          </a:p>
        </p:txBody>
      </p:sp>
      <p:sp>
        <p:nvSpPr>
          <p:cNvPr id="7176" name="TextBox 11"/>
          <p:cNvSpPr txBox="1">
            <a:spLocks noChangeArrowheads="1"/>
          </p:cNvSpPr>
          <p:nvPr/>
        </p:nvSpPr>
        <p:spPr bwMode="auto">
          <a:xfrm>
            <a:off x="0" y="4941888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Elbow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 bwMode="auto">
          <a:xfrm>
            <a:off x="5003800" y="6069013"/>
            <a:ext cx="36718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Humerus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 bwMode="auto">
          <a:xfrm>
            <a:off x="1042988" y="6092825"/>
            <a:ext cx="33131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ea typeface="+mj-ea"/>
                <a:cs typeface="+mj-cs"/>
              </a:rPr>
              <a:t>Arm</a:t>
            </a:r>
          </a:p>
        </p:txBody>
      </p: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1116013" y="1190625"/>
            <a:ext cx="533400" cy="4038600"/>
            <a:chOff x="1295400" y="1143000"/>
            <a:chExt cx="533400" cy="4038600"/>
          </a:xfrm>
        </p:grpSpPr>
        <p:sp>
          <p:nvSpPr>
            <p:cNvPr id="18" name="Left Bracket 17"/>
            <p:cNvSpPr/>
            <p:nvPr/>
          </p:nvSpPr>
          <p:spPr>
            <a:xfrm>
              <a:off x="1676400" y="1143000"/>
              <a:ext cx="152400" cy="4038600"/>
            </a:xfrm>
            <a:prstGeom prst="leftBracket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81" name="TextBox 12"/>
            <p:cNvSpPr txBox="1">
              <a:spLocks noChangeArrowheads="1"/>
            </p:cNvSpPr>
            <p:nvPr/>
          </p:nvSpPr>
          <p:spPr bwMode="auto">
            <a:xfrm rot="-5400000">
              <a:off x="698500" y="2806700"/>
              <a:ext cx="15621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A      R     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2071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chemeClr val="tx1"/>
                </a:solidFill>
              </a:rPr>
              <a:t>The ARM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07950" y="1125538"/>
            <a:ext cx="4356100" cy="3024187"/>
          </a:xfrm>
          <a:prstGeom prst="rect">
            <a:avLst/>
          </a:prstGeom>
          <a:ln w="381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kumimoji="1" lang="en-US" altLang="zh-CN" sz="2400" dirty="0"/>
              <a:t>The lateral and medial </a:t>
            </a:r>
            <a:r>
              <a:rPr kumimoji="1" lang="en-US" altLang="zh-CN" sz="2400" dirty="0">
                <a:solidFill>
                  <a:srgbClr val="0033CC"/>
                </a:solidFill>
              </a:rPr>
              <a:t>intermuscular septa </a:t>
            </a:r>
            <a:r>
              <a:rPr kumimoji="1" lang="en-US" altLang="zh-CN" sz="2400" dirty="0"/>
              <a:t>divide the distal part of the arm into two compartments:</a:t>
            </a:r>
          </a:p>
          <a:p>
            <a:pPr marL="742950" lvl="1" indent="-28575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en-US" altLang="zh-CN" sz="2400" dirty="0">
                <a:solidFill>
                  <a:srgbClr val="FF0000"/>
                </a:solidFill>
              </a:rPr>
              <a:t> Anterior</a:t>
            </a:r>
            <a:endParaRPr kumimoji="1" lang="en-US" altLang="zh-CN" sz="2400" dirty="0"/>
          </a:p>
          <a:p>
            <a:pPr marL="742950" lvl="1" indent="-285750"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en-US" altLang="zh-CN" sz="2400" dirty="0">
                <a:solidFill>
                  <a:srgbClr val="FF0000"/>
                </a:solidFill>
              </a:rPr>
              <a:t> Posterior</a:t>
            </a:r>
            <a:endParaRPr kumimoji="1" lang="en-US" altLang="zh-CN" sz="2400" dirty="0"/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ar-SA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4464050" y="1196975"/>
            <a:ext cx="4679950" cy="2663825"/>
            <a:chOff x="2209800" y="228600"/>
            <a:chExt cx="5029200" cy="2808288"/>
          </a:xfrm>
        </p:grpSpPr>
        <p:pic>
          <p:nvPicPr>
            <p:cNvPr id="9221" name="Picture 4" descr="肌间隔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914400"/>
              <a:ext cx="2057400" cy="209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Box 5"/>
            <p:cNvSpPr txBox="1">
              <a:spLocks noChangeArrowheads="1"/>
            </p:cNvSpPr>
            <p:nvPr/>
          </p:nvSpPr>
          <p:spPr bwMode="auto">
            <a:xfrm>
              <a:off x="4572000" y="228600"/>
              <a:ext cx="16002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Medial intermuscular septum</a:t>
              </a:r>
            </a:p>
          </p:txBody>
        </p:sp>
        <p:sp>
          <p:nvSpPr>
            <p:cNvPr id="9223" name="TextBox 5"/>
            <p:cNvSpPr txBox="1">
              <a:spLocks noChangeArrowheads="1"/>
            </p:cNvSpPr>
            <p:nvPr/>
          </p:nvSpPr>
          <p:spPr bwMode="auto">
            <a:xfrm>
              <a:off x="2209800" y="2667000"/>
              <a:ext cx="1143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Humerus</a:t>
              </a:r>
            </a:p>
          </p:txBody>
        </p:sp>
        <p:sp>
          <p:nvSpPr>
            <p:cNvPr id="9224" name="TextBox 5"/>
            <p:cNvSpPr txBox="1">
              <a:spLocks noChangeArrowheads="1"/>
            </p:cNvSpPr>
            <p:nvPr/>
          </p:nvSpPr>
          <p:spPr bwMode="auto">
            <a:xfrm>
              <a:off x="2286000" y="2209800"/>
              <a:ext cx="914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Fascia</a:t>
              </a:r>
            </a:p>
          </p:txBody>
        </p:sp>
        <p:sp>
          <p:nvSpPr>
            <p:cNvPr id="9225" name="TextBox 5"/>
            <p:cNvSpPr txBox="1">
              <a:spLocks noChangeArrowheads="1"/>
            </p:cNvSpPr>
            <p:nvPr/>
          </p:nvSpPr>
          <p:spPr bwMode="auto">
            <a:xfrm>
              <a:off x="2362200" y="1676400"/>
              <a:ext cx="609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skin</a:t>
              </a:r>
            </a:p>
          </p:txBody>
        </p:sp>
        <p:sp>
          <p:nvSpPr>
            <p:cNvPr id="9226" name="TextBox 5"/>
            <p:cNvSpPr txBox="1">
              <a:spLocks noChangeArrowheads="1"/>
            </p:cNvSpPr>
            <p:nvPr/>
          </p:nvSpPr>
          <p:spPr bwMode="auto">
            <a:xfrm>
              <a:off x="2971800" y="228600"/>
              <a:ext cx="16002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Lateral intermuscular septum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895600" y="1905540"/>
              <a:ext cx="6090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4344046" y="1295594"/>
              <a:ext cx="1066078" cy="6090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124200" y="2210133"/>
              <a:ext cx="533969" cy="1740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276032" y="2285446"/>
              <a:ext cx="762568" cy="5556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3429058" y="1600093"/>
              <a:ext cx="917129" cy="17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4876232" y="1905540"/>
              <a:ext cx="762568" cy="152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3" name="TextBox 5"/>
            <p:cNvSpPr txBox="1">
              <a:spLocks noChangeArrowheads="1"/>
            </p:cNvSpPr>
            <p:nvPr/>
          </p:nvSpPr>
          <p:spPr bwMode="auto">
            <a:xfrm>
              <a:off x="5562600" y="1524000"/>
              <a:ext cx="16764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Neurovascular bundle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388" y="4797425"/>
            <a:ext cx="8785225" cy="1800225"/>
          </a:xfr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Muscles</a:t>
            </a:r>
            <a:r>
              <a:rPr lang="en-US" sz="2400" b="1" dirty="0" smtClean="0"/>
              <a:t>: Biceps </a:t>
            </a:r>
            <a:r>
              <a:rPr lang="en-US" sz="2400" b="1" dirty="0" err="1" smtClean="0"/>
              <a:t>brachii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Coracobrachialis</a:t>
            </a:r>
            <a:r>
              <a:rPr lang="en-US" sz="2400" b="1" dirty="0" smtClean="0"/>
              <a:t> &amp;</a:t>
            </a:r>
            <a:r>
              <a:rPr lang="en-US" sz="2400" b="1" dirty="0" err="1" smtClean="0"/>
              <a:t>Brachialis</a:t>
            </a:r>
            <a:r>
              <a:rPr lang="en-US" sz="2400" b="1" dirty="0" smtClean="0"/>
              <a:t>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Blood Vessels</a:t>
            </a:r>
            <a:r>
              <a:rPr lang="en-US" sz="2400" b="1" dirty="0" smtClean="0"/>
              <a:t>: Brachial artery &amp; Basilic vein.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Nerves </a:t>
            </a:r>
            <a:r>
              <a:rPr lang="en-US" sz="2400" b="1" dirty="0" smtClean="0"/>
              <a:t>: Musculocutaneous, Median, Radial &amp; Ulnar.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Arial Rounded MT Bold" pitchFamily="34" charset="0"/>
              </a:rPr>
              <a:t>Anterior Fascial Compartment Contents</a:t>
            </a:r>
            <a:endParaRPr lang="en-US" sz="3600" i="1" dirty="0">
              <a:solidFill>
                <a:schemeClr val="tx1"/>
              </a:solidFill>
            </a:endParaRPr>
          </a:p>
        </p:txBody>
      </p:sp>
      <p:pic>
        <p:nvPicPr>
          <p:cNvPr id="6" name="Content Placeholder 4" descr="Untitled-14"/>
          <p:cNvPicPr>
            <a:picLocks noChangeAspect="1" noChangeArrowheads="1"/>
          </p:cNvPicPr>
          <p:nvPr/>
        </p:nvPicPr>
        <p:blipFill>
          <a:blip r:embed="rId3" cstate="print"/>
          <a:srcRect r="1888"/>
          <a:stretch>
            <a:fillRect/>
          </a:stretch>
        </p:blipFill>
        <p:spPr bwMode="auto">
          <a:xfrm>
            <a:off x="1691680" y="908720"/>
            <a:ext cx="5379254" cy="3720083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5219700" y="1125538"/>
            <a:ext cx="865188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0" name="Oval 9"/>
          <p:cNvSpPr/>
          <p:nvPr/>
        </p:nvSpPr>
        <p:spPr>
          <a:xfrm>
            <a:off x="6011863" y="2349500"/>
            <a:ext cx="8636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3132138" y="1268413"/>
            <a:ext cx="792162" cy="231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2411413" y="1928813"/>
            <a:ext cx="792162" cy="204787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3" name="Oval 12"/>
          <p:cNvSpPr/>
          <p:nvPr/>
        </p:nvSpPr>
        <p:spPr>
          <a:xfrm>
            <a:off x="2916238" y="1500188"/>
            <a:ext cx="792162" cy="1428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6" name="Oval 15"/>
          <p:cNvSpPr/>
          <p:nvPr/>
        </p:nvSpPr>
        <p:spPr>
          <a:xfrm>
            <a:off x="4284663" y="908050"/>
            <a:ext cx="1366837" cy="3603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7" name="Oval 16"/>
          <p:cNvSpPr/>
          <p:nvPr/>
        </p:nvSpPr>
        <p:spPr>
          <a:xfrm>
            <a:off x="4572000" y="4149725"/>
            <a:ext cx="792163" cy="3587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8" name="Oval 17"/>
          <p:cNvSpPr/>
          <p:nvPr/>
        </p:nvSpPr>
        <p:spPr>
          <a:xfrm>
            <a:off x="2051050" y="2357438"/>
            <a:ext cx="792163" cy="279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2071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Arial" charset="0"/>
              </a:rPr>
              <a:t>Muscles of the Anterior Compartment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13315" name="Picture 4" descr="臂肌前群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2350" y="990600"/>
            <a:ext cx="1612900" cy="5410200"/>
          </a:xfrm>
        </p:spPr>
      </p:pic>
      <p:pic>
        <p:nvPicPr>
          <p:cNvPr id="13316" name="Picture 9" descr="肱肌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0" y="1066800"/>
            <a:ext cx="1563688" cy="5257800"/>
          </a:xfrm>
        </p:spPr>
      </p:pic>
      <p:sp>
        <p:nvSpPr>
          <p:cNvPr id="13317" name="Rectangle 12"/>
          <p:cNvSpPr>
            <a:spLocks noChangeArrowheads="1"/>
          </p:cNvSpPr>
          <p:nvPr/>
        </p:nvSpPr>
        <p:spPr bwMode="auto">
          <a:xfrm>
            <a:off x="539750" y="3810000"/>
            <a:ext cx="18986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n-US" altLang="zh-CN" sz="2400"/>
              <a:t>Biceps brachii</a:t>
            </a:r>
            <a:endParaRPr lang="zh-CN" altLang="en-US" sz="2400"/>
          </a:p>
        </p:txBody>
      </p: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4273550" y="2743200"/>
            <a:ext cx="22288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n-US" altLang="zh-CN" sz="2400"/>
              <a:t>Coracobrachialis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4883150" y="4191000"/>
            <a:ext cx="1371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n-US" altLang="zh-CN" sz="2400"/>
              <a:t>Brachialis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68550" y="4191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483350" y="3048000"/>
            <a:ext cx="576263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54750" y="46482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32075" y="980728"/>
            <a:ext cx="1480085" cy="18002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3350" y="981075"/>
            <a:ext cx="5367338" cy="2879725"/>
          </a:xfr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Origin: </a:t>
            </a:r>
            <a:r>
              <a:rPr lang="en-US" sz="2400" dirty="0" smtClean="0"/>
              <a:t>Two heads: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Long Head (lateral head) </a:t>
            </a:r>
            <a:r>
              <a:rPr lang="en-US" sz="2200" dirty="0" smtClean="0"/>
              <a:t>from </a:t>
            </a:r>
            <a:r>
              <a:rPr lang="en-US" sz="2200" b="1" dirty="0" err="1" smtClean="0"/>
              <a:t>supraglenoid</a:t>
            </a:r>
            <a:r>
              <a:rPr lang="en-US" sz="2200" b="1" dirty="0" smtClean="0"/>
              <a:t> tubercle </a:t>
            </a:r>
            <a:r>
              <a:rPr lang="en-US" sz="2200" dirty="0" smtClean="0"/>
              <a:t>of </a:t>
            </a:r>
            <a:r>
              <a:rPr lang="en-US" sz="2200" b="1" dirty="0" smtClean="0"/>
              <a:t>scapula</a:t>
            </a:r>
            <a:r>
              <a:rPr lang="en-US" sz="2200" dirty="0" smtClean="0"/>
              <a:t> </a:t>
            </a:r>
            <a:r>
              <a:rPr lang="en-US" sz="2200" b="1" dirty="0" smtClean="0"/>
              <a:t>(intracapsular)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Short Head </a:t>
            </a:r>
            <a:r>
              <a:rPr lang="en-US" sz="2200" dirty="0" smtClean="0"/>
              <a:t>from the tip of </a:t>
            </a:r>
            <a:r>
              <a:rPr lang="en-US" sz="2200" b="1" dirty="0" err="1" smtClean="0"/>
              <a:t>coracoid</a:t>
            </a:r>
            <a:r>
              <a:rPr lang="en-US" sz="2200" b="1" dirty="0" smtClean="0"/>
              <a:t> process</a:t>
            </a:r>
            <a:r>
              <a:rPr lang="en-US" sz="2200" dirty="0" smtClean="0"/>
              <a:t> of </a:t>
            </a:r>
            <a:r>
              <a:rPr lang="en-US" sz="2200" b="1" dirty="0" smtClean="0"/>
              <a:t>scapula.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 smtClean="0"/>
              <a:t> </a:t>
            </a:r>
            <a:r>
              <a:rPr lang="en-US" sz="2400" dirty="0" smtClean="0"/>
              <a:t>The two heads join in the middle of the arm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2071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Biceps </a:t>
            </a:r>
            <a:r>
              <a:rPr lang="en-US" sz="3200" dirty="0" err="1" smtClean="0">
                <a:solidFill>
                  <a:srgbClr val="FFFF00"/>
                </a:solidFill>
                <a:latin typeface="Arial Rounded MT Bold" pitchFamily="34" charset="0"/>
              </a:rPr>
              <a:t>Brachii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10" name="Picture 6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16789" r="54810" b="51430"/>
          <a:stretch>
            <a:fillRect/>
          </a:stretch>
        </p:blipFill>
        <p:spPr>
          <a:xfrm>
            <a:off x="5652120" y="980728"/>
            <a:ext cx="3200400" cy="531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7235825" y="549275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Coracoid Process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7739856" y="1340644"/>
            <a:ext cx="865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286625" y="500063"/>
            <a:ext cx="1857375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3350" y="981075"/>
            <a:ext cx="5159375" cy="5400675"/>
          </a:xfr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 Insertion: </a:t>
            </a:r>
          </a:p>
          <a:p>
            <a:pPr marL="621348" lvl="1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into the posterior part of the </a:t>
            </a:r>
            <a:r>
              <a:rPr lang="en-US" sz="2400" b="1" dirty="0" smtClean="0">
                <a:solidFill>
                  <a:srgbClr val="0000FF"/>
                </a:solidFill>
              </a:rPr>
              <a:t>radial </a:t>
            </a:r>
            <a:r>
              <a:rPr lang="en-US" sz="2400" b="1" dirty="0" err="1" smtClean="0">
                <a:solidFill>
                  <a:srgbClr val="0000FF"/>
                </a:solidFill>
              </a:rPr>
              <a:t>tuberosity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</a:p>
          <a:p>
            <a:pPr marL="621348" lvl="1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into the </a:t>
            </a:r>
            <a:r>
              <a:rPr lang="en-US" sz="2400" dirty="0" smtClean="0">
                <a:solidFill>
                  <a:srgbClr val="0000FF"/>
                </a:solidFill>
              </a:rPr>
              <a:t>deep fascia of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0000FF"/>
                </a:solidFill>
              </a:rPr>
              <a:t>medial</a:t>
            </a:r>
            <a:r>
              <a:rPr lang="en-US" sz="2400" dirty="0" smtClean="0"/>
              <a:t> aspect of </a:t>
            </a:r>
            <a:r>
              <a:rPr lang="en-US" sz="2400" dirty="0" smtClean="0">
                <a:solidFill>
                  <a:srgbClr val="0000FF"/>
                </a:solidFill>
              </a:rPr>
              <a:t>forearm</a:t>
            </a:r>
            <a:r>
              <a:rPr lang="en-US" sz="2400" dirty="0" smtClean="0"/>
              <a:t> </a:t>
            </a:r>
            <a:r>
              <a:rPr lang="en-US" sz="2400" b="1" dirty="0" smtClean="0"/>
              <a:t>through </a:t>
            </a:r>
            <a:r>
              <a:rPr lang="en-US" sz="2400" b="1" dirty="0" err="1" smtClean="0">
                <a:solidFill>
                  <a:srgbClr val="0000FF"/>
                </a:solidFill>
              </a:rPr>
              <a:t>bicipital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aponeurosis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Nerve supply: </a:t>
            </a:r>
          </a:p>
          <a:p>
            <a:pPr marL="822960" lvl="1" indent="-256032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Musculocutaneous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 Action: 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Strong supinator </a:t>
            </a:r>
            <a:r>
              <a:rPr lang="en-US" sz="2400" dirty="0" smtClean="0"/>
              <a:t>of the forearm</a:t>
            </a:r>
          </a:p>
          <a:p>
            <a:pPr marL="1078992" lvl="2" algn="just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dirty="0" smtClean="0"/>
              <a:t> used in screwing.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/>
              <a:t>Powerful flexor </a:t>
            </a:r>
            <a:r>
              <a:rPr lang="en-US" sz="2400" dirty="0" smtClean="0"/>
              <a:t>of elbow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Weak flexor of shoulder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2071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Biceps </a:t>
            </a:r>
            <a:r>
              <a:rPr lang="en-US" sz="3200" dirty="0" err="1" smtClean="0">
                <a:solidFill>
                  <a:srgbClr val="FFFF00"/>
                </a:solidFill>
                <a:latin typeface="Arial Rounded MT Bold" pitchFamily="34" charset="0"/>
              </a:rPr>
              <a:t>Brachii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8" name="Picture 4" descr="臂部神经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 t="60001" r="33165"/>
          <a:stretch>
            <a:fillRect/>
          </a:stretch>
        </p:blipFill>
        <p:spPr>
          <a:xfrm>
            <a:off x="5834211" y="1016496"/>
            <a:ext cx="2981325" cy="32766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6678613" y="2360612"/>
            <a:ext cx="457200" cy="358775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7293769" y="3094831"/>
            <a:ext cx="611188" cy="415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14"/>
          <p:cNvSpPr txBox="1">
            <a:spLocks noChangeArrowheads="1"/>
          </p:cNvSpPr>
          <p:nvPr/>
        </p:nvSpPr>
        <p:spPr bwMode="auto">
          <a:xfrm>
            <a:off x="6019800" y="635000"/>
            <a:ext cx="1676400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Biceps brachii</a:t>
            </a:r>
          </a:p>
        </p:txBody>
      </p:sp>
      <p:sp>
        <p:nvSpPr>
          <p:cNvPr id="17416" name="TextBox 15"/>
          <p:cNvSpPr txBox="1">
            <a:spLocks noChangeArrowheads="1"/>
          </p:cNvSpPr>
          <p:nvPr/>
        </p:nvSpPr>
        <p:spPr bwMode="auto">
          <a:xfrm>
            <a:off x="7375525" y="3608388"/>
            <a:ext cx="152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Bicipital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aponeurosis</a:t>
            </a:r>
          </a:p>
        </p:txBody>
      </p:sp>
      <p:sp>
        <p:nvSpPr>
          <p:cNvPr id="17417" name="TextBox 16"/>
          <p:cNvSpPr txBox="1">
            <a:spLocks noChangeArrowheads="1"/>
          </p:cNvSpPr>
          <p:nvPr/>
        </p:nvSpPr>
        <p:spPr bwMode="auto">
          <a:xfrm>
            <a:off x="5292725" y="1628775"/>
            <a:ext cx="1943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Tendon inserted to radial tuberosity</a:t>
            </a:r>
          </a:p>
        </p:txBody>
      </p:sp>
      <p:pic>
        <p:nvPicPr>
          <p:cNvPr id="17" name="Picture 12" descr="Untitled-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81128"/>
            <a:ext cx="2952328" cy="173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Straight Arrow Connector 19"/>
          <p:cNvCxnSpPr/>
          <p:nvPr/>
        </p:nvCxnSpPr>
        <p:spPr>
          <a:xfrm rot="16200000" flipH="1">
            <a:off x="6862763" y="1096963"/>
            <a:ext cx="533400" cy="2286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8" name="Picture 12" descr="C:\Users\user\Desktop\cubital-fossa-4-6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2" t="23383" r="2979" b="10857"/>
          <a:stretch>
            <a:fillRect/>
          </a:stretch>
        </p:blipFill>
        <p:spPr bwMode="auto">
          <a:xfrm>
            <a:off x="5357813" y="714375"/>
            <a:ext cx="3500437" cy="3643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850" y="981075"/>
            <a:ext cx="4748213" cy="4248150"/>
          </a:xfr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 Origin: 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 Tip of the </a:t>
            </a:r>
            <a:r>
              <a:rPr lang="en-US" sz="2600" b="1" dirty="0" err="1" smtClean="0">
                <a:solidFill>
                  <a:schemeClr val="tx1"/>
                </a:solidFill>
              </a:rPr>
              <a:t>coracoid</a:t>
            </a:r>
            <a:r>
              <a:rPr lang="en-US" sz="2600" b="1" dirty="0" smtClean="0">
                <a:solidFill>
                  <a:schemeClr val="tx1"/>
                </a:solidFill>
              </a:rPr>
              <a:t> process of scapula (</a:t>
            </a:r>
            <a:r>
              <a:rPr lang="en-US" sz="2600" dirty="0" smtClean="0">
                <a:solidFill>
                  <a:srgbClr val="0033CC"/>
                </a:solidFill>
              </a:rPr>
              <a:t>with short head of </a:t>
            </a:r>
            <a:r>
              <a:rPr lang="en-US" sz="2600" dirty="0" err="1" smtClean="0">
                <a:solidFill>
                  <a:srgbClr val="0033CC"/>
                </a:solidFill>
              </a:rPr>
              <a:t>bicepes</a:t>
            </a:r>
            <a:r>
              <a:rPr lang="en-US" sz="2600" dirty="0" smtClean="0">
                <a:solidFill>
                  <a:srgbClr val="0033CC"/>
                </a:solidFill>
              </a:rPr>
              <a:t> </a:t>
            </a:r>
            <a:r>
              <a:rPr lang="en-US" sz="2600" dirty="0" err="1" smtClean="0">
                <a:solidFill>
                  <a:srgbClr val="0033CC"/>
                </a:solidFill>
              </a:rPr>
              <a:t>brachii</a:t>
            </a:r>
            <a:r>
              <a:rPr lang="en-US" sz="2600" b="1" dirty="0" smtClean="0">
                <a:solidFill>
                  <a:schemeClr val="tx1"/>
                </a:solidFill>
              </a:rPr>
              <a:t> ).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 Insertion: 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Middle</a:t>
            </a:r>
            <a:r>
              <a:rPr lang="en-US" sz="2600" dirty="0" smtClean="0">
                <a:solidFill>
                  <a:schemeClr val="tx1"/>
                </a:solidFill>
              </a:rPr>
              <a:t> of the medial side of the </a:t>
            </a:r>
            <a:r>
              <a:rPr lang="en-US" sz="2600" b="1" dirty="0" smtClean="0">
                <a:solidFill>
                  <a:schemeClr val="tx1"/>
                </a:solidFill>
              </a:rPr>
              <a:t>shaft of the humerus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Nerve supply: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rgbClr val="00B050"/>
                </a:solidFill>
              </a:rPr>
              <a:t>Musculocutaneous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 Action: </a:t>
            </a:r>
          </a:p>
          <a:p>
            <a:pPr lvl="1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600" dirty="0" smtClean="0"/>
              <a:t> </a:t>
            </a:r>
            <a:r>
              <a:rPr lang="en-US" sz="2600" b="1" dirty="0" smtClean="0"/>
              <a:t>Flexor</a:t>
            </a:r>
            <a:r>
              <a:rPr lang="en-US" sz="2600" dirty="0" smtClean="0"/>
              <a:t> &amp; a weak adductor of the </a:t>
            </a:r>
            <a:r>
              <a:rPr lang="en-US" sz="2600" b="1" dirty="0" smtClean="0"/>
              <a:t>arm </a:t>
            </a: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rgbClr val="C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620713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Coracobrachialis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10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44986" r="26599" b="51778"/>
          <a:stretch>
            <a:fillRect/>
          </a:stretch>
        </p:blipFill>
        <p:spPr>
          <a:xfrm>
            <a:off x="5624264" y="990600"/>
            <a:ext cx="3124200" cy="54102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2656</TotalTime>
  <Words>1224</Words>
  <Application>Microsoft Office PowerPoint</Application>
  <PresentationFormat>On-screen Show (4:3)</PresentationFormat>
  <Paragraphs>249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宋体</vt:lpstr>
      <vt:lpstr>Wingdings</vt:lpstr>
      <vt:lpstr>Arial Rounded MT Bold</vt:lpstr>
      <vt:lpstr>Lucida Sans</vt:lpstr>
      <vt:lpstr>Algerian</vt:lpstr>
      <vt:lpstr>Office Theme</vt:lpstr>
      <vt:lpstr>PowerPoint Presentation</vt:lpstr>
      <vt:lpstr>OBJECTIVES</vt:lpstr>
      <vt:lpstr>The ARM</vt:lpstr>
      <vt:lpstr>The ARM</vt:lpstr>
      <vt:lpstr>Anterior Fascial Compartment Contents</vt:lpstr>
      <vt:lpstr>Muscles of the Anterior Compartment</vt:lpstr>
      <vt:lpstr>Biceps Brachii</vt:lpstr>
      <vt:lpstr>Biceps Brachii</vt:lpstr>
      <vt:lpstr>Coracobrachialis</vt:lpstr>
      <vt:lpstr>Brachialis</vt:lpstr>
      <vt:lpstr>Posterior Fascial Compartment Contents</vt:lpstr>
      <vt:lpstr>Muscles of the Posterior Compartment</vt:lpstr>
      <vt:lpstr>Triceps</vt:lpstr>
      <vt:lpstr>Triceps</vt:lpstr>
      <vt:lpstr>Cubital Fossa</vt:lpstr>
      <vt:lpstr>Boundaries of Cubital Fossa</vt:lpstr>
      <vt:lpstr>Contents of Cubital Fossa</vt:lpstr>
      <vt:lpstr>ELBOW Joint</vt:lpstr>
      <vt:lpstr>Capsule</vt:lpstr>
      <vt:lpstr>Capsule</vt:lpstr>
      <vt:lpstr>Ligaments</vt:lpstr>
      <vt:lpstr>Ligaments</vt:lpstr>
      <vt:lpstr>Synovial Membrane</vt:lpstr>
      <vt:lpstr>Relations</vt:lpstr>
      <vt:lpstr>Movements</vt:lpstr>
      <vt:lpstr> Carrying Angle</vt:lpstr>
      <vt:lpstr>Articulations and applied anatomy </vt:lpstr>
      <vt:lpstr>ELBOW Joint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VOHRA</cp:lastModifiedBy>
  <cp:revision>219</cp:revision>
  <dcterms:created xsi:type="dcterms:W3CDTF">2010-12-19T14:08:49Z</dcterms:created>
  <dcterms:modified xsi:type="dcterms:W3CDTF">2017-12-03T11:45:39Z</dcterms:modified>
</cp:coreProperties>
</file>