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  <p:sldMasterId id="2147483655" r:id="rId3"/>
  </p:sldMasterIdLst>
  <p:notesMasterIdLst>
    <p:notesMasterId r:id="rId23"/>
  </p:notesMasterIdLst>
  <p:sldIdLst>
    <p:sldId id="297" r:id="rId4"/>
    <p:sldId id="257" r:id="rId5"/>
    <p:sldId id="320" r:id="rId6"/>
    <p:sldId id="321" r:id="rId7"/>
    <p:sldId id="322" r:id="rId8"/>
    <p:sldId id="324" r:id="rId9"/>
    <p:sldId id="334" r:id="rId10"/>
    <p:sldId id="335" r:id="rId11"/>
    <p:sldId id="325" r:id="rId12"/>
    <p:sldId id="337" r:id="rId13"/>
    <p:sldId id="338" r:id="rId14"/>
    <p:sldId id="328" r:id="rId15"/>
    <p:sldId id="329" r:id="rId16"/>
    <p:sldId id="330" r:id="rId17"/>
    <p:sldId id="331" r:id="rId18"/>
    <p:sldId id="339" r:id="rId19"/>
    <p:sldId id="332" r:id="rId20"/>
    <p:sldId id="343" r:id="rId21"/>
    <p:sldId id="298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F9900"/>
    <a:srgbClr val="FFCC00"/>
    <a:srgbClr val="FF9933"/>
    <a:srgbClr val="C0C0C0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689BF7-6CF1-412C-AF55-907388F81951}" type="datetimeFigureOut">
              <a:rPr lang="x-none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42008-B97C-4FC3-9C12-CC5F68D1CA3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4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4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85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67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9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08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64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81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41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8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47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1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6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6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29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2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30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19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04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7B7-2F27-4208-9C23-4551C490A156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0F4D-FDA8-49C7-81CF-9FB783CB26A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EB4-AEDB-4AD0-8D42-A4A1F5244EC8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7700-744F-493F-8CD8-790F7F270A1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8B48-3958-453D-AE1B-F68737CBF178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37DB-6830-46C2-99BF-8DC694CBE544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69E28-1F79-42C0-8196-BD06EF625407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F9DA9-28D5-4249-B69B-EEA79B3F1CA1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FDFA8-714E-421F-BA31-1D5C13D5079C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BA30-84D1-4FE0-8A31-54E8E3E9DDE0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A10FD-3FA4-4B94-BC22-D5854A2039A5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C9D3-0AB2-4352-BB67-6E498484EB1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26714-E29B-4BB9-A264-BC6A92D6F4F8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CEA1-96BE-47E8-B482-1D2B968140C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67D61-A30E-478D-B706-791FB70BCCDF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598A-000F-438D-A9EC-D0D203284BF6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27A49-C91E-4BE7-948B-F6C8F58921B7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401B-2F2E-46F9-9493-DE3A4E9804BE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095E-E3B9-482C-8F73-A0B1F5DFA08C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CBBA-C623-41C7-A15D-8B49BA2F359B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E2524-A1B8-49BD-87CF-BC22BC5199BE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B223-3353-4AF6-A51F-057A99C84DE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344-1EDB-491B-86B6-65E6F7BB5218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1F1-5C94-45F6-B2C3-A701E24F32C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D8DCE-35AE-44A2-8A12-4C86528009DF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42B1-BAAB-469D-94C0-4D4FAB43A0B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B2479-6B06-478F-833A-FB6FD4763844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3C7-11CE-4A7E-A11C-457EDECA97D8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291240-80B7-43D3-B950-C9EF75E38EC4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B834-B4BF-44DB-8430-AB803D2284F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8C527-0E82-4F0B-9488-687DF675887E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F403-F33D-4636-9F82-11D74A8FDE7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4EA2B-D932-4018-B39D-081F0DE2FE5C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9C6B2-D505-4A34-AD82-7C96576376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1EE78-1310-4933-9203-351B1F21C836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2E014-543A-46B5-87A6-496650A11C1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01DE5-DCD2-4EA0-AF6E-43B93D26698A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B7F7-65FC-44AA-B1B5-FFA96D9991D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A2FFFC-4605-47AC-AA47-11D42639BAC8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6D09-6549-4D7F-A5CA-F40E1EEB7D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980D1-3B1C-4A62-8840-38885E7108B8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21E1-3235-44C4-8D20-DD6D57ABDBF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0E933-3292-47D4-9260-978B5F3F64A1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41F1-08F8-460B-B5E1-BFC96675A66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5B85-2BB7-4F1A-B588-D5DB0A31D9EB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CF0-8465-48FB-9763-64565D906E89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C5DB2-AF74-40C9-9052-6E511976FF4E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043D-EFC2-4092-A7FA-84D4CA879F3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C5FAF-9F02-4566-AEA2-B8CBC5E00520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7E24-5C64-4CEB-A876-9663DDFB794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8E68E-7EE9-4145-915F-978762029033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94568-5239-496D-8D89-62F7563986FA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8C740-37EB-4351-9483-2D911753A0F4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7C18-76A2-402B-8258-82B75D8E395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56-45C7-4290-ABFA-689A4F9F9C9B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931-62F9-49A9-A127-D3854E70759F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F05F-5C18-48E1-A6B6-7F2CFEB46957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6CA3-78F0-4003-9423-002989E6D48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2000-000A-4495-8744-4AF28BB26C45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E1B4-6EE3-44B7-AB7B-89B8E490AFE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47AD-C270-463C-B907-C2A603CEB53F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AF29-6381-4AD3-A900-1CFD35C4F00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9234-8991-4B1A-A6E6-1FF906BB71BA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0C1-3746-43D2-871A-89EDDFA35B8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47B-C8A8-4A89-8BF4-18996F668165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17CE-25B0-4D65-BEC5-EF17C8EFF7F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E3359-7EBD-44D4-9644-C2BE8E383F10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19EA40F-198A-45FA-8455-767F0304D003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35BDD-B5C3-4496-91BB-8CA39BBD7106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660E2B66-051F-46DE-A206-231B7F5091F6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7E6A4-D9AC-43BD-ABF7-8F72134E8624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C7DE7055-3387-4AF2-9322-C1DD0DC21CB7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1090738-over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8839200" cy="1905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Lecture Title: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 err="1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Mycetoma</a:t>
            </a:r>
            <a:r>
              <a:rPr lang="en-US" sz="3200" b="1" u="sng" dirty="0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and other Subcutaneous Mycoses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</a:br>
            <a:endParaRPr lang="en-US" sz="3200" b="1" dirty="0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(Musculoskeletal 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Block, Microbiology)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72" y="228600"/>
            <a:ext cx="7772400" cy="865584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7772400" cy="54006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Diagnosis: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Clinical samples: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Biopsy tissue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C000"/>
                </a:solidFill>
              </a:rPr>
              <a:t>(Superficial samples of the draining sinuses are inadequate)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Blood (for serology only)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Direct microscopic examination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Microscopic examination: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Histological sections: </a:t>
            </a:r>
            <a:r>
              <a:rPr lang="en-US" dirty="0" err="1" smtClean="0">
                <a:solidFill>
                  <a:schemeClr val="bg1"/>
                </a:solidFill>
              </a:rPr>
              <a:t>Hematoxylin</a:t>
            </a:r>
            <a:r>
              <a:rPr lang="en-US" dirty="0" smtClean="0">
                <a:solidFill>
                  <a:schemeClr val="bg1"/>
                </a:solidFill>
              </a:rPr>
              <a:t>-Eosin,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Smears: Stain with </a:t>
            </a:r>
            <a:r>
              <a:rPr lang="en-US" dirty="0" err="1" smtClean="0">
                <a:solidFill>
                  <a:schemeClr val="bg1"/>
                </a:solidFill>
              </a:rPr>
              <a:t>Giemsa</a:t>
            </a:r>
            <a:r>
              <a:rPr lang="en-US" dirty="0" smtClean="0">
                <a:solidFill>
                  <a:schemeClr val="bg1"/>
                </a:solidFill>
              </a:rPr>
              <a:t> , </a:t>
            </a:r>
            <a:r>
              <a:rPr lang="en-US" dirty="0" err="1" smtClean="0">
                <a:solidFill>
                  <a:schemeClr val="bg1"/>
                </a:solidFill>
              </a:rPr>
              <a:t>Gomori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methenamine</a:t>
            </a:r>
            <a:r>
              <a:rPr lang="en-US" dirty="0" smtClean="0">
                <a:solidFill>
                  <a:schemeClr val="bg1"/>
                </a:solidFill>
              </a:rPr>
              <a:t> silver (Fungi)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                       Stain with Gram (</a:t>
            </a:r>
            <a:r>
              <a:rPr lang="en-US" sz="1900" dirty="0" err="1" smtClean="0">
                <a:solidFill>
                  <a:schemeClr val="bg1"/>
                </a:solidFill>
              </a:rPr>
              <a:t>Actinomycetes</a:t>
            </a:r>
            <a:r>
              <a:rPr lang="en-US" sz="1900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2200" b="1" u="sng" dirty="0" smtClean="0">
                <a:solidFill>
                  <a:srgbClr val="FFFF00"/>
                </a:solidFill>
              </a:rPr>
              <a:t>Grains</a:t>
            </a:r>
            <a:r>
              <a:rPr lang="en-US" dirty="0" smtClean="0">
                <a:solidFill>
                  <a:schemeClr val="bg1"/>
                </a:solidFill>
              </a:rPr>
              <a:t> (Observing the size of the filaments , the color of the grain)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e.g.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White-to-yellow grains indicate </a:t>
            </a:r>
            <a:r>
              <a:rPr lang="en-US" i="1" dirty="0" smtClean="0">
                <a:solidFill>
                  <a:schemeClr val="bg1"/>
                </a:solidFill>
              </a:rPr>
              <a:t>P . </a:t>
            </a:r>
            <a:r>
              <a:rPr lang="en-US" i="1" dirty="0" err="1" smtClean="0">
                <a:solidFill>
                  <a:schemeClr val="bg1"/>
                </a:solidFill>
              </a:rPr>
              <a:t>boydii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Nocardia</a:t>
            </a:r>
            <a:r>
              <a:rPr lang="en-US" dirty="0" smtClean="0">
                <a:solidFill>
                  <a:schemeClr val="bg1"/>
                </a:solidFill>
              </a:rPr>
              <a:t> species, or </a:t>
            </a:r>
            <a:r>
              <a:rPr lang="en-US" i="1" dirty="0" smtClean="0">
                <a:solidFill>
                  <a:schemeClr val="bg1"/>
                </a:solidFill>
              </a:rPr>
              <a:t>A.  </a:t>
            </a:r>
            <a:r>
              <a:rPr lang="en-US" i="1" dirty="0" err="1" smtClean="0">
                <a:solidFill>
                  <a:schemeClr val="bg1"/>
                </a:solidFill>
              </a:rPr>
              <a:t>madurae</a:t>
            </a:r>
            <a:r>
              <a:rPr lang="en-US" dirty="0" smtClean="0">
                <a:solidFill>
                  <a:schemeClr val="bg1"/>
                </a:solidFill>
              </a:rPr>
              <a:t> infection.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Black grains indicate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Madurella</a:t>
            </a:r>
            <a:r>
              <a:rPr lang="en-US" dirty="0" smtClean="0">
                <a:solidFill>
                  <a:schemeClr val="bg1"/>
                </a:solidFill>
              </a:rPr>
              <a:t> species infection. </a:t>
            </a:r>
          </a:p>
        </p:txBody>
      </p:sp>
      <p:pic>
        <p:nvPicPr>
          <p:cNvPr id="4" name="Picture 9" descr="my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864" y="1676400"/>
            <a:ext cx="3384376" cy="235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mycetoma grain"/>
          <p:cNvPicPr>
            <a:picLocks noChangeAspect="1" noChangeArrowheads="1"/>
          </p:cNvPicPr>
          <p:nvPr/>
        </p:nvPicPr>
        <p:blipFill>
          <a:blip r:embed="rId4" cstate="print"/>
          <a:srcRect l="4514" t="3275" r="3224" b="4294"/>
          <a:stretch>
            <a:fillRect/>
          </a:stretch>
        </p:blipFill>
        <p:spPr bwMode="auto">
          <a:xfrm>
            <a:off x="4427241" y="1676400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365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8684" y="4038600"/>
            <a:ext cx="3417028" cy="23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367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240" y="4052664"/>
            <a:ext cx="3198109" cy="23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905000"/>
            <a:ext cx="77724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Diagnosis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900" dirty="0" smtClean="0">
                <a:solidFill>
                  <a:srgbClr val="FFFF00"/>
                </a:solidFill>
              </a:rPr>
              <a:t>Culture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900" dirty="0" smtClean="0"/>
          </a:p>
          <a:p>
            <a:pPr>
              <a:buFont typeface="Wingdings" pitchFamily="2" charset="2"/>
              <a:buChar char="§"/>
            </a:pPr>
            <a:r>
              <a:rPr lang="en-US" sz="2900" dirty="0" smtClean="0">
                <a:solidFill>
                  <a:schemeClr val="bg1"/>
                </a:solidFill>
              </a:rPr>
              <a:t>Media such as </a:t>
            </a:r>
            <a:r>
              <a:rPr lang="en-US" sz="2900" dirty="0" err="1" smtClean="0">
                <a:solidFill>
                  <a:schemeClr val="bg1"/>
                </a:solidFill>
              </a:rPr>
              <a:t>Sabouraud</a:t>
            </a:r>
            <a:r>
              <a:rPr lang="en-US" sz="2900" dirty="0" smtClean="0">
                <a:solidFill>
                  <a:schemeClr val="bg1"/>
                </a:solidFill>
              </a:rPr>
              <a:t> dextrose agar  (SDA) to isolate fungi </a:t>
            </a:r>
          </a:p>
          <a:p>
            <a:pPr>
              <a:buFont typeface="Wingdings" pitchFamily="2" charset="2"/>
              <a:buChar char="§"/>
            </a:pPr>
            <a:r>
              <a:rPr lang="en-US" sz="2900" dirty="0" smtClean="0">
                <a:solidFill>
                  <a:schemeClr val="bg1"/>
                </a:solidFill>
              </a:rPr>
              <a:t>Blood agar to isolate bacteria. </a:t>
            </a:r>
          </a:p>
          <a:p>
            <a:endParaRPr lang="en-US" sz="2900" dirty="0" smtClean="0">
              <a:solidFill>
                <a:schemeClr val="bg1"/>
              </a:solidFill>
            </a:endParaRPr>
          </a:p>
          <a:p>
            <a:pPr lvl="1"/>
            <a:r>
              <a:rPr lang="en-US" sz="2900" dirty="0" smtClean="0">
                <a:solidFill>
                  <a:schemeClr val="bg1"/>
                </a:solidFill>
              </a:rPr>
              <a:t>Fungi are identified based on the macroscopic and microscopic features.</a:t>
            </a:r>
          </a:p>
          <a:p>
            <a:pPr lvl="1"/>
            <a:endParaRPr lang="en-US" sz="2900" dirty="0" smtClean="0">
              <a:solidFill>
                <a:schemeClr val="bg1"/>
              </a:solidFill>
            </a:endParaRPr>
          </a:p>
          <a:p>
            <a:pPr lvl="1"/>
            <a:r>
              <a:rPr lang="en-US" sz="2900" dirty="0" smtClean="0">
                <a:solidFill>
                  <a:schemeClr val="bg1"/>
                </a:solidFill>
              </a:rPr>
              <a:t>For </a:t>
            </a:r>
            <a:r>
              <a:rPr lang="en-US" sz="2900" dirty="0" err="1" smtClean="0">
                <a:solidFill>
                  <a:schemeClr val="bg1"/>
                </a:solidFill>
              </a:rPr>
              <a:t>Actinomycetes</a:t>
            </a:r>
            <a:r>
              <a:rPr lang="en-US" sz="2900" dirty="0" smtClean="0">
                <a:solidFill>
                  <a:schemeClr val="bg1"/>
                </a:solidFill>
              </a:rPr>
              <a:t> biochemical and other tests are  used for identification</a:t>
            </a:r>
          </a:p>
          <a:p>
            <a:pPr lvl="1"/>
            <a:endParaRPr lang="en-US" sz="2900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460.jpg                                                        0000B85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l="6193"/>
          <a:stretch>
            <a:fillRect/>
          </a:stretch>
        </p:blipFill>
        <p:spPr bwMode="auto">
          <a:xfrm>
            <a:off x="1219202" y="1676400"/>
            <a:ext cx="3384376" cy="268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69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4" cstate="print"/>
          <a:srcRect b="11192"/>
          <a:stretch>
            <a:fillRect/>
          </a:stretch>
        </p:blipFill>
        <p:spPr bwMode="auto">
          <a:xfrm>
            <a:off x="4675584" y="1676786"/>
            <a:ext cx="3096345" cy="268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ocard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1" y="4429394"/>
            <a:ext cx="3384376" cy="2088232"/>
          </a:xfrm>
          <a:prstGeom prst="rect">
            <a:avLst/>
          </a:prstGeom>
        </p:spPr>
      </p:pic>
      <p:pic>
        <p:nvPicPr>
          <p:cNvPr id="7" name="Picture 6" descr="actin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585" y="4429394"/>
            <a:ext cx="3096344" cy="208823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313944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447800"/>
            <a:ext cx="8308032" cy="5181600"/>
          </a:xfrm>
        </p:spPr>
        <p:txBody>
          <a:bodyPr>
            <a:normAutofit fontScale="62500" lnSpcReduction="20000"/>
          </a:bodyPr>
          <a:lstStyle/>
          <a:p>
            <a:r>
              <a:rPr lang="en-US" sz="5000" dirty="0" smtClean="0">
                <a:solidFill>
                  <a:srgbClr val="FFFF00"/>
                </a:solidFill>
              </a:rPr>
              <a:t>Treatment</a:t>
            </a:r>
          </a:p>
          <a:p>
            <a:pPr lvl="1"/>
            <a:endParaRPr lang="en-US" dirty="0" smtClean="0"/>
          </a:p>
          <a:p>
            <a:pPr lvl="1"/>
            <a:r>
              <a:rPr lang="en-US" sz="2900" b="1" u="sng" dirty="0" err="1" smtClean="0">
                <a:solidFill>
                  <a:srgbClr val="FFFF00"/>
                </a:solidFill>
              </a:rPr>
              <a:t>Eumycetoma</a:t>
            </a:r>
            <a:r>
              <a:rPr lang="en-US" sz="2900" dirty="0" smtClean="0">
                <a:solidFill>
                  <a:schemeClr val="bg1"/>
                </a:solidFill>
              </a:rPr>
              <a:t>  :    </a:t>
            </a:r>
            <a:r>
              <a:rPr lang="en-US" sz="2900" dirty="0" err="1" smtClean="0">
                <a:solidFill>
                  <a:schemeClr val="bg1"/>
                </a:solidFill>
              </a:rPr>
              <a:t>Itraconazole</a:t>
            </a:r>
            <a:r>
              <a:rPr lang="en-US" sz="2900" dirty="0" smtClean="0">
                <a:solidFill>
                  <a:schemeClr val="bg1"/>
                </a:solidFill>
              </a:rPr>
              <a:t> </a:t>
            </a:r>
          </a:p>
          <a:p>
            <a:pPr lvl="4"/>
            <a:endParaRPr lang="en-US" sz="2900" dirty="0" smtClean="0">
              <a:solidFill>
                <a:schemeClr val="bg1"/>
              </a:solidFill>
            </a:endParaRP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</a:t>
            </a:r>
          </a:p>
          <a:p>
            <a:pPr lvl="1"/>
            <a:r>
              <a:rPr lang="en-US" sz="2900" b="1" u="sng" dirty="0" err="1" smtClean="0">
                <a:solidFill>
                  <a:srgbClr val="FFFF00"/>
                </a:solidFill>
              </a:rPr>
              <a:t>Actinomycetoma</a:t>
            </a:r>
            <a:r>
              <a:rPr lang="en-US" sz="2900" dirty="0" smtClean="0">
                <a:solidFill>
                  <a:schemeClr val="bg1"/>
                </a:solidFill>
              </a:rPr>
              <a:t>:   </a:t>
            </a:r>
            <a:r>
              <a:rPr lang="en-US" sz="2900" dirty="0" err="1" smtClean="0">
                <a:solidFill>
                  <a:schemeClr val="bg1"/>
                </a:solidFill>
              </a:rPr>
              <a:t>Trimethoprim-sulfamethoxazole</a:t>
            </a:r>
            <a:endParaRPr lang="en-US" sz="2900" dirty="0" smtClean="0">
              <a:solidFill>
                <a:schemeClr val="bg1"/>
              </a:solidFill>
            </a:endParaRP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 </a:t>
            </a:r>
            <a:r>
              <a:rPr lang="en-US" sz="2900" dirty="0" err="1" smtClean="0">
                <a:solidFill>
                  <a:schemeClr val="bg1"/>
                </a:solidFill>
              </a:rPr>
              <a:t>Dapsone</a:t>
            </a:r>
            <a:r>
              <a:rPr lang="en-US" sz="2900" dirty="0" smtClean="0">
                <a:solidFill>
                  <a:schemeClr val="bg1"/>
                </a:solidFill>
              </a:rPr>
              <a:t> </a:t>
            </a: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 Streptomycin </a:t>
            </a: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 (</a:t>
            </a:r>
            <a:r>
              <a:rPr lang="en-US" sz="2900" dirty="0" smtClean="0">
                <a:solidFill>
                  <a:srgbClr val="FFC000"/>
                </a:solidFill>
              </a:rPr>
              <a:t>Combination of 2 drugs)</a:t>
            </a:r>
            <a:endParaRPr lang="en-US" sz="2900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bg1"/>
                </a:solidFill>
              </a:rPr>
              <a:t>Therapy is suggested for several months or years (1-2 years or more)</a:t>
            </a:r>
          </a:p>
          <a:p>
            <a:pPr marL="0" lvl="1" indent="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900" dirty="0" err="1" smtClean="0">
                <a:solidFill>
                  <a:schemeClr val="bg1"/>
                </a:solidFill>
              </a:rPr>
              <a:t>Actinomycetoma</a:t>
            </a:r>
            <a:r>
              <a:rPr lang="en-US" sz="2900" dirty="0" smtClean="0">
                <a:solidFill>
                  <a:schemeClr val="bg1"/>
                </a:solidFill>
              </a:rPr>
              <a:t> generally respond better to treatment than </a:t>
            </a:r>
            <a:r>
              <a:rPr lang="en-US" sz="2900" dirty="0" err="1" smtClean="0">
                <a:solidFill>
                  <a:schemeClr val="bg1"/>
                </a:solidFill>
              </a:rPr>
              <a:t>eumycetoma</a:t>
            </a:r>
            <a:endParaRPr lang="en-US" sz="2900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endParaRPr lang="en-US" sz="29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bg1"/>
                </a:solidFill>
              </a:rPr>
              <a:t>Radiologic tests (bone radiographs) if bone involvement is suspected</a:t>
            </a:r>
          </a:p>
          <a:p>
            <a:pPr>
              <a:buFont typeface="Wingdings" pitchFamily="2" charset="2"/>
              <a:buChar char="Ø"/>
            </a:pPr>
            <a:endParaRPr lang="en-US" sz="2900" dirty="0" smtClean="0"/>
          </a:p>
          <a:p>
            <a:r>
              <a:rPr lang="en-US" sz="2900" b="1" dirty="0" smtClean="0">
                <a:solidFill>
                  <a:srgbClr val="FFFF00"/>
                </a:solidFill>
              </a:rPr>
              <a:t>Surgical Care:  </a:t>
            </a:r>
            <a:r>
              <a:rPr lang="en-US" sz="2900" dirty="0" smtClean="0">
                <a:solidFill>
                  <a:schemeClr val="bg1"/>
                </a:solidFill>
              </a:rPr>
              <a:t>In </a:t>
            </a:r>
            <a:r>
              <a:rPr lang="en-US" sz="2900" dirty="0" err="1" smtClean="0">
                <a:solidFill>
                  <a:schemeClr val="bg1"/>
                </a:solidFill>
              </a:rPr>
              <a:t>eumycetoma</a:t>
            </a:r>
            <a:r>
              <a:rPr lang="en-US" sz="2900" dirty="0" smtClean="0">
                <a:solidFill>
                  <a:schemeClr val="bg1"/>
                </a:solidFill>
              </a:rPr>
              <a:t>, surgical treatment (debridement or amputation)  in patient  not responding to medical treatment alone and if bone is involved. </a:t>
            </a:r>
          </a:p>
          <a:p>
            <a:endParaRPr lang="en-US" sz="2900" b="1" dirty="0" smtClean="0">
              <a:solidFill>
                <a:srgbClr val="FFFF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5344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0376"/>
            <a:ext cx="7772400" cy="546336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Subcutaneous </a:t>
            </a:r>
            <a:r>
              <a:rPr lang="en-US" sz="4000" dirty="0" err="1" smtClean="0">
                <a:solidFill>
                  <a:schemeClr val="bg1"/>
                </a:solidFill>
              </a:rPr>
              <a:t>zygomycosis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7772400" cy="4467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1800" dirty="0" smtClean="0">
                <a:solidFill>
                  <a:schemeClr val="bg1"/>
                </a:solidFill>
              </a:rPr>
              <a:t>Chronic localized firm Subcutaneous masses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facial  area or other like hand, arm, leg, thigh. 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Firm swelling of site with intact skin-Distortion. Direct spread to adjacent bone and tissue. 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Acquired via  traumatic implantation of spores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1700" dirty="0" smtClean="0">
                <a:solidFill>
                  <a:schemeClr val="bg1"/>
                </a:solidFill>
              </a:rPr>
              <a:t>needle-stick, tattooing, contaminated surgical dressings, burn wound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Etiology: 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Mould</a:t>
            </a:r>
            <a:r>
              <a:rPr lang="en-US" sz="1800" dirty="0">
                <a:solidFill>
                  <a:schemeClr val="bg1"/>
                </a:solidFill>
              </a:rPr>
              <a:t> fungi of the </a:t>
            </a:r>
            <a:r>
              <a:rPr lang="en-US" sz="1800" dirty="0" err="1">
                <a:solidFill>
                  <a:schemeClr val="bg1"/>
                </a:solidFill>
              </a:rPr>
              <a:t>Zygomycetes</a:t>
            </a:r>
            <a:r>
              <a:rPr lang="en-US" sz="1800" dirty="0">
                <a:solidFill>
                  <a:schemeClr val="bg1"/>
                </a:solidFill>
              </a:rPr>
              <a:t>, (</a:t>
            </a:r>
            <a:r>
              <a:rPr lang="en-US" sz="1800" dirty="0" err="1">
                <a:solidFill>
                  <a:schemeClr val="bg1"/>
                </a:solidFill>
              </a:rPr>
              <a:t>Entomophthorales</a:t>
            </a:r>
            <a:r>
              <a:rPr lang="en-US" sz="1800" dirty="0">
                <a:solidFill>
                  <a:schemeClr val="bg1"/>
                </a:solidFill>
              </a:rPr>
              <a:t> and </a:t>
            </a:r>
            <a:r>
              <a:rPr lang="en-US" sz="1800" dirty="0" err="1">
                <a:solidFill>
                  <a:schemeClr val="bg1"/>
                </a:solidFill>
              </a:rPr>
              <a:t>Mucorales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Entomophthorales</a:t>
            </a:r>
            <a:r>
              <a:rPr lang="en-US" sz="1800" dirty="0">
                <a:solidFill>
                  <a:schemeClr val="bg1"/>
                </a:solidFill>
              </a:rPr>
              <a:t> : </a:t>
            </a:r>
            <a:r>
              <a:rPr lang="en-US" sz="1800" dirty="0" err="1">
                <a:solidFill>
                  <a:schemeClr val="bg1"/>
                </a:solidFill>
              </a:rPr>
              <a:t>Conidiobolus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coronatus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Basidiobolus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ranarun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Mucorales</a:t>
            </a:r>
            <a:r>
              <a:rPr lang="en-US" sz="1800" dirty="0">
                <a:solidFill>
                  <a:schemeClr val="bg1"/>
                </a:solidFill>
              </a:rPr>
              <a:t>:  </a:t>
            </a:r>
            <a:r>
              <a:rPr lang="en-US" sz="1800" dirty="0" err="1">
                <a:solidFill>
                  <a:schemeClr val="bg1"/>
                </a:solidFill>
              </a:rPr>
              <a:t>Rhizopus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Mucor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 descr="zygomycosis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514600"/>
            <a:ext cx="5148064" cy="3699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47520"/>
            <a:ext cx="7772400" cy="69035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Subcutaneous </a:t>
            </a:r>
            <a:r>
              <a:rPr lang="en-US" sz="4000" dirty="0" err="1" smtClean="0">
                <a:solidFill>
                  <a:schemeClr val="bg1"/>
                </a:solidFill>
              </a:rPr>
              <a:t>zygomycosis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7772400" cy="4824536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>
                <a:solidFill>
                  <a:srgbClr val="FFFF66"/>
                </a:solidFill>
              </a:rPr>
              <a:t>Laboratory Diagnosis: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Specimen: Biopsy tissue</a:t>
            </a:r>
          </a:p>
          <a:p>
            <a:endParaRPr lang="en-US" dirty="0" smtClean="0"/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Direct microscopy: 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stained sections or smears: broad non-</a:t>
            </a:r>
            <a:r>
              <a:rPr lang="en-US" sz="2200" dirty="0" err="1" smtClean="0">
                <a:solidFill>
                  <a:schemeClr val="bg1"/>
                </a:solidFill>
              </a:rPr>
              <a:t>septate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hyphae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endParaRPr lang="en-US" sz="2200" dirty="0" smtClean="0">
              <a:solidFill>
                <a:srgbClr val="FFFF00"/>
              </a:solidFill>
            </a:endParaRP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Culture</a:t>
            </a:r>
            <a:r>
              <a:rPr lang="en-US" sz="2200" dirty="0" smtClean="0">
                <a:solidFill>
                  <a:schemeClr val="bg1"/>
                </a:solidFill>
              </a:rPr>
              <a:t>: Culture on SDA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000" b="1" dirty="0" smtClean="0">
                <a:solidFill>
                  <a:srgbClr val="FFFF66"/>
                </a:solidFill>
              </a:rPr>
              <a:t>Treatment:</a:t>
            </a:r>
          </a:p>
          <a:p>
            <a:endParaRPr lang="en-US" sz="2000" b="1" dirty="0" smtClean="0">
              <a:solidFill>
                <a:srgbClr val="FFFF66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Oral Potassium iodide (KI)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Amphotericin B</a:t>
            </a:r>
          </a:p>
        </p:txBody>
      </p:sp>
      <p:pic>
        <p:nvPicPr>
          <p:cNvPr id="4" name="Picture 15" descr="zy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2971800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618344"/>
          </a:xfrm>
        </p:spPr>
        <p:txBody>
          <a:bodyPr/>
          <a:lstStyle/>
          <a:p>
            <a:pPr algn="l"/>
            <a:r>
              <a:rPr lang="en-US" sz="4000" dirty="0" err="1" smtClean="0">
                <a:solidFill>
                  <a:schemeClr val="bg1"/>
                </a:solidFill>
              </a:rPr>
              <a:t>Phaeohyphomycosis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524000"/>
            <a:ext cx="7772400" cy="4920952"/>
          </a:xfrm>
        </p:spPr>
        <p:txBody>
          <a:bodyPr>
            <a:normAutofit fontScale="47500" lnSpcReduction="20000"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Is  a group of fungal infections caused by </a:t>
            </a:r>
            <a:r>
              <a:rPr lang="en-US" sz="3300" dirty="0" err="1" smtClean="0">
                <a:solidFill>
                  <a:schemeClr val="bg1"/>
                </a:solidFill>
              </a:rPr>
              <a:t>dematiaceous</a:t>
            </a:r>
            <a:r>
              <a:rPr lang="en-US" sz="3300" dirty="0" smtClean="0">
                <a:solidFill>
                  <a:schemeClr val="bg1"/>
                </a:solidFill>
              </a:rPr>
              <a:t> (darkly pigmented) fungi widely distributed in the environment</a:t>
            </a:r>
          </a:p>
          <a:p>
            <a:endParaRPr lang="en-US" sz="3300" dirty="0" smtClean="0">
              <a:solidFill>
                <a:schemeClr val="bg1"/>
              </a:solidFill>
            </a:endParaRPr>
          </a:p>
          <a:p>
            <a:r>
              <a:rPr lang="en-US" sz="3300" dirty="0" smtClean="0">
                <a:solidFill>
                  <a:schemeClr val="bg1"/>
                </a:solidFill>
              </a:rPr>
              <a:t>Subcutaneous or brain Abscess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Presents as nodules or </a:t>
            </a:r>
            <a:r>
              <a:rPr lang="en-US" sz="3300" dirty="0" err="1" smtClean="0">
                <a:solidFill>
                  <a:schemeClr val="bg1"/>
                </a:solidFill>
              </a:rPr>
              <a:t>erythematous</a:t>
            </a:r>
            <a:r>
              <a:rPr lang="en-US" sz="3300" dirty="0" smtClean="0">
                <a:solidFill>
                  <a:schemeClr val="bg1"/>
                </a:solidFill>
              </a:rPr>
              <a:t> plaques with no systemic involvement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Affected site:  Thigh, legs, feet, arms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endParaRPr lang="en-US" sz="2400" dirty="0" smtClean="0"/>
          </a:p>
          <a:p>
            <a:r>
              <a:rPr lang="en-US" sz="3800" b="1" dirty="0" smtClean="0">
                <a:solidFill>
                  <a:srgbClr val="FFFF66"/>
                </a:solidFill>
              </a:rPr>
              <a:t>Etiology</a:t>
            </a:r>
          </a:p>
          <a:p>
            <a:pPr marL="800100" lvl="1" indent="-342900" algn="just">
              <a:spcBef>
                <a:spcPct val="50000"/>
              </a:spcBef>
            </a:pPr>
            <a:r>
              <a:rPr lang="en-US" sz="2900" dirty="0" err="1" smtClean="0">
                <a:solidFill>
                  <a:schemeClr val="bg1"/>
                </a:solidFill>
              </a:rPr>
              <a:t>Dematiaceous</a:t>
            </a:r>
            <a:r>
              <a:rPr lang="en-US" sz="2900" dirty="0" smtClean="0">
                <a:solidFill>
                  <a:schemeClr val="bg1"/>
                </a:solidFill>
              </a:rPr>
              <a:t> mold fungi. </a:t>
            </a:r>
          </a:p>
          <a:p>
            <a:pPr marL="800100" lvl="1" indent="-342900" algn="just">
              <a:spcBef>
                <a:spcPct val="50000"/>
              </a:spcBef>
            </a:pPr>
            <a:r>
              <a:rPr lang="en-US" sz="2500" dirty="0" smtClean="0">
                <a:solidFill>
                  <a:schemeClr val="bg1"/>
                </a:solidFill>
              </a:rPr>
              <a:t>common: </a:t>
            </a:r>
            <a:r>
              <a:rPr lang="en-US" sz="2500" i="1" dirty="0" err="1" smtClean="0">
                <a:solidFill>
                  <a:schemeClr val="bg1"/>
                </a:solidFill>
              </a:rPr>
              <a:t>Cladosporium</a:t>
            </a:r>
            <a:r>
              <a:rPr lang="en-US" sz="2500" i="1" dirty="0" smtClean="0">
                <a:solidFill>
                  <a:schemeClr val="bg1"/>
                </a:solidFill>
              </a:rPr>
              <a:t>, </a:t>
            </a:r>
            <a:r>
              <a:rPr lang="en-US" sz="2500" i="1" dirty="0" err="1" smtClean="0">
                <a:solidFill>
                  <a:schemeClr val="bg1"/>
                </a:solidFill>
              </a:rPr>
              <a:t>Exophiala</a:t>
            </a:r>
            <a:r>
              <a:rPr lang="en-US" sz="2500" i="1" dirty="0" smtClean="0">
                <a:solidFill>
                  <a:schemeClr val="bg1"/>
                </a:solidFill>
              </a:rPr>
              <a:t>, </a:t>
            </a:r>
            <a:r>
              <a:rPr lang="en-US" sz="2500" i="1" dirty="0" err="1" smtClean="0">
                <a:solidFill>
                  <a:schemeClr val="bg1"/>
                </a:solidFill>
              </a:rPr>
              <a:t>Wangiella</a:t>
            </a:r>
            <a:r>
              <a:rPr lang="en-US" sz="2500" i="1" dirty="0" smtClean="0">
                <a:solidFill>
                  <a:schemeClr val="bg1"/>
                </a:solidFill>
              </a:rPr>
              <a:t>, </a:t>
            </a:r>
            <a:r>
              <a:rPr lang="en-US" sz="2500" i="1" dirty="0" err="1" smtClean="0">
                <a:solidFill>
                  <a:schemeClr val="bg1"/>
                </a:solidFill>
              </a:rPr>
              <a:t>Cladophialophora</a:t>
            </a:r>
            <a:r>
              <a:rPr lang="en-US" sz="2500" dirty="0" smtClean="0">
                <a:solidFill>
                  <a:schemeClr val="bg1"/>
                </a:solidFill>
              </a:rPr>
              <a:t>, </a:t>
            </a:r>
            <a:r>
              <a:rPr lang="en-US" sz="2500" i="1" dirty="0" err="1" smtClean="0">
                <a:solidFill>
                  <a:schemeClr val="bg1"/>
                </a:solidFill>
              </a:rPr>
              <a:t>Bipolaris</a:t>
            </a:r>
            <a:endParaRPr lang="en-US" sz="2500" i="1" dirty="0" smtClean="0">
              <a:solidFill>
                <a:schemeClr val="bg1"/>
              </a:solidFill>
            </a:endParaRPr>
          </a:p>
          <a:p>
            <a:pPr marL="160020" indent="-342900" algn="just"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Diagnosis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Specimens:  Pus, biopsy tissue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Direct Microscopy: KOH &amp; smears will </a:t>
            </a:r>
            <a:r>
              <a:rPr lang="en-US" sz="3300" dirty="0" smtClean="0">
                <a:solidFill>
                  <a:srgbClr val="FFC000"/>
                </a:solidFill>
              </a:rPr>
              <a:t>show brown </a:t>
            </a:r>
            <a:r>
              <a:rPr lang="en-US" sz="3300" dirty="0" err="1" smtClean="0">
                <a:solidFill>
                  <a:srgbClr val="FFC000"/>
                </a:solidFill>
              </a:rPr>
              <a:t>septate</a:t>
            </a:r>
            <a:r>
              <a:rPr lang="en-US" sz="3300" dirty="0" smtClean="0">
                <a:solidFill>
                  <a:srgbClr val="FFC000"/>
                </a:solidFill>
              </a:rPr>
              <a:t> fungal </a:t>
            </a:r>
            <a:r>
              <a:rPr lang="en-US" sz="3300" dirty="0" err="1" smtClean="0">
                <a:solidFill>
                  <a:srgbClr val="FFC000"/>
                </a:solidFill>
              </a:rPr>
              <a:t>hyphae</a:t>
            </a:r>
            <a:endParaRPr lang="en-US" sz="3300" dirty="0" smtClean="0">
              <a:solidFill>
                <a:srgbClr val="FFC000"/>
              </a:solidFill>
            </a:endParaRP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Culture: On SDA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marL="160020" indent="-342900" algn="just">
              <a:spcBef>
                <a:spcPct val="50000"/>
              </a:spcBef>
            </a:pPr>
            <a:r>
              <a:rPr lang="en-US" sz="4000" b="1" dirty="0" smtClean="0">
                <a:solidFill>
                  <a:srgbClr val="FFFF66"/>
                </a:solidFill>
              </a:rPr>
              <a:t>Treatment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The treatment of choice is  Surgical excision of the lesion 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2900" dirty="0" smtClean="0">
                <a:solidFill>
                  <a:schemeClr val="bg1"/>
                </a:solidFill>
              </a:rPr>
              <a:t>Antifungal ( </a:t>
            </a:r>
            <a:r>
              <a:rPr lang="en-US" sz="2900" dirty="0" err="1" smtClean="0">
                <a:solidFill>
                  <a:schemeClr val="bg1"/>
                </a:solidFill>
              </a:rPr>
              <a:t>Itraconazole</a:t>
            </a:r>
            <a:r>
              <a:rPr lang="en-US" sz="2900" dirty="0" smtClean="0">
                <a:solidFill>
                  <a:schemeClr val="bg1"/>
                </a:solidFill>
              </a:rPr>
              <a:t>, </a:t>
            </a:r>
            <a:r>
              <a:rPr lang="en-US" sz="2900" dirty="0" err="1" smtClean="0">
                <a:solidFill>
                  <a:schemeClr val="bg1"/>
                </a:solidFill>
              </a:rPr>
              <a:t>Posaconazole</a:t>
            </a:r>
            <a:r>
              <a:rPr lang="en-US" sz="2900" dirty="0" smtClean="0">
                <a:solidFill>
                  <a:schemeClr val="bg1"/>
                </a:solidFill>
              </a:rPr>
              <a:t>)</a:t>
            </a:r>
            <a:endParaRPr lang="en-US" sz="2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0648"/>
            <a:ext cx="7772400" cy="576064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Sporotrichosis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7772400" cy="5013176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Subcutaneous , deep cutaneous  or systemic fungal infection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Inoculation into the skin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Can present as   </a:t>
            </a:r>
          </a:p>
          <a:p>
            <a:pPr lvl="1"/>
            <a:r>
              <a:rPr lang="en-US" sz="1700" dirty="0" smtClean="0">
                <a:solidFill>
                  <a:schemeClr val="bg1"/>
                </a:solidFill>
              </a:rPr>
              <a:t>plaque (subcutaneous nodules)</a:t>
            </a:r>
          </a:p>
          <a:p>
            <a:pPr lvl="1"/>
            <a:r>
              <a:rPr lang="en-US" sz="1700" dirty="0" err="1" smtClean="0">
                <a:solidFill>
                  <a:schemeClr val="bg1"/>
                </a:solidFill>
              </a:rPr>
              <a:t>Lymphanginitic</a:t>
            </a:r>
            <a:endParaRPr lang="en-US" sz="1700" dirty="0" smtClean="0">
              <a:solidFill>
                <a:schemeClr val="bg1"/>
              </a:solidFill>
            </a:endParaRPr>
          </a:p>
          <a:p>
            <a:pPr lvl="1"/>
            <a:r>
              <a:rPr lang="en-US" sz="1700" dirty="0" err="1" smtClean="0">
                <a:solidFill>
                  <a:schemeClr val="bg1"/>
                </a:solidFill>
              </a:rPr>
              <a:t>Dissiminated</a:t>
            </a:r>
            <a:endParaRPr lang="en-US" sz="1700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b="1" dirty="0" smtClean="0">
              <a:solidFill>
                <a:srgbClr val="FFFF66"/>
              </a:solidFill>
            </a:endParaRPr>
          </a:p>
          <a:p>
            <a:r>
              <a:rPr lang="en-US" b="1" dirty="0" smtClean="0">
                <a:solidFill>
                  <a:srgbClr val="FFFF66"/>
                </a:solidFill>
              </a:rPr>
              <a:t>Etiology:             </a:t>
            </a:r>
            <a:r>
              <a:rPr lang="en-US" i="1" dirty="0" err="1" smtClean="0">
                <a:solidFill>
                  <a:srgbClr val="FFFF66"/>
                </a:solidFill>
              </a:rPr>
              <a:t>Sporothrix</a:t>
            </a:r>
            <a:r>
              <a:rPr lang="en-US" i="1" dirty="0" smtClean="0">
                <a:solidFill>
                  <a:srgbClr val="FFFF66"/>
                </a:solidFill>
              </a:rPr>
              <a:t> </a:t>
            </a:r>
            <a:r>
              <a:rPr lang="en-US" i="1" dirty="0" err="1" smtClean="0">
                <a:solidFill>
                  <a:srgbClr val="FFFF66"/>
                </a:solidFill>
              </a:rPr>
              <a:t>schenckii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Dimorphic fungus</a:t>
            </a:r>
          </a:p>
          <a:p>
            <a:endParaRPr lang="en-US" dirty="0" smtClean="0"/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FF66"/>
                </a:solidFill>
              </a:rPr>
              <a:t>Laboratory Diagnosis:                                              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Specimen: Biopsy tissue,  pus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Direct Microscopy: smear will show Finger-like yeast cells or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Cigar shaped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Culture:  On SDA at room temperature and at 37</a:t>
            </a:r>
            <a:r>
              <a:rPr lang="en-US" baseline="30000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</a:p>
          <a:p>
            <a:endParaRPr lang="en-US" b="1" dirty="0" smtClean="0">
              <a:solidFill>
                <a:srgbClr val="FFFF66"/>
              </a:solidFill>
            </a:endParaRPr>
          </a:p>
          <a:p>
            <a:r>
              <a:rPr lang="en-US" b="1" dirty="0" smtClean="0">
                <a:solidFill>
                  <a:srgbClr val="FFFF66"/>
                </a:solidFill>
              </a:rPr>
              <a:t>Treatment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Itraconazole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5" descr="24FF16.jpg"/>
          <p:cNvPicPr>
            <a:picLocks noChangeAspect="1"/>
          </p:cNvPicPr>
          <p:nvPr/>
        </p:nvPicPr>
        <p:blipFill>
          <a:blip r:embed="rId3" cstate="print"/>
          <a:srcRect b="4348"/>
          <a:stretch>
            <a:fillRect/>
          </a:stretch>
        </p:blipFill>
        <p:spPr bwMode="auto">
          <a:xfrm>
            <a:off x="6012160" y="1772817"/>
            <a:ext cx="2665862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4FF17.jpg"/>
          <p:cNvPicPr>
            <a:picLocks noChangeAspect="1"/>
          </p:cNvPicPr>
          <p:nvPr/>
        </p:nvPicPr>
        <p:blipFill>
          <a:blip r:embed="rId4" cstate="print"/>
          <a:srcRect l="4364" b="14849"/>
          <a:stretch>
            <a:fillRect/>
          </a:stretch>
        </p:blipFill>
        <p:spPr bwMode="auto">
          <a:xfrm>
            <a:off x="5580112" y="3461792"/>
            <a:ext cx="315609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236918"/>
              </p:ext>
            </p:extLst>
          </p:nvPr>
        </p:nvGraphicFramePr>
        <p:xfrm>
          <a:off x="381000" y="1684040"/>
          <a:ext cx="8458200" cy="4869160"/>
        </p:xfrm>
        <a:graphic>
          <a:graphicData uri="http://schemas.openxmlformats.org/drawingml/2006/table">
            <a:tbl>
              <a:tblPr rtl="1"/>
              <a:tblGrid>
                <a:gridCol w="2388829"/>
                <a:gridCol w="2272060"/>
                <a:gridCol w="2599315"/>
                <a:gridCol w="1197996"/>
              </a:tblGrid>
              <a:tr h="51904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Chromoblastomycosis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Phaeohyphomycosis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Sporotrichosis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</a:tr>
              <a:tr h="11372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Subcutaneous Verrucous plaques, cauliflower aspect,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hyperkeratotic, Ulcerative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Subcutaneous or brain Abscess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Nodules and erythematous plaques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Subcutaneous or systemic infection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Nodular subcutaneous lesions,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verrucous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plaques or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Lymphatic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Clinical features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74001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Dematiaceous mould fungi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Dematiaceous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(darkly pigmented) mould fungi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Dimorphic fungus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Sporothrix schenckii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Etiology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47091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Biopsy tissue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Biopsy tissue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Biopsy tissue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Clinical sample 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87456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Muriform cells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(sclerotic bodies)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Brown setpate hyphae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Elongated yeast cells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Direct Microscopy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112740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Surgery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(Antifungal therapy)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Surgery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(Antifungal therapy)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Potassium iodide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Itraconazole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Treatment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851648" cy="67667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Other subcutaneous fungal infections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76200"/>
            <a:ext cx="78488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ar-SA" sz="28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Bone and joint infections </a:t>
            </a:r>
          </a:p>
          <a:p>
            <a:pPr algn="l" rtl="0"/>
            <a:endParaRPr lang="en-US" sz="2800" dirty="0" smtClean="0">
              <a:solidFill>
                <a:srgbClr val="FFFF00"/>
              </a:solidFill>
            </a:endParaRPr>
          </a:p>
          <a:p>
            <a:pPr algn="l" rtl="0"/>
            <a:endParaRPr lang="en-US" sz="12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1600" dirty="0" smtClean="0">
                <a:solidFill>
                  <a:schemeClr val="bg1"/>
                </a:solidFill>
              </a:rPr>
              <a:t>They are uncommon </a:t>
            </a:r>
          </a:p>
          <a:p>
            <a:pPr algn="l" rtl="0"/>
            <a:r>
              <a:rPr lang="en-US" sz="1600" dirty="0" smtClean="0">
                <a:solidFill>
                  <a:schemeClr val="bg1"/>
                </a:solidFill>
              </a:rPr>
              <a:t>Not as isolated clinical problem  </a:t>
            </a:r>
          </a:p>
          <a:p>
            <a:pPr algn="l" rtl="0"/>
            <a:r>
              <a:rPr lang="en-US" sz="1600" dirty="0" smtClean="0">
                <a:solidFill>
                  <a:schemeClr val="bg1"/>
                </a:solidFill>
              </a:rPr>
              <a:t>Result from:</a:t>
            </a:r>
          </a:p>
          <a:p>
            <a:pPr lvl="1" algn="l" rtl="0"/>
            <a:r>
              <a:rPr lang="en-US" sz="1600" dirty="0" err="1" smtClean="0">
                <a:solidFill>
                  <a:schemeClr val="bg1"/>
                </a:solidFill>
              </a:rPr>
              <a:t>Hematogenous</a:t>
            </a:r>
            <a:r>
              <a:rPr lang="en-US" sz="1600" dirty="0" smtClean="0">
                <a:solidFill>
                  <a:schemeClr val="bg1"/>
                </a:solidFill>
              </a:rPr>
              <a:t> dissemination 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Presence of foreign body 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Direct inoculation of organism (trauma, surgery , etc)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Spared through direct extension of infection to the bone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e.g.  </a:t>
            </a:r>
            <a:r>
              <a:rPr lang="en-US" sz="1600" dirty="0" err="1" smtClean="0">
                <a:solidFill>
                  <a:schemeClr val="bg1"/>
                </a:solidFill>
              </a:rPr>
              <a:t>Rhinocerebral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zygomycosis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Aspergillosis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mycetoma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l" rtl="0"/>
            <a:endParaRPr lang="en-US" sz="1600" dirty="0" smtClean="0">
              <a:solidFill>
                <a:srgbClr val="FFC000"/>
              </a:solidFill>
            </a:endParaRPr>
          </a:p>
          <a:p>
            <a:pPr algn="l" rtl="0"/>
            <a:r>
              <a:rPr lang="en-US" sz="1600" dirty="0" smtClean="0">
                <a:solidFill>
                  <a:srgbClr val="FFC000"/>
                </a:solidFill>
              </a:rPr>
              <a:t>Osteomyelitis</a:t>
            </a:r>
          </a:p>
          <a:p>
            <a:pPr algn="l" rtl="0"/>
            <a:r>
              <a:rPr lang="en-US" sz="1600" dirty="0" smtClean="0">
                <a:solidFill>
                  <a:srgbClr val="FFC000"/>
                </a:solidFill>
              </a:rPr>
              <a:t>Joint infections</a:t>
            </a:r>
          </a:p>
          <a:p>
            <a:pPr algn="l" rtl="0"/>
            <a:endParaRPr lang="en-US" sz="1600" dirty="0" smtClean="0"/>
          </a:p>
          <a:p>
            <a:pPr algn="l" rtl="0"/>
            <a:r>
              <a:rPr lang="en-US" sz="1600" dirty="0" smtClean="0">
                <a:solidFill>
                  <a:srgbClr val="FFFF00"/>
                </a:solidFill>
              </a:rPr>
              <a:t>Etiology:</a:t>
            </a:r>
          </a:p>
          <a:p>
            <a:pPr algn="l" rtl="0"/>
            <a:r>
              <a:rPr lang="en-US" sz="1600" i="1" dirty="0" smtClean="0">
                <a:solidFill>
                  <a:schemeClr val="bg1"/>
                </a:solidFill>
              </a:rPr>
              <a:t>Candida species</a:t>
            </a:r>
          </a:p>
          <a:p>
            <a:pPr algn="l" rtl="0"/>
            <a:r>
              <a:rPr lang="en-US" sz="1600" i="1" dirty="0" err="1" smtClean="0">
                <a:solidFill>
                  <a:schemeClr val="bg1"/>
                </a:solidFill>
              </a:rPr>
              <a:t>Aspergillus</a:t>
            </a:r>
            <a:r>
              <a:rPr lang="en-US" sz="1600" i="1" dirty="0" smtClean="0">
                <a:solidFill>
                  <a:schemeClr val="bg1"/>
                </a:solidFill>
              </a:rPr>
              <a:t> species </a:t>
            </a:r>
            <a:r>
              <a:rPr lang="en-US" sz="1600" dirty="0" smtClean="0">
                <a:solidFill>
                  <a:schemeClr val="bg1"/>
                </a:solidFill>
              </a:rPr>
              <a:t>and mould fungi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algn="l" rtl="0"/>
            <a:endParaRPr lang="en-US" sz="1600" i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1600" i="1" dirty="0" err="1" smtClean="0">
                <a:solidFill>
                  <a:schemeClr val="bg1"/>
                </a:solidFill>
              </a:rPr>
              <a:t>Blastomyces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dermatiditis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1600" i="1" dirty="0" err="1" smtClean="0">
                <a:solidFill>
                  <a:schemeClr val="bg1"/>
                </a:solidFill>
              </a:rPr>
              <a:t>Coccidioides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immitis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1600" i="1" dirty="0" err="1" smtClean="0">
                <a:solidFill>
                  <a:schemeClr val="bg1"/>
                </a:solidFill>
              </a:rPr>
              <a:t>Histoplasma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capsulatum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1600" i="1" dirty="0" err="1" smtClean="0">
                <a:solidFill>
                  <a:schemeClr val="bg1"/>
                </a:solidFill>
              </a:rPr>
              <a:t>Paracoccidiodes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brasiliensis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2743200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(Musculoskeletal 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T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hank You 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  <a:sym typeface="Wingdings"/>
              </a:rPr>
              <a:t>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6600" b="1" kern="1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136775"/>
            <a:ext cx="77724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Acquire the basic knowledge about </a:t>
            </a:r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r>
              <a:rPr lang="en-US" dirty="0" smtClean="0">
                <a:solidFill>
                  <a:schemeClr val="bg1"/>
                </a:solidFill>
              </a:rPr>
              <a:t> and the clinical features of the disease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Acquire the basic knowledge about other common subcutaneous mycosis and their clinical features.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Know the main fungi that affect subcutaneous tissues, muscles and bones. 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Identify the clinical settings of such infections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 Know the laboratory diagnosis, and treatment of these infections.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Lecture Objectives..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94336"/>
            <a:ext cx="5809928" cy="948664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effectLst/>
              </a:rPr>
              <a:t>Subcutaneous Mycoses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032448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Fungal infections involving the dermis, subcutaneous tissues, muscle and may extend to bone.</a:t>
            </a: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They are initiated by trauma to the skin. </a:t>
            </a: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Are difficult to treat and surgical intervention is frequently employed.</a:t>
            </a: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Diseases in healthy host, however, more severe disease in </a:t>
            </a:r>
            <a:r>
              <a:rPr lang="en-US" sz="2000" dirty="0" err="1" smtClean="0">
                <a:solidFill>
                  <a:schemeClr val="bg1"/>
                </a:solidFill>
              </a:rPr>
              <a:t>immunocompromised</a:t>
            </a:r>
            <a:r>
              <a:rPr lang="en-US" sz="2000" dirty="0" smtClean="0">
                <a:solidFill>
                  <a:schemeClr val="bg1"/>
                </a:solidFill>
              </a:rPr>
              <a:t> host.</a:t>
            </a:r>
          </a:p>
          <a:p>
            <a:pPr marL="342900" indent="-342900" algn="just"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90144"/>
            <a:ext cx="7772400" cy="1362456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effectLst/>
              </a:rPr>
              <a:t>Subcutaneous Mycoses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819400"/>
            <a:ext cx="7772400" cy="4038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Mycetoma</a:t>
            </a:r>
            <a:r>
              <a:rPr lang="en-AU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bg1"/>
                </a:solidFill>
              </a:rPr>
              <a:t>Subcutaneous </a:t>
            </a:r>
            <a:r>
              <a:rPr lang="en-AU" sz="2400" dirty="0" err="1" smtClean="0">
                <a:solidFill>
                  <a:schemeClr val="bg1"/>
                </a:solidFill>
              </a:rPr>
              <a:t>zygomycosis</a:t>
            </a:r>
            <a:r>
              <a:rPr lang="en-AU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Sporotrichosis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Chromoblastomycosis</a:t>
            </a:r>
            <a:r>
              <a:rPr lang="en-AU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Pheohyphomycosis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Rhinosporidiosis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Lobomycosis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endParaRPr lang="en-AU" sz="2400" b="1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chemeClr val="hlink"/>
              </a:buClr>
              <a:buSzPct val="80000"/>
            </a:pPr>
            <a:endParaRPr lang="en-AU" sz="2400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66344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Mycetoma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828800"/>
            <a:ext cx="7992888" cy="4114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chemeClr val="bg1"/>
                </a:solidFill>
              </a:rPr>
              <a:t>Mycetoma</a:t>
            </a:r>
            <a:r>
              <a:rPr lang="en-US" sz="1800" dirty="0" smtClean="0">
                <a:solidFill>
                  <a:schemeClr val="bg1"/>
                </a:solidFill>
              </a:rPr>
              <a:t> is a chronic, </a:t>
            </a:r>
            <a:r>
              <a:rPr lang="en-US" sz="1800" dirty="0" err="1" smtClean="0">
                <a:solidFill>
                  <a:schemeClr val="bg1"/>
                </a:solidFill>
              </a:rPr>
              <a:t>granulomatous</a:t>
            </a:r>
            <a:r>
              <a:rPr lang="en-US" sz="1800" dirty="0" smtClean="0">
                <a:solidFill>
                  <a:schemeClr val="bg1"/>
                </a:solidFill>
              </a:rPr>
              <a:t> disease of the skin and subcutaneous tissue, which sometimes involves muscle, and bones.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It is characterized by Swelling , abscess formation, and multiple draining sinuses that exude characteristic grains of clumped organisms 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 It typically affects the lower extremities, but also other areas of the body e.g. hand, back and neck. 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The disease was first described in the Madura district of India in 1842,  (Madura foot).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Mycetoma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43456"/>
            <a:ext cx="8610600" cy="4809744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Classified as 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FF9900"/>
                </a:solidFill>
              </a:rPr>
              <a:t>Eumycetoma</a:t>
            </a:r>
            <a:r>
              <a:rPr lang="en-US" sz="1900" dirty="0" smtClean="0">
                <a:solidFill>
                  <a:schemeClr val="bg1"/>
                </a:solidFill>
              </a:rPr>
              <a:t>:            those caused by fungi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FF9900"/>
                </a:solidFill>
              </a:rPr>
              <a:t>Actinomycetoma</a:t>
            </a:r>
            <a:r>
              <a:rPr lang="en-US" sz="1900" dirty="0" smtClean="0">
                <a:solidFill>
                  <a:schemeClr val="bg1"/>
                </a:solidFill>
              </a:rPr>
              <a:t>:     those caused by aerobic filamentous bacteria (</a:t>
            </a:r>
            <a:r>
              <a:rPr lang="en-US" sz="1900" dirty="0" err="1" smtClean="0">
                <a:solidFill>
                  <a:schemeClr val="bg1"/>
                </a:solidFill>
              </a:rPr>
              <a:t>Actinomycetes</a:t>
            </a:r>
            <a:r>
              <a:rPr lang="en-US" sz="19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9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r>
              <a:rPr lang="en-US" dirty="0" smtClean="0">
                <a:solidFill>
                  <a:schemeClr val="bg1"/>
                </a:solidFill>
              </a:rPr>
              <a:t> is endemic in tropical, subtropical, and temperate regions.  Sudan, Senegal, Somalia, India, Pakistan, Mexico, Venezuela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 Is more common in men than in women (ratio is 3:1).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 Commonly in people who work in rural areas, framers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66"/>
                </a:solidFill>
              </a:rPr>
              <a:t>Mycetoma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981200"/>
            <a:ext cx="77724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err="1" smtClean="0">
                <a:solidFill>
                  <a:schemeClr val="bg1"/>
                </a:solidFill>
              </a:rPr>
              <a:t>Mycetoma</a:t>
            </a:r>
            <a:r>
              <a:rPr lang="en-US" sz="3400" dirty="0" smtClean="0">
                <a:solidFill>
                  <a:schemeClr val="bg1"/>
                </a:solidFill>
              </a:rPr>
              <a:t> is acquired via trauma of the skin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Trauma   </a:t>
            </a: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 painless subcutaneous firm nodule is observed</a:t>
            </a: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massive swelling with skin rupture, and sinus tract formation</a:t>
            </a:r>
            <a:endParaRPr lang="en-US" sz="2900" dirty="0" smtClean="0">
              <a:solidFill>
                <a:schemeClr val="bg1"/>
              </a:solidFill>
            </a:endParaRP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endParaRPr lang="en-US" sz="1700" dirty="0" smtClean="0">
              <a:solidFill>
                <a:schemeClr val="bg1"/>
              </a:solidFill>
            </a:endParaRPr>
          </a:p>
          <a:p>
            <a:pPr algn="ctr"/>
            <a:endParaRPr lang="en-US" sz="1700" dirty="0" smtClean="0">
              <a:solidFill>
                <a:schemeClr val="bg1"/>
              </a:solidFill>
            </a:endParaRP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old sinuses close and new ones open, draining exudates  with grains (granules)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Grains may sometimes be seen with the naked eye.</a:t>
            </a:r>
          </a:p>
          <a:p>
            <a:endParaRPr lang="en-US" dirty="0" smtClean="0">
              <a:solidFill>
                <a:schemeClr val="bg1"/>
              </a:solidFill>
              <a:hlinkClick r:id="rId3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60168" y="3248980"/>
            <a:ext cx="288032" cy="36004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343400" y="4093840"/>
            <a:ext cx="288032" cy="36004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ycetoma 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77072"/>
            <a:ext cx="4104431" cy="262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24FF14.jpg"/>
          <p:cNvPicPr>
            <a:picLocks noChangeAspect="1"/>
          </p:cNvPicPr>
          <p:nvPr/>
        </p:nvPicPr>
        <p:blipFill>
          <a:blip r:embed="rId4" cstate="print"/>
          <a:srcRect b="5676"/>
          <a:stretch>
            <a:fillRect/>
          </a:stretch>
        </p:blipFill>
        <p:spPr bwMode="auto">
          <a:xfrm>
            <a:off x="1763713" y="1131565"/>
            <a:ext cx="4464050" cy="287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828800"/>
            <a:ext cx="7772400" cy="484056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Etiology</a:t>
            </a:r>
          </a:p>
          <a:p>
            <a:endParaRPr lang="en-US" sz="3000" b="1" dirty="0" smtClean="0">
              <a:solidFill>
                <a:srgbClr val="FFFF00"/>
              </a:solidFill>
            </a:endParaRPr>
          </a:p>
          <a:p>
            <a:r>
              <a:rPr lang="en-US" sz="3400" u="sng" dirty="0" err="1" smtClean="0">
                <a:solidFill>
                  <a:srgbClr val="FFFF00"/>
                </a:solidFill>
              </a:rPr>
              <a:t>Eumycetoma</a:t>
            </a:r>
            <a:endParaRPr lang="en-US" sz="3400" u="sng" dirty="0" smtClean="0"/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Caused by a several mould fungi 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The most common  are </a:t>
            </a:r>
          </a:p>
          <a:p>
            <a:pPr lvl="1"/>
            <a:r>
              <a:rPr lang="en-US" sz="2200" i="1" dirty="0" err="1" smtClean="0">
                <a:solidFill>
                  <a:schemeClr val="bg1"/>
                </a:solidFill>
              </a:rPr>
              <a:t>Madurella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mycetomatis</a:t>
            </a:r>
            <a:r>
              <a:rPr lang="en-US" sz="2200" i="1" dirty="0" smtClean="0">
                <a:solidFill>
                  <a:schemeClr val="bg1"/>
                </a:solidFill>
              </a:rPr>
              <a:t>, </a:t>
            </a:r>
            <a:r>
              <a:rPr lang="en-US" sz="2200" i="1" dirty="0" err="1" smtClean="0">
                <a:solidFill>
                  <a:schemeClr val="bg1"/>
                </a:solidFill>
              </a:rPr>
              <a:t>Madurella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grisea</a:t>
            </a:r>
            <a:r>
              <a:rPr lang="en-US" sz="2200" i="1" dirty="0" smtClean="0">
                <a:solidFill>
                  <a:schemeClr val="bg1"/>
                </a:solidFill>
              </a:rPr>
              <a:t>, </a:t>
            </a:r>
            <a:r>
              <a:rPr lang="en-US" sz="2200" dirty="0" smtClean="0">
                <a:solidFill>
                  <a:schemeClr val="bg1"/>
                </a:solidFill>
              </a:rPr>
              <a:t>and </a:t>
            </a:r>
            <a:r>
              <a:rPr lang="en-US" sz="2200" i="1" dirty="0" err="1" smtClean="0">
                <a:solidFill>
                  <a:schemeClr val="bg1"/>
                </a:solidFill>
              </a:rPr>
              <a:t>Pseudallescheria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boydii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The color of grains is black or white</a:t>
            </a:r>
          </a:p>
          <a:p>
            <a:endParaRPr lang="en-US" dirty="0" smtClean="0"/>
          </a:p>
          <a:p>
            <a:r>
              <a:rPr lang="en-US" sz="3400" u="sng" dirty="0" err="1" smtClean="0">
                <a:solidFill>
                  <a:srgbClr val="FFFF00"/>
                </a:solidFill>
              </a:rPr>
              <a:t>Actinomycetoma</a:t>
            </a:r>
            <a:r>
              <a:rPr lang="en-US" sz="3400" u="sng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Caused by aerobic filamentous bacteria , gram positive </a:t>
            </a:r>
          </a:p>
          <a:p>
            <a:pPr lvl="1"/>
            <a:endParaRPr lang="en-US" sz="2200" i="1" dirty="0" smtClean="0">
              <a:solidFill>
                <a:schemeClr val="bg1"/>
              </a:solidFill>
            </a:endParaRPr>
          </a:p>
          <a:p>
            <a:pPr lvl="1"/>
            <a:r>
              <a:rPr lang="en-US" sz="2200" i="1" dirty="0" err="1" smtClean="0">
                <a:solidFill>
                  <a:schemeClr val="bg1"/>
                </a:solidFill>
              </a:rPr>
              <a:t>Actinomadura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madurae</a:t>
            </a:r>
            <a:endParaRPr lang="en-US" sz="2200" i="1" dirty="0" smtClean="0">
              <a:solidFill>
                <a:schemeClr val="bg1"/>
              </a:solidFill>
            </a:endParaRPr>
          </a:p>
          <a:p>
            <a:pPr lvl="1"/>
            <a:r>
              <a:rPr lang="en-US" sz="2200" i="1" dirty="0" err="1" smtClean="0">
                <a:solidFill>
                  <a:schemeClr val="bg1"/>
                </a:solidFill>
              </a:rPr>
              <a:t>Streptomyces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somaliensis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r>
              <a:rPr lang="en-US" sz="2200" i="1" dirty="0" err="1" smtClean="0">
                <a:solidFill>
                  <a:schemeClr val="bg1"/>
                </a:solidFill>
              </a:rPr>
              <a:t>Nocardia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brasiliensis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endParaRPr lang="en-US" sz="2200" dirty="0" smtClean="0">
              <a:solidFill>
                <a:schemeClr val="bg1"/>
              </a:solidFill>
            </a:endParaRPr>
          </a:p>
          <a:p>
            <a:pPr marL="457200" lvl="3">
              <a:buClr>
                <a:schemeClr val="accent3"/>
              </a:buClr>
              <a:buSzPct val="95000"/>
            </a:pPr>
            <a:r>
              <a:rPr lang="en-US" sz="2200" dirty="0" smtClean="0">
                <a:solidFill>
                  <a:schemeClr val="bg1"/>
                </a:solidFill>
              </a:rPr>
              <a:t>Color of grains yellow, white, yellowish-brown, pinkish – red. </a:t>
            </a:r>
          </a:p>
          <a:p>
            <a:pPr marL="0" lvl="2" indent="0">
              <a:buClr>
                <a:schemeClr val="accent3"/>
              </a:buClr>
              <a:buSzPct val="95000"/>
            </a:pPr>
            <a:endParaRPr lang="en-US" sz="2200" dirty="0" smtClean="0"/>
          </a:p>
          <a:p>
            <a:endParaRPr lang="en-US" dirty="0" smtClean="0"/>
          </a:p>
          <a:p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1091</Words>
  <Application>Microsoft Office PowerPoint</Application>
  <PresentationFormat>On-screen Show (4:3)</PresentationFormat>
  <Paragraphs>274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Subcutaneous Mycoses</vt:lpstr>
      <vt:lpstr>Subcutaneous Mycoses</vt:lpstr>
      <vt:lpstr>Mycetoma</vt:lpstr>
      <vt:lpstr>Mycetoma</vt:lpstr>
      <vt:lpstr>Mycetoma</vt:lpstr>
      <vt:lpstr>PowerPoint Presentation</vt:lpstr>
      <vt:lpstr>Mycetoma</vt:lpstr>
      <vt:lpstr>Mycetoma</vt:lpstr>
      <vt:lpstr>Mycetoma</vt:lpstr>
      <vt:lpstr>Mycetoma</vt:lpstr>
      <vt:lpstr>Subcutaneous zygomycosis</vt:lpstr>
      <vt:lpstr>Subcutaneous zygomycosis</vt:lpstr>
      <vt:lpstr>Phaeohyphomycosis</vt:lpstr>
      <vt:lpstr>Sporotrichosis</vt:lpstr>
      <vt:lpstr>Other subcutaneous fungal infections</vt:lpstr>
      <vt:lpstr>PowerPoint Presentation</vt:lpstr>
      <vt:lpstr>Thank You 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drahmad</dc:creator>
  <cp:lastModifiedBy>JERICA</cp:lastModifiedBy>
  <cp:revision>202</cp:revision>
  <dcterms:created xsi:type="dcterms:W3CDTF">2011-06-14T17:07:28Z</dcterms:created>
  <dcterms:modified xsi:type="dcterms:W3CDTF">2017-11-28T11:24:04Z</dcterms:modified>
</cp:coreProperties>
</file>