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308" r:id="rId3"/>
    <p:sldId id="323" r:id="rId4"/>
    <p:sldId id="309" r:id="rId5"/>
    <p:sldId id="358" r:id="rId6"/>
    <p:sldId id="326" r:id="rId7"/>
    <p:sldId id="327" r:id="rId8"/>
    <p:sldId id="361" r:id="rId9"/>
    <p:sldId id="359" r:id="rId10"/>
    <p:sldId id="333" r:id="rId11"/>
    <p:sldId id="334" r:id="rId12"/>
    <p:sldId id="362" r:id="rId13"/>
    <p:sldId id="336" r:id="rId14"/>
    <p:sldId id="337" r:id="rId15"/>
    <p:sldId id="339" r:id="rId16"/>
    <p:sldId id="340" r:id="rId17"/>
    <p:sldId id="341" r:id="rId18"/>
    <p:sldId id="322" r:id="rId19"/>
    <p:sldId id="257" r:id="rId20"/>
    <p:sldId id="363" r:id="rId21"/>
    <p:sldId id="342" r:id="rId22"/>
    <p:sldId id="344" r:id="rId23"/>
    <p:sldId id="346" r:id="rId24"/>
    <p:sldId id="364" r:id="rId25"/>
    <p:sldId id="350" r:id="rId26"/>
    <p:sldId id="351" r:id="rId27"/>
    <p:sldId id="260" r:id="rId28"/>
    <p:sldId id="269" r:id="rId29"/>
    <p:sldId id="295" r:id="rId30"/>
    <p:sldId id="352" r:id="rId31"/>
    <p:sldId id="353" r:id="rId32"/>
    <p:sldId id="354" r:id="rId33"/>
    <p:sldId id="355" r:id="rId34"/>
    <p:sldId id="356" r:id="rId35"/>
    <p:sldId id="35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CAFE8-391C-45E7-B66E-09BE4DA8B11A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F689-FB18-432A-9941-689710119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1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F689-FB18-432A-9941-68971011964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5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med.wsu.edu/resources/Techniques/images/arthro_carpus.jpg&amp;imgrefurl=http://www.vetmed.wsu.edu/resources/Techniques/arthro.aspx&amp;usg=__7u8ys_XzRffEt_7pET1uCBxNDjU=&amp;h=226&amp;w=356&amp;sz=27&amp;hl=en&amp;start=10&amp;itbs=1&amp;tbnid=BTY9B4jqSIr5UM:&amp;tbnh=77&amp;tbnw=121&amp;prev=/images?q=arthrocentesis&amp;hl=en&amp;safe=active&amp;sa=G&amp;gbv=2&amp;tbs=isch:1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google.com/imgres?imgurl=http://www.mendmeshop.com/_img/arthrocentesis.jpg&amp;imgrefurl=http://www.mendmeshop.com/knee/knee_osteoarthritis_diagnosis.php&amp;usg=__yy-DOUkzNyhTTyB2d6MGcc-P1Ps=&amp;h=275&amp;w=207&amp;sz=6&amp;hl=en&amp;start=8&amp;itbs=1&amp;tbnid=ZrHR2ZkSLqIB2M:&amp;tbnh=114&amp;tbnw=86&amp;prev=/images?q=arthrocentesis&amp;hl=en&amp;safe=active&amp;sa=G&amp;gbv=2&amp;tbs=isch:1" TargetMode="External"/><Relationship Id="rId2" Type="http://schemas.openxmlformats.org/officeDocument/2006/relationships/hyperlink" Target="http://www.google.com/imgres?imgurl=http://www.aurorahealthcare.org/healthgate/images/si55550575.jpg&amp;imgrefurl=http://www.aurorahealthcare.org/yourhealth/healthgate/getcontent.asp?URLhealthgate=%2214768.html%22&amp;usg=__nH_blt7kf5CLKQvgSqGvJ6RW6Ek=&amp;h=254&amp;w=390&amp;sz=13&amp;hl=en&amp;start=1&amp;itbs=1&amp;tbnid=vEOaO9pLIY7cvM:&amp;tbnh=80&amp;tbnw=123&amp;prev=/images?q=arthrocentesis&amp;hl=en&amp;safe=active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health.org/parent/system/medical/headers_73163/P_Joint_Aspiration_Arthrocentesis.gif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imgres?imgurl=http://www.netterimages.com/images/vtn/000/000/010/10437-150x150.jpg&amp;imgrefurl=http://www.netterimages.com/image/arthrocentesis.htm&amp;usg=__Sl0bChJ5W8OkNwEGY1q8VvSXHjc=&amp;h=150&amp;w=150&amp;sz=8&amp;hl=en&amp;start=7&amp;itbs=1&amp;tbnid=-NzeokeRKjJK3M:&amp;tbnh=96&amp;tbnw=96&amp;prev=/images?q=arthrocentesis&amp;hl=en&amp;safe=active&amp;sa=G&amp;gbv=2&amp;tbs=isch:1" TargetMode="External"/><Relationship Id="rId4" Type="http://schemas.openxmlformats.org/officeDocument/2006/relationships/hyperlink" Target="http://www.google.com/imgres?imgurl=http://i.ytimg.com/vi/I_byiWb21Bw/0.jpg&amp;imgrefurl=http://www.videowasi.com/videos/synovial/1/&amp;usg=__fbuxiksQqwm91QpVTonO_n5cihY=&amp;h=360&amp;w=480&amp;sz=6&amp;hl=en&amp;start=18&amp;itbs=1&amp;tbnid=v4Yc_nqj7_k3IM:&amp;tbnh=97&amp;tbnw=129&amp;prev=/images?q=arthrocentesis&amp;hl=en&amp;safe=active&amp;sa=G&amp;gbv=2&amp;tbs=isch:1" TargetMode="External"/><Relationship Id="rId9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Prof.hanan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PRO </a:t>
            </a:r>
            <a:r>
              <a:rPr lang="en-US" i="1" smtClean="0">
                <a:solidFill>
                  <a:schemeClr val="tx1"/>
                </a:solidFill>
              </a:rPr>
              <a:t>Ali Somily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disease;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General risk factors: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Host risk factors: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405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Penetrating trauma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Prosthetic devices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Animal bites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IV drug use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194821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Peripheral </a:t>
            </a:r>
            <a:r>
              <a:rPr lang="en-US" dirty="0"/>
              <a:t>vascular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Peripheral neuropathy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Sickle cell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Diabetes mellitus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Immunocompromised  states.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Etiology, Epidemiology &amp; Risk factors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7244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Extent of disease and outcome depends on general nutritional status of involved tissues, degree of bone necrosis, virulence of pathogen.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Agents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4886318"/>
              </p:ext>
            </p:extLst>
          </p:nvPr>
        </p:nvGraphicFramePr>
        <p:xfrm>
          <a:off x="301625" y="1527175"/>
          <a:ext cx="850423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most common pathogen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microorganisms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Decubitus ulcers and diabetic foot infections.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S.aureus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S.epidermidis,enterococci,streptococci,Enterobactericae,Pseudomonas, Acinetobacter spp., anaerobes (</a:t>
                      </a:r>
                      <a:r>
                        <a:rPr lang="en-US" dirty="0" err="1" smtClean="0"/>
                        <a:t>Bacteroides</a:t>
                      </a:r>
                      <a:r>
                        <a:rPr lang="en-US" dirty="0" smtClean="0"/>
                        <a:t>, anaerobic streptococci, Clostridium)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Polymicrobial</a:t>
                      </a:r>
                      <a:r>
                        <a:rPr lang="en-US" dirty="0" smtClean="0"/>
                        <a:t> infection common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8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Mycobacteria Tuberculosis (MTB)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MTB </a:t>
            </a:r>
            <a:r>
              <a:rPr lang="en-US" dirty="0" smtClean="0">
                <a:solidFill>
                  <a:srgbClr val="C00000"/>
                </a:solidFill>
              </a:rPr>
              <a:t>osteomyelitis 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or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Hematogenous</a:t>
            </a:r>
            <a:r>
              <a:rPr lang="en-US" dirty="0"/>
              <a:t> osteomyelitis due to fungi </a:t>
            </a:r>
            <a:r>
              <a:rPr lang="en-US" dirty="0" err="1"/>
              <a:t>eg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i="1" dirty="0" smtClean="0"/>
              <a:t>Candida</a:t>
            </a:r>
            <a:r>
              <a:rPr lang="en-US" dirty="0" smtClean="0"/>
              <a:t> </a:t>
            </a:r>
            <a:r>
              <a:rPr lang="en-US" dirty="0"/>
              <a:t>spp., </a:t>
            </a:r>
            <a:endParaRPr lang="en-US" dirty="0" smtClean="0"/>
          </a:p>
          <a:p>
            <a:pPr lvl="1"/>
            <a:r>
              <a:rPr lang="en-US" i="1" dirty="0" smtClean="0"/>
              <a:t>Histoplasma </a:t>
            </a:r>
          </a:p>
          <a:p>
            <a:pPr lvl="1"/>
            <a:r>
              <a:rPr lang="en-US" i="1" dirty="0" err="1" smtClean="0"/>
              <a:t>capsulatum</a:t>
            </a:r>
            <a:r>
              <a:rPr lang="en-US" i="1" dirty="0"/>
              <a:t>, </a:t>
            </a:r>
            <a:endParaRPr lang="en-US" i="1" dirty="0" smtClean="0"/>
          </a:p>
          <a:p>
            <a:pPr lvl="1"/>
            <a:r>
              <a:rPr lang="en-US" i="1" dirty="0" smtClean="0"/>
              <a:t>Aspergillus </a:t>
            </a:r>
            <a:r>
              <a:rPr lang="en-US" dirty="0" err="1" smtClean="0"/>
              <a:t>spp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fungi may occur.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immunosuppressed </a:t>
            </a:r>
            <a:r>
              <a:rPr lang="en-US" dirty="0"/>
              <a:t>patients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Patient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Acute symptoms and systemic manifestations are uncommon.</a:t>
            </a:r>
          </a:p>
          <a:p>
            <a:r>
              <a:rPr lang="en-US" sz="2400" dirty="0"/>
              <a:t>Sinus tract</a:t>
            </a:r>
          </a:p>
          <a:p>
            <a:r>
              <a:rPr lang="en-US" sz="2400" dirty="0"/>
              <a:t>Persistent wound drainage </a:t>
            </a:r>
          </a:p>
          <a:p>
            <a:r>
              <a:rPr lang="en-US" sz="2400" dirty="0"/>
              <a:t>Chronic non-healing ulcer</a:t>
            </a:r>
          </a:p>
          <a:p>
            <a:r>
              <a:rPr lang="en-US" sz="2400" dirty="0" smtClean="0"/>
              <a:t>Local </a:t>
            </a:r>
            <a:r>
              <a:rPr lang="en-US" sz="2400" dirty="0"/>
              <a:t>signs may be absent except during acute exacerbation.</a:t>
            </a:r>
          </a:p>
          <a:p>
            <a:r>
              <a:rPr lang="en-US" sz="2400" dirty="0" smtClean="0"/>
              <a:t>Overlying </a:t>
            </a:r>
            <a:r>
              <a:rPr lang="en-US" sz="2400" dirty="0"/>
              <a:t>skin may be scarred and adherent to the involved bone.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/>
              <a:t>Osteoid osteoma</a:t>
            </a:r>
          </a:p>
          <a:p>
            <a:r>
              <a:rPr lang="en-US" sz="2000" dirty="0"/>
              <a:t>Osteosarcoma</a:t>
            </a:r>
          </a:p>
          <a:p>
            <a:r>
              <a:rPr lang="en-US" sz="2000" dirty="0"/>
              <a:t>Secondary bony metastases</a:t>
            </a:r>
          </a:p>
          <a:p>
            <a:r>
              <a:rPr lang="en-US" sz="2000" dirty="0"/>
              <a:t>Paget’s disease of the bone</a:t>
            </a:r>
          </a:p>
          <a:p>
            <a:r>
              <a:rPr lang="en-US" sz="2000" dirty="0"/>
              <a:t>Gout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and DD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Laboratory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Radiological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WBC  normal, ESR elevated but not specific.</a:t>
            </a:r>
            <a:r>
              <a:rPr lang="en-US" b="1" dirty="0"/>
              <a:t> </a:t>
            </a:r>
          </a:p>
          <a:p>
            <a:r>
              <a:rPr lang="en-US" dirty="0" smtClean="0"/>
              <a:t>Blood culture not very helpful- because as bacteremia rare.</a:t>
            </a:r>
          </a:p>
          <a:p>
            <a:r>
              <a:rPr lang="en-US" b="1" dirty="0" smtClean="0"/>
              <a:t>Definite </a:t>
            </a:r>
            <a:r>
              <a:rPr lang="en-US" b="1" dirty="0"/>
              <a:t>microbiological diagnosis by culture of bone biopsy or FNA &amp; Histological examination)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Surgery for diagnosis and </a:t>
            </a:r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en-US" b="1" dirty="0">
                <a:solidFill>
                  <a:srgbClr val="002060"/>
                </a:solidFill>
              </a:rPr>
              <a:t>herapeutic purposes</a:t>
            </a:r>
            <a:endParaRPr lang="en-US" dirty="0"/>
          </a:p>
          <a:p>
            <a:r>
              <a:rPr lang="en-US" dirty="0" smtClean="0"/>
              <a:t>Wound </a:t>
            </a:r>
            <a:r>
              <a:rPr lang="en-US" dirty="0"/>
              <a:t>/sinus culture not reliable. Isolation of MRSA or vancomycin resistant enterococci should initiate infection control measures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Radiologic changes complicated by the presence of bony abnormalities</a:t>
            </a:r>
          </a:p>
          <a:p>
            <a:r>
              <a:rPr lang="en-US" sz="2200" b="1" dirty="0" smtClean="0">
                <a:solidFill>
                  <a:srgbClr val="002060"/>
                </a:solidFill>
              </a:rPr>
              <a:t>MRI </a:t>
            </a:r>
            <a:r>
              <a:rPr lang="en-US" sz="2200" b="1" dirty="0">
                <a:solidFill>
                  <a:srgbClr val="002060"/>
                </a:solidFill>
              </a:rPr>
              <a:t>helpful for diagnosis and evaluation of extent of disease.</a:t>
            </a:r>
          </a:p>
          <a:p>
            <a:r>
              <a:rPr lang="en-US" sz="2200" dirty="0"/>
              <a:t>Combined bone scan and Indium WBC scan</a:t>
            </a:r>
            <a:r>
              <a:rPr lang="en-US" dirty="0"/>
              <a:t>.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Surgical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Medical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dirty="0" smtClean="0"/>
              <a:t>Other bacteria treat as acute osteomyelitis.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03047181"/>
              </p:ext>
            </p:extLst>
          </p:nvPr>
        </p:nvGraphicFramePr>
        <p:xfrm>
          <a:off x="4419600" y="2286000"/>
          <a:ext cx="4572000" cy="4440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895600"/>
              </a:tblGrid>
              <a:tr h="595832">
                <a:tc>
                  <a:txBody>
                    <a:bodyPr/>
                    <a:lstStyle/>
                    <a:p>
                      <a:r>
                        <a:rPr lang="en-US" dirty="0" smtClean="0"/>
                        <a:t>Organisms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Antibiotics</a:t>
                      </a:r>
                      <a:endParaRPr lang="en-US" dirty="0"/>
                    </a:p>
                  </a:txBody>
                  <a:tcPr/>
                </a:tc>
              </a:tr>
              <a:tr h="69956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MSSA</a:t>
                      </a:r>
                      <a:r>
                        <a:rPr lang="en-US" dirty="0" smtClean="0"/>
                        <a:t>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parenteral </a:t>
                      </a:r>
                      <a:r>
                        <a:rPr lang="en-US" dirty="0" err="1" smtClean="0"/>
                        <a:t>cloxacillin</a:t>
                      </a:r>
                      <a:r>
                        <a:rPr lang="en-US" dirty="0" smtClean="0"/>
                        <a:t> followed by oral treatment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932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MRSA &amp; </a:t>
                      </a:r>
                      <a:r>
                        <a:rPr lang="en-US" b="1" i="1" dirty="0" err="1" smtClean="0"/>
                        <a:t>S.epidermidis</a:t>
                      </a:r>
                      <a:r>
                        <a:rPr lang="en-US" dirty="0" smtClean="0"/>
                        <a:t>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Vancomycin ( with added Rifampicin ) then oral Clindamycin or TMP-SMX.</a:t>
                      </a:r>
                      <a:endParaRPr lang="en-US" dirty="0"/>
                    </a:p>
                  </a:txBody>
                  <a:tcPr/>
                </a:tc>
              </a:tr>
              <a:tr h="161725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 drugs : INH,RIF ,Pyrazinamide &amp; Ethambutol for 2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ms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followed by RIF + INH for additional 4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ms.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Complications: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Recurrence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Loss of limb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Pathological fractures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Primary epidermoid carcinoma of sinus tract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Malignant </a:t>
            </a:r>
            <a:r>
              <a:rPr lang="en-US" dirty="0" err="1" smtClean="0"/>
              <a:t>histocytoma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Secondary amyloidosis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Lymphoma &amp; multiple myeloma( rare)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Relapses are frequent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Complications &amp; Prognosis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4478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smtClean="0"/>
              <a:t>is inflammation of the joint space secondary to infection.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Hematogenous</a:t>
            </a:r>
            <a:r>
              <a:rPr lang="en-US" sz="2400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Pain, swelling, limitation of movement common symptoms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Diagnosis by </a:t>
            </a:r>
            <a:r>
              <a:rPr lang="en-US" sz="2400" dirty="0" err="1" smtClean="0">
                <a:solidFill>
                  <a:srgbClr val="7030A0"/>
                </a:solidFill>
              </a:rPr>
              <a:t>arthocentesis</a:t>
            </a:r>
            <a:r>
              <a:rPr lang="en-US" sz="2400" dirty="0" smtClean="0">
                <a:solidFill>
                  <a:srgbClr val="7030A0"/>
                </a:solidFill>
              </a:rPr>
              <a:t> to obtain synovial fluid for analysis</a:t>
            </a:r>
          </a:p>
          <a:p>
            <a:r>
              <a:rPr lang="en-US" sz="2400" dirty="0" smtClean="0"/>
              <a:t>Gram stain, culture &amp; sensitivity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Results from introduction of organisms into joint space as a results of bacteremia or </a:t>
            </a:r>
            <a:r>
              <a:rPr lang="en-US" dirty="0" err="1"/>
              <a:t>fungemia</a:t>
            </a:r>
            <a:r>
              <a:rPr lang="en-US" dirty="0"/>
              <a:t> from infection at other body sites.</a:t>
            </a:r>
          </a:p>
          <a:p>
            <a:r>
              <a:rPr lang="en-US" dirty="0"/>
              <a:t>Occasionally results from direct trauma, procedures (arthroscopy) or from contiguous soft tissue infection.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err="1" smtClean="0"/>
              <a:t>Immunosuppresion</a:t>
            </a:r>
            <a:endParaRPr lang="en-US" dirty="0" smtClean="0"/>
          </a:p>
          <a:p>
            <a:r>
              <a:rPr lang="en-US" dirty="0" smtClean="0"/>
              <a:t>IV </a:t>
            </a:r>
            <a:r>
              <a:rPr lang="en-US" dirty="0"/>
              <a:t>drug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CV catheters</a:t>
            </a:r>
          </a:p>
          <a:p>
            <a:r>
              <a:rPr lang="en-US" dirty="0" smtClean="0"/>
              <a:t>Prior </a:t>
            </a:r>
            <a:r>
              <a:rPr lang="en-US" dirty="0"/>
              <a:t>joint damage (rheumatoid arthritis) or procedure (arthroscopy</a:t>
            </a:r>
            <a:r>
              <a:rPr lang="en-US" dirty="0" smtClean="0"/>
              <a:t>)</a:t>
            </a:r>
          </a:p>
          <a:p>
            <a:r>
              <a:rPr lang="en-US" dirty="0" smtClean="0"/>
              <a:t>H/O </a:t>
            </a:r>
            <a:r>
              <a:rPr lang="en-US" dirty="0"/>
              <a:t>sexually transmitted diseases.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&amp; </a:t>
            </a:r>
            <a:r>
              <a:rPr lang="en-US" dirty="0"/>
              <a:t>Risk factors</a:t>
            </a:r>
          </a:p>
        </p:txBody>
      </p:sp>
    </p:spTree>
    <p:extLst>
      <p:ext uri="{BB962C8B-B14F-4D97-AF65-F5344CB8AC3E}">
        <p14:creationId xmlns:p14="http://schemas.microsoft.com/office/powerpoint/2010/main" val="14788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Organisms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Organisms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S.aureus</a:t>
            </a:r>
            <a:r>
              <a:rPr lang="en-US" dirty="0" smtClean="0"/>
              <a:t> </a:t>
            </a:r>
            <a:r>
              <a:rPr lang="en-US" dirty="0"/>
              <a:t>is most common cause. </a:t>
            </a:r>
            <a:endParaRPr lang="en-US" dirty="0" smtClean="0"/>
          </a:p>
          <a:p>
            <a:r>
              <a:rPr lang="en-US" dirty="0" smtClean="0"/>
              <a:t>Gonococcal infection most common cause in young, sexually active adults </a:t>
            </a:r>
          </a:p>
          <a:p>
            <a:r>
              <a:rPr lang="en-US" dirty="0" smtClean="0"/>
              <a:t>Caused by </a:t>
            </a:r>
            <a:r>
              <a:rPr lang="en-US" i="1" dirty="0" smtClean="0"/>
              <a:t>Neisseria </a:t>
            </a:r>
            <a:r>
              <a:rPr lang="en-US" i="1" dirty="0" err="1" smtClean="0"/>
              <a:t>gonorrheae</a:t>
            </a:r>
            <a:r>
              <a:rPr lang="en-US" i="1" dirty="0" smtClean="0"/>
              <a:t> </a:t>
            </a:r>
            <a:r>
              <a:rPr lang="en-US" dirty="0" smtClean="0"/>
              <a:t>leads to disseminated infection secondary to  urethritis/cervicitis. 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Nongonococcal</a:t>
            </a:r>
            <a:r>
              <a:rPr lang="en-US" dirty="0" smtClean="0">
                <a:solidFill>
                  <a:srgbClr val="002060"/>
                </a:solidFill>
              </a:rPr>
              <a:t> arthritis occurs in older adults.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Streptococci </a:t>
            </a:r>
            <a:r>
              <a:rPr lang="en-US" dirty="0"/>
              <a:t>and aerobic Gram negative bacilli.</a:t>
            </a:r>
          </a:p>
          <a:p>
            <a:r>
              <a:rPr lang="en-US" dirty="0"/>
              <a:t>Lyme disease in endemic areas.</a:t>
            </a:r>
          </a:p>
          <a:p>
            <a:r>
              <a:rPr lang="en-US" dirty="0"/>
              <a:t>Chronic arthritis may be due to MTB or </a:t>
            </a:r>
            <a:r>
              <a:rPr lang="en-US" dirty="0" smtClean="0"/>
              <a:t>fungi in </a:t>
            </a:r>
            <a:r>
              <a:rPr lang="en-US" dirty="0" err="1" smtClean="0"/>
              <a:t>Immunocopramized</a:t>
            </a:r>
            <a:endParaRPr lang="en-US" dirty="0" smtClean="0"/>
          </a:p>
          <a:p>
            <a:r>
              <a:rPr lang="en-US" dirty="0" smtClean="0"/>
              <a:t>IV drug </a:t>
            </a:r>
            <a:r>
              <a:rPr lang="en-US" dirty="0"/>
              <a:t>user </a:t>
            </a:r>
            <a:r>
              <a:rPr lang="en-US" dirty="0" err="1"/>
              <a:t>Sternoclavecular</a:t>
            </a:r>
            <a:r>
              <a:rPr lang="en-US" dirty="0"/>
              <a:t> or </a:t>
            </a:r>
            <a:r>
              <a:rPr lang="en-US" dirty="0" err="1"/>
              <a:t>Sacroilliac</a:t>
            </a:r>
            <a:r>
              <a:rPr lang="en-US" dirty="0"/>
              <a:t> </a:t>
            </a:r>
            <a:r>
              <a:rPr lang="en-US" dirty="0" smtClean="0"/>
              <a:t> due to </a:t>
            </a:r>
            <a:r>
              <a:rPr lang="en-US" dirty="0" err="1" smtClean="0"/>
              <a:t>P.aeruginosa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Gonococcal arthritis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Non-gonococcal arthritis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Early disease</a:t>
            </a:r>
            <a:r>
              <a:rPr lang="en-US" sz="2400" dirty="0" smtClean="0"/>
              <a:t>:      fever, rash, tenosynovitis ( especially of hands, wrists), </a:t>
            </a:r>
            <a:r>
              <a:rPr lang="en-US" sz="2400" dirty="0" err="1" smtClean="0"/>
              <a:t>polyarthralgia</a:t>
            </a:r>
            <a:r>
              <a:rPr lang="en-US" sz="2400" dirty="0" smtClean="0"/>
              <a:t> resulting from non-</a:t>
            </a:r>
            <a:r>
              <a:rPr lang="en-US" sz="2400" dirty="0" err="1" smtClean="0"/>
              <a:t>suppurative</a:t>
            </a:r>
            <a:r>
              <a:rPr lang="en-US" sz="2400" dirty="0" smtClean="0"/>
              <a:t> arthritis.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Late disease</a:t>
            </a:r>
            <a:r>
              <a:rPr lang="en-US" sz="2400" dirty="0" smtClean="0"/>
              <a:t>: </a:t>
            </a:r>
            <a:r>
              <a:rPr lang="en-US" sz="2400" dirty="0" err="1" smtClean="0"/>
              <a:t>monoarticular</a:t>
            </a:r>
            <a:r>
              <a:rPr lang="en-US" sz="2400" dirty="0" smtClean="0"/>
              <a:t>, </a:t>
            </a:r>
            <a:r>
              <a:rPr lang="en-US" sz="2400" dirty="0" err="1" smtClean="0"/>
              <a:t>suppurative</a:t>
            </a:r>
            <a:r>
              <a:rPr lang="en-US" sz="2400" dirty="0" smtClean="0"/>
              <a:t> arthritis.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Monoarthicular</a:t>
            </a:r>
            <a:r>
              <a:rPr lang="en-US" sz="2400" dirty="0"/>
              <a:t> </a:t>
            </a:r>
            <a:r>
              <a:rPr lang="en-US" sz="2400" dirty="0" err="1" smtClean="0"/>
              <a:t>suppurative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Arthritis</a:t>
            </a:r>
          </a:p>
          <a:p>
            <a:r>
              <a:rPr lang="en-US" sz="2400" dirty="0" smtClean="0"/>
              <a:t>Knee and </a:t>
            </a:r>
            <a:r>
              <a:rPr lang="en-US" sz="2400" dirty="0"/>
              <a:t>wrist </a:t>
            </a:r>
            <a:r>
              <a:rPr lang="en-US" sz="2400" dirty="0" smtClean="0"/>
              <a:t>are </a:t>
            </a:r>
            <a:r>
              <a:rPr lang="en-US" sz="2400" dirty="0" err="1" smtClean="0"/>
              <a:t>themost</a:t>
            </a:r>
            <a:r>
              <a:rPr lang="en-US" sz="2400" dirty="0" smtClean="0"/>
              <a:t> common, fever and pain</a:t>
            </a:r>
          </a:p>
          <a:p>
            <a:r>
              <a:rPr lang="en-US" sz="2400" dirty="0"/>
              <a:t>Swollen and tender </a:t>
            </a:r>
            <a:r>
              <a:rPr lang="en-US" sz="2400" dirty="0" smtClean="0"/>
              <a:t>join with Joint effusion and limitation </a:t>
            </a:r>
            <a:r>
              <a:rPr lang="en-US" sz="2400" dirty="0"/>
              <a:t>of joint </a:t>
            </a:r>
            <a:r>
              <a:rPr lang="en-US" sz="2400" dirty="0" smtClean="0"/>
              <a:t>movement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Patient Presentation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Differential 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 –induced arthritis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Gout, </a:t>
            </a:r>
            <a:r>
              <a:rPr lang="en-US" dirty="0" err="1" smtClean="0">
                <a:solidFill>
                  <a:srgbClr val="0070C0"/>
                </a:solidFill>
              </a:rPr>
              <a:t>pseudogout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Noninfectious inflammatory arthritis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Acute rheumatoid arthritis</a:t>
            </a:r>
          </a:p>
          <a:p>
            <a:r>
              <a:rPr lang="en-US" dirty="0" smtClean="0"/>
              <a:t>Reactive arthritis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Reiter syndrome, acute rheumatic fever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Viral arthritis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Parvovirus B19, Hepatitis B virus.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2375772"/>
              </p:ext>
            </p:extLst>
          </p:nvPr>
        </p:nvGraphicFramePr>
        <p:xfrm>
          <a:off x="152400" y="152400"/>
          <a:ext cx="8504238" cy="60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Arthrocentesis should be done as soon as possible;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1-Synovial fluid is cloudy and purulent</a:t>
                      </a:r>
                    </a:p>
                    <a:p>
                      <a:r>
                        <a:rPr lang="en-US" dirty="0" smtClean="0"/>
                        <a:t>     2- Leukocyte count generally &gt; 50,000/mm3,with &gt; 75 % PMN</a:t>
                      </a:r>
                    </a:p>
                    <a:p>
                      <a:r>
                        <a:rPr lang="en-US" dirty="0" smtClean="0"/>
                        <a:t>   3- Gram stain and culture are positive in &gt;90% of cases</a:t>
                      </a:r>
                    </a:p>
                    <a:p>
                      <a:r>
                        <a:rPr lang="en-US" dirty="0" smtClean="0"/>
                        <a:t> 4-Exclude crystal deposition arthritis or noninfectious inflammatory arthritis.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cultures - Culture of skin lesions can be performed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indicated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Cervix, urethra, rectum &amp; pharynx Swab or urine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If gonococcal infection suspected for </a:t>
                      </a:r>
                      <a:r>
                        <a:rPr lang="en-US" dirty="0" err="1" smtClean="0"/>
                        <a:t>N.gonorrheae</a:t>
                      </a:r>
                      <a:r>
                        <a:rPr lang="en-US" dirty="0" smtClean="0"/>
                        <a:t> for culture and DNA testing for </a:t>
                      </a:r>
                      <a:r>
                        <a:rPr lang="en-US" dirty="0" err="1" smtClean="0"/>
                        <a:t>N.gonorrheae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 Rash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be culture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History/examination to exclude systemic illness. Note H/O tick exposure in endemic areas and sexual contact.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Nongonococcal</a:t>
            </a:r>
            <a:r>
              <a:rPr lang="en-US" dirty="0"/>
              <a:t> </a:t>
            </a:r>
            <a:r>
              <a:rPr lang="en-US" dirty="0" err="1"/>
              <a:t>infectiuos</a:t>
            </a:r>
            <a:r>
              <a:rPr lang="en-US" dirty="0"/>
              <a:t> arthritis: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Gonococcal arthritis: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Cefazolin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Ampicillin-Sulbactam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Doxycycline for 1 month.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 </a:t>
            </a:r>
            <a:r>
              <a:rPr lang="en-US" dirty="0"/>
              <a:t>Ceftriaxone ( or Ciprofloxacin or </a:t>
            </a:r>
            <a:r>
              <a:rPr lang="en-US" dirty="0" err="1"/>
              <a:t>Ofloxacin</a:t>
            </a:r>
            <a:r>
              <a:rPr lang="en-US" dirty="0"/>
              <a:t>) then switch to oral Quinolone or </a:t>
            </a:r>
            <a:r>
              <a:rPr lang="en-US" dirty="0" err="1"/>
              <a:t>Cefixime</a:t>
            </a:r>
            <a:r>
              <a:rPr lang="en-US" dirty="0"/>
              <a:t> for 7-10 days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&amp; Management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5754469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Change the antibiotics according to </a:t>
            </a:r>
            <a:r>
              <a:rPr lang="en-US" dirty="0" smtClean="0"/>
              <a:t>sensitivity, Arthrocentesis </a:t>
            </a:r>
            <a:r>
              <a:rPr lang="en-US" dirty="0"/>
              <a:t>can </a:t>
            </a:r>
            <a:r>
              <a:rPr lang="en-US" dirty="0" smtClean="0"/>
              <a:t>repeated and Surgery </a:t>
            </a:r>
            <a:r>
              <a:rPr lang="en-US" dirty="0"/>
              <a:t>rarely required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>
                <a:solidFill>
                  <a:srgbClr val="002060"/>
                </a:solidFill>
              </a:rPr>
              <a:t>sequellae</a:t>
            </a:r>
            <a:r>
              <a:rPr lang="en-US" dirty="0">
                <a:solidFill>
                  <a:srgbClr val="002060"/>
                </a:solidFill>
              </a:rPr>
              <a:t> include: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Age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Prior rheumatoid arthritis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Poly-articular joint involvement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Hip or shoulder involvement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Virulent pathogens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Delayed initiation or response to therapy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Nongonococcal</a:t>
            </a:r>
            <a:r>
              <a:rPr lang="en-US" dirty="0"/>
              <a:t> arthritis: can result in scarring with limitation of movement, ambulation is affected in 50% of cases.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 &amp; 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vEOaO9pLIY7cvM:http://www.aurorahealthcare.org/healthgate/images/si555505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209800" cy="2209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v4Yc_nqj7_k3IM:http://i.ytimg.com/vi/I_byiWb21Bw/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209800" cy="1295400"/>
          </a:xfrm>
          <a:prstGeom prst="rect">
            <a:avLst/>
          </a:prstGeom>
          <a:noFill/>
        </p:spPr>
      </p:pic>
      <p:pic>
        <p:nvPicPr>
          <p:cNvPr id="19462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4038600" cy="121920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BTY9B4jqSIr5UM:http://www.vetmed.wsu.edu/resources/Techniques/images/arthro_car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62200"/>
            <a:ext cx="2209800" cy="144780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-NzeokeRKjJK3M:http://www.netterimages.com/images/vtn/000/000/010/10437-150x15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962400"/>
            <a:ext cx="2057400" cy="1981200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ZrHR2ZkSLqIB2M:http://www.mendmeshop.com/_img/arthrocentes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2362200"/>
            <a:ext cx="18288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0125" y="1289050"/>
          <a:ext cx="7145338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Document" r:id="rId3" imgW="7145426" imgH="4282179" progId="Word.Document.12">
                  <p:embed/>
                </p:oleObj>
              </mc:Choice>
              <mc:Fallback>
                <p:oleObj name="Document" r:id="rId3" imgW="7145426" imgH="428217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289050"/>
                        <a:ext cx="7145338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1-5% of total joint replacement.</a:t>
            </a:r>
          </a:p>
          <a:p>
            <a:r>
              <a:rPr lang="en-US" dirty="0" smtClean="0"/>
              <a:t>Most  infections occurs within 5 years of joint replacement.</a:t>
            </a:r>
          </a:p>
          <a:p>
            <a:r>
              <a:rPr lang="en-US" dirty="0" smtClean="0"/>
              <a:t>Often caused by skin flora</a:t>
            </a:r>
          </a:p>
          <a:p>
            <a:r>
              <a:rPr lang="en-US" dirty="0" smtClean="0"/>
              <a:t>Diagnostic aspiration of joint fluid necessary 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Etiology, Epidemiology&amp; Risk factors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 from contamination during surgery or post op. wound infection adjacent to the prosthesis.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Factors delay healing ( hematoma, ischemia)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Occasionally result from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Prosthesis &amp; bone cement predispose to infection</a:t>
            </a:r>
          </a:p>
          <a:p>
            <a:r>
              <a:rPr lang="en-US" dirty="0" smtClean="0"/>
              <a:t>Occurs at the prosthesis-bone interface</a:t>
            </a:r>
          </a:p>
          <a:p>
            <a:r>
              <a:rPr lang="en-US" dirty="0" smtClean="0"/>
              <a:t>Bacteria adhere to biomaterials and develop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biofilm</a:t>
            </a:r>
            <a:r>
              <a:rPr lang="en-US" dirty="0" smtClean="0"/>
              <a:t> that protect them from host defenses and antimicrobial agents.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Mostly caused by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negative staph., or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Occasional pathogens: streptococci, </a:t>
            </a:r>
            <a:r>
              <a:rPr lang="en-US" dirty="0" err="1" smtClean="0">
                <a:solidFill>
                  <a:srgbClr val="002060"/>
                </a:solidFill>
              </a:rPr>
              <a:t>enterococci</a:t>
            </a:r>
            <a:r>
              <a:rPr lang="en-US" dirty="0" smtClean="0">
                <a:solidFill>
                  <a:srgbClr val="002060"/>
                </a:solidFill>
              </a:rPr>
              <a:t> ,and anaerobes</a:t>
            </a:r>
          </a:p>
          <a:p>
            <a:r>
              <a:rPr lang="en-US" dirty="0" smtClean="0"/>
              <a:t>Usually single pathogen ,occasionally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b="1" dirty="0" smtClean="0"/>
              <a:t>Risk factors</a:t>
            </a:r>
            <a:r>
              <a:rPr lang="en-US" dirty="0" smtClean="0"/>
              <a:t>: H/O superficial wound infection, post surgical complications, underlying illness, any source of </a:t>
            </a:r>
            <a:r>
              <a:rPr lang="en-US" dirty="0" err="1" smtClean="0"/>
              <a:t>bacteremia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Aseptic loosening or dislocation of prosthetic joint</a:t>
            </a:r>
          </a:p>
          <a:p>
            <a:pPr>
              <a:buNone/>
            </a:pPr>
            <a:r>
              <a:rPr lang="en-US" dirty="0" smtClean="0"/>
              <a:t>Prosthetic debris  induced </a:t>
            </a:r>
            <a:r>
              <a:rPr lang="en-US" dirty="0" err="1" smtClean="0"/>
              <a:t>cynovitis</a:t>
            </a:r>
            <a:r>
              <a:rPr lang="en-US" dirty="0" smtClean="0"/>
              <a:t> &amp;</a:t>
            </a:r>
          </a:p>
          <a:p>
            <a:pPr>
              <a:buNone/>
            </a:pPr>
            <a:r>
              <a:rPr lang="en-US" dirty="0" err="1" smtClean="0"/>
              <a:t>hemarthrosis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Subacute</a:t>
            </a:r>
            <a:r>
              <a:rPr lang="en-US" dirty="0" smtClean="0"/>
              <a:t> onset</a:t>
            </a: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streptococci,Gram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negative rods can cause acute ,rapidly progressive infection</a:t>
            </a:r>
          </a:p>
          <a:p>
            <a:r>
              <a:rPr lang="en-US" dirty="0" smtClean="0"/>
              <a:t>Joint pain ,swelling most common</a:t>
            </a:r>
          </a:p>
          <a:p>
            <a:r>
              <a:rPr lang="en-US" dirty="0" smtClean="0"/>
              <a:t>Fever with acute ,early postsurgical infections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cutaneous</a:t>
            </a:r>
            <a:r>
              <a:rPr lang="en-US" dirty="0" smtClean="0"/>
              <a:t> wound, or discharging sinus overlying the joint.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</a:t>
            </a:r>
            <a:r>
              <a:rPr lang="en-US" sz="2200" dirty="0" err="1" smtClean="0"/>
              <a:t>Ciprofloxacin,or</a:t>
            </a:r>
            <a:r>
              <a:rPr lang="en-US" sz="2200" dirty="0" smtClean="0"/>
              <a:t>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What is Acute 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 smtClean="0"/>
              <a:t>Acute </a:t>
            </a:r>
            <a:r>
              <a:rPr lang="en-US" sz="1600" dirty="0" err="1" smtClean="0"/>
              <a:t>osteomyelitis</a:t>
            </a:r>
            <a:r>
              <a:rPr lang="en-US" sz="1600" dirty="0" smtClean="0"/>
              <a:t> is acute infectious process of the bone and bone marrow .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Can have a short duration </a:t>
            </a:r>
          </a:p>
          <a:p>
            <a:pPr lvl="1"/>
            <a:r>
              <a:rPr lang="en-US" sz="1600" dirty="0" smtClean="0"/>
              <a:t>few days for </a:t>
            </a:r>
            <a:r>
              <a:rPr lang="en-US" sz="1600" dirty="0" err="1" smtClean="0"/>
              <a:t>hematogenously</a:t>
            </a:r>
            <a:r>
              <a:rPr lang="en-US" sz="1600" dirty="0" smtClean="0"/>
              <a:t> acquired infection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last several weeks to months</a:t>
            </a:r>
          </a:p>
          <a:p>
            <a:pPr lvl="1"/>
            <a:r>
              <a:rPr lang="en-US" sz="1600" dirty="0" smtClean="0"/>
              <a:t>if secondary to contiguous focus of infection)</a:t>
            </a:r>
          </a:p>
          <a:p>
            <a:pPr lvl="1"/>
            <a:endParaRPr lang="en-US" sz="1600" dirty="0"/>
          </a:p>
          <a:p>
            <a:r>
              <a:rPr lang="en-US" sz="1600" dirty="0"/>
              <a:t>In association with peripheral vascular disease </a:t>
            </a:r>
            <a:endParaRPr lang="en-US" sz="1600" dirty="0" smtClean="0"/>
          </a:p>
          <a:p>
            <a:pPr lvl="1"/>
            <a:r>
              <a:rPr lang="en-US" sz="1100" dirty="0" smtClean="0"/>
              <a:t>diabetes </a:t>
            </a:r>
            <a:r>
              <a:rPr lang="en-US" sz="1100" dirty="0"/>
              <a:t>mellitus ,severe atherosclerosis, vasculitis</a:t>
            </a:r>
          </a:p>
          <a:p>
            <a:endParaRPr lang="en-US" sz="1600" dirty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5921065"/>
              </p:ext>
            </p:extLst>
          </p:nvPr>
        </p:nvGraphicFramePr>
        <p:xfrm>
          <a:off x="76202" y="244058"/>
          <a:ext cx="8915399" cy="6720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614"/>
                <a:gridCol w="3439774"/>
                <a:gridCol w="3987011"/>
              </a:tblGrid>
              <a:tr h="5454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</a:t>
                      </a:r>
                      <a:r>
                        <a:rPr lang="en-US" sz="1400" baseline="0" dirty="0" smtClean="0"/>
                        <a:t> they reach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Risk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76219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Primary </a:t>
                      </a:r>
                      <a:r>
                        <a:rPr lang="en-US" sz="1400" dirty="0" err="1" smtClean="0"/>
                        <a:t>Hematogenous</a:t>
                      </a:r>
                      <a:r>
                        <a:rPr lang="en-US" sz="1400" dirty="0" smtClean="0"/>
                        <a:t> route</a:t>
                      </a:r>
                    </a:p>
                    <a:p>
                      <a:r>
                        <a:rPr lang="en-US" sz="1400" dirty="0" smtClean="0"/>
                        <a:t>(Metaphysis of long bones 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Children common</a:t>
                      </a:r>
                    </a:p>
                    <a:p>
                      <a:r>
                        <a:rPr lang="en-US" sz="1400" dirty="0" smtClean="0"/>
                        <a:t>Adult</a:t>
                      </a:r>
                      <a:r>
                        <a:rPr lang="en-US" sz="1400" baseline="0" dirty="0" smtClean="0"/>
                        <a:t> less common</a:t>
                      </a:r>
                    </a:p>
                    <a:p>
                      <a:r>
                        <a:rPr lang="en-US" sz="1400" baseline="0" dirty="0" smtClean="0"/>
                        <a:t>(quiescent from childhood)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-S. Aureus septic arthritis –diaphysis</a:t>
                      </a:r>
                    </a:p>
                    <a:p>
                      <a:r>
                        <a:rPr lang="en-US" sz="1400" baseline="0" dirty="0" smtClean="0"/>
                        <a:t>-Vertebral- GU infection</a:t>
                      </a:r>
                    </a:p>
                    <a:p>
                      <a:r>
                        <a:rPr lang="en-US" sz="1400" baseline="0" dirty="0" smtClean="0"/>
                        <a:t>-Candida –Venous Catheter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Infant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dirty="0" err="1" smtClean="0"/>
                        <a:t>S.aureus</a:t>
                      </a:r>
                      <a:r>
                        <a:rPr lang="en-US" sz="1400" dirty="0" smtClean="0"/>
                        <a:t>, group B streptococci, E.coli.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4673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Children </a:t>
                      </a:r>
                    </a:p>
                    <a:p>
                      <a:r>
                        <a:rPr lang="en-US" sz="1400" dirty="0" err="1" smtClean="0"/>
                        <a:t>S.aureus</a:t>
                      </a:r>
                      <a:r>
                        <a:rPr lang="en-US" sz="1400" dirty="0" smtClean="0"/>
                        <a:t>, group A streptococci, </a:t>
                      </a:r>
                      <a:r>
                        <a:rPr lang="en-US" sz="1400" dirty="0" err="1" smtClean="0"/>
                        <a:t>H.influenzae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496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Contiguous soft tissue focus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Post operative infection, contaminated open fracture, soft tissue infection , puncture wounds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Gram positive cocci, Gram negative bacilli,  anaerobes, and poly-microbial infection.</a:t>
                      </a:r>
                      <a:endParaRPr lang="en-US" sz="14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 clinical situations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Prosthesis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Coagulas</a:t>
                      </a:r>
                      <a:r>
                        <a:rPr lang="en-US" sz="1400" dirty="0" smtClean="0"/>
                        <a:t> -negative staphylococci, </a:t>
                      </a:r>
                      <a:r>
                        <a:rPr lang="en-US" sz="1400" dirty="0" err="1" smtClean="0"/>
                        <a:t>Propionebacterium</a:t>
                      </a:r>
                      <a:r>
                        <a:rPr lang="en-US" sz="1400" dirty="0" smtClean="0"/>
                        <a:t>, and </a:t>
                      </a:r>
                      <a:r>
                        <a:rPr lang="en-US" sz="1400" dirty="0" err="1" smtClean="0"/>
                        <a:t>S.aureus</a:t>
                      </a:r>
                      <a:r>
                        <a:rPr lang="en-US" sz="1400" dirty="0" smtClean="0"/>
                        <a:t> in foreign body infections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Nosocomial infections and IV drug 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Enterobacteriacea</a:t>
                      </a:r>
                      <a:r>
                        <a:rPr lang="en-US" sz="1400" dirty="0" smtClean="0"/>
                        <a:t> and Pseudomonas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Fist injuries, and diabetic foot and </a:t>
                      </a:r>
                      <a:r>
                        <a:rPr lang="en-US" sz="1400" dirty="0" err="1" smtClean="0"/>
                        <a:t>dicubitus</a:t>
                      </a:r>
                      <a:r>
                        <a:rPr lang="en-US" sz="1400" dirty="0" smtClean="0"/>
                        <a:t> ulcers,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Streptococci and anaerobes</a:t>
                      </a:r>
                      <a:endParaRPr lang="en-US" sz="14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 sickle cell patients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Salmonella or S. pneumoniae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Human/ animal bites;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Eikenella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Pasturella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multocida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AIDS.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M.tuberculosis</a:t>
                      </a:r>
                      <a:r>
                        <a:rPr lang="en-US" sz="1400" dirty="0" smtClean="0"/>
                        <a:t> or M. </a:t>
                      </a:r>
                      <a:r>
                        <a:rPr lang="en-US" sz="1400" dirty="0" err="1" smtClean="0"/>
                        <a:t>avium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6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manifestations occurs in less than 50% of patients.</a:t>
            </a:r>
          </a:p>
          <a:p>
            <a:r>
              <a:rPr lang="en-US" b="1" dirty="0" smtClean="0"/>
              <a:t>Acute onset of bone pain, fever with rigors and diaphoresis.</a:t>
            </a:r>
          </a:p>
          <a:p>
            <a:r>
              <a:rPr lang="en-US" dirty="0" smtClean="0"/>
              <a:t>Symptoms usually of less than 3 week’s duration.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Local signs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soft tissue swelling, </a:t>
            </a:r>
            <a:r>
              <a:rPr lang="en-US" dirty="0" err="1" smtClean="0">
                <a:solidFill>
                  <a:srgbClr val="0070C0"/>
                </a:solidFill>
              </a:rPr>
              <a:t>erythema</a:t>
            </a:r>
            <a:r>
              <a:rPr lang="en-US" dirty="0" smtClean="0">
                <a:solidFill>
                  <a:srgbClr val="0070C0"/>
                </a:solidFill>
              </a:rPr>
              <a:t>, warmth, point tenderness, percussion tenderness over the vertebral body &amp; limited mobility of the involved extremity.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and metastatic bone malignancies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Acute rheumatic arthritis</a:t>
            </a:r>
          </a:p>
          <a:p>
            <a:r>
              <a:rPr lang="en-US" dirty="0" err="1" smtClean="0"/>
              <a:t>Hemarthrosis</a:t>
            </a:r>
            <a:endParaRPr lang="en-US" dirty="0" smtClean="0"/>
          </a:p>
          <a:p>
            <a:r>
              <a:rPr lang="en-US" dirty="0" smtClean="0"/>
              <a:t>Ewing sarcoma</a:t>
            </a:r>
          </a:p>
          <a:p>
            <a:r>
              <a:rPr lang="en-US" dirty="0" smtClean="0"/>
              <a:t>Vertebral compression fracture.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8348828"/>
              </p:ext>
            </p:extLst>
          </p:nvPr>
        </p:nvGraphicFramePr>
        <p:xfrm>
          <a:off x="152400" y="609600"/>
          <a:ext cx="8839199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097"/>
                <a:gridCol w="5503102"/>
              </a:tblGrid>
              <a:tr h="60960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Laboratory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Radiological</a:t>
                      </a:r>
                      <a:endParaRPr lang="en-US" dirty="0"/>
                    </a:p>
                  </a:txBody>
                  <a:tcPr/>
                </a:tc>
              </a:tr>
              <a:tr h="1020445">
                <a:tc>
                  <a:txBody>
                    <a:bodyPr/>
                    <a:lstStyle/>
                    <a:p>
                      <a:r>
                        <a:rPr lang="en-US" dirty="0" smtClean="0"/>
                        <a:t>-CBC diff</a:t>
                      </a:r>
                    </a:p>
                    <a:p>
                      <a:r>
                        <a:rPr lang="en-US" dirty="0" smtClean="0"/>
                        <a:t>-Leukocytosis may or may not occur</a:t>
                      </a:r>
                    </a:p>
                    <a:p>
                      <a:r>
                        <a:rPr lang="en-US" dirty="0" smtClean="0"/>
                        <a:t>-Erythrocyte sedimentation rate ( ESR) elevated, but could be normal as 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-X-ray : normal early in disease, soft tissue swelling , </a:t>
                      </a:r>
                      <a:r>
                        <a:rPr lang="en-US" dirty="0" err="1" smtClean="0"/>
                        <a:t>subperiosteal</a:t>
                      </a:r>
                      <a:r>
                        <a:rPr lang="en-US" dirty="0" smtClean="0"/>
                        <a:t> elevation  seen early. Bone destruction changes seen by 2-4 weeks.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20445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-Blood culture.</a:t>
                      </a:r>
                    </a:p>
                    <a:p>
                      <a:r>
                        <a:rPr lang="en-US" dirty="0" smtClean="0"/>
                        <a:t>-Aspiration of overlying abscess if blood cultures are negative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-MRI highly sensitive &amp; specific. Preferred for vertebral osteomyelitis and cases associated with contiguous foci of infection or peripheral </a:t>
                      </a:r>
                      <a:r>
                        <a:rPr lang="en-US" dirty="0" err="1" smtClean="0"/>
                        <a:t>vascualr</a:t>
                      </a:r>
                      <a:r>
                        <a:rPr lang="en-US" dirty="0" smtClean="0"/>
                        <a:t> disease.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-CT Scan used as alternative of MRI.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204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-Technetium bone scan, Gallium –and Indium -111-labelled WBC scan ( detection within 3 days of onset). Maximum effect to rule out osteomyelitis.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4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1227841"/>
              </p:ext>
            </p:extLst>
          </p:nvPr>
        </p:nvGraphicFramePr>
        <p:xfrm>
          <a:off x="76200" y="0"/>
          <a:ext cx="8729663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316"/>
                <a:gridCol w="3379284"/>
                <a:gridCol w="3548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Organisms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Antibiotics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Duration/Surgery/complication and follow up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MSSA: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Cloxacillin</a:t>
                      </a:r>
                      <a:r>
                        <a:rPr lang="en-US" sz="1600" dirty="0" smtClean="0"/>
                        <a:t>, cefazolin or Clindamycin 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600" dirty="0" smtClean="0"/>
                        <a:t>Early treatment is critical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Treat for 2-4 weeks parenteral followed by oral therapy for a total of at least 6 weeks.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Surgery for neurological complications, para-vertebral abscess  &amp; hip joint involvement.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Complications: septicemia, metastatic abscesses, septic arthritis, chronic osteomyelitis, loss of limb ,or paravertebral abscess.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Monthly ESR for 3 months and at 6 months useful to document treatment.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Cases due to contiguous source more difficult to eradicate .Relapse common (50%) , surgery indicated.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MRSA: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Vancomycin followed by  Clindamycin, Linezolid, or TMP-SMX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Polymicrobial</a:t>
                      </a:r>
                      <a:r>
                        <a:rPr lang="en-US" sz="1600" dirty="0" smtClean="0"/>
                        <a:t> infection: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Ampicillin-Sulbactam, Piperacillin-</a:t>
                      </a:r>
                      <a:r>
                        <a:rPr lang="en-US" sz="1600" dirty="0" err="1" smtClean="0"/>
                        <a:t>Tazobactam</a:t>
                      </a:r>
                      <a:r>
                        <a:rPr lang="en-US" sz="1600" dirty="0" smtClean="0"/>
                        <a:t> or Quinolone with Metronidazole.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S.epidermidis</a:t>
                      </a:r>
                      <a:r>
                        <a:rPr lang="en-US" sz="1600" dirty="0" smtClean="0"/>
                        <a:t>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Vancomycin and Rifampicin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Enterobacteriacae</a:t>
                      </a:r>
                      <a:r>
                        <a:rPr lang="en-US" sz="1600" dirty="0" smtClean="0"/>
                        <a:t>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Ceftriaxone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Gram negative bacilli: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Quinolones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P. aeruginosa: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Cefepime, </a:t>
                      </a:r>
                      <a:r>
                        <a:rPr lang="en-US" sz="1600" dirty="0" err="1" smtClean="0"/>
                        <a:t>Meropenem</a:t>
                      </a:r>
                      <a:r>
                        <a:rPr lang="en-US" sz="1600" dirty="0" smtClean="0"/>
                        <a:t>,  or Piperacillin +/- Aminoglycoside.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Anaerobes: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Metronidazole or Clindamycin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1989</TotalTime>
  <Words>2037</Words>
  <Application>Microsoft Office PowerPoint</Application>
  <PresentationFormat>On-screen Show (4:3)</PresentationFormat>
  <Paragraphs>334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Civic</vt:lpstr>
      <vt:lpstr>Document</vt:lpstr>
      <vt:lpstr>Microbiology of Bone and Joint Infections</vt:lpstr>
      <vt:lpstr>Introduction</vt:lpstr>
      <vt:lpstr>PowerPoint Presentation</vt:lpstr>
      <vt:lpstr>What is Acute Osteomyelitis</vt:lpstr>
      <vt:lpstr>PowerPoint Presentation</vt:lpstr>
      <vt:lpstr>Patient Presentation</vt:lpstr>
      <vt:lpstr>Differential diagnosis</vt:lpstr>
      <vt:lpstr>PowerPoint Presentation</vt:lpstr>
      <vt:lpstr>PowerPoint Presentation</vt:lpstr>
      <vt:lpstr>Chronic Osteomyelitis</vt:lpstr>
      <vt:lpstr>Etiology, Epidemiology &amp; Risk factors</vt:lpstr>
      <vt:lpstr>Causative Agents </vt:lpstr>
      <vt:lpstr> In immunosuppressed patients.</vt:lpstr>
      <vt:lpstr>Clinical presentation and DD</vt:lpstr>
      <vt:lpstr>Diagnosis</vt:lpstr>
      <vt:lpstr>Treatment and Management</vt:lpstr>
      <vt:lpstr>Complications &amp; Prognosis</vt:lpstr>
      <vt:lpstr> Blood culture &amp; Bone images and cases</vt:lpstr>
      <vt:lpstr>Arthritis</vt:lpstr>
      <vt:lpstr>Pathophysiology &amp; Risk factors</vt:lpstr>
      <vt:lpstr>Etiology</vt:lpstr>
      <vt:lpstr>Patient Presentation</vt:lpstr>
      <vt:lpstr>Differential Diagnosis</vt:lpstr>
      <vt:lpstr>PowerPoint Presentation</vt:lpstr>
      <vt:lpstr>Treatment &amp; Management</vt:lpstr>
      <vt:lpstr>Prognosis &amp; Complications</vt:lpstr>
      <vt:lpstr>Arthritis</vt:lpstr>
      <vt:lpstr>PowerPoint Presentation</vt:lpstr>
      <vt:lpstr>PowerPoint Presentation</vt:lpstr>
      <vt:lpstr>Infections of Joint Prosthesis</vt:lpstr>
      <vt:lpstr>Etiology, Epidemiology&amp; Risk factors</vt:lpstr>
      <vt:lpstr>PowerPoint Presentation</vt:lpstr>
      <vt:lpstr>Patient Presentation</vt:lpstr>
      <vt:lpstr>Diagnosis of Prosthetic Arthritis</vt:lpstr>
      <vt:lpstr>Treatment &amp;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DRSUMAILI</cp:lastModifiedBy>
  <cp:revision>184</cp:revision>
  <dcterms:created xsi:type="dcterms:W3CDTF">2010-04-25T08:14:52Z</dcterms:created>
  <dcterms:modified xsi:type="dcterms:W3CDTF">2017-12-14T04:40:56Z</dcterms:modified>
</cp:coreProperties>
</file>