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81" r:id="rId25"/>
    <p:sldId id="282" r:id="rId26"/>
    <p:sldId id="290" r:id="rId27"/>
    <p:sldId id="280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PGS</a:t>
          </a:r>
          <a:endParaRPr lang="en-US" sz="3200" b="1" dirty="0">
            <a:solidFill>
              <a:schemeClr val="bg1"/>
            </a:solidFill>
          </a:endParaRP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Nociceptors</a:t>
          </a:r>
          <a:r>
            <a:rPr lang="en-US" sz="2000" b="1" dirty="0" smtClean="0">
              <a:solidFill>
                <a:schemeClr val="bg1"/>
              </a:solidFill>
            </a:rPr>
            <a:t> at nerve endings</a:t>
          </a:r>
          <a:endParaRPr lang="en-US" sz="2000" b="1" dirty="0">
            <a:solidFill>
              <a:schemeClr val="bg1"/>
            </a:solidFill>
          </a:endParaRP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PAIN</a:t>
          </a:r>
          <a:endParaRPr lang="en-US" b="1" dirty="0">
            <a:solidFill>
              <a:schemeClr val="bg1"/>
            </a:solidFill>
          </a:endParaRP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100000" custLinFactY="-100000" custLinFactNeighborX="-47113" custLinFactNeighborY="-183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120117" custLinFactX="-94770" custLinFactNeighborX="-100000" custLinFactNeighborY="-36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LinFactX="-184828" custLinFactY="100000" custLinFactNeighborX="-200000" custLinFactNeighborY="113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83292" y="616691"/>
          <a:ext cx="1801638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PGS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83292" y="616691"/>
        <a:ext cx="1801638" cy="720655"/>
      </dsp:txXfrm>
    </dsp:sp>
    <dsp:sp modelId="{DBB7C897-68F8-471F-9E85-B3AE7BCA8056}">
      <dsp:nvSpPr>
        <dsp:cNvPr id="0" name=""/>
        <dsp:cNvSpPr/>
      </dsp:nvSpPr>
      <dsp:spPr>
        <a:xfrm rot="5400000">
          <a:off x="-264514" y="2398108"/>
          <a:ext cx="2164074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</a:rPr>
            <a:t>Nociceptors</a:t>
          </a:r>
          <a:r>
            <a:rPr lang="en-US" sz="2000" b="1" kern="1200" dirty="0" smtClean="0">
              <a:solidFill>
                <a:schemeClr val="bg1"/>
              </a:solidFill>
            </a:rPr>
            <a:t> at nerve endings</a:t>
          </a:r>
          <a:endParaRPr lang="en-US" sz="2000" b="1" kern="1200" dirty="0">
            <a:solidFill>
              <a:schemeClr val="bg1"/>
            </a:solidFill>
          </a:endParaRPr>
        </a:p>
      </dsp:txBody>
      <dsp:txXfrm rot="5400000">
        <a:off x="-264514" y="2398108"/>
        <a:ext cx="2164074" cy="720655"/>
      </dsp:txXfrm>
    </dsp:sp>
    <dsp:sp modelId="{10110A5C-CAAD-45A8-8B34-E9ABD4228313}">
      <dsp:nvSpPr>
        <dsp:cNvPr id="0" name=""/>
        <dsp:cNvSpPr/>
      </dsp:nvSpPr>
      <dsp:spPr>
        <a:xfrm rot="5400000">
          <a:off x="-83287" y="4198090"/>
          <a:ext cx="1801638" cy="720655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PAIN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83287" y="4198090"/>
        <a:ext cx="1801638" cy="72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9AEDF-3662-42FC-ABC0-9C4FB250A47D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.eg/url?sa=i&amp;rct=j&amp;q=&amp;esrc=s&amp;source=images&amp;cd=&amp;cad=rja&amp;uact=8&amp;ved=0ahUKEwjRud3aj9_QAhVPkRQKHdrWCjQQjRwIBw&amp;url=http://www.google.com.eg/url?sa=i&amp;rct=j&amp;q=&amp;esrc=s&amp;source=images&amp;cd=&amp;ved=&amp;url=http://pharmacia1.com/2015/10/30/%D9%85%D9%8A%D9%84%D9%88%D9%83%D8%B3%D9%8A%D9%83%D8%A7%D9%85-%D9%84%D8%AA%D8%AE%D9%81%D9%8A%D9%81-%D8%A7%D9%84%D8%A2%D9%84%D9%85-%D9%88-%D8%A7%D9%84%D8%A5%D9%84%D8%AA%D9%87%D8%A7%D8%A8/&amp;psig=AFQjCNFiuvYV9pCOUstaDLkfkTluZaOxsQ&amp;ust=1481098345861682&amp;cad=rjt&amp;psig=AFQjCNFiuvYV9pCOUstaDLkfkTluZaOxsQ&amp;ust=148109834586168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is the most prominent risk for gastric ulceration, hemorrhage and perforation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90% of all NSAIDs prescriptions are issued to patients at  ages over 65 years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increases with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amounts for 3.8 of all prescriptions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significant quantity is sold over the counter(OTC)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prevalence of NSAID-induced ulcers is 10% to 30%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Salt &amp; water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 reaction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upsets </a:t>
            </a:r>
            <a:r>
              <a:rPr lang="en-US" sz="2800" dirty="0" smtClean="0">
                <a:solidFill>
                  <a:schemeClr val="bg1"/>
                </a:solidFill>
              </a:rPr>
              <a:t>(nausea</a:t>
            </a:r>
            <a:r>
              <a:rPr lang="en-US" sz="2800" dirty="0" smtClean="0">
                <a:solidFill>
                  <a:schemeClr val="bg1"/>
                </a:solidFill>
              </a:rPr>
              <a:t>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67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cause </a:t>
            </a:r>
            <a:r>
              <a:rPr lang="en-US" sz="2800" dirty="0" err="1" smtClean="0">
                <a:solidFill>
                  <a:schemeClr val="bg1"/>
                </a:solidFill>
              </a:rPr>
              <a:t>hemodynamically</a:t>
            </a:r>
            <a:r>
              <a:rPr lang="en-US" sz="2800" dirty="0" smtClean="0">
                <a:solidFill>
                  <a:schemeClr val="bg1"/>
                </a:solidFill>
              </a:rPr>
              <a:t>- mediated acute renal failure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Ketoprofen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Indomethacin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Piroxicam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Aspirin inhibits COX irreversibly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Why a high dose has a long plasma half- life?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Metabolized by hydrolysis and then conjugation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338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reduce the incidence of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 smtClean="0">
                <a:solidFill>
                  <a:schemeClr val="bg1"/>
                </a:solidFill>
              </a:rPr>
              <a:t>eclampsia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1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Impaired </a:t>
            </a:r>
            <a:r>
              <a:rPr lang="en-US" sz="2800" dirty="0" err="1" smtClean="0">
                <a:solidFill>
                  <a:schemeClr val="bg1"/>
                </a:solidFill>
              </a:rPr>
              <a:t>haemostasis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Mucosal damage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GIT side effects, dyspepsia, nausea, vomiting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7850" y="2571750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524000"/>
            <a:ext cx="3581400" cy="51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  <a:endParaRPr lang="en-US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Salicylism</a:t>
            </a:r>
            <a:r>
              <a:rPr lang="en-US" sz="2800" b="1" dirty="0" smtClean="0">
                <a:solidFill>
                  <a:schemeClr val="bg1"/>
                </a:solidFill>
              </a:rPr>
              <a:t> ( 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4395848" y="1689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6879376" y="1561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038600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20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Hemophilic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detail on the </a:t>
            </a:r>
            <a:r>
              <a:rPr lang="en-US" sz="2800" dirty="0" err="1" smtClean="0">
                <a:solidFill>
                  <a:schemeClr val="bg1"/>
                </a:solidFill>
              </a:rPr>
              <a:t>phramacokinetic</a:t>
            </a:r>
            <a:r>
              <a:rPr lang="en-US" sz="2800" dirty="0" smtClean="0">
                <a:solidFill>
                  <a:schemeClr val="bg1"/>
                </a:solidFill>
              </a:rPr>
              <a:t> properties and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of </a:t>
            </a:r>
            <a:r>
              <a:rPr lang="en-US" sz="2800" b="1" u="sng" dirty="0" smtClean="0">
                <a:solidFill>
                  <a:srgbClr val="FF0000"/>
                </a:solidFill>
              </a:rPr>
              <a:t>selected</a:t>
            </a:r>
            <a:r>
              <a:rPr lang="en-US" sz="2800" dirty="0" smtClean="0">
                <a:solidFill>
                  <a:schemeClr val="bg1"/>
                </a:solidFill>
              </a:rPr>
              <a:t>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670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classify NSAIDs on basis of their </a:t>
            </a:r>
            <a:r>
              <a:rPr lang="en-US" sz="2800" dirty="0" err="1" smtClean="0">
                <a:solidFill>
                  <a:schemeClr val="bg1"/>
                </a:solidFill>
              </a:rPr>
              <a:t>specifity</a:t>
            </a:r>
            <a:r>
              <a:rPr lang="en-US" sz="2800" dirty="0" smtClean="0">
                <a:solidFill>
                  <a:schemeClr val="bg1"/>
                </a:solidFill>
              </a:rPr>
              <a:t> to COX </a:t>
            </a:r>
            <a:r>
              <a:rPr lang="en-US" sz="2800" dirty="0" err="1" smtClean="0">
                <a:solidFill>
                  <a:schemeClr val="bg1"/>
                </a:solidFill>
              </a:rPr>
              <a:t>isoenzymes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outline the common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and ADRs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focus on the general mechanism of action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Anti inflammatory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Locally to prevent post- operative ophthalmic inflammation (solution)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Intramuscular preparations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 smtClean="0">
                <a:solidFill>
                  <a:schemeClr val="bg1"/>
                </a:solidFill>
              </a:rPr>
              <a:t>keratoses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0.1% ophthalmic preparation for postoperative ophthalmic inflammation.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omeprazole</a:t>
            </a:r>
            <a:r>
              <a:rPr lang="en-US" sz="2800" dirty="0" smtClean="0">
                <a:solidFill>
                  <a:schemeClr val="bg1"/>
                </a:solidFill>
              </a:rPr>
              <a:t> to prevent recurrent bleeding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misoprostol</a:t>
            </a:r>
            <a:r>
              <a:rPr lang="en-US" sz="2800" dirty="0" smtClean="0">
                <a:solidFill>
                  <a:schemeClr val="bg1"/>
                </a:solidFill>
              </a:rPr>
              <a:t>  decreases upper gastrointestinal ulceration ,but result in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preparations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Oral mouth wash.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Lumiracoxib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Etoricoxib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Rofecoxib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Celecoxib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Paracoxib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Valdecoxib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Withdrawn because of risk of myocardial infarction &amp; stroke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102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No effect on platelet aggregation ( 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Cardiovascular (do not offer the </a:t>
            </a:r>
            <a:r>
              <a:rPr lang="en-US" sz="2800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dirty="0" smtClean="0">
                <a:solidFill>
                  <a:schemeClr val="bg1"/>
                </a:solidFill>
              </a:rPr>
              <a:t> effects of non-selective group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General 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Ankylosing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spondylitis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152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Half-life 11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15000"/>
            <a:ext cx="5562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Contra indicated in patients allergic to </a:t>
            </a:r>
            <a:r>
              <a:rPr lang="en-US" sz="2800" dirty="0" err="1" smtClean="0">
                <a:solidFill>
                  <a:schemeClr val="bg1"/>
                </a:solidFill>
              </a:rPr>
              <a:t>sulphonamides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003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Associated with lower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Preferentially inhibits COX-2 over COX-1 ,particularly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nimesulide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nambumetone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Used for osteoarthritis &amp; rheumatoid arthritis</a:t>
            </a:r>
          </a:p>
        </p:txBody>
      </p:sp>
      <p:sp>
        <p:nvSpPr>
          <p:cNvPr id="7172" name="AutoShape 4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Given orally , well absorbed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t½=2-4h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Metabolized by conjugation at therapeutic doses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Weak anti inflammatory effect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4196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4657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cox-3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 to aspirin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Bleeding tendency</a:t>
            </a:r>
            <a:r>
              <a:rPr lang="en-US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Peptic or gastric ulcers</a:t>
            </a:r>
            <a:r>
              <a:rPr lang="en-US" sz="28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instead of aspirin in cases of:-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Viral infections in children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85800"/>
            <a:ext cx="254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51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22860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NSAIDs inhibit </a:t>
            </a:r>
            <a:r>
              <a:rPr lang="en-US" sz="2800" b="1" dirty="0" err="1" smtClean="0">
                <a:solidFill>
                  <a:schemeClr val="bg1"/>
                </a:solidFill>
              </a:rPr>
              <a:t>cyclo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oxygenase</a:t>
            </a:r>
            <a:r>
              <a:rPr lang="en-US" sz="2800" b="1" dirty="0" smtClean="0">
                <a:solidFill>
                  <a:schemeClr val="bg1"/>
                </a:solidFill>
              </a:rPr>
              <a:t> enzyme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562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r>
              <a:rPr lang="en-US" sz="2800" dirty="0" smtClean="0">
                <a:solidFill>
                  <a:schemeClr val="bg1"/>
                </a:solidFill>
              </a:rPr>
              <a:t> is by </a:t>
            </a:r>
            <a:r>
              <a:rPr lang="en-US" sz="2800" b="1" dirty="0" smtClean="0">
                <a:solidFill>
                  <a:srgbClr val="FF0000"/>
                </a:solidFill>
              </a:rPr>
              <a:t>N- </a:t>
            </a:r>
            <a:r>
              <a:rPr lang="en-US" sz="2800" b="1" dirty="0" err="1" smtClean="0">
                <a:solidFill>
                  <a:srgbClr val="FF0000"/>
                </a:solidFill>
              </a:rPr>
              <a:t>acetylcysteine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to neutralize the toxic 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large  doses it is metabolized into N- acetyl-p-</a:t>
            </a:r>
            <a:r>
              <a:rPr lang="en-US" sz="2800" dirty="0" err="1" smtClean="0">
                <a:solidFill>
                  <a:schemeClr val="bg1"/>
                </a:solidFill>
              </a:rPr>
              <a:t>benzoquinone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imine</a:t>
            </a:r>
            <a:r>
              <a:rPr lang="en-US" sz="2800" dirty="0" smtClean="0">
                <a:solidFill>
                  <a:schemeClr val="bg1"/>
                </a:solidFill>
              </a:rPr>
              <a:t>, which causes liver damage</a:t>
            </a:r>
            <a:r>
              <a:rPr lang="en-U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orizontal Scroll 10"/>
          <p:cNvSpPr/>
          <p:nvPr/>
        </p:nvSpPr>
        <p:spPr>
          <a:xfrm>
            <a:off x="152400" y="2438400"/>
            <a:ext cx="6553200" cy="3505200"/>
          </a:xfrm>
          <a:prstGeom prst="horizontalScroll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Binding of </a:t>
            </a:r>
            <a:r>
              <a:rPr lang="en-US" sz="2800" b="1" i="1" dirty="0" err="1" smtClean="0"/>
              <a:t>paracetamol</a:t>
            </a:r>
            <a:r>
              <a:rPr lang="en-US" sz="2800" b="1" i="1" dirty="0" smtClean="0"/>
              <a:t> to COX is inhibited by peroxides produced in inflammatory sites.</a:t>
            </a:r>
          </a:p>
          <a:p>
            <a:pPr algn="ctr"/>
            <a:r>
              <a:rPr lang="en-US" sz="2800" b="1" i="1" dirty="0" smtClean="0"/>
              <a:t>There is no evidence that COX3 exists in humans.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COX3 is found in the brain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3962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Aspirin, </a:t>
            </a: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Preferential COX-2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COX-3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Inflammatory factors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effects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Bradykinin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Histamine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1-analgesic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04800"/>
          <a:ext cx="54102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NSAIDs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381000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2-Antipyretic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Thermoregulatory centre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Set point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Heat production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Fever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PGs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Symptoms of inflammation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Red , Heat , Swelling, Pain</a:t>
            </a:r>
            <a:endParaRPr lang="en-US" sz="28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Inflammatory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Bradykinin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Histamine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Serotonin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 smtClean="0">
                <a:solidFill>
                  <a:schemeClr val="bg1"/>
                </a:solidFill>
              </a:rPr>
              <a:t>myositis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 cold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Dental pain, </a:t>
            </a:r>
            <a:r>
              <a:rPr lang="en-US" sz="2800" dirty="0" err="1" smtClean="0">
                <a:solidFill>
                  <a:schemeClr val="bg1"/>
                </a:solidFill>
              </a:rPr>
              <a:t>Dysmenorrhea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Fever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29742</TotalTime>
  <Words>722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998</cp:revision>
  <dcterms:created xsi:type="dcterms:W3CDTF">2015-11-17T08:01:44Z</dcterms:created>
  <dcterms:modified xsi:type="dcterms:W3CDTF">2017-11-29T05:53:26Z</dcterms:modified>
</cp:coreProperties>
</file>