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260" r:id="rId3"/>
    <p:sldId id="380" r:id="rId4"/>
    <p:sldId id="397" r:id="rId5"/>
    <p:sldId id="398" r:id="rId6"/>
    <p:sldId id="402" r:id="rId7"/>
    <p:sldId id="399" r:id="rId8"/>
    <p:sldId id="401" r:id="rId9"/>
    <p:sldId id="400" r:id="rId10"/>
    <p:sldId id="403" r:id="rId11"/>
    <p:sldId id="404" r:id="rId12"/>
    <p:sldId id="405" r:id="rId13"/>
    <p:sldId id="383" r:id="rId14"/>
    <p:sldId id="407" r:id="rId15"/>
    <p:sldId id="406" r:id="rId16"/>
    <p:sldId id="408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31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E5AEA7-EDBA-E640-8481-12E933CA580C}">
          <p14:sldIdLst>
            <p14:sldId id="256"/>
            <p14:sldId id="260"/>
            <p14:sldId id="380"/>
            <p14:sldId id="397"/>
            <p14:sldId id="398"/>
            <p14:sldId id="402"/>
            <p14:sldId id="399"/>
            <p14:sldId id="401"/>
            <p14:sldId id="400"/>
            <p14:sldId id="403"/>
            <p14:sldId id="404"/>
            <p14:sldId id="405"/>
            <p14:sldId id="383"/>
            <p14:sldId id="407"/>
            <p14:sldId id="406"/>
            <p14:sldId id="408"/>
            <p14:sldId id="409"/>
            <p14:sldId id="410"/>
            <p14:sldId id="411"/>
            <p14:sldId id="412"/>
            <p14:sldId id="413"/>
            <p14:sldId id="414"/>
            <p14:sldId id="415"/>
            <p14:sldId id="3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scaleToFitPaper="1" frameSlides="1"/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88" autoAdjust="0"/>
    <p:restoredTop sz="90945" autoAdjust="0"/>
  </p:normalViewPr>
  <p:slideViewPr>
    <p:cSldViewPr snapToGrid="0" snapToObjects="1">
      <p:cViewPr>
        <p:scale>
          <a:sx n="161" d="100"/>
          <a:sy n="161" d="100"/>
        </p:scale>
        <p:origin x="488" y="-15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440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59845-B4F6-DF44-B323-0BB7DD5046DF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2CE6EE-F395-1846-BDDB-4914B47CF4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20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2FED3-1E04-4044-8832-C536CFAEC653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F83282-2BAA-1546-89B9-50292FFE5E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9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828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15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3004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04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1085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65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3280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166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5333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26407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33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154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1114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1757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9597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8677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942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185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1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9311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75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59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5579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F83282-2BAA-1546-89B9-50292FFE5E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72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168BE90-F22A-5B4F-BE3B-DAC6A49D33B1}" type="datetimeFigureOut">
              <a:rPr lang="en-US" smtClean="0"/>
              <a:t>12/4/17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EFD800F-12E2-424E-952A-51138875F7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hoshani@ksu.edu.sa" TargetMode="External"/><Relationship Id="rId4" Type="http://schemas.openxmlformats.org/officeDocument/2006/relationships/hyperlink" Target="http://fac.ksu.edu.sa/ahoshani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tif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127" y="1516628"/>
            <a:ext cx="6477000" cy="113805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Indirect acting </a:t>
            </a:r>
            <a:r>
              <a:rPr lang="en-US" b="1" dirty="0" err="1" smtClean="0"/>
              <a:t>cholinrtgic</a:t>
            </a:r>
            <a:r>
              <a:rPr lang="en-US" b="1" dirty="0" smtClean="0"/>
              <a:t> drugs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8127" y="3221999"/>
            <a:ext cx="6836690" cy="216202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Ali Alhoshani</a:t>
            </a:r>
          </a:p>
          <a:p>
            <a:pPr algn="ctr"/>
            <a:r>
              <a:rPr lang="en-US" sz="3200" dirty="0" smtClean="0">
                <a:hlinkClick r:id="rId3"/>
              </a:rPr>
              <a:t>ahoshani@ksu.edu.sa</a:t>
            </a:r>
            <a:endParaRPr lang="en-US" sz="3200" dirty="0" smtClean="0"/>
          </a:p>
          <a:p>
            <a:pPr algn="ctr"/>
            <a:r>
              <a:rPr lang="tr-TR" sz="3200" dirty="0">
                <a:hlinkClick r:id="rId4"/>
              </a:rPr>
              <a:t>http://fac.ksu.edu.sa/</a:t>
            </a:r>
            <a:r>
              <a:rPr lang="tr-TR" sz="3200" dirty="0" smtClean="0">
                <a:hlinkClick r:id="rId4"/>
              </a:rPr>
              <a:t>ahoshani</a:t>
            </a:r>
            <a:r>
              <a:rPr lang="tr-TR" sz="3200" dirty="0" smtClean="0"/>
              <a:t>       </a:t>
            </a:r>
            <a:r>
              <a:rPr lang="en-US" sz="3200" dirty="0" smtClean="0"/>
              <a:t>Office: 2B 84</a:t>
            </a:r>
          </a:p>
          <a:p>
            <a:pPr algn="ctr"/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5158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67" y="262467"/>
            <a:ext cx="8412866" cy="990600"/>
          </a:xfrm>
        </p:spPr>
        <p:txBody>
          <a:bodyPr>
            <a:noAutofit/>
          </a:bodyPr>
          <a:lstStyle/>
          <a:p>
            <a:r>
              <a:rPr lang="en-US" altLang="en-US" sz="3300" dirty="0" smtClean="0"/>
              <a:t>Pharmacological </a:t>
            </a:r>
            <a:r>
              <a:rPr lang="en-US" altLang="en-US" sz="3300" dirty="0"/>
              <a:t>effects </a:t>
            </a:r>
            <a:r>
              <a:rPr lang="en-US" altLang="en-US" sz="3300" dirty="0" smtClean="0"/>
              <a:t>of anticholinesterases</a:t>
            </a:r>
            <a:endParaRPr lang="en-US" sz="33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667" y="1487675"/>
            <a:ext cx="7701729" cy="39140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lnSpc>
                <a:spcPct val="110000"/>
              </a:lnSpc>
              <a:buClr>
                <a:schemeClr val="accent2"/>
              </a:buClr>
              <a:buSzPct val="70000"/>
              <a:buFont typeface="Wingdings" charset="2"/>
              <a:buChar char="q"/>
            </a:pPr>
            <a:r>
              <a:rPr lang="en-US" altLang="en-US" dirty="0">
                <a:ea typeface="Times New Roman" charset="0"/>
                <a:cs typeface="Times New Roman" charset="0"/>
              </a:rPr>
              <a:t>ALL 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Anticholinesterases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0981033"/>
              </p:ext>
            </p:extLst>
          </p:nvPr>
        </p:nvGraphicFramePr>
        <p:xfrm>
          <a:off x="1524000" y="3395208"/>
          <a:ext cx="6096000" cy="27988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7243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Action 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Yes/No</a:t>
                      </a:r>
                      <a:endParaRPr lang="en-US" dirty="0"/>
                    </a:p>
                  </a:txBody>
                  <a:tcPr/>
                </a:tc>
              </a:tr>
              <a:tr h="675475"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ea typeface="Times New Roman" charset="0"/>
                          <a:cs typeface="Times New Roman" charset="0"/>
                        </a:rPr>
                        <a:t>muscarinic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75475"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ea typeface="Times New Roman" charset="0"/>
                          <a:cs typeface="Times New Roman" charset="0"/>
                        </a:rPr>
                        <a:t>nicotinic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</a:tr>
              <a:tr h="675475"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ea typeface="Times New Roman" charset="0"/>
                          <a:cs typeface="Times New Roman" charset="0"/>
                        </a:rPr>
                        <a:t>CNS effects</a:t>
                      </a:r>
                      <a:r>
                        <a:rPr lang="en-US" altLang="en-US" dirty="0" smtClean="0">
                          <a:solidFill>
                            <a:srgbClr val="0070C0"/>
                          </a:solidFill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en-US" dirty="0" smtClean="0">
                          <a:solidFill>
                            <a:srgbClr val="0070C0"/>
                          </a:solidFill>
                          <a:ea typeface="Times New Roman" charset="0"/>
                          <a:cs typeface="Times New Roman" charset="0"/>
                        </a:rPr>
                        <a:t>only lipid soluble drugs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802100" y="4198289"/>
            <a:ext cx="2671638" cy="18685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7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67" y="262467"/>
            <a:ext cx="8412866" cy="990600"/>
          </a:xfrm>
        </p:spPr>
        <p:txBody>
          <a:bodyPr>
            <a:noAutofit/>
          </a:bodyPr>
          <a:lstStyle/>
          <a:p>
            <a:r>
              <a:rPr lang="en-US" altLang="en-US" sz="3300" dirty="0" smtClean="0"/>
              <a:t>Pharmacological </a:t>
            </a:r>
            <a:r>
              <a:rPr lang="en-US" altLang="en-US" sz="3300" dirty="0"/>
              <a:t>effects </a:t>
            </a:r>
            <a:r>
              <a:rPr lang="en-US" altLang="en-US" sz="3300" dirty="0" smtClean="0"/>
              <a:t>of anticholinesterases</a:t>
            </a:r>
            <a:endParaRPr lang="en-US" sz="33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5667" y="2232743"/>
            <a:ext cx="8412866" cy="39140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Neuromuscular junction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Therapeutic </a:t>
            </a:r>
            <a:r>
              <a:rPr lang="en-US" altLang="en-US" sz="2500" dirty="0">
                <a:solidFill>
                  <a:srgbClr val="0000CC"/>
                </a:solidFill>
                <a:ea typeface="Times New Roman" charset="0"/>
                <a:cs typeface="Times New Roman" charset="0"/>
              </a:rPr>
              <a:t>dose: </a:t>
            </a:r>
            <a:r>
              <a:rPr lang="en-US" altLang="en-US" sz="2500" dirty="0">
                <a:ea typeface="Times New Roman" charset="0"/>
                <a:cs typeface="Times New Roman" charset="0"/>
              </a:rPr>
              <a:t>muscle contraction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Toxic </a:t>
            </a:r>
            <a:r>
              <a:rPr lang="en-US" altLang="en-US" sz="2500" dirty="0">
                <a:solidFill>
                  <a:srgbClr val="0000CC"/>
                </a:solidFill>
                <a:ea typeface="Times New Roman" charset="0"/>
                <a:cs typeface="Times New Roman" charset="0"/>
              </a:rPr>
              <a:t>dose: </a:t>
            </a:r>
            <a:r>
              <a:rPr lang="en-US" altLang="en-US" sz="2500" dirty="0">
                <a:ea typeface="Times New Roman" charset="0"/>
                <a:cs typeface="Times New Roman" charset="0"/>
              </a:rPr>
              <a:t>relaxation or paralysis of skeletal muscles.</a:t>
            </a:r>
          </a:p>
          <a:p>
            <a:pPr>
              <a:lnSpc>
                <a:spcPct val="120000"/>
              </a:lnSpc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Ganglia: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 stimulation of sympathetic and parasympathetic ganglia</a:t>
            </a:r>
            <a:endParaRPr lang="en-US" altLang="en-US" sz="2800" dirty="0">
              <a:solidFill>
                <a:srgbClr val="FFFF00"/>
              </a:solidFill>
              <a:ea typeface="Times New Roman" charset="0"/>
              <a:cs typeface="Times New Roman" charset="0"/>
            </a:endParaRPr>
          </a:p>
          <a:p>
            <a:pPr>
              <a:lnSpc>
                <a:spcPct val="120000"/>
              </a:lnSpc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Adrenal medulla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  release of </a:t>
            </a:r>
            <a:r>
              <a:rPr lang="en-US" altLang="en-US" sz="2800" dirty="0" err="1">
                <a:ea typeface="Times New Roman" charset="0"/>
                <a:cs typeface="Times New Roman" charset="0"/>
              </a:rPr>
              <a:t>catecholamines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 (A &amp; NA).</a:t>
            </a:r>
            <a:endParaRPr lang="en-US" altLang="en-US" sz="2800" i="1" dirty="0">
              <a:ea typeface="Times New Roman" charset="0"/>
              <a:cs typeface="Times New Roman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86566" y="1771078"/>
            <a:ext cx="303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smtClean="0">
                <a:ea typeface="Times New Roman" charset="0"/>
                <a:cs typeface="Times New Roman" charset="0"/>
              </a:rPr>
              <a:t>Nicotinic actions </a:t>
            </a:r>
          </a:p>
        </p:txBody>
      </p:sp>
    </p:spTree>
    <p:extLst>
      <p:ext uri="{BB962C8B-B14F-4D97-AF65-F5344CB8AC3E}">
        <p14:creationId xmlns:p14="http://schemas.microsoft.com/office/powerpoint/2010/main" val="99173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667" y="262467"/>
            <a:ext cx="8412866" cy="990600"/>
          </a:xfrm>
        </p:spPr>
        <p:txBody>
          <a:bodyPr>
            <a:noAutofit/>
          </a:bodyPr>
          <a:lstStyle/>
          <a:p>
            <a:r>
              <a:rPr lang="en-US" altLang="en-US" sz="3300" dirty="0" smtClean="0"/>
              <a:t>Pharmacological </a:t>
            </a:r>
            <a:r>
              <a:rPr lang="en-US" altLang="en-US" sz="3300" dirty="0"/>
              <a:t>effects </a:t>
            </a:r>
            <a:r>
              <a:rPr lang="en-US" altLang="en-US" sz="3300" dirty="0" smtClean="0"/>
              <a:t>of anticholinesterases</a:t>
            </a:r>
            <a:endParaRPr lang="en-US" sz="3300" dirty="0"/>
          </a:p>
        </p:txBody>
      </p:sp>
      <p:sp>
        <p:nvSpPr>
          <p:cNvPr id="3" name="TextBox 2"/>
          <p:cNvSpPr txBox="1"/>
          <p:nvPr/>
        </p:nvSpPr>
        <p:spPr>
          <a:xfrm>
            <a:off x="2880166" y="1381611"/>
            <a:ext cx="30310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2800" b="1" dirty="0" err="1" smtClean="0">
                <a:ea typeface="Times New Roman" charset="0"/>
                <a:cs typeface="Times New Roman" charset="0"/>
              </a:rPr>
              <a:t>Muscarnic</a:t>
            </a:r>
            <a:r>
              <a:rPr lang="en-US" altLang="en-US" sz="2800" b="1" dirty="0" smtClean="0">
                <a:ea typeface="Times New Roman" charset="0"/>
                <a:cs typeface="Times New Roman" charset="0"/>
              </a:rPr>
              <a:t> actions </a:t>
            </a:r>
          </a:p>
        </p:txBody>
      </p:sp>
      <p:graphicFrame>
        <p:nvGraphicFramePr>
          <p:cNvPr id="6" name="Group 37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74295554"/>
              </p:ext>
            </p:extLst>
          </p:nvPr>
        </p:nvGraphicFramePr>
        <p:xfrm>
          <a:off x="595667" y="1904831"/>
          <a:ext cx="8368946" cy="4775965"/>
        </p:xfrm>
        <a:graphic>
          <a:graphicData uri="http://schemas.openxmlformats.org/drawingml/2006/table">
            <a:tbl>
              <a:tblPr rtl="1"/>
              <a:tblGrid>
                <a:gridCol w="6560680"/>
                <a:gridCol w="1808266"/>
              </a:tblGrid>
              <a:tr h="35290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Cholinergic actions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Organs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9407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Contraction of circular muscle of iris (miosis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)(M3)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Contraction of ciliary muscles for near vision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(M3)</a:t>
                      </a:r>
                    </a:p>
                    <a:p>
                      <a:pPr marL="533400" marR="0" lvl="0" indent="-53340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Decrease in intraocular pressure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  <a:cs typeface="Times New Roman" charset="0"/>
                        </a:rPr>
                        <a:t>Eye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+mn-lt"/>
                        <a:ea typeface="Arial Unicode MS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338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bradycardia (   heart rate )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(M2)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Release of NO (EDRF)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  <a:cs typeface="Times New Roman" charset="0"/>
                        </a:rPr>
                        <a:t>Heart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  <a:cs typeface="Times New Roman" charset="0"/>
                        </a:rPr>
                        <a:t>endothelium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98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Constriction of bronchial smooth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Increase bronchial secretion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M3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Lung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674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Increased motility (peristalsis)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Increased secretion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Relaxation of sphincter  </a:t>
                      </a: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M3</a:t>
                      </a: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GIT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C0066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8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Contraction of muscles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Relaxation of sphincter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M3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  <a:cs typeface="Times New Roman" charset="0"/>
                        </a:rPr>
                        <a:t>Urinary bladder</a:t>
                      </a: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089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Increase of sweat, saliva, lacrimal, bronchial, intestinal secretions </a:t>
                      </a: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M3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marT="45715" marB="4571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C0066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Exocrine glands</a:t>
                      </a:r>
                    </a:p>
                  </a:txBody>
                  <a:tcPr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0967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429" y="1644738"/>
            <a:ext cx="8033341" cy="477299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800" dirty="0" err="1" smtClean="0">
                <a:solidFill>
                  <a:srgbClr val="FF0066"/>
                </a:solidFill>
                <a:ea typeface="Times New Roman" charset="0"/>
                <a:cs typeface="Times New Roman" charset="0"/>
              </a:rPr>
              <a:t>Edrophonium</a:t>
            </a:r>
            <a:endParaRPr lang="en-US" altLang="en-US" sz="2800" dirty="0">
              <a:solidFill>
                <a:srgbClr val="FF0066"/>
              </a:solidFill>
              <a:ea typeface="Times New Roman" charset="0"/>
              <a:cs typeface="Times New Roman" charset="0"/>
            </a:endParaRPr>
          </a:p>
          <a:p>
            <a:pPr lvl="1">
              <a:lnSpc>
                <a:spcPct val="95000"/>
              </a:lnSpc>
              <a:buClr>
                <a:schemeClr val="accent6"/>
              </a:buClr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Reversible anticholinesterase </a:t>
            </a:r>
          </a:p>
          <a:p>
            <a:pPr lvl="1">
              <a:lnSpc>
                <a:spcPct val="95000"/>
              </a:lnSpc>
              <a:buClr>
                <a:schemeClr val="accent6"/>
              </a:buClr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alcohol</a:t>
            </a:r>
          </a:p>
          <a:p>
            <a:pPr lvl="1">
              <a:lnSpc>
                <a:spcPct val="95000"/>
              </a:lnSpc>
              <a:buClr>
                <a:schemeClr val="accent6"/>
              </a:buClr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Polar </a:t>
            </a:r>
          </a:p>
          <a:p>
            <a:pPr lvl="1">
              <a:lnSpc>
                <a:spcPct val="95000"/>
              </a:lnSpc>
              <a:buClr>
                <a:schemeClr val="accent6"/>
              </a:buClr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NOT absorbed orally </a:t>
            </a:r>
            <a:r>
              <a:rPr lang="en-US" altLang="en-US" sz="25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(given by injection)</a:t>
            </a:r>
            <a:endParaRPr lang="en-US" altLang="en-US" sz="2500" dirty="0">
              <a:ea typeface="Times New Roman" charset="0"/>
              <a:cs typeface="Times New Roman" charset="0"/>
            </a:endParaRPr>
          </a:p>
          <a:p>
            <a:pPr lvl="1">
              <a:lnSpc>
                <a:spcPct val="95000"/>
              </a:lnSpc>
              <a:buClr>
                <a:schemeClr val="accent6"/>
              </a:buClr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attach mainly to acetyl cholinesterase by weak hydrogen bond. </a:t>
            </a:r>
          </a:p>
          <a:p>
            <a:pPr lvl="1">
              <a:lnSpc>
                <a:spcPct val="95000"/>
              </a:lnSpc>
              <a:buClr>
                <a:schemeClr val="accent6"/>
              </a:buClr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Has short duration of action (5-15 min.)</a:t>
            </a:r>
            <a:endParaRPr lang="en-US" altLang="en-US" sz="2500" dirty="0">
              <a:solidFill>
                <a:srgbClr val="FF0066"/>
              </a:solidFill>
              <a:ea typeface="Times New Roman" charset="0"/>
              <a:cs typeface="Times New Roman" charset="0"/>
            </a:endParaRPr>
          </a:p>
          <a:p>
            <a:pPr lvl="1">
              <a:lnSpc>
                <a:spcPct val="95000"/>
              </a:lnSpc>
              <a:buClr>
                <a:schemeClr val="accent6"/>
              </a:buClr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Used for diagnosis of myasthenia gravis.</a:t>
            </a:r>
          </a:p>
          <a:p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6" name="Content Placeholder 3" descr="Screen Shot 2015-03-09 at 6.36.5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59" t="52496" r="119" b="16826"/>
          <a:stretch/>
        </p:blipFill>
        <p:spPr>
          <a:xfrm>
            <a:off x="5661171" y="1644738"/>
            <a:ext cx="2895599" cy="1439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66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429" y="1509271"/>
            <a:ext cx="8033341" cy="5213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2800" dirty="0" err="1">
                <a:solidFill>
                  <a:srgbClr val="FF0066"/>
                </a:solidFill>
                <a:ea typeface="Times New Roman" charset="0"/>
                <a:cs typeface="Times New Roman" charset="0"/>
              </a:rPr>
              <a:t>Physostigmine</a:t>
            </a:r>
            <a:endParaRPr lang="en-US" altLang="en-US" sz="2800" dirty="0">
              <a:solidFill>
                <a:srgbClr val="FF0066"/>
              </a:solidFill>
              <a:ea typeface="Times New Roman" charset="0"/>
              <a:cs typeface="Times New Roman" charset="0"/>
            </a:endParaRPr>
          </a:p>
          <a:p>
            <a:pPr lvl="1">
              <a:lnSpc>
                <a:spcPct val="115000"/>
              </a:lnSpc>
            </a:pPr>
            <a:r>
              <a:rPr lang="en-US" altLang="en-US" sz="2300" dirty="0">
                <a:ea typeface="Times New Roman" charset="0"/>
                <a:cs typeface="Times New Roman" charset="0"/>
              </a:rPr>
              <a:t>Reversible anticholinesterase</a:t>
            </a:r>
          </a:p>
          <a:p>
            <a:pPr lvl="1">
              <a:lnSpc>
                <a:spcPct val="115000"/>
              </a:lnSpc>
            </a:pPr>
            <a:r>
              <a:rPr lang="en-US" altLang="en-US" sz="2300" dirty="0">
                <a:ea typeface="Times New Roman" charset="0"/>
                <a:cs typeface="Times New Roman" charset="0"/>
              </a:rPr>
              <a:t>Tertiary ammonium compound</a:t>
            </a:r>
            <a:r>
              <a:rPr lang="en-US" altLang="en-US" sz="2300" dirty="0">
                <a:solidFill>
                  <a:srgbClr val="FF3399"/>
                </a:solidFill>
                <a:ea typeface="Times New Roman" charset="0"/>
                <a:cs typeface="Times New Roman" charset="0"/>
              </a:rPr>
              <a:t>        </a:t>
            </a:r>
          </a:p>
          <a:p>
            <a:pPr lvl="1">
              <a:lnSpc>
                <a:spcPct val="115000"/>
              </a:lnSpc>
            </a:pPr>
            <a:r>
              <a:rPr lang="en-US" altLang="en-US" sz="2300" dirty="0">
                <a:ea typeface="Times New Roman" charset="0"/>
                <a:cs typeface="Times New Roman" charset="0"/>
              </a:rPr>
              <a:t>Non polar (lipid soluble)</a:t>
            </a:r>
          </a:p>
          <a:p>
            <a:pPr lvl="1">
              <a:lnSpc>
                <a:spcPct val="115000"/>
              </a:lnSpc>
            </a:pPr>
            <a:r>
              <a:rPr lang="en-US" altLang="en-US" sz="2300" dirty="0">
                <a:ea typeface="Times New Roman" charset="0"/>
                <a:cs typeface="Times New Roman" charset="0"/>
              </a:rPr>
              <a:t>Good lipid solubility</a:t>
            </a:r>
          </a:p>
          <a:p>
            <a:pPr lvl="1">
              <a:lnSpc>
                <a:spcPct val="115000"/>
              </a:lnSpc>
            </a:pPr>
            <a:r>
              <a:rPr lang="en-US" altLang="en-US" sz="2300" dirty="0">
                <a:ea typeface="Times New Roman" charset="0"/>
                <a:cs typeface="Times New Roman" charset="0"/>
              </a:rPr>
              <a:t>Good oral absorption</a:t>
            </a:r>
          </a:p>
          <a:p>
            <a:pPr lvl="1">
              <a:lnSpc>
                <a:spcPct val="115000"/>
              </a:lnSpc>
            </a:pPr>
            <a:r>
              <a:rPr lang="en-US" altLang="en-US" sz="2300" dirty="0">
                <a:ea typeface="Times New Roman" charset="0"/>
                <a:cs typeface="Times New Roman" charset="0"/>
              </a:rPr>
              <a:t>Has muscarinic &amp; nicotinic actions</a:t>
            </a:r>
          </a:p>
          <a:p>
            <a:pPr lvl="1">
              <a:lnSpc>
                <a:spcPct val="115000"/>
              </a:lnSpc>
            </a:pPr>
            <a:r>
              <a:rPr lang="en-US" altLang="en-US" sz="2300" dirty="0">
                <a:ea typeface="Times New Roman" charset="0"/>
                <a:cs typeface="Times New Roman" charset="0"/>
              </a:rPr>
              <a:t>cross BBB (has CNS effects)</a:t>
            </a:r>
          </a:p>
          <a:p>
            <a:pPr>
              <a:lnSpc>
                <a:spcPct val="115000"/>
              </a:lnSpc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Uses</a:t>
            </a:r>
          </a:p>
          <a:p>
            <a:pPr lvl="1">
              <a:lnSpc>
                <a:spcPct val="115000"/>
              </a:lnSpc>
              <a:spcBef>
                <a:spcPct val="0"/>
              </a:spcBef>
              <a:buSzPct val="50000"/>
            </a:pPr>
            <a:r>
              <a:rPr lang="en-US" altLang="en-US" sz="2500" dirty="0" smtClean="0">
                <a:ea typeface="Times New Roman" charset="0"/>
                <a:cs typeface="Times New Roman" charset="0"/>
              </a:rPr>
              <a:t>Glaucoma</a:t>
            </a:r>
            <a:endParaRPr lang="en-US" altLang="en-US" sz="2500" dirty="0">
              <a:ea typeface="Times New Roman" charset="0"/>
              <a:cs typeface="Times New Roman" charset="0"/>
            </a:endParaRPr>
          </a:p>
          <a:p>
            <a:pPr lvl="1">
              <a:lnSpc>
                <a:spcPct val="115000"/>
              </a:lnSpc>
              <a:spcBef>
                <a:spcPct val="0"/>
              </a:spcBef>
              <a:buSzPct val="50000"/>
            </a:pPr>
            <a:r>
              <a:rPr lang="en-US" altLang="en-US" sz="2500" dirty="0" smtClean="0">
                <a:ea typeface="Times New Roman" charset="0"/>
                <a:cs typeface="Times New Roman" charset="0"/>
              </a:rPr>
              <a:t>atropine </a:t>
            </a:r>
            <a:r>
              <a:rPr lang="en-US" altLang="en-US" sz="2500" dirty="0">
                <a:ea typeface="Times New Roman" charset="0"/>
                <a:cs typeface="Times New Roman" charset="0"/>
              </a:rPr>
              <a:t>toxicity (atropine is anticholinergic drug</a:t>
            </a:r>
            <a:r>
              <a:rPr lang="en-US" altLang="en-US" sz="2500" b="1" dirty="0">
                <a:latin typeface="Times New Roman" charset="0"/>
                <a:ea typeface="Times New Roman" charset="0"/>
                <a:cs typeface="Times New Roman" charset="0"/>
              </a:rPr>
              <a:t>)</a:t>
            </a:r>
          </a:p>
        </p:txBody>
      </p:sp>
      <p:pic>
        <p:nvPicPr>
          <p:cNvPr id="6" name="Content Placeholder 3" descr="Screen Shot 2015-03-09 at 6.36.5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" t="51304" r="47110" b="6511"/>
          <a:stretch/>
        </p:blipFill>
        <p:spPr>
          <a:xfrm>
            <a:off x="5786546" y="1759073"/>
            <a:ext cx="3115612" cy="1475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8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429" y="1509271"/>
            <a:ext cx="8033341" cy="5213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Neostigmine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Reversible anticholinesterase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Quaternary ammonium comp. 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Polar compound</a:t>
            </a:r>
          </a:p>
          <a:p>
            <a:pPr lvl="1">
              <a:lnSpc>
                <a:spcPct val="90000"/>
              </a:lnSpc>
              <a:buSzPct val="55000"/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Can be used orally</a:t>
            </a:r>
          </a:p>
          <a:p>
            <a:pPr lvl="1">
              <a:lnSpc>
                <a:spcPct val="90000"/>
              </a:lnSpc>
              <a:buSzPct val="55000"/>
            </a:pPr>
            <a:r>
              <a:rPr lang="en-US" altLang="en-US" sz="25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No CNS effect</a:t>
            </a:r>
          </a:p>
          <a:p>
            <a:pPr lvl="1">
              <a:lnSpc>
                <a:spcPct val="90000"/>
              </a:lnSpc>
              <a:buSzPct val="55000"/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Has muscarinic &amp; nicotinic </a:t>
            </a:r>
            <a:r>
              <a:rPr lang="en-US" altLang="en-US" sz="2500" dirty="0" smtClean="0">
                <a:ea typeface="Times New Roman" charset="0"/>
                <a:cs typeface="Times New Roman" charset="0"/>
              </a:rPr>
              <a:t>actions (prominent </a:t>
            </a:r>
            <a:r>
              <a:rPr lang="en-US" altLang="en-US" sz="2500" dirty="0">
                <a:ea typeface="Times New Roman" charset="0"/>
                <a:cs typeface="Times New Roman" charset="0"/>
              </a:rPr>
              <a:t>on </a:t>
            </a:r>
            <a:r>
              <a:rPr lang="en-US" altLang="en-US" sz="2500" u="sng" dirty="0">
                <a:solidFill>
                  <a:srgbClr val="0000CC"/>
                </a:solidFill>
                <a:ea typeface="Times New Roman" charset="0"/>
                <a:cs typeface="Times New Roman" charset="0"/>
              </a:rPr>
              <a:t>GIT &amp; urinary tract</a:t>
            </a:r>
            <a:r>
              <a:rPr lang="en-US" altLang="en-US" sz="2500" dirty="0" smtClean="0">
                <a:ea typeface="Times New Roman" charset="0"/>
                <a:cs typeface="Times New Roman" charset="0"/>
              </a:rPr>
              <a:t>).</a:t>
            </a:r>
            <a:endParaRPr lang="en-US" altLang="en-US" sz="2500" dirty="0">
              <a:solidFill>
                <a:srgbClr val="FF0066"/>
              </a:solidFill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Uses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 Treatment of myasthenia gravis 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Paralytic ileus &amp; Urinary retention</a:t>
            </a:r>
          </a:p>
          <a:p>
            <a:pPr lvl="1">
              <a:lnSpc>
                <a:spcPct val="90000"/>
              </a:lnSpc>
            </a:pPr>
            <a:r>
              <a:rPr lang="en-US" altLang="en-US" sz="2500" dirty="0">
                <a:ea typeface="Times New Roman" charset="0"/>
                <a:cs typeface="Times New Roman" charset="0"/>
              </a:rPr>
              <a:t>Competitive neuromuscular blockers intoxication</a:t>
            </a:r>
          </a:p>
        </p:txBody>
      </p:sp>
      <p:pic>
        <p:nvPicPr>
          <p:cNvPr id="7" name="Content Placeholder 3" descr="Screen Shot 2015-03-09 at 6.36.54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" t="-1" r="44266" b="61182"/>
          <a:stretch/>
        </p:blipFill>
        <p:spPr>
          <a:xfrm>
            <a:off x="5702943" y="1809852"/>
            <a:ext cx="3199215" cy="1322816"/>
          </a:xfrm>
        </p:spPr>
      </p:pic>
    </p:spTree>
    <p:extLst>
      <p:ext uri="{BB962C8B-B14F-4D97-AF65-F5344CB8AC3E}">
        <p14:creationId xmlns:p14="http://schemas.microsoft.com/office/powerpoint/2010/main" val="79809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graphicFrame>
        <p:nvGraphicFramePr>
          <p:cNvPr id="6" name="Group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988180"/>
              </p:ext>
            </p:extLst>
          </p:nvPr>
        </p:nvGraphicFramePr>
        <p:xfrm>
          <a:off x="394241" y="1617769"/>
          <a:ext cx="8749759" cy="4944723"/>
        </p:xfrm>
        <a:graphic>
          <a:graphicData uri="http://schemas.openxmlformats.org/drawingml/2006/table">
            <a:tbl>
              <a:tblPr rtl="1"/>
              <a:tblGrid>
                <a:gridCol w="3391160"/>
                <a:gridCol w="1640580"/>
                <a:gridCol w="1530579"/>
                <a:gridCol w="2187440"/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Uses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Kinetics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Actions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Drug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3038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Myasthenia gravis treatment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Paralytic ileus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Urinary retention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Curare toxicity 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polar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Nicotinic &amp; muscarinic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M, 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Neostigmine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10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Glaucoma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atropine toxicity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Lipid soluble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Nicotinic muscarinic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M, N, CNS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Physostigmine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4105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Myasthenia gravis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treatment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3-6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polar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Nicotinic &amp; muscarinic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M, N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Pyridostigmine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2622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Myasthenia gravis treatment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4-8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polar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Nicotinic &amp; muscarinic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M,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C82308"/>
                          </a:solidFill>
                          <a:effectLst/>
                          <a:latin typeface="+mn-lt"/>
                          <a:ea typeface="Times New Roman" charset="0"/>
                          <a:cs typeface="Times New Roman" charset="0"/>
                        </a:rPr>
                        <a:t>Ambenonium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C82308"/>
                        </a:solidFill>
                        <a:effectLst/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692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429" y="1509271"/>
            <a:ext cx="8033341" cy="5213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dirty="0" err="1" smtClean="0">
                <a:solidFill>
                  <a:srgbClr val="FF0066"/>
                </a:solidFill>
                <a:ea typeface="Times New Roman" charset="0"/>
                <a:cs typeface="Times New Roman" charset="0"/>
              </a:rPr>
              <a:t>Ecothiophate</a:t>
            </a:r>
            <a:r>
              <a:rPr lang="en-US" altLang="en-US" sz="2800" dirty="0" smtClean="0">
                <a:solidFill>
                  <a:srgbClr val="FF0066"/>
                </a:solidFill>
                <a:ea typeface="Times New Roman" charset="0"/>
                <a:cs typeface="Times New Roman" charset="0"/>
              </a:rPr>
              <a:t> (</a:t>
            </a:r>
            <a:r>
              <a:rPr lang="en-US" altLang="en-US" sz="2800" b="1" dirty="0" err="1">
                <a:solidFill>
                  <a:srgbClr val="FF0066"/>
                </a:solidFill>
                <a:latin typeface="Times New Roman" charset="0"/>
                <a:ea typeface="Times New Roman" charset="0"/>
                <a:cs typeface="Times New Roman" charset="0"/>
              </a:rPr>
              <a:t>Organophosphorous</a:t>
            </a:r>
            <a:r>
              <a:rPr lang="en-US" altLang="en-US" sz="2800" b="1" dirty="0">
                <a:solidFill>
                  <a:srgbClr val="FF0066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charset="0"/>
                <a:ea typeface="Times New Roman" charset="0"/>
                <a:cs typeface="Times New Roman" charset="0"/>
              </a:rPr>
              <a:t>compounds)</a:t>
            </a:r>
            <a:endParaRPr lang="en-US" altLang="en-US" sz="2800" dirty="0">
              <a:solidFill>
                <a:srgbClr val="FF0066"/>
              </a:solidFill>
              <a:ea typeface="Times New Roman" charset="0"/>
              <a:cs typeface="Times New Roman" charset="0"/>
            </a:endParaRPr>
          </a:p>
          <a:p>
            <a:pPr lvl="1"/>
            <a:r>
              <a:rPr lang="en-US" altLang="en-US" sz="2800" dirty="0">
                <a:ea typeface="Times New Roman" charset="0"/>
                <a:cs typeface="Times New Roman" charset="0"/>
              </a:rPr>
              <a:t>Irreversible anticholinesterase </a:t>
            </a:r>
          </a:p>
          <a:p>
            <a:pPr lvl="1"/>
            <a:r>
              <a:rPr lang="en-US" altLang="en-US" sz="2800" dirty="0">
                <a:ea typeface="Times New Roman" charset="0"/>
                <a:cs typeface="Times New Roman" charset="0"/>
              </a:rPr>
              <a:t>Binds to cholinesterase by strong covalent bond. </a:t>
            </a:r>
          </a:p>
          <a:p>
            <a:pPr lvl="1"/>
            <a:r>
              <a:rPr lang="en-US" altLang="en-US" sz="2800" dirty="0">
                <a:ea typeface="Times New Roman" charset="0"/>
                <a:cs typeface="Times New Roman" charset="0"/>
              </a:rPr>
              <a:t>Have very long duration of action</a:t>
            </a:r>
          </a:p>
          <a:p>
            <a:pPr lvl="1"/>
            <a:r>
              <a:rPr lang="en-US" altLang="en-US" sz="2800" dirty="0">
                <a:ea typeface="Times New Roman" charset="0"/>
                <a:cs typeface="Times New Roman" charset="0"/>
              </a:rPr>
              <a:t>Aging make bond extremely stable</a:t>
            </a:r>
          </a:p>
          <a:p>
            <a:pPr lvl="1"/>
            <a:r>
              <a:rPr lang="en-US" altLang="en-US" sz="2800" dirty="0" smtClean="0">
                <a:ea typeface="Times New Roman" charset="0"/>
                <a:cs typeface="Times New Roman" charset="0"/>
              </a:rPr>
              <a:t>Not lipid 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soluble </a:t>
            </a:r>
            <a:endParaRPr lang="en-US" altLang="en-US" sz="2800" dirty="0">
              <a:solidFill>
                <a:srgbClr val="0000CC"/>
              </a:solidFill>
              <a:ea typeface="Times New Roman" charset="0"/>
              <a:cs typeface="Times New Roman" charset="0"/>
            </a:endParaRPr>
          </a:p>
          <a:p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Used </a:t>
            </a:r>
            <a:endParaRPr lang="en-US" altLang="en-US" sz="2800" dirty="0" smtClean="0">
              <a:solidFill>
                <a:srgbClr val="FF0066"/>
              </a:solidFill>
              <a:ea typeface="Times New Roman" charset="0"/>
              <a:cs typeface="Times New Roman" charset="0"/>
            </a:endParaRPr>
          </a:p>
          <a:p>
            <a:pPr lvl="1"/>
            <a:r>
              <a:rPr lang="en-US" altLang="en-US" sz="2800" dirty="0" smtClean="0">
                <a:ea typeface="Times New Roman" charset="0"/>
                <a:cs typeface="Times New Roman" charset="0"/>
              </a:rPr>
              <a:t>for 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glaucoma.</a:t>
            </a:r>
          </a:p>
        </p:txBody>
      </p:sp>
      <p:pic>
        <p:nvPicPr>
          <p:cNvPr id="6" name="Content Placeholder 3" descr="Screen Shot 2015-03-09 at 6.37.35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" r="35705" b="67373"/>
          <a:stretch/>
        </p:blipFill>
        <p:spPr>
          <a:xfrm>
            <a:off x="4469651" y="4634816"/>
            <a:ext cx="4087119" cy="1712725"/>
          </a:xfrm>
        </p:spPr>
      </p:pic>
    </p:spTree>
    <p:extLst>
      <p:ext uri="{BB962C8B-B14F-4D97-AF65-F5344CB8AC3E}">
        <p14:creationId xmlns:p14="http://schemas.microsoft.com/office/powerpoint/2010/main" val="1532116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429" y="1509271"/>
            <a:ext cx="8033341" cy="5213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en-US" sz="2800" b="1" dirty="0">
                <a:solidFill>
                  <a:srgbClr val="FF0066"/>
                </a:solidFill>
                <a:latin typeface="Times New Roman" charset="0"/>
                <a:ea typeface="Times New Roman" charset="0"/>
                <a:cs typeface="Times New Roman" charset="0"/>
              </a:rPr>
              <a:t>Organophosphates </a:t>
            </a:r>
            <a:r>
              <a:rPr lang="en-US" altLang="en-US" sz="2800" b="1" dirty="0" smtClean="0">
                <a:solidFill>
                  <a:srgbClr val="FF0066"/>
                </a:solidFill>
                <a:latin typeface="Times New Roman" charset="0"/>
                <a:ea typeface="Times New Roman" charset="0"/>
                <a:cs typeface="Times New Roman" charset="0"/>
              </a:rPr>
              <a:t>toxicity</a:t>
            </a:r>
          </a:p>
          <a:p>
            <a:pPr>
              <a:lnSpc>
                <a:spcPct val="90000"/>
              </a:lnSpc>
            </a:pPr>
            <a:endParaRPr lang="en-US" altLang="en-US" sz="2800" b="1" dirty="0">
              <a:solidFill>
                <a:srgbClr val="FF0066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>
              <a:lnSpc>
                <a:spcPct val="90000"/>
              </a:lnSpc>
            </a:pPr>
            <a:endParaRPr lang="en-US" altLang="en-US" sz="2800" b="1" dirty="0">
              <a:solidFill>
                <a:srgbClr val="FFFF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ea typeface="Times New Roman" charset="0"/>
                <a:cs typeface="Times New Roman" charset="0"/>
              </a:rPr>
              <a:t>Heart: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ea typeface="Times New Roman" charset="0"/>
                <a:cs typeface="Times New Roman" charset="0"/>
              </a:rPr>
              <a:t>Lung: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ea typeface="Times New Roman" charset="0"/>
                <a:cs typeface="Times New Roman" charset="0"/>
              </a:rPr>
              <a:t>GIT: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 smtClean="0">
                <a:ea typeface="Times New Roman" charset="0"/>
                <a:cs typeface="Times New Roman" charset="0"/>
              </a:rPr>
              <a:t>CNS:</a:t>
            </a:r>
          </a:p>
          <a:p>
            <a:pPr lvl="1">
              <a:lnSpc>
                <a:spcPct val="90000"/>
              </a:lnSpc>
            </a:pPr>
            <a:r>
              <a:rPr lang="en-US" altLang="en-US" sz="2800" dirty="0">
                <a:ea typeface="Times New Roman" charset="0"/>
                <a:cs typeface="Times New Roman" charset="0"/>
              </a:rPr>
              <a:t>S</a:t>
            </a:r>
            <a:r>
              <a:rPr lang="en-US" altLang="en-US" sz="2800" dirty="0" smtClean="0">
                <a:ea typeface="Times New Roman" charset="0"/>
                <a:cs typeface="Times New Roman" charset="0"/>
              </a:rPr>
              <a:t>keletal muscles : </a:t>
            </a:r>
            <a:endParaRPr lang="en-US" altLang="en-US" sz="2800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54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429" y="1509271"/>
            <a:ext cx="8033341" cy="5213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68275" indent="-168275" algn="ctr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OXIMES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	</a:t>
            </a:r>
            <a:r>
              <a:rPr lang="en-US" altLang="en-US" sz="2800" dirty="0" err="1">
                <a:solidFill>
                  <a:srgbClr val="0000CC"/>
                </a:solidFill>
                <a:ea typeface="Times New Roman" charset="0"/>
                <a:cs typeface="Times New Roman" charset="0"/>
              </a:rPr>
              <a:t>Pralidoxime</a:t>
            </a:r>
            <a:r>
              <a:rPr lang="en-US" altLang="en-US" sz="2800" dirty="0">
                <a:solidFill>
                  <a:srgbClr val="0000CC"/>
                </a:solidFill>
                <a:ea typeface="Times New Roman" charset="0"/>
                <a:cs typeface="Times New Roman" charset="0"/>
              </a:rPr>
              <a:t>  (PAM)</a:t>
            </a:r>
          </a:p>
          <a:p>
            <a:pPr marL="168275" indent="-168275">
              <a:lnSpc>
                <a:spcPct val="90000"/>
              </a:lnSpc>
            </a:pPr>
            <a:r>
              <a:rPr lang="en-US" altLang="en-US" sz="2800" dirty="0">
                <a:ea typeface="Times New Roman" charset="0"/>
                <a:cs typeface="Times New Roman" charset="0"/>
              </a:rPr>
              <a:t> cholinesterase </a:t>
            </a:r>
            <a:r>
              <a:rPr lang="en-US" altLang="en-US" sz="2800" dirty="0" err="1">
                <a:ea typeface="Times New Roman" charset="0"/>
                <a:cs typeface="Times New Roman" charset="0"/>
              </a:rPr>
              <a:t>reactivator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 </a:t>
            </a:r>
          </a:p>
          <a:p>
            <a:pPr marL="168275" indent="-168275">
              <a:lnSpc>
                <a:spcPct val="90000"/>
              </a:lnSpc>
            </a:pPr>
            <a:r>
              <a:rPr lang="en-US" altLang="en-US" sz="2800" dirty="0" smtClean="0">
                <a:ea typeface="Times New Roman" charset="0"/>
                <a:cs typeface="Times New Roman" charset="0"/>
              </a:rPr>
              <a:t> Acts 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by regeneration of cholinesterase enzyme.</a:t>
            </a:r>
          </a:p>
          <a:p>
            <a:pPr marL="168275" indent="-168275">
              <a:lnSpc>
                <a:spcPct val="90000"/>
              </a:lnSpc>
            </a:pPr>
            <a:r>
              <a:rPr lang="en-US" altLang="en-US" sz="2800" dirty="0">
                <a:ea typeface="Times New Roman" charset="0"/>
                <a:cs typeface="Times New Roman" charset="0"/>
              </a:rPr>
              <a:t> reactivates recently inhibited enzymes before aging.</a:t>
            </a:r>
          </a:p>
          <a:p>
            <a:pPr marL="168275" indent="-168275">
              <a:lnSpc>
                <a:spcPct val="90000"/>
              </a:lnSpc>
            </a:pPr>
            <a:endParaRPr lang="en-US" altLang="en-US" sz="2800" dirty="0">
              <a:ea typeface="Times New Roman" charset="0"/>
              <a:cs typeface="Times New Roman" charset="0"/>
            </a:endParaRP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Uses </a:t>
            </a:r>
          </a:p>
          <a:p>
            <a:pPr marL="168275" indent="-168275">
              <a:lnSpc>
                <a:spcPct val="90000"/>
              </a:lnSpc>
              <a:buFontTx/>
              <a:buNone/>
            </a:pPr>
            <a:r>
              <a:rPr lang="en-US" altLang="en-US" sz="2800" dirty="0">
                <a:ea typeface="Times New Roman" charset="0"/>
                <a:cs typeface="Times New Roman" charset="0"/>
              </a:rPr>
              <a:t>	I.V. </a:t>
            </a:r>
            <a:r>
              <a:rPr lang="en-US" altLang="en-US" sz="2800" dirty="0">
                <a:ea typeface="Times New Roman" charset="0"/>
                <a:cs typeface="Times New Roman" charset="0"/>
                <a:sym typeface="Symbol" charset="2"/>
              </a:rPr>
              <a:t></a:t>
            </a:r>
            <a:r>
              <a:rPr lang="en-US" altLang="en-US" sz="2800" dirty="0">
                <a:ea typeface="Times New Roman" charset="0"/>
                <a:cs typeface="Times New Roman" charset="0"/>
              </a:rPr>
              <a:t> over 15-30 min for organophosphate intoxication. </a:t>
            </a:r>
          </a:p>
        </p:txBody>
      </p:sp>
    </p:spTree>
    <p:extLst>
      <p:ext uri="{BB962C8B-B14F-4D97-AF65-F5344CB8AC3E}">
        <p14:creationId xmlns:p14="http://schemas.microsoft.com/office/powerpoint/2010/main" val="185156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altLang="en-US" sz="2800" dirty="0">
                <a:ea typeface="Times New Roman" charset="0"/>
                <a:cs typeface="Times New Roman" charset="0"/>
              </a:rPr>
              <a:t>By the end of this lecture the student should </a:t>
            </a:r>
            <a:r>
              <a:rPr lang="en-US" altLang="en-US" sz="2800" dirty="0" smtClean="0">
                <a:ea typeface="Times New Roman" charset="0"/>
                <a:cs typeface="Times New Roman" charset="0"/>
              </a:rPr>
              <a:t>able to :</a:t>
            </a:r>
            <a:endParaRPr lang="en-US" altLang="en-US" sz="2800" dirty="0" smtClean="0"/>
          </a:p>
          <a:p>
            <a:r>
              <a:rPr lang="en-US" altLang="en-US" sz="2600" dirty="0">
                <a:ea typeface="Times New Roman" charset="0"/>
                <a:cs typeface="Times New Roman" charset="0"/>
              </a:rPr>
              <a:t>Classification of indirect acting </a:t>
            </a:r>
            <a:r>
              <a:rPr lang="en-US" altLang="en-US" sz="2600" dirty="0" err="1">
                <a:ea typeface="Times New Roman" charset="0"/>
                <a:cs typeface="Times New Roman" charset="0"/>
              </a:rPr>
              <a:t>cholinomimetics</a:t>
            </a:r>
            <a:endParaRPr lang="en-US" altLang="en-US" sz="2600" dirty="0">
              <a:ea typeface="Times New Roman" charset="0"/>
              <a:cs typeface="Times New Roman" charset="0"/>
            </a:endParaRPr>
          </a:p>
          <a:p>
            <a:r>
              <a:rPr lang="en-US" altLang="en-US" sz="2600" dirty="0">
                <a:ea typeface="Times New Roman" charset="0"/>
                <a:cs typeface="Times New Roman" charset="0"/>
              </a:rPr>
              <a:t> Mechanism of action, kinetics, dynamics and uses </a:t>
            </a:r>
            <a:r>
              <a:rPr lang="en-US" altLang="en-US" sz="2600" dirty="0" smtClean="0">
                <a:ea typeface="Times New Roman" charset="0"/>
                <a:cs typeface="Times New Roman" charset="0"/>
              </a:rPr>
              <a:t>of anticholinesterases</a:t>
            </a:r>
            <a:endParaRPr lang="en-US" altLang="en-US" sz="2600" dirty="0">
              <a:ea typeface="Times New Roman" charset="0"/>
              <a:cs typeface="Times New Roman" charset="0"/>
            </a:endParaRPr>
          </a:p>
          <a:p>
            <a:r>
              <a:rPr lang="en-US" altLang="en-US" sz="2600" dirty="0">
                <a:ea typeface="Times New Roman" charset="0"/>
                <a:cs typeface="Times New Roman" charset="0"/>
              </a:rPr>
              <a:t> Adverse effects &amp; contraindications of anticholinesterases</a:t>
            </a:r>
          </a:p>
          <a:p>
            <a:r>
              <a:rPr lang="en-US" altLang="en-US" sz="2600" dirty="0">
                <a:ea typeface="Times New Roman" charset="0"/>
                <a:cs typeface="Times New Roman" charset="0"/>
              </a:rPr>
              <a:t> Symptoms and treatment of organophosphates toxicity.</a:t>
            </a:r>
          </a:p>
          <a:p>
            <a:pPr marL="0" indent="0">
              <a:buNone/>
            </a:pPr>
            <a:endParaRPr lang="en-US" altLang="en-US" sz="3200" b="1" i="1" dirty="0">
              <a:latin typeface="Times New Roman" charset="0"/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0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23429" y="1509271"/>
            <a:ext cx="8033341" cy="5213262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0" lvl="1" indent="-457200">
              <a:buClr>
                <a:schemeClr val="accent2"/>
              </a:buClr>
            </a:pPr>
            <a:r>
              <a:rPr lang="en-US" altLang="en-US" sz="28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Donepezil</a:t>
            </a:r>
          </a:p>
          <a:p>
            <a:pPr marL="292100" lvl="1" indent="0"/>
            <a:r>
              <a:rPr lang="en-US" altLang="en-US" sz="2800" dirty="0">
                <a:ea typeface="Times New Roman" charset="0"/>
                <a:cs typeface="Times New Roman" charset="0"/>
              </a:rPr>
              <a:t> Anticholinesterase drugs. </a:t>
            </a:r>
          </a:p>
          <a:p>
            <a:pPr marL="292100" lvl="1" indent="0"/>
            <a:r>
              <a:rPr lang="en-US" altLang="en-US" sz="2800" dirty="0">
                <a:ea typeface="Times New Roman" charset="0"/>
                <a:cs typeface="Times New Roman" charset="0"/>
              </a:rPr>
              <a:t> Given orally.</a:t>
            </a:r>
          </a:p>
          <a:p>
            <a:pPr marL="292100" lvl="1" indent="0"/>
            <a:r>
              <a:rPr lang="en-US" altLang="en-US" sz="2800" dirty="0">
                <a:ea typeface="Times New Roman" charset="0"/>
                <a:cs typeface="Times New Roman" charset="0"/>
              </a:rPr>
              <a:t> used for treatment of dementia of </a:t>
            </a:r>
          </a:p>
          <a:p>
            <a:pPr marL="292100" lvl="1" indent="0">
              <a:buFontTx/>
              <a:buNone/>
            </a:pPr>
            <a:r>
              <a:rPr lang="en-US" altLang="en-US" sz="2800" dirty="0">
                <a:ea typeface="Times New Roman" charset="0"/>
                <a:cs typeface="Times New Roman" charset="0"/>
              </a:rPr>
              <a:t>   Alzheimer’s disease</a:t>
            </a:r>
          </a:p>
        </p:txBody>
      </p:sp>
    </p:spTree>
    <p:extLst>
      <p:ext uri="{BB962C8B-B14F-4D97-AF65-F5344CB8AC3E}">
        <p14:creationId xmlns:p14="http://schemas.microsoft.com/office/powerpoint/2010/main" val="198093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</a:t>
            </a:r>
            <a:r>
              <a:rPr lang="en-US" sz="2800" dirty="0" smtClean="0"/>
              <a:t>indirect-acting </a:t>
            </a:r>
            <a:r>
              <a:rPr lang="en-US" sz="2800" dirty="0"/>
              <a:t>on Ach receptors (</a:t>
            </a:r>
            <a:r>
              <a:rPr lang="en-US" sz="2800" dirty="0" smtClean="0"/>
              <a:t>CHOLINOCEPTORS)</a:t>
            </a:r>
            <a:endParaRPr lang="en-US" sz="2800" dirty="0"/>
          </a:p>
        </p:txBody>
      </p:sp>
      <p:graphicFrame>
        <p:nvGraphicFramePr>
          <p:cNvPr id="4" name="Group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3966027"/>
              </p:ext>
            </p:extLst>
          </p:nvPr>
        </p:nvGraphicFramePr>
        <p:xfrm>
          <a:off x="795867" y="1219200"/>
          <a:ext cx="7848599" cy="5451820"/>
        </p:xfrm>
        <a:graphic>
          <a:graphicData uri="http://schemas.openxmlformats.org/drawingml/2006/table">
            <a:tbl>
              <a:tblPr rtl="1"/>
              <a:tblGrid>
                <a:gridCol w="3361089"/>
                <a:gridCol w="2322716"/>
                <a:gridCol w="2164794"/>
              </a:tblGrid>
              <a:tr h="58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Diagnosis of Myasthenia gravis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Very Short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5-15 min, Polar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Edrophonium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9603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Myasthenia gravis treatment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Paralytic ileus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Urinary retention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curare   toxicity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Short   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Neostigmine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862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Glaucoma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atropine toxicity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Short 0.5-2hr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Lipid soluble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 Physostigmine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M,N, CNS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11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Myasthenia gravis treatment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Short    3-6, polar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Ambenonium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Pyridostigmine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M, 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411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Glaucoma.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Long  100hr, polar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Ecothiophate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M,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921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dementia of Alzheimer’s </a:t>
                      </a:r>
                    </a:p>
                    <a:p>
                      <a:pPr marL="457200" marR="0" lvl="1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   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disease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457200" marR="0" lvl="1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Arial Unicode MS" charset="0"/>
                        </a:rPr>
                        <a:t>Donepezil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+mn-lt"/>
                          <a:ea typeface="Arial Unicode MS" charset="0"/>
                        </a:rPr>
                        <a:t>M, N</a:t>
                      </a:r>
                      <a:endParaRPr kumimoji="0" lang="en-US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Arial Unicode MS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226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smtClean="0"/>
              <a:t>Summary </a:t>
            </a:r>
            <a:r>
              <a:rPr lang="en-US" altLang="en-US" sz="3200" dirty="0"/>
              <a:t>for </a:t>
            </a:r>
            <a:r>
              <a:rPr lang="en-US" altLang="en-US" sz="3200" dirty="0" err="1"/>
              <a:t>cholinomimetics</a:t>
            </a:r>
            <a:r>
              <a:rPr lang="en-US" altLang="en-US" sz="3200" dirty="0"/>
              <a:t> &amp; their </a:t>
            </a:r>
            <a:r>
              <a:rPr lang="en-US" altLang="en-US" sz="3200" dirty="0" smtClean="0"/>
              <a:t>uses</a:t>
            </a:r>
            <a:endParaRPr 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778000"/>
            <a:ext cx="8763000" cy="487679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lnSpc>
                <a:spcPct val="65000"/>
              </a:lnSpc>
            </a:pPr>
            <a:r>
              <a:rPr lang="en-US" altLang="en-US" sz="26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Eye :</a:t>
            </a:r>
            <a:r>
              <a:rPr lang="en-US" altLang="en-US" sz="2600" dirty="0" smtClean="0">
                <a:ea typeface="Times New Roman" charset="0"/>
                <a:cs typeface="Times New Roman" charset="0"/>
              </a:rPr>
              <a:t> treatment of glaucoma 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err="1" smtClean="0">
                <a:ea typeface="Times New Roman" charset="0"/>
                <a:cs typeface="Times New Roman" charset="0"/>
              </a:rPr>
              <a:t>Pilocarpine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 (direct muscarinic agonist)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err="1" smtClean="0">
                <a:ea typeface="Times New Roman" charset="0"/>
                <a:cs typeface="Times New Roman" charset="0"/>
              </a:rPr>
              <a:t>Physostigmine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 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err="1" smtClean="0">
                <a:ea typeface="Times New Roman" charset="0"/>
                <a:cs typeface="Times New Roman" charset="0"/>
              </a:rPr>
              <a:t>Ecothiophate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 (indirect </a:t>
            </a:r>
            <a:r>
              <a:rPr lang="en-US" altLang="en-US" dirty="0" err="1" smtClean="0">
                <a:ea typeface="Times New Roman" charset="0"/>
                <a:cs typeface="Times New Roman" charset="0"/>
              </a:rPr>
              <a:t>cholinomimetics</a:t>
            </a:r>
            <a:r>
              <a:rPr lang="en-US" altLang="en-US" i="1" dirty="0" smtClean="0">
                <a:ea typeface="Times New Roman" charset="0"/>
                <a:cs typeface="Times New Roman" charset="0"/>
              </a:rPr>
              <a:t>)</a:t>
            </a:r>
            <a:endParaRPr lang="en-US" altLang="en-US" sz="2600" dirty="0" smtClean="0">
              <a:solidFill>
                <a:srgbClr val="0000CC"/>
              </a:solidFill>
              <a:ea typeface="Times New Roman" charset="0"/>
              <a:cs typeface="Times New Roman" charset="0"/>
            </a:endParaRPr>
          </a:p>
          <a:p>
            <a:pPr defTabSz="914400">
              <a:lnSpc>
                <a:spcPct val="65000"/>
              </a:lnSpc>
            </a:pPr>
            <a:r>
              <a:rPr lang="en-US" altLang="en-US" sz="26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Urinary retention and paralytic ileus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err="1" smtClean="0">
                <a:ea typeface="Times New Roman" charset="0"/>
                <a:cs typeface="Times New Roman" charset="0"/>
              </a:rPr>
              <a:t>Bethanechol</a:t>
            </a:r>
            <a:r>
              <a:rPr lang="en-US" altLang="en-US" dirty="0" smtClean="0">
                <a:solidFill>
                  <a:srgbClr val="FF0066"/>
                </a:solidFill>
                <a:ea typeface="Times New Roman" charset="0"/>
                <a:cs typeface="Times New Roman" charset="0"/>
              </a:rPr>
              <a:t> 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(direct)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smtClean="0">
                <a:ea typeface="Times New Roman" charset="0"/>
                <a:cs typeface="Times New Roman" charset="0"/>
              </a:rPr>
              <a:t>Neostigmine (indirect)</a:t>
            </a:r>
            <a:endParaRPr lang="en-US" altLang="en-US" sz="2600" dirty="0" smtClean="0">
              <a:solidFill>
                <a:srgbClr val="0000CC"/>
              </a:solidFill>
              <a:ea typeface="Times New Roman" charset="0"/>
              <a:cs typeface="Times New Roman" charset="0"/>
            </a:endParaRPr>
          </a:p>
          <a:p>
            <a:pPr defTabSz="914400">
              <a:lnSpc>
                <a:spcPct val="65000"/>
              </a:lnSpc>
            </a:pPr>
            <a:r>
              <a:rPr lang="en-US" altLang="en-US" sz="26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Myasthenia gravis  (only indirect </a:t>
            </a:r>
            <a:r>
              <a:rPr lang="en-US" altLang="en-US" sz="2600" dirty="0" err="1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cholinomimetics</a:t>
            </a:r>
            <a:r>
              <a:rPr lang="en-US" altLang="en-US" sz="26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)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err="1" smtClean="0">
                <a:ea typeface="Times New Roman" charset="0"/>
                <a:cs typeface="Times New Roman" charset="0"/>
              </a:rPr>
              <a:t>Pyridostigmine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, Neostigmine, </a:t>
            </a:r>
            <a:r>
              <a:rPr lang="en-US" altLang="en-US" dirty="0" err="1" smtClean="0">
                <a:ea typeface="Times New Roman" charset="0"/>
                <a:cs typeface="Times New Roman" charset="0"/>
              </a:rPr>
              <a:t>Ambenonium</a:t>
            </a:r>
            <a:endParaRPr lang="en-US" altLang="en-US" sz="2600" dirty="0" smtClean="0">
              <a:solidFill>
                <a:srgbClr val="0000CC"/>
              </a:solidFill>
              <a:ea typeface="Times New Roman" charset="0"/>
              <a:cs typeface="Times New Roman" charset="0"/>
            </a:endParaRPr>
          </a:p>
          <a:p>
            <a:pPr defTabSz="914400">
              <a:lnSpc>
                <a:spcPct val="65000"/>
              </a:lnSpc>
            </a:pPr>
            <a:r>
              <a:rPr lang="en-US" altLang="en-US" sz="2600" dirty="0" err="1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Xerostomia</a:t>
            </a:r>
            <a:r>
              <a:rPr lang="en-US" altLang="en-US" sz="26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  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err="1" smtClean="0">
                <a:ea typeface="Times New Roman" charset="0"/>
                <a:cs typeface="Times New Roman" charset="0"/>
              </a:rPr>
              <a:t>Pilocarpine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 – </a:t>
            </a:r>
            <a:r>
              <a:rPr lang="en-US" altLang="en-US" dirty="0" err="1" smtClean="0">
                <a:ea typeface="Times New Roman" charset="0"/>
                <a:cs typeface="Times New Roman" charset="0"/>
              </a:rPr>
              <a:t>Cevimeline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 (</a:t>
            </a:r>
            <a:r>
              <a:rPr lang="en-US" altLang="en-US" dirty="0" err="1" smtClean="0">
                <a:ea typeface="Times New Roman" charset="0"/>
                <a:cs typeface="Times New Roman" charset="0"/>
              </a:rPr>
              <a:t>Sjogren’s</a:t>
            </a:r>
            <a:r>
              <a:rPr lang="en-US" altLang="en-US" dirty="0" smtClean="0">
                <a:ea typeface="Times New Roman" charset="0"/>
                <a:cs typeface="Times New Roman" charset="0"/>
              </a:rPr>
              <a:t>  syndrome)</a:t>
            </a:r>
            <a:endParaRPr lang="en-US" altLang="en-US" sz="2600" dirty="0" smtClean="0">
              <a:solidFill>
                <a:srgbClr val="0000CC"/>
              </a:solidFill>
              <a:ea typeface="Times New Roman" charset="0"/>
              <a:cs typeface="Times New Roman" charset="0"/>
            </a:endParaRPr>
          </a:p>
          <a:p>
            <a:pPr defTabSz="914400">
              <a:lnSpc>
                <a:spcPct val="65000"/>
              </a:lnSpc>
            </a:pPr>
            <a:r>
              <a:rPr lang="en-US" altLang="en-US" sz="2600" dirty="0" smtClean="0">
                <a:solidFill>
                  <a:srgbClr val="0000CC"/>
                </a:solidFill>
                <a:ea typeface="Times New Roman" charset="0"/>
                <a:cs typeface="Times New Roman" charset="0"/>
              </a:rPr>
              <a:t>Alzheimer’s disease:</a:t>
            </a:r>
            <a:r>
              <a:rPr lang="en-US" altLang="en-US" sz="2600" dirty="0" smtClean="0">
                <a:ea typeface="Times New Roman" charset="0"/>
                <a:cs typeface="Times New Roman" charset="0"/>
              </a:rPr>
              <a:t> </a:t>
            </a:r>
          </a:p>
          <a:p>
            <a:pPr lvl="1" defTabSz="914400">
              <a:lnSpc>
                <a:spcPct val="65000"/>
              </a:lnSpc>
            </a:pPr>
            <a:r>
              <a:rPr lang="en-US" altLang="en-US" dirty="0" smtClean="0">
                <a:ea typeface="Times New Roman" charset="0"/>
                <a:cs typeface="Times New Roman" charset="0"/>
              </a:rPr>
              <a:t>Donepezil</a:t>
            </a:r>
            <a:endParaRPr lang="en-US" altLang="en-US" dirty="0"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7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965957" cy="99060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Drugs indirect-acting on Ach receptors (CHOLINOCEPTORS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1778000"/>
            <a:ext cx="8763000" cy="4876799"/>
          </a:xfrm>
          <a:prstGeom prst="rect">
            <a:avLst/>
          </a:prstGeom>
        </p:spPr>
        <p:txBody>
          <a:bodyPr vert="horz">
            <a:no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9300" lvl="1" indent="-457200">
              <a:spcBef>
                <a:spcPct val="0"/>
              </a:spcBef>
            </a:pPr>
            <a:r>
              <a:rPr lang="en-US" altLang="en-US" sz="24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Adverse effects of cholinergic drugs: </a:t>
            </a:r>
          </a:p>
          <a:p>
            <a:pPr marL="749300" lvl="1" indent="-457200">
              <a:spcBef>
                <a:spcPct val="0"/>
              </a:spcBef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 Bradycardia</a:t>
            </a:r>
          </a:p>
          <a:p>
            <a:pPr marL="749300" lvl="1" indent="-457200">
              <a:spcBef>
                <a:spcPct val="0"/>
              </a:spcBef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 Sweating &amp; Salivation</a:t>
            </a:r>
          </a:p>
          <a:p>
            <a:pPr marL="749300" lvl="1" indent="-457200">
              <a:spcBef>
                <a:spcPct val="0"/>
              </a:spcBef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 Bronchoconstriction</a:t>
            </a:r>
          </a:p>
          <a:p>
            <a:pPr marL="749300" lvl="1" indent="-457200">
              <a:spcBef>
                <a:spcPct val="0"/>
              </a:spcBef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 Diarrhea</a:t>
            </a:r>
          </a:p>
          <a:p>
            <a:pPr>
              <a:lnSpc>
                <a:spcPct val="85000"/>
              </a:lnSpc>
            </a:pPr>
            <a:endParaRPr lang="en-US" altLang="en-US" sz="2400" dirty="0">
              <a:solidFill>
                <a:srgbClr val="FF0000"/>
              </a:solidFill>
              <a:ea typeface="Times New Roman" charset="0"/>
              <a:cs typeface="Times New Roman" charset="0"/>
            </a:endParaRPr>
          </a:p>
          <a:p>
            <a:pPr>
              <a:lnSpc>
                <a:spcPct val="85000"/>
              </a:lnSpc>
            </a:pPr>
            <a:r>
              <a:rPr lang="en-US" altLang="en-US" sz="2400" dirty="0">
                <a:solidFill>
                  <a:srgbClr val="FF0000"/>
                </a:solidFill>
                <a:ea typeface="Times New Roman" charset="0"/>
                <a:cs typeface="Times New Roman" charset="0"/>
              </a:rPr>
              <a:t>Contraindications of cholinergic drugs</a:t>
            </a:r>
          </a:p>
          <a:p>
            <a:pPr marL="749300" lvl="1" indent="-457200">
              <a:lnSpc>
                <a:spcPct val="95000"/>
              </a:lnSpc>
              <a:spcBef>
                <a:spcPct val="0"/>
              </a:spcBef>
              <a:buSzPct val="75000"/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Bronchial asthma</a:t>
            </a:r>
          </a:p>
          <a:p>
            <a:pPr marL="749300" lvl="1" indent="-457200">
              <a:lnSpc>
                <a:spcPct val="95000"/>
              </a:lnSpc>
              <a:spcBef>
                <a:spcPct val="0"/>
              </a:spcBef>
              <a:buSzPct val="75000"/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Peptic ulcer</a:t>
            </a:r>
          </a:p>
          <a:p>
            <a:pPr marL="749300" lvl="1" indent="-457200">
              <a:lnSpc>
                <a:spcPct val="95000"/>
              </a:lnSpc>
              <a:spcBef>
                <a:spcPct val="0"/>
              </a:spcBef>
              <a:buSzPct val="75000"/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Angina pectoris</a:t>
            </a:r>
          </a:p>
          <a:p>
            <a:pPr marL="749300" lvl="1" indent="-457200">
              <a:lnSpc>
                <a:spcPct val="95000"/>
              </a:lnSpc>
              <a:spcBef>
                <a:spcPct val="0"/>
              </a:spcBef>
              <a:buSzPct val="75000"/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Incontinence</a:t>
            </a:r>
          </a:p>
          <a:p>
            <a:pPr marL="749300" lvl="1" indent="-457200">
              <a:lnSpc>
                <a:spcPct val="95000"/>
              </a:lnSpc>
              <a:spcBef>
                <a:spcPct val="0"/>
              </a:spcBef>
              <a:buSzPct val="75000"/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Intestinal obstruction</a:t>
            </a:r>
          </a:p>
        </p:txBody>
      </p:sp>
    </p:spTree>
    <p:extLst>
      <p:ext uri="{BB962C8B-B14F-4D97-AF65-F5344CB8AC3E}">
        <p14:creationId xmlns:p14="http://schemas.microsoft.com/office/powerpoint/2010/main" val="3186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Drugs </a:t>
            </a:r>
            <a:r>
              <a:rPr lang="en-US" dirty="0" smtClean="0"/>
              <a:t>in/direct</a:t>
            </a:r>
            <a:r>
              <a:rPr lang="en-US" dirty="0"/>
              <a:t>-acting on Ach receptors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sz="2600" dirty="0" smtClean="0"/>
              <a:t>Adverse effects:</a:t>
            </a:r>
          </a:p>
          <a:p>
            <a:pPr algn="just"/>
            <a:r>
              <a:rPr lang="en-US" sz="2600" dirty="0" smtClean="0"/>
              <a:t>In </a:t>
            </a:r>
            <a:r>
              <a:rPr lang="en-US" sz="2600" dirty="0"/>
              <a:t>mid-afternoon, a coworker brings 43-year-old JM to the emergency department because he is unable to continue </a:t>
            </a:r>
            <a:r>
              <a:rPr lang="en-US" sz="2600" dirty="0" smtClean="0"/>
              <a:t>picking </a:t>
            </a:r>
            <a:r>
              <a:rPr lang="en-US" sz="2600" dirty="0"/>
              <a:t>vegetables. His gait is unsteady and he walks with support from his colleague. JM has difficulty speaking and </a:t>
            </a:r>
            <a:r>
              <a:rPr lang="en-US" sz="2600" dirty="0" smtClean="0"/>
              <a:t>swallowing</a:t>
            </a:r>
            <a:r>
              <a:rPr lang="en-US" sz="2600" dirty="0"/>
              <a:t>, his vision is blurred, and his eyes are filled with tears. His coworker notes that JM was working in a field that had been sprayed early in the morning with a material that had the odor of sulfur. Within 3 hours after starting his work, JM complained of tightness in his chest that made breathing </a:t>
            </a:r>
            <a:r>
              <a:rPr lang="en-US" sz="2600" dirty="0" smtClean="0"/>
              <a:t>difficult</a:t>
            </a:r>
            <a:r>
              <a:rPr lang="en-US" sz="2600" dirty="0"/>
              <a:t>, and he called for help before becoming disoriented. </a:t>
            </a:r>
          </a:p>
          <a:p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6797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pPr algn="ctr"/>
            <a:r>
              <a:rPr lang="en-US" sz="3200" dirty="0" err="1" smtClean="0"/>
              <a:t>Parasympathomimetic</a:t>
            </a:r>
            <a:r>
              <a:rPr lang="en-US" sz="3200" dirty="0" smtClean="0"/>
              <a:t>/</a:t>
            </a:r>
            <a:r>
              <a:rPr lang="en-US" altLang="en-US" sz="3200" dirty="0">
                <a:ea typeface="Times New Roman" charset="0"/>
                <a:cs typeface="Times New Roman" charset="0"/>
              </a:rPr>
              <a:t> </a:t>
            </a:r>
            <a:r>
              <a:rPr lang="en-US" altLang="en-US" sz="3200" dirty="0" err="1">
                <a:ea typeface="Times New Roman" charset="0"/>
                <a:cs typeface="Times New Roman" charset="0"/>
              </a:rPr>
              <a:t>cholinomimetics</a:t>
            </a:r>
            <a:r>
              <a:rPr lang="en-US" altLang="en-US" sz="3200" dirty="0">
                <a:ea typeface="Times New Roman" charset="0"/>
                <a:cs typeface="Times New Roman" charset="0"/>
              </a:rPr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(Cholinergic Drugs )</a:t>
            </a:r>
            <a:endParaRPr lang="en-US" sz="3200" dirty="0"/>
          </a:p>
        </p:txBody>
      </p:sp>
      <p:pic>
        <p:nvPicPr>
          <p:cNvPr id="5" name="Content Placeholder 4" descr="Screen Shot 2015-03-09 at 12.51.45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5" r="648"/>
          <a:stretch/>
        </p:blipFill>
        <p:spPr>
          <a:xfrm>
            <a:off x="834675" y="1822458"/>
            <a:ext cx="7410850" cy="4171942"/>
          </a:xfrm>
        </p:spPr>
      </p:pic>
    </p:spTree>
    <p:extLst>
      <p:ext uri="{BB962C8B-B14F-4D97-AF65-F5344CB8AC3E}">
        <p14:creationId xmlns:p14="http://schemas.microsoft.com/office/powerpoint/2010/main" val="12331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r>
              <a:rPr lang="en-US" sz="3200" dirty="0"/>
              <a:t>Indirect-acting on Ach receptors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altLang="en-US" sz="2400" dirty="0" smtClean="0">
                <a:ea typeface="Times New Roman" charset="0"/>
                <a:cs typeface="Times New Roman" charset="0"/>
              </a:rPr>
              <a:t> </a:t>
            </a:r>
            <a:endParaRPr lang="en-US" altLang="en-US" sz="2400" dirty="0">
              <a:ea typeface="Times New Roman" charset="0"/>
              <a:cs typeface="Times New Roman" charset="0"/>
            </a:endParaRPr>
          </a:p>
          <a:p>
            <a:pPr algn="ctr">
              <a:buFontTx/>
              <a:buNone/>
            </a:pPr>
            <a:r>
              <a:rPr lang="en-US" altLang="en-US" sz="2400" dirty="0">
                <a:solidFill>
                  <a:srgbClr val="0000CC"/>
                </a:solidFill>
                <a:ea typeface="Times New Roman" charset="0"/>
                <a:cs typeface="Times New Roman" charset="0"/>
              </a:rPr>
              <a:t>(also called anticholinesterases) </a:t>
            </a:r>
          </a:p>
          <a:p>
            <a:pPr>
              <a:buFontTx/>
              <a:buNone/>
            </a:pPr>
            <a:endParaRPr lang="en-US" altLang="en-US" sz="2400" dirty="0">
              <a:solidFill>
                <a:srgbClr val="0000CC"/>
              </a:solidFill>
              <a:ea typeface="Times New Roman" charset="0"/>
              <a:cs typeface="Times New Roman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solidFill>
                  <a:srgbClr val="FF0066"/>
                </a:solidFill>
                <a:ea typeface="Times New Roman" charset="0"/>
                <a:cs typeface="Times New Roman" charset="0"/>
              </a:rPr>
              <a:t>Mechanism of action:</a:t>
            </a:r>
          </a:p>
          <a:p>
            <a:pPr>
              <a:lnSpc>
                <a:spcPct val="125000"/>
              </a:lnSpc>
              <a:buFontTx/>
              <a:buNone/>
            </a:pPr>
            <a:r>
              <a:rPr lang="en-US" altLang="en-US" sz="2400" dirty="0">
                <a:ea typeface="Times New Roman" charset="0"/>
                <a:cs typeface="Times New Roman" charset="0"/>
              </a:rPr>
              <a:t>	Anticholinesterases</a:t>
            </a:r>
            <a:r>
              <a:rPr lang="en-US" altLang="en-US" sz="2400" i="1" dirty="0">
                <a:ea typeface="Times New Roman" charset="0"/>
                <a:cs typeface="Times New Roman" charset="0"/>
              </a:rPr>
              <a:t> </a:t>
            </a:r>
            <a:r>
              <a:rPr lang="en-US" altLang="en-US" sz="2400" dirty="0">
                <a:ea typeface="Times New Roman" charset="0"/>
                <a:cs typeface="Times New Roman" charset="0"/>
              </a:rPr>
              <a:t>prevent hydrolysis of Ach by inhibiting </a:t>
            </a:r>
            <a:r>
              <a:rPr lang="en-US" altLang="en-US" sz="2400" u="sng" dirty="0">
                <a:solidFill>
                  <a:srgbClr val="C00000"/>
                </a:solidFill>
                <a:ea typeface="Times New Roman" charset="0"/>
                <a:cs typeface="Times New Roman" charset="0"/>
              </a:rPr>
              <a:t>acetyl cholinesterase </a:t>
            </a:r>
            <a:r>
              <a:rPr lang="en-US" altLang="en-US" sz="2400" dirty="0">
                <a:ea typeface="Times New Roman" charset="0"/>
                <a:cs typeface="Times New Roman" charset="0"/>
              </a:rPr>
              <a:t>thus increase Ach concentrations and actions at the cholinergic receptors </a:t>
            </a:r>
            <a:r>
              <a:rPr lang="en-US" altLang="en-US" sz="2400" dirty="0">
                <a:solidFill>
                  <a:srgbClr val="C00000"/>
                </a:solidFill>
                <a:ea typeface="Times New Roman" charset="0"/>
                <a:cs typeface="Times New Roman" charset="0"/>
              </a:rPr>
              <a:t>(both nicotinic and muscarinic).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31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ndirect-acting </a:t>
            </a:r>
            <a:r>
              <a:rPr lang="en-US" dirty="0"/>
              <a:t>on Ach receptors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904509"/>
          </a:xfrm>
        </p:spPr>
        <p:txBody>
          <a:bodyPr>
            <a:normAutofit/>
          </a:bodyPr>
          <a:lstStyle/>
          <a:p>
            <a:r>
              <a:rPr lang="en-US" dirty="0" smtClean="0"/>
              <a:t>Mechanism of action :</a:t>
            </a:r>
          </a:p>
          <a:p>
            <a:pPr lvl="1"/>
            <a:r>
              <a:rPr lang="en-US" dirty="0" smtClean="0"/>
              <a:t>Normally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  <p:pic>
        <p:nvPicPr>
          <p:cNvPr id="4" name="Picture 3" descr="Screen Shot 2015-03-09 at 6.41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367" y="2655631"/>
            <a:ext cx="5120107" cy="2333929"/>
          </a:xfrm>
          <a:prstGeom prst="rect">
            <a:avLst/>
          </a:prstGeom>
        </p:spPr>
      </p:pic>
      <p:pic>
        <p:nvPicPr>
          <p:cNvPr id="5" name="Content Placeholder 3" descr="Screen Shot 2015-03-09 at 1.05.15 PM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0" b="77069"/>
          <a:stretch/>
        </p:blipFill>
        <p:spPr>
          <a:xfrm>
            <a:off x="6249725" y="1600199"/>
            <a:ext cx="2727298" cy="1256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94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43" y="228600"/>
            <a:ext cx="8724115" cy="990600"/>
          </a:xfrm>
        </p:spPr>
        <p:txBody>
          <a:bodyPr>
            <a:noAutofit/>
          </a:bodyPr>
          <a:lstStyle/>
          <a:p>
            <a:r>
              <a:rPr lang="en-US" sz="3200" dirty="0"/>
              <a:t>Indirect-acting on Ach receptors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en-US" altLang="en-US" sz="2400" dirty="0" smtClean="0">
                <a:ea typeface="Times New Roman" charset="0"/>
                <a:cs typeface="Times New Roman" charset="0"/>
              </a:rPr>
              <a:t> </a:t>
            </a:r>
            <a:endParaRPr lang="en-US" altLang="en-US" sz="2400" dirty="0">
              <a:ea typeface="Times New Roman" charset="0"/>
              <a:cs typeface="Times New Roman" charset="0"/>
            </a:endParaRPr>
          </a:p>
          <a:p>
            <a:endParaRPr lang="en-US" dirty="0"/>
          </a:p>
        </p:txBody>
      </p:sp>
      <p:sp>
        <p:nvSpPr>
          <p:cNvPr id="4" name="Line 3"/>
          <p:cNvSpPr>
            <a:spLocks noChangeShapeType="1"/>
          </p:cNvSpPr>
          <p:nvPr/>
        </p:nvSpPr>
        <p:spPr bwMode="auto">
          <a:xfrm>
            <a:off x="384048" y="1568450"/>
            <a:ext cx="0" cy="41052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4048" y="5613400"/>
            <a:ext cx="990600" cy="460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527048" y="1803400"/>
            <a:ext cx="7162800" cy="2306638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u="sng" dirty="0">
                <a:solidFill>
                  <a:srgbClr val="0000CC"/>
                </a:solidFill>
                <a:latin typeface="Times New Roman" charset="0"/>
              </a:rPr>
              <a:t>Reversible anticholinesterases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0000CC"/>
              </a:solidFill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charset="0"/>
              </a:rPr>
              <a:t>Short acting (Alcohols) </a:t>
            </a:r>
            <a:r>
              <a:rPr lang="en-US" altLang="en-US" sz="2800" b="1" dirty="0" err="1">
                <a:solidFill>
                  <a:srgbClr val="CC0000"/>
                </a:solidFill>
                <a:latin typeface="Times New Roman" charset="0"/>
              </a:rPr>
              <a:t>edrophonium</a:t>
            </a:r>
            <a:r>
              <a:rPr lang="en-US" altLang="en-US" sz="2800" b="1" dirty="0">
                <a:solidFill>
                  <a:srgbClr val="CC0000"/>
                </a:solidFill>
                <a:latin typeface="Times New Roman" charset="0"/>
              </a:rPr>
              <a:t> 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en-US" altLang="en-US" sz="2800" b="1" dirty="0">
              <a:solidFill>
                <a:srgbClr val="CC0000"/>
              </a:solidFill>
              <a:latin typeface="Times New Roman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>
                <a:latin typeface="Times New Roman" charset="0"/>
              </a:rPr>
              <a:t>Intermediate acting (</a:t>
            </a:r>
            <a:r>
              <a:rPr lang="en-US" altLang="en-US" sz="2800" b="1" dirty="0" err="1">
                <a:latin typeface="Times New Roman" charset="0"/>
              </a:rPr>
              <a:t>Carbamates</a:t>
            </a:r>
            <a:r>
              <a:rPr lang="en-US" altLang="en-US" sz="2800" b="1" dirty="0">
                <a:latin typeface="Times New Roman" charset="0"/>
              </a:rPr>
              <a:t> esters)</a:t>
            </a:r>
          </a:p>
          <a:p>
            <a:pPr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en-US" altLang="en-US" sz="2800" b="1" dirty="0" err="1">
                <a:solidFill>
                  <a:srgbClr val="CC0000"/>
                </a:solidFill>
                <a:latin typeface="Times New Roman" charset="0"/>
              </a:rPr>
              <a:t>Physostigmine</a:t>
            </a:r>
            <a:r>
              <a:rPr lang="en-US" altLang="en-US" sz="2800" b="1" dirty="0">
                <a:solidFill>
                  <a:srgbClr val="CC0000"/>
                </a:solidFill>
                <a:latin typeface="Times New Roman" charset="0"/>
              </a:rPr>
              <a:t>, Neostigmine, </a:t>
            </a:r>
            <a:r>
              <a:rPr lang="en-US" altLang="en-US" sz="2800" b="1" dirty="0" err="1">
                <a:solidFill>
                  <a:srgbClr val="CC0000"/>
                </a:solidFill>
                <a:latin typeface="Times New Roman" charset="0"/>
              </a:rPr>
              <a:t>Pyridostigmine</a:t>
            </a:r>
            <a:endParaRPr lang="en-US" altLang="en-US" sz="2800" b="1" dirty="0">
              <a:solidFill>
                <a:srgbClr val="CC0000"/>
              </a:solidFill>
              <a:latin typeface="Times New Roman" charset="0"/>
            </a:endParaRP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374648" y="4622800"/>
            <a:ext cx="7391400" cy="2074863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rtl="1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u="sng" dirty="0">
                <a:solidFill>
                  <a:srgbClr val="0000CC"/>
                </a:solidFill>
                <a:latin typeface="Times New Roman" charset="0"/>
              </a:rPr>
              <a:t>Irreversible anticholinesterases</a:t>
            </a:r>
          </a:p>
          <a:p>
            <a:pPr rtl="1"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charset="0"/>
              </a:rPr>
              <a:t>Long acting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latin typeface="Times New Roman" charset="0"/>
              </a:rPr>
              <a:t>Phosphates esters </a:t>
            </a:r>
            <a:r>
              <a:rPr lang="en-US" altLang="en-US" sz="2800" b="1" dirty="0">
                <a:latin typeface="Times New Roman" charset="0"/>
                <a:ea typeface="Times New Roman" charset="0"/>
                <a:cs typeface="Times New Roman" charset="0"/>
              </a:rPr>
              <a:t>e.g. insecticides, gas war </a:t>
            </a:r>
          </a:p>
          <a:p>
            <a:pPr rtl="1" eaLnBrk="1" hangingPunct="1">
              <a:spcBef>
                <a:spcPct val="50000"/>
              </a:spcBef>
              <a:buFontTx/>
              <a:buNone/>
            </a:pPr>
            <a:r>
              <a:rPr lang="en-US" altLang="en-US" sz="2800" b="1" dirty="0">
                <a:solidFill>
                  <a:srgbClr val="CC0000"/>
                </a:solidFill>
                <a:latin typeface="Times New Roman" charset="0"/>
              </a:rPr>
              <a:t>e.g. </a:t>
            </a:r>
            <a:r>
              <a:rPr lang="en-US" altLang="en-US" sz="2800" b="1" dirty="0" err="1">
                <a:solidFill>
                  <a:srgbClr val="CC0000"/>
                </a:solidFill>
                <a:latin typeface="Times New Roman" charset="0"/>
              </a:rPr>
              <a:t>Ecothiophate</a:t>
            </a:r>
            <a:r>
              <a:rPr lang="en-US" altLang="en-US" sz="2800" b="1" dirty="0">
                <a:solidFill>
                  <a:srgbClr val="CC0000"/>
                </a:solidFill>
                <a:latin typeface="Times New Roman" charset="0"/>
              </a:rPr>
              <a:t> &amp; </a:t>
            </a:r>
            <a:r>
              <a:rPr lang="en-US" altLang="en-US" sz="2800" b="1" dirty="0" err="1">
                <a:solidFill>
                  <a:srgbClr val="CC0000"/>
                </a:solidFill>
                <a:latin typeface="Times New Roman" charset="0"/>
              </a:rPr>
              <a:t>Isoflurophate</a:t>
            </a:r>
            <a:r>
              <a:rPr lang="en-US" altLang="en-US" sz="2800" b="1" dirty="0">
                <a:solidFill>
                  <a:srgbClr val="CC0000"/>
                </a:solidFill>
                <a:latin typeface="Times New Roman" charset="0"/>
              </a:rPr>
              <a:t> </a:t>
            </a:r>
          </a:p>
        </p:txBody>
      </p:sp>
      <p:sp>
        <p:nvSpPr>
          <p:cNvPr id="9" name="Line 10"/>
          <p:cNvSpPr>
            <a:spLocks noChangeShapeType="1"/>
          </p:cNvSpPr>
          <p:nvPr/>
        </p:nvSpPr>
        <p:spPr bwMode="auto">
          <a:xfrm>
            <a:off x="384048" y="2184400"/>
            <a:ext cx="10080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348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ndirect-acting </a:t>
            </a:r>
            <a:r>
              <a:rPr lang="en-US" dirty="0"/>
              <a:t>on Ach receptors 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07007" y="1487675"/>
            <a:ext cx="8199926" cy="34399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Structure: (</a:t>
            </a:r>
            <a:r>
              <a:rPr lang="en-US" altLang="en-US" dirty="0">
                <a:solidFill>
                  <a:srgbClr val="0070C0"/>
                </a:solidFill>
              </a:rPr>
              <a:t>Reversible anticholinesterases</a:t>
            </a:r>
            <a:r>
              <a:rPr lang="en-US" altLang="en-US" dirty="0"/>
              <a:t>)</a:t>
            </a:r>
            <a:endParaRPr lang="en-US" dirty="0"/>
          </a:p>
          <a:p>
            <a:pPr lvl="1"/>
            <a:r>
              <a:rPr lang="en-US" sz="2900" dirty="0" smtClean="0"/>
              <a:t>1- Simple alcohols  ( </a:t>
            </a:r>
            <a:r>
              <a:rPr lang="en-US" sz="2900" dirty="0" smtClean="0">
                <a:solidFill>
                  <a:srgbClr val="FF0000"/>
                </a:solidFill>
              </a:rPr>
              <a:t>Short Acting</a:t>
            </a:r>
            <a:r>
              <a:rPr lang="en-US" sz="2900" dirty="0" smtClean="0"/>
              <a:t> )</a:t>
            </a:r>
          </a:p>
          <a:p>
            <a:pPr lvl="1"/>
            <a:r>
              <a:rPr lang="en-US" altLang="en-US" sz="2900" dirty="0" smtClean="0"/>
              <a:t>Forms </a:t>
            </a:r>
            <a:r>
              <a:rPr lang="en-US" altLang="en-US" sz="2900" dirty="0"/>
              <a:t>weak hydrogen bond with acetylcholinesterase enzyme</a:t>
            </a:r>
          </a:p>
          <a:p>
            <a:pPr lvl="1"/>
            <a:endParaRPr lang="en-US" sz="2900" dirty="0" smtClean="0"/>
          </a:p>
          <a:p>
            <a:pPr lvl="1"/>
            <a:endParaRPr lang="en-US" sz="2900" dirty="0" smtClean="0"/>
          </a:p>
          <a:p>
            <a:pPr lvl="1"/>
            <a:endParaRPr lang="en-US" sz="2900" dirty="0"/>
          </a:p>
          <a:p>
            <a:pPr lvl="1"/>
            <a:endParaRPr lang="en-US" sz="2900" dirty="0" smtClean="0"/>
          </a:p>
          <a:p>
            <a:pPr marL="365760" lvl="1" indent="0">
              <a:buNone/>
            </a:pPr>
            <a:endParaRPr lang="en-US" sz="2900" dirty="0"/>
          </a:p>
        </p:txBody>
      </p:sp>
      <p:pic>
        <p:nvPicPr>
          <p:cNvPr id="8" name="Content Placeholder 3" descr="Screen Shot 2015-03-09 at 6.36.5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59" t="52496" r="119"/>
          <a:stretch/>
        </p:blipFill>
        <p:spPr>
          <a:xfrm>
            <a:off x="2551544" y="3910125"/>
            <a:ext cx="3950856" cy="2571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1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en-US" dirty="0"/>
              <a:t>I</a:t>
            </a:r>
            <a:r>
              <a:rPr lang="en-US" dirty="0" smtClean="0"/>
              <a:t>ndirect-acting </a:t>
            </a:r>
            <a:r>
              <a:rPr lang="en-US" dirty="0"/>
              <a:t>on Ach receptors </a:t>
            </a:r>
          </a:p>
        </p:txBody>
      </p:sp>
      <p:pic>
        <p:nvPicPr>
          <p:cNvPr id="4" name="Content Placeholder 3" descr="Screen Shot 2015-03-09 at 6.36.54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" r="44266" b="48962"/>
          <a:stretch/>
        </p:blipFill>
        <p:spPr>
          <a:xfrm>
            <a:off x="1100666" y="4790118"/>
            <a:ext cx="3199215" cy="1739225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07007" y="1487675"/>
            <a:ext cx="7701729" cy="343992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Structure</a:t>
            </a:r>
            <a:r>
              <a:rPr lang="en-US" dirty="0" smtClean="0">
                <a:sym typeface="Wingdings"/>
              </a:rPr>
              <a:t> (</a:t>
            </a:r>
            <a:r>
              <a:rPr lang="en-US" altLang="en-US" dirty="0" smtClean="0">
                <a:solidFill>
                  <a:srgbClr val="0070C0"/>
                </a:solidFill>
              </a:rPr>
              <a:t>Reversible anticholinesterases</a:t>
            </a:r>
            <a:r>
              <a:rPr lang="en-US" altLang="en-US" dirty="0" smtClean="0"/>
              <a:t>)</a:t>
            </a:r>
            <a:endParaRPr lang="en-US" sz="2900" dirty="0" smtClean="0"/>
          </a:p>
          <a:p>
            <a:pPr lvl="1"/>
            <a:r>
              <a:rPr lang="en-US" sz="2900" dirty="0" smtClean="0"/>
              <a:t>2- </a:t>
            </a:r>
            <a:r>
              <a:rPr lang="en-US" sz="2900" dirty="0" err="1" smtClean="0"/>
              <a:t>Carbamic</a:t>
            </a:r>
            <a:r>
              <a:rPr lang="en-US" sz="2900" dirty="0" smtClean="0"/>
              <a:t> acid esters (</a:t>
            </a:r>
            <a:r>
              <a:rPr lang="en-US" altLang="en-US" sz="2900" dirty="0" smtClean="0">
                <a:solidFill>
                  <a:srgbClr val="FF0000"/>
                </a:solidFill>
              </a:rPr>
              <a:t>Intermediate acting</a:t>
            </a:r>
            <a:r>
              <a:rPr lang="en-US" altLang="en-US" sz="2900" dirty="0" smtClean="0"/>
              <a:t>)</a:t>
            </a:r>
          </a:p>
          <a:p>
            <a:pPr lvl="1">
              <a:spcBef>
                <a:spcPct val="0"/>
              </a:spcBef>
            </a:pPr>
            <a:r>
              <a:rPr lang="en-US" altLang="en-US" sz="2900" dirty="0"/>
              <a:t>binds to two sites of cholinesterase enzyme</a:t>
            </a:r>
          </a:p>
          <a:p>
            <a:pPr lvl="1">
              <a:spcBef>
                <a:spcPct val="0"/>
              </a:spcBef>
            </a:pPr>
            <a:r>
              <a:rPr lang="en-US" altLang="en-US" sz="2900" dirty="0"/>
              <a:t>All polar </a:t>
            </a:r>
            <a:r>
              <a:rPr lang="en-US" altLang="en-US" sz="2900" dirty="0" smtClean="0"/>
              <a:t>and synthetic except </a:t>
            </a:r>
            <a:r>
              <a:rPr lang="en-US" altLang="en-US" sz="2900" dirty="0" err="1"/>
              <a:t>physostigmine</a:t>
            </a:r>
            <a:r>
              <a:rPr lang="en-US" altLang="en-US" sz="2900" dirty="0"/>
              <a:t> </a:t>
            </a:r>
            <a:endParaRPr lang="en-US" altLang="en-US" sz="2900" dirty="0" smtClean="0"/>
          </a:p>
          <a:p>
            <a:pPr lvl="2">
              <a:spcBef>
                <a:spcPct val="0"/>
              </a:spcBef>
            </a:pPr>
            <a:r>
              <a:rPr lang="en-US" altLang="en-US" sz="2500" dirty="0" err="1">
                <a:latin typeface="Times New Roman" charset="0"/>
                <a:ea typeface="Times New Roman" charset="0"/>
                <a:cs typeface="Times New Roman" charset="0"/>
              </a:rPr>
              <a:t>Physo</a:t>
            </a:r>
            <a:r>
              <a:rPr lang="en-US" altLang="en-US" sz="2500" dirty="0" err="1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stigmine</a:t>
            </a:r>
            <a:endParaRPr lang="en-US" altLang="en-US" sz="2500" dirty="0">
              <a:solidFill>
                <a:srgbClr val="008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sz="2500" dirty="0" err="1">
                <a:latin typeface="Times New Roman" charset="0"/>
                <a:ea typeface="Times New Roman" charset="0"/>
                <a:cs typeface="Times New Roman" charset="0"/>
              </a:rPr>
              <a:t>Pyrido</a:t>
            </a:r>
            <a:r>
              <a:rPr lang="en-US" altLang="en-US" sz="2500" dirty="0" err="1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stigmine</a:t>
            </a:r>
            <a:endParaRPr lang="en-US" altLang="en-US" sz="2500" dirty="0">
              <a:solidFill>
                <a:srgbClr val="008000"/>
              </a:solidFill>
              <a:latin typeface="Times New Roman" charset="0"/>
              <a:ea typeface="Times New Roman" charset="0"/>
              <a:cs typeface="Times New Roman" charset="0"/>
            </a:endParaRPr>
          </a:p>
          <a:p>
            <a:pPr lvl="2">
              <a:spcBef>
                <a:spcPct val="0"/>
              </a:spcBef>
            </a:pPr>
            <a:r>
              <a:rPr lang="en-US" altLang="en-US" sz="2500" dirty="0">
                <a:latin typeface="Times New Roman" charset="0"/>
                <a:ea typeface="Times New Roman" charset="0"/>
                <a:cs typeface="Times New Roman" charset="0"/>
              </a:rPr>
              <a:t>Neo</a:t>
            </a:r>
            <a:r>
              <a:rPr lang="en-US" altLang="en-US" sz="2500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stigmine</a:t>
            </a:r>
          </a:p>
          <a:p>
            <a:pPr lvl="1">
              <a:spcBef>
                <a:spcPct val="0"/>
              </a:spcBef>
            </a:pPr>
            <a:endParaRPr lang="en-US" altLang="en-US" sz="2900" dirty="0"/>
          </a:p>
          <a:p>
            <a:pPr lvl="1"/>
            <a:endParaRPr lang="en-US" sz="2900" dirty="0" smtClean="0"/>
          </a:p>
          <a:p>
            <a:pPr lvl="1"/>
            <a:endParaRPr lang="en-US" sz="2900" dirty="0"/>
          </a:p>
        </p:txBody>
      </p:sp>
      <p:pic>
        <p:nvPicPr>
          <p:cNvPr id="5" name="Content Placeholder 3" descr="Screen Shot 2015-03-09 at 6.36.54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64" t="51304" r="47110"/>
          <a:stretch/>
        </p:blipFill>
        <p:spPr>
          <a:xfrm>
            <a:off x="4689348" y="4790140"/>
            <a:ext cx="3115612" cy="17028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t="26800" b="28400"/>
          <a:stretch/>
        </p:blipFill>
        <p:spPr>
          <a:xfrm>
            <a:off x="4629960" y="3367718"/>
            <a:ext cx="3175000" cy="1422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51266" y="4489527"/>
            <a:ext cx="1813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dirty="0" err="1" smtClean="0">
                <a:latin typeface="Times New Roman" charset="0"/>
                <a:ea typeface="Times New Roman" charset="0"/>
                <a:cs typeface="Times New Roman" charset="0"/>
              </a:rPr>
              <a:t>pyridostigmine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72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</a:t>
            </a:r>
            <a:r>
              <a:rPr lang="en-US" dirty="0" smtClean="0"/>
              <a:t>ndirect-acting </a:t>
            </a:r>
            <a:r>
              <a:rPr lang="en-US" dirty="0"/>
              <a:t>on Ach receptors </a:t>
            </a:r>
          </a:p>
        </p:txBody>
      </p:sp>
      <p:pic>
        <p:nvPicPr>
          <p:cNvPr id="4" name="Content Placeholder 3" descr="Screen Shot 2015-03-09 at 6.37.35 PM.png"/>
          <p:cNvPicPr>
            <a:picLocks noGrp="1" noChangeAspect="1"/>
          </p:cNvPicPr>
          <p:nvPr>
            <p:ph sz="quarter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38" r="35705" b="67373"/>
          <a:stretch/>
        </p:blipFill>
        <p:spPr>
          <a:xfrm>
            <a:off x="3776086" y="5041216"/>
            <a:ext cx="4087119" cy="1712725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595667" y="1487675"/>
            <a:ext cx="7701729" cy="3914058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Structure: </a:t>
            </a:r>
            <a:r>
              <a:rPr lang="en-US" altLang="en-US" dirty="0">
                <a:solidFill>
                  <a:srgbClr val="0070C0"/>
                </a:solidFill>
              </a:rPr>
              <a:t>Irreversible anticholinesterases</a:t>
            </a:r>
            <a:endParaRPr lang="en-US" dirty="0">
              <a:solidFill>
                <a:srgbClr val="0070C0"/>
              </a:solidFill>
            </a:endParaRPr>
          </a:p>
          <a:p>
            <a:pPr lvl="1"/>
            <a:r>
              <a:rPr lang="en-US" dirty="0" smtClean="0"/>
              <a:t>3- Organic </a:t>
            </a:r>
            <a:r>
              <a:rPr lang="en-US" dirty="0"/>
              <a:t>derivatives of phosphoric </a:t>
            </a:r>
            <a:r>
              <a:rPr lang="en-US" dirty="0" smtClean="0"/>
              <a:t>acid </a:t>
            </a:r>
            <a:r>
              <a:rPr lang="en-US" dirty="0" smtClean="0">
                <a:solidFill>
                  <a:srgbClr val="FF0000"/>
                </a:solidFill>
              </a:rPr>
              <a:t>( Long Acting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used as insecticides(malathion) or nerve gases (</a:t>
            </a:r>
            <a:r>
              <a:rPr lang="en-US" dirty="0" err="1"/>
              <a:t>sarin</a:t>
            </a:r>
            <a:r>
              <a:rPr lang="en-US" dirty="0"/>
              <a:t>)</a:t>
            </a:r>
          </a:p>
          <a:p>
            <a:pPr lvl="1">
              <a:lnSpc>
                <a:spcPct val="95000"/>
              </a:lnSpc>
            </a:pPr>
            <a:r>
              <a:rPr lang="en-US" altLang="en-US" dirty="0" smtClean="0"/>
              <a:t>Form </a:t>
            </a:r>
            <a:r>
              <a:rPr lang="en-US" altLang="en-US" dirty="0"/>
              <a:t>very stable covalent bond with cholinesterase</a:t>
            </a:r>
          </a:p>
          <a:p>
            <a:pPr lvl="1">
              <a:lnSpc>
                <a:spcPct val="95000"/>
              </a:lnSpc>
            </a:pPr>
            <a:r>
              <a:rPr lang="en-US" altLang="en-US" dirty="0"/>
              <a:t>All phosphates are lipid soluble except </a:t>
            </a:r>
            <a:r>
              <a:rPr lang="en-US" altLang="en-US" dirty="0" err="1"/>
              <a:t>ecothiophate</a:t>
            </a:r>
            <a:r>
              <a:rPr lang="en-US" altLang="en-US" dirty="0"/>
              <a:t> which is polar.</a:t>
            </a:r>
          </a:p>
          <a:p>
            <a:pPr lvl="1"/>
            <a:endParaRPr lang="en-US" dirty="0" smtClean="0"/>
          </a:p>
        </p:txBody>
      </p:sp>
      <p:sp>
        <p:nvSpPr>
          <p:cNvPr id="3" name="Rectangle 2"/>
          <p:cNvSpPr/>
          <p:nvPr/>
        </p:nvSpPr>
        <p:spPr>
          <a:xfrm>
            <a:off x="2503593" y="2499267"/>
            <a:ext cx="389720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US" altLang="en-US" sz="2000" b="1" dirty="0" smtClean="0">
                <a:latin typeface="Times New Roman" charset="0"/>
                <a:ea typeface="Times New Roman" charset="0"/>
                <a:cs typeface="Times New Roman" charset="0"/>
              </a:rPr>
              <a:t>e.g. </a:t>
            </a:r>
            <a:r>
              <a:rPr lang="en-US" altLang="en-US" sz="2000" b="1" dirty="0" err="1" smtClean="0">
                <a:latin typeface="Times New Roman" charset="0"/>
                <a:ea typeface="Times New Roman" charset="0"/>
                <a:cs typeface="Times New Roman" charset="0"/>
              </a:rPr>
              <a:t>Ecothio</a:t>
            </a:r>
            <a:r>
              <a:rPr lang="en-US" altLang="en-US" sz="2000" b="1" dirty="0" err="1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phate</a:t>
            </a:r>
            <a:r>
              <a:rPr lang="en-US" altLang="en-US" sz="2000" b="1" dirty="0" smtClean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 </a:t>
            </a:r>
            <a:r>
              <a:rPr lang="en-US" altLang="en-US" sz="2000" b="1" dirty="0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– </a:t>
            </a:r>
            <a:r>
              <a:rPr lang="en-US" altLang="en-US" sz="2000" b="1" dirty="0" err="1">
                <a:latin typeface="Times New Roman" charset="0"/>
                <a:ea typeface="Times New Roman" charset="0"/>
                <a:cs typeface="Times New Roman" charset="0"/>
              </a:rPr>
              <a:t>Isofluro</a:t>
            </a:r>
            <a:r>
              <a:rPr lang="en-US" altLang="en-US" sz="2000" b="1" dirty="0" err="1">
                <a:solidFill>
                  <a:srgbClr val="008000"/>
                </a:solidFill>
                <a:latin typeface="Times New Roman" charset="0"/>
                <a:ea typeface="Times New Roman" charset="0"/>
                <a:cs typeface="Times New Roman" charset="0"/>
              </a:rPr>
              <a:t>phate</a:t>
            </a:r>
            <a:endParaRPr lang="en-US" altLang="en-US" sz="2000" b="1" dirty="0">
              <a:solidFill>
                <a:srgbClr val="008000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2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25890</TotalTime>
  <Words>1032</Words>
  <Application>Microsoft Macintosh PowerPoint</Application>
  <PresentationFormat>On-screen Show (4:3)</PresentationFormat>
  <Paragraphs>293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 Unicode MS</vt:lpstr>
      <vt:lpstr>Calibri</vt:lpstr>
      <vt:lpstr>Symbol</vt:lpstr>
      <vt:lpstr>Times New Roman</vt:lpstr>
      <vt:lpstr>Tw Cen MT</vt:lpstr>
      <vt:lpstr>Wingdings</vt:lpstr>
      <vt:lpstr>Wingdings 2</vt:lpstr>
      <vt:lpstr>Arial</vt:lpstr>
      <vt:lpstr>Median</vt:lpstr>
      <vt:lpstr>Indirect acting cholinrtgic drugs </vt:lpstr>
      <vt:lpstr>Objectives</vt:lpstr>
      <vt:lpstr>Parasympathomimetic/ cholinomimetics   (Cholinergic Drugs )</vt:lpstr>
      <vt:lpstr>Indirect-acting on Ach receptors </vt:lpstr>
      <vt:lpstr>Indirect-acting on Ach receptors </vt:lpstr>
      <vt:lpstr>Indirect-acting on Ach receptors </vt:lpstr>
      <vt:lpstr> Indirect-acting on Ach receptors </vt:lpstr>
      <vt:lpstr> Indirect-acting on Ach receptors </vt:lpstr>
      <vt:lpstr>Indirect-acting on Ach receptors </vt:lpstr>
      <vt:lpstr>Pharmacological effects of anticholinesterases</vt:lpstr>
      <vt:lpstr>Pharmacological effects of anticholinesterases</vt:lpstr>
      <vt:lpstr>Pharmacological effects of anticholinesterases</vt:lpstr>
      <vt:lpstr>Drugs indirect-acting on Ach receptors (CHOLINOCEPTORS)</vt:lpstr>
      <vt:lpstr>Drugs indirect-acting on Ach receptors (CHOLINOCEPTORS)</vt:lpstr>
      <vt:lpstr>Drugs indirect-acting on Ach receptors (CHOLINOCEPTORS)</vt:lpstr>
      <vt:lpstr>Drugs indirect-acting on Ach receptors (CHOLINOCEPTORS)</vt:lpstr>
      <vt:lpstr>Drugs indirect-acting on Ach receptors (CHOLINOCEPTORS)</vt:lpstr>
      <vt:lpstr>Drugs indirect-acting on Ach receptors (CHOLINOCEPTORS)</vt:lpstr>
      <vt:lpstr>Drugs indirect-acting on Ach receptors (CHOLINOCEPTORS)</vt:lpstr>
      <vt:lpstr>Drugs indirect-acting on Ach receptors (CHOLINOCEPTORS)</vt:lpstr>
      <vt:lpstr>Drugs indirect-acting on Ach receptors (CHOLINOCEPTORS)</vt:lpstr>
      <vt:lpstr>Summary for cholinomimetics &amp; their uses</vt:lpstr>
      <vt:lpstr>Drugs indirect-acting on Ach receptors (CHOLINOCEPTORS</vt:lpstr>
      <vt:lpstr>Drugs in/direct-acting on Ach receptors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Pharmacology PHL-313</dc:title>
  <dc:creator>Alie</dc:creator>
  <cp:lastModifiedBy>Ali Alhoshani</cp:lastModifiedBy>
  <cp:revision>478</cp:revision>
  <cp:lastPrinted>2015-10-19T19:56:47Z</cp:lastPrinted>
  <dcterms:created xsi:type="dcterms:W3CDTF">2015-01-22T07:39:35Z</dcterms:created>
  <dcterms:modified xsi:type="dcterms:W3CDTF">2017-12-03T22:17:50Z</dcterms:modified>
</cp:coreProperties>
</file>