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4" r:id="rId4"/>
    <p:sldId id="263" r:id="rId5"/>
    <p:sldId id="272" r:id="rId6"/>
    <p:sldId id="271" r:id="rId7"/>
    <p:sldId id="283" r:id="rId8"/>
    <p:sldId id="273" r:id="rId9"/>
    <p:sldId id="274" r:id="rId10"/>
    <p:sldId id="275" r:id="rId11"/>
    <p:sldId id="279" r:id="rId12"/>
    <p:sldId id="282" r:id="rId13"/>
    <p:sldId id="372" r:id="rId14"/>
    <p:sldId id="371" r:id="rId15"/>
    <p:sldId id="286" r:id="rId16"/>
    <p:sldId id="292" r:id="rId17"/>
    <p:sldId id="293" r:id="rId18"/>
    <p:sldId id="375" r:id="rId19"/>
    <p:sldId id="376" r:id="rId20"/>
    <p:sldId id="377" r:id="rId21"/>
    <p:sldId id="374" r:id="rId22"/>
    <p:sldId id="378" r:id="rId23"/>
    <p:sldId id="380" r:id="rId24"/>
    <p:sldId id="381" r:id="rId25"/>
    <p:sldId id="382" r:id="rId26"/>
    <p:sldId id="383" r:id="rId27"/>
    <p:sldId id="384" r:id="rId28"/>
    <p:sldId id="389" r:id="rId29"/>
    <p:sldId id="390" r:id="rId30"/>
    <p:sldId id="391" r:id="rId31"/>
    <p:sldId id="392" r:id="rId32"/>
    <p:sldId id="393" r:id="rId33"/>
    <p:sldId id="394" r:id="rId34"/>
    <p:sldId id="39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E5AEA7-EDBA-E640-8481-12E933CA580C}">
          <p14:sldIdLst>
            <p14:sldId id="256"/>
            <p14:sldId id="260"/>
            <p14:sldId id="264"/>
            <p14:sldId id="263"/>
            <p14:sldId id="272"/>
            <p14:sldId id="271"/>
            <p14:sldId id="283"/>
            <p14:sldId id="273"/>
            <p14:sldId id="274"/>
            <p14:sldId id="275"/>
            <p14:sldId id="279"/>
            <p14:sldId id="282"/>
            <p14:sldId id="372"/>
            <p14:sldId id="371"/>
            <p14:sldId id="286"/>
            <p14:sldId id="292"/>
            <p14:sldId id="293"/>
            <p14:sldId id="375"/>
            <p14:sldId id="376"/>
            <p14:sldId id="377"/>
            <p14:sldId id="374"/>
            <p14:sldId id="378"/>
            <p14:sldId id="380"/>
            <p14:sldId id="381"/>
            <p14:sldId id="382"/>
            <p14:sldId id="383"/>
            <p14:sldId id="384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 autoAdjust="0"/>
    <p:restoredTop sz="83622" autoAdjust="0"/>
  </p:normalViewPr>
  <p:slideViewPr>
    <p:cSldViewPr snapToGrid="0" snapToObjects="1">
      <p:cViewPr>
        <p:scale>
          <a:sx n="168" d="100"/>
          <a:sy n="168" d="100"/>
        </p:scale>
        <p:origin x="288" y="-1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E0D4B-03BC-CA46-9EA7-8D9146BBEA3F}" type="doc">
      <dgm:prSet loTypeId="urn:microsoft.com/office/officeart/2005/8/layout/hierarchy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BAD867-CEDC-CE48-9E7A-F3C741CF6219}">
      <dgm:prSet phldrT="[Text]"/>
      <dgm:spPr/>
      <dgm:t>
        <a:bodyPr/>
        <a:lstStyle/>
        <a:p>
          <a:r>
            <a:rPr lang="en-US" dirty="0" smtClean="0"/>
            <a:t>Peripheral Nerve System (PNS)</a:t>
          </a:r>
          <a:endParaRPr lang="en-US" dirty="0"/>
        </a:p>
      </dgm:t>
    </dgm:pt>
    <dgm:pt modelId="{D18A387D-8D6B-F341-A77A-A7FB40988107}" type="parTrans" cxnId="{220BCC12-FA60-1B4D-9E24-89C9930317E7}">
      <dgm:prSet/>
      <dgm:spPr/>
      <dgm:t>
        <a:bodyPr/>
        <a:lstStyle/>
        <a:p>
          <a:endParaRPr lang="en-US"/>
        </a:p>
      </dgm:t>
    </dgm:pt>
    <dgm:pt modelId="{D0927AAF-99D1-3F45-9543-DB4015F9923A}" type="sibTrans" cxnId="{220BCC12-FA60-1B4D-9E24-89C9930317E7}">
      <dgm:prSet/>
      <dgm:spPr/>
      <dgm:t>
        <a:bodyPr/>
        <a:lstStyle/>
        <a:p>
          <a:endParaRPr lang="en-US"/>
        </a:p>
      </dgm:t>
    </dgm:pt>
    <dgm:pt modelId="{91AF022F-718A-9C4E-AB14-9D66C4C4CC3B}">
      <dgm:prSet/>
      <dgm:spPr/>
      <dgm:t>
        <a:bodyPr/>
        <a:lstStyle/>
        <a:p>
          <a:r>
            <a:rPr lang="en-US" dirty="0" smtClean="0"/>
            <a:t>Afferent Division (SENSORY)</a:t>
          </a:r>
          <a:endParaRPr lang="en-US" dirty="0"/>
        </a:p>
      </dgm:t>
    </dgm:pt>
    <dgm:pt modelId="{73A32679-DD29-6841-B102-D7D808B0FA82}" type="parTrans" cxnId="{27A6DE8A-07F6-3348-9BCD-1226BAF4941E}">
      <dgm:prSet/>
      <dgm:spPr/>
      <dgm:t>
        <a:bodyPr/>
        <a:lstStyle/>
        <a:p>
          <a:endParaRPr lang="en-US"/>
        </a:p>
      </dgm:t>
    </dgm:pt>
    <dgm:pt modelId="{2217379B-16D7-F64C-8DB7-D2B923AC93F9}" type="sibTrans" cxnId="{27A6DE8A-07F6-3348-9BCD-1226BAF4941E}">
      <dgm:prSet/>
      <dgm:spPr/>
      <dgm:t>
        <a:bodyPr/>
        <a:lstStyle/>
        <a:p>
          <a:endParaRPr lang="en-US"/>
        </a:p>
      </dgm:t>
    </dgm:pt>
    <dgm:pt modelId="{CDD69398-CBE8-9949-BDAB-635C281CF5AC}">
      <dgm:prSet/>
      <dgm:spPr/>
      <dgm:t>
        <a:bodyPr/>
        <a:lstStyle/>
        <a:p>
          <a:r>
            <a:rPr lang="en-US" dirty="0" smtClean="0"/>
            <a:t>Efferent Division (MOTOR)</a:t>
          </a:r>
          <a:endParaRPr lang="en-US" dirty="0"/>
        </a:p>
      </dgm:t>
    </dgm:pt>
    <dgm:pt modelId="{6E089FA5-F7DE-4C43-A91A-8A34767E678F}" type="parTrans" cxnId="{1D311F04-AEF7-A34B-805D-E78CD6823438}">
      <dgm:prSet/>
      <dgm:spPr/>
      <dgm:t>
        <a:bodyPr/>
        <a:lstStyle/>
        <a:p>
          <a:endParaRPr lang="en-US"/>
        </a:p>
      </dgm:t>
    </dgm:pt>
    <dgm:pt modelId="{71FE76A6-EAA0-D345-804F-3793E01841AD}" type="sibTrans" cxnId="{1D311F04-AEF7-A34B-805D-E78CD6823438}">
      <dgm:prSet/>
      <dgm:spPr/>
      <dgm:t>
        <a:bodyPr/>
        <a:lstStyle/>
        <a:p>
          <a:endParaRPr lang="en-US"/>
        </a:p>
      </dgm:t>
    </dgm:pt>
    <dgm:pt modelId="{BA691469-5C36-D84F-9D89-0605D67F66C2}">
      <dgm:prSet/>
      <dgm:spPr/>
      <dgm:t>
        <a:bodyPr/>
        <a:lstStyle/>
        <a:p>
          <a:r>
            <a:rPr lang="en-US" dirty="0" smtClean="0"/>
            <a:t>Autonomic</a:t>
          </a:r>
          <a:endParaRPr lang="en-US" dirty="0"/>
        </a:p>
      </dgm:t>
    </dgm:pt>
    <dgm:pt modelId="{D2F03533-021A-5840-97A2-5A46A5C5F040}" type="parTrans" cxnId="{B7E6834B-B197-CC47-9013-D45EB1B2AA1C}">
      <dgm:prSet/>
      <dgm:spPr/>
      <dgm:t>
        <a:bodyPr/>
        <a:lstStyle/>
        <a:p>
          <a:endParaRPr lang="en-US"/>
        </a:p>
      </dgm:t>
    </dgm:pt>
    <dgm:pt modelId="{57FAAA8C-6FA1-0E4F-AD9C-75E2AAC6A061}" type="sibTrans" cxnId="{B7E6834B-B197-CC47-9013-D45EB1B2AA1C}">
      <dgm:prSet/>
      <dgm:spPr/>
      <dgm:t>
        <a:bodyPr/>
        <a:lstStyle/>
        <a:p>
          <a:endParaRPr lang="en-US"/>
        </a:p>
      </dgm:t>
    </dgm:pt>
    <dgm:pt modelId="{72528FCA-5987-644F-A688-B520CA6DEF7B}">
      <dgm:prSet/>
      <dgm:spPr/>
      <dgm:t>
        <a:bodyPr/>
        <a:lstStyle/>
        <a:p>
          <a:r>
            <a:rPr lang="en-US" dirty="0" smtClean="0"/>
            <a:t>Somatic</a:t>
          </a:r>
          <a:endParaRPr lang="en-US" dirty="0"/>
        </a:p>
      </dgm:t>
    </dgm:pt>
    <dgm:pt modelId="{86D8AEB2-53EB-114C-8704-1738599E3CC5}" type="parTrans" cxnId="{B657ADD8-4250-C44C-9D7B-942F8FF7FA82}">
      <dgm:prSet/>
      <dgm:spPr/>
      <dgm:t>
        <a:bodyPr/>
        <a:lstStyle/>
        <a:p>
          <a:endParaRPr lang="en-US"/>
        </a:p>
      </dgm:t>
    </dgm:pt>
    <dgm:pt modelId="{928EFE86-419C-AE40-AA4E-C5E7F8BE1115}" type="sibTrans" cxnId="{B657ADD8-4250-C44C-9D7B-942F8FF7FA82}">
      <dgm:prSet/>
      <dgm:spPr/>
      <dgm:t>
        <a:bodyPr/>
        <a:lstStyle/>
        <a:p>
          <a:endParaRPr lang="en-US"/>
        </a:p>
      </dgm:t>
    </dgm:pt>
    <dgm:pt modelId="{D4C16E8F-265E-BD47-BA4F-058DF456D6B1}">
      <dgm:prSet/>
      <dgm:spPr/>
      <dgm:t>
        <a:bodyPr/>
        <a:lstStyle/>
        <a:p>
          <a:r>
            <a:rPr lang="en-US" dirty="0" smtClean="0"/>
            <a:t>Skeletal Muscles</a:t>
          </a:r>
          <a:endParaRPr lang="en-US" dirty="0"/>
        </a:p>
      </dgm:t>
    </dgm:pt>
    <dgm:pt modelId="{83C886D5-F3FB-E242-9218-F62F97BC716A}" type="parTrans" cxnId="{7BF61E7A-CF81-8042-9338-304E3F34B6A9}">
      <dgm:prSet/>
      <dgm:spPr/>
      <dgm:t>
        <a:bodyPr/>
        <a:lstStyle/>
        <a:p>
          <a:endParaRPr lang="en-US"/>
        </a:p>
      </dgm:t>
    </dgm:pt>
    <dgm:pt modelId="{6BBEA4D3-BE3C-5D4D-89C1-7402E4E27E76}" type="sibTrans" cxnId="{7BF61E7A-CF81-8042-9338-304E3F34B6A9}">
      <dgm:prSet/>
      <dgm:spPr/>
      <dgm:t>
        <a:bodyPr/>
        <a:lstStyle/>
        <a:p>
          <a:endParaRPr lang="en-US"/>
        </a:p>
      </dgm:t>
    </dgm:pt>
    <dgm:pt modelId="{695D42E3-4E6E-9345-93E9-D3EA8CAEA184}">
      <dgm:prSet/>
      <dgm:spPr/>
      <dgm:t>
        <a:bodyPr/>
        <a:lstStyle/>
        <a:p>
          <a:r>
            <a:rPr lang="en-US" dirty="0" smtClean="0"/>
            <a:t>Smooth muscles</a:t>
          </a:r>
          <a:endParaRPr lang="en-US" dirty="0"/>
        </a:p>
      </dgm:t>
    </dgm:pt>
    <dgm:pt modelId="{18EABF82-2BB4-4840-A987-F139E2334693}" type="parTrans" cxnId="{577728CB-0BAD-6F43-A7AD-0EA091978B25}">
      <dgm:prSet/>
      <dgm:spPr/>
      <dgm:t>
        <a:bodyPr/>
        <a:lstStyle/>
        <a:p>
          <a:endParaRPr lang="en-US"/>
        </a:p>
      </dgm:t>
    </dgm:pt>
    <dgm:pt modelId="{EFFC7253-85BF-CE4D-AF0E-5F87258BCC9D}" type="sibTrans" cxnId="{577728CB-0BAD-6F43-A7AD-0EA091978B25}">
      <dgm:prSet/>
      <dgm:spPr/>
      <dgm:t>
        <a:bodyPr/>
        <a:lstStyle/>
        <a:p>
          <a:endParaRPr lang="en-US"/>
        </a:p>
      </dgm:t>
    </dgm:pt>
    <dgm:pt modelId="{DF5F82CA-1406-B940-B7C2-40B04CC358FA}">
      <dgm:prSet/>
      <dgm:spPr/>
      <dgm:t>
        <a:bodyPr/>
        <a:lstStyle/>
        <a:p>
          <a:r>
            <a:rPr lang="en-US" dirty="0" smtClean="0"/>
            <a:t>Parasympathetic</a:t>
          </a:r>
          <a:endParaRPr lang="en-US" dirty="0"/>
        </a:p>
      </dgm:t>
    </dgm:pt>
    <dgm:pt modelId="{69CC4B0E-4764-044F-8F64-A9DA435B98F9}" type="parTrans" cxnId="{43D5CBDE-6763-7B41-BFF9-C43011CD736D}">
      <dgm:prSet/>
      <dgm:spPr/>
      <dgm:t>
        <a:bodyPr/>
        <a:lstStyle/>
        <a:p>
          <a:endParaRPr lang="en-US"/>
        </a:p>
      </dgm:t>
    </dgm:pt>
    <dgm:pt modelId="{F8210018-9806-714F-8944-E9143A7CF749}" type="sibTrans" cxnId="{43D5CBDE-6763-7B41-BFF9-C43011CD736D}">
      <dgm:prSet/>
      <dgm:spPr/>
      <dgm:t>
        <a:bodyPr/>
        <a:lstStyle/>
        <a:p>
          <a:endParaRPr lang="en-US"/>
        </a:p>
      </dgm:t>
    </dgm:pt>
    <dgm:pt modelId="{B95E6CD8-F92B-674E-8466-62B238D42E50}">
      <dgm:prSet/>
      <dgm:spPr/>
      <dgm:t>
        <a:bodyPr/>
        <a:lstStyle/>
        <a:p>
          <a:r>
            <a:rPr lang="en-US" dirty="0" smtClean="0"/>
            <a:t>Sympathetic</a:t>
          </a:r>
          <a:endParaRPr lang="en-US" dirty="0"/>
        </a:p>
      </dgm:t>
    </dgm:pt>
    <dgm:pt modelId="{CCFDE146-96CE-9D49-AA57-EA79717AE1D1}" type="parTrans" cxnId="{03599EFD-BACB-D849-9AB8-2041F32BD57A}">
      <dgm:prSet/>
      <dgm:spPr/>
      <dgm:t>
        <a:bodyPr/>
        <a:lstStyle/>
        <a:p>
          <a:endParaRPr lang="en-US"/>
        </a:p>
      </dgm:t>
    </dgm:pt>
    <dgm:pt modelId="{8EAAB6A4-1468-254C-803E-0760E99B4954}" type="sibTrans" cxnId="{03599EFD-BACB-D849-9AB8-2041F32BD57A}">
      <dgm:prSet/>
      <dgm:spPr/>
      <dgm:t>
        <a:bodyPr/>
        <a:lstStyle/>
        <a:p>
          <a:endParaRPr lang="en-US"/>
        </a:p>
      </dgm:t>
    </dgm:pt>
    <dgm:pt modelId="{274D774B-CA85-E041-8101-4FD1DF53D953}">
      <dgm:prSet phldrT="[Text]"/>
      <dgm:spPr/>
      <dgm:t>
        <a:bodyPr/>
        <a:lstStyle/>
        <a:p>
          <a:r>
            <a:rPr lang="en-US" dirty="0" smtClean="0"/>
            <a:t>Nervous System</a:t>
          </a:r>
          <a:endParaRPr lang="en-US" dirty="0"/>
        </a:p>
      </dgm:t>
    </dgm:pt>
    <dgm:pt modelId="{D9B61976-9420-AB41-9CC0-9371EF48BBA5}" type="sibTrans" cxnId="{E99ABF2A-E8BC-E649-96FC-1CAB4A0FBF49}">
      <dgm:prSet/>
      <dgm:spPr/>
      <dgm:t>
        <a:bodyPr/>
        <a:lstStyle/>
        <a:p>
          <a:endParaRPr lang="en-US"/>
        </a:p>
      </dgm:t>
    </dgm:pt>
    <dgm:pt modelId="{BD7004F4-880A-8E40-A42F-F873191EC6EB}" type="parTrans" cxnId="{E99ABF2A-E8BC-E649-96FC-1CAB4A0FBF49}">
      <dgm:prSet/>
      <dgm:spPr/>
      <dgm:t>
        <a:bodyPr/>
        <a:lstStyle/>
        <a:p>
          <a:endParaRPr lang="en-US"/>
        </a:p>
      </dgm:t>
    </dgm:pt>
    <dgm:pt modelId="{422959F3-6DC6-A445-B0D7-6DFC1E22322C}">
      <dgm:prSet/>
      <dgm:spPr/>
      <dgm:t>
        <a:bodyPr/>
        <a:lstStyle/>
        <a:p>
          <a:r>
            <a:rPr lang="en-US" smtClean="0"/>
            <a:t>Central; Nerve System (CNS)</a:t>
          </a:r>
          <a:endParaRPr lang="en-US" dirty="0"/>
        </a:p>
      </dgm:t>
    </dgm:pt>
    <dgm:pt modelId="{07A80306-5488-694D-A69E-2B65D799D7E6}" type="parTrans" cxnId="{DFEE7961-86B0-F942-833D-FE42413F1799}">
      <dgm:prSet/>
      <dgm:spPr/>
      <dgm:t>
        <a:bodyPr/>
        <a:lstStyle/>
        <a:p>
          <a:endParaRPr lang="en-US"/>
        </a:p>
      </dgm:t>
    </dgm:pt>
    <dgm:pt modelId="{143BCE37-F4DE-6543-BD0E-3848D0F4E9C8}" type="sibTrans" cxnId="{DFEE7961-86B0-F942-833D-FE42413F1799}">
      <dgm:prSet/>
      <dgm:spPr/>
      <dgm:t>
        <a:bodyPr/>
        <a:lstStyle/>
        <a:p>
          <a:endParaRPr lang="en-US"/>
        </a:p>
      </dgm:t>
    </dgm:pt>
    <dgm:pt modelId="{E9E49555-A718-F44D-965F-736A18DDE92B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Enteric</a:t>
          </a:r>
          <a:endParaRPr lang="en-US" dirty="0"/>
        </a:p>
      </dgm:t>
    </dgm:pt>
    <dgm:pt modelId="{201FB159-4BB8-8E41-AEB8-ADCE2F2250F4}" type="parTrans" cxnId="{AFE5191C-787D-5043-9F40-32A2BF84A720}">
      <dgm:prSet/>
      <dgm:spPr/>
      <dgm:t>
        <a:bodyPr/>
        <a:lstStyle/>
        <a:p>
          <a:endParaRPr lang="en-US"/>
        </a:p>
      </dgm:t>
    </dgm:pt>
    <dgm:pt modelId="{90305570-D07E-F347-B20F-AE27ED38DAF1}" type="sibTrans" cxnId="{AFE5191C-787D-5043-9F40-32A2BF84A720}">
      <dgm:prSet/>
      <dgm:spPr/>
      <dgm:t>
        <a:bodyPr/>
        <a:lstStyle/>
        <a:p>
          <a:endParaRPr lang="en-US"/>
        </a:p>
      </dgm:t>
    </dgm:pt>
    <dgm:pt modelId="{969C928D-C43D-334F-BBED-1F37B55AACAA}" type="pres">
      <dgm:prSet presAssocID="{28BE0D4B-03BC-CA46-9EA7-8D9146BBEA3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FC5F7-87FC-3B4F-A53B-4F7F43223E25}" type="pres">
      <dgm:prSet presAssocID="{28BE0D4B-03BC-CA46-9EA7-8D9146BBEA3F}" presName="hierFlow" presStyleCnt="0"/>
      <dgm:spPr/>
    </dgm:pt>
    <dgm:pt modelId="{01B68F7D-B5D4-004A-8C1B-F20C51C1D20B}" type="pres">
      <dgm:prSet presAssocID="{28BE0D4B-03BC-CA46-9EA7-8D9146BBEA3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DB62B81-8EFC-DD4A-B568-4BA99E3B1004}" type="pres">
      <dgm:prSet presAssocID="{274D774B-CA85-E041-8101-4FD1DF53D953}" presName="Name14" presStyleCnt="0"/>
      <dgm:spPr/>
    </dgm:pt>
    <dgm:pt modelId="{BD089E0F-6649-E549-92B7-83EE8072B723}" type="pres">
      <dgm:prSet presAssocID="{274D774B-CA85-E041-8101-4FD1DF53D953}" presName="level1Shape" presStyleLbl="node0" presStyleIdx="0" presStyleCnt="1" custScaleX="171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0FC509-51E0-C045-A8C7-B2C446F5E412}" type="pres">
      <dgm:prSet presAssocID="{274D774B-CA85-E041-8101-4FD1DF53D953}" presName="hierChild2" presStyleCnt="0"/>
      <dgm:spPr/>
    </dgm:pt>
    <dgm:pt modelId="{FE28E485-325B-114E-B48B-77A6A43FF39A}" type="pres">
      <dgm:prSet presAssocID="{D18A387D-8D6B-F341-A77A-A7FB40988107}" presName="Name19" presStyleLbl="parChTrans1D2" presStyleIdx="0" presStyleCnt="2"/>
      <dgm:spPr/>
      <dgm:t>
        <a:bodyPr/>
        <a:lstStyle/>
        <a:p>
          <a:endParaRPr lang="en-US"/>
        </a:p>
      </dgm:t>
    </dgm:pt>
    <dgm:pt modelId="{C3BD0AC6-B0D9-644C-BF2B-D30E307E5703}" type="pres">
      <dgm:prSet presAssocID="{23BAD867-CEDC-CE48-9E7A-F3C741CF6219}" presName="Name21" presStyleCnt="0"/>
      <dgm:spPr/>
    </dgm:pt>
    <dgm:pt modelId="{DC8EEE58-1B73-3841-8004-F0CBE654DA82}" type="pres">
      <dgm:prSet presAssocID="{23BAD867-CEDC-CE48-9E7A-F3C741CF6219}" presName="level2Shape" presStyleLbl="node2" presStyleIdx="0" presStyleCnt="2" custScaleX="162163"/>
      <dgm:spPr/>
      <dgm:t>
        <a:bodyPr/>
        <a:lstStyle/>
        <a:p>
          <a:endParaRPr lang="en-US"/>
        </a:p>
      </dgm:t>
    </dgm:pt>
    <dgm:pt modelId="{224C605C-DAE0-8442-AEB4-A5261EB45D6A}" type="pres">
      <dgm:prSet presAssocID="{23BAD867-CEDC-CE48-9E7A-F3C741CF6219}" presName="hierChild3" presStyleCnt="0"/>
      <dgm:spPr/>
    </dgm:pt>
    <dgm:pt modelId="{041C600A-733F-0340-B9E2-E7C133C5B5F9}" type="pres">
      <dgm:prSet presAssocID="{73A32679-DD29-6841-B102-D7D808B0FA82}" presName="Name19" presStyleLbl="parChTrans1D3" presStyleIdx="0" presStyleCnt="2"/>
      <dgm:spPr/>
      <dgm:t>
        <a:bodyPr/>
        <a:lstStyle/>
        <a:p>
          <a:endParaRPr lang="en-US"/>
        </a:p>
      </dgm:t>
    </dgm:pt>
    <dgm:pt modelId="{92BEFAFC-5D5D-4747-9645-5832CACCF530}" type="pres">
      <dgm:prSet presAssocID="{91AF022F-718A-9C4E-AB14-9D66C4C4CC3B}" presName="Name21" presStyleCnt="0"/>
      <dgm:spPr/>
    </dgm:pt>
    <dgm:pt modelId="{3CDCA6E0-D24C-AA40-82C2-A0070F84768C}" type="pres">
      <dgm:prSet presAssocID="{91AF022F-718A-9C4E-AB14-9D66C4C4CC3B}" presName="level2Shape" presStyleLbl="node3" presStyleIdx="0" presStyleCnt="2" custScaleX="148132"/>
      <dgm:spPr/>
      <dgm:t>
        <a:bodyPr/>
        <a:lstStyle/>
        <a:p>
          <a:endParaRPr lang="en-US"/>
        </a:p>
      </dgm:t>
    </dgm:pt>
    <dgm:pt modelId="{AD4AB0AB-699F-2442-8E10-6C5327B8877E}" type="pres">
      <dgm:prSet presAssocID="{91AF022F-718A-9C4E-AB14-9D66C4C4CC3B}" presName="hierChild3" presStyleCnt="0"/>
      <dgm:spPr/>
    </dgm:pt>
    <dgm:pt modelId="{19928A68-580A-AB4D-BADB-8DB3D873BC0E}" type="pres">
      <dgm:prSet presAssocID="{6E089FA5-F7DE-4C43-A91A-8A34767E678F}" presName="Name19" presStyleLbl="parChTrans1D3" presStyleIdx="1" presStyleCnt="2"/>
      <dgm:spPr/>
      <dgm:t>
        <a:bodyPr/>
        <a:lstStyle/>
        <a:p>
          <a:endParaRPr lang="en-US"/>
        </a:p>
      </dgm:t>
    </dgm:pt>
    <dgm:pt modelId="{691CD66E-AA90-3841-9094-A1C8A78F594B}" type="pres">
      <dgm:prSet presAssocID="{CDD69398-CBE8-9949-BDAB-635C281CF5AC}" presName="Name21" presStyleCnt="0"/>
      <dgm:spPr/>
    </dgm:pt>
    <dgm:pt modelId="{8C6A7AD8-0E42-D145-9D6E-4530E8FAF25A}" type="pres">
      <dgm:prSet presAssocID="{CDD69398-CBE8-9949-BDAB-635C281CF5AC}" presName="level2Shape" presStyleLbl="node3" presStyleIdx="1" presStyleCnt="2" custScaleX="146424"/>
      <dgm:spPr/>
      <dgm:t>
        <a:bodyPr/>
        <a:lstStyle/>
        <a:p>
          <a:endParaRPr lang="en-US"/>
        </a:p>
      </dgm:t>
    </dgm:pt>
    <dgm:pt modelId="{2225FE25-1062-314C-BE02-A90C1582FFBB}" type="pres">
      <dgm:prSet presAssocID="{CDD69398-CBE8-9949-BDAB-635C281CF5AC}" presName="hierChild3" presStyleCnt="0"/>
      <dgm:spPr/>
    </dgm:pt>
    <dgm:pt modelId="{D743938A-1F06-4F4F-87AB-7A15A16F53EB}" type="pres">
      <dgm:prSet presAssocID="{86D8AEB2-53EB-114C-8704-1738599E3CC5}" presName="Name19" presStyleLbl="parChTrans1D4" presStyleIdx="0" presStyleCnt="7"/>
      <dgm:spPr/>
      <dgm:t>
        <a:bodyPr/>
        <a:lstStyle/>
        <a:p>
          <a:endParaRPr lang="en-US"/>
        </a:p>
      </dgm:t>
    </dgm:pt>
    <dgm:pt modelId="{8F15258F-C057-5B43-8024-E15D71D47832}" type="pres">
      <dgm:prSet presAssocID="{72528FCA-5987-644F-A688-B520CA6DEF7B}" presName="Name21" presStyleCnt="0"/>
      <dgm:spPr/>
    </dgm:pt>
    <dgm:pt modelId="{BD8426D5-EDE9-5E4C-A20E-A906250C1D57}" type="pres">
      <dgm:prSet presAssocID="{72528FCA-5987-644F-A688-B520CA6DEF7B}" presName="level2Shape" presStyleLbl="node4" presStyleIdx="0" presStyleCnt="7" custScaleX="100232"/>
      <dgm:spPr/>
      <dgm:t>
        <a:bodyPr/>
        <a:lstStyle/>
        <a:p>
          <a:endParaRPr lang="en-US"/>
        </a:p>
      </dgm:t>
    </dgm:pt>
    <dgm:pt modelId="{252FC3FF-5636-DA49-A13D-F53320CF9E3D}" type="pres">
      <dgm:prSet presAssocID="{72528FCA-5987-644F-A688-B520CA6DEF7B}" presName="hierChild3" presStyleCnt="0"/>
      <dgm:spPr/>
    </dgm:pt>
    <dgm:pt modelId="{046DA844-BF23-7F44-BAA8-0A2092BEBD64}" type="pres">
      <dgm:prSet presAssocID="{83C886D5-F3FB-E242-9218-F62F97BC716A}" presName="Name19" presStyleLbl="parChTrans1D4" presStyleIdx="1" presStyleCnt="7"/>
      <dgm:spPr/>
      <dgm:t>
        <a:bodyPr/>
        <a:lstStyle/>
        <a:p>
          <a:endParaRPr lang="en-US"/>
        </a:p>
      </dgm:t>
    </dgm:pt>
    <dgm:pt modelId="{49D23733-D0E1-1A4A-8F24-6D3A2D8877B8}" type="pres">
      <dgm:prSet presAssocID="{D4C16E8F-265E-BD47-BA4F-058DF456D6B1}" presName="Name21" presStyleCnt="0"/>
      <dgm:spPr/>
    </dgm:pt>
    <dgm:pt modelId="{509BAB6B-9FCA-FE46-98A2-0BA1CF973EBC}" type="pres">
      <dgm:prSet presAssocID="{D4C16E8F-265E-BD47-BA4F-058DF456D6B1}" presName="level2Shape" presStyleLbl="node4" presStyleIdx="1" presStyleCnt="7" custScaleX="85157"/>
      <dgm:spPr/>
      <dgm:t>
        <a:bodyPr/>
        <a:lstStyle/>
        <a:p>
          <a:endParaRPr lang="en-US"/>
        </a:p>
      </dgm:t>
    </dgm:pt>
    <dgm:pt modelId="{1AFA2B88-886F-EA42-8CBA-64F0D49006C1}" type="pres">
      <dgm:prSet presAssocID="{D4C16E8F-265E-BD47-BA4F-058DF456D6B1}" presName="hierChild3" presStyleCnt="0"/>
      <dgm:spPr/>
    </dgm:pt>
    <dgm:pt modelId="{1C510735-C42F-3449-A81F-7E4073273C09}" type="pres">
      <dgm:prSet presAssocID="{D2F03533-021A-5840-97A2-5A46A5C5F040}" presName="Name19" presStyleLbl="parChTrans1D4" presStyleIdx="2" presStyleCnt="7"/>
      <dgm:spPr/>
      <dgm:t>
        <a:bodyPr/>
        <a:lstStyle/>
        <a:p>
          <a:endParaRPr lang="en-US"/>
        </a:p>
      </dgm:t>
    </dgm:pt>
    <dgm:pt modelId="{B7FF9358-A102-5841-8436-5842258666E8}" type="pres">
      <dgm:prSet presAssocID="{BA691469-5C36-D84F-9D89-0605D67F66C2}" presName="Name21" presStyleCnt="0"/>
      <dgm:spPr/>
    </dgm:pt>
    <dgm:pt modelId="{419E004F-97A3-4147-97CF-4FC6DC393C9C}" type="pres">
      <dgm:prSet presAssocID="{BA691469-5C36-D84F-9D89-0605D67F66C2}" presName="level2Shape" presStyleLbl="node4" presStyleIdx="2" presStyleCnt="7"/>
      <dgm:spPr/>
      <dgm:t>
        <a:bodyPr/>
        <a:lstStyle/>
        <a:p>
          <a:endParaRPr lang="en-US"/>
        </a:p>
      </dgm:t>
    </dgm:pt>
    <dgm:pt modelId="{7B476E53-EB5C-FB4E-B92C-570323ED2C7C}" type="pres">
      <dgm:prSet presAssocID="{BA691469-5C36-D84F-9D89-0605D67F66C2}" presName="hierChild3" presStyleCnt="0"/>
      <dgm:spPr/>
    </dgm:pt>
    <dgm:pt modelId="{A00C1D4F-15C3-FF4C-B6D8-478436812A07}" type="pres">
      <dgm:prSet presAssocID="{18EABF82-2BB4-4840-A987-F139E2334693}" presName="Name19" presStyleLbl="parChTrans1D4" presStyleIdx="3" presStyleCnt="7"/>
      <dgm:spPr/>
      <dgm:t>
        <a:bodyPr/>
        <a:lstStyle/>
        <a:p>
          <a:endParaRPr lang="en-US"/>
        </a:p>
      </dgm:t>
    </dgm:pt>
    <dgm:pt modelId="{AF29BED2-4989-854F-8403-0E836438DD6B}" type="pres">
      <dgm:prSet presAssocID="{695D42E3-4E6E-9345-93E9-D3EA8CAEA184}" presName="Name21" presStyleCnt="0"/>
      <dgm:spPr/>
    </dgm:pt>
    <dgm:pt modelId="{ECAC198A-9B12-7B4A-AEF0-6C8CA7B972DE}" type="pres">
      <dgm:prSet presAssocID="{695D42E3-4E6E-9345-93E9-D3EA8CAEA184}" presName="level2Shape" presStyleLbl="node4" presStyleIdx="3" presStyleCnt="7" custScaleX="85157"/>
      <dgm:spPr/>
      <dgm:t>
        <a:bodyPr/>
        <a:lstStyle/>
        <a:p>
          <a:endParaRPr lang="en-US"/>
        </a:p>
      </dgm:t>
    </dgm:pt>
    <dgm:pt modelId="{10EDDEF7-F209-E44D-A1F5-CEEE4621DA4E}" type="pres">
      <dgm:prSet presAssocID="{695D42E3-4E6E-9345-93E9-D3EA8CAEA184}" presName="hierChild3" presStyleCnt="0"/>
      <dgm:spPr/>
    </dgm:pt>
    <dgm:pt modelId="{31CF4F76-6AC9-A649-996B-B87914349C10}" type="pres">
      <dgm:prSet presAssocID="{69CC4B0E-4764-044F-8F64-A9DA435B98F9}" presName="Name19" presStyleLbl="parChTrans1D4" presStyleIdx="4" presStyleCnt="7"/>
      <dgm:spPr/>
      <dgm:t>
        <a:bodyPr/>
        <a:lstStyle/>
        <a:p>
          <a:endParaRPr lang="en-US"/>
        </a:p>
      </dgm:t>
    </dgm:pt>
    <dgm:pt modelId="{61A51643-8D0B-2B42-8E6D-96F1ED49B2A3}" type="pres">
      <dgm:prSet presAssocID="{DF5F82CA-1406-B940-B7C2-40B04CC358FA}" presName="Name21" presStyleCnt="0"/>
      <dgm:spPr/>
    </dgm:pt>
    <dgm:pt modelId="{2F5B4F27-250A-004C-8652-98109DE6E7A1}" type="pres">
      <dgm:prSet presAssocID="{DF5F82CA-1406-B940-B7C2-40B04CC358FA}" presName="level2Shape" presStyleLbl="node4" presStyleIdx="4" presStyleCnt="7" custScaleX="190381"/>
      <dgm:spPr/>
      <dgm:t>
        <a:bodyPr/>
        <a:lstStyle/>
        <a:p>
          <a:endParaRPr lang="en-US"/>
        </a:p>
      </dgm:t>
    </dgm:pt>
    <dgm:pt modelId="{104064FF-EED1-3440-BDD9-230C410ADB12}" type="pres">
      <dgm:prSet presAssocID="{DF5F82CA-1406-B940-B7C2-40B04CC358FA}" presName="hierChild3" presStyleCnt="0"/>
      <dgm:spPr/>
    </dgm:pt>
    <dgm:pt modelId="{BA3DBB57-A8E4-D64A-9BD8-60CB1004339E}" type="pres">
      <dgm:prSet presAssocID="{CCFDE146-96CE-9D49-AA57-EA79717AE1D1}" presName="Name19" presStyleLbl="parChTrans1D4" presStyleIdx="5" presStyleCnt="7"/>
      <dgm:spPr/>
      <dgm:t>
        <a:bodyPr/>
        <a:lstStyle/>
        <a:p>
          <a:endParaRPr lang="en-US"/>
        </a:p>
      </dgm:t>
    </dgm:pt>
    <dgm:pt modelId="{5D098FB5-3B02-1E4D-AA9A-79EFB792B9CB}" type="pres">
      <dgm:prSet presAssocID="{B95E6CD8-F92B-674E-8466-62B238D42E50}" presName="Name21" presStyleCnt="0"/>
      <dgm:spPr/>
    </dgm:pt>
    <dgm:pt modelId="{952C936F-0F16-724F-B728-79C7D3B9B510}" type="pres">
      <dgm:prSet presAssocID="{B95E6CD8-F92B-674E-8466-62B238D42E50}" presName="level2Shape" presStyleLbl="node4" presStyleIdx="5" presStyleCnt="7" custScaleX="210361"/>
      <dgm:spPr/>
      <dgm:t>
        <a:bodyPr/>
        <a:lstStyle/>
        <a:p>
          <a:endParaRPr lang="en-US"/>
        </a:p>
      </dgm:t>
    </dgm:pt>
    <dgm:pt modelId="{D80949E2-99B8-EA4A-854B-587A50319CC2}" type="pres">
      <dgm:prSet presAssocID="{B95E6CD8-F92B-674E-8466-62B238D42E50}" presName="hierChild3" presStyleCnt="0"/>
      <dgm:spPr/>
    </dgm:pt>
    <dgm:pt modelId="{EA5D7BE4-B31A-5145-90C3-584E07F52825}" type="pres">
      <dgm:prSet presAssocID="{201FB159-4BB8-8E41-AEB8-ADCE2F2250F4}" presName="Name19" presStyleLbl="parChTrans1D4" presStyleIdx="6" presStyleCnt="7"/>
      <dgm:spPr/>
      <dgm:t>
        <a:bodyPr/>
        <a:lstStyle/>
        <a:p>
          <a:endParaRPr lang="en-US"/>
        </a:p>
      </dgm:t>
    </dgm:pt>
    <dgm:pt modelId="{27A50FCC-B7F9-0C46-B9D3-B07F6F61E248}" type="pres">
      <dgm:prSet presAssocID="{E9E49555-A718-F44D-965F-736A18DDE92B}" presName="Name21" presStyleCnt="0"/>
      <dgm:spPr/>
    </dgm:pt>
    <dgm:pt modelId="{E4F5CC70-0B05-414F-9B9F-EA457A407BC1}" type="pres">
      <dgm:prSet presAssocID="{E9E49555-A718-F44D-965F-736A18DDE92B}" presName="level2Shape" presStyleLbl="node4" presStyleIdx="6" presStyleCnt="7"/>
      <dgm:spPr/>
      <dgm:t>
        <a:bodyPr/>
        <a:lstStyle/>
        <a:p>
          <a:endParaRPr lang="en-US"/>
        </a:p>
      </dgm:t>
    </dgm:pt>
    <dgm:pt modelId="{58452EBF-E22E-C343-8C95-5DED77C3C270}" type="pres">
      <dgm:prSet presAssocID="{E9E49555-A718-F44D-965F-736A18DDE92B}" presName="hierChild3" presStyleCnt="0"/>
      <dgm:spPr/>
    </dgm:pt>
    <dgm:pt modelId="{0E762982-0C0A-5340-B3AB-FE6DFCB1AA04}" type="pres">
      <dgm:prSet presAssocID="{07A80306-5488-694D-A69E-2B65D799D7E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8E90859-626D-4F4F-991B-751FD224FEAA}" type="pres">
      <dgm:prSet presAssocID="{422959F3-6DC6-A445-B0D7-6DFC1E22322C}" presName="Name21" presStyleCnt="0"/>
      <dgm:spPr/>
    </dgm:pt>
    <dgm:pt modelId="{C8E9F7EA-57B0-8F4B-86C4-F65C633ACAF6}" type="pres">
      <dgm:prSet presAssocID="{422959F3-6DC6-A445-B0D7-6DFC1E22322C}" presName="level2Shape" presStyleLbl="node2" presStyleIdx="1" presStyleCnt="2" custScaleX="160634"/>
      <dgm:spPr/>
      <dgm:t>
        <a:bodyPr/>
        <a:lstStyle/>
        <a:p>
          <a:endParaRPr lang="en-US"/>
        </a:p>
      </dgm:t>
    </dgm:pt>
    <dgm:pt modelId="{9EAA386E-CC04-1947-949B-B2B2B324D8DB}" type="pres">
      <dgm:prSet presAssocID="{422959F3-6DC6-A445-B0D7-6DFC1E22322C}" presName="hierChild3" presStyleCnt="0"/>
      <dgm:spPr/>
    </dgm:pt>
    <dgm:pt modelId="{8BA4B4DC-145E-0341-8F45-95E1DD1985E4}" type="pres">
      <dgm:prSet presAssocID="{28BE0D4B-03BC-CA46-9EA7-8D9146BBEA3F}" presName="bgShapesFlow" presStyleCnt="0"/>
      <dgm:spPr/>
    </dgm:pt>
  </dgm:ptLst>
  <dgm:cxnLst>
    <dgm:cxn modelId="{E99ABF2A-E8BC-E649-96FC-1CAB4A0FBF49}" srcId="{28BE0D4B-03BC-CA46-9EA7-8D9146BBEA3F}" destId="{274D774B-CA85-E041-8101-4FD1DF53D953}" srcOrd="0" destOrd="0" parTransId="{BD7004F4-880A-8E40-A42F-F873191EC6EB}" sibTransId="{D9B61976-9420-AB41-9CC0-9371EF48BBA5}"/>
    <dgm:cxn modelId="{B657ADD8-4250-C44C-9D7B-942F8FF7FA82}" srcId="{CDD69398-CBE8-9949-BDAB-635C281CF5AC}" destId="{72528FCA-5987-644F-A688-B520CA6DEF7B}" srcOrd="0" destOrd="0" parTransId="{86D8AEB2-53EB-114C-8704-1738599E3CC5}" sibTransId="{928EFE86-419C-AE40-AA4E-C5E7F8BE1115}"/>
    <dgm:cxn modelId="{C1211596-3937-AD4F-B05D-BF30DBAC0379}" type="presOf" srcId="{274D774B-CA85-E041-8101-4FD1DF53D953}" destId="{BD089E0F-6649-E549-92B7-83EE8072B723}" srcOrd="0" destOrd="0" presId="urn:microsoft.com/office/officeart/2005/8/layout/hierarchy6"/>
    <dgm:cxn modelId="{7BF61E7A-CF81-8042-9338-304E3F34B6A9}" srcId="{72528FCA-5987-644F-A688-B520CA6DEF7B}" destId="{D4C16E8F-265E-BD47-BA4F-058DF456D6B1}" srcOrd="0" destOrd="0" parTransId="{83C886D5-F3FB-E242-9218-F62F97BC716A}" sibTransId="{6BBEA4D3-BE3C-5D4D-89C1-7402E4E27E76}"/>
    <dgm:cxn modelId="{C3C77EB7-944B-EC48-90BF-12BCB4FA8A92}" type="presOf" srcId="{BA691469-5C36-D84F-9D89-0605D67F66C2}" destId="{419E004F-97A3-4147-97CF-4FC6DC393C9C}" srcOrd="0" destOrd="0" presId="urn:microsoft.com/office/officeart/2005/8/layout/hierarchy6"/>
    <dgm:cxn modelId="{C0A02CE6-9956-A24A-A449-AA69C882E840}" type="presOf" srcId="{D18A387D-8D6B-F341-A77A-A7FB40988107}" destId="{FE28E485-325B-114E-B48B-77A6A43FF39A}" srcOrd="0" destOrd="0" presId="urn:microsoft.com/office/officeart/2005/8/layout/hierarchy6"/>
    <dgm:cxn modelId="{27A6DE8A-07F6-3348-9BCD-1226BAF4941E}" srcId="{23BAD867-CEDC-CE48-9E7A-F3C741CF6219}" destId="{91AF022F-718A-9C4E-AB14-9D66C4C4CC3B}" srcOrd="0" destOrd="0" parTransId="{73A32679-DD29-6841-B102-D7D808B0FA82}" sibTransId="{2217379B-16D7-F64C-8DB7-D2B923AC93F9}"/>
    <dgm:cxn modelId="{B7E6834B-B197-CC47-9013-D45EB1B2AA1C}" srcId="{CDD69398-CBE8-9949-BDAB-635C281CF5AC}" destId="{BA691469-5C36-D84F-9D89-0605D67F66C2}" srcOrd="1" destOrd="0" parTransId="{D2F03533-021A-5840-97A2-5A46A5C5F040}" sibTransId="{57FAAA8C-6FA1-0E4F-AD9C-75E2AAC6A061}"/>
    <dgm:cxn modelId="{0EDE873A-BA6C-F540-9FE2-5435470F2EBE}" type="presOf" srcId="{6E089FA5-F7DE-4C43-A91A-8A34767E678F}" destId="{19928A68-580A-AB4D-BADB-8DB3D873BC0E}" srcOrd="0" destOrd="0" presId="urn:microsoft.com/office/officeart/2005/8/layout/hierarchy6"/>
    <dgm:cxn modelId="{14CF226E-DCBF-8045-AB95-14859C0D36D5}" type="presOf" srcId="{18EABF82-2BB4-4840-A987-F139E2334693}" destId="{A00C1D4F-15C3-FF4C-B6D8-478436812A07}" srcOrd="0" destOrd="0" presId="urn:microsoft.com/office/officeart/2005/8/layout/hierarchy6"/>
    <dgm:cxn modelId="{F53FEC80-8DE2-6E43-AC2C-0F01394296F6}" type="presOf" srcId="{D2F03533-021A-5840-97A2-5A46A5C5F040}" destId="{1C510735-C42F-3449-A81F-7E4073273C09}" srcOrd="0" destOrd="0" presId="urn:microsoft.com/office/officeart/2005/8/layout/hierarchy6"/>
    <dgm:cxn modelId="{577728CB-0BAD-6F43-A7AD-0EA091978B25}" srcId="{BA691469-5C36-D84F-9D89-0605D67F66C2}" destId="{695D42E3-4E6E-9345-93E9-D3EA8CAEA184}" srcOrd="0" destOrd="0" parTransId="{18EABF82-2BB4-4840-A987-F139E2334693}" sibTransId="{EFFC7253-85BF-CE4D-AF0E-5F87258BCC9D}"/>
    <dgm:cxn modelId="{6A582B6D-8966-4A49-8CE6-DDF8D9EA2785}" type="presOf" srcId="{91AF022F-718A-9C4E-AB14-9D66C4C4CC3B}" destId="{3CDCA6E0-D24C-AA40-82C2-A0070F84768C}" srcOrd="0" destOrd="0" presId="urn:microsoft.com/office/officeart/2005/8/layout/hierarchy6"/>
    <dgm:cxn modelId="{985195CC-1641-DC47-AEA5-01E0040CF75A}" type="presOf" srcId="{E9E49555-A718-F44D-965F-736A18DDE92B}" destId="{E4F5CC70-0B05-414F-9B9F-EA457A407BC1}" srcOrd="0" destOrd="0" presId="urn:microsoft.com/office/officeart/2005/8/layout/hierarchy6"/>
    <dgm:cxn modelId="{5FB80F5F-BE32-6B43-81A0-902247F6104C}" type="presOf" srcId="{83C886D5-F3FB-E242-9218-F62F97BC716A}" destId="{046DA844-BF23-7F44-BAA8-0A2092BEBD64}" srcOrd="0" destOrd="0" presId="urn:microsoft.com/office/officeart/2005/8/layout/hierarchy6"/>
    <dgm:cxn modelId="{FBF36C3D-0C55-9342-BE7B-BB1CBCCD5235}" type="presOf" srcId="{422959F3-6DC6-A445-B0D7-6DFC1E22322C}" destId="{C8E9F7EA-57B0-8F4B-86C4-F65C633ACAF6}" srcOrd="0" destOrd="0" presId="urn:microsoft.com/office/officeart/2005/8/layout/hierarchy6"/>
    <dgm:cxn modelId="{96514651-3F9B-FC40-BED5-EFBE39B4AA99}" type="presOf" srcId="{B95E6CD8-F92B-674E-8466-62B238D42E50}" destId="{952C936F-0F16-724F-B728-79C7D3B9B510}" srcOrd="0" destOrd="0" presId="urn:microsoft.com/office/officeart/2005/8/layout/hierarchy6"/>
    <dgm:cxn modelId="{A3B28B17-E440-D842-8556-4A09C8AAF005}" type="presOf" srcId="{69CC4B0E-4764-044F-8F64-A9DA435B98F9}" destId="{31CF4F76-6AC9-A649-996B-B87914349C10}" srcOrd="0" destOrd="0" presId="urn:microsoft.com/office/officeart/2005/8/layout/hierarchy6"/>
    <dgm:cxn modelId="{AFE5191C-787D-5043-9F40-32A2BF84A720}" srcId="{695D42E3-4E6E-9345-93E9-D3EA8CAEA184}" destId="{E9E49555-A718-F44D-965F-736A18DDE92B}" srcOrd="2" destOrd="0" parTransId="{201FB159-4BB8-8E41-AEB8-ADCE2F2250F4}" sibTransId="{90305570-D07E-F347-B20F-AE27ED38DAF1}"/>
    <dgm:cxn modelId="{EB9ACE73-7F50-CE43-ADD4-6589D158E63D}" type="presOf" srcId="{CDD69398-CBE8-9949-BDAB-635C281CF5AC}" destId="{8C6A7AD8-0E42-D145-9D6E-4530E8FAF25A}" srcOrd="0" destOrd="0" presId="urn:microsoft.com/office/officeart/2005/8/layout/hierarchy6"/>
    <dgm:cxn modelId="{E0D41EA4-EBD1-AA43-A9CE-E10D89E84818}" type="presOf" srcId="{28BE0D4B-03BC-CA46-9EA7-8D9146BBEA3F}" destId="{969C928D-C43D-334F-BBED-1F37B55AACAA}" srcOrd="0" destOrd="0" presId="urn:microsoft.com/office/officeart/2005/8/layout/hierarchy6"/>
    <dgm:cxn modelId="{D9425481-39D4-884D-A73B-A6E1C502D202}" type="presOf" srcId="{201FB159-4BB8-8E41-AEB8-ADCE2F2250F4}" destId="{EA5D7BE4-B31A-5145-90C3-584E07F52825}" srcOrd="0" destOrd="0" presId="urn:microsoft.com/office/officeart/2005/8/layout/hierarchy6"/>
    <dgm:cxn modelId="{3790175E-12E4-A745-AF05-DE06AF12C41A}" type="presOf" srcId="{CCFDE146-96CE-9D49-AA57-EA79717AE1D1}" destId="{BA3DBB57-A8E4-D64A-9BD8-60CB1004339E}" srcOrd="0" destOrd="0" presId="urn:microsoft.com/office/officeart/2005/8/layout/hierarchy6"/>
    <dgm:cxn modelId="{98919861-FB4A-9040-A323-7F85D356618A}" type="presOf" srcId="{D4C16E8F-265E-BD47-BA4F-058DF456D6B1}" destId="{509BAB6B-9FCA-FE46-98A2-0BA1CF973EBC}" srcOrd="0" destOrd="0" presId="urn:microsoft.com/office/officeart/2005/8/layout/hierarchy6"/>
    <dgm:cxn modelId="{220BCC12-FA60-1B4D-9E24-89C9930317E7}" srcId="{274D774B-CA85-E041-8101-4FD1DF53D953}" destId="{23BAD867-CEDC-CE48-9E7A-F3C741CF6219}" srcOrd="0" destOrd="0" parTransId="{D18A387D-8D6B-F341-A77A-A7FB40988107}" sibTransId="{D0927AAF-99D1-3F45-9543-DB4015F9923A}"/>
    <dgm:cxn modelId="{657385D2-16EE-AA4E-9061-65B8EA2CD2A7}" type="presOf" srcId="{23BAD867-CEDC-CE48-9E7A-F3C741CF6219}" destId="{DC8EEE58-1B73-3841-8004-F0CBE654DA82}" srcOrd="0" destOrd="0" presId="urn:microsoft.com/office/officeart/2005/8/layout/hierarchy6"/>
    <dgm:cxn modelId="{FD5A2F93-D93A-C448-9F5B-D5006BD33E65}" type="presOf" srcId="{72528FCA-5987-644F-A688-B520CA6DEF7B}" destId="{BD8426D5-EDE9-5E4C-A20E-A906250C1D57}" srcOrd="0" destOrd="0" presId="urn:microsoft.com/office/officeart/2005/8/layout/hierarchy6"/>
    <dgm:cxn modelId="{83359E01-6FE8-2C48-AD72-79FAAC6545F6}" type="presOf" srcId="{DF5F82CA-1406-B940-B7C2-40B04CC358FA}" destId="{2F5B4F27-250A-004C-8652-98109DE6E7A1}" srcOrd="0" destOrd="0" presId="urn:microsoft.com/office/officeart/2005/8/layout/hierarchy6"/>
    <dgm:cxn modelId="{A4E0D83F-544F-5048-B356-14BDA0B17CD5}" type="presOf" srcId="{07A80306-5488-694D-A69E-2B65D799D7E6}" destId="{0E762982-0C0A-5340-B3AB-FE6DFCB1AA04}" srcOrd="0" destOrd="0" presId="urn:microsoft.com/office/officeart/2005/8/layout/hierarchy6"/>
    <dgm:cxn modelId="{725AC04C-DEBE-7349-8A19-E1CE087D88EB}" type="presOf" srcId="{73A32679-DD29-6841-B102-D7D808B0FA82}" destId="{041C600A-733F-0340-B9E2-E7C133C5B5F9}" srcOrd="0" destOrd="0" presId="urn:microsoft.com/office/officeart/2005/8/layout/hierarchy6"/>
    <dgm:cxn modelId="{9AB2A149-E740-8144-8D19-E1C504CF19EE}" type="presOf" srcId="{86D8AEB2-53EB-114C-8704-1738599E3CC5}" destId="{D743938A-1F06-4F4F-87AB-7A15A16F53EB}" srcOrd="0" destOrd="0" presId="urn:microsoft.com/office/officeart/2005/8/layout/hierarchy6"/>
    <dgm:cxn modelId="{574EC4E3-A40D-6E4E-9C73-7DF690C90D65}" type="presOf" srcId="{695D42E3-4E6E-9345-93E9-D3EA8CAEA184}" destId="{ECAC198A-9B12-7B4A-AEF0-6C8CA7B972DE}" srcOrd="0" destOrd="0" presId="urn:microsoft.com/office/officeart/2005/8/layout/hierarchy6"/>
    <dgm:cxn modelId="{DFEE7961-86B0-F942-833D-FE42413F1799}" srcId="{274D774B-CA85-E041-8101-4FD1DF53D953}" destId="{422959F3-6DC6-A445-B0D7-6DFC1E22322C}" srcOrd="1" destOrd="0" parTransId="{07A80306-5488-694D-A69E-2B65D799D7E6}" sibTransId="{143BCE37-F4DE-6543-BD0E-3848D0F4E9C8}"/>
    <dgm:cxn modelId="{43D5CBDE-6763-7B41-BFF9-C43011CD736D}" srcId="{695D42E3-4E6E-9345-93E9-D3EA8CAEA184}" destId="{DF5F82CA-1406-B940-B7C2-40B04CC358FA}" srcOrd="0" destOrd="0" parTransId="{69CC4B0E-4764-044F-8F64-A9DA435B98F9}" sibTransId="{F8210018-9806-714F-8944-E9143A7CF749}"/>
    <dgm:cxn modelId="{03599EFD-BACB-D849-9AB8-2041F32BD57A}" srcId="{695D42E3-4E6E-9345-93E9-D3EA8CAEA184}" destId="{B95E6CD8-F92B-674E-8466-62B238D42E50}" srcOrd="1" destOrd="0" parTransId="{CCFDE146-96CE-9D49-AA57-EA79717AE1D1}" sibTransId="{8EAAB6A4-1468-254C-803E-0760E99B4954}"/>
    <dgm:cxn modelId="{1D311F04-AEF7-A34B-805D-E78CD6823438}" srcId="{23BAD867-CEDC-CE48-9E7A-F3C741CF6219}" destId="{CDD69398-CBE8-9949-BDAB-635C281CF5AC}" srcOrd="1" destOrd="0" parTransId="{6E089FA5-F7DE-4C43-A91A-8A34767E678F}" sibTransId="{71FE76A6-EAA0-D345-804F-3793E01841AD}"/>
    <dgm:cxn modelId="{0B885B25-552C-E44C-A3CA-89DCE908C208}" type="presParOf" srcId="{969C928D-C43D-334F-BBED-1F37B55AACAA}" destId="{02FFC5F7-87FC-3B4F-A53B-4F7F43223E25}" srcOrd="0" destOrd="0" presId="urn:microsoft.com/office/officeart/2005/8/layout/hierarchy6"/>
    <dgm:cxn modelId="{FAE416FE-C75E-574F-9231-BA47CF3C5543}" type="presParOf" srcId="{02FFC5F7-87FC-3B4F-A53B-4F7F43223E25}" destId="{01B68F7D-B5D4-004A-8C1B-F20C51C1D20B}" srcOrd="0" destOrd="0" presId="urn:microsoft.com/office/officeart/2005/8/layout/hierarchy6"/>
    <dgm:cxn modelId="{E6765B1C-E9A3-9C40-ACDC-FD81BAE0F621}" type="presParOf" srcId="{01B68F7D-B5D4-004A-8C1B-F20C51C1D20B}" destId="{7DB62B81-8EFC-DD4A-B568-4BA99E3B1004}" srcOrd="0" destOrd="0" presId="urn:microsoft.com/office/officeart/2005/8/layout/hierarchy6"/>
    <dgm:cxn modelId="{166AF830-A085-0C4F-8646-E00A70B949F4}" type="presParOf" srcId="{7DB62B81-8EFC-DD4A-B568-4BA99E3B1004}" destId="{BD089E0F-6649-E549-92B7-83EE8072B723}" srcOrd="0" destOrd="0" presId="urn:microsoft.com/office/officeart/2005/8/layout/hierarchy6"/>
    <dgm:cxn modelId="{DEFA595D-F03B-6145-9697-B9A30DA18678}" type="presParOf" srcId="{7DB62B81-8EFC-DD4A-B568-4BA99E3B1004}" destId="{070FC509-51E0-C045-A8C7-B2C446F5E412}" srcOrd="1" destOrd="0" presId="urn:microsoft.com/office/officeart/2005/8/layout/hierarchy6"/>
    <dgm:cxn modelId="{A9ED1AD4-C1C2-3F4A-9536-D5DC15C5F01D}" type="presParOf" srcId="{070FC509-51E0-C045-A8C7-B2C446F5E412}" destId="{FE28E485-325B-114E-B48B-77A6A43FF39A}" srcOrd="0" destOrd="0" presId="urn:microsoft.com/office/officeart/2005/8/layout/hierarchy6"/>
    <dgm:cxn modelId="{F70F7207-CA9F-AD40-8762-6FC9A6E0E0D8}" type="presParOf" srcId="{070FC509-51E0-C045-A8C7-B2C446F5E412}" destId="{C3BD0AC6-B0D9-644C-BF2B-D30E307E5703}" srcOrd="1" destOrd="0" presId="urn:microsoft.com/office/officeart/2005/8/layout/hierarchy6"/>
    <dgm:cxn modelId="{8F4B44CC-B10D-F547-9DDF-059BB025EC5C}" type="presParOf" srcId="{C3BD0AC6-B0D9-644C-BF2B-D30E307E5703}" destId="{DC8EEE58-1B73-3841-8004-F0CBE654DA82}" srcOrd="0" destOrd="0" presId="urn:microsoft.com/office/officeart/2005/8/layout/hierarchy6"/>
    <dgm:cxn modelId="{C9C45FC6-30E3-724B-9E32-7CE9717AAA10}" type="presParOf" srcId="{C3BD0AC6-B0D9-644C-BF2B-D30E307E5703}" destId="{224C605C-DAE0-8442-AEB4-A5261EB45D6A}" srcOrd="1" destOrd="0" presId="urn:microsoft.com/office/officeart/2005/8/layout/hierarchy6"/>
    <dgm:cxn modelId="{9D286810-02F5-5747-AF3F-03EEF07D6222}" type="presParOf" srcId="{224C605C-DAE0-8442-AEB4-A5261EB45D6A}" destId="{041C600A-733F-0340-B9E2-E7C133C5B5F9}" srcOrd="0" destOrd="0" presId="urn:microsoft.com/office/officeart/2005/8/layout/hierarchy6"/>
    <dgm:cxn modelId="{95BDB0A1-944F-D344-884F-114D9227190B}" type="presParOf" srcId="{224C605C-DAE0-8442-AEB4-A5261EB45D6A}" destId="{92BEFAFC-5D5D-4747-9645-5832CACCF530}" srcOrd="1" destOrd="0" presId="urn:microsoft.com/office/officeart/2005/8/layout/hierarchy6"/>
    <dgm:cxn modelId="{FC9D1974-4A6C-F94A-9E97-CFCD88A44533}" type="presParOf" srcId="{92BEFAFC-5D5D-4747-9645-5832CACCF530}" destId="{3CDCA6E0-D24C-AA40-82C2-A0070F84768C}" srcOrd="0" destOrd="0" presId="urn:microsoft.com/office/officeart/2005/8/layout/hierarchy6"/>
    <dgm:cxn modelId="{FC11A7DF-D760-2247-BAC5-1A764F8ABFB3}" type="presParOf" srcId="{92BEFAFC-5D5D-4747-9645-5832CACCF530}" destId="{AD4AB0AB-699F-2442-8E10-6C5327B8877E}" srcOrd="1" destOrd="0" presId="urn:microsoft.com/office/officeart/2005/8/layout/hierarchy6"/>
    <dgm:cxn modelId="{76B86056-E04F-2E45-93E1-B4D9E3FDFD7C}" type="presParOf" srcId="{224C605C-DAE0-8442-AEB4-A5261EB45D6A}" destId="{19928A68-580A-AB4D-BADB-8DB3D873BC0E}" srcOrd="2" destOrd="0" presId="urn:microsoft.com/office/officeart/2005/8/layout/hierarchy6"/>
    <dgm:cxn modelId="{F4D304D0-BB4E-B748-904D-8B6745FC45D3}" type="presParOf" srcId="{224C605C-DAE0-8442-AEB4-A5261EB45D6A}" destId="{691CD66E-AA90-3841-9094-A1C8A78F594B}" srcOrd="3" destOrd="0" presId="urn:microsoft.com/office/officeart/2005/8/layout/hierarchy6"/>
    <dgm:cxn modelId="{DF84A429-BBAD-F246-80E4-527242399F14}" type="presParOf" srcId="{691CD66E-AA90-3841-9094-A1C8A78F594B}" destId="{8C6A7AD8-0E42-D145-9D6E-4530E8FAF25A}" srcOrd="0" destOrd="0" presId="urn:microsoft.com/office/officeart/2005/8/layout/hierarchy6"/>
    <dgm:cxn modelId="{33EF6802-B998-F04A-9DE4-497C280F1151}" type="presParOf" srcId="{691CD66E-AA90-3841-9094-A1C8A78F594B}" destId="{2225FE25-1062-314C-BE02-A90C1582FFBB}" srcOrd="1" destOrd="0" presId="urn:microsoft.com/office/officeart/2005/8/layout/hierarchy6"/>
    <dgm:cxn modelId="{7508B039-41D8-174B-9D23-150F65049BF0}" type="presParOf" srcId="{2225FE25-1062-314C-BE02-A90C1582FFBB}" destId="{D743938A-1F06-4F4F-87AB-7A15A16F53EB}" srcOrd="0" destOrd="0" presId="urn:microsoft.com/office/officeart/2005/8/layout/hierarchy6"/>
    <dgm:cxn modelId="{EAAE1C56-BA78-0748-92FA-3F9AF0F5CEC9}" type="presParOf" srcId="{2225FE25-1062-314C-BE02-A90C1582FFBB}" destId="{8F15258F-C057-5B43-8024-E15D71D47832}" srcOrd="1" destOrd="0" presId="urn:microsoft.com/office/officeart/2005/8/layout/hierarchy6"/>
    <dgm:cxn modelId="{A9CBB4F1-7926-0940-A156-6B9AC51C5A7B}" type="presParOf" srcId="{8F15258F-C057-5B43-8024-E15D71D47832}" destId="{BD8426D5-EDE9-5E4C-A20E-A906250C1D57}" srcOrd="0" destOrd="0" presId="urn:microsoft.com/office/officeart/2005/8/layout/hierarchy6"/>
    <dgm:cxn modelId="{431F799E-F31E-D04E-84D5-80EBC04D6A0A}" type="presParOf" srcId="{8F15258F-C057-5B43-8024-E15D71D47832}" destId="{252FC3FF-5636-DA49-A13D-F53320CF9E3D}" srcOrd="1" destOrd="0" presId="urn:microsoft.com/office/officeart/2005/8/layout/hierarchy6"/>
    <dgm:cxn modelId="{9658CC63-91B2-CC4A-A7EB-36F227AC97A3}" type="presParOf" srcId="{252FC3FF-5636-DA49-A13D-F53320CF9E3D}" destId="{046DA844-BF23-7F44-BAA8-0A2092BEBD64}" srcOrd="0" destOrd="0" presId="urn:microsoft.com/office/officeart/2005/8/layout/hierarchy6"/>
    <dgm:cxn modelId="{94E63475-1F22-9D4A-9090-78BA69AF8F68}" type="presParOf" srcId="{252FC3FF-5636-DA49-A13D-F53320CF9E3D}" destId="{49D23733-D0E1-1A4A-8F24-6D3A2D8877B8}" srcOrd="1" destOrd="0" presId="urn:microsoft.com/office/officeart/2005/8/layout/hierarchy6"/>
    <dgm:cxn modelId="{BAEDBCDF-E965-C74F-BB99-58B8F647F98E}" type="presParOf" srcId="{49D23733-D0E1-1A4A-8F24-6D3A2D8877B8}" destId="{509BAB6B-9FCA-FE46-98A2-0BA1CF973EBC}" srcOrd="0" destOrd="0" presId="urn:microsoft.com/office/officeart/2005/8/layout/hierarchy6"/>
    <dgm:cxn modelId="{19285D32-0CA6-A14E-857D-ABBBD5A0784D}" type="presParOf" srcId="{49D23733-D0E1-1A4A-8F24-6D3A2D8877B8}" destId="{1AFA2B88-886F-EA42-8CBA-64F0D49006C1}" srcOrd="1" destOrd="0" presId="urn:microsoft.com/office/officeart/2005/8/layout/hierarchy6"/>
    <dgm:cxn modelId="{7465FAF3-2064-1543-8E47-B69387EBEB83}" type="presParOf" srcId="{2225FE25-1062-314C-BE02-A90C1582FFBB}" destId="{1C510735-C42F-3449-A81F-7E4073273C09}" srcOrd="2" destOrd="0" presId="urn:microsoft.com/office/officeart/2005/8/layout/hierarchy6"/>
    <dgm:cxn modelId="{01F3E129-E2FE-6A44-825B-33147DE55D39}" type="presParOf" srcId="{2225FE25-1062-314C-BE02-A90C1582FFBB}" destId="{B7FF9358-A102-5841-8436-5842258666E8}" srcOrd="3" destOrd="0" presId="urn:microsoft.com/office/officeart/2005/8/layout/hierarchy6"/>
    <dgm:cxn modelId="{F80FFBA6-4F74-564F-8875-1CF85C5EB295}" type="presParOf" srcId="{B7FF9358-A102-5841-8436-5842258666E8}" destId="{419E004F-97A3-4147-97CF-4FC6DC393C9C}" srcOrd="0" destOrd="0" presId="urn:microsoft.com/office/officeart/2005/8/layout/hierarchy6"/>
    <dgm:cxn modelId="{DEB0D197-22E3-5546-BF1F-12C4CC2F3FCC}" type="presParOf" srcId="{B7FF9358-A102-5841-8436-5842258666E8}" destId="{7B476E53-EB5C-FB4E-B92C-570323ED2C7C}" srcOrd="1" destOrd="0" presId="urn:microsoft.com/office/officeart/2005/8/layout/hierarchy6"/>
    <dgm:cxn modelId="{E0865559-52DE-E04F-B70F-3A8DD6EC2915}" type="presParOf" srcId="{7B476E53-EB5C-FB4E-B92C-570323ED2C7C}" destId="{A00C1D4F-15C3-FF4C-B6D8-478436812A07}" srcOrd="0" destOrd="0" presId="urn:microsoft.com/office/officeart/2005/8/layout/hierarchy6"/>
    <dgm:cxn modelId="{03B6DDF0-E4D9-414F-A716-935B2DD2779E}" type="presParOf" srcId="{7B476E53-EB5C-FB4E-B92C-570323ED2C7C}" destId="{AF29BED2-4989-854F-8403-0E836438DD6B}" srcOrd="1" destOrd="0" presId="urn:microsoft.com/office/officeart/2005/8/layout/hierarchy6"/>
    <dgm:cxn modelId="{D6CD413D-F131-3B41-940D-F33AB4D8BDF1}" type="presParOf" srcId="{AF29BED2-4989-854F-8403-0E836438DD6B}" destId="{ECAC198A-9B12-7B4A-AEF0-6C8CA7B972DE}" srcOrd="0" destOrd="0" presId="urn:microsoft.com/office/officeart/2005/8/layout/hierarchy6"/>
    <dgm:cxn modelId="{BF5FA95D-03A8-0145-91D1-F95D4B38A009}" type="presParOf" srcId="{AF29BED2-4989-854F-8403-0E836438DD6B}" destId="{10EDDEF7-F209-E44D-A1F5-CEEE4621DA4E}" srcOrd="1" destOrd="0" presId="urn:microsoft.com/office/officeart/2005/8/layout/hierarchy6"/>
    <dgm:cxn modelId="{51DBE5CA-068F-DC45-A0E7-EE536687966D}" type="presParOf" srcId="{10EDDEF7-F209-E44D-A1F5-CEEE4621DA4E}" destId="{31CF4F76-6AC9-A649-996B-B87914349C10}" srcOrd="0" destOrd="0" presId="urn:microsoft.com/office/officeart/2005/8/layout/hierarchy6"/>
    <dgm:cxn modelId="{CA62397A-4697-3A48-A943-37EA76A12AFD}" type="presParOf" srcId="{10EDDEF7-F209-E44D-A1F5-CEEE4621DA4E}" destId="{61A51643-8D0B-2B42-8E6D-96F1ED49B2A3}" srcOrd="1" destOrd="0" presId="urn:microsoft.com/office/officeart/2005/8/layout/hierarchy6"/>
    <dgm:cxn modelId="{75B6C06A-7A6B-7647-B0E1-37E7C4472D54}" type="presParOf" srcId="{61A51643-8D0B-2B42-8E6D-96F1ED49B2A3}" destId="{2F5B4F27-250A-004C-8652-98109DE6E7A1}" srcOrd="0" destOrd="0" presId="urn:microsoft.com/office/officeart/2005/8/layout/hierarchy6"/>
    <dgm:cxn modelId="{DD005145-E96B-CB47-A898-D729A0FA2410}" type="presParOf" srcId="{61A51643-8D0B-2B42-8E6D-96F1ED49B2A3}" destId="{104064FF-EED1-3440-BDD9-230C410ADB12}" srcOrd="1" destOrd="0" presId="urn:microsoft.com/office/officeart/2005/8/layout/hierarchy6"/>
    <dgm:cxn modelId="{F9AEE9CE-D7F9-6746-A483-72F2838A2582}" type="presParOf" srcId="{10EDDEF7-F209-E44D-A1F5-CEEE4621DA4E}" destId="{BA3DBB57-A8E4-D64A-9BD8-60CB1004339E}" srcOrd="2" destOrd="0" presId="urn:microsoft.com/office/officeart/2005/8/layout/hierarchy6"/>
    <dgm:cxn modelId="{3DFC60F9-EBED-6F4F-9E94-C99E61BA4007}" type="presParOf" srcId="{10EDDEF7-F209-E44D-A1F5-CEEE4621DA4E}" destId="{5D098FB5-3B02-1E4D-AA9A-79EFB792B9CB}" srcOrd="3" destOrd="0" presId="urn:microsoft.com/office/officeart/2005/8/layout/hierarchy6"/>
    <dgm:cxn modelId="{EFD2AC4D-0260-A644-8F59-7F5ECA45377D}" type="presParOf" srcId="{5D098FB5-3B02-1E4D-AA9A-79EFB792B9CB}" destId="{952C936F-0F16-724F-B728-79C7D3B9B510}" srcOrd="0" destOrd="0" presId="urn:microsoft.com/office/officeart/2005/8/layout/hierarchy6"/>
    <dgm:cxn modelId="{4DDB8229-9BB9-7D4D-8D0C-FA73A9EBD82B}" type="presParOf" srcId="{5D098FB5-3B02-1E4D-AA9A-79EFB792B9CB}" destId="{D80949E2-99B8-EA4A-854B-587A50319CC2}" srcOrd="1" destOrd="0" presId="urn:microsoft.com/office/officeart/2005/8/layout/hierarchy6"/>
    <dgm:cxn modelId="{E74FB1FA-A2E3-9F47-830F-A50647692BA6}" type="presParOf" srcId="{10EDDEF7-F209-E44D-A1F5-CEEE4621DA4E}" destId="{EA5D7BE4-B31A-5145-90C3-584E07F52825}" srcOrd="4" destOrd="0" presId="urn:microsoft.com/office/officeart/2005/8/layout/hierarchy6"/>
    <dgm:cxn modelId="{069CAC99-3822-404D-8AD8-D03BCD53EFE1}" type="presParOf" srcId="{10EDDEF7-F209-E44D-A1F5-CEEE4621DA4E}" destId="{27A50FCC-B7F9-0C46-B9D3-B07F6F61E248}" srcOrd="5" destOrd="0" presId="urn:microsoft.com/office/officeart/2005/8/layout/hierarchy6"/>
    <dgm:cxn modelId="{93606D00-719E-204C-BF12-58C977F9C0D5}" type="presParOf" srcId="{27A50FCC-B7F9-0C46-B9D3-B07F6F61E248}" destId="{E4F5CC70-0B05-414F-9B9F-EA457A407BC1}" srcOrd="0" destOrd="0" presId="urn:microsoft.com/office/officeart/2005/8/layout/hierarchy6"/>
    <dgm:cxn modelId="{E6180E39-B5E9-064E-9AFD-2E7E099E8B07}" type="presParOf" srcId="{27A50FCC-B7F9-0C46-B9D3-B07F6F61E248}" destId="{58452EBF-E22E-C343-8C95-5DED77C3C270}" srcOrd="1" destOrd="0" presId="urn:microsoft.com/office/officeart/2005/8/layout/hierarchy6"/>
    <dgm:cxn modelId="{2BE433F1-817A-9648-B3AB-C4AE83E3A304}" type="presParOf" srcId="{070FC509-51E0-C045-A8C7-B2C446F5E412}" destId="{0E762982-0C0A-5340-B3AB-FE6DFCB1AA04}" srcOrd="2" destOrd="0" presId="urn:microsoft.com/office/officeart/2005/8/layout/hierarchy6"/>
    <dgm:cxn modelId="{D7B48505-C13A-1C42-AE10-A8B06C907AB3}" type="presParOf" srcId="{070FC509-51E0-C045-A8C7-B2C446F5E412}" destId="{A8E90859-626D-4F4F-991B-751FD224FEAA}" srcOrd="3" destOrd="0" presId="urn:microsoft.com/office/officeart/2005/8/layout/hierarchy6"/>
    <dgm:cxn modelId="{EBF73FC7-1CCF-674B-9B1A-03E60B281975}" type="presParOf" srcId="{A8E90859-626D-4F4F-991B-751FD224FEAA}" destId="{C8E9F7EA-57B0-8F4B-86C4-F65C633ACAF6}" srcOrd="0" destOrd="0" presId="urn:microsoft.com/office/officeart/2005/8/layout/hierarchy6"/>
    <dgm:cxn modelId="{380D1CCB-E0D6-D84C-A2DB-14A0C4B307D1}" type="presParOf" srcId="{A8E90859-626D-4F4F-991B-751FD224FEAA}" destId="{9EAA386E-CC04-1947-949B-B2B2B324D8DB}" srcOrd="1" destOrd="0" presId="urn:microsoft.com/office/officeart/2005/8/layout/hierarchy6"/>
    <dgm:cxn modelId="{E786848F-ACCD-8540-A1AF-1353B7F2BED8}" type="presParOf" srcId="{969C928D-C43D-334F-BBED-1F37B55AACAA}" destId="{8BA4B4DC-145E-0341-8F45-95E1DD1985E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89E0F-6649-E549-92B7-83EE8072B723}">
      <dsp:nvSpPr>
        <dsp:cNvPr id="0" name=""/>
        <dsp:cNvSpPr/>
      </dsp:nvSpPr>
      <dsp:spPr>
        <a:xfrm>
          <a:off x="2541882" y="2530"/>
          <a:ext cx="1444061" cy="5613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Nervous System</a:t>
          </a:r>
          <a:endParaRPr lang="en-US" sz="1300" kern="1200" dirty="0"/>
        </a:p>
      </dsp:txBody>
      <dsp:txXfrm>
        <a:off x="2558323" y="18971"/>
        <a:ext cx="1411179" cy="528460"/>
      </dsp:txXfrm>
    </dsp:sp>
    <dsp:sp modelId="{FE28E485-325B-114E-B48B-77A6A43FF39A}">
      <dsp:nvSpPr>
        <dsp:cNvPr id="0" name=""/>
        <dsp:cNvSpPr/>
      </dsp:nvSpPr>
      <dsp:spPr>
        <a:xfrm>
          <a:off x="2461331" y="563872"/>
          <a:ext cx="802582" cy="224536"/>
        </a:xfrm>
        <a:custGeom>
          <a:avLst/>
          <a:gdLst/>
          <a:ahLst/>
          <a:cxnLst/>
          <a:rect l="0" t="0" r="0" b="0"/>
          <a:pathLst>
            <a:path>
              <a:moveTo>
                <a:pt x="802582" y="0"/>
              </a:moveTo>
              <a:lnTo>
                <a:pt x="802582" y="112268"/>
              </a:lnTo>
              <a:lnTo>
                <a:pt x="0" y="112268"/>
              </a:lnTo>
              <a:lnTo>
                <a:pt x="0" y="224536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EEE58-1B73-3841-8004-F0CBE654DA82}">
      <dsp:nvSpPr>
        <dsp:cNvPr id="0" name=""/>
        <dsp:cNvSpPr/>
      </dsp:nvSpPr>
      <dsp:spPr>
        <a:xfrm>
          <a:off x="1778614" y="788409"/>
          <a:ext cx="1365434" cy="5613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Peripheral Nerve System (PNS)</a:t>
          </a:r>
          <a:endParaRPr lang="en-US" sz="1300" kern="1200" dirty="0"/>
        </a:p>
      </dsp:txBody>
      <dsp:txXfrm>
        <a:off x="1795055" y="804850"/>
        <a:ext cx="1332552" cy="528460"/>
      </dsp:txXfrm>
    </dsp:sp>
    <dsp:sp modelId="{041C600A-733F-0340-B9E2-E7C133C5B5F9}">
      <dsp:nvSpPr>
        <dsp:cNvPr id="0" name=""/>
        <dsp:cNvSpPr/>
      </dsp:nvSpPr>
      <dsp:spPr>
        <a:xfrm>
          <a:off x="1718574" y="1349752"/>
          <a:ext cx="742757" cy="224536"/>
        </a:xfrm>
        <a:custGeom>
          <a:avLst/>
          <a:gdLst/>
          <a:ahLst/>
          <a:cxnLst/>
          <a:rect l="0" t="0" r="0" b="0"/>
          <a:pathLst>
            <a:path>
              <a:moveTo>
                <a:pt x="742757" y="0"/>
              </a:moveTo>
              <a:lnTo>
                <a:pt x="742757" y="112268"/>
              </a:lnTo>
              <a:lnTo>
                <a:pt x="0" y="112268"/>
              </a:lnTo>
              <a:lnTo>
                <a:pt x="0" y="224536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CA6E0-D24C-AA40-82C2-A0070F84768C}">
      <dsp:nvSpPr>
        <dsp:cNvPr id="0" name=""/>
        <dsp:cNvSpPr/>
      </dsp:nvSpPr>
      <dsp:spPr>
        <a:xfrm>
          <a:off x="1094928" y="1574289"/>
          <a:ext cx="1247291" cy="561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Afferent Division (SENSORY)</a:t>
          </a:r>
          <a:endParaRPr lang="en-US" sz="1300" kern="1200" dirty="0"/>
        </a:p>
      </dsp:txBody>
      <dsp:txXfrm>
        <a:off x="1111369" y="1590730"/>
        <a:ext cx="1214409" cy="528460"/>
      </dsp:txXfrm>
    </dsp:sp>
    <dsp:sp modelId="{19928A68-580A-AB4D-BADB-8DB3D873BC0E}">
      <dsp:nvSpPr>
        <dsp:cNvPr id="0" name=""/>
        <dsp:cNvSpPr/>
      </dsp:nvSpPr>
      <dsp:spPr>
        <a:xfrm>
          <a:off x="2461331" y="1349752"/>
          <a:ext cx="749947" cy="2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8"/>
              </a:lnTo>
              <a:lnTo>
                <a:pt x="749947" y="112268"/>
              </a:lnTo>
              <a:lnTo>
                <a:pt x="749947" y="224536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A7AD8-0E42-D145-9D6E-4530E8FAF25A}">
      <dsp:nvSpPr>
        <dsp:cNvPr id="0" name=""/>
        <dsp:cNvSpPr/>
      </dsp:nvSpPr>
      <dsp:spPr>
        <a:xfrm>
          <a:off x="2594824" y="1574289"/>
          <a:ext cx="1232910" cy="561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Efferent Division (MOTOR)</a:t>
          </a:r>
          <a:endParaRPr lang="en-US" sz="1300" kern="1200" dirty="0"/>
        </a:p>
      </dsp:txBody>
      <dsp:txXfrm>
        <a:off x="2611265" y="1590730"/>
        <a:ext cx="1200028" cy="528460"/>
      </dsp:txXfrm>
    </dsp:sp>
    <dsp:sp modelId="{D743938A-1F06-4F4F-87AB-7A15A16F53EB}">
      <dsp:nvSpPr>
        <dsp:cNvPr id="0" name=""/>
        <dsp:cNvSpPr/>
      </dsp:nvSpPr>
      <dsp:spPr>
        <a:xfrm>
          <a:off x="1725826" y="2135631"/>
          <a:ext cx="1485453" cy="224536"/>
        </a:xfrm>
        <a:custGeom>
          <a:avLst/>
          <a:gdLst/>
          <a:ahLst/>
          <a:cxnLst/>
          <a:rect l="0" t="0" r="0" b="0"/>
          <a:pathLst>
            <a:path>
              <a:moveTo>
                <a:pt x="1485453" y="0"/>
              </a:moveTo>
              <a:lnTo>
                <a:pt x="1485453" y="112268"/>
              </a:lnTo>
              <a:lnTo>
                <a:pt x="0" y="112268"/>
              </a:lnTo>
              <a:lnTo>
                <a:pt x="0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26D5-EDE9-5E4C-A20E-A906250C1D57}">
      <dsp:nvSpPr>
        <dsp:cNvPr id="0" name=""/>
        <dsp:cNvSpPr/>
      </dsp:nvSpPr>
      <dsp:spPr>
        <a:xfrm>
          <a:off x="1303842" y="2360168"/>
          <a:ext cx="843967" cy="56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Somatic</a:t>
          </a:r>
          <a:endParaRPr lang="en-US" sz="1300" kern="1200" dirty="0"/>
        </a:p>
      </dsp:txBody>
      <dsp:txXfrm>
        <a:off x="1320283" y="2376609"/>
        <a:ext cx="811085" cy="528460"/>
      </dsp:txXfrm>
    </dsp:sp>
    <dsp:sp modelId="{046DA844-BF23-7F44-BAA8-0A2092BEBD64}">
      <dsp:nvSpPr>
        <dsp:cNvPr id="0" name=""/>
        <dsp:cNvSpPr/>
      </dsp:nvSpPr>
      <dsp:spPr>
        <a:xfrm>
          <a:off x="1680106" y="2921510"/>
          <a:ext cx="91440" cy="224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BAB6B-9FCA-FE46-98A2-0BA1CF973EBC}">
      <dsp:nvSpPr>
        <dsp:cNvPr id="0" name=""/>
        <dsp:cNvSpPr/>
      </dsp:nvSpPr>
      <dsp:spPr>
        <a:xfrm>
          <a:off x="1367309" y="3146047"/>
          <a:ext cx="717033" cy="56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Skeletal Muscles</a:t>
          </a:r>
          <a:endParaRPr lang="en-US" sz="1300" kern="1200" dirty="0"/>
        </a:p>
      </dsp:txBody>
      <dsp:txXfrm>
        <a:off x="1383750" y="3162488"/>
        <a:ext cx="684151" cy="528460"/>
      </dsp:txXfrm>
    </dsp:sp>
    <dsp:sp modelId="{1C510735-C42F-3449-A81F-7E4073273C09}">
      <dsp:nvSpPr>
        <dsp:cNvPr id="0" name=""/>
        <dsp:cNvSpPr/>
      </dsp:nvSpPr>
      <dsp:spPr>
        <a:xfrm>
          <a:off x="3211279" y="2135631"/>
          <a:ext cx="1486429" cy="2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8"/>
              </a:lnTo>
              <a:lnTo>
                <a:pt x="1486429" y="112268"/>
              </a:lnTo>
              <a:lnTo>
                <a:pt x="1486429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004F-97A3-4147-97CF-4FC6DC393C9C}">
      <dsp:nvSpPr>
        <dsp:cNvPr id="0" name=""/>
        <dsp:cNvSpPr/>
      </dsp:nvSpPr>
      <dsp:spPr>
        <a:xfrm>
          <a:off x="4276702" y="2360168"/>
          <a:ext cx="842013" cy="56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Autonomic</a:t>
          </a:r>
          <a:endParaRPr lang="en-US" sz="1300" kern="1200" dirty="0"/>
        </a:p>
      </dsp:txBody>
      <dsp:txXfrm>
        <a:off x="4293143" y="2376609"/>
        <a:ext cx="809131" cy="528460"/>
      </dsp:txXfrm>
    </dsp:sp>
    <dsp:sp modelId="{A00C1D4F-15C3-FF4C-B6D8-478436812A07}">
      <dsp:nvSpPr>
        <dsp:cNvPr id="0" name=""/>
        <dsp:cNvSpPr/>
      </dsp:nvSpPr>
      <dsp:spPr>
        <a:xfrm>
          <a:off x="4651989" y="2921510"/>
          <a:ext cx="91440" cy="224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C198A-9B12-7B4A-AEF0-6C8CA7B972DE}">
      <dsp:nvSpPr>
        <dsp:cNvPr id="0" name=""/>
        <dsp:cNvSpPr/>
      </dsp:nvSpPr>
      <dsp:spPr>
        <a:xfrm>
          <a:off x="4339192" y="3146047"/>
          <a:ext cx="717033" cy="56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Smooth muscles</a:t>
          </a:r>
          <a:endParaRPr lang="en-US" sz="1300" kern="1200" dirty="0"/>
        </a:p>
      </dsp:txBody>
      <dsp:txXfrm>
        <a:off x="4355633" y="3162488"/>
        <a:ext cx="684151" cy="528460"/>
      </dsp:txXfrm>
    </dsp:sp>
    <dsp:sp modelId="{31CF4F76-6AC9-A649-996B-B87914349C10}">
      <dsp:nvSpPr>
        <dsp:cNvPr id="0" name=""/>
        <dsp:cNvSpPr/>
      </dsp:nvSpPr>
      <dsp:spPr>
        <a:xfrm>
          <a:off x="3138464" y="3707390"/>
          <a:ext cx="1559245" cy="224536"/>
        </a:xfrm>
        <a:custGeom>
          <a:avLst/>
          <a:gdLst/>
          <a:ahLst/>
          <a:cxnLst/>
          <a:rect l="0" t="0" r="0" b="0"/>
          <a:pathLst>
            <a:path>
              <a:moveTo>
                <a:pt x="1559245" y="0"/>
              </a:moveTo>
              <a:lnTo>
                <a:pt x="1559245" y="112268"/>
              </a:lnTo>
              <a:lnTo>
                <a:pt x="0" y="112268"/>
              </a:lnTo>
              <a:lnTo>
                <a:pt x="0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B4F27-250A-004C-8652-98109DE6E7A1}">
      <dsp:nvSpPr>
        <dsp:cNvPr id="0" name=""/>
        <dsp:cNvSpPr/>
      </dsp:nvSpPr>
      <dsp:spPr>
        <a:xfrm>
          <a:off x="2336947" y="3931927"/>
          <a:ext cx="1603034" cy="56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Parasympathetic</a:t>
          </a:r>
          <a:endParaRPr lang="en-US" sz="1300" kern="1200" dirty="0"/>
        </a:p>
      </dsp:txBody>
      <dsp:txXfrm>
        <a:off x="2353388" y="3948368"/>
        <a:ext cx="1570152" cy="528460"/>
      </dsp:txXfrm>
    </dsp:sp>
    <dsp:sp modelId="{BA3DBB57-A8E4-D64A-9BD8-60CB1004339E}">
      <dsp:nvSpPr>
        <dsp:cNvPr id="0" name=""/>
        <dsp:cNvSpPr/>
      </dsp:nvSpPr>
      <dsp:spPr>
        <a:xfrm>
          <a:off x="4697709" y="3707390"/>
          <a:ext cx="380510" cy="2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8"/>
              </a:lnTo>
              <a:lnTo>
                <a:pt x="380510" y="112268"/>
              </a:lnTo>
              <a:lnTo>
                <a:pt x="380510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936F-0F16-724F-B728-79C7D3B9B510}">
      <dsp:nvSpPr>
        <dsp:cNvPr id="0" name=""/>
        <dsp:cNvSpPr/>
      </dsp:nvSpPr>
      <dsp:spPr>
        <a:xfrm>
          <a:off x="4192585" y="3931927"/>
          <a:ext cx="1771268" cy="5613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Sympathetic</a:t>
          </a:r>
          <a:endParaRPr lang="en-US" sz="1300" kern="1200" dirty="0"/>
        </a:p>
      </dsp:txBody>
      <dsp:txXfrm>
        <a:off x="4209026" y="3948368"/>
        <a:ext cx="1738386" cy="528460"/>
      </dsp:txXfrm>
    </dsp:sp>
    <dsp:sp modelId="{EA5D7BE4-B31A-5145-90C3-584E07F52825}">
      <dsp:nvSpPr>
        <dsp:cNvPr id="0" name=""/>
        <dsp:cNvSpPr/>
      </dsp:nvSpPr>
      <dsp:spPr>
        <a:xfrm>
          <a:off x="4697709" y="3707390"/>
          <a:ext cx="1939755" cy="2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8"/>
              </a:lnTo>
              <a:lnTo>
                <a:pt x="1939755" y="112268"/>
              </a:lnTo>
              <a:lnTo>
                <a:pt x="1939755" y="224536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5CC70-0B05-414F-9B9F-EA457A407BC1}">
      <dsp:nvSpPr>
        <dsp:cNvPr id="0" name=""/>
        <dsp:cNvSpPr/>
      </dsp:nvSpPr>
      <dsp:spPr>
        <a:xfrm>
          <a:off x="6216457" y="3931927"/>
          <a:ext cx="842013" cy="56134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Enteric</a:t>
          </a:r>
          <a:endParaRPr lang="en-US" sz="1300" kern="1200" dirty="0"/>
        </a:p>
      </dsp:txBody>
      <dsp:txXfrm>
        <a:off x="6232898" y="3948368"/>
        <a:ext cx="809131" cy="528460"/>
      </dsp:txXfrm>
    </dsp:sp>
    <dsp:sp modelId="{0E762982-0C0A-5340-B3AB-FE6DFCB1AA04}">
      <dsp:nvSpPr>
        <dsp:cNvPr id="0" name=""/>
        <dsp:cNvSpPr/>
      </dsp:nvSpPr>
      <dsp:spPr>
        <a:xfrm>
          <a:off x="3263913" y="563872"/>
          <a:ext cx="809019" cy="22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8"/>
              </a:lnTo>
              <a:lnTo>
                <a:pt x="809019" y="112268"/>
              </a:lnTo>
              <a:lnTo>
                <a:pt x="809019" y="224536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F7EA-57B0-8F4B-86C4-F65C633ACAF6}">
      <dsp:nvSpPr>
        <dsp:cNvPr id="0" name=""/>
        <dsp:cNvSpPr/>
      </dsp:nvSpPr>
      <dsp:spPr>
        <a:xfrm>
          <a:off x="3396652" y="788409"/>
          <a:ext cx="1352560" cy="5613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Central; Nerve System (CNS)</a:t>
          </a:r>
          <a:endParaRPr lang="en-US" sz="1300" kern="1200" dirty="0"/>
        </a:p>
      </dsp:txBody>
      <dsp:txXfrm>
        <a:off x="3413093" y="804850"/>
        <a:ext cx="1319678" cy="52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59845-B4F6-DF44-B323-0BB7DD5046DF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E6EE-F395-1846-BDDB-4914B47C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2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9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1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8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0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8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4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9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7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7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0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4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shani@ksu.edu.sa" TargetMode="External"/><Relationship Id="rId4" Type="http://schemas.openxmlformats.org/officeDocument/2006/relationships/hyperlink" Target="http://fac.ksu.edu.sa/ahoshani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www.google.com.eg/url?sa=i&amp;rct=j&amp;q=&amp;esrc=s&amp;source=images&amp;cd=&amp;cad=rja&amp;uact=8&amp;ved=0ahUKEwju8KOx1KjJAhXEPBQKHXUQCfUQjRwIBw&amp;url=https://en.wikipedia.org/wiki/Quaternary_ammonium_cation&amp;psig=AFQjCNEYfWiuQhzmj_yo3WxwC6Rbk3mxgw&amp;ust=1448440717083008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www.google.com.eg/url?sa=i&amp;rct=j&amp;q=&amp;esrc=s&amp;source=images&amp;cd=&amp;cad=rja&amp;uact=8&amp;ved=0ahUKEwiZnsXq1KjJAhWFwBQKHX7OAvMQjRwIBw&amp;url=http://www.ochempal.org/index.php/alphabetical/s-t/tertiary-amine/&amp;psig=AFQjCNEjg9bC2Rdw-IOuLLDYT2HTIv_eDg&amp;ust=1448440849823072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127" y="1516628"/>
            <a:ext cx="6477000" cy="1138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Direct acting </a:t>
            </a:r>
            <a:r>
              <a:rPr lang="en-US" b="1" dirty="0" err="1" smtClean="0"/>
              <a:t>cholinrtgic</a:t>
            </a:r>
            <a:r>
              <a:rPr lang="en-US" b="1" dirty="0" smtClean="0"/>
              <a:t> drugs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127" y="3221999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Alhoshani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tr-TR" sz="3200" dirty="0">
                <a:hlinkClick r:id="rId4"/>
              </a:rPr>
              <a:t>http://fac.ksu.edu.sa/</a:t>
            </a:r>
            <a:r>
              <a:rPr lang="tr-TR" sz="3200" dirty="0" smtClean="0">
                <a:hlinkClick r:id="rId4"/>
              </a:rPr>
              <a:t>ahoshani</a:t>
            </a:r>
            <a:r>
              <a:rPr lang="tr-TR" sz="3200" dirty="0" smtClean="0"/>
              <a:t>       </a:t>
            </a:r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Autonomic Receptors </a:t>
            </a:r>
            <a:r>
              <a:rPr lang="en-US" dirty="0" smtClean="0"/>
              <a:t>(Cholinergic)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83192" y="1553031"/>
            <a:ext cx="1794871" cy="561342"/>
            <a:chOff x="2541882" y="2530"/>
            <a:chExt cx="1444061" cy="561342"/>
          </a:xfrm>
        </p:grpSpPr>
        <p:sp>
          <p:nvSpPr>
            <p:cNvPr id="15" name="Rounded Rectangle 14"/>
            <p:cNvSpPr/>
            <p:nvPr/>
          </p:nvSpPr>
          <p:spPr>
            <a:xfrm>
              <a:off x="2541882" y="2530"/>
              <a:ext cx="1444061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558323" y="18971"/>
              <a:ext cx="1411179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Cholinergic Receptors</a:t>
              </a:r>
              <a:endParaRPr lang="en-US" kern="1200" dirty="0"/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3769418" y="2114373"/>
            <a:ext cx="802582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02582" y="0"/>
                </a:moveTo>
                <a:lnTo>
                  <a:pt x="802582" y="112268"/>
                </a:lnTo>
                <a:lnTo>
                  <a:pt x="0" y="112268"/>
                </a:lnTo>
                <a:lnTo>
                  <a:pt x="0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155302" y="2338910"/>
            <a:ext cx="2296833" cy="561342"/>
            <a:chOff x="1653751" y="788409"/>
            <a:chExt cx="1490297" cy="561342"/>
          </a:xfrm>
        </p:grpSpPr>
        <p:sp>
          <p:nvSpPr>
            <p:cNvPr id="13" name="Rounded Rectangle 12"/>
            <p:cNvSpPr/>
            <p:nvPr/>
          </p:nvSpPr>
          <p:spPr>
            <a:xfrm>
              <a:off x="1778614" y="788409"/>
              <a:ext cx="1365434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7"/>
            <p:cNvSpPr/>
            <p:nvPr/>
          </p:nvSpPr>
          <p:spPr>
            <a:xfrm>
              <a:off x="1653751" y="804850"/>
              <a:ext cx="1473856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   A) Nicotinic Receptor</a:t>
              </a:r>
              <a:endParaRPr lang="en-US" kern="1200" dirty="0"/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4572000" y="2114373"/>
            <a:ext cx="809019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268"/>
                </a:lnTo>
                <a:lnTo>
                  <a:pt x="809019" y="112268"/>
                </a:lnTo>
                <a:lnTo>
                  <a:pt x="809019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5435" y="2862263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 smtClean="0"/>
              <a:t>Nicotinic Receptor (</a:t>
            </a:r>
            <a:r>
              <a:rPr lang="en-US" sz="2200" dirty="0" err="1"/>
              <a:t>nAChRs</a:t>
            </a:r>
            <a:r>
              <a:rPr lang="en-US" sz="2200" dirty="0" smtClean="0"/>
              <a:t>)</a:t>
            </a:r>
          </a:p>
          <a:p>
            <a:pPr lvl="1"/>
            <a:r>
              <a:rPr lang="en-US" sz="1800" dirty="0" smtClean="0"/>
              <a:t>Similar to those induce by nicotine </a:t>
            </a:r>
          </a:p>
          <a:p>
            <a:r>
              <a:rPr lang="en-US" sz="2200" dirty="0" smtClean="0"/>
              <a:t>Locations:</a:t>
            </a:r>
          </a:p>
          <a:p>
            <a:pPr lvl="1"/>
            <a:r>
              <a:rPr lang="en-US" sz="1800" dirty="0" smtClean="0"/>
              <a:t>At </a:t>
            </a:r>
            <a:r>
              <a:rPr lang="en-US" sz="1800" dirty="0"/>
              <a:t>neuromuscular junctions of skeletal muscle </a:t>
            </a:r>
            <a:r>
              <a:rPr lang="en-US" sz="1800" dirty="0" smtClean="0"/>
              <a:t>(N</a:t>
            </a:r>
            <a:r>
              <a:rPr lang="en-US" sz="1800" baseline="-25000" dirty="0" smtClean="0"/>
              <a:t>M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1800" dirty="0" smtClean="0"/>
              <a:t>On </a:t>
            </a:r>
            <a:r>
              <a:rPr lang="en-US" sz="1800" dirty="0"/>
              <a:t>Adrenal medulla (N</a:t>
            </a:r>
            <a:r>
              <a:rPr lang="en-US" sz="1800" baseline="-25000" dirty="0"/>
              <a:t>N</a:t>
            </a:r>
            <a:r>
              <a:rPr lang="en-US" sz="18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1800" dirty="0" smtClean="0"/>
              <a:t>In CNS  </a:t>
            </a:r>
            <a:r>
              <a:rPr lang="en-US" sz="1800" dirty="0"/>
              <a:t>(N</a:t>
            </a:r>
            <a:r>
              <a:rPr lang="en-US" sz="1800" baseline="-25000" dirty="0"/>
              <a:t>N</a:t>
            </a:r>
            <a:r>
              <a:rPr lang="en-US" sz="1800" dirty="0"/>
              <a:t>)</a:t>
            </a:r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endParaRPr lang="en-US" sz="2000" dirty="0" smtClean="0">
              <a:sym typeface="Wingdings" charset="0"/>
            </a:endParaRPr>
          </a:p>
          <a:p>
            <a:pPr lvl="1"/>
            <a:endParaRPr lang="en-US" dirty="0"/>
          </a:p>
        </p:txBody>
      </p:sp>
      <p:pic>
        <p:nvPicPr>
          <p:cNvPr id="18" name="Content Placeholder 3" descr="Screen Shot 2015-03-02 at 4.01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80440" r="22214" b="6784"/>
          <a:stretch/>
        </p:blipFill>
        <p:spPr>
          <a:xfrm>
            <a:off x="2024620" y="4437355"/>
            <a:ext cx="4855029" cy="671923"/>
          </a:xfrm>
          <a:prstGeom prst="rect">
            <a:avLst/>
          </a:prstGeom>
        </p:spPr>
      </p:pic>
      <p:pic>
        <p:nvPicPr>
          <p:cNvPr id="19" name="Content Placeholder 3" descr="Screen Shot 2015-03-02 at 4.01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68542" r="40140" b="18682"/>
          <a:stretch/>
        </p:blipFill>
        <p:spPr>
          <a:xfrm>
            <a:off x="2024620" y="5532776"/>
            <a:ext cx="4855029" cy="7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Autonomic Receptors (Cholinergic)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3192" y="1716321"/>
            <a:ext cx="1794871" cy="561342"/>
            <a:chOff x="2541882" y="2530"/>
            <a:chExt cx="1444061" cy="561342"/>
          </a:xfrm>
        </p:grpSpPr>
        <p:sp>
          <p:nvSpPr>
            <p:cNvPr id="15" name="Rounded Rectangle 14"/>
            <p:cNvSpPr/>
            <p:nvPr/>
          </p:nvSpPr>
          <p:spPr>
            <a:xfrm>
              <a:off x="2541882" y="2530"/>
              <a:ext cx="1444061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558323" y="18971"/>
              <a:ext cx="1411179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Cholinergic Receptors</a:t>
              </a:r>
              <a:endParaRPr lang="en-US" kern="1200" dirty="0"/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3769418" y="2277663"/>
            <a:ext cx="802582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02582" y="0"/>
                </a:moveTo>
                <a:lnTo>
                  <a:pt x="802582" y="112268"/>
                </a:lnTo>
                <a:lnTo>
                  <a:pt x="0" y="112268"/>
                </a:lnTo>
                <a:lnTo>
                  <a:pt x="0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155302" y="2502200"/>
            <a:ext cx="2296833" cy="561342"/>
            <a:chOff x="1653751" y="788409"/>
            <a:chExt cx="1490297" cy="561342"/>
          </a:xfrm>
        </p:grpSpPr>
        <p:sp>
          <p:nvSpPr>
            <p:cNvPr id="13" name="Rounded Rectangle 12"/>
            <p:cNvSpPr/>
            <p:nvPr/>
          </p:nvSpPr>
          <p:spPr>
            <a:xfrm>
              <a:off x="1778614" y="788409"/>
              <a:ext cx="1365434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7"/>
            <p:cNvSpPr/>
            <p:nvPr/>
          </p:nvSpPr>
          <p:spPr>
            <a:xfrm>
              <a:off x="1653751" y="804850"/>
              <a:ext cx="1473856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A) Nicotinic Receptor</a:t>
              </a:r>
              <a:endParaRPr lang="en-US" kern="1200" dirty="0"/>
            </a:p>
          </p:txBody>
        </p:sp>
      </p:grpSp>
      <p:sp>
        <p:nvSpPr>
          <p:cNvPr id="9" name="Straight Connector 8"/>
          <p:cNvSpPr/>
          <p:nvPr/>
        </p:nvSpPr>
        <p:spPr>
          <a:xfrm>
            <a:off x="4572000" y="2277663"/>
            <a:ext cx="809019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268"/>
                </a:lnTo>
                <a:lnTo>
                  <a:pt x="809019" y="112268"/>
                </a:lnTo>
                <a:lnTo>
                  <a:pt x="809019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0096" y="2922437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Locations:</a:t>
            </a:r>
          </a:p>
          <a:p>
            <a:pPr lvl="1"/>
            <a:r>
              <a:rPr lang="en-US" sz="2000" dirty="0" smtClean="0"/>
              <a:t>Ganglionic neurons in the autonomic ganglia (N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sz="2000" dirty="0" smtClean="0">
              <a:sym typeface="Wingdings" charset="0"/>
            </a:endParaRPr>
          </a:p>
          <a:p>
            <a:pPr marL="685800" lvl="2" indent="0">
              <a:buNone/>
            </a:pPr>
            <a:endParaRPr lang="en-US" sz="1700" dirty="0">
              <a:sym typeface="Wingdings" charset="0"/>
            </a:endParaRPr>
          </a:p>
          <a:p>
            <a:pPr lvl="1"/>
            <a:endParaRPr lang="en-US" sz="2000" dirty="0" smtClean="0">
              <a:sym typeface="Wingdings" charset="0"/>
            </a:endParaRP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64761" y="3863846"/>
            <a:ext cx="6733087" cy="2862001"/>
            <a:chOff x="1464761" y="3863846"/>
            <a:chExt cx="6733087" cy="2862001"/>
          </a:xfrm>
        </p:grpSpPr>
        <p:pic>
          <p:nvPicPr>
            <p:cNvPr id="18" name="Content Placeholder 3" descr="Screen Shot 2015-03-02 at 4.01.53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9" t="16446" r="22464" b="32153"/>
            <a:stretch/>
          </p:blipFill>
          <p:spPr>
            <a:xfrm>
              <a:off x="1464761" y="3863846"/>
              <a:ext cx="6014653" cy="28620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478737" y="3863846"/>
              <a:ext cx="1719111" cy="2862001"/>
            </a:xfrm>
            <a:prstGeom prst="rect">
              <a:avLst/>
            </a:prstGeom>
            <a:solidFill>
              <a:schemeClr val="accent1">
                <a:alpha val="9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29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Autonomic Receptors </a:t>
            </a:r>
            <a:r>
              <a:rPr lang="en-US" dirty="0" smtClean="0"/>
              <a:t>(Cholinergic) </a:t>
            </a:r>
            <a:endParaRPr lang="en-US" dirty="0"/>
          </a:p>
        </p:txBody>
      </p:sp>
      <p:sp>
        <p:nvSpPr>
          <p:cNvPr id="16" name="Rounded Rectangle 4"/>
          <p:cNvSpPr/>
          <p:nvPr/>
        </p:nvSpPr>
        <p:spPr>
          <a:xfrm>
            <a:off x="3703627" y="1732762"/>
            <a:ext cx="1754001" cy="528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Cholinergic Receptors</a:t>
            </a:r>
            <a:endParaRPr lang="en-US" kern="12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2648" y="1647053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Type: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 charset="0"/>
                <a:cs typeface="Arial" charset="0"/>
              </a:rPr>
              <a:t>Ligand-gated ion (Na+) </a:t>
            </a:r>
            <a:r>
              <a:rPr lang="en-US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channel</a:t>
            </a:r>
          </a:p>
          <a:p>
            <a:pPr lvl="1"/>
            <a:r>
              <a:rPr lang="en-US" sz="1800" dirty="0"/>
              <a:t>ACh binds to the α subunits </a:t>
            </a:r>
          </a:p>
          <a:p>
            <a:pPr lvl="1"/>
            <a:r>
              <a:rPr lang="en-US" sz="1800" dirty="0"/>
              <a:t>2 acetylcholine molecules </a:t>
            </a:r>
          </a:p>
          <a:p>
            <a:pPr lvl="1"/>
            <a:r>
              <a:rPr lang="en-US" sz="1800" dirty="0"/>
              <a:t>Structurally and functionally similar to the </a:t>
            </a:r>
            <a:r>
              <a:rPr lang="en-US" sz="1800" dirty="0" smtClean="0"/>
              <a:t>Na</a:t>
            </a:r>
            <a:r>
              <a:rPr lang="en-US" sz="1800" baseline="30000" dirty="0" smtClean="0"/>
              <a:t>+</a:t>
            </a:r>
          </a:p>
          <a:p>
            <a:pPr marL="365760" lvl="1" indent="0">
              <a:buNone/>
            </a:pPr>
            <a:r>
              <a:rPr lang="en-US" sz="1800" baseline="30000" dirty="0"/>
              <a:t> </a:t>
            </a:r>
            <a:r>
              <a:rPr lang="en-US" sz="1800" dirty="0" smtClean="0"/>
              <a:t>   Channel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>
              <a:sym typeface="Wingdings" charset="0"/>
            </a:endParaRPr>
          </a:p>
          <a:p>
            <a:pPr marL="685800" lvl="2" indent="0">
              <a:buNone/>
            </a:pPr>
            <a:endParaRPr lang="en-US" sz="1800" dirty="0">
              <a:sym typeface="Wingdings" charset="0"/>
            </a:endParaRPr>
          </a:p>
          <a:p>
            <a:pPr lvl="1"/>
            <a:endParaRPr lang="en-US" sz="1800" dirty="0">
              <a:sym typeface="Wingdings" charset="0"/>
            </a:endParaRPr>
          </a:p>
          <a:p>
            <a:pPr lvl="1"/>
            <a:endParaRPr lang="en-US" sz="1800" dirty="0"/>
          </a:p>
        </p:txBody>
      </p:sp>
      <p:pic>
        <p:nvPicPr>
          <p:cNvPr id="18" name="Picture 17" descr="Screen Shot 2015-02-04 at 8.2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19" y="4020698"/>
            <a:ext cx="2445350" cy="24451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71436" y="1647053"/>
            <a:ext cx="2296833" cy="561342"/>
            <a:chOff x="1653751" y="788409"/>
            <a:chExt cx="1490297" cy="561342"/>
          </a:xfrm>
        </p:grpSpPr>
        <p:sp>
          <p:nvSpPr>
            <p:cNvPr id="8" name="Rounded Rectangle 7"/>
            <p:cNvSpPr/>
            <p:nvPr/>
          </p:nvSpPr>
          <p:spPr>
            <a:xfrm>
              <a:off x="1778614" y="788409"/>
              <a:ext cx="1365434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7"/>
            <p:cNvSpPr/>
            <p:nvPr/>
          </p:nvSpPr>
          <p:spPr>
            <a:xfrm>
              <a:off x="1653751" y="804850"/>
              <a:ext cx="1473856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A) Nicotinic Receptor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30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Receptors (Cholinergic)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Primary location of </a:t>
            </a:r>
            <a:r>
              <a:rPr lang="en-US" sz="2400" dirty="0"/>
              <a:t>n</a:t>
            </a:r>
            <a:r>
              <a:rPr lang="en-US" sz="2400" dirty="0" smtClean="0"/>
              <a:t>icotinic receptors and their actions</a:t>
            </a:r>
          </a:p>
          <a:p>
            <a:endParaRPr lang="en-US" dirty="0"/>
          </a:p>
        </p:txBody>
      </p:sp>
      <p:graphicFrame>
        <p:nvGraphicFramePr>
          <p:cNvPr id="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29220"/>
              </p:ext>
            </p:extLst>
          </p:nvPr>
        </p:nvGraphicFramePr>
        <p:xfrm>
          <a:off x="612649" y="2282177"/>
          <a:ext cx="8153400" cy="3883927"/>
        </p:xfrm>
        <a:graphic>
          <a:graphicData uri="http://schemas.openxmlformats.org/drawingml/2006/table">
            <a:tbl>
              <a:tblPr rtl="1"/>
              <a:tblGrid>
                <a:gridCol w="4566582"/>
                <a:gridCol w="2370667"/>
                <a:gridCol w="1216151"/>
              </a:tblGrid>
              <a:tr h="33179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54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   sympathetic &amp; parasympathetic </a:t>
                      </a: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stimulation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358775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Autonomic ganglia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kumimoji="0" lang="en-US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40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       release of </a:t>
                      </a:r>
                      <a:r>
                        <a:rPr kumimoji="0" lang="en-US" alt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catecholamines</a:t>
                      </a: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(</a:t>
                      </a: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adrenaline  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       &amp; noradrenaline)</a:t>
                      </a:r>
                      <a:endParaRPr kumimoji="0" lang="en-US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Adrenal medulla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kumimoji="0" lang="en-US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57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457200" lvl="1" indent="0" algn="l" rtl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Low concentration </a:t>
                      </a:r>
                      <a:r>
                        <a:rPr lang="en-US" altLang="en-US" sz="18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</a:t>
                      </a:r>
                      <a:r>
                        <a:rPr lang="en-US" altLang="en-US" sz="18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muscle contraction</a:t>
                      </a:r>
                    </a:p>
                    <a:p>
                      <a:pPr marL="457200" lvl="1" indent="0" algn="l" rtl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High concentration </a:t>
                      </a:r>
                      <a:r>
                        <a:rPr lang="en-US" altLang="en-US" sz="18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Symbol" charset="2"/>
                        </a:rPr>
                        <a:t></a:t>
                      </a:r>
                      <a:r>
                        <a:rPr lang="en-US" altLang="en-US" sz="18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persistent depolarization &amp; relaxation (depolarization block).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Skeletal muscles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kumimoji="0" lang="en-US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7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Autonomic Receptors (Cholinergic)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3192" y="1716321"/>
            <a:ext cx="1794871" cy="561342"/>
            <a:chOff x="2541882" y="2530"/>
            <a:chExt cx="1444061" cy="561342"/>
          </a:xfrm>
        </p:grpSpPr>
        <p:sp>
          <p:nvSpPr>
            <p:cNvPr id="15" name="Rounded Rectangle 14"/>
            <p:cNvSpPr/>
            <p:nvPr/>
          </p:nvSpPr>
          <p:spPr>
            <a:xfrm>
              <a:off x="2541882" y="2530"/>
              <a:ext cx="1444061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558323" y="18971"/>
              <a:ext cx="1411179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Cholinergic Receptors</a:t>
              </a:r>
              <a:endParaRPr lang="en-US" kern="1200" dirty="0"/>
            </a:p>
          </p:txBody>
        </p:sp>
      </p:grpSp>
      <p:sp>
        <p:nvSpPr>
          <p:cNvPr id="7" name="Straight Connector 5"/>
          <p:cNvSpPr/>
          <p:nvPr/>
        </p:nvSpPr>
        <p:spPr>
          <a:xfrm>
            <a:off x="3769418" y="2277663"/>
            <a:ext cx="802582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02582" y="0"/>
                </a:moveTo>
                <a:lnTo>
                  <a:pt x="802582" y="112268"/>
                </a:lnTo>
                <a:lnTo>
                  <a:pt x="0" y="112268"/>
                </a:lnTo>
                <a:lnTo>
                  <a:pt x="0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8"/>
          <p:cNvSpPr/>
          <p:nvPr/>
        </p:nvSpPr>
        <p:spPr>
          <a:xfrm>
            <a:off x="4572000" y="2277663"/>
            <a:ext cx="809019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268"/>
                </a:lnTo>
                <a:lnTo>
                  <a:pt x="809019" y="112268"/>
                </a:lnTo>
                <a:lnTo>
                  <a:pt x="809019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0096" y="2922437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Muscarinic </a:t>
            </a:r>
            <a:r>
              <a:rPr lang="en-US" sz="2000" dirty="0" err="1" smtClean="0"/>
              <a:t>Reciptors</a:t>
            </a:r>
            <a:r>
              <a:rPr lang="en-US" sz="2000" dirty="0" smtClean="0"/>
              <a:t> (</a:t>
            </a:r>
            <a:r>
              <a:rPr lang="en-US" sz="2000" dirty="0" err="1" smtClean="0"/>
              <a:t>mAChRs</a:t>
            </a:r>
            <a:r>
              <a:rPr lang="en-US" sz="2000" dirty="0" smtClean="0"/>
              <a:t>)</a:t>
            </a:r>
            <a:endParaRPr lang="en-US" sz="2100" dirty="0" smtClean="0"/>
          </a:p>
          <a:p>
            <a:pPr lvl="1"/>
            <a:r>
              <a:rPr lang="en-US" sz="1800" dirty="0" smtClean="0"/>
              <a:t>Similar </a:t>
            </a:r>
            <a:r>
              <a:rPr lang="en-US" sz="1800" dirty="0"/>
              <a:t>to those induce by </a:t>
            </a:r>
            <a:r>
              <a:rPr lang="en-US" sz="1800" dirty="0" err="1" smtClean="0"/>
              <a:t>muscarine</a:t>
            </a:r>
            <a:endParaRPr lang="en-US" sz="1800" dirty="0"/>
          </a:p>
          <a:p>
            <a:r>
              <a:rPr lang="en-US" sz="2000" dirty="0"/>
              <a:t>Locations:</a:t>
            </a:r>
          </a:p>
          <a:p>
            <a:pPr lvl="1"/>
            <a:endParaRPr lang="en-US" sz="2000" dirty="0" smtClean="0">
              <a:sym typeface="Wingdings" charset="0"/>
            </a:endParaRPr>
          </a:p>
          <a:p>
            <a:pPr marL="685800" lvl="2" indent="0">
              <a:buNone/>
            </a:pPr>
            <a:endParaRPr lang="en-US" sz="1700" dirty="0">
              <a:sym typeface="Wingdings" charset="0"/>
            </a:endParaRPr>
          </a:p>
          <a:p>
            <a:pPr lvl="1"/>
            <a:endParaRPr lang="en-US" sz="2000" dirty="0" smtClean="0">
              <a:sym typeface="Wingdings" charset="0"/>
            </a:endParaRPr>
          </a:p>
          <a:p>
            <a:pPr lvl="1"/>
            <a:endParaRPr lang="en-US" dirty="0"/>
          </a:p>
        </p:txBody>
      </p:sp>
      <p:pic>
        <p:nvPicPr>
          <p:cNvPr id="18" name="Content Placeholder 3" descr="Screen Shot 2015-03-02 at 4.01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40657" r="24754" b="45253"/>
          <a:stretch/>
        </p:blipFill>
        <p:spPr>
          <a:xfrm>
            <a:off x="1231320" y="5335788"/>
            <a:ext cx="5878778" cy="784507"/>
          </a:xfrm>
          <a:prstGeom prst="rect">
            <a:avLst/>
          </a:prstGeom>
        </p:spPr>
      </p:pic>
      <p:pic>
        <p:nvPicPr>
          <p:cNvPr id="19" name="Content Placeholder 3" descr="Screen Shot 2015-03-02 at 4.01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6446" r="22464" b="71178"/>
          <a:stretch/>
        </p:blipFill>
        <p:spPr>
          <a:xfrm>
            <a:off x="1231320" y="4088351"/>
            <a:ext cx="6014653" cy="6891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70709" y="5313337"/>
            <a:ext cx="1023258" cy="784507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20316" y="4088351"/>
            <a:ext cx="1023258" cy="784507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75191" y="5240382"/>
            <a:ext cx="725313" cy="27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45973" y="5387821"/>
            <a:ext cx="107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glands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24798" y="4040053"/>
            <a:ext cx="1972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all target </a:t>
            </a:r>
            <a:r>
              <a:rPr lang="en-US" alt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organs</a:t>
            </a:r>
          </a:p>
          <a:p>
            <a:pPr algn="ctr"/>
            <a:r>
              <a:rPr lang="en-US" altLang="en-US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e.g</a:t>
            </a:r>
            <a:r>
              <a:rPr lang="en-US" altLang="en-US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, heart, CVS, eye, bladder, </a:t>
            </a:r>
            <a:r>
              <a:rPr lang="en-US" alt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GIT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 </a:t>
            </a:r>
            <a:endParaRPr lang="en-US" altLang="en-US" dirty="0">
              <a:ea typeface="Times New Roman" charset="0"/>
              <a:cs typeface="Times New Roman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04738" y="2502200"/>
            <a:ext cx="2248679" cy="561342"/>
            <a:chOff x="3396652" y="788409"/>
            <a:chExt cx="1352560" cy="561342"/>
          </a:xfrm>
        </p:grpSpPr>
        <p:sp>
          <p:nvSpPr>
            <p:cNvPr id="27" name="Rounded Rectangle 26"/>
            <p:cNvSpPr/>
            <p:nvPr/>
          </p:nvSpPr>
          <p:spPr>
            <a:xfrm>
              <a:off x="3396652" y="788409"/>
              <a:ext cx="1352560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0"/>
            <p:cNvSpPr/>
            <p:nvPr/>
          </p:nvSpPr>
          <p:spPr>
            <a:xfrm>
              <a:off x="3413093" y="804850"/>
              <a:ext cx="1319678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B) Muscarinic Receptor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Receptors (Cholinergic)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Type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Muscarinic receptors are GPCRs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Five Subtypes: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3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4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5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Odd-numbered members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3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 : Excitatory </a:t>
            </a:r>
            <a:endParaRPr lang="en-US" sz="2100" dirty="0" smtClean="0">
              <a:solidFill>
                <a:srgbClr val="000000"/>
              </a:solidFill>
              <a:cs typeface="Times New Roman" charset="0"/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  <a:cs typeface="Times New Roman" charset="0"/>
              </a:rPr>
              <a:t>Even-number 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100" baseline="-25000" dirty="0">
                <a:solidFill>
                  <a:srgbClr val="000000"/>
                </a:solidFill>
                <a:cs typeface="Times New Roman" charset="0"/>
              </a:rPr>
              <a:t>4</a:t>
            </a:r>
            <a:r>
              <a:rPr lang="en-US" sz="2100" dirty="0">
                <a:solidFill>
                  <a:srgbClr val="000000"/>
                </a:solidFill>
                <a:cs typeface="Times New Roman" charset="0"/>
              </a:rPr>
              <a:t> : Inhibitory </a:t>
            </a:r>
            <a:endParaRPr lang="en-US" sz="2100" dirty="0" smtClean="0">
              <a:solidFill>
                <a:srgbClr val="000000"/>
              </a:solidFill>
              <a:cs typeface="Times New Roman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Affinity to </a:t>
            </a:r>
            <a:r>
              <a:rPr lang="en-US" sz="2400" dirty="0" err="1" smtClean="0">
                <a:solidFill>
                  <a:srgbClr val="000000"/>
                </a:solidFill>
                <a:cs typeface="Times New Roman" charset="0"/>
              </a:rPr>
              <a:t>ACh</a:t>
            </a:r>
            <a:endParaRPr lang="en-US" sz="2400" baseline="-250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Picture 3" descr="Screen Shot 2015-03-07 at 6.0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72" y="4394200"/>
            <a:ext cx="2247900" cy="2120900"/>
          </a:xfrm>
          <a:prstGeom prst="rect">
            <a:avLst/>
          </a:prstGeom>
        </p:spPr>
      </p:pic>
      <p:pic>
        <p:nvPicPr>
          <p:cNvPr id="5" name="Picture 4" descr="Screen Shot 2015-03-07 at 6.0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72" y="4382655"/>
            <a:ext cx="2235200" cy="2120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92567" y="1600200"/>
            <a:ext cx="2248679" cy="561342"/>
            <a:chOff x="3396652" y="788409"/>
            <a:chExt cx="1352560" cy="561342"/>
          </a:xfrm>
        </p:grpSpPr>
        <p:sp>
          <p:nvSpPr>
            <p:cNvPr id="7" name="Rounded Rectangle 6"/>
            <p:cNvSpPr/>
            <p:nvPr/>
          </p:nvSpPr>
          <p:spPr>
            <a:xfrm>
              <a:off x="3396652" y="788409"/>
              <a:ext cx="1352560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10"/>
            <p:cNvSpPr/>
            <p:nvPr/>
          </p:nvSpPr>
          <p:spPr>
            <a:xfrm>
              <a:off x="3413093" y="804850"/>
              <a:ext cx="1319678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B) Muscarinic Receptor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4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Receptors (Cholinergic)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Muscarinic receptors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are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GPCRs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, M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charset="0"/>
              </a:rPr>
              <a:t>3,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 and M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5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charset="0"/>
              </a:rPr>
              <a:t>                                                            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US" sz="2000" baseline="-25000" dirty="0" smtClean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 and M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4</a:t>
            </a:r>
            <a:endParaRPr lang="en-US" sz="1700" baseline="-25000" dirty="0">
              <a:solidFill>
                <a:srgbClr val="000000"/>
              </a:solidFill>
              <a:cs typeface="Times New Roman" charset="0"/>
            </a:endParaRPr>
          </a:p>
          <a:p>
            <a:pPr lvl="2">
              <a:spcBef>
                <a:spcPct val="50000"/>
              </a:spcBef>
            </a:pPr>
            <a:endParaRPr lang="en-US" sz="1700" dirty="0">
              <a:solidFill>
                <a:srgbClr val="000000"/>
              </a:solidFill>
              <a:cs typeface="Times New Roman" charset="0"/>
            </a:endParaRPr>
          </a:p>
          <a:p>
            <a:pPr lvl="1"/>
            <a:endParaRPr lang="en-US" baseline="-2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8" r="33672" b="17054"/>
          <a:stretch/>
        </p:blipFill>
        <p:spPr bwMode="auto">
          <a:xfrm>
            <a:off x="975755" y="2581480"/>
            <a:ext cx="199736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16445" y="2596489"/>
            <a:ext cx="1997364" cy="3652981"/>
            <a:chOff x="5516445" y="2596489"/>
            <a:chExt cx="1997364" cy="365298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50" b="17730"/>
            <a:stretch/>
          </p:blipFill>
          <p:spPr bwMode="auto">
            <a:xfrm>
              <a:off x="5516445" y="2596489"/>
              <a:ext cx="1997364" cy="3652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604934" y="3911601"/>
              <a:ext cx="372534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6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Receptors (Cholinergic)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Primary location of </a:t>
            </a:r>
            <a:r>
              <a:rPr lang="en-US" sz="2400" dirty="0"/>
              <a:t>m</a:t>
            </a:r>
            <a:r>
              <a:rPr lang="en-US" sz="2400" dirty="0" smtClean="0"/>
              <a:t>uscarinic receptors and their actions</a:t>
            </a:r>
          </a:p>
          <a:p>
            <a:endParaRPr lang="en-US" dirty="0"/>
          </a:p>
        </p:txBody>
      </p:sp>
      <p:graphicFrame>
        <p:nvGraphicFramePr>
          <p:cNvPr id="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73173"/>
              </p:ext>
            </p:extLst>
          </p:nvPr>
        </p:nvGraphicFramePr>
        <p:xfrm>
          <a:off x="851646" y="2163646"/>
          <a:ext cx="7346484" cy="4548391"/>
        </p:xfrm>
        <a:graphic>
          <a:graphicData uri="http://schemas.openxmlformats.org/drawingml/2006/table">
            <a:tbl>
              <a:tblPr rtl="1"/>
              <a:tblGrid>
                <a:gridCol w="3507148"/>
                <a:gridCol w="2527793"/>
                <a:gridCol w="1311543"/>
              </a:tblGrid>
              <a:tr h="33179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54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CNS excitation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Gastric acid secretion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358775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CNS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</a:t>
                      </a:r>
                      <a:r>
                        <a:rPr kumimoji="0" lang="en-US" alt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40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Cardiac inhibition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(Bradycardia)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Inhibitory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79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Secretion of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</a:rPr>
                        <a:t>Relaxation of sphincter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charset="0"/>
                        </a:rPr>
                        <a:t>??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Smooth muscle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contraction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</a:rPr>
                        <a:t>Circular&amp; ciliary muscle Contraction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Vasodilatation (via nitric oxide)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Exocrine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Smooth muscles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(GIT, urinary tract, bronchial muscles)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charset="0"/>
                          <a:cs typeface="Times New Roman" charset="0"/>
                        </a:rPr>
                        <a:t>Eye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Vascular endothelium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Excitatory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63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memory, arousal, attention and analgesia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&amp; M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1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3" y="1742721"/>
            <a:ext cx="5345515" cy="3164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Drugs </a:t>
            </a:r>
            <a:r>
              <a:rPr lang="en-US" dirty="0" smtClean="0"/>
              <a:t>In/direct</a:t>
            </a:r>
            <a:r>
              <a:rPr lang="en-US" dirty="0"/>
              <a:t>-acting on Ach 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Organ System Effects (EYE)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4907340"/>
            <a:ext cx="793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The parasympathetic innervates the </a:t>
            </a:r>
            <a:r>
              <a:rPr lang="en-US" altLang="en-US" sz="2000" b="1" dirty="0">
                <a:solidFill>
                  <a:srgbClr val="FF0000"/>
                </a:solidFill>
              </a:rPr>
              <a:t>constrictor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pupillae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(circular </a:t>
            </a:r>
            <a:r>
              <a:rPr lang="en-US" altLang="en-US" sz="2000" b="1" dirty="0">
                <a:solidFill>
                  <a:srgbClr val="FF0000"/>
                </a:solidFill>
              </a:rPr>
              <a:t>muscles of iris) </a:t>
            </a:r>
            <a:r>
              <a:rPr lang="en-US" altLang="en-US" sz="2000" dirty="0">
                <a:solidFill>
                  <a:srgbClr val="000000"/>
                </a:solidFill>
              </a:rPr>
              <a:t>which is important for </a:t>
            </a:r>
            <a:r>
              <a:rPr lang="en-US" altLang="en-US" sz="2000" dirty="0" smtClean="0">
                <a:solidFill>
                  <a:srgbClr val="000000"/>
                </a:solidFill>
              </a:rPr>
              <a:t>adjusting the </a:t>
            </a:r>
            <a:r>
              <a:rPr lang="en-US" altLang="en-US" sz="2000" dirty="0">
                <a:solidFill>
                  <a:srgbClr val="000000"/>
                </a:solidFill>
              </a:rPr>
              <a:t>pupil in response to change in light intensity </a:t>
            </a:r>
            <a:r>
              <a:rPr lang="en-US" altLang="en-US" sz="2000" dirty="0" smtClean="0">
                <a:solidFill>
                  <a:srgbClr val="000000"/>
                </a:solidFill>
              </a:rPr>
              <a:t>&amp; regulating </a:t>
            </a:r>
            <a:r>
              <a:rPr lang="en-US" altLang="en-US" sz="2000" dirty="0">
                <a:solidFill>
                  <a:srgbClr val="000000"/>
                </a:solidFill>
              </a:rPr>
              <a:t>the intraocular pressure.</a:t>
            </a:r>
          </a:p>
        </p:txBody>
      </p:sp>
    </p:spTree>
    <p:extLst>
      <p:ext uri="{BB962C8B-B14F-4D97-AF65-F5344CB8AC3E}">
        <p14:creationId xmlns:p14="http://schemas.microsoft.com/office/powerpoint/2010/main" val="10777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 </a:t>
            </a:r>
            <a:r>
              <a:rPr lang="en-US" dirty="0"/>
              <a:t>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Organ System Effects (EYE)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When the ciliary muscle contracts, the lens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bulg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this parasympathetic reflex is essential to </a:t>
            </a:r>
            <a:r>
              <a:rPr lang="en-US" sz="2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accommodate for near vision</a:t>
            </a: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34" y="3471333"/>
            <a:ext cx="5773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800" dirty="0">
                <a:ea typeface="Times New Roman" charset="0"/>
                <a:cs typeface="Times New Roman" charset="0"/>
              </a:rPr>
              <a:t>By the end of this lecture 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, you should </a:t>
            </a:r>
            <a:r>
              <a:rPr lang="en-US" altLang="en-US" sz="2800" dirty="0" smtClean="0">
                <a:ea typeface="Times New Roman" charset="0"/>
                <a:cs typeface="Times New Roman" charset="0"/>
              </a:rPr>
              <a:t>able to :</a:t>
            </a:r>
            <a:endParaRPr lang="en-US" altLang="en-US" sz="2800" dirty="0" smtClean="0"/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Mention </a:t>
            </a:r>
            <a:r>
              <a:rPr lang="en-US" altLang="en-US" sz="2800" dirty="0"/>
              <a:t>the different types, locations and actions of cholinergic receptors.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Identify the mechanism of action of direct acting </a:t>
            </a:r>
            <a:r>
              <a:rPr lang="en-US" altLang="en-US" sz="2800" dirty="0" err="1"/>
              <a:t>cholinomimetics</a:t>
            </a:r>
            <a:r>
              <a:rPr lang="en-US" alt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Describe the pharmacokinetics of cholinergic drugs.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Identify pharmacological actions and uses of </a:t>
            </a:r>
            <a:r>
              <a:rPr lang="en-US" altLang="en-US" sz="2800" dirty="0" err="1"/>
              <a:t>cholinomimetics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 </a:t>
            </a:r>
            <a:r>
              <a:rPr lang="en-US" dirty="0"/>
              <a:t>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 System Effects (EYE)</a:t>
            </a:r>
          </a:p>
          <a:p>
            <a:pPr>
              <a:defRPr/>
            </a:pPr>
            <a:r>
              <a:rPr lang="en-US" sz="22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Aqueous </a:t>
            </a:r>
            <a:r>
              <a:rPr lang="en-US" sz="2200" b="1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humour</a:t>
            </a:r>
            <a:r>
              <a:rPr lang="en-US" sz="2200" dirty="0" smtClean="0">
                <a:cs typeface="Arial" panose="020B0604020202020204" pitchFamily="34" charset="0"/>
              </a:rPr>
              <a:t> secreted by </a:t>
            </a:r>
            <a:r>
              <a:rPr lang="en-US" sz="2200" b="1" dirty="0" smtClean="0">
                <a:solidFill>
                  <a:srgbClr val="990099"/>
                </a:solidFill>
                <a:cs typeface="Arial" panose="020B0604020202020204" pitchFamily="34" charset="0"/>
              </a:rPr>
              <a:t>ciliary body</a:t>
            </a:r>
            <a:r>
              <a:rPr lang="en-US" sz="2200" dirty="0" smtClean="0">
                <a:cs typeface="Arial" panose="020B0604020202020204" pitchFamily="34" charset="0"/>
              </a:rPr>
              <a:t>, is removed continuously by drainage into the </a:t>
            </a:r>
            <a:r>
              <a:rPr lang="en-US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Canal of </a:t>
            </a:r>
            <a:r>
              <a:rPr lang="en-US" sz="22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Schlemm</a:t>
            </a:r>
            <a:r>
              <a:rPr lang="en-US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200" dirty="0" smtClean="0">
                <a:cs typeface="Arial" panose="020B0604020202020204" pitchFamily="34" charset="0"/>
              </a:rPr>
              <a:t>Normal </a:t>
            </a:r>
            <a:r>
              <a:rPr lang="en-US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intraocular pressure</a:t>
            </a:r>
            <a:r>
              <a:rPr lang="en-US" sz="2200" dirty="0" smtClean="0">
                <a:cs typeface="Arial" panose="020B0604020202020204" pitchFamily="34" charset="0"/>
              </a:rPr>
              <a:t> is 10-15mmHg above </a:t>
            </a:r>
            <a:r>
              <a:rPr lang="en-US" sz="22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atmospheric pressure</a:t>
            </a:r>
            <a:r>
              <a:rPr lang="en-US" sz="2200" dirty="0" smtClean="0">
                <a:cs typeface="Arial" panose="020B0604020202020204" pitchFamily="34" charset="0"/>
              </a:rPr>
              <a:t> . Abnormally raised pressure (glaucoma)</a:t>
            </a:r>
            <a:r>
              <a:rPr lang="en-US" sz="2200" dirty="0" smtClean="0"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sz="2200" b="1" dirty="0" smtClean="0">
                <a:solidFill>
                  <a:srgbClr val="990099"/>
                </a:solidFill>
                <a:cs typeface="Arial" panose="020B0604020202020204" pitchFamily="34" charset="0"/>
                <a:sym typeface="Symbol" pitchFamily="18" charset="2"/>
              </a:rPr>
              <a:t>retinal detachment.</a:t>
            </a:r>
          </a:p>
          <a:p>
            <a:pPr>
              <a:defRPr/>
            </a:pPr>
            <a:r>
              <a:rPr lang="en-US" sz="2200" dirty="0" err="1" smtClean="0">
                <a:cs typeface="Arial" panose="020B0604020202020204" pitchFamily="34" charset="0"/>
                <a:sym typeface="Symbol" pitchFamily="18" charset="2"/>
              </a:rPr>
              <a:t>Miosis</a:t>
            </a:r>
            <a:r>
              <a:rPr lang="en-US" sz="2200" dirty="0" smtClean="0">
                <a:cs typeface="Arial" panose="020B0604020202020204" pitchFamily="34" charset="0"/>
                <a:sym typeface="Symbol" pitchFamily="18" charset="2"/>
              </a:rPr>
              <a:t>  intraocular pressure in patient with glaucoma</a:t>
            </a:r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10"/>
          <p:cNvPicPr>
            <a:picLocks noChangeAspect="1" noChangeArrowheads="1"/>
          </p:cNvPicPr>
          <p:nvPr/>
        </p:nvPicPr>
        <p:blipFill>
          <a:blip r:embed="rId3">
            <a:lum bright="-2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"/>
          <a:stretch>
            <a:fillRect/>
          </a:stretch>
        </p:blipFill>
        <p:spPr bwMode="auto">
          <a:xfrm>
            <a:off x="2099735" y="4302449"/>
            <a:ext cx="4656665" cy="23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7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500" dirty="0"/>
              <a:t>Pharmacological actions of cholinergic </a:t>
            </a:r>
            <a:r>
              <a:rPr lang="en-US" altLang="en-US" sz="3500" dirty="0" smtClean="0"/>
              <a:t>drugs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7848" y="1549399"/>
            <a:ext cx="8458200" cy="4529667"/>
          </a:xfrm>
        </p:spPr>
        <p:txBody>
          <a:bodyPr>
            <a:normAutofit/>
          </a:bodyPr>
          <a:lstStyle/>
          <a:p>
            <a:pPr marL="609600" indent="-609600" algn="ctr">
              <a:spcBef>
                <a:spcPct val="0"/>
              </a:spcBef>
              <a:buNone/>
            </a:pPr>
            <a:endParaRPr lang="en-US" altLang="en-US" u="sng" dirty="0"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Actions </a:t>
            </a:r>
            <a:r>
              <a:rPr lang="en-US" altLang="en-US" dirty="0">
                <a:ea typeface="Times New Roman" charset="0"/>
                <a:cs typeface="Times New Roman" charset="0"/>
              </a:rPr>
              <a:t>that are similar to the effects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of </a:t>
            </a:r>
            <a:r>
              <a:rPr lang="en-US" altLang="en-US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parasympathetic </a:t>
            </a:r>
            <a:r>
              <a:rPr lang="en-US" altLang="en-US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system activation. </a:t>
            </a:r>
            <a:endParaRPr lang="en-US" altLang="en-US" dirty="0" smtClean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u="sng" dirty="0" smtClean="0">
                <a:ea typeface="Times New Roman" charset="0"/>
                <a:cs typeface="Times New Roman" charset="0"/>
              </a:rPr>
              <a:t> nicotinic </a:t>
            </a:r>
            <a:r>
              <a:rPr lang="en-US" altLang="en-US" u="sng" dirty="0">
                <a:ea typeface="Times New Roman" charset="0"/>
                <a:cs typeface="Times New Roman" charset="0"/>
              </a:rPr>
              <a:t>actions</a:t>
            </a:r>
            <a:r>
              <a:rPr lang="en-US" altLang="en-US" dirty="0">
                <a:ea typeface="Times New Roman" charset="0"/>
                <a:cs typeface="Times New Roman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altLang="en-US" u="sng" dirty="0">
                <a:ea typeface="Times New Roman" charset="0"/>
                <a:cs typeface="Times New Roman" charset="0"/>
              </a:rPr>
              <a:t>muscarinic </a:t>
            </a:r>
            <a:r>
              <a:rPr lang="en-US" altLang="en-US" u="sng" dirty="0" smtClean="0">
                <a:ea typeface="Times New Roman" charset="0"/>
                <a:cs typeface="Times New Roman" charset="0"/>
              </a:rPr>
              <a:t>actions</a:t>
            </a:r>
          </a:p>
          <a:p>
            <a:pPr marL="365760" lvl="1" indent="0">
              <a:spcBef>
                <a:spcPct val="0"/>
              </a:spcBef>
              <a:buNone/>
            </a:pPr>
            <a:endParaRPr lang="en-US" altLang="en-US" u="sng" dirty="0" smtClean="0"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Times New Roman" charset="0"/>
                <a:cs typeface="Times New Roman" charset="0"/>
              </a:rPr>
              <a:t>Cholinergic drugs acts upon two types of receptors</a:t>
            </a:r>
          </a:p>
          <a:p>
            <a:pPr lvl="1">
              <a:spcBef>
                <a:spcPct val="0"/>
              </a:spcBef>
            </a:pPr>
            <a:r>
              <a:rPr lang="en-US" altLang="en-US" u="sng" dirty="0" smtClean="0">
                <a:ea typeface="Times New Roman" charset="0"/>
                <a:cs typeface="Times New Roman" charset="0"/>
              </a:rPr>
              <a:t>nicotinic </a:t>
            </a:r>
            <a:r>
              <a:rPr lang="en-US" altLang="en-US" u="sng" dirty="0">
                <a:ea typeface="Times New Roman" charset="0"/>
                <a:cs typeface="Times New Roman" charset="0"/>
              </a:rPr>
              <a:t>receptors</a:t>
            </a:r>
          </a:p>
          <a:p>
            <a:pPr lvl="1">
              <a:spcBef>
                <a:spcPct val="0"/>
              </a:spcBef>
            </a:pPr>
            <a:r>
              <a:rPr lang="en-US" altLang="en-US" u="sng" dirty="0" smtClean="0">
                <a:ea typeface="Times New Roman" charset="0"/>
                <a:cs typeface="Times New Roman" charset="0"/>
              </a:rPr>
              <a:t>muscarinic </a:t>
            </a:r>
            <a:r>
              <a:rPr lang="en-US" altLang="en-US" u="sng" dirty="0">
                <a:ea typeface="Times New Roman" charset="0"/>
                <a:cs typeface="Times New Roman" charset="0"/>
              </a:rPr>
              <a:t>receptors</a:t>
            </a:r>
          </a:p>
          <a:p>
            <a:pPr marL="609600" indent="-609600" algn="ctr">
              <a:spcBef>
                <a:spcPct val="0"/>
              </a:spcBef>
              <a:buFont typeface="Wingdings" charset="2"/>
              <a:buChar char="v"/>
            </a:pPr>
            <a:endParaRPr lang="en-US" altLang="en-US" u="sng" dirty="0">
              <a:ea typeface="Times New Roman" charset="0"/>
              <a:cs typeface="Times New Roman" charset="0"/>
            </a:endParaRPr>
          </a:p>
          <a:p>
            <a:pPr marL="609600" indent="-609600" algn="ctr">
              <a:spcBef>
                <a:spcPct val="0"/>
              </a:spcBef>
              <a:buNone/>
            </a:pPr>
            <a:endParaRPr lang="en-US" altLang="en-US" dirty="0">
              <a:ea typeface="Times New Roman" charset="0"/>
              <a:cs typeface="Times New Roman" charset="0"/>
            </a:endParaRPr>
          </a:p>
          <a:p>
            <a:pPr marL="609600" indent="-609600" algn="ctr">
              <a:spcBef>
                <a:spcPct val="0"/>
              </a:spcBef>
              <a:buNone/>
            </a:pPr>
            <a:endParaRPr lang="en-US" altLang="en-US" dirty="0">
              <a:ea typeface="Times New Roman" charset="0"/>
              <a:cs typeface="Times New Roman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Direct cholinergic&#10;agentsAcetyl-choline is It is a natural direct parasympathomimetic.&#10;stimulates directly both muscarinic..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4" y="228600"/>
            <a:ext cx="8356334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Parasympathomimetic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(Cholinergic Drugs )</a:t>
            </a:r>
            <a:endParaRPr lang="en-US" sz="3200" dirty="0"/>
          </a:p>
        </p:txBody>
      </p:sp>
      <p:pic>
        <p:nvPicPr>
          <p:cNvPr id="5" name="Content Placeholder 4" descr="Screen Shot 2015-03-09 at 12.51.4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648"/>
          <a:stretch/>
        </p:blipFill>
        <p:spPr>
          <a:xfrm>
            <a:off x="834675" y="1822458"/>
            <a:ext cx="7410850" cy="4171942"/>
          </a:xfrm>
        </p:spPr>
      </p:pic>
    </p:spTree>
    <p:extLst>
      <p:ext uri="{BB962C8B-B14F-4D97-AF65-F5344CB8AC3E}">
        <p14:creationId xmlns:p14="http://schemas.microsoft.com/office/powerpoint/2010/main" val="1233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pic>
        <p:nvPicPr>
          <p:cNvPr id="4" name="Content Placeholder 3" descr="Screen Shot 2015-03-09 at 1.05.1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77069"/>
          <a:stretch/>
        </p:blipFill>
        <p:spPr>
          <a:xfrm>
            <a:off x="411617" y="1775618"/>
            <a:ext cx="3131551" cy="1360668"/>
          </a:xfrm>
        </p:spPr>
      </p:pic>
      <p:pic>
        <p:nvPicPr>
          <p:cNvPr id="6" name="Content Placeholder 3" descr="Screen Shot 2015-03-09 at 1.05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09" r="-111" b="52575"/>
          <a:stretch/>
        </p:blipFill>
        <p:spPr>
          <a:xfrm>
            <a:off x="411617" y="5587998"/>
            <a:ext cx="3131550" cy="1132703"/>
          </a:xfrm>
          <a:prstGeom prst="rect">
            <a:avLst/>
          </a:prstGeom>
        </p:spPr>
      </p:pic>
      <p:pic>
        <p:nvPicPr>
          <p:cNvPr id="7" name="Content Placeholder 3" descr="Screen Shot 2015-03-09 at 1.05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0" r="-110" b="26914"/>
          <a:stretch/>
        </p:blipFill>
        <p:spPr>
          <a:xfrm>
            <a:off x="411617" y="3626104"/>
            <a:ext cx="3131550" cy="1302390"/>
          </a:xfrm>
          <a:prstGeom prst="rect">
            <a:avLst/>
          </a:prstGeom>
        </p:spPr>
      </p:pic>
      <p:pic>
        <p:nvPicPr>
          <p:cNvPr id="8" name="Content Placeholder 3" descr="Screen Shot 2015-03-09 at 1.05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4" r="-110"/>
          <a:stretch/>
        </p:blipFill>
        <p:spPr>
          <a:xfrm>
            <a:off x="4047067" y="5587999"/>
            <a:ext cx="3170224" cy="113341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43167" y="1555184"/>
            <a:ext cx="5600833" cy="403281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Choline </a:t>
            </a:r>
            <a:r>
              <a:rPr lang="en-US" sz="2600" dirty="0" smtClean="0"/>
              <a:t>esters</a:t>
            </a:r>
            <a:endParaRPr lang="en-US" sz="2600" dirty="0"/>
          </a:p>
          <a:p>
            <a:pPr lvl="1"/>
            <a:r>
              <a:rPr lang="en-US" dirty="0"/>
              <a:t>Charged quaternary ammonium </a:t>
            </a:r>
            <a:r>
              <a:rPr lang="en-US" dirty="0" smtClean="0"/>
              <a:t>group-Activity 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polar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 smtClean="0"/>
          </a:p>
          <a:p>
            <a:pPr lvl="1"/>
            <a:r>
              <a:rPr lang="en-US" altLang="en-US" dirty="0" smtClean="0"/>
              <a:t>Poor distribution</a:t>
            </a:r>
          </a:p>
          <a:p>
            <a:pPr lvl="1"/>
            <a:r>
              <a:rPr lang="en-US" altLang="en-US" dirty="0" smtClean="0"/>
              <a:t>can </a:t>
            </a:r>
            <a:r>
              <a:rPr lang="en-US" altLang="en-US" dirty="0"/>
              <a:t>not cross BBB (No CNS </a:t>
            </a:r>
            <a:r>
              <a:rPr lang="en-US" altLang="en-US" dirty="0" smtClean="0"/>
              <a:t>effects)</a:t>
            </a:r>
          </a:p>
          <a:p>
            <a:pPr lvl="1"/>
            <a:r>
              <a:rPr lang="en-US" altLang="en-US" dirty="0" smtClean="0"/>
              <a:t>Not </a:t>
            </a:r>
            <a:r>
              <a:rPr lang="en-US" altLang="en-US" dirty="0"/>
              <a:t>metabolized by </a:t>
            </a:r>
            <a:r>
              <a:rPr lang="en-US" altLang="en-US" dirty="0" smtClean="0"/>
              <a:t>cholinesterase.( except Ach)</a:t>
            </a:r>
          </a:p>
          <a:p>
            <a:pPr lvl="1"/>
            <a:r>
              <a:rPr lang="en-US" altLang="en-US" dirty="0" smtClean="0"/>
              <a:t>Have </a:t>
            </a:r>
            <a:r>
              <a:rPr lang="en-US" altLang="en-US" dirty="0"/>
              <a:t>longer duration of action than Ach.</a:t>
            </a:r>
          </a:p>
          <a:p>
            <a:pPr lvl="1"/>
            <a:r>
              <a:rPr lang="en-US" dirty="0"/>
              <a:t>β-methyl group : Selectivity to M receptor</a:t>
            </a:r>
          </a:p>
          <a:p>
            <a:pPr lvl="1"/>
            <a:r>
              <a:rPr lang="en-US" dirty="0" smtClean="0"/>
              <a:t>Never given I.V. or I.M But S.C </a:t>
            </a:r>
            <a:r>
              <a:rPr lang="en-US" dirty="0" smtClean="0">
                <a:solidFill>
                  <a:srgbClr val="FF0000"/>
                </a:solidFill>
              </a:rPr>
              <a:t>Why??</a:t>
            </a:r>
          </a:p>
          <a:p>
            <a:pPr lvl="1"/>
            <a:r>
              <a:rPr lang="en-US" dirty="0" err="1" smtClean="0"/>
              <a:t>Cevimeline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9" name="Picture 2" descr="https://upload.wikimedia.org/wikipedia/commons/thumb/9/92/Quaternary_ammonium_cation.svg/220px-Quaternary_ammonium_cation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12" y="5064354"/>
            <a:ext cx="1684867" cy="14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7008" y="1487675"/>
            <a:ext cx="7941046" cy="29088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Tertiary </a:t>
            </a:r>
            <a:r>
              <a:rPr lang="en-US" dirty="0"/>
              <a:t>natural </a:t>
            </a:r>
            <a:r>
              <a:rPr lang="en-US" dirty="0" smtClean="0"/>
              <a:t>alkaloids – </a:t>
            </a:r>
            <a:r>
              <a:rPr lang="en-US" dirty="0" err="1" smtClean="0"/>
              <a:t>Muscarine</a:t>
            </a:r>
            <a:r>
              <a:rPr lang="en-US" dirty="0" smtClean="0"/>
              <a:t> quaternary </a:t>
            </a:r>
          </a:p>
          <a:p>
            <a:pPr lvl="1"/>
            <a:r>
              <a:rPr lang="en-US" dirty="0" smtClean="0"/>
              <a:t>Well absorbed except </a:t>
            </a:r>
            <a:r>
              <a:rPr lang="en-US" dirty="0" err="1"/>
              <a:t>Muscarine</a:t>
            </a:r>
            <a:r>
              <a:rPr lang="en-US" dirty="0" smtClean="0"/>
              <a:t> , Excreted by </a:t>
            </a:r>
            <a:r>
              <a:rPr lang="en-US" dirty="0"/>
              <a:t>the kidneys </a:t>
            </a:r>
          </a:p>
          <a:p>
            <a:pPr lvl="1"/>
            <a:endParaRPr lang="en-US" b="1" dirty="0"/>
          </a:p>
          <a:p>
            <a:pPr lvl="1"/>
            <a:endParaRPr lang="en-US" dirty="0" smtClean="0"/>
          </a:p>
        </p:txBody>
      </p:sp>
      <p:pic>
        <p:nvPicPr>
          <p:cNvPr id="9" name="Picture 8" descr="Screen Shot 2015-03-09 at 1.4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6" y="2942095"/>
            <a:ext cx="6050327" cy="3485693"/>
          </a:xfrm>
          <a:prstGeom prst="rect">
            <a:avLst/>
          </a:prstGeom>
        </p:spPr>
      </p:pic>
      <p:pic>
        <p:nvPicPr>
          <p:cNvPr id="5" name="Picture 4" descr="http://www.ochempal.org/wp-content/images/T/tertiaryamine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8" y="3750138"/>
            <a:ext cx="1522578" cy="129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pic>
        <p:nvPicPr>
          <p:cNvPr id="4" name="Content Placeholder 3" descr="Screen Shot 2015-03-09 at 1.05.15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77069"/>
          <a:stretch/>
        </p:blipFill>
        <p:spPr>
          <a:xfrm>
            <a:off x="5770607" y="1644738"/>
            <a:ext cx="3131551" cy="1492774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Acetylcholine (Ach)</a:t>
            </a:r>
          </a:p>
          <a:p>
            <a:pPr marL="929640" lvl="1" indent="-609600"/>
            <a:r>
              <a:rPr lang="en-US" altLang="en-US" dirty="0" smtClean="0">
                <a:ea typeface="Times New Roman" charset="0"/>
                <a:cs typeface="Times New Roman" charset="0"/>
              </a:rPr>
              <a:t>Muscarinic </a:t>
            </a:r>
            <a:r>
              <a:rPr lang="en-US" altLang="en-US" dirty="0">
                <a:ea typeface="Times New Roman" charset="0"/>
                <a:cs typeface="Times New Roman" charset="0"/>
              </a:rPr>
              <a:t>and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nicotinic</a:t>
            </a:r>
          </a:p>
          <a:p>
            <a:pPr marL="320040" lvl="1" indent="0">
              <a:buNone/>
            </a:pPr>
            <a:r>
              <a:rPr lang="en-US" altLang="en-US" dirty="0">
                <a:ea typeface="Times New Roman" charset="0"/>
                <a:cs typeface="Times New Roman" charset="0"/>
              </a:rPr>
              <a:t>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      </a:t>
            </a:r>
            <a:r>
              <a:rPr lang="en-US" altLang="en-US" dirty="0">
                <a:ea typeface="Times New Roman" charset="0"/>
                <a:cs typeface="Times New Roman" charset="0"/>
              </a:rPr>
              <a:t>agonist</a:t>
            </a:r>
          </a:p>
          <a:p>
            <a:pPr marL="929640" lvl="1" indent="-609600"/>
            <a:r>
              <a:rPr lang="en-US" altLang="en-US" dirty="0">
                <a:ea typeface="Times New Roman" charset="0"/>
                <a:cs typeface="Times New Roman" charset="0"/>
              </a:rPr>
              <a:t>Not used clinically because 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Ach</a:t>
            </a:r>
          </a:p>
          <a:p>
            <a:pPr marL="1203960" lvl="2" indent="-609600"/>
            <a:r>
              <a:rPr lang="en-US" altLang="en-US" sz="2400" dirty="0" smtClean="0">
                <a:ea typeface="Times New Roman" charset="0"/>
                <a:cs typeface="Times New Roman" charset="0"/>
              </a:rPr>
              <a:t>Is not selective as it acts on both </a:t>
            </a:r>
            <a:r>
              <a:rPr lang="en-US" altLang="en-US" sz="24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nicotinic and muscarinic receptors</a:t>
            </a:r>
            <a:r>
              <a:rPr lang="en-US" altLang="en-US" sz="2400" dirty="0" smtClean="0">
                <a:ea typeface="Times New Roman" charset="0"/>
                <a:cs typeface="Times New Roman" charset="0"/>
              </a:rPr>
              <a:t> </a:t>
            </a:r>
          </a:p>
          <a:p>
            <a:pPr marL="1203960" lvl="2" indent="-609600"/>
            <a:r>
              <a:rPr lang="en-US" altLang="en-US" sz="2400" dirty="0" smtClean="0">
                <a:ea typeface="Times New Roman" charset="0"/>
                <a:cs typeface="Times New Roman" charset="0"/>
              </a:rPr>
              <a:t>Has </a:t>
            </a:r>
            <a:r>
              <a:rPr lang="en-US" altLang="en-US" sz="2400" dirty="0">
                <a:ea typeface="Times New Roman" charset="0"/>
                <a:cs typeface="Times New Roman" charset="0"/>
              </a:rPr>
              <a:t>short duration of action. Why? </a:t>
            </a:r>
            <a:endParaRPr lang="en-US" altLang="en-US" sz="2400" dirty="0" smtClean="0">
              <a:ea typeface="Times New Roman" charset="0"/>
              <a:cs typeface="Times New Roman" charset="0"/>
            </a:endParaRPr>
          </a:p>
          <a:p>
            <a:pPr marL="1203960" lvl="2" indent="-609600"/>
            <a:r>
              <a:rPr lang="en-US" altLang="en-US" sz="2400" dirty="0" smtClean="0">
                <a:ea typeface="Times New Roman" charset="0"/>
                <a:cs typeface="Times New Roman" charset="0"/>
              </a:rPr>
              <a:t>Due to rapid metabolism by </a:t>
            </a:r>
            <a:r>
              <a:rPr lang="en-US" altLang="en-US" sz="2400" dirty="0" err="1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acetycholinesterase</a:t>
            </a:r>
            <a:endParaRPr lang="en-US" altLang="en-US" sz="2400" dirty="0" smtClean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Carbachol</a:t>
            </a:r>
            <a:endParaRPr lang="en-US" altLang="en-US" sz="32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  <a:p>
            <a:pPr lvl="1">
              <a:spcBef>
                <a:spcPts val="12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Muscarinic actions on Eye, GIT, UT</a:t>
            </a:r>
            <a:r>
              <a:rPr lang="en-US" altLang="en-US" sz="2400" dirty="0" smtClean="0">
                <a:ea typeface="Times New Roman" charset="0"/>
                <a:cs typeface="Times New Roman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 smtClean="0">
                <a:ea typeface="Times New Roman" charset="0"/>
                <a:cs typeface="Times New Roman" charset="0"/>
              </a:rPr>
              <a:t>Has </a:t>
            </a:r>
            <a:r>
              <a:rPr lang="en-US" altLang="en-US" sz="2400" dirty="0">
                <a:ea typeface="Times New Roman" charset="0"/>
                <a:cs typeface="Times New Roman" charset="0"/>
              </a:rPr>
              <a:t>nicotinic actions </a:t>
            </a:r>
            <a:r>
              <a:rPr lang="en-US" alt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(side effects).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Resistant to hydrolysis by acetyl cholinesterase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Longer duration than Ach.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Used for treatment of glaucoma</a:t>
            </a:r>
          </a:p>
        </p:txBody>
      </p:sp>
      <p:pic>
        <p:nvPicPr>
          <p:cNvPr id="5" name="Content Placeholder 3" descr="Screen Shot 2015-03-09 at 1.05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0" r="-110" b="26914"/>
          <a:stretch/>
        </p:blipFill>
        <p:spPr>
          <a:xfrm>
            <a:off x="5529868" y="1644738"/>
            <a:ext cx="3131550" cy="13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20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Bethanechol</a:t>
            </a:r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3200" dirty="0">
                <a:ea typeface="Times New Roman" charset="0"/>
                <a:cs typeface="Times New Roman" charset="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Prominent muscarinic actions on GIT, </a:t>
            </a:r>
            <a:r>
              <a:rPr lang="en-US" altLang="en-US" sz="2100" dirty="0" smtClean="0">
                <a:ea typeface="Times New Roman" charset="0"/>
                <a:cs typeface="Times New Roman" charset="0"/>
              </a:rPr>
              <a:t>UT</a:t>
            </a:r>
            <a:r>
              <a:rPr lang="en-US" altLang="en-US" sz="2100" dirty="0">
                <a:ea typeface="Times New Roman" charset="0"/>
                <a:cs typeface="Times New Roman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No nicotinic action</a:t>
            </a:r>
          </a:p>
          <a:p>
            <a:pPr lvl="1">
              <a:spcBef>
                <a:spcPts val="1200"/>
              </a:spcBef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Resistant to hydrolysis by acetyl cholinesterase</a:t>
            </a:r>
          </a:p>
          <a:p>
            <a:pPr lvl="1">
              <a:spcBef>
                <a:spcPts val="1200"/>
              </a:spcBef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Longer duration than Ach</a:t>
            </a:r>
          </a:p>
          <a:p>
            <a:pPr lvl="1">
              <a:spcBef>
                <a:spcPts val="1200"/>
              </a:spcBef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Used for</a:t>
            </a:r>
          </a:p>
          <a:p>
            <a:pPr lvl="2">
              <a:spcBef>
                <a:spcPts val="1200"/>
              </a:spcBef>
              <a:buClr>
                <a:srgbClr val="FF0000"/>
              </a:buClr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Paralytic ileus</a:t>
            </a:r>
          </a:p>
          <a:p>
            <a:pPr lvl="2">
              <a:spcBef>
                <a:spcPts val="1200"/>
              </a:spcBef>
              <a:buClr>
                <a:srgbClr val="FF0000"/>
              </a:buClr>
            </a:pPr>
            <a:r>
              <a:rPr lang="en-US" altLang="en-US" sz="2100" dirty="0">
                <a:ea typeface="Times New Roman" charset="0"/>
                <a:cs typeface="Times New Roman" charset="0"/>
              </a:rPr>
              <a:t>Urinary retention in cases of post-operative </a:t>
            </a:r>
            <a:r>
              <a:rPr lang="en-US" altLang="en-US" sz="2100" dirty="0" err="1">
                <a:ea typeface="Times New Roman" charset="0"/>
                <a:cs typeface="Times New Roman" charset="0"/>
              </a:rPr>
              <a:t>atony</a:t>
            </a:r>
            <a:r>
              <a:rPr lang="en-US" altLang="en-US" sz="2100" dirty="0">
                <a:ea typeface="Times New Roman" charset="0"/>
                <a:cs typeface="Times New Roman" charset="0"/>
              </a:rPr>
              <a:t> &amp; neurogenic bladder</a:t>
            </a:r>
          </a:p>
        </p:txBody>
      </p:sp>
      <p:pic>
        <p:nvPicPr>
          <p:cNvPr id="6" name="Content Placeholder 3" descr="Screen Shot 2015-03-09 at 1.05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4" r="-110"/>
          <a:stretch/>
        </p:blipFill>
        <p:spPr>
          <a:xfrm>
            <a:off x="5731934" y="1644738"/>
            <a:ext cx="3170224" cy="11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Cevimeline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9300" lvl="1" indent="-457200">
              <a:spcBef>
                <a:spcPts val="1200"/>
              </a:spcBef>
              <a:defRPr/>
            </a:pPr>
            <a:r>
              <a:rPr lang="en-US" sz="2400" dirty="0">
                <a:cs typeface="Times New Roman" pitchFamily="18" charset="0"/>
              </a:rPr>
              <a:t>Direct acting muscarinic agonist (M3)</a:t>
            </a:r>
          </a:p>
          <a:p>
            <a:pPr marL="749300" lvl="1" indent="-457200">
              <a:spcBef>
                <a:spcPts val="1200"/>
              </a:spcBef>
              <a:defRPr/>
            </a:pPr>
            <a:r>
              <a:rPr lang="en-US" sz="2400" dirty="0">
                <a:cs typeface="Times New Roman" pitchFamily="18" charset="0"/>
              </a:rPr>
              <a:t>Used for treatment of dry mouth symptom</a:t>
            </a:r>
          </a:p>
          <a:p>
            <a:pPr marL="749300" lvl="1" indent="-457200">
              <a:spcBef>
                <a:spcPts val="1200"/>
              </a:spcBef>
              <a:defRPr/>
            </a:pPr>
            <a:r>
              <a:rPr lang="en-US" sz="2400" dirty="0">
                <a:cs typeface="Times New Roman" pitchFamily="18" charset="0"/>
              </a:rPr>
              <a:t>  associated with </a:t>
            </a:r>
            <a:r>
              <a:rPr lang="en-US" sz="2400" dirty="0" err="1">
                <a:cs typeface="Times New Roman" pitchFamily="18" charset="0"/>
              </a:rPr>
              <a:t>Sjogren's</a:t>
            </a:r>
            <a:r>
              <a:rPr lang="en-US" sz="2400" dirty="0">
                <a:cs typeface="Times New Roman" pitchFamily="18" charset="0"/>
              </a:rPr>
              <a:t> syndrome</a:t>
            </a:r>
          </a:p>
          <a:p>
            <a:pPr marL="292100" lvl="1" indent="0">
              <a:spcBef>
                <a:spcPts val="1200"/>
              </a:spcBef>
              <a:buNone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(autoimmune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disease characterized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by Formation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of antibodies leading to dryness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of mouth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and eye)</a:t>
            </a:r>
            <a:r>
              <a:rPr lang="en-US" sz="2400" dirty="0">
                <a:solidFill>
                  <a:schemeClr val="hlin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 altLang="en-US" sz="21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Organization of The Nervous System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5360722"/>
              </p:ext>
            </p:extLst>
          </p:nvPr>
        </p:nvGraphicFramePr>
        <p:xfrm>
          <a:off x="522843" y="176696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2648" y="2370667"/>
            <a:ext cx="7159752" cy="421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sz="320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Pilocarpine</a:t>
            </a:r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ea typeface="Times New Roman" charset="0"/>
                <a:cs typeface="Times New Roman" charset="0"/>
              </a:rPr>
              <a:t>well </a:t>
            </a:r>
            <a:r>
              <a:rPr lang="en-US" altLang="en-US" sz="2400" dirty="0">
                <a:ea typeface="Times New Roman" charset="0"/>
                <a:cs typeface="Times New Roman" charset="0"/>
              </a:rPr>
              <a:t>absorbed, good distribution 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Cross BBB </a:t>
            </a:r>
            <a:r>
              <a:rPr lang="en-US" alt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(has central effects).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Not metabolized by cholinesterase 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Long duration of action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Excretion is enhanced by acidification of urine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Direct muscarinic </a:t>
            </a:r>
            <a:r>
              <a:rPr lang="en-US" altLang="en-US" sz="2400" dirty="0" smtClean="0">
                <a:ea typeface="Times New Roman" charset="0"/>
                <a:cs typeface="Times New Roman" charset="0"/>
              </a:rPr>
              <a:t>agonist</a:t>
            </a:r>
            <a:r>
              <a:rPr lang="en-US" altLang="en-US" sz="24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(mainly </a:t>
            </a:r>
            <a:r>
              <a:rPr lang="en-US" alt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on eye &amp; secretion). </a:t>
            </a:r>
          </a:p>
        </p:txBody>
      </p:sp>
      <p:pic>
        <p:nvPicPr>
          <p:cNvPr id="4" name="Picture 3" descr="Screen Shot 2015-03-09 at 1.41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6" r="45539"/>
          <a:stretch/>
        </p:blipFill>
        <p:spPr>
          <a:xfrm>
            <a:off x="5607084" y="1644738"/>
            <a:ext cx="3295074" cy="1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sz="320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Pilocarpine</a:t>
            </a:r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5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Uses: 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 err="1">
                <a:ea typeface="Times New Roman" charset="0"/>
                <a:cs typeface="Times New Roman" charset="0"/>
              </a:rPr>
              <a:t>Xerostomia</a:t>
            </a:r>
            <a:r>
              <a:rPr lang="en-US" altLang="en-US" sz="2500" dirty="0">
                <a:ea typeface="Times New Roman" charset="0"/>
                <a:cs typeface="Times New Roman" charset="0"/>
              </a:rPr>
              <a:t> (</a:t>
            </a:r>
            <a:r>
              <a:rPr lang="en-US" altLang="en-US" sz="2500" i="1" dirty="0">
                <a:ea typeface="Times New Roman" charset="0"/>
                <a:cs typeface="Times New Roman" charset="0"/>
              </a:rPr>
              <a:t>dry mouth</a:t>
            </a:r>
            <a:r>
              <a:rPr lang="en-US" altLang="en-US" sz="2500" dirty="0">
                <a:ea typeface="Times New Roman" charset="0"/>
                <a:cs typeface="Times New Roman" charset="0"/>
              </a:rPr>
              <a:t>).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>
                <a:ea typeface="Times New Roman" charset="0"/>
                <a:cs typeface="Times New Roman" charset="0"/>
              </a:rPr>
              <a:t>Drug of choice in emergency glaucoma </a:t>
            </a:r>
            <a:endParaRPr lang="en-US" altLang="en-US" sz="2500" dirty="0" smtClean="0">
              <a:ea typeface="Times New Roman" charset="0"/>
              <a:cs typeface="Times New Roman" charset="0"/>
            </a:endParaRPr>
          </a:p>
          <a:p>
            <a:pPr marL="365760" lvl="1" indent="0">
              <a:spcBef>
                <a:spcPct val="0"/>
              </a:spcBef>
              <a:buNone/>
            </a:pPr>
            <a:r>
              <a:rPr lang="en-US" altLang="en-US" sz="2500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2500" i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  applied </a:t>
            </a:r>
            <a:r>
              <a:rPr lang="en-US" altLang="en-US" sz="2500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as eye drops.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endParaRPr lang="en-US" altLang="en-US" sz="2500" i="1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US" altLang="en-US" sz="25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Adverse effects: 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>
                <a:ea typeface="Times New Roman" charset="0"/>
                <a:cs typeface="Times New Roman" charset="0"/>
              </a:rPr>
              <a:t>Profuse sweating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>
                <a:ea typeface="Times New Roman" charset="0"/>
                <a:cs typeface="Times New Roman" charset="0"/>
              </a:rPr>
              <a:t>Salivation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>
                <a:ea typeface="Times New Roman" charset="0"/>
                <a:cs typeface="Times New Roman" charset="0"/>
              </a:rPr>
              <a:t>Bronchoconstriction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>
                <a:ea typeface="Times New Roman" charset="0"/>
                <a:cs typeface="Times New Roman" charset="0"/>
              </a:rPr>
              <a:t>Diarrhea</a:t>
            </a:r>
          </a:p>
          <a:p>
            <a:pPr lvl="1">
              <a:spcBef>
                <a:spcPct val="0"/>
              </a:spcBef>
            </a:pPr>
            <a:r>
              <a:rPr lang="en-US" altLang="en-US" sz="2500" dirty="0">
                <a:ea typeface="Times New Roman" charset="0"/>
                <a:cs typeface="Times New Roman" charset="0"/>
              </a:rPr>
              <a:t>CNS effects</a:t>
            </a:r>
            <a:endParaRPr lang="en-US" altLang="en-US" sz="25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4" name="Picture 3" descr="Screen Shot 2015-03-09 at 1.41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6" r="45539"/>
          <a:stretch/>
        </p:blipFill>
        <p:spPr>
          <a:xfrm>
            <a:off x="5607084" y="1644738"/>
            <a:ext cx="3295074" cy="1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endParaRPr lang="en-US" altLang="en-US" sz="25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21207"/>
              </p:ext>
            </p:extLst>
          </p:nvPr>
        </p:nvGraphicFramePr>
        <p:xfrm>
          <a:off x="523429" y="1644738"/>
          <a:ext cx="8134349" cy="5099287"/>
        </p:xfrm>
        <a:graphic>
          <a:graphicData uri="http://schemas.openxmlformats.org/drawingml/2006/table">
            <a:tbl>
              <a:tblPr rtl="1"/>
              <a:tblGrid>
                <a:gridCol w="1712646"/>
                <a:gridCol w="1712646"/>
                <a:gridCol w="1617659"/>
                <a:gridCol w="1450712"/>
                <a:gridCol w="1640686"/>
              </a:tblGrid>
              <a:tr h="658702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Pilocarpine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Bethanechol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Carbachol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ACh</a:t>
                      </a:r>
                      <a:endParaRPr kumimoji="0" lang="ar-SA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70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Tertiary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Quaternary  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Quaternary  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Quaternary  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Polar</a:t>
                      </a: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821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better absorbed than 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better absorbed than 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NOT</a:t>
                      </a: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3483">
                <a:tc gridSpan="3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NOT metabolized by cholinesterase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metabolized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Metabolism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70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Longer (++)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Duration</a:t>
                      </a:r>
                      <a:endParaRPr kumimoji="0" lang="ar-SA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064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oral,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eye drops</a:t>
                      </a:r>
                      <a:endParaRPr kumimoji="0" lang="ar-SA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 Oral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S.C.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I.V.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 drops</a:t>
                      </a: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endParaRPr lang="en-US" altLang="en-US" sz="25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6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655445"/>
              </p:ext>
            </p:extLst>
          </p:nvPr>
        </p:nvGraphicFramePr>
        <p:xfrm>
          <a:off x="523429" y="1680809"/>
          <a:ext cx="7924800" cy="4858280"/>
        </p:xfrm>
        <a:graphic>
          <a:graphicData uri="http://schemas.openxmlformats.org/drawingml/2006/table">
            <a:tbl>
              <a:tblPr rtl="1"/>
              <a:tblGrid>
                <a:gridCol w="1445324"/>
                <a:gridCol w="1256439"/>
                <a:gridCol w="1350183"/>
                <a:gridCol w="1343186"/>
                <a:gridCol w="1276027"/>
                <a:gridCol w="1253641"/>
              </a:tblGrid>
              <a:tr h="609987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Cevimeline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Pilocarpine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Bethanechol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Carbachol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M,N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ACh</a:t>
                      </a:r>
                      <a:endParaRPr kumimoji="0" lang="ar-SA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M, 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ar-SA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077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Nicotinic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Nicotinic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Receptors</a:t>
                      </a:r>
                      <a:endParaRPr kumimoji="0" lang="ar-SA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43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     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  <a:endParaRPr kumimoji="0" lang="ar-SA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789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Exocrine glands</a:t>
                      </a: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More on eye, exocrine glands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bladder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Urinary bladder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Selectivity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26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        NO</a:t>
                      </a: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 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+++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Nicotinic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589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Sjogren's syndrome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Glaucoma</a:t>
                      </a:r>
                      <a:endParaRPr kumimoji="0" lang="ar-SA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Xerostomia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Paralytic ileus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Urinary retention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Uses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3" y="228600"/>
            <a:ext cx="8724115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Drugs </a:t>
            </a:r>
            <a:r>
              <a:rPr lang="en-US" sz="2800" dirty="0" smtClean="0"/>
              <a:t>direct-acting </a:t>
            </a:r>
            <a:r>
              <a:rPr lang="en-US" sz="2800" dirty="0"/>
              <a:t>on Ach receptors (</a:t>
            </a:r>
            <a:r>
              <a:rPr lang="en-US" sz="2800" dirty="0" smtClean="0"/>
              <a:t>CHOLINOCEPTORS)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3429" y="1644738"/>
            <a:ext cx="8033341" cy="4772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endParaRPr lang="en-US" altLang="en-US" sz="25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065" y="1644738"/>
            <a:ext cx="6942667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5000"/>
              </a:lnSpc>
            </a:pPr>
            <a:r>
              <a:rPr lang="en-US" altLang="en-US" sz="24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Contraindications</a:t>
            </a:r>
          </a:p>
          <a:p>
            <a:pPr marL="609600" indent="-609600">
              <a:lnSpc>
                <a:spcPct val="85000"/>
              </a:lnSpc>
            </a:pPr>
            <a:endParaRPr lang="en-US" altLang="en-US" sz="24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  <a:p>
            <a:pPr marL="609600" indent="-609600">
              <a:lnSpc>
                <a:spcPct val="85000"/>
              </a:lnSpc>
              <a:spcBef>
                <a:spcPts val="1200"/>
              </a:spcBef>
              <a:buFont typeface="Wingdings" charset="2"/>
              <a:buAutoNum type="arabicPeriod"/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Bronchial asthma.</a:t>
            </a:r>
          </a:p>
          <a:p>
            <a:pPr marL="609600" indent="-609600">
              <a:lnSpc>
                <a:spcPct val="85000"/>
              </a:lnSpc>
              <a:spcBef>
                <a:spcPts val="1200"/>
              </a:spcBef>
              <a:buFont typeface="Wingdings" charset="2"/>
              <a:buAutoNum type="arabicPeriod"/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Peptic ulcer.</a:t>
            </a:r>
          </a:p>
          <a:p>
            <a:pPr marL="609600" indent="-609600">
              <a:lnSpc>
                <a:spcPct val="85000"/>
              </a:lnSpc>
              <a:spcBef>
                <a:spcPts val="1200"/>
              </a:spcBef>
              <a:buFont typeface="Wingdings" charset="2"/>
              <a:buAutoNum type="arabicPeriod"/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Angina pectoris</a:t>
            </a:r>
          </a:p>
          <a:p>
            <a:pPr marL="609600" indent="-609600">
              <a:lnSpc>
                <a:spcPct val="85000"/>
              </a:lnSpc>
              <a:spcBef>
                <a:spcPts val="1200"/>
              </a:spcBef>
              <a:buFont typeface="Wingdings" charset="2"/>
              <a:buAutoNum type="arabicPeriod"/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Urinary incontinence</a:t>
            </a:r>
          </a:p>
          <a:p>
            <a:pPr marL="609600" indent="-609600">
              <a:lnSpc>
                <a:spcPct val="85000"/>
              </a:lnSpc>
              <a:spcBef>
                <a:spcPts val="1200"/>
              </a:spcBef>
              <a:buFont typeface="Wingdings" charset="2"/>
              <a:buAutoNum type="arabicPeriod"/>
            </a:pPr>
            <a:r>
              <a:rPr lang="en-US" altLang="en-US" sz="2400" dirty="0">
                <a:ea typeface="Times New Roman" charset="0"/>
                <a:cs typeface="Times New Roman" charset="0"/>
              </a:rPr>
              <a:t>Intestinal obstruction</a:t>
            </a:r>
          </a:p>
        </p:txBody>
      </p:sp>
    </p:spTree>
    <p:extLst>
      <p:ext uri="{BB962C8B-B14F-4D97-AF65-F5344CB8AC3E}">
        <p14:creationId xmlns:p14="http://schemas.microsoft.com/office/powerpoint/2010/main" val="10715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 , Efferent division of the </a:t>
            </a:r>
            <a:r>
              <a:rPr lang="en-US" dirty="0" smtClean="0"/>
              <a:t>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" name="Picture 23" descr="Screen Shot 2015-02-25 at 10.20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86159" r="-337"/>
          <a:stretch/>
        </p:blipFill>
        <p:spPr>
          <a:xfrm>
            <a:off x="1559903" y="5698349"/>
            <a:ext cx="5233888" cy="949248"/>
          </a:xfrm>
          <a:prstGeom prst="rect">
            <a:avLst/>
          </a:prstGeom>
        </p:spPr>
      </p:pic>
      <p:pic>
        <p:nvPicPr>
          <p:cNvPr id="25" name="Picture 24" descr="Screen Shot 2015-02-25 at 10.20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394" r="337" b="81281"/>
          <a:stretch/>
        </p:blipFill>
        <p:spPr>
          <a:xfrm>
            <a:off x="1180295" y="3145863"/>
            <a:ext cx="5613496" cy="11881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98056" y="5823774"/>
            <a:ext cx="99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93790" y="3526685"/>
            <a:ext cx="175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</a:t>
            </a:r>
          </a:p>
          <a:p>
            <a:r>
              <a:rPr lang="en-US" dirty="0" smtClean="0"/>
              <a:t>Parasympathetic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93791" y="5843694"/>
            <a:ext cx="9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Somatic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33500" y="1547815"/>
            <a:ext cx="2136999" cy="389165"/>
            <a:chOff x="1958152" y="902432"/>
            <a:chExt cx="1258760" cy="517487"/>
          </a:xfrm>
        </p:grpSpPr>
        <p:sp>
          <p:nvSpPr>
            <p:cNvPr id="43" name="Rounded Rectangle 42"/>
            <p:cNvSpPr/>
            <p:nvPr/>
          </p:nvSpPr>
          <p:spPr>
            <a:xfrm>
              <a:off x="1958152" y="902432"/>
              <a:ext cx="1258760" cy="51748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1973309" y="917589"/>
              <a:ext cx="1228447" cy="487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Peripheral Nerve System (PNS)</a:t>
              </a:r>
              <a:endParaRPr lang="en-US" sz="1200" kern="1200" dirty="0"/>
            </a:p>
          </p:txBody>
        </p:sp>
      </p:grpSp>
      <p:sp>
        <p:nvSpPr>
          <p:cNvPr id="31" name="Straight Connector 5"/>
          <p:cNvSpPr/>
          <p:nvPr/>
        </p:nvSpPr>
        <p:spPr>
          <a:xfrm>
            <a:off x="4676040" y="1925581"/>
            <a:ext cx="691358" cy="2069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497"/>
                </a:lnTo>
                <a:lnTo>
                  <a:pt x="691358" y="103497"/>
                </a:lnTo>
                <a:lnTo>
                  <a:pt x="691358" y="206995"/>
                </a:lnTo>
              </a:path>
            </a:pathLst>
          </a:custGeom>
          <a:noFill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4596839" y="2106920"/>
            <a:ext cx="1602723" cy="485577"/>
            <a:chOff x="2725752" y="1514399"/>
            <a:chExt cx="1528068" cy="614845"/>
          </a:xfrm>
        </p:grpSpPr>
        <p:sp>
          <p:nvSpPr>
            <p:cNvPr id="41" name="Rounded Rectangle 40"/>
            <p:cNvSpPr/>
            <p:nvPr/>
          </p:nvSpPr>
          <p:spPr>
            <a:xfrm>
              <a:off x="2725752" y="1514399"/>
              <a:ext cx="1528068" cy="51748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7"/>
            <p:cNvSpPr/>
            <p:nvPr/>
          </p:nvSpPr>
          <p:spPr>
            <a:xfrm>
              <a:off x="2725752" y="1642071"/>
              <a:ext cx="1512911" cy="487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Efferent Division (MOTOR)</a:t>
              </a:r>
              <a:endParaRPr lang="en-US" sz="1100" kern="1200" dirty="0"/>
            </a:p>
          </p:txBody>
        </p:sp>
      </p:grpSp>
      <p:sp>
        <p:nvSpPr>
          <p:cNvPr id="33" name="Straight Connector 8"/>
          <p:cNvSpPr/>
          <p:nvPr/>
        </p:nvSpPr>
        <p:spPr>
          <a:xfrm>
            <a:off x="4016719" y="2541264"/>
            <a:ext cx="1369402" cy="2069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69402" y="0"/>
                </a:moveTo>
                <a:lnTo>
                  <a:pt x="1369402" y="103497"/>
                </a:lnTo>
                <a:lnTo>
                  <a:pt x="0" y="103497"/>
                </a:lnTo>
                <a:lnTo>
                  <a:pt x="0" y="206995"/>
                </a:lnTo>
              </a:path>
            </a:pathLst>
          </a:custGeom>
          <a:noFill/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oup 33"/>
          <p:cNvGrpSpPr/>
          <p:nvPr/>
        </p:nvGrpSpPr>
        <p:grpSpPr>
          <a:xfrm>
            <a:off x="3386332" y="2759674"/>
            <a:ext cx="1082217" cy="398555"/>
            <a:chOff x="1520472" y="2351397"/>
            <a:chExt cx="778032" cy="517487"/>
          </a:xfrm>
        </p:grpSpPr>
        <p:sp>
          <p:nvSpPr>
            <p:cNvPr id="39" name="Rounded Rectangle 38"/>
            <p:cNvSpPr/>
            <p:nvPr/>
          </p:nvSpPr>
          <p:spPr>
            <a:xfrm>
              <a:off x="1520472" y="2351397"/>
              <a:ext cx="778032" cy="51748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0"/>
            <p:cNvSpPr/>
            <p:nvPr/>
          </p:nvSpPr>
          <p:spPr>
            <a:xfrm>
              <a:off x="1535629" y="2366554"/>
              <a:ext cx="747718" cy="487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Somatic</a:t>
              </a:r>
              <a:endParaRPr lang="en-US" sz="1200" kern="1200" dirty="0"/>
            </a:p>
          </p:txBody>
        </p:sp>
      </p:grpSp>
      <p:sp>
        <p:nvSpPr>
          <p:cNvPr id="35" name="Straight Connector 11"/>
          <p:cNvSpPr/>
          <p:nvPr/>
        </p:nvSpPr>
        <p:spPr>
          <a:xfrm>
            <a:off x="5386121" y="2541264"/>
            <a:ext cx="1370302" cy="2069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497"/>
                </a:lnTo>
                <a:lnTo>
                  <a:pt x="1370302" y="103497"/>
                </a:lnTo>
                <a:lnTo>
                  <a:pt x="1370302" y="206995"/>
                </a:lnTo>
              </a:path>
            </a:pathLst>
          </a:custGeom>
          <a:noFill/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/>
          <p:nvPr/>
        </p:nvGrpSpPr>
        <p:grpSpPr>
          <a:xfrm>
            <a:off x="6254105" y="2748259"/>
            <a:ext cx="975871" cy="389727"/>
            <a:chOff x="4261077" y="2351397"/>
            <a:chExt cx="776231" cy="517487"/>
          </a:xfrm>
        </p:grpSpPr>
        <p:sp>
          <p:nvSpPr>
            <p:cNvPr id="37" name="Rounded Rectangle 36"/>
            <p:cNvSpPr/>
            <p:nvPr/>
          </p:nvSpPr>
          <p:spPr>
            <a:xfrm>
              <a:off x="4261077" y="2351397"/>
              <a:ext cx="776231" cy="51748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3"/>
            <p:cNvSpPr/>
            <p:nvPr/>
          </p:nvSpPr>
          <p:spPr>
            <a:xfrm>
              <a:off x="4276234" y="2366554"/>
              <a:ext cx="745917" cy="487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Autonomic</a:t>
              </a:r>
              <a:endParaRPr lang="en-US" sz="1200" kern="1200" dirty="0"/>
            </a:p>
          </p:txBody>
        </p:sp>
      </p:grpSp>
      <p:pic>
        <p:nvPicPr>
          <p:cNvPr id="45" name="Picture 44" descr="Screen Shot 2015-03-01 at 9.26.5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7"/>
          <a:stretch/>
        </p:blipFill>
        <p:spPr>
          <a:xfrm>
            <a:off x="1783264" y="4515339"/>
            <a:ext cx="4991470" cy="97490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810332" y="4666816"/>
            <a:ext cx="175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</a:t>
            </a:r>
          </a:p>
          <a:p>
            <a:r>
              <a:rPr lang="en-US" dirty="0" smtClean="0"/>
              <a:t>Sympathetic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90703" y="5088415"/>
            <a:ext cx="88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M,D</a:t>
            </a:r>
          </a:p>
        </p:txBody>
      </p:sp>
    </p:spTree>
    <p:extLst>
      <p:ext uri="{BB962C8B-B14F-4D97-AF65-F5344CB8AC3E}">
        <p14:creationId xmlns:p14="http://schemas.microsoft.com/office/powerpoint/2010/main" val="35915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 , </a:t>
            </a:r>
            <a:r>
              <a:rPr lang="en-US" dirty="0" smtClean="0"/>
              <a:t>Parasympathetic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62" y="2359530"/>
            <a:ext cx="8380609" cy="42675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Preganglionic neurons</a:t>
            </a:r>
          </a:p>
          <a:p>
            <a:pPr lvl="1"/>
            <a:r>
              <a:rPr lang="en-US" sz="2300" dirty="0" smtClean="0"/>
              <a:t>Long</a:t>
            </a:r>
          </a:p>
          <a:p>
            <a:pPr lvl="1"/>
            <a:r>
              <a:rPr lang="en-US" sz="2300" dirty="0" smtClean="0"/>
              <a:t>Synapses with postganglionic at or near organ</a:t>
            </a:r>
          </a:p>
          <a:p>
            <a:pPr lvl="1"/>
            <a:r>
              <a:rPr lang="en-US" sz="2300" dirty="0" smtClean="0"/>
              <a:t>ACh is neurotransmitter </a:t>
            </a:r>
          </a:p>
          <a:p>
            <a:pPr lvl="1"/>
            <a:r>
              <a:rPr lang="en-US" sz="2300" dirty="0" smtClean="0">
                <a:solidFill>
                  <a:srgbClr val="000000"/>
                </a:solidFill>
              </a:rPr>
              <a:t>Nicotinic receptor on postganglionic</a:t>
            </a:r>
          </a:p>
          <a:p>
            <a:r>
              <a:rPr lang="en-US" dirty="0" smtClean="0"/>
              <a:t>Postganglionic</a:t>
            </a:r>
          </a:p>
          <a:p>
            <a:pPr lvl="1"/>
            <a:r>
              <a:rPr lang="en-US" sz="2300" dirty="0" smtClean="0"/>
              <a:t>Short</a:t>
            </a:r>
          </a:p>
          <a:p>
            <a:pPr lvl="1"/>
            <a:r>
              <a:rPr lang="en-US" sz="2300" dirty="0" smtClean="0"/>
              <a:t>Synapses on the organ </a:t>
            </a:r>
          </a:p>
          <a:p>
            <a:pPr lvl="1"/>
            <a:r>
              <a:rPr lang="en-US" sz="2300" dirty="0" smtClean="0"/>
              <a:t>A</a:t>
            </a:r>
            <a:r>
              <a:rPr lang="en-US" sz="2300" dirty="0"/>
              <a:t>C</a:t>
            </a:r>
            <a:r>
              <a:rPr lang="en-US" sz="2300" dirty="0" smtClean="0"/>
              <a:t>h </a:t>
            </a:r>
            <a:r>
              <a:rPr lang="en-US" sz="2300" dirty="0"/>
              <a:t>is neurotransmitter </a:t>
            </a:r>
            <a:endParaRPr lang="en-US" sz="2300" dirty="0" smtClean="0"/>
          </a:p>
          <a:p>
            <a:pPr lvl="1"/>
            <a:r>
              <a:rPr lang="en-US" sz="2300" dirty="0" smtClean="0"/>
              <a:t>Muscarinic </a:t>
            </a:r>
            <a:r>
              <a:rPr lang="en-US" sz="2300" dirty="0"/>
              <a:t>receptor on </a:t>
            </a:r>
            <a:r>
              <a:rPr lang="en-US" sz="2300" dirty="0" smtClean="0"/>
              <a:t>the organ</a:t>
            </a:r>
          </a:p>
          <a:p>
            <a:r>
              <a:rPr lang="en-US" dirty="0"/>
              <a:t>Cholinergic </a:t>
            </a:r>
            <a:r>
              <a:rPr lang="en-US" dirty="0" smtClean="0"/>
              <a:t>fibers: </a:t>
            </a:r>
            <a:r>
              <a:rPr lang="en-US" sz="2600" dirty="0"/>
              <a:t>act by releasing </a:t>
            </a:r>
            <a:r>
              <a:rPr lang="en-US" sz="2600" dirty="0" smtClean="0"/>
              <a:t>acetylcholine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5" name="Picture 24" descr="Screen Shot 2015-02-25 at 10.20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394" r="337" b="81281"/>
          <a:stretch/>
        </p:blipFill>
        <p:spPr>
          <a:xfrm>
            <a:off x="1402100" y="1477086"/>
            <a:ext cx="5613496" cy="8989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15596" y="1729746"/>
            <a:ext cx="175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</a:t>
            </a:r>
          </a:p>
          <a:p>
            <a:r>
              <a:rPr lang="en-US" dirty="0" smtClean="0"/>
              <a:t>Parasympathetic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Nervous System </a:t>
            </a:r>
          </a:p>
        </p:txBody>
      </p:sp>
      <p:pic>
        <p:nvPicPr>
          <p:cNvPr id="6" name="Content Placeholder 5" descr="Screen Shot 2015-03-01 at 10.27.08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" b="471"/>
          <a:stretch/>
        </p:blipFill>
        <p:spPr>
          <a:xfrm>
            <a:off x="242115" y="228600"/>
            <a:ext cx="8760764" cy="6629400"/>
          </a:xfrm>
        </p:spPr>
      </p:pic>
    </p:spTree>
    <p:extLst>
      <p:ext uri="{BB962C8B-B14F-4D97-AF65-F5344CB8AC3E}">
        <p14:creationId xmlns:p14="http://schemas.microsoft.com/office/powerpoint/2010/main" val="5097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Q?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/>
              <a:t>Primary </a:t>
            </a:r>
            <a:r>
              <a:rPr lang="en-US" dirty="0" smtClean="0"/>
              <a:t>neurotransmitter (s) in parasympathetic ? </a:t>
            </a:r>
          </a:p>
          <a:p>
            <a:pPr lvl="1"/>
            <a:r>
              <a:rPr lang="en-US" dirty="0" smtClean="0"/>
              <a:t>A- Ach</a:t>
            </a:r>
          </a:p>
          <a:p>
            <a:pPr lvl="1"/>
            <a:r>
              <a:rPr lang="en-US" dirty="0" smtClean="0"/>
              <a:t>B- NE/</a:t>
            </a:r>
            <a:r>
              <a:rPr lang="en-US" dirty="0" err="1" smtClean="0"/>
              <a:t>Epi</a:t>
            </a:r>
            <a:endParaRPr lang="en-US" dirty="0" smtClean="0"/>
          </a:p>
          <a:p>
            <a:pPr lvl="1"/>
            <a:r>
              <a:rPr lang="en-US" dirty="0" smtClean="0"/>
              <a:t>C- Dopamine</a:t>
            </a:r>
          </a:p>
          <a:p>
            <a:pPr lvl="1"/>
            <a:r>
              <a:rPr lang="en-US" dirty="0" smtClean="0"/>
              <a:t>D- A&amp;B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03181"/>
            <a:ext cx="9144000" cy="974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257" y="23357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Cholinergic Transmission </a:t>
            </a:r>
          </a:p>
        </p:txBody>
      </p:sp>
      <p:pic>
        <p:nvPicPr>
          <p:cNvPr id="4" name="Content Placeholder 3" descr="Screen Shot 2015-03-02 at 3.22.4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764" r="827"/>
          <a:stretch/>
        </p:blipFill>
        <p:spPr>
          <a:xfrm>
            <a:off x="472872" y="1103181"/>
            <a:ext cx="4469220" cy="539517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7008" y="885681"/>
            <a:ext cx="3778650" cy="55538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69641" y="1103181"/>
            <a:ext cx="3874359" cy="53363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Choline </a:t>
            </a:r>
            <a:r>
              <a:rPr lang="en-US" sz="2000" dirty="0" smtClean="0"/>
              <a:t>Transportation</a:t>
            </a:r>
          </a:p>
          <a:p>
            <a:r>
              <a:rPr lang="en-US" sz="2000" dirty="0" err="1" smtClean="0"/>
              <a:t>AcCoA</a:t>
            </a:r>
            <a:r>
              <a:rPr lang="en-US" sz="2000" dirty="0" smtClean="0"/>
              <a:t> Synthesis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Acetylcholine </a:t>
            </a:r>
            <a:r>
              <a:rPr lang="en-US" sz="2000" dirty="0" smtClean="0"/>
              <a:t>Transportation</a:t>
            </a:r>
          </a:p>
          <a:p>
            <a:r>
              <a:rPr lang="en-US" sz="2000" dirty="0" smtClean="0"/>
              <a:t>Acetylcholine Release</a:t>
            </a:r>
          </a:p>
          <a:p>
            <a:r>
              <a:rPr lang="en-US" sz="2000" dirty="0" smtClean="0"/>
              <a:t>Acetylcholine metabolism</a:t>
            </a:r>
          </a:p>
          <a:p>
            <a:r>
              <a:rPr lang="en-US" sz="2000" dirty="0" smtClean="0"/>
              <a:t>Half</a:t>
            </a:r>
            <a:r>
              <a:rPr lang="en-US" sz="2000" dirty="0"/>
              <a:t>-life of is very short </a:t>
            </a:r>
            <a:endParaRPr lang="en-US" sz="2000" dirty="0" smtClean="0"/>
          </a:p>
          <a:p>
            <a:r>
              <a:rPr lang="en-US" sz="2100" dirty="0" smtClean="0"/>
              <a:t>Q? why do we need to know</a:t>
            </a:r>
          </a:p>
          <a:p>
            <a:r>
              <a:rPr lang="en-US" sz="2100" dirty="0" smtClean="0"/>
              <a:t>Targets </a:t>
            </a:r>
            <a:r>
              <a:rPr lang="en-US" sz="2100" dirty="0"/>
              <a:t>for pharmacologic </a:t>
            </a:r>
            <a:r>
              <a:rPr lang="en-US" sz="2100" dirty="0" smtClean="0"/>
              <a:t>therapy (</a:t>
            </a:r>
            <a:r>
              <a:rPr lang="en-US" sz="2400" dirty="0" smtClean="0"/>
              <a:t>interventions) </a:t>
            </a:r>
            <a:endParaRPr lang="en-US" sz="2100" dirty="0"/>
          </a:p>
          <a:p>
            <a:pPr lvl="1"/>
            <a:r>
              <a:rPr lang="en-US" sz="1800" dirty="0"/>
              <a:t>Synthesis, storage, release, and termination of action of the transmitter, and receptor </a:t>
            </a:r>
            <a:r>
              <a:rPr lang="en-US" sz="1800" dirty="0" smtClean="0"/>
              <a:t>effects</a:t>
            </a:r>
          </a:p>
          <a:p>
            <a:r>
              <a:rPr lang="en-US" sz="2100" dirty="0" smtClean="0"/>
              <a:t>Inhibitors </a:t>
            </a:r>
            <a:endParaRPr lang="en-US" sz="2100" dirty="0"/>
          </a:p>
          <a:p>
            <a:endParaRPr lang="en-US" sz="2600" dirty="0"/>
          </a:p>
          <a:p>
            <a:endParaRPr lang="en-US" sz="2800" dirty="0" smtClean="0"/>
          </a:p>
        </p:txBody>
      </p:sp>
      <p:pic>
        <p:nvPicPr>
          <p:cNvPr id="8" name="Picture 7" descr="ach_synthesis_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37" y="1933950"/>
            <a:ext cx="3837256" cy="6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Autonomic </a:t>
            </a:r>
            <a:r>
              <a:rPr lang="en-US" dirty="0" smtClean="0"/>
              <a:t>Receptors</a:t>
            </a:r>
            <a:endParaRPr lang="en-US" dirty="0"/>
          </a:p>
        </p:txBody>
      </p:sp>
      <p:pic>
        <p:nvPicPr>
          <p:cNvPr id="4" name="Content Placeholder 3" descr="Screen Shot 2015-03-02 at 3.59.1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13819" r="2720" b="50655"/>
          <a:stretch/>
        </p:blipFill>
        <p:spPr>
          <a:xfrm>
            <a:off x="1197428" y="3581399"/>
            <a:ext cx="6725309" cy="1929039"/>
          </a:xfrm>
        </p:spPr>
      </p:pic>
      <p:grpSp>
        <p:nvGrpSpPr>
          <p:cNvPr id="5" name="Group 4"/>
          <p:cNvGrpSpPr/>
          <p:nvPr/>
        </p:nvGrpSpPr>
        <p:grpSpPr>
          <a:xfrm>
            <a:off x="3683192" y="1553031"/>
            <a:ext cx="1794871" cy="561342"/>
            <a:chOff x="2541882" y="2530"/>
            <a:chExt cx="1444061" cy="561342"/>
          </a:xfrm>
        </p:grpSpPr>
        <p:sp>
          <p:nvSpPr>
            <p:cNvPr id="6" name="Rounded Rectangle 5"/>
            <p:cNvSpPr/>
            <p:nvPr/>
          </p:nvSpPr>
          <p:spPr>
            <a:xfrm>
              <a:off x="2541882" y="2530"/>
              <a:ext cx="1444061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558323" y="18971"/>
              <a:ext cx="1411179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Cholinergic Receptors</a:t>
              </a:r>
              <a:endParaRPr lang="en-US" kern="1200" dirty="0"/>
            </a:p>
          </p:txBody>
        </p:sp>
      </p:grpSp>
      <p:sp>
        <p:nvSpPr>
          <p:cNvPr id="8" name="Straight Connector 5"/>
          <p:cNvSpPr/>
          <p:nvPr/>
        </p:nvSpPr>
        <p:spPr>
          <a:xfrm>
            <a:off x="3769418" y="2114373"/>
            <a:ext cx="802582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02582" y="0"/>
                </a:moveTo>
                <a:lnTo>
                  <a:pt x="802582" y="112268"/>
                </a:lnTo>
                <a:lnTo>
                  <a:pt x="0" y="112268"/>
                </a:lnTo>
                <a:lnTo>
                  <a:pt x="0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155302" y="2338910"/>
            <a:ext cx="2296833" cy="561342"/>
            <a:chOff x="1653751" y="788409"/>
            <a:chExt cx="1490297" cy="561342"/>
          </a:xfrm>
        </p:grpSpPr>
        <p:sp>
          <p:nvSpPr>
            <p:cNvPr id="10" name="Rounded Rectangle 9"/>
            <p:cNvSpPr/>
            <p:nvPr/>
          </p:nvSpPr>
          <p:spPr>
            <a:xfrm>
              <a:off x="1778614" y="788409"/>
              <a:ext cx="1365434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1653751" y="804850"/>
              <a:ext cx="1473856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   A) Nicotinic Receptor</a:t>
              </a:r>
              <a:endParaRPr lang="en-US" kern="1200" dirty="0"/>
            </a:p>
          </p:txBody>
        </p:sp>
      </p:grpSp>
      <p:sp>
        <p:nvSpPr>
          <p:cNvPr id="12" name="Straight Connector 8"/>
          <p:cNvSpPr/>
          <p:nvPr/>
        </p:nvSpPr>
        <p:spPr>
          <a:xfrm>
            <a:off x="4572000" y="2114373"/>
            <a:ext cx="809019" cy="2245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268"/>
                </a:lnTo>
                <a:lnTo>
                  <a:pt x="809019" y="112268"/>
                </a:lnTo>
                <a:lnTo>
                  <a:pt x="809019" y="224536"/>
                </a:lnTo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4661195" y="2338910"/>
            <a:ext cx="2248679" cy="561342"/>
            <a:chOff x="3396652" y="788409"/>
            <a:chExt cx="1352560" cy="561342"/>
          </a:xfrm>
        </p:grpSpPr>
        <p:sp>
          <p:nvSpPr>
            <p:cNvPr id="14" name="Rounded Rectangle 13"/>
            <p:cNvSpPr/>
            <p:nvPr/>
          </p:nvSpPr>
          <p:spPr>
            <a:xfrm>
              <a:off x="3396652" y="788409"/>
              <a:ext cx="1352560" cy="56134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3413093" y="804850"/>
              <a:ext cx="1319678" cy="528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B) Muscarinic Receptor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19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25484</TotalTime>
  <Words>1301</Words>
  <Application>Microsoft Macintosh PowerPoint</Application>
  <PresentationFormat>On-screen Show (4:3)</PresentationFormat>
  <Paragraphs>394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Unicode MS</vt:lpstr>
      <vt:lpstr>Calibri</vt:lpstr>
      <vt:lpstr>Symbol</vt:lpstr>
      <vt:lpstr>Times New Roman</vt:lpstr>
      <vt:lpstr>Tw Cen MT</vt:lpstr>
      <vt:lpstr>Wingdings</vt:lpstr>
      <vt:lpstr>Wingdings 2</vt:lpstr>
      <vt:lpstr>Arial</vt:lpstr>
      <vt:lpstr>Median</vt:lpstr>
      <vt:lpstr>Direct acting cholinrtgic drugs </vt:lpstr>
      <vt:lpstr>Objectives</vt:lpstr>
      <vt:lpstr>Organization of The Nervous System </vt:lpstr>
      <vt:lpstr>ANS , Efferent division of the PNS</vt:lpstr>
      <vt:lpstr>ANS , Parasympathetic</vt:lpstr>
      <vt:lpstr>Autonomic Nervous System </vt:lpstr>
      <vt:lpstr>Warm up Q?</vt:lpstr>
      <vt:lpstr>Cholinergic Transmission </vt:lpstr>
      <vt:lpstr>Autonomic Receptors</vt:lpstr>
      <vt:lpstr>Autonomic Receptors (Cholinergic) </vt:lpstr>
      <vt:lpstr>Autonomic Receptors (Cholinergic) </vt:lpstr>
      <vt:lpstr>Autonomic Receptors (Cholinergic) </vt:lpstr>
      <vt:lpstr>Autonomic Receptors (Cholinergic) </vt:lpstr>
      <vt:lpstr>Autonomic Receptors (Cholinergic) </vt:lpstr>
      <vt:lpstr>Autonomic Receptors (Cholinergic) </vt:lpstr>
      <vt:lpstr>Autonomic Receptors (Cholinergic) </vt:lpstr>
      <vt:lpstr>Autonomic Receptors (Cholinergic) </vt:lpstr>
      <vt:lpstr>Drugs In/direct-acting on Ach receptors </vt:lpstr>
      <vt:lpstr>Ach receptors </vt:lpstr>
      <vt:lpstr>Ach receptors </vt:lpstr>
      <vt:lpstr>Pharmacological actions of cholinergic drugs</vt:lpstr>
      <vt:lpstr>PowerPoint Presentation</vt:lpstr>
      <vt:lpstr>Parasympathomimetic  (Cholinergic Drugs 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  <vt:lpstr>Drugs direct-acting on Ach receptors (CHOLINOCEPTORS)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457</cp:revision>
  <cp:lastPrinted>2015-10-19T19:56:47Z</cp:lastPrinted>
  <dcterms:created xsi:type="dcterms:W3CDTF">2015-01-22T07:39:35Z</dcterms:created>
  <dcterms:modified xsi:type="dcterms:W3CDTF">2017-12-05T23:21:27Z</dcterms:modified>
</cp:coreProperties>
</file>