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11" r:id="rId2"/>
    <p:sldId id="312" r:id="rId3"/>
    <p:sldId id="304" r:id="rId4"/>
    <p:sldId id="315" r:id="rId5"/>
    <p:sldId id="335" r:id="rId6"/>
    <p:sldId id="308" r:id="rId7"/>
    <p:sldId id="310" r:id="rId8"/>
    <p:sldId id="309" r:id="rId9"/>
    <p:sldId id="282" r:id="rId10"/>
    <p:sldId id="299" r:id="rId11"/>
    <p:sldId id="320" r:id="rId12"/>
    <p:sldId id="283" r:id="rId13"/>
    <p:sldId id="303" r:id="rId14"/>
    <p:sldId id="284" r:id="rId15"/>
    <p:sldId id="325" r:id="rId16"/>
    <p:sldId id="326" r:id="rId17"/>
    <p:sldId id="327" r:id="rId18"/>
    <p:sldId id="328" r:id="rId19"/>
    <p:sldId id="285" r:id="rId20"/>
    <p:sldId id="288" r:id="rId21"/>
    <p:sldId id="329" r:id="rId22"/>
    <p:sldId id="330" r:id="rId23"/>
    <p:sldId id="331" r:id="rId24"/>
    <p:sldId id="332" r:id="rId25"/>
    <p:sldId id="333" r:id="rId26"/>
    <p:sldId id="334" r:id="rId27"/>
    <p:sldId id="286" r:id="rId28"/>
    <p:sldId id="287" r:id="rId29"/>
    <p:sldId id="289" r:id="rId30"/>
    <p:sldId id="290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11498-CFB3-42D5-A419-41157E98D40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7C5AD8-8677-4226-888E-3D62F38F28B1}">
      <dgm:prSet phldrT="[Text]" custT="1"/>
      <dgm:spPr/>
      <dgm:t>
        <a:bodyPr/>
        <a:lstStyle/>
        <a:p>
          <a:r>
            <a:rPr lang="en-US" sz="3200" b="1" dirty="0" smtClean="0"/>
            <a:t>Drugs for Rheumatoid Arthritis</a:t>
          </a:r>
          <a:endParaRPr lang="en-US" sz="3200" b="1" dirty="0"/>
        </a:p>
      </dgm:t>
    </dgm:pt>
    <dgm:pt modelId="{EFEB8350-1252-450C-A372-DCE748A433FE}" type="parTrans" cxnId="{6489545C-B076-4CED-A4C6-E4F311DA510B}">
      <dgm:prSet/>
      <dgm:spPr/>
      <dgm:t>
        <a:bodyPr/>
        <a:lstStyle/>
        <a:p>
          <a:endParaRPr lang="en-US"/>
        </a:p>
      </dgm:t>
    </dgm:pt>
    <dgm:pt modelId="{07254929-C060-46A9-B597-E69C46A722BD}" type="sibTrans" cxnId="{6489545C-B076-4CED-A4C6-E4F311DA510B}">
      <dgm:prSet/>
      <dgm:spPr/>
      <dgm:t>
        <a:bodyPr/>
        <a:lstStyle/>
        <a:p>
          <a:endParaRPr lang="en-US"/>
        </a:p>
      </dgm:t>
    </dgm:pt>
    <dgm:pt modelId="{BDB96A4A-FFD9-4B31-B425-B8DDC08408E4}">
      <dgm:prSet phldrT="[Text]" custT="1"/>
      <dgm:spPr/>
      <dgm:t>
        <a:bodyPr/>
        <a:lstStyle/>
        <a:p>
          <a:r>
            <a:rPr lang="en-US" sz="3200" b="1" dirty="0" smtClean="0"/>
            <a:t>DMARDs</a:t>
          </a:r>
          <a:endParaRPr lang="en-US" sz="3200" b="1" dirty="0"/>
        </a:p>
      </dgm:t>
    </dgm:pt>
    <dgm:pt modelId="{989D1257-E04B-468A-86A4-06A0CFB02486}" type="parTrans" cxnId="{07CDA208-D820-4DB0-A3E4-3EEF07C9E412}">
      <dgm:prSet/>
      <dgm:spPr/>
      <dgm:t>
        <a:bodyPr/>
        <a:lstStyle/>
        <a:p>
          <a:endParaRPr lang="en-US"/>
        </a:p>
      </dgm:t>
    </dgm:pt>
    <dgm:pt modelId="{D6AAE115-3609-4053-9C87-25FD70F89A9D}" type="sibTrans" cxnId="{07CDA208-D820-4DB0-A3E4-3EEF07C9E412}">
      <dgm:prSet/>
      <dgm:spPr/>
      <dgm:t>
        <a:bodyPr/>
        <a:lstStyle/>
        <a:p>
          <a:endParaRPr lang="en-US"/>
        </a:p>
      </dgm:t>
    </dgm:pt>
    <dgm:pt modelId="{9B1245B5-23A6-4812-AAB8-D3A6B3E9FF17}">
      <dgm:prSet phldrT="[Text]"/>
      <dgm:spPr/>
      <dgm:t>
        <a:bodyPr/>
        <a:lstStyle/>
        <a:p>
          <a:r>
            <a:rPr lang="en-US" dirty="0" smtClean="0"/>
            <a:t>Classical</a:t>
          </a:r>
          <a:endParaRPr lang="en-US" dirty="0"/>
        </a:p>
      </dgm:t>
    </dgm:pt>
    <dgm:pt modelId="{3DB01CB8-9E20-4A2A-BA2D-128B9251FE36}" type="parTrans" cxnId="{4FF8033C-9136-4A0D-ADAC-EFCD16F55337}">
      <dgm:prSet/>
      <dgm:spPr/>
      <dgm:t>
        <a:bodyPr/>
        <a:lstStyle/>
        <a:p>
          <a:endParaRPr lang="en-US"/>
        </a:p>
      </dgm:t>
    </dgm:pt>
    <dgm:pt modelId="{76AECBA0-516E-4CB7-A8DC-4C9DA995DFBB}" type="sibTrans" cxnId="{4FF8033C-9136-4A0D-ADAC-EFCD16F55337}">
      <dgm:prSet/>
      <dgm:spPr/>
      <dgm:t>
        <a:bodyPr/>
        <a:lstStyle/>
        <a:p>
          <a:endParaRPr lang="en-US"/>
        </a:p>
      </dgm:t>
    </dgm:pt>
    <dgm:pt modelId="{FCEE5C68-945C-4512-8BA4-2C62BAFF1738}">
      <dgm:prSet phldrT="[Text]" custT="1"/>
      <dgm:spPr/>
      <dgm:t>
        <a:bodyPr/>
        <a:lstStyle/>
        <a:p>
          <a:r>
            <a:rPr lang="en-US" sz="2800" b="0" dirty="0" smtClean="0"/>
            <a:t>Biologic</a:t>
          </a:r>
          <a:endParaRPr lang="en-US" sz="2800" b="0" dirty="0"/>
        </a:p>
      </dgm:t>
    </dgm:pt>
    <dgm:pt modelId="{B4804AAB-CAFF-4543-95E2-5A6A119755FA}" type="parTrans" cxnId="{C82873C2-32B7-4A65-BCAE-CCA1E84F5DD9}">
      <dgm:prSet/>
      <dgm:spPr/>
      <dgm:t>
        <a:bodyPr/>
        <a:lstStyle/>
        <a:p>
          <a:endParaRPr lang="en-US"/>
        </a:p>
      </dgm:t>
    </dgm:pt>
    <dgm:pt modelId="{DBB83BB0-909E-4500-909C-9CDC4D6D4339}" type="sibTrans" cxnId="{C82873C2-32B7-4A65-BCAE-CCA1E84F5DD9}">
      <dgm:prSet/>
      <dgm:spPr/>
      <dgm:t>
        <a:bodyPr/>
        <a:lstStyle/>
        <a:p>
          <a:endParaRPr lang="en-US"/>
        </a:p>
      </dgm:t>
    </dgm:pt>
    <dgm:pt modelId="{DAAD582C-4CD0-4013-A2E7-BE05F307CE2C}">
      <dgm:prSet phldrT="[Text]" custT="1"/>
      <dgm:spPr/>
      <dgm:t>
        <a:bodyPr/>
        <a:lstStyle/>
        <a:p>
          <a:r>
            <a:rPr lang="en-US" sz="3200" b="1" dirty="0" smtClean="0"/>
            <a:t>NSAIDs</a:t>
          </a:r>
          <a:endParaRPr lang="en-US" sz="3200" b="1" dirty="0"/>
        </a:p>
      </dgm:t>
    </dgm:pt>
    <dgm:pt modelId="{08F5B5DB-9136-4ABA-8E34-9D899FEC2C0D}" type="parTrans" cxnId="{BF663317-E5D1-4E18-8CB0-05F35AB45781}">
      <dgm:prSet/>
      <dgm:spPr/>
      <dgm:t>
        <a:bodyPr/>
        <a:lstStyle/>
        <a:p>
          <a:endParaRPr lang="en-US"/>
        </a:p>
      </dgm:t>
    </dgm:pt>
    <dgm:pt modelId="{C86F6C1E-E683-4B8C-8687-43CC6FE27231}" type="sibTrans" cxnId="{BF663317-E5D1-4E18-8CB0-05F35AB45781}">
      <dgm:prSet/>
      <dgm:spPr/>
      <dgm:t>
        <a:bodyPr/>
        <a:lstStyle/>
        <a:p>
          <a:endParaRPr lang="en-US"/>
        </a:p>
      </dgm:t>
    </dgm:pt>
    <dgm:pt modelId="{CBA79F20-55D5-46EE-99EF-4840CCD1110F}">
      <dgm:prSet custT="1"/>
      <dgm:spPr/>
      <dgm:t>
        <a:bodyPr/>
        <a:lstStyle/>
        <a:p>
          <a:r>
            <a:rPr lang="en-US" sz="3200" b="1" dirty="0" err="1" smtClean="0"/>
            <a:t>Glucocorticoids</a:t>
          </a:r>
          <a:endParaRPr lang="en-US" sz="3200" b="1" dirty="0"/>
        </a:p>
      </dgm:t>
    </dgm:pt>
    <dgm:pt modelId="{CDCF0D31-E230-42CD-8826-D568DDAC6168}" type="parTrans" cxnId="{D06FFCAA-9AAB-4469-B73A-5196F2D19D18}">
      <dgm:prSet/>
      <dgm:spPr/>
      <dgm:t>
        <a:bodyPr/>
        <a:lstStyle/>
        <a:p>
          <a:endParaRPr lang="en-US"/>
        </a:p>
      </dgm:t>
    </dgm:pt>
    <dgm:pt modelId="{FFE97993-336D-4B94-BC14-3C82A7ECDFA5}" type="sibTrans" cxnId="{D06FFCAA-9AAB-4469-B73A-5196F2D19D18}">
      <dgm:prSet/>
      <dgm:spPr/>
      <dgm:t>
        <a:bodyPr/>
        <a:lstStyle/>
        <a:p>
          <a:endParaRPr lang="en-US"/>
        </a:p>
      </dgm:t>
    </dgm:pt>
    <dgm:pt modelId="{0DE55187-CB57-43E6-9AF9-98538C62A766}" type="pres">
      <dgm:prSet presAssocID="{01A11498-CFB3-42D5-A419-41157E98D4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AE5DB2-B11D-4E1C-B69C-ED68E6FC779F}" type="pres">
      <dgm:prSet presAssocID="{007C5AD8-8677-4226-888E-3D62F38F28B1}" presName="hierRoot1" presStyleCnt="0"/>
      <dgm:spPr/>
    </dgm:pt>
    <dgm:pt modelId="{D235F529-402D-4E84-82BE-DAF9CA4999A8}" type="pres">
      <dgm:prSet presAssocID="{007C5AD8-8677-4226-888E-3D62F38F28B1}" presName="composite" presStyleCnt="0"/>
      <dgm:spPr/>
    </dgm:pt>
    <dgm:pt modelId="{298B387A-52FE-48CF-935A-953173AF927C}" type="pres">
      <dgm:prSet presAssocID="{007C5AD8-8677-4226-888E-3D62F38F28B1}" presName="background" presStyleLbl="node0" presStyleIdx="0" presStyleCnt="1"/>
      <dgm:spPr/>
    </dgm:pt>
    <dgm:pt modelId="{47705267-84E5-466F-ABAC-9109C4F52978}" type="pres">
      <dgm:prSet presAssocID="{007C5AD8-8677-4226-888E-3D62F38F28B1}" presName="text" presStyleLbl="fgAcc0" presStyleIdx="0" presStyleCnt="1" custScaleX="235906" custScaleY="193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2E9AF-526F-4B25-B6A3-BB28036F8F25}" type="pres">
      <dgm:prSet presAssocID="{007C5AD8-8677-4226-888E-3D62F38F28B1}" presName="hierChild2" presStyleCnt="0"/>
      <dgm:spPr/>
    </dgm:pt>
    <dgm:pt modelId="{15E1DA5E-2FB3-4F4A-B003-045C46E8D0BE}" type="pres">
      <dgm:prSet presAssocID="{989D1257-E04B-468A-86A4-06A0CFB0248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4AE2DC8-9E02-4277-856A-04192E062D98}" type="pres">
      <dgm:prSet presAssocID="{BDB96A4A-FFD9-4B31-B425-B8DDC08408E4}" presName="hierRoot2" presStyleCnt="0"/>
      <dgm:spPr/>
    </dgm:pt>
    <dgm:pt modelId="{A52F851F-3F14-4158-9F2E-992ED0FBDBA7}" type="pres">
      <dgm:prSet presAssocID="{BDB96A4A-FFD9-4B31-B425-B8DDC08408E4}" presName="composite2" presStyleCnt="0"/>
      <dgm:spPr/>
    </dgm:pt>
    <dgm:pt modelId="{5910FEB4-7FD6-4052-A3FA-E695AD819E25}" type="pres">
      <dgm:prSet presAssocID="{BDB96A4A-FFD9-4B31-B425-B8DDC08408E4}" presName="background2" presStyleLbl="node2" presStyleIdx="0" presStyleCnt="3"/>
      <dgm:spPr/>
    </dgm:pt>
    <dgm:pt modelId="{E674E316-96E3-4E0B-8661-8A8E99CB173A}" type="pres">
      <dgm:prSet presAssocID="{BDB96A4A-FFD9-4B31-B425-B8DDC08408E4}" presName="text2" presStyleLbl="fgAcc2" presStyleIdx="0" presStyleCnt="3" custScaleX="1558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5859D-AEF6-42C7-BF23-2EF17CBD3E53}" type="pres">
      <dgm:prSet presAssocID="{BDB96A4A-FFD9-4B31-B425-B8DDC08408E4}" presName="hierChild3" presStyleCnt="0"/>
      <dgm:spPr/>
    </dgm:pt>
    <dgm:pt modelId="{9FC3E7B5-BC77-4E1E-849C-995E414FDF1A}" type="pres">
      <dgm:prSet presAssocID="{3DB01CB8-9E20-4A2A-BA2D-128B9251FE3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0D08C20-98DE-48EB-823F-7CD74505217D}" type="pres">
      <dgm:prSet presAssocID="{9B1245B5-23A6-4812-AAB8-D3A6B3E9FF17}" presName="hierRoot3" presStyleCnt="0"/>
      <dgm:spPr/>
    </dgm:pt>
    <dgm:pt modelId="{DA7D1F88-44FA-48C7-9C36-4782298C2C50}" type="pres">
      <dgm:prSet presAssocID="{9B1245B5-23A6-4812-AAB8-D3A6B3E9FF17}" presName="composite3" presStyleCnt="0"/>
      <dgm:spPr/>
    </dgm:pt>
    <dgm:pt modelId="{A0E65650-67D3-44B6-AE2E-A380FB0C453F}" type="pres">
      <dgm:prSet presAssocID="{9B1245B5-23A6-4812-AAB8-D3A6B3E9FF17}" presName="background3" presStyleLbl="node3" presStyleIdx="0" presStyleCnt="2"/>
      <dgm:spPr/>
    </dgm:pt>
    <dgm:pt modelId="{DB057BC7-8D65-4FDA-8EC8-251D134BA954}" type="pres">
      <dgm:prSet presAssocID="{9B1245B5-23A6-4812-AAB8-D3A6B3E9FF1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0FB2CA-323D-4183-BD3C-9FEBAF2873ED}" type="pres">
      <dgm:prSet presAssocID="{9B1245B5-23A6-4812-AAB8-D3A6B3E9FF17}" presName="hierChild4" presStyleCnt="0"/>
      <dgm:spPr/>
    </dgm:pt>
    <dgm:pt modelId="{609C8ECA-E6FD-41DE-A27C-116BD7D9A26E}" type="pres">
      <dgm:prSet presAssocID="{B4804AAB-CAFF-4543-95E2-5A6A119755FA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7F7A3B5-074A-427A-BFEF-1B7D284ADB0D}" type="pres">
      <dgm:prSet presAssocID="{FCEE5C68-945C-4512-8BA4-2C62BAFF1738}" presName="hierRoot3" presStyleCnt="0"/>
      <dgm:spPr/>
    </dgm:pt>
    <dgm:pt modelId="{4126A174-36D7-4894-A75F-4AF2BD8C17ED}" type="pres">
      <dgm:prSet presAssocID="{FCEE5C68-945C-4512-8BA4-2C62BAFF1738}" presName="composite3" presStyleCnt="0"/>
      <dgm:spPr/>
    </dgm:pt>
    <dgm:pt modelId="{5C035D11-3FCE-4C6C-8225-B5AE0B51C03D}" type="pres">
      <dgm:prSet presAssocID="{FCEE5C68-945C-4512-8BA4-2C62BAFF1738}" presName="background3" presStyleLbl="node3" presStyleIdx="1" presStyleCnt="2"/>
      <dgm:spPr/>
    </dgm:pt>
    <dgm:pt modelId="{0A8074F9-99AD-4BF0-AB1A-72D77E89E958}" type="pres">
      <dgm:prSet presAssocID="{FCEE5C68-945C-4512-8BA4-2C62BAFF173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30FA86-F9BA-4327-8187-2C3A2F326A66}" type="pres">
      <dgm:prSet presAssocID="{FCEE5C68-945C-4512-8BA4-2C62BAFF1738}" presName="hierChild4" presStyleCnt="0"/>
      <dgm:spPr/>
    </dgm:pt>
    <dgm:pt modelId="{17F51EC9-1409-4FA7-BB02-2C9BE9EC12AE}" type="pres">
      <dgm:prSet presAssocID="{08F5B5DB-9136-4ABA-8E34-9D899FEC2C0D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7EFEA24-0678-4F24-BCF9-5999D0A94873}" type="pres">
      <dgm:prSet presAssocID="{DAAD582C-4CD0-4013-A2E7-BE05F307CE2C}" presName="hierRoot2" presStyleCnt="0"/>
      <dgm:spPr/>
    </dgm:pt>
    <dgm:pt modelId="{3CE20AE8-93A3-4141-92CC-7D324A203CB8}" type="pres">
      <dgm:prSet presAssocID="{DAAD582C-4CD0-4013-A2E7-BE05F307CE2C}" presName="composite2" presStyleCnt="0"/>
      <dgm:spPr/>
    </dgm:pt>
    <dgm:pt modelId="{7B325858-5935-49DF-B213-458A0B1F54FE}" type="pres">
      <dgm:prSet presAssocID="{DAAD582C-4CD0-4013-A2E7-BE05F307CE2C}" presName="background2" presStyleLbl="node2" presStyleIdx="1" presStyleCnt="3"/>
      <dgm:spPr/>
    </dgm:pt>
    <dgm:pt modelId="{68B2D1E8-658F-40BD-8255-E21B64523790}" type="pres">
      <dgm:prSet presAssocID="{DAAD582C-4CD0-4013-A2E7-BE05F307CE2C}" presName="text2" presStyleLbl="fgAcc2" presStyleIdx="1" presStyleCnt="3" custScaleX="135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22BA55-30EC-4A6A-AB97-B6DA806C7C86}" type="pres">
      <dgm:prSet presAssocID="{DAAD582C-4CD0-4013-A2E7-BE05F307CE2C}" presName="hierChild3" presStyleCnt="0"/>
      <dgm:spPr/>
    </dgm:pt>
    <dgm:pt modelId="{68205E52-D3EC-41B2-A1DB-FCCDFD28CA04}" type="pres">
      <dgm:prSet presAssocID="{CDCF0D31-E230-42CD-8826-D568DDAC616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92F887B-F3EB-4547-96F9-AF5E4AB4E573}" type="pres">
      <dgm:prSet presAssocID="{CBA79F20-55D5-46EE-99EF-4840CCD1110F}" presName="hierRoot2" presStyleCnt="0"/>
      <dgm:spPr/>
    </dgm:pt>
    <dgm:pt modelId="{0C63880C-5382-4A1B-A137-DDED850A280D}" type="pres">
      <dgm:prSet presAssocID="{CBA79F20-55D5-46EE-99EF-4840CCD1110F}" presName="composite2" presStyleCnt="0"/>
      <dgm:spPr/>
    </dgm:pt>
    <dgm:pt modelId="{B5E2B4BF-B1AA-4B51-8CFF-DF6839089536}" type="pres">
      <dgm:prSet presAssocID="{CBA79F20-55D5-46EE-99EF-4840CCD1110F}" presName="background2" presStyleLbl="node2" presStyleIdx="2" presStyleCnt="3"/>
      <dgm:spPr/>
    </dgm:pt>
    <dgm:pt modelId="{90B1DB82-5EE9-4BB2-8664-A8AC9CD5871C}" type="pres">
      <dgm:prSet presAssocID="{CBA79F20-55D5-46EE-99EF-4840CCD1110F}" presName="text2" presStyleLbl="fgAcc2" presStyleIdx="2" presStyleCnt="3" custScaleX="226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9CE8A-2B74-49FD-A621-7F1C439AD2F9}" type="pres">
      <dgm:prSet presAssocID="{CBA79F20-55D5-46EE-99EF-4840CCD1110F}" presName="hierChild3" presStyleCnt="0"/>
      <dgm:spPr/>
    </dgm:pt>
  </dgm:ptLst>
  <dgm:cxnLst>
    <dgm:cxn modelId="{07CDA208-D820-4DB0-A3E4-3EEF07C9E412}" srcId="{007C5AD8-8677-4226-888E-3D62F38F28B1}" destId="{BDB96A4A-FFD9-4B31-B425-B8DDC08408E4}" srcOrd="0" destOrd="0" parTransId="{989D1257-E04B-468A-86A4-06A0CFB02486}" sibTransId="{D6AAE115-3609-4053-9C87-25FD70F89A9D}"/>
    <dgm:cxn modelId="{6BABBAF9-3809-45E1-80CB-F8BAA56E17E0}" type="presOf" srcId="{FCEE5C68-945C-4512-8BA4-2C62BAFF1738}" destId="{0A8074F9-99AD-4BF0-AB1A-72D77E89E958}" srcOrd="0" destOrd="0" presId="urn:microsoft.com/office/officeart/2005/8/layout/hierarchy1"/>
    <dgm:cxn modelId="{C82873C2-32B7-4A65-BCAE-CCA1E84F5DD9}" srcId="{BDB96A4A-FFD9-4B31-B425-B8DDC08408E4}" destId="{FCEE5C68-945C-4512-8BA4-2C62BAFF1738}" srcOrd="1" destOrd="0" parTransId="{B4804AAB-CAFF-4543-95E2-5A6A119755FA}" sibTransId="{DBB83BB0-909E-4500-909C-9CDC4D6D4339}"/>
    <dgm:cxn modelId="{0E2EF397-1EEB-4063-B292-B2FE9641241C}" type="presOf" srcId="{08F5B5DB-9136-4ABA-8E34-9D899FEC2C0D}" destId="{17F51EC9-1409-4FA7-BB02-2C9BE9EC12AE}" srcOrd="0" destOrd="0" presId="urn:microsoft.com/office/officeart/2005/8/layout/hierarchy1"/>
    <dgm:cxn modelId="{4852AE1D-D053-41AE-9FC6-350D5E42EFA0}" type="presOf" srcId="{BDB96A4A-FFD9-4B31-B425-B8DDC08408E4}" destId="{E674E316-96E3-4E0B-8661-8A8E99CB173A}" srcOrd="0" destOrd="0" presId="urn:microsoft.com/office/officeart/2005/8/layout/hierarchy1"/>
    <dgm:cxn modelId="{11E1526C-C892-4ABA-9D05-6EB2303559F9}" type="presOf" srcId="{007C5AD8-8677-4226-888E-3D62F38F28B1}" destId="{47705267-84E5-466F-ABAC-9109C4F52978}" srcOrd="0" destOrd="0" presId="urn:microsoft.com/office/officeart/2005/8/layout/hierarchy1"/>
    <dgm:cxn modelId="{6489545C-B076-4CED-A4C6-E4F311DA510B}" srcId="{01A11498-CFB3-42D5-A419-41157E98D407}" destId="{007C5AD8-8677-4226-888E-3D62F38F28B1}" srcOrd="0" destOrd="0" parTransId="{EFEB8350-1252-450C-A372-DCE748A433FE}" sibTransId="{07254929-C060-46A9-B597-E69C46A722BD}"/>
    <dgm:cxn modelId="{74E01E5C-0D17-4ED0-A92C-0E99E551CBFF}" type="presOf" srcId="{DAAD582C-4CD0-4013-A2E7-BE05F307CE2C}" destId="{68B2D1E8-658F-40BD-8255-E21B64523790}" srcOrd="0" destOrd="0" presId="urn:microsoft.com/office/officeart/2005/8/layout/hierarchy1"/>
    <dgm:cxn modelId="{D06FFCAA-9AAB-4469-B73A-5196F2D19D18}" srcId="{007C5AD8-8677-4226-888E-3D62F38F28B1}" destId="{CBA79F20-55D5-46EE-99EF-4840CCD1110F}" srcOrd="2" destOrd="0" parTransId="{CDCF0D31-E230-42CD-8826-D568DDAC6168}" sibTransId="{FFE97993-336D-4B94-BC14-3C82A7ECDFA5}"/>
    <dgm:cxn modelId="{361D2E3C-6247-4B90-AFCE-A2AE1F76F733}" type="presOf" srcId="{989D1257-E04B-468A-86A4-06A0CFB02486}" destId="{15E1DA5E-2FB3-4F4A-B003-045C46E8D0BE}" srcOrd="0" destOrd="0" presId="urn:microsoft.com/office/officeart/2005/8/layout/hierarchy1"/>
    <dgm:cxn modelId="{4FF8033C-9136-4A0D-ADAC-EFCD16F55337}" srcId="{BDB96A4A-FFD9-4B31-B425-B8DDC08408E4}" destId="{9B1245B5-23A6-4812-AAB8-D3A6B3E9FF17}" srcOrd="0" destOrd="0" parTransId="{3DB01CB8-9E20-4A2A-BA2D-128B9251FE36}" sibTransId="{76AECBA0-516E-4CB7-A8DC-4C9DA995DFBB}"/>
    <dgm:cxn modelId="{2C87EEC8-0129-4B69-8FFB-BD4C27CAA84C}" type="presOf" srcId="{CDCF0D31-E230-42CD-8826-D568DDAC6168}" destId="{68205E52-D3EC-41B2-A1DB-FCCDFD28CA04}" srcOrd="0" destOrd="0" presId="urn:microsoft.com/office/officeart/2005/8/layout/hierarchy1"/>
    <dgm:cxn modelId="{BF663317-E5D1-4E18-8CB0-05F35AB45781}" srcId="{007C5AD8-8677-4226-888E-3D62F38F28B1}" destId="{DAAD582C-4CD0-4013-A2E7-BE05F307CE2C}" srcOrd="1" destOrd="0" parTransId="{08F5B5DB-9136-4ABA-8E34-9D899FEC2C0D}" sibTransId="{C86F6C1E-E683-4B8C-8687-43CC6FE27231}"/>
    <dgm:cxn modelId="{6F5DB56B-35CA-4A2B-9BCE-8A0DA45D1299}" type="presOf" srcId="{CBA79F20-55D5-46EE-99EF-4840CCD1110F}" destId="{90B1DB82-5EE9-4BB2-8664-A8AC9CD5871C}" srcOrd="0" destOrd="0" presId="urn:microsoft.com/office/officeart/2005/8/layout/hierarchy1"/>
    <dgm:cxn modelId="{89A8A1A2-5B8C-4990-91E3-A81E900FF0A4}" type="presOf" srcId="{01A11498-CFB3-42D5-A419-41157E98D407}" destId="{0DE55187-CB57-43E6-9AF9-98538C62A766}" srcOrd="0" destOrd="0" presId="urn:microsoft.com/office/officeart/2005/8/layout/hierarchy1"/>
    <dgm:cxn modelId="{9A6A1A6F-768F-489F-B791-400250598DDC}" type="presOf" srcId="{3DB01CB8-9E20-4A2A-BA2D-128B9251FE36}" destId="{9FC3E7B5-BC77-4E1E-849C-995E414FDF1A}" srcOrd="0" destOrd="0" presId="urn:microsoft.com/office/officeart/2005/8/layout/hierarchy1"/>
    <dgm:cxn modelId="{4A3C63CF-78FC-4520-9DD7-49DF10BC01E8}" type="presOf" srcId="{9B1245B5-23A6-4812-AAB8-D3A6B3E9FF17}" destId="{DB057BC7-8D65-4FDA-8EC8-251D134BA954}" srcOrd="0" destOrd="0" presId="urn:microsoft.com/office/officeart/2005/8/layout/hierarchy1"/>
    <dgm:cxn modelId="{C69595A1-3423-4A7F-99CE-E30C86F47136}" type="presOf" srcId="{B4804AAB-CAFF-4543-95E2-5A6A119755FA}" destId="{609C8ECA-E6FD-41DE-A27C-116BD7D9A26E}" srcOrd="0" destOrd="0" presId="urn:microsoft.com/office/officeart/2005/8/layout/hierarchy1"/>
    <dgm:cxn modelId="{A7773787-3B78-4B6B-8026-42629B95A53B}" type="presParOf" srcId="{0DE55187-CB57-43E6-9AF9-98538C62A766}" destId="{EBAE5DB2-B11D-4E1C-B69C-ED68E6FC779F}" srcOrd="0" destOrd="0" presId="urn:microsoft.com/office/officeart/2005/8/layout/hierarchy1"/>
    <dgm:cxn modelId="{D6D535D0-4471-4DE7-A54E-818F424F7B59}" type="presParOf" srcId="{EBAE5DB2-B11D-4E1C-B69C-ED68E6FC779F}" destId="{D235F529-402D-4E84-82BE-DAF9CA4999A8}" srcOrd="0" destOrd="0" presId="urn:microsoft.com/office/officeart/2005/8/layout/hierarchy1"/>
    <dgm:cxn modelId="{DF1E5AF5-4F44-4CE8-9642-0C08ED69A0BF}" type="presParOf" srcId="{D235F529-402D-4E84-82BE-DAF9CA4999A8}" destId="{298B387A-52FE-48CF-935A-953173AF927C}" srcOrd="0" destOrd="0" presId="urn:microsoft.com/office/officeart/2005/8/layout/hierarchy1"/>
    <dgm:cxn modelId="{05DE2E88-13DA-49CC-9019-98C77294444B}" type="presParOf" srcId="{D235F529-402D-4E84-82BE-DAF9CA4999A8}" destId="{47705267-84E5-466F-ABAC-9109C4F52978}" srcOrd="1" destOrd="0" presId="urn:microsoft.com/office/officeart/2005/8/layout/hierarchy1"/>
    <dgm:cxn modelId="{583F7706-EF7A-41FF-81B8-CEC7FCA6DF94}" type="presParOf" srcId="{EBAE5DB2-B11D-4E1C-B69C-ED68E6FC779F}" destId="{3B12E9AF-526F-4B25-B6A3-BB28036F8F25}" srcOrd="1" destOrd="0" presId="urn:microsoft.com/office/officeart/2005/8/layout/hierarchy1"/>
    <dgm:cxn modelId="{D850D613-2E21-49A6-867D-A9A2D23A0741}" type="presParOf" srcId="{3B12E9AF-526F-4B25-B6A3-BB28036F8F25}" destId="{15E1DA5E-2FB3-4F4A-B003-045C46E8D0BE}" srcOrd="0" destOrd="0" presId="urn:microsoft.com/office/officeart/2005/8/layout/hierarchy1"/>
    <dgm:cxn modelId="{811B28B2-6229-4056-B80E-2316B3C595D9}" type="presParOf" srcId="{3B12E9AF-526F-4B25-B6A3-BB28036F8F25}" destId="{54AE2DC8-9E02-4277-856A-04192E062D98}" srcOrd="1" destOrd="0" presId="urn:microsoft.com/office/officeart/2005/8/layout/hierarchy1"/>
    <dgm:cxn modelId="{258B7043-D3BF-42AF-A513-6F26C7409906}" type="presParOf" srcId="{54AE2DC8-9E02-4277-856A-04192E062D98}" destId="{A52F851F-3F14-4158-9F2E-992ED0FBDBA7}" srcOrd="0" destOrd="0" presId="urn:microsoft.com/office/officeart/2005/8/layout/hierarchy1"/>
    <dgm:cxn modelId="{D40383FB-18FE-4C10-A7AF-F3D5D51CC42F}" type="presParOf" srcId="{A52F851F-3F14-4158-9F2E-992ED0FBDBA7}" destId="{5910FEB4-7FD6-4052-A3FA-E695AD819E25}" srcOrd="0" destOrd="0" presId="urn:microsoft.com/office/officeart/2005/8/layout/hierarchy1"/>
    <dgm:cxn modelId="{5D9A9BEB-3915-438E-929A-B8A2810FD999}" type="presParOf" srcId="{A52F851F-3F14-4158-9F2E-992ED0FBDBA7}" destId="{E674E316-96E3-4E0B-8661-8A8E99CB173A}" srcOrd="1" destOrd="0" presId="urn:microsoft.com/office/officeart/2005/8/layout/hierarchy1"/>
    <dgm:cxn modelId="{06B34AE7-8D5B-413A-BA66-7D674C89ED8A}" type="presParOf" srcId="{54AE2DC8-9E02-4277-856A-04192E062D98}" destId="{8CC5859D-AEF6-42C7-BF23-2EF17CBD3E53}" srcOrd="1" destOrd="0" presId="urn:microsoft.com/office/officeart/2005/8/layout/hierarchy1"/>
    <dgm:cxn modelId="{1CF22BB0-6A4C-492C-BD47-BFF116C9A836}" type="presParOf" srcId="{8CC5859D-AEF6-42C7-BF23-2EF17CBD3E53}" destId="{9FC3E7B5-BC77-4E1E-849C-995E414FDF1A}" srcOrd="0" destOrd="0" presId="urn:microsoft.com/office/officeart/2005/8/layout/hierarchy1"/>
    <dgm:cxn modelId="{75972703-4BD9-4643-B416-427F43BF461B}" type="presParOf" srcId="{8CC5859D-AEF6-42C7-BF23-2EF17CBD3E53}" destId="{50D08C20-98DE-48EB-823F-7CD74505217D}" srcOrd="1" destOrd="0" presId="urn:microsoft.com/office/officeart/2005/8/layout/hierarchy1"/>
    <dgm:cxn modelId="{19726C51-C319-4CCC-A152-7F0AB0C93AC3}" type="presParOf" srcId="{50D08C20-98DE-48EB-823F-7CD74505217D}" destId="{DA7D1F88-44FA-48C7-9C36-4782298C2C50}" srcOrd="0" destOrd="0" presId="urn:microsoft.com/office/officeart/2005/8/layout/hierarchy1"/>
    <dgm:cxn modelId="{2873692F-DCA6-4D04-89A1-7C8FCBBCDE3E}" type="presParOf" srcId="{DA7D1F88-44FA-48C7-9C36-4782298C2C50}" destId="{A0E65650-67D3-44B6-AE2E-A380FB0C453F}" srcOrd="0" destOrd="0" presId="urn:microsoft.com/office/officeart/2005/8/layout/hierarchy1"/>
    <dgm:cxn modelId="{D608F3FD-1930-4779-BDDF-8C24A87646EF}" type="presParOf" srcId="{DA7D1F88-44FA-48C7-9C36-4782298C2C50}" destId="{DB057BC7-8D65-4FDA-8EC8-251D134BA954}" srcOrd="1" destOrd="0" presId="urn:microsoft.com/office/officeart/2005/8/layout/hierarchy1"/>
    <dgm:cxn modelId="{B42E52A5-D7B3-4C01-A513-CC043C1EB1E9}" type="presParOf" srcId="{50D08C20-98DE-48EB-823F-7CD74505217D}" destId="{1C0FB2CA-323D-4183-BD3C-9FEBAF2873ED}" srcOrd="1" destOrd="0" presId="urn:microsoft.com/office/officeart/2005/8/layout/hierarchy1"/>
    <dgm:cxn modelId="{8C63E1E1-CC03-4C78-8503-6E5D16CF4092}" type="presParOf" srcId="{8CC5859D-AEF6-42C7-BF23-2EF17CBD3E53}" destId="{609C8ECA-E6FD-41DE-A27C-116BD7D9A26E}" srcOrd="2" destOrd="0" presId="urn:microsoft.com/office/officeart/2005/8/layout/hierarchy1"/>
    <dgm:cxn modelId="{32748071-7D3B-4D43-99AB-3B5EF735F2CF}" type="presParOf" srcId="{8CC5859D-AEF6-42C7-BF23-2EF17CBD3E53}" destId="{37F7A3B5-074A-427A-BFEF-1B7D284ADB0D}" srcOrd="3" destOrd="0" presId="urn:microsoft.com/office/officeart/2005/8/layout/hierarchy1"/>
    <dgm:cxn modelId="{63CCC8C8-80DD-4AD0-BFFB-91FC327D2762}" type="presParOf" srcId="{37F7A3B5-074A-427A-BFEF-1B7D284ADB0D}" destId="{4126A174-36D7-4894-A75F-4AF2BD8C17ED}" srcOrd="0" destOrd="0" presId="urn:microsoft.com/office/officeart/2005/8/layout/hierarchy1"/>
    <dgm:cxn modelId="{F23966FB-A1F6-492F-A247-0433D21FECC0}" type="presParOf" srcId="{4126A174-36D7-4894-A75F-4AF2BD8C17ED}" destId="{5C035D11-3FCE-4C6C-8225-B5AE0B51C03D}" srcOrd="0" destOrd="0" presId="urn:microsoft.com/office/officeart/2005/8/layout/hierarchy1"/>
    <dgm:cxn modelId="{31B383B5-1CF5-4D02-B32E-543A398B4469}" type="presParOf" srcId="{4126A174-36D7-4894-A75F-4AF2BD8C17ED}" destId="{0A8074F9-99AD-4BF0-AB1A-72D77E89E958}" srcOrd="1" destOrd="0" presId="urn:microsoft.com/office/officeart/2005/8/layout/hierarchy1"/>
    <dgm:cxn modelId="{46E0E32C-BD55-4A42-B1A7-203BA03A099E}" type="presParOf" srcId="{37F7A3B5-074A-427A-BFEF-1B7D284ADB0D}" destId="{4630FA86-F9BA-4327-8187-2C3A2F326A66}" srcOrd="1" destOrd="0" presId="urn:microsoft.com/office/officeart/2005/8/layout/hierarchy1"/>
    <dgm:cxn modelId="{1FD3E82C-1C74-4551-9C3D-B6A7B3889103}" type="presParOf" srcId="{3B12E9AF-526F-4B25-B6A3-BB28036F8F25}" destId="{17F51EC9-1409-4FA7-BB02-2C9BE9EC12AE}" srcOrd="2" destOrd="0" presId="urn:microsoft.com/office/officeart/2005/8/layout/hierarchy1"/>
    <dgm:cxn modelId="{685E0819-BFF7-4CD6-85BB-C49B8AF305E1}" type="presParOf" srcId="{3B12E9AF-526F-4B25-B6A3-BB28036F8F25}" destId="{67EFEA24-0678-4F24-BCF9-5999D0A94873}" srcOrd="3" destOrd="0" presId="urn:microsoft.com/office/officeart/2005/8/layout/hierarchy1"/>
    <dgm:cxn modelId="{C22C6436-7AAF-4725-B420-D5A3B9BE3ECC}" type="presParOf" srcId="{67EFEA24-0678-4F24-BCF9-5999D0A94873}" destId="{3CE20AE8-93A3-4141-92CC-7D324A203CB8}" srcOrd="0" destOrd="0" presId="urn:microsoft.com/office/officeart/2005/8/layout/hierarchy1"/>
    <dgm:cxn modelId="{A27F8267-9936-4ABA-9EB0-0852A87F1616}" type="presParOf" srcId="{3CE20AE8-93A3-4141-92CC-7D324A203CB8}" destId="{7B325858-5935-49DF-B213-458A0B1F54FE}" srcOrd="0" destOrd="0" presId="urn:microsoft.com/office/officeart/2005/8/layout/hierarchy1"/>
    <dgm:cxn modelId="{2C8F759A-D111-4205-B9B6-0C87FE0C7FA9}" type="presParOf" srcId="{3CE20AE8-93A3-4141-92CC-7D324A203CB8}" destId="{68B2D1E8-658F-40BD-8255-E21B64523790}" srcOrd="1" destOrd="0" presId="urn:microsoft.com/office/officeart/2005/8/layout/hierarchy1"/>
    <dgm:cxn modelId="{15F5DA82-D7C5-4DDF-B120-A0ABBA98F6A0}" type="presParOf" srcId="{67EFEA24-0678-4F24-BCF9-5999D0A94873}" destId="{DB22BA55-30EC-4A6A-AB97-B6DA806C7C86}" srcOrd="1" destOrd="0" presId="urn:microsoft.com/office/officeart/2005/8/layout/hierarchy1"/>
    <dgm:cxn modelId="{3259CC9F-B88F-4DF2-B92E-B1F5174A2AA9}" type="presParOf" srcId="{3B12E9AF-526F-4B25-B6A3-BB28036F8F25}" destId="{68205E52-D3EC-41B2-A1DB-FCCDFD28CA04}" srcOrd="4" destOrd="0" presId="urn:microsoft.com/office/officeart/2005/8/layout/hierarchy1"/>
    <dgm:cxn modelId="{9B0B8D4D-4750-4850-85A1-0E0DC615793F}" type="presParOf" srcId="{3B12E9AF-526F-4B25-B6A3-BB28036F8F25}" destId="{892F887B-F3EB-4547-96F9-AF5E4AB4E573}" srcOrd="5" destOrd="0" presId="urn:microsoft.com/office/officeart/2005/8/layout/hierarchy1"/>
    <dgm:cxn modelId="{AD9283EB-837E-4A7E-A467-868EAD20B391}" type="presParOf" srcId="{892F887B-F3EB-4547-96F9-AF5E4AB4E573}" destId="{0C63880C-5382-4A1B-A137-DDED850A280D}" srcOrd="0" destOrd="0" presId="urn:microsoft.com/office/officeart/2005/8/layout/hierarchy1"/>
    <dgm:cxn modelId="{E9A6304D-08E9-4B5D-934F-91C384FB9382}" type="presParOf" srcId="{0C63880C-5382-4A1B-A137-DDED850A280D}" destId="{B5E2B4BF-B1AA-4B51-8CFF-DF6839089536}" srcOrd="0" destOrd="0" presId="urn:microsoft.com/office/officeart/2005/8/layout/hierarchy1"/>
    <dgm:cxn modelId="{4170C05E-D1FF-4FAA-875B-E0519C8CBEB9}" type="presParOf" srcId="{0C63880C-5382-4A1B-A137-DDED850A280D}" destId="{90B1DB82-5EE9-4BB2-8664-A8AC9CD5871C}" srcOrd="1" destOrd="0" presId="urn:microsoft.com/office/officeart/2005/8/layout/hierarchy1"/>
    <dgm:cxn modelId="{CB9EECB3-B44A-4750-8FCE-F5AE5F79DA35}" type="presParOf" srcId="{892F887B-F3EB-4547-96F9-AF5E4AB4E573}" destId="{27A9CE8A-2B74-49FD-A621-7F1C439AD2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205E52-D3EC-41B2-A1DB-FCCDFD28CA04}">
      <dsp:nvSpPr>
        <dsp:cNvPr id="0" name=""/>
        <dsp:cNvSpPr/>
      </dsp:nvSpPr>
      <dsp:spPr>
        <a:xfrm>
          <a:off x="4382850" y="1994460"/>
          <a:ext cx="2339407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2339407" y="275888"/>
              </a:lnTo>
              <a:lnTo>
                <a:pt x="2339407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51EC9-1409-4FA7-BB02-2C9BE9EC12AE}">
      <dsp:nvSpPr>
        <dsp:cNvPr id="0" name=""/>
        <dsp:cNvSpPr/>
      </dsp:nvSpPr>
      <dsp:spPr>
        <a:xfrm>
          <a:off x="3888743" y="1994460"/>
          <a:ext cx="494107" cy="404842"/>
        </a:xfrm>
        <a:custGeom>
          <a:avLst/>
          <a:gdLst/>
          <a:ahLst/>
          <a:cxnLst/>
          <a:rect l="0" t="0" r="0" b="0"/>
          <a:pathLst>
            <a:path>
              <a:moveTo>
                <a:pt x="494107" y="0"/>
              </a:moveTo>
              <a:lnTo>
                <a:pt x="494107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C8ECA-E6FD-41DE-A27C-116BD7D9A26E}">
      <dsp:nvSpPr>
        <dsp:cNvPr id="0" name=""/>
        <dsp:cNvSpPr/>
      </dsp:nvSpPr>
      <dsp:spPr>
        <a:xfrm>
          <a:off x="1549335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850672" y="275888"/>
              </a:lnTo>
              <a:lnTo>
                <a:pt x="850672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3E7B5-BC77-4E1E-849C-995E414FDF1A}">
      <dsp:nvSpPr>
        <dsp:cNvPr id="0" name=""/>
        <dsp:cNvSpPr/>
      </dsp:nvSpPr>
      <dsp:spPr>
        <a:xfrm>
          <a:off x="698662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850672" y="0"/>
              </a:moveTo>
              <a:lnTo>
                <a:pt x="850672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1DA5E-2FB3-4F4A-B003-045C46E8D0BE}">
      <dsp:nvSpPr>
        <dsp:cNvPr id="0" name=""/>
        <dsp:cNvSpPr/>
      </dsp:nvSpPr>
      <dsp:spPr>
        <a:xfrm>
          <a:off x="1549335" y="1994460"/>
          <a:ext cx="2833515" cy="404842"/>
        </a:xfrm>
        <a:custGeom>
          <a:avLst/>
          <a:gdLst/>
          <a:ahLst/>
          <a:cxnLst/>
          <a:rect l="0" t="0" r="0" b="0"/>
          <a:pathLst>
            <a:path>
              <a:moveTo>
                <a:pt x="2833515" y="0"/>
              </a:moveTo>
              <a:lnTo>
                <a:pt x="2833515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387A-52FE-48CF-935A-953173AF927C}">
      <dsp:nvSpPr>
        <dsp:cNvPr id="0" name=""/>
        <dsp:cNvSpPr/>
      </dsp:nvSpPr>
      <dsp:spPr>
        <a:xfrm>
          <a:off x="2740933" y="284867"/>
          <a:ext cx="3283834" cy="1709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05267-84E5-466F-ABAC-9109C4F52978}">
      <dsp:nvSpPr>
        <dsp:cNvPr id="0" name=""/>
        <dsp:cNvSpPr/>
      </dsp:nvSpPr>
      <dsp:spPr>
        <a:xfrm>
          <a:off x="2895601" y="431801"/>
          <a:ext cx="3283834" cy="1709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Drugs for Rheumatoid Arthritis</a:t>
          </a:r>
          <a:endParaRPr lang="en-US" sz="3200" b="1" kern="1200" dirty="0"/>
        </a:p>
      </dsp:txBody>
      <dsp:txXfrm>
        <a:off x="2895601" y="431801"/>
        <a:ext cx="3283834" cy="1709593"/>
      </dsp:txXfrm>
    </dsp:sp>
    <dsp:sp modelId="{5910FEB4-7FD6-4052-A3FA-E695AD819E25}">
      <dsp:nvSpPr>
        <dsp:cNvPr id="0" name=""/>
        <dsp:cNvSpPr/>
      </dsp:nvSpPr>
      <dsp:spPr>
        <a:xfrm>
          <a:off x="464827" y="2399303"/>
          <a:ext cx="2169015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E316-96E3-4E0B-8661-8A8E99CB173A}">
      <dsp:nvSpPr>
        <dsp:cNvPr id="0" name=""/>
        <dsp:cNvSpPr/>
      </dsp:nvSpPr>
      <dsp:spPr>
        <a:xfrm>
          <a:off x="619494" y="2546237"/>
          <a:ext cx="2169015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DMARDs</a:t>
          </a:r>
          <a:endParaRPr lang="en-US" sz="3200" b="1" kern="1200" dirty="0"/>
        </a:p>
      </dsp:txBody>
      <dsp:txXfrm>
        <a:off x="619494" y="2546237"/>
        <a:ext cx="2169015" cy="883926"/>
      </dsp:txXfrm>
    </dsp:sp>
    <dsp:sp modelId="{A0E65650-67D3-44B6-AE2E-A380FB0C453F}">
      <dsp:nvSpPr>
        <dsp:cNvPr id="0" name=""/>
        <dsp:cNvSpPr/>
      </dsp:nvSpPr>
      <dsp:spPr>
        <a:xfrm>
          <a:off x="2657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57BC7-8D65-4FDA-8EC8-251D134BA954}">
      <dsp:nvSpPr>
        <dsp:cNvPr id="0" name=""/>
        <dsp:cNvSpPr/>
      </dsp:nvSpPr>
      <dsp:spPr>
        <a:xfrm>
          <a:off x="157325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Classical</a:t>
          </a:r>
          <a:endParaRPr lang="en-US" sz="2800" kern="1200" dirty="0"/>
        </a:p>
      </dsp:txBody>
      <dsp:txXfrm>
        <a:off x="157325" y="3835006"/>
        <a:ext cx="1392009" cy="883926"/>
      </dsp:txXfrm>
    </dsp:sp>
    <dsp:sp modelId="{5C035D11-3FCE-4C6C-8225-B5AE0B51C03D}">
      <dsp:nvSpPr>
        <dsp:cNvPr id="0" name=""/>
        <dsp:cNvSpPr/>
      </dsp:nvSpPr>
      <dsp:spPr>
        <a:xfrm>
          <a:off x="1704002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074F9-99AD-4BF0-AB1A-72D77E89E958}">
      <dsp:nvSpPr>
        <dsp:cNvPr id="0" name=""/>
        <dsp:cNvSpPr/>
      </dsp:nvSpPr>
      <dsp:spPr>
        <a:xfrm>
          <a:off x="1858670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Biologic</a:t>
          </a:r>
          <a:endParaRPr lang="en-US" sz="2800" b="0" kern="1200" dirty="0"/>
        </a:p>
      </dsp:txBody>
      <dsp:txXfrm>
        <a:off x="1858670" y="3835006"/>
        <a:ext cx="1392009" cy="883926"/>
      </dsp:txXfrm>
    </dsp:sp>
    <dsp:sp modelId="{7B325858-5935-49DF-B213-458A0B1F54FE}">
      <dsp:nvSpPr>
        <dsp:cNvPr id="0" name=""/>
        <dsp:cNvSpPr/>
      </dsp:nvSpPr>
      <dsp:spPr>
        <a:xfrm>
          <a:off x="2943178" y="2399303"/>
          <a:ext cx="1891128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D1E8-658F-40BD-8255-E21B64523790}">
      <dsp:nvSpPr>
        <dsp:cNvPr id="0" name=""/>
        <dsp:cNvSpPr/>
      </dsp:nvSpPr>
      <dsp:spPr>
        <a:xfrm>
          <a:off x="3097846" y="2546237"/>
          <a:ext cx="1891128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NSAIDs</a:t>
          </a:r>
          <a:endParaRPr lang="en-US" sz="3200" b="1" kern="1200" dirty="0"/>
        </a:p>
      </dsp:txBody>
      <dsp:txXfrm>
        <a:off x="3097846" y="2546237"/>
        <a:ext cx="1891128" cy="883926"/>
      </dsp:txXfrm>
    </dsp:sp>
    <dsp:sp modelId="{B5E2B4BF-B1AA-4B51-8CFF-DF6839089536}">
      <dsp:nvSpPr>
        <dsp:cNvPr id="0" name=""/>
        <dsp:cNvSpPr/>
      </dsp:nvSpPr>
      <dsp:spPr>
        <a:xfrm>
          <a:off x="5143643" y="2399303"/>
          <a:ext cx="3157231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1DB82-5EE9-4BB2-8664-A8AC9CD5871C}">
      <dsp:nvSpPr>
        <dsp:cNvPr id="0" name=""/>
        <dsp:cNvSpPr/>
      </dsp:nvSpPr>
      <dsp:spPr>
        <a:xfrm>
          <a:off x="5298310" y="2546237"/>
          <a:ext cx="3157231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Glucocorticoids</a:t>
          </a:r>
          <a:endParaRPr lang="en-US" sz="3200" b="1" kern="1200" dirty="0"/>
        </a:p>
      </dsp:txBody>
      <dsp:txXfrm>
        <a:off x="5298310" y="2546237"/>
        <a:ext cx="3157231" cy="883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9DC93-F06F-422C-B36A-7DEF2A043ADD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525F6-AC21-4AE4-90FF-9C58D7A01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269C06-1D60-4C0E-9341-87A43B2B570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cartoonstock.com/directory/r/rheumatoid_arthritis.asp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liguriapocket.eu/liguriaarthritis-16175/arthritis-medications-remicade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google.com.eg/url?sa=i&amp;rct=j&amp;q=&amp;esrc=s&amp;source=images&amp;cd=&amp;cad=rja&amp;uact=8&amp;ved=0ahUKEwjc4qXjq7rJAhUGSBQKHZzKD8gQjRwIBw&amp;url=http://www.wolterskluwerindia.co.in/rheumatology/Rheumatology-Issue1.html&amp;psig=AFQjCNGHMqlwW8hVmDQSsXo2Md-5JDT2XA&amp;ust=1449044311988215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m.eg/url?sa=i&amp;rct=j&amp;q=&amp;esrc=s&amp;source=images&amp;cd=&amp;cad=rja&amp;uact=8&amp;ved=0ahUKEwiXgsqA94jYAhVJVRoKHV_LC0cQjRwIBw&amp;url=https%3A%2F%2Ftwitter.com%2Fmykneeguide%2Fstatus%2F679451919698399232&amp;psig=AOvVaw2EDGPKYBouNXlIY4E7xRoF&amp;ust=1513321167872923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Awb6xgLjJAhXBbRQKHRwAA_4QjRwIBw&amp;url=http://www.arthritis-research.com/content/10/3/208/figure/F5?highres=y&amp;psig=AFQjCNHzHeIMYfse0enV__a70f7V3HQtAw&amp;ust=144896793635603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eg/url?sa=i&amp;rct=j&amp;q=&amp;esrc=s&amp;source=images&amp;cd=&amp;cad=rja&amp;uact=8&amp;ved=&amp;url=https://www.pinterest.com/pin/232287293255949449/&amp;psig=AFQjCNHzHeIMYfse0enV__a70f7V3HQtAw&amp;ust=144896793635603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209800"/>
            <a:ext cx="5105400" cy="65248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cs typeface="Times New Roman" pitchFamily="18" charset="0"/>
              </a:rPr>
              <a:t>Affects 1-2% of the adult population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971800"/>
            <a:ext cx="5105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Is more common among women than in men(2-3 times)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038600"/>
            <a:ext cx="5105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Usually appears between ages 25 and 40 years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019800"/>
            <a:ext cx="5638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Causes pain, disability and loss of function</a:t>
            </a:r>
            <a:endParaRPr lang="tr-TR" sz="28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029200"/>
            <a:ext cx="54864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incidence also increases with age, peaking between the 4th and 6th decades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990600"/>
            <a:ext cx="68580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Epidemiology of 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2" name="Picture 2" descr="Rheumatoid Arthritis – Differential Diagn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09800"/>
            <a:ext cx="3048000" cy="337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3810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General features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8006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Their effects take from 6 weeks up to 6 months to be  evident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no analgesic effects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2895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not repair the existing damage, but prevent further deformity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752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when the disease is progressing &amp; causing deformities</a:t>
            </a:r>
          </a:p>
        </p:txBody>
      </p:sp>
      <p:pic>
        <p:nvPicPr>
          <p:cNvPr id="14" name="Picture 10" descr="http://orthoinfo.aaos.org/../figures/A00163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986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1" y="1600200"/>
            <a:ext cx="3810000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Gold standard</a:t>
            </a:r>
            <a:r>
              <a:rPr lang="en-US" sz="2800" dirty="0" smtClean="0"/>
              <a:t>” for DMARD therapy &amp; is the first-line DMARD for treating RA and is used in 50–70% of patients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419600"/>
            <a:ext cx="3886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Active in RA at much lower doses than those needed in cancer chemotherapy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719" y="451836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4352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457200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905000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dihydrofolate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reductase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124200"/>
            <a:ext cx="8077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at the dosages used for the treatment of RA,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has been shown to stimulate adenosine release from cells, producing an anti-inflammatory effect.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3340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Inhibition of T-Cells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( cell-mediated immune reactions)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4648200"/>
            <a:ext cx="624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Inhibition of </a:t>
            </a:r>
            <a:r>
              <a:rPr lang="en-US" sz="2800" dirty="0" err="1" smtClean="0"/>
              <a:t>polymorphonuclear</a:t>
            </a:r>
            <a:r>
              <a:rPr lang="en-US" sz="2800" dirty="0" smtClean="0"/>
              <a:t> </a:t>
            </a:r>
            <a:r>
              <a:rPr lang="en-US" sz="2800" dirty="0" err="1" smtClean="0"/>
              <a:t>chemotaxis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28238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2514600"/>
            <a:ext cx="5791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Reduces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thymidine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synthesis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0574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Approximately 70% absorbed after oral administration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4424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200400"/>
            <a:ext cx="548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Metabolized to a less active </a:t>
            </a:r>
            <a:r>
              <a:rPr lang="en-US" sz="2800" dirty="0" err="1" smtClean="0"/>
              <a:t>hydroxylated</a:t>
            </a:r>
            <a:r>
              <a:rPr lang="en-US" sz="2800" dirty="0" smtClean="0"/>
              <a:t> product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1" y="43434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usually only 6–9 hours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953000"/>
            <a:ext cx="53339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Excreted principally in the urine, but up to 30% may be excreted in bile.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228600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790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60960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7.5 – 30 mg weekly</a:t>
            </a: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8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4478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Dyspepsia, Mucosal ulcers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0574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/>
              <a:t>Hepatotoxicity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5486400"/>
            <a:ext cx="5943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Folic acid reduces GI &amp; bone marrow effects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6096000"/>
            <a:ext cx="655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Monitoring:-Full blood count, ALT,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57911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Leukopenia</a:t>
            </a:r>
            <a:r>
              <a:rPr lang="en-US" sz="2800" dirty="0" smtClean="0"/>
              <a:t>, anemia, </a:t>
            </a:r>
            <a:r>
              <a:rPr lang="en-US" sz="2800" dirty="0" err="1" smtClean="0"/>
              <a:t>stomatitis</a:t>
            </a:r>
            <a:r>
              <a:rPr lang="en-US" sz="2800" dirty="0" smtClean="0"/>
              <a:t>, GI ulcerations, and alopecia are probably the result of inhibiting cellular proliferation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Teratogenicity</a:t>
            </a:r>
            <a:r>
              <a:rPr lang="en-US" sz="28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26670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Pneumonitis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57200" y="8382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Bone marrow suppression</a:t>
            </a:r>
            <a:endParaRPr lang="en-US" sz="28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2418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1" y="2971800"/>
            <a:ext cx="5562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Trapping free radicals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7338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dirty="0" smtClean="0"/>
              <a:t>Suppression of  T lymphocyte cells response to </a:t>
            </a:r>
            <a:r>
              <a:rPr lang="en-US" sz="2800" dirty="0" err="1" smtClean="0"/>
              <a:t>mitogens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953000"/>
            <a:ext cx="563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Inhibition of leukocyte </a:t>
            </a:r>
            <a:r>
              <a:rPr lang="en-US" sz="2800" dirty="0" err="1" smtClean="0"/>
              <a:t>chemotaxis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209800"/>
            <a:ext cx="5562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Stabilization of </a:t>
            </a:r>
            <a:r>
              <a:rPr lang="en-US" sz="2800" dirty="0" err="1" smtClean="0"/>
              <a:t>lysosomal</a:t>
            </a:r>
            <a:r>
              <a:rPr lang="en-US" sz="2800" dirty="0" smtClean="0"/>
              <a:t> enzyme  activity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24428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7" descr="http://www.newsrx.com/images/sized/uploads/topics/arthritis1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09800"/>
            <a:ext cx="27130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56388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Dampens antigen–antibody reactions at sites of inflammation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1" y="1905000"/>
            <a:ext cx="5562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Rapidly absorbed and 50% protein-bound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271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667000"/>
            <a:ext cx="5638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Extensively tissue-bound, particularly in melanin-containing tissues such as the eyes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33800"/>
            <a:ext cx="5181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Elimination half-life of up to 45 days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4196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/>
              <a:t>Highly concentrated within cells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increases intracellular pH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228600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8434" name="Picture 2" descr="نتيجة بحث الصور عن ‪rheumatoid arthritis comic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828800"/>
            <a:ext cx="2819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029200"/>
            <a:ext cx="5791200" cy="4370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Used in increasing </a:t>
            </a:r>
            <a:r>
              <a:rPr lang="en-US" sz="2800" dirty="0" err="1" smtClean="0"/>
              <a:t>methotrxate</a:t>
            </a:r>
            <a:r>
              <a:rPr lang="en-US" sz="2800" dirty="0" smtClean="0"/>
              <a:t> efficacy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5638800"/>
            <a:ext cx="594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month response, mild </a:t>
            </a:r>
            <a:r>
              <a:rPr lang="en-US" sz="2800" dirty="0" err="1" smtClean="0"/>
              <a:t>antirheumatic</a:t>
            </a:r>
            <a:r>
              <a:rPr lang="en-US" sz="2800" dirty="0" smtClean="0"/>
              <a:t> effect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Has not been shown to delay radiographic progression of disease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5052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Generally used for treatment of early, mild disease or as adjunctive therapy in combination with other </a:t>
            </a:r>
            <a:r>
              <a:rPr lang="en-US" sz="2800" b="1" dirty="0" smtClean="0"/>
              <a:t>DMARDs</a:t>
            </a:r>
            <a:r>
              <a:rPr lang="en-US" sz="2800" dirty="0" smtClean="0"/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1" name="Picture 4" descr="http://www.liguriapocket.eu/images/arthritic-knee-surgical-treatment-h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695575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16808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562600"/>
            <a:ext cx="4038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Ophthalmologic evaluation every 6 months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35052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Corneal deposits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267200"/>
            <a:ext cx="4114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Irreversible retinal damage, rare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2819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Nausea &amp; vomiting</a:t>
            </a:r>
            <a:endParaRPr lang="en-US" sz="2800" dirty="0"/>
          </a:p>
        </p:txBody>
      </p:sp>
      <p:pic>
        <p:nvPicPr>
          <p:cNvPr id="14" name="Picture 2" descr="http://www.kellogg.umich.edu/theeyeshaveit/side-effects/images/chloroqu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05000"/>
            <a:ext cx="4267200" cy="40513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" y="1676400"/>
            <a:ext cx="4114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Least toxic, no blood tests is required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4648200"/>
            <a:ext cx="472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Others work by blocking cytokines, that send signals between those cells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124200"/>
            <a:ext cx="472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of these agents block, or modify the activity of selected cells in the immune system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1143000"/>
            <a:ext cx="4724399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Genetically engineered drugs that are used to modify imbalances of the immune system in autoimmune diseases.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304800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3" descr="slid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429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1722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are expensive</a:t>
            </a: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0574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Emphasize the rationale for early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1242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Classify drugs used for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33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Compare and contrast the advantages and disadvantages of NAISDs, Steroids and DMARDS in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5257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Explore the pharmacokinetic aspects and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selected DMARDs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371600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09800"/>
            <a:ext cx="2362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5715000"/>
            <a:ext cx="5181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TNF- blocking agents  (</a:t>
            </a:r>
            <a:r>
              <a:rPr lang="en-US" sz="2800" dirty="0" err="1" smtClean="0"/>
              <a:t>infliximab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1" y="4419600"/>
            <a:ext cx="594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Anti-IL-6 receptor antibody (</a:t>
            </a:r>
            <a:r>
              <a:rPr lang="en-US" sz="2800" dirty="0" err="1" smtClean="0"/>
              <a:t>tocilizumab</a:t>
            </a:r>
            <a:r>
              <a:rPr lang="en-US" sz="2800" dirty="0" smtClean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1" y="3276600"/>
            <a:ext cx="51053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B-cell </a:t>
            </a:r>
            <a:r>
              <a:rPr lang="en-US" sz="2800" dirty="0" err="1" smtClean="0"/>
              <a:t>cytotoxic</a:t>
            </a:r>
            <a:r>
              <a:rPr lang="en-US" sz="2800" dirty="0" smtClean="0"/>
              <a:t> agent  (</a:t>
            </a:r>
            <a:r>
              <a:rPr lang="en-US" sz="2800" dirty="0" err="1" smtClean="0"/>
              <a:t>rituximab</a:t>
            </a:r>
            <a:r>
              <a:rPr lang="en-US" sz="2800" dirty="0" smtClean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1" y="2286000"/>
            <a:ext cx="51053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T-cell modulating drug (</a:t>
            </a:r>
            <a:r>
              <a:rPr lang="en-US" sz="2800" dirty="0" err="1" smtClean="0"/>
              <a:t>abatacept</a:t>
            </a:r>
            <a:r>
              <a:rPr lang="en-US" sz="2800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32810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34000"/>
            <a:ext cx="3000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5146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6858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838200"/>
            <a:ext cx="7391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Role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on joint destruction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52400"/>
            <a:ext cx="4881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Tnfα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err="1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638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results in down-regulation of macrophage and T-cell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733800"/>
            <a:ext cx="53340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complexes with soluble TNF-α (and possibly membrane- bound TNF-α)and prevents its interaction with the cell surface receptors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981200"/>
            <a:ext cx="5257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</a:t>
            </a:r>
            <a:r>
              <a:rPr lang="en-US" sz="2800" b="1" dirty="0" err="1" smtClean="0"/>
              <a:t>chimeric</a:t>
            </a:r>
            <a:r>
              <a:rPr lang="en-US" sz="2800" b="1" dirty="0" smtClean="0"/>
              <a:t> </a:t>
            </a:r>
            <a:r>
              <a:rPr lang="en-US" sz="2800" dirty="0" smtClean="0"/>
              <a:t>IgG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monoclonal antibody (25% mouse, 75% human)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12954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95850" y="2495550"/>
            <a:ext cx="4952999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0" y="5332413"/>
            <a:ext cx="9144000" cy="25209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1" name="AutoShape 3"/>
          <p:cNvSpPr>
            <a:spLocks noChangeArrowheads="1"/>
          </p:cNvSpPr>
          <p:nvPr/>
        </p:nvSpPr>
        <p:spPr bwMode="auto">
          <a:xfrm rot="10800000">
            <a:off x="1331913" y="4076700"/>
            <a:ext cx="1655762" cy="1511300"/>
          </a:xfrm>
          <a:custGeom>
            <a:avLst/>
            <a:gdLst>
              <a:gd name="T0" fmla="*/ 827881 w 21600"/>
              <a:gd name="T1" fmla="*/ 0 h 21600"/>
              <a:gd name="T2" fmla="*/ 206970 w 21600"/>
              <a:gd name="T3" fmla="*/ 755650 h 21600"/>
              <a:gd name="T4" fmla="*/ 827881 w 21600"/>
              <a:gd name="T5" fmla="*/ 377825 h 21600"/>
              <a:gd name="T6" fmla="*/ 1448792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2" name="Oval 4"/>
          <p:cNvSpPr>
            <a:spLocks noChangeArrowheads="1"/>
          </p:cNvSpPr>
          <p:nvPr/>
        </p:nvSpPr>
        <p:spPr bwMode="auto">
          <a:xfrm>
            <a:off x="1763713" y="1700213"/>
            <a:ext cx="792162" cy="790575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TNF</a:t>
            </a:r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>
            <a:off x="2411413" y="5632450"/>
            <a:ext cx="841375" cy="6540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3282950" y="6170613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SIGNAL</a:t>
            </a: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3548063" y="2154238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7" name="AutoShape 9"/>
          <p:cNvSpPr>
            <a:spLocks noChangeArrowheads="1"/>
          </p:cNvSpPr>
          <p:nvPr/>
        </p:nvSpPr>
        <p:spPr bwMode="auto">
          <a:xfrm rot="10800000">
            <a:off x="3249613" y="471805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8" name="AutoShape 10"/>
          <p:cNvSpPr>
            <a:spLocks noChangeArrowheads="1"/>
          </p:cNvSpPr>
          <p:nvPr/>
        </p:nvSpPr>
        <p:spPr bwMode="auto">
          <a:xfrm rot="10800000">
            <a:off x="4514850" y="47164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9" name="AutoShape 11"/>
          <p:cNvSpPr>
            <a:spLocks noChangeArrowheads="1"/>
          </p:cNvSpPr>
          <p:nvPr/>
        </p:nvSpPr>
        <p:spPr bwMode="auto">
          <a:xfrm rot="-10349114">
            <a:off x="5678488" y="482917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0" name="AutoShape 12"/>
          <p:cNvSpPr>
            <a:spLocks noChangeArrowheads="1"/>
          </p:cNvSpPr>
          <p:nvPr/>
        </p:nvSpPr>
        <p:spPr bwMode="auto">
          <a:xfrm rot="10127105">
            <a:off x="2000250" y="48307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1" name="AutoShape 13"/>
          <p:cNvSpPr>
            <a:spLocks noChangeArrowheads="1"/>
          </p:cNvSpPr>
          <p:nvPr/>
        </p:nvSpPr>
        <p:spPr bwMode="auto">
          <a:xfrm rot="9537750">
            <a:off x="804863" y="508000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4843463" y="186055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3" name="Oval 15"/>
          <p:cNvSpPr>
            <a:spLocks noChangeArrowheads="1"/>
          </p:cNvSpPr>
          <p:nvPr/>
        </p:nvSpPr>
        <p:spPr bwMode="auto">
          <a:xfrm>
            <a:off x="6399213" y="25749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4" name="Oval 16"/>
          <p:cNvSpPr>
            <a:spLocks noChangeArrowheads="1"/>
          </p:cNvSpPr>
          <p:nvPr/>
        </p:nvSpPr>
        <p:spPr bwMode="auto">
          <a:xfrm>
            <a:off x="2878138" y="28448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5" name="Oval 17"/>
          <p:cNvSpPr>
            <a:spLocks noChangeArrowheads="1"/>
          </p:cNvSpPr>
          <p:nvPr/>
        </p:nvSpPr>
        <p:spPr bwMode="auto">
          <a:xfrm>
            <a:off x="4810125" y="29178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6" name="Oval 18"/>
          <p:cNvSpPr>
            <a:spLocks noChangeArrowheads="1"/>
          </p:cNvSpPr>
          <p:nvPr/>
        </p:nvSpPr>
        <p:spPr bwMode="auto">
          <a:xfrm>
            <a:off x="1463675" y="26162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2544977">
            <a:off x="6159500" y="811213"/>
            <a:ext cx="544513" cy="733425"/>
            <a:chOff x="2832" y="1616"/>
            <a:chExt cx="545" cy="772"/>
          </a:xfrm>
        </p:grpSpPr>
        <p:sp>
          <p:nvSpPr>
            <p:cNvPr id="42067" name="AutoShape 20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8" name="AutoShape 21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9" name="AutoShape 22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0" name="AutoShape 23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1" name="AutoShape 24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72" name="AutoShape 25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 rot="2544977">
            <a:off x="7248525" y="985838"/>
            <a:ext cx="544513" cy="733425"/>
            <a:chOff x="2832" y="1616"/>
            <a:chExt cx="545" cy="772"/>
          </a:xfrm>
        </p:grpSpPr>
        <p:sp>
          <p:nvSpPr>
            <p:cNvPr id="42061" name="AutoShape 27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2" name="AutoShape 28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3" name="AutoShape 29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4" name="AutoShape 30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5" name="AutoShape 31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6" name="AutoShape 32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 rot="2544977">
            <a:off x="7756525" y="2335213"/>
            <a:ext cx="544513" cy="733425"/>
            <a:chOff x="2832" y="1616"/>
            <a:chExt cx="545" cy="772"/>
          </a:xfrm>
        </p:grpSpPr>
        <p:sp>
          <p:nvSpPr>
            <p:cNvPr id="42055" name="AutoShape 34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6" name="AutoShape 35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7" name="AutoShape 36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8" name="AutoShape 37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9" name="AutoShape 38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0" name="AutoShape 39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2544977">
            <a:off x="5003800" y="560388"/>
            <a:ext cx="544513" cy="733425"/>
            <a:chOff x="2832" y="1616"/>
            <a:chExt cx="545" cy="772"/>
          </a:xfrm>
        </p:grpSpPr>
        <p:sp>
          <p:nvSpPr>
            <p:cNvPr id="42049" name="AutoShape 41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0" name="AutoShape 42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1" name="AutoShape 43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2" name="AutoShape 44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3" name="AutoShape 45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4" name="AutoShape 46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2544977">
            <a:off x="7104063" y="300038"/>
            <a:ext cx="544512" cy="733425"/>
            <a:chOff x="2832" y="1616"/>
            <a:chExt cx="545" cy="772"/>
          </a:xfrm>
        </p:grpSpPr>
        <p:sp>
          <p:nvSpPr>
            <p:cNvPr id="42043" name="AutoShape 48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4" name="AutoShape 49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5" name="AutoShape 50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6" name="AutoShape 51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7" name="AutoShape 52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8" name="AutoShape 53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 rot="2544977">
            <a:off x="3933825" y="590550"/>
            <a:ext cx="544513" cy="733425"/>
            <a:chOff x="2832" y="1616"/>
            <a:chExt cx="545" cy="772"/>
          </a:xfrm>
        </p:grpSpPr>
        <p:sp>
          <p:nvSpPr>
            <p:cNvPr id="42037" name="AutoShape 55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38" name="AutoShape 56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39" name="AutoShape 57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0" name="AutoShape 58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1" name="AutoShape 59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2" name="AutoShape 60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724029" name="Text Box 61"/>
          <p:cNvSpPr txBox="1">
            <a:spLocks noChangeArrowheads="1"/>
          </p:cNvSpPr>
          <p:nvPr/>
        </p:nvSpPr>
        <p:spPr bwMode="auto">
          <a:xfrm>
            <a:off x="260350" y="320675"/>
            <a:ext cx="5497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Monoclonal Antibody directed against TNF-alpha: </a:t>
            </a:r>
            <a:r>
              <a:rPr lang="en-US" sz="2400" dirty="0" err="1"/>
              <a:t>Infliximab</a:t>
            </a:r>
            <a:r>
              <a:rPr lang="en-US" sz="2400" dirty="0"/>
              <a:t> (</a:t>
            </a:r>
            <a:r>
              <a:rPr lang="en-US" sz="2400" dirty="0" err="1"/>
              <a:t>Remicade</a:t>
            </a:r>
            <a:r>
              <a:rPr lang="en-US" sz="2400" dirty="0"/>
              <a:t> ®), </a:t>
            </a:r>
            <a:r>
              <a:rPr lang="en-US" sz="2400" dirty="0" err="1" smtClean="0"/>
              <a:t>Adalimumab</a:t>
            </a:r>
            <a:r>
              <a:rPr lang="en-US" sz="2400" dirty="0" smtClean="0"/>
              <a:t> (</a:t>
            </a:r>
            <a:r>
              <a:rPr lang="en-US" sz="2400" dirty="0" err="1" smtClean="0"/>
              <a:t>Humira</a:t>
            </a:r>
            <a:r>
              <a:rPr lang="en-US" sz="2400" dirty="0" smtClean="0">
                <a:cs typeface="Times New Roman" pitchFamily="18" charset="0"/>
              </a:rPr>
              <a:t>®)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724030" name="AutoShape 62"/>
          <p:cNvSpPr>
            <a:spLocks noChangeArrowheads="1"/>
          </p:cNvSpPr>
          <p:nvPr/>
        </p:nvSpPr>
        <p:spPr bwMode="auto">
          <a:xfrm rot="-9753564">
            <a:off x="6883400" y="503872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875338" y="3713163"/>
            <a:ext cx="1049337" cy="735012"/>
            <a:chOff x="2857" y="1704"/>
            <a:chExt cx="661" cy="463"/>
          </a:xfrm>
        </p:grpSpPr>
        <p:sp>
          <p:nvSpPr>
            <p:cNvPr id="42034" name="AutoShape 64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AutoShape 65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Rectangle 66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35" name="Text Box 67"/>
          <p:cNvSpPr txBox="1">
            <a:spLocks noChangeArrowheads="1"/>
          </p:cNvSpPr>
          <p:nvPr/>
        </p:nvSpPr>
        <p:spPr bwMode="auto">
          <a:xfrm>
            <a:off x="320675" y="463550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Soluble TNF-Receptors serve as a balance to TNF</a:t>
            </a:r>
            <a:endParaRPr lang="en-US" sz="2400">
              <a:cs typeface="Times New Roman" pitchFamily="18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962775" y="3389313"/>
            <a:ext cx="1049338" cy="735012"/>
            <a:chOff x="2857" y="1704"/>
            <a:chExt cx="661" cy="463"/>
          </a:xfrm>
        </p:grpSpPr>
        <p:sp>
          <p:nvSpPr>
            <p:cNvPr id="42031" name="AutoShape 69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AutoShape 70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Rectangle 71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4559300" y="3459163"/>
            <a:ext cx="1049338" cy="735012"/>
            <a:chOff x="2857" y="1704"/>
            <a:chExt cx="661" cy="463"/>
          </a:xfrm>
        </p:grpSpPr>
        <p:sp>
          <p:nvSpPr>
            <p:cNvPr id="42028" name="AutoShape 73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AutoShape 74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75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2230438" y="3675063"/>
            <a:ext cx="1049337" cy="735012"/>
            <a:chOff x="2857" y="1704"/>
            <a:chExt cx="661" cy="463"/>
          </a:xfrm>
        </p:grpSpPr>
        <p:sp>
          <p:nvSpPr>
            <p:cNvPr id="42025" name="AutoShape 77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AutoShape 78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Rectangle 79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3319463" y="3486150"/>
            <a:ext cx="1049337" cy="735013"/>
            <a:chOff x="2857" y="1704"/>
            <a:chExt cx="661" cy="463"/>
          </a:xfrm>
        </p:grpSpPr>
        <p:sp>
          <p:nvSpPr>
            <p:cNvPr id="42022" name="AutoShape 81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AutoShape 82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Rectangle 83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031875" y="3482975"/>
            <a:ext cx="1049338" cy="735013"/>
            <a:chOff x="2857" y="1704"/>
            <a:chExt cx="661" cy="463"/>
          </a:xfrm>
        </p:grpSpPr>
        <p:sp>
          <p:nvSpPr>
            <p:cNvPr id="42019" name="AutoShape 85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AutoShape 86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87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56" name="Text Box 88"/>
          <p:cNvSpPr txBox="1">
            <a:spLocks noChangeArrowheads="1"/>
          </p:cNvSpPr>
          <p:nvPr/>
        </p:nvSpPr>
        <p:spPr bwMode="auto">
          <a:xfrm>
            <a:off x="219075" y="473075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Engineered Soluble TNF Receptor Etanercept (Enbrel</a:t>
            </a:r>
            <a:r>
              <a:rPr lang="en-US" sz="2400">
                <a:cs typeface="Arial" pitchFamily="34" charset="0"/>
              </a:rPr>
              <a:t>®)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0035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C -0.04879 -0.0199 -0.09757 -0.04213 -0.13907 -0.00393 C -0.18056 0.03426 -0.21493 0.13311 -0.24896 0.23195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125 0.02546 -0.02465 0.05115 -0.05538 0.0618 C -0.08611 0.07245 -0.14878 0.06064 -0.18403 0.06365 C -0.21927 0.06666 -0.2526 0.06319 -0.26632 0.07986 C -0.27986 0.09652 -0.2783 0.13703 -0.26632 0.16458 C -0.25434 0.19212 -0.20313 0.22638 -0.19375 0.24467 C -0.18438 0.26273 -0.19722 0.26828 -0.20972 0.2743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3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625 C -0.01267 0.01227 -0.025 0.01852 -0.05295 0.00625 C -0.08073 -0.00602 -0.1375 -0.07431 -0.16754 -0.06782 C -0.19757 -0.06134 -0.21754 0.01157 -0.23316 0.0456 C -0.24896 0.07986 -0.25573 0.1088 -0.26233 0.13773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47 C -0.03073 -0.00903 -0.06111 -0.01852 -0.09393 0.00047 C -0.12674 0.01945 -0.1757 0.08588 -0.19705 0.11389 C -0.21841 0.1419 -0.21997 0.15486 -0.22153 0.16829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7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C -0.04115 0.01297 -0.08212 0.02616 -0.11476 0.04931 C -0.14757 0.07222 -0.17535 0.10926 -0.19671 0.1382 C -0.21789 0.16713 -0.23004 0.19491 -0.24219 0.22269 " pathEditMode="relative" rAng="0" ptsTypes="aaaA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1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44444E-6 C 0.00053 -0.04028 0.00122 -0.08056 -0.01145 -0.1 C -0.02413 -0.11945 -0.05815 -0.12801 -0.07621 -0.11667 C -0.09427 -0.10533 -0.10694 -0.06852 -0.11944 -0.03172 " pathEditMode="relative" ptsTypes="aa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0.01684 -0.03889 0.0335 -0.07615 0.0401 -0.11828 C 0.04705 -0.15995 0.06597 -0.225 0.04132 -0.25139 C 0.01771 -0.27801 -0.08316 -0.25555 -0.10348 -0.27754 C -0.12309 -0.2993 -0.10261 -0.34097 -0.08108 -0.38194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9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1684 -0.08287 0.03386 -0.16574 0.03525 -0.21805 C 0.03664 -0.27037 0.01268 -0.28356 0.00799 -0.31365 C 0.0033 -0.34375 0.00504 -0.37106 0.00677 -0.39838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1.11111E-6 C -0.00139 0.0007 -0.00261 0.00139 -5.E-6 -0.01528 C 0.00261 -0.03194 0.01285 -0.07778 0.01598 -0.1 C 0.0191 -0.12222 0.0191 -0.13542 0.01927 -0.14861 " pathEditMode="relative" ptsTypes="aaaA"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833 -0.01736 0.01701 -0.03449 0.0243 -0.05926 C 0.03142 -0.08403 0.03715 -0.11643 0.04305 -0.14861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7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069 -0.03241 -0.00139 -0.06482 -0.00208 -0.09931 C -0.00278 -0.13403 -0.00382 -0.17084 -0.00468 -0.20764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1.94444E-6 -2.59259E-6 -0.00226 -0.05764 -0.00451 -0.11527 " pathEditMode="relative" ptsTypes="aA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-0.01337 -0.06528 -0.02674 -0.13056 -0.04861 -0.16806 C -0.07049 -0.20579 -0.1165 -0.20394 -0.1316 -0.22547 C -0.1467 -0.24676 -0.14306 -0.27176 -0.13924 -0.29676 " pathEditMode="relative" rAng="0" ptsTypes="aa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4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6945E-18 C -0.01233 -0.01852 -0.02465 -0.03681 -0.03976 -0.04838 C -0.05486 -0.05996 -0.08212 -0.05232 -0.0908 -0.06968 C -0.09948 -0.08704 -0.09583 -0.12014 -0.09201 -0.15301 " pathEditMode="relative" ptsTypes="aaaA">
                                      <p:cBhvr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1" grpId="0" animBg="1"/>
      <p:bldP spid="723972" grpId="0" animBg="1"/>
      <p:bldP spid="723972" grpId="1" animBg="1"/>
      <p:bldP spid="723973" grpId="0"/>
      <p:bldP spid="723974" grpId="0" animBg="1"/>
      <p:bldP spid="723974" grpId="1" animBg="1"/>
      <p:bldP spid="723975" grpId="0"/>
      <p:bldP spid="723975" grpId="1"/>
      <p:bldP spid="723976" grpId="0" animBg="1"/>
      <p:bldP spid="723977" grpId="0" animBg="1"/>
      <p:bldP spid="723977" grpId="1" animBg="1"/>
      <p:bldP spid="723977" grpId="2" animBg="1"/>
      <p:bldP spid="723978" grpId="0" animBg="1"/>
      <p:bldP spid="723979" grpId="0" animBg="1"/>
      <p:bldP spid="723980" grpId="0" animBg="1"/>
      <p:bldP spid="723981" grpId="0" animBg="1"/>
      <p:bldP spid="723982" grpId="0" animBg="1"/>
      <p:bldP spid="723983" grpId="0" animBg="1"/>
      <p:bldP spid="723984" grpId="0" animBg="1"/>
      <p:bldP spid="723985" grpId="0" animBg="1"/>
      <p:bldP spid="723986" grpId="0" animBg="1"/>
      <p:bldP spid="724029" grpId="0"/>
      <p:bldP spid="724029" grpId="1"/>
      <p:bldP spid="724030" grpId="0" animBg="1"/>
      <p:bldP spid="724030" grpId="1" animBg="1"/>
      <p:bldP spid="724030" grpId="2" animBg="1"/>
      <p:bldP spid="724035" grpId="0"/>
      <p:bldP spid="724035" grpId="1"/>
      <p:bldP spid="7240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733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intermittent administration elicits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 in up to 62% of patients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1242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Terminal half-life is 9–12 days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257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Concurrent therapy with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decreases the prevalence of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057400"/>
            <a:ext cx="7467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an intravenous infusion with “induction” at 0, 2, and 6 weeks and maintenance every 8 weeks thereafter</a:t>
            </a:r>
            <a:r>
              <a:rPr lang="en-US" sz="2800" b="1" dirty="0" smtClean="0"/>
              <a:t>.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42716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9" descr="http://1.bp.blogspot.com/_uiyskjNZYt8/TMmKQ1dxWFI/AAAAAAAACPg/C5xESuqPYw8/s1600/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352800"/>
            <a:ext cx="2274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209800"/>
            <a:ext cx="45720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Infliximab</a:t>
            </a:r>
            <a:r>
              <a:rPr lang="en-US" sz="2800" dirty="0" smtClean="0"/>
              <a:t> is approved for use in RA, </a:t>
            </a:r>
            <a:r>
              <a:rPr lang="en-US" sz="2800" dirty="0" err="1" smtClean="0"/>
              <a:t>Ankylosing</a:t>
            </a:r>
            <a:r>
              <a:rPr lang="en-US" sz="2800" dirty="0" smtClean="0"/>
              <a:t>  </a:t>
            </a:r>
            <a:r>
              <a:rPr lang="en-US" sz="2800" dirty="0" err="1" smtClean="0"/>
              <a:t>spnodilytis</a:t>
            </a:r>
            <a:r>
              <a:rPr lang="en-US" sz="2800" dirty="0" smtClean="0"/>
              <a:t>, </a:t>
            </a:r>
            <a:r>
              <a:rPr lang="en-US" sz="2800" dirty="0" err="1" smtClean="0"/>
              <a:t>Crohn’s</a:t>
            </a:r>
            <a:r>
              <a:rPr lang="en-US" sz="2800" dirty="0" smtClean="0"/>
              <a:t> disease, ulcerative colitis,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1143000"/>
            <a:ext cx="3276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114800"/>
            <a:ext cx="45720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could be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cobmined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with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methotrexate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hydroxychloroquine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other non biological DMARDs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28800"/>
            <a:ext cx="3143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1430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1" y="57150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the risk of skin cancers—including melanoma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4876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Cough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1" y="4114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Headache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1" y="34290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Infusion site reaction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1" y="26670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Activation of latent tuberculosis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905000"/>
            <a:ext cx="4800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Upper respiratory tract  infections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6" descr="https://80e16f4002-custmedia.vresp.com/library/1278070761/3e56ffc1c2/5thissue/Graph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438525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1524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9050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detrimental effects on both joint inflammation and cartilage damage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9144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IL-6 is a </a:t>
            </a:r>
            <a:r>
              <a:rPr lang="en-US" sz="2800" dirty="0" err="1" smtClean="0"/>
              <a:t>proinflammatory</a:t>
            </a:r>
            <a:r>
              <a:rPr lang="en-US" sz="2800" dirty="0" smtClean="0"/>
              <a:t> cytokine implicated in the pathogenesis of RA,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562600"/>
            <a:ext cx="3048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monthly 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49530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dose- dependent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971800"/>
            <a:ext cx="54102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binds to membrane IL-6 receptors, blocking the activity of IL-6 in mediating signals that affect cytokine production, </a:t>
            </a:r>
            <a:r>
              <a:rPr lang="en-US" sz="2800" dirty="0" err="1" smtClean="0"/>
              <a:t>osteoclast</a:t>
            </a:r>
            <a:r>
              <a:rPr lang="en-US" sz="2800" dirty="0" smtClean="0"/>
              <a:t> activation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3124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371600"/>
            <a:ext cx="33527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962400"/>
            <a:ext cx="44196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combination with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or other non biologic anti-rheumatic drugs in patients with active rheumatoid arthritis not responding to TNF blockers or other biologic drugs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143000"/>
            <a:ext cx="2886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2676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1" y="24384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as </a:t>
            </a:r>
            <a:r>
              <a:rPr lang="en-US" sz="2800" dirty="0" err="1" smtClean="0"/>
              <a:t>monotherapy</a:t>
            </a:r>
            <a:r>
              <a:rPr lang="en-US" sz="2800" dirty="0" smtClean="0"/>
              <a:t> in adult with rheumatoid arthritis or in children over 2 years with systemic juvenile arthritis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905000"/>
            <a:ext cx="236219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Infusion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57200"/>
            <a:ext cx="1452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143000"/>
            <a:ext cx="58674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Serious infections ( bacterial, tuberculosis ,fungal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1" y="2514600"/>
            <a:ext cx="365759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 in cholesterol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4953000"/>
            <a:ext cx="411479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 in liver enzymes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3200400"/>
            <a:ext cx="42672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Neutropenia</a:t>
            </a:r>
            <a:r>
              <a:rPr lang="en-US" sz="2400" dirty="0" smtClean="0"/>
              <a:t>, and thrombocytopenia (reversible upon stopping the drug)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791200"/>
            <a:ext cx="55626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Blood tests will be used monthly for increase in cholesterol, liver enzymes &amp; decrease in WBCs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1" y="4267200"/>
            <a:ext cx="411479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Decrease in WBCs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42005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295400"/>
            <a:ext cx="64007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tr-TR" sz="2800" dirty="0" smtClean="0"/>
              <a:t>RA is a chronic </a:t>
            </a:r>
            <a:r>
              <a:rPr lang="tr-TR" sz="2800" b="1" dirty="0" smtClean="0"/>
              <a:t>autoimmune </a:t>
            </a:r>
            <a:r>
              <a:rPr lang="tr-TR" sz="2800" dirty="0" smtClean="0"/>
              <a:t>disorder</a:t>
            </a:r>
            <a:r>
              <a:rPr lang="en-US" sz="2800" dirty="0" smtClean="0"/>
              <a:t> in which the normal immune response is directed against an individual's own tissue leading to:-</a:t>
            </a:r>
            <a:endParaRPr lang="tr-T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4957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2895600"/>
            <a:ext cx="37337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Decline in functional status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733800"/>
            <a:ext cx="37337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Work disability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1" y="4572000"/>
            <a:ext cx="38099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Co-morbidity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1" y="5334000"/>
            <a:ext cx="38099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Increased mortality</a:t>
            </a:r>
            <a:r>
              <a:rPr lang="en-US" sz="3200" dirty="0" smtClean="0">
                <a:cs typeface="Times New Roman" pitchFamily="18" charset="0"/>
              </a:rPr>
              <a:t> </a:t>
            </a:r>
            <a:endParaRPr lang="tr-TR" sz="3200" dirty="0"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9144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2590800"/>
            <a:ext cx="52578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restores the activity of the enzyme (essential for the metabolism of some drugs such as cyclosporine, </a:t>
            </a:r>
            <a:r>
              <a:rPr lang="en-US" sz="2800" dirty="0" err="1" smtClean="0"/>
              <a:t>warfarin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8288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IL-6 inhibits CYP450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07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14400"/>
            <a:ext cx="3124200" cy="5276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93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371600"/>
            <a:ext cx="60108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Joint damage is an early phenomenon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of rheumatoid arthritis 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8" y="451836"/>
            <a:ext cx="71672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Rationale 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for early treatment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3622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Joint erosions occur in up to 93% of patients within less than 2 years of disease activity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791200"/>
            <a:ext cx="6010835" cy="7663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Early and aggressive treatment may have  long-term benefits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6576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Disability occurs early – 50% of patients with RA will be work disabled at 10 years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4876800"/>
            <a:ext cx="6010835" cy="7663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Severe disease is associated with increased mortality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Rheumatoid Arthritis Disab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09800"/>
            <a:ext cx="2533650" cy="2447926"/>
          </a:xfrm>
          <a:prstGeom prst="rect">
            <a:avLst/>
          </a:prstGeom>
          <a:noFill/>
        </p:spPr>
      </p:pic>
      <p:pic>
        <p:nvPicPr>
          <p:cNvPr id="14" name="Picture 4" descr="http://www.arthritis-research.com/content/figures/ar2418-5-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760095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80486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190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Glucocorticoids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5239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Tocilizumab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52400"/>
            <a:ext cx="1219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Infliximab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"/>
            <a:ext cx="1752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Methotrexate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"/>
            <a:ext cx="2362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Hydroxychloroquine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52400"/>
            <a:ext cx="2362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pathogenesis</a:t>
            </a:r>
            <a:endParaRPr lang="en-US" sz="2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5093 C 0.11858 0.05348 0.14723 0.06158 0.1783 0.0632 C 0.18212 0.06482 0.18594 0.06737 0.18959 0.06968 C 0.1908 0.07061 0.19202 0.07246 0.19341 0.07292 C 0.19427 0.07315 0.19497 0.07176 0.19584 0.0713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0.01343 C 0.1375 0.01227 0.14202 0.01112 0.14948 0.00857 C 0.18646 0.00949 0.20799 0.00649 0.23872 0.01343 C 0.24271 0.01621 0.24636 0.01783 0.2507 0.01968 C 0.25834 0.02686 0.25035 0.02061 0.26615 0.02454 C 0.2842 0.02917 0.29931 0.03681 0.31858 0.03727 C 0.39549 0.03936 0.47257 0.04028 0.54948 0.0419 C 0.5599 0.05278 0.55087 0.04514 0.57448 0.04838 C 0.57952 0.04908 0.58473 0.05348 0.58993 0.05463 C 0.6158 0.05301 0.62327 0.05301 0.6125 0.05301 " pathEditMode="relative" rAng="0" ptsTypes="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5348 C 0.0691 0.05417 0.08056 0.05093 0.09045 0.05672 C 0.09462 0.05926 0.09774 0.06667 0.10122 0.06945 C 0.11684 0.08172 0.13264 0.09352 0.15 0.10116 C 0.15122 0.10232 0.1526 0.10301 0.15347 0.1044 C 0.15538 0.10718 0.15556 0.11274 0.15833 0.11389 C 0.16684 0.11783 0.1717 0.12593 0.17847 0.13287 C 0.18958 0.14422 0.20399 0.15232 0.21667 0.15996 C 0.23681 0.17199 0.22448 0.16713 0.23559 0.17107 C 0.23906 0.17431 0.24132 0.17963 0.24514 0.18218 C 0.24635 0.18287 0.25781 0.18612 0.26059 0.18681 C 0.26736 0.19283 0.27899 0.19931 0.28681 0.20278 C 0.29132 0.20487 0.29549 0.20996 0.3 0.21227 C 0.30503 0.21899 0.31424 0.22408 0.32135 0.22662 C 0.32639 0.23079 0.33229 0.23241 0.33802 0.23449 C 0.34358 0.23959 0.34948 0.23843 0.3559 0.24074 C 0.3651 0.24422 0.37431 0.24792 0.38333 0.25186 C 0.38958 0.26528 0.38819 0.26598 0.39878 0.26945 C 0.41649 0.28473 0.4467 0.27732 0.46302 0.27732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7778 C 0.10139 0.07431 0.11979 0.07477 0.13802 0.07315 C 0.15312 0.0757 0.16527 0.08264 0.17968 0.08588 C 0.22656 0.0963 0.28611 0.09375 0.3309 0.09537 C 0.33993 0.09862 0.34982 0.09908 0.35833 0.10487 C 0.36215 0.10741 0.37014 0.11112 0.37014 0.11135 C 0.39305 0.13149 0.42066 0.14723 0.44757 0.15394 C 0.48402 0.17385 0.52448 0.17709 0.5618 0.19375 C 0.58437 0.20371 0.60781 0.21274 0.62968 0.22547 C 0.64635 0.23519 0.66527 0.24537 0.68333 0.24931 C 0.7085 0.26065 0.72934 0.26088 0.75711 0.26204 C 0.76284 0.26459 0.76458 0.2713 0.76771 0.27778 C 0.76857 0.27963 0.771 0.27871 0.77257 0.2794 C 0.7868 0.28519 0.78385 0.28426 0.80347 0.28588 C 0.8151 0.28403 0.8158 0.28866 0.81302 0.28102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4 0.07315 C 0.09948 0.09074 0.10643 0.1088 0.11372 0.12477 C 0.11598 0.12987 0.11806 0.13496 0.12136 0.13889 C 0.12361 0.14144 0.129 0.14514 0.129 0.14537 C 0.13143 0.16042 0.12587 0.16436 0.12275 0.17801 C 0.12066 0.18658 0.12101 0.19491 0.11736 0.20324 C 0.11615 0.21343 0.11476 0.22269 0.11233 0.23287 C 0.11268 0.25764 0.11302 0.28195 0.11372 0.30672 C 0.11424 0.32686 0.12188 0.34514 0.12535 0.36459 C 0.12657 0.37246 0.12726 0.3794 0.13039 0.38658 C 0.13403 0.40949 0.13733 0.43334 0.14323 0.45556 C 0.14236 0.51158 0.13403 0.57524 0.14966 0.6294 C 0.15035 0.6382 0.15105 0.64931 0.1533 0.65811 C 0.15573 0.66713 0.15556 0.66088 0.15851 0.66899 C 0.16355 0.68264 0.15799 0.67454 0.16493 0.68264 C 0.17066 0.69885 0.17639 0.70625 0.18681 0.71899 C 0.18768 0.72014 0.18941 0.71968 0.19045 0.72037 C 0.19566 0.72362 0.1941 0.72431 0.19948 0.72848 C 0.20834 0.73449 0.19809 0.72408 0.20851 0.73311 C 0.21858 0.7419 0.22483 0.74792 0.23664 0.75186 C 0.24844 0.76135 0.2625 0.76135 0.27657 0.76274 C 0.29167 0.76667 0.29341 0.76598 0.31372 0.76459 C 0.31806 0.76412 0.32223 0.76274 0.32639 0.76274 C 0.33125 0.7632 0.33577 0.76737 0.34063 0.76783 C 0.35469 0.76875 0.36893 0.76875 0.38299 0.76922 C 0.39844 0.77315 0.39584 0.77223 0.41875 0.77084 C 0.42639 0.77269 0.42292 0.77223 0.42917 0.77223 " pathEditMode="relative" rAng="0" ptsTypes="ffffffffffffffffffffffffff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3357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457200" y="1397000"/>
          <a:ext cx="8458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457200"/>
            <a:ext cx="1604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6482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Chronic use should be minimized due to the possibility of side effects, including gastritis and peptic ulcer disease as well as impairment of renal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28194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Rapid onset of action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5052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in acute cases to relief inflammation &amp; pain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20574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Provide partial relief of pain and stiffness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13716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not slow the progression of the disease</a:t>
            </a:r>
          </a:p>
        </p:txBody>
      </p:sp>
      <p:pic>
        <p:nvPicPr>
          <p:cNvPr id="21" name="Picture 4" descr="https://encrypted-tbn2.gstatic.com/images?q=tbn:ANd9GcQnOs-x6Sb7kHFyZ4KwDXnOXDWSA107auQodNmaMXT3VdjppO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22479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52400"/>
            <a:ext cx="3738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Glucocorticoids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362200"/>
            <a:ext cx="533399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Therapeutic action involves their anti- inflammatory &amp; immunosuppressant effect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648200"/>
            <a:ext cx="55626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Reserved for temporary control of severe exacerbations and long-term use in patients with severe disease not controlled by other </a:t>
            </a:r>
            <a:r>
              <a:rPr lang="en-US" sz="2400" dirty="0" smtClean="0"/>
              <a:t>agents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6019800"/>
            <a:ext cx="59436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Corticosteroids are too toxic for routine chronic use 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990600"/>
            <a:ext cx="5334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Anti-inflammatory drugs with an intermediate rate of action (slower than NSAIDs but faster than other DMARDs</a:t>
            </a:r>
            <a:r>
              <a:rPr lang="en-US" sz="2400" dirty="0" smtClean="0"/>
              <a:t>) 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95400"/>
            <a:ext cx="24003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3276600"/>
            <a:ext cx="5333999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May be administered in low to moderate doses to achieve rapid disease control before the onset of fully effective DMARD therapy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643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19200" y="1524000"/>
            <a:ext cx="5867400" cy="5028316"/>
            <a:chOff x="2438400" y="2286000"/>
            <a:chExt cx="5867400" cy="4495871"/>
          </a:xfrm>
        </p:grpSpPr>
        <p:sp>
          <p:nvSpPr>
            <p:cNvPr id="27" name="Rounded Rectangle 26"/>
            <p:cNvSpPr/>
            <p:nvPr/>
          </p:nvSpPr>
          <p:spPr>
            <a:xfrm>
              <a:off x="3276600" y="2286000"/>
              <a:ext cx="3276600" cy="1143000"/>
            </a:xfrm>
            <a:prstGeom prst="roundRect">
              <a:avLst/>
            </a:prstGeom>
            <a:solidFill>
              <a:srgbClr val="FFFF00"/>
            </a:solidFill>
            <a:ln w="57150"/>
            <a:scene3d>
              <a:camera prst="orthographicFront"/>
              <a:lightRig rig="threePt" dir="t"/>
            </a:scene3d>
            <a:sp3d>
              <a:bevelT w="1778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57600" y="2590800"/>
              <a:ext cx="2590800" cy="577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DMARDs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5562600" y="3581400"/>
              <a:ext cx="533400" cy="1219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3581400" y="3581400"/>
              <a:ext cx="533400" cy="1295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334000" y="5105400"/>
              <a:ext cx="29718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438400" y="5105400"/>
              <a:ext cx="25146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714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71800" y="5215643"/>
              <a:ext cx="12954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Biologic</a:t>
              </a:r>
              <a:endParaRPr lang="en-US" sz="2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2200" y="5215643"/>
              <a:ext cx="12954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Classical</a:t>
              </a:r>
              <a:endParaRPr lang="en-US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0" y="5692562"/>
              <a:ext cx="2514600" cy="74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Methotrexate</a:t>
              </a:r>
              <a:r>
                <a:rPr lang="en-US" sz="2400" dirty="0" smtClean="0"/>
                <a:t> </a:t>
              </a:r>
            </a:p>
            <a:p>
              <a:r>
                <a:rPr lang="en-US" sz="2400" dirty="0" err="1" smtClean="0"/>
                <a:t>Hydroxychloroquine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90800" y="5760693"/>
              <a:ext cx="1828800" cy="102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Infliximab</a:t>
              </a:r>
              <a:endParaRPr lang="en-US" sz="2400" dirty="0" smtClean="0"/>
            </a:p>
            <a:p>
              <a:r>
                <a:rPr lang="en-US" sz="2400" dirty="0" err="1" smtClean="0"/>
                <a:t>Tocilizumab</a:t>
              </a:r>
              <a:endParaRPr lang="en-US" sz="2400" dirty="0" smtClean="0"/>
            </a:p>
            <a:p>
              <a:endParaRPr lang="en-US" dirty="0"/>
            </a:p>
          </p:txBody>
        </p:sp>
      </p:grpSp>
      <p:pic>
        <p:nvPicPr>
          <p:cNvPr id="37" name="Picture 5" descr="C:\Users\TOSHIBA\Pictur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143000"/>
            <a:ext cx="3352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14126</TotalTime>
  <Words>1162</Words>
  <Application>Microsoft Office PowerPoint</Application>
  <PresentationFormat>On-screen Show (4:3)</PresentationFormat>
  <Paragraphs>184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337</cp:revision>
  <dcterms:created xsi:type="dcterms:W3CDTF">2015-09-17T06:43:38Z</dcterms:created>
  <dcterms:modified xsi:type="dcterms:W3CDTF">2017-12-14T08:41:51Z</dcterms:modified>
</cp:coreProperties>
</file>